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86" r:id="rId2"/>
    <p:sldId id="339" r:id="rId3"/>
    <p:sldId id="346" r:id="rId4"/>
    <p:sldId id="360" r:id="rId5"/>
    <p:sldId id="361" r:id="rId6"/>
    <p:sldId id="366" r:id="rId7"/>
    <p:sldId id="347" r:id="rId8"/>
    <p:sldId id="353" r:id="rId9"/>
    <p:sldId id="354" r:id="rId10"/>
    <p:sldId id="362" r:id="rId11"/>
    <p:sldId id="348" r:id="rId12"/>
    <p:sldId id="355" r:id="rId13"/>
    <p:sldId id="363" r:id="rId14"/>
    <p:sldId id="349" r:id="rId15"/>
    <p:sldId id="364" r:id="rId16"/>
    <p:sldId id="350" r:id="rId17"/>
    <p:sldId id="356" r:id="rId18"/>
    <p:sldId id="365" r:id="rId19"/>
    <p:sldId id="351" r:id="rId20"/>
    <p:sldId id="357" r:id="rId21"/>
    <p:sldId id="358" r:id="rId22"/>
    <p:sldId id="367" r:id="rId23"/>
    <p:sldId id="352" r:id="rId24"/>
    <p:sldId id="282" r:id="rId25"/>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418FDE"/>
    <a:srgbClr val="007096"/>
    <a:srgbClr val="97999B"/>
    <a:srgbClr val="009CA6"/>
    <a:srgbClr val="B88FDE"/>
    <a:srgbClr val="010000"/>
    <a:srgbClr val="2C2D7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26" autoAdjust="0"/>
    <p:restoredTop sz="89817" autoAdjust="0"/>
  </p:normalViewPr>
  <p:slideViewPr>
    <p:cSldViewPr snapToGrid="0" snapToObjects="1">
      <p:cViewPr varScale="1">
        <p:scale>
          <a:sx n="66" d="100"/>
          <a:sy n="66" d="100"/>
        </p:scale>
        <p:origin x="1122"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2875"/>
    </p:cViewPr>
  </p:sorterViewPr>
  <p:notesViewPr>
    <p:cSldViewPr snapToGrid="0" snapToObjects="1">
      <p:cViewPr varScale="1">
        <p:scale>
          <a:sx n="30" d="100"/>
          <a:sy n="30" d="100"/>
        </p:scale>
        <p:origin x="311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Arial"/>
              </a:defRPr>
            </a:lvl1pPr>
          </a:lstStyle>
          <a:p>
            <a:pPr>
              <a:defRPr/>
            </a:pPr>
            <a:fld id="{4E262685-15B3-E84B-80A4-6486325216F0}" type="datetime1">
              <a:rPr lang="en-US"/>
              <a:pPr>
                <a:defRPr/>
              </a:pPr>
              <a:t>19/03/2019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Arial"/>
              </a:defRPr>
            </a:lvl1pPr>
          </a:lstStyle>
          <a:p>
            <a:pPr>
              <a:defRPr/>
            </a:pPr>
            <a:fld id="{24E24493-52DC-304D-B36A-34DFA478A14D}" type="slidenum">
              <a:rPr lang="en-US"/>
              <a:pPr>
                <a:defRPr/>
              </a:pPr>
              <a:t>‹#›</a:t>
            </a:fld>
            <a:endParaRPr lang="en-US" dirty="0"/>
          </a:p>
        </p:txBody>
      </p:sp>
    </p:spTree>
    <p:extLst>
      <p:ext uri="{BB962C8B-B14F-4D97-AF65-F5344CB8AC3E}">
        <p14:creationId xmlns:p14="http://schemas.microsoft.com/office/powerpoint/2010/main" val="22755290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Arial"/>
                <a:ea typeface="+mn-ea"/>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atin typeface="Arial"/>
              </a:defRPr>
            </a:lvl1pPr>
          </a:lstStyle>
          <a:p>
            <a:pPr>
              <a:defRPr/>
            </a:pPr>
            <a:fld id="{6514F267-0139-9141-BCB5-99C520E39667}" type="datetime1">
              <a:rPr lang="en-US"/>
              <a:pPr>
                <a:defRPr/>
              </a:pPr>
              <a:t>19/03/2019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Arial"/>
                <a:ea typeface="+mn-ea"/>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Arial"/>
              </a:defRPr>
            </a:lvl1pPr>
          </a:lstStyle>
          <a:p>
            <a:pPr>
              <a:defRPr/>
            </a:pPr>
            <a:fld id="{730ED96E-1745-464B-A4EF-BA6E0644A088}" type="slidenum">
              <a:rPr lang="en-US"/>
              <a:pPr>
                <a:defRPr/>
              </a:pPr>
              <a:t>‹#›</a:t>
            </a:fld>
            <a:endParaRPr lang="en-US" dirty="0"/>
          </a:p>
        </p:txBody>
      </p:sp>
    </p:spTree>
    <p:extLst>
      <p:ext uri="{BB962C8B-B14F-4D97-AF65-F5344CB8AC3E}">
        <p14:creationId xmlns:p14="http://schemas.microsoft.com/office/powerpoint/2010/main" val="2908893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5025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ACD63134-F4B5-FF41-B6D9-D67331DDBB03}"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890589" y="2233703"/>
            <a:ext cx="3772353" cy="3892177"/>
          </a:xfrm>
          <a:prstGeom prst="rect">
            <a:avLst/>
          </a:prstGeom>
        </p:spPr>
        <p:txBody>
          <a:bodyPr vert="horz" lIns="0" tIns="0" rIns="0" bIns="0"/>
          <a:lstStyle>
            <a:lvl1pPr marL="0" algn="r">
              <a:lnSpc>
                <a:spcPct val="100000"/>
              </a:lnSpc>
              <a:spcBef>
                <a:spcPts val="0"/>
              </a:spcBef>
              <a:buNone/>
              <a:defRPr sz="1200" b="0" i="0" cap="none" baseline="0">
                <a:solidFill>
                  <a:srgbClr val="595959"/>
                </a:solidFill>
                <a:latin typeface="Arial"/>
                <a:cs typeface="Arial"/>
              </a:defRPr>
            </a:lvl1pPr>
            <a:lvl2pPr marL="0" indent="-108000" algn="r">
              <a:lnSpc>
                <a:spcPct val="100000"/>
              </a:lnSpc>
              <a:spcBef>
                <a:spcPts val="0"/>
              </a:spcBef>
              <a:buFont typeface="Arial"/>
              <a:buChar char="•"/>
              <a:defRPr sz="1200" b="0" cap="none">
                <a:solidFill>
                  <a:srgbClr val="595959"/>
                </a:solidFill>
                <a:latin typeface="Arial"/>
                <a:cs typeface="Arial"/>
              </a:defRPr>
            </a:lvl2pPr>
            <a:lvl3pPr marL="0" indent="-108000" algn="r">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12" name="Picture Placeholder 13"/>
          <p:cNvSpPr>
            <a:spLocks noGrp="1"/>
          </p:cNvSpPr>
          <p:nvPr>
            <p:ph type="pic" sz="quarter" idx="13"/>
          </p:nvPr>
        </p:nvSpPr>
        <p:spPr>
          <a:xfrm>
            <a:off x="4853441" y="2233703"/>
            <a:ext cx="2676071" cy="3880439"/>
          </a:xfrm>
          <a:prstGeom prst="rect">
            <a:avLst/>
          </a:prstGeom>
        </p:spPr>
        <p:txBody>
          <a:bodyPr vert="horz"/>
          <a:lstStyle>
            <a:lvl1pPr algn="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08976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0" name="Rectangle 9"/>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6" name="TextBox 15"/>
          <p:cNvSpPr txBox="1"/>
          <p:nvPr/>
        </p:nvSpPr>
        <p:spPr>
          <a:xfrm>
            <a:off x="6911975"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42EC345B-9D54-4F42-8A0E-92B133D7A864}"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607084"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606618"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572190" y="3587965"/>
            <a:ext cx="6971369" cy="2522323"/>
          </a:xfrm>
          <a:prstGeom prst="rect">
            <a:avLst/>
          </a:prstGeom>
        </p:spPr>
        <p:txBody>
          <a:bodyPr vert="horz" lIns="0" tIns="0" rIns="0" bIns="0"/>
          <a:lstStyle>
            <a:lvl1pPr marL="0" indent="0" algn="r">
              <a:lnSpc>
                <a:spcPct val="100000"/>
              </a:lnSpc>
              <a:spcBef>
                <a:spcPts val="0"/>
              </a:spcBef>
              <a:buNone/>
              <a:defRPr sz="14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572191" y="1898466"/>
            <a:ext cx="1668677"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1" name="Picture Placeholder 13"/>
          <p:cNvSpPr>
            <a:spLocks noGrp="1"/>
          </p:cNvSpPr>
          <p:nvPr>
            <p:ph type="pic" sz="quarter" idx="14"/>
          </p:nvPr>
        </p:nvSpPr>
        <p:spPr>
          <a:xfrm>
            <a:off x="4255195" y="1898466"/>
            <a:ext cx="1612434"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4" name="Picture Placeholder 13"/>
          <p:cNvSpPr>
            <a:spLocks noGrp="1"/>
          </p:cNvSpPr>
          <p:nvPr>
            <p:ph type="pic" sz="quarter" idx="15"/>
          </p:nvPr>
        </p:nvSpPr>
        <p:spPr>
          <a:xfrm>
            <a:off x="6023654" y="1898466"/>
            <a:ext cx="1519906" cy="1521463"/>
          </a:xfrm>
          <a:prstGeom prst="rect">
            <a:avLst/>
          </a:prstGeom>
        </p:spPr>
        <p:txBody>
          <a:bodyPr vert="horz"/>
          <a:lstStyle>
            <a:lvl1pPr>
              <a:defRPr sz="1200">
                <a:latin typeface="Arial"/>
                <a:cs typeface="Arial"/>
              </a:defRPr>
            </a:lvl1pPr>
          </a:lstStyle>
          <a:p>
            <a:pPr lvl="0"/>
            <a:r>
              <a:rPr lang="en-US" noProof="0"/>
              <a:t>Click icon to add picture</a:t>
            </a:r>
          </a:p>
        </p:txBody>
      </p:sp>
      <p:sp>
        <p:nvSpPr>
          <p:cNvPr id="15" name="Picture Placeholder 13"/>
          <p:cNvSpPr>
            <a:spLocks noGrp="1"/>
          </p:cNvSpPr>
          <p:nvPr>
            <p:ph type="pic" sz="quarter" idx="16"/>
          </p:nvPr>
        </p:nvSpPr>
        <p:spPr>
          <a:xfrm>
            <a:off x="2440905" y="1898466"/>
            <a:ext cx="1605177" cy="1521463"/>
          </a:xfrm>
          <a:prstGeom prst="rect">
            <a:avLst/>
          </a:prstGeom>
        </p:spPr>
        <p:txBody>
          <a:bodyPr vert="horz"/>
          <a:lstStyle>
            <a:lvl1pP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771077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A539E257-1F2E-7942-B6F3-C3D4599DA866}"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Picture Placeholder 13"/>
          <p:cNvSpPr>
            <a:spLocks noGrp="1"/>
          </p:cNvSpPr>
          <p:nvPr>
            <p:ph type="pic" sz="quarter" idx="13"/>
          </p:nvPr>
        </p:nvSpPr>
        <p:spPr>
          <a:xfrm>
            <a:off x="4028406" y="1914072"/>
            <a:ext cx="3501106"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
        <p:nvSpPr>
          <p:cNvPr id="14" name="Picture Placeholder 13"/>
          <p:cNvSpPr>
            <a:spLocks noGrp="1"/>
          </p:cNvSpPr>
          <p:nvPr>
            <p:ph type="pic" sz="quarter" idx="14"/>
          </p:nvPr>
        </p:nvSpPr>
        <p:spPr>
          <a:xfrm>
            <a:off x="901512" y="1914072"/>
            <a:ext cx="2984500" cy="3946072"/>
          </a:xfrm>
          <a:prstGeom prst="rect">
            <a:avLst/>
          </a:prstGeom>
        </p:spPr>
        <p:txBody>
          <a:bodyPr vert="horz"/>
          <a:lstStyle>
            <a:lvl1pP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1564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0" name="TextBox 9"/>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CC399CD-A734-224D-9B05-A1CCD1E5BA0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3974874" y="2233703"/>
            <a:ext cx="3554638" cy="3892177"/>
          </a:xfrm>
          <a:prstGeom prst="rect">
            <a:avLst/>
          </a:prstGeom>
        </p:spPr>
        <p:txBody>
          <a:bodyPr vert="horz" lIns="0" tIns="0" rIns="0" bIns="0"/>
          <a:lstStyle>
            <a:lvl1pPr marL="0" algn="r">
              <a:lnSpc>
                <a:spcPct val="100000"/>
              </a:lnSpc>
              <a:spcBef>
                <a:spcPts val="0"/>
              </a:spcBef>
              <a:buNone/>
              <a:defRPr sz="1200" b="0" i="0" cap="none" baseline="0">
                <a:solidFill>
                  <a:srgbClr val="595959"/>
                </a:solidFill>
                <a:latin typeface="Arial"/>
                <a:cs typeface="Arial"/>
              </a:defRPr>
            </a:lvl1pPr>
            <a:lvl2pPr marL="0" indent="-108000" algn="r">
              <a:lnSpc>
                <a:spcPct val="100000"/>
              </a:lnSpc>
              <a:spcBef>
                <a:spcPts val="0"/>
              </a:spcBef>
              <a:buFont typeface="Arial"/>
              <a:buChar char="•"/>
              <a:defRPr sz="1200" b="0" cap="none">
                <a:solidFill>
                  <a:srgbClr val="595959"/>
                </a:solidFill>
                <a:latin typeface="Arial"/>
                <a:cs typeface="Arial"/>
              </a:defRPr>
            </a:lvl2pPr>
            <a:lvl3pPr marL="0" indent="-108000" algn="r">
              <a:spcBef>
                <a:spcPts val="0"/>
              </a:spcBef>
              <a:defRPr lang="en-US" sz="1200" b="0" kern="1200" cap="none" dirty="0" smtClean="0">
                <a:solidFill>
                  <a:srgbClr val="418FDE"/>
                </a:solidFill>
                <a:latin typeface="Arial"/>
                <a:ea typeface="ＭＳ Ｐゴシック" charset="-128"/>
                <a:cs typeface="Arial"/>
              </a:defRPr>
            </a:lvl3pPr>
          </a:lstStyle>
          <a:p>
            <a:pPr lvl="0"/>
            <a:r>
              <a:rPr lang="en-US"/>
              <a:t>Click to edit Master text styles</a:t>
            </a:r>
          </a:p>
          <a:p>
            <a:pPr lvl="1"/>
            <a:r>
              <a:rPr lang="en-US"/>
              <a:t>Second level</a:t>
            </a:r>
          </a:p>
          <a:p>
            <a:pPr lvl="2"/>
            <a:r>
              <a:rPr lang="en-US"/>
              <a:t>Third level</a:t>
            </a:r>
          </a:p>
        </p:txBody>
      </p:sp>
      <p:sp>
        <p:nvSpPr>
          <p:cNvPr id="7" name="Chart Placeholder 6"/>
          <p:cNvSpPr>
            <a:spLocks noGrp="1"/>
          </p:cNvSpPr>
          <p:nvPr>
            <p:ph type="chart" sz="quarter" idx="16"/>
          </p:nvPr>
        </p:nvSpPr>
        <p:spPr>
          <a:xfrm>
            <a:off x="592570" y="2233613"/>
            <a:ext cx="3208792" cy="3894137"/>
          </a:xfrm>
          <a:prstGeom prst="rect">
            <a:avLst/>
          </a:prstGeom>
        </p:spPr>
        <p:txBody>
          <a:bodyPr vert="horz"/>
          <a:lstStyle>
            <a:lvl1pPr algn="ctr">
              <a:defRPr>
                <a:latin typeface="Arial"/>
              </a:defRPr>
            </a:lvl1pPr>
          </a:lstStyle>
          <a:p>
            <a:pPr lvl="0"/>
            <a:r>
              <a:rPr lang="en-US" noProof="0"/>
              <a:t>Click icon to add chart</a:t>
            </a:r>
            <a:endParaRPr lang="en-US" noProof="0" dirty="0"/>
          </a:p>
        </p:txBody>
      </p:sp>
    </p:spTree>
    <p:extLst>
      <p:ext uri="{BB962C8B-B14F-4D97-AF65-F5344CB8AC3E}">
        <p14:creationId xmlns:p14="http://schemas.microsoft.com/office/powerpoint/2010/main" val="1692679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16" name="Rectangle 1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17" name="TextBox 16"/>
          <p:cNvSpPr txBox="1"/>
          <p:nvPr/>
        </p:nvSpPr>
        <p:spPr>
          <a:xfrm>
            <a:off x="6880225"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D3CB35B6-CD4A-1344-816D-B4835B8E480F}" type="slidenum">
              <a:rPr lang="en-US" sz="650" b="1" smtClean="0">
                <a:solidFill>
                  <a:srgbClr val="595959"/>
                </a:solidFill>
              </a:rPr>
              <a:pPr algn="r" eaLnBrk="1" hangingPunct="1">
                <a:defRPr/>
              </a:pPr>
              <a:t>‹#›</a:t>
            </a:fld>
            <a:endParaRPr lang="en-US" sz="650" b="1" dirty="0">
              <a:solidFill>
                <a:srgbClr val="595959"/>
              </a:solidFill>
            </a:endParaRPr>
          </a:p>
        </p:txBody>
      </p:sp>
      <p:sp>
        <p:nvSpPr>
          <p:cNvPr id="18" name="Isosceles Triangle 17"/>
          <p:cNvSpPr/>
          <p:nvPr/>
        </p:nvSpPr>
        <p:spPr>
          <a:xfrm rot="10800000">
            <a:off x="4186238"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19" name="Isosceles Triangle 18"/>
          <p:cNvSpPr/>
          <p:nvPr/>
        </p:nvSpPr>
        <p:spPr>
          <a:xfrm rot="10800000">
            <a:off x="4186238"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0" name="Isosceles Triangle 19"/>
          <p:cNvSpPr/>
          <p:nvPr/>
        </p:nvSpPr>
        <p:spPr>
          <a:xfrm rot="10800000">
            <a:off x="4186238" y="2690813"/>
            <a:ext cx="147637" cy="114300"/>
          </a:xfrm>
          <a:prstGeom prst="triangle">
            <a:avLst/>
          </a:prstGeom>
          <a:solidFill>
            <a:srgbClr val="2D2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1" name="Isosceles Triangle 20"/>
          <p:cNvSpPr/>
          <p:nvPr/>
        </p:nvSpPr>
        <p:spPr>
          <a:xfrm rot="16200000">
            <a:off x="3160713" y="3009900"/>
            <a:ext cx="147637" cy="112713"/>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2" name="Isosceles Triangle 21"/>
          <p:cNvSpPr/>
          <p:nvPr/>
        </p:nvSpPr>
        <p:spPr>
          <a:xfrm rot="10800000">
            <a:off x="4186238" y="3322638"/>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3" name="Isosceles Triangle 22"/>
          <p:cNvSpPr/>
          <p:nvPr/>
        </p:nvSpPr>
        <p:spPr>
          <a:xfrm rot="10800000">
            <a:off x="4186238"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4" name="Isosceles Triangle 23"/>
          <p:cNvSpPr/>
          <p:nvPr/>
        </p:nvSpPr>
        <p:spPr>
          <a:xfrm rot="10800000">
            <a:off x="4186238" y="4589463"/>
            <a:ext cx="147637"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5" name="Isosceles Triangle 24"/>
          <p:cNvSpPr/>
          <p:nvPr/>
        </p:nvSpPr>
        <p:spPr>
          <a:xfrm rot="10800000">
            <a:off x="4186238"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6" name="Isosceles Triangle 25"/>
          <p:cNvSpPr/>
          <p:nvPr/>
        </p:nvSpPr>
        <p:spPr>
          <a:xfrm rot="10800000">
            <a:off x="1895475"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7" name="Isosceles Triangle 26"/>
          <p:cNvSpPr/>
          <p:nvPr/>
        </p:nvSpPr>
        <p:spPr>
          <a:xfrm rot="10800000">
            <a:off x="1895475"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8" name="Isosceles Triangle 27"/>
          <p:cNvSpPr/>
          <p:nvPr/>
        </p:nvSpPr>
        <p:spPr>
          <a:xfrm rot="10800000">
            <a:off x="6372225"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29" name="Isosceles Triangle 28"/>
          <p:cNvSpPr/>
          <p:nvPr/>
        </p:nvSpPr>
        <p:spPr>
          <a:xfrm rot="10800000">
            <a:off x="6372225"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30" name="Isosceles Triangle 29"/>
          <p:cNvSpPr/>
          <p:nvPr/>
        </p:nvSpPr>
        <p:spPr>
          <a:xfrm rot="5400000">
            <a:off x="5102225" y="3009901"/>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solidFill>
                <a:srgbClr val="418FDE"/>
              </a:solidFill>
              <a:latin typeface="Aria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35" name="Text Placeholder 12"/>
          <p:cNvSpPr>
            <a:spLocks noGrp="1"/>
          </p:cNvSpPr>
          <p:nvPr>
            <p:ph type="body" sz="quarter" idx="12"/>
          </p:nvPr>
        </p:nvSpPr>
        <p:spPr>
          <a:xfrm>
            <a:off x="894799" y="5401111"/>
            <a:ext cx="6631660" cy="360000"/>
          </a:xfrm>
          <a:prstGeom prst="rect">
            <a:avLst/>
          </a:prstGeom>
          <a:solidFill>
            <a:srgbClr val="418FDE"/>
          </a:solidFill>
        </p:spPr>
        <p:txBody>
          <a:bodyPr vert="horz" lIns="72000" tIns="36000" rIns="0" bIns="0" anchor="t"/>
          <a:lstStyle>
            <a:lvl1pPr algn="ctr">
              <a:lnSpc>
                <a:spcPts val="1600"/>
              </a:lnSpc>
              <a:spcBef>
                <a:spcPts val="0"/>
              </a:spcBef>
              <a:buNone/>
              <a:defRPr sz="1400" b="0">
                <a:solidFill>
                  <a:schemeClr val="bg1"/>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39" name="Text Placeholder 38"/>
          <p:cNvSpPr>
            <a:spLocks noGrp="1"/>
          </p:cNvSpPr>
          <p:nvPr>
            <p:ph type="body" sz="quarter" idx="26"/>
          </p:nvPr>
        </p:nvSpPr>
        <p:spPr>
          <a:xfrm>
            <a:off x="5369512" y="3524123"/>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0" name="Text Placeholder 38"/>
          <p:cNvSpPr>
            <a:spLocks noGrp="1"/>
          </p:cNvSpPr>
          <p:nvPr>
            <p:ph type="body" sz="quarter" idx="27"/>
          </p:nvPr>
        </p:nvSpPr>
        <p:spPr>
          <a:xfrm>
            <a:off x="5369512" y="2889209"/>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1" name="Text Placeholder 38"/>
          <p:cNvSpPr>
            <a:spLocks noGrp="1"/>
          </p:cNvSpPr>
          <p:nvPr>
            <p:ph type="body" sz="quarter" idx="28"/>
          </p:nvPr>
        </p:nvSpPr>
        <p:spPr>
          <a:xfrm>
            <a:off x="5369512" y="4155138"/>
            <a:ext cx="2160000"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48" name="Text Placeholder 38"/>
          <p:cNvSpPr>
            <a:spLocks noGrp="1"/>
          </p:cNvSpPr>
          <p:nvPr>
            <p:ph type="body" sz="quarter" idx="30"/>
          </p:nvPr>
        </p:nvSpPr>
        <p:spPr>
          <a:xfrm>
            <a:off x="3408048" y="2890838"/>
            <a:ext cx="1596649" cy="359998"/>
          </a:xfrm>
          <a:prstGeom prst="rect">
            <a:avLst/>
          </a:prstGeom>
          <a:solidFill>
            <a:srgbClr val="595959"/>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1" name="Text Placeholder 38"/>
          <p:cNvSpPr>
            <a:spLocks noGrp="1"/>
          </p:cNvSpPr>
          <p:nvPr>
            <p:ph type="body" sz="quarter" idx="31"/>
          </p:nvPr>
        </p:nvSpPr>
        <p:spPr>
          <a:xfrm>
            <a:off x="3408048" y="4783876"/>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2" name="Text Placeholder 38"/>
          <p:cNvSpPr>
            <a:spLocks noGrp="1"/>
          </p:cNvSpPr>
          <p:nvPr>
            <p:ph type="body" sz="quarter" idx="32"/>
          </p:nvPr>
        </p:nvSpPr>
        <p:spPr>
          <a:xfrm>
            <a:off x="3408048" y="2257870"/>
            <a:ext cx="1596649" cy="359998"/>
          </a:xfrm>
          <a:prstGeom prst="rect">
            <a:avLst/>
          </a:prstGeom>
          <a:solidFill>
            <a:srgbClr val="2D2D70"/>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3" name="Text Placeholder 38"/>
          <p:cNvSpPr>
            <a:spLocks noGrp="1"/>
          </p:cNvSpPr>
          <p:nvPr>
            <p:ph type="body" sz="quarter" idx="33"/>
          </p:nvPr>
        </p:nvSpPr>
        <p:spPr>
          <a:xfrm>
            <a:off x="886169" y="3524123"/>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4" name="Text Placeholder 38"/>
          <p:cNvSpPr>
            <a:spLocks noGrp="1"/>
          </p:cNvSpPr>
          <p:nvPr>
            <p:ph type="body" sz="quarter" idx="34"/>
          </p:nvPr>
        </p:nvSpPr>
        <p:spPr>
          <a:xfrm>
            <a:off x="886169" y="2889209"/>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5" name="Text Placeholder 38"/>
          <p:cNvSpPr>
            <a:spLocks noGrp="1"/>
          </p:cNvSpPr>
          <p:nvPr>
            <p:ph type="body" sz="quarter" idx="35"/>
          </p:nvPr>
        </p:nvSpPr>
        <p:spPr>
          <a:xfrm>
            <a:off x="886168" y="4155138"/>
            <a:ext cx="2181149"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6" name="Text Placeholder 38"/>
          <p:cNvSpPr>
            <a:spLocks noGrp="1"/>
          </p:cNvSpPr>
          <p:nvPr>
            <p:ph type="body" sz="quarter" idx="36"/>
          </p:nvPr>
        </p:nvSpPr>
        <p:spPr>
          <a:xfrm>
            <a:off x="3408048" y="4155138"/>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
        <p:nvSpPr>
          <p:cNvPr id="57" name="Text Placeholder 38"/>
          <p:cNvSpPr>
            <a:spLocks noGrp="1"/>
          </p:cNvSpPr>
          <p:nvPr>
            <p:ph type="body" sz="quarter" idx="37"/>
          </p:nvPr>
        </p:nvSpPr>
        <p:spPr>
          <a:xfrm>
            <a:off x="3408048" y="3524123"/>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a:t>Click to edit Master text styles</a:t>
            </a:r>
          </a:p>
        </p:txBody>
      </p:sp>
    </p:spTree>
    <p:extLst>
      <p:ext uri="{BB962C8B-B14F-4D97-AF65-F5344CB8AC3E}">
        <p14:creationId xmlns:p14="http://schemas.microsoft.com/office/powerpoint/2010/main" val="2600755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1096818" y="1145917"/>
            <a:ext cx="7134369" cy="328159"/>
          </a:xfrm>
          <a:prstGeom prst="rect">
            <a:avLst/>
          </a:prstGeom>
        </p:spPr>
        <p:txBody>
          <a:bodyPr vert="horz" lIns="0" tIns="0" rIns="0" bIns="0" anchor="t"/>
          <a:lstStyle>
            <a:lvl1pPr algn="r">
              <a:lnSpc>
                <a:spcPts val="2700"/>
              </a:lnSpc>
              <a:spcBef>
                <a:spcPts val="0"/>
              </a:spcBef>
              <a:buNone/>
              <a:defRPr sz="2700" b="1" cap="all" baseline="0">
                <a:solidFill>
                  <a:srgbClr val="595959"/>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4046848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p:nvSpPr>
        <p:spPr>
          <a:xfrm>
            <a:off x="0" y="1550988"/>
            <a:ext cx="7529513" cy="180975"/>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5" name="TextBox 4"/>
          <p:cNvSpPr txBox="1"/>
          <p:nvPr/>
        </p:nvSpPr>
        <p:spPr>
          <a:xfrm>
            <a:off x="447675" y="6359525"/>
            <a:ext cx="7081838" cy="192088"/>
          </a:xfrm>
          <a:prstGeom prst="rect">
            <a:avLst/>
          </a:prstGeom>
          <a:noFill/>
        </p:spPr>
        <p:txBody>
          <a:bodyPr>
            <a:spAutoFit/>
          </a:bodyPr>
          <a:lstStyle/>
          <a:p>
            <a:pPr algn="r" rtl="1">
              <a:defRPr/>
            </a:pPr>
            <a:r>
              <a:rPr lang="ar-LB" sz="650" dirty="0">
                <a:solidFill>
                  <a:srgbClr val="595959"/>
                </a:solidFill>
                <a:latin typeface="Arial" pitchFamily="-110" charset="0"/>
                <a:ea typeface="ＭＳ Ｐゴシック" pitchFamily="-110" charset="-128"/>
                <a:cs typeface="+mn-cs"/>
              </a:rPr>
              <a:t> © جميع حقوق الطبع محفوظة للإسكوا. </a:t>
            </a:r>
            <a:r>
              <a:rPr lang="ar-LB" sz="650">
                <a:solidFill>
                  <a:srgbClr val="595959"/>
                </a:solidFill>
                <a:latin typeface="Arial" pitchFamily="-110" charset="0"/>
                <a:ea typeface="ＭＳ Ｐゴシック" pitchFamily="-110" charset="-128"/>
                <a:cs typeface="+mn-cs"/>
              </a:rPr>
              <a:t>لا تجوز إعادة استخدام أو طبع هذه المادة أو أي جزء منها من غير الحصول على إذن مسبق.</a:t>
            </a:r>
            <a:endParaRPr lang="ar-LB" sz="650" dirty="0">
              <a:solidFill>
                <a:srgbClr val="595959"/>
              </a:solidFill>
              <a:latin typeface="Arial" pitchFamily="-110" charset="0"/>
              <a:ea typeface="ＭＳ Ｐゴシック" pitchFamily="-110" charset="-128"/>
              <a:cs typeface="+mn-cs"/>
            </a:endParaRPr>
          </a:p>
        </p:txBody>
      </p:sp>
      <p:sp>
        <p:nvSpPr>
          <p:cNvPr id="2" name="Title 1"/>
          <p:cNvSpPr>
            <a:spLocks noGrp="1"/>
          </p:cNvSpPr>
          <p:nvPr>
            <p:ph type="ctrTitle"/>
          </p:nvPr>
        </p:nvSpPr>
        <p:spPr>
          <a:xfrm>
            <a:off x="913038" y="1016906"/>
            <a:ext cx="6616474" cy="419100"/>
          </a:xfrm>
          <a:prstGeom prst="rect">
            <a:avLst/>
          </a:prstGeom>
        </p:spPr>
        <p:txBody>
          <a:bodyPr lIns="0" tIns="0" rIns="0" bIns="0"/>
          <a:lstStyle>
            <a:lvl1pPr algn="r">
              <a:lnSpc>
                <a:spcPts val="2700"/>
              </a:lnSpc>
              <a:defRPr sz="2700" b="1" cap="none">
                <a:solidFill>
                  <a:srgbClr val="595959"/>
                </a:solidFill>
                <a:latin typeface="Arial"/>
                <a:cs typeface="Arial"/>
              </a:defRPr>
            </a:lvl1pPr>
          </a:lstStyle>
          <a:p>
            <a:r>
              <a:rPr lang="en-US"/>
              <a:t>Click to edit Master title style</a:t>
            </a:r>
            <a:endParaRPr lang="en-US" dirty="0"/>
          </a:p>
        </p:txBody>
      </p:sp>
      <p:sp>
        <p:nvSpPr>
          <p:cNvPr id="12" name="Subtitle 2"/>
          <p:cNvSpPr>
            <a:spLocks noGrp="1"/>
          </p:cNvSpPr>
          <p:nvPr>
            <p:ph type="subTitle" idx="1"/>
          </p:nvPr>
        </p:nvSpPr>
        <p:spPr>
          <a:xfrm>
            <a:off x="913038" y="2685142"/>
            <a:ext cx="6616474" cy="1950358"/>
          </a:xfrm>
          <a:prstGeom prst="rect">
            <a:avLst/>
          </a:prstGeom>
        </p:spPr>
        <p:txBody>
          <a:bodyPr lIns="0" tIns="0" rIns="0" bIns="0" anchor="t" anchorCtr="0"/>
          <a:lstStyle>
            <a:lvl1pPr marL="0" indent="0" algn="r">
              <a:lnSpc>
                <a:spcPts val="2800"/>
              </a:lnSpc>
              <a:spcBef>
                <a:spcPts val="0"/>
              </a:spcBef>
              <a:buNone/>
              <a:defRPr sz="2100">
                <a:solidFill>
                  <a:srgbClr val="595959"/>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724973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1673679" y="791035"/>
            <a:ext cx="6624638" cy="419100"/>
          </a:xfrm>
          <a:prstGeom prst="rect">
            <a:avLst/>
          </a:prstGeom>
        </p:spPr>
        <p:txBody>
          <a:bodyPr lIns="0" tIns="0" rIns="0" bIns="0"/>
          <a:lstStyle>
            <a:lvl1pPr algn="r">
              <a:defRPr sz="4200" b="1" cap="none" baseline="0">
                <a:solidFill>
                  <a:srgbClr val="595959"/>
                </a:solidFill>
                <a:latin typeface="Arial"/>
                <a:cs typeface="Arial"/>
              </a:defRPr>
            </a:lvl1pPr>
          </a:lstStyle>
          <a:p>
            <a:r>
              <a:rPr lang="en-US"/>
              <a:t>Click to edit Master title style</a:t>
            </a:r>
            <a:endParaRPr lang="en-US" dirty="0"/>
          </a:p>
        </p:txBody>
      </p:sp>
    </p:spTree>
    <p:extLst>
      <p:ext uri="{BB962C8B-B14F-4D97-AF65-F5344CB8AC3E}">
        <p14:creationId xmlns:p14="http://schemas.microsoft.com/office/powerpoint/2010/main" val="3202999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Rectangle 4"/>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6" name="TextBox 5"/>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0836583B-5CCA-6248-9049-C091497DC572}"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4"/>
          </p:nvPr>
        </p:nvSpPr>
        <p:spPr>
          <a:xfrm>
            <a:off x="591242" y="2267080"/>
            <a:ext cx="6938270" cy="3375025"/>
          </a:xfrm>
          <a:prstGeom prst="rect">
            <a:avLst/>
          </a:prstGeom>
        </p:spPr>
        <p:txBody>
          <a:bodyPr vert="horz" lIns="0" tIns="0" rIns="0" bIns="0"/>
          <a:lstStyle>
            <a:lvl1pPr marL="0" algn="r">
              <a:lnSpc>
                <a:spcPct val="100000"/>
              </a:lnSpc>
              <a:spcBef>
                <a:spcPts val="0"/>
              </a:spcBef>
              <a:buNone/>
              <a:defRPr sz="1800" b="0" cap="none" baseline="0">
                <a:solidFill>
                  <a:srgbClr val="595959"/>
                </a:solidFill>
                <a:latin typeface="Arial"/>
                <a:cs typeface="Arial"/>
              </a:defRPr>
            </a:lvl1pPr>
            <a:lvl2pPr marL="0" algn="r">
              <a:lnSpc>
                <a:spcPct val="100000"/>
              </a:lnSpc>
              <a:spcBef>
                <a:spcPts val="0"/>
              </a:spcBef>
              <a:buNone/>
              <a:defRPr sz="1800" b="0" cap="all">
                <a:solidFill>
                  <a:srgbClr val="418FDE"/>
                </a:solidFill>
                <a:latin typeface="Arial"/>
                <a:cs typeface="Arial"/>
              </a:defRPr>
            </a:lvl2pPr>
            <a:lvl3pPr marL="0" indent="0" algn="r">
              <a:lnSpc>
                <a:spcPct val="100000"/>
              </a:lnSpc>
              <a:spcBef>
                <a:spcPts val="0"/>
              </a:spcBef>
              <a:buNone/>
              <a:defRPr sz="1800" cap="all">
                <a:solidFill>
                  <a:srgbClr val="595959"/>
                </a:solidFill>
                <a:latin typeface=""/>
              </a:defRPr>
            </a:lvl3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007608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51F280F6-0781-8443-A9C9-F7D6BFC98A82}"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07595"/>
            <a:ext cx="6936475" cy="111994"/>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591242" y="2233703"/>
            <a:ext cx="4183156" cy="3892177"/>
          </a:xfrm>
          <a:prstGeom prst="rect">
            <a:avLst/>
          </a:prstGeom>
        </p:spPr>
        <p:txBody>
          <a:bodyPr vert="horz" lIns="0" tIns="0" rIns="0" bIns="0"/>
          <a:lstStyle>
            <a:lvl1pPr marL="0" algn="r">
              <a:lnSpc>
                <a:spcPct val="100000"/>
              </a:lnSpc>
              <a:spcBef>
                <a:spcPts val="0"/>
              </a:spcBef>
              <a:buNone/>
              <a:defRPr sz="1250" b="0" cap="none" baseline="0">
                <a:solidFill>
                  <a:srgbClr val="595959"/>
                </a:solidFill>
                <a:latin typeface="Arial"/>
                <a:cs typeface="Arial"/>
              </a:defRPr>
            </a:lvl1pPr>
            <a:lvl2pPr marL="0">
              <a:lnSpc>
                <a:spcPct val="100000"/>
              </a:lnSpc>
              <a:spcBef>
                <a:spcPts val="0"/>
              </a:spcBef>
              <a:buNone/>
              <a:defRPr sz="1250" b="0" cap="none">
                <a:solidFill>
                  <a:srgbClr val="595959"/>
                </a:solidFill>
                <a:latin typeface="Arial"/>
                <a:cs typeface="Arial"/>
              </a:defRPr>
            </a:lvl2pPr>
          </a:lstStyle>
          <a:p>
            <a:pPr lvl="0"/>
            <a:r>
              <a:rPr lang="en-US"/>
              <a:t>Click to edit Master text styles</a:t>
            </a:r>
          </a:p>
        </p:txBody>
      </p:sp>
      <p:sp>
        <p:nvSpPr>
          <p:cNvPr id="13" name="Text Placeholder 12"/>
          <p:cNvSpPr>
            <a:spLocks noGrp="1"/>
          </p:cNvSpPr>
          <p:nvPr>
            <p:ph type="body" sz="quarter" idx="15"/>
          </p:nvPr>
        </p:nvSpPr>
        <p:spPr>
          <a:xfrm>
            <a:off x="5142443" y="2231743"/>
            <a:ext cx="2387069" cy="3894137"/>
          </a:xfrm>
          <a:prstGeom prst="rect">
            <a:avLst/>
          </a:prstGeom>
        </p:spPr>
        <p:txBody>
          <a:bodyPr vert="horz" lIns="0" tIns="0" rIns="0" bIns="0"/>
          <a:lstStyle>
            <a:lvl1pPr marL="0" indent="0" algn="r">
              <a:lnSpc>
                <a:spcPct val="100000"/>
              </a:lnSpc>
              <a:spcBef>
                <a:spcPts val="0"/>
              </a:spcBef>
              <a:buNone/>
              <a:defRPr sz="1800">
                <a:solidFill>
                  <a:srgbClr val="418FDE"/>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387850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808BA6E9-F35A-244B-A00A-266AB748016E}"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2"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6"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1" name="Text Placeholder 23"/>
          <p:cNvSpPr>
            <a:spLocks noGrp="1"/>
          </p:cNvSpPr>
          <p:nvPr>
            <p:ph type="body" sz="quarter" idx="14"/>
          </p:nvPr>
        </p:nvSpPr>
        <p:spPr>
          <a:xfrm>
            <a:off x="591242" y="2233703"/>
            <a:ext cx="4183156"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3" name="Text Placeholder 12"/>
          <p:cNvSpPr>
            <a:spLocks noGrp="1"/>
          </p:cNvSpPr>
          <p:nvPr>
            <p:ph type="body" sz="quarter" idx="15"/>
          </p:nvPr>
        </p:nvSpPr>
        <p:spPr>
          <a:xfrm>
            <a:off x="5140649" y="2231743"/>
            <a:ext cx="2387069" cy="3894137"/>
          </a:xfrm>
          <a:prstGeom prst="rect">
            <a:avLst/>
          </a:prstGeom>
        </p:spPr>
        <p:txBody>
          <a:bodyPr vert="horz" lIns="0" tIns="0" rIns="0" bIns="0"/>
          <a:lstStyle>
            <a:lvl1pPr marL="0" indent="0" algn="r">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1683379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C2A59A6E-F30E-BF46-913C-1FFE2BEE6721}"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1243"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0777"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Text Placeholder 23"/>
          <p:cNvSpPr>
            <a:spLocks noGrp="1"/>
          </p:cNvSpPr>
          <p:nvPr>
            <p:ph type="body" sz="quarter" idx="15"/>
          </p:nvPr>
        </p:nvSpPr>
        <p:spPr>
          <a:xfrm>
            <a:off x="4311651" y="2233703"/>
            <a:ext cx="3218995"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
        <p:nvSpPr>
          <p:cNvPr id="12" name="Text Placeholder 23"/>
          <p:cNvSpPr>
            <a:spLocks noGrp="1"/>
          </p:cNvSpPr>
          <p:nvPr>
            <p:ph type="body" sz="quarter" idx="16"/>
          </p:nvPr>
        </p:nvSpPr>
        <p:spPr>
          <a:xfrm>
            <a:off x="592139" y="2233703"/>
            <a:ext cx="3536949" cy="3892177"/>
          </a:xfrm>
          <a:prstGeom prst="rect">
            <a:avLst/>
          </a:prstGeom>
        </p:spPr>
        <p:txBody>
          <a:bodyPr vert="horz" lIns="0" tIns="0" rIns="0" bIns="0"/>
          <a:lstStyle>
            <a:lvl1pPr marL="0" algn="r">
              <a:lnSpc>
                <a:spcPct val="100000"/>
              </a:lnSpc>
              <a:spcBef>
                <a:spcPts val="0"/>
              </a:spcBef>
              <a:buNone/>
              <a:defRPr sz="1200" b="1" i="0" cap="all" baseline="0">
                <a:solidFill>
                  <a:srgbClr val="418FDE"/>
                </a:solidFill>
                <a:latin typeface="Arial"/>
                <a:cs typeface="Arial"/>
              </a:defRPr>
            </a:lvl1pPr>
            <a:lvl2pPr marL="0" algn="r">
              <a:lnSpc>
                <a:spcPct val="100000"/>
              </a:lnSpc>
              <a:spcBef>
                <a:spcPts val="0"/>
              </a:spcBef>
              <a:buNone/>
              <a:defRPr sz="1200" b="0" cap="none">
                <a:solidFill>
                  <a:srgbClr val="595959"/>
                </a:solidFill>
                <a:latin typeface="Arial"/>
                <a:cs typeface="Arial"/>
              </a:defRPr>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909892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6" name="Rectangle 5"/>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7" name="TextBox 6"/>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51DFFF25-32D7-124D-9C51-FE75EA9C7DBF}"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2" name="Text Placeholder 12"/>
          <p:cNvSpPr>
            <a:spLocks noGrp="1"/>
          </p:cNvSpPr>
          <p:nvPr>
            <p:ph type="body" sz="quarter" idx="12"/>
          </p:nvPr>
        </p:nvSpPr>
        <p:spPr>
          <a:xfrm>
            <a:off x="889692" y="2231743"/>
            <a:ext cx="6639820" cy="1297043"/>
          </a:xfrm>
          <a:prstGeom prst="rect">
            <a:avLst/>
          </a:prstGeom>
        </p:spPr>
        <p:txBody>
          <a:bodyPr vert="horz" lIns="0" tIns="0" rIns="0" bIns="0"/>
          <a:lstStyle>
            <a:lvl1pPr marL="0" indent="0" algn="r">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a:t>Click to edit Master text styles</a:t>
            </a:r>
          </a:p>
        </p:txBody>
      </p:sp>
      <p:sp>
        <p:nvSpPr>
          <p:cNvPr id="13" name="Picture Placeholder 13"/>
          <p:cNvSpPr>
            <a:spLocks noGrp="1"/>
          </p:cNvSpPr>
          <p:nvPr>
            <p:ph type="pic" sz="quarter" idx="13"/>
          </p:nvPr>
        </p:nvSpPr>
        <p:spPr>
          <a:xfrm>
            <a:off x="889692" y="3855358"/>
            <a:ext cx="6639820" cy="2222500"/>
          </a:xfrm>
          <a:prstGeom prst="rect">
            <a:avLst/>
          </a:prstGeom>
        </p:spPr>
        <p:txBody>
          <a:bodyPr vert="horz"/>
          <a:lstStyle>
            <a:lvl1pPr algn="r">
              <a:defRPr sz="1200">
                <a:latin typeface="Arial"/>
                <a:cs typeface="Arial"/>
              </a:defRPr>
            </a:lvl1pPr>
          </a:lstStyle>
          <a:p>
            <a:pPr lvl="0"/>
            <a:r>
              <a:rPr lang="en-US" noProof="0"/>
              <a:t>Click icon to add picture</a:t>
            </a:r>
          </a:p>
        </p:txBody>
      </p:sp>
    </p:spTree>
    <p:extLst>
      <p:ext uri="{BB962C8B-B14F-4D97-AF65-F5344CB8AC3E}">
        <p14:creationId xmlns:p14="http://schemas.microsoft.com/office/powerpoint/2010/main" val="199432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Rectangle 4"/>
          <p:cNvSpPr/>
          <p:nvPr/>
        </p:nvSpPr>
        <p:spPr>
          <a:xfrm>
            <a:off x="0" y="1695450"/>
            <a:ext cx="7529513"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dirty="0">
              <a:latin typeface="Arial"/>
            </a:endParaRPr>
          </a:p>
        </p:txBody>
      </p:sp>
      <p:sp>
        <p:nvSpPr>
          <p:cNvPr id="6" name="TextBox 5"/>
          <p:cNvSpPr txBox="1"/>
          <p:nvPr/>
        </p:nvSpPr>
        <p:spPr>
          <a:xfrm>
            <a:off x="6897688" y="6418263"/>
            <a:ext cx="631825" cy="100012"/>
          </a:xfrm>
          <a:prstGeom prst="rect">
            <a:avLst/>
          </a:prstGeom>
          <a:noFill/>
        </p:spPr>
        <p:txBody>
          <a:bodyPr lIns="0" tIns="0" rIns="0" bIns="0">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650" b="1" dirty="0">
                <a:solidFill>
                  <a:srgbClr val="595959"/>
                </a:solidFill>
              </a:rPr>
              <a:t>Page </a:t>
            </a:r>
            <a:fld id="{D3AE41D8-68D9-6542-8D76-B4D88AED10E5}" type="slidenum">
              <a:rPr lang="en-US" sz="650" b="1" smtClean="0">
                <a:solidFill>
                  <a:srgbClr val="595959"/>
                </a:solidFill>
              </a:rPr>
              <a:pPr algn="r" eaLnBrk="1" hangingPunct="1">
                <a:defRPr/>
              </a:pPr>
              <a:t>‹#›</a:t>
            </a:fld>
            <a:endParaRPr lang="en-US" sz="650" b="1" dirty="0">
              <a:solidFill>
                <a:srgbClr val="595959"/>
              </a:solidFill>
            </a:endParaRPr>
          </a:p>
        </p:txBody>
      </p:sp>
      <p:sp>
        <p:nvSpPr>
          <p:cNvPr id="8" name="Text Placeholder 8"/>
          <p:cNvSpPr>
            <a:spLocks noGrp="1"/>
          </p:cNvSpPr>
          <p:nvPr>
            <p:ph type="body" sz="quarter" idx="10"/>
          </p:nvPr>
        </p:nvSpPr>
        <p:spPr>
          <a:xfrm>
            <a:off x="593036" y="760880"/>
            <a:ext cx="6936476" cy="120875"/>
          </a:xfrm>
          <a:prstGeom prst="rect">
            <a:avLst/>
          </a:prstGeom>
        </p:spPr>
        <p:txBody>
          <a:bodyPr vert="horz" lIns="0" tIns="0" rIns="0" bIns="0"/>
          <a:lstStyle>
            <a:lvl1pPr algn="r">
              <a:lnSpc>
                <a:spcPts val="1080"/>
              </a:lnSpc>
              <a:spcBef>
                <a:spcPts val="0"/>
              </a:spcBef>
              <a:buNone/>
              <a:defRPr sz="1800" cap="none" baseline="0">
                <a:solidFill>
                  <a:srgbClr val="595959"/>
                </a:solidFill>
                <a:latin typeface="Arial"/>
                <a:cs typeface="Arial"/>
              </a:defRPr>
            </a:lvl1pPr>
          </a:lstStyle>
          <a:p>
            <a:pPr lvl="0"/>
            <a:r>
              <a:rPr lang="en-US"/>
              <a:t>Click to edit Master text styles</a:t>
            </a:r>
          </a:p>
        </p:txBody>
      </p:sp>
      <p:sp>
        <p:nvSpPr>
          <p:cNvPr id="9" name="Text Placeholder 10"/>
          <p:cNvSpPr>
            <a:spLocks noGrp="1"/>
          </p:cNvSpPr>
          <p:nvPr>
            <p:ph type="body" sz="quarter" idx="11"/>
          </p:nvPr>
        </p:nvSpPr>
        <p:spPr>
          <a:xfrm>
            <a:off x="592570" y="931415"/>
            <a:ext cx="6936942" cy="414338"/>
          </a:xfrm>
          <a:prstGeom prst="rect">
            <a:avLst/>
          </a:prstGeom>
        </p:spPr>
        <p:txBody>
          <a:bodyPr vert="horz" lIns="0" tIns="0" rIns="0" bIns="0"/>
          <a:lstStyle>
            <a:lvl1pPr algn="r">
              <a:buNone/>
              <a:defRPr sz="2700" b="1" cap="none">
                <a:solidFill>
                  <a:srgbClr val="418FDE"/>
                </a:solidFill>
                <a:latin typeface="Arial"/>
                <a:cs typeface="Arial"/>
              </a:defRPr>
            </a:lvl1pPr>
          </a:lstStyle>
          <a:p>
            <a:pPr lvl="0"/>
            <a:r>
              <a:rPr lang="en-US"/>
              <a:t>Click to edit Master text styles</a:t>
            </a:r>
          </a:p>
        </p:txBody>
      </p:sp>
      <p:sp>
        <p:nvSpPr>
          <p:cNvPr id="13" name="Picture Placeholder 13"/>
          <p:cNvSpPr>
            <a:spLocks noGrp="1"/>
          </p:cNvSpPr>
          <p:nvPr>
            <p:ph type="pic" sz="quarter" idx="13"/>
          </p:nvPr>
        </p:nvSpPr>
        <p:spPr>
          <a:xfrm>
            <a:off x="889692" y="2086429"/>
            <a:ext cx="6639820" cy="3991429"/>
          </a:xfrm>
          <a:prstGeom prst="rect">
            <a:avLst/>
          </a:prstGeom>
        </p:spPr>
        <p:txBody>
          <a:bodyPr vert="horz"/>
          <a:lstStyle>
            <a:lvl1pPr algn="r">
              <a:defRPr sz="1200">
                <a:latin typeface="Arial"/>
                <a:cs typeface="Aria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187363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286" r:id="rId1"/>
    <p:sldLayoutId id="2147484287" r:id="rId2"/>
    <p:sldLayoutId id="2147484288" r:id="rId3"/>
    <p:sldLayoutId id="2147484289" r:id="rId4"/>
    <p:sldLayoutId id="2147484290" r:id="rId5"/>
    <p:sldLayoutId id="2147484291" r:id="rId6"/>
    <p:sldLayoutId id="2147484292" r:id="rId7"/>
    <p:sldLayoutId id="2147484293" r:id="rId8"/>
    <p:sldLayoutId id="2147484294" r:id="rId9"/>
    <p:sldLayoutId id="2147484295" r:id="rId10"/>
    <p:sldLayoutId id="2147484296" r:id="rId11"/>
    <p:sldLayoutId id="2147484297" r:id="rId12"/>
    <p:sldLayoutId id="2147484298" r:id="rId13"/>
    <p:sldLayoutId id="2147484299" r:id="rId14"/>
    <p:sldLayoutId id="2147484300" r:id="rId15"/>
  </p:sldLayoutIdLst>
  <p:hf sldNum="0" hdr="0" ftr="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ＭＳ Ｐゴシック"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ＭＳ Ｐゴシック" charset="0"/>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sv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9.svg"/><Relationship Id="rId2" Type="http://schemas.openxmlformats.org/officeDocument/2006/relationships/image" Target="../media/image10.png"/><Relationship Id="rId1" Type="http://schemas.openxmlformats.org/officeDocument/2006/relationships/slideLayout" Target="../slideLayouts/slideLayout4.xml"/><Relationship Id="rId6" Type="http://schemas.openxmlformats.org/officeDocument/2006/relationships/image" Target="../media/image8.png"/><Relationship Id="rId5" Type="http://schemas.openxmlformats.org/officeDocument/2006/relationships/image" Target="../media/image13.sv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4.xml"/><Relationship Id="rId5" Type="http://schemas.openxmlformats.org/officeDocument/2006/relationships/image" Target="../media/image13.sv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5.svg"/><Relationship Id="rId7" Type="http://schemas.openxmlformats.org/officeDocument/2006/relationships/image" Target="../media/image13.svg"/><Relationship Id="rId2" Type="http://schemas.openxmlformats.org/officeDocument/2006/relationships/image" Target="../media/image14.png"/><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svg"/><Relationship Id="rId4" Type="http://schemas.openxmlformats.org/officeDocument/2006/relationships/image" Target="../media/image10.png"/><Relationship Id="rId9" Type="http://schemas.openxmlformats.org/officeDocument/2006/relationships/image" Target="../media/image9.svg"/></Relationships>
</file>

<file path=ppt/slides/_rels/slide17.xml.rels><?xml version="1.0" encoding="UTF-8" standalone="yes"?>
<Relationships xmlns="http://schemas.openxmlformats.org/package/2006/relationships"><Relationship Id="rId3" Type="http://schemas.openxmlformats.org/officeDocument/2006/relationships/image" Target="../media/image11.svg"/><Relationship Id="rId7" Type="http://schemas.openxmlformats.org/officeDocument/2006/relationships/image" Target="../media/image9.svg"/><Relationship Id="rId2" Type="http://schemas.openxmlformats.org/officeDocument/2006/relationships/image" Target="../media/image10.png"/><Relationship Id="rId1" Type="http://schemas.openxmlformats.org/officeDocument/2006/relationships/slideLayout" Target="../slideLayouts/slideLayout4.xml"/><Relationship Id="rId6" Type="http://schemas.openxmlformats.org/officeDocument/2006/relationships/image" Target="../media/image8.png"/><Relationship Id="rId5" Type="http://schemas.openxmlformats.org/officeDocument/2006/relationships/image" Target="../media/image13.sv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4.xml"/><Relationship Id="rId5" Type="http://schemas.openxmlformats.org/officeDocument/2006/relationships/image" Target="../media/image13.svg"/><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4.xml"/><Relationship Id="rId5" Type="http://schemas.openxmlformats.org/officeDocument/2006/relationships/image" Target="../media/image13.svg"/><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svg"/><Relationship Id="rId7" Type="http://schemas.openxmlformats.org/officeDocument/2006/relationships/image" Target="../media/image11.sv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image" Target="../media/image13.svg"/></Relationships>
</file>

<file path=ppt/slides/_rels/slide8.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slideLayout" Target="../slideLayouts/slideLayout4.xml"/><Relationship Id="rId1" Type="http://schemas.openxmlformats.org/officeDocument/2006/relationships/themeOverride" Target="../theme/themeOverride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9.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slideLayout" Target="../slideLayouts/slideLayout4.xml"/><Relationship Id="rId1" Type="http://schemas.openxmlformats.org/officeDocument/2006/relationships/themeOverride" Target="../theme/themeOverride3.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4"/>
          <p:cNvSpPr txBox="1">
            <a:spLocks/>
          </p:cNvSpPr>
          <p:nvPr/>
        </p:nvSpPr>
        <p:spPr bwMode="auto">
          <a:xfrm>
            <a:off x="992324" y="3718481"/>
            <a:ext cx="5225595" cy="28327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algn="r" rtl="1" eaLnBrk="1" hangingPunct="1">
              <a:buFont typeface="Arial" charset="0"/>
              <a:buNone/>
            </a:pPr>
            <a:r>
              <a:rPr lang="en-US" sz="3200" b="1" dirty="0">
                <a:solidFill>
                  <a:schemeClr val="bg1"/>
                </a:solidFill>
                <a:ea typeface="Arial" charset="0"/>
                <a:cs typeface="Arial" charset="0"/>
              </a:rPr>
              <a:t>4</a:t>
            </a:r>
          </a:p>
          <a:p>
            <a:pPr algn="r" rtl="1" eaLnBrk="1" hangingPunct="1">
              <a:buFont typeface="Arial" charset="0"/>
              <a:buNone/>
            </a:pPr>
            <a:endParaRPr lang="en-US" sz="3200" b="1" dirty="0">
              <a:solidFill>
                <a:schemeClr val="bg1"/>
              </a:solidFill>
              <a:ea typeface="Arial" charset="0"/>
              <a:cs typeface="Arial" charset="0"/>
            </a:endParaRPr>
          </a:p>
          <a:p>
            <a:pPr algn="r" rtl="1" eaLnBrk="1" hangingPunct="1">
              <a:buFont typeface="Arial" charset="0"/>
              <a:buNone/>
            </a:pPr>
            <a:r>
              <a:rPr lang="ar-LB" sz="3200" b="1" dirty="0">
                <a:solidFill>
                  <a:schemeClr val="bg1"/>
                </a:solidFill>
                <a:ea typeface="Arial" charset="0"/>
                <a:cs typeface="Arial" charset="0"/>
              </a:rPr>
              <a:t>تنفيذ أنشطة برنامج عمل الإسكوا والتوصيات الصادرة عن الدورة الأولى للجنة</a:t>
            </a:r>
            <a:endParaRPr lang="en-US" sz="3200" b="1" dirty="0">
              <a:solidFill>
                <a:schemeClr val="bg1"/>
              </a:solidFill>
              <a:ea typeface="Arial" charset="0"/>
              <a:cs typeface="Arial" charset="0"/>
            </a:endParaRPr>
          </a:p>
          <a:p>
            <a:pPr eaLnBrk="1" hangingPunct="1"/>
            <a:r>
              <a:rPr lang="en-GB" sz="1800" dirty="0">
                <a:solidFill>
                  <a:schemeClr val="bg1"/>
                </a:solidFill>
                <a:ea typeface="Arial" charset="0"/>
                <a:cs typeface="Arial" charset="0"/>
              </a:rPr>
              <a:t>E/ESCWA/C.8/2019/3</a:t>
            </a:r>
            <a:endParaRPr lang="ar-LB" sz="1800" dirty="0">
              <a:solidFill>
                <a:schemeClr val="bg1"/>
              </a:solidFill>
              <a:ea typeface="Arial" charset="0"/>
              <a:cs typeface="Arial" charset="0"/>
            </a:endParaRPr>
          </a:p>
        </p:txBody>
      </p:sp>
      <p:sp>
        <p:nvSpPr>
          <p:cNvPr id="4" name="TextBox 3"/>
          <p:cNvSpPr txBox="1"/>
          <p:nvPr/>
        </p:nvSpPr>
        <p:spPr>
          <a:xfrm>
            <a:off x="335280" y="809631"/>
            <a:ext cx="7895908" cy="1384995"/>
          </a:xfrm>
          <a:prstGeom prst="rect">
            <a:avLst/>
          </a:prstGeom>
          <a:noFill/>
        </p:spPr>
        <p:txBody>
          <a:bodyPr wrap="square">
            <a:spAutoFit/>
          </a:bodyPr>
          <a:lstStyle/>
          <a:p>
            <a:pPr algn="r" rtl="1">
              <a:defRPr/>
            </a:pPr>
            <a:r>
              <a:rPr lang="ar-LB" sz="2800" b="1" dirty="0">
                <a:solidFill>
                  <a:schemeClr val="tx1">
                    <a:lumMod val="65000"/>
                    <a:lumOff val="35000"/>
                  </a:schemeClr>
                </a:solidFill>
                <a:latin typeface="Arial Black"/>
                <a:cs typeface="+mn-cs"/>
              </a:rPr>
              <a:t>لجنة التكنولوجيا من أجل التنمية</a:t>
            </a:r>
          </a:p>
          <a:p>
            <a:pPr algn="r" rtl="1">
              <a:defRPr/>
            </a:pPr>
            <a:r>
              <a:rPr lang="ar-LB" sz="2800" dirty="0">
                <a:solidFill>
                  <a:schemeClr val="tx1">
                    <a:lumMod val="65000"/>
                    <a:lumOff val="35000"/>
                  </a:schemeClr>
                </a:solidFill>
                <a:latin typeface="Arial Black"/>
                <a:cs typeface="+mn-cs"/>
              </a:rPr>
              <a:t>الدورة الثانية</a:t>
            </a:r>
          </a:p>
          <a:p>
            <a:pPr algn="r" rtl="1">
              <a:defRPr/>
            </a:pPr>
            <a:r>
              <a:rPr lang="ar-LB" sz="2800" dirty="0">
                <a:solidFill>
                  <a:schemeClr val="tx1">
                    <a:lumMod val="65000"/>
                    <a:lumOff val="35000"/>
                  </a:schemeClr>
                </a:solidFill>
                <a:latin typeface="Arial Black"/>
                <a:cs typeface="+mn-cs"/>
              </a:rPr>
              <a:t>بيروت، 21-20 آذار/مارس 2019</a:t>
            </a:r>
          </a:p>
        </p:txBody>
      </p:sp>
      <p:pic>
        <p:nvPicPr>
          <p:cNvPr id="5" name="Picture 4">
            <a:extLst>
              <a:ext uri="{FF2B5EF4-FFF2-40B4-BE49-F238E27FC236}">
                <a16:creationId xmlns:a16="http://schemas.microsoft.com/office/drawing/2014/main" id="{E238931A-5AB2-4392-AB39-669E961F3F7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2812" y="809631"/>
            <a:ext cx="1181215" cy="1181215"/>
          </a:xfrm>
          <a:prstGeom prst="rect">
            <a:avLst/>
          </a:prstGeom>
          <a:noFill/>
          <a:ln>
            <a:noFill/>
          </a:ln>
        </p:spPr>
      </p:pic>
      <p:grpSp>
        <p:nvGrpSpPr>
          <p:cNvPr id="6" name="Group 5">
            <a:extLst>
              <a:ext uri="{FF2B5EF4-FFF2-40B4-BE49-F238E27FC236}">
                <a16:creationId xmlns:a16="http://schemas.microsoft.com/office/drawing/2014/main" id="{1748F818-5E67-4C5D-B76C-1B4259FC8E4C}"/>
              </a:ext>
            </a:extLst>
          </p:cNvPr>
          <p:cNvGrpSpPr/>
          <p:nvPr/>
        </p:nvGrpSpPr>
        <p:grpSpPr>
          <a:xfrm>
            <a:off x="5876925" y="3741622"/>
            <a:ext cx="495714" cy="3151094"/>
            <a:chOff x="5876925" y="3741622"/>
            <a:chExt cx="495714" cy="3151094"/>
          </a:xfrm>
        </p:grpSpPr>
        <p:cxnSp>
          <p:nvCxnSpPr>
            <p:cNvPr id="7" name="Straight Connector 6">
              <a:extLst>
                <a:ext uri="{FF2B5EF4-FFF2-40B4-BE49-F238E27FC236}">
                  <a16:creationId xmlns:a16="http://schemas.microsoft.com/office/drawing/2014/main" id="{0C30C23C-19FA-426F-9F6C-C8769712098F}"/>
                </a:ext>
              </a:extLst>
            </p:cNvPr>
            <p:cNvCxnSpPr>
              <a:cxnSpLocks/>
            </p:cNvCxnSpPr>
            <p:nvPr/>
          </p:nvCxnSpPr>
          <p:spPr>
            <a:xfrm>
              <a:off x="6362700" y="3741622"/>
              <a:ext cx="9939" cy="3151094"/>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36BE97A9-289C-4480-9016-5B858E0738F8}"/>
                </a:ext>
              </a:extLst>
            </p:cNvPr>
            <p:cNvCxnSpPr>
              <a:cxnSpLocks/>
            </p:cNvCxnSpPr>
            <p:nvPr/>
          </p:nvCxnSpPr>
          <p:spPr>
            <a:xfrm flipH="1">
              <a:off x="5876925" y="4263816"/>
              <a:ext cx="475836"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grpSp>
      <p:grpSp>
        <p:nvGrpSpPr>
          <p:cNvPr id="11" name="Group 10">
            <a:extLst>
              <a:ext uri="{FF2B5EF4-FFF2-40B4-BE49-F238E27FC236}">
                <a16:creationId xmlns:a16="http://schemas.microsoft.com/office/drawing/2014/main" id="{1AEE34E9-E72B-4A60-8723-879A60A680B9}"/>
              </a:ext>
            </a:extLst>
          </p:cNvPr>
          <p:cNvGrpSpPr/>
          <p:nvPr/>
        </p:nvGrpSpPr>
        <p:grpSpPr>
          <a:xfrm>
            <a:off x="5071347" y="3818355"/>
            <a:ext cx="643553" cy="643553"/>
            <a:chOff x="5092117" y="3818355"/>
            <a:chExt cx="643553" cy="643553"/>
          </a:xfrm>
        </p:grpSpPr>
        <p:sp>
          <p:nvSpPr>
            <p:cNvPr id="12" name="Oval 11">
              <a:extLst>
                <a:ext uri="{FF2B5EF4-FFF2-40B4-BE49-F238E27FC236}">
                  <a16:creationId xmlns:a16="http://schemas.microsoft.com/office/drawing/2014/main" id="{218F6846-FB3B-4789-9954-B20D4FBB5371}"/>
                </a:ext>
              </a:extLst>
            </p:cNvPr>
            <p:cNvSpPr/>
            <p:nvPr/>
          </p:nvSpPr>
          <p:spPr>
            <a:xfrm>
              <a:off x="5092117" y="3818355"/>
              <a:ext cx="643553" cy="643553"/>
            </a:xfrm>
            <a:prstGeom prst="ellipse">
              <a:avLst/>
            </a:prstGeom>
            <a:solidFill>
              <a:schemeClr val="bg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3" name="Graphic 12" descr="Processor">
              <a:extLst>
                <a:ext uri="{FF2B5EF4-FFF2-40B4-BE49-F238E27FC236}">
                  <a16:creationId xmlns:a16="http://schemas.microsoft.com/office/drawing/2014/main" id="{2C388765-D253-48EC-A71C-C84A52D4AC2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131813" y="3858051"/>
              <a:ext cx="564160" cy="564160"/>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2885813" y="931863"/>
            <a:ext cx="4642112"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EG" sz="3200" dirty="0">
                <a:solidFill>
                  <a:srgbClr val="595959"/>
                </a:solidFill>
                <a:ea typeface="Arial" charset="0"/>
                <a:cs typeface="Arial" charset="0"/>
              </a:rPr>
              <a:t>المحتوى</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مجتمع المعلومات - سد الفجوة الرقمية</a:t>
            </a:r>
          </a:p>
          <a:p>
            <a:pPr marL="1146175" indent="-342900" algn="just" rtl="1" eaLnBrk="1" hangingPunct="1">
              <a:buFont typeface="Courier New" panose="02070309020205020404" pitchFamily="49" charset="0"/>
              <a:buChar char="o"/>
            </a:pPr>
            <a:r>
              <a:rPr lang="ar-LB" sz="3200" b="1" dirty="0">
                <a:solidFill>
                  <a:srgbClr val="595959"/>
                </a:solidFill>
                <a:ea typeface="Arial" charset="0"/>
                <a:cs typeface="Arial" charset="0"/>
              </a:rPr>
              <a:t>حوكمة الإنترنت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الاقتصاد الرقمي في المنطقة العربية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الحكومة الذكية والرقمية والمفتوحة</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الابتكار من أجل التنمية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التكنولوجيات الرائدة للبلدان العربية</a:t>
            </a:r>
          </a:p>
          <a:p>
            <a:pPr lvl="0" indent="-342900" algn="r" rtl="1" eaLnBrk="1" hangingPunct="1"/>
            <a:endParaRPr lang="ar-LB" sz="3200" dirty="0">
              <a:solidFill>
                <a:srgbClr val="595959"/>
              </a:solidFill>
              <a:ea typeface="Arial" charset="0"/>
              <a:cs typeface="Arial" charset="0"/>
            </a:endParaRPr>
          </a:p>
        </p:txBody>
      </p:sp>
    </p:spTree>
    <p:extLst>
      <p:ext uri="{BB962C8B-B14F-4D97-AF65-F5344CB8AC3E}">
        <p14:creationId xmlns:p14="http://schemas.microsoft.com/office/powerpoint/2010/main" val="1630524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LB" sz="3200" dirty="0">
                <a:solidFill>
                  <a:srgbClr val="595959"/>
                </a:solidFill>
                <a:ea typeface="Arial" charset="0"/>
                <a:cs typeface="Arial" charset="0"/>
              </a:rPr>
              <a:t>1-   تنفيذ برنامج عمل الإسكوا</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741363" indent="-741363" algn="just" rtl="1" eaLnBrk="1" hangingPunct="1">
              <a:buFont typeface="Wingdings" panose="05000000000000000000" pitchFamily="2" charset="2"/>
              <a:buChar char="v"/>
            </a:pPr>
            <a:r>
              <a:rPr lang="ar-LB" sz="2800" b="1" dirty="0">
                <a:solidFill>
                  <a:srgbClr val="0070C0"/>
                </a:solidFill>
                <a:cs typeface="Arial" charset="0"/>
              </a:rPr>
              <a:t>حوكمة الإنترنت </a:t>
            </a:r>
          </a:p>
          <a:p>
            <a:pPr marL="1146175" indent="-342900" algn="just" rtl="1" eaLnBrk="1" hangingPunct="1">
              <a:buFont typeface="Courier New" panose="02070309020205020404" pitchFamily="49" charset="0"/>
              <a:buChar char="o"/>
            </a:pPr>
            <a:endParaRPr lang="ar-LB" b="1" dirty="0">
              <a:solidFill>
                <a:srgbClr val="595959"/>
              </a:solidFill>
              <a:ea typeface="Arial" charset="0"/>
              <a:cs typeface="Arial" charset="0"/>
            </a:endParaRPr>
          </a:p>
          <a:p>
            <a:pPr marL="798513" indent="-342900" algn="r" rtl="1" eaLnBrk="1" hangingPunct="1">
              <a:spcAft>
                <a:spcPts val="600"/>
              </a:spcAft>
              <a:buFont typeface="Courier New" panose="02070309020205020404" pitchFamily="49" charset="0"/>
              <a:buChar char="o"/>
            </a:pPr>
            <a:r>
              <a:rPr lang="ar-LB" dirty="0">
                <a:solidFill>
                  <a:srgbClr val="595959"/>
                </a:solidFill>
                <a:ea typeface="Arial" charset="0"/>
                <a:cs typeface="Arial" charset="0"/>
              </a:rPr>
              <a:t>تطوير المنتدى العربي لحوكمة الإنترنت ووضع ميثاق لعمليته</a:t>
            </a:r>
          </a:p>
          <a:p>
            <a:pPr marL="798513" indent="-342900" algn="r" rtl="1" eaLnBrk="1" hangingPunct="1">
              <a:spcAft>
                <a:spcPts val="600"/>
              </a:spcAft>
              <a:buFont typeface="Courier New" panose="02070309020205020404" pitchFamily="49" charset="0"/>
              <a:buChar char="o"/>
            </a:pPr>
            <a:endParaRPr lang="ar-LB" sz="1200" dirty="0">
              <a:solidFill>
                <a:srgbClr val="595959"/>
              </a:solidFill>
              <a:ea typeface="Arial" charset="0"/>
              <a:cs typeface="Arial" charset="0"/>
            </a:endParaRPr>
          </a:p>
          <a:p>
            <a:pPr marL="798513" indent="-342900" algn="just" rtl="1" eaLnBrk="1" hangingPunct="1">
              <a:spcAft>
                <a:spcPts val="600"/>
              </a:spcAft>
              <a:buFont typeface="Courier New" panose="02070309020205020404" pitchFamily="49" charset="0"/>
              <a:buChar char="o"/>
            </a:pPr>
            <a:r>
              <a:rPr lang="ar-LB" dirty="0">
                <a:solidFill>
                  <a:srgbClr val="595959"/>
                </a:solidFill>
                <a:ea typeface="Arial" charset="0"/>
                <a:cs typeface="Arial" charset="0"/>
              </a:rPr>
              <a:t>اجتماع حول الإصدار الثاني لخريطة الطريق العربية لحوكمة الإنترنت للسنوات العشر القادمة</a:t>
            </a:r>
          </a:p>
          <a:p>
            <a:pPr marL="798513" indent="-342900" algn="just" rtl="1" eaLnBrk="1" hangingPunct="1">
              <a:spcAft>
                <a:spcPts val="600"/>
              </a:spcAft>
              <a:buFont typeface="Courier New" panose="02070309020205020404" pitchFamily="49" charset="0"/>
              <a:buChar char="o"/>
            </a:pPr>
            <a:endParaRPr lang="ar-LB" sz="1200" dirty="0">
              <a:solidFill>
                <a:srgbClr val="595959"/>
              </a:solidFill>
              <a:ea typeface="Arial" charset="0"/>
              <a:cs typeface="Arial" charset="0"/>
            </a:endParaRPr>
          </a:p>
          <a:p>
            <a:pPr marL="798513" indent="-342900" algn="just" rtl="1" eaLnBrk="1" hangingPunct="1">
              <a:spcAft>
                <a:spcPts val="600"/>
              </a:spcAft>
              <a:buFont typeface="Courier New" panose="02070309020205020404" pitchFamily="49" charset="0"/>
              <a:buChar char="o"/>
            </a:pPr>
            <a:r>
              <a:rPr lang="ar-LB" dirty="0">
                <a:solidFill>
                  <a:srgbClr val="595959"/>
                </a:solidFill>
                <a:ea typeface="Arial" charset="0"/>
                <a:cs typeface="Arial" charset="0"/>
              </a:rPr>
              <a:t>خريطة الطريق العربية لحوكمة الإنترنت - الإصدار الثاني</a:t>
            </a:r>
          </a:p>
          <a:p>
            <a:pPr marL="798513" indent="-342900" algn="just" rtl="1" eaLnBrk="1" hangingPunct="1">
              <a:spcAft>
                <a:spcPts val="600"/>
              </a:spcAft>
              <a:buFont typeface="Courier New" panose="02070309020205020404" pitchFamily="49" charset="0"/>
              <a:buChar char="o"/>
            </a:pPr>
            <a:endParaRPr lang="ar-LB" sz="1600" dirty="0">
              <a:solidFill>
                <a:srgbClr val="595959"/>
              </a:solidFill>
              <a:ea typeface="Arial" charset="0"/>
              <a:cs typeface="Arial" charset="0"/>
            </a:endParaRPr>
          </a:p>
          <a:p>
            <a:pPr marL="798513" indent="-342900" algn="just" rtl="1" eaLnBrk="1" hangingPunct="1">
              <a:spcAft>
                <a:spcPts val="600"/>
              </a:spcAft>
              <a:buFont typeface="Courier New" panose="02070309020205020404" pitchFamily="49" charset="0"/>
              <a:buChar char="o"/>
            </a:pPr>
            <a:r>
              <a:rPr lang="ar-LB" dirty="0">
                <a:solidFill>
                  <a:srgbClr val="595959"/>
                </a:solidFill>
                <a:ea typeface="Arial" charset="0"/>
                <a:cs typeface="Arial" charset="0"/>
              </a:rPr>
              <a:t>اجتماع المشاورات المفتوحة واللجنة الاستشارية المتعددة الأطراف تحضيراً للاجتماع الخامس للمنتدى العربي لحوكمة الإنترنت (2018)</a:t>
            </a:r>
          </a:p>
          <a:p>
            <a:pPr marL="1146175" indent="-342900" algn="just" rtl="1" eaLnBrk="1" hangingPunct="1">
              <a:buFont typeface="Courier New" panose="02070309020205020404" pitchFamily="49" charset="0"/>
              <a:buChar char="o"/>
            </a:pPr>
            <a:endParaRPr lang="ar-LB" dirty="0">
              <a:solidFill>
                <a:srgbClr val="595959"/>
              </a:solidFill>
              <a:ea typeface="Arial" charset="0"/>
              <a:cs typeface="Arial" charset="0"/>
            </a:endParaRPr>
          </a:p>
        </p:txBody>
      </p:sp>
      <p:grpSp>
        <p:nvGrpSpPr>
          <p:cNvPr id="4" name="Group 3">
            <a:extLst>
              <a:ext uri="{FF2B5EF4-FFF2-40B4-BE49-F238E27FC236}">
                <a16:creationId xmlns:a16="http://schemas.microsoft.com/office/drawing/2014/main" id="{B14211A0-6028-427C-B9C1-A9B4A75E4AFA}"/>
              </a:ext>
            </a:extLst>
          </p:cNvPr>
          <p:cNvGrpSpPr/>
          <p:nvPr/>
        </p:nvGrpSpPr>
        <p:grpSpPr>
          <a:xfrm>
            <a:off x="7129835" y="2829765"/>
            <a:ext cx="799356" cy="799356"/>
            <a:chOff x="7800358" y="1864607"/>
            <a:chExt cx="799356" cy="799356"/>
          </a:xfrm>
        </p:grpSpPr>
        <p:pic>
          <p:nvPicPr>
            <p:cNvPr id="5" name="Graphic 4" descr="Teacher">
              <a:extLst>
                <a:ext uri="{FF2B5EF4-FFF2-40B4-BE49-F238E27FC236}">
                  <a16:creationId xmlns:a16="http://schemas.microsoft.com/office/drawing/2014/main" id="{878F3A0D-4252-4E38-A580-C725384701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6" name="Graphic 5" descr="Group">
              <a:extLst>
                <a:ext uri="{FF2B5EF4-FFF2-40B4-BE49-F238E27FC236}">
                  <a16:creationId xmlns:a16="http://schemas.microsoft.com/office/drawing/2014/main" id="{9ACA6A1F-3AD3-4344-9248-11B8BC8D303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grpSp>
        <p:nvGrpSpPr>
          <p:cNvPr id="7" name="Group 6">
            <a:extLst>
              <a:ext uri="{FF2B5EF4-FFF2-40B4-BE49-F238E27FC236}">
                <a16:creationId xmlns:a16="http://schemas.microsoft.com/office/drawing/2014/main" id="{7D5FCC76-1692-4FA3-A7A9-7D2F535698D7}"/>
              </a:ext>
            </a:extLst>
          </p:cNvPr>
          <p:cNvGrpSpPr/>
          <p:nvPr/>
        </p:nvGrpSpPr>
        <p:grpSpPr>
          <a:xfrm>
            <a:off x="7129835" y="3553534"/>
            <a:ext cx="799356" cy="799356"/>
            <a:chOff x="7800358" y="1864607"/>
            <a:chExt cx="799356" cy="799356"/>
          </a:xfrm>
        </p:grpSpPr>
        <p:pic>
          <p:nvPicPr>
            <p:cNvPr id="9" name="Graphic 8" descr="Teacher">
              <a:extLst>
                <a:ext uri="{FF2B5EF4-FFF2-40B4-BE49-F238E27FC236}">
                  <a16:creationId xmlns:a16="http://schemas.microsoft.com/office/drawing/2014/main" id="{7CC282A6-ABBA-414B-B4F1-D617466E38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0" name="Graphic 9" descr="Group">
              <a:extLst>
                <a:ext uri="{FF2B5EF4-FFF2-40B4-BE49-F238E27FC236}">
                  <a16:creationId xmlns:a16="http://schemas.microsoft.com/office/drawing/2014/main" id="{BA5D1660-3912-4D3F-B18E-6F0176B2DBE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pic>
        <p:nvPicPr>
          <p:cNvPr id="11" name="Graphic 10" descr="Document">
            <a:extLst>
              <a:ext uri="{FF2B5EF4-FFF2-40B4-BE49-F238E27FC236}">
                <a16:creationId xmlns:a16="http://schemas.microsoft.com/office/drawing/2014/main" id="{C4AD627E-EEE6-4A81-852D-ABBCF86B87E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173621" y="4451380"/>
            <a:ext cx="794940" cy="794940"/>
          </a:xfrm>
          <a:prstGeom prst="rect">
            <a:avLst/>
          </a:prstGeom>
        </p:spPr>
      </p:pic>
      <p:grpSp>
        <p:nvGrpSpPr>
          <p:cNvPr id="12" name="Group 11">
            <a:extLst>
              <a:ext uri="{FF2B5EF4-FFF2-40B4-BE49-F238E27FC236}">
                <a16:creationId xmlns:a16="http://schemas.microsoft.com/office/drawing/2014/main" id="{D53D7948-8437-4C16-BCC6-63EDD2A3784D}"/>
              </a:ext>
            </a:extLst>
          </p:cNvPr>
          <p:cNvGrpSpPr/>
          <p:nvPr/>
        </p:nvGrpSpPr>
        <p:grpSpPr>
          <a:xfrm>
            <a:off x="7094562" y="5362939"/>
            <a:ext cx="799356" cy="799356"/>
            <a:chOff x="7800358" y="1864607"/>
            <a:chExt cx="799356" cy="799356"/>
          </a:xfrm>
        </p:grpSpPr>
        <p:pic>
          <p:nvPicPr>
            <p:cNvPr id="13" name="Graphic 12" descr="Teacher">
              <a:extLst>
                <a:ext uri="{FF2B5EF4-FFF2-40B4-BE49-F238E27FC236}">
                  <a16:creationId xmlns:a16="http://schemas.microsoft.com/office/drawing/2014/main" id="{BAE3B346-C77B-4FB6-8E19-0D1BD6ED7F6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4" name="Graphic 13" descr="Group">
              <a:extLst>
                <a:ext uri="{FF2B5EF4-FFF2-40B4-BE49-F238E27FC236}">
                  <a16:creationId xmlns:a16="http://schemas.microsoft.com/office/drawing/2014/main" id="{9D3EEC81-1BEE-4FE2-AA10-0231A83F20F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spTree>
    <p:extLst>
      <p:ext uri="{BB962C8B-B14F-4D97-AF65-F5344CB8AC3E}">
        <p14:creationId xmlns:p14="http://schemas.microsoft.com/office/powerpoint/2010/main" val="3944767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LB" sz="3200" dirty="0">
                <a:solidFill>
                  <a:srgbClr val="595959"/>
                </a:solidFill>
                <a:ea typeface="Arial" charset="0"/>
                <a:cs typeface="Arial" charset="0"/>
              </a:rPr>
              <a:t>1-   تنفيذ برنامج عمل الإسكوا</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741363" indent="-741363" algn="just" rtl="1" eaLnBrk="1" hangingPunct="1">
              <a:buFont typeface="Wingdings" panose="05000000000000000000" pitchFamily="2" charset="2"/>
              <a:buChar char="v"/>
            </a:pPr>
            <a:r>
              <a:rPr lang="ar-LB" sz="2800" b="1" dirty="0">
                <a:solidFill>
                  <a:srgbClr val="0070C0"/>
                </a:solidFill>
                <a:cs typeface="Arial" charset="0"/>
              </a:rPr>
              <a:t>حوكمة الإنترنت </a:t>
            </a:r>
          </a:p>
          <a:p>
            <a:pPr marL="1146175" indent="-342900" algn="just" rtl="1" eaLnBrk="1" hangingPunct="1">
              <a:buFont typeface="Courier New" panose="02070309020205020404" pitchFamily="49" charset="0"/>
              <a:buChar char="o"/>
            </a:pPr>
            <a:endParaRPr lang="ar-LB" b="1" dirty="0">
              <a:solidFill>
                <a:srgbClr val="595959"/>
              </a:solidFill>
              <a:ea typeface="Arial" charset="0"/>
              <a:cs typeface="Arial" charset="0"/>
            </a:endParaRPr>
          </a:p>
          <a:p>
            <a:pPr marL="798513" indent="-342900" algn="r" rtl="1" eaLnBrk="1" hangingPunct="1">
              <a:spcAft>
                <a:spcPts val="600"/>
              </a:spcAft>
              <a:buFont typeface="Courier New" panose="02070309020205020404" pitchFamily="49" charset="0"/>
              <a:buChar char="o"/>
            </a:pPr>
            <a:r>
              <a:rPr lang="ar-LB" dirty="0">
                <a:solidFill>
                  <a:srgbClr val="595959"/>
                </a:solidFill>
                <a:ea typeface="Arial" charset="0"/>
                <a:cs typeface="Arial" charset="0"/>
              </a:rPr>
              <a:t>الحوار الإقليمي العربي واجتماع الخبراء حول ترابط حوكمة الإنترنت والأمن </a:t>
            </a:r>
            <a:r>
              <a:rPr lang="ar-LB" dirty="0" err="1">
                <a:solidFill>
                  <a:srgbClr val="595959"/>
                </a:solidFill>
                <a:ea typeface="Arial" charset="0"/>
                <a:cs typeface="Arial" charset="0"/>
              </a:rPr>
              <a:t>السيبراني</a:t>
            </a:r>
            <a:r>
              <a:rPr lang="ar-LB" dirty="0">
                <a:solidFill>
                  <a:srgbClr val="595959"/>
                </a:solidFill>
                <a:ea typeface="Arial" charset="0"/>
                <a:cs typeface="Arial" charset="0"/>
              </a:rPr>
              <a:t>- تعزيز الثقة في الفضاء </a:t>
            </a:r>
            <a:r>
              <a:rPr lang="ar-LB" dirty="0" err="1">
                <a:solidFill>
                  <a:srgbClr val="595959"/>
                </a:solidFill>
                <a:ea typeface="Arial" charset="0"/>
                <a:cs typeface="Arial" charset="0"/>
              </a:rPr>
              <a:t>السيبراني</a:t>
            </a:r>
            <a:r>
              <a:rPr lang="ar-LB" dirty="0">
                <a:solidFill>
                  <a:srgbClr val="595959"/>
                </a:solidFill>
                <a:ea typeface="Arial" charset="0"/>
                <a:cs typeface="Arial" charset="0"/>
              </a:rPr>
              <a:t> (2018)</a:t>
            </a:r>
          </a:p>
          <a:p>
            <a:pPr marL="798513" indent="-342900" algn="r" rtl="1" eaLnBrk="1" hangingPunct="1">
              <a:spcAft>
                <a:spcPts val="600"/>
              </a:spcAft>
              <a:buFont typeface="Courier New" panose="02070309020205020404" pitchFamily="49" charset="0"/>
              <a:buChar char="o"/>
            </a:pPr>
            <a:r>
              <a:rPr lang="ar-LB" dirty="0">
                <a:solidFill>
                  <a:srgbClr val="595959"/>
                </a:solidFill>
                <a:ea typeface="Arial" charset="0"/>
                <a:cs typeface="Arial" charset="0"/>
              </a:rPr>
              <a:t>الاجتماع التحضيري الثالث للمنتدى العربي الخامس لحوكمة الإنترنت (2019) </a:t>
            </a:r>
          </a:p>
          <a:p>
            <a:pPr marL="798513" indent="-342900" algn="r" rtl="1" eaLnBrk="1" hangingPunct="1">
              <a:spcAft>
                <a:spcPts val="600"/>
              </a:spcAft>
              <a:buFont typeface="Courier New" panose="02070309020205020404" pitchFamily="49" charset="0"/>
              <a:buChar char="o"/>
            </a:pPr>
            <a:r>
              <a:rPr lang="ar-LB" dirty="0">
                <a:solidFill>
                  <a:srgbClr val="595959"/>
                </a:solidFill>
                <a:ea typeface="Arial" charset="0"/>
                <a:cs typeface="Arial" charset="0"/>
              </a:rPr>
              <a:t>المساهمة في إنشاء منتدى حوكمة الإنترنت اللبناني</a:t>
            </a:r>
          </a:p>
          <a:p>
            <a:pPr marL="1146175"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marL="1146175" indent="-342900" algn="just" rtl="1" eaLnBrk="1" hangingPunct="1">
              <a:buFont typeface="Courier New" panose="02070309020205020404" pitchFamily="49" charset="0"/>
              <a:buChar char="o"/>
            </a:pPr>
            <a:endParaRPr lang="ar-LB" dirty="0">
              <a:solidFill>
                <a:srgbClr val="595959"/>
              </a:solidFill>
              <a:ea typeface="Arial" charset="0"/>
              <a:cs typeface="Arial" charset="0"/>
            </a:endParaRPr>
          </a:p>
        </p:txBody>
      </p:sp>
      <p:grpSp>
        <p:nvGrpSpPr>
          <p:cNvPr id="7" name="Group 6">
            <a:extLst>
              <a:ext uri="{FF2B5EF4-FFF2-40B4-BE49-F238E27FC236}">
                <a16:creationId xmlns:a16="http://schemas.microsoft.com/office/drawing/2014/main" id="{7D5FCC76-1692-4FA3-A7A9-7D2F535698D7}"/>
              </a:ext>
            </a:extLst>
          </p:cNvPr>
          <p:cNvGrpSpPr/>
          <p:nvPr/>
        </p:nvGrpSpPr>
        <p:grpSpPr>
          <a:xfrm>
            <a:off x="7230754" y="2836680"/>
            <a:ext cx="799356" cy="799356"/>
            <a:chOff x="7800358" y="1864607"/>
            <a:chExt cx="799356" cy="799356"/>
          </a:xfrm>
        </p:grpSpPr>
        <p:pic>
          <p:nvPicPr>
            <p:cNvPr id="9" name="Graphic 8" descr="Teacher">
              <a:extLst>
                <a:ext uri="{FF2B5EF4-FFF2-40B4-BE49-F238E27FC236}">
                  <a16:creationId xmlns:a16="http://schemas.microsoft.com/office/drawing/2014/main" id="{7CC282A6-ABBA-414B-B4F1-D617466E384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0" name="Graphic 9" descr="Group">
              <a:extLst>
                <a:ext uri="{FF2B5EF4-FFF2-40B4-BE49-F238E27FC236}">
                  <a16:creationId xmlns:a16="http://schemas.microsoft.com/office/drawing/2014/main" id="{BA5D1660-3912-4D3F-B18E-6F0176B2DBE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grpSp>
        <p:nvGrpSpPr>
          <p:cNvPr id="12" name="Group 11">
            <a:extLst>
              <a:ext uri="{FF2B5EF4-FFF2-40B4-BE49-F238E27FC236}">
                <a16:creationId xmlns:a16="http://schemas.microsoft.com/office/drawing/2014/main" id="{E6E09DFA-C815-474D-BD6E-21EF3C3F0068}"/>
              </a:ext>
            </a:extLst>
          </p:cNvPr>
          <p:cNvGrpSpPr/>
          <p:nvPr/>
        </p:nvGrpSpPr>
        <p:grpSpPr>
          <a:xfrm>
            <a:off x="7156004" y="4025154"/>
            <a:ext cx="799356" cy="799356"/>
            <a:chOff x="7800358" y="1864607"/>
            <a:chExt cx="799356" cy="799356"/>
          </a:xfrm>
        </p:grpSpPr>
        <p:pic>
          <p:nvPicPr>
            <p:cNvPr id="13" name="Graphic 12" descr="Teacher">
              <a:extLst>
                <a:ext uri="{FF2B5EF4-FFF2-40B4-BE49-F238E27FC236}">
                  <a16:creationId xmlns:a16="http://schemas.microsoft.com/office/drawing/2014/main" id="{08CE7275-CF23-4068-879D-A7317989D94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4" name="Graphic 13" descr="Group">
              <a:extLst>
                <a:ext uri="{FF2B5EF4-FFF2-40B4-BE49-F238E27FC236}">
                  <a16:creationId xmlns:a16="http://schemas.microsoft.com/office/drawing/2014/main" id="{AE58473B-F4F3-467D-B81A-8A44B721CA2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grpSp>
        <p:nvGrpSpPr>
          <p:cNvPr id="15" name="Group 14">
            <a:extLst>
              <a:ext uri="{FF2B5EF4-FFF2-40B4-BE49-F238E27FC236}">
                <a16:creationId xmlns:a16="http://schemas.microsoft.com/office/drawing/2014/main" id="{3610521A-5F5B-42D4-B535-AAC4B669738F}"/>
              </a:ext>
            </a:extLst>
          </p:cNvPr>
          <p:cNvGrpSpPr/>
          <p:nvPr/>
        </p:nvGrpSpPr>
        <p:grpSpPr>
          <a:xfrm>
            <a:off x="7124044" y="4775674"/>
            <a:ext cx="799356" cy="799356"/>
            <a:chOff x="7800358" y="1864607"/>
            <a:chExt cx="799356" cy="799356"/>
          </a:xfrm>
        </p:grpSpPr>
        <p:pic>
          <p:nvPicPr>
            <p:cNvPr id="16" name="Graphic 15" descr="Teacher">
              <a:extLst>
                <a:ext uri="{FF2B5EF4-FFF2-40B4-BE49-F238E27FC236}">
                  <a16:creationId xmlns:a16="http://schemas.microsoft.com/office/drawing/2014/main" id="{5DF1CB25-735E-4D07-AE13-5572692C030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7" name="Graphic 16" descr="Group">
              <a:extLst>
                <a:ext uri="{FF2B5EF4-FFF2-40B4-BE49-F238E27FC236}">
                  <a16:creationId xmlns:a16="http://schemas.microsoft.com/office/drawing/2014/main" id="{7214871D-D3EA-4B22-8F56-EDF6FC0968E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spTree>
    <p:extLst>
      <p:ext uri="{BB962C8B-B14F-4D97-AF65-F5344CB8AC3E}">
        <p14:creationId xmlns:p14="http://schemas.microsoft.com/office/powerpoint/2010/main" val="3617511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2885813" y="931863"/>
            <a:ext cx="4642112"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EG" sz="3200" dirty="0">
                <a:solidFill>
                  <a:srgbClr val="595959"/>
                </a:solidFill>
                <a:ea typeface="Arial" charset="0"/>
                <a:cs typeface="Arial" charset="0"/>
              </a:rPr>
              <a:t>المحتوى</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مجتمع المعلومات - سد الفجوة الرقمية</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حوكمة الإنترنت </a:t>
            </a:r>
          </a:p>
          <a:p>
            <a:pPr marL="1146175" indent="-342900" algn="just" rtl="1" eaLnBrk="1" hangingPunct="1">
              <a:buFont typeface="Courier New" panose="02070309020205020404" pitchFamily="49" charset="0"/>
              <a:buChar char="o"/>
            </a:pPr>
            <a:r>
              <a:rPr lang="ar-LB" sz="3200" b="1" dirty="0">
                <a:solidFill>
                  <a:srgbClr val="595959"/>
                </a:solidFill>
                <a:ea typeface="Arial" charset="0"/>
                <a:cs typeface="Arial" charset="0"/>
              </a:rPr>
              <a:t>الاقتصاد الرقمي في المنطقة العربية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الحكومة الذكية والرقمية والمفتوحة</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الابتكار من أجل التنمية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التكنولوجيات الرائدة للبلدان العربية</a:t>
            </a:r>
          </a:p>
          <a:p>
            <a:pPr lvl="0" indent="-342900" algn="r" rtl="1" eaLnBrk="1" hangingPunct="1"/>
            <a:endParaRPr lang="ar-LB" sz="3200" dirty="0">
              <a:solidFill>
                <a:srgbClr val="595959"/>
              </a:solidFill>
              <a:ea typeface="Arial" charset="0"/>
              <a:cs typeface="Arial" charset="0"/>
            </a:endParaRPr>
          </a:p>
        </p:txBody>
      </p:sp>
    </p:spTree>
    <p:extLst>
      <p:ext uri="{BB962C8B-B14F-4D97-AF65-F5344CB8AC3E}">
        <p14:creationId xmlns:p14="http://schemas.microsoft.com/office/powerpoint/2010/main" val="1111020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LB" sz="3200" dirty="0">
                <a:solidFill>
                  <a:srgbClr val="595959"/>
                </a:solidFill>
                <a:ea typeface="Arial" charset="0"/>
                <a:cs typeface="Arial" charset="0"/>
              </a:rPr>
              <a:t>1-   تنفيذ برنامج عمل الإسكوا</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625475" indent="-625475" algn="just" rtl="1" eaLnBrk="1" hangingPunct="1">
              <a:buFont typeface="Wingdings" panose="05000000000000000000" pitchFamily="2" charset="2"/>
              <a:buChar char="v"/>
            </a:pPr>
            <a:r>
              <a:rPr lang="ar-LB" sz="2800" b="1" dirty="0">
                <a:solidFill>
                  <a:srgbClr val="0070C0"/>
                </a:solidFill>
                <a:cs typeface="Arial" charset="0"/>
              </a:rPr>
              <a:t>الاقتصاد الرقمي في المنطقة العربية </a:t>
            </a:r>
          </a:p>
          <a:p>
            <a:pPr marL="1146175" indent="-342900" algn="just" rtl="1" eaLnBrk="1" hangingPunct="1">
              <a:buFont typeface="Courier New" panose="02070309020205020404" pitchFamily="49" charset="0"/>
              <a:buChar char="o"/>
            </a:pPr>
            <a:endParaRPr lang="ar-LB" b="1" dirty="0">
              <a:solidFill>
                <a:srgbClr val="595959"/>
              </a:solidFill>
              <a:ea typeface="Arial" charset="0"/>
              <a:cs typeface="Arial" charset="0"/>
            </a:endParaRPr>
          </a:p>
          <a:p>
            <a:pPr marL="682625" indent="-342900" algn="r" rtl="1" eaLnBrk="1" hangingPunct="1">
              <a:buFont typeface="Courier New" panose="02070309020205020404" pitchFamily="49" charset="0"/>
              <a:buChar char="o"/>
            </a:pPr>
            <a:r>
              <a:rPr lang="ar-LB" dirty="0">
                <a:solidFill>
                  <a:srgbClr val="595959"/>
                </a:solidFill>
                <a:ea typeface="Arial" charset="0"/>
                <a:cs typeface="Arial" charset="0"/>
              </a:rPr>
              <a:t>دراسة حول الروابط بين القمة العالمية لمجتمع المعلومات وأهداف التنمية المستدامة في مجال العمالة والصناعة والنمو الاقتصادي</a:t>
            </a:r>
          </a:p>
          <a:p>
            <a:pPr marL="682625" indent="-342900" algn="r" rtl="1" eaLnBrk="1" hangingPunct="1">
              <a:buFont typeface="Courier New" panose="02070309020205020404" pitchFamily="49" charset="0"/>
              <a:buChar char="o"/>
            </a:pPr>
            <a:endParaRPr lang="ar-LB" sz="1400" dirty="0">
              <a:solidFill>
                <a:srgbClr val="595959"/>
              </a:solidFill>
              <a:ea typeface="Arial" charset="0"/>
              <a:cs typeface="Arial" charset="0"/>
            </a:endParaRPr>
          </a:p>
          <a:p>
            <a:pPr marL="682625" indent="-342900" algn="r" rtl="1" eaLnBrk="1" hangingPunct="1">
              <a:buFont typeface="Courier New" panose="02070309020205020404" pitchFamily="49" charset="0"/>
              <a:buChar char="o"/>
            </a:pPr>
            <a:r>
              <a:rPr lang="ar-LB" dirty="0">
                <a:solidFill>
                  <a:srgbClr val="595959"/>
                </a:solidFill>
                <a:ea typeface="Arial" charset="0"/>
                <a:cs typeface="Arial" charset="0"/>
              </a:rPr>
              <a:t>دراسة حول الجيل القادم من البنية الأساسية الرقمية: التحديات والفرص من أجل التنمية في المنطقة العربية</a:t>
            </a:r>
          </a:p>
          <a:p>
            <a:pPr marL="682625" indent="-342900" algn="r" rtl="1" eaLnBrk="1" hangingPunct="1">
              <a:buFont typeface="Courier New" panose="02070309020205020404" pitchFamily="49" charset="0"/>
              <a:buChar char="o"/>
            </a:pPr>
            <a:endParaRPr lang="ar-LB" sz="1400" dirty="0">
              <a:solidFill>
                <a:srgbClr val="595959"/>
              </a:solidFill>
              <a:ea typeface="Arial" charset="0"/>
              <a:cs typeface="Arial" charset="0"/>
            </a:endParaRPr>
          </a:p>
          <a:p>
            <a:pPr marL="682625" indent="-342900" algn="r" rtl="1" eaLnBrk="1" hangingPunct="1">
              <a:buFont typeface="Courier New" panose="02070309020205020404" pitchFamily="49" charset="0"/>
              <a:buChar char="o"/>
            </a:pPr>
            <a:r>
              <a:rPr lang="ar-LB" dirty="0">
                <a:solidFill>
                  <a:srgbClr val="595959"/>
                </a:solidFill>
                <a:ea typeface="Arial" charset="0"/>
                <a:cs typeface="Arial" charset="0"/>
              </a:rPr>
              <a:t>دراسة حول منظور الاقتصاد الرقمي في المنطقة العربية</a:t>
            </a:r>
          </a:p>
          <a:p>
            <a:pPr marL="1146175" indent="-342900" algn="just" rtl="1" eaLnBrk="1" hangingPunct="1">
              <a:buFont typeface="Courier New" panose="02070309020205020404" pitchFamily="49" charset="0"/>
              <a:buChar char="o"/>
            </a:pPr>
            <a:endParaRPr lang="ar-LB" dirty="0">
              <a:solidFill>
                <a:srgbClr val="595959"/>
              </a:solidFill>
              <a:ea typeface="Arial" charset="0"/>
              <a:cs typeface="Arial" charset="0"/>
            </a:endParaRPr>
          </a:p>
        </p:txBody>
      </p:sp>
      <p:pic>
        <p:nvPicPr>
          <p:cNvPr id="12" name="Graphic 11" descr="Document">
            <a:extLst>
              <a:ext uri="{FF2B5EF4-FFF2-40B4-BE49-F238E27FC236}">
                <a16:creationId xmlns:a16="http://schemas.microsoft.com/office/drawing/2014/main" id="{C6CC758D-6688-40EA-B65B-0F3272D38C7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87597" y="2879061"/>
            <a:ext cx="794940" cy="794940"/>
          </a:xfrm>
          <a:prstGeom prst="rect">
            <a:avLst/>
          </a:prstGeom>
        </p:spPr>
      </p:pic>
      <p:pic>
        <p:nvPicPr>
          <p:cNvPr id="16" name="Graphic 15" descr="Document">
            <a:extLst>
              <a:ext uri="{FF2B5EF4-FFF2-40B4-BE49-F238E27FC236}">
                <a16:creationId xmlns:a16="http://schemas.microsoft.com/office/drawing/2014/main" id="{0E6193E5-76EA-4CA4-9A25-955A4D08AC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290487" y="4009351"/>
            <a:ext cx="794940" cy="794940"/>
          </a:xfrm>
          <a:prstGeom prst="rect">
            <a:avLst/>
          </a:prstGeom>
        </p:spPr>
      </p:pic>
      <p:pic>
        <p:nvPicPr>
          <p:cNvPr id="18" name="Graphic 17" descr="Document">
            <a:extLst>
              <a:ext uri="{FF2B5EF4-FFF2-40B4-BE49-F238E27FC236}">
                <a16:creationId xmlns:a16="http://schemas.microsoft.com/office/drawing/2014/main" id="{108DF9E2-6FB3-4BF1-9B82-E41A5C2390F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25388" y="5070322"/>
            <a:ext cx="794940" cy="794940"/>
          </a:xfrm>
          <a:prstGeom prst="rect">
            <a:avLst/>
          </a:prstGeom>
        </p:spPr>
      </p:pic>
    </p:spTree>
    <p:extLst>
      <p:ext uri="{BB962C8B-B14F-4D97-AF65-F5344CB8AC3E}">
        <p14:creationId xmlns:p14="http://schemas.microsoft.com/office/powerpoint/2010/main" val="2383378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2885813" y="931863"/>
            <a:ext cx="4642112"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EG" sz="3200" dirty="0">
                <a:solidFill>
                  <a:srgbClr val="595959"/>
                </a:solidFill>
                <a:ea typeface="Arial" charset="0"/>
                <a:cs typeface="Arial" charset="0"/>
              </a:rPr>
              <a:t>المحتوى</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مجتمع المعلومات - سد الفجوة الرقمية</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حوكمة الإنترنت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الاقتصاد الرقمي في المنطقة العربية </a:t>
            </a:r>
          </a:p>
          <a:p>
            <a:pPr marL="1146175" indent="-342900" algn="just" rtl="1" eaLnBrk="1" hangingPunct="1">
              <a:buFont typeface="Courier New" panose="02070309020205020404" pitchFamily="49" charset="0"/>
              <a:buChar char="o"/>
            </a:pPr>
            <a:r>
              <a:rPr lang="ar-LB" sz="3200" b="1" dirty="0">
                <a:solidFill>
                  <a:srgbClr val="595959"/>
                </a:solidFill>
                <a:ea typeface="Arial" charset="0"/>
                <a:cs typeface="Arial" charset="0"/>
              </a:rPr>
              <a:t>الحكومة الذكية والرقمية والمفتوحة</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الابتكار من أجل التنمية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التكنولوجيات الرائدة للبلدان العربية</a:t>
            </a:r>
          </a:p>
          <a:p>
            <a:pPr lvl="0" indent="-342900" algn="r" rtl="1" eaLnBrk="1" hangingPunct="1"/>
            <a:endParaRPr lang="ar-LB" sz="3200" dirty="0">
              <a:solidFill>
                <a:srgbClr val="595959"/>
              </a:solidFill>
              <a:ea typeface="Arial" charset="0"/>
              <a:cs typeface="Arial" charset="0"/>
            </a:endParaRPr>
          </a:p>
        </p:txBody>
      </p:sp>
    </p:spTree>
    <p:extLst>
      <p:ext uri="{BB962C8B-B14F-4D97-AF65-F5344CB8AC3E}">
        <p14:creationId xmlns:p14="http://schemas.microsoft.com/office/powerpoint/2010/main" val="17109670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LB" sz="3200" dirty="0">
                <a:solidFill>
                  <a:srgbClr val="595959"/>
                </a:solidFill>
                <a:ea typeface="Arial" charset="0"/>
                <a:cs typeface="Arial" charset="0"/>
              </a:rPr>
              <a:t>1-   تنفيذ برنامج عمل الإسكوا</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741363" indent="-741363" algn="just" rtl="1" eaLnBrk="1" hangingPunct="1">
              <a:buFont typeface="Wingdings" panose="05000000000000000000" pitchFamily="2" charset="2"/>
              <a:buChar char="v"/>
            </a:pPr>
            <a:r>
              <a:rPr lang="ar-LB" sz="2800" b="1" dirty="0">
                <a:solidFill>
                  <a:srgbClr val="0070C0"/>
                </a:solidFill>
                <a:cs typeface="Arial" charset="0"/>
              </a:rPr>
              <a:t>الحكومة الذكية والرقمية والمفتوحة</a:t>
            </a:r>
          </a:p>
          <a:p>
            <a:pPr marL="1146175" indent="-342900" algn="just" rtl="1" eaLnBrk="1" hangingPunct="1">
              <a:buFont typeface="Courier New" panose="02070309020205020404" pitchFamily="49" charset="0"/>
              <a:buChar char="o"/>
            </a:pPr>
            <a:endParaRPr lang="ar-LB" b="1" dirty="0">
              <a:solidFill>
                <a:srgbClr val="595959"/>
              </a:solidFill>
              <a:ea typeface="Arial" charset="0"/>
              <a:cs typeface="Arial" charset="0"/>
            </a:endParaRPr>
          </a:p>
          <a:p>
            <a:pPr marL="798513" indent="-342900" algn="just" rtl="1" eaLnBrk="1" hangingPunct="1">
              <a:buFont typeface="Courier New" panose="02070309020205020404" pitchFamily="49" charset="0"/>
              <a:buChar char="o"/>
            </a:pPr>
            <a:r>
              <a:rPr lang="ar-LB" dirty="0">
                <a:solidFill>
                  <a:srgbClr val="595959"/>
                </a:solidFill>
                <a:ea typeface="Arial" charset="0"/>
                <a:cs typeface="Arial" charset="0"/>
              </a:rPr>
              <a:t>دراسة حول التحوّل الرقمي الذكي في الحكومة (2017)</a:t>
            </a:r>
          </a:p>
          <a:p>
            <a:pPr marL="798513" indent="-342900" algn="just" rtl="1" eaLnBrk="1" hangingPunct="1">
              <a:buFont typeface="Courier New" panose="02070309020205020404" pitchFamily="49" charset="0"/>
              <a:buChar char="o"/>
            </a:pPr>
            <a:endParaRPr lang="ar-LB" sz="1800" dirty="0">
              <a:solidFill>
                <a:srgbClr val="595959"/>
              </a:solidFill>
              <a:ea typeface="Arial" charset="0"/>
              <a:cs typeface="Arial" charset="0"/>
            </a:endParaRPr>
          </a:p>
          <a:p>
            <a:pPr marL="798513" indent="-342900" algn="just" rtl="1" eaLnBrk="1" hangingPunct="1">
              <a:buFont typeface="Courier New" panose="02070309020205020404" pitchFamily="49" charset="0"/>
              <a:buChar char="o"/>
            </a:pPr>
            <a:r>
              <a:rPr lang="ar-LB" dirty="0">
                <a:solidFill>
                  <a:srgbClr val="595959"/>
                </a:solidFill>
                <a:ea typeface="Arial" charset="0"/>
                <a:cs typeface="Arial" charset="0"/>
              </a:rPr>
              <a:t>مشروع تعزيز التنمية المؤسساتية لاعتماد نُهُج تشاركية في سبيل تحقيق أهداف التنمية المستدامة (2018-2019)</a:t>
            </a:r>
          </a:p>
          <a:p>
            <a:pPr marL="798513" indent="-342900" algn="just" rtl="1" eaLnBrk="1" hangingPunct="1">
              <a:buFont typeface="Courier New" panose="02070309020205020404" pitchFamily="49" charset="0"/>
              <a:buChar char="o"/>
            </a:pPr>
            <a:endParaRPr lang="ar-LB" sz="1400" dirty="0">
              <a:solidFill>
                <a:srgbClr val="595959"/>
              </a:solidFill>
              <a:ea typeface="Arial" charset="0"/>
              <a:cs typeface="Arial" charset="0"/>
            </a:endParaRPr>
          </a:p>
          <a:p>
            <a:pPr marL="798513" indent="-342900" algn="just" rtl="1" eaLnBrk="1" hangingPunct="1">
              <a:buFont typeface="Courier New" panose="02070309020205020404" pitchFamily="49" charset="0"/>
              <a:buChar char="o"/>
            </a:pPr>
            <a:r>
              <a:rPr lang="ar-LB" dirty="0">
                <a:solidFill>
                  <a:srgbClr val="595959"/>
                </a:solidFill>
                <a:ea typeface="Arial" charset="0"/>
                <a:cs typeface="Arial" charset="0"/>
              </a:rPr>
              <a:t>اجتماع فريق الخبراء حول الحكومة المفتوحة: التكنولوجيات الحديثة من أجل تحقيق المزيد من الشفافية والمساءلة على مستوى الحكومة (2017)</a:t>
            </a:r>
          </a:p>
          <a:p>
            <a:pPr marL="798513" indent="-342900" algn="just" rtl="1" eaLnBrk="1" hangingPunct="1">
              <a:buFont typeface="Courier New" panose="02070309020205020404" pitchFamily="49" charset="0"/>
              <a:buChar char="o"/>
            </a:pPr>
            <a:endParaRPr lang="ar-LB" sz="1200" dirty="0">
              <a:solidFill>
                <a:srgbClr val="595959"/>
              </a:solidFill>
              <a:ea typeface="Arial" charset="0"/>
              <a:cs typeface="Arial" charset="0"/>
            </a:endParaRPr>
          </a:p>
          <a:p>
            <a:pPr marL="798513" indent="-342900" algn="just" rtl="1" eaLnBrk="1" hangingPunct="1">
              <a:buFont typeface="Courier New" panose="02070309020205020404" pitchFamily="49" charset="0"/>
              <a:buChar char="o"/>
            </a:pPr>
            <a:r>
              <a:rPr lang="ar-LB" dirty="0">
                <a:solidFill>
                  <a:srgbClr val="595959"/>
                </a:solidFill>
                <a:ea typeface="Arial" charset="0"/>
                <a:cs typeface="Arial" charset="0"/>
              </a:rPr>
              <a:t>دراسة حول تعزيز الحكومة المفتوحة في المنطقة (2018)</a:t>
            </a:r>
          </a:p>
          <a:p>
            <a:pPr marL="798513" indent="-342900" algn="just" rtl="1" eaLnBrk="1" hangingPunct="1">
              <a:buFont typeface="Courier New" panose="02070309020205020404" pitchFamily="49" charset="0"/>
              <a:buChar char="o"/>
            </a:pPr>
            <a:endParaRPr lang="ar-LB" dirty="0">
              <a:solidFill>
                <a:srgbClr val="595959"/>
              </a:solidFill>
              <a:ea typeface="Arial" charset="0"/>
              <a:cs typeface="Arial" charset="0"/>
            </a:endParaRPr>
          </a:p>
          <a:p>
            <a:pPr marL="798513" indent="-342900" algn="just" rtl="1" eaLnBrk="1" hangingPunct="1">
              <a:buFont typeface="Courier New" panose="02070309020205020404" pitchFamily="49" charset="0"/>
              <a:buChar char="o"/>
            </a:pPr>
            <a:endParaRPr lang="ar-LB" dirty="0">
              <a:solidFill>
                <a:srgbClr val="595959"/>
              </a:solidFill>
              <a:ea typeface="Arial" charset="0"/>
              <a:cs typeface="Arial" charset="0"/>
            </a:endParaRPr>
          </a:p>
          <a:p>
            <a:pPr marL="798513" indent="-342900" algn="just" rtl="1" eaLnBrk="1" hangingPunct="1">
              <a:buFont typeface="Courier New" panose="02070309020205020404" pitchFamily="49" charset="0"/>
              <a:buChar char="o"/>
            </a:pPr>
            <a:endParaRPr lang="ar-LB" dirty="0">
              <a:solidFill>
                <a:srgbClr val="595959"/>
              </a:solidFill>
              <a:ea typeface="Arial" charset="0"/>
              <a:cs typeface="Arial" charset="0"/>
            </a:endParaRPr>
          </a:p>
          <a:p>
            <a:pPr lvl="0" indent="-342900" algn="r" rtl="1" eaLnBrk="1" hangingPunct="1"/>
            <a:endParaRPr lang="ar-LB" dirty="0">
              <a:solidFill>
                <a:srgbClr val="595959"/>
              </a:solidFill>
              <a:ea typeface="Arial" charset="0"/>
              <a:cs typeface="Arial" charset="0"/>
            </a:endParaRPr>
          </a:p>
        </p:txBody>
      </p:sp>
      <p:pic>
        <p:nvPicPr>
          <p:cNvPr id="7" name="Graphic 6" descr="List">
            <a:extLst>
              <a:ext uri="{FF2B5EF4-FFF2-40B4-BE49-F238E27FC236}">
                <a16:creationId xmlns:a16="http://schemas.microsoft.com/office/drawing/2014/main" id="{379AC0F9-3B9C-49FD-A6B6-7D3633A8F0E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34921" y="3593599"/>
            <a:ext cx="794940" cy="794940"/>
          </a:xfrm>
          <a:prstGeom prst="rect">
            <a:avLst/>
          </a:prstGeom>
        </p:spPr>
      </p:pic>
      <p:grpSp>
        <p:nvGrpSpPr>
          <p:cNvPr id="9" name="Group 8">
            <a:extLst>
              <a:ext uri="{FF2B5EF4-FFF2-40B4-BE49-F238E27FC236}">
                <a16:creationId xmlns:a16="http://schemas.microsoft.com/office/drawing/2014/main" id="{3BEE72F6-0960-4C15-B924-144E6153F981}"/>
              </a:ext>
            </a:extLst>
          </p:cNvPr>
          <p:cNvGrpSpPr/>
          <p:nvPr/>
        </p:nvGrpSpPr>
        <p:grpSpPr>
          <a:xfrm>
            <a:off x="7287017" y="4452039"/>
            <a:ext cx="799356" cy="799356"/>
            <a:chOff x="7800358" y="1864607"/>
            <a:chExt cx="799356" cy="799356"/>
          </a:xfrm>
        </p:grpSpPr>
        <p:pic>
          <p:nvPicPr>
            <p:cNvPr id="10" name="Graphic 9" descr="Teacher">
              <a:extLst>
                <a:ext uri="{FF2B5EF4-FFF2-40B4-BE49-F238E27FC236}">
                  <a16:creationId xmlns:a16="http://schemas.microsoft.com/office/drawing/2014/main" id="{227DCBCF-E7AE-425E-ACD0-4740C83848D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800358" y="1864607"/>
              <a:ext cx="799356" cy="799356"/>
            </a:xfrm>
            <a:prstGeom prst="rect">
              <a:avLst/>
            </a:prstGeom>
          </p:spPr>
        </p:pic>
        <p:pic>
          <p:nvPicPr>
            <p:cNvPr id="11" name="Graphic 10" descr="Group">
              <a:extLst>
                <a:ext uri="{FF2B5EF4-FFF2-40B4-BE49-F238E27FC236}">
                  <a16:creationId xmlns:a16="http://schemas.microsoft.com/office/drawing/2014/main" id="{BC764DEA-4ECF-44B7-9920-73960B61F54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206386" y="2010498"/>
              <a:ext cx="302623" cy="302623"/>
            </a:xfrm>
            <a:prstGeom prst="rect">
              <a:avLst/>
            </a:prstGeom>
          </p:spPr>
        </p:pic>
      </p:grpSp>
      <p:pic>
        <p:nvPicPr>
          <p:cNvPr id="12" name="Graphic 11" descr="Document">
            <a:extLst>
              <a:ext uri="{FF2B5EF4-FFF2-40B4-BE49-F238E27FC236}">
                <a16:creationId xmlns:a16="http://schemas.microsoft.com/office/drawing/2014/main" id="{C8DBE542-DDDF-40FC-A540-EEA1F621F20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285083" y="2765281"/>
            <a:ext cx="794940" cy="794940"/>
          </a:xfrm>
          <a:prstGeom prst="rect">
            <a:avLst/>
          </a:prstGeom>
        </p:spPr>
      </p:pic>
      <p:pic>
        <p:nvPicPr>
          <p:cNvPr id="13" name="Graphic 12" descr="Document">
            <a:extLst>
              <a:ext uri="{FF2B5EF4-FFF2-40B4-BE49-F238E27FC236}">
                <a16:creationId xmlns:a16="http://schemas.microsoft.com/office/drawing/2014/main" id="{AD46D346-795E-4DDA-B418-15F300BAD054}"/>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285083" y="5511774"/>
            <a:ext cx="794940" cy="794940"/>
          </a:xfrm>
          <a:prstGeom prst="rect">
            <a:avLst/>
          </a:prstGeom>
        </p:spPr>
      </p:pic>
    </p:spTree>
    <p:extLst>
      <p:ext uri="{BB962C8B-B14F-4D97-AF65-F5344CB8AC3E}">
        <p14:creationId xmlns:p14="http://schemas.microsoft.com/office/powerpoint/2010/main" val="30424182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LB" sz="3200" dirty="0">
                <a:solidFill>
                  <a:srgbClr val="595959"/>
                </a:solidFill>
                <a:ea typeface="Arial" charset="0"/>
                <a:cs typeface="Arial" charset="0"/>
              </a:rPr>
              <a:t>1-   تنفيذ برنامج عمل الإسكوا</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741363" indent="-741363" algn="just" rtl="1" eaLnBrk="1" hangingPunct="1">
              <a:buFont typeface="Wingdings" panose="05000000000000000000" pitchFamily="2" charset="2"/>
              <a:buChar char="v"/>
            </a:pPr>
            <a:r>
              <a:rPr lang="ar-LB" sz="2800" b="1" dirty="0">
                <a:solidFill>
                  <a:srgbClr val="0070C0"/>
                </a:solidFill>
                <a:cs typeface="Arial" charset="0"/>
              </a:rPr>
              <a:t>الحكومة الذكية والرقمية والمفتوحة</a:t>
            </a:r>
          </a:p>
          <a:p>
            <a:pPr marL="1146175" indent="-342900" algn="just" rtl="1" eaLnBrk="1" hangingPunct="1">
              <a:buFont typeface="Courier New" panose="02070309020205020404" pitchFamily="49" charset="0"/>
              <a:buChar char="o"/>
            </a:pPr>
            <a:endParaRPr lang="ar-LB" b="1" dirty="0">
              <a:solidFill>
                <a:srgbClr val="595959"/>
              </a:solidFill>
              <a:ea typeface="Arial" charset="0"/>
              <a:cs typeface="Arial" charset="0"/>
            </a:endParaRPr>
          </a:p>
          <a:p>
            <a:pPr marL="798513" indent="-342900" algn="r" rtl="1" eaLnBrk="1" hangingPunct="1">
              <a:buFont typeface="Courier New" panose="02070309020205020404" pitchFamily="49" charset="0"/>
              <a:buChar char="o"/>
            </a:pPr>
            <a:r>
              <a:rPr lang="ar-LB" dirty="0">
                <a:solidFill>
                  <a:srgbClr val="595959"/>
                </a:solidFill>
                <a:ea typeface="Arial" charset="0"/>
                <a:cs typeface="Arial" charset="0"/>
              </a:rPr>
              <a:t>مواد تدريبية لتنمية القدرات في مجالات المشاركة والتعاون والإشراك (2019)</a:t>
            </a:r>
          </a:p>
          <a:p>
            <a:pPr marL="798513" indent="-342900" algn="r" rtl="1" eaLnBrk="1" hangingPunct="1">
              <a:buFont typeface="Courier New" panose="02070309020205020404" pitchFamily="49" charset="0"/>
              <a:buChar char="o"/>
            </a:pPr>
            <a:endParaRPr lang="ar-LB" sz="1600" dirty="0">
              <a:solidFill>
                <a:srgbClr val="595959"/>
              </a:solidFill>
              <a:ea typeface="Arial" charset="0"/>
              <a:cs typeface="Arial" charset="0"/>
            </a:endParaRPr>
          </a:p>
          <a:p>
            <a:pPr marL="798513" indent="-342900" algn="r" rtl="1" eaLnBrk="1" hangingPunct="1">
              <a:buFont typeface="Courier New" panose="02070309020205020404" pitchFamily="49" charset="0"/>
              <a:buChar char="o"/>
            </a:pPr>
            <a:r>
              <a:rPr lang="ar-LB" dirty="0">
                <a:solidFill>
                  <a:srgbClr val="595959"/>
                </a:solidFill>
                <a:ea typeface="Arial" charset="0"/>
                <a:cs typeface="Arial" charset="0"/>
              </a:rPr>
              <a:t>ورشة عمل لبناء القدرات حول الحكومة المفتوحة في المنطقة العربية (2018)</a:t>
            </a:r>
          </a:p>
          <a:p>
            <a:pPr marL="798513" indent="-342900" algn="r" rtl="1" eaLnBrk="1" hangingPunct="1">
              <a:buFont typeface="Courier New" panose="02070309020205020404" pitchFamily="49" charset="0"/>
              <a:buChar char="o"/>
            </a:pPr>
            <a:endParaRPr lang="ar-LB" sz="1200" dirty="0">
              <a:solidFill>
                <a:srgbClr val="595959"/>
              </a:solidFill>
              <a:ea typeface="Arial" charset="0"/>
              <a:cs typeface="Arial" charset="0"/>
            </a:endParaRPr>
          </a:p>
          <a:p>
            <a:pPr marL="798513" indent="-342900" algn="r" rtl="1" eaLnBrk="1" hangingPunct="1">
              <a:buFont typeface="Courier New" panose="02070309020205020404" pitchFamily="49" charset="0"/>
              <a:buChar char="o"/>
            </a:pPr>
            <a:r>
              <a:rPr lang="ar-LB" dirty="0">
                <a:solidFill>
                  <a:srgbClr val="595959"/>
                </a:solidFill>
                <a:ea typeface="Arial" charset="0"/>
                <a:cs typeface="Arial" charset="0"/>
              </a:rPr>
              <a:t>ورشة عمل وطنية حول الحكومة المفتوحة والبيانات المفتوحة في السودان (2018)</a:t>
            </a:r>
          </a:p>
          <a:p>
            <a:pPr marL="798513" indent="-342900" algn="r" rtl="1" eaLnBrk="1" hangingPunct="1">
              <a:buFont typeface="Courier New" panose="02070309020205020404" pitchFamily="49" charset="0"/>
              <a:buChar char="o"/>
            </a:pPr>
            <a:endParaRPr lang="ar-LB" sz="1600" dirty="0">
              <a:solidFill>
                <a:srgbClr val="595959"/>
              </a:solidFill>
              <a:ea typeface="Arial" charset="0"/>
              <a:cs typeface="Arial" charset="0"/>
            </a:endParaRPr>
          </a:p>
          <a:p>
            <a:pPr marL="798513" indent="-342900" algn="r" rtl="1" eaLnBrk="1" hangingPunct="1">
              <a:buFont typeface="Courier New" panose="02070309020205020404" pitchFamily="49" charset="0"/>
              <a:buChar char="o"/>
            </a:pPr>
            <a:r>
              <a:rPr lang="ar-LB" dirty="0">
                <a:solidFill>
                  <a:srgbClr val="595959"/>
                </a:solidFill>
                <a:ea typeface="Arial" charset="0"/>
                <a:cs typeface="Arial" charset="0"/>
              </a:rPr>
              <a:t>دليل نُضج الخدمات الحكومية الإلكترونية والنقالة (2019)</a:t>
            </a:r>
          </a:p>
          <a:p>
            <a:pPr marL="798513" indent="-342900" algn="just" rtl="1" eaLnBrk="1" hangingPunct="1">
              <a:buFont typeface="Courier New" panose="02070309020205020404" pitchFamily="49" charset="0"/>
              <a:buChar char="o"/>
            </a:pPr>
            <a:endParaRPr lang="ar-LB" dirty="0">
              <a:solidFill>
                <a:srgbClr val="595959"/>
              </a:solidFill>
              <a:ea typeface="Arial" charset="0"/>
              <a:cs typeface="Arial" charset="0"/>
            </a:endParaRPr>
          </a:p>
          <a:p>
            <a:pPr marL="798513" indent="-342900" algn="just" rtl="1" eaLnBrk="1" hangingPunct="1">
              <a:buFont typeface="Courier New" panose="02070309020205020404" pitchFamily="49" charset="0"/>
              <a:buChar char="o"/>
            </a:pPr>
            <a:endParaRPr lang="ar-LB" dirty="0">
              <a:solidFill>
                <a:srgbClr val="595959"/>
              </a:solidFill>
              <a:ea typeface="Arial" charset="0"/>
              <a:cs typeface="Arial" charset="0"/>
            </a:endParaRPr>
          </a:p>
          <a:p>
            <a:pPr lvl="0" indent="-342900" algn="r" rtl="1" eaLnBrk="1" hangingPunct="1"/>
            <a:endParaRPr lang="ar-LB" dirty="0">
              <a:solidFill>
                <a:srgbClr val="595959"/>
              </a:solidFill>
              <a:ea typeface="Arial" charset="0"/>
              <a:cs typeface="Arial" charset="0"/>
            </a:endParaRPr>
          </a:p>
        </p:txBody>
      </p:sp>
      <p:grpSp>
        <p:nvGrpSpPr>
          <p:cNvPr id="9" name="Group 8">
            <a:extLst>
              <a:ext uri="{FF2B5EF4-FFF2-40B4-BE49-F238E27FC236}">
                <a16:creationId xmlns:a16="http://schemas.microsoft.com/office/drawing/2014/main" id="{3BEE72F6-0960-4C15-B924-144E6153F981}"/>
              </a:ext>
            </a:extLst>
          </p:cNvPr>
          <p:cNvGrpSpPr/>
          <p:nvPr/>
        </p:nvGrpSpPr>
        <p:grpSpPr>
          <a:xfrm>
            <a:off x="7356312" y="3852742"/>
            <a:ext cx="799356" cy="799356"/>
            <a:chOff x="7800358" y="1864607"/>
            <a:chExt cx="799356" cy="799356"/>
          </a:xfrm>
        </p:grpSpPr>
        <p:pic>
          <p:nvPicPr>
            <p:cNvPr id="10" name="Graphic 9" descr="Teacher">
              <a:extLst>
                <a:ext uri="{FF2B5EF4-FFF2-40B4-BE49-F238E27FC236}">
                  <a16:creationId xmlns:a16="http://schemas.microsoft.com/office/drawing/2014/main" id="{227DCBCF-E7AE-425E-ACD0-4740C83848D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1" name="Graphic 10" descr="Group">
              <a:extLst>
                <a:ext uri="{FF2B5EF4-FFF2-40B4-BE49-F238E27FC236}">
                  <a16:creationId xmlns:a16="http://schemas.microsoft.com/office/drawing/2014/main" id="{BC764DEA-4ECF-44B7-9920-73960B61F54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pic>
        <p:nvPicPr>
          <p:cNvPr id="12" name="Graphic 11" descr="Document">
            <a:extLst>
              <a:ext uri="{FF2B5EF4-FFF2-40B4-BE49-F238E27FC236}">
                <a16:creationId xmlns:a16="http://schemas.microsoft.com/office/drawing/2014/main" id="{C8DBE542-DDDF-40FC-A540-EEA1F621F20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384074" y="2765281"/>
            <a:ext cx="794940" cy="794940"/>
          </a:xfrm>
          <a:prstGeom prst="rect">
            <a:avLst/>
          </a:prstGeom>
        </p:spPr>
      </p:pic>
      <p:grpSp>
        <p:nvGrpSpPr>
          <p:cNvPr id="14" name="Group 13">
            <a:extLst>
              <a:ext uri="{FF2B5EF4-FFF2-40B4-BE49-F238E27FC236}">
                <a16:creationId xmlns:a16="http://schemas.microsoft.com/office/drawing/2014/main" id="{F8B47804-485C-4659-B566-02A29FE18CCC}"/>
              </a:ext>
            </a:extLst>
          </p:cNvPr>
          <p:cNvGrpSpPr/>
          <p:nvPr/>
        </p:nvGrpSpPr>
        <p:grpSpPr>
          <a:xfrm>
            <a:off x="7362662" y="4652098"/>
            <a:ext cx="799356" cy="799356"/>
            <a:chOff x="7800358" y="1864607"/>
            <a:chExt cx="799356" cy="799356"/>
          </a:xfrm>
        </p:grpSpPr>
        <p:pic>
          <p:nvPicPr>
            <p:cNvPr id="15" name="Graphic 14" descr="Teacher">
              <a:extLst>
                <a:ext uri="{FF2B5EF4-FFF2-40B4-BE49-F238E27FC236}">
                  <a16:creationId xmlns:a16="http://schemas.microsoft.com/office/drawing/2014/main" id="{D838DF16-8DFC-41B5-9BA9-C5DE50F17BC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6" name="Graphic 15" descr="Group">
              <a:extLst>
                <a:ext uri="{FF2B5EF4-FFF2-40B4-BE49-F238E27FC236}">
                  <a16:creationId xmlns:a16="http://schemas.microsoft.com/office/drawing/2014/main" id="{A99EC3AB-B768-4304-951E-3BA7BD91774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pic>
        <p:nvPicPr>
          <p:cNvPr id="17" name="Graphic 16" descr="Document">
            <a:extLst>
              <a:ext uri="{FF2B5EF4-FFF2-40B4-BE49-F238E27FC236}">
                <a16:creationId xmlns:a16="http://schemas.microsoft.com/office/drawing/2014/main" id="{511E1D91-D47D-4D31-B991-5EDDA3CF365C}"/>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384074" y="5597345"/>
            <a:ext cx="794940" cy="794940"/>
          </a:xfrm>
          <a:prstGeom prst="rect">
            <a:avLst/>
          </a:prstGeom>
        </p:spPr>
      </p:pic>
    </p:spTree>
    <p:extLst>
      <p:ext uri="{BB962C8B-B14F-4D97-AF65-F5344CB8AC3E}">
        <p14:creationId xmlns:p14="http://schemas.microsoft.com/office/powerpoint/2010/main" val="4111820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2885813" y="931863"/>
            <a:ext cx="4642112"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EG" sz="3200" dirty="0">
                <a:solidFill>
                  <a:srgbClr val="595959"/>
                </a:solidFill>
                <a:ea typeface="Arial" charset="0"/>
                <a:cs typeface="Arial" charset="0"/>
              </a:rPr>
              <a:t>المحتوى</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مجتمع المعلومات - سد الفجوة الرقمية</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حوكمة الإنترنت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الاقتصاد الرقمي في المنطقة العربية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الحكومة الذكية والرقمية والمفتوحة</a:t>
            </a:r>
          </a:p>
          <a:p>
            <a:pPr marL="1146175" indent="-342900" algn="just" rtl="1" eaLnBrk="1" hangingPunct="1">
              <a:buFont typeface="Courier New" panose="02070309020205020404" pitchFamily="49" charset="0"/>
              <a:buChar char="o"/>
            </a:pPr>
            <a:r>
              <a:rPr lang="ar-LB" sz="3200" b="1" dirty="0">
                <a:solidFill>
                  <a:srgbClr val="595959"/>
                </a:solidFill>
                <a:ea typeface="Arial" charset="0"/>
                <a:cs typeface="Arial" charset="0"/>
              </a:rPr>
              <a:t>الابتكار من أجل التنمية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التكنولوجيات الرائدة للبلدان العربية</a:t>
            </a:r>
          </a:p>
          <a:p>
            <a:pPr lvl="0" indent="-342900" algn="r" rtl="1" eaLnBrk="1" hangingPunct="1"/>
            <a:endParaRPr lang="ar-LB" sz="3200" dirty="0">
              <a:solidFill>
                <a:srgbClr val="595959"/>
              </a:solidFill>
              <a:ea typeface="Arial" charset="0"/>
              <a:cs typeface="Arial" charset="0"/>
            </a:endParaRPr>
          </a:p>
        </p:txBody>
      </p:sp>
    </p:spTree>
    <p:extLst>
      <p:ext uri="{BB962C8B-B14F-4D97-AF65-F5344CB8AC3E}">
        <p14:creationId xmlns:p14="http://schemas.microsoft.com/office/powerpoint/2010/main" val="3406179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LB" sz="3200" dirty="0">
                <a:solidFill>
                  <a:srgbClr val="595959"/>
                </a:solidFill>
                <a:ea typeface="Arial" charset="0"/>
                <a:cs typeface="Arial" charset="0"/>
              </a:rPr>
              <a:t>1-   تنفيذ برنامج عمل الإسكوا</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741363" indent="-741363" algn="just" rtl="1" eaLnBrk="1" hangingPunct="1">
              <a:buFont typeface="Wingdings" panose="05000000000000000000" pitchFamily="2" charset="2"/>
              <a:buChar char="v"/>
            </a:pPr>
            <a:r>
              <a:rPr lang="ar-LB" sz="2800" b="1" dirty="0">
                <a:solidFill>
                  <a:srgbClr val="0070C0"/>
                </a:solidFill>
                <a:cs typeface="Arial" charset="0"/>
              </a:rPr>
              <a:t>الابتكار من أجل التنمية </a:t>
            </a:r>
          </a:p>
          <a:p>
            <a:pPr marL="1146175" indent="-342900" algn="just" rtl="1" eaLnBrk="1" hangingPunct="1">
              <a:buFont typeface="Wingdings" panose="05000000000000000000" pitchFamily="2" charset="2"/>
              <a:buChar char="v"/>
            </a:pPr>
            <a:endParaRPr lang="ar-LB" b="1" dirty="0">
              <a:solidFill>
                <a:srgbClr val="0070C0"/>
              </a:solidFill>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دراسة حول سياسة الابتكار للتنمية المستدامة الشاملة في المنطقة العربية (2017)</a:t>
            </a:r>
          </a:p>
          <a:p>
            <a:pPr marL="741363" indent="-342900" algn="r" rtl="1" eaLnBrk="1" hangingPunct="1">
              <a:buFont typeface="Courier New" panose="02070309020205020404" pitchFamily="49" charset="0"/>
              <a:buChar char="o"/>
            </a:pPr>
            <a:endParaRPr lang="ar-LB" sz="1200"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دراسة حول ملامح الابتكار في البلدان العربية: تحليل نقدي (2017)</a:t>
            </a:r>
          </a:p>
          <a:p>
            <a:pPr marL="1484313" lvl="1" indent="-342900" algn="r" rtl="1" eaLnBrk="1" hangingPunct="1">
              <a:buFont typeface="Courier New" panose="02070309020205020404" pitchFamily="49" charset="0"/>
              <a:buChar char="o"/>
            </a:pPr>
            <a:endParaRPr lang="ar-LB" sz="1400"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تقرير حول التكنولوجيا والابتكار مع التركيز على خطة عام 2030: الابتكار المجتمعي لتحسين الرفاه الاجتماعي</a:t>
            </a:r>
          </a:p>
          <a:p>
            <a:pPr marL="741363" indent="-342900" algn="r" rtl="1" eaLnBrk="1" hangingPunct="1">
              <a:buFont typeface="Courier New" panose="02070309020205020404" pitchFamily="49" charset="0"/>
              <a:buChar char="o"/>
            </a:pPr>
            <a:endParaRPr lang="ar-LB" sz="1600"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وثيقة إرشادات من أجل تعزيز الابتكار في القطاع العام في المنطقة العربية (2017)</a:t>
            </a: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lvl="0" indent="-342900" algn="r" rtl="1" eaLnBrk="1" hangingPunct="1"/>
            <a:endParaRPr lang="ar-LB" dirty="0">
              <a:solidFill>
                <a:srgbClr val="595959"/>
              </a:solidFill>
              <a:ea typeface="Arial" charset="0"/>
              <a:cs typeface="Arial" charset="0"/>
            </a:endParaRPr>
          </a:p>
        </p:txBody>
      </p:sp>
      <p:pic>
        <p:nvPicPr>
          <p:cNvPr id="7" name="Graphic 6" descr="Document">
            <a:extLst>
              <a:ext uri="{FF2B5EF4-FFF2-40B4-BE49-F238E27FC236}">
                <a16:creationId xmlns:a16="http://schemas.microsoft.com/office/drawing/2014/main" id="{FF63AAA2-CE1C-4E6B-AFBF-51DA65F9E0D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402277" y="3775945"/>
            <a:ext cx="794940" cy="794940"/>
          </a:xfrm>
          <a:prstGeom prst="rect">
            <a:avLst/>
          </a:prstGeom>
        </p:spPr>
      </p:pic>
      <p:pic>
        <p:nvPicPr>
          <p:cNvPr id="12" name="Graphic 11" descr="Document">
            <a:extLst>
              <a:ext uri="{FF2B5EF4-FFF2-40B4-BE49-F238E27FC236}">
                <a16:creationId xmlns:a16="http://schemas.microsoft.com/office/drawing/2014/main" id="{F8A39614-FFEA-4D83-AA46-810311A788D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464305" y="5567872"/>
            <a:ext cx="794940" cy="794940"/>
          </a:xfrm>
          <a:prstGeom prst="rect">
            <a:avLst/>
          </a:prstGeom>
        </p:spPr>
      </p:pic>
      <p:pic>
        <p:nvPicPr>
          <p:cNvPr id="18" name="Graphic 17" descr="Document">
            <a:extLst>
              <a:ext uri="{FF2B5EF4-FFF2-40B4-BE49-F238E27FC236}">
                <a16:creationId xmlns:a16="http://schemas.microsoft.com/office/drawing/2014/main" id="{201005BF-8744-43EE-8EAA-E88D3A12DB8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84074" y="2749486"/>
            <a:ext cx="794940" cy="794940"/>
          </a:xfrm>
          <a:prstGeom prst="rect">
            <a:avLst/>
          </a:prstGeom>
        </p:spPr>
      </p:pic>
      <p:pic>
        <p:nvPicPr>
          <p:cNvPr id="19" name="Graphic 18" descr="Document">
            <a:extLst>
              <a:ext uri="{FF2B5EF4-FFF2-40B4-BE49-F238E27FC236}">
                <a16:creationId xmlns:a16="http://schemas.microsoft.com/office/drawing/2014/main" id="{794C7049-1009-44C5-88CE-39B1E6F1A5F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447784" y="4671908"/>
            <a:ext cx="794940" cy="794940"/>
          </a:xfrm>
          <a:prstGeom prst="rect">
            <a:avLst/>
          </a:prstGeom>
        </p:spPr>
      </p:pic>
    </p:spTree>
    <p:extLst>
      <p:ext uri="{BB962C8B-B14F-4D97-AF65-F5344CB8AC3E}">
        <p14:creationId xmlns:p14="http://schemas.microsoft.com/office/powerpoint/2010/main" val="1253410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2885813" y="931863"/>
            <a:ext cx="4642112"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LB" sz="3200" dirty="0">
                <a:solidFill>
                  <a:srgbClr val="595959"/>
                </a:solidFill>
                <a:ea typeface="Arial" charset="0"/>
                <a:cs typeface="Arial" charset="0"/>
              </a:rPr>
              <a:t>المقدمة</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lvl="0" indent="-342900" algn="just" rtl="1" eaLnBrk="1" hangingPunct="1"/>
            <a:r>
              <a:rPr lang="ar-LB" dirty="0">
                <a:solidFill>
                  <a:srgbClr val="595959"/>
                </a:solidFill>
                <a:ea typeface="Arial" charset="0"/>
                <a:cs typeface="Arial" charset="0"/>
              </a:rPr>
              <a:t>تتناول الورقة أنشطة برنامج التكنولوجيا من أجل التنمية</a:t>
            </a:r>
            <a:r>
              <a:rPr lang="ar-EG" dirty="0">
                <a:solidFill>
                  <a:srgbClr val="595959"/>
                </a:solidFill>
                <a:ea typeface="Arial" charset="0"/>
                <a:cs typeface="Arial" charset="0"/>
              </a:rPr>
              <a:t> منذ الدورة الأولى – وما تم </a:t>
            </a:r>
            <a:r>
              <a:rPr lang="ar-LB" dirty="0">
                <a:solidFill>
                  <a:srgbClr val="595959"/>
                </a:solidFill>
                <a:ea typeface="Arial" charset="0"/>
                <a:cs typeface="Arial" charset="0"/>
              </a:rPr>
              <a:t>العمل عل</a:t>
            </a:r>
            <a:r>
              <a:rPr lang="ar-EG" dirty="0">
                <a:solidFill>
                  <a:srgbClr val="595959"/>
                </a:solidFill>
                <a:ea typeface="Arial" charset="0"/>
                <a:cs typeface="Arial" charset="0"/>
              </a:rPr>
              <a:t>يه</a:t>
            </a:r>
            <a:r>
              <a:rPr lang="ar-LB" dirty="0">
                <a:solidFill>
                  <a:srgbClr val="595959"/>
                </a:solidFill>
                <a:ea typeface="Arial" charset="0"/>
                <a:cs typeface="Arial" charset="0"/>
              </a:rPr>
              <a:t> تنفيذ</a:t>
            </a:r>
            <a:r>
              <a:rPr lang="ar-EG" dirty="0">
                <a:solidFill>
                  <a:srgbClr val="595959"/>
                </a:solidFill>
                <a:ea typeface="Arial" charset="0"/>
                <a:cs typeface="Arial" charset="0"/>
              </a:rPr>
              <a:t>ا</a:t>
            </a:r>
            <a:r>
              <a:rPr lang="ar-LB" dirty="0">
                <a:solidFill>
                  <a:srgbClr val="595959"/>
                </a:solidFill>
                <a:ea typeface="Arial" charset="0"/>
                <a:cs typeface="Arial" charset="0"/>
              </a:rPr>
              <a:t> </a:t>
            </a:r>
            <a:r>
              <a:rPr lang="ar-EG" dirty="0">
                <a:solidFill>
                  <a:srgbClr val="595959"/>
                </a:solidFill>
                <a:ea typeface="Arial" charset="0"/>
                <a:cs typeface="Arial" charset="0"/>
              </a:rPr>
              <a:t>ل</a:t>
            </a:r>
            <a:r>
              <a:rPr lang="ar-LB" dirty="0">
                <a:solidFill>
                  <a:srgbClr val="595959"/>
                </a:solidFill>
                <a:ea typeface="Arial" charset="0"/>
                <a:cs typeface="Arial" charset="0"/>
              </a:rPr>
              <a:t>توصيات الدورة الأولى. </a:t>
            </a:r>
            <a:endParaRPr lang="ar-EG" dirty="0">
              <a:solidFill>
                <a:srgbClr val="595959"/>
              </a:solidFill>
              <a:ea typeface="Arial" charset="0"/>
              <a:cs typeface="Arial" charset="0"/>
            </a:endParaRPr>
          </a:p>
          <a:p>
            <a:pPr lvl="0" indent="-342900" algn="just" rtl="1" eaLnBrk="1" hangingPunct="1"/>
            <a:endParaRPr lang="ar-EG" dirty="0">
              <a:solidFill>
                <a:srgbClr val="595959"/>
              </a:solidFill>
              <a:ea typeface="Arial" charset="0"/>
              <a:cs typeface="Arial" charset="0"/>
            </a:endParaRPr>
          </a:p>
          <a:p>
            <a:pPr lvl="0" indent="-342900" algn="just" rtl="1" eaLnBrk="1" hangingPunct="1"/>
            <a:r>
              <a:rPr lang="ar-EG" dirty="0">
                <a:solidFill>
                  <a:srgbClr val="595959"/>
                </a:solidFill>
                <a:ea typeface="Arial" charset="0"/>
                <a:cs typeface="Arial" charset="0"/>
              </a:rPr>
              <a:t>تغطي</a:t>
            </a:r>
            <a:r>
              <a:rPr lang="ar-LB" dirty="0">
                <a:solidFill>
                  <a:srgbClr val="595959"/>
                </a:solidFill>
                <a:ea typeface="Arial" charset="0"/>
                <a:cs typeface="Arial" charset="0"/>
              </a:rPr>
              <a:t> لفترة</a:t>
            </a:r>
            <a:r>
              <a:rPr lang="en-US" dirty="0">
                <a:solidFill>
                  <a:srgbClr val="595959"/>
                </a:solidFill>
                <a:ea typeface="Arial" charset="0"/>
                <a:cs typeface="Arial" charset="0"/>
              </a:rPr>
              <a:t> </a:t>
            </a:r>
            <a:r>
              <a:rPr lang="ar-EG" dirty="0">
                <a:solidFill>
                  <a:srgbClr val="595959"/>
                </a:solidFill>
                <a:ea typeface="Arial" charset="0"/>
                <a:cs typeface="Arial" charset="0"/>
              </a:rPr>
              <a:t>السنتين</a:t>
            </a:r>
            <a:r>
              <a:rPr lang="ar-LB" dirty="0">
                <a:solidFill>
                  <a:srgbClr val="595959"/>
                </a:solidFill>
                <a:ea typeface="Arial" charset="0"/>
                <a:cs typeface="Arial" charset="0"/>
              </a:rPr>
              <a:t> 2016-2017 و</a:t>
            </a:r>
            <a:r>
              <a:rPr lang="ar-EG" dirty="0">
                <a:solidFill>
                  <a:srgbClr val="595959"/>
                </a:solidFill>
                <a:ea typeface="Arial" charset="0"/>
                <a:cs typeface="Arial" charset="0"/>
              </a:rPr>
              <a:t>السنتين </a:t>
            </a:r>
            <a:r>
              <a:rPr lang="ar-LB" dirty="0">
                <a:solidFill>
                  <a:srgbClr val="595959"/>
                </a:solidFill>
                <a:ea typeface="Arial" charset="0"/>
                <a:cs typeface="Arial" charset="0"/>
              </a:rPr>
              <a:t>2018-2019، </a:t>
            </a:r>
          </a:p>
          <a:p>
            <a:pPr lvl="0" indent="-342900" algn="just" rtl="1" eaLnBrk="1" hangingPunct="1"/>
            <a:endParaRPr lang="ar-LB" sz="1400" dirty="0">
              <a:solidFill>
                <a:srgbClr val="595959"/>
              </a:solidFill>
              <a:ea typeface="Arial" charset="0"/>
              <a:cs typeface="Arial" charset="0"/>
            </a:endParaRPr>
          </a:p>
          <a:p>
            <a:pPr indent="-342900" algn="just" rtl="1" eaLnBrk="1" hangingPunct="1">
              <a:spcAft>
                <a:spcPts val="600"/>
              </a:spcAft>
            </a:pPr>
            <a:r>
              <a:rPr lang="ar-LB" dirty="0">
                <a:solidFill>
                  <a:srgbClr val="595959"/>
                </a:solidFill>
                <a:ea typeface="Arial" charset="0"/>
                <a:cs typeface="Arial" charset="0"/>
              </a:rPr>
              <a:t>تشمل الأنشطة</a:t>
            </a:r>
            <a:r>
              <a:rPr lang="ar-EG" dirty="0">
                <a:solidFill>
                  <a:srgbClr val="595959"/>
                </a:solidFill>
                <a:ea typeface="Arial" charset="0"/>
                <a:cs typeface="Arial" charset="0"/>
              </a:rPr>
              <a:t>:</a:t>
            </a:r>
          </a:p>
          <a:p>
            <a:pPr indent="-342900" algn="just" rtl="1" eaLnBrk="1" hangingPunct="1">
              <a:spcAft>
                <a:spcPts val="600"/>
              </a:spcAft>
            </a:pPr>
            <a:r>
              <a:rPr lang="ar-EG" b="1" dirty="0">
                <a:solidFill>
                  <a:srgbClr val="595959"/>
                </a:solidFill>
                <a:ea typeface="Arial" charset="0"/>
                <a:cs typeface="Arial" charset="0"/>
              </a:rPr>
              <a:t>بناء المعرفة – </a:t>
            </a:r>
            <a:r>
              <a:rPr lang="ar-LB" b="1" dirty="0">
                <a:solidFill>
                  <a:srgbClr val="595959"/>
                </a:solidFill>
                <a:ea typeface="Arial" charset="0"/>
                <a:cs typeface="Arial" charset="0"/>
              </a:rPr>
              <a:t>إعداد الدراسات والتقارير</a:t>
            </a:r>
            <a:r>
              <a:rPr lang="ar-EG" b="1" dirty="0">
                <a:solidFill>
                  <a:srgbClr val="595959"/>
                </a:solidFill>
                <a:ea typeface="Arial" charset="0"/>
                <a:cs typeface="Arial" charset="0"/>
              </a:rPr>
              <a:t> والأبحاث</a:t>
            </a:r>
          </a:p>
          <a:p>
            <a:pPr indent="-342900" algn="just" rtl="1" eaLnBrk="1" hangingPunct="1">
              <a:spcAft>
                <a:spcPts val="600"/>
              </a:spcAft>
            </a:pPr>
            <a:r>
              <a:rPr lang="ar-EG" b="1" dirty="0">
                <a:solidFill>
                  <a:srgbClr val="595959"/>
                </a:solidFill>
                <a:ea typeface="Arial" charset="0"/>
                <a:cs typeface="Arial" charset="0"/>
              </a:rPr>
              <a:t>بناء التوافق – </a:t>
            </a:r>
            <a:r>
              <a:rPr lang="ar-LB" b="1" dirty="0">
                <a:solidFill>
                  <a:srgbClr val="595959"/>
                </a:solidFill>
                <a:ea typeface="Arial" charset="0"/>
                <a:cs typeface="Arial" charset="0"/>
              </a:rPr>
              <a:t>عقد</a:t>
            </a:r>
            <a:r>
              <a:rPr lang="ar-EG" b="1" dirty="0">
                <a:solidFill>
                  <a:srgbClr val="595959"/>
                </a:solidFill>
                <a:ea typeface="Arial" charset="0"/>
                <a:cs typeface="Arial" charset="0"/>
              </a:rPr>
              <a:t> منتديات أو مؤتمرات أو </a:t>
            </a:r>
            <a:r>
              <a:rPr lang="ar-LB" b="1" dirty="0">
                <a:solidFill>
                  <a:srgbClr val="595959"/>
                </a:solidFill>
                <a:ea typeface="Arial" charset="0"/>
                <a:cs typeface="Arial" charset="0"/>
              </a:rPr>
              <a:t>اجتماعات للخبراء </a:t>
            </a:r>
            <a:endParaRPr lang="ar-EG" b="1" dirty="0">
              <a:solidFill>
                <a:srgbClr val="595959"/>
              </a:solidFill>
              <a:ea typeface="Arial" charset="0"/>
              <a:cs typeface="Arial" charset="0"/>
            </a:endParaRPr>
          </a:p>
          <a:p>
            <a:pPr indent="-342900" algn="just" rtl="1" eaLnBrk="1" hangingPunct="1">
              <a:spcAft>
                <a:spcPts val="600"/>
              </a:spcAft>
            </a:pPr>
            <a:r>
              <a:rPr lang="ar-EG" b="1" dirty="0">
                <a:solidFill>
                  <a:srgbClr val="595959"/>
                </a:solidFill>
                <a:ea typeface="Arial" charset="0"/>
                <a:cs typeface="Arial" charset="0"/>
              </a:rPr>
              <a:t>دعم التعاون الفني – ورش عمل بناء القدرات </a:t>
            </a:r>
            <a:endParaRPr lang="ar-LB" b="1" dirty="0">
              <a:solidFill>
                <a:srgbClr val="595959"/>
              </a:solidFill>
              <a:ea typeface="Arial" charset="0"/>
              <a:cs typeface="Arial" charset="0"/>
            </a:endParaRPr>
          </a:p>
        </p:txBody>
      </p:sp>
    </p:spTree>
    <p:extLst>
      <p:ext uri="{BB962C8B-B14F-4D97-AF65-F5344CB8AC3E}">
        <p14:creationId xmlns:p14="http://schemas.microsoft.com/office/powerpoint/2010/main" val="2646347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LB" sz="3200" dirty="0">
                <a:solidFill>
                  <a:srgbClr val="595959"/>
                </a:solidFill>
                <a:ea typeface="Arial" charset="0"/>
                <a:cs typeface="Arial" charset="0"/>
              </a:rPr>
              <a:t>1-   تنفيذ برنامج عمل الإسكوا</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741363" indent="-741363" algn="just" rtl="1" eaLnBrk="1" hangingPunct="1">
              <a:buFont typeface="Wingdings" panose="05000000000000000000" pitchFamily="2" charset="2"/>
              <a:buChar char="v"/>
            </a:pPr>
            <a:r>
              <a:rPr lang="ar-LB" sz="2800" b="1" dirty="0">
                <a:solidFill>
                  <a:srgbClr val="0070C0"/>
                </a:solidFill>
                <a:cs typeface="Arial" charset="0"/>
              </a:rPr>
              <a:t>الابتكار من أجل التنمية </a:t>
            </a:r>
          </a:p>
          <a:p>
            <a:pPr marL="1146175" indent="-342900" algn="just" rtl="1" eaLnBrk="1" hangingPunct="1">
              <a:buFont typeface="Wingdings" panose="05000000000000000000" pitchFamily="2" charset="2"/>
              <a:buChar char="v"/>
            </a:pPr>
            <a:endParaRPr lang="ar-LB" b="1" dirty="0">
              <a:solidFill>
                <a:srgbClr val="0070C0"/>
              </a:solidFill>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تقرير حول تعزيز الابتكار في الشركات الصغيرة والمتوسطة في المنطقة العربية (2018)</a:t>
            </a:r>
          </a:p>
          <a:p>
            <a:pPr marL="741363" indent="-342900" algn="r" rtl="1" eaLnBrk="1" hangingPunct="1">
              <a:buFont typeface="Courier New" panose="02070309020205020404" pitchFamily="49" charset="0"/>
              <a:buChar char="o"/>
            </a:pPr>
            <a:endParaRPr lang="ar-LB" sz="1600"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تقرير حول الابتكار وريادة الأعمال لتوفير فرص عمل للنساء والشباب (2019)</a:t>
            </a:r>
          </a:p>
          <a:p>
            <a:pPr marL="741363" indent="-342900" algn="r" rtl="1" eaLnBrk="1" hangingPunct="1">
              <a:buFont typeface="Courier New" panose="02070309020205020404" pitchFamily="49" charset="0"/>
              <a:buChar char="o"/>
            </a:pPr>
            <a:endParaRPr lang="ar-LB" sz="1600"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دراسة حول الابتكار والتوقعات التكنولوجية للمنطقة العربية: الآفاق العربية لعام 2030 (2019)</a:t>
            </a: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lvl="0" indent="-342900" algn="r" rtl="1" eaLnBrk="1" hangingPunct="1"/>
            <a:endParaRPr lang="ar-LB" dirty="0">
              <a:solidFill>
                <a:srgbClr val="595959"/>
              </a:solidFill>
              <a:ea typeface="Arial" charset="0"/>
              <a:cs typeface="Arial" charset="0"/>
            </a:endParaRPr>
          </a:p>
        </p:txBody>
      </p:sp>
      <p:pic>
        <p:nvPicPr>
          <p:cNvPr id="7" name="Graphic 6" descr="Document">
            <a:extLst>
              <a:ext uri="{FF2B5EF4-FFF2-40B4-BE49-F238E27FC236}">
                <a16:creationId xmlns:a16="http://schemas.microsoft.com/office/drawing/2014/main" id="{FF63AAA2-CE1C-4E6B-AFBF-51DA65F9E0D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84074" y="2765281"/>
            <a:ext cx="794940" cy="794940"/>
          </a:xfrm>
          <a:prstGeom prst="rect">
            <a:avLst/>
          </a:prstGeom>
        </p:spPr>
      </p:pic>
      <p:pic>
        <p:nvPicPr>
          <p:cNvPr id="12" name="Graphic 11" descr="Document">
            <a:extLst>
              <a:ext uri="{FF2B5EF4-FFF2-40B4-BE49-F238E27FC236}">
                <a16:creationId xmlns:a16="http://schemas.microsoft.com/office/drawing/2014/main" id="{F8A39614-FFEA-4D83-AA46-810311A788D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84074" y="3854950"/>
            <a:ext cx="794940" cy="794940"/>
          </a:xfrm>
          <a:prstGeom prst="rect">
            <a:avLst/>
          </a:prstGeom>
        </p:spPr>
      </p:pic>
      <p:pic>
        <p:nvPicPr>
          <p:cNvPr id="14" name="Graphic 13" descr="Document">
            <a:extLst>
              <a:ext uri="{FF2B5EF4-FFF2-40B4-BE49-F238E27FC236}">
                <a16:creationId xmlns:a16="http://schemas.microsoft.com/office/drawing/2014/main" id="{F51D14E5-EB58-4670-AD15-F4380F31A8C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52707" y="4879641"/>
            <a:ext cx="794940" cy="794940"/>
          </a:xfrm>
          <a:prstGeom prst="rect">
            <a:avLst/>
          </a:prstGeom>
        </p:spPr>
      </p:pic>
    </p:spTree>
    <p:extLst>
      <p:ext uri="{BB962C8B-B14F-4D97-AF65-F5344CB8AC3E}">
        <p14:creationId xmlns:p14="http://schemas.microsoft.com/office/powerpoint/2010/main" val="1936683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LB" sz="3200" dirty="0">
                <a:solidFill>
                  <a:srgbClr val="595959"/>
                </a:solidFill>
                <a:ea typeface="Arial" charset="0"/>
                <a:cs typeface="Arial" charset="0"/>
              </a:rPr>
              <a:t>1-   تنفيذ برنامج عمل الإسكوا</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741363" indent="-741363" algn="just" rtl="1" eaLnBrk="1" hangingPunct="1">
              <a:buFont typeface="Wingdings" panose="05000000000000000000" pitchFamily="2" charset="2"/>
              <a:buChar char="v"/>
            </a:pPr>
            <a:r>
              <a:rPr lang="ar-LB" sz="2800" b="1" dirty="0">
                <a:solidFill>
                  <a:srgbClr val="0070C0"/>
                </a:solidFill>
                <a:cs typeface="Arial" charset="0"/>
              </a:rPr>
              <a:t>الابتكار من أجل التنمية </a:t>
            </a:r>
          </a:p>
          <a:p>
            <a:pPr marL="1146175" indent="-342900" algn="just" rtl="1" eaLnBrk="1" hangingPunct="1">
              <a:buFont typeface="Wingdings" panose="05000000000000000000" pitchFamily="2" charset="2"/>
              <a:buChar char="v"/>
            </a:pPr>
            <a:endParaRPr lang="ar-LB" b="1" dirty="0">
              <a:solidFill>
                <a:srgbClr val="0070C0"/>
              </a:solidFill>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ورشة عمل لتعزيز الابتكار في القطاع العام في المنطقة العربية (2017)</a:t>
            </a:r>
          </a:p>
          <a:p>
            <a:pPr marL="741363" indent="-342900" algn="r" rtl="1" eaLnBrk="1" hangingPunct="1">
              <a:buFont typeface="Courier New" panose="02070309020205020404" pitchFamily="49" charset="0"/>
              <a:buChar char="o"/>
            </a:pPr>
            <a:endParaRPr lang="ar-LB" sz="1800"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اجتماع فريق خبراء حول الابتكار والتكنولوجيا من أجل تحقيق خطة التنمية المستدامة لعام 2030 (2017)</a:t>
            </a:r>
          </a:p>
          <a:p>
            <a:pPr marL="741363" indent="-342900" algn="r" rtl="1" eaLnBrk="1" hangingPunct="1">
              <a:buFont typeface="Courier New" panose="02070309020205020404" pitchFamily="49" charset="0"/>
              <a:buChar char="o"/>
            </a:pPr>
            <a:endParaRPr lang="ar-LB" sz="1800"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ورشة عمل حول الابتكار لتحقيق أهداف التنمية المستدامة في المنطقة العربية (2018)</a:t>
            </a: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lvl="0" indent="-342900" algn="r" rtl="1" eaLnBrk="1" hangingPunct="1"/>
            <a:endParaRPr lang="ar-LB" dirty="0">
              <a:solidFill>
                <a:srgbClr val="595959"/>
              </a:solidFill>
              <a:ea typeface="Arial" charset="0"/>
              <a:cs typeface="Arial" charset="0"/>
            </a:endParaRPr>
          </a:p>
        </p:txBody>
      </p:sp>
      <p:grpSp>
        <p:nvGrpSpPr>
          <p:cNvPr id="4" name="Group 3">
            <a:extLst>
              <a:ext uri="{FF2B5EF4-FFF2-40B4-BE49-F238E27FC236}">
                <a16:creationId xmlns:a16="http://schemas.microsoft.com/office/drawing/2014/main" id="{A4C029A3-DDE3-4E63-9A48-02B347800F63}"/>
              </a:ext>
            </a:extLst>
          </p:cNvPr>
          <p:cNvGrpSpPr/>
          <p:nvPr/>
        </p:nvGrpSpPr>
        <p:grpSpPr>
          <a:xfrm>
            <a:off x="7303935" y="2864240"/>
            <a:ext cx="799356" cy="799356"/>
            <a:chOff x="7800358" y="1864607"/>
            <a:chExt cx="799356" cy="799356"/>
          </a:xfrm>
        </p:grpSpPr>
        <p:pic>
          <p:nvPicPr>
            <p:cNvPr id="5" name="Graphic 4" descr="Teacher">
              <a:extLst>
                <a:ext uri="{FF2B5EF4-FFF2-40B4-BE49-F238E27FC236}">
                  <a16:creationId xmlns:a16="http://schemas.microsoft.com/office/drawing/2014/main" id="{EE4E5026-8068-4291-B272-E3AD3D8C8FB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6" name="Graphic 5" descr="Group">
              <a:extLst>
                <a:ext uri="{FF2B5EF4-FFF2-40B4-BE49-F238E27FC236}">
                  <a16:creationId xmlns:a16="http://schemas.microsoft.com/office/drawing/2014/main" id="{59C2F9BB-6857-47DD-B060-F5957B73ECD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grpSp>
        <p:nvGrpSpPr>
          <p:cNvPr id="9" name="Group 8">
            <a:extLst>
              <a:ext uri="{FF2B5EF4-FFF2-40B4-BE49-F238E27FC236}">
                <a16:creationId xmlns:a16="http://schemas.microsoft.com/office/drawing/2014/main" id="{9B7EBE38-3C5E-4EAF-A2BE-05A695F59AB6}"/>
              </a:ext>
            </a:extLst>
          </p:cNvPr>
          <p:cNvGrpSpPr/>
          <p:nvPr/>
        </p:nvGrpSpPr>
        <p:grpSpPr>
          <a:xfrm>
            <a:off x="7303935" y="4677186"/>
            <a:ext cx="799356" cy="799356"/>
            <a:chOff x="7800358" y="1864607"/>
            <a:chExt cx="799356" cy="799356"/>
          </a:xfrm>
        </p:grpSpPr>
        <p:pic>
          <p:nvPicPr>
            <p:cNvPr id="10" name="Graphic 9" descr="Teacher">
              <a:extLst>
                <a:ext uri="{FF2B5EF4-FFF2-40B4-BE49-F238E27FC236}">
                  <a16:creationId xmlns:a16="http://schemas.microsoft.com/office/drawing/2014/main" id="{A342BF90-0E11-427C-AAB8-1837D834316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1" name="Graphic 10" descr="Group">
              <a:extLst>
                <a:ext uri="{FF2B5EF4-FFF2-40B4-BE49-F238E27FC236}">
                  <a16:creationId xmlns:a16="http://schemas.microsoft.com/office/drawing/2014/main" id="{B3769F60-0A35-491A-A7D0-CE372988D99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grpSp>
        <p:nvGrpSpPr>
          <p:cNvPr id="14" name="Group 13">
            <a:extLst>
              <a:ext uri="{FF2B5EF4-FFF2-40B4-BE49-F238E27FC236}">
                <a16:creationId xmlns:a16="http://schemas.microsoft.com/office/drawing/2014/main" id="{7C4481C1-B541-4CEA-8092-4723B3DB4ECB}"/>
              </a:ext>
            </a:extLst>
          </p:cNvPr>
          <p:cNvGrpSpPr/>
          <p:nvPr/>
        </p:nvGrpSpPr>
        <p:grpSpPr>
          <a:xfrm>
            <a:off x="7303935" y="3685755"/>
            <a:ext cx="799356" cy="799356"/>
            <a:chOff x="7800358" y="1864607"/>
            <a:chExt cx="799356" cy="799356"/>
          </a:xfrm>
        </p:grpSpPr>
        <p:pic>
          <p:nvPicPr>
            <p:cNvPr id="15" name="Graphic 14" descr="Teacher">
              <a:extLst>
                <a:ext uri="{FF2B5EF4-FFF2-40B4-BE49-F238E27FC236}">
                  <a16:creationId xmlns:a16="http://schemas.microsoft.com/office/drawing/2014/main" id="{299BD735-B002-403F-8A1A-6CDC2CC4B0F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6" name="Graphic 15" descr="Group">
              <a:extLst>
                <a:ext uri="{FF2B5EF4-FFF2-40B4-BE49-F238E27FC236}">
                  <a16:creationId xmlns:a16="http://schemas.microsoft.com/office/drawing/2014/main" id="{C43743BD-35DE-45B4-803C-E8894C4E12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spTree>
    <p:extLst>
      <p:ext uri="{BB962C8B-B14F-4D97-AF65-F5344CB8AC3E}">
        <p14:creationId xmlns:p14="http://schemas.microsoft.com/office/powerpoint/2010/main" val="115680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2885813" y="931863"/>
            <a:ext cx="4642112"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EG" sz="3200" dirty="0">
                <a:solidFill>
                  <a:srgbClr val="595959"/>
                </a:solidFill>
                <a:ea typeface="Arial" charset="0"/>
                <a:cs typeface="Arial" charset="0"/>
              </a:rPr>
              <a:t>المحتوى</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مجتمع المعلومات - سد الفجوة الرقمية</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حوكمة الإنترنت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الاقتصاد الرقمي في المنطقة العربية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الحكومة الذكية والرقمية والمفتوحة</a:t>
            </a:r>
          </a:p>
          <a:p>
            <a:pPr marL="1146175" indent="-342900" algn="just" rtl="1" eaLnBrk="1" hangingPunct="1">
              <a:buFont typeface="Courier New" panose="02070309020205020404" pitchFamily="49" charset="0"/>
              <a:buChar char="o"/>
            </a:pPr>
            <a:r>
              <a:rPr lang="ar-LB" sz="3200" b="1" dirty="0">
                <a:solidFill>
                  <a:schemeClr val="bg1">
                    <a:lumMod val="75000"/>
                  </a:schemeClr>
                </a:solidFill>
                <a:cs typeface="Arial" charset="0"/>
              </a:rPr>
              <a:t>الابتكار من أجل التنمية </a:t>
            </a:r>
          </a:p>
          <a:p>
            <a:pPr marL="1146175" indent="-342900" algn="just" rtl="1" eaLnBrk="1" hangingPunct="1">
              <a:buFont typeface="Courier New" panose="02070309020205020404" pitchFamily="49" charset="0"/>
              <a:buChar char="o"/>
            </a:pPr>
            <a:r>
              <a:rPr lang="ar-LB" sz="3200" b="1" dirty="0">
                <a:solidFill>
                  <a:srgbClr val="595959"/>
                </a:solidFill>
                <a:cs typeface="Arial" charset="0"/>
              </a:rPr>
              <a:t>التكنولوجيات الرائدة للبلدان العربية</a:t>
            </a:r>
          </a:p>
          <a:p>
            <a:pPr lvl="0" indent="-342900" algn="r" rtl="1" eaLnBrk="1" hangingPunct="1"/>
            <a:endParaRPr lang="ar-LB" sz="3200" dirty="0">
              <a:solidFill>
                <a:srgbClr val="595959"/>
              </a:solidFill>
              <a:ea typeface="Arial" charset="0"/>
              <a:cs typeface="Arial" charset="0"/>
            </a:endParaRPr>
          </a:p>
        </p:txBody>
      </p:sp>
    </p:spTree>
    <p:extLst>
      <p:ext uri="{BB962C8B-B14F-4D97-AF65-F5344CB8AC3E}">
        <p14:creationId xmlns:p14="http://schemas.microsoft.com/office/powerpoint/2010/main" val="2652539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LB" sz="3200" dirty="0">
                <a:solidFill>
                  <a:srgbClr val="595959"/>
                </a:solidFill>
                <a:ea typeface="Arial" charset="0"/>
                <a:cs typeface="Arial" charset="0"/>
              </a:rPr>
              <a:t>1-   تنفيذ برنامج عمل الإسكوا</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741363" indent="-741363" algn="just" rtl="1" eaLnBrk="1" hangingPunct="1">
              <a:buFont typeface="Wingdings" panose="05000000000000000000" pitchFamily="2" charset="2"/>
              <a:buChar char="v"/>
            </a:pPr>
            <a:r>
              <a:rPr lang="ar-LB" sz="2800" b="1" dirty="0">
                <a:solidFill>
                  <a:srgbClr val="0070C0"/>
                </a:solidFill>
                <a:cs typeface="Arial" charset="0"/>
              </a:rPr>
              <a:t>التكنولوجيات الرائدة للبلدان العربية</a:t>
            </a:r>
          </a:p>
          <a:p>
            <a:pPr marL="1146175" indent="-342900" algn="just" rtl="1" eaLnBrk="1" hangingPunct="1">
              <a:buFont typeface="Wingdings" panose="05000000000000000000" pitchFamily="2" charset="2"/>
              <a:buChar char="v"/>
            </a:pPr>
            <a:endParaRPr lang="ar-LB" b="1" dirty="0">
              <a:solidFill>
                <a:srgbClr val="0070C0"/>
              </a:solidFill>
              <a:cs typeface="Arial" charset="0"/>
            </a:endParaRPr>
          </a:p>
          <a:p>
            <a:pPr marL="798513" indent="-342900" algn="r" rtl="1" eaLnBrk="1" hangingPunct="1">
              <a:buFont typeface="Courier New" panose="02070309020205020404" pitchFamily="49" charset="0"/>
              <a:buChar char="o"/>
            </a:pPr>
            <a:r>
              <a:rPr lang="ar-LB" dirty="0">
                <a:solidFill>
                  <a:srgbClr val="595959"/>
                </a:solidFill>
                <a:ea typeface="Arial" charset="0"/>
                <a:cs typeface="Arial" charset="0"/>
              </a:rPr>
              <a:t>اجتماع حول آثار التكنولوجيات الرائدة على العمل وتمكين الشباب (2018)</a:t>
            </a:r>
          </a:p>
          <a:p>
            <a:pPr marL="798513" indent="-342900" algn="r" rtl="1" eaLnBrk="1" hangingPunct="1">
              <a:buFont typeface="Courier New" panose="02070309020205020404" pitchFamily="49" charset="0"/>
              <a:buChar char="o"/>
            </a:pPr>
            <a:endParaRPr lang="ar-LB" sz="1600" dirty="0">
              <a:solidFill>
                <a:srgbClr val="595959"/>
              </a:solidFill>
              <a:ea typeface="Arial" charset="0"/>
              <a:cs typeface="Arial" charset="0"/>
            </a:endParaRPr>
          </a:p>
          <a:p>
            <a:pPr marL="798513" indent="-342900" algn="r" rtl="1" eaLnBrk="1" hangingPunct="1">
              <a:buFont typeface="Courier New" panose="02070309020205020404" pitchFamily="49" charset="0"/>
              <a:buChar char="o"/>
            </a:pPr>
            <a:r>
              <a:rPr lang="ar-LB" dirty="0">
                <a:solidFill>
                  <a:srgbClr val="595959"/>
                </a:solidFill>
                <a:ea typeface="Arial" charset="0"/>
                <a:cs typeface="Arial" charset="0"/>
              </a:rPr>
              <a:t>تقديم الخدمات إلى الدورة الوزارية الثلاثين للإسكوا (2018)</a:t>
            </a:r>
          </a:p>
          <a:p>
            <a:pPr marL="798513" indent="-342900" algn="r" rtl="1" eaLnBrk="1" hangingPunct="1">
              <a:buFont typeface="Courier New" panose="02070309020205020404" pitchFamily="49" charset="0"/>
              <a:buChar char="o"/>
            </a:pPr>
            <a:endParaRPr lang="ar-LB" sz="1600" dirty="0">
              <a:solidFill>
                <a:srgbClr val="595959"/>
              </a:solidFill>
              <a:ea typeface="Arial" charset="0"/>
              <a:cs typeface="Arial" charset="0"/>
            </a:endParaRPr>
          </a:p>
          <a:p>
            <a:pPr marL="798513" indent="-342900" algn="r" rtl="1" eaLnBrk="1" hangingPunct="1">
              <a:buFont typeface="Courier New" panose="02070309020205020404" pitchFamily="49" charset="0"/>
              <a:buChar char="o"/>
            </a:pPr>
            <a:r>
              <a:rPr lang="ar-LB" dirty="0">
                <a:solidFill>
                  <a:srgbClr val="595959"/>
                </a:solidFill>
                <a:ea typeface="Arial" charset="0"/>
                <a:cs typeface="Arial" charset="0"/>
              </a:rPr>
              <a:t>ندوة حول تأثيرات التكنولوجيات الرائدة على التربية والشباب (2018)</a:t>
            </a:r>
          </a:p>
          <a:p>
            <a:pPr marL="798513" indent="-342900" algn="r" rtl="1" eaLnBrk="1" hangingPunct="1">
              <a:buFont typeface="Courier New" panose="02070309020205020404" pitchFamily="49" charset="0"/>
              <a:buChar char="o"/>
            </a:pPr>
            <a:endParaRPr lang="ar-LB" sz="1600" dirty="0">
              <a:solidFill>
                <a:srgbClr val="595959"/>
              </a:solidFill>
              <a:ea typeface="Arial" charset="0"/>
              <a:cs typeface="Arial" charset="0"/>
            </a:endParaRPr>
          </a:p>
          <a:p>
            <a:pPr marL="798513" indent="-342900" algn="r" rtl="1" eaLnBrk="1" hangingPunct="1">
              <a:buFont typeface="Courier New" panose="02070309020205020404" pitchFamily="49" charset="0"/>
              <a:buChar char="o"/>
            </a:pPr>
            <a:r>
              <a:rPr lang="ar-LB" dirty="0">
                <a:solidFill>
                  <a:srgbClr val="595959"/>
                </a:solidFill>
                <a:ea typeface="Arial" charset="0"/>
                <a:cs typeface="Arial" charset="0"/>
              </a:rPr>
              <a:t>المساهمات في المؤتمرات الإقليمية (2018)</a:t>
            </a:r>
          </a:p>
          <a:p>
            <a:pPr marL="798513" indent="-342900" algn="just" rtl="1" eaLnBrk="1" hangingPunct="1">
              <a:buFont typeface="Courier New" panose="02070309020205020404" pitchFamily="49" charset="0"/>
              <a:buChar char="o"/>
            </a:pPr>
            <a:endParaRPr lang="ar-LB" dirty="0">
              <a:solidFill>
                <a:srgbClr val="595959"/>
              </a:solidFill>
              <a:ea typeface="Arial" charset="0"/>
              <a:cs typeface="Arial" charset="0"/>
            </a:endParaRPr>
          </a:p>
          <a:p>
            <a:pPr marL="1146175" indent="-342900" algn="just" rtl="1" eaLnBrk="1" hangingPunct="1">
              <a:buFont typeface="Courier New" panose="02070309020205020404" pitchFamily="49" charset="0"/>
              <a:buChar char="o"/>
            </a:pPr>
            <a:endParaRPr lang="ar-LB" b="1" dirty="0">
              <a:solidFill>
                <a:srgbClr val="595959"/>
              </a:solidFill>
              <a:ea typeface="Arial" charset="0"/>
              <a:cs typeface="Arial" charset="0"/>
            </a:endParaRPr>
          </a:p>
          <a:p>
            <a:pPr lvl="0" indent="-342900" algn="r" rtl="1" eaLnBrk="1" hangingPunct="1"/>
            <a:endParaRPr lang="ar-LB" dirty="0">
              <a:solidFill>
                <a:srgbClr val="595959"/>
              </a:solidFill>
              <a:ea typeface="Arial" charset="0"/>
              <a:cs typeface="Arial" charset="0"/>
            </a:endParaRPr>
          </a:p>
        </p:txBody>
      </p:sp>
      <p:grpSp>
        <p:nvGrpSpPr>
          <p:cNvPr id="5" name="Group 4">
            <a:extLst>
              <a:ext uri="{FF2B5EF4-FFF2-40B4-BE49-F238E27FC236}">
                <a16:creationId xmlns:a16="http://schemas.microsoft.com/office/drawing/2014/main" id="{A75EA643-F1E5-42B4-8BCF-4D60011085F2}"/>
              </a:ext>
            </a:extLst>
          </p:cNvPr>
          <p:cNvGrpSpPr/>
          <p:nvPr/>
        </p:nvGrpSpPr>
        <p:grpSpPr>
          <a:xfrm>
            <a:off x="7370119" y="4436698"/>
            <a:ext cx="799356" cy="799356"/>
            <a:chOff x="7800358" y="1864607"/>
            <a:chExt cx="799356" cy="799356"/>
          </a:xfrm>
        </p:grpSpPr>
        <p:pic>
          <p:nvPicPr>
            <p:cNvPr id="6" name="Graphic 5" descr="Teacher">
              <a:extLst>
                <a:ext uri="{FF2B5EF4-FFF2-40B4-BE49-F238E27FC236}">
                  <a16:creationId xmlns:a16="http://schemas.microsoft.com/office/drawing/2014/main" id="{3FF0D710-5F1B-48C6-8019-CF4F9E9A6B9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7" name="Graphic 6" descr="Group">
              <a:extLst>
                <a:ext uri="{FF2B5EF4-FFF2-40B4-BE49-F238E27FC236}">
                  <a16:creationId xmlns:a16="http://schemas.microsoft.com/office/drawing/2014/main" id="{8769C49E-75A7-4289-AF3A-F5D2AAAE2A7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grpSp>
        <p:nvGrpSpPr>
          <p:cNvPr id="10" name="Group 9">
            <a:extLst>
              <a:ext uri="{FF2B5EF4-FFF2-40B4-BE49-F238E27FC236}">
                <a16:creationId xmlns:a16="http://schemas.microsoft.com/office/drawing/2014/main" id="{CD617AE0-3F8F-42F1-9E81-D844744D2230}"/>
              </a:ext>
            </a:extLst>
          </p:cNvPr>
          <p:cNvGrpSpPr/>
          <p:nvPr/>
        </p:nvGrpSpPr>
        <p:grpSpPr>
          <a:xfrm>
            <a:off x="7370119" y="2787570"/>
            <a:ext cx="799356" cy="799356"/>
            <a:chOff x="7800358" y="1864607"/>
            <a:chExt cx="799356" cy="799356"/>
          </a:xfrm>
        </p:grpSpPr>
        <p:pic>
          <p:nvPicPr>
            <p:cNvPr id="11" name="Graphic 10" descr="Teacher">
              <a:extLst>
                <a:ext uri="{FF2B5EF4-FFF2-40B4-BE49-F238E27FC236}">
                  <a16:creationId xmlns:a16="http://schemas.microsoft.com/office/drawing/2014/main" id="{A0D2AFF8-3DF7-4BDA-B7CF-30383384C68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2" name="Graphic 11" descr="Group">
              <a:extLst>
                <a:ext uri="{FF2B5EF4-FFF2-40B4-BE49-F238E27FC236}">
                  <a16:creationId xmlns:a16="http://schemas.microsoft.com/office/drawing/2014/main" id="{19E6F218-61F4-4B69-8813-F2BE0C4DD40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grpSp>
        <p:nvGrpSpPr>
          <p:cNvPr id="13" name="Group 12">
            <a:extLst>
              <a:ext uri="{FF2B5EF4-FFF2-40B4-BE49-F238E27FC236}">
                <a16:creationId xmlns:a16="http://schemas.microsoft.com/office/drawing/2014/main" id="{8E8F8D77-4B3E-4488-AE2D-8FB09EFEABA3}"/>
              </a:ext>
            </a:extLst>
          </p:cNvPr>
          <p:cNvGrpSpPr/>
          <p:nvPr/>
        </p:nvGrpSpPr>
        <p:grpSpPr>
          <a:xfrm>
            <a:off x="7316598" y="3586926"/>
            <a:ext cx="799356" cy="799356"/>
            <a:chOff x="7800358" y="1864607"/>
            <a:chExt cx="799356" cy="799356"/>
          </a:xfrm>
        </p:grpSpPr>
        <p:pic>
          <p:nvPicPr>
            <p:cNvPr id="14" name="Graphic 13" descr="Teacher">
              <a:extLst>
                <a:ext uri="{FF2B5EF4-FFF2-40B4-BE49-F238E27FC236}">
                  <a16:creationId xmlns:a16="http://schemas.microsoft.com/office/drawing/2014/main" id="{AE4AAA9B-CD72-4BD1-9BCA-E9FEEACBFA9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5" name="Graphic 14" descr="Group">
              <a:extLst>
                <a:ext uri="{FF2B5EF4-FFF2-40B4-BE49-F238E27FC236}">
                  <a16:creationId xmlns:a16="http://schemas.microsoft.com/office/drawing/2014/main" id="{EEDC8A12-A4EA-4617-B033-120D1D54D03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grpSp>
        <p:nvGrpSpPr>
          <p:cNvPr id="16" name="Group 15">
            <a:extLst>
              <a:ext uri="{FF2B5EF4-FFF2-40B4-BE49-F238E27FC236}">
                <a16:creationId xmlns:a16="http://schemas.microsoft.com/office/drawing/2014/main" id="{0C3BEC79-8E6F-415F-8EB0-10CAD51B3DFF}"/>
              </a:ext>
            </a:extLst>
          </p:cNvPr>
          <p:cNvGrpSpPr/>
          <p:nvPr/>
        </p:nvGrpSpPr>
        <p:grpSpPr>
          <a:xfrm>
            <a:off x="7322948" y="5289508"/>
            <a:ext cx="799356" cy="799356"/>
            <a:chOff x="7800358" y="1864607"/>
            <a:chExt cx="799356" cy="799356"/>
          </a:xfrm>
        </p:grpSpPr>
        <p:pic>
          <p:nvPicPr>
            <p:cNvPr id="17" name="Graphic 16" descr="Teacher">
              <a:extLst>
                <a:ext uri="{FF2B5EF4-FFF2-40B4-BE49-F238E27FC236}">
                  <a16:creationId xmlns:a16="http://schemas.microsoft.com/office/drawing/2014/main" id="{9153AB51-40D5-40E9-8143-1A242C038F6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800358" y="1864607"/>
              <a:ext cx="799356" cy="799356"/>
            </a:xfrm>
            <a:prstGeom prst="rect">
              <a:avLst/>
            </a:prstGeom>
          </p:spPr>
        </p:pic>
        <p:pic>
          <p:nvPicPr>
            <p:cNvPr id="18" name="Graphic 17" descr="Group">
              <a:extLst>
                <a:ext uri="{FF2B5EF4-FFF2-40B4-BE49-F238E27FC236}">
                  <a16:creationId xmlns:a16="http://schemas.microsoft.com/office/drawing/2014/main" id="{E3A4E37F-8FF9-47D2-80FB-07497CFD5B4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206386" y="2010498"/>
              <a:ext cx="302623" cy="302623"/>
            </a:xfrm>
            <a:prstGeom prst="rect">
              <a:avLst/>
            </a:prstGeom>
          </p:spPr>
        </p:pic>
      </p:grpSp>
    </p:spTree>
    <p:extLst>
      <p:ext uri="{BB962C8B-B14F-4D97-AF65-F5344CB8AC3E}">
        <p14:creationId xmlns:p14="http://schemas.microsoft.com/office/powerpoint/2010/main" val="15839962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p:cNvSpPr txBox="1">
            <a:spLocks noGrp="1"/>
          </p:cNvSpPr>
          <p:nvPr>
            <p:ph type="body" sz="quarter" idx="10"/>
          </p:nvPr>
        </p:nvSpPr>
        <p:spPr>
          <a:xfrm>
            <a:off x="1096963" y="1146175"/>
            <a:ext cx="7134225" cy="328613"/>
          </a:xfrm>
        </p:spPr>
        <p:txBody>
          <a:bodyPr wrap="square" numCol="1" anchorCtr="0" compatLnSpc="1">
            <a:prstTxWarp prst="textNoShape">
              <a:avLst/>
            </a:prstTxWarp>
          </a:bodyPr>
          <a:lstStyle/>
          <a:p>
            <a:pPr eaLnBrk="0" hangingPunct="0">
              <a:spcBef>
                <a:spcPct val="0"/>
              </a:spcBef>
            </a:pPr>
            <a:endParaRPr lang="ar-JO" sz="3000" cap="none" dirty="0">
              <a:latin typeface="Arial" charset="0"/>
              <a:ea typeface="Arial" charset="0"/>
              <a:cs typeface="Arial" charset="0"/>
            </a:endParaRPr>
          </a:p>
          <a:p>
            <a:pPr eaLnBrk="0" hangingPunct="0">
              <a:spcBef>
                <a:spcPct val="0"/>
              </a:spcBef>
            </a:pPr>
            <a:r>
              <a:rPr lang="ar-JO" sz="3000" cap="none" dirty="0">
                <a:latin typeface="Arial" charset="0"/>
                <a:ea typeface="Arial" charset="0"/>
                <a:cs typeface="Arial" charset="0"/>
              </a:rPr>
              <a:t>اخذ علما </a:t>
            </a:r>
          </a:p>
          <a:p>
            <a:pPr eaLnBrk="0" hangingPunct="0">
              <a:spcBef>
                <a:spcPct val="0"/>
              </a:spcBef>
            </a:pPr>
            <a:r>
              <a:rPr lang="ar-JO" sz="3000" cap="none" dirty="0">
                <a:latin typeface="Arial" charset="0"/>
                <a:ea typeface="Arial" charset="0"/>
                <a:cs typeface="Arial" charset="0"/>
              </a:rPr>
              <a:t>وفي الختام:</a:t>
            </a:r>
          </a:p>
          <a:p>
            <a:pPr eaLnBrk="0" hangingPunct="0">
              <a:spcBef>
                <a:spcPct val="0"/>
              </a:spcBef>
            </a:pPr>
            <a:endParaRPr lang="en-US" sz="3000" cap="none" dirty="0">
              <a:latin typeface="Arial" charset="0"/>
              <a:ea typeface="Arial" charset="0"/>
              <a:cs typeface="Arial" charset="0"/>
            </a:endParaRPr>
          </a:p>
        </p:txBody>
      </p:sp>
      <p:sp>
        <p:nvSpPr>
          <p:cNvPr id="4" name="Text Placeholder 4">
            <a:extLst>
              <a:ext uri="{FF2B5EF4-FFF2-40B4-BE49-F238E27FC236}">
                <a16:creationId xmlns:a16="http://schemas.microsoft.com/office/drawing/2014/main" id="{08249F4D-2DFE-40E0-ACD8-B5FA5710A1E7}"/>
              </a:ext>
            </a:extLst>
          </p:cNvPr>
          <p:cNvSpPr txBox="1">
            <a:spLocks/>
          </p:cNvSpPr>
          <p:nvPr/>
        </p:nvSpPr>
        <p:spPr bwMode="auto">
          <a:xfrm>
            <a:off x="1819274" y="4664597"/>
            <a:ext cx="4019843" cy="1632031"/>
          </a:xfrm>
          <a:prstGeom prst="rect">
            <a:avLst/>
          </a:prstGeom>
          <a:noFill/>
          <a:ln>
            <a:miter lim="800000"/>
            <a:headEnd/>
            <a:tailEnd/>
          </a:ln>
        </p:spPr>
        <p:txBody>
          <a:bodyPr vert="horz" wrap="square" lIns="0" tIns="0" rIns="0" bIns="0" numCol="1" anchor="t" anchorCtr="0" compatLnSpc="1">
            <a:prstTxWarp prst="textNoShape">
              <a:avLst/>
            </a:prstTxWarp>
          </a:bodyPr>
          <a:lstStyle/>
          <a:p>
            <a:pPr marL="342900" indent="-342900" algn="r" rtl="1" eaLnBrk="0" hangingPunct="0"/>
            <a:r>
              <a:rPr lang="en-US" sz="2000" b="1" dirty="0">
                <a:solidFill>
                  <a:schemeClr val="bg1"/>
                </a:solidFill>
                <a:effectLst>
                  <a:outerShdw blurRad="38100" dist="38100" dir="2700000" algn="tl">
                    <a:srgbClr val="000000">
                      <a:alpha val="43137"/>
                    </a:srgbClr>
                  </a:outerShdw>
                </a:effectLst>
                <a:latin typeface="+mj-lt"/>
                <a:ea typeface="ＭＳ Ｐゴシック" pitchFamily="34" charset="-128"/>
                <a:cs typeface="+mn-cs"/>
              </a:rPr>
              <a:t>Escwa-tdd@un.org</a:t>
            </a:r>
            <a:endParaRPr lang="ar-LB" sz="2000" dirty="0">
              <a:solidFill>
                <a:schemeClr val="bg1">
                  <a:lumMod val="95000"/>
                </a:schemeClr>
              </a:solidFill>
              <a:latin typeface="+mj-lt"/>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514350" lvl="0" indent="-457200" algn="just" rtl="1" eaLnBrk="1" hangingPunct="1">
              <a:spcBef>
                <a:spcPts val="600"/>
              </a:spcBef>
              <a:buFont typeface="+mj-lt"/>
              <a:buAutoNum type="arabicPeriod"/>
            </a:pPr>
            <a:r>
              <a:rPr lang="ar-LB" dirty="0">
                <a:solidFill>
                  <a:srgbClr val="595959"/>
                </a:solidFill>
                <a:ea typeface="Arial" charset="0"/>
                <a:cs typeface="Arial" charset="0"/>
              </a:rPr>
              <a:t>إعداد </a:t>
            </a:r>
            <a:r>
              <a:rPr lang="ar-LB" b="1" dirty="0">
                <a:solidFill>
                  <a:srgbClr val="595959"/>
                </a:solidFill>
                <a:ea typeface="Arial" charset="0"/>
                <a:cs typeface="Arial" charset="0"/>
              </a:rPr>
              <a:t>دراسات</a:t>
            </a:r>
            <a:r>
              <a:rPr lang="ar-LB" dirty="0">
                <a:solidFill>
                  <a:srgbClr val="595959"/>
                </a:solidFill>
                <a:ea typeface="Arial" charset="0"/>
                <a:cs typeface="Arial" charset="0"/>
              </a:rPr>
              <a:t> حول تطور ملامح الابتكار، وريادة الأعمال، والإبداع التكنولوجي في المنطقة وبلدانها</a:t>
            </a:r>
            <a:r>
              <a:rPr lang="ar-EG" dirty="0">
                <a:solidFill>
                  <a:srgbClr val="595959"/>
                </a:solidFill>
                <a:ea typeface="Arial" charset="0"/>
                <a:cs typeface="Arial" charset="0"/>
              </a:rPr>
              <a:t>.</a:t>
            </a:r>
          </a:p>
          <a:p>
            <a:pPr marL="514350" lvl="0" indent="-457200" algn="just" rtl="1" eaLnBrk="1" hangingPunct="1">
              <a:spcBef>
                <a:spcPts val="600"/>
              </a:spcBef>
              <a:buFont typeface="+mj-lt"/>
              <a:buAutoNum type="arabicPeriod"/>
            </a:pPr>
            <a:r>
              <a:rPr lang="ar-LB" dirty="0">
                <a:solidFill>
                  <a:srgbClr val="595959"/>
                </a:solidFill>
                <a:ea typeface="Arial" charset="0"/>
                <a:cs typeface="Arial" charset="0"/>
              </a:rPr>
              <a:t>إعداد دراسات حول الأطر التشريعية والتنظيمية لدعم الابتكار، وخاصة آليات تطبيق حماية حقوق الملكية الفكرية في الدول العربية بما يخدم خطة التنمية المستدامة 2030</a:t>
            </a:r>
            <a:r>
              <a:rPr lang="ar-EG" dirty="0">
                <a:solidFill>
                  <a:srgbClr val="595959"/>
                </a:solidFill>
                <a:ea typeface="Arial" charset="0"/>
                <a:cs typeface="Arial" charset="0"/>
              </a:rPr>
              <a:t>.</a:t>
            </a:r>
          </a:p>
          <a:p>
            <a:pPr marL="514350" lvl="0" indent="-457200" algn="just" rtl="1" eaLnBrk="1" hangingPunct="1">
              <a:spcBef>
                <a:spcPts val="600"/>
              </a:spcBef>
              <a:buFont typeface="+mj-lt"/>
              <a:buAutoNum type="arabicPeriod"/>
            </a:pPr>
            <a:r>
              <a:rPr lang="ar-LB" dirty="0">
                <a:solidFill>
                  <a:srgbClr val="595959"/>
                </a:solidFill>
                <a:ea typeface="Arial" charset="0"/>
                <a:cs typeface="Arial" charset="0"/>
              </a:rPr>
              <a:t>دعم الدول في مجال اعتماد وتنفيذ مجموعات متكاملة من المقاييس والمؤشرات لتوجيه عملية إدارة التكنولوجيا والمعرفة والابتكار والمحتوى الرقمي العربي على الإنترنت، ودعم الدول الأعضاء في مجال قياس خدمات الحكومة الإلكترونية، والحكومة المفتوحة، والاقتصاد الرقمي</a:t>
            </a:r>
          </a:p>
          <a:p>
            <a:pPr marL="461963" indent="-404813" algn="just" rtl="1" eaLnBrk="1" hangingPunct="1">
              <a:spcBef>
                <a:spcPts val="600"/>
              </a:spcBef>
              <a:buFont typeface="Wingdings" panose="05000000000000000000" pitchFamily="2" charset="2"/>
              <a:buChar char="q"/>
            </a:pPr>
            <a:endParaRPr lang="ar-LB" dirty="0">
              <a:solidFill>
                <a:srgbClr val="595959"/>
              </a:solidFill>
              <a:ea typeface="Arial" charset="0"/>
              <a:cs typeface="Arial" charset="0"/>
            </a:endParaRPr>
          </a:p>
          <a:p>
            <a:pPr marL="57150" lvl="0" algn="just" rtl="1" eaLnBrk="1" hangingPunct="1">
              <a:spcBef>
                <a:spcPts val="600"/>
              </a:spcBef>
            </a:pPr>
            <a:endParaRPr lang="ar-LB" dirty="0">
              <a:solidFill>
                <a:srgbClr val="595959"/>
              </a:solidFill>
              <a:ea typeface="Arial" charset="0"/>
              <a:cs typeface="Arial" charset="0"/>
            </a:endParaRPr>
          </a:p>
        </p:txBody>
      </p:sp>
      <p:sp>
        <p:nvSpPr>
          <p:cNvPr id="6" name="Text Placeholder 2">
            <a:extLst>
              <a:ext uri="{FF2B5EF4-FFF2-40B4-BE49-F238E27FC236}">
                <a16:creationId xmlns:a16="http://schemas.microsoft.com/office/drawing/2014/main" id="{8C9F0D8D-677D-47F8-86B3-280833C0C907}"/>
              </a:ext>
            </a:extLst>
          </p:cNvPr>
          <p:cNvSpPr>
            <a:spLocks noGrp="1"/>
          </p:cNvSpPr>
          <p:nvPr>
            <p:ph type="body" sz="quarter" idx="10"/>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0" eaLnBrk="1" fontAlgn="base" hangingPunct="1"/>
            <a:r>
              <a:rPr lang="ar-EG" sz="2700" b="1" kern="1200" cap="none" dirty="0">
                <a:solidFill>
                  <a:srgbClr val="418FDE"/>
                </a:solidFill>
                <a:effectLst/>
                <a:latin typeface="Arial"/>
                <a:ea typeface="ＭＳ Ｐゴシック" charset="-128"/>
                <a:cs typeface="Arial"/>
              </a:rPr>
              <a:t>مراجعة توصيات الدورة الأولى</a:t>
            </a:r>
            <a:endParaRPr lang="en-US" sz="3200" dirty="0">
              <a:effectLst/>
            </a:endParaRPr>
          </a:p>
        </p:txBody>
      </p:sp>
    </p:spTree>
    <p:extLst>
      <p:ext uri="{BB962C8B-B14F-4D97-AF65-F5344CB8AC3E}">
        <p14:creationId xmlns:p14="http://schemas.microsoft.com/office/powerpoint/2010/main" val="2495182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29" name="Text Placeholder 2"/>
          <p:cNvSpPr>
            <a:spLocks noGrp="1"/>
          </p:cNvSpPr>
          <p:nvPr>
            <p:ph type="body" sz="quarter" idx="10"/>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rtl="0" eaLnBrk="1" fontAlgn="base" hangingPunct="1"/>
            <a:r>
              <a:rPr lang="ar-EG" sz="2700" b="1" kern="1200" cap="none" dirty="0">
                <a:solidFill>
                  <a:srgbClr val="418FDE"/>
                </a:solidFill>
                <a:effectLst/>
                <a:latin typeface="Arial"/>
                <a:ea typeface="ＭＳ Ｐゴシック" charset="-128"/>
                <a:cs typeface="Arial"/>
              </a:rPr>
              <a:t>مراجعة توصيات الدورة الأولى</a:t>
            </a:r>
            <a:endParaRPr lang="en-US" sz="3200" dirty="0">
              <a:effectLst/>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463550" lvl="0" indent="-463550" algn="just" rtl="1" eaLnBrk="1" hangingPunct="1">
              <a:buFont typeface="+mj-lt"/>
              <a:buAutoNum type="arabicPeriod" startAt="4"/>
            </a:pPr>
            <a:r>
              <a:rPr lang="ar-LB" dirty="0">
                <a:solidFill>
                  <a:srgbClr val="595959"/>
                </a:solidFill>
                <a:ea typeface="Arial" charset="0"/>
                <a:cs typeface="Arial" charset="0"/>
              </a:rPr>
              <a:t>دعم الدول الأعضاء في مجالات الحكومة الذكية والحكومة المفتوحة وأدواتها ومفاهيمها وتوجيه ذلك لتحفيز الاقتصاد وخدمة المجتمعات بطريقة أفضل</a:t>
            </a:r>
            <a:r>
              <a:rPr lang="ar-EG" dirty="0">
                <a:solidFill>
                  <a:srgbClr val="595959"/>
                </a:solidFill>
                <a:ea typeface="Arial" charset="0"/>
                <a:cs typeface="Arial" charset="0"/>
              </a:rPr>
              <a:t>.</a:t>
            </a:r>
          </a:p>
          <a:p>
            <a:pPr marL="463550" lvl="0" indent="-463550" algn="just" rtl="1" eaLnBrk="1" hangingPunct="1">
              <a:buFont typeface="+mj-lt"/>
              <a:buAutoNum type="arabicPeriod" startAt="4"/>
            </a:pPr>
            <a:r>
              <a:rPr lang="ar-LB" dirty="0">
                <a:solidFill>
                  <a:srgbClr val="595959"/>
                </a:solidFill>
                <a:ea typeface="Arial" charset="0"/>
                <a:cs typeface="Arial" charset="0"/>
              </a:rPr>
              <a:t>وضع تصور حول برنامج عمل عربي مشترك لتسريع التحول الرقمي في الدول العربية</a:t>
            </a:r>
            <a:r>
              <a:rPr lang="ar-EG" dirty="0">
                <a:solidFill>
                  <a:srgbClr val="595959"/>
                </a:solidFill>
                <a:ea typeface="Arial" charset="0"/>
                <a:cs typeface="Arial" charset="0"/>
              </a:rPr>
              <a:t>.</a:t>
            </a:r>
          </a:p>
          <a:p>
            <a:pPr marL="463550" lvl="0" indent="-463550" algn="just" rtl="1" eaLnBrk="1" hangingPunct="1">
              <a:buFont typeface="+mj-lt"/>
              <a:buAutoNum type="arabicPeriod" startAt="4"/>
            </a:pPr>
            <a:r>
              <a:rPr lang="ar-LB" dirty="0">
                <a:solidFill>
                  <a:srgbClr val="595959"/>
                </a:solidFill>
                <a:ea typeface="Arial" charset="0"/>
                <a:cs typeface="Arial" charset="0"/>
              </a:rPr>
              <a:t>دراسة دور تكنولوجيا المعلومات والاتصالات في تعزيز منظومات العلم والتكنولوجيا والابتكار والتعاون مع الدول المعنية في هذا المجال</a:t>
            </a:r>
            <a:r>
              <a:rPr lang="ar-EG" dirty="0">
                <a:solidFill>
                  <a:srgbClr val="595959"/>
                </a:solidFill>
                <a:ea typeface="Arial" charset="0"/>
                <a:cs typeface="Arial" charset="0"/>
              </a:rPr>
              <a:t>.</a:t>
            </a:r>
          </a:p>
          <a:p>
            <a:pPr marL="463550" lvl="0" indent="-463550" algn="just" rtl="1" eaLnBrk="1" hangingPunct="1">
              <a:buFont typeface="+mj-lt"/>
              <a:buAutoNum type="arabicPeriod" startAt="4"/>
            </a:pPr>
            <a:r>
              <a:rPr lang="ar-LB" dirty="0">
                <a:solidFill>
                  <a:srgbClr val="595959"/>
                </a:solidFill>
                <a:ea typeface="Arial" charset="0"/>
                <a:cs typeface="Arial" charset="0"/>
              </a:rPr>
              <a:t>مساعدة الدول الأعضاء على إيصال مبادراتها التي تستثمر إمكانات العلم والتكنولوجيا والابتكار في تحقيق أهداف التنمية المستدامة إلى المنصات العالمية</a:t>
            </a:r>
          </a:p>
        </p:txBody>
      </p:sp>
    </p:spTree>
    <p:extLst>
      <p:ext uri="{BB962C8B-B14F-4D97-AF65-F5344CB8AC3E}">
        <p14:creationId xmlns:p14="http://schemas.microsoft.com/office/powerpoint/2010/main" val="1450279478"/>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2885813" y="931863"/>
            <a:ext cx="4642112"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EG" sz="3200" dirty="0">
                <a:solidFill>
                  <a:srgbClr val="595959"/>
                </a:solidFill>
                <a:ea typeface="Arial" charset="0"/>
                <a:cs typeface="Arial" charset="0"/>
              </a:rPr>
              <a:t>المحتوى</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1146175" indent="-342900" algn="just" rtl="1" eaLnBrk="1" hangingPunct="1">
              <a:buFont typeface="Courier New" panose="02070309020205020404" pitchFamily="49" charset="0"/>
              <a:buChar char="o"/>
            </a:pPr>
            <a:r>
              <a:rPr lang="ar-LB" sz="3200" b="1" dirty="0">
                <a:solidFill>
                  <a:srgbClr val="595959"/>
                </a:solidFill>
                <a:ea typeface="Arial" charset="0"/>
                <a:cs typeface="Arial" charset="0"/>
              </a:rPr>
              <a:t>مجتمع المعلومات - سد الفجوة الرقمية</a:t>
            </a:r>
          </a:p>
          <a:p>
            <a:pPr marL="1146175" indent="-342900" algn="just" rtl="1" eaLnBrk="1" hangingPunct="1">
              <a:buFont typeface="Courier New" panose="02070309020205020404" pitchFamily="49" charset="0"/>
              <a:buChar char="o"/>
            </a:pPr>
            <a:r>
              <a:rPr lang="ar-LB" sz="3200" b="1" dirty="0">
                <a:solidFill>
                  <a:srgbClr val="595959"/>
                </a:solidFill>
                <a:ea typeface="Arial" charset="0"/>
                <a:cs typeface="Arial" charset="0"/>
              </a:rPr>
              <a:t>حوكمة الإنترنت </a:t>
            </a:r>
          </a:p>
          <a:p>
            <a:pPr marL="1146175" indent="-342900" algn="just" rtl="1" eaLnBrk="1" hangingPunct="1">
              <a:buFont typeface="Courier New" panose="02070309020205020404" pitchFamily="49" charset="0"/>
              <a:buChar char="o"/>
            </a:pPr>
            <a:r>
              <a:rPr lang="ar-LB" sz="3200" b="1" dirty="0">
                <a:solidFill>
                  <a:srgbClr val="595959"/>
                </a:solidFill>
                <a:ea typeface="Arial" charset="0"/>
                <a:cs typeface="Arial" charset="0"/>
              </a:rPr>
              <a:t>الاقتصاد الرقمي في المنطقة العربية </a:t>
            </a:r>
          </a:p>
          <a:p>
            <a:pPr marL="1146175" indent="-342900" algn="just" rtl="1" eaLnBrk="1" hangingPunct="1">
              <a:buFont typeface="Courier New" panose="02070309020205020404" pitchFamily="49" charset="0"/>
              <a:buChar char="o"/>
            </a:pPr>
            <a:r>
              <a:rPr lang="ar-LB" sz="3200" b="1" dirty="0">
                <a:solidFill>
                  <a:srgbClr val="595959"/>
                </a:solidFill>
                <a:ea typeface="Arial" charset="0"/>
                <a:cs typeface="Arial" charset="0"/>
              </a:rPr>
              <a:t>الحكومة الذكية والرقمية والمفتوحة</a:t>
            </a:r>
          </a:p>
          <a:p>
            <a:pPr marL="1146175" indent="-342900" algn="just" rtl="1" eaLnBrk="1" hangingPunct="1">
              <a:buFont typeface="Courier New" panose="02070309020205020404" pitchFamily="49" charset="0"/>
              <a:buChar char="o"/>
            </a:pPr>
            <a:r>
              <a:rPr lang="ar-LB" sz="3200" b="1" dirty="0">
                <a:solidFill>
                  <a:srgbClr val="595959"/>
                </a:solidFill>
                <a:ea typeface="Arial" charset="0"/>
                <a:cs typeface="Arial" charset="0"/>
              </a:rPr>
              <a:t>الابتكار من أجل التنمية </a:t>
            </a:r>
          </a:p>
          <a:p>
            <a:pPr marL="1146175" indent="-342900" algn="just" rtl="1" eaLnBrk="1" hangingPunct="1">
              <a:buFont typeface="Courier New" panose="02070309020205020404" pitchFamily="49" charset="0"/>
              <a:buChar char="o"/>
            </a:pPr>
            <a:r>
              <a:rPr lang="ar-LB" sz="3200" b="1" dirty="0">
                <a:solidFill>
                  <a:srgbClr val="595959"/>
                </a:solidFill>
                <a:ea typeface="Arial" charset="0"/>
                <a:cs typeface="Arial" charset="0"/>
              </a:rPr>
              <a:t>التكنولوجيات الرائدة للبلدان العربية</a:t>
            </a:r>
          </a:p>
          <a:p>
            <a:pPr lvl="0" indent="-342900" algn="r" rtl="1" eaLnBrk="1" hangingPunct="1"/>
            <a:endParaRPr lang="ar-LB" sz="3200" dirty="0">
              <a:solidFill>
                <a:srgbClr val="595959"/>
              </a:solidFill>
              <a:ea typeface="Arial" charset="0"/>
              <a:cs typeface="Arial" charset="0"/>
            </a:endParaRPr>
          </a:p>
        </p:txBody>
      </p:sp>
    </p:spTree>
    <p:extLst>
      <p:ext uri="{BB962C8B-B14F-4D97-AF65-F5344CB8AC3E}">
        <p14:creationId xmlns:p14="http://schemas.microsoft.com/office/powerpoint/2010/main" val="3521934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2885813" y="931863"/>
            <a:ext cx="4642112"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EG" sz="3200" dirty="0">
                <a:solidFill>
                  <a:srgbClr val="595959"/>
                </a:solidFill>
                <a:ea typeface="Arial" charset="0"/>
                <a:cs typeface="Arial" charset="0"/>
              </a:rPr>
              <a:t>المحتوى</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1146175" indent="-342900" algn="just" rtl="1" eaLnBrk="1" hangingPunct="1">
              <a:buFont typeface="Courier New" panose="02070309020205020404" pitchFamily="49" charset="0"/>
              <a:buChar char="o"/>
            </a:pPr>
            <a:r>
              <a:rPr lang="ar-LB" sz="3200" b="1" dirty="0">
                <a:solidFill>
                  <a:srgbClr val="595959"/>
                </a:solidFill>
                <a:ea typeface="Arial" charset="0"/>
                <a:cs typeface="Arial" charset="0"/>
              </a:rPr>
              <a:t>مجتمع المعلومات - سد الفجوة الرقمية</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حوكمة الإنترنت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الاقتصاد الرقمي في المنطقة العربية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الحكومة الذكية والرقمية والمفتوحة</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الابتكار من أجل التنمية </a:t>
            </a:r>
          </a:p>
          <a:p>
            <a:pPr marL="1146175" indent="-342900" algn="just" rtl="1" eaLnBrk="1" hangingPunct="1">
              <a:buFont typeface="Courier New" panose="02070309020205020404" pitchFamily="49" charset="0"/>
              <a:buChar char="o"/>
            </a:pPr>
            <a:r>
              <a:rPr lang="ar-LB" sz="3200" b="1" dirty="0">
                <a:solidFill>
                  <a:schemeClr val="bg1">
                    <a:lumMod val="75000"/>
                  </a:schemeClr>
                </a:solidFill>
                <a:ea typeface="Arial" charset="0"/>
                <a:cs typeface="Arial" charset="0"/>
              </a:rPr>
              <a:t>التكنولوجيات الرائدة للبلدان العربية</a:t>
            </a:r>
          </a:p>
          <a:p>
            <a:pPr lvl="0" indent="-342900" algn="r" rtl="1" eaLnBrk="1" hangingPunct="1"/>
            <a:endParaRPr lang="ar-LB" sz="3200" dirty="0">
              <a:solidFill>
                <a:srgbClr val="595959"/>
              </a:solidFill>
              <a:ea typeface="Arial" charset="0"/>
              <a:cs typeface="Arial" charset="0"/>
            </a:endParaRPr>
          </a:p>
        </p:txBody>
      </p:sp>
    </p:spTree>
    <p:extLst>
      <p:ext uri="{BB962C8B-B14F-4D97-AF65-F5344CB8AC3E}">
        <p14:creationId xmlns:p14="http://schemas.microsoft.com/office/powerpoint/2010/main" val="1285597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Placeholder 2"/>
          <p:cNvSpPr>
            <a:spLocks noGrp="1"/>
          </p:cNvSpPr>
          <p:nvPr>
            <p:ph type="body" sz="quarter" idx="11"/>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ar-LB" sz="3200" dirty="0">
                <a:solidFill>
                  <a:srgbClr val="595959"/>
                </a:solidFill>
                <a:ea typeface="Arial" charset="0"/>
                <a:cs typeface="Arial" charset="0"/>
              </a:rPr>
              <a:t>1-   تنفيذ برنامج عمل الإسكوا</a:t>
            </a:r>
            <a:endParaRPr lang="en-US" sz="3200" dirty="0">
              <a:solidFill>
                <a:srgbClr val="595959"/>
              </a:solidFill>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682625" indent="-682625" algn="just" rtl="1" eaLnBrk="1" hangingPunct="1">
              <a:buFont typeface="Wingdings" panose="05000000000000000000" pitchFamily="2" charset="2"/>
              <a:buChar char="v"/>
            </a:pPr>
            <a:r>
              <a:rPr lang="ar-LB" sz="2800" b="1" dirty="0">
                <a:solidFill>
                  <a:srgbClr val="0070C0"/>
                </a:solidFill>
                <a:ea typeface="Arial" charset="0"/>
                <a:cs typeface="Arial" charset="0"/>
              </a:rPr>
              <a:t>مجتمع المعلومات: سد الفجوة الرقمية</a:t>
            </a:r>
          </a:p>
          <a:p>
            <a:pPr marL="1146175" indent="-342900" algn="just" rtl="1" eaLnBrk="1" hangingPunct="1">
              <a:buFont typeface="Courier New" panose="02070309020205020404" pitchFamily="49" charset="0"/>
              <a:buChar char="o"/>
            </a:pPr>
            <a:endParaRPr lang="ar-LB" b="1"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المتابعة على نتائج قمة مجتمع المعلومات وربطها بأهداف التنمية المستدامة</a:t>
            </a: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المساهمة في تقرير لجنة تسخير العلم والتكنولوجيا لأغراض التنمية</a:t>
            </a: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المنتدى العربي الرفيع المستوى حول القمة العالمية لمجتمع المعلومات وخطة التنمية المستدامة لعام 2030</a:t>
            </a:r>
          </a:p>
          <a:p>
            <a:pPr lvl="0" indent="-342900" algn="r" rtl="1" eaLnBrk="1" hangingPunct="1"/>
            <a:endParaRPr lang="ar-LB" dirty="0">
              <a:solidFill>
                <a:srgbClr val="595959"/>
              </a:solidFill>
              <a:ea typeface="Arial" charset="0"/>
              <a:cs typeface="Arial" charset="0"/>
            </a:endParaRPr>
          </a:p>
        </p:txBody>
      </p:sp>
      <p:pic>
        <p:nvPicPr>
          <p:cNvPr id="4" name="Graphic 3" descr="Marker">
            <a:extLst>
              <a:ext uri="{FF2B5EF4-FFF2-40B4-BE49-F238E27FC236}">
                <a16:creationId xmlns:a16="http://schemas.microsoft.com/office/drawing/2014/main" id="{3261022E-C154-4B56-A2C4-E51E182B17A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11851" y="2823754"/>
            <a:ext cx="605246" cy="605246"/>
          </a:xfrm>
          <a:prstGeom prst="rect">
            <a:avLst/>
          </a:prstGeom>
        </p:spPr>
      </p:pic>
      <p:pic>
        <p:nvPicPr>
          <p:cNvPr id="5" name="Graphic 4" descr="Document">
            <a:extLst>
              <a:ext uri="{FF2B5EF4-FFF2-40B4-BE49-F238E27FC236}">
                <a16:creationId xmlns:a16="http://schemas.microsoft.com/office/drawing/2014/main" id="{DBA9A9F9-EFAB-46CD-B502-28B970A8F77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243478" y="3828111"/>
            <a:ext cx="799356" cy="799356"/>
          </a:xfrm>
          <a:prstGeom prst="rect">
            <a:avLst/>
          </a:prstGeom>
        </p:spPr>
      </p:pic>
      <p:grpSp>
        <p:nvGrpSpPr>
          <p:cNvPr id="6" name="Group 5">
            <a:extLst>
              <a:ext uri="{FF2B5EF4-FFF2-40B4-BE49-F238E27FC236}">
                <a16:creationId xmlns:a16="http://schemas.microsoft.com/office/drawing/2014/main" id="{525F4413-CAC2-4814-BA69-92C3A4D166C1}"/>
              </a:ext>
            </a:extLst>
          </p:cNvPr>
          <p:cNvGrpSpPr/>
          <p:nvPr/>
        </p:nvGrpSpPr>
        <p:grpSpPr>
          <a:xfrm>
            <a:off x="7219336" y="4954671"/>
            <a:ext cx="799356" cy="799356"/>
            <a:chOff x="7800358" y="1864607"/>
            <a:chExt cx="799356" cy="799356"/>
          </a:xfrm>
        </p:grpSpPr>
        <p:pic>
          <p:nvPicPr>
            <p:cNvPr id="7" name="Graphic 6" descr="Teacher">
              <a:extLst>
                <a:ext uri="{FF2B5EF4-FFF2-40B4-BE49-F238E27FC236}">
                  <a16:creationId xmlns:a16="http://schemas.microsoft.com/office/drawing/2014/main" id="{F0FF0E9A-CA1D-4C03-81B0-F163A4A4150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800358" y="1864607"/>
              <a:ext cx="799356" cy="799356"/>
            </a:xfrm>
            <a:prstGeom prst="rect">
              <a:avLst/>
            </a:prstGeom>
          </p:spPr>
        </p:pic>
        <p:pic>
          <p:nvPicPr>
            <p:cNvPr id="9" name="Graphic 8" descr="Group">
              <a:extLst>
                <a:ext uri="{FF2B5EF4-FFF2-40B4-BE49-F238E27FC236}">
                  <a16:creationId xmlns:a16="http://schemas.microsoft.com/office/drawing/2014/main" id="{08F18077-1562-430B-83A0-DED4846DF9B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206386" y="2010498"/>
              <a:ext cx="302623" cy="302623"/>
            </a:xfrm>
            <a:prstGeom prst="rect">
              <a:avLst/>
            </a:prstGeom>
          </p:spPr>
        </p:pic>
      </p:grpSp>
    </p:spTree>
    <p:extLst>
      <p:ext uri="{BB962C8B-B14F-4D97-AF65-F5344CB8AC3E}">
        <p14:creationId xmlns:p14="http://schemas.microsoft.com/office/powerpoint/2010/main" val="3082760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29" name="Text Placeholder 2"/>
          <p:cNvSpPr>
            <a:spLocks noGrp="1"/>
          </p:cNvSpPr>
          <p:nvPr>
            <p:ph type="body" sz="quarter" idx="10"/>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nSpc>
                <a:spcPct val="100000"/>
              </a:lnSpc>
            </a:pPr>
            <a:r>
              <a:rPr lang="ar-LB" sz="3200" b="1" dirty="0">
                <a:ea typeface="Arial" charset="0"/>
                <a:cs typeface="Arial" charset="0"/>
              </a:rPr>
              <a:t>1-   تنفيذ برنامج عمل الإسكوا</a:t>
            </a:r>
            <a:endParaRPr lang="en-US" sz="3200" b="1" dirty="0">
              <a:ea typeface="Arial" charset="0"/>
              <a:cs typeface="Arial" charset="0"/>
            </a:endParaRPr>
          </a:p>
        </p:txBody>
      </p:sp>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682625" indent="-682625" algn="just" rtl="1" eaLnBrk="1" hangingPunct="1">
              <a:buFont typeface="Wingdings" panose="05000000000000000000" pitchFamily="2" charset="2"/>
              <a:buChar char="v"/>
            </a:pPr>
            <a:r>
              <a:rPr lang="ar-LB" sz="2800" b="1" dirty="0">
                <a:solidFill>
                  <a:srgbClr val="0070C0"/>
                </a:solidFill>
                <a:ea typeface="Arial" charset="0"/>
                <a:cs typeface="Arial" charset="0"/>
              </a:rPr>
              <a:t>مجتمع المعلومات: سد الفجوة الرقمية</a:t>
            </a:r>
          </a:p>
          <a:p>
            <a:pPr marL="803275" algn="r" rtl="1" eaLnBrk="1" hangingPunct="1"/>
            <a:endParaRPr lang="ar-LB" b="1"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دراسة حول التكنولوجيا الرقمية من أجل التنمية: الآفاق العربية في عام 2030</a:t>
            </a: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اجتماع وزاري حول دراسة التكنولوجيا من أجل التنمية: آفاق البلدان العربية في عام 2030</a:t>
            </a: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الاجتماع </a:t>
            </a:r>
            <a:r>
              <a:rPr lang="ar-LB" dirty="0" err="1">
                <a:solidFill>
                  <a:srgbClr val="595959"/>
                </a:solidFill>
                <a:ea typeface="Arial" charset="0"/>
                <a:cs typeface="Arial" charset="0"/>
              </a:rPr>
              <a:t>ﺍﻻﺳﺗﺷﺎﺭﻱ</a:t>
            </a:r>
            <a:r>
              <a:rPr lang="ar-LB" dirty="0">
                <a:solidFill>
                  <a:srgbClr val="595959"/>
                </a:solidFill>
                <a:ea typeface="Arial" charset="0"/>
                <a:cs typeface="Arial" charset="0"/>
              </a:rPr>
              <a:t> </a:t>
            </a:r>
            <a:r>
              <a:rPr lang="ar-LB" dirty="0" err="1">
                <a:solidFill>
                  <a:srgbClr val="595959"/>
                </a:solidFill>
                <a:ea typeface="Arial" charset="0"/>
                <a:cs typeface="Arial" charset="0"/>
              </a:rPr>
              <a:t>ﺍﻟﻌﺭﺑﻲ</a:t>
            </a:r>
            <a:r>
              <a:rPr lang="ar-LB" dirty="0">
                <a:solidFill>
                  <a:srgbClr val="595959"/>
                </a:solidFill>
                <a:ea typeface="Arial" charset="0"/>
                <a:cs typeface="Arial" charset="0"/>
              </a:rPr>
              <a:t> </a:t>
            </a:r>
            <a:r>
              <a:rPr lang="ar-LB" dirty="0" err="1">
                <a:solidFill>
                  <a:srgbClr val="595959"/>
                </a:solidFill>
                <a:ea typeface="Arial" charset="0"/>
                <a:cs typeface="Arial" charset="0"/>
              </a:rPr>
              <a:t>ﺍﻟﺩﻭﻟﻲ</a:t>
            </a:r>
            <a:r>
              <a:rPr lang="ar-LB" dirty="0">
                <a:solidFill>
                  <a:srgbClr val="595959"/>
                </a:solidFill>
                <a:ea typeface="Arial" charset="0"/>
                <a:cs typeface="Arial" charset="0"/>
              </a:rPr>
              <a:t> </a:t>
            </a:r>
            <a:r>
              <a:rPr lang="ar-LB" dirty="0" err="1">
                <a:solidFill>
                  <a:srgbClr val="595959"/>
                </a:solidFill>
                <a:ea typeface="Arial" charset="0"/>
                <a:cs typeface="Arial" charset="0"/>
              </a:rPr>
              <a:t>ﺣﻭﻝ</a:t>
            </a:r>
            <a:r>
              <a:rPr lang="ar-LB" dirty="0">
                <a:solidFill>
                  <a:srgbClr val="595959"/>
                </a:solidFill>
                <a:ea typeface="Arial" charset="0"/>
                <a:cs typeface="Arial" charset="0"/>
              </a:rPr>
              <a:t> </a:t>
            </a:r>
            <a:r>
              <a:rPr lang="ar-LB" dirty="0" err="1">
                <a:solidFill>
                  <a:srgbClr val="595959"/>
                </a:solidFill>
                <a:ea typeface="Arial" charset="0"/>
                <a:cs typeface="Arial" charset="0"/>
              </a:rPr>
              <a:t>ﺍﻟﺗﻛﻧﻭﻟﻭﺟﻳﺎ</a:t>
            </a:r>
            <a:r>
              <a:rPr lang="ar-LB" dirty="0">
                <a:solidFill>
                  <a:srgbClr val="595959"/>
                </a:solidFill>
                <a:ea typeface="Arial" charset="0"/>
                <a:cs typeface="Arial" charset="0"/>
              </a:rPr>
              <a:t> </a:t>
            </a:r>
            <a:r>
              <a:rPr lang="ar-LB" dirty="0" err="1">
                <a:solidFill>
                  <a:srgbClr val="595959"/>
                </a:solidFill>
                <a:ea typeface="Arial" charset="0"/>
                <a:cs typeface="Arial" charset="0"/>
              </a:rPr>
              <a:t>ﺍﻟﺭﻗﻣﻳﺔ</a:t>
            </a:r>
            <a:r>
              <a:rPr lang="ar-LB" dirty="0">
                <a:solidFill>
                  <a:srgbClr val="595959"/>
                </a:solidFill>
                <a:ea typeface="Arial" charset="0"/>
                <a:cs typeface="Arial" charset="0"/>
              </a:rPr>
              <a:t> </a:t>
            </a:r>
            <a:r>
              <a:rPr lang="ar-LB" dirty="0" err="1">
                <a:solidFill>
                  <a:srgbClr val="595959"/>
                </a:solidFill>
                <a:ea typeface="Arial" charset="0"/>
                <a:cs typeface="Arial" charset="0"/>
              </a:rPr>
              <a:t>ﻣﻥ</a:t>
            </a:r>
            <a:r>
              <a:rPr lang="ar-LB" dirty="0">
                <a:solidFill>
                  <a:srgbClr val="595959"/>
                </a:solidFill>
                <a:ea typeface="Arial" charset="0"/>
                <a:cs typeface="Arial" charset="0"/>
              </a:rPr>
              <a:t> </a:t>
            </a:r>
            <a:r>
              <a:rPr lang="ar-LB" dirty="0" err="1">
                <a:solidFill>
                  <a:srgbClr val="595959"/>
                </a:solidFill>
                <a:ea typeface="Arial" charset="0"/>
                <a:cs typeface="Arial" charset="0"/>
              </a:rPr>
              <a:t>ﺃﺟﻝ</a:t>
            </a:r>
            <a:r>
              <a:rPr lang="ar-LB" dirty="0">
                <a:solidFill>
                  <a:srgbClr val="595959"/>
                </a:solidFill>
                <a:ea typeface="Arial" charset="0"/>
                <a:cs typeface="Arial" charset="0"/>
              </a:rPr>
              <a:t> التنمية المستدامة </a:t>
            </a:r>
            <a:r>
              <a:rPr lang="ar-LB" dirty="0" err="1">
                <a:solidFill>
                  <a:srgbClr val="595959"/>
                </a:solidFill>
                <a:ea typeface="Arial" charset="0"/>
                <a:cs typeface="Arial" charset="0"/>
              </a:rPr>
              <a:t>ﻭﺍﻟﻌﻣﻠﻳﺎﺕ</a:t>
            </a:r>
            <a:r>
              <a:rPr lang="ar-LB" dirty="0">
                <a:solidFill>
                  <a:srgbClr val="595959"/>
                </a:solidFill>
                <a:ea typeface="Arial" charset="0"/>
                <a:cs typeface="Arial" charset="0"/>
              </a:rPr>
              <a:t> </a:t>
            </a:r>
            <a:r>
              <a:rPr lang="ar-LB" dirty="0" err="1">
                <a:solidFill>
                  <a:srgbClr val="595959"/>
                </a:solidFill>
                <a:ea typeface="Arial" charset="0"/>
                <a:cs typeface="Arial" charset="0"/>
              </a:rPr>
              <a:t>ﺍﻹﻗﻠﻳﻣﻳﺔ</a:t>
            </a:r>
            <a:r>
              <a:rPr lang="ar-LB" dirty="0">
                <a:solidFill>
                  <a:srgbClr val="595959"/>
                </a:solidFill>
                <a:ea typeface="Arial" charset="0"/>
                <a:cs typeface="Arial" charset="0"/>
              </a:rPr>
              <a:t> </a:t>
            </a:r>
            <a:r>
              <a:rPr lang="ar-LB" dirty="0" err="1">
                <a:solidFill>
                  <a:srgbClr val="595959"/>
                </a:solidFill>
                <a:ea typeface="Arial" charset="0"/>
                <a:cs typeface="Arial" charset="0"/>
              </a:rPr>
              <a:t>ﺫﺍﺕ</a:t>
            </a:r>
            <a:r>
              <a:rPr lang="ar-LB" dirty="0">
                <a:solidFill>
                  <a:srgbClr val="595959"/>
                </a:solidFill>
                <a:ea typeface="Arial" charset="0"/>
                <a:cs typeface="Arial" charset="0"/>
              </a:rPr>
              <a:t> </a:t>
            </a:r>
            <a:r>
              <a:rPr lang="ar-LB" dirty="0" err="1">
                <a:solidFill>
                  <a:srgbClr val="595959"/>
                </a:solidFill>
                <a:ea typeface="Arial" charset="0"/>
                <a:cs typeface="Arial" charset="0"/>
              </a:rPr>
              <a:t>ﺍﻟﺻﻠﺔ</a:t>
            </a:r>
            <a:endParaRPr lang="ar-LB" dirty="0">
              <a:solidFill>
                <a:srgbClr val="595959"/>
              </a:solidFill>
              <a:ea typeface="Arial" charset="0"/>
              <a:cs typeface="Arial" charset="0"/>
            </a:endParaRPr>
          </a:p>
          <a:p>
            <a:pPr lvl="0" indent="-342900" algn="r" rtl="1" eaLnBrk="1" hangingPunct="1"/>
            <a:endParaRPr lang="ar-LB" dirty="0">
              <a:solidFill>
                <a:srgbClr val="595959"/>
              </a:solidFill>
              <a:ea typeface="Arial" charset="0"/>
              <a:cs typeface="Arial" charset="0"/>
            </a:endParaRPr>
          </a:p>
        </p:txBody>
      </p:sp>
      <p:pic>
        <p:nvPicPr>
          <p:cNvPr id="17" name="Graphic 16" descr="Document">
            <a:extLst>
              <a:ext uri="{FF2B5EF4-FFF2-40B4-BE49-F238E27FC236}">
                <a16:creationId xmlns:a16="http://schemas.microsoft.com/office/drawing/2014/main" id="{B4FA3C49-A39F-4483-93E4-317A0FF1A8D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18419" y="2898443"/>
            <a:ext cx="794940" cy="794940"/>
          </a:xfrm>
          <a:prstGeom prst="rect">
            <a:avLst/>
          </a:prstGeom>
        </p:spPr>
      </p:pic>
      <p:grpSp>
        <p:nvGrpSpPr>
          <p:cNvPr id="21" name="Group 20">
            <a:extLst>
              <a:ext uri="{FF2B5EF4-FFF2-40B4-BE49-F238E27FC236}">
                <a16:creationId xmlns:a16="http://schemas.microsoft.com/office/drawing/2014/main" id="{96EC4180-CF35-4577-87AB-1A3CC72CC06D}"/>
              </a:ext>
            </a:extLst>
          </p:cNvPr>
          <p:cNvGrpSpPr/>
          <p:nvPr/>
        </p:nvGrpSpPr>
        <p:grpSpPr>
          <a:xfrm>
            <a:off x="7314003" y="3923716"/>
            <a:ext cx="799356" cy="799356"/>
            <a:chOff x="7800358" y="1864607"/>
            <a:chExt cx="799356" cy="799356"/>
          </a:xfrm>
        </p:grpSpPr>
        <p:pic>
          <p:nvPicPr>
            <p:cNvPr id="22" name="Graphic 21" descr="Teacher">
              <a:extLst>
                <a:ext uri="{FF2B5EF4-FFF2-40B4-BE49-F238E27FC236}">
                  <a16:creationId xmlns:a16="http://schemas.microsoft.com/office/drawing/2014/main" id="{3A8449D9-147E-4AD6-93E2-B12AEF6815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800358" y="1864607"/>
              <a:ext cx="799356" cy="799356"/>
            </a:xfrm>
            <a:prstGeom prst="rect">
              <a:avLst/>
            </a:prstGeom>
          </p:spPr>
        </p:pic>
        <p:pic>
          <p:nvPicPr>
            <p:cNvPr id="23" name="Graphic 22" descr="Group">
              <a:extLst>
                <a:ext uri="{FF2B5EF4-FFF2-40B4-BE49-F238E27FC236}">
                  <a16:creationId xmlns:a16="http://schemas.microsoft.com/office/drawing/2014/main" id="{332CD932-A675-478E-8A32-FA1F31A287F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206386" y="2010498"/>
              <a:ext cx="302623" cy="302623"/>
            </a:xfrm>
            <a:prstGeom prst="rect">
              <a:avLst/>
            </a:prstGeom>
          </p:spPr>
        </p:pic>
      </p:grpSp>
      <p:grpSp>
        <p:nvGrpSpPr>
          <p:cNvPr id="24" name="Group 23">
            <a:extLst>
              <a:ext uri="{FF2B5EF4-FFF2-40B4-BE49-F238E27FC236}">
                <a16:creationId xmlns:a16="http://schemas.microsoft.com/office/drawing/2014/main" id="{EEDF098D-782D-4EAE-9F41-A99BC16F43C3}"/>
              </a:ext>
            </a:extLst>
          </p:cNvPr>
          <p:cNvGrpSpPr/>
          <p:nvPr/>
        </p:nvGrpSpPr>
        <p:grpSpPr>
          <a:xfrm>
            <a:off x="7320353" y="5027504"/>
            <a:ext cx="799356" cy="799356"/>
            <a:chOff x="7800358" y="1864607"/>
            <a:chExt cx="799356" cy="799356"/>
          </a:xfrm>
        </p:grpSpPr>
        <p:pic>
          <p:nvPicPr>
            <p:cNvPr id="25" name="Graphic 24" descr="Teacher">
              <a:extLst>
                <a:ext uri="{FF2B5EF4-FFF2-40B4-BE49-F238E27FC236}">
                  <a16:creationId xmlns:a16="http://schemas.microsoft.com/office/drawing/2014/main" id="{2F4F270E-AC43-4320-B142-EFB0BD34CE4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800358" y="1864607"/>
              <a:ext cx="799356" cy="799356"/>
            </a:xfrm>
            <a:prstGeom prst="rect">
              <a:avLst/>
            </a:prstGeom>
          </p:spPr>
        </p:pic>
        <p:pic>
          <p:nvPicPr>
            <p:cNvPr id="26" name="Graphic 25" descr="Group">
              <a:extLst>
                <a:ext uri="{FF2B5EF4-FFF2-40B4-BE49-F238E27FC236}">
                  <a16:creationId xmlns:a16="http://schemas.microsoft.com/office/drawing/2014/main" id="{C74328CB-EAC3-4771-8A49-663E81EF565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206386" y="2010498"/>
              <a:ext cx="302623" cy="302623"/>
            </a:xfrm>
            <a:prstGeom prst="rect">
              <a:avLst/>
            </a:prstGeom>
          </p:spPr>
        </p:pic>
      </p:grpSp>
    </p:spTree>
    <p:extLst>
      <p:ext uri="{BB962C8B-B14F-4D97-AF65-F5344CB8AC3E}">
        <p14:creationId xmlns:p14="http://schemas.microsoft.com/office/powerpoint/2010/main" val="2978642276"/>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B84AFC24-FA0C-405D-AEBA-6EEB1A17AF4C}"/>
              </a:ext>
            </a:extLst>
          </p:cNvPr>
          <p:cNvSpPr txBox="1">
            <a:spLocks/>
          </p:cNvSpPr>
          <p:nvPr/>
        </p:nvSpPr>
        <p:spPr bwMode="auto">
          <a:xfrm>
            <a:off x="729205" y="2073082"/>
            <a:ext cx="6800308" cy="40582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cs typeface="ＭＳ Ｐゴシック" charset="0"/>
              </a:defRPr>
            </a:lvl2pPr>
            <a:lvl3pPr marL="1143000" indent="-228600" eaLnBrk="0" hangingPunct="0">
              <a:defRPr sz="2400">
                <a:solidFill>
                  <a:schemeClr val="tx1"/>
                </a:solidFill>
                <a:latin typeface="Arial" charset="0"/>
                <a:ea typeface="ＭＳ Ｐゴシック" charset="0"/>
                <a:cs typeface="ＭＳ Ｐゴシック" charset="0"/>
              </a:defRPr>
            </a:lvl3pPr>
            <a:lvl4pPr marL="1600200" indent="-228600" eaLnBrk="0" hangingPunct="0">
              <a:defRPr sz="2400">
                <a:solidFill>
                  <a:schemeClr val="tx1"/>
                </a:solidFill>
                <a:latin typeface="Arial" charset="0"/>
                <a:ea typeface="ＭＳ Ｐゴシック" charset="0"/>
                <a:cs typeface="ＭＳ Ｐゴシック" charset="0"/>
              </a:defRPr>
            </a:lvl4pPr>
            <a:lvl5pPr marL="2057400" indent="-228600" eaLnBrk="0" hangingPunct="0">
              <a:defRPr sz="2400">
                <a:solidFill>
                  <a:schemeClr val="tx1"/>
                </a:solidFill>
                <a:latin typeface="Arial"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cs typeface="ＭＳ Ｐゴシック" charset="0"/>
              </a:defRPr>
            </a:lvl9pPr>
          </a:lstStyle>
          <a:p>
            <a:pPr marL="682625" indent="-682625" algn="just" rtl="1" eaLnBrk="1" hangingPunct="1">
              <a:buFont typeface="Wingdings" panose="05000000000000000000" pitchFamily="2" charset="2"/>
              <a:buChar char="v"/>
            </a:pPr>
            <a:r>
              <a:rPr lang="ar-LB" sz="2800" b="1" dirty="0">
                <a:solidFill>
                  <a:srgbClr val="0070C0"/>
                </a:solidFill>
                <a:ea typeface="Arial" charset="0"/>
                <a:cs typeface="Arial" charset="0"/>
              </a:rPr>
              <a:t>مجتمع المعلومات: سد الفجوة الرقمية</a:t>
            </a:r>
          </a:p>
          <a:p>
            <a:pPr marL="803275" algn="r" rtl="1" eaLnBrk="1" hangingPunct="1"/>
            <a:endParaRPr lang="ar-LB" b="1"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التقرير العربي للتنمية الرقمية 2019</a:t>
            </a:r>
          </a:p>
          <a:p>
            <a:pPr marL="741363" indent="-342900" algn="r" rtl="1" eaLnBrk="1" hangingPunct="1">
              <a:buFont typeface="Courier New" panose="02070309020205020404" pitchFamily="49" charset="0"/>
              <a:buChar char="o"/>
            </a:pPr>
            <a:endParaRPr lang="ar-LB" dirty="0">
              <a:solidFill>
                <a:srgbClr val="595959"/>
              </a:solidFill>
              <a:ea typeface="Arial" charset="0"/>
              <a:cs typeface="Arial" charset="0"/>
            </a:endParaRPr>
          </a:p>
          <a:p>
            <a:pPr marL="741363" indent="-342900" algn="r" rtl="1" eaLnBrk="1" hangingPunct="1">
              <a:buFont typeface="Courier New" panose="02070309020205020404" pitchFamily="49" charset="0"/>
              <a:buChar char="o"/>
            </a:pPr>
            <a:r>
              <a:rPr lang="ar-LB" dirty="0">
                <a:solidFill>
                  <a:srgbClr val="595959"/>
                </a:solidFill>
                <a:ea typeface="Arial" charset="0"/>
                <a:cs typeface="Arial" charset="0"/>
              </a:rPr>
              <a:t>اجتماع حول التقارير الوطنية للتنمية الرقمية</a:t>
            </a:r>
          </a:p>
          <a:p>
            <a:pPr lvl="0" indent="-342900" algn="r" rtl="1" eaLnBrk="1" hangingPunct="1"/>
            <a:endParaRPr lang="ar-LB" dirty="0">
              <a:solidFill>
                <a:srgbClr val="595959"/>
              </a:solidFill>
              <a:ea typeface="Arial" charset="0"/>
              <a:cs typeface="Arial" charset="0"/>
            </a:endParaRPr>
          </a:p>
        </p:txBody>
      </p:sp>
      <p:pic>
        <p:nvPicPr>
          <p:cNvPr id="17" name="Graphic 16" descr="Document">
            <a:extLst>
              <a:ext uri="{FF2B5EF4-FFF2-40B4-BE49-F238E27FC236}">
                <a16:creationId xmlns:a16="http://schemas.microsoft.com/office/drawing/2014/main" id="{B4FA3C49-A39F-4483-93E4-317A0FF1A8D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70115" y="2682907"/>
            <a:ext cx="914400" cy="914400"/>
          </a:xfrm>
          <a:prstGeom prst="rect">
            <a:avLst/>
          </a:prstGeom>
        </p:spPr>
      </p:pic>
      <p:grpSp>
        <p:nvGrpSpPr>
          <p:cNvPr id="21" name="Group 20">
            <a:extLst>
              <a:ext uri="{FF2B5EF4-FFF2-40B4-BE49-F238E27FC236}">
                <a16:creationId xmlns:a16="http://schemas.microsoft.com/office/drawing/2014/main" id="{96EC4180-CF35-4577-87AB-1A3CC72CC06D}"/>
              </a:ext>
            </a:extLst>
          </p:cNvPr>
          <p:cNvGrpSpPr/>
          <p:nvPr/>
        </p:nvGrpSpPr>
        <p:grpSpPr>
          <a:xfrm>
            <a:off x="7291027" y="3454374"/>
            <a:ext cx="799356" cy="799356"/>
            <a:chOff x="7800358" y="1864607"/>
            <a:chExt cx="799356" cy="799356"/>
          </a:xfrm>
        </p:grpSpPr>
        <p:pic>
          <p:nvPicPr>
            <p:cNvPr id="22" name="Graphic 21" descr="Teacher">
              <a:extLst>
                <a:ext uri="{FF2B5EF4-FFF2-40B4-BE49-F238E27FC236}">
                  <a16:creationId xmlns:a16="http://schemas.microsoft.com/office/drawing/2014/main" id="{3A8449D9-147E-4AD6-93E2-B12AEF68150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800358" y="1864607"/>
              <a:ext cx="799356" cy="799356"/>
            </a:xfrm>
            <a:prstGeom prst="rect">
              <a:avLst/>
            </a:prstGeom>
          </p:spPr>
        </p:pic>
        <p:pic>
          <p:nvPicPr>
            <p:cNvPr id="23" name="Graphic 22" descr="Group">
              <a:extLst>
                <a:ext uri="{FF2B5EF4-FFF2-40B4-BE49-F238E27FC236}">
                  <a16:creationId xmlns:a16="http://schemas.microsoft.com/office/drawing/2014/main" id="{332CD932-A675-478E-8A32-FA1F31A287F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8206386" y="2010498"/>
              <a:ext cx="302623" cy="302623"/>
            </a:xfrm>
            <a:prstGeom prst="rect">
              <a:avLst/>
            </a:prstGeom>
          </p:spPr>
        </p:pic>
      </p:grpSp>
      <p:sp>
        <p:nvSpPr>
          <p:cNvPr id="13" name="Text Placeholder 2">
            <a:extLst>
              <a:ext uri="{FF2B5EF4-FFF2-40B4-BE49-F238E27FC236}">
                <a16:creationId xmlns:a16="http://schemas.microsoft.com/office/drawing/2014/main" id="{9FE11572-AB3A-4607-8FA0-28D25D1F34DF}"/>
              </a:ext>
            </a:extLst>
          </p:cNvPr>
          <p:cNvSpPr>
            <a:spLocks noGrp="1"/>
          </p:cNvSpPr>
          <p:nvPr>
            <p:ph type="body" sz="quarter" idx="10"/>
          </p:nvPr>
        </p:nvSpPr>
        <p:spPr bwMode="auto">
          <a:xfrm>
            <a:off x="729205" y="931863"/>
            <a:ext cx="6798720" cy="414337"/>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nSpc>
                <a:spcPct val="100000"/>
              </a:lnSpc>
            </a:pPr>
            <a:r>
              <a:rPr lang="ar-LB" sz="3200" b="1" dirty="0">
                <a:ea typeface="Arial" charset="0"/>
                <a:cs typeface="Arial" charset="0"/>
              </a:rPr>
              <a:t>1-   تنفيذ برنامج عمل الإسكوا</a:t>
            </a:r>
            <a:endParaRPr lang="en-US" sz="3200" b="1" dirty="0">
              <a:ea typeface="Arial" charset="0"/>
              <a:cs typeface="Arial" charset="0"/>
            </a:endParaRPr>
          </a:p>
        </p:txBody>
      </p:sp>
    </p:spTree>
    <p:extLst>
      <p:ext uri="{BB962C8B-B14F-4D97-AF65-F5344CB8AC3E}">
        <p14:creationId xmlns:p14="http://schemas.microsoft.com/office/powerpoint/2010/main" val="386610140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ESCWA-PPT-Template-Arabic">
  <a:themeElements>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pptx" id="{1133A1AE-8B3D-4C34-9375-A7E2AA12808F}" vid="{D64F7FD0-B5E6-4B08-BAA7-5D1477E392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themeOverride>
</file>

<file path=ppt/theme/themeOverride2.xml><?xml version="1.0" encoding="utf-8"?>
<a:themeOverride xmlns:a="http://schemas.openxmlformats.org/drawingml/2006/main">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themeOverride>
</file>

<file path=ppt/theme/themeOverride3.xml><?xml version="1.0" encoding="utf-8"?>
<a:themeOverride xmlns:a="http://schemas.openxmlformats.org/drawingml/2006/main">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themeOverride>
</file>

<file path=docProps/app.xml><?xml version="1.0" encoding="utf-8"?>
<Properties xmlns="http://schemas.openxmlformats.org/officeDocument/2006/extended-properties" xmlns:vt="http://schemas.openxmlformats.org/officeDocument/2006/docPropsVTypes">
  <Template/>
  <TotalTime>5566</TotalTime>
  <Words>1057</Words>
  <Application>Microsoft Office PowerPoint</Application>
  <PresentationFormat>On-screen Show (4:3)</PresentationFormat>
  <Paragraphs>189</Paragraphs>
  <Slides>24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ＭＳ Ｐゴシック</vt:lpstr>
      <vt:lpstr>Arial</vt:lpstr>
      <vt:lpstr>Arial Black</vt:lpstr>
      <vt:lpstr>Calibri</vt:lpstr>
      <vt:lpstr>Courier New</vt:lpstr>
      <vt:lpstr>Wingdings</vt:lpstr>
      <vt:lpstr>ESCWA-PPT-Template-Arabic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Hewlett-Packard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Andrea VANDOM</dc:creator>
  <cp:keywords/>
  <dc:description/>
  <cp:lastModifiedBy>Haidar FRAIHAT</cp:lastModifiedBy>
  <cp:revision>298</cp:revision>
  <cp:lastPrinted>2017-02-01T11:07:23Z</cp:lastPrinted>
  <dcterms:created xsi:type="dcterms:W3CDTF">2016-05-20T11:03:31Z</dcterms:created>
  <dcterms:modified xsi:type="dcterms:W3CDTF">2019-03-19T21:21:09Z</dcterms:modified>
  <cp:category/>
</cp:coreProperties>
</file>