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01" r:id="rId2"/>
  </p:sldMasterIdLst>
  <p:notesMasterIdLst>
    <p:notesMasterId r:id="rId33"/>
  </p:notesMasterIdLst>
  <p:handoutMasterIdLst>
    <p:handoutMasterId r:id="rId34"/>
  </p:handoutMasterIdLst>
  <p:sldIdLst>
    <p:sldId id="311" r:id="rId3"/>
    <p:sldId id="257" r:id="rId4"/>
    <p:sldId id="379" r:id="rId5"/>
    <p:sldId id="444" r:id="rId6"/>
    <p:sldId id="267" r:id="rId7"/>
    <p:sldId id="268" r:id="rId8"/>
    <p:sldId id="362" r:id="rId9"/>
    <p:sldId id="354" r:id="rId10"/>
    <p:sldId id="363" r:id="rId11"/>
    <p:sldId id="261" r:id="rId12"/>
    <p:sldId id="296" r:id="rId13"/>
    <p:sldId id="277" r:id="rId14"/>
    <p:sldId id="301" r:id="rId15"/>
    <p:sldId id="299" r:id="rId16"/>
    <p:sldId id="300" r:id="rId17"/>
    <p:sldId id="445" r:id="rId18"/>
    <p:sldId id="355" r:id="rId19"/>
    <p:sldId id="360" r:id="rId20"/>
    <p:sldId id="446" r:id="rId21"/>
    <p:sldId id="367" r:id="rId22"/>
    <p:sldId id="368" r:id="rId23"/>
    <p:sldId id="373" r:id="rId24"/>
    <p:sldId id="374" r:id="rId25"/>
    <p:sldId id="369" r:id="rId26"/>
    <p:sldId id="370" r:id="rId27"/>
    <p:sldId id="357" r:id="rId28"/>
    <p:sldId id="372" r:id="rId29"/>
    <p:sldId id="447" r:id="rId30"/>
    <p:sldId id="358" r:id="rId31"/>
    <p:sldId id="310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DE"/>
    <a:srgbClr val="007096"/>
    <a:srgbClr val="97999B"/>
    <a:srgbClr val="009CA6"/>
    <a:srgbClr val="595959"/>
    <a:srgbClr val="B88FDE"/>
    <a:srgbClr val="010000"/>
    <a:srgbClr val="2C2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7744" autoAdjust="0"/>
    <p:restoredTop sz="89757" autoAdjust="0"/>
  </p:normalViewPr>
  <p:slideViewPr>
    <p:cSldViewPr snapToGrid="0" snapToObjects="1">
      <p:cViewPr varScale="1">
        <p:scale>
          <a:sx n="99" d="100"/>
          <a:sy n="99" d="100"/>
        </p:scale>
        <p:origin x="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notesViewPr>
    <p:cSldViewPr snapToGrid="0" snapToObjects="1">
      <p:cViewPr varScale="1">
        <p:scale>
          <a:sx n="30" d="100"/>
          <a:sy n="30" d="100"/>
        </p:scale>
        <p:origin x="311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4E262685-15B3-E84B-80A4-6486325216F0}" type="datetime1">
              <a:rPr lang="en-US"/>
              <a:pPr>
                <a:defRPr/>
              </a:pPr>
              <a:t>21/03/2019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24E24493-52DC-304D-B36A-34DFA478A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6514F267-0139-9141-BCB5-99C520E39667}" type="datetime1">
              <a:rPr lang="en-US"/>
              <a:pPr>
                <a:defRPr/>
              </a:pPr>
              <a:t>21/03/2019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30ED96E-1745-464B-A4EF-BA6E0644A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2D26-B105-4621-9EB5-A2679708CB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EF4C-17DD-4CF3-9A72-C1F3B90B39B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0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CD63134-F4B5-FF41-B6D9-D67331DDBB03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890589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53441" y="2233703"/>
            <a:ext cx="2676071" cy="388043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8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197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42EC345B-9D54-4F42-8A0E-92B133D7A864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7084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6618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2190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72191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55195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23654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40905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10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539E257-1F2E-7942-B6F3-C3D4599DA866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28406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1512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5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CC399CD-A734-224D-9B05-A1CCD1E5BA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974874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92570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 algn="ctr">
              <a:defRPr>
                <a:latin typeface="Arial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26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22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CB35B6-CD4A-1344-816D-B4835B8E48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4186238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3160713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/>
        </p:nvSpPr>
        <p:spPr>
          <a:xfrm rot="10800000">
            <a:off x="4186238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4186238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189547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89547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637222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637222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5102225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94799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5369512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5369512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5369512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3408048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3408048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3408048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886169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886169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886168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3408048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3408048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5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r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84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40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B1D6-D5E2-4E51-A90A-A5E82D268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22206-20F3-4DE3-9BA2-A8E092B1C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7D86-A737-4387-BA3E-CC6A51C6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E6E9-32EF-42CE-B677-CCBC69B0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1836-6E35-448C-8449-7706B12F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3439-992A-4521-B9AB-09EE7576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9669-B139-4F62-A401-18CCF3C0A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772A-9B6D-4F59-91E2-7627FFCA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8043-E75E-4B88-9E6C-373F41C1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8A1C-C913-4244-8440-34C3CA3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3CF6-92DD-46C2-B706-CC2B5738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A2B13-F484-4D09-ABF3-CCD3531E0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F2E5-8B9C-4CEB-B9B8-2433567E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007E-4201-42B3-BCDF-E58F302B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4637-8B5F-4AD3-96FD-DF723341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0988"/>
            <a:ext cx="7529513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LB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© جميع حقوق الطبع محفوظة للإسكوا. </a:t>
            </a:r>
            <a:r>
              <a:rPr lang="ar-LB" sz="65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لا تجوز إعادة استخدام أو طبع هذه المادة أو أي جزء منها من غير الحصول على إذن مسبق.</a:t>
            </a:r>
            <a:endParaRPr lang="ar-LB" sz="6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038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13038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9182-4FE7-4F15-B908-6341E2FE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E2FD-B700-44B2-8931-DB6FC5779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EA90C-79A8-40C4-9461-99249875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B31E-F33B-4CEF-988D-2A5D842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DDED-F394-4D98-8780-3B41AD1B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3ACED-59B2-4EEE-85AF-1778A2E1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439E-F834-489F-9EB0-5ADE496A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B548-5CDF-44B8-AD21-840094CC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D1703-E802-42DC-A9E9-351C0A49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7F25A-69D2-447B-8ECE-B13053CC3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B3592-E284-4F89-A7CD-6E113F196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075A7-D42E-4D3B-BDA6-51E7D6D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83DA9-3CCE-4EE2-B57C-E6869BCD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E35A7-4E1A-4EC1-8B57-B923F5D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4713-1146-49FD-98F5-9C5BD2AA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6F367-CECC-4637-97A8-DFEA6B63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F5B8E-221A-444C-8322-F64177DB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CD93-4C01-4596-8E78-A4191615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CD5EA-E457-42DA-81E6-4727439B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D5BE-C103-4D28-ABAE-D5814F20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8866-9137-496D-BD0C-D46F9168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E7EB-3862-4C5A-9D91-A6A88E19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AA70-A081-4718-85C6-A463FEA1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A3A82-0537-412A-83C5-3BE82048F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592B9-CF09-4BCF-9413-49BD43A2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2C54F-B4F8-4F8B-AC19-C7448367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663E6-CC0C-41DC-AD1D-FE26C70E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0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B850-D28F-4E8F-A156-AFEC0D80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A63F2-BB32-43D0-8C64-281CC8980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D3BF5-DDE0-4AF4-B117-3B72C57F3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5D23E-1CF2-40B8-B247-31E3D8FD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26CA0-E758-41DA-A448-75F15F8E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D15AA-BBAD-4E8B-B778-DEC6364A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B659-EB80-4FC7-94A0-A7F756C1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E6931-4F1D-474B-93B2-58E5E830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3F379-3D2B-4E87-92F0-ABA60B8B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3D33-96DC-4FFF-82C6-AF38DA24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1CF4-3BEF-48AD-9484-EEAE8FD4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6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A4459-7F3B-431A-BDD8-AD4619BB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B9161-EE71-48FE-BEE8-8A53A223A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4035-0D3C-4B87-8722-D5631BF2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A44A-66EA-4610-A341-39C7F429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3E433-5EAE-4335-96EA-99EFFCDB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052282"/>
            <a:ext cx="8394699" cy="45719"/>
          </a:xfrm>
          <a:prstGeom prst="rect">
            <a:avLst/>
          </a:prstGeom>
          <a:solidFill>
            <a:srgbClr val="002E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2975"/>
            <a:ext cx="9144000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257169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جميع حقوق الطبع محفوظة للإسكوا</a:t>
            </a:r>
            <a:r>
              <a:rPr lang="en-US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ar-SA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لا 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تجوز</a:t>
            </a:r>
            <a:r>
              <a:rPr lang="ar-SA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إعادة استخدام أو طبع هذه المادة أو أي جزء منها من غير الحصول على إذن مسبق.</a:t>
            </a:r>
            <a:endParaRPr lang="en-US" sz="479" b="0" i="0" kern="1200" baseline="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rtl="1"/>
            <a:endParaRPr lang="en-US" sz="45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C2B9E-D738-4F58-8584-AA8E4987F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49" y="205069"/>
            <a:ext cx="875207" cy="7964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2339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629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73679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256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9350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4698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469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4827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128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717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951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93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76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F280F6-0781-8443-A9C9-F7D6BFC98A8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07595"/>
            <a:ext cx="6936475" cy="111994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2443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808BA6E9-F35A-244B-A00A-266AB748016E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0649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3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C2A59A6E-F30E-BF46-913C-1FFE2BEE6721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7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311651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92139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8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DFFF25-32D7-124D-9C51-FE75EA9C7DB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89692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43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AE41D8-68D9-6542-8D76-B4D88AED10E5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3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24" r:id="rId16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26321-0D16-4403-80DB-6015D161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53E22-9861-42A5-9E5F-B9A4A934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DFF6-0D9D-4891-91AA-C5103A852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697A-5B91-484A-8219-B86BC2E34154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20C1-5F81-4ACB-922A-1A75C762B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1898D-24CB-41B5-AE6D-9FFD49C6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  <p:sldLayoutId id="2147484317" r:id="rId16"/>
    <p:sldLayoutId id="2147484318" r:id="rId17"/>
    <p:sldLayoutId id="2147484319" r:id="rId18"/>
    <p:sldLayoutId id="2147484320" r:id="rId19"/>
    <p:sldLayoutId id="2147484321" r:id="rId20"/>
    <p:sldLayoutId id="2147484322" r:id="rId21"/>
    <p:sldLayoutId id="2147484323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4"/>
          <p:cNvSpPr txBox="1">
            <a:spLocks/>
          </p:cNvSpPr>
          <p:nvPr/>
        </p:nvSpPr>
        <p:spPr bwMode="auto">
          <a:xfrm>
            <a:off x="806954" y="3706906"/>
            <a:ext cx="5410965" cy="28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 eaLnBrk="1" hangingPunct="1">
              <a:buFont typeface="Arial" charset="0"/>
              <a:buNone/>
            </a:pPr>
            <a:r>
              <a:rPr lang="ar-LB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13</a:t>
            </a: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r>
              <a:rPr lang="ar-LB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تعزيز دور الحكومات في حوكمة الإنترنت: المسار العربي</a:t>
            </a:r>
          </a:p>
          <a:p>
            <a:pPr eaLnBrk="1" hangingPunct="1"/>
            <a:endParaRPr lang="ar-LB" sz="20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GB" sz="2000" dirty="0">
                <a:solidFill>
                  <a:schemeClr val="bg1"/>
                </a:solidFill>
                <a:ea typeface="Arial" charset="0"/>
                <a:cs typeface="Arial" charset="0"/>
              </a:rPr>
              <a:t>E/ESCWA/C.8/2019/12</a:t>
            </a:r>
            <a:endParaRPr lang="ar-LB" sz="20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809631"/>
            <a:ext cx="78959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+mn-cs"/>
              </a:rPr>
              <a:t>لجنة التكنولوجيا من أجل التنمية</a:t>
            </a:r>
          </a:p>
          <a:p>
            <a:pPr algn="r" rtl="1">
              <a:defRPr/>
            </a:pPr>
            <a:r>
              <a:rPr lang="ar-L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+mn-cs"/>
              </a:rPr>
              <a:t>الدورة الثانية</a:t>
            </a:r>
          </a:p>
          <a:p>
            <a:pPr algn="r" rtl="1">
              <a:defRPr/>
            </a:pPr>
            <a:r>
              <a:rPr lang="ar-L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+mn-cs"/>
              </a:rPr>
              <a:t>بيروت، 21-20 آذار/مارس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931A-5AB2-4392-AB39-669E961F3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809631"/>
            <a:ext cx="1181215" cy="1181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0C23C-19FA-426F-9F6C-C8769712098F}"/>
              </a:ext>
            </a:extLst>
          </p:cNvPr>
          <p:cNvCxnSpPr>
            <a:cxnSpLocks/>
          </p:cNvCxnSpPr>
          <p:nvPr/>
        </p:nvCxnSpPr>
        <p:spPr>
          <a:xfrm>
            <a:off x="6362700" y="3741622"/>
            <a:ext cx="9939" cy="3151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BE97A9-289C-4480-9016-5B858E0738F8}"/>
              </a:ext>
            </a:extLst>
          </p:cNvPr>
          <p:cNvCxnSpPr>
            <a:cxnSpLocks/>
          </p:cNvCxnSpPr>
          <p:nvPr/>
        </p:nvCxnSpPr>
        <p:spPr>
          <a:xfrm flipH="1">
            <a:off x="5714900" y="4263816"/>
            <a:ext cx="6378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34E9-E72B-4A60-8723-879A60A680B9}"/>
              </a:ext>
            </a:extLst>
          </p:cNvPr>
          <p:cNvGrpSpPr/>
          <p:nvPr/>
        </p:nvGrpSpPr>
        <p:grpSpPr>
          <a:xfrm>
            <a:off x="4936505" y="3818355"/>
            <a:ext cx="643553" cy="643553"/>
            <a:chOff x="5092117" y="3818355"/>
            <a:chExt cx="643553" cy="6435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8F6846-FB3B-4789-9954-B20D4FBB5371}"/>
                </a:ext>
              </a:extLst>
            </p:cNvPr>
            <p:cNvSpPr/>
            <p:nvPr/>
          </p:nvSpPr>
          <p:spPr>
            <a:xfrm>
              <a:off x="5092117" y="3818355"/>
              <a:ext cx="643553" cy="643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Processor">
              <a:extLst>
                <a:ext uri="{FF2B5EF4-FFF2-40B4-BE49-F238E27FC236}">
                  <a16:creationId xmlns:a16="http://schemas.microsoft.com/office/drawing/2014/main" id="{2C388765-D253-48EC-A71C-C84A52D4A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1813" y="3858051"/>
              <a:ext cx="564160" cy="564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Arab IGF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Beirut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505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Kuwait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6854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Algeria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Baku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F07B5-B87C-49D4-BCFA-64948382D802}"/>
              </a:ext>
            </a:extLst>
          </p:cNvPr>
          <p:cNvSpPr txBox="1"/>
          <p:nvPr/>
        </p:nvSpPr>
        <p:spPr>
          <a:xfrm>
            <a:off x="4876800" y="36854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ESCWA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3A558-B71D-4062-9615-01C173729DFB}"/>
              </a:ext>
            </a:extLst>
          </p:cNvPr>
          <p:cNvSpPr txBox="1"/>
          <p:nvPr/>
        </p:nvSpPr>
        <p:spPr>
          <a:xfrm>
            <a:off x="6248400" y="36854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Lebanon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E9FAA-F06D-442C-96BB-EF8B1A5AE95D}"/>
              </a:ext>
            </a:extLst>
          </p:cNvPr>
          <p:cNvSpPr txBox="1"/>
          <p:nvPr/>
        </p:nvSpPr>
        <p:spPr>
          <a:xfrm>
            <a:off x="32766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Bali</a:t>
            </a:r>
            <a:endParaRPr lang="en-US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Arab IGF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828800"/>
            <a:ext cx="3124200" cy="419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25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Beirut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505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Kuwait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6854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Algeria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Baku</a:t>
            </a:r>
            <a:endParaRPr lang="en-US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39203\My Documents\ESCWA Files\Hania\Internet Governance\Meetings\AIGF-I\Pictures\- STS s DSC0295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07345" y="1490764"/>
            <a:ext cx="8279455" cy="551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Success of the First Annual Meeting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Success of the First Annual Meeting</a:t>
            </a:r>
          </a:p>
        </p:txBody>
      </p:sp>
      <p:pic>
        <p:nvPicPr>
          <p:cNvPr id="3074" name="Picture 2" descr="E:\Ayman ESCWA\Kuwait AIGF\Pics of AIGF d1s\DSC_5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0660"/>
            <a:ext cx="8070850" cy="5417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Success of the First Annual Meeting</a:t>
            </a:r>
          </a:p>
        </p:txBody>
      </p:sp>
      <p:pic>
        <p:nvPicPr>
          <p:cNvPr id="3" name="Picture 2" descr="E:\Ayman ESCWA\Kuwait AIGF\Pics of AIGF d1s\DSC_5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17373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Success of the First Annual Meeting</a:t>
            </a:r>
          </a:p>
        </p:txBody>
      </p:sp>
      <p:pic>
        <p:nvPicPr>
          <p:cNvPr id="2050" name="Picture 2" descr="E:\Ayman ESCWA\Kuwait AIGF\Pics of AIGF d1s\DSC_5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11" y="1447800"/>
            <a:ext cx="794668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1-  الحوار العربي حول 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34AC50-25B9-47A2-858A-04A325E083E2}"/>
              </a:ext>
            </a:extLst>
          </p:cNvPr>
          <p:cNvSpPr txBox="1">
            <a:spLocks/>
          </p:cNvSpPr>
          <p:nvPr/>
        </p:nvSpPr>
        <p:spPr bwMode="auto">
          <a:xfrm>
            <a:off x="502024" y="2141317"/>
            <a:ext cx="7027489" cy="38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أربعة اجتماعات سنوية للمنتدى (2012-2015)</a:t>
            </a: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مبادرة تطوير المنتدى العربي لحوكمة الإنترنت: تقييم الأثر، استعراض التقدم، تطوير عمليته (2016-2017)</a:t>
            </a:r>
          </a:p>
          <a:p>
            <a:pPr marL="1200150" lvl="1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اقتراح ميثاق جديد للمنتدى (2017).</a:t>
            </a:r>
          </a:p>
          <a:p>
            <a:pPr marL="1200150" lvl="1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تحديث خريطة الطريق لحوكمة الإنترنت (2018). </a:t>
            </a:r>
          </a:p>
          <a:p>
            <a:pPr marL="1200150" lvl="1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البدء بالمرحلة الجديدة للمنتدى (2018-2025)</a:t>
            </a:r>
          </a:p>
        </p:txBody>
      </p:sp>
    </p:spTree>
    <p:extLst>
      <p:ext uri="{BB962C8B-B14F-4D97-AF65-F5344CB8AC3E}">
        <p14:creationId xmlns:p14="http://schemas.microsoft.com/office/powerpoint/2010/main" val="131059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2-  خريطة الطريق العربية لحوكمة الإنترنت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500514" y="2118167"/>
            <a:ext cx="7257448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الإصدار الثاني (2018) لتوجيه صانعي السياسات في إعداد الخطط الوطنية والإقليمية لحوكمة الإنترنت والاستفادة من التكنولوجيا الرقمية لتحقيق التنمية المستدامة.</a:t>
            </a: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سياسات النفاذ المجدي من أجل الاندماج؛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سياسات الثقة والأمن؛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وسياسات التمكين المؤسساتي؛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وسياسات ابتكارات الإنترنت والبيئات الناشئة؛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وسياسات التنمية البشرية؛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وسياسات موارد الإنترنت الحرجة والبنية التحتية للإنترنت؛</a:t>
            </a:r>
            <a:endParaRPr lang="en-US" sz="1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5850" lvl="1" indent="-3429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sz="1800" dirty="0">
                <a:solidFill>
                  <a:srgbClr val="595959"/>
                </a:solidFill>
                <a:ea typeface="Arial" charset="0"/>
                <a:cs typeface="Arial" charset="0"/>
              </a:rPr>
              <a:t> وسياسات التنوع الثقافي واللغوي</a:t>
            </a: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ar-LB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algn="r" rtl="1">
              <a:buFont typeface="Arial" charset="0"/>
              <a:buNone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9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787078" y="2348753"/>
            <a:ext cx="6742435" cy="3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الميثاق لمرحله المنتدى 2018-2025</a:t>
            </a:r>
            <a:endParaRPr lang="en-US" sz="3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ar-LB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ar-LB" sz="3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4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92AC-5A56-463C-A519-4927FF124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038D4-91D1-4CF3-969B-AD3BA84C8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042A2-3A48-4E96-9026-DFBFA84D6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6" t="12568" r="36211" b="12316"/>
          <a:stretch/>
        </p:blipFill>
        <p:spPr>
          <a:xfrm>
            <a:off x="0" y="198186"/>
            <a:ext cx="8720488" cy="6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المحتويات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502024" y="2348753"/>
            <a:ext cx="7027489" cy="3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المقدمة</a:t>
            </a:r>
          </a:p>
          <a:p>
            <a:pPr marL="566738" indent="-566738"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1-  الحوار العربي حول حوكمة الإنترنت</a:t>
            </a:r>
            <a:r>
              <a:rPr lang="en-US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 </a:t>
            </a:r>
            <a:endParaRPr lang="ar-LB" sz="3200" b="1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2-  خريطة الطريق العربية لحوكمة الإنترنت</a:t>
            </a:r>
            <a:endParaRPr lang="en-US" sz="3200" b="1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3-  ميثاق المنتدى العربي لحوكمة الإنترنت</a:t>
            </a:r>
          </a:p>
          <a:p>
            <a:pPr marL="566738" indent="-566738"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4- المؤتمر الخامس للمنتدى </a:t>
            </a:r>
          </a:p>
          <a:p>
            <a:pPr marL="566738" indent="-566738" algn="r" rtl="1">
              <a:spcAft>
                <a:spcPts val="0"/>
              </a:spcAft>
              <a:buFont typeface="Arial" charset="0"/>
              <a:buNone/>
            </a:pPr>
            <a:r>
              <a:rPr lang="ar-LB" sz="3200" b="1" dirty="0">
                <a:solidFill>
                  <a:srgbClr val="595959"/>
                </a:solidFill>
                <a:ea typeface="Arial" charset="0"/>
                <a:cs typeface="Arial" charset="0"/>
              </a:rPr>
              <a:t>5-  التوصيات للجنة</a:t>
            </a:r>
          </a:p>
          <a:p>
            <a:pPr algn="r" rtl="1">
              <a:spcAft>
                <a:spcPts val="0"/>
              </a:spcAft>
              <a:buFont typeface="Arial" charset="0"/>
              <a:buNone/>
            </a:pPr>
            <a:endParaRPr lang="en-US" sz="3200" b="1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5C6235-56A5-4129-8272-7C94EC5A219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موجز الأهداف</a:t>
            </a:r>
          </a:p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ar-LB" b="1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14350" indent="-51435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المساهمة في تطوير مجالات حوكمة الإنترنت</a:t>
            </a:r>
          </a:p>
          <a:p>
            <a:pPr marL="514350" indent="-51435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تقريب وجهات النظر نحو آراء عربية موحدة</a:t>
            </a:r>
          </a:p>
          <a:p>
            <a:pPr marL="514350" indent="-51435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نقل المنظور العربي ودعم وضع السياسات </a:t>
            </a:r>
          </a:p>
          <a:p>
            <a:pPr marL="514350" indent="-51435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السعي نحو تطوير الآليات الدولية بما يضمن المعاملة </a:t>
            </a:r>
            <a:r>
              <a:rPr lang="ar-LB" sz="2800" dirty="0" err="1">
                <a:solidFill>
                  <a:srgbClr val="595959"/>
                </a:solidFill>
                <a:ea typeface="Arial" charset="0"/>
                <a:cs typeface="Arial" charset="0"/>
              </a:rPr>
              <a:t>اللاتمييزية</a:t>
            </a: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 ومصالح الدول العربية، ويعزز النفاذ إلى الإنترنت وأمنها واستقرارها.</a:t>
            </a:r>
          </a:p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64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5C6235-56A5-4129-8272-7C94EC5A219D}"/>
              </a:ext>
            </a:extLst>
          </p:cNvPr>
          <p:cNvSpPr txBox="1">
            <a:spLocks/>
          </p:cNvSpPr>
          <p:nvPr/>
        </p:nvSpPr>
        <p:spPr bwMode="auto">
          <a:xfrm>
            <a:off x="787078" y="2222339"/>
            <a:ext cx="6742435" cy="38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الكيانات المؤسِسة والراعية</a:t>
            </a:r>
          </a:p>
          <a:p>
            <a:pPr marL="566738" indent="-566738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1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EG" sz="2800" dirty="0">
                <a:solidFill>
                  <a:srgbClr val="595959"/>
                </a:solidFill>
                <a:ea typeface="Arial" charset="0"/>
                <a:cs typeface="Arial" charset="0"/>
              </a:rPr>
              <a:t>(ما قبل التحديث)</a:t>
            </a: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7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C4CF1-E1DD-4003-B780-458F6396F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7078" y="341312"/>
            <a:ext cx="7569844" cy="61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1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5C6235-56A5-4129-8272-7C94EC5A219D}"/>
              </a:ext>
            </a:extLst>
          </p:cNvPr>
          <p:cNvSpPr txBox="1">
            <a:spLocks/>
          </p:cNvSpPr>
          <p:nvPr/>
        </p:nvSpPr>
        <p:spPr bwMode="auto">
          <a:xfrm>
            <a:off x="787078" y="2222339"/>
            <a:ext cx="6742435" cy="38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الكيانات المؤسِسة والراعية</a:t>
            </a:r>
            <a:r>
              <a:rPr lang="ar-EG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 (بعد التحديث)</a:t>
            </a:r>
            <a:endParaRPr lang="ar-LB" sz="2800" b="1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1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المجلس الحكومي (مستحدث)</a:t>
            </a: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الأمانة الفنية (معدلة)</a:t>
            </a: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اللجنة الاستشارية لبرنامج المؤتمر السنوي (معدلة)</a:t>
            </a: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اللجنة الاستراتيجية (مستحدثة)</a:t>
            </a: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6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pic>
        <p:nvPicPr>
          <p:cNvPr id="8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BD62834B-8717-420F-823A-4B0B1F337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4" y="436351"/>
            <a:ext cx="7893503" cy="63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3-  ميثاق المنتدى العربي لحوكمة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5C6235-56A5-4129-8272-7C94EC5A219D}"/>
              </a:ext>
            </a:extLst>
          </p:cNvPr>
          <p:cNvSpPr txBox="1">
            <a:spLocks/>
          </p:cNvSpPr>
          <p:nvPr/>
        </p:nvSpPr>
        <p:spPr bwMode="auto">
          <a:xfrm>
            <a:off x="787078" y="2222339"/>
            <a:ext cx="6742435" cy="38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التمويل والشراكات</a:t>
            </a:r>
            <a:endParaRPr lang="ar-LB" sz="1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14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إنشاء وتطوير صندوق تمويل أنشطة المنتدى</a:t>
            </a: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إحداث جمعية مساندة للمنتدى</a:t>
            </a:r>
          </a:p>
          <a:p>
            <a:pPr marL="1087438" indent="-5207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آليات وأدوات تمويل أخرى</a:t>
            </a:r>
          </a:p>
        </p:txBody>
      </p:sp>
    </p:spTree>
    <p:extLst>
      <p:ext uri="{BB962C8B-B14F-4D97-AF65-F5344CB8AC3E}">
        <p14:creationId xmlns:p14="http://schemas.microsoft.com/office/powerpoint/2010/main" val="1455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4- المؤتمر الخامس للمنتدى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787078" y="2083443"/>
            <a:ext cx="6742435" cy="39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التحضيرات للمؤتمر </a:t>
            </a:r>
            <a:r>
              <a:rPr lang="en-US" sz="3200" dirty="0">
                <a:solidFill>
                  <a:srgbClr val="595959"/>
                </a:solidFill>
                <a:ea typeface="Arial" charset="0"/>
                <a:cs typeface="Arial" charset="0"/>
              </a:rPr>
              <a:t>ArabIGF 5</a:t>
            </a:r>
            <a:endParaRPr lang="ar-LB" sz="3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Arial" charset="0"/>
              <a:buNone/>
            </a:pPr>
            <a:endParaRPr lang="ar-LB" sz="14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تشكيل اللجنة الاستشارية لبرنامج المنتدى</a:t>
            </a: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عقد 3 اجتماعات للجنة البرنامج</a:t>
            </a: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اقتراح مواضيع محورية مشتركة لبرنامج عمل المنتدى. </a:t>
            </a: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32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3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4- المؤتمر الخامس للمنتدى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C3D328-F064-43A2-A9BE-2EEF683C305D}"/>
              </a:ext>
            </a:extLst>
          </p:cNvPr>
          <p:cNvSpPr txBox="1">
            <a:spLocks/>
          </p:cNvSpPr>
          <p:nvPr/>
        </p:nvSpPr>
        <p:spPr bwMode="auto">
          <a:xfrm>
            <a:off x="787078" y="2118167"/>
            <a:ext cx="6742435" cy="39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+mj-lt"/>
              <a:buAutoNum type="arabicParenR"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5C6235-56A5-4129-8272-7C94EC5A219D}"/>
              </a:ext>
            </a:extLst>
          </p:cNvPr>
          <p:cNvSpPr txBox="1">
            <a:spLocks/>
          </p:cNvSpPr>
          <p:nvPr/>
        </p:nvSpPr>
        <p:spPr bwMode="auto">
          <a:xfrm>
            <a:off x="393540" y="1875099"/>
            <a:ext cx="7135974" cy="41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المواضيع الرئيسية والمشتركة:</a:t>
            </a:r>
            <a:endParaRPr lang="ar-LB" sz="14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625475" indent="-568325" algn="r" rtl="1">
              <a:spcBef>
                <a:spcPts val="0"/>
              </a:spcBef>
              <a:spcAft>
                <a:spcPts val="0"/>
              </a:spcAft>
            </a:pPr>
            <a:endParaRPr lang="ar-LB" sz="2800" dirty="0">
              <a:solidFill>
                <a:srgbClr val="595959"/>
              </a:solidFill>
              <a:highlight>
                <a:srgbClr val="00FF00"/>
              </a:highlight>
              <a:ea typeface="Arial" charset="0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01CD45-47DF-41EC-BB24-1199C6F4C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47117"/>
              </p:ext>
            </p:extLst>
          </p:nvPr>
        </p:nvGraphicFramePr>
        <p:xfrm>
          <a:off x="952500" y="2481836"/>
          <a:ext cx="697055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850">
                  <a:extLst>
                    <a:ext uri="{9D8B030D-6E8A-4147-A177-3AD203B41FA5}">
                      <a16:colId xmlns:a16="http://schemas.microsoft.com/office/drawing/2014/main" val="4256284579"/>
                    </a:ext>
                  </a:extLst>
                </a:gridCol>
                <a:gridCol w="4517701">
                  <a:extLst>
                    <a:ext uri="{9D8B030D-6E8A-4147-A177-3AD203B41FA5}">
                      <a16:colId xmlns:a16="http://schemas.microsoft.com/office/drawing/2014/main" val="3026118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LB" sz="2000" dirty="0"/>
                        <a:t>المواضيع المشتركة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000" dirty="0"/>
                        <a:t>المواضيع الرئيسية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المساواة بين الجنسين وتمكين المرأة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النفاذ المجدي للإنترنت من أجل الإدماج والتنوع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التنمية البشرية وبناء القدرات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الأمن </a:t>
                      </a:r>
                      <a:r>
                        <a:rPr lang="ar-LB" sz="2000" b="1" dirty="0" err="1"/>
                        <a:t>السيبراني</a:t>
                      </a:r>
                      <a:r>
                        <a:rPr lang="ar-LB" sz="2000" b="1" dirty="0"/>
                        <a:t> والخصوصية والثقة والسلام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55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الأطر التشريعية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التحول الرقمي واقتصاد الإنترنت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24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التمكين المؤسسي والمشاركة في صنع السياسة العامة على الإنترنت – العالمي والإقليمي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2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LB" sz="2000" b="1" dirty="0"/>
                        <a:t>التأثير الاجتماعي والبشري للإنترنت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0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98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679A07-0153-4E75-B10B-F099ACBE1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038" y="3429000"/>
            <a:ext cx="6616474" cy="1206500"/>
          </a:xfrm>
        </p:spPr>
        <p:txBody>
          <a:bodyPr/>
          <a:lstStyle/>
          <a:p>
            <a:pPr algn="ctr"/>
            <a:r>
              <a:rPr lang="ar-EG" sz="6600" b="1" dirty="0"/>
              <a:t>المشاركة الحكومية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4890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5-  التوصيات للجنة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601884" y="2129743"/>
            <a:ext cx="6927629" cy="390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682625" indent="-682625" algn="r" rtl="1">
              <a:spcAft>
                <a:spcPts val="600"/>
              </a:spcAft>
              <a:buFont typeface="Arial" charset="0"/>
              <a:buNone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(أ)	التأكيد على أهمية الحوار العربي حول السياسات العامة للإنترنت، على المستويين العالمي والإقليمي، وعلى أن السياسات الوطنية تبقى مجالاً سيادياً ينبغي الحفاظ عليه؛</a:t>
            </a:r>
          </a:p>
          <a:p>
            <a:pPr marL="682625" indent="-682625" algn="r" rtl="1">
              <a:spcAft>
                <a:spcPts val="600"/>
              </a:spcAft>
              <a:buFont typeface="Arial" charset="0"/>
              <a:buNone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(ب)	الطلب من صانعي السياسات في الحكومات العربية الاضطلاع بدور متزايد في أعمال المنتدى وهياكله القائمة وترشيح ممثلين لعضوية اللجنة الاستراتيجية المستحدثة.</a:t>
            </a:r>
          </a:p>
          <a:p>
            <a:pPr algn="r" rtl="1">
              <a:buFont typeface="Arial" charset="0"/>
              <a:buNone/>
            </a:pPr>
            <a:endParaRPr lang="en-US" sz="32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8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ECD5C1-C536-4AD1-8DF8-F6E8568DD39C}"/>
              </a:ext>
            </a:extLst>
          </p:cNvPr>
          <p:cNvSpPr/>
          <p:nvPr/>
        </p:nvSpPr>
        <p:spPr>
          <a:xfrm>
            <a:off x="6623004" y="2364982"/>
            <a:ext cx="2522106" cy="2284895"/>
          </a:xfrm>
          <a:prstGeom prst="rect">
            <a:avLst/>
          </a:prstGeom>
          <a:solidFill>
            <a:srgbClr val="A71D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الدولة</a:t>
            </a: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SA" sz="18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 </a:t>
            </a: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سياس</a:t>
            </a:r>
            <a:r>
              <a:rPr lang="ar-L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ات </a:t>
            </a: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البنية التحتية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هيكل السوق والبنية التنظيمية</a:t>
            </a: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البيئة القانونية والتنظيمية</a:t>
            </a: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sz="1350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حوكمة</a:t>
            </a:r>
            <a:r>
              <a:rPr lang="ar-L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الانترنت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3A533-C86F-4B7B-B45E-9761AA1707F8}"/>
              </a:ext>
            </a:extLst>
          </p:cNvPr>
          <p:cNvSpPr/>
          <p:nvPr/>
        </p:nvSpPr>
        <p:spPr>
          <a:xfrm>
            <a:off x="0" y="4657170"/>
            <a:ext cx="9144000" cy="766059"/>
          </a:xfrm>
          <a:prstGeom prst="rect">
            <a:avLst/>
          </a:prstGeom>
          <a:solidFill>
            <a:srgbClr val="132C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5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21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السياسات الثقافية والإعلامية</a:t>
            </a:r>
            <a:endParaRPr lang="ar-LB" sz="21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استخدام تكنولوجيا المعلومات والاتصالات لدعم التنوع الثقافي واللغوي</a:t>
            </a:r>
          </a:p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دور </a:t>
            </a:r>
            <a:r>
              <a:rPr lang="ar-LB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و</a:t>
            </a:r>
            <a:r>
              <a:rPr lang="ar-SA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سائل</a:t>
            </a:r>
            <a:r>
              <a:rPr lang="ar-LB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الاعلام</a:t>
            </a:r>
            <a:r>
              <a:rPr lang="ar-SA" sz="1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في تطوير مجتمع المعلومات 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DC678-A171-4F92-B87C-8D0EF06FA83E}"/>
              </a:ext>
            </a:extLst>
          </p:cNvPr>
          <p:cNvSpPr/>
          <p:nvPr/>
        </p:nvSpPr>
        <p:spPr>
          <a:xfrm>
            <a:off x="3351734" y="2364981"/>
            <a:ext cx="2440532" cy="2284897"/>
          </a:xfrm>
          <a:prstGeom prst="rect">
            <a:avLst/>
          </a:prstGeom>
          <a:solidFill>
            <a:srgbClr val="A71D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الاقتصاد</a:t>
            </a: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 </a:t>
            </a: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مجالات الاقتصاد الرقمي </a:t>
            </a: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الإنتاج والتنافسية </a:t>
            </a: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التوظيف والتجارة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69FBF-2686-4F3C-9ECB-67D871566E5D}"/>
              </a:ext>
            </a:extLst>
          </p:cNvPr>
          <p:cNvSpPr/>
          <p:nvPr/>
        </p:nvSpPr>
        <p:spPr>
          <a:xfrm>
            <a:off x="10911" y="2364977"/>
            <a:ext cx="2508976" cy="2284896"/>
          </a:xfrm>
          <a:prstGeom prst="rect">
            <a:avLst/>
          </a:prstGeom>
          <a:solidFill>
            <a:srgbClr val="A71D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المجتمع</a:t>
            </a: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GB" sz="1050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en-GB" sz="1050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L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</a:t>
            </a: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لتحول الرقمي وسياسات الاندماج الاجتماعي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شمولية الوصول إلى المعلومات والمعارف والتطبيقات والمحتوى</a:t>
            </a: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endParaRPr lang="ar-LB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استخدام تكنولوجيا المعلومات والاتصالات في التعليم والتدريب 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0923A-A8EE-4DD3-A39D-9B1B6B671E09}"/>
              </a:ext>
            </a:extLst>
          </p:cNvPr>
          <p:cNvSpPr/>
          <p:nvPr/>
        </p:nvSpPr>
        <p:spPr>
          <a:xfrm>
            <a:off x="0" y="1232230"/>
            <a:ext cx="9144000" cy="36669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F2197-496B-4B62-B575-7E4AD1F50253}"/>
              </a:ext>
            </a:extLst>
          </p:cNvPr>
          <p:cNvSpPr/>
          <p:nvPr/>
        </p:nvSpPr>
        <p:spPr>
          <a:xfrm>
            <a:off x="0" y="1391626"/>
            <a:ext cx="9144000" cy="9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الأطر الاستراتيجية الوطنية والإقليمية والدولية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 </a:t>
            </a:r>
            <a:r>
              <a:rPr lang="ar-SA" sz="18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الاستراتيجيات الرقمية الوطنية </a:t>
            </a:r>
            <a:endParaRPr lang="ar-LB" sz="675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685800" rtl="1" fontAlgn="auto">
              <a:spcBef>
                <a:spcPts val="0"/>
              </a:spcBef>
              <a:spcAft>
                <a:spcPts val="0"/>
              </a:spcAft>
            </a:pPr>
            <a:r>
              <a:rPr lang="ar-SA" sz="21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دور الحكومة وجميع أصحاب المصلحة</a:t>
            </a:r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Graphic 11" descr="Upward trend">
            <a:extLst>
              <a:ext uri="{FF2B5EF4-FFF2-40B4-BE49-F238E27FC236}">
                <a16:creationId xmlns:a16="http://schemas.microsoft.com/office/drawing/2014/main" id="{5083AEB5-F106-4E8E-BC27-8D8702EE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0624" y="2371486"/>
            <a:ext cx="664028" cy="664028"/>
          </a:xfrm>
          <a:prstGeom prst="rect">
            <a:avLst/>
          </a:prstGeom>
        </p:spPr>
      </p:pic>
      <p:pic>
        <p:nvPicPr>
          <p:cNvPr id="16" name="Graphic 15" descr="Eye">
            <a:extLst>
              <a:ext uri="{FF2B5EF4-FFF2-40B4-BE49-F238E27FC236}">
                <a16:creationId xmlns:a16="http://schemas.microsoft.com/office/drawing/2014/main" id="{6A26C4AF-E173-4C1F-A61A-01F0CCE5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474" y="2371487"/>
            <a:ext cx="614964" cy="614964"/>
          </a:xfrm>
          <a:prstGeom prst="rect">
            <a:avLst/>
          </a:prstGeom>
        </p:spPr>
      </p:pic>
      <p:pic>
        <p:nvPicPr>
          <p:cNvPr id="18" name="Graphic 17" descr="Family with two children">
            <a:extLst>
              <a:ext uri="{FF2B5EF4-FFF2-40B4-BE49-F238E27FC236}">
                <a16:creationId xmlns:a16="http://schemas.microsoft.com/office/drawing/2014/main" id="{2DF31FA6-CB31-4740-8FEB-8C30C8416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64" y="2303370"/>
            <a:ext cx="683081" cy="6830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83259C9-0B7B-4963-847D-4D0E077FFA73}"/>
              </a:ext>
            </a:extLst>
          </p:cNvPr>
          <p:cNvSpPr txBox="1">
            <a:spLocks/>
          </p:cNvSpPr>
          <p:nvPr/>
        </p:nvSpPr>
        <p:spPr bwMode="auto">
          <a:xfrm>
            <a:off x="1633906" y="527782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المقدمة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6F6A6C-9C6E-4C96-AB61-E8B6C5A38D86}"/>
              </a:ext>
            </a:extLst>
          </p:cNvPr>
          <p:cNvSpPr/>
          <p:nvPr/>
        </p:nvSpPr>
        <p:spPr>
          <a:xfrm>
            <a:off x="7796462" y="4100362"/>
            <a:ext cx="1443791" cy="7660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4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1096963" y="1146175"/>
            <a:ext cx="7134225" cy="328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3000" cap="none" dirty="0" err="1">
                <a:solidFill>
                  <a:srgbClr val="418FDE"/>
                </a:solidFill>
                <a:latin typeface="Arial" charset="0"/>
                <a:ea typeface="Arial" charset="0"/>
                <a:cs typeface="Arial" charset="0"/>
              </a:rPr>
              <a:t>شكراً</a:t>
            </a:r>
            <a:endParaRPr lang="en-US" sz="3000" cap="none" dirty="0">
              <a:solidFill>
                <a:srgbClr val="418FD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AB1445-D5C0-43E3-A781-B7270B84914E}"/>
              </a:ext>
            </a:extLst>
          </p:cNvPr>
          <p:cNvGrpSpPr/>
          <p:nvPr/>
        </p:nvGrpSpPr>
        <p:grpSpPr>
          <a:xfrm>
            <a:off x="110109" y="5059835"/>
            <a:ext cx="2340991" cy="603854"/>
            <a:chOff x="0" y="0"/>
            <a:chExt cx="2456984" cy="6338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3D2AFA-B576-42EC-A98C-9D198E98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99" y="0"/>
              <a:ext cx="1505585" cy="63119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DEAF9C-F6B5-448C-9E1D-6F6013A5F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99"/>
              <a:ext cx="874395" cy="5969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7121EC5-58E3-41F2-8AC8-6A3CE8BC283B}"/>
              </a:ext>
            </a:extLst>
          </p:cNvPr>
          <p:cNvSpPr txBox="1">
            <a:spLocks/>
          </p:cNvSpPr>
          <p:nvPr/>
        </p:nvSpPr>
        <p:spPr>
          <a:xfrm>
            <a:off x="64161" y="3127283"/>
            <a:ext cx="9015679" cy="603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GB" sz="6000" b="1" dirty="0">
                <a:solidFill>
                  <a:srgbClr val="132C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WSIS and IGF Processes</a:t>
            </a:r>
            <a:endParaRPr lang="en-US" sz="6000" b="1" dirty="0">
              <a:solidFill>
                <a:srgbClr val="132C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391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46451" y="435552"/>
            <a:ext cx="3491561" cy="4819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132C4B"/>
                </a:solidFill>
                <a:latin typeface="+mn-lt"/>
              </a:rPr>
              <a:t>WSIS and IGF Processes</a:t>
            </a:r>
            <a:endParaRPr lang="en-US" sz="2400" b="1" dirty="0">
              <a:solidFill>
                <a:srgbClr val="132C4B"/>
              </a:solidFill>
              <a:latin typeface="+mn-lt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-677377" y="3831851"/>
            <a:ext cx="906603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  <a:alpha val="34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-678333" y="5069636"/>
            <a:ext cx="9073601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01600" y="3891953"/>
            <a:ext cx="99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Regional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082" y="2467587"/>
            <a:ext cx="89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Global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-679288" y="2867367"/>
            <a:ext cx="908117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974F63-E67B-4884-85D7-F03EC013F467}"/>
              </a:ext>
            </a:extLst>
          </p:cNvPr>
          <p:cNvGrpSpPr/>
          <p:nvPr/>
        </p:nvGrpSpPr>
        <p:grpSpPr>
          <a:xfrm>
            <a:off x="541079" y="1803485"/>
            <a:ext cx="8361622" cy="3752747"/>
            <a:chOff x="3363499" y="1569950"/>
            <a:chExt cx="6107947" cy="4509118"/>
          </a:xfrm>
        </p:grpSpPr>
        <p:cxnSp>
          <p:nvCxnSpPr>
            <p:cNvPr id="10" name="Straight Connector 9"/>
            <p:cNvCxnSpPr>
              <a:cxnSpLocks/>
              <a:endCxn id="51" idx="1"/>
            </p:cNvCxnSpPr>
            <p:nvPr/>
          </p:nvCxnSpPr>
          <p:spPr>
            <a:xfrm>
              <a:off x="3363499" y="1607331"/>
              <a:ext cx="5340234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/>
              <a:endCxn id="51" idx="1"/>
            </p:cNvCxnSpPr>
            <p:nvPr/>
          </p:nvCxnSpPr>
          <p:spPr>
            <a:xfrm>
              <a:off x="4220755" y="1607331"/>
              <a:ext cx="4482978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cxnSpLocks/>
              <a:endCxn id="51" idx="1"/>
            </p:cNvCxnSpPr>
            <p:nvPr/>
          </p:nvCxnSpPr>
          <p:spPr>
            <a:xfrm>
              <a:off x="4863697" y="1607331"/>
              <a:ext cx="3840036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cxnSpLocks/>
              <a:endCxn id="51" idx="1"/>
            </p:cNvCxnSpPr>
            <p:nvPr/>
          </p:nvCxnSpPr>
          <p:spPr>
            <a:xfrm>
              <a:off x="5486391" y="1607331"/>
              <a:ext cx="3217342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/>
              <a:endCxn id="51" idx="1"/>
            </p:cNvCxnSpPr>
            <p:nvPr/>
          </p:nvCxnSpPr>
          <p:spPr>
            <a:xfrm>
              <a:off x="6149581" y="1607331"/>
              <a:ext cx="2554152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/>
              <a:endCxn id="51" idx="1"/>
            </p:cNvCxnSpPr>
            <p:nvPr/>
          </p:nvCxnSpPr>
          <p:spPr>
            <a:xfrm>
              <a:off x="6792523" y="1607331"/>
              <a:ext cx="1911210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cxnSpLocks/>
              <a:endCxn id="51" idx="1"/>
            </p:cNvCxnSpPr>
            <p:nvPr/>
          </p:nvCxnSpPr>
          <p:spPr>
            <a:xfrm>
              <a:off x="7435465" y="1607331"/>
              <a:ext cx="1268268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cxnSpLocks/>
              <a:endCxn id="51" idx="1"/>
            </p:cNvCxnSpPr>
            <p:nvPr/>
          </p:nvCxnSpPr>
          <p:spPr>
            <a:xfrm>
              <a:off x="8026701" y="1569950"/>
              <a:ext cx="677032" cy="4390071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cxnSpLocks/>
              <a:endCxn id="51" idx="1"/>
            </p:cNvCxnSpPr>
            <p:nvPr/>
          </p:nvCxnSpPr>
          <p:spPr>
            <a:xfrm flipH="1">
              <a:off x="8703733" y="1607331"/>
              <a:ext cx="17616" cy="4352690"/>
            </a:xfrm>
            <a:prstGeom prst="line">
              <a:avLst/>
            </a:prstGeom>
            <a:ln>
              <a:solidFill>
                <a:schemeClr val="bg2">
                  <a:lumMod val="50000"/>
                  <a:alpha val="4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027169" y="5840974"/>
              <a:ext cx="592888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2010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9750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2009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55822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2008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21894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2007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92" name="Shape 91"/>
            <p:cNvCxnSpPr>
              <a:cxnSpLocks/>
              <a:stCxn id="66" idx="0"/>
              <a:endCxn id="52" idx="1"/>
            </p:cNvCxnSpPr>
            <p:nvPr/>
          </p:nvCxnSpPr>
          <p:spPr>
            <a:xfrm rot="5400000" flipH="1" flipV="1">
              <a:off x="7562867" y="2368534"/>
              <a:ext cx="1152175" cy="468446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Flowchart: Process 99"/>
            <p:cNvSpPr/>
            <p:nvPr/>
          </p:nvSpPr>
          <p:spPr>
            <a:xfrm>
              <a:off x="8157756" y="4020432"/>
              <a:ext cx="704082" cy="60406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ESCWA  26</a:t>
              </a:r>
              <a:r>
                <a:rPr lang="en-GB" sz="750" b="1" baseline="30000" dirty="0">
                  <a:solidFill>
                    <a:prstClr val="white"/>
                  </a:solidFill>
                  <a:latin typeface="Arial" panose="020B0604020202020204"/>
                </a:rPr>
                <a:t>th</a:t>
              </a: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 Ministerial Session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9" name="Flowchart: Process 108"/>
            <p:cNvSpPr/>
            <p:nvPr/>
          </p:nvSpPr>
          <p:spPr>
            <a:xfrm>
              <a:off x="6865648" y="4008049"/>
              <a:ext cx="693802" cy="605258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ESCWA 25th Ministerial Session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03733" y="5840974"/>
              <a:ext cx="572443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2011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87966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2006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854038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2005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20110" y="5840974"/>
              <a:ext cx="551999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2004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445766" y="5840974"/>
              <a:ext cx="692415" cy="238094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2003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44" name="Flowchart: Process 143"/>
            <p:cNvSpPr/>
            <p:nvPr/>
          </p:nvSpPr>
          <p:spPr>
            <a:xfrm>
              <a:off x="4963853" y="2551993"/>
              <a:ext cx="750266" cy="472688"/>
            </a:xfrm>
            <a:prstGeom prst="flowChartProcess">
              <a:avLst/>
            </a:prstGeom>
            <a:solidFill>
              <a:srgbClr val="A71D47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WSIS 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Phase II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Tunis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45" name="Flowchart: Process 144"/>
            <p:cNvSpPr/>
            <p:nvPr/>
          </p:nvSpPr>
          <p:spPr>
            <a:xfrm>
              <a:off x="3596441" y="2551978"/>
              <a:ext cx="696966" cy="472761"/>
            </a:xfrm>
            <a:prstGeom prst="flowChartProcess">
              <a:avLst/>
            </a:prstGeom>
            <a:solidFill>
              <a:srgbClr val="A71D47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WSIS 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Phase I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Geneva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46" name="Flowchart: Process 145"/>
            <p:cNvSpPr/>
            <p:nvPr/>
          </p:nvSpPr>
          <p:spPr>
            <a:xfrm>
              <a:off x="3378761" y="4464911"/>
              <a:ext cx="867406" cy="882995"/>
            </a:xfrm>
            <a:prstGeom prst="flowChartProcess">
              <a:avLst/>
            </a:prstGeom>
            <a:solidFill>
              <a:srgbClr val="E5243E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WSIS First Regional  Preparatory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Conference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48" name="Flowchart: Process 147"/>
            <p:cNvSpPr/>
            <p:nvPr/>
          </p:nvSpPr>
          <p:spPr>
            <a:xfrm>
              <a:off x="4435982" y="4776601"/>
              <a:ext cx="988772" cy="615147"/>
            </a:xfrm>
            <a:prstGeom prst="flowChartProcess">
              <a:avLst/>
            </a:prstGeom>
            <a:solidFill>
              <a:srgbClr val="E5243E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WSIS Second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Regional  Preparatory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Conference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150" name="Shape 149"/>
            <p:cNvCxnSpPr>
              <a:cxnSpLocks/>
              <a:stCxn id="146" idx="0"/>
              <a:endCxn id="145" idx="1"/>
            </p:cNvCxnSpPr>
            <p:nvPr/>
          </p:nvCxnSpPr>
          <p:spPr>
            <a:xfrm rot="16200000" flipV="1">
              <a:off x="2866177" y="3518623"/>
              <a:ext cx="1676552" cy="216023"/>
            </a:xfrm>
            <a:prstGeom prst="bentConnector4">
              <a:avLst>
                <a:gd name="adj1" fmla="val 42950"/>
                <a:gd name="adj2" fmla="val 306589"/>
              </a:avLst>
            </a:prstGeom>
            <a:ln>
              <a:solidFill>
                <a:srgbClr val="E5243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hape 151"/>
            <p:cNvCxnSpPr>
              <a:cxnSpLocks/>
              <a:stCxn id="145" idx="3"/>
              <a:endCxn id="148" idx="1"/>
            </p:cNvCxnSpPr>
            <p:nvPr/>
          </p:nvCxnSpPr>
          <p:spPr>
            <a:xfrm>
              <a:off x="4293407" y="2788359"/>
              <a:ext cx="142575" cy="229581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hape 155"/>
            <p:cNvCxnSpPr>
              <a:cxnSpLocks/>
              <a:stCxn id="148" idx="3"/>
              <a:endCxn id="144" idx="1"/>
            </p:cNvCxnSpPr>
            <p:nvPr/>
          </p:nvCxnSpPr>
          <p:spPr>
            <a:xfrm flipH="1" flipV="1">
              <a:off x="4963853" y="2788337"/>
              <a:ext cx="460901" cy="2295838"/>
            </a:xfrm>
            <a:prstGeom prst="bentConnector5">
              <a:avLst>
                <a:gd name="adj1" fmla="val -49599"/>
                <a:gd name="adj2" fmla="val 51551"/>
                <a:gd name="adj3" fmla="val 149599"/>
              </a:avLst>
            </a:prstGeom>
            <a:ln>
              <a:solidFill>
                <a:srgbClr val="E5243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lowchart: Process 156"/>
            <p:cNvSpPr/>
            <p:nvPr/>
          </p:nvSpPr>
          <p:spPr>
            <a:xfrm>
              <a:off x="5517205" y="4008049"/>
              <a:ext cx="696799" cy="586366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ESCWA 24th Ministerial Session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8" name="Flowchart: Process 157"/>
            <p:cNvSpPr/>
            <p:nvPr/>
          </p:nvSpPr>
          <p:spPr>
            <a:xfrm>
              <a:off x="4160254" y="4020060"/>
              <a:ext cx="735379" cy="522737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ESCWA 23</a:t>
              </a:r>
              <a:r>
                <a:rPr lang="en-GB" sz="750" b="1" baseline="30000" dirty="0">
                  <a:solidFill>
                    <a:prstClr val="white"/>
                  </a:solidFill>
                  <a:latin typeface="Arial" panose="020B0604020202020204"/>
                </a:rPr>
                <a:t>rd</a:t>
              </a:r>
              <a:endParaRPr lang="en-GB" sz="750" b="1" dirty="0">
                <a:solidFill>
                  <a:prstClr val="white"/>
                </a:solidFill>
                <a:latin typeface="Arial" panose="020B0604020202020204"/>
              </a:endParaRP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Ministerial Session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6980958" y="3178844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3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Hyderabad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7623900" y="3178844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4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 err="1">
                  <a:solidFill>
                    <a:prstClr val="white"/>
                  </a:solidFill>
                  <a:latin typeface="Arial" panose="020B0604020202020204"/>
                </a:rPr>
                <a:t>Sharm</a:t>
              </a: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 El-Sheikh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8266842" y="3178844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5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 err="1">
                  <a:solidFill>
                    <a:prstClr val="white"/>
                  </a:solidFill>
                  <a:latin typeface="Arial" panose="020B0604020202020204"/>
                </a:rPr>
                <a:t>Vilinuis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1" name="Flowchart: Process 70"/>
            <p:cNvSpPr/>
            <p:nvPr/>
          </p:nvSpPr>
          <p:spPr>
            <a:xfrm>
              <a:off x="6338016" y="3178844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2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Rio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8909784" y="3174669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6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Nairobi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41" name="Flowchart: Process 140"/>
            <p:cNvSpPr/>
            <p:nvPr/>
          </p:nvSpPr>
          <p:spPr>
            <a:xfrm>
              <a:off x="5695074" y="3178844"/>
              <a:ext cx="561662" cy="57142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Global IGF 1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75" b="1" dirty="0">
                  <a:solidFill>
                    <a:prstClr val="white"/>
                  </a:solidFill>
                  <a:latin typeface="Arial" panose="020B0604020202020204"/>
                </a:rPr>
                <a:t>Athens</a:t>
              </a:r>
              <a:endParaRPr lang="en-US" sz="67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8373177" y="1669413"/>
              <a:ext cx="1022479" cy="714512"/>
            </a:xfrm>
            <a:prstGeom prst="flowChartProcess">
              <a:avLst/>
            </a:prstGeom>
            <a:solidFill>
              <a:srgbClr val="407E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GA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Meeting on IGF Extension of Mandate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7425039" y="4792578"/>
              <a:ext cx="1133137" cy="588246"/>
            </a:xfrm>
            <a:prstGeom prst="flowChartProcess">
              <a:avLst/>
            </a:prstGeom>
            <a:solidFill>
              <a:srgbClr val="E5243E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WSIS +4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ESCWA Regional Conference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69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21584" y="390403"/>
            <a:ext cx="3900833" cy="3792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2100" b="1" dirty="0">
                <a:solidFill>
                  <a:srgbClr val="132C4B"/>
                </a:solidFill>
                <a:latin typeface="+mn-lt"/>
              </a:rPr>
              <a:t>WSIS and IGF Processes</a:t>
            </a:r>
            <a:endParaRPr lang="en-US" sz="2100" b="1" dirty="0">
              <a:solidFill>
                <a:srgbClr val="132C4B"/>
              </a:solidFill>
              <a:latin typeface="+mn-lt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218124" y="3861035"/>
            <a:ext cx="6860663" cy="0"/>
          </a:xfrm>
          <a:prstGeom prst="line">
            <a:avLst/>
          </a:prstGeom>
          <a:ln w="3810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672" y="3927796"/>
            <a:ext cx="8727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Regional</a:t>
            </a:r>
            <a:endParaRPr lang="en-US" sz="15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896" y="2501949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Global</a:t>
            </a:r>
            <a:endParaRPr lang="en-US" sz="15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C7E418-E5D4-4E04-9CCC-80E7A1151302}"/>
              </a:ext>
            </a:extLst>
          </p:cNvPr>
          <p:cNvGrpSpPr/>
          <p:nvPr/>
        </p:nvGrpSpPr>
        <p:grpSpPr>
          <a:xfrm>
            <a:off x="965200" y="1681669"/>
            <a:ext cx="7604129" cy="3918041"/>
            <a:chOff x="2230751" y="1099225"/>
            <a:chExt cx="7447959" cy="5224055"/>
          </a:xfrm>
        </p:grpSpPr>
        <p:cxnSp>
          <p:nvCxnSpPr>
            <p:cNvPr id="92" name="Shape 91"/>
            <p:cNvCxnSpPr>
              <a:cxnSpLocks/>
            </p:cNvCxnSpPr>
            <p:nvPr/>
          </p:nvCxnSpPr>
          <p:spPr>
            <a:xfrm rot="5400000" flipH="1" flipV="1">
              <a:off x="6177963" y="2761932"/>
              <a:ext cx="1479817" cy="4974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Right Arrow 3"/>
            <p:cNvSpPr/>
            <p:nvPr/>
          </p:nvSpPr>
          <p:spPr>
            <a:xfrm>
              <a:off x="8399902" y="5733916"/>
              <a:ext cx="964413" cy="589364"/>
            </a:xfrm>
            <a:prstGeom prst="rightArrow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2016++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5828" y="5894652"/>
              <a:ext cx="1500222" cy="267893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2015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9480" y="5894652"/>
              <a:ext cx="1446644" cy="267893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2014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2861" y="5894652"/>
              <a:ext cx="1446644" cy="267893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2013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6241" y="5894652"/>
              <a:ext cx="1446644" cy="267893"/>
            </a:xfrm>
            <a:prstGeom prst="rect">
              <a:avLst/>
            </a:prstGeom>
            <a:solidFill>
              <a:srgbClr val="BF8C2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2012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3952885" y="1099225"/>
              <a:ext cx="0" cy="4900190"/>
            </a:xfrm>
            <a:prstGeom prst="line">
              <a:avLst/>
            </a:prstGeom>
            <a:ln>
              <a:solidFill>
                <a:schemeClr val="bg2">
                  <a:lumMod val="25000"/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5399505" y="1099225"/>
              <a:ext cx="0" cy="4900190"/>
            </a:xfrm>
            <a:prstGeom prst="line">
              <a:avLst/>
            </a:prstGeom>
            <a:ln>
              <a:solidFill>
                <a:schemeClr val="bg2">
                  <a:lumMod val="25000"/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6844023" y="1099225"/>
              <a:ext cx="20809" cy="4782984"/>
            </a:xfrm>
            <a:prstGeom prst="line">
              <a:avLst/>
            </a:prstGeom>
            <a:ln>
              <a:solidFill>
                <a:schemeClr val="bg2">
                  <a:lumMod val="25000"/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8401284" y="1099225"/>
              <a:ext cx="0" cy="4740402"/>
            </a:xfrm>
            <a:prstGeom prst="line">
              <a:avLst/>
            </a:prstGeom>
            <a:ln>
              <a:solidFill>
                <a:schemeClr val="bg2">
                  <a:lumMod val="25000"/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2506241" y="5868811"/>
              <a:ext cx="6520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rocess 21"/>
            <p:cNvSpPr/>
            <p:nvPr/>
          </p:nvSpPr>
          <p:spPr>
            <a:xfrm>
              <a:off x="3952860" y="2762097"/>
              <a:ext cx="843318" cy="613326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WSIS +10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UNESCO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Feb 2013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4537536" y="1879201"/>
              <a:ext cx="684981" cy="831164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WSIS +10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ITU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May 2013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25" name="Shape 24"/>
            <p:cNvCxnSpPr>
              <a:cxnSpLocks/>
              <a:stCxn id="22" idx="0"/>
              <a:endCxn id="23" idx="1"/>
            </p:cNvCxnSpPr>
            <p:nvPr/>
          </p:nvCxnSpPr>
          <p:spPr>
            <a:xfrm rot="5400000" flipH="1" flipV="1">
              <a:off x="4222370" y="2446932"/>
              <a:ext cx="467314" cy="163017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lowchart: Process 27"/>
            <p:cNvSpPr/>
            <p:nvPr/>
          </p:nvSpPr>
          <p:spPr>
            <a:xfrm>
              <a:off x="5522124" y="2534495"/>
              <a:ext cx="1101639" cy="840928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WSIS +10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High-Level Segment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(Egypt)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33" name="Elbow Connector 32"/>
            <p:cNvCxnSpPr>
              <a:cxnSpLocks/>
              <a:stCxn id="23" idx="3"/>
              <a:endCxn id="28" idx="1"/>
            </p:cNvCxnSpPr>
            <p:nvPr/>
          </p:nvCxnSpPr>
          <p:spPr>
            <a:xfrm>
              <a:off x="5222517" y="2294783"/>
              <a:ext cx="299607" cy="66017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lowchart: Process 42"/>
            <p:cNvSpPr/>
            <p:nvPr/>
          </p:nvSpPr>
          <p:spPr>
            <a:xfrm>
              <a:off x="5716536" y="1447682"/>
              <a:ext cx="1016587" cy="798488"/>
            </a:xfrm>
            <a:prstGeom prst="flowChartProcess">
              <a:avLst/>
            </a:prstGeom>
            <a:solidFill>
              <a:srgbClr val="407E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GA 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Meeting on WSIS +10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45" name="Shape 44"/>
            <p:cNvCxnSpPr>
              <a:cxnSpLocks/>
              <a:stCxn id="28" idx="3"/>
              <a:endCxn id="43" idx="1"/>
            </p:cNvCxnSpPr>
            <p:nvPr/>
          </p:nvCxnSpPr>
          <p:spPr>
            <a:xfrm flipH="1" flipV="1">
              <a:off x="5716536" y="1846926"/>
              <a:ext cx="907227" cy="1108033"/>
            </a:xfrm>
            <a:prstGeom prst="bentConnector5">
              <a:avLst>
                <a:gd name="adj1" fmla="val -25198"/>
                <a:gd name="adj2" fmla="val 50958"/>
                <a:gd name="adj3" fmla="val 125198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Flowchart: Process 51"/>
            <p:cNvSpPr/>
            <p:nvPr/>
          </p:nvSpPr>
          <p:spPr>
            <a:xfrm>
              <a:off x="7085092" y="1447682"/>
              <a:ext cx="1016587" cy="798488"/>
            </a:xfrm>
            <a:prstGeom prst="flowChartProcess">
              <a:avLst/>
            </a:prstGeom>
            <a:solidFill>
              <a:srgbClr val="407E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GA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Meeting on MDGs +15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54" name="Elbow Connector 53"/>
            <p:cNvCxnSpPr>
              <a:cxnSpLocks/>
              <a:stCxn id="43" idx="3"/>
              <a:endCxn id="52" idx="1"/>
            </p:cNvCxnSpPr>
            <p:nvPr/>
          </p:nvCxnSpPr>
          <p:spPr>
            <a:xfrm>
              <a:off x="6733123" y="1846926"/>
              <a:ext cx="351969" cy="12700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Flowchart: Process 57"/>
            <p:cNvSpPr/>
            <p:nvPr/>
          </p:nvSpPr>
          <p:spPr>
            <a:xfrm>
              <a:off x="7218420" y="4121969"/>
              <a:ext cx="1117756" cy="1017765"/>
            </a:xfrm>
            <a:prstGeom prst="flowChartProcess">
              <a:avLst/>
            </a:prstGeom>
            <a:ln w="47625"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WSIS +10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ESCWA Regional Conference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60" name="Shape 59"/>
            <p:cNvCxnSpPr>
              <a:cxnSpLocks/>
              <a:stCxn id="52" idx="3"/>
              <a:endCxn id="58" idx="1"/>
            </p:cNvCxnSpPr>
            <p:nvPr/>
          </p:nvCxnSpPr>
          <p:spPr>
            <a:xfrm flipH="1">
              <a:off x="7218420" y="1846926"/>
              <a:ext cx="883259" cy="2783926"/>
            </a:xfrm>
            <a:prstGeom prst="bentConnector5">
              <a:avLst>
                <a:gd name="adj1" fmla="val -25881"/>
                <a:gd name="adj2" fmla="val 48031"/>
                <a:gd name="adj3" fmla="val 125881"/>
              </a:avLst>
            </a:prstGeom>
            <a:ln w="28575">
              <a:solidFill>
                <a:srgbClr val="407E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Process 61"/>
            <p:cNvSpPr/>
            <p:nvPr/>
          </p:nvSpPr>
          <p:spPr>
            <a:xfrm>
              <a:off x="4111571" y="3608070"/>
              <a:ext cx="1007218" cy="294686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Global IGF 8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5739444" y="3619983"/>
              <a:ext cx="1039859" cy="267893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Global IGF 9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7218419" y="3620231"/>
              <a:ext cx="1086732" cy="267893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Global IGF 10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1" name="Flowchart: Process 70"/>
            <p:cNvSpPr/>
            <p:nvPr/>
          </p:nvSpPr>
          <p:spPr>
            <a:xfrm>
              <a:off x="2230751" y="3603906"/>
              <a:ext cx="1317134" cy="293333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Global IGF 7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2" name="Flowchart: Process 71"/>
            <p:cNvSpPr/>
            <p:nvPr/>
          </p:nvSpPr>
          <p:spPr>
            <a:xfrm>
              <a:off x="3065473" y="5164390"/>
              <a:ext cx="730791" cy="610964"/>
            </a:xfrm>
            <a:prstGeom prst="flowChartProcess">
              <a:avLst/>
            </a:prstGeom>
            <a:solidFill>
              <a:srgbClr val="177CB3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Arab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IGF 1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Kuwait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3" name="Flowchart: Process 72"/>
            <p:cNvSpPr/>
            <p:nvPr/>
          </p:nvSpPr>
          <p:spPr>
            <a:xfrm>
              <a:off x="4488237" y="5165404"/>
              <a:ext cx="838210" cy="620387"/>
            </a:xfrm>
            <a:prstGeom prst="flowChartProcess">
              <a:avLst/>
            </a:prstGeom>
            <a:solidFill>
              <a:srgbClr val="177CB3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Arab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IGF 2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/>
                </a:rPr>
                <a:t>Algeria</a:t>
              </a:r>
              <a:endParaRPr lang="en-US" sz="9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4" name="Flowchart: Process 73"/>
            <p:cNvSpPr/>
            <p:nvPr/>
          </p:nvSpPr>
          <p:spPr>
            <a:xfrm>
              <a:off x="5992711" y="5174120"/>
              <a:ext cx="803678" cy="612435"/>
            </a:xfrm>
            <a:prstGeom prst="flowChartProcess">
              <a:avLst/>
            </a:prstGeom>
            <a:solidFill>
              <a:srgbClr val="177CB3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Arab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IGF 3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Lebanon</a:t>
              </a:r>
              <a:endParaRPr lang="en-US" sz="82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5" name="Flowchart: Process 74"/>
            <p:cNvSpPr/>
            <p:nvPr/>
          </p:nvSpPr>
          <p:spPr>
            <a:xfrm>
              <a:off x="7446248" y="5144721"/>
              <a:ext cx="803677" cy="642296"/>
            </a:xfrm>
            <a:prstGeom prst="flowChartProcess">
              <a:avLst/>
            </a:prstGeom>
            <a:ln w="47625"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Arab</a:t>
              </a:r>
            </a:p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88" b="1" dirty="0">
                  <a:solidFill>
                    <a:prstClr val="white"/>
                  </a:solidFill>
                  <a:latin typeface="Arial" panose="020B0604020202020204"/>
                </a:rPr>
                <a:t>IGF 4</a:t>
              </a:r>
              <a:endParaRPr lang="en-US" sz="788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77" name="Elbow Connector 76"/>
            <p:cNvCxnSpPr>
              <a:cxnSpLocks/>
              <a:stCxn id="71" idx="3"/>
              <a:endCxn id="62" idx="1"/>
            </p:cNvCxnSpPr>
            <p:nvPr/>
          </p:nvCxnSpPr>
          <p:spPr>
            <a:xfrm>
              <a:off x="3547885" y="3750573"/>
              <a:ext cx="563686" cy="48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cxnSpLocks/>
              <a:stCxn id="62" idx="3"/>
              <a:endCxn id="66" idx="1"/>
            </p:cNvCxnSpPr>
            <p:nvPr/>
          </p:nvCxnSpPr>
          <p:spPr>
            <a:xfrm flipV="1">
              <a:off x="5118789" y="3753930"/>
              <a:ext cx="620655" cy="148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cxnSpLocks/>
              <a:stCxn id="66" idx="3"/>
              <a:endCxn id="67" idx="1"/>
            </p:cNvCxnSpPr>
            <p:nvPr/>
          </p:nvCxnSpPr>
          <p:spPr>
            <a:xfrm>
              <a:off x="6779303" y="3753930"/>
              <a:ext cx="439116" cy="2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3796264" y="5469872"/>
              <a:ext cx="691973" cy="572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cxnSpLocks/>
              <a:stCxn id="73" idx="3"/>
              <a:endCxn id="74" idx="1"/>
            </p:cNvCxnSpPr>
            <p:nvPr/>
          </p:nvCxnSpPr>
          <p:spPr>
            <a:xfrm>
              <a:off x="5326447" y="5475598"/>
              <a:ext cx="666264" cy="4740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cxnSpLocks/>
            </p:cNvCxnSpPr>
            <p:nvPr/>
          </p:nvCxnSpPr>
          <p:spPr>
            <a:xfrm>
              <a:off x="6806117" y="5460882"/>
              <a:ext cx="640131" cy="4987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Flowchart: Process 89"/>
            <p:cNvSpPr/>
            <p:nvPr/>
          </p:nvSpPr>
          <p:spPr>
            <a:xfrm>
              <a:off x="5660242" y="4098210"/>
              <a:ext cx="1248865" cy="749452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b="1" dirty="0">
                  <a:solidFill>
                    <a:prstClr val="white"/>
                  </a:solidFill>
                  <a:latin typeface="Arial" panose="020B0604020202020204"/>
                </a:rPr>
                <a:t>ESCWA 28th Ministerial Session on WSIS +10 and IGF+10</a:t>
              </a:r>
              <a:endParaRPr lang="en-US" sz="75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97" name="Elbow Connector 96"/>
            <p:cNvCxnSpPr>
              <a:cxnSpLocks/>
              <a:stCxn id="73" idx="3"/>
              <a:endCxn id="90" idx="1"/>
            </p:cNvCxnSpPr>
            <p:nvPr/>
          </p:nvCxnSpPr>
          <p:spPr>
            <a:xfrm flipV="1">
              <a:off x="5326447" y="4472936"/>
              <a:ext cx="333795" cy="100266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Flowchart: Process 99"/>
            <p:cNvSpPr/>
            <p:nvPr/>
          </p:nvSpPr>
          <p:spPr>
            <a:xfrm>
              <a:off x="8462174" y="4095848"/>
              <a:ext cx="1216536" cy="754177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ESCWA  29</a:t>
              </a:r>
              <a:r>
                <a:rPr lang="en-GB" sz="825" b="1" baseline="30000" dirty="0">
                  <a:solidFill>
                    <a:prstClr val="white"/>
                  </a:solidFill>
                  <a:latin typeface="Arial" panose="020B0604020202020204"/>
                </a:rPr>
                <a:t>th</a:t>
              </a: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 Ministerial Session</a:t>
              </a:r>
              <a:endParaRPr lang="en-US" sz="82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9" name="Flowchart: Process 108"/>
            <p:cNvSpPr/>
            <p:nvPr/>
          </p:nvSpPr>
          <p:spPr>
            <a:xfrm>
              <a:off x="2859972" y="4109114"/>
              <a:ext cx="1141791" cy="647162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825" b="1" dirty="0">
                  <a:solidFill>
                    <a:prstClr val="white"/>
                  </a:solidFill>
                  <a:latin typeface="Arial" panose="020B0604020202020204"/>
                </a:rPr>
                <a:t>ESCWA 27th Ministerial Session</a:t>
              </a:r>
              <a:endParaRPr lang="en-US" sz="825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111" name="Shape 110"/>
            <p:cNvCxnSpPr>
              <a:cxnSpLocks/>
              <a:stCxn id="109" idx="3"/>
              <a:endCxn id="72" idx="1"/>
            </p:cNvCxnSpPr>
            <p:nvPr/>
          </p:nvCxnSpPr>
          <p:spPr>
            <a:xfrm flipH="1">
              <a:off x="3065473" y="4432695"/>
              <a:ext cx="936290" cy="1037177"/>
            </a:xfrm>
            <a:prstGeom prst="bentConnector5">
              <a:avLst>
                <a:gd name="adj1" fmla="val -24416"/>
                <a:gd name="adj2" fmla="val 50873"/>
                <a:gd name="adj3" fmla="val 124416"/>
              </a:avLst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cxnSpLocks/>
              <a:stCxn id="72" idx="0"/>
              <a:endCxn id="22" idx="2"/>
            </p:cNvCxnSpPr>
            <p:nvPr/>
          </p:nvCxnSpPr>
          <p:spPr>
            <a:xfrm rot="5400000" flipH="1" flipV="1">
              <a:off x="3008211" y="3798082"/>
              <a:ext cx="1788967" cy="9436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77CB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hape 60"/>
            <p:cNvCxnSpPr>
              <a:cxnSpLocks/>
            </p:cNvCxnSpPr>
            <p:nvPr/>
          </p:nvCxnSpPr>
          <p:spPr>
            <a:xfrm rot="5400000" flipH="1" flipV="1">
              <a:off x="4404325" y="4054589"/>
              <a:ext cx="1861846" cy="3963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77CB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94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المقدمة</a:t>
            </a:r>
            <a:r>
              <a:rPr lang="ar-LB" sz="3200" dirty="0">
                <a:solidFill>
                  <a:srgbClr val="418FDE"/>
                </a:solidFill>
                <a:ea typeface="Arial" charset="0"/>
                <a:cs typeface="Arial" charset="0"/>
              </a:rPr>
              <a:t>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34AC50-25B9-47A2-858A-04A325E083E2}"/>
              </a:ext>
            </a:extLst>
          </p:cNvPr>
          <p:cNvSpPr txBox="1">
            <a:spLocks/>
          </p:cNvSpPr>
          <p:nvPr/>
        </p:nvSpPr>
        <p:spPr bwMode="auto">
          <a:xfrm>
            <a:off x="502024" y="2141317"/>
            <a:ext cx="7027489" cy="38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spcAft>
                <a:spcPts val="600"/>
              </a:spcAft>
              <a:buFont typeface="Arial" charset="0"/>
              <a:buNone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تستعرض الوثيقة العمل ضمن مبادرة الإسكوا وجامعة الدول العربية </a:t>
            </a: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للحوار العربي حول حوكمة الإنترنت (</a:t>
            </a:r>
            <a:r>
              <a:rPr lang="en-US" sz="2800" b="1" dirty="0" err="1">
                <a:solidFill>
                  <a:srgbClr val="595959"/>
                </a:solidFill>
                <a:ea typeface="Arial" charset="0"/>
                <a:cs typeface="Arial" charset="0"/>
              </a:rPr>
              <a:t>ArabDIG</a:t>
            </a:r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) </a:t>
            </a: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بشأن السياسات العامة المتعلقة بتطوير واستخدام الإنترنت.</a:t>
            </a: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457200" indent="-457200" algn="r" rtl="1">
              <a:spcAft>
                <a:spcPts val="600"/>
              </a:spcAft>
              <a:buFontTx/>
              <a:buChar char="-"/>
            </a:pPr>
            <a:endParaRPr lang="ar-LB" sz="16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تحديث خارطة الطريق العربية لحوكمة الإنترنت (2018)</a:t>
            </a: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اعتماد ميثاق للمنتدى العربي لحوكمة الإنترنت (2017) </a:t>
            </a: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التحضيرات للمؤتمر السنوي الخامس للمنتدى (2019)</a:t>
            </a:r>
          </a:p>
          <a:p>
            <a:pPr algn="r" rtl="1">
              <a:spcAft>
                <a:spcPts val="600"/>
              </a:spcAft>
              <a:buFont typeface="Arial" charset="0"/>
              <a:buNone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9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89013" y="959713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1-  الحوار العربي حول حوكمة الإنترنت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1685932" y="2164467"/>
            <a:ext cx="6078948" cy="38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مبادرة الحوار العربي حول حوكمة الإنترنت</a:t>
            </a:r>
            <a:r>
              <a:rPr lang="en-US" sz="2800" dirty="0">
                <a:solidFill>
                  <a:srgbClr val="595959"/>
                </a:solidFill>
                <a:ea typeface="Arial" charset="0"/>
                <a:cs typeface="Arial" charset="0"/>
              </a:rPr>
              <a:t> </a:t>
            </a: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 (</a:t>
            </a:r>
            <a:r>
              <a:rPr lang="en-US" sz="2800" dirty="0" err="1">
                <a:solidFill>
                  <a:srgbClr val="595959"/>
                </a:solidFill>
                <a:ea typeface="Arial" charset="0"/>
                <a:cs typeface="Arial" charset="0"/>
              </a:rPr>
              <a:t>ArabDIG</a:t>
            </a: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) – 2009</a:t>
            </a: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cs typeface="Arial" charset="0"/>
              </a:rPr>
              <a:t>خارطة الطريق العربية لحوكمة الإنترنت ونداء الفرقاء العرب للتعاون العربي في حوكمة الإنترنت (2010)</a:t>
            </a: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cs typeface="Arial" charset="0"/>
              </a:rPr>
              <a:t>إنشاء المنتدى العربي لحوكمة الإنترنت (</a:t>
            </a:r>
            <a:r>
              <a:rPr lang="en-US" sz="2800" dirty="0">
                <a:solidFill>
                  <a:srgbClr val="595959"/>
                </a:solidFill>
                <a:cs typeface="Arial" charset="0"/>
              </a:rPr>
              <a:t>ArabIGF</a:t>
            </a:r>
            <a:r>
              <a:rPr lang="ar-LB" sz="2800" dirty="0">
                <a:solidFill>
                  <a:srgbClr val="595959"/>
                </a:solidFill>
                <a:cs typeface="Arial" charset="0"/>
              </a:rPr>
              <a:t>) (2012)، يتسق مع المنتدى العالمي</a:t>
            </a:r>
            <a:r>
              <a:rPr lang="en-US" sz="2800" dirty="0">
                <a:solidFill>
                  <a:srgbClr val="595959"/>
                </a:solidFill>
                <a:cs typeface="Arial" charset="0"/>
              </a:rPr>
              <a:t> </a:t>
            </a:r>
            <a:r>
              <a:rPr lang="ar-LB" sz="2800" dirty="0">
                <a:solidFill>
                  <a:srgbClr val="595959"/>
                </a:solidFill>
                <a:cs typeface="Arial" charset="0"/>
              </a:rPr>
              <a:t>(</a:t>
            </a:r>
            <a:r>
              <a:rPr lang="en-US" sz="2800" dirty="0">
                <a:solidFill>
                  <a:srgbClr val="595959"/>
                </a:solidFill>
                <a:cs typeface="Arial" charset="0"/>
              </a:rPr>
              <a:t>IGF</a:t>
            </a:r>
            <a:r>
              <a:rPr lang="ar-LB" sz="2800" dirty="0">
                <a:solidFill>
                  <a:srgbClr val="595959"/>
                </a:solidFill>
                <a:cs typeface="Arial" charset="0"/>
              </a:rPr>
              <a:t>)</a:t>
            </a:r>
          </a:p>
          <a:p>
            <a:pPr marL="566738" indent="-566738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cs typeface="Arial" charset="0"/>
              </a:rPr>
              <a:t>قضايا المنتدى</a:t>
            </a: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: النفاذ، الأمن والخصوصية، الانفتاح</a:t>
            </a: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ar-LB" sz="28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566738" indent="-566738" algn="r" rtl="1">
              <a:spcAft>
                <a:spcPts val="600"/>
              </a:spcAft>
              <a:buFont typeface="Arial" charset="0"/>
              <a:buNone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6892F8-8D1B-4A10-80BC-E8BDE5C7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3718">
            <a:off x="244600" y="2071128"/>
            <a:ext cx="1602701" cy="204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002667-4B45-45C1-AC09-9CCBD53C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8512">
            <a:off x="386155" y="4166941"/>
            <a:ext cx="1533555" cy="1884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504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69C1AF-DB2D-4FC4-ADD4-A9512C88105B}"/>
              </a:ext>
            </a:extLst>
          </p:cNvPr>
          <p:cNvSpPr txBox="1">
            <a:spLocks/>
          </p:cNvSpPr>
          <p:nvPr/>
        </p:nvSpPr>
        <p:spPr bwMode="auto">
          <a:xfrm>
            <a:off x="502024" y="95971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/>
            <a:r>
              <a:rPr lang="ar-LB" sz="3200" b="1" dirty="0">
                <a:solidFill>
                  <a:srgbClr val="418FDE"/>
                </a:solidFill>
                <a:ea typeface="Arial" charset="0"/>
                <a:cs typeface="Arial" charset="0"/>
              </a:rPr>
              <a:t>1-  الحوار العربي حول حوكمة الإنترنت </a:t>
            </a:r>
            <a:r>
              <a:rPr lang="ar-LB" sz="2800" dirty="0">
                <a:solidFill>
                  <a:srgbClr val="418FDE"/>
                </a:solidFill>
                <a:ea typeface="Arial" charset="0"/>
                <a:cs typeface="Arial" charset="0"/>
              </a:rPr>
              <a:t>(تابع)</a:t>
            </a:r>
            <a:endParaRPr lang="en-US" sz="3200" b="1" dirty="0">
              <a:solidFill>
                <a:srgbClr val="418FDE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34AC50-25B9-47A2-858A-04A325E083E2}"/>
              </a:ext>
            </a:extLst>
          </p:cNvPr>
          <p:cNvSpPr txBox="1">
            <a:spLocks/>
          </p:cNvSpPr>
          <p:nvPr/>
        </p:nvSpPr>
        <p:spPr bwMode="auto">
          <a:xfrm>
            <a:off x="502024" y="2141317"/>
            <a:ext cx="7027489" cy="38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ar-LB" sz="2800" dirty="0">
                <a:solidFill>
                  <a:srgbClr val="595959"/>
                </a:solidFill>
                <a:ea typeface="Arial" charset="0"/>
                <a:cs typeface="Arial" charset="0"/>
              </a:rPr>
              <a:t>أربعة اجتماعات سنوية للمنتدى (2012-2015)</a:t>
            </a:r>
          </a:p>
        </p:txBody>
      </p:sp>
    </p:spTree>
    <p:extLst>
      <p:ext uri="{BB962C8B-B14F-4D97-AF65-F5344CB8AC3E}">
        <p14:creationId xmlns:p14="http://schemas.microsoft.com/office/powerpoint/2010/main" val="4284146629"/>
      </p:ext>
    </p:extLst>
  </p:cSld>
  <p:clrMapOvr>
    <a:masterClrMapping/>
  </p:clrMapOvr>
</p:sld>
</file>

<file path=ppt/theme/theme1.xml><?xml version="1.0" encoding="utf-8"?>
<a:theme xmlns:a="http://schemas.openxmlformats.org/drawingml/2006/main" name="ESCWA-PPT-Template-Arabic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ptx" id="{1133A1AE-8B3D-4C34-9375-A7E2AA12808F}" vid="{D64F7FD0-B5E6-4B08-BAA7-5D1477E392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ESCWA-PPT-Template-Arabic</Template>
  <TotalTime>737</TotalTime>
  <Words>857</Words>
  <Application>Microsoft Office PowerPoint</Application>
  <PresentationFormat>On-screen Show (4:3)</PresentationFormat>
  <Paragraphs>240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Calibri Light</vt:lpstr>
      <vt:lpstr>Courier New</vt:lpstr>
      <vt:lpstr>Wingdings</vt:lpstr>
      <vt:lpstr>ESCWA-PPT-Template-Arabic</vt:lpstr>
      <vt:lpstr>Office Theme</vt:lpstr>
      <vt:lpstr>PowerPoint Presentation</vt:lpstr>
      <vt:lpstr>PowerPoint Presentation</vt:lpstr>
      <vt:lpstr>PowerPoint Presentation</vt:lpstr>
      <vt:lpstr>PowerPoint Presentation</vt:lpstr>
      <vt:lpstr>WSIS and IGF Processes</vt:lpstr>
      <vt:lpstr>WSIS and IGF Processes</vt:lpstr>
      <vt:lpstr>PowerPoint Presentation</vt:lpstr>
      <vt:lpstr>PowerPoint Presentation</vt:lpstr>
      <vt:lpstr>PowerPoint Presentation</vt:lpstr>
      <vt:lpstr>The Arab IGF Process</vt:lpstr>
      <vt:lpstr>The Arab IGF Process</vt:lpstr>
      <vt:lpstr>Success of the First Annual Meeting</vt:lpstr>
      <vt:lpstr>Success of the First Annual Meeting</vt:lpstr>
      <vt:lpstr>Success of the First Annual Meeting</vt:lpstr>
      <vt:lpstr>Success of the First Annual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 VANDOM</dc:creator>
  <cp:keywords/>
  <dc:description/>
  <cp:lastModifiedBy>Ayman Elsherbiny</cp:lastModifiedBy>
  <cp:revision>244</cp:revision>
  <cp:lastPrinted>2017-02-01T11:07:23Z</cp:lastPrinted>
  <dcterms:created xsi:type="dcterms:W3CDTF">2016-05-20T11:03:31Z</dcterms:created>
  <dcterms:modified xsi:type="dcterms:W3CDTF">2019-03-21T07:58:52Z</dcterms:modified>
  <cp:category/>
</cp:coreProperties>
</file>