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6" r:id="rId2"/>
    <p:sldId id="291" r:id="rId3"/>
    <p:sldId id="284" r:id="rId4"/>
    <p:sldId id="302" r:id="rId5"/>
    <p:sldId id="306" r:id="rId6"/>
    <p:sldId id="315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282" r:id="rId16"/>
  </p:sldIdLst>
  <p:sldSz cx="9144000" cy="6858000" type="screen4x3"/>
  <p:notesSz cx="6742113" cy="9872663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FDE"/>
    <a:srgbClr val="007096"/>
    <a:srgbClr val="97999B"/>
    <a:srgbClr val="009CA6"/>
    <a:srgbClr val="595959"/>
    <a:srgbClr val="B88FDE"/>
    <a:srgbClr val="010000"/>
    <a:srgbClr val="2C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394" autoAdjust="0"/>
  </p:normalViewPr>
  <p:slideViewPr>
    <p:cSldViewPr snapToGrid="0" snapToObjects="1">
      <p:cViewPr varScale="1">
        <p:scale>
          <a:sx n="80" d="100"/>
          <a:sy n="80" d="100"/>
        </p:scale>
        <p:origin x="97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7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81073-DDB9-4F1B-9B58-6302454F4C3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60DEFFD9-32B1-487B-9951-2586886FD5F7}">
      <dgm:prSet phldrT="[Text]" custT="1"/>
      <dgm:spPr/>
      <dgm:t>
        <a:bodyPr/>
        <a:lstStyle/>
        <a:p>
          <a:r>
            <a:rPr lang="ar-LB" sz="2600" b="1" dirty="0"/>
            <a:t>بناء التوافق</a:t>
          </a:r>
          <a:endParaRPr lang="en-US" sz="2600" b="1" dirty="0"/>
        </a:p>
      </dgm:t>
    </dgm:pt>
    <dgm:pt modelId="{55B8E1DD-7180-4913-BF06-4752D41CA3E8}" type="parTrans" cxnId="{E9CFF821-DC47-46D8-BE4F-4D590554D3BC}">
      <dgm:prSet/>
      <dgm:spPr/>
      <dgm:t>
        <a:bodyPr/>
        <a:lstStyle/>
        <a:p>
          <a:endParaRPr lang="en-US"/>
        </a:p>
      </dgm:t>
    </dgm:pt>
    <dgm:pt modelId="{CEBD091C-B1A9-49BF-9793-892C562DA42D}" type="sibTrans" cxnId="{E9CFF821-DC47-46D8-BE4F-4D590554D3BC}">
      <dgm:prSet/>
      <dgm:spPr/>
      <dgm:t>
        <a:bodyPr/>
        <a:lstStyle/>
        <a:p>
          <a:endParaRPr lang="en-US"/>
        </a:p>
      </dgm:t>
    </dgm:pt>
    <dgm:pt modelId="{D84FF601-62FF-4FF3-A086-2F7A2D9085DA}">
      <dgm:prSet phldrT="[Text]" custT="1"/>
      <dgm:spPr/>
      <dgm:t>
        <a:bodyPr/>
        <a:lstStyle/>
        <a:p>
          <a:r>
            <a:rPr lang="ar-LB" sz="2600" b="1" dirty="0"/>
            <a:t>الدعم الفني</a:t>
          </a:r>
          <a:endParaRPr lang="en-US" sz="2600" b="1" dirty="0"/>
        </a:p>
      </dgm:t>
    </dgm:pt>
    <dgm:pt modelId="{564FB7DC-ECB9-46D7-82A4-1BFEC4C5A7BC}" type="parTrans" cxnId="{4924AC4D-8753-4548-B9F4-E1B312E034EC}">
      <dgm:prSet/>
      <dgm:spPr/>
      <dgm:t>
        <a:bodyPr/>
        <a:lstStyle/>
        <a:p>
          <a:endParaRPr lang="en-US"/>
        </a:p>
      </dgm:t>
    </dgm:pt>
    <dgm:pt modelId="{386A11B1-0BBD-436D-A4B1-F9FC67B1971A}" type="sibTrans" cxnId="{4924AC4D-8753-4548-B9F4-E1B312E034EC}">
      <dgm:prSet/>
      <dgm:spPr/>
      <dgm:t>
        <a:bodyPr/>
        <a:lstStyle/>
        <a:p>
          <a:endParaRPr lang="en-US"/>
        </a:p>
      </dgm:t>
    </dgm:pt>
    <dgm:pt modelId="{E3A22C4F-2B63-40D6-A5D9-694459ED7762}">
      <dgm:prSet phldrT="[Text]" custT="1"/>
      <dgm:spPr/>
      <dgm:t>
        <a:bodyPr/>
        <a:lstStyle/>
        <a:p>
          <a:r>
            <a:rPr lang="ar-LB" sz="2600" b="1" dirty="0"/>
            <a:t>توليد المعرفة</a:t>
          </a:r>
          <a:endParaRPr lang="en-US" sz="2600" b="1" dirty="0"/>
        </a:p>
      </dgm:t>
    </dgm:pt>
    <dgm:pt modelId="{0C6BF3AD-4450-4F88-9362-95A9A2FFA8CE}" type="parTrans" cxnId="{FB034A65-EA29-4703-B91A-1CA57BCE3C5F}">
      <dgm:prSet/>
      <dgm:spPr/>
      <dgm:t>
        <a:bodyPr/>
        <a:lstStyle/>
        <a:p>
          <a:endParaRPr lang="en-US"/>
        </a:p>
      </dgm:t>
    </dgm:pt>
    <dgm:pt modelId="{E8FF5D5D-CF07-4377-B4EF-FE372A1CEEAA}" type="sibTrans" cxnId="{FB034A65-EA29-4703-B91A-1CA57BCE3C5F}">
      <dgm:prSet/>
      <dgm:spPr/>
      <dgm:t>
        <a:bodyPr/>
        <a:lstStyle/>
        <a:p>
          <a:endParaRPr lang="en-US"/>
        </a:p>
      </dgm:t>
    </dgm:pt>
    <dgm:pt modelId="{63A672C1-09ED-4B96-940F-A23AD1B0E7EE}" type="pres">
      <dgm:prSet presAssocID="{0DB81073-DDB9-4F1B-9B58-6302454F4C38}" presName="compositeShape" presStyleCnt="0">
        <dgm:presLayoutVars>
          <dgm:chMax val="7"/>
          <dgm:dir/>
          <dgm:resizeHandles val="exact"/>
        </dgm:presLayoutVars>
      </dgm:prSet>
      <dgm:spPr/>
    </dgm:pt>
    <dgm:pt modelId="{0B66C7FB-0D16-435F-B107-4E28A5BA87E9}" type="pres">
      <dgm:prSet presAssocID="{0DB81073-DDB9-4F1B-9B58-6302454F4C38}" presName="wedge1" presStyleLbl="node1" presStyleIdx="0" presStyleCnt="3"/>
      <dgm:spPr/>
    </dgm:pt>
    <dgm:pt modelId="{8F6EBDF6-65E0-45C7-A6D5-3E6014092B51}" type="pres">
      <dgm:prSet presAssocID="{0DB81073-DDB9-4F1B-9B58-6302454F4C38}" presName="dummy1a" presStyleCnt="0"/>
      <dgm:spPr/>
    </dgm:pt>
    <dgm:pt modelId="{63803E85-5C2B-4F41-AE6E-F2C97F1B0950}" type="pres">
      <dgm:prSet presAssocID="{0DB81073-DDB9-4F1B-9B58-6302454F4C38}" presName="dummy1b" presStyleCnt="0"/>
      <dgm:spPr/>
    </dgm:pt>
    <dgm:pt modelId="{92856F06-0C02-4A89-9D83-4DF26BC29A29}" type="pres">
      <dgm:prSet presAssocID="{0DB81073-DDB9-4F1B-9B58-6302454F4C3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9EECACE-6D01-4A44-8CE5-936D07F34AFD}" type="pres">
      <dgm:prSet presAssocID="{0DB81073-DDB9-4F1B-9B58-6302454F4C38}" presName="wedge2" presStyleLbl="node1" presStyleIdx="1" presStyleCnt="3"/>
      <dgm:spPr/>
    </dgm:pt>
    <dgm:pt modelId="{BB3B211E-5F04-43CB-A654-2C249E5A3A26}" type="pres">
      <dgm:prSet presAssocID="{0DB81073-DDB9-4F1B-9B58-6302454F4C38}" presName="dummy2a" presStyleCnt="0"/>
      <dgm:spPr/>
    </dgm:pt>
    <dgm:pt modelId="{00C839E3-C50D-4E15-ADE4-37F77727E303}" type="pres">
      <dgm:prSet presAssocID="{0DB81073-DDB9-4F1B-9B58-6302454F4C38}" presName="dummy2b" presStyleCnt="0"/>
      <dgm:spPr/>
    </dgm:pt>
    <dgm:pt modelId="{2C352AB2-DAF1-4572-B3BB-D763C931DCA3}" type="pres">
      <dgm:prSet presAssocID="{0DB81073-DDB9-4F1B-9B58-6302454F4C3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AEC09124-BBF6-4E93-A44A-A883045317CB}" type="pres">
      <dgm:prSet presAssocID="{0DB81073-DDB9-4F1B-9B58-6302454F4C38}" presName="wedge3" presStyleLbl="node1" presStyleIdx="2" presStyleCnt="3"/>
      <dgm:spPr/>
    </dgm:pt>
    <dgm:pt modelId="{AC6C97A7-A92A-46B4-8465-BE82C03B6F67}" type="pres">
      <dgm:prSet presAssocID="{0DB81073-DDB9-4F1B-9B58-6302454F4C38}" presName="dummy3a" presStyleCnt="0"/>
      <dgm:spPr/>
    </dgm:pt>
    <dgm:pt modelId="{7A7A17BB-98C7-4313-B9EC-E59159BAA167}" type="pres">
      <dgm:prSet presAssocID="{0DB81073-DDB9-4F1B-9B58-6302454F4C38}" presName="dummy3b" presStyleCnt="0"/>
      <dgm:spPr/>
    </dgm:pt>
    <dgm:pt modelId="{F9F71EBB-FA7D-42C0-A6A1-493F517B0B7A}" type="pres">
      <dgm:prSet presAssocID="{0DB81073-DDB9-4F1B-9B58-6302454F4C3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DA0CF68-1DFB-40B9-8174-A951DA38B374}" type="pres">
      <dgm:prSet presAssocID="{CEBD091C-B1A9-49BF-9793-892C562DA42D}" presName="arrowWedge1" presStyleLbl="fgSibTrans2D1" presStyleIdx="0" presStyleCnt="3"/>
      <dgm:spPr/>
    </dgm:pt>
    <dgm:pt modelId="{01FF327A-79E4-469D-8BC0-B33FA22D7CDC}" type="pres">
      <dgm:prSet presAssocID="{386A11B1-0BBD-436D-A4B1-F9FC67B1971A}" presName="arrowWedge2" presStyleLbl="fgSibTrans2D1" presStyleIdx="1" presStyleCnt="3"/>
      <dgm:spPr/>
    </dgm:pt>
    <dgm:pt modelId="{005D9645-48A9-43AF-9628-804C3774F4AA}" type="pres">
      <dgm:prSet presAssocID="{E8FF5D5D-CF07-4377-B4EF-FE372A1CEEAA}" presName="arrowWedge3" presStyleLbl="fgSibTrans2D1" presStyleIdx="2" presStyleCnt="3"/>
      <dgm:spPr/>
    </dgm:pt>
  </dgm:ptLst>
  <dgm:cxnLst>
    <dgm:cxn modelId="{C613B100-AE85-48A4-B44C-CBFEBE10CEA9}" type="presOf" srcId="{E3A22C4F-2B63-40D6-A5D9-694459ED7762}" destId="{F9F71EBB-FA7D-42C0-A6A1-493F517B0B7A}" srcOrd="1" destOrd="0" presId="urn:microsoft.com/office/officeart/2005/8/layout/cycle8"/>
    <dgm:cxn modelId="{E2A08506-9B46-4B7A-A5D3-D7B7E37C986C}" type="presOf" srcId="{60DEFFD9-32B1-487B-9951-2586886FD5F7}" destId="{0B66C7FB-0D16-435F-B107-4E28A5BA87E9}" srcOrd="0" destOrd="0" presId="urn:microsoft.com/office/officeart/2005/8/layout/cycle8"/>
    <dgm:cxn modelId="{4047DF06-5565-4FE9-B210-3DA6836383B3}" type="presOf" srcId="{0DB81073-DDB9-4F1B-9B58-6302454F4C38}" destId="{63A672C1-09ED-4B96-940F-A23AD1B0E7EE}" srcOrd="0" destOrd="0" presId="urn:microsoft.com/office/officeart/2005/8/layout/cycle8"/>
    <dgm:cxn modelId="{3C165608-6103-4DE0-8A21-1E61B5CC4121}" type="presOf" srcId="{60DEFFD9-32B1-487B-9951-2586886FD5F7}" destId="{92856F06-0C02-4A89-9D83-4DF26BC29A29}" srcOrd="1" destOrd="0" presId="urn:microsoft.com/office/officeart/2005/8/layout/cycle8"/>
    <dgm:cxn modelId="{E9CFF821-DC47-46D8-BE4F-4D590554D3BC}" srcId="{0DB81073-DDB9-4F1B-9B58-6302454F4C38}" destId="{60DEFFD9-32B1-487B-9951-2586886FD5F7}" srcOrd="0" destOrd="0" parTransId="{55B8E1DD-7180-4913-BF06-4752D41CA3E8}" sibTransId="{CEBD091C-B1A9-49BF-9793-892C562DA42D}"/>
    <dgm:cxn modelId="{29AEB623-65FC-48B0-96DE-CA2252ED7CBE}" type="presOf" srcId="{D84FF601-62FF-4FF3-A086-2F7A2D9085DA}" destId="{2C352AB2-DAF1-4572-B3BB-D763C931DCA3}" srcOrd="1" destOrd="0" presId="urn:microsoft.com/office/officeart/2005/8/layout/cycle8"/>
    <dgm:cxn modelId="{0705D62A-8AB3-4E11-AAC4-BF0672C57321}" type="presOf" srcId="{D84FF601-62FF-4FF3-A086-2F7A2D9085DA}" destId="{09EECACE-6D01-4A44-8CE5-936D07F34AFD}" srcOrd="0" destOrd="0" presId="urn:microsoft.com/office/officeart/2005/8/layout/cycle8"/>
    <dgm:cxn modelId="{FB034A65-EA29-4703-B91A-1CA57BCE3C5F}" srcId="{0DB81073-DDB9-4F1B-9B58-6302454F4C38}" destId="{E3A22C4F-2B63-40D6-A5D9-694459ED7762}" srcOrd="2" destOrd="0" parTransId="{0C6BF3AD-4450-4F88-9362-95A9A2FFA8CE}" sibTransId="{E8FF5D5D-CF07-4377-B4EF-FE372A1CEEAA}"/>
    <dgm:cxn modelId="{4924AC4D-8753-4548-B9F4-E1B312E034EC}" srcId="{0DB81073-DDB9-4F1B-9B58-6302454F4C38}" destId="{D84FF601-62FF-4FF3-A086-2F7A2D9085DA}" srcOrd="1" destOrd="0" parTransId="{564FB7DC-ECB9-46D7-82A4-1BFEC4C5A7BC}" sibTransId="{386A11B1-0BBD-436D-A4B1-F9FC67B1971A}"/>
    <dgm:cxn modelId="{6C0E7A7E-24C7-4BF8-A954-FA4BE5289DF5}" type="presOf" srcId="{E3A22C4F-2B63-40D6-A5D9-694459ED7762}" destId="{AEC09124-BBF6-4E93-A44A-A883045317CB}" srcOrd="0" destOrd="0" presId="urn:microsoft.com/office/officeart/2005/8/layout/cycle8"/>
    <dgm:cxn modelId="{6DF8C4F7-7DE0-41AD-B9CA-17749516E8CC}" type="presParOf" srcId="{63A672C1-09ED-4B96-940F-A23AD1B0E7EE}" destId="{0B66C7FB-0D16-435F-B107-4E28A5BA87E9}" srcOrd="0" destOrd="0" presId="urn:microsoft.com/office/officeart/2005/8/layout/cycle8"/>
    <dgm:cxn modelId="{69A64C85-286C-4D5A-AA0B-527AA91A706E}" type="presParOf" srcId="{63A672C1-09ED-4B96-940F-A23AD1B0E7EE}" destId="{8F6EBDF6-65E0-45C7-A6D5-3E6014092B51}" srcOrd="1" destOrd="0" presId="urn:microsoft.com/office/officeart/2005/8/layout/cycle8"/>
    <dgm:cxn modelId="{BBBAD242-E258-4E36-9A55-634291F2C26E}" type="presParOf" srcId="{63A672C1-09ED-4B96-940F-A23AD1B0E7EE}" destId="{63803E85-5C2B-4F41-AE6E-F2C97F1B0950}" srcOrd="2" destOrd="0" presId="urn:microsoft.com/office/officeart/2005/8/layout/cycle8"/>
    <dgm:cxn modelId="{60A7326D-DA23-4236-8C71-D555610AA9FB}" type="presParOf" srcId="{63A672C1-09ED-4B96-940F-A23AD1B0E7EE}" destId="{92856F06-0C02-4A89-9D83-4DF26BC29A29}" srcOrd="3" destOrd="0" presId="urn:microsoft.com/office/officeart/2005/8/layout/cycle8"/>
    <dgm:cxn modelId="{CDA3DE44-B360-4E6C-A568-3B610E30AC19}" type="presParOf" srcId="{63A672C1-09ED-4B96-940F-A23AD1B0E7EE}" destId="{09EECACE-6D01-4A44-8CE5-936D07F34AFD}" srcOrd="4" destOrd="0" presId="urn:microsoft.com/office/officeart/2005/8/layout/cycle8"/>
    <dgm:cxn modelId="{B63C5F37-9977-4ECC-8D4A-F3FDE3618683}" type="presParOf" srcId="{63A672C1-09ED-4B96-940F-A23AD1B0E7EE}" destId="{BB3B211E-5F04-43CB-A654-2C249E5A3A26}" srcOrd="5" destOrd="0" presId="urn:microsoft.com/office/officeart/2005/8/layout/cycle8"/>
    <dgm:cxn modelId="{5420BA71-E54D-4092-B214-ADA13C39A247}" type="presParOf" srcId="{63A672C1-09ED-4B96-940F-A23AD1B0E7EE}" destId="{00C839E3-C50D-4E15-ADE4-37F77727E303}" srcOrd="6" destOrd="0" presId="urn:microsoft.com/office/officeart/2005/8/layout/cycle8"/>
    <dgm:cxn modelId="{2A7834F8-44B8-4E99-BC79-22DBD4506563}" type="presParOf" srcId="{63A672C1-09ED-4B96-940F-A23AD1B0E7EE}" destId="{2C352AB2-DAF1-4572-B3BB-D763C931DCA3}" srcOrd="7" destOrd="0" presId="urn:microsoft.com/office/officeart/2005/8/layout/cycle8"/>
    <dgm:cxn modelId="{370573DA-38DC-4608-A288-F151712736AE}" type="presParOf" srcId="{63A672C1-09ED-4B96-940F-A23AD1B0E7EE}" destId="{AEC09124-BBF6-4E93-A44A-A883045317CB}" srcOrd="8" destOrd="0" presId="urn:microsoft.com/office/officeart/2005/8/layout/cycle8"/>
    <dgm:cxn modelId="{7C7A2B23-84F9-44F5-A0DC-0A90701ACC56}" type="presParOf" srcId="{63A672C1-09ED-4B96-940F-A23AD1B0E7EE}" destId="{AC6C97A7-A92A-46B4-8465-BE82C03B6F67}" srcOrd="9" destOrd="0" presId="urn:microsoft.com/office/officeart/2005/8/layout/cycle8"/>
    <dgm:cxn modelId="{A6B46AFA-138D-4ADF-A2DB-8A3E9AAB9F14}" type="presParOf" srcId="{63A672C1-09ED-4B96-940F-A23AD1B0E7EE}" destId="{7A7A17BB-98C7-4313-B9EC-E59159BAA167}" srcOrd="10" destOrd="0" presId="urn:microsoft.com/office/officeart/2005/8/layout/cycle8"/>
    <dgm:cxn modelId="{7BDA227A-62A6-42DD-BD6F-0A11204A733F}" type="presParOf" srcId="{63A672C1-09ED-4B96-940F-A23AD1B0E7EE}" destId="{F9F71EBB-FA7D-42C0-A6A1-493F517B0B7A}" srcOrd="11" destOrd="0" presId="urn:microsoft.com/office/officeart/2005/8/layout/cycle8"/>
    <dgm:cxn modelId="{999D5386-A2A4-4D77-AEE2-B6C71D8D7641}" type="presParOf" srcId="{63A672C1-09ED-4B96-940F-A23AD1B0E7EE}" destId="{CDA0CF68-1DFB-40B9-8174-A951DA38B374}" srcOrd="12" destOrd="0" presId="urn:microsoft.com/office/officeart/2005/8/layout/cycle8"/>
    <dgm:cxn modelId="{D978E836-DA82-4FD2-A35A-FAC3C1E8E282}" type="presParOf" srcId="{63A672C1-09ED-4B96-940F-A23AD1B0E7EE}" destId="{01FF327A-79E4-469D-8BC0-B33FA22D7CDC}" srcOrd="13" destOrd="0" presId="urn:microsoft.com/office/officeart/2005/8/layout/cycle8"/>
    <dgm:cxn modelId="{9C6010EF-9B7B-4FC1-B9B9-EB2C051747C2}" type="presParOf" srcId="{63A672C1-09ED-4B96-940F-A23AD1B0E7EE}" destId="{005D9645-48A9-43AF-9628-804C3774F4AA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ح) دعم الدول الأعضاء في اعتماد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الخضراء 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البازغة للتصدي للتحديات الإقليمية، الاجتماعية والاقتصادية والبيئية</a:t>
          </a:r>
          <a:endParaRPr lang="en-US" sz="2000" b="0" dirty="0"/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مركز الإسكوا للتكنولوجيا: تعزيز نقل وتكييف وتوسيع نطاق استعمال التكنولوجيا الخضراء، مع التركيز على القطاعات ذات الأولوية للمنطقة، وعلى رأسها القطاع الزراعي</a:t>
          </a:r>
          <a:endParaRPr lang="en-US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ورشة عمل حول الاستثمار في التكنولوجيات المستدامة وكيفية جذب المستثمرين في هذا المجال</a:t>
          </a:r>
          <a:endParaRPr lang="en-US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22490" custScaleY="235748" custLinFactY="-163377" custLinFactNeighborX="402" custLinFactNeighborY="-2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2"/>
      <dgm:spPr/>
    </dgm:pt>
    <dgm:pt modelId="{1023EC14-C9B7-4D8E-AAB5-68A661277DEA}" type="pres">
      <dgm:prSet presAssocID="{FC1C7BC2-050A-4853-AAF4-60EE97213176}" presName="childText" presStyleLbl="bgAcc1" presStyleIdx="0" presStyleCnt="2" custScaleX="828589" custScaleY="362418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2"/>
      <dgm:spPr/>
    </dgm:pt>
    <dgm:pt modelId="{9CAEB826-71AE-4EBE-BDA9-9E7F8D2C44BC}" type="pres">
      <dgm:prSet presAssocID="{5A2813AF-3CAE-4AF7-A5FE-875EF6A9289C}" presName="childText" presStyleLbl="bgAcc1" presStyleIdx="1" presStyleCnt="2" custScaleX="828589" custScaleY="362418" custLinFactNeighborX="-32172" custLinFactNeighborY="-24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ط) دعم التشبيك واستحداث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منصة تشاركية 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للتعاون بين الدول العربية في مجال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الرائدة</a:t>
          </a:r>
          <a:endParaRPr lang="en-US" sz="2000" b="0" dirty="0">
            <a:solidFill>
              <a:srgbClr val="FF0000"/>
            </a:solidFill>
          </a:endParaRPr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+mn-lt"/>
              <a:ea typeface="Arial" charset="0"/>
              <a:cs typeface="Arial" charset="0"/>
            </a:rPr>
            <a:t>الاجتماعات الحكومية التي تعقدها أو تعدّ لها الإسكوا</a:t>
          </a:r>
          <a:endParaRPr lang="en-US" dirty="0">
            <a:latin typeface="+mn-lt"/>
          </a:endParaRPr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+mn-lt"/>
              <a:ea typeface="Arial" charset="0"/>
              <a:cs typeface="Arial" charset="0"/>
            </a:rPr>
            <a:t>وضع مشروع للبحث مع الجهات المانحة في تطوير منصة تفاعلية تدعم توثيق استخدام التكنولوجيات الخضراء المبتكرة في المنطقة العربية</a:t>
          </a:r>
          <a:endParaRPr lang="en-US" dirty="0">
            <a:latin typeface="+mn-lt"/>
          </a:endParaRPr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F180E740-D465-4A3C-9498-2F94BECFA1E4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+mn-lt"/>
              <a:ea typeface="Arial" charset="0"/>
              <a:cs typeface="Arial" charset="0"/>
            </a:rPr>
            <a:t>الاستمرار في عقد اجتماعات المجلس العربي لمدراء الحكومة الإلكترونية العرب</a:t>
          </a:r>
          <a:endParaRPr lang="en-US" dirty="0">
            <a:latin typeface="+mn-lt"/>
          </a:endParaRPr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endParaRPr lang="en-US"/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endParaRPr lang="en-US"/>
        </a:p>
      </dgm:t>
    </dgm:pt>
    <dgm:pt modelId="{B67D4017-6BC7-4661-BE2F-B98AEE8B42D9}">
      <dgm:prSet phldrT="[Text]"/>
      <dgm:spPr/>
      <dgm:t>
        <a:bodyPr/>
        <a:lstStyle/>
        <a:p>
          <a:pPr algn="ctr"/>
          <a:r>
            <a:rPr lang="ar-LB" dirty="0">
              <a:latin typeface="+mn-lt"/>
              <a:ea typeface="Arial" charset="0"/>
              <a:cs typeface="Arial" charset="0"/>
            </a:rPr>
            <a:t>تعزيز عمل شبكة التواصل الإقليمية للمكاتب الوطنية لنقل التكنولوجيا في عدد من الدول العربية</a:t>
          </a:r>
          <a:endParaRPr lang="en-US" dirty="0">
            <a:latin typeface="+mn-lt"/>
          </a:endParaRPr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endParaRPr lang="en-US"/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23317" custScaleY="235748" custLinFactY="-88714" custLinFactNeighborX="402" custLinFactNeighborY="-1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4"/>
      <dgm:spPr/>
    </dgm:pt>
    <dgm:pt modelId="{1023EC14-C9B7-4D8E-AAB5-68A661277DEA}" type="pres">
      <dgm:prSet presAssocID="{FC1C7BC2-050A-4853-AAF4-60EE97213176}" presName="childText" presStyleLbl="bgAcc1" presStyleIdx="0" presStyleCnt="4" custScaleX="829822" custScaleY="181932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4"/>
      <dgm:spPr/>
    </dgm:pt>
    <dgm:pt modelId="{9CAEB826-71AE-4EBE-BDA9-9E7F8D2C44BC}" type="pres">
      <dgm:prSet presAssocID="{5A2813AF-3CAE-4AF7-A5FE-875EF6A9289C}" presName="childText" presStyleLbl="bgAcc1" presStyleIdx="1" presStyleCnt="4" custScaleX="829822" custScaleY="181932" custLinFactNeighborX="-32172" custLinFactNeighborY="-2412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4"/>
      <dgm:spPr/>
    </dgm:pt>
    <dgm:pt modelId="{DA077A80-5B86-49D3-903D-5E4E353B3CD8}" type="pres">
      <dgm:prSet presAssocID="{B67D4017-6BC7-4661-BE2F-B98AEE8B42D9}" presName="childText" presStyleLbl="bgAcc1" presStyleIdx="2" presStyleCnt="4" custScaleX="829822" custScaleY="181932" custLinFactNeighborX="-32172" custLinFactNeighborY="-2412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4"/>
      <dgm:spPr/>
    </dgm:pt>
    <dgm:pt modelId="{10D594D4-C4B0-4338-90D4-A79D5EB58FFA}" type="pres">
      <dgm:prSet presAssocID="{F180E740-D465-4A3C-9498-2F94BECFA1E4}" presName="childText" presStyleLbl="bgAcc1" presStyleIdx="3" presStyleCnt="4" custScaleX="829822" custScaleY="181932" custLinFactNeighborX="-32172" custLinFactNeighborY="-24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02CFCF-4978-451B-B93E-BA6CDFA2837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F2D366-DAFC-467B-92DF-8EC1D95C5010}">
      <dgm:prSet phldrT="[Text]" custT="1"/>
      <dgm:spPr/>
      <dgm:t>
        <a:bodyPr/>
        <a:lstStyle/>
        <a:p>
          <a:r>
            <a:rPr lang="ar-LB" sz="1400" dirty="0"/>
            <a:t>نُظُم تكنولوجية مؤازرة</a:t>
          </a:r>
          <a:endParaRPr lang="en-US" sz="1400" dirty="0"/>
        </a:p>
      </dgm:t>
    </dgm:pt>
    <dgm:pt modelId="{2A6BBCFF-694F-4534-BBFB-F2A1ACE7821E}" type="parTrans" cxnId="{397CFEA0-24D6-485B-8426-F0B3F88D1CAE}">
      <dgm:prSet/>
      <dgm:spPr/>
      <dgm:t>
        <a:bodyPr/>
        <a:lstStyle/>
        <a:p>
          <a:endParaRPr lang="en-US"/>
        </a:p>
      </dgm:t>
    </dgm:pt>
    <dgm:pt modelId="{A846828A-D4B4-467D-934A-EC65794D37AF}" type="sibTrans" cxnId="{397CFEA0-24D6-485B-8426-F0B3F88D1CAE}">
      <dgm:prSet/>
      <dgm:spPr/>
      <dgm:t>
        <a:bodyPr/>
        <a:lstStyle/>
        <a:p>
          <a:endParaRPr lang="en-US" sz="2400"/>
        </a:p>
      </dgm:t>
    </dgm:pt>
    <dgm:pt modelId="{680C1482-4636-4037-8AC7-D1A59B7D2BFD}">
      <dgm:prSet phldrT="[Text]" custT="1"/>
      <dgm:spPr/>
      <dgm:t>
        <a:bodyPr/>
        <a:lstStyle/>
        <a:p>
          <a:r>
            <a:rPr lang="ar-LB" sz="1400" dirty="0"/>
            <a:t>الإدماج الاجتماعي باستخدام التكنولوجيا</a:t>
          </a:r>
          <a:endParaRPr lang="en-US" sz="1400" dirty="0"/>
        </a:p>
      </dgm:t>
    </dgm:pt>
    <dgm:pt modelId="{3558CE70-A3C8-4AE9-872C-06B7FB6B160E}" type="parTrans" cxnId="{FF1F048F-AB9D-41C8-B841-B69C9295F3A6}">
      <dgm:prSet/>
      <dgm:spPr/>
      <dgm:t>
        <a:bodyPr/>
        <a:lstStyle/>
        <a:p>
          <a:endParaRPr lang="en-US"/>
        </a:p>
      </dgm:t>
    </dgm:pt>
    <dgm:pt modelId="{3A69CB70-B466-4A24-88B4-DFC71848D011}" type="sibTrans" cxnId="{FF1F048F-AB9D-41C8-B841-B69C9295F3A6}">
      <dgm:prSet/>
      <dgm:spPr/>
      <dgm:t>
        <a:bodyPr/>
        <a:lstStyle/>
        <a:p>
          <a:endParaRPr lang="en-US" sz="2400"/>
        </a:p>
      </dgm:t>
    </dgm:pt>
    <dgm:pt modelId="{B14568DA-4896-46A7-9700-5F74B7E11652}">
      <dgm:prSet phldrT="[Text]" custT="1"/>
      <dgm:spPr/>
      <dgm:t>
        <a:bodyPr/>
        <a:lstStyle/>
        <a:p>
          <a:r>
            <a:rPr lang="ar-LB" sz="1400" dirty="0"/>
            <a:t>الحوكة الداعمة</a:t>
          </a:r>
          <a:endParaRPr lang="en-US" sz="1400" dirty="0"/>
        </a:p>
      </dgm:t>
    </dgm:pt>
    <dgm:pt modelId="{4FAFE3B6-8FDD-4BEE-AD60-409838FDD9BE}" type="parTrans" cxnId="{4755A9A9-2D82-48C8-9217-47E6DC8F654E}">
      <dgm:prSet/>
      <dgm:spPr/>
      <dgm:t>
        <a:bodyPr/>
        <a:lstStyle/>
        <a:p>
          <a:endParaRPr lang="en-US"/>
        </a:p>
      </dgm:t>
    </dgm:pt>
    <dgm:pt modelId="{92DE6287-28F4-4566-B425-7E9181F6399C}" type="sibTrans" cxnId="{4755A9A9-2D82-48C8-9217-47E6DC8F654E}">
      <dgm:prSet/>
      <dgm:spPr/>
      <dgm:t>
        <a:bodyPr/>
        <a:lstStyle/>
        <a:p>
          <a:endParaRPr lang="en-US" sz="2400"/>
        </a:p>
      </dgm:t>
    </dgm:pt>
    <dgm:pt modelId="{E47C89D0-FA20-41FF-84AF-6F77EC212DFF}">
      <dgm:prSet phldrT="[Text]" custT="1"/>
      <dgm:spPr/>
      <dgm:t>
        <a:bodyPr/>
        <a:lstStyle/>
        <a:p>
          <a:r>
            <a:rPr lang="ar-LB" sz="1400" dirty="0"/>
            <a:t>الاستدامة البيئية</a:t>
          </a:r>
          <a:endParaRPr lang="en-US" sz="1400" dirty="0"/>
        </a:p>
      </dgm:t>
    </dgm:pt>
    <dgm:pt modelId="{4C202208-7CAD-42D4-9927-58F78C777DB7}" type="parTrans" cxnId="{11886B85-535A-413B-ABB7-3E38D96138C7}">
      <dgm:prSet/>
      <dgm:spPr/>
      <dgm:t>
        <a:bodyPr/>
        <a:lstStyle/>
        <a:p>
          <a:endParaRPr lang="en-US"/>
        </a:p>
      </dgm:t>
    </dgm:pt>
    <dgm:pt modelId="{479EAAF9-948F-417E-AC37-1293C01CE057}" type="sibTrans" cxnId="{11886B85-535A-413B-ABB7-3E38D96138C7}">
      <dgm:prSet/>
      <dgm:spPr/>
      <dgm:t>
        <a:bodyPr/>
        <a:lstStyle/>
        <a:p>
          <a:endParaRPr lang="en-US" sz="2400"/>
        </a:p>
      </dgm:t>
    </dgm:pt>
    <dgm:pt modelId="{B77AEB64-B972-4909-B467-FFED564C886D}">
      <dgm:prSet phldrT="[Text]" custT="1"/>
      <dgm:spPr/>
      <dgm:t>
        <a:bodyPr/>
        <a:lstStyle/>
        <a:p>
          <a:r>
            <a:rPr lang="ar-LB" sz="1400" dirty="0"/>
            <a:t>درء النزاعات والحد من مخاطر الكوارث</a:t>
          </a:r>
          <a:endParaRPr lang="en-US" sz="1400" dirty="0"/>
        </a:p>
      </dgm:t>
    </dgm:pt>
    <dgm:pt modelId="{F1A6BC2C-C8F0-4F8A-A62E-C3E498FBEBDC}" type="parTrans" cxnId="{5DD19711-6F99-460F-9A1C-588046989639}">
      <dgm:prSet/>
      <dgm:spPr/>
      <dgm:t>
        <a:bodyPr/>
        <a:lstStyle/>
        <a:p>
          <a:endParaRPr lang="en-US"/>
        </a:p>
      </dgm:t>
    </dgm:pt>
    <dgm:pt modelId="{675D911B-FD04-4375-B09C-1883EEB3DB03}" type="sibTrans" cxnId="{5DD19711-6F99-460F-9A1C-588046989639}">
      <dgm:prSet/>
      <dgm:spPr/>
      <dgm:t>
        <a:bodyPr/>
        <a:lstStyle/>
        <a:p>
          <a:endParaRPr lang="en-US" sz="2400"/>
        </a:p>
      </dgm:t>
    </dgm:pt>
    <dgm:pt modelId="{E488C7F1-6E21-4670-B773-964CADD75320}">
      <dgm:prSet phldrT="[Text]" custT="1"/>
      <dgm:spPr/>
      <dgm:t>
        <a:bodyPr/>
        <a:lstStyle/>
        <a:p>
          <a:r>
            <a:rPr lang="ar-LB" sz="1400" dirty="0"/>
            <a:t>تمويل التكنولوجيا من أجل التنمية المستدامة</a:t>
          </a:r>
          <a:endParaRPr lang="en-US" sz="1400" dirty="0"/>
        </a:p>
      </dgm:t>
    </dgm:pt>
    <dgm:pt modelId="{896800BA-00EA-4050-8311-1B08B5470F29}" type="parTrans" cxnId="{EF578EC0-2A42-47F3-AB29-E21C92F44330}">
      <dgm:prSet/>
      <dgm:spPr/>
      <dgm:t>
        <a:bodyPr/>
        <a:lstStyle/>
        <a:p>
          <a:endParaRPr lang="en-US"/>
        </a:p>
      </dgm:t>
    </dgm:pt>
    <dgm:pt modelId="{9C0749D0-4F46-4412-8B57-EF4168D9D1F6}" type="sibTrans" cxnId="{EF578EC0-2A42-47F3-AB29-E21C92F44330}">
      <dgm:prSet/>
      <dgm:spPr/>
      <dgm:t>
        <a:bodyPr/>
        <a:lstStyle/>
        <a:p>
          <a:endParaRPr lang="en-US" sz="2400"/>
        </a:p>
      </dgm:t>
    </dgm:pt>
    <dgm:pt modelId="{3A7337C0-9976-4BC6-86F3-71C1EC927CEF}">
      <dgm:prSet phldrT="[Text]" custScaleX="81313" custScaleY="78968" custLinFactNeighborX="36924" custLinFactNeighborY="-96514"/>
      <dgm:spPr/>
      <dgm:t>
        <a:bodyPr/>
        <a:lstStyle/>
        <a:p>
          <a:endParaRPr lang="en-US"/>
        </a:p>
      </dgm:t>
    </dgm:pt>
    <dgm:pt modelId="{6E8E2DC9-507E-44F0-AA24-7A974EEEB5E6}" type="parTrans" cxnId="{26DD5DEC-5924-46DD-8B6B-9CB4BE0EA8A1}">
      <dgm:prSet/>
      <dgm:spPr/>
      <dgm:t>
        <a:bodyPr/>
        <a:lstStyle/>
        <a:p>
          <a:endParaRPr lang="en-US"/>
        </a:p>
      </dgm:t>
    </dgm:pt>
    <dgm:pt modelId="{09A04912-2108-4193-BB0B-776849158D7E}" type="sibTrans" cxnId="{26DD5DEC-5924-46DD-8B6B-9CB4BE0EA8A1}">
      <dgm:prSet/>
      <dgm:spPr/>
      <dgm:t>
        <a:bodyPr/>
        <a:lstStyle/>
        <a:p>
          <a:endParaRPr lang="en-US"/>
        </a:p>
      </dgm:t>
    </dgm:pt>
    <dgm:pt modelId="{FFF8E4AB-1E79-44A7-A2EC-65B72A3CAB1B}">
      <dgm:prSet phldrT="[Text]" custScaleX="81313" custScaleY="78968" custLinFactNeighborX="36924" custLinFactNeighborY="-96514"/>
      <dgm:spPr/>
      <dgm:t>
        <a:bodyPr/>
        <a:lstStyle/>
        <a:p>
          <a:endParaRPr lang="en-US"/>
        </a:p>
      </dgm:t>
    </dgm:pt>
    <dgm:pt modelId="{17547D0A-7DF6-47AE-8AB4-55B040851BDC}" type="parTrans" cxnId="{F801E5D1-93DA-488D-9AB4-0274A63C1E05}">
      <dgm:prSet/>
      <dgm:spPr/>
      <dgm:t>
        <a:bodyPr/>
        <a:lstStyle/>
        <a:p>
          <a:endParaRPr lang="en-US"/>
        </a:p>
      </dgm:t>
    </dgm:pt>
    <dgm:pt modelId="{AF907F33-F1AA-4814-A48D-DBCF1A3ED8EF}" type="sibTrans" cxnId="{F801E5D1-93DA-488D-9AB4-0274A63C1E05}">
      <dgm:prSet/>
      <dgm:spPr/>
      <dgm:t>
        <a:bodyPr/>
        <a:lstStyle/>
        <a:p>
          <a:endParaRPr lang="en-US"/>
        </a:p>
      </dgm:t>
    </dgm:pt>
    <dgm:pt modelId="{8AC0FDC4-216E-40E7-898A-ACB4C08EA43C}">
      <dgm:prSet phldrT="[Text]" custScaleX="81313" custScaleY="78968" custLinFactNeighborX="36924" custLinFactNeighborY="-96514"/>
      <dgm:spPr/>
      <dgm:t>
        <a:bodyPr/>
        <a:lstStyle/>
        <a:p>
          <a:endParaRPr lang="en-US"/>
        </a:p>
      </dgm:t>
    </dgm:pt>
    <dgm:pt modelId="{4CB084B3-D6B5-426D-B326-53A492E9DC49}" type="parTrans" cxnId="{2D1C8A51-679A-4430-98CE-65146A46FD12}">
      <dgm:prSet/>
      <dgm:spPr/>
      <dgm:t>
        <a:bodyPr/>
        <a:lstStyle/>
        <a:p>
          <a:endParaRPr lang="en-US"/>
        </a:p>
      </dgm:t>
    </dgm:pt>
    <dgm:pt modelId="{1AE542A5-AB0A-4A38-A413-149A5B6D7770}" type="sibTrans" cxnId="{2D1C8A51-679A-4430-98CE-65146A46FD12}">
      <dgm:prSet/>
      <dgm:spPr/>
      <dgm:t>
        <a:bodyPr/>
        <a:lstStyle/>
        <a:p>
          <a:endParaRPr lang="en-US"/>
        </a:p>
      </dgm:t>
    </dgm:pt>
    <dgm:pt modelId="{5511B490-820B-42F5-BC17-6B4E5FA0CAFE}">
      <dgm:prSet phldrT="[Text]" custT="1"/>
      <dgm:spPr>
        <a:solidFill>
          <a:schemeClr val="accent1">
            <a:hueOff val="0"/>
            <a:satOff val="0"/>
            <a:lumOff val="0"/>
            <a:alpha val="54000"/>
          </a:schemeClr>
        </a:solidFill>
      </dgm:spPr>
      <dgm:t>
        <a:bodyPr/>
        <a:lstStyle/>
        <a:p>
          <a:pPr algn="ctr"/>
          <a:r>
            <a:rPr lang="ar-LB" sz="3200" b="1" dirty="0"/>
            <a:t>محاور التوافق</a:t>
          </a:r>
          <a:endParaRPr lang="en-US" sz="3200" b="1" dirty="0"/>
        </a:p>
      </dgm:t>
    </dgm:pt>
    <dgm:pt modelId="{5C3B949F-B919-4602-A321-92D22E2FECAA}" type="sibTrans" cxnId="{67FECA3E-A6BA-4456-99BA-D181078BA5E7}">
      <dgm:prSet/>
      <dgm:spPr/>
      <dgm:t>
        <a:bodyPr/>
        <a:lstStyle/>
        <a:p>
          <a:endParaRPr lang="en-US"/>
        </a:p>
      </dgm:t>
    </dgm:pt>
    <dgm:pt modelId="{22E9A78F-C65F-4B93-A450-A24657A970B4}" type="parTrans" cxnId="{67FECA3E-A6BA-4456-99BA-D181078BA5E7}">
      <dgm:prSet/>
      <dgm:spPr/>
      <dgm:t>
        <a:bodyPr/>
        <a:lstStyle/>
        <a:p>
          <a:endParaRPr lang="en-US"/>
        </a:p>
      </dgm:t>
    </dgm:pt>
    <dgm:pt modelId="{487DEE0B-D3F6-42BB-96BE-968470E1C29C}">
      <dgm:prSet phldrT="[Text]" custT="1"/>
      <dgm:spPr/>
      <dgm:t>
        <a:bodyPr/>
        <a:lstStyle/>
        <a:p>
          <a:r>
            <a:rPr lang="ar-LB" sz="1400" dirty="0"/>
            <a:t>نُظُم تعليم متطورة لفرص عمل لائق</a:t>
          </a:r>
          <a:endParaRPr lang="en-US" sz="1400" dirty="0"/>
        </a:p>
      </dgm:t>
    </dgm:pt>
    <dgm:pt modelId="{135670A0-BEFB-484A-81AB-8501AA2B37D5}" type="parTrans" cxnId="{0DDE8B98-88EA-479D-A541-A94FCF02D91B}">
      <dgm:prSet/>
      <dgm:spPr/>
      <dgm:t>
        <a:bodyPr/>
        <a:lstStyle/>
        <a:p>
          <a:endParaRPr lang="en-US"/>
        </a:p>
      </dgm:t>
    </dgm:pt>
    <dgm:pt modelId="{B1256E89-00B3-4448-BD53-ED0CA57DF940}" type="sibTrans" cxnId="{0DDE8B98-88EA-479D-A541-A94FCF02D91B}">
      <dgm:prSet/>
      <dgm:spPr/>
      <dgm:t>
        <a:bodyPr/>
        <a:lstStyle/>
        <a:p>
          <a:endParaRPr lang="en-US" sz="2400"/>
        </a:p>
      </dgm:t>
    </dgm:pt>
    <dgm:pt modelId="{56C78F71-5EE6-4554-A372-53FDF6F8213A}" type="pres">
      <dgm:prSet presAssocID="{DC02CFCF-4978-451B-B93E-BA6CDFA2837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CB0B524-061A-4E6C-A38A-AA04DBCDE7EC}" type="pres">
      <dgm:prSet presAssocID="{5511B490-820B-42F5-BC17-6B4E5FA0CAFE}" presName="centerShape" presStyleLbl="node0" presStyleIdx="0" presStyleCnt="1"/>
      <dgm:spPr/>
    </dgm:pt>
    <dgm:pt modelId="{56CCAEC5-9D41-4F9F-A38D-DF4FADA07C3B}" type="pres">
      <dgm:prSet presAssocID="{A5F2D366-DAFC-467B-92DF-8EC1D95C5010}" presName="node" presStyleLbl="node1" presStyleIdx="0" presStyleCnt="7">
        <dgm:presLayoutVars>
          <dgm:bulletEnabled val="1"/>
        </dgm:presLayoutVars>
      </dgm:prSet>
      <dgm:spPr/>
    </dgm:pt>
    <dgm:pt modelId="{6BD10E0D-DBF5-4FFD-A637-AE97A1717466}" type="pres">
      <dgm:prSet presAssocID="{A5F2D366-DAFC-467B-92DF-8EC1D95C5010}" presName="dummy" presStyleCnt="0"/>
      <dgm:spPr/>
    </dgm:pt>
    <dgm:pt modelId="{123F32EC-CD4D-4C4C-9D20-E43A31C5476E}" type="pres">
      <dgm:prSet presAssocID="{A846828A-D4B4-467D-934A-EC65794D37AF}" presName="sibTrans" presStyleLbl="sibTrans2D1" presStyleIdx="0" presStyleCnt="7"/>
      <dgm:spPr/>
    </dgm:pt>
    <dgm:pt modelId="{20485542-9A7B-4CAB-8C36-C2D34621D9D6}" type="pres">
      <dgm:prSet presAssocID="{487DEE0B-D3F6-42BB-96BE-968470E1C29C}" presName="node" presStyleLbl="node1" presStyleIdx="1" presStyleCnt="7">
        <dgm:presLayoutVars>
          <dgm:bulletEnabled val="1"/>
        </dgm:presLayoutVars>
      </dgm:prSet>
      <dgm:spPr/>
    </dgm:pt>
    <dgm:pt modelId="{EF61680A-4EDD-4588-9646-BA150AE66B9B}" type="pres">
      <dgm:prSet presAssocID="{487DEE0B-D3F6-42BB-96BE-968470E1C29C}" presName="dummy" presStyleCnt="0"/>
      <dgm:spPr/>
    </dgm:pt>
    <dgm:pt modelId="{F6AFF45B-7847-43EA-BFA3-24F9B66F05C7}" type="pres">
      <dgm:prSet presAssocID="{B1256E89-00B3-4448-BD53-ED0CA57DF940}" presName="sibTrans" presStyleLbl="sibTrans2D1" presStyleIdx="1" presStyleCnt="7"/>
      <dgm:spPr/>
    </dgm:pt>
    <dgm:pt modelId="{B66AF489-A594-4463-8BE7-C2F1C44DB214}" type="pres">
      <dgm:prSet presAssocID="{680C1482-4636-4037-8AC7-D1A59B7D2BFD}" presName="node" presStyleLbl="node1" presStyleIdx="2" presStyleCnt="7">
        <dgm:presLayoutVars>
          <dgm:bulletEnabled val="1"/>
        </dgm:presLayoutVars>
      </dgm:prSet>
      <dgm:spPr/>
    </dgm:pt>
    <dgm:pt modelId="{990097CB-B57F-4601-AADB-7ECD18748221}" type="pres">
      <dgm:prSet presAssocID="{680C1482-4636-4037-8AC7-D1A59B7D2BFD}" presName="dummy" presStyleCnt="0"/>
      <dgm:spPr/>
    </dgm:pt>
    <dgm:pt modelId="{98567041-8500-461D-9B1B-12CD5241ECBF}" type="pres">
      <dgm:prSet presAssocID="{3A69CB70-B466-4A24-88B4-DFC71848D011}" presName="sibTrans" presStyleLbl="sibTrans2D1" presStyleIdx="2" presStyleCnt="7"/>
      <dgm:spPr/>
    </dgm:pt>
    <dgm:pt modelId="{A630760A-3A85-4C28-A08B-FB869EE3E038}" type="pres">
      <dgm:prSet presAssocID="{B14568DA-4896-46A7-9700-5F74B7E11652}" presName="node" presStyleLbl="node1" presStyleIdx="3" presStyleCnt="7">
        <dgm:presLayoutVars>
          <dgm:bulletEnabled val="1"/>
        </dgm:presLayoutVars>
      </dgm:prSet>
      <dgm:spPr/>
    </dgm:pt>
    <dgm:pt modelId="{A869188A-EBD6-485A-90D6-DFB66D870185}" type="pres">
      <dgm:prSet presAssocID="{B14568DA-4896-46A7-9700-5F74B7E11652}" presName="dummy" presStyleCnt="0"/>
      <dgm:spPr/>
    </dgm:pt>
    <dgm:pt modelId="{081056AF-C9AD-4877-8100-6248ED30103E}" type="pres">
      <dgm:prSet presAssocID="{92DE6287-28F4-4566-B425-7E9181F6399C}" presName="sibTrans" presStyleLbl="sibTrans2D1" presStyleIdx="3" presStyleCnt="7"/>
      <dgm:spPr/>
    </dgm:pt>
    <dgm:pt modelId="{4BD019F2-0414-43A3-8FA9-A1D2DD5B7965}" type="pres">
      <dgm:prSet presAssocID="{E47C89D0-FA20-41FF-84AF-6F77EC212DFF}" presName="node" presStyleLbl="node1" presStyleIdx="4" presStyleCnt="7">
        <dgm:presLayoutVars>
          <dgm:bulletEnabled val="1"/>
        </dgm:presLayoutVars>
      </dgm:prSet>
      <dgm:spPr/>
    </dgm:pt>
    <dgm:pt modelId="{8BE46D2D-7EFA-4F2B-86AD-72A022AED9FC}" type="pres">
      <dgm:prSet presAssocID="{E47C89D0-FA20-41FF-84AF-6F77EC212DFF}" presName="dummy" presStyleCnt="0"/>
      <dgm:spPr/>
    </dgm:pt>
    <dgm:pt modelId="{0DDFE802-A35B-4CFD-BB6C-5AFAB575C36B}" type="pres">
      <dgm:prSet presAssocID="{479EAAF9-948F-417E-AC37-1293C01CE057}" presName="sibTrans" presStyleLbl="sibTrans2D1" presStyleIdx="4" presStyleCnt="7"/>
      <dgm:spPr/>
    </dgm:pt>
    <dgm:pt modelId="{217F8D01-50D3-4B57-86E3-C146E91F677E}" type="pres">
      <dgm:prSet presAssocID="{B77AEB64-B972-4909-B467-FFED564C886D}" presName="node" presStyleLbl="node1" presStyleIdx="5" presStyleCnt="7">
        <dgm:presLayoutVars>
          <dgm:bulletEnabled val="1"/>
        </dgm:presLayoutVars>
      </dgm:prSet>
      <dgm:spPr/>
    </dgm:pt>
    <dgm:pt modelId="{1081E4FD-E269-4D71-A7AA-E549D8B1D9B4}" type="pres">
      <dgm:prSet presAssocID="{B77AEB64-B972-4909-B467-FFED564C886D}" presName="dummy" presStyleCnt="0"/>
      <dgm:spPr/>
    </dgm:pt>
    <dgm:pt modelId="{00482584-11AD-4FFA-B137-A390C6444FC8}" type="pres">
      <dgm:prSet presAssocID="{675D911B-FD04-4375-B09C-1883EEB3DB03}" presName="sibTrans" presStyleLbl="sibTrans2D1" presStyleIdx="5" presStyleCnt="7"/>
      <dgm:spPr/>
    </dgm:pt>
    <dgm:pt modelId="{772AB4CD-435F-4D26-A107-83082396E2C3}" type="pres">
      <dgm:prSet presAssocID="{E488C7F1-6E21-4670-B773-964CADD75320}" presName="node" presStyleLbl="node1" presStyleIdx="6" presStyleCnt="7" custScaleX="104966" custScaleY="105390" custLinFactNeighborX="36924" custLinFactNeighborY="-96514">
        <dgm:presLayoutVars>
          <dgm:bulletEnabled val="1"/>
        </dgm:presLayoutVars>
      </dgm:prSet>
      <dgm:spPr/>
    </dgm:pt>
    <dgm:pt modelId="{B57A446C-5F82-43BC-A974-59F6CAB1C161}" type="pres">
      <dgm:prSet presAssocID="{E488C7F1-6E21-4670-B773-964CADD75320}" presName="dummy" presStyleCnt="0"/>
      <dgm:spPr/>
    </dgm:pt>
    <dgm:pt modelId="{39D8FD1A-E3D0-43D4-ABC4-AA9A2FD4028F}" type="pres">
      <dgm:prSet presAssocID="{9C0749D0-4F46-4412-8B57-EF4168D9D1F6}" presName="sibTrans" presStyleLbl="sibTrans2D1" presStyleIdx="6" presStyleCnt="7"/>
      <dgm:spPr/>
    </dgm:pt>
  </dgm:ptLst>
  <dgm:cxnLst>
    <dgm:cxn modelId="{5DD19711-6F99-460F-9A1C-588046989639}" srcId="{5511B490-820B-42F5-BC17-6B4E5FA0CAFE}" destId="{B77AEB64-B972-4909-B467-FFED564C886D}" srcOrd="5" destOrd="0" parTransId="{F1A6BC2C-C8F0-4F8A-A62E-C3E498FBEBDC}" sibTransId="{675D911B-FD04-4375-B09C-1883EEB3DB03}"/>
    <dgm:cxn modelId="{0989B739-CC4F-4D5E-9EC7-2B9D375F6A6A}" type="presOf" srcId="{3A69CB70-B466-4A24-88B4-DFC71848D011}" destId="{98567041-8500-461D-9B1B-12CD5241ECBF}" srcOrd="0" destOrd="0" presId="urn:microsoft.com/office/officeart/2005/8/layout/radial6"/>
    <dgm:cxn modelId="{68F7633D-8B24-4351-85A4-2624C1ABCCB7}" type="presOf" srcId="{5511B490-820B-42F5-BC17-6B4E5FA0CAFE}" destId="{DCB0B524-061A-4E6C-A38A-AA04DBCDE7EC}" srcOrd="0" destOrd="0" presId="urn:microsoft.com/office/officeart/2005/8/layout/radial6"/>
    <dgm:cxn modelId="{67FECA3E-A6BA-4456-99BA-D181078BA5E7}" srcId="{DC02CFCF-4978-451B-B93E-BA6CDFA2837B}" destId="{5511B490-820B-42F5-BC17-6B4E5FA0CAFE}" srcOrd="0" destOrd="0" parTransId="{22E9A78F-C65F-4B93-A450-A24657A970B4}" sibTransId="{5C3B949F-B919-4602-A321-92D22E2FECAA}"/>
    <dgm:cxn modelId="{185B8744-48F9-4E34-98AF-F777ECC7FD14}" type="presOf" srcId="{479EAAF9-948F-417E-AC37-1293C01CE057}" destId="{0DDFE802-A35B-4CFD-BB6C-5AFAB575C36B}" srcOrd="0" destOrd="0" presId="urn:microsoft.com/office/officeart/2005/8/layout/radial6"/>
    <dgm:cxn modelId="{B3F8B669-DD1C-4FAC-AC89-F5C68BF2B433}" type="presOf" srcId="{680C1482-4636-4037-8AC7-D1A59B7D2BFD}" destId="{B66AF489-A594-4463-8BE7-C2F1C44DB214}" srcOrd="0" destOrd="0" presId="urn:microsoft.com/office/officeart/2005/8/layout/radial6"/>
    <dgm:cxn modelId="{2D1C8A51-679A-4430-98CE-65146A46FD12}" srcId="{DC02CFCF-4978-451B-B93E-BA6CDFA2837B}" destId="{8AC0FDC4-216E-40E7-898A-ACB4C08EA43C}" srcOrd="3" destOrd="0" parTransId="{4CB084B3-D6B5-426D-B326-53A492E9DC49}" sibTransId="{1AE542A5-AB0A-4A38-A413-149A5B6D7770}"/>
    <dgm:cxn modelId="{2E87147C-2FF4-48C6-90A1-E10986D74157}" type="presOf" srcId="{E47C89D0-FA20-41FF-84AF-6F77EC212DFF}" destId="{4BD019F2-0414-43A3-8FA9-A1D2DD5B7965}" srcOrd="0" destOrd="0" presId="urn:microsoft.com/office/officeart/2005/8/layout/radial6"/>
    <dgm:cxn modelId="{11886B85-535A-413B-ABB7-3E38D96138C7}" srcId="{5511B490-820B-42F5-BC17-6B4E5FA0CAFE}" destId="{E47C89D0-FA20-41FF-84AF-6F77EC212DFF}" srcOrd="4" destOrd="0" parTransId="{4C202208-7CAD-42D4-9927-58F78C777DB7}" sibTransId="{479EAAF9-948F-417E-AC37-1293C01CE057}"/>
    <dgm:cxn modelId="{45574E8C-8EE6-4B25-AF6C-AA6729733F4B}" type="presOf" srcId="{B77AEB64-B972-4909-B467-FFED564C886D}" destId="{217F8D01-50D3-4B57-86E3-C146E91F677E}" srcOrd="0" destOrd="0" presId="urn:microsoft.com/office/officeart/2005/8/layout/radial6"/>
    <dgm:cxn modelId="{FF1F048F-AB9D-41C8-B841-B69C9295F3A6}" srcId="{5511B490-820B-42F5-BC17-6B4E5FA0CAFE}" destId="{680C1482-4636-4037-8AC7-D1A59B7D2BFD}" srcOrd="2" destOrd="0" parTransId="{3558CE70-A3C8-4AE9-872C-06B7FB6B160E}" sibTransId="{3A69CB70-B466-4A24-88B4-DFC71848D011}"/>
    <dgm:cxn modelId="{0DDE8B98-88EA-479D-A541-A94FCF02D91B}" srcId="{5511B490-820B-42F5-BC17-6B4E5FA0CAFE}" destId="{487DEE0B-D3F6-42BB-96BE-968470E1C29C}" srcOrd="1" destOrd="0" parTransId="{135670A0-BEFB-484A-81AB-8501AA2B37D5}" sibTransId="{B1256E89-00B3-4448-BD53-ED0CA57DF940}"/>
    <dgm:cxn modelId="{397CFEA0-24D6-485B-8426-F0B3F88D1CAE}" srcId="{5511B490-820B-42F5-BC17-6B4E5FA0CAFE}" destId="{A5F2D366-DAFC-467B-92DF-8EC1D95C5010}" srcOrd="0" destOrd="0" parTransId="{2A6BBCFF-694F-4534-BBFB-F2A1ACE7821E}" sibTransId="{A846828A-D4B4-467D-934A-EC65794D37AF}"/>
    <dgm:cxn modelId="{B7A0CAA3-73C3-4B69-96F4-FE4F635D1F98}" type="presOf" srcId="{B14568DA-4896-46A7-9700-5F74B7E11652}" destId="{A630760A-3A85-4C28-A08B-FB869EE3E038}" srcOrd="0" destOrd="0" presId="urn:microsoft.com/office/officeart/2005/8/layout/radial6"/>
    <dgm:cxn modelId="{4755A9A9-2D82-48C8-9217-47E6DC8F654E}" srcId="{5511B490-820B-42F5-BC17-6B4E5FA0CAFE}" destId="{B14568DA-4896-46A7-9700-5F74B7E11652}" srcOrd="3" destOrd="0" parTransId="{4FAFE3B6-8FDD-4BEE-AD60-409838FDD9BE}" sibTransId="{92DE6287-28F4-4566-B425-7E9181F6399C}"/>
    <dgm:cxn modelId="{AD5E67AE-E76C-461A-9B6B-C206441A030B}" type="presOf" srcId="{9C0749D0-4F46-4412-8B57-EF4168D9D1F6}" destId="{39D8FD1A-E3D0-43D4-ABC4-AA9A2FD4028F}" srcOrd="0" destOrd="0" presId="urn:microsoft.com/office/officeart/2005/8/layout/radial6"/>
    <dgm:cxn modelId="{2F8ED1B2-2B13-4EA7-9058-99B0E70B74A3}" type="presOf" srcId="{487DEE0B-D3F6-42BB-96BE-968470E1C29C}" destId="{20485542-9A7B-4CAB-8C36-C2D34621D9D6}" srcOrd="0" destOrd="0" presId="urn:microsoft.com/office/officeart/2005/8/layout/radial6"/>
    <dgm:cxn modelId="{A0A18FBF-630E-45AD-814F-AF17E9C86E06}" type="presOf" srcId="{DC02CFCF-4978-451B-B93E-BA6CDFA2837B}" destId="{56C78F71-5EE6-4554-A372-53FDF6F8213A}" srcOrd="0" destOrd="0" presId="urn:microsoft.com/office/officeart/2005/8/layout/radial6"/>
    <dgm:cxn modelId="{EF578EC0-2A42-47F3-AB29-E21C92F44330}" srcId="{5511B490-820B-42F5-BC17-6B4E5FA0CAFE}" destId="{E488C7F1-6E21-4670-B773-964CADD75320}" srcOrd="6" destOrd="0" parTransId="{896800BA-00EA-4050-8311-1B08B5470F29}" sibTransId="{9C0749D0-4F46-4412-8B57-EF4168D9D1F6}"/>
    <dgm:cxn modelId="{A44C21C3-FD7E-43BF-AF9F-89B4A08F5046}" type="presOf" srcId="{E488C7F1-6E21-4670-B773-964CADD75320}" destId="{772AB4CD-435F-4D26-A107-83082396E2C3}" srcOrd="0" destOrd="0" presId="urn:microsoft.com/office/officeart/2005/8/layout/radial6"/>
    <dgm:cxn modelId="{6F18DDC7-85BC-4D45-81B2-D19D68ECBC2F}" type="presOf" srcId="{A5F2D366-DAFC-467B-92DF-8EC1D95C5010}" destId="{56CCAEC5-9D41-4F9F-A38D-DF4FADA07C3B}" srcOrd="0" destOrd="0" presId="urn:microsoft.com/office/officeart/2005/8/layout/radial6"/>
    <dgm:cxn modelId="{F801E5D1-93DA-488D-9AB4-0274A63C1E05}" srcId="{DC02CFCF-4978-451B-B93E-BA6CDFA2837B}" destId="{FFF8E4AB-1E79-44A7-A2EC-65B72A3CAB1B}" srcOrd="1" destOrd="0" parTransId="{17547D0A-7DF6-47AE-8AB4-55B040851BDC}" sibTransId="{AF907F33-F1AA-4814-A48D-DBCF1A3ED8EF}"/>
    <dgm:cxn modelId="{399548D2-7CFD-4868-B3A9-6EFF91A73543}" type="presOf" srcId="{92DE6287-28F4-4566-B425-7E9181F6399C}" destId="{081056AF-C9AD-4877-8100-6248ED30103E}" srcOrd="0" destOrd="0" presId="urn:microsoft.com/office/officeart/2005/8/layout/radial6"/>
    <dgm:cxn modelId="{270D42D5-B494-4A6D-89F3-0B437AAEFA6B}" type="presOf" srcId="{A846828A-D4B4-467D-934A-EC65794D37AF}" destId="{123F32EC-CD4D-4C4C-9D20-E43A31C5476E}" srcOrd="0" destOrd="0" presId="urn:microsoft.com/office/officeart/2005/8/layout/radial6"/>
    <dgm:cxn modelId="{268BFCDA-C610-4A5B-95BB-414110D4DFD2}" type="presOf" srcId="{675D911B-FD04-4375-B09C-1883EEB3DB03}" destId="{00482584-11AD-4FFA-B137-A390C6444FC8}" srcOrd="0" destOrd="0" presId="urn:microsoft.com/office/officeart/2005/8/layout/radial6"/>
    <dgm:cxn modelId="{26DD5DEC-5924-46DD-8B6B-9CB4BE0EA8A1}" srcId="{DC02CFCF-4978-451B-B93E-BA6CDFA2837B}" destId="{3A7337C0-9976-4BC6-86F3-71C1EC927CEF}" srcOrd="2" destOrd="0" parTransId="{6E8E2DC9-507E-44F0-AA24-7A974EEEB5E6}" sibTransId="{09A04912-2108-4193-BB0B-776849158D7E}"/>
    <dgm:cxn modelId="{5675E7F9-4852-4282-A2C6-F6E3A783460B}" type="presOf" srcId="{B1256E89-00B3-4448-BD53-ED0CA57DF940}" destId="{F6AFF45B-7847-43EA-BFA3-24F9B66F05C7}" srcOrd="0" destOrd="0" presId="urn:microsoft.com/office/officeart/2005/8/layout/radial6"/>
    <dgm:cxn modelId="{39420167-871B-4031-87A6-479EF33958BF}" type="presParOf" srcId="{56C78F71-5EE6-4554-A372-53FDF6F8213A}" destId="{DCB0B524-061A-4E6C-A38A-AA04DBCDE7EC}" srcOrd="0" destOrd="0" presId="urn:microsoft.com/office/officeart/2005/8/layout/radial6"/>
    <dgm:cxn modelId="{40FA9FDF-F4BC-42C7-AC5E-2EC3B64FD5ED}" type="presParOf" srcId="{56C78F71-5EE6-4554-A372-53FDF6F8213A}" destId="{56CCAEC5-9D41-4F9F-A38D-DF4FADA07C3B}" srcOrd="1" destOrd="0" presId="urn:microsoft.com/office/officeart/2005/8/layout/radial6"/>
    <dgm:cxn modelId="{079A99B0-4E1F-4682-A110-D1BD256DD3EE}" type="presParOf" srcId="{56C78F71-5EE6-4554-A372-53FDF6F8213A}" destId="{6BD10E0D-DBF5-4FFD-A637-AE97A1717466}" srcOrd="2" destOrd="0" presId="urn:microsoft.com/office/officeart/2005/8/layout/radial6"/>
    <dgm:cxn modelId="{CA542984-9BED-440C-8711-B939F8D2AD41}" type="presParOf" srcId="{56C78F71-5EE6-4554-A372-53FDF6F8213A}" destId="{123F32EC-CD4D-4C4C-9D20-E43A31C5476E}" srcOrd="3" destOrd="0" presId="urn:microsoft.com/office/officeart/2005/8/layout/radial6"/>
    <dgm:cxn modelId="{4EB85DC4-D3CE-48A3-AA91-FFF39A7A976A}" type="presParOf" srcId="{56C78F71-5EE6-4554-A372-53FDF6F8213A}" destId="{20485542-9A7B-4CAB-8C36-C2D34621D9D6}" srcOrd="4" destOrd="0" presId="urn:microsoft.com/office/officeart/2005/8/layout/radial6"/>
    <dgm:cxn modelId="{F55DBF6D-3ACF-43D8-ADC3-3136E6E18E70}" type="presParOf" srcId="{56C78F71-5EE6-4554-A372-53FDF6F8213A}" destId="{EF61680A-4EDD-4588-9646-BA150AE66B9B}" srcOrd="5" destOrd="0" presId="urn:microsoft.com/office/officeart/2005/8/layout/radial6"/>
    <dgm:cxn modelId="{5CE326E5-9E31-4686-8FD2-BE1B2A5004D1}" type="presParOf" srcId="{56C78F71-5EE6-4554-A372-53FDF6F8213A}" destId="{F6AFF45B-7847-43EA-BFA3-24F9B66F05C7}" srcOrd="6" destOrd="0" presId="urn:microsoft.com/office/officeart/2005/8/layout/radial6"/>
    <dgm:cxn modelId="{647B7DB5-83CD-4DDC-9787-4C85F8AFF70D}" type="presParOf" srcId="{56C78F71-5EE6-4554-A372-53FDF6F8213A}" destId="{B66AF489-A594-4463-8BE7-C2F1C44DB214}" srcOrd="7" destOrd="0" presId="urn:microsoft.com/office/officeart/2005/8/layout/radial6"/>
    <dgm:cxn modelId="{FCD5C314-FF47-4755-8021-49DF23E048C9}" type="presParOf" srcId="{56C78F71-5EE6-4554-A372-53FDF6F8213A}" destId="{990097CB-B57F-4601-AADB-7ECD18748221}" srcOrd="8" destOrd="0" presId="urn:microsoft.com/office/officeart/2005/8/layout/radial6"/>
    <dgm:cxn modelId="{DC1A3818-FBA1-4B3E-AE42-459507D52C3E}" type="presParOf" srcId="{56C78F71-5EE6-4554-A372-53FDF6F8213A}" destId="{98567041-8500-461D-9B1B-12CD5241ECBF}" srcOrd="9" destOrd="0" presId="urn:microsoft.com/office/officeart/2005/8/layout/radial6"/>
    <dgm:cxn modelId="{99D4FE6B-4E45-4B61-89F3-F14D4B0F2493}" type="presParOf" srcId="{56C78F71-5EE6-4554-A372-53FDF6F8213A}" destId="{A630760A-3A85-4C28-A08B-FB869EE3E038}" srcOrd="10" destOrd="0" presId="urn:microsoft.com/office/officeart/2005/8/layout/radial6"/>
    <dgm:cxn modelId="{05CAC190-9C1E-4DCD-9D41-2F96468BBECE}" type="presParOf" srcId="{56C78F71-5EE6-4554-A372-53FDF6F8213A}" destId="{A869188A-EBD6-485A-90D6-DFB66D870185}" srcOrd="11" destOrd="0" presId="urn:microsoft.com/office/officeart/2005/8/layout/radial6"/>
    <dgm:cxn modelId="{F3A0445A-8A66-4AF3-BBFA-FAEDE1FB0370}" type="presParOf" srcId="{56C78F71-5EE6-4554-A372-53FDF6F8213A}" destId="{081056AF-C9AD-4877-8100-6248ED30103E}" srcOrd="12" destOrd="0" presId="urn:microsoft.com/office/officeart/2005/8/layout/radial6"/>
    <dgm:cxn modelId="{0E98841B-6224-4543-8604-9CE830059005}" type="presParOf" srcId="{56C78F71-5EE6-4554-A372-53FDF6F8213A}" destId="{4BD019F2-0414-43A3-8FA9-A1D2DD5B7965}" srcOrd="13" destOrd="0" presId="urn:microsoft.com/office/officeart/2005/8/layout/radial6"/>
    <dgm:cxn modelId="{534DFD1B-A618-4CA1-B6C1-863310B1866F}" type="presParOf" srcId="{56C78F71-5EE6-4554-A372-53FDF6F8213A}" destId="{8BE46D2D-7EFA-4F2B-86AD-72A022AED9FC}" srcOrd="14" destOrd="0" presId="urn:microsoft.com/office/officeart/2005/8/layout/radial6"/>
    <dgm:cxn modelId="{67B6CC20-F771-4081-BFA4-22A8260455CB}" type="presParOf" srcId="{56C78F71-5EE6-4554-A372-53FDF6F8213A}" destId="{0DDFE802-A35B-4CFD-BB6C-5AFAB575C36B}" srcOrd="15" destOrd="0" presId="urn:microsoft.com/office/officeart/2005/8/layout/radial6"/>
    <dgm:cxn modelId="{5B48052D-093E-47D3-8023-3955D0110A27}" type="presParOf" srcId="{56C78F71-5EE6-4554-A372-53FDF6F8213A}" destId="{217F8D01-50D3-4B57-86E3-C146E91F677E}" srcOrd="16" destOrd="0" presId="urn:microsoft.com/office/officeart/2005/8/layout/radial6"/>
    <dgm:cxn modelId="{4A4486E6-6CBD-4448-935C-EA10516E36B4}" type="presParOf" srcId="{56C78F71-5EE6-4554-A372-53FDF6F8213A}" destId="{1081E4FD-E269-4D71-A7AA-E549D8B1D9B4}" srcOrd="17" destOrd="0" presId="urn:microsoft.com/office/officeart/2005/8/layout/radial6"/>
    <dgm:cxn modelId="{4C0D8368-85AE-4A6C-BB30-43326DF0AC67}" type="presParOf" srcId="{56C78F71-5EE6-4554-A372-53FDF6F8213A}" destId="{00482584-11AD-4FFA-B137-A390C6444FC8}" srcOrd="18" destOrd="0" presId="urn:microsoft.com/office/officeart/2005/8/layout/radial6"/>
    <dgm:cxn modelId="{246011D0-AA51-4CE2-B3D6-5608DF1B1CBA}" type="presParOf" srcId="{56C78F71-5EE6-4554-A372-53FDF6F8213A}" destId="{772AB4CD-435F-4D26-A107-83082396E2C3}" srcOrd="19" destOrd="0" presId="urn:microsoft.com/office/officeart/2005/8/layout/radial6"/>
    <dgm:cxn modelId="{9E58D10D-15FE-4D0D-8C54-1953AD831647}" type="presParOf" srcId="{56C78F71-5EE6-4554-A372-53FDF6F8213A}" destId="{B57A446C-5F82-43BC-A974-59F6CAB1C161}" srcOrd="20" destOrd="0" presId="urn:microsoft.com/office/officeart/2005/8/layout/radial6"/>
    <dgm:cxn modelId="{147EAC5D-81BA-4203-B839-30481D7C9CC6}" type="presParOf" srcId="{56C78F71-5EE6-4554-A372-53FDF6F8213A}" destId="{39D8FD1A-E3D0-43D4-ABC4-AA9A2FD4028F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400" b="0" dirty="0">
              <a:latin typeface="Arial" charset="0"/>
              <a:ea typeface="Arial" charset="0"/>
              <a:cs typeface="Arial" charset="0"/>
            </a:rPr>
            <a:t>أ) تعزيز الاستجابات الإقليمية </a:t>
          </a:r>
          <a:r>
            <a:rPr lang="ar-LB" sz="24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المتسقة للتطورات التكنولوجية السريعة</a:t>
          </a:r>
          <a:r>
            <a:rPr lang="ar-LB" sz="2400" b="0" dirty="0">
              <a:latin typeface="Arial" charset="0"/>
              <a:ea typeface="Arial" charset="0"/>
              <a:cs typeface="Arial" charset="0"/>
            </a:rPr>
            <a:t>، وذلك من خلال دعم وضع القواعد والمعايير، وبناء </a:t>
          </a:r>
          <a:r>
            <a:rPr lang="ar-LB" sz="24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النُظُم المؤازرة </a:t>
          </a:r>
          <a:r>
            <a:rPr lang="ar-LB" sz="2400" b="0" dirty="0">
              <a:latin typeface="Arial" charset="0"/>
              <a:ea typeface="Arial" charset="0"/>
              <a:cs typeface="Arial" charset="0"/>
            </a:rPr>
            <a:t>بالاستناد إلى خطة عام 2030، والتركيز على أكثر شرائح المجتمع تعرضاً للمخاطر</a:t>
          </a:r>
          <a:endParaRPr lang="en-US" sz="2400" b="0" dirty="0"/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بلورة إطار عمل إقليمي لقضايا حوكمة الإنترنت</a:t>
          </a:r>
          <a:endParaRPr lang="en-US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تقرير التنمية الرقمية في العالم العربي</a:t>
          </a:r>
          <a:endParaRPr lang="en-US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F180E740-D465-4A3C-9498-2F94BECFA1E4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دراسة عن تأثير الثورة الصناعية الرابعة على التنمية</a:t>
          </a:r>
          <a:endParaRPr lang="en-US" dirty="0"/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endParaRPr lang="en-US"/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endParaRPr lang="en-US"/>
        </a:p>
      </dgm:t>
    </dgm:pt>
    <dgm:pt modelId="{B67D4017-6BC7-4661-BE2F-B98AEE8B42D9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دراسة الآفاق الواعدة للابتكار والتكنولوجيا لتحقيق أهداف التنمية المستدامة</a:t>
          </a:r>
          <a:endParaRPr lang="en-US" dirty="0"/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endParaRPr lang="en-US"/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endParaRPr lang="en-US"/>
        </a:p>
      </dgm:t>
    </dgm:pt>
    <dgm:pt modelId="{A3102848-E506-4782-9276-02ACD30B06C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دليل مرجعي عن إدارة حقوق الملكية الفكرية للبحث والتطوير</a:t>
          </a:r>
          <a:endParaRPr lang="en-US" dirty="0"/>
        </a:p>
      </dgm:t>
    </dgm:pt>
    <dgm:pt modelId="{CC91C223-509E-4B4E-9875-FACB7669DE2F}" type="sibTrans" cxnId="{4DEA0B84-ED09-4DFE-88FD-59BABDD0A950}">
      <dgm:prSet/>
      <dgm:spPr/>
      <dgm:t>
        <a:bodyPr/>
        <a:lstStyle/>
        <a:p>
          <a:pPr algn="r" rtl="1"/>
          <a:endParaRPr lang="en-US"/>
        </a:p>
      </dgm:t>
    </dgm:pt>
    <dgm:pt modelId="{E8B575D7-5C9E-410D-AEFE-F37E27B73B18}" type="parTrans" cxnId="{4DEA0B84-ED09-4DFE-88FD-59BABDD0A950}">
      <dgm:prSet/>
      <dgm:spPr/>
      <dgm:t>
        <a:bodyPr/>
        <a:lstStyle/>
        <a:p>
          <a:pPr algn="r" rtl="1"/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968322" custScaleY="235748" custLinFactY="-100000" custLinFactNeighborX="402" custLinFactNeighborY="-183876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5"/>
      <dgm:spPr/>
    </dgm:pt>
    <dgm:pt modelId="{1023EC14-C9B7-4D8E-AAB5-68A661277DEA}" type="pres">
      <dgm:prSet presAssocID="{FC1C7BC2-050A-4853-AAF4-60EE97213176}" presName="childText" presStyleLbl="bgAcc1" presStyleIdx="0" presStyleCnt="5" custScaleX="829822" custScaleY="200866" custLinFactNeighborX="-393" custLinFactNeighborY="-46169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5"/>
      <dgm:spPr/>
    </dgm:pt>
    <dgm:pt modelId="{9CAEB826-71AE-4EBE-BDA9-9E7F8D2C44BC}" type="pres">
      <dgm:prSet presAssocID="{5A2813AF-3CAE-4AF7-A5FE-875EF6A9289C}" presName="childText" presStyleLbl="bgAcc1" presStyleIdx="1" presStyleCnt="5" custScaleX="829822" custScaleY="200866" custLinFactNeighborX="-32172" custLinFactNeighborY="-2412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5"/>
      <dgm:spPr/>
    </dgm:pt>
    <dgm:pt modelId="{DA077A80-5B86-49D3-903D-5E4E353B3CD8}" type="pres">
      <dgm:prSet presAssocID="{B67D4017-6BC7-4661-BE2F-B98AEE8B42D9}" presName="childText" presStyleLbl="bgAcc1" presStyleIdx="2" presStyleCnt="5" custScaleX="829822" custScaleY="200866" custLinFactNeighborX="-32172" custLinFactNeighborY="-2412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5"/>
      <dgm:spPr/>
    </dgm:pt>
    <dgm:pt modelId="{10D594D4-C4B0-4338-90D4-A79D5EB58FFA}" type="pres">
      <dgm:prSet presAssocID="{F180E740-D465-4A3C-9498-2F94BECFA1E4}" presName="childText" presStyleLbl="bgAcc1" presStyleIdx="3" presStyleCnt="5" custScaleX="829822" custScaleY="200866" custLinFactNeighborX="-503" custLinFactNeighborY="-6500">
        <dgm:presLayoutVars>
          <dgm:bulletEnabled val="1"/>
        </dgm:presLayoutVars>
      </dgm:prSet>
      <dgm:spPr/>
    </dgm:pt>
    <dgm:pt modelId="{A174731E-64E7-494F-92DA-3807507A5F4A}" type="pres">
      <dgm:prSet presAssocID="{E8B575D7-5C9E-410D-AEFE-F37E27B73B18}" presName="Name13" presStyleLbl="parChTrans1D2" presStyleIdx="4" presStyleCnt="5"/>
      <dgm:spPr/>
    </dgm:pt>
    <dgm:pt modelId="{40B1CE61-A30E-49C4-A97B-3EA3BA602998}" type="pres">
      <dgm:prSet presAssocID="{A3102848-E506-4782-9276-02ACD30B06CC}" presName="childText" presStyleLbl="bgAcc1" presStyleIdx="4" presStyleCnt="5" custScaleX="829822" custScaleY="200866" custLinFactNeighborX="-30657" custLinFactNeighborY="-6433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9AF94B36-E05C-4205-86ED-BAA922351AD1}" type="presOf" srcId="{A3102848-E506-4782-9276-02ACD30B06CC}" destId="{40B1CE61-A30E-49C4-A97B-3EA3BA602998}" srcOrd="0" destOrd="0" presId="urn:microsoft.com/office/officeart/2005/8/layout/hierarchy3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4DEA0B84-ED09-4DFE-88FD-59BABDD0A950}" srcId="{62856B94-ED5A-418F-A55F-63A3F2CA3F8A}" destId="{A3102848-E506-4782-9276-02ACD30B06CC}" srcOrd="4" destOrd="0" parTransId="{E8B575D7-5C9E-410D-AEFE-F37E27B73B18}" sibTransId="{CC91C223-509E-4B4E-9875-FACB7669DE2F}"/>
    <dgm:cxn modelId="{9A51D095-86BC-4106-8AA6-4E16D8CB48DB}" type="presOf" srcId="{E8B575D7-5C9E-410D-AEFE-F37E27B73B18}" destId="{A174731E-64E7-494F-92DA-3807507A5F4A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  <dgm:cxn modelId="{5BCC7E9B-B528-4D0B-99B4-5A9228D202E9}" type="presParOf" srcId="{C8CC56F4-BAA7-41EA-88AC-12736ADE632B}" destId="{A174731E-64E7-494F-92DA-3807507A5F4A}" srcOrd="8" destOrd="0" presId="urn:microsoft.com/office/officeart/2005/8/layout/hierarchy3"/>
    <dgm:cxn modelId="{57A414E4-7279-42F0-9C5D-F63F928E79E8}" type="presParOf" srcId="{C8CC56F4-BAA7-41EA-88AC-12736ADE632B}" destId="{40B1CE61-A30E-49C4-A97B-3EA3BA602998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 rtl="1"/>
          <a:r>
            <a:rPr lang="ar-LB" sz="1800" b="0" dirty="0">
              <a:latin typeface="Abadi" panose="020B0604020202020204" pitchFamily="34" charset="0"/>
              <a:ea typeface="Arial" charset="0"/>
              <a:cs typeface="+mn-cs"/>
            </a:rPr>
            <a:t>ب) وضع السياسات على أساس </a:t>
          </a:r>
          <a:r>
            <a:rPr lang="ar-LB" sz="1800" b="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الأدلة</a:t>
          </a:r>
          <a:r>
            <a:rPr lang="ar-LB" sz="1800" b="0" dirty="0">
              <a:latin typeface="Abadi" panose="020B0604020202020204" pitchFamily="34" charset="0"/>
              <a:ea typeface="Arial" charset="0"/>
              <a:cs typeface="+mn-cs"/>
            </a:rPr>
            <a:t> من أجل تحقيق التحوّلات الهيكلية باستخدام التكنولوجيا لتحسين الإنتاجية والاستدامة، على نحو يسهم في معالجة الأسباب الجذرية للفقر المتعدد الأبعاد، ودفع </a:t>
          </a:r>
          <a:r>
            <a:rPr lang="ar-LB" sz="1800" b="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التكامل</a:t>
          </a:r>
          <a:r>
            <a:rPr lang="ar-LB" sz="1800" b="0" dirty="0">
              <a:latin typeface="Abadi" panose="020B0604020202020204" pitchFamily="34" charset="0"/>
              <a:ea typeface="Arial" charset="0"/>
              <a:cs typeface="+mn-cs"/>
            </a:rPr>
            <a:t> الاقتصادي والاجتماعي، وإيجاد </a:t>
          </a:r>
          <a:r>
            <a:rPr lang="ar-LB" sz="1800" b="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فرص عمل </a:t>
          </a:r>
          <a:r>
            <a:rPr lang="ar-LB" sz="1800" b="0" dirty="0">
              <a:latin typeface="Abadi" panose="020B0604020202020204" pitchFamily="34" charset="0"/>
              <a:ea typeface="Arial" charset="0"/>
              <a:cs typeface="+mn-cs"/>
            </a:rPr>
            <a:t>لائق؛ والبحث في </a:t>
          </a:r>
          <a:r>
            <a:rPr lang="ar-LB" sz="1800" b="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أثر</a:t>
          </a:r>
          <a:r>
            <a:rPr lang="ar-LB" sz="1800" b="0" dirty="0">
              <a:latin typeface="Abadi" panose="020B0604020202020204" pitchFamily="34" charset="0"/>
              <a:ea typeface="Arial" charset="0"/>
              <a:cs typeface="+mn-cs"/>
            </a:rPr>
            <a:t> التكنولوجيا والابتكار على توليد فرص العمل في القطاعات المختلفة</a:t>
          </a:r>
          <a:endParaRPr lang="en-US" sz="1800" b="0" dirty="0">
            <a:latin typeface="Abadi" panose="020B0604020202020204" pitchFamily="34" charset="0"/>
            <a:cs typeface="+mn-cs"/>
          </a:endParaRPr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FC1C7BC2-050A-4853-AAF4-60EE97213176}">
      <dgm:prSet phldrT="[Text]" custT="1"/>
      <dgm:spPr/>
      <dgm:t>
        <a:bodyPr/>
        <a:lstStyle/>
        <a:p>
          <a:pPr algn="r" rtl="1"/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دراسة حول الشمول والتمكين المالي الرقمي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A3102848-E506-4782-9276-02ACD30B06CC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اجتماع خبراء عن الذكاء الاصطناعي والتكنولوجيات المتقدمة الأخرى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E8B575D7-5C9E-410D-AEFE-F37E27B73B18}" type="parTrans" cxnId="{4DEA0B84-ED09-4DFE-88FD-59BABDD0A950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CC91C223-509E-4B4E-9875-FACB7669DE2F}" type="sibTrans" cxnId="{4DEA0B84-ED09-4DFE-88FD-59BABDD0A950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5A2813AF-3CAE-4AF7-A5FE-875EF6A9289C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مسح التشغيل لعام 2019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F180E740-D465-4A3C-9498-2F94BECFA1E4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تقرير بشأن تعزيز الابتكار في الشركات المتوسطة والصغيرة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B67D4017-6BC7-4661-BE2F-B98AEE8B42D9}">
      <dgm:prSet phldrT="[Text]" custT="1"/>
      <dgm:spPr/>
      <dgm:t>
        <a:bodyPr/>
        <a:lstStyle/>
        <a:p>
          <a:pPr algn="r" rtl="1"/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جولة ثانية من مسح لاستخدام نُظم المعلومات الجغرافية المكانية في الإحصاءات المتعلقة بالبيئة واستخدام الأراضي وتغيُّر المناخ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C016F775-AE45-41C1-8344-041CF3DFC404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اجتماع خبراء عن التكنولوجيات الرقمية من أجل التنمية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D44473D6-DBEF-44F3-83F1-13134B9C4CDF}" type="parTrans" cxnId="{3BA31257-DD06-4B64-AD07-B226722D4869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B4C213C9-3B61-4DE1-9D43-6B8DCAF8B733}" type="sibTrans" cxnId="{3BA31257-DD06-4B64-AD07-B226722D4869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98F94742-519D-4701-B30D-E6426E928D85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ورشة عمل تدريبية عن تخطيط التعدادات السكانية والمساكن باستخدام التكنولوجيا 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0EEEB750-14DD-46D2-A888-80C78C7F20B0}" type="parTrans" cxnId="{3B6DBBD3-BD76-4184-821B-0A2DAF91306A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A60666E0-DCB8-4CE5-8A98-A58FD90231E4}" type="sibTrans" cxnId="{3B6DBBD3-BD76-4184-821B-0A2DAF91306A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C6BC1566-228C-4BCA-B2FF-DD4C032E181F}">
      <dgm:prSet phldrT="[Text]" custT="1"/>
      <dgm:spPr/>
      <dgm:t>
        <a:bodyPr/>
        <a:lstStyle/>
        <a:p>
          <a:pPr algn="r" rtl="1">
            <a:buFont typeface="+mj-lt"/>
            <a:buAutoNum type="arabicPeriod"/>
          </a:pP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ورشة عمل حول دمج البيانات الإدارية والبيانات الضخمة</a:t>
          </a:r>
          <a:r>
            <a:rPr lang="en-US" sz="2000" dirty="0">
              <a:latin typeface="Abadi" panose="020B0604020202020204" pitchFamily="34" charset="0"/>
              <a:ea typeface="Arial" charset="0"/>
              <a:cs typeface="+mn-cs"/>
            </a:rPr>
            <a:t>(Big Data)</a:t>
          </a:r>
          <a:r>
            <a:rPr lang="ar-LB" sz="2000" dirty="0">
              <a:latin typeface="Abadi" panose="020B0604020202020204" pitchFamily="34" charset="0"/>
              <a:ea typeface="Arial" charset="0"/>
              <a:cs typeface="+mn-cs"/>
            </a:rPr>
            <a:t>والمعلومات الجغرافية المكانية</a:t>
          </a:r>
          <a:endParaRPr lang="en-US" sz="2000" dirty="0">
            <a:latin typeface="Abadi" panose="020B0604020202020204" pitchFamily="34" charset="0"/>
            <a:cs typeface="+mn-cs"/>
          </a:endParaRPr>
        </a:p>
      </dgm:t>
    </dgm:pt>
    <dgm:pt modelId="{11DAAB99-5624-465D-897E-DB2A8FD70DF2}" type="parTrans" cxnId="{17B6A191-65CE-4D09-B788-21526D6E8C9F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FE69DA21-31BF-47C1-8696-E3F9D7220FE3}" type="sibTrans" cxnId="{17B6A191-65CE-4D09-B788-21526D6E8C9F}">
      <dgm:prSet/>
      <dgm:spPr/>
      <dgm:t>
        <a:bodyPr/>
        <a:lstStyle/>
        <a:p>
          <a:pPr algn="r" rtl="1"/>
          <a:endParaRPr lang="en-US">
            <a:latin typeface="Abadi" panose="020B0604020202020204" pitchFamily="34" charset="0"/>
            <a:cs typeface="+mn-cs"/>
          </a:endParaRPr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1954721" custScaleY="523794" custLinFactY="-45991" custLinFactNeighborX="1011" custLinFactNeighborY="-1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8"/>
      <dgm:spPr/>
    </dgm:pt>
    <dgm:pt modelId="{1023EC14-C9B7-4D8E-AAB5-68A661277DEA}" type="pres">
      <dgm:prSet presAssocID="{FC1C7BC2-050A-4853-AAF4-60EE97213176}" presName="childText" presStyleLbl="bgAcc1" presStyleIdx="0" presStyleCnt="8" custScaleX="2000000" custScaleY="234229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8"/>
      <dgm:spPr/>
    </dgm:pt>
    <dgm:pt modelId="{9CAEB826-71AE-4EBE-BDA9-9E7F8D2C44BC}" type="pres">
      <dgm:prSet presAssocID="{5A2813AF-3CAE-4AF7-A5FE-875EF6A9289C}" presName="childText" presStyleLbl="bgAcc1" presStyleIdx="1" presStyleCnt="8" custScaleX="2000000" custScaleY="234229" custLinFactNeighborX="-32172" custLinFactNeighborY="-2412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8"/>
      <dgm:spPr/>
    </dgm:pt>
    <dgm:pt modelId="{DA077A80-5B86-49D3-903D-5E4E353B3CD8}" type="pres">
      <dgm:prSet presAssocID="{B67D4017-6BC7-4661-BE2F-B98AEE8B42D9}" presName="childText" presStyleLbl="bgAcc1" presStyleIdx="2" presStyleCnt="8" custScaleX="2000000" custScaleY="418024" custLinFactNeighborX="-32172" custLinFactNeighborY="-2412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8"/>
      <dgm:spPr/>
    </dgm:pt>
    <dgm:pt modelId="{10D594D4-C4B0-4338-90D4-A79D5EB58FFA}" type="pres">
      <dgm:prSet presAssocID="{F180E740-D465-4A3C-9498-2F94BECFA1E4}" presName="childText" presStyleLbl="bgAcc1" presStyleIdx="3" presStyleCnt="8" custScaleX="2000000" custScaleY="234229" custLinFactNeighborX="-32172" custLinFactNeighborY="-2412">
        <dgm:presLayoutVars>
          <dgm:bulletEnabled val="1"/>
        </dgm:presLayoutVars>
      </dgm:prSet>
      <dgm:spPr/>
    </dgm:pt>
    <dgm:pt modelId="{A174731E-64E7-494F-92DA-3807507A5F4A}" type="pres">
      <dgm:prSet presAssocID="{E8B575D7-5C9E-410D-AEFE-F37E27B73B18}" presName="Name13" presStyleLbl="parChTrans1D2" presStyleIdx="4" presStyleCnt="8"/>
      <dgm:spPr/>
    </dgm:pt>
    <dgm:pt modelId="{40B1CE61-A30E-49C4-A97B-3EA3BA602998}" type="pres">
      <dgm:prSet presAssocID="{A3102848-E506-4782-9276-02ACD30B06CC}" presName="childText" presStyleLbl="bgAcc1" presStyleIdx="4" presStyleCnt="8" custScaleX="2000000" custScaleY="234229" custLinFactNeighborX="-30657" custLinFactNeighborY="-6433">
        <dgm:presLayoutVars>
          <dgm:bulletEnabled val="1"/>
        </dgm:presLayoutVars>
      </dgm:prSet>
      <dgm:spPr/>
    </dgm:pt>
    <dgm:pt modelId="{D87B097D-659E-40B1-8212-164210CD4461}" type="pres">
      <dgm:prSet presAssocID="{D44473D6-DBEF-44F3-83F1-13134B9C4CDF}" presName="Name13" presStyleLbl="parChTrans1D2" presStyleIdx="5" presStyleCnt="8"/>
      <dgm:spPr/>
    </dgm:pt>
    <dgm:pt modelId="{6C94DD95-6466-4622-AE71-2733A2A056F4}" type="pres">
      <dgm:prSet presAssocID="{C016F775-AE45-41C1-8344-041CF3DFC404}" presName="childText" presStyleLbl="bgAcc1" presStyleIdx="5" presStyleCnt="8" custScaleX="2000000" custScaleY="234229" custLinFactNeighborX="-30657" custLinFactNeighborY="-6433">
        <dgm:presLayoutVars>
          <dgm:bulletEnabled val="1"/>
        </dgm:presLayoutVars>
      </dgm:prSet>
      <dgm:spPr/>
    </dgm:pt>
    <dgm:pt modelId="{53697863-EE28-4A6A-9900-0120E0252764}" type="pres">
      <dgm:prSet presAssocID="{0EEEB750-14DD-46D2-A888-80C78C7F20B0}" presName="Name13" presStyleLbl="parChTrans1D2" presStyleIdx="6" presStyleCnt="8"/>
      <dgm:spPr/>
    </dgm:pt>
    <dgm:pt modelId="{6CE9D104-ABDC-4472-B60F-A08B9D128CE0}" type="pres">
      <dgm:prSet presAssocID="{98F94742-519D-4701-B30D-E6426E928D85}" presName="childText" presStyleLbl="bgAcc1" presStyleIdx="6" presStyleCnt="8" custScaleX="2000000" custScaleY="234229" custLinFactNeighborX="-30657" custLinFactNeighborY="-6433">
        <dgm:presLayoutVars>
          <dgm:bulletEnabled val="1"/>
        </dgm:presLayoutVars>
      </dgm:prSet>
      <dgm:spPr/>
    </dgm:pt>
    <dgm:pt modelId="{3E3AF5E4-ADCA-4A98-9B81-3D3E16F74135}" type="pres">
      <dgm:prSet presAssocID="{11DAAB99-5624-465D-897E-DB2A8FD70DF2}" presName="Name13" presStyleLbl="parChTrans1D2" presStyleIdx="7" presStyleCnt="8"/>
      <dgm:spPr/>
    </dgm:pt>
    <dgm:pt modelId="{B702A2BC-61BB-423C-9EFC-B2416BD058E6}" type="pres">
      <dgm:prSet presAssocID="{C6BC1566-228C-4BCA-B2FF-DD4C032E181F}" presName="childText" presStyleLbl="bgAcc1" presStyleIdx="7" presStyleCnt="8" custScaleX="2000000" custScaleY="234229" custLinFactNeighborX="-30657" custLinFactNeighborY="-6433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5C475225-7D10-4F61-A1BC-5C2EF91FC0AF}" type="presOf" srcId="{0EEEB750-14DD-46D2-A888-80C78C7F20B0}" destId="{53697863-EE28-4A6A-9900-0120E0252764}" srcOrd="0" destOrd="0" presId="urn:microsoft.com/office/officeart/2005/8/layout/hierarchy3"/>
    <dgm:cxn modelId="{1E130529-62CA-4D69-841C-AE3D95648F85}" type="presOf" srcId="{C016F775-AE45-41C1-8344-041CF3DFC404}" destId="{6C94DD95-6466-4622-AE71-2733A2A056F4}" srcOrd="0" destOrd="0" presId="urn:microsoft.com/office/officeart/2005/8/layout/hierarchy3"/>
    <dgm:cxn modelId="{9AF94B36-E05C-4205-86ED-BAA922351AD1}" type="presOf" srcId="{A3102848-E506-4782-9276-02ACD30B06CC}" destId="{40B1CE61-A30E-49C4-A97B-3EA3BA602998}" srcOrd="0" destOrd="0" presId="urn:microsoft.com/office/officeart/2005/8/layout/hierarchy3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2BE0C870-2166-4006-8E9F-BE3F9B05C28A}" type="presOf" srcId="{98F94742-519D-4701-B30D-E6426E928D85}" destId="{6CE9D104-ABDC-4472-B60F-A08B9D128CE0}" srcOrd="0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3BA31257-DD06-4B64-AD07-B226722D4869}" srcId="{62856B94-ED5A-418F-A55F-63A3F2CA3F8A}" destId="{C016F775-AE45-41C1-8344-041CF3DFC404}" srcOrd="5" destOrd="0" parTransId="{D44473D6-DBEF-44F3-83F1-13134B9C4CDF}" sibTransId="{B4C213C9-3B61-4DE1-9D43-6B8DCAF8B733}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4DEA0B84-ED09-4DFE-88FD-59BABDD0A950}" srcId="{62856B94-ED5A-418F-A55F-63A3F2CA3F8A}" destId="{A3102848-E506-4782-9276-02ACD30B06CC}" srcOrd="4" destOrd="0" parTransId="{E8B575D7-5C9E-410D-AEFE-F37E27B73B18}" sibTransId="{CC91C223-509E-4B4E-9875-FACB7669DE2F}"/>
    <dgm:cxn modelId="{17B6A191-65CE-4D09-B788-21526D6E8C9F}" srcId="{62856B94-ED5A-418F-A55F-63A3F2CA3F8A}" destId="{C6BC1566-228C-4BCA-B2FF-DD4C032E181F}" srcOrd="7" destOrd="0" parTransId="{11DAAB99-5624-465D-897E-DB2A8FD70DF2}" sibTransId="{FE69DA21-31BF-47C1-8696-E3F9D7220FE3}"/>
    <dgm:cxn modelId="{9A51D095-86BC-4106-8AA6-4E16D8CB48DB}" type="presOf" srcId="{E8B575D7-5C9E-410D-AEFE-F37E27B73B18}" destId="{A174731E-64E7-494F-92DA-3807507A5F4A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02DB84B5-388A-4F2E-B62D-F3FE94BDEBA3}" type="presOf" srcId="{D44473D6-DBEF-44F3-83F1-13134B9C4CDF}" destId="{D87B097D-659E-40B1-8212-164210CD4461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9B576CE-5CBD-4D37-BFFB-0690D022554D}" type="presOf" srcId="{11DAAB99-5624-465D-897E-DB2A8FD70DF2}" destId="{3E3AF5E4-ADCA-4A98-9B81-3D3E16F74135}" srcOrd="0" destOrd="0" presId="urn:microsoft.com/office/officeart/2005/8/layout/hierarchy3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3B6DBBD3-BD76-4184-821B-0A2DAF91306A}" srcId="{62856B94-ED5A-418F-A55F-63A3F2CA3F8A}" destId="{98F94742-519D-4701-B30D-E6426E928D85}" srcOrd="6" destOrd="0" parTransId="{0EEEB750-14DD-46D2-A888-80C78C7F20B0}" sibTransId="{A60666E0-DCB8-4CE5-8A98-A58FD90231E4}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4DA799F7-2024-4B5D-BD6E-C4701F1FBCCA}" type="presOf" srcId="{C6BC1566-228C-4BCA-B2FF-DD4C032E181F}" destId="{B702A2BC-61BB-423C-9EFC-B2416BD058E6}" srcOrd="0" destOrd="0" presId="urn:microsoft.com/office/officeart/2005/8/layout/hierarchy3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  <dgm:cxn modelId="{5BCC7E9B-B528-4D0B-99B4-5A9228D202E9}" type="presParOf" srcId="{C8CC56F4-BAA7-41EA-88AC-12736ADE632B}" destId="{A174731E-64E7-494F-92DA-3807507A5F4A}" srcOrd="8" destOrd="0" presId="urn:microsoft.com/office/officeart/2005/8/layout/hierarchy3"/>
    <dgm:cxn modelId="{57A414E4-7279-42F0-9C5D-F63F928E79E8}" type="presParOf" srcId="{C8CC56F4-BAA7-41EA-88AC-12736ADE632B}" destId="{40B1CE61-A30E-49C4-A97B-3EA3BA602998}" srcOrd="9" destOrd="0" presId="urn:microsoft.com/office/officeart/2005/8/layout/hierarchy3"/>
    <dgm:cxn modelId="{B036C5B1-4BC8-4539-A37D-F238BEB82C2E}" type="presParOf" srcId="{C8CC56F4-BAA7-41EA-88AC-12736ADE632B}" destId="{D87B097D-659E-40B1-8212-164210CD4461}" srcOrd="10" destOrd="0" presId="urn:microsoft.com/office/officeart/2005/8/layout/hierarchy3"/>
    <dgm:cxn modelId="{2182E150-F727-4403-82B6-3E0D591286E0}" type="presParOf" srcId="{C8CC56F4-BAA7-41EA-88AC-12736ADE632B}" destId="{6C94DD95-6466-4622-AE71-2733A2A056F4}" srcOrd="11" destOrd="0" presId="urn:microsoft.com/office/officeart/2005/8/layout/hierarchy3"/>
    <dgm:cxn modelId="{C30FAF30-7EA2-4BB7-B07C-B880CF75F52E}" type="presParOf" srcId="{C8CC56F4-BAA7-41EA-88AC-12736ADE632B}" destId="{53697863-EE28-4A6A-9900-0120E0252764}" srcOrd="12" destOrd="0" presId="urn:microsoft.com/office/officeart/2005/8/layout/hierarchy3"/>
    <dgm:cxn modelId="{31945F02-C8E8-46D0-9417-06C1150BA5CC}" type="presParOf" srcId="{C8CC56F4-BAA7-41EA-88AC-12736ADE632B}" destId="{6CE9D104-ABDC-4472-B60F-A08B9D128CE0}" srcOrd="13" destOrd="0" presId="urn:microsoft.com/office/officeart/2005/8/layout/hierarchy3"/>
    <dgm:cxn modelId="{6B9589BB-CDE2-484C-8CDC-D837D1F52819}" type="presParOf" srcId="{C8CC56F4-BAA7-41EA-88AC-12736ADE632B}" destId="{3E3AF5E4-ADCA-4A98-9B81-3D3E16F74135}" srcOrd="14" destOrd="0" presId="urn:microsoft.com/office/officeart/2005/8/layout/hierarchy3"/>
    <dgm:cxn modelId="{20B59021-331D-4DA2-8853-51C375223BAB}" type="presParOf" srcId="{C8CC56F4-BAA7-41EA-88AC-12736ADE632B}" destId="{B702A2BC-61BB-423C-9EFC-B2416BD058E6}" srcOrd="1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ج) زيادة الوعي بتكنولوجيات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دمج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 الشباب والنساء وكبار السن والأشخاص ذوي الإعاقة في مجالات مختلفة منها التعليم والعمل والحصول على الخدمات العامة، وإعداد مواد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إعلامية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 عن دور التكنولوجيا في تحقيق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المساواة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 بين الجنسين وتمكين جميع النساء والفتيات في المنطقة العربية</a:t>
          </a:r>
          <a:endParaRPr lang="en-US" sz="2000" b="0" dirty="0"/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تقرير في 2019 بعنوان "الابتكار وريادة الأعمال لتوليد فرص العمل للنساء والشباب"</a:t>
          </a:r>
          <a:endParaRPr lang="en-US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دراسة بعنوان "التكنولوجيا كأمل متجدد للمساواة بين الجنسين في المنطقة العربية"</a:t>
          </a:r>
          <a:endParaRPr lang="en-US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F180E740-D465-4A3C-9498-2F94BECFA1E4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أثر التكنولوجيات الرائدة على التعليم والشباب بالتعاون مع مؤسسة الحريري في لبنان</a:t>
          </a:r>
          <a:endParaRPr lang="en-US" dirty="0"/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endParaRPr lang="en-US"/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endParaRPr lang="en-US"/>
        </a:p>
      </dgm:t>
    </dgm:pt>
    <dgm:pt modelId="{B67D4017-6BC7-4661-BE2F-B98AEE8B42D9}">
      <dgm:prSet phldrT="[Text]"/>
      <dgm:spPr/>
      <dgm:t>
        <a:bodyPr/>
        <a:lstStyle/>
        <a:p>
          <a:pPr algn="ctr" rtl="1"/>
          <a:r>
            <a:rPr lang="ar-LB" dirty="0">
              <a:latin typeface="Arial" charset="0"/>
              <a:ea typeface="Arial" charset="0"/>
              <a:cs typeface="Arial" charset="0"/>
            </a:rPr>
            <a:t>تقرير التنمية الرقمية في العالم العربي</a:t>
          </a:r>
          <a:endParaRPr lang="en-US" dirty="0"/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endParaRPr lang="en-US"/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1099597" custScaleY="294110" custLinFactY="-100000" custLinFactNeighborX="-13919" custLinFactNeighborY="-110389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4"/>
      <dgm:spPr/>
    </dgm:pt>
    <dgm:pt modelId="{1023EC14-C9B7-4D8E-AAB5-68A661277DEA}" type="pres">
      <dgm:prSet presAssocID="{FC1C7BC2-050A-4853-AAF4-60EE97213176}" presName="childText" presStyleLbl="bgAcc1" presStyleIdx="0" presStyleCnt="4" custScaleX="1127788" custScaleY="294402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4"/>
      <dgm:spPr/>
    </dgm:pt>
    <dgm:pt modelId="{9CAEB826-71AE-4EBE-BDA9-9E7F8D2C44BC}" type="pres">
      <dgm:prSet presAssocID="{5A2813AF-3CAE-4AF7-A5FE-875EF6A9289C}" presName="childText" presStyleLbl="bgAcc1" presStyleIdx="1" presStyleCnt="4" custScaleX="1127788" custScaleY="294402" custLinFactNeighborX="-32172" custLinFactNeighborY="-2412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4"/>
      <dgm:spPr/>
    </dgm:pt>
    <dgm:pt modelId="{DA077A80-5B86-49D3-903D-5E4E353B3CD8}" type="pres">
      <dgm:prSet presAssocID="{B67D4017-6BC7-4661-BE2F-B98AEE8B42D9}" presName="childText" presStyleLbl="bgAcc1" presStyleIdx="2" presStyleCnt="4" custScaleX="1127788" custScaleY="294402" custLinFactNeighborX="-32172" custLinFactNeighborY="-2412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4"/>
      <dgm:spPr/>
    </dgm:pt>
    <dgm:pt modelId="{10D594D4-C4B0-4338-90D4-A79D5EB58FFA}" type="pres">
      <dgm:prSet presAssocID="{F180E740-D465-4A3C-9498-2F94BECFA1E4}" presName="childText" presStyleLbl="bgAcc1" presStyleIdx="3" presStyleCnt="4" custScaleX="1127788" custScaleY="294402" custLinFactNeighborX="-32172" custLinFactNeighborY="-24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د) تبادل الخبرات وأفضل الممارسات في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نقل التكنولوجيا 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وتكييفها من خلال التعاون بين الشمال والجنوب وفيما بين بلدان الجنوب، وبناء قدرات الدول الأعضاء على الوصول إلى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الموارد المالية</a:t>
          </a:r>
          <a:endParaRPr lang="en-US" sz="2000" b="0" dirty="0">
            <a:solidFill>
              <a:srgbClr val="FF0000"/>
            </a:solidFill>
          </a:endParaRPr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وضع إرشادات لسياسات نقل وتطوير التكنولوجيا واستخدامها على المستوى الوطني</a:t>
          </a:r>
          <a:endParaRPr lang="en-US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ورشة عمل إقليمية عن الحكومات المفتوحة في المنطقة العربية</a:t>
          </a:r>
          <a:endParaRPr lang="en-US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B67D4017-6BC7-4661-BE2F-B98AEE8B42D9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تقرير "مجمعات العلوم والتكنولوجيا: الآفاق العالمية وتجربة المنطقة العربية"</a:t>
          </a:r>
          <a:endParaRPr lang="en-US" dirty="0"/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endParaRPr lang="en-US"/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endParaRPr lang="en-US"/>
        </a:p>
      </dgm:t>
    </dgm:pt>
    <dgm:pt modelId="{F180E740-D465-4A3C-9498-2F94BECFA1E4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cs typeface="Arial" charset="0"/>
            </a:rPr>
            <a:t>اجتماع إقليمي حول الاستثمار في التكنولوجيا الخضراء والحصول على التمويل المستدام في المنطقة العربية بالتعاون مع </a:t>
          </a:r>
          <a:r>
            <a:rPr lang="en-US" dirty="0">
              <a:latin typeface="Arial" charset="0"/>
              <a:cs typeface="Arial" charset="0"/>
            </a:rPr>
            <a:t> CTCN</a:t>
          </a:r>
          <a:endParaRPr lang="en-US" dirty="0"/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endParaRPr lang="en-US"/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59601" custScaleY="235748" custLinFactY="-99311" custLinFactNeighborX="402" custLinFactNeighborY="-1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4"/>
      <dgm:spPr/>
    </dgm:pt>
    <dgm:pt modelId="{1023EC14-C9B7-4D8E-AAB5-68A661277DEA}" type="pres">
      <dgm:prSet presAssocID="{FC1C7BC2-050A-4853-AAF4-60EE97213176}" presName="childText" presStyleLbl="bgAcc1" presStyleIdx="0" presStyleCnt="4" custScaleX="874582" custScaleY="167125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4"/>
      <dgm:spPr/>
    </dgm:pt>
    <dgm:pt modelId="{9CAEB826-71AE-4EBE-BDA9-9E7F8D2C44BC}" type="pres">
      <dgm:prSet presAssocID="{5A2813AF-3CAE-4AF7-A5FE-875EF6A9289C}" presName="childText" presStyleLbl="bgAcc1" presStyleIdx="1" presStyleCnt="4" custScaleX="874582" custScaleY="167125" custLinFactNeighborX="-32172" custLinFactNeighborY="-2412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4"/>
      <dgm:spPr/>
    </dgm:pt>
    <dgm:pt modelId="{DA077A80-5B86-49D3-903D-5E4E353B3CD8}" type="pres">
      <dgm:prSet presAssocID="{B67D4017-6BC7-4661-BE2F-B98AEE8B42D9}" presName="childText" presStyleLbl="bgAcc1" presStyleIdx="2" presStyleCnt="4" custScaleX="874582" custScaleY="167125" custLinFactNeighborX="-32172" custLinFactNeighborY="-2412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4"/>
      <dgm:spPr/>
    </dgm:pt>
    <dgm:pt modelId="{10D594D4-C4B0-4338-90D4-A79D5EB58FFA}" type="pres">
      <dgm:prSet presAssocID="{F180E740-D465-4A3C-9498-2F94BECFA1E4}" presName="childText" presStyleLbl="bgAcc1" presStyleIdx="3" presStyleCnt="4" custScaleX="874582" custScaleY="167125" custLinFactNeighborX="-32172" custLinFactNeighborY="-24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هـ) تنسيق صنع السياسات والخطط الإقليمية حول </a:t>
          </a:r>
          <a:r>
            <a:rPr lang="ar-LB" sz="2000" b="0" dirty="0" err="1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 الإنترنت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، ودعم المنظور الإقليمي العربي على الساحة الدولية، وتقديم الدعم في بحث المواقف التفاوضية وتحديدها بشأن القضايا الخلافية في </a:t>
          </a:r>
          <a:r>
            <a:rPr lang="ar-LB" sz="2000" b="0" dirty="0" err="1"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 الإنترنت</a:t>
          </a:r>
          <a:endParaRPr lang="en-US" sz="2000" b="0" dirty="0"/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 custT="1"/>
      <dgm:spPr/>
      <dgm:t>
        <a:bodyPr/>
        <a:lstStyle/>
        <a:p>
          <a:pPr algn="ctr"/>
          <a:r>
            <a:rPr lang="ar-LB" sz="2800" dirty="0">
              <a:latin typeface="Arial" charset="0"/>
              <a:ea typeface="Arial" charset="0"/>
              <a:cs typeface="Arial" charset="0"/>
            </a:rPr>
            <a:t>"خارطة الطريق العربية لحوكمة الإنترنت"</a:t>
          </a:r>
          <a:endParaRPr lang="en-US" sz="2800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ar-LB" sz="2800" dirty="0">
              <a:latin typeface="Arial" charset="0"/>
              <a:ea typeface="Arial" charset="0"/>
              <a:cs typeface="Arial" charset="0"/>
            </a:rPr>
            <a:t>المشاركة في تحضير العديد من الفعاليات خلال المنتدى العالمي الثالث عشر لإدارة الإنترنت</a:t>
          </a:r>
          <a:endParaRPr lang="en-US" sz="2800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78970" custScaleY="277555" custLinFactY="-100000" custLinFactNeighborX="-16352" custLinFactNeighborY="-186717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2"/>
      <dgm:spPr/>
    </dgm:pt>
    <dgm:pt modelId="{1023EC14-C9B7-4D8E-AAB5-68A661277DEA}" type="pres">
      <dgm:prSet presAssocID="{FC1C7BC2-050A-4853-AAF4-60EE97213176}" presName="childText" presStyleLbl="bgAcc1" presStyleIdx="0" presStyleCnt="2" custScaleX="899030" custScaleY="199615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2"/>
      <dgm:spPr/>
    </dgm:pt>
    <dgm:pt modelId="{9CAEB826-71AE-4EBE-BDA9-9E7F8D2C44BC}" type="pres">
      <dgm:prSet presAssocID="{5A2813AF-3CAE-4AF7-A5FE-875EF6A9289C}" presName="childText" presStyleLbl="bgAcc1" presStyleIdx="1" presStyleCnt="2" custScaleX="899030" custScaleY="388190" custLinFactNeighborX="-51" custLinFactNeighborY="156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و) تقديم الدعم في ملء الفراغ التشريعي والتنظيمي بشأن قضايا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الرائدة 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من خلال البحوث الموجهة نحو السياسات</a:t>
          </a:r>
          <a:endParaRPr lang="en-US" sz="2000" b="0" dirty="0"/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 custT="1"/>
      <dgm:spPr/>
      <dgm:t>
        <a:bodyPr/>
        <a:lstStyle/>
        <a:p>
          <a:pPr algn="ctr"/>
          <a:r>
            <a:rPr lang="ar-LB" sz="2400" dirty="0">
              <a:latin typeface="Arial" charset="0"/>
              <a:ea typeface="Arial" charset="0"/>
              <a:cs typeface="Arial" charset="0"/>
            </a:rPr>
            <a:t>وضع قواعد أخلاقية مرتبطة باستخدام التكنولوجيات في مجالات البيئة والمناخ والزراعة والطاقة والمياه</a:t>
          </a:r>
          <a:endParaRPr lang="en-US" sz="2400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ar-LB" sz="2400" dirty="0">
              <a:latin typeface="Arial" charset="0"/>
              <a:ea typeface="Arial" charset="0"/>
              <a:cs typeface="Arial" charset="0"/>
            </a:rPr>
            <a:t>دراسة حول "تعزيز الحكومة المفتوحة في المنطقة العربية" </a:t>
          </a:r>
          <a:endParaRPr lang="en-US" sz="2400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F180E740-D465-4A3C-9498-2F94BECFA1E4}">
      <dgm:prSet phldrT="[Text]" custT="1"/>
      <dgm:spPr/>
      <dgm:t>
        <a:bodyPr/>
        <a:lstStyle/>
        <a:p>
          <a:pPr algn="ctr">
            <a:buFont typeface="+mj-lt"/>
            <a:buAutoNum type="arabicPeriod"/>
          </a:pPr>
          <a:r>
            <a:rPr lang="ar-LB" sz="2400" dirty="0">
              <a:latin typeface="Arial" charset="0"/>
              <a:ea typeface="Arial" charset="0"/>
              <a:cs typeface="Arial" charset="0"/>
            </a:rPr>
            <a:t>وضع إطار عام للاستراتيجيات الوطنية للتكنولوجيات الرائدة، يتضمن أفضل الممارسات العالمية</a:t>
          </a:r>
          <a:endParaRPr lang="en-US" sz="2400" dirty="0"/>
        </a:p>
      </dgm:t>
    </dgm:pt>
    <dgm:pt modelId="{A0EC1696-8562-49A2-877F-D196F7DCF8CA}" type="parTrans" cxnId="{60BFEB3C-A72F-442A-98F3-064A948FFC0A}">
      <dgm:prSet/>
      <dgm:spPr/>
      <dgm:t>
        <a:bodyPr/>
        <a:lstStyle/>
        <a:p>
          <a:endParaRPr lang="en-US"/>
        </a:p>
      </dgm:t>
    </dgm:pt>
    <dgm:pt modelId="{2EF2FBB4-16BD-44E6-9B90-D8A7A4526D3E}" type="sibTrans" cxnId="{60BFEB3C-A72F-442A-98F3-064A948FFC0A}">
      <dgm:prSet/>
      <dgm:spPr/>
      <dgm:t>
        <a:bodyPr/>
        <a:lstStyle/>
        <a:p>
          <a:endParaRPr lang="en-US"/>
        </a:p>
      </dgm:t>
    </dgm:pt>
    <dgm:pt modelId="{B67D4017-6BC7-4661-BE2F-B98AEE8B42D9}">
      <dgm:prSet phldrT="[Text]" custT="1"/>
      <dgm:spPr/>
      <dgm:t>
        <a:bodyPr/>
        <a:lstStyle/>
        <a:p>
          <a:pPr algn="ctr"/>
          <a:r>
            <a:rPr lang="ar-LB" sz="2400" dirty="0">
              <a:latin typeface="Arial" charset="0"/>
              <a:ea typeface="Arial" charset="0"/>
              <a:cs typeface="Arial" charset="0"/>
            </a:rPr>
            <a:t>اجتماع خبراء بشأن ترابط </a:t>
          </a:r>
          <a:r>
            <a:rPr lang="ar-LB" sz="2400" dirty="0" err="1"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400" dirty="0">
              <a:latin typeface="Arial" charset="0"/>
              <a:ea typeface="Arial" charset="0"/>
              <a:cs typeface="Arial" charset="0"/>
            </a:rPr>
            <a:t> الإنترنت والأمن </a:t>
          </a:r>
          <a:r>
            <a:rPr lang="ar-LB" sz="2400" dirty="0" err="1">
              <a:latin typeface="Arial" charset="0"/>
              <a:ea typeface="Arial" charset="0"/>
              <a:cs typeface="Arial" charset="0"/>
            </a:rPr>
            <a:t>السيبراني</a:t>
          </a:r>
          <a:endParaRPr lang="en-US" sz="2400" dirty="0"/>
        </a:p>
      </dgm:t>
    </dgm:pt>
    <dgm:pt modelId="{77DACA31-8FAF-4C77-A71D-98EC64A868E8}" type="parTrans" cxnId="{412EFE40-18DE-4111-B302-41CE7B35F1A1}">
      <dgm:prSet/>
      <dgm:spPr/>
      <dgm:t>
        <a:bodyPr/>
        <a:lstStyle/>
        <a:p>
          <a:endParaRPr lang="en-US"/>
        </a:p>
      </dgm:t>
    </dgm:pt>
    <dgm:pt modelId="{F7AB5EB7-661A-4813-8C95-2B4FB3995186}" type="sibTrans" cxnId="{412EFE40-18DE-4111-B302-41CE7B35F1A1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23317" custScaleY="235748" custLinFactY="-92131" custLinFactNeighborX="402" custLinFactNeighborY="-1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4"/>
      <dgm:spPr/>
    </dgm:pt>
    <dgm:pt modelId="{1023EC14-C9B7-4D8E-AAB5-68A661277DEA}" type="pres">
      <dgm:prSet presAssocID="{FC1C7BC2-050A-4853-AAF4-60EE97213176}" presName="childText" presStyleLbl="bgAcc1" presStyleIdx="0" presStyleCnt="4" custScaleX="829822" custScaleY="156827" custLinFactNeighborX="12864" custLinFactNeighborY="-53526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4"/>
      <dgm:spPr/>
    </dgm:pt>
    <dgm:pt modelId="{9CAEB826-71AE-4EBE-BDA9-9E7F8D2C44BC}" type="pres">
      <dgm:prSet presAssocID="{5A2813AF-3CAE-4AF7-A5FE-875EF6A9289C}" presName="childText" presStyleLbl="bgAcc1" presStyleIdx="1" presStyleCnt="4" custScaleX="829822" custScaleY="172509" custLinFactNeighborX="11429" custLinFactNeighborY="-17897">
        <dgm:presLayoutVars>
          <dgm:bulletEnabled val="1"/>
        </dgm:presLayoutVars>
      </dgm:prSet>
      <dgm:spPr/>
    </dgm:pt>
    <dgm:pt modelId="{DBAE02C7-84A3-43D5-B764-7B909118F623}" type="pres">
      <dgm:prSet presAssocID="{77DACA31-8FAF-4C77-A71D-98EC64A868E8}" presName="Name13" presStyleLbl="parChTrans1D2" presStyleIdx="2" presStyleCnt="4"/>
      <dgm:spPr/>
    </dgm:pt>
    <dgm:pt modelId="{DA077A80-5B86-49D3-903D-5E4E353B3CD8}" type="pres">
      <dgm:prSet presAssocID="{B67D4017-6BC7-4661-BE2F-B98AEE8B42D9}" presName="childText" presStyleLbl="bgAcc1" presStyleIdx="2" presStyleCnt="4" custScaleX="829822" custScaleY="172509" custLinFactNeighborX="12864" custLinFactNeighborY="15355">
        <dgm:presLayoutVars>
          <dgm:bulletEnabled val="1"/>
        </dgm:presLayoutVars>
      </dgm:prSet>
      <dgm:spPr/>
    </dgm:pt>
    <dgm:pt modelId="{9C1E43B1-3288-46DD-A43F-6F8C2633627D}" type="pres">
      <dgm:prSet presAssocID="{A0EC1696-8562-49A2-877F-D196F7DCF8CA}" presName="Name13" presStyleLbl="parChTrans1D2" presStyleIdx="3" presStyleCnt="4"/>
      <dgm:spPr/>
    </dgm:pt>
    <dgm:pt modelId="{10D594D4-C4B0-4338-90D4-A79D5EB58FFA}" type="pres">
      <dgm:prSet presAssocID="{F180E740-D465-4A3C-9498-2F94BECFA1E4}" presName="childText" presStyleLbl="bgAcc1" presStyleIdx="3" presStyleCnt="4" custScaleX="829822" custScaleY="284054" custLinFactNeighborX="9994" custLinFactNeighborY="45204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60BFEB3C-A72F-442A-98F3-064A948FFC0A}" srcId="{62856B94-ED5A-418F-A55F-63A3F2CA3F8A}" destId="{F180E740-D465-4A3C-9498-2F94BECFA1E4}" srcOrd="3" destOrd="0" parTransId="{A0EC1696-8562-49A2-877F-D196F7DCF8CA}" sibTransId="{2EF2FBB4-16BD-44E6-9B90-D8A7A4526D3E}"/>
    <dgm:cxn modelId="{412EFE40-18DE-4111-B302-41CE7B35F1A1}" srcId="{62856B94-ED5A-418F-A55F-63A3F2CA3F8A}" destId="{B67D4017-6BC7-4661-BE2F-B98AEE8B42D9}" srcOrd="2" destOrd="0" parTransId="{77DACA31-8FAF-4C77-A71D-98EC64A868E8}" sibTransId="{F7AB5EB7-661A-4813-8C95-2B4FB3995186}"/>
    <dgm:cxn modelId="{5EBAA266-E07F-4CC3-A31C-055CD624E873}" type="presOf" srcId="{B67D4017-6BC7-4661-BE2F-B98AEE8B42D9}" destId="{DA077A80-5B86-49D3-903D-5E4E353B3CD8}" srcOrd="0" destOrd="0" presId="urn:microsoft.com/office/officeart/2005/8/layout/hierarchy3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01B86379-DA67-467B-B568-C98010A4541A}" type="presOf" srcId="{77DACA31-8FAF-4C77-A71D-98EC64A868E8}" destId="{DBAE02C7-84A3-43D5-B764-7B909118F623}" srcOrd="0" destOrd="0" presId="urn:microsoft.com/office/officeart/2005/8/layout/hierarchy3"/>
    <dgm:cxn modelId="{AFBD76A4-9C03-4B45-A99C-9ABCDDF8B240}" type="presOf" srcId="{A0EC1696-8562-49A2-877F-D196F7DCF8CA}" destId="{9C1E43B1-3288-46DD-A43F-6F8C2633627D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D05D22FA-69F5-409D-8360-8F324F6F09FF}" type="presOf" srcId="{F180E740-D465-4A3C-9498-2F94BECFA1E4}" destId="{10D594D4-C4B0-4338-90D4-A79D5EB58FFA}" srcOrd="0" destOrd="0" presId="urn:microsoft.com/office/officeart/2005/8/layout/hierarchy3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  <dgm:cxn modelId="{AE6667CC-D25D-490A-B04B-C576350FB2EB}" type="presParOf" srcId="{C8CC56F4-BAA7-41EA-88AC-12736ADE632B}" destId="{DBAE02C7-84A3-43D5-B764-7B909118F623}" srcOrd="4" destOrd="0" presId="urn:microsoft.com/office/officeart/2005/8/layout/hierarchy3"/>
    <dgm:cxn modelId="{11E7A302-1707-4C2D-8B79-252FB5E14C9F}" type="presParOf" srcId="{C8CC56F4-BAA7-41EA-88AC-12736ADE632B}" destId="{DA077A80-5B86-49D3-903D-5E4E353B3CD8}" srcOrd="5" destOrd="0" presId="urn:microsoft.com/office/officeart/2005/8/layout/hierarchy3"/>
    <dgm:cxn modelId="{BB9CDA7D-F4A0-4B86-AAC6-FC8A21648044}" type="presParOf" srcId="{C8CC56F4-BAA7-41EA-88AC-12736ADE632B}" destId="{9C1E43B1-3288-46DD-A43F-6F8C2633627D}" srcOrd="6" destOrd="0" presId="urn:microsoft.com/office/officeart/2005/8/layout/hierarchy3"/>
    <dgm:cxn modelId="{FC90B5E0-7F50-403A-8C2D-1A5A977B576D}" type="presParOf" srcId="{C8CC56F4-BAA7-41EA-88AC-12736ADE632B}" destId="{10D594D4-C4B0-4338-90D4-A79D5EB58FF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A983F3-201D-44C7-B344-A740037EEA0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56B94-ED5A-418F-A55F-63A3F2CA3F8A}">
      <dgm:prSet phldrT="[Text]" custT="1"/>
      <dgm:spPr/>
      <dgm:t>
        <a:bodyPr/>
        <a:lstStyle/>
        <a:p>
          <a:pPr algn="r"/>
          <a:r>
            <a:rPr lang="ar-LB" sz="2000" b="0" dirty="0">
              <a:latin typeface="Arial" charset="0"/>
              <a:ea typeface="Arial" charset="0"/>
              <a:cs typeface="Arial" charset="0"/>
            </a:rPr>
            <a:t>ز) بناء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الشراكات</a:t>
          </a:r>
          <a:r>
            <a:rPr lang="ar-LB" sz="2000" b="0" dirty="0">
              <a:latin typeface="Arial" charset="0"/>
              <a:ea typeface="Arial" charset="0"/>
              <a:cs typeface="Arial" charset="0"/>
            </a:rPr>
            <a:t> المتعددة الأطراف في مجال التكنولوجيا والابتكار، بما في ذلك عقد المنتدى العربي رفيع المستوى 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للقمة العالمية لمجتمع المعلومات والمنتدى العربي </a:t>
          </a:r>
          <a:r>
            <a:rPr lang="ar-LB" sz="2000" b="0" dirty="0" err="1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لحوكمة</a:t>
          </a:r>
          <a:r>
            <a:rPr lang="ar-LB" sz="20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 الإنترنت</a:t>
          </a:r>
          <a:endParaRPr lang="en-US" sz="2000" b="0" dirty="0">
            <a:solidFill>
              <a:srgbClr val="FF0000"/>
            </a:solidFill>
          </a:endParaRPr>
        </a:p>
      </dgm:t>
    </dgm:pt>
    <dgm:pt modelId="{6DBB9A8F-2F68-462D-8FE3-BA5FDAC6C8E7}" type="par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2195C151-1E09-45C6-BBAC-F6397F5870C6}" type="sibTrans" cxnId="{E33EA0F3-DAD6-41F7-A7D7-778FEB1F876C}">
      <dgm:prSet/>
      <dgm:spPr/>
      <dgm:t>
        <a:bodyPr/>
        <a:lstStyle/>
        <a:p>
          <a:pPr algn="r" rtl="1"/>
          <a:endParaRPr lang="en-US"/>
        </a:p>
      </dgm:t>
    </dgm:pt>
    <dgm:pt modelId="{FC1C7BC2-050A-4853-AAF4-60EE97213176}">
      <dgm:prSet phldrT="[Text]"/>
      <dgm:spPr/>
      <dgm:t>
        <a:bodyPr/>
        <a:lstStyle/>
        <a:p>
          <a:pPr algn="ctr"/>
          <a:r>
            <a:rPr lang="ar-LB" dirty="0">
              <a:latin typeface="Arial" charset="0"/>
              <a:ea typeface="Arial" charset="0"/>
              <a:cs typeface="Arial" charset="0"/>
            </a:rPr>
            <a:t>الدورة الثانية من المنتدى العربي الرفيع المستوى حول القمة العالمية لمجتمع المعلومات وخطة التنمية المستدامة لعام 2030</a:t>
          </a:r>
          <a:endParaRPr lang="en-US" dirty="0"/>
        </a:p>
      </dgm:t>
    </dgm:pt>
    <dgm:pt modelId="{E603A787-41FB-4BB4-ACC3-F0FA5215932C}" type="par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D97E850F-7226-4417-BB47-F7C38B6DA9FA}" type="sibTrans" cxnId="{F8562AC7-60EA-4E58-B61F-0141F6953B91}">
      <dgm:prSet/>
      <dgm:spPr/>
      <dgm:t>
        <a:bodyPr/>
        <a:lstStyle/>
        <a:p>
          <a:pPr algn="r" rtl="1"/>
          <a:endParaRPr lang="en-US"/>
        </a:p>
      </dgm:t>
    </dgm:pt>
    <dgm:pt modelId="{5A2813AF-3CAE-4AF7-A5FE-875EF6A9289C}">
      <dgm:prSet phldrT="[Text]"/>
      <dgm:spPr/>
      <dgm:t>
        <a:bodyPr/>
        <a:lstStyle/>
        <a:p>
          <a:pPr algn="ctr">
            <a:buFont typeface="+mj-lt"/>
            <a:buAutoNum type="arabicPeriod"/>
          </a:pPr>
          <a:r>
            <a:rPr lang="ar-LB" dirty="0">
              <a:latin typeface="Arial" charset="0"/>
              <a:ea typeface="Arial" charset="0"/>
              <a:cs typeface="Arial" charset="0"/>
            </a:rPr>
            <a:t>اجتماعات خبراء عن أنظمة الملكية الفكرية لتحفيز الابتكار من أجل تحقيق خطة التنمية 2030</a:t>
          </a:r>
          <a:endParaRPr lang="en-US" dirty="0"/>
        </a:p>
      </dgm:t>
    </dgm:pt>
    <dgm:pt modelId="{9F90053C-26C1-42A4-ACF8-D4AC2506B418}" type="parTrans" cxnId="{ABDDFF20-67B9-499B-9F0C-7C49842CB1A7}">
      <dgm:prSet/>
      <dgm:spPr/>
      <dgm:t>
        <a:bodyPr/>
        <a:lstStyle/>
        <a:p>
          <a:endParaRPr lang="en-US"/>
        </a:p>
      </dgm:t>
    </dgm:pt>
    <dgm:pt modelId="{F1DAF05A-B416-4AFB-9B95-20C8AB42363C}" type="sibTrans" cxnId="{ABDDFF20-67B9-499B-9F0C-7C49842CB1A7}">
      <dgm:prSet/>
      <dgm:spPr/>
      <dgm:t>
        <a:bodyPr/>
        <a:lstStyle/>
        <a:p>
          <a:endParaRPr lang="en-US"/>
        </a:p>
      </dgm:t>
    </dgm:pt>
    <dgm:pt modelId="{C119F93C-1040-4D68-8E69-B58B667E1693}" type="pres">
      <dgm:prSet presAssocID="{C7A983F3-201D-44C7-B344-A740037EEA08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753D9A11-E429-45AC-A0AD-F42CC795F924}" type="pres">
      <dgm:prSet presAssocID="{62856B94-ED5A-418F-A55F-63A3F2CA3F8A}" presName="root" presStyleCnt="0"/>
      <dgm:spPr/>
    </dgm:pt>
    <dgm:pt modelId="{84F89157-CFBE-4EFE-B650-A380C7537F19}" type="pres">
      <dgm:prSet presAssocID="{62856B94-ED5A-418F-A55F-63A3F2CA3F8A}" presName="rootComposite" presStyleCnt="0"/>
      <dgm:spPr/>
    </dgm:pt>
    <dgm:pt modelId="{B0EC774B-A189-4154-8558-2FDFFA7B9A1C}" type="pres">
      <dgm:prSet presAssocID="{62856B94-ED5A-418F-A55F-63A3F2CA3F8A}" presName="rootText" presStyleLbl="node1" presStyleIdx="0" presStyleCnt="1" custScaleX="899232" custScaleY="235748" custLinFactY="-129689" custLinFactNeighborX="402" custLinFactNeighborY="-200000"/>
      <dgm:spPr/>
    </dgm:pt>
    <dgm:pt modelId="{AAB4B3D2-A87F-48F2-9423-89D045CC8985}" type="pres">
      <dgm:prSet presAssocID="{62856B94-ED5A-418F-A55F-63A3F2CA3F8A}" presName="rootConnector" presStyleLbl="node1" presStyleIdx="0" presStyleCnt="1"/>
      <dgm:spPr/>
    </dgm:pt>
    <dgm:pt modelId="{C8CC56F4-BAA7-41EA-88AC-12736ADE632B}" type="pres">
      <dgm:prSet presAssocID="{62856B94-ED5A-418F-A55F-63A3F2CA3F8A}" presName="childShape" presStyleCnt="0"/>
      <dgm:spPr/>
    </dgm:pt>
    <dgm:pt modelId="{C0094AD5-5FAE-446C-AB6F-B4A46F8B4542}" type="pres">
      <dgm:prSet presAssocID="{E603A787-41FB-4BB4-ACC3-F0FA5215932C}" presName="Name13" presStyleLbl="parChTrans1D2" presStyleIdx="0" presStyleCnt="2"/>
      <dgm:spPr/>
    </dgm:pt>
    <dgm:pt modelId="{1023EC14-C9B7-4D8E-AAB5-68A661277DEA}" type="pres">
      <dgm:prSet presAssocID="{FC1C7BC2-050A-4853-AAF4-60EE97213176}" presName="childText" presStyleLbl="bgAcc1" presStyleIdx="0" presStyleCnt="2" custScaleX="923851" custScaleY="410651" custLinFactNeighborX="-32172" custLinFactNeighborY="-2412">
        <dgm:presLayoutVars>
          <dgm:bulletEnabled val="1"/>
        </dgm:presLayoutVars>
      </dgm:prSet>
      <dgm:spPr/>
    </dgm:pt>
    <dgm:pt modelId="{ED8E9EAF-2414-4AE1-BB2A-267273F5F3B6}" type="pres">
      <dgm:prSet presAssocID="{9F90053C-26C1-42A4-ACF8-D4AC2506B418}" presName="Name13" presStyleLbl="parChTrans1D2" presStyleIdx="1" presStyleCnt="2"/>
      <dgm:spPr/>
    </dgm:pt>
    <dgm:pt modelId="{9CAEB826-71AE-4EBE-BDA9-9E7F8D2C44BC}" type="pres">
      <dgm:prSet presAssocID="{5A2813AF-3CAE-4AF7-A5FE-875EF6A9289C}" presName="childText" presStyleLbl="bgAcc1" presStyleIdx="1" presStyleCnt="2" custScaleX="923851" custScaleY="410651" custLinFactNeighborX="-32172" custLinFactNeighborY="-2412">
        <dgm:presLayoutVars>
          <dgm:bulletEnabled val="1"/>
        </dgm:presLayoutVars>
      </dgm:prSet>
      <dgm:spPr/>
    </dgm:pt>
  </dgm:ptLst>
  <dgm:cxnLst>
    <dgm:cxn modelId="{C3F45408-C403-43DD-A895-F77B60EF412D}" type="presOf" srcId="{E603A787-41FB-4BB4-ACC3-F0FA5215932C}" destId="{C0094AD5-5FAE-446C-AB6F-B4A46F8B4542}" srcOrd="0" destOrd="0" presId="urn:microsoft.com/office/officeart/2005/8/layout/hierarchy3"/>
    <dgm:cxn modelId="{ABDDFF20-67B9-499B-9F0C-7C49842CB1A7}" srcId="{62856B94-ED5A-418F-A55F-63A3F2CA3F8A}" destId="{5A2813AF-3CAE-4AF7-A5FE-875EF6A9289C}" srcOrd="1" destOrd="0" parTransId="{9F90053C-26C1-42A4-ACF8-D4AC2506B418}" sibTransId="{F1DAF05A-B416-4AFB-9B95-20C8AB42363C}"/>
    <dgm:cxn modelId="{F672DF4A-BD77-40C6-93C0-D6C4DC4CDBBF}" type="presOf" srcId="{62856B94-ED5A-418F-A55F-63A3F2CA3F8A}" destId="{AAB4B3D2-A87F-48F2-9423-89D045CC8985}" srcOrd="1" destOrd="0" presId="urn:microsoft.com/office/officeart/2005/8/layout/hierarchy3"/>
    <dgm:cxn modelId="{CA658171-C41C-42E0-B62D-387F3CD1B2D3}" type="presOf" srcId="{5A2813AF-3CAE-4AF7-A5FE-875EF6A9289C}" destId="{9CAEB826-71AE-4EBE-BDA9-9E7F8D2C44BC}" srcOrd="0" destOrd="0" presId="urn:microsoft.com/office/officeart/2005/8/layout/hierarchy3"/>
    <dgm:cxn modelId="{D65C18B1-FE2F-4E61-ADCA-B273BF541B20}" type="presOf" srcId="{FC1C7BC2-050A-4853-AAF4-60EE97213176}" destId="{1023EC14-C9B7-4D8E-AAB5-68A661277DEA}" srcOrd="0" destOrd="0" presId="urn:microsoft.com/office/officeart/2005/8/layout/hierarchy3"/>
    <dgm:cxn modelId="{A66624C1-5D80-421E-9419-49FD3EA040EF}" type="presOf" srcId="{C7A983F3-201D-44C7-B344-A740037EEA08}" destId="{C119F93C-1040-4D68-8E69-B58B667E1693}" srcOrd="0" destOrd="0" presId="urn:microsoft.com/office/officeart/2005/8/layout/hierarchy3"/>
    <dgm:cxn modelId="{F8562AC7-60EA-4E58-B61F-0141F6953B91}" srcId="{62856B94-ED5A-418F-A55F-63A3F2CA3F8A}" destId="{FC1C7BC2-050A-4853-AAF4-60EE97213176}" srcOrd="0" destOrd="0" parTransId="{E603A787-41FB-4BB4-ACC3-F0FA5215932C}" sibTransId="{D97E850F-7226-4417-BB47-F7C38B6DA9FA}"/>
    <dgm:cxn modelId="{D08647D3-16B0-4552-86BA-C061D4940D80}" type="presOf" srcId="{62856B94-ED5A-418F-A55F-63A3F2CA3F8A}" destId="{B0EC774B-A189-4154-8558-2FDFFA7B9A1C}" srcOrd="0" destOrd="0" presId="urn:microsoft.com/office/officeart/2005/8/layout/hierarchy3"/>
    <dgm:cxn modelId="{E33EA0F3-DAD6-41F7-A7D7-778FEB1F876C}" srcId="{C7A983F3-201D-44C7-B344-A740037EEA08}" destId="{62856B94-ED5A-418F-A55F-63A3F2CA3F8A}" srcOrd="0" destOrd="0" parTransId="{6DBB9A8F-2F68-462D-8FE3-BA5FDAC6C8E7}" sibTransId="{2195C151-1E09-45C6-BBAC-F6397F5870C6}"/>
    <dgm:cxn modelId="{CDA865FD-1364-41A8-8F66-F2A90BC4E116}" type="presOf" srcId="{9F90053C-26C1-42A4-ACF8-D4AC2506B418}" destId="{ED8E9EAF-2414-4AE1-BB2A-267273F5F3B6}" srcOrd="0" destOrd="0" presId="urn:microsoft.com/office/officeart/2005/8/layout/hierarchy3"/>
    <dgm:cxn modelId="{7C85FA1B-1C84-4D6F-97C8-38C46EE7F9CA}" type="presParOf" srcId="{C119F93C-1040-4D68-8E69-B58B667E1693}" destId="{753D9A11-E429-45AC-A0AD-F42CC795F924}" srcOrd="0" destOrd="0" presId="urn:microsoft.com/office/officeart/2005/8/layout/hierarchy3"/>
    <dgm:cxn modelId="{217F4E8E-AC59-482A-A487-545C252DF445}" type="presParOf" srcId="{753D9A11-E429-45AC-A0AD-F42CC795F924}" destId="{84F89157-CFBE-4EFE-B650-A380C7537F19}" srcOrd="0" destOrd="0" presId="urn:microsoft.com/office/officeart/2005/8/layout/hierarchy3"/>
    <dgm:cxn modelId="{9E79C49E-2435-4E68-BBE9-8675F21708D2}" type="presParOf" srcId="{84F89157-CFBE-4EFE-B650-A380C7537F19}" destId="{B0EC774B-A189-4154-8558-2FDFFA7B9A1C}" srcOrd="0" destOrd="0" presId="urn:microsoft.com/office/officeart/2005/8/layout/hierarchy3"/>
    <dgm:cxn modelId="{AD2DD4CB-51E9-4E67-AC27-6909B7BFBC57}" type="presParOf" srcId="{84F89157-CFBE-4EFE-B650-A380C7537F19}" destId="{AAB4B3D2-A87F-48F2-9423-89D045CC8985}" srcOrd="1" destOrd="0" presId="urn:microsoft.com/office/officeart/2005/8/layout/hierarchy3"/>
    <dgm:cxn modelId="{027395D2-795C-45B7-81B1-4B6B186F9A82}" type="presParOf" srcId="{753D9A11-E429-45AC-A0AD-F42CC795F924}" destId="{C8CC56F4-BAA7-41EA-88AC-12736ADE632B}" srcOrd="1" destOrd="0" presId="urn:microsoft.com/office/officeart/2005/8/layout/hierarchy3"/>
    <dgm:cxn modelId="{6AD9B8A7-9797-4DA9-9C2F-831AAD4B17D6}" type="presParOf" srcId="{C8CC56F4-BAA7-41EA-88AC-12736ADE632B}" destId="{C0094AD5-5FAE-446C-AB6F-B4A46F8B4542}" srcOrd="0" destOrd="0" presId="urn:microsoft.com/office/officeart/2005/8/layout/hierarchy3"/>
    <dgm:cxn modelId="{07F40381-98FC-4C5F-A79B-B27C7DA662CE}" type="presParOf" srcId="{C8CC56F4-BAA7-41EA-88AC-12736ADE632B}" destId="{1023EC14-C9B7-4D8E-AAB5-68A661277DEA}" srcOrd="1" destOrd="0" presId="urn:microsoft.com/office/officeart/2005/8/layout/hierarchy3"/>
    <dgm:cxn modelId="{42A4CACB-CA22-41CF-903A-AFAA4708ACBF}" type="presParOf" srcId="{C8CC56F4-BAA7-41EA-88AC-12736ADE632B}" destId="{ED8E9EAF-2414-4AE1-BB2A-267273F5F3B6}" srcOrd="2" destOrd="0" presId="urn:microsoft.com/office/officeart/2005/8/layout/hierarchy3"/>
    <dgm:cxn modelId="{77068F36-5BA6-4D53-AE83-3DBC467D194E}" type="presParOf" srcId="{C8CC56F4-BAA7-41EA-88AC-12736ADE632B}" destId="{9CAEB826-71AE-4EBE-BDA9-9E7F8D2C44B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66C7FB-0D16-435F-B107-4E28A5BA87E9}">
      <dsp:nvSpPr>
        <dsp:cNvPr id="0" name=""/>
        <dsp:cNvSpPr/>
      </dsp:nvSpPr>
      <dsp:spPr>
        <a:xfrm>
          <a:off x="285978" y="760226"/>
          <a:ext cx="2468880" cy="246888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600" b="1" kern="1200" dirty="0"/>
            <a:t>بناء التوافق</a:t>
          </a:r>
          <a:endParaRPr lang="en-US" sz="2600" b="1" kern="1200" dirty="0"/>
        </a:p>
      </dsp:txBody>
      <dsp:txXfrm>
        <a:off x="1587137" y="1283393"/>
        <a:ext cx="881742" cy="734785"/>
      </dsp:txXfrm>
    </dsp:sp>
    <dsp:sp modelId="{09EECACE-6D01-4A44-8CE5-936D07F34AFD}">
      <dsp:nvSpPr>
        <dsp:cNvPr id="0" name=""/>
        <dsp:cNvSpPr/>
      </dsp:nvSpPr>
      <dsp:spPr>
        <a:xfrm>
          <a:off x="235131" y="848400"/>
          <a:ext cx="2468880" cy="246888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600" b="1" kern="1200" dirty="0"/>
            <a:t>الدعم الفني</a:t>
          </a:r>
          <a:endParaRPr lang="en-US" sz="2600" b="1" kern="1200" dirty="0"/>
        </a:p>
      </dsp:txBody>
      <dsp:txXfrm>
        <a:off x="822960" y="2450233"/>
        <a:ext cx="1322614" cy="646611"/>
      </dsp:txXfrm>
    </dsp:sp>
    <dsp:sp modelId="{AEC09124-BBF6-4E93-A44A-A883045317CB}">
      <dsp:nvSpPr>
        <dsp:cNvPr id="0" name=""/>
        <dsp:cNvSpPr/>
      </dsp:nvSpPr>
      <dsp:spPr>
        <a:xfrm>
          <a:off x="184284" y="760226"/>
          <a:ext cx="2468880" cy="246888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600" b="1" kern="1200" dirty="0"/>
            <a:t>توليد المعرفة</a:t>
          </a:r>
          <a:endParaRPr lang="en-US" sz="2600" b="1" kern="1200" dirty="0"/>
        </a:p>
      </dsp:txBody>
      <dsp:txXfrm>
        <a:off x="470262" y="1283393"/>
        <a:ext cx="881742" cy="734785"/>
      </dsp:txXfrm>
    </dsp:sp>
    <dsp:sp modelId="{CDA0CF68-1DFB-40B9-8174-A951DA38B374}">
      <dsp:nvSpPr>
        <dsp:cNvPr id="0" name=""/>
        <dsp:cNvSpPr/>
      </dsp:nvSpPr>
      <dsp:spPr>
        <a:xfrm>
          <a:off x="133346" y="607390"/>
          <a:ext cx="2774550" cy="2774550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F327A-79E4-469D-8BC0-B33FA22D7CDC}">
      <dsp:nvSpPr>
        <dsp:cNvPr id="0" name=""/>
        <dsp:cNvSpPr/>
      </dsp:nvSpPr>
      <dsp:spPr>
        <a:xfrm>
          <a:off x="82296" y="695409"/>
          <a:ext cx="2774550" cy="2774550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D9645-48A9-43AF-9628-804C3774F4AA}">
      <dsp:nvSpPr>
        <dsp:cNvPr id="0" name=""/>
        <dsp:cNvSpPr/>
      </dsp:nvSpPr>
      <dsp:spPr>
        <a:xfrm>
          <a:off x="31245" y="607390"/>
          <a:ext cx="2774550" cy="2774550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51544" y="0"/>
          <a:ext cx="8504872" cy="1218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ح) دعم الدول الأعضاء في اعتماد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الخضراء 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البازغة للتصدي للتحديات الإقليمية، الاجتماعية والاقتصادية والبيئية</a:t>
          </a:r>
          <a:endParaRPr lang="en-US" sz="2000" b="0" kern="1200" dirty="0"/>
        </a:p>
      </dsp:txBody>
      <dsp:txXfrm>
        <a:off x="87243" y="35699"/>
        <a:ext cx="8433474" cy="1147465"/>
      </dsp:txXfrm>
    </dsp:sp>
    <dsp:sp modelId="{C0094AD5-5FAE-446C-AB6F-B4A46F8B4542}">
      <dsp:nvSpPr>
        <dsp:cNvPr id="0" name=""/>
        <dsp:cNvSpPr/>
      </dsp:nvSpPr>
      <dsp:spPr>
        <a:xfrm>
          <a:off x="6854351" y="1218863"/>
          <a:ext cx="851578" cy="1497109"/>
        </a:xfrm>
        <a:custGeom>
          <a:avLst/>
          <a:gdLst/>
          <a:ahLst/>
          <a:cxnLst/>
          <a:rect l="0" t="0" r="0" b="0"/>
          <a:pathLst>
            <a:path>
              <a:moveTo>
                <a:pt x="851578" y="0"/>
              </a:moveTo>
              <a:lnTo>
                <a:pt x="851578" y="1497109"/>
              </a:lnTo>
              <a:lnTo>
                <a:pt x="0" y="14971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779086"/>
          <a:ext cx="6854351" cy="187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kern="1200" dirty="0">
              <a:latin typeface="Arial" charset="0"/>
              <a:ea typeface="Arial" charset="0"/>
              <a:cs typeface="Arial" charset="0"/>
            </a:rPr>
            <a:t>مركز الإسكوا للتكنولوجيا: تعزيز نقل وتكييف وتوسيع نطاق استعمال التكنولوجيا الخضراء، مع التركيز على القطاعات ذات الأولوية للمنطقة، وعلى رأسها القطاع الزراعي</a:t>
          </a:r>
          <a:endParaRPr lang="en-US" sz="3100" kern="1200" dirty="0"/>
        </a:p>
      </dsp:txBody>
      <dsp:txXfrm>
        <a:off x="54881" y="1833967"/>
        <a:ext cx="6744589" cy="1764010"/>
      </dsp:txXfrm>
    </dsp:sp>
    <dsp:sp modelId="{ED8E9EAF-2414-4AE1-BB2A-267273F5F3B6}">
      <dsp:nvSpPr>
        <dsp:cNvPr id="0" name=""/>
        <dsp:cNvSpPr/>
      </dsp:nvSpPr>
      <dsp:spPr>
        <a:xfrm>
          <a:off x="6854351" y="1218863"/>
          <a:ext cx="851578" cy="3500136"/>
        </a:xfrm>
        <a:custGeom>
          <a:avLst/>
          <a:gdLst/>
          <a:ahLst/>
          <a:cxnLst/>
          <a:rect l="0" t="0" r="0" b="0"/>
          <a:pathLst>
            <a:path>
              <a:moveTo>
                <a:pt x="851578" y="0"/>
              </a:moveTo>
              <a:lnTo>
                <a:pt x="851578" y="3500136"/>
              </a:lnTo>
              <a:lnTo>
                <a:pt x="0" y="35001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3782114"/>
          <a:ext cx="6854351" cy="18737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3100" kern="1200" dirty="0">
              <a:latin typeface="Arial" charset="0"/>
              <a:ea typeface="Arial" charset="0"/>
              <a:cs typeface="Arial" charset="0"/>
            </a:rPr>
            <a:t>ورشة عمل حول الاستثمار في التكنولوجيات المستدامة وكيفية جذب المستثمرين في هذا المجال</a:t>
          </a:r>
          <a:endParaRPr lang="en-US" sz="3100" kern="1200" dirty="0"/>
        </a:p>
      </dsp:txBody>
      <dsp:txXfrm>
        <a:off x="54881" y="3836995"/>
        <a:ext cx="6744589" cy="17640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60953" y="0"/>
          <a:ext cx="8603747" cy="12317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ط) دعم التشبيك واستحداث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منصة تشاركية 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للتعاون بين الدول العربية في مجال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الرائدة</a:t>
          </a:r>
          <a:endParaRPr lang="en-US" sz="2000" b="0" kern="1200" dirty="0">
            <a:solidFill>
              <a:srgbClr val="FF0000"/>
            </a:solidFill>
          </a:endParaRPr>
        </a:p>
      </dsp:txBody>
      <dsp:txXfrm>
        <a:off x="97031" y="36078"/>
        <a:ext cx="8531591" cy="1159639"/>
      </dsp:txXfrm>
    </dsp:sp>
    <dsp:sp modelId="{C0094AD5-5FAE-446C-AB6F-B4A46F8B4542}">
      <dsp:nvSpPr>
        <dsp:cNvPr id="0" name=""/>
        <dsp:cNvSpPr/>
      </dsp:nvSpPr>
      <dsp:spPr>
        <a:xfrm>
          <a:off x="6937380" y="1231795"/>
          <a:ext cx="866945" cy="840909"/>
        </a:xfrm>
        <a:custGeom>
          <a:avLst/>
          <a:gdLst/>
          <a:ahLst/>
          <a:cxnLst/>
          <a:rect l="0" t="0" r="0" b="0"/>
          <a:pathLst>
            <a:path>
              <a:moveTo>
                <a:pt x="866945" y="0"/>
              </a:moveTo>
              <a:lnTo>
                <a:pt x="866945" y="840909"/>
              </a:lnTo>
              <a:lnTo>
                <a:pt x="0" y="8409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597402"/>
          <a:ext cx="6937380" cy="950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>
              <a:latin typeface="+mn-lt"/>
              <a:ea typeface="Arial" charset="0"/>
              <a:cs typeface="Arial" charset="0"/>
            </a:rPr>
            <a:t>الاجتماعات الحكومية التي تعقدها أو تعدّ لها الإسكوا</a:t>
          </a:r>
          <a:endParaRPr lang="en-US" sz="2300" kern="1200" dirty="0">
            <a:latin typeface="+mn-lt"/>
          </a:endParaRPr>
        </a:p>
      </dsp:txBody>
      <dsp:txXfrm>
        <a:off x="27842" y="1625244"/>
        <a:ext cx="6881696" cy="894920"/>
      </dsp:txXfrm>
    </dsp:sp>
    <dsp:sp modelId="{ED8E9EAF-2414-4AE1-BB2A-267273F5F3B6}">
      <dsp:nvSpPr>
        <dsp:cNvPr id="0" name=""/>
        <dsp:cNvSpPr/>
      </dsp:nvSpPr>
      <dsp:spPr>
        <a:xfrm>
          <a:off x="6937380" y="1231795"/>
          <a:ext cx="866945" cy="1922139"/>
        </a:xfrm>
        <a:custGeom>
          <a:avLst/>
          <a:gdLst/>
          <a:ahLst/>
          <a:cxnLst/>
          <a:rect l="0" t="0" r="0" b="0"/>
          <a:pathLst>
            <a:path>
              <a:moveTo>
                <a:pt x="866945" y="0"/>
              </a:moveTo>
              <a:lnTo>
                <a:pt x="866945" y="1922139"/>
              </a:lnTo>
              <a:lnTo>
                <a:pt x="0" y="19221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2678632"/>
          <a:ext cx="6937380" cy="950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300" kern="1200" dirty="0">
              <a:latin typeface="+mn-lt"/>
              <a:ea typeface="Arial" charset="0"/>
              <a:cs typeface="Arial" charset="0"/>
            </a:rPr>
            <a:t>وضع مشروع للبحث مع الجهات المانحة في تطوير منصة تفاعلية تدعم توثيق استخدام التكنولوجيات الخضراء المبتكرة في المنطقة العربية</a:t>
          </a:r>
          <a:endParaRPr lang="en-US" sz="2300" kern="1200" dirty="0">
            <a:latin typeface="+mn-lt"/>
          </a:endParaRPr>
        </a:p>
      </dsp:txBody>
      <dsp:txXfrm>
        <a:off x="27842" y="2706474"/>
        <a:ext cx="6881696" cy="894920"/>
      </dsp:txXfrm>
    </dsp:sp>
    <dsp:sp modelId="{DBAE02C7-84A3-43D5-B764-7B909118F623}">
      <dsp:nvSpPr>
        <dsp:cNvPr id="0" name=""/>
        <dsp:cNvSpPr/>
      </dsp:nvSpPr>
      <dsp:spPr>
        <a:xfrm>
          <a:off x="6937380" y="1231795"/>
          <a:ext cx="866945" cy="3003369"/>
        </a:xfrm>
        <a:custGeom>
          <a:avLst/>
          <a:gdLst/>
          <a:ahLst/>
          <a:cxnLst/>
          <a:rect l="0" t="0" r="0" b="0"/>
          <a:pathLst>
            <a:path>
              <a:moveTo>
                <a:pt x="866945" y="0"/>
              </a:moveTo>
              <a:lnTo>
                <a:pt x="866945" y="3003369"/>
              </a:lnTo>
              <a:lnTo>
                <a:pt x="0" y="30033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0" y="3759863"/>
          <a:ext cx="6937380" cy="950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300" kern="1200" dirty="0">
              <a:latin typeface="+mn-lt"/>
              <a:ea typeface="Arial" charset="0"/>
              <a:cs typeface="Arial" charset="0"/>
            </a:rPr>
            <a:t>تعزيز عمل شبكة التواصل الإقليمية للمكاتب الوطنية لنقل التكنولوجيا في عدد من الدول العربية</a:t>
          </a:r>
          <a:endParaRPr lang="en-US" sz="2300" kern="1200" dirty="0">
            <a:latin typeface="+mn-lt"/>
          </a:endParaRPr>
        </a:p>
      </dsp:txBody>
      <dsp:txXfrm>
        <a:off x="27842" y="3787705"/>
        <a:ext cx="6881696" cy="894920"/>
      </dsp:txXfrm>
    </dsp:sp>
    <dsp:sp modelId="{9C1E43B1-3288-46DD-A43F-6F8C2633627D}">
      <dsp:nvSpPr>
        <dsp:cNvPr id="0" name=""/>
        <dsp:cNvSpPr/>
      </dsp:nvSpPr>
      <dsp:spPr>
        <a:xfrm>
          <a:off x="6937380" y="1231795"/>
          <a:ext cx="866945" cy="4084600"/>
        </a:xfrm>
        <a:custGeom>
          <a:avLst/>
          <a:gdLst/>
          <a:ahLst/>
          <a:cxnLst/>
          <a:rect l="0" t="0" r="0" b="0"/>
          <a:pathLst>
            <a:path>
              <a:moveTo>
                <a:pt x="866945" y="0"/>
              </a:moveTo>
              <a:lnTo>
                <a:pt x="866945" y="4084600"/>
              </a:lnTo>
              <a:lnTo>
                <a:pt x="0" y="40846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0" y="4841093"/>
          <a:ext cx="6937380" cy="950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300" kern="1200" dirty="0">
              <a:latin typeface="+mn-lt"/>
              <a:ea typeface="Arial" charset="0"/>
              <a:cs typeface="Arial" charset="0"/>
            </a:rPr>
            <a:t>الاستمرار في عقد اجتماعات المجلس العربي لمدراء الحكومة الإلكترونية العرب</a:t>
          </a:r>
          <a:endParaRPr lang="en-US" sz="2300" kern="1200" dirty="0">
            <a:latin typeface="+mn-lt"/>
          </a:endParaRPr>
        </a:p>
      </dsp:txBody>
      <dsp:txXfrm>
        <a:off x="27842" y="4868935"/>
        <a:ext cx="6881696" cy="8949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8FD1A-E3D0-43D4-ABC4-AA9A2FD4028F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13114286"/>
            <a:gd name="adj2" fmla="val 16200000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82584-11AD-4FFA-B137-A390C6444FC8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10028571"/>
            <a:gd name="adj2" fmla="val 13114286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FE802-A35B-4CFD-BB6C-5AFAB575C36B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6942857"/>
            <a:gd name="adj2" fmla="val 10028571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056AF-C9AD-4877-8100-6248ED30103E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3857143"/>
            <a:gd name="adj2" fmla="val 6942857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67041-8500-461D-9B1B-12CD5241ECBF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771429"/>
            <a:gd name="adj2" fmla="val 3857143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AFF45B-7847-43EA-BFA3-24F9B66F05C7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19285714"/>
            <a:gd name="adj2" fmla="val 771429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F32EC-CD4D-4C4C-9D20-E43A31C5476E}">
      <dsp:nvSpPr>
        <dsp:cNvPr id="0" name=""/>
        <dsp:cNvSpPr/>
      </dsp:nvSpPr>
      <dsp:spPr>
        <a:xfrm>
          <a:off x="4237782" y="532888"/>
          <a:ext cx="4214068" cy="4214068"/>
        </a:xfrm>
        <a:prstGeom prst="blockArc">
          <a:avLst>
            <a:gd name="adj1" fmla="val 16200000"/>
            <a:gd name="adj2" fmla="val 19285714"/>
            <a:gd name="adj3" fmla="val 39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0B524-061A-4E6C-A38A-AA04DBCDE7EC}">
      <dsp:nvSpPr>
        <dsp:cNvPr id="0" name=""/>
        <dsp:cNvSpPr/>
      </dsp:nvSpPr>
      <dsp:spPr>
        <a:xfrm>
          <a:off x="5526929" y="1822036"/>
          <a:ext cx="1635773" cy="1635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 val="5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200" b="1" kern="1200" dirty="0"/>
            <a:t>محاور التوافق</a:t>
          </a:r>
          <a:endParaRPr lang="en-US" sz="3200" b="1" kern="1200" dirty="0"/>
        </a:p>
      </dsp:txBody>
      <dsp:txXfrm>
        <a:off x="5766482" y="2061589"/>
        <a:ext cx="1156667" cy="1156667"/>
      </dsp:txXfrm>
    </dsp:sp>
    <dsp:sp modelId="{56CCAEC5-9D41-4F9F-A38D-DF4FADA07C3B}">
      <dsp:nvSpPr>
        <dsp:cNvPr id="0" name=""/>
        <dsp:cNvSpPr/>
      </dsp:nvSpPr>
      <dsp:spPr>
        <a:xfrm>
          <a:off x="5772295" y="1589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نُظُم تكنولوجية مؤازرة</a:t>
          </a:r>
          <a:endParaRPr lang="en-US" sz="1400" kern="1200" dirty="0"/>
        </a:p>
      </dsp:txBody>
      <dsp:txXfrm>
        <a:off x="5939982" y="169276"/>
        <a:ext cx="809667" cy="809667"/>
      </dsp:txXfrm>
    </dsp:sp>
    <dsp:sp modelId="{20485542-9A7B-4CAB-8C36-C2D34621D9D6}">
      <dsp:nvSpPr>
        <dsp:cNvPr id="0" name=""/>
        <dsp:cNvSpPr/>
      </dsp:nvSpPr>
      <dsp:spPr>
        <a:xfrm>
          <a:off x="7387413" y="779389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نُظُم تعليم متطورة لفرص عمل لائق</a:t>
          </a:r>
          <a:endParaRPr lang="en-US" sz="1400" kern="1200" dirty="0"/>
        </a:p>
      </dsp:txBody>
      <dsp:txXfrm>
        <a:off x="7555100" y="947076"/>
        <a:ext cx="809667" cy="809667"/>
      </dsp:txXfrm>
    </dsp:sp>
    <dsp:sp modelId="{B66AF489-A594-4463-8BE7-C2F1C44DB214}">
      <dsp:nvSpPr>
        <dsp:cNvPr id="0" name=""/>
        <dsp:cNvSpPr/>
      </dsp:nvSpPr>
      <dsp:spPr>
        <a:xfrm>
          <a:off x="7786314" y="2527088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الإدماج الاجتماعي باستخدام التكنولوجيا</a:t>
          </a:r>
          <a:endParaRPr lang="en-US" sz="1400" kern="1200" dirty="0"/>
        </a:p>
      </dsp:txBody>
      <dsp:txXfrm>
        <a:off x="7954001" y="2694775"/>
        <a:ext cx="809667" cy="809667"/>
      </dsp:txXfrm>
    </dsp:sp>
    <dsp:sp modelId="{A630760A-3A85-4C28-A08B-FB869EE3E038}">
      <dsp:nvSpPr>
        <dsp:cNvPr id="0" name=""/>
        <dsp:cNvSpPr/>
      </dsp:nvSpPr>
      <dsp:spPr>
        <a:xfrm>
          <a:off x="6668618" y="3928635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الحوكة الداعمة</a:t>
          </a:r>
          <a:endParaRPr lang="en-US" sz="1400" kern="1200" dirty="0"/>
        </a:p>
      </dsp:txBody>
      <dsp:txXfrm>
        <a:off x="6836305" y="4096322"/>
        <a:ext cx="809667" cy="809667"/>
      </dsp:txXfrm>
    </dsp:sp>
    <dsp:sp modelId="{4BD019F2-0414-43A3-8FA9-A1D2DD5B7965}">
      <dsp:nvSpPr>
        <dsp:cNvPr id="0" name=""/>
        <dsp:cNvSpPr/>
      </dsp:nvSpPr>
      <dsp:spPr>
        <a:xfrm>
          <a:off x="4875973" y="3928635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الاستدامة البيئية</a:t>
          </a:r>
          <a:endParaRPr lang="en-US" sz="1400" kern="1200" dirty="0"/>
        </a:p>
      </dsp:txBody>
      <dsp:txXfrm>
        <a:off x="5043660" y="4096322"/>
        <a:ext cx="809667" cy="809667"/>
      </dsp:txXfrm>
    </dsp:sp>
    <dsp:sp modelId="{217F8D01-50D3-4B57-86E3-C146E91F677E}">
      <dsp:nvSpPr>
        <dsp:cNvPr id="0" name=""/>
        <dsp:cNvSpPr/>
      </dsp:nvSpPr>
      <dsp:spPr>
        <a:xfrm>
          <a:off x="3758277" y="2527088"/>
          <a:ext cx="1145041" cy="11450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درء النزاعات والحد من مخاطر الكوارث</a:t>
          </a:r>
          <a:endParaRPr lang="en-US" sz="1400" kern="1200" dirty="0"/>
        </a:p>
      </dsp:txBody>
      <dsp:txXfrm>
        <a:off x="3925964" y="2694775"/>
        <a:ext cx="809667" cy="809667"/>
      </dsp:txXfrm>
    </dsp:sp>
    <dsp:sp modelId="{772AB4CD-435F-4D26-A107-83082396E2C3}">
      <dsp:nvSpPr>
        <dsp:cNvPr id="0" name=""/>
        <dsp:cNvSpPr/>
      </dsp:nvSpPr>
      <dsp:spPr>
        <a:xfrm>
          <a:off x="4128747" y="748530"/>
          <a:ext cx="1201903" cy="12067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400" kern="1200" dirty="0"/>
            <a:t>تمويل التكنولوجيا من أجل التنمية المستدامة</a:t>
          </a:r>
          <a:endParaRPr lang="en-US" sz="1400" kern="1200" dirty="0"/>
        </a:p>
      </dsp:txBody>
      <dsp:txXfrm>
        <a:off x="4304762" y="925256"/>
        <a:ext cx="849873" cy="8533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8711" y="0"/>
          <a:ext cx="8654463" cy="10535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400" b="0" kern="1200" dirty="0">
              <a:latin typeface="Arial" charset="0"/>
              <a:ea typeface="Arial" charset="0"/>
              <a:cs typeface="Arial" charset="0"/>
            </a:rPr>
            <a:t>أ) تعزيز الاستجابات الإقليمية </a:t>
          </a:r>
          <a:r>
            <a:rPr lang="ar-LB" sz="24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المتسقة للتطورات التكنولوجية السريعة</a:t>
          </a:r>
          <a:r>
            <a:rPr lang="ar-LB" sz="2400" b="0" kern="1200" dirty="0">
              <a:latin typeface="Arial" charset="0"/>
              <a:ea typeface="Arial" charset="0"/>
              <a:cs typeface="Arial" charset="0"/>
            </a:rPr>
            <a:t>، وذلك من خلال دعم وضع القواعد والمعايير، وبناء </a:t>
          </a:r>
          <a:r>
            <a:rPr lang="ar-LB" sz="24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النُظُم المؤازرة </a:t>
          </a:r>
          <a:r>
            <a:rPr lang="ar-LB" sz="2400" b="0" kern="1200" dirty="0">
              <a:latin typeface="Arial" charset="0"/>
              <a:ea typeface="Arial" charset="0"/>
              <a:cs typeface="Arial" charset="0"/>
            </a:rPr>
            <a:t>بالاستناد إلى خطة عام 2030، والتركيز على أكثر شرائح المجتمع تعرضاً للمخاطر</a:t>
          </a:r>
          <a:endParaRPr lang="en-US" sz="2400" b="0" kern="1200" dirty="0"/>
        </a:p>
      </dsp:txBody>
      <dsp:txXfrm>
        <a:off x="39567" y="30856"/>
        <a:ext cx="8592751" cy="991797"/>
      </dsp:txXfrm>
    </dsp:sp>
    <dsp:sp modelId="{C0094AD5-5FAE-446C-AB6F-B4A46F8B4542}">
      <dsp:nvSpPr>
        <dsp:cNvPr id="0" name=""/>
        <dsp:cNvSpPr/>
      </dsp:nvSpPr>
      <dsp:spPr>
        <a:xfrm>
          <a:off x="6925879" y="1053509"/>
          <a:ext cx="871849" cy="359986"/>
        </a:xfrm>
        <a:custGeom>
          <a:avLst/>
          <a:gdLst/>
          <a:ahLst/>
          <a:cxnLst/>
          <a:rect l="0" t="0" r="0" b="0"/>
          <a:pathLst>
            <a:path>
              <a:moveTo>
                <a:pt x="871849" y="0"/>
              </a:moveTo>
              <a:lnTo>
                <a:pt x="871849" y="359986"/>
              </a:lnTo>
              <a:lnTo>
                <a:pt x="0" y="3599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992593" y="964681"/>
          <a:ext cx="5933285" cy="89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بلورة إطار عمل إقليمي لقضايا حوكمة الإنترنت</a:t>
          </a:r>
          <a:endParaRPr lang="en-US" sz="2800" kern="1200" dirty="0"/>
        </a:p>
      </dsp:txBody>
      <dsp:txXfrm>
        <a:off x="1018884" y="990972"/>
        <a:ext cx="5880703" cy="845046"/>
      </dsp:txXfrm>
    </dsp:sp>
    <dsp:sp modelId="{ED8E9EAF-2414-4AE1-BB2A-267273F5F3B6}">
      <dsp:nvSpPr>
        <dsp:cNvPr id="0" name=""/>
        <dsp:cNvSpPr/>
      </dsp:nvSpPr>
      <dsp:spPr>
        <a:xfrm>
          <a:off x="6698657" y="1053509"/>
          <a:ext cx="1099071" cy="1564875"/>
        </a:xfrm>
        <a:custGeom>
          <a:avLst/>
          <a:gdLst/>
          <a:ahLst/>
          <a:cxnLst/>
          <a:rect l="0" t="0" r="0" b="0"/>
          <a:pathLst>
            <a:path>
              <a:moveTo>
                <a:pt x="1099071" y="0"/>
              </a:moveTo>
              <a:lnTo>
                <a:pt x="1099071" y="1564875"/>
              </a:lnTo>
              <a:lnTo>
                <a:pt x="0" y="1564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765371" y="2169570"/>
          <a:ext cx="5933285" cy="89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تقرير التنمية الرقمية في العالم العربي</a:t>
          </a:r>
          <a:endParaRPr lang="en-US" sz="2800" kern="1200" dirty="0"/>
        </a:p>
      </dsp:txBody>
      <dsp:txXfrm>
        <a:off x="791662" y="2195861"/>
        <a:ext cx="5880703" cy="845046"/>
      </dsp:txXfrm>
    </dsp:sp>
    <dsp:sp modelId="{DBAE02C7-84A3-43D5-B764-7B909118F623}">
      <dsp:nvSpPr>
        <dsp:cNvPr id="0" name=""/>
        <dsp:cNvSpPr/>
      </dsp:nvSpPr>
      <dsp:spPr>
        <a:xfrm>
          <a:off x="6698657" y="1053509"/>
          <a:ext cx="1099071" cy="2574224"/>
        </a:xfrm>
        <a:custGeom>
          <a:avLst/>
          <a:gdLst/>
          <a:ahLst/>
          <a:cxnLst/>
          <a:rect l="0" t="0" r="0" b="0"/>
          <a:pathLst>
            <a:path>
              <a:moveTo>
                <a:pt x="1099071" y="0"/>
              </a:moveTo>
              <a:lnTo>
                <a:pt x="1099071" y="2574224"/>
              </a:lnTo>
              <a:lnTo>
                <a:pt x="0" y="25742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765371" y="3178919"/>
          <a:ext cx="5933285" cy="89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دراسة الآفاق الواعدة للابتكار والتكنولوجيا لتحقيق أهداف التنمية المستدامة</a:t>
          </a:r>
          <a:endParaRPr lang="en-US" sz="2800" kern="1200" dirty="0"/>
        </a:p>
      </dsp:txBody>
      <dsp:txXfrm>
        <a:off x="791662" y="3205210"/>
        <a:ext cx="5880703" cy="845046"/>
      </dsp:txXfrm>
    </dsp:sp>
    <dsp:sp modelId="{9C1E43B1-3288-46DD-A43F-6F8C2633627D}">
      <dsp:nvSpPr>
        <dsp:cNvPr id="0" name=""/>
        <dsp:cNvSpPr/>
      </dsp:nvSpPr>
      <dsp:spPr>
        <a:xfrm>
          <a:off x="6925093" y="1053509"/>
          <a:ext cx="872635" cy="3565304"/>
        </a:xfrm>
        <a:custGeom>
          <a:avLst/>
          <a:gdLst/>
          <a:ahLst/>
          <a:cxnLst/>
          <a:rect l="0" t="0" r="0" b="0"/>
          <a:pathLst>
            <a:path>
              <a:moveTo>
                <a:pt x="872635" y="0"/>
              </a:moveTo>
              <a:lnTo>
                <a:pt x="872635" y="3565304"/>
              </a:lnTo>
              <a:lnTo>
                <a:pt x="0" y="35653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991807" y="4169999"/>
          <a:ext cx="5933285" cy="89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دراسة عن تأثير الثورة الصناعية الرابعة على التنمية</a:t>
          </a:r>
          <a:endParaRPr lang="en-US" sz="2800" kern="1200" dirty="0"/>
        </a:p>
      </dsp:txBody>
      <dsp:txXfrm>
        <a:off x="1018098" y="4196290"/>
        <a:ext cx="5880703" cy="845046"/>
      </dsp:txXfrm>
    </dsp:sp>
    <dsp:sp modelId="{A174731E-64E7-494F-92DA-3807507A5F4A}">
      <dsp:nvSpPr>
        <dsp:cNvPr id="0" name=""/>
        <dsp:cNvSpPr/>
      </dsp:nvSpPr>
      <dsp:spPr>
        <a:xfrm>
          <a:off x="6709489" y="1053509"/>
          <a:ext cx="1088238" cy="4574952"/>
        </a:xfrm>
        <a:custGeom>
          <a:avLst/>
          <a:gdLst/>
          <a:ahLst/>
          <a:cxnLst/>
          <a:rect l="0" t="0" r="0" b="0"/>
          <a:pathLst>
            <a:path>
              <a:moveTo>
                <a:pt x="1088238" y="0"/>
              </a:moveTo>
              <a:lnTo>
                <a:pt x="1088238" y="4574952"/>
              </a:lnTo>
              <a:lnTo>
                <a:pt x="0" y="4574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1CE61-A30E-49C4-A97B-3EA3BA602998}">
      <dsp:nvSpPr>
        <dsp:cNvPr id="0" name=""/>
        <dsp:cNvSpPr/>
      </dsp:nvSpPr>
      <dsp:spPr>
        <a:xfrm>
          <a:off x="776203" y="5179647"/>
          <a:ext cx="5933285" cy="897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دليل مرجعي عن إدارة حقوق الملكية الفكرية للبحث والتطوير</a:t>
          </a:r>
          <a:endParaRPr lang="en-US" sz="2800" kern="1200" dirty="0"/>
        </a:p>
      </dsp:txBody>
      <dsp:txXfrm>
        <a:off x="802494" y="5205938"/>
        <a:ext cx="5880703" cy="8450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186850" y="0"/>
          <a:ext cx="8448941" cy="113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1800" b="0" kern="1200" dirty="0">
              <a:latin typeface="Abadi" panose="020B0604020202020204" pitchFamily="34" charset="0"/>
              <a:ea typeface="Arial" charset="0"/>
              <a:cs typeface="+mn-cs"/>
            </a:rPr>
            <a:t>ب) وضع السياسات على أساس </a:t>
          </a:r>
          <a:r>
            <a:rPr lang="ar-LB" sz="1800" b="0" kern="120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الأدلة</a:t>
          </a:r>
          <a:r>
            <a:rPr lang="ar-LB" sz="1800" b="0" kern="1200" dirty="0">
              <a:latin typeface="Abadi" panose="020B0604020202020204" pitchFamily="34" charset="0"/>
              <a:ea typeface="Arial" charset="0"/>
              <a:cs typeface="+mn-cs"/>
            </a:rPr>
            <a:t> من أجل تحقيق التحوّلات الهيكلية باستخدام التكنولوجيا لتحسين الإنتاجية والاستدامة، على نحو يسهم في معالجة الأسباب الجذرية للفقر المتعدد الأبعاد، ودفع </a:t>
          </a:r>
          <a:r>
            <a:rPr lang="ar-LB" sz="1800" b="0" kern="120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التكامل</a:t>
          </a:r>
          <a:r>
            <a:rPr lang="ar-LB" sz="1800" b="0" kern="1200" dirty="0">
              <a:latin typeface="Abadi" panose="020B0604020202020204" pitchFamily="34" charset="0"/>
              <a:ea typeface="Arial" charset="0"/>
              <a:cs typeface="+mn-cs"/>
            </a:rPr>
            <a:t> الاقتصادي والاجتماعي، وإيجاد </a:t>
          </a:r>
          <a:r>
            <a:rPr lang="ar-LB" sz="1800" b="0" kern="120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فرص عمل </a:t>
          </a:r>
          <a:r>
            <a:rPr lang="ar-LB" sz="1800" b="0" kern="1200" dirty="0">
              <a:latin typeface="Abadi" panose="020B0604020202020204" pitchFamily="34" charset="0"/>
              <a:ea typeface="Arial" charset="0"/>
              <a:cs typeface="+mn-cs"/>
            </a:rPr>
            <a:t>لائق؛ والبحث في </a:t>
          </a:r>
          <a:r>
            <a:rPr lang="ar-LB" sz="1800" b="0" kern="1200" dirty="0">
              <a:solidFill>
                <a:srgbClr val="FF0000"/>
              </a:solidFill>
              <a:latin typeface="Abadi" panose="020B0604020202020204" pitchFamily="34" charset="0"/>
              <a:ea typeface="Arial" charset="0"/>
              <a:cs typeface="+mn-cs"/>
            </a:rPr>
            <a:t>أثر</a:t>
          </a:r>
          <a:r>
            <a:rPr lang="ar-LB" sz="1800" b="0" kern="1200" dirty="0">
              <a:latin typeface="Abadi" panose="020B0604020202020204" pitchFamily="34" charset="0"/>
              <a:ea typeface="Arial" charset="0"/>
              <a:cs typeface="+mn-cs"/>
            </a:rPr>
            <a:t> التكنولوجيا والابتكار على توليد فرص العمل في القطاعات المختلفة</a:t>
          </a:r>
          <a:endParaRPr lang="en-US" sz="1800" b="0" kern="1200" dirty="0">
            <a:latin typeface="Abadi" panose="020B0604020202020204" pitchFamily="34" charset="0"/>
            <a:cs typeface="+mn-cs"/>
          </a:endParaRPr>
        </a:p>
      </dsp:txBody>
      <dsp:txXfrm>
        <a:off x="220005" y="33155"/>
        <a:ext cx="8382631" cy="1065694"/>
      </dsp:txXfrm>
    </dsp:sp>
    <dsp:sp modelId="{C0094AD5-5FAE-446C-AB6F-B4A46F8B4542}">
      <dsp:nvSpPr>
        <dsp:cNvPr id="0" name=""/>
        <dsp:cNvSpPr/>
      </dsp:nvSpPr>
      <dsp:spPr>
        <a:xfrm>
          <a:off x="6915721" y="1132004"/>
          <a:ext cx="875175" cy="304139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304139"/>
              </a:lnTo>
              <a:lnTo>
                <a:pt x="0" y="3041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183039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دراسة حول الشمول والتمكين المالي الرقمي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1197865"/>
        <a:ext cx="6886069" cy="476555"/>
      </dsp:txXfrm>
    </dsp:sp>
    <dsp:sp modelId="{ED8E9EAF-2414-4AE1-BB2A-267273F5F3B6}">
      <dsp:nvSpPr>
        <dsp:cNvPr id="0" name=""/>
        <dsp:cNvSpPr/>
      </dsp:nvSpPr>
      <dsp:spPr>
        <a:xfrm>
          <a:off x="6915721" y="1132004"/>
          <a:ext cx="875175" cy="864375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864375"/>
              </a:lnTo>
              <a:lnTo>
                <a:pt x="0" y="8643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1743276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مسح التشغيل لعام 2019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1758102"/>
        <a:ext cx="6886069" cy="476555"/>
      </dsp:txXfrm>
    </dsp:sp>
    <dsp:sp modelId="{DBAE02C7-84A3-43D5-B764-7B909118F623}">
      <dsp:nvSpPr>
        <dsp:cNvPr id="0" name=""/>
        <dsp:cNvSpPr/>
      </dsp:nvSpPr>
      <dsp:spPr>
        <a:xfrm>
          <a:off x="6915721" y="1132004"/>
          <a:ext cx="875175" cy="1623216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1623216"/>
              </a:lnTo>
              <a:lnTo>
                <a:pt x="0" y="16232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0" y="2303512"/>
          <a:ext cx="6915721" cy="9034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جولة ثانية من مسح لاستخدام نُظم المعلومات الجغرافية المكانية في الإحصاءات المتعلقة بالبيئة واستخدام الأراضي وتغيُّر المناخ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26460" y="2329972"/>
        <a:ext cx="6862801" cy="850498"/>
      </dsp:txXfrm>
    </dsp:sp>
    <dsp:sp modelId="{9C1E43B1-3288-46DD-A43F-6F8C2633627D}">
      <dsp:nvSpPr>
        <dsp:cNvPr id="0" name=""/>
        <dsp:cNvSpPr/>
      </dsp:nvSpPr>
      <dsp:spPr>
        <a:xfrm>
          <a:off x="6915721" y="1132004"/>
          <a:ext cx="875175" cy="2382058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2382058"/>
              </a:lnTo>
              <a:lnTo>
                <a:pt x="0" y="23820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0" y="3260959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تقرير بشأن تعزيز الابتكار في الشركات المتوسطة والصغيرة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3275785"/>
        <a:ext cx="6886069" cy="476555"/>
      </dsp:txXfrm>
    </dsp:sp>
    <dsp:sp modelId="{A174731E-64E7-494F-92DA-3807507A5F4A}">
      <dsp:nvSpPr>
        <dsp:cNvPr id="0" name=""/>
        <dsp:cNvSpPr/>
      </dsp:nvSpPr>
      <dsp:spPr>
        <a:xfrm>
          <a:off x="6915721" y="1132004"/>
          <a:ext cx="875175" cy="2933604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2933604"/>
              </a:lnTo>
              <a:lnTo>
                <a:pt x="0" y="29336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1CE61-A30E-49C4-A97B-3EA3BA602998}">
      <dsp:nvSpPr>
        <dsp:cNvPr id="0" name=""/>
        <dsp:cNvSpPr/>
      </dsp:nvSpPr>
      <dsp:spPr>
        <a:xfrm>
          <a:off x="0" y="3812505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اجتماع خبراء عن الذكاء الاصطناعي والتكنولوجيات المتقدمة الأخرى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3827331"/>
        <a:ext cx="6886069" cy="476555"/>
      </dsp:txXfrm>
    </dsp:sp>
    <dsp:sp modelId="{D87B097D-659E-40B1-8212-164210CD4461}">
      <dsp:nvSpPr>
        <dsp:cNvPr id="0" name=""/>
        <dsp:cNvSpPr/>
      </dsp:nvSpPr>
      <dsp:spPr>
        <a:xfrm>
          <a:off x="6915721" y="1132004"/>
          <a:ext cx="875175" cy="3493840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3493840"/>
              </a:lnTo>
              <a:lnTo>
                <a:pt x="0" y="34938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4DD95-6466-4622-AE71-2733A2A056F4}">
      <dsp:nvSpPr>
        <dsp:cNvPr id="0" name=""/>
        <dsp:cNvSpPr/>
      </dsp:nvSpPr>
      <dsp:spPr>
        <a:xfrm>
          <a:off x="0" y="4372741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اجتماع خبراء عن التكنولوجيات الرقمية من أجل التنمية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4387567"/>
        <a:ext cx="6886069" cy="476555"/>
      </dsp:txXfrm>
    </dsp:sp>
    <dsp:sp modelId="{53697863-EE28-4A6A-9900-0120E0252764}">
      <dsp:nvSpPr>
        <dsp:cNvPr id="0" name=""/>
        <dsp:cNvSpPr/>
      </dsp:nvSpPr>
      <dsp:spPr>
        <a:xfrm>
          <a:off x="6915721" y="1132004"/>
          <a:ext cx="875175" cy="4054076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4054076"/>
              </a:lnTo>
              <a:lnTo>
                <a:pt x="0" y="4054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9D104-ABDC-4472-B60F-A08B9D128CE0}">
      <dsp:nvSpPr>
        <dsp:cNvPr id="0" name=""/>
        <dsp:cNvSpPr/>
      </dsp:nvSpPr>
      <dsp:spPr>
        <a:xfrm>
          <a:off x="0" y="4932977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ورشة عمل تدريبية عن تخطيط التعدادات السكانية والمساكن باستخدام التكنولوجيا 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4947803"/>
        <a:ext cx="6886069" cy="476555"/>
      </dsp:txXfrm>
    </dsp:sp>
    <dsp:sp modelId="{3E3AF5E4-ADCA-4A98-9B81-3D3E16F74135}">
      <dsp:nvSpPr>
        <dsp:cNvPr id="0" name=""/>
        <dsp:cNvSpPr/>
      </dsp:nvSpPr>
      <dsp:spPr>
        <a:xfrm>
          <a:off x="6915721" y="1132004"/>
          <a:ext cx="875175" cy="4614313"/>
        </a:xfrm>
        <a:custGeom>
          <a:avLst/>
          <a:gdLst/>
          <a:ahLst/>
          <a:cxnLst/>
          <a:rect l="0" t="0" r="0" b="0"/>
          <a:pathLst>
            <a:path>
              <a:moveTo>
                <a:pt x="875175" y="0"/>
              </a:moveTo>
              <a:lnTo>
                <a:pt x="875175" y="4614313"/>
              </a:lnTo>
              <a:lnTo>
                <a:pt x="0" y="46143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02A2BC-61BB-423C-9EFC-B2416BD058E6}">
      <dsp:nvSpPr>
        <dsp:cNvPr id="0" name=""/>
        <dsp:cNvSpPr/>
      </dsp:nvSpPr>
      <dsp:spPr>
        <a:xfrm>
          <a:off x="0" y="5493213"/>
          <a:ext cx="6915721" cy="5062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ورشة عمل حول دمج البيانات الإدارية والبيانات الضخمة</a:t>
          </a:r>
          <a:r>
            <a:rPr lang="en-US" sz="2000" kern="1200" dirty="0">
              <a:latin typeface="Abadi" panose="020B0604020202020204" pitchFamily="34" charset="0"/>
              <a:ea typeface="Arial" charset="0"/>
              <a:cs typeface="+mn-cs"/>
            </a:rPr>
            <a:t>(Big Data)</a:t>
          </a:r>
          <a:r>
            <a:rPr lang="ar-LB" sz="2000" kern="1200" dirty="0">
              <a:latin typeface="Abadi" panose="020B0604020202020204" pitchFamily="34" charset="0"/>
              <a:ea typeface="Arial" charset="0"/>
              <a:cs typeface="+mn-cs"/>
            </a:rPr>
            <a:t>والمعلومات الجغرافية المكانية</a:t>
          </a:r>
          <a:endParaRPr lang="en-US" sz="2000" kern="1200" dirty="0">
            <a:latin typeface="Abadi" panose="020B0604020202020204" pitchFamily="34" charset="0"/>
            <a:cs typeface="+mn-cs"/>
          </a:endParaRPr>
        </a:p>
      </dsp:txBody>
      <dsp:txXfrm>
        <a:off x="14826" y="5508039"/>
        <a:ext cx="6886069" cy="4765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67567" y="0"/>
          <a:ext cx="8584556" cy="11480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ج) زيادة الوعي بتكنولوجيات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دمج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 الشباب والنساء وكبار السن والأشخاص ذوي الإعاقة في مجالات مختلفة منها التعليم والعمل والحصول على الخدمات العامة، وإعداد مواد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إعلامية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 عن دور التكنولوجيا في تحقيق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المساواة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 بين الجنسين وتمكين جميع النساء والفتيات في المنطقة العربية</a:t>
          </a:r>
          <a:endParaRPr lang="en-US" sz="2000" b="0" kern="1200" dirty="0"/>
        </a:p>
      </dsp:txBody>
      <dsp:txXfrm>
        <a:off x="101192" y="33625"/>
        <a:ext cx="8517306" cy="1080808"/>
      </dsp:txXfrm>
    </dsp:sp>
    <dsp:sp modelId="{C0094AD5-5FAE-446C-AB6F-B4A46F8B4542}">
      <dsp:nvSpPr>
        <dsp:cNvPr id="0" name=""/>
        <dsp:cNvSpPr/>
      </dsp:nvSpPr>
      <dsp:spPr>
        <a:xfrm>
          <a:off x="7043714" y="1148058"/>
          <a:ext cx="749953" cy="729395"/>
        </a:xfrm>
        <a:custGeom>
          <a:avLst/>
          <a:gdLst/>
          <a:ahLst/>
          <a:cxnLst/>
          <a:rect l="0" t="0" r="0" b="0"/>
          <a:pathLst>
            <a:path>
              <a:moveTo>
                <a:pt x="749953" y="0"/>
              </a:moveTo>
              <a:lnTo>
                <a:pt x="749953" y="729395"/>
              </a:lnTo>
              <a:lnTo>
                <a:pt x="0" y="7293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302855"/>
          <a:ext cx="7043714" cy="11491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تقرير في 2019 بعنوان "الابتكار وريادة الأعمال لتوليد فرص العمل للنساء والشباب"</a:t>
          </a:r>
          <a:endParaRPr lang="en-US" sz="3600" kern="1200" dirty="0"/>
        </a:p>
      </dsp:txBody>
      <dsp:txXfrm>
        <a:off x="33659" y="1336514"/>
        <a:ext cx="6976396" cy="1081880"/>
      </dsp:txXfrm>
    </dsp:sp>
    <dsp:sp modelId="{ED8E9EAF-2414-4AE1-BB2A-267273F5F3B6}">
      <dsp:nvSpPr>
        <dsp:cNvPr id="0" name=""/>
        <dsp:cNvSpPr/>
      </dsp:nvSpPr>
      <dsp:spPr>
        <a:xfrm>
          <a:off x="7043714" y="1148058"/>
          <a:ext cx="749953" cy="1976182"/>
        </a:xfrm>
        <a:custGeom>
          <a:avLst/>
          <a:gdLst/>
          <a:ahLst/>
          <a:cxnLst/>
          <a:rect l="0" t="0" r="0" b="0"/>
          <a:pathLst>
            <a:path>
              <a:moveTo>
                <a:pt x="749953" y="0"/>
              </a:moveTo>
              <a:lnTo>
                <a:pt x="749953" y="1976182"/>
              </a:lnTo>
              <a:lnTo>
                <a:pt x="0" y="1976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2549641"/>
          <a:ext cx="7043714" cy="11491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دراسة بعنوان "التكنولوجيا كأمل متجدد للمساواة بين الجنسين في المنطقة العربية"</a:t>
          </a:r>
          <a:endParaRPr lang="en-US" sz="3600" kern="1200" dirty="0"/>
        </a:p>
      </dsp:txBody>
      <dsp:txXfrm>
        <a:off x="33659" y="2583300"/>
        <a:ext cx="6976396" cy="1081880"/>
      </dsp:txXfrm>
    </dsp:sp>
    <dsp:sp modelId="{DBAE02C7-84A3-43D5-B764-7B909118F623}">
      <dsp:nvSpPr>
        <dsp:cNvPr id="0" name=""/>
        <dsp:cNvSpPr/>
      </dsp:nvSpPr>
      <dsp:spPr>
        <a:xfrm>
          <a:off x="7043714" y="1148058"/>
          <a:ext cx="749953" cy="3222968"/>
        </a:xfrm>
        <a:custGeom>
          <a:avLst/>
          <a:gdLst/>
          <a:ahLst/>
          <a:cxnLst/>
          <a:rect l="0" t="0" r="0" b="0"/>
          <a:pathLst>
            <a:path>
              <a:moveTo>
                <a:pt x="749953" y="0"/>
              </a:moveTo>
              <a:lnTo>
                <a:pt x="749953" y="3222968"/>
              </a:lnTo>
              <a:lnTo>
                <a:pt x="0" y="32229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0" y="3796427"/>
          <a:ext cx="7043714" cy="11491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تقرير التنمية الرقمية في العالم العربي</a:t>
          </a:r>
          <a:endParaRPr lang="en-US" sz="3600" kern="1200" dirty="0"/>
        </a:p>
      </dsp:txBody>
      <dsp:txXfrm>
        <a:off x="33659" y="3830086"/>
        <a:ext cx="6976396" cy="1081880"/>
      </dsp:txXfrm>
    </dsp:sp>
    <dsp:sp modelId="{9C1E43B1-3288-46DD-A43F-6F8C2633627D}">
      <dsp:nvSpPr>
        <dsp:cNvPr id="0" name=""/>
        <dsp:cNvSpPr/>
      </dsp:nvSpPr>
      <dsp:spPr>
        <a:xfrm>
          <a:off x="7043714" y="1148058"/>
          <a:ext cx="749953" cy="4469754"/>
        </a:xfrm>
        <a:custGeom>
          <a:avLst/>
          <a:gdLst/>
          <a:ahLst/>
          <a:cxnLst/>
          <a:rect l="0" t="0" r="0" b="0"/>
          <a:pathLst>
            <a:path>
              <a:moveTo>
                <a:pt x="749953" y="0"/>
              </a:moveTo>
              <a:lnTo>
                <a:pt x="749953" y="4469754"/>
              </a:lnTo>
              <a:lnTo>
                <a:pt x="0" y="4469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0" y="5043213"/>
          <a:ext cx="7043714" cy="11491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أثر التكنولوجيات الرائدة على التعليم والشباب بالتعاون مع مؤسسة الحريري في لبنان</a:t>
          </a:r>
          <a:endParaRPr lang="en-US" sz="3600" kern="1200" dirty="0"/>
        </a:p>
      </dsp:txBody>
      <dsp:txXfrm>
        <a:off x="33659" y="5076872"/>
        <a:ext cx="6976396" cy="1081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127506" y="0"/>
          <a:ext cx="8561119" cy="11739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د) تبادل الخبرات وأفضل الممارسات في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نقل التكنولوجيا 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وتكييفها من خلال التعاون بين الشمال والجنوب وفيما بين بلدان الجنوب، وبناء قدرات الدول الأعضاء على الوصول إلى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الموارد المالية</a:t>
          </a:r>
          <a:endParaRPr lang="en-US" sz="2000" b="0" kern="1200" dirty="0">
            <a:solidFill>
              <a:srgbClr val="FF0000"/>
            </a:solidFill>
          </a:endParaRPr>
        </a:p>
      </dsp:txBody>
      <dsp:txXfrm>
        <a:off x="161890" y="34384"/>
        <a:ext cx="8492351" cy="1105187"/>
      </dsp:txXfrm>
    </dsp:sp>
    <dsp:sp modelId="{C0094AD5-5FAE-446C-AB6F-B4A46F8B4542}">
      <dsp:nvSpPr>
        <dsp:cNvPr id="0" name=""/>
        <dsp:cNvSpPr/>
      </dsp:nvSpPr>
      <dsp:spPr>
        <a:xfrm>
          <a:off x="6968257" y="1173955"/>
          <a:ext cx="864257" cy="1120284"/>
        </a:xfrm>
        <a:custGeom>
          <a:avLst/>
          <a:gdLst/>
          <a:ahLst/>
          <a:cxnLst/>
          <a:rect l="0" t="0" r="0" b="0"/>
          <a:pathLst>
            <a:path>
              <a:moveTo>
                <a:pt x="864257" y="0"/>
              </a:moveTo>
              <a:lnTo>
                <a:pt x="864257" y="1120284"/>
              </a:lnTo>
              <a:lnTo>
                <a:pt x="0" y="11202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878123"/>
          <a:ext cx="6968257" cy="832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600" kern="1200" dirty="0">
              <a:latin typeface="Arial" charset="0"/>
              <a:ea typeface="Arial" charset="0"/>
              <a:cs typeface="Arial" charset="0"/>
            </a:rPr>
            <a:t>وضع إرشادات لسياسات نقل وتطوير التكنولوجيا واستخدامها على المستوى الوطني</a:t>
          </a:r>
          <a:endParaRPr lang="en-US" sz="2600" kern="1200" dirty="0"/>
        </a:p>
      </dsp:txBody>
      <dsp:txXfrm>
        <a:off x="24375" y="1902498"/>
        <a:ext cx="6919507" cy="783483"/>
      </dsp:txXfrm>
    </dsp:sp>
    <dsp:sp modelId="{ED8E9EAF-2414-4AE1-BB2A-267273F5F3B6}">
      <dsp:nvSpPr>
        <dsp:cNvPr id="0" name=""/>
        <dsp:cNvSpPr/>
      </dsp:nvSpPr>
      <dsp:spPr>
        <a:xfrm>
          <a:off x="6968257" y="1173955"/>
          <a:ext cx="864257" cy="2077010"/>
        </a:xfrm>
        <a:custGeom>
          <a:avLst/>
          <a:gdLst/>
          <a:ahLst/>
          <a:cxnLst/>
          <a:rect l="0" t="0" r="0" b="0"/>
          <a:pathLst>
            <a:path>
              <a:moveTo>
                <a:pt x="864257" y="0"/>
              </a:moveTo>
              <a:lnTo>
                <a:pt x="864257" y="2077010"/>
              </a:lnTo>
              <a:lnTo>
                <a:pt x="0" y="2077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2834849"/>
          <a:ext cx="6968257" cy="832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600" kern="1200" dirty="0">
              <a:latin typeface="Arial" charset="0"/>
              <a:ea typeface="Arial" charset="0"/>
              <a:cs typeface="Arial" charset="0"/>
            </a:rPr>
            <a:t>ورشة عمل إقليمية عن الحكومات المفتوحة في المنطقة العربية</a:t>
          </a:r>
          <a:endParaRPr lang="en-US" sz="2600" kern="1200" dirty="0"/>
        </a:p>
      </dsp:txBody>
      <dsp:txXfrm>
        <a:off x="24375" y="2859224"/>
        <a:ext cx="6919507" cy="783483"/>
      </dsp:txXfrm>
    </dsp:sp>
    <dsp:sp modelId="{DBAE02C7-84A3-43D5-B764-7B909118F623}">
      <dsp:nvSpPr>
        <dsp:cNvPr id="0" name=""/>
        <dsp:cNvSpPr/>
      </dsp:nvSpPr>
      <dsp:spPr>
        <a:xfrm>
          <a:off x="6968257" y="1173955"/>
          <a:ext cx="864257" cy="3033736"/>
        </a:xfrm>
        <a:custGeom>
          <a:avLst/>
          <a:gdLst/>
          <a:ahLst/>
          <a:cxnLst/>
          <a:rect l="0" t="0" r="0" b="0"/>
          <a:pathLst>
            <a:path>
              <a:moveTo>
                <a:pt x="864257" y="0"/>
              </a:moveTo>
              <a:lnTo>
                <a:pt x="864257" y="3033736"/>
              </a:lnTo>
              <a:lnTo>
                <a:pt x="0" y="3033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0" y="3791575"/>
          <a:ext cx="6968257" cy="832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600" kern="1200" dirty="0">
              <a:latin typeface="Arial" charset="0"/>
              <a:ea typeface="Arial" charset="0"/>
              <a:cs typeface="Arial" charset="0"/>
            </a:rPr>
            <a:t>تقرير "مجمعات العلوم والتكنولوجيا: الآفاق العالمية وتجربة المنطقة العربية"</a:t>
          </a:r>
          <a:endParaRPr lang="en-US" sz="2600" kern="1200" dirty="0"/>
        </a:p>
      </dsp:txBody>
      <dsp:txXfrm>
        <a:off x="24375" y="3815950"/>
        <a:ext cx="6919507" cy="783483"/>
      </dsp:txXfrm>
    </dsp:sp>
    <dsp:sp modelId="{9C1E43B1-3288-46DD-A43F-6F8C2633627D}">
      <dsp:nvSpPr>
        <dsp:cNvPr id="0" name=""/>
        <dsp:cNvSpPr/>
      </dsp:nvSpPr>
      <dsp:spPr>
        <a:xfrm>
          <a:off x="6968257" y="1173955"/>
          <a:ext cx="864257" cy="3990462"/>
        </a:xfrm>
        <a:custGeom>
          <a:avLst/>
          <a:gdLst/>
          <a:ahLst/>
          <a:cxnLst/>
          <a:rect l="0" t="0" r="0" b="0"/>
          <a:pathLst>
            <a:path>
              <a:moveTo>
                <a:pt x="864257" y="0"/>
              </a:moveTo>
              <a:lnTo>
                <a:pt x="864257" y="3990462"/>
              </a:lnTo>
              <a:lnTo>
                <a:pt x="0" y="39904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0" y="4748301"/>
          <a:ext cx="6968257" cy="8322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600" kern="1200" dirty="0">
              <a:latin typeface="Arial" charset="0"/>
              <a:cs typeface="Arial" charset="0"/>
            </a:rPr>
            <a:t>اجتماع إقليمي حول الاستثمار في التكنولوجيا الخضراء والحصول على التمويل المستدام في المنطقة العربية بالتعاون مع </a:t>
          </a:r>
          <a:r>
            <a:rPr lang="en-US" sz="2600" kern="1200" dirty="0">
              <a:latin typeface="Arial" charset="0"/>
              <a:cs typeface="Arial" charset="0"/>
            </a:rPr>
            <a:t> CTCN</a:t>
          </a:r>
          <a:endParaRPr lang="en-US" sz="2600" kern="1200" dirty="0"/>
        </a:p>
      </dsp:txBody>
      <dsp:txXfrm>
        <a:off x="24375" y="4772676"/>
        <a:ext cx="6919507" cy="7834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0" y="0"/>
          <a:ext cx="8634659" cy="1363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هـ) تنسيق صنع السياسات والخطط الإقليمية حول </a:t>
          </a:r>
          <a:r>
            <a:rPr lang="ar-LB" sz="2000" b="0" kern="1200" dirty="0" err="1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 الإنترنت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، ودعم المنظور الإقليمي العربي على الساحة الدولية، وتقديم الدعم في بحث المواقف التفاوضية وتحديدها بشأن القضايا الخلافية في </a:t>
          </a:r>
          <a:r>
            <a:rPr lang="ar-LB" sz="2000" b="0" kern="1200" dirty="0" err="1"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 الإنترنت</a:t>
          </a:r>
          <a:endParaRPr lang="en-US" sz="2000" b="0" kern="1200" dirty="0"/>
        </a:p>
      </dsp:txBody>
      <dsp:txXfrm>
        <a:off x="39930" y="39930"/>
        <a:ext cx="8554799" cy="1283436"/>
      </dsp:txXfrm>
    </dsp:sp>
    <dsp:sp modelId="{C0094AD5-5FAE-446C-AB6F-B4A46F8B4542}">
      <dsp:nvSpPr>
        <dsp:cNvPr id="0" name=""/>
        <dsp:cNvSpPr/>
      </dsp:nvSpPr>
      <dsp:spPr>
        <a:xfrm>
          <a:off x="7065376" y="1363296"/>
          <a:ext cx="705816" cy="1390998"/>
        </a:xfrm>
        <a:custGeom>
          <a:avLst/>
          <a:gdLst/>
          <a:ahLst/>
          <a:cxnLst/>
          <a:rect l="0" t="0" r="0" b="0"/>
          <a:pathLst>
            <a:path>
              <a:moveTo>
                <a:pt x="705816" y="0"/>
              </a:moveTo>
              <a:lnTo>
                <a:pt x="705816" y="1390998"/>
              </a:lnTo>
              <a:lnTo>
                <a:pt x="0" y="13909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2264059"/>
          <a:ext cx="7065376" cy="980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"خارطة الطريق العربية لحوكمة الإنترنت"</a:t>
          </a:r>
          <a:endParaRPr lang="en-US" sz="2800" kern="1200" dirty="0"/>
        </a:p>
      </dsp:txBody>
      <dsp:txXfrm>
        <a:off x="28717" y="2292776"/>
        <a:ext cx="7007942" cy="923036"/>
      </dsp:txXfrm>
    </dsp:sp>
    <dsp:sp modelId="{ED8E9EAF-2414-4AE1-BB2A-267273F5F3B6}">
      <dsp:nvSpPr>
        <dsp:cNvPr id="0" name=""/>
        <dsp:cNvSpPr/>
      </dsp:nvSpPr>
      <dsp:spPr>
        <a:xfrm>
          <a:off x="7066363" y="1363296"/>
          <a:ext cx="704829" cy="3045915"/>
        </a:xfrm>
        <a:custGeom>
          <a:avLst/>
          <a:gdLst/>
          <a:ahLst/>
          <a:cxnLst/>
          <a:rect l="0" t="0" r="0" b="0"/>
          <a:pathLst>
            <a:path>
              <a:moveTo>
                <a:pt x="704829" y="0"/>
              </a:moveTo>
              <a:lnTo>
                <a:pt x="704829" y="3045915"/>
              </a:lnTo>
              <a:lnTo>
                <a:pt x="0" y="30459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987" y="3455854"/>
          <a:ext cx="7065376" cy="19067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800" kern="1200" dirty="0">
              <a:latin typeface="Arial" charset="0"/>
              <a:ea typeface="Arial" charset="0"/>
              <a:cs typeface="Arial" charset="0"/>
            </a:rPr>
            <a:t>المشاركة في تحضير العديد من الفعاليات خلال المنتدى العالمي الثالث عشر لإدارة الإنترنت</a:t>
          </a:r>
          <a:endParaRPr lang="en-US" sz="2800" kern="1200" dirty="0"/>
        </a:p>
      </dsp:txBody>
      <dsp:txXfrm>
        <a:off x="56833" y="3511700"/>
        <a:ext cx="6953684" cy="1795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60022" y="0"/>
          <a:ext cx="8472331" cy="1212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و) تقديم الدعم في ملء الفراغ التشريعي والتنظيمي بشأن قضايا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التكنولوجيات الرائدة 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من خلال البحوث الموجهة نحو السياسات</a:t>
          </a:r>
          <a:endParaRPr lang="en-US" sz="2000" b="0" kern="1200" dirty="0"/>
        </a:p>
      </dsp:txBody>
      <dsp:txXfrm>
        <a:off x="95549" y="35527"/>
        <a:ext cx="8401277" cy="1141926"/>
      </dsp:txXfrm>
    </dsp:sp>
    <dsp:sp modelId="{C0094AD5-5FAE-446C-AB6F-B4A46F8B4542}">
      <dsp:nvSpPr>
        <dsp:cNvPr id="0" name=""/>
        <dsp:cNvSpPr/>
      </dsp:nvSpPr>
      <dsp:spPr>
        <a:xfrm>
          <a:off x="6940553" y="1212980"/>
          <a:ext cx="744567" cy="517367"/>
        </a:xfrm>
        <a:custGeom>
          <a:avLst/>
          <a:gdLst/>
          <a:ahLst/>
          <a:cxnLst/>
          <a:rect l="0" t="0" r="0" b="0"/>
          <a:pathLst>
            <a:path>
              <a:moveTo>
                <a:pt x="744567" y="0"/>
              </a:moveTo>
              <a:lnTo>
                <a:pt x="744567" y="517367"/>
              </a:lnTo>
              <a:lnTo>
                <a:pt x="0" y="5173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109136" y="1326891"/>
          <a:ext cx="6831417" cy="806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400" kern="1200" dirty="0">
              <a:latin typeface="Arial" charset="0"/>
              <a:ea typeface="Arial" charset="0"/>
              <a:cs typeface="Arial" charset="0"/>
            </a:rPr>
            <a:t>وضع قواعد أخلاقية مرتبطة باستخدام التكنولوجيات في مجالات البيئة والمناخ والزراعة والطاقة والمياه</a:t>
          </a:r>
          <a:endParaRPr lang="en-US" sz="2400" kern="1200" dirty="0"/>
        </a:p>
      </dsp:txBody>
      <dsp:txXfrm>
        <a:off x="132770" y="1350525"/>
        <a:ext cx="6784149" cy="759644"/>
      </dsp:txXfrm>
    </dsp:sp>
    <dsp:sp modelId="{ED8E9EAF-2414-4AE1-BB2A-267273F5F3B6}">
      <dsp:nvSpPr>
        <dsp:cNvPr id="0" name=""/>
        <dsp:cNvSpPr/>
      </dsp:nvSpPr>
      <dsp:spPr>
        <a:xfrm>
          <a:off x="6928740" y="1212980"/>
          <a:ext cx="756380" cy="1676575"/>
        </a:xfrm>
        <a:custGeom>
          <a:avLst/>
          <a:gdLst/>
          <a:ahLst/>
          <a:cxnLst/>
          <a:rect l="0" t="0" r="0" b="0"/>
          <a:pathLst>
            <a:path>
              <a:moveTo>
                <a:pt x="756380" y="0"/>
              </a:moveTo>
              <a:lnTo>
                <a:pt x="756380" y="1676575"/>
              </a:lnTo>
              <a:lnTo>
                <a:pt x="0" y="16765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97323" y="2445755"/>
          <a:ext cx="6831417" cy="887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400" kern="1200" dirty="0">
              <a:latin typeface="Arial" charset="0"/>
              <a:ea typeface="Arial" charset="0"/>
              <a:cs typeface="Arial" charset="0"/>
            </a:rPr>
            <a:t>دراسة حول "تعزيز الحكومة المفتوحة في المنطقة العربية" </a:t>
          </a:r>
          <a:endParaRPr lang="en-US" sz="2400" kern="1200" dirty="0"/>
        </a:p>
      </dsp:txBody>
      <dsp:txXfrm>
        <a:off x="123320" y="2471752"/>
        <a:ext cx="6779423" cy="835606"/>
      </dsp:txXfrm>
    </dsp:sp>
    <dsp:sp modelId="{DBAE02C7-84A3-43D5-B764-7B909118F623}">
      <dsp:nvSpPr>
        <dsp:cNvPr id="0" name=""/>
        <dsp:cNvSpPr/>
      </dsp:nvSpPr>
      <dsp:spPr>
        <a:xfrm>
          <a:off x="6940553" y="1212980"/>
          <a:ext cx="744567" cy="2863896"/>
        </a:xfrm>
        <a:custGeom>
          <a:avLst/>
          <a:gdLst/>
          <a:ahLst/>
          <a:cxnLst/>
          <a:rect l="0" t="0" r="0" b="0"/>
          <a:pathLst>
            <a:path>
              <a:moveTo>
                <a:pt x="744567" y="0"/>
              </a:moveTo>
              <a:lnTo>
                <a:pt x="744567" y="2863896"/>
              </a:lnTo>
              <a:lnTo>
                <a:pt x="0" y="28638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7A80-5B86-49D3-903D-5E4E353B3CD8}">
      <dsp:nvSpPr>
        <dsp:cNvPr id="0" name=""/>
        <dsp:cNvSpPr/>
      </dsp:nvSpPr>
      <dsp:spPr>
        <a:xfrm>
          <a:off x="109136" y="3633077"/>
          <a:ext cx="6831417" cy="887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400" kern="1200" dirty="0">
              <a:latin typeface="Arial" charset="0"/>
              <a:ea typeface="Arial" charset="0"/>
              <a:cs typeface="Arial" charset="0"/>
            </a:rPr>
            <a:t>اجتماع خبراء بشأن ترابط </a:t>
          </a:r>
          <a:r>
            <a:rPr lang="ar-LB" sz="2400" kern="1200" dirty="0" err="1">
              <a:latin typeface="Arial" charset="0"/>
              <a:ea typeface="Arial" charset="0"/>
              <a:cs typeface="Arial" charset="0"/>
            </a:rPr>
            <a:t>حوكمة</a:t>
          </a:r>
          <a:r>
            <a:rPr lang="ar-LB" sz="2400" kern="1200" dirty="0">
              <a:latin typeface="Arial" charset="0"/>
              <a:ea typeface="Arial" charset="0"/>
              <a:cs typeface="Arial" charset="0"/>
            </a:rPr>
            <a:t> الإنترنت والأمن </a:t>
          </a:r>
          <a:r>
            <a:rPr lang="ar-LB" sz="2400" kern="1200" dirty="0" err="1">
              <a:latin typeface="Arial" charset="0"/>
              <a:ea typeface="Arial" charset="0"/>
              <a:cs typeface="Arial" charset="0"/>
            </a:rPr>
            <a:t>السيبراني</a:t>
          </a:r>
          <a:endParaRPr lang="en-US" sz="2400" kern="1200" dirty="0"/>
        </a:p>
      </dsp:txBody>
      <dsp:txXfrm>
        <a:off x="135133" y="3659074"/>
        <a:ext cx="6779423" cy="835606"/>
      </dsp:txXfrm>
    </dsp:sp>
    <dsp:sp modelId="{9C1E43B1-3288-46DD-A43F-6F8C2633627D}">
      <dsp:nvSpPr>
        <dsp:cNvPr id="0" name=""/>
        <dsp:cNvSpPr/>
      </dsp:nvSpPr>
      <dsp:spPr>
        <a:xfrm>
          <a:off x="6916926" y="1212980"/>
          <a:ext cx="768193" cy="4320672"/>
        </a:xfrm>
        <a:custGeom>
          <a:avLst/>
          <a:gdLst/>
          <a:ahLst/>
          <a:cxnLst/>
          <a:rect l="0" t="0" r="0" b="0"/>
          <a:pathLst>
            <a:path>
              <a:moveTo>
                <a:pt x="768193" y="0"/>
              </a:moveTo>
              <a:lnTo>
                <a:pt x="768193" y="4320672"/>
              </a:lnTo>
              <a:lnTo>
                <a:pt x="0" y="43206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D594D4-C4B0-4338-90D4-A79D5EB58FFA}">
      <dsp:nvSpPr>
        <dsp:cNvPr id="0" name=""/>
        <dsp:cNvSpPr/>
      </dsp:nvSpPr>
      <dsp:spPr>
        <a:xfrm>
          <a:off x="85509" y="4802889"/>
          <a:ext cx="6831417" cy="1461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400" kern="1200" dirty="0">
              <a:latin typeface="Arial" charset="0"/>
              <a:ea typeface="Arial" charset="0"/>
              <a:cs typeface="Arial" charset="0"/>
            </a:rPr>
            <a:t>وضع إطار عام للاستراتيجيات الوطنية للتكنولوجيات الرائدة، يتضمن أفضل الممارسات العالمية</a:t>
          </a:r>
          <a:endParaRPr lang="en-US" sz="2400" kern="1200" dirty="0"/>
        </a:p>
      </dsp:txBody>
      <dsp:txXfrm>
        <a:off x="128316" y="4845696"/>
        <a:ext cx="6745803" cy="13759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C774B-A189-4154-8558-2FDFFA7B9A1C}">
      <dsp:nvSpPr>
        <dsp:cNvPr id="0" name=""/>
        <dsp:cNvSpPr/>
      </dsp:nvSpPr>
      <dsp:spPr>
        <a:xfrm>
          <a:off x="189692" y="0"/>
          <a:ext cx="8450945" cy="1107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ز) بناء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الشراكات</a:t>
          </a:r>
          <a:r>
            <a:rPr lang="ar-LB" sz="2000" b="0" kern="1200" dirty="0">
              <a:latin typeface="Arial" charset="0"/>
              <a:ea typeface="Arial" charset="0"/>
              <a:cs typeface="Arial" charset="0"/>
            </a:rPr>
            <a:t> المتعددة الأطراف في مجال التكنولوجيا والابتكار، بما في ذلك عقد المنتدى العربي رفيع المستوى 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للقمة العالمية لمجتمع المعلومات والمنتدى العربي </a:t>
          </a:r>
          <a:r>
            <a:rPr lang="ar-LB" sz="2000" b="0" kern="1200" dirty="0" err="1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لحوكمة</a:t>
          </a:r>
          <a:r>
            <a:rPr lang="ar-LB" sz="2000" b="0" kern="12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rPr>
            <a:t> الإنترنت</a:t>
          </a:r>
          <a:endParaRPr lang="en-US" sz="2000" b="0" kern="1200" dirty="0">
            <a:solidFill>
              <a:srgbClr val="FF0000"/>
            </a:solidFill>
          </a:endParaRPr>
        </a:p>
      </dsp:txBody>
      <dsp:txXfrm>
        <a:off x="222138" y="32446"/>
        <a:ext cx="8386053" cy="1042883"/>
      </dsp:txXfrm>
    </dsp:sp>
    <dsp:sp modelId="{C0094AD5-5FAE-446C-AB6F-B4A46F8B4542}">
      <dsp:nvSpPr>
        <dsp:cNvPr id="0" name=""/>
        <dsp:cNvSpPr/>
      </dsp:nvSpPr>
      <dsp:spPr>
        <a:xfrm>
          <a:off x="6945851" y="1107775"/>
          <a:ext cx="849691" cy="1574105"/>
        </a:xfrm>
        <a:custGeom>
          <a:avLst/>
          <a:gdLst/>
          <a:ahLst/>
          <a:cxnLst/>
          <a:rect l="0" t="0" r="0" b="0"/>
          <a:pathLst>
            <a:path>
              <a:moveTo>
                <a:pt x="849691" y="0"/>
              </a:moveTo>
              <a:lnTo>
                <a:pt x="849691" y="1574105"/>
              </a:lnTo>
              <a:lnTo>
                <a:pt x="0" y="15741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3EC14-C9B7-4D8E-AAB5-68A661277DEA}">
      <dsp:nvSpPr>
        <dsp:cNvPr id="0" name=""/>
        <dsp:cNvSpPr/>
      </dsp:nvSpPr>
      <dsp:spPr>
        <a:xfrm>
          <a:off x="0" y="1717059"/>
          <a:ext cx="6945851" cy="1929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الدورة الثانية من المنتدى العربي الرفيع المستوى حول القمة العالمية لمجتمع المعلومات وخطة التنمية المستدامة لعام 2030</a:t>
          </a:r>
          <a:endParaRPr lang="en-US" sz="3600" kern="1200" dirty="0"/>
        </a:p>
      </dsp:txBody>
      <dsp:txXfrm>
        <a:off x="56517" y="1773576"/>
        <a:ext cx="6832817" cy="1816606"/>
      </dsp:txXfrm>
    </dsp:sp>
    <dsp:sp modelId="{ED8E9EAF-2414-4AE1-BB2A-267273F5F3B6}">
      <dsp:nvSpPr>
        <dsp:cNvPr id="0" name=""/>
        <dsp:cNvSpPr/>
      </dsp:nvSpPr>
      <dsp:spPr>
        <a:xfrm>
          <a:off x="6945851" y="1107775"/>
          <a:ext cx="849691" cy="3621220"/>
        </a:xfrm>
        <a:custGeom>
          <a:avLst/>
          <a:gdLst/>
          <a:ahLst/>
          <a:cxnLst/>
          <a:rect l="0" t="0" r="0" b="0"/>
          <a:pathLst>
            <a:path>
              <a:moveTo>
                <a:pt x="849691" y="0"/>
              </a:moveTo>
              <a:lnTo>
                <a:pt x="849691" y="3621220"/>
              </a:lnTo>
              <a:lnTo>
                <a:pt x="0" y="36212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EB826-71AE-4EBE-BDA9-9E7F8D2C44BC}">
      <dsp:nvSpPr>
        <dsp:cNvPr id="0" name=""/>
        <dsp:cNvSpPr/>
      </dsp:nvSpPr>
      <dsp:spPr>
        <a:xfrm>
          <a:off x="0" y="3764175"/>
          <a:ext cx="6945851" cy="19296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3600" kern="1200" dirty="0">
              <a:latin typeface="Arial" charset="0"/>
              <a:ea typeface="Arial" charset="0"/>
              <a:cs typeface="Arial" charset="0"/>
            </a:rPr>
            <a:t>اجتماعات خبراء عن أنظمة الملكية الفكرية لتحفيز الابتكار من أجل تحقيق خطة التنمية 2030</a:t>
          </a:r>
          <a:endParaRPr lang="en-US" sz="3600" kern="1200" dirty="0"/>
        </a:p>
      </dsp:txBody>
      <dsp:txXfrm>
        <a:off x="56517" y="3820692"/>
        <a:ext cx="6832817" cy="1816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4E262685-15B3-E84B-80A4-6486325216F0}" type="datetime1">
              <a:rPr lang="en-US"/>
              <a:pPr>
                <a:defRPr/>
              </a:pPr>
              <a:t>19/03/2019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24E24493-52DC-304D-B36A-34DFA478A1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290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6514F267-0139-9141-BCB5-99C520E39667}" type="datetime1">
              <a:rPr lang="en-US"/>
              <a:pPr>
                <a:defRPr/>
              </a:pPr>
              <a:t>19/03/2019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730ED96E-1745-464B-A4EF-BA6E0644A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EG" sz="1200" dirty="0">
                <a:latin typeface="Arial" charset="0"/>
                <a:cs typeface="Arial" charset="0"/>
              </a:rPr>
              <a:t>إعلان الدوحة ل</a:t>
            </a:r>
            <a:r>
              <a:rPr lang="ar-LB" sz="1200" dirty="0">
                <a:latin typeface="Arial" charset="0"/>
                <a:ea typeface="Arial" charset="0"/>
                <a:cs typeface="Arial" charset="0"/>
              </a:rPr>
              <a:t>إعلان الدوحة بشأن تنفيذ خطة التنمية المستدامة لعام </a:t>
            </a:r>
            <a:r>
              <a:rPr lang="ar-EG" sz="1200" dirty="0">
                <a:latin typeface="Arial" charset="0"/>
                <a:ea typeface="Arial" charset="0"/>
                <a:cs typeface="Arial" charset="0"/>
              </a:rPr>
              <a:t> 2030</a:t>
            </a:r>
            <a:endParaRPr lang="ar-EG" sz="1200" dirty="0">
              <a:latin typeface="Arial" charset="0"/>
              <a:cs typeface="Arial" charset="0"/>
            </a:endParaRPr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LB" sz="1200" dirty="0">
                <a:latin typeface="Arial" charset="0"/>
                <a:cs typeface="Arial" charset="0"/>
              </a:rPr>
              <a:t>ندعو إلى توظيف </a:t>
            </a:r>
            <a:r>
              <a:rPr lang="ar-LB" sz="1200" u="sng" dirty="0">
                <a:latin typeface="Arial" charset="0"/>
                <a:cs typeface="Arial" charset="0"/>
              </a:rPr>
              <a:t>النُظم العلمية والتكنولوجية </a:t>
            </a:r>
            <a:r>
              <a:rPr lang="ar-LB" sz="1200" dirty="0">
                <a:latin typeface="Arial" charset="0"/>
                <a:cs typeface="Arial" charset="0"/>
              </a:rPr>
              <a:t>في تهيئة الوسائل وبناء القدرات المحلية اللازمة لتنفيذ خطة 2030، وإلى </a:t>
            </a:r>
            <a:r>
              <a:rPr lang="ar-LB" sz="1200" u="sng" dirty="0">
                <a:latin typeface="Arial" charset="0"/>
                <a:cs typeface="Arial" charset="0"/>
              </a:rPr>
              <a:t>وضع </a:t>
            </a:r>
            <a:r>
              <a:rPr lang="ar-LB" sz="1200" b="1" u="sng" dirty="0">
                <a:latin typeface="Arial" charset="0"/>
                <a:cs typeface="Arial" charset="0"/>
              </a:rPr>
              <a:t>خطة عمل إقليمية </a:t>
            </a:r>
            <a:r>
              <a:rPr lang="ar-LB" sz="1200" u="sng" dirty="0">
                <a:latin typeface="Arial" charset="0"/>
                <a:cs typeface="Arial" charset="0"/>
              </a:rPr>
              <a:t>لتحقيق الجوانب المتصلة بالعلم والتكنولوجيا والابتكار في المنطقة العربية.</a:t>
            </a:r>
          </a:p>
          <a:p>
            <a:pPr algn="r"/>
            <a:endParaRPr lang="ar-EG" dirty="0"/>
          </a:p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LB" sz="1200" dirty="0">
                <a:latin typeface="Arial" charset="0"/>
                <a:ea typeface="Arial" charset="0"/>
                <a:cs typeface="Arial" charset="0"/>
              </a:rPr>
              <a:t>استراتيجية الإسكوا بشأن تنفيذ خطة 2030 للتنمية المستدامة في الدول العربية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  <a:p>
            <a:pPr algn="r" rtl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1200" dirty="0">
                <a:latin typeface="Arial" charset="0"/>
                <a:cs typeface="Arial" charset="0"/>
              </a:rPr>
              <a:t>دمج أهداف التنمية المستدامة في الخطط الإنمائية والأطر المالية الوطنية</a:t>
            </a:r>
            <a:endParaRPr lang="en-US" sz="1200" dirty="0">
              <a:latin typeface="Arial" charset="0"/>
              <a:cs typeface="Arial" charset="0"/>
            </a:endParaRPr>
          </a:p>
          <a:p>
            <a:pPr algn="r" rtl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1200" dirty="0">
                <a:latin typeface="Arial" charset="0"/>
                <a:cs typeface="Arial" charset="0"/>
              </a:rPr>
              <a:t>تعزيز اتساق السياسات والتنسيق بينها</a:t>
            </a:r>
            <a:endParaRPr lang="en-US" sz="1200" dirty="0">
              <a:latin typeface="Arial" charset="0"/>
              <a:cs typeface="Arial" charset="0"/>
            </a:endParaRPr>
          </a:p>
          <a:p>
            <a:pPr algn="r" rtl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1200" dirty="0">
                <a:latin typeface="Arial" charset="0"/>
                <a:cs typeface="Arial" charset="0"/>
              </a:rPr>
              <a:t>تعزيز القدرات الإحصائية للدول الأعضاء لتنفيذ خطة عام 2030</a:t>
            </a:r>
          </a:p>
          <a:p>
            <a:pPr algn="r" rtl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1200" dirty="0">
                <a:latin typeface="Arial" charset="0"/>
                <a:cs typeface="Arial" charset="0"/>
              </a:rPr>
              <a:t>تحديد مصادر ابتكارية لتمويل التنمية</a:t>
            </a:r>
          </a:p>
          <a:p>
            <a:pPr algn="r" rtl="1">
              <a:spcBef>
                <a:spcPct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1200" b="1" dirty="0">
                <a:solidFill>
                  <a:srgbClr val="C00000"/>
                </a:solidFill>
                <a:latin typeface="Arial" charset="0"/>
                <a:cs typeface="Arial" charset="0"/>
              </a:rPr>
              <a:t>توظيف العلم والتكنولوجيا والابتكار في دعم خطة عام 2030</a:t>
            </a:r>
            <a:endParaRPr lang="en-US" sz="1200" baseline="30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040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4572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أطلقت الإسكوا في </a:t>
            </a:r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2014 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عملية تشاورية قائمة على المشاركة، لوضع أدوات ونُهج تضمن الاتساق بين عمل الإسكوا ورؤيتها، من حيث الابتكار والصلة الوثيقة بالمنطقة العربية، وبين نهجها الاستراتيجي في البرامج وخطة التنمية المستدامة لعام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2030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.  تؤكد الإسكوا سعيها إلى زيادة التعاون والتبادل لتحقيق رؤيتها من خلال: </a:t>
            </a:r>
            <a:endParaRPr lang="ar-LB" sz="1200" kern="1200" dirty="0">
              <a:solidFill>
                <a:schemeClr val="tx1"/>
              </a:solidFill>
              <a:effectLst/>
              <a:latin typeface="Arial"/>
              <a:ea typeface="ＭＳ Ｐゴシック" charset="-128"/>
              <a:cs typeface="ＭＳ Ｐゴシック" charset="-128"/>
            </a:endParaRPr>
          </a:p>
          <a:p>
            <a:pPr marL="0" marR="0" lvl="0" indent="0" algn="r" defTabSz="4572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1- بناء 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توافقات إقليمية حول القضايا الرئيسية على الأجندة الدولية؛ </a:t>
            </a:r>
            <a:endParaRPr lang="ar-LB" sz="1200" kern="1200" dirty="0">
              <a:solidFill>
                <a:schemeClr val="tx1"/>
              </a:solidFill>
              <a:effectLst/>
              <a:latin typeface="Arial"/>
              <a:ea typeface="ＭＳ Ｐゴシック" charset="-128"/>
              <a:cs typeface="ＭＳ Ｐゴシック" charset="-128"/>
            </a:endParaRPr>
          </a:p>
          <a:p>
            <a:pPr marL="0" marR="0" lvl="0" indent="0" algn="r" defTabSz="4572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2- 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أداء دور المؤسسة البحثية الرئيسية في المنطقة من خلال إجراء أبحاث ودراسات مبتكرة وتحاليل استباقية واستشرافية؛ </a:t>
            </a:r>
            <a:endParaRPr lang="ar-LB" sz="1200" kern="1200" dirty="0">
              <a:solidFill>
                <a:schemeClr val="tx1"/>
              </a:solidFill>
              <a:effectLst/>
              <a:latin typeface="Arial"/>
              <a:ea typeface="ＭＳ Ｐゴシック" charset="-128"/>
              <a:cs typeface="ＭＳ Ｐゴシック" charset="-128"/>
            </a:endParaRPr>
          </a:p>
          <a:p>
            <a:pPr marL="0" marR="0" lvl="0" indent="0" algn="r" defTabSz="4572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3- </a:t>
            </a:r>
            <a:r>
              <a:rPr lang="ar-SA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وتقديم المشورة الفنية إلى المنطقة على المستويات الإقليمية ودون الإقليمية والوطنية.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199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18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02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CD63134-F4B5-FF41-B6D9-D67331DDBB03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890589" y="2233703"/>
            <a:ext cx="3772353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853441" y="2233703"/>
            <a:ext cx="2676071" cy="388043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0897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1197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42EC345B-9D54-4F42-8A0E-92B133D7A864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7084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606618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572190" y="3587965"/>
            <a:ext cx="6971369" cy="25223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72191" y="1898466"/>
            <a:ext cx="16686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4255195" y="1898466"/>
            <a:ext cx="1612434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023654" y="1898466"/>
            <a:ext cx="1519906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440905" y="1898466"/>
            <a:ext cx="1605177" cy="1521463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771077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A539E257-1F2E-7942-B6F3-C3D4599DA866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4028406" y="1914072"/>
            <a:ext cx="3501106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901512" y="1914072"/>
            <a:ext cx="2984500" cy="3946072"/>
          </a:xfrm>
          <a:prstGeom prst="rect">
            <a:avLst/>
          </a:prstGeom>
        </p:spPr>
        <p:txBody>
          <a:bodyPr vert="horz"/>
          <a:lstStyle>
            <a:lvl1pPr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51564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CC399CD-A734-224D-9B05-A1CCD1E5BA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3974874" y="2233703"/>
            <a:ext cx="3554638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0" i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indent="-108000" algn="r">
              <a:lnSpc>
                <a:spcPct val="100000"/>
              </a:lnSpc>
              <a:spcBef>
                <a:spcPts val="0"/>
              </a:spcBef>
              <a:buFont typeface="Arial"/>
              <a:buChar char="•"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  <a:lvl3pPr marL="0" indent="-108000" algn="r">
              <a:spcBef>
                <a:spcPts val="0"/>
              </a:spcBef>
              <a:defRPr lang="en-US" sz="1200" b="0" kern="1200" cap="none" dirty="0" smtClean="0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6"/>
          </p:nvPr>
        </p:nvSpPr>
        <p:spPr>
          <a:xfrm>
            <a:off x="592570" y="2233613"/>
            <a:ext cx="3208792" cy="3894137"/>
          </a:xfrm>
          <a:prstGeom prst="rect">
            <a:avLst/>
          </a:prstGeom>
        </p:spPr>
        <p:txBody>
          <a:bodyPr vert="horz"/>
          <a:lstStyle>
            <a:lvl1pPr algn="ctr">
              <a:defRPr>
                <a:latin typeface="Arial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92679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80225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CB35B6-CD4A-1344-816D-B4835B8E480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19" name="Isosceles Triangle 18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0" name="Isosceles Triangle 19"/>
          <p:cNvSpPr/>
          <p:nvPr/>
        </p:nvSpPr>
        <p:spPr>
          <a:xfrm rot="10800000">
            <a:off x="4186238" y="2690813"/>
            <a:ext cx="147637" cy="114300"/>
          </a:xfrm>
          <a:prstGeom prst="triangle">
            <a:avLst/>
          </a:prstGeom>
          <a:solidFill>
            <a:srgbClr val="2D2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1" name="Isosceles Triangle 20"/>
          <p:cNvSpPr/>
          <p:nvPr/>
        </p:nvSpPr>
        <p:spPr>
          <a:xfrm rot="16200000">
            <a:off x="3160713" y="3009900"/>
            <a:ext cx="147637" cy="112713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2" name="Isosceles Triangle 21"/>
          <p:cNvSpPr/>
          <p:nvPr/>
        </p:nvSpPr>
        <p:spPr>
          <a:xfrm rot="10800000">
            <a:off x="4186238" y="3322638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3" name="Isosceles Triangle 22"/>
          <p:cNvSpPr/>
          <p:nvPr/>
        </p:nvSpPr>
        <p:spPr>
          <a:xfrm rot="10800000">
            <a:off x="4186238" y="39592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4" name="Isosceles Triangle 23"/>
          <p:cNvSpPr/>
          <p:nvPr/>
        </p:nvSpPr>
        <p:spPr>
          <a:xfrm rot="10800000">
            <a:off x="4186238" y="4589463"/>
            <a:ext cx="147637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5" name="Isosceles Triangle 24"/>
          <p:cNvSpPr/>
          <p:nvPr/>
        </p:nvSpPr>
        <p:spPr>
          <a:xfrm rot="10800000">
            <a:off x="4186238" y="5216525"/>
            <a:ext cx="147637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6" name="Isosceles Triangle 25"/>
          <p:cNvSpPr/>
          <p:nvPr/>
        </p:nvSpPr>
        <p:spPr>
          <a:xfrm rot="10800000">
            <a:off x="189547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7" name="Isosceles Triangle 26"/>
          <p:cNvSpPr/>
          <p:nvPr/>
        </p:nvSpPr>
        <p:spPr>
          <a:xfrm rot="10800000">
            <a:off x="189547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8" name="Isosceles Triangle 27"/>
          <p:cNvSpPr/>
          <p:nvPr/>
        </p:nvSpPr>
        <p:spPr>
          <a:xfrm rot="10800000">
            <a:off x="6372225" y="3332163"/>
            <a:ext cx="147638" cy="114300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29" name="Isosceles Triangle 28"/>
          <p:cNvSpPr/>
          <p:nvPr/>
        </p:nvSpPr>
        <p:spPr>
          <a:xfrm rot="10800000">
            <a:off x="6372225" y="3959225"/>
            <a:ext cx="147638" cy="112713"/>
          </a:xfrm>
          <a:prstGeom prst="triangle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30" name="Isosceles Triangle 29"/>
          <p:cNvSpPr/>
          <p:nvPr/>
        </p:nvSpPr>
        <p:spPr>
          <a:xfrm rot="5400000">
            <a:off x="5102225" y="3009901"/>
            <a:ext cx="147637" cy="112712"/>
          </a:xfrm>
          <a:prstGeom prst="triangle">
            <a:avLst/>
          </a:prstGeom>
          <a:solidFill>
            <a:srgbClr val="5959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rgbClr val="418FDE"/>
              </a:solidFill>
              <a:latin typeface="Arial"/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94799" y="5401111"/>
            <a:ext cx="6631660" cy="360000"/>
          </a:xfrm>
          <a:prstGeom prst="rect">
            <a:avLst/>
          </a:prstGeom>
          <a:solidFill>
            <a:srgbClr val="418FDE"/>
          </a:solidFill>
        </p:spPr>
        <p:txBody>
          <a:bodyPr vert="horz" lIns="72000" tIns="36000" rIns="0" bIns="0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26"/>
          </p:nvPr>
        </p:nvSpPr>
        <p:spPr>
          <a:xfrm>
            <a:off x="5369512" y="3524123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/>
          <p:cNvSpPr>
            <a:spLocks noGrp="1"/>
          </p:cNvSpPr>
          <p:nvPr>
            <p:ph type="body" sz="quarter" idx="27"/>
          </p:nvPr>
        </p:nvSpPr>
        <p:spPr>
          <a:xfrm>
            <a:off x="5369512" y="2889209"/>
            <a:ext cx="2142068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/>
          <p:cNvSpPr>
            <a:spLocks noGrp="1"/>
          </p:cNvSpPr>
          <p:nvPr>
            <p:ph type="body" sz="quarter" idx="28"/>
          </p:nvPr>
        </p:nvSpPr>
        <p:spPr>
          <a:xfrm>
            <a:off x="5369512" y="4155138"/>
            <a:ext cx="2160000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38"/>
          <p:cNvSpPr>
            <a:spLocks noGrp="1"/>
          </p:cNvSpPr>
          <p:nvPr>
            <p:ph type="body" sz="quarter" idx="30"/>
          </p:nvPr>
        </p:nvSpPr>
        <p:spPr>
          <a:xfrm>
            <a:off x="3408048" y="2890838"/>
            <a:ext cx="1596649" cy="359998"/>
          </a:xfrm>
          <a:prstGeom prst="rect">
            <a:avLst/>
          </a:prstGeom>
          <a:solidFill>
            <a:srgbClr val="595959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38"/>
          <p:cNvSpPr>
            <a:spLocks noGrp="1"/>
          </p:cNvSpPr>
          <p:nvPr>
            <p:ph type="body" sz="quarter" idx="31"/>
          </p:nvPr>
        </p:nvSpPr>
        <p:spPr>
          <a:xfrm>
            <a:off x="3408048" y="4783876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38"/>
          <p:cNvSpPr>
            <a:spLocks noGrp="1"/>
          </p:cNvSpPr>
          <p:nvPr>
            <p:ph type="body" sz="quarter" idx="32"/>
          </p:nvPr>
        </p:nvSpPr>
        <p:spPr>
          <a:xfrm>
            <a:off x="3408048" y="2257870"/>
            <a:ext cx="1596649" cy="359998"/>
          </a:xfrm>
          <a:prstGeom prst="rect">
            <a:avLst/>
          </a:prstGeom>
          <a:solidFill>
            <a:srgbClr val="2D2D70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38"/>
          <p:cNvSpPr>
            <a:spLocks noGrp="1"/>
          </p:cNvSpPr>
          <p:nvPr>
            <p:ph type="body" sz="quarter" idx="33"/>
          </p:nvPr>
        </p:nvSpPr>
        <p:spPr>
          <a:xfrm>
            <a:off x="886169" y="3524123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38"/>
          <p:cNvSpPr>
            <a:spLocks noGrp="1"/>
          </p:cNvSpPr>
          <p:nvPr>
            <p:ph type="body" sz="quarter" idx="34"/>
          </p:nvPr>
        </p:nvSpPr>
        <p:spPr>
          <a:xfrm>
            <a:off x="886169" y="2889209"/>
            <a:ext cx="2163041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38"/>
          <p:cNvSpPr>
            <a:spLocks noGrp="1"/>
          </p:cNvSpPr>
          <p:nvPr>
            <p:ph type="body" sz="quarter" idx="35"/>
          </p:nvPr>
        </p:nvSpPr>
        <p:spPr>
          <a:xfrm>
            <a:off x="886168" y="4155138"/>
            <a:ext cx="2181149" cy="360000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Text Placeholder 38"/>
          <p:cNvSpPr>
            <a:spLocks noGrp="1"/>
          </p:cNvSpPr>
          <p:nvPr>
            <p:ph type="body" sz="quarter" idx="36"/>
          </p:nvPr>
        </p:nvSpPr>
        <p:spPr>
          <a:xfrm>
            <a:off x="3408048" y="4155138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38"/>
          <p:cNvSpPr>
            <a:spLocks noGrp="1"/>
          </p:cNvSpPr>
          <p:nvPr>
            <p:ph type="body" sz="quarter" idx="37"/>
          </p:nvPr>
        </p:nvSpPr>
        <p:spPr>
          <a:xfrm>
            <a:off x="3408048" y="3524123"/>
            <a:ext cx="1596649" cy="359998"/>
          </a:xfrm>
          <a:prstGeom prst="rect">
            <a:avLst/>
          </a:prstGeom>
          <a:solidFill>
            <a:srgbClr val="418FDE"/>
          </a:solidFill>
        </p:spPr>
        <p:txBody>
          <a:bodyPr vert="horz" anchor="t"/>
          <a:lstStyle>
            <a:lvl1pPr algn="ctr">
              <a:lnSpc>
                <a:spcPts val="1600"/>
              </a:lnSpc>
              <a:spcBef>
                <a:spcPts val="0"/>
              </a:spcBef>
              <a:buNone/>
              <a:defRPr sz="1400" b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2pPr>
            <a:lvl3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3pPr>
            <a:lvl4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4pPr>
            <a:lvl5pPr>
              <a:lnSpc>
                <a:spcPts val="2200"/>
              </a:lnSpc>
              <a:spcBef>
                <a:spcPts val="0"/>
              </a:spcBef>
              <a:defRPr sz="2100"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75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r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8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50988"/>
            <a:ext cx="7529513" cy="180975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7675" y="635952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</a:t>
            </a:r>
            <a:r>
              <a:rPr lang="en-US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©</a:t>
            </a: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650" dirty="0">
              <a:solidFill>
                <a:srgbClr val="595959"/>
              </a:solidFill>
              <a:latin typeface="Arial" panose="020B0604020202020204" pitchFamily="34" charset="0"/>
              <a:ea typeface="ＭＳ Ｐゴシック" pitchFamily="-110" charset="-128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038" y="1016906"/>
            <a:ext cx="6616474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2700"/>
              </a:lnSpc>
              <a:defRPr sz="27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3038" y="2685142"/>
            <a:ext cx="6616474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lnSpc>
                <a:spcPts val="2800"/>
              </a:lnSpc>
              <a:spcBef>
                <a:spcPts val="0"/>
              </a:spcBef>
              <a:buNone/>
              <a:defRPr sz="21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7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673679" y="791035"/>
            <a:ext cx="6624638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4200" b="1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9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0836583B-5CCA-6248-9049-C091497DC57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67080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800" b="0" cap="all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1800" cap="all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07608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F280F6-0781-8443-A9C9-F7D6BFC98A82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07595"/>
            <a:ext cx="6936475" cy="111994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25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2443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418FDE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85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808BA6E9-F35A-244B-A00A-266AB748016E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2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6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591242" y="2233703"/>
            <a:ext cx="4183156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5140649" y="2231743"/>
            <a:ext cx="2387069" cy="3894137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37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C2A59A6E-F30E-BF46-913C-1FFE2BEE6721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3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7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4311651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592139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89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51DFFF25-32D7-124D-9C51-FE75EA9C7DBF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889692" y="2231743"/>
            <a:ext cx="6639820" cy="1297043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3855358"/>
            <a:ext cx="6639820" cy="2222500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94327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D3AE41D8-68D9-6542-8D76-B4D88AED10E5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3036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570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89692" y="2086429"/>
            <a:ext cx="6639820" cy="3991429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latin typeface="Arial"/>
                <a:cs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736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  <p:sldLayoutId id="2147484297" r:id="rId12"/>
    <p:sldLayoutId id="2147484298" r:id="rId13"/>
    <p:sldLayoutId id="2147484299" r:id="rId14"/>
    <p:sldLayoutId id="2147484300" r:id="rId15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4"/>
          <p:cNvSpPr txBox="1">
            <a:spLocks/>
          </p:cNvSpPr>
          <p:nvPr/>
        </p:nvSpPr>
        <p:spPr bwMode="auto">
          <a:xfrm>
            <a:off x="1085850" y="1735873"/>
            <a:ext cx="7145338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buFont typeface="Arial" charset="0"/>
              <a:buNone/>
            </a:pPr>
            <a:r>
              <a:rPr lang="ar-LB" sz="1800" b="1" dirty="0">
                <a:solidFill>
                  <a:srgbClr val="595959"/>
                </a:solidFill>
                <a:ea typeface="Arial" charset="0"/>
                <a:cs typeface="Arial" charset="0"/>
              </a:rPr>
              <a:t>لجنة التكنولوجيا من أجل التنمية - الاجتماع الثاني</a:t>
            </a:r>
          </a:p>
          <a:p>
            <a:pPr algn="r" eaLnBrk="1" hangingPunct="1">
              <a:buFont typeface="Arial" charset="0"/>
              <a:buNone/>
            </a:pPr>
            <a:r>
              <a:rPr lang="ar-LB" sz="1800" b="1" dirty="0">
                <a:solidFill>
                  <a:srgbClr val="595959"/>
                </a:solidFill>
                <a:ea typeface="Arial" charset="0"/>
                <a:cs typeface="Arial" charset="0"/>
              </a:rPr>
              <a:t>بيروت، 20-21 آذار/مارس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4038" y="746035"/>
            <a:ext cx="640715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L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تنفيذ توافق بيروت حول التكنولوجيا من أجل التنمية المستدامة في المنطقة العربية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0266511"/>
              </p:ext>
            </p:extLst>
          </p:nvPr>
        </p:nvGraphicFramePr>
        <p:xfrm>
          <a:off x="348917" y="391149"/>
          <a:ext cx="8795084" cy="6075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6997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412468"/>
              </p:ext>
            </p:extLst>
          </p:nvPr>
        </p:nvGraphicFramePr>
        <p:xfrm>
          <a:off x="397042" y="421105"/>
          <a:ext cx="8532354" cy="6292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931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815996"/>
              </p:ext>
            </p:extLst>
          </p:nvPr>
        </p:nvGraphicFramePr>
        <p:xfrm>
          <a:off x="288759" y="421106"/>
          <a:ext cx="8640638" cy="6208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268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2322569"/>
              </p:ext>
            </p:extLst>
          </p:nvPr>
        </p:nvGraphicFramePr>
        <p:xfrm>
          <a:off x="372979" y="372980"/>
          <a:ext cx="8556417" cy="6111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0193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8322485"/>
              </p:ext>
            </p:extLst>
          </p:nvPr>
        </p:nvGraphicFramePr>
        <p:xfrm>
          <a:off x="264695" y="517358"/>
          <a:ext cx="8664701" cy="6051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73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 noGrp="1"/>
          </p:cNvSpPr>
          <p:nvPr>
            <p:ph type="body" sz="quarter" idx="10"/>
          </p:nvPr>
        </p:nvSpPr>
        <p:spPr>
          <a:xfrm>
            <a:off x="1096963" y="1146175"/>
            <a:ext cx="7134225" cy="328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lang="en-US" sz="3000" cap="none">
                <a:latin typeface="Arial" charset="0"/>
                <a:ea typeface="Arial" charset="0"/>
                <a:cs typeface="Arial" charset="0"/>
              </a:rPr>
              <a:t>شكراً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5E8D5E2-619C-4B1D-890D-84E8C9D047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221667" y="1024982"/>
            <a:ext cx="8527805" cy="75775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325" indent="-60325" algn="just" rtl="1">
              <a:lnSpc>
                <a:spcPct val="150000"/>
              </a:lnSpc>
            </a:pPr>
            <a:r>
              <a:rPr lang="ar-LB" sz="2400" dirty="0">
                <a:latin typeface="Arial" charset="0"/>
                <a:ea typeface="Arial" charset="0"/>
                <a:cs typeface="Arial" charset="0"/>
              </a:rPr>
              <a:t>توافق بيروت حول التكنولوجيا من أجل التنمية المستدامة في المنطقة العربية (د. 30)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ACAFF0-15EA-44E1-AC5A-4F6DF0102C66}"/>
              </a:ext>
            </a:extLst>
          </p:cNvPr>
          <p:cNvSpPr/>
          <p:nvPr/>
        </p:nvSpPr>
        <p:spPr>
          <a:xfrm>
            <a:off x="394528" y="1980892"/>
            <a:ext cx="38726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LB" dirty="0">
                <a:solidFill>
                  <a:srgbClr val="595959"/>
                </a:solidFill>
                <a:ea typeface="Arial" charset="0"/>
                <a:cs typeface="Arial" charset="0"/>
              </a:rPr>
              <a:t>اعتمدت الدول الأعضاء في ختام الدورة الوزارية الثلاثين للجنة التي عُقدت في بيروت من 25 إلى 28 حزيران/يونيو 2018، </a:t>
            </a:r>
            <a:r>
              <a:rPr lang="ar-LB" u="sng" dirty="0">
                <a:solidFill>
                  <a:srgbClr val="595959"/>
                </a:solidFill>
                <a:ea typeface="Arial" charset="0"/>
                <a:cs typeface="Arial" charset="0"/>
              </a:rPr>
              <a:t>توافق بيروت حول التكنولوجيا من أجل التنمية المستدامة في المنطقة العربية</a:t>
            </a:r>
            <a:r>
              <a:rPr lang="ar-LB" dirty="0">
                <a:solidFill>
                  <a:srgbClr val="595959"/>
                </a:solidFill>
                <a:ea typeface="Arial" charset="0"/>
                <a:cs typeface="Arial" charset="0"/>
              </a:rPr>
              <a:t>، بالإضافة إلى مجموعة من القرارات</a:t>
            </a:r>
            <a:r>
              <a:rPr lang="en-US" dirty="0">
                <a:solidFill>
                  <a:srgbClr val="595959"/>
                </a:solidFill>
                <a:ea typeface="Arial" charset="0"/>
                <a:cs typeface="Arial" charset="0"/>
              </a:rPr>
              <a:t> </a:t>
            </a:r>
            <a:r>
              <a:rPr lang="ar-EG" dirty="0">
                <a:solidFill>
                  <a:srgbClr val="595959"/>
                </a:solidFill>
                <a:ea typeface="Arial" charset="0"/>
                <a:cs typeface="Arial" charset="0"/>
              </a:rPr>
              <a:t>الوزارية</a:t>
            </a:r>
            <a:r>
              <a:rPr lang="ar-LB" dirty="0">
                <a:solidFill>
                  <a:srgbClr val="595959"/>
                </a:solidFill>
                <a:ea typeface="Arial" charset="0"/>
                <a:cs typeface="Arial" charset="0"/>
              </a:rPr>
              <a:t>.</a:t>
            </a:r>
            <a:endParaRPr lang="en-US" dirty="0"/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1CD5BC41-0AB1-4F62-A055-D9948EF7FB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638" y="2311951"/>
            <a:ext cx="4241834" cy="317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82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831468" y="2233044"/>
            <a:ext cx="3654101" cy="3048081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rtl="1">
              <a:spcBef>
                <a:spcPct val="0"/>
              </a:spcBef>
            </a:pPr>
            <a:r>
              <a:rPr lang="ar-LB" sz="2000" b="1" dirty="0">
                <a:latin typeface="Arial" charset="0"/>
                <a:ea typeface="Arial" charset="0"/>
                <a:cs typeface="Arial" charset="0"/>
              </a:rPr>
              <a:t>يستند تنفيذ التوافق إلى بُعدين رئيسيين: </a:t>
            </a:r>
          </a:p>
          <a:p>
            <a:pPr rtl="1">
              <a:spcBef>
                <a:spcPct val="0"/>
              </a:spcBef>
            </a:pPr>
            <a:endParaRPr lang="ar-LB" sz="20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rtl="1">
              <a:spcBef>
                <a:spcPct val="0"/>
              </a:spcBef>
              <a:buFont typeface="+mj-lt"/>
              <a:buAutoNum type="arabicPeriod"/>
            </a:pPr>
            <a:r>
              <a:rPr lang="ar-LB" sz="2000" dirty="0">
                <a:latin typeface="Arial" charset="0"/>
                <a:ea typeface="Arial" charset="0"/>
                <a:cs typeface="Arial" charset="0"/>
              </a:rPr>
              <a:t>الاستفادة من القدرات المتوفرة قادرة على الربط بين التكنولوجيا والأبعاد المختلفة للتنمية المستدامة،</a:t>
            </a:r>
          </a:p>
          <a:p>
            <a:pPr marL="457200" indent="-457200" rtl="1">
              <a:spcBef>
                <a:spcPct val="0"/>
              </a:spcBef>
              <a:buFont typeface="+mj-lt"/>
              <a:buAutoNum type="arabicPeriod"/>
            </a:pPr>
            <a:endParaRPr lang="ar-LB" sz="20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rtl="1">
              <a:spcBef>
                <a:spcPct val="0"/>
              </a:spcBef>
              <a:buFont typeface="+mj-lt"/>
              <a:buAutoNum type="arabicPeriod"/>
            </a:pPr>
            <a:r>
              <a:rPr lang="ar-LB" sz="2000" dirty="0">
                <a:latin typeface="Arial" charset="0"/>
                <a:ea typeface="Arial" charset="0"/>
                <a:cs typeface="Arial" charset="0"/>
              </a:rPr>
              <a:t>التناغم في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ar-LB" sz="2000" dirty="0">
                <a:latin typeface="Arial" charset="0"/>
                <a:ea typeface="Arial" charset="0"/>
                <a:cs typeface="Arial" charset="0"/>
              </a:rPr>
              <a:t>عمل الإسكوا: توليد المعرفة وبناء التوافقات وتقديم الدعم.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FDAC561-EA8E-4C46-AE61-5891F1C36F93}"/>
              </a:ext>
            </a:extLst>
          </p:cNvPr>
          <p:cNvSpPr txBox="1">
            <a:spLocks/>
          </p:cNvSpPr>
          <p:nvPr/>
        </p:nvSpPr>
        <p:spPr bwMode="auto">
          <a:xfrm>
            <a:off x="221667" y="1024982"/>
            <a:ext cx="8527805" cy="75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700" b="1" kern="1200" cap="none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25" indent="-60325" algn="just" rtl="1">
              <a:lnSpc>
                <a:spcPct val="150000"/>
              </a:lnSpc>
            </a:pPr>
            <a:r>
              <a:rPr lang="ar-LB" sz="2400" dirty="0">
                <a:latin typeface="Arial" charset="0"/>
                <a:ea typeface="Arial" charset="0"/>
                <a:cs typeface="Arial" charset="0"/>
              </a:rPr>
              <a:t>توافق بيروت حول التكنولوجيا – التنفيذ: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6B29292-FB93-482C-AF49-5AD8ABDA86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552092"/>
              </p:ext>
            </p:extLst>
          </p:nvPr>
        </p:nvGraphicFramePr>
        <p:xfrm>
          <a:off x="5001208" y="2062036"/>
          <a:ext cx="2939143" cy="4077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5E8D5E2-619C-4B1D-890D-84E8C9D047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221667" y="1024982"/>
            <a:ext cx="8527805" cy="75775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325" indent="-60325" algn="just" rtl="1">
              <a:lnSpc>
                <a:spcPct val="150000"/>
              </a:lnSpc>
            </a:pPr>
            <a:r>
              <a:rPr lang="ar-LB" sz="2400" dirty="0">
                <a:latin typeface="Arial" charset="0"/>
                <a:ea typeface="Arial" charset="0"/>
                <a:cs typeface="Arial" charset="0"/>
              </a:rPr>
              <a:t>توافق بيروت حول التكنولوجيا – البنود الموجهة للدول الأعضاء</a:t>
            </a:r>
          </a:p>
        </p:txBody>
      </p:sp>
      <p:graphicFrame>
        <p:nvGraphicFramePr>
          <p:cNvPr id="82" name="Diagram 81">
            <a:extLst>
              <a:ext uri="{FF2B5EF4-FFF2-40B4-BE49-F238E27FC236}">
                <a16:creationId xmlns:a16="http://schemas.microsoft.com/office/drawing/2014/main" id="{BC7D7368-CD50-4CE5-B7EE-CF429E1C4D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4406442"/>
              </p:ext>
            </p:extLst>
          </p:nvPr>
        </p:nvGraphicFramePr>
        <p:xfrm>
          <a:off x="-1922106" y="1782734"/>
          <a:ext cx="12689633" cy="5075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2276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FDAC561-EA8E-4C46-AE61-5891F1C36F93}"/>
              </a:ext>
            </a:extLst>
          </p:cNvPr>
          <p:cNvSpPr txBox="1">
            <a:spLocks/>
          </p:cNvSpPr>
          <p:nvPr/>
        </p:nvSpPr>
        <p:spPr bwMode="auto">
          <a:xfrm>
            <a:off x="0" y="2143919"/>
            <a:ext cx="8527805" cy="75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700" b="1" kern="1200" cap="none">
                <a:solidFill>
                  <a:srgbClr val="418FDE"/>
                </a:solidFill>
                <a:latin typeface="Arial"/>
                <a:ea typeface="ＭＳ Ｐゴシック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325" indent="-60325" algn="just" rtl="1">
              <a:lnSpc>
                <a:spcPct val="150000"/>
              </a:lnSpc>
            </a:pPr>
            <a:r>
              <a:rPr lang="ar-LB" sz="4400" dirty="0">
                <a:latin typeface="Arial" charset="0"/>
                <a:ea typeface="Arial" charset="0"/>
                <a:cs typeface="Arial" charset="0"/>
              </a:rPr>
              <a:t>توافق بيروت حول التكنولوجيا </a:t>
            </a:r>
            <a:endParaRPr lang="en-US" sz="4400" dirty="0">
              <a:latin typeface="Arial" charset="0"/>
              <a:ea typeface="Arial" charset="0"/>
              <a:cs typeface="Arial" charset="0"/>
            </a:endParaRPr>
          </a:p>
          <a:p>
            <a:pPr marL="60325" indent="-60325" algn="just" rtl="1">
              <a:lnSpc>
                <a:spcPct val="150000"/>
              </a:lnSpc>
            </a:pPr>
            <a:r>
              <a:rPr lang="ar-LB" sz="4400" dirty="0">
                <a:latin typeface="Arial" charset="0"/>
                <a:ea typeface="Arial" charset="0"/>
                <a:cs typeface="Arial" charset="0"/>
              </a:rPr>
              <a:t> التنفيذ:</a:t>
            </a:r>
          </a:p>
        </p:txBody>
      </p:sp>
    </p:spTree>
    <p:extLst>
      <p:ext uri="{BB962C8B-B14F-4D97-AF65-F5344CB8AC3E}">
        <p14:creationId xmlns:p14="http://schemas.microsoft.com/office/powerpoint/2010/main" val="342844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1322686"/>
              </p:ext>
            </p:extLst>
          </p:nvPr>
        </p:nvGraphicFramePr>
        <p:xfrm>
          <a:off x="264695" y="565486"/>
          <a:ext cx="8664701" cy="6111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297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1272358"/>
              </p:ext>
            </p:extLst>
          </p:nvPr>
        </p:nvGraphicFramePr>
        <p:xfrm>
          <a:off x="258066" y="312822"/>
          <a:ext cx="8657334" cy="6015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3458776"/>
              </p:ext>
            </p:extLst>
          </p:nvPr>
        </p:nvGraphicFramePr>
        <p:xfrm>
          <a:off x="168443" y="360948"/>
          <a:ext cx="8760954" cy="6268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238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62C78F2-DEE7-4E3E-BED5-23CCFA252D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9509832"/>
              </p:ext>
            </p:extLst>
          </p:nvPr>
        </p:nvGraphicFramePr>
        <p:xfrm>
          <a:off x="240633" y="397042"/>
          <a:ext cx="8688764" cy="6184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7814817"/>
      </p:ext>
    </p:extLst>
  </p:cSld>
  <p:clrMapOvr>
    <a:masterClrMapping/>
  </p:clrMapOvr>
</p:sld>
</file>

<file path=ppt/theme/theme1.xml><?xml version="1.0" encoding="utf-8"?>
<a:theme xmlns:a="http://schemas.openxmlformats.org/drawingml/2006/main" name="ESCWA-PPT-Template-Arab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.pptx" id="{1133A1AE-8B3D-4C34-9375-A7E2AA12808F}" vid="{D64F7FD0-B5E6-4B08-BAA7-5D1477E392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ESCWA-PPT-Template-Arabic</Template>
  <TotalTime>564</TotalTime>
  <Words>1025</Words>
  <Application>Microsoft Office PowerPoint</Application>
  <PresentationFormat>On-screen Show (4:3)</PresentationFormat>
  <Paragraphs>86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Abadi</vt:lpstr>
      <vt:lpstr>Arial</vt:lpstr>
      <vt:lpstr>Arial Black</vt:lpstr>
      <vt:lpstr>Calibri</vt:lpstr>
      <vt:lpstr>ESCWA-PPT-Template-Arabic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Andrea VANDOM</dc:creator>
  <cp:keywords/>
  <dc:description/>
  <cp:lastModifiedBy>OES</cp:lastModifiedBy>
  <cp:revision>71</cp:revision>
  <cp:lastPrinted>2018-12-14T14:04:29Z</cp:lastPrinted>
  <dcterms:created xsi:type="dcterms:W3CDTF">2016-05-20T11:03:31Z</dcterms:created>
  <dcterms:modified xsi:type="dcterms:W3CDTF">2019-03-19T14:23:11Z</dcterms:modified>
  <cp:category/>
</cp:coreProperties>
</file>