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5" r:id="rId3"/>
    <p:sldId id="289" r:id="rId4"/>
    <p:sldId id="276" r:id="rId5"/>
    <p:sldId id="290" r:id="rId6"/>
    <p:sldId id="292" r:id="rId7"/>
    <p:sldId id="297" r:id="rId8"/>
    <p:sldId id="29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FDE"/>
    <a:srgbClr val="007096"/>
    <a:srgbClr val="97999B"/>
    <a:srgbClr val="009CA6"/>
    <a:srgbClr val="595959"/>
    <a:srgbClr val="B88FDE"/>
    <a:srgbClr val="010000"/>
    <a:srgbClr val="2C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0068" autoAdjust="0"/>
  </p:normalViewPr>
  <p:slideViewPr>
    <p:cSldViewPr snapToGrid="0" snapToObjects="1">
      <p:cViewPr>
        <p:scale>
          <a:sx n="130" d="100"/>
          <a:sy n="130" d="100"/>
        </p:scale>
        <p:origin x="1704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7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4E262685-15B3-E84B-80A4-6486325216F0}" type="datetime1">
              <a:rPr lang="en-US"/>
              <a:pPr>
                <a:defRPr/>
              </a:pPr>
              <a:t>8/10/21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24E24493-52DC-304D-B36A-34DFA478A1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29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6514F267-0139-9141-BCB5-99C520E39667}" type="datetime1">
              <a:rPr lang="en-US"/>
              <a:pPr>
                <a:defRPr/>
              </a:pPr>
              <a:t>8/10/21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730ED96E-1745-464B-A4EF-BA6E0644A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indent="0" algn="r" rtl="1">
              <a:spcBef>
                <a:spcPct val="0"/>
              </a:spcBef>
            </a:pPr>
            <a:endParaRPr lang="ar-LB" sz="1200" cap="none" dirty="0">
              <a:solidFill>
                <a:schemeClr val="tx1"/>
              </a:solidFill>
              <a:latin typeface="Arial" charset="0"/>
              <a:ea typeface="Geneva" charset="0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1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13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7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27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8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 </a:t>
            </a:r>
            <a:endParaRPr lang="ar-LB" sz="1800" dirty="0">
              <a:effectLst/>
              <a:latin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02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CD63134-F4B5-FF41-B6D9-D67331DDBB03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890589" y="2233703"/>
            <a:ext cx="3772353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853441" y="2233703"/>
            <a:ext cx="2676071" cy="388043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897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1197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42EC345B-9D54-4F42-8A0E-92B133D7A864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7084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06618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572190" y="3587965"/>
            <a:ext cx="6971369" cy="25223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72191" y="1898466"/>
            <a:ext cx="16686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255195" y="1898466"/>
            <a:ext cx="1612434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023654" y="1898466"/>
            <a:ext cx="1519906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440905" y="1898466"/>
            <a:ext cx="16051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71077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539E257-1F2E-7942-B6F3-C3D4599DA866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028406" y="1914072"/>
            <a:ext cx="3501106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901512" y="1914072"/>
            <a:ext cx="2984500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1564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CC399CD-A734-224D-9B05-A1CCD1E5BA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3974874" y="2233703"/>
            <a:ext cx="3554638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6"/>
          </p:nvPr>
        </p:nvSpPr>
        <p:spPr>
          <a:xfrm>
            <a:off x="592570" y="2233613"/>
            <a:ext cx="3208792" cy="3894137"/>
          </a:xfrm>
          <a:prstGeom prst="rect">
            <a:avLst/>
          </a:prstGeom>
        </p:spPr>
        <p:txBody>
          <a:bodyPr vert="horz"/>
          <a:lstStyle>
            <a:lvl1pPr algn="ctr">
              <a:defRPr>
                <a:latin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2679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8022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CB35B6-CD4A-1344-816D-B4835B8E48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19" name="Isosceles Triangle 18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4186238" y="2690813"/>
            <a:ext cx="147637" cy="114300"/>
          </a:xfrm>
          <a:prstGeom prst="triangle">
            <a:avLst/>
          </a:prstGeom>
          <a:solidFill>
            <a:srgbClr val="2D2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1" name="Isosceles Triangle 20"/>
          <p:cNvSpPr/>
          <p:nvPr/>
        </p:nvSpPr>
        <p:spPr>
          <a:xfrm rot="16200000">
            <a:off x="3160713" y="3009900"/>
            <a:ext cx="147637" cy="112713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2" name="Isosceles Triangle 21"/>
          <p:cNvSpPr/>
          <p:nvPr/>
        </p:nvSpPr>
        <p:spPr>
          <a:xfrm rot="10800000">
            <a:off x="4186238" y="3322638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3" name="Isosceles Triangle 22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4" name="Isosceles Triangle 23"/>
          <p:cNvSpPr/>
          <p:nvPr/>
        </p:nvSpPr>
        <p:spPr>
          <a:xfrm rot="10800000">
            <a:off x="4186238" y="4589463"/>
            <a:ext cx="147637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5" name="Isosceles Triangle 24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6" name="Isosceles Triangle 25"/>
          <p:cNvSpPr/>
          <p:nvPr/>
        </p:nvSpPr>
        <p:spPr>
          <a:xfrm rot="10800000">
            <a:off x="189547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7" name="Isosceles Triangle 26"/>
          <p:cNvSpPr/>
          <p:nvPr/>
        </p:nvSpPr>
        <p:spPr>
          <a:xfrm rot="10800000">
            <a:off x="189547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8" name="Isosceles Triangle 27"/>
          <p:cNvSpPr/>
          <p:nvPr/>
        </p:nvSpPr>
        <p:spPr>
          <a:xfrm rot="10800000">
            <a:off x="637222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9" name="Isosceles Triangle 28"/>
          <p:cNvSpPr/>
          <p:nvPr/>
        </p:nvSpPr>
        <p:spPr>
          <a:xfrm rot="10800000">
            <a:off x="637222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0" name="Isosceles Triangle 29"/>
          <p:cNvSpPr/>
          <p:nvPr/>
        </p:nvSpPr>
        <p:spPr>
          <a:xfrm rot="5400000">
            <a:off x="5102225" y="3009901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94799" y="5401111"/>
            <a:ext cx="6631660" cy="360000"/>
          </a:xfrm>
          <a:prstGeom prst="rect">
            <a:avLst/>
          </a:prstGeom>
          <a:solidFill>
            <a:srgbClr val="418FDE"/>
          </a:solidFill>
        </p:spPr>
        <p:txBody>
          <a:bodyPr vert="horz" lIns="72000" tIns="36000" rIns="0" bIns="0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6"/>
          </p:nvPr>
        </p:nvSpPr>
        <p:spPr>
          <a:xfrm>
            <a:off x="5369512" y="3524123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8"/>
          <p:cNvSpPr>
            <a:spLocks noGrp="1"/>
          </p:cNvSpPr>
          <p:nvPr>
            <p:ph type="body" sz="quarter" idx="27"/>
          </p:nvPr>
        </p:nvSpPr>
        <p:spPr>
          <a:xfrm>
            <a:off x="5369512" y="2889209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38"/>
          <p:cNvSpPr>
            <a:spLocks noGrp="1"/>
          </p:cNvSpPr>
          <p:nvPr>
            <p:ph type="body" sz="quarter" idx="28"/>
          </p:nvPr>
        </p:nvSpPr>
        <p:spPr>
          <a:xfrm>
            <a:off x="5369512" y="4155138"/>
            <a:ext cx="2160000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8"/>
          <p:cNvSpPr>
            <a:spLocks noGrp="1"/>
          </p:cNvSpPr>
          <p:nvPr>
            <p:ph type="body" sz="quarter" idx="30"/>
          </p:nvPr>
        </p:nvSpPr>
        <p:spPr>
          <a:xfrm>
            <a:off x="3408048" y="2890838"/>
            <a:ext cx="1596649" cy="359998"/>
          </a:xfrm>
          <a:prstGeom prst="rect">
            <a:avLst/>
          </a:prstGeom>
          <a:solidFill>
            <a:srgbClr val="595959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38"/>
          <p:cNvSpPr>
            <a:spLocks noGrp="1"/>
          </p:cNvSpPr>
          <p:nvPr>
            <p:ph type="body" sz="quarter" idx="31"/>
          </p:nvPr>
        </p:nvSpPr>
        <p:spPr>
          <a:xfrm>
            <a:off x="3408048" y="4783876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8"/>
          <p:cNvSpPr>
            <a:spLocks noGrp="1"/>
          </p:cNvSpPr>
          <p:nvPr>
            <p:ph type="body" sz="quarter" idx="32"/>
          </p:nvPr>
        </p:nvSpPr>
        <p:spPr>
          <a:xfrm>
            <a:off x="3408048" y="2257870"/>
            <a:ext cx="1596649" cy="359998"/>
          </a:xfrm>
          <a:prstGeom prst="rect">
            <a:avLst/>
          </a:prstGeom>
          <a:solidFill>
            <a:srgbClr val="2D2D70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38"/>
          <p:cNvSpPr>
            <a:spLocks noGrp="1"/>
          </p:cNvSpPr>
          <p:nvPr>
            <p:ph type="body" sz="quarter" idx="33"/>
          </p:nvPr>
        </p:nvSpPr>
        <p:spPr>
          <a:xfrm>
            <a:off x="886169" y="3524123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8"/>
          <p:cNvSpPr>
            <a:spLocks noGrp="1"/>
          </p:cNvSpPr>
          <p:nvPr>
            <p:ph type="body" sz="quarter" idx="34"/>
          </p:nvPr>
        </p:nvSpPr>
        <p:spPr>
          <a:xfrm>
            <a:off x="886169" y="2889209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38"/>
          <p:cNvSpPr>
            <a:spLocks noGrp="1"/>
          </p:cNvSpPr>
          <p:nvPr>
            <p:ph type="body" sz="quarter" idx="35"/>
          </p:nvPr>
        </p:nvSpPr>
        <p:spPr>
          <a:xfrm>
            <a:off x="886168" y="4155138"/>
            <a:ext cx="2181149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8"/>
          <p:cNvSpPr>
            <a:spLocks noGrp="1"/>
          </p:cNvSpPr>
          <p:nvPr>
            <p:ph type="body" sz="quarter" idx="36"/>
          </p:nvPr>
        </p:nvSpPr>
        <p:spPr>
          <a:xfrm>
            <a:off x="3408048" y="4155138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38"/>
          <p:cNvSpPr>
            <a:spLocks noGrp="1"/>
          </p:cNvSpPr>
          <p:nvPr>
            <p:ph type="body" sz="quarter" idx="37"/>
          </p:nvPr>
        </p:nvSpPr>
        <p:spPr>
          <a:xfrm>
            <a:off x="3408048" y="3524123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75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r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0988"/>
            <a:ext cx="7529513" cy="180975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7675" y="635952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6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6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6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6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038" y="1016906"/>
            <a:ext cx="6616474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2700"/>
              </a:lnSpc>
              <a:defRPr sz="27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3038" y="2685142"/>
            <a:ext cx="6616474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lnSpc>
                <a:spcPts val="2800"/>
              </a:lnSpc>
              <a:spcBef>
                <a:spcPts val="0"/>
              </a:spcBef>
              <a:buNone/>
              <a:defRPr sz="21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7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268963" y="3823484"/>
            <a:ext cx="5934270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3200" b="1" cap="none" baseline="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9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836583B-5CCA-6248-9049-C091497DC57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67080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800" b="0" cap="all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1800" cap="all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0760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F280F6-0781-8443-A9C9-F7D6BFC98A8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07595"/>
            <a:ext cx="6936475" cy="111994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5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2443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418FDE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5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808BA6E9-F35A-244B-A00A-266AB748016E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0649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37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C2A59A6E-F30E-BF46-913C-1FFE2BEE6721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3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7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4311651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592139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89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DFFF25-32D7-124D-9C51-FE75EA9C7DB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89692" y="2231743"/>
            <a:ext cx="6639820" cy="129704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3855358"/>
            <a:ext cx="6639820" cy="2222500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9432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AE41D8-68D9-6542-8D76-B4D88AED10E5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2086429"/>
            <a:ext cx="6639820" cy="399142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736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  <p:sldLayoutId id="2147484299" r:id="rId14"/>
    <p:sldLayoutId id="2147484300" r:id="rId15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391E0EE-E0F3-4DC1-8C24-2674FE36B637}"/>
              </a:ext>
            </a:extLst>
          </p:cNvPr>
          <p:cNvGrpSpPr/>
          <p:nvPr/>
        </p:nvGrpSpPr>
        <p:grpSpPr>
          <a:xfrm>
            <a:off x="0" y="3737183"/>
            <a:ext cx="7686252" cy="2528705"/>
            <a:chOff x="46411" y="3962570"/>
            <a:chExt cx="7686252" cy="1236867"/>
          </a:xfrm>
        </p:grpSpPr>
        <p:sp>
          <p:nvSpPr>
            <p:cNvPr id="19457" name="Text Placeholder 5"/>
            <p:cNvSpPr txBox="1">
              <a:spLocks/>
            </p:cNvSpPr>
            <p:nvPr/>
          </p:nvSpPr>
          <p:spPr bwMode="auto">
            <a:xfrm>
              <a:off x="216273" y="4929562"/>
              <a:ext cx="7145338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 eaLnBrk="1" hangingPunct="1">
                <a:buFont typeface="Arial" charset="0"/>
                <a:buNone/>
              </a:pPr>
              <a:r>
                <a:rPr lang="ar-AE" sz="2000" b="1" dirty="0">
                  <a:solidFill>
                    <a:schemeClr val="bg1">
                      <a:lumMod val="95000"/>
                    </a:schemeClr>
                  </a:solidFill>
                  <a:latin typeface="Arial Black" panose="020B0A04020102020204" pitchFamily="34" charset="0"/>
                  <a:ea typeface="Arial" charset="0"/>
                  <a:cs typeface="Arial" charset="0"/>
                </a:rPr>
                <a:t>11 آب 2021 – 3 محرّم 1443</a:t>
              </a:r>
              <a:endParaRPr lang="en-US" sz="2000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ea typeface="Arial" charset="0"/>
                <a:cs typeface="Arial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3F9EEF0-47C5-485A-B96A-5969922C4CE8}"/>
                </a:ext>
              </a:extLst>
            </p:cNvPr>
            <p:cNvGrpSpPr/>
            <p:nvPr/>
          </p:nvGrpSpPr>
          <p:grpSpPr>
            <a:xfrm>
              <a:off x="46411" y="3962570"/>
              <a:ext cx="7686252" cy="966992"/>
              <a:chOff x="46411" y="3962570"/>
              <a:chExt cx="7686252" cy="966992"/>
            </a:xfrm>
          </p:grpSpPr>
          <p:sp>
            <p:nvSpPr>
              <p:cNvPr id="19458" name="Text Placeholder 4"/>
              <p:cNvSpPr txBox="1">
                <a:spLocks/>
              </p:cNvSpPr>
              <p:nvPr/>
            </p:nvSpPr>
            <p:spPr bwMode="auto">
              <a:xfrm>
                <a:off x="46411" y="4570236"/>
                <a:ext cx="7686252" cy="359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marL="0" marR="0" algn="r" rtl="1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ar-SA" sz="2000" b="1" dirty="0">
                    <a:solidFill>
                      <a:schemeClr val="bg1"/>
                    </a:solidFill>
                    <a:effectLst/>
                    <a:latin typeface="Arial Black" panose="020B0A040201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ورشة </a:t>
                </a:r>
                <a:r>
                  <a:rPr lang="ar-LB" sz="2000" b="1" dirty="0">
                    <a:solidFill>
                      <a:schemeClr val="bg1"/>
                    </a:solidFill>
                    <a:effectLst/>
                    <a:latin typeface="Arial Black" panose="020B0A040201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بناء قدرات</a:t>
                </a:r>
                <a:r>
                  <a:rPr lang="ar-SA" sz="2000" b="1" dirty="0">
                    <a:solidFill>
                      <a:schemeClr val="bg1"/>
                    </a:solidFill>
                    <a:effectLst/>
                    <a:latin typeface="Arial Black" panose="020B0A040201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حول </a:t>
                </a:r>
                <a:r>
                  <a:rPr lang="ar-LB" sz="2000" b="1" dirty="0">
                    <a:solidFill>
                      <a:schemeClr val="bg1"/>
                    </a:solidFill>
                    <a:latin typeface="Arial Black" panose="020B0A040201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إدماج قضايا كبار السن في عملية وضع السياسات في المملكة العربية السعودية</a:t>
                </a:r>
                <a:endParaRPr lang="en-US" sz="2000" dirty="0">
                  <a:solidFill>
                    <a:schemeClr val="bg1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954461" y="3962570"/>
                <a:ext cx="6407150" cy="35653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ar-LB" sz="2900" b="1" dirty="0">
                    <a:solidFill>
                      <a:schemeClr val="bg1"/>
                    </a:solidFill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أطر العمل العالمية و</a:t>
                </a:r>
                <a:r>
                  <a:rPr lang="ar-SA" sz="2900" b="1" dirty="0">
                    <a:solidFill>
                      <a:schemeClr val="bg1"/>
                    </a:solidFill>
                    <a:effectLst/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حقوق كبار السن</a:t>
                </a:r>
                <a:endParaRPr lang="en-US" sz="2900" b="1" dirty="0">
                  <a:solidFill>
                    <a:schemeClr val="bg1"/>
                  </a:solidFill>
                  <a:latin typeface="Arial Black" panose="020B0A04020102020204" pitchFamily="34" charset="0"/>
                  <a:cs typeface="Arial Black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959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ar-LB" dirty="0">
                <a:latin typeface="Arial" charset="0"/>
                <a:ea typeface="Arial" charset="0"/>
                <a:cs typeface="Arial" charset="0"/>
              </a:rPr>
              <a:t>أهمية الأطر العالمية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225976" y="1904655"/>
            <a:ext cx="7301949" cy="461541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lvl="1" indent="-342900" rt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ar-LB" sz="21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أطر تعتمد المقاربة القائمة على الحقوق  وتستعيض عن النموذج الذي يركز على توفير الخدمات الصحية والرعاية الاجتماعية، بما يضمن المساواة في المشاركة والاستفادة من جهود التنمية وعدم إهمال احد.  </a:t>
            </a:r>
          </a:p>
          <a:p>
            <a:pPr lvl="1" indent="0" rtl="1">
              <a:spcBef>
                <a:spcPct val="0"/>
              </a:spcBef>
            </a:pPr>
            <a:endParaRPr lang="ar-LB" sz="2100" cap="none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Geneva" charset="0"/>
            </a:endParaRPr>
          </a:p>
          <a:p>
            <a:pPr marL="342900" lvl="1" indent="-342900" rt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ar-LB" sz="21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أطر مختلفة تعكس طبيعة أولويات وقضايا كبار السن العابرة للقطاعات</a:t>
            </a:r>
          </a:p>
          <a:p>
            <a:pPr lvl="1" indent="0" rtl="1">
              <a:spcBef>
                <a:spcPct val="0"/>
              </a:spcBef>
            </a:pPr>
            <a:endParaRPr lang="ar-LB" sz="2100" cap="none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Geneva" charset="0"/>
            </a:endParaRPr>
          </a:p>
          <a:p>
            <a:pPr marL="342900" lvl="1" indent="-342900" rt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ar-LB" sz="21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ترسم هذه الأطر غايات وأهدافاً تضمن تمتع كبار السن </a:t>
            </a:r>
            <a:r>
              <a:rPr lang="ar-SA" sz="2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بـالحقوق الاقتصاديـة والاجتماعيـة والثقافيـة والسياسـية والقضــاء على جميع أشكال العنف والتمييز ضد</a:t>
            </a:r>
            <a:r>
              <a:rPr lang="ar-LB" sz="2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هم في ظل غياب صك دولي موحّد </a:t>
            </a:r>
            <a:r>
              <a:rPr lang="ar-LB" sz="2100" b="1" u="sng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وملزم</a:t>
            </a:r>
          </a:p>
          <a:p>
            <a:pPr marL="342900" lvl="1" indent="-342900" rtl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ar-LB" sz="2100" b="1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1" indent="-342900" rtl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ar-LB" sz="2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تفعيل هذه الحقوق يضمن إدماج كبار السن على المستويات الاجتماعية والاقتصادية والثقافية والسياسية</a:t>
            </a:r>
          </a:p>
          <a:p>
            <a:pPr lvl="1" indent="0" rtl="1">
              <a:spcBef>
                <a:spcPct val="0"/>
              </a:spcBef>
            </a:pPr>
            <a:endParaRPr lang="ar-LB" sz="2100" b="1" u="sng" cap="none" dirty="0">
              <a:latin typeface="Arial" charset="0"/>
              <a:ea typeface="Geneva" charset="0"/>
            </a:endParaRPr>
          </a:p>
          <a:p>
            <a:pPr lvl="1" indent="0" rtl="1">
              <a:spcBef>
                <a:spcPct val="0"/>
              </a:spcBef>
            </a:pPr>
            <a:endParaRPr lang="ar-LB" sz="2100" cap="none" dirty="0">
              <a:latin typeface="Arial" charset="0"/>
              <a:ea typeface="Geneva" charset="0"/>
            </a:endParaRPr>
          </a:p>
          <a:p>
            <a:pPr marL="171450" lvl="1" indent="-457200">
              <a:spcBef>
                <a:spcPct val="0"/>
              </a:spcBef>
              <a:buAutoNum type="arabic1Minus"/>
            </a:pPr>
            <a:endParaRPr lang="ar-LB" sz="2100" cap="none" dirty="0">
              <a:latin typeface="Arial" charset="0"/>
              <a:ea typeface="Gene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0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5"/>
          <p:cNvSpPr txBox="1">
            <a:spLocks/>
          </p:cNvSpPr>
          <p:nvPr/>
        </p:nvSpPr>
        <p:spPr bwMode="auto">
          <a:xfrm>
            <a:off x="980661" y="947738"/>
            <a:ext cx="6575839" cy="76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ar-LB" sz="2700" b="1" dirty="0">
                <a:solidFill>
                  <a:srgbClr val="418FDE"/>
                </a:solidFill>
                <a:ea typeface="Arial" charset="0"/>
                <a:cs typeface="Arial" charset="0"/>
              </a:rPr>
              <a:t>أهم الأطر العالمية التي تناولت حقوق كبار السن</a:t>
            </a:r>
            <a:endParaRPr lang="en-US" sz="2700" b="1" dirty="0">
              <a:solidFill>
                <a:srgbClr val="418FDE"/>
              </a:solidFill>
              <a:ea typeface="Arial" charset="0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E250B59-8FE9-4679-A863-B81E6F3B063F}"/>
              </a:ext>
            </a:extLst>
          </p:cNvPr>
          <p:cNvSpPr txBox="1">
            <a:spLocks/>
          </p:cNvSpPr>
          <p:nvPr/>
        </p:nvSpPr>
        <p:spPr bwMode="auto">
          <a:xfrm>
            <a:off x="267114" y="1753220"/>
            <a:ext cx="7289386" cy="478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-34290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none" baseline="0">
                <a:solidFill>
                  <a:srgbClr val="595959"/>
                </a:solidFill>
                <a:latin typeface="Arial"/>
                <a:ea typeface="ＭＳ Ｐゴシック" charset="-128"/>
                <a:cs typeface="Arial"/>
              </a:defRPr>
            </a:lvl1pPr>
            <a:lvl2pPr marL="0" indent="-28575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all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2pPr>
            <a:lvl3pPr marL="0" indent="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kern="1200" cap="all">
                <a:solidFill>
                  <a:srgbClr val="595959"/>
                </a:solidFill>
                <a:latin typeface="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خطة عمل فيينا الدولية للشيخوخة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1982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مبادئ الأمم المتحدة المتعلقة بكبار السن (القرار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46/91</a:t>
            </a: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برنامج عمل المؤتمر الدولي للسكان والتنمية 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1994</a:t>
            </a:r>
          </a:p>
          <a:p>
            <a:pPr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القرار 21/2: الإجراءات الأساسية لمواصلة تنفيذ برنامج عمل المؤتمر </a:t>
            </a:r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الدولي للسكان والتنمية، 1999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خطة عمل مدريد الدولية للشيخوخة 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2002</a:t>
            </a:r>
          </a:p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اتفاقية حقوق الأشخاص ذوي الإعاقة </a:t>
            </a:r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2006</a:t>
            </a: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توصية منظمة العمل الدولية رقم 202 بشأن الأرضيات الوطنية للحماية </a:t>
            </a:r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الاجتماعية، 2012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خطة التنمية المستدامة لعام 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2030</a:t>
            </a:r>
          </a:p>
          <a:p>
            <a:pPr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الخطة الحضرية الجديدة</a:t>
            </a:r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955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E250B59-8FE9-4679-A863-B81E6F3B063F}"/>
              </a:ext>
            </a:extLst>
          </p:cNvPr>
          <p:cNvSpPr txBox="1">
            <a:spLocks/>
          </p:cNvSpPr>
          <p:nvPr/>
        </p:nvSpPr>
        <p:spPr bwMode="auto">
          <a:xfrm>
            <a:off x="238539" y="2525712"/>
            <a:ext cx="7289386" cy="36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-34290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none" baseline="0">
                <a:solidFill>
                  <a:srgbClr val="595959"/>
                </a:solidFill>
                <a:latin typeface="Arial"/>
                <a:ea typeface="ＭＳ Ｐゴシック" charset="-128"/>
                <a:cs typeface="Arial"/>
              </a:defRPr>
            </a:lvl1pPr>
            <a:lvl2pPr marL="0" indent="-28575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all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2pPr>
            <a:lvl3pPr marL="0" indent="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kern="1200" cap="all">
                <a:solidFill>
                  <a:srgbClr val="595959"/>
                </a:solidFill>
                <a:latin typeface="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cap="all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960D6B-31BB-4313-A072-5DF10BCAE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428982"/>
              </p:ext>
            </p:extLst>
          </p:nvPr>
        </p:nvGraphicFramePr>
        <p:xfrm>
          <a:off x="112648" y="128488"/>
          <a:ext cx="8918704" cy="655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299">
                  <a:extLst>
                    <a:ext uri="{9D8B030D-6E8A-4147-A177-3AD203B41FA5}">
                      <a16:colId xmlns:a16="http://schemas.microsoft.com/office/drawing/2014/main" val="3332275243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1385628681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1121312835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885710695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4245134706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2726896873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3109603335"/>
                    </a:ext>
                  </a:extLst>
                </a:gridCol>
                <a:gridCol w="973299">
                  <a:extLst>
                    <a:ext uri="{9D8B030D-6E8A-4147-A177-3AD203B41FA5}">
                      <a16:colId xmlns:a16="http://schemas.microsoft.com/office/drawing/2014/main" val="2079753450"/>
                    </a:ext>
                  </a:extLst>
                </a:gridCol>
                <a:gridCol w="1132312">
                  <a:extLst>
                    <a:ext uri="{9D8B030D-6E8A-4147-A177-3AD203B41FA5}">
                      <a16:colId xmlns:a16="http://schemas.microsoft.com/office/drawing/2014/main" val="3780611592"/>
                    </a:ext>
                  </a:extLst>
                </a:gridCol>
              </a:tblGrid>
              <a:tr h="2206150">
                <a:tc>
                  <a:txBody>
                    <a:bodyPr/>
                    <a:lstStyle/>
                    <a:p>
                      <a:pPr algn="ctr"/>
                      <a:r>
                        <a:rPr lang="ar-LB" sz="1400" dirty="0"/>
                        <a:t>الخطة الحضرية الجديدة</a:t>
                      </a:r>
                      <a:r>
                        <a:rPr lang="es-ES" sz="1400" dirty="0"/>
                        <a:t> 2016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التنمية المستدامة لعام </a:t>
                      </a:r>
                      <a:r>
                        <a:rPr lang="ar-LB" sz="1400" dirty="0"/>
                        <a:t>2030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ت</a:t>
                      </a:r>
                      <a:r>
                        <a:rPr lang="ar-SA" sz="1400" dirty="0"/>
                        <a:t>وصية منظمة العمل الدولية رقم 202 بشأن الأرضيات الوطنية للحماية</a:t>
                      </a:r>
                      <a:r>
                        <a:rPr lang="ar-LB" sz="1400" dirty="0"/>
                        <a:t> الاجتماعية</a:t>
                      </a:r>
                      <a:r>
                        <a:rPr lang="ar-SA" sz="1400" dirty="0"/>
                        <a:t>، 2012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اتفاقية حقوق الأشخاص ذوي الإعاقة </a:t>
                      </a:r>
                      <a:r>
                        <a:rPr lang="es-ES" sz="1400" dirty="0"/>
                        <a:t>2006</a:t>
                      </a:r>
                      <a:endParaRPr lang="ar-LB" sz="1400" dirty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عمل مدريد الدولية للشيخوخة </a:t>
                      </a:r>
                      <a:r>
                        <a:rPr lang="ar-LB" sz="1400" dirty="0"/>
                        <a:t>2002</a:t>
                      </a:r>
                    </a:p>
                    <a:p>
                      <a:pPr algn="ct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الإجراءات الأساسية لمواصلة تنفيذ برنامج عمل المؤتمر</a:t>
                      </a:r>
                      <a:r>
                        <a:rPr lang="ar-SA" sz="1400" dirty="0"/>
                        <a:t>الدولي للسكان والتنمية، 1999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برنامج عمل المؤتمر الدولي للسكان والتنمية </a:t>
                      </a:r>
                      <a:r>
                        <a:rPr lang="ar-LB" sz="1400" dirty="0"/>
                        <a:t>1994</a:t>
                      </a:r>
                    </a:p>
                    <a:p>
                      <a:pPr algn="ct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مبادئ الأمم المتحدة المتعلقة بكبار السن (القرار </a:t>
                      </a:r>
                      <a:r>
                        <a:rPr lang="en-US" sz="1400" dirty="0"/>
                        <a:t>46/91</a:t>
                      </a:r>
                      <a:r>
                        <a:rPr lang="ar-SA" sz="1400" dirty="0"/>
                        <a:t>)</a:t>
                      </a:r>
                      <a:endParaRPr lang="ar-LB" sz="1400" dirty="0"/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1400" dirty="0"/>
                        <a:t>المداخل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00066"/>
                  </a:ext>
                </a:extLst>
              </a:tr>
              <a:tr h="126437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المشاركة الفعالة في المجتمع والتنمية (الشيخوخة النشطة)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41438"/>
                  </a:ext>
                </a:extLst>
              </a:tr>
              <a:tr h="59306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المشاركة في صنع القرار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440998"/>
                  </a:ext>
                </a:extLst>
              </a:tr>
              <a:tr h="8598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دعم عائلات كبار السن ومقدمي الرعاية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43849"/>
                  </a:ext>
                </a:extLst>
              </a:tr>
              <a:tr h="59651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تشارك الدعم بين الأجيال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83629"/>
                  </a:ext>
                </a:extLst>
              </a:tr>
              <a:tr h="57370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تغيير الصورة النمطية وبرامج التوعية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219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5"/>
          <p:cNvSpPr txBox="1">
            <a:spLocks/>
          </p:cNvSpPr>
          <p:nvPr/>
        </p:nvSpPr>
        <p:spPr bwMode="auto">
          <a:xfrm>
            <a:off x="980661" y="947738"/>
            <a:ext cx="6575839" cy="76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ar-LB" sz="2700" b="1" dirty="0">
                <a:solidFill>
                  <a:srgbClr val="418FDE"/>
                </a:solidFill>
                <a:ea typeface="Arial" charset="0"/>
                <a:cs typeface="Arial" charset="0"/>
              </a:rPr>
              <a:t>الحقوق الاقتصادية</a:t>
            </a:r>
            <a:endParaRPr lang="en-US" sz="2700" b="1" dirty="0">
              <a:solidFill>
                <a:srgbClr val="418FDE"/>
              </a:solidFill>
              <a:ea typeface="Arial" charset="0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E250B59-8FE9-4679-A863-B81E6F3B063F}"/>
              </a:ext>
            </a:extLst>
          </p:cNvPr>
          <p:cNvSpPr txBox="1">
            <a:spLocks/>
          </p:cNvSpPr>
          <p:nvPr/>
        </p:nvSpPr>
        <p:spPr bwMode="auto">
          <a:xfrm>
            <a:off x="238539" y="2525712"/>
            <a:ext cx="7289386" cy="36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-34290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none" baseline="0">
                <a:solidFill>
                  <a:srgbClr val="595959"/>
                </a:solidFill>
                <a:latin typeface="Arial"/>
                <a:ea typeface="ＭＳ Ｐゴシック" charset="-128"/>
                <a:cs typeface="Arial"/>
              </a:defRPr>
            </a:lvl1pPr>
            <a:lvl2pPr marL="0" indent="-28575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all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2pPr>
            <a:lvl3pPr marL="0" indent="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kern="1200" cap="all">
                <a:solidFill>
                  <a:srgbClr val="595959"/>
                </a:solidFill>
                <a:latin typeface="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rtl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cap="all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DE0550FA-78ED-4372-AC6A-AD56B0685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7742"/>
              </p:ext>
            </p:extLst>
          </p:nvPr>
        </p:nvGraphicFramePr>
        <p:xfrm>
          <a:off x="0" y="40390"/>
          <a:ext cx="9144003" cy="681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61">
                  <a:extLst>
                    <a:ext uri="{9D8B030D-6E8A-4147-A177-3AD203B41FA5}">
                      <a16:colId xmlns:a16="http://schemas.microsoft.com/office/drawing/2014/main" val="3332275243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1385628681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1121312835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885710695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4245134706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2726896873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3109603335"/>
                    </a:ext>
                  </a:extLst>
                </a:gridCol>
                <a:gridCol w="1006861">
                  <a:extLst>
                    <a:ext uri="{9D8B030D-6E8A-4147-A177-3AD203B41FA5}">
                      <a16:colId xmlns:a16="http://schemas.microsoft.com/office/drawing/2014/main" val="2079753450"/>
                    </a:ext>
                  </a:extLst>
                </a:gridCol>
                <a:gridCol w="1089115">
                  <a:extLst>
                    <a:ext uri="{9D8B030D-6E8A-4147-A177-3AD203B41FA5}">
                      <a16:colId xmlns:a16="http://schemas.microsoft.com/office/drawing/2014/main" val="3780611592"/>
                    </a:ext>
                  </a:extLst>
                </a:gridCol>
              </a:tblGrid>
              <a:tr h="2127258">
                <a:tc>
                  <a:txBody>
                    <a:bodyPr/>
                    <a:lstStyle/>
                    <a:p>
                      <a:r>
                        <a:rPr lang="ar-LB" sz="1400" dirty="0"/>
                        <a:t>الخطة الحضرية الجديدة</a:t>
                      </a:r>
                      <a:r>
                        <a:rPr lang="es-ES" sz="1400" dirty="0"/>
                        <a:t> 2016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التنمية المستدامة لعام </a:t>
                      </a:r>
                      <a:r>
                        <a:rPr lang="ar-LB" sz="1400" dirty="0"/>
                        <a:t>2030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ت</a:t>
                      </a:r>
                      <a:r>
                        <a:rPr lang="ar-SA" sz="1400" dirty="0"/>
                        <a:t>وصية منظمة العمل الدولية رقم 202 بشأن الأرضيات الوطنية للحماية</a:t>
                      </a:r>
                      <a:r>
                        <a:rPr lang="ar-LB" sz="1400" dirty="0"/>
                        <a:t> الاجتماعية</a:t>
                      </a:r>
                      <a:r>
                        <a:rPr lang="ar-SA" sz="1400" dirty="0"/>
                        <a:t>، 2012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اتفاقية حقوق الأشخاص ذوي الإعاقة </a:t>
                      </a:r>
                      <a:r>
                        <a:rPr lang="es-ES" sz="1400" dirty="0"/>
                        <a:t>2006</a:t>
                      </a:r>
                      <a:endParaRPr lang="ar-LB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عمل مدريد الدولية للشيخوخة </a:t>
                      </a:r>
                      <a:r>
                        <a:rPr lang="ar-LB" sz="1400" dirty="0"/>
                        <a:t>2002</a:t>
                      </a:r>
                    </a:p>
                    <a:p>
                      <a:pPr algn="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الإجراءات الأساسية لمواصلة تنفيذ برنامج عمل المؤتمر</a:t>
                      </a:r>
                      <a:r>
                        <a:rPr lang="ar-SA" sz="1400" dirty="0"/>
                        <a:t>الدولي للسكان والتنمية، 1999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برنامج عمل المؤتمر الدولي للسكان والتنمية </a:t>
                      </a:r>
                      <a:r>
                        <a:rPr lang="ar-LB" sz="1400" dirty="0"/>
                        <a:t>1994</a:t>
                      </a:r>
                    </a:p>
                    <a:p>
                      <a:pPr algn="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مبادئ الأمم المتحدة المتعلقة بكبار السن (القرار </a:t>
                      </a:r>
                      <a:r>
                        <a:rPr lang="en-US" sz="1400" dirty="0"/>
                        <a:t>46/91</a:t>
                      </a:r>
                      <a:r>
                        <a:rPr lang="ar-SA" sz="1400" dirty="0"/>
                        <a:t>)</a:t>
                      </a:r>
                      <a:endParaRPr lang="ar-LB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sz="1400" dirty="0"/>
                        <a:t>المداخل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00066"/>
                  </a:ext>
                </a:extLst>
              </a:tr>
              <a:tr h="65687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الحماية من الفقر والجوع (سوء التغذية)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85013"/>
                  </a:ext>
                </a:extLst>
              </a:tr>
              <a:tr h="46528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ضمان الدخل</a:t>
                      </a: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والحماية الاجتماعية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39192"/>
                  </a:ext>
                </a:extLst>
              </a:tr>
              <a:tr h="15229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الاستقلالية المالية (حيازة المسكن والأرض والاستفادة من الخدمات المصرفية)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79434"/>
                  </a:ext>
                </a:extLst>
              </a:tr>
              <a:tr h="77953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الحماية من العنف والإهمال والتمييز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86780"/>
                  </a:ext>
                </a:extLst>
              </a:tr>
              <a:tr h="86139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الحماية في حالات الطوارئ والازمات</a:t>
                      </a:r>
                      <a:endParaRPr lang="ar-LB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62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5"/>
          <p:cNvSpPr txBox="1">
            <a:spLocks/>
          </p:cNvSpPr>
          <p:nvPr/>
        </p:nvSpPr>
        <p:spPr bwMode="auto">
          <a:xfrm>
            <a:off x="980661" y="947738"/>
            <a:ext cx="6575839" cy="76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ar-LB" sz="2700" b="1" dirty="0">
                <a:solidFill>
                  <a:srgbClr val="418FDE"/>
                </a:solidFill>
                <a:ea typeface="Arial" charset="0"/>
                <a:cs typeface="Arial" charset="0"/>
              </a:rPr>
              <a:t>الحقوق الثقافية</a:t>
            </a:r>
            <a:endParaRPr lang="en-US" sz="2700" b="1" dirty="0">
              <a:solidFill>
                <a:srgbClr val="418FDE"/>
              </a:solidFill>
              <a:ea typeface="Arial" charset="0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E250B59-8FE9-4679-A863-B81E6F3B063F}"/>
              </a:ext>
            </a:extLst>
          </p:cNvPr>
          <p:cNvSpPr txBox="1">
            <a:spLocks/>
          </p:cNvSpPr>
          <p:nvPr/>
        </p:nvSpPr>
        <p:spPr bwMode="auto">
          <a:xfrm>
            <a:off x="238539" y="2525712"/>
            <a:ext cx="7289386" cy="36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-34290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none" baseline="0">
                <a:solidFill>
                  <a:srgbClr val="595959"/>
                </a:solidFill>
                <a:latin typeface="Arial"/>
                <a:ea typeface="ＭＳ Ｐゴシック" charset="-128"/>
                <a:cs typeface="Arial"/>
              </a:defRPr>
            </a:lvl1pPr>
            <a:lvl2pPr marL="0" indent="-28575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all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2pPr>
            <a:lvl3pPr marL="0" indent="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kern="1200" cap="all">
                <a:solidFill>
                  <a:srgbClr val="595959"/>
                </a:solidFill>
                <a:latin typeface="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rtl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cap="all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701138-D51F-48F8-BB5C-F970EDE1D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98740"/>
              </p:ext>
            </p:extLst>
          </p:nvPr>
        </p:nvGraphicFramePr>
        <p:xfrm>
          <a:off x="106017" y="127220"/>
          <a:ext cx="8971723" cy="660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938">
                  <a:extLst>
                    <a:ext uri="{9D8B030D-6E8A-4147-A177-3AD203B41FA5}">
                      <a16:colId xmlns:a16="http://schemas.microsoft.com/office/drawing/2014/main" val="3332275243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1385628681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1121312835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885710695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4245134706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2726896873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3109603335"/>
                    </a:ext>
                  </a:extLst>
                </a:gridCol>
                <a:gridCol w="984938">
                  <a:extLst>
                    <a:ext uri="{9D8B030D-6E8A-4147-A177-3AD203B41FA5}">
                      <a16:colId xmlns:a16="http://schemas.microsoft.com/office/drawing/2014/main" val="2079753450"/>
                    </a:ext>
                  </a:extLst>
                </a:gridCol>
                <a:gridCol w="1092219">
                  <a:extLst>
                    <a:ext uri="{9D8B030D-6E8A-4147-A177-3AD203B41FA5}">
                      <a16:colId xmlns:a16="http://schemas.microsoft.com/office/drawing/2014/main" val="3780611592"/>
                    </a:ext>
                  </a:extLst>
                </a:gridCol>
              </a:tblGrid>
              <a:tr h="2368996">
                <a:tc>
                  <a:txBody>
                    <a:bodyPr/>
                    <a:lstStyle/>
                    <a:p>
                      <a:r>
                        <a:rPr lang="ar-LB" sz="1400" dirty="0"/>
                        <a:t>الخطة الحضرية الجديدة</a:t>
                      </a:r>
                      <a:r>
                        <a:rPr lang="es-ES" sz="1400" dirty="0"/>
                        <a:t> 2016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التنمية المستدامة لعام </a:t>
                      </a:r>
                      <a:r>
                        <a:rPr lang="ar-LB" sz="1400" dirty="0"/>
                        <a:t>2030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ت</a:t>
                      </a:r>
                      <a:r>
                        <a:rPr lang="ar-SA" sz="1400" dirty="0"/>
                        <a:t>وصية منظمة العمل الدولية رقم 202 بشأن الأرضيات الوطنية للحماية</a:t>
                      </a:r>
                      <a:r>
                        <a:rPr lang="ar-LB" sz="1400" dirty="0"/>
                        <a:t> الاجتماعية</a:t>
                      </a:r>
                      <a:r>
                        <a:rPr lang="ar-SA" sz="1400" dirty="0"/>
                        <a:t>، 2012</a:t>
                      </a:r>
                      <a:endParaRPr lang="es-E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اتفاقية حقوق الأشخاص ذوي الإعاقة </a:t>
                      </a:r>
                      <a:r>
                        <a:rPr lang="es-ES" sz="1400" dirty="0"/>
                        <a:t>2006</a:t>
                      </a:r>
                      <a:endParaRPr lang="ar-LB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خطة عمل مدريد الدولية للشيخوخة </a:t>
                      </a:r>
                      <a:r>
                        <a:rPr lang="ar-LB" sz="1400" dirty="0"/>
                        <a:t>2002</a:t>
                      </a:r>
                    </a:p>
                    <a:p>
                      <a:pPr algn="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/>
                        <a:t>الإجراءات الأساسية لمواصلة تنفيذ برنامج عمل المؤتمر</a:t>
                      </a:r>
                      <a:r>
                        <a:rPr lang="ar-SA" sz="1400" dirty="0"/>
                        <a:t>الدولي للسكان والتنمية، 1999</a:t>
                      </a:r>
                      <a:endParaRPr lang="es-E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برنامج عمل المؤتمر الدولي للسكان والتنمية </a:t>
                      </a:r>
                      <a:r>
                        <a:rPr lang="ar-LB" sz="1400" dirty="0"/>
                        <a:t>1994</a:t>
                      </a:r>
                    </a:p>
                    <a:p>
                      <a:pPr algn="r" rtl="1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مبادئ الأمم المتحدة المتعلقة بكبار السن (القرار </a:t>
                      </a:r>
                      <a:r>
                        <a:rPr lang="en-US" sz="1400" dirty="0"/>
                        <a:t>46/91</a:t>
                      </a:r>
                      <a:r>
                        <a:rPr lang="ar-SA" sz="1400" dirty="0"/>
                        <a:t>)</a:t>
                      </a:r>
                      <a:endParaRPr lang="ar-LB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sz="1400" dirty="0"/>
                        <a:t>المداخل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00066"/>
                  </a:ext>
                </a:extLst>
              </a:tr>
              <a:tr h="10152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تهيئة بيئة صديقة لكبار السن (إمكانية الوصول، البنى التحتية،...)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85013"/>
                  </a:ext>
                </a:extLst>
              </a:tr>
              <a:tr h="42058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السكن الملائم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39192"/>
                  </a:ext>
                </a:extLst>
              </a:tr>
              <a:tr h="7169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التعليم والتدريب وتكنولوجيا المعلومات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79434"/>
                  </a:ext>
                </a:extLst>
              </a:tr>
              <a:tr h="97933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الوقاية من الامراض والخدمات الصحية للجميع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014431"/>
                  </a:ext>
                </a:extLst>
              </a:tr>
              <a:tr h="9170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LB" sz="1400" kern="12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تدريب وتأهيل مقدمي الرعاية الصحية (طب الشيخوخة)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56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73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5"/>
          <p:cNvSpPr txBox="1">
            <a:spLocks/>
          </p:cNvSpPr>
          <p:nvPr/>
        </p:nvSpPr>
        <p:spPr bwMode="auto">
          <a:xfrm>
            <a:off x="980661" y="947738"/>
            <a:ext cx="6575839" cy="76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ar-LB" sz="2700" b="1" dirty="0">
                <a:solidFill>
                  <a:srgbClr val="418FDE"/>
                </a:solidFill>
                <a:ea typeface="Arial" charset="0"/>
                <a:cs typeface="Arial" charset="0"/>
              </a:rPr>
              <a:t>خطة عمل مدريد الدولية: مقاربة جديدة ومختلفة</a:t>
            </a:r>
            <a:endParaRPr lang="en-US" sz="2700" b="1" dirty="0">
              <a:solidFill>
                <a:srgbClr val="418FDE"/>
              </a:solidFill>
              <a:ea typeface="Arial" charset="0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E250B59-8FE9-4679-A863-B81E6F3B063F}"/>
              </a:ext>
            </a:extLst>
          </p:cNvPr>
          <p:cNvSpPr txBox="1">
            <a:spLocks/>
          </p:cNvSpPr>
          <p:nvPr/>
        </p:nvSpPr>
        <p:spPr bwMode="auto">
          <a:xfrm>
            <a:off x="267114" y="1904086"/>
            <a:ext cx="7289386" cy="45745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-34290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none" baseline="0">
                <a:solidFill>
                  <a:srgbClr val="595959"/>
                </a:solidFill>
                <a:latin typeface="Arial"/>
                <a:ea typeface="ＭＳ Ｐゴシック" charset="-128"/>
                <a:cs typeface="Arial"/>
              </a:defRPr>
            </a:lvl1pPr>
            <a:lvl2pPr marL="0" indent="-28575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b="0" kern="1200" cap="all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2pPr>
            <a:lvl3pPr marL="0" indent="0" algn="r" defTabSz="45720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kern="1200" cap="all">
                <a:solidFill>
                  <a:srgbClr val="595959"/>
                </a:solidFill>
                <a:latin typeface="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spcAft>
                <a:spcPts val="1600"/>
              </a:spcAft>
              <a:buFont typeface="Wingdings" panose="05000000000000000000" pitchFamily="2" charset="2"/>
              <a:buChar char="q"/>
            </a:pPr>
            <a:r>
              <a:rPr lang="ar-L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أعتُمدت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خلال الجمعية العالمية الثانية للشيخوخة عام 2002 بحضور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162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دولة بينها 19 دولة عربية</a:t>
            </a:r>
          </a:p>
          <a:p>
            <a:pPr rtl="1">
              <a:spcAft>
                <a:spcPts val="1600"/>
              </a:spcAft>
              <a:buFont typeface="Wingdings" panose="05000000000000000000" pitchFamily="2" charset="2"/>
              <a:buChar char="q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الإطار الدولي الأكثر شمولاً والأكثر تخصصاً فيما يتعلق بقضايا كبار السن</a:t>
            </a:r>
          </a:p>
          <a:p>
            <a:pPr rtl="1">
              <a:spcAft>
                <a:spcPts val="1600"/>
              </a:spcAft>
              <a:buFont typeface="Wingdings" panose="05000000000000000000" pitchFamily="2" charset="2"/>
              <a:buChar char="q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مقاربة قائمة على الحقوق تضمن لكبار السن </a:t>
            </a: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المساواة في المشاركة والاستفادة من جهود التنمية</a:t>
            </a:r>
          </a:p>
          <a:p>
            <a:pPr rtl="1">
              <a:spcAft>
                <a:spcPts val="1600"/>
              </a:spcAft>
              <a:buFont typeface="Wingdings" panose="05000000000000000000" pitchFamily="2" charset="2"/>
              <a:buChar char="q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ثلاثة توجهات ذات أولوية: كبار السن والتنمية، الخدمات الصحية، والبيئة التمكينية الداعمة</a:t>
            </a:r>
          </a:p>
          <a:p>
            <a:pPr rtl="1">
              <a:spcAft>
                <a:spcPts val="1600"/>
              </a:spcAft>
              <a:buFont typeface="Wingdings" panose="05000000000000000000" pitchFamily="2" charset="2"/>
              <a:buChar char="q"/>
            </a:pPr>
            <a:r>
              <a:rPr lang="ar-L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Geneva" charset="0"/>
              </a:rPr>
              <a:t>مراجعة دورية كل خمس سنوات- انطلاق عملية المراجعة الرابعة </a:t>
            </a: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91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 noGrp="1"/>
          </p:cNvSpPr>
          <p:nvPr>
            <p:ph type="body" sz="quarter" idx="10"/>
          </p:nvPr>
        </p:nvSpPr>
        <p:spPr>
          <a:xfrm>
            <a:off x="1096963" y="1146175"/>
            <a:ext cx="7134225" cy="328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lang="en-US" sz="3000" cap="none">
                <a:latin typeface="Arial" charset="0"/>
                <a:ea typeface="Arial" charset="0"/>
                <a:cs typeface="Arial" charset="0"/>
              </a:rPr>
              <a:t>شكراً</a:t>
            </a:r>
          </a:p>
        </p:txBody>
      </p:sp>
    </p:spTree>
    <p:extLst>
      <p:ext uri="{BB962C8B-B14F-4D97-AF65-F5344CB8AC3E}">
        <p14:creationId xmlns:p14="http://schemas.microsoft.com/office/powerpoint/2010/main" val="4069258216"/>
      </p:ext>
    </p:extLst>
  </p:cSld>
  <p:clrMapOvr>
    <a:masterClrMapping/>
  </p:clrMapOvr>
</p:sld>
</file>

<file path=ppt/theme/theme1.xml><?xml version="1.0" encoding="utf-8"?>
<a:theme xmlns:a="http://schemas.openxmlformats.org/drawingml/2006/main" name="ESCWA-PPT-Template-Arab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CWA_Logo-Motto_PPP-Transition-Ar" id="{9750CD8B-06E0-A744-9C8B-EAE0A1BF8947}" vid="{761E2C35-D7A3-4D49-B084-3228EA2D7E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ESCWA_Logo-Motto_PPP-Transition-Ar</Template>
  <TotalTime>3114</TotalTime>
  <Words>622</Words>
  <Application>Microsoft Macintosh PowerPoint</Application>
  <PresentationFormat>On-screen Show (4:3)</PresentationFormat>
  <Paragraphs>131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Wingdings</vt:lpstr>
      <vt:lpstr>ESCWA-PPT-Template-Arabic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Nadine Chalak</dc:creator>
  <cp:keywords/>
  <dc:description/>
  <cp:lastModifiedBy>Shereen  Hussein</cp:lastModifiedBy>
  <cp:revision>81</cp:revision>
  <cp:lastPrinted>2016-05-20T11:03:42Z</cp:lastPrinted>
  <dcterms:created xsi:type="dcterms:W3CDTF">2019-10-07T15:16:40Z</dcterms:created>
  <dcterms:modified xsi:type="dcterms:W3CDTF">2021-08-11T16:59:01Z</dcterms:modified>
  <cp:category/>
</cp:coreProperties>
</file>