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267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2">
          <p15:clr>
            <a:srgbClr val="A4A3A4"/>
          </p15:clr>
        </p15:guide>
        <p15:guide id="2" orient="horz" pos="3714">
          <p15:clr>
            <a:srgbClr val="A4A3A4"/>
          </p15:clr>
        </p15:guide>
        <p15:guide id="3" pos="5427">
          <p15:clr>
            <a:srgbClr val="A4A3A4"/>
          </p15:clr>
        </p15:guide>
        <p15:guide id="4" pos="3157">
          <p15:clr>
            <a:srgbClr val="A4A3A4"/>
          </p15:clr>
        </p15:guide>
        <p15:guide id="5" pos="10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0"/>
    <a:srgbClr val="418FDE"/>
    <a:srgbClr val="007096"/>
    <a:srgbClr val="97999B"/>
    <a:srgbClr val="009CA6"/>
    <a:srgbClr val="595959"/>
    <a:srgbClr val="B88FDE"/>
    <a:srgbClr val="2C2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10" autoAdjust="0"/>
  </p:normalViewPr>
  <p:slideViewPr>
    <p:cSldViewPr snapToGrid="0" snapToObjects="1">
      <p:cViewPr varScale="1">
        <p:scale>
          <a:sx n="86" d="100"/>
          <a:sy n="86" d="100"/>
        </p:scale>
        <p:origin x="869" y="187"/>
      </p:cViewPr>
      <p:guideLst>
        <p:guide orient="horz" pos="1432"/>
        <p:guide orient="horz" pos="3714"/>
        <p:guide pos="5427"/>
        <p:guide pos="3157"/>
        <p:guide pos="10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12BC92-BCA0-4251-AD09-1345419077F6}" type="datetime1">
              <a:rPr lang="en-US"/>
              <a:pPr/>
              <a:t>05/05/2017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E985F3-7E60-448F-908F-E2B28D5E84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42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9A7E06-602C-425F-8040-DBDFEF651110}" type="datetime1">
              <a:rPr lang="en-US"/>
              <a:pPr/>
              <a:t>05/05/2017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AD84A1-B408-4AB4-ADC4-725C7DCB48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06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84188" y="3194050"/>
            <a:ext cx="330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003300" y="2582863"/>
            <a:ext cx="6489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Economic And Social Commission For Western Asia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085849" y="1376418"/>
            <a:ext cx="7145337" cy="2698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6818" y="803017"/>
            <a:ext cx="7134369" cy="328159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2700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85275" y="1149318"/>
            <a:ext cx="7145912" cy="2564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1800"/>
              </a:lnSpc>
              <a:spcBef>
                <a:spcPts val="0"/>
              </a:spcBef>
              <a:buNone/>
              <a:defRPr sz="180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FB4BB4A2-2A1A-4D60-B8DE-A06487C40D19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6" y="2233703"/>
            <a:ext cx="3772353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1080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108000">
              <a:spcBef>
                <a:spcPts val="0"/>
              </a:spcBef>
              <a:defRPr lang="en-US" sz="12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578928" y="2269987"/>
            <a:ext cx="2676071" cy="3844155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3EED650D-D654-4DBA-8775-7372CD305110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79" y="3587965"/>
            <a:ext cx="6971369" cy="25223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180" y="1898466"/>
            <a:ext cx="1668677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98184" y="1898466"/>
            <a:ext cx="1612434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066643" y="1898466"/>
            <a:ext cx="1519906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483894" y="1898466"/>
            <a:ext cx="1605177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3B70F8E2-7BFF-4A71-8D36-A1A39A7191EC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22877" y="1914072"/>
            <a:ext cx="3501106" cy="3946072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66377" y="1914072"/>
            <a:ext cx="2984500" cy="3946072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FCDB39D0-DC7B-4D0D-BBA4-6FB7401CA9EF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7" y="2233703"/>
            <a:ext cx="3554638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1080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108000">
              <a:spcBef>
                <a:spcPts val="0"/>
              </a:spcBef>
              <a:defRPr lang="en-US" sz="12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5343071" y="2233613"/>
            <a:ext cx="3208792" cy="3894137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B616D51D-4642-4F21-98F4-C762A4B06DEA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0800000">
            <a:off x="4906963" y="39592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10800000">
            <a:off x="4906963" y="52165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0800000">
            <a:off x="4906963" y="2690813"/>
            <a:ext cx="147637" cy="114300"/>
          </a:xfrm>
          <a:prstGeom prst="triangle">
            <a:avLst/>
          </a:prstGeom>
          <a:solidFill>
            <a:srgbClr val="2D2D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16200000">
            <a:off x="3881438" y="3009900"/>
            <a:ext cx="147637" cy="112713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0800000">
            <a:off x="4906963" y="3322638"/>
            <a:ext cx="147637" cy="112712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10800000">
            <a:off x="4906963" y="39592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0800000">
            <a:off x="4906963" y="4589463"/>
            <a:ext cx="147637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0800000">
            <a:off x="4906963" y="52165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10800000">
            <a:off x="2616200" y="3332163"/>
            <a:ext cx="147638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" name="Isosceles Triangle 26"/>
          <p:cNvSpPr/>
          <p:nvPr userDrawn="1"/>
        </p:nvSpPr>
        <p:spPr>
          <a:xfrm rot="10800000">
            <a:off x="2616200" y="3959225"/>
            <a:ext cx="147638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" name="Isosceles Triangle 27"/>
          <p:cNvSpPr/>
          <p:nvPr userDrawn="1"/>
        </p:nvSpPr>
        <p:spPr>
          <a:xfrm rot="10800000">
            <a:off x="7092950" y="3332163"/>
            <a:ext cx="147638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10800000">
            <a:off x="7092950" y="3959225"/>
            <a:ext cx="147638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5400000">
            <a:off x="5822950" y="3009901"/>
            <a:ext cx="147637" cy="112712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5401111"/>
            <a:ext cx="6631660" cy="360000"/>
          </a:xfrm>
          <a:prstGeom prst="rect">
            <a:avLst/>
          </a:prstGeom>
          <a:solidFill>
            <a:srgbClr val="418FDE"/>
          </a:solidFill>
        </p:spPr>
        <p:txBody>
          <a:bodyPr vert="horz" lIns="72000" tIns="36000" rIns="0" bIns="0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6"/>
          </p:nvPr>
        </p:nvSpPr>
        <p:spPr>
          <a:xfrm>
            <a:off x="6089893" y="3524123"/>
            <a:ext cx="2142068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0" name="Text Placeholder 38"/>
          <p:cNvSpPr>
            <a:spLocks noGrp="1"/>
          </p:cNvSpPr>
          <p:nvPr>
            <p:ph type="body" sz="quarter" idx="27"/>
          </p:nvPr>
        </p:nvSpPr>
        <p:spPr>
          <a:xfrm>
            <a:off x="6089893" y="2889209"/>
            <a:ext cx="2142068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Text Placeholder 38"/>
          <p:cNvSpPr>
            <a:spLocks noGrp="1"/>
          </p:cNvSpPr>
          <p:nvPr>
            <p:ph type="body" sz="quarter" idx="28"/>
          </p:nvPr>
        </p:nvSpPr>
        <p:spPr>
          <a:xfrm>
            <a:off x="6089893" y="4155138"/>
            <a:ext cx="2160000" cy="360000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Text Placeholder 38"/>
          <p:cNvSpPr>
            <a:spLocks noGrp="1"/>
          </p:cNvSpPr>
          <p:nvPr>
            <p:ph type="body" sz="quarter" idx="30"/>
          </p:nvPr>
        </p:nvSpPr>
        <p:spPr>
          <a:xfrm>
            <a:off x="4128429" y="2890838"/>
            <a:ext cx="1596649" cy="359998"/>
          </a:xfrm>
          <a:prstGeom prst="rect">
            <a:avLst/>
          </a:prstGeom>
          <a:solidFill>
            <a:srgbClr val="595959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38"/>
          <p:cNvSpPr>
            <a:spLocks noGrp="1"/>
          </p:cNvSpPr>
          <p:nvPr>
            <p:ph type="body" sz="quarter" idx="31"/>
          </p:nvPr>
        </p:nvSpPr>
        <p:spPr>
          <a:xfrm>
            <a:off x="4128429" y="4783876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Placeholder 38"/>
          <p:cNvSpPr>
            <a:spLocks noGrp="1"/>
          </p:cNvSpPr>
          <p:nvPr>
            <p:ph type="body" sz="quarter" idx="32"/>
          </p:nvPr>
        </p:nvSpPr>
        <p:spPr>
          <a:xfrm>
            <a:off x="4128429" y="2257870"/>
            <a:ext cx="1596649" cy="359998"/>
          </a:xfrm>
          <a:prstGeom prst="rect">
            <a:avLst/>
          </a:prstGeom>
          <a:solidFill>
            <a:srgbClr val="2D2D70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38"/>
          <p:cNvSpPr>
            <a:spLocks noGrp="1"/>
          </p:cNvSpPr>
          <p:nvPr>
            <p:ph type="body" sz="quarter" idx="33"/>
          </p:nvPr>
        </p:nvSpPr>
        <p:spPr>
          <a:xfrm>
            <a:off x="1606550" y="3524123"/>
            <a:ext cx="2163041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54" name="Text Placeholder 38"/>
          <p:cNvSpPr>
            <a:spLocks noGrp="1"/>
          </p:cNvSpPr>
          <p:nvPr>
            <p:ph type="body" sz="quarter" idx="34"/>
          </p:nvPr>
        </p:nvSpPr>
        <p:spPr>
          <a:xfrm>
            <a:off x="1606550" y="2889209"/>
            <a:ext cx="2163041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Text Placeholder 38"/>
          <p:cNvSpPr>
            <a:spLocks noGrp="1"/>
          </p:cNvSpPr>
          <p:nvPr>
            <p:ph type="body" sz="quarter" idx="35"/>
          </p:nvPr>
        </p:nvSpPr>
        <p:spPr>
          <a:xfrm>
            <a:off x="1606549" y="4155138"/>
            <a:ext cx="2181149" cy="360000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Text Placeholder 38"/>
          <p:cNvSpPr>
            <a:spLocks noGrp="1"/>
          </p:cNvSpPr>
          <p:nvPr>
            <p:ph type="body" sz="quarter" idx="36"/>
          </p:nvPr>
        </p:nvSpPr>
        <p:spPr>
          <a:xfrm>
            <a:off x="4128429" y="4155138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7" name="Text Placeholder 38"/>
          <p:cNvSpPr>
            <a:spLocks noGrp="1"/>
          </p:cNvSpPr>
          <p:nvPr>
            <p:ph type="body" sz="quarter" idx="37"/>
          </p:nvPr>
        </p:nvSpPr>
        <p:spPr>
          <a:xfrm>
            <a:off x="4128429" y="3524123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003300" y="2582863"/>
            <a:ext cx="6489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Economic And Social Commission For Western Asia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6818" y="1145917"/>
            <a:ext cx="7134369" cy="328159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2700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lide2.jpg"/>
          <p:cNvPicPr>
            <a:picLocks noChangeAspect="1"/>
          </p:cNvPicPr>
          <p:nvPr userDrawn="1"/>
        </p:nvPicPr>
        <p:blipFill>
          <a:blip r:embed="rId2" cstate="print"/>
          <a:srcRect r="83333"/>
          <a:stretch>
            <a:fillRect/>
          </a:stretch>
        </p:blipFill>
        <p:spPr bwMode="auto">
          <a:xfrm>
            <a:off x="0" y="0"/>
            <a:ext cx="15240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>
                <a:solidFill>
                  <a:srgbClr val="595959"/>
                </a:solidFill>
                <a:latin typeface="Arial" pitchFamily="34" charset="0"/>
                <a:ea typeface="+mn-ea"/>
              </a:rPr>
              <a:t>Page </a:t>
            </a:r>
            <a:fld id="{1B51639E-6DAD-427C-B619-00CB85E55A79}" type="slidenum">
              <a:rPr lang="en-US" sz="600" b="1">
                <a:solidFill>
                  <a:srgbClr val="595959"/>
                </a:solidFill>
                <a:latin typeface="Arial" pitchFamily="34" charset="0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>
              <a:solidFill>
                <a:srgbClr val="595959"/>
              </a:solidFill>
              <a:latin typeface="Arial" pitchFamily="34" charset="0"/>
              <a:ea typeface="+mn-ea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>
                <a:solidFill>
                  <a:srgbClr val="595959"/>
                </a:solidFill>
                <a:latin typeface="Arial" pitchFamily="34" charset="0"/>
                <a:ea typeface="+mn-ea"/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6" y="2233703"/>
            <a:ext cx="3772353" cy="3892177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1080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108000">
              <a:spcBef>
                <a:spcPts val="0"/>
              </a:spcBef>
              <a:defRPr lang="en-US" sz="12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578928" y="2269987"/>
            <a:ext cx="2676071" cy="384415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14488" y="1550988"/>
            <a:ext cx="7529512" cy="180975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714" y="1016906"/>
            <a:ext cx="6616474" cy="4191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00"/>
              </a:lnSpc>
              <a:defRPr sz="2700" b="1" cap="none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614714" y="2685142"/>
            <a:ext cx="6616474" cy="195035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1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11250" y="791035"/>
            <a:ext cx="6624638" cy="4191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2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D61B0CCC-A399-4D5C-9541-891E4A29BEB9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1615180" y="2267080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80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80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1D8A64A6-80A8-4D86-8301-D88DB4DC5506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4370294" y="2233703"/>
            <a:ext cx="4183156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5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2231743"/>
            <a:ext cx="2387069" cy="38941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18FDE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66B31183-EB97-45B8-8878-33E54A4CF6DF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4370294" y="2233703"/>
            <a:ext cx="4183156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2231743"/>
            <a:ext cx="2387069" cy="38941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95524CCF-9F66-4DA5-9229-41D843EA777A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016500" y="2233703"/>
            <a:ext cx="3536949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6" y="2233703"/>
            <a:ext cx="3218995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683209E2-3983-4608-A5B2-12C5A0FC1CAC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2231743"/>
            <a:ext cx="6639820" cy="12970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180" y="3855358"/>
            <a:ext cx="6639820" cy="2222500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94E90BA6-9EEF-4BBC-8797-F99E04A03E90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180" y="2086429"/>
            <a:ext cx="6639820" cy="3991429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  <p:sldLayoutId id="2147484208" r:id="rId13"/>
    <p:sldLayoutId id="2147484209" r:id="rId14"/>
    <p:sldLayoutId id="2147484210" r:id="rId15"/>
    <p:sldLayoutId id="2147484211" r:id="rId1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SCWA PPT P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064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288" y="-121920"/>
            <a:ext cx="8569325" cy="2304752"/>
          </a:xfrm>
        </p:spPr>
        <p:txBody>
          <a:bodyPr rtlCol="0">
            <a:noAutofit/>
          </a:bodyPr>
          <a:lstStyle/>
          <a:p>
            <a:pPr algn="r" rtl="1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sz="2400" dirty="0" smtClean="0"/>
          </a:p>
          <a:p>
            <a:pPr algn="r" rtl="1">
              <a:lnSpc>
                <a:spcPct val="100000"/>
              </a:lnSpc>
            </a:pPr>
            <a:r>
              <a:rPr lang="ar-SA" sz="2600" dirty="0"/>
              <a:t>اللجنة </a:t>
            </a:r>
            <a:r>
              <a:rPr lang="ar-SA" sz="2600" dirty="0" smtClean="0"/>
              <a:t>التنفيذية</a:t>
            </a:r>
            <a:endParaRPr lang="ar-LB" sz="2600" dirty="0" smtClean="0"/>
          </a:p>
          <a:p>
            <a:pPr algn="r" rtl="1">
              <a:lnSpc>
                <a:spcPct val="100000"/>
              </a:lnSpc>
            </a:pPr>
            <a:r>
              <a:rPr lang="ar-SA" sz="2600" dirty="0" smtClean="0"/>
              <a:t>الاجتماع </a:t>
            </a:r>
            <a:r>
              <a:rPr lang="ar-SA" sz="2600" dirty="0"/>
              <a:t>الثالث</a:t>
            </a:r>
          </a:p>
          <a:p>
            <a:pPr algn="r" rtl="1">
              <a:lnSpc>
                <a:spcPct val="100000"/>
              </a:lnSpc>
            </a:pPr>
            <a:r>
              <a:rPr lang="ar-SA" sz="2400" b="0" dirty="0"/>
              <a:t>الرباط، 6-7 أيار/مايو 2017 </a:t>
            </a:r>
          </a:p>
          <a:p>
            <a:pPr algn="r" rtl="1">
              <a:lnSpc>
                <a:spcPct val="100000"/>
              </a:lnSpc>
            </a:pPr>
            <a:endParaRPr lang="ar-SA" sz="1500" dirty="0"/>
          </a:p>
          <a:p>
            <a:pPr algn="r" rtl="1">
              <a:lnSpc>
                <a:spcPct val="100000"/>
              </a:lnSpc>
            </a:pPr>
            <a:r>
              <a:rPr lang="ar-SA" sz="2400" dirty="0"/>
              <a:t>البند </a:t>
            </a:r>
            <a:r>
              <a:rPr lang="ar-LB" sz="2400" dirty="0" smtClean="0"/>
              <a:t>4أ</a:t>
            </a:r>
            <a:r>
              <a:rPr lang="ar-SA" sz="2400" dirty="0" smtClean="0"/>
              <a:t> </a:t>
            </a:r>
            <a:r>
              <a:rPr lang="ar-SA" sz="2400" dirty="0"/>
              <a:t>من جدول الأعمال المؤقت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9807" y="3906175"/>
            <a:ext cx="53501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3600" b="1" dirty="0" smtClean="0">
                <a:solidFill>
                  <a:schemeClr val="bg1"/>
                </a:solidFill>
              </a:rPr>
              <a:t>نتائج مؤتمر الأمم المتحدة المعني بالإسكان والتنمية الحضرية  المستدامة (الموئل الثالث)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14714" y="426918"/>
            <a:ext cx="6936942" cy="1202185"/>
          </a:xfrm>
        </p:spPr>
        <p:txBody>
          <a:bodyPr/>
          <a:lstStyle/>
          <a:p>
            <a:pPr algn="ctr"/>
            <a:r>
              <a:rPr lang="ar-L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الخطة الحضرية الجديدة: إعلان كيتو بشأن المدن والمستوطنات البشرية المستدامة لل</a:t>
            </a:r>
            <a:r>
              <a:rPr lang="ar-L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جميع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0110" y="2233703"/>
            <a:ext cx="8135007" cy="3892177"/>
          </a:xfrm>
        </p:spPr>
        <p:txBody>
          <a:bodyPr/>
          <a:lstStyle/>
          <a:p>
            <a:pPr indent="0" algn="r">
              <a:spcAft>
                <a:spcPts val="6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السكن اللائق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إتاحة الوصول إلى مياه الشرب المأمونة وخدمات الصرف الصحي للجميع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الأمن الغذائي والتغذية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الصحة والتعليم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الهياكل الأساسية الحضرية، الطاقة، والنقل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المشاركة المدنية والمساواة بين الجنسين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النمو الاقتصادي المستدام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الحد من مخاطر الكوارث والآثار البيئية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4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14714" y="426918"/>
            <a:ext cx="6936942" cy="1202185"/>
          </a:xfrm>
        </p:spPr>
        <p:txBody>
          <a:bodyPr/>
          <a:lstStyle/>
          <a:p>
            <a:pPr algn="ctr"/>
            <a:r>
              <a:rPr lang="ar-L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خطة كيتو لتنفيذ الخطة الحضرية الجديدة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0110" y="2233703"/>
            <a:ext cx="8135007" cy="3892177"/>
          </a:xfrm>
        </p:spPr>
        <p:txBody>
          <a:bodyPr/>
          <a:lstStyle/>
          <a:p>
            <a:pPr indent="0" algn="r">
              <a:spcAft>
                <a:spcPts val="12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الإدماج الاجتماعي والقضاء على الفقر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12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تحقيق الازدهار الحضري الشامل وتوفير الفرص للجميع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12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التنمية الحضرية المستدامة بيئياً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12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هيكل </a:t>
            </a:r>
            <a:r>
              <a:rPr lang="ar-LB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الحوكمة</a:t>
            </a: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الحضرية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12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التنمية الحضرية المكانية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600"/>
              </a:spcAft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8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14714" y="426918"/>
            <a:ext cx="6936942" cy="1202185"/>
          </a:xfrm>
        </p:spPr>
        <p:txBody>
          <a:bodyPr/>
          <a:lstStyle/>
          <a:p>
            <a:pPr algn="ctr"/>
            <a:r>
              <a:rPr lang="ar-L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الجهات الفاعلة الأساسية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0110" y="2233703"/>
            <a:ext cx="8135007" cy="3892177"/>
          </a:xfrm>
        </p:spPr>
        <p:txBody>
          <a:bodyPr/>
          <a:lstStyle/>
          <a:p>
            <a:pPr indent="0" algn="r">
              <a:spcAft>
                <a:spcPts val="12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الحكومات الوطنية والمحلية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12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وكالات الأمم المتحدة (برنامج الأمم المتحدة للمستوطنات البشرية-</a:t>
            </a:r>
            <a:r>
              <a:rPr lang="ar-LB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هابيتات</a:t>
            </a: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، اللجان الإقليمية،...)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12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شركاء إقليميون آخرون (جامعة الدول العربية، منظمة المدن العربية،...)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12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منظمات المجتمع المدني ومؤسسات الأبحاث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12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القطاع الخاص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8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14714" y="426918"/>
            <a:ext cx="6936942" cy="1202185"/>
          </a:xfrm>
        </p:spPr>
        <p:txBody>
          <a:bodyPr/>
          <a:lstStyle/>
          <a:p>
            <a:pPr algn="ctr"/>
            <a:r>
              <a:rPr lang="ar-L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الآلية التحضيرية للموئل الثالث في المنطقة العربية </a:t>
            </a:r>
          </a:p>
          <a:p>
            <a:pPr algn="ctr"/>
            <a:r>
              <a:rPr lang="ar-L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L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هابيتات</a:t>
            </a:r>
            <a:r>
              <a:rPr lang="ar-L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، الاسكوا، جامعة الدول العربية)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0110" y="2233703"/>
            <a:ext cx="8135007" cy="3892177"/>
          </a:xfrm>
        </p:spPr>
        <p:txBody>
          <a:bodyPr/>
          <a:lstStyle/>
          <a:p>
            <a:pPr indent="0" algn="r">
              <a:spcAft>
                <a:spcPts val="12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تقرير المنطقة العربية حول مؤتمر الأمم المتحدة الثالث المعني بالإسكان والتنمية الحضرية المستدامة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12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المنتدى الوزاري العربي الأول للإسكان والتنمية الحضرية المستدامة وإعلان القاهرة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12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الاستراتيجية العربية للإسكان والتنمية الحضرية المستدامة 2030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1200"/>
              </a:spcAft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4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14714" y="426918"/>
            <a:ext cx="6936942" cy="1202185"/>
          </a:xfrm>
        </p:spPr>
        <p:txBody>
          <a:bodyPr/>
          <a:lstStyle/>
          <a:p>
            <a:pPr algn="ctr"/>
            <a:r>
              <a:rPr lang="ar-L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التنمية الحضرية والتحديات في المنطقة العربية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66330" y="1860841"/>
            <a:ext cx="8691239" cy="4335773"/>
          </a:xfrm>
        </p:spPr>
        <p:txBody>
          <a:bodyPr/>
          <a:lstStyle/>
          <a:p>
            <a:pPr marL="457200" indent="-457200" algn="r" rtl="1">
              <a:spcAft>
                <a:spcPts val="1000"/>
              </a:spcAft>
              <a:buFontTx/>
              <a:buChar char="-"/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2010: 56% نسبة سكان الحضر من إجمالي السكان (357 مليون) </a:t>
            </a: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2050: 68% </a:t>
            </a:r>
            <a:r>
              <a:rPr lang="ar-LB" sz="2600" dirty="0">
                <a:latin typeface="Arial" panose="020B0604020202020204" pitchFamily="34" charset="0"/>
                <a:cs typeface="Arial" panose="020B0604020202020204" pitchFamily="34" charset="0"/>
              </a:rPr>
              <a:t>نسبة سكان الحضر من إجمالي السكان </a:t>
            </a: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(646 مليون)</a:t>
            </a:r>
          </a:p>
          <a:p>
            <a:pPr indent="0" algn="r" rtl="1">
              <a:spcAft>
                <a:spcPts val="10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المدن العربية محركات وطنية للتنمية الاقتصادية والاجتماعية</a:t>
            </a:r>
          </a:p>
          <a:p>
            <a:pPr indent="0" algn="r" rtl="1">
              <a:spcAft>
                <a:spcPts val="10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العمل في المناطق الحضرية</a:t>
            </a:r>
          </a:p>
          <a:p>
            <a:pPr indent="0" algn="r" rtl="1">
              <a:spcAft>
                <a:spcPts val="10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-----------</a:t>
            </a:r>
          </a:p>
          <a:p>
            <a:pPr indent="0" algn="r" rtl="1">
              <a:spcAft>
                <a:spcPts val="10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نمو المستوطنات العشوائية والقطاع غير الرسمي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10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أثر النزاعات والنزوح الجماعي على العديد من المدن العربية</a:t>
            </a:r>
          </a:p>
          <a:p>
            <a:pPr algn="r">
              <a:spcAft>
                <a:spcPts val="10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ارتفاع متوسط معدل الفقر من 22,7% في 1990 إلى 23,4% في 2012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0800000">
            <a:off x="435006" y="1997132"/>
            <a:ext cx="506027" cy="1523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14714" y="426918"/>
            <a:ext cx="6936942" cy="1202185"/>
          </a:xfrm>
        </p:spPr>
        <p:txBody>
          <a:bodyPr/>
          <a:lstStyle/>
          <a:p>
            <a:pPr algn="ctr"/>
            <a:r>
              <a:rPr lang="ar-L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الأبعاد الحضرية في أهداف التنمية المستدامة والخطة الحضرية الجديدة: التنفيذ على المستوى الإقليمي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0110" y="2233703"/>
            <a:ext cx="8135007" cy="3892177"/>
          </a:xfrm>
        </p:spPr>
        <p:txBody>
          <a:bodyPr/>
          <a:lstStyle/>
          <a:p>
            <a:pPr indent="0" algn="r">
              <a:spcAft>
                <a:spcPts val="12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الهدف 11 من اهداف التنمية المستدامة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12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الأهداف والغايات الأخرى: </a:t>
            </a: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آلية الاستعراض الإقليمي ودور اللجان الإقليمية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r" rtl="1">
              <a:spcAft>
                <a:spcPts val="12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الخطة الحضرية الجديدة: آلية شاملة على المستوى الإقليمي ودون الإقليمي</a:t>
            </a:r>
          </a:p>
          <a:p>
            <a:pPr indent="0" algn="r" rtl="1">
              <a:spcAft>
                <a:spcPts val="12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المنتدى السياسي الرفيع المستوى 2018</a:t>
            </a:r>
          </a:p>
          <a:p>
            <a:pPr marL="114300" indent="-457200" algn="r">
              <a:spcAft>
                <a:spcPts val="1200"/>
              </a:spcAft>
              <a:buFontTx/>
              <a:buChar char="-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1200"/>
              </a:spcAft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2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14714" y="613350"/>
            <a:ext cx="6936942" cy="824833"/>
          </a:xfrm>
        </p:spPr>
        <p:txBody>
          <a:bodyPr/>
          <a:lstStyle/>
          <a:p>
            <a:pPr algn="ctr"/>
            <a:r>
              <a:rPr lang="ar-L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الدور المحتمل </a:t>
            </a:r>
            <a:r>
              <a:rPr lang="ar-L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للاسكوا</a:t>
            </a:r>
            <a:r>
              <a:rPr lang="ar-L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أهداف التنمية المستدامة والخطة الحضرية الجديدة</a:t>
            </a:r>
            <a:endParaRPr lang="ar-L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0110" y="2233703"/>
            <a:ext cx="8135007" cy="3892177"/>
          </a:xfrm>
        </p:spPr>
        <p:txBody>
          <a:bodyPr/>
          <a:lstStyle/>
          <a:p>
            <a:pPr indent="0" algn="r">
              <a:spcAft>
                <a:spcPts val="12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السكن اللائق وتحسين الأحياء الفقيرة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12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الإدماج الاجتماعي والحماية الاجتماعية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r" rtl="1">
              <a:spcAft>
                <a:spcPts val="12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الحد من الفقر الحضري </a:t>
            </a:r>
            <a:r>
              <a:rPr lang="ar-LB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واللامساواة</a:t>
            </a:r>
            <a:endParaRPr lang="ar-L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r" rtl="1">
              <a:spcAft>
                <a:spcPts val="12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النمو الاقتصادي الحضري والعمل</a:t>
            </a:r>
          </a:p>
          <a:p>
            <a:pPr indent="0" algn="r" rtl="1">
              <a:spcAft>
                <a:spcPts val="12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الهياكل الأساسية الحضرية، الطاقة، والنقل</a:t>
            </a:r>
          </a:p>
          <a:p>
            <a:pPr indent="0" algn="r" rtl="1">
              <a:spcAft>
                <a:spcPts val="12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توفير المياه وخدمات الصرف الصحي</a:t>
            </a:r>
          </a:p>
          <a:p>
            <a:pPr indent="0" algn="r" rtl="1">
              <a:spcAft>
                <a:spcPts val="1200"/>
              </a:spcAft>
            </a:pPr>
            <a:r>
              <a:rPr lang="ar-L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 التقليل من الآثار البيئية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1200"/>
              </a:spcAft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5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SCWA PPT P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1096963" y="1146175"/>
            <a:ext cx="6950075" cy="328613"/>
          </a:xfrm>
          <a:prstGeom prst="rect">
            <a:avLst/>
          </a:prstGeom>
        </p:spPr>
        <p:txBody>
          <a:bodyPr lIns="0" tIns="0" rIns="0" bIns="0"/>
          <a:lstStyle/>
          <a:p>
            <a:pPr marL="342900" indent="-342900" algn="r" eaLnBrk="0" hangingPunct="0">
              <a:lnSpc>
                <a:spcPts val="2700"/>
              </a:lnSpc>
              <a:buFont typeface="Arial" pitchFamily="34" charset="0"/>
              <a:buNone/>
            </a:pPr>
            <a:r>
              <a:rPr lang="ar-SA" sz="3600" b="1" dirty="0">
                <a:solidFill>
                  <a:srgbClr val="595959"/>
                </a:solidFill>
              </a:rPr>
              <a:t>شكراً</a:t>
            </a:r>
            <a:endParaRPr lang="en-US" sz="3600" b="1" dirty="0">
              <a:solidFill>
                <a:srgbClr val="59595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8FDE"/>
      </a:accent1>
      <a:accent2>
        <a:srgbClr val="FFBF3F"/>
      </a:accent2>
      <a:accent3>
        <a:srgbClr val="CD545B"/>
      </a:accent3>
      <a:accent4>
        <a:srgbClr val="00B5E2"/>
      </a:accent4>
      <a:accent5>
        <a:srgbClr val="A4D65E"/>
      </a:accent5>
      <a:accent6>
        <a:srgbClr val="7566A0"/>
      </a:accent6>
      <a:hlink>
        <a:srgbClr val="009CA6"/>
      </a:hlink>
      <a:folHlink>
        <a:srgbClr val="9799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</TotalTime>
  <Words>393</Words>
  <Application>Microsoft Office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Quantum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Fares Sfeir</dc:creator>
  <cp:lastModifiedBy>Nadine CHALAK</cp:lastModifiedBy>
  <cp:revision>211</cp:revision>
  <dcterms:created xsi:type="dcterms:W3CDTF">2011-12-13T13:03:18Z</dcterms:created>
  <dcterms:modified xsi:type="dcterms:W3CDTF">2017-05-05T09:07:51Z</dcterms:modified>
</cp:coreProperties>
</file>