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handoutMasterIdLst>
    <p:handoutMasterId r:id="rId42"/>
  </p:handoutMasterIdLst>
  <p:sldIdLst>
    <p:sldId id="256" r:id="rId2"/>
    <p:sldId id="314" r:id="rId3"/>
    <p:sldId id="257" r:id="rId4"/>
    <p:sldId id="333" r:id="rId5"/>
    <p:sldId id="353" r:id="rId6"/>
    <p:sldId id="326" r:id="rId7"/>
    <p:sldId id="328" r:id="rId8"/>
    <p:sldId id="355" r:id="rId9"/>
    <p:sldId id="356" r:id="rId10"/>
    <p:sldId id="325" r:id="rId11"/>
    <p:sldId id="329" r:id="rId12"/>
    <p:sldId id="346" r:id="rId13"/>
    <p:sldId id="348" r:id="rId14"/>
    <p:sldId id="330" r:id="rId15"/>
    <p:sldId id="336" r:id="rId16"/>
    <p:sldId id="338" r:id="rId17"/>
    <p:sldId id="344" r:id="rId18"/>
    <p:sldId id="340" r:id="rId19"/>
    <p:sldId id="345" r:id="rId20"/>
    <p:sldId id="258" r:id="rId21"/>
    <p:sldId id="354" r:id="rId22"/>
    <p:sldId id="357" r:id="rId23"/>
    <p:sldId id="335" r:id="rId24"/>
    <p:sldId id="265" r:id="rId25"/>
    <p:sldId id="316" r:id="rId26"/>
    <p:sldId id="317" r:id="rId27"/>
    <p:sldId id="318" r:id="rId28"/>
    <p:sldId id="319" r:id="rId29"/>
    <p:sldId id="320" r:id="rId30"/>
    <p:sldId id="327" r:id="rId31"/>
    <p:sldId id="285" r:id="rId32"/>
    <p:sldId id="349" r:id="rId33"/>
    <p:sldId id="286" r:id="rId34"/>
    <p:sldId id="287" r:id="rId35"/>
    <p:sldId id="288" r:id="rId36"/>
    <p:sldId id="351" r:id="rId37"/>
    <p:sldId id="350" r:id="rId38"/>
    <p:sldId id="323" r:id="rId39"/>
    <p:sldId id="32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66"/>
    <a:srgbClr val="00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7454" autoAdjust="0"/>
  </p:normalViewPr>
  <p:slideViewPr>
    <p:cSldViewPr>
      <p:cViewPr varScale="1">
        <p:scale>
          <a:sx n="98" d="100"/>
          <a:sy n="98" d="100"/>
        </p:scale>
        <p:origin x="13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7CB5D8-DC6C-4768-AB22-6943A3A678DE}" type="datetimeFigureOut">
              <a:rPr lang="en-US" smtClean="0"/>
              <a:t>12/05/2016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766939-625C-4D87-8997-0FBDDC305E8A}" type="slidenum">
              <a:rPr lang="en-US" smtClean="0"/>
              <a:t>‹#›</a:t>
            </a:fld>
            <a:endParaRPr lang="en-US"/>
          </a:p>
        </p:txBody>
      </p:sp>
    </p:spTree>
    <p:extLst>
      <p:ext uri="{BB962C8B-B14F-4D97-AF65-F5344CB8AC3E}">
        <p14:creationId xmlns:p14="http://schemas.microsoft.com/office/powerpoint/2010/main" val="1752768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95969-1E3E-46CF-9673-A9853B665733}" type="datetimeFigureOut">
              <a:rPr lang="en-US" smtClean="0"/>
              <a:t>12/05/2016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14AF0-FEB6-46F5-9CBB-EECCEA7A3E32}" type="slidenum">
              <a:rPr lang="en-US" smtClean="0"/>
              <a:t>‹#›</a:t>
            </a:fld>
            <a:endParaRPr lang="en-US"/>
          </a:p>
        </p:txBody>
      </p:sp>
    </p:spTree>
    <p:extLst>
      <p:ext uri="{BB962C8B-B14F-4D97-AF65-F5344CB8AC3E}">
        <p14:creationId xmlns:p14="http://schemas.microsoft.com/office/powerpoint/2010/main" val="309810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2</a:t>
            </a:fld>
            <a:endParaRPr lang="en-US"/>
          </a:p>
        </p:txBody>
      </p:sp>
    </p:spTree>
    <p:extLst>
      <p:ext uri="{BB962C8B-B14F-4D97-AF65-F5344CB8AC3E}">
        <p14:creationId xmlns:p14="http://schemas.microsoft.com/office/powerpoint/2010/main" val="71703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is Disaster Risk Reduction (DRR)?</a:t>
            </a:r>
            <a:endParaRPr lang="en-US" sz="1200" kern="1200" dirty="0" smtClean="0">
              <a:solidFill>
                <a:schemeClr val="tx1"/>
              </a:solidFill>
              <a:effectLst/>
              <a:latin typeface="+mn-lt"/>
              <a:ea typeface="+mn-ea"/>
              <a:cs typeface="+mn-cs"/>
            </a:endParaRPr>
          </a:p>
          <a:p>
            <a:pPr lvl="0"/>
            <a:r>
              <a:rPr lang="en-US" kern="1200" dirty="0" smtClean="0">
                <a:effectLst/>
              </a:rPr>
              <a:t>DRR = prevention + preparedness + response + recovery </a:t>
            </a:r>
            <a:endParaRPr lang="en-US" dirty="0" smtClean="0">
              <a:effectLst/>
            </a:endParaRPr>
          </a:p>
          <a:p>
            <a:pPr lvl="0"/>
            <a:r>
              <a:rPr lang="en-US" dirty="0" smtClean="0">
                <a:effectLst/>
              </a:rPr>
              <a:t>Systematic approach to identifying, assessing and reducing disaster risk  </a:t>
            </a:r>
          </a:p>
          <a:p>
            <a:pPr lvl="0"/>
            <a:r>
              <a:rPr lang="en-US" kern="1200" dirty="0" smtClean="0">
                <a:effectLst/>
              </a:rPr>
              <a:t>Understand community and individual vulnerabilities (including that of socially excluded groups such as indigenous communities) and capacities</a:t>
            </a:r>
            <a:endParaRPr lang="en-US" dirty="0" smtClean="0">
              <a:effectLst/>
            </a:endParaRPr>
          </a:p>
          <a:p>
            <a:pPr lvl="0"/>
            <a:r>
              <a:rPr lang="en-US" dirty="0" smtClean="0">
                <a:effectLst/>
              </a:rPr>
              <a:t>Minimizes vulnerabilities and risks to mitigate and prepare for the adverse impacts of natural hazards </a:t>
            </a:r>
          </a:p>
          <a:p>
            <a:pPr lvl="0"/>
            <a:r>
              <a:rPr lang="en-US" dirty="0" smtClean="0">
                <a:effectLst/>
              </a:rPr>
              <a:t>DRR initiatives: </a:t>
            </a:r>
          </a:p>
          <a:p>
            <a:pPr lvl="1"/>
            <a:r>
              <a:rPr lang="en-US" sz="1200" kern="1200" dirty="0" smtClean="0">
                <a:solidFill>
                  <a:schemeClr val="tx1"/>
                </a:solidFill>
                <a:effectLst/>
                <a:latin typeface="+mn-lt"/>
                <a:ea typeface="+mn-ea"/>
                <a:cs typeface="+mn-cs"/>
              </a:rPr>
              <a:t>Identify and address different risks faced by different members of the community </a:t>
            </a:r>
          </a:p>
          <a:p>
            <a:pPr lvl="1"/>
            <a:r>
              <a:rPr lang="en-US" sz="1200" kern="1200" dirty="0" smtClean="0">
                <a:solidFill>
                  <a:schemeClr val="tx1"/>
                </a:solidFill>
                <a:effectLst/>
                <a:latin typeface="+mn-lt"/>
                <a:ea typeface="+mn-ea"/>
                <a:cs typeface="+mn-cs"/>
              </a:rPr>
              <a:t>Foster safer and more resilient conditions – particularly for females</a:t>
            </a:r>
          </a:p>
          <a:p>
            <a:pPr lvl="1"/>
            <a:r>
              <a:rPr lang="en-US" sz="1200" kern="1200" dirty="0" smtClean="0">
                <a:solidFill>
                  <a:schemeClr val="tx1"/>
                </a:solidFill>
                <a:effectLst/>
                <a:latin typeface="+mn-lt"/>
                <a:ea typeface="+mn-ea"/>
                <a:cs typeface="+mn-cs"/>
              </a:rPr>
              <a:t>Develop capacity to strengthen preparedness, response, and recovery</a:t>
            </a:r>
          </a:p>
          <a:p>
            <a:r>
              <a:rPr lang="en-US" sz="1200" b="1" kern="1200" dirty="0" smtClean="0">
                <a:solidFill>
                  <a:schemeClr val="tx1"/>
                </a:solidFill>
                <a:effectLst/>
                <a:latin typeface="+mn-lt"/>
                <a:ea typeface="+mn-ea"/>
                <a:cs typeface="+mn-cs"/>
              </a:rPr>
              <a:t>What is the link between DRR and GBV?</a:t>
            </a:r>
            <a:endParaRPr lang="en-US" sz="1200" kern="1200" dirty="0" smtClean="0">
              <a:solidFill>
                <a:schemeClr val="tx1"/>
              </a:solidFill>
              <a:effectLst/>
              <a:latin typeface="+mn-lt"/>
              <a:ea typeface="+mn-ea"/>
              <a:cs typeface="+mn-cs"/>
            </a:endParaRPr>
          </a:p>
          <a:p>
            <a:pPr lvl="0"/>
            <a:r>
              <a:rPr lang="en-US" kern="1200" dirty="0" smtClean="0">
                <a:effectLst/>
              </a:rPr>
              <a:t>Reducing disaster risk is directly relevant to GBV prevention and response </a:t>
            </a:r>
            <a:endParaRPr lang="en-US" dirty="0" smtClean="0">
              <a:effectLst/>
            </a:endParaRPr>
          </a:p>
          <a:p>
            <a:pPr lvl="0"/>
            <a:r>
              <a:rPr lang="en-US" kern="1200" dirty="0" smtClean="0">
                <a:effectLst/>
              </a:rPr>
              <a:t>Capacities to prevent and respond to GBV are fundamental to reducing risk</a:t>
            </a:r>
            <a:endParaRPr lang="en-US" dirty="0" smtClean="0">
              <a:effectLst/>
            </a:endParaRPr>
          </a:p>
          <a:p>
            <a:pPr lvl="0"/>
            <a:r>
              <a:rPr lang="en-US" dirty="0" smtClean="0">
                <a:effectLst/>
              </a:rPr>
              <a:t>Focus on specific risks faced by females in the context by referring to GBV prevalence studies  (especially risk and protective factors) and reviewing previous humanitarian response reports and assessments to glean lessons learned</a:t>
            </a:r>
          </a:p>
          <a:p>
            <a:pPr lvl="0"/>
            <a:r>
              <a:rPr lang="en-US" dirty="0" smtClean="0">
                <a:effectLst/>
              </a:rPr>
              <a:t>Engage females in efforts and initiatives to reduce disaster risk</a:t>
            </a:r>
          </a:p>
          <a:p>
            <a:pPr lvl="0"/>
            <a:r>
              <a:rPr lang="en-US" dirty="0" smtClean="0">
                <a:effectLst/>
              </a:rPr>
              <a:t>Ensure females are not only participants, but also decision-makers</a:t>
            </a:r>
          </a:p>
          <a:p>
            <a:pPr lvl="0"/>
            <a:r>
              <a:rPr lang="en-US" dirty="0" smtClean="0">
                <a:effectLst/>
              </a:rPr>
              <a:t>GBV as part of an Early Warning System: </a:t>
            </a:r>
          </a:p>
          <a:p>
            <a:pPr lvl="0"/>
            <a:r>
              <a:rPr lang="en-US" sz="1200" kern="1200" dirty="0" smtClean="0">
                <a:solidFill>
                  <a:schemeClr val="tx1"/>
                </a:solidFill>
                <a:effectLst/>
                <a:latin typeface="+mn-lt"/>
                <a:ea typeface="+mn-ea"/>
                <a:cs typeface="+mn-cs"/>
              </a:rPr>
              <a:t>GBV as </a:t>
            </a:r>
            <a:r>
              <a:rPr lang="en-US" sz="1200" u="sng" kern="1200" dirty="0" smtClean="0">
                <a:solidFill>
                  <a:schemeClr val="tx1"/>
                </a:solidFill>
                <a:effectLst/>
                <a:latin typeface="+mn-lt"/>
                <a:ea typeface="+mn-ea"/>
                <a:cs typeface="+mn-cs"/>
              </a:rPr>
              <a:t>part of</a:t>
            </a:r>
            <a:r>
              <a:rPr lang="en-US" sz="1200" kern="1200" dirty="0" smtClean="0">
                <a:solidFill>
                  <a:schemeClr val="tx1"/>
                </a:solidFill>
                <a:effectLst/>
                <a:latin typeface="+mn-lt"/>
                <a:ea typeface="+mn-ea"/>
                <a:cs typeface="+mn-cs"/>
              </a:rPr>
              <a:t> early warning for emergency = Changing nature of GBV (escalation of violence or certain types of targeting certain groups) may by one indicator (among others) in an early warning system to predict a humanitarian crisis</a:t>
            </a:r>
          </a:p>
          <a:p>
            <a:pPr lvl="0"/>
            <a:r>
              <a:rPr lang="en-US" sz="1200" kern="1200" dirty="0" smtClean="0">
                <a:solidFill>
                  <a:schemeClr val="tx1"/>
                </a:solidFill>
                <a:effectLst/>
                <a:latin typeface="+mn-lt"/>
                <a:ea typeface="+mn-ea"/>
                <a:cs typeface="+mn-cs"/>
              </a:rPr>
              <a:t>An early warning system </a:t>
            </a:r>
            <a:r>
              <a:rPr lang="en-US" sz="1200" u="sng" kern="1200" dirty="0" smtClean="0">
                <a:solidFill>
                  <a:schemeClr val="tx1"/>
                </a:solidFill>
                <a:effectLst/>
                <a:latin typeface="+mn-lt"/>
                <a:ea typeface="+mn-ea"/>
                <a:cs typeface="+mn-cs"/>
              </a:rPr>
              <a:t>for</a:t>
            </a:r>
            <a:r>
              <a:rPr lang="en-US" sz="1200" kern="1200" dirty="0" smtClean="0">
                <a:solidFill>
                  <a:schemeClr val="tx1"/>
                </a:solidFill>
                <a:effectLst/>
                <a:latin typeface="+mn-lt"/>
                <a:ea typeface="+mn-ea"/>
                <a:cs typeface="+mn-cs"/>
              </a:rPr>
              <a:t> GBV = Early warning indicators that tell us that GBV is likely to increase</a:t>
            </a:r>
          </a:p>
          <a:p>
            <a:r>
              <a:rPr lang="en-US" sz="1200" kern="1200" dirty="0" smtClean="0">
                <a:solidFill>
                  <a:schemeClr val="tx1"/>
                </a:solidFill>
                <a:effectLst/>
                <a:latin typeface="+mn-lt"/>
                <a:ea typeface="+mn-ea"/>
                <a:cs typeface="+mn-cs"/>
              </a:rPr>
              <a:t>There are GBV entry points in every aspect of DRR to save lives and increase community resilience:</a:t>
            </a:r>
          </a:p>
          <a:p>
            <a:pPr lvl="0"/>
            <a:r>
              <a:rPr lang="en-US" kern="1200" dirty="0" smtClean="0">
                <a:effectLst/>
              </a:rPr>
              <a:t>Work with females (for example: GBV watch groups, adolescent girls groups) in communities –  or form and build capacity of such groups on DRR</a:t>
            </a:r>
            <a:endParaRPr lang="en-US" dirty="0" smtClean="0">
              <a:effectLst/>
            </a:endParaRPr>
          </a:p>
          <a:p>
            <a:pPr lvl="0"/>
            <a:r>
              <a:rPr lang="en-US" kern="1200" dirty="0" smtClean="0">
                <a:effectLst/>
              </a:rPr>
              <a:t>Engage males taking into account the cultural specificities will help raising awareness around preventing GBV and protecting females</a:t>
            </a:r>
            <a:endParaRPr lang="en-US" dirty="0" smtClean="0">
              <a:effectLst/>
            </a:endParaRPr>
          </a:p>
          <a:p>
            <a:pPr lvl="0"/>
            <a:r>
              <a:rPr lang="en-US" kern="1200" dirty="0" smtClean="0">
                <a:effectLst/>
              </a:rPr>
              <a:t>Engage communities in every aspect of DRR</a:t>
            </a:r>
            <a:endParaRPr lang="en-US" dirty="0" smtClean="0">
              <a:effectLst/>
            </a:endParaRPr>
          </a:p>
          <a:p>
            <a:pPr lvl="0"/>
            <a:r>
              <a:rPr lang="en-US" kern="1200" dirty="0" smtClean="0">
                <a:effectLst/>
              </a:rPr>
              <a:t>Enhance capacity of GBV service providers  </a:t>
            </a:r>
            <a:endParaRPr lang="en-US" dirty="0" smtClean="0">
              <a:effectLst/>
            </a:endParaRPr>
          </a:p>
          <a:p>
            <a:pPr lvl="0"/>
            <a:r>
              <a:rPr lang="en-US" kern="1200" dirty="0" smtClean="0">
                <a:effectLst/>
              </a:rPr>
              <a:t>Use and build on existing frameworks, policies, programs identify gaps and formulate relevant policies/plans</a:t>
            </a:r>
            <a:endParaRPr lang="en-US" dirty="0" smtClean="0">
              <a:effectLst/>
            </a:endParaRPr>
          </a:p>
          <a:p>
            <a:pPr lvl="0"/>
            <a:r>
              <a:rPr lang="en-US" kern="1200" dirty="0" smtClean="0">
                <a:effectLst/>
              </a:rPr>
              <a:t>Get information out – use Early Warning Systems such as text messaging or radio advertising</a:t>
            </a:r>
            <a:endParaRPr lang="en-US" dirty="0" smtClean="0">
              <a:effectLst/>
            </a:endParaRPr>
          </a:p>
          <a:p>
            <a:pPr lvl="0"/>
            <a:r>
              <a:rPr lang="en-US" kern="1200" dirty="0" smtClean="0">
                <a:effectLst/>
              </a:rPr>
              <a:t>Engage national actors and strengthen capacity - including of communities who are the first responders</a:t>
            </a:r>
            <a:endParaRPr lang="en-US" dirty="0" smtClean="0">
              <a:effectLst/>
            </a:endParaRPr>
          </a:p>
          <a:p>
            <a:pPr lvl="0"/>
            <a:r>
              <a:rPr lang="en-US" kern="1200" dirty="0" smtClean="0">
                <a:effectLst/>
              </a:rPr>
              <a:t>Identify channels for community intervention - through religious leaders, teachers, community leaders, health workers and others</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12</a:t>
            </a:fld>
            <a:endParaRPr lang="en-US"/>
          </a:p>
        </p:txBody>
      </p:sp>
    </p:spTree>
    <p:extLst>
      <p:ext uri="{BB962C8B-B14F-4D97-AF65-F5344CB8AC3E}">
        <p14:creationId xmlns:p14="http://schemas.microsoft.com/office/powerpoint/2010/main" val="4251907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GBV actors MUST sustain GBV prevention and response interventions beyond the emergency and into recovery and development, in line with the development strategies in the country.</a:t>
            </a:r>
          </a:p>
          <a:p>
            <a:pPr lvl="0"/>
            <a:r>
              <a:rPr lang="en-AU" sz="1200" kern="1200" dirty="0" smtClean="0">
                <a:solidFill>
                  <a:schemeClr val="tx1"/>
                </a:solidFill>
                <a:effectLst/>
                <a:latin typeface="+mn-lt"/>
                <a:ea typeface="+mn-ea"/>
                <a:cs typeface="+mn-cs"/>
              </a:rPr>
              <a:t>GBV does not end when the emergency ends – new forms may emerge, and work must continue</a:t>
            </a:r>
            <a:endParaRPr lang="en-US" dirty="0" smtClean="0">
              <a:effectLst/>
            </a:endParaRPr>
          </a:p>
          <a:p>
            <a:pPr lvl="0"/>
            <a:r>
              <a:rPr lang="en-AU" sz="1200" kern="1200" dirty="0" smtClean="0">
                <a:solidFill>
                  <a:schemeClr val="tx1"/>
                </a:solidFill>
                <a:effectLst/>
                <a:latin typeface="+mn-lt"/>
                <a:ea typeface="+mn-ea"/>
                <a:cs typeface="+mn-cs"/>
              </a:rPr>
              <a:t>Prioritize recovery = to restore/improve facilities, livelihoods, and living conditions </a:t>
            </a:r>
            <a:endParaRPr lang="en-US" dirty="0" smtClean="0">
              <a:effectLst/>
            </a:endParaRPr>
          </a:p>
          <a:p>
            <a:pPr lvl="0"/>
            <a:r>
              <a:rPr lang="en-AU" sz="1200" kern="1200" dirty="0" smtClean="0">
                <a:solidFill>
                  <a:schemeClr val="tx1"/>
                </a:solidFill>
                <a:effectLst/>
                <a:latin typeface="+mn-lt"/>
                <a:ea typeface="+mn-ea"/>
                <a:cs typeface="+mn-cs"/>
              </a:rPr>
              <a:t>Rehabilitate health and social services to respond to GBV survivors</a:t>
            </a:r>
            <a:endParaRPr lang="en-US" dirty="0" smtClean="0">
              <a:effectLst/>
            </a:endParaRPr>
          </a:p>
          <a:p>
            <a:pPr lvl="0"/>
            <a:r>
              <a:rPr lang="en-AU" sz="1200" kern="1200" dirty="0" smtClean="0">
                <a:solidFill>
                  <a:schemeClr val="tx1"/>
                </a:solidFill>
                <a:effectLst/>
                <a:latin typeface="+mn-lt"/>
                <a:ea typeface="+mn-ea"/>
                <a:cs typeface="+mn-cs"/>
              </a:rPr>
              <a:t>Ensure cash for work/food for work </a:t>
            </a:r>
            <a:r>
              <a:rPr lang="en-GB" sz="1200" kern="1200" dirty="0" smtClean="0">
                <a:solidFill>
                  <a:schemeClr val="tx1"/>
                </a:solidFill>
                <a:effectLst/>
                <a:latin typeface="+mn-lt"/>
                <a:ea typeface="+mn-ea"/>
                <a:cs typeface="+mn-cs"/>
              </a:rPr>
              <a:t>programs</a:t>
            </a:r>
            <a:r>
              <a:rPr lang="en-AU" sz="1200" kern="1200" dirty="0" smtClean="0">
                <a:solidFill>
                  <a:schemeClr val="tx1"/>
                </a:solidFill>
                <a:effectLst/>
                <a:latin typeface="+mn-lt"/>
                <a:ea typeface="+mn-ea"/>
                <a:cs typeface="+mn-cs"/>
              </a:rPr>
              <a:t> are accessible – mitigate GBV risks </a:t>
            </a:r>
            <a:endParaRPr lang="en-US" dirty="0" smtClean="0">
              <a:effectLst/>
            </a:endParaRPr>
          </a:p>
          <a:p>
            <a:pPr lvl="0"/>
            <a:r>
              <a:rPr lang="en-AU" sz="1200" kern="1200" dirty="0" smtClean="0">
                <a:solidFill>
                  <a:schemeClr val="tx1"/>
                </a:solidFill>
                <a:effectLst/>
                <a:latin typeface="+mn-lt"/>
                <a:ea typeface="+mn-ea"/>
                <a:cs typeface="+mn-cs"/>
              </a:rPr>
              <a:t>Promote economic empowerment – in all aspects of transition</a:t>
            </a:r>
            <a:endParaRPr lang="en-US" dirty="0" smtClean="0">
              <a:effectLst/>
            </a:endParaRPr>
          </a:p>
          <a:p>
            <a:pPr lvl="0"/>
            <a:r>
              <a:rPr lang="en-AU" sz="1200" kern="1200" dirty="0" smtClean="0">
                <a:solidFill>
                  <a:schemeClr val="tx1"/>
                </a:solidFill>
                <a:effectLst/>
                <a:latin typeface="+mn-lt"/>
                <a:ea typeface="+mn-ea"/>
                <a:cs typeface="+mn-cs"/>
              </a:rPr>
              <a:t>Transition GBV in emergencies interventions into existing GBV and gender development programming to promote sustainability of interventions</a:t>
            </a:r>
            <a:endParaRPr lang="en-US" dirty="0" smtClean="0">
              <a:effectLst/>
            </a:endParaRPr>
          </a:p>
          <a:p>
            <a:pPr lvl="0"/>
            <a:r>
              <a:rPr lang="en-AU" sz="1200" kern="1200" dirty="0" smtClean="0">
                <a:solidFill>
                  <a:schemeClr val="tx1"/>
                </a:solidFill>
                <a:effectLst/>
                <a:latin typeface="+mn-lt"/>
                <a:ea typeface="+mn-ea"/>
                <a:cs typeface="+mn-cs"/>
              </a:rPr>
              <a:t>Ensure equity and access in order to avoid inadvertently exacerbating community tensions</a:t>
            </a:r>
            <a:endParaRPr lang="en-US" dirty="0" smtClean="0">
              <a:effectLst/>
            </a:endParaRPr>
          </a:p>
          <a:p>
            <a:r>
              <a:rPr lang="en-US" sz="1200" b="1" kern="1200" dirty="0" smtClean="0">
                <a:solidFill>
                  <a:schemeClr val="tx1"/>
                </a:solidFill>
                <a:effectLst/>
                <a:latin typeface="+mn-lt"/>
                <a:ea typeface="+mn-ea"/>
                <a:cs typeface="+mn-cs"/>
              </a:rPr>
              <a:t>How should we address GBV in the transition?</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Promote prevention and protection through livelihoods options in the transition</a:t>
            </a:r>
            <a:endParaRPr lang="en-US" dirty="0" smtClean="0">
              <a:effectLst/>
            </a:endParaRPr>
          </a:p>
          <a:p>
            <a:pPr lvl="0"/>
            <a:r>
              <a:rPr lang="en-AU" sz="1200" kern="1200" dirty="0" smtClean="0">
                <a:solidFill>
                  <a:schemeClr val="tx1"/>
                </a:solidFill>
                <a:effectLst/>
                <a:latin typeface="+mn-lt"/>
                <a:ea typeface="+mn-ea"/>
                <a:cs typeface="+mn-cs"/>
              </a:rPr>
              <a:t>Ensure access to essential services - starting with health and MHPSS</a:t>
            </a:r>
            <a:endParaRPr lang="en-US" dirty="0" smtClean="0">
              <a:effectLst/>
            </a:endParaRPr>
          </a:p>
          <a:p>
            <a:pPr lvl="0"/>
            <a:r>
              <a:rPr lang="en-AU" sz="1200" kern="1200" dirty="0" smtClean="0">
                <a:solidFill>
                  <a:schemeClr val="tx1"/>
                </a:solidFill>
                <a:effectLst/>
                <a:latin typeface="+mn-lt"/>
                <a:ea typeface="+mn-ea"/>
                <a:cs typeface="+mn-cs"/>
              </a:rPr>
              <a:t>Build capacity of national partners to assume coordination leadership </a:t>
            </a:r>
            <a:endParaRPr lang="en-US" dirty="0" smtClean="0">
              <a:effectLst/>
            </a:endParaRPr>
          </a:p>
          <a:p>
            <a:pPr lvl="0"/>
            <a:r>
              <a:rPr lang="en-AU" sz="1200" kern="1200" dirty="0" smtClean="0">
                <a:solidFill>
                  <a:schemeClr val="tx1"/>
                </a:solidFill>
                <a:effectLst/>
                <a:latin typeface="+mn-lt"/>
                <a:ea typeface="+mn-ea"/>
                <a:cs typeface="+mn-cs"/>
              </a:rPr>
              <a:t>Participate in transition/recovery groups and discussions or Early Recovery Cluster to ensure that actions protect females and prevent incidents of GBV</a:t>
            </a:r>
            <a:endParaRPr lang="en-US" dirty="0" smtClean="0">
              <a:effectLst/>
            </a:endParaRPr>
          </a:p>
          <a:p>
            <a:pPr lvl="0"/>
            <a:r>
              <a:rPr lang="en-AU" sz="1200" kern="1200" dirty="0" smtClean="0">
                <a:solidFill>
                  <a:schemeClr val="tx1"/>
                </a:solidFill>
                <a:effectLst/>
                <a:latin typeface="+mn-lt"/>
                <a:ea typeface="+mn-ea"/>
                <a:cs typeface="+mn-cs"/>
              </a:rPr>
              <a:t>Ensure sustainability of GBV interventions developed during emergencies and transition into development, and establish strong platform for transition from humanitarian to development programming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13</a:t>
            </a:fld>
            <a:endParaRPr lang="en-US"/>
          </a:p>
        </p:txBody>
      </p:sp>
    </p:spTree>
    <p:extLst>
      <p:ext uri="{BB962C8B-B14F-4D97-AF65-F5344CB8AC3E}">
        <p14:creationId xmlns:p14="http://schemas.microsoft.com/office/powerpoint/2010/main" val="37653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16</a:t>
            </a:fld>
            <a:endParaRPr lang="en-US"/>
          </a:p>
        </p:txBody>
      </p:sp>
    </p:spTree>
    <p:extLst>
      <p:ext uri="{BB962C8B-B14F-4D97-AF65-F5344CB8AC3E}">
        <p14:creationId xmlns:p14="http://schemas.microsoft.com/office/powerpoint/2010/main" val="72150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18</a:t>
            </a:fld>
            <a:endParaRPr lang="en-US"/>
          </a:p>
        </p:txBody>
      </p:sp>
    </p:spTree>
    <p:extLst>
      <p:ext uri="{BB962C8B-B14F-4D97-AF65-F5344CB8AC3E}">
        <p14:creationId xmlns:p14="http://schemas.microsoft.com/office/powerpoint/2010/main" val="277267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multi-level model clarifies responsibilities of actors within the multi-sectoral model to ensure that interventions take place across all the key sectors and at three levels.</a:t>
            </a:r>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23</a:t>
            </a:fld>
            <a:endParaRPr lang="en-US"/>
          </a:p>
        </p:txBody>
      </p:sp>
    </p:spTree>
    <p:extLst>
      <p:ext uri="{BB962C8B-B14F-4D97-AF65-F5344CB8AC3E}">
        <p14:creationId xmlns:p14="http://schemas.microsoft.com/office/powerpoint/2010/main" val="9940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24</a:t>
            </a:fld>
            <a:endParaRPr lang="en-US"/>
          </a:p>
        </p:txBody>
      </p:sp>
    </p:spTree>
    <p:extLst>
      <p:ext uri="{BB962C8B-B14F-4D97-AF65-F5344CB8AC3E}">
        <p14:creationId xmlns:p14="http://schemas.microsoft.com/office/powerpoint/2010/main" val="325474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smtClean="0">
                <a:effectLst/>
              </a:rPr>
              <a:t>Train health providers to recognize and address GBV</a:t>
            </a:r>
            <a:endParaRPr lang="en-US" dirty="0" smtClean="0">
              <a:effectLst/>
            </a:endParaRPr>
          </a:p>
          <a:p>
            <a:pPr lvl="0"/>
            <a:r>
              <a:rPr lang="en-AU" dirty="0" smtClean="0">
                <a:effectLst/>
              </a:rPr>
              <a:t>Ensure Clinical Management of Rape (CMR) is accessible and available:</a:t>
            </a:r>
            <a:endParaRPr lang="en-US" dirty="0" smtClean="0">
              <a:effectLst/>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Documentation of Injuries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Collection of forensic  evidence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Treatment of injuries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Evaluation for sexually transmitted infections (STIs) and preventive care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Evaluation for risk of pregnancy and prevention</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Psychosocial support , </a:t>
            </a:r>
            <a:r>
              <a:rPr lang="en-AU" sz="1200" kern="1200" dirty="0" err="1" smtClean="0">
                <a:solidFill>
                  <a:schemeClr val="tx1"/>
                </a:solidFill>
                <a:effectLst/>
                <a:latin typeface="+mn-lt"/>
                <a:ea typeface="+mn-ea"/>
                <a:cs typeface="+mn-cs"/>
              </a:rPr>
              <a:t>counseling</a:t>
            </a:r>
            <a:r>
              <a:rPr lang="en-AU" sz="1200" kern="1200" dirty="0" smtClean="0">
                <a:solidFill>
                  <a:schemeClr val="tx1"/>
                </a:solidFill>
                <a:effectLst/>
                <a:latin typeface="+mn-lt"/>
                <a:ea typeface="+mn-ea"/>
                <a:cs typeface="+mn-cs"/>
              </a:rPr>
              <a:t> and follow-up</a:t>
            </a:r>
            <a:endParaRPr lang="en-US" sz="1200" kern="1200" dirty="0" smtClean="0">
              <a:solidFill>
                <a:schemeClr val="tx1"/>
              </a:solidFill>
              <a:effectLst/>
              <a:latin typeface="+mn-lt"/>
              <a:ea typeface="+mn-ea"/>
              <a:cs typeface="+mn-cs"/>
            </a:endParaRPr>
          </a:p>
          <a:p>
            <a:pPr lvl="0"/>
            <a:r>
              <a:rPr lang="en-AU" dirty="0" smtClean="0">
                <a:effectLst/>
              </a:rPr>
              <a:t>Administer </a:t>
            </a:r>
            <a:r>
              <a:rPr lang="en-US" dirty="0" smtClean="0">
                <a:effectLst/>
              </a:rPr>
              <a:t> “Post-Rape” Treatment Kits: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Part of holistic health care for survivors of sexual violence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Administered by trained health professionals – training is necessary, but kits come with guidelines in case there are no trained professionals to administer contents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Kits include: post- exposure prophylaxis (PEP), emergency contraception, antibiotics, STI preventive treatment, pregnancy tests, etc.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PEP treatment should be started as soon as possible, but maximum within 72 hours of the incident</a:t>
            </a:r>
            <a:endParaRPr lang="en-US" sz="1200" kern="1200" dirty="0" smtClean="0">
              <a:solidFill>
                <a:schemeClr val="tx1"/>
              </a:solidFill>
              <a:effectLst/>
              <a:latin typeface="+mn-lt"/>
              <a:ea typeface="+mn-ea"/>
              <a:cs typeface="+mn-cs"/>
            </a:endParaRPr>
          </a:p>
          <a:p>
            <a:pPr lvl="0"/>
            <a:r>
              <a:rPr lang="en-AU" dirty="0" smtClean="0">
                <a:effectLst/>
              </a:rPr>
              <a:t>Ensure Minimum Initial Service Package (MISP):</a:t>
            </a:r>
            <a:endParaRPr lang="en-US" dirty="0" smtClean="0">
              <a:effectLst/>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Coordinated set of priority sexual and reproductive health activities at the onset of an emergency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Designed to: prevent and respond to sexual violence, prevent excess maternal and neonatal mortality and morbidity, reduce HIV transmission, plan for comprehensive RH services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Implementation supported by pre-packaged reproductive health kits of equipment and essential supplies for life saving interventions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Implemented at the onset of a crisis - saves lives and prevents illness, especially for females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Implemented throughout the crisis and into recovery</a:t>
            </a:r>
            <a:endParaRPr lang="en-US" sz="1200" kern="1200" dirty="0" smtClean="0">
              <a:solidFill>
                <a:schemeClr val="tx1"/>
              </a:solidFill>
              <a:effectLst/>
              <a:latin typeface="+mn-lt"/>
              <a:ea typeface="+mn-ea"/>
              <a:cs typeface="+mn-cs"/>
            </a:endParaRPr>
          </a:p>
          <a:p>
            <a:pPr lvl="0"/>
            <a:r>
              <a:rPr lang="en-AU" dirty="0" smtClean="0">
                <a:effectLst/>
              </a:rPr>
              <a:t>Connect with Mental Health and Psychosocial Support Services (MHPSS) </a:t>
            </a:r>
            <a:endParaRPr lang="en-US" dirty="0" smtClean="0">
              <a:effectLst/>
            </a:endParaRPr>
          </a:p>
          <a:p>
            <a:pPr lvl="0"/>
            <a:r>
              <a:rPr lang="en-AU" dirty="0" smtClean="0">
                <a:effectLst/>
              </a:rPr>
              <a:t>Ensure health care providers have access to appropriate technical and material resources</a:t>
            </a:r>
            <a:endParaRPr lang="en-US" dirty="0" smtClean="0">
              <a:effectLst/>
            </a:endParaRPr>
          </a:p>
          <a:p>
            <a:pPr lvl="0"/>
            <a:r>
              <a:rPr lang="en-AU" dirty="0" smtClean="0">
                <a:effectLst/>
              </a:rPr>
              <a:t>Ensure same sex interviewers for individuals who have been exposed to violence</a:t>
            </a:r>
            <a:endParaRPr lang="en-US" dirty="0" smtClean="0">
              <a:effectLst/>
            </a:endParaRPr>
          </a:p>
          <a:p>
            <a:pPr lvl="0"/>
            <a:r>
              <a:rPr lang="en-AU" dirty="0" smtClean="0">
                <a:effectLst/>
              </a:rPr>
              <a:t>Respond to immediate health and MHPSS needs</a:t>
            </a:r>
            <a:endParaRPr lang="en-US" dirty="0" smtClean="0">
              <a:effectLst/>
            </a:endParaRPr>
          </a:p>
          <a:p>
            <a:pPr lvl="0"/>
            <a:r>
              <a:rPr lang="en-AU" dirty="0" smtClean="0">
                <a:effectLst/>
              </a:rPr>
              <a:t>Institute protocols for treatment, referral and data collection and documentation that guarantee confidentiality</a:t>
            </a:r>
            <a:endParaRPr lang="en-US" dirty="0" smtClean="0">
              <a:effectLst/>
            </a:endParaRPr>
          </a:p>
          <a:p>
            <a:pPr lvl="0"/>
            <a:r>
              <a:rPr lang="en-AU" dirty="0" smtClean="0">
                <a:effectLst/>
              </a:rPr>
              <a:t>Provide GBV treatment free of cost</a:t>
            </a:r>
            <a:endParaRPr lang="en-US" dirty="0" smtClean="0">
              <a:effectLst/>
            </a:endParaRPr>
          </a:p>
          <a:p>
            <a:pPr lvl="0"/>
            <a:r>
              <a:rPr lang="en-AU" dirty="0" smtClean="0">
                <a:effectLst/>
              </a:rPr>
              <a:t>Provide forensic evidence and testimony in court when </a:t>
            </a:r>
            <a:r>
              <a:rPr lang="en-AU" dirty="0" err="1" smtClean="0">
                <a:effectLst/>
              </a:rPr>
              <a:t>authorizedre</a:t>
            </a:r>
            <a:r>
              <a:rPr lang="en-AU" dirty="0" smtClean="0">
                <a:effectLst/>
              </a:rPr>
              <a:t> </a:t>
            </a:r>
            <a:endParaRPr lang="en-US" dirty="0" smtClean="0">
              <a:effectLst/>
            </a:endParaRPr>
          </a:p>
          <a:p>
            <a:pPr lvl="0"/>
            <a:r>
              <a:rPr lang="en-AU" dirty="0" smtClean="0">
                <a:effectLst/>
              </a:rPr>
              <a:t>Involve and inform community - especially females - in decision-making</a:t>
            </a:r>
            <a:endParaRPr lang="en-US" dirty="0" smtClean="0">
              <a:effectLst/>
            </a:endParaRPr>
          </a:p>
          <a:p>
            <a:pPr lvl="0"/>
            <a:r>
              <a:rPr lang="en-AU" dirty="0" smtClean="0">
                <a:effectLst/>
              </a:rPr>
              <a:t>Conduct awareness and sensitization strategies for health care providers on GBV Guiding Principles </a:t>
            </a:r>
            <a:endParaRPr lang="en-US" dirty="0" smtClean="0">
              <a:effectLst/>
            </a:endParaRPr>
          </a:p>
          <a:p>
            <a:pPr lvl="0"/>
            <a:r>
              <a:rPr lang="en-AU" dirty="0" smtClean="0">
                <a:effectLst/>
              </a:rPr>
              <a:t>Ensure access to services – addressing potential barriers such as distance, language and financial issues</a:t>
            </a:r>
            <a:endParaRPr lang="en-US" dirty="0" smtClean="0">
              <a:effectLst/>
            </a:endParaRPr>
          </a:p>
          <a:p>
            <a:pPr lvl="0"/>
            <a:r>
              <a:rPr lang="en-AU" dirty="0" smtClean="0">
                <a:effectLst/>
              </a:rPr>
              <a:t>Establish protocol for care for caregivers - and train health care providers in its use</a:t>
            </a:r>
            <a:endParaRPr lang="en-US" dirty="0" smtClean="0">
              <a:effectLst/>
            </a:endParaRPr>
          </a:p>
          <a:p>
            <a:pPr lvl="0"/>
            <a:r>
              <a:rPr lang="en-AU" dirty="0" smtClean="0">
                <a:effectLst/>
              </a:rPr>
              <a:t>Support creation of national guidelines for GBV – specifically sexual violence</a:t>
            </a:r>
            <a:endParaRPr lang="en-US" dirty="0" smtClean="0">
              <a:effectLst/>
            </a:endParaRPr>
          </a:p>
          <a:p>
            <a:pPr lvl="0"/>
            <a:r>
              <a:rPr lang="en-AU" dirty="0" smtClean="0">
                <a:effectLst/>
              </a:rPr>
              <a:t>Develop key messages to encourage survivors to seek health support</a:t>
            </a:r>
            <a:endParaRPr lang="en-US" dirty="0" smtClean="0">
              <a:effectLst/>
            </a:endParaRPr>
          </a:p>
          <a:p>
            <a:pPr lvl="0"/>
            <a:r>
              <a:rPr lang="en-AU" dirty="0" smtClean="0">
                <a:effectLst/>
              </a:rPr>
              <a:t>Identify protection concerns and prevention strategies</a:t>
            </a:r>
            <a:endParaRPr lang="en-US" dirty="0" smtClean="0">
              <a:effectLst/>
            </a:endParaRPr>
          </a:p>
          <a:p>
            <a:pPr lvl="0"/>
            <a:r>
              <a:rPr lang="en-AU" sz="1200" kern="1200" dirty="0" smtClean="0">
                <a:solidFill>
                  <a:schemeClr val="tx1"/>
                </a:solidFill>
                <a:effectLst/>
                <a:latin typeface="+mn-lt"/>
                <a:ea typeface="+mn-ea"/>
                <a:cs typeface="+mn-cs"/>
              </a:rPr>
              <a:t>Referral = for additional assistance and services</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25</a:t>
            </a:fld>
            <a:endParaRPr lang="en-US"/>
          </a:p>
        </p:txBody>
      </p:sp>
    </p:spTree>
    <p:extLst>
      <p:ext uri="{BB962C8B-B14F-4D97-AF65-F5344CB8AC3E}">
        <p14:creationId xmlns:p14="http://schemas.microsoft.com/office/powerpoint/2010/main" val="2468118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Survivors of GBV may have long-lasting psychological and social effects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MHPSS should seek to promote healing, empowerment, acceptance </a:t>
            </a:r>
          </a:p>
          <a:p>
            <a:pPr lvl="0"/>
            <a:r>
              <a:rPr lang="en-US" sz="1200" kern="1200" dirty="0" smtClean="0">
                <a:solidFill>
                  <a:schemeClr val="tx1"/>
                </a:solidFill>
                <a:effectLst/>
                <a:latin typeface="+mn-lt"/>
                <a:ea typeface="+mn-ea"/>
                <a:cs typeface="+mn-cs"/>
              </a:rPr>
              <a:t>MHPSS should be culturally sensitive and adapted to the specific needs of the community </a:t>
            </a:r>
          </a:p>
          <a:p>
            <a:pPr lvl="0"/>
            <a:r>
              <a:rPr lang="en-AU" sz="1200" kern="1200" dirty="0" smtClean="0">
                <a:solidFill>
                  <a:schemeClr val="tx1"/>
                </a:solidFill>
                <a:effectLst/>
                <a:latin typeface="+mn-lt"/>
                <a:ea typeface="+mn-ea"/>
                <a:cs typeface="+mn-cs"/>
              </a:rPr>
              <a:t>Provide ongoing psychological assistance</a:t>
            </a:r>
            <a:endParaRPr lang="en-US" dirty="0" smtClean="0">
              <a:effectLst/>
            </a:endParaRPr>
          </a:p>
          <a:p>
            <a:pPr lvl="0"/>
            <a:r>
              <a:rPr lang="en-AU" sz="1200" kern="1200" dirty="0" smtClean="0">
                <a:solidFill>
                  <a:schemeClr val="tx1"/>
                </a:solidFill>
                <a:effectLst/>
                <a:latin typeface="+mn-lt"/>
                <a:ea typeface="+mn-ea"/>
                <a:cs typeface="+mn-cs"/>
              </a:rPr>
              <a:t>Train and supervises psychologists, social workers and community services workers</a:t>
            </a:r>
            <a:endParaRPr lang="en-US" dirty="0" smtClean="0">
              <a:effectLst/>
            </a:endParaRPr>
          </a:p>
          <a:p>
            <a:pPr lvl="0"/>
            <a:r>
              <a:rPr lang="en-AU" sz="1200" kern="1200" dirty="0" smtClean="0">
                <a:solidFill>
                  <a:schemeClr val="tx1"/>
                </a:solidFill>
                <a:effectLst/>
                <a:latin typeface="+mn-lt"/>
                <a:ea typeface="+mn-ea"/>
                <a:cs typeface="+mn-cs"/>
              </a:rPr>
              <a:t>Facilitate referrals for other services</a:t>
            </a:r>
            <a:endParaRPr lang="en-US" dirty="0" smtClean="0">
              <a:effectLst/>
            </a:endParaRPr>
          </a:p>
          <a:p>
            <a:pPr lvl="0"/>
            <a:r>
              <a:rPr lang="en-AU" sz="1200" kern="1200" dirty="0" smtClean="0">
                <a:solidFill>
                  <a:schemeClr val="tx1"/>
                </a:solidFill>
                <a:effectLst/>
                <a:latin typeface="+mn-lt"/>
                <a:ea typeface="+mn-ea"/>
                <a:cs typeface="+mn-cs"/>
              </a:rPr>
              <a:t>Quality MHPSS contributes to recovery by allowing the survivor to:</a:t>
            </a:r>
            <a:endParaRPr lang="en-US" dirty="0" smtClean="0">
              <a:effectLst/>
            </a:endParaRPr>
          </a:p>
          <a:p>
            <a:pPr lvl="1"/>
            <a:r>
              <a:rPr lang="en-AU" sz="1200" kern="1200" dirty="0" smtClean="0">
                <a:solidFill>
                  <a:schemeClr val="tx1"/>
                </a:solidFill>
                <a:effectLst/>
                <a:latin typeface="+mn-lt"/>
                <a:ea typeface="+mn-ea"/>
                <a:cs typeface="+mn-cs"/>
              </a:rPr>
              <a:t>Exercise some control and choice in responding to the violence</a:t>
            </a:r>
            <a:endParaRPr lang="en-US"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Create a safety plan and Holistic Care Action Plan for recovery</a:t>
            </a:r>
            <a:endParaRPr lang="en-US"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Have access to support and resources to meet basic needs</a:t>
            </a:r>
            <a:endParaRPr lang="en-US"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Build resilience and positive coping mechanisms</a:t>
            </a:r>
            <a:endParaRPr lang="en-US"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Access support available from family, friends or others</a:t>
            </a:r>
            <a:endParaRPr lang="en-US"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Be aware of and access available services </a:t>
            </a:r>
            <a:endParaRPr lang="en-US"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are the key principles of MHPSS?</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Protect human rights and equality – GBV Guiding Principles and others</a:t>
            </a:r>
            <a:endParaRPr lang="en-US" dirty="0" smtClean="0">
              <a:effectLst/>
            </a:endParaRPr>
          </a:p>
          <a:p>
            <a:pPr lvl="0"/>
            <a:r>
              <a:rPr lang="en-AU" sz="1200" kern="1200" dirty="0" smtClean="0">
                <a:solidFill>
                  <a:schemeClr val="tx1"/>
                </a:solidFill>
                <a:effectLst/>
                <a:latin typeface="+mn-lt"/>
                <a:ea typeface="+mn-ea"/>
                <a:cs typeface="+mn-cs"/>
              </a:rPr>
              <a:t>Do no harm</a:t>
            </a:r>
            <a:endParaRPr lang="en-US" dirty="0" smtClean="0">
              <a:effectLst/>
            </a:endParaRPr>
          </a:p>
          <a:p>
            <a:pPr lvl="0"/>
            <a:r>
              <a:rPr lang="en-AU" sz="1200" kern="1200" dirty="0" smtClean="0">
                <a:solidFill>
                  <a:schemeClr val="tx1"/>
                </a:solidFill>
                <a:effectLst/>
                <a:latin typeface="+mn-lt"/>
                <a:ea typeface="+mn-ea"/>
                <a:cs typeface="+mn-cs"/>
              </a:rPr>
              <a:t>Treat survivors with dignity – provide non--stigmatizing services</a:t>
            </a:r>
            <a:endParaRPr lang="en-US" dirty="0" smtClean="0">
              <a:effectLst/>
            </a:endParaRPr>
          </a:p>
          <a:p>
            <a:pPr lvl="0"/>
            <a:r>
              <a:rPr lang="en-AU" sz="1200" kern="1200" dirty="0" smtClean="0">
                <a:solidFill>
                  <a:schemeClr val="tx1"/>
                </a:solidFill>
                <a:effectLst/>
                <a:latin typeface="+mn-lt"/>
                <a:ea typeface="+mn-ea"/>
                <a:cs typeface="+mn-cs"/>
              </a:rPr>
              <a:t>Assure supportive attitude</a:t>
            </a:r>
            <a:endParaRPr lang="en-US" dirty="0" smtClean="0">
              <a:effectLst/>
            </a:endParaRPr>
          </a:p>
          <a:p>
            <a:pPr lvl="0"/>
            <a:r>
              <a:rPr lang="en-AU" sz="1200" kern="1200" dirty="0" smtClean="0">
                <a:solidFill>
                  <a:schemeClr val="tx1"/>
                </a:solidFill>
                <a:effectLst/>
                <a:latin typeface="+mn-lt"/>
                <a:ea typeface="+mn-ea"/>
                <a:cs typeface="+mn-cs"/>
              </a:rPr>
              <a:t>Provide information and manage expectations</a:t>
            </a:r>
            <a:endParaRPr lang="en-US" dirty="0" smtClean="0">
              <a:effectLst/>
            </a:endParaRPr>
          </a:p>
          <a:p>
            <a:pPr lvl="0"/>
            <a:r>
              <a:rPr lang="en-AU" sz="1200" kern="1200" dirty="0" smtClean="0">
                <a:solidFill>
                  <a:schemeClr val="tx1"/>
                </a:solidFill>
                <a:effectLst/>
                <a:latin typeface="+mn-lt"/>
                <a:ea typeface="+mn-ea"/>
                <a:cs typeface="+mn-cs"/>
              </a:rPr>
              <a:t>Ensure full participation of survivor in decisions </a:t>
            </a:r>
            <a:endParaRPr lang="en-US" dirty="0" smtClean="0">
              <a:effectLst/>
            </a:endParaRPr>
          </a:p>
          <a:p>
            <a:pPr lvl="0"/>
            <a:r>
              <a:rPr lang="en-AU" sz="1200" kern="1200" dirty="0" smtClean="0">
                <a:solidFill>
                  <a:schemeClr val="tx1"/>
                </a:solidFill>
                <a:effectLst/>
                <a:latin typeface="+mn-lt"/>
                <a:ea typeface="+mn-ea"/>
                <a:cs typeface="+mn-cs"/>
              </a:rPr>
              <a:t>Build on available resources and capacities - ensure referral and accompaniment </a:t>
            </a:r>
            <a:endParaRPr lang="en-US" dirty="0" smtClean="0">
              <a:effectLst/>
            </a:endParaRPr>
          </a:p>
          <a:p>
            <a:pPr lvl="0"/>
            <a:r>
              <a:rPr lang="en-AU" sz="1200" kern="1200" dirty="0" smtClean="0">
                <a:solidFill>
                  <a:schemeClr val="tx1"/>
                </a:solidFill>
                <a:effectLst/>
                <a:latin typeface="+mn-lt"/>
                <a:ea typeface="+mn-ea"/>
                <a:cs typeface="+mn-cs"/>
              </a:rPr>
              <a:t>Integrate support systems – including multi-layered supports</a:t>
            </a:r>
            <a:endParaRPr lang="en-US" dirty="0" smtClean="0">
              <a:effectLst/>
            </a:endParaRPr>
          </a:p>
          <a:p>
            <a:pPr lvl="0"/>
            <a:r>
              <a:rPr lang="en-AU" sz="1200" kern="1200" dirty="0" smtClean="0">
                <a:solidFill>
                  <a:schemeClr val="tx1"/>
                </a:solidFill>
                <a:effectLst/>
                <a:latin typeface="+mn-lt"/>
                <a:ea typeface="+mn-ea"/>
                <a:cs typeface="+mn-cs"/>
              </a:rPr>
              <a:t>Special considerations for child survivors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26</a:t>
            </a:fld>
            <a:endParaRPr lang="en-US"/>
          </a:p>
        </p:txBody>
      </p:sp>
    </p:spTree>
    <p:extLst>
      <p:ext uri="{BB962C8B-B14F-4D97-AF65-F5344CB8AC3E}">
        <p14:creationId xmlns:p14="http://schemas.microsoft.com/office/powerpoint/2010/main" val="1789638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 Examples of Security Sector actors:</a:t>
            </a:r>
            <a:endParaRPr lang="en-US" dirty="0" smtClean="0">
              <a:effectLst/>
            </a:endParaRPr>
          </a:p>
          <a:p>
            <a:pPr lvl="1"/>
            <a:r>
              <a:rPr lang="en-AU" sz="1200" kern="1200" dirty="0" smtClean="0">
                <a:solidFill>
                  <a:schemeClr val="tx1"/>
                </a:solidFill>
                <a:effectLst/>
                <a:latin typeface="+mn-lt"/>
                <a:ea typeface="+mn-ea"/>
                <a:cs typeface="+mn-cs"/>
              </a:rPr>
              <a:t>Institutions and other entities with a role in ensuring the security of the state and its people</a:t>
            </a:r>
            <a:endParaRPr lang="en-US"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State security actors (police, armed forces/military, intelligence), management and oversight bodies (ministries of the interior and </a:t>
            </a:r>
            <a:r>
              <a:rPr lang="en-AU" sz="1200" kern="1200" dirty="0" err="1" smtClean="0">
                <a:solidFill>
                  <a:schemeClr val="tx1"/>
                </a:solidFill>
                <a:effectLst/>
                <a:latin typeface="+mn-lt"/>
                <a:ea typeface="+mn-ea"/>
                <a:cs typeface="+mn-cs"/>
              </a:rPr>
              <a:t>defense</a:t>
            </a:r>
            <a:r>
              <a:rPr lang="en-AU" sz="1200" kern="1200" dirty="0" smtClean="0">
                <a:solidFill>
                  <a:schemeClr val="tx1"/>
                </a:solidFill>
                <a:effectLst/>
                <a:latin typeface="+mn-lt"/>
                <a:ea typeface="+mn-ea"/>
                <a:cs typeface="+mn-cs"/>
              </a:rPr>
              <a:t>)</a:t>
            </a:r>
            <a:endParaRPr lang="en-US"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Non-state security actors (traditional authorities, civilians) working for private security companies –and community policing mechanisms</a:t>
            </a:r>
            <a:endParaRPr lang="en-US" sz="14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Peacekeepers </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Security sector can play an important role in GBV prevention and response – but they can also be perpetrators!</a:t>
            </a:r>
            <a:endParaRPr lang="en-US" dirty="0" smtClean="0">
              <a:effectLst/>
            </a:endParaRPr>
          </a:p>
          <a:p>
            <a:pPr lvl="0"/>
            <a:r>
              <a:rPr lang="en-AU" sz="1200" kern="1200" dirty="0" smtClean="0">
                <a:solidFill>
                  <a:schemeClr val="tx1"/>
                </a:solidFill>
                <a:effectLst/>
                <a:latin typeface="+mn-lt"/>
                <a:ea typeface="+mn-ea"/>
                <a:cs typeface="+mn-cs"/>
              </a:rPr>
              <a:t>Promote the positive role the security sector can play (where appropriate) while also addressing the challenges </a:t>
            </a:r>
            <a:endParaRPr lang="en-US" dirty="0" smtClean="0">
              <a:effectLst/>
            </a:endParaRPr>
          </a:p>
          <a:p>
            <a:pPr lvl="0"/>
            <a:r>
              <a:rPr lang="en-AU" sz="1200" kern="1200" dirty="0" smtClean="0">
                <a:solidFill>
                  <a:schemeClr val="tx1"/>
                </a:solidFill>
                <a:effectLst/>
                <a:latin typeface="+mn-lt"/>
                <a:ea typeface="+mn-ea"/>
                <a:cs typeface="+mn-cs"/>
              </a:rPr>
              <a:t>Engage police, military and other security personnel – ideally through creating specialized units to address GBV</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Train on appropriate intervention in cases of GBV</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Establish measures for survivor safety and confidentiality when reporting</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Institute protocols for referrals to other sectors</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Collect standardized and disaggregated data on incidents </a:t>
            </a:r>
            <a:r>
              <a:rPr lang="en-US" sz="1200" kern="1200" dirty="0" smtClean="0">
                <a:solidFill>
                  <a:schemeClr val="tx1"/>
                </a:solidFill>
                <a:effectLst/>
                <a:latin typeface="+mn-lt"/>
                <a:ea typeface="+mn-ea"/>
                <a:cs typeface="+mn-cs"/>
              </a:rPr>
              <a:t>in line with ethical guidelines</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Ensure laws/ policies/protocols in place for handling cases, referrals, etc.</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Ensure safe and private space for reporting cases and receiving complaints </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Arrest the accused person(s), conduct investigations, prepare charges, serve summons and ensure that all potential witnesses appear in court</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Advocate for expeditious investigation and prosecution of cases </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Explain legal/criminal process to the survivor – protect survivor from perpetrator or community repercussions</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Participate in legal and rights awareness education campaigns </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Ensure presence of female police officers </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Sign a code of conduct and zero tolerance for police violence</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Use standardized incident report and form</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Promote community policing (through existing networks and structures) and prevention </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Ensure basic security oversight – particularly security and protection of females</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Assign focal points to participate in GBV coordination groups</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Engage security officers in monitoring</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Establish community-based security strategies</a:t>
            </a:r>
            <a:endParaRPr lang="en-US" sz="14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Disseminate information on services</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27</a:t>
            </a:fld>
            <a:endParaRPr lang="en-US"/>
          </a:p>
        </p:txBody>
      </p:sp>
    </p:spTree>
    <p:extLst>
      <p:ext uri="{BB962C8B-B14F-4D97-AF65-F5344CB8AC3E}">
        <p14:creationId xmlns:p14="http://schemas.microsoft.com/office/powerpoint/2010/main" val="284872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Legal sector includes formal/non-formal, state/non-state institutions and procedures – also transitional justice,  traditional/religious leaders, national judiciaries, lawyers, forensic service providers, survivor advocacy groups</a:t>
            </a:r>
            <a:endParaRPr lang="en-US" sz="1400" kern="1200" dirty="0" smtClean="0">
              <a:solidFill>
                <a:schemeClr val="tx1"/>
              </a:solidFill>
              <a:effectLst/>
              <a:latin typeface="+mn-lt"/>
              <a:ea typeface="+mn-ea"/>
              <a:cs typeface="+mn-cs"/>
            </a:endParaRPr>
          </a:p>
          <a:p>
            <a:pPr lvl="0"/>
            <a:r>
              <a:rPr lang="en-US" dirty="0" smtClean="0">
                <a:effectLst/>
              </a:rPr>
              <a:t>Access to justice means that an individual can have her grievances heard, can receive proper treatment for those grievances in accordance with national and international laws, and can obtain a just and effective remedy to protect her rights on the basis of gender equality and without discrimination</a:t>
            </a:r>
          </a:p>
          <a:p>
            <a:r>
              <a:rPr lang="en-US" sz="1200" kern="1200" dirty="0" smtClean="0">
                <a:solidFill>
                  <a:schemeClr val="tx1"/>
                </a:solidFill>
                <a:effectLst/>
                <a:latin typeface="+mn-lt"/>
                <a:ea typeface="+mn-ea"/>
                <a:cs typeface="+mn-cs"/>
              </a:rPr>
              <a:t>All GBV actors MUST engage the legal and justice sector to protect survivors’ rights and support their access to justice, according to existing laws and policies.</a:t>
            </a:r>
          </a:p>
          <a:p>
            <a:r>
              <a:rPr lang="en-US" sz="1200" kern="1200" dirty="0" smtClean="0">
                <a:solidFill>
                  <a:schemeClr val="tx1"/>
                </a:solidFill>
                <a:effectLst/>
                <a:latin typeface="+mn-lt"/>
                <a:ea typeface="+mn-ea"/>
                <a:cs typeface="+mn-cs"/>
              </a:rPr>
              <a:t>Legal aid for survivors:</a:t>
            </a:r>
          </a:p>
          <a:p>
            <a:pPr lvl="0"/>
            <a:r>
              <a:rPr lang="en-US" dirty="0" smtClean="0">
                <a:effectLst/>
              </a:rPr>
              <a:t>Free (or low cost) legal aid: counselling, representation and other court support to survivors – including transportation and accommodation near court </a:t>
            </a:r>
          </a:p>
          <a:p>
            <a:pPr lvl="0"/>
            <a:r>
              <a:rPr lang="en-AU" sz="1200" kern="1200" dirty="0" smtClean="0">
                <a:solidFill>
                  <a:schemeClr val="tx1"/>
                </a:solidFill>
                <a:effectLst/>
                <a:latin typeface="+mn-lt"/>
                <a:ea typeface="+mn-ea"/>
                <a:cs typeface="+mn-cs"/>
              </a:rPr>
              <a:t>Includes appropriate legal staﬀ - trained in GBV cases</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Provides complete legal aid services –accessible to survivors </a:t>
            </a:r>
          </a:p>
          <a:p>
            <a:pPr lvl="0"/>
            <a:r>
              <a:rPr lang="en-AU" sz="1200" kern="1200" dirty="0" smtClean="0">
                <a:solidFill>
                  <a:schemeClr val="tx1"/>
                </a:solidFill>
                <a:effectLst/>
                <a:latin typeface="+mn-lt"/>
                <a:ea typeface="+mn-ea"/>
                <a:cs typeface="+mn-cs"/>
              </a:rPr>
              <a:t>Reinforces laws that protect females and punish perpetrators – and reviews/revises laws that reinforce GBV</a:t>
            </a:r>
            <a:endParaRPr lang="en-US" dirty="0" smtClean="0">
              <a:effectLst/>
            </a:endParaRPr>
          </a:p>
          <a:p>
            <a:pPr lvl="0"/>
            <a:r>
              <a:rPr lang="en-AU" sz="1200" kern="1200" dirty="0" smtClean="0">
                <a:solidFill>
                  <a:schemeClr val="tx1"/>
                </a:solidFill>
                <a:effectLst/>
                <a:latin typeface="+mn-lt"/>
                <a:ea typeface="+mn-ea"/>
                <a:cs typeface="+mn-cs"/>
              </a:rPr>
              <a:t>Monitors court cases and judicial processes</a:t>
            </a:r>
            <a:endParaRPr lang="en-US" dirty="0" smtClean="0">
              <a:effectLst/>
            </a:endParaRPr>
          </a:p>
          <a:p>
            <a:pPr lvl="0"/>
            <a:r>
              <a:rPr lang="en-AU" sz="1200" kern="1200" dirty="0" smtClean="0">
                <a:solidFill>
                  <a:schemeClr val="tx1"/>
                </a:solidFill>
                <a:effectLst/>
                <a:latin typeface="+mn-lt"/>
                <a:ea typeface="+mn-ea"/>
                <a:cs typeface="+mn-cs"/>
              </a:rPr>
              <a:t>Provides orders of protection and other legal safety mechanisms for survivors</a:t>
            </a:r>
            <a:endParaRPr lang="en-US" dirty="0" smtClean="0">
              <a:effectLst/>
            </a:endParaRPr>
          </a:p>
          <a:p>
            <a:pPr lvl="0"/>
            <a:r>
              <a:rPr lang="en-AU" sz="1200" kern="1200" dirty="0" smtClean="0">
                <a:solidFill>
                  <a:schemeClr val="tx1"/>
                </a:solidFill>
                <a:effectLst/>
                <a:latin typeface="+mn-lt"/>
                <a:ea typeface="+mn-ea"/>
                <a:cs typeface="+mn-cs"/>
              </a:rPr>
              <a:t>Monitors perpetrators’ compliance with court-ordered rehabilitation </a:t>
            </a:r>
            <a:endParaRPr lang="en-US" dirty="0" smtClean="0">
              <a:effectLst/>
            </a:endParaRPr>
          </a:p>
          <a:p>
            <a:pPr lvl="0"/>
            <a:r>
              <a:rPr lang="en-AU" sz="1200" kern="1200" dirty="0" smtClean="0">
                <a:solidFill>
                  <a:schemeClr val="tx1"/>
                </a:solidFill>
                <a:effectLst/>
                <a:latin typeface="+mn-lt"/>
                <a:ea typeface="+mn-ea"/>
                <a:cs typeface="+mn-cs"/>
              </a:rPr>
              <a:t>Ensures that community is aware of survivors’ legal rights and supports legal consequences for GBV</a:t>
            </a:r>
            <a:endParaRPr lang="en-US" dirty="0" smtClean="0">
              <a:effectLst/>
            </a:endParaRPr>
          </a:p>
          <a:p>
            <a:pPr lvl="0"/>
            <a:r>
              <a:rPr lang="en-AU" sz="1200" kern="1200" dirty="0" smtClean="0">
                <a:solidFill>
                  <a:schemeClr val="tx1"/>
                </a:solidFill>
                <a:effectLst/>
                <a:latin typeface="+mn-lt"/>
                <a:ea typeface="+mn-ea"/>
                <a:cs typeface="+mn-cs"/>
              </a:rPr>
              <a:t>Ensures respect for the rule of law </a:t>
            </a:r>
            <a:endParaRPr lang="en-US" dirty="0" smtClean="0">
              <a:effectLst/>
            </a:endParaRPr>
          </a:p>
          <a:p>
            <a:pPr lvl="0"/>
            <a:r>
              <a:rPr lang="en-US" dirty="0" smtClean="0">
                <a:effectLst/>
              </a:rPr>
              <a:t>Advocates for country to adopt national and international legislation outlawing GBV</a:t>
            </a:r>
          </a:p>
          <a:p>
            <a:pPr lvl="0"/>
            <a:r>
              <a:rPr lang="en-US" dirty="0" smtClean="0">
                <a:effectLst/>
              </a:rPr>
              <a:t>Ensures procedures and evidence laws are sensitive to female needs and to GBV</a:t>
            </a:r>
          </a:p>
          <a:p>
            <a:pPr lvl="0"/>
            <a:r>
              <a:rPr lang="en-US" dirty="0" smtClean="0">
                <a:effectLst/>
              </a:rPr>
              <a:t>Implements protocols on medico-legal care </a:t>
            </a:r>
          </a:p>
          <a:p>
            <a:pPr lvl="0"/>
            <a:r>
              <a:rPr lang="en-US" dirty="0" smtClean="0">
                <a:effectLst/>
              </a:rPr>
              <a:t>Allows civil society organizations to bring cases to court</a:t>
            </a:r>
          </a:p>
          <a:p>
            <a:pPr lvl="0"/>
            <a:r>
              <a:rPr lang="en-US" dirty="0" smtClean="0">
                <a:effectLst/>
              </a:rPr>
              <a:t>Includes collaboration with traditional community-based governing bodies </a:t>
            </a:r>
          </a:p>
          <a:p>
            <a:pPr lvl="0"/>
            <a:r>
              <a:rPr lang="en-US" dirty="0" smtClean="0">
                <a:effectLst/>
              </a:rPr>
              <a:t>Integrates legal aid services into the general GBV referral system</a:t>
            </a:r>
          </a:p>
          <a:p>
            <a:pPr lvl="0"/>
            <a:r>
              <a:rPr lang="en-US" dirty="0" smtClean="0">
                <a:effectLst/>
              </a:rPr>
              <a:t>Ensures females have enough freedom and independence to access the legal aid services – and females trust and are conﬁdent in the legal aid services and staﬀ</a:t>
            </a:r>
          </a:p>
          <a:p>
            <a:pPr lvl="0"/>
            <a:r>
              <a:rPr lang="en-US" dirty="0" smtClean="0">
                <a:effectLst/>
              </a:rPr>
              <a:t>Develops mandate delineating scope and services of legal aid is developed</a:t>
            </a:r>
          </a:p>
          <a:p>
            <a:pPr lvl="0"/>
            <a:r>
              <a:rPr lang="en-US" dirty="0" smtClean="0">
                <a:effectLst/>
              </a:rPr>
              <a:t>After an emergency,: </a:t>
            </a:r>
          </a:p>
          <a:p>
            <a:pPr lvl="1"/>
            <a:r>
              <a:rPr lang="en-AU" sz="1200" kern="1200" dirty="0" smtClean="0">
                <a:solidFill>
                  <a:schemeClr val="tx1"/>
                </a:solidFill>
                <a:effectLst/>
                <a:latin typeface="+mn-lt"/>
                <a:ea typeface="+mn-ea"/>
                <a:cs typeface="+mn-cs"/>
              </a:rPr>
              <a:t>Improves state and non-state justice mechanisms to respond to on-going incidents of GBV </a:t>
            </a:r>
            <a:endParaRPr lang="en-US"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Supports creation of mechanisms to address GBV committed during conflict</a:t>
            </a:r>
          </a:p>
          <a:p>
            <a:pPr lvl="1"/>
            <a:r>
              <a:rPr lang="en-US" sz="1200" kern="1200" dirty="0" smtClean="0">
                <a:solidFill>
                  <a:schemeClr val="tx1"/>
                </a:solidFill>
                <a:effectLst/>
                <a:latin typeface="+mn-lt"/>
                <a:ea typeface="+mn-ea"/>
                <a:cs typeface="+mn-cs"/>
              </a:rPr>
              <a:t>Ensures that any data collection is safe, ethical, and appropriate</a:t>
            </a:r>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28</a:t>
            </a:fld>
            <a:endParaRPr lang="en-US"/>
          </a:p>
        </p:txBody>
      </p:sp>
    </p:spTree>
    <p:extLst>
      <p:ext uri="{BB962C8B-B14F-4D97-AF65-F5344CB8AC3E}">
        <p14:creationId xmlns:p14="http://schemas.microsoft.com/office/powerpoint/2010/main" val="410099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Why focus on GBV in emergencies?</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In an emergency – many forms of GBV</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Early stages = communities disrupted, populations moving, no systems of protection</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Most frequently reported = sexual violence (female survivor + male perpetrator)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ESSENTIAL INFORMATION ON GBV IN EMERGENCIES:</a:t>
            </a:r>
          </a:p>
          <a:p>
            <a:pPr lvl="0"/>
            <a:r>
              <a:rPr lang="en-AU" sz="1200" kern="1200" dirty="0" smtClean="0">
                <a:solidFill>
                  <a:schemeClr val="tx1"/>
                </a:solidFill>
                <a:effectLst/>
                <a:latin typeface="+mn-lt"/>
                <a:ea typeface="+mn-ea"/>
                <a:cs typeface="+mn-cs"/>
              </a:rPr>
              <a:t>Emergency and non-emergency services are NOT the same</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Emergency services need to be flexible, contextual, adaptive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GBV intervention is NOT an add-on – it is ESSENTIAL from the beginning of any emergency.</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GBV increases in emergencies because of the absence of law and order, lack of support services, increased vulnerabilities, breakdown of community networks, etc.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3</a:t>
            </a:fld>
            <a:endParaRPr lang="en-US"/>
          </a:p>
        </p:txBody>
      </p:sp>
    </p:spTree>
    <p:extLst>
      <p:ext uri="{BB962C8B-B14F-4D97-AF65-F5344CB8AC3E}">
        <p14:creationId xmlns:p14="http://schemas.microsoft.com/office/powerpoint/2010/main" val="2797644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Includes education and income-generation projects </a:t>
            </a:r>
            <a:endParaRPr lang="en-US" dirty="0" smtClean="0">
              <a:effectLst/>
            </a:endParaRPr>
          </a:p>
          <a:p>
            <a:pPr lvl="0"/>
            <a:r>
              <a:rPr lang="en-AU" sz="1200" kern="1200" dirty="0" smtClean="0">
                <a:solidFill>
                  <a:schemeClr val="tx1"/>
                </a:solidFill>
                <a:effectLst/>
                <a:latin typeface="+mn-lt"/>
                <a:ea typeface="+mn-ea"/>
                <a:cs typeface="+mn-cs"/>
              </a:rPr>
              <a:t>Promotes female economic self-sufficiency and reintegration into the community</a:t>
            </a:r>
            <a:endParaRPr lang="en-US" dirty="0" smtClean="0">
              <a:effectLst/>
            </a:endParaRPr>
          </a:p>
          <a:p>
            <a:pPr lvl="0"/>
            <a:r>
              <a:rPr lang="en-AU" sz="1200" kern="1200" dirty="0" smtClean="0">
                <a:solidFill>
                  <a:schemeClr val="tx1"/>
                </a:solidFill>
                <a:effectLst/>
                <a:latin typeface="+mn-lt"/>
                <a:ea typeface="+mn-ea"/>
                <a:cs typeface="+mn-cs"/>
              </a:rPr>
              <a:t>Support for livelihoods can be both a prevention and response strategy for GBV </a:t>
            </a:r>
            <a:endParaRPr lang="en-US" dirty="0" smtClean="0">
              <a:effectLst/>
            </a:endParaRPr>
          </a:p>
          <a:p>
            <a:pPr lvl="0"/>
            <a:r>
              <a:rPr lang="en-US" dirty="0" smtClean="0">
                <a:effectLst/>
              </a:rPr>
              <a:t>Should be included from the onset of an emergency</a:t>
            </a:r>
          </a:p>
          <a:p>
            <a:pPr lvl="0"/>
            <a:r>
              <a:rPr lang="en-US" dirty="0" smtClean="0">
                <a:effectLst/>
              </a:rPr>
              <a:t>Presence of female markets is a good barometer of security situation – only if females feel safe</a:t>
            </a:r>
          </a:p>
          <a:p>
            <a:pPr lvl="0"/>
            <a:r>
              <a:rPr lang="en-US" dirty="0" smtClean="0">
                <a:effectLst/>
              </a:rPr>
              <a:t>Include support to informal sector – and protection of females in informal employment</a:t>
            </a:r>
          </a:p>
          <a:p>
            <a:pPr lvl="0"/>
            <a:r>
              <a:rPr lang="en-US" dirty="0" smtClean="0">
                <a:effectLst/>
              </a:rPr>
              <a:t>Economic empowerment can be used as GBV</a:t>
            </a:r>
            <a:r>
              <a:rPr lang="en-US" b="1" dirty="0" smtClean="0">
                <a:effectLst/>
              </a:rPr>
              <a:t> prevention</a:t>
            </a:r>
            <a:r>
              <a:rPr lang="en-US" dirty="0" smtClean="0">
                <a:effectLst/>
              </a:rPr>
              <a:t> because: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Decreases risk of GBV – including SEA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Vocational skills training + income generation + land ownership = having REAL control = empowerment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Female needs and protection concerns at forefront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Female control over resources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Expands range of choices for females</a:t>
            </a:r>
          </a:p>
          <a:p>
            <a:pPr lvl="0"/>
            <a:r>
              <a:rPr lang="en-US" dirty="0" smtClean="0">
                <a:effectLst/>
              </a:rPr>
              <a:t>Economic empowerment can be used as GBV</a:t>
            </a:r>
            <a:r>
              <a:rPr lang="en-US" b="1" dirty="0" smtClean="0">
                <a:effectLst/>
              </a:rPr>
              <a:t> response</a:t>
            </a:r>
            <a:r>
              <a:rPr lang="en-US" dirty="0" smtClean="0">
                <a:effectLst/>
              </a:rPr>
              <a:t> because: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 for survivors by providing economic support in times of crisis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Proactive about prevention and protection – helps to avoid situations that put females at risk</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Strengthen resilience and decreases vulnerabilities of families and communities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Increase access to skill-building and support activities to promote self-sufficiency and empowerment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entry point for survivors to receive services and information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outlet for group emotional and healing activities for survivors that may not require more individualized or intensive support </a:t>
            </a:r>
          </a:p>
          <a:p>
            <a:pPr lvl="0"/>
            <a:r>
              <a:rPr lang="en-US" dirty="0" smtClean="0">
                <a:effectLst/>
              </a:rPr>
              <a:t>Economic empowerment can present a GBV</a:t>
            </a:r>
            <a:r>
              <a:rPr lang="en-US" b="1" dirty="0" smtClean="0">
                <a:effectLst/>
              </a:rPr>
              <a:t> risk</a:t>
            </a:r>
            <a:r>
              <a:rPr lang="en-US" dirty="0" smtClean="0">
                <a:effectLst/>
              </a:rPr>
              <a:t> because: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 increase intimate partner and sexual violence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Threat to established masculinities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Promoting economic stability is good avenue for aid agencies – but should not be short-term income-generation projects with no context and follow-through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Presence of females does not necessarily increase power of females – risk reinforcing gender stereotypes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Risk of cash payment – need for safe storage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 increase stigma if survivors are isolated for support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Quick-fix solutions – the road of least resistance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Imbalance between short-term visible interventions and long term strategic interventions </a:t>
            </a:r>
          </a:p>
          <a:p>
            <a:pPr lvl="0"/>
            <a:r>
              <a:rPr lang="en-AU" sz="1200" kern="1200" dirty="0" smtClean="0">
                <a:solidFill>
                  <a:schemeClr val="tx1"/>
                </a:solidFill>
                <a:effectLst/>
                <a:latin typeface="+mn-lt"/>
                <a:ea typeface="+mn-ea"/>
                <a:cs typeface="+mn-cs"/>
              </a:rPr>
              <a:t>Partner with agencies that improve female livelihood opportunities through: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Vocational training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Job placement - including Cash-4-Work programs, distributing information on GBV services - distributing referral cards and information to other females on where to access GBV services, staff of females safe spaces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Other options where relevant, such as: microfinance opportunities, female cooperatives/networks, female financial inclusion </a:t>
            </a:r>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29</a:t>
            </a:fld>
            <a:endParaRPr lang="en-US"/>
          </a:p>
        </p:txBody>
      </p:sp>
    </p:spTree>
    <p:extLst>
      <p:ext uri="{BB962C8B-B14F-4D97-AF65-F5344CB8AC3E}">
        <p14:creationId xmlns:p14="http://schemas.microsoft.com/office/powerpoint/2010/main" val="4158653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can we prevent GBV?	</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Preventing GBV is possible – with long term investment</a:t>
            </a:r>
            <a:endParaRPr lang="en-US"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What we can do depends on our contexts, communities and capacities</a:t>
            </a:r>
            <a:endParaRPr lang="en-US"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Ending violence against females requires the full engagement of all members of the community – particularly men and boys – to join together with women and girls. </a:t>
            </a:r>
          </a:p>
          <a:p>
            <a:r>
              <a:rPr lang="en-US" sz="1200" kern="1200" dirty="0" smtClean="0">
                <a:solidFill>
                  <a:schemeClr val="tx1"/>
                </a:solidFill>
                <a:effectLst/>
                <a:latin typeface="+mn-lt"/>
                <a:ea typeface="+mn-ea"/>
                <a:cs typeface="+mn-cs"/>
              </a:rPr>
              <a:t>Prevention activities in humanitarian settings:  </a:t>
            </a:r>
          </a:p>
          <a:p>
            <a:pPr lvl="0"/>
            <a:r>
              <a:rPr lang="en-US" sz="1200" kern="1200" dirty="0" smtClean="0">
                <a:solidFill>
                  <a:schemeClr val="tx1"/>
                </a:solidFill>
                <a:effectLst/>
                <a:latin typeface="+mn-lt"/>
                <a:ea typeface="+mn-ea"/>
                <a:cs typeface="+mn-cs"/>
              </a:rPr>
              <a:t>Livelihoods </a:t>
            </a:r>
          </a:p>
          <a:p>
            <a:pPr lvl="0"/>
            <a:r>
              <a:rPr lang="en-US" sz="1200" kern="1200" dirty="0" smtClean="0">
                <a:solidFill>
                  <a:schemeClr val="tx1"/>
                </a:solidFill>
                <a:effectLst/>
                <a:latin typeface="+mn-lt"/>
                <a:ea typeface="+mn-ea"/>
                <a:cs typeface="+mn-cs"/>
              </a:rPr>
              <a:t>Safe access to cooking fuel</a:t>
            </a:r>
          </a:p>
          <a:p>
            <a:pPr lvl="0"/>
            <a:r>
              <a:rPr lang="en-US" sz="1200" kern="1200" dirty="0" smtClean="0">
                <a:solidFill>
                  <a:schemeClr val="tx1"/>
                </a:solidFill>
                <a:effectLst/>
                <a:latin typeface="+mn-lt"/>
                <a:ea typeface="+mn-ea"/>
                <a:cs typeface="+mn-cs"/>
              </a:rPr>
              <a:t>Food security</a:t>
            </a:r>
          </a:p>
          <a:p>
            <a:pPr lvl="0"/>
            <a:r>
              <a:rPr lang="en-US" sz="1200" kern="1200" dirty="0" smtClean="0">
                <a:solidFill>
                  <a:schemeClr val="tx1"/>
                </a:solidFill>
                <a:effectLst/>
                <a:latin typeface="+mn-lt"/>
                <a:ea typeface="+mn-ea"/>
                <a:cs typeface="+mn-cs"/>
              </a:rPr>
              <a:t>Safe access to water/sanitation</a:t>
            </a:r>
          </a:p>
          <a:p>
            <a:pPr lvl="0"/>
            <a:r>
              <a:rPr lang="en-US" sz="1200" kern="1200" dirty="0" smtClean="0">
                <a:solidFill>
                  <a:schemeClr val="tx1"/>
                </a:solidFill>
                <a:effectLst/>
                <a:latin typeface="+mn-lt"/>
                <a:ea typeface="+mn-ea"/>
                <a:cs typeface="+mn-cs"/>
              </a:rPr>
              <a:t>Safe shelter</a:t>
            </a:r>
          </a:p>
          <a:p>
            <a:pPr lvl="0"/>
            <a:r>
              <a:rPr lang="en-US" sz="1200" kern="1200" dirty="0" smtClean="0">
                <a:solidFill>
                  <a:schemeClr val="tx1"/>
                </a:solidFill>
                <a:effectLst/>
                <a:latin typeface="+mn-lt"/>
                <a:ea typeface="+mn-ea"/>
                <a:cs typeface="+mn-cs"/>
              </a:rPr>
              <a:t>Girls’ education</a:t>
            </a:r>
          </a:p>
          <a:p>
            <a:pPr lvl="0"/>
            <a:r>
              <a:rPr lang="en-US" sz="1200" kern="1200" dirty="0" smtClean="0">
                <a:solidFill>
                  <a:schemeClr val="tx1"/>
                </a:solidFill>
                <a:effectLst/>
                <a:latin typeface="+mn-lt"/>
                <a:ea typeface="+mn-ea"/>
                <a:cs typeface="+mn-cs"/>
              </a:rPr>
              <a:t>Engaging females in participation and leadership in peace-building</a:t>
            </a:r>
          </a:p>
          <a:p>
            <a:pPr lvl="0"/>
            <a:r>
              <a:rPr lang="en-US" sz="1200" kern="1200" dirty="0" smtClean="0">
                <a:solidFill>
                  <a:schemeClr val="tx1"/>
                </a:solidFill>
                <a:effectLst/>
                <a:latin typeface="+mn-lt"/>
                <a:ea typeface="+mn-ea"/>
                <a:cs typeface="+mn-cs"/>
              </a:rPr>
              <a:t>Engaging males to end GBV</a:t>
            </a:r>
          </a:p>
          <a:p>
            <a:pPr lvl="0"/>
            <a:r>
              <a:rPr lang="en-US" sz="1200" kern="1200" dirty="0" smtClean="0">
                <a:solidFill>
                  <a:schemeClr val="tx1"/>
                </a:solidFill>
                <a:effectLst/>
                <a:latin typeface="+mn-lt"/>
                <a:ea typeface="+mn-ea"/>
                <a:cs typeface="+mn-cs"/>
              </a:rPr>
              <a:t>Work with police and/or other local security</a:t>
            </a:r>
          </a:p>
          <a:p>
            <a:pPr lvl="0"/>
            <a:r>
              <a:rPr lang="en-US" sz="1200" kern="1200" dirty="0" smtClean="0">
                <a:solidFill>
                  <a:schemeClr val="tx1"/>
                </a:solidFill>
                <a:effectLst/>
                <a:latin typeface="+mn-lt"/>
                <a:ea typeface="+mn-ea"/>
                <a:cs typeface="+mn-cs"/>
              </a:rPr>
              <a:t>Work with peacekeepers</a:t>
            </a:r>
          </a:p>
          <a:p>
            <a:pPr lvl="0"/>
            <a:r>
              <a:rPr lang="en-US" sz="1200" kern="1200" dirty="0" smtClean="0">
                <a:solidFill>
                  <a:schemeClr val="tx1"/>
                </a:solidFill>
                <a:effectLst/>
                <a:latin typeface="+mn-lt"/>
                <a:ea typeface="+mn-ea"/>
                <a:cs typeface="+mn-cs"/>
              </a:rPr>
              <a:t>Work with armed actors (state and/or non-state)</a:t>
            </a:r>
          </a:p>
          <a:p>
            <a:pPr lvl="0"/>
            <a:r>
              <a:rPr lang="en-US" sz="1200" kern="1200" dirty="0" smtClean="0">
                <a:solidFill>
                  <a:schemeClr val="tx1"/>
                </a:solidFill>
                <a:effectLst/>
                <a:latin typeface="+mn-lt"/>
                <a:ea typeface="+mn-ea"/>
                <a:cs typeface="+mn-cs"/>
              </a:rPr>
              <a:t>National and/or local advocacy for policy change </a:t>
            </a:r>
          </a:p>
          <a:p>
            <a:pPr lvl="0"/>
            <a:r>
              <a:rPr lang="en-US" sz="1200" kern="1200" dirty="0" smtClean="0">
                <a:solidFill>
                  <a:schemeClr val="tx1"/>
                </a:solidFill>
                <a:effectLst/>
                <a:latin typeface="+mn-lt"/>
                <a:ea typeface="+mn-ea"/>
                <a:cs typeface="+mn-cs"/>
              </a:rPr>
              <a:t>National and/or local awareness raising/behavior change  </a:t>
            </a:r>
          </a:p>
          <a:p>
            <a:pPr lvl="0"/>
            <a:r>
              <a:rPr lang="en-US" sz="1200" kern="1200" dirty="0" smtClean="0">
                <a:solidFill>
                  <a:schemeClr val="tx1"/>
                </a:solidFill>
                <a:effectLst/>
                <a:latin typeface="+mn-lt"/>
                <a:ea typeface="+mn-ea"/>
                <a:cs typeface="+mn-cs"/>
              </a:rPr>
              <a:t>IASC GBV Guidelines also outline ways that prevention of GBV can be integrated across the humanitarian response</a:t>
            </a:r>
          </a:p>
          <a:p>
            <a:r>
              <a:rPr lang="en-US" sz="1200" kern="1200" dirty="0" smtClean="0">
                <a:solidFill>
                  <a:schemeClr val="tx1"/>
                </a:solidFill>
                <a:effectLst/>
                <a:latin typeface="+mn-lt"/>
                <a:ea typeface="+mn-ea"/>
                <a:cs typeface="+mn-cs"/>
              </a:rPr>
              <a:t>Challenges:</a:t>
            </a:r>
          </a:p>
          <a:p>
            <a:pPr lvl="0"/>
            <a:r>
              <a:rPr lang="en-US" sz="1200" kern="1200" dirty="0" smtClean="0">
                <a:solidFill>
                  <a:schemeClr val="tx1"/>
                </a:solidFill>
                <a:effectLst/>
                <a:latin typeface="+mn-lt"/>
                <a:ea typeface="+mn-ea"/>
                <a:cs typeface="+mn-cs"/>
              </a:rPr>
              <a:t>Cultural norms and practices: stigma around GBV and against survivors, patriarchal practices and attitudes, lack of reporting, culture of silence, lack of information, culture of impunity</a:t>
            </a:r>
          </a:p>
          <a:p>
            <a:pPr lvl="0"/>
            <a:r>
              <a:rPr lang="en-US" sz="1200" kern="1200" dirty="0" smtClean="0">
                <a:solidFill>
                  <a:schemeClr val="tx1"/>
                </a:solidFill>
                <a:effectLst/>
                <a:latin typeface="+mn-lt"/>
                <a:ea typeface="+mn-ea"/>
                <a:cs typeface="+mn-cs"/>
              </a:rPr>
              <a:t>Limited financial and technical capacity: insufficient funds for programming, low skills of technical staff, lack of available doctors, lack of MHPSS staff, lack of capacity/sensitivity to respond effectively</a:t>
            </a:r>
          </a:p>
          <a:p>
            <a:pPr lvl="0"/>
            <a:r>
              <a:rPr lang="en-US" sz="1200" kern="1200" dirty="0" smtClean="0">
                <a:solidFill>
                  <a:schemeClr val="tx1"/>
                </a:solidFill>
                <a:effectLst/>
                <a:latin typeface="+mn-lt"/>
                <a:ea typeface="+mn-ea"/>
                <a:cs typeface="+mn-cs"/>
              </a:rPr>
              <a:t>Legal Aid and Access to Justice: lack of trust, perpetrators not convicted, survivor </a:t>
            </a:r>
            <a:r>
              <a:rPr lang="en-US" sz="1200" kern="1200" dirty="0" err="1" smtClean="0">
                <a:solidFill>
                  <a:schemeClr val="tx1"/>
                </a:solidFill>
                <a:effectLst/>
                <a:latin typeface="+mn-lt"/>
                <a:ea typeface="+mn-ea"/>
                <a:cs typeface="+mn-cs"/>
              </a:rPr>
              <a:t>revictimized</a:t>
            </a:r>
            <a:r>
              <a:rPr lang="en-US" sz="1200" kern="1200" dirty="0" smtClean="0">
                <a:solidFill>
                  <a:schemeClr val="tx1"/>
                </a:solidFill>
                <a:effectLst/>
                <a:latin typeface="+mn-lt"/>
                <a:ea typeface="+mn-ea"/>
                <a:cs typeface="+mn-cs"/>
              </a:rPr>
              <a:t>, lack of access to justice, lack of awareness of laws, </a:t>
            </a:r>
          </a:p>
          <a:p>
            <a:pPr lvl="0"/>
            <a:r>
              <a:rPr lang="en-US" sz="1200" kern="1200" dirty="0" smtClean="0">
                <a:solidFill>
                  <a:schemeClr val="tx1"/>
                </a:solidFill>
                <a:effectLst/>
                <a:latin typeface="+mn-lt"/>
                <a:ea typeface="+mn-ea"/>
                <a:cs typeface="+mn-cs"/>
              </a:rPr>
              <a:t>Coordination: lack of coordination among actors, underserved geographic areas, concentration in capital city, ad hoc prevention and response work </a:t>
            </a:r>
          </a:p>
          <a:p>
            <a:pPr lvl="0"/>
            <a:r>
              <a:rPr lang="en-US" sz="1200" kern="1200" dirty="0" smtClean="0">
                <a:solidFill>
                  <a:schemeClr val="tx1"/>
                </a:solidFill>
                <a:effectLst/>
                <a:latin typeface="+mn-lt"/>
                <a:ea typeface="+mn-ea"/>
                <a:cs typeface="+mn-cs"/>
              </a:rPr>
              <a:t>Conflict: high movements of people, displaced population, hard to focus on prevention work, areas hard to reach, continued violence and insecurity</a:t>
            </a:r>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30</a:t>
            </a:fld>
            <a:endParaRPr lang="en-US"/>
          </a:p>
        </p:txBody>
      </p:sp>
    </p:spTree>
    <p:extLst>
      <p:ext uri="{BB962C8B-B14F-4D97-AF65-F5344CB8AC3E}">
        <p14:creationId xmlns:p14="http://schemas.microsoft.com/office/powerpoint/2010/main" val="420696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Notes:</a:t>
            </a:r>
          </a:p>
          <a:p>
            <a:pPr lvl="0"/>
            <a:r>
              <a:rPr lang="en-US" sz="1200" kern="1200" dirty="0" smtClean="0">
                <a:solidFill>
                  <a:schemeClr val="tx1"/>
                </a:solidFill>
                <a:effectLst/>
                <a:latin typeface="+mn-lt"/>
                <a:ea typeface="+mn-ea"/>
                <a:cs typeface="+mn-cs"/>
              </a:rPr>
              <a:t>WHO “Ethical &amp; Safety Recommendations for Researching, Documenting, &amp; Monitoring Sexual Violence in Emergencies (2007)</a:t>
            </a:r>
          </a:p>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33</a:t>
            </a:fld>
            <a:endParaRPr lang="en-US"/>
          </a:p>
        </p:txBody>
      </p:sp>
    </p:spTree>
    <p:extLst>
      <p:ext uri="{BB962C8B-B14F-4D97-AF65-F5344CB8AC3E}">
        <p14:creationId xmlns:p14="http://schemas.microsoft.com/office/powerpoint/2010/main" val="832493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35</a:t>
            </a:fld>
            <a:endParaRPr lang="en-US"/>
          </a:p>
        </p:txBody>
      </p:sp>
    </p:spTree>
    <p:extLst>
      <p:ext uri="{BB962C8B-B14F-4D97-AF65-F5344CB8AC3E}">
        <p14:creationId xmlns:p14="http://schemas.microsoft.com/office/powerpoint/2010/main" val="2616586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38</a:t>
            </a:fld>
            <a:endParaRPr lang="en-US"/>
          </a:p>
        </p:txBody>
      </p:sp>
    </p:spTree>
    <p:extLst>
      <p:ext uri="{BB962C8B-B14F-4D97-AF65-F5344CB8AC3E}">
        <p14:creationId xmlns:p14="http://schemas.microsoft.com/office/powerpoint/2010/main" val="3377150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CEP!!! </a:t>
            </a:r>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39</a:t>
            </a:fld>
            <a:endParaRPr lang="en-US"/>
          </a:p>
        </p:txBody>
      </p:sp>
    </p:spTree>
    <p:extLst>
      <p:ext uri="{BB962C8B-B14F-4D97-AF65-F5344CB8AC3E}">
        <p14:creationId xmlns:p14="http://schemas.microsoft.com/office/powerpoint/2010/main" val="274283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4</a:t>
            </a:fld>
            <a:endParaRPr lang="en-US"/>
          </a:p>
        </p:txBody>
      </p:sp>
    </p:spTree>
    <p:extLst>
      <p:ext uri="{BB962C8B-B14F-4D97-AF65-F5344CB8AC3E}">
        <p14:creationId xmlns:p14="http://schemas.microsoft.com/office/powerpoint/2010/main" val="206505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5</a:t>
            </a:fld>
            <a:endParaRPr lang="en-US"/>
          </a:p>
        </p:txBody>
      </p:sp>
    </p:spTree>
    <p:extLst>
      <p:ext uri="{BB962C8B-B14F-4D97-AF65-F5344CB8AC3E}">
        <p14:creationId xmlns:p14="http://schemas.microsoft.com/office/powerpoint/2010/main" val="356065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6</a:t>
            </a:fld>
            <a:endParaRPr lang="en-US"/>
          </a:p>
        </p:txBody>
      </p:sp>
    </p:spTree>
    <p:extLst>
      <p:ext uri="{BB962C8B-B14F-4D97-AF65-F5344CB8AC3E}">
        <p14:creationId xmlns:p14="http://schemas.microsoft.com/office/powerpoint/2010/main" val="165464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7</a:t>
            </a:fld>
            <a:endParaRPr lang="en-US"/>
          </a:p>
        </p:txBody>
      </p:sp>
    </p:spTree>
    <p:extLst>
      <p:ext uri="{BB962C8B-B14F-4D97-AF65-F5344CB8AC3E}">
        <p14:creationId xmlns:p14="http://schemas.microsoft.com/office/powerpoint/2010/main" val="123419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8</a:t>
            </a:fld>
            <a:endParaRPr lang="en-US"/>
          </a:p>
        </p:txBody>
      </p:sp>
    </p:spTree>
    <p:extLst>
      <p:ext uri="{BB962C8B-B14F-4D97-AF65-F5344CB8AC3E}">
        <p14:creationId xmlns:p14="http://schemas.microsoft.com/office/powerpoint/2010/main" val="316754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14AF0-FEB6-46F5-9CBB-EECCEA7A3E32}" type="slidenum">
              <a:rPr lang="en-US" smtClean="0"/>
              <a:t>9</a:t>
            </a:fld>
            <a:endParaRPr lang="en-US"/>
          </a:p>
        </p:txBody>
      </p:sp>
    </p:spTree>
    <p:extLst>
      <p:ext uri="{BB962C8B-B14F-4D97-AF65-F5344CB8AC3E}">
        <p14:creationId xmlns:p14="http://schemas.microsoft.com/office/powerpoint/2010/main" val="396136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do we need to know about GBV prevention and response in preparedness?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Engaging in preparedness actions ensure that GBV actors identify potential risks and vulnerable groups - and establish risk mitigation measures before an emergency takes place.</a:t>
            </a:r>
          </a:p>
          <a:p>
            <a:pPr lvl="0"/>
            <a:r>
              <a:rPr lang="en-US" dirty="0" smtClean="0">
                <a:effectLst/>
              </a:rPr>
              <a:t>Preparedness refers to actions that put measures in place to enhance national and local capacity for systematic response to emergencies by mitigating risks and consequences of emergencies – conflict and disaster</a:t>
            </a:r>
          </a:p>
          <a:p>
            <a:pPr lvl="0"/>
            <a:r>
              <a:rPr lang="en-US" dirty="0" smtClean="0">
                <a:effectLst/>
              </a:rPr>
              <a:t>The link between humanitarian and development programming should be viewed along a continuum – preparedness helps ensure this</a:t>
            </a:r>
          </a:p>
          <a:p>
            <a:pPr lvl="0"/>
            <a:r>
              <a:rPr lang="en-US" dirty="0" smtClean="0">
                <a:effectLst/>
              </a:rPr>
              <a:t>Should be continuous – if not responding, we should be preparing!</a:t>
            </a:r>
          </a:p>
          <a:p>
            <a:r>
              <a:rPr lang="en-US" sz="1200" kern="1200" dirty="0" smtClean="0">
                <a:solidFill>
                  <a:schemeClr val="tx1"/>
                </a:solidFill>
                <a:effectLst/>
                <a:latin typeface="+mn-lt"/>
                <a:ea typeface="+mn-ea"/>
                <a:cs typeface="+mn-cs"/>
              </a:rPr>
              <a:t>Preparedness involves the following: </a:t>
            </a:r>
          </a:p>
          <a:p>
            <a:pPr lvl="0"/>
            <a:r>
              <a:rPr lang="en-US" dirty="0" smtClean="0">
                <a:effectLst/>
              </a:rPr>
              <a:t>Contingency Planning: helps actors be ready for what may arise – and be prepared to act</a:t>
            </a:r>
          </a:p>
          <a:p>
            <a:pPr lvl="0"/>
            <a:r>
              <a:rPr lang="en-US" dirty="0" smtClean="0">
                <a:effectLst/>
              </a:rPr>
              <a:t>Risk Analysis/Vulnerability Assessment: to identify vulnerable groups, ensure sex and age-disaggregated data (SADD) in assessments</a:t>
            </a:r>
          </a:p>
          <a:p>
            <a:pPr lvl="0"/>
            <a:r>
              <a:rPr lang="en-US" dirty="0" smtClean="0">
                <a:effectLst/>
              </a:rPr>
              <a:t>Capacity Assessment/Capacity Building: of GBV actors in preparedness activities, and preparedness actors in GBV activities </a:t>
            </a:r>
          </a:p>
          <a:p>
            <a:pPr lvl="1"/>
            <a:r>
              <a:rPr lang="en-US" sz="1200" kern="1200" dirty="0" smtClean="0">
                <a:solidFill>
                  <a:schemeClr val="tx1"/>
                </a:solidFill>
                <a:effectLst/>
                <a:latin typeface="+mn-lt"/>
                <a:ea typeface="+mn-ea"/>
                <a:cs typeface="+mn-cs"/>
              </a:rPr>
              <a:t>Institutionalize capacity building to ensure critical mass of GBV capacity – particularly in the health sector </a:t>
            </a:r>
          </a:p>
          <a:p>
            <a:pPr lvl="1"/>
            <a:r>
              <a:rPr lang="en-US" sz="1200" kern="1200" dirty="0" smtClean="0">
                <a:solidFill>
                  <a:schemeClr val="tx1"/>
                </a:solidFill>
                <a:effectLst/>
                <a:latin typeface="+mn-lt"/>
                <a:ea typeface="+mn-ea"/>
                <a:cs typeface="+mn-cs"/>
              </a:rPr>
              <a:t>Preparedness trainings should include how to address GBV in the different stages of the process</a:t>
            </a:r>
          </a:p>
          <a:p>
            <a:pPr lvl="1"/>
            <a:r>
              <a:rPr lang="en-US" sz="1200" kern="1200" dirty="0" smtClean="0">
                <a:solidFill>
                  <a:schemeClr val="tx1"/>
                </a:solidFill>
                <a:effectLst/>
                <a:latin typeface="+mn-lt"/>
                <a:ea typeface="+mn-ea"/>
                <a:cs typeface="+mn-cs"/>
              </a:rPr>
              <a:t>Preparedness actors have GBV capacity needs at regional and national levels - including adaptation of training materials and training of the response teams</a:t>
            </a:r>
          </a:p>
          <a:p>
            <a:pPr lvl="0"/>
            <a:r>
              <a:rPr lang="en-US" dirty="0" smtClean="0">
                <a:effectLst/>
              </a:rPr>
              <a:t>Public Awareness: and sensitization of non-GBV actors</a:t>
            </a:r>
          </a:p>
          <a:p>
            <a:pPr lvl="0"/>
            <a:r>
              <a:rPr lang="en-US" dirty="0" smtClean="0">
                <a:effectLst/>
              </a:rPr>
              <a:t>Policy Framework: to integrate GBV in humanitarian and preparedness policies, and preparedness in GBV policies</a:t>
            </a:r>
          </a:p>
          <a:p>
            <a:pPr lvl="1"/>
            <a:r>
              <a:rPr lang="en-US" sz="1200" kern="1200" dirty="0" smtClean="0">
                <a:solidFill>
                  <a:schemeClr val="tx1"/>
                </a:solidFill>
                <a:effectLst/>
                <a:latin typeface="+mn-lt"/>
                <a:ea typeface="+mn-ea"/>
                <a:cs typeface="+mn-cs"/>
              </a:rPr>
              <a:t>Comprehensively address GBV in legislation, policies, and plans on preparedness and management </a:t>
            </a:r>
          </a:p>
          <a:p>
            <a:pPr lvl="1"/>
            <a:r>
              <a:rPr lang="en-US" sz="1200" kern="1200" dirty="0" smtClean="0">
                <a:solidFill>
                  <a:schemeClr val="tx1"/>
                </a:solidFill>
                <a:effectLst/>
                <a:latin typeface="+mn-lt"/>
                <a:ea typeface="+mn-ea"/>
                <a:cs typeface="+mn-cs"/>
              </a:rPr>
              <a:t>Ensure budget allocations for their implementation</a:t>
            </a:r>
          </a:p>
          <a:p>
            <a:pPr lvl="0"/>
            <a:r>
              <a:rPr lang="en-US" dirty="0" smtClean="0">
                <a:effectLst/>
              </a:rPr>
              <a:t>Protocols: to integrate GBV prevention and response actions</a:t>
            </a:r>
          </a:p>
          <a:p>
            <a:pPr lvl="1"/>
            <a:r>
              <a:rPr lang="en-US" sz="1200" kern="1200" dirty="0" smtClean="0">
                <a:solidFill>
                  <a:schemeClr val="tx1"/>
                </a:solidFill>
                <a:effectLst/>
                <a:latin typeface="+mn-lt"/>
                <a:ea typeface="+mn-ea"/>
                <a:cs typeface="+mn-cs"/>
              </a:rPr>
              <a:t>Specific emphasis on security measures for the protection of affected  populations, especially females, and support services to help mitigate the risk of sexual violence and other forms of GBV</a:t>
            </a:r>
          </a:p>
          <a:p>
            <a:pPr lvl="1"/>
            <a:r>
              <a:rPr lang="en-US" sz="1200" kern="1200" dirty="0" smtClean="0">
                <a:solidFill>
                  <a:schemeClr val="tx1"/>
                </a:solidFill>
                <a:effectLst/>
                <a:latin typeface="+mn-lt"/>
                <a:ea typeface="+mn-ea"/>
                <a:cs typeface="+mn-cs"/>
              </a:rPr>
              <a:t>Guiding documents should  indicate clear lines of responsibility for providing the services to respond to GBV, and train the staff that will be in charge of these activities to comply with the protocol</a:t>
            </a:r>
          </a:p>
          <a:p>
            <a:pPr lvl="1"/>
            <a:r>
              <a:rPr lang="en-US" sz="1200" kern="1200" dirty="0" smtClean="0">
                <a:solidFill>
                  <a:schemeClr val="tx1"/>
                </a:solidFill>
                <a:effectLst/>
                <a:latin typeface="+mn-lt"/>
                <a:ea typeface="+mn-ea"/>
                <a:cs typeface="+mn-cs"/>
              </a:rPr>
              <a:t>Ensure that established protocols include actions on how to address and mitigate the risk of GBV</a:t>
            </a:r>
          </a:p>
          <a:p>
            <a:pPr lvl="0"/>
            <a:r>
              <a:rPr lang="en-US" dirty="0" smtClean="0">
                <a:effectLst/>
              </a:rPr>
              <a:t>Prevention Supplies: in the form of suitable options such as solar radios, whistles, solar lamps, flashlights, lockable storage units, secure money pouches, etc. and provide guidance on distribution </a:t>
            </a:r>
          </a:p>
          <a:p>
            <a:pPr lvl="0"/>
            <a:r>
              <a:rPr lang="en-US" dirty="0" smtClean="0">
                <a:effectLst/>
              </a:rPr>
              <a:t>Prevention Services: for instance a hotline</a:t>
            </a:r>
          </a:p>
          <a:p>
            <a:pPr lvl="0"/>
            <a:r>
              <a:rPr lang="en-US" dirty="0" smtClean="0">
                <a:effectLst/>
              </a:rPr>
              <a:t>Information Management: to develop assessment tools, monitoring templates and data collection tools which respond to indicators</a:t>
            </a:r>
          </a:p>
          <a:p>
            <a:pPr lvl="1"/>
            <a:r>
              <a:rPr lang="en-US" sz="1200" kern="1200" dirty="0" smtClean="0">
                <a:solidFill>
                  <a:schemeClr val="tx1"/>
                </a:solidFill>
                <a:effectLst/>
                <a:latin typeface="+mn-lt"/>
                <a:ea typeface="+mn-ea"/>
                <a:cs typeface="+mn-cs"/>
              </a:rPr>
              <a:t>Also to guide beneficiary targeting, disseminate guidelines, map actors and services, and disseminate materials </a:t>
            </a:r>
          </a:p>
          <a:p>
            <a:pPr lvl="0"/>
            <a:r>
              <a:rPr lang="en-US" dirty="0" smtClean="0">
                <a:effectLst/>
              </a:rPr>
              <a:t>Research: and secondary data analysis</a:t>
            </a:r>
          </a:p>
          <a:p>
            <a:pPr lvl="0"/>
            <a:r>
              <a:rPr lang="en-US" dirty="0" smtClean="0">
                <a:effectLst/>
              </a:rPr>
              <a:t>Resource Mobilization</a:t>
            </a:r>
          </a:p>
          <a:p>
            <a:pPr lvl="0"/>
            <a:r>
              <a:rPr lang="en-US" dirty="0" smtClean="0">
                <a:effectLst/>
              </a:rPr>
              <a:t>Services: needed to respond to GBV during the emergency and recovery </a:t>
            </a:r>
          </a:p>
          <a:p>
            <a:pPr lvl="1"/>
            <a:r>
              <a:rPr lang="en-US" sz="1200" kern="1200" dirty="0" smtClean="0">
                <a:solidFill>
                  <a:schemeClr val="tx1"/>
                </a:solidFill>
                <a:effectLst/>
                <a:latin typeface="+mn-lt"/>
                <a:ea typeface="+mn-ea"/>
                <a:cs typeface="+mn-cs"/>
              </a:rPr>
              <a:t>Which organizations will be responsible for providing them?</a:t>
            </a:r>
          </a:p>
          <a:p>
            <a:pPr lvl="0"/>
            <a:r>
              <a:rPr lang="en-US" dirty="0" smtClean="0">
                <a:effectLst/>
              </a:rPr>
              <a:t>Participation: of various sectors, stakeholders, and community members in the development of preparedness plans on GBV prevention and response</a:t>
            </a:r>
          </a:p>
          <a:p>
            <a:pPr lvl="0"/>
            <a:r>
              <a:rPr lang="en-US" dirty="0" smtClean="0">
                <a:effectLst/>
              </a:rPr>
              <a:t>Coordination: particularly to establish referral systems   </a:t>
            </a:r>
          </a:p>
          <a:p>
            <a:pPr lvl="1"/>
            <a:r>
              <a:rPr lang="en-US" sz="1200" kern="1200" dirty="0" smtClean="0">
                <a:solidFill>
                  <a:schemeClr val="tx1"/>
                </a:solidFill>
                <a:effectLst/>
                <a:latin typeface="+mn-lt"/>
                <a:ea typeface="+mn-ea"/>
                <a:cs typeface="+mn-cs"/>
              </a:rPr>
              <a:t>Including coordination among preparedness and GBV actors</a:t>
            </a:r>
          </a:p>
        </p:txBody>
      </p:sp>
      <p:sp>
        <p:nvSpPr>
          <p:cNvPr id="4" name="Slide Number Placeholder 3"/>
          <p:cNvSpPr>
            <a:spLocks noGrp="1"/>
          </p:cNvSpPr>
          <p:nvPr>
            <p:ph type="sldNum" sz="quarter" idx="10"/>
          </p:nvPr>
        </p:nvSpPr>
        <p:spPr/>
        <p:txBody>
          <a:bodyPr/>
          <a:lstStyle/>
          <a:p>
            <a:fld id="{88D14AF0-FEB6-46F5-9CBB-EECCEA7A3E32}" type="slidenum">
              <a:rPr lang="en-US" smtClean="0"/>
              <a:t>11</a:t>
            </a:fld>
            <a:endParaRPr lang="en-US"/>
          </a:p>
        </p:txBody>
      </p:sp>
    </p:spTree>
    <p:extLst>
      <p:ext uri="{BB962C8B-B14F-4D97-AF65-F5344CB8AC3E}">
        <p14:creationId xmlns:p14="http://schemas.microsoft.com/office/powerpoint/2010/main" val="830991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B5D7A8-55E5-4EE2-800E-961DCC277821}" type="datetimeFigureOut">
              <a:rPr lang="en-US" smtClean="0"/>
              <a:t>12/05/2016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AF69-57A3-4724-B96A-8B6CC6762F3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86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B5D7A8-55E5-4EE2-800E-961DCC277821}" type="datetimeFigureOut">
              <a:rPr lang="en-US" smtClean="0"/>
              <a:t>12/05/2016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AF69-57A3-4724-B96A-8B6CC6762F32}" type="slidenum">
              <a:rPr lang="en-US" smtClean="0"/>
              <a:t>‹#›</a:t>
            </a:fld>
            <a:endParaRPr lang="en-US"/>
          </a:p>
        </p:txBody>
      </p:sp>
    </p:spTree>
    <p:extLst>
      <p:ext uri="{BB962C8B-B14F-4D97-AF65-F5344CB8AC3E}">
        <p14:creationId xmlns:p14="http://schemas.microsoft.com/office/powerpoint/2010/main" val="254208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B5D7A8-55E5-4EE2-800E-961DCC277821}" type="datetimeFigureOut">
              <a:rPr lang="en-US" smtClean="0"/>
              <a:t>12/05/2016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AF69-57A3-4724-B96A-8B6CC6762F32}" type="slidenum">
              <a:rPr lang="en-US" smtClean="0"/>
              <a:t>‹#›</a:t>
            </a:fld>
            <a:endParaRPr lang="en-US"/>
          </a:p>
        </p:txBody>
      </p:sp>
    </p:spTree>
    <p:extLst>
      <p:ext uri="{BB962C8B-B14F-4D97-AF65-F5344CB8AC3E}">
        <p14:creationId xmlns:p14="http://schemas.microsoft.com/office/powerpoint/2010/main" val="19533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B5D7A8-55E5-4EE2-800E-961DCC277821}" type="datetimeFigureOut">
              <a:rPr lang="en-US" smtClean="0"/>
              <a:t>12/05/2016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AF69-57A3-4724-B96A-8B6CC6762F32}" type="slidenum">
              <a:rPr lang="en-US" smtClean="0"/>
              <a:t>‹#›</a:t>
            </a:fld>
            <a:endParaRPr lang="en-US"/>
          </a:p>
        </p:txBody>
      </p:sp>
    </p:spTree>
    <p:extLst>
      <p:ext uri="{BB962C8B-B14F-4D97-AF65-F5344CB8AC3E}">
        <p14:creationId xmlns:p14="http://schemas.microsoft.com/office/powerpoint/2010/main" val="118356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5D7A8-55E5-4EE2-800E-961DCC277821}" type="datetimeFigureOut">
              <a:rPr lang="en-US" smtClean="0"/>
              <a:t>12/05/2016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FAF69-57A3-4724-B96A-8B6CC6762F32}"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9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B5D7A8-55E5-4EE2-800E-961DCC277821}" type="datetimeFigureOut">
              <a:rPr lang="en-US" smtClean="0"/>
              <a:t>12/05/2016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FAF69-57A3-4724-B96A-8B6CC6762F32}" type="slidenum">
              <a:rPr lang="en-US" smtClean="0"/>
              <a:t>‹#›</a:t>
            </a:fld>
            <a:endParaRPr lang="en-US"/>
          </a:p>
        </p:txBody>
      </p:sp>
    </p:spTree>
    <p:extLst>
      <p:ext uri="{BB962C8B-B14F-4D97-AF65-F5344CB8AC3E}">
        <p14:creationId xmlns:p14="http://schemas.microsoft.com/office/powerpoint/2010/main" val="412671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B5D7A8-55E5-4EE2-800E-961DCC277821}" type="datetimeFigureOut">
              <a:rPr lang="en-US" smtClean="0"/>
              <a:t>12/05/2016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FAF69-57A3-4724-B96A-8B6CC6762F32}" type="slidenum">
              <a:rPr lang="en-US" smtClean="0"/>
              <a:t>‹#›</a:t>
            </a:fld>
            <a:endParaRPr lang="en-US"/>
          </a:p>
        </p:txBody>
      </p:sp>
    </p:spTree>
    <p:extLst>
      <p:ext uri="{BB962C8B-B14F-4D97-AF65-F5344CB8AC3E}">
        <p14:creationId xmlns:p14="http://schemas.microsoft.com/office/powerpoint/2010/main" val="423513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B5D7A8-55E5-4EE2-800E-961DCC277821}" type="datetimeFigureOut">
              <a:rPr lang="en-US" smtClean="0"/>
              <a:t>12/05/2016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FAF69-57A3-4724-B96A-8B6CC6762F32}" type="slidenum">
              <a:rPr lang="en-US" smtClean="0"/>
              <a:t>‹#›</a:t>
            </a:fld>
            <a:endParaRPr lang="en-US"/>
          </a:p>
        </p:txBody>
      </p:sp>
    </p:spTree>
    <p:extLst>
      <p:ext uri="{BB962C8B-B14F-4D97-AF65-F5344CB8AC3E}">
        <p14:creationId xmlns:p14="http://schemas.microsoft.com/office/powerpoint/2010/main" val="257847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6B5D7A8-55E5-4EE2-800E-961DCC277821}" type="datetimeFigureOut">
              <a:rPr lang="en-US" smtClean="0"/>
              <a:t>12/05/2016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7FAF69-57A3-4724-B96A-8B6CC6762F32}" type="slidenum">
              <a:rPr lang="en-US" smtClean="0"/>
              <a:t>‹#›</a:t>
            </a:fld>
            <a:endParaRPr lang="en-US"/>
          </a:p>
        </p:txBody>
      </p:sp>
    </p:spTree>
    <p:extLst>
      <p:ext uri="{BB962C8B-B14F-4D97-AF65-F5344CB8AC3E}">
        <p14:creationId xmlns:p14="http://schemas.microsoft.com/office/powerpoint/2010/main" val="112715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6B5D7A8-55E5-4EE2-800E-961DCC277821}" type="datetimeFigureOut">
              <a:rPr lang="en-US" smtClean="0"/>
              <a:t>12/05/2016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7FAF69-57A3-4724-B96A-8B6CC6762F32}" type="slidenum">
              <a:rPr lang="en-US" smtClean="0"/>
              <a:t>‹#›</a:t>
            </a:fld>
            <a:endParaRPr lang="en-US"/>
          </a:p>
        </p:txBody>
      </p:sp>
    </p:spTree>
    <p:extLst>
      <p:ext uri="{BB962C8B-B14F-4D97-AF65-F5344CB8AC3E}">
        <p14:creationId xmlns:p14="http://schemas.microsoft.com/office/powerpoint/2010/main" val="208049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5D7A8-55E5-4EE2-800E-961DCC277821}" type="datetimeFigureOut">
              <a:rPr lang="en-US" smtClean="0"/>
              <a:t>12/05/2016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7FAF69-57A3-4724-B96A-8B6CC6762F32}" type="slidenum">
              <a:rPr lang="en-US" smtClean="0"/>
              <a:t>‹#›</a:t>
            </a:fld>
            <a:endParaRPr lang="en-US"/>
          </a:p>
        </p:txBody>
      </p:sp>
    </p:spTree>
    <p:extLst>
      <p:ext uri="{BB962C8B-B14F-4D97-AF65-F5344CB8AC3E}">
        <p14:creationId xmlns:p14="http://schemas.microsoft.com/office/powerpoint/2010/main" val="52591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6B5D7A8-55E5-4EE2-800E-961DCC277821}" type="datetimeFigureOut">
              <a:rPr lang="en-US" smtClean="0"/>
              <a:t>12/05/2016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77FAF69-57A3-4724-B96A-8B6CC6762F32}"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071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81200"/>
            <a:ext cx="8458200" cy="4572000"/>
          </a:xfrm>
        </p:spPr>
        <p:txBody>
          <a:bodyPr>
            <a:normAutofit/>
          </a:bodyPr>
          <a:lstStyle/>
          <a:p>
            <a:r>
              <a:rPr lang="en-US" dirty="0" smtClean="0">
                <a:solidFill>
                  <a:schemeClr val="accent1"/>
                </a:solidFill>
              </a:rPr>
              <a:t>GENDER-BASED VIOLENCE</a:t>
            </a:r>
            <a:br>
              <a:rPr lang="en-US" dirty="0" smtClean="0">
                <a:solidFill>
                  <a:schemeClr val="accent1"/>
                </a:solidFill>
              </a:rPr>
            </a:br>
            <a:r>
              <a:rPr lang="en-US" dirty="0" smtClean="0">
                <a:solidFill>
                  <a:schemeClr val="accent1"/>
                </a:solidFill>
              </a:rPr>
              <a:t>IN HUMANITARIAN EMERGENCIES</a:t>
            </a:r>
            <a:endParaRPr lang="en-US" dirty="0">
              <a:solidFill>
                <a:schemeClr val="accent1"/>
              </a:solidFill>
            </a:endParaRPr>
          </a:p>
        </p:txBody>
      </p:sp>
    </p:spTree>
    <p:extLst>
      <p:ext uri="{BB962C8B-B14F-4D97-AF65-F5344CB8AC3E}">
        <p14:creationId xmlns:p14="http://schemas.microsoft.com/office/powerpoint/2010/main" val="1211265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HUMANITARIAN PROGRAM CYCLE </a:t>
            </a:r>
            <a:endParaRPr lang="en-US" dirty="0">
              <a:solidFill>
                <a:schemeClr val="accent1"/>
              </a:solidFill>
            </a:endParaRPr>
          </a:p>
        </p:txBody>
      </p:sp>
      <p:sp>
        <p:nvSpPr>
          <p:cNvPr id="3" name="Content Placeholder 2"/>
          <p:cNvSpPr>
            <a:spLocks noGrp="1"/>
          </p:cNvSpPr>
          <p:nvPr>
            <p:ph sz="half" idx="1"/>
          </p:nvPr>
        </p:nvSpPr>
        <p:spPr>
          <a:xfrm>
            <a:off x="822960" y="2148840"/>
            <a:ext cx="3703320" cy="4023360"/>
          </a:xfrm>
        </p:spPr>
        <p:txBody>
          <a:bodyPr>
            <a:noAutofit/>
          </a:bodyPr>
          <a:lstStyle/>
          <a:p>
            <a:pPr marL="341313" indent="-341313">
              <a:buFont typeface="Wingdings" panose="05000000000000000000" pitchFamily="2" charset="2"/>
              <a:buChar char="§"/>
            </a:pPr>
            <a:r>
              <a:rPr lang="en-US" sz="2400" dirty="0" smtClean="0"/>
              <a:t>GBV actions integrated throughout HPC</a:t>
            </a:r>
          </a:p>
          <a:p>
            <a:pPr marL="341313" indent="-341313">
              <a:buFont typeface="Wingdings" panose="05000000000000000000" pitchFamily="2" charset="2"/>
              <a:buChar char="§"/>
            </a:pPr>
            <a:r>
              <a:rPr lang="en-US" sz="2400" dirty="0" smtClean="0"/>
              <a:t>Preparedness + 5 Elements</a:t>
            </a:r>
          </a:p>
          <a:p>
            <a:pPr marL="341313" indent="-341313">
              <a:buFont typeface="Wingdings" panose="05000000000000000000" pitchFamily="2" charset="2"/>
              <a:buChar char="§"/>
            </a:pPr>
            <a:r>
              <a:rPr lang="en-US" sz="2400" dirty="0" smtClean="0"/>
              <a:t>2 Enablers: </a:t>
            </a:r>
          </a:p>
          <a:p>
            <a:pPr marL="633921" lvl="1" indent="-341313">
              <a:buFont typeface="Wingdings" panose="05000000000000000000" pitchFamily="2" charset="2"/>
              <a:buChar char="§"/>
            </a:pPr>
            <a:r>
              <a:rPr lang="en-US" sz="2200" dirty="0" smtClean="0"/>
              <a:t>Coordination</a:t>
            </a:r>
          </a:p>
          <a:p>
            <a:pPr marL="633921" lvl="1" indent="-341313">
              <a:buFont typeface="Wingdings" panose="05000000000000000000" pitchFamily="2" charset="2"/>
              <a:buChar char="§"/>
            </a:pPr>
            <a:r>
              <a:rPr lang="en-US" sz="2200" dirty="0" smtClean="0"/>
              <a:t>Information Management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4075" y="2256977"/>
            <a:ext cx="3702050" cy="3534223"/>
          </a:xfrm>
        </p:spPr>
      </p:pic>
    </p:spTree>
    <p:extLst>
      <p:ext uri="{BB962C8B-B14F-4D97-AF65-F5344CB8AC3E}">
        <p14:creationId xmlns:p14="http://schemas.microsoft.com/office/powerpoint/2010/main" val="277758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PREPAREDNESS</a:t>
            </a:r>
            <a:endParaRPr lang="en-US" dirty="0">
              <a:solidFill>
                <a:schemeClr val="accent1"/>
              </a:solidFill>
            </a:endParaRPr>
          </a:p>
        </p:txBody>
      </p:sp>
      <p:sp>
        <p:nvSpPr>
          <p:cNvPr id="3" name="Content Placeholder 2"/>
          <p:cNvSpPr>
            <a:spLocks noGrp="1"/>
          </p:cNvSpPr>
          <p:nvPr>
            <p:ph idx="1"/>
          </p:nvPr>
        </p:nvSpPr>
        <p:spPr>
          <a:xfrm>
            <a:off x="822959" y="2148840"/>
            <a:ext cx="7543801" cy="4023360"/>
          </a:xfrm>
        </p:spPr>
        <p:txBody>
          <a:bodyPr>
            <a:noAutofit/>
          </a:bodyPr>
          <a:lstStyle/>
          <a:p>
            <a:pPr marL="347663" indent="-347663">
              <a:buFont typeface="Wingdings" panose="05000000000000000000" pitchFamily="2" charset="2"/>
              <a:buChar char="§"/>
            </a:pPr>
            <a:r>
              <a:rPr lang="en-US" sz="2400" dirty="0" smtClean="0"/>
              <a:t>Identifying </a:t>
            </a:r>
            <a:r>
              <a:rPr lang="en-US" sz="2400" dirty="0"/>
              <a:t>potential risks and vulnerable groups </a:t>
            </a:r>
            <a:endParaRPr lang="en-US" sz="2400" dirty="0" smtClean="0"/>
          </a:p>
          <a:p>
            <a:pPr marL="347663" indent="-347663">
              <a:buFont typeface="Wingdings" panose="05000000000000000000" pitchFamily="2" charset="2"/>
              <a:buChar char="§"/>
            </a:pPr>
            <a:r>
              <a:rPr lang="en-US" sz="2400" dirty="0" smtClean="0"/>
              <a:t>Establishing risk </a:t>
            </a:r>
            <a:r>
              <a:rPr lang="en-US" sz="2400" dirty="0"/>
              <a:t>mitigation </a:t>
            </a:r>
            <a:r>
              <a:rPr lang="en-US" sz="2400" dirty="0" smtClean="0"/>
              <a:t>measures – minimizing consequences</a:t>
            </a:r>
            <a:endParaRPr lang="en-US" sz="2400" dirty="0"/>
          </a:p>
          <a:p>
            <a:pPr marL="347663" lvl="0" indent="-347663">
              <a:buFont typeface="Wingdings" panose="05000000000000000000" pitchFamily="2" charset="2"/>
              <a:buChar char="§"/>
            </a:pPr>
            <a:r>
              <a:rPr lang="en-US" sz="2400" dirty="0" smtClean="0"/>
              <a:t>Enhancing capacity </a:t>
            </a:r>
            <a:r>
              <a:rPr lang="en-US" sz="2400" dirty="0"/>
              <a:t>for systematic </a:t>
            </a:r>
            <a:r>
              <a:rPr lang="en-US" sz="2400" dirty="0" smtClean="0"/>
              <a:t>response</a:t>
            </a:r>
          </a:p>
          <a:p>
            <a:pPr marL="347663" lvl="0" indent="-347663">
              <a:buFont typeface="Wingdings" panose="05000000000000000000" pitchFamily="2" charset="2"/>
              <a:buChar char="§"/>
            </a:pPr>
            <a:r>
              <a:rPr lang="en-US" sz="2400" dirty="0" smtClean="0"/>
              <a:t>Contingency planning</a:t>
            </a:r>
          </a:p>
          <a:p>
            <a:pPr marL="347663" lvl="0" indent="-347663">
              <a:buFont typeface="Wingdings" panose="05000000000000000000" pitchFamily="2" charset="2"/>
              <a:buChar char="§"/>
            </a:pPr>
            <a:r>
              <a:rPr lang="en-US" sz="2400" dirty="0" smtClean="0"/>
              <a:t>Protocols and policies</a:t>
            </a:r>
          </a:p>
          <a:p>
            <a:pPr marL="347663" lvl="0" indent="-347663">
              <a:buFont typeface="Wingdings" panose="05000000000000000000" pitchFamily="2" charset="2"/>
              <a:buChar char="§"/>
            </a:pPr>
            <a:r>
              <a:rPr lang="en-US" sz="2400" dirty="0" smtClean="0"/>
              <a:t>Prevention services and supplies </a:t>
            </a:r>
          </a:p>
          <a:p>
            <a:pPr marL="0" lvl="0" indent="0">
              <a:buNone/>
            </a:pPr>
            <a:r>
              <a:rPr lang="en-US" sz="2400" dirty="0" smtClean="0"/>
              <a:t>Preparedness is </a:t>
            </a:r>
            <a:r>
              <a:rPr lang="en-US" sz="2400" dirty="0"/>
              <a:t>continuous – if not responding, we should be preparing!</a:t>
            </a:r>
          </a:p>
          <a:p>
            <a:pPr marL="341313" indent="-341313">
              <a:buFont typeface="Wingdings" panose="05000000000000000000" pitchFamily="2" charset="2"/>
              <a:buChar char="§"/>
            </a:pPr>
            <a:endParaRPr lang="en-US" sz="2400" dirty="0" smtClean="0"/>
          </a:p>
          <a:p>
            <a:pPr marL="341313" indent="-341313">
              <a:buFont typeface="Wingdings" panose="05000000000000000000" pitchFamily="2" charset="2"/>
              <a:buChar char="§"/>
            </a:pPr>
            <a:endParaRPr lang="en-US" sz="2200" dirty="0"/>
          </a:p>
        </p:txBody>
      </p:sp>
    </p:spTree>
    <p:extLst>
      <p:ext uri="{BB962C8B-B14F-4D97-AF65-F5344CB8AC3E}">
        <p14:creationId xmlns:p14="http://schemas.microsoft.com/office/powerpoint/2010/main" val="175063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DISASTER RISK REDUCTION</a:t>
            </a:r>
            <a:endParaRPr lang="en-US" dirty="0">
              <a:solidFill>
                <a:schemeClr val="accent1"/>
              </a:solidFill>
            </a:endParaRPr>
          </a:p>
        </p:txBody>
      </p:sp>
      <p:sp>
        <p:nvSpPr>
          <p:cNvPr id="3" name="Content Placeholder 2"/>
          <p:cNvSpPr>
            <a:spLocks noGrp="1"/>
          </p:cNvSpPr>
          <p:nvPr>
            <p:ph idx="1"/>
          </p:nvPr>
        </p:nvSpPr>
        <p:spPr>
          <a:xfrm>
            <a:off x="822959" y="2148840"/>
            <a:ext cx="7543801" cy="4023360"/>
          </a:xfrm>
        </p:spPr>
        <p:txBody>
          <a:bodyPr>
            <a:noAutofit/>
          </a:bodyPr>
          <a:lstStyle/>
          <a:p>
            <a:pPr marL="341313" indent="-341313">
              <a:buFont typeface="Wingdings" panose="05000000000000000000" pitchFamily="2" charset="2"/>
              <a:buChar char="§"/>
            </a:pPr>
            <a:r>
              <a:rPr lang="en-US" sz="2400" dirty="0"/>
              <a:t>P</a:t>
            </a:r>
            <a:r>
              <a:rPr lang="en-US" sz="2400" dirty="0" smtClean="0"/>
              <a:t>revention </a:t>
            </a:r>
            <a:r>
              <a:rPr lang="en-US" sz="2400" dirty="0"/>
              <a:t>+ preparedness + response + </a:t>
            </a:r>
            <a:r>
              <a:rPr lang="en-US" sz="2400" dirty="0" smtClean="0"/>
              <a:t>recovery</a:t>
            </a:r>
          </a:p>
          <a:p>
            <a:pPr marL="341313" indent="-341313">
              <a:buFont typeface="Wingdings" panose="05000000000000000000" pitchFamily="2" charset="2"/>
              <a:buChar char="§"/>
            </a:pPr>
            <a:r>
              <a:rPr lang="en-US" sz="2400" dirty="0" smtClean="0"/>
              <a:t>Linked to GBV </a:t>
            </a:r>
            <a:r>
              <a:rPr lang="en-US" sz="2400" dirty="0"/>
              <a:t>prevention and response </a:t>
            </a:r>
            <a:endParaRPr lang="en-US" sz="2400" dirty="0" smtClean="0"/>
          </a:p>
          <a:p>
            <a:pPr marL="341313" indent="-341313">
              <a:buFont typeface="Wingdings" panose="05000000000000000000" pitchFamily="2" charset="2"/>
              <a:buChar char="§"/>
            </a:pPr>
            <a:r>
              <a:rPr lang="en-US" sz="2400" dirty="0" smtClean="0"/>
              <a:t>Capacities </a:t>
            </a:r>
            <a:r>
              <a:rPr lang="en-US" sz="2400" dirty="0"/>
              <a:t>to prevent and respond to GBV are fundamental to reducing </a:t>
            </a:r>
            <a:r>
              <a:rPr lang="en-US" sz="2400" dirty="0" smtClean="0"/>
              <a:t>risk</a:t>
            </a:r>
          </a:p>
          <a:p>
            <a:pPr marL="341313" indent="-341313">
              <a:buFont typeface="Wingdings" panose="05000000000000000000" pitchFamily="2" charset="2"/>
              <a:buChar char="§"/>
            </a:pPr>
            <a:r>
              <a:rPr lang="en-US" sz="2400" dirty="0" smtClean="0"/>
              <a:t>Engage women in efforts to reduce disaster risk – also as decision-makers</a:t>
            </a:r>
          </a:p>
          <a:p>
            <a:pPr marL="0" indent="0">
              <a:buNone/>
            </a:pPr>
            <a:endParaRPr lang="en-US" sz="2200" dirty="0"/>
          </a:p>
        </p:txBody>
      </p:sp>
    </p:spTree>
    <p:extLst>
      <p:ext uri="{BB962C8B-B14F-4D97-AF65-F5344CB8AC3E}">
        <p14:creationId xmlns:p14="http://schemas.microsoft.com/office/powerpoint/2010/main" val="1550621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PEACEBUILDING AND TRANSITION</a:t>
            </a:r>
            <a:endParaRPr lang="en-US" dirty="0">
              <a:solidFill>
                <a:schemeClr val="accent1"/>
              </a:solidFill>
            </a:endParaRPr>
          </a:p>
        </p:txBody>
      </p:sp>
      <p:sp>
        <p:nvSpPr>
          <p:cNvPr id="3" name="Content Placeholder 2"/>
          <p:cNvSpPr>
            <a:spLocks noGrp="1"/>
          </p:cNvSpPr>
          <p:nvPr>
            <p:ph idx="1"/>
          </p:nvPr>
        </p:nvSpPr>
        <p:spPr>
          <a:xfrm>
            <a:off x="822959" y="2148840"/>
            <a:ext cx="7543801" cy="4023360"/>
          </a:xfrm>
        </p:spPr>
        <p:txBody>
          <a:bodyPr>
            <a:noAutofit/>
          </a:bodyPr>
          <a:lstStyle/>
          <a:p>
            <a:pPr marL="341313" indent="-341313">
              <a:buFont typeface="Wingdings" panose="05000000000000000000" pitchFamily="2" charset="2"/>
              <a:buChar char="§"/>
            </a:pPr>
            <a:r>
              <a:rPr lang="en-US" sz="2400" dirty="0" smtClean="0"/>
              <a:t>GBV does not end when the emergency ends</a:t>
            </a:r>
            <a:r>
              <a:rPr lang="en-US" sz="2400" dirty="0"/>
              <a:t> </a:t>
            </a:r>
            <a:r>
              <a:rPr lang="en-US" sz="2400" dirty="0" smtClean="0"/>
              <a:t>– new forms may emerge, work must continue</a:t>
            </a:r>
          </a:p>
          <a:p>
            <a:pPr marL="341313" indent="-341313">
              <a:buFont typeface="Wingdings" panose="05000000000000000000" pitchFamily="2" charset="2"/>
              <a:buChar char="§"/>
            </a:pPr>
            <a:r>
              <a:rPr lang="en-US" sz="2400" dirty="0" smtClean="0"/>
              <a:t>Prioritize recovery – to restore/improve services, livelihoods, living conditions</a:t>
            </a:r>
          </a:p>
          <a:p>
            <a:pPr marL="341313" indent="-341313">
              <a:buFont typeface="Wingdings" panose="05000000000000000000" pitchFamily="2" charset="2"/>
              <a:buChar char="§"/>
            </a:pPr>
            <a:r>
              <a:rPr lang="en-US" sz="2400" dirty="0" smtClean="0"/>
              <a:t>Promote prevention and protection</a:t>
            </a:r>
          </a:p>
          <a:p>
            <a:pPr marL="341313" indent="-341313">
              <a:buFont typeface="Wingdings" panose="05000000000000000000" pitchFamily="2" charset="2"/>
              <a:buChar char="§"/>
            </a:pPr>
            <a:r>
              <a:rPr lang="en-US" sz="2400" dirty="0" smtClean="0"/>
              <a:t>Ensure sustainability of GBV interventions  - ensure funding for this</a:t>
            </a:r>
          </a:p>
        </p:txBody>
      </p:sp>
    </p:spTree>
    <p:extLst>
      <p:ext uri="{BB962C8B-B14F-4D97-AF65-F5344CB8AC3E}">
        <p14:creationId xmlns:p14="http://schemas.microsoft.com/office/powerpoint/2010/main" val="3576664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GLOBAL COMMITMENTS</a:t>
            </a:r>
            <a:endParaRPr lang="en-US" dirty="0">
              <a:solidFill>
                <a:schemeClr val="accent1"/>
              </a:solidFill>
            </a:endParaRPr>
          </a:p>
        </p:txBody>
      </p:sp>
      <p:sp>
        <p:nvSpPr>
          <p:cNvPr id="3" name="Content Placeholder 2"/>
          <p:cNvSpPr>
            <a:spLocks noGrp="1"/>
          </p:cNvSpPr>
          <p:nvPr>
            <p:ph sz="half" idx="1"/>
          </p:nvPr>
        </p:nvSpPr>
        <p:spPr>
          <a:xfrm>
            <a:off x="851535" y="1981200"/>
            <a:ext cx="3977640" cy="4023360"/>
          </a:xfrm>
        </p:spPr>
        <p:txBody>
          <a:bodyPr>
            <a:noAutofit/>
          </a:bodyPr>
          <a:lstStyle/>
          <a:p>
            <a:pPr marL="0" indent="0">
              <a:buNone/>
            </a:pPr>
            <a:r>
              <a:rPr lang="en-US" sz="2400" dirty="0" smtClean="0"/>
              <a:t>2012: </a:t>
            </a:r>
          </a:p>
          <a:p>
            <a:pPr marL="341313" indent="-341313">
              <a:buFont typeface="Wingdings" panose="05000000000000000000" pitchFamily="2" charset="2"/>
              <a:buChar char="§"/>
            </a:pPr>
            <a:r>
              <a:rPr lang="en-US" sz="2400" dirty="0" smtClean="0"/>
              <a:t>Preventing Sexual Violence Initiative (UK + UN)</a:t>
            </a:r>
          </a:p>
          <a:p>
            <a:pPr marL="0" indent="0">
              <a:buNone/>
            </a:pPr>
            <a:r>
              <a:rPr lang="en-US" sz="2400" dirty="0" smtClean="0"/>
              <a:t>2013: </a:t>
            </a:r>
          </a:p>
          <a:p>
            <a:pPr marL="341313" indent="-341313">
              <a:buFont typeface="Wingdings" panose="05000000000000000000" pitchFamily="2" charset="2"/>
              <a:buChar char="§"/>
            </a:pPr>
            <a:r>
              <a:rPr lang="en-US" sz="2400" dirty="0" smtClean="0"/>
              <a:t>Safe from the Start (USA)</a:t>
            </a:r>
          </a:p>
          <a:p>
            <a:pPr marL="341313" indent="-341313">
              <a:buFont typeface="Wingdings" panose="05000000000000000000" pitchFamily="2" charset="2"/>
              <a:buChar char="§"/>
            </a:pPr>
            <a:r>
              <a:rPr lang="en-US" sz="2400" dirty="0" smtClean="0"/>
              <a:t>Call to Action (UK)</a:t>
            </a:r>
          </a:p>
          <a:p>
            <a:pPr marL="0" indent="0">
              <a:buNone/>
            </a:pPr>
            <a:r>
              <a:rPr lang="en-US" sz="2400" dirty="0" smtClean="0"/>
              <a:t>2015:</a:t>
            </a:r>
          </a:p>
          <a:p>
            <a:pPr marL="341313" indent="-341313">
              <a:buFont typeface="Wingdings" panose="05000000000000000000" pitchFamily="2" charset="2"/>
              <a:buChar char="§"/>
            </a:pPr>
            <a:r>
              <a:rPr lang="en-US" sz="2400" dirty="0" smtClean="0"/>
              <a:t>Call to Action Road Map (global – with rotating leadership)</a:t>
            </a:r>
          </a:p>
          <a:p>
            <a:pPr marL="341313" indent="-341313">
              <a:buFont typeface="Wingdings" panose="05000000000000000000" pitchFamily="2" charset="2"/>
              <a:buChar char="§"/>
            </a:pPr>
            <a:endParaRPr lang="en-US" sz="2400" dirty="0" smtClean="0"/>
          </a:p>
          <a:p>
            <a:pPr marL="341313" indent="-341313">
              <a:buFont typeface="Wingdings" panose="05000000000000000000" pitchFamily="2" charset="2"/>
              <a:buChar char="§"/>
            </a:pPr>
            <a:endParaRPr lang="en-US" sz="2400" dirty="0" smtClean="0"/>
          </a:p>
          <a:p>
            <a:pPr marL="341313" indent="-341313">
              <a:buFont typeface="Wingdings" panose="05000000000000000000" pitchFamily="2" charset="2"/>
              <a:buChar char="§"/>
            </a:pPr>
            <a:endParaRPr lang="en-US" sz="22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2133600"/>
            <a:ext cx="3149314" cy="4022725"/>
          </a:xfrm>
        </p:spPr>
      </p:pic>
    </p:spTree>
    <p:extLst>
      <p:ext uri="{BB962C8B-B14F-4D97-AF65-F5344CB8AC3E}">
        <p14:creationId xmlns:p14="http://schemas.microsoft.com/office/powerpoint/2010/main" val="4241307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HUMANITARIAN CLUSTER SYSTEM</a:t>
            </a:r>
            <a:endParaRPr lang="en-US" dirty="0">
              <a:solidFill>
                <a:srgbClr val="FF0000"/>
              </a:solidFill>
            </a:endParaRPr>
          </a:p>
        </p:txBody>
      </p:sp>
      <p:sp>
        <p:nvSpPr>
          <p:cNvPr id="3" name="Content Placeholder 2"/>
          <p:cNvSpPr>
            <a:spLocks noGrp="1"/>
          </p:cNvSpPr>
          <p:nvPr>
            <p:ph sz="half" idx="1"/>
          </p:nvPr>
        </p:nvSpPr>
        <p:spPr>
          <a:xfrm>
            <a:off x="822960" y="2133600"/>
            <a:ext cx="4053841" cy="4326466"/>
          </a:xfrm>
        </p:spPr>
        <p:txBody>
          <a:bodyPr>
            <a:normAutofit fontScale="92500" lnSpcReduction="20000"/>
          </a:bodyPr>
          <a:lstStyle/>
          <a:p>
            <a:pPr marL="338138" lvl="0" indent="-338138">
              <a:buFont typeface="Wingdings" panose="05000000000000000000" pitchFamily="2" charset="2"/>
              <a:buChar char="§"/>
            </a:pPr>
            <a:r>
              <a:rPr lang="en-US" sz="2600" dirty="0"/>
              <a:t>Strengthens humanitarian response </a:t>
            </a:r>
            <a:r>
              <a:rPr lang="en-US" sz="2600" dirty="0" smtClean="0"/>
              <a:t>- predictability</a:t>
            </a:r>
            <a:r>
              <a:rPr lang="en-US" sz="2600" dirty="0"/>
              <a:t>, </a:t>
            </a:r>
            <a:r>
              <a:rPr lang="en-US" sz="2600" dirty="0" smtClean="0"/>
              <a:t>accountability and partnership</a:t>
            </a:r>
            <a:endParaRPr lang="en-US" sz="2600" dirty="0"/>
          </a:p>
          <a:p>
            <a:pPr marL="338138" lvl="0" indent="-338138">
              <a:buFont typeface="Wingdings" panose="05000000000000000000" pitchFamily="2" charset="2"/>
              <a:buChar char="§"/>
            </a:pPr>
            <a:r>
              <a:rPr lang="en-US" sz="2600" dirty="0" smtClean="0"/>
              <a:t>Cross </a:t>
            </a:r>
            <a:r>
              <a:rPr lang="en-US" sz="2600" dirty="0"/>
              <a:t>cutting: gender, HIV&amp;AIDS, human rights, </a:t>
            </a:r>
            <a:r>
              <a:rPr lang="en-US" sz="2600" dirty="0" smtClean="0"/>
              <a:t>environment</a:t>
            </a:r>
          </a:p>
          <a:p>
            <a:pPr marL="338138" lvl="0" indent="-338138">
              <a:buFont typeface="Wingdings" panose="05000000000000000000" pitchFamily="2" charset="2"/>
              <a:buChar char="§"/>
            </a:pPr>
            <a:r>
              <a:rPr lang="en-US" sz="2600" dirty="0" smtClean="0"/>
              <a:t>Protection Cluster - Areas </a:t>
            </a:r>
            <a:r>
              <a:rPr lang="en-US" sz="2600" dirty="0"/>
              <a:t>of Responsibility (</a:t>
            </a:r>
            <a:r>
              <a:rPr lang="en-US" sz="2600" dirty="0" err="1"/>
              <a:t>AoRs</a:t>
            </a:r>
            <a:r>
              <a:rPr lang="en-US" sz="2600" dirty="0" smtClean="0"/>
              <a:t>):</a:t>
            </a:r>
            <a:endParaRPr lang="en-US" sz="2600" dirty="0"/>
          </a:p>
          <a:p>
            <a:pPr marL="806958" lvl="1" indent="-514350">
              <a:buFont typeface="+mj-lt"/>
              <a:buAutoNum type="arabicPeriod"/>
            </a:pPr>
            <a:r>
              <a:rPr lang="en-US" sz="2400" b="1" dirty="0"/>
              <a:t>GBV</a:t>
            </a:r>
          </a:p>
          <a:p>
            <a:pPr marL="806958" lvl="1" indent="-514350">
              <a:buFont typeface="+mj-lt"/>
              <a:buAutoNum type="arabicPeriod"/>
            </a:pPr>
            <a:r>
              <a:rPr lang="en-US" sz="2400" dirty="0"/>
              <a:t>Child protection</a:t>
            </a:r>
          </a:p>
          <a:p>
            <a:pPr marL="806958" lvl="1" indent="-514350">
              <a:buFont typeface="+mj-lt"/>
              <a:buAutoNum type="arabicPeriod"/>
            </a:pPr>
            <a:r>
              <a:rPr lang="en-US" sz="2400" dirty="0"/>
              <a:t>Housing, land </a:t>
            </a:r>
            <a:r>
              <a:rPr lang="en-US" sz="2400" dirty="0" smtClean="0"/>
              <a:t>and </a:t>
            </a:r>
            <a:r>
              <a:rPr lang="en-US" sz="2400" dirty="0"/>
              <a:t>property</a:t>
            </a:r>
          </a:p>
          <a:p>
            <a:pPr marL="806958" lvl="1" indent="-514350">
              <a:buFont typeface="+mj-lt"/>
              <a:buAutoNum type="arabicPeriod"/>
            </a:pPr>
            <a:r>
              <a:rPr lang="en-US" sz="2400" dirty="0"/>
              <a:t>Mine action</a:t>
            </a:r>
          </a:p>
          <a:p>
            <a:pPr marL="338138" lvl="0" indent="-338138">
              <a:buFont typeface="Wingdings" panose="05000000000000000000" pitchFamily="2" charset="2"/>
              <a:buChar char="§"/>
            </a:pPr>
            <a:endParaRPr lang="en-US" sz="2400" dirty="0"/>
          </a:p>
          <a:p>
            <a:pPr>
              <a:buFont typeface="Wingdings" panose="05000000000000000000" pitchFamily="2" charset="2"/>
              <a:buChar char="§"/>
            </a:pP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64607" y="2618767"/>
            <a:ext cx="3601518" cy="2410433"/>
          </a:xfrm>
        </p:spPr>
      </p:pic>
    </p:spTree>
    <p:extLst>
      <p:ext uri="{BB962C8B-B14F-4D97-AF65-F5344CB8AC3E}">
        <p14:creationId xmlns:p14="http://schemas.microsoft.com/office/powerpoint/2010/main" val="1954285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GBV AOR</a:t>
            </a:r>
            <a:endParaRPr lang="en-US" dirty="0">
              <a:solidFill>
                <a:schemeClr val="accent1"/>
              </a:solidFill>
            </a:endParaRPr>
          </a:p>
        </p:txBody>
      </p:sp>
      <p:sp>
        <p:nvSpPr>
          <p:cNvPr id="5" name="Content Placeholder 4"/>
          <p:cNvSpPr>
            <a:spLocks noGrp="1"/>
          </p:cNvSpPr>
          <p:nvPr>
            <p:ph idx="1"/>
          </p:nvPr>
        </p:nvSpPr>
        <p:spPr>
          <a:xfrm>
            <a:off x="914400" y="2209800"/>
            <a:ext cx="7543801" cy="4023360"/>
          </a:xfrm>
        </p:spPr>
        <p:txBody>
          <a:bodyPr>
            <a:normAutofit/>
          </a:bodyPr>
          <a:lstStyle/>
          <a:p>
            <a:pPr marL="338138" indent="-338138">
              <a:buFont typeface="Wingdings" panose="05000000000000000000" pitchFamily="2" charset="2"/>
              <a:buChar char="§"/>
            </a:pPr>
            <a:r>
              <a:rPr lang="en-US" sz="2400" dirty="0"/>
              <a:t>G</a:t>
            </a:r>
            <a:r>
              <a:rPr lang="en-US" sz="2400" dirty="0" smtClean="0"/>
              <a:t>lobal forum co-led </a:t>
            </a:r>
            <a:r>
              <a:rPr lang="en-US" sz="2400" dirty="0"/>
              <a:t>by UNFPA </a:t>
            </a:r>
            <a:r>
              <a:rPr lang="en-US" sz="2400" dirty="0" smtClean="0"/>
              <a:t>and UNICEF</a:t>
            </a:r>
          </a:p>
          <a:p>
            <a:pPr marL="338138" indent="-338138">
              <a:buFont typeface="Wingdings" panose="05000000000000000000" pitchFamily="2" charset="2"/>
              <a:buChar char="§"/>
            </a:pPr>
            <a:r>
              <a:rPr lang="en-US" sz="2400" dirty="0" smtClean="0"/>
              <a:t>Promotes comprehensive and coordinated programming to prevent and respond to GBV in emergencies:</a:t>
            </a:r>
          </a:p>
          <a:p>
            <a:pPr marL="806958" lvl="1" indent="-514350">
              <a:buFont typeface="+mj-lt"/>
              <a:buAutoNum type="arabicPeriod"/>
            </a:pPr>
            <a:r>
              <a:rPr lang="en-US" sz="2400" dirty="0" smtClean="0"/>
              <a:t>Supporting life-saving services </a:t>
            </a:r>
            <a:r>
              <a:rPr lang="en-US" sz="2400" dirty="0"/>
              <a:t> </a:t>
            </a:r>
            <a:endParaRPr lang="en-US" sz="2400" dirty="0" smtClean="0"/>
          </a:p>
          <a:p>
            <a:pPr marL="806958" lvl="1" indent="-514350">
              <a:buFont typeface="+mj-lt"/>
              <a:buAutoNum type="arabicPeriod"/>
            </a:pPr>
            <a:r>
              <a:rPr lang="en-US" sz="2400" dirty="0" smtClean="0"/>
              <a:t>Building knowledge and capacity </a:t>
            </a:r>
          </a:p>
          <a:p>
            <a:pPr marL="806958" lvl="1" indent="-514350">
              <a:buFont typeface="+mj-lt"/>
              <a:buAutoNum type="arabicPeriod"/>
            </a:pPr>
            <a:r>
              <a:rPr lang="en-US" sz="2400" dirty="0" smtClean="0"/>
              <a:t>Establishing norms and standards</a:t>
            </a:r>
          </a:p>
          <a:p>
            <a:pPr marL="806958" lvl="1" indent="-514350">
              <a:buFont typeface="+mj-lt"/>
              <a:buAutoNum type="arabicPeriod"/>
            </a:pPr>
            <a:r>
              <a:rPr lang="en-US" sz="2400" dirty="0" smtClean="0"/>
              <a:t>Advocating for action, research, accountability – global and local </a:t>
            </a:r>
            <a:endParaRPr lang="en-US" sz="2400" dirty="0"/>
          </a:p>
        </p:txBody>
      </p:sp>
    </p:spTree>
    <p:extLst>
      <p:ext uri="{BB962C8B-B14F-4D97-AF65-F5344CB8AC3E}">
        <p14:creationId xmlns:p14="http://schemas.microsoft.com/office/powerpoint/2010/main" val="2637479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INTEGRATING GBV ACROSS OTHER CLUSTERS</a:t>
            </a:r>
            <a:endParaRPr lang="en-US" dirty="0">
              <a:solidFill>
                <a:srgbClr val="FF0000"/>
              </a:solidFill>
            </a:endParaRPr>
          </a:p>
        </p:txBody>
      </p:sp>
      <p:sp>
        <p:nvSpPr>
          <p:cNvPr id="3" name="Content Placeholder 2"/>
          <p:cNvSpPr>
            <a:spLocks noGrp="1"/>
          </p:cNvSpPr>
          <p:nvPr>
            <p:ph idx="1"/>
          </p:nvPr>
        </p:nvSpPr>
        <p:spPr>
          <a:xfrm>
            <a:off x="822960" y="2209800"/>
            <a:ext cx="7787640" cy="4648200"/>
          </a:xfrm>
        </p:spPr>
        <p:txBody>
          <a:bodyPr>
            <a:normAutofit/>
          </a:bodyPr>
          <a:lstStyle/>
          <a:p>
            <a:pPr marL="341313" lvl="0" indent="-341313">
              <a:buFont typeface="Wingdings" panose="05000000000000000000" pitchFamily="2" charset="2"/>
              <a:buChar char="§"/>
            </a:pPr>
            <a:r>
              <a:rPr lang="en-US" dirty="0"/>
              <a:t>CCCM: </a:t>
            </a:r>
            <a:r>
              <a:rPr lang="en-US" dirty="0" smtClean="0"/>
              <a:t>women's </a:t>
            </a:r>
            <a:r>
              <a:rPr lang="en-US" dirty="0"/>
              <a:t>center/tent</a:t>
            </a:r>
            <a:r>
              <a:rPr lang="en-US" dirty="0" smtClean="0"/>
              <a:t>, </a:t>
            </a:r>
            <a:r>
              <a:rPr lang="en-US" dirty="0"/>
              <a:t>safe living areas for single women</a:t>
            </a:r>
          </a:p>
          <a:p>
            <a:pPr marL="341313" lvl="0" indent="-341313">
              <a:buFont typeface="Wingdings" panose="05000000000000000000" pitchFamily="2" charset="2"/>
              <a:buChar char="§"/>
            </a:pPr>
            <a:r>
              <a:rPr lang="en-US" dirty="0"/>
              <a:t>WASH: separate facilities in different </a:t>
            </a:r>
            <a:r>
              <a:rPr lang="en-US" dirty="0" smtClean="0"/>
              <a:t>areas, safe water points</a:t>
            </a:r>
            <a:endParaRPr lang="en-US" dirty="0"/>
          </a:p>
          <a:p>
            <a:pPr marL="341313" lvl="0" indent="-341313">
              <a:buFont typeface="Wingdings" panose="05000000000000000000" pitchFamily="2" charset="2"/>
              <a:buChar char="§"/>
            </a:pPr>
            <a:r>
              <a:rPr lang="en-US" dirty="0"/>
              <a:t>Nutrition: </a:t>
            </a:r>
            <a:r>
              <a:rPr lang="en-US" dirty="0" smtClean="0"/>
              <a:t>safe breastfeeding space, information-sharing on services</a:t>
            </a:r>
            <a:endParaRPr lang="en-US" dirty="0"/>
          </a:p>
          <a:p>
            <a:pPr marL="341313" lvl="0" indent="-341313">
              <a:buFont typeface="Wingdings" panose="05000000000000000000" pitchFamily="2" charset="2"/>
              <a:buChar char="§"/>
            </a:pPr>
            <a:r>
              <a:rPr lang="en-US" dirty="0" smtClean="0"/>
              <a:t>Livelihoods: programs for survivors and those at risk</a:t>
            </a:r>
            <a:endParaRPr lang="en-US" dirty="0"/>
          </a:p>
          <a:p>
            <a:pPr marL="341313" lvl="0" indent="-341313">
              <a:buFont typeface="Wingdings" panose="05000000000000000000" pitchFamily="2" charset="2"/>
              <a:buChar char="§"/>
            </a:pPr>
            <a:r>
              <a:rPr lang="en-US" dirty="0"/>
              <a:t>Health: </a:t>
            </a:r>
            <a:r>
              <a:rPr lang="en-US" dirty="0" smtClean="0"/>
              <a:t>services and supplies for survivors</a:t>
            </a:r>
            <a:endParaRPr lang="en-US" dirty="0"/>
          </a:p>
          <a:p>
            <a:pPr marL="341313" lvl="0" indent="-341313">
              <a:buFont typeface="Wingdings" panose="05000000000000000000" pitchFamily="2" charset="2"/>
              <a:buChar char="§"/>
            </a:pPr>
            <a:r>
              <a:rPr lang="en-US" dirty="0" smtClean="0"/>
              <a:t>Education</a:t>
            </a:r>
            <a:r>
              <a:rPr lang="en-US" dirty="0"/>
              <a:t>: </a:t>
            </a:r>
            <a:r>
              <a:rPr lang="en-US" dirty="0" smtClean="0"/>
              <a:t>teachers trained to mitigate risk</a:t>
            </a:r>
            <a:endParaRPr lang="en-US" dirty="0"/>
          </a:p>
          <a:p>
            <a:pPr marL="341313" lvl="0" indent="-341313">
              <a:buFont typeface="Wingdings" panose="05000000000000000000" pitchFamily="2" charset="2"/>
              <a:buChar char="§"/>
            </a:pPr>
            <a:r>
              <a:rPr lang="en-US" dirty="0" smtClean="0"/>
              <a:t>Food Security: prevent SEA and transactional sex, safe distribution</a:t>
            </a:r>
          </a:p>
          <a:p>
            <a:pPr marL="341313" lvl="0" indent="-341313">
              <a:buFont typeface="Wingdings" panose="05000000000000000000" pitchFamily="2" charset="2"/>
              <a:buChar char="§"/>
            </a:pPr>
            <a:r>
              <a:rPr lang="en-US" dirty="0" smtClean="0"/>
              <a:t>Shelter: safe distribution of shelter/NFIs, female-friendly spaces </a:t>
            </a:r>
            <a:endParaRPr lang="en-US" dirty="0"/>
          </a:p>
          <a:p>
            <a:pPr marL="341313" lvl="0" indent="-341313">
              <a:buFont typeface="Wingdings" panose="05000000000000000000" pitchFamily="2" charset="2"/>
              <a:buChar char="§"/>
            </a:pPr>
            <a:r>
              <a:rPr lang="en-US" dirty="0" smtClean="0"/>
              <a:t>Telecomm: hotline for survivors, text messages for services and support</a:t>
            </a:r>
          </a:p>
        </p:txBody>
      </p:sp>
    </p:spTree>
    <p:extLst>
      <p:ext uri="{BB962C8B-B14F-4D97-AF65-F5344CB8AC3E}">
        <p14:creationId xmlns:p14="http://schemas.microsoft.com/office/powerpoint/2010/main" val="189037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GBV COORDINATION MECHANISMS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822959" y="2057400"/>
            <a:ext cx="7543801" cy="4402666"/>
          </a:xfrm>
        </p:spPr>
        <p:txBody>
          <a:bodyPr>
            <a:normAutofit/>
          </a:bodyPr>
          <a:lstStyle/>
          <a:p>
            <a:pPr marL="338138" indent="-338138">
              <a:buFont typeface="Wingdings" panose="05000000000000000000" pitchFamily="2" charset="2"/>
              <a:buChar char="§"/>
            </a:pPr>
            <a:r>
              <a:rPr lang="en-US" sz="2400" dirty="0" smtClean="0"/>
              <a:t>Mainstreaming </a:t>
            </a:r>
            <a:r>
              <a:rPr lang="en-US" sz="2400" dirty="0"/>
              <a:t>GBV </a:t>
            </a:r>
            <a:r>
              <a:rPr lang="en-US" sz="2400" dirty="0" smtClean="0"/>
              <a:t>throughout </a:t>
            </a:r>
            <a:r>
              <a:rPr lang="en-US" sz="2400" dirty="0"/>
              <a:t>humanitarian </a:t>
            </a:r>
            <a:r>
              <a:rPr lang="en-US" sz="2400" dirty="0" smtClean="0"/>
              <a:t>response</a:t>
            </a:r>
          </a:p>
          <a:p>
            <a:pPr marL="338138" indent="-338138">
              <a:buFont typeface="Wingdings" panose="05000000000000000000" pitchFamily="2" charset="2"/>
              <a:buChar char="§"/>
            </a:pPr>
            <a:r>
              <a:rPr lang="en-US" sz="2400" dirty="0" smtClean="0"/>
              <a:t>Supporting </a:t>
            </a:r>
            <a:r>
              <a:rPr lang="en-US" sz="2400" dirty="0"/>
              <a:t>development of </a:t>
            </a:r>
            <a:r>
              <a:rPr lang="en-US" sz="2400" dirty="0" smtClean="0"/>
              <a:t>SOPs</a:t>
            </a:r>
            <a:endParaRPr lang="en-US" sz="2400" dirty="0"/>
          </a:p>
          <a:p>
            <a:pPr marL="338138" lvl="0" indent="-338138">
              <a:buFont typeface="Wingdings" panose="05000000000000000000" pitchFamily="2" charset="2"/>
              <a:buChar char="§"/>
            </a:pPr>
            <a:r>
              <a:rPr lang="en-US" sz="2400" dirty="0" smtClean="0"/>
              <a:t>Developing information systems for coordination </a:t>
            </a:r>
          </a:p>
          <a:p>
            <a:pPr marL="338138" indent="-338138">
              <a:buFont typeface="Wingdings" panose="05000000000000000000" pitchFamily="2" charset="2"/>
              <a:buChar char="§"/>
            </a:pPr>
            <a:r>
              <a:rPr lang="en-US" sz="2400" dirty="0"/>
              <a:t>Developing </a:t>
            </a:r>
            <a:r>
              <a:rPr lang="en-US" sz="2400" dirty="0" smtClean="0"/>
              <a:t>IEC materials</a:t>
            </a:r>
            <a:endParaRPr lang="en-US" sz="2400" dirty="0"/>
          </a:p>
          <a:p>
            <a:pPr marL="338138" lvl="0" indent="-338138">
              <a:buFont typeface="Wingdings" panose="05000000000000000000" pitchFamily="2" charset="2"/>
              <a:buChar char="§"/>
            </a:pPr>
            <a:r>
              <a:rPr lang="en-US" sz="2400" dirty="0" smtClean="0"/>
              <a:t>Making appeals for GBV funding </a:t>
            </a:r>
          </a:p>
          <a:p>
            <a:pPr marL="338138" lvl="0" indent="-338138">
              <a:buFont typeface="Wingdings" panose="05000000000000000000" pitchFamily="2" charset="2"/>
              <a:buChar char="§"/>
            </a:pPr>
            <a:r>
              <a:rPr lang="en-US" sz="2400" dirty="0" smtClean="0"/>
              <a:t>Building </a:t>
            </a:r>
            <a:r>
              <a:rPr lang="en-US" sz="2400" dirty="0"/>
              <a:t>capacity of GBV </a:t>
            </a:r>
            <a:r>
              <a:rPr lang="en-US" sz="2400" dirty="0" smtClean="0"/>
              <a:t>partners</a:t>
            </a:r>
          </a:p>
          <a:p>
            <a:pPr marL="338138" lvl="0" indent="-338138">
              <a:buFont typeface="Wingdings" panose="05000000000000000000" pitchFamily="2" charset="2"/>
              <a:buChar char="§"/>
            </a:pPr>
            <a:r>
              <a:rPr lang="en-US" sz="2400" dirty="0" smtClean="0"/>
              <a:t>Conducting </a:t>
            </a:r>
            <a:r>
              <a:rPr lang="en-US" sz="2400" dirty="0"/>
              <a:t>assessments, data collection, monitoring, and knowledge management</a:t>
            </a:r>
            <a:endParaRPr lang="en-US" sz="2400" dirty="0" smtClean="0"/>
          </a:p>
          <a:p>
            <a:pPr marL="338138" lvl="0" indent="-338138">
              <a:buFont typeface="Wingdings" panose="05000000000000000000" pitchFamily="2" charset="2"/>
              <a:buChar char="§"/>
            </a:pPr>
            <a:r>
              <a:rPr lang="en-US" sz="2400" dirty="0" smtClean="0"/>
              <a:t>Conducting </a:t>
            </a:r>
            <a:r>
              <a:rPr lang="en-US" sz="2400" dirty="0"/>
              <a:t>a</a:t>
            </a:r>
            <a:r>
              <a:rPr lang="en-US" sz="2400" dirty="0" smtClean="0"/>
              <a:t>dvocacy</a:t>
            </a:r>
            <a:endParaRPr lang="en-US" sz="2400" dirty="0"/>
          </a:p>
          <a:p>
            <a:endParaRPr lang="en-US" dirty="0"/>
          </a:p>
        </p:txBody>
      </p:sp>
    </p:spTree>
    <p:extLst>
      <p:ext uri="{BB962C8B-B14F-4D97-AF65-F5344CB8AC3E}">
        <p14:creationId xmlns:p14="http://schemas.microsoft.com/office/powerpoint/2010/main" val="2482525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GBV COORDINATION HANDBOOK</a:t>
            </a:r>
            <a:endParaRPr lang="en-US" dirty="0">
              <a:solidFill>
                <a:schemeClr val="accent1"/>
              </a:solidFill>
            </a:endParaRPr>
          </a:p>
        </p:txBody>
      </p:sp>
      <p:sp>
        <p:nvSpPr>
          <p:cNvPr id="3" name="Content Placeholder 2"/>
          <p:cNvSpPr>
            <a:spLocks noGrp="1"/>
          </p:cNvSpPr>
          <p:nvPr>
            <p:ph sz="half" idx="1"/>
          </p:nvPr>
        </p:nvSpPr>
        <p:spPr>
          <a:xfrm>
            <a:off x="914400" y="2209800"/>
            <a:ext cx="4117563" cy="4023360"/>
          </a:xfrm>
        </p:spPr>
        <p:txBody>
          <a:bodyPr>
            <a:noAutofit/>
          </a:bodyPr>
          <a:lstStyle/>
          <a:p>
            <a:pPr marL="341313" indent="-341313">
              <a:buFont typeface="Wingdings" panose="05000000000000000000" pitchFamily="2" charset="2"/>
              <a:buChar char="§"/>
            </a:pPr>
            <a:r>
              <a:rPr lang="en-US" sz="2400" dirty="0" smtClean="0"/>
              <a:t>Target audience:</a:t>
            </a:r>
          </a:p>
          <a:p>
            <a:pPr marL="633921" lvl="1" indent="-341313">
              <a:buFont typeface="Wingdings" panose="05000000000000000000" pitchFamily="2" charset="2"/>
              <a:buChar char="§"/>
            </a:pPr>
            <a:r>
              <a:rPr lang="en-US" sz="2200" dirty="0" smtClean="0"/>
              <a:t>GBV Coordinators</a:t>
            </a:r>
          </a:p>
          <a:p>
            <a:pPr marL="633921" lvl="1" indent="-341313">
              <a:buFont typeface="Wingdings" panose="05000000000000000000" pitchFamily="2" charset="2"/>
              <a:buChar char="§"/>
            </a:pPr>
            <a:r>
              <a:rPr lang="en-US" sz="2200" dirty="0" smtClean="0"/>
              <a:t>Individuals/agencies </a:t>
            </a:r>
            <a:r>
              <a:rPr lang="en-US" sz="2200" dirty="0"/>
              <a:t>involved in GBV </a:t>
            </a:r>
            <a:r>
              <a:rPr lang="en-US" sz="2200" dirty="0" smtClean="0"/>
              <a:t>coordination</a:t>
            </a:r>
          </a:p>
          <a:p>
            <a:pPr marL="341313" indent="-341313">
              <a:buFont typeface="Wingdings" panose="05000000000000000000" pitchFamily="2" charset="2"/>
              <a:buChar char="§"/>
            </a:pPr>
            <a:r>
              <a:rPr lang="en-US" sz="2400" dirty="0" smtClean="0"/>
              <a:t>For comprehensive</a:t>
            </a:r>
            <a:r>
              <a:rPr lang="en-US" sz="2400" dirty="0"/>
              <a:t>, effective and ethical GBV </a:t>
            </a:r>
            <a:r>
              <a:rPr lang="en-US" sz="2400" dirty="0" smtClean="0"/>
              <a:t>programming</a:t>
            </a:r>
          </a:p>
          <a:p>
            <a:pPr marL="341313" indent="-341313">
              <a:buFont typeface="Wingdings" panose="05000000000000000000" pitchFamily="2" charset="2"/>
              <a:buChar char="§"/>
            </a:pPr>
            <a:r>
              <a:rPr lang="en-US" sz="2400" dirty="0" smtClean="0"/>
              <a:t>Advocacy tool</a:t>
            </a:r>
          </a:p>
          <a:p>
            <a:pPr marL="341313" indent="-341313">
              <a:buFont typeface="Wingdings" panose="05000000000000000000" pitchFamily="2" charset="2"/>
              <a:buChar char="§"/>
            </a:pPr>
            <a:r>
              <a:rPr lang="en-US" sz="2400" dirty="0" smtClean="0"/>
              <a:t>Supports risk </a:t>
            </a:r>
            <a:r>
              <a:rPr lang="en-US" sz="2400" dirty="0"/>
              <a:t>reduction and emergency-preparedness </a:t>
            </a:r>
            <a:r>
              <a:rPr lang="en-US" sz="2400" dirty="0" smtClean="0"/>
              <a:t>planning</a:t>
            </a:r>
            <a:endParaRPr lang="en-US" sz="2400" dirty="0"/>
          </a:p>
          <a:p>
            <a:pPr marL="341313" indent="-341313">
              <a:buFont typeface="Wingdings" panose="05000000000000000000" pitchFamily="2" charset="2"/>
              <a:buChar char="§"/>
            </a:pPr>
            <a:endParaRPr lang="en-US" sz="2200" dirty="0"/>
          </a:p>
        </p:txBody>
      </p:sp>
      <p:pic>
        <p:nvPicPr>
          <p:cNvPr id="6" name="Content Placeholder 5"/>
          <p:cNvPicPr>
            <a:picLocks noGrp="1" noChangeAspect="1"/>
          </p:cNvPicPr>
          <p:nvPr>
            <p:ph sz="half" idx="2"/>
          </p:nvPr>
        </p:nvPicPr>
        <p:blipFill>
          <a:blip r:embed="rId2"/>
          <a:stretch>
            <a:fillRect/>
          </a:stretch>
        </p:blipFill>
        <p:spPr>
          <a:xfrm>
            <a:off x="5539655" y="2562113"/>
            <a:ext cx="1950889" cy="2591025"/>
          </a:xfrm>
          <a:prstGeom prst="rect">
            <a:avLst/>
          </a:prstGeom>
        </p:spPr>
      </p:pic>
    </p:spTree>
    <p:extLst>
      <p:ext uri="{BB962C8B-B14F-4D97-AF65-F5344CB8AC3E}">
        <p14:creationId xmlns:p14="http://schemas.microsoft.com/office/powerpoint/2010/main" val="3210466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GENDER-BASED VIOLENCE…</a:t>
            </a:r>
            <a:endParaRPr lang="en-US" dirty="0">
              <a:solidFill>
                <a:schemeClr val="accent1"/>
              </a:solidFill>
            </a:endParaRPr>
          </a:p>
        </p:txBody>
      </p:sp>
      <p:sp>
        <p:nvSpPr>
          <p:cNvPr id="3" name="Content Placeholder 2"/>
          <p:cNvSpPr>
            <a:spLocks noGrp="1"/>
          </p:cNvSpPr>
          <p:nvPr>
            <p:ph idx="1"/>
          </p:nvPr>
        </p:nvSpPr>
        <p:spPr>
          <a:xfrm>
            <a:off x="822959" y="2148840"/>
            <a:ext cx="7543801" cy="4023360"/>
          </a:xfrm>
        </p:spPr>
        <p:txBody>
          <a:bodyPr>
            <a:noAutofit/>
          </a:bodyPr>
          <a:lstStyle/>
          <a:p>
            <a:pPr marL="341313" indent="-341313">
              <a:buFont typeface="Wingdings" panose="05000000000000000000" pitchFamily="2" charset="2"/>
              <a:buChar char="§"/>
            </a:pPr>
            <a:r>
              <a:rPr lang="en-US" sz="2400" dirty="0" smtClean="0"/>
              <a:t>Harmful act – against a person’s will </a:t>
            </a:r>
          </a:p>
          <a:p>
            <a:pPr marL="341313" indent="-341313">
              <a:buFont typeface="Wingdings" panose="05000000000000000000" pitchFamily="2" charset="2"/>
              <a:buChar char="§"/>
            </a:pPr>
            <a:r>
              <a:rPr lang="en-US" sz="2400" dirty="0" smtClean="0"/>
              <a:t>Based on socially-ascribed differences between females and males = gender</a:t>
            </a:r>
          </a:p>
          <a:p>
            <a:pPr marL="341313" indent="-341313">
              <a:buFont typeface="Wingdings" panose="05000000000000000000" pitchFamily="2" charset="2"/>
              <a:buChar char="§"/>
            </a:pPr>
            <a:r>
              <a:rPr lang="en-US" sz="2400" dirty="0" smtClean="0"/>
              <a:t>Directed against any person – female or male</a:t>
            </a:r>
          </a:p>
          <a:p>
            <a:pPr marL="341313" indent="-341313">
              <a:buFont typeface="Wingdings" panose="05000000000000000000" pitchFamily="2" charset="2"/>
              <a:buChar char="§"/>
            </a:pPr>
            <a:r>
              <a:rPr lang="en-US" sz="2400" dirty="0" smtClean="0"/>
              <a:t>Majority females: 1 in 3 worldwide</a:t>
            </a:r>
          </a:p>
          <a:p>
            <a:pPr marL="341313" indent="-341313">
              <a:buFont typeface="Wingdings" panose="05000000000000000000" pitchFamily="2" charset="2"/>
              <a:buChar char="§"/>
            </a:pPr>
            <a:r>
              <a:rPr lang="en-US" sz="2400" dirty="0" smtClean="0"/>
              <a:t>Different forms: sexual, physical, emotional, economic</a:t>
            </a:r>
          </a:p>
          <a:p>
            <a:pPr marL="341313" indent="-341313">
              <a:buFont typeface="Wingdings" panose="05000000000000000000" pitchFamily="2" charset="2"/>
              <a:buChar char="§"/>
            </a:pPr>
            <a:r>
              <a:rPr lang="en-US" sz="2400" dirty="0" smtClean="0"/>
              <a:t>IPV most common</a:t>
            </a:r>
          </a:p>
          <a:p>
            <a:pPr marL="341313" indent="-341313">
              <a:buFont typeface="Wingdings" panose="05000000000000000000" pitchFamily="2" charset="2"/>
              <a:buChar char="§"/>
            </a:pPr>
            <a:r>
              <a:rPr lang="en-US" sz="2400" dirty="0" smtClean="0"/>
              <a:t>Exists everywhere – cuts across all barriers</a:t>
            </a:r>
            <a:endParaRPr lang="en-US" sz="2200" dirty="0"/>
          </a:p>
        </p:txBody>
      </p:sp>
    </p:spTree>
    <p:extLst>
      <p:ext uri="{BB962C8B-B14F-4D97-AF65-F5344CB8AC3E}">
        <p14:creationId xmlns:p14="http://schemas.microsoft.com/office/powerpoint/2010/main" val="373092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GBV INTERVENTIONS – HOW?</a:t>
            </a:r>
            <a:endParaRPr lang="en-US" dirty="0">
              <a:solidFill>
                <a:schemeClr val="accent1"/>
              </a:solidFill>
            </a:endParaRPr>
          </a:p>
        </p:txBody>
      </p:sp>
      <p:sp>
        <p:nvSpPr>
          <p:cNvPr id="3" name="Content Placeholder 2"/>
          <p:cNvSpPr>
            <a:spLocks noGrp="1"/>
          </p:cNvSpPr>
          <p:nvPr>
            <p:ph idx="1"/>
          </p:nvPr>
        </p:nvSpPr>
        <p:spPr>
          <a:xfrm>
            <a:off x="803909" y="2209800"/>
            <a:ext cx="7543801" cy="4023360"/>
          </a:xfrm>
        </p:spPr>
        <p:txBody>
          <a:bodyPr>
            <a:noAutofit/>
          </a:bodyPr>
          <a:lstStyle/>
          <a:p>
            <a:pPr marL="0" indent="0">
              <a:buNone/>
            </a:pPr>
            <a:r>
              <a:rPr lang="en-US" sz="2400" dirty="0" smtClean="0"/>
              <a:t>APPROACHES</a:t>
            </a:r>
            <a:r>
              <a:rPr lang="en-US" sz="2400" dirty="0"/>
              <a:t>: </a:t>
            </a:r>
            <a:endParaRPr lang="en-US" sz="2400" dirty="0" smtClean="0"/>
          </a:p>
          <a:p>
            <a:pPr marL="880110" lvl="1" indent="-514350">
              <a:buAutoNum type="arabicPeriod"/>
            </a:pPr>
            <a:r>
              <a:rPr lang="en-US" sz="2400" dirty="0" smtClean="0"/>
              <a:t>Human rights-based </a:t>
            </a:r>
          </a:p>
          <a:p>
            <a:pPr marL="880110" lvl="1" indent="-514350">
              <a:buAutoNum type="arabicPeriod"/>
            </a:pPr>
            <a:r>
              <a:rPr lang="en-US" sz="2400" dirty="0" smtClean="0"/>
              <a:t>Survivor-centered </a:t>
            </a:r>
          </a:p>
          <a:p>
            <a:pPr marL="880110" lvl="1" indent="-514350">
              <a:buAutoNum type="arabicPeriod"/>
            </a:pPr>
            <a:r>
              <a:rPr lang="en-US" sz="2400" dirty="0" smtClean="0"/>
              <a:t>Community-based </a:t>
            </a:r>
          </a:p>
          <a:p>
            <a:pPr marL="880110" lvl="1" indent="-514350">
              <a:buAutoNum type="arabicPeriod"/>
            </a:pPr>
            <a:r>
              <a:rPr lang="en-US" sz="2400" dirty="0" smtClean="0"/>
              <a:t>Systems-based</a:t>
            </a:r>
          </a:p>
          <a:p>
            <a:pPr marL="0" indent="0">
              <a:buNone/>
            </a:pPr>
            <a:r>
              <a:rPr lang="en-US" sz="2400" dirty="0" smtClean="0"/>
              <a:t>GUIDING PRINCIPLES:</a:t>
            </a:r>
          </a:p>
          <a:p>
            <a:pPr marL="749808" lvl="1" indent="-457200">
              <a:buFont typeface="+mj-lt"/>
              <a:buAutoNum type="arabicPeriod"/>
            </a:pPr>
            <a:r>
              <a:rPr lang="en-US" sz="2400" dirty="0"/>
              <a:t>Safety</a:t>
            </a:r>
          </a:p>
          <a:p>
            <a:pPr marL="749808" lvl="1" indent="-457200">
              <a:buFont typeface="+mj-lt"/>
              <a:buAutoNum type="arabicPeriod"/>
            </a:pPr>
            <a:r>
              <a:rPr lang="en-US" sz="2400" dirty="0"/>
              <a:t>Confidentiality</a:t>
            </a:r>
          </a:p>
          <a:p>
            <a:pPr marL="749808" lvl="1" indent="-457200">
              <a:buFont typeface="+mj-lt"/>
              <a:buAutoNum type="arabicPeriod"/>
            </a:pPr>
            <a:r>
              <a:rPr lang="en-US" sz="2400" dirty="0"/>
              <a:t>Respect</a:t>
            </a:r>
          </a:p>
          <a:p>
            <a:pPr marL="749808" lvl="1" indent="-457200">
              <a:buFont typeface="+mj-lt"/>
              <a:buAutoNum type="arabicPeriod"/>
            </a:pPr>
            <a:r>
              <a:rPr lang="en-US" sz="2400" dirty="0"/>
              <a:t>Non-discrimination</a:t>
            </a:r>
          </a:p>
          <a:p>
            <a:endParaRPr lang="en-US" sz="2200" dirty="0"/>
          </a:p>
          <a:p>
            <a:pPr marL="0" indent="0">
              <a:buNone/>
            </a:pPr>
            <a:endParaRPr lang="en-US" sz="2200" dirty="0" smtClean="0"/>
          </a:p>
          <a:p>
            <a:pPr marL="0" indent="0">
              <a:buNone/>
            </a:pPr>
            <a:endParaRPr lang="en-US" sz="2200" dirty="0" smtClean="0"/>
          </a:p>
          <a:p>
            <a:pPr marL="0" indent="0">
              <a:buNone/>
            </a:pPr>
            <a:r>
              <a:rPr lang="en-US" sz="2200" dirty="0" smtClean="0"/>
              <a:t>= </a:t>
            </a:r>
            <a:r>
              <a:rPr lang="en-US" sz="2200" dirty="0"/>
              <a:t>foundation for GBV programming in emergencies</a:t>
            </a:r>
          </a:p>
          <a:p>
            <a:endParaRPr lang="en-US" sz="2200" dirty="0"/>
          </a:p>
        </p:txBody>
      </p:sp>
    </p:spTree>
    <p:extLst>
      <p:ext uri="{BB962C8B-B14F-4D97-AF65-F5344CB8AC3E}">
        <p14:creationId xmlns:p14="http://schemas.microsoft.com/office/powerpoint/2010/main" val="1106275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GBV INTERVENTIONS MUST… </a:t>
            </a:r>
            <a:endParaRPr lang="en-US" dirty="0">
              <a:solidFill>
                <a:srgbClr val="FF0000"/>
              </a:solidFill>
            </a:endParaRPr>
          </a:p>
        </p:txBody>
      </p:sp>
      <p:sp>
        <p:nvSpPr>
          <p:cNvPr id="5" name="Content Placeholder 4"/>
          <p:cNvSpPr>
            <a:spLocks noGrp="1"/>
          </p:cNvSpPr>
          <p:nvPr>
            <p:ph idx="1"/>
          </p:nvPr>
        </p:nvSpPr>
        <p:spPr>
          <a:xfrm>
            <a:off x="822959" y="2133600"/>
            <a:ext cx="7543801" cy="4023360"/>
          </a:xfrm>
        </p:spPr>
        <p:txBody>
          <a:bodyPr>
            <a:normAutofit/>
          </a:bodyPr>
          <a:lstStyle/>
          <a:p>
            <a:pPr marL="0" indent="0">
              <a:buNone/>
            </a:pPr>
            <a:r>
              <a:rPr lang="en-US" sz="2400" dirty="0" smtClean="0"/>
              <a:t>UNDERSTAND the causal relationship between:</a:t>
            </a:r>
          </a:p>
          <a:p>
            <a:pPr marL="457200" indent="-457200">
              <a:buFont typeface="+mj-lt"/>
              <a:buAutoNum type="arabicPeriod"/>
            </a:pPr>
            <a:r>
              <a:rPr lang="en-US" sz="2400" dirty="0" smtClean="0"/>
              <a:t>TYPES of GBV</a:t>
            </a:r>
          </a:p>
          <a:p>
            <a:pPr marL="457200" indent="-457200">
              <a:buFont typeface="+mj-lt"/>
              <a:buAutoNum type="arabicPeriod"/>
            </a:pPr>
            <a:r>
              <a:rPr lang="en-US" sz="2400" dirty="0" smtClean="0"/>
              <a:t>VULNERABILITIES of populations</a:t>
            </a:r>
          </a:p>
          <a:p>
            <a:pPr marL="457200" indent="-457200">
              <a:buFont typeface="+mj-lt"/>
              <a:buAutoNum type="arabicPeriod"/>
            </a:pPr>
            <a:r>
              <a:rPr lang="en-US" sz="2400" dirty="0" smtClean="0"/>
              <a:t>NATURE and PHASE of crisis</a:t>
            </a:r>
          </a:p>
          <a:p>
            <a:pPr marL="0" indent="0">
              <a:buNone/>
            </a:pPr>
            <a:endParaRPr lang="en-US" sz="2400" dirty="0"/>
          </a:p>
          <a:p>
            <a:pPr marL="0" indent="0">
              <a:buNone/>
            </a:pPr>
            <a:r>
              <a:rPr lang="en-US" sz="2400" dirty="0" smtClean="0"/>
              <a:t>In order to:</a:t>
            </a:r>
          </a:p>
          <a:p>
            <a:pPr marL="0" indent="0">
              <a:buNone/>
            </a:pPr>
            <a:r>
              <a:rPr lang="en-US" sz="2400" dirty="0" smtClean="0"/>
              <a:t>IDENTIFY available RESOURCES and ASSETS</a:t>
            </a:r>
            <a:endParaRPr lang="en-US" sz="2400" dirty="0"/>
          </a:p>
          <a:p>
            <a:endParaRPr lang="en-US" sz="2200" dirty="0"/>
          </a:p>
          <a:p>
            <a:pPr marL="338138" lvl="0" indent="-338138">
              <a:buFont typeface="Wingdings" panose="05000000000000000000" pitchFamily="2" charset="2"/>
              <a:buChar char="§"/>
            </a:pPr>
            <a:endParaRPr lang="en-US" sz="2200" dirty="0"/>
          </a:p>
          <a:p>
            <a:endParaRPr lang="en-US" sz="2200" dirty="0"/>
          </a:p>
        </p:txBody>
      </p:sp>
    </p:spTree>
    <p:extLst>
      <p:ext uri="{BB962C8B-B14F-4D97-AF65-F5344CB8AC3E}">
        <p14:creationId xmlns:p14="http://schemas.microsoft.com/office/powerpoint/2010/main" val="120435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MAINSTREAMING AND PRORAMMING</a:t>
            </a:r>
            <a:endParaRPr lang="en-US" dirty="0">
              <a:solidFill>
                <a:schemeClr val="accent1"/>
              </a:solidFill>
            </a:endParaRPr>
          </a:p>
        </p:txBody>
      </p:sp>
      <p:sp>
        <p:nvSpPr>
          <p:cNvPr id="3" name="Content Placeholder 2"/>
          <p:cNvSpPr>
            <a:spLocks noGrp="1"/>
          </p:cNvSpPr>
          <p:nvPr>
            <p:ph idx="1"/>
          </p:nvPr>
        </p:nvSpPr>
        <p:spPr>
          <a:xfrm>
            <a:off x="822960" y="2133600"/>
            <a:ext cx="7543801" cy="4023360"/>
          </a:xfrm>
        </p:spPr>
        <p:txBody>
          <a:bodyPr>
            <a:noAutofit/>
          </a:bodyPr>
          <a:lstStyle/>
          <a:p>
            <a:pPr marL="0" indent="0">
              <a:buNone/>
            </a:pPr>
            <a:r>
              <a:rPr lang="en-US" sz="2400" dirty="0" smtClean="0"/>
              <a:t>Mainstreaming:</a:t>
            </a:r>
          </a:p>
          <a:p>
            <a:pPr marL="341313" indent="-341313">
              <a:buFont typeface="Wingdings" panose="05000000000000000000" pitchFamily="2" charset="2"/>
              <a:buChar char="§"/>
            </a:pPr>
            <a:r>
              <a:rPr lang="en-US" sz="2400" dirty="0" smtClean="0"/>
              <a:t>Applies to ALL actors</a:t>
            </a:r>
          </a:p>
          <a:p>
            <a:pPr marL="341313" indent="-341313">
              <a:buFont typeface="Wingdings" panose="05000000000000000000" pitchFamily="2" charset="2"/>
              <a:buChar char="§"/>
            </a:pPr>
            <a:r>
              <a:rPr lang="en-US" sz="2400" dirty="0" smtClean="0"/>
              <a:t>Reducing risk </a:t>
            </a:r>
          </a:p>
          <a:p>
            <a:pPr marL="341313" indent="-341313">
              <a:buFont typeface="Wingdings" panose="05000000000000000000" pitchFamily="2" charset="2"/>
              <a:buChar char="§"/>
            </a:pPr>
            <a:r>
              <a:rPr lang="en-US" sz="2400" dirty="0" smtClean="0"/>
              <a:t>Providing timely, safe, ethical response</a:t>
            </a:r>
          </a:p>
          <a:p>
            <a:pPr marL="341313" indent="-341313">
              <a:buFont typeface="Wingdings" panose="05000000000000000000" pitchFamily="2" charset="2"/>
              <a:buChar char="§"/>
            </a:pPr>
            <a:r>
              <a:rPr lang="en-US" sz="2400" dirty="0" smtClean="0"/>
              <a:t>Applying principles and approaches</a:t>
            </a:r>
          </a:p>
          <a:p>
            <a:pPr marL="0" indent="0">
              <a:buNone/>
            </a:pPr>
            <a:r>
              <a:rPr lang="en-US" sz="2400" dirty="0" smtClean="0"/>
              <a:t>Specialized Programming:</a:t>
            </a:r>
          </a:p>
          <a:p>
            <a:pPr marL="341313" indent="-341313">
              <a:buFont typeface="Wingdings" panose="05000000000000000000" pitchFamily="2" charset="2"/>
              <a:buChar char="§"/>
            </a:pPr>
            <a:r>
              <a:rPr lang="en-US" sz="2400" dirty="0" smtClean="0"/>
              <a:t>Applies to GBV specialists</a:t>
            </a:r>
          </a:p>
          <a:p>
            <a:pPr marL="341313" indent="-341313">
              <a:buFont typeface="Wingdings" panose="05000000000000000000" pitchFamily="2" charset="2"/>
              <a:buChar char="§"/>
            </a:pPr>
            <a:r>
              <a:rPr lang="en-US" sz="2400" dirty="0" smtClean="0"/>
              <a:t>Direct service delivery</a:t>
            </a:r>
            <a:endParaRPr lang="en-US" sz="2200" dirty="0"/>
          </a:p>
        </p:txBody>
      </p:sp>
    </p:spTree>
    <p:extLst>
      <p:ext uri="{BB962C8B-B14F-4D97-AF65-F5344CB8AC3E}">
        <p14:creationId xmlns:p14="http://schemas.microsoft.com/office/powerpoint/2010/main" val="4154064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MULTI-LEVEL RESPONSE</a:t>
            </a:r>
            <a:endParaRPr lang="en-US" dirty="0">
              <a:solidFill>
                <a:schemeClr val="accent1"/>
              </a:solidFill>
            </a:endParaRPr>
          </a:p>
        </p:txBody>
      </p:sp>
      <p:sp>
        <p:nvSpPr>
          <p:cNvPr id="3" name="Content Placeholder 2"/>
          <p:cNvSpPr>
            <a:spLocks noGrp="1"/>
          </p:cNvSpPr>
          <p:nvPr>
            <p:ph idx="1"/>
          </p:nvPr>
        </p:nvSpPr>
        <p:spPr>
          <a:xfrm>
            <a:off x="822959" y="2209800"/>
            <a:ext cx="7543801" cy="4023360"/>
          </a:xfrm>
        </p:spPr>
        <p:txBody>
          <a:bodyPr>
            <a:noAutofit/>
          </a:bodyPr>
          <a:lstStyle/>
          <a:p>
            <a:pPr marL="338138" lvl="0" indent="-338138">
              <a:buFont typeface="Wingdings" panose="05000000000000000000" pitchFamily="2" charset="2"/>
              <a:buChar char="§"/>
            </a:pPr>
            <a:r>
              <a:rPr lang="en-US" sz="2400" dirty="0"/>
              <a:t>STRUCTURAL = Preventative measures to ensure rights are protected </a:t>
            </a:r>
            <a:r>
              <a:rPr lang="en-US" sz="2400" dirty="0" smtClean="0"/>
              <a:t>– laws and policies</a:t>
            </a:r>
            <a:endParaRPr lang="en-US" sz="2400" dirty="0"/>
          </a:p>
          <a:p>
            <a:pPr marL="338138" lvl="0" indent="-338138">
              <a:buFont typeface="Wingdings" panose="05000000000000000000" pitchFamily="2" charset="2"/>
              <a:buChar char="§"/>
            </a:pPr>
            <a:r>
              <a:rPr lang="en-US" sz="2400" dirty="0"/>
              <a:t>SYSTEMIC = Systems and strategies to prevent, detect, monitor and respond </a:t>
            </a:r>
            <a:r>
              <a:rPr lang="en-US" sz="2400" dirty="0" smtClean="0"/>
              <a:t>– multi-sectoral</a:t>
            </a:r>
            <a:endParaRPr lang="en-US" sz="2400" dirty="0"/>
          </a:p>
          <a:p>
            <a:pPr marL="338138" lvl="0" indent="-338138">
              <a:buFont typeface="Wingdings" panose="05000000000000000000" pitchFamily="2" charset="2"/>
              <a:buChar char="§"/>
            </a:pPr>
            <a:r>
              <a:rPr lang="en-US" sz="2400" dirty="0"/>
              <a:t>OPERATIVE = Direct services to meet the needs of survivors </a:t>
            </a:r>
          </a:p>
          <a:p>
            <a:pPr marL="338138" lvl="0" indent="-338138">
              <a:buFont typeface="Wingdings" panose="05000000000000000000" pitchFamily="2" charset="2"/>
              <a:buChar char="§"/>
            </a:pPr>
            <a:r>
              <a:rPr lang="en-US" sz="2400" dirty="0" smtClean="0"/>
              <a:t>COMMUNITY </a:t>
            </a:r>
            <a:r>
              <a:rPr lang="en-US" sz="2400" dirty="0"/>
              <a:t>= Community mobilization to promote and maintain social norms </a:t>
            </a:r>
            <a:r>
              <a:rPr lang="en-US" sz="2400" dirty="0" smtClean="0"/>
              <a:t>change</a:t>
            </a:r>
            <a:endParaRPr lang="en-US" sz="2400" dirty="0"/>
          </a:p>
        </p:txBody>
      </p:sp>
    </p:spTree>
    <p:extLst>
      <p:ext uri="{BB962C8B-B14F-4D97-AF65-F5344CB8AC3E}">
        <p14:creationId xmlns:p14="http://schemas.microsoft.com/office/powerpoint/2010/main" val="3029801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MULTI-SECTORAL RESPONSE</a:t>
            </a:r>
            <a:endParaRPr lang="en-US" dirty="0">
              <a:solidFill>
                <a:schemeClr val="accent1"/>
              </a:solidFill>
            </a:endParaRPr>
          </a:p>
        </p:txBody>
      </p:sp>
      <p:pic>
        <p:nvPicPr>
          <p:cNvPr id="7" name="Picture 6"/>
          <p:cNvPicPr>
            <a:picLocks noChangeAspect="1"/>
          </p:cNvPicPr>
          <p:nvPr/>
        </p:nvPicPr>
        <p:blipFill>
          <a:blip r:embed="rId3"/>
          <a:stretch>
            <a:fillRect/>
          </a:stretch>
        </p:blipFill>
        <p:spPr>
          <a:xfrm>
            <a:off x="1388979" y="1737361"/>
            <a:ext cx="6411762" cy="4702697"/>
          </a:xfrm>
          <a:prstGeom prst="rect">
            <a:avLst/>
          </a:prstGeom>
        </p:spPr>
      </p:pic>
    </p:spTree>
    <p:extLst>
      <p:ext uri="{BB962C8B-B14F-4D97-AF65-F5344CB8AC3E}">
        <p14:creationId xmlns:p14="http://schemas.microsoft.com/office/powerpoint/2010/main" val="3794221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HEALTH:</a:t>
            </a:r>
            <a:endParaRPr lang="en-US" dirty="0">
              <a:solidFill>
                <a:schemeClr val="accent1"/>
              </a:solidFill>
            </a:endParaRPr>
          </a:p>
        </p:txBody>
      </p:sp>
      <p:sp>
        <p:nvSpPr>
          <p:cNvPr id="5" name="Content Placeholder 4"/>
          <p:cNvSpPr>
            <a:spLocks noGrp="1"/>
          </p:cNvSpPr>
          <p:nvPr>
            <p:ph sz="half" idx="1"/>
          </p:nvPr>
        </p:nvSpPr>
        <p:spPr>
          <a:xfrm>
            <a:off x="842010" y="1737361"/>
            <a:ext cx="7543800" cy="4023360"/>
          </a:xfrm>
        </p:spPr>
        <p:txBody>
          <a:bodyPr>
            <a:normAutofit/>
          </a:bodyPr>
          <a:lstStyle/>
          <a:p>
            <a:pPr marL="341313" indent="-341313">
              <a:buNone/>
            </a:pPr>
            <a:endParaRPr lang="en-US" sz="2200" dirty="0"/>
          </a:p>
          <a:p>
            <a:pPr marL="341313" lvl="0" indent="-341313">
              <a:buFont typeface="Wingdings" panose="05000000000000000000" pitchFamily="2" charset="2"/>
              <a:buChar char="§"/>
            </a:pPr>
            <a:r>
              <a:rPr lang="en-US" sz="2400" dirty="0" smtClean="0"/>
              <a:t>Recognize and address GBV</a:t>
            </a:r>
          </a:p>
          <a:p>
            <a:pPr marL="341313" lvl="0" indent="-341313">
              <a:buFont typeface="Wingdings" panose="05000000000000000000" pitchFamily="2" charset="2"/>
              <a:buChar char="§"/>
            </a:pPr>
            <a:r>
              <a:rPr lang="en-US" sz="2400" dirty="0" smtClean="0"/>
              <a:t>Administer Clinical Management of Rape (CMR) - post-rape treatment</a:t>
            </a:r>
          </a:p>
          <a:p>
            <a:pPr marL="341313" lvl="0" indent="-341313">
              <a:buFont typeface="Wingdings" panose="05000000000000000000" pitchFamily="2" charset="2"/>
              <a:buChar char="§"/>
            </a:pPr>
            <a:r>
              <a:rPr lang="en-US" sz="2400" dirty="0" smtClean="0"/>
              <a:t>Administer Minimum Initial Service Package (MISP) in emergencies for SRH and GBV</a:t>
            </a:r>
          </a:p>
          <a:p>
            <a:pPr marL="341313" lvl="0" indent="-341313">
              <a:buFont typeface="Wingdings" panose="05000000000000000000" pitchFamily="2" charset="2"/>
              <a:buChar char="§"/>
            </a:pPr>
            <a:r>
              <a:rPr lang="en-US" sz="2400" dirty="0" smtClean="0"/>
              <a:t>Connect with MHPSS and other services/support</a:t>
            </a:r>
          </a:p>
        </p:txBody>
      </p:sp>
    </p:spTree>
    <p:extLst>
      <p:ext uri="{BB962C8B-B14F-4D97-AF65-F5344CB8AC3E}">
        <p14:creationId xmlns:p14="http://schemas.microsoft.com/office/powerpoint/2010/main" val="2922612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COUNSELING:</a:t>
            </a:r>
            <a:endParaRPr lang="en-US" dirty="0">
              <a:solidFill>
                <a:schemeClr val="accent1"/>
              </a:solidFill>
            </a:endParaRPr>
          </a:p>
        </p:txBody>
      </p:sp>
      <p:sp>
        <p:nvSpPr>
          <p:cNvPr id="5" name="Content Placeholder 4"/>
          <p:cNvSpPr>
            <a:spLocks noGrp="1"/>
          </p:cNvSpPr>
          <p:nvPr>
            <p:ph sz="half" idx="1"/>
          </p:nvPr>
        </p:nvSpPr>
        <p:spPr>
          <a:xfrm>
            <a:off x="832485" y="1737361"/>
            <a:ext cx="7543800" cy="4023360"/>
          </a:xfrm>
        </p:spPr>
        <p:txBody>
          <a:bodyPr>
            <a:normAutofit/>
          </a:bodyPr>
          <a:lstStyle/>
          <a:p>
            <a:pPr marL="341313" indent="-341313">
              <a:buNone/>
            </a:pPr>
            <a:endParaRPr lang="en-US" sz="2200" dirty="0"/>
          </a:p>
          <a:p>
            <a:pPr marL="341313" lvl="0" indent="-341313">
              <a:buFont typeface="Wingdings" panose="05000000000000000000" pitchFamily="2" charset="2"/>
              <a:buChar char="§"/>
            </a:pPr>
            <a:r>
              <a:rPr lang="en-US" sz="2400" dirty="0" smtClean="0"/>
              <a:t>Address mental health needs </a:t>
            </a:r>
          </a:p>
          <a:p>
            <a:pPr marL="341313" lvl="0" indent="-341313">
              <a:buFont typeface="Wingdings" panose="05000000000000000000" pitchFamily="2" charset="2"/>
              <a:buChar char="§"/>
            </a:pPr>
            <a:r>
              <a:rPr lang="en-US" sz="2400" dirty="0" smtClean="0"/>
              <a:t>Provide psychosocial support</a:t>
            </a:r>
          </a:p>
          <a:p>
            <a:pPr marL="341313" lvl="0" indent="-341313">
              <a:buFont typeface="Wingdings" panose="05000000000000000000" pitchFamily="2" charset="2"/>
              <a:buChar char="§"/>
            </a:pPr>
            <a:r>
              <a:rPr lang="en-US" sz="2400" dirty="0" smtClean="0"/>
              <a:t>Promote healing</a:t>
            </a:r>
          </a:p>
          <a:p>
            <a:pPr marL="341313" lvl="0" indent="-341313">
              <a:buFont typeface="Wingdings" panose="05000000000000000000" pitchFamily="2" charset="2"/>
              <a:buChar char="§"/>
            </a:pPr>
            <a:r>
              <a:rPr lang="en-US" sz="2400" dirty="0" smtClean="0"/>
              <a:t>Provide case management</a:t>
            </a:r>
          </a:p>
          <a:p>
            <a:pPr marL="341313" lvl="0" indent="-341313">
              <a:buFont typeface="Wingdings" panose="05000000000000000000" pitchFamily="2" charset="2"/>
              <a:buChar char="§"/>
            </a:pPr>
            <a:r>
              <a:rPr lang="en-US" sz="2400" dirty="0" smtClean="0"/>
              <a:t>Refer to other services/support as needed</a:t>
            </a:r>
            <a:endParaRPr lang="en-US" sz="2200" dirty="0"/>
          </a:p>
        </p:txBody>
      </p:sp>
    </p:spTree>
    <p:extLst>
      <p:ext uri="{BB962C8B-B14F-4D97-AF65-F5344CB8AC3E}">
        <p14:creationId xmlns:p14="http://schemas.microsoft.com/office/powerpoint/2010/main" val="1948276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POLICE &amp; SECURITY:</a:t>
            </a:r>
            <a:endParaRPr lang="en-US" dirty="0">
              <a:solidFill>
                <a:schemeClr val="accent1"/>
              </a:solidFill>
            </a:endParaRPr>
          </a:p>
        </p:txBody>
      </p:sp>
      <p:sp>
        <p:nvSpPr>
          <p:cNvPr id="5" name="Content Placeholder 4"/>
          <p:cNvSpPr>
            <a:spLocks noGrp="1"/>
          </p:cNvSpPr>
          <p:nvPr>
            <p:ph sz="half" idx="1"/>
          </p:nvPr>
        </p:nvSpPr>
        <p:spPr>
          <a:xfrm>
            <a:off x="851535" y="1737361"/>
            <a:ext cx="7543800" cy="4023360"/>
          </a:xfrm>
        </p:spPr>
        <p:txBody>
          <a:bodyPr>
            <a:normAutofit/>
          </a:bodyPr>
          <a:lstStyle/>
          <a:p>
            <a:pPr marL="341313" indent="-341313">
              <a:buNone/>
            </a:pPr>
            <a:endParaRPr lang="en-US" sz="2200" dirty="0"/>
          </a:p>
          <a:p>
            <a:pPr marL="341313" lvl="0" indent="-341313">
              <a:buFont typeface="Wingdings" panose="05000000000000000000" pitchFamily="2" charset="2"/>
              <a:buChar char="§"/>
            </a:pPr>
            <a:r>
              <a:rPr lang="en-US" sz="2400" dirty="0" smtClean="0"/>
              <a:t>Recognize and address safety and security needs </a:t>
            </a:r>
          </a:p>
          <a:p>
            <a:pPr marL="341313" lvl="0" indent="-341313">
              <a:buFont typeface="Wingdings" panose="05000000000000000000" pitchFamily="2" charset="2"/>
              <a:buChar char="§"/>
            </a:pPr>
            <a:r>
              <a:rPr lang="en-US" sz="2400" dirty="0" smtClean="0"/>
              <a:t>Address GBV prevention and protection</a:t>
            </a:r>
          </a:p>
          <a:p>
            <a:pPr marL="341313" lvl="0" indent="-341313">
              <a:buFont typeface="Wingdings" panose="05000000000000000000" pitchFamily="2" charset="2"/>
              <a:buChar char="§"/>
            </a:pPr>
            <a:r>
              <a:rPr lang="en-US" sz="2400" dirty="0" smtClean="0"/>
              <a:t>Ensure appropriate reporting and follow up</a:t>
            </a:r>
          </a:p>
          <a:p>
            <a:pPr marL="341313" lvl="0" indent="-341313">
              <a:buFont typeface="Wingdings" panose="05000000000000000000" pitchFamily="2" charset="2"/>
              <a:buChar char="§"/>
            </a:pPr>
            <a:r>
              <a:rPr lang="en-US" sz="2400" dirty="0" smtClean="0"/>
              <a:t>Ensure zero tolerance</a:t>
            </a:r>
          </a:p>
          <a:p>
            <a:pPr marL="341313" indent="-341313">
              <a:buFont typeface="Wingdings" panose="05000000000000000000" pitchFamily="2" charset="2"/>
              <a:buChar char="§"/>
            </a:pPr>
            <a:r>
              <a:rPr lang="en-US" sz="2400" dirty="0"/>
              <a:t>Refer to other services/support as needed</a:t>
            </a:r>
          </a:p>
          <a:p>
            <a:pPr marL="341313" lvl="0" indent="-341313">
              <a:buFont typeface="Wingdings" panose="05000000000000000000" pitchFamily="2" charset="2"/>
              <a:buChar char="§"/>
            </a:pPr>
            <a:endParaRPr lang="en-US" sz="2200" dirty="0"/>
          </a:p>
        </p:txBody>
      </p:sp>
    </p:spTree>
    <p:extLst>
      <p:ext uri="{BB962C8B-B14F-4D97-AF65-F5344CB8AC3E}">
        <p14:creationId xmlns:p14="http://schemas.microsoft.com/office/powerpoint/2010/main" val="3026282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LEGAL &amp; JUSTICE:</a:t>
            </a:r>
            <a:endParaRPr lang="en-US" dirty="0">
              <a:solidFill>
                <a:schemeClr val="accent1"/>
              </a:solidFill>
            </a:endParaRPr>
          </a:p>
        </p:txBody>
      </p:sp>
      <p:sp>
        <p:nvSpPr>
          <p:cNvPr id="5" name="Content Placeholder 4"/>
          <p:cNvSpPr>
            <a:spLocks noGrp="1"/>
          </p:cNvSpPr>
          <p:nvPr>
            <p:ph sz="half" idx="1"/>
          </p:nvPr>
        </p:nvSpPr>
        <p:spPr>
          <a:xfrm>
            <a:off x="842010" y="1737361"/>
            <a:ext cx="7543800" cy="4023360"/>
          </a:xfrm>
        </p:spPr>
        <p:txBody>
          <a:bodyPr>
            <a:normAutofit/>
          </a:bodyPr>
          <a:lstStyle/>
          <a:p>
            <a:pPr marL="341313" indent="-341313">
              <a:buNone/>
            </a:pPr>
            <a:endParaRPr lang="en-US" sz="2200" dirty="0"/>
          </a:p>
          <a:p>
            <a:pPr marL="341313" lvl="0" indent="-341313">
              <a:buFont typeface="Wingdings" panose="05000000000000000000" pitchFamily="2" charset="2"/>
              <a:buChar char="§"/>
            </a:pPr>
            <a:r>
              <a:rPr lang="en-AU" sz="2400" dirty="0" smtClean="0"/>
              <a:t>Protect survivors’ rights and support their access to justice</a:t>
            </a:r>
          </a:p>
          <a:p>
            <a:pPr marL="341313" lvl="0" indent="-341313">
              <a:buFont typeface="Wingdings" panose="05000000000000000000" pitchFamily="2" charset="2"/>
              <a:buChar char="§"/>
            </a:pPr>
            <a:r>
              <a:rPr lang="en-AU" sz="2400" dirty="0" smtClean="0"/>
              <a:t>Use existing laws/policies </a:t>
            </a:r>
          </a:p>
          <a:p>
            <a:pPr marL="341313" lvl="0" indent="-341313">
              <a:buFont typeface="Wingdings" panose="05000000000000000000" pitchFamily="2" charset="2"/>
              <a:buChar char="§"/>
            </a:pPr>
            <a:r>
              <a:rPr lang="en-AU" sz="2400" dirty="0" smtClean="0"/>
              <a:t>Monitor cases and judicial processes</a:t>
            </a:r>
          </a:p>
          <a:p>
            <a:pPr marL="341313" lvl="0" indent="-341313">
              <a:buFont typeface="Wingdings" panose="05000000000000000000" pitchFamily="2" charset="2"/>
              <a:buChar char="§"/>
            </a:pPr>
            <a:r>
              <a:rPr lang="en-US" sz="2400" dirty="0" smtClean="0"/>
              <a:t>Refer </a:t>
            </a:r>
            <a:r>
              <a:rPr lang="en-US" sz="2400" dirty="0"/>
              <a:t>to other services/support as needed</a:t>
            </a:r>
            <a:endParaRPr lang="en-US" sz="2200" dirty="0"/>
          </a:p>
        </p:txBody>
      </p:sp>
    </p:spTree>
    <p:extLst>
      <p:ext uri="{BB962C8B-B14F-4D97-AF65-F5344CB8AC3E}">
        <p14:creationId xmlns:p14="http://schemas.microsoft.com/office/powerpoint/2010/main" val="1232471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REINTEGRATION &amp; SOCIO-ECONOMIC:</a:t>
            </a:r>
            <a:endParaRPr lang="en-US" dirty="0">
              <a:solidFill>
                <a:schemeClr val="accent1"/>
              </a:solidFill>
            </a:endParaRPr>
          </a:p>
        </p:txBody>
      </p:sp>
      <p:sp>
        <p:nvSpPr>
          <p:cNvPr id="5" name="Content Placeholder 4"/>
          <p:cNvSpPr>
            <a:spLocks noGrp="1"/>
          </p:cNvSpPr>
          <p:nvPr>
            <p:ph sz="half" idx="1"/>
          </p:nvPr>
        </p:nvSpPr>
        <p:spPr>
          <a:xfrm>
            <a:off x="822960" y="1727836"/>
            <a:ext cx="7543800" cy="4023360"/>
          </a:xfrm>
        </p:spPr>
        <p:txBody>
          <a:bodyPr>
            <a:normAutofit/>
          </a:bodyPr>
          <a:lstStyle/>
          <a:p>
            <a:pPr marL="341313" indent="-341313">
              <a:buNone/>
            </a:pPr>
            <a:endParaRPr lang="en-US" sz="2200" dirty="0"/>
          </a:p>
          <a:p>
            <a:pPr marL="341313" lvl="0" indent="-341313">
              <a:buFont typeface="Wingdings" panose="05000000000000000000" pitchFamily="2" charset="2"/>
              <a:buChar char="§"/>
            </a:pPr>
            <a:r>
              <a:rPr lang="en-US" sz="2400" dirty="0" smtClean="0"/>
              <a:t>Promote reintegration – family, school, community, society, etc.</a:t>
            </a:r>
          </a:p>
          <a:p>
            <a:pPr marL="341313" lvl="0" indent="-341313">
              <a:buFont typeface="Wingdings" panose="05000000000000000000" pitchFamily="2" charset="2"/>
              <a:buChar char="§"/>
            </a:pPr>
            <a:r>
              <a:rPr lang="en-US" sz="2400" dirty="0" smtClean="0"/>
              <a:t>Support livelihoods and economic empowerment</a:t>
            </a:r>
          </a:p>
          <a:p>
            <a:pPr marL="341313" lvl="0" indent="-341313">
              <a:buFont typeface="Wingdings" panose="05000000000000000000" pitchFamily="2" charset="2"/>
              <a:buChar char="§"/>
            </a:pPr>
            <a:r>
              <a:rPr lang="en-US" sz="2400" dirty="0" smtClean="0"/>
              <a:t>Provide access to vocational training, financial lending schemes, job placement and other opportunities </a:t>
            </a:r>
          </a:p>
          <a:p>
            <a:pPr marL="341313" lvl="0" indent="-341313">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3433879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WHAT’S DIFFERENT FOR WOMEN IN EMERGENCIES?</a:t>
            </a:r>
            <a:endParaRPr lang="en-US" dirty="0">
              <a:solidFill>
                <a:schemeClr val="accent1"/>
              </a:solidFill>
            </a:endParaRPr>
          </a:p>
        </p:txBody>
      </p:sp>
      <p:sp>
        <p:nvSpPr>
          <p:cNvPr id="5" name="Content Placeholder 4"/>
          <p:cNvSpPr>
            <a:spLocks noGrp="1"/>
          </p:cNvSpPr>
          <p:nvPr>
            <p:ph sz="half" idx="1"/>
          </p:nvPr>
        </p:nvSpPr>
        <p:spPr>
          <a:xfrm>
            <a:off x="822960" y="2133600"/>
            <a:ext cx="7543800" cy="4038600"/>
          </a:xfrm>
        </p:spPr>
        <p:txBody>
          <a:bodyPr>
            <a:normAutofit/>
          </a:bodyPr>
          <a:lstStyle/>
          <a:p>
            <a:pPr marL="338138" indent="-338138">
              <a:buFont typeface="Wingdings" panose="05000000000000000000" pitchFamily="2" charset="2"/>
              <a:buChar char="§"/>
            </a:pPr>
            <a:r>
              <a:rPr lang="en-US" sz="2400" dirty="0" smtClean="0"/>
              <a:t>More </a:t>
            </a:r>
            <a:r>
              <a:rPr lang="en-US" sz="2400" dirty="0"/>
              <a:t>dangerous </a:t>
            </a:r>
            <a:r>
              <a:rPr lang="en-US" sz="2400" dirty="0" smtClean="0"/>
              <a:t>- </a:t>
            </a:r>
            <a:r>
              <a:rPr lang="en-US" sz="2400" dirty="0"/>
              <a:t>e</a:t>
            </a:r>
            <a:r>
              <a:rPr lang="en-US" sz="2400" dirty="0" smtClean="0"/>
              <a:t>xisting </a:t>
            </a:r>
            <a:r>
              <a:rPr lang="en-US" sz="2400" dirty="0"/>
              <a:t>vulnerabilities and </a:t>
            </a:r>
            <a:r>
              <a:rPr lang="en-US" sz="2400" dirty="0" smtClean="0"/>
              <a:t>inequalities exacerbated</a:t>
            </a:r>
            <a:endParaRPr lang="en-US" sz="2400" dirty="0"/>
          </a:p>
          <a:p>
            <a:pPr marL="341313" lvl="0" indent="-341313">
              <a:buFont typeface="Wingdings" panose="05000000000000000000" pitchFamily="2" charset="2"/>
              <a:buChar char="§"/>
            </a:pPr>
            <a:r>
              <a:rPr lang="en-US" sz="2400" dirty="0"/>
              <a:t>Women deliberately </a:t>
            </a:r>
            <a:r>
              <a:rPr lang="en-US" sz="2400" dirty="0" smtClean="0"/>
              <a:t>targeted</a:t>
            </a:r>
          </a:p>
          <a:p>
            <a:pPr marL="341313" lvl="0" indent="-341313">
              <a:buFont typeface="Wingdings" panose="05000000000000000000" pitchFamily="2" charset="2"/>
              <a:buChar char="§"/>
            </a:pPr>
            <a:r>
              <a:rPr lang="en-US" sz="2400" dirty="0" smtClean="0"/>
              <a:t>GBV increases - communities disrupted, populations moving, no systems of protection, lack of support services </a:t>
            </a:r>
          </a:p>
          <a:p>
            <a:pPr marL="341313" indent="-341313">
              <a:buFont typeface="Wingdings" panose="05000000000000000000" pitchFamily="2" charset="2"/>
              <a:buChar char="§"/>
            </a:pPr>
            <a:r>
              <a:rPr lang="en-US" sz="2400" dirty="0" smtClean="0"/>
              <a:t>Emergency services must be flexible, contextual, adaptive – not same as non-emergency services</a:t>
            </a:r>
          </a:p>
          <a:p>
            <a:pPr marL="341313" indent="-341313">
              <a:buFont typeface="Wingdings" panose="05000000000000000000" pitchFamily="2" charset="2"/>
              <a:buChar char="§"/>
            </a:pPr>
            <a:r>
              <a:rPr lang="en-US" sz="2400" dirty="0" smtClean="0"/>
              <a:t>GBV interventions are NOT an add-on – they are essential from onset of all emergencies</a:t>
            </a:r>
            <a:endParaRPr lang="en-US" sz="2400" dirty="0"/>
          </a:p>
          <a:p>
            <a:pPr marL="341313" indent="-341313"/>
            <a:endParaRPr lang="en-US" sz="2400" dirty="0"/>
          </a:p>
        </p:txBody>
      </p:sp>
    </p:spTree>
    <p:extLst>
      <p:ext uri="{BB962C8B-B14F-4D97-AF65-F5344CB8AC3E}">
        <p14:creationId xmlns:p14="http://schemas.microsoft.com/office/powerpoint/2010/main" val="722668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711440" cy="1450757"/>
          </a:xfrm>
        </p:spPr>
        <p:txBody>
          <a:bodyPr/>
          <a:lstStyle/>
          <a:p>
            <a:r>
              <a:rPr lang="en-US" dirty="0" smtClean="0">
                <a:solidFill>
                  <a:schemeClr val="accent1"/>
                </a:solidFill>
              </a:rPr>
              <a:t>PREVENTION</a:t>
            </a:r>
            <a:r>
              <a:rPr lang="en-US" dirty="0">
                <a:solidFill>
                  <a:schemeClr val="accent1"/>
                </a:solidFill>
              </a:rPr>
              <a:t> </a:t>
            </a:r>
            <a:r>
              <a:rPr lang="en-US" dirty="0" smtClean="0">
                <a:solidFill>
                  <a:schemeClr val="accent1"/>
                </a:solidFill>
              </a:rPr>
              <a:t>&amp; MITIGATION</a:t>
            </a:r>
            <a:endParaRPr lang="en-US" dirty="0">
              <a:solidFill>
                <a:schemeClr val="accent1"/>
              </a:solidFill>
            </a:endParaRPr>
          </a:p>
        </p:txBody>
      </p:sp>
      <p:sp>
        <p:nvSpPr>
          <p:cNvPr id="3" name="Content Placeholder 2"/>
          <p:cNvSpPr>
            <a:spLocks noGrp="1"/>
          </p:cNvSpPr>
          <p:nvPr>
            <p:ph idx="1"/>
          </p:nvPr>
        </p:nvSpPr>
        <p:spPr>
          <a:xfrm>
            <a:off x="813435" y="2133600"/>
            <a:ext cx="7543801" cy="4023360"/>
          </a:xfrm>
        </p:spPr>
        <p:txBody>
          <a:bodyPr>
            <a:noAutofit/>
          </a:bodyPr>
          <a:lstStyle/>
          <a:p>
            <a:pPr marL="0" indent="0">
              <a:buNone/>
            </a:pPr>
            <a:r>
              <a:rPr lang="en-US" sz="2400" dirty="0" smtClean="0"/>
              <a:t>Prevention = Actions to stop GBV from occurring </a:t>
            </a:r>
          </a:p>
          <a:p>
            <a:pPr marL="338138" lvl="0" indent="-338138">
              <a:buFont typeface="Wingdings" panose="05000000000000000000" pitchFamily="2" charset="2"/>
              <a:buChar char="§"/>
            </a:pPr>
            <a:r>
              <a:rPr lang="en-US" sz="2400" dirty="0" smtClean="0"/>
              <a:t>Education and awareness-raising </a:t>
            </a:r>
            <a:endParaRPr lang="en-US" sz="2400" dirty="0"/>
          </a:p>
          <a:p>
            <a:pPr marL="338138" lvl="0" indent="-338138">
              <a:buFont typeface="Wingdings" panose="05000000000000000000" pitchFamily="2" charset="2"/>
              <a:buChar char="§"/>
            </a:pPr>
            <a:r>
              <a:rPr lang="en-US" sz="2400" dirty="0" smtClean="0"/>
              <a:t>Gender equality </a:t>
            </a:r>
            <a:endParaRPr lang="en-US" sz="2400" dirty="0"/>
          </a:p>
          <a:p>
            <a:pPr marL="338138" lvl="0" indent="-338138">
              <a:buFont typeface="Wingdings" panose="05000000000000000000" pitchFamily="2" charset="2"/>
              <a:buChar char="§"/>
            </a:pPr>
            <a:r>
              <a:rPr lang="en-US" sz="2400" dirty="0"/>
              <a:t>Engaging </a:t>
            </a:r>
            <a:r>
              <a:rPr lang="en-US" sz="2400" dirty="0" smtClean="0"/>
              <a:t>communities – especially men </a:t>
            </a:r>
            <a:r>
              <a:rPr lang="en-US" sz="2400" dirty="0"/>
              <a:t>and </a:t>
            </a:r>
            <a:r>
              <a:rPr lang="en-US" sz="2400" dirty="0" smtClean="0"/>
              <a:t>boys</a:t>
            </a:r>
          </a:p>
          <a:p>
            <a:pPr marL="0" indent="0">
              <a:buNone/>
            </a:pPr>
            <a:r>
              <a:rPr lang="en-US" sz="2400" dirty="0" smtClean="0"/>
              <a:t>Mitigation = Actions to reduce risk of exposure to GBV</a:t>
            </a:r>
          </a:p>
          <a:p>
            <a:pPr marL="338138" indent="-338138">
              <a:buFont typeface="Wingdings" panose="05000000000000000000" pitchFamily="2" charset="2"/>
              <a:buChar char="§"/>
            </a:pPr>
            <a:r>
              <a:rPr lang="en-US" sz="2400" dirty="0" smtClean="0"/>
              <a:t>Safe </a:t>
            </a:r>
            <a:r>
              <a:rPr lang="en-US" sz="2400" dirty="0"/>
              <a:t>access to </a:t>
            </a:r>
            <a:r>
              <a:rPr lang="en-US" sz="2400" dirty="0" smtClean="0"/>
              <a:t>shelter, water/sanitation, food and NFIs</a:t>
            </a:r>
            <a:endParaRPr lang="en-US" sz="2400" dirty="0"/>
          </a:p>
          <a:p>
            <a:pPr marL="338138" indent="-338138">
              <a:buFont typeface="Wingdings" panose="05000000000000000000" pitchFamily="2" charset="2"/>
              <a:buChar char="§"/>
            </a:pPr>
            <a:r>
              <a:rPr lang="en-US" sz="2400" dirty="0" smtClean="0"/>
              <a:t>Lighting, security patrols, etc.</a:t>
            </a:r>
          </a:p>
          <a:p>
            <a:pPr marL="0" indent="0">
              <a:buNone/>
            </a:pPr>
            <a:r>
              <a:rPr lang="en-US" sz="2400" dirty="0" smtClean="0"/>
              <a:t>There is overlap – example: livelihoods</a:t>
            </a:r>
            <a:endParaRPr lang="en-US" sz="2200" dirty="0"/>
          </a:p>
        </p:txBody>
      </p:sp>
    </p:spTree>
    <p:extLst>
      <p:ext uri="{BB962C8B-B14F-4D97-AF65-F5344CB8AC3E}">
        <p14:creationId xmlns:p14="http://schemas.microsoft.com/office/powerpoint/2010/main" val="138512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STANDARD OPERATING PROCEDURES</a:t>
            </a:r>
            <a:endParaRPr lang="en-US" dirty="0">
              <a:solidFill>
                <a:schemeClr val="accent1"/>
              </a:solidFill>
            </a:endParaRPr>
          </a:p>
        </p:txBody>
      </p:sp>
      <p:sp>
        <p:nvSpPr>
          <p:cNvPr id="3" name="Content Placeholder 2"/>
          <p:cNvSpPr>
            <a:spLocks noGrp="1"/>
          </p:cNvSpPr>
          <p:nvPr>
            <p:ph sz="half" idx="1"/>
          </p:nvPr>
        </p:nvSpPr>
        <p:spPr>
          <a:xfrm>
            <a:off x="822960" y="2074334"/>
            <a:ext cx="4434840" cy="4783666"/>
          </a:xfrm>
        </p:spPr>
        <p:txBody>
          <a:bodyPr>
            <a:normAutofit/>
          </a:bodyPr>
          <a:lstStyle/>
          <a:p>
            <a:pPr marL="342900" lvl="0" indent="-342900">
              <a:buFont typeface="Wingdings" panose="05000000000000000000" pitchFamily="2" charset="2"/>
              <a:buChar char="§"/>
            </a:pPr>
            <a:r>
              <a:rPr lang="en-US" sz="2400" dirty="0" smtClean="0"/>
              <a:t>Specific procedures and agreements among organizations </a:t>
            </a:r>
          </a:p>
          <a:p>
            <a:pPr marL="342900" indent="-342900">
              <a:buFont typeface="Wingdings" panose="05000000000000000000" pitchFamily="2" charset="2"/>
              <a:buChar char="§"/>
            </a:pPr>
            <a:r>
              <a:rPr lang="en-US" sz="2400" dirty="0"/>
              <a:t>Minimum standards for prevention and response </a:t>
            </a:r>
          </a:p>
          <a:p>
            <a:pPr marL="342900" lvl="0" indent="-342900">
              <a:buFont typeface="Wingdings" panose="05000000000000000000" pitchFamily="2" charset="2"/>
              <a:buChar char="§"/>
            </a:pPr>
            <a:r>
              <a:rPr lang="en-US" sz="2400" dirty="0" smtClean="0"/>
              <a:t>Plan of action – and roles and responsibilities</a:t>
            </a:r>
          </a:p>
          <a:p>
            <a:pPr marL="342900" lvl="0" indent="-342900">
              <a:buFont typeface="Wingdings" panose="05000000000000000000" pitchFamily="2" charset="2"/>
              <a:buChar char="§"/>
            </a:pPr>
            <a:r>
              <a:rPr lang="en-US" sz="2400" dirty="0" smtClean="0"/>
              <a:t>A process: capacity building + communication + building partnerships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5487835" y="2522486"/>
            <a:ext cx="2054530" cy="2670279"/>
          </a:xfrm>
          <a:prstGeom prst="rect">
            <a:avLst/>
          </a:prstGeom>
        </p:spPr>
      </p:pic>
    </p:spTree>
    <p:extLst>
      <p:ext uri="{BB962C8B-B14F-4D97-AF65-F5344CB8AC3E}">
        <p14:creationId xmlns:p14="http://schemas.microsoft.com/office/powerpoint/2010/main" val="3734714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REFERRAL SYSTEMS</a:t>
            </a:r>
            <a:endParaRPr lang="en-US" dirty="0">
              <a:solidFill>
                <a:schemeClr val="accent1"/>
              </a:solidFill>
            </a:endParaRPr>
          </a:p>
        </p:txBody>
      </p:sp>
      <p:sp>
        <p:nvSpPr>
          <p:cNvPr id="3" name="Content Placeholder 2"/>
          <p:cNvSpPr>
            <a:spLocks noGrp="1"/>
          </p:cNvSpPr>
          <p:nvPr>
            <p:ph sz="half" idx="1"/>
          </p:nvPr>
        </p:nvSpPr>
        <p:spPr>
          <a:xfrm>
            <a:off x="822960" y="2115027"/>
            <a:ext cx="2987040" cy="4023360"/>
          </a:xfrm>
        </p:spPr>
        <p:txBody>
          <a:bodyPr>
            <a:noAutofit/>
          </a:bodyPr>
          <a:lstStyle/>
          <a:p>
            <a:pPr marL="341313" indent="-341313">
              <a:buFont typeface="Wingdings" panose="05000000000000000000" pitchFamily="2" charset="2"/>
              <a:buChar char="§"/>
            </a:pPr>
            <a:r>
              <a:rPr lang="en-US" sz="2400" dirty="0" smtClean="0"/>
              <a:t>Referral system = referral network + referral pathway</a:t>
            </a:r>
          </a:p>
          <a:p>
            <a:pPr marL="341313" indent="-341313">
              <a:buFont typeface="Wingdings" panose="05000000000000000000" pitchFamily="2" charset="2"/>
              <a:buChar char="§"/>
            </a:pPr>
            <a:r>
              <a:rPr lang="en-US" sz="2400" dirty="0" smtClean="0"/>
              <a:t>NETWORK </a:t>
            </a:r>
            <a:r>
              <a:rPr lang="en-US" sz="2400" dirty="0"/>
              <a:t>of support services for </a:t>
            </a:r>
            <a:r>
              <a:rPr lang="en-US" sz="2400" dirty="0" smtClean="0"/>
              <a:t>survivors</a:t>
            </a:r>
          </a:p>
          <a:p>
            <a:pPr marL="341313" indent="-341313">
              <a:buFont typeface="Wingdings" panose="05000000000000000000" pitchFamily="2" charset="2"/>
              <a:buChar char="§"/>
            </a:pPr>
            <a:r>
              <a:rPr lang="en-US" sz="2400" dirty="0" smtClean="0"/>
              <a:t>PATHWAY survivor uses to access support services</a:t>
            </a:r>
            <a:endParaRPr lang="en-US" sz="2400" dirty="0"/>
          </a:p>
          <a:p>
            <a:pPr marL="0" indent="0">
              <a:buNone/>
            </a:pPr>
            <a:endParaRPr lang="en-US" sz="2200" dirty="0"/>
          </a:p>
        </p:txBody>
      </p:sp>
      <p:graphicFrame>
        <p:nvGraphicFramePr>
          <p:cNvPr id="13" name="Content Placeholder 6"/>
          <p:cNvGraphicFramePr>
            <a:graphicFrameLocks/>
          </p:cNvGraphicFramePr>
          <p:nvPr>
            <p:extLst>
              <p:ext uri="{D42A27DB-BD31-4B8C-83A1-F6EECF244321}">
                <p14:modId xmlns:p14="http://schemas.microsoft.com/office/powerpoint/2010/main" val="2047301586"/>
              </p:ext>
            </p:extLst>
          </p:nvPr>
        </p:nvGraphicFramePr>
        <p:xfrm>
          <a:off x="3886201" y="1981201"/>
          <a:ext cx="4572632" cy="4291012"/>
        </p:xfrm>
        <a:graphic>
          <a:graphicData uri="http://schemas.openxmlformats.org/drawingml/2006/table">
            <a:tbl>
              <a:tblPr firstRow="1" firstCol="1" bandRow="1" bandCol="1"/>
              <a:tblGrid>
                <a:gridCol w="1143158"/>
                <a:gridCol w="1143158"/>
                <a:gridCol w="1143158"/>
                <a:gridCol w="1143158"/>
              </a:tblGrid>
              <a:tr h="158926">
                <a:tc gridSpan="4">
                  <a:txBody>
                    <a:bodyPr/>
                    <a:lstStyle/>
                    <a:p>
                      <a:pPr marL="0" marR="0" algn="ctr">
                        <a:lnSpc>
                          <a:spcPct val="115000"/>
                        </a:lnSpc>
                        <a:spcBef>
                          <a:spcPts val="0"/>
                        </a:spcBef>
                        <a:spcAft>
                          <a:spcPts val="0"/>
                        </a:spcAft>
                      </a:pPr>
                      <a:r>
                        <a:rPr lang="en-US" sz="700" b="1" dirty="0">
                          <a:effectLst/>
                          <a:latin typeface="Calibri" panose="020F0502020204030204" pitchFamily="34" charset="0"/>
                          <a:ea typeface="Calibri" panose="020F0502020204030204" pitchFamily="34" charset="0"/>
                          <a:cs typeface="Calibri" panose="020F0502020204030204" pitchFamily="34" charset="0"/>
                        </a:rPr>
                        <a:t>SURVIVOR SPEAKS …</a:t>
                      </a:r>
                      <a:endParaRPr lang="en-US" sz="700" dirty="0">
                        <a:effectLst/>
                        <a:latin typeface="Calibri" panose="020F0502020204030204" pitchFamily="34" charset="0"/>
                        <a:ea typeface="Calibri" panose="020F0502020204030204" pitchFamily="34" charset="0"/>
                        <a:cs typeface="Calibri" panose="020F0502020204030204" pitchFamily="34" charset="0"/>
                      </a:endParaRP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58926">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 TO SOMEONE ELSE</a:t>
                      </a:r>
                      <a:endParaRPr lang="en-US" sz="700">
                        <a:effectLst/>
                        <a:latin typeface="Calibri" panose="020F0502020204030204" pitchFamily="34" charset="0"/>
                        <a:ea typeface="Calibri" panose="020F0502020204030204" pitchFamily="34" charset="0"/>
                        <a:cs typeface="Calibri" panose="020F0502020204030204" pitchFamily="34" charset="0"/>
                      </a:endParaRP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 DIRECTLY TO SERVICE PROVIDER</a:t>
                      </a:r>
                      <a:endParaRPr lang="en-US" sz="700">
                        <a:effectLst/>
                        <a:latin typeface="Calibri" panose="020F0502020204030204" pitchFamily="34" charset="0"/>
                        <a:ea typeface="Calibri" panose="020F0502020204030204" pitchFamily="34" charset="0"/>
                        <a:cs typeface="Calibri" panose="020F0502020204030204" pitchFamily="34" charset="0"/>
                      </a:endParaRP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7853">
                <a:tc gridSpan="4">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58926">
                <a:tc gridSpan="4">
                  <a:txBody>
                    <a:bodyPr/>
                    <a:lstStyle/>
                    <a:p>
                      <a:pPr marL="0" marR="0" algn="ctr">
                        <a:lnSpc>
                          <a:spcPct val="115000"/>
                        </a:lnSpc>
                        <a:spcBef>
                          <a:spcPts val="0"/>
                        </a:spcBef>
                        <a:spcAft>
                          <a:spcPts val="0"/>
                        </a:spcAft>
                      </a:pPr>
                      <a:r>
                        <a:rPr lang="en-US" sz="700" b="1" dirty="0">
                          <a:effectLst/>
                          <a:latin typeface="Calibri" panose="020F0502020204030204" pitchFamily="34" charset="0"/>
                          <a:ea typeface="Calibri" panose="020F0502020204030204" pitchFamily="34" charset="0"/>
                          <a:cs typeface="Calibri" panose="020F0502020204030204" pitchFamily="34" charset="0"/>
                        </a:rPr>
                        <a:t>IMMEDIATE INTERVENTION </a:t>
                      </a:r>
                      <a:endParaRPr lang="en-US" sz="700" dirty="0">
                        <a:effectLst/>
                        <a:latin typeface="Calibri" panose="020F0502020204030204" pitchFamily="34" charset="0"/>
                        <a:ea typeface="Calibri" panose="020F0502020204030204" pitchFamily="34" charset="0"/>
                        <a:cs typeface="Calibri" panose="020F0502020204030204" pitchFamily="34" charset="0"/>
                      </a:endParaRP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94632">
                <a:tc gridSpan="4">
                  <a:txBody>
                    <a:bodyPr/>
                    <a:lstStyle/>
                    <a:p>
                      <a:pPr marL="0" marR="0" algn="just">
                        <a:lnSpc>
                          <a:spcPct val="115000"/>
                        </a:lnSpc>
                        <a:spcBef>
                          <a:spcPts val="0"/>
                        </a:spcBef>
                        <a:spcAft>
                          <a:spcPts val="0"/>
                        </a:spcAft>
                      </a:pPr>
                      <a:r>
                        <a:rPr lang="en-US" sz="700" b="1" dirty="0">
                          <a:effectLst/>
                          <a:latin typeface="Calibri" panose="020F0502020204030204" pitchFamily="34" charset="0"/>
                          <a:ea typeface="Calibri" panose="020F0502020204030204" pitchFamily="34" charset="0"/>
                          <a:cs typeface="Calibri" panose="020F0502020204030204" pitchFamily="34" charset="0"/>
                        </a:rPr>
                        <a:t>SERVICE PROVIDERS MUST:</a:t>
                      </a:r>
                      <a:endParaRPr lang="en-US" sz="7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700" dirty="0">
                          <a:effectLst/>
                          <a:latin typeface="Calibri" panose="020F0502020204030204" pitchFamily="34" charset="0"/>
                          <a:ea typeface="Calibri" panose="020F0502020204030204" pitchFamily="34" charset="0"/>
                          <a:cs typeface="Calibri" panose="020F0502020204030204" pitchFamily="34" charset="0"/>
                        </a:rPr>
                        <a:t>RESPECT GBV GUIDING PRINCIPLES</a:t>
                      </a:r>
                    </a:p>
                    <a:p>
                      <a:pPr marL="342900" marR="0" lvl="0" indent="-342900" algn="just">
                        <a:lnSpc>
                          <a:spcPct val="115000"/>
                        </a:lnSpc>
                        <a:spcBef>
                          <a:spcPts val="0"/>
                        </a:spcBef>
                        <a:spcAft>
                          <a:spcPts val="0"/>
                        </a:spcAft>
                        <a:buFont typeface="Symbol" panose="05050102010706020507" pitchFamily="18" charset="2"/>
                        <a:buChar char=""/>
                      </a:pPr>
                      <a:r>
                        <a:rPr lang="en-US" sz="700" dirty="0">
                          <a:effectLst/>
                          <a:latin typeface="Calibri" panose="020F0502020204030204" pitchFamily="34" charset="0"/>
                          <a:ea typeface="Calibri" panose="020F0502020204030204" pitchFamily="34" charset="0"/>
                          <a:cs typeface="Calibri" panose="020F0502020204030204" pitchFamily="34" charset="0"/>
                        </a:rPr>
                        <a:t>PROVIDE IMMEDIATE SUPPORT</a:t>
                      </a:r>
                    </a:p>
                    <a:p>
                      <a:pPr marL="342900" marR="0" lvl="0" indent="-342900" algn="just">
                        <a:lnSpc>
                          <a:spcPct val="115000"/>
                        </a:lnSpc>
                        <a:spcBef>
                          <a:spcPts val="0"/>
                        </a:spcBef>
                        <a:spcAft>
                          <a:spcPts val="0"/>
                        </a:spcAft>
                        <a:buFont typeface="Symbol" panose="05050102010706020507" pitchFamily="18" charset="2"/>
                        <a:buChar char=""/>
                      </a:pPr>
                      <a:r>
                        <a:rPr lang="en-US" sz="700" dirty="0">
                          <a:effectLst/>
                          <a:latin typeface="Calibri" panose="020F0502020204030204" pitchFamily="34" charset="0"/>
                          <a:ea typeface="Calibri" panose="020F0502020204030204" pitchFamily="34" charset="0"/>
                          <a:cs typeface="Calibri" panose="020F0502020204030204" pitchFamily="34" charset="0"/>
                        </a:rPr>
                        <a:t>REFER FOR URGENT CARE</a:t>
                      </a:r>
                    </a:p>
                    <a:p>
                      <a:pPr marL="342900" marR="0" lvl="0" indent="-342900" algn="just">
                        <a:lnSpc>
                          <a:spcPct val="115000"/>
                        </a:lnSpc>
                        <a:spcBef>
                          <a:spcPts val="0"/>
                        </a:spcBef>
                        <a:spcAft>
                          <a:spcPts val="0"/>
                        </a:spcAft>
                        <a:buFont typeface="Symbol" panose="05050102010706020507" pitchFamily="18" charset="2"/>
                        <a:buChar char=""/>
                      </a:pPr>
                      <a:r>
                        <a:rPr lang="en-US" sz="700" dirty="0">
                          <a:effectLst/>
                          <a:latin typeface="Calibri" panose="020F0502020204030204" pitchFamily="34" charset="0"/>
                          <a:ea typeface="Calibri" panose="020F0502020204030204" pitchFamily="34" charset="0"/>
                          <a:cs typeface="Calibri" panose="020F0502020204030204" pitchFamily="34" charset="0"/>
                        </a:rPr>
                        <a:t>RECOMMEND HOLISTIC CARE</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76779">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ENTRY POINT: HEALTH</a:t>
                      </a:r>
                      <a:endParaRPr lang="en-US" sz="7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WITHIN 72 HOURS</a:t>
                      </a:r>
                    </a:p>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ANYTME – FOR EMERGENCY</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ENTRY POINT: COUNSELING</a:t>
                      </a:r>
                      <a:endParaRPr lang="en-US" sz="700">
                        <a:effectLst/>
                        <a:latin typeface="Calibri" panose="020F0502020204030204" pitchFamily="34" charset="0"/>
                        <a:ea typeface="Calibri" panose="020F0502020204030204" pitchFamily="34" charset="0"/>
                        <a:cs typeface="Calibri" panose="020F0502020204030204" pitchFamily="34" charset="0"/>
                      </a:endParaRP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7853">
                <a:tc gridSpan="4">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7853">
                <a:tc gridSpan="4">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REFER TO PROTECTION BASED ON SURVIVOR NEED &amp; CHOICE</a:t>
                      </a:r>
                      <a:r>
                        <a:rPr lang="en-US" sz="700">
                          <a:effectLst/>
                          <a:latin typeface="Calibri" panose="020F050202020403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REFER &amp; ACCOMPANY</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58926">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POLICE &amp; SECURITY</a:t>
                      </a:r>
                      <a:endParaRPr lang="en-US" sz="700">
                        <a:effectLst/>
                        <a:latin typeface="Calibri" panose="020F0502020204030204" pitchFamily="34" charset="0"/>
                        <a:ea typeface="Calibri" panose="020F0502020204030204" pitchFamily="34" charset="0"/>
                        <a:cs typeface="Calibri" panose="020F0502020204030204" pitchFamily="34" charset="0"/>
                      </a:endParaRP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LEGAL AID &amp; JUSTICE</a:t>
                      </a:r>
                      <a:endParaRPr lang="en-US" sz="700">
                        <a:effectLst/>
                        <a:latin typeface="Calibri" panose="020F0502020204030204" pitchFamily="34" charset="0"/>
                        <a:ea typeface="Calibri" panose="020F0502020204030204" pitchFamily="34" charset="0"/>
                        <a:cs typeface="Calibri" panose="020F0502020204030204" pitchFamily="34" charset="0"/>
                      </a:endParaRP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7853">
                <a:tc gridSpan="4">
                  <a:txBody>
                    <a:bodyPr/>
                    <a:lstStyle/>
                    <a:p>
                      <a:pPr marL="0" marR="0" algn="ctr">
                        <a:lnSpc>
                          <a:spcPct val="115000"/>
                        </a:lnSpc>
                        <a:spcBef>
                          <a:spcPts val="0"/>
                        </a:spcBef>
                        <a:spcAft>
                          <a:spcPts val="0"/>
                        </a:spcAft>
                      </a:pPr>
                      <a:endParaRPr lang="en-US" sz="7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7853">
                <a:tc gridSpan="4">
                  <a:txBody>
                    <a:bodyPr/>
                    <a:lstStyle/>
                    <a:p>
                      <a:pPr marL="0" marR="0" algn="ctr">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Calibri" panose="020F0502020204030204" pitchFamily="34" charset="0"/>
                        </a:rPr>
                        <a:t>AFTER IMMEDIATE INTERVENTION:</a:t>
                      </a:r>
                      <a:endParaRPr lang="en-US" sz="70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REFER TO OTHER SERVICES – BASED ON SURVIVOR NEED &amp; CHOICE</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94632">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HEALTH</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COUNSELING</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PROTECTION:</a:t>
                      </a:r>
                    </a:p>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POLICE &amp; SECURITY</a:t>
                      </a:r>
                    </a:p>
                    <a:p>
                      <a:pPr marL="0" marR="0" algn="ctr">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Calibri" panose="020F0502020204030204" pitchFamily="34" charset="0"/>
                        </a:rPr>
                        <a:t>LEGAL AID &amp; JUSTICE</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BASIC NEEDS: </a:t>
                      </a:r>
                    </a:p>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SHELTER</a:t>
                      </a:r>
                    </a:p>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SAFE SPACE</a:t>
                      </a:r>
                    </a:p>
                    <a:p>
                      <a:pPr marL="0" marR="0" algn="ctr">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SOCIO-ECONOMIC SUPPORT</a:t>
                      </a:r>
                    </a:p>
                  </a:txBody>
                  <a:tcPr marL="41752" marR="41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Down Arrow 13"/>
          <p:cNvSpPr>
            <a:spLocks noChangeArrowheads="1"/>
          </p:cNvSpPr>
          <p:nvPr/>
        </p:nvSpPr>
        <p:spPr bwMode="auto">
          <a:xfrm>
            <a:off x="8123872" y="8229600"/>
            <a:ext cx="485775" cy="254000"/>
          </a:xfrm>
          <a:prstGeom prst="downArrow">
            <a:avLst>
              <a:gd name="adj1" fmla="val 50000"/>
              <a:gd name="adj2" fmla="val 25000"/>
            </a:avLst>
          </a:prstGeom>
          <a:solidFill>
            <a:srgbClr val="FFFFFF"/>
          </a:solidFill>
          <a:ln w="9525">
            <a:solidFill>
              <a:srgbClr val="000000"/>
            </a:solidFill>
            <a:miter lim="800000"/>
            <a:headEnd/>
            <a:tailEnd/>
          </a:ln>
        </p:spPr>
        <p:txBody>
          <a:bodyPr rot="0" vert="eaVert" wrap="square" lIns="91440" tIns="45720" rIns="91440" bIns="45720" anchor="t" anchorCtr="0" upright="1">
            <a:noAutofit/>
          </a:bodyPr>
          <a:lstStyle/>
          <a:p>
            <a:endParaRPr lang="en-US"/>
          </a:p>
        </p:txBody>
      </p:sp>
      <p:sp>
        <p:nvSpPr>
          <p:cNvPr id="15" name="Down Arrow 14"/>
          <p:cNvSpPr>
            <a:spLocks noChangeArrowheads="1"/>
          </p:cNvSpPr>
          <p:nvPr/>
        </p:nvSpPr>
        <p:spPr bwMode="auto">
          <a:xfrm>
            <a:off x="8123872" y="10440987"/>
            <a:ext cx="485775" cy="255588"/>
          </a:xfrm>
          <a:prstGeom prst="downArrow">
            <a:avLst>
              <a:gd name="adj1" fmla="val 50000"/>
              <a:gd name="adj2" fmla="val 25000"/>
            </a:avLst>
          </a:prstGeom>
          <a:solidFill>
            <a:srgbClr val="FFFFFF"/>
          </a:solidFill>
          <a:ln w="9525">
            <a:solidFill>
              <a:srgbClr val="000000"/>
            </a:solidFill>
            <a:miter lim="800000"/>
            <a:headEnd/>
            <a:tailEnd/>
          </a:ln>
        </p:spPr>
        <p:txBody>
          <a:bodyPr rot="0" vert="eaVert" wrap="square" lIns="91440" tIns="45720" rIns="91440" bIns="45720" anchor="t" anchorCtr="0" upright="1">
            <a:noAutofit/>
          </a:bodyPr>
          <a:lstStyle/>
          <a:p>
            <a:endParaRPr lang="en-US"/>
          </a:p>
        </p:txBody>
      </p:sp>
      <p:sp>
        <p:nvSpPr>
          <p:cNvPr id="19" name="Down Arrow 18"/>
          <p:cNvSpPr/>
          <p:nvPr/>
        </p:nvSpPr>
        <p:spPr>
          <a:xfrm>
            <a:off x="6134734" y="2314018"/>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stretch>
            <a:fillRect/>
          </a:stretch>
        </p:blipFill>
        <p:spPr>
          <a:xfrm>
            <a:off x="6124892" y="4049594"/>
            <a:ext cx="134124" cy="329213"/>
          </a:xfrm>
          <a:prstGeom prst="rect">
            <a:avLst/>
          </a:prstGeom>
        </p:spPr>
      </p:pic>
      <p:sp>
        <p:nvSpPr>
          <p:cNvPr id="21" name="Down Arrow 20"/>
          <p:cNvSpPr/>
          <p:nvPr/>
        </p:nvSpPr>
        <p:spPr>
          <a:xfrm>
            <a:off x="6134417" y="4855944"/>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834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GBV DATA COLLECTION: ETHICS AND SAFETY</a:t>
            </a:r>
            <a:endParaRPr lang="en-US" dirty="0">
              <a:solidFill>
                <a:schemeClr val="accent1"/>
              </a:solidFill>
            </a:endParaRPr>
          </a:p>
        </p:txBody>
      </p:sp>
      <p:sp>
        <p:nvSpPr>
          <p:cNvPr id="3" name="Content Placeholder 2"/>
          <p:cNvSpPr>
            <a:spLocks noGrp="1"/>
          </p:cNvSpPr>
          <p:nvPr>
            <p:ph sz="half" idx="1"/>
          </p:nvPr>
        </p:nvSpPr>
        <p:spPr>
          <a:xfrm>
            <a:off x="842010" y="2133600"/>
            <a:ext cx="3977640" cy="4253682"/>
          </a:xfrm>
        </p:spPr>
        <p:txBody>
          <a:bodyPr>
            <a:normAutofit fontScale="92500" lnSpcReduction="20000"/>
          </a:bodyPr>
          <a:lstStyle/>
          <a:p>
            <a:pPr marL="514350" lvl="0" indent="-514350">
              <a:buFont typeface="+mj-lt"/>
              <a:buAutoNum type="arabicPeriod"/>
            </a:pPr>
            <a:r>
              <a:rPr lang="en-US" sz="2600" dirty="0" smtClean="0"/>
              <a:t>Benefits must outweigh risks</a:t>
            </a:r>
            <a:endParaRPr lang="en-US" sz="2600" dirty="0"/>
          </a:p>
          <a:p>
            <a:pPr marL="514350" lvl="0" indent="-514350">
              <a:buFont typeface="+mj-lt"/>
              <a:buAutoNum type="arabicPeriod"/>
            </a:pPr>
            <a:r>
              <a:rPr lang="en-GB" sz="2600" dirty="0"/>
              <a:t>Methodology  </a:t>
            </a:r>
            <a:endParaRPr lang="en-US" sz="2600" dirty="0"/>
          </a:p>
          <a:p>
            <a:pPr marL="514350" lvl="0" indent="-514350">
              <a:buFont typeface="+mj-lt"/>
              <a:buAutoNum type="arabicPeriod"/>
            </a:pPr>
            <a:r>
              <a:rPr lang="en-GB" sz="2600" dirty="0"/>
              <a:t>Referral to services</a:t>
            </a:r>
            <a:endParaRPr lang="en-US" sz="2600" dirty="0"/>
          </a:p>
          <a:p>
            <a:pPr marL="514350" lvl="0" indent="-514350">
              <a:buFont typeface="+mj-lt"/>
              <a:buAutoNum type="arabicPeriod"/>
            </a:pPr>
            <a:r>
              <a:rPr lang="en-GB" sz="2600" dirty="0"/>
              <a:t>Safety</a:t>
            </a:r>
            <a:endParaRPr lang="en-US" sz="2600" dirty="0"/>
          </a:p>
          <a:p>
            <a:pPr marL="514350" lvl="0" indent="-514350">
              <a:buFont typeface="+mj-lt"/>
              <a:buAutoNum type="arabicPeriod"/>
            </a:pPr>
            <a:r>
              <a:rPr lang="en-GB" sz="2600" dirty="0"/>
              <a:t>Confidentiality  </a:t>
            </a:r>
            <a:endParaRPr lang="en-US" sz="2600" dirty="0"/>
          </a:p>
          <a:p>
            <a:pPr marL="514350" lvl="0" indent="-514350">
              <a:buFont typeface="+mj-lt"/>
              <a:buAutoNum type="arabicPeriod"/>
            </a:pPr>
            <a:r>
              <a:rPr lang="en-GB" sz="2600" dirty="0"/>
              <a:t>Informed consent</a:t>
            </a:r>
            <a:r>
              <a:rPr lang="en-GB" sz="2600" u="sng" dirty="0"/>
              <a:t> </a:t>
            </a:r>
            <a:r>
              <a:rPr lang="en-GB" sz="2600" dirty="0"/>
              <a:t>  </a:t>
            </a:r>
            <a:endParaRPr lang="en-US" sz="2600" dirty="0"/>
          </a:p>
          <a:p>
            <a:pPr marL="514350" lvl="0" indent="-514350">
              <a:buFont typeface="+mj-lt"/>
              <a:buAutoNum type="arabicPeriod"/>
            </a:pPr>
            <a:r>
              <a:rPr lang="en-GB" sz="2600" dirty="0" smtClean="0"/>
              <a:t>Information-gathering </a:t>
            </a:r>
            <a:r>
              <a:rPr lang="en-GB" sz="2600" dirty="0"/>
              <a:t>team  </a:t>
            </a:r>
            <a:endParaRPr lang="en-US" sz="2600" dirty="0"/>
          </a:p>
          <a:p>
            <a:pPr marL="514350" lvl="0" indent="-514350">
              <a:buFont typeface="+mj-lt"/>
              <a:buAutoNum type="arabicPeriod"/>
            </a:pPr>
            <a:r>
              <a:rPr lang="en-GB" sz="2600" dirty="0"/>
              <a:t>Special considerations when involving children</a:t>
            </a:r>
            <a:endParaRPr lang="en-US" sz="2600" dirty="0"/>
          </a:p>
          <a:p>
            <a:endParaRPr lang="en-US" dirty="0"/>
          </a:p>
        </p:txBody>
      </p:sp>
      <p:pic>
        <p:nvPicPr>
          <p:cNvPr id="5" name="Content Placeholder 4"/>
          <p:cNvPicPr>
            <a:picLocks noGrp="1" noChangeAspect="1"/>
          </p:cNvPicPr>
          <p:nvPr>
            <p:ph sz="half" idx="2"/>
          </p:nvPr>
        </p:nvPicPr>
        <p:blipFill>
          <a:blip r:embed="rId3"/>
          <a:stretch>
            <a:fillRect/>
          </a:stretch>
        </p:blipFill>
        <p:spPr>
          <a:xfrm>
            <a:off x="5560993" y="2522486"/>
            <a:ext cx="1908213" cy="2670279"/>
          </a:xfrm>
          <a:prstGeom prst="rect">
            <a:avLst/>
          </a:prstGeom>
        </p:spPr>
      </p:pic>
    </p:spTree>
    <p:extLst>
      <p:ext uri="{BB962C8B-B14F-4D97-AF65-F5344CB8AC3E}">
        <p14:creationId xmlns:p14="http://schemas.microsoft.com/office/powerpoint/2010/main" val="1169496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QUANTITATIVE DATA</a:t>
            </a:r>
            <a:endParaRPr lang="en-US" dirty="0">
              <a:solidFill>
                <a:schemeClr val="accent1"/>
              </a:solidFill>
            </a:endParaRPr>
          </a:p>
        </p:txBody>
      </p:sp>
      <p:sp>
        <p:nvSpPr>
          <p:cNvPr id="5" name="Content Placeholder 4"/>
          <p:cNvSpPr>
            <a:spLocks noGrp="1"/>
          </p:cNvSpPr>
          <p:nvPr>
            <p:ph idx="1"/>
          </p:nvPr>
        </p:nvSpPr>
        <p:spPr>
          <a:xfrm>
            <a:off x="822960" y="2133600"/>
            <a:ext cx="7330440" cy="4191000"/>
          </a:xfrm>
        </p:spPr>
        <p:txBody>
          <a:bodyPr>
            <a:normAutofit/>
          </a:bodyPr>
          <a:lstStyle/>
          <a:p>
            <a:pPr lvl="0"/>
            <a:r>
              <a:rPr lang="en-US" sz="2400" dirty="0"/>
              <a:t>GBV Information Management System (GBVIMS)</a:t>
            </a:r>
          </a:p>
          <a:p>
            <a:pPr marL="342900" indent="-342900">
              <a:buFont typeface="Wingdings" panose="05000000000000000000" pitchFamily="2" charset="2"/>
              <a:buChar char="§"/>
            </a:pPr>
            <a:r>
              <a:rPr lang="en-US" sz="2400" dirty="0"/>
              <a:t>Common set of </a:t>
            </a:r>
            <a:r>
              <a:rPr lang="en-US" sz="2400" dirty="0" smtClean="0"/>
              <a:t>tools and </a:t>
            </a:r>
            <a:r>
              <a:rPr lang="en-US" sz="2400" dirty="0"/>
              <a:t>guidelines – standardizes how reported GBV case data is managed</a:t>
            </a:r>
          </a:p>
          <a:p>
            <a:pPr marL="342900" indent="-342900">
              <a:buFont typeface="Wingdings" panose="05000000000000000000" pitchFamily="2" charset="2"/>
              <a:buChar char="§"/>
            </a:pPr>
            <a:r>
              <a:rPr lang="en-US" sz="2400" dirty="0"/>
              <a:t>C</a:t>
            </a:r>
            <a:r>
              <a:rPr lang="en-US" sz="2400" dirty="0" smtClean="0"/>
              <a:t>ollect</a:t>
            </a:r>
            <a:r>
              <a:rPr lang="en-US" sz="2400" dirty="0"/>
              <a:t>, store </a:t>
            </a:r>
            <a:r>
              <a:rPr lang="en-US" sz="2400" dirty="0" smtClean="0"/>
              <a:t>and </a:t>
            </a:r>
            <a:r>
              <a:rPr lang="en-US" sz="2400" dirty="0"/>
              <a:t>analyze reported GBV </a:t>
            </a:r>
            <a:r>
              <a:rPr lang="en-US" sz="2400" dirty="0" smtClean="0"/>
              <a:t>data safely and ethically</a:t>
            </a:r>
            <a:endParaRPr lang="en-US" sz="2400" dirty="0"/>
          </a:p>
          <a:p>
            <a:pPr marL="342900" indent="-342900">
              <a:buFont typeface="Wingdings" panose="05000000000000000000" pitchFamily="2" charset="2"/>
              <a:buChar char="§"/>
            </a:pPr>
            <a:r>
              <a:rPr lang="en-US" sz="2400" dirty="0" smtClean="0"/>
              <a:t>Promotes </a:t>
            </a:r>
            <a:r>
              <a:rPr lang="en-US" sz="2400" dirty="0"/>
              <a:t>safety, respect, dignity </a:t>
            </a:r>
            <a:r>
              <a:rPr lang="en-US" sz="2400" dirty="0" smtClean="0"/>
              <a:t>and </a:t>
            </a:r>
            <a:r>
              <a:rPr lang="en-US" sz="2400" dirty="0"/>
              <a:t>consent of GBV survivors</a:t>
            </a:r>
          </a:p>
          <a:p>
            <a:pPr marL="342900" indent="-342900">
              <a:buFont typeface="Wingdings" panose="05000000000000000000" pitchFamily="2" charset="2"/>
              <a:buChar char="§"/>
            </a:pPr>
            <a:r>
              <a:rPr lang="en-US" sz="2400" dirty="0"/>
              <a:t>Ensures that humanitarian response to GBV will be informed by high-quality, reliable data</a:t>
            </a:r>
          </a:p>
          <a:p>
            <a:endParaRPr lang="en-US" dirty="0"/>
          </a:p>
        </p:txBody>
      </p:sp>
    </p:spTree>
    <p:extLst>
      <p:ext uri="{BB962C8B-B14F-4D97-AF65-F5344CB8AC3E}">
        <p14:creationId xmlns:p14="http://schemas.microsoft.com/office/powerpoint/2010/main" val="908381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GBVIMS INCIDENT CLASSIFICATION</a:t>
            </a:r>
            <a:endParaRPr lang="en-US" dirty="0">
              <a:solidFill>
                <a:schemeClr val="accent1"/>
              </a:solidFill>
            </a:endParaRPr>
          </a:p>
        </p:txBody>
      </p:sp>
      <p:sp>
        <p:nvSpPr>
          <p:cNvPr id="3" name="Content Placeholder 2"/>
          <p:cNvSpPr>
            <a:spLocks noGrp="1"/>
          </p:cNvSpPr>
          <p:nvPr>
            <p:ph sz="half" idx="1"/>
          </p:nvPr>
        </p:nvSpPr>
        <p:spPr>
          <a:xfrm>
            <a:off x="832485" y="2133600"/>
            <a:ext cx="3703320" cy="4023360"/>
          </a:xfrm>
        </p:spPr>
        <p:txBody>
          <a:bodyPr>
            <a:normAutofit fontScale="92500" lnSpcReduction="20000"/>
          </a:bodyPr>
          <a:lstStyle/>
          <a:p>
            <a:pPr marL="0" indent="0">
              <a:buNone/>
            </a:pPr>
            <a:r>
              <a:rPr lang="en-US" sz="2600" dirty="0"/>
              <a:t>6 core incident types:</a:t>
            </a:r>
          </a:p>
          <a:p>
            <a:pPr marL="514350" lvl="0" indent="-514350">
              <a:buFont typeface="+mj-lt"/>
              <a:buAutoNum type="arabicPeriod"/>
            </a:pPr>
            <a:r>
              <a:rPr lang="en-US" sz="2600" dirty="0"/>
              <a:t>Rape</a:t>
            </a:r>
          </a:p>
          <a:p>
            <a:pPr marL="514350" lvl="0" indent="-514350">
              <a:buFont typeface="+mj-lt"/>
              <a:buAutoNum type="arabicPeriod"/>
            </a:pPr>
            <a:r>
              <a:rPr lang="en-US" sz="2600" dirty="0"/>
              <a:t>Sexual assault</a:t>
            </a:r>
          </a:p>
          <a:p>
            <a:pPr marL="514350" lvl="0" indent="-514350">
              <a:buFont typeface="+mj-lt"/>
              <a:buAutoNum type="arabicPeriod"/>
            </a:pPr>
            <a:r>
              <a:rPr lang="en-US" sz="2600" dirty="0"/>
              <a:t>Physical assault</a:t>
            </a:r>
          </a:p>
          <a:p>
            <a:pPr marL="514350" lvl="0" indent="-514350">
              <a:buFont typeface="+mj-lt"/>
              <a:buAutoNum type="arabicPeriod"/>
            </a:pPr>
            <a:r>
              <a:rPr lang="en-US" sz="2600" dirty="0"/>
              <a:t>Forced marriage </a:t>
            </a:r>
          </a:p>
          <a:p>
            <a:pPr marL="514350" lvl="0" indent="-514350">
              <a:buFont typeface="+mj-lt"/>
              <a:buAutoNum type="arabicPeriod"/>
            </a:pPr>
            <a:r>
              <a:rPr lang="en-US" sz="2600" dirty="0"/>
              <a:t>Denial of resources, opportunities </a:t>
            </a:r>
            <a:r>
              <a:rPr lang="en-US" sz="2600" dirty="0" smtClean="0"/>
              <a:t>and </a:t>
            </a:r>
            <a:r>
              <a:rPr lang="en-US" sz="2600" dirty="0"/>
              <a:t>services</a:t>
            </a:r>
          </a:p>
          <a:p>
            <a:pPr marL="514350" lvl="0" indent="-514350">
              <a:buFont typeface="+mj-lt"/>
              <a:buAutoNum type="arabicPeriod"/>
            </a:pPr>
            <a:r>
              <a:rPr lang="en-US" sz="2600" dirty="0"/>
              <a:t>Psychological/ emotional abuse </a:t>
            </a:r>
          </a:p>
          <a:p>
            <a:endParaRPr lang="en-US" dirty="0"/>
          </a:p>
        </p:txBody>
      </p:sp>
      <p:pic>
        <p:nvPicPr>
          <p:cNvPr id="5" name="Content Placeholder 4"/>
          <p:cNvPicPr>
            <a:picLocks noGrp="1" noChangeAspect="1"/>
          </p:cNvPicPr>
          <p:nvPr>
            <p:ph sz="half" idx="2"/>
          </p:nvPr>
        </p:nvPicPr>
        <p:blipFill>
          <a:blip r:embed="rId3"/>
          <a:stretch>
            <a:fillRect/>
          </a:stretch>
        </p:blipFill>
        <p:spPr>
          <a:xfrm>
            <a:off x="4664075" y="2468626"/>
            <a:ext cx="3702050" cy="2777999"/>
          </a:xfrm>
          <a:prstGeom prst="rect">
            <a:avLst/>
          </a:prstGeom>
        </p:spPr>
      </p:pic>
    </p:spTree>
    <p:extLst>
      <p:ext uri="{BB962C8B-B14F-4D97-AF65-F5344CB8AC3E}">
        <p14:creationId xmlns:p14="http://schemas.microsoft.com/office/powerpoint/2010/main" val="553847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GLOBAL CHALLENGES </a:t>
            </a:r>
            <a:endParaRPr lang="en-US" dirty="0">
              <a:solidFill>
                <a:schemeClr val="accent1"/>
              </a:solidFill>
            </a:endParaRPr>
          </a:p>
        </p:txBody>
      </p:sp>
      <p:sp>
        <p:nvSpPr>
          <p:cNvPr id="3" name="Content Placeholder 2"/>
          <p:cNvSpPr>
            <a:spLocks noGrp="1"/>
          </p:cNvSpPr>
          <p:nvPr>
            <p:ph idx="1"/>
          </p:nvPr>
        </p:nvSpPr>
        <p:spPr>
          <a:xfrm>
            <a:off x="822959" y="2133600"/>
            <a:ext cx="7543801" cy="4023360"/>
          </a:xfrm>
        </p:spPr>
        <p:txBody>
          <a:bodyPr>
            <a:noAutofit/>
          </a:bodyPr>
          <a:lstStyle/>
          <a:p>
            <a:pPr marL="341313" indent="-341313">
              <a:buFont typeface="Wingdings" panose="05000000000000000000" pitchFamily="2" charset="2"/>
              <a:buChar char="§"/>
            </a:pPr>
            <a:r>
              <a:rPr lang="en-US" sz="2400" dirty="0" smtClean="0"/>
              <a:t>Other forms of GBV vs. sexual violence</a:t>
            </a:r>
          </a:p>
          <a:p>
            <a:pPr marL="341313" indent="-341313">
              <a:buFont typeface="Wingdings" panose="05000000000000000000" pitchFamily="2" charset="2"/>
              <a:buChar char="§"/>
            </a:pPr>
            <a:r>
              <a:rPr lang="en-US" sz="2400" dirty="0" smtClean="0"/>
              <a:t>Engaging men and boys</a:t>
            </a:r>
          </a:p>
          <a:p>
            <a:pPr marL="341313" indent="-341313">
              <a:buFont typeface="Wingdings" panose="05000000000000000000" pitchFamily="2" charset="2"/>
              <a:buChar char="§"/>
            </a:pPr>
            <a:r>
              <a:rPr lang="en-US" sz="2400" dirty="0" smtClean="0"/>
              <a:t>Supporting male survivors</a:t>
            </a:r>
          </a:p>
          <a:p>
            <a:pPr marL="341313" indent="-341313">
              <a:buFont typeface="Wingdings" panose="05000000000000000000" pitchFamily="2" charset="2"/>
              <a:buChar char="§"/>
            </a:pPr>
            <a:r>
              <a:rPr lang="en-US" sz="2400" dirty="0" smtClean="0"/>
              <a:t>Adequately addressing at-risk groups and minorities</a:t>
            </a:r>
          </a:p>
          <a:p>
            <a:pPr marL="341313" indent="-341313">
              <a:buFont typeface="Wingdings" panose="05000000000000000000" pitchFamily="2" charset="2"/>
              <a:buChar char="§"/>
            </a:pPr>
            <a:r>
              <a:rPr lang="en-US" sz="2400" dirty="0" smtClean="0"/>
              <a:t>Engaging SOGI</a:t>
            </a:r>
          </a:p>
          <a:p>
            <a:pPr marL="341313" indent="-341313">
              <a:buFont typeface="Wingdings" panose="05000000000000000000" pitchFamily="2" charset="2"/>
              <a:buChar char="§"/>
            </a:pPr>
            <a:r>
              <a:rPr lang="en-US" sz="2400" dirty="0" smtClean="0"/>
              <a:t>Prevention – what’s working? </a:t>
            </a:r>
            <a:endParaRPr lang="en-US" sz="2200" dirty="0"/>
          </a:p>
        </p:txBody>
      </p:sp>
    </p:spTree>
    <p:extLst>
      <p:ext uri="{BB962C8B-B14F-4D97-AF65-F5344CB8AC3E}">
        <p14:creationId xmlns:p14="http://schemas.microsoft.com/office/powerpoint/2010/main" val="3956481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REGIONAL CHALLENGES</a:t>
            </a:r>
            <a:endParaRPr lang="en-US" dirty="0">
              <a:solidFill>
                <a:schemeClr val="accent1"/>
              </a:solidFill>
            </a:endParaRPr>
          </a:p>
        </p:txBody>
      </p:sp>
      <p:sp>
        <p:nvSpPr>
          <p:cNvPr id="3" name="Content Placeholder 2"/>
          <p:cNvSpPr>
            <a:spLocks noGrp="1"/>
          </p:cNvSpPr>
          <p:nvPr>
            <p:ph idx="1"/>
          </p:nvPr>
        </p:nvSpPr>
        <p:spPr>
          <a:xfrm>
            <a:off x="822959" y="2209800"/>
            <a:ext cx="7543801" cy="4023360"/>
          </a:xfrm>
        </p:spPr>
        <p:txBody>
          <a:bodyPr>
            <a:noAutofit/>
          </a:bodyPr>
          <a:lstStyle/>
          <a:p>
            <a:pPr marL="341313" indent="-341313">
              <a:buFont typeface="Wingdings" panose="05000000000000000000" pitchFamily="2" charset="2"/>
              <a:buChar char="§"/>
            </a:pPr>
            <a:r>
              <a:rPr lang="en-US" sz="2400" dirty="0" smtClean="0"/>
              <a:t>Ongoing insecurity</a:t>
            </a:r>
          </a:p>
          <a:p>
            <a:pPr marL="341313" indent="-341313">
              <a:buFont typeface="Wingdings" panose="05000000000000000000" pitchFamily="2" charset="2"/>
              <a:buChar char="§"/>
            </a:pPr>
            <a:r>
              <a:rPr lang="en-US" sz="2400" dirty="0" smtClean="0"/>
              <a:t>Regional and cross-border nature of emergencies</a:t>
            </a:r>
          </a:p>
          <a:p>
            <a:pPr marL="341313" indent="-341313">
              <a:buFont typeface="Wingdings" panose="05000000000000000000" pitchFamily="2" charset="2"/>
              <a:buChar char="§"/>
            </a:pPr>
            <a:r>
              <a:rPr lang="en-US" sz="2400" dirty="0" smtClean="0"/>
              <a:t>Donor fatigue</a:t>
            </a:r>
          </a:p>
          <a:p>
            <a:pPr marL="341313" indent="-341313">
              <a:buFont typeface="Wingdings" panose="05000000000000000000" pitchFamily="2" charset="2"/>
              <a:buChar char="§"/>
            </a:pPr>
            <a:r>
              <a:rPr lang="en-US" sz="2400" dirty="0" smtClean="0"/>
              <a:t>Lack of local capacity to prevent/respond</a:t>
            </a:r>
          </a:p>
          <a:p>
            <a:pPr marL="341313" indent="-341313">
              <a:buFont typeface="Wingdings" panose="05000000000000000000" pitchFamily="2" charset="2"/>
              <a:buChar char="§"/>
            </a:pPr>
            <a:r>
              <a:rPr lang="en-US" sz="2400" dirty="0" smtClean="0"/>
              <a:t>Insufficient financial commitments to sustain interventions</a:t>
            </a:r>
          </a:p>
          <a:p>
            <a:pPr marL="341313" indent="-341313">
              <a:buFont typeface="Wingdings" panose="05000000000000000000" pitchFamily="2" charset="2"/>
              <a:buChar char="§"/>
            </a:pPr>
            <a:r>
              <a:rPr lang="en-US" sz="2400" dirty="0" smtClean="0"/>
              <a:t>Short-term approach vs. long-term need</a:t>
            </a:r>
          </a:p>
          <a:p>
            <a:pPr marL="341313" indent="-341313">
              <a:buFont typeface="Wingdings" panose="05000000000000000000" pitchFamily="2" charset="2"/>
              <a:buChar char="§"/>
            </a:pPr>
            <a:r>
              <a:rPr lang="en-US" sz="2400" dirty="0" smtClean="0"/>
              <a:t>Other forms – trafficking, child marriage </a:t>
            </a:r>
          </a:p>
          <a:p>
            <a:pPr marL="341313" indent="-341313">
              <a:buFont typeface="Wingdings" panose="05000000000000000000" pitchFamily="2" charset="2"/>
              <a:buChar char="§"/>
            </a:pPr>
            <a:endParaRPr lang="en-US" sz="2200" dirty="0"/>
          </a:p>
        </p:txBody>
      </p:sp>
    </p:spTree>
    <p:extLst>
      <p:ext uri="{BB962C8B-B14F-4D97-AF65-F5344CB8AC3E}">
        <p14:creationId xmlns:p14="http://schemas.microsoft.com/office/powerpoint/2010/main" val="467761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REGIONAL RECOMMENDATIONS</a:t>
            </a:r>
            <a:endParaRPr lang="en-US" dirty="0">
              <a:solidFill>
                <a:schemeClr val="accent1"/>
              </a:solidFill>
            </a:endParaRPr>
          </a:p>
        </p:txBody>
      </p:sp>
      <p:sp>
        <p:nvSpPr>
          <p:cNvPr id="3" name="Content Placeholder 2"/>
          <p:cNvSpPr>
            <a:spLocks noGrp="1"/>
          </p:cNvSpPr>
          <p:nvPr>
            <p:ph idx="1"/>
          </p:nvPr>
        </p:nvSpPr>
        <p:spPr>
          <a:xfrm>
            <a:off x="822959" y="2133600"/>
            <a:ext cx="7543801" cy="4023360"/>
          </a:xfrm>
        </p:spPr>
        <p:txBody>
          <a:bodyPr>
            <a:noAutofit/>
          </a:bodyPr>
          <a:lstStyle/>
          <a:p>
            <a:pPr marL="341313" indent="-341313">
              <a:buFont typeface="Wingdings" panose="05000000000000000000" pitchFamily="2" charset="2"/>
              <a:buChar char="§"/>
            </a:pPr>
            <a:r>
              <a:rPr lang="en-US" sz="2400" dirty="0" smtClean="0"/>
              <a:t>Seek longer-term funding to manage cyclical nature of emergencies</a:t>
            </a:r>
          </a:p>
          <a:p>
            <a:pPr marL="341313" indent="-341313">
              <a:buFont typeface="Wingdings" panose="05000000000000000000" pitchFamily="2" charset="2"/>
              <a:buChar char="§"/>
            </a:pPr>
            <a:r>
              <a:rPr lang="en-US" sz="2400" dirty="0" smtClean="0"/>
              <a:t>Build local capacity for GBV programming</a:t>
            </a:r>
          </a:p>
          <a:p>
            <a:pPr marL="341313" indent="-341313">
              <a:buFont typeface="Wingdings" panose="05000000000000000000" pitchFamily="2" charset="2"/>
              <a:buChar char="§"/>
            </a:pPr>
            <a:r>
              <a:rPr lang="en-US" sz="2400" dirty="0" smtClean="0"/>
              <a:t>Ensure holistic approaches that integrate multiple services/support</a:t>
            </a:r>
          </a:p>
          <a:p>
            <a:pPr marL="341313" indent="-341313">
              <a:buFont typeface="Wingdings" panose="05000000000000000000" pitchFamily="2" charset="2"/>
              <a:buChar char="§"/>
            </a:pPr>
            <a:r>
              <a:rPr lang="en-US" sz="2400" dirty="0" smtClean="0"/>
              <a:t>Address all forms of GBV – based on context</a:t>
            </a:r>
          </a:p>
          <a:p>
            <a:pPr marL="341313" indent="-341313">
              <a:buFont typeface="Wingdings" panose="05000000000000000000" pitchFamily="2" charset="2"/>
              <a:buChar char="§"/>
            </a:pPr>
            <a:r>
              <a:rPr lang="en-US" sz="2400" dirty="0" smtClean="0"/>
              <a:t>Contextualize – and translate</a:t>
            </a:r>
          </a:p>
          <a:p>
            <a:pPr marL="341313" indent="-341313">
              <a:buFont typeface="Wingdings" panose="05000000000000000000" pitchFamily="2" charset="2"/>
              <a:buChar char="§"/>
            </a:pPr>
            <a:r>
              <a:rPr lang="en-US" sz="2400" dirty="0" smtClean="0"/>
              <a:t>Address cross-border challenges through multi-country programming and support </a:t>
            </a:r>
            <a:endParaRPr lang="en-US" sz="2200" dirty="0"/>
          </a:p>
        </p:txBody>
      </p:sp>
    </p:spTree>
    <p:extLst>
      <p:ext uri="{BB962C8B-B14F-4D97-AF65-F5344CB8AC3E}">
        <p14:creationId xmlns:p14="http://schemas.microsoft.com/office/powerpoint/2010/main" val="2042416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ROLE OF IWSAW </a:t>
            </a:r>
            <a:endParaRPr lang="en-US" dirty="0">
              <a:solidFill>
                <a:schemeClr val="accent1"/>
              </a:solidFill>
            </a:endParaRPr>
          </a:p>
        </p:txBody>
      </p:sp>
      <p:sp>
        <p:nvSpPr>
          <p:cNvPr id="3" name="Content Placeholder 2"/>
          <p:cNvSpPr>
            <a:spLocks noGrp="1"/>
          </p:cNvSpPr>
          <p:nvPr>
            <p:ph idx="1"/>
          </p:nvPr>
        </p:nvSpPr>
        <p:spPr>
          <a:xfrm>
            <a:off x="803909" y="2209800"/>
            <a:ext cx="7543801" cy="4023360"/>
          </a:xfrm>
        </p:spPr>
        <p:txBody>
          <a:bodyPr>
            <a:noAutofit/>
          </a:bodyPr>
          <a:lstStyle/>
          <a:p>
            <a:pPr marL="341313" indent="-341313">
              <a:buFont typeface="Wingdings" panose="05000000000000000000" pitchFamily="2" charset="2"/>
              <a:buChar char="§"/>
            </a:pPr>
            <a:r>
              <a:rPr lang="en-US" sz="2400" dirty="0" smtClean="0"/>
              <a:t>5 pillars:</a:t>
            </a:r>
          </a:p>
          <a:p>
            <a:pPr marL="635508" lvl="1" indent="-342900">
              <a:buFont typeface="+mj-lt"/>
              <a:buAutoNum type="arabicPeriod"/>
            </a:pPr>
            <a:r>
              <a:rPr lang="en-US" sz="2400" dirty="0" smtClean="0"/>
              <a:t>Education</a:t>
            </a:r>
          </a:p>
          <a:p>
            <a:pPr marL="635508" lvl="1" indent="-342900">
              <a:buFont typeface="+mj-lt"/>
              <a:buAutoNum type="arabicPeriod"/>
            </a:pPr>
            <a:r>
              <a:rPr lang="en-US" sz="2400" dirty="0" smtClean="0"/>
              <a:t>Research</a:t>
            </a:r>
          </a:p>
          <a:p>
            <a:pPr marL="635508" lvl="1" indent="-342900">
              <a:buFont typeface="+mj-lt"/>
              <a:buAutoNum type="arabicPeriod"/>
            </a:pPr>
            <a:r>
              <a:rPr lang="en-US" sz="2400" dirty="0" smtClean="0"/>
              <a:t>Development</a:t>
            </a:r>
          </a:p>
          <a:p>
            <a:pPr marL="635508" lvl="1" indent="-342900">
              <a:buFont typeface="+mj-lt"/>
              <a:buAutoNum type="arabicPeriod"/>
            </a:pPr>
            <a:r>
              <a:rPr lang="en-US" sz="2400" dirty="0" smtClean="0"/>
              <a:t>Outreach</a:t>
            </a:r>
          </a:p>
          <a:p>
            <a:pPr marL="635508" lvl="1" indent="-342900">
              <a:buFont typeface="+mj-lt"/>
              <a:buAutoNum type="arabicPeriod"/>
            </a:pPr>
            <a:r>
              <a:rPr lang="en-US" sz="2400" dirty="0" smtClean="0"/>
              <a:t>LAU Engagement </a:t>
            </a:r>
          </a:p>
          <a:p>
            <a:pPr marL="342900" indent="-342900">
              <a:buFont typeface="Wingdings" panose="05000000000000000000" pitchFamily="2" charset="2"/>
              <a:buChar char="§"/>
            </a:pPr>
            <a:r>
              <a:rPr lang="en-US" sz="2600" dirty="0" smtClean="0"/>
              <a:t>Integrating GBV across our work </a:t>
            </a:r>
            <a:endParaRPr lang="en-US" sz="2600" dirty="0"/>
          </a:p>
        </p:txBody>
      </p:sp>
    </p:spTree>
    <p:extLst>
      <p:ext uri="{BB962C8B-B14F-4D97-AF65-F5344CB8AC3E}">
        <p14:creationId xmlns:p14="http://schemas.microsoft.com/office/powerpoint/2010/main" val="3298781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FORMS OF GBV IN EMERGENCIES (</a:t>
            </a:r>
            <a:r>
              <a:rPr lang="en-US" dirty="0" err="1" smtClean="0">
                <a:solidFill>
                  <a:schemeClr val="accent1"/>
                </a:solidFill>
              </a:rPr>
              <a:t>GBViE</a:t>
            </a:r>
            <a:r>
              <a:rPr lang="en-US" dirty="0" smtClean="0">
                <a:solidFill>
                  <a:schemeClr val="accent1"/>
                </a:solidFill>
              </a:rPr>
              <a:t>)</a:t>
            </a:r>
            <a:endParaRPr lang="en-US" dirty="0">
              <a:solidFill>
                <a:schemeClr val="accent1"/>
              </a:solidFill>
            </a:endParaRPr>
          </a:p>
        </p:txBody>
      </p:sp>
      <p:sp>
        <p:nvSpPr>
          <p:cNvPr id="3" name="Content Placeholder 2"/>
          <p:cNvSpPr>
            <a:spLocks noGrp="1"/>
          </p:cNvSpPr>
          <p:nvPr>
            <p:ph idx="1"/>
          </p:nvPr>
        </p:nvSpPr>
        <p:spPr>
          <a:xfrm>
            <a:off x="822959" y="2225040"/>
            <a:ext cx="7543801" cy="4023360"/>
          </a:xfrm>
        </p:spPr>
        <p:txBody>
          <a:bodyPr>
            <a:noAutofit/>
          </a:bodyPr>
          <a:lstStyle/>
          <a:p>
            <a:pPr marL="341313" indent="-341313">
              <a:buFont typeface="Wingdings" panose="05000000000000000000" pitchFamily="2" charset="2"/>
              <a:buChar char="§"/>
            </a:pPr>
            <a:r>
              <a:rPr lang="en-US" sz="2400" dirty="0" smtClean="0"/>
              <a:t>Sexual violence – most immediate and dangerous</a:t>
            </a:r>
          </a:p>
          <a:p>
            <a:pPr marL="633921" lvl="1" indent="-341313">
              <a:buFont typeface="Wingdings" panose="05000000000000000000" pitchFamily="2" charset="2"/>
              <a:buChar char="§"/>
            </a:pPr>
            <a:r>
              <a:rPr lang="en-US" sz="2200" dirty="0" smtClean="0"/>
              <a:t>Conflict-related sexual violence (CRSV)</a:t>
            </a:r>
            <a:endParaRPr lang="en-US" dirty="0" smtClean="0">
              <a:solidFill>
                <a:srgbClr val="FF0000"/>
              </a:solidFill>
            </a:endParaRPr>
          </a:p>
          <a:p>
            <a:pPr marL="341313" indent="-341313">
              <a:buFont typeface="Wingdings" panose="05000000000000000000" pitchFamily="2" charset="2"/>
              <a:buChar char="§"/>
            </a:pPr>
            <a:r>
              <a:rPr lang="en-US" sz="2400" dirty="0" smtClean="0"/>
              <a:t>Sexual exploitation and abuse (SEA) </a:t>
            </a:r>
          </a:p>
          <a:p>
            <a:pPr marL="341313" indent="-341313">
              <a:buFont typeface="Wingdings" panose="05000000000000000000" pitchFamily="2" charset="2"/>
              <a:buChar char="§"/>
            </a:pPr>
            <a:r>
              <a:rPr lang="en-US" sz="2400" dirty="0" smtClean="0"/>
              <a:t>Trafficking and forced prostitution</a:t>
            </a:r>
          </a:p>
          <a:p>
            <a:pPr marL="341313" indent="-341313">
              <a:buFont typeface="Wingdings" panose="05000000000000000000" pitchFamily="2" charset="2"/>
              <a:buChar char="§"/>
            </a:pPr>
            <a:r>
              <a:rPr lang="en-US" sz="2400" dirty="0" smtClean="0"/>
              <a:t>Forced marriage</a:t>
            </a:r>
          </a:p>
          <a:p>
            <a:pPr marL="341313" indent="-341313">
              <a:buFont typeface="Wingdings" panose="05000000000000000000" pitchFamily="2" charset="2"/>
              <a:buChar char="§"/>
            </a:pPr>
            <a:r>
              <a:rPr lang="en-US" sz="2400" dirty="0" smtClean="0"/>
              <a:t>Harmful traditional practices</a:t>
            </a:r>
          </a:p>
          <a:p>
            <a:pPr marL="341313" indent="-341313">
              <a:buFont typeface="Wingdings" panose="05000000000000000000" pitchFamily="2" charset="2"/>
              <a:buChar char="§"/>
            </a:pPr>
            <a:r>
              <a:rPr lang="en-US" sz="2400" dirty="0" smtClean="0"/>
              <a:t>Intimate partner violence </a:t>
            </a:r>
          </a:p>
        </p:txBody>
      </p:sp>
    </p:spTree>
    <p:extLst>
      <p:ext uri="{BB962C8B-B14F-4D97-AF65-F5344CB8AC3E}">
        <p14:creationId xmlns:p14="http://schemas.microsoft.com/office/powerpoint/2010/main" val="366584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DUTY TO RESPOND… </a:t>
            </a:r>
            <a:endParaRPr lang="en-US" dirty="0">
              <a:solidFill>
                <a:schemeClr val="accent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2133600"/>
            <a:ext cx="4728908" cy="4022725"/>
          </a:xfrm>
        </p:spPr>
      </p:pic>
    </p:spTree>
    <p:extLst>
      <p:ext uri="{BB962C8B-B14F-4D97-AF65-F5344CB8AC3E}">
        <p14:creationId xmlns:p14="http://schemas.microsoft.com/office/powerpoint/2010/main" val="2499951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IASC GBV GUIDELINES</a:t>
            </a:r>
            <a:endParaRPr lang="en-US" dirty="0">
              <a:solidFill>
                <a:schemeClr val="accent1"/>
              </a:solidFill>
            </a:endParaRPr>
          </a:p>
        </p:txBody>
      </p:sp>
      <p:sp>
        <p:nvSpPr>
          <p:cNvPr id="3" name="Content Placeholder 2"/>
          <p:cNvSpPr>
            <a:spLocks noGrp="1"/>
          </p:cNvSpPr>
          <p:nvPr>
            <p:ph sz="half" idx="1"/>
          </p:nvPr>
        </p:nvSpPr>
        <p:spPr>
          <a:xfrm>
            <a:off x="822960" y="2148840"/>
            <a:ext cx="3901440" cy="4023360"/>
          </a:xfrm>
        </p:spPr>
        <p:txBody>
          <a:bodyPr>
            <a:noAutofit/>
          </a:bodyPr>
          <a:lstStyle/>
          <a:p>
            <a:pPr marL="457200" indent="-457200">
              <a:buAutoNum type="arabicPeriod"/>
            </a:pPr>
            <a:r>
              <a:rPr lang="en-US" sz="2400" b="1" dirty="0" smtClean="0"/>
              <a:t>Reduce risk </a:t>
            </a:r>
            <a:r>
              <a:rPr lang="en-US" sz="2400" dirty="0" smtClean="0"/>
              <a:t>= GBV prevention and mitigation in all aspects of humanitarian response</a:t>
            </a:r>
          </a:p>
          <a:p>
            <a:pPr marL="457200" indent="-457200">
              <a:buAutoNum type="arabicPeriod"/>
            </a:pPr>
            <a:r>
              <a:rPr lang="en-US" sz="2400" b="1" dirty="0" smtClean="0"/>
              <a:t>Promote resilience </a:t>
            </a:r>
            <a:r>
              <a:rPr lang="en-US" sz="2400" dirty="0" smtClean="0"/>
              <a:t>= strengthen systems to prevent and mitigate – and ensure access to support</a:t>
            </a:r>
          </a:p>
          <a:p>
            <a:pPr marL="457200" indent="-457200">
              <a:buAutoNum type="arabicPeriod"/>
            </a:pPr>
            <a:r>
              <a:rPr lang="en-US" sz="2400" b="1" dirty="0" smtClean="0"/>
              <a:t>Aid recovery </a:t>
            </a:r>
            <a:r>
              <a:rPr lang="en-US" sz="2400" dirty="0" smtClean="0"/>
              <a:t>= support capacities to create lasting solutions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3431" y="2149475"/>
            <a:ext cx="3223337" cy="4022725"/>
          </a:xfrm>
        </p:spPr>
      </p:pic>
    </p:spTree>
    <p:extLst>
      <p:ext uri="{BB962C8B-B14F-4D97-AF65-F5344CB8AC3E}">
        <p14:creationId xmlns:p14="http://schemas.microsoft.com/office/powerpoint/2010/main" val="4142589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ASSUME GBV IS TAKING PLACE…</a:t>
            </a:r>
            <a:endParaRPr lang="en-US" dirty="0">
              <a:solidFill>
                <a:schemeClr val="accent1"/>
              </a:solidFill>
            </a:endParaRPr>
          </a:p>
        </p:txBody>
      </p:sp>
      <p:sp>
        <p:nvSpPr>
          <p:cNvPr id="3" name="Content Placeholder 2"/>
          <p:cNvSpPr>
            <a:spLocks noGrp="1"/>
          </p:cNvSpPr>
          <p:nvPr>
            <p:ph sz="half" idx="1"/>
          </p:nvPr>
        </p:nvSpPr>
        <p:spPr>
          <a:xfrm>
            <a:off x="822960" y="2133600"/>
            <a:ext cx="7543800" cy="3335866"/>
          </a:xfrm>
        </p:spPr>
        <p:txBody>
          <a:bodyPr>
            <a:noAutofit/>
          </a:bodyPr>
          <a:lstStyle/>
          <a:p>
            <a:pPr marL="342900" indent="-342900">
              <a:buFont typeface="Wingdings" panose="05000000000000000000" pitchFamily="2" charset="2"/>
              <a:buChar char="§"/>
            </a:pPr>
            <a:r>
              <a:rPr lang="en-US" sz="2400" dirty="0" smtClean="0"/>
              <a:t>GBV is happening everywhere</a:t>
            </a:r>
          </a:p>
          <a:p>
            <a:pPr marL="342900" indent="-342900">
              <a:buFont typeface="Wingdings" panose="05000000000000000000" pitchFamily="2" charset="2"/>
              <a:buChar char="§"/>
            </a:pPr>
            <a:r>
              <a:rPr lang="en-US" sz="2400" dirty="0" smtClean="0"/>
              <a:t>GBV is underreported everywhere</a:t>
            </a:r>
          </a:p>
          <a:p>
            <a:pPr marL="0" indent="0">
              <a:buNone/>
            </a:pPr>
            <a:r>
              <a:rPr lang="en-US" sz="2400" dirty="0"/>
              <a:t>All humanitarian personnel have the responsibility </a:t>
            </a:r>
            <a:r>
              <a:rPr lang="en-US" sz="2400" dirty="0" smtClean="0"/>
              <a:t>to:</a:t>
            </a:r>
          </a:p>
          <a:p>
            <a:pPr marL="457200" indent="-457200">
              <a:buAutoNum type="arabicParenBoth"/>
            </a:pPr>
            <a:r>
              <a:rPr lang="en-US" sz="2400" dirty="0" smtClean="0"/>
              <a:t>Assume </a:t>
            </a:r>
            <a:r>
              <a:rPr lang="en-US" sz="2400" dirty="0"/>
              <a:t>GBV is taking </a:t>
            </a:r>
            <a:r>
              <a:rPr lang="en-US" sz="2400" dirty="0" smtClean="0"/>
              <a:t>place</a:t>
            </a:r>
            <a:endParaRPr lang="en-US" sz="2400" dirty="0"/>
          </a:p>
          <a:p>
            <a:pPr marL="457200" indent="-457200">
              <a:buAutoNum type="arabicParenBoth"/>
            </a:pPr>
            <a:r>
              <a:rPr lang="en-US" sz="2400" dirty="0"/>
              <a:t>T</a:t>
            </a:r>
            <a:r>
              <a:rPr lang="en-US" sz="2400" dirty="0" smtClean="0"/>
              <a:t>reat </a:t>
            </a:r>
            <a:r>
              <a:rPr lang="en-US" sz="2400" dirty="0"/>
              <a:t>it as a serious and life-threatening protection </a:t>
            </a:r>
            <a:r>
              <a:rPr lang="en-US" sz="2400" dirty="0" smtClean="0"/>
              <a:t>issue</a:t>
            </a:r>
            <a:endParaRPr lang="en-US" sz="2400" dirty="0"/>
          </a:p>
          <a:p>
            <a:pPr marL="457200" indent="-457200">
              <a:buAutoNum type="arabicParenBoth"/>
            </a:pPr>
            <a:r>
              <a:rPr lang="en-US" sz="2400" dirty="0"/>
              <a:t>T</a:t>
            </a:r>
            <a:r>
              <a:rPr lang="en-US" sz="2400" dirty="0" smtClean="0"/>
              <a:t>ake </a:t>
            </a:r>
            <a:r>
              <a:rPr lang="en-US" sz="2400" dirty="0"/>
              <a:t>actions described in the Guidelines to minimize GBV risk through their sectoral </a:t>
            </a:r>
            <a:r>
              <a:rPr lang="en-US" sz="2400" dirty="0" smtClean="0"/>
              <a:t>interventions</a:t>
            </a:r>
          </a:p>
          <a:p>
            <a:pPr marL="0" indent="0">
              <a:buNone/>
            </a:pPr>
            <a:endParaRPr lang="en-US" sz="2600" b="1" dirty="0"/>
          </a:p>
        </p:txBody>
      </p:sp>
      <p:sp>
        <p:nvSpPr>
          <p:cNvPr id="4" name="Content Placeholder 3"/>
          <p:cNvSpPr>
            <a:spLocks noGrp="1"/>
          </p:cNvSpPr>
          <p:nvPr>
            <p:ph sz="half" idx="2"/>
          </p:nvPr>
        </p:nvSpPr>
        <p:spPr>
          <a:xfrm>
            <a:off x="762000" y="5638800"/>
            <a:ext cx="7924800" cy="4023359"/>
          </a:xfrm>
        </p:spPr>
        <p:txBody>
          <a:bodyPr>
            <a:normAutofit/>
          </a:bodyPr>
          <a:lstStyle/>
          <a:p>
            <a:r>
              <a:rPr lang="en-US" sz="2400" b="1" dirty="0"/>
              <a:t>Regardless of the presence or absence of concrete “evidence”</a:t>
            </a:r>
          </a:p>
          <a:p>
            <a:endParaRPr lang="en-US" sz="2400" dirty="0"/>
          </a:p>
        </p:txBody>
      </p:sp>
    </p:spTree>
    <p:extLst>
      <p:ext uri="{BB962C8B-B14F-4D97-AF65-F5344CB8AC3E}">
        <p14:creationId xmlns:p14="http://schemas.microsoft.com/office/powerpoint/2010/main" val="140444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WHO ARE THE GUIDELINES FOR?</a:t>
            </a:r>
            <a:endParaRPr lang="en-US" dirty="0">
              <a:solidFill>
                <a:schemeClr val="accent1"/>
              </a:solidFill>
            </a:endParaRPr>
          </a:p>
        </p:txBody>
      </p:sp>
      <p:sp>
        <p:nvSpPr>
          <p:cNvPr id="3" name="Content Placeholder 2"/>
          <p:cNvSpPr>
            <a:spLocks noGrp="1"/>
          </p:cNvSpPr>
          <p:nvPr>
            <p:ph idx="1"/>
          </p:nvPr>
        </p:nvSpPr>
        <p:spPr>
          <a:xfrm>
            <a:off x="822959" y="2148840"/>
            <a:ext cx="7543801" cy="4023360"/>
          </a:xfrm>
        </p:spPr>
        <p:txBody>
          <a:bodyPr>
            <a:noAutofit/>
          </a:bodyPr>
          <a:lstStyle/>
          <a:p>
            <a:pPr marL="0" indent="0">
              <a:buNone/>
            </a:pPr>
            <a:r>
              <a:rPr lang="en-US" sz="2400" dirty="0" smtClean="0"/>
              <a:t>Main audience: programmers who are </a:t>
            </a:r>
            <a:r>
              <a:rPr lang="en-US" sz="2400" b="1" dirty="0" smtClean="0"/>
              <a:t>not</a:t>
            </a:r>
            <a:r>
              <a:rPr lang="en-US" sz="2400" dirty="0" smtClean="0"/>
              <a:t> GBV specialists</a:t>
            </a:r>
          </a:p>
          <a:p>
            <a:pPr marL="457200" indent="-457200">
              <a:buFont typeface="+mj-lt"/>
              <a:buAutoNum type="arabicPeriod"/>
            </a:pPr>
            <a:r>
              <a:rPr lang="en-US" sz="2400" dirty="0" smtClean="0"/>
              <a:t>Government</a:t>
            </a:r>
          </a:p>
          <a:p>
            <a:pPr marL="457200" indent="-457200">
              <a:buFont typeface="+mj-lt"/>
              <a:buAutoNum type="arabicPeriod"/>
            </a:pPr>
            <a:r>
              <a:rPr lang="en-US" sz="2400" dirty="0" smtClean="0"/>
              <a:t>Humanitarian Coordinators</a:t>
            </a:r>
          </a:p>
          <a:p>
            <a:pPr marL="457200" indent="-457200">
              <a:buFont typeface="+mj-lt"/>
              <a:buAutoNum type="arabicPeriod"/>
            </a:pPr>
            <a:r>
              <a:rPr lang="en-US" sz="2400" dirty="0" smtClean="0"/>
              <a:t>Humanitarian Country Teams/Inter-Cluster Working Groups</a:t>
            </a:r>
          </a:p>
          <a:p>
            <a:pPr marL="457200" indent="-457200">
              <a:buFont typeface="+mj-lt"/>
              <a:buAutoNum type="arabicPeriod"/>
            </a:pPr>
            <a:r>
              <a:rPr lang="en-US" sz="2400" dirty="0" smtClean="0"/>
              <a:t>Cluster/Sector Lead Agencies</a:t>
            </a:r>
          </a:p>
          <a:p>
            <a:pPr marL="457200" indent="-457200">
              <a:buFont typeface="+mj-lt"/>
              <a:buAutoNum type="arabicPeriod"/>
            </a:pPr>
            <a:r>
              <a:rPr lang="en-US" sz="2400" dirty="0" smtClean="0"/>
              <a:t>Cluster/Sector Coordinators</a:t>
            </a:r>
          </a:p>
          <a:p>
            <a:pPr marL="457200" indent="-457200">
              <a:buFont typeface="+mj-lt"/>
              <a:buAutoNum type="arabicPeriod"/>
            </a:pPr>
            <a:r>
              <a:rPr lang="en-US" sz="2400" dirty="0" smtClean="0"/>
              <a:t>GBV Coordination Mechanisms</a:t>
            </a:r>
            <a:endParaRPr lang="en-US" sz="2600" dirty="0"/>
          </a:p>
        </p:txBody>
      </p:sp>
    </p:spTree>
    <p:extLst>
      <p:ext uri="{BB962C8B-B14F-4D97-AF65-F5344CB8AC3E}">
        <p14:creationId xmlns:p14="http://schemas.microsoft.com/office/powerpoint/2010/main" val="363740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ELEMENTS OF ACTION</a:t>
            </a:r>
            <a:endParaRPr lang="en-US" dirty="0">
              <a:solidFill>
                <a:schemeClr val="accent1"/>
              </a:solidFill>
            </a:endParaRPr>
          </a:p>
        </p:txBody>
      </p:sp>
      <p:sp>
        <p:nvSpPr>
          <p:cNvPr id="3" name="Content Placeholder 2"/>
          <p:cNvSpPr>
            <a:spLocks noGrp="1"/>
          </p:cNvSpPr>
          <p:nvPr>
            <p:ph idx="1"/>
          </p:nvPr>
        </p:nvSpPr>
        <p:spPr>
          <a:xfrm>
            <a:off x="822959" y="2148840"/>
            <a:ext cx="7543801" cy="4023360"/>
          </a:xfrm>
        </p:spPr>
        <p:txBody>
          <a:bodyPr>
            <a:noAutofit/>
          </a:bodyPr>
          <a:lstStyle/>
          <a:p>
            <a:pPr marL="514350" indent="-514350">
              <a:buFont typeface="+mj-lt"/>
              <a:buAutoNum type="arabicPeriod"/>
            </a:pPr>
            <a:r>
              <a:rPr lang="en-US" sz="2400" dirty="0" smtClean="0"/>
              <a:t>Assessment, Analysis and Strategic Planning</a:t>
            </a:r>
            <a:endParaRPr lang="en-US" sz="2400" dirty="0"/>
          </a:p>
          <a:p>
            <a:pPr marL="514350" indent="-514350">
              <a:buFont typeface="+mj-lt"/>
              <a:buAutoNum type="arabicPeriod"/>
            </a:pPr>
            <a:r>
              <a:rPr lang="en-US" sz="2400" dirty="0" smtClean="0"/>
              <a:t>Resource Mobilization</a:t>
            </a:r>
          </a:p>
          <a:p>
            <a:pPr marL="514350" indent="-514350">
              <a:buFont typeface="+mj-lt"/>
              <a:buAutoNum type="arabicPeriod"/>
            </a:pPr>
            <a:r>
              <a:rPr lang="en-US" sz="2400" dirty="0" smtClean="0"/>
              <a:t>Implementation</a:t>
            </a:r>
          </a:p>
          <a:p>
            <a:pPr marL="514350" indent="-514350">
              <a:buFont typeface="+mj-lt"/>
              <a:buAutoNum type="arabicPeriod"/>
            </a:pPr>
            <a:r>
              <a:rPr lang="en-US" sz="2400" dirty="0" smtClean="0"/>
              <a:t>Coordination with Other Humanitarian Sectors</a:t>
            </a:r>
          </a:p>
          <a:p>
            <a:pPr marL="514350" indent="-514350">
              <a:buFont typeface="+mj-lt"/>
              <a:buAutoNum type="arabicPeriod"/>
            </a:pPr>
            <a:r>
              <a:rPr lang="en-US" sz="2400" dirty="0" smtClean="0"/>
              <a:t>Monitoring and Evaluation </a:t>
            </a:r>
          </a:p>
          <a:p>
            <a:pPr marL="0" indent="0">
              <a:buNone/>
            </a:pPr>
            <a:endParaRPr lang="en-US" sz="2400" dirty="0"/>
          </a:p>
          <a:p>
            <a:pPr marL="0" indent="0">
              <a:buNone/>
            </a:pPr>
            <a:r>
              <a:rPr lang="en-US" sz="2400" dirty="0"/>
              <a:t>Guidelines focus on prevention and mitigation MORE THAN </a:t>
            </a:r>
            <a:r>
              <a:rPr lang="en-US" sz="2400" dirty="0" smtClean="0"/>
              <a:t>response – why?</a:t>
            </a:r>
            <a:endParaRPr lang="en-US" sz="2400" dirty="0"/>
          </a:p>
          <a:p>
            <a:pPr marL="0" indent="0">
              <a:buNone/>
            </a:pPr>
            <a:endParaRPr lang="en-US" sz="2600" dirty="0"/>
          </a:p>
        </p:txBody>
      </p:sp>
    </p:spTree>
    <p:extLst>
      <p:ext uri="{BB962C8B-B14F-4D97-AF65-F5344CB8AC3E}">
        <p14:creationId xmlns:p14="http://schemas.microsoft.com/office/powerpoint/2010/main" val="3245197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655</TotalTime>
  <Words>4364</Words>
  <Application>Microsoft Office PowerPoint</Application>
  <PresentationFormat>On-screen Show (4:3)</PresentationFormat>
  <Paragraphs>581</Paragraphs>
  <Slides>39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Symbol</vt:lpstr>
      <vt:lpstr>Wingdings</vt:lpstr>
      <vt:lpstr>Retrospect</vt:lpstr>
      <vt:lpstr>GENDER-BASED VIOLENCE IN HUMANITARIAN EMERGENCIES</vt:lpstr>
      <vt:lpstr>GENDER-BASED VIOLENCE…</vt:lpstr>
      <vt:lpstr>WHAT’S DIFFERENT FOR WOMEN IN EMERGENCIES?</vt:lpstr>
      <vt:lpstr>FORMS OF GBV IN EMERGENCIES (GBViE)</vt:lpstr>
      <vt:lpstr>DUTY TO RESPOND… </vt:lpstr>
      <vt:lpstr>IASC GBV GUIDELINES</vt:lpstr>
      <vt:lpstr>ASSUME GBV IS TAKING PLACE…</vt:lpstr>
      <vt:lpstr>WHO ARE THE GUIDELINES FOR?</vt:lpstr>
      <vt:lpstr>ELEMENTS OF ACTION</vt:lpstr>
      <vt:lpstr>HUMANITARIAN PROGRAM CYCLE </vt:lpstr>
      <vt:lpstr>PREPAREDNESS</vt:lpstr>
      <vt:lpstr>DISASTER RISK REDUCTION</vt:lpstr>
      <vt:lpstr>PEACEBUILDING AND TRANSITION</vt:lpstr>
      <vt:lpstr>GLOBAL COMMITMENTS</vt:lpstr>
      <vt:lpstr>HUMANITARIAN CLUSTER SYSTEM</vt:lpstr>
      <vt:lpstr>GBV AOR</vt:lpstr>
      <vt:lpstr>INTEGRATING GBV ACROSS OTHER CLUSTERS</vt:lpstr>
      <vt:lpstr>GBV COORDINATION MECHANISMS </vt:lpstr>
      <vt:lpstr>GBV COORDINATION HANDBOOK</vt:lpstr>
      <vt:lpstr>GBV INTERVENTIONS – HOW?</vt:lpstr>
      <vt:lpstr>GBV INTERVENTIONS MUST… </vt:lpstr>
      <vt:lpstr>MAINSTREAMING AND PRORAMMING</vt:lpstr>
      <vt:lpstr>MULTI-LEVEL RESPONSE</vt:lpstr>
      <vt:lpstr>MULTI-SECTORAL RESPONSE</vt:lpstr>
      <vt:lpstr>HEALTH:</vt:lpstr>
      <vt:lpstr>COUNSELING:</vt:lpstr>
      <vt:lpstr>POLICE &amp; SECURITY:</vt:lpstr>
      <vt:lpstr>LEGAL &amp; JUSTICE:</vt:lpstr>
      <vt:lpstr>REINTEGRATION &amp; SOCIO-ECONOMIC:</vt:lpstr>
      <vt:lpstr>PREVENTION &amp; MITIGATION</vt:lpstr>
      <vt:lpstr>STANDARD OPERATING PROCEDURES</vt:lpstr>
      <vt:lpstr>REFERRAL SYSTEMS</vt:lpstr>
      <vt:lpstr>GBV DATA COLLECTION: ETHICS AND SAFETY</vt:lpstr>
      <vt:lpstr>QUANTITATIVE DATA</vt:lpstr>
      <vt:lpstr>GBVIMS INCIDENT CLASSIFICATION</vt:lpstr>
      <vt:lpstr>GLOBAL CHALLENGES </vt:lpstr>
      <vt:lpstr>REGIONAL CHALLENGES</vt:lpstr>
      <vt:lpstr>REGIONAL RECOMMENDATIONS</vt:lpstr>
      <vt:lpstr>ROLE OF IWSAW </vt:lpstr>
    </vt:vector>
  </TitlesOfParts>
  <Company>Enjoy My Fine Releases.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GENDER-BASED VIOLENCE  IN  HUMANITARIAN EMERGENCIES</dc:title>
  <dc:creator>lina abirafeh</dc:creator>
  <cp:lastModifiedBy>Ghya BACCAR</cp:lastModifiedBy>
  <cp:revision>66</cp:revision>
  <dcterms:created xsi:type="dcterms:W3CDTF">2012-04-15T11:17:53Z</dcterms:created>
  <dcterms:modified xsi:type="dcterms:W3CDTF">2016-05-12T09:17:34Z</dcterms:modified>
</cp:coreProperties>
</file>