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1" r:id="rId1"/>
  </p:sldMasterIdLst>
  <p:notesMasterIdLst>
    <p:notesMasterId r:id="rId37"/>
  </p:notesMasterIdLst>
  <p:handoutMasterIdLst>
    <p:handoutMasterId r:id="rId38"/>
  </p:handoutMasterIdLst>
  <p:sldIdLst>
    <p:sldId id="268" r:id="rId2"/>
    <p:sldId id="543" r:id="rId3"/>
    <p:sldId id="544" r:id="rId4"/>
    <p:sldId id="530" r:id="rId5"/>
    <p:sldId id="571" r:id="rId6"/>
    <p:sldId id="585" r:id="rId7"/>
    <p:sldId id="572" r:id="rId8"/>
    <p:sldId id="426" r:id="rId9"/>
    <p:sldId id="539" r:id="rId10"/>
    <p:sldId id="531" r:id="rId11"/>
    <p:sldId id="590" r:id="rId12"/>
    <p:sldId id="591" r:id="rId13"/>
    <p:sldId id="592" r:id="rId14"/>
    <p:sldId id="588" r:id="rId15"/>
    <p:sldId id="589" r:id="rId16"/>
    <p:sldId id="519" r:id="rId17"/>
    <p:sldId id="523" r:id="rId18"/>
    <p:sldId id="555" r:id="rId19"/>
    <p:sldId id="549" r:id="rId20"/>
    <p:sldId id="556" r:id="rId21"/>
    <p:sldId id="557" r:id="rId22"/>
    <p:sldId id="558" r:id="rId23"/>
    <p:sldId id="573" r:id="rId24"/>
    <p:sldId id="574" r:id="rId25"/>
    <p:sldId id="575" r:id="rId26"/>
    <p:sldId id="576" r:id="rId27"/>
    <p:sldId id="577" r:id="rId28"/>
    <p:sldId id="578" r:id="rId29"/>
    <p:sldId id="579" r:id="rId30"/>
    <p:sldId id="580" r:id="rId31"/>
    <p:sldId id="581" r:id="rId32"/>
    <p:sldId id="569" r:id="rId33"/>
    <p:sldId id="593" r:id="rId34"/>
    <p:sldId id="594" r:id="rId35"/>
    <p:sldId id="538" r:id="rId36"/>
  </p:sldIdLst>
  <p:sldSz cx="9144000" cy="6858000" type="screen4x3"/>
  <p:notesSz cx="6797675" cy="9928225"/>
  <p:defaultTextStyle>
    <a:defPPr>
      <a:defRPr lang="fr-FR"/>
    </a:defPPr>
    <a:lvl1pPr algn="l" rtl="0" fontAlgn="base">
      <a:spcBef>
        <a:spcPct val="0"/>
      </a:spcBef>
      <a:spcAft>
        <a:spcPct val="0"/>
      </a:spcAft>
      <a:defRPr kern="1200">
        <a:solidFill>
          <a:srgbClr val="F18E00"/>
        </a:solidFill>
        <a:latin typeface="Arial" pitchFamily="34" charset="0"/>
        <a:ea typeface="+mn-ea"/>
        <a:cs typeface="Arial" pitchFamily="34" charset="0"/>
      </a:defRPr>
    </a:lvl1pPr>
    <a:lvl2pPr marL="457200" algn="l" rtl="0" fontAlgn="base">
      <a:spcBef>
        <a:spcPct val="0"/>
      </a:spcBef>
      <a:spcAft>
        <a:spcPct val="0"/>
      </a:spcAft>
      <a:defRPr kern="1200">
        <a:solidFill>
          <a:srgbClr val="F18E00"/>
        </a:solidFill>
        <a:latin typeface="Arial" pitchFamily="34" charset="0"/>
        <a:ea typeface="+mn-ea"/>
        <a:cs typeface="Arial" pitchFamily="34" charset="0"/>
      </a:defRPr>
    </a:lvl2pPr>
    <a:lvl3pPr marL="914400" algn="l" rtl="0" fontAlgn="base">
      <a:spcBef>
        <a:spcPct val="0"/>
      </a:spcBef>
      <a:spcAft>
        <a:spcPct val="0"/>
      </a:spcAft>
      <a:defRPr kern="1200">
        <a:solidFill>
          <a:srgbClr val="F18E00"/>
        </a:solidFill>
        <a:latin typeface="Arial" pitchFamily="34" charset="0"/>
        <a:ea typeface="+mn-ea"/>
        <a:cs typeface="Arial" pitchFamily="34" charset="0"/>
      </a:defRPr>
    </a:lvl3pPr>
    <a:lvl4pPr marL="1371600" algn="l" rtl="0" fontAlgn="base">
      <a:spcBef>
        <a:spcPct val="0"/>
      </a:spcBef>
      <a:spcAft>
        <a:spcPct val="0"/>
      </a:spcAft>
      <a:defRPr kern="1200">
        <a:solidFill>
          <a:srgbClr val="F18E00"/>
        </a:solidFill>
        <a:latin typeface="Arial" pitchFamily="34" charset="0"/>
        <a:ea typeface="+mn-ea"/>
        <a:cs typeface="Arial" pitchFamily="34" charset="0"/>
      </a:defRPr>
    </a:lvl4pPr>
    <a:lvl5pPr marL="1828800" algn="l" rtl="0" fontAlgn="base">
      <a:spcBef>
        <a:spcPct val="0"/>
      </a:spcBef>
      <a:spcAft>
        <a:spcPct val="0"/>
      </a:spcAft>
      <a:defRPr kern="1200">
        <a:solidFill>
          <a:srgbClr val="F18E00"/>
        </a:solidFill>
        <a:latin typeface="Arial" pitchFamily="34" charset="0"/>
        <a:ea typeface="+mn-ea"/>
        <a:cs typeface="Arial" pitchFamily="34" charset="0"/>
      </a:defRPr>
    </a:lvl5pPr>
    <a:lvl6pPr marL="2286000" algn="l" defTabSz="914400" rtl="0" eaLnBrk="1" latinLnBrk="0" hangingPunct="1">
      <a:defRPr kern="1200">
        <a:solidFill>
          <a:srgbClr val="F18E00"/>
        </a:solidFill>
        <a:latin typeface="Arial" pitchFamily="34" charset="0"/>
        <a:ea typeface="+mn-ea"/>
        <a:cs typeface="Arial" pitchFamily="34" charset="0"/>
      </a:defRPr>
    </a:lvl6pPr>
    <a:lvl7pPr marL="2743200" algn="l" defTabSz="914400" rtl="0" eaLnBrk="1" latinLnBrk="0" hangingPunct="1">
      <a:defRPr kern="1200">
        <a:solidFill>
          <a:srgbClr val="F18E00"/>
        </a:solidFill>
        <a:latin typeface="Arial" pitchFamily="34" charset="0"/>
        <a:ea typeface="+mn-ea"/>
        <a:cs typeface="Arial" pitchFamily="34" charset="0"/>
      </a:defRPr>
    </a:lvl7pPr>
    <a:lvl8pPr marL="3200400" algn="l" defTabSz="914400" rtl="0" eaLnBrk="1" latinLnBrk="0" hangingPunct="1">
      <a:defRPr kern="1200">
        <a:solidFill>
          <a:srgbClr val="F18E00"/>
        </a:solidFill>
        <a:latin typeface="Arial" pitchFamily="34" charset="0"/>
        <a:ea typeface="+mn-ea"/>
        <a:cs typeface="Arial" pitchFamily="34" charset="0"/>
      </a:defRPr>
    </a:lvl8pPr>
    <a:lvl9pPr marL="3657600" algn="l" defTabSz="914400" rtl="0" eaLnBrk="1" latinLnBrk="0" hangingPunct="1">
      <a:defRPr kern="1200">
        <a:solidFill>
          <a:srgbClr val="F18E00"/>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660033"/>
    <a:srgbClr val="CC0000"/>
    <a:srgbClr val="E51B2E"/>
    <a:srgbClr val="CC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4767" autoAdjust="0"/>
    <p:restoredTop sz="93521" autoAdjust="0"/>
  </p:normalViewPr>
  <p:slideViewPr>
    <p:cSldViewPr>
      <p:cViewPr>
        <p:scale>
          <a:sx n="66" d="100"/>
          <a:sy n="66" d="100"/>
        </p:scale>
        <p:origin x="-1694" y="-6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1068"/>
    </p:cViewPr>
  </p:sorterViewPr>
  <p:notesViewPr>
    <p:cSldViewPr>
      <p:cViewPr>
        <p:scale>
          <a:sx n="90" d="100"/>
          <a:sy n="90" d="100"/>
        </p:scale>
        <p:origin x="-2052" y="16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68D16D-B20A-4501-A324-3096AFF01540}"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fr-FR"/>
        </a:p>
      </dgm:t>
    </dgm:pt>
    <dgm:pt modelId="{E9D3B2EC-68C0-4EA6-A9B6-D7AAE9D19440}">
      <dgm:prSet phldrT="[Texte]" custT="1"/>
      <dgm:spPr>
        <a:solidFill>
          <a:srgbClr val="FFC000">
            <a:alpha val="50000"/>
          </a:srgbClr>
        </a:solidFill>
      </dgm:spPr>
      <dgm:t>
        <a:bodyPr/>
        <a:lstStyle/>
        <a:p>
          <a:pPr rtl="1"/>
          <a:r>
            <a:rPr lang="ar-MA" sz="2400" b="1" dirty="0" smtClean="0">
              <a:solidFill>
                <a:srgbClr val="000099"/>
              </a:solidFill>
            </a:rPr>
            <a:t>ا</a:t>
          </a:r>
          <a:r>
            <a:rPr lang="ar-SA" sz="2400" b="1" dirty="0" smtClean="0">
              <a:solidFill>
                <a:srgbClr val="000099"/>
              </a:solidFill>
            </a:rPr>
            <a:t>لخدمات القانونية والقضائية</a:t>
          </a:r>
          <a:r>
            <a:rPr lang="ar-MA" sz="2400" b="1" dirty="0" smtClean="0">
              <a:solidFill>
                <a:srgbClr val="000099"/>
              </a:solidFill>
            </a:rPr>
            <a:t> </a:t>
          </a:r>
        </a:p>
        <a:p>
          <a:pPr rtl="1"/>
          <a:r>
            <a:rPr lang="ar-MA" sz="2400" b="1" dirty="0" smtClean="0">
              <a:solidFill>
                <a:srgbClr val="000099"/>
              </a:solidFill>
            </a:rPr>
            <a:t>(جميع أنواع الخدمات)</a:t>
          </a:r>
          <a:endParaRPr lang="fr-FR" sz="2400" b="1" dirty="0">
            <a:solidFill>
              <a:srgbClr val="000099"/>
            </a:solidFill>
          </a:endParaRPr>
        </a:p>
      </dgm:t>
    </dgm:pt>
    <dgm:pt modelId="{BE9920ED-5F8C-44C3-A390-E724060BDC31}" type="parTrans" cxnId="{6C652F59-AA79-4DAF-906B-02F2FE3AA9B3}">
      <dgm:prSet/>
      <dgm:spPr/>
      <dgm:t>
        <a:bodyPr/>
        <a:lstStyle/>
        <a:p>
          <a:endParaRPr lang="fr-FR"/>
        </a:p>
      </dgm:t>
    </dgm:pt>
    <dgm:pt modelId="{66F0F75B-4FD5-4CD1-970A-FB23BE6ACC54}" type="sibTrans" cxnId="{6C652F59-AA79-4DAF-906B-02F2FE3AA9B3}">
      <dgm:prSet/>
      <dgm:spPr/>
      <dgm:t>
        <a:bodyPr/>
        <a:lstStyle/>
        <a:p>
          <a:endParaRPr lang="fr-FR"/>
        </a:p>
      </dgm:t>
    </dgm:pt>
    <dgm:pt modelId="{BB64D2B3-DDA2-4B9F-AD67-A717F736374B}">
      <dgm:prSet custT="1"/>
      <dgm:spPr>
        <a:solidFill>
          <a:schemeClr val="accent1">
            <a:lumMod val="75000"/>
            <a:alpha val="51000"/>
          </a:schemeClr>
        </a:solidFill>
      </dgm:spPr>
      <dgm:t>
        <a:bodyPr/>
        <a:lstStyle/>
        <a:p>
          <a:pPr rtl="1"/>
          <a:r>
            <a:rPr lang="ar-SA" sz="2400" b="1" dirty="0" smtClean="0">
              <a:solidFill>
                <a:srgbClr val="000099"/>
              </a:solidFill>
            </a:rPr>
            <a:t>الخدمات الصحية </a:t>
          </a:r>
          <a:endParaRPr lang="ar-MA" sz="2400" b="1" dirty="0" smtClean="0">
            <a:solidFill>
              <a:srgbClr val="000099"/>
            </a:solidFill>
          </a:endParaRPr>
        </a:p>
        <a:p>
          <a:pPr rtl="1"/>
          <a:r>
            <a:rPr lang="ar-MA" sz="2400" b="1" dirty="0" smtClean="0">
              <a:solidFill>
                <a:srgbClr val="000099"/>
              </a:solidFill>
            </a:rPr>
            <a:t>(</a:t>
          </a:r>
          <a:r>
            <a:rPr lang="ar-SA" sz="2400" b="1" dirty="0" smtClean="0">
              <a:solidFill>
                <a:srgbClr val="000099"/>
              </a:solidFill>
            </a:rPr>
            <a:t>جميع أنواع الخدمات </a:t>
          </a:r>
          <a:r>
            <a:rPr lang="ar-SA" sz="2400" b="1" dirty="0" smtClean="0">
              <a:solidFill>
                <a:srgbClr val="000099"/>
              </a:solidFill>
            </a:rPr>
            <a:t>الصحية </a:t>
          </a:r>
          <a:r>
            <a:rPr lang="ar-MA" sz="2400" b="1" dirty="0" smtClean="0">
              <a:solidFill>
                <a:srgbClr val="000099"/>
              </a:solidFill>
            </a:rPr>
            <a:t>*</a:t>
          </a:r>
          <a:r>
            <a:rPr lang="ar-SA" sz="2400" b="1" dirty="0" smtClean="0">
              <a:solidFill>
                <a:srgbClr val="000099"/>
              </a:solidFill>
            </a:rPr>
            <a:t>عدد مرات</a:t>
          </a:r>
          <a:r>
            <a:rPr lang="ar-MA" sz="2400" b="1" dirty="0" smtClean="0">
              <a:solidFill>
                <a:srgbClr val="000099"/>
              </a:solidFill>
            </a:rPr>
            <a:t>)</a:t>
          </a:r>
        </a:p>
        <a:p>
          <a:pPr rtl="1"/>
          <a:r>
            <a:rPr lang="ar-MA" sz="2400" b="1" dirty="0" smtClean="0">
              <a:solidFill>
                <a:srgbClr val="000099"/>
              </a:solidFill>
            </a:rPr>
            <a:t>(الضحية وزوجها)</a:t>
          </a:r>
          <a:endParaRPr lang="ar-SA" sz="2400" b="1" dirty="0" smtClean="0">
            <a:solidFill>
              <a:srgbClr val="000099"/>
            </a:solidFill>
          </a:endParaRPr>
        </a:p>
      </dgm:t>
    </dgm:pt>
    <dgm:pt modelId="{EE151894-1322-49D6-B0C4-B415D91B4A95}" type="parTrans" cxnId="{2BC1A6BC-BD3B-477A-9262-C704E9474301}">
      <dgm:prSet/>
      <dgm:spPr/>
      <dgm:t>
        <a:bodyPr/>
        <a:lstStyle/>
        <a:p>
          <a:endParaRPr lang="fr-FR"/>
        </a:p>
      </dgm:t>
    </dgm:pt>
    <dgm:pt modelId="{49FDF8FD-05D9-45F0-8BC6-A3BCD3DEA0B7}" type="sibTrans" cxnId="{2BC1A6BC-BD3B-477A-9262-C704E9474301}">
      <dgm:prSet/>
      <dgm:spPr/>
      <dgm:t>
        <a:bodyPr/>
        <a:lstStyle/>
        <a:p>
          <a:endParaRPr lang="fr-FR"/>
        </a:p>
      </dgm:t>
    </dgm:pt>
    <dgm:pt modelId="{72793618-0C2C-413C-A103-9B80349E97B5}">
      <dgm:prSet custT="1"/>
      <dgm:spPr>
        <a:solidFill>
          <a:srgbClr val="0070C0">
            <a:alpha val="51000"/>
          </a:srgbClr>
        </a:solidFill>
      </dgm:spPr>
      <dgm:t>
        <a:bodyPr/>
        <a:lstStyle/>
        <a:p>
          <a:pPr rtl="1"/>
          <a:r>
            <a:rPr lang="ar-SA" sz="2400" b="1" dirty="0" smtClean="0">
              <a:solidFill>
                <a:srgbClr val="000099"/>
              </a:solidFill>
            </a:rPr>
            <a:t>تعويض أو إصلاح الممتلكات أو التجهيزات المتلفة</a:t>
          </a:r>
        </a:p>
      </dgm:t>
    </dgm:pt>
    <dgm:pt modelId="{FAA03C83-6590-4988-88F9-53DE62C4EBA7}" type="parTrans" cxnId="{C2EA6E0F-B105-45A3-8FD1-7F8619D02C16}">
      <dgm:prSet/>
      <dgm:spPr/>
      <dgm:t>
        <a:bodyPr/>
        <a:lstStyle/>
        <a:p>
          <a:endParaRPr lang="fr-FR"/>
        </a:p>
      </dgm:t>
    </dgm:pt>
    <dgm:pt modelId="{696C9C24-EAD4-4EA1-ADF4-D54214EE0ED7}" type="sibTrans" cxnId="{C2EA6E0F-B105-45A3-8FD1-7F8619D02C16}">
      <dgm:prSet/>
      <dgm:spPr/>
      <dgm:t>
        <a:bodyPr/>
        <a:lstStyle/>
        <a:p>
          <a:endParaRPr lang="fr-FR"/>
        </a:p>
      </dgm:t>
    </dgm:pt>
    <dgm:pt modelId="{223A9D64-4D6A-423D-A23D-6E20E5239AEE}">
      <dgm:prSet custT="1"/>
      <dgm:spPr>
        <a:solidFill>
          <a:schemeClr val="accent6">
            <a:lumMod val="40000"/>
            <a:lumOff val="60000"/>
            <a:alpha val="48000"/>
          </a:schemeClr>
        </a:solidFill>
      </dgm:spPr>
      <dgm:t>
        <a:bodyPr/>
        <a:lstStyle/>
        <a:p>
          <a:pPr rtl="1"/>
          <a:r>
            <a:rPr lang="ar-MA" sz="2400" b="1" dirty="0" smtClean="0">
              <a:solidFill>
                <a:srgbClr val="000099"/>
              </a:solidFill>
            </a:rPr>
            <a:t>خدمات الاستضافة</a:t>
          </a:r>
        </a:p>
        <a:p>
          <a:pPr rtl="1"/>
          <a:r>
            <a:rPr lang="ar-MA" sz="2400" b="1" dirty="0" smtClean="0">
              <a:solidFill>
                <a:srgbClr val="000099"/>
              </a:solidFill>
            </a:rPr>
            <a:t>(نفقات </a:t>
          </a:r>
          <a:r>
            <a:rPr lang="ar-SA" sz="2400" b="1" dirty="0" smtClean="0">
              <a:solidFill>
                <a:srgbClr val="000099"/>
              </a:solidFill>
            </a:rPr>
            <a:t>الإيواء </a:t>
          </a:r>
          <a:r>
            <a:rPr lang="ar-MA" sz="2400" b="1" dirty="0" smtClean="0">
              <a:solidFill>
                <a:srgbClr val="000099"/>
              </a:solidFill>
            </a:rPr>
            <a:t>و</a:t>
          </a:r>
          <a:r>
            <a:rPr lang="ar-SA" sz="2400" b="1" dirty="0" smtClean="0">
              <a:solidFill>
                <a:srgbClr val="000099"/>
              </a:solidFill>
            </a:rPr>
            <a:t>التغذية وغيرها </a:t>
          </a:r>
          <a:r>
            <a:rPr lang="ar-MA" sz="2400" b="1" dirty="0" smtClean="0">
              <a:solidFill>
                <a:srgbClr val="000099"/>
              </a:solidFill>
            </a:rPr>
            <a:t>*</a:t>
          </a:r>
          <a:r>
            <a:rPr lang="ar-SA" sz="2400" b="1" dirty="0" smtClean="0">
              <a:solidFill>
                <a:srgbClr val="000099"/>
              </a:solidFill>
            </a:rPr>
            <a:t>عدد الأيام </a:t>
          </a:r>
          <a:r>
            <a:rPr lang="ar-MA" sz="2400" b="1" dirty="0" smtClean="0">
              <a:solidFill>
                <a:srgbClr val="000099"/>
              </a:solidFill>
            </a:rPr>
            <a:t>)</a:t>
          </a:r>
          <a:endParaRPr lang="ar-SA" sz="2400" b="1" dirty="0" smtClean="0">
            <a:solidFill>
              <a:srgbClr val="000099"/>
            </a:solidFill>
          </a:endParaRPr>
        </a:p>
      </dgm:t>
    </dgm:pt>
    <dgm:pt modelId="{EFF410F1-9944-4059-886C-537AEC05DD99}" type="parTrans" cxnId="{59D81516-684C-4C46-A7BF-92658BDFCC25}">
      <dgm:prSet/>
      <dgm:spPr/>
      <dgm:t>
        <a:bodyPr/>
        <a:lstStyle/>
        <a:p>
          <a:endParaRPr lang="fr-FR"/>
        </a:p>
      </dgm:t>
    </dgm:pt>
    <dgm:pt modelId="{E11A9A23-77DB-4FD9-8637-E80D613142B9}" type="sibTrans" cxnId="{59D81516-684C-4C46-A7BF-92658BDFCC25}">
      <dgm:prSet/>
      <dgm:spPr/>
      <dgm:t>
        <a:bodyPr/>
        <a:lstStyle/>
        <a:p>
          <a:endParaRPr lang="fr-FR"/>
        </a:p>
      </dgm:t>
    </dgm:pt>
    <dgm:pt modelId="{BE36AF7C-F359-4162-9AF6-1EFECFF40101}">
      <dgm:prSet custT="1"/>
      <dgm:spPr>
        <a:solidFill>
          <a:srgbClr val="FF9933">
            <a:alpha val="50000"/>
          </a:srgbClr>
        </a:solidFill>
      </dgm:spPr>
      <dgm:t>
        <a:bodyPr/>
        <a:lstStyle/>
        <a:p>
          <a:pPr rtl="1"/>
          <a:r>
            <a:rPr lang="ar-SA" sz="2400" b="1" dirty="0" smtClean="0">
              <a:solidFill>
                <a:srgbClr val="000099"/>
              </a:solidFill>
            </a:rPr>
            <a:t>الخدمات الصحية لأبناء ضحية العنف</a:t>
          </a:r>
          <a:r>
            <a:rPr lang="ar-MA" sz="2400" b="1" dirty="0" smtClean="0">
              <a:solidFill>
                <a:srgbClr val="000099"/>
              </a:solidFill>
            </a:rPr>
            <a:t> (جميع الأبناء</a:t>
          </a:r>
          <a:r>
            <a:rPr lang="ar-SA" sz="2400" b="1" dirty="0" smtClean="0">
              <a:solidFill>
                <a:srgbClr val="000099"/>
              </a:solidFill>
            </a:rPr>
            <a:t>*</a:t>
          </a:r>
          <a:r>
            <a:rPr lang="ar-MA" sz="2400" b="1" dirty="0" smtClean="0">
              <a:solidFill>
                <a:srgbClr val="000099"/>
              </a:solidFill>
            </a:rPr>
            <a:t>عدد المرات)</a:t>
          </a:r>
          <a:endParaRPr lang="ar-SA" sz="2400" b="1" dirty="0" smtClean="0">
            <a:solidFill>
              <a:srgbClr val="000099"/>
            </a:solidFill>
          </a:endParaRPr>
        </a:p>
      </dgm:t>
    </dgm:pt>
    <dgm:pt modelId="{B1DF1C2E-B4F6-4D44-82B8-13FA3546C300}" type="parTrans" cxnId="{7A50F4A4-BE12-4FE3-A679-FEBB9CD374B0}">
      <dgm:prSet/>
      <dgm:spPr/>
      <dgm:t>
        <a:bodyPr/>
        <a:lstStyle/>
        <a:p>
          <a:endParaRPr lang="fr-FR"/>
        </a:p>
      </dgm:t>
    </dgm:pt>
    <dgm:pt modelId="{277A9CA8-95FE-4FF5-8A36-A48EE87A0A58}" type="sibTrans" cxnId="{7A50F4A4-BE12-4FE3-A679-FEBB9CD374B0}">
      <dgm:prSet/>
      <dgm:spPr/>
      <dgm:t>
        <a:bodyPr/>
        <a:lstStyle/>
        <a:p>
          <a:endParaRPr lang="fr-FR"/>
        </a:p>
      </dgm:t>
    </dgm:pt>
    <dgm:pt modelId="{A77289DC-8E9D-40A5-9519-7546D5C87C3A}" type="pres">
      <dgm:prSet presAssocID="{C168D16D-B20A-4501-A324-3096AFF01540}" presName="diagram" presStyleCnt="0">
        <dgm:presLayoutVars>
          <dgm:dir/>
          <dgm:resizeHandles val="exact"/>
        </dgm:presLayoutVars>
      </dgm:prSet>
      <dgm:spPr/>
      <dgm:t>
        <a:bodyPr/>
        <a:lstStyle/>
        <a:p>
          <a:endParaRPr lang="fr-FR"/>
        </a:p>
      </dgm:t>
    </dgm:pt>
    <dgm:pt modelId="{5D0C10EA-D266-428C-9EBE-1D8AE56D9182}" type="pres">
      <dgm:prSet presAssocID="{223A9D64-4D6A-423D-A23D-6E20E5239AEE}" presName="node" presStyleLbl="node1" presStyleIdx="0" presStyleCnt="5" custScaleY="93378">
        <dgm:presLayoutVars>
          <dgm:bulletEnabled val="1"/>
        </dgm:presLayoutVars>
      </dgm:prSet>
      <dgm:spPr/>
      <dgm:t>
        <a:bodyPr/>
        <a:lstStyle/>
        <a:p>
          <a:endParaRPr lang="fr-FR"/>
        </a:p>
      </dgm:t>
    </dgm:pt>
    <dgm:pt modelId="{06FB38A2-DD7F-4C66-86FE-738DB6242812}" type="pres">
      <dgm:prSet presAssocID="{E11A9A23-77DB-4FD9-8637-E80D613142B9}" presName="sibTrans" presStyleCnt="0"/>
      <dgm:spPr/>
    </dgm:pt>
    <dgm:pt modelId="{75EA2C8E-E9DD-49F1-8183-6EF75CD5E8EA}" type="pres">
      <dgm:prSet presAssocID="{E9D3B2EC-68C0-4EA6-A9B6-D7AAE9D19440}" presName="node" presStyleLbl="node1" presStyleIdx="1" presStyleCnt="5">
        <dgm:presLayoutVars>
          <dgm:bulletEnabled val="1"/>
        </dgm:presLayoutVars>
      </dgm:prSet>
      <dgm:spPr/>
      <dgm:t>
        <a:bodyPr/>
        <a:lstStyle/>
        <a:p>
          <a:endParaRPr lang="fr-FR"/>
        </a:p>
      </dgm:t>
    </dgm:pt>
    <dgm:pt modelId="{1E3A7496-A697-45F5-82C6-76E12EC6183A}" type="pres">
      <dgm:prSet presAssocID="{66F0F75B-4FD5-4CD1-970A-FB23BE6ACC54}" presName="sibTrans" presStyleCnt="0"/>
      <dgm:spPr/>
    </dgm:pt>
    <dgm:pt modelId="{66D2BD11-B838-4060-B7B1-AD7422934C95}" type="pres">
      <dgm:prSet presAssocID="{BB64D2B3-DDA2-4B9F-AD67-A717F736374B}" presName="node" presStyleLbl="node1" presStyleIdx="2" presStyleCnt="5" custLinFactNeighborX="-1201" custLinFactNeighborY="2246">
        <dgm:presLayoutVars>
          <dgm:bulletEnabled val="1"/>
        </dgm:presLayoutVars>
      </dgm:prSet>
      <dgm:spPr/>
      <dgm:t>
        <a:bodyPr/>
        <a:lstStyle/>
        <a:p>
          <a:endParaRPr lang="fr-FR"/>
        </a:p>
      </dgm:t>
    </dgm:pt>
    <dgm:pt modelId="{76C06459-C8CA-4A48-8767-3631657850D7}" type="pres">
      <dgm:prSet presAssocID="{49FDF8FD-05D9-45F0-8BC6-A3BCD3DEA0B7}" presName="sibTrans" presStyleCnt="0"/>
      <dgm:spPr/>
    </dgm:pt>
    <dgm:pt modelId="{EF26C8D6-51B8-4BD9-8616-4F89CF1F710D}" type="pres">
      <dgm:prSet presAssocID="{BE36AF7C-F359-4162-9AF6-1EFECFF40101}" presName="node" presStyleLbl="node1" presStyleIdx="3" presStyleCnt="5">
        <dgm:presLayoutVars>
          <dgm:bulletEnabled val="1"/>
        </dgm:presLayoutVars>
      </dgm:prSet>
      <dgm:spPr/>
      <dgm:t>
        <a:bodyPr/>
        <a:lstStyle/>
        <a:p>
          <a:endParaRPr lang="fr-FR"/>
        </a:p>
      </dgm:t>
    </dgm:pt>
    <dgm:pt modelId="{DD542FF6-482E-46E2-B7BD-E446754E4BE8}" type="pres">
      <dgm:prSet presAssocID="{277A9CA8-95FE-4FF5-8A36-A48EE87A0A58}" presName="sibTrans" presStyleCnt="0"/>
      <dgm:spPr/>
    </dgm:pt>
    <dgm:pt modelId="{FB146AE6-77B6-406D-BE42-F90D7285C01B}" type="pres">
      <dgm:prSet presAssocID="{72793618-0C2C-413C-A103-9B80349E97B5}" presName="node" presStyleLbl="node1" presStyleIdx="4" presStyleCnt="5">
        <dgm:presLayoutVars>
          <dgm:bulletEnabled val="1"/>
        </dgm:presLayoutVars>
      </dgm:prSet>
      <dgm:spPr/>
      <dgm:t>
        <a:bodyPr/>
        <a:lstStyle/>
        <a:p>
          <a:endParaRPr lang="fr-FR"/>
        </a:p>
      </dgm:t>
    </dgm:pt>
  </dgm:ptLst>
  <dgm:cxnLst>
    <dgm:cxn modelId="{A0D8D36C-B0EF-42F5-845E-A447A7ED9939}" type="presOf" srcId="{223A9D64-4D6A-423D-A23D-6E20E5239AEE}" destId="{5D0C10EA-D266-428C-9EBE-1D8AE56D9182}" srcOrd="0" destOrd="0" presId="urn:microsoft.com/office/officeart/2005/8/layout/default#3"/>
    <dgm:cxn modelId="{59D81516-684C-4C46-A7BF-92658BDFCC25}" srcId="{C168D16D-B20A-4501-A324-3096AFF01540}" destId="{223A9D64-4D6A-423D-A23D-6E20E5239AEE}" srcOrd="0" destOrd="0" parTransId="{EFF410F1-9944-4059-886C-537AEC05DD99}" sibTransId="{E11A9A23-77DB-4FD9-8637-E80D613142B9}"/>
    <dgm:cxn modelId="{C015032D-D8CF-4390-B5FA-C0A5F18CB59E}" type="presOf" srcId="{72793618-0C2C-413C-A103-9B80349E97B5}" destId="{FB146AE6-77B6-406D-BE42-F90D7285C01B}" srcOrd="0" destOrd="0" presId="urn:microsoft.com/office/officeart/2005/8/layout/default#3"/>
    <dgm:cxn modelId="{9C4BFBA6-B0F8-4CCB-B3BB-52D9BEDC866B}" type="presOf" srcId="{E9D3B2EC-68C0-4EA6-A9B6-D7AAE9D19440}" destId="{75EA2C8E-E9DD-49F1-8183-6EF75CD5E8EA}" srcOrd="0" destOrd="0" presId="urn:microsoft.com/office/officeart/2005/8/layout/default#3"/>
    <dgm:cxn modelId="{6C652F59-AA79-4DAF-906B-02F2FE3AA9B3}" srcId="{C168D16D-B20A-4501-A324-3096AFF01540}" destId="{E9D3B2EC-68C0-4EA6-A9B6-D7AAE9D19440}" srcOrd="1" destOrd="0" parTransId="{BE9920ED-5F8C-44C3-A390-E724060BDC31}" sibTransId="{66F0F75B-4FD5-4CD1-970A-FB23BE6ACC54}"/>
    <dgm:cxn modelId="{7A50F4A4-BE12-4FE3-A679-FEBB9CD374B0}" srcId="{C168D16D-B20A-4501-A324-3096AFF01540}" destId="{BE36AF7C-F359-4162-9AF6-1EFECFF40101}" srcOrd="3" destOrd="0" parTransId="{B1DF1C2E-B4F6-4D44-82B8-13FA3546C300}" sibTransId="{277A9CA8-95FE-4FF5-8A36-A48EE87A0A58}"/>
    <dgm:cxn modelId="{E33EF3D9-E3D3-4E40-94B2-15CB0478112F}" type="presOf" srcId="{BE36AF7C-F359-4162-9AF6-1EFECFF40101}" destId="{EF26C8D6-51B8-4BD9-8616-4F89CF1F710D}" srcOrd="0" destOrd="0" presId="urn:microsoft.com/office/officeart/2005/8/layout/default#3"/>
    <dgm:cxn modelId="{2BC1A6BC-BD3B-477A-9262-C704E9474301}" srcId="{C168D16D-B20A-4501-A324-3096AFF01540}" destId="{BB64D2B3-DDA2-4B9F-AD67-A717F736374B}" srcOrd="2" destOrd="0" parTransId="{EE151894-1322-49D6-B0C4-B415D91B4A95}" sibTransId="{49FDF8FD-05D9-45F0-8BC6-A3BCD3DEA0B7}"/>
    <dgm:cxn modelId="{C2EA6E0F-B105-45A3-8FD1-7F8619D02C16}" srcId="{C168D16D-B20A-4501-A324-3096AFF01540}" destId="{72793618-0C2C-413C-A103-9B80349E97B5}" srcOrd="4" destOrd="0" parTransId="{FAA03C83-6590-4988-88F9-53DE62C4EBA7}" sibTransId="{696C9C24-EAD4-4EA1-ADF4-D54214EE0ED7}"/>
    <dgm:cxn modelId="{6EBDA4BE-90DF-49C8-B711-E96D0930CE80}" type="presOf" srcId="{C168D16D-B20A-4501-A324-3096AFF01540}" destId="{A77289DC-8E9D-40A5-9519-7546D5C87C3A}" srcOrd="0" destOrd="0" presId="urn:microsoft.com/office/officeart/2005/8/layout/default#3"/>
    <dgm:cxn modelId="{97D869CF-7730-491C-BCD3-3929C76CC294}" type="presOf" srcId="{BB64D2B3-DDA2-4B9F-AD67-A717F736374B}" destId="{66D2BD11-B838-4060-B7B1-AD7422934C95}" srcOrd="0" destOrd="0" presId="urn:microsoft.com/office/officeart/2005/8/layout/default#3"/>
    <dgm:cxn modelId="{DA6BBB32-4447-4C01-BE58-B7E9A9A8D2FC}" type="presParOf" srcId="{A77289DC-8E9D-40A5-9519-7546D5C87C3A}" destId="{5D0C10EA-D266-428C-9EBE-1D8AE56D9182}" srcOrd="0" destOrd="0" presId="urn:microsoft.com/office/officeart/2005/8/layout/default#3"/>
    <dgm:cxn modelId="{BFFFC55D-6112-4F15-9BFF-9579EF0EEC5D}" type="presParOf" srcId="{A77289DC-8E9D-40A5-9519-7546D5C87C3A}" destId="{06FB38A2-DD7F-4C66-86FE-738DB6242812}" srcOrd="1" destOrd="0" presId="urn:microsoft.com/office/officeart/2005/8/layout/default#3"/>
    <dgm:cxn modelId="{9CC4B4EC-8134-4E31-8DA1-016AECA61F6D}" type="presParOf" srcId="{A77289DC-8E9D-40A5-9519-7546D5C87C3A}" destId="{75EA2C8E-E9DD-49F1-8183-6EF75CD5E8EA}" srcOrd="2" destOrd="0" presId="urn:microsoft.com/office/officeart/2005/8/layout/default#3"/>
    <dgm:cxn modelId="{962426B0-26FD-4FF5-A0BE-346A6D52E5B4}" type="presParOf" srcId="{A77289DC-8E9D-40A5-9519-7546D5C87C3A}" destId="{1E3A7496-A697-45F5-82C6-76E12EC6183A}" srcOrd="3" destOrd="0" presId="urn:microsoft.com/office/officeart/2005/8/layout/default#3"/>
    <dgm:cxn modelId="{8B5C1E13-465A-446B-92ED-3C5EA14D4986}" type="presParOf" srcId="{A77289DC-8E9D-40A5-9519-7546D5C87C3A}" destId="{66D2BD11-B838-4060-B7B1-AD7422934C95}" srcOrd="4" destOrd="0" presId="urn:microsoft.com/office/officeart/2005/8/layout/default#3"/>
    <dgm:cxn modelId="{BA991793-D440-4658-B3D2-2F0B34D2D8D4}" type="presParOf" srcId="{A77289DC-8E9D-40A5-9519-7546D5C87C3A}" destId="{76C06459-C8CA-4A48-8767-3631657850D7}" srcOrd="5" destOrd="0" presId="urn:microsoft.com/office/officeart/2005/8/layout/default#3"/>
    <dgm:cxn modelId="{8F5BC29F-02A3-4D29-BF7F-804AD1279DE4}" type="presParOf" srcId="{A77289DC-8E9D-40A5-9519-7546D5C87C3A}" destId="{EF26C8D6-51B8-4BD9-8616-4F89CF1F710D}" srcOrd="6" destOrd="0" presId="urn:microsoft.com/office/officeart/2005/8/layout/default#3"/>
    <dgm:cxn modelId="{F6A562C9-9B0F-4A9E-ABE5-6D2DBF04303C}" type="presParOf" srcId="{A77289DC-8E9D-40A5-9519-7546D5C87C3A}" destId="{DD542FF6-482E-46E2-B7BD-E446754E4BE8}" srcOrd="7" destOrd="0" presId="urn:microsoft.com/office/officeart/2005/8/layout/default#3"/>
    <dgm:cxn modelId="{F76C94F8-82F6-488F-8EB9-4D644BF2765F}" type="presParOf" srcId="{A77289DC-8E9D-40A5-9519-7546D5C87C3A}" destId="{FB146AE6-77B6-406D-BE42-F90D7285C01B}" srcOrd="8"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C119C7-F46E-4E5F-8EC6-3E00B5B700DD}"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fr-FR"/>
        </a:p>
      </dgm:t>
    </dgm:pt>
    <dgm:pt modelId="{5DAE0705-E3D3-48C9-89F7-CE2873274E9D}">
      <dgm:prSet phldrT="[Texte]" custT="1"/>
      <dgm:spPr>
        <a:solidFill>
          <a:schemeClr val="accent6">
            <a:lumMod val="40000"/>
            <a:lumOff val="60000"/>
            <a:alpha val="51000"/>
          </a:schemeClr>
        </a:solidFill>
      </dgm:spPr>
      <dgm:t>
        <a:bodyPr/>
        <a:lstStyle/>
        <a:p>
          <a:pPr rtl="1"/>
          <a:r>
            <a:rPr lang="ar-SA" sz="2400" b="1" dirty="0" smtClean="0">
              <a:solidFill>
                <a:srgbClr val="000099"/>
              </a:solidFill>
            </a:rPr>
            <a:t>التغيب عن العمل</a:t>
          </a:r>
          <a:r>
            <a:rPr lang="ar-MA" sz="2400" b="1" dirty="0" smtClean="0">
              <a:solidFill>
                <a:srgbClr val="000099"/>
              </a:solidFill>
            </a:rPr>
            <a:t> المنزلي</a:t>
          </a:r>
          <a:r>
            <a:rPr lang="ar-SA" sz="2400" b="1" dirty="0" smtClean="0">
              <a:solidFill>
                <a:srgbClr val="000099"/>
              </a:solidFill>
            </a:rPr>
            <a:t> </a:t>
          </a:r>
          <a:endParaRPr lang="ar-MA" sz="2400" b="1" dirty="0" smtClean="0">
            <a:solidFill>
              <a:srgbClr val="000099"/>
            </a:solidFill>
          </a:endParaRPr>
        </a:p>
        <a:p>
          <a:pPr rtl="1"/>
          <a:r>
            <a:rPr lang="ar-MA" sz="2400" b="1" dirty="0" smtClean="0">
              <a:solidFill>
                <a:srgbClr val="000099"/>
              </a:solidFill>
            </a:rPr>
            <a:t>(</a:t>
          </a:r>
          <a:r>
            <a:rPr lang="ar-SA" sz="2400" b="1" dirty="0" smtClean="0">
              <a:solidFill>
                <a:srgbClr val="000099"/>
              </a:solidFill>
            </a:rPr>
            <a:t>عدد الأيام المتغيبة *تقدير القيمة النقدية</a:t>
          </a:r>
          <a:r>
            <a:rPr lang="ar-MA" sz="2400" b="1" dirty="0" smtClean="0">
              <a:solidFill>
                <a:srgbClr val="000099"/>
              </a:solidFill>
            </a:rPr>
            <a:t>)</a:t>
          </a:r>
        </a:p>
        <a:p>
          <a:pPr rtl="1"/>
          <a:r>
            <a:rPr lang="ar-MA" sz="2400" b="1" dirty="0" smtClean="0">
              <a:solidFill>
                <a:srgbClr val="000099"/>
              </a:solidFill>
            </a:rPr>
            <a:t>الضحية وزوجها</a:t>
          </a:r>
          <a:endParaRPr lang="fr-FR" sz="2400" b="1" dirty="0">
            <a:solidFill>
              <a:srgbClr val="000099"/>
            </a:solidFill>
          </a:endParaRPr>
        </a:p>
      </dgm:t>
    </dgm:pt>
    <dgm:pt modelId="{958C7FD7-81FF-4F6F-AED1-0B2470A2D672}" type="parTrans" cxnId="{3C579457-C541-4DAB-ACD7-8563B83151B7}">
      <dgm:prSet/>
      <dgm:spPr/>
      <dgm:t>
        <a:bodyPr/>
        <a:lstStyle/>
        <a:p>
          <a:endParaRPr lang="fr-FR"/>
        </a:p>
      </dgm:t>
    </dgm:pt>
    <dgm:pt modelId="{22BBE9BA-C342-44F7-8DB7-99BB92476145}" type="sibTrans" cxnId="{3C579457-C541-4DAB-ACD7-8563B83151B7}">
      <dgm:prSet/>
      <dgm:spPr/>
      <dgm:t>
        <a:bodyPr/>
        <a:lstStyle/>
        <a:p>
          <a:endParaRPr lang="fr-FR"/>
        </a:p>
      </dgm:t>
    </dgm:pt>
    <dgm:pt modelId="{44AC50A1-AD55-4051-BD47-2F8F3E5E117D}">
      <dgm:prSet phldrT="[Texte]" custT="1"/>
      <dgm:spPr>
        <a:solidFill>
          <a:srgbClr val="FFC000">
            <a:alpha val="51000"/>
          </a:srgbClr>
        </a:solidFill>
      </dgm:spPr>
      <dgm:t>
        <a:bodyPr/>
        <a:lstStyle/>
        <a:p>
          <a:r>
            <a:rPr lang="ar-SA" sz="2400" b="1" dirty="0" smtClean="0">
              <a:solidFill>
                <a:srgbClr val="000099"/>
              </a:solidFill>
            </a:rPr>
            <a:t>التغيب عن الدراسة </a:t>
          </a:r>
          <a:r>
            <a:rPr lang="ar-MA" sz="2400" b="1" dirty="0" smtClean="0">
              <a:solidFill>
                <a:srgbClr val="000099"/>
              </a:solidFill>
            </a:rPr>
            <a:t>(تقدير النفقات*</a:t>
          </a:r>
          <a:r>
            <a:rPr lang="ar-SA" sz="2400" b="1" dirty="0" smtClean="0">
              <a:solidFill>
                <a:srgbClr val="000099"/>
              </a:solidFill>
            </a:rPr>
            <a:t>عدد الأيام المتغيبة</a:t>
          </a:r>
          <a:r>
            <a:rPr lang="ar-MA" sz="2400" b="1" dirty="0" smtClean="0">
              <a:solidFill>
                <a:srgbClr val="000099"/>
              </a:solidFill>
            </a:rPr>
            <a:t>)</a:t>
          </a:r>
          <a:r>
            <a:rPr lang="ar-SA" sz="2400" b="1" dirty="0" smtClean="0">
              <a:solidFill>
                <a:srgbClr val="000099"/>
              </a:solidFill>
            </a:rPr>
            <a:t> </a:t>
          </a:r>
          <a:endParaRPr lang="ar-MA" sz="2400" b="1" dirty="0" smtClean="0">
            <a:solidFill>
              <a:srgbClr val="000099"/>
            </a:solidFill>
          </a:endParaRPr>
        </a:p>
        <a:p>
          <a:r>
            <a:rPr lang="ar-MA" sz="2400" b="1" dirty="0" smtClean="0">
              <a:solidFill>
                <a:srgbClr val="000099"/>
              </a:solidFill>
            </a:rPr>
            <a:t>ا</a:t>
          </a:r>
          <a:r>
            <a:rPr lang="ar-SA" sz="2400" b="1" dirty="0" smtClean="0">
              <a:solidFill>
                <a:srgbClr val="000099"/>
              </a:solidFill>
            </a:rPr>
            <a:t>لضحية </a:t>
          </a:r>
          <a:r>
            <a:rPr lang="ar-MA" sz="2400" b="1" dirty="0" smtClean="0">
              <a:solidFill>
                <a:srgbClr val="000099"/>
              </a:solidFill>
            </a:rPr>
            <a:t>و/أو</a:t>
          </a:r>
          <a:r>
            <a:rPr lang="ar-SA" sz="2400" b="1" dirty="0" smtClean="0">
              <a:solidFill>
                <a:srgbClr val="000099"/>
              </a:solidFill>
            </a:rPr>
            <a:t> أطفالها</a:t>
          </a:r>
          <a:endParaRPr lang="fr-FR" sz="2400" b="1" dirty="0">
            <a:solidFill>
              <a:srgbClr val="000099"/>
            </a:solidFill>
          </a:endParaRPr>
        </a:p>
      </dgm:t>
    </dgm:pt>
    <dgm:pt modelId="{9A329648-C5BB-45F4-8F5E-C9006D7AEC43}" type="parTrans" cxnId="{26D9B89C-2E10-4B91-8B1D-7EA0E3F9D61C}">
      <dgm:prSet/>
      <dgm:spPr/>
      <dgm:t>
        <a:bodyPr/>
        <a:lstStyle/>
        <a:p>
          <a:endParaRPr lang="fr-FR"/>
        </a:p>
      </dgm:t>
    </dgm:pt>
    <dgm:pt modelId="{D13C2572-AF54-4DBA-AE37-285B47B3C5E2}" type="sibTrans" cxnId="{26D9B89C-2E10-4B91-8B1D-7EA0E3F9D61C}">
      <dgm:prSet/>
      <dgm:spPr/>
      <dgm:t>
        <a:bodyPr/>
        <a:lstStyle/>
        <a:p>
          <a:endParaRPr lang="fr-FR"/>
        </a:p>
      </dgm:t>
    </dgm:pt>
    <dgm:pt modelId="{49600917-202D-4579-9A13-C79B0B97039D}">
      <dgm:prSet phldrT="[Texte]" custT="1"/>
      <dgm:spPr>
        <a:solidFill>
          <a:schemeClr val="accent1">
            <a:lumMod val="75000"/>
            <a:alpha val="50000"/>
          </a:schemeClr>
        </a:solidFill>
      </dgm:spPr>
      <dgm:t>
        <a:bodyPr/>
        <a:lstStyle/>
        <a:p>
          <a:pPr rtl="1"/>
          <a:r>
            <a:rPr lang="ar-SA" sz="2400" b="1" dirty="0" smtClean="0">
              <a:solidFill>
                <a:srgbClr val="000099"/>
              </a:solidFill>
            </a:rPr>
            <a:t>التغيب عن العمل </a:t>
          </a:r>
          <a:endParaRPr lang="ar-MA" sz="2400" b="1" dirty="0" smtClean="0">
            <a:solidFill>
              <a:srgbClr val="000099"/>
            </a:solidFill>
          </a:endParaRPr>
        </a:p>
        <a:p>
          <a:pPr rtl="1"/>
          <a:r>
            <a:rPr lang="ar-MA" sz="2400" b="1" dirty="0" smtClean="0">
              <a:solidFill>
                <a:srgbClr val="000099"/>
              </a:solidFill>
            </a:rPr>
            <a:t>(</a:t>
          </a:r>
          <a:r>
            <a:rPr lang="ar-SA" sz="2400" b="1" dirty="0" smtClean="0">
              <a:solidFill>
                <a:srgbClr val="000099"/>
              </a:solidFill>
            </a:rPr>
            <a:t>تقدير تكلفة الأجر الضائع أو الدخل الضائع * عدد الأيام المتغيبة</a:t>
          </a:r>
          <a:r>
            <a:rPr lang="ar-MA" sz="2400" b="1" dirty="0" smtClean="0">
              <a:solidFill>
                <a:srgbClr val="000099"/>
              </a:solidFill>
            </a:rPr>
            <a:t>)</a:t>
          </a:r>
        </a:p>
        <a:p>
          <a:pPr rtl="1"/>
          <a:r>
            <a:rPr lang="ar-MA" sz="2400" b="1" dirty="0" smtClean="0">
              <a:solidFill>
                <a:srgbClr val="000099"/>
              </a:solidFill>
            </a:rPr>
            <a:t>الضحية وزوجها</a:t>
          </a:r>
          <a:endParaRPr lang="fr-FR" sz="2400" b="1" dirty="0">
            <a:solidFill>
              <a:srgbClr val="000099"/>
            </a:solidFill>
          </a:endParaRPr>
        </a:p>
      </dgm:t>
    </dgm:pt>
    <dgm:pt modelId="{86576CEC-C65A-4093-A4F3-B15204FB8C18}" type="parTrans" cxnId="{68042B0B-4A1A-4A01-87D1-7323A397E560}">
      <dgm:prSet/>
      <dgm:spPr/>
      <dgm:t>
        <a:bodyPr/>
        <a:lstStyle/>
        <a:p>
          <a:endParaRPr lang="fr-FR"/>
        </a:p>
      </dgm:t>
    </dgm:pt>
    <dgm:pt modelId="{CF220A38-5ACF-4B66-91BC-FE874050FD28}" type="sibTrans" cxnId="{68042B0B-4A1A-4A01-87D1-7323A397E560}">
      <dgm:prSet/>
      <dgm:spPr/>
      <dgm:t>
        <a:bodyPr/>
        <a:lstStyle/>
        <a:p>
          <a:endParaRPr lang="fr-FR"/>
        </a:p>
      </dgm:t>
    </dgm:pt>
    <dgm:pt modelId="{B969D1E0-2403-4AA2-8170-12E92C4FA54B}" type="pres">
      <dgm:prSet presAssocID="{0DC119C7-F46E-4E5F-8EC6-3E00B5B700DD}" presName="diagram" presStyleCnt="0">
        <dgm:presLayoutVars>
          <dgm:dir/>
          <dgm:resizeHandles val="exact"/>
        </dgm:presLayoutVars>
      </dgm:prSet>
      <dgm:spPr/>
      <dgm:t>
        <a:bodyPr/>
        <a:lstStyle/>
        <a:p>
          <a:endParaRPr lang="fr-FR"/>
        </a:p>
      </dgm:t>
    </dgm:pt>
    <dgm:pt modelId="{C512E023-E707-43C1-A5C9-9CF81C6C2F79}" type="pres">
      <dgm:prSet presAssocID="{5DAE0705-E3D3-48C9-89F7-CE2873274E9D}" presName="node" presStyleLbl="node1" presStyleIdx="0" presStyleCnt="3" custScaleY="70473" custLinFactNeighborX="-1579" custLinFactNeighborY="3065">
        <dgm:presLayoutVars>
          <dgm:bulletEnabled val="1"/>
        </dgm:presLayoutVars>
      </dgm:prSet>
      <dgm:spPr/>
      <dgm:t>
        <a:bodyPr/>
        <a:lstStyle/>
        <a:p>
          <a:endParaRPr lang="fr-FR"/>
        </a:p>
      </dgm:t>
    </dgm:pt>
    <dgm:pt modelId="{0A43A278-633F-4F92-939C-A676BA224341}" type="pres">
      <dgm:prSet presAssocID="{22BBE9BA-C342-44F7-8DB7-99BB92476145}" presName="sibTrans" presStyleCnt="0"/>
      <dgm:spPr/>
    </dgm:pt>
    <dgm:pt modelId="{8C122CD7-2585-4EEA-8B6A-79E84C0CE3FA}" type="pres">
      <dgm:prSet presAssocID="{44AC50A1-AD55-4051-BD47-2F8F3E5E117D}" presName="node" presStyleLbl="node1" presStyleIdx="1" presStyleCnt="3" custScaleY="60044" custLinFactNeighborX="-55796" custLinFactNeighborY="81525">
        <dgm:presLayoutVars>
          <dgm:bulletEnabled val="1"/>
        </dgm:presLayoutVars>
      </dgm:prSet>
      <dgm:spPr/>
      <dgm:t>
        <a:bodyPr/>
        <a:lstStyle/>
        <a:p>
          <a:endParaRPr lang="fr-FR"/>
        </a:p>
      </dgm:t>
    </dgm:pt>
    <dgm:pt modelId="{8C4467B5-6958-458A-A8A7-2BB4B1E6928A}" type="pres">
      <dgm:prSet presAssocID="{D13C2572-AF54-4DBA-AE37-285B47B3C5E2}" presName="sibTrans" presStyleCnt="0"/>
      <dgm:spPr/>
    </dgm:pt>
    <dgm:pt modelId="{400FC117-20D1-46CF-9B46-258B55752B37}" type="pres">
      <dgm:prSet presAssocID="{49600917-202D-4579-9A13-C79B0B97039D}" presName="node" presStyleLbl="node1" presStyleIdx="2" presStyleCnt="3" custScaleY="70844" custLinFactNeighborX="56846" custLinFactNeighborY="-83957">
        <dgm:presLayoutVars>
          <dgm:bulletEnabled val="1"/>
        </dgm:presLayoutVars>
      </dgm:prSet>
      <dgm:spPr/>
      <dgm:t>
        <a:bodyPr/>
        <a:lstStyle/>
        <a:p>
          <a:endParaRPr lang="fr-FR"/>
        </a:p>
      </dgm:t>
    </dgm:pt>
  </dgm:ptLst>
  <dgm:cxnLst>
    <dgm:cxn modelId="{F611078F-8B89-4139-8FBB-193ED0A069B3}" type="presOf" srcId="{5DAE0705-E3D3-48C9-89F7-CE2873274E9D}" destId="{C512E023-E707-43C1-A5C9-9CF81C6C2F79}" srcOrd="0" destOrd="0" presId="urn:microsoft.com/office/officeart/2005/8/layout/default#4"/>
    <dgm:cxn modelId="{68042B0B-4A1A-4A01-87D1-7323A397E560}" srcId="{0DC119C7-F46E-4E5F-8EC6-3E00B5B700DD}" destId="{49600917-202D-4579-9A13-C79B0B97039D}" srcOrd="2" destOrd="0" parTransId="{86576CEC-C65A-4093-A4F3-B15204FB8C18}" sibTransId="{CF220A38-5ACF-4B66-91BC-FE874050FD28}"/>
    <dgm:cxn modelId="{215E361A-7146-4F0F-86F1-6DA251D902A4}" type="presOf" srcId="{44AC50A1-AD55-4051-BD47-2F8F3E5E117D}" destId="{8C122CD7-2585-4EEA-8B6A-79E84C0CE3FA}" srcOrd="0" destOrd="0" presId="urn:microsoft.com/office/officeart/2005/8/layout/default#4"/>
    <dgm:cxn modelId="{4755CEAB-CEFF-4855-BECA-988DB2C553ED}" type="presOf" srcId="{49600917-202D-4579-9A13-C79B0B97039D}" destId="{400FC117-20D1-46CF-9B46-258B55752B37}" srcOrd="0" destOrd="0" presId="urn:microsoft.com/office/officeart/2005/8/layout/default#4"/>
    <dgm:cxn modelId="{CDCC8236-125F-48C7-BC31-39E7ABC5915B}" type="presOf" srcId="{0DC119C7-F46E-4E5F-8EC6-3E00B5B700DD}" destId="{B969D1E0-2403-4AA2-8170-12E92C4FA54B}" srcOrd="0" destOrd="0" presId="urn:microsoft.com/office/officeart/2005/8/layout/default#4"/>
    <dgm:cxn modelId="{3C579457-C541-4DAB-ACD7-8563B83151B7}" srcId="{0DC119C7-F46E-4E5F-8EC6-3E00B5B700DD}" destId="{5DAE0705-E3D3-48C9-89F7-CE2873274E9D}" srcOrd="0" destOrd="0" parTransId="{958C7FD7-81FF-4F6F-AED1-0B2470A2D672}" sibTransId="{22BBE9BA-C342-44F7-8DB7-99BB92476145}"/>
    <dgm:cxn modelId="{26D9B89C-2E10-4B91-8B1D-7EA0E3F9D61C}" srcId="{0DC119C7-F46E-4E5F-8EC6-3E00B5B700DD}" destId="{44AC50A1-AD55-4051-BD47-2F8F3E5E117D}" srcOrd="1" destOrd="0" parTransId="{9A329648-C5BB-45F4-8F5E-C9006D7AEC43}" sibTransId="{D13C2572-AF54-4DBA-AE37-285B47B3C5E2}"/>
    <dgm:cxn modelId="{DB3C9C67-3E06-4993-8D59-4ECF9996AF25}" type="presParOf" srcId="{B969D1E0-2403-4AA2-8170-12E92C4FA54B}" destId="{C512E023-E707-43C1-A5C9-9CF81C6C2F79}" srcOrd="0" destOrd="0" presId="urn:microsoft.com/office/officeart/2005/8/layout/default#4"/>
    <dgm:cxn modelId="{8A4C0A9F-3276-4791-B0BC-08B084B6B716}" type="presParOf" srcId="{B969D1E0-2403-4AA2-8170-12E92C4FA54B}" destId="{0A43A278-633F-4F92-939C-A676BA224341}" srcOrd="1" destOrd="0" presId="urn:microsoft.com/office/officeart/2005/8/layout/default#4"/>
    <dgm:cxn modelId="{C3AB294B-D0E4-47C4-91F3-6398C0C6C266}" type="presParOf" srcId="{B969D1E0-2403-4AA2-8170-12E92C4FA54B}" destId="{8C122CD7-2585-4EEA-8B6A-79E84C0CE3FA}" srcOrd="2" destOrd="0" presId="urn:microsoft.com/office/officeart/2005/8/layout/default#4"/>
    <dgm:cxn modelId="{80D136E6-1D60-48F5-B9ED-CAF880CAD56F}" type="presParOf" srcId="{B969D1E0-2403-4AA2-8170-12E92C4FA54B}" destId="{8C4467B5-6958-458A-A8A7-2BB4B1E6928A}" srcOrd="3" destOrd="0" presId="urn:microsoft.com/office/officeart/2005/8/layout/default#4"/>
    <dgm:cxn modelId="{32A953AF-0AD5-495A-B78C-C0F2C1893DBD}" type="presParOf" srcId="{B969D1E0-2403-4AA2-8170-12E92C4FA54B}" destId="{400FC117-20D1-46CF-9B46-258B55752B37}" srcOrd="4"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0C10EA-D266-428C-9EBE-1D8AE56D9182}">
      <dsp:nvSpPr>
        <dsp:cNvPr id="0" name=""/>
        <dsp:cNvSpPr/>
      </dsp:nvSpPr>
      <dsp:spPr>
        <a:xfrm>
          <a:off x="0" y="647332"/>
          <a:ext cx="2571749" cy="1440869"/>
        </a:xfrm>
        <a:prstGeom prst="rect">
          <a:avLst/>
        </a:prstGeom>
        <a:solidFill>
          <a:schemeClr val="accent6">
            <a:lumMod val="40000"/>
            <a:lumOff val="60000"/>
            <a:alpha val="48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MA" sz="2400" b="1" kern="1200" dirty="0" smtClean="0">
              <a:solidFill>
                <a:srgbClr val="000099"/>
              </a:solidFill>
            </a:rPr>
            <a:t>خدمات الاستضافة</a:t>
          </a:r>
        </a:p>
        <a:p>
          <a:pPr lvl="0" algn="ctr" defTabSz="1066800" rtl="1">
            <a:lnSpc>
              <a:spcPct val="90000"/>
            </a:lnSpc>
            <a:spcBef>
              <a:spcPct val="0"/>
            </a:spcBef>
            <a:spcAft>
              <a:spcPct val="35000"/>
            </a:spcAft>
          </a:pPr>
          <a:r>
            <a:rPr lang="ar-MA" sz="2400" b="1" kern="1200" dirty="0" smtClean="0">
              <a:solidFill>
                <a:srgbClr val="000099"/>
              </a:solidFill>
            </a:rPr>
            <a:t>(نفقات </a:t>
          </a:r>
          <a:r>
            <a:rPr lang="ar-SA" sz="2400" b="1" kern="1200" dirty="0" smtClean="0">
              <a:solidFill>
                <a:srgbClr val="000099"/>
              </a:solidFill>
            </a:rPr>
            <a:t>الإيواء </a:t>
          </a:r>
          <a:r>
            <a:rPr lang="ar-MA" sz="2400" b="1" kern="1200" dirty="0" smtClean="0">
              <a:solidFill>
                <a:srgbClr val="000099"/>
              </a:solidFill>
            </a:rPr>
            <a:t>و</a:t>
          </a:r>
          <a:r>
            <a:rPr lang="ar-SA" sz="2400" b="1" kern="1200" dirty="0" smtClean="0">
              <a:solidFill>
                <a:srgbClr val="000099"/>
              </a:solidFill>
            </a:rPr>
            <a:t>التغذية وغيرها </a:t>
          </a:r>
          <a:r>
            <a:rPr lang="ar-MA" sz="2400" b="1" kern="1200" dirty="0" smtClean="0">
              <a:solidFill>
                <a:srgbClr val="000099"/>
              </a:solidFill>
            </a:rPr>
            <a:t>*</a:t>
          </a:r>
          <a:r>
            <a:rPr lang="ar-SA" sz="2400" b="1" kern="1200" dirty="0" smtClean="0">
              <a:solidFill>
                <a:srgbClr val="000099"/>
              </a:solidFill>
            </a:rPr>
            <a:t>عدد الأيام </a:t>
          </a:r>
          <a:r>
            <a:rPr lang="ar-MA" sz="2400" b="1" kern="1200" dirty="0" smtClean="0">
              <a:solidFill>
                <a:srgbClr val="000099"/>
              </a:solidFill>
            </a:rPr>
            <a:t>)</a:t>
          </a:r>
          <a:endParaRPr lang="ar-SA" sz="2400" b="1" kern="1200" dirty="0" smtClean="0">
            <a:solidFill>
              <a:srgbClr val="000099"/>
            </a:solidFill>
          </a:endParaRPr>
        </a:p>
      </dsp:txBody>
      <dsp:txXfrm>
        <a:off x="0" y="647332"/>
        <a:ext cx="2571749" cy="1440869"/>
      </dsp:txXfrm>
    </dsp:sp>
    <dsp:sp modelId="{75EA2C8E-E9DD-49F1-8183-6EF75CD5E8EA}">
      <dsp:nvSpPr>
        <dsp:cNvPr id="0" name=""/>
        <dsp:cNvSpPr/>
      </dsp:nvSpPr>
      <dsp:spPr>
        <a:xfrm>
          <a:off x="2828925" y="596242"/>
          <a:ext cx="2571749" cy="1543050"/>
        </a:xfrm>
        <a:prstGeom prst="rect">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MA" sz="2400" b="1" kern="1200" dirty="0" smtClean="0">
              <a:solidFill>
                <a:srgbClr val="000099"/>
              </a:solidFill>
            </a:rPr>
            <a:t>ا</a:t>
          </a:r>
          <a:r>
            <a:rPr lang="ar-SA" sz="2400" b="1" kern="1200" dirty="0" smtClean="0">
              <a:solidFill>
                <a:srgbClr val="000099"/>
              </a:solidFill>
            </a:rPr>
            <a:t>لخدمات القانونية والقضائية</a:t>
          </a:r>
          <a:r>
            <a:rPr lang="ar-MA" sz="2400" b="1" kern="1200" dirty="0" smtClean="0">
              <a:solidFill>
                <a:srgbClr val="000099"/>
              </a:solidFill>
            </a:rPr>
            <a:t> </a:t>
          </a:r>
        </a:p>
        <a:p>
          <a:pPr lvl="0" algn="ctr" defTabSz="1066800" rtl="1">
            <a:lnSpc>
              <a:spcPct val="90000"/>
            </a:lnSpc>
            <a:spcBef>
              <a:spcPct val="0"/>
            </a:spcBef>
            <a:spcAft>
              <a:spcPct val="35000"/>
            </a:spcAft>
          </a:pPr>
          <a:r>
            <a:rPr lang="ar-MA" sz="2400" b="1" kern="1200" dirty="0" smtClean="0">
              <a:solidFill>
                <a:srgbClr val="000099"/>
              </a:solidFill>
            </a:rPr>
            <a:t>(جميع أنواع الخدمات)</a:t>
          </a:r>
          <a:endParaRPr lang="fr-FR" sz="2400" b="1" kern="1200" dirty="0">
            <a:solidFill>
              <a:srgbClr val="000099"/>
            </a:solidFill>
          </a:endParaRPr>
        </a:p>
      </dsp:txBody>
      <dsp:txXfrm>
        <a:off x="2828925" y="596242"/>
        <a:ext cx="2571749" cy="1543050"/>
      </dsp:txXfrm>
    </dsp:sp>
    <dsp:sp modelId="{66D2BD11-B838-4060-B7B1-AD7422934C95}">
      <dsp:nvSpPr>
        <dsp:cNvPr id="0" name=""/>
        <dsp:cNvSpPr/>
      </dsp:nvSpPr>
      <dsp:spPr>
        <a:xfrm>
          <a:off x="5626963" y="630899"/>
          <a:ext cx="2571749" cy="1543050"/>
        </a:xfrm>
        <a:prstGeom prst="rect">
          <a:avLst/>
        </a:prstGeom>
        <a:solidFill>
          <a:schemeClr val="accent1">
            <a:lumMod val="75000"/>
            <a:alpha val="51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rgbClr val="000099"/>
              </a:solidFill>
            </a:rPr>
            <a:t>الخدمات الصحية </a:t>
          </a:r>
          <a:endParaRPr lang="ar-MA" sz="2400" b="1" kern="1200" dirty="0" smtClean="0">
            <a:solidFill>
              <a:srgbClr val="000099"/>
            </a:solidFill>
          </a:endParaRPr>
        </a:p>
        <a:p>
          <a:pPr lvl="0" algn="ctr" defTabSz="1066800" rtl="1">
            <a:lnSpc>
              <a:spcPct val="90000"/>
            </a:lnSpc>
            <a:spcBef>
              <a:spcPct val="0"/>
            </a:spcBef>
            <a:spcAft>
              <a:spcPct val="35000"/>
            </a:spcAft>
          </a:pPr>
          <a:r>
            <a:rPr lang="ar-MA" sz="2400" b="1" kern="1200" dirty="0" smtClean="0">
              <a:solidFill>
                <a:srgbClr val="000099"/>
              </a:solidFill>
            </a:rPr>
            <a:t>(</a:t>
          </a:r>
          <a:r>
            <a:rPr lang="ar-SA" sz="2400" b="1" kern="1200" dirty="0" smtClean="0">
              <a:solidFill>
                <a:srgbClr val="000099"/>
              </a:solidFill>
            </a:rPr>
            <a:t>جميع أنواع الخدمات </a:t>
          </a:r>
          <a:r>
            <a:rPr lang="ar-SA" sz="2400" b="1" kern="1200" dirty="0" smtClean="0">
              <a:solidFill>
                <a:srgbClr val="000099"/>
              </a:solidFill>
            </a:rPr>
            <a:t>الصحية </a:t>
          </a:r>
          <a:r>
            <a:rPr lang="ar-MA" sz="2400" b="1" kern="1200" dirty="0" smtClean="0">
              <a:solidFill>
                <a:srgbClr val="000099"/>
              </a:solidFill>
            </a:rPr>
            <a:t>*</a:t>
          </a:r>
          <a:r>
            <a:rPr lang="ar-SA" sz="2400" b="1" kern="1200" dirty="0" smtClean="0">
              <a:solidFill>
                <a:srgbClr val="000099"/>
              </a:solidFill>
            </a:rPr>
            <a:t>عدد مرات</a:t>
          </a:r>
          <a:r>
            <a:rPr lang="ar-MA" sz="2400" b="1" kern="1200" dirty="0" smtClean="0">
              <a:solidFill>
                <a:srgbClr val="000099"/>
              </a:solidFill>
            </a:rPr>
            <a:t>)</a:t>
          </a:r>
        </a:p>
        <a:p>
          <a:pPr lvl="0" algn="ctr" defTabSz="1066800" rtl="1">
            <a:lnSpc>
              <a:spcPct val="90000"/>
            </a:lnSpc>
            <a:spcBef>
              <a:spcPct val="0"/>
            </a:spcBef>
            <a:spcAft>
              <a:spcPct val="35000"/>
            </a:spcAft>
          </a:pPr>
          <a:r>
            <a:rPr lang="ar-MA" sz="2400" b="1" kern="1200" dirty="0" smtClean="0">
              <a:solidFill>
                <a:srgbClr val="000099"/>
              </a:solidFill>
            </a:rPr>
            <a:t>(الضحية وزوجها)</a:t>
          </a:r>
          <a:endParaRPr lang="ar-SA" sz="2400" b="1" kern="1200" dirty="0" smtClean="0">
            <a:solidFill>
              <a:srgbClr val="000099"/>
            </a:solidFill>
          </a:endParaRPr>
        </a:p>
      </dsp:txBody>
      <dsp:txXfrm>
        <a:off x="5626963" y="630899"/>
        <a:ext cx="2571749" cy="1543050"/>
      </dsp:txXfrm>
    </dsp:sp>
    <dsp:sp modelId="{EF26C8D6-51B8-4BD9-8616-4F89CF1F710D}">
      <dsp:nvSpPr>
        <dsp:cNvPr id="0" name=""/>
        <dsp:cNvSpPr/>
      </dsp:nvSpPr>
      <dsp:spPr>
        <a:xfrm>
          <a:off x="1414462" y="2396467"/>
          <a:ext cx="2571749" cy="1543050"/>
        </a:xfrm>
        <a:prstGeom prst="rect">
          <a:avLst/>
        </a:prstGeom>
        <a:solidFill>
          <a:srgbClr val="FF9933">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rgbClr val="000099"/>
              </a:solidFill>
            </a:rPr>
            <a:t>الخدمات الصحية لأبناء ضحية العنف</a:t>
          </a:r>
          <a:r>
            <a:rPr lang="ar-MA" sz="2400" b="1" kern="1200" dirty="0" smtClean="0">
              <a:solidFill>
                <a:srgbClr val="000099"/>
              </a:solidFill>
            </a:rPr>
            <a:t> (جميع الأبناء</a:t>
          </a:r>
          <a:r>
            <a:rPr lang="ar-SA" sz="2400" b="1" kern="1200" dirty="0" smtClean="0">
              <a:solidFill>
                <a:srgbClr val="000099"/>
              </a:solidFill>
            </a:rPr>
            <a:t>*</a:t>
          </a:r>
          <a:r>
            <a:rPr lang="ar-MA" sz="2400" b="1" kern="1200" dirty="0" smtClean="0">
              <a:solidFill>
                <a:srgbClr val="000099"/>
              </a:solidFill>
            </a:rPr>
            <a:t>عدد المرات)</a:t>
          </a:r>
          <a:endParaRPr lang="ar-SA" sz="2400" b="1" kern="1200" dirty="0" smtClean="0">
            <a:solidFill>
              <a:srgbClr val="000099"/>
            </a:solidFill>
          </a:endParaRPr>
        </a:p>
      </dsp:txBody>
      <dsp:txXfrm>
        <a:off x="1414462" y="2396467"/>
        <a:ext cx="2571749" cy="1543050"/>
      </dsp:txXfrm>
    </dsp:sp>
    <dsp:sp modelId="{FB146AE6-77B6-406D-BE42-F90D7285C01B}">
      <dsp:nvSpPr>
        <dsp:cNvPr id="0" name=""/>
        <dsp:cNvSpPr/>
      </dsp:nvSpPr>
      <dsp:spPr>
        <a:xfrm>
          <a:off x="4243387" y="2396467"/>
          <a:ext cx="2571749" cy="1543050"/>
        </a:xfrm>
        <a:prstGeom prst="rect">
          <a:avLst/>
        </a:prstGeom>
        <a:solidFill>
          <a:srgbClr val="0070C0">
            <a:alpha val="51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rgbClr val="000099"/>
              </a:solidFill>
            </a:rPr>
            <a:t>تعويض أو إصلاح الممتلكات أو التجهيزات المتلفة</a:t>
          </a:r>
        </a:p>
      </dsp:txBody>
      <dsp:txXfrm>
        <a:off x="4243387" y="2396467"/>
        <a:ext cx="2571749" cy="1543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2E023-E707-43C1-A5C9-9CF81C6C2F79}">
      <dsp:nvSpPr>
        <dsp:cNvPr id="0" name=""/>
        <dsp:cNvSpPr/>
      </dsp:nvSpPr>
      <dsp:spPr>
        <a:xfrm>
          <a:off x="216040" y="72006"/>
          <a:ext cx="3872582" cy="1637474"/>
        </a:xfrm>
        <a:prstGeom prst="rect">
          <a:avLst/>
        </a:prstGeom>
        <a:solidFill>
          <a:schemeClr val="accent6">
            <a:lumMod val="40000"/>
            <a:lumOff val="60000"/>
            <a:alpha val="51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rgbClr val="000099"/>
              </a:solidFill>
            </a:rPr>
            <a:t>التغيب عن العمل</a:t>
          </a:r>
          <a:r>
            <a:rPr lang="ar-MA" sz="2400" b="1" kern="1200" dirty="0" smtClean="0">
              <a:solidFill>
                <a:srgbClr val="000099"/>
              </a:solidFill>
            </a:rPr>
            <a:t> المنزلي</a:t>
          </a:r>
          <a:r>
            <a:rPr lang="ar-SA" sz="2400" b="1" kern="1200" dirty="0" smtClean="0">
              <a:solidFill>
                <a:srgbClr val="000099"/>
              </a:solidFill>
            </a:rPr>
            <a:t> </a:t>
          </a:r>
          <a:endParaRPr lang="ar-MA" sz="2400" b="1" kern="1200" dirty="0" smtClean="0">
            <a:solidFill>
              <a:srgbClr val="000099"/>
            </a:solidFill>
          </a:endParaRPr>
        </a:p>
        <a:p>
          <a:pPr lvl="0" algn="ctr" defTabSz="1066800" rtl="1">
            <a:lnSpc>
              <a:spcPct val="90000"/>
            </a:lnSpc>
            <a:spcBef>
              <a:spcPct val="0"/>
            </a:spcBef>
            <a:spcAft>
              <a:spcPct val="35000"/>
            </a:spcAft>
          </a:pPr>
          <a:r>
            <a:rPr lang="ar-MA" sz="2400" b="1" kern="1200" dirty="0" smtClean="0">
              <a:solidFill>
                <a:srgbClr val="000099"/>
              </a:solidFill>
            </a:rPr>
            <a:t>(</a:t>
          </a:r>
          <a:r>
            <a:rPr lang="ar-SA" sz="2400" b="1" kern="1200" dirty="0" smtClean="0">
              <a:solidFill>
                <a:srgbClr val="000099"/>
              </a:solidFill>
            </a:rPr>
            <a:t>عدد الأيام المتغيبة *تقدير القيمة النقدية</a:t>
          </a:r>
          <a:r>
            <a:rPr lang="ar-MA" sz="2400" b="1" kern="1200" dirty="0" smtClean="0">
              <a:solidFill>
                <a:srgbClr val="000099"/>
              </a:solidFill>
            </a:rPr>
            <a:t>)</a:t>
          </a:r>
        </a:p>
        <a:p>
          <a:pPr lvl="0" algn="ctr" defTabSz="1066800" rtl="1">
            <a:lnSpc>
              <a:spcPct val="90000"/>
            </a:lnSpc>
            <a:spcBef>
              <a:spcPct val="0"/>
            </a:spcBef>
            <a:spcAft>
              <a:spcPct val="35000"/>
            </a:spcAft>
          </a:pPr>
          <a:r>
            <a:rPr lang="ar-MA" sz="2400" b="1" kern="1200" dirty="0" smtClean="0">
              <a:solidFill>
                <a:srgbClr val="000099"/>
              </a:solidFill>
            </a:rPr>
            <a:t>الضحية وزوجها</a:t>
          </a:r>
          <a:endParaRPr lang="fr-FR" sz="2400" b="1" kern="1200" dirty="0">
            <a:solidFill>
              <a:srgbClr val="000099"/>
            </a:solidFill>
          </a:endParaRPr>
        </a:p>
      </dsp:txBody>
      <dsp:txXfrm>
        <a:off x="216040" y="72006"/>
        <a:ext cx="3872582" cy="1637474"/>
      </dsp:txXfrm>
    </dsp:sp>
    <dsp:sp modelId="{8C122CD7-2585-4EEA-8B6A-79E84C0CE3FA}">
      <dsp:nvSpPr>
        <dsp:cNvPr id="0" name=""/>
        <dsp:cNvSpPr/>
      </dsp:nvSpPr>
      <dsp:spPr>
        <a:xfrm>
          <a:off x="2376283" y="2016224"/>
          <a:ext cx="3872582" cy="1395151"/>
        </a:xfrm>
        <a:prstGeom prst="rect">
          <a:avLst/>
        </a:prstGeom>
        <a:solidFill>
          <a:srgbClr val="FFC000">
            <a:alpha val="51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SA" sz="2400" b="1" kern="1200" dirty="0" smtClean="0">
              <a:solidFill>
                <a:srgbClr val="000099"/>
              </a:solidFill>
            </a:rPr>
            <a:t>التغيب عن الدراسة </a:t>
          </a:r>
          <a:r>
            <a:rPr lang="ar-MA" sz="2400" b="1" kern="1200" dirty="0" smtClean="0">
              <a:solidFill>
                <a:srgbClr val="000099"/>
              </a:solidFill>
            </a:rPr>
            <a:t>(تقدير النفقات*</a:t>
          </a:r>
          <a:r>
            <a:rPr lang="ar-SA" sz="2400" b="1" kern="1200" dirty="0" smtClean="0">
              <a:solidFill>
                <a:srgbClr val="000099"/>
              </a:solidFill>
            </a:rPr>
            <a:t>عدد الأيام المتغيبة</a:t>
          </a:r>
          <a:r>
            <a:rPr lang="ar-MA" sz="2400" b="1" kern="1200" dirty="0" smtClean="0">
              <a:solidFill>
                <a:srgbClr val="000099"/>
              </a:solidFill>
            </a:rPr>
            <a:t>)</a:t>
          </a:r>
          <a:r>
            <a:rPr lang="ar-SA" sz="2400" b="1" kern="1200" dirty="0" smtClean="0">
              <a:solidFill>
                <a:srgbClr val="000099"/>
              </a:solidFill>
            </a:rPr>
            <a:t> </a:t>
          </a:r>
          <a:endParaRPr lang="ar-MA" sz="2400" b="1" kern="1200" dirty="0" smtClean="0">
            <a:solidFill>
              <a:srgbClr val="000099"/>
            </a:solidFill>
          </a:endParaRPr>
        </a:p>
        <a:p>
          <a:pPr lvl="0" algn="ctr" defTabSz="1066800">
            <a:lnSpc>
              <a:spcPct val="90000"/>
            </a:lnSpc>
            <a:spcBef>
              <a:spcPct val="0"/>
            </a:spcBef>
            <a:spcAft>
              <a:spcPct val="35000"/>
            </a:spcAft>
          </a:pPr>
          <a:r>
            <a:rPr lang="ar-MA" sz="2400" b="1" kern="1200" dirty="0" smtClean="0">
              <a:solidFill>
                <a:srgbClr val="000099"/>
              </a:solidFill>
            </a:rPr>
            <a:t>ا</a:t>
          </a:r>
          <a:r>
            <a:rPr lang="ar-SA" sz="2400" b="1" kern="1200" dirty="0" smtClean="0">
              <a:solidFill>
                <a:srgbClr val="000099"/>
              </a:solidFill>
            </a:rPr>
            <a:t>لضحية </a:t>
          </a:r>
          <a:r>
            <a:rPr lang="ar-MA" sz="2400" b="1" kern="1200" dirty="0" smtClean="0">
              <a:solidFill>
                <a:srgbClr val="000099"/>
              </a:solidFill>
            </a:rPr>
            <a:t>و/أو</a:t>
          </a:r>
          <a:r>
            <a:rPr lang="ar-SA" sz="2400" b="1" kern="1200" dirty="0" smtClean="0">
              <a:solidFill>
                <a:srgbClr val="000099"/>
              </a:solidFill>
            </a:rPr>
            <a:t> أطفالها</a:t>
          </a:r>
          <a:endParaRPr lang="fr-FR" sz="2400" b="1" kern="1200" dirty="0">
            <a:solidFill>
              <a:srgbClr val="000099"/>
            </a:solidFill>
          </a:endParaRPr>
        </a:p>
      </dsp:txBody>
      <dsp:txXfrm>
        <a:off x="2376283" y="2016224"/>
        <a:ext cx="3872582" cy="1395151"/>
      </dsp:txXfrm>
    </dsp:sp>
    <dsp:sp modelId="{400FC117-20D1-46CF-9B46-258B55752B37}">
      <dsp:nvSpPr>
        <dsp:cNvPr id="0" name=""/>
        <dsp:cNvSpPr/>
      </dsp:nvSpPr>
      <dsp:spPr>
        <a:xfrm>
          <a:off x="4608516" y="74740"/>
          <a:ext cx="3872582" cy="1646095"/>
        </a:xfrm>
        <a:prstGeom prst="rect">
          <a:avLst/>
        </a:prstGeom>
        <a:solidFill>
          <a:schemeClr val="accent1">
            <a:lumMod val="75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rgbClr val="000099"/>
              </a:solidFill>
            </a:rPr>
            <a:t>التغيب عن العمل </a:t>
          </a:r>
          <a:endParaRPr lang="ar-MA" sz="2400" b="1" kern="1200" dirty="0" smtClean="0">
            <a:solidFill>
              <a:srgbClr val="000099"/>
            </a:solidFill>
          </a:endParaRPr>
        </a:p>
        <a:p>
          <a:pPr lvl="0" algn="ctr" defTabSz="1066800" rtl="1">
            <a:lnSpc>
              <a:spcPct val="90000"/>
            </a:lnSpc>
            <a:spcBef>
              <a:spcPct val="0"/>
            </a:spcBef>
            <a:spcAft>
              <a:spcPct val="35000"/>
            </a:spcAft>
          </a:pPr>
          <a:r>
            <a:rPr lang="ar-MA" sz="2400" b="1" kern="1200" dirty="0" smtClean="0">
              <a:solidFill>
                <a:srgbClr val="000099"/>
              </a:solidFill>
            </a:rPr>
            <a:t>(</a:t>
          </a:r>
          <a:r>
            <a:rPr lang="ar-SA" sz="2400" b="1" kern="1200" dirty="0" smtClean="0">
              <a:solidFill>
                <a:srgbClr val="000099"/>
              </a:solidFill>
            </a:rPr>
            <a:t>تقدير تكلفة الأجر الضائع أو الدخل الضائع * عدد الأيام المتغيبة</a:t>
          </a:r>
          <a:r>
            <a:rPr lang="ar-MA" sz="2400" b="1" kern="1200" dirty="0" smtClean="0">
              <a:solidFill>
                <a:srgbClr val="000099"/>
              </a:solidFill>
            </a:rPr>
            <a:t>)</a:t>
          </a:r>
        </a:p>
        <a:p>
          <a:pPr lvl="0" algn="ctr" defTabSz="1066800" rtl="1">
            <a:lnSpc>
              <a:spcPct val="90000"/>
            </a:lnSpc>
            <a:spcBef>
              <a:spcPct val="0"/>
            </a:spcBef>
            <a:spcAft>
              <a:spcPct val="35000"/>
            </a:spcAft>
          </a:pPr>
          <a:r>
            <a:rPr lang="ar-MA" sz="2400" b="1" kern="1200" dirty="0" smtClean="0">
              <a:solidFill>
                <a:srgbClr val="000099"/>
              </a:solidFill>
            </a:rPr>
            <a:t>الضحية وزوجها</a:t>
          </a:r>
          <a:endParaRPr lang="fr-FR" sz="2400" b="1" kern="1200" dirty="0">
            <a:solidFill>
              <a:srgbClr val="000099"/>
            </a:solidFill>
          </a:endParaRPr>
        </a:p>
      </dsp:txBody>
      <dsp:txXfrm>
        <a:off x="4608516" y="74740"/>
        <a:ext cx="3872582" cy="1646095"/>
      </dsp:txXfrm>
    </dsp:sp>
  </dsp:spTree>
</dsp:drawing>
</file>

<file path=ppt/diagrams/layout1.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solidFill>
                  <a:schemeClr val="tx1"/>
                </a:solidFill>
                <a:latin typeface="Arial" charset="0"/>
                <a:cs typeface="Arial" charset="0"/>
              </a:defRPr>
            </a:lvl1pPr>
          </a:lstStyle>
          <a:p>
            <a:pPr>
              <a:defRPr/>
            </a:pPr>
            <a:endParaRPr lang="fr-FR" dirty="0"/>
          </a:p>
        </p:txBody>
      </p:sp>
      <p:sp>
        <p:nvSpPr>
          <p:cNvPr id="3" name="Espace réservé de la date 2"/>
          <p:cNvSpPr>
            <a:spLocks noGrp="1"/>
          </p:cNvSpPr>
          <p:nvPr>
            <p:ph type="dt" sz="quarter" idx="1"/>
          </p:nvPr>
        </p:nvSpPr>
        <p:spPr>
          <a:xfrm>
            <a:off x="3851275" y="0"/>
            <a:ext cx="2944813" cy="496888"/>
          </a:xfrm>
          <a:prstGeom prst="rect">
            <a:avLst/>
          </a:prstGeom>
        </p:spPr>
        <p:txBody>
          <a:bodyPr vert="horz" lIns="91440" tIns="45720" rIns="91440" bIns="45720" rtlCol="0"/>
          <a:lstStyle>
            <a:lvl1pPr algn="r">
              <a:defRPr sz="1200">
                <a:solidFill>
                  <a:schemeClr val="tx1"/>
                </a:solidFill>
                <a:latin typeface="Arial" charset="0"/>
                <a:cs typeface="Arial" charset="0"/>
              </a:defRPr>
            </a:lvl1pPr>
          </a:lstStyle>
          <a:p>
            <a:pPr>
              <a:defRPr/>
            </a:pPr>
            <a:fld id="{1E8644CD-F54B-4941-9896-1FE672F47424}" type="datetimeFigureOut">
              <a:rPr lang="fr-FR"/>
              <a:pPr>
                <a:defRPr/>
              </a:pPr>
              <a:t>05/09/2019</a:t>
            </a:fld>
            <a:endParaRPr lang="fr-FR" dirty="0"/>
          </a:p>
        </p:txBody>
      </p:sp>
      <p:sp>
        <p:nvSpPr>
          <p:cNvPr id="4" name="Espace réservé du pied de page 3"/>
          <p:cNvSpPr>
            <a:spLocks noGrp="1"/>
          </p:cNvSpPr>
          <p:nvPr>
            <p:ph type="ftr" sz="quarter" idx="2"/>
          </p:nvPr>
        </p:nvSpPr>
        <p:spPr>
          <a:xfrm>
            <a:off x="0" y="9429750"/>
            <a:ext cx="2944813" cy="496888"/>
          </a:xfrm>
          <a:prstGeom prst="rect">
            <a:avLst/>
          </a:prstGeom>
        </p:spPr>
        <p:txBody>
          <a:bodyPr vert="horz" lIns="91440" tIns="45720" rIns="91440" bIns="45720" rtlCol="0" anchor="b"/>
          <a:lstStyle>
            <a:lvl1pPr algn="l">
              <a:defRPr sz="1200">
                <a:solidFill>
                  <a:schemeClr val="tx1"/>
                </a:solidFill>
                <a:latin typeface="Arial" charset="0"/>
                <a:cs typeface="Arial" charset="0"/>
              </a:defRPr>
            </a:lvl1pPr>
          </a:lstStyle>
          <a:p>
            <a:pPr>
              <a:defRPr/>
            </a:pPr>
            <a:endParaRPr lang="fr-FR" dirty="0"/>
          </a:p>
        </p:txBody>
      </p:sp>
      <p:sp>
        <p:nvSpPr>
          <p:cNvPr id="5" name="Espace réservé du numéro de diapositive 4"/>
          <p:cNvSpPr>
            <a:spLocks noGrp="1"/>
          </p:cNvSpPr>
          <p:nvPr>
            <p:ph type="sldNum" sz="quarter" idx="3"/>
          </p:nvPr>
        </p:nvSpPr>
        <p:spPr>
          <a:xfrm>
            <a:off x="3851275" y="9429750"/>
            <a:ext cx="2944813" cy="496888"/>
          </a:xfrm>
          <a:prstGeom prst="rect">
            <a:avLst/>
          </a:prstGeom>
        </p:spPr>
        <p:txBody>
          <a:bodyPr vert="horz" lIns="91440" tIns="45720" rIns="91440" bIns="45720" rtlCol="0" anchor="b"/>
          <a:lstStyle>
            <a:lvl1pPr algn="r">
              <a:defRPr sz="1200">
                <a:solidFill>
                  <a:schemeClr val="tx1"/>
                </a:solidFill>
                <a:latin typeface="Arial" charset="0"/>
                <a:cs typeface="Arial" charset="0"/>
              </a:defRPr>
            </a:lvl1pPr>
          </a:lstStyle>
          <a:p>
            <a:pPr>
              <a:defRPr/>
            </a:pPr>
            <a:fld id="{410B4CDF-08ED-4E2A-A035-F3672326CA46}" type="slidenum">
              <a:rPr lang="fr-FR"/>
              <a:pPr>
                <a:defRPr/>
              </a:pPr>
              <a:t>‹N°›</a:t>
            </a:fld>
            <a:endParaRPr lang="fr-FR" dirty="0"/>
          </a:p>
        </p:txBody>
      </p:sp>
    </p:spTree>
    <p:extLst>
      <p:ext uri="{BB962C8B-B14F-4D97-AF65-F5344CB8AC3E}">
        <p14:creationId xmlns:p14="http://schemas.microsoft.com/office/powerpoint/2010/main" val="2948351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dirty="0"/>
          </a:p>
        </p:txBody>
      </p:sp>
      <p:sp>
        <p:nvSpPr>
          <p:cNvPr id="12291"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fr-FR" dirty="0"/>
          </a:p>
        </p:txBody>
      </p:sp>
      <p:sp>
        <p:nvSpPr>
          <p:cNvPr id="1331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2294" name="Rectangle 6"/>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dirty="0"/>
          </a:p>
        </p:txBody>
      </p:sp>
      <p:sp>
        <p:nvSpPr>
          <p:cNvPr id="12295" name="Rectangle 7"/>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BB382598-0DA0-456D-87B9-DF5835412DFD}" type="slidenum">
              <a:rPr lang="fr-FR"/>
              <a:pPr>
                <a:defRPr/>
              </a:pPr>
              <a:t>‹N°›</a:t>
            </a:fld>
            <a:endParaRPr lang="fr-FR" dirty="0"/>
          </a:p>
        </p:txBody>
      </p:sp>
    </p:spTree>
    <p:extLst>
      <p:ext uri="{BB962C8B-B14F-4D97-AF65-F5344CB8AC3E}">
        <p14:creationId xmlns:p14="http://schemas.microsoft.com/office/powerpoint/2010/main" val="5388567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a:t>
            </a:fld>
            <a:endParaRPr lang="fr-FR" dirty="0"/>
          </a:p>
        </p:txBody>
      </p:sp>
    </p:spTree>
    <p:extLst>
      <p:ext uri="{BB962C8B-B14F-4D97-AF65-F5344CB8AC3E}">
        <p14:creationId xmlns:p14="http://schemas.microsoft.com/office/powerpoint/2010/main" val="951618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15</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17</a:t>
            </a:fld>
            <a:endParaRPr lang="fr-FR" dirty="0"/>
          </a:p>
        </p:txBody>
      </p:sp>
    </p:spTree>
    <p:extLst>
      <p:ext uri="{BB962C8B-B14F-4D97-AF65-F5344CB8AC3E}">
        <p14:creationId xmlns:p14="http://schemas.microsoft.com/office/powerpoint/2010/main" val="3732218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32</a:t>
            </a:fld>
            <a:endParaRPr lang="fr-FR" dirty="0"/>
          </a:p>
        </p:txBody>
      </p:sp>
    </p:spTree>
    <p:extLst>
      <p:ext uri="{BB962C8B-B14F-4D97-AF65-F5344CB8AC3E}">
        <p14:creationId xmlns:p14="http://schemas.microsoft.com/office/powerpoint/2010/main" val="2293488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ar-EG" sz="1200" dirty="0" smtClean="0"/>
              <a:t>من الشائع أن العنف ضد المرأة يعد موضوعاً يتميز بالكثير من الحساسية بحيث لا يمكن الخوض فيه من خلال إجراء بحث مبني على أساس عينة من الفتيات والنساء، وأن الإحساس بالخجل أو الخوف من المزيد من العنف سوف يمنع المرأة من سرد ما قد تكون تعرضت إليه من </a:t>
            </a:r>
            <a:r>
              <a:rPr lang="ar-EG" sz="1200" dirty="0" err="1" smtClean="0"/>
              <a:t>عنف.</a:t>
            </a:r>
            <a:r>
              <a:rPr lang="ar-EG" sz="1200" dirty="0" smtClean="0"/>
              <a:t> إلا أن عدة تجارب ودراسات أجريت في بعض البلدان بينت أن البحث حول العنف ضد المرأة يمكن إجراءه بصورة تتسم بالاحترام الكامل لاعتبارات أخلاقيات المهنة وسلامة المبحوثة. وتوضح هذه الدراسات أيضاً كيف أنه عند إجراء المقابلة بين الباحثة والمبحوثة في ظروف مناسبة، فإن العديد من النساء يناقشن تجاربهن مع العنف.</a:t>
            </a:r>
            <a:endParaRPr lang="fr-FR" sz="1200" b="1" dirty="0" smtClean="0"/>
          </a:p>
          <a:p>
            <a:endParaRPr lang="ar-MA"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ar-MA" dirty="0" smtClean="0"/>
              <a:t>خاصيات </a:t>
            </a:r>
            <a:r>
              <a:rPr lang="ar-MA" dirty="0" err="1" smtClean="0"/>
              <a:t>الباحثات </a:t>
            </a:r>
            <a:r>
              <a:rPr lang="ar-MA" dirty="0" smtClean="0"/>
              <a:t>: أنثى  القدرة على مناقشة  الموضوعات الحساسة</a:t>
            </a:r>
            <a:br>
              <a:rPr lang="ar-MA" dirty="0" smtClean="0"/>
            </a:br>
            <a:r>
              <a:rPr lang="ar-MA" dirty="0" smtClean="0"/>
              <a:t>شعور بالموضوعية والاستماع والتعاطف</a:t>
            </a:r>
            <a:br>
              <a:rPr lang="ar-MA" dirty="0" smtClean="0"/>
            </a:br>
            <a:r>
              <a:rPr lang="ar-MA" dirty="0" smtClean="0"/>
              <a:t>من المحتمل وجود تجارب في الجمعيات أو مركز الاستماع</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33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3</a:t>
            </a:fld>
            <a:endParaRPr lang="fr-FR" dirty="0"/>
          </a:p>
        </p:txBody>
      </p:sp>
    </p:spTree>
    <p:extLst>
      <p:ext uri="{BB962C8B-B14F-4D97-AF65-F5344CB8AC3E}">
        <p14:creationId xmlns:p14="http://schemas.microsoft.com/office/powerpoint/2010/main" val="504762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MA" dirty="0" smtClean="0"/>
              <a:t>؛30 </a:t>
            </a:r>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4</a:t>
            </a:fld>
            <a:endParaRPr lang="fr-FR" dirty="0"/>
          </a:p>
        </p:txBody>
      </p:sp>
    </p:spTree>
    <p:extLst>
      <p:ext uri="{BB962C8B-B14F-4D97-AF65-F5344CB8AC3E}">
        <p14:creationId xmlns:p14="http://schemas.microsoft.com/office/powerpoint/2010/main" val="3871287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MA" dirty="0" smtClean="0"/>
              <a:t>فللعنف تكلفة باهظة تتمثل في زيادة النفقات الموجهة للرعاية الصحية، التكاليف القانونية، والخسائر التي تصيب القوة الإنتاجية، الأمر الذي يؤثر سلباً على الحسابات الوطنية والتنمية الشاملة للبلاد</a:t>
            </a:r>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8</a:t>
            </a:fld>
            <a:endParaRPr lang="fr-FR" dirty="0"/>
          </a:p>
        </p:txBody>
      </p:sp>
    </p:spTree>
    <p:extLst>
      <p:ext uri="{BB962C8B-B14F-4D97-AF65-F5344CB8AC3E}">
        <p14:creationId xmlns:p14="http://schemas.microsoft.com/office/powerpoint/2010/main" val="2298480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MA" dirty="0" smtClean="0"/>
              <a:t>؛30 </a:t>
            </a:r>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10</a:t>
            </a:fld>
            <a:endParaRPr lang="fr-FR" dirty="0"/>
          </a:p>
        </p:txBody>
      </p:sp>
    </p:spTree>
    <p:extLst>
      <p:ext uri="{BB962C8B-B14F-4D97-AF65-F5344CB8AC3E}">
        <p14:creationId xmlns:p14="http://schemas.microsoft.com/office/powerpoint/2010/main" val="2540976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12</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13</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B382598-0DA0-456D-87B9-DF5835412DFD}" type="slidenum">
              <a:rPr lang="fr-FR" smtClean="0"/>
              <a:pPr>
                <a:defRPr/>
              </a:pPr>
              <a:t>14</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cs typeface="Arial"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dirty="0">
              <a:latin typeface="Arial" charset="0"/>
              <a:cs typeface="Arial" charset="0"/>
            </a:endParaRP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a:xfrm>
            <a:off x="104775" y="6513513"/>
            <a:ext cx="992188" cy="274637"/>
          </a:xfrm>
        </p:spPr>
        <p:txBody>
          <a:bodyPr/>
          <a:lstStyle>
            <a:lvl1pPr algn="r" rtl="1">
              <a:defRPr/>
            </a:lvl1pPr>
          </a:lstStyle>
          <a:p>
            <a:pPr>
              <a:defRPr/>
            </a:pPr>
            <a:fld id="{624A7646-DEDF-4C08-AE95-33C6F9944F28}" type="datetime1">
              <a:rPr lang="fr-FR" smtClean="0"/>
              <a:t>05/09/2019</a:t>
            </a:fld>
            <a:endParaRPr lang="fr-FR" dirty="0"/>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04854DD1-868F-4B96-9145-6FB453CA7E95}"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9EF68DC6-15F1-4DF3-BEB2-973A4D38450C}" type="datetime1">
              <a:rPr lang="fr-FR" smtClean="0"/>
              <a:t>05/09/2019</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BF4BC4AE-BEF4-41E2-A6C3-64E1C793EFF2}"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3695F41-2845-4AD4-97A3-B3D73613D9CC}" type="datetime1">
              <a:rPr lang="fr-FR" smtClean="0"/>
              <a:t>05/09/2019</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333449CD-5246-4CD0-927D-7DBA3334121A}"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1C46ECAB-C43F-4DF4-8FAC-C3E80DAF49FF}" type="datetime1">
              <a:rPr lang="fr-FR" smtClean="0"/>
              <a:t>05/09/2019</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E8515216-BAA8-4292-81EC-ABD5FD8CFF55}"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7F049EFA-5E70-487F-949B-D740FA40CE0C}" type="datetime1">
              <a:rPr lang="fr-FR" smtClean="0"/>
              <a:t>05/09/2019</a:t>
            </a:fld>
            <a:endParaRPr lang="fr-FR" dirty="0"/>
          </a:p>
        </p:txBody>
      </p:sp>
      <p:sp>
        <p:nvSpPr>
          <p:cNvPr id="5" name="Rectangle 8"/>
          <p:cNvSpPr>
            <a:spLocks noGrp="1" noChangeArrowheads="1"/>
          </p:cNvSpPr>
          <p:nvPr>
            <p:ph type="sldNum" sz="quarter" idx="11"/>
          </p:nvPr>
        </p:nvSpPr>
        <p:spPr>
          <a:ln/>
        </p:spPr>
        <p:txBody>
          <a:bodyPr/>
          <a:lstStyle>
            <a:lvl1pPr>
              <a:defRPr/>
            </a:lvl1pPr>
          </a:lstStyle>
          <a:p>
            <a:pPr>
              <a:defRPr/>
            </a:pPr>
            <a:fld id="{50440A01-6644-4B4D-86BA-A8503F1EDFBE}"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5855A8A6-5774-4644-8B5A-197EE88EE3F2}" type="datetime1">
              <a:rPr lang="fr-FR" smtClean="0"/>
              <a:t>05/09/2019</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A8DEB0B2-A50F-484D-A2EE-B6D2BB035BB6}"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FAA0D1AF-0CFC-466F-ADC2-DEFA27DE8A26}" type="datetime1">
              <a:rPr lang="fr-FR" smtClean="0"/>
              <a:t>05/09/2019</a:t>
            </a:fld>
            <a:endParaRPr lang="fr-FR" dirty="0"/>
          </a:p>
        </p:txBody>
      </p:sp>
      <p:sp>
        <p:nvSpPr>
          <p:cNvPr id="8" name="Rectangle 8"/>
          <p:cNvSpPr>
            <a:spLocks noGrp="1" noChangeArrowheads="1"/>
          </p:cNvSpPr>
          <p:nvPr>
            <p:ph type="sldNum" sz="quarter" idx="11"/>
          </p:nvPr>
        </p:nvSpPr>
        <p:spPr>
          <a:ln/>
        </p:spPr>
        <p:txBody>
          <a:bodyPr/>
          <a:lstStyle>
            <a:lvl1pPr>
              <a:defRPr/>
            </a:lvl1pPr>
          </a:lstStyle>
          <a:p>
            <a:pPr>
              <a:defRPr/>
            </a:pPr>
            <a:fld id="{BD3EC718-36A9-4E3C-A349-002B8229B868}"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2D092D72-53BB-4601-A42E-3F0B605530DF}" type="datetime1">
              <a:rPr lang="fr-FR" smtClean="0"/>
              <a:t>05/09/2019</a:t>
            </a:fld>
            <a:endParaRPr lang="fr-FR" dirty="0"/>
          </a:p>
        </p:txBody>
      </p:sp>
      <p:sp>
        <p:nvSpPr>
          <p:cNvPr id="4" name="Rectangle 8"/>
          <p:cNvSpPr>
            <a:spLocks noGrp="1" noChangeArrowheads="1"/>
          </p:cNvSpPr>
          <p:nvPr>
            <p:ph type="sldNum" sz="quarter" idx="11"/>
          </p:nvPr>
        </p:nvSpPr>
        <p:spPr>
          <a:ln/>
        </p:spPr>
        <p:txBody>
          <a:bodyPr/>
          <a:lstStyle>
            <a:lvl1pPr>
              <a:defRPr/>
            </a:lvl1pPr>
          </a:lstStyle>
          <a:p>
            <a:pPr>
              <a:defRPr/>
            </a:pPr>
            <a:fld id="{4358A2A8-F6CB-424E-8C94-0E712D98287A}"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274FBA5D-5380-4FFC-9374-EE14D6A93BF7}" type="datetime1">
              <a:rPr lang="fr-FR" smtClean="0"/>
              <a:t>05/09/2019</a:t>
            </a:fld>
            <a:endParaRPr lang="fr-FR" dirty="0"/>
          </a:p>
        </p:txBody>
      </p:sp>
      <p:sp>
        <p:nvSpPr>
          <p:cNvPr id="3" name="Rectangle 8"/>
          <p:cNvSpPr>
            <a:spLocks noGrp="1" noChangeArrowheads="1"/>
          </p:cNvSpPr>
          <p:nvPr>
            <p:ph type="sldNum" sz="quarter" idx="11"/>
          </p:nvPr>
        </p:nvSpPr>
        <p:spPr>
          <a:ln/>
        </p:spPr>
        <p:txBody>
          <a:bodyPr/>
          <a:lstStyle>
            <a:lvl1pPr>
              <a:defRPr/>
            </a:lvl1pPr>
          </a:lstStyle>
          <a:p>
            <a:pPr>
              <a:defRPr/>
            </a:pPr>
            <a:fld id="{B417094B-48B2-4314-8F33-1724AC2C30AF}"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8CC8D957-2BEE-4C08-9DBA-85733F58DF05}" type="datetime1">
              <a:rPr lang="fr-FR" smtClean="0"/>
              <a:t>05/09/2019</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386F5680-66D8-4D6D-B2A8-52DCF9D03EB9}"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77E8462B-662A-4440-8EDA-BC3D6C38F1B4}" type="datetime1">
              <a:rPr lang="fr-FR" smtClean="0"/>
              <a:t>05/09/2019</a:t>
            </a:fld>
            <a:endParaRPr lang="fr-FR" dirty="0"/>
          </a:p>
        </p:txBody>
      </p:sp>
      <p:sp>
        <p:nvSpPr>
          <p:cNvPr id="6" name="Rectangle 8"/>
          <p:cNvSpPr>
            <a:spLocks noGrp="1" noChangeArrowheads="1"/>
          </p:cNvSpPr>
          <p:nvPr>
            <p:ph type="sldNum" sz="quarter" idx="11"/>
          </p:nvPr>
        </p:nvSpPr>
        <p:spPr>
          <a:ln/>
        </p:spPr>
        <p:txBody>
          <a:bodyPr/>
          <a:lstStyle>
            <a:lvl1pPr>
              <a:defRPr/>
            </a:lvl1pPr>
          </a:lstStyle>
          <a:p>
            <a:pPr>
              <a:defRPr/>
            </a:pPr>
            <a:fld id="{E7D77BAD-C7D9-48C0-9B73-6D10D5F44C7B}"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3"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dirty="0">
                  <a:latin typeface="Century Gothic" pitchFamily="34" charset="0"/>
                  <a:cs typeface="Arial"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992188"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8CE5BEB6-453F-437C-9292-5D68F72CD72E}" type="datetime1">
              <a:rPr lang="fr-FR" smtClean="0"/>
              <a:t>05/09/2019</a:t>
            </a:fld>
            <a:endParaRPr lang="fr-FR" dirty="0"/>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1BCC1E9F-A1DD-4AB7-946C-74B19F0FCF7A}"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703" r:id="rId1"/>
    <p:sldLayoutId id="2147483702" r:id="rId2"/>
    <p:sldLayoutId id="2147483701" r:id="rId3"/>
    <p:sldLayoutId id="2147483700" r:id="rId4"/>
    <p:sldLayoutId id="2147483699" r:id="rId5"/>
    <p:sldLayoutId id="2147483698" r:id="rId6"/>
    <p:sldLayoutId id="2147483697" r:id="rId7"/>
    <p:sldLayoutId id="2147483696" r:id="rId8"/>
    <p:sldLayoutId id="2147483695" r:id="rId9"/>
    <p:sldLayoutId id="2147483694" r:id="rId10"/>
    <p:sldLayoutId id="2147483693" r:id="rId11"/>
  </p:sldLayoutIdLst>
  <p:hf hd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4"/>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pitchFamily="34" charset="0"/>
        <a:buBlip>
          <a:blip r:embed="rId15"/>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16"/>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026"/>
          <p:cNvSpPr>
            <a:spLocks noGrp="1" noChangeArrowheads="1"/>
          </p:cNvSpPr>
          <p:nvPr>
            <p:ph type="title"/>
          </p:nvPr>
        </p:nvSpPr>
        <p:spPr>
          <a:xfrm>
            <a:off x="474948" y="2132856"/>
            <a:ext cx="8229600" cy="1224136"/>
          </a:xfrm>
        </p:spPr>
        <p:txBody>
          <a:bodyPr/>
          <a:lstStyle/>
          <a:p>
            <a:pPr rtl="1" eaLnBrk="1" hangingPunct="1">
              <a:lnSpc>
                <a:spcPct val="90000"/>
              </a:lnSpc>
            </a:pPr>
            <a:r>
              <a:rPr lang="ar-MA" sz="2800" dirty="0" smtClean="0">
                <a:solidFill>
                  <a:srgbClr val="660033"/>
                </a:solidFill>
              </a:rPr>
              <a:t/>
            </a:r>
            <a:br>
              <a:rPr lang="ar-MA" sz="2800" dirty="0" smtClean="0">
                <a:solidFill>
                  <a:srgbClr val="660033"/>
                </a:solidFill>
              </a:rPr>
            </a:br>
            <a:r>
              <a:rPr lang="ar-MA" sz="3200" dirty="0" smtClean="0">
                <a:solidFill>
                  <a:srgbClr val="660033"/>
                </a:solidFill>
                <a:latin typeface="Baskerville Old Face" pitchFamily="18" charset="0"/>
                <a:cs typeface="Aharoni" pitchFamily="2" charset="-79"/>
              </a:rPr>
              <a:t>البحث الوطني حول وقائع الحياة لدى النساء والرجال </a:t>
            </a:r>
            <a:r>
              <a:rPr lang="ar-MA" sz="2600" dirty="0" smtClean="0">
                <a:solidFill>
                  <a:srgbClr val="660033"/>
                </a:solidFill>
                <a:latin typeface="Baskerville Old Face" pitchFamily="18" charset="0"/>
                <a:cs typeface="Aharoni" pitchFamily="2" charset="-79"/>
              </a:rPr>
              <a:t>2019</a:t>
            </a:r>
            <a:r>
              <a:rPr lang="fr-FR" sz="3600" dirty="0" smtClean="0">
                <a:solidFill>
                  <a:srgbClr val="660033"/>
                </a:solidFill>
              </a:rPr>
              <a:t/>
            </a:r>
            <a:br>
              <a:rPr lang="fr-FR" sz="3600" dirty="0" smtClean="0">
                <a:solidFill>
                  <a:srgbClr val="660033"/>
                </a:solidFill>
              </a:rPr>
            </a:br>
            <a:r>
              <a:rPr lang="fr-FR" sz="3600" dirty="0">
                <a:solidFill>
                  <a:srgbClr val="800000"/>
                </a:solidFill>
                <a:latin typeface="Arial Rounded MT Bold" pitchFamily="34" charset="0"/>
                <a:ea typeface="Times New Roman (Arabic)"/>
                <a:cs typeface="Times New Roman (Arabic)"/>
              </a:rPr>
              <a:t/>
            </a:r>
            <a:br>
              <a:rPr lang="fr-FR" sz="3600" dirty="0">
                <a:solidFill>
                  <a:srgbClr val="800000"/>
                </a:solidFill>
                <a:latin typeface="Arial Rounded MT Bold" pitchFamily="34" charset="0"/>
                <a:ea typeface="Times New Roman (Arabic)"/>
                <a:cs typeface="Times New Roman (Arabic)"/>
              </a:rPr>
            </a:br>
            <a:endParaRPr lang="fr-FR" sz="3600" dirty="0" smtClean="0">
              <a:latin typeface="Baskerville Old Face" pitchFamily="18" charset="0"/>
              <a:cs typeface="Aharoni" pitchFamily="2" charset="-79"/>
            </a:endParaRPr>
          </a:p>
        </p:txBody>
      </p:sp>
      <p:sp>
        <p:nvSpPr>
          <p:cNvPr id="15362" name="Rectangle 1027"/>
          <p:cNvSpPr>
            <a:spLocks noGrp="1" noChangeArrowheads="1"/>
          </p:cNvSpPr>
          <p:nvPr>
            <p:ph type="body" idx="1"/>
          </p:nvPr>
        </p:nvSpPr>
        <p:spPr>
          <a:xfrm>
            <a:off x="251520" y="5733256"/>
            <a:ext cx="8640960" cy="648072"/>
          </a:xfrm>
        </p:spPr>
        <p:txBody>
          <a:bodyPr/>
          <a:lstStyle/>
          <a:p>
            <a:pPr algn="ctr" rtl="1" eaLnBrk="1" hangingPunct="1">
              <a:lnSpc>
                <a:spcPct val="90000"/>
              </a:lnSpc>
              <a:buFontTx/>
              <a:buNone/>
            </a:pPr>
            <a:endParaRPr lang="fr-FR" sz="2000" dirty="0" smtClean="0">
              <a:solidFill>
                <a:srgbClr val="800000"/>
              </a:solidFill>
              <a:latin typeface="Arial Rounded MT Bold" pitchFamily="34" charset="0"/>
              <a:ea typeface="Times New Roman (Arabic)"/>
              <a:cs typeface="Times New Roman (Arabic)"/>
            </a:endParaRPr>
          </a:p>
          <a:p>
            <a:pPr algn="ctr" rtl="1" eaLnBrk="1" hangingPunct="1">
              <a:lnSpc>
                <a:spcPct val="90000"/>
              </a:lnSpc>
              <a:buFontTx/>
              <a:buNone/>
            </a:pPr>
            <a:endParaRPr lang="fr-FR" sz="2000" dirty="0" smtClean="0">
              <a:solidFill>
                <a:srgbClr val="800000"/>
              </a:solidFill>
              <a:latin typeface="Arial Rounded MT Bold" pitchFamily="34" charset="0"/>
              <a:ea typeface="Times New Roman (Arabic)"/>
              <a:cs typeface="Times New Roman (Arabic)"/>
            </a:endParaRPr>
          </a:p>
        </p:txBody>
      </p:sp>
      <p:sp>
        <p:nvSpPr>
          <p:cNvPr id="4" name="Espace réservé du numéro de diapositive 3"/>
          <p:cNvSpPr>
            <a:spLocks noGrp="1"/>
          </p:cNvSpPr>
          <p:nvPr>
            <p:ph type="sldNum" sz="quarter" idx="11"/>
          </p:nvPr>
        </p:nvSpPr>
        <p:spPr/>
        <p:txBody>
          <a:bodyPr/>
          <a:lstStyle/>
          <a:p>
            <a:pPr>
              <a:defRPr/>
            </a:pPr>
            <a:fld id="{BEE5F6C7-1B9A-4D11-A460-ECFD2C260FFE}" type="slidenum">
              <a:rPr lang="fr-FR" smtClean="0"/>
              <a:pPr>
                <a:defRPr/>
              </a:pPr>
              <a:t>1</a:t>
            </a:fld>
            <a:endParaRPr lang="fr-FR" dirty="0"/>
          </a:p>
        </p:txBody>
      </p:sp>
      <p:sp>
        <p:nvSpPr>
          <p:cNvPr id="10" name="Rectangle 9"/>
          <p:cNvSpPr/>
          <p:nvPr/>
        </p:nvSpPr>
        <p:spPr>
          <a:xfrm>
            <a:off x="35496" y="4653136"/>
            <a:ext cx="9108504" cy="1877437"/>
          </a:xfrm>
          <a:prstGeom prst="rect">
            <a:avLst/>
          </a:prstGeom>
        </p:spPr>
        <p:txBody>
          <a:bodyPr wrap="square">
            <a:spAutoFit/>
          </a:bodyPr>
          <a:lstStyle/>
          <a:p>
            <a:pPr algn="ctr" rtl="1"/>
            <a:endParaRPr lang="ar-SA" sz="1600" b="1" dirty="0" smtClean="0">
              <a:solidFill>
                <a:srgbClr val="002060"/>
              </a:solidFill>
            </a:endParaRPr>
          </a:p>
          <a:p>
            <a:pPr algn="ctr" rtl="1"/>
            <a:endParaRPr lang="ar-SA" sz="1600" b="1" dirty="0">
              <a:solidFill>
                <a:srgbClr val="002060"/>
              </a:solidFill>
            </a:endParaRPr>
          </a:p>
          <a:p>
            <a:pPr algn="ctr" rtl="1"/>
            <a:endParaRPr lang="ar-SA" sz="1600" b="1" dirty="0" smtClean="0">
              <a:solidFill>
                <a:srgbClr val="002060"/>
              </a:solidFill>
            </a:endParaRPr>
          </a:p>
          <a:p>
            <a:pPr algn="ctr" rtl="1"/>
            <a:r>
              <a:rPr lang="ar-SA" sz="1600" b="1" dirty="0" smtClean="0">
                <a:solidFill>
                  <a:srgbClr val="002060"/>
                </a:solidFill>
              </a:rPr>
              <a:t>ورشة عمل إقليمية حول تقدير التكلفة الاقتصادية للعنف ضد المرأة في المنطقة العربية</a:t>
            </a:r>
            <a:endParaRPr lang="fr-FR" sz="1600" dirty="0" smtClean="0">
              <a:solidFill>
                <a:srgbClr val="002060"/>
              </a:solidFill>
            </a:endParaRPr>
          </a:p>
          <a:p>
            <a:pPr algn="ctr" rtl="1"/>
            <a:r>
              <a:rPr lang="ar-SA" sz="1600" b="1" dirty="0" smtClean="0">
                <a:solidFill>
                  <a:srgbClr val="002060"/>
                </a:solidFill>
              </a:rPr>
              <a:t> بيت الأمم المتحدة، بيروت، 5-6 أيلول/سبتمبر 2019</a:t>
            </a:r>
            <a:endParaRPr lang="fr-FR" sz="1600" dirty="0" smtClean="0">
              <a:solidFill>
                <a:srgbClr val="002060"/>
              </a:solidFill>
            </a:endParaRPr>
          </a:p>
          <a:p>
            <a:pPr algn="ctr" rtl="1"/>
            <a:r>
              <a:rPr lang="ar-MA" dirty="0" smtClean="0">
                <a:solidFill>
                  <a:srgbClr val="002060"/>
                </a:solidFill>
              </a:rPr>
              <a:t/>
            </a:r>
            <a:br>
              <a:rPr lang="ar-MA" dirty="0" smtClean="0">
                <a:solidFill>
                  <a:srgbClr val="002060"/>
                </a:solidFill>
              </a:rPr>
            </a:br>
            <a:endParaRPr lang="fr-FR" dirty="0">
              <a:solidFill>
                <a:srgbClr val="002060"/>
              </a:solidFill>
            </a:endParaRPr>
          </a:p>
        </p:txBody>
      </p:sp>
      <p:sp>
        <p:nvSpPr>
          <p:cNvPr id="2" name="Rectangle 1"/>
          <p:cNvSpPr/>
          <p:nvPr/>
        </p:nvSpPr>
        <p:spPr>
          <a:xfrm>
            <a:off x="1259632" y="3861048"/>
            <a:ext cx="6912768" cy="707886"/>
          </a:xfrm>
          <a:prstGeom prst="rect">
            <a:avLst/>
          </a:prstGeom>
        </p:spPr>
        <p:txBody>
          <a:bodyPr wrap="square">
            <a:spAutoFit/>
          </a:bodyPr>
          <a:lstStyle/>
          <a:p>
            <a:pPr algn="ctr"/>
            <a:r>
              <a:rPr lang="ar-MA" sz="2000" b="1" kern="0" dirty="0">
                <a:solidFill>
                  <a:srgbClr val="800000"/>
                </a:solidFill>
                <a:latin typeface="Arial Rounded MT Bold" pitchFamily="34" charset="0"/>
                <a:ea typeface="Times New Roman (Arabic)"/>
                <a:cs typeface="Times New Roman (Arabic)"/>
              </a:rPr>
              <a:t>فاطمة </a:t>
            </a:r>
            <a:r>
              <a:rPr lang="ar-MA" sz="2000" b="1" kern="0" dirty="0" smtClean="0">
                <a:solidFill>
                  <a:srgbClr val="800000"/>
                </a:solidFill>
                <a:latin typeface="Arial Rounded MT Bold" pitchFamily="34" charset="0"/>
                <a:ea typeface="Times New Roman (Arabic)"/>
                <a:cs typeface="Times New Roman (Arabic)"/>
              </a:rPr>
              <a:t>البوعيادي</a:t>
            </a:r>
            <a:r>
              <a:rPr lang="ar-SA" sz="2000" b="1" kern="0" dirty="0">
                <a:solidFill>
                  <a:srgbClr val="800000"/>
                </a:solidFill>
                <a:latin typeface="Arial Rounded MT Bold" pitchFamily="34" charset="0"/>
                <a:ea typeface="Times New Roman (Arabic)"/>
                <a:cs typeface="Times New Roman (Arabic)"/>
              </a:rPr>
              <a:t/>
            </a:r>
            <a:br>
              <a:rPr lang="ar-SA" sz="2000" b="1" kern="0" dirty="0">
                <a:solidFill>
                  <a:srgbClr val="800000"/>
                </a:solidFill>
                <a:latin typeface="Arial Rounded MT Bold" pitchFamily="34" charset="0"/>
                <a:ea typeface="Times New Roman (Arabic)"/>
                <a:cs typeface="Times New Roman (Arabic)"/>
              </a:rPr>
            </a:br>
            <a:r>
              <a:rPr lang="ar-MA" sz="2000" b="1" kern="0" dirty="0" smtClean="0">
                <a:solidFill>
                  <a:srgbClr val="800000"/>
                </a:solidFill>
                <a:latin typeface="Arial Rounded MT Bold" pitchFamily="34" charset="0"/>
                <a:ea typeface="Times New Roman (Arabic)"/>
                <a:cs typeface="Times New Roman (Arabic)"/>
              </a:rPr>
              <a:t>المندوبية </a:t>
            </a:r>
            <a:r>
              <a:rPr lang="ar-MA" sz="2000" b="1" kern="0" dirty="0">
                <a:solidFill>
                  <a:srgbClr val="800000"/>
                </a:solidFill>
                <a:latin typeface="Arial Rounded MT Bold" pitchFamily="34" charset="0"/>
                <a:ea typeface="Times New Roman (Arabic)"/>
                <a:cs typeface="Times New Roman (Arabic)"/>
              </a:rPr>
              <a:t>السامية للتخطيط </a:t>
            </a:r>
            <a:r>
              <a:rPr lang="ar-SA" sz="2000" b="1" kern="0" dirty="0" smtClean="0">
                <a:solidFill>
                  <a:srgbClr val="800000"/>
                </a:solidFill>
                <a:latin typeface="Arial Rounded MT Bold" pitchFamily="34" charset="0"/>
                <a:ea typeface="Times New Roman (Arabic)"/>
                <a:cs typeface="Times New Roman (Arabic)"/>
              </a:rPr>
              <a:t>- </a:t>
            </a:r>
            <a:r>
              <a:rPr lang="ar-SA" sz="2000" b="1" kern="0" dirty="0">
                <a:solidFill>
                  <a:srgbClr val="800000"/>
                </a:solidFill>
                <a:latin typeface="Arial Rounded MT Bold" pitchFamily="34" charset="0"/>
                <a:ea typeface="Times New Roman (Arabic)"/>
                <a:cs typeface="Times New Roman (Arabic)"/>
              </a:rPr>
              <a:t>قسم البحوث لدى الأسر -</a:t>
            </a:r>
            <a:r>
              <a:rPr lang="ar-MA" sz="2000" b="1" kern="0" dirty="0">
                <a:solidFill>
                  <a:srgbClr val="800000"/>
                </a:solidFill>
                <a:latin typeface="Arial Rounded MT Bold" pitchFamily="34" charset="0"/>
                <a:ea typeface="Times New Roman (Arabic)"/>
                <a:cs typeface="Times New Roman (Arabic)"/>
              </a:rPr>
              <a:t> </a:t>
            </a:r>
            <a:r>
              <a:rPr lang="ar-MA" sz="2000" b="1" kern="0" dirty="0" smtClean="0">
                <a:solidFill>
                  <a:srgbClr val="800000"/>
                </a:solidFill>
                <a:latin typeface="Arial Rounded MT Bold" pitchFamily="34" charset="0"/>
                <a:ea typeface="Times New Roman (Arabic)"/>
                <a:cs typeface="Times New Roman (Arabic)"/>
              </a:rPr>
              <a:t>المغرب </a:t>
            </a:r>
            <a:r>
              <a:rPr lang="ar-SA" sz="2000" b="1" kern="0" dirty="0" smtClean="0">
                <a:solidFill>
                  <a:srgbClr val="800000"/>
                </a:solidFill>
                <a:latin typeface="Arial Rounded MT Bold" pitchFamily="34" charset="0"/>
                <a:ea typeface="Times New Roman (Arabic)"/>
                <a:cs typeface="Times New Roman (Arabic)"/>
              </a:rPr>
              <a: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395536" y="836712"/>
            <a:ext cx="8501063" cy="432048"/>
          </a:xfrm>
        </p:spPr>
        <p:txBody>
          <a:bodyPr/>
          <a:lstStyle/>
          <a:p>
            <a:pPr rtl="1"/>
            <a:r>
              <a:rPr lang="ar-MA" sz="2400" dirty="0" smtClean="0">
                <a:latin typeface="Book Antiqua" pitchFamily="18" charset="0"/>
              </a:rPr>
              <a:t>الجوانب المنهجية </a:t>
            </a:r>
            <a:r>
              <a:rPr lang="ar-MA" sz="2400" dirty="0" smtClean="0"/>
              <a:t>ل</a:t>
            </a:r>
            <a:r>
              <a:rPr lang="ar-SA" sz="2400" dirty="0" smtClean="0"/>
              <a:t>لبحث</a:t>
            </a:r>
            <a:r>
              <a:rPr lang="ar-MA" sz="3600" dirty="0" smtClean="0"/>
              <a:t/>
            </a:r>
            <a:br>
              <a:rPr lang="ar-MA" sz="3600" dirty="0" smtClean="0"/>
            </a:br>
            <a:endParaRPr lang="fr-FR" sz="3600" dirty="0" smtClean="0">
              <a:latin typeface="Book Antiqua" pitchFamily="18" charset="0"/>
            </a:endParaRPr>
          </a:p>
        </p:txBody>
      </p:sp>
      <p:sp>
        <p:nvSpPr>
          <p:cNvPr id="12291" name="Espace réservé du contenu 2"/>
          <p:cNvSpPr>
            <a:spLocks noGrp="1"/>
          </p:cNvSpPr>
          <p:nvPr>
            <p:ph idx="1"/>
          </p:nvPr>
        </p:nvSpPr>
        <p:spPr>
          <a:xfrm>
            <a:off x="323528" y="2000216"/>
            <a:ext cx="8329612" cy="4857784"/>
          </a:xfrm>
        </p:spPr>
        <p:txBody>
          <a:bodyPr/>
          <a:lstStyle/>
          <a:p>
            <a:pPr algn="r" rtl="1"/>
            <a:endParaRPr lang="ar-MA" sz="2800" b="1" dirty="0" smtClean="0"/>
          </a:p>
          <a:p>
            <a:pPr algn="r" rtl="1"/>
            <a:endParaRPr lang="ar-MA" sz="2800" b="1" dirty="0" smtClean="0"/>
          </a:p>
          <a:p>
            <a:pPr algn="r" rtl="1"/>
            <a:endParaRPr lang="ar-MA" sz="2800" b="1" dirty="0" smtClean="0"/>
          </a:p>
          <a:p>
            <a:pPr algn="r" rtl="1">
              <a:buNone/>
            </a:pPr>
            <a:endParaRPr lang="ar-MA" sz="1800" dirty="0" smtClean="0"/>
          </a:p>
        </p:txBody>
      </p:sp>
      <p:sp>
        <p:nvSpPr>
          <p:cNvPr id="4" name="Espace réservé du numéro de diapositive 3"/>
          <p:cNvSpPr>
            <a:spLocks noGrp="1"/>
          </p:cNvSpPr>
          <p:nvPr>
            <p:ph type="sldNum" sz="quarter" idx="11"/>
          </p:nvPr>
        </p:nvSpPr>
        <p:spPr/>
        <p:txBody>
          <a:bodyPr/>
          <a:lstStyle/>
          <a:p>
            <a:pPr>
              <a:defRPr/>
            </a:pPr>
            <a:fld id="{C8B67D14-24D1-4C0B-A85E-C0891C25E0CC}" type="slidenum">
              <a:rPr lang="fr-FR" smtClean="0"/>
              <a:pPr>
                <a:defRPr/>
              </a:pPr>
              <a:t>10</a:t>
            </a:fld>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894714107"/>
              </p:ext>
            </p:extLst>
          </p:nvPr>
        </p:nvGraphicFramePr>
        <p:xfrm>
          <a:off x="539552" y="1196752"/>
          <a:ext cx="8208912" cy="4472890"/>
        </p:xfrm>
        <a:graphic>
          <a:graphicData uri="http://schemas.openxmlformats.org/drawingml/2006/table">
            <a:tbl>
              <a:tblPr firstRow="1" bandRow="1">
                <a:tableStyleId>{5C22544A-7EE6-4342-B048-85BDC9FD1C3A}</a:tableStyleId>
              </a:tblPr>
              <a:tblGrid>
                <a:gridCol w="5293333"/>
                <a:gridCol w="2915579"/>
              </a:tblGrid>
              <a:tr h="778599">
                <a:tc>
                  <a:txBody>
                    <a:bodyPr/>
                    <a:lstStyle/>
                    <a:p>
                      <a:pPr algn="r" rtl="1"/>
                      <a:r>
                        <a:rPr lang="ar-MA" dirty="0" smtClean="0">
                          <a:solidFill>
                            <a:schemeClr val="accent2">
                              <a:lumMod val="75000"/>
                            </a:schemeClr>
                          </a:solidFill>
                        </a:rPr>
                        <a:t> النساء والرجال ما بين 15 و74</a:t>
                      </a:r>
                      <a:r>
                        <a:rPr lang="ar-MA" baseline="0" dirty="0" smtClean="0">
                          <a:solidFill>
                            <a:schemeClr val="accent2">
                              <a:lumMod val="75000"/>
                            </a:schemeClr>
                          </a:solidFill>
                        </a:rPr>
                        <a:t> سنة ينتمون إلى أسر اعتيادية مستقرة</a:t>
                      </a:r>
                      <a:endParaRPr lang="fr-FR" dirty="0">
                        <a:solidFill>
                          <a:schemeClr val="accent2">
                            <a:lumMod val="75000"/>
                          </a:schemeClr>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MA" sz="1800" b="1" dirty="0" smtClean="0">
                          <a:solidFill>
                            <a:schemeClr val="accent2">
                              <a:lumMod val="75000"/>
                            </a:schemeClr>
                          </a:solidFill>
                        </a:rPr>
                        <a:t>الفئة المستهدفة</a:t>
                      </a:r>
                      <a:endParaRPr lang="fr-FR" dirty="0" smtClean="0">
                        <a:solidFill>
                          <a:schemeClr val="accent2">
                            <a:lumMod val="75000"/>
                          </a:schemeClr>
                        </a:solidFill>
                      </a:endParaRPr>
                    </a:p>
                    <a:p>
                      <a:pPr algn="r"/>
                      <a:endParaRPr lang="fr-FR" dirty="0">
                        <a:solidFill>
                          <a:schemeClr val="accent2">
                            <a:lumMod val="75000"/>
                          </a:schemeClr>
                        </a:solidFill>
                      </a:endParaRPr>
                    </a:p>
                  </a:txBody>
                  <a:tcPr/>
                </a:tc>
              </a:tr>
              <a:tr h="778599">
                <a:tc>
                  <a:txBody>
                    <a:bodyPr/>
                    <a:lstStyle/>
                    <a:p>
                      <a:pPr algn="r" rtl="1"/>
                      <a:r>
                        <a:rPr lang="ar-MA" dirty="0" smtClean="0">
                          <a:solidFill>
                            <a:schemeClr val="accent2">
                              <a:lumMod val="75000"/>
                            </a:schemeClr>
                          </a:solidFill>
                        </a:rPr>
                        <a:t> 12000 أسرة </a:t>
                      </a:r>
                      <a:r>
                        <a:rPr lang="ar-SA" dirty="0" smtClean="0">
                          <a:solidFill>
                            <a:schemeClr val="accent2">
                              <a:lumMod val="75000"/>
                            </a:schemeClr>
                          </a:solidFill>
                        </a:rPr>
                        <a:t>بالنسبة ل</a:t>
                      </a:r>
                      <a:r>
                        <a:rPr lang="ar-MA" dirty="0" smtClean="0">
                          <a:solidFill>
                            <a:schemeClr val="accent2">
                              <a:lumMod val="75000"/>
                            </a:schemeClr>
                          </a:solidFill>
                        </a:rPr>
                        <a:t>لنساء</a:t>
                      </a:r>
                    </a:p>
                    <a:p>
                      <a:pPr algn="r" rtl="1"/>
                      <a:r>
                        <a:rPr lang="ar-MA" dirty="0" smtClean="0">
                          <a:solidFill>
                            <a:schemeClr val="accent2">
                              <a:lumMod val="75000"/>
                            </a:schemeClr>
                          </a:solidFill>
                        </a:rPr>
                        <a:t> </a:t>
                      </a:r>
                      <a:r>
                        <a:rPr lang="ar-SA" dirty="0" smtClean="0">
                          <a:solidFill>
                            <a:schemeClr val="accent2">
                              <a:lumMod val="75000"/>
                            </a:schemeClr>
                          </a:solidFill>
                        </a:rPr>
                        <a:t>3</a:t>
                      </a:r>
                      <a:r>
                        <a:rPr lang="ar-MA" dirty="0" smtClean="0">
                          <a:solidFill>
                            <a:schemeClr val="accent2">
                              <a:lumMod val="75000"/>
                            </a:schemeClr>
                          </a:solidFill>
                        </a:rPr>
                        <a:t>000 أسرة </a:t>
                      </a:r>
                      <a:r>
                        <a:rPr lang="ar-SA" dirty="0" smtClean="0">
                          <a:solidFill>
                            <a:schemeClr val="accent2">
                              <a:lumMod val="75000"/>
                            </a:schemeClr>
                          </a:solidFill>
                        </a:rPr>
                        <a:t>بالنسبة ل</a:t>
                      </a:r>
                      <a:r>
                        <a:rPr lang="ar-MA" dirty="0" smtClean="0">
                          <a:solidFill>
                            <a:schemeClr val="accent2">
                              <a:lumMod val="75000"/>
                            </a:schemeClr>
                          </a:solidFill>
                        </a:rPr>
                        <a:t>لرجال</a:t>
                      </a:r>
                      <a:endParaRPr lang="fr-FR" dirty="0">
                        <a:solidFill>
                          <a:schemeClr val="accent2">
                            <a:lumMod val="75000"/>
                          </a:schemeClr>
                        </a:solidFill>
                      </a:endParaRPr>
                    </a:p>
                  </a:txBody>
                  <a:tcPr/>
                </a:tc>
                <a:tc>
                  <a:txBody>
                    <a:bodyPr/>
                    <a:lstStyle/>
                    <a:p>
                      <a:pPr algn="r"/>
                      <a:r>
                        <a:rPr lang="ar-MA" sz="1800" b="1" dirty="0" smtClean="0">
                          <a:solidFill>
                            <a:schemeClr val="accent2">
                              <a:lumMod val="75000"/>
                            </a:schemeClr>
                          </a:solidFill>
                        </a:rPr>
                        <a:t>حجم العينة</a:t>
                      </a:r>
                      <a:endParaRPr lang="fr-FR" dirty="0">
                        <a:solidFill>
                          <a:schemeClr val="accent2">
                            <a:lumMod val="75000"/>
                          </a:schemeClr>
                        </a:solidFill>
                      </a:endParaRPr>
                    </a:p>
                  </a:txBody>
                  <a:tcPr/>
                </a:tc>
              </a:tr>
              <a:tr h="459026">
                <a:tc>
                  <a:txBody>
                    <a:bodyPr/>
                    <a:lstStyle/>
                    <a:p>
                      <a:pPr algn="r"/>
                      <a:r>
                        <a:rPr lang="ar-MA" sz="1800" dirty="0" smtClean="0">
                          <a:solidFill>
                            <a:schemeClr val="accent2">
                              <a:lumMod val="75000"/>
                            </a:schemeClr>
                          </a:solidFill>
                        </a:rPr>
                        <a:t> فبراير</a:t>
                      </a:r>
                      <a:r>
                        <a:rPr lang="ar-MA" sz="1800" baseline="0" dirty="0" smtClean="0">
                          <a:solidFill>
                            <a:schemeClr val="accent2">
                              <a:lumMod val="75000"/>
                            </a:schemeClr>
                          </a:solidFill>
                        </a:rPr>
                        <a:t> </a:t>
                      </a:r>
                      <a:r>
                        <a:rPr lang="ar-MA" sz="1800" dirty="0" smtClean="0">
                          <a:solidFill>
                            <a:schemeClr val="accent2">
                              <a:lumMod val="75000"/>
                            </a:schemeClr>
                          </a:solidFill>
                        </a:rPr>
                        <a:t>2019 - يو</a:t>
                      </a:r>
                      <a:r>
                        <a:rPr lang="ar-SA" sz="1800" dirty="0" smtClean="0">
                          <a:solidFill>
                            <a:schemeClr val="accent2">
                              <a:lumMod val="75000"/>
                            </a:schemeClr>
                          </a:solidFill>
                        </a:rPr>
                        <a:t>لي</a:t>
                      </a:r>
                      <a:r>
                        <a:rPr lang="ar-MA" sz="1800" dirty="0" smtClean="0">
                          <a:solidFill>
                            <a:schemeClr val="accent2">
                              <a:lumMod val="75000"/>
                            </a:schemeClr>
                          </a:solidFill>
                        </a:rPr>
                        <a:t>و</a:t>
                      </a:r>
                      <a:r>
                        <a:rPr lang="ar-SA" sz="1800" dirty="0" smtClean="0">
                          <a:solidFill>
                            <a:schemeClr val="accent2">
                              <a:lumMod val="75000"/>
                            </a:schemeClr>
                          </a:solidFill>
                        </a:rPr>
                        <a:t>ز</a:t>
                      </a:r>
                      <a:r>
                        <a:rPr lang="ar-MA" sz="1800" dirty="0" smtClean="0">
                          <a:solidFill>
                            <a:schemeClr val="accent2">
                              <a:lumMod val="75000"/>
                            </a:schemeClr>
                          </a:solidFill>
                        </a:rPr>
                        <a:t> 2019</a:t>
                      </a:r>
                      <a:endParaRPr lang="fr-FR" dirty="0">
                        <a:solidFill>
                          <a:schemeClr val="accent2">
                            <a:lumMod val="75000"/>
                          </a:schemeClr>
                        </a:solidFill>
                      </a:endParaRPr>
                    </a:p>
                  </a:txBody>
                  <a:tcPr/>
                </a:tc>
                <a:tc>
                  <a:txBody>
                    <a:bodyPr/>
                    <a:lstStyle/>
                    <a:p>
                      <a:pPr algn="r"/>
                      <a:r>
                        <a:rPr lang="ar-MA" sz="1800" b="1" dirty="0" smtClean="0">
                          <a:solidFill>
                            <a:schemeClr val="accent2">
                              <a:lumMod val="75000"/>
                            </a:schemeClr>
                          </a:solidFill>
                        </a:rPr>
                        <a:t>فترة تجميع المعطيات</a:t>
                      </a:r>
                      <a:endParaRPr lang="fr-FR" dirty="0">
                        <a:solidFill>
                          <a:schemeClr val="accent2">
                            <a:lumMod val="75000"/>
                          </a:schemeClr>
                        </a:solidFill>
                      </a:endParaRPr>
                    </a:p>
                  </a:txBody>
                  <a:tcPr/>
                </a:tc>
              </a:tr>
              <a:tr h="451093">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solidFill>
                            <a:schemeClr val="accent2">
                              <a:lumMod val="75000"/>
                            </a:schemeClr>
                          </a:solidFill>
                        </a:rPr>
                        <a:t>132 باحثة </a:t>
                      </a:r>
                      <a:r>
                        <a:rPr lang="ar-SA" dirty="0" smtClean="0">
                          <a:solidFill>
                            <a:schemeClr val="accent2">
                              <a:lumMod val="75000"/>
                            </a:schemeClr>
                          </a:solidFill>
                          <a:latin typeface="Times New Roman"/>
                          <a:cs typeface="Times New Roman"/>
                        </a:rPr>
                        <a:t>(</a:t>
                      </a:r>
                      <a:r>
                        <a:rPr lang="ar-SA" dirty="0" smtClean="0">
                          <a:solidFill>
                            <a:schemeClr val="accent2">
                              <a:lumMod val="75000"/>
                            </a:schemeClr>
                          </a:solidFill>
                        </a:rPr>
                        <a:t>الجهاز الإحصائي + الجمعيات النسائية</a:t>
                      </a:r>
                      <a:r>
                        <a:rPr lang="ar-SA" dirty="0" smtClean="0">
                          <a:solidFill>
                            <a:schemeClr val="accent2">
                              <a:lumMod val="75000"/>
                            </a:schemeClr>
                          </a:solidFill>
                          <a:latin typeface="Times New Roman"/>
                          <a:cs typeface="Times New Roman"/>
                        </a:rPr>
                        <a:t>)</a:t>
                      </a:r>
                      <a:r>
                        <a:rPr lang="ar-SA" dirty="0" smtClean="0">
                          <a:solidFill>
                            <a:schemeClr val="accent2">
                              <a:lumMod val="75000"/>
                            </a:schemeClr>
                          </a:solidFill>
                        </a:rPr>
                        <a:t>  و  56 مراقب</a:t>
                      </a:r>
                    </a:p>
                    <a:p>
                      <a:pPr algn="r" rtl="1"/>
                      <a:r>
                        <a:rPr lang="ar-SA" dirty="0" smtClean="0">
                          <a:solidFill>
                            <a:schemeClr val="accent2">
                              <a:lumMod val="75000"/>
                            </a:schemeClr>
                          </a:solidFill>
                        </a:rPr>
                        <a:t>17 مشرفة ومشرف جهويين</a:t>
                      </a:r>
                    </a:p>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solidFill>
                            <a:schemeClr val="accent2">
                              <a:lumMod val="75000"/>
                            </a:schemeClr>
                          </a:solidFill>
                        </a:rPr>
                        <a:t>7 مشرفات مركزيات  </a:t>
                      </a:r>
                      <a:r>
                        <a:rPr lang="ar-SA" dirty="0" smtClean="0">
                          <a:solidFill>
                            <a:schemeClr val="accent2">
                              <a:lumMod val="75000"/>
                            </a:schemeClr>
                          </a:solidFill>
                          <a:latin typeface="Times New Roman"/>
                          <a:cs typeface="Times New Roman"/>
                        </a:rPr>
                        <a:t>(</a:t>
                      </a:r>
                      <a:r>
                        <a:rPr lang="ar-SA" dirty="0" smtClean="0">
                          <a:solidFill>
                            <a:schemeClr val="accent2">
                              <a:lumMod val="75000"/>
                            </a:schemeClr>
                          </a:solidFill>
                        </a:rPr>
                        <a:t>الفريق المركزي</a:t>
                      </a:r>
                      <a:r>
                        <a:rPr lang="ar-SA" dirty="0" smtClean="0">
                          <a:solidFill>
                            <a:schemeClr val="accent2">
                              <a:lumMod val="75000"/>
                            </a:schemeClr>
                          </a:solidFill>
                          <a:latin typeface="Times New Roman"/>
                          <a:cs typeface="Times New Roman"/>
                        </a:rPr>
                        <a:t>)</a:t>
                      </a:r>
                      <a:endParaRPr lang="fr-FR" dirty="0">
                        <a:solidFill>
                          <a:schemeClr val="accent2">
                            <a:lumMod val="75000"/>
                          </a:schemeClr>
                        </a:solidFill>
                      </a:endParaRPr>
                    </a:p>
                  </a:txBody>
                  <a:tcPr/>
                </a:tc>
                <a:tc>
                  <a:txBody>
                    <a:bodyPr/>
                    <a:lstStyle/>
                    <a:p>
                      <a:pPr algn="r"/>
                      <a:r>
                        <a:rPr lang="ar-SA" dirty="0" smtClean="0">
                          <a:solidFill>
                            <a:schemeClr val="accent2">
                              <a:lumMod val="75000"/>
                            </a:schemeClr>
                          </a:solidFill>
                        </a:rPr>
                        <a:t>فريق</a:t>
                      </a:r>
                      <a:r>
                        <a:rPr lang="ar-SA" baseline="0" dirty="0" smtClean="0">
                          <a:solidFill>
                            <a:schemeClr val="accent2">
                              <a:lumMod val="75000"/>
                            </a:schemeClr>
                          </a:solidFill>
                        </a:rPr>
                        <a:t> العمل</a:t>
                      </a:r>
                      <a:endParaRPr lang="fr-FR" dirty="0">
                        <a:solidFill>
                          <a:schemeClr val="accent2">
                            <a:lumMod val="75000"/>
                          </a:schemeClr>
                        </a:solidFill>
                      </a:endParaRPr>
                    </a:p>
                  </a:txBody>
                  <a:tcPr/>
                </a:tc>
              </a:tr>
              <a:tr h="451093">
                <a:tc>
                  <a:txBody>
                    <a:bodyPr/>
                    <a:lstStyle/>
                    <a:p>
                      <a:pPr algn="r" rtl="1"/>
                      <a:r>
                        <a:rPr lang="ar-MA" sz="1800" dirty="0" smtClean="0">
                          <a:solidFill>
                            <a:schemeClr val="accent2">
                              <a:lumMod val="75000"/>
                            </a:schemeClr>
                          </a:solidFill>
                        </a:rPr>
                        <a:t>اللوحة الالكترونية</a:t>
                      </a:r>
                      <a:endParaRPr lang="fr-FR" dirty="0">
                        <a:solidFill>
                          <a:schemeClr val="accent2">
                            <a:lumMod val="75000"/>
                          </a:schemeClr>
                        </a:solidFill>
                      </a:endParaRPr>
                    </a:p>
                  </a:txBody>
                  <a:tcPr/>
                </a:tc>
                <a:tc>
                  <a:txBody>
                    <a:bodyPr/>
                    <a:lstStyle/>
                    <a:p>
                      <a:pPr algn="r"/>
                      <a:r>
                        <a:rPr lang="ar-SA" sz="1800" b="1" dirty="0" smtClean="0">
                          <a:solidFill>
                            <a:schemeClr val="accent2">
                              <a:lumMod val="75000"/>
                            </a:schemeClr>
                          </a:solidFill>
                        </a:rPr>
                        <a:t>وسيلة</a:t>
                      </a:r>
                      <a:r>
                        <a:rPr lang="ar-MA" sz="1800" b="1" dirty="0" smtClean="0">
                          <a:solidFill>
                            <a:schemeClr val="accent2">
                              <a:lumMod val="75000"/>
                            </a:schemeClr>
                          </a:solidFill>
                        </a:rPr>
                        <a:t> تجميع المعطيات</a:t>
                      </a:r>
                      <a:endParaRPr lang="fr-FR" dirty="0">
                        <a:solidFill>
                          <a:schemeClr val="accent2">
                            <a:lumMod val="75000"/>
                          </a:schemeClr>
                        </a:solidFill>
                      </a:endParaRPr>
                    </a:p>
                  </a:txBody>
                  <a:tcPr/>
                </a:tc>
              </a:tr>
              <a:tr h="451093">
                <a:tc>
                  <a:txBody>
                    <a:bodyPr/>
                    <a:lstStyle/>
                    <a:p>
                      <a:pPr algn="r" rtl="1"/>
                      <a:r>
                        <a:rPr lang="ar-SA" dirty="0" smtClean="0">
                          <a:solidFill>
                            <a:schemeClr val="accent2">
                              <a:lumMod val="75000"/>
                            </a:schemeClr>
                          </a:solidFill>
                        </a:rPr>
                        <a:t>نطاق وطني وجهوي</a:t>
                      </a:r>
                      <a:endParaRPr lang="fr-FR" dirty="0">
                        <a:solidFill>
                          <a:schemeClr val="accent2">
                            <a:lumMod val="75000"/>
                          </a:schemeClr>
                        </a:solidFill>
                      </a:endParaRPr>
                    </a:p>
                  </a:txBody>
                  <a:tcPr/>
                </a:tc>
                <a:tc>
                  <a:txBody>
                    <a:bodyPr/>
                    <a:lstStyle/>
                    <a:p>
                      <a:pPr algn="r"/>
                      <a:r>
                        <a:rPr lang="ar-SA" dirty="0" smtClean="0">
                          <a:solidFill>
                            <a:schemeClr val="accent2">
                              <a:lumMod val="75000"/>
                            </a:schemeClr>
                          </a:solidFill>
                        </a:rPr>
                        <a:t>التمثيلية</a:t>
                      </a:r>
                      <a:endParaRPr lang="fr-FR" dirty="0">
                        <a:solidFill>
                          <a:schemeClr val="accent2">
                            <a:lumMod val="75000"/>
                          </a:schemeClr>
                        </a:solidFill>
                      </a:endParaRPr>
                    </a:p>
                  </a:txBody>
                  <a:tcPr/>
                </a:tc>
              </a:tr>
              <a:tr h="451093">
                <a:tc>
                  <a:txBody>
                    <a:bodyPr/>
                    <a:lstStyle/>
                    <a:p>
                      <a:pPr algn="r" rtl="1"/>
                      <a:r>
                        <a:rPr lang="ar-SA" dirty="0" smtClean="0">
                          <a:solidFill>
                            <a:schemeClr val="accent2">
                              <a:lumMod val="75000"/>
                            </a:schemeClr>
                          </a:solidFill>
                        </a:rPr>
                        <a:t>99%</a:t>
                      </a:r>
                      <a:r>
                        <a:rPr lang="ar-SA" baseline="0" dirty="0" smtClean="0">
                          <a:solidFill>
                            <a:schemeClr val="accent2">
                              <a:lumMod val="75000"/>
                            </a:schemeClr>
                          </a:solidFill>
                        </a:rPr>
                        <a:t> بالنسبة للنساء</a:t>
                      </a:r>
                    </a:p>
                    <a:p>
                      <a:pPr algn="r" rtl="1"/>
                      <a:r>
                        <a:rPr lang="ar-SA" baseline="0" dirty="0" smtClean="0">
                          <a:solidFill>
                            <a:schemeClr val="accent2">
                              <a:lumMod val="75000"/>
                            </a:schemeClr>
                          </a:solidFill>
                        </a:rPr>
                        <a:t>97% بالنسبة </a:t>
                      </a:r>
                      <a:r>
                        <a:rPr lang="ar-SA" dirty="0" smtClean="0">
                          <a:solidFill>
                            <a:schemeClr val="accent2">
                              <a:lumMod val="75000"/>
                            </a:schemeClr>
                          </a:solidFill>
                        </a:rPr>
                        <a:t>للرجال</a:t>
                      </a:r>
                      <a:endParaRPr lang="fr-FR" dirty="0">
                        <a:solidFill>
                          <a:schemeClr val="accent2">
                            <a:lumMod val="75000"/>
                          </a:schemeClr>
                        </a:solidFill>
                      </a:endParaRPr>
                    </a:p>
                  </a:txBody>
                  <a:tcPr/>
                </a:tc>
                <a:tc>
                  <a:txBody>
                    <a:bodyPr/>
                    <a:lstStyle/>
                    <a:p>
                      <a:pPr algn="r"/>
                      <a:r>
                        <a:rPr lang="ar-SA" dirty="0" smtClean="0">
                          <a:solidFill>
                            <a:schemeClr val="accent2">
                              <a:lumMod val="75000"/>
                            </a:schemeClr>
                          </a:solidFill>
                        </a:rPr>
                        <a:t>معدلات الاستجابة</a:t>
                      </a:r>
                      <a:endParaRPr lang="fr-FR" dirty="0">
                        <a:solidFill>
                          <a:schemeClr val="accent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611560" y="764704"/>
            <a:ext cx="7704856" cy="571500"/>
          </a:xfrm>
        </p:spPr>
        <p:txBody>
          <a:bodyPr/>
          <a:lstStyle/>
          <a:p>
            <a:pPr rtl="1"/>
            <a:r>
              <a:rPr lang="ar-SA" sz="2800" dirty="0" smtClean="0">
                <a:latin typeface="Book Antiqua" pitchFamily="18" charset="0"/>
              </a:rPr>
              <a:t> الجوانب المنهجية: </a:t>
            </a:r>
            <a:r>
              <a:rPr lang="ar-MA" sz="2800" dirty="0" smtClean="0">
                <a:latin typeface="Book Antiqua" pitchFamily="18" charset="0"/>
              </a:rPr>
              <a:t>أشكال العنف</a:t>
            </a:r>
            <a:r>
              <a:rPr lang="ar-SA" sz="2800" dirty="0" smtClean="0">
                <a:latin typeface="Book Antiqua" pitchFamily="18" charset="0"/>
              </a:rPr>
              <a:t> </a:t>
            </a:r>
            <a:r>
              <a:rPr lang="ar-SA" sz="2800" dirty="0" smtClean="0">
                <a:latin typeface="Simplified Arabic"/>
                <a:cs typeface="Simplified Arabic"/>
              </a:rPr>
              <a:t>(1)</a:t>
            </a:r>
            <a:endParaRPr lang="fr-FR" sz="2800" dirty="0" smtClean="0">
              <a:latin typeface="Book Antiqua" pitchFamily="18" charset="0"/>
            </a:endParaRPr>
          </a:p>
        </p:txBody>
      </p:sp>
      <p:sp>
        <p:nvSpPr>
          <p:cNvPr id="3" name="Espace réservé du contenu 2"/>
          <p:cNvSpPr>
            <a:spLocks noGrp="1"/>
          </p:cNvSpPr>
          <p:nvPr>
            <p:ph idx="1"/>
          </p:nvPr>
        </p:nvSpPr>
        <p:spPr>
          <a:xfrm>
            <a:off x="611560" y="1556792"/>
            <a:ext cx="8354764" cy="4968552"/>
          </a:xfrm>
        </p:spPr>
        <p:txBody>
          <a:bodyPr/>
          <a:lstStyle/>
          <a:p>
            <a:pPr algn="just" rtl="1">
              <a:buNone/>
            </a:pPr>
            <a:r>
              <a:rPr lang="ar-SA" b="1" dirty="0" smtClean="0">
                <a:solidFill>
                  <a:schemeClr val="accent2"/>
                </a:solidFill>
              </a:rPr>
              <a:t>العنف الاقتصادي: </a:t>
            </a:r>
            <a:r>
              <a:rPr lang="ar-MA" dirty="0" smtClean="0">
                <a:solidFill>
                  <a:schemeClr val="accent2"/>
                </a:solidFill>
              </a:rPr>
              <a:t>” كل فعل ذي طبيعة اقتصادية أو مالية يضر بالحقوق الاجتماعية أو الاقتصادية للمرأة“ ويحرمها من حقها في الحصول على الموارد والتصرف فيها بحرية وتعتبر المرأة معنفة اقتصاديا إذا ما قام شخص تجاهها بما يلي:</a:t>
            </a:r>
            <a:endParaRPr lang="ar-SA" dirty="0" smtClean="0">
              <a:solidFill>
                <a:schemeClr val="accent2"/>
              </a:solidFill>
            </a:endParaRPr>
          </a:p>
          <a:p>
            <a:pPr algn="just" rtl="1">
              <a:buNone/>
            </a:pPr>
            <a:endParaRPr lang="fr-FR" dirty="0" smtClean="0">
              <a:solidFill>
                <a:schemeClr val="accent2"/>
              </a:solidFill>
            </a:endParaRPr>
          </a:p>
          <a:p>
            <a:pPr lvl="0" algn="just" rtl="1">
              <a:buFont typeface="Wingdings" pitchFamily="2" charset="2"/>
              <a:buChar char="§"/>
            </a:pPr>
            <a:r>
              <a:rPr lang="ar-MA" dirty="0" smtClean="0">
                <a:solidFill>
                  <a:schemeClr val="accent2"/>
                </a:solidFill>
              </a:rPr>
              <a:t>يمنعها من </a:t>
            </a:r>
            <a:r>
              <a:rPr lang="ar-MA" dirty="0" err="1" smtClean="0">
                <a:solidFill>
                  <a:schemeClr val="accent2"/>
                </a:solidFill>
              </a:rPr>
              <a:t>العمل </a:t>
            </a:r>
            <a:r>
              <a:rPr lang="ar-MA" dirty="0" smtClean="0">
                <a:solidFill>
                  <a:schemeClr val="accent2"/>
                </a:solidFill>
              </a:rPr>
              <a:t>(بغرض كسب الأجر أو الربح) ضد رغبتها </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يأخذ نقودها أو دخلها أو يسحب من حسابها الشخصي دون إذنها أو ضد رغبتها</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 يرفض منحها مصروف البيت، حتى و إن </a:t>
            </a:r>
            <a:r>
              <a:rPr lang="ar-MA" dirty="0" smtClean="0">
                <a:solidFill>
                  <a:schemeClr val="accent2"/>
                </a:solidFill>
              </a:rPr>
              <a:t>كان</a:t>
            </a:r>
            <a:r>
              <a:rPr lang="ar-SA" dirty="0" smtClean="0">
                <a:solidFill>
                  <a:schemeClr val="accent2"/>
                </a:solidFill>
              </a:rPr>
              <a:t>ت</a:t>
            </a:r>
            <a:r>
              <a:rPr lang="ar-MA" dirty="0" smtClean="0">
                <a:solidFill>
                  <a:schemeClr val="accent2"/>
                </a:solidFill>
              </a:rPr>
              <a:t> </a:t>
            </a:r>
            <a:r>
              <a:rPr lang="ar-MA" dirty="0" smtClean="0">
                <a:solidFill>
                  <a:schemeClr val="accent2"/>
                </a:solidFill>
              </a:rPr>
              <a:t>معه نقود يصرفها على أشياء أخرى (سجائر، مخدرات، كحول...) </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يجبرها على المشاركة في مصاريف البيت</a:t>
            </a:r>
            <a:endParaRPr lang="fr-FR" dirty="0" smtClean="0">
              <a:solidFill>
                <a:schemeClr val="accent2"/>
              </a:solidFill>
            </a:endParaRPr>
          </a:p>
          <a:p>
            <a:pPr marL="0" indent="0" algn="just">
              <a:buFontTx/>
              <a:buNone/>
              <a:defRPr/>
            </a:pPr>
            <a:endParaRPr lang="fr-FR" sz="1200" dirty="0" smtClean="0">
              <a:solidFill>
                <a:srgbClr val="7B003B"/>
              </a:solidFill>
              <a:latin typeface="Book Antiqua" pitchFamily="18" charset="0"/>
              <a:ea typeface="+mj-ea"/>
              <a:cs typeface="+mj-cs"/>
            </a:endParaRPr>
          </a:p>
        </p:txBody>
      </p:sp>
      <p:sp>
        <p:nvSpPr>
          <p:cNvPr id="4" name="Espace réservé du numéro de diapositive 3"/>
          <p:cNvSpPr>
            <a:spLocks noGrp="1"/>
          </p:cNvSpPr>
          <p:nvPr>
            <p:ph type="sldNum" sz="quarter" idx="11"/>
          </p:nvPr>
        </p:nvSpPr>
        <p:spPr/>
        <p:txBody>
          <a:bodyPr/>
          <a:lstStyle/>
          <a:p>
            <a:pPr>
              <a:defRPr/>
            </a:pPr>
            <a:fld id="{A9ECD429-421E-47D0-96F5-918EE4AED6FE}" type="slidenum">
              <a:rPr lang="fr-FR" smtClean="0"/>
              <a:pPr>
                <a:defRPr/>
              </a:pPr>
              <a:t>11</a:t>
            </a:fld>
            <a:endParaRPr lang="fr-FR"/>
          </a:p>
        </p:txBody>
      </p:sp>
    </p:spTree>
    <p:extLst>
      <p:ext uri="{BB962C8B-B14F-4D97-AF65-F5344CB8AC3E}">
        <p14:creationId xmlns:p14="http://schemas.microsoft.com/office/powerpoint/2010/main" val="3235576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611560" y="764704"/>
            <a:ext cx="7704856" cy="571500"/>
          </a:xfrm>
        </p:spPr>
        <p:txBody>
          <a:bodyPr/>
          <a:lstStyle/>
          <a:p>
            <a:r>
              <a:rPr lang="ar-SA" sz="2800" dirty="0" smtClean="0">
                <a:latin typeface="Book Antiqua" pitchFamily="18" charset="0"/>
              </a:rPr>
              <a:t>الجوانب المنهجية:</a:t>
            </a:r>
            <a:r>
              <a:rPr lang="ar-MA" sz="2800" dirty="0" smtClean="0">
                <a:latin typeface="Book Antiqua" pitchFamily="18" charset="0"/>
              </a:rPr>
              <a:t>أشكال العنف</a:t>
            </a:r>
            <a:r>
              <a:rPr lang="ar-SA" sz="2800" dirty="0" smtClean="0">
                <a:latin typeface="Book Antiqua" pitchFamily="18" charset="0"/>
              </a:rPr>
              <a:t> </a:t>
            </a:r>
            <a:r>
              <a:rPr lang="ar-SA" sz="2800" dirty="0" smtClean="0">
                <a:latin typeface="Simplified Arabic"/>
                <a:cs typeface="Simplified Arabic"/>
              </a:rPr>
              <a:t>(2)</a:t>
            </a:r>
            <a:r>
              <a:rPr lang="ar-SA" sz="2800" dirty="0" smtClean="0">
                <a:latin typeface="Book Antiqua" pitchFamily="18" charset="0"/>
              </a:rPr>
              <a:t> </a:t>
            </a:r>
            <a:endParaRPr lang="fr-FR" sz="2800" dirty="0" smtClean="0">
              <a:latin typeface="Book Antiqua" pitchFamily="18" charset="0"/>
            </a:endParaRPr>
          </a:p>
        </p:txBody>
      </p:sp>
      <p:sp>
        <p:nvSpPr>
          <p:cNvPr id="3" name="Espace réservé du contenu 2"/>
          <p:cNvSpPr>
            <a:spLocks noGrp="1"/>
          </p:cNvSpPr>
          <p:nvPr>
            <p:ph idx="1"/>
          </p:nvPr>
        </p:nvSpPr>
        <p:spPr>
          <a:xfrm>
            <a:off x="395536" y="1628800"/>
            <a:ext cx="8570788" cy="4896544"/>
          </a:xfrm>
        </p:spPr>
        <p:txBody>
          <a:bodyPr/>
          <a:lstStyle/>
          <a:p>
            <a:pPr algn="r" rtl="1">
              <a:buNone/>
            </a:pPr>
            <a:r>
              <a:rPr lang="ar-MA" sz="2000" dirty="0" smtClean="0"/>
              <a:t>    </a:t>
            </a:r>
            <a:r>
              <a:rPr lang="ar-MA" sz="2000" b="1" dirty="0">
                <a:solidFill>
                  <a:schemeClr val="accent2"/>
                </a:solidFill>
              </a:rPr>
              <a:t>العنف </a:t>
            </a:r>
            <a:r>
              <a:rPr lang="ar-MA" sz="2000" b="1" dirty="0" smtClean="0">
                <a:solidFill>
                  <a:schemeClr val="accent2"/>
                </a:solidFill>
              </a:rPr>
              <a:t>النفسي</a:t>
            </a:r>
            <a:r>
              <a:rPr lang="ar-SA" sz="2000" dirty="0" smtClean="0">
                <a:solidFill>
                  <a:schemeClr val="accent2"/>
                </a:solidFill>
              </a:rPr>
              <a:t>: </a:t>
            </a:r>
            <a:r>
              <a:rPr lang="ar-MA" sz="2000" dirty="0" smtClean="0">
                <a:solidFill>
                  <a:schemeClr val="accent2"/>
                </a:solidFill>
              </a:rPr>
              <a:t>هو كل فعل يهدف إلى السيطرة على المرأة أو عزلها عن محيطها و إذلالها أو جعلها في وضعية غير مريحة.  أو ” كل تعبير شائن أو تحقير أو إكراه أو تهديد أو إهمال أو حرمان تعسفي يمس بكرامة المرأة وطمأنينتها أو يتسبب في تخويفها أو ترهيبها</a:t>
            </a:r>
            <a:r>
              <a:rPr lang="ar-MA" sz="2000" dirty="0" smtClean="0">
                <a:solidFill>
                  <a:schemeClr val="accent2"/>
                </a:solidFill>
              </a:rPr>
              <a:t>“</a:t>
            </a:r>
            <a:endParaRPr lang="ar-SA" sz="2000" dirty="0" smtClean="0">
              <a:solidFill>
                <a:schemeClr val="accent2"/>
              </a:solidFill>
            </a:endParaRPr>
          </a:p>
          <a:p>
            <a:pPr algn="r" rtl="1">
              <a:buNone/>
            </a:pPr>
            <a:endParaRPr lang="ar-MA" sz="2000" dirty="0" smtClean="0">
              <a:solidFill>
                <a:schemeClr val="accent2"/>
              </a:solidFill>
            </a:endParaRPr>
          </a:p>
          <a:p>
            <a:pPr algn="r" rtl="1">
              <a:buNone/>
            </a:pPr>
            <a:r>
              <a:rPr lang="ar-MA" sz="2000" dirty="0" smtClean="0">
                <a:solidFill>
                  <a:schemeClr val="accent2"/>
                </a:solidFill>
              </a:rPr>
              <a:t>     ويندرج العنف النفسي في شقين: </a:t>
            </a:r>
          </a:p>
          <a:p>
            <a:pPr algn="r" rtl="1">
              <a:buNone/>
            </a:pPr>
            <a:r>
              <a:rPr lang="ar-MA" sz="2000" dirty="0" smtClean="0">
                <a:solidFill>
                  <a:schemeClr val="accent2"/>
                </a:solidFill>
              </a:rPr>
              <a:t>1- </a:t>
            </a:r>
            <a:r>
              <a:rPr lang="ar-MA" sz="2000" b="1" dirty="0" smtClean="0">
                <a:solidFill>
                  <a:schemeClr val="accent2"/>
                </a:solidFill>
              </a:rPr>
              <a:t>السلوكيات المسيطرة من جانب الشخص المعنف </a:t>
            </a:r>
            <a:r>
              <a:rPr lang="ar-MA" sz="2000" dirty="0" smtClean="0">
                <a:solidFill>
                  <a:schemeClr val="accent2"/>
                </a:solidFill>
              </a:rPr>
              <a:t>حيث تسأل المرأة إذا ما قام </a:t>
            </a:r>
            <a:r>
              <a:rPr lang="ar-MA" sz="2000" dirty="0" smtClean="0">
                <a:solidFill>
                  <a:schemeClr val="accent2"/>
                </a:solidFill>
              </a:rPr>
              <a:t>ش</a:t>
            </a:r>
            <a:r>
              <a:rPr lang="ar-SA" sz="2000" dirty="0" smtClean="0">
                <a:solidFill>
                  <a:schemeClr val="accent2"/>
                </a:solidFill>
              </a:rPr>
              <a:t>خص </a:t>
            </a:r>
            <a:r>
              <a:rPr lang="ar-MA" sz="2000" dirty="0" smtClean="0">
                <a:solidFill>
                  <a:schemeClr val="accent2"/>
                </a:solidFill>
              </a:rPr>
              <a:t> </a:t>
            </a:r>
            <a:r>
              <a:rPr lang="ar-MA" sz="2000" dirty="0" smtClean="0">
                <a:solidFill>
                  <a:schemeClr val="accent2"/>
                </a:solidFill>
              </a:rPr>
              <a:t>بما يلي:</a:t>
            </a:r>
          </a:p>
          <a:p>
            <a:pPr algn="r" rtl="1">
              <a:buFont typeface="Wingdings" pitchFamily="2" charset="2"/>
              <a:buChar char="§"/>
            </a:pPr>
            <a:r>
              <a:rPr lang="ar-SA" sz="1800" dirty="0" smtClean="0">
                <a:solidFill>
                  <a:schemeClr val="accent2"/>
                </a:solidFill>
              </a:rPr>
              <a:t>- </a:t>
            </a:r>
            <a:r>
              <a:rPr lang="ar-MA" sz="1800" dirty="0" smtClean="0">
                <a:solidFill>
                  <a:schemeClr val="accent2"/>
                </a:solidFill>
              </a:rPr>
              <a:t>يحاول منعها من رؤية </a:t>
            </a:r>
            <a:r>
              <a:rPr lang="ar-SA" sz="1800" dirty="0" smtClean="0">
                <a:solidFill>
                  <a:schemeClr val="accent2"/>
                </a:solidFill>
              </a:rPr>
              <a:t>صديقاتها</a:t>
            </a:r>
            <a:r>
              <a:rPr lang="ar-MA" sz="1800" dirty="0" smtClean="0">
                <a:solidFill>
                  <a:schemeClr val="accent2"/>
                </a:solidFill>
              </a:rPr>
              <a:t>، </a:t>
            </a:r>
            <a:r>
              <a:rPr lang="ar-SA" sz="1800" dirty="0" smtClean="0">
                <a:solidFill>
                  <a:schemeClr val="accent2"/>
                </a:solidFill>
              </a:rPr>
              <a:t>- </a:t>
            </a:r>
            <a:r>
              <a:rPr lang="ar-MA" sz="1800" dirty="0" smtClean="0">
                <a:solidFill>
                  <a:schemeClr val="accent2"/>
                </a:solidFill>
              </a:rPr>
              <a:t>يحاول أن يضع حدودا لاتصالها بعائلتها أو بأقاربها </a:t>
            </a:r>
            <a:r>
              <a:rPr lang="ar-SA" sz="1800" dirty="0" smtClean="0">
                <a:solidFill>
                  <a:schemeClr val="accent2"/>
                </a:solidFill>
              </a:rPr>
              <a:t>- </a:t>
            </a:r>
            <a:r>
              <a:rPr lang="ar-MA" sz="1800" dirty="0" smtClean="0">
                <a:solidFill>
                  <a:schemeClr val="accent2"/>
                </a:solidFill>
              </a:rPr>
              <a:t>يمنعها من الخروج من البيت</a:t>
            </a:r>
            <a:r>
              <a:rPr lang="ar-SA" sz="1800" dirty="0" smtClean="0">
                <a:solidFill>
                  <a:schemeClr val="accent2"/>
                </a:solidFill>
              </a:rPr>
              <a:t> – يمنعها من متابعة الدراسة</a:t>
            </a:r>
            <a:endParaRPr lang="fr-FR" sz="1800" dirty="0" smtClean="0">
              <a:solidFill>
                <a:schemeClr val="accent2"/>
              </a:solidFill>
            </a:endParaRPr>
          </a:p>
          <a:p>
            <a:pPr lvl="0" algn="r" rtl="1">
              <a:buFont typeface="Wingdings" pitchFamily="2" charset="2"/>
              <a:buChar char="§"/>
            </a:pPr>
            <a:r>
              <a:rPr lang="ar-MA" sz="1800" dirty="0" smtClean="0">
                <a:solidFill>
                  <a:schemeClr val="accent2"/>
                </a:solidFill>
              </a:rPr>
              <a:t>يصر على معرفة مكان تواجدها باستمرار بشكل </a:t>
            </a:r>
            <a:r>
              <a:rPr lang="ar-MA" sz="1800" dirty="0" err="1" smtClean="0">
                <a:solidFill>
                  <a:schemeClr val="accent2"/>
                </a:solidFill>
              </a:rPr>
              <a:t>يفو</a:t>
            </a:r>
            <a:r>
              <a:rPr lang="ar-SA" sz="1800" dirty="0" smtClean="0">
                <a:solidFill>
                  <a:schemeClr val="accent2"/>
                </a:solidFill>
              </a:rPr>
              <a:t>ق</a:t>
            </a:r>
            <a:r>
              <a:rPr lang="ar-MA" sz="1800" dirty="0" smtClean="0">
                <a:solidFill>
                  <a:schemeClr val="accent2"/>
                </a:solidFill>
              </a:rPr>
              <a:t> </a:t>
            </a:r>
            <a:r>
              <a:rPr lang="ar-MA" sz="1800" dirty="0" smtClean="0">
                <a:solidFill>
                  <a:schemeClr val="accent2"/>
                </a:solidFill>
              </a:rPr>
              <a:t>مجرد الاهتمام </a:t>
            </a:r>
            <a:r>
              <a:rPr lang="ar-SA" sz="1800" dirty="0" smtClean="0">
                <a:solidFill>
                  <a:schemeClr val="accent2"/>
                </a:solidFill>
              </a:rPr>
              <a:t>-</a:t>
            </a:r>
            <a:r>
              <a:rPr lang="ar-MA" sz="1800" dirty="0" smtClean="0">
                <a:solidFill>
                  <a:schemeClr val="accent2"/>
                </a:solidFill>
              </a:rPr>
              <a:t> يطلب منها أن تأخذ إذنا منه للحصول على الرعاية الصحية لنفسها </a:t>
            </a:r>
            <a:endParaRPr lang="fr-FR" sz="1800" dirty="0" smtClean="0">
              <a:solidFill>
                <a:schemeClr val="accent2"/>
              </a:solidFill>
            </a:endParaRPr>
          </a:p>
          <a:p>
            <a:pPr lvl="0" algn="r" rtl="1">
              <a:buFont typeface="Wingdings" pitchFamily="2" charset="2"/>
              <a:buChar char="§"/>
            </a:pPr>
            <a:r>
              <a:rPr lang="ar-MA" sz="1800" dirty="0" smtClean="0">
                <a:solidFill>
                  <a:schemeClr val="accent2"/>
                </a:solidFill>
              </a:rPr>
              <a:t>يغضب إذا تحدثت إلى رجل آخر</a:t>
            </a:r>
            <a:r>
              <a:rPr lang="ar-SA" sz="1800" dirty="0" smtClean="0">
                <a:solidFill>
                  <a:schemeClr val="accent2"/>
                </a:solidFill>
              </a:rPr>
              <a:t>-</a:t>
            </a:r>
            <a:r>
              <a:rPr lang="ar-MA" sz="1800" dirty="0" smtClean="0">
                <a:solidFill>
                  <a:schemeClr val="accent2"/>
                </a:solidFill>
              </a:rPr>
              <a:t> يشك فيها باستمرار </a:t>
            </a:r>
            <a:r>
              <a:rPr lang="ar-SA" sz="1800" dirty="0" smtClean="0">
                <a:solidFill>
                  <a:schemeClr val="accent2"/>
                </a:solidFill>
              </a:rPr>
              <a:t>– يراقب هاتفها</a:t>
            </a:r>
            <a:endParaRPr lang="fr-FR" sz="1800" dirty="0" smtClean="0">
              <a:solidFill>
                <a:schemeClr val="accent2"/>
              </a:solidFill>
            </a:endParaRPr>
          </a:p>
          <a:p>
            <a:pPr lvl="0" algn="r" rtl="1">
              <a:buFont typeface="Wingdings" pitchFamily="2" charset="2"/>
              <a:buChar char="§"/>
            </a:pPr>
            <a:r>
              <a:rPr lang="ar-MA" sz="1800" dirty="0" smtClean="0">
                <a:solidFill>
                  <a:schemeClr val="accent2"/>
                </a:solidFill>
              </a:rPr>
              <a:t>يقوم بتجاهلها وعدم الاهتمام لرأيها</a:t>
            </a:r>
            <a:r>
              <a:rPr lang="ar-SA" sz="1800" dirty="0" smtClean="0">
                <a:solidFill>
                  <a:schemeClr val="accent2"/>
                </a:solidFill>
              </a:rPr>
              <a:t> -</a:t>
            </a:r>
            <a:r>
              <a:rPr lang="ar-MA" sz="1800" dirty="0" smtClean="0">
                <a:solidFill>
                  <a:schemeClr val="accent2"/>
                </a:solidFill>
              </a:rPr>
              <a:t> يفرض عليها طريقة تفكيره في أمور الأسرة والبيت </a:t>
            </a:r>
            <a:endParaRPr lang="fr-FR" sz="1800" dirty="0" smtClean="0">
              <a:solidFill>
                <a:schemeClr val="accent2"/>
              </a:solidFill>
            </a:endParaRPr>
          </a:p>
          <a:p>
            <a:pPr algn="r" rtl="1">
              <a:buFont typeface="Wingdings" pitchFamily="2" charset="2"/>
              <a:buChar char="§"/>
            </a:pPr>
            <a:r>
              <a:rPr lang="ar-MA" sz="1800" dirty="0" smtClean="0">
                <a:solidFill>
                  <a:schemeClr val="accent2"/>
                </a:solidFill>
              </a:rPr>
              <a:t>يتدخل في طريقة لباسها و يهزأ من شكلها</a:t>
            </a:r>
            <a:endParaRPr lang="fr-FR" sz="1800" dirty="0" smtClean="0">
              <a:solidFill>
                <a:schemeClr val="accent2"/>
              </a:solidFill>
            </a:endParaRPr>
          </a:p>
        </p:txBody>
      </p:sp>
      <p:sp>
        <p:nvSpPr>
          <p:cNvPr id="4" name="Espace réservé du numéro de diapositive 3"/>
          <p:cNvSpPr>
            <a:spLocks noGrp="1"/>
          </p:cNvSpPr>
          <p:nvPr>
            <p:ph type="sldNum" sz="quarter" idx="11"/>
          </p:nvPr>
        </p:nvSpPr>
        <p:spPr/>
        <p:txBody>
          <a:bodyPr/>
          <a:lstStyle/>
          <a:p>
            <a:pPr>
              <a:defRPr/>
            </a:pPr>
            <a:fld id="{A9ECD429-421E-47D0-96F5-918EE4AED6FE}" type="slidenum">
              <a:rPr lang="fr-FR" smtClean="0"/>
              <a:pPr>
                <a:defRPr/>
              </a:pPr>
              <a:t>12</a:t>
            </a:fld>
            <a:endParaRPr lang="fr-FR" dirty="0"/>
          </a:p>
        </p:txBody>
      </p:sp>
    </p:spTree>
    <p:extLst>
      <p:ext uri="{BB962C8B-B14F-4D97-AF65-F5344CB8AC3E}">
        <p14:creationId xmlns:p14="http://schemas.microsoft.com/office/powerpoint/2010/main" val="114253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611560" y="764704"/>
            <a:ext cx="7704856" cy="571500"/>
          </a:xfrm>
        </p:spPr>
        <p:txBody>
          <a:bodyPr/>
          <a:lstStyle/>
          <a:p>
            <a:r>
              <a:rPr lang="ar-SA" sz="2800" dirty="0" smtClean="0">
                <a:latin typeface="Book Antiqua" pitchFamily="18" charset="0"/>
              </a:rPr>
              <a:t>الجوانب المنهجية:</a:t>
            </a:r>
            <a:r>
              <a:rPr lang="ar-MA" sz="2800" dirty="0" smtClean="0">
                <a:latin typeface="Book Antiqua" pitchFamily="18" charset="0"/>
              </a:rPr>
              <a:t>أشكال العنف</a:t>
            </a:r>
            <a:r>
              <a:rPr lang="ar-SA" sz="2800" dirty="0" smtClean="0">
                <a:latin typeface="Book Antiqua" pitchFamily="18" charset="0"/>
              </a:rPr>
              <a:t> </a:t>
            </a:r>
            <a:r>
              <a:rPr lang="ar-SA" sz="2400" dirty="0" smtClean="0">
                <a:latin typeface="Simplified Arabic"/>
                <a:cs typeface="Simplified Arabic"/>
              </a:rPr>
              <a:t>(3)</a:t>
            </a:r>
            <a:r>
              <a:rPr lang="ar-SA" sz="2400" dirty="0" smtClean="0">
                <a:latin typeface="Book Antiqua" pitchFamily="18" charset="0"/>
              </a:rPr>
              <a:t> </a:t>
            </a:r>
            <a:endParaRPr lang="fr-FR" sz="2400" dirty="0" smtClean="0">
              <a:latin typeface="Book Antiqua" pitchFamily="18" charset="0"/>
            </a:endParaRPr>
          </a:p>
        </p:txBody>
      </p:sp>
      <p:sp>
        <p:nvSpPr>
          <p:cNvPr id="3" name="Espace réservé du contenu 2"/>
          <p:cNvSpPr>
            <a:spLocks noGrp="1"/>
          </p:cNvSpPr>
          <p:nvPr>
            <p:ph idx="1"/>
          </p:nvPr>
        </p:nvSpPr>
        <p:spPr>
          <a:xfrm>
            <a:off x="395536" y="1556792"/>
            <a:ext cx="8570788" cy="4896544"/>
          </a:xfrm>
        </p:spPr>
        <p:txBody>
          <a:bodyPr/>
          <a:lstStyle/>
          <a:p>
            <a:pPr algn="r" rtl="1">
              <a:buNone/>
            </a:pPr>
            <a:r>
              <a:rPr lang="ar-MA" b="1" dirty="0" smtClean="0">
                <a:solidFill>
                  <a:schemeClr val="accent2"/>
                </a:solidFill>
              </a:rPr>
              <a:t>العنف النفسي</a:t>
            </a:r>
            <a:r>
              <a:rPr lang="ar-SA" b="1" dirty="0" smtClean="0">
                <a:solidFill>
                  <a:schemeClr val="accent2"/>
                </a:solidFill>
              </a:rPr>
              <a:t>:</a:t>
            </a:r>
          </a:p>
          <a:p>
            <a:pPr algn="r" rtl="1">
              <a:buNone/>
            </a:pPr>
            <a:r>
              <a:rPr lang="ar-MA" dirty="0" smtClean="0">
                <a:solidFill>
                  <a:schemeClr val="accent2"/>
                </a:solidFill>
              </a:rPr>
              <a:t> </a:t>
            </a:r>
            <a:r>
              <a:rPr lang="ar-MA" sz="2000" dirty="0">
                <a:solidFill>
                  <a:schemeClr val="accent2"/>
                </a:solidFill>
              </a:rPr>
              <a:t>2</a:t>
            </a:r>
            <a:r>
              <a:rPr lang="ar-MA" dirty="0">
                <a:solidFill>
                  <a:schemeClr val="accent2"/>
                </a:solidFill>
              </a:rPr>
              <a:t>- </a:t>
            </a:r>
            <a:r>
              <a:rPr lang="ar-MA" b="1" dirty="0" smtClean="0">
                <a:solidFill>
                  <a:schemeClr val="accent2"/>
                </a:solidFill>
              </a:rPr>
              <a:t>العنف العاطفي: </a:t>
            </a:r>
            <a:r>
              <a:rPr lang="ar-MA" dirty="0" smtClean="0">
                <a:solidFill>
                  <a:schemeClr val="accent2"/>
                </a:solidFill>
              </a:rPr>
              <a:t>وتسأل المرأة إذا ما قام شخص بما يلي:</a:t>
            </a:r>
          </a:p>
          <a:p>
            <a:pPr lvl="0" algn="r" rtl="1">
              <a:buFont typeface="Wingdings" pitchFamily="2" charset="2"/>
              <a:buChar char="§"/>
            </a:pPr>
            <a:r>
              <a:rPr lang="ar-MA" dirty="0" smtClean="0">
                <a:solidFill>
                  <a:schemeClr val="accent2"/>
                </a:solidFill>
              </a:rPr>
              <a:t>أهانها أو جعلها تشعر بالسوء </a:t>
            </a:r>
            <a:endParaRPr lang="ar-SA" dirty="0" smtClean="0">
              <a:solidFill>
                <a:schemeClr val="accent2"/>
              </a:solidFill>
            </a:endParaRPr>
          </a:p>
          <a:p>
            <a:pPr lvl="0" algn="r" rtl="1">
              <a:buFont typeface="Wingdings" pitchFamily="2" charset="2"/>
              <a:buChar char="§"/>
            </a:pPr>
            <a:r>
              <a:rPr lang="ar-MA" dirty="0" smtClean="0">
                <a:solidFill>
                  <a:schemeClr val="accent2"/>
                </a:solidFill>
              </a:rPr>
              <a:t>أحط من شأنها أو أذلها أمام الآخرين</a:t>
            </a:r>
            <a:endParaRPr lang="fr-FR" dirty="0" smtClean="0">
              <a:solidFill>
                <a:schemeClr val="accent2"/>
              </a:solidFill>
            </a:endParaRPr>
          </a:p>
          <a:p>
            <a:pPr lvl="0" algn="r" rtl="1">
              <a:buFont typeface="Wingdings" pitchFamily="2" charset="2"/>
              <a:buChar char="§"/>
            </a:pPr>
            <a:r>
              <a:rPr lang="ar-MA" dirty="0" smtClean="0">
                <a:solidFill>
                  <a:schemeClr val="accent2"/>
                </a:solidFill>
              </a:rPr>
              <a:t>خوفها أو أرهبها عمدا ( عن طريق النظر إليها أو الصراخ أو تحطيم الأشياء مثلا) </a:t>
            </a:r>
            <a:endParaRPr lang="fr-FR" dirty="0" smtClean="0">
              <a:solidFill>
                <a:schemeClr val="accent2"/>
              </a:solidFill>
            </a:endParaRPr>
          </a:p>
          <a:p>
            <a:pPr lvl="0" algn="r" rtl="1">
              <a:buFont typeface="Wingdings" pitchFamily="2" charset="2"/>
              <a:buChar char="§"/>
            </a:pPr>
            <a:r>
              <a:rPr lang="ar-MA" dirty="0" smtClean="0">
                <a:solidFill>
                  <a:schemeClr val="accent2"/>
                </a:solidFill>
              </a:rPr>
              <a:t>هددها كلاميا بإلحاق الأذى بها أو بأي شخص قريب لها </a:t>
            </a:r>
            <a:endParaRPr lang="fr-FR" dirty="0" smtClean="0">
              <a:solidFill>
                <a:schemeClr val="accent2"/>
              </a:solidFill>
            </a:endParaRPr>
          </a:p>
          <a:p>
            <a:pPr lvl="0" algn="r" rtl="1">
              <a:buFont typeface="Wingdings" pitchFamily="2" charset="2"/>
              <a:buChar char="§"/>
            </a:pPr>
            <a:r>
              <a:rPr lang="ar-MA" dirty="0" smtClean="0">
                <a:solidFill>
                  <a:schemeClr val="accent2"/>
                </a:solidFill>
              </a:rPr>
              <a:t>هدد بإيذاء أبنائها أو بأخذهم منها</a:t>
            </a:r>
            <a:endParaRPr lang="fr-FR" dirty="0" smtClean="0">
              <a:solidFill>
                <a:schemeClr val="accent2"/>
              </a:solidFill>
            </a:endParaRPr>
          </a:p>
          <a:p>
            <a:pPr lvl="0" algn="r" rtl="1">
              <a:buFont typeface="Wingdings" pitchFamily="2" charset="2"/>
              <a:buChar char="§"/>
            </a:pPr>
            <a:r>
              <a:rPr lang="ar-MA" dirty="0" smtClean="0">
                <a:solidFill>
                  <a:schemeClr val="accent2"/>
                </a:solidFill>
              </a:rPr>
              <a:t>حرمها من أبنائها </a:t>
            </a:r>
            <a:endParaRPr lang="fr-FR" dirty="0" smtClean="0">
              <a:solidFill>
                <a:schemeClr val="accent2"/>
              </a:solidFill>
            </a:endParaRPr>
          </a:p>
          <a:p>
            <a:pPr lvl="0" algn="r" rtl="1">
              <a:buFont typeface="Wingdings" pitchFamily="2" charset="2"/>
              <a:buChar char="§"/>
            </a:pPr>
            <a:r>
              <a:rPr lang="ar-MA" dirty="0" smtClean="0">
                <a:solidFill>
                  <a:schemeClr val="accent2"/>
                </a:solidFill>
              </a:rPr>
              <a:t>هجرها </a:t>
            </a:r>
            <a:endParaRPr lang="ar-SA" dirty="0" smtClean="0">
              <a:solidFill>
                <a:schemeClr val="accent2"/>
              </a:solidFill>
            </a:endParaRPr>
          </a:p>
          <a:p>
            <a:pPr lvl="0" algn="r" rtl="1">
              <a:buFont typeface="Wingdings" pitchFamily="2" charset="2"/>
              <a:buChar char="§"/>
            </a:pPr>
            <a:r>
              <a:rPr lang="ar-MA" dirty="0" smtClean="0">
                <a:solidFill>
                  <a:schemeClr val="accent2"/>
                </a:solidFill>
              </a:rPr>
              <a:t>خانها</a:t>
            </a:r>
            <a:endParaRPr lang="fr-FR" dirty="0" smtClean="0">
              <a:solidFill>
                <a:schemeClr val="accent2"/>
              </a:solidFill>
            </a:endParaRPr>
          </a:p>
          <a:p>
            <a:pPr lvl="0" algn="r" rtl="1">
              <a:buFont typeface="Wingdings" pitchFamily="2" charset="2"/>
              <a:buChar char="§"/>
            </a:pPr>
            <a:r>
              <a:rPr lang="ar-MA" dirty="0" smtClean="0">
                <a:solidFill>
                  <a:schemeClr val="accent2"/>
                </a:solidFill>
              </a:rPr>
              <a:t>طردها من </a:t>
            </a:r>
            <a:r>
              <a:rPr lang="ar-SA" dirty="0" smtClean="0">
                <a:solidFill>
                  <a:schemeClr val="accent2"/>
                </a:solidFill>
              </a:rPr>
              <a:t>ال</a:t>
            </a:r>
            <a:r>
              <a:rPr lang="ar-MA" dirty="0" smtClean="0">
                <a:solidFill>
                  <a:schemeClr val="accent2"/>
                </a:solidFill>
              </a:rPr>
              <a:t>بيت </a:t>
            </a:r>
            <a:r>
              <a:rPr lang="ar-MA" dirty="0" smtClean="0">
                <a:solidFill>
                  <a:schemeClr val="accent2"/>
                </a:solidFill>
                <a:latin typeface="Simplified Arabic"/>
                <a:cs typeface="Simplified Arabic"/>
              </a:rPr>
              <a:t>(</a:t>
            </a:r>
            <a:r>
              <a:rPr lang="ar-MA" dirty="0">
                <a:solidFill>
                  <a:schemeClr val="accent2"/>
                </a:solidFill>
              </a:rPr>
              <a:t>الزوجية</a:t>
            </a:r>
            <a:r>
              <a:rPr lang="ar-SA" dirty="0">
                <a:solidFill>
                  <a:schemeClr val="accent2"/>
                </a:solidFill>
              </a:rPr>
              <a:t> أو </a:t>
            </a:r>
            <a:r>
              <a:rPr lang="ar-SA" dirty="0" smtClean="0">
                <a:solidFill>
                  <a:schemeClr val="accent2"/>
                </a:solidFill>
              </a:rPr>
              <a:t>الأسرة</a:t>
            </a:r>
            <a:r>
              <a:rPr lang="ar-MA" dirty="0">
                <a:solidFill>
                  <a:schemeClr val="accent2"/>
                </a:solidFill>
                <a:latin typeface="Simplified Arabic"/>
                <a:cs typeface="Simplified Arabic"/>
              </a:rPr>
              <a:t>)</a:t>
            </a:r>
            <a:endParaRPr lang="fr-FR" sz="1200" dirty="0">
              <a:solidFill>
                <a:srgbClr val="7B003B"/>
              </a:solidFill>
              <a:latin typeface="Book Antiqua" pitchFamily="18" charset="0"/>
              <a:ea typeface="+mj-ea"/>
              <a:cs typeface="+mj-cs"/>
            </a:endParaRPr>
          </a:p>
          <a:p>
            <a:pPr algn="r" rtl="1">
              <a:buFont typeface="Wingdings" pitchFamily="2" charset="2"/>
              <a:buChar char="§"/>
            </a:pPr>
            <a:endParaRPr lang="fr-FR" dirty="0">
              <a:solidFill>
                <a:schemeClr val="accent2"/>
              </a:solidFill>
            </a:endParaRPr>
          </a:p>
        </p:txBody>
      </p:sp>
      <p:sp>
        <p:nvSpPr>
          <p:cNvPr id="4" name="Espace réservé du numéro de diapositive 3"/>
          <p:cNvSpPr>
            <a:spLocks noGrp="1"/>
          </p:cNvSpPr>
          <p:nvPr>
            <p:ph type="sldNum" sz="quarter" idx="11"/>
          </p:nvPr>
        </p:nvSpPr>
        <p:spPr/>
        <p:txBody>
          <a:bodyPr/>
          <a:lstStyle/>
          <a:p>
            <a:pPr>
              <a:defRPr/>
            </a:pPr>
            <a:fld id="{A9ECD429-421E-47D0-96F5-918EE4AED6FE}" type="slidenum">
              <a:rPr lang="fr-FR" smtClean="0"/>
              <a:pPr>
                <a:defRPr/>
              </a:pPr>
              <a:t>13</a:t>
            </a:fld>
            <a:endParaRPr lang="fr-FR" dirty="0"/>
          </a:p>
        </p:txBody>
      </p:sp>
    </p:spTree>
    <p:extLst>
      <p:ext uri="{BB962C8B-B14F-4D97-AF65-F5344CB8AC3E}">
        <p14:creationId xmlns:p14="http://schemas.microsoft.com/office/powerpoint/2010/main" val="1255059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611560" y="764704"/>
            <a:ext cx="7704856" cy="571500"/>
          </a:xfrm>
        </p:spPr>
        <p:txBody>
          <a:bodyPr/>
          <a:lstStyle/>
          <a:p>
            <a:r>
              <a:rPr lang="ar-SA" sz="2800" dirty="0" smtClean="0">
                <a:latin typeface="Book Antiqua" pitchFamily="18" charset="0"/>
              </a:rPr>
              <a:t>الجوانب المنهجية:</a:t>
            </a:r>
            <a:r>
              <a:rPr lang="ar-MA" sz="2800" dirty="0" smtClean="0">
                <a:latin typeface="Book Antiqua" pitchFamily="18" charset="0"/>
              </a:rPr>
              <a:t>أشكال العنف</a:t>
            </a:r>
            <a:r>
              <a:rPr lang="ar-SA" sz="2800" dirty="0" smtClean="0">
                <a:latin typeface="Book Antiqua" pitchFamily="18" charset="0"/>
              </a:rPr>
              <a:t> </a:t>
            </a:r>
            <a:r>
              <a:rPr lang="ar-SA" sz="2400" dirty="0" smtClean="0">
                <a:latin typeface="Simplified Arabic"/>
                <a:cs typeface="Simplified Arabic"/>
              </a:rPr>
              <a:t>(4)</a:t>
            </a:r>
            <a:r>
              <a:rPr lang="ar-SA" sz="2400" dirty="0" smtClean="0">
                <a:latin typeface="Book Antiqua" pitchFamily="18" charset="0"/>
              </a:rPr>
              <a:t> </a:t>
            </a:r>
            <a:endParaRPr lang="fr-FR" sz="2400" dirty="0" smtClean="0">
              <a:latin typeface="Book Antiqua" pitchFamily="18" charset="0"/>
            </a:endParaRPr>
          </a:p>
        </p:txBody>
      </p:sp>
      <p:sp>
        <p:nvSpPr>
          <p:cNvPr id="3" name="Espace réservé du contenu 2"/>
          <p:cNvSpPr>
            <a:spLocks noGrp="1"/>
          </p:cNvSpPr>
          <p:nvPr>
            <p:ph idx="1"/>
          </p:nvPr>
        </p:nvSpPr>
        <p:spPr>
          <a:xfrm>
            <a:off x="395536" y="1412776"/>
            <a:ext cx="8532440" cy="4011928"/>
          </a:xfrm>
        </p:spPr>
        <p:txBody>
          <a:bodyPr/>
          <a:lstStyle/>
          <a:p>
            <a:pPr algn="just" rtl="1">
              <a:buNone/>
            </a:pPr>
            <a:r>
              <a:rPr lang="ar-MA" b="1" dirty="0">
                <a:solidFill>
                  <a:schemeClr val="accent2"/>
                </a:solidFill>
              </a:rPr>
              <a:t>العنف الجسدي</a:t>
            </a:r>
            <a:r>
              <a:rPr lang="ar-SA" b="1" dirty="0">
                <a:solidFill>
                  <a:schemeClr val="accent2"/>
                </a:solidFill>
              </a:rPr>
              <a:t>:</a:t>
            </a:r>
            <a:r>
              <a:rPr lang="ar-MA" b="1" dirty="0">
                <a:solidFill>
                  <a:schemeClr val="accent2"/>
                </a:solidFill>
              </a:rPr>
              <a:t> </a:t>
            </a:r>
            <a:r>
              <a:rPr lang="ar-MA" dirty="0">
                <a:solidFill>
                  <a:schemeClr val="accent2"/>
                </a:solidFill>
              </a:rPr>
              <a:t>يشمل </a:t>
            </a:r>
            <a:r>
              <a:rPr lang="ar-MA" dirty="0" smtClean="0">
                <a:solidFill>
                  <a:schemeClr val="accent2"/>
                </a:solidFill>
              </a:rPr>
              <a:t>كل الأفعال التي تلحق أضرارا جسدية تؤثر بشكل مباشر على السلامة البدنية للمرأة أيا كان مرتكبه أو وسيلته أو مكان ارتكابه. وتعتبر المرأة معنفة جسديا إذا ما قام شخص تجاهها بما يلي</a:t>
            </a:r>
            <a:r>
              <a:rPr lang="ar-MA" dirty="0" smtClean="0">
                <a:solidFill>
                  <a:schemeClr val="accent2"/>
                </a:solidFill>
              </a:rPr>
              <a:t>:</a:t>
            </a:r>
            <a:endParaRPr lang="ar-SA" dirty="0" smtClean="0">
              <a:solidFill>
                <a:schemeClr val="accent2"/>
              </a:solidFill>
            </a:endParaRPr>
          </a:p>
          <a:p>
            <a:pPr algn="just" rtl="1">
              <a:buNone/>
            </a:pPr>
            <a:endParaRPr lang="ar-MA" dirty="0" smtClean="0">
              <a:solidFill>
                <a:schemeClr val="accent2"/>
              </a:solidFill>
            </a:endParaRPr>
          </a:p>
          <a:p>
            <a:pPr lvl="0" algn="just" rtl="1">
              <a:buFont typeface="Wingdings" pitchFamily="2" charset="2"/>
              <a:buChar char="§"/>
            </a:pPr>
            <a:r>
              <a:rPr lang="ar-MA" dirty="0" smtClean="0">
                <a:solidFill>
                  <a:schemeClr val="accent2"/>
                </a:solidFill>
              </a:rPr>
              <a:t>صفعها أو رماها بما قد يؤذيها </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دفعها بشدة أو بعنف أو شد شعرها </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ضربها بقبضة يده أو بأي شيء آخر يمكن أن يِؤذيها</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ركلها، أو سحبها أو ضربها بقسوة </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خنقها أو حرقها عن قصد</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 هددها أو استخدم فعليا مسدسا أو سكينا أو أي سلاح آخر ضدها</a:t>
            </a:r>
            <a:endParaRPr lang="fr-FR" dirty="0" smtClean="0">
              <a:solidFill>
                <a:schemeClr val="accent2"/>
              </a:solidFill>
            </a:endParaRPr>
          </a:p>
          <a:p>
            <a:pPr marL="0" indent="0" algn="just">
              <a:buFontTx/>
              <a:buNone/>
              <a:defRPr/>
            </a:pPr>
            <a:endParaRPr lang="fr-FR" sz="1200" dirty="0" smtClean="0">
              <a:solidFill>
                <a:srgbClr val="7B003B"/>
              </a:solidFill>
              <a:latin typeface="Book Antiqua" pitchFamily="18" charset="0"/>
              <a:ea typeface="+mj-ea"/>
              <a:cs typeface="+mj-cs"/>
            </a:endParaRPr>
          </a:p>
        </p:txBody>
      </p:sp>
      <p:sp>
        <p:nvSpPr>
          <p:cNvPr id="4" name="Espace réservé du numéro de diapositive 3"/>
          <p:cNvSpPr>
            <a:spLocks noGrp="1"/>
          </p:cNvSpPr>
          <p:nvPr>
            <p:ph type="sldNum" sz="quarter" idx="11"/>
          </p:nvPr>
        </p:nvSpPr>
        <p:spPr/>
        <p:txBody>
          <a:bodyPr/>
          <a:lstStyle/>
          <a:p>
            <a:pPr>
              <a:defRPr/>
            </a:pPr>
            <a:fld id="{A9ECD429-421E-47D0-96F5-918EE4AED6FE}" type="slidenum">
              <a:rPr lang="fr-FR" smtClean="0"/>
              <a:pPr>
                <a:defRPr/>
              </a:pPr>
              <a:t>14</a:t>
            </a:fld>
            <a:endParaRPr lang="fr-FR" dirty="0"/>
          </a:p>
        </p:txBody>
      </p:sp>
    </p:spTree>
    <p:extLst>
      <p:ext uri="{BB962C8B-B14F-4D97-AF65-F5344CB8AC3E}">
        <p14:creationId xmlns:p14="http://schemas.microsoft.com/office/powerpoint/2010/main" val="2689922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611560" y="764704"/>
            <a:ext cx="7704856" cy="571500"/>
          </a:xfrm>
        </p:spPr>
        <p:txBody>
          <a:bodyPr/>
          <a:lstStyle/>
          <a:p>
            <a:pPr rtl="1"/>
            <a:r>
              <a:rPr lang="ar-SA" sz="2800" dirty="0"/>
              <a:t>الجوانب </a:t>
            </a:r>
            <a:r>
              <a:rPr lang="ar-SA" sz="2800" dirty="0" smtClean="0"/>
              <a:t>المنهجية: </a:t>
            </a:r>
            <a:r>
              <a:rPr lang="ar-MA" sz="2800" dirty="0" smtClean="0">
                <a:latin typeface="Book Antiqua" pitchFamily="18" charset="0"/>
              </a:rPr>
              <a:t>أشكال العنف</a:t>
            </a:r>
            <a:r>
              <a:rPr lang="ar-SA" sz="2800" dirty="0" smtClean="0">
                <a:latin typeface="Book Antiqua" pitchFamily="18" charset="0"/>
              </a:rPr>
              <a:t> </a:t>
            </a:r>
            <a:r>
              <a:rPr lang="ar-SA" sz="2400" dirty="0" smtClean="0">
                <a:latin typeface="Simplified Arabic"/>
                <a:cs typeface="Simplified Arabic"/>
              </a:rPr>
              <a:t>(5)</a:t>
            </a:r>
            <a:r>
              <a:rPr lang="ar-SA" sz="2400" dirty="0" smtClean="0">
                <a:latin typeface="Book Antiqua" pitchFamily="18" charset="0"/>
              </a:rPr>
              <a:t> </a:t>
            </a:r>
            <a:endParaRPr lang="fr-FR" sz="2400" dirty="0" smtClean="0">
              <a:latin typeface="Book Antiqua" pitchFamily="18" charset="0"/>
            </a:endParaRPr>
          </a:p>
        </p:txBody>
      </p:sp>
      <p:sp>
        <p:nvSpPr>
          <p:cNvPr id="3" name="Espace réservé du contenu 2"/>
          <p:cNvSpPr>
            <a:spLocks noGrp="1"/>
          </p:cNvSpPr>
          <p:nvPr>
            <p:ph idx="1"/>
          </p:nvPr>
        </p:nvSpPr>
        <p:spPr>
          <a:xfrm>
            <a:off x="436240" y="1556792"/>
            <a:ext cx="8676456" cy="4011928"/>
          </a:xfrm>
        </p:spPr>
        <p:txBody>
          <a:bodyPr/>
          <a:lstStyle/>
          <a:p>
            <a:pPr algn="just" rtl="1">
              <a:buNone/>
            </a:pPr>
            <a:r>
              <a:rPr lang="ar-MA" sz="2800" dirty="0" smtClean="0"/>
              <a:t>   </a:t>
            </a:r>
            <a:r>
              <a:rPr lang="ar-SA" sz="2800" dirty="0" smtClean="0">
                <a:solidFill>
                  <a:schemeClr val="accent2"/>
                </a:solidFill>
              </a:rPr>
              <a:t>العنف الجنسي: </a:t>
            </a:r>
            <a:r>
              <a:rPr lang="ar-MA" dirty="0" smtClean="0">
                <a:solidFill>
                  <a:schemeClr val="accent2"/>
                </a:solidFill>
              </a:rPr>
              <a:t>هو كل قول أو فعل أو استغلال يمس بحرمة جسد المرأة لأغراض جنسية أو تجارية أيا كانت الوسيلة المستعملة في ذلك. ويتضمن المعاشرة الجنسية بالإكراه والتحرش الجنسي المقرون باللمس الجنسي و التعرض للأفعال المخلة بالحياء والتحريض على ممارسة الدعارة بالإضافة إلى الممارسات الجنسية التي تتم بدون رضى المرأة. وتعتبر المرأة معنفة جنسيا إذا ما قام شخص تجاهها بما يلي:</a:t>
            </a:r>
            <a:endParaRPr lang="ar-SA" dirty="0" smtClean="0">
              <a:solidFill>
                <a:schemeClr val="accent2"/>
              </a:solidFill>
            </a:endParaRPr>
          </a:p>
          <a:p>
            <a:pPr algn="just" rtl="1">
              <a:buNone/>
            </a:pPr>
            <a:endParaRPr lang="fr-FR" dirty="0" smtClean="0">
              <a:solidFill>
                <a:schemeClr val="accent2"/>
              </a:solidFill>
            </a:endParaRPr>
          </a:p>
          <a:p>
            <a:pPr lvl="0" algn="just" rtl="1">
              <a:buFont typeface="Wingdings" pitchFamily="2" charset="2"/>
              <a:buChar char="§"/>
            </a:pPr>
            <a:r>
              <a:rPr lang="ar-MA" dirty="0" smtClean="0">
                <a:solidFill>
                  <a:schemeClr val="accent2"/>
                </a:solidFill>
              </a:rPr>
              <a:t>أجبرها على إقامة علاقة حميمية رغما عنها </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أقامت علاقة حميمية معه لأنها كانت خائفة من ردة فعله في حالة رفضها</a:t>
            </a:r>
            <a:endParaRPr lang="fr-FR" dirty="0" smtClean="0">
              <a:solidFill>
                <a:schemeClr val="accent2"/>
              </a:solidFill>
            </a:endParaRPr>
          </a:p>
          <a:p>
            <a:pPr lvl="0" algn="just" rtl="1">
              <a:buFont typeface="Wingdings" pitchFamily="2" charset="2"/>
              <a:buChar char="§"/>
            </a:pPr>
            <a:r>
              <a:rPr lang="ar-MA" dirty="0" smtClean="0">
                <a:solidFill>
                  <a:schemeClr val="accent2"/>
                </a:solidFill>
              </a:rPr>
              <a:t> أجبرها على القيام بأعمال جنسية أخرى رأت أنها تحط من شأنها أو تذلها</a:t>
            </a:r>
            <a:endParaRPr lang="fr-FR" dirty="0" smtClean="0">
              <a:solidFill>
                <a:schemeClr val="accent2"/>
              </a:solidFill>
            </a:endParaRPr>
          </a:p>
          <a:p>
            <a:pPr marL="0" indent="0" algn="just">
              <a:buFontTx/>
              <a:buNone/>
              <a:defRPr/>
            </a:pPr>
            <a:endParaRPr lang="fr-FR" dirty="0" smtClean="0">
              <a:solidFill>
                <a:srgbClr val="7B003B"/>
              </a:solidFill>
              <a:latin typeface="Book Antiqua" pitchFamily="18" charset="0"/>
              <a:ea typeface="+mj-ea"/>
              <a:cs typeface="+mj-cs"/>
            </a:endParaRPr>
          </a:p>
        </p:txBody>
      </p:sp>
      <p:sp>
        <p:nvSpPr>
          <p:cNvPr id="4" name="Espace réservé du numéro de diapositive 3"/>
          <p:cNvSpPr>
            <a:spLocks noGrp="1"/>
          </p:cNvSpPr>
          <p:nvPr>
            <p:ph type="sldNum" sz="quarter" idx="11"/>
          </p:nvPr>
        </p:nvSpPr>
        <p:spPr/>
        <p:txBody>
          <a:bodyPr/>
          <a:lstStyle/>
          <a:p>
            <a:pPr>
              <a:defRPr/>
            </a:pPr>
            <a:fld id="{A9ECD429-421E-47D0-96F5-918EE4AED6FE}" type="slidenum">
              <a:rPr lang="fr-FR" smtClean="0"/>
              <a:pPr>
                <a:defRPr/>
              </a:pPr>
              <a:t>15</a:t>
            </a:fld>
            <a:endParaRPr lang="fr-FR" dirty="0"/>
          </a:p>
        </p:txBody>
      </p:sp>
    </p:spTree>
    <p:extLst>
      <p:ext uri="{BB962C8B-B14F-4D97-AF65-F5344CB8AC3E}">
        <p14:creationId xmlns:p14="http://schemas.microsoft.com/office/powerpoint/2010/main" val="3968679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20688"/>
            <a:ext cx="6985000" cy="648072"/>
          </a:xfrm>
        </p:spPr>
        <p:txBody>
          <a:bodyPr/>
          <a:lstStyle/>
          <a:p>
            <a:pPr rtl="1"/>
            <a:r>
              <a:rPr lang="ar-MA" sz="3200" dirty="0" smtClean="0"/>
              <a:t>الجوانب المنهجية: </a:t>
            </a:r>
            <a:r>
              <a:rPr lang="ar-SA" sz="3200" dirty="0" smtClean="0"/>
              <a:t>مجالات العنف</a:t>
            </a:r>
            <a:endParaRPr lang="fr-FR" sz="3200" dirty="0"/>
          </a:p>
        </p:txBody>
      </p:sp>
      <p:sp>
        <p:nvSpPr>
          <p:cNvPr id="3" name="Espace réservé du contenu 2"/>
          <p:cNvSpPr>
            <a:spLocks noGrp="1"/>
          </p:cNvSpPr>
          <p:nvPr>
            <p:ph idx="1"/>
          </p:nvPr>
        </p:nvSpPr>
        <p:spPr>
          <a:xfrm>
            <a:off x="251520" y="1340768"/>
            <a:ext cx="8712968" cy="4785395"/>
          </a:xfrm>
        </p:spPr>
        <p:txBody>
          <a:bodyPr/>
          <a:lstStyle/>
          <a:p>
            <a:pPr marL="0" indent="0" algn="r" rtl="1">
              <a:buNone/>
            </a:pPr>
            <a:r>
              <a:rPr lang="ar-EG" sz="2200" dirty="0" smtClean="0">
                <a:solidFill>
                  <a:schemeClr val="accent2">
                    <a:lumMod val="75000"/>
                  </a:schemeClr>
                </a:solidFill>
              </a:rPr>
              <a:t>تجميع </a:t>
            </a:r>
            <a:r>
              <a:rPr lang="ar-SA" sz="2200" dirty="0" smtClean="0">
                <a:solidFill>
                  <a:schemeClr val="accent2">
                    <a:lumMod val="75000"/>
                  </a:schemeClr>
                </a:solidFill>
              </a:rPr>
              <a:t>معطيات</a:t>
            </a:r>
            <a:r>
              <a:rPr lang="ar-EG" sz="2200" dirty="0" smtClean="0">
                <a:solidFill>
                  <a:schemeClr val="accent2">
                    <a:lumMod val="75000"/>
                  </a:schemeClr>
                </a:solidFill>
              </a:rPr>
              <a:t> حول</a:t>
            </a:r>
            <a:r>
              <a:rPr lang="ar-SA" sz="2200" dirty="0" smtClean="0">
                <a:solidFill>
                  <a:schemeClr val="accent2">
                    <a:lumMod val="75000"/>
                  </a:schemeClr>
                </a:solidFill>
              </a:rPr>
              <a:t> </a:t>
            </a:r>
            <a:r>
              <a:rPr lang="ar-SA" sz="2200" dirty="0">
                <a:solidFill>
                  <a:schemeClr val="accent2">
                    <a:lumMod val="75000"/>
                  </a:schemeClr>
                </a:solidFill>
              </a:rPr>
              <a:t>درجة </a:t>
            </a:r>
            <a:r>
              <a:rPr lang="ar-SA" sz="2200" b="1" dirty="0">
                <a:solidFill>
                  <a:schemeClr val="accent2">
                    <a:lumMod val="75000"/>
                  </a:schemeClr>
                </a:solidFill>
              </a:rPr>
              <a:t>انتشار</a:t>
            </a:r>
            <a:r>
              <a:rPr lang="ar-SA" sz="2200" dirty="0">
                <a:solidFill>
                  <a:schemeClr val="accent2">
                    <a:lumMod val="75000"/>
                  </a:schemeClr>
                </a:solidFill>
              </a:rPr>
              <a:t> و</a:t>
            </a:r>
            <a:r>
              <a:rPr lang="ar-SA" sz="2200" b="1" dirty="0">
                <a:solidFill>
                  <a:schemeClr val="accent2">
                    <a:lumMod val="75000"/>
                  </a:schemeClr>
                </a:solidFill>
              </a:rPr>
              <a:t>تردد</a:t>
            </a:r>
            <a:r>
              <a:rPr lang="ar-SA" sz="2200" dirty="0">
                <a:solidFill>
                  <a:schemeClr val="accent2">
                    <a:lumMod val="75000"/>
                  </a:schemeClr>
                </a:solidFill>
              </a:rPr>
              <a:t> </a:t>
            </a:r>
            <a:r>
              <a:rPr lang="ar-MA" sz="2200" dirty="0">
                <a:solidFill>
                  <a:schemeClr val="accent2">
                    <a:lumMod val="75000"/>
                  </a:schemeClr>
                </a:solidFill>
              </a:rPr>
              <a:t>جميع </a:t>
            </a:r>
            <a:r>
              <a:rPr lang="ar-EG" sz="2200" dirty="0">
                <a:solidFill>
                  <a:schemeClr val="accent2">
                    <a:lumMod val="75000"/>
                  </a:schemeClr>
                </a:solidFill>
              </a:rPr>
              <a:t>أشكال وأنواع العنف الذي قد تكون المبحوثة </a:t>
            </a:r>
            <a:r>
              <a:rPr lang="ar-MA" sz="2200" dirty="0">
                <a:solidFill>
                  <a:schemeClr val="accent2">
                    <a:lumMod val="75000"/>
                  </a:schemeClr>
                </a:solidFill>
              </a:rPr>
              <a:t>أو المبحوث قد </a:t>
            </a:r>
            <a:r>
              <a:rPr lang="ar-EG" sz="2200" dirty="0">
                <a:solidFill>
                  <a:schemeClr val="accent2">
                    <a:lumMod val="75000"/>
                  </a:schemeClr>
                </a:solidFill>
              </a:rPr>
              <a:t>تعرض</a:t>
            </a:r>
            <a:r>
              <a:rPr lang="ar-MA" sz="2200" dirty="0">
                <a:solidFill>
                  <a:schemeClr val="accent2">
                    <a:lumMod val="75000"/>
                  </a:schemeClr>
                </a:solidFill>
              </a:rPr>
              <a:t>ا</a:t>
            </a:r>
            <a:r>
              <a:rPr lang="ar-EG" sz="2200" dirty="0">
                <a:solidFill>
                  <a:schemeClr val="accent2">
                    <a:lumMod val="75000"/>
                  </a:schemeClr>
                </a:solidFill>
              </a:rPr>
              <a:t> له</a:t>
            </a:r>
            <a:r>
              <a:rPr lang="ar-SA" sz="2200" dirty="0">
                <a:solidFill>
                  <a:schemeClr val="accent2">
                    <a:lumMod val="75000"/>
                  </a:schemeClr>
                </a:solidFill>
              </a:rPr>
              <a:t>ا</a:t>
            </a:r>
            <a:r>
              <a:rPr lang="ar-MA" sz="2200" dirty="0">
                <a:solidFill>
                  <a:schemeClr val="accent2">
                    <a:lumMod val="75000"/>
                  </a:schemeClr>
                </a:solidFill>
              </a:rPr>
              <a:t> وتضم </a:t>
            </a:r>
            <a:r>
              <a:rPr lang="ar-MA" sz="2200" dirty="0" smtClean="0">
                <a:solidFill>
                  <a:schemeClr val="accent2">
                    <a:lumMod val="75000"/>
                  </a:schemeClr>
                </a:solidFill>
              </a:rPr>
              <a:t>العنف </a:t>
            </a:r>
            <a:r>
              <a:rPr lang="ar-MA" sz="2200" dirty="0">
                <a:solidFill>
                  <a:schemeClr val="accent2">
                    <a:lumMod val="75000"/>
                  </a:schemeClr>
                </a:solidFill>
              </a:rPr>
              <a:t>الاقتصادي والنفسي والجسدي والجنسي </a:t>
            </a:r>
            <a:r>
              <a:rPr lang="ar-SA" sz="2200" dirty="0" smtClean="0">
                <a:solidFill>
                  <a:schemeClr val="accent2">
                    <a:lumMod val="75000"/>
                  </a:schemeClr>
                </a:solidFill>
              </a:rPr>
              <a:t>داخل </a:t>
            </a:r>
            <a:r>
              <a:rPr lang="ar-MA" sz="2200" dirty="0" smtClean="0">
                <a:solidFill>
                  <a:schemeClr val="accent2">
                    <a:lumMod val="75000"/>
                  </a:schemeClr>
                </a:solidFill>
              </a:rPr>
              <a:t>المجالات </a:t>
            </a:r>
            <a:r>
              <a:rPr lang="ar-MA" sz="2200" dirty="0">
                <a:solidFill>
                  <a:schemeClr val="accent2">
                    <a:lumMod val="75000"/>
                  </a:schemeClr>
                </a:solidFill>
              </a:rPr>
              <a:t>التالية:</a:t>
            </a:r>
            <a:r>
              <a:rPr lang="ar-EG" sz="2200" dirty="0">
                <a:solidFill>
                  <a:schemeClr val="accent2">
                    <a:lumMod val="75000"/>
                  </a:schemeClr>
                </a:solidFill>
              </a:rPr>
              <a:t> </a:t>
            </a:r>
            <a:endParaRPr lang="ar-MA" sz="2200" dirty="0">
              <a:solidFill>
                <a:schemeClr val="accent2">
                  <a:lumMod val="75000"/>
                </a:schemeClr>
              </a:solidFill>
            </a:endParaRPr>
          </a:p>
          <a:p>
            <a:pPr algn="r" rtl="1"/>
            <a:r>
              <a:rPr lang="ar-SA" sz="2200" b="1" dirty="0">
                <a:solidFill>
                  <a:schemeClr val="accent2">
                    <a:lumMod val="75000"/>
                  </a:schemeClr>
                </a:solidFill>
              </a:rPr>
              <a:t>المجال الزوجي: </a:t>
            </a:r>
            <a:r>
              <a:rPr lang="ar-SA" sz="2200" dirty="0">
                <a:solidFill>
                  <a:schemeClr val="accent2">
                    <a:lumMod val="75000"/>
                  </a:schemeClr>
                </a:solidFill>
              </a:rPr>
              <a:t>ال</a:t>
            </a:r>
            <a:r>
              <a:rPr lang="ar-MA" sz="2200" dirty="0">
                <a:solidFill>
                  <a:schemeClr val="accent2">
                    <a:lumMod val="75000"/>
                  </a:schemeClr>
                </a:solidFill>
              </a:rPr>
              <a:t>عنف </a:t>
            </a:r>
            <a:r>
              <a:rPr lang="ar-SA" sz="2200" dirty="0">
                <a:solidFill>
                  <a:schemeClr val="accent2">
                    <a:lumMod val="75000"/>
                  </a:schemeClr>
                </a:solidFill>
              </a:rPr>
              <a:t>الممارس من طرف </a:t>
            </a:r>
            <a:r>
              <a:rPr lang="ar-MA" sz="2200" dirty="0">
                <a:solidFill>
                  <a:schemeClr val="accent2">
                    <a:lumMod val="75000"/>
                  </a:schemeClr>
                </a:solidFill>
              </a:rPr>
              <a:t>الشريك (الزوج(ة)/الخطيب(ة)/</a:t>
            </a:r>
            <a:r>
              <a:rPr lang="ar-MA" sz="2200" dirty="0" smtClean="0">
                <a:solidFill>
                  <a:schemeClr val="accent2">
                    <a:lumMod val="75000"/>
                  </a:schemeClr>
                </a:solidFill>
              </a:rPr>
              <a:t>الصديق</a:t>
            </a:r>
            <a:r>
              <a:rPr lang="ar-MA" sz="2200" dirty="0" smtClean="0">
                <a:solidFill>
                  <a:schemeClr val="accent2">
                    <a:lumMod val="75000"/>
                  </a:schemeClr>
                </a:solidFill>
                <a:latin typeface="Simplified Arabic"/>
                <a:cs typeface="Simplified Arabic"/>
              </a:rPr>
              <a:t> (</a:t>
            </a:r>
            <a:r>
              <a:rPr lang="ar-SA" sz="2200" dirty="0" smtClean="0">
                <a:solidFill>
                  <a:schemeClr val="accent2">
                    <a:lumMod val="75000"/>
                  </a:schemeClr>
                </a:solidFill>
              </a:rPr>
              <a:t>ة</a:t>
            </a:r>
            <a:r>
              <a:rPr lang="ar-MA" sz="2200" dirty="0">
                <a:solidFill>
                  <a:schemeClr val="accent2">
                    <a:lumMod val="75000"/>
                  </a:schemeClr>
                </a:solidFill>
                <a:latin typeface="Simplified Arabic"/>
                <a:cs typeface="Simplified Arabic"/>
              </a:rPr>
              <a:t>)</a:t>
            </a:r>
            <a:r>
              <a:rPr lang="ar-MA" sz="2200" dirty="0" smtClean="0">
                <a:solidFill>
                  <a:schemeClr val="accent2">
                    <a:lumMod val="75000"/>
                  </a:schemeClr>
                </a:solidFill>
              </a:rPr>
              <a:t> الحميم</a:t>
            </a:r>
            <a:r>
              <a:rPr lang="ar-MA" sz="2200" dirty="0">
                <a:solidFill>
                  <a:schemeClr val="accent2">
                    <a:lumMod val="75000"/>
                  </a:schemeClr>
                </a:solidFill>
                <a:latin typeface="Simplified Arabic"/>
                <a:cs typeface="Simplified Arabic"/>
              </a:rPr>
              <a:t> (</a:t>
            </a:r>
            <a:r>
              <a:rPr lang="ar-SA" sz="2200" dirty="0">
                <a:solidFill>
                  <a:schemeClr val="accent2">
                    <a:lumMod val="75000"/>
                  </a:schemeClr>
                </a:solidFill>
              </a:rPr>
              <a:t>ة</a:t>
            </a:r>
            <a:r>
              <a:rPr lang="ar-MA" sz="2200" dirty="0" smtClean="0">
                <a:solidFill>
                  <a:schemeClr val="accent2">
                    <a:lumMod val="75000"/>
                  </a:schemeClr>
                </a:solidFill>
                <a:latin typeface="Simplified Arabic"/>
                <a:cs typeface="Simplified Arabic"/>
              </a:rPr>
              <a:t>)</a:t>
            </a:r>
            <a:r>
              <a:rPr lang="ar-MA" sz="2200" dirty="0" smtClean="0">
                <a:solidFill>
                  <a:schemeClr val="accent2">
                    <a:lumMod val="75000"/>
                  </a:schemeClr>
                </a:solidFill>
              </a:rPr>
              <a:t>) الحالي</a:t>
            </a:r>
            <a:r>
              <a:rPr lang="ar-MA" sz="2200" dirty="0">
                <a:solidFill>
                  <a:schemeClr val="accent2">
                    <a:lumMod val="75000"/>
                  </a:schemeClr>
                </a:solidFill>
                <a:latin typeface="Simplified Arabic"/>
                <a:cs typeface="Simplified Arabic"/>
              </a:rPr>
              <a:t> (</a:t>
            </a:r>
            <a:r>
              <a:rPr lang="ar-SA" sz="2200" dirty="0">
                <a:solidFill>
                  <a:schemeClr val="accent2">
                    <a:lumMod val="75000"/>
                  </a:schemeClr>
                </a:solidFill>
              </a:rPr>
              <a:t>ة</a:t>
            </a:r>
            <a:r>
              <a:rPr lang="ar-MA" sz="2200" dirty="0">
                <a:solidFill>
                  <a:schemeClr val="accent2">
                    <a:lumMod val="75000"/>
                  </a:schemeClr>
                </a:solidFill>
                <a:latin typeface="Simplified Arabic"/>
                <a:cs typeface="Simplified Arabic"/>
              </a:rPr>
              <a:t>)</a:t>
            </a:r>
            <a:r>
              <a:rPr lang="ar-MA" sz="2200" dirty="0" smtClean="0">
                <a:solidFill>
                  <a:schemeClr val="accent2">
                    <a:lumMod val="75000"/>
                  </a:schemeClr>
                </a:solidFill>
              </a:rPr>
              <a:t> </a:t>
            </a:r>
            <a:r>
              <a:rPr lang="ar-MA" sz="2200" dirty="0">
                <a:solidFill>
                  <a:schemeClr val="accent2">
                    <a:lumMod val="75000"/>
                  </a:schemeClr>
                </a:solidFill>
              </a:rPr>
              <a:t>أو الأخير(ة) </a:t>
            </a:r>
            <a:endParaRPr lang="ar-SA" sz="2200" dirty="0" smtClean="0">
              <a:solidFill>
                <a:schemeClr val="accent2">
                  <a:lumMod val="75000"/>
                </a:schemeClr>
              </a:solidFill>
            </a:endParaRPr>
          </a:p>
          <a:p>
            <a:pPr algn="r" rtl="1"/>
            <a:r>
              <a:rPr lang="ar-SA" sz="2200" b="1" dirty="0" smtClean="0">
                <a:solidFill>
                  <a:schemeClr val="accent2">
                    <a:lumMod val="75000"/>
                  </a:schemeClr>
                </a:solidFill>
              </a:rPr>
              <a:t>المجال </a:t>
            </a:r>
            <a:r>
              <a:rPr lang="ar-SA" sz="2200" b="1" dirty="0">
                <a:solidFill>
                  <a:schemeClr val="accent2">
                    <a:lumMod val="75000"/>
                  </a:schemeClr>
                </a:solidFill>
              </a:rPr>
              <a:t>الأسري: </a:t>
            </a:r>
            <a:r>
              <a:rPr lang="ar-MA" sz="2200" dirty="0">
                <a:solidFill>
                  <a:schemeClr val="accent2">
                    <a:lumMod val="75000"/>
                  </a:schemeClr>
                </a:solidFill>
              </a:rPr>
              <a:t>العنف الممارس من أشخاص آخرين من المحيط العائلي </a:t>
            </a:r>
            <a:r>
              <a:rPr lang="ar-MA" sz="2200" dirty="0" smtClean="0">
                <a:solidFill>
                  <a:schemeClr val="accent2">
                    <a:lumMod val="75000"/>
                  </a:schemeClr>
                </a:solidFill>
              </a:rPr>
              <a:t>(</a:t>
            </a:r>
            <a:r>
              <a:rPr lang="ar-SA" sz="2200" dirty="0">
                <a:solidFill>
                  <a:schemeClr val="accent2">
                    <a:lumMod val="75000"/>
                  </a:schemeClr>
                </a:solidFill>
              </a:rPr>
              <a:t>الوالدين – الإخوة – الأقارب </a:t>
            </a:r>
            <a:r>
              <a:rPr lang="ar-SA" sz="2200" dirty="0" smtClean="0">
                <a:solidFill>
                  <a:schemeClr val="accent2">
                    <a:lumMod val="75000"/>
                  </a:schemeClr>
                </a:solidFill>
              </a:rPr>
              <a:t>–عائلة </a:t>
            </a:r>
            <a:r>
              <a:rPr lang="ar-SA" sz="2200" dirty="0">
                <a:solidFill>
                  <a:schemeClr val="accent2">
                    <a:lumMod val="75000"/>
                  </a:schemeClr>
                </a:solidFill>
              </a:rPr>
              <a:t>الزوج (</a:t>
            </a:r>
            <a:r>
              <a:rPr lang="ar-SA" sz="2200" dirty="0" smtClean="0">
                <a:solidFill>
                  <a:schemeClr val="accent2">
                    <a:lumMod val="75000"/>
                  </a:schemeClr>
                </a:solidFill>
              </a:rPr>
              <a:t>ة</a:t>
            </a:r>
            <a:r>
              <a:rPr lang="ar-MA" sz="2200" dirty="0" smtClean="0">
                <a:solidFill>
                  <a:schemeClr val="accent2">
                    <a:lumMod val="75000"/>
                  </a:schemeClr>
                </a:solidFill>
              </a:rPr>
              <a:t>)</a:t>
            </a:r>
            <a:r>
              <a:rPr lang="ar-SA" sz="2200" dirty="0" smtClean="0">
                <a:solidFill>
                  <a:schemeClr val="accent2">
                    <a:lumMod val="75000"/>
                  </a:schemeClr>
                </a:solidFill>
              </a:rPr>
              <a:t> </a:t>
            </a:r>
            <a:r>
              <a:rPr lang="ar-SA" sz="2200" dirty="0">
                <a:solidFill>
                  <a:schemeClr val="accent2">
                    <a:lumMod val="75000"/>
                  </a:schemeClr>
                </a:solidFill>
              </a:rPr>
              <a:t>أو الشريك (ة</a:t>
            </a:r>
            <a:r>
              <a:rPr lang="ar-MA" sz="2200" dirty="0">
                <a:solidFill>
                  <a:schemeClr val="accent2">
                    <a:lumMod val="75000"/>
                  </a:schemeClr>
                </a:solidFill>
              </a:rPr>
              <a:t>)</a:t>
            </a:r>
            <a:r>
              <a:rPr lang="ar-SA" sz="2200" dirty="0">
                <a:solidFill>
                  <a:schemeClr val="accent2">
                    <a:lumMod val="75000"/>
                  </a:schemeClr>
                </a:solidFill>
              </a:rPr>
              <a:t> </a:t>
            </a:r>
            <a:r>
              <a:rPr lang="ar-MA" sz="2200" dirty="0">
                <a:solidFill>
                  <a:schemeClr val="accent2">
                    <a:lumMod val="75000"/>
                  </a:schemeClr>
                </a:solidFill>
              </a:rPr>
              <a:t>)</a:t>
            </a:r>
          </a:p>
          <a:p>
            <a:pPr algn="r" rtl="1"/>
            <a:r>
              <a:rPr lang="ar-SA" sz="2200" b="1" dirty="0">
                <a:solidFill>
                  <a:schemeClr val="accent2">
                    <a:lumMod val="75000"/>
                  </a:schemeClr>
                </a:solidFill>
              </a:rPr>
              <a:t>في مجال العمل: </a:t>
            </a:r>
            <a:r>
              <a:rPr lang="ar-SA" sz="2200" dirty="0">
                <a:solidFill>
                  <a:schemeClr val="accent2">
                    <a:lumMod val="75000"/>
                  </a:schemeClr>
                </a:solidFill>
              </a:rPr>
              <a:t>الرؤساء – المرؤوسين – الزملاء – الزبناء...</a:t>
            </a:r>
          </a:p>
          <a:p>
            <a:pPr lvl="0" algn="r" rtl="1"/>
            <a:r>
              <a:rPr lang="ar-SA" sz="2200" b="1" dirty="0">
                <a:solidFill>
                  <a:schemeClr val="accent2">
                    <a:lumMod val="75000"/>
                  </a:schemeClr>
                </a:solidFill>
              </a:rPr>
              <a:t>في مجال </a:t>
            </a:r>
            <a:r>
              <a:rPr lang="ar-SA" sz="2200" b="1" dirty="0" smtClean="0">
                <a:solidFill>
                  <a:schemeClr val="accent2">
                    <a:lumMod val="75000"/>
                  </a:schemeClr>
                </a:solidFill>
              </a:rPr>
              <a:t>الدراسة: </a:t>
            </a:r>
            <a:r>
              <a:rPr lang="ar-MA" sz="2200" dirty="0" smtClean="0">
                <a:solidFill>
                  <a:schemeClr val="accent2">
                    <a:lumMod val="75000"/>
                  </a:schemeClr>
                </a:solidFill>
              </a:rPr>
              <a:t>الأساتذة</a:t>
            </a:r>
            <a:r>
              <a:rPr lang="ar-MA" sz="2200" dirty="0">
                <a:solidFill>
                  <a:schemeClr val="accent2">
                    <a:lumMod val="75000"/>
                  </a:schemeClr>
                </a:solidFill>
              </a:rPr>
              <a:t>، الطاقم الإداري، الزملاء أو الغرباء في محيط المؤسسة</a:t>
            </a:r>
            <a:endParaRPr lang="fr-FR" sz="2200" dirty="0">
              <a:solidFill>
                <a:schemeClr val="accent2">
                  <a:lumMod val="75000"/>
                </a:schemeClr>
              </a:solidFill>
            </a:endParaRPr>
          </a:p>
          <a:p>
            <a:pPr algn="r" rtl="1"/>
            <a:r>
              <a:rPr lang="ar-SA" sz="2200" dirty="0" smtClean="0">
                <a:solidFill>
                  <a:schemeClr val="accent2">
                    <a:lumMod val="75000"/>
                  </a:schemeClr>
                </a:solidFill>
              </a:rPr>
              <a:t>في </a:t>
            </a:r>
            <a:r>
              <a:rPr lang="ar-SA" sz="2200" dirty="0">
                <a:solidFill>
                  <a:schemeClr val="accent2">
                    <a:lumMod val="75000"/>
                  </a:schemeClr>
                </a:solidFill>
              </a:rPr>
              <a:t>الفضاء العام و الأماكن العمومية: </a:t>
            </a:r>
            <a:r>
              <a:rPr lang="ar-SA" sz="2200" dirty="0" smtClean="0">
                <a:solidFill>
                  <a:schemeClr val="accent2">
                    <a:lumMod val="75000"/>
                  </a:schemeClr>
                </a:solidFill>
              </a:rPr>
              <a:t>من طرف الغرباء أو أشخاص تعرفهم في </a:t>
            </a:r>
            <a:r>
              <a:rPr lang="ar-MA" sz="2200" dirty="0">
                <a:solidFill>
                  <a:schemeClr val="accent2">
                    <a:lumMod val="75000"/>
                  </a:schemeClr>
                </a:solidFill>
              </a:rPr>
              <a:t>الشارع، </a:t>
            </a:r>
            <a:r>
              <a:rPr lang="ar-MA" sz="2200" dirty="0" smtClean="0">
                <a:solidFill>
                  <a:schemeClr val="accent2">
                    <a:lumMod val="75000"/>
                  </a:schemeClr>
                </a:solidFill>
              </a:rPr>
              <a:t>المواصلات</a:t>
            </a:r>
            <a:r>
              <a:rPr lang="ar-SA" sz="2200" dirty="0" smtClean="0">
                <a:solidFill>
                  <a:schemeClr val="accent2">
                    <a:lumMod val="75000"/>
                  </a:schemeClr>
                </a:solidFill>
              </a:rPr>
              <a:t>، الإدارات </a:t>
            </a:r>
            <a:r>
              <a:rPr lang="ar-SA" sz="2200" dirty="0">
                <a:solidFill>
                  <a:schemeClr val="accent2">
                    <a:lumMod val="75000"/>
                  </a:schemeClr>
                </a:solidFill>
              </a:rPr>
              <a:t>العمومية</a:t>
            </a:r>
            <a:r>
              <a:rPr lang="ar-SA" sz="2200" dirty="0" smtClean="0">
                <a:solidFill>
                  <a:schemeClr val="accent2">
                    <a:lumMod val="75000"/>
                  </a:schemeClr>
                </a:solidFill>
              </a:rPr>
              <a:t>،</a:t>
            </a:r>
            <a:r>
              <a:rPr lang="ar-MA" sz="2200" dirty="0" smtClean="0">
                <a:solidFill>
                  <a:schemeClr val="accent2">
                    <a:lumMod val="75000"/>
                  </a:schemeClr>
                </a:solidFill>
              </a:rPr>
              <a:t>...</a:t>
            </a:r>
            <a:endParaRPr lang="ar-MA" sz="2200" dirty="0">
              <a:solidFill>
                <a:schemeClr val="accent2">
                  <a:lumMod val="75000"/>
                </a:schemeClr>
              </a:solidFill>
            </a:endParaRPr>
          </a:p>
          <a:p>
            <a:pPr algn="r" rtl="1"/>
            <a:r>
              <a:rPr lang="ar-MA" sz="2200" dirty="0">
                <a:solidFill>
                  <a:schemeClr val="accent2">
                    <a:lumMod val="75000"/>
                  </a:schemeClr>
                </a:solidFill>
              </a:rPr>
              <a:t>أحداث العنف الجسدي والجنسي التي قد يكون تعرض  لها المرأة أو الرجل خلال الطفولة</a:t>
            </a:r>
            <a:r>
              <a:rPr lang="ar-SA" sz="2200" dirty="0">
                <a:solidFill>
                  <a:schemeClr val="accent2">
                    <a:lumMod val="75000"/>
                  </a:schemeClr>
                </a:solidFill>
              </a:rPr>
              <a:t> أي قبل سن 15 سنة</a:t>
            </a:r>
            <a:endParaRPr lang="ar-MA" sz="2200" dirty="0">
              <a:solidFill>
                <a:schemeClr val="accent2">
                  <a:lumMod val="75000"/>
                </a:schemeClr>
              </a:solidFill>
            </a:endParaRPr>
          </a:p>
          <a:p>
            <a:pPr algn="r" rtl="1"/>
            <a:endParaRPr lang="fr-FR" sz="2000" dirty="0" smtClean="0"/>
          </a:p>
          <a:p>
            <a:pPr algn="r" rtl="1">
              <a:buNone/>
            </a:pPr>
            <a:r>
              <a:rPr lang="ar-SA" sz="2000" dirty="0" smtClean="0"/>
              <a:t>	</a:t>
            </a:r>
            <a:endParaRPr lang="fr-FR" sz="2000" dirty="0"/>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16</a:t>
            </a:fld>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620688"/>
            <a:ext cx="6985000" cy="647601"/>
          </a:xfrm>
        </p:spPr>
        <p:txBody>
          <a:bodyPr/>
          <a:lstStyle/>
          <a:p>
            <a:pPr rtl="1"/>
            <a:r>
              <a:rPr lang="ar-MA" sz="2800" dirty="0"/>
              <a:t>الجوانب المنهجية: </a:t>
            </a:r>
            <a:r>
              <a:rPr lang="ar-SA" sz="2800" dirty="0" smtClean="0"/>
              <a:t>فترات المرجعية</a:t>
            </a:r>
            <a:endParaRPr lang="fr-FR" sz="2800" dirty="0">
              <a:solidFill>
                <a:srgbClr val="800000"/>
              </a:solidFill>
            </a:endParaRPr>
          </a:p>
        </p:txBody>
      </p:sp>
      <p:sp>
        <p:nvSpPr>
          <p:cNvPr id="3" name="Espace réservé du contenu 2"/>
          <p:cNvSpPr>
            <a:spLocks noGrp="1"/>
          </p:cNvSpPr>
          <p:nvPr>
            <p:ph idx="1"/>
          </p:nvPr>
        </p:nvSpPr>
        <p:spPr>
          <a:xfrm>
            <a:off x="467544" y="1268760"/>
            <a:ext cx="8229600" cy="4680520"/>
          </a:xfrm>
        </p:spPr>
        <p:txBody>
          <a:bodyPr/>
          <a:lstStyle/>
          <a:p>
            <a:pPr algn="r" rtl="1">
              <a:buNone/>
            </a:pPr>
            <a:r>
              <a:rPr lang="ar-MA" sz="2000" dirty="0" smtClean="0"/>
              <a:t> </a:t>
            </a:r>
            <a:r>
              <a:rPr lang="ar-SA" sz="2000" dirty="0" smtClean="0">
                <a:solidFill>
                  <a:schemeClr val="accent2"/>
                </a:solidFill>
              </a:rPr>
              <a:t>بالنسبة لمؤشر انتشار العنف </a:t>
            </a:r>
            <a:r>
              <a:rPr lang="ar-EG" sz="2000" dirty="0" smtClean="0">
                <a:solidFill>
                  <a:schemeClr val="accent2"/>
                </a:solidFill>
              </a:rPr>
              <a:t>تم تحديد عدة فترات مرجعية</a:t>
            </a:r>
            <a:r>
              <a:rPr lang="ar-SA" sz="2000" dirty="0" smtClean="0">
                <a:solidFill>
                  <a:schemeClr val="accent2"/>
                </a:solidFill>
              </a:rPr>
              <a:t> بالنسبة لجميع أشكال العنف </a:t>
            </a:r>
            <a:r>
              <a:rPr lang="ar-EG" sz="2000" dirty="0" smtClean="0">
                <a:solidFill>
                  <a:schemeClr val="accent2"/>
                </a:solidFill>
              </a:rPr>
              <a:t>:</a:t>
            </a:r>
            <a:endParaRPr lang="ar-MA" sz="2000" dirty="0" smtClean="0">
              <a:solidFill>
                <a:schemeClr val="accent2"/>
              </a:solidFill>
            </a:endParaRPr>
          </a:p>
          <a:p>
            <a:pPr algn="r" rtl="1" eaLnBrk="1" fontAlgn="auto" latinLnBrk="0" hangingPunct="1"/>
            <a:r>
              <a:rPr lang="ar-EG" sz="1800" b="1" dirty="0" smtClean="0">
                <a:solidFill>
                  <a:schemeClr val="accent2"/>
                </a:solidFill>
              </a:rPr>
              <a:t>12</a:t>
            </a:r>
            <a:r>
              <a:rPr lang="ar-SA" sz="1800" b="1" dirty="0" smtClean="0">
                <a:solidFill>
                  <a:schemeClr val="accent2"/>
                </a:solidFill>
              </a:rPr>
              <a:t> </a:t>
            </a:r>
            <a:r>
              <a:rPr lang="ar-MA" sz="2000" b="1" dirty="0" smtClean="0">
                <a:solidFill>
                  <a:schemeClr val="accent2"/>
                </a:solidFill>
              </a:rPr>
              <a:t>ش</a:t>
            </a:r>
            <a:r>
              <a:rPr lang="ar-EG" sz="2000" b="1" dirty="0" smtClean="0">
                <a:solidFill>
                  <a:schemeClr val="accent2"/>
                </a:solidFill>
              </a:rPr>
              <a:t>هرا الأخيرة</a:t>
            </a:r>
            <a:r>
              <a:rPr lang="ar-SA" sz="2000" b="1" dirty="0" smtClean="0">
                <a:solidFill>
                  <a:schemeClr val="accent2"/>
                </a:solidFill>
              </a:rPr>
              <a:t> </a:t>
            </a:r>
            <a:r>
              <a:rPr lang="ar-SA" sz="2000" b="1" dirty="0" smtClean="0">
                <a:solidFill>
                  <a:schemeClr val="accent2"/>
                </a:solidFill>
                <a:latin typeface="Times New Roman"/>
                <a:cs typeface="Times New Roman"/>
              </a:rPr>
              <a:t>(</a:t>
            </a:r>
            <a:r>
              <a:rPr lang="ar-SA" sz="2000" b="1" dirty="0" smtClean="0">
                <a:solidFill>
                  <a:schemeClr val="accent2"/>
                </a:solidFill>
              </a:rPr>
              <a:t>العنف الحالي</a:t>
            </a:r>
            <a:r>
              <a:rPr lang="ar-SA" sz="2000" b="1" dirty="0" smtClean="0">
                <a:solidFill>
                  <a:schemeClr val="accent2"/>
                </a:solidFill>
                <a:latin typeface="Times New Roman"/>
                <a:cs typeface="Times New Roman"/>
              </a:rPr>
              <a:t>)</a:t>
            </a:r>
          </a:p>
          <a:p>
            <a:pPr marL="0" indent="0" algn="r" rtl="1" eaLnBrk="1" fontAlgn="auto" latinLnBrk="0" hangingPunct="1">
              <a:buNone/>
            </a:pPr>
            <a:endParaRPr lang="ar-SA" sz="2000" b="1" dirty="0" smtClean="0">
              <a:solidFill>
                <a:schemeClr val="accent2"/>
              </a:solidFill>
              <a:latin typeface="Times New Roman"/>
              <a:cs typeface="Times New Roman"/>
            </a:endParaRPr>
          </a:p>
          <a:p>
            <a:pPr algn="r" rtl="1" eaLnBrk="1" fontAlgn="auto" latinLnBrk="0" hangingPunct="1"/>
            <a:r>
              <a:rPr lang="ar-MA" sz="2000" b="1" dirty="0" smtClean="0">
                <a:solidFill>
                  <a:schemeClr val="accent2"/>
                </a:solidFill>
              </a:rPr>
              <a:t>قبل 12 شهرا الأخيرة </a:t>
            </a:r>
            <a:r>
              <a:rPr lang="ar-MA" sz="2000" b="1" dirty="0">
                <a:solidFill>
                  <a:schemeClr val="accent2"/>
                </a:solidFill>
              </a:rPr>
              <a:t>(منذ 15 سنة إلى </a:t>
            </a:r>
            <a:r>
              <a:rPr lang="ar-SA" sz="2000" b="1" dirty="0" smtClean="0">
                <a:solidFill>
                  <a:schemeClr val="accent2"/>
                </a:solidFill>
              </a:rPr>
              <a:t>تاريخ البحث</a:t>
            </a:r>
            <a:r>
              <a:rPr lang="ar-SA" sz="2000" b="1" dirty="0" smtClean="0">
                <a:solidFill>
                  <a:schemeClr val="accent2"/>
                </a:solidFill>
                <a:latin typeface="Times New Roman"/>
                <a:cs typeface="Times New Roman"/>
              </a:rPr>
              <a:t>)</a:t>
            </a:r>
            <a:r>
              <a:rPr lang="ar-SA" sz="2000" b="1" dirty="0">
                <a:solidFill>
                  <a:schemeClr val="accent2"/>
                </a:solidFill>
                <a:latin typeface="Times New Roman"/>
                <a:cs typeface="Times New Roman"/>
              </a:rPr>
              <a:t> (</a:t>
            </a:r>
            <a:r>
              <a:rPr lang="ar-SA" sz="2000" b="1" dirty="0">
                <a:solidFill>
                  <a:schemeClr val="accent2"/>
                </a:solidFill>
              </a:rPr>
              <a:t>العنف  </a:t>
            </a:r>
            <a:r>
              <a:rPr lang="ar-SA" sz="2000" b="1" dirty="0" smtClean="0">
                <a:solidFill>
                  <a:schemeClr val="accent2"/>
                </a:solidFill>
              </a:rPr>
              <a:t>المتراكم طيلة الحياة</a:t>
            </a:r>
            <a:r>
              <a:rPr lang="ar-SA" sz="2000" b="1" dirty="0" smtClean="0">
                <a:solidFill>
                  <a:schemeClr val="accent2"/>
                </a:solidFill>
                <a:latin typeface="Times New Roman"/>
                <a:cs typeface="Times New Roman"/>
              </a:rPr>
              <a:t>)</a:t>
            </a:r>
            <a:r>
              <a:rPr lang="ar-SA" sz="2000" dirty="0" smtClean="0">
                <a:solidFill>
                  <a:schemeClr val="accent2"/>
                </a:solidFill>
              </a:rPr>
              <a:t> </a:t>
            </a:r>
          </a:p>
          <a:p>
            <a:pPr marL="0" indent="0" algn="r" rtl="1" eaLnBrk="1" fontAlgn="t" hangingPunct="1">
              <a:buNone/>
            </a:pPr>
            <a:r>
              <a:rPr lang="ar-SA" sz="2000" dirty="0">
                <a:solidFill>
                  <a:schemeClr val="accent2"/>
                </a:solidFill>
              </a:rPr>
              <a:t> </a:t>
            </a:r>
            <a:r>
              <a:rPr lang="ar-SA" sz="2000" dirty="0" smtClean="0">
                <a:solidFill>
                  <a:schemeClr val="accent2"/>
                </a:solidFill>
              </a:rPr>
              <a:t>         - طيلة</a:t>
            </a:r>
            <a:r>
              <a:rPr lang="ar-MA" sz="2000" dirty="0" smtClean="0">
                <a:solidFill>
                  <a:schemeClr val="accent2"/>
                </a:solidFill>
              </a:rPr>
              <a:t> </a:t>
            </a:r>
            <a:r>
              <a:rPr lang="ar-MA" sz="2000" b="1" dirty="0">
                <a:solidFill>
                  <a:schemeClr val="accent2"/>
                </a:solidFill>
              </a:rPr>
              <a:t>فترة الارتباط</a:t>
            </a:r>
            <a:r>
              <a:rPr lang="ar-SA" sz="2000" b="1" dirty="0">
                <a:solidFill>
                  <a:schemeClr val="accent2"/>
                </a:solidFill>
              </a:rPr>
              <a:t> بالنسبة للمرتبطات حاليا أو سبق لهن الارتباط</a:t>
            </a:r>
            <a:r>
              <a:rPr lang="ar-MA" sz="2000" b="1" dirty="0">
                <a:solidFill>
                  <a:schemeClr val="accent2"/>
                </a:solidFill>
              </a:rPr>
              <a:t> </a:t>
            </a:r>
            <a:endParaRPr lang="ar-SA" sz="2000" b="1" dirty="0">
              <a:solidFill>
                <a:schemeClr val="accent2"/>
              </a:solidFill>
            </a:endParaRPr>
          </a:p>
          <a:p>
            <a:pPr marL="0" indent="0" algn="r" rtl="1" eaLnBrk="1" fontAlgn="t" hangingPunct="1">
              <a:buNone/>
            </a:pPr>
            <a:r>
              <a:rPr lang="ar-SA" sz="2000" b="1" dirty="0">
                <a:solidFill>
                  <a:schemeClr val="accent2"/>
                </a:solidFill>
              </a:rPr>
              <a:t>         - </a:t>
            </a:r>
            <a:r>
              <a:rPr lang="ar-MA" sz="2000" b="1" dirty="0">
                <a:solidFill>
                  <a:schemeClr val="accent2"/>
                </a:solidFill>
              </a:rPr>
              <a:t>طيلة فترة العمل</a:t>
            </a:r>
            <a:r>
              <a:rPr lang="ar-SA" sz="2000" b="1" dirty="0">
                <a:solidFill>
                  <a:schemeClr val="accent2"/>
                </a:solidFill>
              </a:rPr>
              <a:t> بالنسبة للنشيطات المشتغلات حاليا أو اللواتي سبق لهن العمل         </a:t>
            </a:r>
          </a:p>
          <a:p>
            <a:pPr marL="0" indent="0" algn="r" rtl="1" eaLnBrk="1" fontAlgn="t" hangingPunct="1">
              <a:buNone/>
            </a:pPr>
            <a:r>
              <a:rPr lang="ar-SA" sz="2000" b="1" dirty="0" smtClean="0">
                <a:solidFill>
                  <a:schemeClr val="accent2"/>
                </a:solidFill>
              </a:rPr>
              <a:t>         - </a:t>
            </a:r>
            <a:r>
              <a:rPr lang="ar-MA" sz="2000" b="1" dirty="0">
                <a:solidFill>
                  <a:schemeClr val="accent2"/>
                </a:solidFill>
              </a:rPr>
              <a:t>طيلة فترة </a:t>
            </a:r>
            <a:r>
              <a:rPr lang="ar-SA" sz="2000" b="1" dirty="0" smtClean="0">
                <a:solidFill>
                  <a:schemeClr val="accent2"/>
                </a:solidFill>
              </a:rPr>
              <a:t>الدراسة بالنسبة للمتمدرسات حاليا أو اللواتي سبق لهن التمدرس</a:t>
            </a:r>
          </a:p>
          <a:p>
            <a:pPr marL="0" indent="0" algn="r" rtl="1" eaLnBrk="1" fontAlgn="t" hangingPunct="1">
              <a:buNone/>
            </a:pPr>
            <a:endParaRPr lang="ar-SA" sz="2000" b="1" dirty="0">
              <a:solidFill>
                <a:schemeClr val="accent2"/>
              </a:solidFill>
            </a:endParaRPr>
          </a:p>
          <a:p>
            <a:pPr algn="r" rtl="1" eaLnBrk="1" fontAlgn="t" hangingPunct="1"/>
            <a:r>
              <a:rPr lang="ar-MA" sz="2000" b="1" dirty="0">
                <a:solidFill>
                  <a:schemeClr val="accent2"/>
                </a:solidFill>
              </a:rPr>
              <a:t>7 أيام الأخيرة: بالنسبة </a:t>
            </a:r>
            <a:r>
              <a:rPr lang="ar-MA" sz="2000" b="1" dirty="0" err="1">
                <a:solidFill>
                  <a:schemeClr val="accent2"/>
                </a:solidFill>
              </a:rPr>
              <a:t>لل</a:t>
            </a:r>
            <a:r>
              <a:rPr lang="ar-SA" sz="2000" b="1" dirty="0">
                <a:solidFill>
                  <a:schemeClr val="accent2"/>
                </a:solidFill>
              </a:rPr>
              <a:t>عنف</a:t>
            </a:r>
            <a:r>
              <a:rPr lang="ar-MA" sz="2000" b="1" dirty="0">
                <a:solidFill>
                  <a:schemeClr val="accent2"/>
                </a:solidFill>
              </a:rPr>
              <a:t> الاقتصادي</a:t>
            </a:r>
            <a:r>
              <a:rPr lang="ar-MA" sz="2000" b="1" dirty="0" smtClean="0">
                <a:solidFill>
                  <a:schemeClr val="accent2"/>
                </a:solidFill>
              </a:rPr>
              <a:t>؛</a:t>
            </a:r>
            <a:endParaRPr lang="ar-SA" sz="2000" b="1" dirty="0" smtClean="0">
              <a:solidFill>
                <a:schemeClr val="accent2"/>
              </a:solidFill>
            </a:endParaRPr>
          </a:p>
          <a:p>
            <a:pPr algn="r" rtl="1" eaLnBrk="1" fontAlgn="t" hangingPunct="1"/>
            <a:endParaRPr lang="ar-SA" sz="2000" b="1" dirty="0">
              <a:solidFill>
                <a:schemeClr val="accent2"/>
              </a:solidFill>
            </a:endParaRPr>
          </a:p>
          <a:p>
            <a:pPr algn="r" rtl="1" eaLnBrk="1" fontAlgn="t" hangingPunct="1"/>
            <a:r>
              <a:rPr lang="ar-MA" sz="2000" b="1" dirty="0" smtClean="0">
                <a:solidFill>
                  <a:schemeClr val="accent2"/>
                </a:solidFill>
              </a:rPr>
              <a:t>قبل </a:t>
            </a:r>
            <a:r>
              <a:rPr lang="ar-MA" sz="2000" b="1" dirty="0">
                <a:solidFill>
                  <a:schemeClr val="accent2"/>
                </a:solidFill>
              </a:rPr>
              <a:t>12 شهرا الأخيرة </a:t>
            </a:r>
            <a:r>
              <a:rPr lang="ar-EG" sz="2000" b="1" dirty="0">
                <a:solidFill>
                  <a:schemeClr val="accent2"/>
                </a:solidFill>
              </a:rPr>
              <a:t>فترة الطفولة</a:t>
            </a:r>
            <a:r>
              <a:rPr lang="ar-MA" sz="2000" b="1" dirty="0">
                <a:solidFill>
                  <a:schemeClr val="accent2"/>
                </a:solidFill>
              </a:rPr>
              <a:t> أي قبل بلوغ 15 سنة:</a:t>
            </a:r>
            <a:r>
              <a:rPr lang="ar-MA" sz="2000" dirty="0">
                <a:solidFill>
                  <a:schemeClr val="accent2"/>
                </a:solidFill>
              </a:rPr>
              <a:t> بالنسبة للعنف الجسدي والتحرش الجنسي</a:t>
            </a:r>
            <a:endParaRPr lang="fr-FR" sz="2000" b="1" dirty="0">
              <a:solidFill>
                <a:schemeClr val="accent2"/>
              </a:solidFill>
            </a:endParaRPr>
          </a:p>
          <a:p>
            <a:pPr algn="r" rtl="1" eaLnBrk="1" fontAlgn="t" hangingPunct="1"/>
            <a:endParaRPr lang="ar-SA" sz="2000" dirty="0" smtClean="0">
              <a:solidFill>
                <a:srgbClr val="800000"/>
              </a:solidFill>
            </a:endParaRPr>
          </a:p>
          <a:p>
            <a:pPr marL="0" indent="0" algn="r" rtl="1" eaLnBrk="1" fontAlgn="t" hangingPunct="1">
              <a:buNone/>
            </a:pPr>
            <a:r>
              <a:rPr lang="ar-SA" sz="2000" dirty="0" smtClean="0">
                <a:solidFill>
                  <a:srgbClr val="800000"/>
                </a:solidFill>
              </a:rPr>
              <a:t>         </a:t>
            </a:r>
            <a:endParaRPr lang="ar-SA" sz="2000" b="1" dirty="0">
              <a:solidFill>
                <a:srgbClr val="800000"/>
              </a:solidFill>
            </a:endParaRPr>
          </a:p>
          <a:p>
            <a:pPr algn="r" rtl="1" eaLnBrk="1" fontAlgn="t" latinLnBrk="0" hangingPunct="1"/>
            <a:endParaRPr lang="ar-MA" b="1" dirty="0" smtClean="0">
              <a:solidFill>
                <a:srgbClr val="800000"/>
              </a:solidFill>
            </a:endParaRPr>
          </a:p>
          <a:p>
            <a:pPr algn="r" rtl="1" eaLnBrk="1" fontAlgn="t" latinLnBrk="0" hangingPunct="1"/>
            <a:endParaRPr lang="ar-MA" b="1" dirty="0" smtClean="0">
              <a:solidFill>
                <a:srgbClr val="800000"/>
              </a:solidFill>
            </a:endParaRPr>
          </a:p>
          <a:p>
            <a:pPr marL="0" indent="0" algn="r" rtl="1">
              <a:buNone/>
            </a:pPr>
            <a:endParaRPr lang="fr-FR" b="1" dirty="0" smtClean="0"/>
          </a:p>
          <a:p>
            <a:pPr lvl="0" algn="r" rtl="1"/>
            <a:endParaRPr lang="fr-FR" b="1" dirty="0" smtClean="0"/>
          </a:p>
          <a:p>
            <a:pPr algn="r" rtl="1">
              <a:buNone/>
            </a:pPr>
            <a:endParaRPr lang="ar-MA" sz="2000" b="1" dirty="0" smtClean="0"/>
          </a:p>
          <a:p>
            <a:pPr algn="r" rtl="1"/>
            <a:endParaRPr lang="fr-FR" sz="2000" b="1" dirty="0" smtClean="0"/>
          </a:p>
          <a:p>
            <a:pPr rtl="1">
              <a:buNone/>
            </a:pPr>
            <a:r>
              <a:rPr lang="ar-EG" sz="2000" dirty="0" smtClean="0"/>
              <a:t>.</a:t>
            </a:r>
            <a:endParaRPr lang="fr-FR" sz="2000" b="1" dirty="0" smtClean="0"/>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17</a:t>
            </a:fld>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65175"/>
            <a:ext cx="7704906" cy="863625"/>
          </a:xfrm>
        </p:spPr>
        <p:txBody>
          <a:bodyPr/>
          <a:lstStyle/>
          <a:p>
            <a:pPr rtl="1"/>
            <a:r>
              <a:rPr lang="ar-SA" sz="2800" dirty="0" smtClean="0"/>
              <a:t>الجوانب المنهجية: تقدير التكلفة </a:t>
            </a:r>
            <a:r>
              <a:rPr lang="ar-SA" sz="2800" dirty="0" smtClean="0">
                <a:latin typeface="Simplified Arabic"/>
                <a:cs typeface="Simplified Arabic"/>
              </a:rPr>
              <a:t>(</a:t>
            </a:r>
            <a:r>
              <a:rPr lang="ar-SA" sz="2800" dirty="0"/>
              <a:t>1</a:t>
            </a:r>
            <a:r>
              <a:rPr lang="ar-SA" sz="2800" dirty="0" smtClean="0">
                <a:latin typeface="Simplified Arabic"/>
                <a:cs typeface="Simplified Arabic"/>
              </a:rPr>
              <a:t>)</a:t>
            </a:r>
            <a:endParaRPr lang="fr-FR" sz="3200" dirty="0"/>
          </a:p>
        </p:txBody>
      </p:sp>
      <p:sp>
        <p:nvSpPr>
          <p:cNvPr id="3" name="Espace réservé du contenu 2"/>
          <p:cNvSpPr>
            <a:spLocks noGrp="1"/>
          </p:cNvSpPr>
          <p:nvPr>
            <p:ph idx="1"/>
          </p:nvPr>
        </p:nvSpPr>
        <p:spPr>
          <a:xfrm>
            <a:off x="395536" y="2060848"/>
            <a:ext cx="8229600" cy="4392488"/>
          </a:xfrm>
        </p:spPr>
        <p:txBody>
          <a:bodyPr/>
          <a:lstStyle/>
          <a:p>
            <a:pPr marL="0" indent="0" algn="r" rtl="1">
              <a:buNone/>
            </a:pPr>
            <a:r>
              <a:rPr lang="ar-SA" dirty="0" smtClean="0">
                <a:solidFill>
                  <a:srgbClr val="000099"/>
                </a:solidFill>
              </a:rPr>
              <a:t>التقدير النقدي للتكلفة التي تتحملها المرأة ضحية العنف وأسرتها :</a:t>
            </a:r>
          </a:p>
          <a:p>
            <a:pPr algn="r" rtl="1"/>
            <a:r>
              <a:rPr lang="ar-SA" dirty="0" smtClean="0">
                <a:solidFill>
                  <a:srgbClr val="000099"/>
                </a:solidFill>
              </a:rPr>
              <a:t>العنف الجسدي والجنسي </a:t>
            </a:r>
            <a:r>
              <a:rPr lang="ar-SA" dirty="0" smtClean="0">
                <a:solidFill>
                  <a:srgbClr val="000099"/>
                </a:solidFill>
                <a:latin typeface="Simplified Arabic"/>
                <a:cs typeface="Simplified Arabic"/>
              </a:rPr>
              <a:t>(</a:t>
            </a:r>
            <a:r>
              <a:rPr lang="ar-SA" dirty="0" smtClean="0">
                <a:solidFill>
                  <a:srgbClr val="000099"/>
                </a:solidFill>
              </a:rPr>
              <a:t>أشد حدث عنف بالنسبة للعنف الجسدي وأشد حدث بالنسبة للعنف الجنسي</a:t>
            </a:r>
            <a:r>
              <a:rPr lang="ar-SA" dirty="0" smtClean="0">
                <a:solidFill>
                  <a:srgbClr val="000099"/>
                </a:solidFill>
                <a:latin typeface="Simplified Arabic"/>
                <a:cs typeface="Simplified Arabic"/>
              </a:rPr>
              <a:t>) في المجال الزوجي / الأسري/ الأماكن العمومية / مكان العمل / مكان الدراسة</a:t>
            </a:r>
          </a:p>
          <a:p>
            <a:pPr marL="0" indent="0" algn="r" rtl="1">
              <a:buNone/>
            </a:pPr>
            <a:r>
              <a:rPr lang="ar-SA" dirty="0" smtClean="0">
                <a:solidFill>
                  <a:srgbClr val="000099"/>
                </a:solidFill>
              </a:rPr>
              <a:t> </a:t>
            </a:r>
            <a:endParaRPr lang="ar-SA" dirty="0">
              <a:solidFill>
                <a:srgbClr val="000099"/>
              </a:solidFill>
            </a:endParaRPr>
          </a:p>
          <a:p>
            <a:pPr algn="r" rtl="1"/>
            <a:r>
              <a:rPr lang="ar-SA" sz="2000" dirty="0" smtClean="0">
                <a:solidFill>
                  <a:srgbClr val="000099"/>
                </a:solidFill>
              </a:rPr>
              <a:t>الفترة المرجعية:</a:t>
            </a:r>
            <a:r>
              <a:rPr lang="ar-SA" dirty="0">
                <a:solidFill>
                  <a:srgbClr val="000099"/>
                </a:solidFill>
              </a:rPr>
              <a:t> </a:t>
            </a:r>
            <a:r>
              <a:rPr lang="ar-SA" sz="2000" dirty="0">
                <a:solidFill>
                  <a:srgbClr val="000099"/>
                </a:solidFill>
              </a:rPr>
              <a:t>12</a:t>
            </a:r>
            <a:r>
              <a:rPr lang="ar-SA" dirty="0">
                <a:solidFill>
                  <a:srgbClr val="000099"/>
                </a:solidFill>
              </a:rPr>
              <a:t>شهرا الأخيرة قبل تاريخ البحث</a:t>
            </a:r>
          </a:p>
          <a:p>
            <a:pPr algn="r" rtl="1">
              <a:buNone/>
            </a:pPr>
            <a:endParaRPr lang="ar-SA" dirty="0" smtClean="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18</a:t>
            </a:fld>
            <a:endParaRPr lang="fr-FR" dirty="0"/>
          </a:p>
        </p:txBody>
      </p:sp>
    </p:spTree>
    <p:extLst>
      <p:ext uri="{BB962C8B-B14F-4D97-AF65-F5344CB8AC3E}">
        <p14:creationId xmlns:p14="http://schemas.microsoft.com/office/powerpoint/2010/main" val="3218272289"/>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548680"/>
            <a:ext cx="7272858" cy="647601"/>
          </a:xfrm>
        </p:spPr>
        <p:txBody>
          <a:bodyPr/>
          <a:lstStyle/>
          <a:p>
            <a:r>
              <a:rPr lang="ar-MA" sz="2800" dirty="0"/>
              <a:t>الجوانب المنهجية: </a:t>
            </a:r>
            <a:r>
              <a:rPr lang="ar-SA" sz="2800" dirty="0" smtClean="0"/>
              <a:t>احتساب التكلفة </a:t>
            </a:r>
            <a:r>
              <a:rPr lang="ar-SA" sz="2800" dirty="0" smtClean="0">
                <a:latin typeface="Simplified Arabic"/>
                <a:cs typeface="Simplified Arabic"/>
              </a:rPr>
              <a:t>(</a:t>
            </a:r>
            <a:r>
              <a:rPr lang="ar-SA" sz="2800" dirty="0" smtClean="0"/>
              <a:t>2</a:t>
            </a:r>
            <a:r>
              <a:rPr lang="ar-SA" sz="2800" dirty="0" smtClean="0">
                <a:latin typeface="Simplified Arabic"/>
                <a:cs typeface="Simplified Arabic"/>
              </a:rPr>
              <a:t>)</a:t>
            </a:r>
            <a:endParaRPr lang="fr-FR" sz="2800" dirty="0"/>
          </a:p>
        </p:txBody>
      </p:sp>
      <p:sp>
        <p:nvSpPr>
          <p:cNvPr id="3" name="Espace réservé du contenu 2"/>
          <p:cNvSpPr>
            <a:spLocks noGrp="1"/>
          </p:cNvSpPr>
          <p:nvPr>
            <p:ph idx="1"/>
          </p:nvPr>
        </p:nvSpPr>
        <p:spPr>
          <a:xfrm>
            <a:off x="539552" y="1124744"/>
            <a:ext cx="8229600" cy="5112568"/>
          </a:xfrm>
        </p:spPr>
        <p:txBody>
          <a:bodyPr/>
          <a:lstStyle/>
          <a:p>
            <a:pPr marL="0" indent="0" algn="r" rtl="1">
              <a:buNone/>
            </a:pPr>
            <a:r>
              <a:rPr lang="ar-SA" sz="2000" dirty="0" smtClean="0">
                <a:solidFill>
                  <a:schemeClr val="accent2">
                    <a:lumMod val="75000"/>
                  </a:schemeClr>
                </a:solidFill>
              </a:rPr>
              <a:t>المعطيات التي تم تجميعها  لحساب التكلفة </a:t>
            </a:r>
            <a:r>
              <a:rPr lang="ar-SA" sz="2000" dirty="0" smtClean="0">
                <a:solidFill>
                  <a:schemeClr val="accent2">
                    <a:lumMod val="75000"/>
                  </a:schemeClr>
                </a:solidFill>
              </a:rPr>
              <a:t>الاقتصادية للعنف ضد </a:t>
            </a:r>
            <a:r>
              <a:rPr lang="ar-SA" sz="2000" dirty="0" smtClean="0">
                <a:solidFill>
                  <a:schemeClr val="accent2">
                    <a:lumMod val="75000"/>
                  </a:schemeClr>
                </a:solidFill>
              </a:rPr>
              <a:t>المرأة هي كالتالي:</a:t>
            </a:r>
            <a:endParaRPr lang="ar-SA" sz="2000" dirty="0" smtClean="0">
              <a:solidFill>
                <a:schemeClr val="accent2">
                  <a:lumMod val="75000"/>
                </a:schemeClr>
              </a:solidFill>
            </a:endParaRPr>
          </a:p>
          <a:p>
            <a:pPr marL="0" indent="0" algn="r" rtl="1">
              <a:buNone/>
            </a:pPr>
            <a:endParaRPr lang="ar-SA" sz="2000" dirty="0" smtClean="0">
              <a:solidFill>
                <a:schemeClr val="accent2">
                  <a:lumMod val="75000"/>
                </a:schemeClr>
              </a:solidFill>
            </a:endParaRPr>
          </a:p>
          <a:p>
            <a:pPr algn="r" rtl="1">
              <a:buFont typeface="Arial" charset="0"/>
              <a:buChar char="•"/>
            </a:pPr>
            <a:r>
              <a:rPr lang="ar-MA" sz="2000" b="1" dirty="0" smtClean="0">
                <a:solidFill>
                  <a:schemeClr val="accent2">
                    <a:lumMod val="75000"/>
                  </a:schemeClr>
                </a:solidFill>
              </a:rPr>
              <a:t>التكلفة المباشرة الملموسة : </a:t>
            </a:r>
            <a:r>
              <a:rPr lang="ar-MA" sz="2000" dirty="0" smtClean="0">
                <a:solidFill>
                  <a:schemeClr val="accent2">
                    <a:lumMod val="75000"/>
                  </a:schemeClr>
                </a:solidFill>
              </a:rPr>
              <a:t>المصاريف مقابل الخدمات المؤدى عنها من طرف الضحية/الأسرة (الخدمات الصحية، الخدمات القانونية والمؤسساتية</a:t>
            </a:r>
            <a:r>
              <a:rPr lang="ar-SA" sz="2000" dirty="0" smtClean="0">
                <a:solidFill>
                  <a:schemeClr val="accent2">
                    <a:lumMod val="75000"/>
                  </a:schemeClr>
                </a:solidFill>
              </a:rPr>
              <a:t>/الرسوم الإدارية،</a:t>
            </a:r>
            <a:r>
              <a:rPr lang="ar-MA" sz="2000" dirty="0" smtClean="0">
                <a:solidFill>
                  <a:schemeClr val="accent2">
                    <a:lumMod val="75000"/>
                  </a:schemeClr>
                </a:solidFill>
              </a:rPr>
              <a:t> النفقات الناتجة عن الخروج من بيت الزوجية أو الأسرة، </a:t>
            </a:r>
            <a:r>
              <a:rPr lang="ar-SA" sz="2000" dirty="0" smtClean="0">
                <a:solidFill>
                  <a:schemeClr val="accent2">
                    <a:lumMod val="75000"/>
                  </a:schemeClr>
                </a:solidFill>
              </a:rPr>
              <a:t>تعويض</a:t>
            </a:r>
            <a:r>
              <a:rPr lang="ar-MA" sz="2000" dirty="0" smtClean="0">
                <a:solidFill>
                  <a:schemeClr val="accent2">
                    <a:lumMod val="75000"/>
                  </a:schemeClr>
                </a:solidFill>
              </a:rPr>
              <a:t> أو إصلاح الممتلكات المتلفة</a:t>
            </a:r>
            <a:r>
              <a:rPr lang="ar-SA" sz="2000" dirty="0" smtClean="0">
                <a:solidFill>
                  <a:schemeClr val="accent2">
                    <a:lumMod val="75000"/>
                  </a:schemeClr>
                </a:solidFill>
              </a:rPr>
              <a:t> بالإضافة إلى نفقات المواصلات والتواصل</a:t>
            </a:r>
            <a:r>
              <a:rPr lang="ar-MA" sz="2000" dirty="0" smtClean="0">
                <a:solidFill>
                  <a:schemeClr val="accent2">
                    <a:lumMod val="75000"/>
                  </a:schemeClr>
                </a:solidFill>
              </a:rPr>
              <a:t>)   </a:t>
            </a:r>
          </a:p>
          <a:p>
            <a:pPr lvl="0" algn="r" rtl="1">
              <a:buFont typeface="Arial" charset="0"/>
              <a:buChar char="•"/>
            </a:pPr>
            <a:r>
              <a:rPr lang="ar-MA" sz="2000" b="1" dirty="0" smtClean="0">
                <a:solidFill>
                  <a:schemeClr val="accent2">
                    <a:lumMod val="75000"/>
                  </a:schemeClr>
                </a:solidFill>
              </a:rPr>
              <a:t>التكلفة غيرالمباشرة الملموسة : </a:t>
            </a:r>
            <a:r>
              <a:rPr lang="ar-SA" sz="2000" b="1" dirty="0" smtClean="0">
                <a:solidFill>
                  <a:schemeClr val="accent2">
                    <a:lumMod val="75000"/>
                  </a:schemeClr>
                </a:solidFill>
              </a:rPr>
              <a:t>تقدير </a:t>
            </a:r>
            <a:r>
              <a:rPr lang="ar-MA" sz="2000" dirty="0" smtClean="0">
                <a:solidFill>
                  <a:schemeClr val="accent2">
                    <a:lumMod val="75000"/>
                  </a:schemeClr>
                </a:solidFill>
              </a:rPr>
              <a:t>خسارة الدخل مقابل العمل نتيجة تغيب الضحية أو زوجها عن العمل، خسارة مصاريف التعليم بسبب التغيب عن المدرسة أو الجامعة (سواء الضحية أو الأبناء)، المصاريف الناتجة عن التوقف عن الأعمال المنزلية (الضحية و/أو الزوج)،</a:t>
            </a:r>
            <a:r>
              <a:rPr lang="ar-SA" sz="2000" dirty="0">
                <a:solidFill>
                  <a:srgbClr val="FF0000"/>
                </a:solidFill>
              </a:rPr>
              <a:t> </a:t>
            </a:r>
            <a:endParaRPr lang="ar-SA" sz="2000" dirty="0" smtClean="0">
              <a:solidFill>
                <a:srgbClr val="FF0000"/>
              </a:solidFill>
            </a:endParaRPr>
          </a:p>
          <a:p>
            <a:pPr marL="0" lvl="0" indent="0" algn="r" rtl="1">
              <a:buNone/>
            </a:pPr>
            <a:endParaRPr lang="ar-SA" sz="2000" dirty="0">
              <a:solidFill>
                <a:srgbClr val="FF0000"/>
              </a:solidFill>
            </a:endParaRPr>
          </a:p>
          <a:p>
            <a:pPr lvl="0" algn="r" rtl="1">
              <a:buFont typeface="Arial" charset="0"/>
              <a:buChar char="•"/>
            </a:pPr>
            <a:r>
              <a:rPr lang="ar-SA" sz="2000" dirty="0" smtClean="0">
                <a:solidFill>
                  <a:schemeClr val="accent2">
                    <a:lumMod val="75000"/>
                  </a:schemeClr>
                </a:solidFill>
              </a:rPr>
              <a:t>أما بالنسبة </a:t>
            </a:r>
            <a:r>
              <a:rPr lang="ar-SA" sz="2000" dirty="0">
                <a:solidFill>
                  <a:schemeClr val="accent2">
                    <a:lumMod val="75000"/>
                  </a:schemeClr>
                </a:solidFill>
              </a:rPr>
              <a:t>للتكلفة  </a:t>
            </a:r>
            <a:r>
              <a:rPr lang="ar-MA" sz="2000" dirty="0">
                <a:solidFill>
                  <a:schemeClr val="accent2">
                    <a:lumMod val="75000"/>
                  </a:schemeClr>
                </a:solidFill>
              </a:rPr>
              <a:t>المباشرة </a:t>
            </a:r>
            <a:r>
              <a:rPr lang="ar-MA" sz="2000" dirty="0" smtClean="0">
                <a:solidFill>
                  <a:schemeClr val="accent2">
                    <a:lumMod val="75000"/>
                  </a:schemeClr>
                </a:solidFill>
              </a:rPr>
              <a:t>غير الملموسة</a:t>
            </a:r>
            <a:r>
              <a:rPr lang="ar-SA" sz="2000" dirty="0" smtClean="0">
                <a:solidFill>
                  <a:schemeClr val="accent2">
                    <a:lumMod val="75000"/>
                  </a:schemeClr>
                </a:solidFill>
              </a:rPr>
              <a:t> </a:t>
            </a:r>
            <a:r>
              <a:rPr lang="ar-MA" sz="2000" dirty="0" smtClean="0">
                <a:solidFill>
                  <a:schemeClr val="accent2">
                    <a:lumMod val="75000"/>
                  </a:schemeClr>
                </a:solidFill>
              </a:rPr>
              <a:t> </a:t>
            </a:r>
            <a:r>
              <a:rPr lang="ar-MA" sz="2000" dirty="0" smtClean="0">
                <a:solidFill>
                  <a:schemeClr val="accent2">
                    <a:lumMod val="75000"/>
                  </a:schemeClr>
                </a:solidFill>
                <a:latin typeface="Simplified Arabic"/>
                <a:cs typeface="Simplified Arabic"/>
              </a:rPr>
              <a:t>(</a:t>
            </a:r>
            <a:r>
              <a:rPr lang="ar-MA" sz="2000" dirty="0" smtClean="0">
                <a:solidFill>
                  <a:schemeClr val="accent2">
                    <a:lumMod val="75000"/>
                  </a:schemeClr>
                </a:solidFill>
              </a:rPr>
              <a:t>الألم</a:t>
            </a:r>
            <a:r>
              <a:rPr lang="ar-MA" sz="2000" dirty="0">
                <a:solidFill>
                  <a:schemeClr val="accent2">
                    <a:lumMod val="75000"/>
                  </a:schemeClr>
                </a:solidFill>
              </a:rPr>
              <a:t>، المعاناة،الخوف، </a:t>
            </a:r>
            <a:r>
              <a:rPr lang="ar-SA" sz="2000" dirty="0">
                <a:solidFill>
                  <a:schemeClr val="accent2">
                    <a:lumMod val="75000"/>
                  </a:schemeClr>
                </a:solidFill>
              </a:rPr>
              <a:t>... المترتبة </a:t>
            </a:r>
            <a:r>
              <a:rPr lang="ar-SA" sz="2000" dirty="0" smtClean="0">
                <a:solidFill>
                  <a:schemeClr val="accent2">
                    <a:lumMod val="75000"/>
                  </a:schemeClr>
                </a:solidFill>
              </a:rPr>
              <a:t>عن العنف لدى الضحية</a:t>
            </a:r>
            <a:r>
              <a:rPr lang="ar-SA" sz="2000" dirty="0" smtClean="0">
                <a:solidFill>
                  <a:schemeClr val="accent2">
                    <a:lumMod val="75000"/>
                  </a:schemeClr>
                </a:solidFill>
                <a:latin typeface="Simplified Arabic"/>
                <a:cs typeface="Simplified Arabic"/>
              </a:rPr>
              <a:t>)</a:t>
            </a:r>
            <a:r>
              <a:rPr lang="ar-SA" sz="2000" dirty="0" smtClean="0">
                <a:solidFill>
                  <a:schemeClr val="accent2">
                    <a:lumMod val="75000"/>
                  </a:schemeClr>
                </a:solidFill>
              </a:rPr>
              <a:t> </a:t>
            </a:r>
            <a:r>
              <a:rPr lang="ar-SA" sz="2000" dirty="0" err="1">
                <a:solidFill>
                  <a:schemeClr val="accent2">
                    <a:lumMod val="75000"/>
                  </a:schemeClr>
                </a:solidFill>
              </a:rPr>
              <a:t>وا</a:t>
            </a:r>
            <a:r>
              <a:rPr lang="ar-MA" sz="2000" dirty="0">
                <a:solidFill>
                  <a:schemeClr val="accent2">
                    <a:lumMod val="75000"/>
                  </a:schemeClr>
                </a:solidFill>
              </a:rPr>
              <a:t>لتكلفة </a:t>
            </a:r>
            <a:r>
              <a:rPr lang="ar-MA" sz="2000" dirty="0" smtClean="0">
                <a:solidFill>
                  <a:schemeClr val="accent2">
                    <a:lumMod val="75000"/>
                  </a:schemeClr>
                </a:solidFill>
              </a:rPr>
              <a:t>غير المباشرة غير</a:t>
            </a:r>
            <a:r>
              <a:rPr lang="ar-SA" sz="2000" dirty="0" smtClean="0">
                <a:solidFill>
                  <a:schemeClr val="accent2">
                    <a:lumMod val="75000"/>
                  </a:schemeClr>
                </a:solidFill>
              </a:rPr>
              <a:t> </a:t>
            </a:r>
            <a:r>
              <a:rPr lang="ar-MA" sz="2000" dirty="0" smtClean="0">
                <a:solidFill>
                  <a:schemeClr val="accent2">
                    <a:lumMod val="75000"/>
                  </a:schemeClr>
                </a:solidFill>
              </a:rPr>
              <a:t>الملموسة</a:t>
            </a:r>
            <a:r>
              <a:rPr lang="ar-SA" sz="2000" dirty="0" smtClean="0">
                <a:solidFill>
                  <a:schemeClr val="accent2">
                    <a:lumMod val="75000"/>
                  </a:schemeClr>
                </a:solidFill>
              </a:rPr>
              <a:t> على أبناء الضحية </a:t>
            </a:r>
            <a:r>
              <a:rPr lang="ar-MA" sz="2000" dirty="0" smtClean="0">
                <a:solidFill>
                  <a:schemeClr val="accent2">
                    <a:lumMod val="75000"/>
                  </a:schemeClr>
                </a:solidFill>
              </a:rPr>
              <a:t> </a:t>
            </a:r>
            <a:r>
              <a:rPr lang="ar-MA" sz="2000" dirty="0" smtClean="0">
                <a:solidFill>
                  <a:schemeClr val="accent2">
                    <a:lumMod val="75000"/>
                  </a:schemeClr>
                </a:solidFill>
                <a:latin typeface="Simplified Arabic"/>
                <a:cs typeface="Simplified Arabic"/>
              </a:rPr>
              <a:t>(</a:t>
            </a:r>
            <a:r>
              <a:rPr lang="ar-MA" sz="2000" dirty="0" smtClean="0">
                <a:solidFill>
                  <a:schemeClr val="accent2">
                    <a:lumMod val="75000"/>
                  </a:schemeClr>
                </a:solidFill>
              </a:rPr>
              <a:t>الآثار النفسية على الأطفال (المرض النفسي، التراجع الدراسي...)</a:t>
            </a:r>
            <a:r>
              <a:rPr lang="ar-MA" sz="2000" dirty="0" smtClean="0">
                <a:solidFill>
                  <a:schemeClr val="accent2">
                    <a:lumMod val="75000"/>
                  </a:schemeClr>
                </a:solidFill>
                <a:latin typeface="Simplified Arabic"/>
                <a:cs typeface="Simplified Arabic"/>
              </a:rPr>
              <a:t>)</a:t>
            </a:r>
            <a:r>
              <a:rPr lang="ar-SA" sz="2000" dirty="0" smtClean="0">
                <a:solidFill>
                  <a:schemeClr val="accent2">
                    <a:lumMod val="75000"/>
                  </a:schemeClr>
                </a:solidFill>
              </a:rPr>
              <a:t> </a:t>
            </a:r>
            <a:r>
              <a:rPr lang="ar-SA" sz="2000" dirty="0" smtClean="0">
                <a:solidFill>
                  <a:schemeClr val="accent2">
                    <a:lumMod val="75000"/>
                  </a:schemeClr>
                </a:solidFill>
              </a:rPr>
              <a:t>فمن الصعب </a:t>
            </a:r>
            <a:r>
              <a:rPr lang="ar-SA" sz="2000" dirty="0" smtClean="0">
                <a:solidFill>
                  <a:schemeClr val="accent2">
                    <a:lumMod val="75000"/>
                  </a:schemeClr>
                </a:solidFill>
              </a:rPr>
              <a:t>تقديرها.</a:t>
            </a:r>
          </a:p>
          <a:p>
            <a:pPr marL="0" lvl="0" indent="0" algn="r" rtl="1">
              <a:buNone/>
            </a:pPr>
            <a:endParaRPr lang="ar-SA" sz="2000" dirty="0" smtClean="0">
              <a:solidFill>
                <a:schemeClr val="accent2">
                  <a:lumMod val="75000"/>
                </a:schemeClr>
              </a:solidFill>
            </a:endParaRPr>
          </a:p>
          <a:p>
            <a:pPr lvl="0" algn="r" rtl="1">
              <a:buFont typeface="Arial" charset="0"/>
              <a:buChar char="•"/>
            </a:pPr>
            <a:r>
              <a:rPr lang="ar-SA" sz="2000" dirty="0" smtClean="0">
                <a:solidFill>
                  <a:schemeClr val="accent2">
                    <a:lumMod val="75000"/>
                  </a:schemeClr>
                </a:solidFill>
              </a:rPr>
              <a:t>منهجية الحساب المتبعة: المحاسبة المباشرة والاقتصاد القياسي </a:t>
            </a:r>
            <a:endParaRPr lang="ar-MA" sz="2000" dirty="0" smtClean="0">
              <a:solidFill>
                <a:schemeClr val="accent2">
                  <a:lumMod val="75000"/>
                </a:schemeClr>
              </a:solidFill>
            </a:endParaRPr>
          </a:p>
          <a:p>
            <a:pPr algn="r" rtl="1">
              <a:buFont typeface="Arial" charset="0"/>
              <a:buChar char="•"/>
            </a:pPr>
            <a:endParaRPr lang="ar-MA" dirty="0" smtClean="0"/>
          </a:p>
          <a:p>
            <a:pPr algn="r" rtl="1">
              <a:buFont typeface="Arial" charset="0"/>
              <a:buChar char="•"/>
            </a:pPr>
            <a:endParaRPr lang="ar-MA" dirty="0" smtClean="0"/>
          </a:p>
          <a:p>
            <a:pPr algn="r" rtl="1">
              <a:buFont typeface="Arial" charset="0"/>
              <a:buChar char="•"/>
            </a:pPr>
            <a:endParaRPr lang="ar-MA" dirty="0" smtClean="0"/>
          </a:p>
          <a:p>
            <a:pPr algn="r" rtl="1">
              <a:buFont typeface="Arial" charset="0"/>
              <a:buChar char="•"/>
            </a:pPr>
            <a:endParaRPr lang="ar-MA" dirty="0" smtClean="0"/>
          </a:p>
          <a:p>
            <a:pPr algn="r" rtl="1">
              <a:buFont typeface="Arial" charset="0"/>
              <a:buChar char="•"/>
            </a:pPr>
            <a:endParaRPr lang="fr-FR" dirty="0"/>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19</a:t>
            </a:fld>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476672"/>
            <a:ext cx="6985000" cy="1143000"/>
          </a:xfrm>
        </p:spPr>
        <p:txBody>
          <a:bodyPr/>
          <a:lstStyle/>
          <a:p>
            <a:pPr rtl="1"/>
            <a:r>
              <a:rPr lang="ar-MA" sz="3200" dirty="0" smtClean="0"/>
              <a:t>الفهرس</a:t>
            </a:r>
            <a:endParaRPr lang="fr-FR" sz="3200" dirty="0"/>
          </a:p>
        </p:txBody>
      </p:sp>
      <p:sp>
        <p:nvSpPr>
          <p:cNvPr id="4" name="Espace réservé du contenu 2"/>
          <p:cNvSpPr>
            <a:spLocks noGrp="1"/>
          </p:cNvSpPr>
          <p:nvPr>
            <p:ph idx="1"/>
          </p:nvPr>
        </p:nvSpPr>
        <p:spPr>
          <a:xfrm>
            <a:off x="683568" y="1844824"/>
            <a:ext cx="8229600" cy="3775399"/>
          </a:xfrm>
        </p:spPr>
        <p:txBody>
          <a:bodyPr/>
          <a:lstStyle/>
          <a:p>
            <a:pPr algn="just" rtl="1"/>
            <a:r>
              <a:rPr lang="ar-SA" dirty="0" smtClean="0">
                <a:solidFill>
                  <a:schemeClr val="accent2">
                    <a:lumMod val="75000"/>
                  </a:schemeClr>
                </a:solidFill>
              </a:rPr>
              <a:t>انجازات</a:t>
            </a:r>
            <a:r>
              <a:rPr lang="ar-MA" dirty="0" smtClean="0">
                <a:solidFill>
                  <a:schemeClr val="accent2">
                    <a:lumMod val="75000"/>
                  </a:schemeClr>
                </a:solidFill>
              </a:rPr>
              <a:t> المغرب في مجال محاربة العنف ضد النساء</a:t>
            </a:r>
            <a:endParaRPr lang="ar-SA" dirty="0" smtClean="0">
              <a:solidFill>
                <a:schemeClr val="accent2">
                  <a:lumMod val="75000"/>
                </a:schemeClr>
              </a:solidFill>
            </a:endParaRPr>
          </a:p>
          <a:p>
            <a:pPr marL="0" indent="0" algn="just" rtl="1">
              <a:buNone/>
            </a:pPr>
            <a:endParaRPr lang="ar-SA" dirty="0" smtClean="0">
              <a:solidFill>
                <a:schemeClr val="accent2">
                  <a:lumMod val="75000"/>
                </a:schemeClr>
              </a:solidFill>
            </a:endParaRPr>
          </a:p>
          <a:p>
            <a:pPr algn="just" rtl="1"/>
            <a:r>
              <a:rPr lang="ar-SA" dirty="0" smtClean="0">
                <a:solidFill>
                  <a:schemeClr val="accent2">
                    <a:lumMod val="75000"/>
                  </a:schemeClr>
                </a:solidFill>
              </a:rPr>
              <a:t>مرجعية وأهداف </a:t>
            </a:r>
            <a:r>
              <a:rPr lang="ar-SA" dirty="0" smtClean="0">
                <a:solidFill>
                  <a:schemeClr val="accent2">
                    <a:lumMod val="75000"/>
                  </a:schemeClr>
                </a:solidFill>
              </a:rPr>
              <a:t>البحث</a:t>
            </a:r>
          </a:p>
          <a:p>
            <a:pPr marL="0" indent="0" algn="just" rtl="1">
              <a:buNone/>
            </a:pPr>
            <a:endParaRPr lang="fr-FR" dirty="0" smtClean="0">
              <a:solidFill>
                <a:schemeClr val="accent2">
                  <a:lumMod val="75000"/>
                </a:schemeClr>
              </a:solidFill>
            </a:endParaRPr>
          </a:p>
          <a:p>
            <a:pPr algn="just" rtl="1"/>
            <a:r>
              <a:rPr lang="ar-SA" dirty="0" smtClean="0">
                <a:solidFill>
                  <a:schemeClr val="accent2">
                    <a:lumMod val="75000"/>
                  </a:schemeClr>
                </a:solidFill>
              </a:rPr>
              <a:t>منهجية البحث</a:t>
            </a:r>
            <a:endParaRPr lang="ar-SA" dirty="0" smtClean="0">
              <a:solidFill>
                <a:schemeClr val="accent2">
                  <a:lumMod val="75000"/>
                </a:schemeClr>
              </a:solidFill>
            </a:endParaRPr>
          </a:p>
          <a:p>
            <a:pPr marL="0" indent="0" algn="just" rtl="1">
              <a:buNone/>
            </a:pPr>
            <a:r>
              <a:rPr lang="fr-FR" dirty="0" smtClean="0">
                <a:solidFill>
                  <a:schemeClr val="accent2">
                    <a:lumMod val="75000"/>
                  </a:schemeClr>
                </a:solidFill>
              </a:rPr>
              <a:t> </a:t>
            </a:r>
            <a:endParaRPr lang="ar-SA" dirty="0">
              <a:solidFill>
                <a:schemeClr val="accent2">
                  <a:lumMod val="75000"/>
                </a:schemeClr>
              </a:solidFill>
            </a:endParaRPr>
          </a:p>
          <a:p>
            <a:pPr lvl="0" algn="just" rtl="1"/>
            <a:r>
              <a:rPr lang="ar-SA" dirty="0" smtClean="0">
                <a:solidFill>
                  <a:schemeClr val="accent2">
                    <a:lumMod val="75000"/>
                  </a:schemeClr>
                </a:solidFill>
              </a:rPr>
              <a:t>بعض الإكراهات المرتبطة </a:t>
            </a:r>
            <a:r>
              <a:rPr lang="ar-SA" dirty="0" smtClean="0">
                <a:solidFill>
                  <a:schemeClr val="accent2">
                    <a:lumMod val="75000"/>
                  </a:schemeClr>
                </a:solidFill>
              </a:rPr>
              <a:t>بخصوصية </a:t>
            </a:r>
            <a:r>
              <a:rPr lang="ar-SA" dirty="0" smtClean="0">
                <a:solidFill>
                  <a:schemeClr val="accent2">
                    <a:lumMod val="75000"/>
                  </a:schemeClr>
                </a:solidFill>
              </a:rPr>
              <a:t>موضوع البحث </a:t>
            </a:r>
            <a:endParaRPr lang="ar-MA" dirty="0" smtClean="0">
              <a:solidFill>
                <a:schemeClr val="accent2">
                  <a:lumMod val="75000"/>
                </a:schemeClr>
              </a:solidFill>
            </a:endParaRPr>
          </a:p>
          <a:p>
            <a:pPr algn="just" rtl="1"/>
            <a:endParaRPr lang="ar-MA" dirty="0" smtClean="0">
              <a:solidFill>
                <a:schemeClr val="tx1"/>
              </a:solidFill>
            </a:endParaRPr>
          </a:p>
          <a:p>
            <a:pPr algn="just" rtl="1"/>
            <a:endParaRPr lang="ar-MA" dirty="0" smtClean="0">
              <a:solidFill>
                <a:schemeClr val="tx1"/>
              </a:solidFill>
            </a:endParaRPr>
          </a:p>
          <a:p>
            <a:pPr algn="just" rtl="1">
              <a:buNone/>
            </a:pPr>
            <a:endParaRPr lang="ar-MA" dirty="0" smtClean="0">
              <a:solidFill>
                <a:schemeClr val="tx1"/>
              </a:solidFill>
            </a:endParaRPr>
          </a:p>
        </p:txBody>
      </p:sp>
      <p:sp>
        <p:nvSpPr>
          <p:cNvPr id="3" name="Espace réservé du numéro de diapositive 2"/>
          <p:cNvSpPr>
            <a:spLocks noGrp="1"/>
          </p:cNvSpPr>
          <p:nvPr>
            <p:ph type="sldNum" sz="quarter" idx="11"/>
          </p:nvPr>
        </p:nvSpPr>
        <p:spPr/>
        <p:txBody>
          <a:bodyPr/>
          <a:lstStyle/>
          <a:p>
            <a:pPr>
              <a:defRPr/>
            </a:pPr>
            <a:fld id="{E8515216-BAA8-4292-81EC-ABD5FD8CFF55}" type="slidenum">
              <a:rPr lang="fr-FR" smtClean="0"/>
              <a:pPr>
                <a:defRPr/>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764705"/>
            <a:ext cx="8604448" cy="720080"/>
          </a:xfrm>
        </p:spPr>
        <p:txBody>
          <a:bodyPr/>
          <a:lstStyle/>
          <a:p>
            <a:pPr rtl="1"/>
            <a:r>
              <a:rPr lang="ar-SA" sz="2800" dirty="0" smtClean="0"/>
              <a:t> الجوانب المنهجية: تقدير تكلفة العنف </a:t>
            </a:r>
            <a:r>
              <a:rPr lang="ar-SA" sz="2400" dirty="0" smtClean="0">
                <a:latin typeface="Simplified Arabic"/>
                <a:cs typeface="Simplified Arabic"/>
              </a:rPr>
              <a:t>(</a:t>
            </a:r>
            <a:r>
              <a:rPr lang="ar-SA" sz="2400" dirty="0" smtClean="0"/>
              <a:t>3</a:t>
            </a:r>
            <a:r>
              <a:rPr lang="ar-SA" sz="2400" dirty="0" smtClean="0">
                <a:latin typeface="Simplified Arabic"/>
                <a:cs typeface="Simplified Arabic"/>
              </a:rPr>
              <a:t>)</a:t>
            </a:r>
            <a:endParaRPr lang="fr-FR" sz="2400"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576282568"/>
              </p:ext>
            </p:extLst>
          </p:nvPr>
        </p:nvGraphicFramePr>
        <p:xfrm>
          <a:off x="611560" y="1916832"/>
          <a:ext cx="8229600" cy="4535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20</a:t>
            </a:fld>
            <a:endParaRPr lang="fr-FR" dirty="0"/>
          </a:p>
        </p:txBody>
      </p:sp>
      <p:sp>
        <p:nvSpPr>
          <p:cNvPr id="7" name="ZoneTexte 6"/>
          <p:cNvSpPr txBox="1"/>
          <p:nvPr/>
        </p:nvSpPr>
        <p:spPr>
          <a:xfrm>
            <a:off x="395536" y="1325959"/>
            <a:ext cx="8064896" cy="830997"/>
          </a:xfrm>
          <a:prstGeom prst="rect">
            <a:avLst/>
          </a:prstGeom>
          <a:noFill/>
        </p:spPr>
        <p:txBody>
          <a:bodyPr wrap="square" rtlCol="0">
            <a:spAutoFit/>
          </a:bodyPr>
          <a:lstStyle/>
          <a:p>
            <a:pPr algn="just" rtl="1"/>
            <a:r>
              <a:rPr lang="ar-MA" sz="2400" b="1" dirty="0" smtClean="0">
                <a:solidFill>
                  <a:srgbClr val="C00000"/>
                </a:solidFill>
              </a:rPr>
              <a:t>التكلفة </a:t>
            </a:r>
            <a:r>
              <a:rPr lang="ar-SA" sz="2400" b="1" dirty="0" smtClean="0">
                <a:solidFill>
                  <a:srgbClr val="C00000"/>
                </a:solidFill>
              </a:rPr>
              <a:t>المباشرة الملموسة المدفوعة</a:t>
            </a:r>
            <a:r>
              <a:rPr lang="ar-MA" sz="2400" b="1" dirty="0" smtClean="0">
                <a:solidFill>
                  <a:srgbClr val="C00000"/>
                </a:solidFill>
              </a:rPr>
              <a:t> نقدا وفعليا</a:t>
            </a:r>
            <a:r>
              <a:rPr lang="ar-SA" sz="2400" b="1" dirty="0" smtClean="0">
                <a:solidFill>
                  <a:srgbClr val="C00000"/>
                </a:solidFill>
              </a:rPr>
              <a:t> مقابل الخدمات التي حصلت عليها الضحية</a:t>
            </a:r>
            <a:endParaRPr lang="fr-FR" sz="24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circle(in)">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75657"/>
            <a:ext cx="8136904" cy="575593"/>
          </a:xfrm>
        </p:spPr>
        <p:txBody>
          <a:bodyPr/>
          <a:lstStyle/>
          <a:p>
            <a:pPr rtl="1"/>
            <a:r>
              <a:rPr lang="ar-SA" sz="2800" dirty="0" smtClean="0"/>
              <a:t>تقدير تكلفة العنف </a:t>
            </a:r>
            <a:r>
              <a:rPr lang="ar-SA" sz="2400" dirty="0" smtClean="0">
                <a:latin typeface="Simplified Arabic"/>
                <a:cs typeface="Simplified Arabic"/>
              </a:rPr>
              <a:t>(</a:t>
            </a:r>
            <a:r>
              <a:rPr lang="ar-SA" sz="2400" dirty="0" smtClean="0"/>
              <a:t>4</a:t>
            </a:r>
            <a:r>
              <a:rPr lang="ar-SA" sz="2400" dirty="0" smtClean="0">
                <a:latin typeface="Simplified Arabic"/>
                <a:cs typeface="Simplified Arabic"/>
              </a:rPr>
              <a:t>)</a:t>
            </a:r>
            <a:r>
              <a:rPr lang="ar-SA" sz="2400" dirty="0" smtClean="0"/>
              <a:t> </a:t>
            </a:r>
            <a:endParaRPr lang="fr-FR" sz="2400"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854194218"/>
              </p:ext>
            </p:extLst>
          </p:nvPr>
        </p:nvGraphicFramePr>
        <p:xfrm>
          <a:off x="323528" y="1772816"/>
          <a:ext cx="8686800"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21</a:t>
            </a:fld>
            <a:endParaRPr lang="fr-FR" dirty="0"/>
          </a:p>
        </p:txBody>
      </p:sp>
      <p:sp>
        <p:nvSpPr>
          <p:cNvPr id="6" name="ZoneTexte 5"/>
          <p:cNvSpPr txBox="1"/>
          <p:nvPr/>
        </p:nvSpPr>
        <p:spPr>
          <a:xfrm>
            <a:off x="1979712" y="1169878"/>
            <a:ext cx="6768752" cy="461665"/>
          </a:xfrm>
          <a:prstGeom prst="rect">
            <a:avLst/>
          </a:prstGeom>
          <a:noFill/>
        </p:spPr>
        <p:txBody>
          <a:bodyPr wrap="square" rtlCol="0">
            <a:spAutoFit/>
          </a:bodyPr>
          <a:lstStyle/>
          <a:p>
            <a:pPr algn="r" rtl="1"/>
            <a:r>
              <a:rPr lang="ar-MA" sz="2400" b="1" dirty="0" smtClean="0">
                <a:solidFill>
                  <a:srgbClr val="C00000"/>
                </a:solidFill>
              </a:rPr>
              <a:t>التكلفة </a:t>
            </a:r>
            <a:r>
              <a:rPr lang="ar-SA" sz="2400" b="1" dirty="0" smtClean="0">
                <a:solidFill>
                  <a:srgbClr val="C00000"/>
                </a:solidFill>
              </a:rPr>
              <a:t>غير المباشرة الملموسة</a:t>
            </a:r>
            <a:r>
              <a:rPr lang="ar-MA" sz="2400" b="1" dirty="0" smtClean="0">
                <a:solidFill>
                  <a:srgbClr val="C00000"/>
                </a:solidFill>
              </a:rPr>
              <a:t> </a:t>
            </a:r>
            <a:r>
              <a:rPr lang="ar-SA" sz="2400" b="1" dirty="0" smtClean="0">
                <a:solidFill>
                  <a:srgbClr val="C00000"/>
                </a:solidFill>
              </a:rPr>
              <a:t>أ</a:t>
            </a:r>
            <a:r>
              <a:rPr lang="ar-MA" sz="2400" b="1" dirty="0" smtClean="0">
                <a:solidFill>
                  <a:srgbClr val="C00000"/>
                </a:solidFill>
              </a:rPr>
              <a:t>وال</a:t>
            </a:r>
            <a:r>
              <a:rPr lang="ar-SA" sz="2400" b="1" dirty="0" smtClean="0">
                <a:solidFill>
                  <a:srgbClr val="C00000"/>
                </a:solidFill>
              </a:rPr>
              <a:t>فرص الضائعة</a:t>
            </a:r>
            <a:endParaRPr lang="fr-FR" sz="2400" b="1" dirty="0">
              <a:solidFill>
                <a:srgbClr val="C00000"/>
              </a:solidFill>
            </a:endParaRPr>
          </a:p>
        </p:txBody>
      </p:sp>
      <p:sp>
        <p:nvSpPr>
          <p:cNvPr id="3" name="ZoneTexte 2"/>
          <p:cNvSpPr txBox="1"/>
          <p:nvPr/>
        </p:nvSpPr>
        <p:spPr>
          <a:xfrm>
            <a:off x="3129116" y="5805264"/>
            <a:ext cx="5616624" cy="646331"/>
          </a:xfrm>
          <a:prstGeom prst="rect">
            <a:avLst/>
          </a:prstGeom>
          <a:noFill/>
        </p:spPr>
        <p:txBody>
          <a:bodyPr wrap="square" rtlCol="0">
            <a:spAutoFit/>
          </a:bodyPr>
          <a:lstStyle/>
          <a:p>
            <a:pPr algn="r"/>
            <a:r>
              <a:rPr lang="ar-SA" dirty="0" smtClean="0">
                <a:solidFill>
                  <a:schemeClr val="accent2"/>
                </a:solidFill>
              </a:rPr>
              <a:t>- أيام العمل المتغيبة غير المؤدى عنها تتحمل نفقتها الضحية وأسرتها </a:t>
            </a:r>
          </a:p>
          <a:p>
            <a:pPr algn="r"/>
            <a:r>
              <a:rPr lang="ar-SA" dirty="0" smtClean="0">
                <a:solidFill>
                  <a:schemeClr val="accent2"/>
                </a:solidFill>
              </a:rPr>
              <a:t>- أيام العمل المتغيبة المؤدى عنها تتحمل نفقتها الجهة المشغلة </a:t>
            </a:r>
            <a:endParaRPr lang="fr-FR"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5175"/>
            <a:ext cx="7632898" cy="850265"/>
          </a:xfrm>
        </p:spPr>
        <p:txBody>
          <a:bodyPr/>
          <a:lstStyle/>
          <a:p>
            <a:r>
              <a:rPr lang="ar-SA" sz="2800" dirty="0" smtClean="0"/>
              <a:t>تقدير تكلفة العنف</a:t>
            </a:r>
            <a:r>
              <a:rPr lang="ar-SA" sz="2400" dirty="0">
                <a:latin typeface="Simplified Arabic"/>
                <a:cs typeface="Simplified Arabic"/>
              </a:rPr>
              <a:t> </a:t>
            </a:r>
            <a:r>
              <a:rPr lang="ar-SA" sz="2400" dirty="0" smtClean="0">
                <a:latin typeface="Simplified Arabic"/>
                <a:cs typeface="Simplified Arabic"/>
              </a:rPr>
              <a:t>(</a:t>
            </a:r>
            <a:r>
              <a:rPr lang="ar-SA" sz="2400" dirty="0" smtClean="0"/>
              <a:t>5</a:t>
            </a:r>
            <a:r>
              <a:rPr lang="ar-SA" sz="2400" dirty="0" smtClean="0">
                <a:latin typeface="Simplified Arabic"/>
                <a:cs typeface="Simplified Arabic"/>
              </a:rPr>
              <a:t>)</a:t>
            </a:r>
            <a:r>
              <a:rPr lang="ar-SA" sz="2400" dirty="0" smtClean="0"/>
              <a:t> </a:t>
            </a:r>
            <a:endParaRPr lang="fr-FR" sz="2400" dirty="0"/>
          </a:p>
        </p:txBody>
      </p:sp>
      <p:sp>
        <p:nvSpPr>
          <p:cNvPr id="3" name="Espace réservé du contenu 2"/>
          <p:cNvSpPr>
            <a:spLocks noGrp="1"/>
          </p:cNvSpPr>
          <p:nvPr>
            <p:ph idx="1"/>
          </p:nvPr>
        </p:nvSpPr>
        <p:spPr/>
        <p:txBody>
          <a:bodyPr/>
          <a:lstStyle/>
          <a:p>
            <a:pPr marL="0" indent="0" algn="r" rtl="1">
              <a:buNone/>
            </a:pPr>
            <a:r>
              <a:rPr lang="ar-MA" b="1" dirty="0" smtClean="0">
                <a:solidFill>
                  <a:srgbClr val="000099"/>
                </a:solidFill>
              </a:rPr>
              <a:t>المعطيات التي لا يمكن الحصول عليها من خلال البحث</a:t>
            </a:r>
            <a:r>
              <a:rPr lang="ar-EG" b="1" dirty="0" smtClean="0">
                <a:solidFill>
                  <a:srgbClr val="000099"/>
                </a:solidFill>
              </a:rPr>
              <a:t>:</a:t>
            </a:r>
            <a:endParaRPr lang="ar-MA" b="1" dirty="0" smtClean="0">
              <a:solidFill>
                <a:srgbClr val="000099"/>
              </a:solidFill>
            </a:endParaRPr>
          </a:p>
          <a:p>
            <a:pPr marL="0" indent="0" algn="r" rtl="1">
              <a:buNone/>
            </a:pPr>
            <a:r>
              <a:rPr lang="ar-MA" b="1" dirty="0" smtClean="0">
                <a:solidFill>
                  <a:srgbClr val="000099"/>
                </a:solidFill>
              </a:rPr>
              <a:t>* </a:t>
            </a:r>
            <a:r>
              <a:rPr lang="ar-EG" b="1" dirty="0" smtClean="0">
                <a:solidFill>
                  <a:srgbClr val="000099"/>
                </a:solidFill>
              </a:rPr>
              <a:t>الإنتاجية</a:t>
            </a:r>
            <a:r>
              <a:rPr lang="ar-MA" b="1" dirty="0" smtClean="0">
                <a:solidFill>
                  <a:srgbClr val="000099"/>
                </a:solidFill>
              </a:rPr>
              <a:t> الضائعة</a:t>
            </a:r>
            <a:r>
              <a:rPr lang="ar-SA" b="1" dirty="0" smtClean="0">
                <a:solidFill>
                  <a:srgbClr val="000099"/>
                </a:solidFill>
              </a:rPr>
              <a:t> </a:t>
            </a:r>
            <a:endParaRPr lang="ar-EG" b="1" dirty="0" smtClean="0">
              <a:solidFill>
                <a:srgbClr val="000099"/>
              </a:solidFill>
            </a:endParaRPr>
          </a:p>
          <a:p>
            <a:pPr marL="0" indent="0" algn="r" rtl="1">
              <a:buNone/>
            </a:pPr>
            <a:r>
              <a:rPr lang="ar-MA" b="1" dirty="0" smtClean="0">
                <a:solidFill>
                  <a:srgbClr val="000099"/>
                </a:solidFill>
              </a:rPr>
              <a:t>* نفقات </a:t>
            </a:r>
            <a:r>
              <a:rPr lang="ar-EG" b="1" dirty="0" smtClean="0">
                <a:solidFill>
                  <a:srgbClr val="000099"/>
                </a:solidFill>
              </a:rPr>
              <a:t>الدولة </a:t>
            </a:r>
            <a:r>
              <a:rPr lang="ar-SA" b="1" dirty="0" smtClean="0">
                <a:solidFill>
                  <a:srgbClr val="000099"/>
                </a:solidFill>
              </a:rPr>
              <a:t>على</a:t>
            </a:r>
            <a:r>
              <a:rPr lang="ar-EG" b="1" dirty="0" smtClean="0">
                <a:solidFill>
                  <a:srgbClr val="000099"/>
                </a:solidFill>
              </a:rPr>
              <a:t> </a:t>
            </a:r>
            <a:r>
              <a:rPr lang="ar-EG" b="1" dirty="0" smtClean="0">
                <a:solidFill>
                  <a:srgbClr val="000099"/>
                </a:solidFill>
              </a:rPr>
              <a:t>الخدمات الصحية والتعليمية</a:t>
            </a:r>
            <a:r>
              <a:rPr lang="fr-FR" b="1" dirty="0" smtClean="0">
                <a:solidFill>
                  <a:srgbClr val="000099"/>
                </a:solidFill>
              </a:rPr>
              <a:t> </a:t>
            </a:r>
            <a:r>
              <a:rPr lang="ar-MA" b="1" dirty="0" smtClean="0">
                <a:solidFill>
                  <a:srgbClr val="000099"/>
                </a:solidFill>
              </a:rPr>
              <a:t> وخدمات الشرطة والخدمات القانونية</a:t>
            </a:r>
            <a:endParaRPr lang="ar-EG" b="1" dirty="0" smtClean="0">
              <a:solidFill>
                <a:srgbClr val="000099"/>
              </a:solidFill>
            </a:endParaRPr>
          </a:p>
          <a:p>
            <a:pPr marL="0" indent="0" algn="r" rtl="1">
              <a:buNone/>
            </a:pPr>
            <a:r>
              <a:rPr lang="ar-MA" b="1" dirty="0" smtClean="0">
                <a:solidFill>
                  <a:srgbClr val="000099"/>
                </a:solidFill>
              </a:rPr>
              <a:t>*</a:t>
            </a:r>
            <a:r>
              <a:rPr lang="ar-EG" b="1" dirty="0" smtClean="0">
                <a:solidFill>
                  <a:srgbClr val="000099"/>
                </a:solidFill>
              </a:rPr>
              <a:t>الآثار</a:t>
            </a:r>
            <a:r>
              <a:rPr lang="ar-MA" b="1" dirty="0" smtClean="0">
                <a:solidFill>
                  <a:srgbClr val="000099"/>
                </a:solidFill>
              </a:rPr>
              <a:t> الصحية والنفسية والاجتماعية</a:t>
            </a:r>
            <a:r>
              <a:rPr lang="ar-EG" b="1" dirty="0" smtClean="0">
                <a:solidFill>
                  <a:srgbClr val="000099"/>
                </a:solidFill>
              </a:rPr>
              <a:t> </a:t>
            </a:r>
            <a:r>
              <a:rPr lang="ar-MA" b="1" dirty="0" smtClean="0">
                <a:solidFill>
                  <a:srgbClr val="000099"/>
                </a:solidFill>
              </a:rPr>
              <a:t>متوسطة و</a:t>
            </a:r>
            <a:r>
              <a:rPr lang="ar-EG" b="1" dirty="0" smtClean="0">
                <a:solidFill>
                  <a:srgbClr val="000099"/>
                </a:solidFill>
              </a:rPr>
              <a:t>طويلة</a:t>
            </a:r>
            <a:r>
              <a:rPr lang="ar-MA" b="1" dirty="0" smtClean="0">
                <a:solidFill>
                  <a:srgbClr val="000099"/>
                </a:solidFill>
              </a:rPr>
              <a:t> </a:t>
            </a:r>
            <a:r>
              <a:rPr lang="ar-EG" b="1" dirty="0" smtClean="0">
                <a:solidFill>
                  <a:srgbClr val="000099"/>
                </a:solidFill>
              </a:rPr>
              <a:t>المدى</a:t>
            </a:r>
            <a:endParaRPr lang="ar-MA" dirty="0" smtClean="0">
              <a:solidFill>
                <a:srgbClr val="000099"/>
              </a:solidFill>
            </a:endParaRPr>
          </a:p>
          <a:p>
            <a:pPr marL="0" indent="0">
              <a:buNone/>
            </a:pPr>
            <a:endParaRPr lang="ar-EG" b="1" dirty="0" smtClean="0"/>
          </a:p>
          <a:p>
            <a:pPr marL="0" indent="0">
              <a:buNone/>
            </a:pPr>
            <a:endParaRPr lang="fr-FR" dirty="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22</a:t>
            </a:fld>
            <a:endParaRPr lang="fr-FR" dirty="0"/>
          </a:p>
        </p:txBody>
      </p:sp>
    </p:spTree>
    <p:extLst>
      <p:ext uri="{BB962C8B-B14F-4D97-AF65-F5344CB8AC3E}">
        <p14:creationId xmlns:p14="http://schemas.microsoft.com/office/powerpoint/2010/main" val="38517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1508" y="548680"/>
            <a:ext cx="6985000" cy="791617"/>
          </a:xfrm>
        </p:spPr>
        <p:txBody>
          <a:bodyPr/>
          <a:lstStyle/>
          <a:p>
            <a:pPr rtl="1"/>
            <a:r>
              <a:rPr lang="ar-MA" dirty="0" smtClean="0"/>
              <a:t> </a:t>
            </a:r>
            <a:r>
              <a:rPr lang="ar-SA" sz="2800" dirty="0"/>
              <a:t>الجوانب المنهجية: تقدير تكلفة </a:t>
            </a:r>
            <a:r>
              <a:rPr lang="ar-SA" sz="2800" dirty="0" smtClean="0"/>
              <a:t>العنف</a:t>
            </a:r>
            <a:r>
              <a:rPr lang="ar-SA" sz="2800" dirty="0">
                <a:latin typeface="Simplified Arabic"/>
                <a:cs typeface="Simplified Arabic"/>
              </a:rPr>
              <a:t> </a:t>
            </a:r>
            <a:r>
              <a:rPr lang="ar-SA" sz="2400" dirty="0" smtClean="0">
                <a:latin typeface="Simplified Arabic"/>
                <a:cs typeface="Simplified Arabic"/>
              </a:rPr>
              <a:t>(</a:t>
            </a:r>
            <a:r>
              <a:rPr lang="ar-SA" sz="2400" dirty="0" smtClean="0"/>
              <a:t>6</a:t>
            </a:r>
            <a:r>
              <a:rPr lang="ar-SA" sz="2400" dirty="0" smtClean="0">
                <a:latin typeface="Simplified Arabic"/>
                <a:cs typeface="Simplified Arabic"/>
              </a:rPr>
              <a:t>)</a:t>
            </a:r>
            <a:r>
              <a:rPr lang="ar-SA" sz="2400" dirty="0" smtClean="0"/>
              <a:t> </a:t>
            </a:r>
            <a:endParaRPr lang="fr-FR" sz="2400" dirty="0"/>
          </a:p>
        </p:txBody>
      </p:sp>
      <p:sp>
        <p:nvSpPr>
          <p:cNvPr id="3" name="Espace réservé du contenu 2"/>
          <p:cNvSpPr>
            <a:spLocks noGrp="1"/>
          </p:cNvSpPr>
          <p:nvPr>
            <p:ph idx="1"/>
          </p:nvPr>
        </p:nvSpPr>
        <p:spPr>
          <a:xfrm>
            <a:off x="426368" y="1268760"/>
            <a:ext cx="8435280" cy="5688632"/>
          </a:xfrm>
        </p:spPr>
        <p:txBody>
          <a:bodyPr/>
          <a:lstStyle/>
          <a:p>
            <a:pPr algn="r" rtl="1">
              <a:buNone/>
            </a:pPr>
            <a:r>
              <a:rPr lang="ar-MA" b="1" dirty="0" smtClean="0">
                <a:solidFill>
                  <a:srgbClr val="CC6600"/>
                </a:solidFill>
              </a:rPr>
              <a:t> 1- التكلفة الصحية</a:t>
            </a:r>
            <a:r>
              <a:rPr lang="ar-SA" b="1" dirty="0" smtClean="0">
                <a:solidFill>
                  <a:srgbClr val="CC6600"/>
                </a:solidFill>
              </a:rPr>
              <a:t> للضحية</a:t>
            </a:r>
            <a:r>
              <a:rPr lang="ar-MA" b="1" dirty="0" smtClean="0">
                <a:solidFill>
                  <a:srgbClr val="CC6600"/>
                </a:solidFill>
              </a:rPr>
              <a:t>: </a:t>
            </a:r>
            <a:r>
              <a:rPr lang="ar-MA" dirty="0" smtClean="0">
                <a:solidFill>
                  <a:srgbClr val="000099"/>
                </a:solidFill>
              </a:rPr>
              <a:t>الخدمة + التكلفة ( خلال 12 شهرا التي سبقت البحث)</a:t>
            </a:r>
          </a:p>
          <a:p>
            <a:pPr algn="r" rtl="1">
              <a:buNone/>
            </a:pPr>
            <a:r>
              <a:rPr lang="ar-MA" dirty="0" smtClean="0">
                <a:solidFill>
                  <a:srgbClr val="000099"/>
                </a:solidFill>
              </a:rPr>
              <a:t>- هل حصل لك أي إصابات أو مشاكل صحية بعد هذا الحدث الذي تعرضت له خلال 12 شهرا الأخيرة؟             </a:t>
            </a:r>
            <a:r>
              <a:rPr lang="ar-SA" dirty="0" smtClean="0">
                <a:solidFill>
                  <a:srgbClr val="000099"/>
                </a:solidFill>
              </a:rPr>
              <a:t>        </a:t>
            </a:r>
            <a:r>
              <a:rPr lang="ar-MA" dirty="0" smtClean="0">
                <a:solidFill>
                  <a:srgbClr val="000099"/>
                </a:solidFill>
              </a:rPr>
              <a:t>  نعم</a:t>
            </a:r>
          </a:p>
          <a:p>
            <a:pPr algn="r" rtl="1">
              <a:buNone/>
            </a:pPr>
            <a:endParaRPr lang="ar-MA" dirty="0" smtClean="0">
              <a:solidFill>
                <a:srgbClr val="000099"/>
              </a:solidFill>
            </a:endParaRPr>
          </a:p>
          <a:p>
            <a:pPr algn="r" rtl="1">
              <a:buFontTx/>
              <a:buChar char="-"/>
            </a:pPr>
            <a:r>
              <a:rPr lang="ar-MA" dirty="0" smtClean="0">
                <a:solidFill>
                  <a:srgbClr val="000099"/>
                </a:solidFill>
              </a:rPr>
              <a:t>نوع الإصابات التي تعرضت لها</a:t>
            </a:r>
            <a:r>
              <a:rPr lang="ar-SA" dirty="0" smtClean="0">
                <a:solidFill>
                  <a:srgbClr val="000099"/>
                </a:solidFill>
              </a:rPr>
              <a:t>؟</a:t>
            </a:r>
            <a:endParaRPr lang="ar-MA" dirty="0" smtClean="0">
              <a:solidFill>
                <a:srgbClr val="000099"/>
              </a:solidFill>
            </a:endParaRPr>
          </a:p>
          <a:p>
            <a:pPr algn="r" rtl="1">
              <a:buFontTx/>
              <a:buChar char="-"/>
            </a:pPr>
            <a:r>
              <a:rPr lang="ar-MA" dirty="0" smtClean="0">
                <a:solidFill>
                  <a:srgbClr val="000099"/>
                </a:solidFill>
              </a:rPr>
              <a:t>هل تلقت خدمة صحية؟                </a:t>
            </a:r>
            <a:r>
              <a:rPr lang="ar-SA" dirty="0" smtClean="0">
                <a:solidFill>
                  <a:srgbClr val="000099"/>
                </a:solidFill>
              </a:rPr>
              <a:t>   </a:t>
            </a:r>
            <a:r>
              <a:rPr lang="ar-MA" dirty="0" smtClean="0">
                <a:solidFill>
                  <a:srgbClr val="000099"/>
                </a:solidFill>
              </a:rPr>
              <a:t>نعم</a:t>
            </a:r>
          </a:p>
          <a:p>
            <a:pPr algn="r" rtl="1">
              <a:buFontTx/>
              <a:buChar char="-"/>
            </a:pPr>
            <a:endParaRPr lang="ar-MA" dirty="0" smtClean="0">
              <a:solidFill>
                <a:srgbClr val="000099"/>
              </a:solidFill>
            </a:endParaRPr>
          </a:p>
          <a:p>
            <a:pPr algn="r" rtl="1">
              <a:buNone/>
            </a:pPr>
            <a:r>
              <a:rPr lang="ar-MA" dirty="0" smtClean="0">
                <a:solidFill>
                  <a:srgbClr val="000099"/>
                </a:solidFill>
              </a:rPr>
              <a:t>تكلف</a:t>
            </a:r>
            <a:r>
              <a:rPr lang="ar-SA" dirty="0" smtClean="0">
                <a:solidFill>
                  <a:srgbClr val="000099"/>
                </a:solidFill>
              </a:rPr>
              <a:t>ة</a:t>
            </a:r>
            <a:r>
              <a:rPr lang="ar-MA" dirty="0" smtClean="0">
                <a:solidFill>
                  <a:srgbClr val="000099"/>
                </a:solidFill>
              </a:rPr>
              <a:t> </a:t>
            </a:r>
            <a:r>
              <a:rPr lang="ar-MA" dirty="0">
                <a:solidFill>
                  <a:srgbClr val="000099"/>
                </a:solidFill>
              </a:rPr>
              <a:t>الاستشارة </a:t>
            </a:r>
            <a:r>
              <a:rPr lang="ar-MA" dirty="0" smtClean="0">
                <a:solidFill>
                  <a:srgbClr val="000099"/>
                </a:solidFill>
              </a:rPr>
              <a:t>الطبية / الأشعة والتحاليل/ عملية جراحية / اقتناء الأدوية / المواصلات / مصاريف أخرى</a:t>
            </a:r>
            <a:endParaRPr lang="ar-SA" dirty="0" smtClean="0">
              <a:solidFill>
                <a:srgbClr val="000099"/>
              </a:solidFill>
            </a:endParaRPr>
          </a:p>
          <a:p>
            <a:pPr algn="r" rtl="1">
              <a:buNone/>
            </a:pPr>
            <a:endParaRPr lang="ar-MA" dirty="0" smtClean="0">
              <a:solidFill>
                <a:srgbClr val="000099"/>
              </a:solidFill>
            </a:endParaRPr>
          </a:p>
          <a:p>
            <a:pPr algn="r" rtl="1">
              <a:buFontTx/>
              <a:buChar char="-"/>
            </a:pPr>
            <a:r>
              <a:rPr lang="ar-MA" dirty="0" smtClean="0">
                <a:solidFill>
                  <a:srgbClr val="000099"/>
                </a:solidFill>
              </a:rPr>
              <a:t>مكان تلقي الخدمة </a:t>
            </a:r>
            <a:r>
              <a:rPr lang="ar-SA" dirty="0" smtClean="0">
                <a:solidFill>
                  <a:srgbClr val="000099"/>
                </a:solidFill>
              </a:rPr>
              <a:t>لتقدير التكلفة</a:t>
            </a:r>
          </a:p>
          <a:p>
            <a:pPr marL="0" indent="0" algn="r" rtl="1">
              <a:buNone/>
            </a:pPr>
            <a:r>
              <a:rPr lang="ar-SA" dirty="0">
                <a:solidFill>
                  <a:srgbClr val="000099"/>
                </a:solidFill>
              </a:rPr>
              <a:t>نسأل عن إصابة أو حدوث مشاكل صحية لدى فرد </a:t>
            </a:r>
            <a:r>
              <a:rPr lang="ar-SA" dirty="0" smtClean="0">
                <a:solidFill>
                  <a:srgbClr val="000099"/>
                </a:solidFill>
              </a:rPr>
              <a:t>آخر من </a:t>
            </a:r>
            <a:r>
              <a:rPr lang="ar-SA" dirty="0">
                <a:solidFill>
                  <a:srgbClr val="000099"/>
                </a:solidFill>
              </a:rPr>
              <a:t>أسرة </a:t>
            </a:r>
            <a:r>
              <a:rPr lang="ar-SA" dirty="0" smtClean="0">
                <a:solidFill>
                  <a:srgbClr val="000099"/>
                </a:solidFill>
              </a:rPr>
              <a:t>المبحوثة في المجال الأسري</a:t>
            </a:r>
            <a:endParaRPr lang="ar-MA" dirty="0" smtClean="0">
              <a:solidFill>
                <a:srgbClr val="000099"/>
              </a:solidFill>
            </a:endParaRP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23</a:t>
            </a:fld>
            <a:endParaRPr lang="fr-FR" dirty="0"/>
          </a:p>
        </p:txBody>
      </p:sp>
      <p:cxnSp>
        <p:nvCxnSpPr>
          <p:cNvPr id="8" name="Connecteur droit avec flèche 7"/>
          <p:cNvCxnSpPr/>
          <p:nvPr/>
        </p:nvCxnSpPr>
        <p:spPr bwMode="auto">
          <a:xfrm flipH="1">
            <a:off x="5178234" y="2348880"/>
            <a:ext cx="864096" cy="0"/>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sp>
        <p:nvSpPr>
          <p:cNvPr id="9" name="Flèche vers le bas 8"/>
          <p:cNvSpPr/>
          <p:nvPr/>
        </p:nvSpPr>
        <p:spPr bwMode="auto">
          <a:xfrm>
            <a:off x="4970438" y="2564904"/>
            <a:ext cx="144016" cy="360040"/>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F18E00"/>
              </a:solidFill>
              <a:effectLst/>
              <a:latin typeface="Arial" charset="0"/>
              <a:cs typeface="Arial" charset="0"/>
            </a:endParaRPr>
          </a:p>
        </p:txBody>
      </p:sp>
      <p:cxnSp>
        <p:nvCxnSpPr>
          <p:cNvPr id="11" name="Connecteur droit avec flèche 10"/>
          <p:cNvCxnSpPr/>
          <p:nvPr/>
        </p:nvCxnSpPr>
        <p:spPr bwMode="auto">
          <a:xfrm flipH="1">
            <a:off x="4970438" y="3645024"/>
            <a:ext cx="936104" cy="0"/>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sp>
        <p:nvSpPr>
          <p:cNvPr id="12" name="Flèche vers le bas 11"/>
          <p:cNvSpPr/>
          <p:nvPr/>
        </p:nvSpPr>
        <p:spPr bwMode="auto">
          <a:xfrm>
            <a:off x="4716016" y="3933056"/>
            <a:ext cx="144016" cy="2880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F18E00"/>
              </a:solidFill>
              <a:effectLst/>
              <a:latin typeface="Arial" charset="0"/>
              <a:cs typeface="Arial" charset="0"/>
            </a:endParaRPr>
          </a:p>
        </p:txBody>
      </p:sp>
    </p:spTree>
    <p:extLst>
      <p:ext uri="{BB962C8B-B14F-4D97-AF65-F5344CB8AC3E}">
        <p14:creationId xmlns:p14="http://schemas.microsoft.com/office/powerpoint/2010/main" val="21447009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1000" fill="hold"/>
                                        <p:tgtEl>
                                          <p:spTgt spid="9"/>
                                        </p:tgtEl>
                                        <p:attrNameLst>
                                          <p:attrName>ppt_x</p:attrName>
                                        </p:attrNameLst>
                                      </p:cBhvr>
                                      <p:tavLst>
                                        <p:tav tm="0">
                                          <p:val>
                                            <p:strVal val="#ppt_x"/>
                                          </p:val>
                                        </p:tav>
                                        <p:tav tm="100000">
                                          <p:val>
                                            <p:strVal val="#ppt_x"/>
                                          </p:val>
                                        </p:tav>
                                      </p:tavLst>
                                    </p:anim>
                                    <p:anim calcmode="lin" valueType="num">
                                      <p:cBhvr additive="base">
                                        <p:cTn id="25"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down)">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wipe(down)">
                                      <p:cBhvr>
                                        <p:cTn id="45" dur="10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wipe(down)">
                                      <p:cBhvr>
                                        <p:cTn id="50" dur="1000"/>
                                        <p:tgtEl>
                                          <p:spTgt spid="3">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wipe(down)">
                                      <p:cBhvr>
                                        <p:cTn id="55"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935633"/>
          </a:xfrm>
        </p:spPr>
        <p:txBody>
          <a:bodyPr/>
          <a:lstStyle/>
          <a:p>
            <a:r>
              <a:rPr lang="ar-SA" sz="2800" dirty="0"/>
              <a:t>الجوانب المنهجية: تقدير تكلفة </a:t>
            </a:r>
            <a:r>
              <a:rPr lang="ar-SA" sz="2800" dirty="0" smtClean="0"/>
              <a:t>العنف</a:t>
            </a:r>
            <a:r>
              <a:rPr lang="ar-SA" sz="2800" dirty="0">
                <a:latin typeface="Simplified Arabic"/>
                <a:cs typeface="Simplified Arabic"/>
              </a:rPr>
              <a:t> </a:t>
            </a:r>
            <a:r>
              <a:rPr lang="ar-SA" sz="2800" dirty="0" smtClean="0">
                <a:latin typeface="Simplified Arabic"/>
                <a:cs typeface="Simplified Arabic"/>
              </a:rPr>
              <a:t>(</a:t>
            </a:r>
            <a:r>
              <a:rPr lang="ar-SA" sz="2800" dirty="0" smtClean="0"/>
              <a:t>7</a:t>
            </a:r>
            <a:r>
              <a:rPr lang="ar-SA" sz="2800" dirty="0" smtClean="0">
                <a:latin typeface="Simplified Arabic"/>
                <a:cs typeface="Simplified Arabic"/>
              </a:rPr>
              <a:t>)</a:t>
            </a:r>
            <a:r>
              <a:rPr lang="ar-SA" sz="2800" dirty="0" smtClean="0"/>
              <a:t> </a:t>
            </a:r>
            <a:endParaRPr lang="fr-FR" sz="2800" dirty="0"/>
          </a:p>
        </p:txBody>
      </p:sp>
      <p:sp>
        <p:nvSpPr>
          <p:cNvPr id="3" name="Espace réservé du contenu 2"/>
          <p:cNvSpPr>
            <a:spLocks noGrp="1"/>
          </p:cNvSpPr>
          <p:nvPr>
            <p:ph idx="1"/>
          </p:nvPr>
        </p:nvSpPr>
        <p:spPr>
          <a:xfrm>
            <a:off x="457200" y="1772816"/>
            <a:ext cx="8229600" cy="4680520"/>
          </a:xfrm>
        </p:spPr>
        <p:txBody>
          <a:bodyPr/>
          <a:lstStyle/>
          <a:p>
            <a:pPr algn="r" rtl="1">
              <a:buNone/>
            </a:pPr>
            <a:r>
              <a:rPr lang="ar-MA" b="1" dirty="0">
                <a:solidFill>
                  <a:srgbClr val="CC6600"/>
                </a:solidFill>
              </a:rPr>
              <a:t>1- التكلفة </a:t>
            </a:r>
            <a:r>
              <a:rPr lang="ar-MA" b="1" dirty="0" smtClean="0">
                <a:solidFill>
                  <a:srgbClr val="CC6600"/>
                </a:solidFill>
              </a:rPr>
              <a:t>الصحية</a:t>
            </a:r>
            <a:r>
              <a:rPr lang="ar-SA" b="1" dirty="0" smtClean="0">
                <a:solidFill>
                  <a:srgbClr val="CC6600"/>
                </a:solidFill>
              </a:rPr>
              <a:t> للزوج</a:t>
            </a:r>
            <a:r>
              <a:rPr lang="ar-MA" b="1" dirty="0" smtClean="0">
                <a:solidFill>
                  <a:srgbClr val="CC6600"/>
                </a:solidFill>
              </a:rPr>
              <a:t>: </a:t>
            </a:r>
            <a:r>
              <a:rPr lang="ar-MA" dirty="0">
                <a:solidFill>
                  <a:srgbClr val="000099"/>
                </a:solidFill>
              </a:rPr>
              <a:t>الخدمة + التكلفة ( خلال 12 شهرا التي سبقت البحث)</a:t>
            </a:r>
          </a:p>
          <a:p>
            <a:pPr algn="r" rtl="1">
              <a:buFontTx/>
              <a:buChar char="-"/>
            </a:pPr>
            <a:r>
              <a:rPr lang="ar-MA" dirty="0" smtClean="0">
                <a:solidFill>
                  <a:srgbClr val="000099"/>
                </a:solidFill>
              </a:rPr>
              <a:t>هل </a:t>
            </a:r>
            <a:r>
              <a:rPr lang="ar-MA" dirty="0">
                <a:solidFill>
                  <a:srgbClr val="000099"/>
                </a:solidFill>
              </a:rPr>
              <a:t>حصل </a:t>
            </a:r>
            <a:r>
              <a:rPr lang="ar-MA" dirty="0" smtClean="0">
                <a:solidFill>
                  <a:srgbClr val="000099"/>
                </a:solidFill>
              </a:rPr>
              <a:t>ل</a:t>
            </a:r>
            <a:r>
              <a:rPr lang="ar-SA" dirty="0" smtClean="0">
                <a:solidFill>
                  <a:srgbClr val="000099"/>
                </a:solidFill>
              </a:rPr>
              <a:t>لزوج</a:t>
            </a:r>
            <a:r>
              <a:rPr lang="ar-MA" dirty="0" smtClean="0">
                <a:solidFill>
                  <a:srgbClr val="000099"/>
                </a:solidFill>
              </a:rPr>
              <a:t> </a:t>
            </a:r>
            <a:r>
              <a:rPr lang="ar-MA" dirty="0">
                <a:solidFill>
                  <a:srgbClr val="000099"/>
                </a:solidFill>
              </a:rPr>
              <a:t>أي إصابات أو مشاكل صحية بعد هذا الحدث الذي تعرضت له خلال 12 شهرا الأخيرة؟ </a:t>
            </a:r>
            <a:endParaRPr lang="ar-SA" dirty="0" smtClean="0">
              <a:solidFill>
                <a:srgbClr val="000099"/>
              </a:solidFill>
            </a:endParaRPr>
          </a:p>
          <a:p>
            <a:pPr marL="0" indent="0" algn="r" rtl="1">
              <a:buNone/>
            </a:pPr>
            <a:r>
              <a:rPr lang="ar-MA" dirty="0" smtClean="0">
                <a:solidFill>
                  <a:srgbClr val="000099"/>
                </a:solidFill>
              </a:rPr>
              <a:t>   </a:t>
            </a:r>
            <a:endParaRPr lang="ar-SA" dirty="0" smtClean="0">
              <a:solidFill>
                <a:srgbClr val="000099"/>
              </a:solidFill>
            </a:endParaRPr>
          </a:p>
          <a:p>
            <a:pPr algn="r" rtl="1">
              <a:buFontTx/>
              <a:buChar char="-"/>
            </a:pPr>
            <a:r>
              <a:rPr lang="ar-MA" dirty="0" smtClean="0">
                <a:solidFill>
                  <a:srgbClr val="000099"/>
                </a:solidFill>
              </a:rPr>
              <a:t>نوع </a:t>
            </a:r>
            <a:r>
              <a:rPr lang="ar-MA" dirty="0">
                <a:solidFill>
                  <a:srgbClr val="000099"/>
                </a:solidFill>
              </a:rPr>
              <a:t>الإصابات التي </a:t>
            </a:r>
            <a:r>
              <a:rPr lang="ar-MA" dirty="0" smtClean="0">
                <a:solidFill>
                  <a:srgbClr val="000099"/>
                </a:solidFill>
              </a:rPr>
              <a:t>تعرض لها</a:t>
            </a:r>
            <a:r>
              <a:rPr lang="ar-SA" dirty="0" smtClean="0">
                <a:solidFill>
                  <a:srgbClr val="000099"/>
                </a:solidFill>
              </a:rPr>
              <a:t>؟</a:t>
            </a:r>
          </a:p>
          <a:p>
            <a:pPr marL="0" indent="0" algn="r" rtl="1">
              <a:buNone/>
            </a:pPr>
            <a:endParaRPr lang="ar-MA" dirty="0">
              <a:solidFill>
                <a:srgbClr val="000099"/>
              </a:solidFill>
            </a:endParaRPr>
          </a:p>
          <a:p>
            <a:pPr algn="r" rtl="1">
              <a:buFontTx/>
              <a:buChar char="-"/>
            </a:pPr>
            <a:r>
              <a:rPr lang="ar-MA" dirty="0">
                <a:solidFill>
                  <a:srgbClr val="000099"/>
                </a:solidFill>
              </a:rPr>
              <a:t>هل </a:t>
            </a:r>
            <a:r>
              <a:rPr lang="ar-MA" dirty="0" smtClean="0">
                <a:solidFill>
                  <a:srgbClr val="000099"/>
                </a:solidFill>
              </a:rPr>
              <a:t>تلق</a:t>
            </a:r>
            <a:r>
              <a:rPr lang="ar-SA" dirty="0" smtClean="0">
                <a:solidFill>
                  <a:srgbClr val="000099"/>
                </a:solidFill>
              </a:rPr>
              <a:t>ى</a:t>
            </a:r>
            <a:r>
              <a:rPr lang="ar-MA" dirty="0" smtClean="0">
                <a:solidFill>
                  <a:srgbClr val="000099"/>
                </a:solidFill>
              </a:rPr>
              <a:t> </a:t>
            </a:r>
            <a:r>
              <a:rPr lang="ar-MA" dirty="0">
                <a:solidFill>
                  <a:srgbClr val="000099"/>
                </a:solidFill>
              </a:rPr>
              <a:t>خدمة صحية؟ </a:t>
            </a:r>
            <a:endParaRPr lang="ar-SA" dirty="0" smtClean="0">
              <a:solidFill>
                <a:srgbClr val="000099"/>
              </a:solidFill>
            </a:endParaRPr>
          </a:p>
          <a:p>
            <a:pPr marL="0" indent="0" algn="r" rtl="1">
              <a:buNone/>
            </a:pPr>
            <a:endParaRPr lang="ar-SA" dirty="0">
              <a:solidFill>
                <a:srgbClr val="000099"/>
              </a:solidFill>
            </a:endParaRPr>
          </a:p>
          <a:p>
            <a:pPr marL="0" indent="0" algn="r" rtl="1">
              <a:buNone/>
            </a:pPr>
            <a:r>
              <a:rPr lang="ar-SA" dirty="0" smtClean="0">
                <a:solidFill>
                  <a:srgbClr val="000099"/>
                </a:solidFill>
              </a:rPr>
              <a:t>- مجموع تكاليف </a:t>
            </a:r>
            <a:r>
              <a:rPr lang="ar-MA" dirty="0" smtClean="0">
                <a:solidFill>
                  <a:srgbClr val="000099"/>
                </a:solidFill>
              </a:rPr>
              <a:t>الاستشارة </a:t>
            </a:r>
            <a:r>
              <a:rPr lang="ar-MA" dirty="0">
                <a:solidFill>
                  <a:srgbClr val="000099"/>
                </a:solidFill>
              </a:rPr>
              <a:t>الطبية / </a:t>
            </a:r>
            <a:r>
              <a:rPr lang="ar-MA" dirty="0" smtClean="0">
                <a:solidFill>
                  <a:srgbClr val="000099"/>
                </a:solidFill>
              </a:rPr>
              <a:t>الأشعة </a:t>
            </a:r>
            <a:r>
              <a:rPr lang="ar-MA" dirty="0">
                <a:solidFill>
                  <a:srgbClr val="000099"/>
                </a:solidFill>
              </a:rPr>
              <a:t>والتحاليل/ </a:t>
            </a:r>
            <a:r>
              <a:rPr lang="ar-MA" dirty="0" smtClean="0">
                <a:solidFill>
                  <a:srgbClr val="000099"/>
                </a:solidFill>
              </a:rPr>
              <a:t>عملية </a:t>
            </a:r>
            <a:r>
              <a:rPr lang="ar-MA" dirty="0">
                <a:solidFill>
                  <a:srgbClr val="000099"/>
                </a:solidFill>
              </a:rPr>
              <a:t>جراحية / </a:t>
            </a:r>
            <a:r>
              <a:rPr lang="ar-MA" dirty="0" smtClean="0">
                <a:solidFill>
                  <a:srgbClr val="000099"/>
                </a:solidFill>
              </a:rPr>
              <a:t>اقتناء </a:t>
            </a:r>
            <a:r>
              <a:rPr lang="ar-MA" dirty="0">
                <a:solidFill>
                  <a:srgbClr val="000099"/>
                </a:solidFill>
              </a:rPr>
              <a:t>الأدوية / </a:t>
            </a:r>
            <a:r>
              <a:rPr lang="ar-MA" dirty="0" smtClean="0">
                <a:solidFill>
                  <a:srgbClr val="000099"/>
                </a:solidFill>
              </a:rPr>
              <a:t>المواصلات </a:t>
            </a:r>
            <a:r>
              <a:rPr lang="ar-MA" dirty="0">
                <a:solidFill>
                  <a:srgbClr val="000099"/>
                </a:solidFill>
              </a:rPr>
              <a:t>/ </a:t>
            </a:r>
            <a:r>
              <a:rPr lang="ar-MA" dirty="0" smtClean="0">
                <a:solidFill>
                  <a:srgbClr val="000099"/>
                </a:solidFill>
              </a:rPr>
              <a:t>مصاريف أخرى</a:t>
            </a:r>
            <a:endParaRPr lang="ar-SA" dirty="0">
              <a:solidFill>
                <a:srgbClr val="000099"/>
              </a:solidFill>
            </a:endParaRP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24</a:t>
            </a:fld>
            <a:endParaRPr lang="fr-FR" dirty="0"/>
          </a:p>
        </p:txBody>
      </p:sp>
    </p:spTree>
    <p:extLst>
      <p:ext uri="{BB962C8B-B14F-4D97-AF65-F5344CB8AC3E}">
        <p14:creationId xmlns:p14="http://schemas.microsoft.com/office/powerpoint/2010/main" val="25581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ircle(in)">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692696"/>
            <a:ext cx="6985000" cy="792088"/>
          </a:xfrm>
        </p:spPr>
        <p:txBody>
          <a:bodyPr/>
          <a:lstStyle/>
          <a:p>
            <a:pPr rtl="1"/>
            <a:r>
              <a:rPr lang="ar-SA" sz="2800" dirty="0" smtClean="0"/>
              <a:t>الجوانب </a:t>
            </a:r>
            <a:r>
              <a:rPr lang="ar-SA" sz="2800" dirty="0"/>
              <a:t>المنهجية: تقدير تكلفة </a:t>
            </a:r>
            <a:r>
              <a:rPr lang="ar-SA" sz="2800" dirty="0" smtClean="0"/>
              <a:t>العنف </a:t>
            </a:r>
            <a:r>
              <a:rPr lang="ar-SA" sz="2800" dirty="0" smtClean="0">
                <a:latin typeface="Simplified Arabic"/>
                <a:cs typeface="Simplified Arabic"/>
              </a:rPr>
              <a:t>(</a:t>
            </a:r>
            <a:r>
              <a:rPr lang="ar-SA" sz="2800" dirty="0" smtClean="0"/>
              <a:t>8</a:t>
            </a:r>
            <a:r>
              <a:rPr lang="ar-SA" sz="2800" dirty="0" smtClean="0">
                <a:latin typeface="Simplified Arabic"/>
                <a:cs typeface="Simplified Arabic"/>
              </a:rPr>
              <a:t>)</a:t>
            </a:r>
            <a:r>
              <a:rPr lang="ar-SA" sz="2800" dirty="0" smtClean="0"/>
              <a:t> </a:t>
            </a:r>
            <a:endParaRPr lang="fr-FR" sz="2800" dirty="0"/>
          </a:p>
        </p:txBody>
      </p:sp>
      <p:sp>
        <p:nvSpPr>
          <p:cNvPr id="3" name="Espace réservé du contenu 2"/>
          <p:cNvSpPr>
            <a:spLocks noGrp="1"/>
          </p:cNvSpPr>
          <p:nvPr>
            <p:ph idx="1"/>
          </p:nvPr>
        </p:nvSpPr>
        <p:spPr>
          <a:xfrm>
            <a:off x="457200" y="1556792"/>
            <a:ext cx="8229600" cy="4569371"/>
          </a:xfrm>
        </p:spPr>
        <p:txBody>
          <a:bodyPr/>
          <a:lstStyle/>
          <a:p>
            <a:pPr algn="r" rtl="1"/>
            <a:r>
              <a:rPr lang="ar-SA" b="1" dirty="0" smtClean="0">
                <a:solidFill>
                  <a:srgbClr val="E51B2E"/>
                </a:solidFill>
              </a:rPr>
              <a:t>2- تكلفة تغيب الضحية عن العمل أو الدراسة : </a:t>
            </a:r>
            <a:r>
              <a:rPr lang="ar-SA" dirty="0" smtClean="0">
                <a:solidFill>
                  <a:srgbClr val="000099"/>
                </a:solidFill>
              </a:rPr>
              <a:t>عدد الأيام خلال 12 شهرا التي سبقت البحث  يتوجه هذا السؤال إلى جميع النشيطات المشتغلات والعاطلات اللواتي سبق لهن العمل خلال 12 شهرا التي سبقت البحث</a:t>
            </a:r>
          </a:p>
          <a:p>
            <a:pPr algn="r" rtl="1">
              <a:buFont typeface="Arial" charset="0"/>
              <a:buChar char="•"/>
            </a:pPr>
            <a:r>
              <a:rPr lang="ar-SA" dirty="0" smtClean="0">
                <a:solidFill>
                  <a:srgbClr val="000099"/>
                </a:solidFill>
              </a:rPr>
              <a:t>العمل</a:t>
            </a:r>
          </a:p>
          <a:p>
            <a:pPr marL="0" indent="0" algn="r" rtl="1">
              <a:buNone/>
            </a:pPr>
            <a:r>
              <a:rPr lang="ar-SA" dirty="0" smtClean="0">
                <a:solidFill>
                  <a:srgbClr val="000099"/>
                </a:solidFill>
              </a:rPr>
              <a:t>- هل استدعى ما حدث أن تتغيبي عن العمل أو أن تأخذي عطلة من العمل المهني؟ </a:t>
            </a:r>
          </a:p>
          <a:p>
            <a:pPr marL="0" indent="0" algn="r" rtl="1">
              <a:buNone/>
            </a:pPr>
            <a:r>
              <a:rPr lang="ar-SA" dirty="0" smtClean="0">
                <a:solidFill>
                  <a:srgbClr val="000099"/>
                </a:solidFill>
              </a:rPr>
              <a:t>           نعم</a:t>
            </a:r>
          </a:p>
          <a:p>
            <a:pPr algn="r" rtl="1">
              <a:buFontTx/>
              <a:buChar char="-"/>
            </a:pPr>
            <a:r>
              <a:rPr lang="ar-SA" dirty="0" smtClean="0">
                <a:solidFill>
                  <a:srgbClr val="000099"/>
                </a:solidFill>
              </a:rPr>
              <a:t>كم عدد التغيب عن العمل؟</a:t>
            </a:r>
          </a:p>
          <a:p>
            <a:pPr algn="r" rtl="1">
              <a:buFontTx/>
              <a:buChar char="-"/>
            </a:pPr>
            <a:r>
              <a:rPr lang="ar-SA" dirty="0" smtClean="0">
                <a:solidFill>
                  <a:srgbClr val="000099"/>
                </a:solidFill>
              </a:rPr>
              <a:t>عدد الأيام المؤدى عنها؟</a:t>
            </a:r>
          </a:p>
          <a:p>
            <a:pPr algn="r" rtl="1">
              <a:buFont typeface="Arial" charset="0"/>
              <a:buChar char="•"/>
            </a:pPr>
            <a:r>
              <a:rPr lang="ar-SA" dirty="0" smtClean="0">
                <a:solidFill>
                  <a:srgbClr val="000099"/>
                </a:solidFill>
              </a:rPr>
              <a:t>الدراسة</a:t>
            </a:r>
          </a:p>
          <a:p>
            <a:pPr marL="0" indent="0" algn="r" rtl="1">
              <a:buNone/>
            </a:pPr>
            <a:r>
              <a:rPr lang="ar-SA" dirty="0" smtClean="0">
                <a:solidFill>
                  <a:srgbClr val="000099"/>
                </a:solidFill>
              </a:rPr>
              <a:t>- هل استدعى ما حدث أن تتغيبي عن الدراسة أو التكوين؟ بالنسبة للمتمدرسات</a:t>
            </a:r>
          </a:p>
          <a:p>
            <a:pPr algn="r" rtl="1">
              <a:buFontTx/>
              <a:buChar char="-"/>
            </a:pPr>
            <a:r>
              <a:rPr lang="ar-SA" dirty="0" smtClean="0">
                <a:solidFill>
                  <a:srgbClr val="000099"/>
                </a:solidFill>
              </a:rPr>
              <a:t>كم عدد الأيام المتغيبة؟</a:t>
            </a:r>
            <a:endParaRPr lang="fr-FR" dirty="0">
              <a:solidFill>
                <a:srgbClr val="000099"/>
              </a:solidFill>
            </a:endParaRP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25</a:t>
            </a:fld>
            <a:endParaRPr lang="fr-FR" dirty="0"/>
          </a:p>
        </p:txBody>
      </p:sp>
      <p:cxnSp>
        <p:nvCxnSpPr>
          <p:cNvPr id="5" name="Connecteur droit avec flèche 4"/>
          <p:cNvCxnSpPr/>
          <p:nvPr/>
        </p:nvCxnSpPr>
        <p:spPr bwMode="auto">
          <a:xfrm flipH="1">
            <a:off x="7884368" y="3861048"/>
            <a:ext cx="288032" cy="0"/>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4973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500"/>
                                        <p:tgtEl>
                                          <p:spTgt spid="3">
                                            <p:txEl>
                                              <p:pRg st="2" end="2"/>
                                            </p:txEl>
                                          </p:spTgt>
                                        </p:tgtEl>
                                      </p:cBhvr>
                                    </p:animEffect>
                                    <p:anim calcmode="lin" valueType="num">
                                      <p:cBhvr>
                                        <p:cTn id="25"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5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500"/>
                                        <p:tgtEl>
                                          <p:spTgt spid="3">
                                            <p:txEl>
                                              <p:pRg st="3" end="3"/>
                                            </p:txEl>
                                          </p:spTgt>
                                        </p:tgtEl>
                                      </p:cBhvr>
                                    </p:animEffect>
                                    <p:anim calcmode="lin" valueType="num">
                                      <p:cBhvr>
                                        <p:cTn id="30"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5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500"/>
                                        <p:tgtEl>
                                          <p:spTgt spid="3">
                                            <p:txEl>
                                              <p:pRg st="4" end="4"/>
                                            </p:txEl>
                                          </p:spTgt>
                                        </p:tgtEl>
                                      </p:cBhvr>
                                    </p:animEffect>
                                    <p:anim calcmode="lin" valueType="num">
                                      <p:cBhvr>
                                        <p:cTn id="35"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5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500"/>
                                        <p:tgtEl>
                                          <p:spTgt spid="3">
                                            <p:txEl>
                                              <p:pRg st="5" end="5"/>
                                            </p:txEl>
                                          </p:spTgt>
                                        </p:tgtEl>
                                      </p:cBhvr>
                                    </p:animEffect>
                                    <p:anim calcmode="lin" valueType="num">
                                      <p:cBhvr>
                                        <p:cTn id="40"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999"/>
                                          </p:stCondLst>
                                        </p:cTn>
                                        <p:tgtEl>
                                          <p:spTgt spid="3">
                                            <p:txEl>
                                              <p:pRg st="6" end="6"/>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500"/>
                                        <p:tgtEl>
                                          <p:spTgt spid="3">
                                            <p:txEl>
                                              <p:pRg st="7" end="7"/>
                                            </p:txEl>
                                          </p:spTgt>
                                        </p:tgtEl>
                                      </p:cBhvr>
                                    </p:animEffect>
                                    <p:anim calcmode="lin" valueType="num">
                                      <p:cBhvr>
                                        <p:cTn id="51" dur="1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500" fill="hold"/>
                                        <p:tgtEl>
                                          <p:spTgt spid="3">
                                            <p:txEl>
                                              <p:pRg st="7" end="7"/>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500"/>
                                        <p:tgtEl>
                                          <p:spTgt spid="3">
                                            <p:txEl>
                                              <p:pRg st="8" end="8"/>
                                            </p:txEl>
                                          </p:spTgt>
                                        </p:tgtEl>
                                      </p:cBhvr>
                                    </p:animEffect>
                                    <p:anim calcmode="lin" valueType="num">
                                      <p:cBhvr>
                                        <p:cTn id="56" dur="1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719609"/>
          </a:xfrm>
        </p:spPr>
        <p:txBody>
          <a:bodyPr/>
          <a:lstStyle/>
          <a:p>
            <a:r>
              <a:rPr lang="ar-MA" sz="2800" dirty="0"/>
              <a:t> </a:t>
            </a:r>
            <a:r>
              <a:rPr lang="ar-SA" sz="2800" dirty="0"/>
              <a:t>الجوانب المنهجية: تقدير تكلفة </a:t>
            </a:r>
            <a:r>
              <a:rPr lang="ar-SA" sz="2800" dirty="0" smtClean="0"/>
              <a:t>العنف</a:t>
            </a:r>
            <a:r>
              <a:rPr lang="ar-SA" sz="2800" dirty="0">
                <a:latin typeface="Simplified Arabic"/>
                <a:cs typeface="Simplified Arabic"/>
              </a:rPr>
              <a:t> </a:t>
            </a:r>
            <a:r>
              <a:rPr lang="ar-SA" sz="2800" dirty="0" smtClean="0">
                <a:latin typeface="Simplified Arabic"/>
                <a:cs typeface="Simplified Arabic"/>
              </a:rPr>
              <a:t>(</a:t>
            </a:r>
            <a:r>
              <a:rPr lang="ar-SA" sz="2800" dirty="0" smtClean="0"/>
              <a:t>9</a:t>
            </a:r>
            <a:r>
              <a:rPr lang="ar-SA" sz="2800" dirty="0" smtClean="0">
                <a:latin typeface="Simplified Arabic"/>
                <a:cs typeface="Simplified Arabic"/>
              </a:rPr>
              <a:t>)</a:t>
            </a:r>
            <a:r>
              <a:rPr lang="ar-SA" sz="2800" dirty="0" smtClean="0"/>
              <a:t> </a:t>
            </a:r>
            <a:endParaRPr lang="fr-FR" sz="2800" dirty="0"/>
          </a:p>
        </p:txBody>
      </p:sp>
      <p:sp>
        <p:nvSpPr>
          <p:cNvPr id="3" name="Espace réservé du contenu 2"/>
          <p:cNvSpPr>
            <a:spLocks noGrp="1"/>
          </p:cNvSpPr>
          <p:nvPr>
            <p:ph idx="1"/>
          </p:nvPr>
        </p:nvSpPr>
        <p:spPr>
          <a:xfrm>
            <a:off x="457200" y="1556792"/>
            <a:ext cx="8229600" cy="4569371"/>
          </a:xfrm>
        </p:spPr>
        <p:txBody>
          <a:bodyPr/>
          <a:lstStyle/>
          <a:p>
            <a:pPr marL="0" indent="0" algn="r" rtl="1">
              <a:buNone/>
            </a:pPr>
            <a:r>
              <a:rPr lang="ar-SA" b="1" dirty="0" smtClean="0">
                <a:solidFill>
                  <a:srgbClr val="E51B2E"/>
                </a:solidFill>
              </a:rPr>
              <a:t>3- تكلفة التغيب عن العمل المنزلي والاعتناء الذاتي</a:t>
            </a:r>
          </a:p>
          <a:p>
            <a:pPr marL="0" indent="0" algn="r" rtl="1">
              <a:buNone/>
            </a:pPr>
            <a:r>
              <a:rPr lang="ar-SA" dirty="0" smtClean="0">
                <a:solidFill>
                  <a:srgbClr val="000099"/>
                </a:solidFill>
              </a:rPr>
              <a:t>هل اضطرت الضحية أو زوجها </a:t>
            </a:r>
            <a:r>
              <a:rPr lang="ar-SA" dirty="0" smtClean="0">
                <a:solidFill>
                  <a:srgbClr val="000099"/>
                </a:solidFill>
              </a:rPr>
              <a:t>إلى التوقف عن </a:t>
            </a:r>
            <a:r>
              <a:rPr lang="ar-SA" dirty="0" smtClean="0">
                <a:solidFill>
                  <a:srgbClr val="000099"/>
                </a:solidFill>
              </a:rPr>
              <a:t>الاعتناء بالذات أو إلى </a:t>
            </a:r>
            <a:r>
              <a:rPr lang="ar-SA" dirty="0">
                <a:solidFill>
                  <a:srgbClr val="000099"/>
                </a:solidFill>
              </a:rPr>
              <a:t>التوقف عن </a:t>
            </a:r>
            <a:r>
              <a:rPr lang="ar-SA" dirty="0" smtClean="0">
                <a:solidFill>
                  <a:srgbClr val="000099"/>
                </a:solidFill>
              </a:rPr>
              <a:t>العمل المنزلي؟</a:t>
            </a:r>
          </a:p>
          <a:p>
            <a:pPr algn="r" rtl="1">
              <a:buFontTx/>
              <a:buChar char="-"/>
            </a:pPr>
            <a:r>
              <a:rPr lang="ar-SA" dirty="0" smtClean="0">
                <a:solidFill>
                  <a:srgbClr val="000099"/>
                </a:solidFill>
              </a:rPr>
              <a:t>ما هو عدد أيام التوقف عن العناية الشخصية؟</a:t>
            </a:r>
          </a:p>
          <a:p>
            <a:pPr algn="r" rtl="1">
              <a:buFontTx/>
              <a:buChar char="-"/>
            </a:pPr>
            <a:r>
              <a:rPr lang="ar-SA" dirty="0" smtClean="0">
                <a:solidFill>
                  <a:srgbClr val="000099"/>
                </a:solidFill>
              </a:rPr>
              <a:t>ما هو عدد أيام التوقف عن العناية بالأخرين؟</a:t>
            </a:r>
          </a:p>
          <a:p>
            <a:pPr algn="r" rtl="1">
              <a:buFontTx/>
              <a:buChar char="-"/>
            </a:pPr>
            <a:r>
              <a:rPr lang="ar-SA" dirty="0" smtClean="0">
                <a:solidFill>
                  <a:srgbClr val="000099"/>
                </a:solidFill>
              </a:rPr>
              <a:t>ما هو عدد أيام التوقف عن الأعمال المنزلية؟</a:t>
            </a:r>
          </a:p>
          <a:p>
            <a:pPr marL="0" indent="0" algn="r" rtl="1">
              <a:buNone/>
            </a:pPr>
            <a:endParaRPr lang="ar-SA" dirty="0" smtClean="0">
              <a:solidFill>
                <a:srgbClr val="000099"/>
              </a:solidFill>
            </a:endParaRPr>
          </a:p>
          <a:p>
            <a:pPr marL="0" indent="0" algn="r" rtl="1">
              <a:buNone/>
            </a:pPr>
            <a:r>
              <a:rPr lang="ar-SA" b="1" dirty="0" smtClean="0">
                <a:solidFill>
                  <a:srgbClr val="E51B2E"/>
                </a:solidFill>
              </a:rPr>
              <a:t>4- تغيب الأبناء عن الدراسة</a:t>
            </a:r>
          </a:p>
          <a:p>
            <a:pPr algn="r" rtl="1">
              <a:buFontTx/>
              <a:buChar char="-"/>
            </a:pPr>
            <a:r>
              <a:rPr lang="ar-SA" dirty="0" smtClean="0">
                <a:solidFill>
                  <a:srgbClr val="000099"/>
                </a:solidFill>
              </a:rPr>
              <a:t>هل اضطر أي من أبنائك للتغيب عن الدراسة؟</a:t>
            </a:r>
          </a:p>
          <a:p>
            <a:pPr algn="r" rtl="1">
              <a:buFontTx/>
              <a:buChar char="-"/>
            </a:pPr>
            <a:r>
              <a:rPr lang="ar-SA" dirty="0" smtClean="0">
                <a:solidFill>
                  <a:srgbClr val="000099"/>
                </a:solidFill>
              </a:rPr>
              <a:t>كم عدد الأيام المتغيبة؟</a:t>
            </a:r>
          </a:p>
          <a:p>
            <a:pPr marL="0" indent="0" algn="r" rtl="1">
              <a:buNone/>
            </a:pPr>
            <a:endParaRPr lang="ar-SA" dirty="0" smtClean="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26</a:t>
            </a:fld>
            <a:endParaRPr lang="fr-FR" dirty="0"/>
          </a:p>
        </p:txBody>
      </p:sp>
    </p:spTree>
    <p:extLst>
      <p:ext uri="{BB962C8B-B14F-4D97-AF65-F5344CB8AC3E}">
        <p14:creationId xmlns:p14="http://schemas.microsoft.com/office/powerpoint/2010/main" val="204787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wipe(down)">
                                      <p:cBhvr>
                                        <p:cTn id="21" dur="1000"/>
                                        <p:tgtEl>
                                          <p:spTgt spid="3">
                                            <p:txEl>
                                              <p:pRg st="1" end="1"/>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1000"/>
                                        <p:tgtEl>
                                          <p:spTgt spid="3">
                                            <p:txEl>
                                              <p:pRg st="2" end="2"/>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1000"/>
                                        <p:tgtEl>
                                          <p:spTgt spid="3">
                                            <p:txEl>
                                              <p:pRg st="3" end="3"/>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arn(inVertical)">
                                      <p:cBhvr>
                                        <p:cTn id="35" dur="10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heel(1)">
                                      <p:cBhvr>
                                        <p:cTn id="40" dur="2000"/>
                                        <p:tgtEl>
                                          <p:spTgt spid="3">
                                            <p:txEl>
                                              <p:pRg st="7" end="7"/>
                                            </p:txEl>
                                          </p:spTgt>
                                        </p:tgtEl>
                                      </p:cBhvr>
                                    </p:animEffect>
                                  </p:childTnLst>
                                </p:cTn>
                              </p:par>
                              <p:par>
                                <p:cTn id="41" presetID="21" presetClass="entr" presetSubtype="1"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heel(1)">
                                      <p:cBhvr>
                                        <p:cTn id="43"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765175"/>
            <a:ext cx="7344866" cy="791617"/>
          </a:xfrm>
        </p:spPr>
        <p:txBody>
          <a:bodyPr/>
          <a:lstStyle/>
          <a:p>
            <a:r>
              <a:rPr lang="ar-SA" sz="2800" dirty="0"/>
              <a:t>الجوانب المنهجية: تقدير تكلفة </a:t>
            </a:r>
            <a:r>
              <a:rPr lang="ar-SA" sz="2800" dirty="0" smtClean="0"/>
              <a:t>العنف</a:t>
            </a:r>
            <a:r>
              <a:rPr lang="ar-SA" sz="2800" dirty="0">
                <a:latin typeface="Simplified Arabic"/>
                <a:cs typeface="Simplified Arabic"/>
              </a:rPr>
              <a:t> </a:t>
            </a:r>
            <a:r>
              <a:rPr lang="ar-SA" sz="2800" dirty="0" smtClean="0">
                <a:latin typeface="Simplified Arabic"/>
                <a:cs typeface="Simplified Arabic"/>
              </a:rPr>
              <a:t>(</a:t>
            </a:r>
            <a:r>
              <a:rPr lang="ar-SA" sz="2800" dirty="0" smtClean="0"/>
              <a:t>10</a:t>
            </a:r>
            <a:r>
              <a:rPr lang="ar-SA" sz="2800" dirty="0" smtClean="0">
                <a:latin typeface="Simplified Arabic"/>
                <a:cs typeface="Simplified Arabic"/>
              </a:rPr>
              <a:t>)</a:t>
            </a:r>
            <a:r>
              <a:rPr lang="ar-SA" sz="2800" dirty="0" smtClean="0"/>
              <a:t> </a:t>
            </a:r>
            <a:endParaRPr lang="fr-FR" sz="2800" dirty="0"/>
          </a:p>
        </p:txBody>
      </p:sp>
      <p:sp>
        <p:nvSpPr>
          <p:cNvPr id="3" name="Espace réservé du contenu 2"/>
          <p:cNvSpPr>
            <a:spLocks noGrp="1"/>
          </p:cNvSpPr>
          <p:nvPr>
            <p:ph idx="1"/>
          </p:nvPr>
        </p:nvSpPr>
        <p:spPr>
          <a:xfrm>
            <a:off x="457200" y="1844824"/>
            <a:ext cx="8229600" cy="4281339"/>
          </a:xfrm>
        </p:spPr>
        <p:txBody>
          <a:bodyPr/>
          <a:lstStyle/>
          <a:p>
            <a:pPr marL="0" indent="0" algn="r" rtl="1">
              <a:buNone/>
            </a:pPr>
            <a:r>
              <a:rPr lang="ar-SA" dirty="0" smtClean="0">
                <a:solidFill>
                  <a:srgbClr val="E51B2E"/>
                </a:solidFill>
              </a:rPr>
              <a:t>5- تعويض أو إصلاح الممتلكات أو التجهيزات المتلفة</a:t>
            </a:r>
          </a:p>
          <a:p>
            <a:pPr marL="0" indent="0" algn="r" rtl="1">
              <a:buNone/>
            </a:pPr>
            <a:r>
              <a:rPr lang="ar-SA" dirty="0" smtClean="0">
                <a:solidFill>
                  <a:srgbClr val="000099"/>
                </a:solidFill>
              </a:rPr>
              <a:t>- هل تم إتلاف بعض الممتلكات؟                نعم</a:t>
            </a:r>
          </a:p>
          <a:p>
            <a:pPr algn="r" rtl="1">
              <a:buFontTx/>
              <a:buChar char="-"/>
            </a:pPr>
            <a:r>
              <a:rPr lang="ar-SA" dirty="0" smtClean="0">
                <a:solidFill>
                  <a:srgbClr val="000099"/>
                </a:solidFill>
              </a:rPr>
              <a:t>هل قمت بتعويضها أو إصلاحها؟ </a:t>
            </a:r>
          </a:p>
          <a:p>
            <a:pPr algn="r" rtl="1">
              <a:buFontTx/>
              <a:buChar char="-"/>
            </a:pPr>
            <a:r>
              <a:rPr lang="ar-SA" dirty="0" smtClean="0">
                <a:solidFill>
                  <a:srgbClr val="000099"/>
                </a:solidFill>
              </a:rPr>
              <a:t>الأواني المنزلية</a:t>
            </a:r>
          </a:p>
          <a:p>
            <a:pPr algn="r" rtl="1">
              <a:buFontTx/>
              <a:buChar char="-"/>
            </a:pPr>
            <a:r>
              <a:rPr lang="ar-SA" dirty="0" smtClean="0">
                <a:solidFill>
                  <a:srgbClr val="000099"/>
                </a:solidFill>
              </a:rPr>
              <a:t>الأثاث</a:t>
            </a:r>
          </a:p>
          <a:p>
            <a:pPr algn="r" rtl="1">
              <a:buFontTx/>
              <a:buChar char="-"/>
            </a:pPr>
            <a:r>
              <a:rPr lang="ar-SA" dirty="0" smtClean="0">
                <a:solidFill>
                  <a:srgbClr val="000099"/>
                </a:solidFill>
              </a:rPr>
              <a:t>الأدوات والأجهزة الالكترونية</a:t>
            </a:r>
          </a:p>
          <a:p>
            <a:pPr algn="r" rtl="1">
              <a:buFontTx/>
              <a:buChar char="-"/>
            </a:pPr>
            <a:r>
              <a:rPr lang="ar-SA" dirty="0" smtClean="0">
                <a:solidFill>
                  <a:srgbClr val="000099"/>
                </a:solidFill>
              </a:rPr>
              <a:t>السيارة أو الدراجة</a:t>
            </a:r>
          </a:p>
          <a:p>
            <a:pPr algn="r" rtl="1">
              <a:buFontTx/>
              <a:buChar char="-"/>
            </a:pPr>
            <a:r>
              <a:rPr lang="ar-SA" dirty="0" smtClean="0">
                <a:solidFill>
                  <a:srgbClr val="000099"/>
                </a:solidFill>
              </a:rPr>
              <a:t>ملابس أو أكسسوارات</a:t>
            </a:r>
          </a:p>
          <a:p>
            <a:pPr algn="r" rtl="1">
              <a:buFontTx/>
              <a:buChar char="-"/>
            </a:pPr>
            <a:r>
              <a:rPr lang="ar-SA" dirty="0" smtClean="0">
                <a:solidFill>
                  <a:srgbClr val="000099"/>
                </a:solidFill>
              </a:rPr>
              <a:t>تكاليف أخرى</a:t>
            </a:r>
            <a:endParaRPr lang="ar-MA" dirty="0" smtClean="0">
              <a:solidFill>
                <a:srgbClr val="000099"/>
              </a:solidFill>
            </a:endParaRPr>
          </a:p>
          <a:p>
            <a:pPr algn="r" rtl="1">
              <a:buFontTx/>
              <a:buChar char="-"/>
            </a:pPr>
            <a:r>
              <a:rPr lang="ar-MA" dirty="0" smtClean="0">
                <a:solidFill>
                  <a:srgbClr val="000099"/>
                </a:solidFill>
              </a:rPr>
              <a:t>كم كلف ذلك؟</a:t>
            </a:r>
            <a:endParaRPr lang="fr-FR" dirty="0">
              <a:solidFill>
                <a:srgbClr val="000099"/>
              </a:solidFill>
            </a:endParaRP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27</a:t>
            </a:fld>
            <a:endParaRPr lang="fr-FR" dirty="0"/>
          </a:p>
        </p:txBody>
      </p:sp>
      <p:cxnSp>
        <p:nvCxnSpPr>
          <p:cNvPr id="6" name="Connecteur droit avec flèche 5"/>
          <p:cNvCxnSpPr/>
          <p:nvPr/>
        </p:nvCxnSpPr>
        <p:spPr bwMode="auto">
          <a:xfrm flipH="1">
            <a:off x="4644008" y="2492896"/>
            <a:ext cx="648072" cy="0"/>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87555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1000"/>
                                        <p:tgtEl>
                                          <p:spTgt spid="3">
                                            <p:txEl>
                                              <p:pRg st="3" end="3"/>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1000"/>
                                        <p:tgtEl>
                                          <p:spTgt spid="3">
                                            <p:txEl>
                                              <p:pRg st="4" end="4"/>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arn(inVertical)">
                                      <p:cBhvr>
                                        <p:cTn id="38" dur="1000"/>
                                        <p:tgtEl>
                                          <p:spTgt spid="3">
                                            <p:txEl>
                                              <p:pRg st="5" end="5"/>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arn(inVertical)">
                                      <p:cBhvr>
                                        <p:cTn id="41" dur="1000"/>
                                        <p:tgtEl>
                                          <p:spTgt spid="3">
                                            <p:txEl>
                                              <p:pRg st="6" end="6"/>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arn(inVertical)">
                                      <p:cBhvr>
                                        <p:cTn id="44" dur="1000"/>
                                        <p:tgtEl>
                                          <p:spTgt spid="3">
                                            <p:txEl>
                                              <p:pRg st="7" end="7"/>
                                            </p:txEl>
                                          </p:spTgt>
                                        </p:tgtEl>
                                      </p:cBhvr>
                                    </p:animEffect>
                                  </p:childTnLst>
                                </p:cTn>
                              </p:par>
                              <p:par>
                                <p:cTn id="45" presetID="16" presetClass="entr" presetSubtype="21"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1000"/>
                                        <p:tgtEl>
                                          <p:spTgt spid="3">
                                            <p:txEl>
                                              <p:pRg st="8" end="8"/>
                                            </p:txEl>
                                          </p:spTgt>
                                        </p:tgtEl>
                                      </p:cBhvr>
                                    </p:animEffect>
                                  </p:childTnLst>
                                </p:cTn>
                              </p:par>
                              <p:par>
                                <p:cTn id="48" presetID="16" presetClass="entr" presetSubtype="21" fill="hold" nodeType="with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barn(inVertical)">
                                      <p:cBhvr>
                                        <p:cTn id="5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647601"/>
          </a:xfrm>
        </p:spPr>
        <p:txBody>
          <a:bodyPr/>
          <a:lstStyle/>
          <a:p>
            <a:r>
              <a:rPr lang="ar-SA" sz="2800" dirty="0"/>
              <a:t>الجوانب المنهجية: تقدير تكلفة </a:t>
            </a:r>
            <a:r>
              <a:rPr lang="ar-SA" sz="2800" dirty="0" smtClean="0"/>
              <a:t>العنف</a:t>
            </a:r>
            <a:r>
              <a:rPr lang="ar-SA" sz="2800" dirty="0">
                <a:latin typeface="Simplified Arabic"/>
                <a:cs typeface="Simplified Arabic"/>
              </a:rPr>
              <a:t> </a:t>
            </a:r>
            <a:r>
              <a:rPr lang="ar-SA" sz="2800" dirty="0" smtClean="0">
                <a:latin typeface="Simplified Arabic"/>
                <a:cs typeface="Simplified Arabic"/>
              </a:rPr>
              <a:t>(</a:t>
            </a:r>
            <a:r>
              <a:rPr lang="ar-SA" sz="2800" dirty="0" smtClean="0"/>
              <a:t>11</a:t>
            </a:r>
            <a:r>
              <a:rPr lang="ar-SA" sz="2800" dirty="0" smtClean="0">
                <a:latin typeface="Simplified Arabic"/>
                <a:cs typeface="Simplified Arabic"/>
              </a:rPr>
              <a:t>)</a:t>
            </a:r>
            <a:r>
              <a:rPr lang="ar-SA" sz="2800" dirty="0" smtClean="0"/>
              <a:t> </a:t>
            </a:r>
            <a:endParaRPr lang="fr-FR" sz="2800" dirty="0"/>
          </a:p>
        </p:txBody>
      </p:sp>
      <p:sp>
        <p:nvSpPr>
          <p:cNvPr id="3" name="Espace réservé du contenu 2"/>
          <p:cNvSpPr>
            <a:spLocks noGrp="1"/>
          </p:cNvSpPr>
          <p:nvPr>
            <p:ph idx="1"/>
          </p:nvPr>
        </p:nvSpPr>
        <p:spPr>
          <a:xfrm>
            <a:off x="457200" y="1628800"/>
            <a:ext cx="8229600" cy="4497363"/>
          </a:xfrm>
        </p:spPr>
        <p:txBody>
          <a:bodyPr/>
          <a:lstStyle/>
          <a:p>
            <a:pPr marL="0" indent="0" algn="r" rtl="1">
              <a:buNone/>
            </a:pPr>
            <a:r>
              <a:rPr lang="ar-SA" b="1" dirty="0" smtClean="0">
                <a:solidFill>
                  <a:srgbClr val="E51B2E"/>
                </a:solidFill>
              </a:rPr>
              <a:t>6- التكاليف القانونية والقضائية</a:t>
            </a:r>
          </a:p>
          <a:p>
            <a:pPr algn="r" rtl="1">
              <a:buFontTx/>
              <a:buChar char="-"/>
            </a:pPr>
            <a:r>
              <a:rPr lang="ar-SA" dirty="0" smtClean="0">
                <a:solidFill>
                  <a:srgbClr val="000099"/>
                </a:solidFill>
              </a:rPr>
              <a:t>هل ها قمت بتقديم شكاية أو بإجراءات قانونية أو قضائية؟       نعم</a:t>
            </a:r>
          </a:p>
          <a:p>
            <a:pPr algn="r" rtl="1">
              <a:buFontTx/>
              <a:buChar char="-"/>
            </a:pPr>
            <a:r>
              <a:rPr lang="ar-SA" dirty="0" smtClean="0">
                <a:solidFill>
                  <a:srgbClr val="000099"/>
                </a:solidFill>
              </a:rPr>
              <a:t>هل لجئت للشرطة؟</a:t>
            </a:r>
          </a:p>
          <a:p>
            <a:pPr algn="r" rtl="1">
              <a:buFontTx/>
              <a:buChar char="-"/>
            </a:pPr>
            <a:r>
              <a:rPr lang="ar-SA" dirty="0" smtClean="0">
                <a:solidFill>
                  <a:srgbClr val="000099"/>
                </a:solidFill>
              </a:rPr>
              <a:t>هل لجأت للدرك؟</a:t>
            </a:r>
          </a:p>
          <a:p>
            <a:pPr algn="r" rtl="1">
              <a:buFontTx/>
              <a:buChar char="-"/>
            </a:pPr>
            <a:r>
              <a:rPr lang="ar-SA" dirty="0" smtClean="0">
                <a:solidFill>
                  <a:srgbClr val="000099"/>
                </a:solidFill>
              </a:rPr>
              <a:t>هل لجأت للقضاء؟</a:t>
            </a:r>
          </a:p>
          <a:p>
            <a:pPr algn="r" rtl="1">
              <a:buFontTx/>
              <a:buChar char="-"/>
            </a:pPr>
            <a:r>
              <a:rPr lang="ar-SA" dirty="0" smtClean="0">
                <a:solidFill>
                  <a:srgbClr val="000099"/>
                </a:solidFill>
              </a:rPr>
              <a:t>هل لجأت للسلطة المحلية؟</a:t>
            </a:r>
          </a:p>
          <a:p>
            <a:pPr algn="r" rtl="1">
              <a:buFontTx/>
              <a:buChar char="-"/>
            </a:pPr>
            <a:r>
              <a:rPr lang="ar-SA" dirty="0" smtClean="0">
                <a:solidFill>
                  <a:srgbClr val="000099"/>
                </a:solidFill>
              </a:rPr>
              <a:t>هل دفعت أتعابا للمحامي؟</a:t>
            </a:r>
          </a:p>
          <a:p>
            <a:pPr algn="r" rtl="1">
              <a:buFontTx/>
              <a:buChar char="-"/>
            </a:pPr>
            <a:r>
              <a:rPr lang="ar-SA" dirty="0" smtClean="0">
                <a:solidFill>
                  <a:srgbClr val="000099"/>
                </a:solidFill>
              </a:rPr>
              <a:t>هل أنفقت على المواصلات؟</a:t>
            </a:r>
          </a:p>
          <a:p>
            <a:pPr algn="r" rtl="1">
              <a:buFontTx/>
              <a:buChar char="-"/>
            </a:pPr>
            <a:r>
              <a:rPr lang="ar-SA" dirty="0" smtClean="0">
                <a:solidFill>
                  <a:srgbClr val="000099"/>
                </a:solidFill>
              </a:rPr>
              <a:t>هل هناك تكاليف أخرى؟</a:t>
            </a:r>
          </a:p>
          <a:p>
            <a:pPr algn="r" rtl="1">
              <a:buFontTx/>
              <a:buChar char="-"/>
            </a:pPr>
            <a:endParaRPr lang="fr-FR" dirty="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28</a:t>
            </a:fld>
            <a:endParaRPr lang="fr-FR" dirty="0"/>
          </a:p>
        </p:txBody>
      </p:sp>
      <p:cxnSp>
        <p:nvCxnSpPr>
          <p:cNvPr id="6" name="Connecteur droit avec flèche 5"/>
          <p:cNvCxnSpPr/>
          <p:nvPr/>
        </p:nvCxnSpPr>
        <p:spPr bwMode="auto">
          <a:xfrm flipH="1">
            <a:off x="2339752" y="2348880"/>
            <a:ext cx="288032" cy="0"/>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9252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1000"/>
                                        <p:tgtEl>
                                          <p:spTgt spid="3">
                                            <p:txEl>
                                              <p:pRg st="2" end="2"/>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1000"/>
                                        <p:tgtEl>
                                          <p:spTgt spid="3">
                                            <p:txEl>
                                              <p:pRg st="3" end="3"/>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1000"/>
                                        <p:tgtEl>
                                          <p:spTgt spid="3">
                                            <p:txEl>
                                              <p:pRg st="4" end="4"/>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1000"/>
                                        <p:tgtEl>
                                          <p:spTgt spid="3">
                                            <p:txEl>
                                              <p:pRg st="5" end="5"/>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1000"/>
                                        <p:tgtEl>
                                          <p:spTgt spid="3">
                                            <p:txEl>
                                              <p:pRg st="6" end="6"/>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arn(inVertical)">
                                      <p:cBhvr>
                                        <p:cTn id="40" dur="1000"/>
                                        <p:tgtEl>
                                          <p:spTgt spid="3">
                                            <p:txEl>
                                              <p:pRg st="7" end="7"/>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908720"/>
            <a:ext cx="6985000" cy="791617"/>
          </a:xfrm>
        </p:spPr>
        <p:txBody>
          <a:bodyPr/>
          <a:lstStyle/>
          <a:p>
            <a:pPr rtl="1"/>
            <a:r>
              <a:rPr lang="ar-SA" sz="2800" dirty="0" smtClean="0"/>
              <a:t>الجوانب </a:t>
            </a:r>
            <a:r>
              <a:rPr lang="ar-SA" sz="2800" dirty="0"/>
              <a:t>المنهجية: تقدير تكلفة </a:t>
            </a:r>
            <a:r>
              <a:rPr lang="ar-SA" sz="2800" dirty="0" smtClean="0"/>
              <a:t>العنف </a:t>
            </a:r>
            <a:r>
              <a:rPr lang="ar-SA" sz="2400" dirty="0" smtClean="0">
                <a:latin typeface="Simplified Arabic"/>
                <a:cs typeface="Simplified Arabic"/>
              </a:rPr>
              <a:t>(</a:t>
            </a:r>
            <a:r>
              <a:rPr lang="ar-SA" sz="2400" dirty="0" smtClean="0"/>
              <a:t>12</a:t>
            </a:r>
            <a:r>
              <a:rPr lang="ar-SA" sz="2400" dirty="0" smtClean="0">
                <a:latin typeface="Simplified Arabic"/>
                <a:cs typeface="Simplified Arabic"/>
              </a:rPr>
              <a:t>)</a:t>
            </a:r>
            <a:r>
              <a:rPr lang="ar-MA" sz="2400" dirty="0" smtClean="0"/>
              <a:t> </a:t>
            </a:r>
            <a:endParaRPr lang="fr-FR" sz="2400" dirty="0"/>
          </a:p>
        </p:txBody>
      </p:sp>
      <p:sp>
        <p:nvSpPr>
          <p:cNvPr id="3" name="Espace réservé du contenu 2"/>
          <p:cNvSpPr>
            <a:spLocks noGrp="1"/>
          </p:cNvSpPr>
          <p:nvPr>
            <p:ph idx="1"/>
          </p:nvPr>
        </p:nvSpPr>
        <p:spPr/>
        <p:txBody>
          <a:bodyPr/>
          <a:lstStyle/>
          <a:p>
            <a:pPr marL="0" indent="0" algn="r" rtl="1">
              <a:buNone/>
            </a:pPr>
            <a:r>
              <a:rPr lang="ar-SA" b="1" dirty="0" smtClean="0">
                <a:solidFill>
                  <a:srgbClr val="E51B2E"/>
                </a:solidFill>
              </a:rPr>
              <a:t>7- تكلفة التوجه إلى خدمات المجتمع المدني</a:t>
            </a:r>
          </a:p>
          <a:p>
            <a:pPr marL="0" indent="0" algn="r" rtl="1">
              <a:buNone/>
            </a:pPr>
            <a:endParaRPr lang="ar-SA" b="1" dirty="0" smtClean="0">
              <a:solidFill>
                <a:srgbClr val="E51B2E"/>
              </a:solidFill>
            </a:endParaRPr>
          </a:p>
          <a:p>
            <a:pPr marL="0" indent="0" algn="r" rtl="1">
              <a:buNone/>
            </a:pPr>
            <a:r>
              <a:rPr lang="ar-SA" dirty="0" smtClean="0">
                <a:solidFill>
                  <a:srgbClr val="000099"/>
                </a:solidFill>
              </a:rPr>
              <a:t>- هل توجهت إلى المجتمع المدني الجمعيات ؟</a:t>
            </a:r>
          </a:p>
          <a:p>
            <a:pPr marL="0" indent="0" algn="r" rtl="1">
              <a:buNone/>
            </a:pPr>
            <a:r>
              <a:rPr lang="ar-SA" dirty="0" smtClean="0">
                <a:solidFill>
                  <a:srgbClr val="000099"/>
                </a:solidFill>
              </a:rPr>
              <a:t>- هل دفعت رسوم عند لجوئك إليها؟</a:t>
            </a:r>
          </a:p>
          <a:p>
            <a:pPr algn="r" rtl="1">
              <a:buFontTx/>
              <a:buChar char="-"/>
            </a:pPr>
            <a:r>
              <a:rPr lang="ar-SA" dirty="0" smtClean="0">
                <a:solidFill>
                  <a:srgbClr val="000099"/>
                </a:solidFill>
              </a:rPr>
              <a:t>هل أنفقت على المواصلات؟</a:t>
            </a:r>
          </a:p>
          <a:p>
            <a:pPr algn="r" rtl="1">
              <a:buFontTx/>
              <a:buChar char="-"/>
            </a:pPr>
            <a:r>
              <a:rPr lang="ar-SA" dirty="0" smtClean="0">
                <a:solidFill>
                  <a:srgbClr val="000099"/>
                </a:solidFill>
              </a:rPr>
              <a:t>هل هناك تكاليف أخرى؟</a:t>
            </a:r>
            <a:endParaRPr lang="fr-FR" dirty="0">
              <a:solidFill>
                <a:srgbClr val="000099"/>
              </a:solidFill>
            </a:endParaRP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29</a:t>
            </a:fld>
            <a:endParaRPr lang="fr-FR" dirty="0"/>
          </a:p>
        </p:txBody>
      </p:sp>
    </p:spTree>
    <p:extLst>
      <p:ext uri="{BB962C8B-B14F-4D97-AF65-F5344CB8AC3E}">
        <p14:creationId xmlns:p14="http://schemas.microsoft.com/office/powerpoint/2010/main" val="386684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2" end="2"/>
                                            </p:txEl>
                                          </p:spTgt>
                                        </p:tgtEl>
                                      </p:cBhvr>
                                    </p:animEffect>
                                  </p:childTnLst>
                                </p:cTn>
                              </p:par>
                              <p:par>
                                <p:cTn id="21" presetID="31"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4" end="4"/>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251520" y="476673"/>
            <a:ext cx="8501063" cy="720080"/>
          </a:xfrm>
        </p:spPr>
        <p:txBody>
          <a:bodyPr/>
          <a:lstStyle/>
          <a:p>
            <a:r>
              <a:rPr lang="ar-MA" sz="2400" dirty="0" smtClean="0">
                <a:latin typeface="Book Antiqua" pitchFamily="18" charset="0"/>
                <a:cs typeface="+mn-cs"/>
              </a:rPr>
              <a:t>مجهودات المغرب في مجال محاربة العنف ضد النساء</a:t>
            </a:r>
            <a:endParaRPr lang="fr-FR" sz="2400" dirty="0" smtClean="0">
              <a:latin typeface="Book Antiqua" pitchFamily="18" charset="0"/>
              <a:cs typeface="+mn-cs"/>
            </a:endParaRPr>
          </a:p>
        </p:txBody>
      </p:sp>
      <p:sp>
        <p:nvSpPr>
          <p:cNvPr id="12291" name="Espace réservé du contenu 2"/>
          <p:cNvSpPr>
            <a:spLocks noGrp="1"/>
          </p:cNvSpPr>
          <p:nvPr>
            <p:ph idx="1"/>
          </p:nvPr>
        </p:nvSpPr>
        <p:spPr>
          <a:xfrm>
            <a:off x="467544" y="1052736"/>
            <a:ext cx="8352928" cy="5688632"/>
          </a:xfrm>
        </p:spPr>
        <p:txBody>
          <a:bodyPr/>
          <a:lstStyle/>
          <a:p>
            <a:pPr algn="just" rtl="1">
              <a:lnSpc>
                <a:spcPct val="114000"/>
              </a:lnSpc>
              <a:defRPr/>
            </a:pPr>
            <a:r>
              <a:rPr lang="ar-MA" sz="1800" b="1" dirty="0" smtClean="0">
                <a:solidFill>
                  <a:schemeClr val="accent2">
                    <a:lumMod val="75000"/>
                  </a:schemeClr>
                </a:solidFill>
                <a:latin typeface="19"/>
              </a:rPr>
              <a:t>على المستوى الدستوري: </a:t>
            </a:r>
            <a:r>
              <a:rPr lang="ar-MA" sz="1800" dirty="0" smtClean="0">
                <a:solidFill>
                  <a:schemeClr val="accent2">
                    <a:lumMod val="75000"/>
                  </a:schemeClr>
                </a:solidFill>
                <a:latin typeface="19"/>
              </a:rPr>
              <a:t>إدراج حيز كبير من المواد لإعادة التوازن في العلاقة بين الجنسين </a:t>
            </a:r>
            <a:r>
              <a:rPr lang="ar-SA" sz="1800" dirty="0" smtClean="0">
                <a:solidFill>
                  <a:schemeClr val="accent2">
                    <a:lumMod val="75000"/>
                  </a:schemeClr>
                </a:solidFill>
                <a:latin typeface="19"/>
              </a:rPr>
              <a:t>ضمن </a:t>
            </a:r>
            <a:r>
              <a:rPr lang="ar-SA" sz="1800" dirty="0" smtClean="0">
                <a:solidFill>
                  <a:schemeClr val="accent2">
                    <a:lumMod val="75000"/>
                  </a:schemeClr>
                </a:solidFill>
                <a:latin typeface="19"/>
              </a:rPr>
              <a:t>الإصلاح الدستوري لسنة </a:t>
            </a:r>
            <a:r>
              <a:rPr lang="ar-SA" sz="1600" dirty="0" smtClean="0">
                <a:solidFill>
                  <a:schemeClr val="accent2">
                    <a:lumMod val="75000"/>
                  </a:schemeClr>
                </a:solidFill>
                <a:latin typeface="19"/>
              </a:rPr>
              <a:t>2011</a:t>
            </a:r>
          </a:p>
          <a:p>
            <a:pPr marL="0" indent="0" algn="just" rtl="1">
              <a:lnSpc>
                <a:spcPct val="114000"/>
              </a:lnSpc>
              <a:buNone/>
              <a:defRPr/>
            </a:pPr>
            <a:endParaRPr lang="ar-SA" sz="1600" dirty="0" smtClean="0">
              <a:solidFill>
                <a:schemeClr val="accent2">
                  <a:lumMod val="75000"/>
                </a:schemeClr>
              </a:solidFill>
              <a:latin typeface="19"/>
            </a:endParaRPr>
          </a:p>
          <a:p>
            <a:pPr algn="just" rtl="1">
              <a:lnSpc>
                <a:spcPct val="114000"/>
              </a:lnSpc>
              <a:defRPr/>
            </a:pPr>
            <a:r>
              <a:rPr lang="ar-SA" sz="1800" dirty="0" smtClean="0">
                <a:solidFill>
                  <a:schemeClr val="accent2">
                    <a:lumMod val="75000"/>
                  </a:schemeClr>
                </a:solidFill>
                <a:latin typeface="19"/>
              </a:rPr>
              <a:t>تبني مقاربة الميزانية المستجيبة للنوع الاجتماعي منذ سنة </a:t>
            </a:r>
            <a:r>
              <a:rPr lang="ar-SA" sz="1600" dirty="0" smtClean="0">
                <a:solidFill>
                  <a:schemeClr val="accent2">
                    <a:lumMod val="75000"/>
                  </a:schemeClr>
                </a:solidFill>
                <a:latin typeface="19"/>
              </a:rPr>
              <a:t>2002</a:t>
            </a:r>
            <a:r>
              <a:rPr lang="ar-SA" sz="1800" dirty="0" smtClean="0">
                <a:solidFill>
                  <a:schemeClr val="accent2">
                    <a:lumMod val="75000"/>
                  </a:schemeClr>
                </a:solidFill>
                <a:latin typeface="19"/>
              </a:rPr>
              <a:t>  </a:t>
            </a:r>
          </a:p>
          <a:p>
            <a:pPr algn="just" rtl="1">
              <a:lnSpc>
                <a:spcPct val="114000"/>
              </a:lnSpc>
              <a:defRPr/>
            </a:pPr>
            <a:r>
              <a:rPr lang="ar-SA" sz="1800" dirty="0" smtClean="0">
                <a:solidFill>
                  <a:schemeClr val="accent2">
                    <a:lumMod val="75000"/>
                  </a:schemeClr>
                </a:solidFill>
                <a:latin typeface="19"/>
              </a:rPr>
              <a:t> وضع برامج ومخططات </a:t>
            </a:r>
            <a:r>
              <a:rPr lang="ar-MA" sz="1800" dirty="0" smtClean="0">
                <a:solidFill>
                  <a:schemeClr val="accent2">
                    <a:lumMod val="75000"/>
                  </a:schemeClr>
                </a:solidFill>
                <a:latin typeface="19"/>
              </a:rPr>
              <a:t>حكومية</a:t>
            </a:r>
            <a:r>
              <a:rPr lang="ar-SA" sz="1800" dirty="0" smtClean="0">
                <a:solidFill>
                  <a:schemeClr val="accent2">
                    <a:lumMod val="75000"/>
                  </a:schemeClr>
                </a:solidFill>
                <a:latin typeface="19"/>
              </a:rPr>
              <a:t> تهدف إلى تحقيق المساوات بين الجنسين وتمكين المرأة ومحاربة العنف </a:t>
            </a:r>
            <a:r>
              <a:rPr lang="ar-SA" sz="1800" dirty="0" smtClean="0">
                <a:solidFill>
                  <a:schemeClr val="accent2">
                    <a:lumMod val="75000"/>
                  </a:schemeClr>
                </a:solidFill>
                <a:latin typeface="19"/>
              </a:rPr>
              <a:t>ضدها أبرزها </a:t>
            </a:r>
            <a:r>
              <a:rPr lang="ar-SA" sz="1800" dirty="0" smtClean="0">
                <a:solidFill>
                  <a:schemeClr val="accent2">
                    <a:lumMod val="75000"/>
                  </a:schemeClr>
                </a:solidFill>
                <a:latin typeface="19"/>
              </a:rPr>
              <a:t>برنامج تمكين الذي انطلق سنة </a:t>
            </a:r>
            <a:r>
              <a:rPr lang="ar-SA" sz="1600" dirty="0">
                <a:solidFill>
                  <a:schemeClr val="accent2">
                    <a:lumMod val="75000"/>
                  </a:schemeClr>
                </a:solidFill>
                <a:latin typeface="19"/>
              </a:rPr>
              <a:t>2008</a:t>
            </a:r>
            <a:r>
              <a:rPr lang="ar-SA" sz="1800" dirty="0" smtClean="0">
                <a:solidFill>
                  <a:schemeClr val="accent2">
                    <a:lumMod val="75000"/>
                  </a:schemeClr>
                </a:solidFill>
                <a:latin typeface="19"/>
              </a:rPr>
              <a:t> والخطة الحكومية إكرام 1 </a:t>
            </a:r>
            <a:r>
              <a:rPr lang="ar-SA" sz="1800" dirty="0" smtClean="0">
                <a:solidFill>
                  <a:schemeClr val="accent2">
                    <a:lumMod val="75000"/>
                  </a:schemeClr>
                </a:solidFill>
                <a:latin typeface="Times New Roman"/>
                <a:cs typeface="Times New Roman"/>
              </a:rPr>
              <a:t>(</a:t>
            </a:r>
            <a:r>
              <a:rPr lang="ar-SA" sz="1600" dirty="0" smtClean="0">
                <a:solidFill>
                  <a:schemeClr val="accent2">
                    <a:lumMod val="75000"/>
                  </a:schemeClr>
                </a:solidFill>
                <a:latin typeface="19"/>
              </a:rPr>
              <a:t>2012-2016</a:t>
            </a:r>
            <a:r>
              <a:rPr lang="ar-SA" sz="1800" dirty="0" smtClean="0">
                <a:solidFill>
                  <a:schemeClr val="accent2">
                    <a:lumMod val="75000"/>
                  </a:schemeClr>
                </a:solidFill>
                <a:latin typeface="Times New Roman"/>
                <a:cs typeface="Times New Roman"/>
              </a:rPr>
              <a:t>)</a:t>
            </a:r>
            <a:r>
              <a:rPr lang="ar-SA" sz="1800" dirty="0" smtClean="0">
                <a:solidFill>
                  <a:schemeClr val="accent2">
                    <a:lumMod val="75000"/>
                  </a:schemeClr>
                </a:solidFill>
                <a:latin typeface="19"/>
              </a:rPr>
              <a:t> وإكرام 2 </a:t>
            </a:r>
            <a:r>
              <a:rPr lang="ar-SA" sz="1800" dirty="0" smtClean="0">
                <a:solidFill>
                  <a:schemeClr val="accent2">
                    <a:lumMod val="75000"/>
                  </a:schemeClr>
                </a:solidFill>
                <a:latin typeface="Times New Roman"/>
                <a:cs typeface="Times New Roman"/>
              </a:rPr>
              <a:t>(</a:t>
            </a:r>
            <a:r>
              <a:rPr lang="ar-SA" sz="1600" dirty="0" smtClean="0">
                <a:solidFill>
                  <a:schemeClr val="accent2">
                    <a:lumMod val="75000"/>
                  </a:schemeClr>
                </a:solidFill>
                <a:latin typeface="19"/>
              </a:rPr>
              <a:t>2017-2021</a:t>
            </a:r>
            <a:r>
              <a:rPr lang="ar-SA" sz="1800" dirty="0" smtClean="0">
                <a:solidFill>
                  <a:schemeClr val="accent2">
                    <a:lumMod val="75000"/>
                  </a:schemeClr>
                </a:solidFill>
                <a:latin typeface="Times New Roman"/>
                <a:cs typeface="Times New Roman"/>
              </a:rPr>
              <a:t>)</a:t>
            </a:r>
            <a:r>
              <a:rPr lang="ar-SA" sz="1800" dirty="0" smtClean="0">
                <a:solidFill>
                  <a:schemeClr val="accent2">
                    <a:lumMod val="75000"/>
                  </a:schemeClr>
                </a:solidFill>
                <a:latin typeface="19"/>
              </a:rPr>
              <a:t>.</a:t>
            </a:r>
            <a:endParaRPr lang="ar-SA" sz="1800" dirty="0" smtClean="0">
              <a:solidFill>
                <a:schemeClr val="accent2">
                  <a:lumMod val="75000"/>
                </a:schemeClr>
              </a:solidFill>
              <a:latin typeface="19"/>
            </a:endParaRPr>
          </a:p>
          <a:p>
            <a:pPr marL="0" indent="0" algn="just" rtl="1">
              <a:lnSpc>
                <a:spcPct val="114000"/>
              </a:lnSpc>
              <a:buNone/>
              <a:defRPr/>
            </a:pPr>
            <a:endParaRPr lang="ar-MA" sz="1800" dirty="0" smtClean="0">
              <a:solidFill>
                <a:schemeClr val="accent2">
                  <a:lumMod val="75000"/>
                </a:schemeClr>
              </a:solidFill>
              <a:latin typeface="19"/>
            </a:endParaRPr>
          </a:p>
          <a:p>
            <a:pPr algn="just" rtl="1">
              <a:lnSpc>
                <a:spcPct val="114000"/>
              </a:lnSpc>
              <a:defRPr/>
            </a:pPr>
            <a:r>
              <a:rPr lang="ar-MA" sz="1800" b="1" dirty="0" smtClean="0">
                <a:solidFill>
                  <a:schemeClr val="accent2">
                    <a:lumMod val="75000"/>
                  </a:schemeClr>
                </a:solidFill>
                <a:latin typeface="19"/>
              </a:rPr>
              <a:t>على المستوى التشريعي:</a:t>
            </a:r>
            <a:r>
              <a:rPr lang="ar-MA" sz="1800" dirty="0" smtClean="0">
                <a:solidFill>
                  <a:schemeClr val="accent2">
                    <a:lumMod val="75000"/>
                  </a:schemeClr>
                </a:solidFill>
                <a:latin typeface="19"/>
              </a:rPr>
              <a:t> </a:t>
            </a:r>
            <a:r>
              <a:rPr lang="ar-SA" sz="1800" dirty="0" smtClean="0">
                <a:solidFill>
                  <a:schemeClr val="accent2">
                    <a:lumMod val="75000"/>
                  </a:schemeClr>
                </a:solidFill>
                <a:latin typeface="19"/>
              </a:rPr>
              <a:t>- إصدار </a:t>
            </a:r>
            <a:r>
              <a:rPr lang="ar-MA" sz="1800" dirty="0" smtClean="0">
                <a:solidFill>
                  <a:schemeClr val="accent2">
                    <a:lumMod val="75000"/>
                  </a:schemeClr>
                </a:solidFill>
                <a:latin typeface="19"/>
              </a:rPr>
              <a:t>قانون</a:t>
            </a:r>
            <a:r>
              <a:rPr lang="ar-SA" sz="1800" dirty="0" smtClean="0">
                <a:solidFill>
                  <a:schemeClr val="accent2">
                    <a:lumMod val="75000"/>
                  </a:schemeClr>
                </a:solidFill>
                <a:latin typeface="19"/>
              </a:rPr>
              <a:t> مناهضة</a:t>
            </a:r>
            <a:r>
              <a:rPr lang="ar-MA" sz="1800" dirty="0" smtClean="0">
                <a:solidFill>
                  <a:schemeClr val="accent2">
                    <a:lumMod val="75000"/>
                  </a:schemeClr>
                </a:solidFill>
                <a:latin typeface="19"/>
              </a:rPr>
              <a:t> العنف ضد المرأة (القانون رقم </a:t>
            </a:r>
            <a:r>
              <a:rPr lang="ar-MA" sz="1600" dirty="0" smtClean="0">
                <a:solidFill>
                  <a:schemeClr val="accent2">
                    <a:lumMod val="75000"/>
                  </a:schemeClr>
                </a:solidFill>
                <a:latin typeface="19"/>
              </a:rPr>
              <a:t>103.13</a:t>
            </a:r>
            <a:r>
              <a:rPr lang="ar-MA" sz="1800" dirty="0" smtClean="0">
                <a:solidFill>
                  <a:schemeClr val="accent2">
                    <a:lumMod val="75000"/>
                  </a:schemeClr>
                </a:solidFill>
                <a:latin typeface="19"/>
              </a:rPr>
              <a:t>)، دخل حيز التنفيذ يوم </a:t>
            </a:r>
            <a:r>
              <a:rPr lang="ar-MA" sz="1600" dirty="0" smtClean="0">
                <a:solidFill>
                  <a:schemeClr val="accent2">
                    <a:lumMod val="75000"/>
                  </a:schemeClr>
                </a:solidFill>
                <a:latin typeface="19"/>
              </a:rPr>
              <a:t>13</a:t>
            </a:r>
            <a:r>
              <a:rPr lang="ar-MA" sz="1800" dirty="0" smtClean="0">
                <a:solidFill>
                  <a:schemeClr val="accent2">
                    <a:lumMod val="75000"/>
                  </a:schemeClr>
                </a:solidFill>
                <a:latin typeface="19"/>
              </a:rPr>
              <a:t> شتنبر </a:t>
            </a:r>
            <a:r>
              <a:rPr lang="ar-MA" sz="1600" dirty="0" smtClean="0">
                <a:solidFill>
                  <a:schemeClr val="accent2">
                    <a:lumMod val="75000"/>
                  </a:schemeClr>
                </a:solidFill>
                <a:latin typeface="19"/>
              </a:rPr>
              <a:t>2018</a:t>
            </a:r>
            <a:r>
              <a:rPr lang="fr-FR" sz="1800" dirty="0" smtClean="0">
                <a:solidFill>
                  <a:schemeClr val="accent2">
                    <a:lumMod val="75000"/>
                  </a:schemeClr>
                </a:solidFill>
                <a:latin typeface="19"/>
              </a:rPr>
              <a:t> </a:t>
            </a:r>
            <a:r>
              <a:rPr lang="ar-MA" sz="1800" dirty="0" smtClean="0">
                <a:solidFill>
                  <a:schemeClr val="accent2">
                    <a:lumMod val="75000"/>
                  </a:schemeClr>
                </a:solidFill>
                <a:latin typeface="19"/>
              </a:rPr>
              <a:t>) </a:t>
            </a:r>
            <a:r>
              <a:rPr lang="ar-SA" sz="1800" dirty="0" smtClean="0">
                <a:solidFill>
                  <a:schemeClr val="accent2">
                    <a:lumMod val="75000"/>
                  </a:schemeClr>
                </a:solidFill>
                <a:latin typeface="19"/>
              </a:rPr>
              <a:t>- و</a:t>
            </a:r>
            <a:r>
              <a:rPr lang="ar-MA" sz="1800" dirty="0" smtClean="0">
                <a:solidFill>
                  <a:schemeClr val="accent2">
                    <a:lumMod val="75000"/>
                  </a:schemeClr>
                </a:solidFill>
                <a:latin typeface="19"/>
              </a:rPr>
              <a:t>قانون العاملات في المنازل رقم </a:t>
            </a:r>
            <a:r>
              <a:rPr lang="ar-MA" sz="1600" dirty="0" smtClean="0">
                <a:solidFill>
                  <a:schemeClr val="accent2">
                    <a:lumMod val="75000"/>
                  </a:schemeClr>
                </a:solidFill>
                <a:latin typeface="19"/>
              </a:rPr>
              <a:t>19.12</a:t>
            </a:r>
            <a:r>
              <a:rPr lang="ar-MA" sz="1800" dirty="0" smtClean="0">
                <a:solidFill>
                  <a:schemeClr val="accent2">
                    <a:lumMod val="75000"/>
                  </a:schemeClr>
                </a:solidFill>
                <a:latin typeface="19"/>
              </a:rPr>
              <a:t>الذي دخل</a:t>
            </a:r>
            <a:r>
              <a:rPr lang="ar-SA" sz="1800" dirty="0" smtClean="0">
                <a:solidFill>
                  <a:schemeClr val="accent2">
                    <a:lumMod val="75000"/>
                  </a:schemeClr>
                </a:solidFill>
                <a:latin typeface="19"/>
              </a:rPr>
              <a:t> </a:t>
            </a:r>
            <a:r>
              <a:rPr lang="ar-MA" sz="1800" dirty="0" smtClean="0">
                <a:solidFill>
                  <a:schemeClr val="accent2">
                    <a:lumMod val="75000"/>
                  </a:schemeClr>
                </a:solidFill>
                <a:latin typeface="19"/>
              </a:rPr>
              <a:t>حيز التنفيذ</a:t>
            </a:r>
            <a:r>
              <a:rPr lang="ar-SA" sz="1800" dirty="0" smtClean="0">
                <a:solidFill>
                  <a:schemeClr val="accent2">
                    <a:lumMod val="75000"/>
                  </a:schemeClr>
                </a:solidFill>
                <a:latin typeface="19"/>
              </a:rPr>
              <a:t> في</a:t>
            </a:r>
            <a:r>
              <a:rPr lang="ar-MA" sz="1800" dirty="0" smtClean="0">
                <a:solidFill>
                  <a:schemeClr val="accent2">
                    <a:lumMod val="75000"/>
                  </a:schemeClr>
                </a:solidFill>
                <a:latin typeface="19"/>
              </a:rPr>
              <a:t> أكتوبر </a:t>
            </a:r>
            <a:r>
              <a:rPr lang="ar-MA" sz="1600" dirty="0" smtClean="0">
                <a:solidFill>
                  <a:schemeClr val="accent2">
                    <a:lumMod val="75000"/>
                  </a:schemeClr>
                </a:solidFill>
                <a:latin typeface="19"/>
              </a:rPr>
              <a:t>2018</a:t>
            </a:r>
            <a:r>
              <a:rPr lang="ar-SA" sz="1800" dirty="0" smtClean="0">
                <a:solidFill>
                  <a:schemeClr val="accent2">
                    <a:lumMod val="75000"/>
                  </a:schemeClr>
                </a:solidFill>
                <a:latin typeface="19"/>
              </a:rPr>
              <a:t> والذي يحرم تشغيل القاصرات ويقنن عمل المرأة بالمنازل</a:t>
            </a:r>
          </a:p>
          <a:p>
            <a:pPr marL="0" indent="0" algn="just" rtl="1">
              <a:lnSpc>
                <a:spcPct val="114000"/>
              </a:lnSpc>
              <a:buNone/>
              <a:defRPr/>
            </a:pPr>
            <a:endParaRPr lang="ar-MA" sz="1800" dirty="0" smtClean="0">
              <a:solidFill>
                <a:schemeClr val="accent2">
                  <a:lumMod val="75000"/>
                </a:schemeClr>
              </a:solidFill>
              <a:latin typeface="19"/>
            </a:endParaRPr>
          </a:p>
          <a:p>
            <a:pPr algn="just" rtl="1">
              <a:lnSpc>
                <a:spcPct val="114000"/>
              </a:lnSpc>
              <a:defRPr/>
            </a:pPr>
            <a:r>
              <a:rPr lang="ar-MA" sz="1800" b="1" dirty="0" smtClean="0">
                <a:solidFill>
                  <a:schemeClr val="accent2">
                    <a:lumMod val="75000"/>
                  </a:schemeClr>
                </a:solidFill>
                <a:latin typeface="19"/>
              </a:rPr>
              <a:t>على المستوى المؤسساتي: </a:t>
            </a:r>
            <a:r>
              <a:rPr lang="ar-SA" sz="1800" b="1" dirty="0" smtClean="0">
                <a:solidFill>
                  <a:schemeClr val="accent2">
                    <a:lumMod val="75000"/>
                  </a:schemeClr>
                </a:solidFill>
                <a:latin typeface="19"/>
              </a:rPr>
              <a:t>- </a:t>
            </a:r>
            <a:r>
              <a:rPr lang="ar-MA" sz="1800" dirty="0" smtClean="0">
                <a:solidFill>
                  <a:schemeClr val="accent2">
                    <a:lumMod val="75000"/>
                  </a:schemeClr>
                </a:solidFill>
                <a:latin typeface="19"/>
              </a:rPr>
              <a:t>إنشاء المرصد </a:t>
            </a:r>
            <a:r>
              <a:rPr lang="ar-MA" sz="1800" dirty="0">
                <a:solidFill>
                  <a:schemeClr val="accent2">
                    <a:lumMod val="75000"/>
                  </a:schemeClr>
                </a:solidFill>
                <a:latin typeface="19"/>
              </a:rPr>
              <a:t>الوطني لمكافحة العنف ضد المرأة </a:t>
            </a:r>
            <a:r>
              <a:rPr lang="ar-SA" sz="1800" dirty="0">
                <a:solidFill>
                  <a:schemeClr val="accent2">
                    <a:lumMod val="75000"/>
                  </a:schemeClr>
                </a:solidFill>
                <a:latin typeface="19"/>
              </a:rPr>
              <a:t>سنة </a:t>
            </a:r>
            <a:r>
              <a:rPr lang="ar-MA" sz="1600" dirty="0">
                <a:solidFill>
                  <a:schemeClr val="accent2">
                    <a:lumMod val="75000"/>
                  </a:schemeClr>
                </a:solidFill>
                <a:latin typeface="19"/>
              </a:rPr>
              <a:t>2015</a:t>
            </a:r>
            <a:endParaRPr lang="ar-SA" sz="1600" dirty="0" smtClean="0">
              <a:solidFill>
                <a:schemeClr val="accent2">
                  <a:lumMod val="75000"/>
                </a:schemeClr>
              </a:solidFill>
              <a:latin typeface="19"/>
            </a:endParaRPr>
          </a:p>
          <a:p>
            <a:pPr marL="0" indent="0" algn="just" rtl="1">
              <a:lnSpc>
                <a:spcPct val="114000"/>
              </a:lnSpc>
              <a:buNone/>
              <a:defRPr/>
            </a:pPr>
            <a:r>
              <a:rPr lang="ar-SA" sz="1800" dirty="0" smtClean="0">
                <a:solidFill>
                  <a:schemeClr val="accent2">
                    <a:lumMod val="75000"/>
                  </a:schemeClr>
                </a:solidFill>
                <a:latin typeface="19"/>
              </a:rPr>
              <a:t>                                      - </a:t>
            </a:r>
            <a:r>
              <a:rPr lang="ar-MA" sz="1800" dirty="0" smtClean="0">
                <a:solidFill>
                  <a:schemeClr val="accent2">
                    <a:lumMod val="75000"/>
                  </a:schemeClr>
                </a:solidFill>
                <a:latin typeface="19"/>
              </a:rPr>
              <a:t>المرصد </a:t>
            </a:r>
            <a:r>
              <a:rPr lang="ar-MA" sz="1800" dirty="0">
                <a:solidFill>
                  <a:schemeClr val="accent2">
                    <a:lumMod val="75000"/>
                  </a:schemeClr>
                </a:solidFill>
                <a:latin typeface="19"/>
              </a:rPr>
              <a:t>الوطني لتحسين صورة المرأة في وسائل </a:t>
            </a:r>
            <a:r>
              <a:rPr lang="ar-MA" sz="1800" dirty="0" smtClean="0">
                <a:solidFill>
                  <a:schemeClr val="accent2">
                    <a:lumMod val="75000"/>
                  </a:schemeClr>
                </a:solidFill>
                <a:latin typeface="19"/>
              </a:rPr>
              <a:t>الإعلام</a:t>
            </a:r>
            <a:r>
              <a:rPr lang="ar-SA" sz="1800" dirty="0" smtClean="0">
                <a:solidFill>
                  <a:schemeClr val="accent2">
                    <a:lumMod val="75000"/>
                  </a:schemeClr>
                </a:solidFill>
                <a:latin typeface="19"/>
              </a:rPr>
              <a:t> </a:t>
            </a:r>
            <a:r>
              <a:rPr lang="ar-SA" sz="1600" dirty="0" smtClean="0">
                <a:solidFill>
                  <a:schemeClr val="accent2">
                    <a:lumMod val="75000"/>
                  </a:schemeClr>
                </a:solidFill>
                <a:latin typeface="19"/>
              </a:rPr>
              <a:t>2015</a:t>
            </a:r>
            <a:endParaRPr lang="ar-MA" sz="1600" dirty="0">
              <a:solidFill>
                <a:schemeClr val="accent2">
                  <a:lumMod val="75000"/>
                </a:schemeClr>
              </a:solidFill>
              <a:latin typeface="19"/>
            </a:endParaRPr>
          </a:p>
          <a:p>
            <a:pPr marL="0" indent="0" algn="just" rtl="1">
              <a:lnSpc>
                <a:spcPct val="114000"/>
              </a:lnSpc>
              <a:buNone/>
              <a:defRPr/>
            </a:pPr>
            <a:r>
              <a:rPr lang="ar-SA" sz="1800" dirty="0" smtClean="0">
                <a:solidFill>
                  <a:schemeClr val="accent2">
                    <a:lumMod val="75000"/>
                  </a:schemeClr>
                </a:solidFill>
                <a:latin typeface="19"/>
              </a:rPr>
              <a:t>                                      - </a:t>
            </a:r>
            <a:r>
              <a:rPr lang="ar-MA" sz="1800" dirty="0" smtClean="0">
                <a:solidFill>
                  <a:schemeClr val="accent2">
                    <a:lumMod val="75000"/>
                  </a:schemeClr>
                </a:solidFill>
                <a:latin typeface="19"/>
              </a:rPr>
              <a:t>هيئة </a:t>
            </a:r>
            <a:r>
              <a:rPr lang="ar-SA" sz="1800" dirty="0" smtClean="0">
                <a:solidFill>
                  <a:schemeClr val="accent2">
                    <a:lumMod val="75000"/>
                  </a:schemeClr>
                </a:solidFill>
                <a:latin typeface="19"/>
              </a:rPr>
              <a:t>ا</a:t>
            </a:r>
            <a:r>
              <a:rPr lang="ar-MA" sz="1800" dirty="0" smtClean="0">
                <a:solidFill>
                  <a:schemeClr val="accent2">
                    <a:lumMod val="75000"/>
                  </a:schemeClr>
                </a:solidFill>
                <a:latin typeface="19"/>
              </a:rPr>
              <a:t>لتكافل </a:t>
            </a:r>
            <a:r>
              <a:rPr lang="ar-MA" sz="1800" dirty="0" smtClean="0">
                <a:solidFill>
                  <a:schemeClr val="accent2">
                    <a:lumMod val="75000"/>
                  </a:schemeClr>
                </a:solidFill>
                <a:latin typeface="19"/>
              </a:rPr>
              <a:t>ومكافحة جميع أشكال التمييز</a:t>
            </a:r>
            <a:r>
              <a:rPr lang="fr-FR" sz="1800" dirty="0" smtClean="0">
                <a:solidFill>
                  <a:schemeClr val="accent2">
                    <a:lumMod val="75000"/>
                  </a:schemeClr>
                </a:solidFill>
                <a:latin typeface="19"/>
              </a:rPr>
              <a:t> </a:t>
            </a:r>
            <a:r>
              <a:rPr lang="ar-SA" sz="1800" dirty="0" smtClean="0">
                <a:solidFill>
                  <a:schemeClr val="accent2">
                    <a:lumMod val="75000"/>
                  </a:schemeClr>
                </a:solidFill>
                <a:latin typeface="19"/>
              </a:rPr>
              <a:t>سنة </a:t>
            </a:r>
            <a:r>
              <a:rPr lang="ar-MA" sz="1600" dirty="0" smtClean="0">
                <a:solidFill>
                  <a:schemeClr val="accent2">
                    <a:lumMod val="75000"/>
                  </a:schemeClr>
                </a:solidFill>
                <a:latin typeface="19"/>
              </a:rPr>
              <a:t>2017</a:t>
            </a:r>
            <a:endParaRPr lang="ar-SA" sz="1600" dirty="0" smtClean="0">
              <a:solidFill>
                <a:schemeClr val="accent2">
                  <a:lumMod val="75000"/>
                </a:schemeClr>
              </a:solidFill>
              <a:latin typeface="19"/>
            </a:endParaRPr>
          </a:p>
          <a:p>
            <a:pPr algn="just" rtl="1">
              <a:lnSpc>
                <a:spcPct val="114000"/>
              </a:lnSpc>
              <a:defRPr/>
            </a:pPr>
            <a:r>
              <a:rPr lang="ar-SA" sz="1800" dirty="0" smtClean="0">
                <a:solidFill>
                  <a:schemeClr val="accent2">
                    <a:lumMod val="75000"/>
                  </a:schemeClr>
                </a:solidFill>
                <a:latin typeface="19"/>
              </a:rPr>
              <a:t>زيادة </a:t>
            </a:r>
            <a:r>
              <a:rPr lang="ar-MA" sz="1800" dirty="0" smtClean="0">
                <a:solidFill>
                  <a:schemeClr val="accent2">
                    <a:lumMod val="75000"/>
                  </a:schemeClr>
                </a:solidFill>
                <a:latin typeface="19"/>
              </a:rPr>
              <a:t>دعم</a:t>
            </a:r>
            <a:r>
              <a:rPr lang="ar-SA" sz="1800" dirty="0" smtClean="0">
                <a:solidFill>
                  <a:schemeClr val="accent2">
                    <a:lumMod val="75000"/>
                  </a:schemeClr>
                </a:solidFill>
                <a:latin typeface="19"/>
              </a:rPr>
              <a:t> </a:t>
            </a:r>
            <a:r>
              <a:rPr lang="ar-MA" sz="1800" dirty="0" smtClean="0">
                <a:solidFill>
                  <a:schemeClr val="accent2">
                    <a:lumMod val="75000"/>
                  </a:schemeClr>
                </a:solidFill>
                <a:latin typeface="19"/>
              </a:rPr>
              <a:t> مراكز الاستماع والتوجيه القانوني للنساء ضحايا العنف</a:t>
            </a:r>
            <a:endParaRPr lang="ar-SA" sz="1800" dirty="0" smtClean="0">
              <a:solidFill>
                <a:schemeClr val="accent2">
                  <a:lumMod val="75000"/>
                </a:schemeClr>
              </a:solidFill>
              <a:latin typeface="19"/>
            </a:endParaRPr>
          </a:p>
          <a:p>
            <a:pPr marL="0" indent="0" algn="just" rtl="1">
              <a:lnSpc>
                <a:spcPct val="114000"/>
              </a:lnSpc>
              <a:buNone/>
              <a:defRPr/>
            </a:pPr>
            <a:endParaRPr lang="ar-SA" sz="1800" dirty="0" smtClean="0">
              <a:solidFill>
                <a:schemeClr val="accent2">
                  <a:lumMod val="75000"/>
                </a:schemeClr>
              </a:solidFill>
              <a:latin typeface="19"/>
            </a:endParaRPr>
          </a:p>
          <a:p>
            <a:pPr algn="just" rtl="1">
              <a:lnSpc>
                <a:spcPct val="114000"/>
              </a:lnSpc>
              <a:spcBef>
                <a:spcPts val="600"/>
              </a:spcBef>
              <a:spcAft>
                <a:spcPts val="600"/>
              </a:spcAft>
              <a:buNone/>
            </a:pPr>
            <a:endParaRPr lang="ar-MA" dirty="0" smtClean="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fld id="{C8B67D14-24D1-4C0B-A85E-C0891C25E0CC}" type="slidenum">
              <a:rPr lang="fr-FR" smtClean="0"/>
              <a:pPr>
                <a:defRPr/>
              </a:pPr>
              <a:t>3</a:t>
            </a:fld>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548680"/>
            <a:ext cx="6985000" cy="719609"/>
          </a:xfrm>
        </p:spPr>
        <p:txBody>
          <a:bodyPr/>
          <a:lstStyle/>
          <a:p>
            <a:r>
              <a:rPr lang="ar-SA" sz="2800" dirty="0"/>
              <a:t>الجوانب المنهجية: تقدير تكلفة </a:t>
            </a:r>
            <a:r>
              <a:rPr lang="ar-SA" sz="2800" dirty="0" smtClean="0"/>
              <a:t>العنف</a:t>
            </a:r>
            <a:r>
              <a:rPr lang="ar-SA" sz="2800" dirty="0">
                <a:latin typeface="Simplified Arabic"/>
                <a:cs typeface="Simplified Arabic"/>
              </a:rPr>
              <a:t> </a:t>
            </a:r>
            <a:r>
              <a:rPr lang="ar-SA" sz="2400" dirty="0" smtClean="0">
                <a:latin typeface="Simplified Arabic"/>
                <a:cs typeface="Simplified Arabic"/>
              </a:rPr>
              <a:t>(</a:t>
            </a:r>
            <a:r>
              <a:rPr lang="ar-SA" sz="2400" dirty="0" smtClean="0"/>
              <a:t>13</a:t>
            </a:r>
            <a:r>
              <a:rPr lang="ar-SA" sz="2400" dirty="0" smtClean="0">
                <a:latin typeface="Simplified Arabic"/>
                <a:cs typeface="Simplified Arabic"/>
              </a:rPr>
              <a:t>)</a:t>
            </a:r>
            <a:r>
              <a:rPr lang="ar-SA" sz="2400" dirty="0" smtClean="0"/>
              <a:t> </a:t>
            </a:r>
            <a:endParaRPr lang="fr-FR" sz="2400" dirty="0"/>
          </a:p>
        </p:txBody>
      </p:sp>
      <p:sp>
        <p:nvSpPr>
          <p:cNvPr id="3" name="Espace réservé du contenu 2"/>
          <p:cNvSpPr>
            <a:spLocks noGrp="1"/>
          </p:cNvSpPr>
          <p:nvPr>
            <p:ph idx="1"/>
          </p:nvPr>
        </p:nvSpPr>
        <p:spPr>
          <a:xfrm>
            <a:off x="457200" y="1340768"/>
            <a:ext cx="8291264" cy="5760640"/>
          </a:xfrm>
        </p:spPr>
        <p:txBody>
          <a:bodyPr/>
          <a:lstStyle/>
          <a:p>
            <a:pPr marL="0" indent="0" algn="r" rtl="1">
              <a:buNone/>
            </a:pPr>
            <a:r>
              <a:rPr lang="ar-SA" b="1" dirty="0" smtClean="0">
                <a:solidFill>
                  <a:srgbClr val="E51B2E"/>
                </a:solidFill>
              </a:rPr>
              <a:t>8- تكلفة الاستضافة أو الإيواء</a:t>
            </a:r>
          </a:p>
          <a:p>
            <a:pPr algn="r" rtl="1">
              <a:buFontTx/>
              <a:buChar char="-"/>
            </a:pPr>
            <a:r>
              <a:rPr lang="ar-SA" dirty="0" smtClean="0">
                <a:solidFill>
                  <a:srgbClr val="000099"/>
                </a:solidFill>
              </a:rPr>
              <a:t>هل غادرت المسكن بعد هذا الحدث؟</a:t>
            </a:r>
          </a:p>
          <a:p>
            <a:pPr algn="r" rtl="1">
              <a:buFontTx/>
              <a:buChar char="-"/>
            </a:pPr>
            <a:r>
              <a:rPr lang="ar-SA" dirty="0" smtClean="0">
                <a:solidFill>
                  <a:srgbClr val="000099"/>
                </a:solidFill>
              </a:rPr>
              <a:t>هل كانت هناك تكاليف مقابل الإقامة  فنادق </a:t>
            </a:r>
            <a:r>
              <a:rPr lang="ar-SA" dirty="0" smtClean="0">
                <a:solidFill>
                  <a:srgbClr val="000099"/>
                </a:solidFill>
              </a:rPr>
              <a:t>مكان السكن؟</a:t>
            </a:r>
            <a:endParaRPr lang="ar-SA" dirty="0" smtClean="0">
              <a:solidFill>
                <a:srgbClr val="000099"/>
              </a:solidFill>
            </a:endParaRPr>
          </a:p>
          <a:p>
            <a:pPr algn="r" rtl="1">
              <a:buFontTx/>
              <a:buChar char="-"/>
            </a:pPr>
            <a:r>
              <a:rPr lang="ar-SA" dirty="0" smtClean="0">
                <a:solidFill>
                  <a:srgbClr val="000099"/>
                </a:solidFill>
              </a:rPr>
              <a:t>هل كانت هناك نفقات مقابل </a:t>
            </a:r>
            <a:r>
              <a:rPr lang="ar-SA" dirty="0" smtClean="0">
                <a:solidFill>
                  <a:srgbClr val="000099"/>
                </a:solidFill>
              </a:rPr>
              <a:t>الأكل والشرب؟</a:t>
            </a:r>
            <a:endParaRPr lang="ar-SA" dirty="0" smtClean="0">
              <a:solidFill>
                <a:srgbClr val="000099"/>
              </a:solidFill>
            </a:endParaRPr>
          </a:p>
          <a:p>
            <a:pPr algn="r" rtl="1">
              <a:buFontTx/>
              <a:buChar char="-"/>
            </a:pPr>
            <a:r>
              <a:rPr lang="ar-SA" dirty="0" smtClean="0">
                <a:solidFill>
                  <a:srgbClr val="000099"/>
                </a:solidFill>
              </a:rPr>
              <a:t>هل هناك تكاليف أخرى؟</a:t>
            </a:r>
          </a:p>
          <a:p>
            <a:pPr algn="r" rtl="1">
              <a:buFontTx/>
              <a:buChar char="-"/>
            </a:pPr>
            <a:r>
              <a:rPr lang="ar-SA" dirty="0" smtClean="0">
                <a:solidFill>
                  <a:srgbClr val="000099"/>
                </a:solidFill>
              </a:rPr>
              <a:t>كم يوما قضيت خارج البيت؟ </a:t>
            </a:r>
          </a:p>
          <a:p>
            <a:pPr algn="r" rtl="1">
              <a:buFontTx/>
              <a:buChar char="-"/>
            </a:pPr>
            <a:r>
              <a:rPr lang="ar-SA" dirty="0" smtClean="0">
                <a:solidFill>
                  <a:srgbClr val="000099"/>
                </a:solidFill>
              </a:rPr>
              <a:t>أين ذهبت </a:t>
            </a:r>
            <a:r>
              <a:rPr lang="ar-SA" dirty="0" smtClean="0">
                <a:solidFill>
                  <a:srgbClr val="000099"/>
                </a:solidFill>
              </a:rPr>
              <a:t>عند ترك البيت؟  أهل/ أقارب – فندق – استئجار </a:t>
            </a:r>
            <a:r>
              <a:rPr lang="ar-SA" dirty="0" smtClean="0">
                <a:solidFill>
                  <a:srgbClr val="000099"/>
                </a:solidFill>
                <a:latin typeface="Simplified Arabic"/>
                <a:cs typeface="Simplified Arabic"/>
              </a:rPr>
              <a:t>(</a:t>
            </a:r>
            <a:r>
              <a:rPr lang="ar-SA" dirty="0">
                <a:solidFill>
                  <a:srgbClr val="000099"/>
                </a:solidFill>
              </a:rPr>
              <a:t>لتقدير </a:t>
            </a:r>
            <a:r>
              <a:rPr lang="ar-SA" dirty="0" smtClean="0">
                <a:solidFill>
                  <a:srgbClr val="000099"/>
                </a:solidFill>
              </a:rPr>
              <a:t>الكلفة</a:t>
            </a:r>
            <a:r>
              <a:rPr lang="ar-SA" dirty="0">
                <a:solidFill>
                  <a:srgbClr val="000099"/>
                </a:solidFill>
                <a:latin typeface="Times New Roman"/>
                <a:cs typeface="Times New Roman"/>
              </a:rPr>
              <a:t>)</a:t>
            </a:r>
            <a:endParaRPr lang="ar-SA" dirty="0">
              <a:solidFill>
                <a:srgbClr val="000099"/>
              </a:solidFill>
            </a:endParaRPr>
          </a:p>
          <a:p>
            <a:pPr algn="r" rtl="1">
              <a:buFontTx/>
              <a:buChar char="-"/>
            </a:pPr>
            <a:endParaRPr lang="ar-SA" dirty="0">
              <a:solidFill>
                <a:srgbClr val="000099"/>
              </a:solidFill>
            </a:endParaRPr>
          </a:p>
          <a:p>
            <a:pPr marL="0" indent="0" algn="r" rtl="1">
              <a:buNone/>
            </a:pPr>
            <a:r>
              <a:rPr lang="ar-SA" b="1" dirty="0" smtClean="0">
                <a:solidFill>
                  <a:srgbClr val="E51B2E"/>
                </a:solidFill>
              </a:rPr>
              <a:t>9- </a:t>
            </a:r>
            <a:r>
              <a:rPr lang="ar-SA" b="1" dirty="0" smtClean="0">
                <a:solidFill>
                  <a:srgbClr val="E51B2E"/>
                </a:solidFill>
              </a:rPr>
              <a:t>تحمل التكاليف</a:t>
            </a:r>
          </a:p>
          <a:p>
            <a:pPr algn="r" rtl="1">
              <a:buFontTx/>
              <a:buChar char="-"/>
            </a:pPr>
            <a:r>
              <a:rPr lang="ar-SA" dirty="0" smtClean="0">
                <a:solidFill>
                  <a:srgbClr val="000099"/>
                </a:solidFill>
              </a:rPr>
              <a:t>من </a:t>
            </a:r>
            <a:r>
              <a:rPr lang="ar-SA" dirty="0" smtClean="0">
                <a:solidFill>
                  <a:srgbClr val="000099"/>
                </a:solidFill>
              </a:rPr>
              <a:t>قام </a:t>
            </a:r>
            <a:r>
              <a:rPr lang="ar-SA" dirty="0" smtClean="0">
                <a:solidFill>
                  <a:srgbClr val="000099"/>
                </a:solidFill>
              </a:rPr>
              <a:t>بدفع النفقات الناتجة عن هذا الحدث؟</a:t>
            </a:r>
          </a:p>
          <a:p>
            <a:pPr algn="r" rtl="1">
              <a:buFontTx/>
              <a:buChar char="-"/>
            </a:pPr>
            <a:r>
              <a:rPr lang="ar-SA" dirty="0" smtClean="0">
                <a:solidFill>
                  <a:srgbClr val="000099"/>
                </a:solidFill>
              </a:rPr>
              <a:t>الضحية </a:t>
            </a:r>
            <a:r>
              <a:rPr lang="ar-SA" dirty="0" smtClean="0">
                <a:solidFill>
                  <a:srgbClr val="000099"/>
                </a:solidFill>
              </a:rPr>
              <a:t>/ </a:t>
            </a:r>
            <a:r>
              <a:rPr lang="ar-SA" dirty="0" smtClean="0">
                <a:solidFill>
                  <a:srgbClr val="000099"/>
                </a:solidFill>
              </a:rPr>
              <a:t>زوجها / أهلها / أشخاص آخرين / المشغل أو المؤسسة في مجال العمل/ المؤسسة في مجال التمدرس</a:t>
            </a:r>
          </a:p>
          <a:p>
            <a:pPr marL="0" indent="0" algn="r" rtl="1">
              <a:buNone/>
            </a:pPr>
            <a:endParaRPr lang="fr-FR" dirty="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30</a:t>
            </a:fld>
            <a:endParaRPr lang="fr-FR" dirty="0"/>
          </a:p>
        </p:txBody>
      </p:sp>
    </p:spTree>
    <p:extLst>
      <p:ext uri="{BB962C8B-B14F-4D97-AF65-F5344CB8AC3E}">
        <p14:creationId xmlns:p14="http://schemas.microsoft.com/office/powerpoint/2010/main" val="49489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circle(in)">
                                      <p:cBhvr>
                                        <p:cTn id="50" dur="2000"/>
                                        <p:tgtEl>
                                          <p:spTgt spid="3">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circle(in)">
                                      <p:cBhvr>
                                        <p:cTn id="55" dur="2000"/>
                                        <p:tgtEl>
                                          <p:spTgt spid="3">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circle(in)">
                                      <p:cBhvr>
                                        <p:cTn id="60"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647601"/>
          </a:xfrm>
        </p:spPr>
        <p:txBody>
          <a:bodyPr/>
          <a:lstStyle/>
          <a:p>
            <a:pPr rtl="1"/>
            <a:r>
              <a:rPr lang="ar-SA" sz="2800" dirty="0" smtClean="0"/>
              <a:t>الجوانب </a:t>
            </a:r>
            <a:r>
              <a:rPr lang="ar-SA" sz="2800" dirty="0"/>
              <a:t>المنهجية: تقدير تكلفة </a:t>
            </a:r>
            <a:r>
              <a:rPr lang="ar-SA" sz="2800" dirty="0" smtClean="0"/>
              <a:t>العنف </a:t>
            </a:r>
            <a:r>
              <a:rPr lang="ar-SA" sz="2400" dirty="0" smtClean="0">
                <a:latin typeface="Simplified Arabic"/>
                <a:cs typeface="Simplified Arabic"/>
              </a:rPr>
              <a:t>(</a:t>
            </a:r>
            <a:r>
              <a:rPr lang="ar-SA" sz="2400" dirty="0" smtClean="0"/>
              <a:t>14</a:t>
            </a:r>
            <a:r>
              <a:rPr lang="ar-SA" sz="2400" dirty="0" smtClean="0">
                <a:latin typeface="Simplified Arabic"/>
                <a:cs typeface="Simplified Arabic"/>
              </a:rPr>
              <a:t>)</a:t>
            </a:r>
            <a:r>
              <a:rPr lang="ar-SA" sz="2400" dirty="0" smtClean="0"/>
              <a:t> </a:t>
            </a:r>
            <a:endParaRPr lang="fr-FR" sz="2400" dirty="0"/>
          </a:p>
        </p:txBody>
      </p:sp>
      <p:sp>
        <p:nvSpPr>
          <p:cNvPr id="3" name="Espace réservé du contenu 2"/>
          <p:cNvSpPr>
            <a:spLocks noGrp="1"/>
          </p:cNvSpPr>
          <p:nvPr>
            <p:ph idx="1"/>
          </p:nvPr>
        </p:nvSpPr>
        <p:spPr>
          <a:xfrm>
            <a:off x="457200" y="1484784"/>
            <a:ext cx="8229600" cy="4641379"/>
          </a:xfrm>
        </p:spPr>
        <p:txBody>
          <a:bodyPr/>
          <a:lstStyle/>
          <a:p>
            <a:pPr algn="r" rtl="1">
              <a:buFontTx/>
              <a:buChar char="-"/>
            </a:pPr>
            <a:r>
              <a:rPr lang="ar-SA" b="1" dirty="0" smtClean="0">
                <a:solidFill>
                  <a:srgbClr val="E51B2E"/>
                </a:solidFill>
              </a:rPr>
              <a:t>أسئلة حول ردة فعل الضحية</a:t>
            </a:r>
          </a:p>
          <a:p>
            <a:pPr algn="r" rtl="1">
              <a:buFontTx/>
              <a:buChar char="-"/>
            </a:pPr>
            <a:r>
              <a:rPr lang="ar-SA" dirty="0" smtClean="0">
                <a:solidFill>
                  <a:srgbClr val="000099"/>
                </a:solidFill>
              </a:rPr>
              <a:t>جرأة /قدرة المرأة على التبليغ</a:t>
            </a:r>
          </a:p>
          <a:p>
            <a:pPr marL="0" indent="0" algn="r" rtl="1">
              <a:buNone/>
            </a:pPr>
            <a:r>
              <a:rPr lang="ar-SA" dirty="0" smtClean="0">
                <a:solidFill>
                  <a:srgbClr val="000099"/>
                </a:solidFill>
              </a:rPr>
              <a:t>	* للطبيب أو المعالج</a:t>
            </a:r>
          </a:p>
          <a:p>
            <a:pPr algn="r" rtl="1">
              <a:buFontTx/>
              <a:buChar char="-"/>
            </a:pPr>
            <a:r>
              <a:rPr lang="ar-SA" dirty="0" smtClean="0">
                <a:solidFill>
                  <a:srgbClr val="000099"/>
                </a:solidFill>
              </a:rPr>
              <a:t>هل أعلنت للطبيب عن السبب الحقيقي للإصابة؟</a:t>
            </a:r>
          </a:p>
          <a:p>
            <a:pPr algn="r" rtl="1">
              <a:buFontTx/>
              <a:buChar char="-"/>
            </a:pPr>
            <a:r>
              <a:rPr lang="ar-SA" dirty="0" smtClean="0">
                <a:solidFill>
                  <a:srgbClr val="000099"/>
                </a:solidFill>
              </a:rPr>
              <a:t>لما لا؟</a:t>
            </a:r>
          </a:p>
          <a:p>
            <a:pPr marL="0" indent="0" algn="r" rtl="1">
              <a:buNone/>
            </a:pPr>
            <a:r>
              <a:rPr lang="ar-SA" dirty="0">
                <a:solidFill>
                  <a:srgbClr val="000099"/>
                </a:solidFill>
              </a:rPr>
              <a:t>	</a:t>
            </a:r>
            <a:r>
              <a:rPr lang="ar-SA" dirty="0" smtClean="0">
                <a:solidFill>
                  <a:srgbClr val="000099"/>
                </a:solidFill>
              </a:rPr>
              <a:t>* للسلطات القانونية</a:t>
            </a:r>
          </a:p>
          <a:p>
            <a:pPr algn="r" rtl="1">
              <a:buFontTx/>
              <a:buChar char="-"/>
            </a:pPr>
            <a:r>
              <a:rPr lang="ar-SA" dirty="0" smtClean="0">
                <a:solidFill>
                  <a:srgbClr val="000099"/>
                </a:solidFill>
              </a:rPr>
              <a:t>لماذا لم تقدمي شكاية؟ بالنسبة للواتي لم يقمن بذلك </a:t>
            </a:r>
          </a:p>
          <a:p>
            <a:pPr algn="r" rtl="1">
              <a:buFontTx/>
              <a:buChar char="-"/>
            </a:pPr>
            <a:r>
              <a:rPr lang="ar-SA" dirty="0" smtClean="0">
                <a:solidFill>
                  <a:srgbClr val="000099"/>
                </a:solidFill>
              </a:rPr>
              <a:t>ما مدى رضاك عن كيفية تعامل السلطات معك؟ بالنسبة للواتي قمن بذلك </a:t>
            </a:r>
          </a:p>
          <a:p>
            <a:pPr marL="0" indent="0" algn="r" rtl="1">
              <a:buNone/>
            </a:pPr>
            <a:endParaRPr lang="ar-SA" dirty="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31</a:t>
            </a:fld>
            <a:endParaRPr lang="fr-FR" dirty="0"/>
          </a:p>
        </p:txBody>
      </p:sp>
    </p:spTree>
    <p:extLst>
      <p:ext uri="{BB962C8B-B14F-4D97-AF65-F5344CB8AC3E}">
        <p14:creationId xmlns:p14="http://schemas.microsoft.com/office/powerpoint/2010/main" val="211667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heel(1)">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circle(in)">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z="3200" dirty="0"/>
              <a:t>الجوانب المنهجية: تقدير تكلفة </a:t>
            </a:r>
            <a:r>
              <a:rPr lang="ar-SA" sz="3200" dirty="0" smtClean="0"/>
              <a:t>العنف</a:t>
            </a:r>
            <a:r>
              <a:rPr lang="ar-SA" sz="3200" dirty="0">
                <a:latin typeface="Simplified Arabic"/>
                <a:cs typeface="Simplified Arabic"/>
              </a:rPr>
              <a:t> </a:t>
            </a:r>
            <a:r>
              <a:rPr lang="ar-SA" sz="2400" dirty="0" smtClean="0">
                <a:latin typeface="Simplified Arabic"/>
                <a:cs typeface="Simplified Arabic"/>
              </a:rPr>
              <a:t>(</a:t>
            </a:r>
            <a:r>
              <a:rPr lang="ar-SA" sz="2400" dirty="0" smtClean="0"/>
              <a:t>15</a:t>
            </a:r>
            <a:r>
              <a:rPr lang="ar-SA" sz="2400" dirty="0" smtClean="0">
                <a:latin typeface="Simplified Arabic"/>
                <a:cs typeface="Simplified Arabic"/>
              </a:rPr>
              <a:t>)</a:t>
            </a:r>
            <a:r>
              <a:rPr lang="ar-SA" sz="2400" dirty="0" smtClean="0"/>
              <a:t> </a:t>
            </a:r>
            <a:endParaRPr lang="fr-FR" sz="2400" dirty="0"/>
          </a:p>
        </p:txBody>
      </p:sp>
      <p:sp>
        <p:nvSpPr>
          <p:cNvPr id="3" name="Espace réservé du contenu 2"/>
          <p:cNvSpPr>
            <a:spLocks noGrp="1"/>
          </p:cNvSpPr>
          <p:nvPr>
            <p:ph idx="1"/>
          </p:nvPr>
        </p:nvSpPr>
        <p:spPr>
          <a:xfrm>
            <a:off x="457200" y="1844824"/>
            <a:ext cx="8229600" cy="4281339"/>
          </a:xfrm>
        </p:spPr>
        <p:txBody>
          <a:bodyPr/>
          <a:lstStyle/>
          <a:p>
            <a:pPr marL="0" indent="0" algn="r" rtl="1">
              <a:buNone/>
            </a:pPr>
            <a:r>
              <a:rPr lang="ar-SA" b="1" dirty="0" smtClean="0">
                <a:solidFill>
                  <a:srgbClr val="800000"/>
                </a:solidFill>
              </a:rPr>
              <a:t>- الآثار على الأبناء وتقدير الكلفة المترتبة عن ذلك</a:t>
            </a:r>
          </a:p>
          <a:p>
            <a:pPr marL="0" indent="0" algn="r" rtl="1">
              <a:buNone/>
            </a:pPr>
            <a:endParaRPr lang="ar-SA" dirty="0" smtClean="0">
              <a:solidFill>
                <a:srgbClr val="000099"/>
              </a:solidFill>
            </a:endParaRPr>
          </a:p>
          <a:p>
            <a:pPr algn="r" rtl="1">
              <a:buFontTx/>
              <a:buChar char="-"/>
            </a:pPr>
            <a:r>
              <a:rPr lang="ar-SA" dirty="0" smtClean="0">
                <a:solidFill>
                  <a:srgbClr val="000099"/>
                </a:solidFill>
              </a:rPr>
              <a:t>هل عانى أي من أبنائك من 5 إلى 1</a:t>
            </a:r>
            <a:r>
              <a:rPr lang="ar-MA" dirty="0" smtClean="0">
                <a:solidFill>
                  <a:srgbClr val="000099"/>
                </a:solidFill>
              </a:rPr>
              <a:t>8</a:t>
            </a:r>
            <a:r>
              <a:rPr lang="ar-SA" dirty="0" smtClean="0">
                <a:solidFill>
                  <a:srgbClr val="000099"/>
                </a:solidFill>
              </a:rPr>
              <a:t> سنوات من مشاكل صحية جراء </a:t>
            </a:r>
            <a:r>
              <a:rPr lang="ar-SA" dirty="0" smtClean="0">
                <a:solidFill>
                  <a:srgbClr val="000099"/>
                </a:solidFill>
              </a:rPr>
              <a:t>حدث </a:t>
            </a:r>
            <a:r>
              <a:rPr lang="ar-SA" dirty="0" smtClean="0">
                <a:solidFill>
                  <a:srgbClr val="000099"/>
                </a:solidFill>
              </a:rPr>
              <a:t>العنف </a:t>
            </a:r>
            <a:r>
              <a:rPr lang="ar-SA" dirty="0" smtClean="0">
                <a:solidFill>
                  <a:srgbClr val="000099"/>
                </a:solidFill>
              </a:rPr>
              <a:t>الدي </a:t>
            </a:r>
            <a:r>
              <a:rPr lang="ar-SA" dirty="0" smtClean="0">
                <a:solidFill>
                  <a:srgbClr val="000099"/>
                </a:solidFill>
              </a:rPr>
              <a:t>تعرضت </a:t>
            </a:r>
            <a:r>
              <a:rPr lang="ar-SA" dirty="0" smtClean="0">
                <a:solidFill>
                  <a:srgbClr val="000099"/>
                </a:solidFill>
              </a:rPr>
              <a:t>له </a:t>
            </a:r>
            <a:r>
              <a:rPr lang="ar-SA" dirty="0" smtClean="0">
                <a:solidFill>
                  <a:srgbClr val="000099"/>
                </a:solidFill>
              </a:rPr>
              <a:t>جسدي أو جنسي؟       نعم</a:t>
            </a:r>
          </a:p>
          <a:p>
            <a:pPr algn="r" rtl="1">
              <a:buFontTx/>
              <a:buChar char="-"/>
            </a:pPr>
            <a:r>
              <a:rPr lang="ar-SA" dirty="0" smtClean="0">
                <a:solidFill>
                  <a:srgbClr val="000099"/>
                </a:solidFill>
              </a:rPr>
              <a:t>ماهي هذه المشاكل؟</a:t>
            </a:r>
          </a:p>
          <a:p>
            <a:pPr algn="r" rtl="1">
              <a:buFontTx/>
              <a:buChar char="-"/>
            </a:pPr>
            <a:r>
              <a:rPr lang="ar-SA" dirty="0" smtClean="0">
                <a:solidFill>
                  <a:srgbClr val="000099"/>
                </a:solidFill>
              </a:rPr>
              <a:t>هل تلقى أي من أبنائك خدمات صحية نتيجة ذلك؟</a:t>
            </a:r>
          </a:p>
          <a:p>
            <a:pPr algn="r" rtl="1">
              <a:buFontTx/>
              <a:buChar char="-"/>
            </a:pPr>
            <a:r>
              <a:rPr lang="ar-SA" dirty="0" smtClean="0"/>
              <a:t>- ماهي تكلفتها؟</a:t>
            </a:r>
            <a:endParaRPr lang="fr-FR" dirty="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32</a:t>
            </a:fld>
            <a:endParaRPr lang="fr-FR" dirty="0"/>
          </a:p>
        </p:txBody>
      </p:sp>
      <p:cxnSp>
        <p:nvCxnSpPr>
          <p:cNvPr id="6" name="Connecteur droit avec flèche 5"/>
          <p:cNvCxnSpPr/>
          <p:nvPr/>
        </p:nvCxnSpPr>
        <p:spPr bwMode="auto">
          <a:xfrm flipH="1">
            <a:off x="3707904" y="3356992"/>
            <a:ext cx="432048" cy="0"/>
          </a:xfrm>
          <a:prstGeom prst="straightConnector1">
            <a:avLst/>
          </a:prstGeom>
          <a:solidFill>
            <a:schemeClr val="accent1"/>
          </a:solidFill>
          <a:ln w="57150" cap="flat" cmpd="sng" algn="ctr">
            <a:solidFill>
              <a:schemeClr val="accent1"/>
            </a:solidFill>
            <a:prstDash val="solid"/>
            <a:round/>
            <a:headEnd type="none" w="med" len="med"/>
            <a:tailEnd type="arrow"/>
          </a:ln>
          <a:effectLst/>
        </p:spPr>
      </p:cxnSp>
    </p:spTree>
    <p:extLst>
      <p:ext uri="{BB962C8B-B14F-4D97-AF65-F5344CB8AC3E}">
        <p14:creationId xmlns:p14="http://schemas.microsoft.com/office/powerpoint/2010/main" val="427550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251520" y="548680"/>
            <a:ext cx="8892480" cy="648072"/>
          </a:xfrm>
        </p:spPr>
        <p:txBody>
          <a:bodyPr/>
          <a:lstStyle/>
          <a:p>
            <a:r>
              <a:rPr lang="ar-MA" sz="2800" dirty="0" smtClean="0">
                <a:latin typeface="Book Antiqua" pitchFamily="18" charset="0"/>
              </a:rPr>
              <a:t>اعتبارات واكراهات متعلقة بالبحث</a:t>
            </a:r>
            <a:endParaRPr lang="fr-FR" sz="2800" dirty="0" smtClean="0">
              <a:latin typeface="Book Antiqua" pitchFamily="18" charset="0"/>
            </a:endParaRPr>
          </a:p>
        </p:txBody>
      </p:sp>
      <p:sp>
        <p:nvSpPr>
          <p:cNvPr id="12291" name="Espace réservé du contenu 2"/>
          <p:cNvSpPr>
            <a:spLocks noGrp="1"/>
          </p:cNvSpPr>
          <p:nvPr>
            <p:ph idx="1"/>
          </p:nvPr>
        </p:nvSpPr>
        <p:spPr>
          <a:xfrm>
            <a:off x="144457" y="1052736"/>
            <a:ext cx="8964488" cy="5400600"/>
          </a:xfrm>
        </p:spPr>
        <p:txBody>
          <a:bodyPr/>
          <a:lstStyle/>
          <a:p>
            <a:pPr algn="just" rtl="1">
              <a:buFont typeface="Wingdings" pitchFamily="2" charset="2"/>
              <a:buChar char="§"/>
            </a:pPr>
            <a:r>
              <a:rPr lang="ar-SA" sz="2000" b="1" dirty="0" smtClean="0">
                <a:solidFill>
                  <a:schemeClr val="accent2"/>
                </a:solidFill>
              </a:rPr>
              <a:t>حساسية موضوع البحث</a:t>
            </a:r>
            <a:r>
              <a:rPr lang="ar-MA" sz="2000" dirty="0" smtClean="0">
                <a:solidFill>
                  <a:schemeClr val="accent2"/>
                </a:solidFill>
              </a:rPr>
              <a:t>: </a:t>
            </a:r>
            <a:endParaRPr lang="ar-SA" sz="2000" dirty="0" smtClean="0">
              <a:solidFill>
                <a:schemeClr val="accent2"/>
              </a:solidFill>
            </a:endParaRPr>
          </a:p>
          <a:p>
            <a:pPr algn="just" rtl="1">
              <a:buFont typeface="Wingdings" pitchFamily="2" charset="2"/>
              <a:buChar char="§"/>
            </a:pPr>
            <a:r>
              <a:rPr lang="ar-SA" sz="2000" dirty="0" smtClean="0">
                <a:solidFill>
                  <a:schemeClr val="accent2"/>
                </a:solidFill>
              </a:rPr>
              <a:t>تسمية البحث وقائع الحياة </a:t>
            </a:r>
            <a:endParaRPr lang="ar-SA" sz="2000" dirty="0" smtClean="0">
              <a:solidFill>
                <a:schemeClr val="accent2"/>
              </a:solidFill>
            </a:endParaRPr>
          </a:p>
          <a:p>
            <a:pPr algn="just" rtl="1">
              <a:buFont typeface="Wingdings" pitchFamily="2" charset="2"/>
              <a:buChar char="§"/>
            </a:pPr>
            <a:r>
              <a:rPr lang="ar-SA" sz="2000" dirty="0" smtClean="0">
                <a:solidFill>
                  <a:schemeClr val="accent2"/>
                </a:solidFill>
              </a:rPr>
              <a:t>الحرص </a:t>
            </a:r>
            <a:r>
              <a:rPr lang="ar-SA" sz="2000" dirty="0" smtClean="0">
                <a:solidFill>
                  <a:schemeClr val="accent2"/>
                </a:solidFill>
              </a:rPr>
              <a:t>على </a:t>
            </a:r>
            <a:r>
              <a:rPr lang="ar-MA" sz="2000" dirty="0" smtClean="0">
                <a:solidFill>
                  <a:schemeClr val="accent2"/>
                </a:solidFill>
              </a:rPr>
              <a:t>عدم تقديم</a:t>
            </a:r>
            <a:r>
              <a:rPr lang="ar-EG" sz="2000" dirty="0" smtClean="0">
                <a:solidFill>
                  <a:schemeClr val="accent2"/>
                </a:solidFill>
              </a:rPr>
              <a:t> البحث على أنه بحث حول العنف</a:t>
            </a:r>
            <a:r>
              <a:rPr lang="ar-SA" sz="2000" dirty="0">
                <a:solidFill>
                  <a:schemeClr val="accent2"/>
                </a:solidFill>
              </a:rPr>
              <a:t>.</a:t>
            </a:r>
            <a:r>
              <a:rPr lang="ar-EG" sz="2000" dirty="0" smtClean="0">
                <a:solidFill>
                  <a:schemeClr val="accent2"/>
                </a:solidFill>
              </a:rPr>
              <a:t> </a:t>
            </a:r>
            <a:endParaRPr lang="ar-MA" sz="2000" dirty="0" smtClean="0">
              <a:solidFill>
                <a:schemeClr val="accent2"/>
              </a:solidFill>
            </a:endParaRPr>
          </a:p>
          <a:p>
            <a:pPr algn="just" rtl="1">
              <a:buFont typeface="Wingdings" pitchFamily="2" charset="2"/>
              <a:buChar char="§"/>
            </a:pPr>
            <a:r>
              <a:rPr lang="ar-MA" sz="2000" dirty="0" smtClean="0">
                <a:solidFill>
                  <a:schemeClr val="accent2"/>
                </a:solidFill>
              </a:rPr>
              <a:t>تفادي استخدام </a:t>
            </a:r>
            <a:r>
              <a:rPr lang="ar-EG" sz="2000" dirty="0" smtClean="0">
                <a:solidFill>
                  <a:schemeClr val="accent2"/>
                </a:solidFill>
              </a:rPr>
              <a:t>المصطلح</a:t>
            </a:r>
            <a:r>
              <a:rPr lang="ar-SA" sz="2000" dirty="0" smtClean="0">
                <a:solidFill>
                  <a:schemeClr val="accent2"/>
                </a:solidFill>
              </a:rPr>
              <a:t> العنف</a:t>
            </a:r>
            <a:r>
              <a:rPr lang="ar-EG" sz="2000" dirty="0" smtClean="0">
                <a:solidFill>
                  <a:schemeClr val="accent2"/>
                </a:solidFill>
              </a:rPr>
              <a:t> سواء خلال اللقاء التمهيدي مع الأسرة أو خلال الاستجواب</a:t>
            </a:r>
            <a:r>
              <a:rPr lang="ar-MA" sz="2000" dirty="0" smtClean="0">
                <a:solidFill>
                  <a:schemeClr val="accent2"/>
                </a:solidFill>
              </a:rPr>
              <a:t>؛</a:t>
            </a:r>
            <a:endParaRPr lang="fr-FR" sz="2000" b="1" dirty="0" smtClean="0">
              <a:solidFill>
                <a:schemeClr val="accent2"/>
              </a:solidFill>
            </a:endParaRPr>
          </a:p>
          <a:p>
            <a:pPr algn="r" rtl="1">
              <a:buFont typeface="Wingdings" pitchFamily="2" charset="2"/>
              <a:buChar char="§"/>
            </a:pPr>
            <a:r>
              <a:rPr lang="ar-SA" sz="2000" b="1" dirty="0" smtClean="0">
                <a:solidFill>
                  <a:schemeClr val="accent2"/>
                </a:solidFill>
              </a:rPr>
              <a:t>الخصوصية</a:t>
            </a:r>
          </a:p>
          <a:p>
            <a:pPr algn="r" rtl="1">
              <a:buFont typeface="Wingdings" pitchFamily="2" charset="2"/>
              <a:buChar char="§"/>
            </a:pPr>
            <a:r>
              <a:rPr lang="ar-EG" sz="2000" dirty="0">
                <a:solidFill>
                  <a:schemeClr val="accent2"/>
                </a:solidFill>
              </a:rPr>
              <a:t>تذكير المبحوثة بأن المعلومات التي ستشارك بها هامة للغاية وأنها سوف تستخدم لمساعدة فتيات ونساء أخريات</a:t>
            </a:r>
            <a:r>
              <a:rPr lang="ar-MA" sz="2000" dirty="0">
                <a:solidFill>
                  <a:schemeClr val="accent2"/>
                </a:solidFill>
              </a:rPr>
              <a:t> لحثها على المشاركة؛</a:t>
            </a:r>
          </a:p>
          <a:p>
            <a:pPr algn="r" rtl="1">
              <a:buFont typeface="Wingdings" pitchFamily="2" charset="2"/>
              <a:buChar char="§"/>
            </a:pPr>
            <a:r>
              <a:rPr lang="ar-SA" sz="2000" dirty="0" smtClean="0">
                <a:solidFill>
                  <a:schemeClr val="accent2"/>
                </a:solidFill>
              </a:rPr>
              <a:t>محاولة كسب ثقة المبحوثات </a:t>
            </a:r>
            <a:r>
              <a:rPr lang="ar-SA" sz="2000" dirty="0" smtClean="0">
                <a:solidFill>
                  <a:schemeClr val="accent2"/>
                </a:solidFill>
                <a:latin typeface="Times New Roman"/>
                <a:cs typeface="Times New Roman"/>
              </a:rPr>
              <a:t>(</a:t>
            </a:r>
            <a:r>
              <a:rPr lang="ar-SA" sz="2000" dirty="0" smtClean="0">
                <a:solidFill>
                  <a:schemeClr val="accent2"/>
                </a:solidFill>
              </a:rPr>
              <a:t>ين</a:t>
            </a:r>
            <a:r>
              <a:rPr lang="ar-SA" sz="2000" dirty="0" smtClean="0">
                <a:solidFill>
                  <a:schemeClr val="accent2"/>
                </a:solidFill>
                <a:latin typeface="Simplified Arabic"/>
                <a:cs typeface="Simplified Arabic"/>
              </a:rPr>
              <a:t>)</a:t>
            </a:r>
            <a:r>
              <a:rPr lang="ar-SA" sz="2000" dirty="0" smtClean="0">
                <a:solidFill>
                  <a:schemeClr val="accent2"/>
                </a:solidFill>
              </a:rPr>
              <a:t> والتأكيد على </a:t>
            </a:r>
            <a:r>
              <a:rPr lang="ar-MA" sz="2000" dirty="0" smtClean="0">
                <a:solidFill>
                  <a:schemeClr val="accent2"/>
                </a:solidFill>
              </a:rPr>
              <a:t>ضمان سرية المعلومات </a:t>
            </a:r>
            <a:r>
              <a:rPr lang="ar-EG" sz="2000" dirty="0" smtClean="0">
                <a:solidFill>
                  <a:schemeClr val="accent2"/>
                </a:solidFill>
              </a:rPr>
              <a:t>وطمأن</a:t>
            </a:r>
            <a:r>
              <a:rPr lang="ar-SA" sz="2000" dirty="0" smtClean="0">
                <a:solidFill>
                  <a:schemeClr val="accent2"/>
                </a:solidFill>
              </a:rPr>
              <a:t>تهم ب</a:t>
            </a:r>
            <a:r>
              <a:rPr lang="ar-EG" sz="2000" dirty="0" smtClean="0">
                <a:solidFill>
                  <a:schemeClr val="accent2"/>
                </a:solidFill>
              </a:rPr>
              <a:t>أن عرض نتائج البحث سيتم بشكل جماعي لا يسمح بالتعرف على مصدر المعلومات</a:t>
            </a:r>
            <a:r>
              <a:rPr lang="ar-MA" sz="2000" dirty="0" smtClean="0">
                <a:solidFill>
                  <a:schemeClr val="accent2"/>
                </a:solidFill>
              </a:rPr>
              <a:t>؛</a:t>
            </a:r>
          </a:p>
          <a:p>
            <a:pPr algn="r" rtl="1">
              <a:buFont typeface="Wingdings" pitchFamily="2" charset="2"/>
              <a:buChar char="§"/>
            </a:pPr>
            <a:r>
              <a:rPr lang="ar-SA" sz="2000" dirty="0">
                <a:solidFill>
                  <a:schemeClr val="accent2"/>
                </a:solidFill>
              </a:rPr>
              <a:t>الحرص على</a:t>
            </a:r>
            <a:r>
              <a:rPr lang="ar-MA" sz="2000" dirty="0">
                <a:solidFill>
                  <a:schemeClr val="accent2"/>
                </a:solidFill>
              </a:rPr>
              <a:t> </a:t>
            </a:r>
            <a:r>
              <a:rPr lang="ar-EG" sz="2000" dirty="0">
                <a:solidFill>
                  <a:schemeClr val="accent2"/>
                </a:solidFill>
              </a:rPr>
              <a:t>عزل المستجوبة عن باقي أفراد </a:t>
            </a:r>
            <a:r>
              <a:rPr lang="ar-EG" sz="2000" dirty="0" smtClean="0">
                <a:solidFill>
                  <a:schemeClr val="accent2"/>
                </a:solidFill>
              </a:rPr>
              <a:t>الأسرة</a:t>
            </a:r>
            <a:r>
              <a:rPr lang="ar-SA" sz="2000" dirty="0" smtClean="0">
                <a:solidFill>
                  <a:schemeClr val="accent2"/>
                </a:solidFill>
              </a:rPr>
              <a:t> </a:t>
            </a:r>
          </a:p>
          <a:p>
            <a:pPr algn="r" rtl="1">
              <a:buFont typeface="Wingdings" pitchFamily="2" charset="2"/>
              <a:buChar char="§"/>
            </a:pPr>
            <a:r>
              <a:rPr lang="ar-MA" sz="2000" b="1" dirty="0" smtClean="0">
                <a:solidFill>
                  <a:schemeClr val="accent2"/>
                </a:solidFill>
              </a:rPr>
              <a:t>ضمان سلامة الباحثين والمبحوث</a:t>
            </a:r>
            <a:r>
              <a:rPr lang="ar-SA" sz="2000" b="1" dirty="0" smtClean="0">
                <a:solidFill>
                  <a:schemeClr val="accent2"/>
                </a:solidFill>
              </a:rPr>
              <a:t>ات </a:t>
            </a:r>
            <a:r>
              <a:rPr lang="ar-SA" sz="2000" dirty="0">
                <a:solidFill>
                  <a:schemeClr val="accent2"/>
                </a:solidFill>
                <a:latin typeface="Times New Roman"/>
                <a:cs typeface="Times New Roman"/>
              </a:rPr>
              <a:t>(</a:t>
            </a:r>
            <a:r>
              <a:rPr lang="ar-SA" sz="2000" dirty="0">
                <a:solidFill>
                  <a:schemeClr val="accent2"/>
                </a:solidFill>
              </a:rPr>
              <a:t>ين</a:t>
            </a:r>
            <a:r>
              <a:rPr lang="ar-SA" sz="2000" dirty="0">
                <a:solidFill>
                  <a:schemeClr val="accent2"/>
                </a:solidFill>
                <a:latin typeface="Simplified Arabic"/>
                <a:cs typeface="Simplified Arabic"/>
              </a:rPr>
              <a:t>)</a:t>
            </a:r>
            <a:r>
              <a:rPr lang="ar-MA" sz="2000" dirty="0" smtClean="0">
                <a:solidFill>
                  <a:schemeClr val="accent2"/>
                </a:solidFill>
              </a:rPr>
              <a:t> </a:t>
            </a:r>
            <a:endParaRPr lang="ar-SA" sz="2000" dirty="0" smtClean="0">
              <a:solidFill>
                <a:schemeClr val="accent2"/>
              </a:solidFill>
            </a:endParaRPr>
          </a:p>
          <a:p>
            <a:pPr algn="r" rtl="1">
              <a:buFont typeface="Wingdings" pitchFamily="2" charset="2"/>
              <a:buChar char="§"/>
            </a:pPr>
            <a:r>
              <a:rPr lang="ar-SA" sz="2000" dirty="0" smtClean="0">
                <a:solidFill>
                  <a:schemeClr val="accent2"/>
                </a:solidFill>
              </a:rPr>
              <a:t>التأكيد على </a:t>
            </a:r>
            <a:r>
              <a:rPr lang="ar-EG" sz="2000" dirty="0" smtClean="0">
                <a:solidFill>
                  <a:schemeClr val="accent2"/>
                </a:solidFill>
              </a:rPr>
              <a:t>تغيير </a:t>
            </a:r>
            <a:r>
              <a:rPr lang="ar-SA" sz="2000" dirty="0" smtClean="0">
                <a:solidFill>
                  <a:schemeClr val="accent2"/>
                </a:solidFill>
              </a:rPr>
              <a:t>ال</a:t>
            </a:r>
            <a:r>
              <a:rPr lang="ar-EG" sz="2000" dirty="0" smtClean="0">
                <a:solidFill>
                  <a:schemeClr val="accent2"/>
                </a:solidFill>
              </a:rPr>
              <a:t>موضوع </a:t>
            </a:r>
            <a:r>
              <a:rPr lang="ar-SA" sz="2000" dirty="0" smtClean="0">
                <a:solidFill>
                  <a:schemeClr val="accent2"/>
                </a:solidFill>
              </a:rPr>
              <a:t>تلقائيا في حالة التحاق </a:t>
            </a:r>
            <a:r>
              <a:rPr lang="ar-EG" sz="2000" dirty="0" smtClean="0">
                <a:solidFill>
                  <a:schemeClr val="accent2"/>
                </a:solidFill>
              </a:rPr>
              <a:t>أحد أفراد الأسرة </a:t>
            </a:r>
            <a:r>
              <a:rPr lang="ar-SA" sz="2000" dirty="0" smtClean="0">
                <a:solidFill>
                  <a:schemeClr val="accent2"/>
                </a:solidFill>
              </a:rPr>
              <a:t>و أيضا لتجنب التأثير على جودة المعلومات</a:t>
            </a:r>
            <a:r>
              <a:rPr lang="ar-EG" sz="2000" dirty="0" smtClean="0">
                <a:solidFill>
                  <a:schemeClr val="accent2"/>
                </a:solidFill>
              </a:rPr>
              <a:t>. </a:t>
            </a:r>
            <a:endParaRPr lang="ar-SA" sz="2000" dirty="0" smtClean="0">
              <a:solidFill>
                <a:schemeClr val="accent2"/>
              </a:solidFill>
            </a:endParaRPr>
          </a:p>
          <a:p>
            <a:pPr algn="r" rtl="1">
              <a:buFont typeface="Wingdings" pitchFamily="2" charset="2"/>
              <a:buChar char="§"/>
            </a:pPr>
            <a:r>
              <a:rPr lang="ar-SA" sz="2000" dirty="0" smtClean="0">
                <a:solidFill>
                  <a:schemeClr val="accent2"/>
                </a:solidFill>
              </a:rPr>
              <a:t>الحالة النفسية السيئة للمعنفات وعدم القدرة على </a:t>
            </a:r>
            <a:r>
              <a:rPr lang="ar-SA" sz="2000" dirty="0" smtClean="0">
                <a:solidFill>
                  <a:schemeClr val="accent2"/>
                </a:solidFill>
              </a:rPr>
              <a:t>مساعدتهن</a:t>
            </a:r>
          </a:p>
          <a:p>
            <a:pPr algn="r" rtl="1">
              <a:buFont typeface="Wingdings" pitchFamily="2" charset="2"/>
              <a:buChar char="§"/>
            </a:pPr>
            <a:r>
              <a:rPr lang="ar-SA" sz="2000" dirty="0" smtClean="0">
                <a:solidFill>
                  <a:schemeClr val="accent2"/>
                </a:solidFill>
              </a:rPr>
              <a:t>بالنسبة للتكلفة ضعف اللجوء للخدمات  من طرف المعنفات</a:t>
            </a:r>
            <a:endParaRPr lang="ar-MA" sz="2000" dirty="0" smtClean="0">
              <a:solidFill>
                <a:schemeClr val="accent2"/>
              </a:solidFill>
            </a:endParaRPr>
          </a:p>
          <a:p>
            <a:pPr algn="r" rtl="1">
              <a:buNone/>
            </a:pPr>
            <a:endParaRPr lang="fr-FR" sz="2000" b="1" dirty="0" smtClean="0"/>
          </a:p>
          <a:p>
            <a:pPr algn="r" rtl="1">
              <a:buNone/>
            </a:pPr>
            <a:endParaRPr lang="ar-MA" sz="2000" dirty="0" smtClean="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fld id="{C8B67D14-24D1-4C0B-A85E-C0891C25E0CC}" type="slidenum">
              <a:rPr lang="fr-FR" smtClean="0"/>
              <a:pPr>
                <a:defRPr/>
              </a:pPr>
              <a:t>33</a:t>
            </a:fld>
            <a:endParaRPr lang="fr-FR"/>
          </a:p>
        </p:txBody>
      </p:sp>
    </p:spTree>
    <p:extLst>
      <p:ext uri="{BB962C8B-B14F-4D97-AF65-F5344CB8AC3E}">
        <p14:creationId xmlns:p14="http://schemas.microsoft.com/office/powerpoint/2010/main" val="40902125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sz="2400" dirty="0">
                <a:latin typeface="Book Antiqua" pitchFamily="18" charset="0"/>
              </a:rPr>
              <a:t>اعتبارات واكراهات متعلقة بالبحث</a:t>
            </a:r>
            <a:endParaRPr lang="fr-FR" sz="2400" dirty="0"/>
          </a:p>
        </p:txBody>
      </p:sp>
      <p:sp>
        <p:nvSpPr>
          <p:cNvPr id="3" name="Espace réservé du contenu 2"/>
          <p:cNvSpPr>
            <a:spLocks noGrp="1"/>
          </p:cNvSpPr>
          <p:nvPr>
            <p:ph idx="1"/>
          </p:nvPr>
        </p:nvSpPr>
        <p:spPr/>
        <p:txBody>
          <a:bodyPr/>
          <a:lstStyle/>
          <a:p>
            <a:pPr algn="r" rtl="1"/>
            <a:r>
              <a:rPr lang="ar-MA" dirty="0" smtClean="0">
                <a:solidFill>
                  <a:schemeClr val="accent2"/>
                </a:solidFill>
              </a:rPr>
              <a:t>تكوين </a:t>
            </a:r>
            <a:r>
              <a:rPr lang="ar-MA" dirty="0">
                <a:solidFill>
                  <a:schemeClr val="accent2"/>
                </a:solidFill>
              </a:rPr>
              <a:t>خاص لفرق البحث </a:t>
            </a:r>
            <a:r>
              <a:rPr lang="ar-SA" dirty="0" smtClean="0">
                <a:solidFill>
                  <a:schemeClr val="accent2"/>
                </a:solidFill>
              </a:rPr>
              <a:t> من طرف اخصائية اجتماعية </a:t>
            </a:r>
          </a:p>
          <a:p>
            <a:pPr algn="r" rtl="1">
              <a:buFontTx/>
              <a:buChar char="-"/>
            </a:pPr>
            <a:r>
              <a:rPr lang="ar-SA" dirty="0" smtClean="0">
                <a:solidFill>
                  <a:schemeClr val="accent2"/>
                </a:solidFill>
              </a:rPr>
              <a:t>طريقة تقديم البحث</a:t>
            </a:r>
          </a:p>
          <a:p>
            <a:pPr algn="r" rtl="1">
              <a:buFontTx/>
              <a:buChar char="-"/>
            </a:pPr>
            <a:r>
              <a:rPr lang="ar-SA" dirty="0" smtClean="0">
                <a:solidFill>
                  <a:schemeClr val="accent2"/>
                </a:solidFill>
              </a:rPr>
              <a:t>كيفية اكتساب ثقة المبحوثات</a:t>
            </a:r>
          </a:p>
          <a:p>
            <a:pPr algn="r" rtl="1">
              <a:buFontTx/>
              <a:buChar char="-"/>
            </a:pPr>
            <a:r>
              <a:rPr lang="ar-SA" dirty="0" smtClean="0">
                <a:solidFill>
                  <a:schemeClr val="accent2"/>
                </a:solidFill>
              </a:rPr>
              <a:t>كيفية الحفاظ على </a:t>
            </a:r>
            <a:r>
              <a:rPr lang="ar-SA" dirty="0" smtClean="0">
                <a:solidFill>
                  <a:schemeClr val="accent2"/>
                </a:solidFill>
              </a:rPr>
              <a:t>الحياد </a:t>
            </a:r>
            <a:endParaRPr lang="ar-SA" dirty="0" smtClean="0">
              <a:solidFill>
                <a:schemeClr val="accent2"/>
              </a:solidFill>
            </a:endParaRPr>
          </a:p>
          <a:p>
            <a:pPr algn="r" rtl="1">
              <a:buFontTx/>
              <a:buChar char="-"/>
            </a:pPr>
            <a:r>
              <a:rPr lang="ar-SA" dirty="0" smtClean="0">
                <a:solidFill>
                  <a:schemeClr val="accent2"/>
                </a:solidFill>
              </a:rPr>
              <a:t>كيفية التفاعل عند انهيار المعنفات</a:t>
            </a:r>
            <a:r>
              <a:rPr lang="ar-MA" dirty="0" smtClean="0">
                <a:solidFill>
                  <a:schemeClr val="accent2"/>
                </a:solidFill>
              </a:rPr>
              <a:t> </a:t>
            </a:r>
            <a:endParaRPr lang="ar-SA" dirty="0" smtClean="0">
              <a:solidFill>
                <a:schemeClr val="accent2"/>
              </a:solidFill>
            </a:endParaRPr>
          </a:p>
          <a:p>
            <a:pPr algn="r" rtl="1"/>
            <a:r>
              <a:rPr lang="ar-MA" dirty="0" smtClean="0">
                <a:solidFill>
                  <a:schemeClr val="accent2"/>
                </a:solidFill>
              </a:rPr>
              <a:t>اختيار</a:t>
            </a:r>
            <a:r>
              <a:rPr lang="ar-SA" dirty="0" smtClean="0">
                <a:solidFill>
                  <a:schemeClr val="accent2"/>
                </a:solidFill>
              </a:rPr>
              <a:t> الباحثات</a:t>
            </a:r>
            <a:r>
              <a:rPr lang="ar-MA" dirty="0" smtClean="0">
                <a:solidFill>
                  <a:schemeClr val="accent2"/>
                </a:solidFill>
              </a:rPr>
              <a:t> </a:t>
            </a:r>
            <a:r>
              <a:rPr lang="ar-MA" dirty="0">
                <a:solidFill>
                  <a:schemeClr val="accent2"/>
                </a:solidFill>
              </a:rPr>
              <a:t>بعناية </a:t>
            </a:r>
            <a:r>
              <a:rPr lang="ar-SA" dirty="0" smtClean="0">
                <a:solidFill>
                  <a:schemeClr val="accent2"/>
                </a:solidFill>
              </a:rPr>
              <a:t>ودمج مستمعات من مراكز استقبال النساء ضحايا العنف</a:t>
            </a:r>
            <a:endParaRPr lang="fr-FR" dirty="0"/>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34</a:t>
            </a:fld>
            <a:endParaRPr lang="fr-FR" dirty="0"/>
          </a:p>
        </p:txBody>
      </p:sp>
    </p:spTree>
    <p:extLst>
      <p:ext uri="{BB962C8B-B14F-4D97-AF65-F5344CB8AC3E}">
        <p14:creationId xmlns:p14="http://schemas.microsoft.com/office/powerpoint/2010/main" val="3814110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556792"/>
            <a:ext cx="8280920" cy="3024336"/>
          </a:xfrm>
        </p:spPr>
        <p:txBody>
          <a:bodyPr/>
          <a:lstStyle/>
          <a:p>
            <a:r>
              <a:rPr lang="ar-MA" smtClean="0">
                <a:latin typeface="Book Antiqua" pitchFamily="18" charset="0"/>
              </a:rPr>
              <a:t>شكرا</a:t>
            </a:r>
            <a:endParaRPr lang="fr-FR" dirty="0" smtClean="0">
              <a:latin typeface="Book Antiqua" pitchFamily="18" charset="0"/>
            </a:endParaRPr>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35</a:t>
            </a:fld>
            <a:endParaRPr lang="fr-FR" dirty="0"/>
          </a:p>
        </p:txBody>
      </p:sp>
      <p:sp>
        <p:nvSpPr>
          <p:cNvPr id="1026" name="AutoShape 2" descr="Résultat de recherche d'images pour &quot;images type de violence à l'egard des femmes&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323528" y="908721"/>
            <a:ext cx="8501063" cy="720079"/>
          </a:xfrm>
        </p:spPr>
        <p:txBody>
          <a:bodyPr/>
          <a:lstStyle/>
          <a:p>
            <a:pPr rtl="1"/>
            <a:r>
              <a:rPr lang="ar-SA" sz="2400" dirty="0" smtClean="0">
                <a:latin typeface="Book Antiqua" pitchFamily="18" charset="0"/>
              </a:rPr>
              <a:t/>
            </a:r>
            <a:br>
              <a:rPr lang="ar-SA" sz="2400" dirty="0" smtClean="0">
                <a:latin typeface="Book Antiqua" pitchFamily="18" charset="0"/>
              </a:rPr>
            </a:br>
            <a:r>
              <a:rPr lang="ar-MA" sz="2400" dirty="0" smtClean="0">
                <a:latin typeface="Book Antiqua" pitchFamily="18" charset="0"/>
              </a:rPr>
              <a:t>التجارب المغربية في مجال البحوث حول العنف</a:t>
            </a:r>
            <a:r>
              <a:rPr lang="ar-SA" sz="2400" dirty="0" smtClean="0">
                <a:latin typeface="Book Antiqua" pitchFamily="18" charset="0"/>
              </a:rPr>
              <a:t> </a:t>
            </a:r>
            <a:r>
              <a:rPr lang="ar-MA" sz="2400" dirty="0" smtClean="0">
                <a:latin typeface="Book Antiqua" pitchFamily="18" charset="0"/>
              </a:rPr>
              <a:t>ضد </a:t>
            </a:r>
            <a:r>
              <a:rPr lang="ar-MA" sz="2400" dirty="0">
                <a:latin typeface="Book Antiqua" pitchFamily="18" charset="0"/>
              </a:rPr>
              <a:t>النسا</a:t>
            </a:r>
            <a:r>
              <a:rPr lang="ar-SA" sz="2400" dirty="0">
                <a:latin typeface="Book Antiqua" pitchFamily="18" charset="0"/>
              </a:rPr>
              <a:t>ء</a:t>
            </a:r>
            <a:r>
              <a:rPr lang="fr-FR" sz="2400" dirty="0">
                <a:latin typeface="Book Antiqua" pitchFamily="18" charset="0"/>
              </a:rPr>
              <a:t/>
            </a:r>
            <a:br>
              <a:rPr lang="fr-FR" sz="2400" dirty="0">
                <a:latin typeface="Book Antiqua" pitchFamily="18" charset="0"/>
              </a:rPr>
            </a:br>
            <a:r>
              <a:rPr lang="ar-MA" sz="2400" dirty="0" smtClean="0">
                <a:latin typeface="Book Antiqua" pitchFamily="18" charset="0"/>
              </a:rPr>
              <a:t/>
            </a:r>
            <a:br>
              <a:rPr lang="ar-MA" sz="2400" dirty="0" smtClean="0">
                <a:latin typeface="Book Antiqua" pitchFamily="18" charset="0"/>
              </a:rPr>
            </a:br>
            <a:r>
              <a:rPr lang="ar-MA" sz="2400" dirty="0" smtClean="0">
                <a:latin typeface="Book Antiqua" pitchFamily="18" charset="0"/>
              </a:rPr>
              <a:t> </a:t>
            </a:r>
            <a:endParaRPr lang="fr-FR" sz="2400" dirty="0" smtClean="0">
              <a:latin typeface="Book Antiqua" pitchFamily="18" charset="0"/>
            </a:endParaRPr>
          </a:p>
        </p:txBody>
      </p:sp>
      <p:sp>
        <p:nvSpPr>
          <p:cNvPr id="12291" name="Espace réservé du contenu 2"/>
          <p:cNvSpPr>
            <a:spLocks noGrp="1"/>
          </p:cNvSpPr>
          <p:nvPr>
            <p:ph idx="1"/>
          </p:nvPr>
        </p:nvSpPr>
        <p:spPr>
          <a:xfrm>
            <a:off x="323528" y="1988840"/>
            <a:ext cx="8329612" cy="3816424"/>
          </a:xfrm>
        </p:spPr>
        <p:txBody>
          <a:bodyPr/>
          <a:lstStyle/>
          <a:p>
            <a:pPr algn="r" rtl="1"/>
            <a:r>
              <a:rPr lang="ar-MA" b="1" dirty="0" smtClean="0">
                <a:solidFill>
                  <a:schemeClr val="tx1"/>
                </a:solidFill>
              </a:rPr>
              <a:t>التجربة الأولى: </a:t>
            </a:r>
            <a:r>
              <a:rPr lang="ar-SA" dirty="0" smtClean="0">
                <a:solidFill>
                  <a:schemeClr val="tx1"/>
                </a:solidFill>
              </a:rPr>
              <a:t>البحث الوطني حول وقائع الحياة لدى الفتيات والنساء </a:t>
            </a:r>
            <a:r>
              <a:rPr lang="ar-MA" dirty="0" smtClean="0">
                <a:solidFill>
                  <a:schemeClr val="tx1"/>
                </a:solidFill>
              </a:rPr>
              <a:t> المنجز خلال سنة </a:t>
            </a:r>
            <a:r>
              <a:rPr lang="ar-SA" sz="2000" dirty="0" smtClean="0">
                <a:solidFill>
                  <a:schemeClr val="tx1"/>
                </a:solidFill>
              </a:rPr>
              <a:t>2009</a:t>
            </a:r>
            <a:endParaRPr lang="ar-MA" sz="2000" dirty="0" smtClean="0">
              <a:solidFill>
                <a:schemeClr val="tx1"/>
              </a:solidFill>
            </a:endParaRPr>
          </a:p>
          <a:p>
            <a:pPr algn="r" rtl="1">
              <a:buNone/>
            </a:pPr>
            <a:endParaRPr lang="ar-MA" dirty="0" smtClean="0">
              <a:solidFill>
                <a:schemeClr val="tx1"/>
              </a:solidFill>
            </a:endParaRPr>
          </a:p>
          <a:p>
            <a:pPr algn="r" rtl="1"/>
            <a:r>
              <a:rPr lang="ar-MA" b="1" dirty="0" smtClean="0">
                <a:solidFill>
                  <a:schemeClr val="tx1"/>
                </a:solidFill>
              </a:rPr>
              <a:t>التجربة الثانية: </a:t>
            </a:r>
            <a:r>
              <a:rPr lang="ar-SA" dirty="0" smtClean="0">
                <a:solidFill>
                  <a:schemeClr val="tx1"/>
                </a:solidFill>
              </a:rPr>
              <a:t>البحث الوطني حول وقائع الحياة لدى النساء</a:t>
            </a:r>
            <a:r>
              <a:rPr lang="ar-MA" dirty="0" smtClean="0">
                <a:solidFill>
                  <a:schemeClr val="tx1"/>
                </a:solidFill>
              </a:rPr>
              <a:t> والرجال</a:t>
            </a:r>
            <a:r>
              <a:rPr lang="ar-SA" dirty="0" smtClean="0">
                <a:solidFill>
                  <a:schemeClr val="tx1"/>
                </a:solidFill>
              </a:rPr>
              <a:t> </a:t>
            </a:r>
            <a:r>
              <a:rPr lang="ar-MA" dirty="0" smtClean="0">
                <a:solidFill>
                  <a:schemeClr val="tx1"/>
                </a:solidFill>
              </a:rPr>
              <a:t>المنجز سنة </a:t>
            </a:r>
            <a:r>
              <a:rPr lang="ar-SA" sz="2000" dirty="0" smtClean="0">
                <a:solidFill>
                  <a:schemeClr val="tx1"/>
                </a:solidFill>
              </a:rPr>
              <a:t>20</a:t>
            </a:r>
            <a:r>
              <a:rPr lang="ar-MA" sz="2000" dirty="0" smtClean="0">
                <a:solidFill>
                  <a:schemeClr val="tx1"/>
                </a:solidFill>
              </a:rPr>
              <a:t>19</a:t>
            </a:r>
            <a:r>
              <a:rPr lang="fr-FR" sz="2000" dirty="0" smtClean="0">
                <a:solidFill>
                  <a:schemeClr val="tx1"/>
                </a:solidFill>
              </a:rPr>
              <a:t> </a:t>
            </a:r>
            <a:r>
              <a:rPr lang="ar-MA" dirty="0" smtClean="0">
                <a:solidFill>
                  <a:schemeClr val="tx1"/>
                </a:solidFill>
              </a:rPr>
              <a:t> في طور استغلال المعطيات</a:t>
            </a:r>
            <a:endParaRPr lang="ar-SA" dirty="0" smtClean="0">
              <a:solidFill>
                <a:schemeClr val="tx1"/>
              </a:solidFill>
            </a:endParaRPr>
          </a:p>
          <a:p>
            <a:pPr marL="0" indent="0" algn="r" rtl="1">
              <a:buNone/>
            </a:pPr>
            <a:endParaRPr lang="ar-SA" dirty="0">
              <a:solidFill>
                <a:schemeClr val="tx1"/>
              </a:solidFill>
            </a:endParaRPr>
          </a:p>
          <a:p>
            <a:pPr marL="0" indent="0" algn="r" rtl="1">
              <a:buNone/>
            </a:pPr>
            <a:r>
              <a:rPr lang="ar-SA" dirty="0" smtClean="0">
                <a:solidFill>
                  <a:schemeClr val="tx1"/>
                </a:solidFill>
              </a:rPr>
              <a:t>تم انجاز البحثين بدعم من طرف هيئة الأمم المتحدة للمساواة بين الجنسين وتمكين المرأة </a:t>
            </a:r>
            <a:endParaRPr lang="ar-MA" dirty="0" smtClean="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fld id="{C8B67D14-24D1-4C0B-A85E-C0891C25E0CC}" type="slidenum">
              <a:rPr lang="fr-FR" smtClean="0"/>
              <a:pPr>
                <a:defRPr/>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sz="3600" dirty="0" smtClean="0"/>
              <a:t>جديد بحث </a:t>
            </a:r>
            <a:r>
              <a:rPr lang="ar-SA" sz="2800" dirty="0" smtClean="0"/>
              <a:t>2019</a:t>
            </a:r>
            <a:endParaRPr lang="fr-FR" sz="2800" dirty="0"/>
          </a:p>
        </p:txBody>
      </p:sp>
      <p:sp>
        <p:nvSpPr>
          <p:cNvPr id="3" name="Espace réservé du contenu 2"/>
          <p:cNvSpPr>
            <a:spLocks noGrp="1"/>
          </p:cNvSpPr>
          <p:nvPr>
            <p:ph idx="1"/>
          </p:nvPr>
        </p:nvSpPr>
        <p:spPr>
          <a:xfrm>
            <a:off x="467544" y="2132856"/>
            <a:ext cx="8229600" cy="3992563"/>
          </a:xfrm>
        </p:spPr>
        <p:txBody>
          <a:bodyPr/>
          <a:lstStyle/>
          <a:p>
            <a:pPr algn="r" rtl="1"/>
            <a:r>
              <a:rPr lang="ar-SA" dirty="0" smtClean="0">
                <a:solidFill>
                  <a:schemeClr val="accent2">
                    <a:lumMod val="75000"/>
                  </a:schemeClr>
                </a:solidFill>
              </a:rPr>
              <a:t>تطوير منهجية قياس انتشار العنف  </a:t>
            </a:r>
          </a:p>
          <a:p>
            <a:pPr algn="r" rtl="1"/>
            <a:r>
              <a:rPr lang="ar-MA" dirty="0" smtClean="0">
                <a:solidFill>
                  <a:schemeClr val="accent2">
                    <a:lumMod val="75000"/>
                  </a:schemeClr>
                </a:solidFill>
              </a:rPr>
              <a:t>احتساب </a:t>
            </a:r>
            <a:r>
              <a:rPr lang="ar-MA" dirty="0">
                <a:solidFill>
                  <a:schemeClr val="accent2">
                    <a:lumMod val="75000"/>
                  </a:schemeClr>
                </a:solidFill>
              </a:rPr>
              <a:t>ال</a:t>
            </a:r>
            <a:r>
              <a:rPr lang="ar-SA" dirty="0">
                <a:solidFill>
                  <a:schemeClr val="accent2">
                    <a:lumMod val="75000"/>
                  </a:schemeClr>
                </a:solidFill>
              </a:rPr>
              <a:t>ت</a:t>
            </a:r>
            <a:r>
              <a:rPr lang="ar-MA" dirty="0">
                <a:solidFill>
                  <a:schemeClr val="accent2">
                    <a:lumMod val="75000"/>
                  </a:schemeClr>
                </a:solidFill>
              </a:rPr>
              <a:t>كلفة الاقتصادية </a:t>
            </a:r>
            <a:r>
              <a:rPr lang="ar-MA" dirty="0" smtClean="0">
                <a:solidFill>
                  <a:schemeClr val="accent2">
                    <a:lumMod val="75000"/>
                  </a:schemeClr>
                </a:solidFill>
              </a:rPr>
              <a:t>للعنف </a:t>
            </a:r>
            <a:r>
              <a:rPr lang="ar-MA" dirty="0">
                <a:solidFill>
                  <a:schemeClr val="accent2">
                    <a:lumMod val="75000"/>
                  </a:schemeClr>
                </a:solidFill>
              </a:rPr>
              <a:t>التي </a:t>
            </a:r>
            <a:r>
              <a:rPr lang="ar-SA" dirty="0" smtClean="0">
                <a:solidFill>
                  <a:schemeClr val="accent2">
                    <a:lumMod val="75000"/>
                  </a:schemeClr>
                </a:solidFill>
              </a:rPr>
              <a:t>ت</a:t>
            </a:r>
            <a:r>
              <a:rPr lang="ar-MA" dirty="0" smtClean="0">
                <a:solidFill>
                  <a:schemeClr val="accent2">
                    <a:lumMod val="75000"/>
                  </a:schemeClr>
                </a:solidFill>
              </a:rPr>
              <a:t>تحملها </a:t>
            </a:r>
            <a:r>
              <a:rPr lang="ar-MA" dirty="0">
                <a:solidFill>
                  <a:schemeClr val="accent2">
                    <a:lumMod val="75000"/>
                  </a:schemeClr>
                </a:solidFill>
              </a:rPr>
              <a:t>ضحايا العنف وأسرهم</a:t>
            </a:r>
            <a:endParaRPr lang="fr-FR" dirty="0"/>
          </a:p>
          <a:p>
            <a:pPr algn="r" rtl="1"/>
            <a:r>
              <a:rPr lang="ar-MA" dirty="0" smtClean="0">
                <a:solidFill>
                  <a:schemeClr val="accent2">
                    <a:lumMod val="75000"/>
                  </a:schemeClr>
                </a:solidFill>
              </a:rPr>
              <a:t>مقاربة </a:t>
            </a:r>
            <a:r>
              <a:rPr lang="ar-MA" dirty="0">
                <a:solidFill>
                  <a:schemeClr val="accent2">
                    <a:lumMod val="75000"/>
                  </a:schemeClr>
                </a:solidFill>
              </a:rPr>
              <a:t>العنف </a:t>
            </a:r>
            <a:r>
              <a:rPr lang="ar-SA" dirty="0" smtClean="0">
                <a:solidFill>
                  <a:schemeClr val="accent2">
                    <a:lumMod val="75000"/>
                  </a:schemeClr>
                </a:solidFill>
              </a:rPr>
              <a:t>ضد</a:t>
            </a:r>
            <a:r>
              <a:rPr lang="ar-MA" dirty="0" smtClean="0">
                <a:solidFill>
                  <a:schemeClr val="accent2">
                    <a:lumMod val="75000"/>
                  </a:schemeClr>
                </a:solidFill>
              </a:rPr>
              <a:t> الرجال</a:t>
            </a:r>
            <a:r>
              <a:rPr lang="ar-SA" dirty="0" smtClean="0">
                <a:solidFill>
                  <a:schemeClr val="accent2">
                    <a:lumMod val="75000"/>
                  </a:schemeClr>
                </a:solidFill>
              </a:rPr>
              <a:t> </a:t>
            </a:r>
            <a:r>
              <a:rPr lang="ar-MA" dirty="0" smtClean="0">
                <a:solidFill>
                  <a:schemeClr val="accent2">
                    <a:lumMod val="75000"/>
                  </a:schemeClr>
                </a:solidFill>
              </a:rPr>
              <a:t>من </a:t>
            </a:r>
            <a:r>
              <a:rPr lang="ar-MA" dirty="0">
                <a:solidFill>
                  <a:schemeClr val="accent2">
                    <a:lumMod val="75000"/>
                  </a:schemeClr>
                </a:solidFill>
              </a:rPr>
              <a:t>منظور النوع الاجتماعي </a:t>
            </a:r>
            <a:endParaRPr lang="ar-SA" dirty="0" smtClean="0">
              <a:solidFill>
                <a:schemeClr val="accent2">
                  <a:lumMod val="75000"/>
                </a:schemeClr>
              </a:solidFill>
            </a:endParaRPr>
          </a:p>
          <a:p>
            <a:pPr algn="r" rtl="1"/>
            <a:r>
              <a:rPr lang="ar-SA" dirty="0">
                <a:solidFill>
                  <a:schemeClr val="accent2">
                    <a:lumMod val="75000"/>
                  </a:schemeClr>
                </a:solidFill>
              </a:rPr>
              <a:t>قياس العنف </a:t>
            </a:r>
            <a:r>
              <a:rPr lang="ar-SA" dirty="0" smtClean="0">
                <a:solidFill>
                  <a:schemeClr val="accent2">
                    <a:lumMod val="75000"/>
                  </a:schemeClr>
                </a:solidFill>
              </a:rPr>
              <a:t>الالكتروني</a:t>
            </a:r>
            <a:endParaRPr lang="ar-MA" dirty="0">
              <a:solidFill>
                <a:schemeClr val="accent2">
                  <a:lumMod val="75000"/>
                </a:schemeClr>
              </a:solidFill>
            </a:endParaRPr>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5</a:t>
            </a:fld>
            <a:endParaRPr lang="fr-FR" dirty="0"/>
          </a:p>
        </p:txBody>
      </p:sp>
    </p:spTree>
    <p:extLst>
      <p:ext uri="{BB962C8B-B14F-4D97-AF65-F5344CB8AC3E}">
        <p14:creationId xmlns:p14="http://schemas.microsoft.com/office/powerpoint/2010/main" val="77484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dirty="0" smtClean="0"/>
              <a:t>مرجعية البحث</a:t>
            </a:r>
            <a:endParaRPr lang="fr-FR" dirty="0"/>
          </a:p>
        </p:txBody>
      </p:sp>
      <p:sp>
        <p:nvSpPr>
          <p:cNvPr id="3" name="Espace réservé du contenu 2"/>
          <p:cNvSpPr>
            <a:spLocks noGrp="1"/>
          </p:cNvSpPr>
          <p:nvPr>
            <p:ph idx="1"/>
          </p:nvPr>
        </p:nvSpPr>
        <p:spPr/>
        <p:txBody>
          <a:bodyPr/>
          <a:lstStyle/>
          <a:p>
            <a:pPr algn="r" rtl="1"/>
            <a:r>
              <a:rPr lang="ar-SA" sz="2800" dirty="0" smtClean="0">
                <a:solidFill>
                  <a:schemeClr val="accent6"/>
                </a:solidFill>
              </a:rPr>
              <a:t> تعليمات وتوصيات قسم الإحصائيات للأمم المتحدة </a:t>
            </a:r>
          </a:p>
          <a:p>
            <a:pPr algn="r" rtl="1"/>
            <a:r>
              <a:rPr lang="ar-LB" sz="2800" dirty="0">
                <a:solidFill>
                  <a:schemeClr val="accent6"/>
                </a:solidFill>
              </a:rPr>
              <a:t>نموذج </a:t>
            </a:r>
            <a:r>
              <a:rPr lang="ar-LB" sz="2800" dirty="0" smtClean="0">
                <a:solidFill>
                  <a:schemeClr val="accent6"/>
                </a:solidFill>
              </a:rPr>
              <a:t>قياس </a:t>
            </a:r>
            <a:r>
              <a:rPr lang="ar-LB" sz="2800" dirty="0">
                <a:solidFill>
                  <a:schemeClr val="accent6"/>
                </a:solidFill>
              </a:rPr>
              <a:t>العنف ضد </a:t>
            </a:r>
            <a:r>
              <a:rPr lang="ar-LB" sz="2800" dirty="0" smtClean="0">
                <a:solidFill>
                  <a:schemeClr val="accent6"/>
                </a:solidFill>
              </a:rPr>
              <a:t>المرأة</a:t>
            </a:r>
            <a:r>
              <a:rPr lang="ar-SA" sz="2800" dirty="0" smtClean="0">
                <a:solidFill>
                  <a:schemeClr val="accent6"/>
                </a:solidFill>
              </a:rPr>
              <a:t> للاسكوا </a:t>
            </a:r>
          </a:p>
          <a:p>
            <a:pPr algn="r" rtl="1"/>
            <a:r>
              <a:rPr lang="ar-SA" sz="2800" dirty="0" smtClean="0">
                <a:solidFill>
                  <a:schemeClr val="accent6"/>
                </a:solidFill>
              </a:rPr>
              <a:t>نموذج منظمة الصحة العالمية حول صحة النساء وتجارب الحياة</a:t>
            </a:r>
          </a:p>
          <a:p>
            <a:pPr algn="r" rtl="1"/>
            <a:r>
              <a:rPr lang="ar-SA" sz="2800" dirty="0">
                <a:solidFill>
                  <a:schemeClr val="accent6"/>
                </a:solidFill>
              </a:rPr>
              <a:t>نموذج تقدير تكلفة العنف الزوجي في المنطقة العربية للاسكوا</a:t>
            </a:r>
          </a:p>
          <a:p>
            <a:pPr algn="r" rtl="1"/>
            <a:r>
              <a:rPr lang="ar-SA" sz="2800" dirty="0" smtClean="0">
                <a:solidFill>
                  <a:schemeClr val="accent6"/>
                </a:solidFill>
              </a:rPr>
              <a:t>التجارب الدولية</a:t>
            </a:r>
          </a:p>
          <a:p>
            <a:pPr algn="r" rtl="1"/>
            <a:r>
              <a:rPr lang="ar-SA" sz="2800" dirty="0" smtClean="0">
                <a:solidFill>
                  <a:schemeClr val="accent6"/>
                </a:solidFill>
              </a:rPr>
              <a:t>التجربة الوطنية 2009</a:t>
            </a:r>
            <a:endParaRPr lang="fr-FR" sz="2800" dirty="0">
              <a:solidFill>
                <a:schemeClr val="accent6"/>
              </a:solidFill>
            </a:endParaRPr>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6</a:t>
            </a:fld>
            <a:endParaRPr lang="fr-FR" dirty="0"/>
          </a:p>
        </p:txBody>
      </p:sp>
    </p:spTree>
    <p:extLst>
      <p:ext uri="{BB962C8B-B14F-4D97-AF65-F5344CB8AC3E}">
        <p14:creationId xmlns:p14="http://schemas.microsoft.com/office/powerpoint/2010/main" val="272620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647601"/>
          </a:xfrm>
        </p:spPr>
        <p:txBody>
          <a:bodyPr/>
          <a:lstStyle/>
          <a:p>
            <a:r>
              <a:rPr lang="ar-SA" sz="3200" dirty="0" smtClean="0"/>
              <a:t>خلفية</a:t>
            </a:r>
            <a:r>
              <a:rPr lang="ar-MA" sz="3200" dirty="0" smtClean="0"/>
              <a:t> </a:t>
            </a:r>
            <a:r>
              <a:rPr lang="ar-SA" sz="3200" dirty="0" smtClean="0"/>
              <a:t>البحث</a:t>
            </a:r>
            <a:endParaRPr lang="fr-FR" sz="3200" dirty="0"/>
          </a:p>
        </p:txBody>
      </p:sp>
      <p:sp>
        <p:nvSpPr>
          <p:cNvPr id="3" name="Espace réservé du contenu 2"/>
          <p:cNvSpPr>
            <a:spLocks noGrp="1"/>
          </p:cNvSpPr>
          <p:nvPr>
            <p:ph idx="1"/>
          </p:nvPr>
        </p:nvSpPr>
        <p:spPr>
          <a:xfrm>
            <a:off x="467544" y="1268760"/>
            <a:ext cx="8424936" cy="4497363"/>
          </a:xfrm>
        </p:spPr>
        <p:txBody>
          <a:bodyPr/>
          <a:lstStyle/>
          <a:p>
            <a:pPr algn="r" rtl="1">
              <a:lnSpc>
                <a:spcPct val="150000"/>
              </a:lnSpc>
            </a:pPr>
            <a:r>
              <a:rPr lang="ar-SA" sz="2000" b="1" dirty="0" smtClean="0">
                <a:solidFill>
                  <a:srgbClr val="002060"/>
                </a:solidFill>
              </a:rPr>
              <a:t>توسيع قاعدة المعطيات وتوفير مؤشرات محينة حول انتشار العنف على المستوى الوطني</a:t>
            </a:r>
          </a:p>
          <a:p>
            <a:pPr algn="r" rtl="1">
              <a:lnSpc>
                <a:spcPct val="150000"/>
              </a:lnSpc>
            </a:pPr>
            <a:r>
              <a:rPr lang="ar-SA" sz="2000" b="1" dirty="0" smtClean="0">
                <a:solidFill>
                  <a:srgbClr val="002060"/>
                </a:solidFill>
              </a:rPr>
              <a:t>توفير وتتبع المؤشرات التي تستجيب لأهداف التنمية المستديمة </a:t>
            </a:r>
            <a:r>
              <a:rPr lang="ar-SA" sz="1800" b="1" dirty="0" smtClean="0">
                <a:solidFill>
                  <a:srgbClr val="002060"/>
                </a:solidFill>
              </a:rPr>
              <a:t>2030 </a:t>
            </a:r>
            <a:r>
              <a:rPr lang="ar-SA" sz="1800" b="1" dirty="0" smtClean="0">
                <a:solidFill>
                  <a:srgbClr val="002060"/>
                </a:solidFill>
                <a:latin typeface="Simplified Arabic"/>
                <a:cs typeface="Simplified Arabic"/>
              </a:rPr>
              <a:t>(</a:t>
            </a:r>
            <a:r>
              <a:rPr lang="ar-SA" sz="1800" b="1" dirty="0" smtClean="0">
                <a:solidFill>
                  <a:srgbClr val="002060"/>
                </a:solidFill>
              </a:rPr>
              <a:t>الهدف 5.2</a:t>
            </a:r>
            <a:r>
              <a:rPr lang="ar-SA" sz="1800" b="1" dirty="0">
                <a:solidFill>
                  <a:srgbClr val="002060"/>
                </a:solidFill>
                <a:latin typeface="Simplified Arabic"/>
                <a:cs typeface="Simplified Arabic"/>
              </a:rPr>
              <a:t>)</a:t>
            </a:r>
            <a:endParaRPr lang="ar-SA" sz="1800" b="1" dirty="0" smtClean="0">
              <a:solidFill>
                <a:srgbClr val="002060"/>
              </a:solidFill>
            </a:endParaRPr>
          </a:p>
          <a:p>
            <a:pPr algn="r" rtl="1">
              <a:lnSpc>
                <a:spcPct val="150000"/>
              </a:lnSpc>
            </a:pPr>
            <a:r>
              <a:rPr lang="ar-SA" sz="2000" b="1" dirty="0" smtClean="0">
                <a:solidFill>
                  <a:srgbClr val="002060"/>
                </a:solidFill>
              </a:rPr>
              <a:t>توفير مؤشرات حول تكلفة العنف ضد المرأة</a:t>
            </a:r>
          </a:p>
          <a:p>
            <a:pPr marL="1257300" indent="0" algn="r" rtl="1">
              <a:lnSpc>
                <a:spcPct val="150000"/>
              </a:lnSpc>
            </a:pPr>
            <a:r>
              <a:rPr lang="ar-MA" sz="2000" b="1" dirty="0" smtClean="0">
                <a:solidFill>
                  <a:srgbClr val="002060"/>
                </a:solidFill>
              </a:rPr>
              <a:t>التوعية </a:t>
            </a:r>
            <a:r>
              <a:rPr lang="ar-MA" sz="2000" b="1" dirty="0" smtClean="0">
                <a:solidFill>
                  <a:srgbClr val="002060"/>
                </a:solidFill>
              </a:rPr>
              <a:t>بآثار</a:t>
            </a:r>
            <a:r>
              <a:rPr lang="ar-SA" sz="2000" b="1" dirty="0" smtClean="0">
                <a:solidFill>
                  <a:srgbClr val="002060"/>
                </a:solidFill>
              </a:rPr>
              <a:t>ا</a:t>
            </a:r>
            <a:r>
              <a:rPr lang="ar-MA" sz="2000" b="1" dirty="0" smtClean="0">
                <a:solidFill>
                  <a:srgbClr val="002060"/>
                </a:solidFill>
              </a:rPr>
              <a:t>لعنف </a:t>
            </a:r>
            <a:r>
              <a:rPr lang="ar-SA" sz="2000" b="1" dirty="0" smtClean="0">
                <a:solidFill>
                  <a:srgbClr val="002060"/>
                </a:solidFill>
              </a:rPr>
              <a:t> </a:t>
            </a:r>
            <a:r>
              <a:rPr lang="ar-SA" sz="2000" b="1" dirty="0" smtClean="0">
                <a:solidFill>
                  <a:srgbClr val="002060"/>
                </a:solidFill>
              </a:rPr>
              <a:t>الاقتصادية والاجتماعية </a:t>
            </a:r>
            <a:r>
              <a:rPr lang="ar-MA" sz="2000" b="1" dirty="0" smtClean="0">
                <a:solidFill>
                  <a:srgbClr val="002060"/>
                </a:solidFill>
              </a:rPr>
              <a:t>على </a:t>
            </a:r>
            <a:r>
              <a:rPr lang="ar-MA" sz="2000" b="1" dirty="0" smtClean="0">
                <a:solidFill>
                  <a:srgbClr val="002060"/>
                </a:solidFill>
              </a:rPr>
              <a:t>المجتمع</a:t>
            </a:r>
            <a:r>
              <a:rPr lang="ar-SA" sz="2000" b="1" dirty="0" smtClean="0">
                <a:solidFill>
                  <a:srgbClr val="002060"/>
                </a:solidFill>
              </a:rPr>
              <a:t> </a:t>
            </a:r>
            <a:r>
              <a:rPr lang="ar-SA" sz="2000" b="1" dirty="0" smtClean="0">
                <a:solidFill>
                  <a:srgbClr val="002060"/>
                </a:solidFill>
              </a:rPr>
              <a:t>ككل وليس </a:t>
            </a:r>
            <a:r>
              <a:rPr lang="ar-SA" sz="2000" b="1" dirty="0" smtClean="0">
                <a:solidFill>
                  <a:srgbClr val="002060"/>
                </a:solidFill>
              </a:rPr>
              <a:t>فقط على المرأة</a:t>
            </a:r>
            <a:r>
              <a:rPr lang="ar-MA" sz="2000" b="1" dirty="0" smtClean="0">
                <a:solidFill>
                  <a:srgbClr val="002060"/>
                </a:solidFill>
              </a:rPr>
              <a:t> </a:t>
            </a:r>
          </a:p>
          <a:p>
            <a:pPr marL="1257300" indent="0" algn="r" rtl="1">
              <a:lnSpc>
                <a:spcPct val="150000"/>
              </a:lnSpc>
            </a:pPr>
            <a:r>
              <a:rPr lang="ar-SA" sz="2000" b="1" dirty="0" smtClean="0">
                <a:solidFill>
                  <a:srgbClr val="002060"/>
                </a:solidFill>
              </a:rPr>
              <a:t>إبراز كلفة عدم العمل</a:t>
            </a:r>
            <a:r>
              <a:rPr lang="ar-MA" sz="2000" b="1" dirty="0" smtClean="0">
                <a:solidFill>
                  <a:srgbClr val="002060"/>
                </a:solidFill>
              </a:rPr>
              <a:t> و</a:t>
            </a:r>
            <a:r>
              <a:rPr lang="ar-SA" sz="2000" b="1" dirty="0" smtClean="0">
                <a:solidFill>
                  <a:srgbClr val="002060"/>
                </a:solidFill>
              </a:rPr>
              <a:t>تحفيز</a:t>
            </a:r>
            <a:r>
              <a:rPr lang="ar-MA" sz="2000" b="1" dirty="0" smtClean="0">
                <a:solidFill>
                  <a:srgbClr val="002060"/>
                </a:solidFill>
              </a:rPr>
              <a:t> ال</a:t>
            </a:r>
            <a:r>
              <a:rPr lang="ar-SA" sz="2000" b="1" dirty="0" smtClean="0">
                <a:solidFill>
                  <a:srgbClr val="002060"/>
                </a:solidFill>
              </a:rPr>
              <a:t>جهود</a:t>
            </a:r>
            <a:r>
              <a:rPr lang="ar-MA" sz="2000" b="1" dirty="0" smtClean="0">
                <a:solidFill>
                  <a:srgbClr val="002060"/>
                </a:solidFill>
              </a:rPr>
              <a:t> الاجتماعية </a:t>
            </a:r>
            <a:r>
              <a:rPr lang="ar-MA" sz="2000" b="1" dirty="0" smtClean="0">
                <a:solidFill>
                  <a:srgbClr val="002060"/>
                </a:solidFill>
              </a:rPr>
              <a:t>لمعالج</a:t>
            </a:r>
            <a:r>
              <a:rPr lang="ar-SA" sz="2000" b="1" dirty="0" smtClean="0">
                <a:solidFill>
                  <a:srgbClr val="002060"/>
                </a:solidFill>
              </a:rPr>
              <a:t>ة الوضع</a:t>
            </a:r>
          </a:p>
          <a:p>
            <a:pPr marL="1257300" indent="0" algn="r" rtl="1">
              <a:lnSpc>
                <a:spcPct val="150000"/>
              </a:lnSpc>
            </a:pPr>
            <a:r>
              <a:rPr lang="ar-SA" sz="2000" b="1" dirty="0" smtClean="0">
                <a:solidFill>
                  <a:srgbClr val="002060"/>
                </a:solidFill>
              </a:rPr>
              <a:t>توجيه</a:t>
            </a:r>
            <a:r>
              <a:rPr lang="ar-MA" sz="2000" b="1" dirty="0" smtClean="0">
                <a:solidFill>
                  <a:srgbClr val="002060"/>
                </a:solidFill>
              </a:rPr>
              <a:t> </a:t>
            </a:r>
            <a:r>
              <a:rPr lang="ar-MA" sz="2000" b="1" dirty="0" smtClean="0">
                <a:solidFill>
                  <a:srgbClr val="002060"/>
                </a:solidFill>
              </a:rPr>
              <a:t>التخطيط الوطن</a:t>
            </a:r>
            <a:r>
              <a:rPr lang="ar-SA" sz="2000" b="1" dirty="0" smtClean="0">
                <a:solidFill>
                  <a:srgbClr val="002060"/>
                </a:solidFill>
              </a:rPr>
              <a:t>ي لأولويات الإنفاق</a:t>
            </a:r>
            <a:r>
              <a:rPr lang="ar-MA" sz="2000" b="1" dirty="0" smtClean="0">
                <a:solidFill>
                  <a:srgbClr val="002060"/>
                </a:solidFill>
              </a:rPr>
              <a:t> و</a:t>
            </a:r>
            <a:r>
              <a:rPr lang="ar-SA" sz="2000" b="1" dirty="0" smtClean="0">
                <a:solidFill>
                  <a:srgbClr val="002060"/>
                </a:solidFill>
              </a:rPr>
              <a:t>خاصة وضع آ</a:t>
            </a:r>
            <a:r>
              <a:rPr lang="ar-MA" sz="2000" b="1" dirty="0" smtClean="0">
                <a:solidFill>
                  <a:srgbClr val="002060"/>
                </a:solidFill>
              </a:rPr>
              <a:t>ليات </a:t>
            </a:r>
            <a:r>
              <a:rPr lang="ar-SA" sz="2000" b="1" dirty="0" smtClean="0">
                <a:solidFill>
                  <a:srgbClr val="002060"/>
                </a:solidFill>
              </a:rPr>
              <a:t>مناسبة ل</a:t>
            </a:r>
            <a:r>
              <a:rPr lang="ar-MA" sz="2000" b="1" dirty="0" smtClean="0">
                <a:solidFill>
                  <a:srgbClr val="002060"/>
                </a:solidFill>
              </a:rPr>
              <a:t>لوقاية </a:t>
            </a:r>
            <a:r>
              <a:rPr lang="ar-MA" sz="2000" b="1" dirty="0" smtClean="0">
                <a:solidFill>
                  <a:srgbClr val="002060"/>
                </a:solidFill>
              </a:rPr>
              <a:t>المبكرة.</a:t>
            </a:r>
          </a:p>
          <a:p>
            <a:pPr marL="0" indent="0">
              <a:buNone/>
            </a:pPr>
            <a:endParaRPr lang="fr-FR" dirty="0"/>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7</a:t>
            </a:fld>
            <a:endParaRPr lang="fr-FR" dirty="0"/>
          </a:p>
        </p:txBody>
      </p:sp>
    </p:spTree>
    <p:extLst>
      <p:ext uri="{BB962C8B-B14F-4D97-AF65-F5344CB8AC3E}">
        <p14:creationId xmlns:p14="http://schemas.microsoft.com/office/powerpoint/2010/main" val="136643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323528" y="692697"/>
            <a:ext cx="8501063" cy="504055"/>
          </a:xfrm>
        </p:spPr>
        <p:txBody>
          <a:bodyPr/>
          <a:lstStyle/>
          <a:p>
            <a:pPr rtl="1"/>
            <a:r>
              <a:rPr lang="ar-MA" sz="3200" dirty="0" smtClean="0">
                <a:latin typeface="Book Antiqua" pitchFamily="18" charset="0"/>
              </a:rPr>
              <a:t>الأهداف الرئيسية </a:t>
            </a:r>
            <a:r>
              <a:rPr lang="ar-SA" sz="3200" dirty="0" smtClean="0">
                <a:latin typeface="Book Antiqua" pitchFamily="18" charset="0"/>
              </a:rPr>
              <a:t>ل</a:t>
            </a:r>
            <a:r>
              <a:rPr lang="ar-MA" sz="3200" dirty="0" smtClean="0">
                <a:latin typeface="Book Antiqua" pitchFamily="18" charset="0"/>
              </a:rPr>
              <a:t>لبحث</a:t>
            </a:r>
            <a:endParaRPr lang="fr-FR" sz="2800" dirty="0" smtClean="0">
              <a:latin typeface="Book Antiqua" pitchFamily="18" charset="0"/>
            </a:endParaRPr>
          </a:p>
        </p:txBody>
      </p:sp>
      <p:sp>
        <p:nvSpPr>
          <p:cNvPr id="12291" name="Espace réservé du contenu 2"/>
          <p:cNvSpPr>
            <a:spLocks noGrp="1"/>
          </p:cNvSpPr>
          <p:nvPr>
            <p:ph idx="1"/>
          </p:nvPr>
        </p:nvSpPr>
        <p:spPr>
          <a:xfrm>
            <a:off x="179512" y="1484784"/>
            <a:ext cx="8784976" cy="5373216"/>
          </a:xfrm>
        </p:spPr>
        <p:txBody>
          <a:bodyPr/>
          <a:lstStyle/>
          <a:p>
            <a:pPr algn="just" rtl="1">
              <a:defRPr/>
            </a:pPr>
            <a:r>
              <a:rPr lang="ar-MA" sz="2000" b="1" dirty="0" smtClean="0">
                <a:solidFill>
                  <a:schemeClr val="accent2">
                    <a:lumMod val="75000"/>
                  </a:schemeClr>
                </a:solidFill>
              </a:rPr>
              <a:t>قياس معدل انتشار</a:t>
            </a:r>
            <a:r>
              <a:rPr lang="ar-SA" sz="2000" b="1" dirty="0" smtClean="0">
                <a:solidFill>
                  <a:schemeClr val="accent2">
                    <a:lumMod val="75000"/>
                  </a:schemeClr>
                </a:solidFill>
              </a:rPr>
              <a:t>وتردد</a:t>
            </a:r>
            <a:r>
              <a:rPr lang="ar-MA" sz="2000" b="1" dirty="0" smtClean="0">
                <a:solidFill>
                  <a:schemeClr val="accent2">
                    <a:lumMod val="75000"/>
                  </a:schemeClr>
                </a:solidFill>
              </a:rPr>
              <a:t> العنف ضد المرأة </a:t>
            </a:r>
            <a:r>
              <a:rPr lang="ar-MA" sz="2000" dirty="0" smtClean="0">
                <a:solidFill>
                  <a:schemeClr val="accent2">
                    <a:lumMod val="75000"/>
                  </a:schemeClr>
                </a:solidFill>
              </a:rPr>
              <a:t>في المجتمع المغربي حسب </a:t>
            </a:r>
            <a:r>
              <a:rPr lang="ar-SA" sz="2000" dirty="0" smtClean="0">
                <a:solidFill>
                  <a:schemeClr val="accent2">
                    <a:lumMod val="75000"/>
                  </a:schemeClr>
                </a:solidFill>
              </a:rPr>
              <a:t>أنوا</a:t>
            </a:r>
            <a:r>
              <a:rPr lang="ar-MA" sz="2000" dirty="0" smtClean="0">
                <a:solidFill>
                  <a:schemeClr val="accent2">
                    <a:lumMod val="75000"/>
                  </a:schemeClr>
                </a:solidFill>
              </a:rPr>
              <a:t>ع </a:t>
            </a:r>
            <a:r>
              <a:rPr lang="ar-MA" sz="2000" dirty="0" smtClean="0">
                <a:solidFill>
                  <a:schemeClr val="accent2">
                    <a:lumMod val="75000"/>
                  </a:schemeClr>
                </a:solidFill>
              </a:rPr>
              <a:t>العنف (جسدي وجنسي ونفسي واقتصادي) وحسب م</a:t>
            </a:r>
            <a:r>
              <a:rPr lang="ar-SA" sz="2000" dirty="0" smtClean="0">
                <a:solidFill>
                  <a:schemeClr val="accent2">
                    <a:lumMod val="75000"/>
                  </a:schemeClr>
                </a:solidFill>
              </a:rPr>
              <a:t>جال</a:t>
            </a:r>
            <a:r>
              <a:rPr lang="ar-MA" sz="2000" dirty="0" smtClean="0">
                <a:solidFill>
                  <a:schemeClr val="accent2">
                    <a:lumMod val="75000"/>
                  </a:schemeClr>
                </a:solidFill>
              </a:rPr>
              <a:t> حدوثه ومرتكبيه (ال</a:t>
            </a:r>
            <a:r>
              <a:rPr lang="ar-SA" sz="2000" dirty="0" smtClean="0">
                <a:solidFill>
                  <a:schemeClr val="accent2">
                    <a:lumMod val="75000"/>
                  </a:schemeClr>
                </a:solidFill>
              </a:rPr>
              <a:t>مجال</a:t>
            </a:r>
            <a:r>
              <a:rPr lang="ar-MA" sz="2000" dirty="0" smtClean="0">
                <a:solidFill>
                  <a:schemeClr val="accent2">
                    <a:lumMod val="75000"/>
                  </a:schemeClr>
                </a:solidFill>
              </a:rPr>
              <a:t> الزوجي، ال</a:t>
            </a:r>
            <a:r>
              <a:rPr lang="ar-SA" sz="2000" dirty="0" smtClean="0">
                <a:solidFill>
                  <a:schemeClr val="accent2">
                    <a:lumMod val="75000"/>
                  </a:schemeClr>
                </a:solidFill>
              </a:rPr>
              <a:t>مجال</a:t>
            </a:r>
            <a:r>
              <a:rPr lang="ar-MA" sz="2000" dirty="0" smtClean="0">
                <a:solidFill>
                  <a:schemeClr val="accent2">
                    <a:lumMod val="75000"/>
                  </a:schemeClr>
                </a:solidFill>
              </a:rPr>
              <a:t> الأسري، </a:t>
            </a:r>
            <a:r>
              <a:rPr lang="ar-SA" sz="2000" dirty="0" smtClean="0">
                <a:solidFill>
                  <a:schemeClr val="accent2">
                    <a:lumMod val="75000"/>
                  </a:schemeClr>
                </a:solidFill>
              </a:rPr>
              <a:t>مجال</a:t>
            </a:r>
            <a:r>
              <a:rPr lang="ar-MA" sz="2000" dirty="0" smtClean="0">
                <a:solidFill>
                  <a:schemeClr val="accent2">
                    <a:lumMod val="75000"/>
                  </a:schemeClr>
                </a:solidFill>
              </a:rPr>
              <a:t> العمل</a:t>
            </a:r>
            <a:r>
              <a:rPr lang="ar-SA" sz="2000" dirty="0" smtClean="0">
                <a:solidFill>
                  <a:schemeClr val="accent2">
                    <a:lumMod val="75000"/>
                  </a:schemeClr>
                </a:solidFill>
              </a:rPr>
              <a:t> </a:t>
            </a:r>
            <a:r>
              <a:rPr lang="ar-MA" sz="2000" dirty="0" smtClean="0">
                <a:solidFill>
                  <a:schemeClr val="accent2">
                    <a:lumMod val="75000"/>
                  </a:schemeClr>
                </a:solidFill>
              </a:rPr>
              <a:t>و</a:t>
            </a:r>
            <a:r>
              <a:rPr lang="ar-SA" sz="2000" dirty="0" smtClean="0">
                <a:solidFill>
                  <a:schemeClr val="accent2">
                    <a:lumMod val="75000"/>
                  </a:schemeClr>
                </a:solidFill>
              </a:rPr>
              <a:t>مجال </a:t>
            </a:r>
            <a:r>
              <a:rPr lang="ar-MA" sz="2000" dirty="0" smtClean="0">
                <a:solidFill>
                  <a:schemeClr val="accent2">
                    <a:lumMod val="75000"/>
                  </a:schemeClr>
                </a:solidFill>
              </a:rPr>
              <a:t>الدراسة و</a:t>
            </a:r>
            <a:r>
              <a:rPr lang="ar-SA" sz="2000" dirty="0" smtClean="0">
                <a:solidFill>
                  <a:schemeClr val="accent2">
                    <a:lumMod val="75000"/>
                  </a:schemeClr>
                </a:solidFill>
              </a:rPr>
              <a:t>في</a:t>
            </a:r>
            <a:r>
              <a:rPr lang="ar-MA" sz="2000" dirty="0" smtClean="0">
                <a:solidFill>
                  <a:schemeClr val="accent2">
                    <a:lumMod val="75000"/>
                  </a:schemeClr>
                </a:solidFill>
              </a:rPr>
              <a:t> الأماكن العامة/ العموم</a:t>
            </a:r>
            <a:r>
              <a:rPr lang="ar-SA" sz="2000" dirty="0" smtClean="0">
                <a:solidFill>
                  <a:schemeClr val="accent2">
                    <a:lumMod val="75000"/>
                  </a:schemeClr>
                </a:solidFill>
              </a:rPr>
              <a:t>ية</a:t>
            </a:r>
            <a:r>
              <a:rPr lang="ar-MA" sz="2000" dirty="0" smtClean="0">
                <a:solidFill>
                  <a:schemeClr val="accent2">
                    <a:lumMod val="75000"/>
                  </a:schemeClr>
                </a:solidFill>
              </a:rPr>
              <a:t>...) ؛</a:t>
            </a:r>
            <a:endParaRPr lang="ar-SA" sz="2000" dirty="0" smtClean="0">
              <a:solidFill>
                <a:schemeClr val="accent2">
                  <a:lumMod val="75000"/>
                </a:schemeClr>
              </a:solidFill>
            </a:endParaRPr>
          </a:p>
          <a:p>
            <a:pPr algn="just" rtl="1">
              <a:defRPr/>
            </a:pPr>
            <a:r>
              <a:rPr lang="ar-SA" sz="2000" dirty="0" smtClean="0">
                <a:solidFill>
                  <a:schemeClr val="accent2">
                    <a:lumMod val="75000"/>
                  </a:schemeClr>
                </a:solidFill>
              </a:rPr>
              <a:t>قياس مظاهر أخرى للعنف كالزواج المبكر والزواج القسري والتحكم في الحياة الانجابية والجنسية للمرأة</a:t>
            </a:r>
          </a:p>
          <a:p>
            <a:pPr algn="just" rtl="1">
              <a:defRPr/>
            </a:pPr>
            <a:r>
              <a:rPr lang="ar-SA" sz="2000" b="1" dirty="0" smtClean="0">
                <a:solidFill>
                  <a:schemeClr val="accent2">
                    <a:lumMod val="75000"/>
                  </a:schemeClr>
                </a:solidFill>
              </a:rPr>
              <a:t>قياس معدل </a:t>
            </a:r>
            <a:r>
              <a:rPr lang="ar-SA" sz="2000" b="1" dirty="0" smtClean="0">
                <a:solidFill>
                  <a:schemeClr val="accent2">
                    <a:lumMod val="75000"/>
                  </a:schemeClr>
                </a:solidFill>
              </a:rPr>
              <a:t>انتشار العنف </a:t>
            </a:r>
            <a:r>
              <a:rPr lang="ar-SA" sz="2000" b="1" dirty="0">
                <a:solidFill>
                  <a:schemeClr val="accent2">
                    <a:lumMod val="75000"/>
                  </a:schemeClr>
                </a:solidFill>
              </a:rPr>
              <a:t>لدى </a:t>
            </a:r>
            <a:r>
              <a:rPr lang="ar-SA" sz="2000" b="1" dirty="0" smtClean="0">
                <a:solidFill>
                  <a:schemeClr val="accent2">
                    <a:lumMod val="75000"/>
                  </a:schemeClr>
                </a:solidFill>
              </a:rPr>
              <a:t>الرجل ومقارنته بمستوى العنف لدى المرأة</a:t>
            </a:r>
            <a:endParaRPr lang="ar-MA" sz="2000" b="1" dirty="0" smtClean="0">
              <a:solidFill>
                <a:schemeClr val="accent2">
                  <a:lumMod val="75000"/>
                </a:schemeClr>
              </a:solidFill>
            </a:endParaRPr>
          </a:p>
          <a:p>
            <a:pPr algn="just" rtl="1">
              <a:defRPr/>
            </a:pPr>
            <a:r>
              <a:rPr lang="ar-MA" sz="2000" dirty="0" smtClean="0">
                <a:solidFill>
                  <a:schemeClr val="accent2">
                    <a:lumMod val="75000"/>
                  </a:schemeClr>
                </a:solidFill>
              </a:rPr>
              <a:t>بناء تصنيف لأنواع العنف امرأة / رجل مبنية على علاقة النوع الاجتماعي</a:t>
            </a:r>
          </a:p>
          <a:p>
            <a:pPr algn="r" rtl="1"/>
            <a:r>
              <a:rPr lang="ar-MA" sz="2000" b="1" dirty="0" smtClean="0">
                <a:solidFill>
                  <a:schemeClr val="accent2">
                    <a:lumMod val="75000"/>
                  </a:schemeClr>
                </a:solidFill>
              </a:rPr>
              <a:t>تقييم التكلفة الاقتصادية المباشرة وغير المباشرة للعنف التي تتحملها الضحية و أسرتها</a:t>
            </a:r>
          </a:p>
          <a:p>
            <a:pPr algn="r" rtl="1">
              <a:buNone/>
              <a:defRPr/>
            </a:pPr>
            <a:r>
              <a:rPr lang="ar-MA" dirty="0">
                <a:solidFill>
                  <a:schemeClr val="accent2">
                    <a:lumMod val="75000"/>
                  </a:schemeClr>
                </a:solidFill>
              </a:rPr>
              <a:t>رصد:</a:t>
            </a:r>
            <a:r>
              <a:rPr lang="ar-SA" dirty="0">
                <a:solidFill>
                  <a:schemeClr val="accent2">
                    <a:lumMod val="75000"/>
                  </a:schemeClr>
                </a:solidFill>
              </a:rPr>
              <a:t> </a:t>
            </a:r>
            <a:endParaRPr lang="ar-MA" dirty="0">
              <a:solidFill>
                <a:schemeClr val="accent2">
                  <a:lumMod val="75000"/>
                </a:schemeClr>
              </a:solidFill>
            </a:endParaRPr>
          </a:p>
          <a:p>
            <a:pPr algn="r" rtl="1">
              <a:defRPr/>
            </a:pPr>
            <a:r>
              <a:rPr lang="ar-MA" sz="2000" dirty="0">
                <a:solidFill>
                  <a:schemeClr val="accent2">
                    <a:lumMod val="75000"/>
                  </a:schemeClr>
                </a:solidFill>
              </a:rPr>
              <a:t>آثار العنف </a:t>
            </a:r>
            <a:r>
              <a:rPr lang="ar-MA" sz="2000" dirty="0" smtClean="0">
                <a:solidFill>
                  <a:schemeClr val="accent2">
                    <a:lumMod val="75000"/>
                  </a:schemeClr>
                </a:solidFill>
              </a:rPr>
              <a:t>على </a:t>
            </a:r>
            <a:r>
              <a:rPr lang="ar-MA" sz="2000" dirty="0">
                <a:solidFill>
                  <a:schemeClr val="accent2">
                    <a:lumMod val="75000"/>
                  </a:schemeClr>
                </a:solidFill>
              </a:rPr>
              <a:t>الأبناء (</a:t>
            </a:r>
            <a:r>
              <a:rPr lang="ar-MA" sz="2000" dirty="0" smtClean="0">
                <a:solidFill>
                  <a:schemeClr val="accent2">
                    <a:lumMod val="75000"/>
                  </a:schemeClr>
                </a:solidFill>
              </a:rPr>
              <a:t>صحية</a:t>
            </a:r>
            <a:r>
              <a:rPr lang="ar-SA" sz="2000" dirty="0" smtClean="0">
                <a:solidFill>
                  <a:schemeClr val="accent2">
                    <a:lumMod val="75000"/>
                  </a:schemeClr>
                </a:solidFill>
              </a:rPr>
              <a:t> ،</a:t>
            </a:r>
            <a:r>
              <a:rPr lang="ar-MA" sz="2000" dirty="0" smtClean="0">
                <a:solidFill>
                  <a:schemeClr val="accent2">
                    <a:lumMod val="75000"/>
                  </a:schemeClr>
                </a:solidFill>
              </a:rPr>
              <a:t> </a:t>
            </a:r>
            <a:r>
              <a:rPr lang="ar-MA" sz="2000" dirty="0">
                <a:solidFill>
                  <a:schemeClr val="accent2">
                    <a:lumMod val="75000"/>
                  </a:schemeClr>
                </a:solidFill>
              </a:rPr>
              <a:t>نفسية</a:t>
            </a:r>
            <a:r>
              <a:rPr lang="ar-MA" sz="2000" dirty="0" smtClean="0">
                <a:solidFill>
                  <a:schemeClr val="accent2">
                    <a:lumMod val="75000"/>
                  </a:schemeClr>
                </a:solidFill>
              </a:rPr>
              <a:t>،...) </a:t>
            </a:r>
            <a:endParaRPr lang="ar-MA" sz="2000" dirty="0">
              <a:solidFill>
                <a:schemeClr val="accent2">
                  <a:lumMod val="75000"/>
                </a:schemeClr>
              </a:solidFill>
            </a:endParaRPr>
          </a:p>
          <a:p>
            <a:pPr algn="r" rtl="1">
              <a:defRPr/>
            </a:pPr>
            <a:r>
              <a:rPr lang="ar-MA" sz="2000" dirty="0">
                <a:solidFill>
                  <a:schemeClr val="accent2">
                    <a:lumMod val="75000"/>
                  </a:schemeClr>
                </a:solidFill>
              </a:rPr>
              <a:t>آراء وتصورات المرأة والرجل </a:t>
            </a:r>
            <a:r>
              <a:rPr lang="ar-SA" sz="2000" dirty="0" smtClean="0">
                <a:solidFill>
                  <a:schemeClr val="accent2">
                    <a:lumMod val="75000"/>
                  </a:schemeClr>
                </a:solidFill>
              </a:rPr>
              <a:t>حول </a:t>
            </a:r>
            <a:r>
              <a:rPr lang="ar-MA" sz="2000" dirty="0" smtClean="0">
                <a:solidFill>
                  <a:schemeClr val="accent2">
                    <a:lumMod val="75000"/>
                  </a:schemeClr>
                </a:solidFill>
              </a:rPr>
              <a:t>ظاهرة </a:t>
            </a:r>
            <a:r>
              <a:rPr lang="ar-MA" sz="2000" dirty="0">
                <a:solidFill>
                  <a:schemeClr val="accent2">
                    <a:lumMod val="75000"/>
                  </a:schemeClr>
                </a:solidFill>
              </a:rPr>
              <a:t>العنف:</a:t>
            </a:r>
            <a:r>
              <a:rPr lang="ar-SA" sz="2000" dirty="0">
                <a:solidFill>
                  <a:schemeClr val="accent2">
                    <a:lumMod val="75000"/>
                  </a:schemeClr>
                </a:solidFill>
              </a:rPr>
              <a:t> ماهية العنف، مسبباته، </a:t>
            </a:r>
            <a:r>
              <a:rPr lang="ar-MA" sz="2000" dirty="0">
                <a:solidFill>
                  <a:schemeClr val="accent2">
                    <a:lumMod val="75000"/>
                  </a:schemeClr>
                </a:solidFill>
              </a:rPr>
              <a:t> </a:t>
            </a:r>
            <a:r>
              <a:rPr lang="ar-SA" sz="2000" dirty="0">
                <a:solidFill>
                  <a:schemeClr val="accent2">
                    <a:lumMod val="75000"/>
                  </a:schemeClr>
                </a:solidFill>
              </a:rPr>
              <a:t>كيفية </a:t>
            </a:r>
            <a:r>
              <a:rPr lang="ar-MA" sz="2000" dirty="0">
                <a:solidFill>
                  <a:schemeClr val="accent2">
                    <a:lumMod val="75000"/>
                  </a:schemeClr>
                </a:solidFill>
              </a:rPr>
              <a:t>التفاعل</a:t>
            </a:r>
            <a:r>
              <a:rPr lang="ar-SA" sz="2000" dirty="0">
                <a:solidFill>
                  <a:schemeClr val="accent2">
                    <a:lumMod val="75000"/>
                  </a:schemeClr>
                </a:solidFill>
              </a:rPr>
              <a:t> مع</a:t>
            </a:r>
            <a:r>
              <a:rPr lang="ar-MA" sz="2000" dirty="0">
                <a:solidFill>
                  <a:schemeClr val="accent2">
                    <a:lumMod val="75000"/>
                  </a:schemeClr>
                </a:solidFill>
              </a:rPr>
              <a:t> </a:t>
            </a:r>
            <a:r>
              <a:rPr lang="ar-SA" sz="2000" dirty="0">
                <a:solidFill>
                  <a:schemeClr val="accent2">
                    <a:lumMod val="75000"/>
                  </a:schemeClr>
                </a:solidFill>
              </a:rPr>
              <a:t>العنف ضد المرأة </a:t>
            </a:r>
            <a:r>
              <a:rPr lang="ar-MA" sz="2000" dirty="0">
                <a:solidFill>
                  <a:schemeClr val="accent2">
                    <a:lumMod val="75000"/>
                  </a:schemeClr>
                </a:solidFill>
              </a:rPr>
              <a:t>و</a:t>
            </a:r>
            <a:r>
              <a:rPr lang="ar-SA" sz="2000" dirty="0">
                <a:solidFill>
                  <a:schemeClr val="accent2">
                    <a:lumMod val="75000"/>
                  </a:schemeClr>
                </a:solidFill>
              </a:rPr>
              <a:t>مدى</a:t>
            </a:r>
            <a:r>
              <a:rPr lang="ar-MA" sz="2000" dirty="0">
                <a:solidFill>
                  <a:schemeClr val="accent2">
                    <a:lumMod val="75000"/>
                  </a:schemeClr>
                </a:solidFill>
              </a:rPr>
              <a:t> تقبل</a:t>
            </a:r>
            <a:r>
              <a:rPr lang="ar-SA" sz="2000" dirty="0">
                <a:solidFill>
                  <a:schemeClr val="accent2">
                    <a:lumMod val="75000"/>
                  </a:schemeClr>
                </a:solidFill>
              </a:rPr>
              <a:t> المعايير الاجتماعية السائدة والأدوار المبنية على النوع الاجتماعي </a:t>
            </a:r>
            <a:endParaRPr lang="ar-MA" sz="2000" dirty="0">
              <a:solidFill>
                <a:schemeClr val="accent2">
                  <a:lumMod val="75000"/>
                </a:schemeClr>
              </a:solidFill>
            </a:endParaRPr>
          </a:p>
          <a:p>
            <a:pPr algn="r" rtl="1">
              <a:defRPr/>
            </a:pPr>
            <a:r>
              <a:rPr lang="ar-MA" sz="2000" dirty="0">
                <a:solidFill>
                  <a:schemeClr val="accent2">
                    <a:lumMod val="75000"/>
                  </a:schemeClr>
                </a:solidFill>
              </a:rPr>
              <a:t>درجة إلمام النساء </a:t>
            </a:r>
            <a:r>
              <a:rPr lang="ar-MA" sz="2000" dirty="0" err="1" smtClean="0">
                <a:solidFill>
                  <a:schemeClr val="accent2">
                    <a:lumMod val="75000"/>
                  </a:schemeClr>
                </a:solidFill>
              </a:rPr>
              <a:t>با</a:t>
            </a:r>
            <a:r>
              <a:rPr lang="ar-SA" sz="2000" dirty="0" smtClean="0">
                <a:solidFill>
                  <a:schemeClr val="accent2">
                    <a:lumMod val="75000"/>
                  </a:schemeClr>
                </a:solidFill>
                <a:latin typeface="Times New Roman"/>
                <a:cs typeface="Times New Roman"/>
              </a:rPr>
              <a:t>لقانون 103.13</a:t>
            </a:r>
            <a:r>
              <a:rPr lang="ar-MA" sz="2000" dirty="0" smtClean="0">
                <a:solidFill>
                  <a:schemeClr val="accent2">
                    <a:lumMod val="75000"/>
                  </a:schemeClr>
                </a:solidFill>
              </a:rPr>
              <a:t> </a:t>
            </a:r>
            <a:r>
              <a:rPr lang="ar-MA" sz="2000" dirty="0">
                <a:solidFill>
                  <a:schemeClr val="accent2">
                    <a:lumMod val="75000"/>
                  </a:schemeClr>
                </a:solidFill>
              </a:rPr>
              <a:t>والتدابير المتخذة في </a:t>
            </a:r>
            <a:r>
              <a:rPr lang="ar-MA" sz="2000" dirty="0" smtClean="0">
                <a:solidFill>
                  <a:schemeClr val="accent2">
                    <a:lumMod val="75000"/>
                  </a:schemeClr>
                </a:solidFill>
              </a:rPr>
              <a:t>مجال وقاية </a:t>
            </a:r>
            <a:r>
              <a:rPr lang="ar-MA" sz="2000" dirty="0">
                <a:solidFill>
                  <a:schemeClr val="accent2">
                    <a:lumMod val="75000"/>
                  </a:schemeClr>
                </a:solidFill>
              </a:rPr>
              <a:t>المرأة  وحمايتها من العنف</a:t>
            </a:r>
            <a:r>
              <a:rPr lang="ar-SA" sz="2000" dirty="0">
                <a:solidFill>
                  <a:schemeClr val="accent2">
                    <a:lumMod val="75000"/>
                  </a:schemeClr>
                </a:solidFill>
              </a:rPr>
              <a:t> ومدى </a:t>
            </a:r>
            <a:r>
              <a:rPr lang="ar-SA" sz="2000" dirty="0" smtClean="0">
                <a:solidFill>
                  <a:schemeClr val="accent2">
                    <a:lumMod val="75000"/>
                  </a:schemeClr>
                </a:solidFill>
              </a:rPr>
              <a:t>فعاليتها ومقترحاتهم لتحقيق حماية ضحايا العنف</a:t>
            </a:r>
            <a:endParaRPr lang="ar-MA" sz="2000" dirty="0">
              <a:solidFill>
                <a:schemeClr val="accent2">
                  <a:lumMod val="75000"/>
                </a:schemeClr>
              </a:solidFill>
            </a:endParaRPr>
          </a:p>
          <a:p>
            <a:pPr marL="0" indent="0" algn="just">
              <a:buNone/>
              <a:defRPr/>
            </a:pPr>
            <a:endParaRPr lang="fr-FR" sz="2000" dirty="0" smtClean="0">
              <a:solidFill>
                <a:srgbClr val="7B003B"/>
              </a:solidFill>
              <a:latin typeface="Book Antiqua" pitchFamily="18" charset="0"/>
              <a:ea typeface="+mj-ea"/>
              <a:cs typeface="+mj-cs"/>
            </a:endParaRPr>
          </a:p>
        </p:txBody>
      </p:sp>
      <p:sp>
        <p:nvSpPr>
          <p:cNvPr id="4" name="Espace réservé du numéro de diapositive 3"/>
          <p:cNvSpPr>
            <a:spLocks noGrp="1"/>
          </p:cNvSpPr>
          <p:nvPr>
            <p:ph type="sldNum" sz="quarter" idx="11"/>
          </p:nvPr>
        </p:nvSpPr>
        <p:spPr/>
        <p:txBody>
          <a:bodyPr/>
          <a:lstStyle/>
          <a:p>
            <a:pPr>
              <a:defRPr/>
            </a:pPr>
            <a:fld id="{C8B67D14-24D1-4C0B-A85E-C0891C25E0CC}" type="slidenum">
              <a:rPr lang="fr-FR" smtClean="0"/>
              <a:pPr>
                <a:defRPr/>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556792"/>
            <a:ext cx="8280920" cy="3024336"/>
          </a:xfrm>
        </p:spPr>
        <p:txBody>
          <a:bodyPr/>
          <a:lstStyle/>
          <a:p>
            <a:pPr rtl="1"/>
            <a:r>
              <a:rPr lang="ar-MA" sz="3200" dirty="0" smtClean="0">
                <a:latin typeface="Book Antiqua" pitchFamily="18" charset="0"/>
              </a:rPr>
              <a:t>الاعتبارات المنهجية والتنظيمية للبحث الوطني  حول وقائع الحياة لدى النساء والرجال </a:t>
            </a:r>
            <a:r>
              <a:rPr lang="ar-MA" sz="2800" dirty="0" smtClean="0">
                <a:latin typeface="Book Antiqua" pitchFamily="18" charset="0"/>
              </a:rPr>
              <a:t>2019</a:t>
            </a:r>
            <a:endParaRPr lang="fr-FR" sz="2800" dirty="0" smtClean="0">
              <a:latin typeface="Book Antiqua" pitchFamily="18" charset="0"/>
            </a:endParaRPr>
          </a:p>
        </p:txBody>
      </p:sp>
      <p:sp>
        <p:nvSpPr>
          <p:cNvPr id="4" name="Espace réservé du numéro de diapositive 3"/>
          <p:cNvSpPr>
            <a:spLocks noGrp="1"/>
          </p:cNvSpPr>
          <p:nvPr>
            <p:ph type="sldNum" sz="quarter" idx="11"/>
          </p:nvPr>
        </p:nvSpPr>
        <p:spPr/>
        <p:txBody>
          <a:bodyPr/>
          <a:lstStyle/>
          <a:p>
            <a:pPr>
              <a:defRPr/>
            </a:pPr>
            <a:fld id="{E8515216-BAA8-4292-81EC-ABD5FD8CFF55}" type="slidenum">
              <a:rPr lang="fr-FR" smtClean="0"/>
              <a:pPr>
                <a:defRPr/>
              </a:pPr>
              <a:t>9</a:t>
            </a:fld>
            <a:endParaRPr lang="fr-FR" dirty="0"/>
          </a:p>
        </p:txBody>
      </p:sp>
      <p:sp>
        <p:nvSpPr>
          <p:cNvPr id="1026" name="AutoShape 2" descr="Résultat de recherche d'images pour &quot;images type de violence à l'egard des femmes&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Tree>
  </p:cSld>
  <p:clrMapOvr>
    <a:masterClrMapping/>
  </p:clrMapOvr>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13210</TotalTime>
  <Words>2939</Words>
  <Application>Microsoft Office PowerPoint</Application>
  <PresentationFormat>Affichage à l'écran (4:3)</PresentationFormat>
  <Paragraphs>377</Paragraphs>
  <Slides>35</Slides>
  <Notes>13</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hcp_model</vt:lpstr>
      <vt:lpstr> البحث الوطني حول وقائع الحياة لدى النساء والرجال 2019  </vt:lpstr>
      <vt:lpstr>الفهرس</vt:lpstr>
      <vt:lpstr>مجهودات المغرب في مجال محاربة العنف ضد النساء</vt:lpstr>
      <vt:lpstr> التجارب المغربية في مجال البحوث حول العنف ضد النساء   </vt:lpstr>
      <vt:lpstr>جديد بحث 2019</vt:lpstr>
      <vt:lpstr>مرجعية البحث</vt:lpstr>
      <vt:lpstr>خلفية البحث</vt:lpstr>
      <vt:lpstr>الأهداف الرئيسية للبحث</vt:lpstr>
      <vt:lpstr>الاعتبارات المنهجية والتنظيمية للبحث الوطني  حول وقائع الحياة لدى النساء والرجال 2019</vt:lpstr>
      <vt:lpstr>الجوانب المنهجية للبحث </vt:lpstr>
      <vt:lpstr> الجوانب المنهجية: أشكال العنف (1)</vt:lpstr>
      <vt:lpstr>الجوانب المنهجية:أشكال العنف (2) </vt:lpstr>
      <vt:lpstr>الجوانب المنهجية:أشكال العنف (3) </vt:lpstr>
      <vt:lpstr>الجوانب المنهجية:أشكال العنف (4) </vt:lpstr>
      <vt:lpstr>الجوانب المنهجية: أشكال العنف (5) </vt:lpstr>
      <vt:lpstr>الجوانب المنهجية: مجالات العنف</vt:lpstr>
      <vt:lpstr>الجوانب المنهجية: فترات المرجعية</vt:lpstr>
      <vt:lpstr>الجوانب المنهجية: تقدير التكلفة (1)</vt:lpstr>
      <vt:lpstr>الجوانب المنهجية: احتساب التكلفة (2)</vt:lpstr>
      <vt:lpstr> الجوانب المنهجية: تقدير تكلفة العنف (3)</vt:lpstr>
      <vt:lpstr>تقدير تكلفة العنف (4) </vt:lpstr>
      <vt:lpstr>تقدير تكلفة العنف (5) </vt:lpstr>
      <vt:lpstr> الجوانب المنهجية: تقدير تكلفة العنف (6) </vt:lpstr>
      <vt:lpstr>الجوانب المنهجية: تقدير تكلفة العنف (7) </vt:lpstr>
      <vt:lpstr>الجوانب المنهجية: تقدير تكلفة العنف (8) </vt:lpstr>
      <vt:lpstr> الجوانب المنهجية: تقدير تكلفة العنف (9) </vt:lpstr>
      <vt:lpstr>الجوانب المنهجية: تقدير تكلفة العنف (10) </vt:lpstr>
      <vt:lpstr>الجوانب المنهجية: تقدير تكلفة العنف (11) </vt:lpstr>
      <vt:lpstr>الجوانب المنهجية: تقدير تكلفة العنف (12) </vt:lpstr>
      <vt:lpstr>الجوانب المنهجية: تقدير تكلفة العنف (13) </vt:lpstr>
      <vt:lpstr>الجوانب المنهجية: تقدير تكلفة العنف (14) </vt:lpstr>
      <vt:lpstr>الجوانب المنهجية: تقدير تكلفة العنف (15) </vt:lpstr>
      <vt:lpstr>اعتبارات واكراهات متعلقة بالبحث</vt:lpstr>
      <vt:lpstr>اعتبارات واكراهات متعلقة بالبحث</vt:lpstr>
      <vt:lpstr>شكرا</vt:lpstr>
    </vt:vector>
  </TitlesOfParts>
  <Company>dcn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OMEN</cp:lastModifiedBy>
  <cp:revision>1252</cp:revision>
  <dcterms:created xsi:type="dcterms:W3CDTF">2008-03-11T16:08:11Z</dcterms:created>
  <dcterms:modified xsi:type="dcterms:W3CDTF">2019-09-05T21:53:32Z</dcterms:modified>
</cp:coreProperties>
</file>