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428" r:id="rId3"/>
    <p:sldId id="474" r:id="rId4"/>
    <p:sldId id="269" r:id="rId5"/>
    <p:sldId id="485" r:id="rId6"/>
    <p:sldId id="486" r:id="rId7"/>
    <p:sldId id="267" r:id="rId8"/>
    <p:sldId id="476" r:id="rId9"/>
    <p:sldId id="480" r:id="rId10"/>
    <p:sldId id="481" r:id="rId11"/>
    <p:sldId id="482" r:id="rId12"/>
    <p:sldId id="484" r:id="rId13"/>
    <p:sldId id="483" r:id="rId14"/>
    <p:sldId id="475" r:id="rId15"/>
    <p:sldId id="477" r:id="rId16"/>
    <p:sldId id="478" r:id="rId17"/>
    <p:sldId id="479" r:id="rId18"/>
    <p:sldId id="487" r:id="rId19"/>
    <p:sldId id="488" r:id="rId20"/>
    <p:sldId id="465" r:id="rId21"/>
  </p:sldIdLst>
  <p:sldSz cx="9902825" cy="6858000"/>
  <p:notesSz cx="6742113" cy="987266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6600"/>
    <a:srgbClr val="993300"/>
    <a:srgbClr val="990033"/>
    <a:srgbClr val="6699FF"/>
    <a:srgbClr val="FF99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987" autoAdjust="0"/>
  </p:normalViewPr>
  <p:slideViewPr>
    <p:cSldViewPr>
      <p:cViewPr varScale="1">
        <p:scale>
          <a:sx n="100" d="100"/>
          <a:sy n="100" d="100"/>
        </p:scale>
        <p:origin x="876" y="96"/>
      </p:cViewPr>
      <p:guideLst>
        <p:guide orient="horz" pos="2160"/>
        <p:guide pos="31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62" y="72"/>
      </p:cViewPr>
      <p:guideLst>
        <p:guide orient="horz" pos="3110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161" y="4696934"/>
            <a:ext cx="4943794" cy="36331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043" tIns="43249" rIns="88043" bIns="43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2438" y="569913"/>
            <a:ext cx="5837237" cy="404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668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8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74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07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990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47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04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43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5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32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644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47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19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5538" y="1077913"/>
            <a:ext cx="1679575" cy="4375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2050" y="1077913"/>
            <a:ext cx="4891088" cy="4375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050" y="1077913"/>
            <a:ext cx="6702425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047875" y="2286000"/>
            <a:ext cx="5837238" cy="3167063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050" y="1077913"/>
            <a:ext cx="6702425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047875" y="2286000"/>
            <a:ext cx="2841625" cy="316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286000"/>
            <a:ext cx="2843213" cy="316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47875" y="2286000"/>
            <a:ext cx="2841625" cy="3167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286000"/>
            <a:ext cx="2843213" cy="3167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Freeform 6"/>
          <p:cNvSpPr>
            <a:spLocks/>
          </p:cNvSpPr>
          <p:nvPr/>
        </p:nvSpPr>
        <p:spPr bwMode="auto">
          <a:xfrm>
            <a:off x="0" y="0"/>
            <a:ext cx="9902825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62" y="0"/>
              </a:cxn>
              <a:cxn ang="0">
                <a:pos x="1324" y="0"/>
              </a:cxn>
              <a:cxn ang="0">
                <a:pos x="1986" y="0"/>
              </a:cxn>
              <a:cxn ang="0">
                <a:pos x="2648" y="0"/>
              </a:cxn>
              <a:cxn ang="0">
                <a:pos x="3310" y="0"/>
              </a:cxn>
              <a:cxn ang="0">
                <a:pos x="3973" y="0"/>
              </a:cxn>
              <a:cxn ang="0">
                <a:pos x="4635" y="0"/>
              </a:cxn>
              <a:cxn ang="0">
                <a:pos x="5298" y="0"/>
              </a:cxn>
              <a:cxn ang="0">
                <a:pos x="5298" y="468"/>
              </a:cxn>
              <a:cxn ang="0">
                <a:pos x="5298" y="936"/>
              </a:cxn>
              <a:cxn ang="0">
                <a:pos x="5298" y="1404"/>
              </a:cxn>
              <a:cxn ang="0">
                <a:pos x="5298" y="1873"/>
              </a:cxn>
              <a:cxn ang="0">
                <a:pos x="5298" y="2341"/>
              </a:cxn>
              <a:cxn ang="0">
                <a:pos x="5298" y="2809"/>
              </a:cxn>
              <a:cxn ang="0">
                <a:pos x="5298" y="3277"/>
              </a:cxn>
              <a:cxn ang="0">
                <a:pos x="5298" y="3746"/>
              </a:cxn>
              <a:cxn ang="0">
                <a:pos x="4635" y="3746"/>
              </a:cxn>
              <a:cxn ang="0">
                <a:pos x="3973" y="3746"/>
              </a:cxn>
              <a:cxn ang="0">
                <a:pos x="3310" y="3746"/>
              </a:cxn>
              <a:cxn ang="0">
                <a:pos x="2648" y="3746"/>
              </a:cxn>
              <a:cxn ang="0">
                <a:pos x="1986" y="3746"/>
              </a:cxn>
              <a:cxn ang="0">
                <a:pos x="1324" y="3746"/>
              </a:cxn>
              <a:cxn ang="0">
                <a:pos x="662" y="3746"/>
              </a:cxn>
              <a:cxn ang="0">
                <a:pos x="0" y="3746"/>
              </a:cxn>
              <a:cxn ang="0">
                <a:pos x="0" y="3277"/>
              </a:cxn>
              <a:cxn ang="0">
                <a:pos x="0" y="2809"/>
              </a:cxn>
              <a:cxn ang="0">
                <a:pos x="0" y="2341"/>
              </a:cxn>
              <a:cxn ang="0">
                <a:pos x="0" y="1873"/>
              </a:cxn>
              <a:cxn ang="0">
                <a:pos x="0" y="1404"/>
              </a:cxn>
              <a:cxn ang="0">
                <a:pos x="0" y="936"/>
              </a:cxn>
              <a:cxn ang="0">
                <a:pos x="0" y="468"/>
              </a:cxn>
              <a:cxn ang="0">
                <a:pos x="0" y="0"/>
              </a:cxn>
            </a:cxnLst>
            <a:rect l="0" t="0" r="r" b="b"/>
            <a:pathLst>
              <a:path w="5298" h="3746">
                <a:moveTo>
                  <a:pt x="0" y="0"/>
                </a:moveTo>
                <a:lnTo>
                  <a:pt x="662" y="0"/>
                </a:lnTo>
                <a:lnTo>
                  <a:pt x="1324" y="0"/>
                </a:lnTo>
                <a:lnTo>
                  <a:pt x="1986" y="0"/>
                </a:lnTo>
                <a:lnTo>
                  <a:pt x="2648" y="0"/>
                </a:lnTo>
                <a:lnTo>
                  <a:pt x="3310" y="0"/>
                </a:lnTo>
                <a:lnTo>
                  <a:pt x="3973" y="0"/>
                </a:lnTo>
                <a:lnTo>
                  <a:pt x="4635" y="0"/>
                </a:lnTo>
                <a:lnTo>
                  <a:pt x="5298" y="0"/>
                </a:lnTo>
                <a:lnTo>
                  <a:pt x="5298" y="468"/>
                </a:lnTo>
                <a:lnTo>
                  <a:pt x="5298" y="936"/>
                </a:lnTo>
                <a:lnTo>
                  <a:pt x="5298" y="1404"/>
                </a:lnTo>
                <a:lnTo>
                  <a:pt x="5298" y="1873"/>
                </a:lnTo>
                <a:lnTo>
                  <a:pt x="5298" y="2341"/>
                </a:lnTo>
                <a:lnTo>
                  <a:pt x="5298" y="2809"/>
                </a:lnTo>
                <a:lnTo>
                  <a:pt x="5298" y="3277"/>
                </a:lnTo>
                <a:lnTo>
                  <a:pt x="5298" y="3746"/>
                </a:lnTo>
                <a:lnTo>
                  <a:pt x="4635" y="3746"/>
                </a:lnTo>
                <a:lnTo>
                  <a:pt x="3973" y="3746"/>
                </a:lnTo>
                <a:lnTo>
                  <a:pt x="3310" y="3746"/>
                </a:lnTo>
                <a:lnTo>
                  <a:pt x="2648" y="3746"/>
                </a:lnTo>
                <a:lnTo>
                  <a:pt x="1986" y="3746"/>
                </a:lnTo>
                <a:lnTo>
                  <a:pt x="1324" y="3746"/>
                </a:lnTo>
                <a:lnTo>
                  <a:pt x="662" y="3746"/>
                </a:lnTo>
                <a:lnTo>
                  <a:pt x="0" y="3746"/>
                </a:lnTo>
                <a:lnTo>
                  <a:pt x="0" y="3277"/>
                </a:lnTo>
                <a:lnTo>
                  <a:pt x="0" y="2809"/>
                </a:lnTo>
                <a:lnTo>
                  <a:pt x="0" y="2341"/>
                </a:lnTo>
                <a:lnTo>
                  <a:pt x="0" y="1873"/>
                </a:lnTo>
                <a:lnTo>
                  <a:pt x="0" y="1404"/>
                </a:lnTo>
                <a:lnTo>
                  <a:pt x="0" y="936"/>
                </a:lnTo>
                <a:lnTo>
                  <a:pt x="0" y="46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277938" y="5970588"/>
            <a:ext cx="6134100" cy="11112"/>
          </a:xfrm>
          <a:prstGeom prst="rect">
            <a:avLst/>
          </a:prstGeom>
          <a:solidFill>
            <a:srgbClr val="00157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8632825" y="873125"/>
            <a:ext cx="11113" cy="11113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8" y="0"/>
              </a:cxn>
              <a:cxn ang="0">
                <a:pos x="8" y="4"/>
              </a:cxn>
              <a:cxn ang="0">
                <a:pos x="0" y="4"/>
              </a:cxn>
              <a:cxn ang="0">
                <a:pos x="4" y="8"/>
              </a:cxn>
              <a:cxn ang="0">
                <a:pos x="4" y="0"/>
              </a:cxn>
            </a:cxnLst>
            <a:rect l="0" t="0" r="r" b="b"/>
            <a:pathLst>
              <a:path w="8" h="8">
                <a:moveTo>
                  <a:pt x="4" y="0"/>
                </a:moveTo>
                <a:lnTo>
                  <a:pt x="8" y="0"/>
                </a:lnTo>
                <a:lnTo>
                  <a:pt x="8" y="4"/>
                </a:lnTo>
                <a:lnTo>
                  <a:pt x="0" y="4"/>
                </a:lnTo>
                <a:lnTo>
                  <a:pt x="4" y="8"/>
                </a:lnTo>
                <a:lnTo>
                  <a:pt x="4" y="0"/>
                </a:lnTo>
                <a:close/>
              </a:path>
            </a:pathLst>
          </a:custGeom>
          <a:solidFill>
            <a:srgbClr val="00157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62050" y="1077913"/>
            <a:ext cx="6702425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903" tIns="45452" rIns="90903" bIns="45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Klikk for å redigere tittelstil i malen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47875" y="2286000"/>
            <a:ext cx="5837238" cy="3167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903" tIns="45452" rIns="90903" bIns="45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Klikk for å redigere tekststiler i malen</a:t>
            </a:r>
          </a:p>
          <a:p>
            <a:pPr lvl="1"/>
            <a:r>
              <a:rPr lang="en-US"/>
              <a:t>Andre nivå</a:t>
            </a: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8567738" y="5461000"/>
            <a:ext cx="18415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endParaRPr lang="en-GB" sz="1200">
              <a:solidFill>
                <a:schemeClr val="bg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+mj-lt"/>
          <a:ea typeface="+mj-ea"/>
          <a:cs typeface="+mj-cs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5pPr>
      <a:lvl6pPr marL="457200"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6pPr>
      <a:lvl7pPr marL="914400"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7pPr>
      <a:lvl8pPr marL="1371600"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8pPr>
      <a:lvl9pPr marL="1828800" algn="l" defTabSz="904875" rtl="0" eaLnBrk="0" fontAlgn="base" hangingPunct="0">
        <a:spcBef>
          <a:spcPct val="0"/>
        </a:spcBef>
        <a:spcAft>
          <a:spcPct val="0"/>
        </a:spcAft>
        <a:defRPr sz="2300">
          <a:solidFill>
            <a:schemeClr val="accent2"/>
          </a:solidFill>
          <a:latin typeface="Arial" charset="0"/>
        </a:defRPr>
      </a:lvl9pPr>
    </p:titleStyle>
    <p:bodyStyle>
      <a:lvl1pPr marL="338138" indent="-338138" algn="l" defTabSz="904875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990033"/>
          </a:solidFill>
          <a:latin typeface="+mn-lt"/>
          <a:ea typeface="+mn-ea"/>
          <a:cs typeface="+mn-cs"/>
        </a:defRPr>
      </a:lvl1pPr>
      <a:lvl2pPr marL="850900" indent="-393700" algn="l" defTabSz="904875" rtl="0" eaLnBrk="0" fontAlgn="base" hangingPunct="0">
        <a:spcBef>
          <a:spcPct val="20000"/>
        </a:spcBef>
        <a:spcAft>
          <a:spcPct val="0"/>
        </a:spcAft>
        <a:defRPr sz="1600">
          <a:solidFill>
            <a:srgbClr val="990033"/>
          </a:solidFill>
          <a:latin typeface="+mn-lt"/>
        </a:defRPr>
      </a:lvl2pPr>
      <a:lvl3pPr marL="1357313" indent="-227013" algn="l" defTabSz="904875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Times New Roman" pitchFamily="18" charset="0"/>
        </a:defRPr>
      </a:lvl3pPr>
      <a:lvl4pPr marL="1771650" indent="-227013" algn="l" defTabSz="904875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Times New Roman" pitchFamily="18" charset="0"/>
        </a:defRPr>
      </a:lvl4pPr>
      <a:lvl5pPr marL="2185988" indent="-225425" algn="l" defTabSz="9048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Times New Roman" pitchFamily="18" charset="0"/>
        </a:defRPr>
      </a:lvl5pPr>
      <a:lvl6pPr marL="2643188" indent="-225425" algn="l" defTabSz="9048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Times New Roman" pitchFamily="18" charset="0"/>
        </a:defRPr>
      </a:lvl6pPr>
      <a:lvl7pPr marL="3100388" indent="-225425" algn="l" defTabSz="9048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Times New Roman" pitchFamily="18" charset="0"/>
        </a:defRPr>
      </a:lvl7pPr>
      <a:lvl8pPr marL="3557588" indent="-225425" algn="l" defTabSz="9048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Times New Roman" pitchFamily="18" charset="0"/>
        </a:defRPr>
      </a:lvl8pPr>
      <a:lvl9pPr marL="4014788" indent="-225425" algn="l" defTabSz="9048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455613" y="1295400"/>
            <a:ext cx="9220200" cy="1447800"/>
          </a:xfrm>
          <a:noFill/>
        </p:spPr>
        <p:txBody>
          <a:bodyPr/>
          <a:lstStyle/>
          <a:p>
            <a:pPr algn="ctr"/>
            <a:r>
              <a:rPr lang="ar-LB" sz="3200" dirty="0"/>
              <a:t>مصادر المعلومات والخيارات المتاحة لتحديد التكاليف</a:t>
            </a:r>
            <a:br>
              <a:rPr lang="en-AU" sz="3200" b="1" dirty="0"/>
            </a:b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اختيار العينات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تمثيلية على الصعيد الوطني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sz="2400" dirty="0"/>
              <a:t>تصنيف البيانات بشكل مناسب – متطلبات تقديم التقارير على صعيد إقليمي؟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sz="2400" dirty="0"/>
              <a:t>الإطار: جميع السكان المقيمين – ليس فقط المواطنين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الفئة السكانية المستهدفة: النساء المتزوجات الذين تبلغ أعمارهن ال18 و ما فوق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dirty="0"/>
              <a:t>النساء المتزوجات في الفئة العمرية 18 وما فوق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dirty="0"/>
              <a:t>النساء المتزوجات اللواتي تتراوح اعمارهن بين ال18 وال49</a:t>
            </a:r>
            <a:endParaRPr lang="en-US" dirty="0"/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dirty="0"/>
              <a:t>امرأة واحدة فقط لكل أسرة معيشية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076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الاستبيان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العنف الجسدي والجنسي والنفسي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الشريك / غير الشريك</a:t>
            </a:r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الراهن و/أو الواقع خلال الشهور ال12 الماضية</a:t>
            </a:r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عواقب العنف – الإصابات...</a:t>
            </a:r>
          </a:p>
          <a:p>
            <a:pPr algn="r" rtl="1">
              <a:lnSpc>
                <a:spcPct val="90000"/>
              </a:lnSpc>
            </a:pPr>
            <a:r>
              <a:rPr lang="ar-LB" sz="2400" dirty="0"/>
              <a:t>تحديد هوية مرتكبي العنف – في حالات العنف من غير الشريك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سلوك طلب المساعدة</a:t>
            </a:r>
          </a:p>
          <a:p>
            <a:pPr algn="r" rtl="1">
              <a:lnSpc>
                <a:spcPct val="90000"/>
              </a:lnSpc>
            </a:pPr>
            <a:r>
              <a:rPr lang="ar-LB" sz="2400" dirty="0"/>
              <a:t>مستوى الوعي بالقوانين وخدمات الدعم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العوامل الأساسية / عوامل الخطر المتعلقة بالعنف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772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تعريف العنف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المصطلحات المستخدمة</a:t>
            </a:r>
          </a:p>
          <a:p>
            <a:pPr marL="342900" indent="0" algn="r" rtl="1">
              <a:lnSpc>
                <a:spcPct val="90000"/>
              </a:lnSpc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82214C-3BD8-4AE2-A800-51FBB83BBD90}"/>
              </a:ext>
            </a:extLst>
          </p:cNvPr>
          <p:cNvSpPr/>
          <p:nvPr/>
        </p:nvSpPr>
        <p:spPr>
          <a:xfrm>
            <a:off x="2360612" y="1845540"/>
            <a:ext cx="4949825" cy="347172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dirty="0"/>
              <a:t>Conflict tactics scale </a:t>
            </a:r>
            <a:r>
              <a:rPr lang="en-US" sz="1800" dirty="0"/>
              <a:t>(</a:t>
            </a:r>
            <a:r>
              <a:rPr lang="en-US" sz="1800" dirty="0" err="1"/>
              <a:t>Struas</a:t>
            </a:r>
            <a:r>
              <a:rPr lang="en-US" sz="1800" dirty="0"/>
              <a:t> &amp; </a:t>
            </a:r>
            <a:r>
              <a:rPr lang="en-US" sz="1800" dirty="0" err="1"/>
              <a:t>Gelles</a:t>
            </a:r>
            <a:r>
              <a:rPr lang="en-US" sz="1800" dirty="0"/>
              <a:t>, 1990: US family violence survey);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I’m going to read you some things that you and your (spouse/partner) might do when you have an argument. I would like you to tell me how many times [. . .] in the past 12 months you: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Violence (stat Canada ‘93);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I’d like you to tell me if your husband/partner has ever done any of the following to you.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Force –threatened force </a:t>
            </a:r>
          </a:p>
        </p:txBody>
      </p:sp>
    </p:spTree>
    <p:extLst>
      <p:ext uri="{BB962C8B-B14F-4D97-AF65-F5344CB8AC3E}">
        <p14:creationId xmlns:p14="http://schemas.microsoft.com/office/powerpoint/2010/main" val="84809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/>
            <a:r>
              <a:rPr lang="ar-LB" sz="2800" dirty="0"/>
              <a:t>تنظيم العمل الميداني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المقابلات الشخصية المباشرة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 err="1"/>
              <a:t>مستجوبات</a:t>
            </a:r>
            <a:r>
              <a:rPr lang="ar-LB" sz="2400" dirty="0"/>
              <a:t> (نساء تجري المقابلات) لديهن تدريب متخصّص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sz="2400" dirty="0"/>
              <a:t>قضايا مفاهيمية حول نوع الجنس؛ قضايا أخلاقية</a:t>
            </a:r>
          </a:p>
          <a:p>
            <a:pPr marL="342900" indent="0" algn="r" rtl="1">
              <a:lnSpc>
                <a:spcPct val="90000"/>
              </a:lnSpc>
              <a:buNone/>
            </a:pPr>
            <a:endParaRPr lang="ar-LB" sz="2400" dirty="0"/>
          </a:p>
          <a:p>
            <a:pPr marL="342900" indent="-342900" algn="r" rtl="1">
              <a:lnSpc>
                <a:spcPct val="90000"/>
              </a:lnSpc>
            </a:pPr>
            <a:r>
              <a:rPr lang="ar-LB" sz="2400" dirty="0"/>
              <a:t>وجود رجال (مشرفو أو قادة الأفرقة) في حال أقيمت المقابلات في أماكن بديلة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50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القضايا الأخلاقية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موضوع حسّاس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endParaRPr lang="ar-LB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سلامة المجيبين والقائمين بالمقابلة (أعمال انتقامية محتملة)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endParaRPr lang="ar-LB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مجلس المراجعة الداخلية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sz="2400" dirty="0"/>
              <a:t>لا يوجد عادةً في مكاتب الإحصاءات الوطنية – استعراض غير رسمي</a:t>
            </a:r>
          </a:p>
          <a:p>
            <a:pPr algn="r" rtl="1"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المبادئ التوجيهية الأخلاقية لمنظمة الصحة العالمية (2001)</a:t>
            </a:r>
            <a:endParaRPr lang="en-US" sz="2400" dirty="0"/>
          </a:p>
          <a:p>
            <a:pPr algn="r" rt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377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توصيات منظمة الصحة العالمية بشأن الأخلاقيات والسلامة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2" y="1295400"/>
            <a:ext cx="89916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dirty="0"/>
              <a:t>يجب أن تسترشد كل قرارات المشروع بالسلامة</a:t>
            </a:r>
          </a:p>
          <a:p>
            <a:pPr algn="r" rtl="1">
              <a:lnSpc>
                <a:spcPct val="90000"/>
              </a:lnSpc>
            </a:pPr>
            <a:r>
              <a:rPr lang="ar-LB" dirty="0"/>
              <a:t>يجب أن تقام المسوح المتعلقة بمدى الانتشار على منهجية سليمة – تقليص الإبلاغ الناقص عن العنف</a:t>
            </a: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حماية السرية أمر أساسي لضمان سلامة المرأة وجودة البيانات</a:t>
            </a:r>
          </a:p>
          <a:p>
            <a:pPr algn="r" rtl="1">
              <a:lnSpc>
                <a:spcPct val="90000"/>
              </a:lnSpc>
            </a:pPr>
            <a:r>
              <a:rPr lang="ar-LB" dirty="0"/>
              <a:t>يجب اختيار كل أعضاء الفريق الميداني بعناية ويجب أن يتلقَّوا تدريباً متخصصاً</a:t>
            </a:r>
          </a:p>
          <a:p>
            <a:pPr algn="r" rtl="1">
              <a:lnSpc>
                <a:spcPct val="90000"/>
              </a:lnSpc>
            </a:pPr>
            <a:r>
              <a:rPr lang="ar-LB" dirty="0"/>
              <a:t>يجب أن يحتوي تصميم الدراسة على عدد من الإجراءات تهدف إلى تقليل أي إجهاد ممكن أن يسببه البحث للمشاركين.</a:t>
            </a: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ينبغي تدريب العاملين في الميدان لإحالة النساء اللاتي يطلبن المساعدة إلى مقدمي الخدمات المحليين (الخدمات القانونية، الصحية، الاجتماعية).</a:t>
            </a: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لا ينبغي إدراج أسئلة عن العنف في دراسات استقصائية مصمَّمة لأغراض أخرى إلا إذا كان إدراجها يلبي المتطلَّبات الأخلاقية والمنهجية</a:t>
            </a:r>
            <a:r>
              <a:rPr lang="en-US" dirty="0"/>
              <a:t> </a:t>
            </a:r>
            <a:r>
              <a:rPr lang="ar-LB" dirty="0"/>
              <a:t> (تستخدم مسوح القوة العاملة الرد عن طريف شخص آخر)</a:t>
            </a:r>
          </a:p>
        </p:txBody>
      </p:sp>
    </p:spTree>
    <p:extLst>
      <p:ext uri="{BB962C8B-B14F-4D97-AF65-F5344CB8AC3E}">
        <p14:creationId xmlns:p14="http://schemas.microsoft.com/office/powerpoint/2010/main" val="26001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سلامة المجيبين والفريق الميداني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2" y="1219200"/>
            <a:ext cx="8991600" cy="47244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dirty="0"/>
              <a:t>الموافقة المستنيرة للمجيبين</a:t>
            </a:r>
            <a:r>
              <a:rPr lang="en-US" dirty="0"/>
              <a:t>– </a:t>
            </a:r>
            <a:endParaRPr lang="ar-LB" dirty="0"/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dirty="0"/>
              <a:t>الحق بالانسحاب في أي وقت؛ الحق بعدم الإجابة على أسئلة معيّنة</a:t>
            </a:r>
          </a:p>
          <a:p>
            <a:pPr marL="342900" indent="0" algn="r" rtl="1">
              <a:lnSpc>
                <a:spcPct val="90000"/>
              </a:lnSpc>
              <a:buNone/>
            </a:pPr>
            <a:r>
              <a:rPr lang="ar-LB" dirty="0"/>
              <a:t>تجدر الإشارة الى حساسية الموضوع</a:t>
            </a:r>
            <a:endParaRPr lang="en-US" dirty="0"/>
          </a:p>
          <a:p>
            <a:pPr marL="342900" indent="0" algn="r" rtl="1">
              <a:lnSpc>
                <a:spcPct val="90000"/>
              </a:lnSpc>
              <a:buNone/>
            </a:pPr>
            <a:endParaRPr lang="en-US" dirty="0"/>
          </a:p>
          <a:p>
            <a:pPr marL="400050" indent="-400050" algn="r" rtl="1">
              <a:lnSpc>
                <a:spcPct val="90000"/>
              </a:lnSpc>
            </a:pPr>
            <a:r>
              <a:rPr lang="ar-LB" dirty="0"/>
              <a:t>لا يعرّف المسح على أنه مسح حول العنف وذلك لتجنّب أي ردّ انتقامي محتمل – بل يعرّف على أنه مسح حول صحة المرأة ورفاها...</a:t>
            </a:r>
            <a:endParaRPr lang="en-US" dirty="0"/>
          </a:p>
          <a:p>
            <a:pPr marL="0" indent="0" algn="r" rtl="1">
              <a:lnSpc>
                <a:spcPct val="90000"/>
              </a:lnSpc>
              <a:buNone/>
            </a:pP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تقام المقابلات في لقاءات خاصة فقط – مع الحق في تغيير الموعد أو نقل المقابلة</a:t>
            </a:r>
          </a:p>
          <a:p>
            <a:pPr algn="r" rtl="1">
              <a:lnSpc>
                <a:spcPct val="90000"/>
              </a:lnSpc>
            </a:pPr>
            <a:endParaRPr lang="ar-LB" dirty="0"/>
          </a:p>
          <a:p>
            <a:pPr algn="r" rtl="1">
              <a:lnSpc>
                <a:spcPct val="90000"/>
              </a:lnSpc>
            </a:pPr>
            <a:r>
              <a:rPr lang="ar-LB" dirty="0"/>
              <a:t>في حال كانت الاسرة وحدة العيّنة، تجرى المقابلة مع امرأة مؤهلة واحدة من كل أسرة</a:t>
            </a: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marL="0" indent="0" algn="r" rtl="1">
              <a:lnSpc>
                <a:spcPct val="90000"/>
              </a:lnSpc>
              <a:buNone/>
            </a:pP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8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... سلامة المجيبين والفريق الميداني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1600200"/>
            <a:ext cx="8991600" cy="472440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dirty="0"/>
          </a:p>
          <a:p>
            <a:pPr marL="400050" lvl="1" indent="-400050" algn="r" rt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ar-LB" dirty="0"/>
              <a:t>يجب على الشخص الذي يقوم بالمقابلة إنهائها أو تغيير الموضوع في حال المقاطعة، حتى ولو من قبل الأطفال</a:t>
            </a:r>
          </a:p>
          <a:p>
            <a:pPr marL="400050" lvl="1" indent="0" algn="r" rtl="1">
              <a:lnSpc>
                <a:spcPct val="90000"/>
              </a:lnSpc>
            </a:pPr>
            <a:r>
              <a:rPr lang="ar-LB" dirty="0"/>
              <a:t>يجب إعداد نموذج عن مواضيع أقل حساسية وتوزيعة على الأشخاص الذين يقومون بالمقابلة لاستخدامه في حال المقاطعة</a:t>
            </a:r>
          </a:p>
          <a:p>
            <a:pPr marL="400050" lvl="1" indent="0" algn="r" rtl="1">
              <a:lnSpc>
                <a:spcPct val="90000"/>
              </a:lnSpc>
            </a:pPr>
            <a:endParaRPr lang="ar-LB" dirty="0"/>
          </a:p>
          <a:p>
            <a:pPr algn="r" rtl="1">
              <a:lnSpc>
                <a:spcPct val="90000"/>
              </a:lnSpc>
            </a:pPr>
            <a:r>
              <a:rPr lang="ar-LB" dirty="0"/>
              <a:t>يجب أن يضم التخطيط اللوجيستي ميزانية لتغيير موعد المقابلات وتأمين مواقع بديلة آمنة لإجراء المقابلة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تحديد تكلفة العنف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2" y="1219200"/>
            <a:ext cx="8991600" cy="50292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الفرز: واقعة العنف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فقط عنف الشريك (الزوج)</a:t>
            </a:r>
          </a:p>
          <a:p>
            <a:pPr lvl="1" algn="r" rtl="1">
              <a:lnSpc>
                <a:spcPct val="90000"/>
              </a:lnSpc>
            </a:pPr>
            <a:endParaRPr lang="ar-LB" sz="2000" dirty="0"/>
          </a:p>
          <a:p>
            <a:pPr marL="393700" lvl="1" algn="r" rt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ar-LB" sz="2000" dirty="0"/>
              <a:t>الفترة المرجعية: الأشهر ال12 الماضية</a:t>
            </a:r>
          </a:p>
          <a:p>
            <a:pPr marL="393700" lvl="1" algn="r" rt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ar-LB" sz="2000" dirty="0"/>
          </a:p>
          <a:p>
            <a:pPr marL="393700" lvl="1" algn="r" rt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ar-LB" sz="2000" dirty="0"/>
              <a:t>نوع العنف: العنف الجسدي والجنسي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نوعين من التكاليف:</a:t>
            </a:r>
            <a:endParaRPr lang="en-US" sz="2400" dirty="0"/>
          </a:p>
          <a:p>
            <a:pPr marL="914400" lvl="1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LB" sz="2000" dirty="0"/>
              <a:t>التكاليف المباشرة التي تدفع من المال الخاص (الرعاية الصحية، الخدمات القانونية، العدالة الجنائية، الخدمات الاجتماعية، الإسكان، استبدال الأثاث والسلع المدمّرة)</a:t>
            </a:r>
          </a:p>
          <a:p>
            <a:pPr marL="914400" lvl="1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LB" sz="2000" dirty="0"/>
              <a:t>التكاليف غير المباشرة (انخفاض الدخل/الإنتاجية للضحية وأفعال العائلة، العمل المأجور وغير المأجور، العمل المنزلي، أيام الدراسة الضائعة، تكاليف النقل)</a:t>
            </a:r>
          </a:p>
          <a:p>
            <a:pPr lvl="1" algn="r" rtl="1">
              <a:lnSpc>
                <a:spcPct val="90000"/>
              </a:lnSpc>
            </a:pPr>
            <a:r>
              <a:rPr lang="en-US" sz="1800" dirty="0"/>
              <a:t>	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7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الخيارات المتاحة لإضافة بنود تكلفة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2" y="1219200"/>
            <a:ext cx="8991600" cy="4724400"/>
          </a:xfrm>
        </p:spPr>
        <p:txBody>
          <a:bodyPr/>
          <a:lstStyle/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LB" sz="2400" dirty="0"/>
              <a:t>نموذج مصغّر: </a:t>
            </a:r>
            <a:endParaRPr lang="en-US" sz="2400" dirty="0"/>
          </a:p>
          <a:p>
            <a:pPr marL="512762" lvl="1" indent="0" algn="r" rtl="1">
              <a:lnSpc>
                <a:spcPct val="90000"/>
              </a:lnSpc>
            </a:pPr>
            <a:r>
              <a:rPr lang="ar-LB" sz="2000" dirty="0"/>
              <a:t>إضافة أسئلة حول التكلفة موجّهة للنساء اللواتي يتعرضن للعنف </a:t>
            </a:r>
            <a:endParaRPr lang="en-US" dirty="0"/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endParaRPr lang="en-US" dirty="0"/>
          </a:p>
          <a:p>
            <a:pPr marL="457200" indent="-457200" algn="r" rtl="1">
              <a:lnSpc>
                <a:spcPct val="90000"/>
              </a:lnSpc>
              <a:buFont typeface="+mj-lt"/>
              <a:buAutoNum type="arabicPeriod"/>
            </a:pPr>
            <a:r>
              <a:rPr lang="ar-LB" sz="2400" dirty="0"/>
              <a:t>نموذج طويل:</a:t>
            </a:r>
            <a:endParaRPr lang="en-US" sz="2400" dirty="0"/>
          </a:p>
          <a:p>
            <a:pPr marL="512762" lvl="1" indent="0" algn="r" rtl="1">
              <a:lnSpc>
                <a:spcPct val="90000"/>
              </a:lnSpc>
            </a:pPr>
            <a:r>
              <a:rPr lang="ar-LB" sz="2000" dirty="0"/>
              <a:t>إضافة أسئلة مفصًلة حول حادثة العنف الأخيرة</a:t>
            </a:r>
            <a:endParaRPr lang="en-US" sz="2000" dirty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endParaRPr lang="en-US" sz="2000" dirty="0"/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0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533400"/>
            <a:ext cx="6702425" cy="914400"/>
          </a:xfrm>
        </p:spPr>
        <p:txBody>
          <a:bodyPr/>
          <a:lstStyle/>
          <a:p>
            <a:pPr algn="r" rtl="1"/>
            <a:r>
              <a:rPr lang="ar-LB" sz="3600" dirty="0"/>
              <a:t>موجز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75" y="1752600"/>
            <a:ext cx="5837238" cy="3167063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dirty="0"/>
              <a:t>الاحتياجات من البيانات</a:t>
            </a: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مصادر البيانات</a:t>
            </a: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المسائل الأخلاقية</a:t>
            </a:r>
            <a:endParaRPr lang="en-US" dirty="0"/>
          </a:p>
          <a:p>
            <a:pPr algn="r" rtl="1">
              <a:lnSpc>
                <a:spcPct val="90000"/>
              </a:lnSpc>
            </a:pPr>
            <a:endParaRPr lang="en-US" dirty="0"/>
          </a:p>
          <a:p>
            <a:pPr algn="r" rtl="1">
              <a:lnSpc>
                <a:spcPct val="90000"/>
              </a:lnSpc>
            </a:pPr>
            <a:r>
              <a:rPr lang="ar-LB" dirty="0"/>
              <a:t>نماذج تقدير التكاليف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75" y="3124200"/>
            <a:ext cx="5837238" cy="2328863"/>
          </a:xfrm>
        </p:spPr>
        <p:txBody>
          <a:bodyPr/>
          <a:lstStyle/>
          <a:p>
            <a:pPr algn="ctr">
              <a:buFontTx/>
              <a:buNone/>
            </a:pPr>
            <a:r>
              <a:rPr lang="ar-LB" sz="3600" dirty="0"/>
              <a:t>شكراً!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/>
            <a:r>
              <a:rPr lang="ar-LB" sz="2800" dirty="0"/>
              <a:t>الاحتياجات من البيانات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7244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على الصعيد الوطني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القانون الأساسي – حقوق الإنسان</a:t>
            </a:r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الوزارات التنفيذية – وزارة شؤون المرأة/ المجلس الأعلى للمرأة</a:t>
            </a:r>
            <a:endParaRPr lang="en-US" sz="2000" dirty="0"/>
          </a:p>
          <a:p>
            <a:pPr algn="r" rtl="1"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على الصعيد الإقليمي / الدولي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أهداف التنمية المستدامة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اللجنة المعنية بالقضاء على التمييز ضد المرأة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قائمة الإسكوا الأساسية للمؤشرات</a:t>
            </a:r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مؤشرات مفوضية الأمم المتحدة لحقوق الإنسان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algn="r" rt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ar-LB" sz="2400" dirty="0"/>
              <a:t>البحوث/المعرفة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FBA2-88CE-4C06-875C-10CCF02E4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48" y="342313"/>
            <a:ext cx="8541187" cy="953088"/>
          </a:xfrm>
        </p:spPr>
        <p:txBody>
          <a:bodyPr>
            <a:normAutofit/>
          </a:bodyPr>
          <a:lstStyle/>
          <a:p>
            <a:pPr algn="r" rtl="1"/>
            <a:r>
              <a:rPr lang="ar-LB" dirty="0"/>
              <a:t>مؤشرات أهداف التنمية المستدامة فيما يتعلق بالعنف ضد المرأة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DBCAC9-6514-4362-8605-847D0B137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67213"/>
              </p:ext>
            </p:extLst>
          </p:nvPr>
        </p:nvGraphicFramePr>
        <p:xfrm>
          <a:off x="493870" y="1219200"/>
          <a:ext cx="8480565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855">
                  <a:extLst>
                    <a:ext uri="{9D8B030D-6E8A-4147-A177-3AD203B41FA5}">
                      <a16:colId xmlns:a16="http://schemas.microsoft.com/office/drawing/2014/main" val="3447714010"/>
                    </a:ext>
                  </a:extLst>
                </a:gridCol>
                <a:gridCol w="2826855">
                  <a:extLst>
                    <a:ext uri="{9D8B030D-6E8A-4147-A177-3AD203B41FA5}">
                      <a16:colId xmlns:a16="http://schemas.microsoft.com/office/drawing/2014/main" val="3997705560"/>
                    </a:ext>
                  </a:extLst>
                </a:gridCol>
                <a:gridCol w="2826855">
                  <a:extLst>
                    <a:ext uri="{9D8B030D-6E8A-4147-A177-3AD203B41FA5}">
                      <a16:colId xmlns:a16="http://schemas.microsoft.com/office/drawing/2014/main" val="3037112971"/>
                    </a:ext>
                  </a:extLst>
                </a:gridCol>
              </a:tblGrid>
              <a:tr h="829028">
                <a:tc>
                  <a:txBody>
                    <a:bodyPr/>
                    <a:lstStyle/>
                    <a:p>
                      <a:pPr algn="r"/>
                      <a:r>
                        <a:rPr lang="ar-LB" sz="14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المؤشر</a:t>
                      </a:r>
                    </a:p>
                    <a:p>
                      <a:pPr algn="r"/>
                      <a:endParaRPr lang="ar-LB" sz="14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5.1.1  </a:t>
                      </a:r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 إذا كانت ثمة أطر قانونية قائمة، أم لا، من أجل تعزيز وإنفاذ ورصد المساواة وعدم التمييز على أساس نوع الجنس</a:t>
                      </a:r>
                    </a:p>
                    <a:p>
                      <a:pPr marL="0" algn="r" defTabSz="914400" rtl="0" eaLnBrk="1" latinLnBrk="0" hangingPunct="1"/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5.2.1 </a:t>
                      </a:r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نسبة النساء </a:t>
                      </a:r>
                      <a:r>
                        <a:rPr lang="ar-LB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المعاشرات</a:t>
                      </a:r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والفتيات في الخامسة عشرة وما فوق اللاتي تعرضن لعنف بدني أو جنسي أو نفسي من عشير حالي أو سابق، خلال الاثني عشر شهرا الماضية، مصنفة بحسب شكل العنف والفئة العمرية.</a:t>
                      </a:r>
                    </a:p>
                    <a:p>
                      <a:pPr marL="0" algn="r" defTabSz="914400" rtl="0" eaLnBrk="1" latinLnBrk="0" hangingPunct="1"/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5.2.2 نسبة النساء </a:t>
                      </a:r>
                      <a:r>
                        <a:rPr lang="ar-LB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المعاشرات</a:t>
                      </a:r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والفتيات في الخامسة عشرة وما فوق اللاتي تعرضن لعنف بدني أو جنسي أو نفسي من أشخاص غير العشير، خلال الاثني عشر شهرا الماضية، حسب الفئة العمرية ومكان حدوث العنف.</a:t>
                      </a:r>
                    </a:p>
                    <a:p>
                      <a:pPr marL="0" algn="r" defTabSz="914400" rtl="0" eaLnBrk="1" latinLnBrk="0" hangingPunct="1"/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5.3.1 نسبة النساء اللاتي تتراوح أعمارهن بين 20 و24 عاما واللاتي تزوجن أو ارتبطن بقرين قبل أن يبلغن 15 عاما و18 عاماً.</a:t>
                      </a:r>
                    </a:p>
                    <a:p>
                      <a:pPr marL="0" algn="r" defTabSz="914400" rtl="0" eaLnBrk="1" latinLnBrk="0" hangingPunct="1"/>
                      <a:r>
                        <a:rPr lang="ar-L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5.3.2 النسبة المئوية للفتيات والنساء اللاتي تتراوح أعمارهن بين 15 و49 عاما اللاتي خضعن لعملية تشويه/بتر الأعضاء التناسلية، بحسب الفئة العمرية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4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الغاية</a:t>
                      </a:r>
                    </a:p>
                    <a:p>
                      <a:pPr algn="r"/>
                      <a:endParaRPr lang="ar-LB" sz="14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 وضع حد لجميع أشكال التمييز ضد النساء والفتيات في كل مكان </a:t>
                      </a:r>
                    </a:p>
                    <a:p>
                      <a:pPr algn="r"/>
                      <a:endParaRPr lang="ar-LB" sz="14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 القضاء على جميع اشكال العنف ضد جميع النساء والفتيات في المجالين العام والخاص، بما في ذلك الاتجار بالبشر والاستغلال الجنسي وغير ذلك من أنواع الاستغلال</a:t>
                      </a:r>
                    </a:p>
                    <a:p>
                      <a:pPr algn="r"/>
                      <a:endParaRPr lang="ar-LB" sz="14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   القضاء على جميع الممارسات الضارة، من قبيل زواج الأطفال والزواج المبكر والزواج القسري، وتشويه الأعضاء التناسلية للإناث</a:t>
                      </a:r>
                      <a:endParaRPr lang="en-US" sz="14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400" dirty="0">
                          <a:solidFill>
                            <a:schemeClr val="tx1"/>
                          </a:solidFill>
                        </a:rPr>
                        <a:t>الهدف</a:t>
                      </a:r>
                    </a:p>
                    <a:p>
                      <a:pPr algn="r"/>
                      <a:endParaRPr lang="ar-L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4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تحقيق المساواة بين الجنسين وتمكين جميع النساء والفتيات</a:t>
                      </a:r>
                    </a:p>
                    <a:p>
                      <a:pPr algn="r"/>
                      <a:endParaRPr lang="ar-LB" sz="140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1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53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ما الذي نعرفه عن العنف ضد المرأة؟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تقديرات وطنية لنسبة الانتشار: 7 دول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بيانات متعلقة بالاتجاهات: فقط دولتين: مصر وفلسطين</a:t>
            </a: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957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F2944E-47D8-45FC-8577-4EFD87CE2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20405"/>
              </p:ext>
            </p:extLst>
          </p:nvPr>
        </p:nvGraphicFramePr>
        <p:xfrm>
          <a:off x="760411" y="533400"/>
          <a:ext cx="8610601" cy="5334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75644">
                  <a:extLst>
                    <a:ext uri="{9D8B030D-6E8A-4147-A177-3AD203B41FA5}">
                      <a16:colId xmlns:a16="http://schemas.microsoft.com/office/drawing/2014/main" val="3099981790"/>
                    </a:ext>
                  </a:extLst>
                </a:gridCol>
                <a:gridCol w="1275644">
                  <a:extLst>
                    <a:ext uri="{9D8B030D-6E8A-4147-A177-3AD203B41FA5}">
                      <a16:colId xmlns:a16="http://schemas.microsoft.com/office/drawing/2014/main" val="1706127047"/>
                    </a:ext>
                  </a:extLst>
                </a:gridCol>
                <a:gridCol w="581544">
                  <a:extLst>
                    <a:ext uri="{9D8B030D-6E8A-4147-A177-3AD203B41FA5}">
                      <a16:colId xmlns:a16="http://schemas.microsoft.com/office/drawing/2014/main" val="4022916221"/>
                    </a:ext>
                  </a:extLst>
                </a:gridCol>
                <a:gridCol w="778519">
                  <a:extLst>
                    <a:ext uri="{9D8B030D-6E8A-4147-A177-3AD203B41FA5}">
                      <a16:colId xmlns:a16="http://schemas.microsoft.com/office/drawing/2014/main" val="3484543679"/>
                    </a:ext>
                  </a:extLst>
                </a:gridCol>
                <a:gridCol w="778519">
                  <a:extLst>
                    <a:ext uri="{9D8B030D-6E8A-4147-A177-3AD203B41FA5}">
                      <a16:colId xmlns:a16="http://schemas.microsoft.com/office/drawing/2014/main" val="49306177"/>
                    </a:ext>
                  </a:extLst>
                </a:gridCol>
                <a:gridCol w="778519">
                  <a:extLst>
                    <a:ext uri="{9D8B030D-6E8A-4147-A177-3AD203B41FA5}">
                      <a16:colId xmlns:a16="http://schemas.microsoft.com/office/drawing/2014/main" val="1177408377"/>
                    </a:ext>
                  </a:extLst>
                </a:gridCol>
                <a:gridCol w="778519">
                  <a:extLst>
                    <a:ext uri="{9D8B030D-6E8A-4147-A177-3AD203B41FA5}">
                      <a16:colId xmlns:a16="http://schemas.microsoft.com/office/drawing/2014/main" val="2244846638"/>
                    </a:ext>
                  </a:extLst>
                </a:gridCol>
                <a:gridCol w="919214">
                  <a:extLst>
                    <a:ext uri="{9D8B030D-6E8A-4147-A177-3AD203B41FA5}">
                      <a16:colId xmlns:a16="http://schemas.microsoft.com/office/drawing/2014/main" val="3204309504"/>
                    </a:ext>
                  </a:extLst>
                </a:gridCol>
                <a:gridCol w="919214">
                  <a:extLst>
                    <a:ext uri="{9D8B030D-6E8A-4147-A177-3AD203B41FA5}">
                      <a16:colId xmlns:a16="http://schemas.microsoft.com/office/drawing/2014/main" val="3271193866"/>
                    </a:ext>
                  </a:extLst>
                </a:gridCol>
                <a:gridCol w="525265">
                  <a:extLst>
                    <a:ext uri="{9D8B030D-6E8A-4147-A177-3AD203B41FA5}">
                      <a16:colId xmlns:a16="http://schemas.microsoft.com/office/drawing/2014/main" val="562829939"/>
                    </a:ext>
                  </a:extLst>
                </a:gridCol>
              </a:tblGrid>
              <a:tr h="466437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الدولة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المسح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التغطية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الفترة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عنف الشريك (الزوج)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26595"/>
                  </a:ext>
                </a:extLst>
              </a:tr>
              <a:tr h="4664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العنف الجسدي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العنف الجنسي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العنف الجسدي و/أو الجنسي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700675"/>
                  </a:ext>
                </a:extLst>
              </a:tr>
              <a:tr h="860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الأشهر ال12 الماضية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الأشهر ال12 الماضية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الأشهر ال12 الماضية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1051949970"/>
                  </a:ext>
                </a:extLst>
              </a:tr>
              <a:tr h="127983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مصر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استقصاء حول التكلفة الاقتصادية للعنف القائم على نوع الجنس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المواطنين</a:t>
                      </a:r>
                      <a:br>
                        <a:rPr lang="ar-LB" sz="1400" u="none" strike="noStrike" dirty="0">
                          <a:effectLst/>
                        </a:rPr>
                      </a:br>
                      <a:r>
                        <a:rPr lang="ar-LB" sz="1400" u="none" strike="noStrike" dirty="0">
                          <a:effectLst/>
                        </a:rPr>
                        <a:t>العمر: 18-64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2405610778"/>
                  </a:ext>
                </a:extLst>
              </a:tr>
              <a:tr h="4664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استقصاء الأسر المعيشية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1050463499"/>
                  </a:ext>
                </a:extLst>
              </a:tr>
              <a:tr h="4664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استقصاء الأسر المعيشية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2005</a:t>
                      </a: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998584129"/>
                  </a:ext>
                </a:extLst>
              </a:tr>
              <a:tr h="466437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الأردن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استقصاء الأسر المعيشية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1146883053"/>
                  </a:ext>
                </a:extLst>
              </a:tr>
              <a:tr h="860993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المغرب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استقصاء حول العنف ضد المرأة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المواطنين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2009-2010</a:t>
                      </a: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71858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18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F620BDA-B11E-41B0-9F08-13A7BEB7C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80996"/>
              </p:ext>
            </p:extLst>
          </p:nvPr>
        </p:nvGraphicFramePr>
        <p:xfrm>
          <a:off x="455612" y="457200"/>
          <a:ext cx="9067800" cy="53340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47782">
                  <a:extLst>
                    <a:ext uri="{9D8B030D-6E8A-4147-A177-3AD203B41FA5}">
                      <a16:colId xmlns:a16="http://schemas.microsoft.com/office/drawing/2014/main" val="2345795014"/>
                    </a:ext>
                  </a:extLst>
                </a:gridCol>
                <a:gridCol w="1347782">
                  <a:extLst>
                    <a:ext uri="{9D8B030D-6E8A-4147-A177-3AD203B41FA5}">
                      <a16:colId xmlns:a16="http://schemas.microsoft.com/office/drawing/2014/main" val="4242481899"/>
                    </a:ext>
                  </a:extLst>
                </a:gridCol>
                <a:gridCol w="584700">
                  <a:extLst>
                    <a:ext uri="{9D8B030D-6E8A-4147-A177-3AD203B41FA5}">
                      <a16:colId xmlns:a16="http://schemas.microsoft.com/office/drawing/2014/main" val="3946633397"/>
                    </a:ext>
                  </a:extLst>
                </a:gridCol>
                <a:gridCol w="822544">
                  <a:extLst>
                    <a:ext uri="{9D8B030D-6E8A-4147-A177-3AD203B41FA5}">
                      <a16:colId xmlns:a16="http://schemas.microsoft.com/office/drawing/2014/main" val="1364645796"/>
                    </a:ext>
                  </a:extLst>
                </a:gridCol>
                <a:gridCol w="822544">
                  <a:extLst>
                    <a:ext uri="{9D8B030D-6E8A-4147-A177-3AD203B41FA5}">
                      <a16:colId xmlns:a16="http://schemas.microsoft.com/office/drawing/2014/main" val="2841636748"/>
                    </a:ext>
                  </a:extLst>
                </a:gridCol>
                <a:gridCol w="822544">
                  <a:extLst>
                    <a:ext uri="{9D8B030D-6E8A-4147-A177-3AD203B41FA5}">
                      <a16:colId xmlns:a16="http://schemas.microsoft.com/office/drawing/2014/main" val="1976980501"/>
                    </a:ext>
                  </a:extLst>
                </a:gridCol>
                <a:gridCol w="822544">
                  <a:extLst>
                    <a:ext uri="{9D8B030D-6E8A-4147-A177-3AD203B41FA5}">
                      <a16:colId xmlns:a16="http://schemas.microsoft.com/office/drawing/2014/main" val="609718432"/>
                    </a:ext>
                  </a:extLst>
                </a:gridCol>
                <a:gridCol w="971195">
                  <a:extLst>
                    <a:ext uri="{9D8B030D-6E8A-4147-A177-3AD203B41FA5}">
                      <a16:colId xmlns:a16="http://schemas.microsoft.com/office/drawing/2014/main" val="3405358493"/>
                    </a:ext>
                  </a:extLst>
                </a:gridCol>
                <a:gridCol w="971195">
                  <a:extLst>
                    <a:ext uri="{9D8B030D-6E8A-4147-A177-3AD203B41FA5}">
                      <a16:colId xmlns:a16="http://schemas.microsoft.com/office/drawing/2014/main" val="2542907236"/>
                    </a:ext>
                  </a:extLst>
                </a:gridCol>
                <a:gridCol w="554970">
                  <a:extLst>
                    <a:ext uri="{9D8B030D-6E8A-4147-A177-3AD203B41FA5}">
                      <a16:colId xmlns:a16="http://schemas.microsoft.com/office/drawing/2014/main" val="4210865592"/>
                    </a:ext>
                  </a:extLst>
                </a:gridCol>
              </a:tblGrid>
              <a:tr h="432478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الدولة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 dirty="0">
                          <a:effectLst/>
                        </a:rPr>
                        <a:t>المسح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التغطية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الفترة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عنف الشريك (الزوج)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411961"/>
                  </a:ext>
                </a:extLst>
              </a:tr>
              <a:tr h="432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عنف جسدي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عنف جنسي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عنف جسدي و/أو جنسي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576484"/>
                  </a:ext>
                </a:extLst>
              </a:tr>
              <a:tr h="798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الأشهر ال12 الماضية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الأشهر ال12 الماضية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الأشهر ال12 الماضية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LB" sz="1400" u="none" strike="noStrike">
                          <a:effectLst/>
                        </a:rPr>
                        <a:t>أي وقت مضى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4034980287"/>
                  </a:ext>
                </a:extLst>
              </a:tr>
              <a:tr h="432478"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فلسطين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استقصاء حول العنف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3896893084"/>
                  </a:ext>
                </a:extLst>
              </a:tr>
              <a:tr h="432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استقصاء حول العنف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3729859148"/>
                  </a:ext>
                </a:extLst>
              </a:tr>
              <a:tr h="1186653"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 dirty="0">
                          <a:effectLst/>
                        </a:rPr>
                        <a:t>تونس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النتائج الرئيسية للمسح الوطني حول العنف ضد المرأة (2011)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4053253572"/>
                  </a:ext>
                </a:extLst>
              </a:tr>
              <a:tr h="432478"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العراق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مسح </a:t>
                      </a:r>
                      <a:r>
                        <a:rPr lang="en-US" sz="1400" u="none" strike="noStrike">
                          <a:effectLst/>
                        </a:rPr>
                        <a:t>I-WISH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>
                          <a:effectLst/>
                        </a:rPr>
                        <a:t>المواطنين</a:t>
                      </a:r>
                      <a:endParaRPr lang="ar-L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3996648296"/>
                  </a:ext>
                </a:extLst>
              </a:tr>
              <a:tr h="1186653">
                <a:tc>
                  <a:txBody>
                    <a:bodyPr/>
                    <a:lstStyle/>
                    <a:p>
                      <a:pPr algn="r" rtl="1" fontAlgn="b"/>
                      <a:r>
                        <a:rPr lang="ar-LB" sz="1400" u="none" strike="noStrike" dirty="0">
                          <a:effectLst/>
                        </a:rPr>
                        <a:t>موريتانيا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 dirty="0">
                          <a:effectLst/>
                        </a:rPr>
                        <a:t>استقصاء حول العنف ضد المرأة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LB" sz="1400" u="none" strike="noStrike" dirty="0">
                          <a:effectLst/>
                        </a:rPr>
                        <a:t>المواطنين</a:t>
                      </a:r>
                      <a:br>
                        <a:rPr lang="ar-LB" sz="1400" u="none" strike="noStrike" dirty="0">
                          <a:effectLst/>
                        </a:rPr>
                      </a:br>
                      <a:r>
                        <a:rPr lang="ar-LB" sz="1400" u="none" strike="noStrike" dirty="0">
                          <a:effectLst/>
                        </a:rPr>
                        <a:t>العمر: 18-64</a:t>
                      </a:r>
                      <a:endParaRPr lang="ar-L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2011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 dirty="0">
                          <a:effectLst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40" marR="5940" marT="5940" marB="0" anchor="ctr"/>
                </a:tc>
                <a:extLst>
                  <a:ext uri="{0D108BD9-81ED-4DB2-BD59-A6C34878D82A}">
                    <a16:rowId xmlns:a16="http://schemas.microsoft.com/office/drawing/2014/main" val="302171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97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مصادر البيانات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السجلات الادارية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سجلات الشرطة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سجلات المحكمة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العيادات/المرفقات الصحية</a:t>
            </a:r>
            <a:endParaRPr lang="en-US" sz="2000" dirty="0"/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lvl="1" algn="r" rtl="1">
              <a:lnSpc>
                <a:spcPct val="90000"/>
              </a:lnSpc>
            </a:pPr>
            <a:r>
              <a:rPr lang="ar-LB" sz="2000" dirty="0"/>
              <a:t>متحيزة (انتقاء العينات)؛ لا يمكن تصحيحها</a:t>
            </a:r>
            <a:endParaRPr lang="en-US" sz="2000" dirty="0"/>
          </a:p>
          <a:p>
            <a:pPr marL="0" indent="0" algn="r" rtl="1">
              <a:lnSpc>
                <a:spcPct val="90000"/>
              </a:lnSpc>
              <a:buNone/>
            </a:pPr>
            <a:endParaRPr lang="en-US" sz="2400" dirty="0"/>
          </a:p>
          <a:p>
            <a:pPr algn="r" rtl="1">
              <a:lnSpc>
                <a:spcPct val="90000"/>
              </a:lnSpc>
            </a:pPr>
            <a:r>
              <a:rPr lang="ar-LB" sz="2400" dirty="0"/>
              <a:t>مسوح الأسر المعيشية</a:t>
            </a:r>
            <a:endParaRPr lang="en-US" sz="2400" dirty="0"/>
          </a:p>
          <a:p>
            <a:pPr lvl="1" algn="r" rtl="1">
              <a:lnSpc>
                <a:spcPct val="90000"/>
              </a:lnSpc>
            </a:pPr>
            <a:r>
              <a:rPr lang="ar-LB" dirty="0"/>
              <a:t>الوطنية</a:t>
            </a:r>
            <a:endParaRPr lang="en-US" dirty="0"/>
          </a:p>
          <a:p>
            <a:pPr lvl="1" algn="r" rtl="1">
              <a:lnSpc>
                <a:spcPct val="90000"/>
              </a:lnSpc>
            </a:pPr>
            <a:r>
              <a:rPr lang="ar-LB" dirty="0"/>
              <a:t>دون الوطنية (على صعيد المنطقة؛ المجتمع المحلي)</a:t>
            </a:r>
          </a:p>
          <a:p>
            <a:pPr lvl="1" algn="r" rtl="1">
              <a:lnSpc>
                <a:spcPct val="90000"/>
              </a:lnSpc>
            </a:pPr>
            <a:r>
              <a:rPr lang="ar-LB" dirty="0"/>
              <a:t>جماعية (طلاب الجامعات؛ اللاجئين؛ العاملين في الخدمة المنزلية...)</a:t>
            </a:r>
            <a:endParaRPr lang="en-US" dirty="0"/>
          </a:p>
          <a:p>
            <a:pPr lvl="1" algn="r" rtl="1">
              <a:lnSpc>
                <a:spcPct val="90000"/>
              </a:lnSpc>
            </a:pPr>
            <a:r>
              <a:rPr lang="ar-LB" dirty="0"/>
              <a:t>المسوح المتخصصة (مسح حول العنف؛ مسح حول الاعتداء/الإجرام) أو المسوح العامة (مسوح محلية للأسر المعيشية)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324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391400" cy="914400"/>
          </a:xfrm>
        </p:spPr>
        <p:txBody>
          <a:bodyPr/>
          <a:lstStyle/>
          <a:p>
            <a:pPr algn="r" rtl="1"/>
            <a:r>
              <a:rPr lang="ar-LB" sz="2800" dirty="0"/>
              <a:t>مسوح الأسر المعيشية المستندة على السكان</a:t>
            </a:r>
            <a:endParaRPr lang="en-US" sz="2800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458200" cy="4572000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LB" sz="2400" dirty="0"/>
              <a:t>المسائل المتعلقة بالتصميم</a:t>
            </a:r>
          </a:p>
          <a:p>
            <a:pPr marL="0" indent="0" algn="r" rtl="1">
              <a:lnSpc>
                <a:spcPct val="90000"/>
              </a:lnSpc>
              <a:buNone/>
            </a:pPr>
            <a:endParaRPr lang="ar-LB" sz="2400" dirty="0"/>
          </a:p>
          <a:p>
            <a:pPr marL="628650" indent="-285750" algn="r" rt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ar-LB" sz="1800" dirty="0">
                <a:latin typeface="+mj-lt"/>
              </a:rPr>
              <a:t>اختيار العينات – السكان المستهدفين</a:t>
            </a:r>
          </a:p>
          <a:p>
            <a:pPr marL="628650" indent="-285750" algn="r" rtl="1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ar-LB" sz="1800" dirty="0">
              <a:latin typeface="+mj-lt"/>
            </a:endParaRPr>
          </a:p>
          <a:p>
            <a:pPr marL="628650" indent="-285750" algn="r" rt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ar-LB" sz="1800" dirty="0">
                <a:latin typeface="+mj-lt"/>
              </a:rPr>
              <a:t>تصميم الاستبيان</a:t>
            </a:r>
            <a:endParaRPr lang="en-US" sz="1800" dirty="0">
              <a:latin typeface="+mj-lt"/>
            </a:endParaRPr>
          </a:p>
          <a:p>
            <a:pPr algn="r" rtl="1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1800" dirty="0">
              <a:latin typeface="+mj-lt"/>
            </a:endParaRPr>
          </a:p>
          <a:p>
            <a:pPr marL="628650" lvl="1" indent="-285750" algn="r" rt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ar-LB" sz="1800" dirty="0">
                <a:latin typeface="+mj-lt"/>
              </a:rPr>
              <a:t>تنظيم العمل الميداني</a:t>
            </a:r>
            <a:endParaRPr lang="en-US" sz="1800" dirty="0">
              <a:latin typeface="+mj-lt"/>
            </a:endParaRPr>
          </a:p>
          <a:p>
            <a:pPr lvl="1" algn="r" rtl="1">
              <a:lnSpc>
                <a:spcPct val="90000"/>
              </a:lnSpc>
            </a:pPr>
            <a:endParaRPr lang="en-US" sz="2000" dirty="0"/>
          </a:p>
          <a:p>
            <a:pPr lvl="1" algn="r" rtl="1">
              <a:lnSpc>
                <a:spcPct val="90000"/>
              </a:lnSpc>
            </a:pPr>
            <a:endParaRPr lang="ar-LB" sz="20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9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  <p:bldP spid="485379" grpId="0" build="p" autoUpdateAnimBg="0" advAuto="0"/>
    </p:bldLst>
  </p:timing>
</p:sld>
</file>

<file path=ppt/theme/theme1.xml><?xml version="1.0" encoding="utf-8"?>
<a:theme xmlns:a="http://schemas.openxmlformats.org/drawingml/2006/main" name="IsesMasterBred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sesMasterB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sesMasterB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esMasterB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esMasterBre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esMasterBre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esMasterB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esMasterB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esMasterB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459670</TotalTime>
  <Pages>1</Pages>
  <Words>1153</Words>
  <Application>Microsoft Office PowerPoint</Application>
  <PresentationFormat>Custom</PresentationFormat>
  <Paragraphs>296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IsesMasterBred</vt:lpstr>
      <vt:lpstr>مصادر المعلومات والخيارات المتاحة لتحديد التكاليف </vt:lpstr>
      <vt:lpstr>موجز</vt:lpstr>
      <vt:lpstr>الاحتياجات من البيانات</vt:lpstr>
      <vt:lpstr>مؤشرات أهداف التنمية المستدامة فيما يتعلق بالعنف ضد المرأة</vt:lpstr>
      <vt:lpstr>ما الذي نعرفه عن العنف ضد المرأة؟</vt:lpstr>
      <vt:lpstr>PowerPoint Presentation</vt:lpstr>
      <vt:lpstr>PowerPoint Presentation</vt:lpstr>
      <vt:lpstr>مصادر البيانات</vt:lpstr>
      <vt:lpstr>مسوح الأسر المعيشية المستندة على السكان</vt:lpstr>
      <vt:lpstr>اختيار العينات</vt:lpstr>
      <vt:lpstr>الاستبيان</vt:lpstr>
      <vt:lpstr>تعريف العنف</vt:lpstr>
      <vt:lpstr>تنظيم العمل الميداني</vt:lpstr>
      <vt:lpstr>القضايا الأخلاقية</vt:lpstr>
      <vt:lpstr>توصيات منظمة الصحة العالمية بشأن الأخلاقيات والسلامة</vt:lpstr>
      <vt:lpstr>سلامة المجيبين والفريق الميداني</vt:lpstr>
      <vt:lpstr>... سلامة المجيبين والفريق الميداني</vt:lpstr>
      <vt:lpstr>تحديد تكلفة العنف</vt:lpstr>
      <vt:lpstr>الخيارات المتاحة لإضافة بنود تكلفة</vt:lpstr>
      <vt:lpstr>PowerPoint Presentation</vt:lpstr>
    </vt:vector>
  </TitlesOfParts>
  <Company>FAFO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Fafo</dc:creator>
  <cp:keywords/>
  <dc:description/>
  <cp:lastModifiedBy>Hala Attieh</cp:lastModifiedBy>
  <cp:revision>507</cp:revision>
  <cp:lastPrinted>2019-08-28T07:34:13Z</cp:lastPrinted>
  <dcterms:created xsi:type="dcterms:W3CDTF">1997-10-31T11:54:30Z</dcterms:created>
  <dcterms:modified xsi:type="dcterms:W3CDTF">2019-08-28T11:51:33Z</dcterms:modified>
</cp:coreProperties>
</file>