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331" r:id="rId2"/>
  </p:sldMasterIdLst>
  <p:notesMasterIdLst>
    <p:notesMasterId r:id="rId18"/>
  </p:notesMasterIdLst>
  <p:handoutMasterIdLst>
    <p:handoutMasterId r:id="rId19"/>
  </p:handoutMasterIdLst>
  <p:sldIdLst>
    <p:sldId id="336" r:id="rId3"/>
    <p:sldId id="874" r:id="rId4"/>
    <p:sldId id="875" r:id="rId5"/>
    <p:sldId id="876" r:id="rId6"/>
    <p:sldId id="877" r:id="rId7"/>
    <p:sldId id="888" r:id="rId8"/>
    <p:sldId id="879" r:id="rId9"/>
    <p:sldId id="880" r:id="rId10"/>
    <p:sldId id="881" r:id="rId11"/>
    <p:sldId id="883" r:id="rId12"/>
    <p:sldId id="882" r:id="rId13"/>
    <p:sldId id="885" r:id="rId14"/>
    <p:sldId id="887" r:id="rId15"/>
    <p:sldId id="890" r:id="rId16"/>
    <p:sldId id="770" r:id="rId17"/>
  </p:sldIdLst>
  <p:sldSz cx="9144000" cy="6858000" type="screen4x3"/>
  <p:notesSz cx="6858000" cy="9240838"/>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kaina Al Nasrawi" initials="SAN" lastIdx="1" clrIdx="0">
    <p:extLst>
      <p:ext uri="{19B8F6BF-5375-455C-9EA6-DF929625EA0E}">
        <p15:presenceInfo xmlns:p15="http://schemas.microsoft.com/office/powerpoint/2012/main" userId="Sukaina Al Nasraw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0E7"/>
    <a:srgbClr val="5D2923"/>
    <a:srgbClr val="50456F"/>
    <a:srgbClr val="3A5315"/>
    <a:srgbClr val="CECA36"/>
    <a:srgbClr val="F4C0B6"/>
    <a:srgbClr val="CE5722"/>
    <a:srgbClr val="F0620A"/>
    <a:srgbClr val="EDECB4"/>
    <a:srgbClr val="405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4230" autoAdjust="0"/>
  </p:normalViewPr>
  <p:slideViewPr>
    <p:cSldViewPr snapToGrid="0" snapToObjects="1">
      <p:cViewPr varScale="1">
        <p:scale>
          <a:sx n="81" d="100"/>
          <a:sy n="81" d="100"/>
        </p:scale>
        <p:origin x="1840" y="52"/>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212FD-8324-4898-91C7-3C602C3155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5A7514-3D94-4BD6-BB83-CC2B03D55F49}">
      <dgm:prSet phldrT="[Text]" custT="1"/>
      <dgm:spPr>
        <a:solidFill>
          <a:schemeClr val="bg1">
            <a:lumMod val="75000"/>
          </a:schemeClr>
        </a:solidFill>
      </dgm:spPr>
      <dgm:t>
        <a:bodyPr/>
        <a:lstStyle/>
        <a:p>
          <a:pPr>
            <a:buFont typeface="Courier New" panose="02070309020205020404" pitchFamily="49" charset="0"/>
            <a:buChar char="o"/>
          </a:pPr>
          <a:r>
            <a:rPr lang="ar-SA" sz="2000" b="1" dirty="0">
              <a:solidFill>
                <a:schemeClr val="tx1"/>
              </a:solidFill>
            </a:rPr>
            <a:t>وجود ونوع تشريعات متعلقة بالعنف الأسري</a:t>
          </a:r>
          <a:endParaRPr lang="en-US" sz="2000" b="1" dirty="0"/>
        </a:p>
      </dgm:t>
    </dgm:pt>
    <dgm:pt modelId="{42831B61-ADCB-411E-BE2D-CB3C85A23F3C}" type="parTrans" cxnId="{599A54DC-F029-437C-A14D-D358F58BB456}">
      <dgm:prSet/>
      <dgm:spPr/>
      <dgm:t>
        <a:bodyPr/>
        <a:lstStyle/>
        <a:p>
          <a:endParaRPr lang="en-US" sz="2000"/>
        </a:p>
      </dgm:t>
    </dgm:pt>
    <dgm:pt modelId="{1B62FB30-A31B-4503-8D04-F979CC9E4ABD}" type="sibTrans" cxnId="{599A54DC-F029-437C-A14D-D358F58BB456}">
      <dgm:prSet/>
      <dgm:spPr/>
      <dgm:t>
        <a:bodyPr/>
        <a:lstStyle/>
        <a:p>
          <a:endParaRPr lang="en-US" sz="2000"/>
        </a:p>
      </dgm:t>
    </dgm:pt>
    <dgm:pt modelId="{2B08DBB9-A002-46D1-B9D4-1591ED0912F2}">
      <dgm:prSet custT="1"/>
      <dgm:spPr>
        <a:solidFill>
          <a:schemeClr val="bg1">
            <a:lumMod val="75000"/>
          </a:schemeClr>
        </a:solidFill>
      </dgm:spPr>
      <dgm:t>
        <a:bodyPr/>
        <a:lstStyle/>
        <a:p>
          <a:r>
            <a:rPr lang="ar-SA" sz="2000" b="1" dirty="0">
              <a:solidFill>
                <a:schemeClr val="tx1"/>
              </a:solidFill>
            </a:rPr>
            <a:t>وجود إطار سياساتي</a:t>
          </a:r>
          <a:endParaRPr lang="en-US" sz="2000" b="1" dirty="0">
            <a:solidFill>
              <a:schemeClr val="tx1"/>
            </a:solidFill>
          </a:endParaRPr>
        </a:p>
      </dgm:t>
    </dgm:pt>
    <dgm:pt modelId="{79FCD3A6-5110-41DA-ACE6-8F8FC5793634}" type="parTrans" cxnId="{F41A435A-1DAF-43F3-90E5-AD3C2E266B5F}">
      <dgm:prSet/>
      <dgm:spPr/>
      <dgm:t>
        <a:bodyPr/>
        <a:lstStyle/>
        <a:p>
          <a:endParaRPr lang="en-US" sz="2000"/>
        </a:p>
      </dgm:t>
    </dgm:pt>
    <dgm:pt modelId="{D005DDF2-4A7E-4555-8FDE-73C65854CDD7}" type="sibTrans" cxnId="{F41A435A-1DAF-43F3-90E5-AD3C2E266B5F}">
      <dgm:prSet/>
      <dgm:spPr/>
      <dgm:t>
        <a:bodyPr/>
        <a:lstStyle/>
        <a:p>
          <a:endParaRPr lang="en-US" sz="2000"/>
        </a:p>
      </dgm:t>
    </dgm:pt>
    <dgm:pt modelId="{E44B0DCE-C4F8-40EF-BABA-0C1F6D8B86D7}">
      <dgm:prSet custT="1"/>
      <dgm:spPr>
        <a:solidFill>
          <a:schemeClr val="bg1">
            <a:lumMod val="75000"/>
          </a:schemeClr>
        </a:solidFill>
      </dgm:spPr>
      <dgm:t>
        <a:bodyPr/>
        <a:lstStyle/>
        <a:p>
          <a:r>
            <a:rPr lang="ar-SA" sz="2000" b="1" dirty="0">
              <a:solidFill>
                <a:schemeClr val="tx1"/>
              </a:solidFill>
            </a:rPr>
            <a:t>الخدمات المناسبة للحيلولة دون وقوع العنف الأسري أو التصدي له </a:t>
          </a:r>
          <a:endParaRPr lang="en-US" sz="2000" b="1" dirty="0">
            <a:solidFill>
              <a:schemeClr val="tx1"/>
            </a:solidFill>
          </a:endParaRPr>
        </a:p>
      </dgm:t>
    </dgm:pt>
    <dgm:pt modelId="{BD8A2EF2-33B1-4431-B7A7-8E7104069918}" type="parTrans" cxnId="{A1033EB7-2E06-4AA3-9508-B7B3CE27E158}">
      <dgm:prSet/>
      <dgm:spPr/>
      <dgm:t>
        <a:bodyPr/>
        <a:lstStyle/>
        <a:p>
          <a:endParaRPr lang="en-US" sz="2000"/>
        </a:p>
      </dgm:t>
    </dgm:pt>
    <dgm:pt modelId="{803122E4-A17F-423D-AEFC-033850DA687C}" type="sibTrans" cxnId="{A1033EB7-2E06-4AA3-9508-B7B3CE27E158}">
      <dgm:prSet/>
      <dgm:spPr/>
      <dgm:t>
        <a:bodyPr/>
        <a:lstStyle/>
        <a:p>
          <a:endParaRPr lang="en-US" sz="2000"/>
        </a:p>
      </dgm:t>
    </dgm:pt>
    <dgm:pt modelId="{862D1F37-2EA9-4418-966A-14C790E2A734}">
      <dgm:prSet custT="1"/>
      <dgm:spPr>
        <a:solidFill>
          <a:schemeClr val="bg1">
            <a:lumMod val="75000"/>
          </a:schemeClr>
        </a:solidFill>
      </dgm:spPr>
      <dgm:t>
        <a:bodyPr/>
        <a:lstStyle/>
        <a:p>
          <a:r>
            <a:rPr lang="ar-SA" sz="2000" b="1" dirty="0">
              <a:solidFill>
                <a:schemeClr val="tx1"/>
              </a:solidFill>
            </a:rPr>
            <a:t>وجود ونوع بيانات ومعلومات أخرى في البلد</a:t>
          </a:r>
          <a:endParaRPr lang="en-US" sz="2000" b="1" dirty="0">
            <a:solidFill>
              <a:schemeClr val="tx1"/>
            </a:solidFill>
          </a:endParaRPr>
        </a:p>
      </dgm:t>
    </dgm:pt>
    <dgm:pt modelId="{2AADFA4E-6C00-4389-92AD-34D53C01A24F}" type="parTrans" cxnId="{3A87E62E-7001-4A4A-B7AE-A26C3F67E817}">
      <dgm:prSet/>
      <dgm:spPr/>
      <dgm:t>
        <a:bodyPr/>
        <a:lstStyle/>
        <a:p>
          <a:endParaRPr lang="en-US" sz="2000"/>
        </a:p>
      </dgm:t>
    </dgm:pt>
    <dgm:pt modelId="{AA86E9D6-4860-4FEA-9B75-625EFDEFC25F}" type="sibTrans" cxnId="{3A87E62E-7001-4A4A-B7AE-A26C3F67E817}">
      <dgm:prSet/>
      <dgm:spPr/>
      <dgm:t>
        <a:bodyPr/>
        <a:lstStyle/>
        <a:p>
          <a:endParaRPr lang="en-US" sz="2000"/>
        </a:p>
      </dgm:t>
    </dgm:pt>
    <dgm:pt modelId="{B19506B0-1A4B-4092-87B4-7067B742B068}" type="pres">
      <dgm:prSet presAssocID="{1D9212FD-8324-4898-91C7-3C602C31553C}" presName="diagram" presStyleCnt="0">
        <dgm:presLayoutVars>
          <dgm:dir val="rev"/>
          <dgm:resizeHandles val="exact"/>
        </dgm:presLayoutVars>
      </dgm:prSet>
      <dgm:spPr/>
    </dgm:pt>
    <dgm:pt modelId="{F1DC52D3-FCFC-4AE6-BDD0-B3FED540C2B0}" type="pres">
      <dgm:prSet presAssocID="{585A7514-3D94-4BD6-BB83-CC2B03D55F49}" presName="node" presStyleLbl="node1" presStyleIdx="0" presStyleCnt="4" custScaleY="127317">
        <dgm:presLayoutVars>
          <dgm:bulletEnabled val="1"/>
        </dgm:presLayoutVars>
      </dgm:prSet>
      <dgm:spPr/>
    </dgm:pt>
    <dgm:pt modelId="{9CD2EF00-FD54-4671-8757-148CAC326569}" type="pres">
      <dgm:prSet presAssocID="{1B62FB30-A31B-4503-8D04-F979CC9E4ABD}" presName="sibTrans" presStyleCnt="0"/>
      <dgm:spPr/>
    </dgm:pt>
    <dgm:pt modelId="{5F7AEC86-7049-4BB0-89E2-F9174C984C5B}" type="pres">
      <dgm:prSet presAssocID="{2B08DBB9-A002-46D1-B9D4-1591ED0912F2}" presName="node" presStyleLbl="node1" presStyleIdx="1" presStyleCnt="4" custScaleY="127317">
        <dgm:presLayoutVars>
          <dgm:bulletEnabled val="1"/>
        </dgm:presLayoutVars>
      </dgm:prSet>
      <dgm:spPr/>
    </dgm:pt>
    <dgm:pt modelId="{6E9392F9-469D-4496-824F-B3EF0DB4C289}" type="pres">
      <dgm:prSet presAssocID="{D005DDF2-4A7E-4555-8FDE-73C65854CDD7}" presName="sibTrans" presStyleCnt="0"/>
      <dgm:spPr/>
    </dgm:pt>
    <dgm:pt modelId="{EBD15E6F-FD9A-470E-AC67-0B83868E0A19}" type="pres">
      <dgm:prSet presAssocID="{E44B0DCE-C4F8-40EF-BABA-0C1F6D8B86D7}" presName="node" presStyleLbl="node1" presStyleIdx="2" presStyleCnt="4" custScaleY="127317">
        <dgm:presLayoutVars>
          <dgm:bulletEnabled val="1"/>
        </dgm:presLayoutVars>
      </dgm:prSet>
      <dgm:spPr/>
    </dgm:pt>
    <dgm:pt modelId="{14C9D0D7-F99C-4C97-8CC1-6487FDACD48C}" type="pres">
      <dgm:prSet presAssocID="{803122E4-A17F-423D-AEFC-033850DA687C}" presName="sibTrans" presStyleCnt="0"/>
      <dgm:spPr/>
    </dgm:pt>
    <dgm:pt modelId="{F3A629DD-979D-4897-8EF2-75B76413ABFF}" type="pres">
      <dgm:prSet presAssocID="{862D1F37-2EA9-4418-966A-14C790E2A734}" presName="node" presStyleLbl="node1" presStyleIdx="3" presStyleCnt="4" custScaleY="127317">
        <dgm:presLayoutVars>
          <dgm:bulletEnabled val="1"/>
        </dgm:presLayoutVars>
      </dgm:prSet>
      <dgm:spPr/>
    </dgm:pt>
  </dgm:ptLst>
  <dgm:cxnLst>
    <dgm:cxn modelId="{0344000C-1DF7-4304-8206-CC1CAC47D542}" type="presOf" srcId="{E44B0DCE-C4F8-40EF-BABA-0C1F6D8B86D7}" destId="{EBD15E6F-FD9A-470E-AC67-0B83868E0A19}" srcOrd="0" destOrd="0" presId="urn:microsoft.com/office/officeart/2005/8/layout/default"/>
    <dgm:cxn modelId="{3A87E62E-7001-4A4A-B7AE-A26C3F67E817}" srcId="{1D9212FD-8324-4898-91C7-3C602C31553C}" destId="{862D1F37-2EA9-4418-966A-14C790E2A734}" srcOrd="3" destOrd="0" parTransId="{2AADFA4E-6C00-4389-92AD-34D53C01A24F}" sibTransId="{AA86E9D6-4860-4FEA-9B75-625EFDEFC25F}"/>
    <dgm:cxn modelId="{97F0822F-A32A-4303-94B1-E7F408812E86}" type="presOf" srcId="{862D1F37-2EA9-4418-966A-14C790E2A734}" destId="{F3A629DD-979D-4897-8EF2-75B76413ABFF}" srcOrd="0" destOrd="0" presId="urn:microsoft.com/office/officeart/2005/8/layout/default"/>
    <dgm:cxn modelId="{F41A435A-1DAF-43F3-90E5-AD3C2E266B5F}" srcId="{1D9212FD-8324-4898-91C7-3C602C31553C}" destId="{2B08DBB9-A002-46D1-B9D4-1591ED0912F2}" srcOrd="1" destOrd="0" parTransId="{79FCD3A6-5110-41DA-ACE6-8F8FC5793634}" sibTransId="{D005DDF2-4A7E-4555-8FDE-73C65854CDD7}"/>
    <dgm:cxn modelId="{A1033EB7-2E06-4AA3-9508-B7B3CE27E158}" srcId="{1D9212FD-8324-4898-91C7-3C602C31553C}" destId="{E44B0DCE-C4F8-40EF-BABA-0C1F6D8B86D7}" srcOrd="2" destOrd="0" parTransId="{BD8A2EF2-33B1-4431-B7A7-8E7104069918}" sibTransId="{803122E4-A17F-423D-AEFC-033850DA687C}"/>
    <dgm:cxn modelId="{9D0C5DBF-E071-4534-8BA9-E52B265537A1}" type="presOf" srcId="{585A7514-3D94-4BD6-BB83-CC2B03D55F49}" destId="{F1DC52D3-FCFC-4AE6-BDD0-B3FED540C2B0}" srcOrd="0" destOrd="0" presId="urn:microsoft.com/office/officeart/2005/8/layout/default"/>
    <dgm:cxn modelId="{599A54DC-F029-437C-A14D-D358F58BB456}" srcId="{1D9212FD-8324-4898-91C7-3C602C31553C}" destId="{585A7514-3D94-4BD6-BB83-CC2B03D55F49}" srcOrd="0" destOrd="0" parTransId="{42831B61-ADCB-411E-BE2D-CB3C85A23F3C}" sibTransId="{1B62FB30-A31B-4503-8D04-F979CC9E4ABD}"/>
    <dgm:cxn modelId="{88E772E4-6F51-4482-9E44-BCBE9D1C7879}" type="presOf" srcId="{2B08DBB9-A002-46D1-B9D4-1591ED0912F2}" destId="{5F7AEC86-7049-4BB0-89E2-F9174C984C5B}" srcOrd="0" destOrd="0" presId="urn:microsoft.com/office/officeart/2005/8/layout/default"/>
    <dgm:cxn modelId="{7B3D8FF1-FCE4-4531-8AC8-F0E09EBA4998}" type="presOf" srcId="{1D9212FD-8324-4898-91C7-3C602C31553C}" destId="{B19506B0-1A4B-4092-87B4-7067B742B068}" srcOrd="0" destOrd="0" presId="urn:microsoft.com/office/officeart/2005/8/layout/default"/>
    <dgm:cxn modelId="{790CBEA8-D233-468D-9DC4-B973AFC0F419}" type="presParOf" srcId="{B19506B0-1A4B-4092-87B4-7067B742B068}" destId="{F1DC52D3-FCFC-4AE6-BDD0-B3FED540C2B0}" srcOrd="0" destOrd="0" presId="urn:microsoft.com/office/officeart/2005/8/layout/default"/>
    <dgm:cxn modelId="{5F155B82-2877-4460-9CD4-61BD4E506BF8}" type="presParOf" srcId="{B19506B0-1A4B-4092-87B4-7067B742B068}" destId="{9CD2EF00-FD54-4671-8757-148CAC326569}" srcOrd="1" destOrd="0" presId="urn:microsoft.com/office/officeart/2005/8/layout/default"/>
    <dgm:cxn modelId="{69404DFA-F1C7-478B-ADBC-A1B84CF62D2B}" type="presParOf" srcId="{B19506B0-1A4B-4092-87B4-7067B742B068}" destId="{5F7AEC86-7049-4BB0-89E2-F9174C984C5B}" srcOrd="2" destOrd="0" presId="urn:microsoft.com/office/officeart/2005/8/layout/default"/>
    <dgm:cxn modelId="{8D12323F-8701-42F3-B74A-FE2035CB97DA}" type="presParOf" srcId="{B19506B0-1A4B-4092-87B4-7067B742B068}" destId="{6E9392F9-469D-4496-824F-B3EF0DB4C289}" srcOrd="3" destOrd="0" presId="urn:microsoft.com/office/officeart/2005/8/layout/default"/>
    <dgm:cxn modelId="{82E33127-11DA-4D52-8E38-EF2841CF865E}" type="presParOf" srcId="{B19506B0-1A4B-4092-87B4-7067B742B068}" destId="{EBD15E6F-FD9A-470E-AC67-0B83868E0A19}" srcOrd="4" destOrd="0" presId="urn:microsoft.com/office/officeart/2005/8/layout/default"/>
    <dgm:cxn modelId="{ADBACF12-B631-4A08-A315-AF8964B9018F}" type="presParOf" srcId="{B19506B0-1A4B-4092-87B4-7067B742B068}" destId="{14C9D0D7-F99C-4C97-8CC1-6487FDACD48C}" srcOrd="5" destOrd="0" presId="urn:microsoft.com/office/officeart/2005/8/layout/default"/>
    <dgm:cxn modelId="{48FF57FF-AB1C-4EFE-A21E-EA65EC210DB4}" type="presParOf" srcId="{B19506B0-1A4B-4092-87B4-7067B742B068}" destId="{F3A629DD-979D-4897-8EF2-75B76413ABFF}" srcOrd="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E9369-8EA3-4B94-8D90-A8316B4824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BB0A30-9581-46F5-9EBF-46126EE0DB8C}">
      <dgm:prSet phldrT="[Text]" custT="1"/>
      <dgm:spPr/>
      <dgm:t>
        <a:bodyPr/>
        <a:lstStyle/>
        <a:p>
          <a:pPr>
            <a:buFont typeface="Arial" panose="020B0604020202020204" pitchFamily="34" charset="0"/>
            <a:buChar char="•"/>
          </a:pPr>
          <a:r>
            <a:rPr lang="ar-LB" sz="2400" b="1" kern="1200" dirty="0">
              <a:solidFill>
                <a:schemeClr val="bg1"/>
              </a:solidFill>
              <a:latin typeface="Arial"/>
              <a:cs typeface="Arial"/>
            </a:rPr>
            <a:t>تحديد نطاق عملية تقدير التكلفة</a:t>
          </a:r>
          <a:endParaRPr lang="en-US" sz="2400" b="1" kern="1200" dirty="0">
            <a:solidFill>
              <a:prstClr val="white"/>
            </a:solidFill>
            <a:latin typeface="Arial"/>
            <a:ea typeface="+mn-ea"/>
            <a:cs typeface="Arial"/>
          </a:endParaRPr>
        </a:p>
      </dgm:t>
    </dgm:pt>
    <dgm:pt modelId="{6359D75C-414B-4647-9291-247492C41C92}" type="parTrans" cxnId="{4BDB370E-79D9-43F9-9163-AD9D183C9346}">
      <dgm:prSet/>
      <dgm:spPr/>
      <dgm:t>
        <a:bodyPr/>
        <a:lstStyle/>
        <a:p>
          <a:endParaRPr lang="en-US" b="1">
            <a:solidFill>
              <a:schemeClr val="bg1"/>
            </a:solidFill>
          </a:endParaRPr>
        </a:p>
      </dgm:t>
    </dgm:pt>
    <dgm:pt modelId="{801708DF-0AA3-4E69-9FAC-E74EFBD98A39}" type="sibTrans" cxnId="{4BDB370E-79D9-43F9-9163-AD9D183C9346}">
      <dgm:prSet/>
      <dgm:spPr/>
      <dgm:t>
        <a:bodyPr/>
        <a:lstStyle/>
        <a:p>
          <a:endParaRPr lang="en-US" b="1">
            <a:solidFill>
              <a:schemeClr val="bg1"/>
            </a:solidFill>
          </a:endParaRPr>
        </a:p>
      </dgm:t>
    </dgm:pt>
    <dgm:pt modelId="{F79C6D10-8A61-483F-9B52-CF6E5E322E7D}">
      <dgm:prSet phldrT="[Text]" custT="1"/>
      <dgm:spPr/>
      <dgm:t>
        <a:bodyPr/>
        <a:lstStyle/>
        <a:p>
          <a:pPr>
            <a:buFont typeface="Arial" panose="020B0604020202020204" pitchFamily="34" charset="0"/>
            <a:buChar char="•"/>
          </a:pPr>
          <a:r>
            <a:rPr lang="ar-SA" sz="2400" b="1" dirty="0">
              <a:solidFill>
                <a:schemeClr val="bg1"/>
              </a:solidFill>
            </a:rPr>
            <a:t>تحليل وتوثيق الاحتياجات غير </a:t>
          </a:r>
          <a:r>
            <a:rPr lang="ar-SA" sz="2400" b="1" dirty="0" err="1">
              <a:solidFill>
                <a:schemeClr val="bg1"/>
              </a:solidFill>
            </a:rPr>
            <a:t>المُلبّاة</a:t>
          </a:r>
          <a:endParaRPr lang="en-US" sz="2400" b="1" dirty="0">
            <a:solidFill>
              <a:schemeClr val="bg1"/>
            </a:solidFill>
          </a:endParaRPr>
        </a:p>
      </dgm:t>
    </dgm:pt>
    <dgm:pt modelId="{BA3062B6-DFBE-4328-8966-0759204F9642}" type="parTrans" cxnId="{593D8C77-3E49-4DA9-8FEB-C84F4212901E}">
      <dgm:prSet/>
      <dgm:spPr/>
      <dgm:t>
        <a:bodyPr/>
        <a:lstStyle/>
        <a:p>
          <a:endParaRPr lang="en-US" b="1">
            <a:solidFill>
              <a:schemeClr val="bg1"/>
            </a:solidFill>
          </a:endParaRPr>
        </a:p>
      </dgm:t>
    </dgm:pt>
    <dgm:pt modelId="{88150614-C380-4F54-A2D7-6AD3FECC509B}" type="sibTrans" cxnId="{593D8C77-3E49-4DA9-8FEB-C84F4212901E}">
      <dgm:prSet/>
      <dgm:spPr/>
      <dgm:t>
        <a:bodyPr/>
        <a:lstStyle/>
        <a:p>
          <a:endParaRPr lang="en-US" b="1">
            <a:solidFill>
              <a:schemeClr val="bg1"/>
            </a:solidFill>
          </a:endParaRPr>
        </a:p>
      </dgm:t>
    </dgm:pt>
    <dgm:pt modelId="{EBFCC9AD-D6A8-4034-8E43-C76B141D692B}">
      <dgm:prSet phldrT="[Text]" custT="1"/>
      <dgm:spPr/>
      <dgm:t>
        <a:bodyPr/>
        <a:lstStyle/>
        <a:p>
          <a:pPr>
            <a:buFont typeface="Arial" panose="020B0604020202020204" pitchFamily="34" charset="0"/>
            <a:buChar char="•"/>
          </a:pPr>
          <a:r>
            <a:rPr lang="ar-LB" sz="2400" b="1" dirty="0">
              <a:solidFill>
                <a:schemeClr val="bg1"/>
              </a:solidFill>
              <a:latin typeface="Arial"/>
              <a:cs typeface="Arial"/>
            </a:rPr>
            <a:t>آ</a:t>
          </a:r>
          <a:r>
            <a:rPr lang="ar-SA" sz="2400" b="1" dirty="0">
              <a:solidFill>
                <a:schemeClr val="bg1"/>
              </a:solidFill>
              <a:latin typeface="Arial"/>
              <a:cs typeface="Arial"/>
            </a:rPr>
            <a:t>ليات الاستجابة القائم في البلد المعني</a:t>
          </a:r>
          <a:endParaRPr lang="en-US" sz="2400" b="1" dirty="0">
            <a:solidFill>
              <a:schemeClr val="bg1"/>
            </a:solidFill>
          </a:endParaRPr>
        </a:p>
      </dgm:t>
    </dgm:pt>
    <dgm:pt modelId="{2B3F1078-EAA1-465A-9CCC-F47807F09B47}" type="parTrans" cxnId="{F08ED5AB-7452-4167-A83C-85FE0C3BBA1F}">
      <dgm:prSet/>
      <dgm:spPr/>
      <dgm:t>
        <a:bodyPr/>
        <a:lstStyle/>
        <a:p>
          <a:endParaRPr lang="en-US" b="1">
            <a:solidFill>
              <a:schemeClr val="bg1"/>
            </a:solidFill>
          </a:endParaRPr>
        </a:p>
      </dgm:t>
    </dgm:pt>
    <dgm:pt modelId="{8412C3DA-2DDA-4E50-A4AE-2A730B2A586B}" type="sibTrans" cxnId="{F08ED5AB-7452-4167-A83C-85FE0C3BBA1F}">
      <dgm:prSet/>
      <dgm:spPr/>
      <dgm:t>
        <a:bodyPr/>
        <a:lstStyle/>
        <a:p>
          <a:endParaRPr lang="en-US" b="1">
            <a:solidFill>
              <a:schemeClr val="bg1"/>
            </a:solidFill>
          </a:endParaRPr>
        </a:p>
      </dgm:t>
    </dgm:pt>
    <dgm:pt modelId="{21B5DD05-1F9A-46B9-9398-5A2D619D69E0}">
      <dgm:prSet phldrT="[Text]" custT="1"/>
      <dgm:spPr/>
      <dgm:t>
        <a:bodyPr/>
        <a:lstStyle/>
        <a:p>
          <a:pPr>
            <a:buFont typeface="Arial" panose="020B0604020202020204" pitchFamily="34" charset="0"/>
            <a:buChar char="•"/>
          </a:pPr>
          <a:r>
            <a:rPr lang="ar-SA" sz="2400" b="1" dirty="0">
              <a:solidFill>
                <a:schemeClr val="bg1"/>
              </a:solidFill>
              <a:latin typeface="Arial"/>
              <a:cs typeface="Arial"/>
            </a:rPr>
            <a:t>الجمهور المستهدَف </a:t>
          </a:r>
          <a:endParaRPr lang="en-US" sz="2400" b="1" dirty="0">
            <a:solidFill>
              <a:schemeClr val="bg1"/>
            </a:solidFill>
          </a:endParaRPr>
        </a:p>
      </dgm:t>
    </dgm:pt>
    <dgm:pt modelId="{82D52E34-1B4F-49E6-B841-7D926AAD013F}" type="parTrans" cxnId="{5A7B5C6B-37FD-43FF-9EC4-E8FBB3BFF33C}">
      <dgm:prSet/>
      <dgm:spPr/>
      <dgm:t>
        <a:bodyPr/>
        <a:lstStyle/>
        <a:p>
          <a:endParaRPr lang="en-US" b="1">
            <a:solidFill>
              <a:schemeClr val="bg1"/>
            </a:solidFill>
          </a:endParaRPr>
        </a:p>
      </dgm:t>
    </dgm:pt>
    <dgm:pt modelId="{063893FC-E562-4723-86E7-E9E4A1B534D3}" type="sibTrans" cxnId="{5A7B5C6B-37FD-43FF-9EC4-E8FBB3BFF33C}">
      <dgm:prSet/>
      <dgm:spPr/>
      <dgm:t>
        <a:bodyPr/>
        <a:lstStyle/>
        <a:p>
          <a:endParaRPr lang="en-US" b="1">
            <a:solidFill>
              <a:schemeClr val="bg1"/>
            </a:solidFill>
          </a:endParaRPr>
        </a:p>
      </dgm:t>
    </dgm:pt>
    <dgm:pt modelId="{5608C6F7-C33C-47ED-AFF1-8412C76FF7E2}" type="pres">
      <dgm:prSet presAssocID="{7DFE9369-8EA3-4B94-8D90-A8316B482487}" presName="diagram" presStyleCnt="0">
        <dgm:presLayoutVars>
          <dgm:dir/>
          <dgm:resizeHandles val="exact"/>
        </dgm:presLayoutVars>
      </dgm:prSet>
      <dgm:spPr/>
    </dgm:pt>
    <dgm:pt modelId="{FA2FD7A1-E25B-4F69-A382-A18ED24CDCE4}" type="pres">
      <dgm:prSet presAssocID="{B0BB0A30-9581-46F5-9EBF-46126EE0DB8C}" presName="node" presStyleLbl="node1" presStyleIdx="0" presStyleCnt="4" custScaleX="139448">
        <dgm:presLayoutVars>
          <dgm:bulletEnabled val="1"/>
        </dgm:presLayoutVars>
      </dgm:prSet>
      <dgm:spPr/>
    </dgm:pt>
    <dgm:pt modelId="{195F4840-B56F-41E6-8522-456E19A171C3}" type="pres">
      <dgm:prSet presAssocID="{801708DF-0AA3-4E69-9FAC-E74EFBD98A39}" presName="sibTrans" presStyleCnt="0"/>
      <dgm:spPr/>
    </dgm:pt>
    <dgm:pt modelId="{9F0BDFF8-9BE5-465F-B114-F8B83A6CC23A}" type="pres">
      <dgm:prSet presAssocID="{F79C6D10-8A61-483F-9B52-CF6E5E322E7D}" presName="node" presStyleLbl="node1" presStyleIdx="1" presStyleCnt="4" custScaleX="139448">
        <dgm:presLayoutVars>
          <dgm:bulletEnabled val="1"/>
        </dgm:presLayoutVars>
      </dgm:prSet>
      <dgm:spPr/>
    </dgm:pt>
    <dgm:pt modelId="{E4947FC3-ED54-461F-B32B-4F693D7A3AAA}" type="pres">
      <dgm:prSet presAssocID="{88150614-C380-4F54-A2D7-6AD3FECC509B}" presName="sibTrans" presStyleCnt="0"/>
      <dgm:spPr/>
    </dgm:pt>
    <dgm:pt modelId="{6F5695F0-D065-4E96-A15E-51C563BF82DE}" type="pres">
      <dgm:prSet presAssocID="{EBFCC9AD-D6A8-4034-8E43-C76B141D692B}" presName="node" presStyleLbl="node1" presStyleIdx="2" presStyleCnt="4" custScaleX="139448">
        <dgm:presLayoutVars>
          <dgm:bulletEnabled val="1"/>
        </dgm:presLayoutVars>
      </dgm:prSet>
      <dgm:spPr/>
    </dgm:pt>
    <dgm:pt modelId="{6F01DEAB-045C-4C03-B6A2-E0DA7B701679}" type="pres">
      <dgm:prSet presAssocID="{8412C3DA-2DDA-4E50-A4AE-2A730B2A586B}" presName="sibTrans" presStyleCnt="0"/>
      <dgm:spPr/>
    </dgm:pt>
    <dgm:pt modelId="{630E1D2B-6299-4411-AE45-03D6335243F2}" type="pres">
      <dgm:prSet presAssocID="{21B5DD05-1F9A-46B9-9398-5A2D619D69E0}" presName="node" presStyleLbl="node1" presStyleIdx="3" presStyleCnt="4" custScaleX="139448">
        <dgm:presLayoutVars>
          <dgm:bulletEnabled val="1"/>
        </dgm:presLayoutVars>
      </dgm:prSet>
      <dgm:spPr/>
    </dgm:pt>
  </dgm:ptLst>
  <dgm:cxnLst>
    <dgm:cxn modelId="{4BDB370E-79D9-43F9-9163-AD9D183C9346}" srcId="{7DFE9369-8EA3-4B94-8D90-A8316B482487}" destId="{B0BB0A30-9581-46F5-9EBF-46126EE0DB8C}" srcOrd="0" destOrd="0" parTransId="{6359D75C-414B-4647-9291-247492C41C92}" sibTransId="{801708DF-0AA3-4E69-9FAC-E74EFBD98A39}"/>
    <dgm:cxn modelId="{5A7B5C6B-37FD-43FF-9EC4-E8FBB3BFF33C}" srcId="{7DFE9369-8EA3-4B94-8D90-A8316B482487}" destId="{21B5DD05-1F9A-46B9-9398-5A2D619D69E0}" srcOrd="3" destOrd="0" parTransId="{82D52E34-1B4F-49E6-B841-7D926AAD013F}" sibTransId="{063893FC-E562-4723-86E7-E9E4A1B534D3}"/>
    <dgm:cxn modelId="{7B97436B-0C44-491A-B3C2-62D4B879F2CF}" type="presOf" srcId="{EBFCC9AD-D6A8-4034-8E43-C76B141D692B}" destId="{6F5695F0-D065-4E96-A15E-51C563BF82DE}" srcOrd="0" destOrd="0" presId="urn:microsoft.com/office/officeart/2005/8/layout/default"/>
    <dgm:cxn modelId="{593D8C77-3E49-4DA9-8FEB-C84F4212901E}" srcId="{7DFE9369-8EA3-4B94-8D90-A8316B482487}" destId="{F79C6D10-8A61-483F-9B52-CF6E5E322E7D}" srcOrd="1" destOrd="0" parTransId="{BA3062B6-DFBE-4328-8966-0759204F9642}" sibTransId="{88150614-C380-4F54-A2D7-6AD3FECC509B}"/>
    <dgm:cxn modelId="{DC248C7E-B821-4E9B-B83B-498E72BE40EB}" type="presOf" srcId="{7DFE9369-8EA3-4B94-8D90-A8316B482487}" destId="{5608C6F7-C33C-47ED-AFF1-8412C76FF7E2}" srcOrd="0" destOrd="0" presId="urn:microsoft.com/office/officeart/2005/8/layout/default"/>
    <dgm:cxn modelId="{F08ED5AB-7452-4167-A83C-85FE0C3BBA1F}" srcId="{7DFE9369-8EA3-4B94-8D90-A8316B482487}" destId="{EBFCC9AD-D6A8-4034-8E43-C76B141D692B}" srcOrd="2" destOrd="0" parTransId="{2B3F1078-EAA1-465A-9CCC-F47807F09B47}" sibTransId="{8412C3DA-2DDA-4E50-A4AE-2A730B2A586B}"/>
    <dgm:cxn modelId="{DD8BBFC6-A164-40F9-9C77-4AB524A8EC03}" type="presOf" srcId="{F79C6D10-8A61-483F-9B52-CF6E5E322E7D}" destId="{9F0BDFF8-9BE5-465F-B114-F8B83A6CC23A}" srcOrd="0" destOrd="0" presId="urn:microsoft.com/office/officeart/2005/8/layout/default"/>
    <dgm:cxn modelId="{1C4603C9-868A-40F6-9967-0834C47609D6}" type="presOf" srcId="{21B5DD05-1F9A-46B9-9398-5A2D619D69E0}" destId="{630E1D2B-6299-4411-AE45-03D6335243F2}" srcOrd="0" destOrd="0" presId="urn:microsoft.com/office/officeart/2005/8/layout/default"/>
    <dgm:cxn modelId="{C2BFFAE8-02C0-4B35-BC06-C50D57C7B572}" type="presOf" srcId="{B0BB0A30-9581-46F5-9EBF-46126EE0DB8C}" destId="{FA2FD7A1-E25B-4F69-A382-A18ED24CDCE4}" srcOrd="0" destOrd="0" presId="urn:microsoft.com/office/officeart/2005/8/layout/default"/>
    <dgm:cxn modelId="{33D53FEA-C0BF-4A0C-9636-30B675F698BB}" type="presParOf" srcId="{5608C6F7-C33C-47ED-AFF1-8412C76FF7E2}" destId="{FA2FD7A1-E25B-4F69-A382-A18ED24CDCE4}" srcOrd="0" destOrd="0" presId="urn:microsoft.com/office/officeart/2005/8/layout/default"/>
    <dgm:cxn modelId="{EA5CEB3E-7131-44B2-A72A-3E8556C45080}" type="presParOf" srcId="{5608C6F7-C33C-47ED-AFF1-8412C76FF7E2}" destId="{195F4840-B56F-41E6-8522-456E19A171C3}" srcOrd="1" destOrd="0" presId="urn:microsoft.com/office/officeart/2005/8/layout/default"/>
    <dgm:cxn modelId="{1154E01A-5A5D-48BE-94B9-AD71887003EF}" type="presParOf" srcId="{5608C6F7-C33C-47ED-AFF1-8412C76FF7E2}" destId="{9F0BDFF8-9BE5-465F-B114-F8B83A6CC23A}" srcOrd="2" destOrd="0" presId="urn:microsoft.com/office/officeart/2005/8/layout/default"/>
    <dgm:cxn modelId="{BEB9C7BD-A25D-4109-8982-F0FF1432169B}" type="presParOf" srcId="{5608C6F7-C33C-47ED-AFF1-8412C76FF7E2}" destId="{E4947FC3-ED54-461F-B32B-4F693D7A3AAA}" srcOrd="3" destOrd="0" presId="urn:microsoft.com/office/officeart/2005/8/layout/default"/>
    <dgm:cxn modelId="{0DC938FC-8499-436C-9E95-773B9E555EEF}" type="presParOf" srcId="{5608C6F7-C33C-47ED-AFF1-8412C76FF7E2}" destId="{6F5695F0-D065-4E96-A15E-51C563BF82DE}" srcOrd="4" destOrd="0" presId="urn:microsoft.com/office/officeart/2005/8/layout/default"/>
    <dgm:cxn modelId="{5010FB38-1656-4BC3-BBC3-A23FFC9EA632}" type="presParOf" srcId="{5608C6F7-C33C-47ED-AFF1-8412C76FF7E2}" destId="{6F01DEAB-045C-4C03-B6A2-E0DA7B701679}" srcOrd="5" destOrd="0" presId="urn:microsoft.com/office/officeart/2005/8/layout/default"/>
    <dgm:cxn modelId="{0B53C24F-344C-4B9C-9673-B5BA5546A319}" type="presParOf" srcId="{5608C6F7-C33C-47ED-AFF1-8412C76FF7E2}" destId="{630E1D2B-6299-4411-AE45-03D6335243F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70050-310D-4372-844F-651332C46A41}" type="doc">
      <dgm:prSet loTypeId="urn:microsoft.com/office/officeart/2005/8/layout/process2" loCatId="process" qsTypeId="urn:microsoft.com/office/officeart/2005/8/quickstyle/simple1" qsCatId="simple" csTypeId="urn:microsoft.com/office/officeart/2005/8/colors/accent1_2" csCatId="accent1" phldr="1"/>
      <dgm:spPr/>
    </dgm:pt>
    <dgm:pt modelId="{7293E037-93DA-462B-8CE0-9BF0AF0F683E}">
      <dgm:prSet phldrT="[Text]" phldr="1"/>
      <dgm:spPr/>
      <dgm:t>
        <a:bodyPr/>
        <a:lstStyle/>
        <a:p>
          <a:endParaRPr lang="en-US"/>
        </a:p>
      </dgm:t>
    </dgm:pt>
    <dgm:pt modelId="{07A01BB0-2BAE-463E-BDDC-89D14D02C66C}" type="parTrans" cxnId="{A5842629-B96D-4A0A-A03A-D53737CA9522}">
      <dgm:prSet/>
      <dgm:spPr/>
      <dgm:t>
        <a:bodyPr/>
        <a:lstStyle/>
        <a:p>
          <a:endParaRPr lang="en-US"/>
        </a:p>
      </dgm:t>
    </dgm:pt>
    <dgm:pt modelId="{0EBDAFBA-D827-4366-8CB0-03CDE6477B37}" type="sibTrans" cxnId="{A5842629-B96D-4A0A-A03A-D53737CA9522}">
      <dgm:prSet/>
      <dgm:spPr/>
      <dgm:t>
        <a:bodyPr/>
        <a:lstStyle/>
        <a:p>
          <a:endParaRPr lang="en-US"/>
        </a:p>
      </dgm:t>
    </dgm:pt>
    <dgm:pt modelId="{7DFDAF2E-BBA9-43F8-9A7E-5D657AF14C41}">
      <dgm:prSet phldrT="[Text]"/>
      <dgm:spPr/>
      <dgm:t>
        <a:bodyPr/>
        <a:lstStyle/>
        <a:p>
          <a:r>
            <a:rPr lang="ar-SA" dirty="0"/>
            <a:t>ينتج عن </a:t>
          </a:r>
          <a:r>
            <a:rPr lang="ar-LB" dirty="0"/>
            <a:t>هذه المرحلة</a:t>
          </a:r>
          <a:r>
            <a:rPr lang="ar-SA" dirty="0"/>
            <a:t> تقرير</a:t>
          </a:r>
          <a:r>
            <a:rPr lang="ar-LB" dirty="0"/>
            <a:t>ا</a:t>
          </a:r>
          <a:r>
            <a:rPr lang="ar-SA" dirty="0"/>
            <a:t> موجز</a:t>
          </a:r>
          <a:r>
            <a:rPr lang="ar-LB" dirty="0"/>
            <a:t>ا</a:t>
          </a:r>
          <a:r>
            <a:rPr lang="ar-SA" dirty="0"/>
            <a:t> </a:t>
          </a:r>
          <a:r>
            <a:rPr lang="ar-SA" b="1" dirty="0"/>
            <a:t>لتحليل السياق</a:t>
          </a:r>
          <a:r>
            <a:rPr lang="ar-SA" dirty="0"/>
            <a:t> يوضح النتائج بالتفصيل ويقدم توصيات حول الخطوات التالية التي يتعين اتخاذها. </a:t>
          </a:r>
          <a:endParaRPr lang="en-US" dirty="0"/>
        </a:p>
      </dgm:t>
    </dgm:pt>
    <dgm:pt modelId="{B63B0367-A498-47E5-8E18-93BBBF356C9E}" type="parTrans" cxnId="{A6A4B81C-87C0-4F23-BCD5-5FE4D4D06705}">
      <dgm:prSet/>
      <dgm:spPr/>
      <dgm:t>
        <a:bodyPr/>
        <a:lstStyle/>
        <a:p>
          <a:endParaRPr lang="en-US"/>
        </a:p>
      </dgm:t>
    </dgm:pt>
    <dgm:pt modelId="{490B8991-655B-43A6-B145-C8DD39C2B011}" type="sibTrans" cxnId="{A6A4B81C-87C0-4F23-BCD5-5FE4D4D06705}">
      <dgm:prSet/>
      <dgm:spPr/>
      <dgm:t>
        <a:bodyPr/>
        <a:lstStyle/>
        <a:p>
          <a:endParaRPr lang="en-US"/>
        </a:p>
      </dgm:t>
    </dgm:pt>
    <dgm:pt modelId="{A4B5F4DB-9066-42E0-A9FA-743572ADA0AF}" type="pres">
      <dgm:prSet presAssocID="{8E370050-310D-4372-844F-651332C46A41}" presName="linearFlow" presStyleCnt="0">
        <dgm:presLayoutVars>
          <dgm:resizeHandles val="exact"/>
        </dgm:presLayoutVars>
      </dgm:prSet>
      <dgm:spPr/>
    </dgm:pt>
    <dgm:pt modelId="{E98A5E35-45E0-4994-8959-765D7C4B2376}" type="pres">
      <dgm:prSet presAssocID="{7293E037-93DA-462B-8CE0-9BF0AF0F683E}" presName="node" presStyleLbl="node1" presStyleIdx="0" presStyleCnt="2" custScaleX="160275">
        <dgm:presLayoutVars>
          <dgm:bulletEnabled val="1"/>
        </dgm:presLayoutVars>
      </dgm:prSet>
      <dgm:spPr/>
    </dgm:pt>
    <dgm:pt modelId="{0EA4840C-374D-4E4D-8C0F-4DDCFB734F83}" type="pres">
      <dgm:prSet presAssocID="{0EBDAFBA-D827-4366-8CB0-03CDE6477B37}" presName="sibTrans" presStyleLbl="sibTrans2D1" presStyleIdx="0" presStyleCnt="1"/>
      <dgm:spPr/>
    </dgm:pt>
    <dgm:pt modelId="{5E470C42-498F-4C5C-AD3E-7BD5D27064A7}" type="pres">
      <dgm:prSet presAssocID="{0EBDAFBA-D827-4366-8CB0-03CDE6477B37}" presName="connectorText" presStyleLbl="sibTrans2D1" presStyleIdx="0" presStyleCnt="1"/>
      <dgm:spPr/>
    </dgm:pt>
    <dgm:pt modelId="{D2FC2045-E073-4B70-BC64-D3E5A6E36CDB}" type="pres">
      <dgm:prSet presAssocID="{7DFDAF2E-BBA9-43F8-9A7E-5D657AF14C41}" presName="node" presStyleLbl="node1" presStyleIdx="1" presStyleCnt="2" custScaleX="160275">
        <dgm:presLayoutVars>
          <dgm:bulletEnabled val="1"/>
        </dgm:presLayoutVars>
      </dgm:prSet>
      <dgm:spPr/>
    </dgm:pt>
  </dgm:ptLst>
  <dgm:cxnLst>
    <dgm:cxn modelId="{A6A4B81C-87C0-4F23-BCD5-5FE4D4D06705}" srcId="{8E370050-310D-4372-844F-651332C46A41}" destId="{7DFDAF2E-BBA9-43F8-9A7E-5D657AF14C41}" srcOrd="1" destOrd="0" parTransId="{B63B0367-A498-47E5-8E18-93BBBF356C9E}" sibTransId="{490B8991-655B-43A6-B145-C8DD39C2B011}"/>
    <dgm:cxn modelId="{5778BF1E-5323-49E3-9426-186D81C13593}" type="presOf" srcId="{0EBDAFBA-D827-4366-8CB0-03CDE6477B37}" destId="{5E470C42-498F-4C5C-AD3E-7BD5D27064A7}" srcOrd="1" destOrd="0" presId="urn:microsoft.com/office/officeart/2005/8/layout/process2"/>
    <dgm:cxn modelId="{A5842629-B96D-4A0A-A03A-D53737CA9522}" srcId="{8E370050-310D-4372-844F-651332C46A41}" destId="{7293E037-93DA-462B-8CE0-9BF0AF0F683E}" srcOrd="0" destOrd="0" parTransId="{07A01BB0-2BAE-463E-BDDC-89D14D02C66C}" sibTransId="{0EBDAFBA-D827-4366-8CB0-03CDE6477B37}"/>
    <dgm:cxn modelId="{7258766D-27A6-49EC-9B8F-560C9BE5BD12}" type="presOf" srcId="{7293E037-93DA-462B-8CE0-9BF0AF0F683E}" destId="{E98A5E35-45E0-4994-8959-765D7C4B2376}" srcOrd="0" destOrd="0" presId="urn:microsoft.com/office/officeart/2005/8/layout/process2"/>
    <dgm:cxn modelId="{A399A773-993A-4DD3-8CA5-EEB2A6EF5E36}" type="presOf" srcId="{0EBDAFBA-D827-4366-8CB0-03CDE6477B37}" destId="{0EA4840C-374D-4E4D-8C0F-4DDCFB734F83}" srcOrd="0" destOrd="0" presId="urn:microsoft.com/office/officeart/2005/8/layout/process2"/>
    <dgm:cxn modelId="{55748A5A-3C29-4462-A8D3-2AE4E2286CAA}" type="presOf" srcId="{8E370050-310D-4372-844F-651332C46A41}" destId="{A4B5F4DB-9066-42E0-A9FA-743572ADA0AF}" srcOrd="0" destOrd="0" presId="urn:microsoft.com/office/officeart/2005/8/layout/process2"/>
    <dgm:cxn modelId="{EDB28DCA-E72C-453B-AE75-9F61FEA601E2}" type="presOf" srcId="{7DFDAF2E-BBA9-43F8-9A7E-5D657AF14C41}" destId="{D2FC2045-E073-4B70-BC64-D3E5A6E36CDB}" srcOrd="0" destOrd="0" presId="urn:microsoft.com/office/officeart/2005/8/layout/process2"/>
    <dgm:cxn modelId="{63E0499A-B60F-40D4-8D1A-42D0CD0697ED}" type="presParOf" srcId="{A4B5F4DB-9066-42E0-A9FA-743572ADA0AF}" destId="{E98A5E35-45E0-4994-8959-765D7C4B2376}" srcOrd="0" destOrd="0" presId="urn:microsoft.com/office/officeart/2005/8/layout/process2"/>
    <dgm:cxn modelId="{3FDB9C0E-36FC-42AF-80D9-060D66457A7A}" type="presParOf" srcId="{A4B5F4DB-9066-42E0-A9FA-743572ADA0AF}" destId="{0EA4840C-374D-4E4D-8C0F-4DDCFB734F83}" srcOrd="1" destOrd="0" presId="urn:microsoft.com/office/officeart/2005/8/layout/process2"/>
    <dgm:cxn modelId="{A8B61090-60CD-450A-BF38-C89BD2F2BB93}" type="presParOf" srcId="{0EA4840C-374D-4E4D-8C0F-4DDCFB734F83}" destId="{5E470C42-498F-4C5C-AD3E-7BD5D27064A7}" srcOrd="0" destOrd="0" presId="urn:microsoft.com/office/officeart/2005/8/layout/process2"/>
    <dgm:cxn modelId="{51CBB95B-D480-454A-AD1F-6D436A4F37B0}" type="presParOf" srcId="{A4B5F4DB-9066-42E0-A9FA-743572ADA0AF}" destId="{D2FC2045-E073-4B70-BC64-D3E5A6E36CDB}" srcOrd="2"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B7066-1A8E-40B2-89D3-C5B481B5FA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304401-9D3D-44C5-97F0-1DE1A6DA093C}">
      <dgm:prSet phldrT="[Text]"/>
      <dgm:spPr/>
      <dgm:t>
        <a:bodyPr/>
        <a:lstStyle/>
        <a:p>
          <a:pPr rtl="1"/>
          <a:r>
            <a:rPr lang="ar-SA" dirty="0">
              <a:solidFill>
                <a:schemeClr val="tx1"/>
              </a:solidFill>
              <a:effectLst/>
            </a:rPr>
            <a:t>المملكة المتحدة </a:t>
          </a:r>
          <a:r>
            <a:rPr lang="en-US" dirty="0">
              <a:solidFill>
                <a:schemeClr val="tx1"/>
              </a:solidFill>
              <a:effectLst/>
            </a:rPr>
            <a:t>2004</a:t>
          </a:r>
          <a:endParaRPr lang="en-US" dirty="0"/>
        </a:p>
      </dgm:t>
    </dgm:pt>
    <dgm:pt modelId="{D378C5D8-4D14-41A3-9550-CD5D2B8775EE}" type="parTrans" cxnId="{5D63BDEF-EDA3-4724-82AC-F23AF183EE76}">
      <dgm:prSet/>
      <dgm:spPr/>
      <dgm:t>
        <a:bodyPr/>
        <a:lstStyle/>
        <a:p>
          <a:pPr rtl="1"/>
          <a:endParaRPr lang="en-US"/>
        </a:p>
      </dgm:t>
    </dgm:pt>
    <dgm:pt modelId="{EF0ED141-3F3F-4D15-9353-3F405430AEB5}" type="sibTrans" cxnId="{5D63BDEF-EDA3-4724-82AC-F23AF183EE76}">
      <dgm:prSet/>
      <dgm:spPr/>
      <dgm:t>
        <a:bodyPr/>
        <a:lstStyle/>
        <a:p>
          <a:pPr rtl="1"/>
          <a:endParaRPr lang="en-US"/>
        </a:p>
      </dgm:t>
    </dgm:pt>
    <dgm:pt modelId="{2050E970-A790-4FD2-9DA8-FBF44073D5D2}">
      <dgm:prSet phldrT="[Text]"/>
      <dgm:spPr/>
      <dgm:t>
        <a:bodyPr/>
        <a:lstStyle/>
        <a:p>
          <a:pPr rtl="1"/>
          <a:r>
            <a:rPr lang="ar-SA" dirty="0">
              <a:solidFill>
                <a:schemeClr val="tx1"/>
              </a:solidFill>
              <a:effectLst/>
            </a:rPr>
            <a:t> مشروع بقيادة الحكومة</a:t>
          </a:r>
          <a:endParaRPr lang="en-US" dirty="0"/>
        </a:p>
      </dgm:t>
    </dgm:pt>
    <dgm:pt modelId="{E0B57510-FBDA-4503-ABA5-2EC48827688F}" type="parTrans" cxnId="{D0F2DDE4-49DD-4901-84E4-B63022D8A138}">
      <dgm:prSet/>
      <dgm:spPr/>
      <dgm:t>
        <a:bodyPr/>
        <a:lstStyle/>
        <a:p>
          <a:pPr rtl="1"/>
          <a:endParaRPr lang="en-US"/>
        </a:p>
      </dgm:t>
    </dgm:pt>
    <dgm:pt modelId="{5B1C2D1B-B949-46BF-8D33-941E016EC107}" type="sibTrans" cxnId="{D0F2DDE4-49DD-4901-84E4-B63022D8A138}">
      <dgm:prSet/>
      <dgm:spPr/>
      <dgm:t>
        <a:bodyPr/>
        <a:lstStyle/>
        <a:p>
          <a:pPr rtl="1"/>
          <a:endParaRPr lang="en-US"/>
        </a:p>
      </dgm:t>
    </dgm:pt>
    <dgm:pt modelId="{07B3B14A-AC49-4660-AD82-47F10DE6EE76}">
      <dgm:prSet phldrT="[Text]"/>
      <dgm:spPr/>
      <dgm:t>
        <a:bodyPr/>
        <a:lstStyle/>
        <a:p>
          <a:pPr rtl="1"/>
          <a:r>
            <a:rPr lang="ar-SA" dirty="0">
              <a:solidFill>
                <a:schemeClr val="tx1"/>
              </a:solidFill>
              <a:effectLst/>
            </a:rPr>
            <a:t>أوكرانيا </a:t>
          </a:r>
          <a:r>
            <a:rPr lang="en-US" dirty="0">
              <a:solidFill>
                <a:schemeClr val="tx1"/>
              </a:solidFill>
              <a:effectLst/>
            </a:rPr>
            <a:t>2008</a:t>
          </a:r>
          <a:endParaRPr lang="en-US" dirty="0"/>
        </a:p>
      </dgm:t>
    </dgm:pt>
    <dgm:pt modelId="{FA82DC85-A92A-4777-B9B3-ED021C2CCCCF}" type="parTrans" cxnId="{40576248-4A92-4B62-B401-1008929FD72D}">
      <dgm:prSet/>
      <dgm:spPr/>
      <dgm:t>
        <a:bodyPr/>
        <a:lstStyle/>
        <a:p>
          <a:pPr rtl="1"/>
          <a:endParaRPr lang="en-US"/>
        </a:p>
      </dgm:t>
    </dgm:pt>
    <dgm:pt modelId="{CB7B79D0-2378-4B6F-8506-D5489B79A958}" type="sibTrans" cxnId="{40576248-4A92-4B62-B401-1008929FD72D}">
      <dgm:prSet/>
      <dgm:spPr/>
      <dgm:t>
        <a:bodyPr/>
        <a:lstStyle/>
        <a:p>
          <a:pPr rtl="1"/>
          <a:endParaRPr lang="en-US"/>
        </a:p>
      </dgm:t>
    </dgm:pt>
    <dgm:pt modelId="{DC785C07-ACA8-48CD-8B29-229D5243C117}">
      <dgm:prSet phldrT="[Text]"/>
      <dgm:spPr/>
      <dgm:t>
        <a:bodyPr/>
        <a:lstStyle/>
        <a:p>
          <a:pPr rtl="1"/>
          <a:r>
            <a:rPr lang="ar-SA" dirty="0">
              <a:solidFill>
                <a:schemeClr val="tx1"/>
              </a:solidFill>
              <a:effectLst/>
            </a:rPr>
            <a:t>مشروع بقيادة منظمة غير حكومية</a:t>
          </a:r>
          <a:endParaRPr lang="en-US" dirty="0"/>
        </a:p>
      </dgm:t>
    </dgm:pt>
    <dgm:pt modelId="{DA0C6C53-F95F-47E4-9514-046694675790}" type="parTrans" cxnId="{B6C17CC2-FB89-49FF-8AB2-F99E5BE20B3C}">
      <dgm:prSet/>
      <dgm:spPr/>
      <dgm:t>
        <a:bodyPr/>
        <a:lstStyle/>
        <a:p>
          <a:pPr rtl="1"/>
          <a:endParaRPr lang="en-US"/>
        </a:p>
      </dgm:t>
    </dgm:pt>
    <dgm:pt modelId="{27B26A40-A470-406A-B616-AB36532A9E24}" type="sibTrans" cxnId="{B6C17CC2-FB89-49FF-8AB2-F99E5BE20B3C}">
      <dgm:prSet/>
      <dgm:spPr/>
      <dgm:t>
        <a:bodyPr/>
        <a:lstStyle/>
        <a:p>
          <a:pPr rtl="1"/>
          <a:endParaRPr lang="en-US"/>
        </a:p>
      </dgm:t>
    </dgm:pt>
    <dgm:pt modelId="{4AA45246-4A68-4E1A-BD15-52B27699F75F}">
      <dgm:prSet phldrT="[Text]"/>
      <dgm:spPr/>
      <dgm:t>
        <a:bodyPr/>
        <a:lstStyle/>
        <a:p>
          <a:r>
            <a:rPr lang="ar-SA" dirty="0">
              <a:solidFill>
                <a:schemeClr val="tx1"/>
              </a:solidFill>
              <a:effectLst/>
            </a:rPr>
            <a:t>مصر 2015</a:t>
          </a:r>
          <a:endParaRPr lang="en-US" dirty="0"/>
        </a:p>
      </dgm:t>
    </dgm:pt>
    <dgm:pt modelId="{D05B263E-5A8A-442B-A1D9-BB15FAE54D66}" type="parTrans" cxnId="{EA0E80EC-1251-48EE-B0EB-07CD0AE1F04B}">
      <dgm:prSet/>
      <dgm:spPr/>
      <dgm:t>
        <a:bodyPr/>
        <a:lstStyle/>
        <a:p>
          <a:pPr rtl="1"/>
          <a:endParaRPr lang="en-US"/>
        </a:p>
      </dgm:t>
    </dgm:pt>
    <dgm:pt modelId="{DF133545-6206-4927-A700-5C594B222D0D}" type="sibTrans" cxnId="{EA0E80EC-1251-48EE-B0EB-07CD0AE1F04B}">
      <dgm:prSet/>
      <dgm:spPr/>
      <dgm:t>
        <a:bodyPr/>
        <a:lstStyle/>
        <a:p>
          <a:pPr rtl="1"/>
          <a:endParaRPr lang="en-US"/>
        </a:p>
      </dgm:t>
    </dgm:pt>
    <dgm:pt modelId="{6083489D-FF4E-45DE-8514-DEE034329495}">
      <dgm:prSet phldrT="[Text]"/>
      <dgm:spPr/>
      <dgm:t>
        <a:bodyPr/>
        <a:lstStyle/>
        <a:p>
          <a:pPr rtl="1"/>
          <a:r>
            <a:rPr lang="ar-SA" dirty="0">
              <a:solidFill>
                <a:schemeClr val="tx1"/>
              </a:solidFill>
              <a:effectLst/>
            </a:rPr>
            <a:t>مشروع بقيادة الآلية الوطنية للنهوض بالمرأة</a:t>
          </a:r>
          <a:endParaRPr lang="en-US" dirty="0"/>
        </a:p>
      </dgm:t>
    </dgm:pt>
    <dgm:pt modelId="{571B3401-1B0D-4803-B548-14EC0B6B1677}" type="parTrans" cxnId="{A34B7081-56AE-4F8E-A596-D2F75875A129}">
      <dgm:prSet/>
      <dgm:spPr/>
      <dgm:t>
        <a:bodyPr/>
        <a:lstStyle/>
        <a:p>
          <a:pPr rtl="1"/>
          <a:endParaRPr lang="en-US"/>
        </a:p>
      </dgm:t>
    </dgm:pt>
    <dgm:pt modelId="{CD736B4C-6791-40DB-BFA0-52855E617D23}" type="sibTrans" cxnId="{A34B7081-56AE-4F8E-A596-D2F75875A129}">
      <dgm:prSet/>
      <dgm:spPr/>
      <dgm:t>
        <a:bodyPr/>
        <a:lstStyle/>
        <a:p>
          <a:pPr rtl="1"/>
          <a:endParaRPr lang="en-US"/>
        </a:p>
      </dgm:t>
    </dgm:pt>
    <dgm:pt modelId="{933CB38B-C90F-46BC-9896-C2F947840D35}" type="pres">
      <dgm:prSet presAssocID="{2DEB7066-1A8E-40B2-89D3-C5B481B5FA89}" presName="Name0" presStyleCnt="0">
        <dgm:presLayoutVars>
          <dgm:dir val="rev"/>
          <dgm:animLvl val="lvl"/>
          <dgm:resizeHandles val="exact"/>
        </dgm:presLayoutVars>
      </dgm:prSet>
      <dgm:spPr/>
    </dgm:pt>
    <dgm:pt modelId="{E7F56A29-846B-46C0-BF61-D243ADE7B25E}" type="pres">
      <dgm:prSet presAssocID="{D1304401-9D3D-44C5-97F0-1DE1A6DA093C}" presName="composite" presStyleCnt="0"/>
      <dgm:spPr/>
    </dgm:pt>
    <dgm:pt modelId="{CE96F3B2-9A2B-46CC-B66F-9B62D1A45101}" type="pres">
      <dgm:prSet presAssocID="{D1304401-9D3D-44C5-97F0-1DE1A6DA093C}" presName="parTx" presStyleLbl="alignNode1" presStyleIdx="0" presStyleCnt="3">
        <dgm:presLayoutVars>
          <dgm:chMax val="0"/>
          <dgm:chPref val="0"/>
          <dgm:bulletEnabled val="1"/>
        </dgm:presLayoutVars>
      </dgm:prSet>
      <dgm:spPr/>
    </dgm:pt>
    <dgm:pt modelId="{0D24ED71-07B3-402A-90CD-1F99B38E1FA6}" type="pres">
      <dgm:prSet presAssocID="{D1304401-9D3D-44C5-97F0-1DE1A6DA093C}" presName="desTx" presStyleLbl="alignAccFollowNode1" presStyleIdx="0" presStyleCnt="3">
        <dgm:presLayoutVars>
          <dgm:bulletEnabled val="1"/>
        </dgm:presLayoutVars>
      </dgm:prSet>
      <dgm:spPr/>
    </dgm:pt>
    <dgm:pt modelId="{0388C742-14E1-44E5-A868-9184881ABB36}" type="pres">
      <dgm:prSet presAssocID="{EF0ED141-3F3F-4D15-9353-3F405430AEB5}" presName="space" presStyleCnt="0"/>
      <dgm:spPr/>
    </dgm:pt>
    <dgm:pt modelId="{D9D03465-D453-4932-B840-668FCC679F75}" type="pres">
      <dgm:prSet presAssocID="{07B3B14A-AC49-4660-AD82-47F10DE6EE76}" presName="composite" presStyleCnt="0"/>
      <dgm:spPr/>
    </dgm:pt>
    <dgm:pt modelId="{FCB5B690-E719-43C4-A6A6-3C517047BAF5}" type="pres">
      <dgm:prSet presAssocID="{07B3B14A-AC49-4660-AD82-47F10DE6EE76}" presName="parTx" presStyleLbl="alignNode1" presStyleIdx="1" presStyleCnt="3">
        <dgm:presLayoutVars>
          <dgm:chMax val="0"/>
          <dgm:chPref val="0"/>
          <dgm:bulletEnabled val="1"/>
        </dgm:presLayoutVars>
      </dgm:prSet>
      <dgm:spPr/>
    </dgm:pt>
    <dgm:pt modelId="{22D58B2E-A079-49C9-B5B9-2938963F2485}" type="pres">
      <dgm:prSet presAssocID="{07B3B14A-AC49-4660-AD82-47F10DE6EE76}" presName="desTx" presStyleLbl="alignAccFollowNode1" presStyleIdx="1" presStyleCnt="3">
        <dgm:presLayoutVars>
          <dgm:bulletEnabled val="1"/>
        </dgm:presLayoutVars>
      </dgm:prSet>
      <dgm:spPr/>
    </dgm:pt>
    <dgm:pt modelId="{F39ADBFE-FF6D-4C15-AE0E-A41D5309460F}" type="pres">
      <dgm:prSet presAssocID="{CB7B79D0-2378-4B6F-8506-D5489B79A958}" presName="space" presStyleCnt="0"/>
      <dgm:spPr/>
    </dgm:pt>
    <dgm:pt modelId="{1CD9CCC8-09B2-4A0F-854B-5D822911BA34}" type="pres">
      <dgm:prSet presAssocID="{4AA45246-4A68-4E1A-BD15-52B27699F75F}" presName="composite" presStyleCnt="0"/>
      <dgm:spPr/>
    </dgm:pt>
    <dgm:pt modelId="{E8A911A5-C431-4B60-B49A-143316D5A96E}" type="pres">
      <dgm:prSet presAssocID="{4AA45246-4A68-4E1A-BD15-52B27699F75F}" presName="parTx" presStyleLbl="alignNode1" presStyleIdx="2" presStyleCnt="3">
        <dgm:presLayoutVars>
          <dgm:chMax val="0"/>
          <dgm:chPref val="0"/>
          <dgm:bulletEnabled val="1"/>
        </dgm:presLayoutVars>
      </dgm:prSet>
      <dgm:spPr/>
    </dgm:pt>
    <dgm:pt modelId="{36D44AB8-BDE7-40AE-9764-B8E892F14A7C}" type="pres">
      <dgm:prSet presAssocID="{4AA45246-4A68-4E1A-BD15-52B27699F75F}" presName="desTx" presStyleLbl="alignAccFollowNode1" presStyleIdx="2" presStyleCnt="3">
        <dgm:presLayoutVars>
          <dgm:bulletEnabled val="1"/>
        </dgm:presLayoutVars>
      </dgm:prSet>
      <dgm:spPr/>
    </dgm:pt>
  </dgm:ptLst>
  <dgm:cxnLst>
    <dgm:cxn modelId="{491FC014-EE2F-434B-A103-BD7183C9B897}" type="presOf" srcId="{DC785C07-ACA8-48CD-8B29-229D5243C117}" destId="{22D58B2E-A079-49C9-B5B9-2938963F2485}" srcOrd="0" destOrd="0" presId="urn:microsoft.com/office/officeart/2005/8/layout/hList1"/>
    <dgm:cxn modelId="{B5DFB11D-B711-460B-91A6-8816495956FF}" type="presOf" srcId="{07B3B14A-AC49-4660-AD82-47F10DE6EE76}" destId="{FCB5B690-E719-43C4-A6A6-3C517047BAF5}" srcOrd="0" destOrd="0" presId="urn:microsoft.com/office/officeart/2005/8/layout/hList1"/>
    <dgm:cxn modelId="{8F304332-2B29-4670-A5EE-5F820F84C3F9}" type="presOf" srcId="{D1304401-9D3D-44C5-97F0-1DE1A6DA093C}" destId="{CE96F3B2-9A2B-46CC-B66F-9B62D1A45101}" srcOrd="0" destOrd="0" presId="urn:microsoft.com/office/officeart/2005/8/layout/hList1"/>
    <dgm:cxn modelId="{40576248-4A92-4B62-B401-1008929FD72D}" srcId="{2DEB7066-1A8E-40B2-89D3-C5B481B5FA89}" destId="{07B3B14A-AC49-4660-AD82-47F10DE6EE76}" srcOrd="1" destOrd="0" parTransId="{FA82DC85-A92A-4777-B9B3-ED021C2CCCCF}" sibTransId="{CB7B79D0-2378-4B6F-8506-D5489B79A958}"/>
    <dgm:cxn modelId="{C5A7D969-75F0-4FB3-BFAE-9E0C0F8A0E22}" type="presOf" srcId="{2DEB7066-1A8E-40B2-89D3-C5B481B5FA89}" destId="{933CB38B-C90F-46BC-9896-C2F947840D35}" srcOrd="0" destOrd="0" presId="urn:microsoft.com/office/officeart/2005/8/layout/hList1"/>
    <dgm:cxn modelId="{EC859C4D-E664-4CD2-AFBD-EBE4E77EBC8C}" type="presOf" srcId="{2050E970-A790-4FD2-9DA8-FBF44073D5D2}" destId="{0D24ED71-07B3-402A-90CD-1F99B38E1FA6}" srcOrd="0" destOrd="0" presId="urn:microsoft.com/office/officeart/2005/8/layout/hList1"/>
    <dgm:cxn modelId="{A34B7081-56AE-4F8E-A596-D2F75875A129}" srcId="{4AA45246-4A68-4E1A-BD15-52B27699F75F}" destId="{6083489D-FF4E-45DE-8514-DEE034329495}" srcOrd="0" destOrd="0" parTransId="{571B3401-1B0D-4803-B548-14EC0B6B1677}" sibTransId="{CD736B4C-6791-40DB-BFA0-52855E617D23}"/>
    <dgm:cxn modelId="{B6C17CC2-FB89-49FF-8AB2-F99E5BE20B3C}" srcId="{07B3B14A-AC49-4660-AD82-47F10DE6EE76}" destId="{DC785C07-ACA8-48CD-8B29-229D5243C117}" srcOrd="0" destOrd="0" parTransId="{DA0C6C53-F95F-47E4-9514-046694675790}" sibTransId="{27B26A40-A470-406A-B616-AB36532A9E24}"/>
    <dgm:cxn modelId="{552B52D4-4F9B-4493-A832-894DE2AAD23B}" type="presOf" srcId="{4AA45246-4A68-4E1A-BD15-52B27699F75F}" destId="{E8A911A5-C431-4B60-B49A-143316D5A96E}" srcOrd="0" destOrd="0" presId="urn:microsoft.com/office/officeart/2005/8/layout/hList1"/>
    <dgm:cxn modelId="{D0F2DDE4-49DD-4901-84E4-B63022D8A138}" srcId="{D1304401-9D3D-44C5-97F0-1DE1A6DA093C}" destId="{2050E970-A790-4FD2-9DA8-FBF44073D5D2}" srcOrd="0" destOrd="0" parTransId="{E0B57510-FBDA-4503-ABA5-2EC48827688F}" sibTransId="{5B1C2D1B-B949-46BF-8D33-941E016EC107}"/>
    <dgm:cxn modelId="{99FB8CE7-767B-495F-AF2C-4B9F39A2479E}" type="presOf" srcId="{6083489D-FF4E-45DE-8514-DEE034329495}" destId="{36D44AB8-BDE7-40AE-9764-B8E892F14A7C}" srcOrd="0" destOrd="0" presId="urn:microsoft.com/office/officeart/2005/8/layout/hList1"/>
    <dgm:cxn modelId="{EA0E80EC-1251-48EE-B0EB-07CD0AE1F04B}" srcId="{2DEB7066-1A8E-40B2-89D3-C5B481B5FA89}" destId="{4AA45246-4A68-4E1A-BD15-52B27699F75F}" srcOrd="2" destOrd="0" parTransId="{D05B263E-5A8A-442B-A1D9-BB15FAE54D66}" sibTransId="{DF133545-6206-4927-A700-5C594B222D0D}"/>
    <dgm:cxn modelId="{5D63BDEF-EDA3-4724-82AC-F23AF183EE76}" srcId="{2DEB7066-1A8E-40B2-89D3-C5B481B5FA89}" destId="{D1304401-9D3D-44C5-97F0-1DE1A6DA093C}" srcOrd="0" destOrd="0" parTransId="{D378C5D8-4D14-41A3-9550-CD5D2B8775EE}" sibTransId="{EF0ED141-3F3F-4D15-9353-3F405430AEB5}"/>
    <dgm:cxn modelId="{7AF606A5-F5D2-4E5E-80BA-08A57833E413}" type="presParOf" srcId="{933CB38B-C90F-46BC-9896-C2F947840D35}" destId="{E7F56A29-846B-46C0-BF61-D243ADE7B25E}" srcOrd="0" destOrd="0" presId="urn:microsoft.com/office/officeart/2005/8/layout/hList1"/>
    <dgm:cxn modelId="{994306A8-6E7C-4CAD-86CB-A2F888975A03}" type="presParOf" srcId="{E7F56A29-846B-46C0-BF61-D243ADE7B25E}" destId="{CE96F3B2-9A2B-46CC-B66F-9B62D1A45101}" srcOrd="0" destOrd="0" presId="urn:microsoft.com/office/officeart/2005/8/layout/hList1"/>
    <dgm:cxn modelId="{21D7EC37-845A-4C3A-A9E6-44ABC588A88C}" type="presParOf" srcId="{E7F56A29-846B-46C0-BF61-D243ADE7B25E}" destId="{0D24ED71-07B3-402A-90CD-1F99B38E1FA6}" srcOrd="1" destOrd="0" presId="urn:microsoft.com/office/officeart/2005/8/layout/hList1"/>
    <dgm:cxn modelId="{16A919BD-7552-47C1-B3EE-72FE0B2DDE72}" type="presParOf" srcId="{933CB38B-C90F-46BC-9896-C2F947840D35}" destId="{0388C742-14E1-44E5-A868-9184881ABB36}" srcOrd="1" destOrd="0" presId="urn:microsoft.com/office/officeart/2005/8/layout/hList1"/>
    <dgm:cxn modelId="{ADED36F3-99AE-4971-BBE1-4A8C7448084A}" type="presParOf" srcId="{933CB38B-C90F-46BC-9896-C2F947840D35}" destId="{D9D03465-D453-4932-B840-668FCC679F75}" srcOrd="2" destOrd="0" presId="urn:microsoft.com/office/officeart/2005/8/layout/hList1"/>
    <dgm:cxn modelId="{8116B369-6185-4CAB-87A1-FCA5E16A3EA2}" type="presParOf" srcId="{D9D03465-D453-4932-B840-668FCC679F75}" destId="{FCB5B690-E719-43C4-A6A6-3C517047BAF5}" srcOrd="0" destOrd="0" presId="urn:microsoft.com/office/officeart/2005/8/layout/hList1"/>
    <dgm:cxn modelId="{4C69A457-19D7-4377-83FA-127EDEA1294C}" type="presParOf" srcId="{D9D03465-D453-4932-B840-668FCC679F75}" destId="{22D58B2E-A079-49C9-B5B9-2938963F2485}" srcOrd="1" destOrd="0" presId="urn:microsoft.com/office/officeart/2005/8/layout/hList1"/>
    <dgm:cxn modelId="{4A58569A-0B91-4BC0-9369-EA9BF831E233}" type="presParOf" srcId="{933CB38B-C90F-46BC-9896-C2F947840D35}" destId="{F39ADBFE-FF6D-4C15-AE0E-A41D5309460F}" srcOrd="3" destOrd="0" presId="urn:microsoft.com/office/officeart/2005/8/layout/hList1"/>
    <dgm:cxn modelId="{F1FC101C-C5D4-46CF-A726-56A884921351}" type="presParOf" srcId="{933CB38B-C90F-46BC-9896-C2F947840D35}" destId="{1CD9CCC8-09B2-4A0F-854B-5D822911BA34}" srcOrd="4" destOrd="0" presId="urn:microsoft.com/office/officeart/2005/8/layout/hList1"/>
    <dgm:cxn modelId="{A4A92F04-0EE0-4157-B588-0B2A0F40B8BD}" type="presParOf" srcId="{1CD9CCC8-09B2-4A0F-854B-5D822911BA34}" destId="{E8A911A5-C431-4B60-B49A-143316D5A96E}" srcOrd="0" destOrd="0" presId="urn:microsoft.com/office/officeart/2005/8/layout/hList1"/>
    <dgm:cxn modelId="{2D8E62A7-C83A-4B2F-9C3F-B758A73E39ED}" type="presParOf" srcId="{1CD9CCC8-09B2-4A0F-854B-5D822911BA34}" destId="{36D44AB8-BDE7-40AE-9764-B8E892F14A7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370050-310D-4372-844F-651332C46A41}" type="doc">
      <dgm:prSet loTypeId="urn:microsoft.com/office/officeart/2005/8/layout/process2" loCatId="process" qsTypeId="urn:microsoft.com/office/officeart/2005/8/quickstyle/simple1" qsCatId="simple" csTypeId="urn:microsoft.com/office/officeart/2005/8/colors/accent1_2" csCatId="accent1" phldr="1"/>
      <dgm:spPr/>
    </dgm:pt>
    <dgm:pt modelId="{7293E037-93DA-462B-8CE0-9BF0AF0F683E}">
      <dgm:prSet phldrT="[Text]" phldr="1"/>
      <dgm:spPr/>
      <dgm:t>
        <a:bodyPr/>
        <a:lstStyle/>
        <a:p>
          <a:endParaRPr lang="en-US"/>
        </a:p>
      </dgm:t>
    </dgm:pt>
    <dgm:pt modelId="{07A01BB0-2BAE-463E-BDDC-89D14D02C66C}" type="parTrans" cxnId="{A5842629-B96D-4A0A-A03A-D53737CA9522}">
      <dgm:prSet/>
      <dgm:spPr/>
      <dgm:t>
        <a:bodyPr/>
        <a:lstStyle/>
        <a:p>
          <a:endParaRPr lang="en-US"/>
        </a:p>
      </dgm:t>
    </dgm:pt>
    <dgm:pt modelId="{0EBDAFBA-D827-4366-8CB0-03CDE6477B37}" type="sibTrans" cxnId="{A5842629-B96D-4A0A-A03A-D53737CA9522}">
      <dgm:prSet/>
      <dgm:spPr/>
      <dgm:t>
        <a:bodyPr/>
        <a:lstStyle/>
        <a:p>
          <a:endParaRPr lang="en-US"/>
        </a:p>
      </dgm:t>
    </dgm:pt>
    <dgm:pt modelId="{7DFDAF2E-BBA9-43F8-9A7E-5D657AF14C41}">
      <dgm:prSet phldrT="[Text]"/>
      <dgm:spPr/>
      <dgm:t>
        <a:bodyPr/>
        <a:lstStyle/>
        <a:p>
          <a:r>
            <a:rPr lang="ar-SA" dirty="0"/>
            <a:t>ينتج عن </a:t>
          </a:r>
          <a:r>
            <a:rPr lang="ar-LB" dirty="0"/>
            <a:t>هذه المرحلة</a:t>
          </a:r>
          <a:r>
            <a:rPr lang="ar-SA" dirty="0"/>
            <a:t> </a:t>
          </a:r>
          <a:r>
            <a:rPr lang="ar-LB" b="1" dirty="0"/>
            <a:t>خطة تشغيلية مفصلة </a:t>
          </a:r>
          <a:r>
            <a:rPr lang="ar-LB" b="0" dirty="0"/>
            <a:t>يتم الاعتماد عليها خلال الخطوة الثالثة أي خطوة التنفيذ</a:t>
          </a:r>
          <a:endParaRPr lang="en-US" b="0" dirty="0"/>
        </a:p>
      </dgm:t>
    </dgm:pt>
    <dgm:pt modelId="{B63B0367-A498-47E5-8E18-93BBBF356C9E}" type="parTrans" cxnId="{A6A4B81C-87C0-4F23-BCD5-5FE4D4D06705}">
      <dgm:prSet/>
      <dgm:spPr/>
      <dgm:t>
        <a:bodyPr/>
        <a:lstStyle/>
        <a:p>
          <a:endParaRPr lang="en-US"/>
        </a:p>
      </dgm:t>
    </dgm:pt>
    <dgm:pt modelId="{490B8991-655B-43A6-B145-C8DD39C2B011}" type="sibTrans" cxnId="{A6A4B81C-87C0-4F23-BCD5-5FE4D4D06705}">
      <dgm:prSet/>
      <dgm:spPr/>
      <dgm:t>
        <a:bodyPr/>
        <a:lstStyle/>
        <a:p>
          <a:endParaRPr lang="en-US"/>
        </a:p>
      </dgm:t>
    </dgm:pt>
    <dgm:pt modelId="{A4B5F4DB-9066-42E0-A9FA-743572ADA0AF}" type="pres">
      <dgm:prSet presAssocID="{8E370050-310D-4372-844F-651332C46A41}" presName="linearFlow" presStyleCnt="0">
        <dgm:presLayoutVars>
          <dgm:resizeHandles val="exact"/>
        </dgm:presLayoutVars>
      </dgm:prSet>
      <dgm:spPr/>
    </dgm:pt>
    <dgm:pt modelId="{E98A5E35-45E0-4994-8959-765D7C4B2376}" type="pres">
      <dgm:prSet presAssocID="{7293E037-93DA-462B-8CE0-9BF0AF0F683E}" presName="node" presStyleLbl="node1" presStyleIdx="0" presStyleCnt="2" custScaleX="160275">
        <dgm:presLayoutVars>
          <dgm:bulletEnabled val="1"/>
        </dgm:presLayoutVars>
      </dgm:prSet>
      <dgm:spPr/>
    </dgm:pt>
    <dgm:pt modelId="{0EA4840C-374D-4E4D-8C0F-4DDCFB734F83}" type="pres">
      <dgm:prSet presAssocID="{0EBDAFBA-D827-4366-8CB0-03CDE6477B37}" presName="sibTrans" presStyleLbl="sibTrans2D1" presStyleIdx="0" presStyleCnt="1"/>
      <dgm:spPr/>
    </dgm:pt>
    <dgm:pt modelId="{5E470C42-498F-4C5C-AD3E-7BD5D27064A7}" type="pres">
      <dgm:prSet presAssocID="{0EBDAFBA-D827-4366-8CB0-03CDE6477B37}" presName="connectorText" presStyleLbl="sibTrans2D1" presStyleIdx="0" presStyleCnt="1"/>
      <dgm:spPr/>
    </dgm:pt>
    <dgm:pt modelId="{D2FC2045-E073-4B70-BC64-D3E5A6E36CDB}" type="pres">
      <dgm:prSet presAssocID="{7DFDAF2E-BBA9-43F8-9A7E-5D657AF14C41}" presName="node" presStyleLbl="node1" presStyleIdx="1" presStyleCnt="2" custScaleX="160275">
        <dgm:presLayoutVars>
          <dgm:bulletEnabled val="1"/>
        </dgm:presLayoutVars>
      </dgm:prSet>
      <dgm:spPr/>
    </dgm:pt>
  </dgm:ptLst>
  <dgm:cxnLst>
    <dgm:cxn modelId="{A6A4B81C-87C0-4F23-BCD5-5FE4D4D06705}" srcId="{8E370050-310D-4372-844F-651332C46A41}" destId="{7DFDAF2E-BBA9-43F8-9A7E-5D657AF14C41}" srcOrd="1" destOrd="0" parTransId="{B63B0367-A498-47E5-8E18-93BBBF356C9E}" sibTransId="{490B8991-655B-43A6-B145-C8DD39C2B011}"/>
    <dgm:cxn modelId="{5778BF1E-5323-49E3-9426-186D81C13593}" type="presOf" srcId="{0EBDAFBA-D827-4366-8CB0-03CDE6477B37}" destId="{5E470C42-498F-4C5C-AD3E-7BD5D27064A7}" srcOrd="1" destOrd="0" presId="urn:microsoft.com/office/officeart/2005/8/layout/process2"/>
    <dgm:cxn modelId="{A5842629-B96D-4A0A-A03A-D53737CA9522}" srcId="{8E370050-310D-4372-844F-651332C46A41}" destId="{7293E037-93DA-462B-8CE0-9BF0AF0F683E}" srcOrd="0" destOrd="0" parTransId="{07A01BB0-2BAE-463E-BDDC-89D14D02C66C}" sibTransId="{0EBDAFBA-D827-4366-8CB0-03CDE6477B37}"/>
    <dgm:cxn modelId="{7258766D-27A6-49EC-9B8F-560C9BE5BD12}" type="presOf" srcId="{7293E037-93DA-462B-8CE0-9BF0AF0F683E}" destId="{E98A5E35-45E0-4994-8959-765D7C4B2376}" srcOrd="0" destOrd="0" presId="urn:microsoft.com/office/officeart/2005/8/layout/process2"/>
    <dgm:cxn modelId="{A399A773-993A-4DD3-8CA5-EEB2A6EF5E36}" type="presOf" srcId="{0EBDAFBA-D827-4366-8CB0-03CDE6477B37}" destId="{0EA4840C-374D-4E4D-8C0F-4DDCFB734F83}" srcOrd="0" destOrd="0" presId="urn:microsoft.com/office/officeart/2005/8/layout/process2"/>
    <dgm:cxn modelId="{55748A5A-3C29-4462-A8D3-2AE4E2286CAA}" type="presOf" srcId="{8E370050-310D-4372-844F-651332C46A41}" destId="{A4B5F4DB-9066-42E0-A9FA-743572ADA0AF}" srcOrd="0" destOrd="0" presId="urn:microsoft.com/office/officeart/2005/8/layout/process2"/>
    <dgm:cxn modelId="{EDB28DCA-E72C-453B-AE75-9F61FEA601E2}" type="presOf" srcId="{7DFDAF2E-BBA9-43F8-9A7E-5D657AF14C41}" destId="{D2FC2045-E073-4B70-BC64-D3E5A6E36CDB}" srcOrd="0" destOrd="0" presId="urn:microsoft.com/office/officeart/2005/8/layout/process2"/>
    <dgm:cxn modelId="{63E0499A-B60F-40D4-8D1A-42D0CD0697ED}" type="presParOf" srcId="{A4B5F4DB-9066-42E0-A9FA-743572ADA0AF}" destId="{E98A5E35-45E0-4994-8959-765D7C4B2376}" srcOrd="0" destOrd="0" presId="urn:microsoft.com/office/officeart/2005/8/layout/process2"/>
    <dgm:cxn modelId="{3FDB9C0E-36FC-42AF-80D9-060D66457A7A}" type="presParOf" srcId="{A4B5F4DB-9066-42E0-A9FA-743572ADA0AF}" destId="{0EA4840C-374D-4E4D-8C0F-4DDCFB734F83}" srcOrd="1" destOrd="0" presId="urn:microsoft.com/office/officeart/2005/8/layout/process2"/>
    <dgm:cxn modelId="{A8B61090-60CD-450A-BF38-C89BD2F2BB93}" type="presParOf" srcId="{0EA4840C-374D-4E4D-8C0F-4DDCFB734F83}" destId="{5E470C42-498F-4C5C-AD3E-7BD5D27064A7}" srcOrd="0" destOrd="0" presId="urn:microsoft.com/office/officeart/2005/8/layout/process2"/>
    <dgm:cxn modelId="{51CBB95B-D480-454A-AD1F-6D436A4F37B0}" type="presParOf" srcId="{A4B5F4DB-9066-42E0-A9FA-743572ADA0AF}" destId="{D2FC2045-E073-4B70-BC64-D3E5A6E36CDB}" srcOrd="2"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B09ADF-79A8-43E0-AA7C-B2D208E791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604089-E108-4E94-89A6-07F2030B693D}">
      <dgm:prSet phldrT="[Text]" custT="1"/>
      <dgm:spPr/>
      <dgm:t>
        <a:bodyPr/>
        <a:lstStyle/>
        <a:p>
          <a:r>
            <a:rPr lang="ar-SA" sz="2400" b="1" dirty="0"/>
            <a:t>مبادئ توجيهية أخلاقية</a:t>
          </a:r>
          <a:endParaRPr lang="en-US" sz="2400" b="1" dirty="0"/>
        </a:p>
      </dgm:t>
    </dgm:pt>
    <dgm:pt modelId="{37511815-4A8F-4BAF-A4AB-2F899388BB4C}" type="parTrans" cxnId="{9DAA232D-F20C-4390-A845-00E53DB1F038}">
      <dgm:prSet/>
      <dgm:spPr/>
      <dgm:t>
        <a:bodyPr/>
        <a:lstStyle/>
        <a:p>
          <a:endParaRPr lang="en-US" sz="1800" b="1"/>
        </a:p>
      </dgm:t>
    </dgm:pt>
    <dgm:pt modelId="{17E44C52-B113-4921-B986-14F72C5D8E68}" type="sibTrans" cxnId="{9DAA232D-F20C-4390-A845-00E53DB1F038}">
      <dgm:prSet/>
      <dgm:spPr/>
      <dgm:t>
        <a:bodyPr/>
        <a:lstStyle/>
        <a:p>
          <a:endParaRPr lang="en-US" sz="1800" b="1"/>
        </a:p>
      </dgm:t>
    </dgm:pt>
    <dgm:pt modelId="{16369BBF-D924-41A5-8DF0-3FFB8E919885}">
      <dgm:prSet phldrT="[Text]" custT="1"/>
      <dgm:spPr/>
      <dgm:t>
        <a:bodyPr/>
        <a:lstStyle/>
        <a:p>
          <a:r>
            <a:rPr lang="ar-SA" sz="2400" b="1" dirty="0"/>
            <a:t>اختيار الموقع</a:t>
          </a:r>
          <a:endParaRPr lang="en-US" sz="2400" b="1" dirty="0"/>
        </a:p>
      </dgm:t>
    </dgm:pt>
    <dgm:pt modelId="{AFB02779-06EF-4B32-977A-60F919CE988D}" type="parTrans" cxnId="{6C63B63E-C32C-4664-80C0-F6B1246B0ECB}">
      <dgm:prSet/>
      <dgm:spPr/>
      <dgm:t>
        <a:bodyPr/>
        <a:lstStyle/>
        <a:p>
          <a:endParaRPr lang="en-US"/>
        </a:p>
      </dgm:t>
    </dgm:pt>
    <dgm:pt modelId="{EC396EEC-8244-44C6-A0F7-A577BBF22266}" type="sibTrans" cxnId="{6C63B63E-C32C-4664-80C0-F6B1246B0ECB}">
      <dgm:prSet/>
      <dgm:spPr/>
      <dgm:t>
        <a:bodyPr/>
        <a:lstStyle/>
        <a:p>
          <a:endParaRPr lang="en-US"/>
        </a:p>
      </dgm:t>
    </dgm:pt>
    <dgm:pt modelId="{828A68E4-DA22-4B44-904C-A5941E7FF0AE}">
      <dgm:prSet phldrT="[Text]" custT="1"/>
      <dgm:spPr/>
      <dgm:t>
        <a:bodyPr/>
        <a:lstStyle/>
        <a:p>
          <a:r>
            <a:rPr lang="ar-SA" sz="2400" b="1" dirty="0"/>
            <a:t>المنهجية ونوع التكاليف</a:t>
          </a:r>
          <a:endParaRPr lang="en-US" sz="2400" b="1" dirty="0"/>
        </a:p>
      </dgm:t>
    </dgm:pt>
    <dgm:pt modelId="{EB0EF5C1-CD5C-4C5A-872C-73CB44E73CE8}" type="parTrans" cxnId="{53946E5D-251B-4708-9FE8-164E4BB79EF3}">
      <dgm:prSet/>
      <dgm:spPr/>
      <dgm:t>
        <a:bodyPr/>
        <a:lstStyle/>
        <a:p>
          <a:endParaRPr lang="en-US"/>
        </a:p>
      </dgm:t>
    </dgm:pt>
    <dgm:pt modelId="{458EA442-65C5-4288-AFFE-16ADD913B0A2}" type="sibTrans" cxnId="{53946E5D-251B-4708-9FE8-164E4BB79EF3}">
      <dgm:prSet/>
      <dgm:spPr/>
      <dgm:t>
        <a:bodyPr/>
        <a:lstStyle/>
        <a:p>
          <a:endParaRPr lang="en-US"/>
        </a:p>
      </dgm:t>
    </dgm:pt>
    <dgm:pt modelId="{E1858962-5C40-4606-9634-E404CC898828}">
      <dgm:prSet phldrT="[Text]" custT="1"/>
      <dgm:spPr/>
      <dgm:t>
        <a:bodyPr/>
        <a:lstStyle/>
        <a:p>
          <a:r>
            <a:rPr lang="ar-SA" sz="2400" b="1"/>
            <a:t>توفّر البيانات</a:t>
          </a:r>
          <a:endParaRPr lang="en-US" sz="2400" b="1" dirty="0"/>
        </a:p>
      </dgm:t>
    </dgm:pt>
    <dgm:pt modelId="{0B491B34-BE30-490F-BB44-9BD1EB6F554E}" type="parTrans" cxnId="{69276805-2D96-43BC-A8CF-7992060648CF}">
      <dgm:prSet/>
      <dgm:spPr/>
      <dgm:t>
        <a:bodyPr/>
        <a:lstStyle/>
        <a:p>
          <a:endParaRPr lang="en-US"/>
        </a:p>
      </dgm:t>
    </dgm:pt>
    <dgm:pt modelId="{B6EF315F-7C1F-47D9-98C3-4AA12D555315}" type="sibTrans" cxnId="{69276805-2D96-43BC-A8CF-7992060648CF}">
      <dgm:prSet/>
      <dgm:spPr/>
      <dgm:t>
        <a:bodyPr/>
        <a:lstStyle/>
        <a:p>
          <a:endParaRPr lang="en-US"/>
        </a:p>
      </dgm:t>
    </dgm:pt>
    <dgm:pt modelId="{DF49D82C-4982-4710-A922-0EF5F335D83F}" type="pres">
      <dgm:prSet presAssocID="{40B09ADF-79A8-43E0-AA7C-B2D208E79197}" presName="diagram" presStyleCnt="0">
        <dgm:presLayoutVars>
          <dgm:dir val="rev"/>
          <dgm:resizeHandles val="exact"/>
        </dgm:presLayoutVars>
      </dgm:prSet>
      <dgm:spPr/>
    </dgm:pt>
    <dgm:pt modelId="{1D14F376-9650-4576-862F-470F795D39A5}" type="pres">
      <dgm:prSet presAssocID="{29604089-E108-4E94-89A6-07F2030B693D}" presName="node" presStyleLbl="node1" presStyleIdx="0" presStyleCnt="4" custScaleX="144533" custLinFactNeighborX="175">
        <dgm:presLayoutVars>
          <dgm:bulletEnabled val="1"/>
        </dgm:presLayoutVars>
      </dgm:prSet>
      <dgm:spPr/>
    </dgm:pt>
    <dgm:pt modelId="{01A8C2F4-685A-4913-9F67-FD7F32166E37}" type="pres">
      <dgm:prSet presAssocID="{17E44C52-B113-4921-B986-14F72C5D8E68}" presName="sibTrans" presStyleCnt="0"/>
      <dgm:spPr/>
    </dgm:pt>
    <dgm:pt modelId="{BC003845-CCEA-4625-8BA5-94E0AC0A39CA}" type="pres">
      <dgm:prSet presAssocID="{16369BBF-D924-41A5-8DF0-3FFB8E919885}" presName="node" presStyleLbl="node1" presStyleIdx="1" presStyleCnt="4" custScaleX="144533">
        <dgm:presLayoutVars>
          <dgm:bulletEnabled val="1"/>
        </dgm:presLayoutVars>
      </dgm:prSet>
      <dgm:spPr/>
    </dgm:pt>
    <dgm:pt modelId="{9822C4E4-A8E5-4596-8466-AD452B1F7F98}" type="pres">
      <dgm:prSet presAssocID="{EC396EEC-8244-44C6-A0F7-A577BBF22266}" presName="sibTrans" presStyleCnt="0"/>
      <dgm:spPr/>
    </dgm:pt>
    <dgm:pt modelId="{45F3197C-1DE5-4CEA-9F33-19E6808D8128}" type="pres">
      <dgm:prSet presAssocID="{E1858962-5C40-4606-9634-E404CC898828}" presName="node" presStyleLbl="node1" presStyleIdx="2" presStyleCnt="4" custScaleX="144533">
        <dgm:presLayoutVars>
          <dgm:bulletEnabled val="1"/>
        </dgm:presLayoutVars>
      </dgm:prSet>
      <dgm:spPr/>
    </dgm:pt>
    <dgm:pt modelId="{A4D46048-EF2C-4AE5-B150-361CAD518669}" type="pres">
      <dgm:prSet presAssocID="{B6EF315F-7C1F-47D9-98C3-4AA12D555315}" presName="sibTrans" presStyleCnt="0"/>
      <dgm:spPr/>
    </dgm:pt>
    <dgm:pt modelId="{F118BEAE-5250-4E45-A92C-602683CCF147}" type="pres">
      <dgm:prSet presAssocID="{828A68E4-DA22-4B44-904C-A5941E7FF0AE}" presName="node" presStyleLbl="node1" presStyleIdx="3" presStyleCnt="4" custScaleX="144533">
        <dgm:presLayoutVars>
          <dgm:bulletEnabled val="1"/>
        </dgm:presLayoutVars>
      </dgm:prSet>
      <dgm:spPr/>
    </dgm:pt>
  </dgm:ptLst>
  <dgm:cxnLst>
    <dgm:cxn modelId="{69276805-2D96-43BC-A8CF-7992060648CF}" srcId="{40B09ADF-79A8-43E0-AA7C-B2D208E79197}" destId="{E1858962-5C40-4606-9634-E404CC898828}" srcOrd="2" destOrd="0" parTransId="{0B491B34-BE30-490F-BB44-9BD1EB6F554E}" sibTransId="{B6EF315F-7C1F-47D9-98C3-4AA12D555315}"/>
    <dgm:cxn modelId="{149A001B-D904-4D3F-A249-9EB83E662070}" type="presOf" srcId="{828A68E4-DA22-4B44-904C-A5941E7FF0AE}" destId="{F118BEAE-5250-4E45-A92C-602683CCF147}" srcOrd="0" destOrd="0" presId="urn:microsoft.com/office/officeart/2005/8/layout/default"/>
    <dgm:cxn modelId="{9DAA232D-F20C-4390-A845-00E53DB1F038}" srcId="{40B09ADF-79A8-43E0-AA7C-B2D208E79197}" destId="{29604089-E108-4E94-89A6-07F2030B693D}" srcOrd="0" destOrd="0" parTransId="{37511815-4A8F-4BAF-A4AB-2F899388BB4C}" sibTransId="{17E44C52-B113-4921-B986-14F72C5D8E68}"/>
    <dgm:cxn modelId="{D4043B35-9BEE-4AAF-ADE0-75CF7845AE82}" type="presOf" srcId="{40B09ADF-79A8-43E0-AA7C-B2D208E79197}" destId="{DF49D82C-4982-4710-A922-0EF5F335D83F}" srcOrd="0" destOrd="0" presId="urn:microsoft.com/office/officeart/2005/8/layout/default"/>
    <dgm:cxn modelId="{6C63B63E-C32C-4664-80C0-F6B1246B0ECB}" srcId="{40B09ADF-79A8-43E0-AA7C-B2D208E79197}" destId="{16369BBF-D924-41A5-8DF0-3FFB8E919885}" srcOrd="1" destOrd="0" parTransId="{AFB02779-06EF-4B32-977A-60F919CE988D}" sibTransId="{EC396EEC-8244-44C6-A0F7-A577BBF22266}"/>
    <dgm:cxn modelId="{53946E5D-251B-4708-9FE8-164E4BB79EF3}" srcId="{40B09ADF-79A8-43E0-AA7C-B2D208E79197}" destId="{828A68E4-DA22-4B44-904C-A5941E7FF0AE}" srcOrd="3" destOrd="0" parTransId="{EB0EF5C1-CD5C-4C5A-872C-73CB44E73CE8}" sibTransId="{458EA442-65C5-4288-AFFE-16ADD913B0A2}"/>
    <dgm:cxn modelId="{B46C5070-3BE9-4E9F-ADA1-F0E49AAE2CE6}" type="presOf" srcId="{16369BBF-D924-41A5-8DF0-3FFB8E919885}" destId="{BC003845-CCEA-4625-8BA5-94E0AC0A39CA}" srcOrd="0" destOrd="0" presId="urn:microsoft.com/office/officeart/2005/8/layout/default"/>
    <dgm:cxn modelId="{99CBE98A-B4AB-49E9-B982-86E5148A6123}" type="presOf" srcId="{29604089-E108-4E94-89A6-07F2030B693D}" destId="{1D14F376-9650-4576-862F-470F795D39A5}" srcOrd="0" destOrd="0" presId="urn:microsoft.com/office/officeart/2005/8/layout/default"/>
    <dgm:cxn modelId="{CD3AC4B7-DD23-4EBB-9D18-1823A28411A1}" type="presOf" srcId="{E1858962-5C40-4606-9634-E404CC898828}" destId="{45F3197C-1DE5-4CEA-9F33-19E6808D8128}" srcOrd="0" destOrd="0" presId="urn:microsoft.com/office/officeart/2005/8/layout/default"/>
    <dgm:cxn modelId="{DA459215-95B0-48D8-A861-FE6FC8185FDC}" type="presParOf" srcId="{DF49D82C-4982-4710-A922-0EF5F335D83F}" destId="{1D14F376-9650-4576-862F-470F795D39A5}" srcOrd="0" destOrd="0" presId="urn:microsoft.com/office/officeart/2005/8/layout/default"/>
    <dgm:cxn modelId="{F44D244D-2774-4195-9111-2B663E3DF822}" type="presParOf" srcId="{DF49D82C-4982-4710-A922-0EF5F335D83F}" destId="{01A8C2F4-685A-4913-9F67-FD7F32166E37}" srcOrd="1" destOrd="0" presId="urn:microsoft.com/office/officeart/2005/8/layout/default"/>
    <dgm:cxn modelId="{4FE32EF1-FB35-4774-B541-393B23A8093E}" type="presParOf" srcId="{DF49D82C-4982-4710-A922-0EF5F335D83F}" destId="{BC003845-CCEA-4625-8BA5-94E0AC0A39CA}" srcOrd="2" destOrd="0" presId="urn:microsoft.com/office/officeart/2005/8/layout/default"/>
    <dgm:cxn modelId="{0DADB8E2-3048-4274-A97D-70298CF66716}" type="presParOf" srcId="{DF49D82C-4982-4710-A922-0EF5F335D83F}" destId="{9822C4E4-A8E5-4596-8466-AD452B1F7F98}" srcOrd="3" destOrd="0" presId="urn:microsoft.com/office/officeart/2005/8/layout/default"/>
    <dgm:cxn modelId="{EF2471AF-EDB3-4BCD-8310-6300FC9A9E0A}" type="presParOf" srcId="{DF49D82C-4982-4710-A922-0EF5F335D83F}" destId="{45F3197C-1DE5-4CEA-9F33-19E6808D8128}" srcOrd="4" destOrd="0" presId="urn:microsoft.com/office/officeart/2005/8/layout/default"/>
    <dgm:cxn modelId="{BC8BF9B7-A1A4-4DB9-93DB-33053E459D3A}" type="presParOf" srcId="{DF49D82C-4982-4710-A922-0EF5F335D83F}" destId="{A4D46048-EF2C-4AE5-B150-361CAD518669}" srcOrd="5" destOrd="0" presId="urn:microsoft.com/office/officeart/2005/8/layout/default"/>
    <dgm:cxn modelId="{59EF7C61-40DC-4F9E-8F60-22F07411AF76}" type="presParOf" srcId="{DF49D82C-4982-4710-A922-0EF5F335D83F}" destId="{F118BEAE-5250-4E45-A92C-602683CCF147}" srcOrd="6"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B07779-7EA2-415D-A6A9-CD1400B9682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8577112-7913-4A63-A6C9-39DA10C46D4A}">
      <dgm:prSet phldrT="[Text]" custT="1"/>
      <dgm:spPr/>
      <dgm:t>
        <a:bodyPr/>
        <a:lstStyle/>
        <a:p>
          <a:r>
            <a:rPr lang="ar-SA" sz="3000" b="1" dirty="0"/>
            <a:t>تقدير تكلفة العنف الأسري على مستوى الأسرة المعيشية</a:t>
          </a:r>
          <a:endParaRPr lang="en-US" sz="3000" b="1" dirty="0"/>
        </a:p>
      </dgm:t>
    </dgm:pt>
    <dgm:pt modelId="{F0A6E631-5267-450B-88AB-7E282FF59DB4}" type="parTrans" cxnId="{CC14C50C-2599-4EA9-8852-B0661E716878}">
      <dgm:prSet/>
      <dgm:spPr/>
      <dgm:t>
        <a:bodyPr/>
        <a:lstStyle/>
        <a:p>
          <a:endParaRPr lang="en-US"/>
        </a:p>
      </dgm:t>
    </dgm:pt>
    <dgm:pt modelId="{2E56238B-5CEC-4C3F-971F-5A4436B8F52C}" type="sibTrans" cxnId="{CC14C50C-2599-4EA9-8852-B0661E716878}">
      <dgm:prSet/>
      <dgm:spPr/>
      <dgm:t>
        <a:bodyPr/>
        <a:lstStyle/>
        <a:p>
          <a:endParaRPr lang="en-US"/>
        </a:p>
      </dgm:t>
    </dgm:pt>
    <dgm:pt modelId="{DED5CF00-1792-4636-880E-C703FF328903}">
      <dgm:prSet phldrT="[Text]" custT="1"/>
      <dgm:spPr/>
      <dgm:t>
        <a:bodyPr/>
        <a:lstStyle/>
        <a:p>
          <a:pPr>
            <a:buFont typeface="Courier New" panose="02070309020205020404" pitchFamily="49" charset="0"/>
            <a:buChar char="o"/>
          </a:pPr>
          <a:r>
            <a:rPr lang="ar-SA" sz="1800" b="1" dirty="0">
              <a:solidFill>
                <a:schemeClr val="bg1"/>
              </a:solidFill>
            </a:rPr>
            <a:t>تحديد سلوك طلب المساعدة</a:t>
          </a:r>
          <a:endParaRPr lang="en-US" sz="1800" b="1" dirty="0">
            <a:solidFill>
              <a:schemeClr val="bg1"/>
            </a:solidFill>
          </a:endParaRPr>
        </a:p>
      </dgm:t>
    </dgm:pt>
    <dgm:pt modelId="{AC5AEC92-6166-4899-B8BB-740A8BB99FC8}" type="parTrans" cxnId="{DF812690-35F0-4840-9644-14F76808A078}">
      <dgm:prSet/>
      <dgm:spPr/>
      <dgm:t>
        <a:bodyPr/>
        <a:lstStyle/>
        <a:p>
          <a:endParaRPr lang="en-US"/>
        </a:p>
      </dgm:t>
    </dgm:pt>
    <dgm:pt modelId="{2F7FD369-9499-4209-832E-0B9C18586ECA}" type="sibTrans" cxnId="{DF812690-35F0-4840-9644-14F76808A078}">
      <dgm:prSet/>
      <dgm:spPr/>
      <dgm:t>
        <a:bodyPr/>
        <a:lstStyle/>
        <a:p>
          <a:endParaRPr lang="en-US"/>
        </a:p>
      </dgm:t>
    </dgm:pt>
    <dgm:pt modelId="{566A308D-5E50-42BF-8E15-5780DD535DC3}">
      <dgm:prSet phldrT="[Text]" custT="1"/>
      <dgm:spPr/>
      <dgm:t>
        <a:bodyPr/>
        <a:lstStyle/>
        <a:p>
          <a:pPr>
            <a:buFont typeface="Arial" panose="020B0604020202020204" pitchFamily="34" charset="0"/>
            <a:buChar char="•"/>
          </a:pPr>
          <a:r>
            <a:rPr lang="ar-SA" sz="3000" b="1" dirty="0">
              <a:solidFill>
                <a:schemeClr val="tx1"/>
              </a:solidFill>
              <a:latin typeface="Arial"/>
              <a:cs typeface="Arial"/>
            </a:rPr>
            <a:t>تكاليف العنف الأسري على مستوى المجتمع المحلي</a:t>
          </a:r>
          <a:endParaRPr lang="en-US" sz="3000" b="1" dirty="0"/>
        </a:p>
      </dgm:t>
    </dgm:pt>
    <dgm:pt modelId="{14CDED61-82F4-4D85-A7DE-C1386646AC41}" type="parTrans" cxnId="{760B0720-279C-49D6-BFD5-358781AB60E6}">
      <dgm:prSet/>
      <dgm:spPr/>
      <dgm:t>
        <a:bodyPr/>
        <a:lstStyle/>
        <a:p>
          <a:endParaRPr lang="en-US"/>
        </a:p>
      </dgm:t>
    </dgm:pt>
    <dgm:pt modelId="{AC82451F-0BE1-47F3-93FB-31ACA681C925}" type="sibTrans" cxnId="{760B0720-279C-49D6-BFD5-358781AB60E6}">
      <dgm:prSet/>
      <dgm:spPr/>
      <dgm:t>
        <a:bodyPr/>
        <a:lstStyle/>
        <a:p>
          <a:endParaRPr lang="en-US"/>
        </a:p>
      </dgm:t>
    </dgm:pt>
    <dgm:pt modelId="{AEE2FF49-B9FE-4B0F-A864-E62DB336FBDB}">
      <dgm:prSet custT="1"/>
      <dgm:spPr/>
      <dgm:t>
        <a:bodyPr/>
        <a:lstStyle/>
        <a:p>
          <a:r>
            <a:rPr lang="ar-SA" sz="1800" b="1" dirty="0">
              <a:solidFill>
                <a:schemeClr val="bg1"/>
              </a:solidFill>
            </a:rPr>
            <a:t>التكاليف المباشرة من الأموال الخاصة للأسرة المعيشية</a:t>
          </a:r>
          <a:endParaRPr lang="en-US" sz="1800" b="1" dirty="0">
            <a:solidFill>
              <a:schemeClr val="bg1"/>
            </a:solidFill>
          </a:endParaRPr>
        </a:p>
      </dgm:t>
    </dgm:pt>
    <dgm:pt modelId="{8361C873-1E65-4AF2-AB1D-48BFA04E8DD8}" type="parTrans" cxnId="{3D601EDC-283A-460A-8103-D9D88BAEBECB}">
      <dgm:prSet/>
      <dgm:spPr/>
      <dgm:t>
        <a:bodyPr/>
        <a:lstStyle/>
        <a:p>
          <a:endParaRPr lang="en-US"/>
        </a:p>
      </dgm:t>
    </dgm:pt>
    <dgm:pt modelId="{6190EDCD-FD31-4B3C-81D0-F0C1001616EE}" type="sibTrans" cxnId="{3D601EDC-283A-460A-8103-D9D88BAEBECB}">
      <dgm:prSet/>
      <dgm:spPr/>
      <dgm:t>
        <a:bodyPr/>
        <a:lstStyle/>
        <a:p>
          <a:endParaRPr lang="en-US"/>
        </a:p>
      </dgm:t>
    </dgm:pt>
    <dgm:pt modelId="{6BE2904E-64D3-4102-AC06-6629A181C3F0}">
      <dgm:prSet custT="1"/>
      <dgm:spPr/>
      <dgm:t>
        <a:bodyPr/>
        <a:lstStyle/>
        <a:p>
          <a:r>
            <a:rPr lang="ar-SA" sz="1800" b="1" dirty="0">
              <a:solidFill>
                <a:schemeClr val="bg1"/>
              </a:solidFill>
            </a:rPr>
            <a:t>التكاليف غير المباشرة التي تتكبدها الأسر المعيشية</a:t>
          </a:r>
          <a:r>
            <a:rPr lang="ar-LB" sz="1800" b="1" dirty="0">
              <a:solidFill>
                <a:schemeClr val="bg1"/>
              </a:solidFill>
            </a:rPr>
            <a:t> </a:t>
          </a:r>
          <a:endParaRPr lang="en-US" sz="1800" b="1" i="1" dirty="0">
            <a:solidFill>
              <a:schemeClr val="bg1"/>
            </a:solidFill>
          </a:endParaRPr>
        </a:p>
      </dgm:t>
    </dgm:pt>
    <dgm:pt modelId="{D224D69F-F923-430E-902A-FF558CA650D1}" type="parTrans" cxnId="{9E1EF632-220A-4B04-AF5D-1203D01E8A41}">
      <dgm:prSet/>
      <dgm:spPr/>
      <dgm:t>
        <a:bodyPr/>
        <a:lstStyle/>
        <a:p>
          <a:endParaRPr lang="en-US"/>
        </a:p>
      </dgm:t>
    </dgm:pt>
    <dgm:pt modelId="{C30942D6-CBA3-4870-AEDF-D5D11FB20FC8}" type="sibTrans" cxnId="{9E1EF632-220A-4B04-AF5D-1203D01E8A41}">
      <dgm:prSet/>
      <dgm:spPr/>
      <dgm:t>
        <a:bodyPr/>
        <a:lstStyle/>
        <a:p>
          <a:endParaRPr lang="en-US"/>
        </a:p>
      </dgm:t>
    </dgm:pt>
    <dgm:pt modelId="{1AD1D953-DAF5-439A-B75F-E2930FE2618C}">
      <dgm:prSet phldrT="[Text]" custT="1"/>
      <dgm:spPr/>
      <dgm:t>
        <a:bodyPr/>
        <a:lstStyle/>
        <a:p>
          <a:pPr>
            <a:buFont typeface="Courier New" panose="02070309020205020404" pitchFamily="49" charset="0"/>
            <a:buChar char="o"/>
          </a:pPr>
          <a:r>
            <a:rPr lang="ar-SA" sz="1800" b="1" dirty="0">
              <a:solidFill>
                <a:schemeClr val="bg1"/>
              </a:solidFill>
            </a:rPr>
            <a:t>تحديد الخدمات المتاحة على مستوى المجتمع المحلي</a:t>
          </a:r>
          <a:r>
            <a:rPr lang="ar-LB" sz="1800" b="1" dirty="0">
              <a:solidFill>
                <a:schemeClr val="bg1"/>
              </a:solidFill>
            </a:rPr>
            <a:t> من خلال </a:t>
          </a:r>
          <a:r>
            <a:rPr lang="ar-SA" sz="1800" b="1" dirty="0">
              <a:solidFill>
                <a:schemeClr val="bg1"/>
              </a:solidFill>
            </a:rPr>
            <a:t>خريطة المؤسسات</a:t>
          </a:r>
          <a:r>
            <a:rPr lang="ar-LB" sz="1800" b="1" dirty="0">
              <a:solidFill>
                <a:schemeClr val="bg1"/>
              </a:solidFill>
            </a:rPr>
            <a:t> </a:t>
          </a:r>
          <a:r>
            <a:rPr lang="ar-SA" sz="1800" b="1" dirty="0">
              <a:solidFill>
                <a:schemeClr val="bg1"/>
              </a:solidFill>
            </a:rPr>
            <a:t>التي تتعامل مع القضايا المتّصلة بالعنف الأسري</a:t>
          </a:r>
          <a:r>
            <a:rPr lang="en-US" sz="1800" b="1" dirty="0">
              <a:solidFill>
                <a:schemeClr val="bg1"/>
              </a:solidFill>
            </a:rPr>
            <a:t> </a:t>
          </a:r>
          <a:r>
            <a:rPr lang="ar-SA" sz="1800" b="1" dirty="0">
              <a:solidFill>
                <a:schemeClr val="bg1"/>
              </a:solidFill>
            </a:rPr>
            <a:t>وبعد ذلك تحديد كافة الخدمات المتاحة للناجيات </a:t>
          </a:r>
          <a:endParaRPr lang="en-US" sz="1800" b="1" dirty="0">
            <a:solidFill>
              <a:schemeClr val="bg1"/>
            </a:solidFill>
          </a:endParaRPr>
        </a:p>
      </dgm:t>
    </dgm:pt>
    <dgm:pt modelId="{5C418DCB-9774-46F5-82BE-2498FB201FDF}" type="sibTrans" cxnId="{86439175-3B59-493C-A772-FA457E1FA07F}">
      <dgm:prSet/>
      <dgm:spPr/>
      <dgm:t>
        <a:bodyPr/>
        <a:lstStyle/>
        <a:p>
          <a:endParaRPr lang="en-US"/>
        </a:p>
      </dgm:t>
    </dgm:pt>
    <dgm:pt modelId="{3DCD50AD-D22C-4B2D-BA18-E9C791C95938}" type="parTrans" cxnId="{86439175-3B59-493C-A772-FA457E1FA07F}">
      <dgm:prSet/>
      <dgm:spPr/>
      <dgm:t>
        <a:bodyPr/>
        <a:lstStyle/>
        <a:p>
          <a:endParaRPr lang="en-US"/>
        </a:p>
      </dgm:t>
    </dgm:pt>
    <dgm:pt modelId="{1BC2DFEF-C5EA-45D4-B3BF-6B92228A18FF}">
      <dgm:prSet custT="1"/>
      <dgm:spPr/>
      <dgm:t>
        <a:bodyPr/>
        <a:lstStyle/>
        <a:p>
          <a:r>
            <a:rPr lang="ar-SA" sz="1800" b="1" dirty="0">
              <a:solidFill>
                <a:schemeClr val="bg1"/>
              </a:solidFill>
            </a:rPr>
            <a:t>استبيان لمقدّمي الخدمات: حجم الخدمات المقدّمة وتكلفتها </a:t>
          </a:r>
          <a:endParaRPr lang="en-US" sz="1800" b="1" dirty="0">
            <a:solidFill>
              <a:schemeClr val="bg1"/>
            </a:solidFill>
          </a:endParaRPr>
        </a:p>
      </dgm:t>
    </dgm:pt>
    <dgm:pt modelId="{9D787BA2-C80A-485B-B81E-2D5206DDB7E7}" type="parTrans" cxnId="{94FBD2E2-E04E-4BF0-8D1C-0EE40C4D5006}">
      <dgm:prSet/>
      <dgm:spPr/>
      <dgm:t>
        <a:bodyPr/>
        <a:lstStyle/>
        <a:p>
          <a:endParaRPr lang="en-US"/>
        </a:p>
      </dgm:t>
    </dgm:pt>
    <dgm:pt modelId="{B19E678B-F4D1-422B-BED9-86953928742F}" type="sibTrans" cxnId="{94FBD2E2-E04E-4BF0-8D1C-0EE40C4D5006}">
      <dgm:prSet/>
      <dgm:spPr/>
      <dgm:t>
        <a:bodyPr/>
        <a:lstStyle/>
        <a:p>
          <a:endParaRPr lang="en-US"/>
        </a:p>
      </dgm:t>
    </dgm:pt>
    <dgm:pt modelId="{D2F804C9-8BF5-48E7-9824-E75E09E914A6}">
      <dgm:prSet custT="1"/>
      <dgm:spPr/>
      <dgm:t>
        <a:bodyPr/>
        <a:lstStyle/>
        <a:p>
          <a:pPr>
            <a:buFont typeface="Arial" panose="020B0604020202020204" pitchFamily="34" charset="0"/>
            <a:buChar char="•"/>
          </a:pPr>
          <a:r>
            <a:rPr lang="ar-LB" sz="3200" b="1" dirty="0">
              <a:solidFill>
                <a:schemeClr val="tx1"/>
              </a:solidFill>
              <a:latin typeface="Arial"/>
              <a:cs typeface="Arial"/>
            </a:rPr>
            <a:t>الموازنة المراعية للجنسين</a:t>
          </a:r>
          <a:endParaRPr lang="en-US" sz="3200" b="1" dirty="0">
            <a:solidFill>
              <a:schemeClr val="tx1"/>
            </a:solidFill>
          </a:endParaRPr>
        </a:p>
      </dgm:t>
    </dgm:pt>
    <dgm:pt modelId="{4D79A504-841C-4937-ACAE-36D739E50D07}" type="parTrans" cxnId="{EBA7C713-892A-4926-A3AD-AA44354062C4}">
      <dgm:prSet/>
      <dgm:spPr/>
    </dgm:pt>
    <dgm:pt modelId="{BD2DCA62-8917-4E58-9473-2BDF974761FB}" type="sibTrans" cxnId="{EBA7C713-892A-4926-A3AD-AA44354062C4}">
      <dgm:prSet/>
      <dgm:spPr/>
    </dgm:pt>
    <dgm:pt modelId="{284195E6-5983-4267-A436-732D9412B778}">
      <dgm:prSet custT="1"/>
      <dgm:spPr/>
      <dgm:t>
        <a:bodyPr/>
        <a:lstStyle/>
        <a:p>
          <a:r>
            <a:rPr lang="ar-SA" sz="1800" b="1" dirty="0">
              <a:solidFill>
                <a:schemeClr val="bg1"/>
              </a:solidFill>
              <a:latin typeface="Arial"/>
              <a:cs typeface="Arial"/>
            </a:rPr>
            <a:t>الموازنة المراعية للجنسين هي نَهجٌ كلي ينظر في جميع الخدمات المتعلقة بالعنف الأسري المقدَمة (من الحكومة والمجتمع المدني و المنظمات غير الحكومية والمنظمات غير الحكومية الدولية)، فضلاً عن موازنات كل من هذه الخدمات</a:t>
          </a:r>
          <a:endParaRPr lang="en-US" sz="1800" b="1" dirty="0">
            <a:solidFill>
              <a:schemeClr val="bg1"/>
            </a:solidFill>
          </a:endParaRPr>
        </a:p>
      </dgm:t>
    </dgm:pt>
    <dgm:pt modelId="{1D514A1E-C2FB-475D-9E87-17BB116281D2}" type="parTrans" cxnId="{D28BFC75-D1D6-442F-BF4F-A66292849B5B}">
      <dgm:prSet/>
      <dgm:spPr/>
    </dgm:pt>
    <dgm:pt modelId="{7013CE8D-748A-48DB-8815-2DB9D6D39764}" type="sibTrans" cxnId="{D28BFC75-D1D6-442F-BF4F-A66292849B5B}">
      <dgm:prSet/>
      <dgm:spPr/>
    </dgm:pt>
    <dgm:pt modelId="{F339ACE8-261A-44D9-A90D-51E8F7FE0F4A}" type="pres">
      <dgm:prSet presAssocID="{E4B07779-7EA2-415D-A6A9-CD1400B96821}" presName="theList" presStyleCnt="0">
        <dgm:presLayoutVars>
          <dgm:dir val="rev"/>
          <dgm:animLvl val="lvl"/>
          <dgm:resizeHandles val="exact"/>
        </dgm:presLayoutVars>
      </dgm:prSet>
      <dgm:spPr/>
    </dgm:pt>
    <dgm:pt modelId="{D1E1E855-C615-4925-AC42-17BF382E0F40}" type="pres">
      <dgm:prSet presAssocID="{B8577112-7913-4A63-A6C9-39DA10C46D4A}" presName="compNode" presStyleCnt="0"/>
      <dgm:spPr/>
    </dgm:pt>
    <dgm:pt modelId="{FF03EF4E-7029-4FC8-908D-3497B5EE3A40}" type="pres">
      <dgm:prSet presAssocID="{B8577112-7913-4A63-A6C9-39DA10C46D4A}" presName="aNode" presStyleLbl="bgShp" presStyleIdx="0" presStyleCnt="3" custLinFactNeighborX="-2710"/>
      <dgm:spPr/>
    </dgm:pt>
    <dgm:pt modelId="{A20C866A-688F-414E-A183-0A5CC97D14C9}" type="pres">
      <dgm:prSet presAssocID="{B8577112-7913-4A63-A6C9-39DA10C46D4A}" presName="textNode" presStyleLbl="bgShp" presStyleIdx="0" presStyleCnt="3"/>
      <dgm:spPr/>
    </dgm:pt>
    <dgm:pt modelId="{3D01A3B8-13AC-47DF-A0F4-4FA5CBCCF251}" type="pres">
      <dgm:prSet presAssocID="{B8577112-7913-4A63-A6C9-39DA10C46D4A}" presName="compChildNode" presStyleCnt="0"/>
      <dgm:spPr/>
    </dgm:pt>
    <dgm:pt modelId="{778F4200-65FE-4A52-B9A3-1ECC2E0779F2}" type="pres">
      <dgm:prSet presAssocID="{B8577112-7913-4A63-A6C9-39DA10C46D4A}" presName="theInnerList" presStyleCnt="0"/>
      <dgm:spPr/>
    </dgm:pt>
    <dgm:pt modelId="{0FB32563-9112-45C6-9B1B-A87993CDB24B}" type="pres">
      <dgm:prSet presAssocID="{DED5CF00-1792-4636-880E-C703FF328903}" presName="childNode" presStyleLbl="node1" presStyleIdx="0" presStyleCnt="6" custScaleX="116406">
        <dgm:presLayoutVars>
          <dgm:bulletEnabled val="1"/>
        </dgm:presLayoutVars>
      </dgm:prSet>
      <dgm:spPr/>
    </dgm:pt>
    <dgm:pt modelId="{58186E22-E28B-412C-99E0-7484C8EF0ED6}" type="pres">
      <dgm:prSet presAssocID="{DED5CF00-1792-4636-880E-C703FF328903}" presName="aSpace2" presStyleCnt="0"/>
      <dgm:spPr/>
    </dgm:pt>
    <dgm:pt modelId="{4300375D-A574-4C30-9579-C50C94971481}" type="pres">
      <dgm:prSet presAssocID="{AEE2FF49-B9FE-4B0F-A864-E62DB336FBDB}" presName="childNode" presStyleLbl="node1" presStyleIdx="1" presStyleCnt="6" custScaleX="116406">
        <dgm:presLayoutVars>
          <dgm:bulletEnabled val="1"/>
        </dgm:presLayoutVars>
      </dgm:prSet>
      <dgm:spPr/>
    </dgm:pt>
    <dgm:pt modelId="{81601BD8-EF14-4C6D-B8A7-8962AF2BB1EB}" type="pres">
      <dgm:prSet presAssocID="{AEE2FF49-B9FE-4B0F-A864-E62DB336FBDB}" presName="aSpace2" presStyleCnt="0"/>
      <dgm:spPr/>
    </dgm:pt>
    <dgm:pt modelId="{433170DB-D6D4-4B28-AEBF-19D5B5AFAB00}" type="pres">
      <dgm:prSet presAssocID="{6BE2904E-64D3-4102-AC06-6629A181C3F0}" presName="childNode" presStyleLbl="node1" presStyleIdx="2" presStyleCnt="6" custScaleX="116406">
        <dgm:presLayoutVars>
          <dgm:bulletEnabled val="1"/>
        </dgm:presLayoutVars>
      </dgm:prSet>
      <dgm:spPr/>
    </dgm:pt>
    <dgm:pt modelId="{AB28B2CB-C02F-4796-8A96-59DE1F8BC4E6}" type="pres">
      <dgm:prSet presAssocID="{B8577112-7913-4A63-A6C9-39DA10C46D4A}" presName="aSpace" presStyleCnt="0"/>
      <dgm:spPr/>
    </dgm:pt>
    <dgm:pt modelId="{1C4E9B64-4D0A-4C48-8AC9-7447AA157887}" type="pres">
      <dgm:prSet presAssocID="{566A308D-5E50-42BF-8E15-5780DD535DC3}" presName="compNode" presStyleCnt="0"/>
      <dgm:spPr/>
    </dgm:pt>
    <dgm:pt modelId="{BB220BBC-174D-484F-82A5-6A616CAB211F}" type="pres">
      <dgm:prSet presAssocID="{566A308D-5E50-42BF-8E15-5780DD535DC3}" presName="aNode" presStyleLbl="bgShp" presStyleIdx="1" presStyleCnt="3"/>
      <dgm:spPr/>
    </dgm:pt>
    <dgm:pt modelId="{B299B0A5-3888-48B6-A8E9-C8F0B7A99506}" type="pres">
      <dgm:prSet presAssocID="{566A308D-5E50-42BF-8E15-5780DD535DC3}" presName="textNode" presStyleLbl="bgShp" presStyleIdx="1" presStyleCnt="3"/>
      <dgm:spPr/>
    </dgm:pt>
    <dgm:pt modelId="{6D9842C3-87D7-43CD-823F-E86F47F1ADC6}" type="pres">
      <dgm:prSet presAssocID="{566A308D-5E50-42BF-8E15-5780DD535DC3}" presName="compChildNode" presStyleCnt="0"/>
      <dgm:spPr/>
    </dgm:pt>
    <dgm:pt modelId="{B9ECB329-2220-4D26-A130-0443D1FD06E1}" type="pres">
      <dgm:prSet presAssocID="{566A308D-5E50-42BF-8E15-5780DD535DC3}" presName="theInnerList" presStyleCnt="0"/>
      <dgm:spPr/>
    </dgm:pt>
    <dgm:pt modelId="{80CE8B96-8734-4415-B293-9170C100D2E0}" type="pres">
      <dgm:prSet presAssocID="{1AD1D953-DAF5-439A-B75F-E2930FE2618C}" presName="childNode" presStyleLbl="node1" presStyleIdx="3" presStyleCnt="6" custScaleX="116406" custScaleY="139596">
        <dgm:presLayoutVars>
          <dgm:bulletEnabled val="1"/>
        </dgm:presLayoutVars>
      </dgm:prSet>
      <dgm:spPr/>
    </dgm:pt>
    <dgm:pt modelId="{83DF9DC4-2D6C-41A7-81DC-A5BD64643DE0}" type="pres">
      <dgm:prSet presAssocID="{1AD1D953-DAF5-439A-B75F-E2930FE2618C}" presName="aSpace2" presStyleCnt="0"/>
      <dgm:spPr/>
    </dgm:pt>
    <dgm:pt modelId="{199742A9-31BC-4045-BB4F-0D5E6A07D7B9}" type="pres">
      <dgm:prSet presAssocID="{1BC2DFEF-C5EA-45D4-B3BF-6B92228A18FF}" presName="childNode" presStyleLbl="node1" presStyleIdx="4" presStyleCnt="6" custScaleX="116406">
        <dgm:presLayoutVars>
          <dgm:bulletEnabled val="1"/>
        </dgm:presLayoutVars>
      </dgm:prSet>
      <dgm:spPr/>
    </dgm:pt>
    <dgm:pt modelId="{074654D1-C937-489B-B3C9-FD947FF6BF48}" type="pres">
      <dgm:prSet presAssocID="{566A308D-5E50-42BF-8E15-5780DD535DC3}" presName="aSpace" presStyleCnt="0"/>
      <dgm:spPr/>
    </dgm:pt>
    <dgm:pt modelId="{43D96400-38DB-4920-9A02-08F0FA1D7C46}" type="pres">
      <dgm:prSet presAssocID="{D2F804C9-8BF5-48E7-9824-E75E09E914A6}" presName="compNode" presStyleCnt="0"/>
      <dgm:spPr/>
    </dgm:pt>
    <dgm:pt modelId="{79B14F63-BF75-4A95-977E-DFD35A518A36}" type="pres">
      <dgm:prSet presAssocID="{D2F804C9-8BF5-48E7-9824-E75E09E914A6}" presName="aNode" presStyleLbl="bgShp" presStyleIdx="2" presStyleCnt="3" custLinFactNeighborX="-38"/>
      <dgm:spPr/>
    </dgm:pt>
    <dgm:pt modelId="{07233523-AE25-47B9-9077-5260522C7FF2}" type="pres">
      <dgm:prSet presAssocID="{D2F804C9-8BF5-48E7-9824-E75E09E914A6}" presName="textNode" presStyleLbl="bgShp" presStyleIdx="2" presStyleCnt="3"/>
      <dgm:spPr/>
    </dgm:pt>
    <dgm:pt modelId="{7BABB0A9-66DC-40E6-85D2-1FD8BA01A666}" type="pres">
      <dgm:prSet presAssocID="{D2F804C9-8BF5-48E7-9824-E75E09E914A6}" presName="compChildNode" presStyleCnt="0"/>
      <dgm:spPr/>
    </dgm:pt>
    <dgm:pt modelId="{1C178F3A-A159-4AA1-802B-A7B3F0294BFF}" type="pres">
      <dgm:prSet presAssocID="{D2F804C9-8BF5-48E7-9824-E75E09E914A6}" presName="theInnerList" presStyleCnt="0"/>
      <dgm:spPr/>
    </dgm:pt>
    <dgm:pt modelId="{D5F45598-A0E3-4322-A294-F9F087642717}" type="pres">
      <dgm:prSet presAssocID="{284195E6-5983-4267-A436-732D9412B778}" presName="childNode" presStyleLbl="node1" presStyleIdx="5" presStyleCnt="6">
        <dgm:presLayoutVars>
          <dgm:bulletEnabled val="1"/>
        </dgm:presLayoutVars>
      </dgm:prSet>
      <dgm:spPr/>
    </dgm:pt>
  </dgm:ptLst>
  <dgm:cxnLst>
    <dgm:cxn modelId="{CC14C50C-2599-4EA9-8852-B0661E716878}" srcId="{E4B07779-7EA2-415D-A6A9-CD1400B96821}" destId="{B8577112-7913-4A63-A6C9-39DA10C46D4A}" srcOrd="0" destOrd="0" parTransId="{F0A6E631-5267-450B-88AB-7E282FF59DB4}" sibTransId="{2E56238B-5CEC-4C3F-971F-5A4436B8F52C}"/>
    <dgm:cxn modelId="{EBA7C713-892A-4926-A3AD-AA44354062C4}" srcId="{E4B07779-7EA2-415D-A6A9-CD1400B96821}" destId="{D2F804C9-8BF5-48E7-9824-E75E09E914A6}" srcOrd="2" destOrd="0" parTransId="{4D79A504-841C-4937-ACAE-36D739E50D07}" sibTransId="{BD2DCA62-8917-4E58-9473-2BDF974761FB}"/>
    <dgm:cxn modelId="{8D744519-2829-45AC-BD3F-961EDBB11EFB}" type="presOf" srcId="{E4B07779-7EA2-415D-A6A9-CD1400B96821}" destId="{F339ACE8-261A-44D9-A90D-51E8F7FE0F4A}" srcOrd="0" destOrd="0" presId="urn:microsoft.com/office/officeart/2005/8/layout/lProcess2"/>
    <dgm:cxn modelId="{760B0720-279C-49D6-BFD5-358781AB60E6}" srcId="{E4B07779-7EA2-415D-A6A9-CD1400B96821}" destId="{566A308D-5E50-42BF-8E15-5780DD535DC3}" srcOrd="1" destOrd="0" parTransId="{14CDED61-82F4-4D85-A7DE-C1386646AC41}" sibTransId="{AC82451F-0BE1-47F3-93FB-31ACA681C925}"/>
    <dgm:cxn modelId="{9E1EF632-220A-4B04-AF5D-1203D01E8A41}" srcId="{B8577112-7913-4A63-A6C9-39DA10C46D4A}" destId="{6BE2904E-64D3-4102-AC06-6629A181C3F0}" srcOrd="2" destOrd="0" parTransId="{D224D69F-F923-430E-902A-FF558CA650D1}" sibTransId="{C30942D6-CBA3-4870-AEDF-D5D11FB20FC8}"/>
    <dgm:cxn modelId="{DC2E3867-07DE-42BA-B4F2-D1EADD7A3C10}" type="presOf" srcId="{B8577112-7913-4A63-A6C9-39DA10C46D4A}" destId="{A20C866A-688F-414E-A183-0A5CC97D14C9}" srcOrd="1" destOrd="0" presId="urn:microsoft.com/office/officeart/2005/8/layout/lProcess2"/>
    <dgm:cxn modelId="{44188F47-4F9E-47BB-A1B3-C7126F5F4928}" type="presOf" srcId="{B8577112-7913-4A63-A6C9-39DA10C46D4A}" destId="{FF03EF4E-7029-4FC8-908D-3497B5EE3A40}" srcOrd="0" destOrd="0" presId="urn:microsoft.com/office/officeart/2005/8/layout/lProcess2"/>
    <dgm:cxn modelId="{ABC7E06F-1951-40D5-9065-F45503252C38}" type="presOf" srcId="{1AD1D953-DAF5-439A-B75F-E2930FE2618C}" destId="{80CE8B96-8734-4415-B293-9170C100D2E0}" srcOrd="0" destOrd="0" presId="urn:microsoft.com/office/officeart/2005/8/layout/lProcess2"/>
    <dgm:cxn modelId="{86439175-3B59-493C-A772-FA457E1FA07F}" srcId="{566A308D-5E50-42BF-8E15-5780DD535DC3}" destId="{1AD1D953-DAF5-439A-B75F-E2930FE2618C}" srcOrd="0" destOrd="0" parTransId="{3DCD50AD-D22C-4B2D-BA18-E9C791C95938}" sibTransId="{5C418DCB-9774-46F5-82BE-2498FB201FDF}"/>
    <dgm:cxn modelId="{D28BFC75-D1D6-442F-BF4F-A66292849B5B}" srcId="{D2F804C9-8BF5-48E7-9824-E75E09E914A6}" destId="{284195E6-5983-4267-A436-732D9412B778}" srcOrd="0" destOrd="0" parTransId="{1D514A1E-C2FB-475D-9E87-17BB116281D2}" sibTransId="{7013CE8D-748A-48DB-8815-2DB9D6D39764}"/>
    <dgm:cxn modelId="{DF812690-35F0-4840-9644-14F76808A078}" srcId="{B8577112-7913-4A63-A6C9-39DA10C46D4A}" destId="{DED5CF00-1792-4636-880E-C703FF328903}" srcOrd="0" destOrd="0" parTransId="{AC5AEC92-6166-4899-B8BB-740A8BB99FC8}" sibTransId="{2F7FD369-9499-4209-832E-0B9C18586ECA}"/>
    <dgm:cxn modelId="{E8983899-40DE-422A-A858-95CAD4B2E699}" type="presOf" srcId="{566A308D-5E50-42BF-8E15-5780DD535DC3}" destId="{BB220BBC-174D-484F-82A5-6A616CAB211F}" srcOrd="0" destOrd="0" presId="urn:microsoft.com/office/officeart/2005/8/layout/lProcess2"/>
    <dgm:cxn modelId="{C64675AB-D844-46EE-A526-DA97C1A4B1D4}" type="presOf" srcId="{566A308D-5E50-42BF-8E15-5780DD535DC3}" destId="{B299B0A5-3888-48B6-A8E9-C8F0B7A99506}" srcOrd="1" destOrd="0" presId="urn:microsoft.com/office/officeart/2005/8/layout/lProcess2"/>
    <dgm:cxn modelId="{BF4A77BE-7026-4091-B02A-F382124DF5FD}" type="presOf" srcId="{AEE2FF49-B9FE-4B0F-A864-E62DB336FBDB}" destId="{4300375D-A574-4C30-9579-C50C94971481}" srcOrd="0" destOrd="0" presId="urn:microsoft.com/office/officeart/2005/8/layout/lProcess2"/>
    <dgm:cxn modelId="{31BEE2C7-8464-4FFB-891A-9900EACA2100}" type="presOf" srcId="{1BC2DFEF-C5EA-45D4-B3BF-6B92228A18FF}" destId="{199742A9-31BC-4045-BB4F-0D5E6A07D7B9}" srcOrd="0" destOrd="0" presId="urn:microsoft.com/office/officeart/2005/8/layout/lProcess2"/>
    <dgm:cxn modelId="{3D601EDC-283A-460A-8103-D9D88BAEBECB}" srcId="{B8577112-7913-4A63-A6C9-39DA10C46D4A}" destId="{AEE2FF49-B9FE-4B0F-A864-E62DB336FBDB}" srcOrd="1" destOrd="0" parTransId="{8361C873-1E65-4AF2-AB1D-48BFA04E8DD8}" sibTransId="{6190EDCD-FD31-4B3C-81D0-F0C1001616EE}"/>
    <dgm:cxn modelId="{575BC7E0-1313-42BF-8233-DDE003B0C35E}" type="presOf" srcId="{DED5CF00-1792-4636-880E-C703FF328903}" destId="{0FB32563-9112-45C6-9B1B-A87993CDB24B}" srcOrd="0" destOrd="0" presId="urn:microsoft.com/office/officeart/2005/8/layout/lProcess2"/>
    <dgm:cxn modelId="{7F4F76E1-7F66-46FD-8E4E-A54C5AB998E1}" type="presOf" srcId="{284195E6-5983-4267-A436-732D9412B778}" destId="{D5F45598-A0E3-4322-A294-F9F087642717}" srcOrd="0" destOrd="0" presId="urn:microsoft.com/office/officeart/2005/8/layout/lProcess2"/>
    <dgm:cxn modelId="{94FBD2E2-E04E-4BF0-8D1C-0EE40C4D5006}" srcId="{566A308D-5E50-42BF-8E15-5780DD535DC3}" destId="{1BC2DFEF-C5EA-45D4-B3BF-6B92228A18FF}" srcOrd="1" destOrd="0" parTransId="{9D787BA2-C80A-485B-B81E-2D5206DDB7E7}" sibTransId="{B19E678B-F4D1-422B-BED9-86953928742F}"/>
    <dgm:cxn modelId="{BB5100F3-886C-4817-A38F-E361DD4D5FB1}" type="presOf" srcId="{6BE2904E-64D3-4102-AC06-6629A181C3F0}" destId="{433170DB-D6D4-4B28-AEBF-19D5B5AFAB00}" srcOrd="0" destOrd="0" presId="urn:microsoft.com/office/officeart/2005/8/layout/lProcess2"/>
    <dgm:cxn modelId="{E21BB7F5-D4F5-4034-B2C1-5455BDDE87A5}" type="presOf" srcId="{D2F804C9-8BF5-48E7-9824-E75E09E914A6}" destId="{07233523-AE25-47B9-9077-5260522C7FF2}" srcOrd="1" destOrd="0" presId="urn:microsoft.com/office/officeart/2005/8/layout/lProcess2"/>
    <dgm:cxn modelId="{0485BFF7-BE75-4F0B-97F6-31D85CDEEA51}" type="presOf" srcId="{D2F804C9-8BF5-48E7-9824-E75E09E914A6}" destId="{79B14F63-BF75-4A95-977E-DFD35A518A36}" srcOrd="0" destOrd="0" presId="urn:microsoft.com/office/officeart/2005/8/layout/lProcess2"/>
    <dgm:cxn modelId="{E40DE05A-3D5D-4335-850D-697FA6CC0B98}" type="presParOf" srcId="{F339ACE8-261A-44D9-A90D-51E8F7FE0F4A}" destId="{D1E1E855-C615-4925-AC42-17BF382E0F40}" srcOrd="0" destOrd="0" presId="urn:microsoft.com/office/officeart/2005/8/layout/lProcess2"/>
    <dgm:cxn modelId="{89B672CF-AD1F-4FBA-BF20-80C0CD9B37F5}" type="presParOf" srcId="{D1E1E855-C615-4925-AC42-17BF382E0F40}" destId="{FF03EF4E-7029-4FC8-908D-3497B5EE3A40}" srcOrd="0" destOrd="0" presId="urn:microsoft.com/office/officeart/2005/8/layout/lProcess2"/>
    <dgm:cxn modelId="{D32C33EE-D91D-4A29-9E52-6BC04623AA15}" type="presParOf" srcId="{D1E1E855-C615-4925-AC42-17BF382E0F40}" destId="{A20C866A-688F-414E-A183-0A5CC97D14C9}" srcOrd="1" destOrd="0" presId="urn:microsoft.com/office/officeart/2005/8/layout/lProcess2"/>
    <dgm:cxn modelId="{B4EE5A0A-DD51-489C-AD59-4EC38B82C906}" type="presParOf" srcId="{D1E1E855-C615-4925-AC42-17BF382E0F40}" destId="{3D01A3B8-13AC-47DF-A0F4-4FA5CBCCF251}" srcOrd="2" destOrd="0" presId="urn:microsoft.com/office/officeart/2005/8/layout/lProcess2"/>
    <dgm:cxn modelId="{D681EF20-02AA-4335-8DAE-67E8834927DC}" type="presParOf" srcId="{3D01A3B8-13AC-47DF-A0F4-4FA5CBCCF251}" destId="{778F4200-65FE-4A52-B9A3-1ECC2E0779F2}" srcOrd="0" destOrd="0" presId="urn:microsoft.com/office/officeart/2005/8/layout/lProcess2"/>
    <dgm:cxn modelId="{80C127FE-E280-4586-AA44-56404935F406}" type="presParOf" srcId="{778F4200-65FE-4A52-B9A3-1ECC2E0779F2}" destId="{0FB32563-9112-45C6-9B1B-A87993CDB24B}" srcOrd="0" destOrd="0" presId="urn:microsoft.com/office/officeart/2005/8/layout/lProcess2"/>
    <dgm:cxn modelId="{E860DA0C-0DC2-4BF2-A030-9DD79858996A}" type="presParOf" srcId="{778F4200-65FE-4A52-B9A3-1ECC2E0779F2}" destId="{58186E22-E28B-412C-99E0-7484C8EF0ED6}" srcOrd="1" destOrd="0" presId="urn:microsoft.com/office/officeart/2005/8/layout/lProcess2"/>
    <dgm:cxn modelId="{3EE67260-93D4-4948-9BD6-90F930F045B5}" type="presParOf" srcId="{778F4200-65FE-4A52-B9A3-1ECC2E0779F2}" destId="{4300375D-A574-4C30-9579-C50C94971481}" srcOrd="2" destOrd="0" presId="urn:microsoft.com/office/officeart/2005/8/layout/lProcess2"/>
    <dgm:cxn modelId="{95DB5C37-4DE7-4EF0-841E-39DE996799A9}" type="presParOf" srcId="{778F4200-65FE-4A52-B9A3-1ECC2E0779F2}" destId="{81601BD8-EF14-4C6D-B8A7-8962AF2BB1EB}" srcOrd="3" destOrd="0" presId="urn:microsoft.com/office/officeart/2005/8/layout/lProcess2"/>
    <dgm:cxn modelId="{FA3B3FF2-540C-45D8-8ECD-4C58ECF44DF5}" type="presParOf" srcId="{778F4200-65FE-4A52-B9A3-1ECC2E0779F2}" destId="{433170DB-D6D4-4B28-AEBF-19D5B5AFAB00}" srcOrd="4" destOrd="0" presId="urn:microsoft.com/office/officeart/2005/8/layout/lProcess2"/>
    <dgm:cxn modelId="{8AA105CB-9C75-4CBC-B7E9-EF9400102208}" type="presParOf" srcId="{F339ACE8-261A-44D9-A90D-51E8F7FE0F4A}" destId="{AB28B2CB-C02F-4796-8A96-59DE1F8BC4E6}" srcOrd="1" destOrd="0" presId="urn:microsoft.com/office/officeart/2005/8/layout/lProcess2"/>
    <dgm:cxn modelId="{AB058F6F-E2C6-4892-B757-7A650969AC29}" type="presParOf" srcId="{F339ACE8-261A-44D9-A90D-51E8F7FE0F4A}" destId="{1C4E9B64-4D0A-4C48-8AC9-7447AA157887}" srcOrd="2" destOrd="0" presId="urn:microsoft.com/office/officeart/2005/8/layout/lProcess2"/>
    <dgm:cxn modelId="{E58EB832-BAA5-474A-A544-ED887B32C310}" type="presParOf" srcId="{1C4E9B64-4D0A-4C48-8AC9-7447AA157887}" destId="{BB220BBC-174D-484F-82A5-6A616CAB211F}" srcOrd="0" destOrd="0" presId="urn:microsoft.com/office/officeart/2005/8/layout/lProcess2"/>
    <dgm:cxn modelId="{B0A09CC2-D1DB-4C73-9D4C-2E5CEA0C13F7}" type="presParOf" srcId="{1C4E9B64-4D0A-4C48-8AC9-7447AA157887}" destId="{B299B0A5-3888-48B6-A8E9-C8F0B7A99506}" srcOrd="1" destOrd="0" presId="urn:microsoft.com/office/officeart/2005/8/layout/lProcess2"/>
    <dgm:cxn modelId="{3BB5BF44-377F-4171-B5AD-A4A42C06F722}" type="presParOf" srcId="{1C4E9B64-4D0A-4C48-8AC9-7447AA157887}" destId="{6D9842C3-87D7-43CD-823F-E86F47F1ADC6}" srcOrd="2" destOrd="0" presId="urn:microsoft.com/office/officeart/2005/8/layout/lProcess2"/>
    <dgm:cxn modelId="{993FC2AF-5542-4E1A-87FA-DEBC3309023B}" type="presParOf" srcId="{6D9842C3-87D7-43CD-823F-E86F47F1ADC6}" destId="{B9ECB329-2220-4D26-A130-0443D1FD06E1}" srcOrd="0" destOrd="0" presId="urn:microsoft.com/office/officeart/2005/8/layout/lProcess2"/>
    <dgm:cxn modelId="{6215C14F-BB9B-42F0-AF40-125D9AF5AC3B}" type="presParOf" srcId="{B9ECB329-2220-4D26-A130-0443D1FD06E1}" destId="{80CE8B96-8734-4415-B293-9170C100D2E0}" srcOrd="0" destOrd="0" presId="urn:microsoft.com/office/officeart/2005/8/layout/lProcess2"/>
    <dgm:cxn modelId="{BAB76BF5-DF0F-4DDA-80E8-BA2519A42594}" type="presParOf" srcId="{B9ECB329-2220-4D26-A130-0443D1FD06E1}" destId="{83DF9DC4-2D6C-41A7-81DC-A5BD64643DE0}" srcOrd="1" destOrd="0" presId="urn:microsoft.com/office/officeart/2005/8/layout/lProcess2"/>
    <dgm:cxn modelId="{78794E79-1F38-4FDA-8F9D-6DC970B27C81}" type="presParOf" srcId="{B9ECB329-2220-4D26-A130-0443D1FD06E1}" destId="{199742A9-31BC-4045-BB4F-0D5E6A07D7B9}" srcOrd="2" destOrd="0" presId="urn:microsoft.com/office/officeart/2005/8/layout/lProcess2"/>
    <dgm:cxn modelId="{9AF2F92F-ED79-481E-BF8A-7439208D6495}" type="presParOf" srcId="{F339ACE8-261A-44D9-A90D-51E8F7FE0F4A}" destId="{074654D1-C937-489B-B3C9-FD947FF6BF48}" srcOrd="3" destOrd="0" presId="urn:microsoft.com/office/officeart/2005/8/layout/lProcess2"/>
    <dgm:cxn modelId="{E410DD3C-FD6D-4F9B-85E9-19FFB894CAE9}" type="presParOf" srcId="{F339ACE8-261A-44D9-A90D-51E8F7FE0F4A}" destId="{43D96400-38DB-4920-9A02-08F0FA1D7C46}" srcOrd="4" destOrd="0" presId="urn:microsoft.com/office/officeart/2005/8/layout/lProcess2"/>
    <dgm:cxn modelId="{9C63F983-AB86-4F27-BDAB-63F4200CB7F4}" type="presParOf" srcId="{43D96400-38DB-4920-9A02-08F0FA1D7C46}" destId="{79B14F63-BF75-4A95-977E-DFD35A518A36}" srcOrd="0" destOrd="0" presId="urn:microsoft.com/office/officeart/2005/8/layout/lProcess2"/>
    <dgm:cxn modelId="{7E5D4DED-EA57-482F-9932-AD4052091E5B}" type="presParOf" srcId="{43D96400-38DB-4920-9A02-08F0FA1D7C46}" destId="{07233523-AE25-47B9-9077-5260522C7FF2}" srcOrd="1" destOrd="0" presId="urn:microsoft.com/office/officeart/2005/8/layout/lProcess2"/>
    <dgm:cxn modelId="{AD213A4B-4FB2-445A-9128-FC3FF5D74BC5}" type="presParOf" srcId="{43D96400-38DB-4920-9A02-08F0FA1D7C46}" destId="{7BABB0A9-66DC-40E6-85D2-1FD8BA01A666}" srcOrd="2" destOrd="0" presId="urn:microsoft.com/office/officeart/2005/8/layout/lProcess2"/>
    <dgm:cxn modelId="{4F110860-A333-4FC1-AC26-EB267C57F397}" type="presParOf" srcId="{7BABB0A9-66DC-40E6-85D2-1FD8BA01A666}" destId="{1C178F3A-A159-4AA1-802B-A7B3F0294BFF}" srcOrd="0" destOrd="0" presId="urn:microsoft.com/office/officeart/2005/8/layout/lProcess2"/>
    <dgm:cxn modelId="{9A69C94D-3BAC-4CF5-BB77-4C8987B43A4A}" type="presParOf" srcId="{1C178F3A-A159-4AA1-802B-A7B3F0294BFF}" destId="{D5F45598-A0E3-4322-A294-F9F087642717}" srcOrd="0" destOrd="0" presId="urn:microsoft.com/office/officeart/2005/8/layout/lProcess2"/>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C52D3-FCFC-4AE6-BDD0-B3FED540C2B0}">
      <dsp:nvSpPr>
        <dsp:cNvPr id="0" name=""/>
        <dsp:cNvSpPr/>
      </dsp:nvSpPr>
      <dsp:spPr>
        <a:xfrm>
          <a:off x="6206190" y="83"/>
          <a:ext cx="1747760" cy="133511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Courier New" panose="02070309020205020404" pitchFamily="49" charset="0"/>
            <a:buNone/>
          </a:pPr>
          <a:r>
            <a:rPr lang="ar-SA" sz="2000" b="1" kern="1200" dirty="0">
              <a:solidFill>
                <a:schemeClr val="tx1"/>
              </a:solidFill>
            </a:rPr>
            <a:t>وجود ونوع تشريعات متعلقة بالعنف الأسري</a:t>
          </a:r>
          <a:endParaRPr lang="en-US" sz="2000" b="1" kern="1200" dirty="0"/>
        </a:p>
      </dsp:txBody>
      <dsp:txXfrm>
        <a:off x="6206190" y="83"/>
        <a:ext cx="1747760" cy="1335118"/>
      </dsp:txXfrm>
    </dsp:sp>
    <dsp:sp modelId="{5F7AEC86-7049-4BB0-89E2-F9174C984C5B}">
      <dsp:nvSpPr>
        <dsp:cNvPr id="0" name=""/>
        <dsp:cNvSpPr/>
      </dsp:nvSpPr>
      <dsp:spPr>
        <a:xfrm>
          <a:off x="4283653" y="83"/>
          <a:ext cx="1747760" cy="133511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rPr>
            <a:t>وجود إطار سياساتي</a:t>
          </a:r>
          <a:endParaRPr lang="en-US" sz="2000" b="1" kern="1200" dirty="0">
            <a:solidFill>
              <a:schemeClr val="tx1"/>
            </a:solidFill>
          </a:endParaRPr>
        </a:p>
      </dsp:txBody>
      <dsp:txXfrm>
        <a:off x="4283653" y="83"/>
        <a:ext cx="1747760" cy="1335118"/>
      </dsp:txXfrm>
    </dsp:sp>
    <dsp:sp modelId="{EBD15E6F-FD9A-470E-AC67-0B83868E0A19}">
      <dsp:nvSpPr>
        <dsp:cNvPr id="0" name=""/>
        <dsp:cNvSpPr/>
      </dsp:nvSpPr>
      <dsp:spPr>
        <a:xfrm>
          <a:off x="2361116" y="83"/>
          <a:ext cx="1747760" cy="133511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rPr>
            <a:t>الخدمات المناسبة للحيلولة دون وقوع العنف الأسري أو التصدي له </a:t>
          </a:r>
          <a:endParaRPr lang="en-US" sz="2000" b="1" kern="1200" dirty="0">
            <a:solidFill>
              <a:schemeClr val="tx1"/>
            </a:solidFill>
          </a:endParaRPr>
        </a:p>
      </dsp:txBody>
      <dsp:txXfrm>
        <a:off x="2361116" y="83"/>
        <a:ext cx="1747760" cy="1335118"/>
      </dsp:txXfrm>
    </dsp:sp>
    <dsp:sp modelId="{F3A629DD-979D-4897-8EF2-75B76413ABFF}">
      <dsp:nvSpPr>
        <dsp:cNvPr id="0" name=""/>
        <dsp:cNvSpPr/>
      </dsp:nvSpPr>
      <dsp:spPr>
        <a:xfrm>
          <a:off x="438579" y="83"/>
          <a:ext cx="1747760" cy="133511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rPr>
            <a:t>وجود ونوع بيانات ومعلومات أخرى في البلد</a:t>
          </a:r>
          <a:endParaRPr lang="en-US" sz="2000" b="1" kern="1200" dirty="0">
            <a:solidFill>
              <a:schemeClr val="tx1"/>
            </a:solidFill>
          </a:endParaRPr>
        </a:p>
      </dsp:txBody>
      <dsp:txXfrm>
        <a:off x="438579" y="83"/>
        <a:ext cx="1747760" cy="1335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D7A1-E25B-4F69-A382-A18ED24CDCE4}">
      <dsp:nvSpPr>
        <dsp:cNvPr id="0" name=""/>
        <dsp:cNvSpPr/>
      </dsp:nvSpPr>
      <dsp:spPr>
        <a:xfrm>
          <a:off x="5122" y="507983"/>
          <a:ext cx="3866274" cy="1663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ar-LB" sz="2400" b="1" kern="1200" dirty="0">
              <a:solidFill>
                <a:schemeClr val="bg1"/>
              </a:solidFill>
              <a:latin typeface="Arial"/>
              <a:cs typeface="Arial"/>
            </a:rPr>
            <a:t>تحديد نطاق عملية تقدير التكلفة</a:t>
          </a:r>
          <a:endParaRPr lang="en-US" sz="2400" b="1" kern="1200" dirty="0">
            <a:solidFill>
              <a:prstClr val="white"/>
            </a:solidFill>
            <a:latin typeface="Arial"/>
            <a:ea typeface="+mn-ea"/>
            <a:cs typeface="Arial"/>
          </a:endParaRPr>
        </a:p>
      </dsp:txBody>
      <dsp:txXfrm>
        <a:off x="5122" y="507983"/>
        <a:ext cx="3866274" cy="1663533"/>
      </dsp:txXfrm>
    </dsp:sp>
    <dsp:sp modelId="{9F0BDFF8-9BE5-465F-B114-F8B83A6CC23A}">
      <dsp:nvSpPr>
        <dsp:cNvPr id="0" name=""/>
        <dsp:cNvSpPr/>
      </dsp:nvSpPr>
      <dsp:spPr>
        <a:xfrm>
          <a:off x="4148652" y="507983"/>
          <a:ext cx="3866274" cy="1663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ar-SA" sz="2400" b="1" kern="1200" dirty="0">
              <a:solidFill>
                <a:schemeClr val="bg1"/>
              </a:solidFill>
            </a:rPr>
            <a:t>تحليل وتوثيق الاحتياجات غير </a:t>
          </a:r>
          <a:r>
            <a:rPr lang="ar-SA" sz="2400" b="1" kern="1200" dirty="0" err="1">
              <a:solidFill>
                <a:schemeClr val="bg1"/>
              </a:solidFill>
            </a:rPr>
            <a:t>المُلبّاة</a:t>
          </a:r>
          <a:endParaRPr lang="en-US" sz="2400" b="1" kern="1200" dirty="0">
            <a:solidFill>
              <a:schemeClr val="bg1"/>
            </a:solidFill>
          </a:endParaRPr>
        </a:p>
      </dsp:txBody>
      <dsp:txXfrm>
        <a:off x="4148652" y="507983"/>
        <a:ext cx="3866274" cy="1663533"/>
      </dsp:txXfrm>
    </dsp:sp>
    <dsp:sp modelId="{6F5695F0-D065-4E96-A15E-51C563BF82DE}">
      <dsp:nvSpPr>
        <dsp:cNvPr id="0" name=""/>
        <dsp:cNvSpPr/>
      </dsp:nvSpPr>
      <dsp:spPr>
        <a:xfrm>
          <a:off x="5122" y="2448773"/>
          <a:ext cx="3866274" cy="1663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ar-LB" sz="2400" b="1" kern="1200" dirty="0">
              <a:solidFill>
                <a:schemeClr val="bg1"/>
              </a:solidFill>
              <a:latin typeface="Arial"/>
              <a:cs typeface="Arial"/>
            </a:rPr>
            <a:t>آ</a:t>
          </a:r>
          <a:r>
            <a:rPr lang="ar-SA" sz="2400" b="1" kern="1200" dirty="0">
              <a:solidFill>
                <a:schemeClr val="bg1"/>
              </a:solidFill>
              <a:latin typeface="Arial"/>
              <a:cs typeface="Arial"/>
            </a:rPr>
            <a:t>ليات الاستجابة القائم في البلد المعني</a:t>
          </a:r>
          <a:endParaRPr lang="en-US" sz="2400" b="1" kern="1200" dirty="0">
            <a:solidFill>
              <a:schemeClr val="bg1"/>
            </a:solidFill>
          </a:endParaRPr>
        </a:p>
      </dsp:txBody>
      <dsp:txXfrm>
        <a:off x="5122" y="2448773"/>
        <a:ext cx="3866274" cy="1663533"/>
      </dsp:txXfrm>
    </dsp:sp>
    <dsp:sp modelId="{630E1D2B-6299-4411-AE45-03D6335243F2}">
      <dsp:nvSpPr>
        <dsp:cNvPr id="0" name=""/>
        <dsp:cNvSpPr/>
      </dsp:nvSpPr>
      <dsp:spPr>
        <a:xfrm>
          <a:off x="4148652" y="2448773"/>
          <a:ext cx="3866274" cy="1663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ar-SA" sz="2400" b="1" kern="1200" dirty="0">
              <a:solidFill>
                <a:schemeClr val="bg1"/>
              </a:solidFill>
              <a:latin typeface="Arial"/>
              <a:cs typeface="Arial"/>
            </a:rPr>
            <a:t>الجمهور المستهدَف </a:t>
          </a:r>
          <a:endParaRPr lang="en-US" sz="2400" b="1" kern="1200" dirty="0">
            <a:solidFill>
              <a:schemeClr val="bg1"/>
            </a:solidFill>
          </a:endParaRPr>
        </a:p>
      </dsp:txBody>
      <dsp:txXfrm>
        <a:off x="4148652" y="2448773"/>
        <a:ext cx="3866274" cy="1663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A5E35-45E0-4994-8959-765D7C4B2376}">
      <dsp:nvSpPr>
        <dsp:cNvPr id="0" name=""/>
        <dsp:cNvSpPr/>
      </dsp:nvSpPr>
      <dsp:spPr>
        <a:xfrm>
          <a:off x="2032648" y="543"/>
          <a:ext cx="5138170" cy="1781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084812" y="52707"/>
        <a:ext cx="5033842" cy="1676697"/>
      </dsp:txXfrm>
    </dsp:sp>
    <dsp:sp modelId="{0EA4840C-374D-4E4D-8C0F-4DDCFB734F83}">
      <dsp:nvSpPr>
        <dsp:cNvPr id="0" name=""/>
        <dsp:cNvSpPr/>
      </dsp:nvSpPr>
      <dsp:spPr>
        <a:xfrm rot="5400000">
          <a:off x="4267791" y="1826095"/>
          <a:ext cx="667884" cy="8014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4361295" y="1892884"/>
        <a:ext cx="480877" cy="467519"/>
      </dsp:txXfrm>
    </dsp:sp>
    <dsp:sp modelId="{D2FC2045-E073-4B70-BC64-D3E5A6E36CDB}">
      <dsp:nvSpPr>
        <dsp:cNvPr id="0" name=""/>
        <dsp:cNvSpPr/>
      </dsp:nvSpPr>
      <dsp:spPr>
        <a:xfrm>
          <a:off x="2032648" y="2672082"/>
          <a:ext cx="5138170" cy="1781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r-SA" sz="2600" kern="1200" dirty="0"/>
            <a:t>ينتج عن </a:t>
          </a:r>
          <a:r>
            <a:rPr lang="ar-LB" sz="2600" kern="1200" dirty="0"/>
            <a:t>هذه المرحلة</a:t>
          </a:r>
          <a:r>
            <a:rPr lang="ar-SA" sz="2600" kern="1200" dirty="0"/>
            <a:t> تقرير</a:t>
          </a:r>
          <a:r>
            <a:rPr lang="ar-LB" sz="2600" kern="1200" dirty="0"/>
            <a:t>ا</a:t>
          </a:r>
          <a:r>
            <a:rPr lang="ar-SA" sz="2600" kern="1200" dirty="0"/>
            <a:t> موجز</a:t>
          </a:r>
          <a:r>
            <a:rPr lang="ar-LB" sz="2600" kern="1200" dirty="0"/>
            <a:t>ا</a:t>
          </a:r>
          <a:r>
            <a:rPr lang="ar-SA" sz="2600" kern="1200" dirty="0"/>
            <a:t> </a:t>
          </a:r>
          <a:r>
            <a:rPr lang="ar-SA" sz="2600" b="1" kern="1200" dirty="0"/>
            <a:t>لتحليل السياق</a:t>
          </a:r>
          <a:r>
            <a:rPr lang="ar-SA" sz="2600" kern="1200" dirty="0"/>
            <a:t> يوضح النتائج بالتفصيل ويقدم توصيات حول الخطوات التالية التي يتعين اتخاذها. </a:t>
          </a:r>
          <a:endParaRPr lang="en-US" sz="2600" kern="1200" dirty="0"/>
        </a:p>
      </dsp:txBody>
      <dsp:txXfrm>
        <a:off x="2084812" y="2724246"/>
        <a:ext cx="5033842" cy="1676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6F3B2-9A2B-46CC-B66F-9B62D1A45101}">
      <dsp:nvSpPr>
        <dsp:cNvPr id="0" name=""/>
        <dsp:cNvSpPr/>
      </dsp:nvSpPr>
      <dsp:spPr>
        <a:xfrm>
          <a:off x="5732811" y="150839"/>
          <a:ext cx="251326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chemeClr val="tx1"/>
              </a:solidFill>
              <a:effectLst/>
            </a:rPr>
            <a:t>المملكة المتحدة </a:t>
          </a:r>
          <a:r>
            <a:rPr lang="en-US" sz="2100" kern="1200" dirty="0">
              <a:solidFill>
                <a:schemeClr val="tx1"/>
              </a:solidFill>
              <a:effectLst/>
            </a:rPr>
            <a:t>2004</a:t>
          </a:r>
          <a:endParaRPr lang="en-US" sz="2100" kern="1200" dirty="0"/>
        </a:p>
      </dsp:txBody>
      <dsp:txXfrm>
        <a:off x="5732811" y="150839"/>
        <a:ext cx="2513260" cy="604800"/>
      </dsp:txXfrm>
    </dsp:sp>
    <dsp:sp modelId="{0D24ED71-07B3-402A-90CD-1F99B38E1FA6}">
      <dsp:nvSpPr>
        <dsp:cNvPr id="0" name=""/>
        <dsp:cNvSpPr/>
      </dsp:nvSpPr>
      <dsp:spPr>
        <a:xfrm>
          <a:off x="5732811" y="755639"/>
          <a:ext cx="2513260" cy="922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a:solidFill>
                <a:schemeClr val="tx1"/>
              </a:solidFill>
              <a:effectLst/>
            </a:rPr>
            <a:t> مشروع بقيادة الحكومة</a:t>
          </a:r>
          <a:endParaRPr lang="en-US" sz="2100" kern="1200" dirty="0"/>
        </a:p>
      </dsp:txBody>
      <dsp:txXfrm>
        <a:off x="5732811" y="755639"/>
        <a:ext cx="2513260" cy="922320"/>
      </dsp:txXfrm>
    </dsp:sp>
    <dsp:sp modelId="{FCB5B690-E719-43C4-A6A6-3C517047BAF5}">
      <dsp:nvSpPr>
        <dsp:cNvPr id="0" name=""/>
        <dsp:cNvSpPr/>
      </dsp:nvSpPr>
      <dsp:spPr>
        <a:xfrm>
          <a:off x="2867694" y="150839"/>
          <a:ext cx="251326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chemeClr val="tx1"/>
              </a:solidFill>
              <a:effectLst/>
            </a:rPr>
            <a:t>أوكرانيا </a:t>
          </a:r>
          <a:r>
            <a:rPr lang="en-US" sz="2100" kern="1200" dirty="0">
              <a:solidFill>
                <a:schemeClr val="tx1"/>
              </a:solidFill>
              <a:effectLst/>
            </a:rPr>
            <a:t>2008</a:t>
          </a:r>
          <a:endParaRPr lang="en-US" sz="2100" kern="1200" dirty="0"/>
        </a:p>
      </dsp:txBody>
      <dsp:txXfrm>
        <a:off x="2867694" y="150839"/>
        <a:ext cx="2513260" cy="604800"/>
      </dsp:txXfrm>
    </dsp:sp>
    <dsp:sp modelId="{22D58B2E-A079-49C9-B5B9-2938963F2485}">
      <dsp:nvSpPr>
        <dsp:cNvPr id="0" name=""/>
        <dsp:cNvSpPr/>
      </dsp:nvSpPr>
      <dsp:spPr>
        <a:xfrm>
          <a:off x="2867694" y="755639"/>
          <a:ext cx="2513260" cy="922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a:solidFill>
                <a:schemeClr val="tx1"/>
              </a:solidFill>
              <a:effectLst/>
            </a:rPr>
            <a:t>مشروع بقيادة منظمة غير حكومية</a:t>
          </a:r>
          <a:endParaRPr lang="en-US" sz="2100" kern="1200" dirty="0"/>
        </a:p>
      </dsp:txBody>
      <dsp:txXfrm>
        <a:off x="2867694" y="755639"/>
        <a:ext cx="2513260" cy="922320"/>
      </dsp:txXfrm>
    </dsp:sp>
    <dsp:sp modelId="{E8A911A5-C431-4B60-B49A-143316D5A96E}">
      <dsp:nvSpPr>
        <dsp:cNvPr id="0" name=""/>
        <dsp:cNvSpPr/>
      </dsp:nvSpPr>
      <dsp:spPr>
        <a:xfrm>
          <a:off x="2577" y="150839"/>
          <a:ext cx="251326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ar-SA" sz="2100" kern="1200" dirty="0">
              <a:solidFill>
                <a:schemeClr val="tx1"/>
              </a:solidFill>
              <a:effectLst/>
            </a:rPr>
            <a:t>مصر 2015</a:t>
          </a:r>
          <a:endParaRPr lang="en-US" sz="2100" kern="1200" dirty="0"/>
        </a:p>
      </dsp:txBody>
      <dsp:txXfrm>
        <a:off x="2577" y="150839"/>
        <a:ext cx="2513260" cy="604800"/>
      </dsp:txXfrm>
    </dsp:sp>
    <dsp:sp modelId="{36D44AB8-BDE7-40AE-9764-B8E892F14A7C}">
      <dsp:nvSpPr>
        <dsp:cNvPr id="0" name=""/>
        <dsp:cNvSpPr/>
      </dsp:nvSpPr>
      <dsp:spPr>
        <a:xfrm>
          <a:off x="2577" y="755639"/>
          <a:ext cx="2513260" cy="922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a:solidFill>
                <a:schemeClr val="tx1"/>
              </a:solidFill>
              <a:effectLst/>
            </a:rPr>
            <a:t>مشروع بقيادة الآلية الوطنية للنهوض بالمرأة</a:t>
          </a:r>
          <a:endParaRPr lang="en-US" sz="2100" kern="1200" dirty="0"/>
        </a:p>
      </dsp:txBody>
      <dsp:txXfrm>
        <a:off x="2577" y="755639"/>
        <a:ext cx="2513260" cy="922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A5E35-45E0-4994-8959-765D7C4B2376}">
      <dsp:nvSpPr>
        <dsp:cNvPr id="0" name=""/>
        <dsp:cNvSpPr/>
      </dsp:nvSpPr>
      <dsp:spPr>
        <a:xfrm>
          <a:off x="2032648" y="543"/>
          <a:ext cx="5138170" cy="1781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084812" y="52707"/>
        <a:ext cx="5033842" cy="1676697"/>
      </dsp:txXfrm>
    </dsp:sp>
    <dsp:sp modelId="{0EA4840C-374D-4E4D-8C0F-4DDCFB734F83}">
      <dsp:nvSpPr>
        <dsp:cNvPr id="0" name=""/>
        <dsp:cNvSpPr/>
      </dsp:nvSpPr>
      <dsp:spPr>
        <a:xfrm rot="5400000">
          <a:off x="4267791" y="1826095"/>
          <a:ext cx="667884" cy="8014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4361295" y="1892884"/>
        <a:ext cx="480877" cy="467519"/>
      </dsp:txXfrm>
    </dsp:sp>
    <dsp:sp modelId="{D2FC2045-E073-4B70-BC64-D3E5A6E36CDB}">
      <dsp:nvSpPr>
        <dsp:cNvPr id="0" name=""/>
        <dsp:cNvSpPr/>
      </dsp:nvSpPr>
      <dsp:spPr>
        <a:xfrm>
          <a:off x="2032648" y="2672082"/>
          <a:ext cx="5138170" cy="17810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kern="1200" dirty="0"/>
            <a:t>ينتج عن </a:t>
          </a:r>
          <a:r>
            <a:rPr lang="ar-LB" sz="3200" kern="1200" dirty="0"/>
            <a:t>هذه المرحلة</a:t>
          </a:r>
          <a:r>
            <a:rPr lang="ar-SA" sz="3200" kern="1200" dirty="0"/>
            <a:t> </a:t>
          </a:r>
          <a:r>
            <a:rPr lang="ar-LB" sz="3200" b="1" kern="1200" dirty="0"/>
            <a:t>خطة تشغيلية مفصلة </a:t>
          </a:r>
          <a:r>
            <a:rPr lang="ar-LB" sz="3200" b="0" kern="1200" dirty="0"/>
            <a:t>يتم الاعتماد عليها خلال الخطوة الثالثة أي خطوة التنفيذ</a:t>
          </a:r>
          <a:endParaRPr lang="en-US" sz="3200" b="0" kern="1200" dirty="0"/>
        </a:p>
      </dsp:txBody>
      <dsp:txXfrm>
        <a:off x="2084812" y="2724246"/>
        <a:ext cx="5033842" cy="1676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4F376-9650-4576-862F-470F795D39A5}">
      <dsp:nvSpPr>
        <dsp:cNvPr id="0" name=""/>
        <dsp:cNvSpPr/>
      </dsp:nvSpPr>
      <dsp:spPr>
        <a:xfrm>
          <a:off x="3726122" y="130668"/>
          <a:ext cx="3477143" cy="1443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مبادئ توجيهية أخلاقية</a:t>
          </a:r>
          <a:endParaRPr lang="en-US" sz="2400" b="1" kern="1200" dirty="0"/>
        </a:p>
      </dsp:txBody>
      <dsp:txXfrm>
        <a:off x="3726122" y="130668"/>
        <a:ext cx="3477143" cy="1443466"/>
      </dsp:txXfrm>
    </dsp:sp>
    <dsp:sp modelId="{BC003845-CCEA-4625-8BA5-94E0AC0A39CA}">
      <dsp:nvSpPr>
        <dsp:cNvPr id="0" name=""/>
        <dsp:cNvSpPr/>
      </dsp:nvSpPr>
      <dsp:spPr>
        <a:xfrm>
          <a:off x="4200" y="130668"/>
          <a:ext cx="3477143" cy="1443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اختيار الموقع</a:t>
          </a:r>
          <a:endParaRPr lang="en-US" sz="2400" b="1" kern="1200" dirty="0"/>
        </a:p>
      </dsp:txBody>
      <dsp:txXfrm>
        <a:off x="4200" y="130668"/>
        <a:ext cx="3477143" cy="1443466"/>
      </dsp:txXfrm>
    </dsp:sp>
    <dsp:sp modelId="{45F3197C-1DE5-4CEA-9F33-19E6808D8128}">
      <dsp:nvSpPr>
        <dsp:cNvPr id="0" name=""/>
        <dsp:cNvSpPr/>
      </dsp:nvSpPr>
      <dsp:spPr>
        <a:xfrm>
          <a:off x="3721921" y="1814712"/>
          <a:ext cx="3477143" cy="1443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a:t>توفّر البيانات</a:t>
          </a:r>
          <a:endParaRPr lang="en-US" sz="2400" b="1" kern="1200" dirty="0"/>
        </a:p>
      </dsp:txBody>
      <dsp:txXfrm>
        <a:off x="3721921" y="1814712"/>
        <a:ext cx="3477143" cy="1443466"/>
      </dsp:txXfrm>
    </dsp:sp>
    <dsp:sp modelId="{F118BEAE-5250-4E45-A92C-602683CCF147}">
      <dsp:nvSpPr>
        <dsp:cNvPr id="0" name=""/>
        <dsp:cNvSpPr/>
      </dsp:nvSpPr>
      <dsp:spPr>
        <a:xfrm>
          <a:off x="4200" y="1814712"/>
          <a:ext cx="3477143" cy="1443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المنهجية ونوع التكاليف</a:t>
          </a:r>
          <a:endParaRPr lang="en-US" sz="2400" b="1" kern="1200" dirty="0"/>
        </a:p>
      </dsp:txBody>
      <dsp:txXfrm>
        <a:off x="4200" y="1814712"/>
        <a:ext cx="3477143" cy="1443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3EF4E-7029-4FC8-908D-3497B5EE3A40}">
      <dsp:nvSpPr>
        <dsp:cNvPr id="0" name=""/>
        <dsp:cNvSpPr/>
      </dsp:nvSpPr>
      <dsp:spPr>
        <a:xfrm>
          <a:off x="5887515" y="0"/>
          <a:ext cx="2772833" cy="5381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ar-SA" sz="3000" b="1" kern="1200" dirty="0"/>
            <a:t>تقدير تكلفة العنف الأسري على مستوى الأسرة المعيشية</a:t>
          </a:r>
          <a:endParaRPr lang="en-US" sz="3000" b="1" kern="1200" dirty="0"/>
        </a:p>
      </dsp:txBody>
      <dsp:txXfrm>
        <a:off x="5887515" y="0"/>
        <a:ext cx="2772833" cy="1614355"/>
      </dsp:txXfrm>
    </dsp:sp>
    <dsp:sp modelId="{0FB32563-9112-45C6-9B1B-A87993CDB24B}">
      <dsp:nvSpPr>
        <dsp:cNvPr id="0" name=""/>
        <dsp:cNvSpPr/>
      </dsp:nvSpPr>
      <dsp:spPr>
        <a:xfrm>
          <a:off x="6057978" y="1614815"/>
          <a:ext cx="2582196" cy="1057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Courier New" panose="02070309020205020404" pitchFamily="49" charset="0"/>
            <a:buNone/>
          </a:pPr>
          <a:r>
            <a:rPr lang="ar-SA" sz="1800" b="1" kern="1200" dirty="0">
              <a:solidFill>
                <a:schemeClr val="bg1"/>
              </a:solidFill>
            </a:rPr>
            <a:t>تحديد سلوك طلب المساعدة</a:t>
          </a:r>
          <a:endParaRPr lang="en-US" sz="1800" b="1" kern="1200" dirty="0">
            <a:solidFill>
              <a:schemeClr val="bg1"/>
            </a:solidFill>
          </a:endParaRPr>
        </a:p>
      </dsp:txBody>
      <dsp:txXfrm>
        <a:off x="6088942" y="1645779"/>
        <a:ext cx="2520268" cy="995259"/>
      </dsp:txXfrm>
    </dsp:sp>
    <dsp:sp modelId="{4300375D-A574-4C30-9579-C50C94971481}">
      <dsp:nvSpPr>
        <dsp:cNvPr id="0" name=""/>
        <dsp:cNvSpPr/>
      </dsp:nvSpPr>
      <dsp:spPr>
        <a:xfrm>
          <a:off x="6057978" y="2834646"/>
          <a:ext cx="2582196" cy="1057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bg1"/>
              </a:solidFill>
            </a:rPr>
            <a:t>التكاليف المباشرة من الأموال الخاصة للأسرة المعيشية</a:t>
          </a:r>
          <a:endParaRPr lang="en-US" sz="1800" b="1" kern="1200" dirty="0">
            <a:solidFill>
              <a:schemeClr val="bg1"/>
            </a:solidFill>
          </a:endParaRPr>
        </a:p>
      </dsp:txBody>
      <dsp:txXfrm>
        <a:off x="6088942" y="2865610"/>
        <a:ext cx="2520268" cy="995259"/>
      </dsp:txXfrm>
    </dsp:sp>
    <dsp:sp modelId="{433170DB-D6D4-4B28-AEBF-19D5B5AFAB00}">
      <dsp:nvSpPr>
        <dsp:cNvPr id="0" name=""/>
        <dsp:cNvSpPr/>
      </dsp:nvSpPr>
      <dsp:spPr>
        <a:xfrm>
          <a:off x="6057978" y="4054477"/>
          <a:ext cx="2582196" cy="1057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bg1"/>
              </a:solidFill>
            </a:rPr>
            <a:t>التكاليف غير المباشرة التي تتكبدها الأسر المعيشية</a:t>
          </a:r>
          <a:r>
            <a:rPr lang="ar-LB" sz="1800" b="1" kern="1200" dirty="0">
              <a:solidFill>
                <a:schemeClr val="bg1"/>
              </a:solidFill>
            </a:rPr>
            <a:t> </a:t>
          </a:r>
          <a:endParaRPr lang="en-US" sz="1800" b="1" i="1" kern="1200" dirty="0">
            <a:solidFill>
              <a:schemeClr val="bg1"/>
            </a:solidFill>
          </a:endParaRPr>
        </a:p>
      </dsp:txBody>
      <dsp:txXfrm>
        <a:off x="6088942" y="4085441"/>
        <a:ext cx="2520268" cy="995259"/>
      </dsp:txXfrm>
    </dsp:sp>
    <dsp:sp modelId="{BB220BBC-174D-484F-82A5-6A616CAB211F}">
      <dsp:nvSpPr>
        <dsp:cNvPr id="0" name=""/>
        <dsp:cNvSpPr/>
      </dsp:nvSpPr>
      <dsp:spPr>
        <a:xfrm>
          <a:off x="2981863" y="0"/>
          <a:ext cx="2772833" cy="5381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ar-SA" sz="3000" b="1" kern="1200" dirty="0">
              <a:solidFill>
                <a:schemeClr val="tx1"/>
              </a:solidFill>
              <a:latin typeface="Arial"/>
              <a:cs typeface="Arial"/>
            </a:rPr>
            <a:t>تكاليف العنف الأسري على مستوى المجتمع المحلي</a:t>
          </a:r>
          <a:endParaRPr lang="en-US" sz="3000" b="1" kern="1200" dirty="0"/>
        </a:p>
      </dsp:txBody>
      <dsp:txXfrm>
        <a:off x="2981863" y="0"/>
        <a:ext cx="2772833" cy="1614355"/>
      </dsp:txXfrm>
    </dsp:sp>
    <dsp:sp modelId="{80CE8B96-8734-4415-B293-9170C100D2E0}">
      <dsp:nvSpPr>
        <dsp:cNvPr id="0" name=""/>
        <dsp:cNvSpPr/>
      </dsp:nvSpPr>
      <dsp:spPr>
        <a:xfrm>
          <a:off x="3077181" y="1614787"/>
          <a:ext cx="2582196" cy="1914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Courier New" panose="02070309020205020404" pitchFamily="49" charset="0"/>
            <a:buNone/>
          </a:pPr>
          <a:r>
            <a:rPr lang="ar-SA" sz="1800" b="1" kern="1200" dirty="0">
              <a:solidFill>
                <a:schemeClr val="bg1"/>
              </a:solidFill>
            </a:rPr>
            <a:t>تحديد الخدمات المتاحة على مستوى المجتمع المحلي</a:t>
          </a:r>
          <a:r>
            <a:rPr lang="ar-LB" sz="1800" b="1" kern="1200" dirty="0">
              <a:solidFill>
                <a:schemeClr val="bg1"/>
              </a:solidFill>
            </a:rPr>
            <a:t> من خلال </a:t>
          </a:r>
          <a:r>
            <a:rPr lang="ar-SA" sz="1800" b="1" kern="1200" dirty="0">
              <a:solidFill>
                <a:schemeClr val="bg1"/>
              </a:solidFill>
            </a:rPr>
            <a:t>خريطة المؤسسات</a:t>
          </a:r>
          <a:r>
            <a:rPr lang="ar-LB" sz="1800" b="1" kern="1200" dirty="0">
              <a:solidFill>
                <a:schemeClr val="bg1"/>
              </a:solidFill>
            </a:rPr>
            <a:t> </a:t>
          </a:r>
          <a:r>
            <a:rPr lang="ar-SA" sz="1800" b="1" kern="1200" dirty="0">
              <a:solidFill>
                <a:schemeClr val="bg1"/>
              </a:solidFill>
            </a:rPr>
            <a:t>التي تتعامل مع القضايا المتّصلة بالعنف الأسري</a:t>
          </a:r>
          <a:r>
            <a:rPr lang="en-US" sz="1800" b="1" kern="1200" dirty="0">
              <a:solidFill>
                <a:schemeClr val="bg1"/>
              </a:solidFill>
            </a:rPr>
            <a:t> </a:t>
          </a:r>
          <a:r>
            <a:rPr lang="ar-SA" sz="1800" b="1" kern="1200" dirty="0">
              <a:solidFill>
                <a:schemeClr val="bg1"/>
              </a:solidFill>
            </a:rPr>
            <a:t>وبعد ذلك تحديد كافة الخدمات المتاحة للناجيات </a:t>
          </a:r>
          <a:endParaRPr lang="en-US" sz="1800" b="1" kern="1200" dirty="0">
            <a:solidFill>
              <a:schemeClr val="bg1"/>
            </a:solidFill>
          </a:endParaRPr>
        </a:p>
      </dsp:txBody>
      <dsp:txXfrm>
        <a:off x="3133254" y="1670860"/>
        <a:ext cx="2470050" cy="1802329"/>
      </dsp:txXfrm>
    </dsp:sp>
    <dsp:sp modelId="{199742A9-31BC-4045-BB4F-0D5E6A07D7B9}">
      <dsp:nvSpPr>
        <dsp:cNvPr id="0" name=""/>
        <dsp:cNvSpPr/>
      </dsp:nvSpPr>
      <dsp:spPr>
        <a:xfrm>
          <a:off x="3077181" y="3740253"/>
          <a:ext cx="2582196" cy="13714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bg1"/>
              </a:solidFill>
            </a:rPr>
            <a:t>استبيان لمقدّمي الخدمات: حجم الخدمات المقدّمة وتكلفتها </a:t>
          </a:r>
          <a:endParaRPr lang="en-US" sz="1800" b="1" kern="1200" dirty="0">
            <a:solidFill>
              <a:schemeClr val="bg1"/>
            </a:solidFill>
          </a:endParaRPr>
        </a:p>
      </dsp:txBody>
      <dsp:txXfrm>
        <a:off x="3117349" y="3780421"/>
        <a:ext cx="2501860" cy="1291103"/>
      </dsp:txXfrm>
    </dsp:sp>
    <dsp:sp modelId="{79B14F63-BF75-4A95-977E-DFD35A518A36}">
      <dsp:nvSpPr>
        <dsp:cNvPr id="0" name=""/>
        <dsp:cNvSpPr/>
      </dsp:nvSpPr>
      <dsp:spPr>
        <a:xfrm>
          <a:off x="12" y="0"/>
          <a:ext cx="2772833" cy="53811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ar-LB" sz="3200" b="1" kern="1200" dirty="0">
              <a:solidFill>
                <a:schemeClr val="tx1"/>
              </a:solidFill>
              <a:latin typeface="Arial"/>
              <a:cs typeface="Arial"/>
            </a:rPr>
            <a:t>الموازنة المراعية للجنسين</a:t>
          </a:r>
          <a:endParaRPr lang="en-US" sz="3200" b="1" kern="1200" dirty="0">
            <a:solidFill>
              <a:schemeClr val="tx1"/>
            </a:solidFill>
          </a:endParaRPr>
        </a:p>
      </dsp:txBody>
      <dsp:txXfrm>
        <a:off x="12" y="0"/>
        <a:ext cx="2772833" cy="1614355"/>
      </dsp:txXfrm>
    </dsp:sp>
    <dsp:sp modelId="{D5F45598-A0E3-4322-A294-F9F087642717}">
      <dsp:nvSpPr>
        <dsp:cNvPr id="0" name=""/>
        <dsp:cNvSpPr/>
      </dsp:nvSpPr>
      <dsp:spPr>
        <a:xfrm>
          <a:off x="278349" y="1614355"/>
          <a:ext cx="2218267" cy="3497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ar-SA" sz="1800" b="1" kern="1200" dirty="0">
              <a:solidFill>
                <a:schemeClr val="bg1"/>
              </a:solidFill>
              <a:latin typeface="Arial"/>
              <a:cs typeface="Arial"/>
            </a:rPr>
            <a:t>الموازنة المراعية للجنسين هي نَهجٌ كلي ينظر في جميع الخدمات المتعلقة بالعنف الأسري المقدَمة (من الحكومة والمجتمع المدني و المنظمات غير الحكومية والمنظمات غير الحكومية الدولية)، فضلاً عن موازنات كل من هذه الخدمات</a:t>
          </a:r>
          <a:endParaRPr lang="en-US" sz="1800" b="1" kern="1200" dirty="0">
            <a:solidFill>
              <a:schemeClr val="bg1"/>
            </a:solidFill>
          </a:endParaRPr>
        </a:p>
      </dsp:txBody>
      <dsp:txXfrm>
        <a:off x="343320" y="1679326"/>
        <a:ext cx="2088325" cy="33678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2358"/>
          </a:xfrm>
          <a:prstGeom prst="rect">
            <a:avLst/>
          </a:prstGeom>
        </p:spPr>
        <p:txBody>
          <a:bodyPr vert="horz" lIns="91984" tIns="45993" rIns="91984" bIns="45993"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027" y="0"/>
            <a:ext cx="2972421" cy="462358"/>
          </a:xfrm>
          <a:prstGeom prst="rect">
            <a:avLst/>
          </a:prstGeom>
        </p:spPr>
        <p:txBody>
          <a:bodyPr vert="horz" wrap="square" lIns="91984" tIns="45993" rIns="91984" bIns="45993" numCol="1" anchor="t" anchorCtr="0" compatLnSpc="1">
            <a:prstTxWarp prst="textNoShape">
              <a:avLst/>
            </a:prstTxWarp>
          </a:bodyPr>
          <a:lstStyle>
            <a:lvl1pPr algn="r" eaLnBrk="1" hangingPunct="1">
              <a:defRPr sz="1200"/>
            </a:lvl1pPr>
          </a:lstStyle>
          <a:p>
            <a:pPr>
              <a:defRPr/>
            </a:pPr>
            <a:fld id="{49DCEBB1-A2CB-4DD2-BD01-3FFC7699A9DB}" type="datetime1">
              <a:rPr lang="en-US"/>
              <a:pPr>
                <a:defRPr/>
              </a:pPr>
              <a:t>09/09/2019</a:t>
            </a:fld>
            <a:endParaRPr lang="en-US"/>
          </a:p>
        </p:txBody>
      </p:sp>
      <p:sp>
        <p:nvSpPr>
          <p:cNvPr id="4" name="Footer Placeholder 3"/>
          <p:cNvSpPr>
            <a:spLocks noGrp="1"/>
          </p:cNvSpPr>
          <p:nvPr>
            <p:ph type="ftr" sz="quarter" idx="2"/>
          </p:nvPr>
        </p:nvSpPr>
        <p:spPr>
          <a:xfrm>
            <a:off x="1" y="8776902"/>
            <a:ext cx="2972421" cy="462358"/>
          </a:xfrm>
          <a:prstGeom prst="rect">
            <a:avLst/>
          </a:prstGeom>
        </p:spPr>
        <p:txBody>
          <a:bodyPr vert="horz" lIns="91984" tIns="45993" rIns="91984" bIns="45993"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027" y="8776902"/>
            <a:ext cx="2972421" cy="462358"/>
          </a:xfrm>
          <a:prstGeom prst="rect">
            <a:avLst/>
          </a:prstGeom>
        </p:spPr>
        <p:txBody>
          <a:bodyPr vert="horz" wrap="square" lIns="91984" tIns="45993" rIns="91984" bIns="45993" numCol="1" anchor="b" anchorCtr="0" compatLnSpc="1">
            <a:prstTxWarp prst="textNoShape">
              <a:avLst/>
            </a:prstTxWarp>
          </a:bodyPr>
          <a:lstStyle>
            <a:lvl1pPr algn="r" eaLnBrk="1" hangingPunct="1">
              <a:defRPr sz="1200"/>
            </a:lvl1pPr>
          </a:lstStyle>
          <a:p>
            <a:fld id="{1CBFA847-F4C0-4BDF-BA94-40F6CE24C57C}" type="slidenum">
              <a:rPr lang="en-US" altLang="en-US"/>
              <a:pPr/>
              <a:t>‹#›</a:t>
            </a:fld>
            <a:endParaRPr lang="en-US" altLang="en-US"/>
          </a:p>
        </p:txBody>
      </p:sp>
    </p:spTree>
    <p:extLst>
      <p:ext uri="{BB962C8B-B14F-4D97-AF65-F5344CB8AC3E}">
        <p14:creationId xmlns:p14="http://schemas.microsoft.com/office/powerpoint/2010/main" val="3509405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2358"/>
          </a:xfrm>
          <a:prstGeom prst="rect">
            <a:avLst/>
          </a:prstGeom>
        </p:spPr>
        <p:txBody>
          <a:bodyPr vert="horz" lIns="91984" tIns="45993" rIns="91984" bIns="45993"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027" y="0"/>
            <a:ext cx="2972421" cy="462358"/>
          </a:xfrm>
          <a:prstGeom prst="rect">
            <a:avLst/>
          </a:prstGeom>
        </p:spPr>
        <p:txBody>
          <a:bodyPr vert="horz" wrap="square" lIns="91984" tIns="45993" rIns="91984" bIns="45993" numCol="1" anchor="t" anchorCtr="0" compatLnSpc="1">
            <a:prstTxWarp prst="textNoShape">
              <a:avLst/>
            </a:prstTxWarp>
          </a:bodyPr>
          <a:lstStyle>
            <a:lvl1pPr algn="r" eaLnBrk="1" hangingPunct="1">
              <a:defRPr sz="1200"/>
            </a:lvl1pPr>
          </a:lstStyle>
          <a:p>
            <a:pPr>
              <a:defRPr/>
            </a:pPr>
            <a:fld id="{DF347019-B756-478D-9A39-C542B7179379}" type="datetime1">
              <a:rPr lang="en-US"/>
              <a:pPr>
                <a:defRPr/>
              </a:pPr>
              <a:t>09/09/2019</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984" tIns="45993" rIns="91984" bIns="45993" rtlCol="0" anchor="ctr"/>
          <a:lstStyle/>
          <a:p>
            <a:pPr lvl="0"/>
            <a:endParaRPr lang="en-US" noProof="0" dirty="0"/>
          </a:p>
        </p:txBody>
      </p:sp>
      <p:sp>
        <p:nvSpPr>
          <p:cNvPr id="5" name="Notes Placeholder 4"/>
          <p:cNvSpPr>
            <a:spLocks noGrp="1"/>
          </p:cNvSpPr>
          <p:nvPr>
            <p:ph type="body" sz="quarter" idx="3"/>
          </p:nvPr>
        </p:nvSpPr>
        <p:spPr>
          <a:xfrm>
            <a:off x="686421" y="4390030"/>
            <a:ext cx="5485158" cy="4158062"/>
          </a:xfrm>
          <a:prstGeom prst="rect">
            <a:avLst/>
          </a:prstGeom>
        </p:spPr>
        <p:txBody>
          <a:bodyPr vert="horz" lIns="91984" tIns="45993" rIns="91984" bIns="4599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776902"/>
            <a:ext cx="2972421" cy="462358"/>
          </a:xfrm>
          <a:prstGeom prst="rect">
            <a:avLst/>
          </a:prstGeom>
        </p:spPr>
        <p:txBody>
          <a:bodyPr vert="horz" lIns="91984" tIns="45993" rIns="91984" bIns="45993"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027" y="8776902"/>
            <a:ext cx="2972421" cy="462358"/>
          </a:xfrm>
          <a:prstGeom prst="rect">
            <a:avLst/>
          </a:prstGeom>
        </p:spPr>
        <p:txBody>
          <a:bodyPr vert="horz" wrap="square" lIns="91984" tIns="45993" rIns="91984" bIns="45993" numCol="1" anchor="b" anchorCtr="0" compatLnSpc="1">
            <a:prstTxWarp prst="textNoShape">
              <a:avLst/>
            </a:prstTxWarp>
          </a:bodyPr>
          <a:lstStyle>
            <a:lvl1pPr algn="r" eaLnBrk="1" hangingPunct="1">
              <a:defRPr sz="1200"/>
            </a:lvl1pPr>
          </a:lstStyle>
          <a:p>
            <a:fld id="{A9CA70C6-28D7-43CE-9D18-091B11A40BDA}" type="slidenum">
              <a:rPr lang="en-US" altLang="en-US"/>
              <a:pPr/>
              <a:t>‹#›</a:t>
            </a:fld>
            <a:endParaRPr lang="en-US" altLang="en-US"/>
          </a:p>
        </p:txBody>
      </p:sp>
    </p:spTree>
    <p:extLst>
      <p:ext uri="{BB962C8B-B14F-4D97-AF65-F5344CB8AC3E}">
        <p14:creationId xmlns:p14="http://schemas.microsoft.com/office/powerpoint/2010/main" val="32040674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22C7C58-3D34-43FD-9ED9-9F73A87A9748}" type="slidenum">
              <a:rPr lang="en-US" altLang="en-US"/>
              <a:pPr/>
              <a:t>1</a:t>
            </a:fld>
            <a:endParaRPr lang="en-US" altLang="en-US"/>
          </a:p>
        </p:txBody>
      </p:sp>
    </p:spTree>
    <p:extLst>
      <p:ext uri="{BB962C8B-B14F-4D97-AF65-F5344CB8AC3E}">
        <p14:creationId xmlns:p14="http://schemas.microsoft.com/office/powerpoint/2010/main" val="416764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r" rtl="1"/>
            <a:r>
              <a:rPr lang="ar-SA" sz="2400" kern="1200" dirty="0">
                <a:solidFill>
                  <a:schemeClr val="tx1"/>
                </a:solidFill>
                <a:latin typeface="Arial"/>
                <a:ea typeface="ＭＳ Ｐゴシック" charset="-128"/>
                <a:cs typeface="ＭＳ Ｐゴシック" charset="-128"/>
              </a:rPr>
              <a:t>تقدير تكلفة العنف الأسري على مستوى الأسرة المعيشية</a:t>
            </a:r>
            <a:endParaRPr lang="en-US" sz="2400" kern="1200" dirty="0">
              <a:solidFill>
                <a:schemeClr val="tx1"/>
              </a:solidFill>
              <a:latin typeface="Arial"/>
              <a:ea typeface="ＭＳ Ｐゴシック" charset="-128"/>
              <a:cs typeface="ＭＳ Ｐゴシック" charset="-128"/>
            </a:endParaRPr>
          </a:p>
          <a:p>
            <a:pPr marL="742950" lvl="1" indent="-285750" algn="r" rtl="1">
              <a:buFont typeface="Courier New" panose="02070309020205020404" pitchFamily="49" charset="0"/>
              <a:buChar char="o"/>
            </a:pPr>
            <a:r>
              <a:rPr lang="ar-SA" sz="1800" dirty="0">
                <a:solidFill>
                  <a:schemeClr val="tx1"/>
                </a:solidFill>
              </a:rPr>
              <a:t>تحديد سلوك طلب المساعدة</a:t>
            </a:r>
            <a:endParaRPr lang="en-US" sz="1800" dirty="0">
              <a:solidFill>
                <a:schemeClr val="tx1"/>
              </a:solidFill>
            </a:endParaRPr>
          </a:p>
          <a:p>
            <a:pPr marL="742950" lvl="1" indent="-285750" algn="r" rtl="1">
              <a:buFont typeface="Courier New" panose="02070309020205020404" pitchFamily="49" charset="0"/>
              <a:buChar char="o"/>
            </a:pPr>
            <a:r>
              <a:rPr lang="ar-SA" sz="1800" dirty="0">
                <a:solidFill>
                  <a:schemeClr val="tx1"/>
                </a:solidFill>
              </a:rPr>
              <a:t>التكاليف المباشرة من الأموال الخاصة للأسرة المعيشية</a:t>
            </a:r>
            <a:r>
              <a:rPr lang="ar-LB" sz="1800" dirty="0">
                <a:solidFill>
                  <a:schemeClr val="tx1"/>
                </a:solidFill>
              </a:rPr>
              <a:t> </a:t>
            </a:r>
            <a:br>
              <a:rPr lang="ar-LB" sz="1800" dirty="0">
                <a:solidFill>
                  <a:schemeClr val="tx1"/>
                </a:solidFill>
              </a:rPr>
            </a:br>
            <a:r>
              <a:rPr lang="ar-LB" sz="1800" i="1" dirty="0">
                <a:solidFill>
                  <a:schemeClr val="tx1"/>
                </a:solidFill>
              </a:rPr>
              <a:t>(</a:t>
            </a:r>
            <a:r>
              <a:rPr lang="ar-SA" sz="1800" i="1" dirty="0">
                <a:solidFill>
                  <a:schemeClr val="tx1"/>
                </a:solidFill>
              </a:rPr>
              <a:t>تكا</a:t>
            </a:r>
            <a:r>
              <a:rPr lang="ar-SA" sz="1800" dirty="0">
                <a:solidFill>
                  <a:schemeClr val="tx1"/>
                </a:solidFill>
              </a:rPr>
              <a:t>ليف الرعاية الصحية</a:t>
            </a:r>
            <a:r>
              <a:rPr lang="ar-LB" sz="1800" dirty="0">
                <a:solidFill>
                  <a:schemeClr val="tx1"/>
                </a:solidFill>
              </a:rPr>
              <a:t>، </a:t>
            </a:r>
            <a:r>
              <a:rPr lang="ar-SA" sz="1800" dirty="0">
                <a:solidFill>
                  <a:schemeClr val="tx1"/>
                </a:solidFill>
              </a:rPr>
              <a:t>العدالة الجنائية</a:t>
            </a:r>
            <a:r>
              <a:rPr lang="ar-LB" sz="1800" dirty="0">
                <a:solidFill>
                  <a:schemeClr val="tx1"/>
                </a:solidFill>
              </a:rPr>
              <a:t>، </a:t>
            </a:r>
            <a:r>
              <a:rPr lang="ar-SA" sz="1800" dirty="0">
                <a:solidFill>
                  <a:schemeClr val="tx1"/>
                </a:solidFill>
              </a:rPr>
              <a:t>الخدمات القانونية</a:t>
            </a:r>
            <a:r>
              <a:rPr lang="ar-LB" sz="1800" dirty="0">
                <a:solidFill>
                  <a:schemeClr val="tx1"/>
                </a:solidFill>
              </a:rPr>
              <a:t>، الخدمات الاجتماعية،...)</a:t>
            </a:r>
            <a:endParaRPr lang="en-US" sz="1800" dirty="0">
              <a:solidFill>
                <a:schemeClr val="tx1"/>
              </a:solidFill>
            </a:endParaRPr>
          </a:p>
          <a:p>
            <a:pPr marL="742950" lvl="1" indent="-285750" algn="r" rtl="1">
              <a:buFont typeface="Courier New" panose="02070309020205020404" pitchFamily="49" charset="0"/>
              <a:buChar char="o"/>
            </a:pPr>
            <a:r>
              <a:rPr lang="ar-SA" sz="1800" dirty="0">
                <a:solidFill>
                  <a:schemeClr val="tx1"/>
                </a:solidFill>
              </a:rPr>
              <a:t>التكاليف غير المباشرة التي تتكبدها الأسر المعيشية</a:t>
            </a:r>
            <a:r>
              <a:rPr lang="ar-LB" sz="1800" dirty="0">
                <a:solidFill>
                  <a:schemeClr val="tx1"/>
                </a:solidFill>
              </a:rPr>
              <a:t> </a:t>
            </a:r>
            <a:br>
              <a:rPr lang="ar-LB" sz="1800" dirty="0">
                <a:solidFill>
                  <a:schemeClr val="tx1"/>
                </a:solidFill>
              </a:rPr>
            </a:br>
            <a:r>
              <a:rPr lang="ar-LB" sz="1800" i="1" dirty="0">
                <a:solidFill>
                  <a:schemeClr val="tx1"/>
                </a:solidFill>
              </a:rPr>
              <a:t>(</a:t>
            </a:r>
            <a:r>
              <a:rPr lang="ar-SA" sz="1800" i="1" dirty="0">
                <a:solidFill>
                  <a:schemeClr val="tx1"/>
                </a:solidFill>
              </a:rPr>
              <a:t>وتطرح عملية تقدير التكاليف غير المباشرة تحديات عدّة، ولا سيّما فيما يتعلّق بالعمل غير مدفوع الأجر</a:t>
            </a:r>
            <a:r>
              <a:rPr lang="ar-LB" sz="1800" i="1" dirty="0">
                <a:solidFill>
                  <a:schemeClr val="tx1"/>
                </a:solidFill>
              </a:rPr>
              <a:t>)</a:t>
            </a:r>
            <a:endParaRPr lang="en-US" sz="1800" i="1" dirty="0">
              <a:solidFill>
                <a:schemeClr val="tx1"/>
              </a:solidFill>
            </a:endParaRPr>
          </a:p>
          <a:p>
            <a:pPr marL="342900" lvl="1" indent="-342900" algn="r" rtl="1">
              <a:lnSpc>
                <a:spcPts val="2800"/>
              </a:lnSpc>
              <a:spcBef>
                <a:spcPts val="0"/>
              </a:spcBef>
              <a:buFont typeface="Arial" panose="020B0604020202020204" pitchFamily="34" charset="0"/>
              <a:buChar char="•"/>
            </a:pPr>
            <a:endParaRPr lang="ar-LB" sz="2100" dirty="0">
              <a:solidFill>
                <a:schemeClr val="tx1"/>
              </a:solidFill>
              <a:latin typeface="Arial"/>
            </a:endParaRPr>
          </a:p>
          <a:p>
            <a:pPr marL="342900" lvl="1" indent="-342900" algn="r" rtl="1">
              <a:lnSpc>
                <a:spcPts val="2800"/>
              </a:lnSpc>
              <a:spcBef>
                <a:spcPts val="0"/>
              </a:spcBef>
              <a:buFont typeface="Arial" panose="020B0604020202020204" pitchFamily="34" charset="0"/>
              <a:buChar char="•"/>
            </a:pPr>
            <a:r>
              <a:rPr lang="ar-SA" sz="2400" dirty="0">
                <a:solidFill>
                  <a:schemeClr val="tx1"/>
                </a:solidFill>
                <a:latin typeface="Arial"/>
              </a:rPr>
              <a:t>تكاليف العنف الأسري على مستوى المجتمع المحلي</a:t>
            </a:r>
            <a:endParaRPr lang="en-US" sz="2400" dirty="0">
              <a:solidFill>
                <a:schemeClr val="tx1"/>
              </a:solidFill>
              <a:latin typeface="Arial"/>
            </a:endParaRPr>
          </a:p>
          <a:p>
            <a:pPr marL="742950" lvl="1" indent="-285750" algn="r" rtl="1">
              <a:buFont typeface="Courier New" panose="02070309020205020404" pitchFamily="49" charset="0"/>
              <a:buChar char="o"/>
            </a:pPr>
            <a:r>
              <a:rPr lang="ar-SA" sz="1800" dirty="0">
                <a:solidFill>
                  <a:schemeClr val="tx1"/>
                </a:solidFill>
              </a:rPr>
              <a:t>تحديد الخدمات المتاحة على مستوى المجتمع المحلي</a:t>
            </a:r>
            <a:r>
              <a:rPr lang="ar-LB" sz="1800" dirty="0">
                <a:solidFill>
                  <a:schemeClr val="tx1"/>
                </a:solidFill>
              </a:rPr>
              <a:t> من خلال </a:t>
            </a:r>
            <a:r>
              <a:rPr lang="ar-SA" sz="1800" dirty="0">
                <a:solidFill>
                  <a:schemeClr val="tx1"/>
                </a:solidFill>
              </a:rPr>
              <a:t>خريطة المؤسسات</a:t>
            </a:r>
            <a:r>
              <a:rPr lang="ar-LB" sz="1800" dirty="0">
                <a:solidFill>
                  <a:schemeClr val="tx1"/>
                </a:solidFill>
              </a:rPr>
              <a:t> </a:t>
            </a:r>
            <a:r>
              <a:rPr lang="ar-SA" sz="1800" dirty="0">
                <a:solidFill>
                  <a:schemeClr val="tx1"/>
                </a:solidFill>
              </a:rPr>
              <a:t>التي تتعامل مع القضايا المتّصلة بالعنف الأسري(التي يمكن أن تكون </a:t>
            </a:r>
            <a:r>
              <a:rPr lang="ar-SA" sz="1800" i="1" dirty="0">
                <a:solidFill>
                  <a:schemeClr val="tx1"/>
                </a:solidFill>
              </a:rPr>
              <a:t>حكومية أو من المجتمع المدني أو منظّمات غير حكومية أو منظّمات دولية غير حكومية) </a:t>
            </a:r>
            <a:r>
              <a:rPr lang="ar-LB" sz="1800" i="1" dirty="0">
                <a:solidFill>
                  <a:schemeClr val="tx1"/>
                </a:solidFill>
              </a:rPr>
              <a:t> </a:t>
            </a:r>
            <a:r>
              <a:rPr lang="ar-SA" sz="1800" dirty="0">
                <a:solidFill>
                  <a:schemeClr val="tx1"/>
                </a:solidFill>
              </a:rPr>
              <a:t>، وبعد ذلك تحديد كافة الخدمات المتاحة للناجيات </a:t>
            </a:r>
            <a:endParaRPr lang="ar-LB" sz="1800" dirty="0">
              <a:solidFill>
                <a:schemeClr val="tx1"/>
              </a:solidFill>
            </a:endParaRPr>
          </a:p>
          <a:p>
            <a:pPr marL="742950" lvl="1" indent="-285750" algn="r" rtl="1">
              <a:buFont typeface="Courier New" panose="02070309020205020404" pitchFamily="49" charset="0"/>
              <a:buChar char="o"/>
            </a:pPr>
            <a:r>
              <a:rPr lang="ar-SA" sz="1800" dirty="0">
                <a:solidFill>
                  <a:schemeClr val="tx1"/>
                </a:solidFill>
              </a:rPr>
              <a:t>استبيان لمقدّمي الخدمات: حجم الخدمات المقدّمة وتكلفتها </a:t>
            </a:r>
            <a:endParaRPr lang="en-US" sz="1800" dirty="0">
              <a:solidFill>
                <a:schemeClr val="tx1"/>
              </a:solidFill>
            </a:endParaRPr>
          </a:p>
          <a:p>
            <a:pPr marL="742950" lvl="1" indent="-285750" algn="r" rtl="1">
              <a:buFont typeface="Courier New" panose="02070309020205020404" pitchFamily="49" charset="0"/>
              <a:buChar char="o"/>
            </a:pPr>
            <a:endParaRPr lang="en-US" sz="1800" dirty="0">
              <a:solidFill>
                <a:schemeClr val="tx1"/>
              </a:solidFill>
            </a:endParaRPr>
          </a:p>
          <a:p>
            <a:pPr marL="742950" lvl="1" indent="-285750" algn="r" rtl="1">
              <a:buFont typeface="Courier New" panose="02070309020205020404" pitchFamily="49" charset="0"/>
              <a:buChar char="o"/>
            </a:pPr>
            <a:endParaRPr lang="en-US" sz="1800" dirty="0">
              <a:solidFill>
                <a:schemeClr val="tx1"/>
              </a:solidFill>
            </a:endParaRPr>
          </a:p>
          <a:p>
            <a:pPr marL="742950" lvl="1" indent="-285750" algn="r" rtl="1">
              <a:buFont typeface="Courier New" panose="02070309020205020404" pitchFamily="49" charset="0"/>
              <a:buChar char="o"/>
            </a:pPr>
            <a:endParaRPr lang="en-US" sz="1800" dirty="0">
              <a:solidFill>
                <a:schemeClr val="tx1"/>
              </a:solidFill>
            </a:endParaRPr>
          </a:p>
          <a:p>
            <a:r>
              <a:rPr lang="ar-SA" sz="2400" b="1" dirty="0"/>
              <a:t>تأخذ منهجية الموازنة المراعية للجنسين بالاعتبار:</a:t>
            </a:r>
            <a:endParaRPr lang="en-US" sz="1800" dirty="0"/>
          </a:p>
          <a:p>
            <a:pPr lvl="0">
              <a:lnSpc>
                <a:spcPct val="100000"/>
              </a:lnSpc>
            </a:pPr>
            <a:r>
              <a:rPr lang="ar-SA" sz="1600" dirty="0"/>
              <a:t>الثغرات في القوانين والسياسات المتعلقة بالعنف الأسري.</a:t>
            </a:r>
            <a:endParaRPr lang="en-US" sz="1600" b="1" i="1" dirty="0"/>
          </a:p>
          <a:p>
            <a:pPr lvl="0">
              <a:lnSpc>
                <a:spcPct val="100000"/>
              </a:lnSpc>
            </a:pPr>
            <a:r>
              <a:rPr lang="ar-SA" sz="1600" dirty="0"/>
              <a:t>مقدار الموارد المخصّصة للخدمات المختلفة المتعلقة بالعنف الأسري.</a:t>
            </a:r>
            <a:endParaRPr lang="en-US" sz="1600" b="1" i="1" dirty="0"/>
          </a:p>
          <a:p>
            <a:pPr lvl="0">
              <a:lnSpc>
                <a:spcPct val="100000"/>
              </a:lnSpc>
            </a:pPr>
            <a:r>
              <a:rPr lang="ar-SA" sz="1600" dirty="0"/>
              <a:t>مصادر التمويل.</a:t>
            </a:r>
            <a:endParaRPr lang="en-US" sz="1600" b="1" i="1" dirty="0"/>
          </a:p>
          <a:p>
            <a:pPr lvl="0">
              <a:lnSpc>
                <a:spcPct val="100000"/>
              </a:lnSpc>
            </a:pPr>
            <a:r>
              <a:rPr lang="ar-SA" sz="1600" dirty="0"/>
              <a:t>ما إذا كانت الموارد كافية أم لا.</a:t>
            </a:r>
            <a:endParaRPr lang="en-US" sz="1600" b="1" i="1" dirty="0"/>
          </a:p>
          <a:p>
            <a:pPr lvl="0">
              <a:lnSpc>
                <a:spcPct val="100000"/>
              </a:lnSpc>
            </a:pPr>
            <a:r>
              <a:rPr lang="ar-SA" sz="1600" dirty="0"/>
              <a:t>ما إذا كانت الأموال تصل للناجيات أم لا.</a:t>
            </a:r>
            <a:endParaRPr lang="en-US" sz="1600" b="1" i="1" dirty="0"/>
          </a:p>
          <a:p>
            <a:pPr marL="742950" lvl="1" indent="-285750" algn="r" rtl="1">
              <a:buFont typeface="Courier New" panose="02070309020205020404" pitchFamily="49" charset="0"/>
              <a:buChar char="o"/>
            </a:pPr>
            <a:endParaRPr lang="en-US" sz="1800" dirty="0">
              <a:solidFill>
                <a:schemeClr val="tx1"/>
              </a:solidFill>
            </a:endParaRPr>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12</a:t>
            </a:fld>
            <a:endParaRPr lang="en-US" altLang="en-US"/>
          </a:p>
        </p:txBody>
      </p:sp>
    </p:spTree>
    <p:extLst>
      <p:ext uri="{BB962C8B-B14F-4D97-AF65-F5344CB8AC3E}">
        <p14:creationId xmlns:p14="http://schemas.microsoft.com/office/powerpoint/2010/main" val="217722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sz="1200" kern="1200" dirty="0">
                <a:solidFill>
                  <a:schemeClr val="tx1"/>
                </a:solidFill>
                <a:effectLst/>
                <a:latin typeface="Arial"/>
                <a:ea typeface="ＭＳ Ｐゴシック" charset="-128"/>
                <a:cs typeface="ＭＳ Ｐゴシック" charset="-128"/>
              </a:rPr>
              <a:t>لا يقتصر تأثير العنف الأسري على الفرد والمجتمع المحلّي فحسب، بل إن له أيضاً أثر اقتصادي كبير على مستوى قطاع الأعمال بسبب انخفاض إنتاجية اليد العاملة. </a:t>
            </a:r>
            <a:endParaRPr lang="ar-LB"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ورغم أن ذلك مجالٌ لم يستأثر حتى الآن بغير قدرٍ قليلٍ فقط من الاهتمام البحثي، إلا أن الأبحاث التي توضح أثر العنف الأسري على كل من الموظفين الإناث والذكور، الناجيات والجناة، بدأت تكتسب مزيداً من الزخم</a:t>
            </a:r>
            <a:r>
              <a:rPr lang="ar-SA" sz="1200" kern="1200" baseline="30000" dirty="0">
                <a:solidFill>
                  <a:schemeClr val="tx1"/>
                </a:solidFill>
                <a:effectLst/>
                <a:latin typeface="Arial"/>
                <a:ea typeface="ＭＳ Ｐゴシック" charset="-128"/>
                <a:cs typeface="ＭＳ Ｐゴシック" charset="-128"/>
              </a:rPr>
              <a:t>، </a:t>
            </a:r>
            <a:endParaRPr lang="ar-LB" sz="1200" kern="1200" baseline="30000" dirty="0">
              <a:solidFill>
                <a:schemeClr val="tx1"/>
              </a:solidFill>
              <a:effectLst/>
              <a:latin typeface="Arial"/>
              <a:ea typeface="ＭＳ Ｐゴシック" charset="-128"/>
              <a:cs typeface="ＭＳ Ｐゴシック" charset="-128"/>
            </a:endParaRPr>
          </a:p>
          <a:p>
            <a:pPr algn="r" rtl="1"/>
            <a:endParaRPr lang="ar-LB"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ولاستكمال البيانات المجمَّعة وتقديم تقديرات دقيقة للتكاليف، ينبغي على الشركة جمع بيانات سياقية إضافية عن طريق القيام ببحوث تكوينية (استعراض مكتبي ومقابلات ودراسات تمهيدية، وما إلى ذلك) في المجالات التالية: سلوكيات طلب المساعدة؛ الأشكال المختلفة للعنف الأسري (المصطلحات والمفاهيم المحلية)؛ وأنواع الخدمات المستخدَمة للتصدّي للعنف الأسري ضمن الشركات نفسها (تقديم المشورة والخطوط الساخنة، وما إلى ذلك).</a:t>
            </a:r>
            <a:endParaRPr lang="en-US" sz="1200" kern="1200" dirty="0">
              <a:solidFill>
                <a:schemeClr val="tx1"/>
              </a:solidFill>
              <a:effectLst/>
              <a:latin typeface="Arial"/>
              <a:ea typeface="ＭＳ Ｐゴシック" charset="-128"/>
              <a:cs typeface="ＭＳ Ｐゴシック" charset="-128"/>
            </a:endParaRPr>
          </a:p>
          <a:p>
            <a:pPr algn="r" rtl="1"/>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13</a:t>
            </a:fld>
            <a:endParaRPr lang="en-US" altLang="en-US"/>
          </a:p>
        </p:txBody>
      </p:sp>
    </p:spTree>
    <p:extLst>
      <p:ext uri="{BB962C8B-B14F-4D97-AF65-F5344CB8AC3E}">
        <p14:creationId xmlns:p14="http://schemas.microsoft.com/office/powerpoint/2010/main" val="297154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sz="1200" kern="1200" dirty="0">
                <a:solidFill>
                  <a:schemeClr val="tx1"/>
                </a:solidFill>
                <a:effectLst/>
                <a:latin typeface="Arial"/>
                <a:ea typeface="ＭＳ Ｐゴシック" charset="-128"/>
                <a:cs typeface="ＭＳ Ｐゴシック" charset="-128"/>
              </a:rPr>
              <a:t>لا يقتصر تأثير العنف الأسري على الفرد والمجتمع المحلّي فحسب، بل إن له أيضاً أثر اقتصادي كبير على مستوى قطاع الأعمال بسبب انخفاض إنتاجية اليد العاملة. </a:t>
            </a:r>
            <a:endParaRPr lang="ar-LB"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ورغم أن ذلك مجالٌ لم يستأثر حتى الآن بغير قدرٍ قليلٍ فقط من الاهتمام البحثي، إلا أن الأبحاث التي توضح أثر العنف الأسري على كل من الموظفين الإناث والذكور، الناجيات والجناة، بدأت تكتسب مزيداً من الزخم</a:t>
            </a:r>
            <a:r>
              <a:rPr lang="ar-SA" sz="1200" kern="1200" baseline="30000" dirty="0">
                <a:solidFill>
                  <a:schemeClr val="tx1"/>
                </a:solidFill>
                <a:effectLst/>
                <a:latin typeface="Arial"/>
                <a:ea typeface="ＭＳ Ｐゴシック" charset="-128"/>
                <a:cs typeface="ＭＳ Ｐゴシック" charset="-128"/>
              </a:rPr>
              <a:t>، </a:t>
            </a:r>
            <a:endParaRPr lang="ar-LB" sz="1200" kern="1200" baseline="30000" dirty="0">
              <a:solidFill>
                <a:schemeClr val="tx1"/>
              </a:solidFill>
              <a:effectLst/>
              <a:latin typeface="Arial"/>
              <a:ea typeface="ＭＳ Ｐゴシック" charset="-128"/>
              <a:cs typeface="ＭＳ Ｐゴシック" charset="-128"/>
            </a:endParaRPr>
          </a:p>
          <a:p>
            <a:pPr algn="r" rtl="1"/>
            <a:endParaRPr lang="ar-LB"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ولاستكمال البيانات المجمَّعة وتقديم تقديرات دقيقة للتكاليف، ينبغي على الشركة جمع بيانات سياقية إضافية عن طريق القيام ببحوث تكوينية (استعراض مكتبي ومقابلات ودراسات تمهيدية، وما إلى ذلك) في المجالات التالية: سلوكيات طلب المساعدة؛ الأشكال المختلفة للعنف الأسري (المصطلحات والمفاهيم المحلية)؛ وأنواع الخدمات المستخدَمة للتصدّي للعنف الأسري ضمن الشركات نفسها (تقديم المشورة والخطوط الساخنة، وما إلى ذلك).</a:t>
            </a:r>
            <a:endParaRPr lang="en-US" sz="1200" kern="1200" dirty="0">
              <a:solidFill>
                <a:schemeClr val="tx1"/>
              </a:solidFill>
              <a:effectLst/>
              <a:latin typeface="Arial"/>
              <a:ea typeface="ＭＳ Ｐゴシック" charset="-128"/>
              <a:cs typeface="ＭＳ Ｐゴシック" charset="-128"/>
            </a:endParaRPr>
          </a:p>
          <a:p>
            <a:pPr algn="r" rtl="1"/>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14</a:t>
            </a:fld>
            <a:endParaRPr lang="en-US" altLang="en-US"/>
          </a:p>
        </p:txBody>
      </p:sp>
    </p:spTree>
    <p:extLst>
      <p:ext uri="{BB962C8B-B14F-4D97-AF65-F5344CB8AC3E}">
        <p14:creationId xmlns:p14="http://schemas.microsoft.com/office/powerpoint/2010/main" val="323606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22C7C58-3D34-43FD-9ED9-9F73A87A9748}" type="slidenum">
              <a:rPr lang="en-US" altLang="en-US"/>
              <a:pPr/>
              <a:t>15</a:t>
            </a:fld>
            <a:endParaRPr lang="en-US" altLang="en-US"/>
          </a:p>
        </p:txBody>
      </p:sp>
    </p:spTree>
    <p:extLst>
      <p:ext uri="{BB962C8B-B14F-4D97-AF65-F5344CB8AC3E}">
        <p14:creationId xmlns:p14="http://schemas.microsoft.com/office/powerpoint/2010/main" val="72307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2</a:t>
            </a:fld>
            <a:endParaRPr lang="en-US" altLang="en-US"/>
          </a:p>
        </p:txBody>
      </p:sp>
    </p:spTree>
    <p:extLst>
      <p:ext uri="{BB962C8B-B14F-4D97-AF65-F5344CB8AC3E}">
        <p14:creationId xmlns:p14="http://schemas.microsoft.com/office/powerpoint/2010/main" val="17597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dirty="0"/>
              <a:t>يشمل نموذج المشروع ثلاث مراحل: </a:t>
            </a:r>
            <a:r>
              <a:rPr lang="en-GB" sz="1200" dirty="0"/>
              <a:t>(1)</a:t>
            </a:r>
            <a:r>
              <a:rPr lang="ar-SA" sz="1200" dirty="0"/>
              <a:t> المرحلة التحضيرية، </a:t>
            </a:r>
            <a:r>
              <a:rPr lang="en-GB" sz="1200" dirty="0"/>
              <a:t>(2)</a:t>
            </a:r>
            <a:r>
              <a:rPr lang="ar-SA" sz="1200" dirty="0"/>
              <a:t> مرحلة المشاورات الوطنية </a:t>
            </a:r>
            <a:r>
              <a:rPr lang="en-GB" sz="1200" dirty="0"/>
              <a:t>(3)</a:t>
            </a:r>
            <a:r>
              <a:rPr lang="ar-SA" sz="1200" dirty="0"/>
              <a:t> مرحلة التنفيذ. </a:t>
            </a:r>
            <a:endParaRPr lang="en-US" sz="1200" dirty="0"/>
          </a:p>
          <a:p>
            <a:pPr marL="0" marR="0" lvl="0" indent="0" algn="r" defTabSz="457200" rtl="1" eaLnBrk="0" fontAlgn="base" latinLnBrk="0" hangingPunct="0">
              <a:lnSpc>
                <a:spcPct val="100000"/>
              </a:lnSpc>
              <a:spcBef>
                <a:spcPct val="30000"/>
              </a:spcBef>
              <a:spcAft>
                <a:spcPct val="0"/>
              </a:spcAft>
              <a:buClrTx/>
              <a:buSzTx/>
              <a:buFontTx/>
              <a:buNone/>
              <a:tabLst/>
              <a:defRPr/>
            </a:pPr>
            <a:endParaRPr lang="ar-LB" sz="1200" kern="1200" dirty="0">
              <a:solidFill>
                <a:schemeClr val="tx1"/>
              </a:solidFill>
              <a:effectLst/>
              <a:latin typeface="Arial"/>
              <a:ea typeface="ＭＳ Ｐゴシック" charset="-128"/>
              <a:cs typeface="ＭＳ Ｐゴシック" charset="-128"/>
            </a:endParaRPr>
          </a:p>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kern="1200" dirty="0">
                <a:solidFill>
                  <a:schemeClr val="tx1"/>
                </a:solidFill>
                <a:effectLst/>
                <a:latin typeface="Arial"/>
                <a:ea typeface="ＭＳ Ｐゴシック" charset="-128"/>
                <a:cs typeface="ＭＳ Ｐゴシック" charset="-128"/>
              </a:rPr>
              <a:t>للمزيد من ضمان استمرار التزام المعنيين بهذه العملية ومأسستها، يكون  بناء القدرات مكوناً دائماً من مكونات عملية احتساب التكلفة</a:t>
            </a:r>
            <a:endParaRPr lang="en-US" dirty="0"/>
          </a:p>
          <a:p>
            <a:pPr algn="r" rtl="1"/>
            <a:endParaRPr lang="ar-LB" sz="1200" kern="1200" dirty="0">
              <a:solidFill>
                <a:schemeClr val="tx1"/>
              </a:solidFill>
              <a:effectLst/>
              <a:latin typeface="Arial"/>
              <a:ea typeface="ＭＳ Ｐゴシック" charset="-128"/>
              <a:cs typeface="ＭＳ Ｐゴシック" charset="-128"/>
            </a:endParaRPr>
          </a:p>
          <a:p>
            <a:pPr algn="r" rtl="1"/>
            <a:endParaRPr lang="ar-LB"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المرحلة التحضيرية</a:t>
            </a:r>
            <a:endParaRPr lang="en-US"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من الأهمية بمكان توضيح غرض الدراسة، إذ أن ذلك يحدّد نطاق العملية والمنهجية الأنسب لتنفيذها وأنواع التكاليف التي ينبغي تقديرها. </a:t>
            </a:r>
            <a:endParaRPr lang="en-US" sz="1200" kern="1200" dirty="0">
              <a:solidFill>
                <a:schemeClr val="tx1"/>
              </a:solidFill>
              <a:effectLst/>
              <a:latin typeface="Arial"/>
              <a:ea typeface="ＭＳ Ｐゴシック" charset="-128"/>
              <a:cs typeface="ＭＳ Ｐゴシック" charset="-128"/>
            </a:endParaRPr>
          </a:p>
          <a:p>
            <a:pPr algn="r" rtl="1"/>
            <a:endParaRPr lang="en-US"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مرحلة المشاورات الوطنية</a:t>
            </a:r>
            <a:endParaRPr lang="en-US"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 إقامة شراكات مع الجهات المعنية وفيما بينها، ما من شأنه أن يضمن فهم هذه الجهات للعملية والتزامها بالاسترشاد بالنتائج التي تتوصل لها لإصلاح السياسات. </a:t>
            </a:r>
            <a:endParaRPr lang="en-US" sz="1200" kern="1200" dirty="0">
              <a:solidFill>
                <a:schemeClr val="tx1"/>
              </a:solidFill>
              <a:effectLst/>
              <a:latin typeface="Arial"/>
              <a:ea typeface="ＭＳ Ｐゴシック" charset="-128"/>
              <a:cs typeface="ＭＳ Ｐゴシック" charset="-128"/>
            </a:endParaRPr>
          </a:p>
          <a:p>
            <a:pPr algn="r" rtl="1"/>
            <a:endParaRPr lang="en-US"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مرحلة التنفيذ</a:t>
            </a:r>
            <a:endParaRPr lang="en-US" sz="1200" kern="1200" dirty="0">
              <a:solidFill>
                <a:schemeClr val="tx1"/>
              </a:solidFill>
              <a:effectLst/>
              <a:latin typeface="Arial"/>
              <a:ea typeface="ＭＳ Ｐゴシック" charset="-128"/>
              <a:cs typeface="ＭＳ Ｐゴシック" charset="-128"/>
            </a:endParaRPr>
          </a:p>
          <a:p>
            <a:pPr algn="r" rtl="1"/>
            <a:r>
              <a:rPr lang="ar-SA" sz="1200" kern="1200" dirty="0">
                <a:solidFill>
                  <a:schemeClr val="tx1"/>
                </a:solidFill>
                <a:effectLst/>
                <a:latin typeface="Arial"/>
                <a:ea typeface="ＭＳ Ｐゴシック" charset="-128"/>
                <a:cs typeface="ＭＳ Ｐゴシック" charset="-128"/>
              </a:rPr>
              <a:t>توضع فيها استراتيجية البحث موضع التنفيذ. </a:t>
            </a:r>
            <a:endParaRPr lang="ar-LB" sz="1200" kern="1200" dirty="0">
              <a:solidFill>
                <a:schemeClr val="tx1"/>
              </a:solidFill>
              <a:effectLst/>
              <a:latin typeface="Arial"/>
              <a:ea typeface="ＭＳ Ｐゴシック" charset="-128"/>
              <a:cs typeface="ＭＳ Ｐゴシック" charset="-128"/>
            </a:endParaRPr>
          </a:p>
          <a:p>
            <a:pPr algn="r" rtl="1"/>
            <a:endParaRPr lang="ar-LB" sz="1200" kern="1200" dirty="0">
              <a:solidFill>
                <a:schemeClr val="tx1"/>
              </a:solidFill>
              <a:effectLst/>
              <a:latin typeface="Arial"/>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3</a:t>
            </a:fld>
            <a:endParaRPr lang="en-US" altLang="en-US"/>
          </a:p>
        </p:txBody>
      </p:sp>
    </p:spTree>
    <p:extLst>
      <p:ext uri="{BB962C8B-B14F-4D97-AF65-F5344CB8AC3E}">
        <p14:creationId xmlns:p14="http://schemas.microsoft.com/office/powerpoint/2010/main" val="318324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1">
              <a:buNone/>
            </a:pPr>
            <a:r>
              <a:rPr lang="ar-SA" sz="1200" dirty="0"/>
              <a:t>من المهم</a:t>
            </a:r>
            <a:r>
              <a:rPr lang="ar-LB" sz="1200" dirty="0"/>
              <a:t>:</a:t>
            </a:r>
          </a:p>
          <a:p>
            <a:pPr algn="just" rtl="1"/>
            <a:r>
              <a:rPr lang="ar-SA" sz="1200" dirty="0"/>
              <a:t> الشروع في دراسة تقدير التكلفة باستخدام </a:t>
            </a:r>
            <a:r>
              <a:rPr lang="ar-SA" sz="1200" b="1" dirty="0"/>
              <a:t>عملية تشاركية</a:t>
            </a:r>
            <a:r>
              <a:rPr lang="en-US" sz="1200" b="1" dirty="0"/>
              <a:t> </a:t>
            </a:r>
            <a:r>
              <a:rPr lang="ar-LB" sz="1200" dirty="0"/>
              <a:t>وأخذ</a:t>
            </a:r>
            <a:r>
              <a:rPr lang="en-US" sz="1200" dirty="0"/>
              <a:t> </a:t>
            </a:r>
            <a:r>
              <a:rPr lang="ar-LB" sz="1200" dirty="0"/>
              <a:t>عدد من</a:t>
            </a:r>
            <a:r>
              <a:rPr lang="ar-LB" sz="1200" b="1" dirty="0"/>
              <a:t> ا</a:t>
            </a:r>
            <a:r>
              <a:rPr lang="ar-SA" sz="1200" dirty="0"/>
              <a:t>لعناصر الأساسية بالاعتبار:</a:t>
            </a:r>
            <a:endParaRPr lang="ar-LB" sz="1200" dirty="0"/>
          </a:p>
          <a:p>
            <a:pPr algn="just" rtl="1"/>
            <a:r>
              <a:rPr lang="ar-SA" sz="1200" dirty="0"/>
              <a:t>تحليل وتوثيق الاحتياجات غير </a:t>
            </a:r>
            <a:r>
              <a:rPr lang="ar-SA" sz="1200" dirty="0" err="1"/>
              <a:t>المُلبّاة</a:t>
            </a:r>
            <a:r>
              <a:rPr lang="ar-SA" sz="1200" dirty="0"/>
              <a:t>، من قَبيل الافتقار إلى الموارد البشرية والمالية وافتقار المناطق المعزولة والريفية إلى الخدمات.</a:t>
            </a:r>
            <a:endParaRPr lang="en-US" sz="1200" dirty="0"/>
          </a:p>
          <a:p>
            <a:pPr algn="r" rtl="1"/>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4</a:t>
            </a:fld>
            <a:endParaRPr lang="en-US" altLang="en-US"/>
          </a:p>
        </p:txBody>
      </p:sp>
    </p:spTree>
    <p:extLst>
      <p:ext uri="{BB962C8B-B14F-4D97-AF65-F5344CB8AC3E}">
        <p14:creationId xmlns:p14="http://schemas.microsoft.com/office/powerpoint/2010/main" val="331503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buFont typeface="Arial" panose="020B0604020202020204" pitchFamily="34" charset="0"/>
              <a:buChar char="•"/>
            </a:pPr>
            <a:r>
              <a:rPr lang="ar-LB" sz="1200" b="1" kern="1200" dirty="0">
                <a:solidFill>
                  <a:schemeClr val="bg1"/>
                </a:solidFill>
                <a:latin typeface="Arial"/>
                <a:cs typeface="Arial"/>
              </a:rPr>
              <a:t>تحديد نطاق عملية تقدير التكلفة</a:t>
            </a:r>
            <a:br>
              <a:rPr lang="ar-LB" sz="1200" b="1" kern="1200" dirty="0">
                <a:solidFill>
                  <a:schemeClr val="bg1"/>
                </a:solidFill>
                <a:latin typeface="Arial"/>
                <a:cs typeface="Arial"/>
              </a:rPr>
            </a:br>
            <a:r>
              <a:rPr lang="ar-LB" sz="1200" b="1" kern="1200" dirty="0">
                <a:solidFill>
                  <a:schemeClr val="bg1"/>
                </a:solidFill>
                <a:latin typeface="Arial"/>
                <a:cs typeface="Arial"/>
              </a:rPr>
              <a:t>(</a:t>
            </a:r>
            <a:r>
              <a:rPr lang="ar-SA" sz="1200" b="1" kern="1200" dirty="0">
                <a:solidFill>
                  <a:schemeClr val="bg1"/>
                </a:solidFill>
                <a:latin typeface="Arial"/>
                <a:cs typeface="Arial"/>
              </a:rPr>
              <a:t>نوع </a:t>
            </a:r>
            <a:r>
              <a:rPr lang="ar-SA" sz="1200" b="1" kern="1200" dirty="0">
                <a:solidFill>
                  <a:prstClr val="white"/>
                </a:solidFill>
                <a:latin typeface="Arial"/>
                <a:ea typeface="ＭＳ Ｐゴシック" charset="-128"/>
                <a:cs typeface="Arial"/>
              </a:rPr>
              <a:t>التكاليف التي يمكن تقديرها والتعريفات التي ينبغي استخدامها</a:t>
            </a:r>
            <a:r>
              <a:rPr lang="en-US" sz="1200" b="1" kern="1200" dirty="0">
                <a:solidFill>
                  <a:prstClr val="white"/>
                </a:solidFill>
                <a:latin typeface="Arial"/>
                <a:ea typeface="ＭＳ Ｐゴシック" charset="-128"/>
                <a:cs typeface="Arial"/>
              </a:rPr>
              <a:t>  </a:t>
            </a:r>
            <a:r>
              <a:rPr lang="ar-LB" sz="1200" b="1" kern="1200" dirty="0">
                <a:solidFill>
                  <a:prstClr val="white"/>
                </a:solidFill>
                <a:latin typeface="Arial"/>
                <a:ea typeface="ＭＳ Ｐゴシック" charset="-128"/>
                <a:cs typeface="Arial"/>
              </a:rPr>
              <a:t> (</a:t>
            </a:r>
            <a:r>
              <a:rPr lang="ar-SA" sz="1200" b="1" kern="1200" dirty="0">
                <a:solidFill>
                  <a:prstClr val="white"/>
                </a:solidFill>
                <a:latin typeface="Arial"/>
                <a:ea typeface="ＭＳ Ｐゴシック" charset="-128"/>
                <a:cs typeface="Arial"/>
              </a:rPr>
              <a:t>يؤثر على اختيار المنهجية والطرق التي سيجري اتّباعها</a:t>
            </a:r>
            <a:r>
              <a:rPr lang="ar-LB" sz="1200" b="1" kern="1200" dirty="0">
                <a:solidFill>
                  <a:prstClr val="white"/>
                </a:solidFill>
                <a:latin typeface="Arial"/>
                <a:ea typeface="ＭＳ Ｐゴシック" charset="-128"/>
                <a:cs typeface="Arial"/>
              </a:rPr>
              <a:t>)</a:t>
            </a:r>
            <a:endParaRPr lang="en-US" sz="1200" b="1" kern="1200" dirty="0">
              <a:solidFill>
                <a:prstClr val="white"/>
              </a:solidFill>
              <a:latin typeface="Arial"/>
              <a:ea typeface="ＭＳ Ｐゴシック" charset="-128"/>
              <a:cs typeface="Arial"/>
            </a:endParaRPr>
          </a:p>
          <a:p>
            <a:pPr marL="0" marR="0" lvl="0" indent="0" algn="r" defTabSz="457200" rtl="1" eaLnBrk="0" fontAlgn="base" latinLnBrk="0" hangingPunct="0">
              <a:lnSpc>
                <a:spcPct val="100000"/>
              </a:lnSpc>
              <a:spcBef>
                <a:spcPct val="30000"/>
              </a:spcBef>
              <a:spcAft>
                <a:spcPct val="0"/>
              </a:spcAft>
              <a:buClrTx/>
              <a:buSzTx/>
              <a:buFontTx/>
              <a:buNone/>
              <a:tabLst/>
              <a:defRPr/>
            </a:pPr>
            <a:endParaRPr lang="en-US" sz="1200" dirty="0"/>
          </a:p>
          <a:p>
            <a:pPr marL="0" marR="0" lvl="0" indent="0" algn="r" defTabSz="457200" rtl="1" eaLnBrk="0" fontAlgn="base" latinLnBrk="0" hangingPunct="0">
              <a:lnSpc>
                <a:spcPct val="100000"/>
              </a:lnSpc>
              <a:spcBef>
                <a:spcPct val="30000"/>
              </a:spcBef>
              <a:spcAft>
                <a:spcPct val="0"/>
              </a:spcAft>
              <a:buClrTx/>
              <a:buSzTx/>
              <a:buFontTx/>
              <a:buNone/>
              <a:tabLst/>
              <a:defRPr/>
            </a:pPr>
            <a:r>
              <a:rPr lang="ar-LB" sz="1200" dirty="0"/>
              <a:t>يتم </a:t>
            </a:r>
            <a:r>
              <a:rPr lang="ar-SA" sz="1200" dirty="0"/>
              <a:t>استكمال هذا العمل الميداني باستعراض الدراسات المتوفّرة عن تقدير تكاليف العنف ضد المرأة. </a:t>
            </a:r>
            <a:endParaRPr lang="ar-LB" sz="1200" dirty="0"/>
          </a:p>
          <a:p>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5</a:t>
            </a:fld>
            <a:endParaRPr lang="en-US" altLang="en-US"/>
          </a:p>
        </p:txBody>
      </p:sp>
    </p:spTree>
    <p:extLst>
      <p:ext uri="{BB962C8B-B14F-4D97-AF65-F5344CB8AC3E}">
        <p14:creationId xmlns:p14="http://schemas.microsoft.com/office/powerpoint/2010/main" val="122177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0" fontAlgn="base" latinLnBrk="0" hangingPunct="0">
              <a:lnSpc>
                <a:spcPct val="100000"/>
              </a:lnSpc>
              <a:spcBef>
                <a:spcPct val="30000"/>
              </a:spcBef>
              <a:spcAft>
                <a:spcPct val="0"/>
              </a:spcAft>
              <a:buClrTx/>
              <a:buSzTx/>
              <a:buFontTx/>
              <a:buNone/>
              <a:tabLst/>
              <a:defRPr/>
            </a:pPr>
            <a:r>
              <a:rPr lang="ar-LB" sz="1200" dirty="0"/>
              <a:t>يتم </a:t>
            </a:r>
            <a:r>
              <a:rPr lang="ar-SA" sz="1200" dirty="0"/>
              <a:t>استكمال هذا العمل الميداني باستعراض الدراسات المتوفّرة عن تقدير تكاليف العنف ضد المرأة. </a:t>
            </a:r>
            <a:endParaRPr lang="ar-LB" sz="1200" dirty="0"/>
          </a:p>
          <a:p>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6</a:t>
            </a:fld>
            <a:endParaRPr lang="en-US" altLang="en-US"/>
          </a:p>
        </p:txBody>
      </p:sp>
    </p:spTree>
    <p:extLst>
      <p:ext uri="{BB962C8B-B14F-4D97-AF65-F5344CB8AC3E}">
        <p14:creationId xmlns:p14="http://schemas.microsoft.com/office/powerpoint/2010/main" val="245899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71755" indent="215900" algn="r" rtl="1">
              <a:lnSpc>
                <a:spcPct val="107000"/>
              </a:lnSpc>
              <a:spcBef>
                <a:spcPts val="600"/>
              </a:spcBef>
              <a:spcAft>
                <a:spcPts val="600"/>
              </a:spcAft>
              <a:tabLst>
                <a:tab pos="467995" algn="l"/>
                <a:tab pos="612775" algn="l"/>
              </a:tabLst>
            </a:pPr>
            <a:r>
              <a:rPr lang="ar-SA" sz="1200" b="1" dirty="0">
                <a:solidFill>
                  <a:schemeClr val="tx1"/>
                </a:solidFill>
                <a:effectLst/>
              </a:rPr>
              <a:t>المملكة المتحدة لعام </a:t>
            </a:r>
            <a:r>
              <a:rPr lang="en-GB" sz="1200" b="1" dirty="0">
                <a:solidFill>
                  <a:schemeClr val="tx1"/>
                </a:solidFill>
                <a:effectLst/>
              </a:rPr>
              <a:t>2004</a:t>
            </a:r>
            <a:r>
              <a:rPr lang="ar-SA" sz="1200" b="1" dirty="0">
                <a:solidFill>
                  <a:schemeClr val="tx1"/>
                </a:solidFill>
                <a:effectLst/>
              </a:rPr>
              <a:t>: مشروع بقيادة الحكومة</a:t>
            </a:r>
            <a:endParaRPr lang="en-US" sz="1200" b="1" dirty="0">
              <a:solidFill>
                <a:schemeClr val="tx1"/>
              </a:solidFill>
              <a:effectLst/>
            </a:endParaRPr>
          </a:p>
          <a:p>
            <a:pPr marL="0" marR="71755" indent="215900" algn="r" rtl="1">
              <a:lnSpc>
                <a:spcPct val="107000"/>
              </a:lnSpc>
              <a:spcBef>
                <a:spcPts val="300"/>
              </a:spcBef>
              <a:spcAft>
                <a:spcPts val="300"/>
              </a:spcAft>
              <a:tabLst>
                <a:tab pos="467995" algn="l"/>
                <a:tab pos="612775" algn="l"/>
              </a:tabLst>
            </a:pPr>
            <a:r>
              <a:rPr lang="ar-SA" sz="1200" dirty="0">
                <a:solidFill>
                  <a:schemeClr val="tx1"/>
                </a:solidFill>
                <a:effectLst/>
              </a:rPr>
              <a:t>في عام </a:t>
            </a:r>
            <a:r>
              <a:rPr lang="en-GB" sz="1200" dirty="0">
                <a:solidFill>
                  <a:schemeClr val="tx1"/>
                </a:solidFill>
                <a:effectLst/>
              </a:rPr>
              <a:t>2003</a:t>
            </a:r>
            <a:r>
              <a:rPr lang="ar-SA" sz="1200" dirty="0">
                <a:solidFill>
                  <a:schemeClr val="tx1"/>
                </a:solidFill>
                <a:effectLst/>
              </a:rPr>
              <a:t>، كلّف المكتب الحكومي لشؤون المساواة في المملكة المتحدة البروفسورة سيلفيا والبي </a:t>
            </a:r>
            <a:r>
              <a:rPr lang="en-GB" sz="1200" dirty="0">
                <a:solidFill>
                  <a:schemeClr val="tx1"/>
                </a:solidFill>
                <a:effectLst/>
              </a:rPr>
              <a:t>Sylvia </a:t>
            </a:r>
            <a:r>
              <a:rPr lang="en-GB" sz="1200" dirty="0" err="1">
                <a:solidFill>
                  <a:schemeClr val="tx1"/>
                </a:solidFill>
                <a:effectLst/>
              </a:rPr>
              <a:t>Walby</a:t>
            </a:r>
            <a:r>
              <a:rPr lang="en-GB" sz="1200" dirty="0">
                <a:solidFill>
                  <a:schemeClr val="tx1"/>
                </a:solidFill>
                <a:effectLst/>
              </a:rPr>
              <a:t> </a:t>
            </a:r>
            <a:r>
              <a:rPr lang="ar-SA" sz="1200" dirty="0">
                <a:solidFill>
                  <a:schemeClr val="tx1"/>
                </a:solidFill>
                <a:effectLst/>
              </a:rPr>
              <a:t>دراسة الفجوات في البيانات المتوفرة المتعلقة بالعنف الأسري (دراسة الحالة </a:t>
            </a:r>
            <a:r>
              <a:rPr lang="en-GB" sz="1200" dirty="0">
                <a:solidFill>
                  <a:schemeClr val="tx1"/>
                </a:solidFill>
                <a:effectLst/>
              </a:rPr>
              <a:t>2</a:t>
            </a:r>
            <a:r>
              <a:rPr lang="ar-SA" sz="1200" dirty="0">
                <a:solidFill>
                  <a:schemeClr val="tx1"/>
                </a:solidFill>
                <a:effectLst/>
              </a:rPr>
              <a:t>). وقد ساهم خبراء دوليون في إعداد البحث، وقدم موظّفو وحدة تحليل الاقتصاد والموارد في وزارة الداخلية مشورة خبيرة. واستقيت البيانات عن حجم العنف الأسري وطبيعته من تقرير عام </a:t>
            </a:r>
            <a:r>
              <a:rPr lang="en-GB" sz="1200" dirty="0">
                <a:solidFill>
                  <a:schemeClr val="tx1"/>
                </a:solidFill>
                <a:effectLst/>
              </a:rPr>
              <a:t>2001</a:t>
            </a:r>
            <a:r>
              <a:rPr lang="ar-SA" sz="1200" dirty="0">
                <a:solidFill>
                  <a:schemeClr val="tx1"/>
                </a:solidFill>
                <a:effectLst/>
              </a:rPr>
              <a:t> عن مسح الجرائم في بريطانيا.</a:t>
            </a:r>
            <a:endParaRPr lang="en-US" sz="1200" dirty="0">
              <a:solidFill>
                <a:schemeClr val="tx1"/>
              </a:solidFill>
              <a:effectLst/>
            </a:endParaRPr>
          </a:p>
          <a:p>
            <a:pPr marL="0" marR="71755" indent="215900" algn="r" rtl="1">
              <a:lnSpc>
                <a:spcPct val="107000"/>
              </a:lnSpc>
              <a:spcBef>
                <a:spcPts val="600"/>
              </a:spcBef>
              <a:spcAft>
                <a:spcPts val="600"/>
              </a:spcAft>
              <a:tabLst>
                <a:tab pos="467995" algn="l"/>
                <a:tab pos="612775" algn="l"/>
              </a:tabLst>
            </a:pPr>
            <a:endParaRPr lang="en-US" sz="1200" dirty="0">
              <a:solidFill>
                <a:schemeClr val="tx1"/>
              </a:solidFill>
              <a:effectLst/>
            </a:endParaRPr>
          </a:p>
          <a:p>
            <a:pPr marL="0" marR="71755" indent="215900" algn="r" rtl="1">
              <a:lnSpc>
                <a:spcPct val="107000"/>
              </a:lnSpc>
              <a:spcBef>
                <a:spcPts val="600"/>
              </a:spcBef>
              <a:spcAft>
                <a:spcPts val="600"/>
              </a:spcAft>
              <a:tabLst>
                <a:tab pos="467995" algn="l"/>
                <a:tab pos="612775" algn="l"/>
              </a:tabLst>
            </a:pPr>
            <a:r>
              <a:rPr lang="ar-SA" sz="1200" u="sng" dirty="0">
                <a:solidFill>
                  <a:schemeClr val="tx1"/>
                </a:solidFill>
                <a:effectLst/>
              </a:rPr>
              <a:t>أوكرانيا 2008: مشروع بقيادة منظمة غير حكومية</a:t>
            </a:r>
            <a:endParaRPr lang="en-US" sz="1200" u="sng" dirty="0">
              <a:solidFill>
                <a:schemeClr val="tx1"/>
              </a:solidFill>
              <a:effectLst/>
            </a:endParaRPr>
          </a:p>
          <a:p>
            <a:pPr marL="0" marR="71755" indent="215900" algn="r" rtl="1">
              <a:lnSpc>
                <a:spcPct val="107000"/>
              </a:lnSpc>
              <a:spcBef>
                <a:spcPts val="600"/>
              </a:spcBef>
              <a:spcAft>
                <a:spcPts val="600"/>
              </a:spcAft>
              <a:tabLst>
                <a:tab pos="467995" algn="l"/>
                <a:tab pos="612775" algn="l"/>
              </a:tabLst>
            </a:pPr>
            <a:r>
              <a:rPr lang="ar-SA" sz="1200" dirty="0">
                <a:solidFill>
                  <a:schemeClr val="tx1"/>
                </a:solidFill>
                <a:effectLst/>
              </a:rPr>
              <a:t>في أوكرانيا، بدأت منظمة غير حكومية لحقوق المرأة (لاسترادا-أوكرانيا) عملية تقديرٍ للتكلفة، بالشراكة مع معهد الدراسات الاجتماعية ووزارة الداخلية (مركز لاسترادا الأوكراني الدولي لحقوق المرأة، </a:t>
            </a:r>
            <a:r>
              <a:rPr lang="en-GB" sz="1200" dirty="0">
                <a:solidFill>
                  <a:schemeClr val="tx1"/>
                </a:solidFill>
                <a:effectLst/>
              </a:rPr>
              <a:t>2008</a:t>
            </a:r>
            <a:r>
              <a:rPr lang="ar-SA" sz="1200" dirty="0">
                <a:solidFill>
                  <a:schemeClr val="tx1"/>
                </a:solidFill>
                <a:effectLst/>
              </a:rPr>
              <a: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71755" indent="215900" algn="r" rtl="1">
              <a:lnSpc>
                <a:spcPct val="107000"/>
              </a:lnSpc>
              <a:spcBef>
                <a:spcPts val="300"/>
              </a:spcBef>
              <a:spcAft>
                <a:spcPts val="300"/>
              </a:spcAft>
              <a:tabLst>
                <a:tab pos="467995" algn="l"/>
                <a:tab pos="612775" algn="l"/>
              </a:tabLst>
            </a:pP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lgn="r" rtl="1">
              <a:buFont typeface="Arial" panose="020B0604020202020204" pitchFamily="34" charset="0"/>
              <a:buChar char="•"/>
            </a:pPr>
            <a:endParaRPr lang="en-US" dirty="0"/>
          </a:p>
          <a:p>
            <a:pPr marL="0" marR="71755" indent="215900" algn="r" rtl="1">
              <a:lnSpc>
                <a:spcPct val="107000"/>
              </a:lnSpc>
              <a:spcBef>
                <a:spcPts val="600"/>
              </a:spcBef>
              <a:spcAft>
                <a:spcPts val="600"/>
              </a:spcAft>
              <a:tabLst>
                <a:tab pos="467995" algn="l"/>
                <a:tab pos="612775" algn="l"/>
              </a:tabLst>
            </a:pPr>
            <a:r>
              <a:rPr lang="ar-SA" sz="1200" u="sng" dirty="0">
                <a:solidFill>
                  <a:schemeClr val="tx1"/>
                </a:solidFill>
                <a:effectLst/>
              </a:rPr>
              <a:t>مصر 2015 : مشروع بقيادة الآلية الوطنية للنهوض بالمرأة</a:t>
            </a:r>
            <a:endParaRPr lang="en-US" sz="1200" u="sng" dirty="0">
              <a:solidFill>
                <a:schemeClr val="tx1"/>
              </a:solidFill>
              <a:effectLst/>
            </a:endParaRPr>
          </a:p>
          <a:p>
            <a:pPr marL="0" marR="71755" indent="215900" algn="r" rtl="1">
              <a:lnSpc>
                <a:spcPct val="107000"/>
              </a:lnSpc>
              <a:spcBef>
                <a:spcPts val="300"/>
              </a:spcBef>
              <a:spcAft>
                <a:spcPts val="300"/>
              </a:spcAft>
              <a:tabLst>
                <a:tab pos="467995" algn="l"/>
                <a:tab pos="612775" algn="l"/>
              </a:tabLst>
            </a:pPr>
            <a:r>
              <a:rPr lang="ar-SA" sz="1200" dirty="0">
                <a:solidFill>
                  <a:schemeClr val="tx1"/>
                </a:solidFill>
                <a:effectLst/>
              </a:rPr>
              <a:t>في مصر، وبقيادة المجلس القومي للمرأة، نسّق صندوق الأمم المتحدة للسكان الدراسة التي أجريت بالشراكة مع الجهاز المركزي للتعبئة العامة والإحصاء (دراسة الحالة </a:t>
            </a:r>
            <a:r>
              <a:rPr lang="en-GB" sz="1200" dirty="0">
                <a:solidFill>
                  <a:schemeClr val="tx1"/>
                </a:solidFill>
                <a:effectLst/>
              </a:rPr>
              <a:t>1</a:t>
            </a:r>
            <a:r>
              <a:rPr lang="ar-SA" sz="1200" dirty="0">
                <a:solidFill>
                  <a:schemeClr val="tx1"/>
                </a:solidFill>
                <a:effectLst/>
              </a:rPr>
              <a:t>). وقد أُنشئت لجنة استشارية وطنية لإدارة هذا المشروع الذي نُفذ على نطاق البلد، واستُعين خلاله بخبراء دوليين ووطنيين في علم الاقتصاد. وأجريت مشاورات مع الجهات المعنية من وزارات ومؤسسات تُعنى بتقديم خدمات الحماية والاستجابة للناجيات.</a:t>
            </a:r>
            <a:endParaRPr lang="en-US" sz="1200" dirty="0">
              <a:solidFill>
                <a:schemeClr val="tx1"/>
              </a:solidFill>
              <a:effectLst/>
            </a:endParaRPr>
          </a:p>
          <a:p>
            <a:pPr marL="0" marR="71755" indent="215900" algn="r" rtl="1">
              <a:lnSpc>
                <a:spcPct val="107000"/>
              </a:lnSpc>
              <a:spcBef>
                <a:spcPts val="300"/>
              </a:spcBef>
              <a:spcAft>
                <a:spcPts val="300"/>
              </a:spcAft>
              <a:tabLst>
                <a:tab pos="467995" algn="l"/>
                <a:tab pos="612775" algn="l"/>
              </a:tabLst>
            </a:pPr>
            <a:r>
              <a:rPr lang="ar-SA" sz="1200" dirty="0">
                <a:solidFill>
                  <a:schemeClr val="tx1"/>
                </a:solidFill>
                <a:effectLst/>
              </a:rPr>
              <a:t>وقدّرت الدراسة أن تكلفة العنف الأسري للنساء والأسر المعيشية في مصر قد تبلغ 6.15 مليار جينيه مصري أي ما يقارب </a:t>
            </a:r>
            <a:r>
              <a:rPr lang="en-GB" sz="1200" dirty="0">
                <a:solidFill>
                  <a:schemeClr val="tx1"/>
                </a:solidFill>
                <a:effectLst/>
              </a:rPr>
              <a:t>769</a:t>
            </a:r>
            <a:r>
              <a:rPr lang="ar-SA" sz="1200" dirty="0">
                <a:solidFill>
                  <a:schemeClr val="tx1"/>
                </a:solidFill>
                <a:effectLst/>
              </a:rPr>
              <a:t> مليون دولار أمريكي (على أساس سعر صرف قدره </a:t>
            </a:r>
            <a:r>
              <a:rPr lang="en-GB" sz="1200" dirty="0">
                <a:solidFill>
                  <a:schemeClr val="tx1"/>
                </a:solidFill>
                <a:effectLst/>
              </a:rPr>
              <a:t>8</a:t>
            </a:r>
            <a:r>
              <a:rPr lang="ar-SA" sz="1200" dirty="0">
                <a:solidFill>
                  <a:schemeClr val="tx1"/>
                </a:solidFill>
                <a:effectLst/>
              </a:rPr>
              <a:t> جنيهات مصرية للدولار الواحد) إذا ما استمرت معدلات العنف على ما هي عليه</a:t>
            </a:r>
            <a:r>
              <a:rPr lang="ar-SA" sz="1200" baseline="30000" dirty="0">
                <a:solidFill>
                  <a:schemeClr val="tx1"/>
                </a:solidFill>
                <a:effectLst/>
              </a:rPr>
              <a:t>(*)</a:t>
            </a:r>
            <a:r>
              <a:rPr lang="ar-SA" sz="1200" dirty="0">
                <a:solidFill>
                  <a:schemeClr val="tx1"/>
                </a:solidFill>
                <a:effectLst/>
              </a:rPr>
              <a: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8</a:t>
            </a:fld>
            <a:endParaRPr lang="en-US" altLang="en-US"/>
          </a:p>
        </p:txBody>
      </p:sp>
    </p:spTree>
    <p:extLst>
      <p:ext uri="{BB962C8B-B14F-4D97-AF65-F5344CB8AC3E}">
        <p14:creationId xmlns:p14="http://schemas.microsoft.com/office/powerpoint/2010/main" val="108442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b="1" dirty="0"/>
              <a:t>مبادئ توجيهية أخلاقية</a:t>
            </a:r>
            <a:endParaRPr lang="en-US" sz="1200" b="1" dirty="0"/>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ينطوي إجراء هذا النوع من البحوث على اعتبارات أخلاقية هامة. ولتقليل الضرر الذي يلحق بالناجيات والباحثين، ينبغي أن يتخلل تصميم وتنفيذ ونشر البحث البروتوكول الذي وضعته منظّمة الصحة العالمية</a:t>
            </a:r>
            <a:r>
              <a:rPr lang="ar-LB" sz="1200" kern="1200" dirty="0">
                <a:solidFill>
                  <a:schemeClr val="tx1"/>
                </a:solidFill>
                <a:effectLst/>
                <a:latin typeface="Arial"/>
                <a:ea typeface="ＭＳ Ｐゴシック" charset="-128"/>
                <a:cs typeface="ＭＳ Ｐゴシック" charset="-128"/>
              </a:rPr>
              <a:t>.</a:t>
            </a: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ar-SA" sz="1200" kern="1200" dirty="0">
                <a:solidFill>
                  <a:schemeClr val="tx1"/>
                </a:solidFill>
                <a:effectLst/>
                <a:latin typeface="Arial"/>
                <a:ea typeface="ＭＳ Ｐゴシック" charset="-128"/>
                <a:cs typeface="ＭＳ Ｐゴシック" charset="-128"/>
              </a:rPr>
              <a:t>وفي كافة مراحل الدراسة، ينبغي وضع سلامة الناجيات النفسية والجسدية فوق كل اعتبار. ومن المهم أيضاً التنبّه إلى الوقت اللازم للحصول على موافقة مجلس أخلاقيات البحوث المعني. </a:t>
            </a:r>
            <a:endParaRPr lang="en-US" sz="1200" kern="1200" dirty="0">
              <a:solidFill>
                <a:schemeClr val="tx1"/>
              </a:solidFill>
              <a:effectLst/>
              <a:latin typeface="Arial"/>
              <a:ea typeface="ＭＳ Ｐゴシック" charset="-128"/>
              <a:cs typeface="ＭＳ Ｐゴシック" charset="-128"/>
            </a:endParaRPr>
          </a:p>
          <a:p>
            <a:pPr algn="r" rtl="1"/>
            <a:endParaRPr lang="ar-LB" dirty="0"/>
          </a:p>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b="1" dirty="0"/>
              <a:t>اختيار الموقع</a:t>
            </a:r>
            <a:endParaRPr lang="en-US" sz="1200" b="1" dirty="0"/>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يمكن القيام بدراسة تقدير التكلفة على مستويات مختلفة، الأسرة المعيشية والمجتمع المحلّي والمستوى الوطني، ولكل منها مزايا وسلبيات واستخدامات محدّدة.</a:t>
            </a:r>
            <a:endParaRPr lang="ar-LB" sz="1200" kern="1200" dirty="0">
              <a:solidFill>
                <a:schemeClr val="tx1"/>
              </a:solidFill>
              <a:effectLst/>
              <a:latin typeface="Arial"/>
              <a:ea typeface="ＭＳ Ｐゴシック" charset="-128"/>
              <a:cs typeface="ＭＳ Ｐゴシック" charset="-128"/>
            </a:endParaRPr>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أما الخيار الأشمل، كتقدير تكلفة العنف الأسري على المستوى الوطني، فيتطلب إجراء مسح مُمثّل للأسر المعيشية ولمقدّمي الخدمات على المستوى الوطني. </a:t>
            </a:r>
            <a:endParaRPr lang="ar-LB" sz="1200" kern="1200" dirty="0">
              <a:solidFill>
                <a:schemeClr val="tx1"/>
              </a:solidFill>
              <a:effectLst/>
              <a:latin typeface="Arial"/>
              <a:ea typeface="ＭＳ Ｐゴシック" charset="-128"/>
              <a:cs typeface="ＭＳ Ｐゴシック" charset="-128"/>
            </a:endParaRPr>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ويتوقّف تحديد نوع الدراسة الأكثر ملاءمة على عوامل عدّة، غير أن مستوى المعلومات المتاحة عامل رئيسي</a:t>
            </a:r>
            <a:r>
              <a:rPr lang="ar-LB" dirty="0"/>
              <a:t>(</a:t>
            </a:r>
            <a:r>
              <a:rPr lang="ar-SA" sz="1200" kern="1200" dirty="0">
                <a:solidFill>
                  <a:schemeClr val="tx1"/>
                </a:solidFill>
                <a:effectLst/>
                <a:latin typeface="Arial"/>
                <a:ea typeface="ＭＳ Ｐゴシック" charset="-128"/>
                <a:cs typeface="ＭＳ Ｐゴシック" charset="-128"/>
              </a:rPr>
              <a:t>المملكة المتحدة</a:t>
            </a:r>
            <a:r>
              <a:rPr lang="ar-LB" dirty="0"/>
              <a:t>)</a:t>
            </a:r>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ومن العوامل الأخرى التي قد تؤثّر على اختيار مستوى إجراء الدراسة التباين في مدى انتشار العنف في المناطق دون الإقليمية أو التفاوت الكبير في نوع الخدمات ونطاقها</a:t>
            </a:r>
            <a:endParaRPr lang="ar-LB" sz="1200" kern="1200" dirty="0">
              <a:solidFill>
                <a:schemeClr val="tx1"/>
              </a:solidFill>
              <a:effectLst/>
              <a:latin typeface="Arial"/>
              <a:ea typeface="ＭＳ Ｐゴシック" charset="-128"/>
              <a:cs typeface="ＭＳ Ｐゴシック" charset="-128"/>
            </a:endParaRPr>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وتشكّل الموارد المتاحة لإجراء الدراسة عاملاً حاسماً أيضاً</a:t>
            </a:r>
            <a:endParaRPr lang="en-US" sz="1200" kern="1200" dirty="0">
              <a:solidFill>
                <a:schemeClr val="tx1"/>
              </a:solidFill>
              <a:effectLst/>
              <a:latin typeface="Arial"/>
              <a:ea typeface="ＭＳ Ｐゴシック" charset="-128"/>
              <a:cs typeface="ＭＳ Ｐゴシック" charset="-128"/>
            </a:endParaRPr>
          </a:p>
          <a:p>
            <a:pPr algn="r" rtl="1"/>
            <a:endParaRPr lang="en-US" sz="1200" kern="1200" dirty="0">
              <a:solidFill>
                <a:schemeClr val="tx1"/>
              </a:solidFill>
              <a:effectLst/>
              <a:latin typeface="Arial"/>
              <a:ea typeface="ＭＳ Ｐゴシック" charset="-128"/>
            </a:endParaRPr>
          </a:p>
          <a:p>
            <a:pPr marL="0" marR="0" lvl="0" indent="0" algn="r" defTabSz="457200" rtl="1" eaLnBrk="0" fontAlgn="base" latinLnBrk="0" hangingPunct="0">
              <a:lnSpc>
                <a:spcPct val="100000"/>
              </a:lnSpc>
              <a:spcBef>
                <a:spcPct val="30000"/>
              </a:spcBef>
              <a:spcAft>
                <a:spcPct val="0"/>
              </a:spcAft>
              <a:buClrTx/>
              <a:buSzTx/>
              <a:buFontTx/>
              <a:buNone/>
              <a:tabLst/>
              <a:defRPr/>
            </a:pPr>
            <a:r>
              <a:rPr lang="ar-LB" sz="1200" b="1" dirty="0"/>
              <a:t>توفر البيانات</a:t>
            </a: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ar-SA" sz="1200" kern="1200" dirty="0">
                <a:solidFill>
                  <a:schemeClr val="tx1"/>
                </a:solidFill>
                <a:effectLst/>
                <a:latin typeface="Arial"/>
                <a:ea typeface="ＭＳ Ｐゴシック" charset="-128"/>
                <a:cs typeface="ＭＳ Ｐゴシック" charset="-128"/>
              </a:rPr>
              <a:t>لجودة مصادر البيانات ومتانتها أهمية محورية لضمان تقدير تكلفة العنف الأسري على نحو دقيق دون تقليلها أو المبالغة فيها</a:t>
            </a:r>
            <a:endParaRPr lang="ar-LB" sz="1200" kern="1200" dirty="0">
              <a:solidFill>
                <a:schemeClr val="tx1"/>
              </a:solidFill>
              <a:effectLst/>
              <a:latin typeface="Arial"/>
              <a:ea typeface="ＭＳ Ｐゴシック" charset="-128"/>
              <a:cs typeface="ＭＳ Ｐゴシック" charset="-128"/>
            </a:endParaRP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ar-SA" sz="1200" b="1" kern="1200" dirty="0">
                <a:solidFill>
                  <a:schemeClr val="tx1"/>
                </a:solidFill>
                <a:effectLst/>
                <a:latin typeface="Arial"/>
                <a:ea typeface="ＭＳ Ｐゴシック" charset="-128"/>
                <a:cs typeface="ＭＳ Ｐゴシック" charset="-128"/>
              </a:rPr>
              <a:t>ويعتمد اختيار العناصر التي سيشملها تقدير تكلفة العنف على توفر بيانات متينة </a:t>
            </a:r>
            <a:r>
              <a:rPr lang="ar-SA" sz="1200" kern="1200" dirty="0">
                <a:solidFill>
                  <a:schemeClr val="tx1"/>
                </a:solidFill>
                <a:effectLst/>
                <a:latin typeface="Arial"/>
                <a:ea typeface="ＭＳ Ｐゴシック" charset="-128"/>
                <a:cs typeface="ＭＳ Ｐゴシック" charset="-128"/>
              </a:rPr>
              <a:t>عن مدى العنف وأثره المباشر على النساء فرادى. لذا، يُعدّ تجميع قائمة مرجعية بالبيانات الإدارية التي يمكن استخدامها</a:t>
            </a:r>
            <a:endParaRPr lang="ar-LB" sz="1200" kern="1200" dirty="0">
              <a:solidFill>
                <a:schemeClr val="tx1"/>
              </a:solidFill>
              <a:effectLst/>
              <a:latin typeface="Arial"/>
              <a:ea typeface="ＭＳ Ｐゴシック" charset="-128"/>
              <a:cs typeface="ＭＳ Ｐゴシック" charset="-128"/>
            </a:endParaRP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ar-SA" sz="1200" kern="1200" dirty="0">
                <a:solidFill>
                  <a:schemeClr val="tx1"/>
                </a:solidFill>
                <a:effectLst/>
                <a:latin typeface="Arial"/>
                <a:ea typeface="ＭＳ Ｐゴシック" charset="-128"/>
                <a:cs typeface="ＭＳ Ｐゴシック" charset="-128"/>
              </a:rPr>
              <a:t>باعتماد المعايير الأساسية لجودة البيانات كنقطة انطلاق جيدة لتقييم البيانات المتاحة.</a:t>
            </a:r>
            <a:endParaRPr lang="en-US" sz="1200" kern="1200" dirty="0">
              <a:solidFill>
                <a:schemeClr val="tx1"/>
              </a:solidFill>
              <a:effectLst/>
              <a:latin typeface="Arial"/>
              <a:ea typeface="ＭＳ Ｐゴシック" charset="-128"/>
              <a:cs typeface="ＭＳ Ｐゴシック" charset="-128"/>
            </a:endParaRPr>
          </a:p>
          <a:p>
            <a:pPr marL="0" marR="0" lvl="0" indent="0" algn="r" defTabSz="457200" rtl="1" eaLnBrk="0" fontAlgn="base" latinLnBrk="0" hangingPunct="0">
              <a:lnSpc>
                <a:spcPct val="100000"/>
              </a:lnSpc>
              <a:spcBef>
                <a:spcPct val="30000"/>
              </a:spcBef>
              <a:spcAft>
                <a:spcPct val="0"/>
              </a:spcAft>
              <a:buClrTx/>
              <a:buSzTx/>
              <a:buFontTx/>
              <a:buNone/>
              <a:tabLst/>
              <a:defRPr/>
            </a:pPr>
            <a:endParaRPr lang="en-US" sz="1200" b="1" dirty="0"/>
          </a:p>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b="1" dirty="0"/>
              <a:t>المنهجية ونوع التكاليف</a:t>
            </a:r>
            <a:endParaRPr lang="en-US" sz="1200" b="1" dirty="0"/>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يتيح استخدام طرق مختلطة (مسوح الأسر المعيشية والمقابلات مع مقدّمي الخدمات) تثليث النتائج</a:t>
            </a:r>
            <a:endParaRPr lang="ar-LB" sz="1200" kern="1200" dirty="0">
              <a:solidFill>
                <a:schemeClr val="tx1"/>
              </a:solidFill>
              <a:effectLst/>
              <a:latin typeface="Arial"/>
              <a:ea typeface="ＭＳ Ｐゴシック" charset="-128"/>
              <a:cs typeface="ＭＳ Ｐゴシック" charset="-128"/>
            </a:endParaRPr>
          </a:p>
          <a:p>
            <a:pPr marL="171450" indent="-171450" algn="r" rtl="1">
              <a:buFont typeface="Arial" panose="020B0604020202020204" pitchFamily="34" charset="0"/>
              <a:buChar char="•"/>
            </a:pPr>
            <a:r>
              <a:rPr lang="ar-SA" sz="1200" kern="1200" dirty="0">
                <a:solidFill>
                  <a:schemeClr val="tx1"/>
                </a:solidFill>
                <a:effectLst/>
                <a:latin typeface="Arial"/>
                <a:ea typeface="ＭＳ Ｐゴシック" charset="-128"/>
                <a:cs typeface="ＭＳ Ｐゴシック" charset="-128"/>
              </a:rPr>
              <a:t>سيوجّه توّفر البيانات اختيار الطريقة أو الطرق، كما ينبغي أيضاً في إعداد المسوح أن تؤخذ بالاعتبار أيّ ثغرات يحددها تحليل السياق</a:t>
            </a:r>
            <a:endParaRPr lang="ar-LB" sz="1200" kern="1200" dirty="0">
              <a:solidFill>
                <a:schemeClr val="tx1"/>
              </a:solidFill>
              <a:effectLst/>
              <a:latin typeface="Arial"/>
              <a:ea typeface="ＭＳ Ｐゴシック" charset="-128"/>
              <a:cs typeface="ＭＳ Ｐゴシック" charset="-128"/>
            </a:endParaRP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ar-SA" sz="1200" kern="1200" dirty="0">
                <a:solidFill>
                  <a:schemeClr val="tx1"/>
                </a:solidFill>
                <a:effectLst/>
                <a:latin typeface="Arial"/>
                <a:ea typeface="ＭＳ Ｐゴシック" charset="-128"/>
                <a:cs typeface="ＭＳ Ｐゴシック" charset="-128"/>
              </a:rPr>
              <a:t>قد تهدف الدراسة إلى توقّع التكاليف المحتملة للخدمات المتاحة عند الاستفادة منها استفادة كاملة، إذ أن مجموعة صغيرة فقط من النساء يبلّغن فعلاً عن تعرّضهن للعنف الأسري عند حصولهن على الخدمات. وإذا ما عُرف معدل انتشار العنف الأسري بين النساء ومعدّل حالات العنف الأسري وتكلفة تقديم خدمة محدّدة للشخص الواحد، يمكن عندئذ تقدير الطلب المحتمل على الخدمات.</a:t>
            </a:r>
            <a:endParaRPr lang="ar-LB" sz="1200" kern="1200" dirty="0">
              <a:solidFill>
                <a:schemeClr val="tx1"/>
              </a:solidFill>
              <a:effectLst/>
              <a:latin typeface="Arial"/>
              <a:ea typeface="ＭＳ Ｐゴシック" charset="-128"/>
              <a:cs typeface="ＭＳ Ｐゴシック" charset="-128"/>
            </a:endParaRP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ar-SA" sz="1200" kern="1200" dirty="0">
                <a:solidFill>
                  <a:schemeClr val="tx1"/>
                </a:solidFill>
                <a:effectLst/>
                <a:latin typeface="Arial"/>
                <a:ea typeface="ＭＳ Ｐゴシック" charset="-128"/>
                <a:cs typeface="ＭＳ Ｐゴシック" charset="-128"/>
              </a:rPr>
              <a:t>لاحتساب تكلفة تقديم الخدمات للشخص الواحد، من المهم النظر، في الوقت نفسه، في التكاليف المتغيّرة (التي ترتفع مع </a:t>
            </a:r>
            <a:r>
              <a:rPr lang="ar-SA" sz="1200" kern="1200" dirty="0" err="1">
                <a:solidFill>
                  <a:schemeClr val="tx1"/>
                </a:solidFill>
                <a:effectLst/>
                <a:latin typeface="Arial"/>
                <a:ea typeface="ＭＳ Ｐゴシック" charset="-128"/>
                <a:cs typeface="ＭＳ Ｐゴシック" charset="-128"/>
              </a:rPr>
              <a:t>إزدياد</a:t>
            </a:r>
            <a:r>
              <a:rPr lang="ar-SA" sz="1200" kern="1200" dirty="0">
                <a:solidFill>
                  <a:schemeClr val="tx1"/>
                </a:solidFill>
                <a:effectLst/>
                <a:latin typeface="Arial"/>
                <a:ea typeface="ＭＳ Ｐゴシック" charset="-128"/>
                <a:cs typeface="ＭＳ Ｐゴシック" charset="-128"/>
              </a:rPr>
              <a:t> عدد المستفيدين من الخدمة) والتكاليف الثابتة أو غير القابلة للاسترداد  (التي لا تختلف باختلاف عدد المستفيدين من الخدمة). فمثلاً، لا تتغير تكلفة الحملات الإذاعية بازدياد أو انخفاض عدد المستمعين، غير أن تكلفة تأمين المسكن والفراش قد تتغير جذرياً مع زيادة عدد المستفيدين.</a:t>
            </a:r>
            <a:endParaRPr lang="en-US" sz="1200" kern="1200" dirty="0">
              <a:solidFill>
                <a:schemeClr val="tx1"/>
              </a:solidFill>
              <a:effectLst/>
              <a:latin typeface="Arial"/>
              <a:ea typeface="ＭＳ Ｐゴシック" charset="-128"/>
              <a:cs typeface="ＭＳ Ｐゴシック" charset="-128"/>
            </a:endParaRPr>
          </a:p>
          <a:p>
            <a:pPr marL="171450" marR="0" lvl="0" indent="-171450" algn="r" defTabSz="457200" rtl="1"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Arial"/>
              <a:ea typeface="ＭＳ Ｐゴシック" charset="-128"/>
              <a:cs typeface="ＭＳ Ｐゴシック" charset="-128"/>
            </a:endParaRPr>
          </a:p>
          <a:p>
            <a:pPr algn="r" rtl="1"/>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10</a:t>
            </a:fld>
            <a:endParaRPr lang="en-US" altLang="en-US"/>
          </a:p>
        </p:txBody>
      </p:sp>
    </p:spTree>
    <p:extLst>
      <p:ext uri="{BB962C8B-B14F-4D97-AF65-F5344CB8AC3E}">
        <p14:creationId xmlns:p14="http://schemas.microsoft.com/office/powerpoint/2010/main" val="290153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spc="-10" dirty="0">
                <a:ea typeface="Calibri" panose="020F0502020204030204" pitchFamily="34" charset="0"/>
              </a:rPr>
              <a:t>ويشمل تقدير تكلفة المشكلة تقدير التكاليف الاقتصادية والاجتماعية المترتّبة على العنف الأسري، التي تتراوح من النفقات التي يتكبّدها كل من الأفراد والأسر المعيشية من أموالهم الخاصة إلى تكاليف الاقتصاد الكلّي على المجتمع. </a:t>
            </a:r>
            <a:endParaRPr lang="ar-LB" sz="1200" spc="-10" dirty="0">
              <a:ea typeface="Calibri" panose="020F0502020204030204" pitchFamily="34" charset="0"/>
            </a:endParaRPr>
          </a:p>
          <a:p>
            <a:pPr marL="0" marR="0" lvl="0" indent="0" algn="r" defTabSz="457200" rtl="1" eaLnBrk="0" fontAlgn="base" latinLnBrk="0" hangingPunct="0">
              <a:lnSpc>
                <a:spcPct val="100000"/>
              </a:lnSpc>
              <a:spcBef>
                <a:spcPct val="30000"/>
              </a:spcBef>
              <a:spcAft>
                <a:spcPct val="0"/>
              </a:spcAft>
              <a:buClrTx/>
              <a:buSzTx/>
              <a:buFontTx/>
              <a:buNone/>
              <a:tabLst/>
              <a:defRPr/>
            </a:pPr>
            <a:endParaRPr lang="ar-LB" sz="1200" spc="-10" dirty="0">
              <a:ea typeface="Calibri" panose="020F0502020204030204" pitchFamily="34" charset="0"/>
            </a:endParaRPr>
          </a:p>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spc="-10" dirty="0">
                <a:ea typeface="Calibri" panose="020F0502020204030204" pitchFamily="34" charset="0"/>
              </a:rPr>
              <a:t>وفي المقابل، فإن </a:t>
            </a:r>
            <a:r>
              <a:rPr lang="ar-SA" sz="1200" spc="-10" dirty="0" err="1">
                <a:ea typeface="Calibri" panose="020F0502020204030204" pitchFamily="34" charset="0"/>
              </a:rPr>
              <a:t>إحتساب</a:t>
            </a:r>
            <a:r>
              <a:rPr lang="ar-SA" sz="1200" spc="-10" dirty="0">
                <a:ea typeface="Calibri" panose="020F0502020204030204" pitchFamily="34" charset="0"/>
              </a:rPr>
              <a:t> تكلفة الحل يقضي بتقدير تكلفة الموارد اللازمة للحيلولة دون وقوع العنف ومعالجة آثاره والتخفيف من حدتها. </a:t>
            </a:r>
            <a:endParaRPr lang="ar-LB" sz="1200" spc="-10" dirty="0">
              <a:ea typeface="Calibri" panose="020F0502020204030204" pitchFamily="34" charset="0"/>
            </a:endParaRPr>
          </a:p>
          <a:p>
            <a:pPr marL="0" marR="0" lvl="0" indent="0" algn="r" defTabSz="457200" rtl="1" eaLnBrk="0" fontAlgn="base" latinLnBrk="0" hangingPunct="0">
              <a:lnSpc>
                <a:spcPct val="100000"/>
              </a:lnSpc>
              <a:spcBef>
                <a:spcPct val="30000"/>
              </a:spcBef>
              <a:spcAft>
                <a:spcPct val="0"/>
              </a:spcAft>
              <a:buClrTx/>
              <a:buSzTx/>
              <a:buFontTx/>
              <a:buNone/>
              <a:tabLst/>
              <a:defRPr/>
            </a:pPr>
            <a:r>
              <a:rPr lang="ar-SA" sz="1200" spc="-10" dirty="0">
                <a:ea typeface="Calibri" panose="020F0502020204030204" pitchFamily="34" charset="0"/>
              </a:rPr>
              <a:t>وفي الحالتين كلتيهما، مسوح الأسر المعيشية أدوات مفيدة، ولكن في الحالة الأخيرة، يمكن أن يُستخدم وضع موازنة مراعية لقضايا الجنسين كأداة لتقدير تكلفة الحل (الوقاية وتقديم الدعم والملاحقة القضائية). </a:t>
            </a:r>
            <a:endParaRPr lang="en-US" sz="1050" dirty="0">
              <a:ea typeface="Calibri" panose="020F0502020204030204" pitchFamily="34" charset="0"/>
            </a:endParaRPr>
          </a:p>
          <a:p>
            <a:pPr algn="r" rtl="1"/>
            <a:endParaRPr lang="en-US" dirty="0"/>
          </a:p>
        </p:txBody>
      </p:sp>
      <p:sp>
        <p:nvSpPr>
          <p:cNvPr id="4" name="Slide Number Placeholder 3"/>
          <p:cNvSpPr>
            <a:spLocks noGrp="1"/>
          </p:cNvSpPr>
          <p:nvPr>
            <p:ph type="sldNum" sz="quarter" idx="5"/>
          </p:nvPr>
        </p:nvSpPr>
        <p:spPr/>
        <p:txBody>
          <a:bodyPr/>
          <a:lstStyle/>
          <a:p>
            <a:fld id="{A9CA70C6-28D7-43CE-9D18-091B11A40BDA}" type="slidenum">
              <a:rPr lang="en-US" altLang="en-US" smtClean="0"/>
              <a:pPr/>
              <a:t>11</a:t>
            </a:fld>
            <a:endParaRPr lang="en-US" altLang="en-US"/>
          </a:p>
        </p:txBody>
      </p:sp>
    </p:spTree>
    <p:extLst>
      <p:ext uri="{BB962C8B-B14F-4D97-AF65-F5344CB8AC3E}">
        <p14:creationId xmlns:p14="http://schemas.microsoft.com/office/powerpoint/2010/main" val="3342683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6119A70-8B99-490A-849C-2ECD0F367427}"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9D51379-2FCE-43B2-AE23-9AC4DEC276DC}"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16"/>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D4DE76E2-BFAC-4109-B780-968AF4DF0C0D}"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02C2DC2F-C838-4035-90D3-E8CBF614D91A}"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10"/>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A417820-8B2C-45DA-B6D6-5A1B494C444D}"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30"/>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627FBA-8C46-4386-8B6C-520AB7131F7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FD0E9D-116E-4B1F-9EFC-0DE59F7FD610}"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0F19AA-AFC9-4E8F-A646-1B34A7584B00}"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272C88-CC75-4B63-973A-94D8D39B937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18614" y="813997"/>
            <a:ext cx="8625385" cy="62442"/>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4"/>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518615" y="430042"/>
            <a:ext cx="7712573" cy="419100"/>
          </a:xfrm>
          <a:prstGeom prst="rect">
            <a:avLst/>
          </a:prstGeom>
        </p:spPr>
        <p:txBody>
          <a:bodyPr lIns="0" tIns="0" rIns="0" bIns="0"/>
          <a:lstStyle>
            <a:lvl1pPr algn="r" rtl="1">
              <a:lnSpc>
                <a:spcPts val="2700"/>
              </a:lnSpc>
              <a:defRPr sz="2700" b="1" cap="none">
                <a:solidFill>
                  <a:schemeClr val="tx1"/>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518615" y="1306694"/>
            <a:ext cx="7712573" cy="1950358"/>
          </a:xfrm>
          <a:prstGeom prst="rect">
            <a:avLst/>
          </a:prstGeom>
        </p:spPr>
        <p:txBody>
          <a:bodyPr lIns="0" tIns="0" rIns="0" bIns="0" anchor="t" anchorCtr="0"/>
          <a:lstStyle>
            <a:lvl1pPr marL="342900" indent="-342900" algn="r" rtl="1">
              <a:lnSpc>
                <a:spcPts val="2800"/>
              </a:lnSpc>
              <a:spcBef>
                <a:spcPts val="0"/>
              </a:spcBef>
              <a:buFont typeface="Arial" panose="020B0604020202020204" pitchFamily="34" charset="0"/>
              <a:buChar char="•"/>
              <a:defRPr sz="21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074" name="Picture 2" descr="ESCWA LG-Ar-Trsp.png">
            <a:extLst>
              <a:ext uri="{FF2B5EF4-FFF2-40B4-BE49-F238E27FC236}">
                <a16:creationId xmlns:a16="http://schemas.microsoft.com/office/drawing/2014/main" id="{7A3917B1-AD4B-4B58-A025-18FF5C3FCA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27" y="122012"/>
            <a:ext cx="435491" cy="74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D592675-C9D4-49E8-9FC7-9550F8AA1E69}"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4184B6-782A-4208-B28C-BD0AD7CE7AC1}"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D776428-3071-4074-9286-9C7BD36231EF}"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C93E34-9B6A-4DC0-B34A-9C2E79A1D7DE}"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E0E92E-DF43-4FC3-BC02-18EE13A3D1A8}"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AB4EC9-691C-4AB2-A987-62CAAD420990}"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C84347-E563-4EF0-A35F-1BA697711F6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450E700-45B6-444E-A115-F12C3872158B}"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35D0012-485F-4986-B171-8D97EFA3F132}"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30F9E59-38D8-4BE4-94C5-FB3B28B03DEF}"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9EDF8BFA-C70B-4454-A827-3428F41521CC}"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779C49E-5DBE-4703-B0C9-C67D696B80B8}"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8D64FE0-D317-496F-8DB1-625AEFFDA30B}"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2" r:id="rId10"/>
    <p:sldLayoutId id="2147485803" r:id="rId11"/>
    <p:sldLayoutId id="2147485804" r:id="rId12"/>
    <p:sldLayoutId id="2147485805" r:id="rId13"/>
    <p:sldLayoutId id="2147485806" r:id="rId14"/>
    <p:sldLayoutId id="2147485807" r:id="rId1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1BE457-599A-4C23-A28A-0E1793EDA0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87313"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F556DF9E-9C55-4500-A804-4F801C17E07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a:extLst>
              <a:ext uri="{FF2B5EF4-FFF2-40B4-BE49-F238E27FC236}">
                <a16:creationId xmlns:a16="http://schemas.microsoft.com/office/drawing/2014/main" id="{809CD6FF-78CD-4DC2-843E-3B547944D865}"/>
              </a:ext>
            </a:extLst>
          </p:cNvPr>
          <p:cNvSpPr/>
          <p:nvPr/>
        </p:nvSpPr>
        <p:spPr>
          <a:xfrm>
            <a:off x="6289675" y="3711576"/>
            <a:ext cx="2419350" cy="2924175"/>
          </a:xfrm>
          <a:prstGeom prst="rect">
            <a:avLst/>
          </a:prstGeom>
          <a:solidFill>
            <a:srgbClr val="388B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E1E63DD5-423D-4F2D-81B4-EF8AC4154B01}"/>
              </a:ext>
            </a:extLst>
          </p:cNvPr>
          <p:cNvSpPr/>
          <p:nvPr/>
        </p:nvSpPr>
        <p:spPr>
          <a:xfrm>
            <a:off x="982663" y="3270251"/>
            <a:ext cx="7353300" cy="1200329"/>
          </a:xfrm>
          <a:prstGeom prst="rect">
            <a:avLst/>
          </a:prstGeom>
        </p:spPr>
        <p:txBody>
          <a:bodyPr>
            <a:spAutoFit/>
          </a:bodyPr>
          <a:lstStyle/>
          <a:p>
            <a:pPr algn="r" rtl="1">
              <a:defRPr/>
            </a:pPr>
            <a:r>
              <a:rPr lang="ar-LB" sz="3600" b="1" dirty="0">
                <a:solidFill>
                  <a:schemeClr val="accent2">
                    <a:lumMod val="20000"/>
                    <a:lumOff val="80000"/>
                  </a:schemeClr>
                </a:solidFill>
              </a:rPr>
              <a:t>الخطوات المقترحة لتقدير تكلفة العنف الأسري في المنطقة العربية</a:t>
            </a:r>
            <a:r>
              <a:rPr lang="ar-SA" sz="3600" b="1" dirty="0">
                <a:solidFill>
                  <a:schemeClr val="accent2">
                    <a:lumMod val="20000"/>
                    <a:lumOff val="80000"/>
                  </a:schemeClr>
                </a:solidFill>
              </a:rPr>
              <a:t> </a:t>
            </a:r>
            <a:endParaRPr lang="en-US" sz="3600" b="1" dirty="0">
              <a:solidFill>
                <a:schemeClr val="accent2">
                  <a:lumMod val="20000"/>
                  <a:lumOff val="80000"/>
                </a:schemeClr>
              </a:solidFill>
            </a:endParaRPr>
          </a:p>
        </p:txBody>
      </p:sp>
      <p:sp>
        <p:nvSpPr>
          <p:cNvPr id="16" name="Rectangle 1">
            <a:extLst>
              <a:ext uri="{FF2B5EF4-FFF2-40B4-BE49-F238E27FC236}">
                <a16:creationId xmlns:a16="http://schemas.microsoft.com/office/drawing/2014/main" id="{922F9DF5-3E7E-43D8-A425-15501DC7544F}"/>
              </a:ext>
            </a:extLst>
          </p:cNvPr>
          <p:cNvSpPr>
            <a:spLocks noChangeArrowheads="1"/>
          </p:cNvSpPr>
          <p:nvPr/>
        </p:nvSpPr>
        <p:spPr bwMode="auto">
          <a:xfrm>
            <a:off x="3716338" y="4688655"/>
            <a:ext cx="45720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0" algn="r">
              <a:spcBef>
                <a:spcPts val="0"/>
              </a:spcBef>
              <a:spcAft>
                <a:spcPts val="0"/>
              </a:spcAft>
              <a:defRPr/>
            </a:pPr>
            <a:r>
              <a:rPr lang="ar-LB" altLang="en-US" sz="2400" b="1" kern="0" dirty="0">
                <a:solidFill>
                  <a:prstClr val="white"/>
                </a:solidFill>
                <a:ea typeface="MS PGothic" panose="020B0600070205080204" pitchFamily="34" charset="-128"/>
              </a:rPr>
              <a:t>د. </a:t>
            </a:r>
            <a:r>
              <a:rPr lang="ar-SA" altLang="en-US" sz="2400" b="1" kern="0" dirty="0">
                <a:solidFill>
                  <a:prstClr val="white"/>
                </a:solidFill>
                <a:ea typeface="MS PGothic" panose="020B0600070205080204" pitchFamily="34" charset="-128"/>
              </a:rPr>
              <a:t>سكينة النصراوي</a:t>
            </a:r>
            <a:endParaRPr lang="ar-LB" altLang="en-US" sz="2400" b="1" kern="0" dirty="0">
              <a:solidFill>
                <a:prstClr val="white"/>
              </a:solidFill>
              <a:ea typeface="MS PGothic" panose="020B0600070205080204" pitchFamily="34" charset="-128"/>
            </a:endParaRPr>
          </a:p>
          <a:p>
            <a:pPr lvl="0" algn="r">
              <a:spcBef>
                <a:spcPts val="0"/>
              </a:spcBef>
              <a:spcAft>
                <a:spcPts val="0"/>
              </a:spcAft>
              <a:defRPr/>
            </a:pPr>
            <a:r>
              <a:rPr lang="ar-LB" altLang="en-US" sz="2400" b="1" kern="0" dirty="0">
                <a:solidFill>
                  <a:prstClr val="white"/>
                </a:solidFill>
                <a:ea typeface="MS PGothic" panose="020B0600070205080204" pitchFamily="34" charset="-128"/>
              </a:rPr>
              <a:t>مسؤولة للشؤون الاجتماعية</a:t>
            </a:r>
          </a:p>
          <a:p>
            <a:pPr lvl="0" algn="r">
              <a:spcBef>
                <a:spcPts val="0"/>
              </a:spcBef>
              <a:spcAft>
                <a:spcPts val="0"/>
              </a:spcAft>
              <a:defRPr/>
            </a:pPr>
            <a:r>
              <a:rPr lang="ar-LB" altLang="en-US" sz="2400" b="1" kern="0" dirty="0">
                <a:solidFill>
                  <a:prstClr val="white"/>
                </a:solidFill>
              </a:rPr>
              <a:t>مركز المرأة – الإسكوا</a:t>
            </a:r>
          </a:p>
          <a:p>
            <a:pPr algn="r">
              <a:spcBef>
                <a:spcPts val="0"/>
              </a:spcBef>
              <a:spcAft>
                <a:spcPts val="0"/>
              </a:spcAft>
              <a:defRPr/>
            </a:pPr>
            <a:r>
              <a:rPr lang="en-US" sz="2200" b="1" dirty="0">
                <a:solidFill>
                  <a:schemeClr val="bg1"/>
                </a:solidFill>
                <a:cs typeface="Arial" pitchFamily="34" charset="0"/>
              </a:rPr>
              <a:t>al-nasrawi@un.org</a:t>
            </a:r>
            <a:endParaRPr lang="en-GB" sz="2200" b="1" dirty="0">
              <a:solidFill>
                <a:schemeClr val="bg1"/>
              </a:solidFill>
              <a:cs typeface="Arial" pitchFamily="34" charset="0"/>
            </a:endParaRPr>
          </a:p>
          <a:p>
            <a:pPr lvl="0" algn="r">
              <a:spcBef>
                <a:spcPts val="600"/>
              </a:spcBef>
              <a:spcAft>
                <a:spcPts val="600"/>
              </a:spcAft>
              <a:defRPr/>
            </a:pPr>
            <a:endParaRPr lang="en-US" altLang="en-US" sz="2400" b="1" kern="0" dirty="0">
              <a:solidFill>
                <a:prstClr val="white"/>
              </a:solidFill>
              <a:ea typeface="MS PGothic" panose="020B0600070205080204" pitchFamily="34" charset="-128"/>
            </a:endParaRPr>
          </a:p>
        </p:txBody>
      </p:sp>
      <p:sp>
        <p:nvSpPr>
          <p:cNvPr id="11" name="Text Placeholder 3">
            <a:extLst>
              <a:ext uri="{FF2B5EF4-FFF2-40B4-BE49-F238E27FC236}">
                <a16:creationId xmlns:a16="http://schemas.microsoft.com/office/drawing/2014/main" id="{F02BCD4B-4DE1-41D7-8D3F-8B2E00FF83BF}"/>
              </a:ext>
            </a:extLst>
          </p:cNvPr>
          <p:cNvSpPr txBox="1">
            <a:spLocks/>
          </p:cNvSpPr>
          <p:nvPr/>
        </p:nvSpPr>
        <p:spPr>
          <a:xfrm>
            <a:off x="1771650" y="1435423"/>
            <a:ext cx="5921375" cy="828675"/>
          </a:xfrm>
          <a:prstGeom prst="rect">
            <a:avLst/>
          </a:prstGeom>
        </p:spPr>
        <p:txBody>
          <a:bodyPr vert="horz" lIns="0" tIns="0" rIns="0" bIns="0" anchor="t"/>
          <a:lstStyle>
            <a:lvl1pPr marL="342900" indent="-342900" algn="l" defTabSz="457200" rtl="0" eaLnBrk="0" fontAlgn="base" hangingPunct="0">
              <a:lnSpc>
                <a:spcPts val="2700"/>
              </a:lnSpc>
              <a:spcBef>
                <a:spcPts val="0"/>
              </a:spcBef>
              <a:spcAft>
                <a:spcPct val="0"/>
              </a:spcAft>
              <a:buFont typeface="Arial" pitchFamily="34" charset="0"/>
              <a:buNone/>
              <a:defRPr sz="2700" b="1" kern="1200" cap="all" baseline="0">
                <a:solidFill>
                  <a:srgbClr val="595959"/>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rtl="1">
              <a:defRPr/>
            </a:pPr>
            <a:r>
              <a:rPr lang="ar-SA" sz="2400" dirty="0">
                <a:solidFill>
                  <a:schemeClr val="tx1"/>
                </a:solidFill>
              </a:rPr>
              <a:t>ورشة عمل إقليمية حول </a:t>
            </a:r>
            <a:r>
              <a:rPr lang="ar-LB" sz="2400" dirty="0">
                <a:solidFill>
                  <a:schemeClr val="tx1"/>
                </a:solidFill>
              </a:rPr>
              <a:t>تقدير </a:t>
            </a:r>
            <a:r>
              <a:rPr lang="en-US" sz="2400" dirty="0" err="1">
                <a:solidFill>
                  <a:schemeClr val="tx1"/>
                </a:solidFill>
              </a:rPr>
              <a:t>التكلفة</a:t>
            </a:r>
            <a:r>
              <a:rPr lang="en-US" sz="2400" dirty="0">
                <a:solidFill>
                  <a:schemeClr val="tx1"/>
                </a:solidFill>
              </a:rPr>
              <a:t> </a:t>
            </a:r>
            <a:r>
              <a:rPr lang="en-US" sz="2400" dirty="0" err="1">
                <a:solidFill>
                  <a:schemeClr val="tx1"/>
                </a:solidFill>
              </a:rPr>
              <a:t>الاقتصادية</a:t>
            </a:r>
            <a:r>
              <a:rPr lang="en-US" sz="2400" dirty="0">
                <a:solidFill>
                  <a:schemeClr val="tx1"/>
                </a:solidFill>
              </a:rPr>
              <a:t> </a:t>
            </a:r>
            <a:r>
              <a:rPr lang="en-US" sz="2400" dirty="0" err="1">
                <a:solidFill>
                  <a:schemeClr val="tx1"/>
                </a:solidFill>
              </a:rPr>
              <a:t>للعنف</a:t>
            </a:r>
            <a:r>
              <a:rPr lang="en-US" sz="2400" dirty="0">
                <a:solidFill>
                  <a:schemeClr val="tx1"/>
                </a:solidFill>
              </a:rPr>
              <a:t> </a:t>
            </a:r>
            <a:r>
              <a:rPr lang="en-US" sz="2400" dirty="0" err="1">
                <a:solidFill>
                  <a:schemeClr val="tx1"/>
                </a:solidFill>
              </a:rPr>
              <a:t>ضد</a:t>
            </a:r>
            <a:r>
              <a:rPr lang="en-US" sz="2400" dirty="0">
                <a:solidFill>
                  <a:schemeClr val="tx1"/>
                </a:solidFill>
              </a:rPr>
              <a:t> </a:t>
            </a:r>
            <a:r>
              <a:rPr lang="en-US" sz="2400" dirty="0" err="1">
                <a:solidFill>
                  <a:schemeClr val="tx1"/>
                </a:solidFill>
              </a:rPr>
              <a:t>المرأة</a:t>
            </a:r>
            <a:r>
              <a:rPr lang="en-US" sz="2400" dirty="0">
                <a:solidFill>
                  <a:schemeClr val="tx1"/>
                </a:solidFill>
              </a:rPr>
              <a:t> </a:t>
            </a:r>
            <a:r>
              <a:rPr lang="en-US" sz="2400" dirty="0" err="1">
                <a:solidFill>
                  <a:schemeClr val="tx1"/>
                </a:solidFill>
              </a:rPr>
              <a:t>في</a:t>
            </a:r>
            <a:r>
              <a:rPr lang="en-US" sz="2400" dirty="0">
                <a:solidFill>
                  <a:schemeClr val="tx1"/>
                </a:solidFill>
              </a:rPr>
              <a:t> </a:t>
            </a:r>
            <a:r>
              <a:rPr lang="en-US" sz="2400" dirty="0" err="1">
                <a:solidFill>
                  <a:schemeClr val="tx1"/>
                </a:solidFill>
              </a:rPr>
              <a:t>المنطقة</a:t>
            </a:r>
            <a:r>
              <a:rPr lang="en-US" sz="2400" dirty="0">
                <a:solidFill>
                  <a:schemeClr val="tx1"/>
                </a:solidFill>
              </a:rPr>
              <a:t> </a:t>
            </a:r>
            <a:r>
              <a:rPr lang="en-US" sz="2400" dirty="0" err="1">
                <a:solidFill>
                  <a:schemeClr val="tx1"/>
                </a:solidFill>
              </a:rPr>
              <a:t>العربية</a:t>
            </a:r>
            <a:endParaRPr lang="en-US" sz="2400" dirty="0">
              <a:solidFill>
                <a:schemeClr val="tx1"/>
              </a:solidFill>
            </a:endParaRPr>
          </a:p>
        </p:txBody>
      </p:sp>
      <p:pic>
        <p:nvPicPr>
          <p:cNvPr id="19" name="Picture 6">
            <a:extLst>
              <a:ext uri="{FF2B5EF4-FFF2-40B4-BE49-F238E27FC236}">
                <a16:creationId xmlns:a16="http://schemas.microsoft.com/office/drawing/2014/main" id="{AA9918EC-09CF-4528-9FD2-B7ED6CA1A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76200"/>
            <a:ext cx="889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EAB2312B-0434-4B20-969F-457BA60C5D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713" y="422275"/>
            <a:ext cx="2235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Image result for unfpa regional office cairo transparent">
            <a:extLst>
              <a:ext uri="{FF2B5EF4-FFF2-40B4-BE49-F238E27FC236}">
                <a16:creationId xmlns:a16="http://schemas.microsoft.com/office/drawing/2014/main" id="{D6EC22F7-CE68-4C06-B451-401B5FC47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3" y="422275"/>
            <a:ext cx="1482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4">
            <a:extLst>
              <a:ext uri="{FF2B5EF4-FFF2-40B4-BE49-F238E27FC236}">
                <a16:creationId xmlns:a16="http://schemas.microsoft.com/office/drawing/2014/main" id="{E7E23AF3-532D-4B40-9F98-62A70FEF6D0B}"/>
              </a:ext>
            </a:extLst>
          </p:cNvPr>
          <p:cNvSpPr>
            <a:spLocks noChangeArrowheads="1"/>
          </p:cNvSpPr>
          <p:nvPr/>
        </p:nvSpPr>
        <p:spPr bwMode="auto">
          <a:xfrm>
            <a:off x="2152650" y="2114550"/>
            <a:ext cx="4457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rtl="1">
              <a:lnSpc>
                <a:spcPct val="115000"/>
              </a:lnSpc>
            </a:pPr>
            <a:r>
              <a:rPr lang="ar-SA" altLang="en-US" sz="1400" b="1">
                <a:latin typeface="Calibri" panose="020F0502020204030204" pitchFamily="34" charset="0"/>
                <a:cs typeface="Calibri" panose="020F0502020204030204" pitchFamily="34" charset="0"/>
              </a:rPr>
              <a:t>بيت الأمم المتحدة، بيروت، 5-6 أيلول/سبتمبر 2019</a:t>
            </a:r>
            <a:endParaRPr lang="en-US" altLang="en-US" sz="140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533400" y="220492"/>
            <a:ext cx="8293959" cy="419100"/>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الثالثة</a:t>
            </a:r>
            <a:endParaRPr lang="en-US" dirty="0"/>
          </a:p>
        </p:txBody>
      </p:sp>
      <p:sp>
        <p:nvSpPr>
          <p:cNvPr id="4" name="Subtitle 2">
            <a:extLst>
              <a:ext uri="{FF2B5EF4-FFF2-40B4-BE49-F238E27FC236}">
                <a16:creationId xmlns:a16="http://schemas.microsoft.com/office/drawing/2014/main" id="{54E6510C-DFE9-4D1D-82B8-5DF21242817D}"/>
              </a:ext>
            </a:extLst>
          </p:cNvPr>
          <p:cNvSpPr>
            <a:spLocks noGrp="1"/>
          </p:cNvSpPr>
          <p:nvPr>
            <p:ph type="subTitle" idx="1"/>
          </p:nvPr>
        </p:nvSpPr>
        <p:spPr>
          <a:xfrm>
            <a:off x="377678" y="1061838"/>
            <a:ext cx="8449681" cy="5369097"/>
          </a:xfrm>
        </p:spPr>
        <p:txBody>
          <a:bodyPr/>
          <a:lstStyle/>
          <a:p>
            <a:r>
              <a:rPr lang="ar-SA" sz="2800" spc="-10" dirty="0">
                <a:ea typeface="Calibri" panose="020F0502020204030204" pitchFamily="34" charset="0"/>
              </a:rPr>
              <a:t>يمكن تقدير تكلفة العنف الأسري بطريقتين رئيسيتين: </a:t>
            </a:r>
            <a:endParaRPr lang="ar-LB" sz="2800" spc="-10" dirty="0">
              <a:ea typeface="Calibri" panose="020F0502020204030204" pitchFamily="34" charset="0"/>
            </a:endParaRPr>
          </a:p>
          <a:p>
            <a:pPr marL="742950" lvl="1" indent="-285750" algn="r" rtl="1">
              <a:buFont typeface="Courier New" panose="02070309020205020404" pitchFamily="49" charset="0"/>
              <a:buChar char="o"/>
            </a:pPr>
            <a:r>
              <a:rPr lang="ar-SA" sz="2400" dirty="0">
                <a:solidFill>
                  <a:schemeClr val="tx1"/>
                </a:solidFill>
              </a:rPr>
              <a:t>تقدير تكلفة المشكلة</a:t>
            </a:r>
            <a:endParaRPr lang="ar-LB" sz="2400" dirty="0">
              <a:solidFill>
                <a:schemeClr val="tx1"/>
              </a:solidFill>
            </a:endParaRPr>
          </a:p>
          <a:p>
            <a:pPr marL="742950" lvl="1" indent="-285750" algn="r" rtl="1">
              <a:buFont typeface="Courier New" panose="02070309020205020404" pitchFamily="49" charset="0"/>
              <a:buChar char="o"/>
            </a:pPr>
            <a:r>
              <a:rPr lang="ar-SA" sz="2400" dirty="0">
                <a:solidFill>
                  <a:schemeClr val="tx1"/>
                </a:solidFill>
              </a:rPr>
              <a:t>تقدير تكلفة الحل </a:t>
            </a:r>
            <a:endParaRPr lang="ar-LB" sz="2400" dirty="0">
              <a:solidFill>
                <a:schemeClr val="tx1"/>
              </a:solidFill>
            </a:endParaRPr>
          </a:p>
          <a:p>
            <a:endParaRPr lang="ar-LB" sz="2800" dirty="0"/>
          </a:p>
          <a:p>
            <a:r>
              <a:rPr lang="ar-SA" sz="2800" dirty="0"/>
              <a:t>القضايا التي ينبغي أن تؤخذ بالاعتبار لدى تقدير تكلفة العنف الأسري</a:t>
            </a:r>
            <a:r>
              <a:rPr lang="ar-LB" sz="2800" dirty="0"/>
              <a:t>:</a:t>
            </a:r>
            <a:endParaRPr lang="en-US" sz="2800" dirty="0"/>
          </a:p>
          <a:p>
            <a:endParaRPr lang="en-US" sz="2800" dirty="0"/>
          </a:p>
          <a:p>
            <a:endParaRPr lang="en-US" sz="2800" dirty="0"/>
          </a:p>
          <a:p>
            <a:endParaRPr lang="en-US" sz="2800" dirty="0"/>
          </a:p>
          <a:p>
            <a:endParaRPr lang="en-US" sz="2800" dirty="0"/>
          </a:p>
          <a:p>
            <a:endParaRPr lang="en-US" sz="2800" dirty="0"/>
          </a:p>
          <a:p>
            <a:pPr marL="342900" lvl="1" indent="-342900" algn="r" rtl="1">
              <a:lnSpc>
                <a:spcPts val="2800"/>
              </a:lnSpc>
              <a:spcBef>
                <a:spcPts val="0"/>
              </a:spcBef>
              <a:buFont typeface="Arial" panose="020B0604020202020204" pitchFamily="34" charset="0"/>
              <a:buChar char="•"/>
            </a:pPr>
            <a:endParaRPr lang="en-US" dirty="0">
              <a:solidFill>
                <a:schemeClr val="tx1"/>
              </a:solidFill>
              <a:latin typeface="Arial"/>
              <a:cs typeface="Arial"/>
            </a:endParaRPr>
          </a:p>
        </p:txBody>
      </p:sp>
      <p:graphicFrame>
        <p:nvGraphicFramePr>
          <p:cNvPr id="3" name="Diagram 2">
            <a:extLst>
              <a:ext uri="{FF2B5EF4-FFF2-40B4-BE49-F238E27FC236}">
                <a16:creationId xmlns:a16="http://schemas.microsoft.com/office/drawing/2014/main" id="{56E7B66A-FB1C-4D34-BEA3-9DE251DCCF11}"/>
              </a:ext>
            </a:extLst>
          </p:cNvPr>
          <p:cNvGraphicFramePr/>
          <p:nvPr>
            <p:extLst>
              <p:ext uri="{D42A27DB-BD31-4B8C-83A1-F6EECF244321}">
                <p14:modId xmlns:p14="http://schemas.microsoft.com/office/powerpoint/2010/main" val="3471333065"/>
              </p:ext>
            </p:extLst>
          </p:nvPr>
        </p:nvGraphicFramePr>
        <p:xfrm>
          <a:off x="1078746" y="3248660"/>
          <a:ext cx="7203266" cy="338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3B5EF1E-686C-45DB-83E0-F69FC6A278CB}"/>
              </a:ext>
            </a:extLst>
          </p:cNvPr>
          <p:cNvPicPr>
            <a:picLocks noChangeAspect="1"/>
          </p:cNvPicPr>
          <p:nvPr/>
        </p:nvPicPr>
        <p:blipFill>
          <a:blip r:embed="rId8"/>
          <a:stretch>
            <a:fillRect/>
          </a:stretch>
        </p:blipFill>
        <p:spPr>
          <a:xfrm>
            <a:off x="955964" y="54058"/>
            <a:ext cx="1783773" cy="700159"/>
          </a:xfrm>
          <a:prstGeom prst="rect">
            <a:avLst/>
          </a:prstGeom>
        </p:spPr>
      </p:pic>
    </p:spTree>
    <p:extLst>
      <p:ext uri="{BB962C8B-B14F-4D97-AF65-F5344CB8AC3E}">
        <p14:creationId xmlns:p14="http://schemas.microsoft.com/office/powerpoint/2010/main" val="337986779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533400" y="220492"/>
            <a:ext cx="8293959" cy="419100"/>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الثالثة</a:t>
            </a:r>
            <a:endParaRPr lang="en-US" dirty="0"/>
          </a:p>
        </p:txBody>
      </p:sp>
      <p:pic>
        <p:nvPicPr>
          <p:cNvPr id="14" name="Picture 13">
            <a:extLst>
              <a:ext uri="{FF2B5EF4-FFF2-40B4-BE49-F238E27FC236}">
                <a16:creationId xmlns:a16="http://schemas.microsoft.com/office/drawing/2014/main" id="{94275929-79BE-4CBA-BB4B-7A4ADBDFDAE1}"/>
              </a:ext>
            </a:extLst>
          </p:cNvPr>
          <p:cNvPicPr>
            <a:picLocks noChangeAspect="1"/>
          </p:cNvPicPr>
          <p:nvPr/>
        </p:nvPicPr>
        <p:blipFill>
          <a:blip r:embed="rId3"/>
          <a:stretch>
            <a:fillRect/>
          </a:stretch>
        </p:blipFill>
        <p:spPr>
          <a:xfrm>
            <a:off x="179882" y="980036"/>
            <a:ext cx="8974426" cy="5702442"/>
          </a:xfrm>
          <a:prstGeom prst="rect">
            <a:avLst/>
          </a:prstGeom>
        </p:spPr>
      </p:pic>
    </p:spTree>
    <p:extLst>
      <p:ext uri="{BB962C8B-B14F-4D97-AF65-F5344CB8AC3E}">
        <p14:creationId xmlns:p14="http://schemas.microsoft.com/office/powerpoint/2010/main" val="312497459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533400" y="220492"/>
            <a:ext cx="8293959" cy="534553"/>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الثالثة</a:t>
            </a:r>
            <a:endParaRPr lang="en-US" dirty="0"/>
          </a:p>
        </p:txBody>
      </p:sp>
      <p:sp>
        <p:nvSpPr>
          <p:cNvPr id="4" name="Subtitle 2">
            <a:extLst>
              <a:ext uri="{FF2B5EF4-FFF2-40B4-BE49-F238E27FC236}">
                <a16:creationId xmlns:a16="http://schemas.microsoft.com/office/drawing/2014/main" id="{54E6510C-DFE9-4D1D-82B8-5DF21242817D}"/>
              </a:ext>
            </a:extLst>
          </p:cNvPr>
          <p:cNvSpPr>
            <a:spLocks noGrp="1"/>
          </p:cNvSpPr>
          <p:nvPr>
            <p:ph type="subTitle" idx="1"/>
          </p:nvPr>
        </p:nvSpPr>
        <p:spPr>
          <a:xfrm>
            <a:off x="377678" y="1061838"/>
            <a:ext cx="8449681" cy="5369097"/>
          </a:xfrm>
        </p:spPr>
        <p:txBody>
          <a:bodyPr/>
          <a:lstStyle/>
          <a:p>
            <a:endParaRPr lang="en-US" dirty="0"/>
          </a:p>
          <a:p>
            <a:endParaRPr lang="en-US" dirty="0"/>
          </a:p>
          <a:p>
            <a:endParaRPr lang="en-US" dirty="0"/>
          </a:p>
          <a:p>
            <a:endParaRPr lang="en-US" dirty="0"/>
          </a:p>
          <a:p>
            <a:endParaRPr lang="en-US" dirty="0"/>
          </a:p>
          <a:p>
            <a:pPr marL="342900" lvl="1" indent="-342900" algn="r" rtl="1">
              <a:lnSpc>
                <a:spcPts val="2800"/>
              </a:lnSpc>
              <a:spcBef>
                <a:spcPts val="0"/>
              </a:spcBef>
              <a:buFont typeface="Arial" panose="020B0604020202020204" pitchFamily="34" charset="0"/>
              <a:buChar char="•"/>
            </a:pPr>
            <a:endParaRPr lang="en-US" sz="2100" dirty="0">
              <a:solidFill>
                <a:schemeClr val="tx1"/>
              </a:solidFill>
              <a:latin typeface="Arial"/>
              <a:cs typeface="Arial"/>
            </a:endParaRPr>
          </a:p>
        </p:txBody>
      </p:sp>
      <p:pic>
        <p:nvPicPr>
          <p:cNvPr id="5" name="Picture 4">
            <a:extLst>
              <a:ext uri="{FF2B5EF4-FFF2-40B4-BE49-F238E27FC236}">
                <a16:creationId xmlns:a16="http://schemas.microsoft.com/office/drawing/2014/main" id="{17F5E1F9-9985-468F-9F48-9F025D49DE02}"/>
              </a:ext>
            </a:extLst>
          </p:cNvPr>
          <p:cNvPicPr>
            <a:picLocks noChangeAspect="1"/>
          </p:cNvPicPr>
          <p:nvPr/>
        </p:nvPicPr>
        <p:blipFill>
          <a:blip r:embed="rId3"/>
          <a:stretch>
            <a:fillRect/>
          </a:stretch>
        </p:blipFill>
        <p:spPr>
          <a:xfrm>
            <a:off x="955964" y="73108"/>
            <a:ext cx="1783773" cy="700159"/>
          </a:xfrm>
          <a:prstGeom prst="rect">
            <a:avLst/>
          </a:prstGeom>
        </p:spPr>
      </p:pic>
      <p:graphicFrame>
        <p:nvGraphicFramePr>
          <p:cNvPr id="6" name="Diagram 5">
            <a:extLst>
              <a:ext uri="{FF2B5EF4-FFF2-40B4-BE49-F238E27FC236}">
                <a16:creationId xmlns:a16="http://schemas.microsoft.com/office/drawing/2014/main" id="{BEF08BB2-3A95-45AB-B6BE-746EA151B631}"/>
              </a:ext>
            </a:extLst>
          </p:cNvPr>
          <p:cNvGraphicFramePr/>
          <p:nvPr>
            <p:extLst>
              <p:ext uri="{D42A27DB-BD31-4B8C-83A1-F6EECF244321}">
                <p14:modId xmlns:p14="http://schemas.microsoft.com/office/powerpoint/2010/main" val="4215609885"/>
              </p:ext>
            </p:extLst>
          </p:nvPr>
        </p:nvGraphicFramePr>
        <p:xfrm>
          <a:off x="271973" y="1256324"/>
          <a:ext cx="8736560" cy="5381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756719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533400" y="220492"/>
            <a:ext cx="8293959" cy="419100"/>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الثالثة</a:t>
            </a:r>
            <a:endParaRPr lang="en-US" dirty="0"/>
          </a:p>
        </p:txBody>
      </p:sp>
      <p:sp>
        <p:nvSpPr>
          <p:cNvPr id="4" name="Subtitle 2">
            <a:extLst>
              <a:ext uri="{FF2B5EF4-FFF2-40B4-BE49-F238E27FC236}">
                <a16:creationId xmlns:a16="http://schemas.microsoft.com/office/drawing/2014/main" id="{54E6510C-DFE9-4D1D-82B8-5DF21242817D}"/>
              </a:ext>
            </a:extLst>
          </p:cNvPr>
          <p:cNvSpPr>
            <a:spLocks noGrp="1"/>
          </p:cNvSpPr>
          <p:nvPr>
            <p:ph type="subTitle" idx="1"/>
          </p:nvPr>
        </p:nvSpPr>
        <p:spPr>
          <a:xfrm>
            <a:off x="377678" y="1061838"/>
            <a:ext cx="8449681" cy="5369097"/>
          </a:xfrm>
        </p:spPr>
        <p:txBody>
          <a:bodyPr/>
          <a:lstStyle/>
          <a:p>
            <a:pPr marL="342900" lvl="1" indent="-342900" algn="r" rtl="1">
              <a:lnSpc>
                <a:spcPts val="2800"/>
              </a:lnSpc>
              <a:spcBef>
                <a:spcPts val="0"/>
              </a:spcBef>
              <a:buFont typeface="Arial" panose="020B0604020202020204" pitchFamily="34" charset="0"/>
              <a:buChar char="•"/>
            </a:pPr>
            <a:r>
              <a:rPr lang="ar-LB" sz="2400" dirty="0">
                <a:solidFill>
                  <a:schemeClr val="tx1"/>
                </a:solidFill>
                <a:latin typeface="Arial"/>
              </a:rPr>
              <a:t>التكلفة التي يتكبدها قطاع الأعمال</a:t>
            </a:r>
          </a:p>
          <a:p>
            <a:r>
              <a:rPr lang="ar-SA" sz="2000" dirty="0">
                <a:cs typeface="+mn-cs"/>
              </a:rPr>
              <a:t>ويتيح تقدير تكلفة العنف الأسري على قطاع الأعمال التوصّل إلى فهمٍ أفضل لما يُحدِثُه هذا العنف من تأثير واسع النطاق على عمالة الأفراد. </a:t>
            </a:r>
            <a:endParaRPr lang="ar-LB" sz="2000" dirty="0">
              <a:cs typeface="+mn-cs"/>
            </a:endParaRPr>
          </a:p>
          <a:p>
            <a:r>
              <a:rPr lang="ar-SA" sz="2000" dirty="0">
                <a:cs typeface="+mn-cs"/>
              </a:rPr>
              <a:t>ويملك قطاع الأعمال الموارد اللازمة للتصدّي للعنف الأسري، فإذا ما أصبح يمتلك معرفة لفوائد التصدي له،  أصبح بوسعه وضع السياسات اللازمة وتنفيذ الإجراءات المناسبة. </a:t>
            </a:r>
            <a:endParaRPr lang="en-US" sz="2000" dirty="0">
              <a:cs typeface="+mn-cs"/>
            </a:endParaRPr>
          </a:p>
          <a:p>
            <a:pPr marL="342900" lvl="1" indent="-342900" algn="r" rtl="1">
              <a:lnSpc>
                <a:spcPts val="2800"/>
              </a:lnSpc>
              <a:spcBef>
                <a:spcPts val="0"/>
              </a:spcBef>
              <a:buFont typeface="Arial" panose="020B0604020202020204" pitchFamily="34" charset="0"/>
              <a:buChar char="•"/>
            </a:pPr>
            <a:endParaRPr lang="ar-LB" sz="1800" dirty="0">
              <a:solidFill>
                <a:schemeClr val="tx1"/>
              </a:solidFill>
              <a:latin typeface="Arial"/>
            </a:endParaRPr>
          </a:p>
          <a:p>
            <a:pPr marL="342900" lvl="1" indent="-342900" algn="r" rtl="1">
              <a:lnSpc>
                <a:spcPts val="2800"/>
              </a:lnSpc>
              <a:spcBef>
                <a:spcPts val="0"/>
              </a:spcBef>
              <a:buFont typeface="Arial" panose="020B0604020202020204" pitchFamily="34" charset="0"/>
              <a:buChar char="•"/>
            </a:pPr>
            <a:endParaRPr lang="en-US" sz="1800" dirty="0">
              <a:solidFill>
                <a:schemeClr val="tx1"/>
              </a:solidFill>
              <a:latin typeface="Arial"/>
            </a:endParaRPr>
          </a:p>
          <a:p>
            <a:pPr marL="342900" lvl="1" indent="-342900" algn="r" rtl="1">
              <a:lnSpc>
                <a:spcPts val="2800"/>
              </a:lnSpc>
              <a:spcBef>
                <a:spcPts val="0"/>
              </a:spcBef>
              <a:buFont typeface="Arial" panose="020B0604020202020204" pitchFamily="34" charset="0"/>
              <a:buChar char="•"/>
            </a:pPr>
            <a:endParaRPr lang="ar-LB" sz="1800" dirty="0">
              <a:solidFill>
                <a:schemeClr val="tx1"/>
              </a:solidFill>
              <a:latin typeface="Arial"/>
            </a:endParaRPr>
          </a:p>
          <a:p>
            <a:endParaRPr lang="en-US" sz="1800" dirty="0">
              <a:cs typeface="+mn-cs"/>
            </a:endParaRPr>
          </a:p>
          <a:p>
            <a:endParaRPr lang="en-US" sz="1800" dirty="0">
              <a:cs typeface="+mn-cs"/>
            </a:endParaRPr>
          </a:p>
          <a:p>
            <a:endParaRPr lang="en-US" sz="1800" dirty="0">
              <a:cs typeface="+mn-cs"/>
            </a:endParaRPr>
          </a:p>
          <a:p>
            <a:endParaRPr lang="en-US" sz="1800" dirty="0">
              <a:cs typeface="+mn-cs"/>
            </a:endParaRPr>
          </a:p>
          <a:p>
            <a:endParaRPr lang="en-US" sz="1800" dirty="0">
              <a:cs typeface="+mn-cs"/>
            </a:endParaRPr>
          </a:p>
          <a:p>
            <a:pPr marL="342900" lvl="1" indent="-342900" algn="r" rtl="1">
              <a:lnSpc>
                <a:spcPts val="2800"/>
              </a:lnSpc>
              <a:spcBef>
                <a:spcPts val="0"/>
              </a:spcBef>
              <a:buFont typeface="Arial" panose="020B0604020202020204" pitchFamily="34" charset="0"/>
              <a:buChar char="•"/>
            </a:pPr>
            <a:endParaRPr lang="en-US" sz="1800" dirty="0">
              <a:solidFill>
                <a:schemeClr val="tx1"/>
              </a:solidFill>
              <a:latin typeface="Arial"/>
            </a:endParaRPr>
          </a:p>
        </p:txBody>
      </p:sp>
      <p:pic>
        <p:nvPicPr>
          <p:cNvPr id="5" name="Picture 4">
            <a:extLst>
              <a:ext uri="{FF2B5EF4-FFF2-40B4-BE49-F238E27FC236}">
                <a16:creationId xmlns:a16="http://schemas.microsoft.com/office/drawing/2014/main" id="{6BCFC987-48F5-4DDE-B067-EC9705A2D094}"/>
              </a:ext>
            </a:extLst>
          </p:cNvPr>
          <p:cNvPicPr/>
          <p:nvPr/>
        </p:nvPicPr>
        <p:blipFill rotWithShape="1">
          <a:blip r:embed="rId3"/>
          <a:srcRect l="14316" t="23859" r="58917" b="9751"/>
          <a:stretch/>
        </p:blipFill>
        <p:spPr bwMode="auto">
          <a:xfrm>
            <a:off x="1489842" y="2998406"/>
            <a:ext cx="5961892" cy="374015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2C6FB40-7F4D-444A-82E2-EB4F469A00BF}"/>
              </a:ext>
            </a:extLst>
          </p:cNvPr>
          <p:cNvPicPr>
            <a:picLocks noChangeAspect="1"/>
          </p:cNvPicPr>
          <p:nvPr/>
        </p:nvPicPr>
        <p:blipFill>
          <a:blip r:embed="rId4"/>
          <a:stretch>
            <a:fillRect/>
          </a:stretch>
        </p:blipFill>
        <p:spPr>
          <a:xfrm>
            <a:off x="955964" y="54058"/>
            <a:ext cx="1783773" cy="700159"/>
          </a:xfrm>
          <a:prstGeom prst="rect">
            <a:avLst/>
          </a:prstGeom>
        </p:spPr>
      </p:pic>
    </p:spTree>
    <p:extLst>
      <p:ext uri="{BB962C8B-B14F-4D97-AF65-F5344CB8AC3E}">
        <p14:creationId xmlns:p14="http://schemas.microsoft.com/office/powerpoint/2010/main" val="300442705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890756" y="220492"/>
            <a:ext cx="7936603" cy="419100"/>
          </a:xfrm>
        </p:spPr>
        <p:txBody>
          <a:bodyPr/>
          <a:lstStyle/>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400" dirty="0">
                <a:latin typeface="Arial" panose="020B0604020202020204" pitchFamily="34" charset="0"/>
                <a:ea typeface="ＭＳ Ｐゴシック" panose="020B0600070205080204" pitchFamily="34" charset="-128"/>
                <a:cs typeface="Arial" panose="020B0604020202020204" pitchFamily="34" charset="0"/>
              </a:rPr>
              <a:t>لمحة عامة حول تقدير </a:t>
            </a:r>
            <a:r>
              <a:rPr lang="en-US" sz="2400" dirty="0" err="1"/>
              <a:t>التكلفة</a:t>
            </a:r>
            <a:r>
              <a:rPr lang="en-US" sz="2400" dirty="0"/>
              <a:t> </a:t>
            </a:r>
            <a:r>
              <a:rPr lang="en-US" sz="2400" dirty="0" err="1"/>
              <a:t>الاقتصادية</a:t>
            </a:r>
            <a:r>
              <a:rPr lang="en-US" sz="2400" dirty="0"/>
              <a:t> </a:t>
            </a:r>
            <a:r>
              <a:rPr lang="en-US" sz="2400" dirty="0" err="1"/>
              <a:t>للعنف</a:t>
            </a:r>
            <a:r>
              <a:rPr lang="en-US" sz="2400" dirty="0"/>
              <a:t> </a:t>
            </a:r>
            <a:r>
              <a:rPr lang="en-US" sz="2400" dirty="0" err="1"/>
              <a:t>ضد</a:t>
            </a:r>
            <a:r>
              <a:rPr lang="en-US" sz="2400" dirty="0"/>
              <a:t> </a:t>
            </a:r>
            <a:r>
              <a:rPr lang="en-US" sz="2400" dirty="0" err="1"/>
              <a:t>المرأة</a:t>
            </a:r>
            <a:r>
              <a:rPr lang="en-US" sz="2400" dirty="0"/>
              <a:t> </a:t>
            </a:r>
            <a:r>
              <a:rPr lang="en-US" sz="2400" dirty="0" err="1"/>
              <a:t>في</a:t>
            </a:r>
            <a:r>
              <a:rPr lang="en-US" sz="2400" dirty="0"/>
              <a:t> </a:t>
            </a:r>
            <a:r>
              <a:rPr lang="en-US" sz="2400" dirty="0" err="1"/>
              <a:t>المنطقة</a:t>
            </a:r>
            <a:r>
              <a:rPr lang="en-US" sz="2400" dirty="0"/>
              <a:t> </a:t>
            </a:r>
            <a:r>
              <a:rPr lang="en-US" sz="2400" dirty="0" err="1"/>
              <a:t>العربية</a:t>
            </a:r>
            <a:endParaRPr lang="en-US" sz="2400" dirty="0"/>
          </a:p>
        </p:txBody>
      </p:sp>
      <p:pic>
        <p:nvPicPr>
          <p:cNvPr id="8" name="Picture 2" descr="Image result for Lebanon escwa">
            <a:extLst>
              <a:ext uri="{FF2B5EF4-FFF2-40B4-BE49-F238E27FC236}">
                <a16:creationId xmlns:a16="http://schemas.microsoft.com/office/drawing/2014/main" id="{235B63B7-2673-47C6-B853-6D5148A0A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780" y="2864144"/>
            <a:ext cx="1540933" cy="102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age result for Iraq escwa">
            <a:extLst>
              <a:ext uri="{FF2B5EF4-FFF2-40B4-BE49-F238E27FC236}">
                <a16:creationId xmlns:a16="http://schemas.microsoft.com/office/drawing/2014/main" id="{7E20AD29-1E6A-4DC1-B86C-F8025DB27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198" y="4698197"/>
            <a:ext cx="1540933" cy="102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age result for State of Palestine escwa">
            <a:extLst>
              <a:ext uri="{FF2B5EF4-FFF2-40B4-BE49-F238E27FC236}">
                <a16:creationId xmlns:a16="http://schemas.microsoft.com/office/drawing/2014/main" id="{84B6CD25-7042-4447-BD87-9B3054C1B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362" y="1061233"/>
            <a:ext cx="1540933" cy="102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result for saudi arabia flag">
            <a:extLst>
              <a:ext uri="{FF2B5EF4-FFF2-40B4-BE49-F238E27FC236}">
                <a16:creationId xmlns:a16="http://schemas.microsoft.com/office/drawing/2014/main" id="{20CF3C5F-E700-486D-AF18-32EB724BD5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529" y="1078039"/>
            <a:ext cx="1540933" cy="99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Image result for tunisia flag">
            <a:extLst>
              <a:ext uri="{FF2B5EF4-FFF2-40B4-BE49-F238E27FC236}">
                <a16:creationId xmlns:a16="http://schemas.microsoft.com/office/drawing/2014/main" id="{4F498FD2-EC31-4373-A6BB-6D5082EF55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6665" y="2833290"/>
            <a:ext cx="1583797" cy="10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979CAADD-E15F-4885-813B-87DA0AD368DD}"/>
              </a:ext>
            </a:extLst>
          </p:cNvPr>
          <p:cNvSpPr>
            <a:spLocks noChangeArrowheads="1"/>
          </p:cNvSpPr>
          <p:nvPr/>
        </p:nvSpPr>
        <p:spPr bwMode="auto">
          <a:xfrm>
            <a:off x="3840159" y="2195334"/>
            <a:ext cx="2573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ar-LB" altLang="en-US" sz="1600" b="1" dirty="0"/>
              <a:t>دولة فلسطين </a:t>
            </a:r>
          </a:p>
          <a:p>
            <a:pPr algn="ctr"/>
            <a:r>
              <a:rPr lang="ar-LB" altLang="en-US" sz="1600" b="1" dirty="0"/>
              <a:t>2017</a:t>
            </a:r>
            <a:endParaRPr lang="en-US" altLang="en-US" sz="1600" b="1" dirty="0"/>
          </a:p>
        </p:txBody>
      </p:sp>
      <p:sp>
        <p:nvSpPr>
          <p:cNvPr id="14" name="Rectangle 12">
            <a:extLst>
              <a:ext uri="{FF2B5EF4-FFF2-40B4-BE49-F238E27FC236}">
                <a16:creationId xmlns:a16="http://schemas.microsoft.com/office/drawing/2014/main" id="{8A8D5090-C197-418B-B481-571515FC0460}"/>
              </a:ext>
            </a:extLst>
          </p:cNvPr>
          <p:cNvSpPr>
            <a:spLocks noChangeArrowheads="1"/>
          </p:cNvSpPr>
          <p:nvPr/>
        </p:nvSpPr>
        <p:spPr bwMode="auto">
          <a:xfrm>
            <a:off x="6984602" y="2221415"/>
            <a:ext cx="2050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rtl="1"/>
            <a:r>
              <a:rPr lang="ar-LB" altLang="en-US" sz="1600" b="1" dirty="0"/>
              <a:t>المملكة العربية السعودية</a:t>
            </a:r>
            <a:br>
              <a:rPr lang="en-US" altLang="en-US" sz="1600" b="1" dirty="0"/>
            </a:br>
            <a:r>
              <a:rPr lang="en-US" altLang="en-US" sz="1600" b="1" dirty="0"/>
              <a:t> </a:t>
            </a:r>
            <a:r>
              <a:rPr lang="ar-LB" altLang="en-US" sz="1600" b="1" dirty="0"/>
              <a:t>2017</a:t>
            </a:r>
            <a:endParaRPr lang="en-US" altLang="en-US" sz="1600" b="1" dirty="0"/>
          </a:p>
        </p:txBody>
      </p:sp>
      <p:sp>
        <p:nvSpPr>
          <p:cNvPr id="15" name="Rectangle 13">
            <a:extLst>
              <a:ext uri="{FF2B5EF4-FFF2-40B4-BE49-F238E27FC236}">
                <a16:creationId xmlns:a16="http://schemas.microsoft.com/office/drawing/2014/main" id="{ECA8FE41-358D-4B18-A94D-E8CE492E8840}"/>
              </a:ext>
            </a:extLst>
          </p:cNvPr>
          <p:cNvSpPr>
            <a:spLocks noChangeArrowheads="1"/>
          </p:cNvSpPr>
          <p:nvPr/>
        </p:nvSpPr>
        <p:spPr bwMode="auto">
          <a:xfrm>
            <a:off x="4840022" y="5948172"/>
            <a:ext cx="3579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ar-LB" altLang="en-US" sz="1600" b="1" dirty="0"/>
              <a:t>العراق</a:t>
            </a:r>
            <a:r>
              <a:rPr lang="en-US" altLang="en-US" sz="1600" b="1" dirty="0"/>
              <a:t> </a:t>
            </a:r>
            <a:r>
              <a:rPr lang="ar-LB" altLang="en-US" sz="1600" b="1" dirty="0"/>
              <a:t>2017</a:t>
            </a:r>
            <a:endParaRPr lang="en-US" altLang="en-US" sz="1600" b="1" dirty="0"/>
          </a:p>
        </p:txBody>
      </p:sp>
      <p:sp>
        <p:nvSpPr>
          <p:cNvPr id="16" name="Rectangle 14">
            <a:extLst>
              <a:ext uri="{FF2B5EF4-FFF2-40B4-BE49-F238E27FC236}">
                <a16:creationId xmlns:a16="http://schemas.microsoft.com/office/drawing/2014/main" id="{5AF98765-4F83-481C-A0FA-3FA88AA2B320}"/>
              </a:ext>
            </a:extLst>
          </p:cNvPr>
          <p:cNvSpPr>
            <a:spLocks noChangeArrowheads="1"/>
          </p:cNvSpPr>
          <p:nvPr/>
        </p:nvSpPr>
        <p:spPr bwMode="auto">
          <a:xfrm>
            <a:off x="4432826" y="3982193"/>
            <a:ext cx="1321594"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ar-LB" altLang="en-US" sz="1600" b="1" dirty="0"/>
              <a:t>لبنان </a:t>
            </a:r>
          </a:p>
          <a:p>
            <a:pPr algn="ctr"/>
            <a:r>
              <a:rPr lang="ar-LB" altLang="en-US" sz="1600" b="1" dirty="0"/>
              <a:t>2017</a:t>
            </a:r>
            <a:endParaRPr lang="en-US" altLang="en-US" sz="1600" b="1" dirty="0"/>
          </a:p>
        </p:txBody>
      </p:sp>
      <p:sp>
        <p:nvSpPr>
          <p:cNvPr id="17" name="Rectangle 15">
            <a:extLst>
              <a:ext uri="{FF2B5EF4-FFF2-40B4-BE49-F238E27FC236}">
                <a16:creationId xmlns:a16="http://schemas.microsoft.com/office/drawing/2014/main" id="{73EFFB30-4CD9-451D-A5CE-1C06A79E082D}"/>
              </a:ext>
            </a:extLst>
          </p:cNvPr>
          <p:cNvSpPr>
            <a:spLocks noChangeArrowheads="1"/>
          </p:cNvSpPr>
          <p:nvPr/>
        </p:nvSpPr>
        <p:spPr bwMode="auto">
          <a:xfrm>
            <a:off x="7239529" y="4040149"/>
            <a:ext cx="137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ar-LB" altLang="en-US" sz="1600" b="1" dirty="0"/>
              <a:t>تونس</a:t>
            </a:r>
          </a:p>
          <a:p>
            <a:pPr algn="ctr"/>
            <a:r>
              <a:rPr lang="ar-LB" altLang="en-US" sz="1600" b="1" dirty="0"/>
              <a:t>2017</a:t>
            </a:r>
            <a:endParaRPr lang="en-US" altLang="en-US" sz="1600" b="1" dirty="0"/>
          </a:p>
        </p:txBody>
      </p:sp>
      <p:pic>
        <p:nvPicPr>
          <p:cNvPr id="18" name="Picture 17">
            <a:extLst>
              <a:ext uri="{FF2B5EF4-FFF2-40B4-BE49-F238E27FC236}">
                <a16:creationId xmlns:a16="http://schemas.microsoft.com/office/drawing/2014/main" id="{11C3F507-9580-49AA-80F9-270F550B5A7B}"/>
              </a:ext>
            </a:extLst>
          </p:cNvPr>
          <p:cNvPicPr>
            <a:picLocks noChangeAspect="1"/>
          </p:cNvPicPr>
          <p:nvPr/>
        </p:nvPicPr>
        <p:blipFill>
          <a:blip r:embed="rId8"/>
          <a:stretch>
            <a:fillRect/>
          </a:stretch>
        </p:blipFill>
        <p:spPr>
          <a:xfrm>
            <a:off x="363537" y="3745724"/>
            <a:ext cx="1939724" cy="2541002"/>
          </a:xfrm>
          <a:prstGeom prst="rect">
            <a:avLst/>
          </a:prstGeom>
          <a:effectLst>
            <a:innerShdw blurRad="114300">
              <a:prstClr val="black"/>
            </a:innerShdw>
          </a:effectLst>
        </p:spPr>
      </p:pic>
      <p:pic>
        <p:nvPicPr>
          <p:cNvPr id="19" name="Picture 18">
            <a:extLst>
              <a:ext uri="{FF2B5EF4-FFF2-40B4-BE49-F238E27FC236}">
                <a16:creationId xmlns:a16="http://schemas.microsoft.com/office/drawing/2014/main" id="{2883740F-07F9-4CC4-B41D-2CA301958253}"/>
              </a:ext>
            </a:extLst>
          </p:cNvPr>
          <p:cNvPicPr>
            <a:picLocks noChangeAspect="1"/>
          </p:cNvPicPr>
          <p:nvPr/>
        </p:nvPicPr>
        <p:blipFill>
          <a:blip r:embed="rId9"/>
          <a:stretch>
            <a:fillRect/>
          </a:stretch>
        </p:blipFill>
        <p:spPr>
          <a:xfrm>
            <a:off x="363538" y="1025189"/>
            <a:ext cx="1939723" cy="2468580"/>
          </a:xfrm>
          <a:prstGeom prst="rect">
            <a:avLst/>
          </a:prstGeom>
        </p:spPr>
      </p:pic>
      <p:cxnSp>
        <p:nvCxnSpPr>
          <p:cNvPr id="4" name="Straight Connector 3">
            <a:extLst>
              <a:ext uri="{FF2B5EF4-FFF2-40B4-BE49-F238E27FC236}">
                <a16:creationId xmlns:a16="http://schemas.microsoft.com/office/drawing/2014/main" id="{E0C7C246-D57B-4835-ACED-DA54662203A9}"/>
              </a:ext>
            </a:extLst>
          </p:cNvPr>
          <p:cNvCxnSpPr/>
          <p:nvPr/>
        </p:nvCxnSpPr>
        <p:spPr>
          <a:xfrm>
            <a:off x="3121572" y="1078039"/>
            <a:ext cx="0" cy="510992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21847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ectangle 2">
            <a:extLst>
              <a:ext uri="{FF2B5EF4-FFF2-40B4-BE49-F238E27FC236}">
                <a16:creationId xmlns:a16="http://schemas.microsoft.com/office/drawing/2014/main" id="{355E0CAA-445D-4606-BF20-4819B225211E}"/>
              </a:ext>
            </a:extLst>
          </p:cNvPr>
          <p:cNvSpPr>
            <a:spLocks noChangeArrowheads="1"/>
          </p:cNvSpPr>
          <p:nvPr/>
        </p:nvSpPr>
        <p:spPr bwMode="auto">
          <a:xfrm>
            <a:off x="5148210" y="868377"/>
            <a:ext cx="3595850" cy="769441"/>
          </a:xfrm>
          <a:prstGeom prst="rect">
            <a:avLst/>
          </a:prstGeom>
          <a:noFill/>
          <a:ln w="9525">
            <a:noFill/>
            <a:miter lim="800000"/>
            <a:headEnd/>
            <a:tailEnd/>
          </a:ln>
        </p:spPr>
        <p:txBody>
          <a:bodyPr wrap="square">
            <a:spAutoFit/>
          </a:bodyPr>
          <a:lstStyle/>
          <a:p>
            <a:pPr marL="109538" algn="ctr" defTabSz="914400" rtl="1" eaLnBrk="1" hangingPunct="1"/>
            <a:r>
              <a:rPr lang="ar-LB" altLang="en-US" sz="4400" b="1" dirty="0"/>
              <a:t>ولكم جزيل الشكر</a:t>
            </a:r>
          </a:p>
        </p:txBody>
      </p:sp>
      <p:sp>
        <p:nvSpPr>
          <p:cNvPr id="9" name="TextBox 1">
            <a:extLst>
              <a:ext uri="{FF2B5EF4-FFF2-40B4-BE49-F238E27FC236}">
                <a16:creationId xmlns:a16="http://schemas.microsoft.com/office/drawing/2014/main" id="{61BE7DB5-C28D-4238-9398-F555CF57D2FC}"/>
              </a:ext>
            </a:extLst>
          </p:cNvPr>
          <p:cNvSpPr txBox="1">
            <a:spLocks noChangeArrowheads="1"/>
          </p:cNvSpPr>
          <p:nvPr/>
        </p:nvSpPr>
        <p:spPr bwMode="auto">
          <a:xfrm>
            <a:off x="1438656" y="4056776"/>
            <a:ext cx="44530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eaLnBrk="0" fontAlgn="base" latinLnBrk="0" hangingPunct="0">
              <a:spcBef>
                <a:spcPts val="0"/>
              </a:spcBef>
              <a:spcAft>
                <a:spcPts val="600"/>
              </a:spcAft>
              <a:buClrTx/>
              <a:buSzTx/>
              <a:buFontTx/>
              <a:buNone/>
              <a:tabLst/>
              <a:defRPr/>
            </a:pPr>
            <a:r>
              <a:rPr kumimoji="0" lang="ar-LB" altLang="en-US" sz="28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د. </a:t>
            </a:r>
            <a:r>
              <a:rPr kumimoji="0" lang="ar-SA" altLang="en-US" sz="28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سكينة النصراوي</a:t>
            </a:r>
            <a:endParaRPr kumimoji="0" lang="ar-LB" altLang="en-US" sz="28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endParaRPr>
          </a:p>
          <a:p>
            <a:pPr marL="0" marR="0" lvl="0" indent="0" algn="r" defTabSz="457200" eaLnBrk="0" fontAlgn="base" latinLnBrk="0" hangingPunct="0">
              <a:spcBef>
                <a:spcPts val="0"/>
              </a:spcBef>
              <a:spcAft>
                <a:spcPts val="600"/>
              </a:spcAft>
              <a:buClrTx/>
              <a:buSzTx/>
              <a:buFontTx/>
              <a:buNone/>
              <a:tabLst/>
              <a:defRPr/>
            </a:pPr>
            <a:r>
              <a:rPr kumimoji="0" lang="ar-LB" altLang="en-US" sz="26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مسؤولة للشؤون الاجتماعية</a:t>
            </a:r>
          </a:p>
          <a:p>
            <a:pPr marL="0" marR="0" lvl="0" indent="0" algn="r" defTabSz="457200" eaLnBrk="0" fontAlgn="base" latinLnBrk="0" hangingPunct="0">
              <a:spcBef>
                <a:spcPts val="0"/>
              </a:spcBef>
              <a:spcAft>
                <a:spcPts val="600"/>
              </a:spcAft>
              <a:buClrTx/>
              <a:buSzTx/>
              <a:buFontTx/>
              <a:buNone/>
              <a:tabLst/>
              <a:defRPr/>
            </a:pPr>
            <a:r>
              <a:rPr lang="ar-LB" altLang="en-US" sz="2600" b="1" kern="0" dirty="0">
                <a:solidFill>
                  <a:prstClr val="white"/>
                </a:solidFill>
              </a:rPr>
              <a:t>مركز المرأة - الإسكوا</a:t>
            </a:r>
            <a:endParaRPr kumimoji="0" lang="en-US" altLang="en-US" sz="26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endParaRPr>
          </a:p>
        </p:txBody>
      </p:sp>
      <p:sp>
        <p:nvSpPr>
          <p:cNvPr id="12" name="TextBox 11">
            <a:extLst>
              <a:ext uri="{FF2B5EF4-FFF2-40B4-BE49-F238E27FC236}">
                <a16:creationId xmlns:a16="http://schemas.microsoft.com/office/drawing/2014/main" id="{F887839E-7FA1-4268-9AA3-553A2E21B418}"/>
              </a:ext>
            </a:extLst>
          </p:cNvPr>
          <p:cNvSpPr txBox="1"/>
          <p:nvPr/>
        </p:nvSpPr>
        <p:spPr>
          <a:xfrm>
            <a:off x="2050684" y="5864314"/>
            <a:ext cx="3841024" cy="400110"/>
          </a:xfrm>
          <a:prstGeom prst="rect">
            <a:avLst/>
          </a:prstGeom>
          <a:noFill/>
        </p:spPr>
        <p:txBody>
          <a:bodyPr wrap="square" rtlCol="0">
            <a:spAutoFit/>
          </a:bodyPr>
          <a:lstStyle/>
          <a:p>
            <a:pPr algn="r"/>
            <a:r>
              <a:rPr lang="en-US" sz="2000" b="1" dirty="0">
                <a:solidFill>
                  <a:schemeClr val="bg1"/>
                </a:solidFill>
                <a:cs typeface="Arial" pitchFamily="34" charset="0"/>
              </a:rPr>
              <a:t>al-nasrawi@un.org</a:t>
            </a:r>
            <a:endParaRPr lang="en-GB"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214719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758458" y="286204"/>
            <a:ext cx="7712573" cy="419100"/>
          </a:xfrm>
        </p:spPr>
        <p:txBody>
          <a:bodyPr/>
          <a:lstStyle/>
          <a:p>
            <a:r>
              <a:rPr lang="ar-LB" sz="2800" dirty="0"/>
              <a:t>الخطوات المقترحة</a:t>
            </a:r>
            <a:endParaRPr lang="en-US" dirty="0"/>
          </a:p>
        </p:txBody>
      </p:sp>
      <p:sp>
        <p:nvSpPr>
          <p:cNvPr id="3" name="Subtitle 2">
            <a:extLst>
              <a:ext uri="{FF2B5EF4-FFF2-40B4-BE49-F238E27FC236}">
                <a16:creationId xmlns:a16="http://schemas.microsoft.com/office/drawing/2014/main" id="{AC10DA4F-8E50-4B5F-9FFC-D9D110BF5702}"/>
              </a:ext>
            </a:extLst>
          </p:cNvPr>
          <p:cNvSpPr>
            <a:spLocks noGrp="1"/>
          </p:cNvSpPr>
          <p:nvPr>
            <p:ph type="subTitle" idx="1"/>
          </p:nvPr>
        </p:nvSpPr>
        <p:spPr>
          <a:xfrm>
            <a:off x="369869" y="1148890"/>
            <a:ext cx="8101161" cy="2570107"/>
          </a:xfrm>
        </p:spPr>
        <p:txBody>
          <a:bodyPr/>
          <a:lstStyle/>
          <a:p>
            <a:pPr>
              <a:lnSpc>
                <a:spcPct val="100000"/>
              </a:lnSpc>
              <a:spcBef>
                <a:spcPts val="1200"/>
              </a:spcBef>
              <a:spcAft>
                <a:spcPts val="1200"/>
              </a:spcAft>
            </a:pPr>
            <a:r>
              <a:rPr lang="ar-SA" sz="2800" dirty="0"/>
              <a:t>وضعت الإسكوا، بناءً على تجربتها في دعم الدول العربية في تقدير تكلفة العنف الأسري، عدداً من </a:t>
            </a:r>
            <a:r>
              <a:rPr lang="ar-SA" sz="2800" u="sng" dirty="0"/>
              <a:t>الخطوات العملية </a:t>
            </a:r>
            <a:r>
              <a:rPr lang="ar-SA" sz="2800" dirty="0"/>
              <a:t>لبدء وإنجاز عملية وطنية لتقدير هذه التكاليف</a:t>
            </a:r>
            <a:endParaRPr lang="en-US" sz="2800" dirty="0"/>
          </a:p>
          <a:p>
            <a:pPr>
              <a:lnSpc>
                <a:spcPct val="100000"/>
              </a:lnSpc>
              <a:spcBef>
                <a:spcPts val="1200"/>
              </a:spcBef>
              <a:spcAft>
                <a:spcPts val="1200"/>
              </a:spcAft>
            </a:pPr>
            <a:r>
              <a:rPr lang="ar-SA" sz="2800" dirty="0"/>
              <a:t>تراعي هذه الخطوات </a:t>
            </a:r>
            <a:r>
              <a:rPr lang="ar-SA" sz="2800" u="sng" dirty="0"/>
              <a:t>خصوصية المنطقة </a:t>
            </a:r>
            <a:r>
              <a:rPr lang="ar-SA" sz="2800" dirty="0"/>
              <a:t>والحاجة إلى بناء توافق في الآراء</a:t>
            </a:r>
            <a:endParaRPr lang="en-US" sz="2800" dirty="0"/>
          </a:p>
        </p:txBody>
      </p:sp>
      <p:sp>
        <p:nvSpPr>
          <p:cNvPr id="4" name="Rectangle 3">
            <a:extLst>
              <a:ext uri="{FF2B5EF4-FFF2-40B4-BE49-F238E27FC236}">
                <a16:creationId xmlns:a16="http://schemas.microsoft.com/office/drawing/2014/main" id="{DEA8FB11-14AB-4F28-8BA8-A16C18C516B8}"/>
              </a:ext>
            </a:extLst>
          </p:cNvPr>
          <p:cNvSpPr/>
          <p:nvPr/>
        </p:nvSpPr>
        <p:spPr>
          <a:xfrm>
            <a:off x="3482939" y="3907552"/>
            <a:ext cx="4988092" cy="1815882"/>
          </a:xfrm>
          <a:prstGeom prst="rect">
            <a:avLst/>
          </a:prstGeom>
        </p:spPr>
        <p:txBody>
          <a:bodyPr wrap="square">
            <a:spAutoFit/>
          </a:bodyPr>
          <a:lstStyle/>
          <a:p>
            <a:pPr marL="457200" indent="-457200" algn="just" rtl="1">
              <a:lnSpc>
                <a:spcPct val="100000"/>
              </a:lnSpc>
              <a:spcBef>
                <a:spcPts val="1200"/>
              </a:spcBef>
              <a:spcAft>
                <a:spcPts val="1200"/>
              </a:spcAft>
              <a:buFont typeface="Arial" panose="020B0604020202020204" pitchFamily="34" charset="0"/>
              <a:buChar char="•"/>
            </a:pPr>
            <a:r>
              <a:rPr lang="ar-SA" sz="2800" dirty="0">
                <a:latin typeface="Arial"/>
                <a:ea typeface="ＭＳ Ｐゴシック" charset="-128"/>
                <a:cs typeface="Arial"/>
              </a:rPr>
              <a:t>كما تأخذ في الحسبان محدودية البيانات المتاحة في المنطقة، وفي الآن ذاته تضع إجراءات تضمن جمع وإدارة البيانات على نحو ملائم</a:t>
            </a:r>
            <a:endParaRPr lang="en-US" sz="2800" dirty="0">
              <a:latin typeface="Arial"/>
              <a:ea typeface="ＭＳ Ｐゴシック" charset="-128"/>
              <a:cs typeface="Arial"/>
            </a:endParaRPr>
          </a:p>
        </p:txBody>
      </p:sp>
      <p:pic>
        <p:nvPicPr>
          <p:cNvPr id="7" name="Picture 6">
            <a:extLst>
              <a:ext uri="{FF2B5EF4-FFF2-40B4-BE49-F238E27FC236}">
                <a16:creationId xmlns:a16="http://schemas.microsoft.com/office/drawing/2014/main" id="{2F149C65-026D-46A8-8899-D70B2C362FEE}"/>
              </a:ext>
            </a:extLst>
          </p:cNvPr>
          <p:cNvPicPr>
            <a:picLocks noChangeAspect="1"/>
          </p:cNvPicPr>
          <p:nvPr/>
        </p:nvPicPr>
        <p:blipFill>
          <a:blip r:embed="rId3"/>
          <a:stretch>
            <a:fillRect/>
          </a:stretch>
        </p:blipFill>
        <p:spPr>
          <a:xfrm>
            <a:off x="51371" y="3637052"/>
            <a:ext cx="3190562" cy="3220948"/>
          </a:xfrm>
          <a:prstGeom prst="rect">
            <a:avLst/>
          </a:prstGeom>
        </p:spPr>
      </p:pic>
    </p:spTree>
    <p:extLst>
      <p:ext uri="{BB962C8B-B14F-4D97-AF65-F5344CB8AC3E}">
        <p14:creationId xmlns:p14="http://schemas.microsoft.com/office/powerpoint/2010/main" val="29231142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638536" y="220492"/>
            <a:ext cx="7712573" cy="419100"/>
          </a:xfrm>
        </p:spPr>
        <p:txBody>
          <a:bodyPr/>
          <a:lstStyle/>
          <a:p>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النموذج الاقتصادي للإسكوا: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endParaRPr lang="en-US" dirty="0"/>
          </a:p>
        </p:txBody>
      </p:sp>
      <p:pic>
        <p:nvPicPr>
          <p:cNvPr id="4" name="Picture 3">
            <a:extLst>
              <a:ext uri="{FF2B5EF4-FFF2-40B4-BE49-F238E27FC236}">
                <a16:creationId xmlns:a16="http://schemas.microsoft.com/office/drawing/2014/main" id="{C5EBEAFF-BACB-4675-A93C-D74CA4404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80" y="1089061"/>
            <a:ext cx="8869650" cy="544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72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E9E1B8-3AC4-47F3-952C-E2FCE87BAAC6}"/>
              </a:ext>
            </a:extLst>
          </p:cNvPr>
          <p:cNvSpPr/>
          <p:nvPr/>
        </p:nvSpPr>
        <p:spPr>
          <a:xfrm>
            <a:off x="1066800" y="6248400"/>
            <a:ext cx="7581900" cy="33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533400" y="220492"/>
            <a:ext cx="8293959" cy="419100"/>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الأولى</a:t>
            </a:r>
            <a:endParaRPr lang="en-US" dirty="0"/>
          </a:p>
        </p:txBody>
      </p:sp>
      <p:sp>
        <p:nvSpPr>
          <p:cNvPr id="3" name="Subtitle 2">
            <a:extLst>
              <a:ext uri="{FF2B5EF4-FFF2-40B4-BE49-F238E27FC236}">
                <a16:creationId xmlns:a16="http://schemas.microsoft.com/office/drawing/2014/main" id="{AC10DA4F-8E50-4B5F-9FFC-D9D110BF5702}"/>
              </a:ext>
            </a:extLst>
          </p:cNvPr>
          <p:cNvSpPr>
            <a:spLocks noGrp="1"/>
          </p:cNvSpPr>
          <p:nvPr>
            <p:ph type="subTitle" idx="1"/>
          </p:nvPr>
        </p:nvSpPr>
        <p:spPr>
          <a:xfrm>
            <a:off x="400049" y="1992043"/>
            <a:ext cx="8382000" cy="1208357"/>
          </a:xfrm>
        </p:spPr>
        <p:txBody>
          <a:bodyPr/>
          <a:lstStyle/>
          <a:p>
            <a:pPr algn="just"/>
            <a:r>
              <a:rPr lang="ar-SA" sz="2400" dirty="0"/>
              <a:t>من المهم</a:t>
            </a:r>
            <a:r>
              <a:rPr lang="ar-LB" sz="2400" dirty="0"/>
              <a:t> </a:t>
            </a:r>
            <a:r>
              <a:rPr lang="ar-SA" sz="2400" dirty="0"/>
              <a:t> الشروع في دراسة تقدير التكلفة</a:t>
            </a:r>
            <a:r>
              <a:rPr lang="ar-LB" sz="2400" dirty="0"/>
              <a:t> ب</a:t>
            </a:r>
            <a:r>
              <a:rPr lang="ar-SA" sz="2400" dirty="0"/>
              <a:t>استخدام </a:t>
            </a:r>
            <a:r>
              <a:rPr lang="ar-SA" sz="2400" b="1" dirty="0"/>
              <a:t>عملية تشاركية</a:t>
            </a:r>
            <a:r>
              <a:rPr lang="en-US" sz="2400" b="1" dirty="0"/>
              <a:t> </a:t>
            </a:r>
            <a:r>
              <a:rPr lang="ar-LB" sz="2400" dirty="0"/>
              <a:t>وأخذ</a:t>
            </a:r>
            <a:r>
              <a:rPr lang="en-US" sz="2400" dirty="0"/>
              <a:t> </a:t>
            </a:r>
            <a:r>
              <a:rPr lang="ar-LB" sz="2400" dirty="0"/>
              <a:t>عدد من</a:t>
            </a:r>
            <a:r>
              <a:rPr lang="ar-LB" sz="2400" b="1" dirty="0"/>
              <a:t> ا</a:t>
            </a:r>
            <a:r>
              <a:rPr lang="ar-SA" sz="2400" dirty="0"/>
              <a:t>لعناصر الأساسية بالاعتبار:</a:t>
            </a:r>
            <a:endParaRPr lang="ar-LB" sz="2400" dirty="0"/>
          </a:p>
          <a:p>
            <a:pPr algn="just"/>
            <a:endParaRPr lang="ar-LB" sz="2000" dirty="0"/>
          </a:p>
          <a:p>
            <a:pPr marL="0" indent="0" algn="just">
              <a:buNone/>
            </a:pPr>
            <a:endParaRPr lang="ar-LB" sz="2000" dirty="0"/>
          </a:p>
        </p:txBody>
      </p:sp>
      <p:sp>
        <p:nvSpPr>
          <p:cNvPr id="6" name="Rectangle 5">
            <a:extLst>
              <a:ext uri="{FF2B5EF4-FFF2-40B4-BE49-F238E27FC236}">
                <a16:creationId xmlns:a16="http://schemas.microsoft.com/office/drawing/2014/main" id="{3B29A41B-5CB5-490E-B8AB-4E5DEBE44E56}"/>
              </a:ext>
            </a:extLst>
          </p:cNvPr>
          <p:cNvSpPr/>
          <p:nvPr/>
        </p:nvSpPr>
        <p:spPr>
          <a:xfrm>
            <a:off x="533399" y="973138"/>
            <a:ext cx="8115301" cy="81226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ar-LB" sz="2400" b="1" dirty="0">
                <a:solidFill>
                  <a:schemeClr val="tx1"/>
                </a:solidFill>
              </a:rPr>
              <a:t>توضيح غرض الدراسة وتحليل السياق</a:t>
            </a:r>
            <a:endParaRPr lang="en-US" sz="2400" b="1" dirty="0">
              <a:solidFill>
                <a:schemeClr val="tx1"/>
              </a:solidFill>
            </a:endParaRPr>
          </a:p>
        </p:txBody>
      </p:sp>
      <p:pic>
        <p:nvPicPr>
          <p:cNvPr id="7" name="Picture 6">
            <a:extLst>
              <a:ext uri="{FF2B5EF4-FFF2-40B4-BE49-F238E27FC236}">
                <a16:creationId xmlns:a16="http://schemas.microsoft.com/office/drawing/2014/main" id="{89697C31-7C89-47F9-85AB-EF70D9710C77}"/>
              </a:ext>
            </a:extLst>
          </p:cNvPr>
          <p:cNvPicPr>
            <a:picLocks noChangeAspect="1"/>
          </p:cNvPicPr>
          <p:nvPr/>
        </p:nvPicPr>
        <p:blipFill>
          <a:blip r:embed="rId3"/>
          <a:stretch>
            <a:fillRect/>
          </a:stretch>
        </p:blipFill>
        <p:spPr>
          <a:xfrm>
            <a:off x="681789" y="84006"/>
            <a:ext cx="2501678" cy="652046"/>
          </a:xfrm>
          <a:prstGeom prst="rect">
            <a:avLst/>
          </a:prstGeom>
        </p:spPr>
      </p:pic>
      <p:graphicFrame>
        <p:nvGraphicFramePr>
          <p:cNvPr id="8" name="Diagram 7">
            <a:extLst>
              <a:ext uri="{FF2B5EF4-FFF2-40B4-BE49-F238E27FC236}">
                <a16:creationId xmlns:a16="http://schemas.microsoft.com/office/drawing/2014/main" id="{9164883C-3234-4530-B9F2-149D485EF9C2}"/>
              </a:ext>
            </a:extLst>
          </p:cNvPr>
          <p:cNvGraphicFramePr/>
          <p:nvPr>
            <p:extLst>
              <p:ext uri="{D42A27DB-BD31-4B8C-83A1-F6EECF244321}">
                <p14:modId xmlns:p14="http://schemas.microsoft.com/office/powerpoint/2010/main" val="1759117952"/>
              </p:ext>
            </p:extLst>
          </p:nvPr>
        </p:nvGraphicFramePr>
        <p:xfrm>
          <a:off x="484769" y="2743531"/>
          <a:ext cx="8392531" cy="1335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DF0E735-6C39-490D-8225-2F64043BEB79}"/>
              </a:ext>
            </a:extLst>
          </p:cNvPr>
          <p:cNvSpPr/>
          <p:nvPr/>
        </p:nvSpPr>
        <p:spPr>
          <a:xfrm>
            <a:off x="315383" y="4369763"/>
            <a:ext cx="8477251" cy="2246769"/>
          </a:xfrm>
          <a:prstGeom prst="rect">
            <a:avLst/>
          </a:prstGeom>
        </p:spPr>
        <p:txBody>
          <a:bodyPr wrap="square">
            <a:spAutoFit/>
          </a:bodyPr>
          <a:lstStyle/>
          <a:p>
            <a:pPr marL="342900" indent="-342900" algn="just" rtl="1">
              <a:spcBef>
                <a:spcPts val="600"/>
              </a:spcBef>
              <a:spcAft>
                <a:spcPts val="600"/>
              </a:spcAft>
              <a:buFont typeface="Arial" panose="020B0604020202020204" pitchFamily="34" charset="0"/>
              <a:buChar char="•"/>
            </a:pPr>
            <a:r>
              <a:rPr lang="ar-SA" sz="2400" dirty="0">
                <a:latin typeface="Arial"/>
                <a:ea typeface="ＭＳ Ｐゴシック" charset="-128"/>
                <a:cs typeface="Arial"/>
              </a:rPr>
              <a:t>تحليل للإطار القانوني و</a:t>
            </a:r>
            <a:r>
              <a:rPr lang="ar-LB" sz="2400" dirty="0">
                <a:latin typeface="Arial"/>
                <a:ea typeface="ＭＳ Ｐゴシック" charset="-128"/>
                <a:cs typeface="Arial"/>
              </a:rPr>
              <a:t>ل</a:t>
            </a:r>
            <a:r>
              <a:rPr lang="ar-SA" sz="2400" dirty="0">
                <a:latin typeface="Arial"/>
                <a:ea typeface="ＭＳ Ｐゴシック" charset="-128"/>
                <a:cs typeface="Arial"/>
              </a:rPr>
              <a:t>إجراءات العمل في البلد المعني </a:t>
            </a:r>
            <a:r>
              <a:rPr lang="ar-LB" sz="2400" dirty="0">
                <a:latin typeface="Arial"/>
                <a:ea typeface="ＭＳ Ｐゴシック" charset="-128"/>
                <a:cs typeface="Arial"/>
              </a:rPr>
              <a:t>مما يمكن </a:t>
            </a:r>
            <a:r>
              <a:rPr lang="ar-SA" sz="2400" dirty="0">
                <a:latin typeface="Arial"/>
                <a:ea typeface="ＭＳ Ｐゴシック" charset="-128"/>
                <a:cs typeface="Arial"/>
              </a:rPr>
              <a:t>فريق البحث من التوصّل إلى فهم أفضل للسياق الوطني</a:t>
            </a:r>
            <a:endParaRPr lang="ar-LB" sz="2400" dirty="0">
              <a:latin typeface="Arial"/>
              <a:ea typeface="ＭＳ Ｐゴシック" charset="-128"/>
              <a:cs typeface="Arial"/>
            </a:endParaRPr>
          </a:p>
          <a:p>
            <a:pPr marL="342900" indent="-342900" algn="just" rtl="1">
              <a:spcBef>
                <a:spcPts val="600"/>
              </a:spcBef>
              <a:spcAft>
                <a:spcPts val="600"/>
              </a:spcAft>
              <a:buFont typeface="Arial" panose="020B0604020202020204" pitchFamily="34" charset="0"/>
              <a:buChar char="•"/>
            </a:pPr>
            <a:r>
              <a:rPr lang="ar-SA" sz="2400" dirty="0">
                <a:latin typeface="Arial"/>
                <a:ea typeface="ＭＳ Ｐゴシック" charset="-128"/>
                <a:cs typeface="Arial"/>
              </a:rPr>
              <a:t>تحديد الجهات المعنية </a:t>
            </a:r>
            <a:r>
              <a:rPr lang="ar-LB" sz="2400" dirty="0">
                <a:latin typeface="Arial"/>
                <a:ea typeface="ＭＳ Ｐゴシック" charset="-128"/>
                <a:cs typeface="Arial"/>
              </a:rPr>
              <a:t>بالموضوع مما يشكل </a:t>
            </a:r>
            <a:r>
              <a:rPr lang="ar-SA" sz="2400" dirty="0">
                <a:latin typeface="Arial"/>
                <a:ea typeface="ＭＳ Ｐゴシック" charset="-128"/>
                <a:cs typeface="Arial"/>
              </a:rPr>
              <a:t>أداةٌ مفيدة في التعرّف على الشركاء المحتملين، فضلاً عن الجهات المستفيدة الرئيسية والثانوية</a:t>
            </a:r>
            <a:endParaRPr lang="ar-LB" sz="2400" dirty="0">
              <a:latin typeface="Arial"/>
              <a:ea typeface="ＭＳ Ｐゴシック" charset="-128"/>
              <a:cs typeface="Arial"/>
            </a:endParaRPr>
          </a:p>
          <a:p>
            <a:pPr marL="342900" indent="-342900" algn="just" rtl="1">
              <a:spcBef>
                <a:spcPts val="600"/>
              </a:spcBef>
              <a:spcAft>
                <a:spcPts val="600"/>
              </a:spcAft>
              <a:buFont typeface="Arial" panose="020B0604020202020204" pitchFamily="34" charset="0"/>
              <a:buChar char="•"/>
            </a:pPr>
            <a:r>
              <a:rPr lang="ar-LB" sz="2400" dirty="0">
                <a:latin typeface="Arial"/>
                <a:ea typeface="ＭＳ Ｐゴシック" charset="-128"/>
                <a:cs typeface="Arial"/>
              </a:rPr>
              <a:t>تحديد</a:t>
            </a:r>
            <a:r>
              <a:rPr lang="ar-SA" sz="2400" dirty="0">
                <a:latin typeface="Arial"/>
                <a:ea typeface="ＭＳ Ｐゴシック" charset="-128"/>
                <a:cs typeface="Arial"/>
              </a:rPr>
              <a:t> أدوار كل من الجهات المعنية ومسؤولياتها في كشف الثغرات</a:t>
            </a:r>
            <a:endParaRPr lang="ar-LB" sz="2400" dirty="0">
              <a:latin typeface="Arial"/>
              <a:ea typeface="ＭＳ Ｐゴシック" charset="-128"/>
              <a:cs typeface="Arial"/>
            </a:endParaRPr>
          </a:p>
        </p:txBody>
      </p:sp>
    </p:spTree>
    <p:extLst>
      <p:ext uri="{BB962C8B-B14F-4D97-AF65-F5344CB8AC3E}">
        <p14:creationId xmlns:p14="http://schemas.microsoft.com/office/powerpoint/2010/main" val="4034678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6D68F4-8948-47F5-B4ED-894ADC21D731}"/>
              </a:ext>
            </a:extLst>
          </p:cNvPr>
          <p:cNvSpPr/>
          <p:nvPr/>
        </p:nvSpPr>
        <p:spPr>
          <a:xfrm>
            <a:off x="1066800" y="6248400"/>
            <a:ext cx="7581900" cy="33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3400425" y="248518"/>
            <a:ext cx="5579334" cy="419100"/>
          </a:xfrm>
        </p:spPr>
        <p:txBody>
          <a:bodyPr/>
          <a:lstStyle/>
          <a:p>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الأولى</a:t>
            </a:r>
            <a:endParaRPr lang="en-US" dirty="0"/>
          </a:p>
        </p:txBody>
      </p:sp>
      <p:pic>
        <p:nvPicPr>
          <p:cNvPr id="8" name="Picture 7">
            <a:extLst>
              <a:ext uri="{FF2B5EF4-FFF2-40B4-BE49-F238E27FC236}">
                <a16:creationId xmlns:a16="http://schemas.microsoft.com/office/drawing/2014/main" id="{6B6FC625-2045-425A-8718-9DF797D78F54}"/>
              </a:ext>
            </a:extLst>
          </p:cNvPr>
          <p:cNvPicPr>
            <a:picLocks noChangeAspect="1"/>
          </p:cNvPicPr>
          <p:nvPr/>
        </p:nvPicPr>
        <p:blipFill>
          <a:blip r:embed="rId3"/>
          <a:stretch>
            <a:fillRect/>
          </a:stretch>
        </p:blipFill>
        <p:spPr>
          <a:xfrm>
            <a:off x="593204" y="84252"/>
            <a:ext cx="2885873" cy="669695"/>
          </a:xfrm>
          <a:prstGeom prst="rect">
            <a:avLst/>
          </a:prstGeom>
        </p:spPr>
      </p:pic>
      <p:graphicFrame>
        <p:nvGraphicFramePr>
          <p:cNvPr id="4" name="Diagram 3">
            <a:extLst>
              <a:ext uri="{FF2B5EF4-FFF2-40B4-BE49-F238E27FC236}">
                <a16:creationId xmlns:a16="http://schemas.microsoft.com/office/drawing/2014/main" id="{721286B2-780A-4940-B473-F90116671596}"/>
              </a:ext>
            </a:extLst>
          </p:cNvPr>
          <p:cNvGraphicFramePr/>
          <p:nvPr>
            <p:extLst>
              <p:ext uri="{D42A27DB-BD31-4B8C-83A1-F6EECF244321}">
                <p14:modId xmlns:p14="http://schemas.microsoft.com/office/powerpoint/2010/main" val="709219074"/>
              </p:ext>
            </p:extLst>
          </p:nvPr>
        </p:nvGraphicFramePr>
        <p:xfrm>
          <a:off x="533400" y="1102592"/>
          <a:ext cx="8020050" cy="4620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EE63AEF9-3659-4A93-A814-A3948C80037C}"/>
              </a:ext>
            </a:extLst>
          </p:cNvPr>
          <p:cNvSpPr/>
          <p:nvPr/>
        </p:nvSpPr>
        <p:spPr>
          <a:xfrm>
            <a:off x="495300" y="5602069"/>
            <a:ext cx="8058150" cy="707886"/>
          </a:xfrm>
          <a:prstGeom prst="rect">
            <a:avLst/>
          </a:prstGeom>
        </p:spPr>
        <p:txBody>
          <a:bodyPr wrap="square">
            <a:spAutoFit/>
          </a:bodyPr>
          <a:lstStyle/>
          <a:p>
            <a:pPr lvl="0" algn="r" rtl="1"/>
            <a:r>
              <a:rPr lang="ar-SA" sz="2000" dirty="0">
                <a:latin typeface="Arial"/>
                <a:cs typeface="Arial"/>
              </a:rPr>
              <a:t>ومن بين الاعتبارات الإضافية هو ما إذا كان الفريق الذي يعمل على المشروع سيتمكّن من الحصول على وثائق الموازنة الوطنية واستعراضها.</a:t>
            </a:r>
            <a:endParaRPr lang="en-US" sz="2000" dirty="0"/>
          </a:p>
        </p:txBody>
      </p:sp>
    </p:spTree>
    <p:extLst>
      <p:ext uri="{BB962C8B-B14F-4D97-AF65-F5344CB8AC3E}">
        <p14:creationId xmlns:p14="http://schemas.microsoft.com/office/powerpoint/2010/main" val="36663671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6D68F4-8948-47F5-B4ED-894ADC21D731}"/>
              </a:ext>
            </a:extLst>
          </p:cNvPr>
          <p:cNvSpPr/>
          <p:nvPr/>
        </p:nvSpPr>
        <p:spPr>
          <a:xfrm>
            <a:off x="1066800" y="6248400"/>
            <a:ext cx="7581900" cy="33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3400425" y="248518"/>
            <a:ext cx="5579334" cy="419100"/>
          </a:xfrm>
        </p:spPr>
        <p:txBody>
          <a:bodyPr/>
          <a:lstStyle/>
          <a:p>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الأولى</a:t>
            </a:r>
            <a:endParaRPr lang="en-US" dirty="0"/>
          </a:p>
        </p:txBody>
      </p:sp>
      <p:pic>
        <p:nvPicPr>
          <p:cNvPr id="8" name="Picture 7">
            <a:extLst>
              <a:ext uri="{FF2B5EF4-FFF2-40B4-BE49-F238E27FC236}">
                <a16:creationId xmlns:a16="http://schemas.microsoft.com/office/drawing/2014/main" id="{6B6FC625-2045-425A-8718-9DF797D78F54}"/>
              </a:ext>
            </a:extLst>
          </p:cNvPr>
          <p:cNvPicPr>
            <a:picLocks noChangeAspect="1"/>
          </p:cNvPicPr>
          <p:nvPr/>
        </p:nvPicPr>
        <p:blipFill>
          <a:blip r:embed="rId3"/>
          <a:stretch>
            <a:fillRect/>
          </a:stretch>
        </p:blipFill>
        <p:spPr>
          <a:xfrm>
            <a:off x="593204" y="84252"/>
            <a:ext cx="2885873" cy="669695"/>
          </a:xfrm>
          <a:prstGeom prst="rect">
            <a:avLst/>
          </a:prstGeom>
        </p:spPr>
      </p:pic>
      <p:sp>
        <p:nvSpPr>
          <p:cNvPr id="9" name="Rectangle 8">
            <a:extLst>
              <a:ext uri="{FF2B5EF4-FFF2-40B4-BE49-F238E27FC236}">
                <a16:creationId xmlns:a16="http://schemas.microsoft.com/office/drawing/2014/main" id="{FD9735B9-A5F1-4473-821B-D04DAAC289A2}"/>
              </a:ext>
            </a:extLst>
          </p:cNvPr>
          <p:cNvSpPr/>
          <p:nvPr/>
        </p:nvSpPr>
        <p:spPr>
          <a:xfrm>
            <a:off x="254002" y="4456945"/>
            <a:ext cx="8661330" cy="2268503"/>
          </a:xfrm>
          <a:prstGeom prst="rect">
            <a:avLst/>
          </a:prstGeom>
          <a:solidFill>
            <a:schemeClr val="accent1">
              <a:lumMod val="75000"/>
              <a:alpha val="99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r" rtl="1">
              <a:spcBef>
                <a:spcPts val="0"/>
              </a:spcBef>
              <a:spcAft>
                <a:spcPts val="0"/>
              </a:spcAft>
              <a:buFont typeface="Arial" panose="020B0604020202020204" pitchFamily="34" charset="0"/>
              <a:buChar char="•"/>
            </a:pPr>
            <a:r>
              <a:rPr lang="ar-LB" sz="2400" dirty="0">
                <a:solidFill>
                  <a:schemeClr val="bg1"/>
                </a:solidFill>
              </a:rPr>
              <a:t>هل يمكنك إخباري عن طبيعة التشريعات القائمة حالياً حول العنف الأسري؟</a:t>
            </a:r>
            <a:endParaRPr lang="en-US" sz="2400" dirty="0">
              <a:solidFill>
                <a:schemeClr val="bg1"/>
              </a:solidFill>
            </a:endParaRPr>
          </a:p>
          <a:p>
            <a:pPr marL="285750" indent="-285750" algn="r" rtl="1">
              <a:spcBef>
                <a:spcPts val="0"/>
              </a:spcBef>
              <a:spcAft>
                <a:spcPts val="0"/>
              </a:spcAft>
              <a:buFont typeface="Arial" panose="020B0604020202020204" pitchFamily="34" charset="0"/>
              <a:buChar char="•"/>
            </a:pPr>
            <a:r>
              <a:rPr lang="ar-LB" sz="2400" dirty="0">
                <a:solidFill>
                  <a:schemeClr val="bg1"/>
                </a:solidFill>
              </a:rPr>
              <a:t>هل يمكنك إخباري  عن الإطار </a:t>
            </a:r>
            <a:r>
              <a:rPr lang="ar-LB" sz="2400" dirty="0" err="1">
                <a:solidFill>
                  <a:schemeClr val="bg1"/>
                </a:solidFill>
              </a:rPr>
              <a:t>السياساتي</a:t>
            </a:r>
            <a:r>
              <a:rPr lang="ar-LB" sz="2400" dirty="0">
                <a:solidFill>
                  <a:schemeClr val="bg1"/>
                </a:solidFill>
              </a:rPr>
              <a:t> للعنف الأسري؟ هل تعتقد أنه متين؟ هل تعتقد أنه فعّال؟</a:t>
            </a:r>
            <a:endParaRPr lang="en-US" sz="2400" dirty="0">
              <a:solidFill>
                <a:schemeClr val="bg1"/>
              </a:solidFill>
            </a:endParaRPr>
          </a:p>
          <a:p>
            <a:pPr marL="285750" indent="-285750" algn="r" rtl="1">
              <a:spcBef>
                <a:spcPts val="0"/>
              </a:spcBef>
              <a:spcAft>
                <a:spcPts val="0"/>
              </a:spcAft>
              <a:buFont typeface="Arial" panose="020B0604020202020204" pitchFamily="34" charset="0"/>
              <a:buChar char="•"/>
            </a:pPr>
            <a:r>
              <a:rPr lang="ar-LB" sz="2400" dirty="0">
                <a:solidFill>
                  <a:schemeClr val="bg1"/>
                </a:solidFill>
              </a:rPr>
              <a:t>ما الخدمات المتاحة للناجين من العنف الأسري الذين يطلبون المساعدة؟ هل هي متوفرة في جميع المحافظات/المناطق؟</a:t>
            </a:r>
            <a:endParaRPr lang="en-US" sz="2400" dirty="0">
              <a:solidFill>
                <a:schemeClr val="bg1"/>
              </a:solidFill>
            </a:endParaRPr>
          </a:p>
          <a:p>
            <a:pPr marL="285750" indent="-285750" algn="r" rtl="1">
              <a:spcBef>
                <a:spcPts val="0"/>
              </a:spcBef>
              <a:spcAft>
                <a:spcPts val="0"/>
              </a:spcAft>
              <a:buFont typeface="Arial" panose="020B0604020202020204" pitchFamily="34" charset="0"/>
              <a:buChar char="•"/>
            </a:pPr>
            <a:r>
              <a:rPr lang="ar-LB" sz="2400" dirty="0">
                <a:solidFill>
                  <a:schemeClr val="bg1"/>
                </a:solidFill>
              </a:rPr>
              <a:t>ما أنواع خدمات الوقاية من العنف الأسري الموجودة؟</a:t>
            </a:r>
            <a:endParaRPr lang="en-US" sz="2400" dirty="0">
              <a:solidFill>
                <a:schemeClr val="bg1"/>
              </a:solidFill>
            </a:endParaRPr>
          </a:p>
        </p:txBody>
      </p:sp>
      <p:sp>
        <p:nvSpPr>
          <p:cNvPr id="10" name="Subtitle 2">
            <a:extLst>
              <a:ext uri="{FF2B5EF4-FFF2-40B4-BE49-F238E27FC236}">
                <a16:creationId xmlns:a16="http://schemas.microsoft.com/office/drawing/2014/main" id="{268A4DAB-3942-4D6B-AC29-AE3C8D05A557}"/>
              </a:ext>
            </a:extLst>
          </p:cNvPr>
          <p:cNvSpPr>
            <a:spLocks noGrp="1"/>
          </p:cNvSpPr>
          <p:nvPr>
            <p:ph type="subTitle" idx="1"/>
          </p:nvPr>
        </p:nvSpPr>
        <p:spPr>
          <a:xfrm>
            <a:off x="516007" y="1051470"/>
            <a:ext cx="8278673" cy="2818533"/>
          </a:xfrm>
        </p:spPr>
        <p:txBody>
          <a:bodyPr/>
          <a:lstStyle/>
          <a:p>
            <a:pPr>
              <a:lnSpc>
                <a:spcPct val="100000"/>
              </a:lnSpc>
            </a:pPr>
            <a:r>
              <a:rPr lang="ar-SA" sz="2400" dirty="0"/>
              <a:t>إجراء مقابلات مع</a:t>
            </a:r>
            <a:r>
              <a:rPr lang="ar-LB" sz="2400" dirty="0"/>
              <a:t>:</a:t>
            </a:r>
          </a:p>
          <a:p>
            <a:pPr marL="742950" lvl="1" indent="-285750" algn="r" rtl="1">
              <a:spcBef>
                <a:spcPts val="0"/>
              </a:spcBef>
              <a:buFont typeface="Courier New" panose="02070309020205020404" pitchFamily="49" charset="0"/>
              <a:buChar char="o"/>
            </a:pPr>
            <a:r>
              <a:rPr lang="ar-SA" sz="2400" dirty="0">
                <a:solidFill>
                  <a:schemeClr val="tx1"/>
                </a:solidFill>
              </a:rPr>
              <a:t> </a:t>
            </a:r>
            <a:r>
              <a:rPr lang="ar-SA" sz="2400" b="1" dirty="0">
                <a:solidFill>
                  <a:schemeClr val="tx1"/>
                </a:solidFill>
              </a:rPr>
              <a:t>كافة الجهات الوطنية المعنية الرئيسية </a:t>
            </a:r>
            <a:r>
              <a:rPr lang="ar-SA" sz="2400" dirty="0">
                <a:solidFill>
                  <a:schemeClr val="tx1"/>
                </a:solidFill>
              </a:rPr>
              <a:t>في وزارات مثل الشؤون الاجتماعية والمالية والداخلية والتعليم والصحة</a:t>
            </a:r>
            <a:r>
              <a:rPr lang="ar-LB" sz="2400" dirty="0">
                <a:solidFill>
                  <a:schemeClr val="tx1"/>
                </a:solidFill>
              </a:rPr>
              <a:t> </a:t>
            </a:r>
            <a:r>
              <a:rPr lang="ar-SA" sz="2400" dirty="0">
                <a:solidFill>
                  <a:schemeClr val="tx1"/>
                </a:solidFill>
              </a:rPr>
              <a:t>والإحصاءات، وما إلى ذلك. </a:t>
            </a:r>
            <a:endParaRPr lang="ar-LB" sz="2400" dirty="0">
              <a:solidFill>
                <a:schemeClr val="tx1"/>
              </a:solidFill>
            </a:endParaRPr>
          </a:p>
          <a:p>
            <a:pPr marL="742950" lvl="1" indent="-285750" algn="r" rtl="1">
              <a:spcBef>
                <a:spcPts val="0"/>
              </a:spcBef>
              <a:buFont typeface="Courier New" panose="02070309020205020404" pitchFamily="49" charset="0"/>
              <a:buChar char="o"/>
            </a:pPr>
            <a:r>
              <a:rPr lang="ar-SA" sz="2400" dirty="0">
                <a:solidFill>
                  <a:schemeClr val="tx1"/>
                </a:solidFill>
              </a:rPr>
              <a:t>مع </a:t>
            </a:r>
            <a:r>
              <a:rPr lang="ar-SA" sz="2400" b="1" dirty="0">
                <a:solidFill>
                  <a:schemeClr val="tx1"/>
                </a:solidFill>
              </a:rPr>
              <a:t>المنظّمات غير الحكومية المعنية</a:t>
            </a:r>
            <a:r>
              <a:rPr lang="ar-SA" sz="2400" dirty="0">
                <a:solidFill>
                  <a:schemeClr val="tx1"/>
                </a:solidFill>
              </a:rPr>
              <a:t>، ولا سيّما تلك التي تقدّم الخدمات </a:t>
            </a:r>
            <a:endParaRPr lang="ar-LB" sz="2400" dirty="0">
              <a:solidFill>
                <a:schemeClr val="tx1"/>
              </a:solidFill>
            </a:endParaRPr>
          </a:p>
          <a:p>
            <a:pPr>
              <a:lnSpc>
                <a:spcPct val="100000"/>
              </a:lnSpc>
            </a:pPr>
            <a:endParaRPr lang="ar-LB" sz="2400" dirty="0"/>
          </a:p>
          <a:p>
            <a:pPr>
              <a:lnSpc>
                <a:spcPct val="100000"/>
              </a:lnSpc>
            </a:pPr>
            <a:r>
              <a:rPr lang="ar-SA" sz="2400" dirty="0"/>
              <a:t>استعراض الدراسات المتوفّرة عن تقدير تكاليف العنف ضد المرأة. </a:t>
            </a:r>
            <a:endParaRPr lang="ar-LB" sz="2400" dirty="0"/>
          </a:p>
          <a:p>
            <a:pPr algn="just">
              <a:lnSpc>
                <a:spcPct val="100000"/>
              </a:lnSpc>
            </a:pPr>
            <a:endParaRPr lang="ar-LB" sz="2400" dirty="0"/>
          </a:p>
          <a:p>
            <a:pPr algn="just">
              <a:lnSpc>
                <a:spcPct val="100000"/>
              </a:lnSpc>
            </a:pPr>
            <a:r>
              <a:rPr lang="ar-LB" sz="2400" dirty="0"/>
              <a:t>الأسئلة التي يطرحها من يجرون المقابلات مع مقدمي المعلومات الأساسيين</a:t>
            </a:r>
            <a:r>
              <a:rPr lang="en-US" sz="2400" dirty="0"/>
              <a:t> </a:t>
            </a:r>
            <a:r>
              <a:rPr lang="ar-LB" sz="2400" dirty="0"/>
              <a:t>قد تشمل ما يلي</a:t>
            </a:r>
            <a:r>
              <a:rPr lang="en-GB" sz="2400" dirty="0"/>
              <a:t>:</a:t>
            </a:r>
            <a:endParaRPr lang="en-US" sz="2400" dirty="0"/>
          </a:p>
          <a:p>
            <a:pPr algn="just">
              <a:lnSpc>
                <a:spcPct val="100000"/>
              </a:lnSpc>
            </a:pPr>
            <a:endParaRPr lang="en-US" sz="2400" dirty="0">
              <a:solidFill>
                <a:schemeClr val="tx1"/>
              </a:solidFill>
            </a:endParaRPr>
          </a:p>
        </p:txBody>
      </p:sp>
    </p:spTree>
    <p:extLst>
      <p:ext uri="{BB962C8B-B14F-4D97-AF65-F5344CB8AC3E}">
        <p14:creationId xmlns:p14="http://schemas.microsoft.com/office/powerpoint/2010/main" val="1182863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681517" y="220492"/>
            <a:ext cx="8145842" cy="419100"/>
          </a:xfrm>
        </p:spPr>
        <p:txBody>
          <a:bodyPr/>
          <a:lstStyle/>
          <a:p>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الأولى</a:t>
            </a:r>
            <a:endParaRPr lang="en-US" dirty="0"/>
          </a:p>
        </p:txBody>
      </p:sp>
      <p:graphicFrame>
        <p:nvGraphicFramePr>
          <p:cNvPr id="6" name="Diagram 5">
            <a:extLst>
              <a:ext uri="{FF2B5EF4-FFF2-40B4-BE49-F238E27FC236}">
                <a16:creationId xmlns:a16="http://schemas.microsoft.com/office/drawing/2014/main" id="{4A7551A4-9BA2-4A04-A734-B3DDED92CEA3}"/>
              </a:ext>
            </a:extLst>
          </p:cNvPr>
          <p:cNvGraphicFramePr/>
          <p:nvPr>
            <p:extLst>
              <p:ext uri="{D42A27DB-BD31-4B8C-83A1-F6EECF244321}">
                <p14:modId xmlns:p14="http://schemas.microsoft.com/office/powerpoint/2010/main" val="3295434613"/>
              </p:ext>
            </p:extLst>
          </p:nvPr>
        </p:nvGraphicFramePr>
        <p:xfrm>
          <a:off x="-213025" y="1575673"/>
          <a:ext cx="9203467" cy="445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5FD1B24-D72A-4951-85A9-5EBA634566BC}"/>
              </a:ext>
            </a:extLst>
          </p:cNvPr>
          <p:cNvPicPr>
            <a:picLocks noChangeAspect="1"/>
          </p:cNvPicPr>
          <p:nvPr/>
        </p:nvPicPr>
        <p:blipFill>
          <a:blip r:embed="rId7"/>
          <a:stretch>
            <a:fillRect/>
          </a:stretch>
        </p:blipFill>
        <p:spPr>
          <a:xfrm>
            <a:off x="2087607" y="1779745"/>
            <a:ext cx="4648888" cy="1353979"/>
          </a:xfrm>
          <a:prstGeom prst="rect">
            <a:avLst/>
          </a:prstGeom>
        </p:spPr>
      </p:pic>
    </p:spTree>
    <p:extLst>
      <p:ext uri="{BB962C8B-B14F-4D97-AF65-F5344CB8AC3E}">
        <p14:creationId xmlns:p14="http://schemas.microsoft.com/office/powerpoint/2010/main" val="7256593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E9E1B8-3AC4-47F3-952C-E2FCE87BAAC6}"/>
              </a:ext>
            </a:extLst>
          </p:cNvPr>
          <p:cNvSpPr/>
          <p:nvPr/>
        </p:nvSpPr>
        <p:spPr>
          <a:xfrm>
            <a:off x="1066800" y="6248400"/>
            <a:ext cx="7581900" cy="33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533400" y="220492"/>
            <a:ext cx="8293959" cy="419100"/>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الثانية</a:t>
            </a:r>
            <a:endParaRPr lang="en-US" dirty="0"/>
          </a:p>
        </p:txBody>
      </p:sp>
      <p:sp>
        <p:nvSpPr>
          <p:cNvPr id="3" name="Subtitle 2">
            <a:extLst>
              <a:ext uri="{FF2B5EF4-FFF2-40B4-BE49-F238E27FC236}">
                <a16:creationId xmlns:a16="http://schemas.microsoft.com/office/drawing/2014/main" id="{AC10DA4F-8E50-4B5F-9FFC-D9D110BF5702}"/>
              </a:ext>
            </a:extLst>
          </p:cNvPr>
          <p:cNvSpPr>
            <a:spLocks noGrp="1"/>
          </p:cNvSpPr>
          <p:nvPr>
            <p:ph type="subTitle" idx="1"/>
          </p:nvPr>
        </p:nvSpPr>
        <p:spPr>
          <a:xfrm>
            <a:off x="455538" y="1072343"/>
            <a:ext cx="8449681" cy="1900874"/>
          </a:xfrm>
        </p:spPr>
        <p:txBody>
          <a:bodyPr/>
          <a:lstStyle/>
          <a:p>
            <a:pPr algn="just"/>
            <a:r>
              <a:rPr lang="ar-SA" sz="2000" dirty="0">
                <a:cs typeface="+mn-cs"/>
              </a:rPr>
              <a:t>في هذه المرحلة، تبرز أهمية إشراك الحكومة على أرفع مستوى ممكن، ولا سيّما الأطراف الحكومية المشاركة في المرحلة التحضيرية</a:t>
            </a:r>
            <a:endParaRPr lang="ar-LB" sz="2000" dirty="0">
              <a:cs typeface="+mn-cs"/>
            </a:endParaRPr>
          </a:p>
          <a:p>
            <a:pPr algn="just"/>
            <a:r>
              <a:rPr lang="ar-SA" sz="2000" dirty="0">
                <a:cs typeface="+mn-cs"/>
              </a:rPr>
              <a:t>إنشاء منبرٍ وطني رفيع المستوى لضمان الالتزام بتبادل المعلومات المتوفرة</a:t>
            </a:r>
            <a:endParaRPr lang="en-US" sz="2000" dirty="0">
              <a:cs typeface="+mn-cs"/>
            </a:endParaRPr>
          </a:p>
          <a:p>
            <a:pPr algn="just"/>
            <a:r>
              <a:rPr lang="ar-SA" sz="2000" dirty="0">
                <a:cs typeface="+mn-cs"/>
              </a:rPr>
              <a:t>وفيما يتعلّق بحوكمة  مشروع تقدير التكلفة، يمكن أن تقود هذه المهمة الحكومة أو المنظّمات غير الحكومية أو الآلية الوطنية للنهوض بالمرأة</a:t>
            </a:r>
            <a:endParaRPr lang="en-US" sz="2000" dirty="0">
              <a:solidFill>
                <a:schemeClr val="tx1"/>
              </a:solidFill>
            </a:endParaRPr>
          </a:p>
        </p:txBody>
      </p:sp>
      <p:pic>
        <p:nvPicPr>
          <p:cNvPr id="4" name="Picture 3">
            <a:extLst>
              <a:ext uri="{FF2B5EF4-FFF2-40B4-BE49-F238E27FC236}">
                <a16:creationId xmlns:a16="http://schemas.microsoft.com/office/drawing/2014/main" id="{A9B7949A-0C11-4170-8889-59330CBFDA88}"/>
              </a:ext>
            </a:extLst>
          </p:cNvPr>
          <p:cNvPicPr>
            <a:picLocks noChangeAspect="1"/>
          </p:cNvPicPr>
          <p:nvPr/>
        </p:nvPicPr>
        <p:blipFill>
          <a:blip r:embed="rId3"/>
          <a:stretch>
            <a:fillRect/>
          </a:stretch>
        </p:blipFill>
        <p:spPr>
          <a:xfrm>
            <a:off x="1066800" y="85810"/>
            <a:ext cx="3070655" cy="688464"/>
          </a:xfrm>
          <a:prstGeom prst="rect">
            <a:avLst/>
          </a:prstGeom>
        </p:spPr>
      </p:pic>
      <p:sp>
        <p:nvSpPr>
          <p:cNvPr id="11" name="Text Box 28">
            <a:extLst>
              <a:ext uri="{FF2B5EF4-FFF2-40B4-BE49-F238E27FC236}">
                <a16:creationId xmlns:a16="http://schemas.microsoft.com/office/drawing/2014/main" id="{0B2E42AC-251E-4B6A-B39D-878D067E45DA}"/>
              </a:ext>
            </a:extLst>
          </p:cNvPr>
          <p:cNvSpPr txBox="1">
            <a:spLocks noChangeArrowheads="1"/>
          </p:cNvSpPr>
          <p:nvPr/>
        </p:nvSpPr>
        <p:spPr bwMode="auto">
          <a:xfrm>
            <a:off x="400050" y="5381657"/>
            <a:ext cx="8449680" cy="938993"/>
          </a:xfrm>
          <a:prstGeom prst="rect">
            <a:avLst/>
          </a:prstGeom>
          <a:solidFill>
            <a:schemeClr val="accent1">
              <a:lumMod val="20000"/>
              <a:lumOff val="80000"/>
            </a:schemeClr>
          </a:solidFill>
          <a:ln w="9525">
            <a:noFill/>
            <a:miter lim="800000"/>
            <a:headEnd/>
            <a:tailEnd/>
          </a:ln>
        </p:spPr>
        <p:txBody>
          <a:bodyPr rot="0" vert="horz" wrap="square" lIns="91440" tIns="45720" rIns="91440" bIns="45720" anchor="t" anchorCtr="0" upright="1">
            <a:noAutofit/>
          </a:bodyPr>
          <a:lstStyle/>
          <a:p>
            <a:pPr marL="0" marR="0" algn="r" rtl="1">
              <a:spcBef>
                <a:spcPts val="0"/>
              </a:spcBef>
              <a:spcAft>
                <a:spcPts val="600"/>
              </a:spcAft>
            </a:pPr>
            <a:r>
              <a:rPr lang="ar-SA" sz="2000" b="1" dirty="0">
                <a:effectLst/>
                <a:latin typeface="Times New Roman" panose="02020603050405020304" pitchFamily="18" charset="0"/>
                <a:ea typeface="Calibri" panose="020F0502020204030204" pitchFamily="34" charset="0"/>
                <a:cs typeface="Arial" panose="020B0604020202020204" pitchFamily="34" charset="0"/>
              </a:rPr>
              <a:t>ممارسة جيدة</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ar-SA" sz="2000" dirty="0">
                <a:effectLst/>
                <a:latin typeface="Arial" panose="020B0604020202020204" pitchFamily="34" charset="0"/>
                <a:ea typeface="Times New Roman" panose="02020603050405020304" pitchFamily="18" charset="0"/>
              </a:rPr>
              <a:t>لضمان اعتماد النتائج التي تتوصل لها البحوث وتنفيذها، يُوصى بالقيام بمشروع متعدّد الشركاء، بقيادة حكومية. ويمكن للمنظّمات غير الحكومية أن تقوم بدورٍ مفيد في الدعوة بضرورة قيام الحكومة بإجراء دراسة لتقدير التكلفة.</a:t>
            </a:r>
            <a:endParaRPr lang="en-US" sz="2000" dirty="0">
              <a:effectLst/>
              <a:latin typeface="Arial" panose="020B0604020202020204" pitchFamily="34" charset="0"/>
              <a:ea typeface="Times New Roman" panose="02020603050405020304" pitchFamily="18" charset="0"/>
            </a:endParaRPr>
          </a:p>
        </p:txBody>
      </p:sp>
      <p:graphicFrame>
        <p:nvGraphicFramePr>
          <p:cNvPr id="12" name="Diagram 11">
            <a:extLst>
              <a:ext uri="{FF2B5EF4-FFF2-40B4-BE49-F238E27FC236}">
                <a16:creationId xmlns:a16="http://schemas.microsoft.com/office/drawing/2014/main" id="{5F37994A-9AD9-467B-B451-899C64ACB08E}"/>
              </a:ext>
            </a:extLst>
          </p:cNvPr>
          <p:cNvGraphicFramePr/>
          <p:nvPr>
            <p:extLst>
              <p:ext uri="{D42A27DB-BD31-4B8C-83A1-F6EECF244321}">
                <p14:modId xmlns:p14="http://schemas.microsoft.com/office/powerpoint/2010/main" val="2538853257"/>
              </p:ext>
            </p:extLst>
          </p:nvPr>
        </p:nvGraphicFramePr>
        <p:xfrm>
          <a:off x="400050" y="3049417"/>
          <a:ext cx="824865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50245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F289-4A13-4E8C-8BB6-FBDB59A1BC08}"/>
              </a:ext>
            </a:extLst>
          </p:cNvPr>
          <p:cNvSpPr>
            <a:spLocks noGrp="1"/>
          </p:cNvSpPr>
          <p:nvPr>
            <p:ph type="ctrTitle"/>
          </p:nvPr>
        </p:nvSpPr>
        <p:spPr>
          <a:xfrm>
            <a:off x="681517" y="220492"/>
            <a:ext cx="8145842" cy="419100"/>
          </a:xfrm>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الخطوات المفصلة</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r>
              <a:rPr lang="ar-LB" altLang="en-US" sz="2800" dirty="0">
                <a:latin typeface="Arial" panose="020B0604020202020204" pitchFamily="34" charset="0"/>
                <a:ea typeface="ＭＳ Ｐゴシック" panose="020B0600070205080204" pitchFamily="34" charset="-128"/>
                <a:cs typeface="Arial" panose="020B0604020202020204" pitchFamily="34" charset="0"/>
              </a:rPr>
              <a:t>الخطوة الثانية</a:t>
            </a:r>
            <a:endParaRPr lang="en-US" dirty="0"/>
          </a:p>
        </p:txBody>
      </p:sp>
      <p:graphicFrame>
        <p:nvGraphicFramePr>
          <p:cNvPr id="6" name="Diagram 5">
            <a:extLst>
              <a:ext uri="{FF2B5EF4-FFF2-40B4-BE49-F238E27FC236}">
                <a16:creationId xmlns:a16="http://schemas.microsoft.com/office/drawing/2014/main" id="{4A7551A4-9BA2-4A04-A734-B3DDED92CEA3}"/>
              </a:ext>
            </a:extLst>
          </p:cNvPr>
          <p:cNvGraphicFramePr/>
          <p:nvPr>
            <p:extLst>
              <p:ext uri="{D42A27DB-BD31-4B8C-83A1-F6EECF244321}">
                <p14:modId xmlns:p14="http://schemas.microsoft.com/office/powerpoint/2010/main" val="1531636934"/>
              </p:ext>
            </p:extLst>
          </p:nvPr>
        </p:nvGraphicFramePr>
        <p:xfrm>
          <a:off x="-213025" y="1575673"/>
          <a:ext cx="9203467" cy="445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66DA6A7-58D6-47CF-974C-89F6552B1071}"/>
              </a:ext>
            </a:extLst>
          </p:cNvPr>
          <p:cNvPicPr>
            <a:picLocks noChangeAspect="1"/>
          </p:cNvPicPr>
          <p:nvPr/>
        </p:nvPicPr>
        <p:blipFill>
          <a:blip r:embed="rId7"/>
          <a:stretch>
            <a:fillRect/>
          </a:stretch>
        </p:blipFill>
        <p:spPr>
          <a:xfrm>
            <a:off x="2047875" y="1886034"/>
            <a:ext cx="4715229" cy="1142915"/>
          </a:xfrm>
          <a:prstGeom prst="rect">
            <a:avLst/>
          </a:prstGeom>
        </p:spPr>
      </p:pic>
    </p:spTree>
    <p:extLst>
      <p:ext uri="{BB962C8B-B14F-4D97-AF65-F5344CB8AC3E}">
        <p14:creationId xmlns:p14="http://schemas.microsoft.com/office/powerpoint/2010/main" val="847126181"/>
      </p:ext>
    </p:extLst>
  </p:cSld>
  <p:clrMapOvr>
    <a:masterClrMapping/>
  </p:clrMapOvr>
  <p:transition spd="slow">
    <p:wipe/>
  </p:transition>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21052</TotalTime>
  <Words>2033</Words>
  <Application>Microsoft Office PowerPoint</Application>
  <PresentationFormat>On-screen Show (4:3)</PresentationFormat>
  <Paragraphs>202</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Office Theme</vt:lpstr>
      <vt:lpstr>Custom Design</vt:lpstr>
      <vt:lpstr>PowerPoint Presentation</vt:lpstr>
      <vt:lpstr>الخطوات المقترحة</vt:lpstr>
      <vt:lpstr>النموذج الاقتصادي للإسكوا:  الخطوات المفصلة</vt:lpstr>
      <vt:lpstr> الخطوات المفصلة - الخطوة الأولى</vt:lpstr>
      <vt:lpstr>الخطوات المفصلة - الخطوة الأولى</vt:lpstr>
      <vt:lpstr>الخطوات المفصلة - الخطوة الأولى</vt:lpstr>
      <vt:lpstr>الخطوات المفصلة - الخطوة الأولى</vt:lpstr>
      <vt:lpstr> الخطوات المفصلة - الخطوة الثانية</vt:lpstr>
      <vt:lpstr> الخطوات المفصلة - الخطوة الثانية</vt:lpstr>
      <vt:lpstr> الخطوات المفصلة - الخطوة الثالثة</vt:lpstr>
      <vt:lpstr> الخطوات المفصلة - الخطوة الثالثة</vt:lpstr>
      <vt:lpstr> الخطوات المفصلة - الخطوة الثالثة</vt:lpstr>
      <vt:lpstr> الخطوات المفصلة - الخطوة الثالثة</vt:lpstr>
      <vt:lpstr> لمحة عامة حول تقدير التكلفة الاقتصادية للعنف ضد المرأة في المنطقة العربية</vt:lpstr>
      <vt:lpstr>PowerPoint Presentation</vt:lpstr>
    </vt:vector>
  </TitlesOfParts>
  <Company>Quantum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Sukaina Al-Nasrawi</dc:creator>
  <cp:lastModifiedBy>Sukaina AL NASRAWI</cp:lastModifiedBy>
  <cp:revision>1246</cp:revision>
  <cp:lastPrinted>2019-03-18T16:15:07Z</cp:lastPrinted>
  <dcterms:created xsi:type="dcterms:W3CDTF">2011-12-13T13:03:18Z</dcterms:created>
  <dcterms:modified xsi:type="dcterms:W3CDTF">2019-09-09T06:02:31Z</dcterms:modified>
</cp:coreProperties>
</file>