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4331" r:id="rId5"/>
  </p:sldMasterIdLst>
  <p:notesMasterIdLst>
    <p:notesMasterId r:id="rId14"/>
  </p:notesMasterIdLst>
  <p:handoutMasterIdLst>
    <p:handoutMasterId r:id="rId15"/>
  </p:handoutMasterIdLst>
  <p:sldIdLst>
    <p:sldId id="336" r:id="rId6"/>
    <p:sldId id="855" r:id="rId7"/>
    <p:sldId id="856" r:id="rId8"/>
    <p:sldId id="805" r:id="rId9"/>
    <p:sldId id="858" r:id="rId10"/>
    <p:sldId id="859" r:id="rId11"/>
    <p:sldId id="860" r:id="rId12"/>
    <p:sldId id="861" r:id="rId13"/>
  </p:sldIdLst>
  <p:sldSz cx="9144000" cy="6858000" type="screen4x3"/>
  <p:notesSz cx="6669088" cy="987266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2">
          <p15:clr>
            <a:srgbClr val="A4A3A4"/>
          </p15:clr>
        </p15:guide>
        <p15:guide id="2" orient="horz" pos="3714">
          <p15:clr>
            <a:srgbClr val="A4A3A4"/>
          </p15:clr>
        </p15:guide>
        <p15:guide id="3" pos="5427">
          <p15:clr>
            <a:srgbClr val="A4A3A4"/>
          </p15:clr>
        </p15:guide>
        <p15:guide id="4" pos="3157">
          <p15:clr>
            <a:srgbClr val="A4A3A4"/>
          </p15:clr>
        </p15:guide>
        <p15:guide id="5" pos="10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620A"/>
    <a:srgbClr val="5D2923"/>
    <a:srgbClr val="405178"/>
    <a:srgbClr val="FF3300"/>
    <a:srgbClr val="EDECB4"/>
    <a:srgbClr val="2F8F2D"/>
    <a:srgbClr val="418FDE"/>
    <a:srgbClr val="CECA36"/>
    <a:srgbClr val="5D5082"/>
    <a:srgbClr val="3D7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7B8746-8E26-440A-AC00-0B61875D192E}" v="2377" dt="2019-09-05T11:04:31.455"/>
    <p1510:client id="{615A9B3B-24A6-409C-8EF2-C5AA9C4D14FF}" v="19" dt="2019-09-05T04:12:29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280" autoAdjust="0"/>
  </p:normalViewPr>
  <p:slideViewPr>
    <p:cSldViewPr snapToGrid="0" snapToObjects="1">
      <p:cViewPr varScale="1">
        <p:scale>
          <a:sx n="69" d="100"/>
          <a:sy n="69" d="100"/>
        </p:scale>
        <p:origin x="1290" y="66"/>
      </p:cViewPr>
      <p:guideLst>
        <p:guide orient="horz" pos="1432"/>
        <p:guide orient="horz" pos="3714"/>
        <p:guide pos="5427"/>
        <p:guide pos="3157"/>
        <p:guide pos="10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16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542" cy="493970"/>
          </a:xfrm>
          <a:prstGeom prst="rect">
            <a:avLst/>
          </a:prstGeom>
        </p:spPr>
        <p:txBody>
          <a:bodyPr vert="horz" lIns="92152" tIns="46077" rIns="92152" bIns="4607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037" y="1"/>
            <a:ext cx="2890542" cy="493970"/>
          </a:xfrm>
          <a:prstGeom prst="rect">
            <a:avLst/>
          </a:prstGeom>
        </p:spPr>
        <p:txBody>
          <a:bodyPr vert="horz" wrap="square" lIns="92152" tIns="46077" rIns="92152" bIns="460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9DCEBB1-A2CB-4DD2-BD01-3FFC7699A9DB}" type="datetime1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008"/>
            <a:ext cx="2890542" cy="493970"/>
          </a:xfrm>
          <a:prstGeom prst="rect">
            <a:avLst/>
          </a:prstGeom>
        </p:spPr>
        <p:txBody>
          <a:bodyPr vert="horz" lIns="92152" tIns="46077" rIns="92152" bIns="4607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037" y="9377008"/>
            <a:ext cx="2890542" cy="493970"/>
          </a:xfrm>
          <a:prstGeom prst="rect">
            <a:avLst/>
          </a:prstGeom>
        </p:spPr>
        <p:txBody>
          <a:bodyPr vert="horz" wrap="square" lIns="92152" tIns="46077" rIns="92152" bIns="460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CBFA847-F4C0-4BDF-BA94-40F6CE24C5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4051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542" cy="493970"/>
          </a:xfrm>
          <a:prstGeom prst="rect">
            <a:avLst/>
          </a:prstGeom>
        </p:spPr>
        <p:txBody>
          <a:bodyPr vert="horz" lIns="92152" tIns="46077" rIns="92152" bIns="4607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037" y="1"/>
            <a:ext cx="2890542" cy="493970"/>
          </a:xfrm>
          <a:prstGeom prst="rect">
            <a:avLst/>
          </a:prstGeom>
        </p:spPr>
        <p:txBody>
          <a:bodyPr vert="horz" wrap="square" lIns="92152" tIns="46077" rIns="92152" bIns="460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347019-B756-478D-9A39-C542B7179379}" type="datetime1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2" tIns="46077" rIns="92152" bIns="460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513" y="4690190"/>
            <a:ext cx="5334063" cy="4442362"/>
          </a:xfrm>
          <a:prstGeom prst="rect">
            <a:avLst/>
          </a:prstGeom>
        </p:spPr>
        <p:txBody>
          <a:bodyPr vert="horz" lIns="92152" tIns="46077" rIns="92152" bIns="46077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008"/>
            <a:ext cx="2890542" cy="493970"/>
          </a:xfrm>
          <a:prstGeom prst="rect">
            <a:avLst/>
          </a:prstGeom>
        </p:spPr>
        <p:txBody>
          <a:bodyPr vert="horz" lIns="92152" tIns="46077" rIns="92152" bIns="4607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037" y="9377008"/>
            <a:ext cx="2890542" cy="493970"/>
          </a:xfrm>
          <a:prstGeom prst="rect">
            <a:avLst/>
          </a:prstGeom>
        </p:spPr>
        <p:txBody>
          <a:bodyPr vert="horz" wrap="square" lIns="92152" tIns="46077" rIns="92152" bIns="460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9CA70C6-28D7-43CE-9D18-091B11A40B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40674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2C7C58-3D34-43FD-9ED9-9F73A87A9748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647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171">
              <a:defRPr/>
            </a:pPr>
            <a:fld id="{A9CA70C6-28D7-43CE-9D18-091B11A40BDA}" type="slidenum">
              <a:rPr lang="en-US" altLang="en-US">
                <a:solidFill>
                  <a:prstClr val="black"/>
                </a:solidFill>
              </a:rPr>
              <a:pPr defTabSz="452171">
                <a:defRPr/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525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171">
              <a:defRPr/>
            </a:pPr>
            <a:fld id="{A9CA70C6-28D7-43CE-9D18-091B11A40BDA}" type="slidenum">
              <a:rPr lang="en-US" altLang="en-US">
                <a:solidFill>
                  <a:prstClr val="black"/>
                </a:solidFill>
              </a:rPr>
              <a:pPr defTabSz="452171">
                <a:defRPr/>
              </a:pPr>
              <a:t>3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111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171">
              <a:defRPr/>
            </a:pPr>
            <a:fld id="{A9CA70C6-28D7-43CE-9D18-091B11A40BDA}" type="slidenum">
              <a:rPr lang="en-US" altLang="en-US">
                <a:solidFill>
                  <a:prstClr val="black"/>
                </a:solidFill>
              </a:rPr>
              <a:pPr defTabSz="452171">
                <a:defRPr/>
              </a:pPr>
              <a:t>4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09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171">
              <a:defRPr/>
            </a:pPr>
            <a:fld id="{A9CA70C6-28D7-43CE-9D18-091B11A40BDA}" type="slidenum">
              <a:rPr lang="en-US" altLang="en-US">
                <a:solidFill>
                  <a:prstClr val="black"/>
                </a:solidFill>
              </a:rPr>
              <a:pPr defTabSz="452171">
                <a:defRPr/>
              </a:pPr>
              <a:t>5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69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171">
              <a:defRPr/>
            </a:pPr>
            <a:fld id="{A9CA70C6-28D7-43CE-9D18-091B11A40BDA}" type="slidenum">
              <a:rPr lang="en-US" altLang="en-US">
                <a:solidFill>
                  <a:prstClr val="black"/>
                </a:solidFill>
              </a:rPr>
              <a:pPr defTabSz="452171">
                <a:defRPr/>
              </a:pPr>
              <a:t>6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701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171">
              <a:defRPr/>
            </a:pPr>
            <a:fld id="{A9CA70C6-28D7-43CE-9D18-091B11A40BDA}" type="slidenum">
              <a:rPr lang="en-US" altLang="en-US">
                <a:solidFill>
                  <a:prstClr val="black"/>
                </a:solidFill>
              </a:rPr>
              <a:pPr defTabSz="452171">
                <a:defRPr/>
              </a:pPr>
              <a:t>7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12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171">
              <a:defRPr/>
            </a:pPr>
            <a:fld id="{A9CA70C6-28D7-43CE-9D18-091B11A40BDA}" type="slidenum">
              <a:rPr lang="en-US" altLang="en-US">
                <a:solidFill>
                  <a:prstClr val="black"/>
                </a:solidFill>
              </a:rPr>
              <a:pPr defTabSz="452171">
                <a:defRPr/>
              </a:pPr>
              <a:t>8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64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484188" y="3194050"/>
            <a:ext cx="330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003300" y="2582863"/>
            <a:ext cx="6489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Economic And Social Commission For Western Asia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085849" y="1376418"/>
            <a:ext cx="7145337" cy="2698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8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96818" y="803017"/>
            <a:ext cx="7134369" cy="328159"/>
          </a:xfrm>
          <a:prstGeom prst="rect">
            <a:avLst/>
          </a:prstGeom>
        </p:spPr>
        <p:txBody>
          <a:bodyPr vert="horz" lIns="0" tIns="0" rIns="0" bIns="0" anchor="t"/>
          <a:lstStyle>
            <a:lvl1pPr algn="l">
              <a:lnSpc>
                <a:spcPts val="2700"/>
              </a:lnSpc>
              <a:spcBef>
                <a:spcPts val="0"/>
              </a:spcBef>
              <a:buNone/>
              <a:defRPr sz="2700" b="1" cap="all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085275" y="1149318"/>
            <a:ext cx="7145912" cy="2564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1800"/>
              </a:lnSpc>
              <a:spcBef>
                <a:spcPts val="0"/>
              </a:spcBef>
              <a:buNone/>
              <a:defRPr sz="180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US" altLang="en-US" sz="600" b="1">
                <a:solidFill>
                  <a:srgbClr val="595959"/>
                </a:solidFill>
              </a:rPr>
              <a:t>Page </a:t>
            </a:r>
            <a:fld id="{C6119A70-8B99-490A-849C-2ECD0F367427}" type="slidenum">
              <a:rPr lang="en-US" altLang="en-US" sz="600" b="1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600" b="1">
              <a:solidFill>
                <a:srgbClr val="595959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1616076" y="2233703"/>
            <a:ext cx="3772353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indent="-108000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  <a:lvl3pPr marL="0" indent="-108000">
              <a:spcBef>
                <a:spcPts val="0"/>
              </a:spcBef>
              <a:defRPr lang="en-US" sz="1200" b="0" kern="1200" cap="none" dirty="0" smtClean="0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578928" y="2269987"/>
            <a:ext cx="2676071" cy="3844155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US" altLang="en-US" sz="600" b="1">
                <a:solidFill>
                  <a:srgbClr val="595959"/>
                </a:solidFill>
              </a:rPr>
              <a:t>Page </a:t>
            </a:r>
            <a:fld id="{B9D51379-2FCE-43B2-AE23-9AC4DEC276DC}" type="slidenum">
              <a:rPr lang="en-US" altLang="en-US" sz="600" b="1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600" b="1">
              <a:solidFill>
                <a:srgbClr val="595959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615179" y="3587965"/>
            <a:ext cx="6971369" cy="252232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5180" y="1898466"/>
            <a:ext cx="1668677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5298184" y="1898466"/>
            <a:ext cx="1612434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7066643" y="1898466"/>
            <a:ext cx="1519906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3483894" y="1898466"/>
            <a:ext cx="1605177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US" altLang="en-US" sz="600" b="1">
                <a:solidFill>
                  <a:srgbClr val="595959"/>
                </a:solidFill>
              </a:rPr>
              <a:t>Page </a:t>
            </a:r>
            <a:fld id="{D4DE76E2-BFAC-4109-B780-968AF4DF0C0D}" type="slidenum">
              <a:rPr lang="en-US" altLang="en-US" sz="600" b="1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600" b="1">
              <a:solidFill>
                <a:srgbClr val="595959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22877" y="1914072"/>
            <a:ext cx="3501106" cy="3946072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5266377" y="1914072"/>
            <a:ext cx="2984500" cy="3946072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US" altLang="en-US" sz="600" b="1">
                <a:solidFill>
                  <a:srgbClr val="595959"/>
                </a:solidFill>
              </a:rPr>
              <a:t>Page </a:t>
            </a:r>
            <a:fld id="{02C2DC2F-C838-4035-90D3-E8CBF614D91A}" type="slidenum">
              <a:rPr lang="en-US" altLang="en-US" sz="600" b="1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600" b="1">
              <a:solidFill>
                <a:srgbClr val="595959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1616077" y="2233703"/>
            <a:ext cx="3554638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indent="-108000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  <a:lvl3pPr marL="0" indent="-108000">
              <a:spcBef>
                <a:spcPts val="0"/>
              </a:spcBef>
              <a:defRPr lang="en-US" sz="1200" b="0" kern="1200" cap="none" dirty="0" smtClean="0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6"/>
          </p:nvPr>
        </p:nvSpPr>
        <p:spPr>
          <a:xfrm>
            <a:off x="5343071" y="2233613"/>
            <a:ext cx="3208792" cy="3894137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/>
              </a:defRPr>
            </a:lvl1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US" altLang="en-US" sz="600" b="1">
                <a:solidFill>
                  <a:srgbClr val="595959"/>
                </a:solidFill>
              </a:rPr>
              <a:t>Page </a:t>
            </a:r>
            <a:fld id="{5A417820-8B2C-45DA-B6D6-5A1B494C444D}" type="slidenum">
              <a:rPr lang="en-US" altLang="en-US" sz="600" b="1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600" b="1">
              <a:solidFill>
                <a:srgbClr val="595959"/>
              </a:solidFill>
            </a:endParaRPr>
          </a:p>
        </p:txBody>
      </p:sp>
      <p:sp>
        <p:nvSpPr>
          <p:cNvPr id="18" name="Isosceles Triangle 17"/>
          <p:cNvSpPr/>
          <p:nvPr userDrawn="1"/>
        </p:nvSpPr>
        <p:spPr>
          <a:xfrm rot="10800000">
            <a:off x="4906963" y="39592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19" name="Isosceles Triangle 18"/>
          <p:cNvSpPr/>
          <p:nvPr userDrawn="1"/>
        </p:nvSpPr>
        <p:spPr>
          <a:xfrm rot="10800000">
            <a:off x="4906963" y="52165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0" name="Isosceles Triangle 19"/>
          <p:cNvSpPr/>
          <p:nvPr userDrawn="1"/>
        </p:nvSpPr>
        <p:spPr>
          <a:xfrm rot="10800000">
            <a:off x="4906963" y="2690813"/>
            <a:ext cx="147637" cy="114300"/>
          </a:xfrm>
          <a:prstGeom prst="triangle">
            <a:avLst/>
          </a:prstGeom>
          <a:solidFill>
            <a:srgbClr val="2D2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1" name="Isosceles Triangle 20"/>
          <p:cNvSpPr/>
          <p:nvPr userDrawn="1"/>
        </p:nvSpPr>
        <p:spPr>
          <a:xfrm rot="16200000">
            <a:off x="3881438" y="3009900"/>
            <a:ext cx="147637" cy="112713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2" name="Isosceles Triangle 21"/>
          <p:cNvSpPr/>
          <p:nvPr userDrawn="1"/>
        </p:nvSpPr>
        <p:spPr>
          <a:xfrm rot="10800000">
            <a:off x="4906963" y="3322638"/>
            <a:ext cx="147637" cy="112712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3" name="Isosceles Triangle 22"/>
          <p:cNvSpPr/>
          <p:nvPr userDrawn="1"/>
        </p:nvSpPr>
        <p:spPr>
          <a:xfrm rot="10800000">
            <a:off x="4906963" y="39592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4" name="Isosceles Triangle 23"/>
          <p:cNvSpPr/>
          <p:nvPr userDrawn="1"/>
        </p:nvSpPr>
        <p:spPr>
          <a:xfrm rot="10800000">
            <a:off x="4906963" y="4589463"/>
            <a:ext cx="147637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5" name="Isosceles Triangle 24"/>
          <p:cNvSpPr/>
          <p:nvPr userDrawn="1"/>
        </p:nvSpPr>
        <p:spPr>
          <a:xfrm rot="10800000">
            <a:off x="4906963" y="52165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6" name="Isosceles Triangle 25"/>
          <p:cNvSpPr/>
          <p:nvPr userDrawn="1"/>
        </p:nvSpPr>
        <p:spPr>
          <a:xfrm rot="10800000">
            <a:off x="2616200" y="3332163"/>
            <a:ext cx="147638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7" name="Isosceles Triangle 26"/>
          <p:cNvSpPr/>
          <p:nvPr userDrawn="1"/>
        </p:nvSpPr>
        <p:spPr>
          <a:xfrm rot="10800000">
            <a:off x="2616200" y="3959225"/>
            <a:ext cx="147638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8" name="Isosceles Triangle 27"/>
          <p:cNvSpPr/>
          <p:nvPr userDrawn="1"/>
        </p:nvSpPr>
        <p:spPr>
          <a:xfrm rot="10800000">
            <a:off x="7092950" y="3332163"/>
            <a:ext cx="147638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9" name="Isosceles Triangle 28"/>
          <p:cNvSpPr/>
          <p:nvPr userDrawn="1"/>
        </p:nvSpPr>
        <p:spPr>
          <a:xfrm rot="10800000">
            <a:off x="7092950" y="3959225"/>
            <a:ext cx="147638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30" name="Isosceles Triangle 29"/>
          <p:cNvSpPr/>
          <p:nvPr userDrawn="1"/>
        </p:nvSpPr>
        <p:spPr>
          <a:xfrm rot="5400000">
            <a:off x="5822950" y="3009901"/>
            <a:ext cx="147637" cy="112712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615180" y="5401111"/>
            <a:ext cx="6631660" cy="360000"/>
          </a:xfrm>
          <a:prstGeom prst="rect">
            <a:avLst/>
          </a:prstGeom>
          <a:solidFill>
            <a:srgbClr val="418FDE"/>
          </a:solidFill>
        </p:spPr>
        <p:txBody>
          <a:bodyPr vert="horz" lIns="72000" tIns="36000" rIns="0" bIns="0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6"/>
          </p:nvPr>
        </p:nvSpPr>
        <p:spPr>
          <a:xfrm>
            <a:off x="6089893" y="3524123"/>
            <a:ext cx="2142068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40" name="Text Placeholder 38"/>
          <p:cNvSpPr>
            <a:spLocks noGrp="1"/>
          </p:cNvSpPr>
          <p:nvPr>
            <p:ph type="body" sz="quarter" idx="27"/>
          </p:nvPr>
        </p:nvSpPr>
        <p:spPr>
          <a:xfrm>
            <a:off x="6089893" y="2889209"/>
            <a:ext cx="2142068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1" name="Text Placeholder 38"/>
          <p:cNvSpPr>
            <a:spLocks noGrp="1"/>
          </p:cNvSpPr>
          <p:nvPr>
            <p:ph type="body" sz="quarter" idx="28"/>
          </p:nvPr>
        </p:nvSpPr>
        <p:spPr>
          <a:xfrm>
            <a:off x="6089893" y="4155138"/>
            <a:ext cx="2160000" cy="360000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38"/>
          <p:cNvSpPr>
            <a:spLocks noGrp="1"/>
          </p:cNvSpPr>
          <p:nvPr>
            <p:ph type="body" sz="quarter" idx="30"/>
          </p:nvPr>
        </p:nvSpPr>
        <p:spPr>
          <a:xfrm>
            <a:off x="4128429" y="2890838"/>
            <a:ext cx="1596649" cy="359998"/>
          </a:xfrm>
          <a:prstGeom prst="rect">
            <a:avLst/>
          </a:prstGeom>
          <a:solidFill>
            <a:srgbClr val="595959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38"/>
          <p:cNvSpPr>
            <a:spLocks noGrp="1"/>
          </p:cNvSpPr>
          <p:nvPr>
            <p:ph type="body" sz="quarter" idx="31"/>
          </p:nvPr>
        </p:nvSpPr>
        <p:spPr>
          <a:xfrm>
            <a:off x="4128429" y="4783876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2" name="Text Placeholder 38"/>
          <p:cNvSpPr>
            <a:spLocks noGrp="1"/>
          </p:cNvSpPr>
          <p:nvPr>
            <p:ph type="body" sz="quarter" idx="32"/>
          </p:nvPr>
        </p:nvSpPr>
        <p:spPr>
          <a:xfrm>
            <a:off x="4128429" y="2257870"/>
            <a:ext cx="1596649" cy="359998"/>
          </a:xfrm>
          <a:prstGeom prst="rect">
            <a:avLst/>
          </a:prstGeom>
          <a:solidFill>
            <a:srgbClr val="2D2D70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38"/>
          <p:cNvSpPr>
            <a:spLocks noGrp="1"/>
          </p:cNvSpPr>
          <p:nvPr>
            <p:ph type="body" sz="quarter" idx="33"/>
          </p:nvPr>
        </p:nvSpPr>
        <p:spPr>
          <a:xfrm>
            <a:off x="1606550" y="3524123"/>
            <a:ext cx="2163041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54" name="Text Placeholder 38"/>
          <p:cNvSpPr>
            <a:spLocks noGrp="1"/>
          </p:cNvSpPr>
          <p:nvPr>
            <p:ph type="body" sz="quarter" idx="34"/>
          </p:nvPr>
        </p:nvSpPr>
        <p:spPr>
          <a:xfrm>
            <a:off x="1606550" y="2889209"/>
            <a:ext cx="2163041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38"/>
          <p:cNvSpPr>
            <a:spLocks noGrp="1"/>
          </p:cNvSpPr>
          <p:nvPr>
            <p:ph type="body" sz="quarter" idx="35"/>
          </p:nvPr>
        </p:nvSpPr>
        <p:spPr>
          <a:xfrm>
            <a:off x="1606549" y="4155138"/>
            <a:ext cx="2181149" cy="360000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38"/>
          <p:cNvSpPr>
            <a:spLocks noGrp="1"/>
          </p:cNvSpPr>
          <p:nvPr>
            <p:ph type="body" sz="quarter" idx="36"/>
          </p:nvPr>
        </p:nvSpPr>
        <p:spPr>
          <a:xfrm>
            <a:off x="4128429" y="4155138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38"/>
          <p:cNvSpPr>
            <a:spLocks noGrp="1"/>
          </p:cNvSpPr>
          <p:nvPr>
            <p:ph type="body" sz="quarter" idx="37"/>
          </p:nvPr>
        </p:nvSpPr>
        <p:spPr>
          <a:xfrm>
            <a:off x="4128429" y="3524123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1003300" y="2582863"/>
            <a:ext cx="6489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Economic And Social Commission For Western Asia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96818" y="1145917"/>
            <a:ext cx="7134369" cy="328159"/>
          </a:xfrm>
          <a:prstGeom prst="rect">
            <a:avLst/>
          </a:prstGeom>
        </p:spPr>
        <p:txBody>
          <a:bodyPr vert="horz" lIns="0" tIns="0" rIns="0" bIns="0" anchor="t"/>
          <a:lstStyle>
            <a:lvl1pPr algn="l">
              <a:lnSpc>
                <a:spcPts val="2700"/>
              </a:lnSpc>
              <a:spcBef>
                <a:spcPts val="0"/>
              </a:spcBef>
              <a:buNone/>
              <a:defRPr sz="2700" b="1" cap="all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31BC7-D067-419F-A44D-94969C9D4D54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27FBA-8C46-4386-8B6C-520AB7131F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9CD73-30F0-4862-81D3-717112AE6A5C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D0E9D-116E-4B1F-9EFC-0DE59F7FD6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2DCFA-907A-4A51-8E6D-DE88AEDA66AE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F19AA-AFC9-4E8F-A646-1B34A7584B0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521B7-A172-446E-963C-C8E360D75B86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72C88-CC75-4B63-973A-94D8D39B93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518614" y="813997"/>
            <a:ext cx="8625385" cy="62442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615" y="430042"/>
            <a:ext cx="7712573" cy="41910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00"/>
              </a:lnSpc>
              <a:defRPr sz="2700" b="1" cap="none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518615" y="1306694"/>
            <a:ext cx="7712573" cy="195035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10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1" descr="slide2.jpg">
            <a:extLst>
              <a:ext uri="{FF2B5EF4-FFF2-40B4-BE49-F238E27FC236}">
                <a16:creationId xmlns:a16="http://schemas.microsoft.com/office/drawing/2014/main" id="{7B9FCBBB-DF08-44D1-B698-B5B2EF4910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 r="83333"/>
          <a:stretch>
            <a:fillRect/>
          </a:stretch>
        </p:blipFill>
        <p:spPr bwMode="auto">
          <a:xfrm>
            <a:off x="0" y="0"/>
            <a:ext cx="799456" cy="96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46BD0-CA74-401F-B71C-F9CDE40139B2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92675-C9D4-49E8-9FC7-9550F8AA1E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2BEE5-9AA3-4E9D-ACF8-C63ADD6A44CE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184B6-782A-4208-B28C-BD0AD7CE7A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70EAB-20E1-4912-90FC-5BA2B8C6EE2C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76428-3071-4074-9286-9C7BD36231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08DA6-C8E0-4678-85B1-941EA3576D8B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93E34-9B6A-4DC0-B34A-9C2E79A1D7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AEAEB-7929-4CA2-8B4C-91D6FB4D531F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0E92E-DF43-4FC3-BC02-18EE13A3D1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54DE8-9973-435D-BEFB-F3AA9C8CEA5D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B4EC9-691C-4AB2-A987-62CAAD4209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5CEC-2C5E-4A2B-BADB-AA0BCB9A049D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84347-E563-4EF0-A35F-1BA697711F6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111250" y="791035"/>
            <a:ext cx="6624638" cy="4191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4200" b="1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US" altLang="en-US" sz="600" b="1">
                <a:solidFill>
                  <a:srgbClr val="595959"/>
                </a:solidFill>
              </a:rPr>
              <a:t>Page </a:t>
            </a:r>
            <a:fld id="{8450E700-45B6-444E-A115-F12C3872158B}" type="slidenum">
              <a:rPr lang="en-US" altLang="en-US" sz="600" b="1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600" b="1">
              <a:solidFill>
                <a:srgbClr val="595959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1615180" y="2267080"/>
            <a:ext cx="6938270" cy="3375025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800" b="0" cap="all">
                <a:solidFill>
                  <a:srgbClr val="418FDE"/>
                </a:solidFill>
                <a:latin typeface="Arial"/>
                <a:cs typeface="Arial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 cap="all">
                <a:solidFill>
                  <a:srgbClr val="595959"/>
                </a:solidFill>
                <a:latin typeface="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US" altLang="en-US" sz="600" b="1">
                <a:solidFill>
                  <a:srgbClr val="595959"/>
                </a:solidFill>
              </a:rPr>
              <a:t>Page </a:t>
            </a:r>
            <a:fld id="{F35D0012-485F-4986-B171-8D97EFA3F132}" type="slidenum">
              <a:rPr lang="en-US" altLang="en-US" sz="600" b="1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600" b="1">
              <a:solidFill>
                <a:srgbClr val="595959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4370294" y="2233703"/>
            <a:ext cx="4183156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5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25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615180" y="2231743"/>
            <a:ext cx="2387069" cy="38941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418FDE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US" altLang="en-US" sz="600" b="1">
                <a:solidFill>
                  <a:srgbClr val="595959"/>
                </a:solidFill>
              </a:rPr>
              <a:t>Page </a:t>
            </a:r>
            <a:fld id="{C30F9E59-38D8-4BE4-94C5-FB3B28B03DEF}" type="slidenum">
              <a:rPr lang="en-US" altLang="en-US" sz="600" b="1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600" b="1">
              <a:solidFill>
                <a:srgbClr val="595959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4370294" y="2233703"/>
            <a:ext cx="4183156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615180" y="2231743"/>
            <a:ext cx="2387069" cy="38941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US" altLang="en-US" sz="600" b="1">
                <a:solidFill>
                  <a:srgbClr val="595959"/>
                </a:solidFill>
              </a:rPr>
              <a:t>Page </a:t>
            </a:r>
            <a:fld id="{9EDF8BFA-C70B-4454-A827-3428F41521CC}" type="slidenum">
              <a:rPr lang="en-US" altLang="en-US" sz="600" b="1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600" b="1">
              <a:solidFill>
                <a:srgbClr val="595959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5016500" y="2233703"/>
            <a:ext cx="3536949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1616076" y="2233703"/>
            <a:ext cx="3218995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US" altLang="en-US" sz="600" b="1">
                <a:solidFill>
                  <a:srgbClr val="595959"/>
                </a:solidFill>
              </a:rPr>
              <a:t>Page </a:t>
            </a:r>
            <a:fld id="{5779C49E-5DBE-4703-B0C9-C67D696B80B8}" type="slidenum">
              <a:rPr lang="en-US" altLang="en-US" sz="600" b="1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600" b="1">
              <a:solidFill>
                <a:srgbClr val="595959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615180" y="2231743"/>
            <a:ext cx="6639820" cy="129704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5180" y="3855358"/>
            <a:ext cx="6639820" cy="2222500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614488" y="1695450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latin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685800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 eaLnBrk="1" hangingPunct="1"/>
            <a:r>
              <a:rPr lang="en-US" altLang="en-US" sz="600" b="1">
                <a:solidFill>
                  <a:srgbClr val="595959"/>
                </a:solidFill>
              </a:rPr>
              <a:t>Page </a:t>
            </a:r>
            <a:fld id="{B8D64FE0-D317-496F-8DB1-625AEFFDA30B}" type="slidenum">
              <a:rPr lang="en-US" altLang="en-US" sz="600" b="1">
                <a:solidFill>
                  <a:srgbClr val="595959"/>
                </a:solidFill>
              </a:rPr>
              <a:pPr algn="r" eaLnBrk="1" hangingPunct="1"/>
              <a:t>‹#›</a:t>
            </a:fld>
            <a:endParaRPr lang="en-US" altLang="en-US" sz="600" b="1">
              <a:solidFill>
                <a:srgbClr val="595959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1533525" y="6359525"/>
            <a:ext cx="7081838" cy="192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60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6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1080"/>
              </a:lnSpc>
              <a:spcBef>
                <a:spcPts val="0"/>
              </a:spcBef>
              <a:buNone/>
              <a:defRPr sz="14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5180" y="2086429"/>
            <a:ext cx="6639820" cy="3991429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5793" r:id="rId1"/>
    <p:sldLayoutId id="2147485794" r:id="rId2"/>
    <p:sldLayoutId id="2147485795" r:id="rId3"/>
    <p:sldLayoutId id="2147485796" r:id="rId4"/>
    <p:sldLayoutId id="2147485797" r:id="rId5"/>
    <p:sldLayoutId id="2147485798" r:id="rId6"/>
    <p:sldLayoutId id="2147485799" r:id="rId7"/>
    <p:sldLayoutId id="2147485800" r:id="rId8"/>
    <p:sldLayoutId id="2147485801" r:id="rId9"/>
    <p:sldLayoutId id="2147485802" r:id="rId10"/>
    <p:sldLayoutId id="2147485803" r:id="rId11"/>
    <p:sldLayoutId id="2147485804" r:id="rId12"/>
    <p:sldLayoutId id="2147485805" r:id="rId13"/>
    <p:sldLayoutId id="2147485806" r:id="rId14"/>
    <p:sldLayoutId id="2147485807" r:id="rId15"/>
  </p:sldLayoutIdLst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58FB96-121E-4BDE-BCE2-A63F81D0117E}" type="datetimeFigureOut">
              <a:rPr lang="en-US"/>
              <a:pPr>
                <a:defRPr/>
              </a:pPr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01BE457-599A-4C23-A28A-0E1793EDA0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82" r:id="rId1"/>
    <p:sldLayoutId id="2147485783" r:id="rId2"/>
    <p:sldLayoutId id="2147485784" r:id="rId3"/>
    <p:sldLayoutId id="2147485785" r:id="rId4"/>
    <p:sldLayoutId id="2147485786" r:id="rId5"/>
    <p:sldLayoutId id="2147485787" r:id="rId6"/>
    <p:sldLayoutId id="2147485788" r:id="rId7"/>
    <p:sldLayoutId id="2147485789" r:id="rId8"/>
    <p:sldLayoutId id="2147485790" r:id="rId9"/>
    <p:sldLayoutId id="2147485791" r:id="rId10"/>
    <p:sldLayoutId id="214748579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ESCWA PPT P-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17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2516553" y="1348968"/>
            <a:ext cx="6115228" cy="4472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ar-JO" sz="2800" b="1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الموازنات الحساسة لقضايا المساواة بين الجنسين</a:t>
            </a:r>
            <a:endParaRPr lang="en-US" sz="2800" b="1" dirty="0">
              <a:solidFill>
                <a:schemeClr val="tx1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1BB410-3664-418F-BC15-C9090808642D}"/>
              </a:ext>
            </a:extLst>
          </p:cNvPr>
          <p:cNvSpPr/>
          <p:nvPr/>
        </p:nvSpPr>
        <p:spPr>
          <a:xfrm>
            <a:off x="152706" y="3489174"/>
            <a:ext cx="61152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" algn="ctr" rtl="1">
              <a:spcBef>
                <a:spcPts val="0"/>
              </a:spcBef>
              <a:spcAft>
                <a:spcPts val="0"/>
              </a:spcAft>
            </a:pPr>
            <a:r>
              <a:rPr lang="ar-JO" altLang="en-US" sz="3200" b="1" dirty="0">
                <a:solidFill>
                  <a:schemeClr val="bg1"/>
                </a:solidFill>
                <a:cs typeface="Calibri" panose="020F0502020204030204" pitchFamily="34" charset="0"/>
              </a:rPr>
              <a:t>تقدير التكلفة الاقتصادية للعنف ضد المرأة في المنطقة العربية</a:t>
            </a:r>
          </a:p>
          <a:p>
            <a:pPr marL="102870" algn="ctr" rtl="1">
              <a:spcBef>
                <a:spcPts val="0"/>
              </a:spcBef>
              <a:spcAft>
                <a:spcPts val="0"/>
              </a:spcAft>
            </a:pPr>
            <a:endParaRPr lang="ar-JO" altLang="en-US" sz="3200" b="1" dirty="0">
              <a:solidFill>
                <a:schemeClr val="bg1"/>
              </a:solidFill>
              <a:cs typeface="Calibri" panose="020F0502020204030204" pitchFamily="34" charset="0"/>
            </a:endParaRPr>
          </a:p>
          <a:p>
            <a:pPr marL="102870" algn="ctr" rtl="1">
              <a:spcBef>
                <a:spcPts val="0"/>
              </a:spcBef>
              <a:spcAft>
                <a:spcPts val="0"/>
              </a:spcAft>
            </a:pPr>
            <a:r>
              <a:rPr lang="ar-JO" altLang="en-US" sz="3200" b="1" dirty="0">
                <a:solidFill>
                  <a:schemeClr val="bg1"/>
                </a:solidFill>
                <a:cs typeface="Calibri" panose="020F0502020204030204" pitchFamily="34" charset="0"/>
              </a:rPr>
              <a:t>بيروت 05 – 06 أيلول/ سبتمبر 2019</a:t>
            </a:r>
            <a:endParaRPr lang="ar-LB" altLang="en-US" sz="32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8A26EA-71D1-4CA0-9E0E-23A43C065BF7}"/>
              </a:ext>
            </a:extLst>
          </p:cNvPr>
          <p:cNvSpPr/>
          <p:nvPr/>
        </p:nvSpPr>
        <p:spPr>
          <a:xfrm>
            <a:off x="1012873" y="6203852"/>
            <a:ext cx="6991643" cy="455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38" name="Title 1"/>
          <p:cNvSpPr>
            <a:spLocks noGrp="1"/>
          </p:cNvSpPr>
          <p:nvPr>
            <p:ph type="ctrTitle"/>
          </p:nvPr>
        </p:nvSpPr>
        <p:spPr bwMode="auto">
          <a:xfrm>
            <a:off x="840828" y="321308"/>
            <a:ext cx="7792151" cy="4191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تعريف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828" y="1185624"/>
            <a:ext cx="7792151" cy="4785408"/>
          </a:xfrm>
          <a:solidFill>
            <a:schemeClr val="bg1"/>
          </a:solidFill>
        </p:spPr>
        <p:txBody>
          <a:bodyPr/>
          <a:lstStyle/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أداة لإدماج المساواة بين الجنسين والتحيزات بين أدوار المرأة والرجل وعلاقات القوة بينهما في ميزانية الحكومة في مراحلها المختلفة: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التخطيط 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ar-JO" sz="2200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وضع تصور حول المخصصات المالية والعوائد</a:t>
            </a:r>
            <a:endParaRPr lang="ar-JO" sz="22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تقديم الميزانية للموافقة عند الجهات التشريعية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التنفيذ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ar-JO" sz="2200" dirty="0">
                <a:solidFill>
                  <a:prstClr val="white">
                    <a:lumMod val="50000"/>
                  </a:prstClr>
                </a:solidFill>
                <a:cs typeface="Calibri" panose="020F0502020204030204" pitchFamily="34" charset="0"/>
              </a:rPr>
              <a:t>تحصيل العوائد وتوزيع المخصصات وتنفيذ البرامج</a:t>
            </a:r>
            <a:endParaRPr lang="ar-JO" sz="26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المراجعة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ar-JO" sz="2200" dirty="0">
                <a:solidFill>
                  <a:prstClr val="white">
                    <a:lumMod val="50000"/>
                  </a:prstClr>
                </a:solidFill>
                <a:cs typeface="Calibri" panose="020F0502020204030204" pitchFamily="34" charset="0"/>
              </a:rPr>
              <a:t>التدقيق في استخدام المخصصات وتقييم الأداء</a:t>
            </a:r>
            <a:endParaRPr lang="ar-JO" sz="2600" dirty="0">
              <a:solidFill>
                <a:prstClr val="black"/>
              </a:solidFill>
              <a:cs typeface="Calibri" panose="020F0502020204030204" pitchFamily="34" charset="0"/>
            </a:endParaRP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ar-JO" sz="260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24875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8A26EA-71D1-4CA0-9E0E-23A43C065BF7}"/>
              </a:ext>
            </a:extLst>
          </p:cNvPr>
          <p:cNvSpPr/>
          <p:nvPr/>
        </p:nvSpPr>
        <p:spPr>
          <a:xfrm>
            <a:off x="1012873" y="6203852"/>
            <a:ext cx="6991643" cy="455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38" name="Title 1"/>
          <p:cNvSpPr>
            <a:spLocks noGrp="1"/>
          </p:cNvSpPr>
          <p:nvPr>
            <p:ph type="ctrTitle"/>
          </p:nvPr>
        </p:nvSpPr>
        <p:spPr bwMode="auto">
          <a:xfrm>
            <a:off x="840828" y="321308"/>
            <a:ext cx="7792151" cy="4191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مكونات الموازنات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828" y="1185624"/>
            <a:ext cx="7792151" cy="547336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العوائد</a:t>
            </a:r>
          </a:p>
          <a:p>
            <a:pPr marL="914400" lvl="1" indent="-457200" algn="just" rt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JO" sz="2400" dirty="0">
                <a:solidFill>
                  <a:schemeClr val="bg1">
                    <a:lumMod val="50000"/>
                  </a:schemeClr>
                </a:solidFill>
                <a:latin typeface="Arial"/>
                <a:cs typeface="Calibri" panose="020F0502020204030204" pitchFamily="34" charset="0"/>
              </a:rPr>
              <a:t>ضرائب مباشرة (فردية أو على المؤسسات)</a:t>
            </a:r>
          </a:p>
          <a:p>
            <a:pPr marL="914400" lvl="1" indent="-457200" algn="just" rt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JO" sz="2400" dirty="0">
                <a:solidFill>
                  <a:schemeClr val="bg1">
                    <a:lumMod val="50000"/>
                  </a:schemeClr>
                </a:solidFill>
                <a:latin typeface="Arial"/>
                <a:cs typeface="Calibri" panose="020F0502020204030204" pitchFamily="34" charset="0"/>
              </a:rPr>
              <a:t>غير مباشرة</a:t>
            </a:r>
          </a:p>
          <a:p>
            <a:pPr marL="914400" lvl="1" indent="-457200" algn="just" rt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JO" sz="2400" dirty="0">
                <a:solidFill>
                  <a:schemeClr val="bg1">
                    <a:lumMod val="50000"/>
                  </a:schemeClr>
                </a:solidFill>
                <a:latin typeface="Arial"/>
                <a:cs typeface="Calibri" panose="020F0502020204030204" pitchFamily="34" charset="0"/>
              </a:rPr>
              <a:t>الجمارك</a:t>
            </a:r>
          </a:p>
          <a:p>
            <a:pPr marL="914400" lvl="1" indent="-457200" algn="just" rt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ar-JO" sz="2400" dirty="0">
              <a:solidFill>
                <a:schemeClr val="bg1">
                  <a:lumMod val="50000"/>
                </a:schemeClr>
              </a:solidFill>
              <a:latin typeface="Arial"/>
              <a:cs typeface="Calibri" panose="020F0502020204030204" pitchFamily="34" charset="0"/>
            </a:endParaRPr>
          </a:p>
          <a:p>
            <a:pPr marL="457200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الأنفاق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ar-JO" sz="2400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حسب الجهات الإدارية (مخصصات لكل وزارة)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ar-JO" sz="2400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حسب الوظيفة الاقتصادية (حسابات جارية كالرواتب، النفقات الرأسمالية كالمعدات)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ar-JO" sz="2400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برامج (تعليم، رعاية صحة أولية، بنية تحتية)</a:t>
            </a:r>
            <a:endParaRPr lang="ar-JO" sz="260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58631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8A26EA-71D1-4CA0-9E0E-23A43C065BF7}"/>
              </a:ext>
            </a:extLst>
          </p:cNvPr>
          <p:cNvSpPr/>
          <p:nvPr/>
        </p:nvSpPr>
        <p:spPr>
          <a:xfrm>
            <a:off x="1012873" y="6203852"/>
            <a:ext cx="6991643" cy="455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38" name="Title 1"/>
          <p:cNvSpPr>
            <a:spLocks noGrp="1"/>
          </p:cNvSpPr>
          <p:nvPr>
            <p:ph type="ctrTitle"/>
          </p:nvPr>
        </p:nvSpPr>
        <p:spPr bwMode="auto">
          <a:xfrm>
            <a:off x="840828" y="321308"/>
            <a:ext cx="7792151" cy="4191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الموازنات الحساسة لقضايا المساواة بين الجنسين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828" y="1185624"/>
            <a:ext cx="7792151" cy="4785408"/>
          </a:xfrm>
          <a:solidFill>
            <a:schemeClr val="bg1"/>
          </a:solidFill>
        </p:spPr>
        <p:txBody>
          <a:bodyPr/>
          <a:lstStyle/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ترصد الفجوة بين التشريعات والسياسات من جهة والالتزام بتنفيذها من الجهة الأخرى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latin typeface="Arial"/>
                <a:cs typeface="Calibri" panose="020F0502020204030204" pitchFamily="34" charset="0"/>
              </a:rPr>
              <a:t>ترصد الموارد المتوفرة </a:t>
            </a: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للخدمات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latin typeface="Arial"/>
                <a:cs typeface="Calibri" panose="020F0502020204030204" pitchFamily="34" charset="0"/>
              </a:rPr>
              <a:t>تحدد مصادر الدعم المرصودة للخدمات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ترصد مدى تنفيذ الآليات المتوفرة للاستجابة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latin typeface="Arial"/>
                <a:cs typeface="Calibri" panose="020F0502020204030204" pitchFamily="34" charset="0"/>
              </a:rPr>
              <a:t>ترصد مدى كف</a:t>
            </a: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اية الموارد المتاحة</a:t>
            </a:r>
            <a:endParaRPr lang="ar-LB" sz="260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70408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8A26EA-71D1-4CA0-9E0E-23A43C065BF7}"/>
              </a:ext>
            </a:extLst>
          </p:cNvPr>
          <p:cNvSpPr/>
          <p:nvPr/>
        </p:nvSpPr>
        <p:spPr>
          <a:xfrm>
            <a:off x="1012873" y="6203852"/>
            <a:ext cx="6991643" cy="455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38" name="Title 1"/>
          <p:cNvSpPr>
            <a:spLocks noGrp="1"/>
          </p:cNvSpPr>
          <p:nvPr>
            <p:ph type="ctrTitle"/>
          </p:nvPr>
        </p:nvSpPr>
        <p:spPr bwMode="auto">
          <a:xfrm>
            <a:off x="840828" y="321308"/>
            <a:ext cx="7792151" cy="4191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وعندما نجري الدراسات حول حساسية الموازنات للمساواة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828" y="1185624"/>
            <a:ext cx="7792151" cy="4785408"/>
          </a:xfrm>
          <a:solidFill>
            <a:schemeClr val="bg1"/>
          </a:solidFill>
        </p:spPr>
        <p:txBody>
          <a:bodyPr/>
          <a:lstStyle/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فإننا نسأل 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من هم الفئات المختلفة المستفيدة من الميزانية؟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هل الإنفاق على الأفراد في كل من هذه الفئات متوفر؟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ونحلل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إن كانت هناك فروقات لتقليل أوجه عدم المساواة أو أن الموازنات أدت الى زيادة أوجه عدم المساواة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ونتعرف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على الآليات الواجب اتباعها لتجاوز نتائج التفرقة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ar-LB" sz="260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11995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8A26EA-71D1-4CA0-9E0E-23A43C065BF7}"/>
              </a:ext>
            </a:extLst>
          </p:cNvPr>
          <p:cNvSpPr/>
          <p:nvPr/>
        </p:nvSpPr>
        <p:spPr>
          <a:xfrm>
            <a:off x="1012873" y="6203852"/>
            <a:ext cx="6991643" cy="455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38" name="Title 1"/>
          <p:cNvSpPr>
            <a:spLocks noGrp="1"/>
          </p:cNvSpPr>
          <p:nvPr>
            <p:ph type="ctrTitle"/>
          </p:nvPr>
        </p:nvSpPr>
        <p:spPr bwMode="auto">
          <a:xfrm>
            <a:off x="840828" y="321308"/>
            <a:ext cx="7792151" cy="4191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بعض استخدامات التحليل الخاصة بالموازنات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828" y="1185624"/>
            <a:ext cx="7792151" cy="4785408"/>
          </a:xfrm>
          <a:solidFill>
            <a:schemeClr val="bg1"/>
          </a:solidFill>
        </p:spPr>
        <p:txBody>
          <a:bodyPr/>
          <a:lstStyle/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1- أثر الميزانية على النهوض بأوضاع المرأة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400" dirty="0">
                <a:solidFill>
                  <a:schemeClr val="tx1"/>
                </a:solidFill>
                <a:cs typeface="Calibri" panose="020F0502020204030204" pitchFamily="34" charset="0"/>
              </a:rPr>
              <a:t>على مستوى العوائد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400" dirty="0">
                <a:solidFill>
                  <a:schemeClr val="tx1"/>
                </a:solidFill>
                <a:cs typeface="Calibri" panose="020F0502020204030204" pitchFamily="34" charset="0"/>
              </a:rPr>
              <a:t>على مستوى المخصصات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2- ندرس الانفاق على استراتيجيات خاصة بالمرأة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تقدم كل وزارة تقرير حول حجم الانفاق المخصص لتنفيذ الاستراتيجية. مما يسهم  بأنها تفرض على الوزارات التفكير بأوجه انفاقها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400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قضايا خاصة بالمرأة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400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بناء الآليات المؤسسية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400" dirty="0">
                <a:solidFill>
                  <a:schemeClr val="bg1">
                    <a:lumMod val="50000"/>
                  </a:schemeClr>
                </a:solidFill>
                <a:cs typeface="Calibri" panose="020F0502020204030204" pitchFamily="34" charset="0"/>
              </a:rPr>
              <a:t>إدماج قضايا المساواة بين الجنسين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ar-LB" sz="260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94615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8A26EA-71D1-4CA0-9E0E-23A43C065BF7}"/>
              </a:ext>
            </a:extLst>
          </p:cNvPr>
          <p:cNvSpPr/>
          <p:nvPr/>
        </p:nvSpPr>
        <p:spPr>
          <a:xfrm>
            <a:off x="1012873" y="6203852"/>
            <a:ext cx="6991643" cy="455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38" name="Title 1"/>
          <p:cNvSpPr>
            <a:spLocks noGrp="1"/>
          </p:cNvSpPr>
          <p:nvPr>
            <p:ph type="ctrTitle"/>
          </p:nvPr>
        </p:nvSpPr>
        <p:spPr bwMode="auto">
          <a:xfrm>
            <a:off x="840828" y="321308"/>
            <a:ext cx="7792151" cy="4191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بعض استخدامات التحليل الخاصة بالموازنات - 2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828" y="1185624"/>
            <a:ext cx="7792151" cy="4785408"/>
          </a:xfrm>
          <a:solidFill>
            <a:schemeClr val="bg1"/>
          </a:solidFill>
        </p:spPr>
        <p:txBody>
          <a:bodyPr/>
          <a:lstStyle/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3 - أوجه عدم المساواة والسياسات التي تتخذها الحكومات لمواجهة عدم المساواة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400" dirty="0">
                <a:solidFill>
                  <a:schemeClr val="tx1"/>
                </a:solidFill>
                <a:cs typeface="Calibri" panose="020F0502020204030204" pitchFamily="34" charset="0"/>
              </a:rPr>
              <a:t>تنظر في السياسات والبرامج والأداء من خلال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400" dirty="0">
                <a:solidFill>
                  <a:prstClr val="white">
                    <a:lumMod val="50000"/>
                  </a:prstClr>
                </a:solidFill>
                <a:cs typeface="Calibri" panose="020F0502020204030204" pitchFamily="34" charset="0"/>
              </a:rPr>
              <a:t>النظر بالقضايا الخاصة بعدم المساواة في كل قطاع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400" dirty="0">
                <a:solidFill>
                  <a:prstClr val="white">
                    <a:lumMod val="50000"/>
                  </a:prstClr>
                </a:solidFill>
                <a:cs typeface="Calibri" panose="020F0502020204030204" pitchFamily="34" charset="0"/>
              </a:rPr>
              <a:t>مدى ملاءمة السياسات المقدمة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400" dirty="0">
                <a:solidFill>
                  <a:prstClr val="white">
                    <a:lumMod val="50000"/>
                  </a:prstClr>
                </a:solidFill>
                <a:cs typeface="Calibri" panose="020F0502020204030204" pitchFamily="34" charset="0"/>
              </a:rPr>
              <a:t>هل الميزانية المتوفرة تعكس جدية السياسات</a:t>
            </a:r>
          </a:p>
          <a:p>
            <a:pPr marL="914400" lvl="1" indent="-457200" algn="just" rt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JO" sz="2400" dirty="0">
                <a:solidFill>
                  <a:prstClr val="white">
                    <a:lumMod val="50000"/>
                  </a:prstClr>
                </a:solidFill>
                <a:cs typeface="Calibri" panose="020F0502020204030204" pitchFamily="34" charset="0"/>
              </a:rPr>
              <a:t>الأثر البعيد على كل من المرأة والرجل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4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4 - معرفة </a:t>
            </a:r>
            <a:r>
              <a:rPr lang="ar-JO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كيف تم استخدام الموارد فعليا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ar-LB" sz="260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25158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8A26EA-71D1-4CA0-9E0E-23A43C065BF7}"/>
              </a:ext>
            </a:extLst>
          </p:cNvPr>
          <p:cNvSpPr/>
          <p:nvPr/>
        </p:nvSpPr>
        <p:spPr>
          <a:xfrm>
            <a:off x="1012873" y="6203852"/>
            <a:ext cx="6991643" cy="455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538" name="Title 1"/>
          <p:cNvSpPr>
            <a:spLocks noGrp="1"/>
          </p:cNvSpPr>
          <p:nvPr>
            <p:ph type="ctrTitle"/>
          </p:nvPr>
        </p:nvSpPr>
        <p:spPr bwMode="auto">
          <a:xfrm>
            <a:off x="840828" y="321308"/>
            <a:ext cx="7792151" cy="4191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r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8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وفي إطار تقدير تكلفة العنف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828" y="1185624"/>
            <a:ext cx="7792151" cy="4785408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JO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من الممكن استخدام هذه الأدوات</a:t>
            </a:r>
          </a:p>
          <a:p>
            <a:pPr marL="457200" indent="-45720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LB" sz="2600" dirty="0">
                <a:solidFill>
                  <a:schemeClr val="tx1"/>
                </a:solidFill>
                <a:cs typeface="Calibri" panose="020F0502020204030204" pitchFamily="34" charset="0"/>
              </a:rPr>
              <a:t>حيثما تُرصد مخصّصات وموارد من الموازنة العامة للتصدي للعنف الأسري و/أو للحيلولة دون وقوعه</a:t>
            </a:r>
            <a:r>
              <a:rPr lang="ar-JO" sz="2600" dirty="0">
                <a:solidFill>
                  <a:schemeClr val="tx1"/>
                </a:solidFill>
                <a:cs typeface="Calibri" panose="020F0502020204030204" pitchFamily="34" charset="0"/>
              </a:rPr>
              <a:t>.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LB" sz="24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ＭＳ Ｐゴシック" pitchFamily="34" charset="-128"/>
                <a:cs typeface="Calibri" panose="020F0502020204030204" pitchFamily="34" charset="0"/>
              </a:rPr>
              <a:t>وتقتضي هذه المنهجية معرفة كاملة بـ: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LB" sz="2600" dirty="0">
                <a:solidFill>
                  <a:schemeClr val="tx1"/>
                </a:solidFill>
                <a:cs typeface="Calibri" panose="020F0502020204030204" pitchFamily="34" charset="0"/>
              </a:rPr>
              <a:t>1-	أنواع العنف الأسري في البلد المعني ونطاقه وسياقه.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LB" sz="2600" dirty="0">
                <a:solidFill>
                  <a:schemeClr val="tx1"/>
                </a:solidFill>
                <a:cs typeface="Calibri" panose="020F0502020204030204" pitchFamily="34" charset="0"/>
              </a:rPr>
              <a:t>2-	القوانين والسياسات القائمة المتعلقة بالعنف الأسري.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LB" sz="2600" dirty="0">
                <a:solidFill>
                  <a:schemeClr val="tx1"/>
                </a:solidFill>
                <a:cs typeface="Calibri" panose="020F0502020204030204" pitchFamily="34" charset="0"/>
              </a:rPr>
              <a:t>3-	التشريعات والهياكل الإدارية القائمة في البلد المتعلّقة بالخدمات المختلفة التي يمكن للناجيات من العنف الحصول عليها؛ واللامركزية وكيفية تأثيرها على تمويل الخدمات وإمكانية الحصول عليها، كعنصر رئيسي من عناصر التحليل.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LB" sz="2600" dirty="0">
                <a:solidFill>
                  <a:schemeClr val="tx1"/>
                </a:solidFill>
                <a:cs typeface="Calibri" panose="020F0502020204030204" pitchFamily="34" charset="0"/>
              </a:rPr>
              <a:t>4-	الخدمات المتاحة المتعلقة بالعنف الأسري المتوفرة والمخطط لها، كما تنعكس في التشريعات القائمة أو خطط العمل الوطنية.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LB" sz="2600" dirty="0">
                <a:solidFill>
                  <a:schemeClr val="tx1"/>
                </a:solidFill>
                <a:cs typeface="Calibri" panose="020F0502020204030204" pitchFamily="34" charset="0"/>
              </a:rPr>
              <a:t>5-	عملية وضع الموازنة الوطنية، بما في ذلك عمليات تحقيق اللامركزية.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LB" sz="2600" dirty="0">
                <a:solidFill>
                  <a:schemeClr val="tx1"/>
                </a:solidFill>
                <a:cs typeface="Calibri" panose="020F0502020204030204" pitchFamily="34" charset="0"/>
              </a:rPr>
              <a:t>6-	مخصّصات الموازنة الملائمة.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LB" sz="2600" dirty="0">
                <a:solidFill>
                  <a:schemeClr val="tx1"/>
                </a:solidFill>
                <a:cs typeface="Calibri" panose="020F0502020204030204" pitchFamily="34" charset="0"/>
              </a:rPr>
              <a:t>7-	دورة موازنة الدولة.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ar-LB" sz="2600" dirty="0">
                <a:solidFill>
                  <a:schemeClr val="tx1"/>
                </a:solidFill>
                <a:cs typeface="Calibri" panose="020F0502020204030204" pitchFamily="34" charset="0"/>
              </a:rPr>
              <a:t>8-	الجوانب المختلفة للنفقات ومصادر الإيرادات المرتبطة بالتدابير والخدمات.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ar-LB" sz="260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20631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FDE"/>
      </a:accent1>
      <a:accent2>
        <a:srgbClr val="FFBF3F"/>
      </a:accent2>
      <a:accent3>
        <a:srgbClr val="CD545B"/>
      </a:accent3>
      <a:accent4>
        <a:srgbClr val="00B5E2"/>
      </a:accent4>
      <a:accent5>
        <a:srgbClr val="A4D65E"/>
      </a:accent5>
      <a:accent6>
        <a:srgbClr val="7566A0"/>
      </a:accent6>
      <a:hlink>
        <a:srgbClr val="009CA6"/>
      </a:hlink>
      <a:folHlink>
        <a:srgbClr val="9799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A9B82AF11BF543B627E48F61248C3D" ma:contentTypeVersion="11" ma:contentTypeDescription="Create a new document." ma:contentTypeScope="" ma:versionID="d680ebcd7321729bcbac539ac66c0a81">
  <xsd:schema xmlns:xsd="http://www.w3.org/2001/XMLSchema" xmlns:xs="http://www.w3.org/2001/XMLSchema" xmlns:p="http://schemas.microsoft.com/office/2006/metadata/properties" xmlns:ns3="95e5e678-43ad-40d1-ac60-f89d2cdf5b98" xmlns:ns4="66598c8a-6b47-4fa5-ac2b-785d0e3e46d1" targetNamespace="http://schemas.microsoft.com/office/2006/metadata/properties" ma:root="true" ma:fieldsID="b2e9f09bdf5889be6bceaf1733b71670" ns3:_="" ns4:_="">
    <xsd:import namespace="95e5e678-43ad-40d1-ac60-f89d2cdf5b98"/>
    <xsd:import namespace="66598c8a-6b47-4fa5-ac2b-785d0e3e46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5e678-43ad-40d1-ac60-f89d2cdf5b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98c8a-6b47-4fa5-ac2b-785d0e3e46d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02BC38-3FD2-4D48-8322-EF39DEDE4270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95e5e678-43ad-40d1-ac60-f89d2cdf5b98"/>
    <ds:schemaRef ds:uri="http://purl.org/dc/terms/"/>
    <ds:schemaRef ds:uri="66598c8a-6b47-4fa5-ac2b-785d0e3e46d1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F1D7F93-731A-49DB-9652-EE8790892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e5e678-43ad-40d1-ac60-f89d2cdf5b98"/>
    <ds:schemaRef ds:uri="66598c8a-6b47-4fa5-ac2b-785d0e3e46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CDE0A3-FE9E-411E-AE11-F6467976B0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10346</TotalTime>
  <Words>367</Words>
  <Application>Microsoft Office PowerPoint</Application>
  <PresentationFormat>On-screen Show (4:3)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Wingdings</vt:lpstr>
      <vt:lpstr>Office Theme</vt:lpstr>
      <vt:lpstr>Custom Design</vt:lpstr>
      <vt:lpstr>PowerPoint Presentation</vt:lpstr>
      <vt:lpstr>تعريف</vt:lpstr>
      <vt:lpstr>مكونات الموازنات</vt:lpstr>
      <vt:lpstr>الموازنات الحساسة لقضايا المساواة بين الجنسين</vt:lpstr>
      <vt:lpstr>وعندما نجري الدراسات حول حساسية الموازنات للمساواة</vt:lpstr>
      <vt:lpstr>بعض استخدامات التحليل الخاصة بالموازنات</vt:lpstr>
      <vt:lpstr>بعض استخدامات التحليل الخاصة بالموازنات - 2</vt:lpstr>
      <vt:lpstr>وفي إطار تقدير تكلفة العنف</vt:lpstr>
    </vt:vector>
  </TitlesOfParts>
  <Company>Quantum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Sukaina Al-Nasrawi</dc:creator>
  <cp:lastModifiedBy>Nada Darwazeh</cp:lastModifiedBy>
  <cp:revision>943</cp:revision>
  <cp:lastPrinted>2019-09-05T10:58:06Z</cp:lastPrinted>
  <dcterms:created xsi:type="dcterms:W3CDTF">2011-12-13T13:03:18Z</dcterms:created>
  <dcterms:modified xsi:type="dcterms:W3CDTF">2019-09-05T11:04:31Z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0x010100F6A9B82AF11BF543B627E48F61248C3D</vt:lpwstr>
  </property>
</Properties>
</file>