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7"/>
  </p:notesMasterIdLst>
  <p:sldIdLst>
    <p:sldId id="273" r:id="rId2"/>
    <p:sldId id="274" r:id="rId3"/>
    <p:sldId id="272" r:id="rId4"/>
    <p:sldId id="275" r:id="rId5"/>
    <p:sldId id="280" r:id="rId6"/>
    <p:sldId id="276" r:id="rId7"/>
    <p:sldId id="290" r:id="rId8"/>
    <p:sldId id="292" r:id="rId9"/>
    <p:sldId id="281" r:id="rId10"/>
    <p:sldId id="289" r:id="rId11"/>
    <p:sldId id="282" r:id="rId12"/>
    <p:sldId id="279" r:id="rId13"/>
    <p:sldId id="256" r:id="rId14"/>
    <p:sldId id="291" r:id="rId15"/>
    <p:sldId id="257" r:id="rId16"/>
    <p:sldId id="258" r:id="rId17"/>
    <p:sldId id="259" r:id="rId18"/>
    <p:sldId id="264" r:id="rId19"/>
    <p:sldId id="277" r:id="rId20"/>
    <p:sldId id="260" r:id="rId21"/>
    <p:sldId id="261" r:id="rId22"/>
    <p:sldId id="262" r:id="rId23"/>
    <p:sldId id="268" r:id="rId24"/>
    <p:sldId id="263" r:id="rId25"/>
    <p:sldId id="265" r:id="rId26"/>
    <p:sldId id="266" r:id="rId27"/>
    <p:sldId id="267" r:id="rId28"/>
    <p:sldId id="269" r:id="rId29"/>
    <p:sldId id="270" r:id="rId30"/>
    <p:sldId id="271" r:id="rId31"/>
    <p:sldId id="284" r:id="rId32"/>
    <p:sldId id="285" r:id="rId33"/>
    <p:sldId id="286" r:id="rId34"/>
    <p:sldId id="283" r:id="rId35"/>
    <p:sldId id="287"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61943" autoAdjust="0"/>
  </p:normalViewPr>
  <p:slideViewPr>
    <p:cSldViewPr snapToGrid="0">
      <p:cViewPr varScale="1">
        <p:scale>
          <a:sx n="46" d="100"/>
          <a:sy n="46" d="100"/>
        </p:scale>
        <p:origin x="1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E07E3F-B3CA-4EBF-9DF7-1D22EB681881}"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35D0AE5C-763C-45B2-93FB-1883A3861B27}">
      <dgm:prSet/>
      <dgm:spPr/>
      <dgm:t>
        <a:bodyPr/>
        <a:lstStyle/>
        <a:p>
          <a:pPr rtl="1"/>
          <a:r>
            <a:rPr lang="ar-LB"/>
            <a:t>-  مقابلات هاتفية بمساعدة الحاسوب </a:t>
          </a:r>
          <a:r>
            <a:rPr lang="en-US"/>
            <a:t>(CATI)</a:t>
          </a:r>
        </a:p>
      </dgm:t>
    </dgm:pt>
    <dgm:pt modelId="{2D0C4216-C38C-4E76-A591-DE451CCB166D}" type="parTrans" cxnId="{A88FBC9F-235C-4153-BAB0-6443D962B6C5}">
      <dgm:prSet/>
      <dgm:spPr/>
      <dgm:t>
        <a:bodyPr/>
        <a:lstStyle/>
        <a:p>
          <a:pPr rtl="1"/>
          <a:endParaRPr lang="en-US"/>
        </a:p>
      </dgm:t>
    </dgm:pt>
    <dgm:pt modelId="{BB3835FF-6389-46D8-BAB6-99B5EC0BD95A}" type="sibTrans" cxnId="{A88FBC9F-235C-4153-BAB0-6443D962B6C5}">
      <dgm:prSet/>
      <dgm:spPr/>
      <dgm:t>
        <a:bodyPr/>
        <a:lstStyle/>
        <a:p>
          <a:pPr rtl="1"/>
          <a:endParaRPr lang="en-US"/>
        </a:p>
      </dgm:t>
    </dgm:pt>
    <dgm:pt modelId="{0AFEB652-B607-45E0-A5C0-4284661DC72C}">
      <dgm:prSet/>
      <dgm:spPr/>
      <dgm:t>
        <a:bodyPr/>
        <a:lstStyle/>
        <a:p>
          <a:pPr rtl="1"/>
          <a:r>
            <a:rPr lang="ar-LB"/>
            <a:t>-  مقابلات عبر الإنترنت بمساعدة الحاسوب </a:t>
          </a:r>
          <a:r>
            <a:rPr lang="en-US"/>
            <a:t>(CAWI)</a:t>
          </a:r>
        </a:p>
      </dgm:t>
    </dgm:pt>
    <dgm:pt modelId="{249C737F-B8DC-4825-A62B-83659A468819}" type="parTrans" cxnId="{E05976A7-EAE1-40C2-9DA5-4DBC570C4BAE}">
      <dgm:prSet/>
      <dgm:spPr/>
      <dgm:t>
        <a:bodyPr/>
        <a:lstStyle/>
        <a:p>
          <a:pPr rtl="1"/>
          <a:endParaRPr lang="en-US"/>
        </a:p>
      </dgm:t>
    </dgm:pt>
    <dgm:pt modelId="{76A3A7EC-207A-4255-9D15-D0DFBE17D87E}" type="sibTrans" cxnId="{E05976A7-EAE1-40C2-9DA5-4DBC570C4BAE}">
      <dgm:prSet/>
      <dgm:spPr/>
      <dgm:t>
        <a:bodyPr/>
        <a:lstStyle/>
        <a:p>
          <a:pPr rtl="1"/>
          <a:endParaRPr lang="en-US"/>
        </a:p>
      </dgm:t>
    </dgm:pt>
    <dgm:pt modelId="{4A678B0B-2ACF-4BF6-9273-46DEEE444297}">
      <dgm:prSet/>
      <dgm:spPr>
        <a:solidFill>
          <a:schemeClr val="accent1">
            <a:lumMod val="75000"/>
          </a:schemeClr>
        </a:solidFill>
      </dgm:spPr>
      <dgm:t>
        <a:bodyPr/>
        <a:lstStyle/>
        <a:p>
          <a:pPr rtl="1"/>
          <a:r>
            <a:rPr lang="ar-LB" dirty="0"/>
            <a:t>ومع ذلك، يوجد ضمن هذا التغيير أنواع ومستويات مختلفة من الآثار الناجمة</a:t>
          </a:r>
          <a:r>
            <a:rPr lang="en-US" dirty="0"/>
            <a:t> </a:t>
          </a:r>
          <a:r>
            <a:rPr lang="ar-LB" dirty="0"/>
            <a:t> والمخاطر </a:t>
          </a:r>
          <a:endParaRPr lang="en-US" dirty="0"/>
        </a:p>
      </dgm:t>
    </dgm:pt>
    <dgm:pt modelId="{355343BD-906A-4329-8885-AE8515B02603}" type="parTrans" cxnId="{C9CEB000-1962-4500-BE0F-5B16EBD26059}">
      <dgm:prSet/>
      <dgm:spPr/>
      <dgm:t>
        <a:bodyPr/>
        <a:lstStyle/>
        <a:p>
          <a:pPr rtl="1"/>
          <a:endParaRPr lang="en-US"/>
        </a:p>
      </dgm:t>
    </dgm:pt>
    <dgm:pt modelId="{6E2BB6AC-A847-47AD-A8D5-3E9CD45CF25C}" type="sibTrans" cxnId="{C9CEB000-1962-4500-BE0F-5B16EBD26059}">
      <dgm:prSet/>
      <dgm:spPr/>
      <dgm:t>
        <a:bodyPr/>
        <a:lstStyle/>
        <a:p>
          <a:pPr rtl="1"/>
          <a:endParaRPr lang="en-US"/>
        </a:p>
      </dgm:t>
    </dgm:pt>
    <dgm:pt modelId="{D446195B-74B8-4EAE-A471-F8D4FEC5328B}">
      <dgm:prSet/>
      <dgm:spPr>
        <a:solidFill>
          <a:schemeClr val="accent1">
            <a:lumMod val="75000"/>
          </a:schemeClr>
        </a:solidFill>
      </dgm:spPr>
      <dgm:t>
        <a:bodyPr/>
        <a:lstStyle/>
        <a:p>
          <a:pPr rtl="1"/>
          <a:r>
            <a:rPr lang="ar-LB" dirty="0"/>
            <a:t>تعتمد إلى حد كبير على قدرة المكاتب الإحصائية وتنظيم العمل الميداني الحالي.</a:t>
          </a:r>
          <a:endParaRPr lang="en-US" dirty="0"/>
        </a:p>
      </dgm:t>
    </dgm:pt>
    <dgm:pt modelId="{E57DDB1D-BFCF-4B8B-8F1F-0F0A675C3ED3}" type="parTrans" cxnId="{37C7BDC4-3C16-4329-9449-F13C0CB404F1}">
      <dgm:prSet/>
      <dgm:spPr/>
      <dgm:t>
        <a:bodyPr/>
        <a:lstStyle/>
        <a:p>
          <a:pPr rtl="1"/>
          <a:endParaRPr lang="en-US"/>
        </a:p>
      </dgm:t>
    </dgm:pt>
    <dgm:pt modelId="{F3454244-720C-4268-B614-51C7FD640B02}" type="sibTrans" cxnId="{37C7BDC4-3C16-4329-9449-F13C0CB404F1}">
      <dgm:prSet/>
      <dgm:spPr/>
      <dgm:t>
        <a:bodyPr/>
        <a:lstStyle/>
        <a:p>
          <a:pPr rtl="1"/>
          <a:endParaRPr lang="en-US"/>
        </a:p>
      </dgm:t>
    </dgm:pt>
    <dgm:pt modelId="{192C1E6C-4ED2-4872-8E73-872D3638922A}" type="pres">
      <dgm:prSet presAssocID="{2FE07E3F-B3CA-4EBF-9DF7-1D22EB681881}" presName="linear" presStyleCnt="0">
        <dgm:presLayoutVars>
          <dgm:animLvl val="lvl"/>
          <dgm:resizeHandles val="exact"/>
        </dgm:presLayoutVars>
      </dgm:prSet>
      <dgm:spPr/>
      <dgm:t>
        <a:bodyPr/>
        <a:lstStyle/>
        <a:p>
          <a:endParaRPr lang="en-US"/>
        </a:p>
      </dgm:t>
    </dgm:pt>
    <dgm:pt modelId="{75018D2D-5502-48A4-846C-FB61E9F8D422}" type="pres">
      <dgm:prSet presAssocID="{35D0AE5C-763C-45B2-93FB-1883A3861B27}" presName="parentText" presStyleLbl="node1" presStyleIdx="0" presStyleCnt="4">
        <dgm:presLayoutVars>
          <dgm:chMax val="0"/>
          <dgm:bulletEnabled val="1"/>
        </dgm:presLayoutVars>
      </dgm:prSet>
      <dgm:spPr/>
      <dgm:t>
        <a:bodyPr/>
        <a:lstStyle/>
        <a:p>
          <a:endParaRPr lang="en-US"/>
        </a:p>
      </dgm:t>
    </dgm:pt>
    <dgm:pt modelId="{16E658E0-DC86-4B75-96D6-B8E90485F320}" type="pres">
      <dgm:prSet presAssocID="{BB3835FF-6389-46D8-BAB6-99B5EC0BD95A}" presName="spacer" presStyleCnt="0"/>
      <dgm:spPr/>
    </dgm:pt>
    <dgm:pt modelId="{DE4AA6B6-036B-4141-95F0-5E45B5C1897E}" type="pres">
      <dgm:prSet presAssocID="{0AFEB652-B607-45E0-A5C0-4284661DC72C}" presName="parentText" presStyleLbl="node1" presStyleIdx="1" presStyleCnt="4">
        <dgm:presLayoutVars>
          <dgm:chMax val="0"/>
          <dgm:bulletEnabled val="1"/>
        </dgm:presLayoutVars>
      </dgm:prSet>
      <dgm:spPr/>
      <dgm:t>
        <a:bodyPr/>
        <a:lstStyle/>
        <a:p>
          <a:endParaRPr lang="en-US"/>
        </a:p>
      </dgm:t>
    </dgm:pt>
    <dgm:pt modelId="{888A6381-ED71-479C-9954-2141F5E2032F}" type="pres">
      <dgm:prSet presAssocID="{76A3A7EC-207A-4255-9D15-D0DFBE17D87E}" presName="spacer" presStyleCnt="0"/>
      <dgm:spPr/>
    </dgm:pt>
    <dgm:pt modelId="{035DE2FF-E80F-4A14-A5FA-5A89810380BE}" type="pres">
      <dgm:prSet presAssocID="{4A678B0B-2ACF-4BF6-9273-46DEEE444297}" presName="parentText" presStyleLbl="node1" presStyleIdx="2" presStyleCnt="4">
        <dgm:presLayoutVars>
          <dgm:chMax val="0"/>
          <dgm:bulletEnabled val="1"/>
        </dgm:presLayoutVars>
      </dgm:prSet>
      <dgm:spPr/>
      <dgm:t>
        <a:bodyPr/>
        <a:lstStyle/>
        <a:p>
          <a:endParaRPr lang="en-US"/>
        </a:p>
      </dgm:t>
    </dgm:pt>
    <dgm:pt modelId="{FC46423B-536E-4A31-ADFC-B4544F3D3AC7}" type="pres">
      <dgm:prSet presAssocID="{6E2BB6AC-A847-47AD-A8D5-3E9CD45CF25C}" presName="spacer" presStyleCnt="0"/>
      <dgm:spPr/>
    </dgm:pt>
    <dgm:pt modelId="{9111D8F4-BC9E-4439-BCB5-4C888E84240B}" type="pres">
      <dgm:prSet presAssocID="{D446195B-74B8-4EAE-A471-F8D4FEC5328B}" presName="parentText" presStyleLbl="node1" presStyleIdx="3" presStyleCnt="4">
        <dgm:presLayoutVars>
          <dgm:chMax val="0"/>
          <dgm:bulletEnabled val="1"/>
        </dgm:presLayoutVars>
      </dgm:prSet>
      <dgm:spPr/>
      <dgm:t>
        <a:bodyPr/>
        <a:lstStyle/>
        <a:p>
          <a:endParaRPr lang="en-US"/>
        </a:p>
      </dgm:t>
    </dgm:pt>
  </dgm:ptLst>
  <dgm:cxnLst>
    <dgm:cxn modelId="{FCCB0522-5B58-46C2-9327-FD6BA7B4FFDF}" type="presOf" srcId="{2FE07E3F-B3CA-4EBF-9DF7-1D22EB681881}" destId="{192C1E6C-4ED2-4872-8E73-872D3638922A}" srcOrd="0" destOrd="0" presId="urn:microsoft.com/office/officeart/2005/8/layout/vList2"/>
    <dgm:cxn modelId="{27815F29-206A-4023-8916-E58090680343}" type="presOf" srcId="{35D0AE5C-763C-45B2-93FB-1883A3861B27}" destId="{75018D2D-5502-48A4-846C-FB61E9F8D422}" srcOrd="0" destOrd="0" presId="urn:microsoft.com/office/officeart/2005/8/layout/vList2"/>
    <dgm:cxn modelId="{B611FDC0-CBD7-43A4-BF25-FCD742A81899}" type="presOf" srcId="{4A678B0B-2ACF-4BF6-9273-46DEEE444297}" destId="{035DE2FF-E80F-4A14-A5FA-5A89810380BE}" srcOrd="0" destOrd="0" presId="urn:microsoft.com/office/officeart/2005/8/layout/vList2"/>
    <dgm:cxn modelId="{A88FBC9F-235C-4153-BAB0-6443D962B6C5}" srcId="{2FE07E3F-B3CA-4EBF-9DF7-1D22EB681881}" destId="{35D0AE5C-763C-45B2-93FB-1883A3861B27}" srcOrd="0" destOrd="0" parTransId="{2D0C4216-C38C-4E76-A591-DE451CCB166D}" sibTransId="{BB3835FF-6389-46D8-BAB6-99B5EC0BD95A}"/>
    <dgm:cxn modelId="{698F8B2F-E300-4DA1-BE07-AE4E4827946F}" type="presOf" srcId="{0AFEB652-B607-45E0-A5C0-4284661DC72C}" destId="{DE4AA6B6-036B-4141-95F0-5E45B5C1897E}" srcOrd="0" destOrd="0" presId="urn:microsoft.com/office/officeart/2005/8/layout/vList2"/>
    <dgm:cxn modelId="{ACD4BEE4-92C4-4E62-95CD-2BB4FAB1D072}" type="presOf" srcId="{D446195B-74B8-4EAE-A471-F8D4FEC5328B}" destId="{9111D8F4-BC9E-4439-BCB5-4C888E84240B}" srcOrd="0" destOrd="0" presId="urn:microsoft.com/office/officeart/2005/8/layout/vList2"/>
    <dgm:cxn modelId="{E05976A7-EAE1-40C2-9DA5-4DBC570C4BAE}" srcId="{2FE07E3F-B3CA-4EBF-9DF7-1D22EB681881}" destId="{0AFEB652-B607-45E0-A5C0-4284661DC72C}" srcOrd="1" destOrd="0" parTransId="{249C737F-B8DC-4825-A62B-83659A468819}" sibTransId="{76A3A7EC-207A-4255-9D15-D0DFBE17D87E}"/>
    <dgm:cxn modelId="{37C7BDC4-3C16-4329-9449-F13C0CB404F1}" srcId="{2FE07E3F-B3CA-4EBF-9DF7-1D22EB681881}" destId="{D446195B-74B8-4EAE-A471-F8D4FEC5328B}" srcOrd="3" destOrd="0" parTransId="{E57DDB1D-BFCF-4B8B-8F1F-0F0A675C3ED3}" sibTransId="{F3454244-720C-4268-B614-51C7FD640B02}"/>
    <dgm:cxn modelId="{C9CEB000-1962-4500-BE0F-5B16EBD26059}" srcId="{2FE07E3F-B3CA-4EBF-9DF7-1D22EB681881}" destId="{4A678B0B-2ACF-4BF6-9273-46DEEE444297}" srcOrd="2" destOrd="0" parTransId="{355343BD-906A-4329-8885-AE8515B02603}" sibTransId="{6E2BB6AC-A847-47AD-A8D5-3E9CD45CF25C}"/>
    <dgm:cxn modelId="{68747BA4-4C2E-4ADD-86A5-C437B2AE0FEE}" type="presParOf" srcId="{192C1E6C-4ED2-4872-8E73-872D3638922A}" destId="{75018D2D-5502-48A4-846C-FB61E9F8D422}" srcOrd="0" destOrd="0" presId="urn:microsoft.com/office/officeart/2005/8/layout/vList2"/>
    <dgm:cxn modelId="{EAFE577B-2CAF-4AE6-99CC-9FCCA57BBB95}" type="presParOf" srcId="{192C1E6C-4ED2-4872-8E73-872D3638922A}" destId="{16E658E0-DC86-4B75-96D6-B8E90485F320}" srcOrd="1" destOrd="0" presId="urn:microsoft.com/office/officeart/2005/8/layout/vList2"/>
    <dgm:cxn modelId="{0C526301-044D-4E94-9CFA-AFEADA55AD08}" type="presParOf" srcId="{192C1E6C-4ED2-4872-8E73-872D3638922A}" destId="{DE4AA6B6-036B-4141-95F0-5E45B5C1897E}" srcOrd="2" destOrd="0" presId="urn:microsoft.com/office/officeart/2005/8/layout/vList2"/>
    <dgm:cxn modelId="{CA4850C4-3FAB-4735-8724-5061D84EC971}" type="presParOf" srcId="{192C1E6C-4ED2-4872-8E73-872D3638922A}" destId="{888A6381-ED71-479C-9954-2141F5E2032F}" srcOrd="3" destOrd="0" presId="urn:microsoft.com/office/officeart/2005/8/layout/vList2"/>
    <dgm:cxn modelId="{739D5771-4C0B-4307-9E2F-324B38E8552A}" type="presParOf" srcId="{192C1E6C-4ED2-4872-8E73-872D3638922A}" destId="{035DE2FF-E80F-4A14-A5FA-5A89810380BE}" srcOrd="4" destOrd="0" presId="urn:microsoft.com/office/officeart/2005/8/layout/vList2"/>
    <dgm:cxn modelId="{92B8FB19-D0DC-438C-BE3A-731D85272212}" type="presParOf" srcId="{192C1E6C-4ED2-4872-8E73-872D3638922A}" destId="{FC46423B-536E-4A31-ADFC-B4544F3D3AC7}" srcOrd="5" destOrd="0" presId="urn:microsoft.com/office/officeart/2005/8/layout/vList2"/>
    <dgm:cxn modelId="{C3B8A860-45E7-4DD8-8C24-4009E788B4A2}" type="presParOf" srcId="{192C1E6C-4ED2-4872-8E73-872D3638922A}" destId="{9111D8F4-BC9E-4439-BCB5-4C888E84240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2EB82A-7443-46F0-83D7-A0BE6A115B67}" type="datetimeFigureOut">
              <a:rPr lang="en-US" smtClean="0"/>
              <a:t>10/8/2020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E1F99D-BBCD-496E-B8D3-0C9D069490A5}" type="slidenum">
              <a:rPr lang="en-US" smtClean="0"/>
              <a:t>‹#›</a:t>
            </a:fld>
            <a:endParaRPr lang="en-US"/>
          </a:p>
        </p:txBody>
      </p:sp>
    </p:spTree>
    <p:extLst>
      <p:ext uri="{BB962C8B-B14F-4D97-AF65-F5344CB8AC3E}">
        <p14:creationId xmlns:p14="http://schemas.microsoft.com/office/powerpoint/2010/main" val="2660267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ilostat.ilo.org/topics/covid-19/covid-19-impact-on-labour-market-statistic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edicalxpress.com/tags/disabiliti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Monitoring framework is one of the data collection tools that should be utilized to collect comparable data, evaluating and building country capacities to prevent, detect, assess, report and respond to public emergencies. </a:t>
            </a:r>
          </a:p>
          <a:p>
            <a:endParaRPr lang="en-US" dirty="0"/>
          </a:p>
        </p:txBody>
      </p:sp>
      <p:sp>
        <p:nvSpPr>
          <p:cNvPr id="4" name="Slide Number Placeholder 3"/>
          <p:cNvSpPr>
            <a:spLocks noGrp="1"/>
          </p:cNvSpPr>
          <p:nvPr>
            <p:ph type="sldNum" sz="quarter" idx="5"/>
          </p:nvPr>
        </p:nvSpPr>
        <p:spPr/>
        <p:txBody>
          <a:bodyPr/>
          <a:lstStyle/>
          <a:p>
            <a:fld id="{2FE1F99D-BBCD-496E-B8D3-0C9D069490A5}" type="slidenum">
              <a:rPr lang="en-US" smtClean="0"/>
              <a:t>6</a:t>
            </a:fld>
            <a:endParaRPr lang="en-US"/>
          </a:p>
        </p:txBody>
      </p:sp>
    </p:spTree>
    <p:extLst>
      <p:ext uri="{BB962C8B-B14F-4D97-AF65-F5344CB8AC3E}">
        <p14:creationId xmlns:p14="http://schemas.microsoft.com/office/powerpoint/2010/main" val="1212044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Attempting to </a:t>
            </a:r>
            <a:r>
              <a:rPr lang="en-US" sz="1200" b="0" i="0" kern="1200" dirty="0" err="1">
                <a:solidFill>
                  <a:schemeClr val="tx1"/>
                </a:solidFill>
                <a:effectLst/>
                <a:latin typeface="+mn-lt"/>
                <a:ea typeface="+mn-ea"/>
                <a:cs typeface="+mn-cs"/>
              </a:rPr>
              <a:t>summarise</a:t>
            </a:r>
            <a:r>
              <a:rPr lang="en-US" sz="1200" b="0" i="0" kern="1200" dirty="0">
                <a:solidFill>
                  <a:schemeClr val="tx1"/>
                </a:solidFill>
                <a:effectLst/>
                <a:latin typeface="+mn-lt"/>
                <a:ea typeface="+mn-ea"/>
                <a:cs typeface="+mn-cs"/>
              </a:rPr>
              <a:t> the above, it is clear that the impact on operations is heavily related to current mode of data collection and current systems and capacities of NSOs. These things vary quite substantially across countries meaning the impact will also vary. Those countries with pre-existing fully CATI and CAWI based systems may experience relatively little impact on their operation or survey response rates. For all others there will be varying degree of impacts and challenge in retaining response rates at desirable levels. In the most extreme cases survey operations will be postponed completely for an undetermined period. For all countries the disruption is important in some way or another, creating pressures such as the need to review survey content, the need to create additional systems and processes, the need for training and support for changed operations, the need for IT development and support, the need to review weighting and estimation approaches etc.</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hlinkClick r:id="rId3"/>
              </a:rPr>
              <a:t>https://ilostat.ilo.org/topics/covid-19/covid-19-impact-on-labour-market-statistics/</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E1F99D-BBCD-496E-B8D3-0C9D069490A5}" type="slidenum">
              <a:rPr lang="en-US" smtClean="0"/>
              <a:t>24</a:t>
            </a:fld>
            <a:endParaRPr lang="en-US"/>
          </a:p>
        </p:txBody>
      </p:sp>
    </p:spTree>
    <p:extLst>
      <p:ext uri="{BB962C8B-B14F-4D97-AF65-F5344CB8AC3E}">
        <p14:creationId xmlns:p14="http://schemas.microsoft.com/office/powerpoint/2010/main" val="2986701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E1F99D-BBCD-496E-B8D3-0C9D069490A5}" type="slidenum">
              <a:rPr lang="en-US" smtClean="0"/>
              <a:t>25</a:t>
            </a:fld>
            <a:endParaRPr lang="en-US"/>
          </a:p>
        </p:txBody>
      </p:sp>
    </p:spTree>
    <p:extLst>
      <p:ext uri="{BB962C8B-B14F-4D97-AF65-F5344CB8AC3E}">
        <p14:creationId xmlns:p14="http://schemas.microsoft.com/office/powerpoint/2010/main" val="4001522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E1F99D-BBCD-496E-B8D3-0C9D069490A5}" type="slidenum">
              <a:rPr lang="en-US" smtClean="0"/>
              <a:t>28</a:t>
            </a:fld>
            <a:endParaRPr lang="en-US"/>
          </a:p>
        </p:txBody>
      </p:sp>
    </p:spTree>
    <p:extLst>
      <p:ext uri="{BB962C8B-B14F-4D97-AF65-F5344CB8AC3E}">
        <p14:creationId xmlns:p14="http://schemas.microsoft.com/office/powerpoint/2010/main" val="865823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7% of the studied population, regardless of their functional difficulty status, used AP. </a:t>
            </a:r>
            <a:endParaRPr lang="ar-LB" dirty="0"/>
          </a:p>
          <a:p>
            <a:r>
              <a:rPr lang="en-US" dirty="0"/>
              <a:t>This included those who reported using glasses but no functional difficulty in the Washington Group questions. </a:t>
            </a:r>
            <a:endParaRPr lang="ar-LB" dirty="0"/>
          </a:p>
          <a:p>
            <a:r>
              <a:rPr lang="en-US" dirty="0"/>
              <a:t>Use of AP increased with age  </a:t>
            </a:r>
            <a:endParaRPr lang="ar-LB" dirty="0"/>
          </a:p>
          <a:p>
            <a:r>
              <a:rPr lang="en-US" dirty="0"/>
              <a:t>Use of AP also increased with level of functional difficulties. </a:t>
            </a:r>
          </a:p>
          <a:p>
            <a:r>
              <a:rPr lang="en-US" dirty="0"/>
              <a:t>proportion of people using AP varied between functional difficulty type</a:t>
            </a:r>
          </a:p>
          <a:p>
            <a:r>
              <a:rPr lang="en-US" dirty="0"/>
              <a:t>Higher AP use was observed in people with at least some difficulties</a:t>
            </a:r>
          </a:p>
          <a:p>
            <a:endParaRPr lang="en-US" dirty="0"/>
          </a:p>
        </p:txBody>
      </p:sp>
      <p:sp>
        <p:nvSpPr>
          <p:cNvPr id="4" name="Slide Number Placeholder 3"/>
          <p:cNvSpPr>
            <a:spLocks noGrp="1"/>
          </p:cNvSpPr>
          <p:nvPr>
            <p:ph type="sldNum" sz="quarter" idx="5"/>
          </p:nvPr>
        </p:nvSpPr>
        <p:spPr/>
        <p:txBody>
          <a:bodyPr/>
          <a:lstStyle/>
          <a:p>
            <a:fld id="{2152178B-8661-4E3D-A456-84010F3AA9DF}" type="slidenum">
              <a:rPr lang="en-US" smtClean="0"/>
              <a:t>33</a:t>
            </a:fld>
            <a:endParaRPr lang="en-US"/>
          </a:p>
        </p:txBody>
      </p:sp>
    </p:spTree>
    <p:extLst>
      <p:ext uri="{BB962C8B-B14F-4D97-AF65-F5344CB8AC3E}">
        <p14:creationId xmlns:p14="http://schemas.microsoft.com/office/powerpoint/2010/main" val="4018160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7% of the studied population, regardless of their functional difficulty status, used AP. </a:t>
            </a:r>
            <a:endParaRPr lang="ar-LB" dirty="0"/>
          </a:p>
          <a:p>
            <a:r>
              <a:rPr lang="en-US" dirty="0"/>
              <a:t>This included those who reported using glasses but no functional difficulty in the Washington Group questions. </a:t>
            </a:r>
            <a:endParaRPr lang="ar-LB" dirty="0"/>
          </a:p>
          <a:p>
            <a:r>
              <a:rPr lang="en-US" dirty="0"/>
              <a:t>Use of AP increased with age  </a:t>
            </a:r>
            <a:endParaRPr lang="ar-LB" dirty="0"/>
          </a:p>
          <a:p>
            <a:r>
              <a:rPr lang="en-US" dirty="0"/>
              <a:t>Use of AP also increased with level of functional difficulties. </a:t>
            </a:r>
          </a:p>
          <a:p>
            <a:r>
              <a:rPr lang="en-US" dirty="0"/>
              <a:t>proportion of people using AP varied between functional difficulty type</a:t>
            </a:r>
          </a:p>
          <a:p>
            <a:r>
              <a:rPr lang="en-US" dirty="0"/>
              <a:t>Higher AP use was observed in people with at least some difficulties</a:t>
            </a:r>
          </a:p>
          <a:p>
            <a:endParaRPr lang="en-US" dirty="0"/>
          </a:p>
        </p:txBody>
      </p:sp>
      <p:sp>
        <p:nvSpPr>
          <p:cNvPr id="4" name="Slide Number Placeholder 3"/>
          <p:cNvSpPr>
            <a:spLocks noGrp="1"/>
          </p:cNvSpPr>
          <p:nvPr>
            <p:ph type="sldNum" sz="quarter" idx="5"/>
          </p:nvPr>
        </p:nvSpPr>
        <p:spPr/>
        <p:txBody>
          <a:bodyPr/>
          <a:lstStyle/>
          <a:p>
            <a:fld id="{2152178B-8661-4E3D-A456-84010F3AA9DF}" type="slidenum">
              <a:rPr lang="en-US" smtClean="0"/>
              <a:t>34</a:t>
            </a:fld>
            <a:endParaRPr lang="en-US"/>
          </a:p>
        </p:txBody>
      </p:sp>
    </p:spTree>
    <p:extLst>
      <p:ext uri="{BB962C8B-B14F-4D97-AF65-F5344CB8AC3E}">
        <p14:creationId xmlns:p14="http://schemas.microsoft.com/office/powerpoint/2010/main" val="3456626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WORLD Policy Analysis </a:t>
            </a:r>
            <a:r>
              <a:rPr lang="en-GB" sz="1200" b="0" i="0" kern="1200" dirty="0" err="1">
                <a:solidFill>
                  <a:schemeClr val="tx1"/>
                </a:solidFill>
                <a:effectLst/>
                <a:latin typeface="+mn-lt"/>
                <a:ea typeface="+mn-ea"/>
                <a:cs typeface="+mn-cs"/>
              </a:rPr>
              <a:t>Center</a:t>
            </a:r>
            <a:r>
              <a:rPr lang="en-GB" sz="1200" b="0" i="0" kern="1200" dirty="0">
                <a:solidFill>
                  <a:schemeClr val="tx1"/>
                </a:solidFill>
                <a:effectLst/>
                <a:latin typeface="+mn-lt"/>
                <a:ea typeface="+mn-ea"/>
                <a:cs typeface="+mn-cs"/>
              </a:rPr>
              <a:t> at the UCLA Fielding School of Public Health produced a far-reaching analysis of countries' efforts, since the adoption of CRPD, to enact and address global rights, laws and policies that affect persons with </a:t>
            </a:r>
            <a:r>
              <a:rPr lang="en-GB" sz="1200" b="0" i="0" u="none" strike="noStrike" kern="1200" dirty="0">
                <a:solidFill>
                  <a:schemeClr val="tx1"/>
                </a:solidFill>
                <a:effectLst/>
                <a:latin typeface="+mn-lt"/>
                <a:ea typeface="+mn-ea"/>
                <a:cs typeface="+mn-cs"/>
                <a:hlinkClick r:id="rId3"/>
              </a:rPr>
              <a:t>disabilities</a:t>
            </a:r>
            <a:r>
              <a:rPr lang="en-GB" sz="1200" b="0"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While progress through the convention and global social movements has occurred, nations still have a long way to go in fulfilling their commitments, the analysis found.</a:t>
            </a:r>
          </a:p>
          <a:p>
            <a:r>
              <a:rPr lang="en-GB" sz="1200" b="0" i="0" kern="1200" dirty="0">
                <a:solidFill>
                  <a:schemeClr val="tx1"/>
                </a:solidFill>
                <a:effectLst/>
                <a:latin typeface="+mn-lt"/>
                <a:ea typeface="+mn-ea"/>
                <a:cs typeface="+mn-cs"/>
              </a:rPr>
              <a:t>Only 24 percent of countries in the world have constitutions that specifically prohibit discrimination or guarantee equal rights on the basis of disability.</a:t>
            </a:r>
            <a:endParaRPr lang="en-US" dirty="0"/>
          </a:p>
        </p:txBody>
      </p:sp>
      <p:sp>
        <p:nvSpPr>
          <p:cNvPr id="4" name="Slide Number Placeholder 3"/>
          <p:cNvSpPr>
            <a:spLocks noGrp="1"/>
          </p:cNvSpPr>
          <p:nvPr>
            <p:ph type="sldNum" sz="quarter" idx="5"/>
          </p:nvPr>
        </p:nvSpPr>
        <p:spPr/>
        <p:txBody>
          <a:bodyPr/>
          <a:lstStyle/>
          <a:p>
            <a:fld id="{2FE1F99D-BBCD-496E-B8D3-0C9D069490A5}" type="slidenum">
              <a:rPr lang="en-US" smtClean="0"/>
              <a:t>10</a:t>
            </a:fld>
            <a:endParaRPr lang="en-US"/>
          </a:p>
        </p:txBody>
      </p:sp>
    </p:spTree>
    <p:extLst>
      <p:ext uri="{BB962C8B-B14F-4D97-AF65-F5344CB8AC3E}">
        <p14:creationId xmlns:p14="http://schemas.microsoft.com/office/powerpoint/2010/main" val="3703206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E1F99D-BBCD-496E-B8D3-0C9D069490A5}" type="slidenum">
              <a:rPr lang="en-US" smtClean="0"/>
              <a:t>15</a:t>
            </a:fld>
            <a:endParaRPr lang="en-US"/>
          </a:p>
        </p:txBody>
      </p:sp>
    </p:spTree>
    <p:extLst>
      <p:ext uri="{BB962C8B-B14F-4D97-AF65-F5344CB8AC3E}">
        <p14:creationId xmlns:p14="http://schemas.microsoft.com/office/powerpoint/2010/main" val="2352103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impacts and responses to date can be </a:t>
            </a:r>
            <a:r>
              <a:rPr lang="en-US" sz="1200" b="0" i="0" kern="1200" dirty="0" err="1">
                <a:solidFill>
                  <a:schemeClr val="tx1"/>
                </a:solidFill>
                <a:effectLst/>
                <a:latin typeface="+mn-lt"/>
                <a:ea typeface="+mn-ea"/>
                <a:cs typeface="+mn-cs"/>
              </a:rPr>
              <a:t>summarised</a:t>
            </a:r>
            <a:r>
              <a:rPr lang="en-US" sz="1200" b="0" i="0" kern="1200" dirty="0">
                <a:solidFill>
                  <a:schemeClr val="tx1"/>
                </a:solidFill>
                <a:effectLst/>
                <a:latin typeface="+mn-lt"/>
                <a:ea typeface="+mn-ea"/>
                <a:cs typeface="+mn-cs"/>
              </a:rPr>
              <a:t> under a number of headings. The most obvious impact is on field operations, with the current design/mode being a major determinant of the impact, but many other issues are faced. The issues covered below mainly refer to the operation of the survey and ability to collect and disseminate data. Without question there will also be a substantial impact on the level of estimates. In addition, there is the complex challenge of being responsive (both to the practical challenges and extra demands) while maintaining quality and continuity, this being perhaps the over-riding concern of many NSOs.</a:t>
            </a:r>
            <a:endParaRPr lang="en-US" dirty="0"/>
          </a:p>
        </p:txBody>
      </p:sp>
      <p:sp>
        <p:nvSpPr>
          <p:cNvPr id="4" name="Slide Number Placeholder 3"/>
          <p:cNvSpPr>
            <a:spLocks noGrp="1"/>
          </p:cNvSpPr>
          <p:nvPr>
            <p:ph type="sldNum" sz="quarter" idx="10"/>
          </p:nvPr>
        </p:nvSpPr>
        <p:spPr/>
        <p:txBody>
          <a:bodyPr/>
          <a:lstStyle/>
          <a:p>
            <a:fld id="{2FE1F99D-BBCD-496E-B8D3-0C9D069490A5}" type="slidenum">
              <a:rPr lang="en-US" smtClean="0"/>
              <a:t>16</a:t>
            </a:fld>
            <a:endParaRPr lang="en-US"/>
          </a:p>
        </p:txBody>
      </p:sp>
    </p:spTree>
    <p:extLst>
      <p:ext uri="{BB962C8B-B14F-4D97-AF65-F5344CB8AC3E}">
        <p14:creationId xmlns:p14="http://schemas.microsoft.com/office/powerpoint/2010/main" val="2789385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large majority of countries have unsurprisingly reported a major impact on their field interviewing operations. The most substantial impact has been on countries using face-to-face interviewing – either Computer Assisted Personal Interviewing (CAPI) or Pen and Paper Interviewing (PAPI). An ILO review of national practices from 2018 found that approximately 80% of the 120 countries that provided information, relied on these methods as their primary data collection mode for the LFS </a:t>
            </a:r>
            <a:r>
              <a:rPr lang="en-US" sz="1200" b="0" i="1" kern="1200" dirty="0">
                <a:solidFill>
                  <a:schemeClr val="tx1"/>
                </a:solidFill>
                <a:effectLst/>
                <a:latin typeface="+mn-lt"/>
                <a:ea typeface="+mn-ea"/>
                <a:cs typeface="+mn-cs"/>
              </a:rPr>
              <a:t>(see figure 2)</a:t>
            </a:r>
            <a:r>
              <a:rPr lang="en-US" sz="1200" b="0" i="0" kern="1200" dirty="0">
                <a:solidFill>
                  <a:schemeClr val="tx1"/>
                </a:solidFill>
                <a:effectLst/>
                <a:latin typeface="+mn-lt"/>
                <a:ea typeface="+mn-ea"/>
                <a:cs typeface="+mn-cs"/>
              </a:rPr>
              <a:t>. Only in Europe was it relatively common for non face-to-face interviewing to be the main mode, namely Computer Assisted Telephone Interviewing (CATI), along with a selection of countries in other regions. Computer Assisting Web Interviewing (CAWI) is a growing practice but as part of a multi-mode approach, typically alongside CATI (and CAPI in some cases).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An additional impact on field operations mentioned by countries is the training and support given to interviewers. Interviewers are often being asked to change their role, moving from face-to-face interviewing to telephone interviewing (computer assisted or not), requiring different skills and techniques to gain co-operation with surveys. Furthermore countries are having to provide additional guidance to interviewers on how to handle cases arising which were not envisaged when questionnaires or guidance was designed, for example many people being supported by Government supports due to loss or reduction of employment. NSOs are also being required to put in place contingency plans in case of the unavailability of interviewers or their inability to complete the work, e.g. to lack of availability of necessary technology or systems. Furthermore, NSOs are increasingly feeling the direct impacts of COVID-19 through illness to interviewers or other key staff (or indeed respondents), which inevitably has consequences for continuity of operations.</a:t>
            </a:r>
          </a:p>
          <a:p>
            <a:endParaRPr lang="en-US" dirty="0"/>
          </a:p>
        </p:txBody>
      </p:sp>
      <p:sp>
        <p:nvSpPr>
          <p:cNvPr id="4" name="Slide Number Placeholder 3"/>
          <p:cNvSpPr>
            <a:spLocks noGrp="1"/>
          </p:cNvSpPr>
          <p:nvPr>
            <p:ph type="sldNum" sz="quarter" idx="10"/>
          </p:nvPr>
        </p:nvSpPr>
        <p:spPr/>
        <p:txBody>
          <a:bodyPr/>
          <a:lstStyle/>
          <a:p>
            <a:fld id="{2FE1F99D-BBCD-496E-B8D3-0C9D069490A5}" type="slidenum">
              <a:rPr lang="en-US" smtClean="0"/>
              <a:t>17</a:t>
            </a:fld>
            <a:endParaRPr lang="en-US"/>
          </a:p>
        </p:txBody>
      </p:sp>
    </p:spTree>
    <p:extLst>
      <p:ext uri="{BB962C8B-B14F-4D97-AF65-F5344CB8AC3E}">
        <p14:creationId xmlns:p14="http://schemas.microsoft.com/office/powerpoint/2010/main" val="343073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Mobile data collection is usually faster and cheaper than face-to-face alternatives. </a:t>
            </a:r>
            <a:endParaRPr lang="ar-LB" dirty="0"/>
          </a:p>
          <a:p>
            <a:r>
              <a:rPr lang="en-GB" dirty="0"/>
              <a:t>It is also safer for field staff.</a:t>
            </a:r>
            <a:endParaRPr lang="ar-LB" dirty="0"/>
          </a:p>
          <a:p>
            <a:r>
              <a:rPr lang="en-US" dirty="0"/>
              <a:t>Many organizations </a:t>
            </a:r>
            <a:r>
              <a:rPr lang="en-GB" dirty="0"/>
              <a:t>have been collecting increasing amounts of information by mobile phone.</a:t>
            </a:r>
          </a:p>
          <a:p>
            <a:endParaRPr lang="en-GB" dirty="0"/>
          </a:p>
          <a:p>
            <a:r>
              <a:rPr lang="en-GB" dirty="0"/>
              <a:t>Mobile technology offers a tremendous opportunity to communicate better with people in humanitarian settings. However, these new capabilities also entail privacy and security risks for people and the communities where mobile surveys are implemented</a:t>
            </a:r>
          </a:p>
          <a:p>
            <a:endParaRPr lang="en-GB" dirty="0"/>
          </a:p>
          <a:p>
            <a:r>
              <a:rPr lang="en-GB" dirty="0"/>
              <a:t>Risks</a:t>
            </a:r>
          </a:p>
          <a:p>
            <a:r>
              <a:rPr lang="en-GB" dirty="0"/>
              <a:t>Many incidents where raw data is leaked, </a:t>
            </a:r>
          </a:p>
          <a:p>
            <a:r>
              <a:rPr lang="en-GB" dirty="0"/>
              <a:t>other risks associated with the collection, storage, processing and distribution of digital data</a:t>
            </a:r>
          </a:p>
          <a:p>
            <a:r>
              <a:rPr lang="en-GB" dirty="0"/>
              <a:t>data is flawed or biased, it could misinform operations</a:t>
            </a:r>
          </a:p>
          <a:p>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fld id="{2FE1F99D-BBCD-496E-B8D3-0C9D069490A5}" type="slidenum">
              <a:rPr lang="en-US" smtClean="0"/>
              <a:t>19</a:t>
            </a:fld>
            <a:endParaRPr lang="en-US"/>
          </a:p>
        </p:txBody>
      </p:sp>
    </p:spTree>
    <p:extLst>
      <p:ext uri="{BB962C8B-B14F-4D97-AF65-F5344CB8AC3E}">
        <p14:creationId xmlns:p14="http://schemas.microsoft.com/office/powerpoint/2010/main" val="3895648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For many of the countries relying on face-to-face interviewing, restrictions on movement have led to a suspension of all face-to-face interviewing activities. For those countries with regular or continuous survey operations, interviewing is often being moved to telephone interviewing (computer assisted or not) or a combination of CATI and Computer Assisted Web Interviewing (CAWI or online self-completion surveys). However, within that change there are many different types and levels of impact, to a large degree depending on the capacity of the statistical office and existing fieldwork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such as:</a:t>
            </a:r>
            <a:endParaRPr lang="en-US" dirty="0"/>
          </a:p>
        </p:txBody>
      </p:sp>
      <p:sp>
        <p:nvSpPr>
          <p:cNvPr id="4" name="Slide Number Placeholder 3"/>
          <p:cNvSpPr>
            <a:spLocks noGrp="1"/>
          </p:cNvSpPr>
          <p:nvPr>
            <p:ph type="sldNum" sz="quarter" idx="10"/>
          </p:nvPr>
        </p:nvSpPr>
        <p:spPr/>
        <p:txBody>
          <a:bodyPr/>
          <a:lstStyle/>
          <a:p>
            <a:fld id="{2FE1F99D-BBCD-496E-B8D3-0C9D069490A5}" type="slidenum">
              <a:rPr lang="en-US" smtClean="0"/>
              <a:t>20</a:t>
            </a:fld>
            <a:endParaRPr lang="en-US"/>
          </a:p>
        </p:txBody>
      </p:sp>
    </p:spTree>
    <p:extLst>
      <p:ext uri="{BB962C8B-B14F-4D97-AF65-F5344CB8AC3E}">
        <p14:creationId xmlns:p14="http://schemas.microsoft.com/office/powerpoint/2010/main" val="2216800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Some impact on response rates is expected in many countries, which will depend to some degree on their ability to create and maintain a comprehensive register of contact details if they are switching to CATI/CAWI. Even if the register can be created and maintained, the loss of advance letters and lack of face-to-face first contact is a concern, as it plays a role in introducing the survey, comforting respondents that it’s official (as opposed to the many telemarketing operations which make first contact by phone or email) and thus maintaining high response rates. If response rates are impacted, this can evidently cause volatility in estimates generated and create a difficulty in distinguishing the genuine impact of COVID-19 and increasing survey error due to falling response rates. One country is planning tests of different approaches to handle very low response rates in case this occurs.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In cases where CAPI or PAPI are the only current modes of collection, impacts generally are more substantial. In many of these countries the capacity or resources do not exist to completely switch to another mode of data collection either due to the absence of a register of contact details or the lack of infrastructure needed to undertake telephone or web interviewing. Nonetheless most of the countries in this situation have stated an intention to continue with surveying by telephone and are experiencing varying degrees of success in terms of response rates.</a:t>
            </a:r>
            <a:endParaRPr lang="ar-LB"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For those using PAPI and now moving to telephone interviewing, electronic data capture applications often do not exist, either requiring them to be quickly developed, or requiring paper questionnaires to continue to be submitted to central office staff for entry and processing. Registers of phone numbers may not exist, or may be very limited, creating a necessary process of collecting that information.</a:t>
            </a:r>
          </a:p>
          <a:p>
            <a:endParaRPr lang="en-US" dirty="0"/>
          </a:p>
        </p:txBody>
      </p:sp>
      <p:sp>
        <p:nvSpPr>
          <p:cNvPr id="4" name="Slide Number Placeholder 3"/>
          <p:cNvSpPr>
            <a:spLocks noGrp="1"/>
          </p:cNvSpPr>
          <p:nvPr>
            <p:ph type="sldNum" sz="quarter" idx="10"/>
          </p:nvPr>
        </p:nvSpPr>
        <p:spPr/>
        <p:txBody>
          <a:bodyPr/>
          <a:lstStyle/>
          <a:p>
            <a:fld id="{2FE1F99D-BBCD-496E-B8D3-0C9D069490A5}" type="slidenum">
              <a:rPr lang="en-US" smtClean="0"/>
              <a:t>21</a:t>
            </a:fld>
            <a:endParaRPr lang="en-US"/>
          </a:p>
        </p:txBody>
      </p:sp>
    </p:spTree>
    <p:extLst>
      <p:ext uri="{BB962C8B-B14F-4D97-AF65-F5344CB8AC3E}">
        <p14:creationId xmlns:p14="http://schemas.microsoft.com/office/powerpoint/2010/main" val="3209775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Several countries in this position are exploring the use of administrative data to identify contact numbers for the selected households, or retaining minimal field operations to deliver letters to households giving details for the completion of the survey (i.e. contact phone numbers for the NSO or website details if CAWI). </a:t>
            </a:r>
            <a:r>
              <a:rPr lang="en-US" sz="1200" b="0" i="0" kern="1200" dirty="0" err="1">
                <a:solidFill>
                  <a:schemeClr val="tx1"/>
                </a:solidFill>
                <a:effectLst/>
                <a:latin typeface="+mn-lt"/>
                <a:ea typeface="+mn-ea"/>
                <a:cs typeface="+mn-cs"/>
              </a:rPr>
              <a:t>Recognising</a:t>
            </a:r>
            <a:r>
              <a:rPr lang="en-US" sz="1200" b="0" i="0" kern="1200" dirty="0">
                <a:solidFill>
                  <a:schemeClr val="tx1"/>
                </a:solidFill>
                <a:effectLst/>
                <a:latin typeface="+mn-lt"/>
                <a:ea typeface="+mn-ea"/>
                <a:cs typeface="+mn-cs"/>
              </a:rPr>
              <a:t> the possible impacts on response rates, several countries are planning a reduction in survey content in order to lower respondent burden and limit non-completion of surveys. These reductions needs to be made carefully to maintain core necessary.</a:t>
            </a:r>
            <a:endParaRPr lang="ar-LB"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 idea being implemented by some countries is to return to old samples of households, for which contact information is already available. While this would not be ideal under normal circumstances, for example due to attrition, it can offer a plausible solution in the current situation. This can be true both for countries who already have panel designs or those who do not but have regular survey operations. For example, multiple countries are considering to add an additional interview (e.g. a 6</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wave) in place of the introduction of new households. If the disruptions related to COVID-19 are relatively short-lived this could be an effective measure to bridge gaps, but will become increasingly challenging the longer the crisis continues.</a:t>
            </a:r>
          </a:p>
          <a:p>
            <a:endParaRPr lang="en-US" dirty="0"/>
          </a:p>
        </p:txBody>
      </p:sp>
      <p:sp>
        <p:nvSpPr>
          <p:cNvPr id="4" name="Slide Number Placeholder 3"/>
          <p:cNvSpPr>
            <a:spLocks noGrp="1"/>
          </p:cNvSpPr>
          <p:nvPr>
            <p:ph type="sldNum" sz="quarter" idx="10"/>
          </p:nvPr>
        </p:nvSpPr>
        <p:spPr/>
        <p:txBody>
          <a:bodyPr/>
          <a:lstStyle/>
          <a:p>
            <a:fld id="{2FE1F99D-BBCD-496E-B8D3-0C9D069490A5}" type="slidenum">
              <a:rPr lang="en-US" smtClean="0"/>
              <a:t>22</a:t>
            </a:fld>
            <a:endParaRPr lang="en-US"/>
          </a:p>
        </p:txBody>
      </p:sp>
    </p:spTree>
    <p:extLst>
      <p:ext uri="{BB962C8B-B14F-4D97-AF65-F5344CB8AC3E}">
        <p14:creationId xmlns:p14="http://schemas.microsoft.com/office/powerpoint/2010/main" val="1882548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96D7D817-B7FB-4084-A2CD-29DE1E739147}" type="datetimeFigureOut">
              <a:rPr lang="en-US" smtClean="0"/>
              <a:t>10/8/2020</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94BF2C40-C1D3-43F5-9AAC-7AF6EB087764}" type="slidenum">
              <a:rPr lang="en-US" smtClean="0"/>
              <a:t>‹#›</a:t>
            </a:fld>
            <a:endParaRPr lang="en-US"/>
          </a:p>
        </p:txBody>
      </p:sp>
    </p:spTree>
    <p:extLst>
      <p:ext uri="{BB962C8B-B14F-4D97-AF65-F5344CB8AC3E}">
        <p14:creationId xmlns:p14="http://schemas.microsoft.com/office/powerpoint/2010/main" val="3699250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7D817-B7FB-4084-A2CD-29DE1E739147}"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F2C40-C1D3-43F5-9AAC-7AF6EB087764}" type="slidenum">
              <a:rPr lang="en-US" smtClean="0"/>
              <a:t>‹#›</a:t>
            </a:fld>
            <a:endParaRPr lang="en-US"/>
          </a:p>
        </p:txBody>
      </p:sp>
    </p:spTree>
    <p:extLst>
      <p:ext uri="{BB962C8B-B14F-4D97-AF65-F5344CB8AC3E}">
        <p14:creationId xmlns:p14="http://schemas.microsoft.com/office/powerpoint/2010/main" val="1827128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7D817-B7FB-4084-A2CD-29DE1E739147}"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F2C40-C1D3-43F5-9AAC-7AF6EB087764}" type="slidenum">
              <a:rPr lang="en-US" smtClean="0"/>
              <a:t>‹#›</a:t>
            </a:fld>
            <a:endParaRPr lang="en-US"/>
          </a:p>
        </p:txBody>
      </p:sp>
    </p:spTree>
    <p:extLst>
      <p:ext uri="{BB962C8B-B14F-4D97-AF65-F5344CB8AC3E}">
        <p14:creationId xmlns:p14="http://schemas.microsoft.com/office/powerpoint/2010/main" val="923132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7D817-B7FB-4084-A2CD-29DE1E739147}"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F2C40-C1D3-43F5-9AAC-7AF6EB087764}" type="slidenum">
              <a:rPr lang="en-US" smtClean="0"/>
              <a:t>‹#›</a:t>
            </a:fld>
            <a:endParaRPr lang="en-US"/>
          </a:p>
        </p:txBody>
      </p:sp>
    </p:spTree>
    <p:extLst>
      <p:ext uri="{BB962C8B-B14F-4D97-AF65-F5344CB8AC3E}">
        <p14:creationId xmlns:p14="http://schemas.microsoft.com/office/powerpoint/2010/main" val="3534673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7D817-B7FB-4084-A2CD-29DE1E739147}"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F2C40-C1D3-43F5-9AAC-7AF6EB087764}" type="slidenum">
              <a:rPr lang="en-US" smtClean="0"/>
              <a:t>‹#›</a:t>
            </a:fld>
            <a:endParaRPr lang="en-US"/>
          </a:p>
        </p:txBody>
      </p:sp>
    </p:spTree>
    <p:extLst>
      <p:ext uri="{BB962C8B-B14F-4D97-AF65-F5344CB8AC3E}">
        <p14:creationId xmlns:p14="http://schemas.microsoft.com/office/powerpoint/2010/main" val="2875068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7D817-B7FB-4084-A2CD-29DE1E739147}" type="datetimeFigureOut">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F2C40-C1D3-43F5-9AAC-7AF6EB087764}" type="slidenum">
              <a:rPr lang="en-US" smtClean="0"/>
              <a:t>‹#›</a:t>
            </a:fld>
            <a:endParaRPr lang="en-US"/>
          </a:p>
        </p:txBody>
      </p:sp>
    </p:spTree>
    <p:extLst>
      <p:ext uri="{BB962C8B-B14F-4D97-AF65-F5344CB8AC3E}">
        <p14:creationId xmlns:p14="http://schemas.microsoft.com/office/powerpoint/2010/main" val="48709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7D817-B7FB-4084-A2CD-29DE1E739147}" type="datetimeFigureOut">
              <a:rPr lang="en-US" smtClean="0"/>
              <a:t>10/8/2020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BF2C40-C1D3-43F5-9AAC-7AF6EB087764}" type="slidenum">
              <a:rPr lang="en-US" smtClean="0"/>
              <a:t>‹#›</a:t>
            </a:fld>
            <a:endParaRPr lang="en-US"/>
          </a:p>
        </p:txBody>
      </p:sp>
    </p:spTree>
    <p:extLst>
      <p:ext uri="{BB962C8B-B14F-4D97-AF65-F5344CB8AC3E}">
        <p14:creationId xmlns:p14="http://schemas.microsoft.com/office/powerpoint/2010/main" val="336675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7D817-B7FB-4084-A2CD-29DE1E739147}" type="datetimeFigureOut">
              <a:rPr lang="en-US" smtClean="0"/>
              <a:t>10/8/2020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BF2C40-C1D3-43F5-9AAC-7AF6EB087764}" type="slidenum">
              <a:rPr lang="en-US" smtClean="0"/>
              <a:t>‹#›</a:t>
            </a:fld>
            <a:endParaRPr lang="en-US"/>
          </a:p>
        </p:txBody>
      </p:sp>
    </p:spTree>
    <p:extLst>
      <p:ext uri="{BB962C8B-B14F-4D97-AF65-F5344CB8AC3E}">
        <p14:creationId xmlns:p14="http://schemas.microsoft.com/office/powerpoint/2010/main" val="387967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7D817-B7FB-4084-A2CD-29DE1E739147}" type="datetimeFigureOut">
              <a:rPr lang="en-US" smtClean="0"/>
              <a:t>10/8/2020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BF2C40-C1D3-43F5-9AAC-7AF6EB087764}" type="slidenum">
              <a:rPr lang="en-US" smtClean="0"/>
              <a:t>‹#›</a:t>
            </a:fld>
            <a:endParaRPr lang="en-US"/>
          </a:p>
        </p:txBody>
      </p:sp>
    </p:spTree>
    <p:extLst>
      <p:ext uri="{BB962C8B-B14F-4D97-AF65-F5344CB8AC3E}">
        <p14:creationId xmlns:p14="http://schemas.microsoft.com/office/powerpoint/2010/main" val="331857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96D7D817-B7FB-4084-A2CD-29DE1E739147}" type="datetimeFigureOut">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4BF2C40-C1D3-43F5-9AAC-7AF6EB087764}" type="slidenum">
              <a:rPr lang="en-US" smtClean="0"/>
              <a:t>‹#›</a:t>
            </a:fld>
            <a:endParaRPr lang="en-US"/>
          </a:p>
        </p:txBody>
      </p:sp>
    </p:spTree>
    <p:extLst>
      <p:ext uri="{BB962C8B-B14F-4D97-AF65-F5344CB8AC3E}">
        <p14:creationId xmlns:p14="http://schemas.microsoft.com/office/powerpoint/2010/main" val="357409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96D7D817-B7FB-4084-A2CD-29DE1E739147}" type="datetimeFigureOut">
              <a:rPr lang="en-US" smtClean="0"/>
              <a:t>10/8/2020</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94BF2C40-C1D3-43F5-9AAC-7AF6EB087764}" type="slidenum">
              <a:rPr lang="en-US" smtClean="0"/>
              <a:t>‹#›</a:t>
            </a:fld>
            <a:endParaRPr lang="en-US"/>
          </a:p>
        </p:txBody>
      </p:sp>
    </p:spTree>
    <p:extLst>
      <p:ext uri="{BB962C8B-B14F-4D97-AF65-F5344CB8AC3E}">
        <p14:creationId xmlns:p14="http://schemas.microsoft.com/office/powerpoint/2010/main" val="8232966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96D7D817-B7FB-4084-A2CD-29DE1E739147}" type="datetimeFigureOut">
              <a:rPr lang="en-US" smtClean="0"/>
              <a:t>10/8/2020</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94BF2C40-C1D3-43F5-9AAC-7AF6EB087764}" type="slidenum">
              <a:rPr lang="en-US" smtClean="0"/>
              <a:t>‹#›</a:t>
            </a:fld>
            <a:endParaRPr lang="en-US"/>
          </a:p>
        </p:txBody>
      </p:sp>
    </p:spTree>
    <p:extLst>
      <p:ext uri="{BB962C8B-B14F-4D97-AF65-F5344CB8AC3E}">
        <p14:creationId xmlns:p14="http://schemas.microsoft.com/office/powerpoint/2010/main" val="20646676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25ABF4-CD25-4B98-A17F-F51544D8AB27}"/>
              </a:ext>
            </a:extLst>
          </p:cNvPr>
          <p:cNvSpPr>
            <a:spLocks noGrp="1"/>
          </p:cNvSpPr>
          <p:nvPr>
            <p:ph type="ctrTitle"/>
          </p:nvPr>
        </p:nvSpPr>
        <p:spPr/>
        <p:txBody>
          <a:bodyPr/>
          <a:lstStyle/>
          <a:p>
            <a:pPr algn="r" rtl="1"/>
            <a:r>
              <a:rPr lang="ar-LB" sz="6000" dirty="0"/>
              <a:t>إجتماع الاسكوا التشاوري</a:t>
            </a:r>
            <a:br>
              <a:rPr lang="ar-LB" sz="6000" dirty="0"/>
            </a:br>
            <a:r>
              <a:rPr lang="ar-LB" sz="6000" dirty="0"/>
              <a:t> </a:t>
            </a:r>
            <a:br>
              <a:rPr lang="ar-LB" sz="6000" dirty="0"/>
            </a:br>
            <a:r>
              <a:rPr lang="ar-LB" sz="6000" dirty="0"/>
              <a:t>                حول إحصاءات الإعاقة </a:t>
            </a:r>
            <a:endParaRPr lang="en-US" sz="6000" dirty="0"/>
          </a:p>
        </p:txBody>
      </p:sp>
      <p:sp>
        <p:nvSpPr>
          <p:cNvPr id="3" name="Subtitle 2">
            <a:extLst>
              <a:ext uri="{FF2B5EF4-FFF2-40B4-BE49-F238E27FC236}">
                <a16:creationId xmlns:a16="http://schemas.microsoft.com/office/drawing/2014/main" xmlns="" id="{F4B9BD4E-39BF-41BD-A1D8-C0A3F6FD88AB}"/>
              </a:ext>
            </a:extLst>
          </p:cNvPr>
          <p:cNvSpPr>
            <a:spLocks noGrp="1"/>
          </p:cNvSpPr>
          <p:nvPr>
            <p:ph type="subTitle" idx="1"/>
          </p:nvPr>
        </p:nvSpPr>
        <p:spPr>
          <a:xfrm>
            <a:off x="2157603" y="5481107"/>
            <a:ext cx="9228201" cy="606426"/>
          </a:xfrm>
        </p:spPr>
        <p:txBody>
          <a:bodyPr>
            <a:normAutofit/>
          </a:bodyPr>
          <a:lstStyle/>
          <a:p>
            <a:pPr algn="r"/>
            <a:r>
              <a:rPr lang="en-GB" sz="2800" b="1" dirty="0">
                <a:solidFill>
                  <a:schemeClr val="accent1">
                    <a:lumMod val="50000"/>
                  </a:schemeClr>
                </a:solidFill>
              </a:rPr>
              <a:t>29 September 2020 @9:30 a.m. </a:t>
            </a:r>
            <a:endParaRPr lang="en-US" sz="2800" dirty="0">
              <a:solidFill>
                <a:schemeClr val="accent1">
                  <a:lumMod val="50000"/>
                </a:schemeClr>
              </a:solidFill>
            </a:endParaRPr>
          </a:p>
        </p:txBody>
      </p:sp>
      <p:pic>
        <p:nvPicPr>
          <p:cNvPr id="4" name="Picture 3">
            <a:extLst>
              <a:ext uri="{FF2B5EF4-FFF2-40B4-BE49-F238E27FC236}">
                <a16:creationId xmlns:a16="http://schemas.microsoft.com/office/drawing/2014/main" xmlns="" id="{899D2BB4-6F14-4F01-BFDA-DEEAA25D336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251" y="636997"/>
            <a:ext cx="2840027" cy="980681"/>
          </a:xfrm>
          <a:prstGeom prst="rect">
            <a:avLst/>
          </a:prstGeom>
          <a:noFill/>
          <a:ln>
            <a:noFill/>
          </a:ln>
        </p:spPr>
      </p:pic>
    </p:spTree>
    <p:extLst>
      <p:ext uri="{BB962C8B-B14F-4D97-AF65-F5344CB8AC3E}">
        <p14:creationId xmlns:p14="http://schemas.microsoft.com/office/powerpoint/2010/main" val="1146249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C538D95-5C34-4981-A6CA-C653AEFE057D}"/>
              </a:ext>
            </a:extLst>
          </p:cNvPr>
          <p:cNvPicPr>
            <a:picLocks noChangeAspect="1"/>
          </p:cNvPicPr>
          <p:nvPr/>
        </p:nvPicPr>
        <p:blipFill>
          <a:blip r:embed="rId3"/>
          <a:stretch>
            <a:fillRect/>
          </a:stretch>
        </p:blipFill>
        <p:spPr>
          <a:xfrm>
            <a:off x="1069729" y="121898"/>
            <a:ext cx="10052542" cy="6736102"/>
          </a:xfrm>
          <a:prstGeom prst="rect">
            <a:avLst/>
          </a:prstGeom>
        </p:spPr>
      </p:pic>
    </p:spTree>
    <p:extLst>
      <p:ext uri="{BB962C8B-B14F-4D97-AF65-F5344CB8AC3E}">
        <p14:creationId xmlns:p14="http://schemas.microsoft.com/office/powerpoint/2010/main" val="2370894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F9DE83-A171-4246-8131-BA62B08079C2}"/>
              </a:ext>
            </a:extLst>
          </p:cNvPr>
          <p:cNvSpPr>
            <a:spLocks noGrp="1"/>
          </p:cNvSpPr>
          <p:nvPr>
            <p:ph type="title"/>
          </p:nvPr>
        </p:nvSpPr>
        <p:spPr>
          <a:xfrm>
            <a:off x="8803655" y="4542646"/>
            <a:ext cx="2928134" cy="1920240"/>
          </a:xfrm>
        </p:spPr>
        <p:txBody>
          <a:bodyPr/>
          <a:lstStyle/>
          <a:p>
            <a:pPr algn="r" rtl="1"/>
            <a:r>
              <a:rPr lang="ar-LB" dirty="0"/>
              <a:t> </a:t>
            </a:r>
            <a:br>
              <a:rPr lang="ar-LB" dirty="0"/>
            </a:br>
            <a:r>
              <a:rPr lang="ar-LB" dirty="0"/>
              <a:t/>
            </a:r>
            <a:br>
              <a:rPr lang="ar-LB" dirty="0"/>
            </a:br>
            <a:r>
              <a:rPr lang="ar-LB" dirty="0"/>
              <a:t>خطة عمل  الاسكوا </a:t>
            </a:r>
            <a:br>
              <a:rPr lang="ar-LB" dirty="0"/>
            </a:br>
            <a:r>
              <a:rPr lang="ar-LB" dirty="0"/>
              <a:t/>
            </a:r>
            <a:br>
              <a:rPr lang="ar-LB" dirty="0"/>
            </a:br>
            <a:r>
              <a:rPr lang="ar-LB" dirty="0"/>
              <a:t/>
            </a:r>
            <a:br>
              <a:rPr lang="ar-LB" dirty="0"/>
            </a:br>
            <a:r>
              <a:rPr lang="ar-LB" dirty="0"/>
              <a:t>جمع البيانات</a:t>
            </a:r>
            <a:br>
              <a:rPr lang="ar-LB" dirty="0"/>
            </a:br>
            <a:r>
              <a:rPr lang="ar-LB" dirty="0"/>
              <a:t> الوطنية وتحليلها</a:t>
            </a:r>
            <a:br>
              <a:rPr lang="ar-LB" dirty="0"/>
            </a:br>
            <a:r>
              <a:rPr lang="ar-LB" dirty="0"/>
              <a:t>الدورة 2</a:t>
            </a:r>
          </a:p>
        </p:txBody>
      </p:sp>
      <p:sp>
        <p:nvSpPr>
          <p:cNvPr id="3" name="Content Placeholder 2">
            <a:extLst>
              <a:ext uri="{FF2B5EF4-FFF2-40B4-BE49-F238E27FC236}">
                <a16:creationId xmlns:a16="http://schemas.microsoft.com/office/drawing/2014/main" xmlns="" id="{8838DDCA-E803-439F-9DEF-54EFBDC62EA4}"/>
              </a:ext>
            </a:extLst>
          </p:cNvPr>
          <p:cNvSpPr>
            <a:spLocks noGrp="1"/>
          </p:cNvSpPr>
          <p:nvPr>
            <p:ph idx="1"/>
          </p:nvPr>
        </p:nvSpPr>
        <p:spPr/>
        <p:txBody>
          <a:bodyPr/>
          <a:lstStyle/>
          <a:p>
            <a:pPr algn="r" rtl="1"/>
            <a:endParaRPr lang="ar-LB" dirty="0"/>
          </a:p>
          <a:p>
            <a:pPr algn="r" rtl="1"/>
            <a:endParaRPr lang="en-US" dirty="0"/>
          </a:p>
        </p:txBody>
      </p:sp>
      <p:sp>
        <p:nvSpPr>
          <p:cNvPr id="4" name="Content Placeholder 2">
            <a:extLst>
              <a:ext uri="{FF2B5EF4-FFF2-40B4-BE49-F238E27FC236}">
                <a16:creationId xmlns:a16="http://schemas.microsoft.com/office/drawing/2014/main" xmlns="" id="{6B3E3E29-5B01-42E5-8D0D-23366A37BCBB}"/>
              </a:ext>
            </a:extLst>
          </p:cNvPr>
          <p:cNvSpPr txBox="1">
            <a:spLocks/>
          </p:cNvSpPr>
          <p:nvPr/>
        </p:nvSpPr>
        <p:spPr>
          <a:xfrm>
            <a:off x="955240" y="1719134"/>
            <a:ext cx="5486781" cy="4031237"/>
          </a:xfrm>
          <a:prstGeom prst="rect">
            <a:avLst/>
          </a:prstGeom>
        </p:spPr>
        <p:txBody>
          <a:bodyPr vert="horz" lIns="91440" tIns="45720" rIns="91440" bIns="45720" rtlCol="0">
            <a:normAutofit fontScale="85000" lnSpcReduction="2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r" rtl="1"/>
            <a:endParaRPr lang="ar-LB" dirty="0"/>
          </a:p>
          <a:p>
            <a:pPr algn="r" rtl="1"/>
            <a:r>
              <a:rPr lang="ar-LB" dirty="0"/>
              <a:t>- 	</a:t>
            </a:r>
            <a:r>
              <a:rPr lang="ar-LB" sz="3100" dirty="0"/>
              <a:t>تحليل الاستمارات وتقيم تقاطع المؤشرات </a:t>
            </a:r>
          </a:p>
          <a:p>
            <a:pPr algn="r" rtl="1"/>
            <a:r>
              <a:rPr lang="ar-LB" sz="3000" dirty="0"/>
              <a:t>- 	تطوير الجداول</a:t>
            </a:r>
          </a:p>
          <a:p>
            <a:pPr lvl="1" algn="r" rtl="1"/>
            <a:r>
              <a:rPr lang="ar-LB" sz="3000" dirty="0"/>
              <a:t>-	جمع البيانات</a:t>
            </a:r>
          </a:p>
          <a:p>
            <a:pPr algn="r" rtl="1"/>
            <a:r>
              <a:rPr lang="ar-LB" sz="3000" dirty="0"/>
              <a:t>-	التدقيق</a:t>
            </a:r>
          </a:p>
          <a:p>
            <a:pPr algn="r" rtl="1"/>
            <a:r>
              <a:rPr lang="ar-LB" sz="3000" dirty="0"/>
              <a:t>-	حساب المؤشرات </a:t>
            </a:r>
          </a:p>
          <a:p>
            <a:pPr algn="r" rtl="1"/>
            <a:r>
              <a:rPr lang="ar-LB" sz="3000" dirty="0"/>
              <a:t>-	إجراء التحليل وكتابة التقرير</a:t>
            </a:r>
            <a:endParaRPr lang="en-US" sz="3000" dirty="0"/>
          </a:p>
          <a:p>
            <a:pPr algn="r" rtl="1"/>
            <a:r>
              <a:rPr lang="en-US" sz="3000" dirty="0"/>
              <a:t>-	</a:t>
            </a:r>
            <a:r>
              <a:rPr lang="ar-LB" sz="3000" dirty="0"/>
              <a:t>الدروس المستفادة - توجيهات</a:t>
            </a:r>
          </a:p>
          <a:p>
            <a:pPr algn="r" rtl="1"/>
            <a:r>
              <a:rPr lang="ar-LB" sz="3000" dirty="0"/>
              <a:t>-	تحديث قاعدة البيانات </a:t>
            </a:r>
          </a:p>
          <a:p>
            <a:pPr algn="r" rtl="1"/>
            <a:r>
              <a:rPr lang="ar-LB" sz="3000" dirty="0"/>
              <a:t>-	منصة إحصاءات الإعاقة</a:t>
            </a:r>
            <a:endParaRPr lang="en-US" sz="3000" dirty="0"/>
          </a:p>
          <a:p>
            <a:pPr lvl="6" algn="r" rtl="1"/>
            <a:endParaRPr lang="ar-LB" sz="2400" dirty="0"/>
          </a:p>
          <a:p>
            <a:pPr algn="r" rtl="1"/>
            <a:endParaRPr lang="en-US" dirty="0"/>
          </a:p>
        </p:txBody>
      </p:sp>
      <p:pic>
        <p:nvPicPr>
          <p:cNvPr id="5" name="Picture 4">
            <a:extLst>
              <a:ext uri="{FF2B5EF4-FFF2-40B4-BE49-F238E27FC236}">
                <a16:creationId xmlns:a16="http://schemas.microsoft.com/office/drawing/2014/main" xmlns="" id="{2A30137C-95ED-4DCD-A10A-51467F460086}"/>
              </a:ext>
            </a:extLst>
          </p:cNvPr>
          <p:cNvPicPr>
            <a:picLocks noChangeAspect="1"/>
          </p:cNvPicPr>
          <p:nvPr/>
        </p:nvPicPr>
        <p:blipFill>
          <a:blip r:embed="rId2"/>
          <a:stretch>
            <a:fillRect/>
          </a:stretch>
        </p:blipFill>
        <p:spPr>
          <a:xfrm>
            <a:off x="6524500" y="0"/>
            <a:ext cx="2053499" cy="2298286"/>
          </a:xfrm>
          <a:prstGeom prst="rect">
            <a:avLst/>
          </a:prstGeom>
        </p:spPr>
      </p:pic>
      <p:pic>
        <p:nvPicPr>
          <p:cNvPr id="7" name="Picture 6">
            <a:extLst>
              <a:ext uri="{FF2B5EF4-FFF2-40B4-BE49-F238E27FC236}">
                <a16:creationId xmlns:a16="http://schemas.microsoft.com/office/drawing/2014/main" xmlns="" id="{626C11AA-8E44-4807-A979-45BA9BC001F4}"/>
              </a:ext>
            </a:extLst>
          </p:cNvPr>
          <p:cNvPicPr>
            <a:picLocks noChangeAspect="1"/>
          </p:cNvPicPr>
          <p:nvPr/>
        </p:nvPicPr>
        <p:blipFill>
          <a:blip r:embed="rId3"/>
          <a:stretch>
            <a:fillRect/>
          </a:stretch>
        </p:blipFill>
        <p:spPr>
          <a:xfrm>
            <a:off x="6524500" y="4542646"/>
            <a:ext cx="2053500" cy="2315354"/>
          </a:xfrm>
          <a:prstGeom prst="rect">
            <a:avLst/>
          </a:prstGeom>
        </p:spPr>
      </p:pic>
      <p:pic>
        <p:nvPicPr>
          <p:cNvPr id="8" name="Picture 7">
            <a:extLst>
              <a:ext uri="{FF2B5EF4-FFF2-40B4-BE49-F238E27FC236}">
                <a16:creationId xmlns:a16="http://schemas.microsoft.com/office/drawing/2014/main" xmlns="" id="{1D976B03-7AD2-4E3A-BA72-FFA9724B0183}"/>
              </a:ext>
            </a:extLst>
          </p:cNvPr>
          <p:cNvPicPr>
            <a:picLocks noChangeAspect="1"/>
          </p:cNvPicPr>
          <p:nvPr/>
        </p:nvPicPr>
        <p:blipFill>
          <a:blip r:embed="rId4"/>
          <a:stretch>
            <a:fillRect/>
          </a:stretch>
        </p:blipFill>
        <p:spPr>
          <a:xfrm>
            <a:off x="6524500" y="2244360"/>
            <a:ext cx="2053499" cy="2315355"/>
          </a:xfrm>
          <a:prstGeom prst="rect">
            <a:avLst/>
          </a:prstGeom>
        </p:spPr>
      </p:pic>
    </p:spTree>
    <p:extLst>
      <p:ext uri="{BB962C8B-B14F-4D97-AF65-F5344CB8AC3E}">
        <p14:creationId xmlns:p14="http://schemas.microsoft.com/office/powerpoint/2010/main" val="2519076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Rectangle 17">
            <a:extLst>
              <a:ext uri="{FF2B5EF4-FFF2-40B4-BE49-F238E27FC236}">
                <a16:creationId xmlns:a16="http://schemas.microsoft.com/office/drawing/2014/main" xmlns="" id="{D87AB319-64C0-4E2D-B1CD-0A970301BE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9">
            <a:extLst>
              <a:ext uri="{FF2B5EF4-FFF2-40B4-BE49-F238E27FC236}">
                <a16:creationId xmlns:a16="http://schemas.microsoft.com/office/drawing/2014/main" xmlns="" id="{CC4A892D-088E-4414-965D-1F8C4212F6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D153DD8-AB38-4877-AA07-89B6EC852570}"/>
              </a:ext>
            </a:extLst>
          </p:cNvPr>
          <p:cNvSpPr>
            <a:spLocks noGrp="1"/>
          </p:cNvSpPr>
          <p:nvPr>
            <p:ph type="title"/>
          </p:nvPr>
        </p:nvSpPr>
        <p:spPr>
          <a:xfrm>
            <a:off x="634181" y="4873593"/>
            <a:ext cx="10923638" cy="1125190"/>
          </a:xfrm>
        </p:spPr>
        <p:txBody>
          <a:bodyPr vert="horz" lIns="91440" tIns="45720" rIns="91440" bIns="45720" rtlCol="0" anchor="b">
            <a:noAutofit/>
          </a:bodyPr>
          <a:lstStyle/>
          <a:p>
            <a:pPr algn="ctr" rtl="1">
              <a:lnSpc>
                <a:spcPct val="80000"/>
              </a:lnSpc>
            </a:pPr>
            <a:r>
              <a:rPr lang="ar-LB" sz="4000" dirty="0">
                <a:solidFill>
                  <a:schemeClr val="bg1"/>
                </a:solidFill>
              </a:rPr>
              <a:t>الدول التي أنجزت تعداد أ ومسوح الأسر المعيشية للأشخاص ذوي الإعاقة</a:t>
            </a:r>
            <a:br>
              <a:rPr lang="ar-LB" sz="4000" dirty="0">
                <a:solidFill>
                  <a:schemeClr val="bg1"/>
                </a:solidFill>
              </a:rPr>
            </a:br>
            <a:r>
              <a:rPr lang="ar-LB" sz="4000" dirty="0">
                <a:solidFill>
                  <a:schemeClr val="bg1"/>
                </a:solidFill>
              </a:rPr>
              <a:t>بعد 2017</a:t>
            </a:r>
            <a:endParaRPr lang="en-US" sz="4000" dirty="0">
              <a:solidFill>
                <a:schemeClr val="bg1"/>
              </a:solidFill>
            </a:endParaRPr>
          </a:p>
        </p:txBody>
      </p:sp>
      <p:sp>
        <p:nvSpPr>
          <p:cNvPr id="26" name="Rectangle 21">
            <a:extLst>
              <a:ext uri="{FF2B5EF4-FFF2-40B4-BE49-F238E27FC236}">
                <a16:creationId xmlns:a16="http://schemas.microsoft.com/office/drawing/2014/main" xmlns="" id="{472BC85F-BF83-4D6D-A1BC-8EE5822F0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xmlns="" id="{8F95BA77-44DA-44A3-96B4-C5FC2CB64071}"/>
              </a:ext>
            </a:extLst>
          </p:cNvPr>
          <p:cNvGraphicFramePr>
            <a:graphicFrameLocks noGrp="1"/>
          </p:cNvGraphicFramePr>
          <p:nvPr>
            <p:extLst>
              <p:ext uri="{D42A27DB-BD31-4B8C-83A1-F6EECF244321}">
                <p14:modId xmlns:p14="http://schemas.microsoft.com/office/powerpoint/2010/main" val="2112406014"/>
              </p:ext>
            </p:extLst>
          </p:nvPr>
        </p:nvGraphicFramePr>
        <p:xfrm>
          <a:off x="187692" y="304801"/>
          <a:ext cx="11816615" cy="4328160"/>
        </p:xfrm>
        <a:graphic>
          <a:graphicData uri="http://schemas.openxmlformats.org/drawingml/2006/table">
            <a:tbl>
              <a:tblPr rtl="1" firstRow="1" bandRow="1">
                <a:tableStyleId>{5C22544A-7EE6-4342-B048-85BDC9FD1C3A}</a:tableStyleId>
              </a:tblPr>
              <a:tblGrid>
                <a:gridCol w="1414884">
                  <a:extLst>
                    <a:ext uri="{9D8B030D-6E8A-4147-A177-3AD203B41FA5}">
                      <a16:colId xmlns:a16="http://schemas.microsoft.com/office/drawing/2014/main" xmlns="" val="794480440"/>
                    </a:ext>
                  </a:extLst>
                </a:gridCol>
                <a:gridCol w="1234871">
                  <a:extLst>
                    <a:ext uri="{9D8B030D-6E8A-4147-A177-3AD203B41FA5}">
                      <a16:colId xmlns:a16="http://schemas.microsoft.com/office/drawing/2014/main" xmlns="" val="682500292"/>
                    </a:ext>
                  </a:extLst>
                </a:gridCol>
                <a:gridCol w="2823210">
                  <a:extLst>
                    <a:ext uri="{9D8B030D-6E8A-4147-A177-3AD203B41FA5}">
                      <a16:colId xmlns:a16="http://schemas.microsoft.com/office/drawing/2014/main" xmlns="" val="520710855"/>
                    </a:ext>
                  </a:extLst>
                </a:gridCol>
                <a:gridCol w="6343650">
                  <a:extLst>
                    <a:ext uri="{9D8B030D-6E8A-4147-A177-3AD203B41FA5}">
                      <a16:colId xmlns:a16="http://schemas.microsoft.com/office/drawing/2014/main" xmlns="" val="3283716430"/>
                    </a:ext>
                  </a:extLst>
                </a:gridCol>
              </a:tblGrid>
              <a:tr h="342937">
                <a:tc gridSpan="2">
                  <a:txBody>
                    <a:bodyPr/>
                    <a:lstStyle/>
                    <a:p>
                      <a:pPr marL="0" marR="0" algn="ctr" rtl="1">
                        <a:spcBef>
                          <a:spcPts val="0"/>
                        </a:spcBef>
                        <a:spcAft>
                          <a:spcPts val="0"/>
                        </a:spcAft>
                      </a:pPr>
                      <a:r>
                        <a:rPr lang="ar-LB" sz="2400" dirty="0">
                          <a:effectLst/>
                        </a:rPr>
                        <a:t>التعدادات</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b">
                    <a:solidFill>
                      <a:schemeClr val="accent1">
                        <a:lumMod val="50000"/>
                      </a:schemeClr>
                    </a:solidFill>
                  </a:tcPr>
                </a:tc>
                <a:tc hMerge="1">
                  <a:txBody>
                    <a:bodyPr/>
                    <a:lstStyle/>
                    <a:p>
                      <a:endParaRPr lang="en-US"/>
                    </a:p>
                  </a:txBody>
                  <a:tcPr/>
                </a:tc>
                <a:tc gridSpan="2">
                  <a:txBody>
                    <a:bodyPr/>
                    <a:lstStyle/>
                    <a:p>
                      <a:pPr marL="0" marR="0" algn="ctr" rtl="1">
                        <a:spcBef>
                          <a:spcPts val="0"/>
                        </a:spcBef>
                        <a:spcAft>
                          <a:spcPts val="0"/>
                        </a:spcAft>
                      </a:pPr>
                      <a:r>
                        <a:rPr lang="ar-LB" sz="2400" dirty="0">
                          <a:effectLst/>
                        </a:rPr>
                        <a:t>مسوح الأسر المعيشية</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b">
                    <a:solidFill>
                      <a:schemeClr val="accent1">
                        <a:lumMod val="50000"/>
                      </a:schemeClr>
                    </a:solidFill>
                  </a:tcPr>
                </a:tc>
                <a:tc hMerge="1">
                  <a:txBody>
                    <a:bodyPr/>
                    <a:lstStyle/>
                    <a:p>
                      <a:endParaRPr lang="en-US"/>
                    </a:p>
                  </a:txBody>
                  <a:tcPr/>
                </a:tc>
                <a:extLst>
                  <a:ext uri="{0D108BD9-81ED-4DB2-BD59-A6C34878D82A}">
                    <a16:rowId xmlns:a16="http://schemas.microsoft.com/office/drawing/2014/main" xmlns="" val="1994278042"/>
                  </a:ext>
                </a:extLst>
              </a:tr>
              <a:tr h="342937">
                <a:tc>
                  <a:txBody>
                    <a:bodyPr/>
                    <a:lstStyle/>
                    <a:p>
                      <a:pPr marL="0" marR="0" algn="r" rtl="1">
                        <a:spcBef>
                          <a:spcPts val="0"/>
                        </a:spcBef>
                        <a:spcAft>
                          <a:spcPts val="0"/>
                        </a:spcAft>
                      </a:pPr>
                      <a:r>
                        <a:rPr lang="ar-LB" sz="2400" dirty="0">
                          <a:effectLst/>
                          <a:latin typeface="Arial" panose="020B0604020202020204" pitchFamily="34" charset="0"/>
                          <a:ea typeface="Calibri" panose="020F0502020204030204" pitchFamily="34" charset="0"/>
                          <a:cs typeface="Arial" panose="020B0604020202020204" pitchFamily="34" charset="0"/>
                        </a:rPr>
                        <a:t>مصر</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LB" sz="2400" dirty="0">
                          <a:effectLst/>
                        </a:rPr>
                        <a:t>تعداد، </a:t>
                      </a:r>
                      <a:r>
                        <a:rPr lang="ar-LB" sz="2000" dirty="0">
                          <a:effectLst/>
                        </a:rPr>
                        <a:t>2017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LB" sz="2400" kern="1200" dirty="0">
                          <a:solidFill>
                            <a:schemeClr val="dk1"/>
                          </a:solidFill>
                          <a:effectLst/>
                          <a:latin typeface="+mn-lt"/>
                          <a:ea typeface="+mn-ea"/>
                          <a:cs typeface="+mn-cs"/>
                        </a:rPr>
                        <a:t>مصر</a:t>
                      </a:r>
                      <a:endParaRPr lang="en-US" sz="2400" kern="1200" dirty="0">
                        <a:solidFill>
                          <a:schemeClr val="dk1"/>
                        </a:solidFill>
                        <a:effectLst/>
                        <a:latin typeface="+mn-lt"/>
                        <a:ea typeface="+mn-ea"/>
                        <a:cs typeface="+mn-cs"/>
                      </a:endParaRPr>
                    </a:p>
                  </a:txBody>
                  <a:tcPr marL="117040" marR="117040" marT="0" marB="0" anchor="ctr">
                    <a:solidFill>
                      <a:schemeClr val="accent1">
                        <a:lumMod val="40000"/>
                        <a:lumOff val="60000"/>
                      </a:schemeClr>
                    </a:solidFill>
                  </a:tcPr>
                </a:tc>
                <a:tc>
                  <a:txBody>
                    <a:bodyPr/>
                    <a:lstStyle/>
                    <a:p>
                      <a:pPr algn="r" rtl="1"/>
                      <a:r>
                        <a:rPr lang="ar-LB" sz="2400" kern="1200" dirty="0">
                          <a:solidFill>
                            <a:schemeClr val="dk1"/>
                          </a:solidFill>
                          <a:latin typeface="+mn-lt"/>
                          <a:ea typeface="+mn-ea"/>
                          <a:cs typeface="+mn-cs"/>
                        </a:rPr>
                        <a:t>مسح قياس أحوال المرأة المصرية، 2019</a:t>
                      </a:r>
                      <a:endParaRPr lang="en-US" sz="2400" kern="1200" dirty="0">
                        <a:solidFill>
                          <a:schemeClr val="dk1"/>
                        </a:solidFill>
                        <a:latin typeface="+mn-lt"/>
                        <a:ea typeface="+mn-ea"/>
                        <a:cs typeface="+mn-cs"/>
                      </a:endParaRPr>
                    </a:p>
                  </a:txBody>
                  <a:tcPr marL="117040" marR="117040" marT="0" marB="0" anchor="ctr"/>
                </a:tc>
                <a:extLst>
                  <a:ext uri="{0D108BD9-81ED-4DB2-BD59-A6C34878D82A}">
                    <a16:rowId xmlns:a16="http://schemas.microsoft.com/office/drawing/2014/main" xmlns="" val="1280222775"/>
                  </a:ext>
                </a:extLst>
              </a:tr>
              <a:tr h="342937">
                <a:tc>
                  <a:txBody>
                    <a:bodyPr/>
                    <a:lstStyle/>
                    <a:p>
                      <a:pPr marL="0" marR="0" algn="r" rtl="1">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algn="r" rtl="1">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tc>
                <a:tc>
                  <a:txBody>
                    <a:bodyPr/>
                    <a:lstStyle/>
                    <a:p>
                      <a:pPr marL="0" marR="0" algn="r" rtl="1">
                        <a:spcBef>
                          <a:spcPts val="0"/>
                        </a:spcBef>
                        <a:spcAft>
                          <a:spcPts val="0"/>
                        </a:spcAft>
                      </a:pPr>
                      <a:r>
                        <a:rPr lang="ar-LB" sz="2400" dirty="0">
                          <a:effectLst/>
                          <a:latin typeface="Arial" panose="020B0604020202020204" pitchFamily="34" charset="0"/>
                          <a:ea typeface="Calibri" panose="020F0502020204030204" pitchFamily="34" charset="0"/>
                          <a:cs typeface="Arial" panose="020B0604020202020204" pitchFamily="34" charset="0"/>
                        </a:rPr>
                        <a:t>البحربن</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algn="r" rtl="1">
                        <a:spcBef>
                          <a:spcPts val="0"/>
                        </a:spcBef>
                        <a:spcAft>
                          <a:spcPts val="0"/>
                        </a:spcAft>
                      </a:pPr>
                      <a:r>
                        <a:rPr lang="ar-LB" sz="2400" kern="1200" dirty="0">
                          <a:solidFill>
                            <a:schemeClr val="dk1"/>
                          </a:solidFill>
                          <a:latin typeface="+mn-lt"/>
                          <a:ea typeface="+mn-ea"/>
                          <a:cs typeface="+mn-cs"/>
                        </a:rPr>
                        <a:t>المسح الصحي العالمي، 2018</a:t>
                      </a:r>
                      <a:endParaRPr lang="en-US" sz="2400" kern="1200" dirty="0">
                        <a:solidFill>
                          <a:schemeClr val="dk1"/>
                        </a:solidFill>
                        <a:latin typeface="+mn-lt"/>
                        <a:ea typeface="+mn-ea"/>
                        <a:cs typeface="+mn-cs"/>
                      </a:endParaRPr>
                    </a:p>
                  </a:txBody>
                  <a:tcPr marL="117040" marR="117040" marT="0" marB="0" anchor="ctr"/>
                </a:tc>
                <a:extLst>
                  <a:ext uri="{0D108BD9-81ED-4DB2-BD59-A6C34878D82A}">
                    <a16:rowId xmlns:a16="http://schemas.microsoft.com/office/drawing/2014/main" xmlns="" val="2624291678"/>
                  </a:ext>
                </a:extLst>
              </a:tr>
              <a:tr h="342937">
                <a:tc>
                  <a:txBody>
                    <a:bodyPr/>
                    <a:lstStyle/>
                    <a:p>
                      <a:pPr marL="0" marR="0" algn="r" rtl="1">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algn="r" rtl="1">
                        <a:spcBef>
                          <a:spcPts val="0"/>
                        </a:spcBef>
                        <a:spcAft>
                          <a:spcPts val="0"/>
                        </a:spcAft>
                      </a:pP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tc>
                <a:tc>
                  <a:txBody>
                    <a:bodyPr/>
                    <a:lstStyle/>
                    <a:p>
                      <a:pPr marL="0" marR="0" algn="r" rtl="1">
                        <a:spcBef>
                          <a:spcPts val="0"/>
                        </a:spcBef>
                        <a:spcAft>
                          <a:spcPts val="0"/>
                        </a:spcAft>
                      </a:pPr>
                      <a:r>
                        <a:rPr lang="ar-LB" sz="24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تونس</a:t>
                      </a:r>
                      <a:endParaRPr lang="en-US" sz="24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LB" sz="2400" kern="1200" dirty="0">
                          <a:solidFill>
                            <a:schemeClr val="dk1"/>
                          </a:solidFill>
                          <a:latin typeface="+mn-lt"/>
                          <a:ea typeface="+mn-ea"/>
                          <a:cs typeface="+mn-cs"/>
                        </a:rPr>
                        <a:t>المسح العنقودي المتعدد المؤشرات، 2018</a:t>
                      </a:r>
                      <a:endParaRPr lang="en-US" sz="2400" kern="1200" dirty="0">
                        <a:solidFill>
                          <a:schemeClr val="dk1"/>
                        </a:solidFill>
                        <a:latin typeface="+mn-lt"/>
                        <a:ea typeface="+mn-ea"/>
                        <a:cs typeface="+mn-cs"/>
                      </a:endParaRPr>
                    </a:p>
                  </a:txBody>
                  <a:tcPr marL="117040" marR="117040" marT="0" marB="0" anchor="ctr"/>
                </a:tc>
                <a:extLst>
                  <a:ext uri="{0D108BD9-81ED-4DB2-BD59-A6C34878D82A}">
                    <a16:rowId xmlns:a16="http://schemas.microsoft.com/office/drawing/2014/main" xmlns="" val="10003"/>
                  </a:ext>
                </a:extLst>
              </a:tr>
              <a:tr h="342937">
                <a:tc>
                  <a:txBody>
                    <a:bodyPr/>
                    <a:lstStyle/>
                    <a:p>
                      <a:pPr marL="0" marR="0" algn="r" rtl="1">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algn="r" rtl="1">
                        <a:spcBef>
                          <a:spcPts val="0"/>
                        </a:spcBef>
                        <a:spcAft>
                          <a:spcPts val="0"/>
                        </a:spcAft>
                      </a:pP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tc>
                <a:tc>
                  <a:txBody>
                    <a:bodyPr/>
                    <a:lstStyle/>
                    <a:p>
                      <a:pPr marL="0" marR="0" algn="r" rtl="1">
                        <a:spcBef>
                          <a:spcPts val="0"/>
                        </a:spcBef>
                        <a:spcAft>
                          <a:spcPts val="0"/>
                        </a:spcAft>
                      </a:pPr>
                      <a:r>
                        <a:rPr lang="ar-LB" sz="24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العراق</a:t>
                      </a:r>
                      <a:endParaRPr lang="en-US" sz="24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algn="r" rtl="1">
                        <a:spcBef>
                          <a:spcPts val="0"/>
                        </a:spcBef>
                        <a:spcAft>
                          <a:spcPts val="0"/>
                        </a:spcAft>
                      </a:pPr>
                      <a:r>
                        <a:rPr lang="ar-LB" sz="2400" kern="1200" dirty="0">
                          <a:solidFill>
                            <a:schemeClr val="dk1"/>
                          </a:solidFill>
                          <a:latin typeface="+mn-lt"/>
                          <a:ea typeface="+mn-ea"/>
                          <a:cs typeface="+mn-cs"/>
                        </a:rPr>
                        <a:t>المسح العنقودي المتعدد المؤشرات، 2018</a:t>
                      </a:r>
                      <a:endParaRPr lang="en-GB" sz="2400" kern="1200" dirty="0">
                        <a:solidFill>
                          <a:schemeClr val="dk1"/>
                        </a:solidFill>
                        <a:latin typeface="+mn-lt"/>
                        <a:ea typeface="+mn-ea"/>
                        <a:cs typeface="+mn-cs"/>
                      </a:endParaRPr>
                    </a:p>
                    <a:p>
                      <a:pPr marL="0" marR="0" algn="r" rtl="1">
                        <a:spcBef>
                          <a:spcPts val="0"/>
                        </a:spcBef>
                        <a:spcAft>
                          <a:spcPts val="0"/>
                        </a:spcAft>
                      </a:pPr>
                      <a:r>
                        <a:rPr lang="ar-LB" sz="2400" kern="1200" dirty="0">
                          <a:solidFill>
                            <a:schemeClr val="dk1"/>
                          </a:solidFill>
                          <a:latin typeface="+mn-lt"/>
                          <a:ea typeface="+mn-ea"/>
                          <a:cs typeface="+mn-cs"/>
                        </a:rPr>
                        <a:t>مسح العمالة 2020</a:t>
                      </a:r>
                      <a:endParaRPr lang="en-US" sz="2400" kern="1200" dirty="0">
                        <a:solidFill>
                          <a:schemeClr val="dk1"/>
                        </a:solidFill>
                        <a:latin typeface="+mn-lt"/>
                        <a:ea typeface="+mn-ea"/>
                        <a:cs typeface="+mn-cs"/>
                      </a:endParaRPr>
                    </a:p>
                  </a:txBody>
                  <a:tcPr marL="117040" marR="117040" marT="0" marB="0" anchor="ctr"/>
                </a:tc>
                <a:extLst>
                  <a:ext uri="{0D108BD9-81ED-4DB2-BD59-A6C34878D82A}">
                    <a16:rowId xmlns:a16="http://schemas.microsoft.com/office/drawing/2014/main" xmlns="" val="3936558296"/>
                  </a:ext>
                </a:extLst>
              </a:tr>
              <a:tr h="342937">
                <a:tc>
                  <a:txBody>
                    <a:bodyPr/>
                    <a:lstStyle/>
                    <a:p>
                      <a:pPr marL="0" marR="0" algn="r" rtl="1">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algn="r" rtl="1">
                        <a:spcBef>
                          <a:spcPts val="0"/>
                        </a:spcBef>
                        <a:spcAft>
                          <a:spcPts val="0"/>
                        </a:spcAft>
                      </a:pP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2400" b="0" i="0" u="none" strike="noStrike" kern="1200" cap="none" spc="0" normalizeH="0" baseline="0" noProof="0" dirty="0">
                          <a:ln>
                            <a:noFill/>
                          </a:ln>
                          <a:solidFill>
                            <a:prstClr val="black"/>
                          </a:solidFill>
                          <a:effectLst/>
                          <a:uLnTx/>
                          <a:uFillTx/>
                          <a:latin typeface="+mn-lt"/>
                          <a:ea typeface="+mn-ea"/>
                          <a:cs typeface="+mn-cs"/>
                        </a:rPr>
                        <a:t>المملكة العربية السعودية</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algn="r" rtl="1">
                        <a:spcBef>
                          <a:spcPts val="0"/>
                        </a:spcBef>
                        <a:spcAft>
                          <a:spcPts val="0"/>
                        </a:spcAft>
                      </a:pPr>
                      <a:r>
                        <a:rPr lang="ar-LB" sz="2400" kern="1200" dirty="0">
                          <a:solidFill>
                            <a:schemeClr val="dk1"/>
                          </a:solidFill>
                          <a:latin typeface="+mn-lt"/>
                          <a:ea typeface="+mn-ea"/>
                          <a:cs typeface="+mn-cs"/>
                        </a:rPr>
                        <a:t>مسح ذوي الإعاقة، 2017</a:t>
                      </a:r>
                      <a:endParaRPr lang="en-US" sz="2400" kern="1200" dirty="0">
                        <a:solidFill>
                          <a:schemeClr val="dk1"/>
                        </a:solidFill>
                        <a:latin typeface="+mn-lt"/>
                        <a:ea typeface="+mn-ea"/>
                        <a:cs typeface="+mn-cs"/>
                      </a:endParaRPr>
                    </a:p>
                  </a:txBody>
                  <a:tcPr marL="117040" marR="117040" marT="0" marB="0" anchor="ctr"/>
                </a:tc>
                <a:extLst>
                  <a:ext uri="{0D108BD9-81ED-4DB2-BD59-A6C34878D82A}">
                    <a16:rowId xmlns:a16="http://schemas.microsoft.com/office/drawing/2014/main" xmlns="" val="10005"/>
                  </a:ext>
                </a:extLst>
              </a:tr>
              <a:tr h="342937">
                <a:tc>
                  <a:txBody>
                    <a:bodyPr/>
                    <a:lstStyle/>
                    <a:p>
                      <a:pPr marL="0" marR="0" algn="r" rtl="1">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algn="r" rtl="1">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الجمهورية العربية السورية</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algn="r" rtl="1">
                        <a:spcBef>
                          <a:spcPts val="0"/>
                        </a:spcBef>
                        <a:spcAft>
                          <a:spcPts val="0"/>
                        </a:spcAft>
                      </a:pPr>
                      <a:r>
                        <a:rPr lang="ar-LB" sz="2400" kern="1200" dirty="0">
                          <a:solidFill>
                            <a:schemeClr val="dk1"/>
                          </a:solidFill>
                          <a:latin typeface="+mn-lt"/>
                          <a:ea typeface="+mn-ea"/>
                          <a:cs typeface="+mn-cs"/>
                        </a:rPr>
                        <a:t>المسح الديمغرافي الاجتماعي المتكامل متعدد الأغراض، 2017</a:t>
                      </a:r>
                      <a:endParaRPr lang="en-US" sz="2400" kern="1200" dirty="0">
                        <a:solidFill>
                          <a:schemeClr val="dk1"/>
                        </a:solidFill>
                        <a:latin typeface="+mn-lt"/>
                        <a:ea typeface="+mn-ea"/>
                        <a:cs typeface="+mn-cs"/>
                      </a:endParaRPr>
                    </a:p>
                  </a:txBody>
                  <a:tcPr marL="117040" marR="117040" marT="0" marB="0" anchor="ctr"/>
                </a:tc>
                <a:extLst>
                  <a:ext uri="{0D108BD9-81ED-4DB2-BD59-A6C34878D82A}">
                    <a16:rowId xmlns:a16="http://schemas.microsoft.com/office/drawing/2014/main" xmlns="" val="10006"/>
                  </a:ext>
                </a:extLst>
              </a:tr>
              <a:tr h="342937">
                <a:tc>
                  <a:txBody>
                    <a:bodyPr/>
                    <a:lstStyle/>
                    <a:p>
                      <a:pPr marL="0" marR="0" algn="r" rtl="1">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algn="r" rtl="1">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فلسطين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LB" sz="2400" kern="1200" dirty="0">
                          <a:solidFill>
                            <a:schemeClr val="dk1"/>
                          </a:solidFill>
                          <a:latin typeface="+mn-lt"/>
                          <a:ea typeface="+mn-ea"/>
                          <a:cs typeface="+mn-cs"/>
                        </a:rPr>
                        <a:t>المسح العنقودي المتعدد المؤشرات، 2019</a:t>
                      </a:r>
                      <a:endParaRPr lang="en-US" sz="2400" kern="1200" dirty="0">
                        <a:solidFill>
                          <a:schemeClr val="dk1"/>
                        </a:solidFill>
                        <a:latin typeface="+mn-lt"/>
                        <a:ea typeface="+mn-ea"/>
                        <a:cs typeface="+mn-cs"/>
                      </a:endParaRPr>
                    </a:p>
                  </a:txBody>
                  <a:tcPr marL="117040" marR="117040" marT="0" marB="0" anchor="ctr"/>
                </a:tc>
                <a:extLst>
                  <a:ext uri="{0D108BD9-81ED-4DB2-BD59-A6C34878D82A}">
                    <a16:rowId xmlns:a16="http://schemas.microsoft.com/office/drawing/2014/main" xmlns="" val="2791172980"/>
                  </a:ext>
                </a:extLst>
              </a:tr>
              <a:tr h="342937">
                <a:tc>
                  <a:txBody>
                    <a:bodyPr/>
                    <a:lstStyle/>
                    <a:p>
                      <a:pPr marL="0" marR="0" algn="r" rtl="1">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algn="r" rtl="1">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المغرب</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algn="r" rtl="1">
                        <a:spcBef>
                          <a:spcPts val="0"/>
                        </a:spcBef>
                        <a:spcAft>
                          <a:spcPts val="0"/>
                        </a:spcAft>
                      </a:pPr>
                      <a:r>
                        <a:rPr lang="ar-LB" sz="2400" kern="1200" dirty="0">
                          <a:solidFill>
                            <a:schemeClr val="dk1"/>
                          </a:solidFill>
                          <a:latin typeface="+mn-lt"/>
                          <a:ea typeface="+mn-ea"/>
                          <a:cs typeface="+mn-cs"/>
                        </a:rPr>
                        <a:t>العنف ضد المرأة 2019</a:t>
                      </a:r>
                      <a:endParaRPr lang="en-US" sz="2400" kern="1200" dirty="0">
                        <a:solidFill>
                          <a:schemeClr val="dk1"/>
                        </a:solidFill>
                        <a:latin typeface="+mn-lt"/>
                        <a:ea typeface="+mn-ea"/>
                        <a:cs typeface="+mn-cs"/>
                      </a:endParaRPr>
                    </a:p>
                  </a:txBody>
                  <a:tcPr marL="117040" marR="117040" marT="0" marB="0" anchor="ctr"/>
                </a:tc>
                <a:extLst>
                  <a:ext uri="{0D108BD9-81ED-4DB2-BD59-A6C34878D82A}">
                    <a16:rowId xmlns:a16="http://schemas.microsoft.com/office/drawing/2014/main" xmlns="" val="1453269098"/>
                  </a:ext>
                </a:extLst>
              </a:tr>
              <a:tr h="342937">
                <a:tc>
                  <a:txBody>
                    <a:bodyPr/>
                    <a:lstStyle/>
                    <a:p>
                      <a:pPr marL="0" marR="0" algn="r" rtl="1">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algn="r" rtl="1">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الأمارات</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algn="r" rtl="1">
                        <a:spcBef>
                          <a:spcPts val="0"/>
                        </a:spcBef>
                        <a:spcAft>
                          <a:spcPts val="0"/>
                        </a:spcAft>
                      </a:pPr>
                      <a:r>
                        <a:rPr lang="ar-LB" sz="2400" kern="1200" dirty="0">
                          <a:solidFill>
                            <a:schemeClr val="dk1"/>
                          </a:solidFill>
                          <a:latin typeface="+mn-lt"/>
                          <a:ea typeface="+mn-ea"/>
                          <a:cs typeface="+mn-cs"/>
                        </a:rPr>
                        <a:t>دخل ونفقات الأسرة 2019</a:t>
                      </a:r>
                      <a:endParaRPr lang="en-US" sz="2400" kern="1200" dirty="0">
                        <a:solidFill>
                          <a:schemeClr val="dk1"/>
                        </a:solidFill>
                        <a:latin typeface="+mn-lt"/>
                        <a:ea typeface="+mn-ea"/>
                        <a:cs typeface="+mn-cs"/>
                      </a:endParaRPr>
                    </a:p>
                  </a:txBody>
                  <a:tcPr marL="117040" marR="117040" marT="0" marB="0" anchor="ctr"/>
                </a:tc>
                <a:extLst>
                  <a:ext uri="{0D108BD9-81ED-4DB2-BD59-A6C34878D82A}">
                    <a16:rowId xmlns:a16="http://schemas.microsoft.com/office/drawing/2014/main" xmlns="" val="3992103218"/>
                  </a:ext>
                </a:extLst>
              </a:tr>
            </a:tbl>
          </a:graphicData>
        </a:graphic>
      </p:graphicFrame>
    </p:spTree>
    <p:extLst>
      <p:ext uri="{BB962C8B-B14F-4D97-AF65-F5344CB8AC3E}">
        <p14:creationId xmlns:p14="http://schemas.microsoft.com/office/powerpoint/2010/main" val="338005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732C827-3BD8-4B3B-8FFB-F7BE5DBCB5C3}"/>
              </a:ext>
            </a:extLst>
          </p:cNvPr>
          <p:cNvPicPr>
            <a:picLocks noChangeAspect="1"/>
          </p:cNvPicPr>
          <p:nvPr/>
        </p:nvPicPr>
        <p:blipFill>
          <a:blip r:embed="rId2"/>
          <a:stretch>
            <a:fillRect/>
          </a:stretch>
        </p:blipFill>
        <p:spPr>
          <a:xfrm>
            <a:off x="-1" y="761047"/>
            <a:ext cx="12194329" cy="6096953"/>
          </a:xfrm>
          <a:prstGeom prst="rect">
            <a:avLst/>
          </a:prstGeom>
        </p:spPr>
      </p:pic>
      <p:sp>
        <p:nvSpPr>
          <p:cNvPr id="2" name="Title 1"/>
          <p:cNvSpPr>
            <a:spLocks noGrp="1"/>
          </p:cNvSpPr>
          <p:nvPr>
            <p:ph type="ctrTitle"/>
          </p:nvPr>
        </p:nvSpPr>
        <p:spPr>
          <a:xfrm>
            <a:off x="1714500" y="137160"/>
            <a:ext cx="10068006" cy="1669097"/>
          </a:xfrm>
        </p:spPr>
        <p:txBody>
          <a:bodyPr/>
          <a:lstStyle/>
          <a:p>
            <a:pPr algn="ctr" rtl="1"/>
            <a:r>
              <a:rPr lang="en-US" sz="3600" b="1" dirty="0">
                <a:solidFill>
                  <a:srgbClr val="FFC000"/>
                </a:solidFill>
              </a:rPr>
              <a:t> </a:t>
            </a:r>
            <a:r>
              <a:rPr lang="ar-LB" sz="3600" b="1" dirty="0">
                <a:solidFill>
                  <a:srgbClr val="FFC000"/>
                </a:solidFill>
              </a:rPr>
              <a:t>آثار جائحة كوفيد 19</a:t>
            </a:r>
            <a:r>
              <a:rPr lang="en-US" sz="3600" b="1" dirty="0">
                <a:solidFill>
                  <a:srgbClr val="FFC000"/>
                </a:solidFill>
              </a:rPr>
              <a:t> </a:t>
            </a:r>
            <a:r>
              <a:rPr lang="ar-LB" sz="3600" b="1" dirty="0">
                <a:solidFill>
                  <a:srgbClr val="FFC000"/>
                </a:solidFill>
              </a:rPr>
              <a:t/>
            </a:r>
            <a:br>
              <a:rPr lang="ar-LB" sz="3600" b="1" dirty="0">
                <a:solidFill>
                  <a:srgbClr val="FFC000"/>
                </a:solidFill>
              </a:rPr>
            </a:br>
            <a:r>
              <a:rPr lang="ar-LB" sz="3600" b="1" dirty="0">
                <a:solidFill>
                  <a:srgbClr val="FFC000"/>
                </a:solidFill>
              </a:rPr>
              <a:t>على العمليات الإحصائية</a:t>
            </a:r>
            <a:endParaRPr lang="en-US" sz="3600" dirty="0">
              <a:solidFill>
                <a:srgbClr val="FFC000"/>
              </a:solidFill>
            </a:endParaRPr>
          </a:p>
        </p:txBody>
      </p:sp>
    </p:spTree>
    <p:extLst>
      <p:ext uri="{BB962C8B-B14F-4D97-AF65-F5344CB8AC3E}">
        <p14:creationId xmlns:p14="http://schemas.microsoft.com/office/powerpoint/2010/main" val="1152737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1BA19E1-D2E4-471F-B173-334F9DA8D2A4}"/>
              </a:ext>
            </a:extLst>
          </p:cNvPr>
          <p:cNvSpPr>
            <a:spLocks noGrp="1"/>
          </p:cNvSpPr>
          <p:nvPr>
            <p:ph type="ctrTitle"/>
          </p:nvPr>
        </p:nvSpPr>
        <p:spPr/>
        <p:txBody>
          <a:bodyPr/>
          <a:lstStyle/>
          <a:p>
            <a:endParaRPr lang="en-US"/>
          </a:p>
        </p:txBody>
      </p:sp>
      <p:sp>
        <p:nvSpPr>
          <p:cNvPr id="6" name="Subtitle 5">
            <a:extLst>
              <a:ext uri="{FF2B5EF4-FFF2-40B4-BE49-F238E27FC236}">
                <a16:creationId xmlns:a16="http://schemas.microsoft.com/office/drawing/2014/main" xmlns="" id="{E019828D-AB31-4E11-9C4F-5B4F340E972F}"/>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xmlns="" id="{E1B6D83D-E7CF-48BE-ABB6-5201EB06EA71}"/>
              </a:ext>
            </a:extLst>
          </p:cNvPr>
          <p:cNvPicPr>
            <a:picLocks noChangeAspect="1"/>
          </p:cNvPicPr>
          <p:nvPr/>
        </p:nvPicPr>
        <p:blipFill>
          <a:blip r:embed="rId2"/>
          <a:stretch>
            <a:fillRect/>
          </a:stretch>
        </p:blipFill>
        <p:spPr>
          <a:xfrm>
            <a:off x="377190" y="0"/>
            <a:ext cx="11578590" cy="6860259"/>
          </a:xfrm>
          <a:prstGeom prst="rect">
            <a:avLst/>
          </a:prstGeom>
        </p:spPr>
      </p:pic>
    </p:spTree>
    <p:extLst>
      <p:ext uri="{BB962C8B-B14F-4D97-AF65-F5344CB8AC3E}">
        <p14:creationId xmlns:p14="http://schemas.microsoft.com/office/powerpoint/2010/main" val="1423138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81162" y="1280160"/>
            <a:ext cx="5025981" cy="5030487"/>
          </a:xfrm>
        </p:spPr>
        <p:txBody>
          <a:bodyPr>
            <a:normAutofit/>
          </a:bodyPr>
          <a:lstStyle/>
          <a:p>
            <a:pPr marL="0" indent="0" algn="r" rtl="1">
              <a:lnSpc>
                <a:spcPct val="150000"/>
              </a:lnSpc>
              <a:buNone/>
            </a:pPr>
            <a:r>
              <a:rPr lang="ar-LB" sz="2400" dirty="0"/>
              <a:t>تواجه جميع البلدان تحديًا كبيرًا في الحفاظ على الاستمرارية والجودة، بينما تحاول / تحتاج في الوقت نفسه إلى التحلي بالمرونة والاستجابة للظروف المتغيرة. </a:t>
            </a:r>
          </a:p>
          <a:p>
            <a:pPr marL="0" indent="0" algn="r" rtl="1">
              <a:lnSpc>
                <a:spcPct val="150000"/>
              </a:lnSpc>
              <a:buNone/>
            </a:pPr>
            <a:r>
              <a:rPr lang="ar-LB" sz="2400" dirty="0"/>
              <a:t>يمكن رؤية بعض الأنماط والقواسم المشتركة في التحديات وردود الفعل عبر البلدان.</a:t>
            </a:r>
          </a:p>
          <a:p>
            <a:pPr algn="r" rtl="1">
              <a:lnSpc>
                <a:spcPct val="150000"/>
              </a:lnSpc>
            </a:pPr>
            <a:endParaRPr lang="en-US" sz="2400" dirty="0"/>
          </a:p>
        </p:txBody>
      </p:sp>
      <p:sp>
        <p:nvSpPr>
          <p:cNvPr id="2" name="Rectangle 1">
            <a:extLst>
              <a:ext uri="{FF2B5EF4-FFF2-40B4-BE49-F238E27FC236}">
                <a16:creationId xmlns:a16="http://schemas.microsoft.com/office/drawing/2014/main" xmlns="" id="{18BDBD64-AC26-4B40-BA2A-8CE14AC2B7C4}"/>
              </a:ext>
            </a:extLst>
          </p:cNvPr>
          <p:cNvSpPr/>
          <p:nvPr/>
        </p:nvSpPr>
        <p:spPr>
          <a:xfrm rot="21020216">
            <a:off x="967769" y="3298057"/>
            <a:ext cx="3715352" cy="404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xmlns="" id="{2AB43856-A0E0-4DFD-B271-E8A1D95502B0}"/>
              </a:ext>
            </a:extLst>
          </p:cNvPr>
          <p:cNvSpPr/>
          <p:nvPr/>
        </p:nvSpPr>
        <p:spPr>
          <a:xfrm>
            <a:off x="2475537" y="3724381"/>
            <a:ext cx="770021" cy="10221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2AA8B5C4-E22E-48CE-9AAD-81BC99417CAC}"/>
              </a:ext>
            </a:extLst>
          </p:cNvPr>
          <p:cNvSpPr/>
          <p:nvPr/>
        </p:nvSpPr>
        <p:spPr>
          <a:xfrm>
            <a:off x="2235345" y="1400845"/>
            <a:ext cx="1010213" cy="646331"/>
          </a:xfrm>
          <a:prstGeom prst="rect">
            <a:avLst/>
          </a:prstGeom>
          <a:solidFill>
            <a:schemeClr val="accent1">
              <a:lumMod val="40000"/>
              <a:lumOff val="60000"/>
            </a:schemeClr>
          </a:solidFill>
        </p:spPr>
        <p:txBody>
          <a:bodyPr wrap="none">
            <a:spAutoFit/>
          </a:bodyPr>
          <a:lstStyle/>
          <a:p>
            <a:r>
              <a:rPr lang="ar-LB" dirty="0"/>
              <a:t>بالمرونة </a:t>
            </a:r>
          </a:p>
          <a:p>
            <a:r>
              <a:rPr lang="ar-LB" dirty="0"/>
              <a:t>والاستجابة </a:t>
            </a:r>
            <a:endParaRPr lang="en-US" dirty="0"/>
          </a:p>
        </p:txBody>
      </p:sp>
      <p:sp>
        <p:nvSpPr>
          <p:cNvPr id="8" name="Rectangle 7">
            <a:extLst>
              <a:ext uri="{FF2B5EF4-FFF2-40B4-BE49-F238E27FC236}">
                <a16:creationId xmlns:a16="http://schemas.microsoft.com/office/drawing/2014/main" xmlns="" id="{DE40B9B4-DA1A-47E1-A39E-4F5A37FEBA9E}"/>
              </a:ext>
            </a:extLst>
          </p:cNvPr>
          <p:cNvSpPr/>
          <p:nvPr/>
        </p:nvSpPr>
        <p:spPr>
          <a:xfrm>
            <a:off x="915141" y="1400844"/>
            <a:ext cx="1053123" cy="646331"/>
          </a:xfrm>
          <a:prstGeom prst="rect">
            <a:avLst/>
          </a:prstGeom>
          <a:solidFill>
            <a:schemeClr val="accent1">
              <a:lumMod val="40000"/>
              <a:lumOff val="60000"/>
            </a:schemeClr>
          </a:solidFill>
        </p:spPr>
        <p:txBody>
          <a:bodyPr wrap="square">
            <a:spAutoFit/>
          </a:bodyPr>
          <a:lstStyle/>
          <a:p>
            <a:pPr algn="r" rtl="1"/>
            <a:r>
              <a:rPr lang="ar-LB" dirty="0"/>
              <a:t>الاستمرارية </a:t>
            </a:r>
          </a:p>
          <a:p>
            <a:pPr algn="r" rtl="1"/>
            <a:r>
              <a:rPr lang="ar-LB" dirty="0"/>
              <a:t>والجودة</a:t>
            </a:r>
            <a:endParaRPr lang="en-US" dirty="0"/>
          </a:p>
        </p:txBody>
      </p:sp>
      <p:sp>
        <p:nvSpPr>
          <p:cNvPr id="9" name="Rectangle 8">
            <a:extLst>
              <a:ext uri="{FF2B5EF4-FFF2-40B4-BE49-F238E27FC236}">
                <a16:creationId xmlns:a16="http://schemas.microsoft.com/office/drawing/2014/main" xmlns="" id="{528539A2-9C43-456E-AD5B-082C6852288A}"/>
              </a:ext>
            </a:extLst>
          </p:cNvPr>
          <p:cNvSpPr/>
          <p:nvPr/>
        </p:nvSpPr>
        <p:spPr>
          <a:xfrm rot="21204182">
            <a:off x="2697696" y="2510534"/>
            <a:ext cx="811440" cy="646331"/>
          </a:xfrm>
          <a:prstGeom prst="rect">
            <a:avLst/>
          </a:prstGeom>
          <a:solidFill>
            <a:schemeClr val="accent3">
              <a:lumMod val="40000"/>
              <a:lumOff val="60000"/>
            </a:schemeClr>
          </a:solidFill>
        </p:spPr>
        <p:txBody>
          <a:bodyPr wrap="none">
            <a:spAutoFit/>
          </a:bodyPr>
          <a:lstStyle/>
          <a:p>
            <a:pPr algn="r" rtl="1"/>
            <a:r>
              <a:rPr lang="ar-LB" dirty="0"/>
              <a:t>العمليات</a:t>
            </a:r>
          </a:p>
          <a:p>
            <a:pPr algn="r" rtl="1"/>
            <a:r>
              <a:rPr lang="ar-LB" dirty="0"/>
              <a:t> الميدانية</a:t>
            </a:r>
          </a:p>
        </p:txBody>
      </p:sp>
      <p:sp>
        <p:nvSpPr>
          <p:cNvPr id="10" name="Rectangle 9">
            <a:extLst>
              <a:ext uri="{FF2B5EF4-FFF2-40B4-BE49-F238E27FC236}">
                <a16:creationId xmlns:a16="http://schemas.microsoft.com/office/drawing/2014/main" xmlns="" id="{C83B790A-034F-4B2A-B7E8-4B9B65B7A26F}"/>
              </a:ext>
            </a:extLst>
          </p:cNvPr>
          <p:cNvSpPr/>
          <p:nvPr/>
        </p:nvSpPr>
        <p:spPr>
          <a:xfrm>
            <a:off x="1866684" y="2622887"/>
            <a:ext cx="713657" cy="646331"/>
          </a:xfrm>
          <a:prstGeom prst="rect">
            <a:avLst/>
          </a:prstGeom>
          <a:solidFill>
            <a:schemeClr val="bg2">
              <a:lumMod val="75000"/>
            </a:schemeClr>
          </a:solidFill>
        </p:spPr>
        <p:txBody>
          <a:bodyPr wrap="none">
            <a:spAutoFit/>
          </a:bodyPr>
          <a:lstStyle/>
          <a:p>
            <a:r>
              <a:rPr lang="ar-LB" dirty="0"/>
              <a:t>ظروف</a:t>
            </a:r>
          </a:p>
          <a:p>
            <a:r>
              <a:rPr lang="ar-LB" dirty="0"/>
              <a:t>متغيرة</a:t>
            </a:r>
            <a:endParaRPr lang="en-US" dirty="0"/>
          </a:p>
        </p:txBody>
      </p:sp>
      <p:sp>
        <p:nvSpPr>
          <p:cNvPr id="11" name="Rectangle 10">
            <a:extLst>
              <a:ext uri="{FF2B5EF4-FFF2-40B4-BE49-F238E27FC236}">
                <a16:creationId xmlns:a16="http://schemas.microsoft.com/office/drawing/2014/main" xmlns="" id="{2047C0F8-6F8D-4CE3-B820-A411B27D40D0}"/>
              </a:ext>
            </a:extLst>
          </p:cNvPr>
          <p:cNvSpPr/>
          <p:nvPr/>
        </p:nvSpPr>
        <p:spPr>
          <a:xfrm rot="819962">
            <a:off x="788303" y="2747643"/>
            <a:ext cx="976549" cy="646331"/>
          </a:xfrm>
          <a:prstGeom prst="rect">
            <a:avLst/>
          </a:prstGeom>
          <a:solidFill>
            <a:schemeClr val="accent4">
              <a:lumMod val="40000"/>
              <a:lumOff val="60000"/>
            </a:schemeClr>
          </a:solidFill>
        </p:spPr>
        <p:txBody>
          <a:bodyPr wrap="none">
            <a:spAutoFit/>
          </a:bodyPr>
          <a:lstStyle/>
          <a:p>
            <a:r>
              <a:rPr lang="ar-LB" dirty="0"/>
              <a:t>تحليل جديد</a:t>
            </a:r>
          </a:p>
          <a:p>
            <a:pPr algn="r"/>
            <a:r>
              <a:rPr lang="ar-LB" dirty="0"/>
              <a:t> للبيانات</a:t>
            </a:r>
            <a:endParaRPr lang="en-US" dirty="0"/>
          </a:p>
        </p:txBody>
      </p:sp>
      <p:sp>
        <p:nvSpPr>
          <p:cNvPr id="12" name="Rectangle 11">
            <a:extLst>
              <a:ext uri="{FF2B5EF4-FFF2-40B4-BE49-F238E27FC236}">
                <a16:creationId xmlns:a16="http://schemas.microsoft.com/office/drawing/2014/main" xmlns="" id="{56D98945-06D4-46E9-95F1-7D5A032EE81D}"/>
              </a:ext>
            </a:extLst>
          </p:cNvPr>
          <p:cNvSpPr/>
          <p:nvPr/>
        </p:nvSpPr>
        <p:spPr>
          <a:xfrm rot="1590620">
            <a:off x="3346830" y="2074505"/>
            <a:ext cx="1203218" cy="646331"/>
          </a:xfrm>
          <a:prstGeom prst="rect">
            <a:avLst/>
          </a:prstGeom>
          <a:solidFill>
            <a:schemeClr val="accent5">
              <a:lumMod val="20000"/>
              <a:lumOff val="80000"/>
            </a:schemeClr>
          </a:solidFill>
        </p:spPr>
        <p:txBody>
          <a:bodyPr wrap="square">
            <a:spAutoFit/>
          </a:bodyPr>
          <a:lstStyle/>
          <a:p>
            <a:pPr algn="r" rtl="1"/>
            <a:r>
              <a:rPr lang="ar-LB" dirty="0"/>
              <a:t>إستخدام مصادر أخرى</a:t>
            </a:r>
            <a:endParaRPr lang="en-US" dirty="0"/>
          </a:p>
        </p:txBody>
      </p:sp>
    </p:spTree>
    <p:extLst>
      <p:ext uri="{BB962C8B-B14F-4D97-AF65-F5344CB8AC3E}">
        <p14:creationId xmlns:p14="http://schemas.microsoft.com/office/powerpoint/2010/main" val="81423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350" y="621030"/>
            <a:ext cx="9085242" cy="873777"/>
          </a:xfrm>
        </p:spPr>
        <p:txBody>
          <a:bodyPr>
            <a:normAutofit/>
          </a:bodyPr>
          <a:lstStyle/>
          <a:p>
            <a:pPr algn="r" rtl="1"/>
            <a:r>
              <a:rPr lang="ar-LB" dirty="0"/>
              <a:t>أهم آثارالجائحة  </a:t>
            </a:r>
            <a:endParaRPr lang="en-US" dirty="0"/>
          </a:p>
        </p:txBody>
      </p:sp>
      <p:sp>
        <p:nvSpPr>
          <p:cNvPr id="3" name="Content Placeholder 2"/>
          <p:cNvSpPr>
            <a:spLocks noGrp="1"/>
          </p:cNvSpPr>
          <p:nvPr>
            <p:ph idx="1"/>
          </p:nvPr>
        </p:nvSpPr>
        <p:spPr>
          <a:xfrm>
            <a:off x="135957" y="2352775"/>
            <a:ext cx="4023360" cy="3766185"/>
          </a:xfrm>
        </p:spPr>
        <p:txBody>
          <a:bodyPr>
            <a:normAutofit/>
          </a:bodyPr>
          <a:lstStyle/>
          <a:p>
            <a:pPr algn="r" rtl="1">
              <a:buFont typeface="Wingdings" panose="05000000000000000000" pitchFamily="2" charset="2"/>
              <a:buChar char="ü"/>
            </a:pPr>
            <a:r>
              <a:rPr lang="ar-LB" sz="2800" dirty="0"/>
              <a:t>  العمليات الميدانية</a:t>
            </a:r>
          </a:p>
          <a:p>
            <a:pPr algn="r" rtl="1">
              <a:buFont typeface="Wingdings" panose="05000000000000000000" pitchFamily="2" charset="2"/>
              <a:buChar char="ü"/>
            </a:pPr>
            <a:r>
              <a:rPr lang="ar-LB" sz="2800" dirty="0"/>
              <a:t>  تحليل البيانات</a:t>
            </a:r>
          </a:p>
          <a:p>
            <a:pPr algn="r" rtl="1">
              <a:buFont typeface="Wingdings" panose="05000000000000000000" pitchFamily="2" charset="2"/>
              <a:buChar char="ü"/>
            </a:pPr>
            <a:r>
              <a:rPr lang="ar-LB" sz="2800" dirty="0"/>
              <a:t>  ----  </a:t>
            </a:r>
            <a:endParaRPr lang="en-US" sz="2800" dirty="0"/>
          </a:p>
        </p:txBody>
      </p:sp>
      <p:sp>
        <p:nvSpPr>
          <p:cNvPr id="4" name="Rectangle 3">
            <a:extLst>
              <a:ext uri="{FF2B5EF4-FFF2-40B4-BE49-F238E27FC236}">
                <a16:creationId xmlns:a16="http://schemas.microsoft.com/office/drawing/2014/main" xmlns="" id="{E9B71022-7273-4147-B9A7-4394F07D9E4E}"/>
              </a:ext>
            </a:extLst>
          </p:cNvPr>
          <p:cNvSpPr/>
          <p:nvPr/>
        </p:nvSpPr>
        <p:spPr>
          <a:xfrm>
            <a:off x="4640580" y="1756018"/>
            <a:ext cx="6106027" cy="4734053"/>
          </a:xfrm>
          <a:prstGeom prst="rect">
            <a:avLst/>
          </a:prstGeom>
        </p:spPr>
        <p:txBody>
          <a:bodyPr wrap="square">
            <a:spAutoFit/>
          </a:bodyPr>
          <a:lstStyle/>
          <a:p>
            <a:pPr algn="r" rtl="1">
              <a:lnSpc>
                <a:spcPct val="107000"/>
              </a:lnSpc>
              <a:spcAft>
                <a:spcPts val="800"/>
              </a:spcAft>
            </a:pPr>
            <a:r>
              <a:rPr lang="ar-SA" sz="2800" dirty="0">
                <a:solidFill>
                  <a:schemeClr val="tx1">
                    <a:lumMod val="85000"/>
                    <a:lumOff val="15000"/>
                  </a:schemeClr>
                </a:solidFill>
              </a:rPr>
              <a:t>بسبب جائحة كوفيد 19، </a:t>
            </a:r>
            <a:endParaRPr lang="en-US" sz="2800" dirty="0">
              <a:solidFill>
                <a:schemeClr val="tx1">
                  <a:lumMod val="85000"/>
                  <a:lumOff val="15000"/>
                </a:schemeClr>
              </a:solidFill>
            </a:endParaRPr>
          </a:p>
          <a:p>
            <a:pPr marL="342900" marR="0" lvl="0" indent="-342900" algn="r" rtl="1">
              <a:lnSpc>
                <a:spcPct val="107000"/>
              </a:lnSpc>
              <a:spcBef>
                <a:spcPts val="0"/>
              </a:spcBef>
              <a:spcAft>
                <a:spcPts val="800"/>
              </a:spcAft>
              <a:buFont typeface="Symbol" panose="05050102010706020507" pitchFamily="18" charset="2"/>
              <a:buChar char=""/>
            </a:pPr>
            <a:r>
              <a:rPr lang="ar-SA" sz="2800" dirty="0">
                <a:solidFill>
                  <a:schemeClr val="tx1">
                    <a:lumMod val="85000"/>
                    <a:lumOff val="15000"/>
                  </a:schemeClr>
                </a:solidFill>
              </a:rPr>
              <a:t>تأثرت عملية جمع البيانات من خلال المقابلات الشخصية.</a:t>
            </a:r>
            <a:endParaRPr lang="en-GB" sz="2800" dirty="0">
              <a:solidFill>
                <a:schemeClr val="tx1">
                  <a:lumMod val="85000"/>
                  <a:lumOff val="15000"/>
                </a:schemeClr>
              </a:solidFill>
            </a:endParaRPr>
          </a:p>
          <a:p>
            <a:pPr marL="342900" marR="0" lvl="0" indent="-342900" algn="r" rtl="1">
              <a:lnSpc>
                <a:spcPct val="107000"/>
              </a:lnSpc>
              <a:spcBef>
                <a:spcPts val="0"/>
              </a:spcBef>
              <a:spcAft>
                <a:spcPts val="800"/>
              </a:spcAft>
              <a:buFont typeface="Symbol" panose="05050102010706020507" pitchFamily="18" charset="2"/>
              <a:buChar char=""/>
            </a:pPr>
            <a:endParaRPr lang="en-US" sz="2800" dirty="0">
              <a:solidFill>
                <a:schemeClr val="tx1">
                  <a:lumMod val="85000"/>
                  <a:lumOff val="15000"/>
                </a:schemeClr>
              </a:solidFill>
            </a:endParaRPr>
          </a:p>
          <a:p>
            <a:pPr marL="342900" marR="0" lvl="0" indent="-342900" algn="r" rtl="1">
              <a:lnSpc>
                <a:spcPct val="107000"/>
              </a:lnSpc>
              <a:spcBef>
                <a:spcPts val="0"/>
              </a:spcBef>
              <a:spcAft>
                <a:spcPts val="800"/>
              </a:spcAft>
              <a:buFont typeface="Symbol" panose="05050102010706020507" pitchFamily="18" charset="2"/>
              <a:buChar char=""/>
            </a:pPr>
            <a:r>
              <a:rPr lang="ar-SA" sz="2800" dirty="0">
                <a:solidFill>
                  <a:schemeClr val="tx1">
                    <a:lumMod val="85000"/>
                    <a:lumOff val="15000"/>
                  </a:schemeClr>
                </a:solidFill>
              </a:rPr>
              <a:t>تعلقت العديد من الأنشطة أو انتقلت إلى أجراء طرق أخرى في جمع البيانات:</a:t>
            </a:r>
            <a:endParaRPr lang="en-US" sz="2800" dirty="0">
              <a:solidFill>
                <a:schemeClr val="tx1">
                  <a:lumMod val="85000"/>
                  <a:lumOff val="15000"/>
                </a:schemeClr>
              </a:solidFill>
            </a:endParaRPr>
          </a:p>
          <a:p>
            <a:pPr marL="742950" marR="0" lvl="1" indent="-285750" algn="r" rtl="1">
              <a:lnSpc>
                <a:spcPct val="107000"/>
              </a:lnSpc>
              <a:spcBef>
                <a:spcPts val="0"/>
              </a:spcBef>
              <a:spcAft>
                <a:spcPts val="800"/>
              </a:spcAft>
              <a:buFont typeface="Courier New" panose="02070309020205020404" pitchFamily="49" charset="0"/>
              <a:buChar char="o"/>
            </a:pPr>
            <a:r>
              <a:rPr lang="ar-SA" sz="2800" dirty="0">
                <a:solidFill>
                  <a:schemeClr val="tx1">
                    <a:lumMod val="85000"/>
                    <a:lumOff val="15000"/>
                  </a:schemeClr>
                </a:solidFill>
              </a:rPr>
              <a:t>مقابلات هاتفية</a:t>
            </a:r>
            <a:endParaRPr lang="en-US" sz="2800" dirty="0">
              <a:solidFill>
                <a:schemeClr val="tx1">
                  <a:lumMod val="85000"/>
                  <a:lumOff val="15000"/>
                </a:schemeClr>
              </a:solidFill>
            </a:endParaRPr>
          </a:p>
          <a:p>
            <a:pPr marL="742950" marR="0" lvl="1" indent="-285750" algn="r" rtl="1">
              <a:lnSpc>
                <a:spcPct val="107000"/>
              </a:lnSpc>
              <a:spcBef>
                <a:spcPts val="0"/>
              </a:spcBef>
              <a:spcAft>
                <a:spcPts val="800"/>
              </a:spcAft>
              <a:buFont typeface="Courier New" panose="02070309020205020404" pitchFamily="49" charset="0"/>
              <a:buChar char="o"/>
            </a:pPr>
            <a:r>
              <a:rPr lang="ar-SA" sz="2800" dirty="0">
                <a:solidFill>
                  <a:schemeClr val="tx1">
                    <a:lumMod val="85000"/>
                    <a:lumOff val="15000"/>
                  </a:schemeClr>
                </a:solidFill>
              </a:rPr>
              <a:t>مقابلات على شبكة الإنترنت</a:t>
            </a:r>
            <a:r>
              <a:rPr lang="en-US" sz="2800" dirty="0">
                <a:solidFill>
                  <a:schemeClr val="tx1">
                    <a:lumMod val="85000"/>
                    <a:lumOff val="15000"/>
                  </a:schemeClr>
                </a:solidFill>
              </a:rPr>
              <a:t/>
            </a:r>
            <a:br>
              <a:rPr lang="en-US" sz="2800" dirty="0">
                <a:solidFill>
                  <a:schemeClr val="tx1">
                    <a:lumMod val="85000"/>
                    <a:lumOff val="15000"/>
                  </a:schemeClr>
                </a:solidFill>
              </a:rPr>
            </a:br>
            <a:endParaRPr lang="en-US" sz="2800" dirty="0">
              <a:solidFill>
                <a:schemeClr val="tx1">
                  <a:lumMod val="85000"/>
                  <a:lumOff val="15000"/>
                </a:schemeClr>
              </a:solidFill>
            </a:endParaRPr>
          </a:p>
        </p:txBody>
      </p:sp>
    </p:spTree>
    <p:extLst>
      <p:ext uri="{BB962C8B-B14F-4D97-AF65-F5344CB8AC3E}">
        <p14:creationId xmlns:p14="http://schemas.microsoft.com/office/powerpoint/2010/main" val="3662235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730" y="681991"/>
            <a:ext cx="9590070" cy="857249"/>
          </a:xfrm>
        </p:spPr>
        <p:txBody>
          <a:bodyPr/>
          <a:lstStyle/>
          <a:p>
            <a:pPr algn="r" rtl="1"/>
            <a:r>
              <a:rPr lang="ar-LB" dirty="0"/>
              <a:t>الآثار الناجمة على العمليات الميدانية</a:t>
            </a:r>
            <a:endParaRPr lang="en-US" dirty="0"/>
          </a:p>
        </p:txBody>
      </p:sp>
      <p:sp>
        <p:nvSpPr>
          <p:cNvPr id="3" name="Content Placeholder 2"/>
          <p:cNvSpPr>
            <a:spLocks noGrp="1"/>
          </p:cNvSpPr>
          <p:nvPr>
            <p:ph idx="1"/>
          </p:nvPr>
        </p:nvSpPr>
        <p:spPr>
          <a:xfrm>
            <a:off x="838200" y="1737360"/>
            <a:ext cx="10515600" cy="4587239"/>
          </a:xfrm>
        </p:spPr>
        <p:txBody>
          <a:bodyPr>
            <a:noAutofit/>
          </a:bodyPr>
          <a:lstStyle/>
          <a:p>
            <a:pPr algn="r" rtl="1"/>
            <a:endParaRPr lang="ar-LB" dirty="0"/>
          </a:p>
          <a:p>
            <a:pPr algn="r" rtl="1">
              <a:buFont typeface="Wingdings" panose="05000000000000000000" pitchFamily="2" charset="2"/>
              <a:buChar char="§"/>
            </a:pPr>
            <a:r>
              <a:rPr lang="ar-LB" dirty="0"/>
              <a:t>  تأثير كبير على إجراء عمليات المقابلة الميدانية خاصة في البلدان التي تستخدم مقابلات وجهًا لوجه</a:t>
            </a:r>
          </a:p>
          <a:p>
            <a:pPr marL="4572" lvl="1" indent="0" algn="r" rtl="1">
              <a:buNone/>
            </a:pPr>
            <a:r>
              <a:rPr lang="ar-LB" dirty="0"/>
              <a:t>	- المقابلات الشخصية بمساعدة الحاسوب </a:t>
            </a:r>
            <a:r>
              <a:rPr lang="en-US" dirty="0"/>
              <a:t> (CAPI)</a:t>
            </a:r>
            <a:r>
              <a:rPr lang="ar-LB" dirty="0"/>
              <a:t> </a:t>
            </a:r>
          </a:p>
          <a:p>
            <a:pPr marL="4572" lvl="1" indent="0" algn="r" rtl="1">
              <a:buNone/>
            </a:pPr>
            <a:r>
              <a:rPr lang="ar-LB" dirty="0"/>
              <a:t>	- المقابلات الورقية والقلم </a:t>
            </a:r>
            <a:r>
              <a:rPr lang="en-US" dirty="0"/>
              <a:t> (PAPI)</a:t>
            </a:r>
            <a:endParaRPr lang="ar-LB" dirty="0"/>
          </a:p>
          <a:p>
            <a:pPr marL="4572" lvl="1" indent="0" algn="r" rtl="1">
              <a:buNone/>
            </a:pPr>
            <a:endParaRPr lang="ar-LB" dirty="0"/>
          </a:p>
          <a:p>
            <a:pPr algn="r" rtl="1">
              <a:buFont typeface="Wingdings" panose="05000000000000000000" pitchFamily="2" charset="2"/>
              <a:buChar char="§"/>
            </a:pPr>
            <a:r>
              <a:rPr lang="ar-LB" dirty="0"/>
              <a:t>  في كثير من الدول تم تأجيل عمليات جمع البيانات أو إلغاؤها بالكامل، ويكمن التحدي الأكبر في المسوح التي لها تكرارية أكبر في جمع البيانات.</a:t>
            </a:r>
          </a:p>
          <a:p>
            <a:pPr algn="r" rtl="1">
              <a:buFont typeface="Wingdings" panose="05000000000000000000" pitchFamily="2" charset="2"/>
              <a:buChar char="§"/>
            </a:pPr>
            <a:endParaRPr lang="ar-LB" dirty="0"/>
          </a:p>
          <a:p>
            <a:pPr algn="r" rtl="1">
              <a:buFont typeface="Wingdings" panose="05000000000000000000" pitchFamily="2" charset="2"/>
              <a:buChar char="§"/>
            </a:pPr>
            <a:r>
              <a:rPr lang="ar-LB" dirty="0"/>
              <a:t>  التدريب والدعم المقدم للباحثين: غالبًا ما يُطلب من الباحثين تغيير دورهم، والانتقال من المقابلات وجهًا لوجه إلى المقابلات الهاتفية (بمساعدة الحاسوب أم لا)، مما يتطلب مهارات وتقنيات مختلفة لاكتساب التعاون في المسوح الأستطلاعية.</a:t>
            </a:r>
            <a:endParaRPr lang="en-US" dirty="0"/>
          </a:p>
        </p:txBody>
      </p:sp>
    </p:spTree>
    <p:extLst>
      <p:ext uri="{BB962C8B-B14F-4D97-AF65-F5344CB8AC3E}">
        <p14:creationId xmlns:p14="http://schemas.microsoft.com/office/powerpoint/2010/main" val="1507361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E7CFAA6-1DBB-43B0-BD82-2FB83CF4E4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8244436-D739-4F82-9117-1E3820D60EAB}"/>
              </a:ext>
            </a:extLst>
          </p:cNvPr>
          <p:cNvSpPr>
            <a:spLocks noGrp="1"/>
          </p:cNvSpPr>
          <p:nvPr>
            <p:ph type="title"/>
          </p:nvPr>
        </p:nvSpPr>
        <p:spPr>
          <a:xfrm>
            <a:off x="706298" y="639763"/>
            <a:ext cx="3997693" cy="5492750"/>
          </a:xfrm>
        </p:spPr>
        <p:txBody>
          <a:bodyPr>
            <a:normAutofit/>
          </a:bodyPr>
          <a:lstStyle/>
          <a:p>
            <a:pPr rtl="1"/>
            <a:r>
              <a:rPr lang="ar-LB" sz="6000" u="sng" dirty="0">
                <a:solidFill>
                  <a:srgbClr val="FFFFFF"/>
                </a:solidFill>
              </a:rPr>
              <a:t>طرق بديلة</a:t>
            </a:r>
            <a:br>
              <a:rPr lang="ar-LB" sz="6000" u="sng" dirty="0">
                <a:solidFill>
                  <a:srgbClr val="FFFFFF"/>
                </a:solidFill>
              </a:rPr>
            </a:br>
            <a:endParaRPr lang="en-US" sz="6000" dirty="0">
              <a:solidFill>
                <a:srgbClr val="FFFFFF"/>
              </a:solidFill>
            </a:endParaRPr>
          </a:p>
        </p:txBody>
      </p:sp>
      <p:graphicFrame>
        <p:nvGraphicFramePr>
          <p:cNvPr id="5" name="Content Placeholder 2">
            <a:extLst>
              <a:ext uri="{FF2B5EF4-FFF2-40B4-BE49-F238E27FC236}">
                <a16:creationId xmlns:a16="http://schemas.microsoft.com/office/drawing/2014/main" xmlns="" id="{E1BBA9C1-E434-4E24-B86E-2FE55DC8F14A}"/>
              </a:ext>
            </a:extLst>
          </p:cNvPr>
          <p:cNvGraphicFramePr>
            <a:graphicFrameLocks noGrp="1"/>
          </p:cNvGraphicFramePr>
          <p:nvPr>
            <p:ph idx="1"/>
            <p:extLst>
              <p:ext uri="{D42A27DB-BD31-4B8C-83A1-F6EECF244321}">
                <p14:modId xmlns:p14="http://schemas.microsoft.com/office/powerpoint/2010/main" val="1190136072"/>
              </p:ext>
            </p:extLst>
          </p:nvPr>
        </p:nvGraphicFramePr>
        <p:xfrm>
          <a:off x="5288347" y="639763"/>
          <a:ext cx="6254724" cy="549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8500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7699994-F930-4BD1-804C-3E97736C34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05E3040-CB0E-4155-9346-CDC0387592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31750" cap="sq">
            <a:solidFill>
              <a:srgbClr val="45B6E7"/>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A5D0D9FC-0286-4675-88B5-FE14BF27BB88}"/>
              </a:ext>
            </a:extLst>
          </p:cNvPr>
          <p:cNvPicPr>
            <a:picLocks noGrp="1" noChangeAspect="1"/>
          </p:cNvPicPr>
          <p:nvPr>
            <p:ph idx="1"/>
          </p:nvPr>
        </p:nvPicPr>
        <p:blipFill rotWithShape="1">
          <a:blip r:embed="rId3"/>
          <a:srcRect t="6690" r="1" b="1"/>
          <a:stretch/>
        </p:blipFill>
        <p:spPr>
          <a:xfrm>
            <a:off x="643467" y="643467"/>
            <a:ext cx="10905066" cy="5571066"/>
          </a:xfrm>
          <a:prstGeom prst="rect">
            <a:avLst/>
          </a:prstGeom>
        </p:spPr>
      </p:pic>
    </p:spTree>
    <p:extLst>
      <p:ext uri="{BB962C8B-B14F-4D97-AF65-F5344CB8AC3E}">
        <p14:creationId xmlns:p14="http://schemas.microsoft.com/office/powerpoint/2010/main" val="322463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419BC4-D67D-4AA3-AB3E-11BAF5945D3B}"/>
              </a:ext>
            </a:extLst>
          </p:cNvPr>
          <p:cNvSpPr>
            <a:spLocks noGrp="1"/>
          </p:cNvSpPr>
          <p:nvPr>
            <p:ph type="title"/>
          </p:nvPr>
        </p:nvSpPr>
        <p:spPr/>
        <p:txBody>
          <a:bodyPr/>
          <a:lstStyle/>
          <a:p>
            <a:pPr algn="r" rtl="1"/>
            <a:r>
              <a:rPr lang="ar-SA" altLang="en-US" dirty="0"/>
              <a:t>هدف ال</a:t>
            </a:r>
            <a:r>
              <a:rPr lang="ar-LB" altLang="en-US" dirty="0"/>
              <a:t>إ</a:t>
            </a:r>
            <a:r>
              <a:rPr lang="ar-SA" altLang="en-US" dirty="0"/>
              <a:t>جتماع</a:t>
            </a:r>
            <a:endParaRPr lang="en-US" dirty="0"/>
          </a:p>
        </p:txBody>
      </p:sp>
      <p:sp>
        <p:nvSpPr>
          <p:cNvPr id="3" name="Content Placeholder 2">
            <a:extLst>
              <a:ext uri="{FF2B5EF4-FFF2-40B4-BE49-F238E27FC236}">
                <a16:creationId xmlns:a16="http://schemas.microsoft.com/office/drawing/2014/main" xmlns="" id="{CE5E8001-0A36-4A9A-B836-942C410F2406}"/>
              </a:ext>
            </a:extLst>
          </p:cNvPr>
          <p:cNvSpPr>
            <a:spLocks noGrp="1"/>
          </p:cNvSpPr>
          <p:nvPr>
            <p:ph idx="1"/>
          </p:nvPr>
        </p:nvSpPr>
        <p:spPr/>
        <p:txBody>
          <a:bodyPr/>
          <a:lstStyle/>
          <a:p>
            <a:pPr algn="r" rtl="1"/>
            <a:endParaRPr lang="en-GB" dirty="0"/>
          </a:p>
          <a:p>
            <a:pPr algn="r" rtl="1"/>
            <a:endParaRPr lang="en-US" dirty="0"/>
          </a:p>
          <a:p>
            <a:pPr algn="r" rtl="1"/>
            <a:endParaRPr lang="en-US" dirty="0"/>
          </a:p>
        </p:txBody>
      </p:sp>
      <p:sp>
        <p:nvSpPr>
          <p:cNvPr id="4" name="Rectangle 1">
            <a:extLst>
              <a:ext uri="{FF2B5EF4-FFF2-40B4-BE49-F238E27FC236}">
                <a16:creationId xmlns:a16="http://schemas.microsoft.com/office/drawing/2014/main" xmlns="" id="{62BDAF7C-6022-404D-B86F-56130547F4CA}"/>
              </a:ext>
            </a:extLst>
          </p:cNvPr>
          <p:cNvSpPr>
            <a:spLocks noChangeArrowheads="1"/>
          </p:cNvSpPr>
          <p:nvPr/>
        </p:nvSpPr>
        <p:spPr bwMode="auto">
          <a:xfrm>
            <a:off x="1414274" y="2275903"/>
            <a:ext cx="10035539" cy="278795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r" defTabSz="914400" rtl="0" eaLnBrk="0" fontAlgn="base" latinLnBrk="0" hangingPunct="0">
              <a:lnSpc>
                <a:spcPct val="200000"/>
              </a:lnSpc>
              <a:spcBef>
                <a:spcPct val="0"/>
              </a:spcBef>
              <a:spcAft>
                <a:spcPct val="0"/>
              </a:spcAft>
              <a:buClrTx/>
              <a:buSzTx/>
              <a:buFontTx/>
              <a:buNone/>
              <a:tabLst/>
            </a:pPr>
            <a:r>
              <a:rPr kumimoji="0" lang="ar-SA" altLang="en-US" sz="3200" b="0" i="0" u="none" strike="noStrike" cap="none" normalizeH="0" baseline="0" dirty="0">
                <a:ln>
                  <a:noFill/>
                </a:ln>
                <a:solidFill>
                  <a:srgbClr val="222222"/>
                </a:solidFill>
                <a:effectLst/>
                <a:latin typeface="inherit"/>
                <a:cs typeface="Arial" panose="020B0604020202020204" pitchFamily="34" charset="0"/>
              </a:rPr>
              <a:t>وضع خطة عمل و</a:t>
            </a:r>
            <a:r>
              <a:rPr kumimoji="0" lang="ar-LB" altLang="en-US" sz="3200" b="0" i="0" u="none" strike="noStrike" cap="none" normalizeH="0" baseline="0" dirty="0">
                <a:ln>
                  <a:noFill/>
                </a:ln>
                <a:solidFill>
                  <a:srgbClr val="222222"/>
                </a:solidFill>
                <a:effectLst/>
                <a:latin typeface="inherit"/>
                <a:cs typeface="Arial" panose="020B0604020202020204" pitchFamily="34" charset="0"/>
              </a:rPr>
              <a:t>ذلك ب</a:t>
            </a:r>
            <a:r>
              <a:rPr kumimoji="0" lang="ar-SA" altLang="en-US" sz="3200" b="0" i="0" u="none" strike="noStrike" cap="none" normalizeH="0" baseline="0" dirty="0">
                <a:ln>
                  <a:noFill/>
                </a:ln>
                <a:solidFill>
                  <a:srgbClr val="222222"/>
                </a:solidFill>
                <a:effectLst/>
                <a:latin typeface="inherit"/>
                <a:cs typeface="Arial" panose="020B0604020202020204" pitchFamily="34" charset="0"/>
              </a:rPr>
              <a:t>تنسيق أولويات العمل على المستوى ال</a:t>
            </a:r>
            <a:r>
              <a:rPr kumimoji="0" lang="ar-LB" altLang="en-US" sz="3200" b="0" i="0" u="none" strike="noStrike" cap="none" normalizeH="0" baseline="0" dirty="0">
                <a:ln>
                  <a:noFill/>
                </a:ln>
                <a:solidFill>
                  <a:srgbClr val="222222"/>
                </a:solidFill>
                <a:effectLst/>
                <a:latin typeface="inherit"/>
                <a:cs typeface="Arial" panose="020B0604020202020204" pitchFamily="34" charset="0"/>
              </a:rPr>
              <a:t>وطني </a:t>
            </a:r>
            <a:r>
              <a:rPr kumimoji="0" lang="ar-SA" altLang="en-US" sz="3200" b="0" i="0" u="none" strike="noStrike" cap="none" normalizeH="0" baseline="0" dirty="0">
                <a:ln>
                  <a:noFill/>
                </a:ln>
                <a:solidFill>
                  <a:srgbClr val="222222"/>
                </a:solidFill>
                <a:effectLst/>
                <a:latin typeface="inherit"/>
                <a:cs typeface="Arial" panose="020B0604020202020204" pitchFamily="34" charset="0"/>
              </a:rPr>
              <a:t>والإقليمي من أجل تنفيذ ومواءمة أفضل للأنشطة بما في ذلك </a:t>
            </a:r>
            <a:r>
              <a:rPr kumimoji="0" lang="ar-LB" altLang="en-US" sz="3200" b="0" i="0" u="none" strike="noStrike" cap="none" normalizeH="0" baseline="0" dirty="0">
                <a:ln>
                  <a:noFill/>
                </a:ln>
                <a:solidFill>
                  <a:srgbClr val="222222"/>
                </a:solidFill>
                <a:effectLst/>
                <a:latin typeface="inherit"/>
                <a:cs typeface="Arial" panose="020B0604020202020204" pitchFamily="34" charset="0"/>
              </a:rPr>
              <a:t>جمع البيانات و</a:t>
            </a:r>
            <a:r>
              <a:rPr kumimoji="0" lang="ar-SA" altLang="en-US" sz="3200" b="0" i="0" u="none" strike="noStrike" cap="none" normalizeH="0" baseline="0" dirty="0">
                <a:ln>
                  <a:noFill/>
                </a:ln>
                <a:solidFill>
                  <a:srgbClr val="222222"/>
                </a:solidFill>
                <a:effectLst/>
                <a:latin typeface="inherit"/>
                <a:cs typeface="Arial" panose="020B0604020202020204" pitchFamily="34" charset="0"/>
              </a:rPr>
              <a:t>تبادل الممارسات الجيدة</a:t>
            </a:r>
            <a:r>
              <a:rPr kumimoji="0" lang="ar-LB" altLang="en-US" sz="3200" b="0" i="0" u="none" strike="noStrike" cap="none" normalizeH="0" baseline="0" dirty="0">
                <a:ln>
                  <a:noFill/>
                </a:ln>
                <a:solidFill>
                  <a:srgbClr val="222222"/>
                </a:solidFill>
                <a:effectLst/>
                <a:latin typeface="inherit"/>
                <a:cs typeface="Arial" panose="020B0604020202020204" pitchFamily="34" charset="0"/>
              </a:rPr>
              <a:t> وبناء القدرات</a:t>
            </a:r>
            <a:r>
              <a:rPr lang="ar-LB" altLang="en-US" sz="3200" dirty="0">
                <a:solidFill>
                  <a:srgbClr val="222222"/>
                </a:solidFill>
                <a:latin typeface="inherit"/>
                <a:cs typeface="Arial" panose="020B0604020202020204" pitchFamily="34" charset="0"/>
              </a:rPr>
              <a:t>.</a:t>
            </a:r>
            <a:r>
              <a:rPr kumimoji="0" lang="en-US" altLang="en-US" sz="3200" b="0" i="0" u="none" strike="noStrike" cap="none" normalizeH="0" baseline="0" dirty="0">
                <a:ln>
                  <a:noFill/>
                </a:ln>
                <a:solidFill>
                  <a:srgbClr val="222222"/>
                </a:solidFill>
                <a:effectLst/>
                <a:latin typeface="inherit"/>
                <a:cs typeface="Arial" panose="020B0604020202020204" pitchFamily="34" charset="0"/>
              </a:rPr>
              <a:t>.</a:t>
            </a:r>
            <a:r>
              <a:rPr kumimoji="0" lang="en-US" altLang="en-US" sz="3200" b="0" i="0" u="none" strike="noStrike" cap="none" normalizeH="0" baseline="0" dirty="0">
                <a:ln>
                  <a:noFill/>
                </a:ln>
                <a:solidFill>
                  <a:schemeClr val="tx1"/>
                </a:solidFill>
                <a:effectLst/>
              </a:rPr>
              <a:t>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55709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32984" y="178214"/>
            <a:ext cx="11926032" cy="6501572"/>
          </a:xfrm>
          <a:prstGeom prst="rect">
            <a:avLst/>
          </a:prstGeom>
        </p:spPr>
      </p:pic>
      <p:sp>
        <p:nvSpPr>
          <p:cNvPr id="2" name="Rectangle 1">
            <a:extLst>
              <a:ext uri="{FF2B5EF4-FFF2-40B4-BE49-F238E27FC236}">
                <a16:creationId xmlns:a16="http://schemas.microsoft.com/office/drawing/2014/main" xmlns="" id="{E7FD3557-E8F0-45FD-9CB3-F7983346CDD2}"/>
              </a:ext>
            </a:extLst>
          </p:cNvPr>
          <p:cNvSpPr/>
          <p:nvPr/>
        </p:nvSpPr>
        <p:spPr>
          <a:xfrm>
            <a:off x="3371850" y="3223260"/>
            <a:ext cx="8469630" cy="560070"/>
          </a:xfrm>
          <a:custGeom>
            <a:avLst/>
            <a:gdLst>
              <a:gd name="connsiteX0" fmla="*/ 0 w 8469630"/>
              <a:gd name="connsiteY0" fmla="*/ 0 h 560070"/>
              <a:gd name="connsiteX1" fmla="*/ 479946 w 8469630"/>
              <a:gd name="connsiteY1" fmla="*/ 0 h 560070"/>
              <a:gd name="connsiteX2" fmla="*/ 790499 w 8469630"/>
              <a:gd name="connsiteY2" fmla="*/ 0 h 560070"/>
              <a:gd name="connsiteX3" fmla="*/ 1524533 w 8469630"/>
              <a:gd name="connsiteY3" fmla="*/ 0 h 560070"/>
              <a:gd name="connsiteX4" fmla="*/ 2004479 w 8469630"/>
              <a:gd name="connsiteY4" fmla="*/ 0 h 560070"/>
              <a:gd name="connsiteX5" fmla="*/ 2484425 w 8469630"/>
              <a:gd name="connsiteY5" fmla="*/ 0 h 560070"/>
              <a:gd name="connsiteX6" fmla="*/ 3218459 w 8469630"/>
              <a:gd name="connsiteY6" fmla="*/ 0 h 560070"/>
              <a:gd name="connsiteX7" fmla="*/ 3613709 w 8469630"/>
              <a:gd name="connsiteY7" fmla="*/ 0 h 560070"/>
              <a:gd name="connsiteX8" fmla="*/ 4347743 w 8469630"/>
              <a:gd name="connsiteY8" fmla="*/ 0 h 560070"/>
              <a:gd name="connsiteX9" fmla="*/ 5081778 w 8469630"/>
              <a:gd name="connsiteY9" fmla="*/ 0 h 560070"/>
              <a:gd name="connsiteX10" fmla="*/ 5646420 w 8469630"/>
              <a:gd name="connsiteY10" fmla="*/ 0 h 560070"/>
              <a:gd name="connsiteX11" fmla="*/ 6380455 w 8469630"/>
              <a:gd name="connsiteY11" fmla="*/ 0 h 560070"/>
              <a:gd name="connsiteX12" fmla="*/ 6860400 w 8469630"/>
              <a:gd name="connsiteY12" fmla="*/ 0 h 560070"/>
              <a:gd name="connsiteX13" fmla="*/ 7340346 w 8469630"/>
              <a:gd name="connsiteY13" fmla="*/ 0 h 560070"/>
              <a:gd name="connsiteX14" fmla="*/ 7989684 w 8469630"/>
              <a:gd name="connsiteY14" fmla="*/ 0 h 560070"/>
              <a:gd name="connsiteX15" fmla="*/ 8469630 w 8469630"/>
              <a:gd name="connsiteY15" fmla="*/ 0 h 560070"/>
              <a:gd name="connsiteX16" fmla="*/ 8469630 w 8469630"/>
              <a:gd name="connsiteY16" fmla="*/ 560070 h 560070"/>
              <a:gd name="connsiteX17" fmla="*/ 7820292 w 8469630"/>
              <a:gd name="connsiteY17" fmla="*/ 560070 h 560070"/>
              <a:gd name="connsiteX18" fmla="*/ 7255650 w 8469630"/>
              <a:gd name="connsiteY18" fmla="*/ 560070 h 560070"/>
              <a:gd name="connsiteX19" fmla="*/ 6945097 w 8469630"/>
              <a:gd name="connsiteY19" fmla="*/ 560070 h 560070"/>
              <a:gd name="connsiteX20" fmla="*/ 6549847 w 8469630"/>
              <a:gd name="connsiteY20" fmla="*/ 560070 h 560070"/>
              <a:gd name="connsiteX21" fmla="*/ 5815813 w 8469630"/>
              <a:gd name="connsiteY21" fmla="*/ 560070 h 560070"/>
              <a:gd name="connsiteX22" fmla="*/ 5251171 w 8469630"/>
              <a:gd name="connsiteY22" fmla="*/ 560070 h 560070"/>
              <a:gd name="connsiteX23" fmla="*/ 4855921 w 8469630"/>
              <a:gd name="connsiteY23" fmla="*/ 560070 h 560070"/>
              <a:gd name="connsiteX24" fmla="*/ 4291279 w 8469630"/>
              <a:gd name="connsiteY24" fmla="*/ 560070 h 560070"/>
              <a:gd name="connsiteX25" fmla="*/ 3980726 w 8469630"/>
              <a:gd name="connsiteY25" fmla="*/ 560070 h 560070"/>
              <a:gd name="connsiteX26" fmla="*/ 3670173 w 8469630"/>
              <a:gd name="connsiteY26" fmla="*/ 560070 h 560070"/>
              <a:gd name="connsiteX27" fmla="*/ 3105531 w 8469630"/>
              <a:gd name="connsiteY27" fmla="*/ 560070 h 560070"/>
              <a:gd name="connsiteX28" fmla="*/ 2710282 w 8469630"/>
              <a:gd name="connsiteY28" fmla="*/ 560070 h 560070"/>
              <a:gd name="connsiteX29" fmla="*/ 2060943 w 8469630"/>
              <a:gd name="connsiteY29" fmla="*/ 560070 h 560070"/>
              <a:gd name="connsiteX30" fmla="*/ 1665694 w 8469630"/>
              <a:gd name="connsiteY30" fmla="*/ 560070 h 560070"/>
              <a:gd name="connsiteX31" fmla="*/ 1016356 w 8469630"/>
              <a:gd name="connsiteY31" fmla="*/ 560070 h 560070"/>
              <a:gd name="connsiteX32" fmla="*/ 705803 w 8469630"/>
              <a:gd name="connsiteY32" fmla="*/ 560070 h 560070"/>
              <a:gd name="connsiteX33" fmla="*/ 0 w 8469630"/>
              <a:gd name="connsiteY33" fmla="*/ 560070 h 560070"/>
              <a:gd name="connsiteX34" fmla="*/ 0 w 8469630"/>
              <a:gd name="connsiteY34" fmla="*/ 0 h 56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469630" h="560070" extrusionOk="0">
                <a:moveTo>
                  <a:pt x="0" y="0"/>
                </a:moveTo>
                <a:cubicBezTo>
                  <a:pt x="216342" y="-17220"/>
                  <a:pt x="340818" y="5563"/>
                  <a:pt x="479946" y="0"/>
                </a:cubicBezTo>
                <a:cubicBezTo>
                  <a:pt x="619074" y="-5563"/>
                  <a:pt x="656749" y="34296"/>
                  <a:pt x="790499" y="0"/>
                </a:cubicBezTo>
                <a:cubicBezTo>
                  <a:pt x="924249" y="-34296"/>
                  <a:pt x="1184865" y="23810"/>
                  <a:pt x="1524533" y="0"/>
                </a:cubicBezTo>
                <a:cubicBezTo>
                  <a:pt x="1864201" y="-23810"/>
                  <a:pt x="1775066" y="35012"/>
                  <a:pt x="2004479" y="0"/>
                </a:cubicBezTo>
                <a:cubicBezTo>
                  <a:pt x="2233892" y="-35012"/>
                  <a:pt x="2337786" y="51170"/>
                  <a:pt x="2484425" y="0"/>
                </a:cubicBezTo>
                <a:cubicBezTo>
                  <a:pt x="2631064" y="-51170"/>
                  <a:pt x="3036349" y="80792"/>
                  <a:pt x="3218459" y="0"/>
                </a:cubicBezTo>
                <a:cubicBezTo>
                  <a:pt x="3400569" y="-80792"/>
                  <a:pt x="3502893" y="25857"/>
                  <a:pt x="3613709" y="0"/>
                </a:cubicBezTo>
                <a:cubicBezTo>
                  <a:pt x="3724525" y="-25857"/>
                  <a:pt x="4017940" y="18665"/>
                  <a:pt x="4347743" y="0"/>
                </a:cubicBezTo>
                <a:cubicBezTo>
                  <a:pt x="4677546" y="-18665"/>
                  <a:pt x="4716805" y="83280"/>
                  <a:pt x="5081778" y="0"/>
                </a:cubicBezTo>
                <a:cubicBezTo>
                  <a:pt x="5446752" y="-83280"/>
                  <a:pt x="5515300" y="33767"/>
                  <a:pt x="5646420" y="0"/>
                </a:cubicBezTo>
                <a:cubicBezTo>
                  <a:pt x="5777540" y="-33767"/>
                  <a:pt x="6054516" y="61938"/>
                  <a:pt x="6380455" y="0"/>
                </a:cubicBezTo>
                <a:cubicBezTo>
                  <a:pt x="6706394" y="-61938"/>
                  <a:pt x="6728063" y="14348"/>
                  <a:pt x="6860400" y="0"/>
                </a:cubicBezTo>
                <a:cubicBezTo>
                  <a:pt x="6992737" y="-14348"/>
                  <a:pt x="7213287" y="17677"/>
                  <a:pt x="7340346" y="0"/>
                </a:cubicBezTo>
                <a:cubicBezTo>
                  <a:pt x="7467405" y="-17677"/>
                  <a:pt x="7686280" y="11849"/>
                  <a:pt x="7989684" y="0"/>
                </a:cubicBezTo>
                <a:cubicBezTo>
                  <a:pt x="8293088" y="-11849"/>
                  <a:pt x="8304174" y="11604"/>
                  <a:pt x="8469630" y="0"/>
                </a:cubicBezTo>
                <a:cubicBezTo>
                  <a:pt x="8507246" y="274707"/>
                  <a:pt x="8464983" y="379268"/>
                  <a:pt x="8469630" y="560070"/>
                </a:cubicBezTo>
                <a:cubicBezTo>
                  <a:pt x="8164145" y="631287"/>
                  <a:pt x="7958489" y="515712"/>
                  <a:pt x="7820292" y="560070"/>
                </a:cubicBezTo>
                <a:cubicBezTo>
                  <a:pt x="7682095" y="604428"/>
                  <a:pt x="7505677" y="545928"/>
                  <a:pt x="7255650" y="560070"/>
                </a:cubicBezTo>
                <a:cubicBezTo>
                  <a:pt x="7005623" y="574212"/>
                  <a:pt x="7097247" y="559848"/>
                  <a:pt x="6945097" y="560070"/>
                </a:cubicBezTo>
                <a:cubicBezTo>
                  <a:pt x="6792947" y="560292"/>
                  <a:pt x="6691375" y="536927"/>
                  <a:pt x="6549847" y="560070"/>
                </a:cubicBezTo>
                <a:cubicBezTo>
                  <a:pt x="6408319" y="583213"/>
                  <a:pt x="6129526" y="559236"/>
                  <a:pt x="5815813" y="560070"/>
                </a:cubicBezTo>
                <a:cubicBezTo>
                  <a:pt x="5502100" y="560904"/>
                  <a:pt x="5411724" y="519374"/>
                  <a:pt x="5251171" y="560070"/>
                </a:cubicBezTo>
                <a:cubicBezTo>
                  <a:pt x="5090618" y="600766"/>
                  <a:pt x="5002369" y="525507"/>
                  <a:pt x="4855921" y="560070"/>
                </a:cubicBezTo>
                <a:cubicBezTo>
                  <a:pt x="4709473" y="594633"/>
                  <a:pt x="4538361" y="557580"/>
                  <a:pt x="4291279" y="560070"/>
                </a:cubicBezTo>
                <a:cubicBezTo>
                  <a:pt x="4044197" y="562560"/>
                  <a:pt x="4093964" y="553426"/>
                  <a:pt x="3980726" y="560070"/>
                </a:cubicBezTo>
                <a:cubicBezTo>
                  <a:pt x="3867488" y="566714"/>
                  <a:pt x="3763098" y="543970"/>
                  <a:pt x="3670173" y="560070"/>
                </a:cubicBezTo>
                <a:cubicBezTo>
                  <a:pt x="3577248" y="576170"/>
                  <a:pt x="3292562" y="524702"/>
                  <a:pt x="3105531" y="560070"/>
                </a:cubicBezTo>
                <a:cubicBezTo>
                  <a:pt x="2918500" y="595438"/>
                  <a:pt x="2900998" y="520697"/>
                  <a:pt x="2710282" y="560070"/>
                </a:cubicBezTo>
                <a:cubicBezTo>
                  <a:pt x="2519566" y="599443"/>
                  <a:pt x="2214551" y="491554"/>
                  <a:pt x="2060943" y="560070"/>
                </a:cubicBezTo>
                <a:cubicBezTo>
                  <a:pt x="1907335" y="628586"/>
                  <a:pt x="1824864" y="521936"/>
                  <a:pt x="1665694" y="560070"/>
                </a:cubicBezTo>
                <a:cubicBezTo>
                  <a:pt x="1506524" y="598204"/>
                  <a:pt x="1166553" y="484551"/>
                  <a:pt x="1016356" y="560070"/>
                </a:cubicBezTo>
                <a:cubicBezTo>
                  <a:pt x="866159" y="635589"/>
                  <a:pt x="794939" y="528461"/>
                  <a:pt x="705803" y="560070"/>
                </a:cubicBezTo>
                <a:cubicBezTo>
                  <a:pt x="616667" y="591679"/>
                  <a:pt x="329255" y="505351"/>
                  <a:pt x="0" y="560070"/>
                </a:cubicBezTo>
                <a:cubicBezTo>
                  <a:pt x="-36165" y="366180"/>
                  <a:pt x="12668" y="116387"/>
                  <a:pt x="0" y="0"/>
                </a:cubicBezTo>
                <a:close/>
              </a:path>
            </a:pathLst>
          </a:custGeom>
          <a:noFill/>
          <a:ln w="47625">
            <a:solidFill>
              <a:srgbClr val="FF0000"/>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66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85646"/>
            <a:ext cx="10772775" cy="1658198"/>
          </a:xfrm>
        </p:spPr>
        <p:txBody>
          <a:bodyPr/>
          <a:lstStyle/>
          <a:p>
            <a:pPr algn="r" rtl="1"/>
            <a:r>
              <a:rPr lang="ar-LB" dirty="0"/>
              <a:t>الآثار المترتبة على التحول إلى </a:t>
            </a:r>
            <a:r>
              <a:rPr lang="en-US" dirty="0"/>
              <a:t>CATI / CAWI</a:t>
            </a:r>
          </a:p>
        </p:txBody>
      </p:sp>
      <p:sp>
        <p:nvSpPr>
          <p:cNvPr id="3" name="Content Placeholder 2"/>
          <p:cNvSpPr>
            <a:spLocks noGrp="1"/>
          </p:cNvSpPr>
          <p:nvPr>
            <p:ph idx="1"/>
          </p:nvPr>
        </p:nvSpPr>
        <p:spPr>
          <a:xfrm>
            <a:off x="443862" y="1986281"/>
            <a:ext cx="10986137" cy="3850620"/>
          </a:xfrm>
        </p:spPr>
        <p:txBody>
          <a:bodyPr>
            <a:noAutofit/>
          </a:bodyPr>
          <a:lstStyle/>
          <a:p>
            <a:pPr algn="r" rtl="1"/>
            <a:r>
              <a:rPr lang="ar-LB" sz="2800" dirty="0"/>
              <a:t>-  القدرة أو الموارد غير موجودة لإجراء عماية الإنتقال الكامل إلى طريقة أخرى في جمع البيانات</a:t>
            </a:r>
          </a:p>
          <a:p>
            <a:pPr algn="r" rtl="1"/>
            <a:r>
              <a:rPr lang="ar-LB" sz="2800" dirty="0"/>
              <a:t>-  عدم وجود سجل الاتصالات بتفاصيله الكاملة والقدرة على إنشاء وصيانة سجل شامل لتفاصيل الاتصال</a:t>
            </a:r>
          </a:p>
          <a:p>
            <a:pPr algn="r" rtl="1"/>
            <a:r>
              <a:rPr lang="ar-LB" sz="2800" dirty="0"/>
              <a:t>- الافتقار إلى البنية التحتية اللازمة لإجراء المقابلات الهاتفية أو عبر الإنترنت</a:t>
            </a:r>
          </a:p>
          <a:p>
            <a:pPr algn="r" rtl="1"/>
            <a:r>
              <a:rPr lang="ar-LB" sz="2800" dirty="0"/>
              <a:t>- عدم وجود برامج مجهزة، مما قد يتطلب تطويرها بسرعة كبيرة، أو يتطلب استمرار تقديم الاستبيانات الورقية إلى موظفي المكتب المركزي للدخول والمعالجة.</a:t>
            </a:r>
          </a:p>
          <a:p>
            <a:pPr algn="r" rtl="1"/>
            <a:r>
              <a:rPr lang="ar-LB" sz="2800" dirty="0"/>
              <a:t>-  أثر على معدلات الاستجابة</a:t>
            </a:r>
          </a:p>
          <a:p>
            <a:pPr algn="r" rtl="1"/>
            <a:r>
              <a:rPr lang="ar-LB" sz="2800" dirty="0"/>
              <a:t>-  صعوبة التمييز بين الأثر الحقيقي لجائحة كوفيد 19</a:t>
            </a:r>
            <a:r>
              <a:rPr lang="en-US" sz="2800" dirty="0"/>
              <a:t> </a:t>
            </a:r>
            <a:r>
              <a:rPr lang="ar-LB" sz="2800" dirty="0"/>
              <a:t>وزيادة أخطاء المسح الناتجة عن انخفاض في معدلات الاستجابة</a:t>
            </a:r>
            <a:endParaRPr lang="en-US" sz="2800" dirty="0"/>
          </a:p>
        </p:txBody>
      </p:sp>
    </p:spTree>
    <p:extLst>
      <p:ext uri="{BB962C8B-B14F-4D97-AF65-F5344CB8AC3E}">
        <p14:creationId xmlns:p14="http://schemas.microsoft.com/office/powerpoint/2010/main" val="790411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499533"/>
            <a:ext cx="10384156" cy="1658198"/>
          </a:xfrm>
        </p:spPr>
        <p:txBody>
          <a:bodyPr/>
          <a:lstStyle/>
          <a:p>
            <a:pPr algn="r" rtl="1"/>
            <a:r>
              <a:rPr lang="ar-LB" dirty="0"/>
              <a:t>من الممارسات الجيدة</a:t>
            </a:r>
            <a:endParaRPr lang="en-US" dirty="0"/>
          </a:p>
        </p:txBody>
      </p:sp>
      <p:sp>
        <p:nvSpPr>
          <p:cNvPr id="3" name="Content Placeholder 2"/>
          <p:cNvSpPr>
            <a:spLocks noGrp="1"/>
          </p:cNvSpPr>
          <p:nvPr>
            <p:ph idx="1"/>
          </p:nvPr>
        </p:nvSpPr>
        <p:spPr>
          <a:xfrm>
            <a:off x="560070" y="1584288"/>
            <a:ext cx="10481311" cy="4195481"/>
          </a:xfrm>
        </p:spPr>
        <p:txBody>
          <a:bodyPr>
            <a:noAutofit/>
          </a:bodyPr>
          <a:lstStyle/>
          <a:p>
            <a:pPr algn="r" rtl="1"/>
            <a:endParaRPr lang="ar-LB" sz="2800" dirty="0"/>
          </a:p>
          <a:p>
            <a:pPr algn="r" rtl="1">
              <a:lnSpc>
                <a:spcPct val="150000"/>
              </a:lnSpc>
            </a:pPr>
            <a:r>
              <a:rPr lang="ar-LB" sz="2800" dirty="0"/>
              <a:t>- محاولة استكشاف أرقام الاتصال للأسر المختارة من البيانات الإدارية</a:t>
            </a:r>
          </a:p>
          <a:p>
            <a:pPr algn="r" rtl="1">
              <a:lnSpc>
                <a:spcPct val="150000"/>
              </a:lnSpc>
            </a:pPr>
            <a:r>
              <a:rPr lang="ar-LB" sz="2800" dirty="0"/>
              <a:t>-  الاحتفاظ بالحد الأدنى من العمليات الميدانية مثل تسليم رسائل للأسر توضح فيها تفاصيل عن كيفية استكمال المسح (أي أرقام هواتف الاتصال بـ المكاتب الإحصائية الوطنية</a:t>
            </a:r>
            <a:r>
              <a:rPr lang="en-US" sz="2800" dirty="0"/>
              <a:t> </a:t>
            </a:r>
            <a:r>
              <a:rPr lang="ar-LB" sz="2800" dirty="0"/>
              <a:t>أو تفاصيل موقع الويب إذا كان </a:t>
            </a:r>
            <a:r>
              <a:rPr lang="en-US" sz="2800" dirty="0"/>
              <a:t>CAWI</a:t>
            </a:r>
            <a:r>
              <a:rPr lang="ar-LB" sz="2800" dirty="0"/>
              <a:t>).</a:t>
            </a:r>
            <a:endParaRPr lang="en-US" sz="2800" dirty="0"/>
          </a:p>
          <a:p>
            <a:pPr algn="r" rtl="1">
              <a:lnSpc>
                <a:spcPct val="150000"/>
              </a:lnSpc>
            </a:pPr>
            <a:r>
              <a:rPr lang="ar-LB" sz="2800" dirty="0"/>
              <a:t>- العمل على تقليص محتوى المسح لتقليل العبء على المبحوثيين والحد من عدم استكمال الاستبيان بشكله الكامل.</a:t>
            </a:r>
          </a:p>
          <a:p>
            <a:pPr algn="r" rtl="1">
              <a:lnSpc>
                <a:spcPct val="150000"/>
              </a:lnSpc>
            </a:pPr>
            <a:endParaRPr lang="ar-LB" sz="2800" dirty="0"/>
          </a:p>
          <a:p>
            <a:pPr algn="r" rtl="1">
              <a:lnSpc>
                <a:spcPct val="150000"/>
              </a:lnSpc>
            </a:pPr>
            <a:r>
              <a:rPr lang="ar-LB" sz="2800" dirty="0"/>
              <a:t>-  العودة إلى عينات للاسر القديمة، والتي تتوفر فيها معلومات الاتصال الخاصة بهذه الأسر</a:t>
            </a:r>
            <a:endParaRPr lang="en-US" sz="2800" dirty="0"/>
          </a:p>
        </p:txBody>
      </p:sp>
    </p:spTree>
    <p:extLst>
      <p:ext uri="{BB962C8B-B14F-4D97-AF65-F5344CB8AC3E}">
        <p14:creationId xmlns:p14="http://schemas.microsoft.com/office/powerpoint/2010/main" val="538409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07D1C6-7DCB-47FD-97ED-AD1B68A1CF8C}"/>
              </a:ext>
            </a:extLst>
          </p:cNvPr>
          <p:cNvSpPr>
            <a:spLocks noGrp="1"/>
          </p:cNvSpPr>
          <p:nvPr>
            <p:ph type="title"/>
          </p:nvPr>
        </p:nvSpPr>
        <p:spPr/>
        <p:txBody>
          <a:bodyPr/>
          <a:lstStyle/>
          <a:p>
            <a:pPr algn="r" rtl="1"/>
            <a:r>
              <a:rPr lang="ar-SA" b="1" dirty="0"/>
              <a:t>مزايا اعتماد </a:t>
            </a:r>
            <a:r>
              <a:rPr lang="ar-LB" b="1" dirty="0"/>
              <a:t>طرق </a:t>
            </a:r>
            <a:r>
              <a:rPr lang="ar-SA" b="1" dirty="0"/>
              <a:t>إدارية بديلة</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4F623434-59A9-4A60-9329-E7C3A500BA61}"/>
              </a:ext>
            </a:extLst>
          </p:cNvPr>
          <p:cNvSpPr>
            <a:spLocks noGrp="1"/>
          </p:cNvSpPr>
          <p:nvPr>
            <p:ph idx="1"/>
          </p:nvPr>
        </p:nvSpPr>
        <p:spPr/>
        <p:txBody>
          <a:bodyPr/>
          <a:lstStyle/>
          <a:p>
            <a:pPr algn="r" rtl="1"/>
            <a:endParaRPr lang="ar-LB" dirty="0"/>
          </a:p>
          <a:p>
            <a:pPr lvl="0" algn="r" rtl="1">
              <a:buFont typeface="Wingdings" panose="05000000000000000000" pitchFamily="2" charset="2"/>
              <a:buChar char="Ø"/>
            </a:pPr>
            <a:r>
              <a:rPr lang="ar-SA" dirty="0"/>
              <a:t>توفر فرصة لاستمرار جمع البيانات خلال فرض قيود الحجر الصحي والتباعد الاجتماعي.</a:t>
            </a:r>
            <a:endParaRPr lang="ar-LB" dirty="0"/>
          </a:p>
          <a:p>
            <a:pPr lvl="0" algn="r" rtl="1">
              <a:buFont typeface="Wingdings" panose="05000000000000000000" pitchFamily="2" charset="2"/>
              <a:buChar char="Ø"/>
            </a:pPr>
            <a:endParaRPr lang="en-US" dirty="0"/>
          </a:p>
          <a:p>
            <a:pPr lvl="0" algn="r" rtl="1">
              <a:buFont typeface="Wingdings" panose="05000000000000000000" pitchFamily="2" charset="2"/>
              <a:buChar char="Ø"/>
            </a:pPr>
            <a:r>
              <a:rPr lang="ar-SA" dirty="0"/>
              <a:t>يقلل من مخاطر التعرض لكل من الباحث والمبحوث.</a:t>
            </a:r>
            <a:endParaRPr lang="ar-LB" dirty="0"/>
          </a:p>
          <a:p>
            <a:pPr lvl="0" algn="r" rtl="1">
              <a:buFont typeface="Wingdings" panose="05000000000000000000" pitchFamily="2" charset="2"/>
              <a:buChar char="Ø"/>
            </a:pPr>
            <a:endParaRPr lang="en-US" dirty="0"/>
          </a:p>
          <a:p>
            <a:pPr lvl="0" algn="r" rtl="1">
              <a:buFont typeface="Wingdings" panose="05000000000000000000" pitchFamily="2" charset="2"/>
              <a:buChar char="Ø"/>
            </a:pPr>
            <a:r>
              <a:rPr lang="ar-SA" dirty="0"/>
              <a:t>يساعد في التخفيف من انخفاض معدلات الاستجابة، وخوصوصا عند عدم رغبة المبحوث بالتواصل وجهاً لوجه مع أشخاص خارج أسرهم أثناء الأزمة الصحية.</a:t>
            </a:r>
            <a:endParaRPr lang="en-US" dirty="0"/>
          </a:p>
          <a:p>
            <a:pPr algn="r" rtl="1"/>
            <a:endParaRPr lang="en-US" dirty="0"/>
          </a:p>
        </p:txBody>
      </p:sp>
    </p:spTree>
    <p:extLst>
      <p:ext uri="{BB962C8B-B14F-4D97-AF65-F5344CB8AC3E}">
        <p14:creationId xmlns:p14="http://schemas.microsoft.com/office/powerpoint/2010/main" val="3779219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971" y="601308"/>
            <a:ext cx="10052976" cy="1400530"/>
          </a:xfrm>
        </p:spPr>
        <p:txBody>
          <a:bodyPr/>
          <a:lstStyle/>
          <a:p>
            <a:pPr algn="r" rtl="1"/>
            <a:r>
              <a:rPr lang="ar-LB" dirty="0"/>
              <a:t>التوصيات</a:t>
            </a:r>
            <a:endParaRPr lang="en-US" dirty="0"/>
          </a:p>
        </p:txBody>
      </p:sp>
      <p:sp>
        <p:nvSpPr>
          <p:cNvPr id="3" name="Content Placeholder 2"/>
          <p:cNvSpPr>
            <a:spLocks noGrp="1"/>
          </p:cNvSpPr>
          <p:nvPr>
            <p:ph idx="1"/>
          </p:nvPr>
        </p:nvSpPr>
        <p:spPr>
          <a:xfrm>
            <a:off x="1775406" y="2001838"/>
            <a:ext cx="8946541" cy="4195481"/>
          </a:xfrm>
        </p:spPr>
        <p:txBody>
          <a:bodyPr>
            <a:noAutofit/>
          </a:bodyPr>
          <a:lstStyle/>
          <a:p>
            <a:pPr algn="r" rtl="1"/>
            <a:endParaRPr lang="ar-LB" sz="2800" dirty="0"/>
          </a:p>
          <a:p>
            <a:pPr algn="r" rtl="1">
              <a:lnSpc>
                <a:spcPct val="150000"/>
              </a:lnSpc>
              <a:spcBef>
                <a:spcPts val="600"/>
              </a:spcBef>
              <a:buFont typeface="Wingdings" panose="05000000000000000000" pitchFamily="2" charset="2"/>
              <a:buChar char="§"/>
            </a:pPr>
            <a:r>
              <a:rPr lang="ar-LB" sz="2800" dirty="0"/>
              <a:t>  الحاجة إلى مراجعة محتوى المسح</a:t>
            </a:r>
          </a:p>
          <a:p>
            <a:pPr algn="r" rtl="1">
              <a:lnSpc>
                <a:spcPct val="150000"/>
              </a:lnSpc>
              <a:spcBef>
                <a:spcPts val="600"/>
              </a:spcBef>
              <a:buFont typeface="Wingdings" panose="05000000000000000000" pitchFamily="2" charset="2"/>
              <a:buChar char="§"/>
            </a:pPr>
            <a:r>
              <a:rPr lang="ar-LB" sz="2800" dirty="0"/>
              <a:t>  الحاجة إلى إنشاء أنظمة وعمليات إضافية</a:t>
            </a:r>
          </a:p>
          <a:p>
            <a:pPr algn="r" rtl="1">
              <a:lnSpc>
                <a:spcPct val="150000"/>
              </a:lnSpc>
              <a:spcBef>
                <a:spcPts val="600"/>
              </a:spcBef>
              <a:buFont typeface="Wingdings" panose="05000000000000000000" pitchFamily="2" charset="2"/>
              <a:buChar char="§"/>
            </a:pPr>
            <a:r>
              <a:rPr lang="ar-LB" sz="2800" dirty="0"/>
              <a:t>  الحاجة للتدريب والدعم للعمليات المتغيرة</a:t>
            </a:r>
          </a:p>
          <a:p>
            <a:pPr algn="r" rtl="1">
              <a:lnSpc>
                <a:spcPct val="150000"/>
              </a:lnSpc>
              <a:spcBef>
                <a:spcPts val="600"/>
              </a:spcBef>
              <a:buFont typeface="Wingdings" panose="05000000000000000000" pitchFamily="2" charset="2"/>
              <a:buChar char="§"/>
            </a:pPr>
            <a:r>
              <a:rPr lang="ar-LB" sz="2800" dirty="0"/>
              <a:t>  الحاجة لتطوير ودعم تكنولوجيا المعلومات</a:t>
            </a:r>
          </a:p>
          <a:p>
            <a:pPr algn="r" rtl="1">
              <a:lnSpc>
                <a:spcPct val="150000"/>
              </a:lnSpc>
              <a:spcBef>
                <a:spcPts val="600"/>
              </a:spcBef>
              <a:buFont typeface="Wingdings" panose="05000000000000000000" pitchFamily="2" charset="2"/>
              <a:buChar char="§"/>
            </a:pPr>
            <a:r>
              <a:rPr lang="ar-LB" sz="2800" dirty="0"/>
              <a:t>  الحاجة إلى مراجعة مناهج الترجيح والتقدير وما إلى ذلك</a:t>
            </a:r>
            <a:endParaRPr lang="en-US" sz="2800" dirty="0"/>
          </a:p>
        </p:txBody>
      </p:sp>
    </p:spTree>
    <p:extLst>
      <p:ext uri="{BB962C8B-B14F-4D97-AF65-F5344CB8AC3E}">
        <p14:creationId xmlns:p14="http://schemas.microsoft.com/office/powerpoint/2010/main" val="1645375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3D612D-2FB8-49F7-BAA0-49726FB74A4F}"/>
              </a:ext>
            </a:extLst>
          </p:cNvPr>
          <p:cNvSpPr>
            <a:spLocks noGrp="1"/>
          </p:cNvSpPr>
          <p:nvPr>
            <p:ph type="title"/>
          </p:nvPr>
        </p:nvSpPr>
        <p:spPr/>
        <p:txBody>
          <a:bodyPr/>
          <a:lstStyle/>
          <a:p>
            <a:pPr algn="r" rtl="1"/>
            <a:r>
              <a:rPr lang="ar-SA" b="1" dirty="0"/>
              <a:t>معلومات يجب جمعها أثناء </a:t>
            </a:r>
            <a:r>
              <a:rPr lang="ar-LB" b="1" dirty="0"/>
              <a:t>جائحة </a:t>
            </a:r>
            <a:r>
              <a:rPr lang="ar-SA" b="1" dirty="0"/>
              <a:t>كوفيد 19</a:t>
            </a:r>
            <a:endParaRPr lang="en-US" dirty="0"/>
          </a:p>
        </p:txBody>
      </p:sp>
      <p:sp>
        <p:nvSpPr>
          <p:cNvPr id="3" name="Content Placeholder 2">
            <a:extLst>
              <a:ext uri="{FF2B5EF4-FFF2-40B4-BE49-F238E27FC236}">
                <a16:creationId xmlns:a16="http://schemas.microsoft.com/office/drawing/2014/main" xmlns="" id="{659F5F82-86D5-486E-A774-0383FAAEF9DF}"/>
              </a:ext>
            </a:extLst>
          </p:cNvPr>
          <p:cNvSpPr>
            <a:spLocks noGrp="1"/>
          </p:cNvSpPr>
          <p:nvPr>
            <p:ph idx="1"/>
          </p:nvPr>
        </p:nvSpPr>
        <p:spPr>
          <a:xfrm>
            <a:off x="6903719" y="2857500"/>
            <a:ext cx="4663821" cy="3874770"/>
          </a:xfrm>
        </p:spPr>
        <p:txBody>
          <a:bodyPr>
            <a:normAutofit/>
          </a:bodyPr>
          <a:lstStyle/>
          <a:p>
            <a:pPr lvl="0" algn="r" rtl="1">
              <a:buFont typeface="Wingdings" panose="05000000000000000000" pitchFamily="2" charset="2"/>
              <a:buChar char="ü"/>
            </a:pPr>
            <a:r>
              <a:rPr lang="ar-SA" dirty="0"/>
              <a:t>الوصول الى الرعاية والحاجة للرعاية غير الملباة </a:t>
            </a:r>
            <a:endParaRPr lang="en-US" dirty="0"/>
          </a:p>
          <a:p>
            <a:pPr lvl="2" algn="r" rtl="1">
              <a:buFont typeface="Wingdings" panose="05000000000000000000" pitchFamily="2" charset="2"/>
              <a:buChar char="ü"/>
            </a:pPr>
            <a:r>
              <a:rPr lang="ar-SA" dirty="0"/>
              <a:t>زيارات طبية، طب الأسنان، زيارات الطبيب، إجراءات</a:t>
            </a:r>
            <a:endParaRPr lang="en-US" dirty="0"/>
          </a:p>
          <a:p>
            <a:pPr lvl="2" algn="r" rtl="1">
              <a:buFont typeface="Wingdings" panose="05000000000000000000" pitchFamily="2" charset="2"/>
              <a:buChar char="ü"/>
            </a:pPr>
            <a:r>
              <a:rPr lang="ar-SA" dirty="0"/>
              <a:t>رعاية صحية عن طريق الفيديو أو الهاتف</a:t>
            </a:r>
            <a:endParaRPr lang="en-US" dirty="0"/>
          </a:p>
          <a:p>
            <a:pPr lvl="2" algn="r" rtl="1">
              <a:buFont typeface="Wingdings" panose="05000000000000000000" pitchFamily="2" charset="2"/>
              <a:buChar char="ü"/>
            </a:pPr>
            <a:r>
              <a:rPr lang="ar-SA" dirty="0"/>
              <a:t>وصفات طبية وعلاجات</a:t>
            </a:r>
            <a:endParaRPr lang="en-US" dirty="0"/>
          </a:p>
          <a:p>
            <a:pPr lvl="2" algn="r" rtl="1">
              <a:buFont typeface="Wingdings" panose="05000000000000000000" pitchFamily="2" charset="2"/>
              <a:buChar char="ü"/>
            </a:pPr>
            <a:r>
              <a:rPr lang="ar-SA" dirty="0"/>
              <a:t>دعم وخدمات</a:t>
            </a:r>
            <a:endParaRPr lang="en-GB" dirty="0"/>
          </a:p>
          <a:p>
            <a:pPr lvl="2" algn="r" rtl="1">
              <a:buFont typeface="Wingdings" panose="05000000000000000000" pitchFamily="2" charset="2"/>
              <a:buChar char="ü"/>
            </a:pPr>
            <a:endParaRPr lang="en-US" dirty="0"/>
          </a:p>
          <a:p>
            <a:pPr lvl="0" algn="r" rtl="1">
              <a:buFont typeface="Wingdings" panose="05000000000000000000" pitchFamily="2" charset="2"/>
              <a:buChar char="ü"/>
            </a:pPr>
            <a:r>
              <a:rPr lang="ar-SA" dirty="0"/>
              <a:t>الوصول إلى التحاليل</a:t>
            </a:r>
            <a:r>
              <a:rPr lang="ar-LB" dirty="0"/>
              <a:t> الطبية</a:t>
            </a:r>
            <a:r>
              <a:rPr lang="ar-SA" dirty="0"/>
              <a:t> والمشاركة في التواصل مع المريض</a:t>
            </a:r>
            <a:endParaRPr lang="en-US" dirty="0"/>
          </a:p>
          <a:p>
            <a:pPr algn="r" rtl="1"/>
            <a:endParaRPr lang="en-US" dirty="0"/>
          </a:p>
        </p:txBody>
      </p:sp>
      <p:sp>
        <p:nvSpPr>
          <p:cNvPr id="4" name="Content Placeholder 2">
            <a:extLst>
              <a:ext uri="{FF2B5EF4-FFF2-40B4-BE49-F238E27FC236}">
                <a16:creationId xmlns:a16="http://schemas.microsoft.com/office/drawing/2014/main" xmlns="" id="{37561C0A-F75F-4AC7-A7C2-49BA2A873333}"/>
              </a:ext>
            </a:extLst>
          </p:cNvPr>
          <p:cNvSpPr txBox="1">
            <a:spLocks/>
          </p:cNvSpPr>
          <p:nvPr/>
        </p:nvSpPr>
        <p:spPr>
          <a:xfrm>
            <a:off x="813817" y="2857500"/>
            <a:ext cx="4878324" cy="3874770"/>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r" rtl="1">
              <a:buFont typeface="Wingdings" panose="05000000000000000000" pitchFamily="2" charset="2"/>
              <a:buChar char="ü"/>
            </a:pPr>
            <a:r>
              <a:rPr lang="ar-SA" dirty="0"/>
              <a:t>العمالة، فقدان الوظيفة والتأمين الصحي</a:t>
            </a:r>
            <a:endParaRPr lang="en-GB" dirty="0"/>
          </a:p>
          <a:p>
            <a:pPr algn="r" rtl="1">
              <a:buFont typeface="Wingdings" panose="05000000000000000000" pitchFamily="2" charset="2"/>
              <a:buChar char="ü"/>
            </a:pPr>
            <a:endParaRPr lang="en-US" dirty="0"/>
          </a:p>
          <a:p>
            <a:pPr algn="r" rtl="1">
              <a:buFont typeface="Wingdings" panose="05000000000000000000" pitchFamily="2" charset="2"/>
              <a:buChar char="ü"/>
            </a:pPr>
            <a:r>
              <a:rPr lang="ar-SA" dirty="0"/>
              <a:t>تجارب أثناء الجائحة</a:t>
            </a:r>
            <a:endParaRPr lang="en-US" dirty="0"/>
          </a:p>
          <a:p>
            <a:pPr lvl="2" algn="r" rtl="1">
              <a:buFont typeface="Wingdings" panose="05000000000000000000" pitchFamily="2" charset="2"/>
              <a:buChar char="ü"/>
            </a:pPr>
            <a:r>
              <a:rPr lang="ar-SA" dirty="0"/>
              <a:t>الصحة الجسدية والعقلية والاجتماعية</a:t>
            </a:r>
            <a:endParaRPr lang="en-US" dirty="0"/>
          </a:p>
          <a:p>
            <a:pPr lvl="2" algn="r" rtl="1">
              <a:buFont typeface="Wingdings" panose="05000000000000000000" pitchFamily="2" charset="2"/>
              <a:buChar char="ü"/>
            </a:pPr>
            <a:r>
              <a:rPr lang="ar-SA" dirty="0"/>
              <a:t>الرفاه المالي، تلقي المساعدات المبرمجة</a:t>
            </a:r>
            <a:endParaRPr lang="en-US" dirty="0"/>
          </a:p>
          <a:p>
            <a:pPr lvl="2" algn="r" rtl="1">
              <a:buFont typeface="Wingdings" panose="05000000000000000000" pitchFamily="2" charset="2"/>
              <a:buChar char="ü"/>
            </a:pPr>
            <a:r>
              <a:rPr lang="ar-SA" dirty="0"/>
              <a:t>الأمن الغذائي</a:t>
            </a:r>
            <a:endParaRPr lang="en-GB" dirty="0"/>
          </a:p>
          <a:p>
            <a:pPr lvl="2" algn="r" rtl="1">
              <a:buFont typeface="Wingdings" panose="05000000000000000000" pitchFamily="2" charset="2"/>
              <a:buChar char="ü"/>
            </a:pPr>
            <a:endParaRPr lang="en-US" dirty="0"/>
          </a:p>
          <a:p>
            <a:pPr algn="r" rtl="1">
              <a:buFont typeface="Wingdings" panose="05000000000000000000" pitchFamily="2" charset="2"/>
              <a:buChar char="ü"/>
            </a:pPr>
            <a:r>
              <a:rPr lang="ar-SA" dirty="0"/>
              <a:t>السلوك والمواقف والمعتقدات</a:t>
            </a:r>
            <a:endParaRPr lang="en-US" dirty="0"/>
          </a:p>
          <a:p>
            <a:pPr algn="r" rtl="1"/>
            <a:endParaRPr lang="en-US" dirty="0"/>
          </a:p>
        </p:txBody>
      </p:sp>
    </p:spTree>
    <p:extLst>
      <p:ext uri="{BB962C8B-B14F-4D97-AF65-F5344CB8AC3E}">
        <p14:creationId xmlns:p14="http://schemas.microsoft.com/office/powerpoint/2010/main" val="4264599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93866-9FBF-41B3-9F05-F47E01A70AD3}"/>
              </a:ext>
            </a:extLst>
          </p:cNvPr>
          <p:cNvSpPr>
            <a:spLocks noGrp="1"/>
          </p:cNvSpPr>
          <p:nvPr>
            <p:ph type="title"/>
          </p:nvPr>
        </p:nvSpPr>
        <p:spPr/>
        <p:txBody>
          <a:bodyPr>
            <a:normAutofit fontScale="90000"/>
          </a:bodyPr>
          <a:lstStyle/>
          <a:p>
            <a:pPr algn="r" rtl="1"/>
            <a:r>
              <a:rPr lang="ar-SA" b="1" dirty="0"/>
              <a:t>اعتبارات خاصة لجمع البيانات المتعلقة </a:t>
            </a:r>
            <a:r>
              <a:rPr lang="ar-LB" b="1" dirty="0"/>
              <a:t>بجائحة </a:t>
            </a:r>
            <a:r>
              <a:rPr lang="ar-SA" b="1" dirty="0"/>
              <a:t>كوفيد 19- أمثلة من الأسئلة</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E9DFB598-ECF2-4CCC-9249-19A08FBD28E8}"/>
              </a:ext>
            </a:extLst>
          </p:cNvPr>
          <p:cNvSpPr>
            <a:spLocks noGrp="1"/>
          </p:cNvSpPr>
          <p:nvPr>
            <p:ph idx="1"/>
          </p:nvPr>
        </p:nvSpPr>
        <p:spPr/>
        <p:txBody>
          <a:bodyPr>
            <a:normAutofit fontScale="92500" lnSpcReduction="20000"/>
          </a:bodyPr>
          <a:lstStyle/>
          <a:p>
            <a:pPr algn="r" rtl="1"/>
            <a:endParaRPr lang="en-GB" dirty="0"/>
          </a:p>
          <a:p>
            <a:pPr lvl="0" algn="r" rtl="1"/>
            <a:r>
              <a:rPr lang="ar-LB" dirty="0"/>
              <a:t>- </a:t>
            </a:r>
            <a:r>
              <a:rPr lang="ar-SA" dirty="0"/>
              <a:t>هل كنت غير قادر على العمل لأنك أنت أو أحد أفراد أسرتك مصاب بفيروس كورونا؟</a:t>
            </a:r>
            <a:endParaRPr lang="en-GB" dirty="0"/>
          </a:p>
          <a:p>
            <a:pPr lvl="0" algn="r" rtl="1"/>
            <a:r>
              <a:rPr lang="ar-LB" dirty="0"/>
              <a:t> </a:t>
            </a:r>
            <a:endParaRPr lang="en-US" dirty="0"/>
          </a:p>
          <a:p>
            <a:pPr lvl="0" algn="r" rtl="1">
              <a:buFontTx/>
              <a:buChar char="-"/>
            </a:pPr>
            <a:r>
              <a:rPr lang="ar-LB" dirty="0"/>
              <a:t> </a:t>
            </a:r>
            <a:r>
              <a:rPr lang="ar-SA" dirty="0"/>
              <a:t>في الشهرين الماضيين، لم تتمكن من الحصول على أي من أنواع الرعاية لأي سبب من الأسباب</a:t>
            </a:r>
            <a:r>
              <a:rPr lang="ar-LB" dirty="0"/>
              <a:t> </a:t>
            </a:r>
            <a:r>
              <a:rPr lang="ar-SA" dirty="0"/>
              <a:t>التالية :</a:t>
            </a:r>
            <a:endParaRPr lang="ar-LB" dirty="0"/>
          </a:p>
          <a:p>
            <a:pPr marL="0" lvl="0" indent="0" algn="r" rtl="1">
              <a:buNone/>
            </a:pPr>
            <a:r>
              <a:rPr lang="ar-SA" dirty="0"/>
              <a:t> </a:t>
            </a:r>
            <a:endParaRPr lang="ar-LB" dirty="0"/>
          </a:p>
          <a:p>
            <a:pPr lvl="1" algn="r" rtl="1">
              <a:buFont typeface="Arial" panose="020B0604020202020204" pitchFamily="34" charset="0"/>
              <a:buChar char="•"/>
            </a:pPr>
            <a:r>
              <a:rPr lang="ar-SA" dirty="0"/>
              <a:t>رعاية عاجلة</a:t>
            </a:r>
            <a:endParaRPr lang="ar-LB" dirty="0"/>
          </a:p>
          <a:p>
            <a:pPr lvl="1" algn="r" rtl="1">
              <a:buFont typeface="Arial" panose="020B0604020202020204" pitchFamily="34" charset="0"/>
              <a:buChar char="•"/>
            </a:pPr>
            <a:r>
              <a:rPr lang="ar-SA" dirty="0"/>
              <a:t>إجراء جراحي</a:t>
            </a:r>
            <a:endParaRPr lang="ar-LB" dirty="0"/>
          </a:p>
          <a:p>
            <a:pPr lvl="1" algn="r" rtl="1">
              <a:buFont typeface="Arial" panose="020B0604020202020204" pitchFamily="34" charset="0"/>
              <a:buChar char="•"/>
            </a:pPr>
            <a:r>
              <a:rPr lang="ar-SA" dirty="0"/>
              <a:t>اختبار فحص طبي أو تشخيصي</a:t>
            </a:r>
            <a:endParaRPr lang="ar-LB" dirty="0"/>
          </a:p>
          <a:p>
            <a:pPr lvl="1" algn="r" rtl="1">
              <a:buFont typeface="Arial" panose="020B0604020202020204" pitchFamily="34" charset="0"/>
              <a:buChar char="•"/>
            </a:pPr>
            <a:r>
              <a:rPr lang="ar-LB" dirty="0"/>
              <a:t>ع</a:t>
            </a:r>
            <a:r>
              <a:rPr lang="ar-SA" dirty="0"/>
              <a:t>لاج لحالة مستمرة، فحص دوري</a:t>
            </a:r>
            <a:endParaRPr lang="ar-LB" dirty="0"/>
          </a:p>
          <a:p>
            <a:pPr lvl="1" algn="r" rtl="1">
              <a:buFont typeface="Arial" panose="020B0604020202020204" pitchFamily="34" charset="0"/>
              <a:buChar char="•"/>
            </a:pPr>
            <a:r>
              <a:rPr lang="ar-SA" dirty="0"/>
              <a:t>وصفات للمخدرات أو أدوية</a:t>
            </a:r>
            <a:endParaRPr lang="ar-LB" dirty="0"/>
          </a:p>
          <a:p>
            <a:pPr lvl="1" algn="r" rtl="1">
              <a:buFont typeface="Arial" panose="020B0604020202020204" pitchFamily="34" charset="0"/>
              <a:buChar char="•"/>
            </a:pPr>
            <a:r>
              <a:rPr lang="ar-SA" dirty="0"/>
              <a:t>العناية بالأسنان، العناية بالبصر</a:t>
            </a:r>
            <a:endParaRPr lang="en-US" dirty="0"/>
          </a:p>
          <a:p>
            <a:pPr algn="r" rtl="1"/>
            <a:endParaRPr lang="en-US" dirty="0"/>
          </a:p>
        </p:txBody>
      </p:sp>
    </p:spTree>
    <p:extLst>
      <p:ext uri="{BB962C8B-B14F-4D97-AF65-F5344CB8AC3E}">
        <p14:creationId xmlns:p14="http://schemas.microsoft.com/office/powerpoint/2010/main" val="312302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A193BA-7F8A-4B6B-8705-C226E010B033}"/>
              </a:ext>
            </a:extLst>
          </p:cNvPr>
          <p:cNvSpPr>
            <a:spLocks noGrp="1"/>
          </p:cNvSpPr>
          <p:nvPr>
            <p:ph type="title"/>
          </p:nvPr>
        </p:nvSpPr>
        <p:spPr/>
        <p:txBody>
          <a:bodyPr/>
          <a:lstStyle/>
          <a:p>
            <a:pPr algn="r" rtl="1"/>
            <a:r>
              <a:rPr lang="ar-SA" b="1" dirty="0"/>
              <a:t>يجب الأخذ بعين الأعتبار التالي:</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0B61EC5B-E75D-4B9D-A326-F6C174A0271A}"/>
              </a:ext>
            </a:extLst>
          </p:cNvPr>
          <p:cNvSpPr>
            <a:spLocks noGrp="1"/>
          </p:cNvSpPr>
          <p:nvPr>
            <p:ph idx="1"/>
          </p:nvPr>
        </p:nvSpPr>
        <p:spPr/>
        <p:txBody>
          <a:bodyPr>
            <a:normAutofit lnSpcReduction="10000"/>
          </a:bodyPr>
          <a:lstStyle/>
          <a:p>
            <a:pPr lvl="0" algn="r" rtl="1">
              <a:buFont typeface="Wingdings" panose="05000000000000000000" pitchFamily="2" charset="2"/>
              <a:buChar char="§"/>
            </a:pPr>
            <a:r>
              <a:rPr lang="ar-SA" dirty="0"/>
              <a:t>التحيز في العينة </a:t>
            </a:r>
            <a:endParaRPr lang="ar-LB" dirty="0"/>
          </a:p>
          <a:p>
            <a:pPr lvl="0" algn="r" rtl="1">
              <a:buFont typeface="Wingdings" panose="05000000000000000000" pitchFamily="2" charset="2"/>
              <a:buChar char="§"/>
            </a:pPr>
            <a:endParaRPr lang="en-US" dirty="0"/>
          </a:p>
          <a:p>
            <a:pPr lvl="0" algn="r" rtl="1">
              <a:buFont typeface="Wingdings" panose="05000000000000000000" pitchFamily="2" charset="2"/>
              <a:buChar char="§"/>
            </a:pPr>
            <a:r>
              <a:rPr lang="ar-SA" dirty="0"/>
              <a:t>اعتبارات عامة لإجراء مسوح الهاتف / الإنترنت</a:t>
            </a:r>
            <a:endParaRPr lang="ar-LB" dirty="0"/>
          </a:p>
          <a:p>
            <a:pPr lvl="0" algn="r" rtl="1">
              <a:buFont typeface="Wingdings" panose="05000000000000000000" pitchFamily="2" charset="2"/>
              <a:buChar char="§"/>
            </a:pPr>
            <a:endParaRPr lang="en-US" dirty="0"/>
          </a:p>
          <a:p>
            <a:pPr lvl="0" algn="r" rtl="1">
              <a:buFont typeface="Wingdings" panose="05000000000000000000" pitchFamily="2" charset="2"/>
              <a:buChar char="§"/>
            </a:pPr>
            <a:r>
              <a:rPr lang="ar-SA" dirty="0"/>
              <a:t>اعتبارات محددة:</a:t>
            </a:r>
            <a:endParaRPr lang="en-US" dirty="0"/>
          </a:p>
          <a:p>
            <a:pPr lvl="1" algn="r" rtl="1"/>
            <a:r>
              <a:rPr lang="ar-SA" dirty="0"/>
              <a:t>السمع / التواصل – مس</a:t>
            </a:r>
            <a:r>
              <a:rPr lang="ar-LB" dirty="0"/>
              <a:t>و</a:t>
            </a:r>
            <a:r>
              <a:rPr lang="ar-SA" dirty="0"/>
              <a:t>ح الهاتف</a:t>
            </a:r>
            <a:endParaRPr lang="en-US" dirty="0"/>
          </a:p>
          <a:p>
            <a:pPr lvl="1" algn="r" rtl="1"/>
            <a:r>
              <a:rPr lang="ar-SA" dirty="0"/>
              <a:t>النظر / الإدراك – مسوح الإنترنت</a:t>
            </a:r>
            <a:endParaRPr lang="ar-LB" dirty="0"/>
          </a:p>
          <a:p>
            <a:pPr lvl="1" algn="r" rtl="1"/>
            <a:endParaRPr lang="en-US" dirty="0"/>
          </a:p>
          <a:p>
            <a:pPr lvl="0" algn="r" rtl="1">
              <a:buFont typeface="Wingdings" panose="05000000000000000000" pitchFamily="2" charset="2"/>
              <a:buChar char="§"/>
            </a:pPr>
            <a:r>
              <a:rPr lang="ar-SA" dirty="0"/>
              <a:t>تدريب الباحثين</a:t>
            </a:r>
            <a:endParaRPr lang="en-US" dirty="0"/>
          </a:p>
          <a:p>
            <a:pPr algn="r" rtl="1"/>
            <a:endParaRPr lang="en-US" dirty="0"/>
          </a:p>
        </p:txBody>
      </p:sp>
    </p:spTree>
    <p:extLst>
      <p:ext uri="{BB962C8B-B14F-4D97-AF65-F5344CB8AC3E}">
        <p14:creationId xmlns:p14="http://schemas.microsoft.com/office/powerpoint/2010/main" val="2427411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9A162B-9632-4F9B-8B81-0D79F64918C4}"/>
              </a:ext>
            </a:extLst>
          </p:cNvPr>
          <p:cNvSpPr>
            <a:spLocks noGrp="1"/>
          </p:cNvSpPr>
          <p:nvPr>
            <p:ph type="title"/>
          </p:nvPr>
        </p:nvSpPr>
        <p:spPr/>
        <p:txBody>
          <a:bodyPr/>
          <a:lstStyle/>
          <a:p>
            <a:pPr algn="r" rtl="1"/>
            <a:r>
              <a:rPr lang="ar-SA" b="1" dirty="0"/>
              <a:t>تحيز العينة </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7D1E0A75-189F-4E13-8149-648B75B0B12C}"/>
              </a:ext>
            </a:extLst>
          </p:cNvPr>
          <p:cNvSpPr>
            <a:spLocks noGrp="1"/>
          </p:cNvSpPr>
          <p:nvPr>
            <p:ph idx="1"/>
          </p:nvPr>
        </p:nvSpPr>
        <p:spPr>
          <a:xfrm>
            <a:off x="676656" y="2011680"/>
            <a:ext cx="10753725" cy="4514850"/>
          </a:xfrm>
        </p:spPr>
        <p:txBody>
          <a:bodyPr/>
          <a:lstStyle/>
          <a:p>
            <a:pPr algn="r" rtl="1"/>
            <a:endParaRPr lang="ar-LB" dirty="0"/>
          </a:p>
          <a:p>
            <a:pPr lvl="0" algn="r" rtl="1">
              <a:buFont typeface="Wingdings" panose="05000000000000000000" pitchFamily="2" charset="2"/>
              <a:buChar char="§"/>
            </a:pPr>
            <a:r>
              <a:rPr lang="ar-SA" dirty="0"/>
              <a:t>لا </a:t>
            </a:r>
            <a:r>
              <a:rPr lang="ar-LB" dirty="0"/>
              <a:t>ي</a:t>
            </a:r>
            <a:r>
              <a:rPr lang="ar-SA" dirty="0"/>
              <a:t>ملك كل شخص هاتف أو يستطيع استخدام الويب</a:t>
            </a:r>
            <a:endParaRPr lang="en-US" dirty="0"/>
          </a:p>
          <a:p>
            <a:pPr lvl="3" algn="r" rtl="1">
              <a:buFont typeface="Wingdings" panose="05000000000000000000" pitchFamily="2" charset="2"/>
              <a:buChar char="§"/>
            </a:pPr>
            <a:r>
              <a:rPr lang="ar-SA" dirty="0"/>
              <a:t>في بعض البلدان، تقل إمكانية وصول الأشخاص ذوي الإعاقة إلى الهواتف والإنترنت</a:t>
            </a:r>
            <a:endParaRPr lang="ar-LB" dirty="0"/>
          </a:p>
          <a:p>
            <a:pPr lvl="3" algn="r" rtl="1">
              <a:buFont typeface="Wingdings" panose="05000000000000000000" pitchFamily="2" charset="2"/>
              <a:buChar char="§"/>
            </a:pPr>
            <a:endParaRPr lang="en-US" dirty="0"/>
          </a:p>
          <a:p>
            <a:pPr lvl="0" algn="r" rtl="1">
              <a:buFont typeface="Wingdings" panose="05000000000000000000" pitchFamily="2" charset="2"/>
              <a:buChar char="§"/>
            </a:pPr>
            <a:r>
              <a:rPr lang="ar-SA" dirty="0"/>
              <a:t>تشير الدلائل المستمدة من مسوح الإعاقة في فيتنام وتايلاند إلى أن الأسر التي لديها شخص ذو إعاقة هي:</a:t>
            </a:r>
            <a:endParaRPr lang="en-US" dirty="0"/>
          </a:p>
          <a:p>
            <a:pPr lvl="3" algn="r" rtl="1">
              <a:buFont typeface="Wingdings" panose="05000000000000000000" pitchFamily="2" charset="2"/>
              <a:buChar char="§"/>
            </a:pPr>
            <a:r>
              <a:rPr lang="ar-SA" dirty="0"/>
              <a:t>أقل احتمالا أن يكون لديه</a:t>
            </a:r>
            <a:r>
              <a:rPr lang="ar-LB" dirty="0"/>
              <a:t>ا</a:t>
            </a:r>
            <a:r>
              <a:rPr lang="ar-SA" dirty="0"/>
              <a:t> هاتف أو إنترنت</a:t>
            </a:r>
            <a:endParaRPr lang="ar-LB" dirty="0"/>
          </a:p>
          <a:p>
            <a:pPr lvl="3" algn="r" rtl="1">
              <a:buFont typeface="Wingdings" panose="05000000000000000000" pitchFamily="2" charset="2"/>
              <a:buChar char="§"/>
            </a:pPr>
            <a:endParaRPr lang="en-US" dirty="0"/>
          </a:p>
          <a:p>
            <a:pPr lvl="0" algn="r" rtl="1">
              <a:buFont typeface="Wingdings" panose="05000000000000000000" pitchFamily="2" charset="2"/>
              <a:buChar char="§"/>
            </a:pPr>
            <a:r>
              <a:rPr lang="ar-SA" dirty="0"/>
              <a:t>الاسرة التي لديها هاتف وإنترنت، غالبًا ما يكون للأشخاص ذوي الإعاقة محدودية في الوصول اليها </a:t>
            </a:r>
            <a:endParaRPr lang="ar-LB" dirty="0"/>
          </a:p>
          <a:p>
            <a:pPr lvl="0" algn="r" rtl="1">
              <a:buFont typeface="Wingdings" panose="05000000000000000000" pitchFamily="2" charset="2"/>
              <a:buChar char="§"/>
            </a:pPr>
            <a:endParaRPr lang="en-US" dirty="0"/>
          </a:p>
          <a:p>
            <a:pPr lvl="0" algn="r" rtl="1">
              <a:buFont typeface="Wingdings" panose="05000000000000000000" pitchFamily="2" charset="2"/>
              <a:buChar char="§"/>
            </a:pPr>
            <a:r>
              <a:rPr lang="ar-SA" dirty="0"/>
              <a:t>الشعور بوصمة العار</a:t>
            </a:r>
            <a:endParaRPr lang="en-US" dirty="0"/>
          </a:p>
          <a:p>
            <a:pPr algn="r" rtl="1"/>
            <a:endParaRPr lang="en-US" dirty="0"/>
          </a:p>
        </p:txBody>
      </p:sp>
    </p:spTree>
    <p:extLst>
      <p:ext uri="{BB962C8B-B14F-4D97-AF65-F5344CB8AC3E}">
        <p14:creationId xmlns:p14="http://schemas.microsoft.com/office/powerpoint/2010/main" val="845247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5A01ED-52CB-4537-AD59-9724250BD4CC}"/>
              </a:ext>
            </a:extLst>
          </p:cNvPr>
          <p:cNvSpPr>
            <a:spLocks noGrp="1"/>
          </p:cNvSpPr>
          <p:nvPr>
            <p:ph type="title"/>
          </p:nvPr>
        </p:nvSpPr>
        <p:spPr/>
        <p:txBody>
          <a:bodyPr/>
          <a:lstStyle/>
          <a:p>
            <a:pPr algn="r" rtl="1"/>
            <a:r>
              <a:rPr lang="ar-SA" b="1" dirty="0"/>
              <a:t>اعتبارات لإجراء مسح الهاتف</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2F01760D-C3D4-4A2F-A707-34C7FB5F28C1}"/>
              </a:ext>
            </a:extLst>
          </p:cNvPr>
          <p:cNvSpPr>
            <a:spLocks noGrp="1"/>
          </p:cNvSpPr>
          <p:nvPr>
            <p:ph idx="1"/>
          </p:nvPr>
        </p:nvSpPr>
        <p:spPr>
          <a:xfrm>
            <a:off x="676656" y="2011680"/>
            <a:ext cx="10753725" cy="4674870"/>
          </a:xfrm>
        </p:spPr>
        <p:txBody>
          <a:bodyPr>
            <a:normAutofit lnSpcReduction="10000"/>
          </a:bodyPr>
          <a:lstStyle/>
          <a:p>
            <a:pPr algn="r" rtl="1"/>
            <a:r>
              <a:rPr lang="ar-SA" b="1" u="sng" dirty="0"/>
              <a:t>السمع والتواصل</a:t>
            </a:r>
            <a:endParaRPr lang="ar-LB" b="1" u="sng" dirty="0"/>
          </a:p>
          <a:p>
            <a:pPr algn="r" rtl="1"/>
            <a:endParaRPr lang="en-US" b="1" u="sng" dirty="0"/>
          </a:p>
          <a:p>
            <a:pPr lvl="0" algn="r" rtl="1">
              <a:buFont typeface="Arial" panose="020B0604020202020204" pitchFamily="34" charset="0"/>
              <a:buChar char="•"/>
            </a:pPr>
            <a:r>
              <a:rPr lang="ar-SA" dirty="0"/>
              <a:t>قد يكون من الصعب إجراء مقابلة مع الأشخاص الذين يعانون من صعوبات في السمع و / أو التواصل عبر الهاتف</a:t>
            </a:r>
            <a:endParaRPr lang="ar-LB" dirty="0"/>
          </a:p>
          <a:p>
            <a:pPr lvl="0" algn="r" rtl="1">
              <a:buFont typeface="Arial" panose="020B0604020202020204" pitchFamily="34" charset="0"/>
              <a:buChar char="•"/>
            </a:pPr>
            <a:endParaRPr lang="en-US" dirty="0"/>
          </a:p>
          <a:p>
            <a:pPr lvl="0" algn="r" rtl="1">
              <a:buFont typeface="Arial" panose="020B0604020202020204" pitchFamily="34" charset="0"/>
              <a:buChar char="•"/>
            </a:pPr>
            <a:r>
              <a:rPr lang="ar-SA" dirty="0"/>
              <a:t>التحيز إذا تم استبعادهم</a:t>
            </a:r>
            <a:endParaRPr lang="ar-LB" dirty="0"/>
          </a:p>
          <a:p>
            <a:pPr lvl="0" algn="r" rtl="1">
              <a:buFont typeface="Arial" panose="020B0604020202020204" pitchFamily="34" charset="0"/>
              <a:buChar char="•"/>
            </a:pPr>
            <a:endParaRPr lang="en-US" dirty="0"/>
          </a:p>
          <a:p>
            <a:pPr lvl="0" algn="r" rtl="1">
              <a:buFont typeface="Arial" panose="020B0604020202020204" pitchFamily="34" charset="0"/>
              <a:buChar char="•"/>
            </a:pPr>
            <a:r>
              <a:rPr lang="ar-SA" dirty="0"/>
              <a:t>قد تكون هناك حاجة إلى وكيل أو مترجم لغة الصم أو جهاز يساعد في التواصل الفعال</a:t>
            </a:r>
            <a:endParaRPr lang="ar-LB" dirty="0"/>
          </a:p>
          <a:p>
            <a:pPr lvl="0" algn="r" rtl="1">
              <a:buFont typeface="Arial" panose="020B0604020202020204" pitchFamily="34" charset="0"/>
              <a:buChar char="•"/>
            </a:pPr>
            <a:endParaRPr lang="en-US" dirty="0"/>
          </a:p>
          <a:p>
            <a:pPr lvl="0" algn="r" rtl="1">
              <a:buFont typeface="Arial" panose="020B0604020202020204" pitchFamily="34" charset="0"/>
              <a:buChar char="•"/>
            </a:pPr>
            <a:r>
              <a:rPr lang="ar-SA" dirty="0"/>
              <a:t>قد يشعر الباحثون بعدم الارتياح لطرح سؤال إذا كانوا يعتقدون أنهم يعرفون الإجابة بالفعل</a:t>
            </a:r>
            <a:endParaRPr lang="en-US" dirty="0"/>
          </a:p>
          <a:p>
            <a:pPr lvl="2" algn="r" rtl="1"/>
            <a:r>
              <a:rPr lang="ar-SA" dirty="0"/>
              <a:t>تتضمن الأساليب القياسية لإجراء أو طرح الأسئلة إعلام المبحوثين بأنه</a:t>
            </a:r>
            <a:r>
              <a:rPr lang="ar-LB" dirty="0"/>
              <a:t> </a:t>
            </a:r>
            <a:r>
              <a:rPr lang="en-US" dirty="0"/>
              <a:t> </a:t>
            </a:r>
            <a:r>
              <a:rPr lang="ar-SA" dirty="0"/>
              <a:t>"يجب قراءة جميع الأسئلة وخيارات الإجابة"</a:t>
            </a:r>
            <a:endParaRPr lang="en-US" dirty="0"/>
          </a:p>
        </p:txBody>
      </p:sp>
      <p:pic>
        <p:nvPicPr>
          <p:cNvPr id="4" name="Picture 3">
            <a:extLst>
              <a:ext uri="{FF2B5EF4-FFF2-40B4-BE49-F238E27FC236}">
                <a16:creationId xmlns:a16="http://schemas.microsoft.com/office/drawing/2014/main" xmlns="" id="{ED87B1F5-7A81-4DB5-A2CC-F9C17A1B2B5F}"/>
              </a:ext>
            </a:extLst>
          </p:cNvPr>
          <p:cNvPicPr>
            <a:picLocks noChangeAspect="1"/>
          </p:cNvPicPr>
          <p:nvPr/>
        </p:nvPicPr>
        <p:blipFill>
          <a:blip r:embed="rId2"/>
          <a:stretch>
            <a:fillRect/>
          </a:stretch>
        </p:blipFill>
        <p:spPr>
          <a:xfrm>
            <a:off x="1938191" y="171450"/>
            <a:ext cx="1440700" cy="2583180"/>
          </a:xfrm>
          <a:prstGeom prst="rect">
            <a:avLst/>
          </a:prstGeom>
        </p:spPr>
      </p:pic>
    </p:spTree>
    <p:extLst>
      <p:ext uri="{BB962C8B-B14F-4D97-AF65-F5344CB8AC3E}">
        <p14:creationId xmlns:p14="http://schemas.microsoft.com/office/powerpoint/2010/main" val="1388835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121E96-6FD7-4C7A-9FF8-1F80A2D7B242}"/>
              </a:ext>
            </a:extLst>
          </p:cNvPr>
          <p:cNvSpPr>
            <a:spLocks noGrp="1"/>
          </p:cNvSpPr>
          <p:nvPr>
            <p:ph type="title"/>
          </p:nvPr>
        </p:nvSpPr>
        <p:spPr/>
        <p:txBody>
          <a:bodyPr/>
          <a:lstStyle/>
          <a:p>
            <a:pPr algn="r"/>
            <a:r>
              <a:rPr lang="ar-LB" dirty="0"/>
              <a:t>الأجندة</a:t>
            </a:r>
            <a:endParaRPr lang="en-US" dirty="0"/>
          </a:p>
        </p:txBody>
      </p:sp>
      <p:sp>
        <p:nvSpPr>
          <p:cNvPr id="3" name="Content Placeholder 2">
            <a:extLst>
              <a:ext uri="{FF2B5EF4-FFF2-40B4-BE49-F238E27FC236}">
                <a16:creationId xmlns:a16="http://schemas.microsoft.com/office/drawing/2014/main" xmlns="" id="{5A6F4607-572A-44EE-9663-0F03194D9C02}"/>
              </a:ext>
            </a:extLst>
          </p:cNvPr>
          <p:cNvSpPr>
            <a:spLocks noGrp="1"/>
          </p:cNvSpPr>
          <p:nvPr>
            <p:ph idx="1"/>
          </p:nvPr>
        </p:nvSpPr>
        <p:spPr>
          <a:xfrm>
            <a:off x="676656" y="1600200"/>
            <a:ext cx="10858120" cy="4346787"/>
          </a:xfrm>
        </p:spPr>
        <p:txBody>
          <a:bodyPr>
            <a:noAutofit/>
          </a:bodyPr>
          <a:lstStyle/>
          <a:p>
            <a:endParaRPr lang="ar-LB" sz="3200" dirty="0"/>
          </a:p>
          <a:p>
            <a:pPr algn="r" rtl="1"/>
            <a:r>
              <a:rPr lang="ar-LB" sz="3200" dirty="0"/>
              <a:t>-  مؤشرات الإعاقة والتوجيهات الإقليمية</a:t>
            </a:r>
            <a:r>
              <a:rPr lang="en-GB" sz="3200" dirty="0"/>
              <a:t> </a:t>
            </a:r>
            <a:r>
              <a:rPr lang="ar-LB" sz="3200" dirty="0"/>
              <a:t> والعالمية</a:t>
            </a:r>
            <a:endParaRPr lang="en-GB" sz="3200" dirty="0"/>
          </a:p>
          <a:p>
            <a:pPr algn="r" rtl="1"/>
            <a:endParaRPr lang="ar-LB" sz="3200" dirty="0"/>
          </a:p>
          <a:p>
            <a:pPr algn="r" rtl="1"/>
            <a:r>
              <a:rPr lang="ar-LB" sz="3200" dirty="0"/>
              <a:t>-  تقرير الدول عن أنشطة جمع البيانات حول الأشخاص ذوي الإعاقة في المسوح\ التعدادات وتحديث السجل العربي لادوات جمع بيانات الإعاقة </a:t>
            </a:r>
          </a:p>
          <a:p>
            <a:pPr algn="r" rtl="1"/>
            <a:endParaRPr lang="ar-LB" sz="3200" dirty="0"/>
          </a:p>
          <a:p>
            <a:pPr algn="r" rtl="1"/>
            <a:r>
              <a:rPr lang="ar-LB" sz="3200" dirty="0"/>
              <a:t>-  آثار جائحة كوفيد 19</a:t>
            </a:r>
            <a:r>
              <a:rPr lang="en-US" sz="3200" dirty="0"/>
              <a:t> </a:t>
            </a:r>
            <a:r>
              <a:rPr lang="ar-LB" sz="3200" dirty="0"/>
              <a:t>على العمليات الإحصائية – خبرات وطنية</a:t>
            </a:r>
          </a:p>
          <a:p>
            <a:pPr algn="r" rtl="1"/>
            <a:endParaRPr lang="en-GB" sz="3200" dirty="0"/>
          </a:p>
          <a:p>
            <a:pPr marL="0" indent="0" algn="r" rtl="1">
              <a:buNone/>
            </a:pPr>
            <a:endParaRPr lang="ar-LB" sz="3200" dirty="0"/>
          </a:p>
          <a:p>
            <a:pPr algn="r" rtl="1"/>
            <a:endParaRPr lang="ar-LB" sz="3200" dirty="0"/>
          </a:p>
          <a:p>
            <a:endParaRPr lang="en-US" sz="3200" dirty="0"/>
          </a:p>
        </p:txBody>
      </p:sp>
    </p:spTree>
    <p:extLst>
      <p:ext uri="{BB962C8B-B14F-4D97-AF65-F5344CB8AC3E}">
        <p14:creationId xmlns:p14="http://schemas.microsoft.com/office/powerpoint/2010/main" val="729131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2886E-D398-443A-94A6-BC7E04D9E4A0}"/>
              </a:ext>
            </a:extLst>
          </p:cNvPr>
          <p:cNvSpPr>
            <a:spLocks noGrp="1"/>
          </p:cNvSpPr>
          <p:nvPr>
            <p:ph type="title"/>
          </p:nvPr>
        </p:nvSpPr>
        <p:spPr/>
        <p:txBody>
          <a:bodyPr/>
          <a:lstStyle/>
          <a:p>
            <a:pPr algn="r" rtl="1"/>
            <a:r>
              <a:rPr lang="ar-SA" b="1" dirty="0"/>
              <a:t>اعتبارات خيارات مسح الإنترنت</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90CFA4EF-FC63-4334-9FE3-8EEB5F3CCCE7}"/>
              </a:ext>
            </a:extLst>
          </p:cNvPr>
          <p:cNvSpPr>
            <a:spLocks noGrp="1"/>
          </p:cNvSpPr>
          <p:nvPr>
            <p:ph idx="1"/>
          </p:nvPr>
        </p:nvSpPr>
        <p:spPr/>
        <p:txBody>
          <a:bodyPr/>
          <a:lstStyle/>
          <a:p>
            <a:pPr algn="r" rtl="1"/>
            <a:r>
              <a:rPr lang="ar-LB" b="1" u="sng" dirty="0"/>
              <a:t>النظر والادراك</a:t>
            </a:r>
          </a:p>
          <a:p>
            <a:pPr algn="r" rtl="1"/>
            <a:endParaRPr lang="en-US" b="1" u="sng" dirty="0"/>
          </a:p>
          <a:p>
            <a:pPr lvl="0" algn="r" rtl="1">
              <a:buFont typeface="Wingdings" panose="05000000000000000000" pitchFamily="2" charset="2"/>
              <a:buChar char="§"/>
            </a:pPr>
            <a:r>
              <a:rPr lang="ar-SA" dirty="0"/>
              <a:t>قد تمثل المقابلات عبر الإنترنت تحديًا للأشخاص الذين يعانون من صعوبات في النظر و / أو الإدراك</a:t>
            </a:r>
            <a:endParaRPr lang="en-US" dirty="0"/>
          </a:p>
          <a:p>
            <a:pPr lvl="1" algn="r" rtl="1"/>
            <a:r>
              <a:rPr lang="ar-LB" dirty="0"/>
              <a:t>- </a:t>
            </a:r>
            <a:r>
              <a:rPr lang="ar-SA" dirty="0"/>
              <a:t>التحيز إذا تم استبعادهم</a:t>
            </a:r>
            <a:endParaRPr lang="ar-LB" dirty="0"/>
          </a:p>
          <a:p>
            <a:pPr lvl="1" algn="r" rtl="1"/>
            <a:endParaRPr lang="en-US" dirty="0"/>
          </a:p>
          <a:p>
            <a:pPr lvl="0" algn="r" rtl="1">
              <a:buFont typeface="Wingdings" panose="05000000000000000000" pitchFamily="2" charset="2"/>
              <a:buChar char="§"/>
            </a:pPr>
            <a:r>
              <a:rPr lang="ar-SA" dirty="0"/>
              <a:t>يجب تطوير إجراءات لخلق </a:t>
            </a:r>
            <a:r>
              <a:rPr lang="ar-LB" dirty="0"/>
              <a:t>مسوح </a:t>
            </a:r>
            <a:r>
              <a:rPr lang="ar-SA" dirty="0"/>
              <a:t>على شبكة الإنترنت يمكن الوصول إليها</a:t>
            </a:r>
            <a:endParaRPr lang="en-US" dirty="0"/>
          </a:p>
          <a:p>
            <a:pPr lvl="1" algn="r" rtl="1"/>
            <a:r>
              <a:rPr lang="ar-LB" dirty="0"/>
              <a:t>- </a:t>
            </a:r>
            <a:r>
              <a:rPr lang="ar-SA" dirty="0"/>
              <a:t>الأجهزة المساعدة للنظر وللصعوبات الأخرى في استخدام الحاسوب</a:t>
            </a:r>
            <a:endParaRPr lang="en-US" dirty="0"/>
          </a:p>
          <a:p>
            <a:pPr lvl="1" algn="r" rtl="1"/>
            <a:r>
              <a:rPr lang="ar-LB" dirty="0"/>
              <a:t>- </a:t>
            </a:r>
            <a:r>
              <a:rPr lang="ar-SA" dirty="0"/>
              <a:t>الوكلاء والمترجمين</a:t>
            </a:r>
            <a:endParaRPr lang="en-US" dirty="0"/>
          </a:p>
          <a:p>
            <a:pPr algn="r" rtl="1"/>
            <a:endParaRPr lang="en-US" dirty="0"/>
          </a:p>
        </p:txBody>
      </p:sp>
    </p:spTree>
    <p:extLst>
      <p:ext uri="{BB962C8B-B14F-4D97-AF65-F5344CB8AC3E}">
        <p14:creationId xmlns:p14="http://schemas.microsoft.com/office/powerpoint/2010/main" val="3438088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9D5498-D51B-46AE-8802-B83B7C4D7301}"/>
              </a:ext>
            </a:extLst>
          </p:cNvPr>
          <p:cNvSpPr>
            <a:spLocks noGrp="1"/>
          </p:cNvSpPr>
          <p:nvPr>
            <p:ph type="title"/>
          </p:nvPr>
        </p:nvSpPr>
        <p:spPr>
          <a:xfrm>
            <a:off x="974335" y="2712073"/>
            <a:ext cx="4977976" cy="1454051"/>
          </a:xfrm>
          <a:solidFill>
            <a:schemeClr val="accent1"/>
          </a:solidFill>
        </p:spPr>
        <p:txBody>
          <a:bodyPr>
            <a:normAutofit/>
          </a:bodyPr>
          <a:lstStyle/>
          <a:p>
            <a:pPr algn="ctr"/>
            <a:r>
              <a:rPr lang="ar-LB" dirty="0">
                <a:solidFill>
                  <a:schemeClr val="bg1"/>
                </a:solidFill>
              </a:rPr>
              <a:t>المنتجات المساعدة</a:t>
            </a:r>
            <a:endParaRPr lang="en-US" dirty="0">
              <a:solidFill>
                <a:schemeClr val="bg1"/>
              </a:solidFill>
            </a:endParaRPr>
          </a:p>
        </p:txBody>
      </p:sp>
      <p:pic>
        <p:nvPicPr>
          <p:cNvPr id="5" name="Content Placeholder 4" descr="Wheelchair Access">
            <a:extLst>
              <a:ext uri="{FF2B5EF4-FFF2-40B4-BE49-F238E27FC236}">
                <a16:creationId xmlns:a16="http://schemas.microsoft.com/office/drawing/2014/main" xmlns="" id="{14A44FF5-714B-47C5-818F-759588B829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555534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40A861B-2E7C-4CAF-B6A9-487B95C26CE3}"/>
              </a:ext>
            </a:extLst>
          </p:cNvPr>
          <p:cNvPicPr>
            <a:picLocks noChangeAspect="1"/>
          </p:cNvPicPr>
          <p:nvPr/>
        </p:nvPicPr>
        <p:blipFill>
          <a:blip r:embed="rId2"/>
          <a:stretch>
            <a:fillRect/>
          </a:stretch>
        </p:blipFill>
        <p:spPr>
          <a:xfrm>
            <a:off x="1517042" y="0"/>
            <a:ext cx="9336488" cy="6858001"/>
          </a:xfrm>
          <a:prstGeom prst="rect">
            <a:avLst/>
          </a:prstGeom>
        </p:spPr>
      </p:pic>
    </p:spTree>
    <p:extLst>
      <p:ext uri="{BB962C8B-B14F-4D97-AF65-F5344CB8AC3E}">
        <p14:creationId xmlns:p14="http://schemas.microsoft.com/office/powerpoint/2010/main" val="2358737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7EA581D-733C-4CF7-BA96-2AE041CC5936}"/>
              </a:ext>
            </a:extLst>
          </p:cNvPr>
          <p:cNvSpPr>
            <a:spLocks noGrp="1"/>
          </p:cNvSpPr>
          <p:nvPr>
            <p:ph idx="1"/>
          </p:nvPr>
        </p:nvSpPr>
        <p:spPr>
          <a:xfrm>
            <a:off x="158578" y="1445741"/>
            <a:ext cx="11874844" cy="5140411"/>
          </a:xfrm>
        </p:spPr>
        <p:txBody>
          <a:bodyPr>
            <a:normAutofit fontScale="92500" lnSpcReduction="10000"/>
          </a:bodyPr>
          <a:lstStyle/>
          <a:p>
            <a:pPr marL="0" indent="0">
              <a:buNone/>
            </a:pPr>
            <a:r>
              <a:rPr lang="en-US" u="sng" dirty="0"/>
              <a:t>Difficulties in walking or climbing steps</a:t>
            </a:r>
          </a:p>
          <a:p>
            <a:pPr marL="0" indent="0">
              <a:buNone/>
            </a:pPr>
            <a:r>
              <a:rPr lang="en-US" dirty="0">
                <a:solidFill>
                  <a:schemeClr val="bg1">
                    <a:lumMod val="50000"/>
                  </a:schemeClr>
                </a:solidFill>
              </a:rPr>
              <a:t>Q: Do you use any AP to support / assist  you in standing, sitting, lying or moving inside or outside the house or managing other mobility difficulties?</a:t>
            </a:r>
          </a:p>
          <a:p>
            <a:pPr marL="0" indent="0">
              <a:buNone/>
            </a:pPr>
            <a:endParaRPr lang="en-US" dirty="0">
              <a:solidFill>
                <a:schemeClr val="accent5"/>
              </a:solidFill>
            </a:endParaRPr>
          </a:p>
          <a:p>
            <a:pPr marL="0" indent="0">
              <a:buNone/>
            </a:pPr>
            <a:r>
              <a:rPr lang="en-US" i="1" dirty="0">
                <a:solidFill>
                  <a:schemeClr val="accent2"/>
                </a:solidFill>
              </a:rPr>
              <a:t>USE</a:t>
            </a:r>
            <a:r>
              <a:rPr lang="en-US" i="1" dirty="0"/>
              <a:t> 1 = yes = Using an assistive product</a:t>
            </a:r>
          </a:p>
          <a:p>
            <a:pPr marL="0" indent="0">
              <a:buNone/>
            </a:pPr>
            <a:r>
              <a:rPr lang="en-US" dirty="0">
                <a:solidFill>
                  <a:schemeClr val="accent5"/>
                </a:solidFill>
              </a:rPr>
              <a:t>	- Q: Which ones do you use? (Show List of AP)</a:t>
            </a:r>
          </a:p>
          <a:p>
            <a:pPr marL="0" indent="0">
              <a:buNone/>
            </a:pPr>
            <a:endParaRPr lang="en-US" dirty="0">
              <a:solidFill>
                <a:schemeClr val="accent5"/>
              </a:solidFill>
            </a:endParaRPr>
          </a:p>
          <a:p>
            <a:pPr marL="0" indent="0">
              <a:buNone/>
            </a:pPr>
            <a:r>
              <a:rPr lang="en-US" dirty="0"/>
              <a:t>extent to which current products satisfy needs.</a:t>
            </a:r>
          </a:p>
          <a:p>
            <a:pPr marL="0" indent="0">
              <a:buNone/>
            </a:pPr>
            <a:r>
              <a:rPr lang="en-US" dirty="0"/>
              <a:t>	</a:t>
            </a:r>
            <a:r>
              <a:rPr lang="en-US" i="1" dirty="0">
                <a:solidFill>
                  <a:schemeClr val="accent2"/>
                </a:solidFill>
              </a:rPr>
              <a:t> NEED </a:t>
            </a:r>
            <a:r>
              <a:rPr lang="en-US" dirty="0"/>
              <a:t>- </a:t>
            </a:r>
            <a:r>
              <a:rPr lang="en-US" dirty="0">
                <a:solidFill>
                  <a:schemeClr val="accent5"/>
                </a:solidFill>
              </a:rPr>
              <a:t>Q: Does the product meet your needs?’ ‘mostly’ or ‘yes’, indicating that existing products mostly or entirely met self-perceived needs</a:t>
            </a:r>
          </a:p>
          <a:p>
            <a:pPr marL="0" indent="0">
              <a:buNone/>
            </a:pPr>
            <a:endParaRPr lang="en-US" dirty="0">
              <a:solidFill>
                <a:schemeClr val="accent5"/>
              </a:solidFill>
            </a:endParaRPr>
          </a:p>
          <a:p>
            <a:pPr marL="0" indent="0">
              <a:buNone/>
            </a:pPr>
            <a:r>
              <a:rPr lang="en-US" dirty="0">
                <a:solidFill>
                  <a:schemeClr val="accent2"/>
                </a:solidFill>
              </a:rPr>
              <a:t>            </a:t>
            </a:r>
            <a:r>
              <a:rPr lang="en-US" i="1" dirty="0">
                <a:solidFill>
                  <a:schemeClr val="accent2"/>
                </a:solidFill>
              </a:rPr>
              <a:t>NEED</a:t>
            </a:r>
            <a:r>
              <a:rPr lang="en-US" dirty="0">
                <a:solidFill>
                  <a:schemeClr val="accent2"/>
                </a:solidFill>
              </a:rPr>
              <a:t>  </a:t>
            </a:r>
            <a:r>
              <a:rPr lang="en-US" dirty="0">
                <a:solidFill>
                  <a:schemeClr val="accent5"/>
                </a:solidFill>
              </a:rPr>
              <a:t>- Q: Do you need other products to assist you in these activities?/</a:t>
            </a:r>
            <a:r>
              <a:rPr lang="en-US" i="1" dirty="0">
                <a:solidFill>
                  <a:schemeClr val="accent5"/>
                </a:solidFill>
              </a:rPr>
              <a:t>do you think you need assistive products that you do not have? </a:t>
            </a:r>
            <a:r>
              <a:rPr lang="en-US" dirty="0">
                <a:solidFill>
                  <a:schemeClr val="accent5"/>
                </a:solidFill>
              </a:rPr>
              <a:t>(Show List of AP)</a:t>
            </a:r>
          </a:p>
          <a:p>
            <a:pPr marL="0" indent="0">
              <a:buNone/>
            </a:pPr>
            <a:endParaRPr lang="en-US" dirty="0">
              <a:solidFill>
                <a:schemeClr val="accent5"/>
              </a:solidFill>
            </a:endParaRPr>
          </a:p>
          <a:p>
            <a:pPr marL="0" indent="0">
              <a:buNone/>
            </a:pPr>
            <a:endParaRPr lang="en-US" dirty="0">
              <a:solidFill>
                <a:schemeClr val="accent5"/>
              </a:solidFill>
            </a:endParaRPr>
          </a:p>
          <a:p>
            <a:pPr marL="0" indent="0">
              <a:buNone/>
            </a:pPr>
            <a:endParaRPr lang="en-US" b="1" dirty="0"/>
          </a:p>
          <a:p>
            <a:endParaRPr lang="en-US" dirty="0"/>
          </a:p>
          <a:p>
            <a:endParaRPr lang="en-US" dirty="0"/>
          </a:p>
        </p:txBody>
      </p:sp>
      <p:sp>
        <p:nvSpPr>
          <p:cNvPr id="5" name="Title 4">
            <a:extLst>
              <a:ext uri="{FF2B5EF4-FFF2-40B4-BE49-F238E27FC236}">
                <a16:creationId xmlns:a16="http://schemas.microsoft.com/office/drawing/2014/main" xmlns="" id="{E3605EDE-28B8-4A84-81EF-94F7DEE40FB5}"/>
              </a:ext>
            </a:extLst>
          </p:cNvPr>
          <p:cNvSpPr>
            <a:spLocks noGrp="1"/>
          </p:cNvSpPr>
          <p:nvPr>
            <p:ph type="title"/>
          </p:nvPr>
        </p:nvSpPr>
        <p:spPr>
          <a:xfrm>
            <a:off x="0" y="0"/>
            <a:ext cx="12192000" cy="1031189"/>
          </a:xfrm>
          <a:solidFill>
            <a:schemeClr val="accent1"/>
          </a:solidFill>
        </p:spPr>
        <p:txBody>
          <a:bodyPr>
            <a:normAutofit fontScale="90000"/>
          </a:bodyPr>
          <a:lstStyle/>
          <a:p>
            <a:pPr algn="ctr"/>
            <a:r>
              <a:rPr lang="en-US" b="1" dirty="0">
                <a:solidFill>
                  <a:schemeClr val="bg1"/>
                </a:solidFill>
              </a:rPr>
              <a:t/>
            </a:r>
            <a:br>
              <a:rPr lang="en-US" b="1" dirty="0">
                <a:solidFill>
                  <a:schemeClr val="bg1"/>
                </a:solidFill>
              </a:rPr>
            </a:br>
            <a:r>
              <a:rPr lang="en-US" b="1" dirty="0">
                <a:solidFill>
                  <a:schemeClr val="bg1"/>
                </a:solidFill>
              </a:rPr>
              <a:t>Use of Assistive Products /Unmet Need</a:t>
            </a:r>
            <a:br>
              <a:rPr lang="en-US" b="1"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379259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7EA581D-733C-4CF7-BA96-2AE041CC5936}"/>
              </a:ext>
            </a:extLst>
          </p:cNvPr>
          <p:cNvSpPr>
            <a:spLocks noGrp="1"/>
          </p:cNvSpPr>
          <p:nvPr>
            <p:ph idx="1"/>
          </p:nvPr>
        </p:nvSpPr>
        <p:spPr>
          <a:xfrm>
            <a:off x="172995" y="1825625"/>
            <a:ext cx="11874844" cy="4847024"/>
          </a:xfrm>
        </p:spPr>
        <p:txBody>
          <a:bodyPr>
            <a:normAutofit/>
          </a:bodyPr>
          <a:lstStyle/>
          <a:p>
            <a:pPr marL="0" indent="0">
              <a:buNone/>
            </a:pPr>
            <a:endParaRPr lang="en-US" dirty="0">
              <a:solidFill>
                <a:schemeClr val="accent5"/>
              </a:solidFill>
            </a:endParaRPr>
          </a:p>
          <a:p>
            <a:pPr marL="0" indent="0">
              <a:buNone/>
            </a:pPr>
            <a:r>
              <a:rPr lang="en-US" i="1" dirty="0">
                <a:solidFill>
                  <a:schemeClr val="accent2"/>
                </a:solidFill>
              </a:rPr>
              <a:t>USE</a:t>
            </a:r>
            <a:r>
              <a:rPr lang="en-US" i="1" dirty="0"/>
              <a:t> 0 = No = Not using an assistive product</a:t>
            </a:r>
          </a:p>
          <a:p>
            <a:pPr marL="0" indent="0">
              <a:buNone/>
            </a:pPr>
            <a:r>
              <a:rPr lang="en-US" i="1" dirty="0">
                <a:solidFill>
                  <a:schemeClr val="accent2"/>
                </a:solidFill>
              </a:rPr>
              <a:t>        </a:t>
            </a:r>
          </a:p>
          <a:p>
            <a:pPr marL="0" indent="0">
              <a:buNone/>
            </a:pPr>
            <a:r>
              <a:rPr lang="en-US" i="1" dirty="0">
                <a:solidFill>
                  <a:schemeClr val="accent2"/>
                </a:solidFill>
              </a:rPr>
              <a:t>           NEED   </a:t>
            </a:r>
            <a:r>
              <a:rPr lang="en-US" i="1" dirty="0">
                <a:solidFill>
                  <a:schemeClr val="accent5"/>
                </a:solidFill>
              </a:rPr>
              <a:t>- </a:t>
            </a:r>
            <a:r>
              <a:rPr lang="en-US" dirty="0">
                <a:solidFill>
                  <a:schemeClr val="accent5"/>
                </a:solidFill>
              </a:rPr>
              <a:t>Q: Do you think you can benefit from any AP to assist you in these 			activities for example </a:t>
            </a:r>
          </a:p>
          <a:p>
            <a:pPr marL="0" indent="0">
              <a:buNone/>
            </a:pPr>
            <a:endParaRPr lang="en-US" dirty="0">
              <a:solidFill>
                <a:schemeClr val="accent5"/>
              </a:solidFill>
            </a:endParaRPr>
          </a:p>
          <a:p>
            <a:pPr lvl="6"/>
            <a:r>
              <a:rPr lang="en-US" sz="2400" dirty="0">
                <a:solidFill>
                  <a:schemeClr val="accent5"/>
                </a:solidFill>
              </a:rPr>
              <a:t>Yes  (Show List of AP)</a:t>
            </a:r>
          </a:p>
          <a:p>
            <a:pPr lvl="6"/>
            <a:r>
              <a:rPr lang="en-US" sz="2400" dirty="0">
                <a:solidFill>
                  <a:schemeClr val="accent5"/>
                </a:solidFill>
              </a:rPr>
              <a:t>No</a:t>
            </a:r>
          </a:p>
          <a:p>
            <a:pPr marL="0" indent="0">
              <a:buNone/>
            </a:pPr>
            <a:endParaRPr lang="en-US" i="1" dirty="0">
              <a:solidFill>
                <a:schemeClr val="accent5"/>
              </a:solidFill>
            </a:endParaRPr>
          </a:p>
          <a:p>
            <a:pPr marL="0" indent="0">
              <a:buNone/>
            </a:pPr>
            <a:endParaRPr lang="en-US" dirty="0">
              <a:solidFill>
                <a:schemeClr val="accent5"/>
              </a:solidFill>
            </a:endParaRPr>
          </a:p>
          <a:p>
            <a:pPr marL="0" indent="0">
              <a:buNone/>
            </a:pPr>
            <a:endParaRPr lang="en-US" b="1" dirty="0"/>
          </a:p>
          <a:p>
            <a:endParaRPr lang="en-US" dirty="0"/>
          </a:p>
          <a:p>
            <a:endParaRPr lang="en-US" dirty="0"/>
          </a:p>
        </p:txBody>
      </p:sp>
      <p:sp>
        <p:nvSpPr>
          <p:cNvPr id="6" name="Title 4">
            <a:extLst>
              <a:ext uri="{FF2B5EF4-FFF2-40B4-BE49-F238E27FC236}">
                <a16:creationId xmlns:a16="http://schemas.microsoft.com/office/drawing/2014/main" xmlns="" id="{5D7B5184-6066-466A-8B4C-60D96F71CD78}"/>
              </a:ext>
            </a:extLst>
          </p:cNvPr>
          <p:cNvSpPr txBox="1">
            <a:spLocks/>
          </p:cNvSpPr>
          <p:nvPr/>
        </p:nvSpPr>
        <p:spPr>
          <a:xfrm>
            <a:off x="0" y="0"/>
            <a:ext cx="12192000" cy="1031189"/>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
            </a:r>
            <a:br>
              <a:rPr lang="en-US" sz="3600" b="1" dirty="0">
                <a:solidFill>
                  <a:schemeClr val="bg1"/>
                </a:solidFill>
              </a:rPr>
            </a:br>
            <a:r>
              <a:rPr lang="en-US" sz="3600" b="1" dirty="0">
                <a:solidFill>
                  <a:schemeClr val="bg1"/>
                </a:solidFill>
              </a:rPr>
              <a:t>Use of Assistive Products /Unmet Need</a:t>
            </a:r>
            <a:br>
              <a:rPr lang="en-US" sz="3600" b="1" dirty="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val="3464211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7F6CB5E-B9C2-4AF0-B4D8-211F28F16B53}"/>
              </a:ext>
            </a:extLst>
          </p:cNvPr>
          <p:cNvSpPr>
            <a:spLocks noGrp="1"/>
          </p:cNvSpPr>
          <p:nvPr>
            <p:ph type="ctrTitle"/>
          </p:nvPr>
        </p:nvSpPr>
        <p:spPr/>
        <p:txBody>
          <a:bodyPr/>
          <a:lstStyle/>
          <a:p>
            <a:pPr algn="ctr"/>
            <a:r>
              <a:rPr lang="ar-LB" dirty="0"/>
              <a:t>أسئلة و نقاش </a:t>
            </a:r>
            <a:endParaRPr lang="en-US" dirty="0"/>
          </a:p>
        </p:txBody>
      </p:sp>
      <p:sp>
        <p:nvSpPr>
          <p:cNvPr id="5" name="Subtitle 4">
            <a:extLst>
              <a:ext uri="{FF2B5EF4-FFF2-40B4-BE49-F238E27FC236}">
                <a16:creationId xmlns:a16="http://schemas.microsoft.com/office/drawing/2014/main" xmlns="" id="{00D4F23D-FBEA-4480-820E-626A409C610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27521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Rectangle 17">
            <a:extLst>
              <a:ext uri="{FF2B5EF4-FFF2-40B4-BE49-F238E27FC236}">
                <a16:creationId xmlns:a16="http://schemas.microsoft.com/office/drawing/2014/main" xmlns="" id="{D87AB319-64C0-4E2D-B1CD-0A970301BE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9">
            <a:extLst>
              <a:ext uri="{FF2B5EF4-FFF2-40B4-BE49-F238E27FC236}">
                <a16:creationId xmlns:a16="http://schemas.microsoft.com/office/drawing/2014/main" xmlns="" id="{CC4A892D-088E-4414-965D-1F8C4212F6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D153DD8-AB38-4877-AA07-89B6EC852570}"/>
              </a:ext>
            </a:extLst>
          </p:cNvPr>
          <p:cNvSpPr>
            <a:spLocks noGrp="1"/>
          </p:cNvSpPr>
          <p:nvPr>
            <p:ph type="title"/>
          </p:nvPr>
        </p:nvSpPr>
        <p:spPr>
          <a:xfrm>
            <a:off x="634181" y="5282826"/>
            <a:ext cx="10923638" cy="1125190"/>
          </a:xfrm>
        </p:spPr>
        <p:txBody>
          <a:bodyPr vert="horz" lIns="91440" tIns="45720" rIns="91440" bIns="45720" rtlCol="0" anchor="b">
            <a:noAutofit/>
          </a:bodyPr>
          <a:lstStyle/>
          <a:p>
            <a:pPr algn="ctr" rtl="1">
              <a:lnSpc>
                <a:spcPct val="80000"/>
              </a:lnSpc>
            </a:pPr>
            <a:r>
              <a:rPr lang="ar-LB" sz="4000" dirty="0">
                <a:solidFill>
                  <a:schemeClr val="bg1"/>
                </a:solidFill>
              </a:rPr>
              <a:t>الدول التي إستخدمت المجموعة القصيرة لفريق واشنطن حول أداء الوظائف في التعدادات ومسوح الأسر المعيشية</a:t>
            </a:r>
            <a:br>
              <a:rPr lang="ar-LB" sz="4000" dirty="0">
                <a:solidFill>
                  <a:schemeClr val="bg1"/>
                </a:solidFill>
              </a:rPr>
            </a:br>
            <a:r>
              <a:rPr lang="ar-LB" sz="4000" dirty="0">
                <a:solidFill>
                  <a:schemeClr val="bg1"/>
                </a:solidFill>
              </a:rPr>
              <a:t>قبل </a:t>
            </a:r>
            <a:r>
              <a:rPr lang="en-GB" sz="4000" dirty="0">
                <a:solidFill>
                  <a:schemeClr val="bg1"/>
                </a:solidFill>
              </a:rPr>
              <a:t>2017</a:t>
            </a:r>
            <a:endParaRPr lang="en-US" sz="4000" dirty="0">
              <a:solidFill>
                <a:schemeClr val="bg1"/>
              </a:solidFill>
            </a:endParaRPr>
          </a:p>
        </p:txBody>
      </p:sp>
      <p:sp>
        <p:nvSpPr>
          <p:cNvPr id="26" name="Rectangle 21">
            <a:extLst>
              <a:ext uri="{FF2B5EF4-FFF2-40B4-BE49-F238E27FC236}">
                <a16:creationId xmlns:a16="http://schemas.microsoft.com/office/drawing/2014/main" xmlns="" id="{472BC85F-BF83-4D6D-A1BC-8EE5822F0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xmlns="" id="{478B0BE7-B441-4C39-BE4A-1086924DC30A}"/>
              </a:ext>
            </a:extLst>
          </p:cNvPr>
          <p:cNvGraphicFramePr>
            <a:graphicFrameLocks noGrp="1"/>
          </p:cNvGraphicFramePr>
          <p:nvPr>
            <p:extLst>
              <p:ext uri="{D42A27DB-BD31-4B8C-83A1-F6EECF244321}">
                <p14:modId xmlns:p14="http://schemas.microsoft.com/office/powerpoint/2010/main" val="3136905535"/>
              </p:ext>
            </p:extLst>
          </p:nvPr>
        </p:nvGraphicFramePr>
        <p:xfrm>
          <a:off x="137960" y="1012579"/>
          <a:ext cx="11582402" cy="2682240"/>
        </p:xfrm>
        <a:graphic>
          <a:graphicData uri="http://schemas.openxmlformats.org/drawingml/2006/table">
            <a:tbl>
              <a:tblPr rtl="1" firstRow="1" bandRow="1">
                <a:tableStyleId>{5C22544A-7EE6-4342-B048-85BDC9FD1C3A}</a:tableStyleId>
              </a:tblPr>
              <a:tblGrid>
                <a:gridCol w="2137766">
                  <a:extLst>
                    <a:ext uri="{9D8B030D-6E8A-4147-A177-3AD203B41FA5}">
                      <a16:colId xmlns:a16="http://schemas.microsoft.com/office/drawing/2014/main" xmlns="" val="794480440"/>
                    </a:ext>
                  </a:extLst>
                </a:gridCol>
                <a:gridCol w="1763977">
                  <a:extLst>
                    <a:ext uri="{9D8B030D-6E8A-4147-A177-3AD203B41FA5}">
                      <a16:colId xmlns:a16="http://schemas.microsoft.com/office/drawing/2014/main" xmlns="" val="682500292"/>
                    </a:ext>
                  </a:extLst>
                </a:gridCol>
                <a:gridCol w="3289606">
                  <a:extLst>
                    <a:ext uri="{9D8B030D-6E8A-4147-A177-3AD203B41FA5}">
                      <a16:colId xmlns:a16="http://schemas.microsoft.com/office/drawing/2014/main" xmlns="" val="520710855"/>
                    </a:ext>
                  </a:extLst>
                </a:gridCol>
                <a:gridCol w="4391053">
                  <a:extLst>
                    <a:ext uri="{9D8B030D-6E8A-4147-A177-3AD203B41FA5}">
                      <a16:colId xmlns:a16="http://schemas.microsoft.com/office/drawing/2014/main" xmlns="" val="3283716430"/>
                    </a:ext>
                  </a:extLst>
                </a:gridCol>
              </a:tblGrid>
              <a:tr h="342937">
                <a:tc gridSpan="2">
                  <a:txBody>
                    <a:bodyPr/>
                    <a:lstStyle/>
                    <a:p>
                      <a:pPr marL="0" marR="0" algn="ctr" rtl="1">
                        <a:spcBef>
                          <a:spcPts val="0"/>
                        </a:spcBef>
                        <a:spcAft>
                          <a:spcPts val="0"/>
                        </a:spcAft>
                      </a:pPr>
                      <a:r>
                        <a:rPr lang="ar-LB" sz="3200" dirty="0">
                          <a:effectLst/>
                        </a:rPr>
                        <a:t>التعدادات</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b"/>
                </a:tc>
                <a:tc hMerge="1">
                  <a:txBody>
                    <a:bodyPr/>
                    <a:lstStyle/>
                    <a:p>
                      <a:endParaRPr lang="en-US"/>
                    </a:p>
                  </a:txBody>
                  <a:tcPr/>
                </a:tc>
                <a:tc gridSpan="2">
                  <a:txBody>
                    <a:bodyPr/>
                    <a:lstStyle/>
                    <a:p>
                      <a:pPr marL="0" marR="0" algn="ctr" rtl="1">
                        <a:spcBef>
                          <a:spcPts val="0"/>
                        </a:spcBef>
                        <a:spcAft>
                          <a:spcPts val="0"/>
                        </a:spcAft>
                      </a:pPr>
                      <a:r>
                        <a:rPr lang="ar-LB" sz="3200" dirty="0">
                          <a:effectLst/>
                        </a:rPr>
                        <a:t>مسوح الأسر المعيشية</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b"/>
                </a:tc>
                <a:tc hMerge="1">
                  <a:txBody>
                    <a:bodyPr/>
                    <a:lstStyle/>
                    <a:p>
                      <a:endParaRPr lang="en-US"/>
                    </a:p>
                  </a:txBody>
                  <a:tcPr/>
                </a:tc>
                <a:extLst>
                  <a:ext uri="{0D108BD9-81ED-4DB2-BD59-A6C34878D82A}">
                    <a16:rowId xmlns:a16="http://schemas.microsoft.com/office/drawing/2014/main" xmlns="" val="1994278042"/>
                  </a:ext>
                </a:extLst>
              </a:tr>
              <a:tr h="342937">
                <a:tc>
                  <a:txBody>
                    <a:bodyPr/>
                    <a:lstStyle/>
                    <a:p>
                      <a:pPr marL="0" marR="0" algn="r" rtl="1">
                        <a:spcBef>
                          <a:spcPts val="0"/>
                        </a:spcBef>
                        <a:spcAft>
                          <a:spcPts val="0"/>
                        </a:spcAft>
                      </a:pPr>
                      <a:r>
                        <a:rPr lang="ar-LB" sz="2400" dirty="0">
                          <a:effectLst/>
                        </a:rPr>
                        <a:t>الأردن</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algn="r" rtl="1">
                        <a:spcBef>
                          <a:spcPts val="0"/>
                        </a:spcBef>
                        <a:spcAft>
                          <a:spcPts val="0"/>
                        </a:spcAft>
                      </a:pPr>
                      <a:r>
                        <a:rPr lang="ar-LB" sz="2400">
                          <a:effectLst/>
                        </a:rPr>
                        <a:t>تعداد، </a:t>
                      </a:r>
                      <a:r>
                        <a:rPr lang="en-GB" sz="2400">
                          <a:effectLst/>
                        </a:rPr>
                        <a:t>2015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tc>
                <a:tc>
                  <a:txBody>
                    <a:bodyPr/>
                    <a:lstStyle/>
                    <a:p>
                      <a:pPr marL="0" marR="0" algn="r" rtl="1">
                        <a:spcBef>
                          <a:spcPts val="0"/>
                        </a:spcBef>
                        <a:spcAft>
                          <a:spcPts val="0"/>
                        </a:spcAft>
                      </a:pPr>
                      <a:r>
                        <a:rPr lang="ar-LB" sz="2400" dirty="0">
                          <a:effectLst/>
                        </a:rPr>
                        <a:t>مصر</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algn="r" rtl="1">
                        <a:spcBef>
                          <a:spcPts val="0"/>
                        </a:spcBef>
                        <a:spcAft>
                          <a:spcPts val="0"/>
                        </a:spcAft>
                      </a:pPr>
                      <a:r>
                        <a:rPr lang="ar-LB" sz="2400">
                          <a:effectLst/>
                        </a:rPr>
                        <a:t>مسح القوى العاملة، 2016</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tc>
                <a:extLst>
                  <a:ext uri="{0D108BD9-81ED-4DB2-BD59-A6C34878D82A}">
                    <a16:rowId xmlns:a16="http://schemas.microsoft.com/office/drawing/2014/main" xmlns="" val="1280222775"/>
                  </a:ext>
                </a:extLst>
              </a:tr>
              <a:tr h="342937">
                <a:tc>
                  <a:txBody>
                    <a:bodyPr/>
                    <a:lstStyle/>
                    <a:p>
                      <a:pPr marL="0" marR="0" algn="r" rtl="1">
                        <a:spcBef>
                          <a:spcPts val="0"/>
                        </a:spcBef>
                        <a:spcAft>
                          <a:spcPts val="0"/>
                        </a:spcAft>
                      </a:pPr>
                      <a:r>
                        <a:rPr lang="ar-LB" sz="2400" dirty="0">
                          <a:effectLst/>
                        </a:rPr>
                        <a:t>المغرب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algn="r" rtl="1">
                        <a:spcBef>
                          <a:spcPts val="0"/>
                        </a:spcBef>
                        <a:spcAft>
                          <a:spcPts val="0"/>
                        </a:spcAft>
                      </a:pPr>
                      <a:r>
                        <a:rPr lang="ar-LB" sz="2400">
                          <a:effectLst/>
                        </a:rPr>
                        <a:t>تعداد، 2014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tc>
                <a:tc>
                  <a:txBody>
                    <a:bodyPr/>
                    <a:lstStyle/>
                    <a:p>
                      <a:pPr marL="0" marR="0" algn="r" rtl="1">
                        <a:spcBef>
                          <a:spcPts val="0"/>
                        </a:spcBef>
                        <a:spcAft>
                          <a:spcPts val="0"/>
                        </a:spcAft>
                      </a:pPr>
                      <a:r>
                        <a:rPr lang="ar-LB" sz="2400" dirty="0">
                          <a:effectLst/>
                        </a:rPr>
                        <a:t>المملكة العربية السعودية</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algn="r" rtl="1">
                        <a:spcBef>
                          <a:spcPts val="0"/>
                        </a:spcBef>
                        <a:spcAft>
                          <a:spcPts val="0"/>
                        </a:spcAft>
                      </a:pPr>
                      <a:r>
                        <a:rPr lang="ar-LB" sz="2400" dirty="0">
                          <a:effectLst/>
                        </a:rPr>
                        <a:t>المسح الديموغرافي، 2016</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tc>
                <a:extLst>
                  <a:ext uri="{0D108BD9-81ED-4DB2-BD59-A6C34878D82A}">
                    <a16:rowId xmlns:a16="http://schemas.microsoft.com/office/drawing/2014/main" xmlns="" val="2624291678"/>
                  </a:ext>
                </a:extLst>
              </a:tr>
              <a:tr h="342937">
                <a:tc>
                  <a:txBody>
                    <a:bodyPr/>
                    <a:lstStyle/>
                    <a:p>
                      <a:pPr marL="0" marR="0" algn="r" rtl="1">
                        <a:spcBef>
                          <a:spcPts val="0"/>
                        </a:spcBef>
                        <a:spcAft>
                          <a:spcPts val="0"/>
                        </a:spcAft>
                      </a:pPr>
                      <a:r>
                        <a:rPr lang="ar-LB" sz="2400" dirty="0">
                          <a:effectLst/>
                        </a:rPr>
                        <a:t>عُمان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algn="r" rtl="1">
                        <a:spcBef>
                          <a:spcPts val="0"/>
                        </a:spcBef>
                        <a:spcAft>
                          <a:spcPts val="0"/>
                        </a:spcAft>
                      </a:pPr>
                      <a:r>
                        <a:rPr lang="ar-LB" sz="2400" dirty="0">
                          <a:effectLst/>
                        </a:rPr>
                        <a:t>تعداد، 2010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tc>
                <a:tc>
                  <a:txBody>
                    <a:bodyPr/>
                    <a:lstStyle/>
                    <a:p>
                      <a:pPr marL="0" marR="0" algn="r" rtl="1">
                        <a:spcBef>
                          <a:spcPts val="0"/>
                        </a:spcBef>
                        <a:spcAft>
                          <a:spcPts val="0"/>
                        </a:spcAft>
                      </a:pPr>
                      <a:r>
                        <a:rPr lang="ar-LB" sz="2400" dirty="0">
                          <a:effectLst/>
                        </a:rPr>
                        <a:t>الإمارات </a:t>
                      </a:r>
                      <a:r>
                        <a:rPr lang="ar-LB" sz="1400" dirty="0">
                          <a:effectLst/>
                        </a:rPr>
                        <a:t>(أبو ظبي)</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algn="r" rtl="1">
                        <a:spcBef>
                          <a:spcPts val="0"/>
                        </a:spcBef>
                        <a:spcAft>
                          <a:spcPts val="0"/>
                        </a:spcAft>
                      </a:pPr>
                      <a:r>
                        <a:rPr lang="ar-LB" sz="2400" dirty="0">
                          <a:effectLst/>
                        </a:rPr>
                        <a:t>مسح القوى العاملة، 2014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tc>
                <a:extLst>
                  <a:ext uri="{0D108BD9-81ED-4DB2-BD59-A6C34878D82A}">
                    <a16:rowId xmlns:a16="http://schemas.microsoft.com/office/drawing/2014/main" xmlns="" val="3936558296"/>
                  </a:ext>
                </a:extLst>
              </a:tr>
              <a:tr h="342937">
                <a:tc>
                  <a:txBody>
                    <a:bodyPr/>
                    <a:lstStyle/>
                    <a:p>
                      <a:pPr marL="0" marR="0" algn="r" rtl="1">
                        <a:spcBef>
                          <a:spcPts val="0"/>
                        </a:spcBef>
                        <a:spcAft>
                          <a:spcPts val="0"/>
                        </a:spcAft>
                      </a:pPr>
                      <a:r>
                        <a:rPr lang="ar-LB" sz="2400" dirty="0">
                          <a:effectLst/>
                        </a:rPr>
                        <a:t>فلسطين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algn="r" rtl="1">
                        <a:spcBef>
                          <a:spcPts val="0"/>
                        </a:spcBef>
                        <a:spcAft>
                          <a:spcPts val="0"/>
                        </a:spcAft>
                      </a:pPr>
                      <a:r>
                        <a:rPr lang="ar-LB" sz="2400">
                          <a:effectLst/>
                        </a:rPr>
                        <a:t>تعداد، 2007</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tc>
                <a:tc>
                  <a:txBody>
                    <a:bodyPr/>
                    <a:lstStyle/>
                    <a:p>
                      <a:pPr marL="0" marR="0" algn="r" rtl="1">
                        <a:spcBef>
                          <a:spcPts val="0"/>
                        </a:spcBef>
                        <a:spcAft>
                          <a:spcPts val="0"/>
                        </a:spcAft>
                      </a:pPr>
                      <a:r>
                        <a:rPr lang="ar-LB" sz="2400" dirty="0">
                          <a:effectLst/>
                        </a:rPr>
                        <a:t>اليمن</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algn="r" rtl="1">
                        <a:spcBef>
                          <a:spcPts val="0"/>
                        </a:spcBef>
                        <a:spcAft>
                          <a:spcPts val="0"/>
                        </a:spcAft>
                      </a:pPr>
                      <a:r>
                        <a:rPr lang="ar-LB" sz="2400" dirty="0">
                          <a:effectLst/>
                        </a:rPr>
                        <a:t>المسح الوطني لميزانية الأسرة، 2014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tc>
                <a:extLst>
                  <a:ext uri="{0D108BD9-81ED-4DB2-BD59-A6C34878D82A}">
                    <a16:rowId xmlns:a16="http://schemas.microsoft.com/office/drawing/2014/main" xmlns="" val="3975563075"/>
                  </a:ext>
                </a:extLst>
              </a:tr>
              <a:tr h="342937">
                <a:tc>
                  <a:txBody>
                    <a:bodyPr/>
                    <a:lstStyle/>
                    <a:p>
                      <a:pPr marL="0" marR="0" algn="r" rtl="1">
                        <a:spcBef>
                          <a:spcPts val="0"/>
                        </a:spcBef>
                        <a:spcAft>
                          <a:spcPts val="0"/>
                        </a:spcAft>
                      </a:pPr>
                      <a:r>
                        <a:rPr lang="ar-LB" sz="2400" dirty="0">
                          <a:effectLst/>
                        </a:rPr>
                        <a:t>قطر</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algn="r" rtl="1">
                        <a:spcBef>
                          <a:spcPts val="0"/>
                        </a:spcBef>
                        <a:spcAft>
                          <a:spcPts val="0"/>
                        </a:spcAft>
                      </a:pPr>
                      <a:r>
                        <a:rPr lang="ar-LB" sz="2400">
                          <a:effectLst/>
                        </a:rPr>
                        <a:t>تعداد، 2010</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tc>
                <a:tc>
                  <a:txBody>
                    <a:bodyPr/>
                    <a:lstStyle/>
                    <a:p>
                      <a:pPr marL="0" marR="0" algn="r" rtl="1">
                        <a:spcBef>
                          <a:spcPts val="0"/>
                        </a:spcBef>
                        <a:spcAft>
                          <a:spcPts val="0"/>
                        </a:spcAft>
                      </a:pPr>
                      <a:r>
                        <a:rPr lang="ar-LB" sz="2400" dirty="0">
                          <a:effectLst/>
                        </a:rPr>
                        <a:t>لبنان</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algn="r" rtl="1">
                        <a:spcBef>
                          <a:spcPts val="0"/>
                        </a:spcBef>
                        <a:spcAft>
                          <a:spcPts val="0"/>
                        </a:spcAft>
                      </a:pPr>
                      <a:r>
                        <a:rPr lang="ar-LB" sz="2400">
                          <a:effectLst/>
                        </a:rPr>
                        <a:t>المسح الوطني لميزانية الأسرة، 2011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tc>
                <a:extLst>
                  <a:ext uri="{0D108BD9-81ED-4DB2-BD59-A6C34878D82A}">
                    <a16:rowId xmlns:a16="http://schemas.microsoft.com/office/drawing/2014/main" xmlns="" val="830189770"/>
                  </a:ext>
                </a:extLst>
              </a:tr>
              <a:tr h="342937">
                <a:tc>
                  <a:txBody>
                    <a:bodyPr/>
                    <a:lstStyle/>
                    <a:p>
                      <a:pPr marL="0" marR="0" algn="r" rtl="1">
                        <a:spcBef>
                          <a:spcPts val="0"/>
                        </a:spcBef>
                        <a:spcAft>
                          <a:spcPts val="0"/>
                        </a:spcAft>
                      </a:pPr>
                      <a:r>
                        <a:rPr lang="ar-LB" sz="2400" dirty="0">
                          <a:effectLst/>
                        </a:rPr>
                        <a:t>تونس</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algn="r" rtl="1">
                        <a:spcBef>
                          <a:spcPts val="0"/>
                        </a:spcBef>
                        <a:spcAft>
                          <a:spcPts val="0"/>
                        </a:spcAft>
                      </a:pPr>
                      <a:r>
                        <a:rPr lang="ar-LB" sz="2400">
                          <a:effectLst/>
                        </a:rPr>
                        <a:t>تعداد، 2014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tc>
                <a:tc>
                  <a:txBody>
                    <a:bodyPr/>
                    <a:lstStyle/>
                    <a:p>
                      <a:pPr marL="0" marR="0" algn="r" rtl="1">
                        <a:spcBef>
                          <a:spcPts val="0"/>
                        </a:spcBef>
                        <a:spcAft>
                          <a:spcPts val="0"/>
                        </a:spcAft>
                      </a:pPr>
                      <a:r>
                        <a:rPr lang="ar-LB" sz="2400" dirty="0">
                          <a:effectLst/>
                        </a:rPr>
                        <a:t>العراق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solidFill>
                      <a:schemeClr val="accent1">
                        <a:lumMod val="40000"/>
                        <a:lumOff val="60000"/>
                      </a:schemeClr>
                    </a:solidFill>
                  </a:tcPr>
                </a:tc>
                <a:tc>
                  <a:txBody>
                    <a:bodyPr/>
                    <a:lstStyle/>
                    <a:p>
                      <a:pPr marL="0" marR="0" algn="r" rtl="1">
                        <a:spcBef>
                          <a:spcPts val="0"/>
                        </a:spcBef>
                        <a:spcAft>
                          <a:spcPts val="0"/>
                        </a:spcAft>
                      </a:pPr>
                      <a:r>
                        <a:rPr lang="ar-LB" sz="2400" dirty="0">
                          <a:effectLst/>
                        </a:rPr>
                        <a:t>مسح خارطة الفقر ووفيات الأمهات، 2013</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7040" marR="117040" marT="0" marB="0" anchor="ctr"/>
                </a:tc>
                <a:extLst>
                  <a:ext uri="{0D108BD9-81ED-4DB2-BD59-A6C34878D82A}">
                    <a16:rowId xmlns:a16="http://schemas.microsoft.com/office/drawing/2014/main" xmlns="" val="1301758854"/>
                  </a:ext>
                </a:extLst>
              </a:tr>
            </a:tbl>
          </a:graphicData>
        </a:graphic>
      </p:graphicFrame>
    </p:spTree>
    <p:extLst>
      <p:ext uri="{BB962C8B-B14F-4D97-AF65-F5344CB8AC3E}">
        <p14:creationId xmlns:p14="http://schemas.microsoft.com/office/powerpoint/2010/main" val="129193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126DFB-3C51-458A-AC9A-70189E70FF18}"/>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xmlns="" id="{5755F7DB-375A-4983-8EEB-E8F8E4710CDD}"/>
              </a:ext>
            </a:extLst>
          </p:cNvPr>
          <p:cNvPicPr>
            <a:picLocks noChangeAspect="1"/>
          </p:cNvPicPr>
          <p:nvPr/>
        </p:nvPicPr>
        <p:blipFill>
          <a:blip r:embed="rId2"/>
          <a:stretch>
            <a:fillRect/>
          </a:stretch>
        </p:blipFill>
        <p:spPr>
          <a:xfrm>
            <a:off x="656841" y="409714"/>
            <a:ext cx="6750397" cy="2419474"/>
          </a:xfrm>
          <a:prstGeom prst="rect">
            <a:avLst/>
          </a:prstGeom>
        </p:spPr>
      </p:pic>
      <p:pic>
        <p:nvPicPr>
          <p:cNvPr id="5" name="Picture 4">
            <a:extLst>
              <a:ext uri="{FF2B5EF4-FFF2-40B4-BE49-F238E27FC236}">
                <a16:creationId xmlns:a16="http://schemas.microsoft.com/office/drawing/2014/main" xmlns="" id="{7352890C-C8C1-4019-8033-FED409C87D6B}"/>
              </a:ext>
            </a:extLst>
          </p:cNvPr>
          <p:cNvPicPr>
            <a:picLocks noChangeAspect="1"/>
          </p:cNvPicPr>
          <p:nvPr/>
        </p:nvPicPr>
        <p:blipFill>
          <a:blip r:embed="rId3"/>
          <a:stretch>
            <a:fillRect/>
          </a:stretch>
        </p:blipFill>
        <p:spPr>
          <a:xfrm>
            <a:off x="538543" y="2829188"/>
            <a:ext cx="6868696" cy="2692538"/>
          </a:xfrm>
          <a:prstGeom prst="rect">
            <a:avLst/>
          </a:prstGeom>
        </p:spPr>
      </p:pic>
      <p:sp>
        <p:nvSpPr>
          <p:cNvPr id="6" name="Rectangle 5">
            <a:extLst>
              <a:ext uri="{FF2B5EF4-FFF2-40B4-BE49-F238E27FC236}">
                <a16:creationId xmlns:a16="http://schemas.microsoft.com/office/drawing/2014/main" xmlns="" id="{053142BE-9750-4380-8091-9F89E39D54C6}"/>
              </a:ext>
            </a:extLst>
          </p:cNvPr>
          <p:cNvSpPr/>
          <p:nvPr/>
        </p:nvSpPr>
        <p:spPr>
          <a:xfrm>
            <a:off x="538543" y="5989135"/>
            <a:ext cx="6868696" cy="369332"/>
          </a:xfrm>
          <a:prstGeom prst="rect">
            <a:avLst/>
          </a:prstGeom>
        </p:spPr>
        <p:txBody>
          <a:bodyPr wrap="square">
            <a:spAutoFit/>
          </a:bodyPr>
          <a:lstStyle/>
          <a:p>
            <a:pPr algn="ctr"/>
            <a:r>
              <a:rPr lang="en-US" dirty="0">
                <a:highlight>
                  <a:srgbClr val="00FFFF"/>
                </a:highlight>
              </a:rPr>
              <a:t>https://www.unescwa.org/our-work/disability-statistics</a:t>
            </a:r>
          </a:p>
        </p:txBody>
      </p:sp>
      <p:pic>
        <p:nvPicPr>
          <p:cNvPr id="7" name="Picture 6">
            <a:extLst>
              <a:ext uri="{FF2B5EF4-FFF2-40B4-BE49-F238E27FC236}">
                <a16:creationId xmlns:a16="http://schemas.microsoft.com/office/drawing/2014/main" xmlns="" id="{BD2CFB55-A2AF-4F26-B226-7C267FECC501}"/>
              </a:ext>
            </a:extLst>
          </p:cNvPr>
          <p:cNvPicPr>
            <a:picLocks noChangeAspect="1"/>
          </p:cNvPicPr>
          <p:nvPr/>
        </p:nvPicPr>
        <p:blipFill>
          <a:blip r:embed="rId4"/>
          <a:stretch>
            <a:fillRect/>
          </a:stretch>
        </p:blipFill>
        <p:spPr>
          <a:xfrm>
            <a:off x="7407238" y="409714"/>
            <a:ext cx="4633965" cy="6173224"/>
          </a:xfrm>
          <a:prstGeom prst="rect">
            <a:avLst/>
          </a:prstGeom>
        </p:spPr>
      </p:pic>
    </p:spTree>
    <p:extLst>
      <p:ext uri="{BB962C8B-B14F-4D97-AF65-F5344CB8AC3E}">
        <p14:creationId xmlns:p14="http://schemas.microsoft.com/office/powerpoint/2010/main" val="392458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DD4B64-AC47-4652-8738-058282ACDB3D}"/>
              </a:ext>
            </a:extLst>
          </p:cNvPr>
          <p:cNvSpPr>
            <a:spLocks noGrp="1"/>
          </p:cNvSpPr>
          <p:nvPr>
            <p:ph type="title"/>
          </p:nvPr>
        </p:nvSpPr>
        <p:spPr>
          <a:xfrm>
            <a:off x="657224" y="98841"/>
            <a:ext cx="10772775" cy="1658198"/>
          </a:xfrm>
        </p:spPr>
        <p:txBody>
          <a:bodyPr/>
          <a:lstStyle/>
          <a:p>
            <a:pPr algn="r"/>
            <a:r>
              <a:rPr lang="ar-LB" dirty="0"/>
              <a:t>إطار الرصد والمؤشرات</a:t>
            </a:r>
            <a:endParaRPr lang="en-US" dirty="0"/>
          </a:p>
        </p:txBody>
      </p:sp>
      <p:sp>
        <p:nvSpPr>
          <p:cNvPr id="3" name="Content Placeholder 2">
            <a:extLst>
              <a:ext uri="{FF2B5EF4-FFF2-40B4-BE49-F238E27FC236}">
                <a16:creationId xmlns:a16="http://schemas.microsoft.com/office/drawing/2014/main" xmlns="" id="{B61A1B45-81D1-4891-B7CD-3D0E45822F60}"/>
              </a:ext>
            </a:extLst>
          </p:cNvPr>
          <p:cNvSpPr>
            <a:spLocks noGrp="1"/>
          </p:cNvSpPr>
          <p:nvPr>
            <p:ph idx="1"/>
          </p:nvPr>
        </p:nvSpPr>
        <p:spPr>
          <a:xfrm>
            <a:off x="657224" y="5202450"/>
            <a:ext cx="10753725" cy="1376800"/>
          </a:xfrm>
        </p:spPr>
        <p:txBody>
          <a:bodyPr/>
          <a:lstStyle/>
          <a:p>
            <a:pPr algn="r" rtl="1"/>
            <a:endParaRPr lang="en-US" dirty="0"/>
          </a:p>
          <a:p>
            <a:r>
              <a:rPr lang="en-US" dirty="0"/>
              <a:t>52 indicators out of 115 available at the regional level</a:t>
            </a:r>
            <a:r>
              <a:rPr lang="ar-LB" dirty="0"/>
              <a:t> </a:t>
            </a:r>
            <a:endParaRPr lang="en-US" dirty="0"/>
          </a:p>
          <a:p>
            <a:endParaRPr lang="en-US" dirty="0"/>
          </a:p>
        </p:txBody>
      </p:sp>
      <p:sp>
        <p:nvSpPr>
          <p:cNvPr id="4" name="Rectangle 1">
            <a:extLst>
              <a:ext uri="{FF2B5EF4-FFF2-40B4-BE49-F238E27FC236}">
                <a16:creationId xmlns:a16="http://schemas.microsoft.com/office/drawing/2014/main" xmlns="" id="{BF19CBC9-585A-4ED1-A898-F16A69E15EDC}"/>
              </a:ext>
            </a:extLst>
          </p:cNvPr>
          <p:cNvSpPr>
            <a:spLocks noChangeArrowheads="1"/>
          </p:cNvSpPr>
          <p:nvPr/>
        </p:nvSpPr>
        <p:spPr bwMode="auto">
          <a:xfrm>
            <a:off x="875899" y="1647070"/>
            <a:ext cx="10554100" cy="440634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3200" b="0" i="0" u="none" strike="noStrike" cap="none" normalizeH="0" baseline="0" dirty="0">
                <a:ln>
                  <a:noFill/>
                </a:ln>
                <a:solidFill>
                  <a:srgbClr val="222222"/>
                </a:solidFill>
                <a:effectLst/>
                <a:cs typeface="Arial" panose="020B0604020202020204" pitchFamily="34" charset="0"/>
              </a:rPr>
              <a:t>أحد أدوات جمع البيانات التي ينبغي استخدامها ل</a:t>
            </a:r>
            <a:r>
              <a:rPr kumimoji="0" lang="ar-LB" altLang="en-US" sz="3200" b="0" i="0" u="none" strike="noStrike" cap="none" normalizeH="0" baseline="0" dirty="0">
                <a:ln>
                  <a:noFill/>
                </a:ln>
                <a:solidFill>
                  <a:srgbClr val="222222"/>
                </a:solidFill>
                <a:effectLst/>
                <a:cs typeface="Arial" panose="020B0604020202020204" pitchFamily="34" charset="0"/>
              </a:rPr>
              <a:t>إستخراج مؤشرات </a:t>
            </a:r>
            <a:r>
              <a:rPr kumimoji="0" lang="ar-SA" altLang="en-US" sz="3200" b="0" i="0" u="none" strike="noStrike" cap="none" normalizeH="0" baseline="0" dirty="0">
                <a:ln>
                  <a:noFill/>
                </a:ln>
                <a:solidFill>
                  <a:srgbClr val="222222"/>
                </a:solidFill>
                <a:effectLst/>
                <a:cs typeface="Arial" panose="020B0604020202020204" pitchFamily="34" charset="0"/>
              </a:rPr>
              <a:t>قابلة للمقارنة</a:t>
            </a:r>
            <a:endParaRPr kumimoji="0" lang="ar-LB" altLang="en-US" sz="3200" b="0" i="0" u="none" strike="noStrike" cap="none" normalizeH="0" baseline="0" dirty="0">
              <a:ln>
                <a:noFill/>
              </a:ln>
              <a:solidFill>
                <a:srgbClr val="222222"/>
              </a:solidFill>
              <a:effectLst/>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ar-LB" altLang="en-US" sz="3200" dirty="0">
              <a:solidFill>
                <a:srgbClr val="222222"/>
              </a:solidFill>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3200" b="0" i="0" u="none" strike="noStrike" cap="none" normalizeH="0" baseline="0" dirty="0">
                <a:ln>
                  <a:noFill/>
                </a:ln>
                <a:solidFill>
                  <a:srgbClr val="222222"/>
                </a:solidFill>
                <a:effectLst/>
                <a:cs typeface="Arial" panose="020B0604020202020204" pitchFamily="34" charset="0"/>
              </a:rPr>
              <a:t> تقييم </a:t>
            </a:r>
            <a:r>
              <a:rPr kumimoji="0" lang="ar-LB" altLang="en-US" sz="3200" b="0" i="0" u="none" strike="noStrike" cap="none" normalizeH="0" baseline="0" dirty="0">
                <a:ln>
                  <a:noFill/>
                </a:ln>
                <a:solidFill>
                  <a:srgbClr val="222222"/>
                </a:solidFill>
                <a:effectLst/>
                <a:cs typeface="Arial" panose="020B0604020202020204" pitchFamily="34" charset="0"/>
              </a:rPr>
              <a:t>ال</a:t>
            </a:r>
            <a:r>
              <a:rPr kumimoji="0" lang="ar-SA" altLang="en-US" sz="3200" b="0" i="0" u="none" strike="noStrike" cap="none" normalizeH="0" baseline="0" dirty="0">
                <a:ln>
                  <a:noFill/>
                </a:ln>
                <a:solidFill>
                  <a:srgbClr val="222222"/>
                </a:solidFill>
                <a:effectLst/>
                <a:cs typeface="Arial" panose="020B0604020202020204" pitchFamily="34" charset="0"/>
              </a:rPr>
              <a:t>قدرات</a:t>
            </a:r>
            <a:r>
              <a:rPr kumimoji="0" lang="ar-LB" altLang="en-US" sz="3200" b="0" i="0" u="none" strike="noStrike" cap="none" normalizeH="0" baseline="0" dirty="0">
                <a:ln>
                  <a:noFill/>
                </a:ln>
                <a:solidFill>
                  <a:srgbClr val="222222"/>
                </a:solidFill>
                <a:effectLst/>
                <a:cs typeface="Arial" panose="020B0604020202020204" pitchFamily="34" charset="0"/>
              </a:rPr>
              <a:t> الإحصائية </a:t>
            </a:r>
            <a:r>
              <a:rPr kumimoji="0" lang="ar-SA" altLang="en-US" sz="3200" b="0" i="0" u="none" strike="noStrike" cap="none" normalizeH="0" baseline="0" dirty="0">
                <a:ln>
                  <a:noFill/>
                </a:ln>
                <a:solidFill>
                  <a:srgbClr val="222222"/>
                </a:solidFill>
                <a:effectLst/>
                <a:cs typeface="Arial" panose="020B0604020202020204" pitchFamily="34" charset="0"/>
              </a:rPr>
              <a:t>ال</a:t>
            </a:r>
            <a:r>
              <a:rPr kumimoji="0" lang="ar-LB" altLang="en-US" sz="3200" b="0" i="0" u="none" strike="noStrike" cap="none" normalizeH="0" baseline="0" dirty="0">
                <a:ln>
                  <a:noFill/>
                </a:ln>
                <a:solidFill>
                  <a:srgbClr val="222222"/>
                </a:solidFill>
                <a:effectLst/>
                <a:cs typeface="Arial" panose="020B0604020202020204" pitchFamily="34" charset="0"/>
              </a:rPr>
              <a:t>وطنية والعمل</a:t>
            </a:r>
            <a:r>
              <a:rPr kumimoji="0" lang="ar-LB" altLang="en-US" sz="3200" b="0" i="0" u="none" strike="noStrike" cap="none" normalizeH="0" dirty="0">
                <a:ln>
                  <a:noFill/>
                </a:ln>
                <a:solidFill>
                  <a:srgbClr val="222222"/>
                </a:solidFill>
                <a:effectLst/>
                <a:cs typeface="Arial" panose="020B0604020202020204" pitchFamily="34" charset="0"/>
              </a:rPr>
              <a:t> بنائها</a:t>
            </a:r>
            <a:r>
              <a:rPr kumimoji="0" lang="ar-LB" altLang="en-US" sz="3200" b="0" i="0" u="none" strike="noStrike" cap="none" normalizeH="0" baseline="0" dirty="0">
                <a:ln>
                  <a:noFill/>
                </a:ln>
                <a:solidFill>
                  <a:srgbClr val="222222"/>
                </a:solidFill>
                <a:effectLst/>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endParaRPr lang="ar-LB" altLang="en-US" sz="3200" dirty="0">
              <a:solidFill>
                <a:srgbClr val="222222"/>
              </a:solidFill>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LB" altLang="en-US" sz="3200" b="0" i="0" u="none" strike="noStrike" cap="none" normalizeH="0" baseline="0" dirty="0">
                <a:ln>
                  <a:noFill/>
                </a:ln>
                <a:solidFill>
                  <a:srgbClr val="222222"/>
                </a:solidFill>
                <a:effectLst/>
                <a:cs typeface="Arial" panose="020B0604020202020204" pitchFamily="34" charset="0"/>
              </a:rPr>
              <a:t>يستخدم للربط بين المؤشرات وبنود أتفاقية حقوق الأشخاص ذوي الإعاقة وحقوق الأنسان</a:t>
            </a:r>
            <a:endParaRPr kumimoji="0" lang="en-GB" altLang="en-US" sz="3200" b="0" i="0" u="none" strike="noStrike" cap="none" normalizeH="0" baseline="0" dirty="0">
              <a:ln>
                <a:noFill/>
              </a:ln>
              <a:solidFill>
                <a:srgbClr val="222222"/>
              </a:solidFill>
              <a:effectLst/>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GB" altLang="en-US" sz="3200" dirty="0">
              <a:solidFill>
                <a:srgbClr val="222222"/>
              </a:solidFill>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3200" b="0" i="0" u="none" strike="noStrike" cap="none" normalizeH="0" baseline="0" dirty="0">
                <a:ln>
                  <a:noFill/>
                </a:ln>
                <a:solidFill>
                  <a:srgbClr val="222222"/>
                </a:solidFill>
                <a:effectLst/>
                <a:cs typeface="Arial" panose="020B0604020202020204" pitchFamily="34" charset="0"/>
              </a:rPr>
              <a:t>منع حالات الطوارئ العامة واكتشافها وتقييمها والإبلاغ عنها والاستجابة لها</a:t>
            </a:r>
            <a:r>
              <a:rPr kumimoji="0" lang="ar-LB" altLang="en-US" sz="3200" b="0" i="0" u="none" strike="noStrike" cap="none" normalizeH="0" baseline="0" dirty="0">
                <a:ln>
                  <a:noFill/>
                </a:ln>
                <a:solidFill>
                  <a:srgbClr val="222222"/>
                </a:solidFill>
                <a:effectLst/>
                <a:cs typeface="Arial" panose="020B0604020202020204" pitchFamily="34" charset="0"/>
              </a:rPr>
              <a:t> بشكل آني ومناسب</a:t>
            </a:r>
            <a:r>
              <a:rPr kumimoji="0" lang="en-US" altLang="en-US" sz="3200" b="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1727363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93D493B-9FA8-46DE-9E3E-4A9846846DB7}"/>
              </a:ext>
            </a:extLst>
          </p:cNvPr>
          <p:cNvPicPr>
            <a:picLocks noChangeAspect="1"/>
          </p:cNvPicPr>
          <p:nvPr/>
        </p:nvPicPr>
        <p:blipFill>
          <a:blip r:embed="rId2"/>
          <a:stretch>
            <a:fillRect/>
          </a:stretch>
        </p:blipFill>
        <p:spPr>
          <a:xfrm>
            <a:off x="0" y="27667"/>
            <a:ext cx="12192000" cy="6813586"/>
          </a:xfrm>
          <a:prstGeom prst="rect">
            <a:avLst/>
          </a:prstGeom>
        </p:spPr>
      </p:pic>
    </p:spTree>
    <p:extLst>
      <p:ext uri="{BB962C8B-B14F-4D97-AF65-F5344CB8AC3E}">
        <p14:creationId xmlns:p14="http://schemas.microsoft.com/office/powerpoint/2010/main" val="2239252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67906" y="0"/>
          <a:ext cx="14118957" cy="6989732"/>
        </p:xfrm>
        <a:graphic>
          <a:graphicData uri="http://schemas.openxmlformats.org/drawingml/2006/table">
            <a:tbl>
              <a:tblPr>
                <a:tableStyleId>{5C22544A-7EE6-4342-B048-85BDC9FD1C3A}</a:tableStyleId>
              </a:tblPr>
              <a:tblGrid>
                <a:gridCol w="3529326">
                  <a:extLst>
                    <a:ext uri="{9D8B030D-6E8A-4147-A177-3AD203B41FA5}">
                      <a16:colId xmlns:a16="http://schemas.microsoft.com/office/drawing/2014/main" xmlns="" val="20000"/>
                    </a:ext>
                  </a:extLst>
                </a:gridCol>
                <a:gridCol w="628326">
                  <a:extLst>
                    <a:ext uri="{9D8B030D-6E8A-4147-A177-3AD203B41FA5}">
                      <a16:colId xmlns:a16="http://schemas.microsoft.com/office/drawing/2014/main" xmlns="" val="20001"/>
                    </a:ext>
                  </a:extLst>
                </a:gridCol>
                <a:gridCol w="628326">
                  <a:extLst>
                    <a:ext uri="{9D8B030D-6E8A-4147-A177-3AD203B41FA5}">
                      <a16:colId xmlns:a16="http://schemas.microsoft.com/office/drawing/2014/main" xmlns="" val="20002"/>
                    </a:ext>
                  </a:extLst>
                </a:gridCol>
                <a:gridCol w="628326">
                  <a:extLst>
                    <a:ext uri="{9D8B030D-6E8A-4147-A177-3AD203B41FA5}">
                      <a16:colId xmlns:a16="http://schemas.microsoft.com/office/drawing/2014/main" xmlns="" val="20003"/>
                    </a:ext>
                  </a:extLst>
                </a:gridCol>
                <a:gridCol w="628326">
                  <a:extLst>
                    <a:ext uri="{9D8B030D-6E8A-4147-A177-3AD203B41FA5}">
                      <a16:colId xmlns:a16="http://schemas.microsoft.com/office/drawing/2014/main" xmlns="" val="20004"/>
                    </a:ext>
                  </a:extLst>
                </a:gridCol>
                <a:gridCol w="628326">
                  <a:extLst>
                    <a:ext uri="{9D8B030D-6E8A-4147-A177-3AD203B41FA5}">
                      <a16:colId xmlns:a16="http://schemas.microsoft.com/office/drawing/2014/main" xmlns="" val="20005"/>
                    </a:ext>
                  </a:extLst>
                </a:gridCol>
                <a:gridCol w="737235">
                  <a:extLst>
                    <a:ext uri="{9D8B030D-6E8A-4147-A177-3AD203B41FA5}">
                      <a16:colId xmlns:a16="http://schemas.microsoft.com/office/drawing/2014/main" xmlns="" val="20006"/>
                    </a:ext>
                  </a:extLst>
                </a:gridCol>
                <a:gridCol w="728420">
                  <a:extLst>
                    <a:ext uri="{9D8B030D-6E8A-4147-A177-3AD203B41FA5}">
                      <a16:colId xmlns:a16="http://schemas.microsoft.com/office/drawing/2014/main" xmlns="" val="20007"/>
                    </a:ext>
                  </a:extLst>
                </a:gridCol>
                <a:gridCol w="712922">
                  <a:extLst>
                    <a:ext uri="{9D8B030D-6E8A-4147-A177-3AD203B41FA5}">
                      <a16:colId xmlns:a16="http://schemas.microsoft.com/office/drawing/2014/main" xmlns="" val="20008"/>
                    </a:ext>
                  </a:extLst>
                </a:gridCol>
                <a:gridCol w="619932">
                  <a:extLst>
                    <a:ext uri="{9D8B030D-6E8A-4147-A177-3AD203B41FA5}">
                      <a16:colId xmlns:a16="http://schemas.microsoft.com/office/drawing/2014/main" xmlns="" val="20009"/>
                    </a:ext>
                  </a:extLst>
                </a:gridCol>
                <a:gridCol w="821410">
                  <a:extLst>
                    <a:ext uri="{9D8B030D-6E8A-4147-A177-3AD203B41FA5}">
                      <a16:colId xmlns:a16="http://schemas.microsoft.com/office/drawing/2014/main" xmlns="" val="20010"/>
                    </a:ext>
                  </a:extLst>
                </a:gridCol>
                <a:gridCol w="712923">
                  <a:extLst>
                    <a:ext uri="{9D8B030D-6E8A-4147-A177-3AD203B41FA5}">
                      <a16:colId xmlns:a16="http://schemas.microsoft.com/office/drawing/2014/main" xmlns="" val="20011"/>
                    </a:ext>
                  </a:extLst>
                </a:gridCol>
                <a:gridCol w="712922">
                  <a:extLst>
                    <a:ext uri="{9D8B030D-6E8A-4147-A177-3AD203B41FA5}">
                      <a16:colId xmlns:a16="http://schemas.microsoft.com/office/drawing/2014/main" xmlns="" val="20012"/>
                    </a:ext>
                  </a:extLst>
                </a:gridCol>
                <a:gridCol w="712922">
                  <a:extLst>
                    <a:ext uri="{9D8B030D-6E8A-4147-A177-3AD203B41FA5}">
                      <a16:colId xmlns:a16="http://schemas.microsoft.com/office/drawing/2014/main" xmlns="" val="20013"/>
                    </a:ext>
                  </a:extLst>
                </a:gridCol>
                <a:gridCol w="743918">
                  <a:extLst>
                    <a:ext uri="{9D8B030D-6E8A-4147-A177-3AD203B41FA5}">
                      <a16:colId xmlns:a16="http://schemas.microsoft.com/office/drawing/2014/main" xmlns="" val="20014"/>
                    </a:ext>
                  </a:extLst>
                </a:gridCol>
                <a:gridCol w="945397">
                  <a:extLst>
                    <a:ext uri="{9D8B030D-6E8A-4147-A177-3AD203B41FA5}">
                      <a16:colId xmlns:a16="http://schemas.microsoft.com/office/drawing/2014/main" xmlns="" val="20015"/>
                    </a:ext>
                  </a:extLst>
                </a:gridCol>
              </a:tblGrid>
              <a:tr h="947261">
                <a:tc rowSpan="2">
                  <a:txBody>
                    <a:bodyPr/>
                    <a:lstStyle/>
                    <a:p>
                      <a:pPr algn="ctr" fontAlgn="b"/>
                      <a:endParaRPr lang="en-US" sz="900" b="0" i="0" u="none" strike="noStrike">
                        <a:solidFill>
                          <a:srgbClr val="000000"/>
                        </a:solidFill>
                        <a:effectLst/>
                        <a:latin typeface="Calibri" panose="020F0502020204030204" pitchFamily="34" charset="0"/>
                      </a:endParaRPr>
                    </a:p>
                  </a:txBody>
                  <a:tcPr marL="8205" marR="8205" marT="8205" marB="0" anchor="b"/>
                </a:tc>
                <a:tc>
                  <a:txBody>
                    <a:bodyPr/>
                    <a:lstStyle/>
                    <a:p>
                      <a:pPr algn="ctr" fontAlgn="b"/>
                      <a:r>
                        <a:rPr lang="en-US" sz="1600" u="none" strike="noStrike" dirty="0">
                          <a:effectLst/>
                        </a:rPr>
                        <a:t>Egypt</a:t>
                      </a:r>
                      <a:endParaRPr lang="en-US" sz="1600" b="0" i="0" u="none" strike="noStrike" dirty="0">
                        <a:solidFill>
                          <a:srgbClr val="000000"/>
                        </a:solidFill>
                        <a:effectLst/>
                        <a:latin typeface="Calibri" panose="020F0502020204030204" pitchFamily="34" charset="0"/>
                      </a:endParaRPr>
                    </a:p>
                  </a:txBody>
                  <a:tcPr marL="8205" marR="8205" marT="8205" marB="0" anchor="b"/>
                </a:tc>
                <a:tc>
                  <a:txBody>
                    <a:bodyPr/>
                    <a:lstStyle/>
                    <a:p>
                      <a:pPr algn="ctr" fontAlgn="b"/>
                      <a:r>
                        <a:rPr lang="en-US" sz="1600" u="none" strike="noStrike">
                          <a:effectLst/>
                        </a:rPr>
                        <a:t>Tunisia</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ctr" fontAlgn="b"/>
                      <a:r>
                        <a:rPr lang="en-US" sz="1600" u="none" strike="noStrike" dirty="0">
                          <a:effectLst/>
                        </a:rPr>
                        <a:t>Yemen</a:t>
                      </a:r>
                      <a:endParaRPr lang="en-US" sz="1600" b="0" i="0" u="none" strike="noStrike" dirty="0">
                        <a:solidFill>
                          <a:srgbClr val="000000"/>
                        </a:solidFill>
                        <a:effectLst/>
                        <a:latin typeface="Calibri" panose="020F0502020204030204" pitchFamily="34" charset="0"/>
                      </a:endParaRPr>
                    </a:p>
                  </a:txBody>
                  <a:tcPr marL="8205" marR="8205" marT="8205" marB="0" anchor="b"/>
                </a:tc>
                <a:tc gridSpan="3">
                  <a:txBody>
                    <a:bodyPr/>
                    <a:lstStyle/>
                    <a:p>
                      <a:pPr algn="ctr" fontAlgn="b"/>
                      <a:r>
                        <a:rPr lang="en-US" sz="1600" u="none" strike="noStrike" dirty="0">
                          <a:effectLst/>
                        </a:rPr>
                        <a:t>Palestine</a:t>
                      </a:r>
                      <a:endParaRPr lang="en-US" sz="1600" b="0" i="0" u="none" strike="noStrike" dirty="0">
                        <a:solidFill>
                          <a:srgbClr val="000000"/>
                        </a:solidFill>
                        <a:effectLst/>
                        <a:latin typeface="Calibri" panose="020F0502020204030204" pitchFamily="34" charset="0"/>
                      </a:endParaRPr>
                    </a:p>
                  </a:txBody>
                  <a:tcPr marL="8205" marR="8205" marT="8205" marB="0" anchor="b"/>
                </a:tc>
                <a:tc hMerge="1">
                  <a:txBody>
                    <a:bodyPr/>
                    <a:lstStyle/>
                    <a:p>
                      <a:endParaRPr lang="en-US"/>
                    </a:p>
                  </a:txBody>
                  <a:tcPr/>
                </a:tc>
                <a:tc hMerge="1">
                  <a:txBody>
                    <a:bodyPr/>
                    <a:lstStyle/>
                    <a:p>
                      <a:endParaRPr lang="en-US"/>
                    </a:p>
                  </a:txBody>
                  <a:tcPr/>
                </a:tc>
                <a:tc gridSpan="2">
                  <a:txBody>
                    <a:bodyPr/>
                    <a:lstStyle/>
                    <a:p>
                      <a:pPr algn="ctr" fontAlgn="b"/>
                      <a:r>
                        <a:rPr lang="en-US" sz="1600" u="none" strike="noStrike" dirty="0">
                          <a:effectLst/>
                        </a:rPr>
                        <a:t>Bahrain</a:t>
                      </a:r>
                      <a:endParaRPr lang="en-US" sz="1600" b="0" i="0" u="none" strike="noStrike" dirty="0">
                        <a:solidFill>
                          <a:srgbClr val="000000"/>
                        </a:solidFill>
                        <a:effectLst/>
                        <a:latin typeface="Calibri" panose="020F0502020204030204" pitchFamily="34" charset="0"/>
                      </a:endParaRPr>
                    </a:p>
                  </a:txBody>
                  <a:tcPr marL="8205" marR="8205" marT="8205" marB="0" anchor="b"/>
                </a:tc>
                <a:tc hMerge="1">
                  <a:txBody>
                    <a:bodyPr/>
                    <a:lstStyle/>
                    <a:p>
                      <a:endParaRPr lang="en-US"/>
                    </a:p>
                  </a:txBody>
                  <a:tcPr/>
                </a:tc>
                <a:tc>
                  <a:txBody>
                    <a:bodyPr/>
                    <a:lstStyle/>
                    <a:p>
                      <a:pPr algn="ctr" fontAlgn="b"/>
                      <a:r>
                        <a:rPr lang="en-US" sz="1600" u="none" strike="noStrike" dirty="0">
                          <a:effectLst/>
                        </a:rPr>
                        <a:t>Egypt</a:t>
                      </a:r>
                      <a:endParaRPr lang="en-US" sz="1600" b="0" i="0" u="none" strike="noStrike" dirty="0">
                        <a:solidFill>
                          <a:srgbClr val="000000"/>
                        </a:solidFill>
                        <a:effectLst/>
                        <a:latin typeface="Calibri" panose="020F0502020204030204" pitchFamily="34" charset="0"/>
                      </a:endParaRPr>
                    </a:p>
                  </a:txBody>
                  <a:tcPr marL="8205" marR="8205" marT="8205" marB="0" anchor="b"/>
                </a:tc>
                <a:tc>
                  <a:txBody>
                    <a:bodyPr/>
                    <a:lstStyle/>
                    <a:p>
                      <a:pPr algn="ctr" fontAlgn="b"/>
                      <a:r>
                        <a:rPr lang="en-US" sz="1600" u="none" strike="noStrike" dirty="0">
                          <a:effectLst/>
                        </a:rPr>
                        <a:t>Palestine</a:t>
                      </a:r>
                      <a:endParaRPr lang="en-US" sz="1600" b="0" i="0" u="none" strike="noStrike" dirty="0">
                        <a:solidFill>
                          <a:srgbClr val="000000"/>
                        </a:solidFill>
                        <a:effectLst/>
                        <a:latin typeface="Calibri" panose="020F0502020204030204" pitchFamily="34" charset="0"/>
                      </a:endParaRPr>
                    </a:p>
                  </a:txBody>
                  <a:tcPr marL="8205" marR="8205" marT="8205" marB="0" anchor="b"/>
                </a:tc>
                <a:tc>
                  <a:txBody>
                    <a:bodyPr/>
                    <a:lstStyle/>
                    <a:p>
                      <a:pPr algn="ctr" fontAlgn="b"/>
                      <a:r>
                        <a:rPr lang="en-US" sz="1600" u="none" strike="noStrike" dirty="0">
                          <a:effectLst/>
                        </a:rPr>
                        <a:t>Jordan</a:t>
                      </a:r>
                      <a:endParaRPr lang="en-US" sz="1600" b="0" i="0" u="none" strike="noStrike" dirty="0">
                        <a:solidFill>
                          <a:srgbClr val="000000"/>
                        </a:solidFill>
                        <a:effectLst/>
                        <a:latin typeface="Calibri" panose="020F0502020204030204" pitchFamily="34" charset="0"/>
                      </a:endParaRPr>
                    </a:p>
                  </a:txBody>
                  <a:tcPr marL="8205" marR="8205" marT="8205" marB="0" anchor="b"/>
                </a:tc>
                <a:tc>
                  <a:txBody>
                    <a:bodyPr/>
                    <a:lstStyle/>
                    <a:p>
                      <a:pPr algn="ctr" fontAlgn="b"/>
                      <a:r>
                        <a:rPr lang="en-US" sz="1600" u="none" strike="noStrike">
                          <a:effectLst/>
                        </a:rPr>
                        <a:t>Qatar</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ctr" fontAlgn="b"/>
                      <a:r>
                        <a:rPr lang="en-US" sz="1600" u="none" strike="noStrike">
                          <a:effectLst/>
                        </a:rPr>
                        <a:t>Sudan</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ctr" fontAlgn="b"/>
                      <a:r>
                        <a:rPr lang="en-US" sz="1600" u="none" strike="noStrike">
                          <a:effectLst/>
                        </a:rPr>
                        <a:t>Tunisia</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ctr" fontAlgn="b"/>
                      <a:r>
                        <a:rPr lang="en-US" sz="1600" u="none" strike="noStrike">
                          <a:effectLst/>
                        </a:rPr>
                        <a:t>Saudi Arabia</a:t>
                      </a:r>
                      <a:endParaRPr lang="en-US" sz="1600" b="0" i="0" u="none" strike="noStrike">
                        <a:solidFill>
                          <a:srgbClr val="000000"/>
                        </a:solidFill>
                        <a:effectLst/>
                        <a:latin typeface="Calibri" panose="020F0502020204030204" pitchFamily="34" charset="0"/>
                      </a:endParaRPr>
                    </a:p>
                  </a:txBody>
                  <a:tcPr marL="8205" marR="8205" marT="8205" marB="0" anchor="b"/>
                </a:tc>
                <a:extLst>
                  <a:ext uri="{0D108BD9-81ED-4DB2-BD59-A6C34878D82A}">
                    <a16:rowId xmlns:a16="http://schemas.microsoft.com/office/drawing/2014/main" xmlns="" val="10000"/>
                  </a:ext>
                </a:extLst>
              </a:tr>
              <a:tr h="2040921">
                <a:tc vMerge="1">
                  <a:txBody>
                    <a:bodyPr/>
                    <a:lstStyle/>
                    <a:p>
                      <a:endParaRPr lang="en-US"/>
                    </a:p>
                  </a:txBody>
                  <a:tcPr/>
                </a:tc>
                <a:tc>
                  <a:txBody>
                    <a:bodyPr/>
                    <a:lstStyle/>
                    <a:p>
                      <a:pPr algn="l" fontAlgn="b"/>
                      <a:r>
                        <a:rPr lang="en-US" sz="1600" u="none" strike="noStrike">
                          <a:effectLst/>
                        </a:rPr>
                        <a:t>LFS 2016</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l" fontAlgn="b"/>
                      <a:r>
                        <a:rPr lang="en-US" sz="1600" u="none" strike="noStrike">
                          <a:effectLst/>
                        </a:rPr>
                        <a:t>MICS 2018</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l" fontAlgn="b"/>
                      <a:r>
                        <a:rPr lang="en-US" sz="1600" u="none" strike="noStrike">
                          <a:effectLst/>
                        </a:rPr>
                        <a:t>HBS 2014</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l" fontAlgn="b"/>
                      <a:r>
                        <a:rPr lang="en-US" sz="1600" u="none" strike="noStrike">
                          <a:effectLst/>
                        </a:rPr>
                        <a:t>PECS 2017</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l" fontAlgn="b"/>
                      <a:r>
                        <a:rPr lang="en-US" sz="1600" u="none" strike="noStrike">
                          <a:effectLst/>
                        </a:rPr>
                        <a:t>MICS 2019-2020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l" fontAlgn="b"/>
                      <a:r>
                        <a:rPr lang="en-US" sz="1600" u="none" strike="noStrike">
                          <a:effectLst/>
                        </a:rPr>
                        <a:t>Violence Survey  2019</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l" fontAlgn="b"/>
                      <a:r>
                        <a:rPr lang="en-US" sz="1600" u="none" strike="noStrike">
                          <a:effectLst/>
                        </a:rPr>
                        <a:t>Health Survey 2018 </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l" fontAlgn="b"/>
                      <a:r>
                        <a:rPr lang="en-US" sz="1600" u="none" strike="noStrike">
                          <a:effectLst/>
                        </a:rPr>
                        <a:t>Reg- based Census </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l" fontAlgn="b"/>
                      <a:r>
                        <a:rPr lang="en-US" sz="1600" u="none" strike="noStrike">
                          <a:effectLst/>
                        </a:rPr>
                        <a:t>Census 2017</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l" fontAlgn="b"/>
                      <a:r>
                        <a:rPr lang="en-US" sz="1600" u="none" strike="noStrike" dirty="0">
                          <a:effectLst/>
                        </a:rPr>
                        <a:t>Census 2017</a:t>
                      </a:r>
                      <a:endParaRPr lang="en-US" sz="1600" b="0" i="0" u="none" strike="noStrike" dirty="0">
                        <a:solidFill>
                          <a:srgbClr val="000000"/>
                        </a:solidFill>
                        <a:effectLst/>
                        <a:latin typeface="Calibri" panose="020F0502020204030204" pitchFamily="34" charset="0"/>
                      </a:endParaRPr>
                    </a:p>
                  </a:txBody>
                  <a:tcPr marL="8205" marR="8205" marT="8205" marB="0" anchor="b"/>
                </a:tc>
                <a:tc>
                  <a:txBody>
                    <a:bodyPr/>
                    <a:lstStyle/>
                    <a:p>
                      <a:pPr algn="l" fontAlgn="b"/>
                      <a:r>
                        <a:rPr lang="en-US" sz="1600" u="none" strike="noStrike" dirty="0">
                          <a:effectLst/>
                        </a:rPr>
                        <a:t>Census 2015</a:t>
                      </a:r>
                      <a:endParaRPr lang="en-US" sz="1600" b="0" i="0" u="none" strike="noStrike" dirty="0">
                        <a:solidFill>
                          <a:srgbClr val="000000"/>
                        </a:solidFill>
                        <a:effectLst/>
                        <a:latin typeface="Calibri" panose="020F0502020204030204" pitchFamily="34" charset="0"/>
                      </a:endParaRPr>
                    </a:p>
                  </a:txBody>
                  <a:tcPr marL="8205" marR="8205" marT="8205" marB="0" anchor="b"/>
                </a:tc>
                <a:tc>
                  <a:txBody>
                    <a:bodyPr/>
                    <a:lstStyle/>
                    <a:p>
                      <a:pPr algn="l" fontAlgn="b"/>
                      <a:r>
                        <a:rPr lang="en-US" sz="1600" u="none" strike="noStrike">
                          <a:effectLst/>
                        </a:rPr>
                        <a:t>Census 2010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l" fontAlgn="b"/>
                      <a:r>
                        <a:rPr lang="en-US" sz="1600" u="none" strike="noStrike">
                          <a:effectLst/>
                        </a:rPr>
                        <a:t>Census 2008</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l" fontAlgn="b"/>
                      <a:r>
                        <a:rPr lang="en-US" sz="1600" u="none" strike="noStrike">
                          <a:effectLst/>
                        </a:rPr>
                        <a:t>Census 2014</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l" fontAlgn="b"/>
                      <a:r>
                        <a:rPr lang="en-US" sz="1600" u="none" strike="noStrike" dirty="0">
                          <a:effectLst/>
                        </a:rPr>
                        <a:t>Disability Survey 2017</a:t>
                      </a:r>
                      <a:endParaRPr lang="en-US" sz="1600" b="0" i="0" u="none" strike="noStrike" dirty="0">
                        <a:solidFill>
                          <a:srgbClr val="000000"/>
                        </a:solidFill>
                        <a:effectLst/>
                        <a:latin typeface="Calibri" panose="020F0502020204030204" pitchFamily="34" charset="0"/>
                      </a:endParaRPr>
                    </a:p>
                  </a:txBody>
                  <a:tcPr marL="8205" marR="8205" marT="8205" marB="0" anchor="b"/>
                </a:tc>
                <a:extLst>
                  <a:ext uri="{0D108BD9-81ED-4DB2-BD59-A6C34878D82A}">
                    <a16:rowId xmlns:a16="http://schemas.microsoft.com/office/drawing/2014/main" xmlns="" val="10001"/>
                  </a:ext>
                </a:extLst>
              </a:tr>
              <a:tr h="473630">
                <a:tc>
                  <a:txBody>
                    <a:bodyPr/>
                    <a:lstStyle/>
                    <a:p>
                      <a:pPr algn="l" fontAlgn="b"/>
                      <a:r>
                        <a:rPr lang="en-US" sz="1600" u="none" strike="noStrike" dirty="0">
                          <a:effectLst/>
                        </a:rPr>
                        <a:t>Population (22)</a:t>
                      </a:r>
                      <a:endParaRPr lang="en-US" sz="1600" b="0" i="0" u="none" strike="noStrike" dirty="0">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20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22</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22</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20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17</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dirty="0">
                          <a:effectLst/>
                        </a:rPr>
                        <a:t>8</a:t>
                      </a:r>
                      <a:endParaRPr lang="en-US" sz="1600" b="0" i="0" u="none" strike="noStrike" dirty="0">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dirty="0">
                          <a:effectLst/>
                        </a:rPr>
                        <a:t>22</a:t>
                      </a:r>
                      <a:endParaRPr lang="en-US" sz="1600" b="0" i="0" u="none" strike="noStrike" dirty="0">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21</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17</a:t>
                      </a:r>
                      <a:endParaRPr lang="en-US" sz="1600" b="0" i="0" u="none" strike="noStrike">
                        <a:solidFill>
                          <a:srgbClr val="000000"/>
                        </a:solidFill>
                        <a:effectLst/>
                        <a:latin typeface="Calibri" panose="020F0502020204030204" pitchFamily="34" charset="0"/>
                      </a:endParaRPr>
                    </a:p>
                  </a:txBody>
                  <a:tcPr marL="8205" marR="8205" marT="8205" marB="0" anchor="b"/>
                </a:tc>
                <a:extLst>
                  <a:ext uri="{0D108BD9-81ED-4DB2-BD59-A6C34878D82A}">
                    <a16:rowId xmlns:a16="http://schemas.microsoft.com/office/drawing/2014/main" xmlns="" val="10002"/>
                  </a:ext>
                </a:extLst>
              </a:tr>
              <a:tr h="430574">
                <a:tc>
                  <a:txBody>
                    <a:bodyPr/>
                    <a:lstStyle/>
                    <a:p>
                      <a:pPr algn="l" fontAlgn="b"/>
                      <a:r>
                        <a:rPr lang="en-US" sz="1600" u="none" strike="noStrike" dirty="0">
                          <a:effectLst/>
                        </a:rPr>
                        <a:t>No poverty and zero hunger (9)</a:t>
                      </a:r>
                      <a:endParaRPr lang="en-US" sz="1600" b="0" i="0" u="none" strike="noStrike" dirty="0">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extLst>
                  <a:ext uri="{0D108BD9-81ED-4DB2-BD59-A6C34878D82A}">
                    <a16:rowId xmlns:a16="http://schemas.microsoft.com/office/drawing/2014/main" xmlns="" val="10003"/>
                  </a:ext>
                </a:extLst>
              </a:tr>
              <a:tr h="430574">
                <a:tc>
                  <a:txBody>
                    <a:bodyPr/>
                    <a:lstStyle/>
                    <a:p>
                      <a:pPr algn="l" fontAlgn="b"/>
                      <a:r>
                        <a:rPr lang="en-US" sz="1600" u="none" strike="noStrike" dirty="0">
                          <a:effectLst/>
                        </a:rPr>
                        <a:t>Good health and well-being (6)</a:t>
                      </a:r>
                      <a:endParaRPr lang="en-US" sz="1600" b="0" i="0" u="none" strike="noStrike" dirty="0">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extLst>
                  <a:ext uri="{0D108BD9-81ED-4DB2-BD59-A6C34878D82A}">
                    <a16:rowId xmlns:a16="http://schemas.microsoft.com/office/drawing/2014/main" xmlns="" val="10004"/>
                  </a:ext>
                </a:extLst>
              </a:tr>
              <a:tr h="430574">
                <a:tc>
                  <a:txBody>
                    <a:bodyPr/>
                    <a:lstStyle/>
                    <a:p>
                      <a:pPr algn="l" fontAlgn="b"/>
                      <a:r>
                        <a:rPr lang="en-US" sz="1600" u="none" strike="noStrike" dirty="0">
                          <a:effectLst/>
                        </a:rPr>
                        <a:t>Quality education (23)</a:t>
                      </a:r>
                      <a:endParaRPr lang="en-US" sz="1600" b="0" i="0" u="none" strike="noStrike" dirty="0">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17</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8205" marR="8205" marT="8205" marB="0" anchor="b"/>
                </a:tc>
                <a:extLst>
                  <a:ext uri="{0D108BD9-81ED-4DB2-BD59-A6C34878D82A}">
                    <a16:rowId xmlns:a16="http://schemas.microsoft.com/office/drawing/2014/main" xmlns="" val="10005"/>
                  </a:ext>
                </a:extLst>
              </a:tr>
              <a:tr h="430574">
                <a:tc>
                  <a:txBody>
                    <a:bodyPr/>
                    <a:lstStyle/>
                    <a:p>
                      <a:pPr algn="l" fontAlgn="b"/>
                      <a:r>
                        <a:rPr lang="en-US" sz="1600" u="none" strike="noStrike" dirty="0">
                          <a:effectLst/>
                        </a:rPr>
                        <a:t>Empowerment and decision making (4)</a:t>
                      </a:r>
                      <a:endParaRPr lang="en-US" sz="1600" b="0" i="0" u="none" strike="noStrike" dirty="0">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extLst>
                  <a:ext uri="{0D108BD9-81ED-4DB2-BD59-A6C34878D82A}">
                    <a16:rowId xmlns:a16="http://schemas.microsoft.com/office/drawing/2014/main" xmlns="" val="10006"/>
                  </a:ext>
                </a:extLst>
              </a:tr>
              <a:tr h="430574">
                <a:tc>
                  <a:txBody>
                    <a:bodyPr/>
                    <a:lstStyle/>
                    <a:p>
                      <a:pPr algn="l" fontAlgn="b"/>
                      <a:r>
                        <a:rPr lang="en-US" sz="1600" u="none" strike="noStrike" dirty="0">
                          <a:effectLst/>
                        </a:rPr>
                        <a:t>Peace, justice and no violence (9)</a:t>
                      </a:r>
                      <a:endParaRPr lang="en-US" sz="1600" b="0" i="0" u="none" strike="noStrike" dirty="0">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extLst>
                  <a:ext uri="{0D108BD9-81ED-4DB2-BD59-A6C34878D82A}">
                    <a16:rowId xmlns:a16="http://schemas.microsoft.com/office/drawing/2014/main" xmlns="" val="10007"/>
                  </a:ext>
                </a:extLst>
              </a:tr>
              <a:tr h="430574">
                <a:tc>
                  <a:txBody>
                    <a:bodyPr/>
                    <a:lstStyle/>
                    <a:p>
                      <a:pPr algn="l" fontAlgn="b"/>
                      <a:r>
                        <a:rPr lang="en-US" sz="1600" u="none" strike="noStrike" dirty="0">
                          <a:effectLst/>
                        </a:rPr>
                        <a:t>Decent work and employment (29)</a:t>
                      </a:r>
                      <a:endParaRPr lang="en-US" sz="1600" b="0" i="0" u="none" strike="noStrike" dirty="0">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29</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11</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26</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22</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dirty="0">
                          <a:effectLst/>
                        </a:rPr>
                        <a:t>27</a:t>
                      </a:r>
                      <a:endParaRPr lang="en-US" sz="1600" b="0" i="0" u="none" strike="noStrike" dirty="0">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extLst>
                  <a:ext uri="{0D108BD9-81ED-4DB2-BD59-A6C34878D82A}">
                    <a16:rowId xmlns:a16="http://schemas.microsoft.com/office/drawing/2014/main" xmlns="" val="10008"/>
                  </a:ext>
                </a:extLst>
              </a:tr>
              <a:tr h="513902">
                <a:tc>
                  <a:txBody>
                    <a:bodyPr/>
                    <a:lstStyle/>
                    <a:p>
                      <a:pPr algn="l" fontAlgn="b"/>
                      <a:r>
                        <a:rPr lang="en-US" sz="1600" u="none" strike="noStrike" dirty="0">
                          <a:effectLst/>
                        </a:rPr>
                        <a:t>Accessibility to sustainable cities and communities (11)</a:t>
                      </a:r>
                      <a:endParaRPr lang="en-US" sz="1600" b="0" i="0" u="none" strike="noStrike" dirty="0">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dirty="0">
                          <a:effectLst/>
                        </a:rPr>
                        <a:t>5</a:t>
                      </a:r>
                      <a:endParaRPr lang="en-US" sz="1600" b="0" i="0" u="none" strike="noStrike" dirty="0">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8205" marR="8205" marT="8205" marB="0" anchor="b"/>
                </a:tc>
                <a:extLst>
                  <a:ext uri="{0D108BD9-81ED-4DB2-BD59-A6C34878D82A}">
                    <a16:rowId xmlns:a16="http://schemas.microsoft.com/office/drawing/2014/main" xmlns="" val="10009"/>
                  </a:ext>
                </a:extLst>
              </a:tr>
              <a:tr h="430574">
                <a:tc>
                  <a:txBody>
                    <a:bodyPr/>
                    <a:lstStyle/>
                    <a:p>
                      <a:pPr algn="l" fontAlgn="b"/>
                      <a:r>
                        <a:rPr lang="en-US" sz="1600" u="none" strike="noStrike" dirty="0">
                          <a:effectLst/>
                        </a:rPr>
                        <a:t>Partnerships for the goals (2)</a:t>
                      </a:r>
                      <a:endParaRPr lang="en-US" sz="1600" b="0" i="0" u="none" strike="noStrike" dirty="0">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205" marR="8205" marT="8205" marB="0" anchor="b"/>
                </a:tc>
                <a:tc>
                  <a:txBody>
                    <a:bodyPr/>
                    <a:lstStyle/>
                    <a:p>
                      <a:pPr algn="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8205" marR="8205" marT="8205" marB="0" anchor="b"/>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83693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10C17DB-D6FF-4342-92FD-7EC5AC6D0BA4}"/>
              </a:ext>
            </a:extLst>
          </p:cNvPr>
          <p:cNvPicPr>
            <a:picLocks noChangeAspect="1"/>
          </p:cNvPicPr>
          <p:nvPr/>
        </p:nvPicPr>
        <p:blipFill>
          <a:blip r:embed="rId2"/>
          <a:stretch>
            <a:fillRect/>
          </a:stretch>
        </p:blipFill>
        <p:spPr>
          <a:xfrm>
            <a:off x="253918" y="1698178"/>
            <a:ext cx="4232357" cy="4079687"/>
          </a:xfrm>
          <a:prstGeom prst="rect">
            <a:avLst/>
          </a:prstGeom>
        </p:spPr>
      </p:pic>
      <p:sp>
        <p:nvSpPr>
          <p:cNvPr id="2" name="Title 1">
            <a:extLst>
              <a:ext uri="{FF2B5EF4-FFF2-40B4-BE49-F238E27FC236}">
                <a16:creationId xmlns:a16="http://schemas.microsoft.com/office/drawing/2014/main" xmlns="" id="{0AA5C8F9-D7B6-4EB8-AA63-A65933045D3A}"/>
              </a:ext>
            </a:extLst>
          </p:cNvPr>
          <p:cNvSpPr>
            <a:spLocks noGrp="1"/>
          </p:cNvSpPr>
          <p:nvPr>
            <p:ph type="title"/>
          </p:nvPr>
        </p:nvSpPr>
        <p:spPr/>
        <p:txBody>
          <a:bodyPr/>
          <a:lstStyle/>
          <a:p>
            <a:pPr algn="r" rtl="1"/>
            <a:r>
              <a:rPr lang="ar-LB" dirty="0"/>
              <a:t>الغاية - زيادة توافرمؤشرات معيارية</a:t>
            </a:r>
            <a:endParaRPr lang="en-US" dirty="0"/>
          </a:p>
        </p:txBody>
      </p:sp>
      <p:sp>
        <p:nvSpPr>
          <p:cNvPr id="3" name="Content Placeholder 2">
            <a:extLst>
              <a:ext uri="{FF2B5EF4-FFF2-40B4-BE49-F238E27FC236}">
                <a16:creationId xmlns:a16="http://schemas.microsoft.com/office/drawing/2014/main" xmlns="" id="{8BE9557B-8A12-49E6-8935-40BD7F7E0116}"/>
              </a:ext>
            </a:extLst>
          </p:cNvPr>
          <p:cNvSpPr>
            <a:spLocks noGrp="1"/>
          </p:cNvSpPr>
          <p:nvPr>
            <p:ph idx="1"/>
          </p:nvPr>
        </p:nvSpPr>
        <p:spPr/>
        <p:txBody>
          <a:bodyPr/>
          <a:lstStyle/>
          <a:p>
            <a:pPr algn="r" rtl="1"/>
            <a:endParaRPr lang="ar-LB" dirty="0"/>
          </a:p>
          <a:p>
            <a:pPr algn="r" rtl="1"/>
            <a:r>
              <a:rPr lang="ar-LB" dirty="0"/>
              <a:t>-  52 مؤشر من أصل 115 مؤشر في الأطار الأقليمي</a:t>
            </a:r>
          </a:p>
          <a:p>
            <a:pPr algn="r" rtl="1"/>
            <a:endParaRPr lang="ar-LB" dirty="0"/>
          </a:p>
          <a:p>
            <a:pPr algn="r" rtl="1"/>
            <a:r>
              <a:rPr lang="ar-LB" dirty="0"/>
              <a:t>- يجب أن تتبع نهج  مجموعة واشنطن في طرح الأسئلة – الحد الأدنى</a:t>
            </a:r>
          </a:p>
          <a:p>
            <a:pPr algn="r" rtl="1"/>
            <a:endParaRPr lang="ar-LB" dirty="0"/>
          </a:p>
          <a:p>
            <a:pPr algn="r" rtl="1"/>
            <a:r>
              <a:rPr lang="ar-LB" dirty="0"/>
              <a:t>- يجب أن تكون قابلة للمقارنة تتبع التصانيف الدولية في التعليم، المهن  ...</a:t>
            </a:r>
          </a:p>
          <a:p>
            <a:pPr algn="r" rtl="1"/>
            <a:endParaRPr lang="ar-LB" dirty="0"/>
          </a:p>
          <a:p>
            <a:pPr algn="r" rtl="1"/>
            <a:r>
              <a:rPr lang="ar-LB" dirty="0"/>
              <a:t>- من المهم أن يتم تحليلها بتقاطعات مع متغيرات مثل التعليم و العمل والثروة والعنف  ...</a:t>
            </a:r>
          </a:p>
          <a:p>
            <a:pPr algn="r" rtl="1"/>
            <a:endParaRPr lang="ar-LB" dirty="0"/>
          </a:p>
          <a:p>
            <a:pPr algn="r" rtl="1"/>
            <a:endParaRPr lang="en-US" dirty="0"/>
          </a:p>
        </p:txBody>
      </p:sp>
    </p:spTree>
    <p:extLst>
      <p:ext uri="{BB962C8B-B14F-4D97-AF65-F5344CB8AC3E}">
        <p14:creationId xmlns:p14="http://schemas.microsoft.com/office/powerpoint/2010/main" val="1619898296"/>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963</TotalTime>
  <Words>2510</Words>
  <Application>Microsoft Office PowerPoint</Application>
  <PresentationFormat>Widescreen</PresentationFormat>
  <Paragraphs>483</Paragraphs>
  <Slides>35</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Calibri Light</vt:lpstr>
      <vt:lpstr>Courier New</vt:lpstr>
      <vt:lpstr>inherit</vt:lpstr>
      <vt:lpstr>Symbol</vt:lpstr>
      <vt:lpstr>Times New Roman</vt:lpstr>
      <vt:lpstr>Wingdings</vt:lpstr>
      <vt:lpstr>Metropolitan</vt:lpstr>
      <vt:lpstr>إجتماع الاسكوا التشاوري                   حول إحصاءات الإعاقة </vt:lpstr>
      <vt:lpstr>هدف الإجتماع</vt:lpstr>
      <vt:lpstr>الأجندة</vt:lpstr>
      <vt:lpstr>الدول التي إستخدمت المجموعة القصيرة لفريق واشنطن حول أداء الوظائف في التعدادات ومسوح الأسر المعيشية قبل 2017</vt:lpstr>
      <vt:lpstr>PowerPoint Presentation</vt:lpstr>
      <vt:lpstr>إطار الرصد والمؤشرات</vt:lpstr>
      <vt:lpstr>PowerPoint Presentation</vt:lpstr>
      <vt:lpstr>PowerPoint Presentation</vt:lpstr>
      <vt:lpstr>الغاية - زيادة توافرمؤشرات معيارية</vt:lpstr>
      <vt:lpstr>PowerPoint Presentation</vt:lpstr>
      <vt:lpstr>   خطة عمل  الاسكوا    جمع البيانات  الوطنية وتحليلها الدورة 2</vt:lpstr>
      <vt:lpstr>الدول التي أنجزت تعداد أ ومسوح الأسر المعيشية للأشخاص ذوي الإعاقة بعد 2017</vt:lpstr>
      <vt:lpstr> آثار جائحة كوفيد 19  على العمليات الإحصائية</vt:lpstr>
      <vt:lpstr>PowerPoint Presentation</vt:lpstr>
      <vt:lpstr>PowerPoint Presentation</vt:lpstr>
      <vt:lpstr>أهم آثارالجائحة  </vt:lpstr>
      <vt:lpstr>الآثار الناجمة على العمليات الميدانية</vt:lpstr>
      <vt:lpstr>طرق بديلة </vt:lpstr>
      <vt:lpstr>PowerPoint Presentation</vt:lpstr>
      <vt:lpstr>PowerPoint Presentation</vt:lpstr>
      <vt:lpstr>الآثار المترتبة على التحول إلى CATI / CAWI</vt:lpstr>
      <vt:lpstr>من الممارسات الجيدة</vt:lpstr>
      <vt:lpstr>مزايا اعتماد طرق إدارية بديلة </vt:lpstr>
      <vt:lpstr>التوصيات</vt:lpstr>
      <vt:lpstr>معلومات يجب جمعها أثناء جائحة كوفيد 19</vt:lpstr>
      <vt:lpstr>اعتبارات خاصة لجمع البيانات المتعلقة بجائحة كوفيد 19- أمثلة من الأسئلة </vt:lpstr>
      <vt:lpstr>يجب الأخذ بعين الأعتبار التالي: </vt:lpstr>
      <vt:lpstr>تحيز العينة  </vt:lpstr>
      <vt:lpstr>اعتبارات لإجراء مسح الهاتف </vt:lpstr>
      <vt:lpstr>اعتبارات خيارات مسح الإنترنت </vt:lpstr>
      <vt:lpstr>المنتجات المساعدة</vt:lpstr>
      <vt:lpstr>PowerPoint Presentation</vt:lpstr>
      <vt:lpstr> Use of Assistive Products /Unmet Need </vt:lpstr>
      <vt:lpstr>PowerPoint Presentation</vt:lpstr>
      <vt:lpstr>أسئلة و نقاش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إجتماع الاسكوا التشاوري  حول إحصاءات الإعاقة</dc:title>
  <dc:creator>Neda Jafar</dc:creator>
  <cp:lastModifiedBy>Zeki Fattah</cp:lastModifiedBy>
  <cp:revision>40</cp:revision>
  <dcterms:created xsi:type="dcterms:W3CDTF">2020-09-27T18:52:00Z</dcterms:created>
  <dcterms:modified xsi:type="dcterms:W3CDTF">2020-10-08T05:41:06Z</dcterms:modified>
</cp:coreProperties>
</file>