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60" r:id="rId4"/>
    <p:sldId id="261" r:id="rId5"/>
    <p:sldId id="262" r:id="rId6"/>
    <p:sldId id="280" r:id="rId7"/>
    <p:sldId id="264" r:id="rId8"/>
    <p:sldId id="289" r:id="rId9"/>
    <p:sldId id="265" r:id="rId10"/>
    <p:sldId id="266" r:id="rId11"/>
    <p:sldId id="281" r:id="rId12"/>
    <p:sldId id="267" r:id="rId13"/>
    <p:sldId id="269" r:id="rId14"/>
    <p:sldId id="270" r:id="rId15"/>
    <p:sldId id="274" r:id="rId16"/>
    <p:sldId id="287" r:id="rId17"/>
    <p:sldId id="288" r:id="rId18"/>
    <p:sldId id="271" r:id="rId19"/>
    <p:sldId id="272" r:id="rId20"/>
    <p:sldId id="290" r:id="rId21"/>
    <p:sldId id="275" r:id="rId22"/>
    <p:sldId id="283" r:id="rId23"/>
    <p:sldId id="276" r:id="rId24"/>
    <p:sldId id="277" r:id="rId25"/>
    <p:sldId id="279" r:id="rId26"/>
    <p:sldId id="285" r:id="rId27"/>
    <p:sldId id="284"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76" autoAdjust="0"/>
    <p:restoredTop sz="97849" autoAdjust="0"/>
  </p:normalViewPr>
  <p:slideViewPr>
    <p:cSldViewPr>
      <p:cViewPr>
        <p:scale>
          <a:sx n="66" d="100"/>
          <a:sy n="66" d="100"/>
        </p:scale>
        <p:origin x="-1482" y="-222"/>
      </p:cViewPr>
      <p:guideLst>
        <p:guide orient="horz" pos="2160"/>
        <p:guide pos="2880"/>
      </p:guideLst>
    </p:cSldViewPr>
  </p:slideViewPr>
  <p:outlineViewPr>
    <p:cViewPr>
      <p:scale>
        <a:sx n="33" d="100"/>
        <a:sy n="33" d="100"/>
      </p:scale>
      <p:origin x="0" y="1422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2777F30-C445-44F8-9C55-A78CBAFC9F94}" type="datetimeFigureOut">
              <a:rPr lang="fr-FR" smtClean="0"/>
              <a:pPr/>
              <a:t>17/09/2018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1A421D-53B5-45A8-A001-5762D09998E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2777F30-C445-44F8-9C55-A78CBAFC9F94}" type="datetimeFigureOut">
              <a:rPr lang="fr-FR" smtClean="0"/>
              <a:pPr/>
              <a:t>17/09/2018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1A421D-53B5-45A8-A001-5762D09998E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2777F30-C445-44F8-9C55-A78CBAFC9F94}" type="datetimeFigureOut">
              <a:rPr lang="fr-FR" smtClean="0"/>
              <a:pPr/>
              <a:t>17/09/2018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1A421D-53B5-45A8-A001-5762D09998E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2777F30-C445-44F8-9C55-A78CBAFC9F94}" type="datetimeFigureOut">
              <a:rPr lang="fr-FR" smtClean="0"/>
              <a:pPr/>
              <a:t>17/09/2018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1A421D-53B5-45A8-A001-5762D09998E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2777F30-C445-44F8-9C55-A78CBAFC9F94}" type="datetimeFigureOut">
              <a:rPr lang="fr-FR" smtClean="0"/>
              <a:pPr/>
              <a:t>17/09/2018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1A421D-53B5-45A8-A001-5762D09998E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2777F30-C445-44F8-9C55-A78CBAFC9F94}" type="datetimeFigureOut">
              <a:rPr lang="fr-FR" smtClean="0"/>
              <a:pPr/>
              <a:t>17/09/2018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31A421D-53B5-45A8-A001-5762D09998E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2777F30-C445-44F8-9C55-A78CBAFC9F94}" type="datetimeFigureOut">
              <a:rPr lang="fr-FR" smtClean="0"/>
              <a:pPr/>
              <a:t>17/09/2018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31A421D-53B5-45A8-A001-5762D09998E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2777F30-C445-44F8-9C55-A78CBAFC9F94}" type="datetimeFigureOut">
              <a:rPr lang="fr-FR" smtClean="0"/>
              <a:pPr/>
              <a:t>17/09/2018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31A421D-53B5-45A8-A001-5762D09998E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2777F30-C445-44F8-9C55-A78CBAFC9F94}" type="datetimeFigureOut">
              <a:rPr lang="fr-FR" smtClean="0"/>
              <a:pPr/>
              <a:t>17/09/2018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31A421D-53B5-45A8-A001-5762D09998E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2777F30-C445-44F8-9C55-A78CBAFC9F94}" type="datetimeFigureOut">
              <a:rPr lang="fr-FR" smtClean="0"/>
              <a:pPr/>
              <a:t>17/09/2018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31A421D-53B5-45A8-A001-5762D09998E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2777F30-C445-44F8-9C55-A78CBAFC9F94}" type="datetimeFigureOut">
              <a:rPr lang="fr-FR" smtClean="0"/>
              <a:pPr/>
              <a:t>17/09/2018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31A421D-53B5-45A8-A001-5762D09998E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77F30-C445-44F8-9C55-A78CBAFC9F94}" type="datetimeFigureOut">
              <a:rPr lang="fr-FR" smtClean="0"/>
              <a:pPr/>
              <a:t>17/09/2018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1A421D-53B5-45A8-A001-5762D09998E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3575050" y="273050"/>
            <a:ext cx="5111750" cy="6370660"/>
          </a:xfrm>
          <a:solidFill>
            <a:schemeClr val="accent6">
              <a:lumMod val="60000"/>
              <a:lumOff val="40000"/>
            </a:schemeClr>
          </a:solidFill>
        </p:spPr>
        <p:txBody>
          <a:bodyPr/>
          <a:lstStyle/>
          <a:p>
            <a:pPr algn="ctr"/>
            <a:r>
              <a:rPr lang="fr-FR" sz="5400" dirty="0" smtClean="0"/>
              <a:t>PRESENTATION </a:t>
            </a:r>
            <a:r>
              <a:rPr lang="fr-FR" sz="5400" b="1" dirty="0" smtClean="0"/>
              <a:t>COMORES</a:t>
            </a:r>
          </a:p>
          <a:p>
            <a:pPr>
              <a:buNone/>
            </a:pPr>
            <a:endParaRPr lang="fr-FR" dirty="0"/>
          </a:p>
          <a:p>
            <a:endParaRPr lang="fr-FR" dirty="0" smtClean="0"/>
          </a:p>
          <a:p>
            <a:pPr algn="ctr"/>
            <a:r>
              <a:rPr lang="fr-FR" sz="4400" dirty="0" smtClean="0"/>
              <a:t>VIOLENCES BASEES </a:t>
            </a:r>
            <a:r>
              <a:rPr lang="fr-FR" sz="4400" dirty="0" smtClean="0"/>
              <a:t>SUR LE GENRE     (VBG)</a:t>
            </a:r>
          </a:p>
          <a:p>
            <a:pPr>
              <a:buNone/>
            </a:pPr>
            <a:r>
              <a:rPr lang="fr-FR" dirty="0" smtClean="0"/>
              <a:t> </a:t>
            </a:r>
            <a:endParaRPr lang="fr-FR" dirty="0"/>
          </a:p>
        </p:txBody>
      </p:sp>
      <p:sp>
        <p:nvSpPr>
          <p:cNvPr id="4" name="Espace réservé du texte 3"/>
          <p:cNvSpPr>
            <a:spLocks noGrp="1"/>
          </p:cNvSpPr>
          <p:nvPr>
            <p:ph type="body" sz="half" idx="2"/>
          </p:nvPr>
        </p:nvSpPr>
        <p:spPr>
          <a:xfrm>
            <a:off x="214282" y="1435100"/>
            <a:ext cx="3251231" cy="5137172"/>
          </a:xfrm>
          <a:solidFill>
            <a:schemeClr val="tx2">
              <a:lumMod val="60000"/>
              <a:lumOff val="40000"/>
            </a:schemeClr>
          </a:solidFill>
        </p:spPr>
        <p:txBody>
          <a:bodyPr>
            <a:normAutofit fontScale="92500"/>
          </a:bodyPr>
          <a:lstStyle/>
          <a:p>
            <a:endParaRPr lang="fr-FR" sz="3600" dirty="0" smtClean="0"/>
          </a:p>
          <a:p>
            <a:r>
              <a:rPr lang="fr-FR" sz="3600" b="1" dirty="0" smtClean="0"/>
              <a:t>Mme MHOUDINE </a:t>
            </a:r>
            <a:r>
              <a:rPr lang="fr-FR" sz="3600" b="1" dirty="0" err="1" smtClean="0"/>
              <a:t>Sitti</a:t>
            </a:r>
            <a:r>
              <a:rPr lang="fr-FR" sz="3600" b="1" dirty="0" smtClean="0"/>
              <a:t> </a:t>
            </a:r>
            <a:r>
              <a:rPr lang="fr-FR" sz="3600" b="1" dirty="0" err="1" smtClean="0"/>
              <a:t>Farouata</a:t>
            </a:r>
            <a:r>
              <a:rPr lang="fr-FR" sz="3600" b="1" dirty="0" smtClean="0"/>
              <a:t> </a:t>
            </a:r>
            <a:r>
              <a:rPr lang="fr-FR" sz="3600" dirty="0" smtClean="0"/>
              <a:t>, commissaire Nationale à la Solidarité, à la Protection et à la promotion du Genre</a:t>
            </a:r>
            <a:endParaRPr lang="fr-FR" sz="3600" dirty="0"/>
          </a:p>
        </p:txBody>
      </p:sp>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5536" y="332656"/>
            <a:ext cx="2747704" cy="10763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68280"/>
          </a:xfrm>
          <a:solidFill>
            <a:schemeClr val="accent6"/>
          </a:solidFill>
        </p:spPr>
        <p:txBody>
          <a:bodyPr>
            <a:normAutofit fontScale="90000"/>
          </a:bodyPr>
          <a:lstStyle/>
          <a:p>
            <a:r>
              <a:rPr lang="fr-FR" dirty="0" smtClean="0"/>
              <a:t>Suite </a:t>
            </a:r>
            <a:endParaRPr lang="fr-FR" dirty="0"/>
          </a:p>
        </p:txBody>
      </p:sp>
      <p:sp>
        <p:nvSpPr>
          <p:cNvPr id="3" name="Espace réservé du contenu 2"/>
          <p:cNvSpPr>
            <a:spLocks noGrp="1"/>
          </p:cNvSpPr>
          <p:nvPr>
            <p:ph idx="1"/>
          </p:nvPr>
        </p:nvSpPr>
        <p:spPr>
          <a:xfrm>
            <a:off x="457200" y="857232"/>
            <a:ext cx="8229600" cy="5500726"/>
          </a:xfrm>
          <a:solidFill>
            <a:schemeClr val="accent5">
              <a:lumMod val="40000"/>
              <a:lumOff val="60000"/>
            </a:schemeClr>
          </a:solidFill>
        </p:spPr>
        <p:txBody>
          <a:bodyPr>
            <a:normAutofit lnSpcReduction="10000"/>
          </a:bodyPr>
          <a:lstStyle/>
          <a:p>
            <a:r>
              <a:rPr lang="fr-FR" dirty="0"/>
              <a:t> </a:t>
            </a:r>
            <a:r>
              <a:rPr lang="fr-FR" sz="4000" dirty="0" smtClean="0"/>
              <a:t>selon  </a:t>
            </a:r>
            <a:r>
              <a:rPr lang="fr-FR" sz="4000" dirty="0"/>
              <a:t>La Revue à mi-parcours </a:t>
            </a:r>
            <a:r>
              <a:rPr lang="fr-FR" sz="4000" dirty="0" smtClean="0"/>
              <a:t>de janvier à décembre 2017, le projet </a:t>
            </a:r>
            <a:r>
              <a:rPr lang="fr-FR" sz="4000" dirty="0"/>
              <a:t>d’appui aux services d’écoute des enfants victimes de maltraitances et des femmes violentées montre qu’au niveau des 3 îles </a:t>
            </a:r>
            <a:r>
              <a:rPr lang="fr-FR" sz="4000" dirty="0" smtClean="0"/>
              <a:t>, </a:t>
            </a:r>
            <a:r>
              <a:rPr lang="fr-FR" sz="4000" dirty="0"/>
              <a:t>551 cas de violences ont été enregistrés (soit 169 cas à </a:t>
            </a:r>
            <a:r>
              <a:rPr lang="fr-FR" sz="4000" dirty="0" err="1"/>
              <a:t>Mwali</a:t>
            </a:r>
            <a:r>
              <a:rPr lang="fr-FR" sz="4000" dirty="0"/>
              <a:t>, 193 à </a:t>
            </a:r>
            <a:r>
              <a:rPr lang="fr-FR" sz="4000" dirty="0" err="1"/>
              <a:t>Ndzuani</a:t>
            </a:r>
            <a:r>
              <a:rPr lang="fr-FR" sz="4000" dirty="0"/>
              <a:t> et 189 à Ngazidja).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97634"/>
          </a:xfrm>
        </p:spPr>
        <p:txBody>
          <a:bodyPr/>
          <a:lstStyle/>
          <a:p>
            <a:endParaRPr lang="fr-FR" dirty="0"/>
          </a:p>
        </p:txBody>
      </p:sp>
      <p:pic>
        <p:nvPicPr>
          <p:cNvPr id="1026" name="Picture 2" descr="C:\Users\Maimouna\Desktop\Supports de communication Projet d'appui aux Services d'écoute\Dépliant 2018.jpg"/>
          <p:cNvPicPr>
            <a:picLocks noChangeAspect="1" noChangeArrowheads="1"/>
          </p:cNvPicPr>
          <p:nvPr/>
        </p:nvPicPr>
        <p:blipFill>
          <a:blip r:embed="rId2"/>
          <a:srcRect/>
          <a:stretch>
            <a:fillRect/>
          </a:stretch>
        </p:blipFill>
        <p:spPr bwMode="auto">
          <a:xfrm>
            <a:off x="571472" y="357166"/>
            <a:ext cx="8143932" cy="600079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a:solidFill>
            <a:schemeClr val="accent6"/>
          </a:solidFill>
        </p:spPr>
        <p:txBody>
          <a:bodyPr>
            <a:normAutofit/>
          </a:bodyPr>
          <a:lstStyle/>
          <a:p>
            <a:r>
              <a:rPr lang="fr-FR" sz="3200" dirty="0" smtClean="0"/>
              <a:t>Différents acteurs sous la tutelle du CNSPSPG  </a:t>
            </a:r>
            <a:endParaRPr lang="fr-FR" sz="3200" dirty="0"/>
          </a:p>
        </p:txBody>
      </p:sp>
      <p:sp>
        <p:nvSpPr>
          <p:cNvPr id="3" name="Espace réservé du contenu 2"/>
          <p:cNvSpPr>
            <a:spLocks noGrp="1"/>
          </p:cNvSpPr>
          <p:nvPr>
            <p:ph idx="1"/>
          </p:nvPr>
        </p:nvSpPr>
        <p:spPr>
          <a:xfrm>
            <a:off x="457200" y="1357298"/>
            <a:ext cx="8229600" cy="5500702"/>
          </a:xfrm>
          <a:solidFill>
            <a:schemeClr val="bg2">
              <a:lumMod val="90000"/>
            </a:schemeClr>
          </a:solidFill>
        </p:spPr>
        <p:txBody>
          <a:bodyPr>
            <a:normAutofit fontScale="77500" lnSpcReduction="20000"/>
          </a:bodyPr>
          <a:lstStyle/>
          <a:p>
            <a:r>
              <a:rPr lang="fr-FR" b="1" u="sng" dirty="0"/>
              <a:t>les institutions étatiques :</a:t>
            </a:r>
            <a:endParaRPr lang="fr-FR" dirty="0"/>
          </a:p>
          <a:p>
            <a:pPr lvl="0"/>
            <a:r>
              <a:rPr lang="fr-FR" sz="3100" dirty="0"/>
              <a:t>Délégation de droit de l’homme</a:t>
            </a:r>
          </a:p>
          <a:p>
            <a:pPr lvl="0"/>
            <a:r>
              <a:rPr lang="fr-FR" sz="3100" dirty="0"/>
              <a:t>Maison de la </a:t>
            </a:r>
            <a:r>
              <a:rPr lang="fr-FR" sz="3100" dirty="0" smtClean="0"/>
              <a:t>justice</a:t>
            </a:r>
          </a:p>
          <a:p>
            <a:pPr lvl="0"/>
            <a:r>
              <a:rPr lang="fr-FR" sz="3100" dirty="0" smtClean="0"/>
              <a:t>Commission de droit de l’Homme et de liberté (CNDHL) </a:t>
            </a:r>
            <a:endParaRPr lang="fr-FR" sz="3100" dirty="0"/>
          </a:p>
          <a:p>
            <a:pPr lvl="0"/>
            <a:r>
              <a:rPr lang="fr-FR" sz="3100" dirty="0" smtClean="0"/>
              <a:t>Commissariat à la solidarité, à la protection sociale et à la promotion du genre</a:t>
            </a:r>
            <a:endParaRPr lang="fr-FR" sz="3100" dirty="0"/>
          </a:p>
          <a:p>
            <a:pPr lvl="0"/>
            <a:r>
              <a:rPr lang="fr-FR" sz="3100" dirty="0"/>
              <a:t>Brigade de mœurs </a:t>
            </a:r>
            <a:endParaRPr lang="fr-FR" sz="3100" dirty="0" smtClean="0"/>
          </a:p>
          <a:p>
            <a:pPr lvl="0"/>
            <a:r>
              <a:rPr lang="fr-FR" sz="3100" dirty="0" err="1" smtClean="0"/>
              <a:t>Mouftorat</a:t>
            </a:r>
            <a:r>
              <a:rPr lang="fr-FR" sz="3100" dirty="0" smtClean="0"/>
              <a:t> </a:t>
            </a:r>
            <a:endParaRPr lang="fr-FR" sz="3100" dirty="0"/>
          </a:p>
          <a:p>
            <a:pPr lvl="0"/>
            <a:r>
              <a:rPr lang="fr-FR" sz="3100" dirty="0"/>
              <a:t>Direction de Ngazidja en charge de la protection de l’enfant</a:t>
            </a:r>
          </a:p>
          <a:p>
            <a:pPr lvl="0"/>
            <a:r>
              <a:rPr lang="fr-FR" sz="3100" dirty="0"/>
              <a:t>Direction d’Anjouan en charge de la protection de l’enfant</a:t>
            </a:r>
          </a:p>
          <a:p>
            <a:pPr lvl="0"/>
            <a:r>
              <a:rPr lang="fr-FR" sz="3100" dirty="0"/>
              <a:t>Direction de Mohéli en charge de la protection de l’enfant</a:t>
            </a:r>
          </a:p>
          <a:p>
            <a:pPr lvl="0"/>
            <a:r>
              <a:rPr lang="fr-FR" sz="3100" dirty="0"/>
              <a:t>Cellule d’écoute Ngazidja</a:t>
            </a:r>
          </a:p>
          <a:p>
            <a:pPr lvl="0"/>
            <a:r>
              <a:rPr lang="fr-FR" sz="3100" dirty="0"/>
              <a:t>Cellule d’écoute Anjouan</a:t>
            </a:r>
          </a:p>
          <a:p>
            <a:pPr lvl="0"/>
            <a:r>
              <a:rPr lang="fr-FR" sz="3100" dirty="0"/>
              <a:t>Cellule d’écoute Mohéli</a:t>
            </a:r>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11156"/>
          </a:xfrm>
          <a:solidFill>
            <a:schemeClr val="accent6"/>
          </a:solidFill>
        </p:spPr>
        <p:txBody>
          <a:bodyPr>
            <a:normAutofit fontScale="90000"/>
          </a:bodyPr>
          <a:lstStyle/>
          <a:p>
            <a:r>
              <a:rPr lang="fr-FR" dirty="0" smtClean="0"/>
              <a:t>Suite </a:t>
            </a:r>
            <a:endParaRPr lang="fr-FR" dirty="0"/>
          </a:p>
        </p:txBody>
      </p:sp>
      <p:sp>
        <p:nvSpPr>
          <p:cNvPr id="3" name="Espace réservé du contenu 2"/>
          <p:cNvSpPr>
            <a:spLocks noGrp="1"/>
          </p:cNvSpPr>
          <p:nvPr>
            <p:ph idx="1"/>
          </p:nvPr>
        </p:nvSpPr>
        <p:spPr>
          <a:xfrm>
            <a:off x="457200" y="1000108"/>
            <a:ext cx="8229600" cy="5429288"/>
          </a:xfrm>
          <a:solidFill>
            <a:schemeClr val="bg1">
              <a:lumMod val="75000"/>
            </a:schemeClr>
          </a:solidFill>
        </p:spPr>
        <p:txBody>
          <a:bodyPr>
            <a:normAutofit fontScale="92500" lnSpcReduction="20000"/>
          </a:bodyPr>
          <a:lstStyle/>
          <a:p>
            <a:r>
              <a:rPr lang="fr-FR" b="1" u="sng" dirty="0"/>
              <a:t>les ONG à caractère national :</a:t>
            </a:r>
            <a:endParaRPr lang="fr-FR" dirty="0"/>
          </a:p>
          <a:p>
            <a:pPr lvl="0"/>
            <a:r>
              <a:rPr lang="fr-FR" dirty="0"/>
              <a:t>Plateforme nationale de lutte contre les </a:t>
            </a:r>
            <a:r>
              <a:rPr lang="fr-FR" dirty="0" smtClean="0"/>
              <a:t>VBG (SUBUTI WAMBE)</a:t>
            </a:r>
            <a:endParaRPr lang="fr-FR" dirty="0"/>
          </a:p>
          <a:p>
            <a:pPr lvl="0"/>
            <a:r>
              <a:rPr lang="fr-FR" dirty="0"/>
              <a:t>ASCOBEF </a:t>
            </a:r>
          </a:p>
          <a:p>
            <a:pPr lvl="0"/>
            <a:r>
              <a:rPr lang="fr-FR" dirty="0"/>
              <a:t>ONG </a:t>
            </a:r>
            <a:r>
              <a:rPr lang="fr-FR" dirty="0" err="1"/>
              <a:t>Hifadhui</a:t>
            </a:r>
            <a:endParaRPr lang="fr-FR" dirty="0"/>
          </a:p>
          <a:p>
            <a:pPr lvl="0"/>
            <a:r>
              <a:rPr lang="fr-FR" dirty="0"/>
              <a:t>ONG </a:t>
            </a:r>
            <a:r>
              <a:rPr lang="fr-FR" dirty="0" err="1" smtClean="0"/>
              <a:t>Maecha</a:t>
            </a:r>
            <a:endParaRPr lang="fr-FR" dirty="0" smtClean="0"/>
          </a:p>
          <a:p>
            <a:pPr lvl="0"/>
            <a:r>
              <a:rPr lang="fr-FR" dirty="0" smtClean="0"/>
              <a:t>Réseau National des Femmes leaders pour la Paix (RNFLP)</a:t>
            </a:r>
          </a:p>
          <a:p>
            <a:pPr lvl="0"/>
            <a:r>
              <a:rPr lang="fr-FR" dirty="0" smtClean="0"/>
              <a:t>Réseau National Femme et Développement (RNFD) </a:t>
            </a:r>
            <a:endParaRPr lang="fr-FR" dirty="0"/>
          </a:p>
          <a:p>
            <a:pPr lvl="0"/>
            <a:r>
              <a:rPr lang="fr-FR" dirty="0"/>
              <a:t>ONG CAP</a:t>
            </a:r>
          </a:p>
          <a:p>
            <a:r>
              <a:rPr lang="fr-FR" dirty="0" smtClean="0"/>
              <a:t>ONG MMADJAMU</a:t>
            </a: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39718"/>
          </a:xfrm>
          <a:solidFill>
            <a:schemeClr val="accent6"/>
          </a:solidFill>
        </p:spPr>
        <p:txBody>
          <a:bodyPr>
            <a:normAutofit fontScale="90000"/>
          </a:bodyPr>
          <a:lstStyle/>
          <a:p>
            <a:r>
              <a:rPr lang="fr-FR" dirty="0" smtClean="0"/>
              <a:t>SUITE </a:t>
            </a:r>
            <a:endParaRPr lang="fr-FR" dirty="0"/>
          </a:p>
        </p:txBody>
      </p:sp>
      <p:sp>
        <p:nvSpPr>
          <p:cNvPr id="3" name="Espace réservé du contenu 2"/>
          <p:cNvSpPr>
            <a:spLocks noGrp="1"/>
          </p:cNvSpPr>
          <p:nvPr>
            <p:ph idx="1"/>
          </p:nvPr>
        </p:nvSpPr>
        <p:spPr>
          <a:xfrm>
            <a:off x="457200" y="928670"/>
            <a:ext cx="8229600" cy="5643602"/>
          </a:xfrm>
          <a:solidFill>
            <a:schemeClr val="bg1">
              <a:lumMod val="85000"/>
            </a:schemeClr>
          </a:solidFill>
        </p:spPr>
        <p:txBody>
          <a:bodyPr>
            <a:normAutofit fontScale="85000" lnSpcReduction="10000"/>
          </a:bodyPr>
          <a:lstStyle/>
          <a:p>
            <a:pPr>
              <a:buNone/>
            </a:pPr>
            <a:r>
              <a:rPr lang="fr-FR" b="1" u="sng" dirty="0" smtClean="0"/>
              <a:t> </a:t>
            </a:r>
            <a:r>
              <a:rPr lang="fr-FR" b="1" u="sng" dirty="0"/>
              <a:t>les ONG et Associations à caractère insulaire et/ou communal : </a:t>
            </a:r>
            <a:endParaRPr lang="fr-FR" dirty="0"/>
          </a:p>
          <a:p>
            <a:pPr lvl="0"/>
            <a:r>
              <a:rPr lang="fr-FR" b="1" u="sng" dirty="0"/>
              <a:t>Ngazidja :</a:t>
            </a:r>
            <a:endParaRPr lang="fr-FR" dirty="0"/>
          </a:p>
          <a:p>
            <a:pPr lvl="0"/>
            <a:r>
              <a:rPr lang="fr-FR" dirty="0" err="1"/>
              <a:t>Moina</a:t>
            </a:r>
            <a:r>
              <a:rPr lang="fr-FR" dirty="0"/>
              <a:t> </a:t>
            </a:r>
            <a:r>
              <a:rPr lang="fr-FR" dirty="0" err="1" smtClean="0"/>
              <a:t>Tsiwamdzima</a:t>
            </a:r>
            <a:endParaRPr lang="fr-FR" dirty="0"/>
          </a:p>
          <a:p>
            <a:pPr lvl="0"/>
            <a:r>
              <a:rPr lang="fr-FR" dirty="0"/>
              <a:t>Plateforme insulaire de lutte contre les VBG</a:t>
            </a:r>
          </a:p>
          <a:p>
            <a:pPr lvl="0"/>
            <a:r>
              <a:rPr lang="fr-FR" b="1" u="sng" dirty="0"/>
              <a:t>Anjouan :</a:t>
            </a:r>
            <a:endParaRPr lang="fr-FR" dirty="0"/>
          </a:p>
          <a:p>
            <a:pPr lvl="0"/>
            <a:r>
              <a:rPr lang="fr-FR" dirty="0"/>
              <a:t>Comité de Mutsamudu NARIHIFADHUI WUWANA</a:t>
            </a:r>
          </a:p>
          <a:p>
            <a:pPr lvl="0"/>
            <a:r>
              <a:rPr lang="fr-FR" dirty="0"/>
              <a:t>Plateforme insulaire de lutte contre les </a:t>
            </a:r>
            <a:r>
              <a:rPr lang="fr-FR" dirty="0" smtClean="0"/>
              <a:t>VBG</a:t>
            </a:r>
          </a:p>
          <a:p>
            <a:pPr lvl="0"/>
            <a:r>
              <a:rPr lang="fr-FR" dirty="0" smtClean="0"/>
              <a:t>Comité de surveillance nocturne  </a:t>
            </a:r>
            <a:r>
              <a:rPr lang="fr-FR" dirty="0" err="1" smtClean="0"/>
              <a:t>Ouani</a:t>
            </a:r>
            <a:endParaRPr lang="fr-FR" dirty="0"/>
          </a:p>
          <a:p>
            <a:pPr lvl="0"/>
            <a:r>
              <a:rPr lang="fr-FR" b="1" u="sng" dirty="0"/>
              <a:t>Mohéli </a:t>
            </a:r>
            <a:endParaRPr lang="fr-FR" dirty="0"/>
          </a:p>
          <a:p>
            <a:pPr lvl="0"/>
            <a:r>
              <a:rPr lang="fr-FR" dirty="0"/>
              <a:t>Plateforme insulaire de lutte contre les </a:t>
            </a:r>
            <a:r>
              <a:rPr lang="fr-FR" dirty="0" smtClean="0"/>
              <a:t>VBG</a:t>
            </a:r>
          </a:p>
          <a:p>
            <a:pPr lvl="0"/>
            <a:r>
              <a:rPr lang="fr-FR" dirty="0" smtClean="0"/>
              <a:t>Comité de surveillance de travail forcé des enfants</a:t>
            </a:r>
            <a:endParaRPr lang="fr-FR" dirty="0"/>
          </a:p>
          <a:p>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7166"/>
            <a:ext cx="8229600" cy="6143668"/>
          </a:xfrm>
          <a:solidFill>
            <a:schemeClr val="accent4">
              <a:lumMod val="40000"/>
              <a:lumOff val="60000"/>
            </a:schemeClr>
          </a:solidFill>
        </p:spPr>
        <p:txBody>
          <a:bodyPr>
            <a:normAutofit fontScale="90000"/>
          </a:bodyPr>
          <a:lstStyle/>
          <a:p>
            <a:r>
              <a:rPr lang="fr-FR" sz="3100" dirty="0" smtClean="0"/>
              <a:t/>
            </a:r>
            <a:br>
              <a:rPr lang="fr-FR" sz="3100" dirty="0" smtClean="0"/>
            </a:br>
            <a:r>
              <a:rPr lang="fr-FR" sz="3100" dirty="0" smtClean="0"/>
              <a:t/>
            </a:r>
            <a:br>
              <a:rPr lang="fr-FR" sz="3100" dirty="0" smtClean="0"/>
            </a:br>
            <a:r>
              <a:rPr lang="fr-FR" sz="3100" dirty="0" smtClean="0"/>
              <a:t/>
            </a:r>
            <a:br>
              <a:rPr lang="fr-FR" sz="3100" dirty="0" smtClean="0"/>
            </a:br>
            <a:r>
              <a:rPr lang="fr-FR" sz="3600" dirty="0" smtClean="0"/>
              <a:t>On distingue différentes formes de violences basées sur le genre en Union des Comores:</a:t>
            </a:r>
            <a:br>
              <a:rPr lang="fr-FR" sz="3600" dirty="0" smtClean="0"/>
            </a:br>
            <a:r>
              <a:rPr lang="fr-FR" sz="3600" dirty="0" smtClean="0"/>
              <a:t>1. les mariages précoces dans toutes ses formes et conditions</a:t>
            </a:r>
            <a:br>
              <a:rPr lang="fr-FR" sz="3600" dirty="0" smtClean="0"/>
            </a:br>
            <a:r>
              <a:rPr lang="fr-FR" sz="3600" dirty="0" smtClean="0"/>
              <a:t>2. les violences liées aux conflits de tout type (ex: violence conjugale,  violence physique, psychologique, sexuelle, incestes, violence coutumière, violence économique, en milieu scolaire et professionnel, travail des enfants, travail de sexe)</a:t>
            </a:r>
            <a:br>
              <a:rPr lang="fr-FR" sz="3600" dirty="0" smtClean="0"/>
            </a:br>
            <a:r>
              <a:rPr lang="fr-FR" dirty="0" smtClean="0"/>
              <a:t/>
            </a:r>
            <a:br>
              <a:rPr lang="fr-FR" dirty="0" smtClean="0"/>
            </a:br>
            <a:r>
              <a:rPr lang="fr-FR" dirty="0" smtClean="0"/>
              <a:t/>
            </a:r>
            <a:br>
              <a:rPr lang="fr-FR" dirty="0" smtClean="0"/>
            </a:b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NINA HAMADA SAID, 25 ans, </a:t>
            </a:r>
            <a:r>
              <a:rPr lang="fr-FR" dirty="0" err="1" smtClean="0"/>
              <a:t>Fomboni</a:t>
            </a:r>
            <a:r>
              <a:rPr lang="fr-FR" dirty="0" smtClean="0"/>
              <a:t>, Mohéli</a:t>
            </a:r>
            <a:endParaRPr lang="fr-FR" dirty="0"/>
          </a:p>
        </p:txBody>
      </p:sp>
      <p:pic>
        <p:nvPicPr>
          <p:cNvPr id="2050" name="Picture 2" descr="C:\Users\Maimouna\Desktop\Wana titi\EXPO WANA WATITI - PHOTOS\16.NINA HAMADA SAID.jpg"/>
          <p:cNvPicPr>
            <a:picLocks noGrp="1" noChangeAspect="1" noChangeArrowheads="1"/>
          </p:cNvPicPr>
          <p:nvPr>
            <p:ph idx="1"/>
          </p:nvPr>
        </p:nvPicPr>
        <p:blipFill>
          <a:blip r:embed="rId2" cstate="print"/>
          <a:srcRect/>
          <a:stretch>
            <a:fillRect/>
          </a:stretch>
        </p:blipFill>
        <p:spPr bwMode="auto">
          <a:xfrm>
            <a:off x="357158" y="1600200"/>
            <a:ext cx="8501122" cy="490063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6">
              <a:lumMod val="20000"/>
              <a:lumOff val="80000"/>
            </a:schemeClr>
          </a:solidFill>
        </p:spPr>
        <p:txBody>
          <a:bodyPr>
            <a:normAutofit fontScale="90000"/>
          </a:bodyPr>
          <a:lstStyle/>
          <a:p>
            <a:r>
              <a:rPr lang="fr-FR" dirty="0" smtClean="0"/>
              <a:t>Yasmina </a:t>
            </a:r>
            <a:r>
              <a:rPr lang="fr-FR" dirty="0" err="1" smtClean="0"/>
              <a:t>Mze</a:t>
            </a:r>
            <a:r>
              <a:rPr lang="fr-FR" dirty="0" smtClean="0"/>
              <a:t> 16 ans, </a:t>
            </a:r>
            <a:r>
              <a:rPr lang="fr-FR" dirty="0" err="1" smtClean="0"/>
              <a:t>Koni</a:t>
            </a:r>
            <a:r>
              <a:rPr lang="fr-FR" dirty="0" smtClean="0"/>
              <a:t> Jojo Anjouan</a:t>
            </a:r>
            <a:endParaRPr lang="fr-FR" dirty="0"/>
          </a:p>
        </p:txBody>
      </p:sp>
      <p:pic>
        <p:nvPicPr>
          <p:cNvPr id="3074" name="Picture 2" descr="C:\Users\Maimouna\Desktop\Wana titi\EXPO WANA WATITI - PHOTOS\9.YASMINA MIFTAHOU.jpg"/>
          <p:cNvPicPr>
            <a:picLocks noGrp="1" noChangeAspect="1" noChangeArrowheads="1"/>
          </p:cNvPicPr>
          <p:nvPr>
            <p:ph idx="1"/>
          </p:nvPr>
        </p:nvPicPr>
        <p:blipFill>
          <a:blip r:embed="rId2" cstate="print"/>
          <a:srcRect/>
          <a:stretch>
            <a:fillRect/>
          </a:stretch>
        </p:blipFill>
        <p:spPr bwMode="auto">
          <a:xfrm>
            <a:off x="500034" y="1600200"/>
            <a:ext cx="8358246" cy="504351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39718"/>
          </a:xfrm>
          <a:solidFill>
            <a:schemeClr val="accent6"/>
          </a:solidFill>
        </p:spPr>
        <p:txBody>
          <a:bodyPr>
            <a:normAutofit fontScale="90000"/>
          </a:bodyPr>
          <a:lstStyle/>
          <a:p>
            <a:r>
              <a:rPr lang="fr-FR" dirty="0" smtClean="0"/>
              <a:t>Mode d’intervention  </a:t>
            </a:r>
            <a:endParaRPr lang="fr-FR" dirty="0"/>
          </a:p>
        </p:txBody>
      </p:sp>
      <p:sp>
        <p:nvSpPr>
          <p:cNvPr id="3" name="Espace réservé du contenu 2"/>
          <p:cNvSpPr>
            <a:spLocks noGrp="1"/>
          </p:cNvSpPr>
          <p:nvPr>
            <p:ph idx="1"/>
          </p:nvPr>
        </p:nvSpPr>
        <p:spPr>
          <a:xfrm>
            <a:off x="457200" y="928670"/>
            <a:ext cx="8229600" cy="5715040"/>
          </a:xfrm>
          <a:solidFill>
            <a:schemeClr val="accent2">
              <a:lumMod val="40000"/>
              <a:lumOff val="60000"/>
            </a:schemeClr>
          </a:solidFill>
        </p:spPr>
        <p:txBody>
          <a:bodyPr>
            <a:normAutofit fontScale="85000" lnSpcReduction="10000"/>
          </a:bodyPr>
          <a:lstStyle/>
          <a:p>
            <a:r>
              <a:rPr lang="fr-FR" dirty="0" smtClean="0"/>
              <a:t>Le CNSPSPG  collabore avec les ONG, les  Associations et les institutions étatiques, afin de réduire ou éliminer les violences basées sur le genre.</a:t>
            </a:r>
          </a:p>
          <a:p>
            <a:r>
              <a:rPr lang="fr-FR" dirty="0" smtClean="0"/>
              <a:t>Bien que la coordination n’est pas effective, la lutte contre les violences faites aux femmes et aux enfants a trouvé son chemin avec les réalisations telles que:</a:t>
            </a:r>
          </a:p>
          <a:p>
            <a:r>
              <a:rPr lang="fr-FR" dirty="0" smtClean="0"/>
              <a:t>La feuille de route nationale de lutte cotre les violences faites aux femmes et aux enfants.</a:t>
            </a:r>
          </a:p>
          <a:p>
            <a:r>
              <a:rPr lang="fr-FR" dirty="0" smtClean="0"/>
              <a:t>Projet d’appui aux services d’écoute des enfants et des femmes violentées.</a:t>
            </a:r>
          </a:p>
          <a:p>
            <a:r>
              <a:rPr lang="fr-FR" dirty="0" smtClean="0"/>
              <a:t>La stratégie nationale de lutte contre les violences qui vient renforcer la feuille de route tracée il y a deux ans.</a:t>
            </a:r>
          </a:p>
          <a:p>
            <a:r>
              <a:rPr lang="fr-FR" dirty="0" smtClean="0"/>
              <a:t>Validation de la politique nationale de la protection de l’enfant depuis 2016.</a:t>
            </a: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11156"/>
          </a:xfrm>
          <a:solidFill>
            <a:schemeClr val="accent6"/>
          </a:solidFill>
        </p:spPr>
        <p:txBody>
          <a:bodyPr>
            <a:normAutofit fontScale="90000"/>
          </a:bodyPr>
          <a:lstStyle/>
          <a:p>
            <a:r>
              <a:rPr lang="fr-FR" dirty="0" smtClean="0"/>
              <a:t>Suite </a:t>
            </a:r>
            <a:endParaRPr lang="fr-FR" dirty="0"/>
          </a:p>
        </p:txBody>
      </p:sp>
      <p:sp>
        <p:nvSpPr>
          <p:cNvPr id="3" name="Espace réservé du contenu 2"/>
          <p:cNvSpPr>
            <a:spLocks noGrp="1"/>
          </p:cNvSpPr>
          <p:nvPr>
            <p:ph idx="1"/>
          </p:nvPr>
        </p:nvSpPr>
        <p:spPr>
          <a:xfrm>
            <a:off x="457200" y="1000108"/>
            <a:ext cx="8229600" cy="5500726"/>
          </a:xfrm>
          <a:solidFill>
            <a:schemeClr val="accent6">
              <a:lumMod val="60000"/>
              <a:lumOff val="40000"/>
            </a:schemeClr>
          </a:solidFill>
        </p:spPr>
        <p:txBody>
          <a:bodyPr>
            <a:normAutofit fontScale="92500" lnSpcReduction="10000"/>
          </a:bodyPr>
          <a:lstStyle/>
          <a:p>
            <a:r>
              <a:rPr lang="fr-FR" dirty="0" smtClean="0"/>
              <a:t>Les cellules d’écoute reçoivent les victimes, les orientent et les suivent médicalement, psychologiquement et juridiquement.</a:t>
            </a:r>
          </a:p>
          <a:p>
            <a:r>
              <a:rPr lang="fr-FR" dirty="0" smtClean="0"/>
              <a:t>Les ONG et associations interviennent beaucoup plus dans la prévention par des activités de sensibilisations et parfois dans les </a:t>
            </a:r>
            <a:r>
              <a:rPr lang="fr-FR" dirty="0" err="1" smtClean="0"/>
              <a:t>loobing</a:t>
            </a:r>
            <a:r>
              <a:rPr lang="fr-FR" dirty="0" smtClean="0"/>
              <a:t> pour la non violation des lois. </a:t>
            </a:r>
          </a:p>
          <a:p>
            <a:r>
              <a:rPr lang="fr-FR" dirty="0" smtClean="0"/>
              <a:t>Les institutions étatiques sous la tutelle du CNSPSPG, en collaboration avec les partenaires et tous les acteurs, programment les activités et mobilisent les ressources nécessaires pour la lutte contre les violences.</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6"/>
          </a:solidFill>
        </p:spPr>
        <p:txBody>
          <a:bodyPr>
            <a:normAutofit fontScale="90000"/>
          </a:bodyPr>
          <a:lstStyle/>
          <a:p>
            <a:r>
              <a:rPr lang="fr-FR" dirty="0" smtClean="0"/>
              <a:t>Plan de présentation :Violence basée sur le genre </a:t>
            </a:r>
            <a:endParaRPr lang="fr-FR" dirty="0"/>
          </a:p>
        </p:txBody>
      </p:sp>
      <p:sp>
        <p:nvSpPr>
          <p:cNvPr id="3" name="Espace réservé du contenu 2"/>
          <p:cNvSpPr>
            <a:spLocks noGrp="1"/>
          </p:cNvSpPr>
          <p:nvPr>
            <p:ph idx="1"/>
          </p:nvPr>
        </p:nvSpPr>
        <p:spPr>
          <a:xfrm>
            <a:off x="457200" y="1600200"/>
            <a:ext cx="8229600" cy="5043510"/>
          </a:xfrm>
          <a:solidFill>
            <a:schemeClr val="accent4">
              <a:lumMod val="60000"/>
              <a:lumOff val="40000"/>
            </a:schemeClr>
          </a:solidFill>
        </p:spPr>
        <p:txBody>
          <a:bodyPr>
            <a:normAutofit/>
          </a:bodyPr>
          <a:lstStyle/>
          <a:p>
            <a:r>
              <a:rPr lang="fr-FR" sz="3600" dirty="0" smtClean="0"/>
              <a:t>Situation géographique</a:t>
            </a:r>
          </a:p>
          <a:p>
            <a:r>
              <a:rPr lang="fr-FR" sz="3600" dirty="0" smtClean="0"/>
              <a:t>Analyse de la situation </a:t>
            </a:r>
          </a:p>
          <a:p>
            <a:r>
              <a:rPr lang="fr-FR" sz="3600" dirty="0" smtClean="0"/>
              <a:t>Différents acteurs et mode d’intervention</a:t>
            </a:r>
          </a:p>
          <a:p>
            <a:r>
              <a:rPr lang="fr-FR" sz="3600" dirty="0" smtClean="0"/>
              <a:t>Lois et textes en vigueur</a:t>
            </a:r>
          </a:p>
          <a:p>
            <a:r>
              <a:rPr lang="fr-FR" sz="3600" dirty="0" smtClean="0"/>
              <a:t>Points forts </a:t>
            </a:r>
          </a:p>
          <a:p>
            <a:r>
              <a:rPr lang="fr-FR" sz="3600" dirty="0" smtClean="0"/>
              <a:t>Points faibles</a:t>
            </a:r>
          </a:p>
          <a:p>
            <a:r>
              <a:rPr lang="fr-FR" sz="3600" dirty="0" smtClean="0"/>
              <a:t>Recommandations </a:t>
            </a:r>
            <a:endParaRPr lang="fr-FR"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6">
              <a:lumMod val="20000"/>
              <a:lumOff val="80000"/>
            </a:schemeClr>
          </a:solidFill>
        </p:spPr>
        <p:txBody>
          <a:bodyPr>
            <a:normAutofit/>
          </a:bodyPr>
          <a:lstStyle/>
          <a:p>
            <a:r>
              <a:rPr lang="fr-FR" sz="3200" dirty="0" smtClean="0"/>
              <a:t>Lors d’une formation des cadis sur le code de la famille en partenariat avec le </a:t>
            </a:r>
            <a:r>
              <a:rPr lang="fr-FR" sz="3200" dirty="0" err="1" smtClean="0"/>
              <a:t>Mouftorat</a:t>
            </a:r>
            <a:endParaRPr lang="fr-FR" sz="3200" dirty="0"/>
          </a:p>
        </p:txBody>
      </p:sp>
      <p:pic>
        <p:nvPicPr>
          <p:cNvPr id="2050" name="Picture 2" descr="C:\Users\Maimouna\Desktop\DSC_0394.JPG"/>
          <p:cNvPicPr>
            <a:picLocks noGrp="1" noChangeAspect="1" noChangeArrowheads="1"/>
          </p:cNvPicPr>
          <p:nvPr>
            <p:ph idx="1"/>
          </p:nvPr>
        </p:nvPicPr>
        <p:blipFill>
          <a:blip r:embed="rId2" cstate="print"/>
          <a:srcRect/>
          <a:stretch>
            <a:fillRect/>
          </a:stretch>
        </p:blipFill>
        <p:spPr bwMode="auto">
          <a:xfrm>
            <a:off x="548922" y="1600200"/>
            <a:ext cx="8046156" cy="497207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a:solidFill>
            <a:schemeClr val="accent3">
              <a:lumMod val="20000"/>
              <a:lumOff val="80000"/>
            </a:schemeClr>
          </a:solidFill>
        </p:spPr>
        <p:txBody>
          <a:bodyPr>
            <a:normAutofit fontScale="90000"/>
          </a:bodyPr>
          <a:lstStyle/>
          <a:p>
            <a:r>
              <a:rPr lang="fr-FR" dirty="0" smtClean="0"/>
              <a:t>Lois et textes nationaux en vigueur:</a:t>
            </a:r>
            <a:endParaRPr lang="fr-FR" dirty="0"/>
          </a:p>
        </p:txBody>
      </p:sp>
      <p:sp>
        <p:nvSpPr>
          <p:cNvPr id="3" name="Espace réservé du contenu 2"/>
          <p:cNvSpPr>
            <a:spLocks noGrp="1"/>
          </p:cNvSpPr>
          <p:nvPr>
            <p:ph idx="1"/>
          </p:nvPr>
        </p:nvSpPr>
        <p:spPr>
          <a:xfrm>
            <a:off x="457200" y="1142984"/>
            <a:ext cx="8229600" cy="5429288"/>
          </a:xfrm>
          <a:solidFill>
            <a:schemeClr val="accent2">
              <a:lumMod val="40000"/>
              <a:lumOff val="60000"/>
            </a:schemeClr>
          </a:solidFill>
        </p:spPr>
        <p:txBody>
          <a:bodyPr>
            <a:normAutofit fontScale="92500"/>
          </a:bodyPr>
          <a:lstStyle/>
          <a:p>
            <a:r>
              <a:rPr lang="fr-FR" dirty="0" smtClean="0"/>
              <a:t>Code pénal, loi 94/012/AF.</a:t>
            </a:r>
          </a:p>
          <a:p>
            <a:r>
              <a:rPr lang="fr-FR" dirty="0" smtClean="0"/>
              <a:t>Code de la famille</a:t>
            </a:r>
          </a:p>
          <a:p>
            <a:r>
              <a:rPr lang="fr-FR" dirty="0" smtClean="0"/>
              <a:t>Loi Mourad</a:t>
            </a:r>
          </a:p>
          <a:p>
            <a:r>
              <a:rPr lang="fr-FR" dirty="0" smtClean="0"/>
              <a:t> organisation transitoire de juridiction pour mineurs, loi du 31 décembre 2005 </a:t>
            </a:r>
          </a:p>
          <a:p>
            <a:r>
              <a:rPr lang="fr-FR" dirty="0" smtClean="0"/>
              <a:t>Code de travail, loi 84 – 108/PR</a:t>
            </a:r>
          </a:p>
          <a:p>
            <a:r>
              <a:rPr lang="fr-FR" dirty="0" smtClean="0"/>
              <a:t>Loi de la commission national de droit de l’Homme et de liberté (CNDHL)</a:t>
            </a:r>
          </a:p>
          <a:p>
            <a:r>
              <a:rPr lang="fr-FR" dirty="0" smtClean="0"/>
              <a:t>Loi de promotion et protection des personnes handicapées, 14-037/AU du 22 décembre 2014</a:t>
            </a:r>
          </a:p>
          <a:p>
            <a:pPr>
              <a:buNone/>
            </a:pP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39718"/>
          </a:xfrm>
          <a:solidFill>
            <a:schemeClr val="tx2">
              <a:lumMod val="20000"/>
              <a:lumOff val="80000"/>
            </a:schemeClr>
          </a:solidFill>
        </p:spPr>
        <p:txBody>
          <a:bodyPr>
            <a:normAutofit fontScale="90000"/>
          </a:bodyPr>
          <a:lstStyle/>
          <a:p>
            <a:r>
              <a:rPr lang="fr-FR" dirty="0" smtClean="0"/>
              <a:t>Suite </a:t>
            </a:r>
            <a:endParaRPr lang="fr-FR" dirty="0"/>
          </a:p>
        </p:txBody>
      </p:sp>
      <p:sp>
        <p:nvSpPr>
          <p:cNvPr id="3" name="Espace réservé du contenu 2"/>
          <p:cNvSpPr>
            <a:spLocks noGrp="1"/>
          </p:cNvSpPr>
          <p:nvPr>
            <p:ph idx="1"/>
          </p:nvPr>
        </p:nvSpPr>
        <p:spPr>
          <a:xfrm>
            <a:off x="457200" y="857232"/>
            <a:ext cx="8229600" cy="5572164"/>
          </a:xfrm>
          <a:solidFill>
            <a:schemeClr val="accent6">
              <a:lumMod val="20000"/>
              <a:lumOff val="80000"/>
            </a:schemeClr>
          </a:solidFill>
        </p:spPr>
        <p:txBody>
          <a:bodyPr/>
          <a:lstStyle/>
          <a:p>
            <a:r>
              <a:rPr lang="fr-FR" dirty="0" smtClean="0"/>
              <a:t>Loi portant protection de l’enfant et à la répression de la délinquance juvénile, 05-021 du 31 décembre 2005.</a:t>
            </a:r>
          </a:p>
          <a:p>
            <a:r>
              <a:rPr lang="fr-FR" dirty="0" smtClean="0"/>
              <a:t>Loi portant lutte contre le travail forcé et la traite des enfants, N°14- 034/AU du 22 décembre 2014.</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2594"/>
          </a:xfrm>
          <a:solidFill>
            <a:schemeClr val="accent6"/>
          </a:solidFill>
        </p:spPr>
        <p:txBody>
          <a:bodyPr>
            <a:normAutofit fontScale="90000"/>
          </a:bodyPr>
          <a:lstStyle/>
          <a:p>
            <a:r>
              <a:rPr lang="fr-FR" dirty="0" smtClean="0"/>
              <a:t>Points forts </a:t>
            </a:r>
            <a:endParaRPr lang="fr-FR" dirty="0"/>
          </a:p>
        </p:txBody>
      </p:sp>
      <p:sp>
        <p:nvSpPr>
          <p:cNvPr id="3" name="Espace réservé du contenu 2"/>
          <p:cNvSpPr>
            <a:spLocks noGrp="1"/>
          </p:cNvSpPr>
          <p:nvPr>
            <p:ph idx="1"/>
          </p:nvPr>
        </p:nvSpPr>
        <p:spPr>
          <a:xfrm>
            <a:off x="457200" y="1071546"/>
            <a:ext cx="8229600" cy="5500726"/>
          </a:xfrm>
          <a:solidFill>
            <a:schemeClr val="accent3">
              <a:lumMod val="60000"/>
              <a:lumOff val="40000"/>
            </a:schemeClr>
          </a:solidFill>
        </p:spPr>
        <p:txBody>
          <a:bodyPr/>
          <a:lstStyle/>
          <a:p>
            <a:r>
              <a:rPr lang="fr-FR" dirty="0" smtClean="0"/>
              <a:t>Engagement du gouvernement par la mise en place des institutions nécessaires citées ci-dessus .</a:t>
            </a:r>
          </a:p>
          <a:p>
            <a:r>
              <a:rPr lang="fr-FR" dirty="0" smtClean="0"/>
              <a:t>Engagement de la société civile</a:t>
            </a:r>
          </a:p>
          <a:p>
            <a:r>
              <a:rPr lang="fr-FR" dirty="0" smtClean="0"/>
              <a:t>L’existence des lois et textes réglementés</a:t>
            </a:r>
          </a:p>
          <a:p>
            <a:r>
              <a:rPr lang="fr-FR" dirty="0" smtClean="0"/>
              <a:t>Signature des lois et textes internationaux.</a:t>
            </a:r>
          </a:p>
          <a:p>
            <a:pPr lvl="0"/>
            <a:r>
              <a:rPr lang="fr-FR" dirty="0" smtClean="0"/>
              <a:t> prise de conscience de la population grâce aux différentes activités de sensibilisations. </a:t>
            </a:r>
          </a:p>
          <a:p>
            <a:pPr lvl="0"/>
            <a:r>
              <a:rPr lang="fr-FR" dirty="0" smtClean="0"/>
              <a:t>Existence de quatre numéros verts au sein des cellules d’écoute.</a:t>
            </a:r>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2594"/>
          </a:xfrm>
          <a:solidFill>
            <a:schemeClr val="bg2"/>
          </a:solidFill>
        </p:spPr>
        <p:txBody>
          <a:bodyPr>
            <a:normAutofit fontScale="90000"/>
          </a:bodyPr>
          <a:lstStyle/>
          <a:p>
            <a:r>
              <a:rPr lang="fr-FR" dirty="0" smtClean="0"/>
              <a:t>Points faibles </a:t>
            </a:r>
            <a:endParaRPr lang="fr-FR" dirty="0"/>
          </a:p>
        </p:txBody>
      </p:sp>
      <p:sp>
        <p:nvSpPr>
          <p:cNvPr id="3" name="Espace réservé du contenu 2"/>
          <p:cNvSpPr>
            <a:spLocks noGrp="1"/>
          </p:cNvSpPr>
          <p:nvPr>
            <p:ph idx="1"/>
          </p:nvPr>
        </p:nvSpPr>
        <p:spPr>
          <a:xfrm>
            <a:off x="457200" y="1071546"/>
            <a:ext cx="8229600" cy="5357850"/>
          </a:xfrm>
          <a:solidFill>
            <a:schemeClr val="accent3">
              <a:lumMod val="40000"/>
              <a:lumOff val="60000"/>
            </a:schemeClr>
          </a:solidFill>
        </p:spPr>
        <p:txBody>
          <a:bodyPr>
            <a:normAutofit fontScale="92500" lnSpcReduction="10000"/>
          </a:bodyPr>
          <a:lstStyle/>
          <a:p>
            <a:pPr lvl="0"/>
            <a:r>
              <a:rPr lang="fr-FR" dirty="0" smtClean="0"/>
              <a:t>Insuffisance juridique liée aux problèmes sociaux</a:t>
            </a:r>
          </a:p>
          <a:p>
            <a:pPr lvl="0"/>
            <a:r>
              <a:rPr lang="fr-FR" dirty="0" smtClean="0"/>
              <a:t>Prises  </a:t>
            </a:r>
            <a:r>
              <a:rPr lang="fr-FR" dirty="0"/>
              <a:t>en </a:t>
            </a:r>
            <a:r>
              <a:rPr lang="fr-FR" dirty="0" smtClean="0"/>
              <a:t>charge des victimes  non effective </a:t>
            </a:r>
          </a:p>
          <a:p>
            <a:pPr lvl="0"/>
            <a:r>
              <a:rPr lang="fr-FR" dirty="0" smtClean="0"/>
              <a:t>Absence d’un centre d’accueil et d’hébergement provisoire pour les victimes de violence  </a:t>
            </a:r>
          </a:p>
          <a:p>
            <a:pPr lvl="0"/>
            <a:r>
              <a:rPr lang="fr-FR" dirty="0" smtClean="0"/>
              <a:t>Non harmonisation de bases de données en matière de violence basée sur le genre.</a:t>
            </a:r>
          </a:p>
          <a:p>
            <a:pPr lvl="0"/>
            <a:r>
              <a:rPr lang="fr-FR" dirty="0" smtClean="0"/>
              <a:t>Méconnaissance  des lois agissant sur les droits Humain pour la plupart des victimes.</a:t>
            </a:r>
          </a:p>
          <a:p>
            <a:pPr lvl="0"/>
            <a:r>
              <a:rPr lang="fr-FR" dirty="0" smtClean="0"/>
              <a:t>Abandon des procès  par manque de ressources financières, non consommation des peines par les coupables, lenteur du système judiciaire </a:t>
            </a:r>
          </a:p>
          <a:p>
            <a:pPr lvl="0"/>
            <a:endParaRPr lang="fr-FR" dirty="0"/>
          </a:p>
          <a:p>
            <a:pPr lvl="0">
              <a:buNone/>
            </a:pP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6">
              <a:lumMod val="20000"/>
              <a:lumOff val="80000"/>
            </a:schemeClr>
          </a:solidFill>
        </p:spPr>
        <p:txBody>
          <a:bodyPr/>
          <a:lstStyle/>
          <a:p>
            <a:r>
              <a:rPr lang="fr-FR" dirty="0" smtClean="0"/>
              <a:t>Recommandations </a:t>
            </a:r>
            <a:endParaRPr lang="fr-FR" dirty="0"/>
          </a:p>
        </p:txBody>
      </p:sp>
      <p:sp>
        <p:nvSpPr>
          <p:cNvPr id="3" name="Espace réservé du contenu 2"/>
          <p:cNvSpPr>
            <a:spLocks noGrp="1"/>
          </p:cNvSpPr>
          <p:nvPr>
            <p:ph idx="1"/>
          </p:nvPr>
        </p:nvSpPr>
        <p:spPr>
          <a:xfrm>
            <a:off x="457200" y="1600200"/>
            <a:ext cx="8229600" cy="4900634"/>
          </a:xfrm>
          <a:solidFill>
            <a:schemeClr val="accent2">
              <a:lumMod val="60000"/>
              <a:lumOff val="40000"/>
            </a:schemeClr>
          </a:solidFill>
        </p:spPr>
        <p:txBody>
          <a:bodyPr/>
          <a:lstStyle/>
          <a:p>
            <a:r>
              <a:rPr lang="fr-FR" dirty="0" smtClean="0"/>
              <a:t>Mise en place d’une observatoire Genre Comores avec tous les moyens nécessaires.</a:t>
            </a:r>
          </a:p>
          <a:p>
            <a:r>
              <a:rPr lang="fr-FR" dirty="0" smtClean="0"/>
              <a:t>Besoin imminent d’une étude quantitative En VBG</a:t>
            </a:r>
          </a:p>
          <a:p>
            <a:r>
              <a:rPr lang="fr-FR" dirty="0" smtClean="0"/>
              <a:t>Renforcer les institutions étatiques </a:t>
            </a:r>
          </a:p>
          <a:p>
            <a:r>
              <a:rPr lang="fr-FR" dirty="0" smtClean="0"/>
              <a:t>Accompagner la société civile  </a:t>
            </a:r>
          </a:p>
          <a:p>
            <a:r>
              <a:rPr lang="fr-FR" dirty="0" smtClean="0"/>
              <a:t>Avoir un centre d’accueil et d’hébergement provisoire adapté pour les victimes de violences faites aux femmes et aux enfants.</a:t>
            </a:r>
          </a:p>
          <a:p>
            <a:pPr>
              <a:buNone/>
            </a:pPr>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a:solidFill>
            <a:schemeClr val="accent6">
              <a:lumMod val="20000"/>
              <a:lumOff val="80000"/>
            </a:schemeClr>
          </a:solidFill>
        </p:spPr>
        <p:txBody>
          <a:bodyPr>
            <a:normAutofit fontScale="90000"/>
          </a:bodyPr>
          <a:lstStyle/>
          <a:p>
            <a:pPr>
              <a:buFont typeface="Wingdings" pitchFamily="2" charset="2"/>
              <a:buChar char="§"/>
            </a:pPr>
            <a:r>
              <a:rPr lang="fr-FR" dirty="0" smtClean="0"/>
              <a:t>Vulgarisation de la stratégie nationale de lutte contre les violences.</a:t>
            </a:r>
            <a:br>
              <a:rPr lang="fr-FR" dirty="0" smtClean="0"/>
            </a:br>
            <a:r>
              <a:rPr lang="fr-FR" dirty="0" smtClean="0"/>
              <a:t>Formation et sensibilisation des cadis.</a:t>
            </a:r>
            <a:br>
              <a:rPr lang="fr-FR" dirty="0" smtClean="0"/>
            </a:br>
            <a:r>
              <a:rPr lang="fr-FR" dirty="0" smtClean="0"/>
              <a:t>Suivi et réinsertion des jeunes filles mères dans la vie active.</a:t>
            </a:r>
            <a:br>
              <a:rPr lang="fr-FR" dirty="0" smtClean="0"/>
            </a:br>
            <a:r>
              <a:rPr lang="fr-FR" dirty="0" smtClean="0"/>
              <a:t/>
            </a:r>
            <a:br>
              <a:rPr lang="fr-FR" dirty="0" smtClean="0"/>
            </a:br>
            <a:r>
              <a:rPr lang="fr-FR" dirty="0" smtClean="0"/>
              <a:t/>
            </a:r>
            <a:br>
              <a:rPr lang="fr-FR" dirty="0" smtClean="0"/>
            </a:br>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a:solidFill>
            <a:schemeClr val="accent6">
              <a:lumMod val="40000"/>
              <a:lumOff val="60000"/>
            </a:schemeClr>
          </a:solidFill>
        </p:spPr>
        <p:txBody>
          <a:bodyPr>
            <a:normAutofit/>
          </a:bodyPr>
          <a:lstStyle/>
          <a:p>
            <a:r>
              <a:rPr lang="fr-FR" sz="6600" dirty="0" smtClean="0"/>
              <a:t>Merci de votre aimable  Attention  </a:t>
            </a:r>
            <a:endParaRPr lang="fr-FR" sz="6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1142983"/>
          </a:xfrm>
        </p:spPr>
        <p:style>
          <a:lnRef idx="3">
            <a:schemeClr val="lt1"/>
          </a:lnRef>
          <a:fillRef idx="1">
            <a:schemeClr val="accent3"/>
          </a:fillRef>
          <a:effectRef idx="1">
            <a:schemeClr val="accent3"/>
          </a:effectRef>
          <a:fontRef idx="minor">
            <a:schemeClr val="lt1"/>
          </a:fontRef>
        </p:style>
        <p:txBody>
          <a:bodyPr/>
          <a:lstStyle/>
          <a:p>
            <a:r>
              <a:rPr lang="fr-FR" dirty="0" smtClean="0"/>
              <a:t>SITUATION GEOGRAPHIQUE </a:t>
            </a:r>
            <a:endParaRPr lang="fr-FR" dirty="0"/>
          </a:p>
        </p:txBody>
      </p:sp>
      <p:sp>
        <p:nvSpPr>
          <p:cNvPr id="3" name="Sous-titre 2"/>
          <p:cNvSpPr>
            <a:spLocks noGrp="1"/>
          </p:cNvSpPr>
          <p:nvPr>
            <p:ph type="subTitle" idx="1"/>
          </p:nvPr>
        </p:nvSpPr>
        <p:spPr>
          <a:xfrm>
            <a:off x="571472" y="1214422"/>
            <a:ext cx="8215370" cy="5214974"/>
          </a:xfrm>
        </p:spPr>
        <p:txBody>
          <a:bodyPr/>
          <a:lstStyle/>
          <a:p>
            <a:endParaRPr lang="fr-FR" dirty="0"/>
          </a:p>
        </p:txBody>
      </p:sp>
      <p:pic>
        <p:nvPicPr>
          <p:cNvPr id="1026" name="Picture 2" descr="C:\Users\Maimouna\Desktop\Carte_Comores.jpg"/>
          <p:cNvPicPr>
            <a:picLocks noChangeAspect="1" noChangeArrowheads="1"/>
          </p:cNvPicPr>
          <p:nvPr/>
        </p:nvPicPr>
        <p:blipFill>
          <a:blip r:embed="rId2"/>
          <a:srcRect/>
          <a:stretch>
            <a:fillRect/>
          </a:stretch>
        </p:blipFill>
        <p:spPr bwMode="auto">
          <a:xfrm>
            <a:off x="0" y="1285860"/>
            <a:ext cx="9144000" cy="557214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643998" cy="1143000"/>
          </a:xfrm>
          <a:solidFill>
            <a:schemeClr val="accent6"/>
          </a:solidFill>
        </p:spPr>
        <p:txBody>
          <a:bodyPr/>
          <a:lstStyle/>
          <a:p>
            <a:r>
              <a:rPr lang="fr-FR" dirty="0" smtClean="0"/>
              <a:t>Plan géographique  détaillé</a:t>
            </a:r>
            <a:endParaRPr lang="fr-FR" dirty="0"/>
          </a:p>
        </p:txBody>
      </p:sp>
      <p:pic>
        <p:nvPicPr>
          <p:cNvPr id="4" name="Picture 2" descr="C:\Users\Maimouna\Desktop\carte_comoresbis_432.gif"/>
          <p:cNvPicPr>
            <a:picLocks noGrp="1" noChangeAspect="1" noChangeArrowheads="1"/>
          </p:cNvPicPr>
          <p:nvPr>
            <p:ph idx="1"/>
          </p:nvPr>
        </p:nvPicPr>
        <p:blipFill>
          <a:blip r:embed="rId2"/>
          <a:srcRect/>
          <a:stretch>
            <a:fillRect/>
          </a:stretch>
        </p:blipFill>
        <p:spPr bwMode="auto">
          <a:xfrm>
            <a:off x="214282" y="1357298"/>
            <a:ext cx="8643998" cy="53578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39718"/>
          </a:xfrm>
          <a:solidFill>
            <a:schemeClr val="accent5"/>
          </a:solidFill>
        </p:spPr>
        <p:txBody>
          <a:bodyPr>
            <a:normAutofit fontScale="90000"/>
          </a:bodyPr>
          <a:lstStyle/>
          <a:p>
            <a:r>
              <a:rPr lang="fr-FR" dirty="0" smtClean="0"/>
              <a:t>Suite </a:t>
            </a:r>
            <a:endParaRPr lang="fr-FR" dirty="0"/>
          </a:p>
        </p:txBody>
      </p:sp>
      <p:sp>
        <p:nvSpPr>
          <p:cNvPr id="3" name="Espace réservé du contenu 2"/>
          <p:cNvSpPr>
            <a:spLocks noGrp="1"/>
          </p:cNvSpPr>
          <p:nvPr>
            <p:ph idx="1"/>
          </p:nvPr>
        </p:nvSpPr>
        <p:spPr>
          <a:xfrm>
            <a:off x="457200" y="1071546"/>
            <a:ext cx="8229600" cy="5286412"/>
          </a:xfrm>
          <a:solidFill>
            <a:srgbClr val="FFC000"/>
          </a:solidFill>
        </p:spPr>
        <p:txBody>
          <a:bodyPr>
            <a:normAutofit fontScale="92500"/>
          </a:bodyPr>
          <a:lstStyle/>
          <a:p>
            <a:r>
              <a:rPr lang="fr-FR" sz="3600" b="1" dirty="0" smtClean="0"/>
              <a:t>L’Union des Comores constituée de 4 îles couvre une superficie totale de 2236 Km2.  la proclamation de son indépendance date du 6 juillet 1975. l’Union des Comores formé de quatre îles qui sont </a:t>
            </a:r>
            <a:r>
              <a:rPr lang="fr-FR" sz="3600" b="1" dirty="0" err="1" smtClean="0"/>
              <a:t>Mwali</a:t>
            </a:r>
            <a:r>
              <a:rPr lang="fr-FR" sz="3600" b="1" dirty="0" smtClean="0"/>
              <a:t> (Mohéli, 290 km²), </a:t>
            </a:r>
            <a:r>
              <a:rPr lang="fr-FR" sz="3600" b="1" dirty="0" err="1" smtClean="0"/>
              <a:t>Ndzuwani</a:t>
            </a:r>
            <a:r>
              <a:rPr lang="fr-FR" sz="3600" b="1" dirty="0" smtClean="0"/>
              <a:t> (Anjouan, 424 km²) et Ngazidja (Grande Comores, 1148 km²) et Mayotte (374 km2). </a:t>
            </a:r>
            <a:r>
              <a:rPr lang="fr-FR" sz="3600" dirty="0" smtClean="0"/>
              <a:t>La population de l’Union des Comores est de 742 287 habitants RGPH,2017</a:t>
            </a:r>
            <a:endParaRPr lang="fr-FR" sz="3600" b="1" dirty="0" smtClean="0"/>
          </a:p>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a:solidFill>
            <a:schemeClr val="accent6">
              <a:lumMod val="40000"/>
              <a:lumOff val="60000"/>
            </a:schemeClr>
          </a:solidFill>
        </p:spPr>
        <p:txBody>
          <a:bodyPr>
            <a:normAutofit fontScale="90000"/>
          </a:bodyPr>
          <a:lstStyle/>
          <a:p>
            <a:r>
              <a:rPr lang="fr-FR" dirty="0" smtClean="0"/>
              <a:t>Elle est </a:t>
            </a:r>
            <a:r>
              <a:rPr lang="fr-FR" b="1" dirty="0" smtClean="0"/>
              <a:t>majoritairement très jeune</a:t>
            </a:r>
            <a:r>
              <a:rPr lang="fr-FR" dirty="0" smtClean="0"/>
              <a:t> presque </a:t>
            </a:r>
            <a:r>
              <a:rPr lang="fr-FR" b="1" dirty="0" smtClean="0"/>
              <a:t>47%de la population à moins de 18ans).</a:t>
            </a:r>
            <a:r>
              <a:rPr lang="fr-FR" dirty="0" smtClean="0"/>
              <a:t> L’indice de fécondité est </a:t>
            </a:r>
            <a:r>
              <a:rPr lang="fr-FR" b="1" dirty="0" smtClean="0"/>
              <a:t>de 4, 3enfants</a:t>
            </a:r>
            <a:r>
              <a:rPr lang="fr-FR" dirty="0" smtClean="0"/>
              <a:t> par femme avec un intervalle d’inferieur de deux ans après l’année précédente. Le taux d’entrée dans la vie féconde  est de  </a:t>
            </a:r>
            <a:r>
              <a:rPr lang="fr-FR" b="1" dirty="0" smtClean="0"/>
              <a:t>11%</a:t>
            </a:r>
            <a:r>
              <a:rPr lang="fr-FR" dirty="0" smtClean="0"/>
              <a:t>.</a:t>
            </a:r>
            <a:br>
              <a:rPr lang="fr-FR" dirty="0" smtClean="0"/>
            </a:br>
            <a:r>
              <a:rPr lang="fr-FR" dirty="0" smtClean="0"/>
              <a:t/>
            </a:r>
            <a:br>
              <a:rPr lang="fr-FR" dirty="0" smtClean="0"/>
            </a:b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11156"/>
          </a:xfrm>
          <a:solidFill>
            <a:schemeClr val="accent6"/>
          </a:solidFill>
        </p:spPr>
        <p:txBody>
          <a:bodyPr>
            <a:normAutofit fontScale="90000"/>
          </a:bodyPr>
          <a:lstStyle/>
          <a:p>
            <a:r>
              <a:rPr lang="fr-FR" dirty="0" smtClean="0"/>
              <a:t>Analyse situationnelle</a:t>
            </a:r>
            <a:endParaRPr lang="fr-FR" dirty="0"/>
          </a:p>
        </p:txBody>
      </p:sp>
      <p:sp>
        <p:nvSpPr>
          <p:cNvPr id="3" name="Espace réservé du contenu 2"/>
          <p:cNvSpPr>
            <a:spLocks noGrp="1"/>
          </p:cNvSpPr>
          <p:nvPr>
            <p:ph idx="1"/>
          </p:nvPr>
        </p:nvSpPr>
        <p:spPr>
          <a:xfrm>
            <a:off x="457200" y="1071546"/>
            <a:ext cx="8229600" cy="5429288"/>
          </a:xfrm>
          <a:solidFill>
            <a:schemeClr val="accent5">
              <a:lumMod val="60000"/>
              <a:lumOff val="40000"/>
            </a:schemeClr>
          </a:solidFill>
        </p:spPr>
        <p:txBody>
          <a:bodyPr>
            <a:normAutofit/>
          </a:bodyPr>
          <a:lstStyle/>
          <a:p>
            <a:r>
              <a:rPr lang="fr-FR" dirty="0"/>
              <a:t>Généralement</a:t>
            </a:r>
            <a:r>
              <a:rPr lang="fr-FR" dirty="0" smtClean="0"/>
              <a:t>, aux Comores comme dans les autres pays , la </a:t>
            </a:r>
            <a:r>
              <a:rPr lang="fr-FR" dirty="0"/>
              <a:t>violence à l’égard des femmes et des filles constitue l’une des violations des droits de </a:t>
            </a:r>
            <a:r>
              <a:rPr lang="fr-FR" dirty="0" smtClean="0"/>
              <a:t>l’Homme la </a:t>
            </a:r>
            <a:r>
              <a:rPr lang="fr-FR" dirty="0"/>
              <a:t>plus </a:t>
            </a:r>
            <a:r>
              <a:rPr lang="fr-FR" dirty="0" smtClean="0"/>
              <a:t>répandue, la </a:t>
            </a:r>
            <a:r>
              <a:rPr lang="fr-FR" dirty="0"/>
              <a:t>plus </a:t>
            </a:r>
            <a:r>
              <a:rPr lang="fr-FR" dirty="0" smtClean="0"/>
              <a:t>persistante </a:t>
            </a:r>
            <a:r>
              <a:rPr lang="fr-FR" dirty="0"/>
              <a:t>et </a:t>
            </a:r>
            <a:r>
              <a:rPr lang="fr-FR" dirty="0" smtClean="0"/>
              <a:t>la </a:t>
            </a:r>
            <a:r>
              <a:rPr lang="fr-FR" dirty="0"/>
              <a:t>plus </a:t>
            </a:r>
            <a:r>
              <a:rPr lang="fr-FR" dirty="0" smtClean="0"/>
              <a:t>dévastatrice . En </a:t>
            </a:r>
            <a:r>
              <a:rPr lang="fr-FR" dirty="0"/>
              <a:t>Union des Comores, il a été constaté </a:t>
            </a:r>
            <a:r>
              <a:rPr lang="fr-FR" dirty="0" smtClean="0"/>
              <a:t>qu’aucune région et aucun genre n’est </a:t>
            </a:r>
            <a:r>
              <a:rPr lang="fr-FR" dirty="0"/>
              <a:t>épargnée.   Ainsi </a:t>
            </a:r>
            <a:r>
              <a:rPr lang="fr-FR" dirty="0" smtClean="0"/>
              <a:t>différents  </a:t>
            </a:r>
            <a:r>
              <a:rPr lang="fr-FR" dirty="0"/>
              <a:t>comportements, attitudes et </a:t>
            </a:r>
            <a:r>
              <a:rPr lang="fr-FR" dirty="0" smtClean="0"/>
              <a:t>pratiques sont  </a:t>
            </a:r>
            <a:r>
              <a:rPr lang="fr-FR" dirty="0"/>
              <a:t>observés en matière </a:t>
            </a:r>
            <a:r>
              <a:rPr lang="fr-FR" dirty="0" smtClean="0"/>
              <a:t>de violence </a:t>
            </a:r>
            <a:r>
              <a:rPr lang="fr-FR" dirty="0"/>
              <a:t>faites aux femmes et aux </a:t>
            </a:r>
            <a:r>
              <a:rPr lang="fr-FR" dirty="0" smtClean="0"/>
              <a:t>enfants.</a:t>
            </a:r>
            <a:endParaRPr lang="fr-FR" dirty="0"/>
          </a:p>
          <a:p>
            <a:endParaRPr lang="fr-FR" dirty="0"/>
          </a:p>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t>Sensibilisation sur les droits des enfants à Ngazidja à l’occasion de la journée </a:t>
            </a:r>
            <a:r>
              <a:rPr lang="fr-FR" sz="2800" dirty="0" err="1" smtClean="0"/>
              <a:t>iternationale</a:t>
            </a:r>
            <a:r>
              <a:rPr lang="fr-FR" sz="2800" dirty="0" smtClean="0"/>
              <a:t> des droits de l’enfant</a:t>
            </a:r>
            <a:endParaRPr lang="fr-FR" sz="2800" dirty="0"/>
          </a:p>
        </p:txBody>
      </p:sp>
      <p:pic>
        <p:nvPicPr>
          <p:cNvPr id="1026" name="Picture 2" descr="C:\Users\Maimouna\Desktop\IMG_20171115_095808.jpg"/>
          <p:cNvPicPr>
            <a:picLocks noGrp="1" noChangeAspect="1" noChangeArrowheads="1"/>
          </p:cNvPicPr>
          <p:nvPr>
            <p:ph idx="1"/>
          </p:nvPr>
        </p:nvPicPr>
        <p:blipFill>
          <a:blip r:embed="rId2" cstate="print"/>
          <a:srcRect/>
          <a:stretch>
            <a:fillRect/>
          </a:stretch>
        </p:blipFill>
        <p:spPr bwMode="auto">
          <a:xfrm>
            <a:off x="428597" y="1600200"/>
            <a:ext cx="8286808" cy="490063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11156"/>
          </a:xfrm>
          <a:solidFill>
            <a:schemeClr val="accent6"/>
          </a:solidFill>
        </p:spPr>
        <p:txBody>
          <a:bodyPr>
            <a:normAutofit fontScale="90000"/>
          </a:bodyPr>
          <a:lstStyle/>
          <a:p>
            <a:r>
              <a:rPr lang="fr-FR" dirty="0" smtClean="0"/>
              <a:t>Suite </a:t>
            </a:r>
            <a:endParaRPr lang="fr-FR" dirty="0"/>
          </a:p>
        </p:txBody>
      </p:sp>
      <p:sp>
        <p:nvSpPr>
          <p:cNvPr id="3" name="Espace réservé du contenu 2"/>
          <p:cNvSpPr>
            <a:spLocks noGrp="1"/>
          </p:cNvSpPr>
          <p:nvPr>
            <p:ph idx="1"/>
          </p:nvPr>
        </p:nvSpPr>
        <p:spPr>
          <a:xfrm>
            <a:off x="457200" y="1071546"/>
            <a:ext cx="8229600" cy="5054617"/>
          </a:xfrm>
          <a:solidFill>
            <a:schemeClr val="accent5">
              <a:lumMod val="60000"/>
              <a:lumOff val="40000"/>
            </a:schemeClr>
          </a:solidFill>
        </p:spPr>
        <p:txBody>
          <a:bodyPr>
            <a:normAutofit fontScale="92500"/>
          </a:bodyPr>
          <a:lstStyle/>
          <a:p>
            <a:r>
              <a:rPr lang="fr-FR" sz="4000" dirty="0" smtClean="0"/>
              <a:t>Selon une enquête de 2012 ( </a:t>
            </a:r>
            <a:r>
              <a:rPr lang="fr-FR" sz="4000" dirty="0"/>
              <a:t>l’EDSC-MICS </a:t>
            </a:r>
            <a:r>
              <a:rPr lang="fr-FR" sz="4000" dirty="0" smtClean="0"/>
              <a:t>2012), </a:t>
            </a:r>
            <a:r>
              <a:rPr lang="fr-FR" sz="4000" dirty="0"/>
              <a:t>11</a:t>
            </a:r>
            <a:r>
              <a:rPr lang="fr-FR" sz="4000" dirty="0" smtClean="0"/>
              <a:t>% </a:t>
            </a:r>
            <a:r>
              <a:rPr lang="fr-FR" sz="4000" dirty="0"/>
              <a:t>des femmes de 15 à </a:t>
            </a:r>
            <a:r>
              <a:rPr lang="fr-FR" sz="4000" dirty="0" smtClean="0"/>
              <a:t>49 ans </a:t>
            </a:r>
            <a:r>
              <a:rPr lang="fr-FR" sz="4000" dirty="0"/>
              <a:t>ont subi des actes de violences conjugales, </a:t>
            </a:r>
            <a:endParaRPr lang="fr-FR" sz="4000" dirty="0" smtClean="0"/>
          </a:p>
          <a:p>
            <a:r>
              <a:rPr lang="fr-FR" sz="4000" dirty="0" smtClean="0"/>
              <a:t>14</a:t>
            </a:r>
            <a:r>
              <a:rPr lang="fr-FR" sz="4000" dirty="0"/>
              <a:t>% des femmes ont déclaré avoir subi des actes de violences physiques, </a:t>
            </a:r>
            <a:endParaRPr lang="fr-FR" sz="4000" dirty="0" smtClean="0"/>
          </a:p>
          <a:p>
            <a:r>
              <a:rPr lang="fr-FR" sz="4000" dirty="0" smtClean="0"/>
              <a:t>6</a:t>
            </a:r>
            <a:r>
              <a:rPr lang="fr-FR" sz="4000" dirty="0"/>
              <a:t>% des femmes ont subi des violences sexuelles à un moment de leur vie.</a:t>
            </a:r>
          </a:p>
          <a:p>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947</Words>
  <Application>Microsoft Office PowerPoint</Application>
  <PresentationFormat>Affichage à l'écran (4:3)</PresentationFormat>
  <Paragraphs>113</Paragraphs>
  <Slides>27</Slides>
  <Notes>0</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Diapositive 1</vt:lpstr>
      <vt:lpstr>Plan de présentation :Violence basée sur le genre </vt:lpstr>
      <vt:lpstr>SITUATION GEOGRAPHIQUE </vt:lpstr>
      <vt:lpstr>Plan géographique  détaillé</vt:lpstr>
      <vt:lpstr>Suite </vt:lpstr>
      <vt:lpstr>Elle est majoritairement très jeune presque 47%de la population à moins de 18ans). L’indice de fécondité est de 4, 3enfants par femme avec un intervalle d’inferieur de deux ans après l’année précédente. Le taux d’entrée dans la vie féconde  est de  11%.  </vt:lpstr>
      <vt:lpstr>Analyse situationnelle</vt:lpstr>
      <vt:lpstr>Sensibilisation sur les droits des enfants à Ngazidja à l’occasion de la journée iternationale des droits de l’enfant</vt:lpstr>
      <vt:lpstr>Suite </vt:lpstr>
      <vt:lpstr>Suite </vt:lpstr>
      <vt:lpstr>Diapositive 11</vt:lpstr>
      <vt:lpstr>Différents acteurs sous la tutelle du CNSPSPG  </vt:lpstr>
      <vt:lpstr>Suite </vt:lpstr>
      <vt:lpstr>SUITE </vt:lpstr>
      <vt:lpstr>   On distingue différentes formes de violences basées sur le genre en Union des Comores: 1. les mariages précoces dans toutes ses formes et conditions 2. les violences liées aux conflits de tout type (ex: violence conjugale,  violence physique, psychologique, sexuelle, incestes, violence coutumière, violence économique, en milieu scolaire et professionnel, travail des enfants, travail de sexe)   </vt:lpstr>
      <vt:lpstr>NINA HAMADA SAID, 25 ans, Fomboni, Mohéli</vt:lpstr>
      <vt:lpstr>Yasmina Mze 16 ans, Koni Jojo Anjouan</vt:lpstr>
      <vt:lpstr>Mode d’intervention  </vt:lpstr>
      <vt:lpstr>Suite </vt:lpstr>
      <vt:lpstr>Lors d’une formation des cadis sur le code de la famille en partenariat avec le Mouftorat</vt:lpstr>
      <vt:lpstr>Lois et textes nationaux en vigueur:</vt:lpstr>
      <vt:lpstr>Suite </vt:lpstr>
      <vt:lpstr>Points forts </vt:lpstr>
      <vt:lpstr>Points faibles </vt:lpstr>
      <vt:lpstr>Recommandations </vt:lpstr>
      <vt:lpstr>Vulgarisation de la stratégie nationale de lutte contre les violences. Formation et sensibilisation des cadis. Suivi et réinsertion des jeunes filles mères dans la vie active.   </vt:lpstr>
      <vt:lpstr>Merci de votre aimable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COMORES</dc:title>
  <dc:creator>Maimouna</dc:creator>
  <cp:lastModifiedBy>Maimouna</cp:lastModifiedBy>
  <cp:revision>46</cp:revision>
  <dcterms:created xsi:type="dcterms:W3CDTF">2018-09-12T07:27:49Z</dcterms:created>
  <dcterms:modified xsi:type="dcterms:W3CDTF">2018-09-17T05:11:25Z</dcterms:modified>
</cp:coreProperties>
</file>