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0" r:id="rId5"/>
    <p:sldMasterId id="2147483688" r:id="rId6"/>
    <p:sldMasterId id="2147483696" r:id="rId7"/>
    <p:sldMasterId id="2147483724" r:id="rId8"/>
    <p:sldMasterId id="2147483732" r:id="rId9"/>
    <p:sldMasterId id="2147483740" r:id="rId10"/>
    <p:sldMasterId id="2147483716" r:id="rId11"/>
    <p:sldMasterId id="2147483748" r:id="rId12"/>
    <p:sldMasterId id="2147483757" r:id="rId13"/>
    <p:sldMasterId id="2147483765" r:id="rId14"/>
    <p:sldMasterId id="2147483777" r:id="rId15"/>
    <p:sldMasterId id="2147483786" r:id="rId16"/>
  </p:sldMasterIdLst>
  <p:notesMasterIdLst>
    <p:notesMasterId r:id="rId43"/>
  </p:notesMasterIdLst>
  <p:handoutMasterIdLst>
    <p:handoutMasterId r:id="rId44"/>
  </p:handoutMasterIdLst>
  <p:sldIdLst>
    <p:sldId id="506" r:id="rId17"/>
    <p:sldId id="507" r:id="rId18"/>
    <p:sldId id="508" r:id="rId19"/>
    <p:sldId id="379" r:id="rId20"/>
    <p:sldId id="380" r:id="rId21"/>
    <p:sldId id="370" r:id="rId22"/>
    <p:sldId id="509" r:id="rId23"/>
    <p:sldId id="335" r:id="rId24"/>
    <p:sldId id="502" r:id="rId25"/>
    <p:sldId id="443" r:id="rId26"/>
    <p:sldId id="511" r:id="rId27"/>
    <p:sldId id="513" r:id="rId28"/>
    <p:sldId id="514" r:id="rId29"/>
    <p:sldId id="328" r:id="rId30"/>
    <p:sldId id="375" r:id="rId31"/>
    <p:sldId id="338" r:id="rId32"/>
    <p:sldId id="329" r:id="rId33"/>
    <p:sldId id="330" r:id="rId34"/>
    <p:sldId id="331" r:id="rId35"/>
    <p:sldId id="332" r:id="rId36"/>
    <p:sldId id="405" r:id="rId37"/>
    <p:sldId id="503" r:id="rId38"/>
    <p:sldId id="406" r:id="rId39"/>
    <p:sldId id="432" r:id="rId40"/>
    <p:sldId id="500" r:id="rId41"/>
    <p:sldId id="318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8D8"/>
    <a:srgbClr val="D6DCE5"/>
    <a:srgbClr val="7F7F7F"/>
    <a:srgbClr val="3A5336"/>
    <a:srgbClr val="08A46F"/>
    <a:srgbClr val="E6E6E6"/>
    <a:srgbClr val="ABC7E3"/>
    <a:srgbClr val="375C82"/>
    <a:srgbClr val="37373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0221" autoAdjust="0"/>
  </p:normalViewPr>
  <p:slideViewPr>
    <p:cSldViewPr>
      <p:cViewPr varScale="1">
        <p:scale>
          <a:sx n="110" d="100"/>
          <a:sy n="110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520778652668437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sx="7000" sy="7000" algn="ctr" rotWithShape="0">
                  <a:schemeClr val="accent6">
                    <a:alpha val="43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Title</c:v>
                </c:pt>
              </c:strCache>
            </c:strRef>
          </c:tx>
          <c:spPr>
            <a:solidFill>
              <a:schemeClr val="accent1"/>
            </a:solidFill>
            <a:ln w="53975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50800" dir="5400000" sx="1000" sy="1000" algn="ctr" rotWithShape="0">
                <a:srgbClr val="000000"/>
              </a:outerShdw>
              <a:softEdge rad="25400"/>
            </a:effectLst>
            <a:scene3d>
              <a:camera prst="orthographicFront"/>
              <a:lightRig rig="freezing" dir="t"/>
            </a:scene3d>
            <a:sp3d prstMaterial="dkEdge">
              <a:bevelT w="635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50800" dir="5400000" sx="7000" sy="7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Sheet1!$E$4:$E$9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64</c:v>
                </c:pt>
                <c:pt idx="1">
                  <c:v>78</c:v>
                </c:pt>
                <c:pt idx="2">
                  <c:v>85</c:v>
                </c:pt>
                <c:pt idx="3">
                  <c:v>372</c:v>
                </c:pt>
                <c:pt idx="4">
                  <c:v>680</c:v>
                </c:pt>
                <c:pt idx="5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4F-40A6-BE59-3FCBFB77C0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6"/>
        <c:overlap val="-27"/>
        <c:axId val="666580112"/>
        <c:axId val="669172448"/>
      </c:barChart>
      <c:catAx>
        <c:axId val="6665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sx="7000" sy="7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172448"/>
        <c:crosses val="autoZero"/>
        <c:auto val="1"/>
        <c:lblAlgn val="ctr"/>
        <c:lblOffset val="100"/>
        <c:noMultiLvlLbl val="0"/>
      </c:catAx>
      <c:valAx>
        <c:axId val="6691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sx="7000" sy="7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5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4925" cap="flat" cmpd="sng" algn="ctr">
      <a:solidFill>
        <a:schemeClr val="accent1">
          <a:lumMod val="60000"/>
          <a:lumOff val="40000"/>
        </a:schemeClr>
      </a:solidFill>
      <a:round/>
    </a:ln>
    <a:effectLst/>
  </c:spPr>
  <c:txPr>
    <a:bodyPr/>
    <a:lstStyle/>
    <a:p>
      <a:pPr>
        <a:defRPr>
          <a:effectLst>
            <a:outerShdw blurRad="50800" dist="50800" dir="5400000" sx="7000" sy="7000" algn="ctr" rotWithShape="0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744311761393379E-2"/>
          <c:y val="0.15650469678132339"/>
          <c:w val="0.88875938202874472"/>
          <c:h val="0.82847613620665839"/>
        </c:manualLayout>
      </c:layout>
      <c:pie3DChart>
        <c:varyColors val="1"/>
        <c:ser>
          <c:idx val="0"/>
          <c:order val="0"/>
          <c:tx>
            <c:strRef>
              <c:f>Geo_Market_FY_data!$C$1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4F-45F1-8890-C96ED79A0C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4F-45F1-8890-C96ED79A0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84F-45F1-8890-C96ED79A0C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84F-45F1-8890-C96ED79A0C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84F-45F1-8890-C96ED79A0C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84F-45F1-8890-C96ED79A0C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84F-45F1-8890-C96ED79A0C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84F-45F1-8890-C96ED79A0C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84F-45F1-8890-C96ED79A0CF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84F-45F1-8890-C96ED79A0CF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84F-45F1-8890-C96ED79A0CF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84F-45F1-8890-C96ED79A0CF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084F-45F1-8890-C96ED79A0CF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084F-45F1-8890-C96ED79A0CF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084F-45F1-8890-C96ED79A0CF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084F-45F1-8890-C96ED79A0CF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084F-45F1-8890-C96ED79A0CF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084F-45F1-8890-C96ED79A0CF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084F-45F1-8890-C96ED79A0CF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084F-45F1-8890-C96ED79A0CF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084F-45F1-8890-C96ED79A0CF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084F-45F1-8890-C96ED79A0CFE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084F-45F1-8890-C96ED79A0CFE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084F-45F1-8890-C96ED79A0CFE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084F-45F1-8890-C96ED79A0CFE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084F-45F1-8890-C96ED79A0CFE}"/>
              </c:ext>
            </c:extLst>
          </c:dPt>
          <c:dLbls>
            <c:dLbl>
              <c:idx val="0"/>
              <c:layout>
                <c:manualLayout>
                  <c:x val="-0.10901845946942583"/>
                  <c:y val="9.955632949727434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ln>
                        <a:noFill/>
                      </a:ln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84F-45F1-8890-C96ED79A0CFE}"/>
                </c:ext>
              </c:extLst>
            </c:dLbl>
            <c:dLbl>
              <c:idx val="1"/>
              <c:layout>
                <c:manualLayout>
                  <c:x val="-0.10764842411227532"/>
                  <c:y val="-0.140313446396123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4F-45F1-8890-C96ED79A0CFE}"/>
                </c:ext>
              </c:extLst>
            </c:dLbl>
            <c:dLbl>
              <c:idx val="2"/>
              <c:layout>
                <c:manualLayout>
                  <c:x val="-2.8925619834710644E-2"/>
                  <c:y val="-8.97435897435897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4F-45F1-8890-C96ED79A0CFE}"/>
                </c:ext>
              </c:extLst>
            </c:dLbl>
            <c:dLbl>
              <c:idx val="3"/>
              <c:layout>
                <c:manualLayout>
                  <c:x val="-4.1322314049586778E-3"/>
                  <c:y val="-0.136752136752136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4F-45F1-8890-C96ED79A0CFE}"/>
                </c:ext>
              </c:extLst>
            </c:dLbl>
            <c:dLbl>
              <c:idx val="4"/>
              <c:layout>
                <c:manualLayout>
                  <c:x val="7.9889807162534437E-2"/>
                  <c:y val="-0.126068376068376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4F-45F1-8890-C96ED79A0CFE}"/>
                </c:ext>
              </c:extLst>
            </c:dLbl>
            <c:dLbl>
              <c:idx val="5"/>
              <c:layout>
                <c:manualLayout>
                  <c:x val="5.647382920110193E-2"/>
                  <c:y val="-0.149572649572649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4F-45F1-8890-C96ED79A0CFE}"/>
                </c:ext>
              </c:extLst>
            </c:dLbl>
            <c:dLbl>
              <c:idx val="6"/>
              <c:layout>
                <c:manualLayout>
                  <c:x val="4.9586776859504134E-2"/>
                  <c:y val="-0.138888888888888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4F-45F1-8890-C96ED79A0CFE}"/>
                </c:ext>
              </c:extLst>
            </c:dLbl>
            <c:dLbl>
              <c:idx val="7"/>
              <c:layout>
                <c:manualLayout>
                  <c:x val="6.8477148001127974E-2"/>
                  <c:y val="-0.131679958274446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4F-45F1-8890-C96ED79A0CFE}"/>
                </c:ext>
              </c:extLst>
            </c:dLbl>
            <c:dLbl>
              <c:idx val="8"/>
              <c:layout>
                <c:manualLayout>
                  <c:x val="4.9873104704887095E-2"/>
                  <c:y val="4.453025102631401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4F-45F1-8890-C96ED79A0CFE}"/>
                </c:ext>
              </c:extLst>
            </c:dLbl>
            <c:dLbl>
              <c:idx val="9"/>
              <c:layout>
                <c:manualLayout>
                  <c:x val="-9.3438211752456563E-2"/>
                  <c:y val="5.38140184400027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4F-45F1-8890-C96ED79A0CFE}"/>
                </c:ext>
              </c:extLst>
            </c:dLbl>
            <c:dLbl>
              <c:idx val="10"/>
              <c:layout>
                <c:manualLayout>
                  <c:x val="-7.1138466973034511E-2"/>
                  <c:y val="1.04042340102224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84F-45F1-8890-C96ED79A0CFE}"/>
                </c:ext>
              </c:extLst>
            </c:dLbl>
            <c:dLbl>
              <c:idx val="11"/>
              <c:layout>
                <c:manualLayout>
                  <c:x val="-0.1546165824914898"/>
                  <c:y val="-1.3848597872634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4F-45F1-8890-C96ED79A0CFE}"/>
                </c:ext>
              </c:extLst>
            </c:dLbl>
            <c:dLbl>
              <c:idx val="12"/>
              <c:layout>
                <c:manualLayout>
                  <c:x val="-0.12607127622018402"/>
                  <c:y val="-2.98943224202238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84F-45F1-8890-C96ED79A0CFE}"/>
                </c:ext>
              </c:extLst>
            </c:dLbl>
            <c:dLbl>
              <c:idx val="13"/>
              <c:layout>
                <c:manualLayout>
                  <c:x val="-0.14713715537623911"/>
                  <c:y val="-8.317585301837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49586776859505"/>
                      <c:h val="6.19658119658119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084F-45F1-8890-C96ED79A0CFE}"/>
                </c:ext>
              </c:extLst>
            </c:dLbl>
            <c:dLbl>
              <c:idx val="14"/>
              <c:layout>
                <c:manualLayout>
                  <c:x val="-0.15540378733650029"/>
                  <c:y val="-0.134707584628844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84F-45F1-8890-C96ED79A0CFE}"/>
                </c:ext>
              </c:extLst>
            </c:dLbl>
            <c:dLbl>
              <c:idx val="15"/>
              <c:layout>
                <c:manualLayout>
                  <c:x val="-0.1412306674475608"/>
                  <c:y val="-0.104449323642237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84F-45F1-8890-C96ED79A0CFE}"/>
                </c:ext>
              </c:extLst>
            </c:dLbl>
            <c:dLbl>
              <c:idx val="16"/>
              <c:layout>
                <c:manualLayout>
                  <c:x val="-9.0625691416672094E-2"/>
                  <c:y val="-0.122799650043744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84F-45F1-8890-C96ED79A0CFE}"/>
                </c:ext>
              </c:extLst>
            </c:dLbl>
            <c:dLbl>
              <c:idx val="17"/>
              <c:layout>
                <c:manualLayout>
                  <c:x val="-6.2313181926639337E-2"/>
                  <c:y val="-0.120618648630459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84F-45F1-8890-C96ED79A0CFE}"/>
                </c:ext>
              </c:extLst>
            </c:dLbl>
            <c:dLbl>
              <c:idx val="18"/>
              <c:layout>
                <c:manualLayout>
                  <c:x val="-2.0366586408103998E-2"/>
                  <c:y val="-0.11823844134867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84F-45F1-8890-C96ED79A0CFE}"/>
                </c:ext>
              </c:extLst>
            </c:dLbl>
            <c:dLbl>
              <c:idx val="19"/>
              <c:layout>
                <c:manualLayout>
                  <c:x val="2.4285264961714546E-2"/>
                  <c:y val="-0.11823844134867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84F-45F1-8890-C96ED79A0CFE}"/>
                </c:ext>
              </c:extLst>
            </c:dLbl>
            <c:dLbl>
              <c:idx val="20"/>
              <c:layout>
                <c:manualLayout>
                  <c:x val="9.1017006138695469E-2"/>
                  <c:y val="-0.116071236287771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84F-45F1-8890-C96ED79A0CFE}"/>
                </c:ext>
              </c:extLst>
            </c:dLbl>
            <c:dLbl>
              <c:idx val="21"/>
              <c:layout>
                <c:manualLayout>
                  <c:x val="0.13708986789874397"/>
                  <c:y val="-0.113705834847567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84F-45F1-8890-C96ED79A0CFE}"/>
                </c:ext>
              </c:extLst>
            </c:dLbl>
            <c:dLbl>
              <c:idx val="22"/>
              <c:layout>
                <c:manualLayout>
                  <c:x val="0.19250634476475564"/>
                  <c:y val="-9.45527962850797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84F-45F1-8890-C96ED79A0CFE}"/>
                </c:ext>
              </c:extLst>
            </c:dLbl>
            <c:dLbl>
              <c:idx val="23"/>
              <c:layout>
                <c:manualLayout>
                  <c:x val="0.32713368473568905"/>
                  <c:y val="-0.108441601049868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91403869290591"/>
                      <c:h val="5.83654126567512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084F-45F1-8890-C96ED79A0CFE}"/>
                </c:ext>
              </c:extLst>
            </c:dLbl>
            <c:dLbl>
              <c:idx val="24"/>
              <c:layout>
                <c:manualLayout>
                  <c:x val="0.26583056766664498"/>
                  <c:y val="-3.63508647957466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84F-45F1-8890-C96ED79A0CFE}"/>
                </c:ext>
              </c:extLst>
            </c:dLbl>
            <c:dLbl>
              <c:idx val="25"/>
              <c:layout>
                <c:manualLayout>
                  <c:x val="0.3324392095616146"/>
                  <c:y val="-9.77942661013529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84F-45F1-8890-C96ED79A0CF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Geo_Market_FY_data!$B$2:$B$27</c:f>
              <c:strCache>
                <c:ptCount val="26"/>
                <c:pt idx="0">
                  <c:v>EGYPT</c:v>
                </c:pt>
                <c:pt idx="1">
                  <c:v>SAUDI ARABIA</c:v>
                </c:pt>
                <c:pt idx="2">
                  <c:v>MALAYSIA</c:v>
                </c:pt>
                <c:pt idx="3">
                  <c:v>TURKEY</c:v>
                </c:pt>
                <c:pt idx="4">
                  <c:v>UNITED ARAB EMIRATES</c:v>
                </c:pt>
                <c:pt idx="5">
                  <c:v>INDONESIA</c:v>
                </c:pt>
                <c:pt idx="6">
                  <c:v>IRAN </c:v>
                </c:pt>
                <c:pt idx="7">
                  <c:v>JORDAN</c:v>
                </c:pt>
                <c:pt idx="8">
                  <c:v>QATAR</c:v>
                </c:pt>
                <c:pt idx="9">
                  <c:v>OMAN</c:v>
                </c:pt>
                <c:pt idx="10">
                  <c:v>KUWAIT</c:v>
                </c:pt>
                <c:pt idx="11">
                  <c:v>LEBANON</c:v>
                </c:pt>
                <c:pt idx="12">
                  <c:v>MOROCCO</c:v>
                </c:pt>
                <c:pt idx="13">
                  <c:v>SYRIAN ARAB REPUBLIC</c:v>
                </c:pt>
                <c:pt idx="14">
                  <c:v>UNITED KINGDOM </c:v>
                </c:pt>
                <c:pt idx="15">
                  <c:v>USA</c:v>
                </c:pt>
                <c:pt idx="16">
                  <c:v>GERMANY</c:v>
                </c:pt>
                <c:pt idx="17">
                  <c:v>ITALY</c:v>
                </c:pt>
                <c:pt idx="18">
                  <c:v>SPAIN</c:v>
                </c:pt>
                <c:pt idx="19">
                  <c:v>SUDAN</c:v>
                </c:pt>
                <c:pt idx="20">
                  <c:v>AUSTRALIA</c:v>
                </c:pt>
                <c:pt idx="21">
                  <c:v>AUSTRIA</c:v>
                </c:pt>
                <c:pt idx="22">
                  <c:v>BAHRAIN</c:v>
                </c:pt>
                <c:pt idx="23">
                  <c:v>BRUNEI DARUSSALAM</c:v>
                </c:pt>
                <c:pt idx="24">
                  <c:v>CHINA</c:v>
                </c:pt>
                <c:pt idx="25">
                  <c:v>COTE D'IVOIRE</c:v>
                </c:pt>
              </c:strCache>
            </c:strRef>
          </c:cat>
          <c:val>
            <c:numRef>
              <c:f>Geo_Market_FY_data!$C$2:$C$27</c:f>
              <c:numCache>
                <c:formatCode>General</c:formatCode>
                <c:ptCount val="26"/>
                <c:pt idx="0">
                  <c:v>23</c:v>
                </c:pt>
                <c:pt idx="1">
                  <c:v>12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084F-45F1-8890-C96ED79A0C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646CF-FA7F-43FF-B96A-0188E3787AEF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C9283-081D-46A7-83BC-F1214701E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FB4A-2874-44CD-A08C-66E7590CDEF5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BC8E-A658-41E1-B894-176FC68C4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 -Challenges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ECD82-B0DC-40A6-9A76-B44303B20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02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221A0-2469-4839-AB96-E0CDDF3048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221A0-2469-4839-AB96-E0CDDF3048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221A0-2469-4839-AB96-E0CDDF3048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Successes tile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2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Successes -Jan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Successes - </a:t>
            </a:r>
            <a:r>
              <a:rPr lang="en-US" b="1" dirty="0"/>
              <a:t>To find out collages of the logos of the 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1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Successes -Jan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8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Successes -Jan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44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16D61-C924-4D56-8CAA-780FBC8177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latin typeface="Georgia" panose="02040502050405020303" pitchFamily="18" charset="0"/>
              </a:rPr>
              <a:t>Consortium/National Repository </a:t>
            </a:r>
          </a:p>
          <a:p>
            <a:r>
              <a:rPr lang="en-US" dirty="0"/>
              <a:t>For example: Egyptian Knowledge Bank, Saudi Digital Library, now they collecting the national journals and get the exclusive rights for their own agenda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Developing National Database, or sign licensing agreement with other favorite publisher/aggregator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we deal with this challenge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2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latin typeface="Georgia" panose="02040502050405020303" pitchFamily="18" charset="0"/>
              </a:rPr>
              <a:t>Consortium/National Repository </a:t>
            </a:r>
          </a:p>
          <a:p>
            <a:r>
              <a:rPr lang="en-US" dirty="0"/>
              <a:t>For example: Egyptian Knowledge Bank, Saudi Digital Library, now they collecting the national journals and get the exclusive rights for their own agenda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Developing National Database, or sign licensing agreement with other favorite publisher/aggregator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we deal with this challenge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latin typeface="Georgia" panose="02040502050405020303" pitchFamily="18" charset="0"/>
              </a:rPr>
              <a:t>Consortium/National Repository </a:t>
            </a:r>
          </a:p>
          <a:p>
            <a:r>
              <a:rPr lang="en-US" dirty="0"/>
              <a:t>For example: Egyptian Knowledge Bank, Saudi Digital Library, now they collecting the national journals and get the exclusive rights for their own agenda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Developing National Database, or sign licensing agreement with other favorite publisher/aggregator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we deal with this challenge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5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latin typeface="Georgia" panose="02040502050405020303" pitchFamily="18" charset="0"/>
              </a:rPr>
              <a:t>Consortium/National Repository </a:t>
            </a:r>
          </a:p>
          <a:p>
            <a:r>
              <a:rPr lang="en-US" dirty="0"/>
              <a:t>For example: Egyptian Knowledge Bank, Saudi Digital Library, now they collecting the national journals and get the exclusive rights for their own agenda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Developing National Database, or sign licensing agreement with other favorite publisher/aggregator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we deal with this challenge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CD82-B0DC-40A6-9A76-B44303B20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7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221A0-2469-4839-AB96-E0CDDF3048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2221A0-2469-4839-AB96-E0CDDF3048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2221A0-2469-4839-AB96-E0CDDF30484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273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221A0-2469-4839-AB96-E0CDDF3048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609F-B33B-473F-8636-762AE9C26B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F71A9C-7555-48EC-9E02-C981B7C19F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105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361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329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2568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8682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362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3882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2478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820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1680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0436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6863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1003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6549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0022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7660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62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3206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871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5734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6683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0889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296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356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891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739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5657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1656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24"/>
            <a:ext cx="7772400" cy="1470025"/>
          </a:xfrm>
        </p:spPr>
        <p:txBody>
          <a:bodyPr/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31477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A493-0FEB-4660-81AA-8CBAF250C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3B8DE-E237-43DA-9FDF-AAC437DB6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7834E-736F-41A7-9BD4-629640CD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78AC4-EAD3-4E01-9CD4-2AA2A8C6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7FAA8-B5EE-4035-BDEA-1679F74A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88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52A9-6B70-45F2-A489-D452C6F3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7DD51-8391-4CA0-AB3E-1EAB3DF92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291E-4851-4F58-A596-FE8976D5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F3E1D-E636-4722-8D3F-499F1710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B607-8C7D-4507-83F6-A9986938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1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F9F2-60F8-44F8-B591-3A3603C9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BE52F-7C75-40E2-97D9-E2A617DA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E92C1-AB94-482A-8403-136126E0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0FC7D-0E0E-46BF-9699-1FE731CC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32142-3C85-4CEA-A3C5-F0A3BC16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561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C209-4ED0-47AC-ACB9-59BC5A6A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9914-DD8A-4665-ADB1-1D54436C9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6D32A-C560-4556-9E7B-434942829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DA55E-E3AC-49A7-8E11-300D882D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BC223-2D53-4F97-A6B0-24188F8E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610C5-586F-4EB9-B4A5-78DA12B1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539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543E-ECAF-4C94-B342-8E48ABFF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5210-3F2B-4007-9233-219B14A8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F3A27-A3D1-420E-B4C2-FE4F7C482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71458-8639-4EB9-8DBC-F1494E839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3EAAB-3643-4415-AFBD-728058463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CBFFF-BC5C-4993-914C-4B7F9CD6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B5CB2F-EFDD-4C94-9621-486181A9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48633-197D-4DC3-BB58-C8720BB7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918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0A69-A20C-40BD-B23A-B8BF3EE2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63464-D4A0-4F91-AA10-74568603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3F204-F607-42FF-B589-62787B24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076A9-D2FD-4899-8EA9-891A36B9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86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29ED5-2B71-4B42-A575-6A92C2A6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CCBB-962B-419A-A1F0-CF8EC6F5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494EC-B8B9-44D0-BF9C-59C17FCA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411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AD0A-96D7-450E-A5DB-09DE08C8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526A-8EE4-4AC6-B508-ABCC074F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85D57-8074-4360-B375-34B16D910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0FB27-DFDD-4BE5-8AA5-C9126757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37A2A-12F4-4037-8B26-8B538B31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A325F-CFCD-4040-85CA-83216BB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28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078C-1D33-4C68-882B-5004C094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5971C-B09C-4713-BFEC-CC53499B4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1961C-D508-471C-9A2F-AF97C432B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DC3CC-8C1A-456E-B873-1BD7AD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C93DE-8A90-4466-A113-6648B5E9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162F7-F558-4A32-90CF-D38B93A1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39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2793-B107-46D3-982A-ED28F500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D886B-F4D5-4BB8-8BBA-C43C29766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909E6-D6E3-4B0F-A423-2A4876E5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060FE-353A-4220-A691-C43C39F8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88A5-3AC0-44B9-8079-7E944EA6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5135A-AE5D-49B4-A731-7DB6C1DB5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7F9F1-337A-4266-958C-4DB6DB61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0EA7E-4CD6-488C-852D-A369BEE7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362AE-0C35-49F7-9714-26FF871C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06472-FF3D-4477-BCEB-AD68E7B1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2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9" descr="EIS Logo_CMYK_Vertic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90"/>
            <a:ext cx="932255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90"/>
            <a:ext cx="932255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67261-A4E0-4E64-9939-B29A4012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DC4D-546D-4411-88C2-1EAB7C967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C6894-4210-4F93-B390-675E6279D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C93B-E7D5-441A-AD6D-15EB5B28B4E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28BC-9D3D-491B-B806-1A8412ADB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D1C0B-308A-4701-88AC-E9BA0EB1E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AA6E-F223-4E5C-AEC6-3751FEEE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5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B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90"/>
            <a:ext cx="932255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9F7E09F-258C-43C0-8F0D-A00FEE1389E5}"/>
              </a:ext>
            </a:extLst>
          </p:cNvPr>
          <p:cNvSpPr/>
          <p:nvPr/>
        </p:nvSpPr>
        <p:spPr>
          <a:xfrm>
            <a:off x="5595498" y="2895600"/>
            <a:ext cx="2856849" cy="39536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27" y="857250"/>
            <a:ext cx="2856849" cy="23377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09316"/>
            <a:ext cx="3750890" cy="209143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857250"/>
            <a:ext cx="576072" cy="5143500"/>
          </a:xfrm>
          <a:prstGeom prst="rect">
            <a:avLst/>
          </a:prstGeom>
          <a:solidFill>
            <a:srgbClr val="3A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A7777B-6BA9-4818-BD94-DD3D9FF6443C}"/>
              </a:ext>
            </a:extLst>
          </p:cNvPr>
          <p:cNvSpPr txBox="1"/>
          <p:nvPr/>
        </p:nvSpPr>
        <p:spPr>
          <a:xfrm>
            <a:off x="-23564" y="6334212"/>
            <a:ext cx="37508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Ali Abdallah – Sales Director – Middle East &amp; North Africa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6339634-53F1-4709-B358-885CD6B9B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/>
        </p:blipFill>
        <p:spPr bwMode="auto">
          <a:xfrm>
            <a:off x="-76200" y="8708"/>
            <a:ext cx="5557519" cy="35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73D67B-0691-4183-ABAE-482C24B2DFDD}"/>
              </a:ext>
            </a:extLst>
          </p:cNvPr>
          <p:cNvSpPr/>
          <p:nvPr/>
        </p:nvSpPr>
        <p:spPr>
          <a:xfrm>
            <a:off x="8567928" y="0"/>
            <a:ext cx="576072" cy="857250"/>
          </a:xfrm>
          <a:prstGeom prst="rect">
            <a:avLst/>
          </a:prstGeom>
          <a:solidFill>
            <a:srgbClr val="3A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FEED8B-6765-45FF-A276-648C81A82E69}"/>
              </a:ext>
            </a:extLst>
          </p:cNvPr>
          <p:cNvSpPr/>
          <p:nvPr/>
        </p:nvSpPr>
        <p:spPr>
          <a:xfrm>
            <a:off x="8567928" y="6000750"/>
            <a:ext cx="576072" cy="857250"/>
          </a:xfrm>
          <a:prstGeom prst="rect">
            <a:avLst/>
          </a:prstGeom>
          <a:solidFill>
            <a:srgbClr val="3A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5C96AE-95E8-41DB-9C74-3C13BC649E96}"/>
              </a:ext>
            </a:extLst>
          </p:cNvPr>
          <p:cNvSpPr/>
          <p:nvPr/>
        </p:nvSpPr>
        <p:spPr>
          <a:xfrm>
            <a:off x="5593727" y="8708"/>
            <a:ext cx="2856849" cy="8572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A7E382-299D-4968-844F-E88280661A9C}"/>
              </a:ext>
            </a:extLst>
          </p:cNvPr>
          <p:cNvSpPr/>
          <p:nvPr/>
        </p:nvSpPr>
        <p:spPr>
          <a:xfrm>
            <a:off x="5593726" y="2724149"/>
            <a:ext cx="2856849" cy="8572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B9A55-DEEE-48FB-AB2C-80AC0420D5E9}"/>
              </a:ext>
            </a:extLst>
          </p:cNvPr>
          <p:cNvSpPr/>
          <p:nvPr/>
        </p:nvSpPr>
        <p:spPr>
          <a:xfrm>
            <a:off x="0" y="3742508"/>
            <a:ext cx="5481319" cy="3115492"/>
          </a:xfrm>
          <a:prstGeom prst="rect">
            <a:avLst/>
          </a:prstGeom>
          <a:solidFill>
            <a:srgbClr val="D9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Lebanese Library Association">
            <a:extLst>
              <a:ext uri="{FF2B5EF4-FFF2-40B4-BE49-F238E27FC236}">
                <a16:creationId xmlns:a16="http://schemas.microsoft.com/office/drawing/2014/main" id="{BF16D1AE-9895-4A2C-9C58-700F79F3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9" y="4008173"/>
            <a:ext cx="5256793" cy="19925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01600">
            <a:solidFill>
              <a:schemeClr val="bg1"/>
            </a:solidFill>
          </a:ln>
          <a:extLst/>
        </p:spPr>
      </p:pic>
      <p:pic>
        <p:nvPicPr>
          <p:cNvPr id="1030" name="Picture 6" descr="Image result for EBSCO Logo HD">
            <a:extLst>
              <a:ext uri="{FF2B5EF4-FFF2-40B4-BE49-F238E27FC236}">
                <a16:creationId xmlns:a16="http://schemas.microsoft.com/office/drawing/2014/main" id="{AD007DFD-9533-4E16-BCE4-46708182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22" y="6063579"/>
            <a:ext cx="1331369" cy="652371"/>
          </a:xfrm>
          <a:prstGeom prst="rect">
            <a:avLst/>
          </a:prstGeom>
          <a:noFill/>
          <a:ln w="1016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5AA31-15CD-4DF7-85C1-14E102C8C15A}"/>
              </a:ext>
            </a:extLst>
          </p:cNvPr>
          <p:cNvSpPr txBox="1"/>
          <p:nvPr/>
        </p:nvSpPr>
        <p:spPr>
          <a:xfrm>
            <a:off x="5334000" y="953869"/>
            <a:ext cx="329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Challenges of e-Publishing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in Arab World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UN Logo HD">
            <a:extLst>
              <a:ext uri="{FF2B5EF4-FFF2-40B4-BE49-F238E27FC236}">
                <a16:creationId xmlns:a16="http://schemas.microsoft.com/office/drawing/2014/main" id="{69F1342A-66EF-4CFF-81AB-46CDEA18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8887"/>
            <a:ext cx="3248773" cy="1819313"/>
          </a:xfrm>
          <a:prstGeom prst="rect">
            <a:avLst/>
          </a:prstGeom>
          <a:noFill/>
          <a:ln w="101600">
            <a:solidFill>
              <a:srgbClr val="D9D8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DA6BB4-E811-4C84-8F32-6879B1B28772}"/>
              </a:ext>
            </a:extLst>
          </p:cNvPr>
          <p:cNvSpPr txBox="1"/>
          <p:nvPr/>
        </p:nvSpPr>
        <p:spPr>
          <a:xfrm>
            <a:off x="5509085" y="6546673"/>
            <a:ext cx="305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Ali Abdallah, Sales Director, MENA</a:t>
            </a:r>
          </a:p>
        </p:txBody>
      </p:sp>
    </p:spTree>
    <p:extLst>
      <p:ext uri="{BB962C8B-B14F-4D97-AF65-F5344CB8AC3E}">
        <p14:creationId xmlns:p14="http://schemas.microsoft.com/office/powerpoint/2010/main" val="364018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D059D-79D5-473E-AAAE-049C7BEBA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8800"/>
            <a:ext cx="7848600" cy="3587212"/>
          </a:xfrm>
        </p:spPr>
        <p:txBody>
          <a:bodyPr/>
          <a:lstStyle/>
          <a:p>
            <a:pPr>
              <a:defRPr/>
            </a:pPr>
            <a:r>
              <a:rPr lang="pl-PL" sz="2000" i="1" dirty="0">
                <a:latin typeface="+mn-lt"/>
              </a:rPr>
              <a:t>Legal </a:t>
            </a:r>
            <a:r>
              <a:rPr lang="en-US" sz="2000" i="1" dirty="0">
                <a:latin typeface="+mn-lt"/>
              </a:rPr>
              <a:t>Departments</a:t>
            </a:r>
            <a:endParaRPr lang="pl-PL" sz="2000" i="1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pl-PL" sz="2000" i="1" dirty="0">
                <a:latin typeface="+mn-lt"/>
              </a:rPr>
              <a:t>O</a:t>
            </a:r>
            <a:r>
              <a:rPr lang="en-US" sz="2000" i="1" dirty="0">
                <a:latin typeface="+mn-lt"/>
              </a:rPr>
              <a:t>pen Access Policy</a:t>
            </a:r>
            <a:endParaRPr lang="pl-PL" sz="2000" i="1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Misunderstanding of the concept = C</a:t>
            </a:r>
            <a:r>
              <a:rPr lang="pl-PL" sz="2000" i="1" dirty="0">
                <a:latin typeface="+mn-lt"/>
              </a:rPr>
              <a:t>oncerns about losing subscribers</a:t>
            </a:r>
            <a:endParaRPr lang="ar-EG" sz="2000" i="1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Consortium/National Repository 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Old Generation (some publishers)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Stability of Journals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Missing issue/vol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ISSN problem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Missing metadata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solidFill>
                  <a:srgbClr val="FF0000"/>
                </a:solidFill>
                <a:latin typeface="+mn-lt"/>
              </a:rPr>
              <a:t>Lack of a right contact or a person of interest</a:t>
            </a:r>
            <a:endParaRPr lang="en-US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F994D5-6DC9-412F-A6EF-687FF0D3A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D3F5E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Challenges and Reasons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Publishers: Journals</a:t>
            </a:r>
          </a:p>
        </p:txBody>
      </p:sp>
    </p:spTree>
    <p:extLst>
      <p:ext uri="{BB962C8B-B14F-4D97-AF65-F5344CB8AC3E}">
        <p14:creationId xmlns:p14="http://schemas.microsoft.com/office/powerpoint/2010/main" val="1286814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D059D-79D5-473E-AAAE-049C7BEBA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8800"/>
            <a:ext cx="7848600" cy="3587212"/>
          </a:xfrm>
        </p:spPr>
        <p:txBody>
          <a:bodyPr/>
          <a:lstStyle/>
          <a:p>
            <a:pPr>
              <a:defRPr/>
            </a:pPr>
            <a:r>
              <a:rPr lang="pl-PL" sz="2000" i="1" dirty="0">
                <a:latin typeface="+mn-lt"/>
              </a:rPr>
              <a:t>Legal </a:t>
            </a:r>
            <a:r>
              <a:rPr lang="en-US" sz="2000" i="1" dirty="0">
                <a:latin typeface="+mn-lt"/>
              </a:rPr>
              <a:t>Departments</a:t>
            </a:r>
            <a:endParaRPr lang="pl-PL" sz="2000" i="1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eBooks Standard issue</a:t>
            </a:r>
            <a:endParaRPr lang="pl-PL" sz="2000" i="1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Misunderstanding of the concept 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Old Generation (some publishers)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Missing of suitable format (publisher side)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Sales Models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ISBN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Missing metadata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solidFill>
                  <a:srgbClr val="FF0000"/>
                </a:solidFill>
                <a:latin typeface="+mn-lt"/>
              </a:rPr>
              <a:t>Lack of a right contact or a person of interest</a:t>
            </a:r>
            <a:endParaRPr lang="en-US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F994D5-6DC9-412F-A6EF-687FF0D3A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D3F5E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Challenges and Reasons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b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Publishers: eBook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86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D059D-79D5-473E-AAAE-049C7BEBA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8800"/>
            <a:ext cx="7848600" cy="3587212"/>
          </a:xfrm>
        </p:spPr>
        <p:txBody>
          <a:bodyPr/>
          <a:lstStyle/>
          <a:p>
            <a:pPr>
              <a:defRPr/>
            </a:pPr>
            <a:r>
              <a:rPr lang="pl-PL" sz="2000" i="1" dirty="0">
                <a:latin typeface="+mn-lt"/>
              </a:rPr>
              <a:t>Legal </a:t>
            </a:r>
            <a:r>
              <a:rPr lang="en-US" sz="2000" i="1" dirty="0">
                <a:latin typeface="+mn-lt"/>
              </a:rPr>
              <a:t>Departments</a:t>
            </a:r>
            <a:endParaRPr lang="pl-PL" sz="2000" i="1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DRM (eBook)</a:t>
            </a:r>
            <a:endParaRPr lang="pl-PL" sz="2000" i="1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Open Access</a:t>
            </a:r>
            <a:r>
              <a:rPr lang="en-US" sz="2000" i="1" dirty="0"/>
              <a:t>(Journals &amp; eBook)</a:t>
            </a:r>
            <a:endParaRPr lang="en-US" sz="2000" i="1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Packages and Prices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Missing of some subjects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Value of content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Missing metadata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Subject Index / Subject Heading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Much More.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F994D5-6DC9-412F-A6EF-687FF0D3A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D3F5E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Challenges and Reasons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b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Libraries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28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D059D-79D5-473E-AAAE-049C7BEBA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8800"/>
            <a:ext cx="7848600" cy="3587212"/>
          </a:xfrm>
        </p:spPr>
        <p:txBody>
          <a:bodyPr/>
          <a:lstStyle/>
          <a:p>
            <a:pPr>
              <a:defRPr/>
            </a:pPr>
            <a:r>
              <a:rPr lang="pl-PL" sz="2000" i="1" dirty="0">
                <a:latin typeface="+mn-lt"/>
              </a:rPr>
              <a:t>Legal </a:t>
            </a:r>
            <a:r>
              <a:rPr lang="en-US" sz="2000" i="1" dirty="0">
                <a:latin typeface="+mn-lt"/>
              </a:rPr>
              <a:t>Departments</a:t>
            </a:r>
            <a:endParaRPr lang="pl-PL" sz="2000" i="1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Licensing cycle</a:t>
            </a:r>
          </a:p>
          <a:p>
            <a:pPr>
              <a:spcBef>
                <a:spcPts val="0"/>
              </a:spcBef>
              <a:defRPr/>
            </a:pPr>
            <a:r>
              <a:rPr lang="en-US" sz="2000" i="1" dirty="0">
                <a:latin typeface="+mn-lt"/>
              </a:rPr>
              <a:t>Procedures and Process: </a:t>
            </a:r>
          </a:p>
          <a:p>
            <a:pPr>
              <a:spcBef>
                <a:spcPts val="0"/>
              </a:spcBef>
              <a:defRPr/>
            </a:pPr>
            <a:endParaRPr lang="en-US" sz="2000" i="1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F994D5-6DC9-412F-A6EF-687FF0D3A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D3F5E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Challenges and Reasons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b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EBSCO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95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/>
          <p:cNvSpPr txBox="1">
            <a:spLocks/>
          </p:cNvSpPr>
          <p:nvPr/>
        </p:nvSpPr>
        <p:spPr bwMode="auto">
          <a:xfrm>
            <a:off x="1447800" y="1988840"/>
            <a:ext cx="61722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ts val="2700"/>
              </a:lnSpc>
              <a:spcBef>
                <a:spcPts val="1800"/>
              </a:spcBef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92" y="6553200"/>
            <a:ext cx="2286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r>
              <a:rPr lang="en-US" sz="1300" b="1" dirty="0">
                <a:solidFill>
                  <a:srgbClr val="EEECE1"/>
                </a:solidFill>
              </a:rPr>
              <a:t>Full-Text Databases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EBSCO</a:t>
            </a:r>
            <a:r>
              <a:rPr lang="en-US" sz="4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 Partnership Process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99592" y="1124744"/>
            <a:ext cx="7315200" cy="0"/>
          </a:xfrm>
          <a:prstGeom prst="line">
            <a:avLst/>
          </a:prstGeom>
          <a:ln w="28575" cap="flat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BSCOgr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" y="-22578"/>
            <a:ext cx="914400" cy="45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41277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Step 1:  Nomination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420888"/>
            <a:ext cx="6681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EBSCO Product Management team selects publications to be included in the databases, based upon scientific and editorial standards, uniqueness of content, and relevance to the database.</a:t>
            </a:r>
          </a:p>
          <a:p>
            <a:pPr marL="0" lvl="1"/>
            <a:endParaRPr lang="en-US" sz="1200" dirty="0"/>
          </a:p>
          <a:p>
            <a:pPr algn="ctr"/>
            <a:r>
              <a:rPr lang="en-US" sz="2400" dirty="0"/>
              <a:t>-or-</a:t>
            </a:r>
          </a:p>
          <a:p>
            <a:endParaRPr lang="en-US" sz="1200" dirty="0"/>
          </a:p>
          <a:p>
            <a:r>
              <a:rPr lang="en-US" sz="2400" dirty="0"/>
              <a:t>Publishers, Editors or Authors contact EBSCO and ask to participate in the databases.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192" y="6553200"/>
            <a:ext cx="2286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Full-Text Databases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EBSCO</a:t>
            </a:r>
            <a:r>
              <a:rPr kumimoji="0" lang="en-US" sz="4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™ Partnership Process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99592" y="1124744"/>
            <a:ext cx="7315200" cy="0"/>
          </a:xfrm>
          <a:prstGeom prst="line">
            <a:avLst/>
          </a:prstGeom>
          <a:ln w="28575" cap="flat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BSCOgr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" y="-22578"/>
            <a:ext cx="914400" cy="45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41277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2:  Title Research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2863" y="2057400"/>
            <a:ext cx="853577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lists should be reviewed.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Titles are reviewed by checking 21 fields of information, then report send to PM,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198" y="3857414"/>
            <a:ext cx="332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Beall's List Publisher</a:t>
            </a:r>
          </a:p>
          <a:p>
            <a:r>
              <a:rPr lang="en-US" dirty="0"/>
              <a:t>Beall's List Title</a:t>
            </a:r>
          </a:p>
          <a:p>
            <a:r>
              <a:rPr lang="en-US" dirty="0"/>
              <a:t>Publication Title</a:t>
            </a:r>
          </a:p>
          <a:p>
            <a:r>
              <a:rPr lang="en-US" dirty="0"/>
              <a:t>Publisher Name</a:t>
            </a:r>
          </a:p>
          <a:p>
            <a:r>
              <a:rPr lang="en-US" dirty="0"/>
              <a:t>PID</a:t>
            </a:r>
          </a:p>
          <a:p>
            <a:r>
              <a:rPr lang="en-US" dirty="0"/>
              <a:t>ISSN Print</a:t>
            </a:r>
          </a:p>
          <a:p>
            <a:r>
              <a:rPr lang="en-US" dirty="0"/>
              <a:t>ISSN Online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38220" y="3857414"/>
            <a:ext cx="332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Language(s)</a:t>
            </a:r>
          </a:p>
          <a:p>
            <a:r>
              <a:rPr lang="en-US" dirty="0"/>
              <a:t>Language(s) of Abstract</a:t>
            </a:r>
          </a:p>
          <a:p>
            <a:r>
              <a:rPr lang="en-US" dirty="0"/>
              <a:t>Document Type</a:t>
            </a:r>
          </a:p>
          <a:p>
            <a:r>
              <a:rPr lang="en-US" dirty="0"/>
              <a:t>Issue per Year</a:t>
            </a:r>
          </a:p>
          <a:p>
            <a:r>
              <a:rPr lang="en-US" dirty="0"/>
              <a:t>Publisher Country</a:t>
            </a:r>
          </a:p>
          <a:p>
            <a:r>
              <a:rPr lang="en-US" dirty="0"/>
              <a:t>Publisher State/Province</a:t>
            </a:r>
          </a:p>
          <a:p>
            <a:r>
              <a:rPr lang="en-US" dirty="0"/>
              <a:t>Publisher City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3857414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Access</a:t>
            </a:r>
          </a:p>
          <a:p>
            <a:r>
              <a:rPr lang="en-US" dirty="0"/>
              <a:t>Active Status</a:t>
            </a:r>
          </a:p>
          <a:p>
            <a:r>
              <a:rPr lang="en-US" dirty="0"/>
              <a:t>Last issue date</a:t>
            </a:r>
          </a:p>
          <a:p>
            <a:r>
              <a:rPr lang="en-US" dirty="0"/>
              <a:t>Primary Subject</a:t>
            </a:r>
          </a:p>
          <a:p>
            <a:r>
              <a:rPr lang="en-US" dirty="0"/>
              <a:t>Publisher URL</a:t>
            </a:r>
          </a:p>
          <a:p>
            <a:r>
              <a:rPr lang="en-US" dirty="0"/>
              <a:t>Publication URL</a:t>
            </a:r>
          </a:p>
          <a:p>
            <a:r>
              <a:rPr lang="en-US" dirty="0"/>
              <a:t>Subscription Price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3147" y="3617259"/>
            <a:ext cx="8686053" cy="2548479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2580" y="3857414"/>
            <a:ext cx="2515715" cy="59192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8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192" y="6553200"/>
            <a:ext cx="2286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</a:rPr>
              <a:t>Full-Text Databases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EBSCO</a:t>
            </a:r>
            <a:r>
              <a:rPr kumimoji="0" lang="en-US" sz="42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host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™ Partnership Process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99592" y="1196752"/>
            <a:ext cx="7315200" cy="0"/>
          </a:xfrm>
          <a:prstGeom prst="line">
            <a:avLst/>
          </a:prstGeom>
          <a:ln w="28575" cap="flat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BSCOgr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" y="-22578"/>
            <a:ext cx="914400" cy="455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8862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Keeping your website up-to-date and informative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Marking clearly what languages are contained in the title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It could be helpful to be included in one of the major Indexes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03772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4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/>
          <p:cNvSpPr txBox="1">
            <a:spLocks/>
          </p:cNvSpPr>
          <p:nvPr/>
        </p:nvSpPr>
        <p:spPr bwMode="auto">
          <a:xfrm>
            <a:off x="685800" y="2209800"/>
            <a:ext cx="7391400" cy="38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ts val="2700"/>
              </a:lnSpc>
              <a:spcBef>
                <a:spcPts val="1800"/>
              </a:spcBef>
              <a:buFont typeface="Arial" charset="0"/>
              <a:buChar char="•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92" y="6553200"/>
            <a:ext cx="2286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r>
              <a:rPr lang="en-US" sz="1300" b="1" dirty="0">
                <a:solidFill>
                  <a:srgbClr val="EEECE1"/>
                </a:solidFill>
              </a:rPr>
              <a:t>Full-Text Databases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EBSCO</a:t>
            </a:r>
            <a:r>
              <a:rPr lang="en-US" sz="4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 Partnership Process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99592" y="1196752"/>
            <a:ext cx="7315200" cy="0"/>
          </a:xfrm>
          <a:prstGeom prst="line">
            <a:avLst/>
          </a:prstGeom>
          <a:ln w="28575" cap="flat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BSCOgr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" y="-22578"/>
            <a:ext cx="914400" cy="45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15567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Step 3:  Evaluation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072819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EBSCO receives a request to participate, the publication is evaluated. The publication will be rejected If: </a:t>
            </a:r>
          </a:p>
          <a:p>
            <a:r>
              <a:rPr lang="en-US" sz="2000" dirty="0"/>
              <a:t> </a:t>
            </a:r>
          </a:p>
          <a:p>
            <a:pPr marL="1257300" lvl="2" indent="-342900">
              <a:buFontTx/>
              <a:buChar char="-"/>
            </a:pPr>
            <a:r>
              <a:rPr lang="en-US" sz="2000" dirty="0"/>
              <a:t>We find non-unique content or </a:t>
            </a:r>
          </a:p>
          <a:p>
            <a:pPr marL="1257300" lvl="2" indent="-342900">
              <a:buFontTx/>
              <a:buChar char="-"/>
            </a:pPr>
            <a:r>
              <a:rPr lang="en-US" sz="2000" dirty="0"/>
              <a:t>Failure to cite sources properly, or </a:t>
            </a:r>
          </a:p>
          <a:p>
            <a:pPr marL="1257300" lvl="2" indent="-342900">
              <a:buFontTx/>
              <a:buChar char="-"/>
            </a:pPr>
            <a:r>
              <a:rPr lang="en-US" sz="2000" dirty="0"/>
              <a:t>Publication does not meet scientific and editorial standards of quality, </a:t>
            </a:r>
          </a:p>
          <a:p>
            <a:pPr marL="1257300" lvl="2" indent="-342900">
              <a:buFontTx/>
              <a:buChar char="-"/>
            </a:pPr>
            <a:r>
              <a:rPr lang="en-US" sz="2000" dirty="0"/>
              <a:t>The publication is not relevant to EBSCO products that are being developed 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If the publication is good, it is assigned to a suitable </a:t>
            </a:r>
            <a:r>
              <a:rPr lang="en-US" sz="2000" dirty="0" err="1"/>
              <a:t>EBSCO</a:t>
            </a:r>
            <a:r>
              <a:rPr lang="en-US" sz="2000" i="1" dirty="0" err="1"/>
              <a:t>host</a:t>
            </a:r>
            <a:r>
              <a:rPr lang="en-US" sz="2000" dirty="0"/>
              <a:t> database.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/>
          <p:cNvSpPr txBox="1">
            <a:spLocks/>
          </p:cNvSpPr>
          <p:nvPr/>
        </p:nvSpPr>
        <p:spPr bwMode="auto">
          <a:xfrm>
            <a:off x="1447800" y="2209800"/>
            <a:ext cx="6172200" cy="38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ts val="2700"/>
              </a:lnSpc>
              <a:spcBef>
                <a:spcPts val="1800"/>
              </a:spcBef>
              <a:buFont typeface="Arial" charset="0"/>
              <a:buChar char="•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92" y="6553200"/>
            <a:ext cx="2286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r>
              <a:rPr lang="en-US" sz="1300" b="1" dirty="0">
                <a:solidFill>
                  <a:srgbClr val="EEECE1"/>
                </a:solidFill>
              </a:rPr>
              <a:t>Full-Text Databases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EBSCO</a:t>
            </a:r>
            <a:r>
              <a:rPr lang="en-US" sz="4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 Partnership Process</a:t>
            </a:r>
            <a:endParaRPr lang="en-US" sz="4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99592" y="1196752"/>
            <a:ext cx="7315200" cy="0"/>
          </a:xfrm>
          <a:prstGeom prst="line">
            <a:avLst/>
          </a:prstGeom>
          <a:ln w="28575" cap="flat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BSCOgr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" y="-22578"/>
            <a:ext cx="914400" cy="45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15567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Step 4:  Licensing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2492896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a publication has been nominated or approved, then the EBSCO Content Licensing team contacts the right-holder asking them to sign an agreement.</a:t>
            </a:r>
          </a:p>
          <a:p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EBSCO does not include content without proper permission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EBSCO honors international standards of copyright law (Berlin Convention).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/>
          <p:cNvSpPr txBox="1">
            <a:spLocks/>
          </p:cNvSpPr>
          <p:nvPr/>
        </p:nvSpPr>
        <p:spPr bwMode="auto">
          <a:xfrm>
            <a:off x="1447800" y="2209800"/>
            <a:ext cx="6172200" cy="38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ts val="2700"/>
              </a:lnSpc>
              <a:spcBef>
                <a:spcPts val="1800"/>
              </a:spcBef>
              <a:buFont typeface="Arial" charset="0"/>
              <a:buChar char="•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92" y="6553200"/>
            <a:ext cx="2286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r>
              <a:rPr lang="en-US" sz="1300" b="1" dirty="0">
                <a:solidFill>
                  <a:srgbClr val="EEECE1"/>
                </a:solidFill>
              </a:rPr>
              <a:t>Full-Text Databases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EBSCO</a:t>
            </a:r>
            <a:r>
              <a:rPr lang="en-US" sz="4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 Partnership Process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99592" y="1196752"/>
            <a:ext cx="7315200" cy="0"/>
          </a:xfrm>
          <a:prstGeom prst="line">
            <a:avLst/>
          </a:prstGeom>
          <a:ln w="28575" cap="flat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BSCOgr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" y="-22578"/>
            <a:ext cx="914400" cy="45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15567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Step 5:  Data Acquisition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2492896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newly-licensed titles are set up in EBSCO’s systems and assigned to appropriate databases.</a:t>
            </a:r>
          </a:p>
          <a:p>
            <a:endParaRPr lang="en-US" sz="2400" dirty="0"/>
          </a:p>
          <a:p>
            <a:r>
              <a:rPr lang="en-US" sz="2400" dirty="0"/>
              <a:t>When that is done, EBSCO’s data acquisition team contacts the publisher to begin content delivery.  </a:t>
            </a:r>
          </a:p>
          <a:p>
            <a:endParaRPr lang="en-US" sz="2400" dirty="0"/>
          </a:p>
          <a:p>
            <a:r>
              <a:rPr lang="en-US" sz="2400" dirty="0"/>
              <a:t>Delivery is usually done by FTP.  </a:t>
            </a:r>
          </a:p>
          <a:p>
            <a:endParaRPr lang="en-US" sz="2400" dirty="0"/>
          </a:p>
          <a:p>
            <a:r>
              <a:rPr lang="en-US" sz="2400" dirty="0"/>
              <a:t>The preferred format for journals is PDF.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096A7-02E1-42FC-A015-C3D637307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40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3522F7-BEC8-4A97-AD6D-91CE051881EF}"/>
              </a:ext>
            </a:extLst>
          </p:cNvPr>
          <p:cNvSpPr/>
          <p:nvPr/>
        </p:nvSpPr>
        <p:spPr>
          <a:xfrm>
            <a:off x="0" y="6130551"/>
            <a:ext cx="9144000" cy="163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10D1E-5F3F-4ABE-B774-D81B31E6D1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0"/>
            <a:ext cx="6291194" cy="6140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D8E41-7F3A-47C0-AC87-E0A47B8D8F30}"/>
              </a:ext>
            </a:extLst>
          </p:cNvPr>
          <p:cNvSpPr txBox="1"/>
          <p:nvPr/>
        </p:nvSpPr>
        <p:spPr>
          <a:xfrm>
            <a:off x="1048091" y="1349276"/>
            <a:ext cx="6785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rgbClr val="FF0000"/>
                </a:solidFill>
              </a:rPr>
              <a:t>EBSCO Arabic Resources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kern="0" dirty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</a:rPr>
              <a:t>Arab World Research Source: Al-</a:t>
            </a:r>
            <a:r>
              <a:rPr lang="en-US" sz="2400" kern="0" dirty="0" err="1">
                <a:solidFill>
                  <a:schemeClr val="tx2">
                    <a:lumMod val="50000"/>
                  </a:schemeClr>
                </a:solidFill>
              </a:rPr>
              <a:t>Masder</a:t>
            </a:r>
            <a:endParaRPr lang="en-US" sz="2400" kern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Arabic eBook Collection: Al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Kotob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9653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/>
          <p:cNvSpPr txBox="1">
            <a:spLocks/>
          </p:cNvSpPr>
          <p:nvPr/>
        </p:nvSpPr>
        <p:spPr bwMode="auto">
          <a:xfrm>
            <a:off x="1447800" y="2209800"/>
            <a:ext cx="6172200" cy="38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ts val="2700"/>
              </a:lnSpc>
              <a:spcBef>
                <a:spcPts val="1800"/>
              </a:spcBef>
              <a:buFont typeface="Arial" charset="0"/>
              <a:buChar char="•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92" y="6553200"/>
            <a:ext cx="2286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r>
              <a:rPr lang="en-US" sz="1300" b="1" dirty="0">
                <a:solidFill>
                  <a:srgbClr val="EEECE1"/>
                </a:solidFill>
              </a:rPr>
              <a:t>Full-Text Databases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EBSCO</a:t>
            </a:r>
            <a:r>
              <a:rPr lang="en-US" sz="4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 Partnership Process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99592" y="1196752"/>
            <a:ext cx="7315200" cy="0"/>
          </a:xfrm>
          <a:prstGeom prst="line">
            <a:avLst/>
          </a:prstGeom>
          <a:ln w="28575" cap="flat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BSCOgr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0" y="-22578"/>
            <a:ext cx="914400" cy="45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55679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Step 6:  Editorial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22048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057400"/>
            <a:ext cx="7054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EBSCO adds editorial enhancements including:</a:t>
            </a:r>
          </a:p>
          <a:p>
            <a:endParaRPr lang="en-US" sz="2400" dirty="0"/>
          </a:p>
          <a:p>
            <a:pPr marL="742950" lvl="1" indent="-400050">
              <a:buFont typeface="Arial" pitchFamily="34" charset="0"/>
              <a:buChar char="•"/>
            </a:pPr>
            <a:r>
              <a:rPr lang="en-US" sz="2400" dirty="0"/>
              <a:t>Table of contents</a:t>
            </a:r>
          </a:p>
          <a:p>
            <a:pPr marL="742950" lvl="1" indent="-400050">
              <a:buFont typeface="Arial" pitchFamily="34" charset="0"/>
              <a:buChar char="•"/>
            </a:pPr>
            <a:r>
              <a:rPr lang="en-US" sz="2400" dirty="0"/>
              <a:t>Tagging images</a:t>
            </a:r>
          </a:p>
          <a:p>
            <a:pPr marL="742950" lvl="1" indent="-400050">
              <a:buFont typeface="Arial" pitchFamily="34" charset="0"/>
              <a:buChar char="•"/>
            </a:pPr>
            <a:r>
              <a:rPr lang="en-US" sz="2400" dirty="0"/>
              <a:t>Abstracts </a:t>
            </a:r>
          </a:p>
          <a:p>
            <a:pPr marL="742950" lvl="1" indent="-400050">
              <a:buFont typeface="Arial" pitchFamily="34" charset="0"/>
              <a:buChar char="•"/>
            </a:pPr>
            <a:r>
              <a:rPr lang="en-US" sz="2400" dirty="0"/>
              <a:t>Live links</a:t>
            </a:r>
          </a:p>
          <a:p>
            <a:pPr marL="742950" lvl="1" indent="-400050">
              <a:buFont typeface="Arial" pitchFamily="34" charset="0"/>
              <a:buChar char="•"/>
            </a:pPr>
            <a:r>
              <a:rPr lang="en-US" sz="2400" dirty="0"/>
              <a:t>Keywords  </a:t>
            </a:r>
          </a:p>
          <a:p>
            <a:pPr marL="742950" lvl="1" indent="-400050">
              <a:buFont typeface="Arial" pitchFamily="34" charset="0"/>
              <a:buChar char="•"/>
            </a:pPr>
            <a:r>
              <a:rPr lang="en-US" sz="2400" dirty="0"/>
              <a:t>Subject indexing</a:t>
            </a:r>
          </a:p>
          <a:p>
            <a:pPr marL="742950" lvl="1" indent="-400050">
              <a:buFont typeface="Arial" pitchFamily="34" charset="0"/>
              <a:buChar char="•"/>
            </a:pPr>
            <a:r>
              <a:rPr lang="en-US" sz="2400" dirty="0"/>
              <a:t>Creating a searchable PDF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0"/>
            <a:ext cx="9372599" cy="62484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7858" y="100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7373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Successes</a:t>
            </a:r>
          </a:p>
        </p:txBody>
      </p:sp>
    </p:spTree>
    <p:extLst>
      <p:ext uri="{BB962C8B-B14F-4D97-AF65-F5344CB8AC3E}">
        <p14:creationId xmlns:p14="http://schemas.microsoft.com/office/powerpoint/2010/main" val="104440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/>
          </p:cNvSpPr>
          <p:nvPr/>
        </p:nvSpPr>
        <p:spPr>
          <a:xfrm>
            <a:off x="0" y="-152400"/>
            <a:ext cx="9144000" cy="1463040"/>
          </a:xfrm>
          <a:prstGeom prst="rect">
            <a:avLst/>
          </a:prstGeom>
          <a:solidFill>
            <a:srgbClr val="0D3F5E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1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7373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6F554ACC-DF09-452D-AFEC-696FF514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52400"/>
            <a:ext cx="8229600" cy="137334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ESCWA Publications Available in EBSCOhost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73F0-3B8C-4766-88F0-06CFBE51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9200"/>
            <a:ext cx="91440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n-lt"/>
              </a:rPr>
              <a:t>Bulletin of Industrial Statistics for the Arab Countries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+mn-lt"/>
              </a:rPr>
              <a:t>Bulletin on Population &amp; Vital Statistics in the Arab Region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+mn-lt"/>
              </a:rPr>
              <a:t>Compendium of Environment Statistics in the Arab Region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+mn-lt"/>
              </a:rPr>
              <a:t>Compendium of Social Statistics &amp; Indicators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+mn-lt"/>
              </a:rPr>
              <a:t>External Trade Bulletin of the Arab Region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+mn-lt"/>
              </a:rPr>
              <a:t>National Accounts Studies of the Arab Region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+mn-lt"/>
              </a:rPr>
              <a:t>Review of Information &amp; Communications Technology &amp; Development in the Arab Region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+mn-lt"/>
              </a:rPr>
              <a:t>Survey of the Economic &amp; Social Developments in the Arab Region</a:t>
            </a:r>
          </a:p>
        </p:txBody>
      </p:sp>
    </p:spTree>
    <p:extLst>
      <p:ext uri="{BB962C8B-B14F-4D97-AF65-F5344CB8AC3E}">
        <p14:creationId xmlns:p14="http://schemas.microsoft.com/office/powerpoint/2010/main" val="1653008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298" y="1552898"/>
            <a:ext cx="8421098" cy="4707610"/>
          </a:xfrm>
        </p:spPr>
        <p:txBody>
          <a:bodyPr/>
          <a:lstStyle/>
          <a:p>
            <a:pPr marL="1005840" lvl="3" indent="0">
              <a:spcBef>
                <a:spcPts val="0"/>
              </a:spcBef>
              <a:buNone/>
            </a:pPr>
            <a:r>
              <a:rPr lang="en-US" sz="1600" b="1" dirty="0">
                <a:latin typeface="+mn-lt"/>
              </a:rPr>
              <a:t>Iraqi Ministry of Higher Education and Scientific Research </a:t>
            </a:r>
            <a:r>
              <a:rPr lang="en-US" sz="1600" dirty="0">
                <a:latin typeface="+mn-lt"/>
              </a:rPr>
              <a:t> 256 Journals; More to come soon. </a:t>
            </a:r>
          </a:p>
          <a:p>
            <a:pPr marL="1005840" lvl="3" indent="0">
              <a:spcBef>
                <a:spcPts val="0"/>
              </a:spcBef>
              <a:buNone/>
            </a:pPr>
            <a:endParaRPr lang="en-US" sz="1600" b="1" dirty="0">
              <a:latin typeface="+mn-lt"/>
            </a:endParaRPr>
          </a:p>
          <a:p>
            <a:pPr marL="1005840" lvl="3" indent="0">
              <a:spcBef>
                <a:spcPts val="0"/>
              </a:spcBef>
              <a:buNone/>
            </a:pPr>
            <a:r>
              <a:rPr lang="en-US" sz="1600" b="1" dirty="0">
                <a:latin typeface="+mn-lt"/>
              </a:rPr>
              <a:t>Egyptian National Agriculture Library  - ENAL</a:t>
            </a:r>
          </a:p>
          <a:p>
            <a:pPr marL="1005840" lvl="3" indent="0">
              <a:spcBef>
                <a:spcPts val="0"/>
              </a:spcBef>
              <a:buNone/>
            </a:pPr>
            <a:r>
              <a:rPr lang="en-GB" sz="1600" dirty="0">
                <a:latin typeface="+mn-lt"/>
              </a:rPr>
              <a:t>21 journals</a:t>
            </a:r>
          </a:p>
          <a:p>
            <a:pPr marL="1005840" lvl="3" indent="0">
              <a:spcBef>
                <a:spcPts val="0"/>
              </a:spcBef>
              <a:buNone/>
            </a:pPr>
            <a:endParaRPr lang="en-US" sz="1600" dirty="0">
              <a:latin typeface="+mn-lt"/>
            </a:endParaRPr>
          </a:p>
          <a:p>
            <a:pPr marL="1005840" lvl="3" indent="0">
              <a:spcBef>
                <a:spcPts val="0"/>
              </a:spcBef>
              <a:buNone/>
            </a:pPr>
            <a:r>
              <a:rPr lang="en-US" sz="1600" b="1" dirty="0" err="1">
                <a:latin typeface="+mn-lt"/>
              </a:rPr>
              <a:t>Qandeel</a:t>
            </a:r>
            <a:r>
              <a:rPr lang="en-US" sz="1600" b="1" dirty="0">
                <a:latin typeface="+mn-lt"/>
              </a:rPr>
              <a:t> Educational, the Financial Arm of MBRF </a:t>
            </a:r>
          </a:p>
          <a:p>
            <a:pPr marL="1005840" lvl="3" indent="0">
              <a:spcBef>
                <a:spcPts val="0"/>
              </a:spcBef>
              <a:buNone/>
            </a:pPr>
            <a:r>
              <a:rPr lang="en-US" sz="1600" dirty="0">
                <a:latin typeface="+mn-lt"/>
              </a:rPr>
              <a:t>7 journals – Some other projects under discussion</a:t>
            </a:r>
          </a:p>
          <a:p>
            <a:pPr marL="1005840" lvl="3" indent="0">
              <a:spcBef>
                <a:spcPts val="0"/>
              </a:spcBef>
              <a:buNone/>
            </a:pPr>
            <a:endParaRPr lang="en-US" sz="1600" dirty="0">
              <a:latin typeface="+mn-lt"/>
            </a:endParaRPr>
          </a:p>
          <a:p>
            <a:pPr marL="1005840" lvl="3" indent="0">
              <a:spcBef>
                <a:spcPts val="0"/>
              </a:spcBef>
              <a:buNone/>
            </a:pPr>
            <a:r>
              <a:rPr lang="en-GB" sz="1600" b="1" dirty="0">
                <a:latin typeface="+mn-lt"/>
              </a:rPr>
              <a:t>Qatar University Press</a:t>
            </a:r>
          </a:p>
          <a:p>
            <a:pPr marL="1005840" lvl="3" indent="0">
              <a:spcBef>
                <a:spcPts val="0"/>
              </a:spcBef>
              <a:buNone/>
            </a:pPr>
            <a:r>
              <a:rPr lang="en-GB" sz="1600" dirty="0">
                <a:latin typeface="+mn-lt"/>
              </a:rPr>
              <a:t>3  journals – New promising university press </a:t>
            </a:r>
          </a:p>
          <a:p>
            <a:pPr marL="1005840" lvl="3" indent="0">
              <a:spcBef>
                <a:spcPts val="0"/>
              </a:spcBef>
              <a:buNone/>
            </a:pPr>
            <a:endParaRPr lang="en-GB" sz="1600" dirty="0">
              <a:latin typeface="+mn-lt"/>
            </a:endParaRPr>
          </a:p>
          <a:p>
            <a:pPr marL="1005840" lvl="3" indent="0">
              <a:spcBef>
                <a:spcPts val="0"/>
              </a:spcBef>
              <a:buNone/>
            </a:pPr>
            <a:r>
              <a:rPr lang="en-GB" sz="1600" b="1" dirty="0">
                <a:latin typeface="+mn-lt"/>
              </a:rPr>
              <a:t>University of Bahrain: </a:t>
            </a:r>
            <a:r>
              <a:rPr lang="en-GB" sz="1600" dirty="0">
                <a:latin typeface="+mn-lt"/>
              </a:rPr>
              <a:t>10 Journals </a:t>
            </a:r>
          </a:p>
          <a:p>
            <a:pPr marL="1005840" lvl="3" indent="0">
              <a:spcBef>
                <a:spcPts val="0"/>
              </a:spcBef>
              <a:buNone/>
            </a:pPr>
            <a:endParaRPr lang="en-GB" sz="1600" dirty="0">
              <a:latin typeface="+mn-lt"/>
            </a:endParaRPr>
          </a:p>
          <a:p>
            <a:pPr marL="1005840" lvl="3" indent="0">
              <a:spcBef>
                <a:spcPts val="0"/>
              </a:spcBef>
              <a:buNone/>
            </a:pPr>
            <a:r>
              <a:rPr lang="en-US" sz="1600" b="1" dirty="0">
                <a:latin typeface="+mn-lt"/>
              </a:rPr>
              <a:t>University of Tehran: </a:t>
            </a:r>
            <a:r>
              <a:rPr lang="en-US" sz="1600" dirty="0">
                <a:latin typeface="+mn-lt"/>
              </a:rPr>
              <a:t>16 journals, waiting more suggestions</a:t>
            </a:r>
          </a:p>
          <a:p>
            <a:pPr marL="1005840" lvl="3" indent="0">
              <a:spcBef>
                <a:spcPts val="0"/>
              </a:spcBef>
              <a:buNone/>
            </a:pPr>
            <a:endParaRPr lang="en-US" sz="1600" dirty="0">
              <a:latin typeface="+mn-lt"/>
            </a:endParaRPr>
          </a:p>
          <a:p>
            <a:pPr marL="1005840" lvl="3" indent="0">
              <a:spcBef>
                <a:spcPts val="0"/>
              </a:spcBef>
              <a:buNone/>
            </a:pPr>
            <a:r>
              <a:rPr lang="en-US" sz="1600" b="1" dirty="0">
                <a:latin typeface="+mn-lt"/>
              </a:rPr>
              <a:t>More University Presses: </a:t>
            </a:r>
          </a:p>
          <a:p>
            <a:pPr marL="1005840" lvl="3" indent="0">
              <a:spcBef>
                <a:spcPts val="0"/>
              </a:spcBef>
              <a:buNone/>
            </a:pPr>
            <a:r>
              <a:rPr lang="en-US" sz="1600" dirty="0">
                <a:latin typeface="+mn-lt"/>
              </a:rPr>
              <a:t>Sultan Qaboos University, King Saud University, King Abdel </a:t>
            </a:r>
            <a:r>
              <a:rPr lang="en-US" sz="1600" dirty="0" err="1">
                <a:latin typeface="+mn-lt"/>
              </a:rPr>
              <a:t>Azziz</a:t>
            </a:r>
            <a:r>
              <a:rPr lang="en-US" sz="1600" dirty="0">
                <a:latin typeface="+mn-lt"/>
              </a:rPr>
              <a:t> University,  </a:t>
            </a:r>
          </a:p>
          <a:p>
            <a:pPr marL="1005840" lvl="3" indent="0"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0" y="0"/>
            <a:ext cx="9144000" cy="1658780"/>
          </a:xfrm>
          <a:prstGeom prst="rect">
            <a:avLst/>
          </a:prstGeom>
          <a:solidFill>
            <a:srgbClr val="0D3F5E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3840" y="56832"/>
            <a:ext cx="8229600" cy="137334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Successes Stories: FT Journals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Image result for Iraqi Ministry of Higher Education and Scientific Research">
            <a:extLst>
              <a:ext uri="{FF2B5EF4-FFF2-40B4-BE49-F238E27FC236}">
                <a16:creationId xmlns:a16="http://schemas.microsoft.com/office/drawing/2014/main" id="{CBBBF654-DA07-4E1D-8303-9FCBAAAB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69" y="1748521"/>
            <a:ext cx="1207031" cy="12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gyptian National Agriculture Library  - ENAL">
            <a:extLst>
              <a:ext uri="{FF2B5EF4-FFF2-40B4-BE49-F238E27FC236}">
                <a16:creationId xmlns:a16="http://schemas.microsoft.com/office/drawing/2014/main" id="{A4D9BC3B-6D10-4B9E-9338-458BF5A4D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60" y="1783173"/>
            <a:ext cx="1081088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Qandeel Educational MBRF logo">
            <a:extLst>
              <a:ext uri="{FF2B5EF4-FFF2-40B4-BE49-F238E27FC236}">
                <a16:creationId xmlns:a16="http://schemas.microsoft.com/office/drawing/2014/main" id="{1E6EE33D-551B-4E70-AE0E-FE0E5A758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71" y="2868830"/>
            <a:ext cx="13239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Qatar University Press logo">
            <a:extLst>
              <a:ext uri="{FF2B5EF4-FFF2-40B4-BE49-F238E27FC236}">
                <a16:creationId xmlns:a16="http://schemas.microsoft.com/office/drawing/2014/main" id="{F3766018-FA33-4CF3-AB24-E8066BE7F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5" b="34394"/>
          <a:stretch/>
        </p:blipFill>
        <p:spPr bwMode="auto">
          <a:xfrm>
            <a:off x="5666219" y="3884024"/>
            <a:ext cx="1911411" cy="5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ahrain University logo">
            <a:extLst>
              <a:ext uri="{FF2B5EF4-FFF2-40B4-BE49-F238E27FC236}">
                <a16:creationId xmlns:a16="http://schemas.microsoft.com/office/drawing/2014/main" id="{A3E56EF7-E4C2-4D42-95E6-B824BB32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11" y="2966969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Tehran University logo">
            <a:extLst>
              <a:ext uri="{FF2B5EF4-FFF2-40B4-BE49-F238E27FC236}">
                <a16:creationId xmlns:a16="http://schemas.microsoft.com/office/drawing/2014/main" id="{39E8EE01-824E-43D5-86DE-09FFCF68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44" y="4064479"/>
            <a:ext cx="1598856" cy="5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King Saud University Press">
            <a:extLst>
              <a:ext uri="{FF2B5EF4-FFF2-40B4-BE49-F238E27FC236}">
                <a16:creationId xmlns:a16="http://schemas.microsoft.com/office/drawing/2014/main" id="{53000306-A7B1-4509-B09C-20574CBB1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8"/>
          <a:stretch/>
        </p:blipFill>
        <p:spPr bwMode="auto">
          <a:xfrm>
            <a:off x="6063841" y="5179149"/>
            <a:ext cx="1401290" cy="5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Sultan Qaboos University">
            <a:extLst>
              <a:ext uri="{FF2B5EF4-FFF2-40B4-BE49-F238E27FC236}">
                <a16:creationId xmlns:a16="http://schemas.microsoft.com/office/drawing/2014/main" id="{F965D8D0-6CE9-4F60-BC06-A2AF932D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34" y="4677923"/>
            <a:ext cx="703263" cy="8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king abdulaziz university">
            <a:extLst>
              <a:ext uri="{FF2B5EF4-FFF2-40B4-BE49-F238E27FC236}">
                <a16:creationId xmlns:a16="http://schemas.microsoft.com/office/drawing/2014/main" id="{C5E2D945-5A51-4880-B6CB-88EC2C99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41" y="5076834"/>
            <a:ext cx="771966" cy="7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17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/>
          </p:cNvSpPr>
          <p:nvPr/>
        </p:nvSpPr>
        <p:spPr>
          <a:xfrm>
            <a:off x="0" y="0"/>
            <a:ext cx="9144000" cy="1463040"/>
          </a:xfrm>
          <a:prstGeom prst="rect">
            <a:avLst/>
          </a:prstGeom>
          <a:solidFill>
            <a:srgbClr val="0D3F5E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1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7373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6F554ACC-DF09-452D-AFEC-696FF514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56832"/>
            <a:ext cx="8229600" cy="137334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Successes Stories: eBooks Partners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C899EE-F551-41F7-BEA9-39F5D5299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1" y="3208948"/>
            <a:ext cx="2892558" cy="914402"/>
          </a:xfrm>
          <a:prstGeom prst="rect">
            <a:avLst/>
          </a:prstGeom>
        </p:spPr>
      </p:pic>
      <p:pic>
        <p:nvPicPr>
          <p:cNvPr id="3074" name="Picture 2" descr="Image result for Bibliotheca Alexandrina logo">
            <a:extLst>
              <a:ext uri="{FF2B5EF4-FFF2-40B4-BE49-F238E27FC236}">
                <a16:creationId xmlns:a16="http://schemas.microsoft.com/office/drawing/2014/main" id="{EC332B81-AD32-4D6B-8E52-C2B6B9E4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5" y="3321420"/>
            <a:ext cx="2239411" cy="9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l-Dar Al-Masriah Al-Lubnaniah Logo">
            <a:extLst>
              <a:ext uri="{FF2B5EF4-FFF2-40B4-BE49-F238E27FC236}">
                <a16:creationId xmlns:a16="http://schemas.microsoft.com/office/drawing/2014/main" id="{0E167AC6-3680-47A2-B9E1-84F87EC2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32" y="1802903"/>
            <a:ext cx="2580217" cy="7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beikan Publishing Logo">
            <a:extLst>
              <a:ext uri="{FF2B5EF4-FFF2-40B4-BE49-F238E27FC236}">
                <a16:creationId xmlns:a16="http://schemas.microsoft.com/office/drawing/2014/main" id="{F7EA4BD3-E7D0-4E65-8B49-40953922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67" y="1576142"/>
            <a:ext cx="1248833" cy="124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l-Manhal">
            <a:extLst>
              <a:ext uri="{FF2B5EF4-FFF2-40B4-BE49-F238E27FC236}">
                <a16:creationId xmlns:a16="http://schemas.microsoft.com/office/drawing/2014/main" id="{04253A18-365D-4771-A531-1419E58B8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9846" r="13689" b="12821"/>
          <a:stretch/>
        </p:blipFill>
        <p:spPr bwMode="auto">
          <a:xfrm>
            <a:off x="4693141" y="4639147"/>
            <a:ext cx="1401257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Emirates Center for Strategic Studies and Research (ECSSR)">
            <a:extLst>
              <a:ext uri="{FF2B5EF4-FFF2-40B4-BE49-F238E27FC236}">
                <a16:creationId xmlns:a16="http://schemas.microsoft.com/office/drawing/2014/main" id="{84FC7CDA-A398-4472-AE37-3733879E8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56" y="2974374"/>
            <a:ext cx="2674544" cy="9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‫مكتبة الشقري‬‎">
            <a:extLst>
              <a:ext uri="{FF2B5EF4-FFF2-40B4-BE49-F238E27FC236}">
                <a16:creationId xmlns:a16="http://schemas.microsoft.com/office/drawing/2014/main" id="{895F452E-D2BE-4BEF-A2CF-DC4B60879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"/>
          <a:stretch/>
        </p:blipFill>
        <p:spPr bwMode="auto">
          <a:xfrm>
            <a:off x="362638" y="4869041"/>
            <a:ext cx="1293647" cy="12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‫دار اليازوري‬‎">
            <a:extLst>
              <a:ext uri="{FF2B5EF4-FFF2-40B4-BE49-F238E27FC236}">
                <a16:creationId xmlns:a16="http://schemas.microsoft.com/office/drawing/2014/main" id="{C244B8C6-995B-42C9-874E-2300D1386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23" y="4963619"/>
            <a:ext cx="1189588" cy="11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7ACC51-1306-4546-874C-789A73374E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9486" y="5408907"/>
            <a:ext cx="1609725" cy="628650"/>
          </a:xfrm>
          <a:prstGeom prst="rect">
            <a:avLst/>
          </a:prstGeom>
        </p:spPr>
      </p:pic>
      <p:pic>
        <p:nvPicPr>
          <p:cNvPr id="3088" name="Picture 16" descr="Image result for Universiti Sains Islam Malaysia eBooks">
            <a:extLst>
              <a:ext uri="{FF2B5EF4-FFF2-40B4-BE49-F238E27FC236}">
                <a16:creationId xmlns:a16="http://schemas.microsoft.com/office/drawing/2014/main" id="{9C3FD034-EE87-43F4-80C6-D3F55606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49" y="4002428"/>
            <a:ext cx="1867958" cy="118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Centre for Arab Unity Studies">
            <a:extLst>
              <a:ext uri="{FF2B5EF4-FFF2-40B4-BE49-F238E27FC236}">
                <a16:creationId xmlns:a16="http://schemas.microsoft.com/office/drawing/2014/main" id="{287D3C01-05CF-4FE1-A6CE-D0CFEC54A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8"/>
          <a:stretch/>
        </p:blipFill>
        <p:spPr bwMode="auto">
          <a:xfrm>
            <a:off x="772692" y="1553951"/>
            <a:ext cx="3326061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76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/>
          </p:cNvSpPr>
          <p:nvPr/>
        </p:nvSpPr>
        <p:spPr>
          <a:xfrm>
            <a:off x="0" y="0"/>
            <a:ext cx="9144000" cy="1463040"/>
          </a:xfrm>
          <a:prstGeom prst="rect">
            <a:avLst/>
          </a:prstGeom>
          <a:solidFill>
            <a:srgbClr val="0D3F5E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1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7373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6F554ACC-DF09-452D-AFEC-696FF514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56832"/>
            <a:ext cx="8229600" cy="137334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Successes Stories: EDS Partners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080" name="Picture 8" descr="Image result for Al-Manhal">
            <a:extLst>
              <a:ext uri="{FF2B5EF4-FFF2-40B4-BE49-F238E27FC236}">
                <a16:creationId xmlns:a16="http://schemas.microsoft.com/office/drawing/2014/main" id="{04253A18-365D-4771-A531-1419E58B8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9846" r="13689" b="12821"/>
          <a:stretch/>
        </p:blipFill>
        <p:spPr bwMode="auto">
          <a:xfrm>
            <a:off x="4871498" y="4396896"/>
            <a:ext cx="1401257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‫قاعدة معلومات اثراء المعارف‬‎">
            <a:extLst>
              <a:ext uri="{FF2B5EF4-FFF2-40B4-BE49-F238E27FC236}">
                <a16:creationId xmlns:a16="http://schemas.microsoft.com/office/drawing/2014/main" id="{FE3409E3-44EE-4C69-A9CC-45469E8D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3" y="3009419"/>
            <a:ext cx="2026993" cy="13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BSCO EDS">
            <a:extLst>
              <a:ext uri="{FF2B5EF4-FFF2-40B4-BE49-F238E27FC236}">
                <a16:creationId xmlns:a16="http://schemas.microsoft.com/office/drawing/2014/main" id="{0F3A63CD-CB4F-4805-8A8D-4D1B5C7D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53" y="3137800"/>
            <a:ext cx="301487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‫قاعدة معلومات شمعة‬‎">
            <a:extLst>
              <a:ext uri="{FF2B5EF4-FFF2-40B4-BE49-F238E27FC236}">
                <a16:creationId xmlns:a16="http://schemas.microsoft.com/office/drawing/2014/main" id="{0244EB9F-4C5D-4146-91B9-9E06CD24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8517"/>
            <a:ext cx="22193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‫دار المنظومة‬‎">
            <a:extLst>
              <a:ext uri="{FF2B5EF4-FFF2-40B4-BE49-F238E27FC236}">
                <a16:creationId xmlns:a16="http://schemas.microsoft.com/office/drawing/2014/main" id="{A924590A-0EF3-4544-A306-405F895E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01" y="1507202"/>
            <a:ext cx="38576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Economena">
            <a:extLst>
              <a:ext uri="{FF2B5EF4-FFF2-40B4-BE49-F238E27FC236}">
                <a16:creationId xmlns:a16="http://schemas.microsoft.com/office/drawing/2014/main" id="{A827A8A9-E5AF-4E66-8E2E-CC2790B0C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8"/>
          <a:stretch/>
        </p:blipFill>
        <p:spPr bwMode="auto">
          <a:xfrm>
            <a:off x="152823" y="5268542"/>
            <a:ext cx="3571875" cy="8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‫قاعدة معلومات كسوب‬‎">
            <a:extLst>
              <a:ext uri="{FF2B5EF4-FFF2-40B4-BE49-F238E27FC236}">
                <a16:creationId xmlns:a16="http://schemas.microsoft.com/office/drawing/2014/main" id="{2447BFEB-84DE-4696-BFC0-10491142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11" y="4660857"/>
            <a:ext cx="1502555" cy="15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Askzad">
            <a:extLst>
              <a:ext uri="{FF2B5EF4-FFF2-40B4-BE49-F238E27FC236}">
                <a16:creationId xmlns:a16="http://schemas.microsoft.com/office/drawing/2014/main" id="{D8B72C04-FDE4-4627-8F1D-BED45C96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23158" y="2795794"/>
            <a:ext cx="2321488" cy="10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20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67363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33800"/>
            <a:ext cx="6400800" cy="1066800"/>
          </a:xfrm>
          <a:prstGeom prst="rect">
            <a:avLst/>
          </a:prstGeom>
          <a:solidFill>
            <a:srgbClr val="183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6C71F5-4859-4C57-B9A5-7EAEAA81F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914739"/>
              </p:ext>
            </p:extLst>
          </p:nvPr>
        </p:nvGraphicFramePr>
        <p:xfrm>
          <a:off x="1066800" y="1828800"/>
          <a:ext cx="6600825" cy="417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441C41-7451-4D32-901E-ED5507BABA23}"/>
              </a:ext>
            </a:extLst>
          </p:cNvPr>
          <p:cNvSpPr txBox="1"/>
          <p:nvPr/>
        </p:nvSpPr>
        <p:spPr>
          <a:xfrm>
            <a:off x="460137" y="76200"/>
            <a:ext cx="822372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E316B"/>
                </a:solidFill>
                <a:latin typeface="Georgia" panose="02040502050405020303" pitchFamily="18" charset="0"/>
              </a:rPr>
              <a:t>Licensed Journals from MENA &amp; Other Territories</a:t>
            </a:r>
          </a:p>
          <a:p>
            <a:pPr algn="ctr"/>
            <a:r>
              <a:rPr lang="en-US" sz="2800" dirty="0">
                <a:solidFill>
                  <a:srgbClr val="0E316B"/>
                </a:solidFill>
                <a:latin typeface="Georgia" panose="02040502050405020303" pitchFamily="18" charset="0"/>
              </a:rPr>
              <a:t>2015 vs. 2019</a:t>
            </a:r>
          </a:p>
          <a:p>
            <a:pPr algn="ctr"/>
            <a:endParaRPr lang="en-US" sz="1600" dirty="0">
              <a:solidFill>
                <a:srgbClr val="0E316B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dirty="0">
                <a:solidFill>
                  <a:srgbClr val="0E316B"/>
                </a:solidFill>
                <a:latin typeface="Georgia" panose="02040502050405020303" pitchFamily="18" charset="0"/>
              </a:rPr>
              <a:t>Our expectations for 2020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96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DA98F-0D11-4135-A31D-E4A7B439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-76200"/>
            <a:ext cx="633867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8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335"/>
            <a:ext cx="9143999" cy="2630129"/>
          </a:xfrm>
          <a:prstGeom prst="rect">
            <a:avLst/>
          </a:prstGeom>
          <a:solidFill>
            <a:srgbClr val="F1F1F1"/>
          </a:solidFill>
        </p:spPr>
      </p:pic>
      <p:pic>
        <p:nvPicPr>
          <p:cNvPr id="3" name="Picture 2" descr="Logo_eBooks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13" y="5021576"/>
            <a:ext cx="1301772" cy="1305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0" y="0"/>
            <a:ext cx="9144000" cy="14630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90" y="365919"/>
            <a:ext cx="7783020" cy="731202"/>
          </a:xfrm>
          <a:prstGeom prst="rect">
            <a:avLst/>
          </a:prstGeom>
          <a:solidFill>
            <a:srgbClr val="0D3F5E"/>
          </a:solidFill>
        </p:spPr>
        <p:txBody>
          <a:bodyPr wrap="square" rtlCol="0">
            <a:no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eBook Arabic Collection by EBSCO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9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762000" y="-28575"/>
            <a:ext cx="8229600" cy="655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7373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/>
              <a:t>Arabic Content: Current Accessing Sites by Country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CBFA73-EEF3-4AA1-8041-996E60221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304972"/>
              </p:ext>
            </p:extLst>
          </p:nvPr>
        </p:nvGraphicFramePr>
        <p:xfrm>
          <a:off x="0" y="533400"/>
          <a:ext cx="9220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12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096A7-02E1-42FC-A015-C3D637307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40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3522F7-BEC8-4A97-AD6D-91CE051881EF}"/>
              </a:ext>
            </a:extLst>
          </p:cNvPr>
          <p:cNvSpPr/>
          <p:nvPr/>
        </p:nvSpPr>
        <p:spPr>
          <a:xfrm>
            <a:off x="0" y="6130551"/>
            <a:ext cx="9144000" cy="163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10D1E-5F3F-4ABE-B774-D81B31E6D1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0"/>
            <a:ext cx="6291194" cy="6140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D8E41-7F3A-47C0-AC87-E0A47B8D8F30}"/>
              </a:ext>
            </a:extLst>
          </p:cNvPr>
          <p:cNvSpPr txBox="1"/>
          <p:nvPr/>
        </p:nvSpPr>
        <p:spPr>
          <a:xfrm>
            <a:off x="1048091" y="1349276"/>
            <a:ext cx="678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0000"/>
                </a:solidFill>
              </a:rPr>
              <a:t>Partnership &amp; Challenges: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600" kern="0" dirty="0">
                <a:solidFill>
                  <a:srgbClr val="FF0000"/>
                </a:solidFill>
              </a:rPr>
              <a:t>EBSCO, Publishers, Libraries</a:t>
            </a:r>
          </a:p>
          <a:p>
            <a:pPr algn="ctr">
              <a:defRPr/>
            </a:pPr>
            <a:r>
              <a:rPr lang="en-US" sz="3600" kern="0" dirty="0">
                <a:solidFill>
                  <a:srgbClr val="FF0000"/>
                </a:solidFill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4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779" y="1981200"/>
            <a:ext cx="2634221" cy="259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460242"/>
            <a:ext cx="87574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For Publishers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 Expands your reach across regions and markets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 Cost savings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 Professional international sales people</a:t>
            </a:r>
          </a:p>
          <a:p>
            <a:pPr marL="0" marR="0" lvl="1" indent="1825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For Libraries </a:t>
            </a:r>
          </a:p>
          <a:p>
            <a:pPr marL="628650" marR="0" lvl="1" indent="-1825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Broad selection of titles, from thousands of publishers</a:t>
            </a:r>
          </a:p>
          <a:p>
            <a:pPr marL="628650" marR="0" lvl="1" indent="-1825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Great range of access models for different subsets of content</a:t>
            </a:r>
          </a:p>
          <a:p>
            <a:pPr marL="628650" marR="0" lvl="1" indent="-1825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Common acquisition and management workflow</a:t>
            </a:r>
          </a:p>
          <a:p>
            <a:pPr marL="628650" marR="0" lvl="1" indent="-1825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pitchFamily="18" charset="0"/>
              </a:rPr>
              <a:t>Familiar platform means less training</a:t>
            </a:r>
          </a:p>
          <a:p>
            <a:pPr marL="182563" marR="0" lvl="1" indent="-1825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6477000"/>
            <a:ext cx="1730831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EBSCO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191A8-27AB-4B88-9DF6-7E589A8B3E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53233"/>
          </a:xfrm>
          <a:prstGeom prst="rect">
            <a:avLst/>
          </a:prstGeom>
          <a:solidFill>
            <a:srgbClr val="0A406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EBSCO: Increase options for Publishers and libraries</a:t>
            </a:r>
          </a:p>
        </p:txBody>
      </p:sp>
    </p:spTree>
    <p:extLst>
      <p:ext uri="{BB962C8B-B14F-4D97-AF65-F5344CB8AC3E}">
        <p14:creationId xmlns:p14="http://schemas.microsoft.com/office/powerpoint/2010/main" val="1602849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D0BE-CAD7-4168-BB8E-9CD809CB0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1000" y="-304800"/>
            <a:ext cx="6019800" cy="1934882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091402054"/>
      </p:ext>
    </p:extLst>
  </p:cSld>
  <p:clrMapOvr>
    <a:masterClrMapping/>
  </p:clrMapOvr>
  <p:transition advClick="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783e14dff58bdbb142e9d14aecf83db2272a80"/>
</p:tagLst>
</file>

<file path=ppt/theme/theme1.xml><?xml version="1.0" encoding="utf-8"?>
<a:theme xmlns:a="http://schemas.openxmlformats.org/drawingml/2006/main" name="EBSCO Title Slid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BSCO Blue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AA2605003A04BB6B5CC1BA44477BB" ma:contentTypeVersion="1" ma:contentTypeDescription="Create a new document." ma:contentTypeScope="" ma:versionID="a00fb274dccde431d6723f85eb9e0f3f">
  <xsd:schema xmlns:xsd="http://www.w3.org/2001/XMLSchema" xmlns:p="http://schemas.microsoft.com/office/2006/metadata/properties" xmlns:ns2="2f16b36f-51d2-4f4a-b91f-2533ee8087c4" targetNamespace="http://schemas.microsoft.com/office/2006/metadata/properties" ma:root="true" ma:fieldsID="d21a29459b80e44b8b8a34c80e3dbb4e" ns2:_="">
    <xsd:import namespace="2f16b36f-51d2-4f4a-b91f-2533ee8087c4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f16b36f-51d2-4f4a-b91f-2533ee8087c4" elementFormDefault="qualified">
    <xsd:import namespace="http://schemas.microsoft.com/office/2006/documentManagement/types"/>
    <xsd:element name="Topic" ma:index="8" nillable="true" ma:displayName="Topic" ma:format="RadioButtons" ma:internalName="Topic">
      <xsd:simpleType>
        <xsd:restriction base="dms:Choice">
          <xsd:enumeration value="E-mail"/>
          <xsd:enumeration value="Fax"/>
          <xsd:enumeration value="Letterhead"/>
          <xsd:enumeration value="Letterhead-A4 Size"/>
          <xsd:enumeration value="PowerPoint"/>
          <xsd:enumeration value="Log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opic xmlns="2f16b36f-51d2-4f4a-b91f-2533ee8087c4">PowerPoint</Topi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138E4A-6C14-4386-9B78-5F1E2170D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16b36f-51d2-4f4a-b91f-2533ee8087c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97FEB2D-1AE3-406D-A96D-6922007AF80D}">
  <ds:schemaRefs>
    <ds:schemaRef ds:uri="2f16b36f-51d2-4f4a-b91f-2533ee8087c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22D461-E0CD-4D72-812C-B29CF8A9C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1127</Words>
  <Application>Microsoft Office PowerPoint</Application>
  <PresentationFormat>On-screen Show (4:3)</PresentationFormat>
  <Paragraphs>250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EBSCO Title Slide</vt:lpstr>
      <vt:lpstr>EBSCO Basic Template</vt:lpstr>
      <vt:lpstr>EBSCO Blue Template</vt:lpstr>
      <vt:lpstr>EBSCO Light Blue Template</vt:lpstr>
      <vt:lpstr>1_EBSCO Light Blue Template</vt:lpstr>
      <vt:lpstr>2_EBSCO Light Blue Template</vt:lpstr>
      <vt:lpstr>3_EBSCO Light Blue Template</vt:lpstr>
      <vt:lpstr>1_EBSCO Basic Template</vt:lpstr>
      <vt:lpstr>2_EBSCO Basic Template</vt:lpstr>
      <vt:lpstr>4_EBSCO Light Blue Template</vt:lpstr>
      <vt:lpstr>3_EBSCO Basic Template</vt:lpstr>
      <vt:lpstr>4_EBSCO Basic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Challenges and Reasons Publishers: Journals</vt:lpstr>
      <vt:lpstr>Challenges and Reasons Publishers: eBook</vt:lpstr>
      <vt:lpstr>Challenges and Reasons Libraries</vt:lpstr>
      <vt:lpstr>Challenges and Reasons EBSCO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ESCWA Publications Available in EBSCOhost</vt:lpstr>
      <vt:lpstr>Successes Stories: FT Journals</vt:lpstr>
      <vt:lpstr>Successes Stories: eBooks Partners</vt:lpstr>
      <vt:lpstr>Successes Stories: EDS Partners</vt:lpstr>
      <vt:lpstr>PowerPoint Presentation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MHobart</dc:creator>
  <cp:lastModifiedBy>Ali Abdallah</cp:lastModifiedBy>
  <cp:revision>111</cp:revision>
  <dcterms:created xsi:type="dcterms:W3CDTF">2013-10-10T14:22:08Z</dcterms:created>
  <dcterms:modified xsi:type="dcterms:W3CDTF">2019-10-06T18:01:20Z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0x0101008FBAA2605003A04BB6B5CC1BA44477BB</vt:lpwstr>
  </property>
  <property fmtid="{D5CDD505-2E9C-101B-9397-08002B2CF9AE}" pid="3" name="Order">
    <vt:r8>500</vt:r8>
  </property>
</Properties>
</file>