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87" r:id="rId6"/>
    <p:sldId id="285" r:id="rId7"/>
    <p:sldId id="297" r:id="rId8"/>
    <p:sldId id="276" r:id="rId9"/>
    <p:sldId id="286" r:id="rId10"/>
    <p:sldId id="283" r:id="rId11"/>
    <p:sldId id="288" r:id="rId12"/>
    <p:sldId id="290" r:id="rId13"/>
    <p:sldId id="289" r:id="rId14"/>
    <p:sldId id="277" r:id="rId15"/>
    <p:sldId id="282" r:id="rId16"/>
    <p:sldId id="298" r:id="rId17"/>
    <p:sldId id="299" r:id="rId18"/>
    <p:sldId id="300" r:id="rId19"/>
    <p:sldId id="301" r:id="rId20"/>
    <p:sldId id="303" r:id="rId21"/>
    <p:sldId id="302" r:id="rId22"/>
    <p:sldId id="304"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68BE6D-C50E-4453-F94A-24551886738C}" name="Martijn Kind" initials="MK" userId="S::martijn.kind@un.org::9221cf24-a091-4ed6-adf8-bafac71ff5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B050"/>
    <a:srgbClr val="FFC404"/>
    <a:srgbClr val="C00000"/>
    <a:srgbClr val="0070C0"/>
    <a:srgbClr val="FDA025"/>
    <a:srgbClr val="5B9BD5"/>
    <a:srgbClr val="A71F36"/>
    <a:srgbClr val="006747"/>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DB80E-C608-46F3-A276-C090343A7E49}" v="14" dt="2023-06-26T09:01:27.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6192" autoAdjust="0"/>
  </p:normalViewPr>
  <p:slideViewPr>
    <p:cSldViewPr snapToGrid="0">
      <p:cViewPr varScale="1">
        <p:scale>
          <a:sx n="34" d="100"/>
          <a:sy n="34" d="100"/>
        </p:scale>
        <p:origin x="1365" y="3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98335846317082"/>
          <c:y val="3.2346994611539281E-2"/>
          <c:w val="0.5763938124755682"/>
          <c:h val="0.90451573411980746"/>
        </c:manualLayout>
      </c:layout>
      <c:barChart>
        <c:barDir val="col"/>
        <c:grouping val="clustered"/>
        <c:varyColors val="0"/>
        <c:ser>
          <c:idx val="0"/>
          <c:order val="0"/>
          <c:tx>
            <c:strRef>
              <c:f>Sheet1!$B$1</c:f>
              <c:strCache>
                <c:ptCount val="1"/>
                <c:pt idx="0">
                  <c:v>Restraint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447496</c:v>
                </c:pt>
              </c:numCache>
            </c:numRef>
          </c:val>
          <c:extLst>
            <c:ext xmlns:c16="http://schemas.microsoft.com/office/drawing/2014/chart" uri="{C3380CC4-5D6E-409C-BE32-E72D297353CC}">
              <c16:uniqueId val="{00000000-CD92-4C43-8911-B658ACAFF6A5}"/>
            </c:ext>
          </c:extLst>
        </c:ser>
        <c:ser>
          <c:idx val="1"/>
          <c:order val="1"/>
          <c:tx>
            <c:strRef>
              <c:f>Sheet1!$C$1</c:f>
              <c:strCache>
                <c:ptCount val="1"/>
                <c:pt idx="0">
                  <c:v>Unarmed skills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176751</c:v>
                </c:pt>
              </c:numCache>
            </c:numRef>
          </c:val>
          <c:extLst>
            <c:ext xmlns:c16="http://schemas.microsoft.com/office/drawing/2014/chart" uri="{C3380CC4-5D6E-409C-BE32-E72D297353CC}">
              <c16:uniqueId val="{00000001-CD92-4C43-8911-B658ACAFF6A5}"/>
            </c:ext>
          </c:extLst>
        </c:ser>
        <c:ser>
          <c:idx val="3"/>
          <c:order val="2"/>
          <c:tx>
            <c:strRef>
              <c:f>Sheet1!$E$1</c:f>
              <c:strCache>
                <c:ptCount val="1"/>
                <c:pt idx="0">
                  <c:v>Less lethal weapons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35178</c:v>
                </c:pt>
              </c:numCache>
            </c:numRef>
          </c:val>
          <c:extLst>
            <c:ext xmlns:c16="http://schemas.microsoft.com/office/drawing/2014/chart" uri="{C3380CC4-5D6E-409C-BE32-E72D297353CC}">
              <c16:uniqueId val="{00000002-CD92-4C43-8911-B658ACAFF6A5}"/>
            </c:ext>
          </c:extLst>
        </c:ser>
        <c:ser>
          <c:idx val="2"/>
          <c:order val="3"/>
          <c:tx>
            <c:strRef>
              <c:f>Sheet1!$D$1</c:f>
              <c:strCache>
                <c:ptCount val="1"/>
                <c:pt idx="0">
                  <c:v>Other equipment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29770</c:v>
                </c:pt>
              </c:numCache>
            </c:numRef>
          </c:val>
          <c:extLst>
            <c:ext xmlns:c16="http://schemas.microsoft.com/office/drawing/2014/chart" uri="{C3380CC4-5D6E-409C-BE32-E72D297353CC}">
              <c16:uniqueId val="{00000003-CD92-4C43-8911-B658ACAFF6A5}"/>
            </c:ext>
          </c:extLst>
        </c:ser>
        <c:ser>
          <c:idx val="4"/>
          <c:order val="4"/>
          <c:tx>
            <c:strRef>
              <c:f>Sheet1!$F$1</c:f>
              <c:strCache>
                <c:ptCount val="1"/>
                <c:pt idx="0">
                  <c:v>Firearms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5348</c:v>
                </c:pt>
              </c:numCache>
            </c:numRef>
          </c:val>
          <c:extLst>
            <c:ext xmlns:c16="http://schemas.microsoft.com/office/drawing/2014/chart" uri="{C3380CC4-5D6E-409C-BE32-E72D297353CC}">
              <c16:uniqueId val="{00000004-CD92-4C43-8911-B658ACAFF6A5}"/>
            </c:ext>
          </c:extLst>
        </c:ser>
        <c:ser>
          <c:idx val="5"/>
          <c:order val="5"/>
          <c:tx>
            <c:strRef>
              <c:f>Sheet1!$G$1</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33667</c:v>
                </c:pt>
              </c:numCache>
            </c:numRef>
          </c:val>
          <c:extLst>
            <c:ext xmlns:c16="http://schemas.microsoft.com/office/drawing/2014/chart" uri="{C3380CC4-5D6E-409C-BE32-E72D297353CC}">
              <c16:uniqueId val="{00000005-CD92-4C43-8911-B658ACAFF6A5}"/>
            </c:ext>
          </c:extLst>
        </c:ser>
        <c:dLbls>
          <c:dLblPos val="outEnd"/>
          <c:showLegendKey val="0"/>
          <c:showVal val="1"/>
          <c:showCatName val="0"/>
          <c:showSerName val="0"/>
          <c:showPercent val="0"/>
          <c:showBubbleSize val="0"/>
        </c:dLbls>
        <c:gapWidth val="219"/>
        <c:overlap val="-27"/>
        <c:axId val="344693656"/>
        <c:axId val="344694312"/>
      </c:barChart>
      <c:catAx>
        <c:axId val="3446936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crossAx val="344694312"/>
        <c:crosses val="autoZero"/>
        <c:auto val="1"/>
        <c:lblAlgn val="ctr"/>
        <c:lblOffset val="100"/>
        <c:noMultiLvlLbl val="0"/>
      </c:catAx>
      <c:valAx>
        <c:axId val="344694312"/>
        <c:scaling>
          <c:orientation val="minMax"/>
        </c:scaling>
        <c:delete val="0"/>
        <c:axPos val="l"/>
        <c:numFmt formatCode="#,##0"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crossAx val="344693656"/>
        <c:crosses val="autoZero"/>
        <c:crossBetween val="between"/>
        <c:majorUnit val="100000"/>
      </c:valAx>
      <c:spPr>
        <a:solidFill>
          <a:schemeClr val="bg1"/>
        </a:solid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solidFill>
            <a:schemeClr val="tx1">
              <a:lumMod val="65000"/>
              <a:lumOff val="35000"/>
            </a:schemeClr>
          </a:solidFill>
          <a:latin typeface="Roboto" pitchFamily="2" charset="0"/>
          <a:ea typeface="Roboto"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81212756130799E-2"/>
          <c:y val="4.1688613201787808E-2"/>
          <c:w val="0.8999452536244128"/>
          <c:h val="0.70733303922748192"/>
        </c:manualLayout>
      </c:layout>
      <c:barChart>
        <c:barDir val="col"/>
        <c:grouping val="clustered"/>
        <c:varyColors val="0"/>
        <c:ser>
          <c:idx val="0"/>
          <c:order val="0"/>
          <c:tx>
            <c:strRef>
              <c:f>Sheet1!$B$1</c:f>
              <c:strCache>
                <c:ptCount val="1"/>
                <c:pt idx="0">
                  <c:v>2020</c:v>
                </c:pt>
              </c:strCache>
            </c:strRef>
          </c:tx>
          <c:spPr>
            <a:solidFill>
              <a:srgbClr val="BC8B10"/>
            </a:solidFill>
            <a:ln w="1905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Pretrial detention</c:v>
                </c:pt>
                <c:pt idx="1">
                  <c:v>Any other alternative measure to pretrial detention</c:v>
                </c:pt>
                <c:pt idx="2">
                  <c:v>Prohibition to change domicile without informing the court</c:v>
                </c:pt>
                <c:pt idx="3">
                  <c:v>Filing with authorities</c:v>
                </c:pt>
                <c:pt idx="4">
                  <c:v>House arrest</c:v>
                </c:pt>
                <c:pt idx="5">
                  <c:v>Other</c:v>
                </c:pt>
                <c:pt idx="6">
                  <c:v>No precautionary measure issued or information not entered</c:v>
                </c:pt>
              </c:strCache>
            </c:strRef>
          </c:cat>
          <c:val>
            <c:numRef>
              <c:f>Sheet1!$B$2:$B$8</c:f>
              <c:numCache>
                <c:formatCode>_-* #,##0_-;\-* #,##0_-;_-* "-"??_-;_-@_-</c:formatCode>
                <c:ptCount val="7"/>
                <c:pt idx="0">
                  <c:v>3696</c:v>
                </c:pt>
                <c:pt idx="1">
                  <c:v>1114</c:v>
                </c:pt>
                <c:pt idx="2">
                  <c:v>844</c:v>
                </c:pt>
                <c:pt idx="3">
                  <c:v>693</c:v>
                </c:pt>
                <c:pt idx="4">
                  <c:v>399</c:v>
                </c:pt>
                <c:pt idx="5">
                  <c:v>104</c:v>
                </c:pt>
                <c:pt idx="6">
                  <c:v>7723</c:v>
                </c:pt>
              </c:numCache>
            </c:numRef>
          </c:val>
          <c:extLst>
            <c:ext xmlns:c16="http://schemas.microsoft.com/office/drawing/2014/chart" uri="{C3380CC4-5D6E-409C-BE32-E72D297353CC}">
              <c16:uniqueId val="{00000000-E3DE-4F6F-850E-46476548FCF6}"/>
            </c:ext>
          </c:extLst>
        </c:ser>
        <c:dLbls>
          <c:dLblPos val="outEnd"/>
          <c:showLegendKey val="0"/>
          <c:showVal val="1"/>
          <c:showCatName val="0"/>
          <c:showSerName val="0"/>
          <c:showPercent val="0"/>
          <c:showBubbleSize val="0"/>
        </c:dLbls>
        <c:gapWidth val="50"/>
        <c:overlap val="-10"/>
        <c:axId val="526755568"/>
        <c:axId val="526759832"/>
      </c:barChart>
      <c:catAx>
        <c:axId val="526755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crossAx val="526759832"/>
        <c:crosses val="autoZero"/>
        <c:auto val="1"/>
        <c:lblAlgn val="ctr"/>
        <c:lblOffset val="100"/>
        <c:noMultiLvlLbl val="0"/>
      </c:catAx>
      <c:valAx>
        <c:axId val="526759832"/>
        <c:scaling>
          <c:orientation val="minMax"/>
          <c:max val="100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crossAx val="526755568"/>
        <c:crosses val="autoZero"/>
        <c:crossBetween val="between"/>
        <c:majorUnit val="200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latin typeface="Roboto" pitchFamily="2" charset="0"/>
          <a:ea typeface="Roboto"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81212756130799E-2"/>
          <c:y val="4.1688613201787808E-2"/>
          <c:w val="0.8999452536244128"/>
          <c:h val="0.70733303922748192"/>
        </c:manualLayout>
      </c:layout>
      <c:barChart>
        <c:barDir val="col"/>
        <c:grouping val="clustered"/>
        <c:varyColors val="0"/>
        <c:ser>
          <c:idx val="0"/>
          <c:order val="0"/>
          <c:tx>
            <c:strRef>
              <c:f>Sheet1!$B$1</c:f>
              <c:strCache>
                <c:ptCount val="1"/>
                <c:pt idx="0">
                  <c:v>2019</c:v>
                </c:pt>
              </c:strCache>
            </c:strRef>
          </c:tx>
          <c:spPr>
            <a:solidFill>
              <a:srgbClr val="F1C1F0"/>
            </a:solidFill>
            <a:ln w="19050">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24 or younger</c:v>
                </c:pt>
                <c:pt idx="1">
                  <c:v>25-34</c:v>
                </c:pt>
                <c:pt idx="2">
                  <c:v>35-44</c:v>
                </c:pt>
                <c:pt idx="3">
                  <c:v>45-54</c:v>
                </c:pt>
                <c:pt idx="4">
                  <c:v>55-64</c:v>
                </c:pt>
                <c:pt idx="5">
                  <c:v>65 or older</c:v>
                </c:pt>
              </c:strCache>
            </c:strRef>
          </c:cat>
          <c:val>
            <c:numRef>
              <c:f>Sheet1!$B$2:$B$7</c:f>
              <c:numCache>
                <c:formatCode>_-* #,##0_-;\-* #,##0_-;_-* "-"??_-;_-@_-</c:formatCode>
                <c:ptCount val="6"/>
                <c:pt idx="0">
                  <c:v>4525</c:v>
                </c:pt>
                <c:pt idx="1">
                  <c:v>21148</c:v>
                </c:pt>
                <c:pt idx="2">
                  <c:v>18594</c:v>
                </c:pt>
                <c:pt idx="3">
                  <c:v>7574</c:v>
                </c:pt>
                <c:pt idx="4">
                  <c:v>2469</c:v>
                </c:pt>
                <c:pt idx="5">
                  <c:v>541</c:v>
                </c:pt>
              </c:numCache>
            </c:numRef>
          </c:val>
          <c:extLst>
            <c:ext xmlns:c16="http://schemas.microsoft.com/office/drawing/2014/chart" uri="{C3380CC4-5D6E-409C-BE32-E72D297353CC}">
              <c16:uniqueId val="{00000000-E3DE-4F6F-850E-46476548FCF6}"/>
            </c:ext>
          </c:extLst>
        </c:ser>
        <c:ser>
          <c:idx val="1"/>
          <c:order val="1"/>
          <c:tx>
            <c:strRef>
              <c:f>Sheet1!$C$1</c:f>
              <c:strCache>
                <c:ptCount val="1"/>
                <c:pt idx="0">
                  <c:v>2020</c:v>
                </c:pt>
              </c:strCache>
            </c:strRef>
          </c:tx>
          <c:spPr>
            <a:solidFill>
              <a:srgbClr val="471146"/>
            </a:solidFill>
            <a:ln w="19050">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Roboto" pitchFamily="2"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24 or younger</c:v>
                </c:pt>
                <c:pt idx="1">
                  <c:v>25-34</c:v>
                </c:pt>
                <c:pt idx="2">
                  <c:v>35-44</c:v>
                </c:pt>
                <c:pt idx="3">
                  <c:v>45-54</c:v>
                </c:pt>
                <c:pt idx="4">
                  <c:v>55-64</c:v>
                </c:pt>
                <c:pt idx="5">
                  <c:v>65 or older</c:v>
                </c:pt>
              </c:strCache>
            </c:strRef>
          </c:cat>
          <c:val>
            <c:numRef>
              <c:f>Sheet1!$C$2:$C$7</c:f>
              <c:numCache>
                <c:formatCode>_-* #,##0_-;\-* #,##0_-;_-* "-"??_-;_-@_-</c:formatCode>
                <c:ptCount val="6"/>
                <c:pt idx="0">
                  <c:v>3458</c:v>
                </c:pt>
                <c:pt idx="1">
                  <c:v>17556</c:v>
                </c:pt>
                <c:pt idx="2">
                  <c:v>15683</c:v>
                </c:pt>
                <c:pt idx="3">
                  <c:v>6538</c:v>
                </c:pt>
                <c:pt idx="4">
                  <c:v>2148</c:v>
                </c:pt>
                <c:pt idx="5">
                  <c:v>455</c:v>
                </c:pt>
              </c:numCache>
            </c:numRef>
          </c:val>
          <c:extLst>
            <c:ext xmlns:c16="http://schemas.microsoft.com/office/drawing/2014/chart" uri="{C3380CC4-5D6E-409C-BE32-E72D297353CC}">
              <c16:uniqueId val="{00000001-E3DE-4F6F-850E-46476548FCF6}"/>
            </c:ext>
          </c:extLst>
        </c:ser>
        <c:dLbls>
          <c:dLblPos val="outEnd"/>
          <c:showLegendKey val="0"/>
          <c:showVal val="1"/>
          <c:showCatName val="0"/>
          <c:showSerName val="0"/>
          <c:showPercent val="0"/>
          <c:showBubbleSize val="0"/>
        </c:dLbls>
        <c:gapWidth val="50"/>
        <c:overlap val="-10"/>
        <c:axId val="526755568"/>
        <c:axId val="526759832"/>
      </c:barChart>
      <c:catAx>
        <c:axId val="526755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crossAx val="526759832"/>
        <c:crosses val="autoZero"/>
        <c:auto val="1"/>
        <c:lblAlgn val="ctr"/>
        <c:lblOffset val="100"/>
        <c:noMultiLvlLbl val="0"/>
      </c:catAx>
      <c:valAx>
        <c:axId val="52675983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crossAx val="526755568"/>
        <c:crosses val="autoZero"/>
        <c:crossBetween val="between"/>
      </c:valAx>
      <c:spPr>
        <a:solidFill>
          <a:schemeClr val="bg1"/>
        </a:solidFill>
        <a:ln>
          <a:noFill/>
        </a:ln>
        <a:effectLst/>
      </c:spPr>
    </c:plotArea>
    <c:legend>
      <c:legendPos val="r"/>
      <c:layout>
        <c:manualLayout>
          <c:xMode val="edge"/>
          <c:yMode val="edge"/>
          <c:x val="0.87294913172144029"/>
          <c:y val="5.0652855144766085E-2"/>
          <c:w val="0.11936103940328867"/>
          <c:h val="0.153951879375670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oboto" pitchFamily="2" charset="0"/>
              <a:ea typeface="Roboto"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latin typeface="Roboto" pitchFamily="2" charset="0"/>
          <a:ea typeface="Roboto"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8F86F-90D2-4E6E-BE03-8366EFDC7D93}"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548F4653-4E69-4DBC-BEE6-552D08B5DB93}">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Police</a:t>
          </a:r>
        </a:p>
      </dgm:t>
    </dgm:pt>
    <dgm:pt modelId="{F5D6284C-CEE3-4D87-A743-0BAF8C603D3B}" type="parTrans" cxnId="{26894022-5B69-4D6B-AB7A-F5ADB61255DB}">
      <dgm:prSet/>
      <dgm:spPr/>
      <dgm:t>
        <a:bodyPr/>
        <a:lstStyle/>
        <a:p>
          <a:endParaRPr lang="en-US"/>
        </a:p>
      </dgm:t>
    </dgm:pt>
    <dgm:pt modelId="{71465734-7A51-4DF0-92E1-D5DBFA155C06}" type="sibTrans" cxnId="{26894022-5B69-4D6B-AB7A-F5ADB61255DB}">
      <dgm:prSet/>
      <dgm:spPr/>
      <dgm:t>
        <a:bodyPr/>
        <a:lstStyle/>
        <a:p>
          <a:endParaRPr lang="en-US"/>
        </a:p>
      </dgm:t>
    </dgm:pt>
    <dgm:pt modelId="{A2E2CAC4-09D0-4CEB-80AA-86A0245A58B0}">
      <dgm:prSet phldrT="[Text]"/>
      <dgm:spPr>
        <a:ln>
          <a:solidFill>
            <a:srgbClr val="6E6259"/>
          </a:solidFill>
        </a:ln>
      </dgm:spPr>
      <dgm:t>
        <a:bodyPr/>
        <a:lstStyle/>
        <a:p>
          <a:r>
            <a:rPr lang="en-US" b="0" i="0" dirty="0">
              <a:latin typeface="Roboto" pitchFamily="2" charset="0"/>
              <a:ea typeface="Roboto" pitchFamily="2" charset="0"/>
            </a:rPr>
            <a:t>Investigate allegations of criminal conduct, gather evidence and file charges</a:t>
          </a:r>
          <a:r>
            <a:rPr lang="fr-FR" dirty="0">
              <a:solidFill>
                <a:schemeClr val="tx1"/>
              </a:solidFill>
              <a:latin typeface="Roboto" pitchFamily="2" charset="0"/>
              <a:ea typeface="Roboto" pitchFamily="2" charset="0"/>
            </a:rPr>
            <a:t>.</a:t>
          </a:r>
          <a:endParaRPr lang="en-US" dirty="0">
            <a:solidFill>
              <a:schemeClr val="tx1"/>
            </a:solidFill>
            <a:latin typeface="Roboto" pitchFamily="2" charset="0"/>
            <a:ea typeface="Roboto" pitchFamily="2" charset="0"/>
          </a:endParaRPr>
        </a:p>
      </dgm:t>
    </dgm:pt>
    <dgm:pt modelId="{55815C9E-5B3A-4BAD-92B6-CF1A94483FBB}" type="parTrans" cxnId="{19C57A71-DCA7-4C9E-83CB-BA7B70716AFA}">
      <dgm:prSet/>
      <dgm:spPr/>
      <dgm:t>
        <a:bodyPr/>
        <a:lstStyle/>
        <a:p>
          <a:endParaRPr lang="en-US"/>
        </a:p>
      </dgm:t>
    </dgm:pt>
    <dgm:pt modelId="{FBD9E99F-1B8A-4107-8347-B50948140DB2}" type="sibTrans" cxnId="{19C57A71-DCA7-4C9E-83CB-BA7B70716AFA}">
      <dgm:prSet/>
      <dgm:spPr/>
      <dgm:t>
        <a:bodyPr/>
        <a:lstStyle/>
        <a:p>
          <a:endParaRPr lang="en-US"/>
        </a:p>
      </dgm:t>
    </dgm:pt>
    <dgm:pt modelId="{93F3E1D5-72A2-49CF-86D1-3741F34F43AD}">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Prosecution</a:t>
          </a:r>
        </a:p>
      </dgm:t>
    </dgm:pt>
    <dgm:pt modelId="{913E145C-25BC-472D-A13A-CA13B3A0E324}" type="parTrans" cxnId="{6C6E5C17-5FC9-47CE-ADF2-417200F7FEE9}">
      <dgm:prSet/>
      <dgm:spPr/>
      <dgm:t>
        <a:bodyPr/>
        <a:lstStyle/>
        <a:p>
          <a:endParaRPr lang="en-US"/>
        </a:p>
      </dgm:t>
    </dgm:pt>
    <dgm:pt modelId="{41E5FE9F-6788-4EF4-8416-3C790B9500BD}" type="sibTrans" cxnId="{6C6E5C17-5FC9-47CE-ADF2-417200F7FEE9}">
      <dgm:prSet/>
      <dgm:spPr/>
      <dgm:t>
        <a:bodyPr/>
        <a:lstStyle/>
        <a:p>
          <a:endParaRPr lang="en-US"/>
        </a:p>
      </dgm:t>
    </dgm:pt>
    <dgm:pt modelId="{DE505202-FD80-4705-8EAC-95DF6DBBB0F3}">
      <dgm:prSet phldrT="[Text]"/>
      <dgm:spPr>
        <a:ln>
          <a:solidFill>
            <a:srgbClr val="6E6259"/>
          </a:solidFill>
        </a:ln>
      </dgm:spPr>
      <dgm:t>
        <a:bodyPr/>
        <a:lstStyle/>
        <a:p>
          <a:r>
            <a:rPr lang="en-US" b="0" i="0" dirty="0">
              <a:latin typeface="Roboto" pitchFamily="2" charset="0"/>
              <a:ea typeface="Roboto" pitchFamily="2" charset="0"/>
            </a:rPr>
            <a:t>Provided with evidence, prepares case for court and conducts prosecution</a:t>
          </a:r>
          <a:r>
            <a:rPr lang="fr-FR" dirty="0">
              <a:solidFill>
                <a:schemeClr val="tx1"/>
              </a:solidFill>
              <a:latin typeface="Roboto" pitchFamily="2" charset="0"/>
              <a:ea typeface="Roboto" pitchFamily="2" charset="0"/>
            </a:rPr>
            <a:t>.</a:t>
          </a:r>
          <a:endParaRPr lang="en-US" dirty="0">
            <a:solidFill>
              <a:schemeClr val="tx1"/>
            </a:solidFill>
            <a:latin typeface="Roboto" pitchFamily="2" charset="0"/>
            <a:ea typeface="Roboto" pitchFamily="2" charset="0"/>
          </a:endParaRPr>
        </a:p>
      </dgm:t>
    </dgm:pt>
    <dgm:pt modelId="{7E422B8F-8ED5-4705-8B4E-983057FC74C5}" type="parTrans" cxnId="{26E0154B-FDD6-446E-A5FB-ED6900C21119}">
      <dgm:prSet/>
      <dgm:spPr/>
      <dgm:t>
        <a:bodyPr/>
        <a:lstStyle/>
        <a:p>
          <a:endParaRPr lang="en-US"/>
        </a:p>
      </dgm:t>
    </dgm:pt>
    <dgm:pt modelId="{DCA4FE6F-82C2-4BB7-8C03-2BF45CF1E5B6}" type="sibTrans" cxnId="{26E0154B-FDD6-446E-A5FB-ED6900C21119}">
      <dgm:prSet/>
      <dgm:spPr/>
      <dgm:t>
        <a:bodyPr/>
        <a:lstStyle/>
        <a:p>
          <a:endParaRPr lang="en-US"/>
        </a:p>
      </dgm:t>
    </dgm:pt>
    <dgm:pt modelId="{9A9B857B-2184-44DF-8B03-C9067065972F}">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Courts</a:t>
          </a:r>
        </a:p>
      </dgm:t>
    </dgm:pt>
    <dgm:pt modelId="{740E60FD-77CA-400F-8F60-520D5AB2D119}" type="parTrans" cxnId="{4BFD9CF2-E125-4679-AB16-FA81CBB384A3}">
      <dgm:prSet/>
      <dgm:spPr/>
      <dgm:t>
        <a:bodyPr/>
        <a:lstStyle/>
        <a:p>
          <a:endParaRPr lang="en-US"/>
        </a:p>
      </dgm:t>
    </dgm:pt>
    <dgm:pt modelId="{2F9A9F55-D6D2-4E90-B131-FB8ECF3CA99D}" type="sibTrans" cxnId="{4BFD9CF2-E125-4679-AB16-FA81CBB384A3}">
      <dgm:prSet/>
      <dgm:spPr/>
      <dgm:t>
        <a:bodyPr/>
        <a:lstStyle/>
        <a:p>
          <a:endParaRPr lang="en-US"/>
        </a:p>
      </dgm:t>
    </dgm:pt>
    <dgm:pt modelId="{853EBF7E-5E96-4ED3-AB4E-F21599A1A270}">
      <dgm:prSet phldrT="[Text]"/>
      <dgm:spPr>
        <a:ln>
          <a:solidFill>
            <a:srgbClr val="6E6259"/>
          </a:solidFill>
        </a:ln>
      </dgm:spPr>
      <dgm:t>
        <a:bodyPr/>
        <a:lstStyle/>
        <a:p>
          <a:r>
            <a:rPr lang="en-US" b="0" i="0" dirty="0">
              <a:latin typeface="Roboto" pitchFamily="2" charset="0"/>
              <a:ea typeface="Roboto" pitchFamily="2" charset="0"/>
            </a:rPr>
            <a:t>Hold those convicted of a crime</a:t>
          </a:r>
          <a:endParaRPr lang="en-US" dirty="0">
            <a:solidFill>
              <a:schemeClr val="tx1"/>
            </a:solidFill>
            <a:latin typeface="Roboto" pitchFamily="2" charset="0"/>
            <a:ea typeface="Roboto" pitchFamily="2" charset="0"/>
          </a:endParaRPr>
        </a:p>
      </dgm:t>
    </dgm:pt>
    <dgm:pt modelId="{5C984442-4166-4814-8365-00041FD2DB67}" type="parTrans" cxnId="{986EF6DE-E2AC-441E-9973-D06F51715CCE}">
      <dgm:prSet/>
      <dgm:spPr/>
      <dgm:t>
        <a:bodyPr/>
        <a:lstStyle/>
        <a:p>
          <a:endParaRPr lang="en-US"/>
        </a:p>
      </dgm:t>
    </dgm:pt>
    <dgm:pt modelId="{1AB15F3A-B954-4144-AD69-72DD0CF24081}" type="sibTrans" cxnId="{986EF6DE-E2AC-441E-9973-D06F51715CCE}">
      <dgm:prSet/>
      <dgm:spPr/>
      <dgm:t>
        <a:bodyPr/>
        <a:lstStyle/>
        <a:p>
          <a:endParaRPr lang="en-US"/>
        </a:p>
      </dgm:t>
    </dgm:pt>
    <dgm:pt modelId="{65E81980-97C1-48B3-8176-6A056BD03966}">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Prison</a:t>
          </a:r>
        </a:p>
      </dgm:t>
    </dgm:pt>
    <dgm:pt modelId="{5B00FC79-4A50-4D72-8C98-E81ADEC39E61}" type="parTrans" cxnId="{BCE242F1-AB2D-4FCE-97D0-3B4D129BA7FF}">
      <dgm:prSet/>
      <dgm:spPr/>
      <dgm:t>
        <a:bodyPr/>
        <a:lstStyle/>
        <a:p>
          <a:endParaRPr lang="en-US"/>
        </a:p>
      </dgm:t>
    </dgm:pt>
    <dgm:pt modelId="{2455E8E6-12D1-4A47-8A42-9A22581653DB}" type="sibTrans" cxnId="{BCE242F1-AB2D-4FCE-97D0-3B4D129BA7FF}">
      <dgm:prSet/>
      <dgm:spPr/>
      <dgm:t>
        <a:bodyPr/>
        <a:lstStyle/>
        <a:p>
          <a:endParaRPr lang="en-US"/>
        </a:p>
      </dgm:t>
    </dgm:pt>
    <dgm:pt modelId="{5E446852-17AE-42CB-AF17-B00B59CB6C57}">
      <dgm:prSet/>
      <dgm:spPr>
        <a:ln>
          <a:solidFill>
            <a:srgbClr val="6E6259"/>
          </a:solidFill>
        </a:ln>
      </dgm:spPr>
      <dgm:t>
        <a:bodyPr/>
        <a:lstStyle/>
        <a:p>
          <a:r>
            <a:rPr lang="en-US" b="0" i="0" dirty="0">
              <a:latin typeface="Roboto" pitchFamily="2" charset="0"/>
              <a:ea typeface="Roboto" pitchFamily="2" charset="0"/>
            </a:rPr>
            <a:t>Hears the case, including testimony and other evidence, determines the case, convicts the accused if found guilty</a:t>
          </a:r>
          <a:endParaRPr lang="en-US" dirty="0">
            <a:solidFill>
              <a:schemeClr val="tx1"/>
            </a:solidFill>
            <a:latin typeface="Roboto" pitchFamily="2" charset="0"/>
            <a:ea typeface="Roboto" pitchFamily="2" charset="0"/>
          </a:endParaRPr>
        </a:p>
      </dgm:t>
    </dgm:pt>
    <dgm:pt modelId="{F5AAB69D-BD32-4632-913A-592DB03161CA}" type="parTrans" cxnId="{4B838946-0207-49E6-ABB9-4FA170FCEE2C}">
      <dgm:prSet/>
      <dgm:spPr/>
      <dgm:t>
        <a:bodyPr/>
        <a:lstStyle/>
        <a:p>
          <a:endParaRPr lang="en-US"/>
        </a:p>
      </dgm:t>
    </dgm:pt>
    <dgm:pt modelId="{67F52B4C-CABA-4B2D-86FD-461394CC43B2}" type="sibTrans" cxnId="{4B838946-0207-49E6-ABB9-4FA170FCEE2C}">
      <dgm:prSet/>
      <dgm:spPr/>
      <dgm:t>
        <a:bodyPr/>
        <a:lstStyle/>
        <a:p>
          <a:endParaRPr lang="en-US"/>
        </a:p>
      </dgm:t>
    </dgm:pt>
    <dgm:pt modelId="{FE36BDAE-204C-4267-B28F-998A60831B86}" type="pres">
      <dgm:prSet presAssocID="{6038F86F-90D2-4E6E-BE03-8366EFDC7D93}" presName="linearFlow" presStyleCnt="0">
        <dgm:presLayoutVars>
          <dgm:dir/>
          <dgm:animLvl val="lvl"/>
          <dgm:resizeHandles val="exact"/>
        </dgm:presLayoutVars>
      </dgm:prSet>
      <dgm:spPr/>
    </dgm:pt>
    <dgm:pt modelId="{89FB016E-86F3-4C18-9E9C-7BDC33455984}" type="pres">
      <dgm:prSet presAssocID="{548F4653-4E69-4DBC-BEE6-552D08B5DB93}" presName="composite" presStyleCnt="0"/>
      <dgm:spPr/>
    </dgm:pt>
    <dgm:pt modelId="{A478082B-FD7D-46B7-BB94-90EDD89A2A21}" type="pres">
      <dgm:prSet presAssocID="{548F4653-4E69-4DBC-BEE6-552D08B5DB93}" presName="parentText" presStyleLbl="alignNode1" presStyleIdx="0" presStyleCnt="4">
        <dgm:presLayoutVars>
          <dgm:chMax val="1"/>
          <dgm:bulletEnabled val="1"/>
        </dgm:presLayoutVars>
      </dgm:prSet>
      <dgm:spPr/>
    </dgm:pt>
    <dgm:pt modelId="{E5C6B64D-BC5E-4A6B-955E-4F512C99ECC1}" type="pres">
      <dgm:prSet presAssocID="{548F4653-4E69-4DBC-BEE6-552D08B5DB93}" presName="descendantText" presStyleLbl="alignAcc1" presStyleIdx="0" presStyleCnt="4">
        <dgm:presLayoutVars>
          <dgm:bulletEnabled val="1"/>
        </dgm:presLayoutVars>
      </dgm:prSet>
      <dgm:spPr/>
    </dgm:pt>
    <dgm:pt modelId="{D1171984-0351-421A-B9CF-50912CD01E1D}" type="pres">
      <dgm:prSet presAssocID="{71465734-7A51-4DF0-92E1-D5DBFA155C06}" presName="sp" presStyleCnt="0"/>
      <dgm:spPr/>
    </dgm:pt>
    <dgm:pt modelId="{89541035-308B-4DEC-ABA6-319295D4148F}" type="pres">
      <dgm:prSet presAssocID="{93F3E1D5-72A2-49CF-86D1-3741F34F43AD}" presName="composite" presStyleCnt="0"/>
      <dgm:spPr/>
    </dgm:pt>
    <dgm:pt modelId="{2D79F898-4C43-4900-892F-C03B55904C1C}" type="pres">
      <dgm:prSet presAssocID="{93F3E1D5-72A2-49CF-86D1-3741F34F43AD}" presName="parentText" presStyleLbl="alignNode1" presStyleIdx="1" presStyleCnt="4">
        <dgm:presLayoutVars>
          <dgm:chMax val="1"/>
          <dgm:bulletEnabled val="1"/>
        </dgm:presLayoutVars>
      </dgm:prSet>
      <dgm:spPr/>
    </dgm:pt>
    <dgm:pt modelId="{85CE29F4-A1A3-400A-A987-C4E6CA138FE8}" type="pres">
      <dgm:prSet presAssocID="{93F3E1D5-72A2-49CF-86D1-3741F34F43AD}" presName="descendantText" presStyleLbl="alignAcc1" presStyleIdx="1" presStyleCnt="4">
        <dgm:presLayoutVars>
          <dgm:bulletEnabled val="1"/>
        </dgm:presLayoutVars>
      </dgm:prSet>
      <dgm:spPr/>
    </dgm:pt>
    <dgm:pt modelId="{B6C5C799-0C40-4E55-8275-52F9C09FA261}" type="pres">
      <dgm:prSet presAssocID="{41E5FE9F-6788-4EF4-8416-3C790B9500BD}" presName="sp" presStyleCnt="0"/>
      <dgm:spPr/>
    </dgm:pt>
    <dgm:pt modelId="{CCA410B0-BEA8-4775-9C11-E04C2A839A37}" type="pres">
      <dgm:prSet presAssocID="{9A9B857B-2184-44DF-8B03-C9067065972F}" presName="composite" presStyleCnt="0"/>
      <dgm:spPr/>
    </dgm:pt>
    <dgm:pt modelId="{FE05B9EA-16AE-41F9-B4D7-DA474E0DC45D}" type="pres">
      <dgm:prSet presAssocID="{9A9B857B-2184-44DF-8B03-C9067065972F}" presName="parentText" presStyleLbl="alignNode1" presStyleIdx="2" presStyleCnt="4">
        <dgm:presLayoutVars>
          <dgm:chMax val="1"/>
          <dgm:bulletEnabled val="1"/>
        </dgm:presLayoutVars>
      </dgm:prSet>
      <dgm:spPr/>
    </dgm:pt>
    <dgm:pt modelId="{3BAA1DE0-C213-4336-B20F-27542C6B7D41}" type="pres">
      <dgm:prSet presAssocID="{9A9B857B-2184-44DF-8B03-C9067065972F}" presName="descendantText" presStyleLbl="alignAcc1" presStyleIdx="2" presStyleCnt="4">
        <dgm:presLayoutVars>
          <dgm:bulletEnabled val="1"/>
        </dgm:presLayoutVars>
      </dgm:prSet>
      <dgm:spPr/>
    </dgm:pt>
    <dgm:pt modelId="{6843EE16-1311-4CB5-8D55-29FC05F89395}" type="pres">
      <dgm:prSet presAssocID="{2F9A9F55-D6D2-4E90-B131-FB8ECF3CA99D}" presName="sp" presStyleCnt="0"/>
      <dgm:spPr/>
    </dgm:pt>
    <dgm:pt modelId="{BC93DC3E-B71F-4E3B-BAC5-C6D6AD7235EE}" type="pres">
      <dgm:prSet presAssocID="{65E81980-97C1-48B3-8176-6A056BD03966}" presName="composite" presStyleCnt="0"/>
      <dgm:spPr/>
    </dgm:pt>
    <dgm:pt modelId="{77805547-C7A1-4925-9662-A3AD5371C6DA}" type="pres">
      <dgm:prSet presAssocID="{65E81980-97C1-48B3-8176-6A056BD03966}" presName="parentText" presStyleLbl="alignNode1" presStyleIdx="3" presStyleCnt="4">
        <dgm:presLayoutVars>
          <dgm:chMax val="1"/>
          <dgm:bulletEnabled val="1"/>
        </dgm:presLayoutVars>
      </dgm:prSet>
      <dgm:spPr/>
    </dgm:pt>
    <dgm:pt modelId="{5B7BA223-771A-4246-9DC7-13C66AF0F544}" type="pres">
      <dgm:prSet presAssocID="{65E81980-97C1-48B3-8176-6A056BD03966}" presName="descendantText" presStyleLbl="alignAcc1" presStyleIdx="3" presStyleCnt="4" custLinFactNeighborX="-349" custLinFactNeighborY="207">
        <dgm:presLayoutVars>
          <dgm:bulletEnabled val="1"/>
        </dgm:presLayoutVars>
      </dgm:prSet>
      <dgm:spPr/>
    </dgm:pt>
  </dgm:ptLst>
  <dgm:cxnLst>
    <dgm:cxn modelId="{FB35CB0E-52E6-45D6-B0DC-1412FFCA6AAF}" type="presOf" srcId="{6038F86F-90D2-4E6E-BE03-8366EFDC7D93}" destId="{FE36BDAE-204C-4267-B28F-998A60831B86}" srcOrd="0" destOrd="0" presId="urn:microsoft.com/office/officeart/2005/8/layout/chevron2"/>
    <dgm:cxn modelId="{6C6E5C17-5FC9-47CE-ADF2-417200F7FEE9}" srcId="{6038F86F-90D2-4E6E-BE03-8366EFDC7D93}" destId="{93F3E1D5-72A2-49CF-86D1-3741F34F43AD}" srcOrd="1" destOrd="0" parTransId="{913E145C-25BC-472D-A13A-CA13B3A0E324}" sibTransId="{41E5FE9F-6788-4EF4-8416-3C790B9500BD}"/>
    <dgm:cxn modelId="{26894022-5B69-4D6B-AB7A-F5ADB61255DB}" srcId="{6038F86F-90D2-4E6E-BE03-8366EFDC7D93}" destId="{548F4653-4E69-4DBC-BEE6-552D08B5DB93}" srcOrd="0" destOrd="0" parTransId="{F5D6284C-CEE3-4D87-A743-0BAF8C603D3B}" sibTransId="{71465734-7A51-4DF0-92E1-D5DBFA155C06}"/>
    <dgm:cxn modelId="{4B838946-0207-49E6-ABB9-4FA170FCEE2C}" srcId="{9A9B857B-2184-44DF-8B03-C9067065972F}" destId="{5E446852-17AE-42CB-AF17-B00B59CB6C57}" srcOrd="0" destOrd="0" parTransId="{F5AAB69D-BD32-4632-913A-592DB03161CA}" sibTransId="{67F52B4C-CABA-4B2D-86FD-461394CC43B2}"/>
    <dgm:cxn modelId="{D85DCD47-EEED-4CE3-A39E-DC260E6ED056}" type="presOf" srcId="{A2E2CAC4-09D0-4CEB-80AA-86A0245A58B0}" destId="{E5C6B64D-BC5E-4A6B-955E-4F512C99ECC1}" srcOrd="0" destOrd="0" presId="urn:microsoft.com/office/officeart/2005/8/layout/chevron2"/>
    <dgm:cxn modelId="{26E0154B-FDD6-446E-A5FB-ED6900C21119}" srcId="{93F3E1D5-72A2-49CF-86D1-3741F34F43AD}" destId="{DE505202-FD80-4705-8EAC-95DF6DBBB0F3}" srcOrd="0" destOrd="0" parTransId="{7E422B8F-8ED5-4705-8B4E-983057FC74C5}" sibTransId="{DCA4FE6F-82C2-4BB7-8C03-2BF45CF1E5B6}"/>
    <dgm:cxn modelId="{7886EC6B-3DA2-4A0E-BC23-80DC628C774E}" type="presOf" srcId="{9A9B857B-2184-44DF-8B03-C9067065972F}" destId="{FE05B9EA-16AE-41F9-B4D7-DA474E0DC45D}" srcOrd="0" destOrd="0" presId="urn:microsoft.com/office/officeart/2005/8/layout/chevron2"/>
    <dgm:cxn modelId="{19C57A71-DCA7-4C9E-83CB-BA7B70716AFA}" srcId="{548F4653-4E69-4DBC-BEE6-552D08B5DB93}" destId="{A2E2CAC4-09D0-4CEB-80AA-86A0245A58B0}" srcOrd="0" destOrd="0" parTransId="{55815C9E-5B3A-4BAD-92B6-CF1A94483FBB}" sibTransId="{FBD9E99F-1B8A-4107-8347-B50948140DB2}"/>
    <dgm:cxn modelId="{7F61F889-5DD3-4D1E-91D8-F0C71A50CEA3}" type="presOf" srcId="{548F4653-4E69-4DBC-BEE6-552D08B5DB93}" destId="{A478082B-FD7D-46B7-BB94-90EDD89A2A21}" srcOrd="0" destOrd="0" presId="urn:microsoft.com/office/officeart/2005/8/layout/chevron2"/>
    <dgm:cxn modelId="{333632B3-D70D-42C9-9308-7BE94B251B7C}" type="presOf" srcId="{DE505202-FD80-4705-8EAC-95DF6DBBB0F3}" destId="{85CE29F4-A1A3-400A-A987-C4E6CA138FE8}" srcOrd="0" destOrd="0" presId="urn:microsoft.com/office/officeart/2005/8/layout/chevron2"/>
    <dgm:cxn modelId="{FA5EECB8-565C-42F5-AEDE-BBBA117101BE}" type="presOf" srcId="{5E446852-17AE-42CB-AF17-B00B59CB6C57}" destId="{3BAA1DE0-C213-4336-B20F-27542C6B7D41}" srcOrd="0" destOrd="0" presId="urn:microsoft.com/office/officeart/2005/8/layout/chevron2"/>
    <dgm:cxn modelId="{C4C292BE-A4BC-453C-B00A-4ECD15D2F1AB}" type="presOf" srcId="{853EBF7E-5E96-4ED3-AB4E-F21599A1A270}" destId="{5B7BA223-771A-4246-9DC7-13C66AF0F544}" srcOrd="0" destOrd="0" presId="urn:microsoft.com/office/officeart/2005/8/layout/chevron2"/>
    <dgm:cxn modelId="{B0606EC5-6403-4420-84E9-B5D94BDCCB05}" type="presOf" srcId="{93F3E1D5-72A2-49CF-86D1-3741F34F43AD}" destId="{2D79F898-4C43-4900-892F-C03B55904C1C}" srcOrd="0" destOrd="0" presId="urn:microsoft.com/office/officeart/2005/8/layout/chevron2"/>
    <dgm:cxn modelId="{986EF6DE-E2AC-441E-9973-D06F51715CCE}" srcId="{65E81980-97C1-48B3-8176-6A056BD03966}" destId="{853EBF7E-5E96-4ED3-AB4E-F21599A1A270}" srcOrd="0" destOrd="0" parTransId="{5C984442-4166-4814-8365-00041FD2DB67}" sibTransId="{1AB15F3A-B954-4144-AD69-72DD0CF24081}"/>
    <dgm:cxn modelId="{BCE242F1-AB2D-4FCE-97D0-3B4D129BA7FF}" srcId="{6038F86F-90D2-4E6E-BE03-8366EFDC7D93}" destId="{65E81980-97C1-48B3-8176-6A056BD03966}" srcOrd="3" destOrd="0" parTransId="{5B00FC79-4A50-4D72-8C98-E81ADEC39E61}" sibTransId="{2455E8E6-12D1-4A47-8A42-9A22581653DB}"/>
    <dgm:cxn modelId="{4BFD9CF2-E125-4679-AB16-FA81CBB384A3}" srcId="{6038F86F-90D2-4E6E-BE03-8366EFDC7D93}" destId="{9A9B857B-2184-44DF-8B03-C9067065972F}" srcOrd="2" destOrd="0" parTransId="{740E60FD-77CA-400F-8F60-520D5AB2D119}" sibTransId="{2F9A9F55-D6D2-4E90-B131-FB8ECF3CA99D}"/>
    <dgm:cxn modelId="{19EE95F4-FC53-4972-B3F9-C25459C84894}" type="presOf" srcId="{65E81980-97C1-48B3-8176-6A056BD03966}" destId="{77805547-C7A1-4925-9662-A3AD5371C6DA}" srcOrd="0" destOrd="0" presId="urn:microsoft.com/office/officeart/2005/8/layout/chevron2"/>
    <dgm:cxn modelId="{B4EB5D20-1662-4E68-B1DE-D00A818938AD}" type="presParOf" srcId="{FE36BDAE-204C-4267-B28F-998A60831B86}" destId="{89FB016E-86F3-4C18-9E9C-7BDC33455984}" srcOrd="0" destOrd="0" presId="urn:microsoft.com/office/officeart/2005/8/layout/chevron2"/>
    <dgm:cxn modelId="{6176A894-E727-4CDB-BEDF-BD01B2A3694C}" type="presParOf" srcId="{89FB016E-86F3-4C18-9E9C-7BDC33455984}" destId="{A478082B-FD7D-46B7-BB94-90EDD89A2A21}" srcOrd="0" destOrd="0" presId="urn:microsoft.com/office/officeart/2005/8/layout/chevron2"/>
    <dgm:cxn modelId="{8AAB6590-8E23-4A70-9D4C-EE3CE28C3174}" type="presParOf" srcId="{89FB016E-86F3-4C18-9E9C-7BDC33455984}" destId="{E5C6B64D-BC5E-4A6B-955E-4F512C99ECC1}" srcOrd="1" destOrd="0" presId="urn:microsoft.com/office/officeart/2005/8/layout/chevron2"/>
    <dgm:cxn modelId="{6326CA30-E8E0-4325-9E0E-3E573F153D94}" type="presParOf" srcId="{FE36BDAE-204C-4267-B28F-998A60831B86}" destId="{D1171984-0351-421A-B9CF-50912CD01E1D}" srcOrd="1" destOrd="0" presId="urn:microsoft.com/office/officeart/2005/8/layout/chevron2"/>
    <dgm:cxn modelId="{F1163007-7F44-414C-A515-13E553E414DF}" type="presParOf" srcId="{FE36BDAE-204C-4267-B28F-998A60831B86}" destId="{89541035-308B-4DEC-ABA6-319295D4148F}" srcOrd="2" destOrd="0" presId="urn:microsoft.com/office/officeart/2005/8/layout/chevron2"/>
    <dgm:cxn modelId="{EB1DFB98-824A-4065-9F28-ABE97DE06813}" type="presParOf" srcId="{89541035-308B-4DEC-ABA6-319295D4148F}" destId="{2D79F898-4C43-4900-892F-C03B55904C1C}" srcOrd="0" destOrd="0" presId="urn:microsoft.com/office/officeart/2005/8/layout/chevron2"/>
    <dgm:cxn modelId="{343E6776-DF6B-4393-9962-A02CD91D1431}" type="presParOf" srcId="{89541035-308B-4DEC-ABA6-319295D4148F}" destId="{85CE29F4-A1A3-400A-A987-C4E6CA138FE8}" srcOrd="1" destOrd="0" presId="urn:microsoft.com/office/officeart/2005/8/layout/chevron2"/>
    <dgm:cxn modelId="{D9A26577-6874-4AA9-99A0-0E56FCF94387}" type="presParOf" srcId="{FE36BDAE-204C-4267-B28F-998A60831B86}" destId="{B6C5C799-0C40-4E55-8275-52F9C09FA261}" srcOrd="3" destOrd="0" presId="urn:microsoft.com/office/officeart/2005/8/layout/chevron2"/>
    <dgm:cxn modelId="{101264AB-C172-489D-8910-488DEB1A888B}" type="presParOf" srcId="{FE36BDAE-204C-4267-B28F-998A60831B86}" destId="{CCA410B0-BEA8-4775-9C11-E04C2A839A37}" srcOrd="4" destOrd="0" presId="urn:microsoft.com/office/officeart/2005/8/layout/chevron2"/>
    <dgm:cxn modelId="{C34EB387-4551-43EB-AE95-56DF45E02368}" type="presParOf" srcId="{CCA410B0-BEA8-4775-9C11-E04C2A839A37}" destId="{FE05B9EA-16AE-41F9-B4D7-DA474E0DC45D}" srcOrd="0" destOrd="0" presId="urn:microsoft.com/office/officeart/2005/8/layout/chevron2"/>
    <dgm:cxn modelId="{672A60E6-C9C3-4151-AD70-DF7239CA7738}" type="presParOf" srcId="{CCA410B0-BEA8-4775-9C11-E04C2A839A37}" destId="{3BAA1DE0-C213-4336-B20F-27542C6B7D41}" srcOrd="1" destOrd="0" presId="urn:microsoft.com/office/officeart/2005/8/layout/chevron2"/>
    <dgm:cxn modelId="{4684CDD9-240E-4012-8254-00AA193E28BC}" type="presParOf" srcId="{FE36BDAE-204C-4267-B28F-998A60831B86}" destId="{6843EE16-1311-4CB5-8D55-29FC05F89395}" srcOrd="5" destOrd="0" presId="urn:microsoft.com/office/officeart/2005/8/layout/chevron2"/>
    <dgm:cxn modelId="{2DE0E48D-390A-4D2D-BE60-C44AC75D82D6}" type="presParOf" srcId="{FE36BDAE-204C-4267-B28F-998A60831B86}" destId="{BC93DC3E-B71F-4E3B-BAC5-C6D6AD7235EE}" srcOrd="6" destOrd="0" presId="urn:microsoft.com/office/officeart/2005/8/layout/chevron2"/>
    <dgm:cxn modelId="{520938D6-3054-4114-95B0-13C078FB7043}" type="presParOf" srcId="{BC93DC3E-B71F-4E3B-BAC5-C6D6AD7235EE}" destId="{77805547-C7A1-4925-9662-A3AD5371C6DA}" srcOrd="0" destOrd="0" presId="urn:microsoft.com/office/officeart/2005/8/layout/chevron2"/>
    <dgm:cxn modelId="{06284CF1-6184-458B-8388-518AB2A9CAB1}" type="presParOf" srcId="{BC93DC3E-B71F-4E3B-BAC5-C6D6AD7235EE}" destId="{5B7BA223-771A-4246-9DC7-13C66AF0F54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8082B-FD7D-46B7-BB94-90EDD89A2A21}">
      <dsp:nvSpPr>
        <dsp:cNvPr id="0" name=""/>
        <dsp:cNvSpPr/>
      </dsp:nvSpPr>
      <dsp:spPr>
        <a:xfrm rot="5400000">
          <a:off x="-205264" y="206821"/>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Police</a:t>
          </a:r>
        </a:p>
      </dsp:txBody>
      <dsp:txXfrm rot="-5400000">
        <a:off x="2" y="480508"/>
        <a:ext cx="957903" cy="410530"/>
      </dsp:txXfrm>
    </dsp:sp>
    <dsp:sp modelId="{E5C6B64D-BC5E-4A6B-955E-4F512C99ECC1}">
      <dsp:nvSpPr>
        <dsp:cNvPr id="0" name=""/>
        <dsp:cNvSpPr/>
      </dsp:nvSpPr>
      <dsp:spPr>
        <a:xfrm rot="5400000">
          <a:off x="3634610" y="-2675150"/>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Investigate allegations of criminal conduct, gather evidence and file charges</a:t>
          </a:r>
          <a:r>
            <a:rPr lang="fr-FR" sz="1800" kern="1200" dirty="0">
              <a:solidFill>
                <a:schemeClr val="tx1"/>
              </a:solidFill>
              <a:latin typeface="Roboto" pitchFamily="2" charset="0"/>
              <a:ea typeface="Roboto" pitchFamily="2" charset="0"/>
            </a:rPr>
            <a:t>.</a:t>
          </a:r>
          <a:endParaRPr lang="en-US" sz="1800" kern="1200" dirty="0">
            <a:solidFill>
              <a:schemeClr val="tx1"/>
            </a:solidFill>
            <a:latin typeface="Roboto" pitchFamily="2" charset="0"/>
            <a:ea typeface="Roboto" pitchFamily="2" charset="0"/>
          </a:endParaRPr>
        </a:p>
      </dsp:txBody>
      <dsp:txXfrm rot="-5400000">
        <a:off x="957903" y="44978"/>
        <a:ext cx="6199475" cy="802639"/>
      </dsp:txXfrm>
    </dsp:sp>
    <dsp:sp modelId="{2D79F898-4C43-4900-892F-C03B55904C1C}">
      <dsp:nvSpPr>
        <dsp:cNvPr id="0" name=""/>
        <dsp:cNvSpPr/>
      </dsp:nvSpPr>
      <dsp:spPr>
        <a:xfrm rot="5400000">
          <a:off x="-205264" y="1429826"/>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Prosecution</a:t>
          </a:r>
        </a:p>
      </dsp:txBody>
      <dsp:txXfrm rot="-5400000">
        <a:off x="2" y="1703513"/>
        <a:ext cx="957903" cy="410530"/>
      </dsp:txXfrm>
    </dsp:sp>
    <dsp:sp modelId="{85CE29F4-A1A3-400A-A987-C4E6CA138FE8}">
      <dsp:nvSpPr>
        <dsp:cNvPr id="0" name=""/>
        <dsp:cNvSpPr/>
      </dsp:nvSpPr>
      <dsp:spPr>
        <a:xfrm rot="5400000">
          <a:off x="3634610" y="-1452146"/>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Provided with evidence, prepares case for court and conducts prosecution</a:t>
          </a:r>
          <a:r>
            <a:rPr lang="fr-FR" sz="1800" kern="1200" dirty="0">
              <a:solidFill>
                <a:schemeClr val="tx1"/>
              </a:solidFill>
              <a:latin typeface="Roboto" pitchFamily="2" charset="0"/>
              <a:ea typeface="Roboto" pitchFamily="2" charset="0"/>
            </a:rPr>
            <a:t>.</a:t>
          </a:r>
          <a:endParaRPr lang="en-US" sz="1800" kern="1200" dirty="0">
            <a:solidFill>
              <a:schemeClr val="tx1"/>
            </a:solidFill>
            <a:latin typeface="Roboto" pitchFamily="2" charset="0"/>
            <a:ea typeface="Roboto" pitchFamily="2" charset="0"/>
          </a:endParaRPr>
        </a:p>
      </dsp:txBody>
      <dsp:txXfrm rot="-5400000">
        <a:off x="957903" y="1267982"/>
        <a:ext cx="6199475" cy="802639"/>
      </dsp:txXfrm>
    </dsp:sp>
    <dsp:sp modelId="{FE05B9EA-16AE-41F9-B4D7-DA474E0DC45D}">
      <dsp:nvSpPr>
        <dsp:cNvPr id="0" name=""/>
        <dsp:cNvSpPr/>
      </dsp:nvSpPr>
      <dsp:spPr>
        <a:xfrm rot="5400000">
          <a:off x="-205264" y="2652830"/>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Courts</a:t>
          </a:r>
        </a:p>
      </dsp:txBody>
      <dsp:txXfrm rot="-5400000">
        <a:off x="2" y="2926517"/>
        <a:ext cx="957903" cy="410530"/>
      </dsp:txXfrm>
    </dsp:sp>
    <dsp:sp modelId="{3BAA1DE0-C213-4336-B20F-27542C6B7D41}">
      <dsp:nvSpPr>
        <dsp:cNvPr id="0" name=""/>
        <dsp:cNvSpPr/>
      </dsp:nvSpPr>
      <dsp:spPr>
        <a:xfrm rot="5400000">
          <a:off x="3634610" y="-229141"/>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Hears the case, including testimony and other evidence, determines the case, convicts the accused if found guilty</a:t>
          </a:r>
          <a:endParaRPr lang="en-US" sz="1800" kern="1200" dirty="0">
            <a:solidFill>
              <a:schemeClr val="tx1"/>
            </a:solidFill>
            <a:latin typeface="Roboto" pitchFamily="2" charset="0"/>
            <a:ea typeface="Roboto" pitchFamily="2" charset="0"/>
          </a:endParaRPr>
        </a:p>
      </dsp:txBody>
      <dsp:txXfrm rot="-5400000">
        <a:off x="957903" y="2490987"/>
        <a:ext cx="6199475" cy="802639"/>
      </dsp:txXfrm>
    </dsp:sp>
    <dsp:sp modelId="{77805547-C7A1-4925-9662-A3AD5371C6DA}">
      <dsp:nvSpPr>
        <dsp:cNvPr id="0" name=""/>
        <dsp:cNvSpPr/>
      </dsp:nvSpPr>
      <dsp:spPr>
        <a:xfrm rot="5400000">
          <a:off x="-205264" y="3875835"/>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Prison</a:t>
          </a:r>
        </a:p>
      </dsp:txBody>
      <dsp:txXfrm rot="-5400000">
        <a:off x="2" y="4149522"/>
        <a:ext cx="957903" cy="410530"/>
      </dsp:txXfrm>
    </dsp:sp>
    <dsp:sp modelId="{5B7BA223-771A-4246-9DC7-13C66AF0F544}">
      <dsp:nvSpPr>
        <dsp:cNvPr id="0" name=""/>
        <dsp:cNvSpPr/>
      </dsp:nvSpPr>
      <dsp:spPr>
        <a:xfrm rot="5400000">
          <a:off x="3612823" y="995703"/>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Hold those convicted of a crime</a:t>
          </a:r>
          <a:endParaRPr lang="en-US" sz="1800" kern="1200" dirty="0">
            <a:solidFill>
              <a:schemeClr val="tx1"/>
            </a:solidFill>
            <a:latin typeface="Roboto" pitchFamily="2" charset="0"/>
            <a:ea typeface="Roboto" pitchFamily="2" charset="0"/>
          </a:endParaRPr>
        </a:p>
      </dsp:txBody>
      <dsp:txXfrm rot="-5400000">
        <a:off x="936116" y="3715832"/>
        <a:ext cx="6199475" cy="8026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98977-8D61-4C9E-A622-59C55B6C6719}" type="datetimeFigureOut">
              <a:rPr lang="en-GB" smtClean="0"/>
              <a:t>01/08/2023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A5A3D-A9DE-4D3B-81C3-42E1EF03DDF8}" type="slidenum">
              <a:rPr lang="en-GB" smtClean="0"/>
              <a:t>‹#›</a:t>
            </a:fld>
            <a:endParaRPr lang="en-GB"/>
          </a:p>
        </p:txBody>
      </p:sp>
    </p:spTree>
    <p:extLst>
      <p:ext uri="{BB962C8B-B14F-4D97-AF65-F5344CB8AC3E}">
        <p14:creationId xmlns:p14="http://schemas.microsoft.com/office/powerpoint/2010/main" val="22171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a:t>
            </a:fld>
            <a:endParaRPr lang="en-GB"/>
          </a:p>
        </p:txBody>
      </p:sp>
    </p:spTree>
    <p:extLst>
      <p:ext uri="{BB962C8B-B14F-4D97-AF65-F5344CB8AC3E}">
        <p14:creationId xmlns:p14="http://schemas.microsoft.com/office/powerpoint/2010/main" val="82576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Sentence details: Slap on the wrist? Serious consequences?</a:t>
            </a:r>
          </a:p>
          <a:p>
            <a:endParaRPr lang="en-US" dirty="0"/>
          </a:p>
          <a:p>
            <a:r>
              <a:rPr lang="en-US" dirty="0"/>
              <a:t>Linking all of the data together is crucial to get an overview that can inform policymaking.</a:t>
            </a:r>
          </a:p>
        </p:txBody>
      </p:sp>
      <p:sp>
        <p:nvSpPr>
          <p:cNvPr id="4" name="Slide Number Placeholder 3"/>
          <p:cNvSpPr>
            <a:spLocks noGrp="1"/>
          </p:cNvSpPr>
          <p:nvPr>
            <p:ph type="sldNum" sz="quarter" idx="5"/>
          </p:nvPr>
        </p:nvSpPr>
        <p:spPr/>
        <p:txBody>
          <a:bodyPr/>
          <a:lstStyle/>
          <a:p>
            <a:fld id="{E9CA5A3D-A9DE-4D3B-81C3-42E1EF03DDF8}" type="slidenum">
              <a:rPr lang="en-GB" smtClean="0"/>
              <a:t>10</a:t>
            </a:fld>
            <a:endParaRPr lang="en-GB"/>
          </a:p>
        </p:txBody>
      </p:sp>
    </p:spTree>
    <p:extLst>
      <p:ext uri="{BB962C8B-B14F-4D97-AF65-F5344CB8AC3E}">
        <p14:creationId xmlns:p14="http://schemas.microsoft.com/office/powerpoint/2010/main" val="176760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Basic, int framework for collection of admin data for the purpose of producing stats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What should you be measuring based on the core functions of the specific institution and the relevant international standards and norms on criminal justice.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Police out. Pros court + prisons coming soon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Currently starting work on the fourth guidelines. Would be very interested to include country case studies and learn from experiences around the world. If any participants are interested in sharing their experiences, challenges, and lessons learned, please do reach out to me by email or come talk to me after the session.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9CA5A3D-A9DE-4D3B-81C3-42E1EF03DDF8}" type="slidenum">
              <a:rPr lang="en-GB" smtClean="0"/>
              <a:t>11</a:t>
            </a:fld>
            <a:endParaRPr lang="en-GB"/>
          </a:p>
        </p:txBody>
      </p:sp>
    </p:spTree>
    <p:extLst>
      <p:ext uri="{BB962C8B-B14F-4D97-AF65-F5344CB8AC3E}">
        <p14:creationId xmlns:p14="http://schemas.microsoft.com/office/powerpoint/2010/main" val="196911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Identified 4 thematic areas and 12 dimensions</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13</a:t>
            </a:fld>
            <a:endParaRPr lang="en-GB"/>
          </a:p>
        </p:txBody>
      </p:sp>
    </p:spTree>
    <p:extLst>
      <p:ext uri="{BB962C8B-B14F-4D97-AF65-F5344CB8AC3E}">
        <p14:creationId xmlns:p14="http://schemas.microsoft.com/office/powerpoint/2010/main" val="313790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Since 1 April 2017, the Home Office requires all police departments in the United Kingdom to record data on use of force by the police. The purpose of this is to improve information provided to the public on the different types of force used by the police and the context in which use of force occurs. These data also inform the work of the National Police Chiefs’ Council and College of Policing in enhancing tactics, training and equipment in order to improve the safety of officers and people with whom they come into contact.</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Bef>
                <a:spcPts val="30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Data are collected from the 43 police departments in England and Wales. One “use of force incident” refers to one officer’s use of force involving one person. Officers must complete a “use of force report” each time they use force on an individual. A report should include the use of force tactics applied, reasons for using force, impact factors and the location and outcome of the event. The data do not include force used in designated public order events because it is not feasible for officers to provide the same level of detail in such situations as in individual use of force incidents.</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Arial" panose="020B0604020202020204" pitchFamily="34" charset="0"/>
              </a:rPr>
              <a:t>During the year ending 31 March 2021, 562,280 use of force incidents were recorded.</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14</a:t>
            </a:fld>
            <a:endParaRPr lang="en-GB"/>
          </a:p>
        </p:txBody>
      </p:sp>
    </p:spTree>
    <p:extLst>
      <p:ext uri="{BB962C8B-B14F-4D97-AF65-F5344CB8AC3E}">
        <p14:creationId xmlns:p14="http://schemas.microsoft.com/office/powerpoint/2010/main" val="43648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UNODC Individual Drug Seizures (IDS) data collection is an exercise mandated by the three international drug control conventions (1961, 1971, 1988). There is a yearly call for Member States to submit data on significant drug seizure cases of reported on their territory. These data are submitted to UNODC via email and the IDS data collection template gathers data on individual drug seizure cases that take place within the national territory of Member States. The data are reported to UNODC on a continuous basis throughout the year as soon as they are finalized at the country level.</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prompt provision of IDS data enables UNODC to inform the international community on significant trafficking cases in real-time and this information can be used as a tool for rapid policy responses targeted at combating the drug problem in each Member State as well as globally.</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is important to note that individual drug seizures differ from annual drug seizures reported to UNODC as part of the annual report questionnaire, which reflect aggregate seizure data (yearly) rather than case by case.</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map below highlights a selection of data reported by Italy during 2021, which include seizures larger than or equal to 1 kilogram of three types of drug (heroin, khat and cocaine-type), the quantity seized and the location in which the seizure was made.</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15</a:t>
            </a:fld>
            <a:endParaRPr lang="en-GB"/>
          </a:p>
        </p:txBody>
      </p:sp>
    </p:spTree>
    <p:extLst>
      <p:ext uri="{BB962C8B-B14F-4D97-AF65-F5344CB8AC3E}">
        <p14:creationId xmlns:p14="http://schemas.microsoft.com/office/powerpoint/2010/main" val="283327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Identified 4 thematic areas and 12 dimensions</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16</a:t>
            </a:fld>
            <a:endParaRPr lang="en-GB"/>
          </a:p>
        </p:txBody>
      </p:sp>
    </p:spTree>
    <p:extLst>
      <p:ext uri="{BB962C8B-B14F-4D97-AF65-F5344CB8AC3E}">
        <p14:creationId xmlns:p14="http://schemas.microsoft.com/office/powerpoint/2010/main" val="3705943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300"/>
              </a:spcBef>
              <a:spcAft>
                <a:spcPts val="300"/>
              </a:spcAft>
              <a:buClrTx/>
              <a:buSzTx/>
              <a:buFontTx/>
              <a:buNone/>
              <a:tabLst/>
              <a:defRPr/>
            </a:pPr>
            <a:r>
              <a:rPr lang="en-GB" sz="1800" dirty="0">
                <a:solidFill>
                  <a:srgbClr val="000000"/>
                </a:solidFill>
                <a:effectLst/>
                <a:latin typeface="Calibri" panose="020F0502020204030204" pitchFamily="34" charset="0"/>
                <a:ea typeface="DengXian" panose="02010600030101010101" pitchFamily="2" charset="-122"/>
              </a:rPr>
              <a:t>Information on the type of </a:t>
            </a:r>
            <a:r>
              <a:rPr lang="en-US" sz="1800" b="1" dirty="0">
                <a:solidFill>
                  <a:srgbClr val="000000"/>
                </a:solidFill>
                <a:effectLst/>
                <a:latin typeface="Roboto" pitchFamily="2" charset="0"/>
                <a:ea typeface="Roboto" pitchFamily="2" charset="0"/>
              </a:rPr>
              <a:t>p</a:t>
            </a:r>
            <a:r>
              <a:rPr lang="en-US" sz="1800" b="1" dirty="0">
                <a:effectLst/>
                <a:latin typeface="Roboto" pitchFamily="2" charset="0"/>
                <a:ea typeface="Roboto" pitchFamily="2" charset="0"/>
              </a:rPr>
              <a:t>re-trial detention and other non-custodial measures</a:t>
            </a:r>
            <a:r>
              <a:rPr lang="en-GB" sz="1800" dirty="0">
                <a:solidFill>
                  <a:srgbClr val="000000"/>
                </a:solidFill>
                <a:effectLst/>
                <a:latin typeface="Calibri" panose="020F0502020204030204" pitchFamily="34" charset="0"/>
                <a:ea typeface="DengXian" panose="02010600030101010101" pitchFamily="2" charset="-122"/>
              </a:rPr>
              <a:t> applied by criminal courts in Uruguay in 2020. </a:t>
            </a:r>
            <a:r>
              <a:rPr lang="en-GB"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data are collected and published regularly by the Supreme Court of Uruguay based on information collected and processed from the Court Management System.</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Bef>
                <a:spcPts val="300"/>
              </a:spcBef>
              <a:spcAft>
                <a:spcPts val="300"/>
              </a:spcAft>
            </a:pPr>
            <a:endParaRPr lang="en-GB" dirty="0"/>
          </a:p>
          <a:p>
            <a:pPr algn="just">
              <a:lnSpc>
                <a:spcPct val="107000"/>
              </a:lnSpc>
              <a:spcBef>
                <a:spcPts val="300"/>
              </a:spcBef>
              <a:spcAft>
                <a:spcPts val="300"/>
              </a:spcAft>
            </a:pPr>
            <a:r>
              <a:rPr lang="en-GB" sz="1800" dirty="0">
                <a:solidFill>
                  <a:srgbClr val="000000"/>
                </a:solidFill>
                <a:effectLst/>
                <a:latin typeface="Calibri" panose="020F0502020204030204" pitchFamily="34" charset="0"/>
                <a:ea typeface="DengXian" panose="02010600030101010101" pitchFamily="2" charset="-122"/>
              </a:rPr>
              <a:t>Other includes prohibition to leave the country, electronic monitoring and more</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17</a:t>
            </a:fld>
            <a:endParaRPr lang="en-GB"/>
          </a:p>
        </p:txBody>
      </p:sp>
    </p:spTree>
    <p:extLst>
      <p:ext uri="{BB962C8B-B14F-4D97-AF65-F5344CB8AC3E}">
        <p14:creationId xmlns:p14="http://schemas.microsoft.com/office/powerpoint/2010/main" val="323985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Identified 5 thematic areas and 13 dimensions</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18</a:t>
            </a:fld>
            <a:endParaRPr lang="en-GB"/>
          </a:p>
        </p:txBody>
      </p:sp>
    </p:spTree>
    <p:extLst>
      <p:ext uri="{BB962C8B-B14F-4D97-AF65-F5344CB8AC3E}">
        <p14:creationId xmlns:p14="http://schemas.microsoft.com/office/powerpoint/2010/main" val="178485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r>
              <a:rPr lang="en-US" sz="1800" dirty="0">
                <a:effectLst/>
                <a:latin typeface="Calibri" panose="020F0502020204030204" pitchFamily="34" charset="0"/>
                <a:ea typeface="DengXian" panose="02010600030101010101" pitchFamily="2" charset="-122"/>
                <a:cs typeface="Arial" panose="020B0604020202020204" pitchFamily="34" charset="0"/>
              </a:rPr>
              <a:t>Information is also available disaggregated by sex, race and ethnicity.</a:t>
            </a:r>
            <a:endParaRPr lang="en-GB" sz="1800" dirty="0">
              <a:effectLst/>
              <a:latin typeface="Calibri Light" panose="020F0302020204030204" pitchFamily="34" charset="0"/>
              <a:ea typeface="SimSu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19</a:t>
            </a:fld>
            <a:endParaRPr lang="en-GB"/>
          </a:p>
        </p:txBody>
      </p:sp>
    </p:spTree>
    <p:extLst>
      <p:ext uri="{BB962C8B-B14F-4D97-AF65-F5344CB8AC3E}">
        <p14:creationId xmlns:p14="http://schemas.microsoft.com/office/powerpoint/2010/main" val="126908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Generally there are 2 sources of these data, namely survey data and administrative data. Survey data are a great tool to get a better idea of the overall prevalence of crime. Administrative data is limited to what is actually reported to the authorities. The gap between reported crime and actual crime is known as the “dark figure of crime”.</a:t>
            </a:r>
          </a:p>
          <a:p>
            <a:r>
              <a:rPr lang="en-GB" dirty="0"/>
              <a:t>The previous presentation focused on survey data, but administrative data sources can be leveraged for statistical purposes as well and can produce powerful insights for reasons I will explain later in the presentation.</a:t>
            </a:r>
          </a:p>
          <a:p>
            <a:endParaRPr lang="en-GB" dirty="0"/>
          </a:p>
          <a:p>
            <a:r>
              <a:rPr lang="en-US" b="0" i="0" dirty="0">
                <a:solidFill>
                  <a:srgbClr val="E8EAED"/>
                </a:solidFill>
                <a:effectLst/>
                <a:latin typeface="Google Sans"/>
              </a:rPr>
              <a:t>Prevalence differs from incidence in that </a:t>
            </a:r>
            <a:r>
              <a:rPr lang="en-US" b="0" i="0" dirty="0">
                <a:solidFill>
                  <a:srgbClr val="E2EEFF"/>
                </a:solidFill>
                <a:effectLst/>
                <a:latin typeface="Google Sans"/>
              </a:rPr>
              <a:t>prevalence includes all cases, both new and pre-existing, in the population at the specified time, whereas incidence is limited to new cases only</a:t>
            </a:r>
            <a:r>
              <a:rPr lang="en-US" b="0" i="0" dirty="0">
                <a:solidFill>
                  <a:srgbClr val="E8EAED"/>
                </a:solidFill>
                <a:effectLst/>
                <a:latin typeface="Google Sans"/>
              </a:rPr>
              <a:t>.</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2</a:t>
            </a:fld>
            <a:endParaRPr lang="en-GB"/>
          </a:p>
        </p:txBody>
      </p:sp>
    </p:spTree>
    <p:extLst>
      <p:ext uri="{BB962C8B-B14F-4D97-AF65-F5344CB8AC3E}">
        <p14:creationId xmlns:p14="http://schemas.microsoft.com/office/powerpoint/2010/main" val="198053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 data captures a small amount of data that is missed by surveys. However, this data is absolutely crucial for fully understanding crime as it will include data on homicides and uncommon crimes.</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3</a:t>
            </a:fld>
            <a:endParaRPr lang="en-GB"/>
          </a:p>
        </p:txBody>
      </p:sp>
    </p:spTree>
    <p:extLst>
      <p:ext uri="{BB962C8B-B14F-4D97-AF65-F5344CB8AC3E}">
        <p14:creationId xmlns:p14="http://schemas.microsoft.com/office/powerpoint/2010/main" val="174817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Statistical surveys are an expensive way of collecting data. Questionnaires have to be developed, samples have to be designed, respondents have to be contacted, responses have to be processed and verified, and results have to be calculated. </a:t>
            </a:r>
            <a:r>
              <a:rPr lang="en-GB" sz="1800" b="0" i="0" u="none" strike="noStrike" baseline="0" dirty="0">
                <a:latin typeface="Arial" panose="020B0604020202020204" pitchFamily="34" charset="0"/>
              </a:rPr>
              <a:t>The running </a:t>
            </a:r>
            <a:r>
              <a:rPr lang="en-US" sz="1800" b="0" i="0" u="none" strike="noStrike" baseline="0" dirty="0">
                <a:latin typeface="Arial" panose="020B0604020202020204" pitchFamily="34" charset="0"/>
              </a:rPr>
              <a:t>costs of administrative data sources are usually significantly lower and access to admin sources in the public sector is often free of charge.</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Administrative sources often allow statistics to be produced more frequently, with no extra response burden, and little extra cost. Administrative sources that are not based on any particular time period, such as those that record events (e.g. like criminal offences) offer considerable flexibility. They allow statistics to be produced for any given period (even daily).</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use of administrative sources also increases the timeliness of statistical outputs by allowing access to more up to date information concerning offences. This is because statistical surveys generally take time to plan, design, conduct a pilot, to </a:t>
            </a:r>
            <a:r>
              <a:rPr lang="en-US" sz="1800" b="0" i="0" u="none" strike="noStrike" baseline="0" dirty="0" err="1">
                <a:latin typeface="Arial" panose="020B0604020202020204" pitchFamily="34" charset="0"/>
              </a:rPr>
              <a:t>analyse</a:t>
            </a:r>
            <a:r>
              <a:rPr lang="en-US" sz="1800" b="0" i="0" u="none" strike="noStrike" baseline="0" dirty="0">
                <a:latin typeface="Arial" panose="020B0604020202020204" pitchFamily="34" charset="0"/>
              </a:rPr>
              <a:t> the population and </a:t>
            </a:r>
            <a:r>
              <a:rPr lang="en-US" sz="1800" b="0" i="0" u="none" strike="noStrike" baseline="0" dirty="0" err="1">
                <a:latin typeface="Arial" panose="020B0604020202020204" pitchFamily="34" charset="0"/>
              </a:rPr>
              <a:t>optimise</a:t>
            </a:r>
            <a:r>
              <a:rPr lang="en-US" sz="1800" b="0" i="0" u="none" strike="noStrike" baseline="0" dirty="0">
                <a:latin typeface="Arial" panose="020B0604020202020204" pitchFamily="34" charset="0"/>
              </a:rPr>
              <a:t> the sample etc.. This is particularly the case ad-hoc data collections such as CVS.</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High level of detail in the data.</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4</a:t>
            </a:fld>
            <a:endParaRPr lang="en-GB"/>
          </a:p>
        </p:txBody>
      </p:sp>
    </p:spTree>
    <p:extLst>
      <p:ext uri="{BB962C8B-B14F-4D97-AF65-F5344CB8AC3E}">
        <p14:creationId xmlns:p14="http://schemas.microsoft.com/office/powerpoint/2010/main" val="208714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Rules to register data need to be the same. A strict </a:t>
            </a:r>
            <a:r>
              <a:rPr lang="en-US" sz="1200" b="1" dirty="0">
                <a:solidFill>
                  <a:srgbClr val="C00000"/>
                </a:solidFill>
              </a:rPr>
              <a:t>standardized</a:t>
            </a:r>
            <a:r>
              <a:rPr lang="en-US" sz="1200" dirty="0"/>
              <a:t> </a:t>
            </a:r>
            <a:r>
              <a:rPr lang="en-US" sz="1200" b="1" dirty="0">
                <a:solidFill>
                  <a:srgbClr val="C00000"/>
                </a:solidFill>
              </a:rPr>
              <a:t>protocol</a:t>
            </a:r>
            <a:r>
              <a:rPr lang="en-US" sz="1200" dirty="0"/>
              <a:t> </a:t>
            </a:r>
            <a:r>
              <a:rPr lang="en-US" sz="1200" b="1" dirty="0">
                <a:solidFill>
                  <a:srgbClr val="C00000"/>
                </a:solidFill>
              </a:rPr>
              <a:t>needs</a:t>
            </a:r>
            <a:r>
              <a:rPr lang="en-US" sz="1200" dirty="0"/>
              <a:t> to be defined and followed by all involved actors in the same kind of Offices, for instance Prosecution offices or police departments, so that they register the </a:t>
            </a:r>
            <a:r>
              <a:rPr lang="en-US" sz="1200" b="1" dirty="0">
                <a:solidFill>
                  <a:srgbClr val="C00000"/>
                </a:solidFill>
              </a:rPr>
              <a:t>same</a:t>
            </a:r>
            <a:r>
              <a:rPr lang="en-US" sz="1200" dirty="0"/>
              <a:t> </a:t>
            </a:r>
            <a:r>
              <a:rPr lang="en-US" sz="1200" b="1" dirty="0">
                <a:solidFill>
                  <a:srgbClr val="C00000"/>
                </a:solidFill>
              </a:rPr>
              <a:t>variables</a:t>
            </a:r>
            <a:r>
              <a:rPr lang="en-US" sz="1200" dirty="0"/>
              <a:t>, using the </a:t>
            </a:r>
            <a:r>
              <a:rPr lang="en-US" sz="1200" b="1" dirty="0">
                <a:solidFill>
                  <a:srgbClr val="C00000"/>
                </a:solidFill>
              </a:rPr>
              <a:t>same</a:t>
            </a:r>
            <a:r>
              <a:rPr lang="en-US" sz="1200" dirty="0"/>
              <a:t> </a:t>
            </a:r>
            <a:r>
              <a:rPr lang="en-US" sz="1200" b="1" dirty="0">
                <a:solidFill>
                  <a:srgbClr val="C00000"/>
                </a:solidFill>
              </a:rPr>
              <a:t>codes </a:t>
            </a:r>
            <a:r>
              <a:rPr lang="en-US" sz="1200" b="0" dirty="0">
                <a:solidFill>
                  <a:srgbClr val="C00000"/>
                </a:solidFill>
              </a:rPr>
              <a:t>and</a:t>
            </a:r>
            <a:r>
              <a:rPr lang="en-US" sz="1200" dirty="0"/>
              <a:t> the </a:t>
            </a:r>
            <a:r>
              <a:rPr lang="en-US" sz="1200" b="1" dirty="0">
                <a:solidFill>
                  <a:srgbClr val="C00000"/>
                </a:solidFill>
              </a:rPr>
              <a:t>same</a:t>
            </a:r>
            <a:r>
              <a:rPr lang="en-US" sz="1200" dirty="0"/>
              <a:t> </a:t>
            </a:r>
            <a:r>
              <a:rPr lang="en-US" sz="1200" b="1" dirty="0">
                <a:solidFill>
                  <a:srgbClr val="C00000"/>
                </a:solidFill>
              </a:rPr>
              <a:t>response</a:t>
            </a:r>
            <a:r>
              <a:rPr lang="en-US" sz="1200" dirty="0"/>
              <a:t> </a:t>
            </a:r>
            <a:r>
              <a:rPr lang="en-US" sz="1200" b="1" dirty="0">
                <a:solidFill>
                  <a:srgbClr val="C00000"/>
                </a:solidFill>
              </a:rPr>
              <a:t>items</a:t>
            </a:r>
            <a:r>
              <a:rPr lang="en-US" sz="1200" dirty="0"/>
              <a:t>. Naturally, all agencies should also apply the same definitions. For example, when do we label an intentional homicide as femicide?</a:t>
            </a:r>
          </a:p>
          <a:p>
            <a:endParaRPr lang="en-GB" dirty="0"/>
          </a:p>
          <a:p>
            <a:r>
              <a:rPr lang="en-CA" sz="1200" dirty="0"/>
              <a:t>Data protection is an important issue. All data </a:t>
            </a:r>
            <a:r>
              <a:rPr lang="en-CA" sz="1200" b="1" dirty="0">
                <a:solidFill>
                  <a:srgbClr val="C00000"/>
                </a:solidFill>
              </a:rPr>
              <a:t>need to be carefully protected </a:t>
            </a:r>
            <a:r>
              <a:rPr lang="en-CA" sz="1200" dirty="0"/>
              <a:t>in order to respect </a:t>
            </a:r>
            <a:r>
              <a:rPr lang="en-CA" sz="1200" b="1" dirty="0">
                <a:solidFill>
                  <a:srgbClr val="C00000"/>
                </a:solidFill>
              </a:rPr>
              <a:t>privacy</a:t>
            </a:r>
            <a:r>
              <a:rPr lang="en-CA" sz="1200" dirty="0"/>
              <a:t> and </a:t>
            </a:r>
            <a:r>
              <a:rPr lang="en-CA" sz="1200" b="1" dirty="0">
                <a:solidFill>
                  <a:srgbClr val="C00000"/>
                </a:solidFill>
              </a:rPr>
              <a:t>confidential laws</a:t>
            </a:r>
            <a:r>
              <a:rPr lang="en-CA" sz="1200" dirty="0"/>
              <a:t>. Again, there is a need to establish standardized protocols in order to protect data when collecting, sharing, or using them.</a:t>
            </a:r>
          </a:p>
          <a:p>
            <a:endParaRPr lang="en-CA" sz="1200" dirty="0"/>
          </a:p>
          <a:p>
            <a:pPr algn="l"/>
            <a:r>
              <a:rPr lang="en-US" sz="1800" b="0" i="0" u="none" strike="noStrike" baseline="0" dirty="0">
                <a:latin typeface="Arial" panose="020B0604020202020204" pitchFamily="34" charset="0"/>
              </a:rPr>
              <a:t>A specific problem where multiple sources are used concerns inconsistencies between those sources. Data from one source may appear to contradict those from another. This may be due to different definitions or classifications, differences in timing, or simply to an error in one source. For example, police records may differ from prosecution records.</a:t>
            </a:r>
          </a:p>
          <a:p>
            <a:pPr algn="l"/>
            <a:endParaRPr lang="en-CA" sz="1200" dirty="0"/>
          </a:p>
          <a:p>
            <a:r>
              <a:rPr lang="en-CA" sz="1200" b="0" dirty="0">
                <a:solidFill>
                  <a:srgbClr val="C00000"/>
                </a:solidFill>
              </a:rPr>
              <a:t>Not challenge, more of a constraint: The dark figure of crime is missed by administrative data, as it only counts cases that are reported to the police and acted upon by the criminal justice system. This is where surveys play a key role in bringing to light the full picture.</a:t>
            </a:r>
            <a:endParaRPr lang="en-IE" sz="1200" b="0" dirty="0">
              <a:solidFill>
                <a:srgbClr val="C00000"/>
              </a:solidFill>
            </a:endParaRPr>
          </a:p>
          <a:p>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5</a:t>
            </a:fld>
            <a:endParaRPr lang="en-GB"/>
          </a:p>
        </p:txBody>
      </p:sp>
    </p:spTree>
    <p:extLst>
      <p:ext uri="{BB962C8B-B14F-4D97-AF65-F5344CB8AC3E}">
        <p14:creationId xmlns:p14="http://schemas.microsoft.com/office/powerpoint/2010/main" val="206751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Operational (Where did a crime happen? What was the sex, age of the victim/offender, etc.)</a:t>
            </a:r>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Management (measures of workload and staffing levels, crimes resolved, crimes unresolved, successful prosecutions, what part of the budget is dedicated to preventing organized crime, has increasing the budget had the desired results? etc.)</a:t>
            </a:r>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Research. What kinds of crimes are occurring and what are the trends? Are there any new crime types that are becoming more important?</a:t>
            </a:r>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Stats inform the general public on the performance of the criminal justice system</a:t>
            </a:r>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Int. need for data: </a:t>
            </a:r>
            <a:r>
              <a:rPr lang="en-US"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2021 Kyoto declaration reaffirms the global commitment to evidence-based crime prevention through the collection and analysis of data using systematic and coherent criteria, keeping in mind the ICCS.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Data are a key component for monitoring progress on SDG 16. This includes targets on reducing violent crime (16.1), corruption and bribery (16.5) promoting the rule of law and ensuring access to justice for all (16.3), the development of effective, accountable and transparent institutions (16.6) and ensuring public access to information (16.10).</a:t>
            </a:r>
            <a:r>
              <a:rPr lang="en-GB" sz="1800" b="0" i="0" dirty="0">
                <a:solidFill>
                  <a:srgbClr val="000000"/>
                </a:solidFill>
                <a:effectLst/>
                <a:latin typeface="Calibri" panose="020F0502020204030204" pitchFamily="34" charset="0"/>
              </a:rPr>
              <a:t>​</a:t>
            </a:r>
            <a:endParaRPr lang="en-GB"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9CA5A3D-A9DE-4D3B-81C3-42E1EF03DDF8}" type="slidenum">
              <a:rPr lang="en-GB" smtClean="0"/>
              <a:t>6</a:t>
            </a:fld>
            <a:endParaRPr lang="en-GB"/>
          </a:p>
        </p:txBody>
      </p:sp>
    </p:spTree>
    <p:extLst>
      <p:ext uri="{BB962C8B-B14F-4D97-AF65-F5344CB8AC3E}">
        <p14:creationId xmlns:p14="http://schemas.microsoft.com/office/powerpoint/2010/main" val="149574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UNODC, we focus on the criminal justice system.</a:t>
            </a:r>
          </a:p>
          <a:p>
            <a:r>
              <a:rPr lang="en-US" dirty="0"/>
              <a:t>We typically recognize 4 distinct phases in the CJ process. Great deal of variety between Member States in how the process is organized exactly, but generally most follow this rough diagram.</a:t>
            </a:r>
          </a:p>
          <a:p>
            <a:r>
              <a:rPr lang="en-US" dirty="0"/>
              <a:t>Police is often first point of contact with official authorities.</a:t>
            </a:r>
            <a:endParaRPr lang="en-GB" dirty="0"/>
          </a:p>
        </p:txBody>
      </p:sp>
      <p:sp>
        <p:nvSpPr>
          <p:cNvPr id="4" name="Slide Number Placeholder 3"/>
          <p:cNvSpPr>
            <a:spLocks noGrp="1"/>
          </p:cNvSpPr>
          <p:nvPr>
            <p:ph type="sldNum" sz="quarter" idx="5"/>
          </p:nvPr>
        </p:nvSpPr>
        <p:spPr/>
        <p:txBody>
          <a:bodyPr/>
          <a:lstStyle/>
          <a:p>
            <a:fld id="{E9CA5A3D-A9DE-4D3B-81C3-42E1EF03DDF8}" type="slidenum">
              <a:rPr lang="en-GB" smtClean="0"/>
              <a:t>7</a:t>
            </a:fld>
            <a:endParaRPr lang="en-GB"/>
          </a:p>
        </p:txBody>
      </p:sp>
    </p:spTree>
    <p:extLst>
      <p:ext uri="{BB962C8B-B14F-4D97-AF65-F5344CB8AC3E}">
        <p14:creationId xmlns:p14="http://schemas.microsoft.com/office/powerpoint/2010/main" val="158242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number of reasons why people do not report a crime. Could be considered a personal issue that needs to be resolved privately. Perhaps people don’t believe the police will act. There could be a fear of retaliation. Etc.</a:t>
            </a:r>
          </a:p>
          <a:p>
            <a:endParaRPr lang="en-US" dirty="0"/>
          </a:p>
          <a:p>
            <a:r>
              <a:rPr lang="en-US" dirty="0"/>
              <a:t>Overall, if we have good police data on victims, offenders and offences that can be linked together, we can get a fairly sophisticated idea of crime dynamics and reporting </a:t>
            </a:r>
            <a:r>
              <a:rPr lang="en-US" dirty="0" err="1"/>
              <a:t>behaviour</a:t>
            </a:r>
            <a:r>
              <a:rPr lang="en-US" dirty="0"/>
              <a:t>. </a:t>
            </a:r>
            <a:r>
              <a:rPr lang="en-US" strike="sngStrike" dirty="0"/>
              <a:t>This is not necessarily the same as the trend in the underlying phenomenon!</a:t>
            </a:r>
          </a:p>
          <a:p>
            <a:r>
              <a:rPr lang="en-US" dirty="0"/>
              <a:t>All this information can help in the design of policies and allow us to monitor progress. For example, if as a result of a new GBV policy only the murder of men decreases while the number of killed women remains constant, the approach is not working and should be adjusted.</a:t>
            </a:r>
          </a:p>
        </p:txBody>
      </p:sp>
      <p:sp>
        <p:nvSpPr>
          <p:cNvPr id="4" name="Slide Number Placeholder 3"/>
          <p:cNvSpPr>
            <a:spLocks noGrp="1"/>
          </p:cNvSpPr>
          <p:nvPr>
            <p:ph type="sldNum" sz="quarter" idx="5"/>
          </p:nvPr>
        </p:nvSpPr>
        <p:spPr/>
        <p:txBody>
          <a:bodyPr/>
          <a:lstStyle/>
          <a:p>
            <a:fld id="{E9CA5A3D-A9DE-4D3B-81C3-42E1EF03DDF8}" type="slidenum">
              <a:rPr lang="en-GB" smtClean="0"/>
              <a:t>8</a:t>
            </a:fld>
            <a:endParaRPr lang="en-GB"/>
          </a:p>
        </p:txBody>
      </p:sp>
    </p:spTree>
    <p:extLst>
      <p:ext uri="{BB962C8B-B14F-4D97-AF65-F5344CB8AC3E}">
        <p14:creationId xmlns:p14="http://schemas.microsoft.com/office/powerpoint/2010/main" val="2318998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some level of attrition, but can reveal whether it is elevated above the normal rate.</a:t>
            </a:r>
          </a:p>
          <a:p>
            <a:r>
              <a:rPr lang="en-US" dirty="0"/>
              <a:t>Say 100 reported cases of financial fraud, but the prosecution only files charges for 20 cases. Why is this the case? Are they understaffed? Lack of evidence? Unfamiliar with the topic and not sure how to proceed? Further (qualitative) research could provide answers to these questions.</a:t>
            </a:r>
          </a:p>
          <a:p>
            <a:endParaRPr lang="en-US" dirty="0"/>
          </a:p>
          <a:p>
            <a:r>
              <a:rPr lang="en-US" dirty="0"/>
              <a:t>Length of proceedings: Want to help victims in a timely manner. If procedures are very lengthy, this can expose victims to additional harm (secondary victimization) and also lower people’s willingness to rely on the criminal justice system. It will be seen as an ineffective and inefficient way of dealing with GBV.</a:t>
            </a:r>
          </a:p>
          <a:p>
            <a:endParaRPr lang="en-US" dirty="0"/>
          </a:p>
          <a:p>
            <a:r>
              <a:rPr lang="en-US" dirty="0"/>
              <a:t>Other crimes: Is there a link with organized criminal activity? (e.g. trafficking in persons)</a:t>
            </a:r>
          </a:p>
          <a:p>
            <a:endParaRPr lang="en-US" dirty="0"/>
          </a:p>
          <a:p>
            <a:r>
              <a:rPr lang="en-US" dirty="0"/>
              <a:t>Recidivism: Do we see the same offenders again and again? Can we design policy to prevent this?</a:t>
            </a:r>
          </a:p>
        </p:txBody>
      </p:sp>
      <p:sp>
        <p:nvSpPr>
          <p:cNvPr id="4" name="Slide Number Placeholder 3"/>
          <p:cNvSpPr>
            <a:spLocks noGrp="1"/>
          </p:cNvSpPr>
          <p:nvPr>
            <p:ph type="sldNum" sz="quarter" idx="5"/>
          </p:nvPr>
        </p:nvSpPr>
        <p:spPr/>
        <p:txBody>
          <a:bodyPr/>
          <a:lstStyle/>
          <a:p>
            <a:fld id="{E9CA5A3D-A9DE-4D3B-81C3-42E1EF03DDF8}" type="slidenum">
              <a:rPr lang="en-GB" smtClean="0"/>
              <a:t>9</a:t>
            </a:fld>
            <a:endParaRPr lang="en-GB"/>
          </a:p>
        </p:txBody>
      </p:sp>
    </p:spTree>
    <p:extLst>
      <p:ext uri="{BB962C8B-B14F-4D97-AF65-F5344CB8AC3E}">
        <p14:creationId xmlns:p14="http://schemas.microsoft.com/office/powerpoint/2010/main" val="27067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635-BBA7-4F24-9540-281225895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B39248-2439-484E-8294-1E12DB050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F14537-F2DB-46CD-9F0D-1ECB25184242}"/>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5" name="Footer Placeholder 4">
            <a:extLst>
              <a:ext uri="{FF2B5EF4-FFF2-40B4-BE49-F238E27FC236}">
                <a16:creationId xmlns:a16="http://schemas.microsoft.com/office/drawing/2014/main" id="{1352D7FF-CB4B-46A9-A8DB-052D5F6DD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31095-333A-495E-B45A-48D316F33A14}"/>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173777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56CC-6DBC-4135-AA53-7A481022A4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0D242A-719B-483E-8527-F0C870943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B25BD-2AE3-4D41-9F3E-A0D5A9F135B1}"/>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5" name="Footer Placeholder 4">
            <a:extLst>
              <a:ext uri="{FF2B5EF4-FFF2-40B4-BE49-F238E27FC236}">
                <a16:creationId xmlns:a16="http://schemas.microsoft.com/office/drawing/2014/main" id="{370A61FF-FF1F-4851-A0B7-396F9476FD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C13CB-17B9-4D83-B73A-27BF08ABC86E}"/>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258690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2B55C-F9A1-4C23-A6DB-2D06257651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3C5C50-4F12-43DF-B4D0-8F41BF726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84DC31-5689-4577-A3FE-A95D09EE2D88}"/>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5" name="Footer Placeholder 4">
            <a:extLst>
              <a:ext uri="{FF2B5EF4-FFF2-40B4-BE49-F238E27FC236}">
                <a16:creationId xmlns:a16="http://schemas.microsoft.com/office/drawing/2014/main" id="{16493C8B-283E-4B0F-AC5B-D38E7DA73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D9CC9-0FB3-4FBB-B03B-2EFF3F964647}"/>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262030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folie">
    <p:bg>
      <p:bgPr>
        <a:solidFill>
          <a:srgbClr val="6198CF"/>
        </a:solidFill>
        <a:effectLst/>
      </p:bgPr>
    </p:bg>
    <p:spTree>
      <p:nvGrpSpPr>
        <p:cNvPr id="1" name=""/>
        <p:cNvGrpSpPr/>
        <p:nvPr/>
      </p:nvGrpSpPr>
      <p:grpSpPr>
        <a:xfrm>
          <a:off x="0" y="0"/>
          <a:ext cx="0" cy="0"/>
          <a:chOff x="0" y="0"/>
          <a:chExt cx="0" cy="0"/>
        </a:xfrm>
      </p:grpSpPr>
      <p:sp>
        <p:nvSpPr>
          <p:cNvPr id="3" name="Rectangle 1028">
            <a:extLst>
              <a:ext uri="{FF2B5EF4-FFF2-40B4-BE49-F238E27FC236}">
                <a16:creationId xmlns:a16="http://schemas.microsoft.com/office/drawing/2014/main" id="{70E432B0-20E8-448C-931E-14F22317FC75}"/>
              </a:ext>
            </a:extLst>
          </p:cNvPr>
          <p:cNvSpPr>
            <a:spLocks noChangeArrowheads="1"/>
          </p:cNvSpPr>
          <p:nvPr userDrawn="1"/>
        </p:nvSpPr>
        <p:spPr bwMode="auto">
          <a:xfrm>
            <a:off x="0" y="0"/>
            <a:ext cx="12192000" cy="3109913"/>
          </a:xfrm>
          <a:prstGeom prst="rect">
            <a:avLst/>
          </a:prstGeom>
          <a:solidFill>
            <a:srgbClr val="FFFFFF"/>
          </a:solidFill>
          <a:ln>
            <a:noFill/>
          </a:ln>
          <a:effectLst/>
        </p:spPr>
        <p:txBody>
          <a:bodyPr wrap="none" anchor="ctr"/>
          <a:lstStyle>
            <a:lvl1pPr>
              <a:defRPr sz="7300">
                <a:solidFill>
                  <a:srgbClr val="FFFFFF"/>
                </a:solidFill>
                <a:latin typeface="Arial Unicode MS" pitchFamily="34" charset="-128"/>
                <a:cs typeface="Arial" panose="020B0604020202020204" pitchFamily="34" charset="0"/>
              </a:defRPr>
            </a:lvl1pPr>
            <a:lvl2pPr marL="742950" indent="-285750">
              <a:defRPr sz="7300">
                <a:solidFill>
                  <a:srgbClr val="FFFFFF"/>
                </a:solidFill>
                <a:latin typeface="Arial Unicode MS" pitchFamily="34" charset="-128"/>
                <a:cs typeface="Arial" panose="020B0604020202020204" pitchFamily="34" charset="0"/>
              </a:defRPr>
            </a:lvl2pPr>
            <a:lvl3pPr marL="1143000" indent="-228600">
              <a:defRPr sz="7300">
                <a:solidFill>
                  <a:srgbClr val="FFFFFF"/>
                </a:solidFill>
                <a:latin typeface="Arial Unicode MS" pitchFamily="34" charset="-128"/>
                <a:cs typeface="Arial" panose="020B0604020202020204" pitchFamily="34" charset="0"/>
              </a:defRPr>
            </a:lvl3pPr>
            <a:lvl4pPr marL="1600200" indent="-228600">
              <a:defRPr sz="7300">
                <a:solidFill>
                  <a:srgbClr val="FFFFFF"/>
                </a:solidFill>
                <a:latin typeface="Arial Unicode MS" pitchFamily="34" charset="-128"/>
                <a:cs typeface="Arial" panose="020B0604020202020204" pitchFamily="34" charset="0"/>
              </a:defRPr>
            </a:lvl4pPr>
            <a:lvl5pPr marL="2057400" indent="-228600">
              <a:defRPr sz="7300">
                <a:solidFill>
                  <a:srgbClr val="FFFFFF"/>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sz="7300">
                <a:solidFill>
                  <a:srgbClr val="FFFFFF"/>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sz="7300">
                <a:solidFill>
                  <a:srgbClr val="FFFFFF"/>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sz="7300">
                <a:solidFill>
                  <a:srgbClr val="FFFFFF"/>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sz="7300">
                <a:solidFill>
                  <a:srgbClr val="FFFFFF"/>
                </a:solidFill>
                <a:latin typeface="Arial Unicode MS" pitchFamily="34" charset="-128"/>
                <a:cs typeface="Arial" panose="020B0604020202020204" pitchFamily="34" charset="0"/>
              </a:defRPr>
            </a:lvl9pPr>
          </a:lstStyle>
          <a:p>
            <a:pPr eaLnBrk="1" hangingPunct="1">
              <a:defRPr/>
            </a:pPr>
            <a:endParaRPr lang="de-DE" altLang="en-US"/>
          </a:p>
        </p:txBody>
      </p:sp>
      <p:pic>
        <p:nvPicPr>
          <p:cNvPr id="4" name="Grafik 10">
            <a:extLst>
              <a:ext uri="{FF2B5EF4-FFF2-40B4-BE49-F238E27FC236}">
                <a16:creationId xmlns:a16="http://schemas.microsoft.com/office/drawing/2014/main" id="{8DA83520-1C12-4CFE-9C2A-FF38904B0725}"/>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688" y="1219200"/>
            <a:ext cx="9880600" cy="1681163"/>
          </a:xfrm>
          <a:prstGeom prst="rect">
            <a:avLst/>
          </a:prstGeom>
          <a:noFill/>
          <a:ln>
            <a:noFill/>
          </a:ln>
        </p:spPr>
      </p:pic>
      <p:sp>
        <p:nvSpPr>
          <p:cNvPr id="15367" name="Rectangle 1031"/>
          <p:cNvSpPr>
            <a:spLocks noGrp="1" noChangeArrowheads="1"/>
          </p:cNvSpPr>
          <p:nvPr>
            <p:ph type="ctrTitle" sz="quarter"/>
          </p:nvPr>
        </p:nvSpPr>
        <p:spPr>
          <a:xfrm>
            <a:off x="3287153" y="3429000"/>
            <a:ext cx="7721600" cy="701731"/>
          </a:xfrm>
        </p:spPr>
        <p:txBody>
          <a:bodyPr anchor="t">
            <a:spAutoFit/>
          </a:bodyPr>
          <a:lstStyle>
            <a:lvl1pPr>
              <a:defRPr>
                <a:solidFill>
                  <a:schemeClr val="bg1"/>
                </a:solidFill>
              </a:defRPr>
            </a:lvl1pPr>
          </a:lstStyle>
          <a:p>
            <a:pPr lvl="0"/>
            <a:r>
              <a:rPr lang="en-US" altLang="de-DE" noProof="0" dirty="0"/>
              <a:t>Click to edit Master title style</a:t>
            </a:r>
          </a:p>
        </p:txBody>
      </p:sp>
      <p:sp>
        <p:nvSpPr>
          <p:cNvPr id="5" name="Rectangle 1032">
            <a:extLst>
              <a:ext uri="{FF2B5EF4-FFF2-40B4-BE49-F238E27FC236}">
                <a16:creationId xmlns:a16="http://schemas.microsoft.com/office/drawing/2014/main" id="{7A127510-4FAB-4C84-9B47-83CD4978F39B}"/>
              </a:ext>
            </a:extLst>
          </p:cNvPr>
          <p:cNvSpPr>
            <a:spLocks noGrp="1" noChangeArrowheads="1"/>
          </p:cNvSpPr>
          <p:nvPr>
            <p:ph type="dt" sz="quarter" idx="10"/>
          </p:nvPr>
        </p:nvSpPr>
        <p:spPr bwMode="auto">
          <a:xfrm>
            <a:off x="8432800" y="6172200"/>
            <a:ext cx="2540000" cy="457200"/>
          </a:xfrm>
        </p:spPr>
        <p:txBody>
          <a:bodyPr wrap="square" numCol="1" anchor="t" anchorCtr="0" compatLnSpc="1">
            <a:prstTxWarp prst="textNoShape">
              <a:avLst/>
            </a:prstTxWarp>
          </a:bodyPr>
          <a:lstStyle>
            <a:lvl1pPr algn="r">
              <a:defRPr sz="1400" b="1">
                <a:solidFill>
                  <a:schemeClr val="bg1"/>
                </a:solidFill>
                <a:latin typeface="+mn-lt"/>
              </a:defRPr>
            </a:lvl1pPr>
          </a:lstStyle>
          <a:p>
            <a:pPr>
              <a:defRPr/>
            </a:pPr>
            <a:endParaRPr lang="en-US" altLang="de-DE"/>
          </a:p>
        </p:txBody>
      </p:sp>
    </p:spTree>
    <p:extLst>
      <p:ext uri="{BB962C8B-B14F-4D97-AF65-F5344CB8AC3E}">
        <p14:creationId xmlns:p14="http://schemas.microsoft.com/office/powerpoint/2010/main" val="2677832762"/>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8CB6-CB10-4DED-8320-592B9538F9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C6B927-9B28-4F94-8184-931B51AEC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4A49-940D-4813-954A-690F7E345E11}"/>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5" name="Footer Placeholder 4">
            <a:extLst>
              <a:ext uri="{FF2B5EF4-FFF2-40B4-BE49-F238E27FC236}">
                <a16:creationId xmlns:a16="http://schemas.microsoft.com/office/drawing/2014/main" id="{3684FA49-0C79-40F2-B286-8F27C2F0C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84202-F851-4C2B-AF55-4116B7F34EAE}"/>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38457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65E5-0AE4-4E35-982D-48A8B02E4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6FF233-A7B6-4628-BE3C-FC2B3795C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2A5E66-9BF4-4C2A-8D38-29117F29FAAC}"/>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5" name="Footer Placeholder 4">
            <a:extLst>
              <a:ext uri="{FF2B5EF4-FFF2-40B4-BE49-F238E27FC236}">
                <a16:creationId xmlns:a16="http://schemas.microsoft.com/office/drawing/2014/main" id="{8DD348EF-C370-4F34-B23C-FB9E445CBD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46AA4-17AE-486E-AC54-6C532C4E1584}"/>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13829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CE11-B2FC-43FE-9770-0C5D16D45C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D777DB-AA50-44C8-83E5-3984DA965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E10DAD-493D-4C62-90C6-4D9580B5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792C2F-D6A1-4A2B-ABCB-43F354308506}"/>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6" name="Footer Placeholder 5">
            <a:extLst>
              <a:ext uri="{FF2B5EF4-FFF2-40B4-BE49-F238E27FC236}">
                <a16:creationId xmlns:a16="http://schemas.microsoft.com/office/drawing/2014/main" id="{573D8FFD-126C-4C94-96D6-02D6FE8EB8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3509F1-315E-4D60-A856-4E982D3281A9}"/>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160917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CBA3-3C5E-4FC8-A5A7-CB214BA0E6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17C38F-82F8-49AD-9057-1917CF9A1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A9D21-D3DC-4500-A34D-696C27AC6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172B9D-0699-4AC8-B7CB-C71B49EED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1E1CC1-2856-4753-BCA4-D97D2154E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F96136-B704-408F-AD8C-59C56A68A75E}"/>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8" name="Footer Placeholder 7">
            <a:extLst>
              <a:ext uri="{FF2B5EF4-FFF2-40B4-BE49-F238E27FC236}">
                <a16:creationId xmlns:a16="http://schemas.microsoft.com/office/drawing/2014/main" id="{B6439211-34BE-48D0-A975-159DD7C68F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0E60CC-AEDD-4EDA-9323-83D625C63F73}"/>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263360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DFD3-18DA-4212-B7EE-162AD6BD2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F51D6B-6DB2-48A3-BE24-AB81E7A08B19}"/>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4" name="Footer Placeholder 3">
            <a:extLst>
              <a:ext uri="{FF2B5EF4-FFF2-40B4-BE49-F238E27FC236}">
                <a16:creationId xmlns:a16="http://schemas.microsoft.com/office/drawing/2014/main" id="{0FF2D8F3-9AB8-42A6-B734-EBA389226B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73CB8A-A84C-46B0-8783-B8E240D14BF4}"/>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353817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D880B-FF11-430F-AC01-5B1A88359CF1}"/>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3" name="Footer Placeholder 2">
            <a:extLst>
              <a:ext uri="{FF2B5EF4-FFF2-40B4-BE49-F238E27FC236}">
                <a16:creationId xmlns:a16="http://schemas.microsoft.com/office/drawing/2014/main" id="{F609FD6B-EAC7-456A-BB64-FE01ED93FA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BC0C50-F4A8-4519-A8A1-255E53D1ECD8}"/>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270791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CDD5-762E-41B8-927B-271E43A4C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DC2A4D-8B6B-456D-940E-E435B9FBA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8A2416-1646-44FD-87B6-FC33FB3A4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3261E-8C3F-4A56-85CD-07F5040CE388}"/>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6" name="Footer Placeholder 5">
            <a:extLst>
              <a:ext uri="{FF2B5EF4-FFF2-40B4-BE49-F238E27FC236}">
                <a16:creationId xmlns:a16="http://schemas.microsoft.com/office/drawing/2014/main" id="{FD86B67F-BDB9-4814-94F5-A794156807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F2BF1-87F2-4067-B827-2ADC1D90298C}"/>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11011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C204-6A97-4AC0-9859-198750F9D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B666B0-8AE7-483D-90A4-DFD6D4D1F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4B4771-2868-481D-99DB-2A61DF2DD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D5A28-4D6D-40AE-9E0D-23073F07EE2B}"/>
              </a:ext>
            </a:extLst>
          </p:cNvPr>
          <p:cNvSpPr>
            <a:spLocks noGrp="1"/>
          </p:cNvSpPr>
          <p:nvPr>
            <p:ph type="dt" sz="half" idx="10"/>
          </p:nvPr>
        </p:nvSpPr>
        <p:spPr/>
        <p:txBody>
          <a:bodyPr/>
          <a:lstStyle/>
          <a:p>
            <a:fld id="{D2D4EDC8-142A-4104-92C8-D749278DFEFA}" type="datetimeFigureOut">
              <a:rPr lang="en-GB" smtClean="0"/>
              <a:t>01/08/2023</a:t>
            </a:fld>
            <a:endParaRPr lang="en-GB"/>
          </a:p>
        </p:txBody>
      </p:sp>
      <p:sp>
        <p:nvSpPr>
          <p:cNvPr id="6" name="Footer Placeholder 5">
            <a:extLst>
              <a:ext uri="{FF2B5EF4-FFF2-40B4-BE49-F238E27FC236}">
                <a16:creationId xmlns:a16="http://schemas.microsoft.com/office/drawing/2014/main" id="{757BFE4E-1A73-42D5-B5AF-CE1256156E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3C6746-7348-4821-8DDD-1492ACA9DE59}"/>
              </a:ext>
            </a:extLst>
          </p:cNvPr>
          <p:cNvSpPr>
            <a:spLocks noGrp="1"/>
          </p:cNvSpPr>
          <p:nvPr>
            <p:ph type="sldNum" sz="quarter" idx="12"/>
          </p:nvPr>
        </p:nvSpPr>
        <p:spPr/>
        <p:txBody>
          <a:bodyPr/>
          <a:lstStyle/>
          <a:p>
            <a:fld id="{AF98ECB2-53F3-4EA1-838E-8FD61031AC8C}" type="slidenum">
              <a:rPr lang="en-GB" smtClean="0"/>
              <a:t>‹#›</a:t>
            </a:fld>
            <a:endParaRPr lang="en-GB"/>
          </a:p>
        </p:txBody>
      </p:sp>
    </p:spTree>
    <p:extLst>
      <p:ext uri="{BB962C8B-B14F-4D97-AF65-F5344CB8AC3E}">
        <p14:creationId xmlns:p14="http://schemas.microsoft.com/office/powerpoint/2010/main" val="80212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1D202-DA87-439F-8351-12C646CD0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2BFD4-1B6B-46C5-BAC1-CCCE309AE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69584B-CFCB-4784-A118-75DE1B839D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4EDC8-142A-4104-92C8-D749278DFEFA}" type="datetimeFigureOut">
              <a:rPr lang="en-GB" smtClean="0"/>
              <a:t>01/08/2023</a:t>
            </a:fld>
            <a:endParaRPr lang="en-GB"/>
          </a:p>
        </p:txBody>
      </p:sp>
      <p:sp>
        <p:nvSpPr>
          <p:cNvPr id="5" name="Footer Placeholder 4">
            <a:extLst>
              <a:ext uri="{FF2B5EF4-FFF2-40B4-BE49-F238E27FC236}">
                <a16:creationId xmlns:a16="http://schemas.microsoft.com/office/drawing/2014/main" id="{4695F366-14E8-4C2C-8A9E-0341164E0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4F2D94-1B3A-4745-9305-0594459F9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8ECB2-53F3-4EA1-838E-8FD61031AC8C}" type="slidenum">
              <a:rPr lang="en-GB" smtClean="0"/>
              <a:t>‹#›</a:t>
            </a:fld>
            <a:endParaRPr lang="en-GB"/>
          </a:p>
        </p:txBody>
      </p:sp>
      <p:pic>
        <p:nvPicPr>
          <p:cNvPr id="8" name="Picture 2" descr="A picture containing text&#10;&#10;Description automatically generated">
            <a:extLst>
              <a:ext uri="{FF2B5EF4-FFF2-40B4-BE49-F238E27FC236}">
                <a16:creationId xmlns:a16="http://schemas.microsoft.com/office/drawing/2014/main" id="{6954DA6D-AB68-4FC6-B199-C61B164D59E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39463" y="71438"/>
            <a:ext cx="10604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6C95E2F-1644-46EA-A559-C06D259E2EF8}"/>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0" y="6807762"/>
            <a:ext cx="12192000" cy="4572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1535E028-04C7-2A19-EF1B-8B5DEB0FDC01}"/>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19578"/>
          <a:stretch/>
        </p:blipFill>
        <p:spPr>
          <a:xfrm>
            <a:off x="192087" y="136526"/>
            <a:ext cx="3030962" cy="544512"/>
          </a:xfrm>
          <a:prstGeom prst="rect">
            <a:avLst/>
          </a:prstGeom>
        </p:spPr>
      </p:pic>
    </p:spTree>
    <p:extLst>
      <p:ext uri="{BB962C8B-B14F-4D97-AF65-F5344CB8AC3E}">
        <p14:creationId xmlns:p14="http://schemas.microsoft.com/office/powerpoint/2010/main" val="202324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ov.uk/government/statistics/police-use-of-force-statistics-england-and-wales-april-2020-to-march-2021/police-use-of-force-statistics-england-and-wales-april-2020-to-march-202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poderjudicial.gub.uy/penal.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bjs.ojp.gov/library/publications/federal-prisoner-statistics-collected-under-first-step-act-20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artijn.kind@un.org" TargetMode="External"/><Relationship Id="rId2" Type="http://schemas.openxmlformats.org/officeDocument/2006/relationships/hyperlink" Target="mailto:unodc-iccs@un.org" TargetMode="Externa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mailto:rausis@u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9">
            <a:extLst>
              <a:ext uri="{FF2B5EF4-FFF2-40B4-BE49-F238E27FC236}">
                <a16:creationId xmlns:a16="http://schemas.microsoft.com/office/drawing/2014/main" id="{32B63F3E-DFC3-4D8B-A4BE-F1E9E9C085CB}"/>
              </a:ext>
            </a:extLst>
          </p:cNvPr>
          <p:cNvSpPr>
            <a:spLocks noGrp="1" noChangeArrowheads="1"/>
          </p:cNvSpPr>
          <p:nvPr>
            <p:ph type="ctrTitle" sz="quarter"/>
          </p:nvPr>
        </p:nvSpPr>
        <p:spPr>
          <a:xfrm>
            <a:off x="3287712" y="3429000"/>
            <a:ext cx="7818437" cy="1754326"/>
          </a:xfrm>
          <a:noFill/>
        </p:spPr>
        <p:txBody>
          <a:bodyPr/>
          <a:lstStyle/>
          <a:p>
            <a:pPr eaLnBrk="1" hangingPunct="1"/>
            <a:r>
              <a:rPr lang="en-US" altLang="de-DE" sz="4000" dirty="0">
                <a:latin typeface="Roboto" pitchFamily="2" charset="0"/>
                <a:ea typeface="Roboto" pitchFamily="2" charset="0"/>
              </a:rPr>
              <a:t>Guidelines for the production of statistical data by criminal justice institutions</a:t>
            </a:r>
          </a:p>
        </p:txBody>
      </p:sp>
      <p:sp>
        <p:nvSpPr>
          <p:cNvPr id="6147" name="Rectangle 40">
            <a:extLst>
              <a:ext uri="{FF2B5EF4-FFF2-40B4-BE49-F238E27FC236}">
                <a16:creationId xmlns:a16="http://schemas.microsoft.com/office/drawing/2014/main" id="{EE27C739-9956-49C4-BB5B-D12DE6371495}"/>
              </a:ext>
            </a:extLst>
          </p:cNvPr>
          <p:cNvSpPr>
            <a:spLocks noChangeArrowheads="1"/>
          </p:cNvSpPr>
          <p:nvPr/>
        </p:nvSpPr>
        <p:spPr bwMode="auto">
          <a:xfrm>
            <a:off x="78486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en-US" altLang="de-DE" sz="1400" b="1">
              <a:solidFill>
                <a:srgbClr val="FFFFFF"/>
              </a:solidFill>
              <a:latin typeface="Arial Narrow" panose="020B0606020202030204" pitchFamily="34" charset="0"/>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C84DF-4DB9-3481-071E-2FF63031F8B3}"/>
              </a:ext>
            </a:extLst>
          </p:cNvPr>
          <p:cNvSpPr>
            <a:spLocks noGrp="1"/>
          </p:cNvSpPr>
          <p:nvPr>
            <p:ph idx="1"/>
          </p:nvPr>
        </p:nvSpPr>
        <p:spPr/>
        <p:txBody>
          <a:bodyPr/>
          <a:lstStyle/>
          <a:p>
            <a:pPr marL="0" indent="0">
              <a:buNone/>
            </a:pPr>
            <a:r>
              <a:rPr lang="en-US" dirty="0">
                <a:latin typeface="Roboto" pitchFamily="2" charset="0"/>
                <a:ea typeface="Roboto" pitchFamily="2" charset="0"/>
              </a:rPr>
              <a:t>Information on sentenced offenders</a:t>
            </a:r>
          </a:p>
          <a:p>
            <a:pPr lvl="1"/>
            <a:r>
              <a:rPr lang="en-US" dirty="0">
                <a:latin typeface="Roboto Lt" pitchFamily="2" charset="0"/>
                <a:ea typeface="Roboto Lt" pitchFamily="2" charset="0"/>
              </a:rPr>
              <a:t>Sociodemographic characteristics, charge and sentence details</a:t>
            </a:r>
          </a:p>
          <a:p>
            <a:pPr marL="0" indent="0">
              <a:buNone/>
            </a:pPr>
            <a:r>
              <a:rPr lang="en-US" dirty="0">
                <a:latin typeface="Roboto" pitchFamily="2" charset="0"/>
                <a:ea typeface="Roboto" pitchFamily="2" charset="0"/>
              </a:rPr>
              <a:t>Measures taken to protect victim</a:t>
            </a:r>
          </a:p>
          <a:p>
            <a:pPr marL="0" indent="0">
              <a:buNone/>
            </a:pPr>
            <a:r>
              <a:rPr lang="en-US" dirty="0">
                <a:latin typeface="Roboto" pitchFamily="2" charset="0"/>
                <a:ea typeface="Roboto" pitchFamily="2" charset="0"/>
              </a:rPr>
              <a:t>Compensation/restitution for victim</a:t>
            </a:r>
          </a:p>
          <a:p>
            <a:pPr marL="0" indent="0">
              <a:buNone/>
            </a:pPr>
            <a:r>
              <a:rPr lang="en-US" dirty="0">
                <a:latin typeface="Roboto" pitchFamily="2" charset="0"/>
                <a:ea typeface="Roboto" pitchFamily="2" charset="0"/>
              </a:rPr>
              <a:t>Data models need to be flexible, single case can relate to:</a:t>
            </a:r>
          </a:p>
          <a:p>
            <a:pPr lvl="1"/>
            <a:r>
              <a:rPr lang="en-US" dirty="0">
                <a:latin typeface="Roboto Light" panose="02000000000000000000" pitchFamily="2" charset="0"/>
                <a:ea typeface="Roboto Light" panose="02000000000000000000" pitchFamily="2" charset="0"/>
              </a:rPr>
              <a:t>One or more charges (of different types)</a:t>
            </a:r>
          </a:p>
          <a:p>
            <a:pPr lvl="1"/>
            <a:r>
              <a:rPr lang="en-US" dirty="0">
                <a:latin typeface="Roboto Light" panose="02000000000000000000" pitchFamily="2" charset="0"/>
                <a:ea typeface="Roboto Light" panose="02000000000000000000" pitchFamily="2" charset="0"/>
              </a:rPr>
              <a:t>One of more victims</a:t>
            </a:r>
          </a:p>
          <a:p>
            <a:pPr lvl="1"/>
            <a:r>
              <a:rPr lang="en-US" dirty="0">
                <a:latin typeface="Roboto Light" panose="02000000000000000000" pitchFamily="2" charset="0"/>
                <a:ea typeface="Roboto Light" panose="02000000000000000000" pitchFamily="2" charset="0"/>
              </a:rPr>
              <a:t>One or more offenders</a:t>
            </a:r>
          </a:p>
          <a:p>
            <a:pPr lvl="1"/>
            <a:endParaRPr lang="en-US" dirty="0">
              <a:latin typeface="Roboto" pitchFamily="2" charset="0"/>
              <a:ea typeface="Roboto" pitchFamily="2" charset="0"/>
            </a:endParaRPr>
          </a:p>
          <a:p>
            <a:endParaRPr lang="en-GB" dirty="0">
              <a:latin typeface="Roboto" pitchFamily="2" charset="0"/>
              <a:ea typeface="Roboto" pitchFamily="2" charset="0"/>
            </a:endParaRPr>
          </a:p>
        </p:txBody>
      </p:sp>
      <p:sp>
        <p:nvSpPr>
          <p:cNvPr id="4" name="Title 1">
            <a:extLst>
              <a:ext uri="{FF2B5EF4-FFF2-40B4-BE49-F238E27FC236}">
                <a16:creationId xmlns:a16="http://schemas.microsoft.com/office/drawing/2014/main" id="{415DFB3E-C049-0BA5-D97F-4E3B32FAA44F}"/>
              </a:ext>
            </a:extLst>
          </p:cNvPr>
          <p:cNvSpPr txBox="1">
            <a:spLocks/>
          </p:cNvSpPr>
          <p:nvPr/>
        </p:nvSpPr>
        <p:spPr>
          <a:xfrm>
            <a:off x="0" y="764704"/>
            <a:ext cx="12192000" cy="79208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Roboto" pitchFamily="2" charset="0"/>
                <a:ea typeface="Roboto" pitchFamily="2" charset="0"/>
              </a:rPr>
              <a:t>Court statistics</a:t>
            </a:r>
            <a:endParaRPr lang="en-GB"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82607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3F55F-3580-462A-AF2F-D836F8726CF4}"/>
              </a:ext>
            </a:extLst>
          </p:cNvPr>
          <p:cNvSpPr>
            <a:spLocks noGrp="1"/>
          </p:cNvSpPr>
          <p:nvPr>
            <p:ph idx="1"/>
          </p:nvPr>
        </p:nvSpPr>
        <p:spPr>
          <a:xfrm>
            <a:off x="838200" y="1799999"/>
            <a:ext cx="11244554" cy="4751271"/>
          </a:xfrm>
        </p:spPr>
        <p:txBody>
          <a:bodyPr>
            <a:normAutofit fontScale="92500" lnSpcReduction="10000"/>
          </a:bodyPr>
          <a:lstStyle/>
          <a:p>
            <a:pPr marL="0" indent="0">
              <a:buNone/>
            </a:pPr>
            <a:r>
              <a:rPr lang="en-US" altLang="en-US" dirty="0">
                <a:latin typeface="Roboto" pitchFamily="2" charset="0"/>
                <a:ea typeface="Roboto" pitchFamily="2" charset="0"/>
              </a:rPr>
              <a:t>Guidelines aim to offer a basic, international framework</a:t>
            </a:r>
          </a:p>
          <a:p>
            <a:pPr lvl="1"/>
            <a:r>
              <a:rPr lang="en-US" altLang="en-US" dirty="0">
                <a:latin typeface="Roboto Light" panose="02000000000000000000" pitchFamily="2" charset="0"/>
                <a:ea typeface="Roboto Light" panose="02000000000000000000" pitchFamily="2" charset="0"/>
              </a:rPr>
              <a:t>Relevant, feasible, (relatively) simple</a:t>
            </a:r>
          </a:p>
          <a:p>
            <a:pPr lvl="1"/>
            <a:r>
              <a:rPr lang="en-US" altLang="en-US" dirty="0">
                <a:latin typeface="Roboto Light" panose="02000000000000000000" pitchFamily="2" charset="0"/>
                <a:ea typeface="Roboto Light" panose="02000000000000000000" pitchFamily="2" charset="0"/>
              </a:rPr>
              <a:t>Clear guidance on what data to collect</a:t>
            </a:r>
          </a:p>
          <a:p>
            <a:pPr lvl="1"/>
            <a:r>
              <a:rPr lang="en-GB" dirty="0">
                <a:latin typeface="Roboto Light" panose="02000000000000000000" pitchFamily="2" charset="0"/>
                <a:ea typeface="Roboto Light" panose="02000000000000000000" pitchFamily="2" charset="0"/>
              </a:rPr>
              <a:t>ICCS (</a:t>
            </a:r>
            <a:r>
              <a:rPr lang="en-GB" dirty="0" err="1">
                <a:latin typeface="Roboto Light" panose="02000000000000000000" pitchFamily="2" charset="0"/>
                <a:ea typeface="Roboto Light" panose="02000000000000000000" pitchFamily="2" charset="0"/>
              </a:rPr>
              <a:t>disaggregations</a:t>
            </a:r>
            <a:r>
              <a:rPr lang="en-GB" dirty="0">
                <a:latin typeface="Roboto Light" panose="02000000000000000000" pitchFamily="2" charset="0"/>
                <a:ea typeface="Roboto Light" panose="02000000000000000000" pitchFamily="2" charset="0"/>
              </a:rPr>
              <a:t>) incorporated throughout</a:t>
            </a:r>
            <a:endParaRPr lang="en-US" altLang="en-US" dirty="0">
              <a:latin typeface="Roboto Light" panose="02000000000000000000" pitchFamily="2" charset="0"/>
              <a:ea typeface="Roboto Light" panose="02000000000000000000" pitchFamily="2" charset="0"/>
            </a:endParaRPr>
          </a:p>
          <a:p>
            <a:pPr marL="0" indent="0">
              <a:buNone/>
            </a:pPr>
            <a:r>
              <a:rPr lang="en-US" altLang="en-US" dirty="0">
                <a:latin typeface="Roboto" pitchFamily="2" charset="0"/>
                <a:ea typeface="Roboto" pitchFamily="2" charset="0"/>
              </a:rPr>
              <a:t>Three guidelines (police, prosecution/courts, prisons)</a:t>
            </a:r>
          </a:p>
          <a:p>
            <a:pPr lvl="1"/>
            <a:r>
              <a:rPr lang="en-US" altLang="en-US" dirty="0">
                <a:latin typeface="Roboto Light" panose="02000000000000000000" pitchFamily="2" charset="0"/>
                <a:ea typeface="Roboto Light" panose="02000000000000000000" pitchFamily="2" charset="0"/>
              </a:rPr>
              <a:t>Focus on the basic set of variables (the ‘what’)</a:t>
            </a:r>
          </a:p>
          <a:p>
            <a:pPr marL="0" indent="0">
              <a:buNone/>
            </a:pPr>
            <a:r>
              <a:rPr lang="en-US" altLang="en-US" dirty="0">
                <a:latin typeface="Roboto" pitchFamily="2" charset="0"/>
                <a:ea typeface="Roboto" pitchFamily="2" charset="0"/>
              </a:rPr>
              <a:t>Fourth guidelines (the ‘how’)</a:t>
            </a:r>
          </a:p>
          <a:p>
            <a:pPr lvl="1"/>
            <a:r>
              <a:rPr lang="en-GB" dirty="0">
                <a:latin typeface="Roboto Light" panose="02000000000000000000" pitchFamily="2" charset="0"/>
                <a:ea typeface="Roboto Light" panose="02000000000000000000" pitchFamily="2" charset="0"/>
              </a:rPr>
              <a:t>How to build criminal justice statistical system</a:t>
            </a:r>
          </a:p>
          <a:p>
            <a:r>
              <a:rPr lang="en-GB" dirty="0">
                <a:latin typeface="Roboto" pitchFamily="2" charset="0"/>
                <a:ea typeface="Roboto" pitchFamily="2" charset="0"/>
              </a:rPr>
              <a:t>Goes beyond offence data</a:t>
            </a:r>
          </a:p>
          <a:p>
            <a:pPr lvl="1"/>
            <a:r>
              <a:rPr lang="en-GB" dirty="0">
                <a:latin typeface="Roboto Light" panose="02000000000000000000" pitchFamily="2" charset="0"/>
                <a:ea typeface="Roboto Light" panose="02000000000000000000" pitchFamily="2" charset="0"/>
              </a:rPr>
              <a:t>Systematizes data collection on a range of activities that go far beyond offense data</a:t>
            </a:r>
          </a:p>
          <a:p>
            <a:pPr lvl="1"/>
            <a:r>
              <a:rPr lang="en-GB" dirty="0">
                <a:latin typeface="Roboto Light" panose="02000000000000000000" pitchFamily="2" charset="0"/>
                <a:ea typeface="Roboto Light" panose="02000000000000000000" pitchFamily="2" charset="0"/>
              </a:rPr>
              <a:t>Includes data on resources, professional conduct, outreach activities, social reintegration of prisoners, etc.</a:t>
            </a:r>
          </a:p>
          <a:p>
            <a:pPr lvl="1"/>
            <a:endParaRPr lang="en-US" altLang="en-US" dirty="0"/>
          </a:p>
          <a:p>
            <a:endParaRPr lang="en-US" altLang="en-US" dirty="0"/>
          </a:p>
          <a:p>
            <a:endParaRPr lang="en-US" altLang="en-US" dirty="0"/>
          </a:p>
          <a:p>
            <a:endParaRPr lang="en-US" altLang="en-US" dirty="0"/>
          </a:p>
          <a:p>
            <a:endParaRPr lang="en-GB" dirty="0"/>
          </a:p>
        </p:txBody>
      </p:sp>
      <p:sp>
        <p:nvSpPr>
          <p:cNvPr id="6" name="Title 1">
            <a:extLst>
              <a:ext uri="{FF2B5EF4-FFF2-40B4-BE49-F238E27FC236}">
                <a16:creationId xmlns:a16="http://schemas.microsoft.com/office/drawing/2014/main" id="{F51E6648-515A-485A-94C5-8F231D869109}"/>
              </a:ext>
            </a:extLst>
          </p:cNvPr>
          <p:cNvSpPr>
            <a:spLocks noGrp="1"/>
          </p:cNvSpPr>
          <p:nvPr>
            <p:ph type="title"/>
          </p:nvPr>
        </p:nvSpPr>
        <p:spPr>
          <a:xfrm>
            <a:off x="0" y="764704"/>
            <a:ext cx="12192000" cy="792088"/>
          </a:xfrm>
          <a:solidFill>
            <a:schemeClr val="tx2"/>
          </a:solidFill>
        </p:spPr>
        <p:txBody>
          <a:bodyPr/>
          <a:lstStyle/>
          <a:p>
            <a:pPr algn="ctr"/>
            <a:r>
              <a:rPr lang="en-US" dirty="0">
                <a:solidFill>
                  <a:schemeClr val="bg1"/>
                </a:solidFill>
                <a:latin typeface="Roboto" pitchFamily="2" charset="0"/>
                <a:ea typeface="Roboto" pitchFamily="2" charset="0"/>
              </a:rPr>
              <a:t>Guidelines</a:t>
            </a:r>
            <a:endParaRPr lang="en-GB" dirty="0">
              <a:solidFill>
                <a:schemeClr val="bg1"/>
              </a:solidFill>
              <a:latin typeface="Roboto" pitchFamily="2" charset="0"/>
              <a:ea typeface="Roboto" pitchFamily="2" charset="0"/>
            </a:endParaRPr>
          </a:p>
        </p:txBody>
      </p:sp>
      <p:pic>
        <p:nvPicPr>
          <p:cNvPr id="4" name="Picture 3">
            <a:extLst>
              <a:ext uri="{FF2B5EF4-FFF2-40B4-BE49-F238E27FC236}">
                <a16:creationId xmlns:a16="http://schemas.microsoft.com/office/drawing/2014/main" id="{DAB8D93C-D899-5789-DA0E-AA8EE5866B3D}"/>
              </a:ext>
            </a:extLst>
          </p:cNvPr>
          <p:cNvPicPr>
            <a:picLocks noChangeAspect="1"/>
          </p:cNvPicPr>
          <p:nvPr/>
        </p:nvPicPr>
        <p:blipFill>
          <a:blip r:embed="rId3"/>
          <a:stretch>
            <a:fillRect/>
          </a:stretch>
        </p:blipFill>
        <p:spPr>
          <a:xfrm>
            <a:off x="9891849" y="1981200"/>
            <a:ext cx="2190905" cy="3134142"/>
          </a:xfrm>
          <a:prstGeom prst="rect">
            <a:avLst/>
          </a:prstGeom>
          <a:ln w="6350">
            <a:solidFill>
              <a:schemeClr val="tx1"/>
            </a:solidFill>
          </a:ln>
        </p:spPr>
      </p:pic>
    </p:spTree>
    <p:extLst>
      <p:ext uri="{BB962C8B-B14F-4D97-AF65-F5344CB8AC3E}">
        <p14:creationId xmlns:p14="http://schemas.microsoft.com/office/powerpoint/2010/main" val="177167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31855A-D019-48CF-A7F7-6A9821913599}"/>
              </a:ext>
            </a:extLst>
          </p:cNvPr>
          <p:cNvSpPr>
            <a:spLocks noGrp="1"/>
          </p:cNvSpPr>
          <p:nvPr>
            <p:ph type="title"/>
          </p:nvPr>
        </p:nvSpPr>
        <p:spPr>
          <a:xfrm>
            <a:off x="7754031" y="4815942"/>
            <a:ext cx="3186977" cy="1345978"/>
          </a:xfrm>
        </p:spPr>
        <p:txBody>
          <a:bodyPr>
            <a:normAutofit fontScale="90000"/>
          </a:bodyPr>
          <a:lstStyle/>
          <a:p>
            <a:r>
              <a:rPr lang="en-US" sz="5400" dirty="0">
                <a:latin typeface="Roboto" pitchFamily="2" charset="0"/>
                <a:ea typeface="Roboto" pitchFamily="2" charset="0"/>
              </a:rPr>
              <a:t>Available now!</a:t>
            </a:r>
            <a:endParaRPr lang="en-GB" sz="5400" dirty="0">
              <a:latin typeface="Roboto" pitchFamily="2" charset="0"/>
              <a:ea typeface="Roboto" pitchFamily="2" charset="0"/>
            </a:endParaRPr>
          </a:p>
        </p:txBody>
      </p:sp>
      <p:sp>
        <p:nvSpPr>
          <p:cNvPr id="7" name="Text Placeholder 6">
            <a:extLst>
              <a:ext uri="{FF2B5EF4-FFF2-40B4-BE49-F238E27FC236}">
                <a16:creationId xmlns:a16="http://schemas.microsoft.com/office/drawing/2014/main" id="{0765349F-886D-4C0B-9110-591051DD56A3}"/>
              </a:ext>
            </a:extLst>
          </p:cNvPr>
          <p:cNvSpPr>
            <a:spLocks noGrp="1"/>
          </p:cNvSpPr>
          <p:nvPr>
            <p:ph type="body" idx="1"/>
          </p:nvPr>
        </p:nvSpPr>
        <p:spPr>
          <a:xfrm>
            <a:off x="7328649" y="6161920"/>
            <a:ext cx="5953202" cy="1500187"/>
          </a:xfrm>
        </p:spPr>
        <p:txBody>
          <a:bodyPr>
            <a:normAutofit/>
          </a:bodyPr>
          <a:lstStyle/>
          <a:p>
            <a:r>
              <a:rPr lang="en-US" dirty="0">
                <a:latin typeface="Roboto" pitchFamily="2" charset="0"/>
                <a:ea typeface="Roboto" pitchFamily="2" charset="0"/>
              </a:rPr>
              <a:t>Launched on 28 November 2022</a:t>
            </a:r>
          </a:p>
          <a:p>
            <a:endParaRPr lang="en-US" dirty="0">
              <a:latin typeface="Roboto" pitchFamily="2" charset="0"/>
              <a:ea typeface="Roboto" pitchFamily="2" charset="0"/>
            </a:endParaRPr>
          </a:p>
        </p:txBody>
      </p:sp>
      <p:sp>
        <p:nvSpPr>
          <p:cNvPr id="2" name="Title 1">
            <a:extLst>
              <a:ext uri="{FF2B5EF4-FFF2-40B4-BE49-F238E27FC236}">
                <a16:creationId xmlns:a16="http://schemas.microsoft.com/office/drawing/2014/main" id="{1230D7E1-55CD-B021-7F74-A1744AD95697}"/>
              </a:ext>
            </a:extLst>
          </p:cNvPr>
          <p:cNvSpPr txBox="1">
            <a:spLocks/>
          </p:cNvSpPr>
          <p:nvPr/>
        </p:nvSpPr>
        <p:spPr>
          <a:xfrm>
            <a:off x="0" y="764704"/>
            <a:ext cx="12192000" cy="792088"/>
          </a:xfrm>
          <a:prstGeom prst="rect">
            <a:avLst/>
          </a:prstGeom>
          <a:solidFill>
            <a:srgbClr val="0EB1A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solidFill>
                  <a:schemeClr val="bg1"/>
                </a:solidFill>
                <a:latin typeface="Roboto" pitchFamily="2" charset="0"/>
                <a:ea typeface="Roboto" pitchFamily="2" charset="0"/>
              </a:rPr>
              <a:t>Police guidelines</a:t>
            </a:r>
            <a:endParaRPr lang="en-GB" sz="4400" dirty="0">
              <a:solidFill>
                <a:schemeClr val="bg1"/>
              </a:solidFill>
              <a:latin typeface="Roboto" pitchFamily="2" charset="0"/>
              <a:ea typeface="Roboto" pitchFamily="2" charset="0"/>
            </a:endParaRPr>
          </a:p>
        </p:txBody>
      </p:sp>
      <p:pic>
        <p:nvPicPr>
          <p:cNvPr id="4" name="Picture 3">
            <a:extLst>
              <a:ext uri="{FF2B5EF4-FFF2-40B4-BE49-F238E27FC236}">
                <a16:creationId xmlns:a16="http://schemas.microsoft.com/office/drawing/2014/main" id="{335B643F-A89F-D22D-788E-2ADB4E816FA3}"/>
              </a:ext>
            </a:extLst>
          </p:cNvPr>
          <p:cNvPicPr>
            <a:picLocks noChangeAspect="1"/>
          </p:cNvPicPr>
          <p:nvPr/>
        </p:nvPicPr>
        <p:blipFill>
          <a:blip r:embed="rId2"/>
          <a:stretch>
            <a:fillRect/>
          </a:stretch>
        </p:blipFill>
        <p:spPr>
          <a:xfrm>
            <a:off x="1886750" y="1967696"/>
            <a:ext cx="3142368" cy="4452576"/>
          </a:xfrm>
          <a:prstGeom prst="rect">
            <a:avLst/>
          </a:prstGeom>
          <a:ln w="6350">
            <a:solidFill>
              <a:schemeClr val="tx1"/>
            </a:solidFill>
          </a:ln>
          <a:effectLst>
            <a:outerShdw blurRad="50800" dist="38100" dir="18900000" algn="bl" rotWithShape="0">
              <a:prstClr val="black">
                <a:alpha val="40000"/>
              </a:prstClr>
            </a:outerShdw>
          </a:effectLst>
        </p:spPr>
      </p:pic>
      <p:pic>
        <p:nvPicPr>
          <p:cNvPr id="5" name="Imagen 4">
            <a:extLst>
              <a:ext uri="{FF2B5EF4-FFF2-40B4-BE49-F238E27FC236}">
                <a16:creationId xmlns:a16="http://schemas.microsoft.com/office/drawing/2014/main" id="{B1C36637-2BF4-926A-2336-4257172ED5F3}"/>
              </a:ext>
            </a:extLst>
          </p:cNvPr>
          <p:cNvPicPr>
            <a:picLocks noChangeAspect="1"/>
          </p:cNvPicPr>
          <p:nvPr/>
        </p:nvPicPr>
        <p:blipFill>
          <a:blip r:embed="rId3"/>
          <a:stretch>
            <a:fillRect/>
          </a:stretch>
        </p:blipFill>
        <p:spPr>
          <a:xfrm>
            <a:off x="7347437" y="1865807"/>
            <a:ext cx="3041290" cy="2641120"/>
          </a:xfrm>
          <a:prstGeom prst="rect">
            <a:avLst/>
          </a:prstGeom>
        </p:spPr>
      </p:pic>
    </p:spTree>
    <p:extLst>
      <p:ext uri="{BB962C8B-B14F-4D97-AF65-F5344CB8AC3E}">
        <p14:creationId xmlns:p14="http://schemas.microsoft.com/office/powerpoint/2010/main" val="213422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rgbClr val="0EB1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Statistical framework</a:t>
            </a:r>
            <a:endParaRPr lang="en-GB" dirty="0">
              <a:solidFill>
                <a:schemeClr val="bg1"/>
              </a:solidFill>
              <a:latin typeface="Roboto" pitchFamily="2" charset="0"/>
              <a:ea typeface="Roboto" pitchFamily="2" charset="0"/>
            </a:endParaRPr>
          </a:p>
        </p:txBody>
      </p:sp>
      <p:graphicFrame>
        <p:nvGraphicFramePr>
          <p:cNvPr id="5" name="Table 4">
            <a:extLst>
              <a:ext uri="{FF2B5EF4-FFF2-40B4-BE49-F238E27FC236}">
                <a16:creationId xmlns:a16="http://schemas.microsoft.com/office/drawing/2014/main" id="{286A0F0C-5402-354A-6EE0-90C3FAB60EB4}"/>
              </a:ext>
            </a:extLst>
          </p:cNvPr>
          <p:cNvGraphicFramePr>
            <a:graphicFrameLocks noGrp="1"/>
          </p:cNvGraphicFramePr>
          <p:nvPr/>
        </p:nvGraphicFramePr>
        <p:xfrm>
          <a:off x="1091444" y="2069351"/>
          <a:ext cx="10009112" cy="4363347"/>
        </p:xfrm>
        <a:graphic>
          <a:graphicData uri="http://schemas.openxmlformats.org/drawingml/2006/table">
            <a:tbl>
              <a:tblPr firstRow="1" firstCol="1" bandRow="1"/>
              <a:tblGrid>
                <a:gridCol w="1668900">
                  <a:extLst>
                    <a:ext uri="{9D8B030D-6E8A-4147-A177-3AD203B41FA5}">
                      <a16:colId xmlns:a16="http://schemas.microsoft.com/office/drawing/2014/main" val="1650937443"/>
                    </a:ext>
                  </a:extLst>
                </a:gridCol>
                <a:gridCol w="1668900">
                  <a:extLst>
                    <a:ext uri="{9D8B030D-6E8A-4147-A177-3AD203B41FA5}">
                      <a16:colId xmlns:a16="http://schemas.microsoft.com/office/drawing/2014/main" val="1505412059"/>
                    </a:ext>
                  </a:extLst>
                </a:gridCol>
                <a:gridCol w="1667828">
                  <a:extLst>
                    <a:ext uri="{9D8B030D-6E8A-4147-A177-3AD203B41FA5}">
                      <a16:colId xmlns:a16="http://schemas.microsoft.com/office/drawing/2014/main" val="3252470859"/>
                    </a:ext>
                  </a:extLst>
                </a:gridCol>
                <a:gridCol w="1667828">
                  <a:extLst>
                    <a:ext uri="{9D8B030D-6E8A-4147-A177-3AD203B41FA5}">
                      <a16:colId xmlns:a16="http://schemas.microsoft.com/office/drawing/2014/main" val="1412319755"/>
                    </a:ext>
                  </a:extLst>
                </a:gridCol>
                <a:gridCol w="1667828">
                  <a:extLst>
                    <a:ext uri="{9D8B030D-6E8A-4147-A177-3AD203B41FA5}">
                      <a16:colId xmlns:a16="http://schemas.microsoft.com/office/drawing/2014/main" val="1607956585"/>
                    </a:ext>
                  </a:extLst>
                </a:gridCol>
                <a:gridCol w="1667828">
                  <a:extLst>
                    <a:ext uri="{9D8B030D-6E8A-4147-A177-3AD203B41FA5}">
                      <a16:colId xmlns:a16="http://schemas.microsoft.com/office/drawing/2014/main" val="2966008145"/>
                    </a:ext>
                  </a:extLst>
                </a:gridCol>
              </a:tblGrid>
              <a:tr h="1094449">
                <a:tc>
                  <a:txBody>
                    <a:bodyPr/>
                    <a:lstStyle/>
                    <a:p>
                      <a:pPr>
                        <a:lnSpc>
                          <a:spcPct val="107000"/>
                        </a:lnSpc>
                        <a:spcBef>
                          <a:spcPts val="300"/>
                        </a:spcBef>
                        <a:spcAft>
                          <a:spcPts val="300"/>
                        </a:spcAft>
                      </a:pPr>
                      <a:r>
                        <a:rPr lang="en-US" sz="1800" i="1" dirty="0">
                          <a:effectLst/>
                          <a:latin typeface="Roboto" pitchFamily="2" charset="0"/>
                          <a:ea typeface="Roboto" pitchFamily="2" charset="0"/>
                          <a:cs typeface="Times New Roman" panose="02020603050405020304" pitchFamily="18" charset="0"/>
                        </a:rPr>
                        <a:t>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Human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440154"/>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Financial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440154"/>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Physical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440154"/>
                    </a:solidFill>
                  </a:tcPr>
                </a:tc>
                <a:tc>
                  <a:txBody>
                    <a:bodyPr/>
                    <a:lstStyle/>
                    <a:p>
                      <a:pPr algn="ctr">
                        <a:lnSpc>
                          <a:spcPct val="107000"/>
                        </a:lnSpc>
                        <a:spcBef>
                          <a:spcPts val="300"/>
                        </a:spcBef>
                        <a:spcAft>
                          <a:spcPts val="300"/>
                        </a:spcAft>
                      </a:pPr>
                      <a:r>
                        <a:rPr lang="en-US" sz="1800">
                          <a:solidFill>
                            <a:srgbClr val="FFFFFF"/>
                          </a:solidFill>
                          <a:effectLst/>
                          <a:latin typeface="Roboto" pitchFamily="2" charset="0"/>
                          <a:ea typeface="Roboto" pitchFamily="2" charset="0"/>
                          <a:cs typeface="Times New Roman" panose="02020603050405020304" pitchFamily="18" charset="0"/>
                        </a:rPr>
                        <a:t>Staff safety and well-being</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440154"/>
                    </a:solidFill>
                  </a:tcPr>
                </a:tc>
                <a:tc>
                  <a:txBody>
                    <a:bodyPr/>
                    <a:lstStyle/>
                    <a:p>
                      <a:pPr algn="ctr">
                        <a:lnSpc>
                          <a:spcPct val="107000"/>
                        </a:lnSpc>
                        <a:spcBef>
                          <a:spcPts val="300"/>
                        </a:spcBef>
                        <a:spcAft>
                          <a:spcPts val="300"/>
                        </a:spcAft>
                      </a:pPr>
                      <a:r>
                        <a:rPr lang="en-US" sz="1800">
                          <a:effectLst/>
                          <a:latin typeface="Roboto" pitchFamily="2" charset="0"/>
                          <a:ea typeface="Roboto" pitchFamily="2" charset="0"/>
                          <a:cs typeface="Times New Roman" panose="02020603050405020304" pitchFamily="18" charset="0"/>
                        </a:rPr>
                        <a:t> </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891573348"/>
                  </a:ext>
                </a:extLst>
              </a:tr>
              <a:tr h="1094449">
                <a:tc>
                  <a:txBody>
                    <a:bodyPr/>
                    <a:lstStyle/>
                    <a:p>
                      <a:pPr>
                        <a:lnSpc>
                          <a:spcPct val="107000"/>
                        </a:lnSpc>
                        <a:spcBef>
                          <a:spcPts val="300"/>
                        </a:spcBef>
                        <a:spcAft>
                          <a:spcPts val="300"/>
                        </a:spcAft>
                      </a:pPr>
                      <a:r>
                        <a:rPr lang="en-US" sz="1800" i="1" dirty="0">
                          <a:effectLst/>
                          <a:latin typeface="Roboto" pitchFamily="2" charset="0"/>
                          <a:ea typeface="Roboto" pitchFamily="2" charset="0"/>
                          <a:cs typeface="Times New Roman" panose="02020603050405020304" pitchFamily="18" charset="0"/>
                        </a:rPr>
                        <a:t>Crime statistics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000000"/>
                          </a:solidFill>
                          <a:effectLst/>
                          <a:latin typeface="Roboto" pitchFamily="2" charset="0"/>
                          <a:ea typeface="Roboto" pitchFamily="2" charset="0"/>
                          <a:cs typeface="Times New Roman" panose="02020603050405020304" pitchFamily="18" charset="0"/>
                        </a:rPr>
                        <a:t>Criminal offences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E725"/>
                    </a:solidFill>
                  </a:tcPr>
                </a:tc>
                <a:tc>
                  <a:txBody>
                    <a:bodyPr/>
                    <a:lstStyle/>
                    <a:p>
                      <a:pPr algn="ctr">
                        <a:lnSpc>
                          <a:spcPct val="107000"/>
                        </a:lnSpc>
                        <a:spcBef>
                          <a:spcPts val="300"/>
                        </a:spcBef>
                        <a:spcAft>
                          <a:spcPts val="300"/>
                        </a:spcAft>
                      </a:pPr>
                      <a:r>
                        <a:rPr lang="en-US" sz="1800" dirty="0">
                          <a:solidFill>
                            <a:srgbClr val="000000"/>
                          </a:solidFill>
                          <a:effectLst/>
                          <a:latin typeface="Roboto" pitchFamily="2" charset="0"/>
                          <a:ea typeface="Roboto" pitchFamily="2" charset="0"/>
                          <a:cs typeface="Times New Roman" panose="02020603050405020304" pitchFamily="18" charset="0"/>
                        </a:rPr>
                        <a:t>Arrest and detention</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E725"/>
                    </a:solidFill>
                  </a:tcPr>
                </a:tc>
                <a:tc>
                  <a:txBody>
                    <a:bodyPr/>
                    <a:lstStyle/>
                    <a:p>
                      <a:pPr algn="ctr">
                        <a:lnSpc>
                          <a:spcPct val="107000"/>
                        </a:lnSpc>
                        <a:spcBef>
                          <a:spcPts val="300"/>
                        </a:spcBef>
                        <a:spcAft>
                          <a:spcPts val="300"/>
                        </a:spcAft>
                      </a:pPr>
                      <a:r>
                        <a:rPr lang="en-US" sz="1800">
                          <a:solidFill>
                            <a:srgbClr val="000000"/>
                          </a:solidFill>
                          <a:effectLst/>
                          <a:latin typeface="Roboto" pitchFamily="2" charset="0"/>
                          <a:ea typeface="Roboto" pitchFamily="2" charset="0"/>
                          <a:cs typeface="Times New Roman" panose="02020603050405020304" pitchFamily="18" charset="0"/>
                        </a:rPr>
                        <a:t>Seizure operations</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E725"/>
                    </a:solidFill>
                  </a:tcPr>
                </a:tc>
                <a:tc>
                  <a:txBody>
                    <a:bodyPr/>
                    <a:lstStyle/>
                    <a:p>
                      <a:pPr algn="ctr">
                        <a:lnSpc>
                          <a:spcPct val="107000"/>
                        </a:lnSpc>
                        <a:spcBef>
                          <a:spcPts val="300"/>
                        </a:spcBef>
                        <a:spcAft>
                          <a:spcPts val="300"/>
                        </a:spcAft>
                      </a:pPr>
                      <a:r>
                        <a:rPr lang="en-US" sz="1800">
                          <a:solidFill>
                            <a:srgbClr val="FFFFFF"/>
                          </a:solidFill>
                          <a:effectLst/>
                          <a:latin typeface="Roboto" pitchFamily="2" charset="0"/>
                          <a:ea typeface="Roboto" pitchFamily="2" charset="0"/>
                          <a:cs typeface="Times New Roman" panose="02020603050405020304" pitchFamily="18" charset="0"/>
                        </a:rPr>
                        <a:t> </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a:solidFill>
                            <a:srgbClr val="FFFFFF"/>
                          </a:solidFill>
                          <a:effectLst/>
                          <a:latin typeface="Roboto" pitchFamily="2" charset="0"/>
                          <a:ea typeface="Roboto" pitchFamily="2" charset="0"/>
                          <a:cs typeface="Times New Roman" panose="02020603050405020304" pitchFamily="18" charset="0"/>
                        </a:rPr>
                        <a:t> </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4283684694"/>
                  </a:ext>
                </a:extLst>
              </a:tr>
              <a:tr h="1080000">
                <a:tc>
                  <a:txBody>
                    <a:bodyPr/>
                    <a:lstStyle/>
                    <a:p>
                      <a:pPr>
                        <a:lnSpc>
                          <a:spcPct val="107000"/>
                        </a:lnSpc>
                        <a:spcBef>
                          <a:spcPts val="300"/>
                        </a:spcBef>
                        <a:spcAft>
                          <a:spcPts val="300"/>
                        </a:spcAft>
                      </a:pPr>
                      <a:r>
                        <a:rPr lang="en-US" sz="1800" i="1">
                          <a:effectLst/>
                          <a:latin typeface="Roboto" pitchFamily="2" charset="0"/>
                          <a:ea typeface="Roboto" pitchFamily="2" charset="0"/>
                          <a:cs typeface="Times New Roman" panose="02020603050405020304" pitchFamily="18" charset="0"/>
                        </a:rPr>
                        <a:t>Other activities</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Stop and search</a:t>
                      </a:r>
                    </a:p>
                  </a:txBody>
                  <a:tcPr marL="62715" marR="62715" marT="0" marB="0" anchor="ctr">
                    <a:lnL>
                      <a:noFill/>
                    </a:lnL>
                    <a:lnR>
                      <a:noFill/>
                    </a:lnR>
                    <a:lnT>
                      <a:noFill/>
                    </a:lnT>
                    <a:lnB>
                      <a:noFill/>
                    </a:lnB>
                    <a:solidFill>
                      <a:srgbClr val="35B779"/>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Public assembly</a:t>
                      </a:r>
                    </a:p>
                  </a:txBody>
                  <a:tcPr marL="62715" marR="62715" marT="0" marB="0" anchor="ctr">
                    <a:lnL>
                      <a:noFill/>
                    </a:lnL>
                    <a:lnR>
                      <a:noFill/>
                    </a:lnR>
                    <a:lnT>
                      <a:noFill/>
                    </a:lnT>
                    <a:lnB>
                      <a:noFill/>
                    </a:lnB>
                    <a:solidFill>
                      <a:srgbClr val="35B779"/>
                    </a:solidFill>
                  </a:tcPr>
                </a:tc>
                <a:tc>
                  <a:txBody>
                    <a:bodyPr/>
                    <a:lstStyle/>
                    <a:p>
                      <a:pPr algn="ctr">
                        <a:lnSpc>
                          <a:spcPct val="107000"/>
                        </a:lnSpc>
                        <a:spcBef>
                          <a:spcPts val="300"/>
                        </a:spcBef>
                        <a:spcAft>
                          <a:spcPts val="300"/>
                        </a:spcAft>
                      </a:pPr>
                      <a:r>
                        <a:rPr lang="en-US" sz="1800">
                          <a:solidFill>
                            <a:srgbClr val="FFFFFF"/>
                          </a:solidFill>
                          <a:effectLst/>
                          <a:latin typeface="Roboto" pitchFamily="2" charset="0"/>
                          <a:ea typeface="Roboto" pitchFamily="2" charset="0"/>
                          <a:cs typeface="Times New Roman" panose="02020603050405020304" pitchFamily="18" charset="0"/>
                        </a:rPr>
                        <a:t>Outreach</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35B779"/>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 </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4122375236"/>
                  </a:ext>
                </a:extLst>
              </a:tr>
              <a:tr h="1094449">
                <a:tc>
                  <a:txBody>
                    <a:bodyPr/>
                    <a:lstStyle/>
                    <a:p>
                      <a:pPr>
                        <a:lnSpc>
                          <a:spcPct val="107000"/>
                        </a:lnSpc>
                        <a:spcBef>
                          <a:spcPts val="300"/>
                        </a:spcBef>
                        <a:spcAft>
                          <a:spcPts val="300"/>
                        </a:spcAft>
                      </a:pPr>
                      <a:r>
                        <a:rPr lang="en-US" sz="1800" i="1">
                          <a:effectLst/>
                          <a:latin typeface="Roboto" pitchFamily="2" charset="0"/>
                          <a:ea typeface="Roboto" pitchFamily="2" charset="0"/>
                          <a:cs typeface="Times New Roman" panose="02020603050405020304" pitchFamily="18" charset="0"/>
                        </a:rPr>
                        <a:t>Conduct</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Use of force and firearms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31688E"/>
                    </a:solidFill>
                  </a:tcPr>
                </a:tc>
                <a:tc>
                  <a:txBody>
                    <a:bodyPr/>
                    <a:lstStyle/>
                    <a:p>
                      <a:pPr algn="ctr">
                        <a:lnSpc>
                          <a:spcPct val="107000"/>
                        </a:lnSpc>
                        <a:spcBef>
                          <a:spcPts val="300"/>
                        </a:spcBef>
                        <a:spcAft>
                          <a:spcPts val="300"/>
                        </a:spcAft>
                      </a:pPr>
                      <a:r>
                        <a:rPr lang="en-US" sz="1800">
                          <a:solidFill>
                            <a:srgbClr val="FFFFFF"/>
                          </a:solidFill>
                          <a:effectLst/>
                          <a:latin typeface="Roboto" pitchFamily="2" charset="0"/>
                          <a:ea typeface="Roboto" pitchFamily="2" charset="0"/>
                          <a:cs typeface="Times New Roman" panose="02020603050405020304" pitchFamily="18" charset="0"/>
                        </a:rPr>
                        <a:t>Professional conduct</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31688E"/>
                    </a:solidFill>
                  </a:tcPr>
                </a:tc>
                <a:tc>
                  <a:txBody>
                    <a:bodyPr/>
                    <a:lstStyle/>
                    <a:p>
                      <a:pPr algn="ctr">
                        <a:lnSpc>
                          <a:spcPct val="107000"/>
                        </a:lnSpc>
                        <a:spcBef>
                          <a:spcPts val="300"/>
                        </a:spcBef>
                        <a:spcAft>
                          <a:spcPts val="300"/>
                        </a:spcAft>
                      </a:pPr>
                      <a:r>
                        <a:rPr lang="en-US" sz="1800">
                          <a:effectLst/>
                          <a:latin typeface="Roboto" pitchFamily="2" charset="0"/>
                          <a:ea typeface="Roboto" pitchFamily="2" charset="0"/>
                          <a:cs typeface="Times New Roman" panose="02020603050405020304" pitchFamily="18" charset="0"/>
                        </a:rPr>
                        <a:t> </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a:effectLst/>
                          <a:latin typeface="Roboto" pitchFamily="2" charset="0"/>
                          <a:ea typeface="Roboto" pitchFamily="2" charset="0"/>
                          <a:cs typeface="Times New Roman" panose="02020603050405020304" pitchFamily="18" charset="0"/>
                        </a:rPr>
                        <a:t> </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effectLst/>
                          <a:latin typeface="Roboto" pitchFamily="2" charset="0"/>
                          <a:ea typeface="Roboto" pitchFamily="2" charset="0"/>
                          <a:cs typeface="Times New Roman" panose="02020603050405020304" pitchFamily="18" charset="0"/>
                        </a:rPr>
                        <a:t> </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334067645"/>
                  </a:ext>
                </a:extLst>
              </a:tr>
            </a:tbl>
          </a:graphicData>
        </a:graphic>
      </p:graphicFrame>
    </p:spTree>
    <p:extLst>
      <p:ext uri="{BB962C8B-B14F-4D97-AF65-F5344CB8AC3E}">
        <p14:creationId xmlns:p14="http://schemas.microsoft.com/office/powerpoint/2010/main" val="321054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Country example </a:t>
            </a:r>
            <a:r>
              <a:rPr lang="en-US">
                <a:solidFill>
                  <a:schemeClr val="bg1"/>
                </a:solidFill>
                <a:latin typeface="Roboto" pitchFamily="2" charset="0"/>
                <a:ea typeface="Roboto" pitchFamily="2" charset="0"/>
              </a:rPr>
              <a:t>– United Kingdom</a:t>
            </a:r>
            <a:endParaRPr lang="en-GB" dirty="0">
              <a:solidFill>
                <a:schemeClr val="bg1"/>
              </a:solidFill>
              <a:latin typeface="Roboto" pitchFamily="2" charset="0"/>
              <a:ea typeface="Roboto" pitchFamily="2" charset="0"/>
            </a:endParaRPr>
          </a:p>
        </p:txBody>
      </p:sp>
      <p:sp>
        <p:nvSpPr>
          <p:cNvPr id="6" name="TextBox 5">
            <a:extLst>
              <a:ext uri="{FF2B5EF4-FFF2-40B4-BE49-F238E27FC236}">
                <a16:creationId xmlns:a16="http://schemas.microsoft.com/office/drawing/2014/main" id="{CE6DFCAA-2018-DBC0-2E6C-56DE8FFC16D9}"/>
              </a:ext>
            </a:extLst>
          </p:cNvPr>
          <p:cNvSpPr txBox="1"/>
          <p:nvPr/>
        </p:nvSpPr>
        <p:spPr>
          <a:xfrm>
            <a:off x="2633353" y="1612158"/>
            <a:ext cx="8084073" cy="860877"/>
          </a:xfrm>
          <a:prstGeom prst="rect">
            <a:avLst/>
          </a:prstGeom>
          <a:noFill/>
        </p:spPr>
        <p:txBody>
          <a:bodyPr wrap="square">
            <a:spAutoFit/>
          </a:bodyPr>
          <a:lstStyle/>
          <a:p>
            <a:pPr algn="just">
              <a:lnSpc>
                <a:spcPct val="107000"/>
              </a:lnSpc>
              <a:spcBef>
                <a:spcPts val="1200"/>
              </a:spcBef>
              <a:spcAft>
                <a:spcPts val="600"/>
              </a:spcAft>
            </a:pPr>
            <a:r>
              <a:rPr lang="en-US" sz="2400" b="1" dirty="0">
                <a:effectLst/>
                <a:latin typeface="Roboto" pitchFamily="2" charset="0"/>
                <a:ea typeface="Roboto" pitchFamily="2" charset="0"/>
                <a:cs typeface="Times New Roman" panose="02020603050405020304" pitchFamily="18" charset="0"/>
              </a:rPr>
              <a:t>Number of incidents involving use of force tactics in the United Kingdom, year ending March 2021</a:t>
            </a:r>
            <a:endParaRPr lang="en-GB" sz="2400" dirty="0">
              <a:effectLst/>
              <a:latin typeface="Roboto" pitchFamily="2" charset="0"/>
              <a:ea typeface="Roboto" pitchFamily="2"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8EBB6571-73AB-FF9A-C311-2E4C2C220E16}"/>
              </a:ext>
            </a:extLst>
          </p:cNvPr>
          <p:cNvGraphicFramePr/>
          <p:nvPr/>
        </p:nvGraphicFramePr>
        <p:xfrm>
          <a:off x="783772" y="2444115"/>
          <a:ext cx="10711542" cy="37177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094CA3F-3BD5-DA83-DAEB-627137784F90}"/>
              </a:ext>
            </a:extLst>
          </p:cNvPr>
          <p:cNvSpPr txBox="1"/>
          <p:nvPr/>
        </p:nvSpPr>
        <p:spPr>
          <a:xfrm>
            <a:off x="783771" y="6150962"/>
            <a:ext cx="11037525" cy="646331"/>
          </a:xfrm>
          <a:prstGeom prst="rect">
            <a:avLst/>
          </a:prstGeom>
          <a:noFill/>
        </p:spPr>
        <p:txBody>
          <a:bodyPr wrap="square">
            <a:spAutoFit/>
          </a:bodyPr>
          <a:lstStyle/>
          <a:p>
            <a:pPr>
              <a:spcBef>
                <a:spcPts val="600"/>
              </a:spcBef>
              <a:spcAft>
                <a:spcPts val="600"/>
              </a:spcAft>
            </a:pPr>
            <a:r>
              <a:rPr lang="en-US" sz="1200" dirty="0">
                <a:effectLst/>
                <a:latin typeface="Roboto" pitchFamily="2" charset="0"/>
                <a:ea typeface="Roboto" pitchFamily="2" charset="0"/>
              </a:rPr>
              <a:t>Source: United Kingdom, Home Office, “Police use of force statistics, England and Wales: April 2020 to March 2021”. </a:t>
            </a:r>
            <a:br>
              <a:rPr lang="en-US" sz="1200" dirty="0">
                <a:effectLst/>
                <a:latin typeface="Roboto" pitchFamily="2" charset="0"/>
                <a:ea typeface="Roboto" pitchFamily="2" charset="0"/>
              </a:rPr>
            </a:br>
            <a:r>
              <a:rPr lang="en-US" sz="1200" dirty="0">
                <a:effectLst/>
                <a:latin typeface="Roboto" pitchFamily="2" charset="0"/>
                <a:ea typeface="Roboto" pitchFamily="2" charset="0"/>
              </a:rPr>
              <a:t>Available at </a:t>
            </a:r>
            <a:r>
              <a:rPr lang="en-US" sz="1200" u="sng" dirty="0">
                <a:solidFill>
                  <a:srgbClr val="D4310F"/>
                </a:solidFill>
                <a:effectLst/>
                <a:latin typeface="Roboto" pitchFamily="2" charset="0"/>
                <a:ea typeface="Roboto" pitchFamily="2" charset="0"/>
                <a:cs typeface="Arial" panose="020B0604020202020204" pitchFamily="34" charset="0"/>
                <a:hlinkClick r:id="rId4"/>
              </a:rPr>
              <a:t>https://www.gov.uk/government/statistics/police-use-of-force-statistics-england-and-wales-april-2020-to-march-2021/police-use-of-force-statistics-england-and-wales-april-2020-to-march-2021</a:t>
            </a:r>
            <a:endParaRPr lang="en-GB" sz="1200" dirty="0">
              <a:effectLst/>
              <a:latin typeface="Roboto" pitchFamily="2" charset="0"/>
              <a:ea typeface="Roboto" pitchFamily="2" charset="0"/>
            </a:endParaRPr>
          </a:p>
        </p:txBody>
      </p:sp>
    </p:spTree>
    <p:extLst>
      <p:ext uri="{BB962C8B-B14F-4D97-AF65-F5344CB8AC3E}">
        <p14:creationId xmlns:p14="http://schemas.microsoft.com/office/powerpoint/2010/main" val="305865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Country example – Italy</a:t>
            </a:r>
            <a:endParaRPr lang="en-GB" dirty="0">
              <a:solidFill>
                <a:schemeClr val="bg1"/>
              </a:solidFill>
              <a:latin typeface="Roboto" pitchFamily="2" charset="0"/>
              <a:ea typeface="Roboto" pitchFamily="2" charset="0"/>
            </a:endParaRPr>
          </a:p>
        </p:txBody>
      </p:sp>
      <p:pic>
        <p:nvPicPr>
          <p:cNvPr id="2" name="Picture 1" descr="Map&#10;&#10;Description automatically generated">
            <a:extLst>
              <a:ext uri="{FF2B5EF4-FFF2-40B4-BE49-F238E27FC236}">
                <a16:creationId xmlns:a16="http://schemas.microsoft.com/office/drawing/2014/main" id="{474D5B10-F600-DE9D-30C2-8B95599871EC}"/>
              </a:ext>
            </a:extLst>
          </p:cNvPr>
          <p:cNvPicPr>
            <a:picLocks noChangeAspect="1"/>
          </p:cNvPicPr>
          <p:nvPr/>
        </p:nvPicPr>
        <p:blipFill rotWithShape="1">
          <a:blip r:embed="rId3"/>
          <a:srcRect r="2422"/>
          <a:stretch/>
        </p:blipFill>
        <p:spPr bwMode="auto">
          <a:xfrm>
            <a:off x="4104338" y="1686935"/>
            <a:ext cx="7099121" cy="450977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EEDAEE3-EF92-1D99-B0BA-31B7397345B4}"/>
              </a:ext>
            </a:extLst>
          </p:cNvPr>
          <p:cNvSpPr txBox="1"/>
          <p:nvPr/>
        </p:nvSpPr>
        <p:spPr>
          <a:xfrm>
            <a:off x="240793" y="1610334"/>
            <a:ext cx="3721608" cy="1200329"/>
          </a:xfrm>
          <a:prstGeom prst="rect">
            <a:avLst/>
          </a:prstGeom>
          <a:noFill/>
        </p:spPr>
        <p:txBody>
          <a:bodyPr wrap="square">
            <a:spAutoFit/>
          </a:bodyPr>
          <a:lstStyle/>
          <a:p>
            <a:r>
              <a:rPr lang="en-GB" sz="2400" b="1" dirty="0">
                <a:effectLst/>
                <a:latin typeface="Roboto" pitchFamily="2" charset="0"/>
                <a:ea typeface="Roboto" pitchFamily="2" charset="0"/>
              </a:rPr>
              <a:t>Individual drug seizures in Italy, by drug type and size of seizure, 2021</a:t>
            </a:r>
            <a:endParaRPr lang="en-GB" sz="2400" dirty="0">
              <a:latin typeface="Roboto" pitchFamily="2" charset="0"/>
              <a:ea typeface="Roboto" pitchFamily="2" charset="0"/>
            </a:endParaRPr>
          </a:p>
        </p:txBody>
      </p:sp>
      <p:sp>
        <p:nvSpPr>
          <p:cNvPr id="8" name="TextBox 7">
            <a:extLst>
              <a:ext uri="{FF2B5EF4-FFF2-40B4-BE49-F238E27FC236}">
                <a16:creationId xmlns:a16="http://schemas.microsoft.com/office/drawing/2014/main" id="{EEE023DA-4888-8D63-93DB-4CEB4DB4CEDF}"/>
              </a:ext>
            </a:extLst>
          </p:cNvPr>
          <p:cNvSpPr txBox="1"/>
          <p:nvPr/>
        </p:nvSpPr>
        <p:spPr>
          <a:xfrm>
            <a:off x="240793" y="5791539"/>
            <a:ext cx="3113905" cy="830997"/>
          </a:xfrm>
          <a:prstGeom prst="rect">
            <a:avLst/>
          </a:prstGeom>
          <a:noFill/>
        </p:spPr>
        <p:txBody>
          <a:bodyPr wrap="square">
            <a:spAutoFit/>
          </a:bodyPr>
          <a:lstStyle/>
          <a:p>
            <a:r>
              <a:rPr lang="en-GB" sz="1200" i="1" dirty="0">
                <a:effectLst/>
                <a:latin typeface="Roboto" pitchFamily="2" charset="0"/>
                <a:ea typeface="Roboto" pitchFamily="2" charset="0"/>
                <a:cs typeface="Times New Roman" panose="02020603050405020304" pitchFamily="18" charset="0"/>
              </a:rPr>
              <a:t>Note</a:t>
            </a:r>
            <a:r>
              <a:rPr lang="en-GB" sz="1200" dirty="0">
                <a:effectLst/>
                <a:latin typeface="Roboto" pitchFamily="2" charset="0"/>
                <a:ea typeface="Roboto" pitchFamily="2" charset="0"/>
                <a:cs typeface="Times New Roman" panose="02020603050405020304" pitchFamily="18" charset="0"/>
              </a:rPr>
              <a:t>: The boundaries and names shown and the designations used on this map do not imply official endorsement or acceptance by the United Nations.</a:t>
            </a:r>
            <a:endParaRPr lang="en-GB" sz="1200" dirty="0">
              <a:latin typeface="Roboto" pitchFamily="2" charset="0"/>
              <a:ea typeface="Roboto" pitchFamily="2" charset="0"/>
            </a:endParaRPr>
          </a:p>
        </p:txBody>
      </p:sp>
      <p:sp>
        <p:nvSpPr>
          <p:cNvPr id="5" name="TextBox 4">
            <a:extLst>
              <a:ext uri="{FF2B5EF4-FFF2-40B4-BE49-F238E27FC236}">
                <a16:creationId xmlns:a16="http://schemas.microsoft.com/office/drawing/2014/main" id="{0DA195AF-0DED-4D9E-8EC4-A60449702865}"/>
              </a:ext>
            </a:extLst>
          </p:cNvPr>
          <p:cNvSpPr txBox="1"/>
          <p:nvPr/>
        </p:nvSpPr>
        <p:spPr>
          <a:xfrm>
            <a:off x="4104338" y="6253204"/>
            <a:ext cx="6096000" cy="369332"/>
          </a:xfrm>
          <a:prstGeom prst="rect">
            <a:avLst/>
          </a:prstGeom>
          <a:noFill/>
        </p:spPr>
        <p:txBody>
          <a:bodyPr wrap="square">
            <a:spAutoFit/>
          </a:bodyPr>
          <a:lstStyle/>
          <a:p>
            <a:pPr>
              <a:spcBef>
                <a:spcPts val="600"/>
              </a:spcBef>
              <a:spcAft>
                <a:spcPts val="600"/>
              </a:spcAft>
            </a:pPr>
            <a:r>
              <a:rPr lang="en-US" sz="1800" i="1" dirty="0">
                <a:effectLst/>
                <a:latin typeface="Roboto" pitchFamily="2" charset="0"/>
                <a:ea typeface="Roboto" pitchFamily="2" charset="0"/>
              </a:rPr>
              <a:t>Source</a:t>
            </a:r>
            <a:r>
              <a:rPr lang="en-US" sz="1800" dirty="0">
                <a:effectLst/>
                <a:latin typeface="Roboto" pitchFamily="2" charset="0"/>
                <a:ea typeface="Roboto" pitchFamily="2" charset="0"/>
              </a:rPr>
              <a:t>: UNODC, Drugs Monitoring Platform.</a:t>
            </a:r>
            <a:endParaRPr lang="en-GB" sz="1800" dirty="0">
              <a:effectLst/>
              <a:latin typeface="Roboto" pitchFamily="2" charset="0"/>
              <a:ea typeface="Roboto" pitchFamily="2" charset="0"/>
            </a:endParaRPr>
          </a:p>
        </p:txBody>
      </p:sp>
    </p:spTree>
    <p:extLst>
      <p:ext uri="{BB962C8B-B14F-4D97-AF65-F5344CB8AC3E}">
        <p14:creationId xmlns:p14="http://schemas.microsoft.com/office/powerpoint/2010/main" val="165722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Statistical framework – Prosecution &amp; Courts</a:t>
            </a:r>
            <a:endParaRPr lang="en-GB" dirty="0">
              <a:solidFill>
                <a:schemeClr val="bg1"/>
              </a:solidFill>
              <a:latin typeface="Roboto" pitchFamily="2" charset="0"/>
              <a:ea typeface="Roboto" pitchFamily="2" charset="0"/>
            </a:endParaRPr>
          </a:p>
        </p:txBody>
      </p:sp>
      <p:graphicFrame>
        <p:nvGraphicFramePr>
          <p:cNvPr id="5" name="Table 4">
            <a:extLst>
              <a:ext uri="{FF2B5EF4-FFF2-40B4-BE49-F238E27FC236}">
                <a16:creationId xmlns:a16="http://schemas.microsoft.com/office/drawing/2014/main" id="{286A0F0C-5402-354A-6EE0-90C3FAB60EB4}"/>
              </a:ext>
            </a:extLst>
          </p:cNvPr>
          <p:cNvGraphicFramePr>
            <a:graphicFrameLocks noGrp="1"/>
          </p:cNvGraphicFramePr>
          <p:nvPr>
            <p:extLst>
              <p:ext uri="{D42A27DB-BD31-4B8C-83A1-F6EECF244321}">
                <p14:modId xmlns:p14="http://schemas.microsoft.com/office/powerpoint/2010/main" val="2227689464"/>
              </p:ext>
            </p:extLst>
          </p:nvPr>
        </p:nvGraphicFramePr>
        <p:xfrm>
          <a:off x="1091443" y="2069351"/>
          <a:ext cx="10270655" cy="4363347"/>
        </p:xfrm>
        <a:graphic>
          <a:graphicData uri="http://schemas.openxmlformats.org/drawingml/2006/table">
            <a:tbl>
              <a:tblPr firstRow="1" firstCol="1" bandRow="1"/>
              <a:tblGrid>
                <a:gridCol w="2054923">
                  <a:extLst>
                    <a:ext uri="{9D8B030D-6E8A-4147-A177-3AD203B41FA5}">
                      <a16:colId xmlns:a16="http://schemas.microsoft.com/office/drawing/2014/main" val="1650937443"/>
                    </a:ext>
                  </a:extLst>
                </a:gridCol>
                <a:gridCol w="2054923">
                  <a:extLst>
                    <a:ext uri="{9D8B030D-6E8A-4147-A177-3AD203B41FA5}">
                      <a16:colId xmlns:a16="http://schemas.microsoft.com/office/drawing/2014/main" val="1505412059"/>
                    </a:ext>
                  </a:extLst>
                </a:gridCol>
                <a:gridCol w="2053603">
                  <a:extLst>
                    <a:ext uri="{9D8B030D-6E8A-4147-A177-3AD203B41FA5}">
                      <a16:colId xmlns:a16="http://schemas.microsoft.com/office/drawing/2014/main" val="3252470859"/>
                    </a:ext>
                  </a:extLst>
                </a:gridCol>
                <a:gridCol w="2053603">
                  <a:extLst>
                    <a:ext uri="{9D8B030D-6E8A-4147-A177-3AD203B41FA5}">
                      <a16:colId xmlns:a16="http://schemas.microsoft.com/office/drawing/2014/main" val="1412319755"/>
                    </a:ext>
                  </a:extLst>
                </a:gridCol>
                <a:gridCol w="2053603">
                  <a:extLst>
                    <a:ext uri="{9D8B030D-6E8A-4147-A177-3AD203B41FA5}">
                      <a16:colId xmlns:a16="http://schemas.microsoft.com/office/drawing/2014/main" val="1607956585"/>
                    </a:ext>
                  </a:extLst>
                </a:gridCol>
              </a:tblGrid>
              <a:tr h="1094449">
                <a:tc>
                  <a:txBody>
                    <a:bodyPr/>
                    <a:lstStyle/>
                    <a:p>
                      <a:pPr>
                        <a:lnSpc>
                          <a:spcPct val="107000"/>
                        </a:lnSpc>
                        <a:spcBef>
                          <a:spcPts val="300"/>
                        </a:spcBef>
                        <a:spcAft>
                          <a:spcPts val="300"/>
                        </a:spcAft>
                      </a:pPr>
                      <a:r>
                        <a:rPr lang="en-US" sz="1800" i="1" dirty="0">
                          <a:effectLst/>
                          <a:latin typeface="Roboto" pitchFamily="2" charset="0"/>
                          <a:ea typeface="Roboto" pitchFamily="2" charset="0"/>
                          <a:cs typeface="Times New Roman" panose="02020603050405020304" pitchFamily="18" charset="0"/>
                        </a:rPr>
                        <a:t>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Human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5B9BD5"/>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Financial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5B9BD5"/>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Physical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5B9BD5"/>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Staff safety and well-being</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5B9BD5"/>
                    </a:solidFill>
                  </a:tcPr>
                </a:tc>
                <a:extLst>
                  <a:ext uri="{0D108BD9-81ED-4DB2-BD59-A6C34878D82A}">
                    <a16:rowId xmlns:a16="http://schemas.microsoft.com/office/drawing/2014/main" val="891573348"/>
                  </a:ext>
                </a:extLst>
              </a:tr>
              <a:tr h="1094449">
                <a:tc>
                  <a:txBody>
                    <a:bodyPr/>
                    <a:lstStyle/>
                    <a:p>
                      <a:pPr>
                        <a:lnSpc>
                          <a:spcPct val="107000"/>
                        </a:lnSpc>
                        <a:spcBef>
                          <a:spcPts val="300"/>
                        </a:spcBef>
                        <a:spcAft>
                          <a:spcPts val="300"/>
                        </a:spcAft>
                      </a:pPr>
                      <a:r>
                        <a:rPr lang="en-US" sz="1800" i="1" dirty="0">
                          <a:effectLst/>
                          <a:latin typeface="Roboto" pitchFamily="2" charset="0"/>
                          <a:ea typeface="Roboto" pitchFamily="2" charset="0"/>
                          <a:cs typeface="Times New Roman" panose="02020603050405020304" pitchFamily="18" charset="0"/>
                        </a:rPr>
                        <a:t>Criminal justice statistics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chemeClr val="bg1"/>
                          </a:solidFill>
                          <a:effectLst/>
                          <a:latin typeface="Roboto" pitchFamily="2" charset="0"/>
                          <a:ea typeface="Roboto" pitchFamily="2" charset="0"/>
                          <a:cs typeface="Times New Roman" panose="02020603050405020304" pitchFamily="18" charset="0"/>
                        </a:rPr>
                        <a:t>Prosecution data</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A025"/>
                    </a:solidFill>
                  </a:tcPr>
                </a:tc>
                <a:tc>
                  <a:txBody>
                    <a:bodyPr/>
                    <a:lstStyle/>
                    <a:p>
                      <a:pPr algn="ctr">
                        <a:lnSpc>
                          <a:spcPct val="107000"/>
                        </a:lnSpc>
                        <a:spcBef>
                          <a:spcPts val="300"/>
                        </a:spcBef>
                        <a:spcAft>
                          <a:spcPts val="300"/>
                        </a:spcAft>
                      </a:pPr>
                      <a:r>
                        <a:rPr lang="en-US" sz="1800" dirty="0">
                          <a:solidFill>
                            <a:schemeClr val="bg1"/>
                          </a:solidFill>
                          <a:effectLst/>
                          <a:latin typeface="Roboto" pitchFamily="2" charset="0"/>
                          <a:ea typeface="Roboto" pitchFamily="2" charset="0"/>
                          <a:cs typeface="Times New Roman" panose="02020603050405020304" pitchFamily="18" charset="0"/>
                        </a:rPr>
                        <a:t>Court data</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A025"/>
                    </a:solidFill>
                  </a:tcPr>
                </a:tc>
                <a:tc>
                  <a:txBody>
                    <a:bodyPr/>
                    <a:lstStyle/>
                    <a:p>
                      <a:pPr algn="ctr">
                        <a:lnSpc>
                          <a:spcPct val="107000"/>
                        </a:lnSpc>
                        <a:spcBef>
                          <a:spcPts val="300"/>
                        </a:spcBef>
                        <a:spcAft>
                          <a:spcPts val="300"/>
                        </a:spcAft>
                      </a:pPr>
                      <a:r>
                        <a:rPr lang="en-US" sz="1800" dirty="0">
                          <a:solidFill>
                            <a:schemeClr val="bg1"/>
                          </a:solidFill>
                          <a:effectLst/>
                          <a:latin typeface="Roboto" pitchFamily="2" charset="0"/>
                          <a:ea typeface="Roboto" pitchFamily="2" charset="0"/>
                          <a:cs typeface="Times New Roman" panose="02020603050405020304" pitchFamily="18" charset="0"/>
                        </a:rPr>
                        <a:t>Pre-trial detention and non-custodial measures</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A025"/>
                    </a:solidFill>
                  </a:tcPr>
                </a:tc>
                <a:tc>
                  <a:txBody>
                    <a:bodyPr/>
                    <a:lstStyle/>
                    <a:p>
                      <a:pPr algn="ctr">
                        <a:lnSpc>
                          <a:spcPct val="107000"/>
                        </a:lnSpc>
                        <a:spcBef>
                          <a:spcPts val="300"/>
                        </a:spcBef>
                        <a:spcAft>
                          <a:spcPts val="300"/>
                        </a:spcAft>
                      </a:pPr>
                      <a:r>
                        <a:rPr lang="en-US" sz="1800" dirty="0">
                          <a:solidFill>
                            <a:schemeClr val="bg1"/>
                          </a:solidFill>
                          <a:effectLst/>
                          <a:latin typeface="Roboto" pitchFamily="2" charset="0"/>
                          <a:ea typeface="Roboto" pitchFamily="2" charset="0"/>
                          <a:cs typeface="Times New Roman" panose="02020603050405020304" pitchFamily="18" charset="0"/>
                        </a:rPr>
                        <a:t>Seizure operations </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DA025"/>
                    </a:solidFill>
                  </a:tcPr>
                </a:tc>
                <a:extLst>
                  <a:ext uri="{0D108BD9-81ED-4DB2-BD59-A6C34878D82A}">
                    <a16:rowId xmlns:a16="http://schemas.microsoft.com/office/drawing/2014/main" val="4283684694"/>
                  </a:ext>
                </a:extLst>
              </a:tr>
              <a:tr h="1080000">
                <a:tc>
                  <a:txBody>
                    <a:bodyPr/>
                    <a:lstStyle/>
                    <a:p>
                      <a:pPr>
                        <a:lnSpc>
                          <a:spcPct val="107000"/>
                        </a:lnSpc>
                        <a:spcBef>
                          <a:spcPts val="300"/>
                        </a:spcBef>
                        <a:spcAft>
                          <a:spcPts val="300"/>
                        </a:spcAft>
                      </a:pPr>
                      <a:r>
                        <a:rPr lang="en-US" sz="1800" i="1">
                          <a:effectLst/>
                          <a:latin typeface="Roboto" pitchFamily="2" charset="0"/>
                          <a:ea typeface="Roboto" pitchFamily="2" charset="0"/>
                          <a:cs typeface="Times New Roman" panose="02020603050405020304" pitchFamily="18" charset="0"/>
                        </a:rPr>
                        <a:t>Other activities</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Extradition and mutual legal assistance</a:t>
                      </a:r>
                    </a:p>
                  </a:txBody>
                  <a:tcPr marL="62715" marR="62715" marT="0" marB="0" anchor="ctr">
                    <a:lnL>
                      <a:noFill/>
                    </a:lnL>
                    <a:lnR>
                      <a:noFill/>
                    </a:lnR>
                    <a:lnT>
                      <a:noFill/>
                    </a:lnT>
                    <a:lnB>
                      <a:noFill/>
                    </a:lnB>
                    <a:solidFill>
                      <a:srgbClr val="35B779"/>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Outreach</a:t>
                      </a:r>
                    </a:p>
                  </a:txBody>
                  <a:tcPr marL="62715" marR="62715" marT="0" marB="0" anchor="ctr">
                    <a:lnL>
                      <a:noFill/>
                    </a:lnL>
                    <a:lnR>
                      <a:noFill/>
                    </a:lnR>
                    <a:lnT>
                      <a:noFill/>
                    </a:lnT>
                    <a:lnB>
                      <a:noFill/>
                    </a:lnB>
                    <a:solidFill>
                      <a:srgbClr val="35B779"/>
                    </a:solidFill>
                  </a:tcPr>
                </a:tc>
                <a:tc>
                  <a:txBody>
                    <a:bodyPr/>
                    <a:lstStyle/>
                    <a:p>
                      <a:pPr algn="ctr">
                        <a:lnSpc>
                          <a:spcPct val="107000"/>
                        </a:lnSpc>
                        <a:spcBef>
                          <a:spcPts val="300"/>
                        </a:spcBef>
                        <a:spcAft>
                          <a:spcPts val="300"/>
                        </a:spcAft>
                      </a:pP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no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 </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4122375236"/>
                  </a:ext>
                </a:extLst>
              </a:tr>
              <a:tr h="1094449">
                <a:tc>
                  <a:txBody>
                    <a:bodyPr/>
                    <a:lstStyle/>
                    <a:p>
                      <a:pPr>
                        <a:lnSpc>
                          <a:spcPct val="107000"/>
                        </a:lnSpc>
                        <a:spcBef>
                          <a:spcPts val="300"/>
                        </a:spcBef>
                        <a:spcAft>
                          <a:spcPts val="300"/>
                        </a:spcAft>
                      </a:pPr>
                      <a:r>
                        <a:rPr lang="en-US" sz="1800" i="1">
                          <a:effectLst/>
                          <a:latin typeface="Roboto" pitchFamily="2" charset="0"/>
                          <a:ea typeface="Roboto" pitchFamily="2" charset="0"/>
                          <a:cs typeface="Times New Roman" panose="02020603050405020304" pitchFamily="18" charset="0"/>
                        </a:rPr>
                        <a:t>Conduct</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Professional conduct</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31688E"/>
                    </a:solidFill>
                  </a:tcPr>
                </a:tc>
                <a:tc>
                  <a:txBody>
                    <a:bodyPr/>
                    <a:lstStyle/>
                    <a:p>
                      <a:pPr algn="ctr">
                        <a:lnSpc>
                          <a:spcPct val="107000"/>
                        </a:lnSpc>
                        <a:spcBef>
                          <a:spcPts val="300"/>
                        </a:spcBef>
                        <a:spcAft>
                          <a:spcPts val="300"/>
                        </a:spcAft>
                      </a:pPr>
                      <a:r>
                        <a:rPr lang="en-US" sz="1800" dirty="0">
                          <a:solidFill>
                            <a:srgbClr val="FFFFFF"/>
                          </a:solidFill>
                          <a:effectLst/>
                          <a:latin typeface="Roboto" pitchFamily="2" charset="0"/>
                          <a:ea typeface="Roboto" pitchFamily="2" charset="0"/>
                          <a:cs typeface="Times New Roman" panose="02020603050405020304" pitchFamily="18" charset="0"/>
                        </a:rPr>
                        <a:t>Disqualification / recusal</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31688E"/>
                    </a:solidFill>
                  </a:tcPr>
                </a:tc>
                <a:tc>
                  <a:txBody>
                    <a:bodyPr/>
                    <a:lstStyle/>
                    <a:p>
                      <a:pPr algn="ctr">
                        <a:lnSpc>
                          <a:spcPct val="107000"/>
                        </a:lnSpc>
                        <a:spcBef>
                          <a:spcPts val="300"/>
                        </a:spcBef>
                        <a:spcAft>
                          <a:spcPts val="300"/>
                        </a:spcAft>
                      </a:pPr>
                      <a:r>
                        <a:rPr lang="en-US" sz="1800">
                          <a:effectLst/>
                          <a:latin typeface="Roboto" pitchFamily="2" charset="0"/>
                          <a:ea typeface="Roboto" pitchFamily="2" charset="0"/>
                          <a:cs typeface="Times New Roman" panose="02020603050405020304" pitchFamily="18" charset="0"/>
                        </a:rPr>
                        <a:t> </a:t>
                      </a: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7000"/>
                        </a:lnSpc>
                        <a:spcBef>
                          <a:spcPts val="300"/>
                        </a:spcBef>
                        <a:spcAft>
                          <a:spcPts val="300"/>
                        </a:spcAft>
                      </a:pPr>
                      <a:r>
                        <a:rPr lang="en-US" sz="1800" dirty="0">
                          <a:effectLst/>
                          <a:latin typeface="Roboto" pitchFamily="2" charset="0"/>
                          <a:ea typeface="Roboto" pitchFamily="2" charset="0"/>
                          <a:cs typeface="Times New Roman" panose="02020603050405020304" pitchFamily="18" charset="0"/>
                        </a:rPr>
                        <a:t> </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334067645"/>
                  </a:ext>
                </a:extLst>
              </a:tr>
            </a:tbl>
          </a:graphicData>
        </a:graphic>
      </p:graphicFrame>
    </p:spTree>
    <p:extLst>
      <p:ext uri="{BB962C8B-B14F-4D97-AF65-F5344CB8AC3E}">
        <p14:creationId xmlns:p14="http://schemas.microsoft.com/office/powerpoint/2010/main" val="1536027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Country example – Uruguay</a:t>
            </a:r>
            <a:endParaRPr lang="en-GB" dirty="0">
              <a:solidFill>
                <a:schemeClr val="bg1"/>
              </a:solidFill>
              <a:latin typeface="Roboto" pitchFamily="2" charset="0"/>
              <a:ea typeface="Roboto" pitchFamily="2" charset="0"/>
            </a:endParaRPr>
          </a:p>
        </p:txBody>
      </p:sp>
      <p:graphicFrame>
        <p:nvGraphicFramePr>
          <p:cNvPr id="3" name="Chart 2">
            <a:extLst>
              <a:ext uri="{FF2B5EF4-FFF2-40B4-BE49-F238E27FC236}">
                <a16:creationId xmlns:a16="http://schemas.microsoft.com/office/drawing/2014/main" id="{FC5181D8-F24E-8795-2D18-4B782382D107}"/>
              </a:ext>
            </a:extLst>
          </p:cNvPr>
          <p:cNvGraphicFramePr/>
          <p:nvPr/>
        </p:nvGraphicFramePr>
        <p:xfrm>
          <a:off x="2089062" y="2560409"/>
          <a:ext cx="8257661" cy="41267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BB86929-880C-84B2-C2BF-0D4D981CB4CF}"/>
              </a:ext>
            </a:extLst>
          </p:cNvPr>
          <p:cNvSpPr txBox="1"/>
          <p:nvPr/>
        </p:nvSpPr>
        <p:spPr>
          <a:xfrm>
            <a:off x="1804086" y="1626626"/>
            <a:ext cx="9630033" cy="461665"/>
          </a:xfrm>
          <a:prstGeom prst="rect">
            <a:avLst/>
          </a:prstGeom>
          <a:noFill/>
        </p:spPr>
        <p:txBody>
          <a:bodyPr wrap="square">
            <a:spAutoFit/>
          </a:bodyPr>
          <a:lstStyle/>
          <a:p>
            <a:r>
              <a:rPr lang="en-US" sz="2400" b="1" dirty="0">
                <a:effectLst/>
                <a:latin typeface="Roboto" pitchFamily="2" charset="0"/>
                <a:ea typeface="Roboto" pitchFamily="2" charset="0"/>
              </a:rPr>
              <a:t>Pre-trial detention and other non-custodial measures, 2020, Uruguay</a:t>
            </a:r>
            <a:endParaRPr lang="en-GB" sz="2400" dirty="0">
              <a:latin typeface="Roboto" pitchFamily="2" charset="0"/>
              <a:ea typeface="Roboto" pitchFamily="2" charset="0"/>
            </a:endParaRPr>
          </a:p>
        </p:txBody>
      </p:sp>
      <p:sp>
        <p:nvSpPr>
          <p:cNvPr id="5" name="TextBox 4">
            <a:extLst>
              <a:ext uri="{FF2B5EF4-FFF2-40B4-BE49-F238E27FC236}">
                <a16:creationId xmlns:a16="http://schemas.microsoft.com/office/drawing/2014/main" id="{C2806A62-A2EF-1291-8854-1E700EEB5470}"/>
              </a:ext>
            </a:extLst>
          </p:cNvPr>
          <p:cNvSpPr txBox="1"/>
          <p:nvPr/>
        </p:nvSpPr>
        <p:spPr>
          <a:xfrm>
            <a:off x="1507523" y="6328326"/>
            <a:ext cx="10017211" cy="461665"/>
          </a:xfrm>
          <a:prstGeom prst="rect">
            <a:avLst/>
          </a:prstGeom>
          <a:noFill/>
        </p:spPr>
        <p:txBody>
          <a:bodyPr wrap="square">
            <a:spAutoFit/>
          </a:bodyPr>
          <a:lstStyle/>
          <a:p>
            <a:r>
              <a:rPr lang="es-ES" sz="1200" i="1" dirty="0" err="1">
                <a:solidFill>
                  <a:srgbClr val="000000"/>
                </a:solidFill>
                <a:effectLst/>
                <a:latin typeface="Roboto" pitchFamily="2" charset="0"/>
                <a:ea typeface="Roboto" pitchFamily="2" charset="0"/>
              </a:rPr>
              <a:t>Source</a:t>
            </a:r>
            <a:r>
              <a:rPr lang="es-ES" sz="1200" dirty="0">
                <a:solidFill>
                  <a:srgbClr val="000000"/>
                </a:solidFill>
                <a:effectLst/>
                <a:latin typeface="Roboto" pitchFamily="2" charset="0"/>
                <a:ea typeface="Roboto" pitchFamily="2" charset="0"/>
              </a:rPr>
              <a:t>: Uruguay, Suprema Corte de Justicia, </a:t>
            </a:r>
            <a:r>
              <a:rPr lang="es-ES" sz="1200" i="1" dirty="0">
                <a:solidFill>
                  <a:srgbClr val="000000"/>
                </a:solidFill>
                <a:effectLst/>
                <a:latin typeface="Roboto" pitchFamily="2" charset="0"/>
                <a:ea typeface="Roboto" pitchFamily="2" charset="0"/>
              </a:rPr>
              <a:t>Procesos Penales 2020: Código del Proceso Penal 2017</a:t>
            </a:r>
            <a:r>
              <a:rPr lang="es-ES" sz="1200" dirty="0">
                <a:solidFill>
                  <a:srgbClr val="000000"/>
                </a:solidFill>
                <a:effectLst/>
                <a:latin typeface="Roboto" pitchFamily="2" charset="0"/>
                <a:ea typeface="Roboto" pitchFamily="2" charset="0"/>
              </a:rPr>
              <a:t> (Montevideo, 2020). </a:t>
            </a:r>
            <a:r>
              <a:rPr lang="en-GB" sz="1200" dirty="0">
                <a:solidFill>
                  <a:srgbClr val="000000"/>
                </a:solidFill>
                <a:effectLst/>
                <a:latin typeface="Roboto" pitchFamily="2" charset="0"/>
                <a:ea typeface="Roboto" pitchFamily="2" charset="0"/>
              </a:rPr>
              <a:t>Available at </a:t>
            </a:r>
            <a:r>
              <a:rPr lang="en-GB" sz="1200" u="sng" dirty="0">
                <a:solidFill>
                  <a:srgbClr val="000000"/>
                </a:solidFill>
                <a:effectLst/>
                <a:latin typeface="Roboto" pitchFamily="2" charset="0"/>
                <a:ea typeface="Roboto" pitchFamily="2" charset="0"/>
                <a:cs typeface="Calibri" panose="020F0502020204030204" pitchFamily="34" charset="0"/>
                <a:hlinkClick r:id="rId4"/>
              </a:rPr>
              <a:t>www.poderjudicial.gub.uy/penal.html</a:t>
            </a:r>
            <a:r>
              <a:rPr lang="en-GB" sz="1200" dirty="0">
                <a:solidFill>
                  <a:srgbClr val="000000"/>
                </a:solidFill>
                <a:effectLst/>
                <a:latin typeface="Roboto" pitchFamily="2" charset="0"/>
                <a:ea typeface="Roboto" pitchFamily="2" charset="0"/>
              </a:rPr>
              <a:t>.</a:t>
            </a:r>
            <a:endParaRPr lang="en-GB" sz="1200" dirty="0">
              <a:latin typeface="Roboto" pitchFamily="2" charset="0"/>
              <a:ea typeface="Roboto" pitchFamily="2" charset="0"/>
            </a:endParaRPr>
          </a:p>
        </p:txBody>
      </p:sp>
    </p:spTree>
    <p:extLst>
      <p:ext uri="{BB962C8B-B14F-4D97-AF65-F5344CB8AC3E}">
        <p14:creationId xmlns:p14="http://schemas.microsoft.com/office/powerpoint/2010/main" val="325419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Statistical framework – Prison administrations</a:t>
            </a:r>
            <a:endParaRPr lang="en-GB" dirty="0">
              <a:solidFill>
                <a:schemeClr val="bg1"/>
              </a:solidFill>
              <a:latin typeface="Roboto" pitchFamily="2" charset="0"/>
              <a:ea typeface="Roboto" pitchFamily="2" charset="0"/>
            </a:endParaRPr>
          </a:p>
        </p:txBody>
      </p:sp>
      <p:graphicFrame>
        <p:nvGraphicFramePr>
          <p:cNvPr id="5" name="Table 4">
            <a:extLst>
              <a:ext uri="{FF2B5EF4-FFF2-40B4-BE49-F238E27FC236}">
                <a16:creationId xmlns:a16="http://schemas.microsoft.com/office/drawing/2014/main" id="{286A0F0C-5402-354A-6EE0-90C3FAB60EB4}"/>
              </a:ext>
            </a:extLst>
          </p:cNvPr>
          <p:cNvGraphicFramePr>
            <a:graphicFrameLocks noGrp="1"/>
          </p:cNvGraphicFramePr>
          <p:nvPr>
            <p:extLst>
              <p:ext uri="{D42A27DB-BD31-4B8C-83A1-F6EECF244321}">
                <p14:modId xmlns:p14="http://schemas.microsoft.com/office/powerpoint/2010/main" val="348508177"/>
              </p:ext>
            </p:extLst>
          </p:nvPr>
        </p:nvGraphicFramePr>
        <p:xfrm>
          <a:off x="1109550" y="1729949"/>
          <a:ext cx="10270655" cy="4398225"/>
        </p:xfrm>
        <a:graphic>
          <a:graphicData uri="http://schemas.openxmlformats.org/drawingml/2006/table">
            <a:tbl>
              <a:tblPr firstRow="1" firstCol="1" bandRow="1"/>
              <a:tblGrid>
                <a:gridCol w="2054923">
                  <a:extLst>
                    <a:ext uri="{9D8B030D-6E8A-4147-A177-3AD203B41FA5}">
                      <a16:colId xmlns:a16="http://schemas.microsoft.com/office/drawing/2014/main" val="1650937443"/>
                    </a:ext>
                  </a:extLst>
                </a:gridCol>
                <a:gridCol w="2054923">
                  <a:extLst>
                    <a:ext uri="{9D8B030D-6E8A-4147-A177-3AD203B41FA5}">
                      <a16:colId xmlns:a16="http://schemas.microsoft.com/office/drawing/2014/main" val="1505412059"/>
                    </a:ext>
                  </a:extLst>
                </a:gridCol>
                <a:gridCol w="2053603">
                  <a:extLst>
                    <a:ext uri="{9D8B030D-6E8A-4147-A177-3AD203B41FA5}">
                      <a16:colId xmlns:a16="http://schemas.microsoft.com/office/drawing/2014/main" val="3252470859"/>
                    </a:ext>
                  </a:extLst>
                </a:gridCol>
                <a:gridCol w="2053603">
                  <a:extLst>
                    <a:ext uri="{9D8B030D-6E8A-4147-A177-3AD203B41FA5}">
                      <a16:colId xmlns:a16="http://schemas.microsoft.com/office/drawing/2014/main" val="1412319755"/>
                    </a:ext>
                  </a:extLst>
                </a:gridCol>
                <a:gridCol w="2053603">
                  <a:extLst>
                    <a:ext uri="{9D8B030D-6E8A-4147-A177-3AD203B41FA5}">
                      <a16:colId xmlns:a16="http://schemas.microsoft.com/office/drawing/2014/main" val="1607956585"/>
                    </a:ext>
                  </a:extLst>
                </a:gridCol>
              </a:tblGrid>
              <a:tr h="879645">
                <a:tc>
                  <a:txBody>
                    <a:bodyPr/>
                    <a:lstStyle/>
                    <a:p>
                      <a:pPr>
                        <a:lnSpc>
                          <a:spcPct val="100000"/>
                        </a:lnSpc>
                        <a:spcBef>
                          <a:spcPts val="0"/>
                        </a:spcBef>
                        <a:spcAft>
                          <a:spcPts val="0"/>
                        </a:spcAft>
                      </a:pPr>
                      <a:r>
                        <a:rPr lang="en-US" sz="1800" i="1" dirty="0">
                          <a:effectLst/>
                          <a:latin typeface="Roboto" pitchFamily="2" charset="0"/>
                          <a:ea typeface="Roboto" pitchFamily="2" charset="0"/>
                          <a:cs typeface="Times New Roman" panose="02020603050405020304" pitchFamily="18" charset="0"/>
                        </a:rPr>
                        <a:t>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0000"/>
                        </a:lnSpc>
                        <a:spcBef>
                          <a:spcPts val="0"/>
                        </a:spcBef>
                        <a:spcAft>
                          <a:spcPts val="0"/>
                        </a:spcAft>
                      </a:pPr>
                      <a:r>
                        <a:rPr lang="en-US" sz="1800" dirty="0">
                          <a:solidFill>
                            <a:srgbClr val="FFFFFF"/>
                          </a:solidFill>
                          <a:effectLst/>
                          <a:latin typeface="Roboto" pitchFamily="2" charset="0"/>
                          <a:ea typeface="Roboto" pitchFamily="2" charset="0"/>
                          <a:cs typeface="Times New Roman" panose="02020603050405020304" pitchFamily="18" charset="0"/>
                        </a:rPr>
                        <a:t>Human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0070C0"/>
                    </a:solidFill>
                  </a:tcPr>
                </a:tc>
                <a:tc>
                  <a:txBody>
                    <a:bodyPr/>
                    <a:lstStyle/>
                    <a:p>
                      <a:pPr algn="ctr">
                        <a:lnSpc>
                          <a:spcPct val="100000"/>
                        </a:lnSpc>
                        <a:spcBef>
                          <a:spcPts val="0"/>
                        </a:spcBef>
                        <a:spcAft>
                          <a:spcPts val="0"/>
                        </a:spcAft>
                      </a:pPr>
                      <a:r>
                        <a:rPr lang="en-US" sz="1800" dirty="0">
                          <a:solidFill>
                            <a:srgbClr val="FFFFFF"/>
                          </a:solidFill>
                          <a:effectLst/>
                          <a:latin typeface="Roboto" pitchFamily="2" charset="0"/>
                          <a:ea typeface="Roboto" pitchFamily="2" charset="0"/>
                          <a:cs typeface="Times New Roman" panose="02020603050405020304" pitchFamily="18" charset="0"/>
                        </a:rPr>
                        <a:t>Financial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0070C0"/>
                    </a:solidFill>
                  </a:tcPr>
                </a:tc>
                <a:tc>
                  <a:txBody>
                    <a:bodyPr/>
                    <a:lstStyle/>
                    <a:p>
                      <a:pPr algn="ctr">
                        <a:lnSpc>
                          <a:spcPct val="100000"/>
                        </a:lnSpc>
                        <a:spcBef>
                          <a:spcPts val="0"/>
                        </a:spcBef>
                        <a:spcAft>
                          <a:spcPts val="0"/>
                        </a:spcAft>
                      </a:pPr>
                      <a:r>
                        <a:rPr lang="en-US" sz="1800" dirty="0">
                          <a:solidFill>
                            <a:srgbClr val="FFFFFF"/>
                          </a:solidFill>
                          <a:effectLst/>
                          <a:latin typeface="Roboto" pitchFamily="2" charset="0"/>
                          <a:ea typeface="Roboto" pitchFamily="2" charset="0"/>
                          <a:cs typeface="Times New Roman" panose="02020603050405020304" pitchFamily="18" charset="0"/>
                        </a:rPr>
                        <a:t>Physical resources</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0070C0"/>
                    </a:solidFill>
                  </a:tcPr>
                </a:tc>
                <a:tc>
                  <a:txBody>
                    <a:bodyPr/>
                    <a:lstStyle/>
                    <a:p>
                      <a:pPr algn="ctr">
                        <a:lnSpc>
                          <a:spcPct val="100000"/>
                        </a:lnSpc>
                        <a:spcBef>
                          <a:spcPts val="0"/>
                        </a:spcBef>
                        <a:spcAft>
                          <a:spcPts val="0"/>
                        </a:spcAft>
                      </a:pPr>
                      <a:r>
                        <a:rPr lang="en-US" sz="1800" dirty="0">
                          <a:solidFill>
                            <a:srgbClr val="FFFFFF"/>
                          </a:solidFill>
                          <a:effectLst/>
                          <a:latin typeface="Roboto" pitchFamily="2" charset="0"/>
                          <a:ea typeface="Roboto" pitchFamily="2" charset="0"/>
                          <a:cs typeface="Times New Roman" panose="02020603050405020304" pitchFamily="18" charset="0"/>
                        </a:rPr>
                        <a:t>Staff safety and well-being</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0070C0"/>
                    </a:solidFill>
                  </a:tcPr>
                </a:tc>
                <a:extLst>
                  <a:ext uri="{0D108BD9-81ED-4DB2-BD59-A6C34878D82A}">
                    <a16:rowId xmlns:a16="http://schemas.microsoft.com/office/drawing/2014/main" val="891573348"/>
                  </a:ext>
                </a:extLst>
              </a:tr>
              <a:tr h="879645">
                <a:tc>
                  <a:txBody>
                    <a:bodyPr/>
                    <a:lstStyle/>
                    <a:p>
                      <a:pPr>
                        <a:lnSpc>
                          <a:spcPct val="100000"/>
                        </a:lnSpc>
                        <a:spcBef>
                          <a:spcPts val="0"/>
                        </a:spcBef>
                        <a:spcAft>
                          <a:spcPts val="0"/>
                        </a:spcAft>
                      </a:pPr>
                      <a:r>
                        <a:rPr lang="en-US" sz="1800" i="1" dirty="0">
                          <a:effectLst/>
                          <a:latin typeface="Roboto" pitchFamily="2" charset="0"/>
                          <a:ea typeface="Roboto" pitchFamily="2" charset="0"/>
                          <a:cs typeface="Times New Roman" panose="02020603050405020304" pitchFamily="18" charset="0"/>
                        </a:rPr>
                        <a:t>Prisoner profile</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Population registration</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002060"/>
                    </a:solidFill>
                  </a:tcPr>
                </a:tc>
                <a:tc>
                  <a:txBody>
                    <a:bodyPr/>
                    <a:lstStyle/>
                    <a:p>
                      <a:pPr algn="ctr">
                        <a:lnSpc>
                          <a:spcPct val="100000"/>
                        </a:lnSpc>
                        <a:spcBef>
                          <a:spcPts val="0"/>
                        </a:spcBef>
                        <a:spcAft>
                          <a:spcPts val="0"/>
                        </a:spcAft>
                      </a:pP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noFill/>
                  </a:tcPr>
                </a:tc>
                <a:tc>
                  <a:txBody>
                    <a:bodyPr/>
                    <a:lstStyle/>
                    <a:p>
                      <a:pPr algn="ctr">
                        <a:lnSpc>
                          <a:spcPct val="100000"/>
                        </a:lnSpc>
                        <a:spcBef>
                          <a:spcPts val="0"/>
                        </a:spcBef>
                        <a:spcAft>
                          <a:spcPts val="0"/>
                        </a:spcAft>
                      </a:pP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noFill/>
                  </a:tcPr>
                </a:tc>
                <a:tc>
                  <a:txBody>
                    <a:bodyPr/>
                    <a:lstStyle/>
                    <a:p>
                      <a:pPr algn="ctr">
                        <a:lnSpc>
                          <a:spcPct val="100000"/>
                        </a:lnSpc>
                        <a:spcBef>
                          <a:spcPts val="0"/>
                        </a:spcBef>
                        <a:spcAft>
                          <a:spcPts val="0"/>
                        </a:spcAft>
                      </a:pP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noFill/>
                  </a:tcPr>
                </a:tc>
                <a:extLst>
                  <a:ext uri="{0D108BD9-81ED-4DB2-BD59-A6C34878D82A}">
                    <a16:rowId xmlns:a16="http://schemas.microsoft.com/office/drawing/2014/main" val="4283684694"/>
                  </a:ext>
                </a:extLst>
              </a:tr>
              <a:tr h="879645">
                <a:tc>
                  <a:txBody>
                    <a:bodyPr/>
                    <a:lstStyle/>
                    <a:p>
                      <a:pPr>
                        <a:lnSpc>
                          <a:spcPct val="100000"/>
                        </a:lnSpc>
                        <a:spcBef>
                          <a:spcPts val="0"/>
                        </a:spcBef>
                        <a:spcAft>
                          <a:spcPts val="0"/>
                        </a:spcAft>
                      </a:pPr>
                      <a:r>
                        <a:rPr lang="en-US" sz="1800" i="1" dirty="0">
                          <a:effectLst/>
                          <a:latin typeface="Roboto" pitchFamily="2" charset="0"/>
                          <a:ea typeface="Roboto" pitchFamily="2" charset="0"/>
                          <a:cs typeface="Times New Roman" panose="02020603050405020304" pitchFamily="18" charset="0"/>
                        </a:rPr>
                        <a:t>Reintegration</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Visits</a:t>
                      </a:r>
                    </a:p>
                  </a:txBody>
                  <a:tcPr marL="62715" marR="62715" marT="0" marB="0" anchor="ctr">
                    <a:lnL>
                      <a:noFill/>
                    </a:lnL>
                    <a:lnR>
                      <a:noFill/>
                    </a:lnR>
                    <a:lnT>
                      <a:noFill/>
                    </a:lnT>
                    <a:lnB>
                      <a:noFill/>
                    </a:lnB>
                    <a:solidFill>
                      <a:srgbClr val="00B050"/>
                    </a:solidFill>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Health and rehabilitation</a:t>
                      </a:r>
                    </a:p>
                  </a:txBody>
                  <a:tcPr marL="62715" marR="62715" marT="0" marB="0" anchor="ctr">
                    <a:lnL>
                      <a:noFill/>
                    </a:lnL>
                    <a:lnR>
                      <a:noFill/>
                    </a:lnR>
                    <a:lnT>
                      <a:noFill/>
                    </a:lnT>
                    <a:lnB>
                      <a:noFill/>
                    </a:lnB>
                    <a:solidFill>
                      <a:srgbClr val="00B050"/>
                    </a:solidFill>
                  </a:tcPr>
                </a:tc>
                <a:tc>
                  <a:txBody>
                    <a:bodyPr/>
                    <a:lstStyle/>
                    <a:p>
                      <a:pPr algn="ctr">
                        <a:lnSpc>
                          <a:spcPct val="100000"/>
                        </a:lnSpc>
                        <a:spcBef>
                          <a:spcPts val="0"/>
                        </a:spcBef>
                        <a:spcAft>
                          <a:spcPts val="0"/>
                        </a:spcAft>
                      </a:pPr>
                      <a:r>
                        <a:rPr lang="en-US" sz="1800" dirty="0" err="1">
                          <a:solidFill>
                            <a:schemeClr val="bg1"/>
                          </a:solidFill>
                          <a:effectLst/>
                          <a:latin typeface="Roboto" pitchFamily="2" charset="0"/>
                          <a:ea typeface="Roboto" pitchFamily="2" charset="0"/>
                          <a:cs typeface="Times New Roman" panose="02020603050405020304" pitchFamily="18" charset="0"/>
                        </a:rPr>
                        <a:t>Programmes</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00B050"/>
                    </a:solidFill>
                  </a:tcPr>
                </a:tc>
                <a:tc>
                  <a:txBody>
                    <a:bodyPr/>
                    <a:lstStyle/>
                    <a:p>
                      <a:pPr algn="ctr">
                        <a:lnSpc>
                          <a:spcPct val="100000"/>
                        </a:lnSpc>
                        <a:spcBef>
                          <a:spcPts val="0"/>
                        </a:spcBef>
                        <a:spcAft>
                          <a:spcPts val="0"/>
                        </a:spcAft>
                      </a:pPr>
                      <a:r>
                        <a:rPr lang="en-US" sz="1800" dirty="0">
                          <a:solidFill>
                            <a:srgbClr val="FFFFFF"/>
                          </a:solidFill>
                          <a:effectLst/>
                          <a:latin typeface="Roboto" pitchFamily="2" charset="0"/>
                          <a:ea typeface="Roboto" pitchFamily="2" charset="0"/>
                          <a:cs typeface="Times New Roman" panose="02020603050405020304" pitchFamily="18" charset="0"/>
                        </a:rPr>
                        <a:t> </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4122375236"/>
                  </a:ext>
                </a:extLst>
              </a:tr>
              <a:tr h="879645">
                <a:tc>
                  <a:txBody>
                    <a:bodyPr/>
                    <a:lstStyle/>
                    <a:p>
                      <a:pPr>
                        <a:lnSpc>
                          <a:spcPct val="100000"/>
                        </a:lnSpc>
                        <a:spcBef>
                          <a:spcPts val="0"/>
                        </a:spcBef>
                        <a:spcAft>
                          <a:spcPts val="0"/>
                        </a:spcAft>
                      </a:pPr>
                      <a:r>
                        <a:rPr lang="en-US" sz="1800" i="1" dirty="0">
                          <a:effectLst/>
                          <a:latin typeface="Roboto" pitchFamily="2" charset="0"/>
                          <a:ea typeface="Roboto" pitchFamily="2" charset="0"/>
                          <a:cs typeface="Times New Roman" panose="02020603050405020304" pitchFamily="18" charset="0"/>
                        </a:rPr>
                        <a:t>Safety and security</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Sanctions</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FC404"/>
                    </a:solidFill>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Searches</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FC404"/>
                    </a:solidFill>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Incidents</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FFC404"/>
                    </a:solidFill>
                  </a:tcPr>
                </a:tc>
                <a:tc>
                  <a:txBody>
                    <a:bodyPr/>
                    <a:lstStyle/>
                    <a:p>
                      <a:pPr algn="ctr">
                        <a:lnSpc>
                          <a:spcPct val="100000"/>
                        </a:lnSpc>
                        <a:spcBef>
                          <a:spcPts val="0"/>
                        </a:spcBef>
                        <a:spcAft>
                          <a:spcPts val="0"/>
                        </a:spcAft>
                      </a:pPr>
                      <a:r>
                        <a:rPr lang="en-US" sz="1800" dirty="0">
                          <a:effectLst/>
                          <a:latin typeface="Roboto" pitchFamily="2" charset="0"/>
                          <a:ea typeface="Roboto" pitchFamily="2" charset="0"/>
                          <a:cs typeface="Times New Roman" panose="02020603050405020304" pitchFamily="18" charset="0"/>
                        </a:rPr>
                        <a:t> </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334067645"/>
                  </a:ext>
                </a:extLst>
              </a:tr>
              <a:tr h="879645">
                <a:tc>
                  <a:txBody>
                    <a:bodyPr/>
                    <a:lstStyle/>
                    <a:p>
                      <a:pPr>
                        <a:lnSpc>
                          <a:spcPct val="100000"/>
                        </a:lnSpc>
                        <a:spcBef>
                          <a:spcPts val="0"/>
                        </a:spcBef>
                        <a:spcAft>
                          <a:spcPts val="0"/>
                        </a:spcAft>
                      </a:pPr>
                      <a:r>
                        <a:rPr lang="en-US" sz="1800" dirty="0">
                          <a:effectLst/>
                          <a:latin typeface="Roboto" pitchFamily="2" charset="0"/>
                          <a:ea typeface="Roboto" pitchFamily="2" charset="0"/>
                          <a:cs typeface="Times New Roman" panose="02020603050405020304" pitchFamily="18" charset="0"/>
                        </a:rPr>
                        <a:t>Conduct</a:t>
                      </a: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Complaints</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C00000"/>
                    </a:solidFill>
                  </a:tcPr>
                </a:tc>
                <a:tc>
                  <a:txBody>
                    <a:bodyPr/>
                    <a:lstStyle/>
                    <a:p>
                      <a:pPr algn="ctr">
                        <a:lnSpc>
                          <a:spcPct val="100000"/>
                        </a:lnSpc>
                        <a:spcBef>
                          <a:spcPts val="0"/>
                        </a:spcBef>
                        <a:spcAft>
                          <a:spcPts val="0"/>
                        </a:spcAft>
                      </a:pPr>
                      <a:r>
                        <a:rPr lang="en-US" sz="1800" dirty="0">
                          <a:solidFill>
                            <a:schemeClr val="bg1"/>
                          </a:solidFill>
                          <a:effectLst/>
                          <a:latin typeface="Roboto" pitchFamily="2" charset="0"/>
                          <a:ea typeface="Roboto" pitchFamily="2" charset="0"/>
                          <a:cs typeface="Times New Roman" panose="02020603050405020304" pitchFamily="18" charset="0"/>
                        </a:rPr>
                        <a:t>Use of force</a:t>
                      </a:r>
                      <a:endParaRPr lang="en-GB" sz="1800" dirty="0">
                        <a:solidFill>
                          <a:schemeClr val="bg1"/>
                        </a:solidFill>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solidFill>
                      <a:srgbClr val="C00000"/>
                    </a:solidFill>
                  </a:tcPr>
                </a:tc>
                <a:tc>
                  <a:txBody>
                    <a:bodyPr/>
                    <a:lstStyle/>
                    <a:p>
                      <a:pPr algn="ctr">
                        <a:lnSpc>
                          <a:spcPct val="100000"/>
                        </a:lnSpc>
                        <a:spcBef>
                          <a:spcPts val="0"/>
                        </a:spcBef>
                        <a:spcAft>
                          <a:spcPts val="0"/>
                        </a:spcAft>
                      </a:pPr>
                      <a:endParaRPr lang="en-GB" sz="180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tc>
                  <a:txBody>
                    <a:bodyPr/>
                    <a:lstStyle/>
                    <a:p>
                      <a:pPr algn="ctr">
                        <a:lnSpc>
                          <a:spcPct val="100000"/>
                        </a:lnSpc>
                        <a:spcBef>
                          <a:spcPts val="0"/>
                        </a:spcBef>
                        <a:spcAft>
                          <a:spcPts val="0"/>
                        </a:spcAft>
                      </a:pPr>
                      <a:endParaRPr lang="en-GB" sz="1800" dirty="0">
                        <a:effectLst/>
                        <a:latin typeface="Roboto" pitchFamily="2" charset="0"/>
                        <a:ea typeface="Roboto" pitchFamily="2" charset="0"/>
                        <a:cs typeface="Times New Roman" panose="02020603050405020304" pitchFamily="18" charset="0"/>
                      </a:endParaRPr>
                    </a:p>
                  </a:txBody>
                  <a:tcPr marL="62715" marR="62715" marT="0" marB="0" anchor="ctr">
                    <a:lnL>
                      <a:noFill/>
                    </a:lnL>
                    <a:lnR>
                      <a:noFill/>
                    </a:lnR>
                    <a:lnT>
                      <a:noFill/>
                    </a:lnT>
                    <a:lnB>
                      <a:noFill/>
                    </a:lnB>
                  </a:tcPr>
                </a:tc>
                <a:extLst>
                  <a:ext uri="{0D108BD9-81ED-4DB2-BD59-A6C34878D82A}">
                    <a16:rowId xmlns:a16="http://schemas.microsoft.com/office/drawing/2014/main" val="604856544"/>
                  </a:ext>
                </a:extLst>
              </a:tr>
            </a:tbl>
          </a:graphicData>
        </a:graphic>
      </p:graphicFrame>
    </p:spTree>
    <p:extLst>
      <p:ext uri="{BB962C8B-B14F-4D97-AF65-F5344CB8AC3E}">
        <p14:creationId xmlns:p14="http://schemas.microsoft.com/office/powerpoint/2010/main" val="80702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2CE80-8872-ED2F-9B7C-21A706AC9319}"/>
              </a:ext>
            </a:extLst>
          </p:cNvPr>
          <p:cNvSpPr txBox="1">
            <a:spLocks/>
          </p:cNvSpPr>
          <p:nvPr/>
        </p:nvSpPr>
        <p:spPr bwMode="auto">
          <a:xfrm>
            <a:off x="0" y="764704"/>
            <a:ext cx="12192000" cy="792088"/>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solidFill>
                  <a:schemeClr val="bg1"/>
                </a:solidFill>
                <a:latin typeface="Roboto" pitchFamily="2" charset="0"/>
                <a:ea typeface="Roboto" pitchFamily="2" charset="0"/>
              </a:rPr>
              <a:t>Country example – USA</a:t>
            </a:r>
            <a:endParaRPr lang="en-GB" dirty="0">
              <a:solidFill>
                <a:schemeClr val="bg1"/>
              </a:solidFill>
              <a:latin typeface="Roboto" pitchFamily="2" charset="0"/>
              <a:ea typeface="Roboto" pitchFamily="2" charset="0"/>
            </a:endParaRPr>
          </a:p>
        </p:txBody>
      </p:sp>
      <p:graphicFrame>
        <p:nvGraphicFramePr>
          <p:cNvPr id="3" name="Chart 2">
            <a:extLst>
              <a:ext uri="{FF2B5EF4-FFF2-40B4-BE49-F238E27FC236}">
                <a16:creationId xmlns:a16="http://schemas.microsoft.com/office/drawing/2014/main" id="{FC5181D8-F24E-8795-2D18-4B782382D107}"/>
              </a:ext>
            </a:extLst>
          </p:cNvPr>
          <p:cNvGraphicFramePr/>
          <p:nvPr/>
        </p:nvGraphicFramePr>
        <p:xfrm>
          <a:off x="2089062" y="2560409"/>
          <a:ext cx="8257661" cy="41267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BB86929-880C-84B2-C2BF-0D4D981CB4CF}"/>
              </a:ext>
            </a:extLst>
          </p:cNvPr>
          <p:cNvSpPr txBox="1"/>
          <p:nvPr/>
        </p:nvSpPr>
        <p:spPr>
          <a:xfrm>
            <a:off x="1804086" y="1626626"/>
            <a:ext cx="9630033" cy="830997"/>
          </a:xfrm>
          <a:prstGeom prst="rect">
            <a:avLst/>
          </a:prstGeom>
          <a:noFill/>
        </p:spPr>
        <p:txBody>
          <a:bodyPr wrap="square">
            <a:spAutoFit/>
          </a:bodyPr>
          <a:lstStyle/>
          <a:p>
            <a:r>
              <a:rPr lang="en-US" sz="2400" b="1" dirty="0">
                <a:effectLst/>
                <a:latin typeface="Roboto" pitchFamily="2" charset="0"/>
                <a:ea typeface="Roboto" pitchFamily="2" charset="0"/>
              </a:rPr>
              <a:t>Federal prisoners cited for prohibited acts that resulted in reduction in rewards, incentives or time credits, 2019-2020</a:t>
            </a:r>
            <a:endParaRPr lang="en-GB" sz="2400" dirty="0">
              <a:latin typeface="Roboto" pitchFamily="2" charset="0"/>
              <a:ea typeface="Roboto" pitchFamily="2" charset="0"/>
            </a:endParaRPr>
          </a:p>
        </p:txBody>
      </p:sp>
      <p:sp>
        <p:nvSpPr>
          <p:cNvPr id="5" name="TextBox 4">
            <a:extLst>
              <a:ext uri="{FF2B5EF4-FFF2-40B4-BE49-F238E27FC236}">
                <a16:creationId xmlns:a16="http://schemas.microsoft.com/office/drawing/2014/main" id="{C2806A62-A2EF-1291-8854-1E700EEB5470}"/>
              </a:ext>
            </a:extLst>
          </p:cNvPr>
          <p:cNvSpPr txBox="1"/>
          <p:nvPr/>
        </p:nvSpPr>
        <p:spPr>
          <a:xfrm>
            <a:off x="1507523" y="6328326"/>
            <a:ext cx="10017211" cy="461665"/>
          </a:xfrm>
          <a:prstGeom prst="rect">
            <a:avLst/>
          </a:prstGeom>
          <a:noFill/>
        </p:spPr>
        <p:txBody>
          <a:bodyPr wrap="square">
            <a:spAutoFit/>
          </a:bodyPr>
          <a:lstStyle/>
          <a:p>
            <a:r>
              <a:rPr lang="en-US" sz="1200" i="1" dirty="0">
                <a:solidFill>
                  <a:srgbClr val="000000"/>
                </a:solidFill>
                <a:effectLst/>
                <a:latin typeface="Roboto" pitchFamily="2" charset="0"/>
                <a:ea typeface="Roboto" pitchFamily="2" charset="0"/>
                <a:cs typeface="Times New Roman" panose="02020603050405020304" pitchFamily="18" charset="0"/>
              </a:rPr>
              <a:t>Source</a:t>
            </a:r>
            <a:r>
              <a:rPr lang="en-US" sz="1200" dirty="0">
                <a:solidFill>
                  <a:srgbClr val="000000"/>
                </a:solidFill>
                <a:effectLst/>
                <a:latin typeface="Roboto" pitchFamily="2" charset="0"/>
                <a:ea typeface="Roboto" pitchFamily="2" charset="0"/>
                <a:cs typeface="Times New Roman" panose="02020603050405020304" pitchFamily="18" charset="0"/>
              </a:rPr>
              <a:t>: United States of America, Department of Justice, Bureau of Justice Statistics, </a:t>
            </a:r>
            <a:r>
              <a:rPr lang="en-US" sz="1200" i="1" dirty="0">
                <a:solidFill>
                  <a:srgbClr val="000000"/>
                </a:solidFill>
                <a:effectLst/>
                <a:latin typeface="Roboto" pitchFamily="2" charset="0"/>
                <a:ea typeface="Roboto" pitchFamily="2" charset="0"/>
                <a:cs typeface="Times New Roman" panose="02020603050405020304" pitchFamily="18" charset="0"/>
              </a:rPr>
              <a:t>Federal Prisoner Statistics Collected under the First Step Act 2021 (</a:t>
            </a:r>
            <a:r>
              <a:rPr lang="en-US" sz="1200" dirty="0">
                <a:solidFill>
                  <a:srgbClr val="000000"/>
                </a:solidFill>
                <a:effectLst/>
                <a:latin typeface="Roboto" pitchFamily="2" charset="0"/>
                <a:ea typeface="Roboto" pitchFamily="2" charset="0"/>
                <a:cs typeface="Times New Roman" panose="02020603050405020304" pitchFamily="18" charset="0"/>
              </a:rPr>
              <a:t>USA, 2021). Available at </a:t>
            </a:r>
            <a:r>
              <a:rPr lang="en-US" sz="1200" u="sng" dirty="0">
                <a:solidFill>
                  <a:srgbClr val="0563C1"/>
                </a:solidFill>
                <a:effectLst/>
                <a:latin typeface="Roboto" pitchFamily="2" charset="0"/>
                <a:ea typeface="Roboto" pitchFamily="2" charset="0"/>
                <a:cs typeface="Times New Roman" panose="02020603050405020304" pitchFamily="18" charset="0"/>
                <a:hlinkClick r:id="rId4"/>
              </a:rPr>
              <a:t>https://bjs.ojp.gov/library/publications/federal-prisoner-statistics-collected-under-first-step-act-2021</a:t>
            </a:r>
            <a:r>
              <a:rPr lang="en-US" sz="1200" dirty="0">
                <a:solidFill>
                  <a:srgbClr val="000000"/>
                </a:solidFill>
                <a:effectLst/>
                <a:latin typeface="Roboto" pitchFamily="2" charset="0"/>
                <a:ea typeface="Roboto" pitchFamily="2" charset="0"/>
                <a:cs typeface="Times New Roman" panose="02020603050405020304" pitchFamily="18" charset="0"/>
              </a:rPr>
              <a:t> </a:t>
            </a:r>
            <a:endParaRPr lang="en-GB" sz="1200" dirty="0">
              <a:latin typeface="Roboto" pitchFamily="2" charset="0"/>
              <a:ea typeface="Roboto" pitchFamily="2" charset="0"/>
            </a:endParaRPr>
          </a:p>
        </p:txBody>
      </p:sp>
    </p:spTree>
    <p:extLst>
      <p:ext uri="{BB962C8B-B14F-4D97-AF65-F5344CB8AC3E}">
        <p14:creationId xmlns:p14="http://schemas.microsoft.com/office/powerpoint/2010/main" val="356636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ACC4928-9E83-E25D-CC1F-927688441792}"/>
              </a:ext>
            </a:extLst>
          </p:cNvPr>
          <p:cNvSpPr/>
          <p:nvPr/>
        </p:nvSpPr>
        <p:spPr>
          <a:xfrm>
            <a:off x="3162783" y="914400"/>
            <a:ext cx="7972063" cy="5775767"/>
          </a:xfrm>
          <a:prstGeom prst="ellipse">
            <a:avLst/>
          </a:prstGeom>
          <a:solidFill>
            <a:srgbClr val="AEA2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B8FB6EA-A9FF-6963-0E6E-6265A5AD1992}"/>
              </a:ext>
            </a:extLst>
          </p:cNvPr>
          <p:cNvSpPr/>
          <p:nvPr/>
        </p:nvSpPr>
        <p:spPr>
          <a:xfrm>
            <a:off x="3716488" y="1759352"/>
            <a:ext cx="6712302" cy="4483162"/>
          </a:xfrm>
          <a:prstGeom prst="ellipse">
            <a:avLst/>
          </a:prstGeom>
          <a:solidFill>
            <a:srgbClr val="0049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latin typeface="Roboto" pitchFamily="2" charset="0"/>
                <a:ea typeface="Roboto" pitchFamily="2" charset="0"/>
              </a:rPr>
              <a:t>Disclosed crime</a:t>
            </a:r>
            <a:endParaRPr lang="en-GB" sz="2800" dirty="0">
              <a:latin typeface="Roboto" pitchFamily="2" charset="0"/>
              <a:ea typeface="Roboto" pitchFamily="2" charset="0"/>
            </a:endParaRPr>
          </a:p>
        </p:txBody>
      </p:sp>
      <p:sp>
        <p:nvSpPr>
          <p:cNvPr id="9" name="Oval 8">
            <a:extLst>
              <a:ext uri="{FF2B5EF4-FFF2-40B4-BE49-F238E27FC236}">
                <a16:creationId xmlns:a16="http://schemas.microsoft.com/office/drawing/2014/main" id="{01AD50F2-9337-2BEA-C5E6-10ACAA384D93}"/>
              </a:ext>
            </a:extLst>
          </p:cNvPr>
          <p:cNvSpPr/>
          <p:nvPr/>
        </p:nvSpPr>
        <p:spPr>
          <a:xfrm>
            <a:off x="3497018" y="3429000"/>
            <a:ext cx="2883766" cy="1759253"/>
          </a:xfrm>
          <a:prstGeom prst="ellipse">
            <a:avLst/>
          </a:prstGeom>
          <a:solidFill>
            <a:srgbClr val="FFC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Roboto" pitchFamily="2" charset="0"/>
                <a:ea typeface="Roboto" pitchFamily="2" charset="0"/>
              </a:rPr>
              <a:t>Reported crime</a:t>
            </a:r>
            <a:endParaRPr lang="en-GB" dirty="0">
              <a:latin typeface="Roboto" pitchFamily="2" charset="0"/>
              <a:ea typeface="Roboto" pitchFamily="2" charset="0"/>
            </a:endParaRPr>
          </a:p>
        </p:txBody>
      </p:sp>
      <p:sp>
        <p:nvSpPr>
          <p:cNvPr id="10" name="Oval 9">
            <a:extLst>
              <a:ext uri="{FF2B5EF4-FFF2-40B4-BE49-F238E27FC236}">
                <a16:creationId xmlns:a16="http://schemas.microsoft.com/office/drawing/2014/main" id="{841738B9-5EDF-AE29-DF87-7D759EEC32A1}"/>
              </a:ext>
            </a:extLst>
          </p:cNvPr>
          <p:cNvSpPr/>
          <p:nvPr/>
        </p:nvSpPr>
        <p:spPr>
          <a:xfrm>
            <a:off x="3587428" y="4149029"/>
            <a:ext cx="1878956" cy="842034"/>
          </a:xfrm>
          <a:prstGeom prst="ellipse">
            <a:avLst/>
          </a:prstGeom>
          <a:solidFill>
            <a:srgbClr val="F58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itchFamily="2" charset="0"/>
                <a:ea typeface="Roboto" pitchFamily="2" charset="0"/>
              </a:rPr>
              <a:t>Sentenced crime</a:t>
            </a:r>
            <a:endParaRPr lang="en-GB" dirty="0">
              <a:latin typeface="Roboto" pitchFamily="2" charset="0"/>
              <a:ea typeface="Roboto" pitchFamily="2" charset="0"/>
            </a:endParaRPr>
          </a:p>
        </p:txBody>
      </p:sp>
      <p:sp>
        <p:nvSpPr>
          <p:cNvPr id="11" name="TextBox 10">
            <a:extLst>
              <a:ext uri="{FF2B5EF4-FFF2-40B4-BE49-F238E27FC236}">
                <a16:creationId xmlns:a16="http://schemas.microsoft.com/office/drawing/2014/main" id="{DC157281-053F-EDB3-4392-B3496EB63B18}"/>
              </a:ext>
            </a:extLst>
          </p:cNvPr>
          <p:cNvSpPr txBox="1"/>
          <p:nvPr/>
        </p:nvSpPr>
        <p:spPr>
          <a:xfrm>
            <a:off x="5585680" y="1200332"/>
            <a:ext cx="3283311" cy="369332"/>
          </a:xfrm>
          <a:prstGeom prst="rect">
            <a:avLst/>
          </a:prstGeom>
          <a:noFill/>
          <a:ln>
            <a:noFill/>
          </a:ln>
        </p:spPr>
        <p:txBody>
          <a:bodyPr wrap="square" rtlCol="0">
            <a:spAutoFit/>
          </a:bodyPr>
          <a:lstStyle/>
          <a:p>
            <a:r>
              <a:rPr lang="en-US" dirty="0">
                <a:latin typeface="Roboto" pitchFamily="2" charset="0"/>
                <a:ea typeface="Roboto" pitchFamily="2" charset="0"/>
              </a:rPr>
              <a:t>Actual prevalence of crime</a:t>
            </a:r>
            <a:endParaRPr lang="en-GB" dirty="0">
              <a:latin typeface="Roboto" pitchFamily="2" charset="0"/>
              <a:ea typeface="Roboto" pitchFamily="2" charset="0"/>
            </a:endParaRPr>
          </a:p>
        </p:txBody>
      </p:sp>
      <p:sp>
        <p:nvSpPr>
          <p:cNvPr id="14" name="Segnaposto contenuto 11">
            <a:extLst>
              <a:ext uri="{FF2B5EF4-FFF2-40B4-BE49-F238E27FC236}">
                <a16:creationId xmlns:a16="http://schemas.microsoft.com/office/drawing/2014/main" id="{2802A337-920B-5580-263A-263346556CE2}"/>
              </a:ext>
            </a:extLst>
          </p:cNvPr>
          <p:cNvSpPr>
            <a:spLocks noGrp="1"/>
          </p:cNvSpPr>
          <p:nvPr>
            <p:ph idx="1"/>
          </p:nvPr>
        </p:nvSpPr>
        <p:spPr>
          <a:xfrm>
            <a:off x="240632" y="1471291"/>
            <a:ext cx="1635872" cy="1723322"/>
          </a:xfrm>
          <a:ln>
            <a:solidFill>
              <a:schemeClr val="accent1">
                <a:shade val="50000"/>
              </a:schemeClr>
            </a:solidFill>
          </a:ln>
        </p:spPr>
        <p:txBody>
          <a:bodyPr anchor="ctr">
            <a:normAutofit/>
          </a:bodyPr>
          <a:lstStyle/>
          <a:p>
            <a:pPr marL="0" indent="0" algn="ctr">
              <a:buNone/>
            </a:pPr>
            <a:r>
              <a:rPr lang="en-US" sz="2800" dirty="0">
                <a:latin typeface="Roboto" pitchFamily="2" charset="0"/>
                <a:ea typeface="Roboto" pitchFamily="2" charset="0"/>
              </a:rPr>
              <a:t>CVS</a:t>
            </a:r>
          </a:p>
        </p:txBody>
      </p:sp>
      <p:cxnSp>
        <p:nvCxnSpPr>
          <p:cNvPr id="16" name="Straight Arrow Connector 15">
            <a:extLst>
              <a:ext uri="{FF2B5EF4-FFF2-40B4-BE49-F238E27FC236}">
                <a16:creationId xmlns:a16="http://schemas.microsoft.com/office/drawing/2014/main" id="{BE423B0A-1E0B-9172-7397-D3030E521CBC}"/>
              </a:ext>
            </a:extLst>
          </p:cNvPr>
          <p:cNvCxnSpPr>
            <a:cxnSpLocks/>
            <a:stCxn id="14" idx="3"/>
          </p:cNvCxnSpPr>
          <p:nvPr/>
        </p:nvCxnSpPr>
        <p:spPr>
          <a:xfrm>
            <a:off x="1876504" y="2332952"/>
            <a:ext cx="3190510" cy="620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Segnaposto contenuto 11">
            <a:extLst>
              <a:ext uri="{FF2B5EF4-FFF2-40B4-BE49-F238E27FC236}">
                <a16:creationId xmlns:a16="http://schemas.microsoft.com/office/drawing/2014/main" id="{53E4E05A-5B45-B02C-91F1-33431A701E95}"/>
              </a:ext>
            </a:extLst>
          </p:cNvPr>
          <p:cNvSpPr txBox="1">
            <a:spLocks/>
          </p:cNvSpPr>
          <p:nvPr/>
        </p:nvSpPr>
        <p:spPr>
          <a:xfrm>
            <a:off x="156650" y="3893048"/>
            <a:ext cx="2452428" cy="2802346"/>
          </a:xfrm>
          <a:prstGeom prst="rect">
            <a:avLst/>
          </a:prstGeom>
          <a:ln>
            <a:solidFill>
              <a:schemeClr val="accent1">
                <a:shade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Roboto" pitchFamily="2" charset="0"/>
                <a:ea typeface="Roboto" pitchFamily="2" charset="0"/>
              </a:rPr>
              <a:t>Registered statistics:</a:t>
            </a:r>
          </a:p>
          <a:p>
            <a:pPr marL="0" indent="0">
              <a:buFont typeface="Arial" panose="020B0604020202020204" pitchFamily="34" charset="0"/>
              <a:buNone/>
            </a:pPr>
            <a:r>
              <a:rPr lang="en-US" sz="2400" dirty="0">
                <a:latin typeface="Roboto" pitchFamily="2" charset="0"/>
                <a:ea typeface="Roboto" pitchFamily="2" charset="0"/>
              </a:rPr>
              <a:t>- Police</a:t>
            </a:r>
          </a:p>
          <a:p>
            <a:pPr marL="0" indent="0">
              <a:buFont typeface="Arial" panose="020B0604020202020204" pitchFamily="34" charset="0"/>
              <a:buNone/>
            </a:pPr>
            <a:r>
              <a:rPr lang="en-US" sz="2400" dirty="0">
                <a:latin typeface="Roboto" pitchFamily="2" charset="0"/>
                <a:ea typeface="Roboto" pitchFamily="2" charset="0"/>
              </a:rPr>
              <a:t>- Prosecution</a:t>
            </a:r>
          </a:p>
          <a:p>
            <a:pPr marL="0" indent="0">
              <a:buFont typeface="Arial" panose="020B0604020202020204" pitchFamily="34" charset="0"/>
              <a:buNone/>
            </a:pPr>
            <a:r>
              <a:rPr lang="en-US" sz="2400" dirty="0">
                <a:latin typeface="Roboto" pitchFamily="2" charset="0"/>
                <a:ea typeface="Roboto" pitchFamily="2" charset="0"/>
              </a:rPr>
              <a:t>- Courts</a:t>
            </a:r>
          </a:p>
          <a:p>
            <a:pPr marL="0" indent="0">
              <a:buFont typeface="Arial" panose="020B0604020202020204" pitchFamily="34" charset="0"/>
              <a:buNone/>
            </a:pPr>
            <a:r>
              <a:rPr lang="en-US" sz="2400" dirty="0">
                <a:latin typeface="Roboto" pitchFamily="2" charset="0"/>
                <a:ea typeface="Roboto" pitchFamily="2" charset="0"/>
              </a:rPr>
              <a:t>- Prisons</a:t>
            </a:r>
          </a:p>
        </p:txBody>
      </p:sp>
      <p:cxnSp>
        <p:nvCxnSpPr>
          <p:cNvPr id="19" name="Straight Arrow Connector 18">
            <a:extLst>
              <a:ext uri="{FF2B5EF4-FFF2-40B4-BE49-F238E27FC236}">
                <a16:creationId xmlns:a16="http://schemas.microsoft.com/office/drawing/2014/main" id="{DCD320A1-3FB4-999B-4133-D6BE2F7D289B}"/>
              </a:ext>
            </a:extLst>
          </p:cNvPr>
          <p:cNvCxnSpPr>
            <a:cxnSpLocks/>
          </p:cNvCxnSpPr>
          <p:nvPr/>
        </p:nvCxnSpPr>
        <p:spPr>
          <a:xfrm flipV="1">
            <a:off x="2609078" y="4059426"/>
            <a:ext cx="1286279" cy="8366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6B42B08-A4AC-5C6A-47BA-5A3606F8DADD}"/>
              </a:ext>
            </a:extLst>
          </p:cNvPr>
          <p:cNvCxnSpPr>
            <a:cxnSpLocks/>
          </p:cNvCxnSpPr>
          <p:nvPr/>
        </p:nvCxnSpPr>
        <p:spPr>
          <a:xfrm flipV="1">
            <a:off x="2609078" y="4678177"/>
            <a:ext cx="1364781" cy="97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2961-2592-4513-9C9C-5924A5C86DF8}"/>
              </a:ext>
            </a:extLst>
          </p:cNvPr>
          <p:cNvSpPr>
            <a:spLocks noGrp="1"/>
          </p:cNvSpPr>
          <p:nvPr>
            <p:ph type="ctrTitle"/>
          </p:nvPr>
        </p:nvSpPr>
        <p:spPr>
          <a:xfrm>
            <a:off x="1524000" y="1122363"/>
            <a:ext cx="9144000" cy="1730573"/>
          </a:xfrm>
        </p:spPr>
        <p:txBody>
          <a:bodyPr/>
          <a:lstStyle/>
          <a:p>
            <a:r>
              <a:rPr lang="en-US" dirty="0">
                <a:latin typeface="Roboto" pitchFamily="2" charset="0"/>
                <a:ea typeface="Roboto" pitchFamily="2" charset="0"/>
              </a:rPr>
              <a:t>Thank you!</a:t>
            </a:r>
            <a:endParaRPr lang="en-GB" dirty="0">
              <a:latin typeface="Roboto" pitchFamily="2" charset="0"/>
              <a:ea typeface="Roboto" pitchFamily="2" charset="0"/>
            </a:endParaRPr>
          </a:p>
        </p:txBody>
      </p:sp>
      <p:sp>
        <p:nvSpPr>
          <p:cNvPr id="3" name="Subtitle 2">
            <a:extLst>
              <a:ext uri="{FF2B5EF4-FFF2-40B4-BE49-F238E27FC236}">
                <a16:creationId xmlns:a16="http://schemas.microsoft.com/office/drawing/2014/main" id="{A740B927-FA67-43F6-B547-A36F21D4C4ED}"/>
              </a:ext>
            </a:extLst>
          </p:cNvPr>
          <p:cNvSpPr>
            <a:spLocks noGrp="1"/>
          </p:cNvSpPr>
          <p:nvPr>
            <p:ph type="subTitle" idx="1"/>
          </p:nvPr>
        </p:nvSpPr>
        <p:spPr>
          <a:xfrm>
            <a:off x="1524000" y="4581550"/>
            <a:ext cx="9144000" cy="1655762"/>
          </a:xfrm>
        </p:spPr>
        <p:txBody>
          <a:bodyPr/>
          <a:lstStyle/>
          <a:p>
            <a:r>
              <a:rPr lang="en-GB" dirty="0">
                <a:latin typeface="Roboto Light" panose="02000000000000000000" pitchFamily="2" charset="0"/>
                <a:ea typeface="Roboto Light" panose="02000000000000000000" pitchFamily="2" charset="0"/>
                <a:hlinkClick r:id="rId2">
                  <a:extLst>
                    <a:ext uri="{A12FA001-AC4F-418D-AE19-62706E023703}">
                      <ahyp:hlinkClr xmlns:ahyp="http://schemas.microsoft.com/office/drawing/2018/hyperlinkcolor" val="tx"/>
                    </a:ext>
                  </a:extLst>
                </a:hlinkClick>
              </a:rPr>
              <a:t>unodc-iccs@un.org</a:t>
            </a:r>
            <a:endParaRPr lang="en-GB" dirty="0">
              <a:latin typeface="Roboto Light" panose="02000000000000000000" pitchFamily="2" charset="0"/>
              <a:ea typeface="Roboto Light" panose="02000000000000000000" pitchFamily="2" charset="0"/>
            </a:endParaRPr>
          </a:p>
          <a:p>
            <a:r>
              <a:rPr lang="en-GB" dirty="0">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rPr>
              <a:t>martijn.kind@un.org</a:t>
            </a:r>
            <a:endParaRPr lang="en-GB" dirty="0">
              <a:latin typeface="Roboto Light" panose="02000000000000000000" pitchFamily="2" charset="0"/>
              <a:ea typeface="Roboto Light" panose="02000000000000000000" pitchFamily="2" charset="0"/>
            </a:endParaRPr>
          </a:p>
          <a:p>
            <a:r>
              <a:rPr lang="en-GB" dirty="0">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rausis@un.org</a:t>
            </a:r>
            <a:endParaRPr lang="en-GB" dirty="0">
              <a:latin typeface="Roboto Light" panose="02000000000000000000" pitchFamily="2" charset="0"/>
              <a:ea typeface="Roboto Light" panose="02000000000000000000" pitchFamily="2" charset="0"/>
            </a:endParaRPr>
          </a:p>
        </p:txBody>
      </p:sp>
      <p:pic>
        <p:nvPicPr>
          <p:cNvPr id="11" name="Graphic 10" descr="Envelope outline">
            <a:extLst>
              <a:ext uri="{FF2B5EF4-FFF2-40B4-BE49-F238E27FC236}">
                <a16:creationId xmlns:a16="http://schemas.microsoft.com/office/drawing/2014/main" id="{3DB1F823-7D1A-4B7D-9168-F0B1CEACE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3484240"/>
            <a:ext cx="914400" cy="914400"/>
          </a:xfrm>
          <a:prstGeom prst="rect">
            <a:avLst/>
          </a:prstGeom>
        </p:spPr>
      </p:pic>
    </p:spTree>
    <p:extLst>
      <p:ext uri="{BB962C8B-B14F-4D97-AF65-F5344CB8AC3E}">
        <p14:creationId xmlns:p14="http://schemas.microsoft.com/office/powerpoint/2010/main" val="119436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F19FA7-EFAA-67E9-BCA3-A730D3B34432}"/>
              </a:ext>
            </a:extLst>
          </p:cNvPr>
          <p:cNvSpPr txBox="1">
            <a:spLocks/>
          </p:cNvSpPr>
          <p:nvPr/>
        </p:nvSpPr>
        <p:spPr>
          <a:xfrm>
            <a:off x="0" y="764704"/>
            <a:ext cx="12192000" cy="79208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Roboto" pitchFamily="2" charset="0"/>
                <a:ea typeface="Roboto" pitchFamily="2" charset="0"/>
              </a:rPr>
              <a:t>Administrative vs. survey data</a:t>
            </a:r>
            <a:endParaRPr lang="en-GB" dirty="0">
              <a:solidFill>
                <a:schemeClr val="bg1"/>
              </a:solidFill>
              <a:latin typeface="Roboto" pitchFamily="2" charset="0"/>
              <a:ea typeface="Roboto" pitchFamily="2" charset="0"/>
            </a:endParaRPr>
          </a:p>
        </p:txBody>
      </p:sp>
      <p:sp>
        <p:nvSpPr>
          <p:cNvPr id="8" name="Rectangle 7">
            <a:extLst>
              <a:ext uri="{FF2B5EF4-FFF2-40B4-BE49-F238E27FC236}">
                <a16:creationId xmlns:a16="http://schemas.microsoft.com/office/drawing/2014/main" id="{9F883BA8-8405-909B-C0E5-6E85117B1066}"/>
              </a:ext>
            </a:extLst>
          </p:cNvPr>
          <p:cNvSpPr>
            <a:spLocks noChangeArrowheads="1"/>
          </p:cNvSpPr>
          <p:nvPr/>
        </p:nvSpPr>
        <p:spPr bwMode="auto">
          <a:xfrm>
            <a:off x="2645426" y="2591597"/>
            <a:ext cx="7906515" cy="714375"/>
          </a:xfrm>
          <a:prstGeom prst="rect">
            <a:avLst/>
          </a:prstGeom>
          <a:solidFill>
            <a:schemeClr val="bg1">
              <a:lumMod val="95000"/>
            </a:schemeClr>
          </a:solidFill>
          <a:ln w="9525" algn="ctr">
            <a:no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GB" altLang="en-US" sz="2600" dirty="0">
                <a:solidFill>
                  <a:schemeClr val="tx1"/>
                </a:solidFill>
                <a:latin typeface="+mj-lt"/>
              </a:rPr>
              <a:t>Crime Victimization Survey Data</a:t>
            </a:r>
          </a:p>
        </p:txBody>
      </p:sp>
      <p:sp>
        <p:nvSpPr>
          <p:cNvPr id="9" name="Left Brace 8">
            <a:extLst>
              <a:ext uri="{FF2B5EF4-FFF2-40B4-BE49-F238E27FC236}">
                <a16:creationId xmlns:a16="http://schemas.microsoft.com/office/drawing/2014/main" id="{C76195FB-EBB4-5068-6CE7-7E8D421FD077}"/>
              </a:ext>
            </a:extLst>
          </p:cNvPr>
          <p:cNvSpPr>
            <a:spLocks/>
          </p:cNvSpPr>
          <p:nvPr/>
        </p:nvSpPr>
        <p:spPr bwMode="auto">
          <a:xfrm rot="16200000">
            <a:off x="4042919" y="1993546"/>
            <a:ext cx="252414" cy="3025365"/>
          </a:xfrm>
          <a:prstGeom prst="leftBrace">
            <a:avLst>
              <a:gd name="adj1" fmla="val 0"/>
              <a:gd name="adj2" fmla="val 50000"/>
            </a:avLst>
          </a:prstGeom>
          <a:solidFill>
            <a:srgbClr val="F58220"/>
          </a:solidFill>
          <a:ln w="9525" algn="ctr">
            <a:solidFill>
              <a:schemeClr val="tx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endParaRPr lang="en-GB" altLang="en-US" sz="7300">
              <a:latin typeface="+mj-lt"/>
            </a:endParaRPr>
          </a:p>
        </p:txBody>
      </p:sp>
      <p:sp>
        <p:nvSpPr>
          <p:cNvPr id="10" name="TextBox 6">
            <a:extLst>
              <a:ext uri="{FF2B5EF4-FFF2-40B4-BE49-F238E27FC236}">
                <a16:creationId xmlns:a16="http://schemas.microsoft.com/office/drawing/2014/main" id="{F8B31DB1-7B7E-E0B5-14DC-2495F29EE090}"/>
              </a:ext>
            </a:extLst>
          </p:cNvPr>
          <p:cNvSpPr txBox="1">
            <a:spLocks noChangeArrowheads="1"/>
          </p:cNvSpPr>
          <p:nvPr/>
        </p:nvSpPr>
        <p:spPr bwMode="auto">
          <a:xfrm>
            <a:off x="3297804" y="3734596"/>
            <a:ext cx="1752404" cy="369332"/>
          </a:xfrm>
          <a:prstGeom prst="rect">
            <a:avLst/>
          </a:prstGeom>
          <a:solidFill>
            <a:srgbClr val="F58220"/>
          </a:solidFill>
          <a:ln>
            <a:noFill/>
          </a:ln>
        </p:spPr>
        <p:txBody>
          <a:bodyPr wrap="non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GB" altLang="en-US" b="1" i="1" dirty="0">
                <a:latin typeface="+mj-lt"/>
              </a:rPr>
              <a:t>Overlapping area</a:t>
            </a:r>
          </a:p>
        </p:txBody>
      </p:sp>
      <p:sp>
        <p:nvSpPr>
          <p:cNvPr id="11" name="TextBox 10">
            <a:extLst>
              <a:ext uri="{FF2B5EF4-FFF2-40B4-BE49-F238E27FC236}">
                <a16:creationId xmlns:a16="http://schemas.microsoft.com/office/drawing/2014/main" id="{F1A8CC26-75A6-F7EC-2394-4D41E94C5ECF}"/>
              </a:ext>
            </a:extLst>
          </p:cNvPr>
          <p:cNvSpPr txBox="1">
            <a:spLocks noChangeArrowheads="1"/>
          </p:cNvSpPr>
          <p:nvPr/>
        </p:nvSpPr>
        <p:spPr bwMode="auto">
          <a:xfrm>
            <a:off x="6919916" y="4448972"/>
            <a:ext cx="4446208" cy="1856796"/>
          </a:xfrm>
          <a:prstGeom prst="rect">
            <a:avLst/>
          </a:prstGeom>
          <a:solidFill>
            <a:schemeClr val="bg1">
              <a:lumMod val="95000"/>
            </a:schemeClr>
          </a:solidFill>
          <a:ln w="9525">
            <a:noFill/>
            <a:miter lim="800000"/>
            <a:headEnd/>
            <a:tailEn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2000" b="1" dirty="0">
                <a:latin typeface="+mj-lt"/>
              </a:rPr>
              <a:t>Only covered by a Victimization Survey:</a:t>
            </a:r>
          </a:p>
          <a:p>
            <a:pPr>
              <a:buFont typeface="Arial" pitchFamily="34" charset="0"/>
              <a:buChar char="•"/>
              <a:defRPr/>
            </a:pPr>
            <a:r>
              <a:rPr lang="en-US" sz="2000" dirty="0">
                <a:latin typeface="+mj-lt"/>
              </a:rPr>
              <a:t>Crimes not </a:t>
            </a:r>
            <a:r>
              <a:rPr lang="en-US" sz="2000" i="1" dirty="0">
                <a:latin typeface="+mj-lt"/>
              </a:rPr>
              <a:t>reported</a:t>
            </a:r>
            <a:r>
              <a:rPr lang="en-US" sz="2000" dirty="0">
                <a:latin typeface="+mj-lt"/>
              </a:rPr>
              <a:t> to the Police</a:t>
            </a:r>
            <a:r>
              <a:rPr lang="en-GB" sz="2000" dirty="0">
                <a:latin typeface="+mj-lt"/>
              </a:rPr>
              <a:t> </a:t>
            </a:r>
          </a:p>
          <a:p>
            <a:pPr algn="l">
              <a:buFont typeface="Arial" pitchFamily="34" charset="0"/>
              <a:buChar char="•"/>
              <a:defRPr/>
            </a:pPr>
            <a:r>
              <a:rPr lang="en-GB" sz="2000" dirty="0">
                <a:latin typeface="+mj-lt"/>
              </a:rPr>
              <a:t>Crimes not </a:t>
            </a:r>
            <a:r>
              <a:rPr lang="en-GB" sz="2000" i="1" dirty="0">
                <a:latin typeface="+mj-lt"/>
              </a:rPr>
              <a:t>recorded</a:t>
            </a:r>
            <a:r>
              <a:rPr lang="en-GB" sz="2000" dirty="0">
                <a:latin typeface="+mj-lt"/>
              </a:rPr>
              <a:t> by the Police</a:t>
            </a:r>
          </a:p>
          <a:p>
            <a:pPr>
              <a:buFont typeface="Arial" pitchFamily="34" charset="0"/>
              <a:buChar char="•"/>
              <a:defRPr/>
            </a:pPr>
            <a:r>
              <a:rPr lang="en-GB" sz="2000" dirty="0">
                <a:latin typeface="+mj-lt"/>
              </a:rPr>
              <a:t>Crimes recorded as minor offenses</a:t>
            </a:r>
          </a:p>
        </p:txBody>
      </p:sp>
      <p:sp>
        <p:nvSpPr>
          <p:cNvPr id="12" name="Down Arrow 9">
            <a:extLst>
              <a:ext uri="{FF2B5EF4-FFF2-40B4-BE49-F238E27FC236}">
                <a16:creationId xmlns:a16="http://schemas.microsoft.com/office/drawing/2014/main" id="{879FB051-8DAD-A195-EEF7-F90FF5E1FD48}"/>
              </a:ext>
            </a:extLst>
          </p:cNvPr>
          <p:cNvSpPr>
            <a:spLocks noChangeArrowheads="1"/>
          </p:cNvSpPr>
          <p:nvPr/>
        </p:nvSpPr>
        <p:spPr bwMode="auto">
          <a:xfrm>
            <a:off x="1870625" y="2877346"/>
            <a:ext cx="428625" cy="1500188"/>
          </a:xfrm>
          <a:prstGeom prst="downArrow">
            <a:avLst>
              <a:gd name="adj1" fmla="val 50000"/>
              <a:gd name="adj2" fmla="val 50005"/>
            </a:avLst>
          </a:prstGeom>
          <a:solidFill>
            <a:srgbClr val="004987"/>
          </a:solidFill>
          <a:ln w="9525" algn="ctr">
            <a:solidFill>
              <a:schemeClr val="accent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endParaRPr lang="en-GB" altLang="en-US" sz="7300">
              <a:latin typeface="+mj-lt"/>
            </a:endParaRPr>
          </a:p>
        </p:txBody>
      </p:sp>
      <p:sp>
        <p:nvSpPr>
          <p:cNvPr id="14" name="Left Brace 13">
            <a:extLst>
              <a:ext uri="{FF2B5EF4-FFF2-40B4-BE49-F238E27FC236}">
                <a16:creationId xmlns:a16="http://schemas.microsoft.com/office/drawing/2014/main" id="{F48024A3-A3DD-EC95-D252-EE62F1CDE612}"/>
              </a:ext>
            </a:extLst>
          </p:cNvPr>
          <p:cNvSpPr>
            <a:spLocks/>
          </p:cNvSpPr>
          <p:nvPr/>
        </p:nvSpPr>
        <p:spPr bwMode="auto">
          <a:xfrm rot="16200000">
            <a:off x="1987012" y="2146303"/>
            <a:ext cx="180975" cy="1071562"/>
          </a:xfrm>
          <a:prstGeom prst="leftBrace">
            <a:avLst>
              <a:gd name="adj1" fmla="val 0"/>
              <a:gd name="adj2" fmla="val 50000"/>
            </a:avLst>
          </a:prstGeom>
          <a:solidFill>
            <a:srgbClr val="004987"/>
          </a:solidFill>
          <a:ln w="9525" algn="ctr">
            <a:solidFill>
              <a:schemeClr val="tx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endParaRPr lang="en-GB" altLang="en-US" sz="7300">
              <a:latin typeface="+mj-lt"/>
            </a:endParaRPr>
          </a:p>
        </p:txBody>
      </p:sp>
      <p:sp>
        <p:nvSpPr>
          <p:cNvPr id="15" name="Left Brace 14">
            <a:extLst>
              <a:ext uri="{FF2B5EF4-FFF2-40B4-BE49-F238E27FC236}">
                <a16:creationId xmlns:a16="http://schemas.microsoft.com/office/drawing/2014/main" id="{15ABFCED-99CE-9915-22A5-7E2D864F1C41}"/>
              </a:ext>
            </a:extLst>
          </p:cNvPr>
          <p:cNvSpPr>
            <a:spLocks/>
          </p:cNvSpPr>
          <p:nvPr/>
        </p:nvSpPr>
        <p:spPr bwMode="auto">
          <a:xfrm rot="16200000">
            <a:off x="8015822" y="1095290"/>
            <a:ext cx="252412" cy="4816650"/>
          </a:xfrm>
          <a:prstGeom prst="leftBrace">
            <a:avLst>
              <a:gd name="adj1" fmla="val 0"/>
              <a:gd name="adj2" fmla="val 50000"/>
            </a:avLst>
          </a:prstGeom>
          <a:solidFill>
            <a:schemeClr val="bg1">
              <a:lumMod val="95000"/>
            </a:schemeClr>
          </a:solidFill>
          <a:ln w="9525" algn="ctr">
            <a:solidFill>
              <a:schemeClr val="tx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endParaRPr lang="en-GB" altLang="en-US" sz="7300">
              <a:latin typeface="+mj-lt"/>
            </a:endParaRPr>
          </a:p>
        </p:txBody>
      </p:sp>
      <p:sp>
        <p:nvSpPr>
          <p:cNvPr id="16" name="TextBox 15">
            <a:extLst>
              <a:ext uri="{FF2B5EF4-FFF2-40B4-BE49-F238E27FC236}">
                <a16:creationId xmlns:a16="http://schemas.microsoft.com/office/drawing/2014/main" id="{E99DEAC2-2D9A-6C66-C257-3423FB9C7E37}"/>
              </a:ext>
            </a:extLst>
          </p:cNvPr>
          <p:cNvSpPr txBox="1">
            <a:spLocks noChangeArrowheads="1"/>
          </p:cNvSpPr>
          <p:nvPr/>
        </p:nvSpPr>
        <p:spPr bwMode="auto">
          <a:xfrm>
            <a:off x="1343466" y="4430344"/>
            <a:ext cx="4446208" cy="1875423"/>
          </a:xfrm>
          <a:prstGeom prst="rect">
            <a:avLst/>
          </a:prstGeom>
          <a:solidFill>
            <a:srgbClr val="004987"/>
          </a:solidFill>
          <a:ln w="9525">
            <a:noFill/>
            <a:miter lim="800000"/>
            <a:headEnd/>
            <a:tailEn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2000" b="1" dirty="0">
                <a:solidFill>
                  <a:schemeClr val="bg1"/>
                </a:solidFill>
                <a:latin typeface="+mj-lt"/>
              </a:rPr>
              <a:t>Only covered by police records:</a:t>
            </a:r>
          </a:p>
          <a:p>
            <a:pPr algn="l" rtl="0" fontAlgn="base">
              <a:buFont typeface="Arial" panose="020B0604020202020204" pitchFamily="34" charset="0"/>
              <a:buChar char="•"/>
            </a:pPr>
            <a:r>
              <a:rPr lang="en-GB" sz="2000" b="0" i="0" u="none" strike="noStrike" dirty="0">
                <a:solidFill>
                  <a:schemeClr val="bg1"/>
                </a:solidFill>
                <a:effectLst/>
                <a:latin typeface="Calibri Light" panose="020F0302020204030204" pitchFamily="34" charset="0"/>
              </a:rPr>
              <a:t>Uncommon crimes, homicides</a:t>
            </a:r>
            <a:r>
              <a:rPr lang="en-US" sz="2000" b="0" i="0" dirty="0">
                <a:solidFill>
                  <a:schemeClr val="bg1"/>
                </a:solidFill>
                <a:effectLst/>
                <a:latin typeface="Calibri Light" panose="020F0302020204030204" pitchFamily="34" charset="0"/>
              </a:rPr>
              <a:t>​</a:t>
            </a:r>
            <a:endParaRPr lang="en-US" sz="2000"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chemeClr val="bg1"/>
                </a:solidFill>
                <a:effectLst/>
                <a:latin typeface="Calibri Light" panose="020F0302020204030204" pitchFamily="34" charset="0"/>
              </a:rPr>
              <a:t>Crimes without an evident victim (state, business, ..</a:t>
            </a:r>
            <a:r>
              <a:rPr lang="en-GB" sz="2000" b="0" i="0" u="none" strike="noStrike" dirty="0">
                <a:solidFill>
                  <a:schemeClr val="bg1"/>
                </a:solidFill>
                <a:effectLst/>
                <a:latin typeface="Calibri Light" panose="020F0302020204030204" pitchFamily="34" charset="0"/>
              </a:rPr>
              <a:t>)</a:t>
            </a:r>
            <a:r>
              <a:rPr lang="en-US" sz="2000" b="0" i="0" dirty="0">
                <a:solidFill>
                  <a:schemeClr val="bg1"/>
                </a:solidFill>
                <a:effectLst/>
                <a:latin typeface="Calibri Light" panose="020F0302020204030204" pitchFamily="34" charset="0"/>
              </a:rPr>
              <a:t>​</a:t>
            </a:r>
            <a:endParaRPr lang="en-US" sz="2000"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dirty="0">
                <a:solidFill>
                  <a:schemeClr val="bg1"/>
                </a:solidFill>
                <a:effectLst/>
                <a:latin typeface="Calibri Light" panose="020F0302020204030204" pitchFamily="34" charset="0"/>
              </a:rPr>
              <a:t>Victims in the age of &lt; 18</a:t>
            </a:r>
            <a:r>
              <a:rPr lang="en-US" sz="2000" b="0" i="0" dirty="0">
                <a:solidFill>
                  <a:schemeClr val="bg1"/>
                </a:solidFill>
                <a:effectLst/>
                <a:latin typeface="Calibri Light" panose="020F0302020204030204" pitchFamily="34" charset="0"/>
              </a:rPr>
              <a:t>​</a:t>
            </a:r>
            <a:endParaRPr lang="en-US" sz="2000"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bg1"/>
                </a:solidFill>
                <a:effectLst/>
                <a:latin typeface="Calibri Light" panose="020F0302020204030204" pitchFamily="34" charset="0"/>
              </a:rPr>
              <a:t>Non residents</a:t>
            </a:r>
            <a:r>
              <a:rPr lang="en-US" sz="2000" b="0" i="0" dirty="0">
                <a:solidFill>
                  <a:schemeClr val="bg1"/>
                </a:solidFill>
                <a:effectLst/>
                <a:latin typeface="Calibri Light" panose="020F0302020204030204" pitchFamily="34" charset="0"/>
              </a:rPr>
              <a:t>​</a:t>
            </a:r>
            <a:endParaRPr lang="en-US" sz="2000" b="0" i="0" dirty="0">
              <a:solidFill>
                <a:schemeClr val="bg1"/>
              </a:solidFill>
              <a:effectLst/>
              <a:latin typeface="Arial" panose="020B0604020202020204" pitchFamily="34" charset="0"/>
            </a:endParaRPr>
          </a:p>
        </p:txBody>
      </p:sp>
      <p:sp>
        <p:nvSpPr>
          <p:cNvPr id="17" name="TextBox 16">
            <a:extLst>
              <a:ext uri="{FF2B5EF4-FFF2-40B4-BE49-F238E27FC236}">
                <a16:creationId xmlns:a16="http://schemas.microsoft.com/office/drawing/2014/main" id="{B0739493-15D1-B2F2-6273-EA535335BADA}"/>
              </a:ext>
            </a:extLst>
          </p:cNvPr>
          <p:cNvSpPr txBox="1"/>
          <p:nvPr/>
        </p:nvSpPr>
        <p:spPr>
          <a:xfrm>
            <a:off x="7079941" y="3734596"/>
            <a:ext cx="2124173" cy="369332"/>
          </a:xfrm>
          <a:prstGeom prst="rect">
            <a:avLst/>
          </a:prstGeom>
          <a:solidFill>
            <a:schemeClr val="bg1">
              <a:lumMod val="95000"/>
            </a:schemeClr>
          </a:solidFill>
        </p:spPr>
        <p:txBody>
          <a:bodyPr wrap="square" rtlCol="0">
            <a:spAutoFit/>
          </a:bodyPr>
          <a:lstStyle/>
          <a:p>
            <a:pPr algn="ctr"/>
            <a:r>
              <a:rPr lang="en-US" i="1" dirty="0"/>
              <a:t>Dark figure of crime</a:t>
            </a:r>
            <a:endParaRPr lang="en-GB" i="1" dirty="0"/>
          </a:p>
        </p:txBody>
      </p:sp>
      <p:cxnSp>
        <p:nvCxnSpPr>
          <p:cNvPr id="19" name="Straight Connector 18">
            <a:extLst>
              <a:ext uri="{FF2B5EF4-FFF2-40B4-BE49-F238E27FC236}">
                <a16:creationId xmlns:a16="http://schemas.microsoft.com/office/drawing/2014/main" id="{AF35E7BD-B8F4-7EAB-8C2F-470F0C6FBFC0}"/>
              </a:ext>
            </a:extLst>
          </p:cNvPr>
          <p:cNvCxnSpPr/>
          <p:nvPr/>
        </p:nvCxnSpPr>
        <p:spPr>
          <a:xfrm flipV="1">
            <a:off x="2656443" y="1649896"/>
            <a:ext cx="0" cy="20847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D0FEEE-B200-F08A-139A-EE7C0B26834E}"/>
              </a:ext>
            </a:extLst>
          </p:cNvPr>
          <p:cNvSpPr>
            <a:spLocks noChangeArrowheads="1"/>
          </p:cNvSpPr>
          <p:nvPr/>
        </p:nvSpPr>
        <p:spPr bwMode="auto">
          <a:xfrm>
            <a:off x="1525216" y="1805785"/>
            <a:ext cx="4171922" cy="714375"/>
          </a:xfrm>
          <a:prstGeom prst="rect">
            <a:avLst/>
          </a:prstGeom>
          <a:solidFill>
            <a:srgbClr val="004987"/>
          </a:solidFill>
          <a:ln w="9525" algn="ctr">
            <a:no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GB" altLang="en-US" sz="2600" dirty="0">
                <a:solidFill>
                  <a:schemeClr val="bg1"/>
                </a:solidFill>
                <a:latin typeface="+mj-lt"/>
              </a:rPr>
              <a:t>Data from Police Records </a:t>
            </a:r>
          </a:p>
        </p:txBody>
      </p:sp>
      <p:cxnSp>
        <p:nvCxnSpPr>
          <p:cNvPr id="21" name="Straight Connector 20">
            <a:extLst>
              <a:ext uri="{FF2B5EF4-FFF2-40B4-BE49-F238E27FC236}">
                <a16:creationId xmlns:a16="http://schemas.microsoft.com/office/drawing/2014/main" id="{0A289AE0-F2ED-ECF5-C7AE-A4D28F1A3443}"/>
              </a:ext>
            </a:extLst>
          </p:cNvPr>
          <p:cNvCxnSpPr/>
          <p:nvPr/>
        </p:nvCxnSpPr>
        <p:spPr>
          <a:xfrm flipV="1">
            <a:off x="5713825" y="1649896"/>
            <a:ext cx="0" cy="20847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20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930E0-682C-4599-BB49-610C4521E063}"/>
              </a:ext>
            </a:extLst>
          </p:cNvPr>
          <p:cNvSpPr>
            <a:spLocks noGrp="1"/>
          </p:cNvSpPr>
          <p:nvPr>
            <p:ph idx="1"/>
          </p:nvPr>
        </p:nvSpPr>
        <p:spPr>
          <a:xfrm>
            <a:off x="838200" y="1800000"/>
            <a:ext cx="10515600" cy="4351338"/>
          </a:xfrm>
        </p:spPr>
        <p:txBody>
          <a:bodyPr>
            <a:normAutofit/>
          </a:bodyPr>
          <a:lstStyle/>
          <a:p>
            <a:pPr marL="0" indent="0">
              <a:buNone/>
            </a:pPr>
            <a:r>
              <a:rPr lang="en-US" dirty="0">
                <a:latin typeface="Roboto" pitchFamily="2" charset="0"/>
                <a:ea typeface="Roboto" pitchFamily="2" charset="0"/>
              </a:rPr>
              <a:t>Criminal justice institutions produce administrative data</a:t>
            </a:r>
          </a:p>
          <a:p>
            <a:pPr lvl="1"/>
            <a:r>
              <a:rPr lang="en-GB" dirty="0">
                <a:latin typeface="Roboto Light" panose="02000000000000000000" pitchFamily="2" charset="0"/>
                <a:ea typeface="Roboto Light" panose="02000000000000000000" pitchFamily="2" charset="0"/>
              </a:rPr>
              <a:t>Collected in their day-to-day business</a:t>
            </a:r>
          </a:p>
          <a:p>
            <a:pPr marL="0" indent="0">
              <a:buNone/>
            </a:pPr>
            <a:r>
              <a:rPr lang="en-GB" dirty="0">
                <a:latin typeface="Roboto" pitchFamily="2" charset="0"/>
                <a:ea typeface="Roboto" pitchFamily="2" charset="0"/>
              </a:rPr>
              <a:t>These data can be leveraged for official statistical purposes:</a:t>
            </a:r>
          </a:p>
          <a:p>
            <a:pPr lvl="1"/>
            <a:r>
              <a:rPr lang="en-GB" dirty="0">
                <a:latin typeface="Roboto Light" panose="02000000000000000000" pitchFamily="2" charset="0"/>
                <a:ea typeface="Roboto Light" panose="02000000000000000000" pitchFamily="2" charset="0"/>
              </a:rPr>
              <a:t>Lower costs</a:t>
            </a:r>
          </a:p>
          <a:p>
            <a:pPr lvl="1"/>
            <a:r>
              <a:rPr lang="en-GB" dirty="0">
                <a:latin typeface="Roboto Light" panose="02000000000000000000" pitchFamily="2" charset="0"/>
                <a:ea typeface="Roboto Light" panose="02000000000000000000" pitchFamily="2" charset="0"/>
              </a:rPr>
              <a:t>Higher frequency</a:t>
            </a:r>
          </a:p>
          <a:p>
            <a:pPr lvl="1"/>
            <a:r>
              <a:rPr lang="en-GB" dirty="0">
                <a:latin typeface="Roboto Light" panose="02000000000000000000" pitchFamily="2" charset="0"/>
                <a:ea typeface="Roboto Light" panose="02000000000000000000" pitchFamily="2" charset="0"/>
              </a:rPr>
              <a:t>Timeliness</a:t>
            </a:r>
          </a:p>
          <a:p>
            <a:pPr lvl="1"/>
            <a:r>
              <a:rPr lang="en-GB" dirty="0">
                <a:latin typeface="Roboto Light" panose="02000000000000000000" pitchFamily="2" charset="0"/>
                <a:ea typeface="Roboto Light" panose="02000000000000000000" pitchFamily="2" charset="0"/>
              </a:rPr>
              <a:t>Highly detailed</a:t>
            </a:r>
          </a:p>
          <a:p>
            <a:endParaRPr lang="en-GB" dirty="0"/>
          </a:p>
        </p:txBody>
      </p:sp>
      <p:sp>
        <p:nvSpPr>
          <p:cNvPr id="7" name="Title 1">
            <a:extLst>
              <a:ext uri="{FF2B5EF4-FFF2-40B4-BE49-F238E27FC236}">
                <a16:creationId xmlns:a16="http://schemas.microsoft.com/office/drawing/2014/main" id="{47F18A56-CFD0-4069-BA32-D433045923D8}"/>
              </a:ext>
            </a:extLst>
          </p:cNvPr>
          <p:cNvSpPr>
            <a:spLocks noGrp="1"/>
          </p:cNvSpPr>
          <p:nvPr>
            <p:ph type="title"/>
          </p:nvPr>
        </p:nvSpPr>
        <p:spPr>
          <a:xfrm>
            <a:off x="0" y="764704"/>
            <a:ext cx="12192000" cy="792088"/>
          </a:xfrm>
          <a:solidFill>
            <a:schemeClr val="tx2"/>
          </a:solidFill>
        </p:spPr>
        <p:txBody>
          <a:bodyPr/>
          <a:lstStyle/>
          <a:p>
            <a:pPr algn="ctr"/>
            <a:r>
              <a:rPr lang="en-US" dirty="0">
                <a:solidFill>
                  <a:schemeClr val="bg1"/>
                </a:solidFill>
                <a:latin typeface="Roboto" pitchFamily="2" charset="0"/>
                <a:ea typeface="Roboto" pitchFamily="2" charset="0"/>
              </a:rPr>
              <a:t>Advantages</a:t>
            </a:r>
            <a:endParaRPr lang="en-GB" dirty="0">
              <a:solidFill>
                <a:schemeClr val="bg1"/>
              </a:solidFill>
              <a:latin typeface="Roboto" pitchFamily="2" charset="0"/>
              <a:ea typeface="Roboto" pitchFamily="2" charset="0"/>
            </a:endParaRPr>
          </a:p>
        </p:txBody>
      </p:sp>
      <p:pic>
        <p:nvPicPr>
          <p:cNvPr id="4" name="Graphic 3" descr="Badge Follow with solid fill">
            <a:extLst>
              <a:ext uri="{FF2B5EF4-FFF2-40B4-BE49-F238E27FC236}">
                <a16:creationId xmlns:a16="http://schemas.microsoft.com/office/drawing/2014/main" id="{BA541916-1FE8-DD57-ED77-1883EC6942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7245" y="3975669"/>
            <a:ext cx="2593622" cy="2593622"/>
          </a:xfrm>
          <a:prstGeom prst="rect">
            <a:avLst/>
          </a:prstGeom>
        </p:spPr>
      </p:pic>
    </p:spTree>
    <p:extLst>
      <p:ext uri="{BB962C8B-B14F-4D97-AF65-F5344CB8AC3E}">
        <p14:creationId xmlns:p14="http://schemas.microsoft.com/office/powerpoint/2010/main" val="40003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930E0-682C-4599-BB49-610C4521E063}"/>
              </a:ext>
            </a:extLst>
          </p:cNvPr>
          <p:cNvSpPr>
            <a:spLocks noGrp="1"/>
          </p:cNvSpPr>
          <p:nvPr>
            <p:ph idx="1"/>
          </p:nvPr>
        </p:nvSpPr>
        <p:spPr>
          <a:xfrm>
            <a:off x="838200" y="1800000"/>
            <a:ext cx="10515600" cy="4351338"/>
          </a:xfrm>
        </p:spPr>
        <p:txBody>
          <a:bodyPr>
            <a:normAutofit/>
          </a:bodyPr>
          <a:lstStyle/>
          <a:p>
            <a:pPr marL="457200" lvl="1" indent="0">
              <a:buNone/>
            </a:pPr>
            <a:endParaRPr lang="en-GB" sz="2000" dirty="0">
              <a:latin typeface="Roboto" pitchFamily="2" charset="0"/>
              <a:ea typeface="Roboto" pitchFamily="2" charset="0"/>
            </a:endParaRPr>
          </a:p>
          <a:p>
            <a:pPr marL="0" indent="0">
              <a:buNone/>
            </a:pPr>
            <a:r>
              <a:rPr lang="en-GB" dirty="0">
                <a:latin typeface="Roboto" pitchFamily="2" charset="0"/>
                <a:ea typeface="Roboto" pitchFamily="2" charset="0"/>
              </a:rPr>
              <a:t>Challenges (among others):</a:t>
            </a:r>
          </a:p>
          <a:p>
            <a:pPr lvl="1"/>
            <a:r>
              <a:rPr lang="en-GB" dirty="0">
                <a:latin typeface="Roboto Light" panose="02000000000000000000" pitchFamily="2" charset="0"/>
                <a:ea typeface="Roboto Light" panose="02000000000000000000" pitchFamily="2" charset="0"/>
              </a:rPr>
              <a:t>Incoherent use of statistical concepts and definitions</a:t>
            </a:r>
          </a:p>
          <a:p>
            <a:pPr lvl="1"/>
            <a:r>
              <a:rPr lang="en-GB" dirty="0">
                <a:latin typeface="Roboto Light" panose="02000000000000000000" pitchFamily="2" charset="0"/>
                <a:ea typeface="Roboto Light" panose="02000000000000000000" pitchFamily="2" charset="0"/>
              </a:rPr>
              <a:t>Cooperation between data providers</a:t>
            </a:r>
          </a:p>
          <a:p>
            <a:pPr lvl="1"/>
            <a:r>
              <a:rPr lang="en-GB" dirty="0">
                <a:latin typeface="Roboto Light" panose="02000000000000000000" pitchFamily="2" charset="0"/>
                <a:ea typeface="Roboto Light" panose="02000000000000000000" pitchFamily="2" charset="0"/>
              </a:rPr>
              <a:t>Ensuring privacy and confidentiality</a:t>
            </a:r>
          </a:p>
          <a:p>
            <a:pPr lvl="1"/>
            <a:r>
              <a:rPr lang="en-GB" dirty="0">
                <a:latin typeface="Roboto Light" panose="02000000000000000000" pitchFamily="2" charset="0"/>
                <a:ea typeface="Roboto Light" panose="02000000000000000000" pitchFamily="2" charset="0"/>
              </a:rPr>
              <a:t>Inconsistencies between sources</a:t>
            </a:r>
          </a:p>
          <a:p>
            <a:pPr lvl="1"/>
            <a:r>
              <a:rPr lang="en-GB" dirty="0">
                <a:latin typeface="Roboto Light" panose="02000000000000000000" pitchFamily="2" charset="0"/>
                <a:ea typeface="Roboto Light" panose="02000000000000000000" pitchFamily="2" charset="0"/>
              </a:rPr>
              <a:t>Data do not capture the dark figure of crime</a:t>
            </a:r>
          </a:p>
          <a:p>
            <a:endParaRPr lang="en-GB" dirty="0"/>
          </a:p>
        </p:txBody>
      </p:sp>
      <p:sp>
        <p:nvSpPr>
          <p:cNvPr id="7" name="Title 1">
            <a:extLst>
              <a:ext uri="{FF2B5EF4-FFF2-40B4-BE49-F238E27FC236}">
                <a16:creationId xmlns:a16="http://schemas.microsoft.com/office/drawing/2014/main" id="{47F18A56-CFD0-4069-BA32-D433045923D8}"/>
              </a:ext>
            </a:extLst>
          </p:cNvPr>
          <p:cNvSpPr>
            <a:spLocks noGrp="1"/>
          </p:cNvSpPr>
          <p:nvPr>
            <p:ph type="title"/>
          </p:nvPr>
        </p:nvSpPr>
        <p:spPr>
          <a:xfrm>
            <a:off x="0" y="764704"/>
            <a:ext cx="12192000" cy="792088"/>
          </a:xfrm>
          <a:solidFill>
            <a:schemeClr val="tx2"/>
          </a:solidFill>
        </p:spPr>
        <p:txBody>
          <a:bodyPr/>
          <a:lstStyle/>
          <a:p>
            <a:pPr algn="ctr"/>
            <a:r>
              <a:rPr lang="en-US" dirty="0">
                <a:solidFill>
                  <a:schemeClr val="bg1"/>
                </a:solidFill>
                <a:latin typeface="Roboto" pitchFamily="2" charset="0"/>
                <a:ea typeface="Roboto" pitchFamily="2" charset="0"/>
              </a:rPr>
              <a:t>Challenges</a:t>
            </a:r>
            <a:endParaRPr lang="en-GB" dirty="0">
              <a:solidFill>
                <a:schemeClr val="bg1"/>
              </a:solidFill>
              <a:latin typeface="Roboto" pitchFamily="2" charset="0"/>
              <a:ea typeface="Roboto" pitchFamily="2" charset="0"/>
            </a:endParaRPr>
          </a:p>
        </p:txBody>
      </p:sp>
      <p:pic>
        <p:nvPicPr>
          <p:cNvPr id="5" name="Graphic 4" descr="Badge Unfollow with solid fill">
            <a:extLst>
              <a:ext uri="{FF2B5EF4-FFF2-40B4-BE49-F238E27FC236}">
                <a16:creationId xmlns:a16="http://schemas.microsoft.com/office/drawing/2014/main" id="{A4C6CC95-E2AC-9081-0BB7-230145B03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997245" y="3975669"/>
            <a:ext cx="2593622" cy="2593622"/>
          </a:xfrm>
          <a:prstGeom prst="rect">
            <a:avLst/>
          </a:prstGeom>
        </p:spPr>
      </p:pic>
    </p:spTree>
    <p:extLst>
      <p:ext uri="{BB962C8B-B14F-4D97-AF65-F5344CB8AC3E}">
        <p14:creationId xmlns:p14="http://schemas.microsoft.com/office/powerpoint/2010/main" val="19627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C84DF-4DB9-3481-071E-2FF63031F8B3}"/>
              </a:ext>
            </a:extLst>
          </p:cNvPr>
          <p:cNvSpPr>
            <a:spLocks noGrp="1"/>
          </p:cNvSpPr>
          <p:nvPr>
            <p:ph idx="1"/>
          </p:nvPr>
        </p:nvSpPr>
        <p:spPr/>
        <p:txBody>
          <a:bodyPr>
            <a:normAutofit lnSpcReduction="10000"/>
          </a:bodyPr>
          <a:lstStyle/>
          <a:p>
            <a:r>
              <a:rPr lang="en-US" dirty="0">
                <a:latin typeface="Roboto" pitchFamily="2" charset="0"/>
                <a:ea typeface="Roboto" pitchFamily="2" charset="0"/>
              </a:rPr>
              <a:t>Operational</a:t>
            </a:r>
          </a:p>
          <a:p>
            <a:pPr lvl="1"/>
            <a:r>
              <a:rPr lang="en-US" dirty="0">
                <a:latin typeface="Roboto Light" panose="02000000000000000000" pitchFamily="2" charset="0"/>
                <a:ea typeface="Roboto Light" panose="02000000000000000000" pitchFamily="2" charset="0"/>
              </a:rPr>
              <a:t>To deal with a specific crime or case</a:t>
            </a:r>
          </a:p>
          <a:p>
            <a:pPr lvl="1"/>
            <a:r>
              <a:rPr lang="en-US" dirty="0">
                <a:latin typeface="Roboto Light" panose="02000000000000000000" pitchFamily="2" charset="0"/>
                <a:ea typeface="Roboto Light" panose="02000000000000000000" pitchFamily="2" charset="0"/>
              </a:rPr>
              <a:t>To fight crime more broadly</a:t>
            </a:r>
          </a:p>
          <a:p>
            <a:r>
              <a:rPr lang="en-US" dirty="0">
                <a:latin typeface="Roboto" pitchFamily="2" charset="0"/>
                <a:ea typeface="Roboto" pitchFamily="2" charset="0"/>
              </a:rPr>
              <a:t>Managerial</a:t>
            </a:r>
          </a:p>
          <a:p>
            <a:pPr lvl="1"/>
            <a:r>
              <a:rPr lang="en-US" dirty="0">
                <a:latin typeface="Roboto Light" panose="02000000000000000000" pitchFamily="2" charset="0"/>
                <a:ea typeface="Roboto Light" panose="02000000000000000000" pitchFamily="2" charset="0"/>
              </a:rPr>
              <a:t>Monitor the performance of criminal justice agencies</a:t>
            </a:r>
          </a:p>
          <a:p>
            <a:r>
              <a:rPr lang="en-US" dirty="0">
                <a:latin typeface="Roboto" pitchFamily="2" charset="0"/>
                <a:ea typeface="Roboto" pitchFamily="2" charset="0"/>
              </a:rPr>
              <a:t>Research and policy development</a:t>
            </a:r>
          </a:p>
          <a:p>
            <a:pPr lvl="1"/>
            <a:r>
              <a:rPr lang="en-US" dirty="0">
                <a:latin typeface="Roboto Light" panose="02000000000000000000" pitchFamily="2" charset="0"/>
                <a:ea typeface="Roboto Light" panose="02000000000000000000" pitchFamily="2" charset="0"/>
              </a:rPr>
              <a:t>Better understand crime trends and patterns</a:t>
            </a:r>
          </a:p>
          <a:p>
            <a:pPr lvl="1"/>
            <a:r>
              <a:rPr lang="en-US" dirty="0">
                <a:latin typeface="Roboto Light" panose="02000000000000000000" pitchFamily="2" charset="0"/>
                <a:ea typeface="Roboto Light" panose="02000000000000000000" pitchFamily="2" charset="0"/>
              </a:rPr>
              <a:t>Formulate evidence-based crime prevention policies</a:t>
            </a:r>
          </a:p>
          <a:p>
            <a:r>
              <a:rPr lang="en-US" dirty="0">
                <a:latin typeface="Roboto" pitchFamily="2" charset="0"/>
                <a:ea typeface="Roboto" pitchFamily="2" charset="0"/>
              </a:rPr>
              <a:t>Accountability</a:t>
            </a:r>
          </a:p>
          <a:p>
            <a:pPr lvl="1"/>
            <a:r>
              <a:rPr lang="en-US" dirty="0">
                <a:latin typeface="Roboto Light" panose="02000000000000000000" pitchFamily="2" charset="0"/>
                <a:ea typeface="Roboto Light" panose="02000000000000000000" pitchFamily="2" charset="0"/>
              </a:rPr>
              <a:t>Enhance public trust</a:t>
            </a:r>
            <a:endParaRPr lang="en-GB" dirty="0">
              <a:latin typeface="Roboto Light" panose="02000000000000000000" pitchFamily="2" charset="0"/>
              <a:ea typeface="Roboto Light" panose="02000000000000000000" pitchFamily="2" charset="0"/>
            </a:endParaRPr>
          </a:p>
        </p:txBody>
      </p:sp>
      <p:sp>
        <p:nvSpPr>
          <p:cNvPr id="4" name="Title 1">
            <a:extLst>
              <a:ext uri="{FF2B5EF4-FFF2-40B4-BE49-F238E27FC236}">
                <a16:creationId xmlns:a16="http://schemas.microsoft.com/office/drawing/2014/main" id="{415DFB3E-C049-0BA5-D97F-4E3B32FAA44F}"/>
              </a:ext>
            </a:extLst>
          </p:cNvPr>
          <p:cNvSpPr txBox="1">
            <a:spLocks/>
          </p:cNvSpPr>
          <p:nvPr/>
        </p:nvSpPr>
        <p:spPr>
          <a:xfrm>
            <a:off x="0" y="764704"/>
            <a:ext cx="12192000" cy="79208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Roboto" pitchFamily="2" charset="0"/>
                <a:ea typeface="Roboto" pitchFamily="2" charset="0"/>
              </a:rPr>
              <a:t>Use of criminal justice statistics</a:t>
            </a:r>
            <a:endParaRPr lang="en-GB"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54845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1014B0-D631-AFB3-B5D4-1697F3AEC11D}"/>
              </a:ext>
            </a:extLst>
          </p:cNvPr>
          <p:cNvSpPr txBox="1">
            <a:spLocks/>
          </p:cNvSpPr>
          <p:nvPr/>
        </p:nvSpPr>
        <p:spPr>
          <a:xfrm>
            <a:off x="0" y="764704"/>
            <a:ext cx="12192000" cy="79208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Roboto" pitchFamily="2" charset="0"/>
                <a:ea typeface="Roboto" pitchFamily="2" charset="0"/>
              </a:rPr>
              <a:t>Criminal justice system</a:t>
            </a:r>
            <a:endParaRPr lang="en-GB" dirty="0">
              <a:solidFill>
                <a:schemeClr val="bg1"/>
              </a:solidFill>
              <a:latin typeface="Roboto" pitchFamily="2" charset="0"/>
              <a:ea typeface="Roboto" pitchFamily="2" charset="0"/>
            </a:endParaRPr>
          </a:p>
        </p:txBody>
      </p:sp>
      <p:graphicFrame>
        <p:nvGraphicFramePr>
          <p:cNvPr id="5" name="Content Placeholder 6">
            <a:extLst>
              <a:ext uri="{FF2B5EF4-FFF2-40B4-BE49-F238E27FC236}">
                <a16:creationId xmlns:a16="http://schemas.microsoft.com/office/drawing/2014/main" id="{88D2F368-5258-9D99-24FC-705D21A6829C}"/>
              </a:ext>
            </a:extLst>
          </p:cNvPr>
          <p:cNvGraphicFramePr>
            <a:graphicFrameLocks/>
          </p:cNvGraphicFramePr>
          <p:nvPr>
            <p:extLst>
              <p:ext uri="{D42A27DB-BD31-4B8C-83A1-F6EECF244321}">
                <p14:modId xmlns:p14="http://schemas.microsoft.com/office/powerpoint/2010/main" val="743972915"/>
              </p:ext>
            </p:extLst>
          </p:nvPr>
        </p:nvGraphicFramePr>
        <p:xfrm>
          <a:off x="2495600" y="1700808"/>
          <a:ext cx="72008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50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C84DF-4DB9-3481-071E-2FF63031F8B3}"/>
              </a:ext>
            </a:extLst>
          </p:cNvPr>
          <p:cNvSpPr>
            <a:spLocks noGrp="1"/>
          </p:cNvSpPr>
          <p:nvPr>
            <p:ph idx="1"/>
          </p:nvPr>
        </p:nvSpPr>
        <p:spPr/>
        <p:txBody>
          <a:bodyPr>
            <a:normAutofit lnSpcReduction="10000"/>
          </a:bodyPr>
          <a:lstStyle/>
          <a:p>
            <a:r>
              <a:rPr lang="en-US" dirty="0">
                <a:latin typeface="Roboto Light" panose="02000000000000000000" pitchFamily="2" charset="0"/>
                <a:ea typeface="Roboto Light" panose="02000000000000000000" pitchFamily="2" charset="0"/>
              </a:rPr>
              <a:t>First step for most victims</a:t>
            </a:r>
          </a:p>
          <a:p>
            <a:r>
              <a:rPr lang="en-US" dirty="0">
                <a:latin typeface="Roboto Light" panose="02000000000000000000" pitchFamily="2" charset="0"/>
                <a:ea typeface="Roboto Light" panose="02000000000000000000" pitchFamily="2" charset="0"/>
              </a:rPr>
              <a:t>Offer complete picture of </a:t>
            </a:r>
            <a:r>
              <a:rPr lang="en-US" b="1" u="sng" dirty="0">
                <a:latin typeface="Roboto Light" panose="02000000000000000000" pitchFamily="2" charset="0"/>
                <a:ea typeface="Roboto Light" panose="02000000000000000000" pitchFamily="2" charset="0"/>
              </a:rPr>
              <a:t>reported</a:t>
            </a:r>
            <a:r>
              <a:rPr lang="en-US" b="1" dirty="0">
                <a:latin typeface="Roboto Light" panose="02000000000000000000" pitchFamily="2" charset="0"/>
                <a:ea typeface="Roboto Light" panose="02000000000000000000" pitchFamily="2" charset="0"/>
              </a:rPr>
              <a:t> </a:t>
            </a:r>
            <a:r>
              <a:rPr lang="en-US" dirty="0">
                <a:latin typeface="Roboto Light" panose="02000000000000000000" pitchFamily="2" charset="0"/>
                <a:ea typeface="Roboto Light" panose="02000000000000000000" pitchFamily="2" charset="0"/>
              </a:rPr>
              <a:t>crime</a:t>
            </a:r>
          </a:p>
          <a:p>
            <a:r>
              <a:rPr lang="en-US" dirty="0">
                <a:latin typeface="Roboto Light" panose="02000000000000000000" pitchFamily="2" charset="0"/>
                <a:ea typeface="Roboto Light" panose="02000000000000000000" pitchFamily="2" charset="0"/>
              </a:rPr>
              <a:t>Reliable information on offender and often on victim</a:t>
            </a:r>
          </a:p>
          <a:p>
            <a:r>
              <a:rPr lang="en-US" dirty="0">
                <a:latin typeface="Roboto Light" panose="02000000000000000000" pitchFamily="2" charset="0"/>
                <a:ea typeface="Roboto Light" panose="02000000000000000000" pitchFamily="2" charset="0"/>
              </a:rPr>
              <a:t>Influenced by willingness to report and investigative decisions</a:t>
            </a:r>
          </a:p>
          <a:p>
            <a:endParaRPr lang="en-US" dirty="0">
              <a:latin typeface="Roboto Light" panose="02000000000000000000" pitchFamily="2" charset="0"/>
              <a:ea typeface="Roboto Light" panose="02000000000000000000" pitchFamily="2" charset="0"/>
            </a:endParaRPr>
          </a:p>
          <a:p>
            <a:r>
              <a:rPr lang="en-US" dirty="0">
                <a:latin typeface="Roboto Light" panose="02000000000000000000" pitchFamily="2" charset="0"/>
                <a:ea typeface="Roboto Light" panose="02000000000000000000" pitchFamily="2" charset="0"/>
              </a:rPr>
              <a:t>Additional information on effectiveness and fairness</a:t>
            </a:r>
          </a:p>
          <a:p>
            <a:endParaRPr lang="en-US" dirty="0">
              <a:latin typeface="Roboto" pitchFamily="2" charset="0"/>
              <a:ea typeface="Roboto" pitchFamily="2" charset="0"/>
            </a:endParaRPr>
          </a:p>
          <a:p>
            <a:pPr marL="0" indent="0">
              <a:buNone/>
            </a:pPr>
            <a:r>
              <a:rPr lang="en-US" dirty="0">
                <a:latin typeface="Roboto" pitchFamily="2" charset="0"/>
                <a:ea typeface="Roboto" pitchFamily="2" charset="0"/>
              </a:rPr>
              <a:t>Data can reveal, for example, how many people were victims of specific offences, strength of HR, number of arrests, etc.</a:t>
            </a:r>
            <a:endParaRPr lang="en-GB" dirty="0">
              <a:latin typeface="Roboto" pitchFamily="2" charset="0"/>
              <a:ea typeface="Roboto" pitchFamily="2" charset="0"/>
            </a:endParaRPr>
          </a:p>
        </p:txBody>
      </p:sp>
      <p:sp>
        <p:nvSpPr>
          <p:cNvPr id="4" name="Title 1">
            <a:extLst>
              <a:ext uri="{FF2B5EF4-FFF2-40B4-BE49-F238E27FC236}">
                <a16:creationId xmlns:a16="http://schemas.microsoft.com/office/drawing/2014/main" id="{415DFB3E-C049-0BA5-D97F-4E3B32FAA44F}"/>
              </a:ext>
            </a:extLst>
          </p:cNvPr>
          <p:cNvSpPr txBox="1">
            <a:spLocks/>
          </p:cNvSpPr>
          <p:nvPr/>
        </p:nvSpPr>
        <p:spPr>
          <a:xfrm>
            <a:off x="0" y="764704"/>
            <a:ext cx="12192000" cy="79208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Roboto" pitchFamily="2" charset="0"/>
                <a:ea typeface="Roboto" pitchFamily="2" charset="0"/>
              </a:rPr>
              <a:t>Police statistics</a:t>
            </a:r>
            <a:endParaRPr lang="en-GB"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406045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C84DF-4DB9-3481-071E-2FF63031F8B3}"/>
              </a:ext>
            </a:extLst>
          </p:cNvPr>
          <p:cNvSpPr>
            <a:spLocks noGrp="1"/>
          </p:cNvSpPr>
          <p:nvPr>
            <p:ph idx="1"/>
          </p:nvPr>
        </p:nvSpPr>
        <p:spPr/>
        <p:txBody>
          <a:bodyPr/>
          <a:lstStyle/>
          <a:p>
            <a:r>
              <a:rPr lang="en-US" dirty="0">
                <a:latin typeface="Roboto Light" panose="02000000000000000000" pitchFamily="2" charset="0"/>
                <a:ea typeface="Roboto Light" panose="02000000000000000000" pitchFamily="2" charset="0"/>
              </a:rPr>
              <a:t>Reveal how many reported cases are acted upon (attrition)</a:t>
            </a:r>
          </a:p>
          <a:p>
            <a:r>
              <a:rPr lang="en-US" dirty="0">
                <a:latin typeface="Roboto Light" panose="02000000000000000000" pitchFamily="2" charset="0"/>
                <a:ea typeface="Roboto Light" panose="02000000000000000000" pitchFamily="2" charset="0"/>
              </a:rPr>
              <a:t>Can give an idea of the length of proceedings</a:t>
            </a:r>
          </a:p>
          <a:p>
            <a:r>
              <a:rPr lang="en-US" dirty="0">
                <a:latin typeface="Roboto Light" panose="02000000000000000000" pitchFamily="2" charset="0"/>
                <a:ea typeface="Roboto Light" panose="02000000000000000000" pitchFamily="2" charset="0"/>
              </a:rPr>
              <a:t>Associated with other crimes?</a:t>
            </a:r>
          </a:p>
          <a:p>
            <a:r>
              <a:rPr lang="en-US" dirty="0">
                <a:latin typeface="Roboto Light" panose="02000000000000000000" pitchFamily="2" charset="0"/>
                <a:ea typeface="Roboto Light" panose="02000000000000000000" pitchFamily="2" charset="0"/>
              </a:rPr>
              <a:t>How many people are prosecuted and under what charges?</a:t>
            </a:r>
          </a:p>
          <a:p>
            <a:r>
              <a:rPr lang="en-US" dirty="0">
                <a:latin typeface="Roboto Light" panose="02000000000000000000" pitchFamily="2" charset="0"/>
                <a:ea typeface="Roboto Light" panose="02000000000000000000" pitchFamily="2" charset="0"/>
              </a:rPr>
              <a:t>Recidivism</a:t>
            </a:r>
            <a:endParaRPr lang="en-GB" dirty="0">
              <a:latin typeface="Roboto Light" panose="02000000000000000000" pitchFamily="2" charset="0"/>
              <a:ea typeface="Roboto Light" panose="02000000000000000000" pitchFamily="2" charset="0"/>
            </a:endParaRPr>
          </a:p>
        </p:txBody>
      </p:sp>
      <p:sp>
        <p:nvSpPr>
          <p:cNvPr id="4" name="Title 1">
            <a:extLst>
              <a:ext uri="{FF2B5EF4-FFF2-40B4-BE49-F238E27FC236}">
                <a16:creationId xmlns:a16="http://schemas.microsoft.com/office/drawing/2014/main" id="{415DFB3E-C049-0BA5-D97F-4E3B32FAA44F}"/>
              </a:ext>
            </a:extLst>
          </p:cNvPr>
          <p:cNvSpPr txBox="1">
            <a:spLocks/>
          </p:cNvSpPr>
          <p:nvPr/>
        </p:nvSpPr>
        <p:spPr>
          <a:xfrm>
            <a:off x="0" y="764704"/>
            <a:ext cx="12192000" cy="792088"/>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Roboto" pitchFamily="2" charset="0"/>
                <a:ea typeface="Roboto" pitchFamily="2" charset="0"/>
              </a:rPr>
              <a:t>Prosecution statistics</a:t>
            </a:r>
            <a:endParaRPr lang="en-GB"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1856339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lice paper">
    <a:dk1>
      <a:sysClr val="windowText" lastClr="000000"/>
    </a:dk1>
    <a:lt1>
      <a:sysClr val="window" lastClr="FFFFFF"/>
    </a:lt1>
    <a:dk2>
      <a:srgbClr val="162F33"/>
    </a:dk2>
    <a:lt2>
      <a:srgbClr val="FFFFFF"/>
    </a:lt2>
    <a:accent1>
      <a:srgbClr val="50A5A6"/>
    </a:accent1>
    <a:accent2>
      <a:srgbClr val="89CCCA"/>
    </a:accent2>
    <a:accent3>
      <a:srgbClr val="153E8A"/>
    </a:accent3>
    <a:accent4>
      <a:srgbClr val="787FBD"/>
    </a:accent4>
    <a:accent5>
      <a:srgbClr val="A2BC0C"/>
    </a:accent5>
    <a:accent6>
      <a:srgbClr val="DAE49B"/>
    </a:accent6>
    <a:hlink>
      <a:srgbClr val="D4310F"/>
    </a:hlink>
    <a:folHlink>
      <a:srgbClr val="F5A3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Override>
</file>

<file path=ppt/theme/themeOverride2.xml><?xml version="1.0" encoding="utf-8"?>
<a:themeOverride xmlns:a="http://schemas.openxmlformats.org/drawingml/2006/main">
  <a:clrScheme name="Police paper">
    <a:dk1>
      <a:sysClr val="windowText" lastClr="000000"/>
    </a:dk1>
    <a:lt1>
      <a:sysClr val="window" lastClr="FFFFFF"/>
    </a:lt1>
    <a:dk2>
      <a:srgbClr val="162F33"/>
    </a:dk2>
    <a:lt2>
      <a:srgbClr val="FFFFFF"/>
    </a:lt2>
    <a:accent1>
      <a:srgbClr val="50A5A6"/>
    </a:accent1>
    <a:accent2>
      <a:srgbClr val="89CCCA"/>
    </a:accent2>
    <a:accent3>
      <a:srgbClr val="153E8A"/>
    </a:accent3>
    <a:accent4>
      <a:srgbClr val="787FBD"/>
    </a:accent4>
    <a:accent5>
      <a:srgbClr val="A2BC0C"/>
    </a:accent5>
    <a:accent6>
      <a:srgbClr val="DAE49B"/>
    </a:accent6>
    <a:hlink>
      <a:srgbClr val="D4310F"/>
    </a:hlink>
    <a:folHlink>
      <a:srgbClr val="F5A3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Override>
</file>

<file path=ppt/theme/themeOverride3.xml><?xml version="1.0" encoding="utf-8"?>
<a:themeOverride xmlns:a="http://schemas.openxmlformats.org/drawingml/2006/main">
  <a:clrScheme name="Police paper">
    <a:dk1>
      <a:sysClr val="windowText" lastClr="000000"/>
    </a:dk1>
    <a:lt1>
      <a:sysClr val="window" lastClr="FFFFFF"/>
    </a:lt1>
    <a:dk2>
      <a:srgbClr val="162F33"/>
    </a:dk2>
    <a:lt2>
      <a:srgbClr val="FFFFFF"/>
    </a:lt2>
    <a:accent1>
      <a:srgbClr val="50A5A6"/>
    </a:accent1>
    <a:accent2>
      <a:srgbClr val="89CCCA"/>
    </a:accent2>
    <a:accent3>
      <a:srgbClr val="153E8A"/>
    </a:accent3>
    <a:accent4>
      <a:srgbClr val="787FBD"/>
    </a:accent4>
    <a:accent5>
      <a:srgbClr val="A2BC0C"/>
    </a:accent5>
    <a:accent6>
      <a:srgbClr val="DAE49B"/>
    </a:accent6>
    <a:hlink>
      <a:srgbClr val="D4310F"/>
    </a:hlink>
    <a:folHlink>
      <a:srgbClr val="F5A3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F74197D267F438C0C694647529556" ma:contentTypeVersion="16" ma:contentTypeDescription="Create a new document." ma:contentTypeScope="" ma:versionID="e50568741b3e002a016404ac8fed2888">
  <xsd:schema xmlns:xsd="http://www.w3.org/2001/XMLSchema" xmlns:xs="http://www.w3.org/2001/XMLSchema" xmlns:p="http://schemas.microsoft.com/office/2006/metadata/properties" xmlns:ns2="8bde3967-4b29-49c8-add0-1b77de203898" xmlns:ns3="65508a7b-4430-44fe-b7ba-1a97ff5bf620" xmlns:ns4="985ec44e-1bab-4c0b-9df0-6ba128686fc9" targetNamespace="http://schemas.microsoft.com/office/2006/metadata/properties" ma:root="true" ma:fieldsID="80d504a6596c8683f0a2b9f576fc52ed" ns2:_="" ns3:_="" ns4:_="">
    <xsd:import namespace="8bde3967-4b29-49c8-add0-1b77de203898"/>
    <xsd:import namespace="65508a7b-4430-44fe-b7ba-1a97ff5bf620"/>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508a7b-4430-44fe-b7ba-1a97ff5bf6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068b4f6-077d-4e9b-8d51-ea092799dd60}"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508a7b-4430-44fe-b7ba-1a97ff5bf620">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D83289-9A56-476A-95BA-2311B1557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e3967-4b29-49c8-add0-1b77de203898"/>
    <ds:schemaRef ds:uri="65508a7b-4430-44fe-b7ba-1a97ff5bf62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0A659-EE87-41A5-A198-61C982AFE525}">
  <ds:schemaRefs>
    <ds:schemaRef ds:uri="http://schemas.microsoft.com/office/2006/metadata/properties"/>
    <ds:schemaRef ds:uri="http://schemas.microsoft.com/office/infopath/2007/PartnerControls"/>
    <ds:schemaRef ds:uri="65508a7b-4430-44fe-b7ba-1a97ff5bf620"/>
    <ds:schemaRef ds:uri="985ec44e-1bab-4c0b-9df0-6ba128686fc9"/>
  </ds:schemaRefs>
</ds:datastoreItem>
</file>

<file path=customXml/itemProps3.xml><?xml version="1.0" encoding="utf-8"?>
<ds:datastoreItem xmlns:ds="http://schemas.openxmlformats.org/officeDocument/2006/customXml" ds:itemID="{5F1F85AC-9F2C-4619-BDC4-E2EC85F6CC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1659</TotalTime>
  <Words>2856</Words>
  <Application>Microsoft Office PowerPoint</Application>
  <PresentationFormat>Widescreen</PresentationFormat>
  <Paragraphs>269</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 Unicode MS</vt:lpstr>
      <vt:lpstr>Arial</vt:lpstr>
      <vt:lpstr>Arial Narrow</vt:lpstr>
      <vt:lpstr>Calibri</vt:lpstr>
      <vt:lpstr>Calibri Light</vt:lpstr>
      <vt:lpstr>Google Sans</vt:lpstr>
      <vt:lpstr>Roboto</vt:lpstr>
      <vt:lpstr>Roboto Light</vt:lpstr>
      <vt:lpstr>Roboto Lt</vt:lpstr>
      <vt:lpstr>Office Theme</vt:lpstr>
      <vt:lpstr>Guidelines for the production of statistical data by criminal justice institutions</vt:lpstr>
      <vt:lpstr>PowerPoint Presentation</vt:lpstr>
      <vt:lpstr>PowerPoint Presentation</vt:lpstr>
      <vt:lpstr>Advantages</vt:lpstr>
      <vt:lpstr>Challenges</vt:lpstr>
      <vt:lpstr>PowerPoint Presentation</vt:lpstr>
      <vt:lpstr>PowerPoint Presentation</vt:lpstr>
      <vt:lpstr>PowerPoint Presentation</vt:lpstr>
      <vt:lpstr>PowerPoint Presentation</vt:lpstr>
      <vt:lpstr>PowerPoint Presentation</vt:lpstr>
      <vt:lpstr>Guidelines</vt:lpstr>
      <vt:lpstr>Available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the production of statistical data by criminal justice institutions  Update</dc:title>
  <dc:creator>Martijn Kind</dc:creator>
  <cp:lastModifiedBy>Zeina Sinno</cp:lastModifiedBy>
  <cp:revision>6</cp:revision>
  <dcterms:created xsi:type="dcterms:W3CDTF">2022-12-06T13:05:00Z</dcterms:created>
  <dcterms:modified xsi:type="dcterms:W3CDTF">2023-08-01T07:36:29Z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0x010100F9FF74197D267F438C0C694647529556</vt:lpwstr>
  </property>
  <property fmtid="{D5CDD505-2E9C-101B-9397-08002B2CF9AE}" pid="3" name="MediaServiceImageTags">
    <vt:lpwstr/>
  </property>
</Properties>
</file>