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56" r:id="rId4"/>
    <p:sldId id="261" r:id="rId5"/>
    <p:sldId id="262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81CE22-0875-7576-76B2-1A51B1D6110B}" name="Willis Odek" initials="WO" userId="Willis Ode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A5E82-CF19-4F23-8D8D-8FB74E5DA1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2ECC89-A802-4D05-AA15-1D467D2345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Country </a:t>
          </a:r>
          <a:r>
            <a:rPr lang="en-US" dirty="0" err="1"/>
            <a:t>Programme</a:t>
          </a:r>
          <a:r>
            <a:rPr lang="en-US" dirty="0"/>
            <a:t> Development; including seed funds for analytical work on CRVS developed jointly with national counterparts. </a:t>
          </a:r>
        </a:p>
      </dgm:t>
    </dgm:pt>
    <dgm:pt modelId="{4E01D6A0-C51C-4531-8022-54E08BF22FEF}" type="parTrans" cxnId="{D91225E5-4ACF-44D5-A5F1-9B74A7AEC604}">
      <dgm:prSet/>
      <dgm:spPr/>
      <dgm:t>
        <a:bodyPr/>
        <a:lstStyle/>
        <a:p>
          <a:endParaRPr lang="en-US"/>
        </a:p>
      </dgm:t>
    </dgm:pt>
    <dgm:pt modelId="{521D81BB-B1F7-42FB-8D61-C32BEF69424E}" type="sibTrans" cxnId="{D91225E5-4ACF-44D5-A5F1-9B74A7AEC604}">
      <dgm:prSet/>
      <dgm:spPr/>
      <dgm:t>
        <a:bodyPr/>
        <a:lstStyle/>
        <a:p>
          <a:endParaRPr lang="en-US"/>
        </a:p>
      </dgm:t>
    </dgm:pt>
    <dgm:pt modelId="{89433FAC-74A9-45D6-BB38-CEA637D20A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International Conference on Population and Development 30</a:t>
          </a:r>
          <a:r>
            <a:rPr lang="en-US" baseline="30000" dirty="0"/>
            <a:t>th</a:t>
          </a:r>
          <a:r>
            <a:rPr lang="en-US" dirty="0"/>
            <a:t> review; recommendations on  population data (including CRVS) strengthening and a Think Piece on the </a:t>
          </a:r>
          <a:r>
            <a:rPr lang="en-US" b="1" dirty="0"/>
            <a:t>Future of Data Systems</a:t>
          </a:r>
          <a:r>
            <a:rPr lang="en-US" dirty="0"/>
            <a:t>, emphasizing the role of CRVS in considerations on the transition to register-based censuses.   </a:t>
          </a:r>
        </a:p>
      </dgm:t>
    </dgm:pt>
    <dgm:pt modelId="{16F95697-A0D3-4674-8CEE-A6E0491A3770}" type="parTrans" cxnId="{0E07FDD6-9B1E-41B9-9CA0-E791CF223D36}">
      <dgm:prSet/>
      <dgm:spPr/>
      <dgm:t>
        <a:bodyPr/>
        <a:lstStyle/>
        <a:p>
          <a:endParaRPr lang="en-US"/>
        </a:p>
      </dgm:t>
    </dgm:pt>
    <dgm:pt modelId="{4BF1B549-AA37-4844-B39A-224854450923}" type="sibTrans" cxnId="{0E07FDD6-9B1E-41B9-9CA0-E791CF223D36}">
      <dgm:prSet/>
      <dgm:spPr/>
      <dgm:t>
        <a:bodyPr/>
        <a:lstStyle/>
        <a:p>
          <a:endParaRPr lang="en-US"/>
        </a:p>
      </dgm:t>
    </dgm:pt>
    <dgm:pt modelId="{DB47ACF0-F2C1-41D0-AB99-D41EB7C3550B}" type="pres">
      <dgm:prSet presAssocID="{73DA5E82-CF19-4F23-8D8D-8FB74E5DA1FE}" presName="root" presStyleCnt="0">
        <dgm:presLayoutVars>
          <dgm:dir/>
          <dgm:resizeHandles val="exact"/>
        </dgm:presLayoutVars>
      </dgm:prSet>
      <dgm:spPr/>
    </dgm:pt>
    <dgm:pt modelId="{6B7DE783-F600-440A-A366-C1CA973A8757}" type="pres">
      <dgm:prSet presAssocID="{4B2ECC89-A802-4D05-AA15-1D467D234544}" presName="compNode" presStyleCnt="0"/>
      <dgm:spPr/>
    </dgm:pt>
    <dgm:pt modelId="{3216427D-A181-45E8-9897-3A33028A7D59}" type="pres">
      <dgm:prSet presAssocID="{4B2ECC89-A802-4D05-AA15-1D467D234544}" presName="bgRect" presStyleLbl="bgShp" presStyleIdx="0" presStyleCnt="2" custScaleY="113841" custLinFactNeighborX="-313" custLinFactNeighborY="-17335"/>
      <dgm:spPr/>
    </dgm:pt>
    <dgm:pt modelId="{FD45FD0D-BC4B-4EEC-A18D-D4D35AAB5DF2}" type="pres">
      <dgm:prSet presAssocID="{4B2ECC89-A802-4D05-AA15-1D467D234544}" presName="iconRect" presStyleLbl="node1" presStyleIdx="0" presStyleCnt="2"/>
      <dgm:spPr>
        <a:ln>
          <a:noFill/>
        </a:ln>
      </dgm:spPr>
    </dgm:pt>
    <dgm:pt modelId="{E83EAD99-00B5-46DF-8544-89DDBDDF57CC}" type="pres">
      <dgm:prSet presAssocID="{4B2ECC89-A802-4D05-AA15-1D467D234544}" presName="spaceRect" presStyleCnt="0"/>
      <dgm:spPr/>
    </dgm:pt>
    <dgm:pt modelId="{5415224D-5671-4F3A-A304-1995F199EB3A}" type="pres">
      <dgm:prSet presAssocID="{4B2ECC89-A802-4D05-AA15-1D467D234544}" presName="parTx" presStyleLbl="revTx" presStyleIdx="0" presStyleCnt="2">
        <dgm:presLayoutVars>
          <dgm:chMax val="0"/>
          <dgm:chPref val="0"/>
        </dgm:presLayoutVars>
      </dgm:prSet>
      <dgm:spPr/>
    </dgm:pt>
    <dgm:pt modelId="{41657307-1736-41FF-8D31-020C3503D0F4}" type="pres">
      <dgm:prSet presAssocID="{521D81BB-B1F7-42FB-8D61-C32BEF69424E}" presName="sibTrans" presStyleCnt="0"/>
      <dgm:spPr/>
    </dgm:pt>
    <dgm:pt modelId="{6C67B2FB-1B11-4280-BCDB-002A5C7C3907}" type="pres">
      <dgm:prSet presAssocID="{89433FAC-74A9-45D6-BB38-CEA637D20AE0}" presName="compNode" presStyleCnt="0"/>
      <dgm:spPr/>
    </dgm:pt>
    <dgm:pt modelId="{816C478B-8D23-427C-9F67-90743303EBB3}" type="pres">
      <dgm:prSet presAssocID="{89433FAC-74A9-45D6-BB38-CEA637D20AE0}" presName="bgRect" presStyleLbl="bgShp" presStyleIdx="1" presStyleCnt="2" custLinFactNeighborX="1598" custLinFactNeighborY="5685"/>
      <dgm:spPr/>
    </dgm:pt>
    <dgm:pt modelId="{0C30DEB6-388D-447D-8507-FD2AA9060791}" type="pres">
      <dgm:prSet presAssocID="{89433FAC-74A9-45D6-BB38-CEA637D20AE0}" presName="iconRect" presStyleLbl="node1" presStyleIdx="1" presStyleCnt="2"/>
      <dgm:spPr>
        <a:ln>
          <a:noFill/>
        </a:ln>
      </dgm:spPr>
    </dgm:pt>
    <dgm:pt modelId="{43DCCDB6-DB8D-4C97-80CC-3F30EBAD2805}" type="pres">
      <dgm:prSet presAssocID="{89433FAC-74A9-45D6-BB38-CEA637D20AE0}" presName="spaceRect" presStyleCnt="0"/>
      <dgm:spPr/>
    </dgm:pt>
    <dgm:pt modelId="{C6B27414-C904-4CB1-9472-DC34DDE5E4F5}" type="pres">
      <dgm:prSet presAssocID="{89433FAC-74A9-45D6-BB38-CEA637D20AE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2D9EA69-AFA0-4676-BDC2-62C40EBC8E9A}" type="presOf" srcId="{89433FAC-74A9-45D6-BB38-CEA637D20AE0}" destId="{C6B27414-C904-4CB1-9472-DC34DDE5E4F5}" srcOrd="0" destOrd="0" presId="urn:microsoft.com/office/officeart/2018/2/layout/IconVerticalSolidList"/>
    <dgm:cxn modelId="{0602178D-41A1-4037-AA50-533C027ACEF5}" type="presOf" srcId="{4B2ECC89-A802-4D05-AA15-1D467D234544}" destId="{5415224D-5671-4F3A-A304-1995F199EB3A}" srcOrd="0" destOrd="0" presId="urn:microsoft.com/office/officeart/2018/2/layout/IconVerticalSolidList"/>
    <dgm:cxn modelId="{0E07FDD6-9B1E-41B9-9CA0-E791CF223D36}" srcId="{73DA5E82-CF19-4F23-8D8D-8FB74E5DA1FE}" destId="{89433FAC-74A9-45D6-BB38-CEA637D20AE0}" srcOrd="1" destOrd="0" parTransId="{16F95697-A0D3-4674-8CEE-A6E0491A3770}" sibTransId="{4BF1B549-AA37-4844-B39A-224854450923}"/>
    <dgm:cxn modelId="{D91225E5-4ACF-44D5-A5F1-9B74A7AEC604}" srcId="{73DA5E82-CF19-4F23-8D8D-8FB74E5DA1FE}" destId="{4B2ECC89-A802-4D05-AA15-1D467D234544}" srcOrd="0" destOrd="0" parTransId="{4E01D6A0-C51C-4531-8022-54E08BF22FEF}" sibTransId="{521D81BB-B1F7-42FB-8D61-C32BEF69424E}"/>
    <dgm:cxn modelId="{9E8DCBFE-6B34-4123-87C7-926645F86417}" type="presOf" srcId="{73DA5E82-CF19-4F23-8D8D-8FB74E5DA1FE}" destId="{DB47ACF0-F2C1-41D0-AB99-D41EB7C3550B}" srcOrd="0" destOrd="0" presId="urn:microsoft.com/office/officeart/2018/2/layout/IconVerticalSolidList"/>
    <dgm:cxn modelId="{34C57FFC-43BF-4BA7-8B3D-2A46B3AD6BEC}" type="presParOf" srcId="{DB47ACF0-F2C1-41D0-AB99-D41EB7C3550B}" destId="{6B7DE783-F600-440A-A366-C1CA973A8757}" srcOrd="0" destOrd="0" presId="urn:microsoft.com/office/officeart/2018/2/layout/IconVerticalSolidList"/>
    <dgm:cxn modelId="{F9D8D0B8-2322-4C96-AB70-339A99472E4D}" type="presParOf" srcId="{6B7DE783-F600-440A-A366-C1CA973A8757}" destId="{3216427D-A181-45E8-9897-3A33028A7D59}" srcOrd="0" destOrd="0" presId="urn:microsoft.com/office/officeart/2018/2/layout/IconVerticalSolidList"/>
    <dgm:cxn modelId="{7E5D9707-D04E-48F7-B981-189552D40978}" type="presParOf" srcId="{6B7DE783-F600-440A-A366-C1CA973A8757}" destId="{FD45FD0D-BC4B-4EEC-A18D-D4D35AAB5DF2}" srcOrd="1" destOrd="0" presId="urn:microsoft.com/office/officeart/2018/2/layout/IconVerticalSolidList"/>
    <dgm:cxn modelId="{484CAB3C-8E1A-4ABF-8B08-382EEDC89D18}" type="presParOf" srcId="{6B7DE783-F600-440A-A366-C1CA973A8757}" destId="{E83EAD99-00B5-46DF-8544-89DDBDDF57CC}" srcOrd="2" destOrd="0" presId="urn:microsoft.com/office/officeart/2018/2/layout/IconVerticalSolidList"/>
    <dgm:cxn modelId="{AC1B6581-1F97-4F48-A457-6D7A11B5CC7D}" type="presParOf" srcId="{6B7DE783-F600-440A-A366-C1CA973A8757}" destId="{5415224D-5671-4F3A-A304-1995F199EB3A}" srcOrd="3" destOrd="0" presId="urn:microsoft.com/office/officeart/2018/2/layout/IconVerticalSolidList"/>
    <dgm:cxn modelId="{59CE37EE-9CF9-4A98-B86C-0238A90DB763}" type="presParOf" srcId="{DB47ACF0-F2C1-41D0-AB99-D41EB7C3550B}" destId="{41657307-1736-41FF-8D31-020C3503D0F4}" srcOrd="1" destOrd="0" presId="urn:microsoft.com/office/officeart/2018/2/layout/IconVerticalSolidList"/>
    <dgm:cxn modelId="{424CCD68-4C58-4C6F-9083-182F67DB4FF4}" type="presParOf" srcId="{DB47ACF0-F2C1-41D0-AB99-D41EB7C3550B}" destId="{6C67B2FB-1B11-4280-BCDB-002A5C7C3907}" srcOrd="2" destOrd="0" presId="urn:microsoft.com/office/officeart/2018/2/layout/IconVerticalSolidList"/>
    <dgm:cxn modelId="{F136A015-B1EB-4AC9-A8FD-793A809F64AD}" type="presParOf" srcId="{6C67B2FB-1B11-4280-BCDB-002A5C7C3907}" destId="{816C478B-8D23-427C-9F67-90743303EBB3}" srcOrd="0" destOrd="0" presId="urn:microsoft.com/office/officeart/2018/2/layout/IconVerticalSolidList"/>
    <dgm:cxn modelId="{544AB2E6-E8DB-4E80-8131-EBCFE32EEC5E}" type="presParOf" srcId="{6C67B2FB-1B11-4280-BCDB-002A5C7C3907}" destId="{0C30DEB6-388D-447D-8507-FD2AA9060791}" srcOrd="1" destOrd="0" presId="urn:microsoft.com/office/officeart/2018/2/layout/IconVerticalSolidList"/>
    <dgm:cxn modelId="{AE9A1485-69DE-4A33-A61F-2550228A9134}" type="presParOf" srcId="{6C67B2FB-1B11-4280-BCDB-002A5C7C3907}" destId="{43DCCDB6-DB8D-4C97-80CC-3F30EBAD2805}" srcOrd="2" destOrd="0" presId="urn:microsoft.com/office/officeart/2018/2/layout/IconVerticalSolidList"/>
    <dgm:cxn modelId="{977853E4-A860-488D-BF9B-1BCA5F732AC9}" type="presParOf" srcId="{6C67B2FB-1B11-4280-BCDB-002A5C7C3907}" destId="{C6B27414-C904-4CB1-9472-DC34DDE5E4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6427D-A181-45E8-9897-3A33028A7D59}">
      <dsp:nvSpPr>
        <dsp:cNvPr id="0" name=""/>
        <dsp:cNvSpPr/>
      </dsp:nvSpPr>
      <dsp:spPr>
        <a:xfrm>
          <a:off x="0" y="550566"/>
          <a:ext cx="6683374" cy="20954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5FD0D-BC4B-4EEC-A18D-D4D35AAB5DF2}">
      <dsp:nvSpPr>
        <dsp:cNvPr id="0" name=""/>
        <dsp:cNvSpPr/>
      </dsp:nvSpPr>
      <dsp:spPr>
        <a:xfrm>
          <a:off x="556803" y="1411182"/>
          <a:ext cx="1012369" cy="10123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5224D-5671-4F3A-A304-1995F199EB3A}">
      <dsp:nvSpPr>
        <dsp:cNvPr id="0" name=""/>
        <dsp:cNvSpPr/>
      </dsp:nvSpPr>
      <dsp:spPr>
        <a:xfrm>
          <a:off x="2125976" y="997030"/>
          <a:ext cx="4557398" cy="1840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804" tIns="194804" rIns="194804" bIns="1948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Country </a:t>
          </a:r>
          <a:r>
            <a:rPr lang="en-US" sz="1600" kern="1200" dirty="0" err="1"/>
            <a:t>Programme</a:t>
          </a:r>
          <a:r>
            <a:rPr lang="en-US" sz="1600" kern="1200" dirty="0"/>
            <a:t> Development; including seed funds for analytical work on CRVS developed jointly with national counterparts. </a:t>
          </a:r>
        </a:p>
      </dsp:txBody>
      <dsp:txXfrm>
        <a:off x="2125976" y="997030"/>
        <a:ext cx="4557398" cy="1840672"/>
      </dsp:txXfrm>
    </dsp:sp>
    <dsp:sp modelId="{816C478B-8D23-427C-9F67-90743303EBB3}">
      <dsp:nvSpPr>
        <dsp:cNvPr id="0" name=""/>
        <dsp:cNvSpPr/>
      </dsp:nvSpPr>
      <dsp:spPr>
        <a:xfrm>
          <a:off x="0" y="3529896"/>
          <a:ext cx="6683374" cy="18406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0DEB6-388D-447D-8507-FD2AA9060791}">
      <dsp:nvSpPr>
        <dsp:cNvPr id="0" name=""/>
        <dsp:cNvSpPr/>
      </dsp:nvSpPr>
      <dsp:spPr>
        <a:xfrm>
          <a:off x="556803" y="3839405"/>
          <a:ext cx="1012369" cy="10123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27414-C904-4CB1-9472-DC34DDE5E4F5}">
      <dsp:nvSpPr>
        <dsp:cNvPr id="0" name=""/>
        <dsp:cNvSpPr/>
      </dsp:nvSpPr>
      <dsp:spPr>
        <a:xfrm>
          <a:off x="2125976" y="3425254"/>
          <a:ext cx="4557398" cy="1840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804" tIns="194804" rIns="194804" bIns="19480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International Conference on Population and Development 30</a:t>
          </a:r>
          <a:r>
            <a:rPr lang="en-US" sz="1600" kern="1200" baseline="30000" dirty="0"/>
            <a:t>th</a:t>
          </a:r>
          <a:r>
            <a:rPr lang="en-US" sz="1600" kern="1200" dirty="0"/>
            <a:t> review; recommendations on  population data (including CRVS) strengthening and a Think Piece on the </a:t>
          </a:r>
          <a:r>
            <a:rPr lang="en-US" sz="1600" b="1" kern="1200" dirty="0"/>
            <a:t>Future of Data Systems</a:t>
          </a:r>
          <a:r>
            <a:rPr lang="en-US" sz="1600" kern="1200" dirty="0"/>
            <a:t>, emphasizing the role of CRVS in considerations on the transition to register-based censuses.   </a:t>
          </a:r>
        </a:p>
      </dsp:txBody>
      <dsp:txXfrm>
        <a:off x="2125976" y="3425254"/>
        <a:ext cx="4557398" cy="1840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6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807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7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8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7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0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D6BE-A2BE-71EC-BB3A-848DB9D0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E43EF-0E21-B3F7-0847-2903E81A7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0382-89AC-08DB-E1ED-9FF02F38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FADED-1588-611E-46CE-90CB318B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8D19-6095-4088-45FE-2DAC62B5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6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0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5B80C7-748A-4FD5-9984-FA7FD109224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DFF5A6-2158-4709-85AE-AB0893F1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B9572-156F-B399-1B41-85D7E857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0544"/>
            <a:ext cx="10515600" cy="26756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Regional workshop on the Strategic framework for improving civil registration and vital statistics systems in the Arab region 2021-2025: progress made and way forward </a:t>
            </a:r>
          </a:p>
          <a:p>
            <a:pPr marL="0" indent="0" algn="ctr">
              <a:buNone/>
            </a:pPr>
            <a:r>
              <a:rPr lang="en-US" dirty="0"/>
              <a:t>Amman – Jordan, 28-29 May 2024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6438A-87BD-A292-C002-E3E5C7B29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9" y="850717"/>
            <a:ext cx="2253131" cy="10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FB61-3E5A-0F32-BF3C-71B4E601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Unfpa’s</a:t>
            </a:r>
            <a:r>
              <a:rPr lang="en-US" dirty="0"/>
              <a:t> overall contributions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579C7-B0A9-495A-A0DC-23500BED9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Unfpa</a:t>
            </a:r>
            <a:r>
              <a:rPr lang="en-US" dirty="0"/>
              <a:t> is a key player in the strengthening of civil registration and vital statistics (CRVS) as part of population data systems.  </a:t>
            </a:r>
          </a:p>
          <a:p>
            <a:r>
              <a:rPr lang="en-US" dirty="0" err="1"/>
              <a:t>Unfpa</a:t>
            </a:r>
            <a:r>
              <a:rPr lang="en-US" dirty="0"/>
              <a:t> emphasizes a life course approach to civil registration and vital statistics and the use of a gender lens in the registration of all key vital events (births, deaths, marriage and divorce) and generation of vital statistics </a:t>
            </a:r>
          </a:p>
          <a:p>
            <a:r>
              <a:rPr lang="en-US" dirty="0" err="1"/>
              <a:t>Unfpa’s</a:t>
            </a:r>
            <a:r>
              <a:rPr lang="en-US" dirty="0"/>
              <a:t> contributions and  support address all the five pillars of the current regional </a:t>
            </a:r>
            <a:r>
              <a:rPr lang="en-US" dirty="0" err="1"/>
              <a:t>crvs</a:t>
            </a:r>
            <a:r>
              <a:rPr lang="en-US" dirty="0"/>
              <a:t> strategy: registration; quality assurance; digitalization; capacity development and </a:t>
            </a:r>
            <a:r>
              <a:rPr lang="en-US" dirty="0" err="1"/>
              <a:t>crvs</a:t>
            </a:r>
            <a:r>
              <a:rPr lang="en-US" dirty="0"/>
              <a:t> in unfavorable conditions.  </a:t>
            </a:r>
          </a:p>
          <a:p>
            <a:r>
              <a:rPr lang="en-US" dirty="0"/>
              <a:t>Through the center of excellence for </a:t>
            </a:r>
            <a:r>
              <a:rPr lang="en-US" dirty="0" err="1"/>
              <a:t>crvs</a:t>
            </a:r>
            <a:r>
              <a:rPr lang="en-US" dirty="0"/>
              <a:t>, </a:t>
            </a:r>
            <a:r>
              <a:rPr lang="en-US" dirty="0" err="1"/>
              <a:t>unfpa</a:t>
            </a:r>
            <a:r>
              <a:rPr lang="en-US" dirty="0"/>
              <a:t> develops resources that are adaptable to the </a:t>
            </a:r>
            <a:r>
              <a:rPr lang="en-US" dirty="0" err="1"/>
              <a:t>arab</a:t>
            </a:r>
            <a:r>
              <a:rPr lang="en-US" dirty="0"/>
              <a:t> region. Some of these will be presented during this workshop.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2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4383-2F03-33D2-9EA4-5019DEFD5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10" y="533395"/>
            <a:ext cx="9144000" cy="959034"/>
          </a:xfrm>
        </p:spPr>
        <p:txBody>
          <a:bodyPr/>
          <a:lstStyle/>
          <a:p>
            <a:r>
              <a:rPr lang="en-US" dirty="0"/>
              <a:t>Knowledge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A7076-11CC-398E-4D2C-D96F2C72A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102" y="2177384"/>
            <a:ext cx="7542537" cy="3667704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Advancing civil registration for vital statistics in the Arab countries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Development of CRVS country briefs (Tunisia, Jordan and Morocco)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83340-64E1-83B0-332E-87E5AF15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685" y="2419367"/>
            <a:ext cx="1362919" cy="1822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834939-1F69-9E9A-A5F3-AAD6F1AAF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868" y="4011236"/>
            <a:ext cx="2103302" cy="944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1105B1-E295-7226-091D-710102B3B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41" y="4956198"/>
            <a:ext cx="218865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8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94383-2F03-33D2-9EA4-5019DEFD5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10" y="533395"/>
            <a:ext cx="9144000" cy="959034"/>
          </a:xfrm>
        </p:spPr>
        <p:txBody>
          <a:bodyPr/>
          <a:lstStyle/>
          <a:p>
            <a:r>
              <a:rPr lang="en-US" dirty="0"/>
              <a:t>Knowledge products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A7076-11CC-398E-4D2C-D96F2C72A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102" y="2177384"/>
            <a:ext cx="6259346" cy="36677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Improving data for evidence-based decision-making: Reinforcing civil registration and vital statistics and maternal and perinatal death surveillance and response systems interlinkages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Research Notes on Marriage and Divorce Registration and Vital Statistics in the Arab region</a:t>
            </a: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5A64A9-5DE6-53EC-CBE0-8697D2DB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211" y="3544772"/>
            <a:ext cx="1310754" cy="195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BC154-9684-709E-FB78-11B9515E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427" y="2034586"/>
            <a:ext cx="1414395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9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B5C4-EEC1-FBF4-D9FF-7117C7EF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 to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1899-5107-D4AF-D157-AF2D0FCBFC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133956" cy="34241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Lebanon-CRVS Situational Analysis (draft report)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Tunisia- Analytical papers Assessing demographic data quality and completeness of birth and death registration : A technical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Jordan- Assessment of completeness of birth and death registration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CRVS Somalia country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7AB93-A385-7152-9955-1FD563E27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813" y="2455239"/>
            <a:ext cx="1108868" cy="1584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CEA1B9-A42C-A146-6694-FCD21ABE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245" y="3766307"/>
            <a:ext cx="1341867" cy="920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CE62A-C70F-9AC5-99B3-A1CFF6E4E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287" y="4502190"/>
            <a:ext cx="3162511" cy="7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EED3-36F3-6948-84F1-054EA7F1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1D54-A859-3B29-A489-6FBFAFE0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3037"/>
            <a:ext cx="10515600" cy="28928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Training workshop on demographic methods for assessing the quality and completeness of civil registration data and their uses.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CRVS capacity strengthening workshop scheduled this year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3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EDF03-D0DD-F76D-BB50-D2E0F16E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Linkages to Strategic frameworks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E7877B-207C-C32B-35E4-17BDAFC1C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048563"/>
              </p:ext>
            </p:extLst>
          </p:nvPr>
        </p:nvGraphicFramePr>
        <p:xfrm>
          <a:off x="4594225" y="361214"/>
          <a:ext cx="6683375" cy="613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A47B81-7745-7D47-D48D-594E7A5F2381}"/>
              </a:ext>
            </a:extLst>
          </p:cNvPr>
          <p:cNvSpPr txBox="1"/>
          <p:nvPr/>
        </p:nvSpPr>
        <p:spPr>
          <a:xfrm>
            <a:off x="6168411" y="5778237"/>
            <a:ext cx="5033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UNFPA global CRVS strategy (DRAFT)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00FC8-4A33-07D5-BE51-3D2814AFF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9016" y="5931381"/>
            <a:ext cx="1244574" cy="5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565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1417</TotalTime>
  <Words>365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PowerPoint Presentation</vt:lpstr>
      <vt:lpstr>Unfpa’s overall contributions </vt:lpstr>
      <vt:lpstr>Knowledge products</vt:lpstr>
      <vt:lpstr>Knowledge products</vt:lpstr>
      <vt:lpstr>Technical support to countries</vt:lpstr>
      <vt:lpstr>Capacity building</vt:lpstr>
      <vt:lpstr>Linkages to Strategic frameworks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Chokri Benyahia</dc:creator>
  <cp:lastModifiedBy>Chokri Benyahia</cp:lastModifiedBy>
  <cp:revision>3</cp:revision>
  <dcterms:created xsi:type="dcterms:W3CDTF">2024-05-26T09:32:29Z</dcterms:created>
  <dcterms:modified xsi:type="dcterms:W3CDTF">2024-05-27T09:28:14Z</dcterms:modified>
</cp:coreProperties>
</file>