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</p:sldMasterIdLst>
  <p:notesMasterIdLst>
    <p:notesMasterId r:id="rId11"/>
  </p:notesMasterIdLst>
  <p:handoutMasterIdLst>
    <p:handoutMasterId r:id="rId12"/>
  </p:handoutMasterIdLst>
  <p:sldIdLst>
    <p:sldId id="257" r:id="rId5"/>
    <p:sldId id="391" r:id="rId6"/>
    <p:sldId id="395" r:id="rId7"/>
    <p:sldId id="393" r:id="rId8"/>
    <p:sldId id="396" r:id="rId9"/>
    <p:sldId id="3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713" autoAdjust="0"/>
  </p:normalViewPr>
  <p:slideViewPr>
    <p:cSldViewPr snapToGrid="0" snapToObjects="1">
      <p:cViewPr varScale="1">
        <p:scale>
          <a:sx n="113" d="100"/>
          <a:sy n="113" d="100"/>
        </p:scale>
        <p:origin x="45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4080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0D66FA-8C0F-D54D-91B7-17CC665EC7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733" y="4862104"/>
            <a:ext cx="4992389" cy="1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225EE-8608-7B41-9502-BFC60C14F400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68568-7956-9C49-80BD-06F9D685E261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381250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33D7-E954-364B-AC62-83CB091FE16C}"/>
              </a:ext>
            </a:extLst>
          </p:cNvPr>
          <p:cNvSpPr txBox="1"/>
          <p:nvPr userDrawn="1"/>
        </p:nvSpPr>
        <p:spPr>
          <a:xfrm>
            <a:off x="2459506" y="6476168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73E871-7A5B-7042-8C3D-C461CF40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324610"/>
            <a:ext cx="3127271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102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3628102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69C77A-49F4-CB45-9E39-CA32E2A13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474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-1" y="2409691"/>
            <a:ext cx="342847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8103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DCF44-512A-5E47-A08D-1C491F205666}"/>
              </a:ext>
            </a:extLst>
          </p:cNvPr>
          <p:cNvSpPr txBox="1"/>
          <p:nvPr userDrawn="1"/>
        </p:nvSpPr>
        <p:spPr>
          <a:xfrm>
            <a:off x="3628103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2733E-1B53-A842-B212-11139951B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740F2-35F7-2345-83C9-E1237EDFAFE6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B9502-0651-374E-AE6C-8865823D87FA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27E1FB-DE01-1749-A883-9DE1FAA1FD6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69343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5798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798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47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24BFB-9B54-6C4C-88F1-178D3CEDC342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60146"/>
            <a:ext cx="11053314" cy="445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DC2DEF-3FD0-7646-8C5D-4BC29625845B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70082"/>
            <a:ext cx="11053314" cy="435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0F16E-0593-1844-A6B9-FB4ADD448393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9D65-16D0-6746-BC56-1B9F5DDC1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4198" y="1597152"/>
            <a:ext cx="9783604" cy="204210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tabLst>
                <a:tab pos="360045" algn="l"/>
                <a:tab pos="629920" algn="l"/>
                <a:tab pos="900430" algn="l"/>
                <a:tab pos="1170305" algn="l"/>
              </a:tabLst>
            </a:pPr>
            <a: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Supporting the Enhancement and Modernization of Demographic and Social Statistics in the Arab States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0" name="Picture 9" descr="Qr code&#10;&#10;Description automatically generated">
            <a:extLst>
              <a:ext uri="{FF2B5EF4-FFF2-40B4-BE49-F238E27FC236}">
                <a16:creationId xmlns:a16="http://schemas.microsoft.com/office/drawing/2014/main" id="{0E73F5FC-20CE-40C0-A269-14F60105E5F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501" y="188536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6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646D4B-3ABB-E062-1E8B-6ED5A04984AC}"/>
              </a:ext>
            </a:extLst>
          </p:cNvPr>
          <p:cNvSpPr txBox="1"/>
          <p:nvPr/>
        </p:nvSpPr>
        <p:spPr>
          <a:xfrm>
            <a:off x="426720" y="207264"/>
            <a:ext cx="1133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Projects on Demographic and Social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61B81-1D18-7FDF-BA34-446DAD6A5D2A}"/>
              </a:ext>
            </a:extLst>
          </p:cNvPr>
          <p:cNvSpPr txBox="1"/>
          <p:nvPr/>
        </p:nvSpPr>
        <p:spPr>
          <a:xfrm>
            <a:off x="491942" y="1026511"/>
            <a:ext cx="11208117" cy="4051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8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2022-2025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Activities based on previous TAG meetings + ESCWA streams of work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 enhance regional cooperation on improving availability of demographic and social statistics among NSOs and partners in the Arab Region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 support NSOs in the Arab region produce demographic and social statistics that are aligned with international standards and modern technologies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3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646D4B-3ABB-E062-1E8B-6ED5A04984AC}"/>
              </a:ext>
            </a:extLst>
          </p:cNvPr>
          <p:cNvSpPr txBox="1"/>
          <p:nvPr/>
        </p:nvSpPr>
        <p:spPr>
          <a:xfrm>
            <a:off x="426720" y="207264"/>
            <a:ext cx="1133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Projects on Demographic and Social Statistics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6CDA85-A4D2-1ACD-3539-DFC04A22F58B}"/>
              </a:ext>
            </a:extLst>
          </p:cNvPr>
          <p:cNvSpPr txBox="1"/>
          <p:nvPr/>
        </p:nvSpPr>
        <p:spPr>
          <a:xfrm>
            <a:off x="924759" y="1114536"/>
            <a:ext cx="4360474" cy="421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Areas of Work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Regional Cooperation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Census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CRVS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Others (labor, migration, crime, etc.)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Modernization (including new data sources: Big Data, Administrative Records, GIS)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6CC222-8E37-9B1A-F224-37A2D4C07C5B}"/>
              </a:ext>
            </a:extLst>
          </p:cNvPr>
          <p:cNvSpPr txBox="1"/>
          <p:nvPr/>
        </p:nvSpPr>
        <p:spPr>
          <a:xfrm>
            <a:off x="5949696" y="1114536"/>
            <a:ext cx="4360474" cy="2753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Modalities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Expert Meetings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Regional/National Workshops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Reports/Guidelines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Advisory Missions/Study Tours</a:t>
            </a:r>
          </a:p>
        </p:txBody>
      </p:sp>
    </p:spTree>
    <p:extLst>
      <p:ext uri="{BB962C8B-B14F-4D97-AF65-F5344CB8AC3E}">
        <p14:creationId xmlns:p14="http://schemas.microsoft.com/office/powerpoint/2010/main" val="26995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646D4B-3ABB-E062-1E8B-6ED5A04984AC}"/>
              </a:ext>
            </a:extLst>
          </p:cNvPr>
          <p:cNvSpPr txBox="1"/>
          <p:nvPr/>
        </p:nvSpPr>
        <p:spPr>
          <a:xfrm>
            <a:off x="426720" y="207264"/>
            <a:ext cx="1133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Projects on Demographic and Social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61B81-1D18-7FDF-BA34-446DAD6A5D2A}"/>
              </a:ext>
            </a:extLst>
          </p:cNvPr>
          <p:cNvSpPr txBox="1"/>
          <p:nvPr/>
        </p:nvSpPr>
        <p:spPr>
          <a:xfrm>
            <a:off x="491942" y="1026511"/>
            <a:ext cx="11208117" cy="5005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Work completed and ongoing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TAG Meeting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March 2023; Regional Cooperation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Arab Society: Demographic and Social Trends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March 2023, Recurring; Regional Cooperation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Regional workshop on registered based census in the Arab countries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December 2022; Census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Update PHC and CRVS knowledge bases on ESCWA website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Recurring; Regional Cooperation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Development of an e-platform the collection and processing data and metadata from NSOs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Ongoing; Regional Cooperation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04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646D4B-3ABB-E062-1E8B-6ED5A04984AC}"/>
              </a:ext>
            </a:extLst>
          </p:cNvPr>
          <p:cNvSpPr txBox="1"/>
          <p:nvPr/>
        </p:nvSpPr>
        <p:spPr>
          <a:xfrm>
            <a:off x="426720" y="207264"/>
            <a:ext cx="1133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Projects on Demographic and Social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61B81-1D18-7FDF-BA34-446DAD6A5D2A}"/>
              </a:ext>
            </a:extLst>
          </p:cNvPr>
          <p:cNvSpPr txBox="1"/>
          <p:nvPr/>
        </p:nvSpPr>
        <p:spPr>
          <a:xfrm>
            <a:off x="491942" y="1026511"/>
            <a:ext cx="11208117" cy="5544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Work planned until end of 2023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Report on implementation of the regional CRVS strategy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2Q 2023; CRVS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Regional workshop on implementation of the regional strategy on CRVS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3Q 2023; CRVS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20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Regional training on the implementation of the International Classification of Crime for Statistical purposes (ICCS) in the Arab Region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3Q 2023; Other: Crime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 Regional workshop on refugee statistics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4Q 2023; Other: Refugees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Training workshop on measuring Middle Class (4Q 2023)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Advisory Missions (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Upon Request; Census, CRVS, Modernization and Other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360045" algn="l"/>
                <a:tab pos="629920" algn="l"/>
              </a:tabLs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32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646D4B-3ABB-E062-1E8B-6ED5A04984AC}"/>
              </a:ext>
            </a:extLst>
          </p:cNvPr>
          <p:cNvSpPr txBox="1"/>
          <p:nvPr/>
        </p:nvSpPr>
        <p:spPr>
          <a:xfrm>
            <a:off x="426720" y="207264"/>
            <a:ext cx="1133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Projects on Demographic and Social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61B81-1D18-7FDF-BA34-446DAD6A5D2A}"/>
              </a:ext>
            </a:extLst>
          </p:cNvPr>
          <p:cNvSpPr txBox="1"/>
          <p:nvPr/>
        </p:nvSpPr>
        <p:spPr>
          <a:xfrm>
            <a:off x="491942" y="1026511"/>
            <a:ext cx="11208117" cy="3743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Discussion points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TAG: What changes should be made in activities/dates/modalities?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Member States: What are the needs and requests for technical assistance?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TAG: What are the potential for joint activities?</a:t>
            </a:r>
          </a:p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tabLst>
                <a:tab pos="360045" algn="l"/>
                <a:tab pos="629920" algn="l"/>
              </a:tabLst>
            </a:pP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Your inputs will be incorporated into the recommendations and project plans</a:t>
            </a:r>
          </a:p>
        </p:txBody>
      </p:sp>
    </p:spTree>
    <p:extLst>
      <p:ext uri="{BB962C8B-B14F-4D97-AF65-F5344CB8AC3E}">
        <p14:creationId xmlns:p14="http://schemas.microsoft.com/office/powerpoint/2010/main" val="2255287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En" id="{C0494A47-6240-984D-9060-4FB25B993CA0}" vid="{EAC04F47-4198-5B4C-8F78-8372780C2E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673FB7-D82F-47ED-B582-B39102638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722c4-4b54-4565-9073-6b2cdb56319d"/>
    <ds:schemaRef ds:uri="015a1b56-f9db-44b0-a971-80694ead8f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20A0BD-7E7D-4396-BB87-6BFB9BD0EB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6BCA3F-5F10-4B2F-BA4E-1D316E1134C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ESCWA_Logo-Motto_PPT-En-V2</Template>
  <TotalTime>12675</TotalTime>
  <Words>377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Garamond</vt:lpstr>
      <vt:lpstr>Selawik Light</vt:lpstr>
      <vt:lpstr>Wingdings</vt:lpstr>
      <vt:lpstr>SavonVTI</vt:lpstr>
      <vt:lpstr>Supporting the Enhancement and Modernization of Demographic and Social Statistics in the Arab States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Committee Fourteenth session</dc:title>
  <dc:creator>Wafa Aboul Hosn</dc:creator>
  <cp:lastModifiedBy>Dina Karanouh</cp:lastModifiedBy>
  <cp:revision>509</cp:revision>
  <dcterms:created xsi:type="dcterms:W3CDTF">2021-02-01T13:11:06Z</dcterms:created>
  <dcterms:modified xsi:type="dcterms:W3CDTF">2023-03-06T12:37:15Z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