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1" r:id="rId2"/>
    <p:sldMasterId id="2147483650" r:id="rId3"/>
  </p:sldMasterIdLst>
  <p:handoutMasterIdLst>
    <p:handoutMasterId r:id="rId23"/>
  </p:handoutMasterIdLst>
  <p:sldIdLst>
    <p:sldId id="258" r:id="rId4"/>
    <p:sldId id="261" r:id="rId5"/>
    <p:sldId id="262" r:id="rId6"/>
    <p:sldId id="263" r:id="rId7"/>
    <p:sldId id="290" r:id="rId8"/>
    <p:sldId id="291" r:id="rId9"/>
    <p:sldId id="294" r:id="rId10"/>
    <p:sldId id="292" r:id="rId11"/>
    <p:sldId id="293" r:id="rId12"/>
    <p:sldId id="259" r:id="rId13"/>
    <p:sldId id="268" r:id="rId14"/>
    <p:sldId id="260" r:id="rId15"/>
    <p:sldId id="279" r:id="rId16"/>
    <p:sldId id="280" r:id="rId17"/>
    <p:sldId id="289" r:id="rId18"/>
    <p:sldId id="281" r:id="rId19"/>
    <p:sldId id="282" r:id="rId20"/>
    <p:sldId id="284" r:id="rId21"/>
    <p:sldId id="285" r:id="rId22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6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6CFAB05-E56B-4780-9C3B-AA79E4B460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women.org/en/where-we-are/arab-states-north-africa" TargetMode="External"/><Relationship Id="rId2" Type="http://schemas.openxmlformats.org/officeDocument/2006/relationships/hyperlink" Target="http://www.escwa.un.org/divisions/ecw.asp?division=ecw" TargetMode="External"/><Relationship Id="rId1" Type="http://schemas.openxmlformats.org/officeDocument/2006/relationships/slideLayout" Target="../slideLayouts/slideLayout24.xml"/><Relationship Id="rId6" Type="http://schemas.openxmlformats.org/officeDocument/2006/relationships/hyperlink" Target="http://www.arabwomenorg.org/" TargetMode="External"/><Relationship Id="rId5" Type="http://schemas.openxmlformats.org/officeDocument/2006/relationships/hyperlink" Target="http://www.lasportal.org/" TargetMode="External"/><Relationship Id="rId4" Type="http://schemas.openxmlformats.org/officeDocument/2006/relationships/hyperlink" Target="https://www.unfpa.org/worldwide/arabstates.html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rab-hdr.org/arabic/mdg/national.aspx" TargetMode="External"/><Relationship Id="rId2" Type="http://schemas.openxmlformats.org/officeDocument/2006/relationships/hyperlink" Target="http://www.escwa.un.org/information/meetingdetails.asp?referenceNum=1065E" TargetMode="External"/><Relationship Id="rId1" Type="http://schemas.openxmlformats.org/officeDocument/2006/relationships/slideLayout" Target="../slideLayouts/slideLayout24.xml"/><Relationship Id="rId6" Type="http://schemas.openxmlformats.org/officeDocument/2006/relationships/hyperlink" Target="http://www.arab-hdr.org/arabic/reports/nationalarab.aspx?cid=5" TargetMode="External"/><Relationship Id="rId5" Type="http://schemas.openxmlformats.org/officeDocument/2006/relationships/hyperlink" Target="http://www.un.org/ga/search/view_doc.asp?symbol=E/CN.3/2013/10&amp;referer=/english/&amp;Lang=A" TargetMode="External"/><Relationship Id="rId4" Type="http://schemas.openxmlformats.org/officeDocument/2006/relationships/hyperlink" Target="http://www.un.org/womenwatch/daw/cedaw/reports.htm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1"/>
          <p:cNvSpPr>
            <a:spLocks noGrp="1"/>
          </p:cNvSpPr>
          <p:nvPr>
            <p:ph type="title"/>
          </p:nvPr>
        </p:nvSpPr>
        <p:spPr bwMode="auto">
          <a:xfrm>
            <a:off x="457200" y="1371600"/>
            <a:ext cx="8229600" cy="51054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rtl="1"/>
            <a:r>
              <a:rPr lang="ar-LB" b="1" smtClean="0"/>
              <a:t/>
            </a:r>
            <a:br>
              <a:rPr lang="ar-LB" b="1" smtClean="0"/>
            </a:br>
            <a:r>
              <a:rPr lang="ar-LB" b="1" smtClean="0"/>
              <a:t/>
            </a:r>
            <a:br>
              <a:rPr lang="ar-LB" b="1" smtClean="0"/>
            </a:br>
            <a:r>
              <a:rPr lang="ar-LB" b="1" smtClean="0"/>
              <a:t>الجلسة الأولى</a:t>
            </a:r>
            <a:br>
              <a:rPr lang="ar-LB" b="1" smtClean="0"/>
            </a:br>
            <a:r>
              <a:rPr lang="ar-LB" b="1" smtClean="0"/>
              <a:t>هيكلية التقارير الوطنية </a:t>
            </a:r>
            <a:endParaRPr lang="en-US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 bwMode="auto">
          <a:xfrm>
            <a:off x="533400" y="838200"/>
            <a:ext cx="8229600" cy="6397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rtl="1"/>
            <a:r>
              <a:rPr lang="ar-LB" sz="2000" b="1" smtClean="0"/>
              <a:t>سادسا: مصادر الحصول على المعلومات</a:t>
            </a:r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1371600"/>
            <a:ext cx="8229600" cy="495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 rtl="1">
              <a:buFontTx/>
              <a:buNone/>
            </a:pPr>
            <a:r>
              <a:rPr lang="ar-LB" sz="1800" smtClean="0"/>
              <a:t>فيما يلى قائمة بأسماء </a:t>
            </a:r>
            <a:r>
              <a:rPr lang="ar-LB" sz="1800" u="sng" smtClean="0"/>
              <a:t>بعض</a:t>
            </a:r>
            <a:r>
              <a:rPr lang="ar-LB" sz="1800" smtClean="0"/>
              <a:t> الهئيات والوزارات المختصة التى يمكن الاستعانة بها للحصول على البيانات والمعلومات</a:t>
            </a:r>
          </a:p>
          <a:p>
            <a:pPr algn="just" rtl="1">
              <a:buFontTx/>
              <a:buNone/>
            </a:pPr>
            <a:r>
              <a:rPr lang="ar-LB" sz="1800" u="sng" smtClean="0"/>
              <a:t>مصادر محلية:</a:t>
            </a:r>
          </a:p>
          <a:p>
            <a:pPr algn="just" rtl="1"/>
            <a:r>
              <a:rPr lang="ar-LB" sz="1800" smtClean="0"/>
              <a:t>وزارة المرأة / المجلس الأعلى للمرأة / الهئية الوطنية للمرأة </a:t>
            </a:r>
          </a:p>
          <a:p>
            <a:pPr algn="just" rtl="1"/>
            <a:r>
              <a:rPr lang="ar-LB" sz="1800" smtClean="0"/>
              <a:t>وزارة التعليم</a:t>
            </a:r>
          </a:p>
          <a:p>
            <a:pPr algn="just" rtl="1"/>
            <a:r>
              <a:rPr lang="ar-LB" sz="1800" smtClean="0"/>
              <a:t>وزارة الصحة </a:t>
            </a:r>
          </a:p>
          <a:p>
            <a:pPr algn="just" rtl="1"/>
            <a:r>
              <a:rPr lang="ar-LB" sz="1800" smtClean="0"/>
              <a:t>وزارة الاقتصاد </a:t>
            </a:r>
          </a:p>
          <a:p>
            <a:pPr algn="just" rtl="1"/>
            <a:r>
              <a:rPr lang="ar-LB" sz="1800" smtClean="0"/>
              <a:t>وزارة الداخلية</a:t>
            </a:r>
          </a:p>
          <a:p>
            <a:pPr algn="just" rtl="1"/>
            <a:r>
              <a:rPr lang="ar-LB" sz="1800" smtClean="0"/>
              <a:t>وزارة الاعلام</a:t>
            </a:r>
          </a:p>
          <a:p>
            <a:pPr algn="just" rtl="1"/>
            <a:r>
              <a:rPr lang="ar-LB" sz="1800" smtClean="0"/>
              <a:t>وزارة البيئة</a:t>
            </a:r>
          </a:p>
          <a:p>
            <a:pPr algn="just" rtl="1"/>
            <a:r>
              <a:rPr lang="ar-LB" sz="1800" smtClean="0"/>
              <a:t>وزارة التضامن الاجتماعى</a:t>
            </a:r>
          </a:p>
          <a:p>
            <a:pPr algn="just" rtl="1"/>
            <a:r>
              <a:rPr lang="ar-LB" sz="1800" smtClean="0"/>
              <a:t>وزارة حقوق الانسان / المجلس الأعلى لحقوق الانسان / لجنة حقوق الانسان بالبرلمان </a:t>
            </a:r>
          </a:p>
          <a:p>
            <a:pPr algn="just" rtl="1"/>
            <a:r>
              <a:rPr lang="ar-LB" sz="1800" smtClean="0"/>
              <a:t>المجلس الأعلى للطفولة والأمومة </a:t>
            </a:r>
          </a:p>
          <a:p>
            <a:pPr algn="just" rtl="1"/>
            <a:r>
              <a:rPr lang="ar-LB" sz="1800" smtClean="0"/>
              <a:t>الهيئة العامة للإحصاء / دائرة الإحصاء </a:t>
            </a:r>
          </a:p>
          <a:p>
            <a:pPr algn="just" rtl="1"/>
            <a:r>
              <a:rPr lang="ar-LB" sz="1800" smtClean="0"/>
              <a:t>أخرى على حسب كل بلد </a:t>
            </a:r>
          </a:p>
          <a:p>
            <a:pPr algn="just" rtl="1">
              <a:buFontTx/>
              <a:buNone/>
            </a:pPr>
            <a:endParaRPr lang="en-US" sz="180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 bwMode="auto">
          <a:xfrm>
            <a:off x="533400" y="609600"/>
            <a:ext cx="8229600" cy="457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rtl="1"/>
            <a:r>
              <a:rPr lang="ar-LB" sz="2000" b="1" smtClean="0"/>
              <a:t>استكمال مصادر الحصول على المعلومات </a:t>
            </a:r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 bwMode="auto">
          <a:xfrm>
            <a:off x="609600" y="1066800"/>
            <a:ext cx="8229600" cy="5562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>
              <a:buFontTx/>
              <a:buNone/>
            </a:pPr>
            <a:r>
              <a:rPr lang="ar-LB" sz="2000" u="sng" smtClean="0"/>
              <a:t>مصادر خارجية:</a:t>
            </a:r>
          </a:p>
          <a:p>
            <a:pPr algn="r" rtl="1"/>
            <a:r>
              <a:rPr lang="ar-LB" sz="2000" smtClean="0"/>
              <a:t>هيئات الأمم المتحدة المختصة:</a:t>
            </a:r>
            <a:r>
              <a:rPr lang="en-US" sz="2000" smtClean="0"/>
              <a:t>  </a:t>
            </a:r>
            <a:r>
              <a:rPr lang="ar-LB" sz="2000" smtClean="0"/>
              <a:t>مثل</a:t>
            </a:r>
          </a:p>
          <a:p>
            <a:pPr algn="r" rtl="1">
              <a:buFontTx/>
              <a:buNone/>
            </a:pPr>
            <a:r>
              <a:rPr lang="ar-LB" sz="2000" smtClean="0"/>
              <a:t>أ. مركز المرأة باللجنة الاقتصادية والاجتماعية لغربى آسيا </a:t>
            </a:r>
          </a:p>
          <a:p>
            <a:pPr algn="r" rtl="1">
              <a:buFontTx/>
              <a:buNone/>
            </a:pPr>
            <a:r>
              <a:rPr lang="en-US" sz="2000" smtClean="0">
                <a:hlinkClick r:id="rId2"/>
              </a:rPr>
              <a:t>http://www.escwa.un.org/divisions/ecw.asp?division=ecw</a:t>
            </a:r>
            <a:endParaRPr lang="ar-LB" sz="2000" smtClean="0"/>
          </a:p>
          <a:p>
            <a:pPr algn="r" rtl="1">
              <a:buFontTx/>
              <a:buNone/>
            </a:pPr>
            <a:r>
              <a:rPr lang="ar-LB" sz="2000" smtClean="0"/>
              <a:t>ب. هيئة الأمم المتحدة للمساواة بين الجنسين وتمكين المرأة - المكتب الاقليمي للدول العربية </a:t>
            </a:r>
            <a:r>
              <a:rPr lang="en-US" sz="2000" smtClean="0"/>
              <a:t>UN -Women</a:t>
            </a:r>
            <a:r>
              <a:rPr lang="ar-LB" sz="2000" smtClean="0"/>
              <a:t> –</a:t>
            </a:r>
            <a:endParaRPr lang="en-US" sz="2000" smtClean="0"/>
          </a:p>
          <a:p>
            <a:pPr algn="r" rtl="1">
              <a:buFontTx/>
              <a:buNone/>
            </a:pPr>
            <a:r>
              <a:rPr lang="ar-LB" sz="2000" smtClean="0"/>
              <a:t> </a:t>
            </a:r>
            <a:r>
              <a:rPr lang="en-US" sz="2000" smtClean="0">
                <a:hlinkClick r:id="rId3"/>
              </a:rPr>
              <a:t>http://www.unwomen.org/en/where-we-are/arab-states-north-africa</a:t>
            </a:r>
            <a:endParaRPr lang="ar-LB" sz="2000" smtClean="0"/>
          </a:p>
          <a:p>
            <a:pPr algn="r" rtl="1">
              <a:buFontTx/>
              <a:buNone/>
            </a:pPr>
            <a:r>
              <a:rPr lang="ar-LB" sz="2000" smtClean="0"/>
              <a:t>ب. صندوق الأمم المتحدة للسكان </a:t>
            </a:r>
            <a:r>
              <a:rPr lang="en-US" sz="2000" smtClean="0"/>
              <a:t>UNFPA </a:t>
            </a:r>
          </a:p>
          <a:p>
            <a:pPr algn="r" rtl="1">
              <a:buFontTx/>
              <a:buNone/>
            </a:pPr>
            <a:r>
              <a:rPr lang="en-US" sz="2000" smtClean="0">
                <a:hlinkClick r:id="rId4"/>
              </a:rPr>
              <a:t>https://www.unfpa.org/worldwide/arabstates.html</a:t>
            </a:r>
            <a:endParaRPr lang="ar-LB" sz="2000" smtClean="0"/>
          </a:p>
          <a:p>
            <a:pPr algn="r" rtl="1">
              <a:buFontTx/>
              <a:buNone/>
            </a:pPr>
            <a:endParaRPr lang="ar-LB" sz="2000" smtClean="0"/>
          </a:p>
          <a:p>
            <a:pPr algn="r" rtl="1"/>
            <a:r>
              <a:rPr lang="ar-LB" sz="2000" smtClean="0"/>
              <a:t>منظمات اقليمية: مثل</a:t>
            </a:r>
          </a:p>
          <a:p>
            <a:pPr algn="r" rtl="1">
              <a:buFontTx/>
              <a:buNone/>
            </a:pPr>
            <a:r>
              <a:rPr lang="ar-LB" sz="2000" smtClean="0"/>
              <a:t>أ. جامعة الدول العربية:</a:t>
            </a:r>
            <a:r>
              <a:rPr lang="en-US" sz="2000" smtClean="0"/>
              <a:t>    </a:t>
            </a:r>
            <a:r>
              <a:rPr lang="en-US" sz="2000" smtClean="0">
                <a:hlinkClick r:id="rId5"/>
              </a:rPr>
              <a:t>http://www.lasportal.org</a:t>
            </a:r>
            <a:r>
              <a:rPr lang="en-US" sz="2000" smtClean="0"/>
              <a:t> </a:t>
            </a:r>
            <a:endParaRPr lang="ar-LB" sz="2000" smtClean="0"/>
          </a:p>
          <a:p>
            <a:pPr algn="r" rtl="1">
              <a:buFontTx/>
              <a:buNone/>
            </a:pPr>
            <a:r>
              <a:rPr lang="ar-LB" sz="2000" smtClean="0"/>
              <a:t>ب. منظمة المرأة العربية: </a:t>
            </a:r>
            <a:r>
              <a:rPr lang="en-US" sz="2000" smtClean="0">
                <a:hlinkClick r:id="rId6"/>
              </a:rPr>
              <a:t>http://www.arabwomenorg.org/</a:t>
            </a:r>
            <a:r>
              <a:rPr lang="en-US" sz="2000" smtClean="0"/>
              <a:t> </a:t>
            </a:r>
            <a:endParaRPr lang="ar-LB" sz="2000" smtClean="0"/>
          </a:p>
          <a:p>
            <a:pPr algn="r" rtl="1">
              <a:buFontTx/>
              <a:buNone/>
            </a:pPr>
            <a:endParaRPr lang="ar-LB" sz="2000" smtClean="0"/>
          </a:p>
          <a:p>
            <a:pPr algn="r" rtl="1"/>
            <a:r>
              <a:rPr lang="ar-LB" sz="2000" smtClean="0"/>
              <a:t>منظمات المجتمع المدنى الدولية</a:t>
            </a:r>
          </a:p>
          <a:p>
            <a:pPr algn="r" rtl="1"/>
            <a:r>
              <a:rPr lang="ar-LB" sz="2000" smtClean="0"/>
              <a:t>منظمات المجتمع المدنى المحلية ذات الصلة </a:t>
            </a:r>
            <a:endParaRPr lang="en-US" sz="2000" smtClean="0"/>
          </a:p>
          <a:p>
            <a:pPr algn="r" rtl="1">
              <a:buFontTx/>
              <a:buNone/>
            </a:pPr>
            <a:endParaRPr lang="ar-LB" sz="2000" smtClean="0"/>
          </a:p>
          <a:p>
            <a:endParaRPr lang="en-US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 bwMode="auto">
          <a:xfrm>
            <a:off x="533400" y="762000"/>
            <a:ext cx="8229600" cy="838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ar-SA" sz="2000" b="1" smtClean="0"/>
              <a:t> </a:t>
            </a:r>
            <a:r>
              <a:rPr lang="ar-LB" sz="2000" b="1" smtClean="0"/>
              <a:t>سابعاً:  بعض</a:t>
            </a:r>
            <a:r>
              <a:rPr lang="ar-SA" sz="2000" b="1" smtClean="0"/>
              <a:t> التقارير والدراسات التى يمكن الاعتماد عليه</a:t>
            </a:r>
            <a:r>
              <a:rPr lang="ar-LB" sz="2000" b="1" smtClean="0"/>
              <a:t>ا</a:t>
            </a:r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1219200"/>
            <a:ext cx="8229600" cy="5334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 rtl="1">
              <a:buFontTx/>
              <a:buNone/>
            </a:pPr>
            <a:r>
              <a:rPr lang="ar-LB" sz="2000" u="sng" smtClean="0"/>
              <a:t>أمثلة </a:t>
            </a:r>
            <a:r>
              <a:rPr lang="ar-LB" sz="2000" smtClean="0"/>
              <a:t>عن التقارير التى يمكن الاستناد إليها فى كتابة التقارير الوطنية </a:t>
            </a:r>
          </a:p>
          <a:p>
            <a:pPr algn="just" rtl="1">
              <a:buFontTx/>
              <a:buNone/>
            </a:pPr>
            <a:endParaRPr lang="ar-LB" sz="2000" smtClean="0"/>
          </a:p>
          <a:p>
            <a:pPr algn="just" rtl="1"/>
            <a:r>
              <a:rPr lang="ar-SA" sz="2000" smtClean="0"/>
              <a:t>التقارير الدورية السابقة للتقدم المحرز لإعلان ومنهاج عمل بيجين (2000 – 2005 – 2010)</a:t>
            </a:r>
            <a:endParaRPr lang="ar-LB" sz="2000" smtClean="0"/>
          </a:p>
          <a:p>
            <a:pPr algn="just" rtl="1">
              <a:buFontTx/>
              <a:buNone/>
            </a:pPr>
            <a:r>
              <a:rPr lang="es-ES_tradnl" sz="2000" u="sng" smtClean="0">
                <a:hlinkClick r:id="rId2"/>
              </a:rPr>
              <a:t>http://www.escwa.un.org/information/meetingdetails.asp?referenceNum=1065E</a:t>
            </a:r>
            <a:endParaRPr lang="en-US" sz="2000" smtClean="0"/>
          </a:p>
          <a:p>
            <a:pPr algn="just" rtl="1"/>
            <a:r>
              <a:rPr lang="ar-SA" sz="2000" smtClean="0"/>
              <a:t>التقارير الوطنية بشأن الأهداف الانمائية للألفية</a:t>
            </a:r>
            <a:endParaRPr lang="ar-LB" sz="2000" smtClean="0"/>
          </a:p>
          <a:p>
            <a:pPr algn="just" rtl="1">
              <a:buFontTx/>
              <a:buNone/>
            </a:pPr>
            <a:r>
              <a:rPr lang="en-US" sz="2000" smtClean="0">
                <a:hlinkClick r:id="rId3"/>
              </a:rPr>
              <a:t>http://www.arab-hdr.org/arabic/mdg/national.aspx</a:t>
            </a:r>
            <a:endParaRPr lang="en-US" sz="2000" smtClean="0"/>
          </a:p>
          <a:p>
            <a:pPr algn="just" rtl="1"/>
            <a:r>
              <a:rPr lang="ar-SA" sz="2000" smtClean="0"/>
              <a:t>التقارير الدورية عن مدى التقدم المحرز فى تطبيق اتفاقية السيداو </a:t>
            </a:r>
            <a:endParaRPr lang="ar-LB" sz="2000" smtClean="0"/>
          </a:p>
          <a:p>
            <a:pPr algn="just" rtl="1">
              <a:buFontTx/>
              <a:buNone/>
            </a:pPr>
            <a:r>
              <a:rPr lang="en-US" sz="2000" smtClean="0">
                <a:hlinkClick r:id="rId4"/>
              </a:rPr>
              <a:t>http://www.un.org/womenwatch/daw/cedaw/reports.htm</a:t>
            </a:r>
            <a:endParaRPr lang="en-US" sz="2000" smtClean="0"/>
          </a:p>
          <a:p>
            <a:pPr algn="just" rtl="1"/>
            <a:r>
              <a:rPr lang="ar-LB" sz="2000" smtClean="0"/>
              <a:t>الإحصاءات الجنسانية: تقرير الأمين العام (2013)</a:t>
            </a:r>
          </a:p>
          <a:p>
            <a:pPr algn="just" rtl="1">
              <a:buFontTx/>
              <a:buNone/>
            </a:pPr>
            <a:r>
              <a:rPr lang="en-US" sz="2000" smtClean="0">
                <a:hlinkClick r:id="rId5"/>
              </a:rPr>
              <a:t>http://www.un.org/ga/search/view_doc.asp?symbol=E/CN.3/2013/10&amp;referer=/english/&amp;Lang=A</a:t>
            </a:r>
            <a:endParaRPr lang="en-US" sz="2000" smtClean="0"/>
          </a:p>
          <a:p>
            <a:pPr algn="just" rtl="1"/>
            <a:r>
              <a:rPr lang="ar-SA" sz="2000" smtClean="0"/>
              <a:t>تقارير التنمية الانسانية العربية والمحلية</a:t>
            </a:r>
            <a:endParaRPr lang="ar-LB" sz="2000" smtClean="0"/>
          </a:p>
          <a:p>
            <a:pPr algn="just" rtl="1">
              <a:buFontTx/>
              <a:buNone/>
            </a:pPr>
            <a:r>
              <a:rPr lang="en-US" sz="2000" smtClean="0">
                <a:hlinkClick r:id="rId6"/>
              </a:rPr>
              <a:t>http://www.arab-hdr.org/arabic/reports/nationalarab.aspx?cid=5</a:t>
            </a:r>
            <a:endParaRPr lang="en-US" sz="2000" smtClean="0"/>
          </a:p>
          <a:p>
            <a:pPr algn="just" rtl="1"/>
            <a:r>
              <a:rPr lang="ar-SA" sz="2000" smtClean="0"/>
              <a:t>تقيمات </a:t>
            </a:r>
            <a:r>
              <a:rPr lang="ar-LB" sz="2000" smtClean="0"/>
              <a:t>وتقارير دورية </a:t>
            </a:r>
            <a:r>
              <a:rPr lang="ar-SA" sz="2000" smtClean="0"/>
              <a:t>أخرى متخصصة على المستوى الوطنى </a:t>
            </a:r>
            <a:endParaRPr lang="ar-LB" sz="2000" smtClean="0"/>
          </a:p>
          <a:p>
            <a:pPr algn="just" rtl="1"/>
            <a:endParaRPr lang="ar-LB" sz="2000" smtClean="0"/>
          </a:p>
          <a:p>
            <a:pPr algn="just" rtl="1"/>
            <a:endParaRPr lang="en-US" sz="2000" smtClean="0"/>
          </a:p>
          <a:p>
            <a:endParaRPr lang="en-US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715963"/>
          </a:xfrm>
        </p:spPr>
        <p:txBody>
          <a:bodyPr/>
          <a:lstStyle/>
          <a:p>
            <a:pPr>
              <a:defRPr/>
            </a:pPr>
            <a:r>
              <a:rPr lang="ar-LB" sz="2000" b="1" dirty="0" smtClean="0">
                <a:cs typeface="+mn-cs"/>
              </a:rPr>
              <a:t>ثامناً: المرفقات</a:t>
            </a:r>
            <a:endParaRPr lang="en-US" sz="2000" b="1" dirty="0">
              <a:cs typeface="+mn-cs"/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1219200"/>
            <a:ext cx="8229600" cy="4906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 rtl="1">
              <a:buFontTx/>
              <a:buNone/>
            </a:pPr>
            <a:r>
              <a:rPr lang="ar-LB" sz="1800" smtClean="0"/>
              <a:t>فيما يلى بعض الأمثلة لمرفقات الاستعراضات الوطنية  </a:t>
            </a:r>
          </a:p>
          <a:p>
            <a:pPr algn="just" rtl="1">
              <a:buFontTx/>
              <a:buNone/>
            </a:pPr>
            <a:endParaRPr lang="en-US" sz="1800" smtClean="0"/>
          </a:p>
          <a:p>
            <a:pPr algn="just" rtl="1"/>
            <a:r>
              <a:rPr lang="ar-LB" sz="1800" u="sng" smtClean="0"/>
              <a:t>مرفق يوضح عملية إعداد الاستعراض الوطنى</a:t>
            </a:r>
            <a:r>
              <a:rPr lang="ar-LB" sz="1800" smtClean="0"/>
              <a:t>: قائمة بأسماء الإدارات والمؤسسات الحكومية المشتركة فى عملية إعداد التقارير، على أن يتضمن ذلك نوعية المشاورات التى أجرت مع تلك الجهات (مقابلات، استبيان، إجتماع خبراء...الخ).</a:t>
            </a:r>
            <a:endParaRPr lang="en-US" sz="1800" smtClean="0"/>
          </a:p>
          <a:p>
            <a:pPr algn="just" rtl="1">
              <a:buFontTx/>
              <a:buNone/>
            </a:pPr>
            <a:r>
              <a:rPr lang="en-US" sz="1800" smtClean="0"/>
              <a:t> </a:t>
            </a:r>
          </a:p>
          <a:p>
            <a:pPr algn="just" rtl="1">
              <a:buFontTx/>
              <a:buNone/>
            </a:pPr>
            <a:endParaRPr lang="en-US" smtClean="0"/>
          </a:p>
          <a:p>
            <a:endParaRPr lang="en-US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600200" y="2895600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3378200"/>
                <a:gridCol w="685800"/>
              </a:tblGrid>
              <a:tr h="370840">
                <a:tc gridSpan="3">
                  <a:txBody>
                    <a:bodyPr/>
                    <a:lstStyle/>
                    <a:p>
                      <a:pPr algn="just" rtl="1"/>
                      <a:r>
                        <a:rPr lang="ar-LB" dirty="0" smtClean="0">
                          <a:solidFill>
                            <a:schemeClr val="tx1"/>
                          </a:solidFill>
                        </a:rPr>
                        <a:t>قائمة بأسماء الإدارات والمؤسسات الحكومية المشتركة فى عملية إعداد التقارير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LB" b="1" dirty="0" smtClean="0"/>
                        <a:t>نوعية الاستشارة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LB" b="1" dirty="0" smtClean="0"/>
                        <a:t>اسم الإدارة / الهيئة / الوزارة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LB" b="1" dirty="0" smtClean="0"/>
                        <a:t>#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LB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LB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655638"/>
          </a:xfrm>
        </p:spPr>
        <p:txBody>
          <a:bodyPr/>
          <a:lstStyle/>
          <a:p>
            <a:pPr rtl="1">
              <a:defRPr/>
            </a:pPr>
            <a:r>
              <a:rPr lang="ar-LB" sz="2000" b="1" dirty="0" smtClean="0">
                <a:cs typeface="+mn-cs"/>
              </a:rPr>
              <a:t>تابع مرفقات الاستعراضات الوطنية </a:t>
            </a:r>
            <a:endParaRPr lang="en-US" sz="2000" b="1" dirty="0">
              <a:cs typeface="+mn-cs"/>
            </a:endParaRP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1295400"/>
            <a:ext cx="8229600" cy="5029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LB" sz="1800" u="sng" smtClean="0">
                <a:solidFill>
                  <a:schemeClr val="tx2"/>
                </a:solidFill>
              </a:rPr>
              <a:t>مرفق الإحصاءات</a:t>
            </a:r>
          </a:p>
          <a:p>
            <a:pPr algn="just" rtl="1">
              <a:buFontTx/>
              <a:buNone/>
            </a:pPr>
            <a:r>
              <a:rPr lang="ar-LB" sz="1800" smtClean="0">
                <a:solidFill>
                  <a:schemeClr val="tx2"/>
                </a:solidFill>
              </a:rPr>
              <a:t>	</a:t>
            </a:r>
            <a:r>
              <a:rPr lang="ar-LB" sz="1800" smtClean="0"/>
              <a:t>يتضمن معلومات إحصائية مفصلة (كمية)، حسب الإقتضاء، بشأن الاتجاهات العامة التى نوقشت فى الباب الأول، وبشأن مجالات الأهتمام الأثنى عشر التى نوقشت فى الباب الثانى:</a:t>
            </a:r>
          </a:p>
          <a:p>
            <a:pPr algn="r" rtl="1">
              <a:buFont typeface="Arial" charset="0"/>
              <a:buAutoNum type="arabicPeriod"/>
            </a:pPr>
            <a:r>
              <a:rPr lang="ar-LB" sz="1800" smtClean="0"/>
              <a:t>النساء والفقر</a:t>
            </a:r>
          </a:p>
          <a:p>
            <a:pPr algn="r" rtl="1">
              <a:buFont typeface="Arial" charset="0"/>
              <a:buAutoNum type="arabicPeriod"/>
            </a:pPr>
            <a:r>
              <a:rPr lang="ar-LB" sz="1800" smtClean="0"/>
              <a:t>تعليم المرأة وتدريبها</a:t>
            </a:r>
          </a:p>
          <a:p>
            <a:pPr algn="r" rtl="1">
              <a:buFont typeface="Arial" charset="0"/>
              <a:buAutoNum type="arabicPeriod"/>
            </a:pPr>
            <a:r>
              <a:rPr lang="ar-LB" sz="1800" smtClean="0"/>
              <a:t> المرأة والصحة</a:t>
            </a:r>
          </a:p>
          <a:p>
            <a:pPr algn="r" rtl="1">
              <a:buFont typeface="Arial" charset="0"/>
              <a:buAutoNum type="arabicPeriod"/>
            </a:pPr>
            <a:r>
              <a:rPr lang="ar-LB" sz="1800" smtClean="0"/>
              <a:t>العنف ضد المرأة </a:t>
            </a:r>
          </a:p>
          <a:p>
            <a:pPr algn="r" rtl="1">
              <a:buFont typeface="Arial" charset="0"/>
              <a:buAutoNum type="arabicPeriod"/>
            </a:pPr>
            <a:r>
              <a:rPr lang="ar-LB" sz="1800" smtClean="0"/>
              <a:t>المرأة والنزاع المسلح</a:t>
            </a:r>
          </a:p>
          <a:p>
            <a:pPr algn="r" rtl="1">
              <a:buFont typeface="Arial" charset="0"/>
              <a:buAutoNum type="arabicPeriod"/>
            </a:pPr>
            <a:r>
              <a:rPr lang="ar-LB" sz="1800" smtClean="0"/>
              <a:t>المرأة والاقتصاد</a:t>
            </a:r>
          </a:p>
          <a:p>
            <a:pPr algn="r" rtl="1">
              <a:buFont typeface="Arial" charset="0"/>
              <a:buAutoNum type="arabicPeriod"/>
            </a:pPr>
            <a:r>
              <a:rPr lang="ar-LB" sz="1800" smtClean="0"/>
              <a:t>المرأة فى مواقع السلطة وصنع القرار </a:t>
            </a:r>
          </a:p>
          <a:p>
            <a:pPr algn="r" rtl="1">
              <a:buFont typeface="Arial" charset="0"/>
              <a:buAutoNum type="arabicPeriod"/>
            </a:pPr>
            <a:r>
              <a:rPr lang="ar-LB" sz="1800" smtClean="0"/>
              <a:t>الآليات المؤسسية للنهوض بالمرأة </a:t>
            </a:r>
          </a:p>
          <a:p>
            <a:pPr algn="just" rtl="1">
              <a:buFont typeface="Arial" charset="0"/>
              <a:buAutoNum type="arabicPeriod"/>
            </a:pPr>
            <a:r>
              <a:rPr lang="ar-LB" sz="1800" smtClean="0"/>
              <a:t>حقوق الانسان للمرأة </a:t>
            </a:r>
          </a:p>
          <a:p>
            <a:pPr algn="just" rtl="1">
              <a:buFont typeface="Arial" charset="0"/>
              <a:buAutoNum type="arabicPeriod"/>
            </a:pPr>
            <a:r>
              <a:rPr lang="ar-LB" sz="1800" smtClean="0"/>
              <a:t>المرأة ووسائط الإعلام</a:t>
            </a:r>
          </a:p>
          <a:p>
            <a:pPr algn="just" rtl="1">
              <a:buFont typeface="Arial" charset="0"/>
              <a:buAutoNum type="arabicPeriod"/>
            </a:pPr>
            <a:r>
              <a:rPr lang="ar-LB" sz="1800" smtClean="0"/>
              <a:t>المرأة والبيئة</a:t>
            </a:r>
          </a:p>
          <a:p>
            <a:pPr algn="just" rtl="1">
              <a:buFont typeface="Arial" charset="0"/>
              <a:buAutoNum type="arabicPeriod"/>
            </a:pPr>
            <a:r>
              <a:rPr lang="ar-LB" sz="1800" smtClean="0"/>
              <a:t>الطفلة</a:t>
            </a:r>
          </a:p>
          <a:p>
            <a:pPr algn="r" rtl="1">
              <a:buFontTx/>
              <a:buNone/>
            </a:pPr>
            <a:endParaRPr lang="ar-LB" sz="1800" smtClean="0"/>
          </a:p>
          <a:p>
            <a:pPr algn="r" rtl="1">
              <a:buFontTx/>
              <a:buNone/>
            </a:pPr>
            <a:endParaRPr lang="ar-LB" sz="1800" smtClean="0"/>
          </a:p>
          <a:p>
            <a:endParaRPr lang="en-US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457200"/>
          </a:xfrm>
        </p:spPr>
        <p:txBody>
          <a:bodyPr/>
          <a:lstStyle/>
          <a:p>
            <a:pPr rtl="1">
              <a:defRPr/>
            </a:pPr>
            <a:r>
              <a:rPr lang="ar-LB" sz="1800" b="1" dirty="0" smtClean="0">
                <a:cs typeface="+mn-cs"/>
              </a:rPr>
              <a:t>تابع مرفقات الاستعراضات الوطنية </a:t>
            </a:r>
            <a:endParaRPr lang="en-US" sz="1800" dirty="0">
              <a:cs typeface="+mn-cs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1447800"/>
            <a:ext cx="8229600" cy="46783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LB" sz="1800" u="sng" smtClean="0">
                <a:solidFill>
                  <a:schemeClr val="tx2"/>
                </a:solidFill>
              </a:rPr>
              <a:t>مرفق المؤشرات</a:t>
            </a:r>
          </a:p>
          <a:p>
            <a:pPr algn="just" rtl="1">
              <a:buFontTx/>
              <a:buNone/>
            </a:pPr>
            <a:r>
              <a:rPr lang="ar-LB" sz="1800" smtClean="0">
                <a:solidFill>
                  <a:schemeClr val="tx2"/>
                </a:solidFill>
              </a:rPr>
              <a:t>	</a:t>
            </a:r>
            <a:r>
              <a:rPr lang="ar-LB" sz="1800" smtClean="0"/>
              <a:t>يتضمن هذا المرفق مؤشرات متعلقة بالتقدم المحرز فى تحقيق المساواة، المؤشرات المتعلقة بالمجموعة الدنيا من المؤشرات الجنسانية، وأخيراً المؤشرات الخاصة بالعنف ضد المرأة: </a:t>
            </a:r>
          </a:p>
          <a:p>
            <a:pPr algn="just" rtl="1">
              <a:buFontTx/>
              <a:buNone/>
            </a:pPr>
            <a:endParaRPr lang="ar-LB" sz="1800" smtClean="0"/>
          </a:p>
          <a:p>
            <a:pPr algn="just" rtl="1">
              <a:buFontTx/>
              <a:buNone/>
            </a:pPr>
            <a:endParaRPr lang="ar-LB" sz="1800" smtClean="0"/>
          </a:p>
          <a:p>
            <a:pPr>
              <a:buFontTx/>
              <a:buNone/>
            </a:pPr>
            <a:endParaRPr lang="en-US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600200" y="2667000"/>
          <a:ext cx="6096000" cy="340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3606800"/>
                <a:gridCol w="457200"/>
              </a:tblGrid>
              <a:tr h="370840">
                <a:tc gridSpan="3">
                  <a:txBody>
                    <a:bodyPr/>
                    <a:lstStyle/>
                    <a:p>
                      <a:pPr algn="ctr" rtl="1"/>
                      <a:r>
                        <a:rPr lang="ar-LB" dirty="0" smtClean="0">
                          <a:solidFill>
                            <a:schemeClr val="tx1"/>
                          </a:solidFill>
                          <a:cs typeface="+mn-cs"/>
                        </a:rPr>
                        <a:t>قائمة المؤشرات</a:t>
                      </a:r>
                      <a:endParaRPr lang="en-US" dirty="0">
                        <a:solidFill>
                          <a:schemeClr val="tx1"/>
                        </a:solidFill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LB" dirty="0" smtClean="0">
                          <a:cs typeface="+mn-cs"/>
                        </a:rPr>
                        <a:t>النتائج </a:t>
                      </a:r>
                      <a:br>
                        <a:rPr lang="ar-LB" dirty="0" smtClean="0">
                          <a:cs typeface="+mn-cs"/>
                        </a:rPr>
                      </a:br>
                      <a:r>
                        <a:rPr lang="ar-LB" dirty="0" smtClean="0">
                          <a:cs typeface="+mn-cs"/>
                        </a:rPr>
                        <a:t>(الأرقام / النسب)</a:t>
                      </a:r>
                      <a:endParaRPr lang="en-US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LB" dirty="0" smtClean="0">
                          <a:cs typeface="+mn-cs"/>
                        </a:rPr>
                        <a:t>المؤشرات الوطنية المتعلقة بالتقدم المحرز فى تحقيق المساواة بين</a:t>
                      </a:r>
                      <a:r>
                        <a:rPr lang="ar-LB" baseline="0" dirty="0" smtClean="0">
                          <a:cs typeface="+mn-cs"/>
                        </a:rPr>
                        <a:t> الجنسين </a:t>
                      </a:r>
                      <a:endParaRPr lang="en-US" dirty="0" smtClean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LB" dirty="0" smtClean="0"/>
                        <a:t>#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en-US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en-US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LB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LB" dirty="0" smtClean="0">
                          <a:cs typeface="+mn-cs"/>
                        </a:rPr>
                        <a:t>النتائج </a:t>
                      </a:r>
                      <a:br>
                        <a:rPr lang="ar-LB" dirty="0" smtClean="0">
                          <a:cs typeface="+mn-cs"/>
                        </a:rPr>
                      </a:br>
                      <a:r>
                        <a:rPr lang="ar-LB" dirty="0" smtClean="0">
                          <a:cs typeface="+mn-cs"/>
                        </a:rPr>
                        <a:t>(الأرقام / النسب)</a:t>
                      </a:r>
                      <a:endParaRPr lang="en-US" dirty="0" smtClean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LB" dirty="0" smtClean="0">
                          <a:cs typeface="+mn-cs"/>
                        </a:rPr>
                        <a:t>المؤشرات المتعلقة بالمجموعة الدنيا من المؤشرات الجنسانية</a:t>
                      </a:r>
                      <a:endParaRPr lang="en-US" dirty="0" smtClean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en-US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en-US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LB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LB" dirty="0" smtClean="0">
                          <a:cs typeface="+mn-cs"/>
                        </a:rPr>
                        <a:t>النتائج </a:t>
                      </a:r>
                      <a:br>
                        <a:rPr lang="ar-LB" dirty="0" smtClean="0">
                          <a:cs typeface="+mn-cs"/>
                        </a:rPr>
                      </a:br>
                      <a:r>
                        <a:rPr lang="ar-LB" dirty="0" smtClean="0">
                          <a:cs typeface="+mn-cs"/>
                        </a:rPr>
                        <a:t>(الأرقام / النسب)</a:t>
                      </a:r>
                      <a:endParaRPr lang="en-US" dirty="0" smtClean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LB" dirty="0" smtClean="0">
                          <a:cs typeface="+mn-cs"/>
                        </a:rPr>
                        <a:t>المؤشرات المتعلقة بالعنف ضد المرأة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endParaRPr lang="en-US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655638"/>
          </a:xfrm>
        </p:spPr>
        <p:txBody>
          <a:bodyPr/>
          <a:lstStyle/>
          <a:p>
            <a:pPr rtl="1">
              <a:defRPr/>
            </a:pPr>
            <a:r>
              <a:rPr lang="ar-LB" sz="2000" b="1" dirty="0" smtClean="0">
                <a:cs typeface="+mn-cs"/>
              </a:rPr>
              <a:t>تابع مرفقات الاستعراضات الوطنية</a:t>
            </a:r>
            <a:r>
              <a:rPr lang="ar-LB" b="1" dirty="0" smtClean="0"/>
              <a:t> </a:t>
            </a:r>
            <a:endParaRPr lang="en-US" dirty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 rtl="1">
              <a:buFontTx/>
              <a:buNone/>
            </a:pPr>
            <a:endParaRPr lang="ar-LB" sz="1800" u="sng" smtClean="0"/>
          </a:p>
          <a:p>
            <a:pPr algn="just" rtl="1">
              <a:buFontTx/>
              <a:buNone/>
            </a:pPr>
            <a:r>
              <a:rPr lang="ar-LB" sz="1800" u="sng" smtClean="0"/>
              <a:t>مرفق دراسات حالة والممارسات الجيدة</a:t>
            </a:r>
            <a:r>
              <a:rPr lang="ar-LB" sz="1800" smtClean="0"/>
              <a:t>:</a:t>
            </a:r>
          </a:p>
          <a:p>
            <a:pPr algn="just" rtl="1">
              <a:buFontTx/>
              <a:buNone/>
            </a:pPr>
            <a:endParaRPr lang="ar-LB" sz="1800" smtClean="0"/>
          </a:p>
          <a:p>
            <a:pPr algn="just" rtl="1">
              <a:buFontTx/>
              <a:buNone/>
            </a:pPr>
            <a:r>
              <a:rPr lang="ar-LB" sz="1800" smtClean="0"/>
              <a:t>     </a:t>
            </a:r>
          </a:p>
          <a:p>
            <a:pPr algn="just" rtl="1">
              <a:buFontTx/>
              <a:buNone/>
            </a:pPr>
            <a:r>
              <a:rPr lang="ar-LB" sz="1800" smtClean="0"/>
              <a:t>      يتضمن دراسة حالة أو أمثلة عن أفضل الممارسات فى أى من مجالات الاهتمام الحاسمة. تتضمن دراسة الحالة أو أفضل الممارسات التالى: نبذة عن المشكلة، أثر المشكلة على المجتمع، الاستراتيجية (أسلوب الحل) التى تم اتباعها للتغلب على المشكلة، ونتيجة ذلك التدخل.</a:t>
            </a:r>
            <a:endParaRPr lang="en-US" sz="1800" smtClean="0"/>
          </a:p>
          <a:p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457200"/>
          </a:xfrm>
        </p:spPr>
        <p:txBody>
          <a:bodyPr/>
          <a:lstStyle/>
          <a:p>
            <a:pPr rtl="1">
              <a:defRPr/>
            </a:pPr>
            <a:r>
              <a:rPr lang="ar-LB" sz="2000" b="1" dirty="0" smtClean="0">
                <a:cs typeface="+mn-cs"/>
              </a:rPr>
              <a:t>تابع مرفقات الاستعراضات الوطنية </a:t>
            </a:r>
            <a:endParaRPr lang="en-US" sz="2000" dirty="0">
              <a:cs typeface="+mn-cs"/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1219200"/>
            <a:ext cx="8229600" cy="4906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LB" sz="1800" u="sng" smtClean="0"/>
              <a:t>قائمة بالسياسات والاستراتيجيات وخطط العمل والمنشورات</a:t>
            </a:r>
            <a:r>
              <a:rPr lang="ar-LB" sz="1800" smtClean="0"/>
              <a:t>: تتضمن تلك القائمة عرض مفصل لأسماء السياسات (إن وجد) أو الاستراتيجيات (إن وجد) أو خطط العمل (إن وجد) أو المنشورات (إن وجد) مع إضافة الرابط الالكترونى، إن وجد، لكل منهم. </a:t>
            </a:r>
            <a:endParaRPr lang="en-US" sz="1800" smtClean="0"/>
          </a:p>
          <a:p>
            <a:endParaRPr lang="en-US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0" y="2209800"/>
          <a:ext cx="6096000" cy="4414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3302000"/>
                <a:gridCol w="762000"/>
              </a:tblGrid>
              <a:tr h="370840">
                <a:tc gridSpan="3">
                  <a:txBody>
                    <a:bodyPr/>
                    <a:lstStyle/>
                    <a:p>
                      <a:pPr algn="ctr" rtl="1"/>
                      <a:r>
                        <a:rPr lang="ar-LB" dirty="0" smtClean="0">
                          <a:solidFill>
                            <a:schemeClr val="tx1"/>
                          </a:solidFill>
                          <a:cs typeface="+mn-cs"/>
                        </a:rPr>
                        <a:t>قائمة بالسياسات والاستراتيجيات وخطط العمل والمنشورات </a:t>
                      </a:r>
                      <a:endParaRPr lang="en-US" dirty="0">
                        <a:solidFill>
                          <a:schemeClr val="tx1"/>
                        </a:solidFill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rtl="1"/>
                      <a:endParaRPr lang="en-US"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rtl="1"/>
                      <a:endParaRPr lang="en-US" dirty="0"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LB" dirty="0" smtClean="0">
                          <a:cs typeface="+mn-cs"/>
                        </a:rPr>
                        <a:t>الروابط الالكترونية </a:t>
                      </a:r>
                      <a:endParaRPr lang="en-US" dirty="0" smtClean="0">
                        <a:cs typeface="+mn-cs"/>
                      </a:endParaRPr>
                    </a:p>
                    <a:p>
                      <a:pPr algn="r" rtl="1"/>
                      <a:endParaRPr lang="en-US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LB" dirty="0" smtClean="0">
                          <a:cs typeface="+mn-cs"/>
                        </a:rPr>
                        <a:t>أولاً:</a:t>
                      </a:r>
                      <a:r>
                        <a:rPr lang="ar-LB" baseline="0" dirty="0" smtClean="0">
                          <a:cs typeface="+mn-cs"/>
                        </a:rPr>
                        <a:t> السياسات</a:t>
                      </a:r>
                      <a:endParaRPr lang="en-US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LB" dirty="0" smtClean="0">
                          <a:cs typeface="+mn-cs"/>
                        </a:rPr>
                        <a:t>#</a:t>
                      </a:r>
                      <a:endParaRPr lang="en-US" dirty="0"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endParaRPr lang="en-US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en-US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LB" dirty="0" smtClean="0">
                          <a:cs typeface="+mn-cs"/>
                        </a:rPr>
                        <a:t>1</a:t>
                      </a:r>
                      <a:endParaRPr lang="en-US" dirty="0"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LB" dirty="0" smtClean="0">
                          <a:cs typeface="+mn-cs"/>
                        </a:rPr>
                        <a:t>الروابط الالكترونية </a:t>
                      </a:r>
                      <a:endParaRPr lang="en-US" dirty="0" smtClean="0">
                        <a:cs typeface="+mn-cs"/>
                      </a:endParaRPr>
                    </a:p>
                    <a:p>
                      <a:pPr algn="r" rtl="1"/>
                      <a:endParaRPr lang="en-US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LB" dirty="0" smtClean="0">
                          <a:cs typeface="+mn-cs"/>
                        </a:rPr>
                        <a:t>ثانياً: الاستراتيجيات</a:t>
                      </a:r>
                      <a:endParaRPr lang="en-US" dirty="0" smtClean="0">
                        <a:cs typeface="+mn-cs"/>
                      </a:endParaRPr>
                    </a:p>
                    <a:p>
                      <a:pPr algn="r" rtl="1"/>
                      <a:endParaRPr lang="en-US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en-US" dirty="0"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endParaRPr lang="en-US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en-US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LB" dirty="0" smtClean="0">
                          <a:cs typeface="+mn-cs"/>
                        </a:rPr>
                        <a:t>1</a:t>
                      </a:r>
                      <a:endParaRPr lang="en-US" dirty="0"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LB" dirty="0" smtClean="0">
                          <a:cs typeface="+mn-cs"/>
                        </a:rPr>
                        <a:t>الروابط الالكترونية </a:t>
                      </a:r>
                      <a:endParaRPr lang="en-US" dirty="0" smtClean="0">
                        <a:cs typeface="+mn-cs"/>
                      </a:endParaRPr>
                    </a:p>
                    <a:p>
                      <a:pPr algn="r" rtl="1"/>
                      <a:endParaRPr lang="en-US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LB" dirty="0" smtClean="0">
                          <a:cs typeface="+mn-cs"/>
                        </a:rPr>
                        <a:t>ثالثاً: خطط العمل</a:t>
                      </a:r>
                      <a:endParaRPr lang="en-US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en-US" dirty="0"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endParaRPr lang="en-US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en-US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LB" dirty="0" smtClean="0">
                          <a:cs typeface="+mn-cs"/>
                        </a:rPr>
                        <a:t>1</a:t>
                      </a:r>
                      <a:endParaRPr lang="en-US" dirty="0"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LB" dirty="0" smtClean="0">
                          <a:cs typeface="+mn-cs"/>
                        </a:rPr>
                        <a:t>الروابط الالكترونية </a:t>
                      </a:r>
                      <a:endParaRPr lang="en-US" dirty="0" smtClean="0">
                        <a:cs typeface="+mn-cs"/>
                      </a:endParaRPr>
                    </a:p>
                    <a:p>
                      <a:pPr algn="r" rtl="1"/>
                      <a:endParaRPr lang="en-US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LB" dirty="0" smtClean="0">
                          <a:cs typeface="+mn-cs"/>
                        </a:rPr>
                        <a:t>رابعاً: المنشورات</a:t>
                      </a:r>
                      <a:endParaRPr lang="en-US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en-US" dirty="0"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endParaRPr lang="en-US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en-US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LB" dirty="0" smtClean="0">
                          <a:cs typeface="+mn-cs"/>
                        </a:rPr>
                        <a:t>1</a:t>
                      </a:r>
                      <a:endParaRPr lang="en-US" dirty="0"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 bwMode="auto">
          <a:xfrm>
            <a:off x="533400" y="914400"/>
            <a:ext cx="8229600" cy="5334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rtl="1"/>
            <a:r>
              <a:rPr lang="ar-LB" sz="2000" b="1" smtClean="0"/>
              <a:t>تاسعاً: خطوات متابعة كتابة التقارير الوطنية </a:t>
            </a:r>
            <a:endParaRPr lang="en-US" sz="2000" b="1" smtClean="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rtl="1">
              <a:buFontTx/>
              <a:buNone/>
            </a:pPr>
            <a:endParaRPr lang="ar-LB" sz="1800" b="1" smtClean="0"/>
          </a:p>
          <a:p>
            <a:pPr algn="ctr" rtl="1">
              <a:buFontTx/>
              <a:buNone/>
            </a:pPr>
            <a:endParaRPr lang="ar-LB" sz="1800" b="1" smtClean="0"/>
          </a:p>
          <a:p>
            <a:pPr algn="ctr" rtl="1">
              <a:buFontTx/>
              <a:buNone/>
            </a:pPr>
            <a:endParaRPr lang="ar-LB" sz="1800" b="1" smtClean="0"/>
          </a:p>
          <a:p>
            <a:pPr algn="ctr" rtl="1">
              <a:buFontTx/>
              <a:buNone/>
            </a:pPr>
            <a:endParaRPr lang="ar-LB" sz="1800" b="1" smtClean="0"/>
          </a:p>
          <a:p>
            <a:pPr algn="ctr" rtl="1">
              <a:buFontTx/>
              <a:buNone/>
            </a:pPr>
            <a:endParaRPr lang="ar-LB" sz="1800" b="1" smtClean="0"/>
          </a:p>
          <a:p>
            <a:pPr algn="ctr" rtl="1">
              <a:buFontTx/>
              <a:buNone/>
            </a:pPr>
            <a:r>
              <a:rPr lang="ar-LB" sz="1800" b="1" smtClean="0"/>
              <a:t>هدفنا هو تقديم التقارير الوطنية فى 1 مايو/آيار 2014</a:t>
            </a:r>
          </a:p>
          <a:p>
            <a:pPr algn="ctr" rtl="1">
              <a:buFontTx/>
              <a:buNone/>
            </a:pPr>
            <a:endParaRPr lang="ar-LB" sz="1800" b="1" smtClean="0"/>
          </a:p>
          <a:p>
            <a:pPr algn="ctr" rtl="1">
              <a:buFontTx/>
              <a:buNone/>
            </a:pPr>
            <a:r>
              <a:rPr lang="ar-LB" sz="1800" b="1" smtClean="0"/>
              <a:t>ما هى الخطوات المتبعة من الدول لتقديم التقارير فى هذا التاريخ بسلام</a:t>
            </a:r>
            <a:endParaRPr lang="en-US" sz="1800" b="1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2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rtl="1">
              <a:buFontTx/>
              <a:buNone/>
            </a:pPr>
            <a:endParaRPr lang="ar-LB" sz="4000" b="1" smtClean="0"/>
          </a:p>
          <a:p>
            <a:pPr algn="ctr" rtl="1">
              <a:buFontTx/>
              <a:buNone/>
            </a:pPr>
            <a:endParaRPr lang="ar-LB" sz="4000" b="1" smtClean="0"/>
          </a:p>
          <a:p>
            <a:pPr algn="ctr" rtl="1">
              <a:buFontTx/>
              <a:buNone/>
            </a:pPr>
            <a:r>
              <a:rPr lang="ar-LB" sz="4000" b="1" smtClean="0"/>
              <a:t>مناقشة </a:t>
            </a:r>
            <a:endParaRPr lang="en-US" sz="4000" b="1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 bwMode="auto">
          <a:xfrm>
            <a:off x="457200" y="990600"/>
            <a:ext cx="8229600" cy="685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ar-LB" sz="2000" b="1" smtClean="0">
                <a:solidFill>
                  <a:schemeClr val="tx1"/>
                </a:solidFill>
              </a:rPr>
              <a:t>أولاً: أهداف التقارير الوطنية</a:t>
            </a:r>
            <a:r>
              <a:rPr lang="en-US" sz="6000" smtClean="0">
                <a:solidFill>
                  <a:schemeClr val="tx1"/>
                </a:solidFill>
              </a:rPr>
              <a:t/>
            </a:r>
            <a:br>
              <a:rPr lang="en-US" sz="6000" smtClean="0">
                <a:solidFill>
                  <a:schemeClr val="tx1"/>
                </a:solidFill>
              </a:rPr>
            </a:br>
            <a:endParaRPr lang="en-US" smtClean="0"/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1676400"/>
            <a:ext cx="8229600" cy="47545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 rtl="1">
              <a:buFontTx/>
              <a:buNone/>
            </a:pPr>
            <a:r>
              <a:rPr lang="ar-LB" sz="1800" b="1" smtClean="0"/>
              <a:t>الهدف العام:</a:t>
            </a:r>
            <a:endParaRPr lang="en-US" sz="1800" smtClean="0"/>
          </a:p>
          <a:p>
            <a:pPr algn="just" rtl="1"/>
            <a:r>
              <a:rPr lang="ar-LB" sz="1800" smtClean="0"/>
              <a:t>استعراض وتقييم مدى التقدم المحرز بخصوص تنفيذ إعلان ومنهاج عمل بيجين ونتائج الدورة الاستثنائية الثالثة والعشرين للجمعية العامة</a:t>
            </a:r>
            <a:endParaRPr lang="en-US" sz="1800" smtClean="0"/>
          </a:p>
          <a:p>
            <a:pPr algn="just" rtl="1">
              <a:buFontTx/>
              <a:buNone/>
            </a:pPr>
            <a:endParaRPr lang="ar-LB" sz="1800" b="1" smtClean="0"/>
          </a:p>
          <a:p>
            <a:pPr algn="just" rtl="1">
              <a:buFontTx/>
              <a:buNone/>
            </a:pPr>
            <a:r>
              <a:rPr lang="ar-LB" sz="1800" b="1" smtClean="0"/>
              <a:t>الأهداف المحددة:</a:t>
            </a:r>
            <a:endParaRPr lang="en-US" sz="1800" smtClean="0"/>
          </a:p>
          <a:p>
            <a:pPr algn="just" rtl="1"/>
            <a:r>
              <a:rPr lang="ar-LB" sz="1800" smtClean="0"/>
              <a:t>رصد الوضع الحالى للمرأة فى البلد مما يساعد على وضع أو تعديل الخطط الوطنية الخاصة بالمرأة</a:t>
            </a:r>
          </a:p>
          <a:p>
            <a:pPr algn="just" rtl="1">
              <a:buFontTx/>
              <a:buNone/>
            </a:pPr>
            <a:endParaRPr lang="ar-LB" sz="1800" smtClean="0"/>
          </a:p>
          <a:p>
            <a:pPr algn="just" rtl="1"/>
            <a:r>
              <a:rPr lang="ar-LB" sz="1800" smtClean="0"/>
              <a:t>تحديد التحديات والعقبات التى واجهتها الدول</a:t>
            </a:r>
          </a:p>
          <a:p>
            <a:pPr algn="just" rtl="1"/>
            <a:endParaRPr lang="ar-LB" sz="1800" smtClean="0"/>
          </a:p>
          <a:p>
            <a:pPr algn="just" rtl="1"/>
            <a:r>
              <a:rPr lang="ar-LB" sz="1800" smtClean="0"/>
              <a:t>تحديد أهم النتائج والآثار التى حققتها الدولة</a:t>
            </a:r>
          </a:p>
          <a:p>
            <a:pPr algn="just" rtl="1"/>
            <a:endParaRPr lang="ar-LB" sz="1800" smtClean="0"/>
          </a:p>
          <a:p>
            <a:pPr algn="just" rtl="1"/>
            <a:r>
              <a:rPr lang="ar-LB" sz="1800" smtClean="0"/>
              <a:t>تحديد نظرة مستقبلية للاستمرار فى تنفيذ إعلان ومنهاج عمل بيجين</a:t>
            </a:r>
          </a:p>
          <a:p>
            <a:pPr algn="just" rtl="1"/>
            <a:endParaRPr lang="ar-LB" sz="1800" smtClean="0"/>
          </a:p>
          <a:p>
            <a:pPr algn="just" rtl="1"/>
            <a:r>
              <a:rPr lang="ar-LB" sz="1800" smtClean="0"/>
              <a:t>إتاحة فرصة للتشاور والتوعية بين الأطراف المعنية</a:t>
            </a:r>
          </a:p>
          <a:p>
            <a:pPr algn="just" rtl="1">
              <a:buFontTx/>
              <a:buNone/>
            </a:pPr>
            <a:endParaRPr lang="ar-LB" sz="1800" smtClean="0"/>
          </a:p>
          <a:p>
            <a:pPr algn="just" rtl="1"/>
            <a:endParaRPr lang="en-US" sz="1800" smtClean="0"/>
          </a:p>
          <a:p>
            <a:endParaRPr 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 bwMode="auto">
          <a:xfrm>
            <a:off x="381000" y="1066800"/>
            <a:ext cx="8229600" cy="762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ar-LB" sz="2000" b="1" smtClean="0">
                <a:solidFill>
                  <a:schemeClr val="tx1"/>
                </a:solidFill>
              </a:rPr>
              <a:t>ثانياً: منهجية التقارير الوطنية</a:t>
            </a:r>
            <a:r>
              <a:rPr lang="en-US" sz="6000" smtClean="0">
                <a:solidFill>
                  <a:schemeClr val="tx1"/>
                </a:solidFill>
              </a:rPr>
              <a:t/>
            </a:r>
            <a:br>
              <a:rPr lang="en-US" sz="6000" smtClean="0">
                <a:solidFill>
                  <a:schemeClr val="tx1"/>
                </a:solidFill>
              </a:rPr>
            </a:br>
            <a:endParaRPr lang="en-US" smtClean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1676400"/>
            <a:ext cx="8229600" cy="4191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rtl="1">
              <a:buFontTx/>
              <a:buNone/>
            </a:pPr>
            <a:endParaRPr lang="ar-LB" sz="1800" smtClean="0"/>
          </a:p>
          <a:p>
            <a:pPr algn="ctr" rtl="1">
              <a:buFontTx/>
              <a:buNone/>
            </a:pPr>
            <a:endParaRPr lang="ar-LB" sz="1800" smtClean="0"/>
          </a:p>
          <a:p>
            <a:pPr algn="just" rtl="1"/>
            <a:r>
              <a:rPr lang="ar-LB" sz="1800" smtClean="0"/>
              <a:t>تشاركية </a:t>
            </a:r>
          </a:p>
          <a:p>
            <a:pPr algn="just" rtl="1"/>
            <a:r>
              <a:rPr lang="ar-LB" sz="1800" smtClean="0"/>
              <a:t>استشارية</a:t>
            </a:r>
          </a:p>
          <a:p>
            <a:pPr algn="just" rtl="1"/>
            <a:r>
              <a:rPr lang="ar-LB" sz="1800" smtClean="0"/>
              <a:t>شاملة </a:t>
            </a:r>
          </a:p>
          <a:p>
            <a:pPr algn="just" rtl="1"/>
            <a:r>
              <a:rPr lang="ar-LB" sz="1800" smtClean="0"/>
              <a:t>تركز على التنفيذ</a:t>
            </a:r>
          </a:p>
          <a:p>
            <a:pPr algn="just" rtl="1"/>
            <a:r>
              <a:rPr lang="ar-LB" sz="1800" smtClean="0"/>
              <a:t>تتضمن تقيمات ملموسة بشأن أثر الإجراءات التى تتخذ والنتائج التى تتحقق </a:t>
            </a:r>
          </a:p>
          <a:p>
            <a:pPr algn="just" rtl="1"/>
            <a:r>
              <a:rPr lang="ar-LB" sz="1800" smtClean="0"/>
              <a:t> تعتمد على تقييمات ومنشورات بحثية وتقارير</a:t>
            </a:r>
          </a:p>
          <a:p>
            <a:pPr algn="just" rtl="1"/>
            <a:r>
              <a:rPr lang="ar-LB" sz="1800" smtClean="0"/>
              <a:t>تعتمد على بيانات نوعية وكمية </a:t>
            </a:r>
          </a:p>
          <a:p>
            <a:pPr algn="just" rtl="1">
              <a:buFontTx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715963"/>
          </a:xfrm>
        </p:spPr>
        <p:txBody>
          <a:bodyPr/>
          <a:lstStyle/>
          <a:p>
            <a:pPr rtl="1">
              <a:defRPr/>
            </a:pPr>
            <a:r>
              <a:rPr lang="ar-LB" sz="2000" b="1" dirty="0" smtClean="0">
                <a:solidFill>
                  <a:schemeClr val="tx1"/>
                </a:solidFill>
                <a:cs typeface="+mn-cs"/>
              </a:rPr>
              <a:t>ثالثاً: إرشادات عامة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endParaRPr lang="en-US" dirty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 bwMode="auto">
          <a:xfrm>
            <a:off x="609600" y="1371600"/>
            <a:ext cx="8229600" cy="5181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 rtl="1">
              <a:buFontTx/>
              <a:buNone/>
            </a:pPr>
            <a:r>
              <a:rPr lang="ar-LB" sz="1800" smtClean="0"/>
              <a:t>ينبغى على التقارير الوطنية أن:</a:t>
            </a:r>
            <a:endParaRPr lang="en-US" sz="1800" smtClean="0"/>
          </a:p>
          <a:p>
            <a:pPr algn="just" rtl="1"/>
            <a:r>
              <a:rPr lang="ar-LB" sz="1800" smtClean="0"/>
              <a:t>تتبع التسلسل المقترح للتقرير فى المذكرة التوضيحية والذى سيتم عرضه فى هذه الورشة التشاورية.</a:t>
            </a:r>
          </a:p>
          <a:p>
            <a:pPr algn="just" rtl="1">
              <a:buFontTx/>
              <a:buNone/>
            </a:pPr>
            <a:r>
              <a:rPr lang="ar-LB" sz="1800" smtClean="0"/>
              <a:t>  </a:t>
            </a:r>
            <a:endParaRPr lang="en-US" sz="1800" smtClean="0"/>
          </a:p>
          <a:p>
            <a:pPr algn="just" rtl="1"/>
            <a:r>
              <a:rPr lang="ar-LB" sz="1800" smtClean="0"/>
              <a:t>لا يتعدى طول التقرير الوطنى </a:t>
            </a:r>
            <a:r>
              <a:rPr lang="ar-LB" sz="1800" u="sng" smtClean="0"/>
              <a:t>ثلاثة وأربعون </a:t>
            </a:r>
            <a:r>
              <a:rPr lang="ar-LB" sz="1800" smtClean="0"/>
              <a:t>صفحة يتم تقسيمهم كالتالى:</a:t>
            </a:r>
            <a:endParaRPr lang="en-US" sz="1800" smtClean="0"/>
          </a:p>
          <a:p>
            <a:pPr lvl="2" algn="just" rtl="1">
              <a:buFontTx/>
              <a:buNone/>
            </a:pPr>
            <a:r>
              <a:rPr lang="ar-LB" sz="1800" smtClean="0"/>
              <a:t>المقدمة: 		 1 صفحة </a:t>
            </a:r>
            <a:endParaRPr lang="en-US" sz="1800" smtClean="0"/>
          </a:p>
          <a:p>
            <a:pPr lvl="2" algn="just" rtl="1">
              <a:buFontTx/>
              <a:buNone/>
            </a:pPr>
            <a:r>
              <a:rPr lang="ar-LB" sz="1800" smtClean="0"/>
              <a:t>الباب الأول:		 10 صفحات</a:t>
            </a:r>
            <a:endParaRPr lang="en-US" sz="1800" smtClean="0"/>
          </a:p>
          <a:p>
            <a:pPr lvl="2" algn="just" rtl="1">
              <a:buFontTx/>
              <a:buNone/>
            </a:pPr>
            <a:r>
              <a:rPr lang="ar-LB" sz="1800" smtClean="0"/>
              <a:t>الباب الثانى:		 25 صفحة</a:t>
            </a:r>
            <a:endParaRPr lang="en-US" sz="1800" smtClean="0"/>
          </a:p>
          <a:p>
            <a:pPr lvl="2" algn="just" rtl="1">
              <a:buFontTx/>
              <a:buNone/>
            </a:pPr>
            <a:r>
              <a:rPr lang="ar-LB" sz="1800" smtClean="0"/>
              <a:t>الباب الثالث:		 5 صفحات</a:t>
            </a:r>
            <a:endParaRPr lang="en-US" sz="1800" smtClean="0"/>
          </a:p>
          <a:p>
            <a:pPr lvl="2" algn="just" rtl="1">
              <a:buFontTx/>
              <a:buNone/>
            </a:pPr>
            <a:r>
              <a:rPr lang="ar-LB" sz="1800" smtClean="0"/>
              <a:t>الباب الرابع:		 2 صفحة</a:t>
            </a:r>
            <a:endParaRPr lang="en-US" sz="1800" smtClean="0"/>
          </a:p>
          <a:p>
            <a:pPr lvl="2" algn="just" rtl="1">
              <a:buFontTx/>
              <a:buNone/>
            </a:pPr>
            <a:r>
              <a:rPr lang="ar-LB" sz="1800" smtClean="0"/>
              <a:t>المرفقات:		 حسب الحاجة </a:t>
            </a:r>
          </a:p>
          <a:p>
            <a:pPr lvl="2" algn="just" rtl="1">
              <a:buFontTx/>
              <a:buNone/>
            </a:pPr>
            <a:endParaRPr lang="en-US" sz="1800" smtClean="0"/>
          </a:p>
          <a:p>
            <a:pPr algn="just" rtl="1"/>
            <a:r>
              <a:rPr lang="ar-LB" sz="1800" smtClean="0"/>
              <a:t>تناقش خطط ومبادرات مستقبلية </a:t>
            </a:r>
          </a:p>
          <a:p>
            <a:pPr algn="just" rtl="1">
              <a:buFontTx/>
              <a:buNone/>
            </a:pPr>
            <a:endParaRPr lang="en-US" sz="1800" smtClean="0"/>
          </a:p>
          <a:p>
            <a:pPr algn="just" rtl="1"/>
            <a:r>
              <a:rPr lang="ar-LB" sz="1800" smtClean="0"/>
              <a:t>تصاغ بإحدى لغات الأمم المتحدة الرسمية الست</a:t>
            </a:r>
            <a:endParaRPr lang="en-US" sz="1800" smtClean="0"/>
          </a:p>
          <a:p>
            <a:pPr rtl="1">
              <a:buFontTx/>
              <a:buNone/>
            </a:pPr>
            <a:r>
              <a:rPr lang="ar-LB" sz="1800" smtClean="0"/>
              <a:t> </a:t>
            </a:r>
            <a:endParaRPr lang="en-US" sz="1800" smtClean="0"/>
          </a:p>
          <a:p>
            <a:pPr algn="r" rtl="1"/>
            <a:endParaRPr lang="en-US" sz="180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 bwMode="auto">
          <a:xfrm>
            <a:off x="457200" y="762000"/>
            <a:ext cx="8229600" cy="457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ar-LB" sz="2000" b="1" smtClean="0"/>
              <a:t>رابعاً: ال</a:t>
            </a:r>
            <a:r>
              <a:rPr lang="ar-SA" sz="2000" b="1" smtClean="0"/>
              <a:t>هيكليّة العامة للتقارير الوطنية</a:t>
            </a:r>
            <a:endParaRPr lang="en-US" sz="2000" b="1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1295400"/>
            <a:ext cx="8229600" cy="48307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LB" sz="1800" b="1" smtClean="0"/>
              <a:t>المقدمة</a:t>
            </a:r>
            <a:r>
              <a:rPr lang="en-US" sz="1800" b="1" smtClean="0"/>
              <a:t>  </a:t>
            </a:r>
            <a:r>
              <a:rPr lang="ar-LB" sz="1800" b="1" smtClean="0"/>
              <a:t>(صفحة واحدة)</a:t>
            </a:r>
            <a:endParaRPr lang="en-US" sz="1800" smtClean="0"/>
          </a:p>
          <a:p>
            <a:pPr algn="just" rtl="1"/>
            <a:endParaRPr lang="en-US" sz="1800" smtClean="0"/>
          </a:p>
          <a:p>
            <a:pPr algn="just" rtl="1"/>
            <a:r>
              <a:rPr lang="ar-SA" sz="1800" b="1" smtClean="0"/>
              <a:t>الباب الأول: تحليل عام للإنجازات التي تحققت والتحديات التي صودفت منذ عام 1995 (10 صفحات)</a:t>
            </a:r>
            <a:endParaRPr lang="en-US" sz="1800" smtClean="0"/>
          </a:p>
          <a:p>
            <a:pPr algn="just" rtl="1">
              <a:buFontTx/>
              <a:buNone/>
            </a:pPr>
            <a:r>
              <a:rPr lang="ar-SA" sz="1800" smtClean="0"/>
              <a:t>(أ) أهم الانجازات التى حققها البلد فى تعزيز المساواة بين الجنسين وتمكين المرأة </a:t>
            </a:r>
            <a:endParaRPr lang="en-US" sz="1800" smtClean="0"/>
          </a:p>
          <a:p>
            <a:pPr algn="just" rtl="1">
              <a:buFontTx/>
              <a:buNone/>
            </a:pPr>
            <a:r>
              <a:rPr lang="ar-LB" sz="1800" smtClean="0"/>
              <a:t>(ب) </a:t>
            </a:r>
            <a:r>
              <a:rPr lang="ar-SA" sz="1800" smtClean="0"/>
              <a:t>أهم التحديات التى صادقت البلد فى تعزيز المساواة بين الجنسين وتمكين المرأة</a:t>
            </a:r>
            <a:r>
              <a:rPr lang="ar-LB" sz="1800" smtClean="0"/>
              <a:t> </a:t>
            </a:r>
            <a:endParaRPr lang="en-US" sz="1800" smtClean="0"/>
          </a:p>
          <a:p>
            <a:pPr algn="just" rtl="1">
              <a:buFontTx/>
              <a:buNone/>
            </a:pPr>
            <a:r>
              <a:rPr lang="ar-LB" sz="1800" smtClean="0"/>
              <a:t>(ج) </a:t>
            </a:r>
            <a:r>
              <a:rPr lang="ar-SA" sz="1800" smtClean="0"/>
              <a:t>النكسات فى إحراز تقدم نحو تحقيق المساواة بين الجنسين وتمكين المرأة</a:t>
            </a:r>
            <a:r>
              <a:rPr lang="ar-LB" sz="1800" smtClean="0"/>
              <a:t> </a:t>
            </a:r>
            <a:endParaRPr lang="en-US" sz="1800" smtClean="0"/>
          </a:p>
          <a:p>
            <a:pPr algn="just" rtl="1">
              <a:buFontTx/>
              <a:buNone/>
            </a:pPr>
            <a:r>
              <a:rPr lang="ar-LB" sz="1800" smtClean="0"/>
              <a:t>(د) </a:t>
            </a:r>
            <a:r>
              <a:rPr lang="ar-SA" sz="1800" smtClean="0"/>
              <a:t>التشريعات والقوانين</a:t>
            </a:r>
            <a:endParaRPr lang="en-US" sz="1800" smtClean="0"/>
          </a:p>
          <a:p>
            <a:pPr algn="just" rtl="1">
              <a:buFontTx/>
              <a:buNone/>
            </a:pPr>
            <a:r>
              <a:rPr lang="ar-LB" sz="1800" smtClean="0"/>
              <a:t>(ه) </a:t>
            </a:r>
            <a:r>
              <a:rPr lang="ar-SA" sz="1800" smtClean="0"/>
              <a:t>الميزانيات المراعية للنوع الاجتماعى</a:t>
            </a:r>
            <a:endParaRPr lang="en-US" sz="1800" smtClean="0"/>
          </a:p>
          <a:p>
            <a:pPr algn="just" rtl="1">
              <a:buFontTx/>
              <a:buNone/>
            </a:pPr>
            <a:r>
              <a:rPr lang="ar-LB" sz="1800" smtClean="0"/>
              <a:t>(و) التنسيق المحلى والاقليمى</a:t>
            </a:r>
            <a:endParaRPr lang="en-US" sz="1800" smtClean="0"/>
          </a:p>
          <a:p>
            <a:pPr algn="just" rtl="1">
              <a:buFontTx/>
              <a:buNone/>
            </a:pPr>
            <a:r>
              <a:rPr lang="ar-LB" sz="1800" smtClean="0"/>
              <a:t>(ز) المساوة بين الجنسين وأهداف الألفية</a:t>
            </a:r>
            <a:endParaRPr lang="en-US" sz="180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 bwMode="auto">
          <a:xfrm>
            <a:off x="457200" y="685800"/>
            <a:ext cx="8229600" cy="457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ar-LB" sz="2000" b="1" smtClean="0"/>
              <a:t>استكمال ال</a:t>
            </a:r>
            <a:r>
              <a:rPr lang="ar-SA" sz="2000" b="1" smtClean="0"/>
              <a:t>هيكليّة العامة للتقارير الوطنية</a:t>
            </a:r>
            <a:endParaRPr lang="en-US" sz="200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 algn="just" rtl="1">
              <a:defRPr/>
            </a:pPr>
            <a:r>
              <a:rPr lang="ar-LB" sz="1800" b="1" dirty="0" smtClean="0"/>
              <a:t>الباب الثانى: التقدم المحرز فى تنفيذ مجالات الأهتمام الحاسمة لمنهاج عمل بيجين منذ عام 2009 (25 صفحة)</a:t>
            </a:r>
            <a:endParaRPr lang="en-US" sz="1800" dirty="0" smtClean="0"/>
          </a:p>
          <a:p>
            <a:pPr algn="just" rtl="1">
              <a:buFontTx/>
              <a:buNone/>
              <a:defRPr/>
            </a:pPr>
            <a:r>
              <a:rPr lang="ar-LB" sz="1800" dirty="0" smtClean="0"/>
              <a:t>(أ) المرأة والفقر</a:t>
            </a:r>
          </a:p>
          <a:p>
            <a:pPr algn="r" rtl="1">
              <a:buFontTx/>
              <a:buNone/>
              <a:defRPr/>
            </a:pPr>
            <a:r>
              <a:rPr lang="ar-LB" sz="1800" b="1" dirty="0" smtClean="0"/>
              <a:t>	</a:t>
            </a:r>
            <a:r>
              <a:rPr lang="en-US" sz="1800" b="1" dirty="0" smtClean="0"/>
              <a:t>	 I. </a:t>
            </a:r>
            <a:r>
              <a:rPr lang="ar-LB" sz="1800" dirty="0" smtClean="0"/>
              <a:t>التقدم المحرز /الانجازات المتحققة</a:t>
            </a:r>
            <a:endParaRPr lang="en-US" sz="1800" dirty="0" smtClean="0"/>
          </a:p>
          <a:p>
            <a:pPr lvl="3" algn="r" rtl="1">
              <a:defRPr/>
            </a:pPr>
            <a:r>
              <a:rPr lang="ar-LB" sz="1800" dirty="0" smtClean="0"/>
              <a:t>التدابير القانونية</a:t>
            </a:r>
          </a:p>
          <a:p>
            <a:pPr lvl="2" algn="r" rtl="1">
              <a:buFontTx/>
              <a:buNone/>
              <a:defRPr/>
            </a:pPr>
            <a:r>
              <a:rPr lang="ar-LB" sz="1800" dirty="0" smtClean="0">
                <a:ea typeface="+mn-ea"/>
              </a:rPr>
              <a:t>	    - السياسات والاستراتيجيات والخطط</a:t>
            </a:r>
            <a:endParaRPr lang="en-US" sz="1800" dirty="0" smtClean="0">
              <a:ea typeface="+mn-ea"/>
            </a:endParaRPr>
          </a:p>
          <a:p>
            <a:pPr algn="r" rtl="1">
              <a:buFontTx/>
              <a:buNone/>
              <a:defRPr/>
            </a:pPr>
            <a:r>
              <a:rPr lang="ar-LB" sz="1800" dirty="0" smtClean="0"/>
              <a:t>                     - الاجراءات (البرامج والمشاريع الوطنية )</a:t>
            </a:r>
            <a:endParaRPr lang="en-US" sz="1800" dirty="0" smtClean="0"/>
          </a:p>
          <a:p>
            <a:pPr algn="r" rtl="1">
              <a:buFontTx/>
              <a:buNone/>
              <a:defRPr/>
            </a:pPr>
            <a:r>
              <a:rPr lang="ar-LB" sz="1800" dirty="0" smtClean="0"/>
              <a:t>		               النتائج المتحققة</a:t>
            </a:r>
          </a:p>
          <a:p>
            <a:pPr algn="r" rtl="1">
              <a:buFontTx/>
              <a:buNone/>
              <a:defRPr/>
            </a:pPr>
            <a:r>
              <a:rPr lang="ar-LB" sz="1800" dirty="0" smtClean="0"/>
              <a:t>                              العقبات والثغرات </a:t>
            </a:r>
          </a:p>
          <a:p>
            <a:pPr algn="r" rtl="1">
              <a:buFontTx/>
              <a:buNone/>
              <a:defRPr/>
            </a:pPr>
            <a:r>
              <a:rPr lang="ar-LB" sz="1800" dirty="0" smtClean="0"/>
              <a:t>             </a:t>
            </a:r>
            <a:r>
              <a:rPr lang="en-US" sz="1800" dirty="0" smtClean="0"/>
              <a:t>II</a:t>
            </a:r>
            <a:r>
              <a:rPr lang="ar-LB" sz="1800" dirty="0" smtClean="0"/>
              <a:t>. التحديات الرئيسية  </a:t>
            </a:r>
            <a:endParaRPr lang="en-US" sz="1800" dirty="0" smtClean="0"/>
          </a:p>
          <a:p>
            <a:pPr algn="r" rtl="1">
              <a:buFontTx/>
              <a:buNone/>
              <a:defRPr/>
            </a:pPr>
            <a:r>
              <a:rPr lang="ar-LB" sz="1800" dirty="0" smtClean="0"/>
              <a:t>             </a:t>
            </a:r>
            <a:r>
              <a:rPr lang="en-US" sz="1800" dirty="0" smtClean="0"/>
              <a:t>III</a:t>
            </a:r>
            <a:r>
              <a:rPr lang="ar-LB" sz="1800" dirty="0" smtClean="0"/>
              <a:t>. عواقب الازمة الاقتصادية والمالية العالمية وأثرها على المرأة </a:t>
            </a:r>
            <a:endParaRPr lang="en-US" sz="1800" dirty="0" smtClean="0"/>
          </a:p>
          <a:p>
            <a:pPr algn="r" rtl="1">
              <a:buFontTx/>
              <a:buNone/>
              <a:defRPr/>
            </a:pPr>
            <a:r>
              <a:rPr lang="ar-LB" sz="1800" dirty="0" smtClean="0"/>
              <a:t>                   - السياسات والتدابير المتخذة لمواجهة عواقب الازمة الاقتصادية والمالية العالمي</a:t>
            </a:r>
          </a:p>
          <a:p>
            <a:pPr algn="r" rtl="1">
              <a:buFontTx/>
              <a:buNone/>
              <a:defRPr/>
            </a:pPr>
            <a:r>
              <a:rPr lang="ar-LB" sz="1800" dirty="0" smtClean="0"/>
              <a:t>                   - آثار  التدابير المتخذة على المرأة وفي مجالات محددة</a:t>
            </a:r>
            <a:endParaRPr lang="en-US" sz="1800" dirty="0" smtClean="0"/>
          </a:p>
          <a:p>
            <a:pPr algn="just" rtl="1">
              <a:buFontTx/>
              <a:buNone/>
              <a:defRPr/>
            </a:pPr>
            <a:endParaRPr lang="en-US" sz="18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503238"/>
          </a:xfrm>
        </p:spPr>
        <p:txBody>
          <a:bodyPr/>
          <a:lstStyle/>
          <a:p>
            <a:pPr rtl="1">
              <a:defRPr/>
            </a:pPr>
            <a:r>
              <a:rPr lang="ar-LB" sz="2000" b="1" dirty="0" smtClean="0">
                <a:cs typeface="+mn-cs"/>
              </a:rPr>
              <a:t>استكمال ال</a:t>
            </a:r>
            <a:r>
              <a:rPr lang="ar-SA" sz="2000" b="1" dirty="0" smtClean="0">
                <a:cs typeface="+mn-cs"/>
              </a:rPr>
              <a:t>هيكليّة العامة للتقارير الوطنية</a:t>
            </a:r>
            <a:endParaRPr lang="en-US" sz="2000" dirty="0">
              <a:cs typeface="+mn-cs"/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 rtl="1">
              <a:buFontTx/>
              <a:buNone/>
            </a:pPr>
            <a:r>
              <a:rPr lang="ar-LB" sz="1800" smtClean="0"/>
              <a:t>(ب) تعليم المرأة وتدريبها</a:t>
            </a:r>
            <a:endParaRPr lang="en-US" sz="1800" smtClean="0"/>
          </a:p>
          <a:p>
            <a:pPr algn="just" rtl="1">
              <a:buFontTx/>
              <a:buNone/>
            </a:pPr>
            <a:r>
              <a:rPr lang="ar-LB" sz="1800" smtClean="0"/>
              <a:t>(ج) المرأة والصحة</a:t>
            </a:r>
            <a:endParaRPr lang="en-US" sz="1800" smtClean="0"/>
          </a:p>
          <a:p>
            <a:pPr algn="just" rtl="1">
              <a:buFontTx/>
              <a:buNone/>
            </a:pPr>
            <a:r>
              <a:rPr lang="ar-LB" sz="1800" smtClean="0"/>
              <a:t>(د) العنف ضد المرأة </a:t>
            </a:r>
            <a:endParaRPr lang="en-US" sz="1800" smtClean="0"/>
          </a:p>
          <a:p>
            <a:pPr algn="just" rtl="1">
              <a:buFontTx/>
              <a:buNone/>
            </a:pPr>
            <a:r>
              <a:rPr lang="ar-LB" sz="1800" smtClean="0"/>
              <a:t>(ه) المرأة والنزاع المسلح</a:t>
            </a:r>
            <a:endParaRPr lang="en-US" sz="1800" smtClean="0"/>
          </a:p>
          <a:p>
            <a:pPr algn="just" rtl="1">
              <a:buFontTx/>
              <a:buNone/>
            </a:pPr>
            <a:r>
              <a:rPr lang="ar-LB" sz="1800" smtClean="0"/>
              <a:t>(و) المرأة والاقتصاد</a:t>
            </a:r>
            <a:endParaRPr lang="en-US" sz="1800" smtClean="0"/>
          </a:p>
          <a:p>
            <a:pPr algn="just" rtl="1">
              <a:buFontTx/>
              <a:buNone/>
            </a:pPr>
            <a:r>
              <a:rPr lang="ar-LB" sz="1800" smtClean="0"/>
              <a:t>(ز) المرأة فى مواقع السلطة وصنع القرار </a:t>
            </a:r>
            <a:endParaRPr lang="en-US" sz="1800" smtClean="0"/>
          </a:p>
          <a:p>
            <a:pPr algn="just" rtl="1">
              <a:buFontTx/>
              <a:buNone/>
            </a:pPr>
            <a:r>
              <a:rPr lang="ar-LB" sz="1800" smtClean="0"/>
              <a:t>(ح) الآليات المؤسسية للنهوض بالمرأة</a:t>
            </a:r>
            <a:endParaRPr lang="en-US" sz="1800" smtClean="0"/>
          </a:p>
          <a:p>
            <a:pPr algn="just" rtl="1">
              <a:buFontTx/>
              <a:buNone/>
            </a:pPr>
            <a:r>
              <a:rPr lang="ar-LB" sz="1800" smtClean="0"/>
              <a:t>(ط) حقوق الانسان للمرأة </a:t>
            </a:r>
            <a:endParaRPr lang="en-US" sz="1800" smtClean="0"/>
          </a:p>
          <a:p>
            <a:pPr algn="just" rtl="1">
              <a:buFontTx/>
              <a:buNone/>
            </a:pPr>
            <a:r>
              <a:rPr lang="ar-LB" sz="1800" smtClean="0"/>
              <a:t>(ى) المرأة ووسائط الإعلام</a:t>
            </a:r>
            <a:endParaRPr lang="en-US" sz="1800" smtClean="0"/>
          </a:p>
          <a:p>
            <a:pPr algn="just" rtl="1">
              <a:buFontTx/>
              <a:buNone/>
            </a:pPr>
            <a:r>
              <a:rPr lang="ar-LB" sz="1800" smtClean="0"/>
              <a:t>(ك) المرأة والبيئة</a:t>
            </a:r>
            <a:endParaRPr lang="en-US" sz="1800" smtClean="0"/>
          </a:p>
          <a:p>
            <a:pPr algn="just" rtl="1">
              <a:buFontTx/>
              <a:buNone/>
            </a:pPr>
            <a:r>
              <a:rPr lang="ar-LB" sz="1800" smtClean="0"/>
              <a:t>(ل) الطفلة</a:t>
            </a:r>
            <a:endParaRPr lang="en-US" sz="1800" smtClean="0"/>
          </a:p>
          <a:p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 bwMode="auto">
          <a:xfrm>
            <a:off x="457200" y="838200"/>
            <a:ext cx="8229600" cy="5334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ar-LB" sz="2000" b="1" smtClean="0"/>
              <a:t>استكمال ال</a:t>
            </a:r>
            <a:r>
              <a:rPr lang="ar-SA" sz="2000" b="1" smtClean="0"/>
              <a:t>هيكليّة العامة للتقارير الوطنية</a:t>
            </a:r>
            <a:endParaRPr lang="en-US" sz="2000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LB" sz="1800" b="1" smtClean="0"/>
              <a:t>الباب الثالث: البيانات والإحصاءات (5 صفحات)</a:t>
            </a:r>
            <a:endParaRPr lang="en-US" sz="1800" smtClean="0"/>
          </a:p>
          <a:p>
            <a:pPr algn="just" rtl="1">
              <a:buFontTx/>
              <a:buNone/>
            </a:pPr>
            <a:r>
              <a:rPr lang="ar-LB" sz="1800" smtClean="0"/>
              <a:t>(أ) المؤشرات الوطنية الأساسية</a:t>
            </a:r>
            <a:endParaRPr lang="en-US" sz="1800" smtClean="0"/>
          </a:p>
          <a:p>
            <a:pPr algn="just" rtl="1">
              <a:buFontTx/>
              <a:buNone/>
            </a:pPr>
            <a:r>
              <a:rPr lang="ar-LB" sz="1800" smtClean="0"/>
              <a:t>(ب) المؤشرات المتعلقة بالمجموعة الدنيا من المؤشرات الجنسانية</a:t>
            </a:r>
            <a:endParaRPr lang="en-US" sz="1800" smtClean="0"/>
          </a:p>
          <a:p>
            <a:pPr algn="just" rtl="1">
              <a:buFontTx/>
              <a:buNone/>
            </a:pPr>
            <a:r>
              <a:rPr lang="ar-LB" sz="1800" smtClean="0"/>
              <a:t>(ج) المؤشرات المتعلقة بالعنف ضد المرأة</a:t>
            </a:r>
            <a:endParaRPr lang="en-US" sz="1800" smtClean="0"/>
          </a:p>
          <a:p>
            <a:pPr algn="just" rtl="1">
              <a:buFontTx/>
              <a:buNone/>
            </a:pPr>
            <a:r>
              <a:rPr lang="ar-LB" sz="1800" smtClean="0"/>
              <a:t>(د) بيانات بشأن فئات معينة</a:t>
            </a:r>
          </a:p>
          <a:p>
            <a:pPr algn="just" rtl="1">
              <a:buFontTx/>
              <a:buNone/>
            </a:pPr>
            <a:endParaRPr lang="en-US" sz="1800" smtClean="0"/>
          </a:p>
          <a:p>
            <a:pPr algn="just" rtl="1"/>
            <a:r>
              <a:rPr lang="ar-LB" sz="1800" b="1" smtClean="0"/>
              <a:t>الباب الرابع: الأولويات الناشئة (صفحتان)</a:t>
            </a:r>
            <a:endParaRPr lang="en-US" sz="1800" smtClean="0"/>
          </a:p>
          <a:p>
            <a:pPr algn="just" rtl="1">
              <a:buFontTx/>
              <a:buNone/>
            </a:pPr>
            <a:r>
              <a:rPr lang="ar-LB" sz="1800" smtClean="0"/>
              <a:t>(أ) الأولويات الرئيسية</a:t>
            </a:r>
            <a:endParaRPr lang="en-US" sz="1800" smtClean="0"/>
          </a:p>
          <a:p>
            <a:pPr algn="just" rtl="1">
              <a:buFontTx/>
              <a:buNone/>
            </a:pPr>
            <a:r>
              <a:rPr lang="ar-LB" sz="1800" smtClean="0"/>
              <a:t>(ب) التوصيات</a:t>
            </a:r>
            <a:endParaRPr lang="en-US" sz="1800" smtClean="0"/>
          </a:p>
          <a:p>
            <a:pPr algn="just" rtl="1">
              <a:buFontTx/>
              <a:buNone/>
            </a:pPr>
            <a:r>
              <a:rPr lang="en-US" sz="1800" smtClean="0"/>
              <a:t> </a:t>
            </a:r>
          </a:p>
          <a:p>
            <a:pPr algn="just" rtl="1"/>
            <a:r>
              <a:rPr lang="ar-LB" sz="1800" b="1" smtClean="0"/>
              <a:t>المرفقات (لا يوجد حد أقصى)</a:t>
            </a:r>
            <a:endParaRPr lang="en-US" sz="1800" smtClean="0"/>
          </a:p>
          <a:p>
            <a:endParaRPr lang="en-US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 bwMode="auto">
          <a:xfrm>
            <a:off x="457200" y="838200"/>
            <a:ext cx="8229600" cy="457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ar-LB" sz="2000" b="1" smtClean="0"/>
              <a:t>خامساً: ال</a:t>
            </a:r>
            <a:r>
              <a:rPr lang="ar-SA" sz="2000" b="1" smtClean="0"/>
              <a:t>نشاطات المرافقة لاعداد التقارير الوطنيّة</a:t>
            </a:r>
            <a:endParaRPr lang="en-US" sz="2000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1371600"/>
            <a:ext cx="8229600" cy="47545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 rtl="1">
              <a:buFontTx/>
              <a:buNone/>
            </a:pPr>
            <a:r>
              <a:rPr lang="ar-LB" sz="1800" smtClean="0"/>
              <a:t>من المفضل كتابة التقارير الوطنية بشكل </a:t>
            </a:r>
            <a:r>
              <a:rPr lang="ar-LB" sz="1800" u="sng" smtClean="0"/>
              <a:t>تشاركى واستشارى</a:t>
            </a:r>
            <a:r>
              <a:rPr lang="ar-LB" sz="1800" smtClean="0"/>
              <a:t> وذلك من خلال:</a:t>
            </a:r>
          </a:p>
          <a:p>
            <a:pPr algn="just" rtl="1">
              <a:buFontTx/>
              <a:buNone/>
            </a:pPr>
            <a:endParaRPr lang="en-US" sz="1800" smtClean="0"/>
          </a:p>
          <a:p>
            <a:pPr algn="just" rtl="1"/>
            <a:r>
              <a:rPr lang="ar-LB" sz="1800" smtClean="0"/>
              <a:t>عقد لقاءات تشاورية مع أصحاب المصلحة (الوزارات المعنية - هيئات الأمم المتحدة المتخصصة)</a:t>
            </a:r>
            <a:endParaRPr lang="en-US" sz="1800" smtClean="0"/>
          </a:p>
          <a:p>
            <a:pPr algn="just" rtl="1"/>
            <a:r>
              <a:rPr lang="ar-LB" sz="1800" smtClean="0"/>
              <a:t>عقد لقاءات تشاورية مع المجتمع المدنى (المنظمات النسوية – الجمعيات الأهلية المحلية – الهيئات الدولية)</a:t>
            </a:r>
          </a:p>
          <a:p>
            <a:pPr algn="just" rtl="1">
              <a:buFontTx/>
              <a:buNone/>
            </a:pPr>
            <a:endParaRPr lang="en-US" sz="1800" smtClean="0"/>
          </a:p>
          <a:p>
            <a:pPr algn="just" rtl="1">
              <a:buFontTx/>
              <a:buNone/>
            </a:pPr>
            <a:r>
              <a:rPr lang="ar-LB" sz="1800" smtClean="0"/>
              <a:t>وتهدف تلك اللقاءات التشاورية إلى:</a:t>
            </a:r>
          </a:p>
          <a:p>
            <a:pPr algn="just" rtl="1">
              <a:buFontTx/>
              <a:buNone/>
            </a:pPr>
            <a:r>
              <a:rPr lang="ar-LB" sz="1800" smtClean="0"/>
              <a:t> </a:t>
            </a:r>
            <a:endParaRPr lang="en-US" sz="1800" smtClean="0"/>
          </a:p>
          <a:p>
            <a:pPr algn="just" rtl="1"/>
            <a:r>
              <a:rPr lang="ar-LB" sz="1800" smtClean="0"/>
              <a:t>اعتماد آلية تشاورية لتبنى قضية المساواة بين الجنسين</a:t>
            </a:r>
          </a:p>
          <a:p>
            <a:pPr algn="just" rtl="1"/>
            <a:r>
              <a:rPr lang="ar-LB" sz="1800" smtClean="0"/>
              <a:t>اعتماد المنهجية المتبعة </a:t>
            </a:r>
            <a:endParaRPr lang="en-US" sz="1800" smtClean="0"/>
          </a:p>
          <a:p>
            <a:pPr algn="just" rtl="1"/>
            <a:r>
              <a:rPr lang="ar-LB" sz="1800" smtClean="0"/>
              <a:t>التدقيق فى المعلومات المطروحة فى المسودة الأولى للتقرير</a:t>
            </a:r>
            <a:endParaRPr lang="en-US" sz="1800" smtClean="0"/>
          </a:p>
          <a:p>
            <a:pPr algn="just" rtl="1"/>
            <a:r>
              <a:rPr lang="ar-LB" sz="1800" smtClean="0"/>
              <a:t>الحصول على معلومات إضافية 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Default Design">
  <a:themeElements>
    <a:clrScheme name="2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1740</TotalTime>
  <Words>1046</Words>
  <Application>Microsoft Office PowerPoint</Application>
  <PresentationFormat>On-screen Show (4:3)</PresentationFormat>
  <Paragraphs>223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1_Default Design</vt:lpstr>
      <vt:lpstr>3_Default Design</vt:lpstr>
      <vt:lpstr>2_Default Design</vt:lpstr>
      <vt:lpstr>  الجلسة الأولى هيكلية التقارير الوطنية </vt:lpstr>
      <vt:lpstr>أولاً: أهداف التقارير الوطنية </vt:lpstr>
      <vt:lpstr>ثانياً: منهجية التقارير الوطنية </vt:lpstr>
      <vt:lpstr>ثالثاً: إرشادات عامة </vt:lpstr>
      <vt:lpstr>رابعاً: الهيكليّة العامة للتقارير الوطنية</vt:lpstr>
      <vt:lpstr>استكمال الهيكليّة العامة للتقارير الوطنية</vt:lpstr>
      <vt:lpstr>استكمال الهيكليّة العامة للتقارير الوطنية</vt:lpstr>
      <vt:lpstr>استكمال الهيكليّة العامة للتقارير الوطنية</vt:lpstr>
      <vt:lpstr>خامساً: النشاطات المرافقة لاعداد التقارير الوطنيّة</vt:lpstr>
      <vt:lpstr>سادسا: مصادر الحصول على المعلومات </vt:lpstr>
      <vt:lpstr>استكمال مصادر الحصول على المعلومات  </vt:lpstr>
      <vt:lpstr> سابعاً:  بعض التقارير والدراسات التى يمكن الاعتماد عليها </vt:lpstr>
      <vt:lpstr>ثامناً: المرفقات</vt:lpstr>
      <vt:lpstr>تابع مرفقات الاستعراضات الوطنية </vt:lpstr>
      <vt:lpstr>تابع مرفقات الاستعراضات الوطنية </vt:lpstr>
      <vt:lpstr>تابع مرفقات الاستعراضات الوطنية </vt:lpstr>
      <vt:lpstr>تابع مرفقات الاستعراضات الوطنية </vt:lpstr>
      <vt:lpstr>تاسعاً: خطوات متابعة كتابة التقارير الوطنية </vt:lpstr>
      <vt:lpstr>Slide 19</vt:lpstr>
    </vt:vector>
  </TitlesOfParts>
  <Company>United Nations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999098</cp:lastModifiedBy>
  <cp:revision>211</cp:revision>
  <dcterms:created xsi:type="dcterms:W3CDTF">2008-04-16T08:04:29Z</dcterms:created>
  <dcterms:modified xsi:type="dcterms:W3CDTF">2014-03-06T06:18:40Z</dcterms:modified>
</cp:coreProperties>
</file>