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7" r:id="rId4"/>
  </p:sldMasterIdLst>
  <p:notesMasterIdLst>
    <p:notesMasterId r:id="rId35"/>
  </p:notesMasterIdLst>
  <p:handoutMasterIdLst>
    <p:handoutMasterId r:id="rId36"/>
  </p:handoutMasterIdLst>
  <p:sldIdLst>
    <p:sldId id="256" r:id="rId5"/>
    <p:sldId id="307" r:id="rId6"/>
    <p:sldId id="303" r:id="rId7"/>
    <p:sldId id="413" r:id="rId8"/>
    <p:sldId id="302" r:id="rId9"/>
    <p:sldId id="374" r:id="rId10"/>
    <p:sldId id="305" r:id="rId11"/>
    <p:sldId id="415" r:id="rId12"/>
    <p:sldId id="421" r:id="rId13"/>
    <p:sldId id="350" r:id="rId14"/>
    <p:sldId id="285" r:id="rId15"/>
    <p:sldId id="416" r:id="rId16"/>
    <p:sldId id="417" r:id="rId17"/>
    <p:sldId id="418" r:id="rId18"/>
    <p:sldId id="420" r:id="rId19"/>
    <p:sldId id="380" r:id="rId20"/>
    <p:sldId id="287" r:id="rId21"/>
    <p:sldId id="286" r:id="rId22"/>
    <p:sldId id="376" r:id="rId23"/>
    <p:sldId id="289" r:id="rId24"/>
    <p:sldId id="288" r:id="rId25"/>
    <p:sldId id="290" r:id="rId26"/>
    <p:sldId id="293" r:id="rId27"/>
    <p:sldId id="294" r:id="rId28"/>
    <p:sldId id="377" r:id="rId29"/>
    <p:sldId id="298" r:id="rId30"/>
    <p:sldId id="296" r:id="rId31"/>
    <p:sldId id="299" r:id="rId32"/>
    <p:sldId id="419" r:id="rId33"/>
    <p:sldId id="375"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4985"/>
    <a:srgbClr val="8FD9E3"/>
    <a:srgbClr val="68C6E3"/>
    <a:srgbClr val="0298C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809"/>
    <p:restoredTop sz="93088"/>
  </p:normalViewPr>
  <p:slideViewPr>
    <p:cSldViewPr snapToGrid="0" snapToObjects="1">
      <p:cViewPr varScale="1">
        <p:scale>
          <a:sx n="84" d="100"/>
          <a:sy n="84" d="100"/>
        </p:scale>
        <p:origin x="86" y="274"/>
      </p:cViewPr>
      <p:guideLst/>
    </p:cSldViewPr>
  </p:slideViewPr>
  <p:notesTextViewPr>
    <p:cViewPr>
      <p:scale>
        <a:sx n="1" d="1"/>
        <a:sy n="1" d="1"/>
      </p:scale>
      <p:origin x="0" y="0"/>
    </p:cViewPr>
  </p:notesTextViewPr>
  <p:notesViewPr>
    <p:cSldViewPr snapToGrid="0" snapToObjects="1">
      <p:cViewPr varScale="1">
        <p:scale>
          <a:sx n="142" d="100"/>
          <a:sy n="142" d="100"/>
        </p:scale>
        <p:origin x="5832" y="1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278EF54-C853-3B45-8A4F-FE42C0AAC897}" type="doc">
      <dgm:prSet loTypeId="urn:microsoft.com/office/officeart/2005/8/layout/cycle6" loCatId="" qsTypeId="urn:microsoft.com/office/officeart/2005/8/quickstyle/simple1" qsCatId="simple" csTypeId="urn:microsoft.com/office/officeart/2005/8/colors/colorful3" csCatId="colorful" phldr="1"/>
      <dgm:spPr/>
      <dgm:t>
        <a:bodyPr/>
        <a:lstStyle/>
        <a:p>
          <a:endParaRPr lang="en-US"/>
        </a:p>
      </dgm:t>
    </dgm:pt>
    <dgm:pt modelId="{780610A5-48BD-E645-BBA2-E14947A81133}">
      <dgm:prSet phldrT="[Text]" custT="1"/>
      <dgm:spPr/>
      <dgm:t>
        <a:bodyPr/>
        <a:lstStyle/>
        <a:p>
          <a:r>
            <a:rPr lang="en-US" sz="3000" dirty="0">
              <a:latin typeface="Calibri" panose="020F0502020204030204" pitchFamily="34" charset="0"/>
              <a:cs typeface="Calibri" panose="020F0502020204030204" pitchFamily="34" charset="0"/>
            </a:rPr>
            <a:t>Prevention</a:t>
          </a:r>
        </a:p>
      </dgm:t>
    </dgm:pt>
    <dgm:pt modelId="{9F1925A4-9678-0141-B40C-5B1C07224B82}" type="parTrans" cxnId="{EE762C69-1989-5C43-B074-2264AFDC7BC5}">
      <dgm:prSet/>
      <dgm:spPr/>
      <dgm:t>
        <a:bodyPr/>
        <a:lstStyle/>
        <a:p>
          <a:endParaRPr lang="en-US"/>
        </a:p>
      </dgm:t>
    </dgm:pt>
    <dgm:pt modelId="{57183E63-0026-0344-B705-37DD88257E2C}" type="sibTrans" cxnId="{EE762C69-1989-5C43-B074-2264AFDC7BC5}">
      <dgm:prSet/>
      <dgm:spPr/>
      <dgm:t>
        <a:bodyPr/>
        <a:lstStyle/>
        <a:p>
          <a:endParaRPr lang="en-US"/>
        </a:p>
      </dgm:t>
    </dgm:pt>
    <dgm:pt modelId="{71B9F5F1-2BEF-A645-B86F-8FDA95D035B9}">
      <dgm:prSet phldrT="[Text]" custT="1"/>
      <dgm:spPr/>
      <dgm:t>
        <a:bodyPr/>
        <a:lstStyle/>
        <a:p>
          <a:r>
            <a:rPr lang="en-US" sz="3000" dirty="0">
              <a:latin typeface="Calibri" panose="020F0502020204030204" pitchFamily="34" charset="0"/>
              <a:cs typeface="Calibri" panose="020F0502020204030204" pitchFamily="34" charset="0"/>
            </a:rPr>
            <a:t>Protection</a:t>
          </a:r>
        </a:p>
      </dgm:t>
    </dgm:pt>
    <dgm:pt modelId="{506B25BE-97C2-3741-AAF3-8EE177752FE1}" type="parTrans" cxnId="{6967FAC1-996F-E24B-AB30-A1C0079C9C5D}">
      <dgm:prSet/>
      <dgm:spPr/>
      <dgm:t>
        <a:bodyPr/>
        <a:lstStyle/>
        <a:p>
          <a:endParaRPr lang="en-US"/>
        </a:p>
      </dgm:t>
    </dgm:pt>
    <dgm:pt modelId="{E95A0974-9E8B-8E4A-9EFB-16AE7A8296D9}" type="sibTrans" cxnId="{6967FAC1-996F-E24B-AB30-A1C0079C9C5D}">
      <dgm:prSet/>
      <dgm:spPr/>
      <dgm:t>
        <a:bodyPr/>
        <a:lstStyle/>
        <a:p>
          <a:endParaRPr lang="en-US"/>
        </a:p>
      </dgm:t>
    </dgm:pt>
    <dgm:pt modelId="{0C62048D-4B7A-F84F-8487-D84A20DF42BE}">
      <dgm:prSet phldrT="[Text]" custT="1"/>
      <dgm:spPr/>
      <dgm:t>
        <a:bodyPr/>
        <a:lstStyle/>
        <a:p>
          <a:r>
            <a:rPr lang="en-US" sz="3000" dirty="0">
              <a:latin typeface="Calibri" panose="020F0502020204030204" pitchFamily="34" charset="0"/>
              <a:cs typeface="Calibri" panose="020F0502020204030204" pitchFamily="34" charset="0"/>
            </a:rPr>
            <a:t>Prosecution</a:t>
          </a:r>
        </a:p>
      </dgm:t>
    </dgm:pt>
    <dgm:pt modelId="{8F65B1FF-4B7B-6147-B9D7-2FE5EBE9891C}" type="parTrans" cxnId="{E19CBD92-1C4F-2049-B093-C568E03196C3}">
      <dgm:prSet/>
      <dgm:spPr/>
      <dgm:t>
        <a:bodyPr/>
        <a:lstStyle/>
        <a:p>
          <a:endParaRPr lang="en-US"/>
        </a:p>
      </dgm:t>
    </dgm:pt>
    <dgm:pt modelId="{3E0EB264-2897-184A-AC36-32A0CA6B0488}" type="sibTrans" cxnId="{E19CBD92-1C4F-2049-B093-C568E03196C3}">
      <dgm:prSet/>
      <dgm:spPr/>
      <dgm:t>
        <a:bodyPr/>
        <a:lstStyle/>
        <a:p>
          <a:endParaRPr lang="en-US"/>
        </a:p>
      </dgm:t>
    </dgm:pt>
    <dgm:pt modelId="{849CA2FA-AD9B-054B-B156-B7D3768D9108}">
      <dgm:prSet phldrT="[Text]" custT="1"/>
      <dgm:spPr/>
      <dgm:t>
        <a:bodyPr/>
        <a:lstStyle/>
        <a:p>
          <a:r>
            <a:rPr lang="en-US" sz="3000" dirty="0">
              <a:latin typeface="Calibri" panose="020F0502020204030204" pitchFamily="34" charset="0"/>
              <a:cs typeface="Calibri" panose="020F0502020204030204" pitchFamily="34" charset="0"/>
            </a:rPr>
            <a:t>Punishment</a:t>
          </a:r>
        </a:p>
      </dgm:t>
    </dgm:pt>
    <dgm:pt modelId="{7AEC4533-6D31-894E-853C-780C768CA984}" type="parTrans" cxnId="{78C07AF2-4B8E-BC43-80AF-E446EBFA8253}">
      <dgm:prSet/>
      <dgm:spPr/>
      <dgm:t>
        <a:bodyPr/>
        <a:lstStyle/>
        <a:p>
          <a:endParaRPr lang="en-US"/>
        </a:p>
      </dgm:t>
    </dgm:pt>
    <dgm:pt modelId="{109EE9D0-232A-0D44-A7C9-B21D7B6A38A4}" type="sibTrans" cxnId="{78C07AF2-4B8E-BC43-80AF-E446EBFA8253}">
      <dgm:prSet/>
      <dgm:spPr/>
      <dgm:t>
        <a:bodyPr/>
        <a:lstStyle/>
        <a:p>
          <a:endParaRPr lang="en-US"/>
        </a:p>
      </dgm:t>
    </dgm:pt>
    <dgm:pt modelId="{EBECFCF1-D12D-D94F-9916-60E6B0233DC2}">
      <dgm:prSet phldrT="[Text]" custT="1"/>
      <dgm:spPr/>
      <dgm:t>
        <a:bodyPr/>
        <a:lstStyle/>
        <a:p>
          <a:r>
            <a:rPr lang="en-US" sz="3000" dirty="0">
              <a:latin typeface="Calibri" panose="020F0502020204030204" pitchFamily="34" charset="0"/>
              <a:cs typeface="Calibri" panose="020F0502020204030204" pitchFamily="34" charset="0"/>
            </a:rPr>
            <a:t>Provision of redress</a:t>
          </a:r>
        </a:p>
      </dgm:t>
    </dgm:pt>
    <dgm:pt modelId="{B8B8B42B-41B5-8646-B4D6-675CB1E19F45}" type="parTrans" cxnId="{0D557665-95F9-D447-A3C2-6EC827AC4A38}">
      <dgm:prSet/>
      <dgm:spPr/>
      <dgm:t>
        <a:bodyPr/>
        <a:lstStyle/>
        <a:p>
          <a:endParaRPr lang="en-US"/>
        </a:p>
      </dgm:t>
    </dgm:pt>
    <dgm:pt modelId="{E6A57E0D-CFDE-834E-AA4D-2750AD78264A}" type="sibTrans" cxnId="{0D557665-95F9-D447-A3C2-6EC827AC4A38}">
      <dgm:prSet/>
      <dgm:spPr/>
      <dgm:t>
        <a:bodyPr/>
        <a:lstStyle/>
        <a:p>
          <a:endParaRPr lang="en-US"/>
        </a:p>
      </dgm:t>
    </dgm:pt>
    <dgm:pt modelId="{31715885-8F95-9540-8B53-24C534C01721}" type="pres">
      <dgm:prSet presAssocID="{C278EF54-C853-3B45-8A4F-FE42C0AAC897}" presName="cycle" presStyleCnt="0">
        <dgm:presLayoutVars>
          <dgm:dir/>
          <dgm:resizeHandles val="exact"/>
        </dgm:presLayoutVars>
      </dgm:prSet>
      <dgm:spPr/>
    </dgm:pt>
    <dgm:pt modelId="{9D8CE9FB-CCB9-2143-ABA3-EA3DD34960D6}" type="pres">
      <dgm:prSet presAssocID="{780610A5-48BD-E645-BBA2-E14947A81133}" presName="node" presStyleLbl="node1" presStyleIdx="0" presStyleCnt="5">
        <dgm:presLayoutVars>
          <dgm:bulletEnabled val="1"/>
        </dgm:presLayoutVars>
      </dgm:prSet>
      <dgm:spPr/>
    </dgm:pt>
    <dgm:pt modelId="{E29E996A-53EA-4C42-976D-CD7E8A6FD8B0}" type="pres">
      <dgm:prSet presAssocID="{780610A5-48BD-E645-BBA2-E14947A81133}" presName="spNode" presStyleCnt="0"/>
      <dgm:spPr/>
    </dgm:pt>
    <dgm:pt modelId="{CD8F8C24-0829-7643-9DF9-61E9AC0516EA}" type="pres">
      <dgm:prSet presAssocID="{57183E63-0026-0344-B705-37DD88257E2C}" presName="sibTrans" presStyleLbl="sibTrans1D1" presStyleIdx="0" presStyleCnt="5"/>
      <dgm:spPr/>
    </dgm:pt>
    <dgm:pt modelId="{270AAAFB-73E4-6542-9E79-93BE87DFDB81}" type="pres">
      <dgm:prSet presAssocID="{71B9F5F1-2BEF-A645-B86F-8FDA95D035B9}" presName="node" presStyleLbl="node1" presStyleIdx="1" presStyleCnt="5" custRadScaleRad="99627" custRadScaleInc="34093">
        <dgm:presLayoutVars>
          <dgm:bulletEnabled val="1"/>
        </dgm:presLayoutVars>
      </dgm:prSet>
      <dgm:spPr/>
    </dgm:pt>
    <dgm:pt modelId="{4F5B315C-AB66-CE47-8503-E7FC59E007B0}" type="pres">
      <dgm:prSet presAssocID="{71B9F5F1-2BEF-A645-B86F-8FDA95D035B9}" presName="spNode" presStyleCnt="0"/>
      <dgm:spPr/>
    </dgm:pt>
    <dgm:pt modelId="{E71AC681-205B-B348-B32C-3F9E2A487DAA}" type="pres">
      <dgm:prSet presAssocID="{E95A0974-9E8B-8E4A-9EFB-16AE7A8296D9}" presName="sibTrans" presStyleLbl="sibTrans1D1" presStyleIdx="1" presStyleCnt="5"/>
      <dgm:spPr/>
    </dgm:pt>
    <dgm:pt modelId="{FBAA403D-8E3D-5C4D-9F08-097C2FD3694B}" type="pres">
      <dgm:prSet presAssocID="{0C62048D-4B7A-F84F-8487-D84A20DF42BE}" presName="node" presStyleLbl="node1" presStyleIdx="2" presStyleCnt="5" custScaleX="115922">
        <dgm:presLayoutVars>
          <dgm:bulletEnabled val="1"/>
        </dgm:presLayoutVars>
      </dgm:prSet>
      <dgm:spPr/>
    </dgm:pt>
    <dgm:pt modelId="{0721CAFA-A782-8B41-9B0A-70AC5AEC1208}" type="pres">
      <dgm:prSet presAssocID="{0C62048D-4B7A-F84F-8487-D84A20DF42BE}" presName="spNode" presStyleCnt="0"/>
      <dgm:spPr/>
    </dgm:pt>
    <dgm:pt modelId="{3B251D60-096B-E947-9515-F06EC119F31E}" type="pres">
      <dgm:prSet presAssocID="{3E0EB264-2897-184A-AC36-32A0CA6B0488}" presName="sibTrans" presStyleLbl="sibTrans1D1" presStyleIdx="2" presStyleCnt="5"/>
      <dgm:spPr/>
    </dgm:pt>
    <dgm:pt modelId="{5865FC88-41EC-A44D-A7CD-67D3038686C8}" type="pres">
      <dgm:prSet presAssocID="{849CA2FA-AD9B-054B-B156-B7D3768D9108}" presName="node" presStyleLbl="node1" presStyleIdx="3" presStyleCnt="5" custScaleX="112192">
        <dgm:presLayoutVars>
          <dgm:bulletEnabled val="1"/>
        </dgm:presLayoutVars>
      </dgm:prSet>
      <dgm:spPr/>
    </dgm:pt>
    <dgm:pt modelId="{7ABBE4F9-3B27-FA40-8664-7711A3A49D3B}" type="pres">
      <dgm:prSet presAssocID="{849CA2FA-AD9B-054B-B156-B7D3768D9108}" presName="spNode" presStyleCnt="0"/>
      <dgm:spPr/>
    </dgm:pt>
    <dgm:pt modelId="{25F17E14-733F-4E4F-A448-7B3F7D513B11}" type="pres">
      <dgm:prSet presAssocID="{109EE9D0-232A-0D44-A7C9-B21D7B6A38A4}" presName="sibTrans" presStyleLbl="sibTrans1D1" presStyleIdx="3" presStyleCnt="5"/>
      <dgm:spPr/>
    </dgm:pt>
    <dgm:pt modelId="{17C660C6-C8AC-FB4F-BCF7-D2C6CE3256D6}" type="pres">
      <dgm:prSet presAssocID="{EBECFCF1-D12D-D94F-9916-60E6B0233DC2}" presName="node" presStyleLbl="node1" presStyleIdx="4" presStyleCnt="5" custRadScaleRad="97431" custRadScaleInc="-33162">
        <dgm:presLayoutVars>
          <dgm:bulletEnabled val="1"/>
        </dgm:presLayoutVars>
      </dgm:prSet>
      <dgm:spPr/>
    </dgm:pt>
    <dgm:pt modelId="{F2F15FA1-FF90-F54D-9F63-BD628242844E}" type="pres">
      <dgm:prSet presAssocID="{EBECFCF1-D12D-D94F-9916-60E6B0233DC2}" presName="spNode" presStyleCnt="0"/>
      <dgm:spPr/>
    </dgm:pt>
    <dgm:pt modelId="{17C6099B-EFFA-904F-A6B9-2C62F6C59B19}" type="pres">
      <dgm:prSet presAssocID="{E6A57E0D-CFDE-834E-AA4D-2750AD78264A}" presName="sibTrans" presStyleLbl="sibTrans1D1" presStyleIdx="4" presStyleCnt="5"/>
      <dgm:spPr/>
    </dgm:pt>
  </dgm:ptLst>
  <dgm:cxnLst>
    <dgm:cxn modelId="{CB790B00-5FE3-EE44-9C4E-BADE838940C1}" type="presOf" srcId="{0C62048D-4B7A-F84F-8487-D84A20DF42BE}" destId="{FBAA403D-8E3D-5C4D-9F08-097C2FD3694B}" srcOrd="0" destOrd="0" presId="urn:microsoft.com/office/officeart/2005/8/layout/cycle6"/>
    <dgm:cxn modelId="{49045818-F252-0E4D-BFB2-8C34C068A14D}" type="presOf" srcId="{71B9F5F1-2BEF-A645-B86F-8FDA95D035B9}" destId="{270AAAFB-73E4-6542-9E79-93BE87DFDB81}" srcOrd="0" destOrd="0" presId="urn:microsoft.com/office/officeart/2005/8/layout/cycle6"/>
    <dgm:cxn modelId="{7CA69F63-54BF-A947-A3B6-BE8731777FFB}" type="presOf" srcId="{EBECFCF1-D12D-D94F-9916-60E6B0233DC2}" destId="{17C660C6-C8AC-FB4F-BCF7-D2C6CE3256D6}" srcOrd="0" destOrd="0" presId="urn:microsoft.com/office/officeart/2005/8/layout/cycle6"/>
    <dgm:cxn modelId="{0D557665-95F9-D447-A3C2-6EC827AC4A38}" srcId="{C278EF54-C853-3B45-8A4F-FE42C0AAC897}" destId="{EBECFCF1-D12D-D94F-9916-60E6B0233DC2}" srcOrd="4" destOrd="0" parTransId="{B8B8B42B-41B5-8646-B4D6-675CB1E19F45}" sibTransId="{E6A57E0D-CFDE-834E-AA4D-2750AD78264A}"/>
    <dgm:cxn modelId="{EE762C69-1989-5C43-B074-2264AFDC7BC5}" srcId="{C278EF54-C853-3B45-8A4F-FE42C0AAC897}" destId="{780610A5-48BD-E645-BBA2-E14947A81133}" srcOrd="0" destOrd="0" parTransId="{9F1925A4-9678-0141-B40C-5B1C07224B82}" sibTransId="{57183E63-0026-0344-B705-37DD88257E2C}"/>
    <dgm:cxn modelId="{4D52EA55-975F-1446-AA01-AA892E11BDDE}" type="presOf" srcId="{780610A5-48BD-E645-BBA2-E14947A81133}" destId="{9D8CE9FB-CCB9-2143-ABA3-EA3DD34960D6}" srcOrd="0" destOrd="0" presId="urn:microsoft.com/office/officeart/2005/8/layout/cycle6"/>
    <dgm:cxn modelId="{F652B388-0344-944E-98EA-9EE8823ECB48}" type="presOf" srcId="{3E0EB264-2897-184A-AC36-32A0CA6B0488}" destId="{3B251D60-096B-E947-9515-F06EC119F31E}" srcOrd="0" destOrd="0" presId="urn:microsoft.com/office/officeart/2005/8/layout/cycle6"/>
    <dgm:cxn modelId="{E19CBD92-1C4F-2049-B093-C568E03196C3}" srcId="{C278EF54-C853-3B45-8A4F-FE42C0AAC897}" destId="{0C62048D-4B7A-F84F-8487-D84A20DF42BE}" srcOrd="2" destOrd="0" parTransId="{8F65B1FF-4B7B-6147-B9D7-2FE5EBE9891C}" sibTransId="{3E0EB264-2897-184A-AC36-32A0CA6B0488}"/>
    <dgm:cxn modelId="{3F298F94-E2B7-2C4D-9065-9CD3F2A2D480}" type="presOf" srcId="{109EE9D0-232A-0D44-A7C9-B21D7B6A38A4}" destId="{25F17E14-733F-4E4F-A448-7B3F7D513B11}" srcOrd="0" destOrd="0" presId="urn:microsoft.com/office/officeart/2005/8/layout/cycle6"/>
    <dgm:cxn modelId="{A7B6F9C0-CAE1-7442-A0A7-D1BD20637B09}" type="presOf" srcId="{E95A0974-9E8B-8E4A-9EFB-16AE7A8296D9}" destId="{E71AC681-205B-B348-B32C-3F9E2A487DAA}" srcOrd="0" destOrd="0" presId="urn:microsoft.com/office/officeart/2005/8/layout/cycle6"/>
    <dgm:cxn modelId="{6967FAC1-996F-E24B-AB30-A1C0079C9C5D}" srcId="{C278EF54-C853-3B45-8A4F-FE42C0AAC897}" destId="{71B9F5F1-2BEF-A645-B86F-8FDA95D035B9}" srcOrd="1" destOrd="0" parTransId="{506B25BE-97C2-3741-AAF3-8EE177752FE1}" sibTransId="{E95A0974-9E8B-8E4A-9EFB-16AE7A8296D9}"/>
    <dgm:cxn modelId="{E84519D9-4B17-F548-9621-4344C927DCB0}" type="presOf" srcId="{57183E63-0026-0344-B705-37DD88257E2C}" destId="{CD8F8C24-0829-7643-9DF9-61E9AC0516EA}" srcOrd="0" destOrd="0" presId="urn:microsoft.com/office/officeart/2005/8/layout/cycle6"/>
    <dgm:cxn modelId="{3E6F05E1-18E2-004F-9E5B-9FEC1D62A0DA}" type="presOf" srcId="{E6A57E0D-CFDE-834E-AA4D-2750AD78264A}" destId="{17C6099B-EFFA-904F-A6B9-2C62F6C59B19}" srcOrd="0" destOrd="0" presId="urn:microsoft.com/office/officeart/2005/8/layout/cycle6"/>
    <dgm:cxn modelId="{AD23E8E2-BDDE-764E-8B15-03D3082508E2}" type="presOf" srcId="{849CA2FA-AD9B-054B-B156-B7D3768D9108}" destId="{5865FC88-41EC-A44D-A7CD-67D3038686C8}" srcOrd="0" destOrd="0" presId="urn:microsoft.com/office/officeart/2005/8/layout/cycle6"/>
    <dgm:cxn modelId="{78C07AF2-4B8E-BC43-80AF-E446EBFA8253}" srcId="{C278EF54-C853-3B45-8A4F-FE42C0AAC897}" destId="{849CA2FA-AD9B-054B-B156-B7D3768D9108}" srcOrd="3" destOrd="0" parTransId="{7AEC4533-6D31-894E-853C-780C768CA984}" sibTransId="{109EE9D0-232A-0D44-A7C9-B21D7B6A38A4}"/>
    <dgm:cxn modelId="{3FDB16F6-33D7-B948-9203-30CC0644F205}" type="presOf" srcId="{C278EF54-C853-3B45-8A4F-FE42C0AAC897}" destId="{31715885-8F95-9540-8B53-24C534C01721}" srcOrd="0" destOrd="0" presId="urn:microsoft.com/office/officeart/2005/8/layout/cycle6"/>
    <dgm:cxn modelId="{D2D8E6B7-3283-D84A-B502-7F3B606D8864}" type="presParOf" srcId="{31715885-8F95-9540-8B53-24C534C01721}" destId="{9D8CE9FB-CCB9-2143-ABA3-EA3DD34960D6}" srcOrd="0" destOrd="0" presId="urn:microsoft.com/office/officeart/2005/8/layout/cycle6"/>
    <dgm:cxn modelId="{C2C545EC-A408-E740-B654-6D095A4A45AA}" type="presParOf" srcId="{31715885-8F95-9540-8B53-24C534C01721}" destId="{E29E996A-53EA-4C42-976D-CD7E8A6FD8B0}" srcOrd="1" destOrd="0" presId="urn:microsoft.com/office/officeart/2005/8/layout/cycle6"/>
    <dgm:cxn modelId="{F396ECF1-B5C0-6F43-94E0-C899FC676858}" type="presParOf" srcId="{31715885-8F95-9540-8B53-24C534C01721}" destId="{CD8F8C24-0829-7643-9DF9-61E9AC0516EA}" srcOrd="2" destOrd="0" presId="urn:microsoft.com/office/officeart/2005/8/layout/cycle6"/>
    <dgm:cxn modelId="{A02D1C9B-6FD8-1245-848E-41270BA9AD13}" type="presParOf" srcId="{31715885-8F95-9540-8B53-24C534C01721}" destId="{270AAAFB-73E4-6542-9E79-93BE87DFDB81}" srcOrd="3" destOrd="0" presId="urn:microsoft.com/office/officeart/2005/8/layout/cycle6"/>
    <dgm:cxn modelId="{8FF3DE7E-128A-A14D-95AC-6FB2C3533DE6}" type="presParOf" srcId="{31715885-8F95-9540-8B53-24C534C01721}" destId="{4F5B315C-AB66-CE47-8503-E7FC59E007B0}" srcOrd="4" destOrd="0" presId="urn:microsoft.com/office/officeart/2005/8/layout/cycle6"/>
    <dgm:cxn modelId="{2ADCAF0E-5632-484B-8E02-7ECA530BF03C}" type="presParOf" srcId="{31715885-8F95-9540-8B53-24C534C01721}" destId="{E71AC681-205B-B348-B32C-3F9E2A487DAA}" srcOrd="5" destOrd="0" presId="urn:microsoft.com/office/officeart/2005/8/layout/cycle6"/>
    <dgm:cxn modelId="{B7E3CD7C-6FF7-094D-B16D-FCE5927E4942}" type="presParOf" srcId="{31715885-8F95-9540-8B53-24C534C01721}" destId="{FBAA403D-8E3D-5C4D-9F08-097C2FD3694B}" srcOrd="6" destOrd="0" presId="urn:microsoft.com/office/officeart/2005/8/layout/cycle6"/>
    <dgm:cxn modelId="{4043684F-C304-E947-B4D2-46F42F8A1537}" type="presParOf" srcId="{31715885-8F95-9540-8B53-24C534C01721}" destId="{0721CAFA-A782-8B41-9B0A-70AC5AEC1208}" srcOrd="7" destOrd="0" presId="urn:microsoft.com/office/officeart/2005/8/layout/cycle6"/>
    <dgm:cxn modelId="{210CFE67-9583-CD48-BC0F-36BC9847F777}" type="presParOf" srcId="{31715885-8F95-9540-8B53-24C534C01721}" destId="{3B251D60-096B-E947-9515-F06EC119F31E}" srcOrd="8" destOrd="0" presId="urn:microsoft.com/office/officeart/2005/8/layout/cycle6"/>
    <dgm:cxn modelId="{021B4B4A-F9BB-0943-A81B-AC5B3D1540A8}" type="presParOf" srcId="{31715885-8F95-9540-8B53-24C534C01721}" destId="{5865FC88-41EC-A44D-A7CD-67D3038686C8}" srcOrd="9" destOrd="0" presId="urn:microsoft.com/office/officeart/2005/8/layout/cycle6"/>
    <dgm:cxn modelId="{4A201122-D72C-8D4C-9C61-B39D236A300A}" type="presParOf" srcId="{31715885-8F95-9540-8B53-24C534C01721}" destId="{7ABBE4F9-3B27-FA40-8664-7711A3A49D3B}" srcOrd="10" destOrd="0" presId="urn:microsoft.com/office/officeart/2005/8/layout/cycle6"/>
    <dgm:cxn modelId="{9A06CDCF-D6D2-1144-B6A8-728B09EFF53D}" type="presParOf" srcId="{31715885-8F95-9540-8B53-24C534C01721}" destId="{25F17E14-733F-4E4F-A448-7B3F7D513B11}" srcOrd="11" destOrd="0" presId="urn:microsoft.com/office/officeart/2005/8/layout/cycle6"/>
    <dgm:cxn modelId="{68427B01-A844-E34D-8215-3EA6D2BA4ED6}" type="presParOf" srcId="{31715885-8F95-9540-8B53-24C534C01721}" destId="{17C660C6-C8AC-FB4F-BCF7-D2C6CE3256D6}" srcOrd="12" destOrd="0" presId="urn:microsoft.com/office/officeart/2005/8/layout/cycle6"/>
    <dgm:cxn modelId="{541D89F0-F10A-9C4C-838E-D76321AFCA21}" type="presParOf" srcId="{31715885-8F95-9540-8B53-24C534C01721}" destId="{F2F15FA1-FF90-F54D-9F63-BD628242844E}" srcOrd="13" destOrd="0" presId="urn:microsoft.com/office/officeart/2005/8/layout/cycle6"/>
    <dgm:cxn modelId="{13122101-7FA5-8641-B287-6D38142D4B71}" type="presParOf" srcId="{31715885-8F95-9540-8B53-24C534C01721}" destId="{17C6099B-EFFA-904F-A6B9-2C62F6C59B19}" srcOrd="14"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8CE9FB-CCB9-2143-ABA3-EA3DD34960D6}">
      <dsp:nvSpPr>
        <dsp:cNvPr id="0" name=""/>
        <dsp:cNvSpPr/>
      </dsp:nvSpPr>
      <dsp:spPr>
        <a:xfrm>
          <a:off x="4332790" y="1834"/>
          <a:ext cx="2090243" cy="1358658"/>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latin typeface="Calibri" panose="020F0502020204030204" pitchFamily="34" charset="0"/>
              <a:cs typeface="Calibri" panose="020F0502020204030204" pitchFamily="34" charset="0"/>
            </a:rPr>
            <a:t>Prevention</a:t>
          </a:r>
        </a:p>
      </dsp:txBody>
      <dsp:txXfrm>
        <a:off x="4399114" y="68158"/>
        <a:ext cx="1957595" cy="1226010"/>
      </dsp:txXfrm>
    </dsp:sp>
    <dsp:sp modelId="{CD8F8C24-0829-7643-9DF9-61E9AC0516EA}">
      <dsp:nvSpPr>
        <dsp:cNvPr id="0" name=""/>
        <dsp:cNvSpPr/>
      </dsp:nvSpPr>
      <dsp:spPr>
        <a:xfrm>
          <a:off x="2646067" y="675346"/>
          <a:ext cx="5435975" cy="5435975"/>
        </a:xfrm>
        <a:custGeom>
          <a:avLst/>
          <a:gdLst/>
          <a:ahLst/>
          <a:cxnLst/>
          <a:rect l="0" t="0" r="0" b="0"/>
          <a:pathLst>
            <a:path>
              <a:moveTo>
                <a:pt x="3795034" y="222506"/>
              </a:moveTo>
              <a:arcTo wR="2717987" hR="2717987" stAng="17600699" swAng="2493172"/>
            </a:path>
          </a:pathLst>
        </a:custGeom>
        <a:noFill/>
        <a:ln w="6350"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70AAAFB-73E4-6542-9E79-93BE87DFDB81}">
      <dsp:nvSpPr>
        <dsp:cNvPr id="0" name=""/>
        <dsp:cNvSpPr/>
      </dsp:nvSpPr>
      <dsp:spPr>
        <a:xfrm>
          <a:off x="7000984" y="2258097"/>
          <a:ext cx="2090243" cy="1358658"/>
        </a:xfrm>
        <a:prstGeom prst="roundRect">
          <a:avLst/>
        </a:prstGeom>
        <a:solidFill>
          <a:schemeClr val="accent3">
            <a:hueOff val="1948350"/>
            <a:satOff val="2942"/>
            <a:lumOff val="1127"/>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latin typeface="Calibri" panose="020F0502020204030204" pitchFamily="34" charset="0"/>
              <a:cs typeface="Calibri" panose="020F0502020204030204" pitchFamily="34" charset="0"/>
            </a:rPr>
            <a:t>Protection</a:t>
          </a:r>
        </a:p>
      </dsp:txBody>
      <dsp:txXfrm>
        <a:off x="7067308" y="2324421"/>
        <a:ext cx="1957595" cy="1226010"/>
      </dsp:txXfrm>
    </dsp:sp>
    <dsp:sp modelId="{E71AC681-205B-B348-B32C-3F9E2A487DAA}">
      <dsp:nvSpPr>
        <dsp:cNvPr id="0" name=""/>
        <dsp:cNvSpPr/>
      </dsp:nvSpPr>
      <dsp:spPr>
        <a:xfrm>
          <a:off x="2648427" y="698354"/>
          <a:ext cx="5435975" cy="5435975"/>
        </a:xfrm>
        <a:custGeom>
          <a:avLst/>
          <a:gdLst/>
          <a:ahLst/>
          <a:cxnLst/>
          <a:rect l="0" t="0" r="0" b="0"/>
          <a:pathLst>
            <a:path>
              <a:moveTo>
                <a:pt x="5427526" y="2932122"/>
              </a:moveTo>
              <a:arcTo wR="2717987" hR="2717987" stAng="271121" swAng="1724843"/>
            </a:path>
          </a:pathLst>
        </a:custGeom>
        <a:noFill/>
        <a:ln w="6350" cap="flat" cmpd="sng" algn="ctr">
          <a:solidFill>
            <a:schemeClr val="accent3">
              <a:hueOff val="1948350"/>
              <a:satOff val="2942"/>
              <a:lumOff val="1127"/>
              <a:alphaOff val="0"/>
            </a:schemeClr>
          </a:solidFill>
          <a:prstDash val="solid"/>
        </a:ln>
        <a:effectLst/>
      </dsp:spPr>
      <dsp:style>
        <a:lnRef idx="1">
          <a:scrgbClr r="0" g="0" b="0"/>
        </a:lnRef>
        <a:fillRef idx="0">
          <a:scrgbClr r="0" g="0" b="0"/>
        </a:fillRef>
        <a:effectRef idx="0">
          <a:scrgbClr r="0" g="0" b="0"/>
        </a:effectRef>
        <a:fontRef idx="minor"/>
      </dsp:style>
    </dsp:sp>
    <dsp:sp modelId="{FBAA403D-8E3D-5C4D-9F08-097C2FD3694B}">
      <dsp:nvSpPr>
        <dsp:cNvPr id="0" name=""/>
        <dsp:cNvSpPr/>
      </dsp:nvSpPr>
      <dsp:spPr>
        <a:xfrm>
          <a:off x="5763979" y="4918720"/>
          <a:ext cx="2423051" cy="1358658"/>
        </a:xfrm>
        <a:prstGeom prst="roundRect">
          <a:avLst/>
        </a:prstGeom>
        <a:solidFill>
          <a:schemeClr val="accent3">
            <a:hueOff val="3896700"/>
            <a:satOff val="5884"/>
            <a:lumOff val="2255"/>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latin typeface="Calibri" panose="020F0502020204030204" pitchFamily="34" charset="0"/>
              <a:cs typeface="Calibri" panose="020F0502020204030204" pitchFamily="34" charset="0"/>
            </a:rPr>
            <a:t>Prosecution</a:t>
          </a:r>
        </a:p>
      </dsp:txBody>
      <dsp:txXfrm>
        <a:off x="5830303" y="4985044"/>
        <a:ext cx="2290403" cy="1226010"/>
      </dsp:txXfrm>
    </dsp:sp>
    <dsp:sp modelId="{3B251D60-096B-E947-9515-F06EC119F31E}">
      <dsp:nvSpPr>
        <dsp:cNvPr id="0" name=""/>
        <dsp:cNvSpPr/>
      </dsp:nvSpPr>
      <dsp:spPr>
        <a:xfrm>
          <a:off x="2659924" y="681163"/>
          <a:ext cx="5435975" cy="5435975"/>
        </a:xfrm>
        <a:custGeom>
          <a:avLst/>
          <a:gdLst/>
          <a:ahLst/>
          <a:cxnLst/>
          <a:rect l="0" t="0" r="0" b="0"/>
          <a:pathLst>
            <a:path>
              <a:moveTo>
                <a:pt x="3096023" y="5409556"/>
              </a:moveTo>
              <a:arcTo wR="2717987" hR="2717987" stAng="4920299" swAng="1009266"/>
            </a:path>
          </a:pathLst>
        </a:custGeom>
        <a:noFill/>
        <a:ln w="6350" cap="flat" cmpd="sng" algn="ctr">
          <a:solidFill>
            <a:schemeClr val="accent3">
              <a:hueOff val="3896700"/>
              <a:satOff val="5884"/>
              <a:lumOff val="2255"/>
              <a:alphaOff val="0"/>
            </a:schemeClr>
          </a:solidFill>
          <a:prstDash val="solid"/>
        </a:ln>
        <a:effectLst/>
      </dsp:spPr>
      <dsp:style>
        <a:lnRef idx="1">
          <a:scrgbClr r="0" g="0" b="0"/>
        </a:lnRef>
        <a:fillRef idx="0">
          <a:scrgbClr r="0" g="0" b="0"/>
        </a:fillRef>
        <a:effectRef idx="0">
          <a:scrgbClr r="0" g="0" b="0"/>
        </a:effectRef>
        <a:fontRef idx="minor"/>
      </dsp:style>
    </dsp:sp>
    <dsp:sp modelId="{5865FC88-41EC-A44D-A7CD-67D3038686C8}">
      <dsp:nvSpPr>
        <dsp:cNvPr id="0" name=""/>
        <dsp:cNvSpPr/>
      </dsp:nvSpPr>
      <dsp:spPr>
        <a:xfrm>
          <a:off x="2607776" y="4918720"/>
          <a:ext cx="2345085" cy="1358658"/>
        </a:xfrm>
        <a:prstGeom prst="roundRect">
          <a:avLst/>
        </a:prstGeom>
        <a:solidFill>
          <a:schemeClr val="accent3">
            <a:hueOff val="5845051"/>
            <a:satOff val="8826"/>
            <a:lumOff val="3382"/>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latin typeface="Calibri" panose="020F0502020204030204" pitchFamily="34" charset="0"/>
              <a:cs typeface="Calibri" panose="020F0502020204030204" pitchFamily="34" charset="0"/>
            </a:rPr>
            <a:t>Punishment</a:t>
          </a:r>
        </a:p>
      </dsp:txBody>
      <dsp:txXfrm>
        <a:off x="2674100" y="4985044"/>
        <a:ext cx="2212437" cy="1226010"/>
      </dsp:txXfrm>
    </dsp:sp>
    <dsp:sp modelId="{25F17E14-733F-4E4F-A448-7B3F7D513B11}">
      <dsp:nvSpPr>
        <dsp:cNvPr id="0" name=""/>
        <dsp:cNvSpPr/>
      </dsp:nvSpPr>
      <dsp:spPr>
        <a:xfrm>
          <a:off x="2736990" y="802229"/>
          <a:ext cx="5435975" cy="5435975"/>
        </a:xfrm>
        <a:custGeom>
          <a:avLst/>
          <a:gdLst/>
          <a:ahLst/>
          <a:cxnLst/>
          <a:rect l="0" t="0" r="0" b="0"/>
          <a:pathLst>
            <a:path>
              <a:moveTo>
                <a:pt x="380440" y="4104829"/>
              </a:moveTo>
              <a:arcTo wR="2717987" hR="2717987" stAng="8959187" swAng="1701504"/>
            </a:path>
          </a:pathLst>
        </a:custGeom>
        <a:noFill/>
        <a:ln w="6350" cap="flat" cmpd="sng" algn="ctr">
          <a:solidFill>
            <a:schemeClr val="accent3">
              <a:hueOff val="5845051"/>
              <a:satOff val="8826"/>
              <a:lumOff val="3382"/>
              <a:alphaOff val="0"/>
            </a:schemeClr>
          </a:solidFill>
          <a:prstDash val="solid"/>
        </a:ln>
        <a:effectLst/>
      </dsp:spPr>
      <dsp:style>
        <a:lnRef idx="1">
          <a:scrgbClr r="0" g="0" b="0"/>
        </a:lnRef>
        <a:fillRef idx="0">
          <a:scrgbClr r="0" g="0" b="0"/>
        </a:fillRef>
        <a:effectRef idx="0">
          <a:scrgbClr r="0" g="0" b="0"/>
        </a:effectRef>
        <a:fontRef idx="minor"/>
      </dsp:style>
    </dsp:sp>
    <dsp:sp modelId="{17C660C6-C8AC-FB4F-BCF7-D2C6CE3256D6}">
      <dsp:nvSpPr>
        <dsp:cNvPr id="0" name=""/>
        <dsp:cNvSpPr/>
      </dsp:nvSpPr>
      <dsp:spPr>
        <a:xfrm>
          <a:off x="1725190" y="2258102"/>
          <a:ext cx="2090243" cy="1358658"/>
        </a:xfrm>
        <a:prstGeom prst="roundRect">
          <a:avLst/>
        </a:prstGeom>
        <a:solidFill>
          <a:schemeClr val="accent3">
            <a:hueOff val="7793401"/>
            <a:satOff val="11768"/>
            <a:lumOff val="450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latin typeface="Calibri" panose="020F0502020204030204" pitchFamily="34" charset="0"/>
              <a:cs typeface="Calibri" panose="020F0502020204030204" pitchFamily="34" charset="0"/>
            </a:rPr>
            <a:t>Provision of redress</a:t>
          </a:r>
        </a:p>
      </dsp:txBody>
      <dsp:txXfrm>
        <a:off x="1791514" y="2324426"/>
        <a:ext cx="1957595" cy="1226010"/>
      </dsp:txXfrm>
    </dsp:sp>
    <dsp:sp modelId="{17C6099B-EFFA-904F-A6B9-2C62F6C59B19}">
      <dsp:nvSpPr>
        <dsp:cNvPr id="0" name=""/>
        <dsp:cNvSpPr/>
      </dsp:nvSpPr>
      <dsp:spPr>
        <a:xfrm>
          <a:off x="2756209" y="638852"/>
          <a:ext cx="5435975" cy="5435975"/>
        </a:xfrm>
        <a:custGeom>
          <a:avLst/>
          <a:gdLst/>
          <a:ahLst/>
          <a:cxnLst/>
          <a:rect l="0" t="0" r="0" b="0"/>
          <a:pathLst>
            <a:path>
              <a:moveTo>
                <a:pt x="239796" y="1601733"/>
              </a:moveTo>
              <a:arcTo wR="2717987" hR="2717987" stAng="12254897" swAng="2430973"/>
            </a:path>
          </a:pathLst>
        </a:custGeom>
        <a:noFill/>
        <a:ln w="6350" cap="flat" cmpd="sng" algn="ctr">
          <a:solidFill>
            <a:schemeClr val="accent3">
              <a:hueOff val="7793401"/>
              <a:satOff val="11768"/>
              <a:lumOff val="4509"/>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6D0EE08-931B-D948-96B0-8010222DAC1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E9FD28E-33B0-614A-9DFC-E9C4C88E28C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6432A5-9D1D-E844-A4AD-82CF61F20C4A}" type="datetimeFigureOut">
              <a:rPr lang="en-US" smtClean="0"/>
              <a:t>14/08/2024</a:t>
            </a:fld>
            <a:endParaRPr lang="en-US"/>
          </a:p>
        </p:txBody>
      </p:sp>
      <p:sp>
        <p:nvSpPr>
          <p:cNvPr id="4" name="Footer Placeholder 3">
            <a:extLst>
              <a:ext uri="{FF2B5EF4-FFF2-40B4-BE49-F238E27FC236}">
                <a16:creationId xmlns:a16="http://schemas.microsoft.com/office/drawing/2014/main" id="{750B5A14-726C-084B-A324-EE7A6769495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99B2441-7075-244D-A099-1DB0E67E98B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1989CE1-10AC-1940-BC63-371D5DC47C4B}" type="slidenum">
              <a:rPr lang="en-US" smtClean="0"/>
              <a:t>‹#›</a:t>
            </a:fld>
            <a:endParaRPr lang="en-US"/>
          </a:p>
        </p:txBody>
      </p:sp>
    </p:spTree>
    <p:extLst>
      <p:ext uri="{BB962C8B-B14F-4D97-AF65-F5344CB8AC3E}">
        <p14:creationId xmlns:p14="http://schemas.microsoft.com/office/powerpoint/2010/main" val="557858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051B7D-5F64-5949-A811-97A405C7F271}" type="datetimeFigureOut">
              <a:rPr lang="en-US" smtClean="0"/>
              <a:t>14/08/2024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27F49A-4A76-8648-9A37-132247F598C3}" type="slidenum">
              <a:rPr lang="en-US" smtClean="0"/>
              <a:t>‹#›</a:t>
            </a:fld>
            <a:endParaRPr lang="en-US"/>
          </a:p>
        </p:txBody>
      </p:sp>
    </p:spTree>
    <p:extLst>
      <p:ext uri="{BB962C8B-B14F-4D97-AF65-F5344CB8AC3E}">
        <p14:creationId xmlns:p14="http://schemas.microsoft.com/office/powerpoint/2010/main" val="1823038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dirty="0">
                <a:latin typeface="Calibri" panose="020F0502020204030204" pitchFamily="34" charset="0"/>
                <a:cs typeface="Calibri" panose="020F0502020204030204" pitchFamily="34" charset="0"/>
              </a:rPr>
              <a:t>High rates of gender-based discrimination and violence persist, globally, and that women and girls face barriers to accessing justice. </a:t>
            </a:r>
          </a:p>
          <a:p>
            <a:pPr algn="l"/>
            <a:endParaRPr lang="en-US" sz="800" dirty="0">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FB27F49A-4A76-8648-9A37-132247F598C3}" type="slidenum">
              <a:rPr lang="en-US" smtClean="0"/>
              <a:t>3</a:t>
            </a:fld>
            <a:endParaRPr lang="en-US"/>
          </a:p>
        </p:txBody>
      </p:sp>
    </p:spTree>
    <p:extLst>
      <p:ext uri="{BB962C8B-B14F-4D97-AF65-F5344CB8AC3E}">
        <p14:creationId xmlns:p14="http://schemas.microsoft.com/office/powerpoint/2010/main" val="22423343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state legal system combines elements of English common law and Italian civil law. The legal systems and methods of law enforcement differ between regions of the country. Most cases in rural areas are resolved through the traditional customary system.</a:t>
            </a:r>
          </a:p>
          <a:p>
            <a:endParaRPr lang="en-US" dirty="0"/>
          </a:p>
          <a:p>
            <a:r>
              <a:rPr lang="en-US" dirty="0"/>
              <a:t>The customary system (</a:t>
            </a:r>
            <a:r>
              <a:rPr lang="en-US" dirty="0" err="1"/>
              <a:t>xeer</a:t>
            </a:r>
            <a:r>
              <a:rPr lang="en-US" dirty="0"/>
              <a:t>) functions in parallel to state law.</a:t>
            </a:r>
          </a:p>
          <a:p>
            <a:endParaRPr lang="en-US" dirty="0"/>
          </a:p>
          <a:p>
            <a:r>
              <a:rPr lang="en-US" dirty="0"/>
              <a:t>‘At independence in 1960, when British Somaliland and Italian Somalia were united to form the Somali Republic, four distinct legal traditions – British Common Law, Italian (Continental) law, Islamic </a:t>
            </a:r>
            <a:r>
              <a:rPr lang="en-US" dirty="0" err="1"/>
              <a:t>Shari’a</a:t>
            </a:r>
            <a:r>
              <a:rPr lang="en-US" dirty="0"/>
              <a:t>, and Somali customary law – were in simultaneous operation.</a:t>
            </a:r>
          </a:p>
          <a:p>
            <a:endParaRPr lang="en-US" dirty="0"/>
          </a:p>
          <a:p>
            <a:r>
              <a:rPr lang="en-US" dirty="0"/>
              <a:t>The country’s civil and penal codes were based on the Italian legal system, while criminal procedure was based on the Indian Code. In addition, </a:t>
            </a:r>
            <a:r>
              <a:rPr lang="en-US" dirty="0" err="1"/>
              <a:t>shari’a</a:t>
            </a:r>
            <a:r>
              <a:rPr lang="en-US" dirty="0"/>
              <a:t> was maintained for family, inheritance and minor civil matters, and </a:t>
            </a:r>
            <a:r>
              <a:rPr lang="en-US" dirty="0" err="1"/>
              <a:t>xeer</a:t>
            </a:r>
            <a:r>
              <a:rPr lang="en-US" dirty="0"/>
              <a:t> was </a:t>
            </a:r>
            <a:r>
              <a:rPr lang="en-US" dirty="0" err="1"/>
              <a:t>recognised</a:t>
            </a:r>
            <a:r>
              <a:rPr lang="en-US" dirty="0"/>
              <a:t> as a legitimate option for the settlement of clan disputes.</a:t>
            </a:r>
          </a:p>
          <a:p>
            <a:endParaRPr lang="en-US" dirty="0"/>
          </a:p>
          <a:p>
            <a:endParaRPr lang="en-US" dirty="0"/>
          </a:p>
        </p:txBody>
      </p:sp>
      <p:sp>
        <p:nvSpPr>
          <p:cNvPr id="4" name="Slide Number Placeholder 3"/>
          <p:cNvSpPr>
            <a:spLocks noGrp="1"/>
          </p:cNvSpPr>
          <p:nvPr>
            <p:ph type="sldNum" sz="quarter" idx="5"/>
          </p:nvPr>
        </p:nvSpPr>
        <p:spPr/>
        <p:txBody>
          <a:bodyPr/>
          <a:lstStyle/>
          <a:p>
            <a:fld id="{FB27F49A-4A76-8648-9A37-132247F598C3}" type="slidenum">
              <a:rPr lang="en-US" smtClean="0"/>
              <a:t>16</a:t>
            </a:fld>
            <a:endParaRPr lang="en-US"/>
          </a:p>
        </p:txBody>
      </p:sp>
    </p:spTree>
    <p:extLst>
      <p:ext uri="{BB962C8B-B14F-4D97-AF65-F5344CB8AC3E}">
        <p14:creationId xmlns:p14="http://schemas.microsoft.com/office/powerpoint/2010/main" val="31411749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No Convention on the Elimination of All Forms of Discrimination Against Women (CEDAW), </a:t>
            </a:r>
          </a:p>
          <a:p>
            <a:pPr marL="171450" indent="-171450">
              <a:buFontTx/>
              <a:buChar char="-"/>
            </a:pPr>
            <a:endParaRPr lang="en-US" dirty="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b="0" i="0" kern="1200" dirty="0">
                <a:solidFill>
                  <a:schemeClr val="tx1"/>
                </a:solidFill>
                <a:effectLst/>
                <a:latin typeface="+mn-lt"/>
                <a:ea typeface="+mn-ea"/>
                <a:cs typeface="+mn-cs"/>
              </a:rPr>
              <a:t>No Convention for the Protection of All Persons from Enforced Disappearance</a:t>
            </a:r>
          </a:p>
          <a:p>
            <a:pPr marL="171450" indent="-171450">
              <a:buFontTx/>
              <a:buChar char="-"/>
            </a:pPr>
            <a:endParaRPr lang="en-US" dirty="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No Rome Statute</a:t>
            </a:r>
          </a:p>
          <a:p>
            <a:pPr marL="171450" indent="-171450">
              <a:buFontTx/>
              <a:buChar char="-"/>
            </a:pPr>
            <a:endParaRPr lang="en-US" dirty="0"/>
          </a:p>
          <a:p>
            <a:pPr marL="171450" indent="-171450">
              <a:buFontTx/>
              <a:buChar char="-"/>
            </a:pPr>
            <a:r>
              <a:rPr lang="en-US" dirty="0"/>
              <a:t>Somalia has signed but not ratified the Protocol to the African Charter on Human and Peoples’ Rights on the Rights of Women in Africa (Maputo Protocol).</a:t>
            </a:r>
          </a:p>
        </p:txBody>
      </p:sp>
      <p:sp>
        <p:nvSpPr>
          <p:cNvPr id="4" name="Slide Number Placeholder 3"/>
          <p:cNvSpPr>
            <a:spLocks noGrp="1"/>
          </p:cNvSpPr>
          <p:nvPr>
            <p:ph type="sldNum" sz="quarter" idx="5"/>
          </p:nvPr>
        </p:nvSpPr>
        <p:spPr/>
        <p:txBody>
          <a:bodyPr/>
          <a:lstStyle/>
          <a:p>
            <a:fld id="{FB27F49A-4A76-8648-9A37-132247F598C3}" type="slidenum">
              <a:rPr lang="en-US" smtClean="0"/>
              <a:t>17</a:t>
            </a:fld>
            <a:endParaRPr lang="en-US"/>
          </a:p>
        </p:txBody>
      </p:sp>
    </p:spTree>
    <p:extLst>
      <p:ext uri="{BB962C8B-B14F-4D97-AF65-F5344CB8AC3E}">
        <p14:creationId xmlns:p14="http://schemas.microsoft.com/office/powerpoint/2010/main" val="14991862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(1) All citizens, regardless of sex, religion, social or economic status, political opinion, clan, disability, occupation, birth or dialect shall have equal rights and duties before the law.</a:t>
            </a:r>
          </a:p>
          <a:p>
            <a:pPr marL="171450" indent="-171450">
              <a:buFontTx/>
              <a:buChar char="-"/>
            </a:pPr>
            <a:r>
              <a:rPr lang="en-US" dirty="0"/>
              <a:t>(2) Discrimination is deemed to occur if the effect of an action impairs or restricts a person’s rights even if the actor did not intend this effect.</a:t>
            </a:r>
          </a:p>
          <a:p>
            <a:pPr marL="171450" indent="-171450">
              <a:buFontTx/>
              <a:buChar char="-"/>
            </a:pPr>
            <a:r>
              <a:rPr lang="en-US" dirty="0"/>
              <a:t>(3) The State must not discriminate against any person on the basis of age, race, </a:t>
            </a:r>
            <a:r>
              <a:rPr lang="en-US" dirty="0" err="1"/>
              <a:t>colour</a:t>
            </a:r>
            <a:r>
              <a:rPr lang="en-US" dirty="0"/>
              <a:t>, tribe, ethnicity, culture, dialect, gender, birth, disability, religion, political opinion, occupation, or wealth.</a:t>
            </a:r>
          </a:p>
          <a:p>
            <a:pPr marL="171450" indent="-171450">
              <a:buFontTx/>
              <a:buChar char="-"/>
            </a:pPr>
            <a:r>
              <a:rPr lang="en-US" dirty="0"/>
              <a:t>(4) All State programs, such as laws, or political and administrative actions that are designed to achieve full equality for individuals or groups who are disadvantaged, or who have suffered from discrimination in the past, shall not be deemed to be discriminatory.</a:t>
            </a:r>
          </a:p>
        </p:txBody>
      </p:sp>
      <p:sp>
        <p:nvSpPr>
          <p:cNvPr id="4" name="Slide Number Placeholder 3"/>
          <p:cNvSpPr>
            <a:spLocks noGrp="1"/>
          </p:cNvSpPr>
          <p:nvPr>
            <p:ph type="sldNum" sz="quarter" idx="5"/>
          </p:nvPr>
        </p:nvSpPr>
        <p:spPr/>
        <p:txBody>
          <a:bodyPr/>
          <a:lstStyle/>
          <a:p>
            <a:fld id="{FB27F49A-4A76-8648-9A37-132247F598C3}" type="slidenum">
              <a:rPr lang="en-US" smtClean="0"/>
              <a:t>18</a:t>
            </a:fld>
            <a:endParaRPr lang="en-US"/>
          </a:p>
        </p:txBody>
      </p:sp>
    </p:spTree>
    <p:extLst>
      <p:ext uri="{BB962C8B-B14F-4D97-AF65-F5344CB8AC3E}">
        <p14:creationId xmlns:p14="http://schemas.microsoft.com/office/powerpoint/2010/main" val="41889518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The Criminal Procedure Code (Legislative Decree No. 1 of 1 June 1963)</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Calibri" panose="020F0502020204030204" pitchFamily="34" charset="0"/>
                <a:cs typeface="Calibri" panose="020F0502020204030204" pitchFamily="34" charset="0"/>
              </a:rPr>
              <a:t>The Penal Code requires reduction of sentences for a person who kills a female relative (spouse, daughter, or sister) or her sexual partner in the sudden heat of rage “for the offence caused to his or her honor and to the honor of his or her family” after finding her involved in a sexual act (article 443).</a:t>
            </a:r>
          </a:p>
          <a:p>
            <a:endParaRPr lang="en-US" dirty="0"/>
          </a:p>
        </p:txBody>
      </p:sp>
      <p:sp>
        <p:nvSpPr>
          <p:cNvPr id="4" name="Slide Number Placeholder 3"/>
          <p:cNvSpPr>
            <a:spLocks noGrp="1"/>
          </p:cNvSpPr>
          <p:nvPr>
            <p:ph type="sldNum" sz="quarter" idx="5"/>
          </p:nvPr>
        </p:nvSpPr>
        <p:spPr/>
        <p:txBody>
          <a:bodyPr/>
          <a:lstStyle/>
          <a:p>
            <a:fld id="{FB27F49A-4A76-8648-9A37-132247F598C3}" type="slidenum">
              <a:rPr lang="en-US" smtClean="0"/>
              <a:t>20</a:t>
            </a:fld>
            <a:endParaRPr lang="en-US"/>
          </a:p>
        </p:txBody>
      </p:sp>
    </p:spTree>
    <p:extLst>
      <p:ext uri="{BB962C8B-B14F-4D97-AF65-F5344CB8AC3E}">
        <p14:creationId xmlns:p14="http://schemas.microsoft.com/office/powerpoint/2010/main" val="6951271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B27F49A-4A76-8648-9A37-132247F598C3}" type="slidenum">
              <a:rPr lang="en-US" smtClean="0"/>
              <a:t>21</a:t>
            </a:fld>
            <a:endParaRPr lang="en-US"/>
          </a:p>
        </p:txBody>
      </p:sp>
    </p:spTree>
    <p:extLst>
      <p:ext uri="{BB962C8B-B14F-4D97-AF65-F5344CB8AC3E}">
        <p14:creationId xmlns:p14="http://schemas.microsoft.com/office/powerpoint/2010/main" val="26558079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FB27F49A-4A76-8648-9A37-132247F598C3}" type="slidenum">
              <a:rPr lang="en-US" smtClean="0"/>
              <a:t>22</a:t>
            </a:fld>
            <a:endParaRPr lang="en-US"/>
          </a:p>
        </p:txBody>
      </p:sp>
    </p:spTree>
    <p:extLst>
      <p:ext uri="{BB962C8B-B14F-4D97-AF65-F5344CB8AC3E}">
        <p14:creationId xmlns:p14="http://schemas.microsoft.com/office/powerpoint/2010/main" val="21772443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Somalis mostly defer to sharia – and Somali tradition – in matters concerning the family</a:t>
            </a:r>
          </a:p>
          <a:p>
            <a:endParaRPr lang="en-US" dirty="0"/>
          </a:p>
          <a:p>
            <a:r>
              <a:rPr lang="en-US" dirty="0"/>
              <a:t>45% married before 18 years (2006): </a:t>
            </a:r>
            <a:r>
              <a:rPr lang="en-US" sz="1200" b="0" i="0" kern="1200" dirty="0">
                <a:solidFill>
                  <a:schemeClr val="tx1"/>
                </a:solidFill>
                <a:effectLst/>
                <a:latin typeface="+mn-lt"/>
                <a:ea typeface="+mn-ea"/>
                <a:cs typeface="+mn-cs"/>
              </a:rPr>
              <a:t>Somalia has the tenth highest prevalence of child marriage globally.</a:t>
            </a:r>
            <a:endParaRPr lang="en-US" dirty="0"/>
          </a:p>
        </p:txBody>
      </p:sp>
      <p:sp>
        <p:nvSpPr>
          <p:cNvPr id="4" name="Slide Number Placeholder 3"/>
          <p:cNvSpPr>
            <a:spLocks noGrp="1"/>
          </p:cNvSpPr>
          <p:nvPr>
            <p:ph type="sldNum" sz="quarter" idx="5"/>
          </p:nvPr>
        </p:nvSpPr>
        <p:spPr/>
        <p:txBody>
          <a:bodyPr/>
          <a:lstStyle/>
          <a:p>
            <a:fld id="{FB27F49A-4A76-8648-9A37-132247F598C3}" type="slidenum">
              <a:rPr lang="en-US" smtClean="0"/>
              <a:t>23</a:t>
            </a:fld>
            <a:endParaRPr lang="en-US"/>
          </a:p>
        </p:txBody>
      </p:sp>
    </p:spTree>
    <p:extLst>
      <p:ext uri="{BB962C8B-B14F-4D97-AF65-F5344CB8AC3E}">
        <p14:creationId xmlns:p14="http://schemas.microsoft.com/office/powerpoint/2010/main" val="41022326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p:txBody>
      </p:sp>
      <p:sp>
        <p:nvSpPr>
          <p:cNvPr id="4" name="Slide Number Placeholder 3"/>
          <p:cNvSpPr>
            <a:spLocks noGrp="1"/>
          </p:cNvSpPr>
          <p:nvPr>
            <p:ph type="sldNum" sz="quarter" idx="5"/>
          </p:nvPr>
        </p:nvSpPr>
        <p:spPr/>
        <p:txBody>
          <a:bodyPr/>
          <a:lstStyle/>
          <a:p>
            <a:fld id="{FB27F49A-4A76-8648-9A37-132247F598C3}" type="slidenum">
              <a:rPr lang="en-US" smtClean="0"/>
              <a:t>24</a:t>
            </a:fld>
            <a:endParaRPr lang="en-US"/>
          </a:p>
        </p:txBody>
      </p:sp>
    </p:spTree>
    <p:extLst>
      <p:ext uri="{BB962C8B-B14F-4D97-AF65-F5344CB8AC3E}">
        <p14:creationId xmlns:p14="http://schemas.microsoft.com/office/powerpoint/2010/main" val="121107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Notwithstanding paragraph (1) of the Article 24 of this Law, a political party shall not be entitled to receive funding from the fund if:- a. The party that does not secure, within the given period of the registration, ten thousand (10,000) registered members in at least one-third (1/3) of the country's regions. b. More than two-thirds (2/3) of its registered party leaders and staff are of the same gender, same clan or hail from the same region of the country.</a:t>
            </a:r>
          </a:p>
          <a:p>
            <a:endParaRPr lang="en-US" dirty="0"/>
          </a:p>
          <a:p>
            <a:r>
              <a:rPr lang="en-US" dirty="0"/>
              <a:t>Every political party shall protect the right to political participation and maintaining the equality of citizens and providing special consideration to youth, minorities and marginalized groups. b. Respect human rights and fundamental freedoms, uphold and promote gender equity (male and female). c. Show tolerance and collaboration in their political activities.</a:t>
            </a:r>
          </a:p>
          <a:p>
            <a:endParaRPr lang="en-US" dirty="0"/>
          </a:p>
          <a:p>
            <a:r>
              <a:rPr lang="en-US" dirty="0"/>
              <a:t>The member of the Appeal Committee shall maintain gender balance</a:t>
            </a:r>
          </a:p>
        </p:txBody>
      </p:sp>
      <p:sp>
        <p:nvSpPr>
          <p:cNvPr id="4" name="Slide Number Placeholder 3"/>
          <p:cNvSpPr>
            <a:spLocks noGrp="1"/>
          </p:cNvSpPr>
          <p:nvPr>
            <p:ph type="sldNum" sz="quarter" idx="5"/>
          </p:nvPr>
        </p:nvSpPr>
        <p:spPr/>
        <p:txBody>
          <a:bodyPr/>
          <a:lstStyle/>
          <a:p>
            <a:fld id="{FB27F49A-4A76-8648-9A37-132247F598C3}" type="slidenum">
              <a:rPr lang="en-US" smtClean="0"/>
              <a:t>25</a:t>
            </a:fld>
            <a:endParaRPr lang="en-US"/>
          </a:p>
        </p:txBody>
      </p:sp>
    </p:spTree>
    <p:extLst>
      <p:ext uri="{BB962C8B-B14F-4D97-AF65-F5344CB8AC3E}">
        <p14:creationId xmlns:p14="http://schemas.microsoft.com/office/powerpoint/2010/main" val="31207192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dirty="0">
                <a:latin typeface="Calibri" panose="020F0502020204030204" pitchFamily="34" charset="0"/>
                <a:cs typeface="Calibri" panose="020F0502020204030204" pitchFamily="34" charset="0"/>
              </a:rPr>
              <a:t>Somalia does not have a law that specifically addresses domestic violence; Murder, battery, and assault are covered in the Penal Code of 1962, Part XIII, under “Crimes against the Life and Safety of Individuals.” There are no specific laws against spousal rape. </a:t>
            </a:r>
          </a:p>
          <a:p>
            <a:pPr algn="l"/>
            <a:r>
              <a:rPr lang="en-US" sz="1200" dirty="0">
                <a:latin typeface="Calibri" panose="020F0502020204030204" pitchFamily="34" charset="0"/>
                <a:cs typeface="Calibri" panose="020F0502020204030204" pitchFamily="34" charset="0"/>
              </a:rPr>
              <a:t>Sexual Offences Bill</a:t>
            </a:r>
          </a:p>
          <a:p>
            <a:pPr algn="l"/>
            <a:r>
              <a:rPr lang="en-US" sz="1200" dirty="0">
                <a:latin typeface="Calibri" panose="020F0502020204030204" pitchFamily="34" charset="0"/>
                <a:cs typeface="Calibri" panose="020F0502020204030204" pitchFamily="34" charset="0"/>
              </a:rPr>
              <a:t>The absence of a national plan to eliminate violence against women.</a:t>
            </a:r>
          </a:p>
          <a:p>
            <a:pPr algn="l"/>
            <a:r>
              <a:rPr lang="en-US" sz="1200" dirty="0">
                <a:latin typeface="Calibri" panose="020F0502020204030204" pitchFamily="34" charset="0"/>
                <a:cs typeface="Calibri" panose="020F0502020204030204" pitchFamily="34" charset="0"/>
              </a:rPr>
              <a:t>The lack of a national plan for sexual and reproductive health and rights</a:t>
            </a:r>
          </a:p>
          <a:p>
            <a:pPr algn="l"/>
            <a:r>
              <a:rPr lang="en-US" sz="1200" dirty="0">
                <a:latin typeface="Calibri" panose="020F0502020204030204" pitchFamily="34" charset="0"/>
                <a:cs typeface="Calibri" panose="020F0502020204030204" pitchFamily="34" charset="0"/>
              </a:rPr>
              <a:t>Absence of any law relating to statistics disaggregated on the basis of sex.</a:t>
            </a:r>
          </a:p>
          <a:p>
            <a:pPr algn="l"/>
            <a:r>
              <a:rPr lang="en-US" sz="1200" dirty="0">
                <a:latin typeface="Calibri" panose="020F0502020204030204" pitchFamily="34" charset="0"/>
                <a:cs typeface="Calibri" panose="020F0502020204030204" pitchFamily="34" charset="0"/>
              </a:rPr>
              <a:t>Not allocating budgets dedicated to issues of violence against women</a:t>
            </a:r>
          </a:p>
          <a:p>
            <a:endParaRPr lang="en-US" dirty="0"/>
          </a:p>
        </p:txBody>
      </p:sp>
      <p:sp>
        <p:nvSpPr>
          <p:cNvPr id="4" name="Slide Number Placeholder 3"/>
          <p:cNvSpPr>
            <a:spLocks noGrp="1"/>
          </p:cNvSpPr>
          <p:nvPr>
            <p:ph type="sldNum" sz="quarter" idx="5"/>
          </p:nvPr>
        </p:nvSpPr>
        <p:spPr/>
        <p:txBody>
          <a:bodyPr/>
          <a:lstStyle/>
          <a:p>
            <a:fld id="{FB27F49A-4A76-8648-9A37-132247F598C3}" type="slidenum">
              <a:rPr lang="en-US" smtClean="0"/>
              <a:t>27</a:t>
            </a:fld>
            <a:endParaRPr lang="en-US"/>
          </a:p>
        </p:txBody>
      </p:sp>
    </p:spTree>
    <p:extLst>
      <p:ext uri="{BB962C8B-B14F-4D97-AF65-F5344CB8AC3E}">
        <p14:creationId xmlns:p14="http://schemas.microsoft.com/office/powerpoint/2010/main" val="2700318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B27F49A-4A76-8648-9A37-132247F598C3}" type="slidenum">
              <a:rPr lang="en-US" smtClean="0"/>
              <a:t>4</a:t>
            </a:fld>
            <a:endParaRPr lang="en-US"/>
          </a:p>
        </p:txBody>
      </p:sp>
    </p:spTree>
    <p:extLst>
      <p:ext uri="{BB962C8B-B14F-4D97-AF65-F5344CB8AC3E}">
        <p14:creationId xmlns:p14="http://schemas.microsoft.com/office/powerpoint/2010/main" val="40307865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The rule of law, plays a crucial function by ensuring that rights are secure and that the equality and dignity of all citizens are not at risk.</a:t>
            </a:r>
          </a:p>
          <a:p>
            <a:pPr algn="l"/>
            <a:r>
              <a:rPr lang="en-US" dirty="0"/>
              <a:t>The rule of law means that no one, including the government, is above the law, where laws protect basic rights, and justice is within everyone's reach</a:t>
            </a:r>
          </a:p>
          <a:p>
            <a:pPr algn="l"/>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Calibri" panose="020F0502020204030204" pitchFamily="34" charset="0"/>
                <a:cs typeface="Calibri" panose="020F0502020204030204" pitchFamily="34" charset="0"/>
              </a:rPr>
              <a:t>It is a principle of governance in which all persons, institutions and entities, public and private, including the state itself, are accountable to publicly promulgated laws that apply equally to all and are consistent with international human rights norms and standards.</a:t>
            </a:r>
            <a:endParaRPr lang="en-US" dirty="0"/>
          </a:p>
          <a:p>
            <a:pPr algn="l"/>
            <a:endParaRPr lang="en-US" dirty="0"/>
          </a:p>
          <a:p>
            <a:pPr algn="l"/>
            <a:r>
              <a:rPr lang="en-US" sz="1200" b="0" i="0" kern="1200" dirty="0">
                <a:solidFill>
                  <a:schemeClr val="tx1"/>
                </a:solidFill>
                <a:effectLst/>
                <a:latin typeface="+mn-lt"/>
                <a:ea typeface="+mn-ea"/>
                <a:cs typeface="+mn-cs"/>
              </a:rPr>
              <a:t>The rule of law is an inherently inclusive concept. In clarifying the equal legal obligations and rights for all, the rule of law applies to all – at every level of society. For this reason it is important to recognize that, in addition to the obligations on criminal justice institutions, each one of us has a role to play in upholding the rule of law. There is much work to be done, in society, to challenge harmful gender stereotypes and attitudes that foster the conditions for gender-based violence, or seek to excuse or </a:t>
            </a:r>
            <a:r>
              <a:rPr lang="en-US" sz="1200" b="0" i="0" kern="1200" dirty="0" err="1">
                <a:solidFill>
                  <a:schemeClr val="tx1"/>
                </a:solidFill>
                <a:effectLst/>
                <a:latin typeface="+mn-lt"/>
                <a:ea typeface="+mn-ea"/>
                <a:cs typeface="+mn-cs"/>
              </a:rPr>
              <a:t>minimise</a:t>
            </a:r>
            <a:r>
              <a:rPr lang="en-US" sz="1200" b="0" i="0" kern="1200" dirty="0">
                <a:solidFill>
                  <a:schemeClr val="tx1"/>
                </a:solidFill>
                <a:effectLst/>
                <a:latin typeface="+mn-lt"/>
                <a:ea typeface="+mn-ea"/>
                <a:cs typeface="+mn-cs"/>
              </a:rPr>
              <a:t> this violence. Formal and informal values-based education has an important role to play in promoting both the principles, and the practice, of equality, non-discrimination, and equal access to justice.</a:t>
            </a:r>
          </a:p>
          <a:p>
            <a:pPr algn="l"/>
            <a:endParaRPr lang="en-US" sz="1200" b="0" i="0" kern="1200" dirty="0">
              <a:solidFill>
                <a:schemeClr val="tx1"/>
              </a:solidFill>
              <a:effectLst/>
              <a:latin typeface="+mn-lt"/>
              <a:ea typeface="+mn-ea"/>
              <a:cs typeface="+mn-cs"/>
            </a:endParaRPr>
          </a:p>
          <a:p>
            <a:pPr algn="l"/>
            <a:r>
              <a:rPr lang="en-US" sz="1200" dirty="0">
                <a:latin typeface="Calibri" panose="020F0502020204030204" pitchFamily="34" charset="0"/>
                <a:cs typeface="Calibri" panose="020F0502020204030204" pitchFamily="34" charset="0"/>
              </a:rPr>
              <a:t>For example, failures or gaps in the criminalization and effective prosecution of gender-based violence means that victims are denied justice, and perpetrators enjoy impunity. This erodes public trust in criminal justice institutions and their role in upholding the rule of law. </a:t>
            </a:r>
            <a:endParaRPr lang="en-US" dirty="0"/>
          </a:p>
          <a:p>
            <a:endParaRPr lang="en-US" dirty="0"/>
          </a:p>
        </p:txBody>
      </p:sp>
      <p:sp>
        <p:nvSpPr>
          <p:cNvPr id="4" name="Slide Number Placeholder 3"/>
          <p:cNvSpPr>
            <a:spLocks noGrp="1"/>
          </p:cNvSpPr>
          <p:nvPr>
            <p:ph type="sldNum" sz="quarter" idx="5"/>
          </p:nvPr>
        </p:nvSpPr>
        <p:spPr/>
        <p:txBody>
          <a:bodyPr/>
          <a:lstStyle/>
          <a:p>
            <a:fld id="{FB27F49A-4A76-8648-9A37-132247F598C3}" type="slidenum">
              <a:rPr lang="en-US" smtClean="0"/>
              <a:t>5</a:t>
            </a:fld>
            <a:endParaRPr lang="en-US"/>
          </a:p>
        </p:txBody>
      </p:sp>
    </p:spTree>
    <p:extLst>
      <p:ext uri="{BB962C8B-B14F-4D97-AF65-F5344CB8AC3E}">
        <p14:creationId xmlns:p14="http://schemas.microsoft.com/office/powerpoint/2010/main" val="127580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barrier to due diligence: public-private divide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such violence has historically been viewed by States, and subsequently the legal system and society, as a private matter beyond State intervention. This perception, known as the public-private divide, has impeded not only State response, but also survivors’ faith in the criminal justice system. The concept of the public-private divide in law originated in Western liberal thought and, in practice, was intended to ensure that individual rights and freedoms were protected from illegitimate uses of State power. In the common and civil law contexts, the divide evolved to become highly gendered. For example, when discussing domestic violence, the public-private divide is characterized by the perception that violence in the private sphere (read as the home ) does not merit State intervention and should not be criminalized. The assumption that the family is the foundational unit of society also influences this discussion.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Due to its presumed naturalness, the public-private divide features in debates on the State’s response to domestic violence, which, “…has generally been given different legal significance from violence outside it; the injuries recognized as legally compensable are those which occur outside the home. Damages in civil actions are typically assessed in terms of ability to participate in the public sphere… Women have difficulty convincing law enforcement officials that violent acts within the home are criminal.” However, opening the private sphere to legal surveillance is equally problematic for many women, particularly those on the margins, such as women who are ethnic, religious or linguistic minorities, women with disabilities or women who benefit from social support schemes. </a:t>
            </a:r>
            <a:endParaRPr lang="en-US" sz="1200" dirty="0"/>
          </a:p>
        </p:txBody>
      </p:sp>
      <p:sp>
        <p:nvSpPr>
          <p:cNvPr id="4" name="Slide Number Placeholder 3"/>
          <p:cNvSpPr>
            <a:spLocks noGrp="1"/>
          </p:cNvSpPr>
          <p:nvPr>
            <p:ph type="sldNum" sz="quarter" idx="5"/>
          </p:nvPr>
        </p:nvSpPr>
        <p:spPr/>
        <p:txBody>
          <a:bodyPr/>
          <a:lstStyle/>
          <a:p>
            <a:fld id="{FB27F49A-4A76-8648-9A37-132247F598C3}" type="slidenum">
              <a:rPr lang="en-US" smtClean="0"/>
              <a:t>6</a:t>
            </a:fld>
            <a:endParaRPr lang="en-US"/>
          </a:p>
        </p:txBody>
      </p:sp>
    </p:spTree>
    <p:extLst>
      <p:ext uri="{BB962C8B-B14F-4D97-AF65-F5344CB8AC3E}">
        <p14:creationId xmlns:p14="http://schemas.microsoft.com/office/powerpoint/2010/main" val="33278323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due diligence standard obligates the State to address VAW not only in the public and private spheres, but also crimes perpetrated by State and non-State actors. These obligations are known as the 5 Ps: prevention, protection, prosecution, punishment and the provision of redress (box 8). Importantly, </a:t>
            </a:r>
            <a:r>
              <a:rPr lang="en-US" sz="1200" dirty="0">
                <a:latin typeface="Calibri" panose="020F0502020204030204" pitchFamily="34" charset="0"/>
                <a:cs typeface="Calibri" panose="020F0502020204030204" pitchFamily="34" charset="0"/>
              </a:rPr>
              <a:t>The State’s due diligence obligation to prevent, protect, prosecute and punish perpetrators, as well as provide redress and reparations for survivors, which has evolved to become an obligation under customary international law</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application of the due diligence standard to violence against women is important because it challenges the public-private divide created within international (and domestic) law; focuses on prevention and effective remedies; requires countries to address the root causes of violence against women; complements other human rights principles and frameworks; and serves as a means to address such violence.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Calibri" panose="020F0502020204030204" pitchFamily="34" charset="0"/>
                <a:cs typeface="Calibri" panose="020F0502020204030204" pitchFamily="34" charset="0"/>
              </a:rPr>
              <a:t>Importantly, the due diligence standard does not mean that a State is directly responsible for all actions of private citizens or non-State actors. Rather, the obligation focuses on a State’s (in)action when responding to human rights violations, including VAW, because it is inaction that contributes to a lack of accountability and a culture of impunity</a:t>
            </a:r>
            <a:endParaRPr lang="en-US" dirty="0"/>
          </a:p>
          <a:p>
            <a:endParaRPr lang="en-US" dirty="0"/>
          </a:p>
        </p:txBody>
      </p:sp>
      <p:sp>
        <p:nvSpPr>
          <p:cNvPr id="4" name="Slide Number Placeholder 3"/>
          <p:cNvSpPr>
            <a:spLocks noGrp="1"/>
          </p:cNvSpPr>
          <p:nvPr>
            <p:ph type="sldNum" sz="quarter" idx="5"/>
          </p:nvPr>
        </p:nvSpPr>
        <p:spPr/>
        <p:txBody>
          <a:bodyPr/>
          <a:lstStyle/>
          <a:p>
            <a:fld id="{FB27F49A-4A76-8648-9A37-132247F598C3}" type="slidenum">
              <a:rPr lang="en-US" smtClean="0"/>
              <a:t>7</a:t>
            </a:fld>
            <a:endParaRPr lang="en-US"/>
          </a:p>
        </p:txBody>
      </p:sp>
    </p:spTree>
    <p:extLst>
      <p:ext uri="{BB962C8B-B14F-4D97-AF65-F5344CB8AC3E}">
        <p14:creationId xmlns:p14="http://schemas.microsoft.com/office/powerpoint/2010/main" val="15565846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Prevention: Targeting the underlying causes of VAW; Changing mindsets and modifying </a:t>
            </a:r>
            <a:r>
              <a:rPr lang="en-US" dirty="0" err="1"/>
              <a:t>behaviour</a:t>
            </a:r>
            <a:r>
              <a:rPr lang="en-US" dirty="0"/>
              <a:t>; Eliminating risk factors; Providing outreach and ending isolation; Broadening the scope of violence against women </a:t>
            </a:r>
            <a:r>
              <a:rPr lang="en-US" dirty="0" err="1"/>
              <a:t>programmes</a:t>
            </a:r>
            <a:r>
              <a:rPr lang="en-US" dirty="0"/>
              <a:t>; Formulating comprehensive laws and constitutional guarantees; Collecting data and designing </a:t>
            </a:r>
            <a:r>
              <a:rPr lang="en-US" dirty="0" err="1"/>
              <a:t>programmes</a:t>
            </a:r>
            <a:r>
              <a:rPr lang="en-US" dirty="0"/>
              <a:t>; Incorporating intersectionality and providing for at-risk groups; Maintaining a sustained strategy; Collaborating with women’s/feminist organizations. </a:t>
            </a:r>
          </a:p>
          <a:p>
            <a:endParaRPr lang="en-US" dirty="0"/>
          </a:p>
          <a:p>
            <a:r>
              <a:rPr lang="en-US" dirty="0"/>
              <a:t>Protection: Ensuring availability of and accessibility to coordinated support services; Ensuring availability of and accessibility to protection orders; Upholding the duties of first responders; Fostering positive attitudes and sensitization through sustained training; Implementing a multi-sectoral approach and coordinating services. </a:t>
            </a:r>
          </a:p>
          <a:p>
            <a:endParaRPr lang="en-US" dirty="0"/>
          </a:p>
          <a:p>
            <a:r>
              <a:rPr lang="en-US" dirty="0"/>
              <a:t>Prosecution: Addressing victims’ needs and fears; Developing policies to reduce attrition; Ensuring the police provide positive early victim/survivor engagement; Establishing the affirmative duty to investigation; Establishing the affirmative duty to prosecute; Fostering confidence in the police and judiciary; Establishing specialized prosecutors and courts; Considering alternative dispute resolution; Ensuring that plural legal systems align with agency approach. </a:t>
            </a:r>
          </a:p>
          <a:p>
            <a:endParaRPr lang="en-US" dirty="0"/>
          </a:p>
          <a:p>
            <a:r>
              <a:rPr lang="en-US" dirty="0"/>
              <a:t>Punishment: Holding perpetrators accountable; Ensuring punishment is commensurate with the offence; Meeting the goals of punishment; Broadening the available punishment regime beyond incarceration, where appropriate; Ensuring punishment is premised on the principle that VAW is not justified. </a:t>
            </a:r>
          </a:p>
          <a:p>
            <a:endParaRPr lang="en-US" dirty="0"/>
          </a:p>
          <a:p>
            <a:r>
              <a:rPr lang="en-US" dirty="0"/>
              <a:t>Provision of redress: Adopting a victim/survivor-</a:t>
            </a:r>
            <a:r>
              <a:rPr lang="en-US" dirty="0" err="1"/>
              <a:t>centred</a:t>
            </a:r>
            <a:r>
              <a:rPr lang="en-US" dirty="0"/>
              <a:t> perspective; Ensuring proportionality to gravity of harm or loss suffered; Assuming responsibility for recuperating reparations from perpetrators; Working towards institutional reform and transformative change.</a:t>
            </a:r>
          </a:p>
          <a:p>
            <a:endParaRPr lang="en-US" dirty="0"/>
          </a:p>
        </p:txBody>
      </p:sp>
      <p:sp>
        <p:nvSpPr>
          <p:cNvPr id="4" name="Slide Number Placeholder 3"/>
          <p:cNvSpPr>
            <a:spLocks noGrp="1"/>
          </p:cNvSpPr>
          <p:nvPr>
            <p:ph type="sldNum" sz="quarter" idx="5"/>
          </p:nvPr>
        </p:nvSpPr>
        <p:spPr/>
        <p:txBody>
          <a:bodyPr/>
          <a:lstStyle/>
          <a:p>
            <a:fld id="{FB27F49A-4A76-8648-9A37-132247F598C3}" type="slidenum">
              <a:rPr lang="en-US" smtClean="0"/>
              <a:t>8</a:t>
            </a:fld>
            <a:endParaRPr lang="en-US"/>
          </a:p>
        </p:txBody>
      </p:sp>
    </p:spTree>
    <p:extLst>
      <p:ext uri="{BB962C8B-B14F-4D97-AF65-F5344CB8AC3E}">
        <p14:creationId xmlns:p14="http://schemas.microsoft.com/office/powerpoint/2010/main" val="25584111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B27F49A-4A76-8648-9A37-132247F598C3}" type="slidenum">
              <a:rPr lang="en-US" smtClean="0"/>
              <a:t>11</a:t>
            </a:fld>
            <a:endParaRPr lang="en-US"/>
          </a:p>
        </p:txBody>
      </p:sp>
    </p:spTree>
    <p:extLst>
      <p:ext uri="{BB962C8B-B14F-4D97-AF65-F5344CB8AC3E}">
        <p14:creationId xmlns:p14="http://schemas.microsoft.com/office/powerpoint/2010/main" val="16109575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Tx/>
              <a:buChar char="-"/>
            </a:pPr>
            <a:r>
              <a:rPr lang="en-US" dirty="0"/>
              <a:t>School: Overall, primary school enrollment is lower among girls across regions compared to boys; The secondary school enrollment is lower among girls across regions compared to boys.</a:t>
            </a:r>
          </a:p>
          <a:p>
            <a:endParaRPr lang="en-US" dirty="0"/>
          </a:p>
          <a:p>
            <a:pPr marL="285750" indent="-285750">
              <a:buFontTx/>
              <a:buChar char="-"/>
            </a:pPr>
            <a:r>
              <a:rPr lang="en-US" dirty="0"/>
              <a:t>- Somalia’s maternal mortality rate has dropped from 732 in 2015 to 692 maternal deaths per 100,000 live births.</a:t>
            </a:r>
          </a:p>
          <a:p>
            <a:pPr marL="285750" indent="-285750">
              <a:buFontTx/>
              <a:buChar char="-"/>
            </a:pPr>
            <a:r>
              <a:rPr lang="en-US" dirty="0"/>
              <a:t>Among women of the ages of reproductive health, the death rate is highest among women aged 30-34, at 10.9 deaths per 1,000 population.</a:t>
            </a:r>
          </a:p>
          <a:p>
            <a:pPr marL="285750" indent="-285750">
              <a:buFontTx/>
              <a:buChar char="-"/>
            </a:pPr>
            <a:endParaRPr lang="en-US" dirty="0"/>
          </a:p>
          <a:p>
            <a:endParaRPr lang="en-US" dirty="0"/>
          </a:p>
          <a:p>
            <a:endParaRPr lang="en-US" dirty="0"/>
          </a:p>
          <a:p>
            <a:endParaRPr lang="en-US" dirty="0"/>
          </a:p>
          <a:p>
            <a:r>
              <a:rPr lang="en-US" dirty="0"/>
              <a:t>Taken from FEDERAL REPUBLIC OF SOMALIA NATIONAL BUREAU OF STATISTICS</a:t>
            </a:r>
          </a:p>
          <a:p>
            <a:pPr marL="171450" indent="-171450">
              <a:buFontTx/>
              <a:buChar char="-"/>
            </a:pPr>
            <a:r>
              <a:rPr lang="en-US" dirty="0"/>
              <a:t>WOMEN AND MEN IN SOMALIA (2022)</a:t>
            </a:r>
          </a:p>
          <a:p>
            <a:pPr marL="171450" indent="-171450">
              <a:buFontTx/>
              <a:buChar char="-"/>
            </a:pPr>
            <a:r>
              <a:rPr lang="en-US" dirty="0"/>
              <a:t>The Somali Health and Demographic Survey 2020</a:t>
            </a:r>
          </a:p>
          <a:p>
            <a:endParaRPr lang="en-US" dirty="0"/>
          </a:p>
        </p:txBody>
      </p:sp>
      <p:sp>
        <p:nvSpPr>
          <p:cNvPr id="4" name="Slide Number Placeholder 3"/>
          <p:cNvSpPr>
            <a:spLocks noGrp="1"/>
          </p:cNvSpPr>
          <p:nvPr>
            <p:ph type="sldNum" sz="quarter" idx="5"/>
          </p:nvPr>
        </p:nvSpPr>
        <p:spPr/>
        <p:txBody>
          <a:bodyPr/>
          <a:lstStyle/>
          <a:p>
            <a:fld id="{FB27F49A-4A76-8648-9A37-132247F598C3}" type="slidenum">
              <a:rPr lang="en-US" smtClean="0"/>
              <a:t>12</a:t>
            </a:fld>
            <a:endParaRPr lang="en-US"/>
          </a:p>
        </p:txBody>
      </p:sp>
    </p:spTree>
    <p:extLst>
      <p:ext uri="{BB962C8B-B14F-4D97-AF65-F5344CB8AC3E}">
        <p14:creationId xmlns:p14="http://schemas.microsoft.com/office/powerpoint/2010/main" val="379828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B27F49A-4A76-8648-9A37-132247F598C3}" type="slidenum">
              <a:rPr lang="en-US" smtClean="0"/>
              <a:t>14</a:t>
            </a:fld>
            <a:endParaRPr lang="en-US"/>
          </a:p>
        </p:txBody>
      </p:sp>
    </p:spTree>
    <p:extLst>
      <p:ext uri="{BB962C8B-B14F-4D97-AF65-F5344CB8AC3E}">
        <p14:creationId xmlns:p14="http://schemas.microsoft.com/office/powerpoint/2010/main" val="25477530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E364381-9B92-DA43-9584-EA55DC6092D3}"/>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le 1"/>
          <p:cNvSpPr>
            <a:spLocks noGrp="1"/>
          </p:cNvSpPr>
          <p:nvPr>
            <p:ph type="ctrTitle" hasCustomPrompt="1"/>
          </p:nvPr>
        </p:nvSpPr>
        <p:spPr>
          <a:xfrm>
            <a:off x="1629103" y="1297305"/>
            <a:ext cx="8933796" cy="2367383"/>
          </a:xfrm>
          <a:prstGeom prst="rect">
            <a:avLst/>
          </a:prstGeom>
        </p:spPr>
        <p:txBody>
          <a:bodyPr tIns="45720" bIns="45720" anchor="ctr">
            <a:normAutofit/>
          </a:bodyPr>
          <a:lstStyle>
            <a:lvl1pPr algn="ctr" rtl="1">
              <a:lnSpc>
                <a:spcPct val="83000"/>
              </a:lnSpc>
              <a:defRPr lang="en-US" sz="5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629101" y="3756510"/>
            <a:ext cx="8936846" cy="457201"/>
          </a:xfrm>
          <a:prstGeom prst="rect">
            <a:avLst/>
          </a:prstGeom>
        </p:spPr>
        <p:txBody>
          <a:bodyPr>
            <a:noAutofit/>
          </a:bodyPr>
          <a:lstStyle>
            <a:lvl1pPr marL="0" indent="0" algn="ctr" rtl="1">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407390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4">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569342" y="756536"/>
            <a:ext cx="11053314" cy="457201"/>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hasCustomPrompt="1"/>
          </p:nvPr>
        </p:nvSpPr>
        <p:spPr>
          <a:xfrm>
            <a:off x="914399" y="2932981"/>
            <a:ext cx="4986069" cy="3390181"/>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hasCustomPrompt="1"/>
          </p:nvPr>
        </p:nvSpPr>
        <p:spPr>
          <a:xfrm>
            <a:off x="6291531" y="2932981"/>
            <a:ext cx="4986070" cy="3390181"/>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914399" y="1647645"/>
            <a:ext cx="4993485"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6277308" y="1647645"/>
            <a:ext cx="4993485"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3217654" y="2648311"/>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8594785" y="2648311"/>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CB12468A-5808-0A49-88D0-A270B56C01FE}"/>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2442434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Regular-Slide-photo-Char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66799" y="2103120"/>
            <a:ext cx="10015095"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a:lvl1pPr>
            <a:lvl2pPr>
              <a:defRPr lang="en-US"/>
            </a:lvl2pPr>
            <a:lvl3pPr>
              <a:defRPr lang="en-US"/>
            </a:lvl3pPr>
            <a:lvl4pPr>
              <a:defRPr lang="en-US"/>
            </a:lvl4pPr>
            <a:lvl5pPr>
              <a:defRPr lang="en-US" dirty="0"/>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569342" y="756536"/>
            <a:ext cx="11053314" cy="457201"/>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icture Placeholder 2">
            <a:extLst>
              <a:ext uri="{FF2B5EF4-FFF2-40B4-BE49-F238E27FC236}">
                <a16:creationId xmlns:a16="http://schemas.microsoft.com/office/drawing/2014/main" id="{C5A31AF3-D4CE-C241-81DC-11DB4C8DE510}"/>
              </a:ext>
            </a:extLst>
          </p:cNvPr>
          <p:cNvSpPr>
            <a:spLocks noGrp="1" noChangeAspect="1"/>
          </p:cNvSpPr>
          <p:nvPr>
            <p:ph type="pic" idx="10" hasCustomPrompt="1"/>
          </p:nvPr>
        </p:nvSpPr>
        <p:spPr>
          <a:xfrm>
            <a:off x="1066798" y="1900069"/>
            <a:ext cx="10015095" cy="4443984"/>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8" name="TextBox 7">
            <a:extLst>
              <a:ext uri="{FF2B5EF4-FFF2-40B4-BE49-F238E27FC236}">
                <a16:creationId xmlns:a16="http://schemas.microsoft.com/office/drawing/2014/main" id="{5201B484-DE6D-064B-9A77-7B061BEA63EF}"/>
              </a:ext>
            </a:extLst>
          </p:cNvPr>
          <p:cNvSpPr txBox="1"/>
          <p:nvPr userDrawn="1"/>
        </p:nvSpPr>
        <p:spPr>
          <a:xfrm>
            <a:off x="1069848" y="6469348"/>
            <a:ext cx="7081838" cy="207749"/>
          </a:xfrm>
          <a:prstGeom prst="rect">
            <a:avLst/>
          </a:prstGeom>
          <a:noFill/>
        </p:spPr>
        <p:txBody>
          <a:bodyPr>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34759948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Conclusion-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552838A-D563-314C-90AE-0F3BDB2D019F}"/>
              </a:ext>
            </a:extLst>
          </p:cNvPr>
          <p:cNvSpPr/>
          <p:nvPr userDrawn="1"/>
        </p:nvSpPr>
        <p:spPr>
          <a:xfrm>
            <a:off x="2650" y="2409691"/>
            <a:ext cx="8763526" cy="3256498"/>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a:p>
        </p:txBody>
      </p:sp>
      <p:sp>
        <p:nvSpPr>
          <p:cNvPr id="11" name="Rectangle 10">
            <a:extLst>
              <a:ext uri="{FF2B5EF4-FFF2-40B4-BE49-F238E27FC236}">
                <a16:creationId xmlns:a16="http://schemas.microsoft.com/office/drawing/2014/main" id="{94980F9C-BADB-F548-901A-499190A68982}"/>
              </a:ext>
            </a:extLst>
          </p:cNvPr>
          <p:cNvSpPr/>
          <p:nvPr userDrawn="1"/>
        </p:nvSpPr>
        <p:spPr>
          <a:xfrm>
            <a:off x="8766176" y="2409691"/>
            <a:ext cx="3425824" cy="3263900"/>
          </a:xfrm>
          <a:prstGeom prst="rect">
            <a:avLst/>
          </a:prstGeom>
          <a:solidFill>
            <a:schemeClr val="bg1">
              <a:lumMod val="95000"/>
            </a:schemeClr>
          </a:solidFill>
          <a:ln>
            <a:noFill/>
          </a:ln>
        </p:spPr>
        <p:txBody>
          <a:bodyPr vert="horz" lIns="91440" tIns="45720" rIns="91440" bIns="45720" rtlCol="0" anchor="t">
            <a:normAutofit/>
          </a:bodyPr>
          <a:lstStyle/>
          <a:p>
            <a:pPr marL="0" lvl="0" indent="0" algn="r" defTabSz="914400" rtl="1" eaLnBrk="1" latinLnBrk="0" hangingPunct="1">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 name="Title 1"/>
          <p:cNvSpPr>
            <a:spLocks noGrp="1"/>
          </p:cNvSpPr>
          <p:nvPr>
            <p:ph type="ctrTitle" hasCustomPrompt="1"/>
          </p:nvPr>
        </p:nvSpPr>
        <p:spPr>
          <a:xfrm>
            <a:off x="528852" y="3034907"/>
            <a:ext cx="8025181" cy="1956585"/>
          </a:xfrm>
          <a:prstGeom prst="rect">
            <a:avLst/>
          </a:prstGeom>
        </p:spPr>
        <p:txBody>
          <a:bodyPr tIns="45720" bIns="45720" anchor="ctr">
            <a:normAutofit/>
          </a:bodyPr>
          <a:lstStyle>
            <a:lvl1pPr algn="r" rtl="1">
              <a:lnSpc>
                <a:spcPct val="83000"/>
              </a:lnSpc>
              <a:defRPr lang="en-US" sz="4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ar-SA" dirty="0"/>
              <a:t>شكراً</a:t>
            </a:r>
            <a:endParaRPr lang="en-US" dirty="0"/>
          </a:p>
        </p:txBody>
      </p:sp>
      <p:pic>
        <p:nvPicPr>
          <p:cNvPr id="12" name="Picture 11">
            <a:extLst>
              <a:ext uri="{FF2B5EF4-FFF2-40B4-BE49-F238E27FC236}">
                <a16:creationId xmlns:a16="http://schemas.microsoft.com/office/drawing/2014/main" id="{84D89AA9-703A-C444-B48A-0BE04BFBD4DD}"/>
              </a:ext>
            </a:extLst>
          </p:cNvPr>
          <p:cNvPicPr>
            <a:picLocks noChangeAspect="1"/>
          </p:cNvPicPr>
          <p:nvPr userDrawn="1"/>
        </p:nvPicPr>
        <p:blipFill>
          <a:blip r:embed="rId2"/>
          <a:srcRect/>
          <a:stretch/>
        </p:blipFill>
        <p:spPr>
          <a:xfrm>
            <a:off x="8793695" y="455205"/>
            <a:ext cx="2695448" cy="881888"/>
          </a:xfrm>
          <a:prstGeom prst="rect">
            <a:avLst/>
          </a:prstGeom>
        </p:spPr>
      </p:pic>
    </p:spTree>
    <p:extLst>
      <p:ext uri="{BB962C8B-B14F-4D97-AF65-F5344CB8AC3E}">
        <p14:creationId xmlns:p14="http://schemas.microsoft.com/office/powerpoint/2010/main" val="903945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16905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Section-Tit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FD712B4-46EA-F945-815F-208955F2242B}"/>
              </a:ext>
            </a:extLst>
          </p:cNvPr>
          <p:cNvSpPr/>
          <p:nvPr userDrawn="1"/>
        </p:nvSpPr>
        <p:spPr>
          <a:xfrm>
            <a:off x="0" y="1564301"/>
            <a:ext cx="12192000" cy="4353419"/>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a:p>
        </p:txBody>
      </p:sp>
      <p:sp>
        <p:nvSpPr>
          <p:cNvPr id="2" name="Title 1"/>
          <p:cNvSpPr>
            <a:spLocks noGrp="1"/>
          </p:cNvSpPr>
          <p:nvPr>
            <p:ph type="ctrTitle" hasCustomPrompt="1"/>
          </p:nvPr>
        </p:nvSpPr>
        <p:spPr>
          <a:xfrm>
            <a:off x="1533527" y="2218793"/>
            <a:ext cx="8933796" cy="2367383"/>
          </a:xfrm>
          <a:prstGeom prst="rect">
            <a:avLst/>
          </a:prstGeom>
        </p:spPr>
        <p:txBody>
          <a:bodyPr tIns="45720" bIns="45720" anchor="ctr">
            <a:normAutofit/>
          </a:bodyPr>
          <a:lstStyle>
            <a:lvl1pPr algn="ctr" rtl="1">
              <a:lnSpc>
                <a:spcPct val="83000"/>
              </a:lnSpc>
              <a:defRPr lang="en-US" sz="5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533525" y="4677998"/>
            <a:ext cx="8936846" cy="457201"/>
          </a:xfrm>
          <a:prstGeom prst="rect">
            <a:avLst/>
          </a:prstGeom>
        </p:spPr>
        <p:txBody>
          <a:bodyPr>
            <a:noAutofit/>
          </a:bodyPr>
          <a:lstStyle>
            <a:lvl1pPr marL="0" indent="0" algn="ctr" rtl="1">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TextBox 9">
            <a:extLst>
              <a:ext uri="{FF2B5EF4-FFF2-40B4-BE49-F238E27FC236}">
                <a16:creationId xmlns:a16="http://schemas.microsoft.com/office/drawing/2014/main" id="{0B226656-38C9-B349-8BF2-3906B17792AC}"/>
              </a:ext>
            </a:extLst>
          </p:cNvPr>
          <p:cNvSpPr txBox="1"/>
          <p:nvPr userDrawn="1"/>
        </p:nvSpPr>
        <p:spPr>
          <a:xfrm>
            <a:off x="2555081" y="6472813"/>
            <a:ext cx="7081838" cy="215444"/>
          </a:xfrm>
          <a:prstGeom prst="rect">
            <a:avLst/>
          </a:prstGeom>
          <a:noFill/>
        </p:spPr>
        <p:txBody>
          <a:bodyPr>
            <a:spAutoFit/>
          </a:bodyPr>
          <a:lstStyle/>
          <a:p>
            <a:pPr algn="ctr" rtl="1">
              <a:defRPr/>
            </a:pPr>
            <a:r>
              <a:rPr lang="x-none" sz="750" dirty="0">
                <a:solidFill>
                  <a:srgbClr val="595959"/>
                </a:solidFill>
                <a:latin typeface="Arial" pitchFamily="-110" charset="0"/>
                <a:ea typeface="ＭＳ Ｐゴシック" pitchFamily="-110" charset="-128"/>
                <a:cs typeface="+mn-cs"/>
              </a:rPr>
              <a:t> </a:t>
            </a:r>
            <a:r>
              <a:rPr lang="en-US" sz="750" dirty="0">
                <a:solidFill>
                  <a:srgbClr val="595959"/>
                </a:solidFill>
                <a:latin typeface="Arial" pitchFamily="-110" charset="0"/>
                <a:ea typeface="ＭＳ Ｐゴシック" pitchFamily="-110" charset="-128"/>
                <a:cs typeface="+mn-cs"/>
              </a:rPr>
              <a:t>©</a:t>
            </a:r>
            <a:r>
              <a:rPr lang="x-none" sz="750" dirty="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50" dirty="0">
              <a:solidFill>
                <a:srgbClr val="595959"/>
              </a:solidFill>
              <a:latin typeface="Arial" pitchFamily="-110" charset="0"/>
              <a:ea typeface="ＭＳ Ｐゴシック" pitchFamily="-110" charset="-128"/>
              <a:cs typeface="+mn-cs"/>
            </a:endParaRPr>
          </a:p>
        </p:txBody>
      </p:sp>
      <p:pic>
        <p:nvPicPr>
          <p:cNvPr id="11" name="Picture 10">
            <a:extLst>
              <a:ext uri="{FF2B5EF4-FFF2-40B4-BE49-F238E27FC236}">
                <a16:creationId xmlns:a16="http://schemas.microsoft.com/office/drawing/2014/main" id="{2DECA36A-9CD8-0C46-B55F-D33DAB78C51E}"/>
              </a:ext>
            </a:extLst>
          </p:cNvPr>
          <p:cNvPicPr>
            <a:picLocks noChangeAspect="1"/>
          </p:cNvPicPr>
          <p:nvPr userDrawn="1"/>
        </p:nvPicPr>
        <p:blipFill>
          <a:blip r:embed="rId2"/>
          <a:srcRect/>
          <a:stretch/>
        </p:blipFill>
        <p:spPr>
          <a:xfrm>
            <a:off x="8394535" y="324610"/>
            <a:ext cx="3094608" cy="1012484"/>
          </a:xfrm>
          <a:prstGeom prst="rect">
            <a:avLst/>
          </a:prstGeom>
        </p:spPr>
      </p:pic>
    </p:spTree>
    <p:extLst>
      <p:ext uri="{BB962C8B-B14F-4D97-AF65-F5344CB8AC3E}">
        <p14:creationId xmlns:p14="http://schemas.microsoft.com/office/powerpoint/2010/main" val="4004501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Subtitl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4BF7176-84F6-D44C-9D31-8AC3C2AB082D}"/>
              </a:ext>
            </a:extLst>
          </p:cNvPr>
          <p:cNvSpPr/>
          <p:nvPr userDrawn="1"/>
        </p:nvSpPr>
        <p:spPr>
          <a:xfrm>
            <a:off x="2650" y="2409691"/>
            <a:ext cx="8791044" cy="3256498"/>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a:p>
        </p:txBody>
      </p:sp>
      <p:sp>
        <p:nvSpPr>
          <p:cNvPr id="8" name="Rectangle 7">
            <a:extLst>
              <a:ext uri="{FF2B5EF4-FFF2-40B4-BE49-F238E27FC236}">
                <a16:creationId xmlns:a16="http://schemas.microsoft.com/office/drawing/2014/main" id="{A40D9A51-250E-4249-A28F-8BCB6AF9B0EA}"/>
              </a:ext>
            </a:extLst>
          </p:cNvPr>
          <p:cNvSpPr/>
          <p:nvPr userDrawn="1"/>
        </p:nvSpPr>
        <p:spPr>
          <a:xfrm>
            <a:off x="8793694" y="2409691"/>
            <a:ext cx="3398305" cy="3263900"/>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 name="Title 1"/>
          <p:cNvSpPr>
            <a:spLocks noGrp="1"/>
          </p:cNvSpPr>
          <p:nvPr>
            <p:ph type="ctrTitle" hasCustomPrompt="1"/>
          </p:nvPr>
        </p:nvSpPr>
        <p:spPr>
          <a:xfrm>
            <a:off x="525959" y="2792624"/>
            <a:ext cx="8025181" cy="1956585"/>
          </a:xfrm>
          <a:prstGeom prst="rect">
            <a:avLst/>
          </a:prstGeom>
        </p:spPr>
        <p:txBody>
          <a:bodyPr tIns="45720" bIns="45720" anchor="ctr">
            <a:normAutofit/>
          </a:bodyPr>
          <a:lstStyle>
            <a:lvl1pPr algn="r" rtl="1">
              <a:lnSpc>
                <a:spcPct val="83000"/>
              </a:lnSpc>
              <a:defRPr lang="en-US" sz="4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525959" y="4846405"/>
            <a:ext cx="8025181" cy="457201"/>
          </a:xfrm>
          <a:prstGeom prst="rect">
            <a:avLst/>
          </a:prstGeom>
        </p:spPr>
        <p:txBody>
          <a:bodyPr>
            <a:noAutofit/>
          </a:bodyPr>
          <a:lstStyle>
            <a:lvl1pPr marL="0" indent="0" algn="r" rtl="1">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extBox 8">
            <a:extLst>
              <a:ext uri="{FF2B5EF4-FFF2-40B4-BE49-F238E27FC236}">
                <a16:creationId xmlns:a16="http://schemas.microsoft.com/office/drawing/2014/main" id="{95E19219-F76D-7748-8FC4-0CB9534DA2C7}"/>
              </a:ext>
            </a:extLst>
          </p:cNvPr>
          <p:cNvSpPr txBox="1"/>
          <p:nvPr userDrawn="1"/>
        </p:nvSpPr>
        <p:spPr>
          <a:xfrm>
            <a:off x="1711856" y="6488915"/>
            <a:ext cx="7081838" cy="207749"/>
          </a:xfrm>
          <a:prstGeom prst="rect">
            <a:avLst/>
          </a:prstGeom>
          <a:noFill/>
        </p:spPr>
        <p:txBody>
          <a:bodyPr>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pic>
        <p:nvPicPr>
          <p:cNvPr id="12" name="Picture 11">
            <a:extLst>
              <a:ext uri="{FF2B5EF4-FFF2-40B4-BE49-F238E27FC236}">
                <a16:creationId xmlns:a16="http://schemas.microsoft.com/office/drawing/2014/main" id="{EDF6BA29-152B-E342-911F-F353625A49E6}"/>
              </a:ext>
            </a:extLst>
          </p:cNvPr>
          <p:cNvPicPr>
            <a:picLocks noChangeAspect="1"/>
          </p:cNvPicPr>
          <p:nvPr userDrawn="1"/>
        </p:nvPicPr>
        <p:blipFill>
          <a:blip r:embed="rId2"/>
          <a:srcRect/>
          <a:stretch/>
        </p:blipFill>
        <p:spPr>
          <a:xfrm>
            <a:off x="8793695" y="455205"/>
            <a:ext cx="2695448" cy="881888"/>
          </a:xfrm>
          <a:prstGeom prst="rect">
            <a:avLst/>
          </a:prstGeom>
        </p:spPr>
      </p:pic>
    </p:spTree>
    <p:extLst>
      <p:ext uri="{BB962C8B-B14F-4D97-AF65-F5344CB8AC3E}">
        <p14:creationId xmlns:p14="http://schemas.microsoft.com/office/powerpoint/2010/main" val="2508781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Subtitle-Pictur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3E7C4C2-67F5-B94E-81E7-00528ABC2B76}"/>
              </a:ext>
            </a:extLst>
          </p:cNvPr>
          <p:cNvSpPr/>
          <p:nvPr userDrawn="1"/>
        </p:nvSpPr>
        <p:spPr>
          <a:xfrm>
            <a:off x="-1" y="2409691"/>
            <a:ext cx="8793696" cy="3256498"/>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323681" y="1719747"/>
            <a:ext cx="8267940" cy="457201"/>
          </a:xfrm>
          <a:prstGeom prst="rect">
            <a:avLst/>
          </a:prstGeom>
        </p:spPr>
        <p:txBody>
          <a:bodyPr>
            <a:noAutofit/>
          </a:bodyPr>
          <a:lstStyle>
            <a:lvl1pPr marL="0" indent="0" algn="r" rtl="1">
              <a:spcBef>
                <a:spcPts val="0"/>
              </a:spcBef>
              <a:buNone/>
              <a:defRPr sz="36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Picture Placeholder 2">
            <a:extLst>
              <a:ext uri="{FF2B5EF4-FFF2-40B4-BE49-F238E27FC236}">
                <a16:creationId xmlns:a16="http://schemas.microsoft.com/office/drawing/2014/main" id="{B53B761F-AC01-FC44-8276-E78878FB5F4D}"/>
              </a:ext>
            </a:extLst>
          </p:cNvPr>
          <p:cNvSpPr>
            <a:spLocks noGrp="1" noChangeAspect="1"/>
          </p:cNvSpPr>
          <p:nvPr>
            <p:ph type="pic" idx="10"/>
          </p:nvPr>
        </p:nvSpPr>
        <p:spPr>
          <a:xfrm>
            <a:off x="8793695" y="2409691"/>
            <a:ext cx="3398305" cy="3256498"/>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523310" y="2644988"/>
            <a:ext cx="8025180" cy="3021201"/>
          </a:xfrm>
          <a:prstGeom prst="rect">
            <a:avLst/>
          </a:prstGeom>
        </p:spPr>
        <p:txBody>
          <a:bodyPr/>
          <a:lstStyle>
            <a:lvl1pPr marL="0" indent="0" algn="r" rtl="1">
              <a:buClr>
                <a:schemeClr val="bg1"/>
              </a:buClr>
              <a:buFontTx/>
              <a:buNone/>
              <a:defRPr sz="2800" b="0">
                <a:solidFill>
                  <a:schemeClr val="bg1"/>
                </a:solidFill>
                <a:latin typeface="Arial" panose="020B0604020202020204" pitchFamily="34" charset="0"/>
                <a:cs typeface="Arial" panose="020B0604020202020204" pitchFamily="34" charset="0"/>
              </a:defRPr>
            </a:lvl1pPr>
            <a:lvl2pPr marL="539750" indent="-265113" algn="r" rtl="1">
              <a:buClr>
                <a:schemeClr val="bg1"/>
              </a:buClr>
              <a:buSzPct val="120000"/>
              <a:buFont typeface="Wingdings" pitchFamily="2" charset="2"/>
              <a:buChar char="§"/>
              <a:tabLst/>
              <a:defRPr sz="2800">
                <a:solidFill>
                  <a:schemeClr val="bg1"/>
                </a:solidFill>
                <a:latin typeface="Arial" panose="020B0604020202020204" pitchFamily="34" charset="0"/>
                <a:cs typeface="Arial" panose="020B0604020202020204" pitchFamily="34" charset="0"/>
              </a:defRPr>
            </a:lvl2pPr>
            <a:lvl3pPr marL="731520" indent="-182880" algn="r" rtl="1">
              <a:buClr>
                <a:schemeClr val="bg1"/>
              </a:buClr>
              <a:buFont typeface="Wingdings" pitchFamily="2" charset="2"/>
              <a:buChar char="§"/>
              <a:defRPr sz="2400">
                <a:solidFill>
                  <a:schemeClr val="bg1"/>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pic>
        <p:nvPicPr>
          <p:cNvPr id="11" name="Picture 10">
            <a:extLst>
              <a:ext uri="{FF2B5EF4-FFF2-40B4-BE49-F238E27FC236}">
                <a16:creationId xmlns:a16="http://schemas.microsoft.com/office/drawing/2014/main" id="{CEE9879D-020F-0A41-B9AF-67249EE208E0}"/>
              </a:ext>
            </a:extLst>
          </p:cNvPr>
          <p:cNvPicPr>
            <a:picLocks noChangeAspect="1"/>
          </p:cNvPicPr>
          <p:nvPr userDrawn="1"/>
        </p:nvPicPr>
        <p:blipFill>
          <a:blip r:embed="rId2"/>
          <a:srcRect/>
          <a:stretch/>
        </p:blipFill>
        <p:spPr>
          <a:xfrm>
            <a:off x="8793695" y="455205"/>
            <a:ext cx="2695448" cy="881888"/>
          </a:xfrm>
          <a:prstGeom prst="rect">
            <a:avLst/>
          </a:prstGeom>
        </p:spPr>
      </p:pic>
      <p:sp>
        <p:nvSpPr>
          <p:cNvPr id="12" name="TextBox 11">
            <a:extLst>
              <a:ext uri="{FF2B5EF4-FFF2-40B4-BE49-F238E27FC236}">
                <a16:creationId xmlns:a16="http://schemas.microsoft.com/office/drawing/2014/main" id="{DF4AEF94-C802-9546-8C95-3AAC61E22B12}"/>
              </a:ext>
            </a:extLst>
          </p:cNvPr>
          <p:cNvSpPr txBox="1"/>
          <p:nvPr userDrawn="1"/>
        </p:nvSpPr>
        <p:spPr>
          <a:xfrm>
            <a:off x="1711856" y="6488915"/>
            <a:ext cx="7081838" cy="207749"/>
          </a:xfrm>
          <a:prstGeom prst="rect">
            <a:avLst/>
          </a:prstGeom>
          <a:noFill/>
        </p:spPr>
        <p:txBody>
          <a:bodyPr>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2045850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Regular-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FD343C2-E4F1-7F46-A2F1-08FBA3E6E026}"/>
              </a:ext>
            </a:extLst>
          </p:cNvPr>
          <p:cNvSpPr/>
          <p:nvPr userDrawn="1"/>
        </p:nvSpPr>
        <p:spPr>
          <a:xfrm>
            <a:off x="0" y="292608"/>
            <a:ext cx="12192000" cy="1078992"/>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569343" y="557783"/>
            <a:ext cx="11053313" cy="457201"/>
          </a:xfrm>
          <a:prstGeom prst="rect">
            <a:avLst/>
          </a:prstGeom>
        </p:spPr>
        <p:txBody>
          <a:bodyPr>
            <a:noAutofit/>
          </a:bodyPr>
          <a:lstStyle>
            <a:lvl1pPr marL="0" indent="0" algn="ctr" rtl="1">
              <a:spcBef>
                <a:spcPts val="0"/>
              </a:spcBef>
              <a:buNone/>
              <a:defRPr sz="3600" b="0" i="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3096051-E13F-F44E-BDF1-B2B2CF790B82}"/>
              </a:ext>
            </a:extLst>
          </p:cNvPr>
          <p:cNvSpPr/>
          <p:nvPr userDrawn="1"/>
        </p:nvSpPr>
        <p:spPr>
          <a:xfrm>
            <a:off x="0" y="1900069"/>
            <a:ext cx="12192000" cy="4443984"/>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1069848" y="2176948"/>
            <a:ext cx="10309115" cy="3489241"/>
          </a:xfrm>
          <a:prstGeom prst="rect">
            <a:avLst/>
          </a:prstGeom>
        </p:spPr>
        <p:txBody>
          <a:bodyPr/>
          <a:lstStyle>
            <a:lvl1pPr marL="0" indent="0" algn="r" rtl="1">
              <a:buClr>
                <a:schemeClr val="bg1"/>
              </a:buClr>
              <a:buFontTx/>
              <a:buNone/>
              <a:defRPr sz="28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8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4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10" name="TextBox 9">
            <a:extLst>
              <a:ext uri="{FF2B5EF4-FFF2-40B4-BE49-F238E27FC236}">
                <a16:creationId xmlns:a16="http://schemas.microsoft.com/office/drawing/2014/main" id="{8FFCAA90-DAAD-2C45-8A9C-FFA1D0AB0983}"/>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3676440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egular-Slide-2">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66799" y="2103120"/>
            <a:ext cx="4807789"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a:latin typeface="Arial" panose="020B0604020202020204" pitchFamily="34" charset="0"/>
                <a:cs typeface="Arial" panose="020B0604020202020204" pitchFamily="34" charset="0"/>
              </a:defRPr>
            </a:lvl1pPr>
            <a:lvl2pPr algn="r" rtl="1">
              <a:defRPr lang="en-US">
                <a:latin typeface="Arial" panose="020B0604020202020204" pitchFamily="34" charset="0"/>
                <a:cs typeface="Arial" panose="020B0604020202020204" pitchFamily="34" charset="0"/>
              </a:defRPr>
            </a:lvl2pPr>
            <a:lvl3pPr algn="r" rtl="1">
              <a:defRPr lang="en-US">
                <a:latin typeface="Arial" panose="020B0604020202020204" pitchFamily="34" charset="0"/>
                <a:cs typeface="Arial" panose="020B0604020202020204" pitchFamily="34" charset="0"/>
              </a:defRPr>
            </a:lvl3pPr>
            <a:lvl4pPr algn="r" rtl="1">
              <a:defRPr lang="en-US">
                <a:latin typeface="Arial" panose="020B0604020202020204" pitchFamily="34" charset="0"/>
                <a:cs typeface="Arial" panose="020B0604020202020204" pitchFamily="34" charset="0"/>
              </a:defRPr>
            </a:lvl4pPr>
            <a:lvl5pPr algn="r" rtl="1">
              <a:defRPr lang="en-US" dirty="0">
                <a:latin typeface="Arial" panose="020B0604020202020204" pitchFamily="34" charset="0"/>
                <a:cs typeface="Arial" panose="020B0604020202020204" pitchFamily="34" charset="0"/>
              </a:defRPr>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4" name="Content Placeholder 3"/>
          <p:cNvSpPr>
            <a:spLocks noGrp="1"/>
          </p:cNvSpPr>
          <p:nvPr>
            <p:ph sz="half" idx="2"/>
          </p:nvPr>
        </p:nvSpPr>
        <p:spPr>
          <a:xfrm>
            <a:off x="6317411" y="2103120"/>
            <a:ext cx="4807789"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a:latin typeface="Arial" panose="020B0604020202020204" pitchFamily="34" charset="0"/>
                <a:cs typeface="Arial" panose="020B0604020202020204" pitchFamily="34" charset="0"/>
              </a:defRPr>
            </a:lvl1pPr>
            <a:lvl2pPr algn="r" rtl="1">
              <a:defRPr lang="en-US">
                <a:latin typeface="Arial" panose="020B0604020202020204" pitchFamily="34" charset="0"/>
                <a:cs typeface="Arial" panose="020B0604020202020204" pitchFamily="34" charset="0"/>
              </a:defRPr>
            </a:lvl2pPr>
            <a:lvl3pPr algn="r" rtl="1">
              <a:defRPr lang="en-US">
                <a:latin typeface="Arial" panose="020B0604020202020204" pitchFamily="34" charset="0"/>
                <a:cs typeface="Arial" panose="020B0604020202020204" pitchFamily="34" charset="0"/>
              </a:defRPr>
            </a:lvl3pPr>
            <a:lvl4pPr algn="r" rtl="1">
              <a:defRPr lang="en-US">
                <a:latin typeface="Arial" panose="020B0604020202020204" pitchFamily="34" charset="0"/>
                <a:cs typeface="Arial" panose="020B0604020202020204" pitchFamily="34" charset="0"/>
              </a:defRPr>
            </a:lvl4pPr>
            <a:lvl5pPr algn="r" rtl="1">
              <a:defRPr lang="en-US" dirty="0">
                <a:latin typeface="Arial" panose="020B0604020202020204" pitchFamily="34" charset="0"/>
                <a:cs typeface="Arial" panose="020B0604020202020204" pitchFamily="34" charset="0"/>
              </a:defRPr>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569344" y="756536"/>
            <a:ext cx="11053314" cy="457201"/>
          </a:xfrm>
          <a:prstGeom prst="rect">
            <a:avLst/>
          </a:prstGeom>
        </p:spPr>
        <p:txBody>
          <a:bodyPr anchor="ct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B5958BAA-65C3-174A-AAEF-12B904BF7977}"/>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1190785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1">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EEA9544-5AC3-334B-B48C-C891D0AE5BB6}"/>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Content Placeholder 3">
            <a:extLst>
              <a:ext uri="{FF2B5EF4-FFF2-40B4-BE49-F238E27FC236}">
                <a16:creationId xmlns:a16="http://schemas.microsoft.com/office/drawing/2014/main" id="{880C0A46-5366-724C-B982-852FEE357715}"/>
              </a:ext>
            </a:extLst>
          </p:cNvPr>
          <p:cNvSpPr>
            <a:spLocks noGrp="1"/>
          </p:cNvSpPr>
          <p:nvPr>
            <p:ph sz="half" idx="2"/>
          </p:nvPr>
        </p:nvSpPr>
        <p:spPr>
          <a:xfrm>
            <a:off x="569343" y="2520177"/>
            <a:ext cx="6006859" cy="3794360"/>
          </a:xfrm>
          <a:prstGeom prst="rect">
            <a:avLst/>
          </a:prstGeom>
        </p:spPr>
        <p:txBody>
          <a:bodyPr/>
          <a:lstStyle>
            <a:lvl1pPr marL="0" indent="0" algn="r" rtl="1">
              <a:buClr>
                <a:schemeClr val="bg1"/>
              </a:buClr>
              <a:buFontTx/>
              <a:buNone/>
              <a:defRPr sz="24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0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0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21" name="Subtitle 2">
            <a:extLst>
              <a:ext uri="{FF2B5EF4-FFF2-40B4-BE49-F238E27FC236}">
                <a16:creationId xmlns:a16="http://schemas.microsoft.com/office/drawing/2014/main" id="{B29941A9-FCC8-BA4F-8619-10817DC1EB46}"/>
              </a:ext>
            </a:extLst>
          </p:cNvPr>
          <p:cNvSpPr>
            <a:spLocks noGrp="1"/>
          </p:cNvSpPr>
          <p:nvPr>
            <p:ph type="subTitle" idx="1"/>
          </p:nvPr>
        </p:nvSpPr>
        <p:spPr>
          <a:xfrm>
            <a:off x="569343" y="1667820"/>
            <a:ext cx="6006859" cy="523220"/>
          </a:xfrm>
          <a:prstGeom prst="rect">
            <a:avLst/>
          </a:prstGeom>
          <a:solidFill>
            <a:srgbClr val="0298CA"/>
          </a:solidFill>
        </p:spPr>
        <p:txBody>
          <a:bodyPr>
            <a:noAutofit/>
          </a:bodyPr>
          <a:lstStyle>
            <a:lvl1pPr marL="0" indent="0" algn="r" rtl="1">
              <a:spcBef>
                <a:spcPts val="0"/>
              </a:spcBef>
              <a:buNone/>
              <a:defRPr sz="2800" b="0" i="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 name="Title 1">
            <a:extLst>
              <a:ext uri="{FF2B5EF4-FFF2-40B4-BE49-F238E27FC236}">
                <a16:creationId xmlns:a16="http://schemas.microsoft.com/office/drawing/2014/main" id="{80A11D41-A025-8F48-B8C6-F006B03E7118}"/>
              </a:ext>
            </a:extLst>
          </p:cNvPr>
          <p:cNvSpPr>
            <a:spLocks noGrp="1"/>
          </p:cNvSpPr>
          <p:nvPr>
            <p:ph type="title" hasCustomPrompt="1"/>
          </p:nvPr>
        </p:nvSpPr>
        <p:spPr>
          <a:xfrm>
            <a:off x="569343" y="755180"/>
            <a:ext cx="11053314" cy="457201"/>
          </a:xfrm>
          <a:prstGeom prst="rect">
            <a:avLst/>
          </a:prstGeom>
        </p:spPr>
        <p:txBody>
          <a:bodyPr/>
          <a:lstStyle>
            <a:lvl1pPr algn="ctr" rtl="1">
              <a:defRPr sz="3200" b="0">
                <a:solidFill>
                  <a:schemeClr val="tx1">
                    <a:lumMod val="65000"/>
                    <a:lumOff val="35000"/>
                  </a:schemeClr>
                </a:solidFill>
                <a:latin typeface="Arial" panose="020B0604020202020204" pitchFamily="34" charset="0"/>
                <a:cs typeface="Arial" panose="020B0604020202020204" pitchFamily="34" charset="0"/>
              </a:defRPr>
            </a:lvl1pPr>
          </a:lstStyle>
          <a:p>
            <a:r>
              <a:rPr lang="en-US" dirty="0"/>
              <a:t>Click to edit Master subtitle style</a:t>
            </a:r>
          </a:p>
        </p:txBody>
      </p:sp>
      <p:sp>
        <p:nvSpPr>
          <p:cNvPr id="11" name="Picture Placeholder 2">
            <a:extLst>
              <a:ext uri="{FF2B5EF4-FFF2-40B4-BE49-F238E27FC236}">
                <a16:creationId xmlns:a16="http://schemas.microsoft.com/office/drawing/2014/main" id="{548CF297-EA5C-F845-ACA7-6CBE33E9965A}"/>
              </a:ext>
            </a:extLst>
          </p:cNvPr>
          <p:cNvSpPr>
            <a:spLocks noGrp="1" noChangeAspect="1"/>
          </p:cNvSpPr>
          <p:nvPr>
            <p:ph type="pic" idx="11"/>
          </p:nvPr>
        </p:nvSpPr>
        <p:spPr>
          <a:xfrm>
            <a:off x="6905406" y="1667820"/>
            <a:ext cx="4740891" cy="4646716"/>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2" name="TextBox 11">
            <a:extLst>
              <a:ext uri="{FF2B5EF4-FFF2-40B4-BE49-F238E27FC236}">
                <a16:creationId xmlns:a16="http://schemas.microsoft.com/office/drawing/2014/main" id="{DCFB8F69-4B21-4A44-A099-D2ED3A294E44}"/>
              </a:ext>
            </a:extLst>
          </p:cNvPr>
          <p:cNvSpPr txBox="1"/>
          <p:nvPr userDrawn="1"/>
        </p:nvSpPr>
        <p:spPr>
          <a:xfrm>
            <a:off x="569342" y="6488915"/>
            <a:ext cx="6006859" cy="207749"/>
          </a:xfrm>
          <a:prstGeom prst="rect">
            <a:avLst/>
          </a:prstGeom>
          <a:noFill/>
        </p:spPr>
        <p:txBody>
          <a:bodyPr wrap="square">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2223757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2">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1F491C28-1C81-1C4B-9AB0-2D9AF3487468}"/>
              </a:ext>
            </a:extLst>
          </p:cNvPr>
          <p:cNvSpPr/>
          <p:nvPr userDrawn="1"/>
        </p:nvSpPr>
        <p:spPr>
          <a:xfrm>
            <a:off x="0" y="1647645"/>
            <a:ext cx="7272069" cy="4696408"/>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0" name="Content Placeholder 3">
            <a:extLst>
              <a:ext uri="{FF2B5EF4-FFF2-40B4-BE49-F238E27FC236}">
                <a16:creationId xmlns:a16="http://schemas.microsoft.com/office/drawing/2014/main" id="{8DECF708-1018-C14B-B4FB-738EA23F225C}"/>
              </a:ext>
            </a:extLst>
          </p:cNvPr>
          <p:cNvSpPr>
            <a:spLocks noGrp="1"/>
          </p:cNvSpPr>
          <p:nvPr>
            <p:ph sz="half" idx="2"/>
          </p:nvPr>
        </p:nvSpPr>
        <p:spPr>
          <a:xfrm>
            <a:off x="1069848" y="2176948"/>
            <a:ext cx="5926175" cy="3489241"/>
          </a:xfrm>
          <a:prstGeom prst="rect">
            <a:avLst/>
          </a:prstGeom>
        </p:spPr>
        <p:txBody>
          <a:bodyPr/>
          <a:lstStyle>
            <a:lvl1pPr marL="0" indent="0" algn="r" rtl="1">
              <a:buClr>
                <a:schemeClr val="bg1"/>
              </a:buClr>
              <a:buFontTx/>
              <a:buNone/>
              <a:defRPr sz="24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0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0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22" name="Subtitle 2">
            <a:extLst>
              <a:ext uri="{FF2B5EF4-FFF2-40B4-BE49-F238E27FC236}">
                <a16:creationId xmlns:a16="http://schemas.microsoft.com/office/drawing/2014/main" id="{41BD8A75-37CC-DB42-B7DE-45550037B05C}"/>
              </a:ext>
            </a:extLst>
          </p:cNvPr>
          <p:cNvSpPr>
            <a:spLocks noGrp="1"/>
          </p:cNvSpPr>
          <p:nvPr>
            <p:ph type="subTitle" idx="1"/>
          </p:nvPr>
        </p:nvSpPr>
        <p:spPr>
          <a:xfrm>
            <a:off x="569342" y="746600"/>
            <a:ext cx="11053314" cy="525152"/>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5" name="Rectangle 24">
            <a:extLst>
              <a:ext uri="{FF2B5EF4-FFF2-40B4-BE49-F238E27FC236}">
                <a16:creationId xmlns:a16="http://schemas.microsoft.com/office/drawing/2014/main" id="{24E4188F-9D81-A643-9345-14A4F431EF04}"/>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Picture Placeholder 2">
            <a:extLst>
              <a:ext uri="{FF2B5EF4-FFF2-40B4-BE49-F238E27FC236}">
                <a16:creationId xmlns:a16="http://schemas.microsoft.com/office/drawing/2014/main" id="{1E7D02E7-91C4-7B41-A3D5-A424AC8F98F1}"/>
              </a:ext>
            </a:extLst>
          </p:cNvPr>
          <p:cNvSpPr>
            <a:spLocks noGrp="1" noChangeAspect="1"/>
          </p:cNvSpPr>
          <p:nvPr>
            <p:ph type="pic" idx="10"/>
          </p:nvPr>
        </p:nvSpPr>
        <p:spPr>
          <a:xfrm>
            <a:off x="7272069" y="1647645"/>
            <a:ext cx="4919932" cy="4675517"/>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9" name="TextBox 8">
            <a:extLst>
              <a:ext uri="{FF2B5EF4-FFF2-40B4-BE49-F238E27FC236}">
                <a16:creationId xmlns:a16="http://schemas.microsoft.com/office/drawing/2014/main" id="{58572518-4514-0D46-80A9-5845C716DA06}"/>
              </a:ext>
            </a:extLst>
          </p:cNvPr>
          <p:cNvSpPr txBox="1"/>
          <p:nvPr userDrawn="1"/>
        </p:nvSpPr>
        <p:spPr>
          <a:xfrm>
            <a:off x="1069848" y="6488915"/>
            <a:ext cx="5926175" cy="207749"/>
          </a:xfrm>
          <a:prstGeom prst="rect">
            <a:avLst/>
          </a:prstGeom>
          <a:noFill/>
        </p:spPr>
        <p:txBody>
          <a:bodyPr wrap="square">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679556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3">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569342" y="756536"/>
            <a:ext cx="11053314" cy="494195"/>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p:nvPr>
        </p:nvSpPr>
        <p:spPr>
          <a:xfrm>
            <a:off x="914400"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7" name="Picture Placeholder 2">
            <a:extLst>
              <a:ext uri="{FF2B5EF4-FFF2-40B4-BE49-F238E27FC236}">
                <a16:creationId xmlns:a16="http://schemas.microsoft.com/office/drawing/2014/main" id="{923023EC-B05C-C24A-B73E-45D4DC9F81B5}"/>
              </a:ext>
            </a:extLst>
          </p:cNvPr>
          <p:cNvSpPr>
            <a:spLocks noGrp="1" noChangeAspect="1"/>
          </p:cNvSpPr>
          <p:nvPr>
            <p:ph type="pic" idx="11"/>
          </p:nvPr>
        </p:nvSpPr>
        <p:spPr>
          <a:xfrm>
            <a:off x="4502989"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p:nvPr>
        </p:nvSpPr>
        <p:spPr>
          <a:xfrm>
            <a:off x="8117457"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914400"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1" name="Text Placeholder 3">
            <a:extLst>
              <a:ext uri="{FF2B5EF4-FFF2-40B4-BE49-F238E27FC236}">
                <a16:creationId xmlns:a16="http://schemas.microsoft.com/office/drawing/2014/main" id="{E0FB25C7-ABFD-C644-BC4A-54D5562E4FDF}"/>
              </a:ext>
            </a:extLst>
          </p:cNvPr>
          <p:cNvSpPr>
            <a:spLocks noGrp="1"/>
          </p:cNvSpPr>
          <p:nvPr>
            <p:ph type="body" sz="half" idx="13"/>
          </p:nvPr>
        </p:nvSpPr>
        <p:spPr>
          <a:xfrm>
            <a:off x="4511615"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8108830"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2303254"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A3E7992-0396-1E46-9F28-525A57944B35}"/>
              </a:ext>
            </a:extLst>
          </p:cNvPr>
          <p:cNvSpPr/>
          <p:nvPr userDrawn="1"/>
        </p:nvSpPr>
        <p:spPr>
          <a:xfrm>
            <a:off x="5900469"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9497684"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2F82AEFB-BEA9-214C-9F03-DF9EBB6DFAE7}"/>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3855988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6601761"/>
      </p:ext>
    </p:extLst>
  </p:cSld>
  <p:clrMap bg1="lt1" tx1="dk1" bg2="lt2" tx2="dk2" accent1="accent1" accent2="accent2" accent3="accent3" accent4="accent4" accent5="accent5" accent6="accent6" hlink="hlink" folHlink="folHlink"/>
  <p:sldLayoutIdLst>
    <p:sldLayoutId id="2147483732" r:id="rId1"/>
    <p:sldLayoutId id="2147483738" r:id="rId2"/>
    <p:sldLayoutId id="2147483739" r:id="rId3"/>
    <p:sldLayoutId id="2147483740" r:id="rId4"/>
    <p:sldLayoutId id="2147483741" r:id="rId5"/>
    <p:sldLayoutId id="2147483735" r:id="rId6"/>
    <p:sldLayoutId id="2147483733" r:id="rId7"/>
    <p:sldLayoutId id="2147483734" r:id="rId8"/>
    <p:sldLayoutId id="2147483742" r:id="rId9"/>
    <p:sldLayoutId id="2147483745" r:id="rId10"/>
    <p:sldLayoutId id="2147483744" r:id="rId11"/>
    <p:sldLayoutId id="2147483746" r:id="rId12"/>
    <p:sldLayoutId id="2147483743" r:id="rId13"/>
  </p:sldLayoutIdLst>
  <p:hf sldNum="0" hdr="0" ftr="0" dt="0"/>
  <p:txStyles>
    <p:titleStyle>
      <a:lvl1pPr algn="l" defTabSz="914400" rtl="0" eaLnBrk="1" latinLnBrk="0" hangingPunct="1">
        <a:lnSpc>
          <a:spcPct val="90000"/>
        </a:lnSpc>
        <a:spcBef>
          <a:spcPct val="0"/>
        </a:spcBef>
        <a:buNone/>
        <a:defRPr lang="en-US" sz="4000" b="1"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8.tiff"/><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9.xml"/><Relationship Id="rId5" Type="http://schemas.openxmlformats.org/officeDocument/2006/relationships/image" Target="../media/image11.png"/><Relationship Id="rId4" Type="http://schemas.openxmlformats.org/officeDocument/2006/relationships/image" Target="../media/image10.jpg"/></Relationships>
</file>

<file path=ppt/slides/_rels/slide13.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slideLayout" Target="../slideLayouts/slideLayout9.xml"/><Relationship Id="rId4" Type="http://schemas.openxmlformats.org/officeDocument/2006/relationships/image" Target="../media/image14.jpg"/></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9.xml"/><Relationship Id="rId5" Type="http://schemas.openxmlformats.org/officeDocument/2006/relationships/image" Target="../media/image17.jpg"/><Relationship Id="rId4" Type="http://schemas.openxmlformats.org/officeDocument/2006/relationships/image" Target="../media/image1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79719-EC25-F44A-935D-57F558B86ED5}"/>
              </a:ext>
            </a:extLst>
          </p:cNvPr>
          <p:cNvSpPr>
            <a:spLocks noGrp="1"/>
          </p:cNvSpPr>
          <p:nvPr>
            <p:ph type="ctrTitle"/>
          </p:nvPr>
        </p:nvSpPr>
        <p:spPr>
          <a:xfrm>
            <a:off x="1523848" y="1146002"/>
            <a:ext cx="8933796" cy="2367383"/>
          </a:xfrm>
        </p:spPr>
        <p:txBody>
          <a:bodyPr/>
          <a:lstStyle/>
          <a:p>
            <a:br>
              <a:rPr lang="en-US" dirty="0"/>
            </a:br>
            <a:endParaRPr lang="en-US" dirty="0"/>
          </a:p>
        </p:txBody>
      </p:sp>
      <p:sp>
        <p:nvSpPr>
          <p:cNvPr id="5" name="TextBox 4">
            <a:extLst>
              <a:ext uri="{FF2B5EF4-FFF2-40B4-BE49-F238E27FC236}">
                <a16:creationId xmlns:a16="http://schemas.microsoft.com/office/drawing/2014/main" id="{55109534-168C-4307-A911-60DBDE36DC4A}"/>
              </a:ext>
            </a:extLst>
          </p:cNvPr>
          <p:cNvSpPr txBox="1"/>
          <p:nvPr/>
        </p:nvSpPr>
        <p:spPr>
          <a:xfrm>
            <a:off x="1029116" y="1921130"/>
            <a:ext cx="9071639" cy="1446550"/>
          </a:xfrm>
          <a:prstGeom prst="rect">
            <a:avLst/>
          </a:prstGeom>
          <a:noFill/>
        </p:spPr>
        <p:txBody>
          <a:bodyPr wrap="square">
            <a:spAutoFit/>
          </a:bodyPr>
          <a:lstStyle/>
          <a:p>
            <a:pPr algn="ctr" rtl="1"/>
            <a:r>
              <a:rPr lang="en-US" sz="4400" dirty="0">
                <a:solidFill>
                  <a:schemeClr val="bg1"/>
                </a:solidFill>
              </a:rPr>
              <a:t>Capacity building program for national women’s machineries</a:t>
            </a:r>
          </a:p>
        </p:txBody>
      </p:sp>
      <p:sp>
        <p:nvSpPr>
          <p:cNvPr id="4" name="Subtitle 3">
            <a:extLst>
              <a:ext uri="{FF2B5EF4-FFF2-40B4-BE49-F238E27FC236}">
                <a16:creationId xmlns:a16="http://schemas.microsoft.com/office/drawing/2014/main" id="{7437CA40-60C2-43FA-B9BE-922B609F65BA}"/>
              </a:ext>
            </a:extLst>
          </p:cNvPr>
          <p:cNvSpPr>
            <a:spLocks noGrp="1"/>
          </p:cNvSpPr>
          <p:nvPr>
            <p:ph type="subTitle" idx="1"/>
          </p:nvPr>
        </p:nvSpPr>
        <p:spPr>
          <a:xfrm>
            <a:off x="1013074" y="5290048"/>
            <a:ext cx="4008105" cy="805952"/>
          </a:xfrm>
        </p:spPr>
        <p:txBody>
          <a:bodyPr/>
          <a:lstStyle/>
          <a:p>
            <a:r>
              <a:rPr lang="en-US" sz="2000" dirty="0">
                <a:solidFill>
                  <a:srgbClr val="134985"/>
                </a:solidFill>
                <a:latin typeface="Calibri" panose="020F0502020204030204" pitchFamily="34" charset="0"/>
                <a:cs typeface="Calibri" panose="020F0502020204030204" pitchFamily="34" charset="0"/>
              </a:rPr>
              <a:t>Stephanie </a:t>
            </a:r>
            <a:r>
              <a:rPr lang="en-US" sz="2000" dirty="0" err="1">
                <a:solidFill>
                  <a:srgbClr val="134985"/>
                </a:solidFill>
                <a:latin typeface="Calibri" panose="020F0502020204030204" pitchFamily="34" charset="0"/>
                <a:cs typeface="Calibri" panose="020F0502020204030204" pitchFamily="34" charset="0"/>
              </a:rPr>
              <a:t>Chaban</a:t>
            </a:r>
            <a:endParaRPr lang="en-US" sz="2000" dirty="0">
              <a:solidFill>
                <a:srgbClr val="134985"/>
              </a:solidFill>
              <a:latin typeface="Calibri" panose="020F0502020204030204" pitchFamily="34" charset="0"/>
              <a:cs typeface="Calibri" panose="020F0502020204030204" pitchFamily="34" charset="0"/>
            </a:endParaRPr>
          </a:p>
          <a:p>
            <a:r>
              <a:rPr lang="en-US" sz="2000" dirty="0">
                <a:solidFill>
                  <a:srgbClr val="134985"/>
                </a:solidFill>
                <a:latin typeface="Calibri" panose="020F0502020204030204" pitchFamily="34" charset="0"/>
                <a:cs typeface="Calibri" panose="020F0502020204030204" pitchFamily="34" charset="0"/>
              </a:rPr>
              <a:t>Social Affairs Officer</a:t>
            </a:r>
          </a:p>
        </p:txBody>
      </p:sp>
    </p:spTree>
    <p:extLst>
      <p:ext uri="{BB962C8B-B14F-4D97-AF65-F5344CB8AC3E}">
        <p14:creationId xmlns:p14="http://schemas.microsoft.com/office/powerpoint/2010/main" val="36463130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a:xfrm>
            <a:off x="1891223" y="1477065"/>
            <a:ext cx="8267940" cy="925241"/>
          </a:xfrm>
        </p:spPr>
        <p:txBody>
          <a:bodyPr/>
          <a:lstStyle/>
          <a:p>
            <a:pPr algn="ctr"/>
            <a:r>
              <a:rPr lang="en-US" sz="5400" b="1" dirty="0"/>
              <a:t>Any Questions?</a:t>
            </a:r>
          </a:p>
        </p:txBody>
      </p:sp>
      <p:pic>
        <p:nvPicPr>
          <p:cNvPr id="9" name="Content Placeholder 8" descr="Frequently Asked &lt;strong&gt;Questions&lt;/strong&gt; - Participate in Research"/>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23875" y="2832510"/>
            <a:ext cx="8024813" cy="2645542"/>
          </a:xfrm>
        </p:spPr>
      </p:pic>
    </p:spTree>
    <p:extLst>
      <p:ext uri="{BB962C8B-B14F-4D97-AF65-F5344CB8AC3E}">
        <p14:creationId xmlns:p14="http://schemas.microsoft.com/office/powerpoint/2010/main" val="861771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14E27-07CF-7447-B3BA-6430500C6E45}"/>
              </a:ext>
            </a:extLst>
          </p:cNvPr>
          <p:cNvSpPr>
            <a:spLocks noGrp="1"/>
          </p:cNvSpPr>
          <p:nvPr>
            <p:ph type="ctrTitle"/>
          </p:nvPr>
        </p:nvSpPr>
        <p:spPr/>
        <p:txBody>
          <a:bodyPr>
            <a:normAutofit/>
          </a:bodyPr>
          <a:lstStyle/>
          <a:p>
            <a:pPr algn="ctr"/>
            <a:r>
              <a:rPr lang="en-US" sz="4800" dirty="0">
                <a:latin typeface="Calibri" panose="020F0502020204030204" pitchFamily="34" charset="0"/>
                <a:cs typeface="Calibri" panose="020F0502020204030204" pitchFamily="34" charset="0"/>
              </a:rPr>
              <a:t>The Socio-legal Situation of Women in Somalia</a:t>
            </a:r>
          </a:p>
        </p:txBody>
      </p:sp>
      <p:pic>
        <p:nvPicPr>
          <p:cNvPr id="4" name="Picture 3">
            <a:extLst>
              <a:ext uri="{FF2B5EF4-FFF2-40B4-BE49-F238E27FC236}">
                <a16:creationId xmlns:a16="http://schemas.microsoft.com/office/drawing/2014/main" id="{0C75C261-A09D-9B46-9983-5E946CCE51D0}"/>
              </a:ext>
            </a:extLst>
          </p:cNvPr>
          <p:cNvPicPr>
            <a:picLocks noChangeAspect="1"/>
          </p:cNvPicPr>
          <p:nvPr/>
        </p:nvPicPr>
        <p:blipFill>
          <a:blip r:embed="rId3"/>
          <a:stretch>
            <a:fillRect/>
          </a:stretch>
        </p:blipFill>
        <p:spPr>
          <a:xfrm>
            <a:off x="9388230" y="2695932"/>
            <a:ext cx="2108200" cy="2773595"/>
          </a:xfrm>
          <a:prstGeom prst="rect">
            <a:avLst/>
          </a:prstGeom>
        </p:spPr>
      </p:pic>
    </p:spTree>
    <p:extLst>
      <p:ext uri="{BB962C8B-B14F-4D97-AF65-F5344CB8AC3E}">
        <p14:creationId xmlns:p14="http://schemas.microsoft.com/office/powerpoint/2010/main" val="20409808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06C824A0-3546-E241-ABAF-8007FA416CF7}"/>
              </a:ext>
            </a:extLst>
          </p:cNvPr>
          <p:cNvSpPr>
            <a:spLocks noGrp="1"/>
          </p:cNvSpPr>
          <p:nvPr>
            <p:ph type="subTitle" idx="1"/>
          </p:nvPr>
        </p:nvSpPr>
        <p:spPr/>
        <p:txBody>
          <a:bodyPr/>
          <a:lstStyle/>
          <a:p>
            <a:r>
              <a:rPr lang="en-US" sz="4000" dirty="0">
                <a:latin typeface="Calibri" panose="020F0502020204030204" pitchFamily="34" charset="0"/>
                <a:cs typeface="Calibri" panose="020F0502020204030204" pitchFamily="34" charset="0"/>
              </a:rPr>
              <a:t>Indicators</a:t>
            </a:r>
          </a:p>
        </p:txBody>
      </p:sp>
      <p:sp>
        <p:nvSpPr>
          <p:cNvPr id="6" name="Text Placeholder 5">
            <a:extLst>
              <a:ext uri="{FF2B5EF4-FFF2-40B4-BE49-F238E27FC236}">
                <a16:creationId xmlns:a16="http://schemas.microsoft.com/office/drawing/2014/main" id="{00F984C7-07B4-654D-9190-9C4F77BDE109}"/>
              </a:ext>
            </a:extLst>
          </p:cNvPr>
          <p:cNvSpPr>
            <a:spLocks noGrp="1"/>
          </p:cNvSpPr>
          <p:nvPr>
            <p:ph type="body" sz="half" idx="2"/>
          </p:nvPr>
        </p:nvSpPr>
        <p:spPr>
          <a:xfrm>
            <a:off x="914400" y="4692770"/>
            <a:ext cx="3161963" cy="1630392"/>
          </a:xfrm>
        </p:spPr>
        <p:txBody>
          <a:bodyPr>
            <a:normAutofit/>
          </a:bodyPr>
          <a:lstStyle/>
          <a:p>
            <a:pPr marL="0" indent="0" algn="l">
              <a:lnSpc>
                <a:spcPct val="100000"/>
              </a:lnSpc>
              <a:buNone/>
            </a:pPr>
            <a:r>
              <a:rPr lang="en-US" dirty="0">
                <a:latin typeface="Calibri" panose="020F0502020204030204" pitchFamily="34" charset="0"/>
                <a:cs typeface="Calibri" panose="020F0502020204030204" pitchFamily="34" charset="0"/>
              </a:rPr>
              <a:t>48% of girls and women aged 6 and above, have never been to school.</a:t>
            </a:r>
          </a:p>
          <a:p>
            <a:pPr marL="0" indent="0" algn="l">
              <a:lnSpc>
                <a:spcPct val="100000"/>
              </a:lnSpc>
              <a:buNone/>
            </a:pPr>
            <a:r>
              <a:rPr lang="en-US" dirty="0">
                <a:latin typeface="Calibri" panose="020F0502020204030204" pitchFamily="34" charset="0"/>
                <a:cs typeface="Calibri" panose="020F0502020204030204" pitchFamily="34" charset="0"/>
              </a:rPr>
              <a:t>32% of females are literate.</a:t>
            </a:r>
          </a:p>
          <a:p>
            <a:endParaRPr lang="en-US" dirty="0"/>
          </a:p>
        </p:txBody>
      </p:sp>
      <p:sp>
        <p:nvSpPr>
          <p:cNvPr id="7" name="Text Placeholder 6">
            <a:extLst>
              <a:ext uri="{FF2B5EF4-FFF2-40B4-BE49-F238E27FC236}">
                <a16:creationId xmlns:a16="http://schemas.microsoft.com/office/drawing/2014/main" id="{393C00C5-18DE-4B41-A534-A69352E8CF03}"/>
              </a:ext>
            </a:extLst>
          </p:cNvPr>
          <p:cNvSpPr>
            <a:spLocks noGrp="1"/>
          </p:cNvSpPr>
          <p:nvPr>
            <p:ph type="body" sz="half" idx="13"/>
          </p:nvPr>
        </p:nvSpPr>
        <p:spPr/>
        <p:txBody>
          <a:bodyPr>
            <a:normAutofit/>
          </a:bodyPr>
          <a:lstStyle/>
          <a:p>
            <a:pPr marL="0" indent="0" algn="l">
              <a:buNone/>
            </a:pPr>
            <a:r>
              <a:rPr lang="en-US" sz="2200" dirty="0">
                <a:latin typeface="Calibri" panose="020F0502020204030204" pitchFamily="34" charset="0"/>
                <a:cs typeface="Calibri" panose="020F0502020204030204" pitchFamily="34" charset="0"/>
              </a:rPr>
              <a:t>36% of women aged 20-24 were married by the time they turned 18.</a:t>
            </a:r>
          </a:p>
          <a:p>
            <a:pPr marL="0" indent="0" algn="l">
              <a:buNone/>
            </a:pPr>
            <a:endParaRPr lang="en-US" dirty="0"/>
          </a:p>
        </p:txBody>
      </p:sp>
      <p:sp>
        <p:nvSpPr>
          <p:cNvPr id="8" name="Text Placeholder 7">
            <a:extLst>
              <a:ext uri="{FF2B5EF4-FFF2-40B4-BE49-F238E27FC236}">
                <a16:creationId xmlns:a16="http://schemas.microsoft.com/office/drawing/2014/main" id="{D67D251D-8012-454A-A611-91CEDAE98E8E}"/>
              </a:ext>
            </a:extLst>
          </p:cNvPr>
          <p:cNvSpPr>
            <a:spLocks noGrp="1"/>
          </p:cNvSpPr>
          <p:nvPr>
            <p:ph type="body" sz="half" idx="14"/>
          </p:nvPr>
        </p:nvSpPr>
        <p:spPr>
          <a:xfrm>
            <a:off x="8108830" y="4692770"/>
            <a:ext cx="3160184" cy="1630392"/>
          </a:xfrm>
        </p:spPr>
        <p:txBody>
          <a:bodyPr>
            <a:normAutofit fontScale="62500" lnSpcReduction="20000"/>
          </a:bodyPr>
          <a:lstStyle/>
          <a:p>
            <a:pPr marL="0" indent="0" algn="l">
              <a:buNone/>
            </a:pPr>
            <a:r>
              <a:rPr lang="en-US" sz="3200" dirty="0">
                <a:latin typeface="Calibri" panose="020F0502020204030204" pitchFamily="34" charset="0"/>
                <a:cs typeface="Calibri" panose="020F0502020204030204" pitchFamily="34" charset="0"/>
              </a:rPr>
              <a:t>32% of births are delivered with the assistance of a skilled health professional.</a:t>
            </a:r>
          </a:p>
          <a:p>
            <a:pPr marL="0" indent="0" algn="l">
              <a:buNone/>
            </a:pPr>
            <a:r>
              <a:rPr lang="en-US" sz="3200" dirty="0">
                <a:latin typeface="Calibri" panose="020F0502020204030204" pitchFamily="34" charset="0"/>
                <a:cs typeface="Calibri" panose="020F0502020204030204" pitchFamily="34" charset="0"/>
              </a:rPr>
              <a:t>Somalia’s total fertility rate is 6.9 children.</a:t>
            </a:r>
          </a:p>
          <a:p>
            <a:pPr marL="0" indent="0" algn="l">
              <a:buNone/>
            </a:pPr>
            <a:endParaRPr lang="en-US" sz="2900" dirty="0">
              <a:latin typeface="Calibri" panose="020F0502020204030204" pitchFamily="34" charset="0"/>
              <a:cs typeface="Calibri" panose="020F0502020204030204" pitchFamily="34" charset="0"/>
            </a:endParaRPr>
          </a:p>
          <a:p>
            <a:endParaRPr lang="en-US" dirty="0"/>
          </a:p>
        </p:txBody>
      </p:sp>
      <p:pic>
        <p:nvPicPr>
          <p:cNvPr id="18" name="Picture Placeholder 15">
            <a:extLst>
              <a:ext uri="{FF2B5EF4-FFF2-40B4-BE49-F238E27FC236}">
                <a16:creationId xmlns:a16="http://schemas.microsoft.com/office/drawing/2014/main" id="{520E8CEE-A1AA-EE4B-9B34-CACEB0F6E4FE}"/>
              </a:ext>
            </a:extLst>
          </p:cNvPr>
          <p:cNvPicPr>
            <a:picLocks noGrp="1" noChangeAspect="1"/>
          </p:cNvPicPr>
          <p:nvPr>
            <p:ph type="pic" idx="11"/>
          </p:nvPr>
        </p:nvPicPr>
        <p:blipFill>
          <a:blip r:embed="rId3"/>
          <a:srcRect t="6942" b="6942"/>
          <a:stretch>
            <a:fillRect/>
          </a:stretch>
        </p:blipFill>
        <p:spPr>
          <a:xfrm>
            <a:off x="4503738" y="1647824"/>
            <a:ext cx="3155950" cy="2717801"/>
          </a:xfrm>
        </p:spPr>
      </p:pic>
      <p:pic>
        <p:nvPicPr>
          <p:cNvPr id="24" name="Picture Placeholder 23">
            <a:extLst>
              <a:ext uri="{FF2B5EF4-FFF2-40B4-BE49-F238E27FC236}">
                <a16:creationId xmlns:a16="http://schemas.microsoft.com/office/drawing/2014/main" id="{3A0E003F-F101-7E4C-8515-C68E64148FB6}"/>
              </a:ext>
            </a:extLst>
          </p:cNvPr>
          <p:cNvPicPr>
            <a:picLocks noGrp="1" noChangeAspect="1"/>
          </p:cNvPicPr>
          <p:nvPr>
            <p:ph type="pic" idx="10"/>
          </p:nvPr>
        </p:nvPicPr>
        <p:blipFill>
          <a:blip r:embed="rId4"/>
          <a:srcRect t="3821" b="3821"/>
          <a:stretch>
            <a:fillRect/>
          </a:stretch>
        </p:blipFill>
        <p:spPr>
          <a:xfrm>
            <a:off x="914400" y="1647646"/>
            <a:ext cx="3157267" cy="2717980"/>
          </a:xfrm>
        </p:spPr>
      </p:pic>
      <p:pic>
        <p:nvPicPr>
          <p:cNvPr id="35" name="Picture Placeholder 34">
            <a:extLst>
              <a:ext uri="{FF2B5EF4-FFF2-40B4-BE49-F238E27FC236}">
                <a16:creationId xmlns:a16="http://schemas.microsoft.com/office/drawing/2014/main" id="{51F6BD2F-142A-1040-8ED8-9688F7CD49AF}"/>
              </a:ext>
            </a:extLst>
          </p:cNvPr>
          <p:cNvPicPr>
            <a:picLocks noGrp="1" noChangeAspect="1"/>
          </p:cNvPicPr>
          <p:nvPr>
            <p:ph type="pic" idx="12"/>
          </p:nvPr>
        </p:nvPicPr>
        <p:blipFill>
          <a:blip r:embed="rId5"/>
          <a:srcRect t="3821" b="3821"/>
          <a:stretch>
            <a:fillRect/>
          </a:stretch>
        </p:blipFill>
        <p:spPr>
          <a:xfrm>
            <a:off x="8117457" y="1647646"/>
            <a:ext cx="3157267" cy="2717980"/>
          </a:xfrm>
        </p:spPr>
      </p:pic>
    </p:spTree>
    <p:extLst>
      <p:ext uri="{BB962C8B-B14F-4D97-AF65-F5344CB8AC3E}">
        <p14:creationId xmlns:p14="http://schemas.microsoft.com/office/powerpoint/2010/main" val="35072410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E953FB4B-DF20-4E4B-9D08-643747FD665D}"/>
              </a:ext>
            </a:extLst>
          </p:cNvPr>
          <p:cNvSpPr>
            <a:spLocks noGrp="1"/>
          </p:cNvSpPr>
          <p:nvPr>
            <p:ph type="subTitle" idx="1"/>
          </p:nvPr>
        </p:nvSpPr>
        <p:spPr/>
        <p:txBody>
          <a:bodyPr/>
          <a:lstStyle/>
          <a:p>
            <a:r>
              <a:rPr lang="en-US" sz="4000" dirty="0">
                <a:latin typeface="Calibri" panose="020F0502020204030204" pitchFamily="34" charset="0"/>
                <a:cs typeface="Calibri" panose="020F0502020204030204" pitchFamily="34" charset="0"/>
              </a:rPr>
              <a:t>Indicators</a:t>
            </a:r>
          </a:p>
          <a:p>
            <a:endParaRPr lang="en-US" dirty="0"/>
          </a:p>
        </p:txBody>
      </p:sp>
      <p:sp>
        <p:nvSpPr>
          <p:cNvPr id="6" name="Text Placeholder 5">
            <a:extLst>
              <a:ext uri="{FF2B5EF4-FFF2-40B4-BE49-F238E27FC236}">
                <a16:creationId xmlns:a16="http://schemas.microsoft.com/office/drawing/2014/main" id="{DA00B87F-815E-D740-BD70-23D4E318974A}"/>
              </a:ext>
            </a:extLst>
          </p:cNvPr>
          <p:cNvSpPr>
            <a:spLocks noGrp="1"/>
          </p:cNvSpPr>
          <p:nvPr>
            <p:ph type="body" sz="half" idx="2"/>
          </p:nvPr>
        </p:nvSpPr>
        <p:spPr>
          <a:xfrm>
            <a:off x="914400" y="4829576"/>
            <a:ext cx="3161963" cy="1493585"/>
          </a:xfrm>
        </p:spPr>
        <p:txBody>
          <a:bodyPr/>
          <a:lstStyle/>
          <a:p>
            <a:pPr marL="0" indent="0" algn="l">
              <a:buNone/>
            </a:pPr>
            <a:r>
              <a:rPr lang="en-US" dirty="0">
                <a:latin typeface="Calibri" panose="020F0502020204030204" pitchFamily="34" charset="0"/>
                <a:cs typeface="Calibri" panose="020F0502020204030204" pitchFamily="34" charset="0"/>
              </a:rPr>
              <a:t>73% of face at least one problem in accessing health care when they need it.</a:t>
            </a:r>
          </a:p>
          <a:p>
            <a:endParaRPr lang="en-US" dirty="0"/>
          </a:p>
        </p:txBody>
      </p:sp>
      <p:sp>
        <p:nvSpPr>
          <p:cNvPr id="7" name="Text Placeholder 6">
            <a:extLst>
              <a:ext uri="{FF2B5EF4-FFF2-40B4-BE49-F238E27FC236}">
                <a16:creationId xmlns:a16="http://schemas.microsoft.com/office/drawing/2014/main" id="{A85136BC-F0A6-ED46-BDA0-87562405A027}"/>
              </a:ext>
            </a:extLst>
          </p:cNvPr>
          <p:cNvSpPr>
            <a:spLocks noGrp="1"/>
          </p:cNvSpPr>
          <p:nvPr>
            <p:ph type="body" sz="half" idx="13"/>
          </p:nvPr>
        </p:nvSpPr>
        <p:spPr>
          <a:xfrm>
            <a:off x="4301545" y="4692770"/>
            <a:ext cx="3567448" cy="1772424"/>
          </a:xfrm>
        </p:spPr>
        <p:txBody>
          <a:bodyPr>
            <a:noAutofit/>
          </a:bodyPr>
          <a:lstStyle/>
          <a:p>
            <a:pPr marL="0" indent="0" algn="l">
              <a:buNone/>
            </a:pPr>
            <a:r>
              <a:rPr lang="en-US" sz="1400" dirty="0">
                <a:latin typeface="Calibri" panose="020F0502020204030204" pitchFamily="34" charset="0"/>
                <a:cs typeface="Calibri" panose="020F0502020204030204" pitchFamily="34" charset="0"/>
              </a:rPr>
              <a:t>14% of women aged 15-49 had experienced physical violence since the age of 12, while 8% reported they had experienced physical violence in the year before the survey.</a:t>
            </a:r>
          </a:p>
          <a:p>
            <a:pPr marL="0" indent="0" algn="l">
              <a:buNone/>
            </a:pPr>
            <a:r>
              <a:rPr lang="en-US" sz="1400" dirty="0">
                <a:latin typeface="Calibri" panose="020F0502020204030204" pitchFamily="34" charset="0"/>
                <a:cs typeface="Calibri" panose="020F0502020204030204" pitchFamily="34" charset="0"/>
              </a:rPr>
              <a:t>12% of ever-married women reported they had been abused physically by a spouse, and 4% reported emotional abuse by a spouse.</a:t>
            </a:r>
          </a:p>
        </p:txBody>
      </p:sp>
      <p:sp>
        <p:nvSpPr>
          <p:cNvPr id="8" name="Text Placeholder 7">
            <a:extLst>
              <a:ext uri="{FF2B5EF4-FFF2-40B4-BE49-F238E27FC236}">
                <a16:creationId xmlns:a16="http://schemas.microsoft.com/office/drawing/2014/main" id="{9C311B94-6456-E64E-93A4-16A467D652D3}"/>
              </a:ext>
            </a:extLst>
          </p:cNvPr>
          <p:cNvSpPr>
            <a:spLocks noGrp="1"/>
          </p:cNvSpPr>
          <p:nvPr>
            <p:ph type="body" sz="half" idx="14"/>
          </p:nvPr>
        </p:nvSpPr>
        <p:spPr/>
        <p:txBody>
          <a:bodyPr>
            <a:normAutofit fontScale="92500" lnSpcReduction="10000"/>
          </a:bodyPr>
          <a:lstStyle/>
          <a:p>
            <a:pPr marL="0" indent="0" algn="l">
              <a:buNone/>
            </a:pPr>
            <a:r>
              <a:rPr lang="en-US" dirty="0"/>
              <a:t>32% of households are headed by women (33% of urban and 33% of rural households, and 28% of nomadic households).</a:t>
            </a:r>
          </a:p>
          <a:p>
            <a:endParaRPr lang="en-US" dirty="0"/>
          </a:p>
        </p:txBody>
      </p:sp>
      <p:pic>
        <p:nvPicPr>
          <p:cNvPr id="9" name="Picture Placeholder 31">
            <a:extLst>
              <a:ext uri="{FF2B5EF4-FFF2-40B4-BE49-F238E27FC236}">
                <a16:creationId xmlns:a16="http://schemas.microsoft.com/office/drawing/2014/main" id="{BD673CE8-4793-6C45-8F2D-DD89EDA355DF}"/>
              </a:ext>
            </a:extLst>
          </p:cNvPr>
          <p:cNvPicPr>
            <a:picLocks noGrp="1" noChangeAspect="1"/>
          </p:cNvPicPr>
          <p:nvPr>
            <p:ph type="pic" idx="10"/>
          </p:nvPr>
        </p:nvPicPr>
        <p:blipFill>
          <a:blip r:embed="rId2"/>
          <a:srcRect t="3821" b="3821"/>
          <a:stretch>
            <a:fillRect/>
          </a:stretch>
        </p:blipFill>
        <p:spPr>
          <a:xfrm>
            <a:off x="1120462" y="1647645"/>
            <a:ext cx="2820473" cy="2628141"/>
          </a:xfrm>
        </p:spPr>
      </p:pic>
      <p:pic>
        <p:nvPicPr>
          <p:cNvPr id="15" name="Picture Placeholder 14">
            <a:extLst>
              <a:ext uri="{FF2B5EF4-FFF2-40B4-BE49-F238E27FC236}">
                <a16:creationId xmlns:a16="http://schemas.microsoft.com/office/drawing/2014/main" id="{BCA144D8-6460-434F-9DD8-28ADE9F0576E}"/>
              </a:ext>
            </a:extLst>
          </p:cNvPr>
          <p:cNvPicPr>
            <a:picLocks noGrp="1" noChangeAspect="1"/>
          </p:cNvPicPr>
          <p:nvPr>
            <p:ph type="pic" idx="11"/>
          </p:nvPr>
        </p:nvPicPr>
        <p:blipFill>
          <a:blip r:embed="rId3"/>
          <a:srcRect t="3798" b="3798"/>
          <a:stretch>
            <a:fillRect/>
          </a:stretch>
        </p:blipFill>
        <p:spPr>
          <a:xfrm>
            <a:off x="4502989" y="1647645"/>
            <a:ext cx="3157267" cy="2718293"/>
          </a:xfrm>
        </p:spPr>
      </p:pic>
      <p:pic>
        <p:nvPicPr>
          <p:cNvPr id="16" name="Picture Placeholder 15">
            <a:extLst>
              <a:ext uri="{FF2B5EF4-FFF2-40B4-BE49-F238E27FC236}">
                <a16:creationId xmlns:a16="http://schemas.microsoft.com/office/drawing/2014/main" id="{8857F9DB-CF8D-9142-BF95-E8022C226F32}"/>
              </a:ext>
            </a:extLst>
          </p:cNvPr>
          <p:cNvPicPr>
            <a:picLocks noGrp="1" noChangeAspect="1"/>
          </p:cNvPicPr>
          <p:nvPr>
            <p:ph type="pic" idx="12"/>
          </p:nvPr>
        </p:nvPicPr>
        <p:blipFill>
          <a:blip r:embed="rId4"/>
          <a:srcRect l="24582" r="24582"/>
          <a:stretch>
            <a:fillRect/>
          </a:stretch>
        </p:blipFill>
        <p:spPr>
          <a:xfrm>
            <a:off x="8117457" y="1647645"/>
            <a:ext cx="3157267" cy="2718293"/>
          </a:xfrm>
        </p:spPr>
      </p:pic>
    </p:spTree>
    <p:extLst>
      <p:ext uri="{BB962C8B-B14F-4D97-AF65-F5344CB8AC3E}">
        <p14:creationId xmlns:p14="http://schemas.microsoft.com/office/powerpoint/2010/main" val="3318516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FCD67085-1686-2D4B-A015-EE72166B2221}"/>
              </a:ext>
            </a:extLst>
          </p:cNvPr>
          <p:cNvSpPr>
            <a:spLocks noGrp="1"/>
          </p:cNvSpPr>
          <p:nvPr>
            <p:ph type="subTitle" idx="1"/>
          </p:nvPr>
        </p:nvSpPr>
        <p:spPr/>
        <p:txBody>
          <a:bodyPr/>
          <a:lstStyle/>
          <a:p>
            <a:r>
              <a:rPr lang="en-US" sz="4000" dirty="0">
                <a:latin typeface="Calibri" panose="020F0502020204030204" pitchFamily="34" charset="0"/>
                <a:cs typeface="Calibri" panose="020F0502020204030204" pitchFamily="34" charset="0"/>
              </a:rPr>
              <a:t>Indicators</a:t>
            </a:r>
          </a:p>
        </p:txBody>
      </p:sp>
      <p:sp>
        <p:nvSpPr>
          <p:cNvPr id="6" name="Text Placeholder 5">
            <a:extLst>
              <a:ext uri="{FF2B5EF4-FFF2-40B4-BE49-F238E27FC236}">
                <a16:creationId xmlns:a16="http://schemas.microsoft.com/office/drawing/2014/main" id="{EAE2EA86-C2AE-FF40-A9EB-8CC4B104B809}"/>
              </a:ext>
            </a:extLst>
          </p:cNvPr>
          <p:cNvSpPr>
            <a:spLocks noGrp="1"/>
          </p:cNvSpPr>
          <p:nvPr>
            <p:ph type="body" sz="half" idx="2"/>
          </p:nvPr>
        </p:nvSpPr>
        <p:spPr/>
        <p:txBody>
          <a:bodyPr>
            <a:normAutofit/>
          </a:bodyPr>
          <a:lstStyle/>
          <a:p>
            <a:pPr marL="0" indent="0" algn="l">
              <a:buNone/>
            </a:pPr>
            <a:r>
              <a:rPr lang="en-US" sz="2400" dirty="0">
                <a:latin typeface="Calibri" panose="020F0502020204030204" pitchFamily="34" charset="0"/>
                <a:cs typeface="Calibri" panose="020F0502020204030204" pitchFamily="34" charset="0"/>
              </a:rPr>
              <a:t>99% of women aged 15–49 have experienced FGM.</a:t>
            </a:r>
            <a:endParaRPr lang="en-US" dirty="0"/>
          </a:p>
        </p:txBody>
      </p:sp>
      <p:sp>
        <p:nvSpPr>
          <p:cNvPr id="7" name="Text Placeholder 6">
            <a:extLst>
              <a:ext uri="{FF2B5EF4-FFF2-40B4-BE49-F238E27FC236}">
                <a16:creationId xmlns:a16="http://schemas.microsoft.com/office/drawing/2014/main" id="{A74799B5-5660-E346-AE14-6768F92AB1DA}"/>
              </a:ext>
            </a:extLst>
          </p:cNvPr>
          <p:cNvSpPr>
            <a:spLocks noGrp="1"/>
          </p:cNvSpPr>
          <p:nvPr>
            <p:ph type="body" sz="half" idx="13"/>
          </p:nvPr>
        </p:nvSpPr>
        <p:spPr/>
        <p:txBody>
          <a:bodyPr/>
          <a:lstStyle/>
          <a:p>
            <a:pPr marL="0" indent="0" algn="l">
              <a:buNone/>
            </a:pPr>
            <a:r>
              <a:rPr lang="en-US" sz="2400" dirty="0">
                <a:latin typeface="Calibri" panose="020F0502020204030204" pitchFamily="34" charset="0"/>
                <a:cs typeface="Calibri" panose="020F0502020204030204" pitchFamily="34" charset="0"/>
              </a:rPr>
              <a:t>Males and females have similar disability rates at 4.9% and 4.6%.</a:t>
            </a:r>
          </a:p>
          <a:p>
            <a:endParaRPr lang="en-US" dirty="0"/>
          </a:p>
        </p:txBody>
      </p:sp>
      <p:sp>
        <p:nvSpPr>
          <p:cNvPr id="8" name="Text Placeholder 7">
            <a:extLst>
              <a:ext uri="{FF2B5EF4-FFF2-40B4-BE49-F238E27FC236}">
                <a16:creationId xmlns:a16="http://schemas.microsoft.com/office/drawing/2014/main" id="{741D975E-4C29-0F49-B60D-727D28C605A6}"/>
              </a:ext>
            </a:extLst>
          </p:cNvPr>
          <p:cNvSpPr>
            <a:spLocks noGrp="1"/>
          </p:cNvSpPr>
          <p:nvPr>
            <p:ph type="body" sz="half" idx="14"/>
          </p:nvPr>
        </p:nvSpPr>
        <p:spPr>
          <a:xfrm>
            <a:off x="8108830" y="4692770"/>
            <a:ext cx="3417762" cy="1772424"/>
          </a:xfrm>
        </p:spPr>
        <p:txBody>
          <a:bodyPr>
            <a:normAutofit fontScale="70000" lnSpcReduction="20000"/>
          </a:bodyPr>
          <a:lstStyle/>
          <a:p>
            <a:pPr marL="0" indent="0" algn="l">
              <a:buNone/>
            </a:pPr>
            <a:r>
              <a:rPr lang="en-US" sz="2600" dirty="0">
                <a:latin typeface="Calibri" panose="020F0502020204030204" pitchFamily="34" charset="0"/>
                <a:cs typeface="Calibri" panose="020F0502020204030204" pitchFamily="34" charset="0"/>
              </a:rPr>
              <a:t>20% of civil servants were women in 2016.</a:t>
            </a:r>
          </a:p>
          <a:p>
            <a:pPr marL="0" indent="0" algn="l">
              <a:buNone/>
            </a:pPr>
            <a:r>
              <a:rPr lang="en-US" sz="2600" dirty="0">
                <a:latin typeface="Calibri" panose="020F0502020204030204" pitchFamily="34" charset="0"/>
                <a:cs typeface="Calibri" panose="020F0502020204030204" pitchFamily="34" charset="0"/>
              </a:rPr>
              <a:t>In the age group 35-39 years, male labor force participation rates were 73% compared to 25% for females.</a:t>
            </a:r>
          </a:p>
          <a:p>
            <a:endParaRPr lang="en-US" dirty="0"/>
          </a:p>
        </p:txBody>
      </p:sp>
      <p:pic>
        <p:nvPicPr>
          <p:cNvPr id="21" name="Picture Placeholder 18">
            <a:extLst>
              <a:ext uri="{FF2B5EF4-FFF2-40B4-BE49-F238E27FC236}">
                <a16:creationId xmlns:a16="http://schemas.microsoft.com/office/drawing/2014/main" id="{8D35A655-4313-6649-AA81-09BD6625053F}"/>
              </a:ext>
            </a:extLst>
          </p:cNvPr>
          <p:cNvPicPr>
            <a:picLocks noGrp="1" noChangeAspect="1"/>
          </p:cNvPicPr>
          <p:nvPr>
            <p:ph type="pic" idx="11"/>
          </p:nvPr>
        </p:nvPicPr>
        <p:blipFill>
          <a:blip r:embed="rId3"/>
          <a:srcRect l="16277" r="16277"/>
          <a:stretch>
            <a:fillRect/>
          </a:stretch>
        </p:blipFill>
        <p:spPr>
          <a:xfrm>
            <a:off x="4502989" y="1647646"/>
            <a:ext cx="3157267" cy="2666778"/>
          </a:xfrm>
        </p:spPr>
      </p:pic>
      <p:pic>
        <p:nvPicPr>
          <p:cNvPr id="30" name="Picture Placeholder 29">
            <a:extLst>
              <a:ext uri="{FF2B5EF4-FFF2-40B4-BE49-F238E27FC236}">
                <a16:creationId xmlns:a16="http://schemas.microsoft.com/office/drawing/2014/main" id="{2155ED5F-BFBB-5748-9F32-261786F1F59E}"/>
              </a:ext>
            </a:extLst>
          </p:cNvPr>
          <p:cNvPicPr>
            <a:picLocks noGrp="1" noChangeAspect="1"/>
          </p:cNvPicPr>
          <p:nvPr>
            <p:ph type="pic" idx="10"/>
          </p:nvPr>
        </p:nvPicPr>
        <p:blipFill>
          <a:blip r:embed="rId4"/>
          <a:srcRect l="18111" r="18111"/>
          <a:stretch>
            <a:fillRect/>
          </a:stretch>
        </p:blipFill>
        <p:spPr>
          <a:xfrm>
            <a:off x="914400" y="1647646"/>
            <a:ext cx="3157267" cy="2550868"/>
          </a:xfrm>
        </p:spPr>
      </p:pic>
      <p:pic>
        <p:nvPicPr>
          <p:cNvPr id="28" name="Picture Placeholder 25">
            <a:extLst>
              <a:ext uri="{FF2B5EF4-FFF2-40B4-BE49-F238E27FC236}">
                <a16:creationId xmlns:a16="http://schemas.microsoft.com/office/drawing/2014/main" id="{65F4435C-9AF4-3043-9956-8B6AF0C8DB8F}"/>
              </a:ext>
            </a:extLst>
          </p:cNvPr>
          <p:cNvPicPr>
            <a:picLocks noGrp="1" noChangeAspect="1"/>
          </p:cNvPicPr>
          <p:nvPr>
            <p:ph type="pic" idx="12"/>
          </p:nvPr>
        </p:nvPicPr>
        <p:blipFill>
          <a:blip r:embed="rId5"/>
          <a:srcRect t="3821" b="3821"/>
          <a:stretch>
            <a:fillRect/>
          </a:stretch>
        </p:blipFill>
        <p:spPr>
          <a:xfrm>
            <a:off x="8117457" y="1647645"/>
            <a:ext cx="3157267" cy="2666779"/>
          </a:xfrm>
        </p:spPr>
      </p:pic>
    </p:spTree>
    <p:extLst>
      <p:ext uri="{BB962C8B-B14F-4D97-AF65-F5344CB8AC3E}">
        <p14:creationId xmlns:p14="http://schemas.microsoft.com/office/powerpoint/2010/main" val="35233901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7BA901D5-D1A2-8549-A406-4CFA542ADFCD}"/>
              </a:ext>
            </a:extLst>
          </p:cNvPr>
          <p:cNvSpPr>
            <a:spLocks noGrp="1"/>
          </p:cNvSpPr>
          <p:nvPr>
            <p:ph type="subTitle" idx="1"/>
          </p:nvPr>
        </p:nvSpPr>
        <p:spPr/>
        <p:txBody>
          <a:bodyPr/>
          <a:lstStyle/>
          <a:p>
            <a:r>
              <a:rPr lang="en-US" dirty="0"/>
              <a:t>Discussion</a:t>
            </a:r>
          </a:p>
        </p:txBody>
      </p:sp>
      <p:sp>
        <p:nvSpPr>
          <p:cNvPr id="3" name="Content Placeholder 2">
            <a:extLst>
              <a:ext uri="{FF2B5EF4-FFF2-40B4-BE49-F238E27FC236}">
                <a16:creationId xmlns:a16="http://schemas.microsoft.com/office/drawing/2014/main" id="{E3770FD9-15E9-B949-896A-4D9ACAAA8EA8}"/>
              </a:ext>
            </a:extLst>
          </p:cNvPr>
          <p:cNvSpPr>
            <a:spLocks noGrp="1"/>
          </p:cNvSpPr>
          <p:nvPr>
            <p:ph sz="half" idx="2"/>
          </p:nvPr>
        </p:nvSpPr>
        <p:spPr/>
        <p:txBody>
          <a:bodyPr/>
          <a:lstStyle/>
          <a:p>
            <a:pPr algn="ctr"/>
            <a:endParaRPr lang="en-US" sz="3200" dirty="0">
              <a:solidFill>
                <a:srgbClr val="0070C0"/>
              </a:solidFill>
              <a:latin typeface="Calibri" panose="020F0502020204030204" pitchFamily="34" charset="0"/>
              <a:cs typeface="Calibri" panose="020F0502020204030204" pitchFamily="34" charset="0"/>
            </a:endParaRPr>
          </a:p>
          <a:p>
            <a:pPr algn="ctr"/>
            <a:r>
              <a:rPr lang="en-US" sz="4000" dirty="0">
                <a:solidFill>
                  <a:srgbClr val="0070C0"/>
                </a:solidFill>
                <a:latin typeface="Calibri" panose="020F0502020204030204" pitchFamily="34" charset="0"/>
                <a:cs typeface="Calibri" panose="020F0502020204030204" pitchFamily="34" charset="0"/>
              </a:rPr>
              <a:t>What does this data tell us?</a:t>
            </a:r>
          </a:p>
          <a:p>
            <a:pPr algn="ctr"/>
            <a:r>
              <a:rPr lang="en-US" sz="4000" dirty="0">
                <a:solidFill>
                  <a:srgbClr val="0070C0"/>
                </a:solidFill>
                <a:latin typeface="Calibri" panose="020F0502020204030204" pitchFamily="34" charset="0"/>
                <a:cs typeface="Calibri" panose="020F0502020204030204" pitchFamily="34" charset="0"/>
              </a:rPr>
              <a:t>How should this data be addressed?</a:t>
            </a:r>
          </a:p>
        </p:txBody>
      </p:sp>
    </p:spTree>
    <p:extLst>
      <p:ext uri="{BB962C8B-B14F-4D97-AF65-F5344CB8AC3E}">
        <p14:creationId xmlns:p14="http://schemas.microsoft.com/office/powerpoint/2010/main" val="28450375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6CFAAAF5-F142-8244-AAA6-4F82CE31D04B}"/>
              </a:ext>
            </a:extLst>
          </p:cNvPr>
          <p:cNvSpPr>
            <a:spLocks noGrp="1"/>
          </p:cNvSpPr>
          <p:nvPr>
            <p:ph type="subTitle" idx="1"/>
          </p:nvPr>
        </p:nvSpPr>
        <p:spPr/>
        <p:txBody>
          <a:bodyPr/>
          <a:lstStyle/>
          <a:p>
            <a:r>
              <a:rPr lang="en-US" dirty="0"/>
              <a:t>Political and Legal Context</a:t>
            </a:r>
          </a:p>
        </p:txBody>
      </p:sp>
      <p:sp>
        <p:nvSpPr>
          <p:cNvPr id="3" name="Content Placeholder 2">
            <a:extLst>
              <a:ext uri="{FF2B5EF4-FFF2-40B4-BE49-F238E27FC236}">
                <a16:creationId xmlns:a16="http://schemas.microsoft.com/office/drawing/2014/main" id="{6B4845EF-CEBF-6E4A-ACC0-0161F738C0B2}"/>
              </a:ext>
            </a:extLst>
          </p:cNvPr>
          <p:cNvSpPr>
            <a:spLocks noGrp="1"/>
          </p:cNvSpPr>
          <p:nvPr>
            <p:ph sz="half" idx="2"/>
          </p:nvPr>
        </p:nvSpPr>
        <p:spPr>
          <a:xfrm>
            <a:off x="339143" y="1899878"/>
            <a:ext cx="11622198" cy="4822198"/>
          </a:xfrm>
        </p:spPr>
        <p:txBody>
          <a:bodyPr/>
          <a:lstStyle/>
          <a:p>
            <a:pPr algn="ctr"/>
            <a:r>
              <a:rPr lang="en-US" dirty="0">
                <a:latin typeface="Calibri" panose="020F0502020204030204" pitchFamily="34" charset="0"/>
                <a:cs typeface="Calibri" panose="020F0502020204030204" pitchFamily="34" charset="0"/>
              </a:rPr>
              <a:t>Somalia exists in a state of legal pluralism:</a:t>
            </a:r>
          </a:p>
          <a:p>
            <a:pPr algn="ctr"/>
            <a:r>
              <a:rPr lang="en-US" sz="2400" b="1" dirty="0">
                <a:solidFill>
                  <a:srgbClr val="134985"/>
                </a:solidFill>
                <a:latin typeface="Calibri" panose="020F0502020204030204" pitchFamily="34" charset="0"/>
                <a:cs typeface="Calibri" panose="020F0502020204030204" pitchFamily="34" charset="0"/>
              </a:rPr>
              <a:t>Civil law</a:t>
            </a:r>
          </a:p>
          <a:p>
            <a:pPr algn="ctr"/>
            <a:r>
              <a:rPr lang="en-US" sz="2400" b="1" dirty="0">
                <a:solidFill>
                  <a:srgbClr val="134985"/>
                </a:solidFill>
                <a:latin typeface="Calibri" panose="020F0502020204030204" pitchFamily="34" charset="0"/>
                <a:cs typeface="Calibri" panose="020F0502020204030204" pitchFamily="34" charset="0"/>
              </a:rPr>
              <a:t>Customary law (</a:t>
            </a:r>
            <a:r>
              <a:rPr lang="en-US" sz="2400" b="1" dirty="0" err="1">
                <a:solidFill>
                  <a:srgbClr val="134985"/>
                </a:solidFill>
                <a:latin typeface="Calibri" panose="020F0502020204030204" pitchFamily="34" charset="0"/>
                <a:cs typeface="Calibri" panose="020F0502020204030204" pitchFamily="34" charset="0"/>
              </a:rPr>
              <a:t>Xeer</a:t>
            </a:r>
            <a:r>
              <a:rPr lang="en-US" sz="2400" b="1" dirty="0">
                <a:solidFill>
                  <a:srgbClr val="134985"/>
                </a:solidFill>
                <a:latin typeface="Calibri" panose="020F0502020204030204" pitchFamily="34" charset="0"/>
                <a:cs typeface="Calibri" panose="020F0502020204030204" pitchFamily="34" charset="0"/>
              </a:rPr>
              <a:t>) </a:t>
            </a:r>
          </a:p>
          <a:p>
            <a:pPr algn="ctr"/>
            <a:r>
              <a:rPr lang="en-US" sz="2400" b="1" dirty="0">
                <a:solidFill>
                  <a:srgbClr val="134985"/>
                </a:solidFill>
                <a:latin typeface="Calibri" panose="020F0502020204030204" pitchFamily="34" charset="0"/>
                <a:cs typeface="Calibri" panose="020F0502020204030204" pitchFamily="34" charset="0"/>
              </a:rPr>
              <a:t>     Religious law (</a:t>
            </a:r>
            <a:r>
              <a:rPr lang="en-US" sz="2400" b="1" dirty="0" err="1">
                <a:solidFill>
                  <a:srgbClr val="134985"/>
                </a:solidFill>
                <a:latin typeface="Calibri" panose="020F0502020204030204" pitchFamily="34" charset="0"/>
                <a:cs typeface="Calibri" panose="020F0502020204030204" pitchFamily="34" charset="0"/>
              </a:rPr>
              <a:t>shari’a</a:t>
            </a:r>
            <a:r>
              <a:rPr lang="en-US" sz="2400" b="1" dirty="0">
                <a:solidFill>
                  <a:srgbClr val="134985"/>
                </a:solidFill>
                <a:latin typeface="Calibri" panose="020F0502020204030204" pitchFamily="34" charset="0"/>
                <a:cs typeface="Calibri" panose="020F0502020204030204" pitchFamily="34" charset="0"/>
              </a:rPr>
              <a:t>)  </a:t>
            </a:r>
            <a:endParaRPr lang="en-US" sz="2400" dirty="0">
              <a:solidFill>
                <a:srgbClr val="134985"/>
              </a:solidFill>
              <a:latin typeface="Calibri" panose="020F0502020204030204" pitchFamily="34" charset="0"/>
              <a:cs typeface="Calibri" panose="020F0502020204030204" pitchFamily="34" charset="0"/>
            </a:endParaRPr>
          </a:p>
          <a:p>
            <a:pPr algn="l"/>
            <a:endParaRPr lang="en-US" sz="1400" dirty="0">
              <a:latin typeface="Calibri" panose="020F0502020204030204" pitchFamily="34" charset="0"/>
              <a:cs typeface="Calibri" panose="020F0502020204030204" pitchFamily="34" charset="0"/>
            </a:endParaRPr>
          </a:p>
          <a:p>
            <a:pPr algn="l"/>
            <a:r>
              <a:rPr lang="en-US" dirty="0">
                <a:latin typeface="Calibri" panose="020F0502020204030204" pitchFamily="34" charset="0"/>
                <a:cs typeface="Calibri" panose="020F0502020204030204" pitchFamily="34" charset="0"/>
              </a:rPr>
              <a:t>Women’s right to participation in decision-making is enshrined in the Provisional Constitution – but currently only comprise 20% of the government. </a:t>
            </a:r>
          </a:p>
          <a:p>
            <a:pPr algn="l"/>
            <a:r>
              <a:rPr lang="en-US" dirty="0">
                <a:latin typeface="Calibri" panose="020F0502020204030204" pitchFamily="34" charset="0"/>
                <a:cs typeface="Calibri" panose="020F0502020204030204" pitchFamily="34" charset="0"/>
              </a:rPr>
              <a:t>In 2014, the Ministry of Women and Human Rights Development (</a:t>
            </a:r>
            <a:r>
              <a:rPr lang="en-US" dirty="0" err="1">
                <a:latin typeface="Calibri" panose="020F0502020204030204" pitchFamily="34" charset="0"/>
                <a:cs typeface="Calibri" panose="020F0502020204030204" pitchFamily="34" charset="0"/>
              </a:rPr>
              <a:t>MoWHRD</a:t>
            </a:r>
            <a:r>
              <a:rPr lang="en-US" dirty="0">
                <a:latin typeface="Calibri" panose="020F0502020204030204" pitchFamily="34" charset="0"/>
                <a:cs typeface="Calibri" panose="020F0502020204030204" pitchFamily="34" charset="0"/>
              </a:rPr>
              <a:t>) was re-established to address gender equality and women’s empowerment.</a:t>
            </a:r>
          </a:p>
          <a:p>
            <a:pPr algn="l"/>
            <a:endParaRPr lang="en-US" dirty="0"/>
          </a:p>
        </p:txBody>
      </p:sp>
    </p:spTree>
    <p:extLst>
      <p:ext uri="{BB962C8B-B14F-4D97-AF65-F5344CB8AC3E}">
        <p14:creationId xmlns:p14="http://schemas.microsoft.com/office/powerpoint/2010/main" val="7265040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2E0C4976-B17F-664C-8A42-B8ED9BBBF058}"/>
              </a:ext>
            </a:extLst>
          </p:cNvPr>
          <p:cNvSpPr>
            <a:spLocks noGrp="1"/>
          </p:cNvSpPr>
          <p:nvPr>
            <p:ph type="subTitle" idx="1"/>
          </p:nvPr>
        </p:nvSpPr>
        <p:spPr/>
        <p:txBody>
          <a:bodyPr/>
          <a:lstStyle/>
          <a:p>
            <a:r>
              <a:rPr lang="en-US" dirty="0"/>
              <a:t>International Commitments</a:t>
            </a:r>
          </a:p>
          <a:p>
            <a:endParaRPr lang="en-US" dirty="0"/>
          </a:p>
        </p:txBody>
      </p:sp>
      <p:sp>
        <p:nvSpPr>
          <p:cNvPr id="3" name="Content Placeholder 2">
            <a:extLst>
              <a:ext uri="{FF2B5EF4-FFF2-40B4-BE49-F238E27FC236}">
                <a16:creationId xmlns:a16="http://schemas.microsoft.com/office/drawing/2014/main" id="{05D7F2BB-010F-814A-BC9F-F9CDBC35F3C2}"/>
              </a:ext>
            </a:extLst>
          </p:cNvPr>
          <p:cNvSpPr>
            <a:spLocks noGrp="1"/>
          </p:cNvSpPr>
          <p:nvPr>
            <p:ph sz="half" idx="2"/>
          </p:nvPr>
        </p:nvSpPr>
        <p:spPr>
          <a:xfrm>
            <a:off x="314826" y="1977081"/>
            <a:ext cx="11562346" cy="4319284"/>
          </a:xfrm>
        </p:spPr>
        <p:txBody>
          <a:bodyPr/>
          <a:lstStyle/>
          <a:p>
            <a:pPr algn="l"/>
            <a:r>
              <a:rPr lang="en-US" sz="2000" dirty="0">
                <a:latin typeface="Calibri" panose="020F0502020204030204" pitchFamily="34" charset="0"/>
                <a:cs typeface="Calibri" panose="020F0502020204030204" pitchFamily="34" charset="0"/>
              </a:rPr>
              <a:t>International Convention on the Elimination of All Forms of Racial Discrimination (1975)</a:t>
            </a:r>
          </a:p>
          <a:p>
            <a:pPr algn="l"/>
            <a:r>
              <a:rPr lang="en-US" sz="2000" dirty="0">
                <a:latin typeface="Calibri" panose="020F0502020204030204" pitchFamily="34" charset="0"/>
                <a:cs typeface="Calibri" panose="020F0502020204030204" pitchFamily="34" charset="0"/>
              </a:rPr>
              <a:t>Convention against Torture and Other Cruel Inhuman or Degrading Treatment or Punishment (1990)</a:t>
            </a:r>
          </a:p>
          <a:p>
            <a:pPr algn="l"/>
            <a:r>
              <a:rPr lang="en-US" sz="2000" dirty="0">
                <a:latin typeface="Calibri" panose="020F0502020204030204" pitchFamily="34" charset="0"/>
                <a:cs typeface="Calibri" panose="020F0502020204030204" pitchFamily="34" charset="0"/>
              </a:rPr>
              <a:t>International Covenant on Civil and Political Rights (1990)</a:t>
            </a:r>
          </a:p>
          <a:p>
            <a:pPr algn="l"/>
            <a:r>
              <a:rPr lang="en-US" sz="2000" dirty="0">
                <a:latin typeface="Calibri" panose="020F0502020204030204" pitchFamily="34" charset="0"/>
                <a:cs typeface="Calibri" panose="020F0502020204030204" pitchFamily="34" charset="0"/>
              </a:rPr>
              <a:t>International Covenant on Economic, Social and Cultural Rights (1990)</a:t>
            </a:r>
          </a:p>
          <a:p>
            <a:pPr algn="l"/>
            <a:r>
              <a:rPr lang="en-US" sz="2000" dirty="0">
                <a:latin typeface="Calibri" panose="020F0502020204030204" pitchFamily="34" charset="0"/>
                <a:cs typeface="Calibri" panose="020F0502020204030204" pitchFamily="34" charset="0"/>
              </a:rPr>
              <a:t>Convention on the Rights of the Child (2015)</a:t>
            </a:r>
          </a:p>
          <a:p>
            <a:pPr algn="l"/>
            <a:r>
              <a:rPr lang="en-US" sz="2000" dirty="0">
                <a:latin typeface="Calibri" panose="020F0502020204030204" pitchFamily="34" charset="0"/>
                <a:cs typeface="Calibri" panose="020F0502020204030204" pitchFamily="34" charset="0"/>
              </a:rPr>
              <a:t>Convention on the Rights of Persons with Disabilities (2019)</a:t>
            </a:r>
          </a:p>
          <a:p>
            <a:pPr algn="l"/>
            <a:endParaRPr lang="en-US" sz="2000" dirty="0">
              <a:latin typeface="Calibri" panose="020F0502020204030204" pitchFamily="34" charset="0"/>
              <a:cs typeface="Calibri" panose="020F0502020204030204" pitchFamily="34" charset="0"/>
            </a:endParaRPr>
          </a:p>
          <a:p>
            <a:pPr algn="l"/>
            <a:r>
              <a:rPr lang="en-US" sz="2000" dirty="0">
                <a:latin typeface="Calibri" panose="020F0502020204030204" pitchFamily="34" charset="0"/>
                <a:cs typeface="Calibri" panose="020F0502020204030204" pitchFamily="34" charset="0"/>
              </a:rPr>
              <a:t>Beijing Declaration and Platform for Action</a:t>
            </a:r>
          </a:p>
          <a:p>
            <a:pPr algn="l"/>
            <a:r>
              <a:rPr lang="en-US" sz="2000" dirty="0">
                <a:latin typeface="Calibri" panose="020F0502020204030204" pitchFamily="34" charset="0"/>
                <a:cs typeface="Calibri" panose="020F0502020204030204" pitchFamily="34" charset="0"/>
              </a:rPr>
              <a:t>Women, Peace and Security Agenda: National Action Plan on 1325</a:t>
            </a:r>
          </a:p>
          <a:p>
            <a:pPr algn="l"/>
            <a:r>
              <a:rPr lang="en-US" sz="2000" dirty="0">
                <a:latin typeface="Calibri" panose="020F0502020204030204" pitchFamily="34" charset="0"/>
                <a:cs typeface="Calibri" panose="020F0502020204030204" pitchFamily="34" charset="0"/>
              </a:rPr>
              <a:t>Sustainable Development Goals</a:t>
            </a:r>
          </a:p>
          <a:p>
            <a:pPr algn="l"/>
            <a:endParaRPr lang="en-US" dirty="0"/>
          </a:p>
        </p:txBody>
      </p:sp>
    </p:spTree>
    <p:extLst>
      <p:ext uri="{BB962C8B-B14F-4D97-AF65-F5344CB8AC3E}">
        <p14:creationId xmlns:p14="http://schemas.microsoft.com/office/powerpoint/2010/main" val="1592466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9F8798BC-7171-0949-8DD4-F5FF31B19FE7}"/>
              </a:ext>
            </a:extLst>
          </p:cNvPr>
          <p:cNvSpPr>
            <a:spLocks noGrp="1"/>
          </p:cNvSpPr>
          <p:nvPr>
            <p:ph type="subTitle" idx="1"/>
          </p:nvPr>
        </p:nvSpPr>
        <p:spPr/>
        <p:txBody>
          <a:bodyPr/>
          <a:lstStyle/>
          <a:p>
            <a:r>
              <a:rPr lang="en-US" dirty="0"/>
              <a:t>The Provisional Constitution (2012)</a:t>
            </a:r>
          </a:p>
          <a:p>
            <a:endParaRPr lang="en-US" dirty="0"/>
          </a:p>
        </p:txBody>
      </p:sp>
      <p:sp>
        <p:nvSpPr>
          <p:cNvPr id="3" name="Content Placeholder 2">
            <a:extLst>
              <a:ext uri="{FF2B5EF4-FFF2-40B4-BE49-F238E27FC236}">
                <a16:creationId xmlns:a16="http://schemas.microsoft.com/office/drawing/2014/main" id="{83CF35E4-4532-DE46-8303-69A5DE43B29A}"/>
              </a:ext>
            </a:extLst>
          </p:cNvPr>
          <p:cNvSpPr>
            <a:spLocks noGrp="1"/>
          </p:cNvSpPr>
          <p:nvPr>
            <p:ph sz="half" idx="2"/>
          </p:nvPr>
        </p:nvSpPr>
        <p:spPr>
          <a:xfrm>
            <a:off x="145025" y="2271878"/>
            <a:ext cx="11901948" cy="4120614"/>
          </a:xfrm>
        </p:spPr>
        <p:txBody>
          <a:bodyPr/>
          <a:lstStyle/>
          <a:p>
            <a:pPr marL="171450" indent="-171450" algn="l">
              <a:buFontTx/>
              <a:buChar char="-"/>
            </a:pPr>
            <a:r>
              <a:rPr lang="en-US" sz="2400" b="1" dirty="0">
                <a:latin typeface="Calibri" panose="020F0502020204030204" pitchFamily="34" charset="0"/>
                <a:cs typeface="Calibri" panose="020F0502020204030204" pitchFamily="34" charset="0"/>
              </a:rPr>
              <a:t>Article 11:</a:t>
            </a:r>
            <a:r>
              <a:rPr lang="en-US" sz="2400" dirty="0">
                <a:latin typeface="Calibri" panose="020F0502020204030204" pitchFamily="34" charset="0"/>
                <a:cs typeface="Calibri" panose="020F0502020204030204" pitchFamily="34" charset="0"/>
              </a:rPr>
              <a:t> Provides </a:t>
            </a:r>
            <a:r>
              <a:rPr lang="en-US" sz="2400" dirty="0">
                <a:solidFill>
                  <a:srgbClr val="134985"/>
                </a:solidFill>
                <a:latin typeface="Calibri" panose="020F0502020204030204" pitchFamily="34" charset="0"/>
                <a:cs typeface="Calibri" panose="020F0502020204030204" pitchFamily="34" charset="0"/>
              </a:rPr>
              <a:t>that all citizens have equal rights regardless of sex</a:t>
            </a:r>
            <a:r>
              <a:rPr lang="en-US" sz="2400" dirty="0">
                <a:latin typeface="Calibri" panose="020F0502020204030204" pitchFamily="34" charset="0"/>
                <a:cs typeface="Calibri" panose="020F0502020204030204" pitchFamily="34" charset="0"/>
              </a:rPr>
              <a:t>, and that the State must not discriminate against any person on the basis of gender.</a:t>
            </a:r>
          </a:p>
          <a:p>
            <a:pPr marL="171450" indent="-171450" algn="l">
              <a:buFontTx/>
              <a:buChar char="-"/>
            </a:pPr>
            <a:r>
              <a:rPr lang="en-US" sz="2400" b="1" dirty="0">
                <a:latin typeface="Calibri" panose="020F0502020204030204" pitchFamily="34" charset="0"/>
                <a:cs typeface="Calibri" panose="020F0502020204030204" pitchFamily="34" charset="0"/>
              </a:rPr>
              <a:t>Article 14:</a:t>
            </a:r>
            <a:r>
              <a:rPr lang="en-US" sz="2400" dirty="0">
                <a:latin typeface="Calibri" panose="020F0502020204030204" pitchFamily="34" charset="0"/>
                <a:cs typeface="Calibri" panose="020F0502020204030204" pitchFamily="34" charset="0"/>
              </a:rPr>
              <a:t> </a:t>
            </a:r>
            <a:r>
              <a:rPr lang="en-US" sz="2400" dirty="0">
                <a:solidFill>
                  <a:srgbClr val="134985"/>
                </a:solidFill>
                <a:latin typeface="Calibri" panose="020F0502020204030204" pitchFamily="34" charset="0"/>
                <a:cs typeface="Calibri" panose="020F0502020204030204" pitchFamily="34" charset="0"/>
              </a:rPr>
              <a:t>Prohibits slavery, servitude, trafficking and forced labor</a:t>
            </a:r>
          </a:p>
          <a:p>
            <a:pPr marL="171450" indent="-171450" algn="l">
              <a:buFontTx/>
              <a:buChar char="-"/>
            </a:pPr>
            <a:r>
              <a:rPr lang="en-US" sz="2400" b="1" dirty="0">
                <a:latin typeface="Calibri" panose="020F0502020204030204" pitchFamily="34" charset="0"/>
                <a:cs typeface="Calibri" panose="020F0502020204030204" pitchFamily="34" charset="0"/>
              </a:rPr>
              <a:t>Article 15(2): </a:t>
            </a:r>
            <a:r>
              <a:rPr lang="en-US" sz="2400" dirty="0">
                <a:latin typeface="Calibri" panose="020F0502020204030204" pitchFamily="34" charset="0"/>
                <a:cs typeface="Calibri" panose="020F0502020204030204" pitchFamily="34" charset="0"/>
              </a:rPr>
              <a:t>Every person has the right to personal security, this includes: the prohibition of illegal detention, all forms of violence, </a:t>
            </a:r>
            <a:r>
              <a:rPr lang="en-US" sz="2400" dirty="0">
                <a:solidFill>
                  <a:srgbClr val="134985"/>
                </a:solidFill>
                <a:latin typeface="Calibri" panose="020F0502020204030204" pitchFamily="34" charset="0"/>
                <a:cs typeface="Calibri" panose="020F0502020204030204" pitchFamily="34" charset="0"/>
              </a:rPr>
              <a:t>including any form of violence against women, </a:t>
            </a:r>
            <a:r>
              <a:rPr lang="en-US" sz="2400" dirty="0">
                <a:latin typeface="Calibri" panose="020F0502020204030204" pitchFamily="34" charset="0"/>
                <a:cs typeface="Calibri" panose="020F0502020204030204" pitchFamily="34" charset="0"/>
              </a:rPr>
              <a:t>torture, or inhuman treatment.</a:t>
            </a:r>
          </a:p>
          <a:p>
            <a:pPr marL="171450" indent="-171450" algn="l">
              <a:buFontTx/>
              <a:buChar char="-"/>
            </a:pPr>
            <a:r>
              <a:rPr lang="en-US" sz="2400" b="1" dirty="0">
                <a:latin typeface="Calibri" panose="020F0502020204030204" pitchFamily="34" charset="0"/>
                <a:cs typeface="Calibri" panose="020F0502020204030204" pitchFamily="34" charset="0"/>
              </a:rPr>
              <a:t>Article 15(4): </a:t>
            </a:r>
            <a:r>
              <a:rPr lang="en-US" sz="2400" dirty="0">
                <a:latin typeface="Calibri" panose="020F0502020204030204" pitchFamily="34" charset="0"/>
                <a:cs typeface="Calibri" panose="020F0502020204030204" pitchFamily="34" charset="0"/>
              </a:rPr>
              <a:t>Female circumcision is a cruel and degrading customary practice, and is tantamount to torture. </a:t>
            </a:r>
            <a:r>
              <a:rPr lang="en-US" sz="2400" dirty="0">
                <a:solidFill>
                  <a:srgbClr val="134985"/>
                </a:solidFill>
                <a:latin typeface="Calibri" panose="020F0502020204030204" pitchFamily="34" charset="0"/>
                <a:cs typeface="Calibri" panose="020F0502020204030204" pitchFamily="34" charset="0"/>
              </a:rPr>
              <a:t>The circumcision of girls is prohibited.</a:t>
            </a:r>
          </a:p>
          <a:p>
            <a:pPr marL="171450" indent="-171450" algn="l">
              <a:buFontTx/>
              <a:buChar char="-"/>
            </a:pPr>
            <a:endParaRPr lang="en-US" sz="2400" dirty="0">
              <a:latin typeface="Calibri" panose="020F0502020204030204" pitchFamily="34" charset="0"/>
              <a:cs typeface="Calibri" panose="020F0502020204030204" pitchFamily="34" charset="0"/>
            </a:endParaRPr>
          </a:p>
          <a:p>
            <a:pPr marL="171450" indent="-171450" algn="l">
              <a:buFontTx/>
              <a:buChar char="-"/>
            </a:pPr>
            <a:endParaRPr lang="en-US" sz="2400" dirty="0">
              <a:latin typeface="Calibri" panose="020F0502020204030204" pitchFamily="34" charset="0"/>
              <a:cs typeface="Calibri" panose="020F0502020204030204" pitchFamily="34" charset="0"/>
            </a:endParaRPr>
          </a:p>
          <a:p>
            <a:pPr algn="l"/>
            <a:endParaRPr lang="en-US" dirty="0"/>
          </a:p>
        </p:txBody>
      </p:sp>
    </p:spTree>
    <p:extLst>
      <p:ext uri="{BB962C8B-B14F-4D97-AF65-F5344CB8AC3E}">
        <p14:creationId xmlns:p14="http://schemas.microsoft.com/office/powerpoint/2010/main" val="6071707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6A5DCD57-CB27-2249-B40A-5F5E71D7802C}"/>
              </a:ext>
            </a:extLst>
          </p:cNvPr>
          <p:cNvSpPr>
            <a:spLocks noGrp="1"/>
          </p:cNvSpPr>
          <p:nvPr>
            <p:ph type="subTitle" idx="1"/>
          </p:nvPr>
        </p:nvSpPr>
        <p:spPr/>
        <p:txBody>
          <a:bodyPr/>
          <a:lstStyle/>
          <a:p>
            <a:r>
              <a:rPr lang="en-US" dirty="0"/>
              <a:t>The Provisional Constitution (2012)</a:t>
            </a:r>
          </a:p>
          <a:p>
            <a:endParaRPr lang="en-US" dirty="0"/>
          </a:p>
        </p:txBody>
      </p:sp>
      <p:sp>
        <p:nvSpPr>
          <p:cNvPr id="3" name="Content Placeholder 2">
            <a:extLst>
              <a:ext uri="{FF2B5EF4-FFF2-40B4-BE49-F238E27FC236}">
                <a16:creationId xmlns:a16="http://schemas.microsoft.com/office/drawing/2014/main" id="{F50CD8FB-988B-2D4E-8580-3D4553C538AC}"/>
              </a:ext>
            </a:extLst>
          </p:cNvPr>
          <p:cNvSpPr>
            <a:spLocks noGrp="1"/>
          </p:cNvSpPr>
          <p:nvPr>
            <p:ph sz="half" idx="2"/>
          </p:nvPr>
        </p:nvSpPr>
        <p:spPr>
          <a:xfrm>
            <a:off x="351502" y="2163446"/>
            <a:ext cx="11488994" cy="4445078"/>
          </a:xfrm>
        </p:spPr>
        <p:txBody>
          <a:bodyPr/>
          <a:lstStyle/>
          <a:p>
            <a:pPr algn="l"/>
            <a:r>
              <a:rPr lang="en-US" sz="2400" b="1" dirty="0">
                <a:latin typeface="Calibri" panose="020F0502020204030204" pitchFamily="34" charset="0"/>
                <a:cs typeface="Calibri" panose="020F0502020204030204" pitchFamily="34" charset="0"/>
              </a:rPr>
              <a:t>Article 24(5): </a:t>
            </a:r>
            <a:r>
              <a:rPr lang="en-US" sz="2400" dirty="0">
                <a:latin typeface="Calibri" panose="020F0502020204030204" pitchFamily="34" charset="0"/>
                <a:cs typeface="Calibri" panose="020F0502020204030204" pitchFamily="34" charset="0"/>
              </a:rPr>
              <a:t>All workers, particularly women, shall have a </a:t>
            </a:r>
            <a:r>
              <a:rPr lang="en-US" sz="2400" dirty="0">
                <a:solidFill>
                  <a:srgbClr val="134985"/>
                </a:solidFill>
                <a:latin typeface="Calibri" panose="020F0502020204030204" pitchFamily="34" charset="0"/>
                <a:cs typeface="Calibri" panose="020F0502020204030204" pitchFamily="34" charset="0"/>
              </a:rPr>
              <a:t>special right of protection from sexual abuse, segregation and discrimination in the work place</a:t>
            </a:r>
            <a:r>
              <a:rPr lang="en-US" sz="2400" dirty="0">
                <a:latin typeface="Calibri" panose="020F0502020204030204" pitchFamily="34" charset="0"/>
                <a:cs typeface="Calibri" panose="020F0502020204030204" pitchFamily="34" charset="0"/>
              </a:rPr>
              <a:t>. Every labor law and practice shall comply with gender equality in the work place.</a:t>
            </a:r>
          </a:p>
          <a:p>
            <a:pPr algn="l"/>
            <a:r>
              <a:rPr lang="en-US" sz="2400" b="1" dirty="0">
                <a:latin typeface="Calibri" panose="020F0502020204030204" pitchFamily="34" charset="0"/>
                <a:cs typeface="Calibri" panose="020F0502020204030204" pitchFamily="34" charset="0"/>
              </a:rPr>
              <a:t>Article 27(5): </a:t>
            </a:r>
            <a:r>
              <a:rPr lang="en-US" sz="2400" dirty="0">
                <a:latin typeface="Calibri" panose="020F0502020204030204" pitchFamily="34" charset="0"/>
                <a:cs typeface="Calibri" panose="020F0502020204030204" pitchFamily="34" charset="0"/>
              </a:rPr>
              <a:t>It shall be ensured that women, the aged, the disabled and minorities who have long suffered discrimination get the </a:t>
            </a:r>
            <a:r>
              <a:rPr lang="en-US" sz="2400" dirty="0">
                <a:solidFill>
                  <a:srgbClr val="134985"/>
                </a:solidFill>
                <a:latin typeface="Calibri" panose="020F0502020204030204" pitchFamily="34" charset="0"/>
                <a:cs typeface="Calibri" panose="020F0502020204030204" pitchFamily="34" charset="0"/>
              </a:rPr>
              <a:t>necessary support to realize their socio-economic rights.</a:t>
            </a:r>
          </a:p>
          <a:p>
            <a:pPr algn="l"/>
            <a:r>
              <a:rPr lang="en-US" sz="2400" b="1" dirty="0">
                <a:latin typeface="Calibri" panose="020F0502020204030204" pitchFamily="34" charset="0"/>
                <a:cs typeface="Calibri" panose="020F0502020204030204" pitchFamily="34" charset="0"/>
              </a:rPr>
              <a:t>Article 28(5): </a:t>
            </a:r>
            <a:r>
              <a:rPr lang="en-US" sz="2400" dirty="0">
                <a:solidFill>
                  <a:srgbClr val="134985"/>
                </a:solidFill>
                <a:latin typeface="Calibri" panose="020F0502020204030204" pitchFamily="34" charset="0"/>
                <a:cs typeface="Calibri" panose="020F0502020204030204" pitchFamily="34" charset="0"/>
              </a:rPr>
              <a:t>No marriage shall be legal without the free consent of both the man and the woman</a:t>
            </a:r>
            <a:r>
              <a:rPr lang="en-US" sz="2400" dirty="0">
                <a:latin typeface="Calibri" panose="020F0502020204030204" pitchFamily="34" charset="0"/>
                <a:cs typeface="Calibri" panose="020F0502020204030204" pitchFamily="34" charset="0"/>
              </a:rPr>
              <a:t>, or if one or both of them have not reached the age of maturity.</a:t>
            </a:r>
          </a:p>
          <a:p>
            <a:pPr algn="l"/>
            <a:r>
              <a:rPr lang="en-US" sz="2400" b="1" dirty="0">
                <a:latin typeface="Calibri" panose="020F0502020204030204" pitchFamily="34" charset="0"/>
                <a:cs typeface="Calibri" panose="020F0502020204030204" pitchFamily="34" charset="0"/>
              </a:rPr>
              <a:t>Article 111D:</a:t>
            </a:r>
            <a:r>
              <a:rPr lang="en-US" sz="2400" dirty="0">
                <a:latin typeface="Calibri" panose="020F0502020204030204" pitchFamily="34" charset="0"/>
                <a:cs typeface="Calibri" panose="020F0502020204030204" pitchFamily="34" charset="0"/>
              </a:rPr>
              <a:t> Parliamentary Service Commission: </a:t>
            </a:r>
            <a:r>
              <a:rPr lang="en-US" sz="2400" dirty="0">
                <a:solidFill>
                  <a:srgbClr val="134985"/>
                </a:solidFill>
                <a:latin typeface="Calibri" panose="020F0502020204030204" pitchFamily="34" charset="0"/>
                <a:cs typeface="Calibri" panose="020F0502020204030204" pitchFamily="34" charset="0"/>
              </a:rPr>
              <a:t>Outlines a quota</a:t>
            </a:r>
          </a:p>
          <a:p>
            <a:pPr algn="l"/>
            <a:endParaRPr lang="en-U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30294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11E29-A5D5-2443-9F0E-267CF45CDC39}"/>
              </a:ext>
            </a:extLst>
          </p:cNvPr>
          <p:cNvSpPr>
            <a:spLocks noGrp="1"/>
          </p:cNvSpPr>
          <p:nvPr>
            <p:ph type="ctrTitle"/>
          </p:nvPr>
        </p:nvSpPr>
        <p:spPr>
          <a:xfrm>
            <a:off x="469557" y="2506751"/>
            <a:ext cx="8155459" cy="3108437"/>
          </a:xfrm>
        </p:spPr>
        <p:txBody>
          <a:bodyPr>
            <a:normAutofit/>
          </a:bodyPr>
          <a:lstStyle/>
          <a:p>
            <a:pPr algn="l"/>
            <a:r>
              <a:rPr lang="en-US" sz="2800" dirty="0"/>
              <a:t>- </a:t>
            </a:r>
            <a:r>
              <a:rPr lang="en-US" sz="2800" dirty="0">
                <a:latin typeface="Calibri" panose="020F0502020204030204" pitchFamily="34" charset="0"/>
                <a:cs typeface="Calibri" panose="020F0502020204030204" pitchFamily="34" charset="0"/>
              </a:rPr>
              <a:t>Legislation, Policies and Gender Equality</a:t>
            </a:r>
            <a:br>
              <a:rPr lang="en-US" sz="2700" dirty="0">
                <a:latin typeface="Calibri" panose="020F0502020204030204" pitchFamily="34" charset="0"/>
                <a:cs typeface="Calibri" panose="020F0502020204030204" pitchFamily="34" charset="0"/>
              </a:rPr>
            </a:br>
            <a:br>
              <a:rPr lang="en-US" sz="2700" dirty="0">
                <a:latin typeface="Calibri" panose="020F0502020204030204" pitchFamily="34" charset="0"/>
                <a:cs typeface="Calibri" panose="020F0502020204030204" pitchFamily="34" charset="0"/>
              </a:rPr>
            </a:br>
            <a:r>
              <a:rPr lang="en-US" sz="2700" dirty="0">
                <a:latin typeface="Calibri" panose="020F0502020204030204" pitchFamily="34" charset="0"/>
                <a:cs typeface="Calibri" panose="020F0502020204030204" pitchFamily="34" charset="0"/>
              </a:rPr>
              <a:t>		- </a:t>
            </a:r>
            <a:r>
              <a:rPr lang="en-US" sz="2800" dirty="0">
                <a:latin typeface="Calibri" panose="020F0502020204030204" pitchFamily="34" charset="0"/>
                <a:cs typeface="Calibri" panose="020F0502020204030204" pitchFamily="34" charset="0"/>
              </a:rPr>
              <a:t>Gender Justice: The Rule of Law and the Due Diligence Obligation </a:t>
            </a:r>
            <a:br>
              <a:rPr lang="en-US" sz="2700" dirty="0">
                <a:latin typeface="Calibri" panose="020F0502020204030204" pitchFamily="34" charset="0"/>
                <a:cs typeface="Calibri" panose="020F0502020204030204" pitchFamily="34" charset="0"/>
              </a:rPr>
            </a:br>
            <a:br>
              <a:rPr lang="en-US" sz="2700" dirty="0">
                <a:latin typeface="Calibri" panose="020F0502020204030204" pitchFamily="34" charset="0"/>
                <a:cs typeface="Calibri" panose="020F0502020204030204" pitchFamily="34" charset="0"/>
              </a:rPr>
            </a:br>
            <a:r>
              <a:rPr lang="en-US" sz="2700" dirty="0">
                <a:latin typeface="Calibri" panose="020F0502020204030204" pitchFamily="34" charset="0"/>
                <a:cs typeface="Calibri" panose="020F0502020204030204" pitchFamily="34" charset="0"/>
              </a:rPr>
              <a:t>- </a:t>
            </a:r>
            <a:r>
              <a:rPr lang="en-US" sz="2800" dirty="0">
                <a:latin typeface="Calibri" panose="020F0502020204030204" pitchFamily="34" charset="0"/>
                <a:cs typeface="Calibri" panose="020F0502020204030204" pitchFamily="34" charset="0"/>
              </a:rPr>
              <a:t>The Socio-legal Situation of Women in Somalia</a:t>
            </a:r>
            <a:br>
              <a:rPr lang="en-US" sz="2700" dirty="0">
                <a:latin typeface="Calibri" panose="020F0502020204030204" pitchFamily="34" charset="0"/>
                <a:cs typeface="Calibri" panose="020F0502020204030204" pitchFamily="34" charset="0"/>
              </a:rPr>
            </a:br>
            <a:br>
              <a:rPr lang="en-US" sz="2700" dirty="0">
                <a:latin typeface="Calibri" panose="020F0502020204030204" pitchFamily="34" charset="0"/>
                <a:cs typeface="Calibri" panose="020F0502020204030204" pitchFamily="34" charset="0"/>
              </a:rPr>
            </a:br>
            <a:r>
              <a:rPr lang="en-US" sz="2700" dirty="0">
                <a:latin typeface="Calibri" panose="020F0502020204030204" pitchFamily="34" charset="0"/>
                <a:cs typeface="Calibri" panose="020F0502020204030204" pitchFamily="34" charset="0"/>
              </a:rPr>
              <a:t>- </a:t>
            </a:r>
            <a:r>
              <a:rPr lang="en-US" sz="2800" dirty="0">
                <a:latin typeface="Calibri" panose="020F0502020204030204" pitchFamily="34" charset="0"/>
                <a:cs typeface="Calibri" panose="020F0502020204030204" pitchFamily="34" charset="0"/>
              </a:rPr>
              <a:t>A Holistic Approach to Legislative Action</a:t>
            </a:r>
          </a:p>
        </p:txBody>
      </p:sp>
      <p:sp>
        <p:nvSpPr>
          <p:cNvPr id="4" name="TextBox 3">
            <a:extLst>
              <a:ext uri="{FF2B5EF4-FFF2-40B4-BE49-F238E27FC236}">
                <a16:creationId xmlns:a16="http://schemas.microsoft.com/office/drawing/2014/main" id="{005805C7-146D-AE42-8754-72D313EDFF7B}"/>
              </a:ext>
            </a:extLst>
          </p:cNvPr>
          <p:cNvSpPr txBox="1"/>
          <p:nvPr/>
        </p:nvSpPr>
        <p:spPr>
          <a:xfrm>
            <a:off x="9106524" y="2913400"/>
            <a:ext cx="2713220" cy="1446550"/>
          </a:xfrm>
          <a:prstGeom prst="rect">
            <a:avLst/>
          </a:prstGeom>
          <a:noFill/>
        </p:spPr>
        <p:txBody>
          <a:bodyPr wrap="square" rtlCol="0">
            <a:spAutoFit/>
          </a:bodyPr>
          <a:lstStyle/>
          <a:p>
            <a:r>
              <a:rPr lang="en-US" sz="3200" dirty="0"/>
              <a:t>    </a:t>
            </a:r>
          </a:p>
          <a:p>
            <a:pPr algn="ctr"/>
            <a:r>
              <a:rPr lang="en-US" sz="2800" b="1" dirty="0">
                <a:solidFill>
                  <a:srgbClr val="0070C0"/>
                </a:solidFill>
                <a:latin typeface="Arial" panose="020B0604020202020204" pitchFamily="34" charset="0"/>
                <a:cs typeface="Arial" panose="020B0604020202020204" pitchFamily="34" charset="0"/>
              </a:rPr>
              <a:t>Overview:</a:t>
            </a:r>
          </a:p>
          <a:p>
            <a:pPr algn="ctr"/>
            <a:r>
              <a:rPr lang="en-US" sz="2800" b="1" dirty="0">
                <a:solidFill>
                  <a:srgbClr val="0070C0"/>
                </a:solidFill>
                <a:latin typeface="Arial" panose="020B0604020202020204" pitchFamily="34" charset="0"/>
                <a:cs typeface="Arial" panose="020B0604020202020204" pitchFamily="34" charset="0"/>
              </a:rPr>
              <a:t>Session Three</a:t>
            </a:r>
          </a:p>
        </p:txBody>
      </p:sp>
    </p:spTree>
    <p:extLst>
      <p:ext uri="{BB962C8B-B14F-4D97-AF65-F5344CB8AC3E}">
        <p14:creationId xmlns:p14="http://schemas.microsoft.com/office/powerpoint/2010/main" val="3221210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E32CC058-99B7-AB4F-AA54-436CB93C2133}"/>
              </a:ext>
            </a:extLst>
          </p:cNvPr>
          <p:cNvSpPr>
            <a:spLocks noGrp="1"/>
          </p:cNvSpPr>
          <p:nvPr>
            <p:ph type="subTitle" idx="1"/>
          </p:nvPr>
        </p:nvSpPr>
        <p:spPr/>
        <p:txBody>
          <a:bodyPr/>
          <a:lstStyle/>
          <a:p>
            <a:r>
              <a:rPr lang="en-US" dirty="0"/>
              <a:t>Penal Code of 1962</a:t>
            </a:r>
          </a:p>
        </p:txBody>
      </p:sp>
      <p:sp>
        <p:nvSpPr>
          <p:cNvPr id="3" name="Content Placeholder 2">
            <a:extLst>
              <a:ext uri="{FF2B5EF4-FFF2-40B4-BE49-F238E27FC236}">
                <a16:creationId xmlns:a16="http://schemas.microsoft.com/office/drawing/2014/main" id="{C2EED517-0A95-0C41-AD15-070DDED688B7}"/>
              </a:ext>
            </a:extLst>
          </p:cNvPr>
          <p:cNvSpPr>
            <a:spLocks noGrp="1"/>
          </p:cNvSpPr>
          <p:nvPr>
            <p:ph sz="half" idx="2"/>
          </p:nvPr>
        </p:nvSpPr>
        <p:spPr>
          <a:xfrm>
            <a:off x="569343" y="1955722"/>
            <a:ext cx="11231479" cy="4386083"/>
          </a:xfrm>
        </p:spPr>
        <p:txBody>
          <a:bodyPr/>
          <a:lstStyle/>
          <a:p>
            <a:pPr algn="l"/>
            <a:r>
              <a:rPr lang="en-US" b="1" dirty="0">
                <a:latin typeface="Calibri" panose="020F0502020204030204" pitchFamily="34" charset="0"/>
                <a:cs typeface="Calibri" panose="020F0502020204030204" pitchFamily="34" charset="0"/>
              </a:rPr>
              <a:t>PART IX: Crimes against Morals and Decency</a:t>
            </a:r>
          </a:p>
          <a:p>
            <a:pPr algn="l"/>
            <a:r>
              <a:rPr lang="en-US" dirty="0">
                <a:latin typeface="Calibri" panose="020F0502020204030204" pitchFamily="34" charset="0"/>
                <a:cs typeface="Calibri" panose="020F0502020204030204" pitchFamily="34" charset="0"/>
              </a:rPr>
              <a:t>          Crimes of Sexual Violence (article 398 criminalizes rape)</a:t>
            </a:r>
          </a:p>
          <a:p>
            <a:pPr algn="l"/>
            <a:r>
              <a:rPr lang="en-US" dirty="0">
                <a:latin typeface="Calibri" panose="020F0502020204030204" pitchFamily="34" charset="0"/>
                <a:cs typeface="Calibri" panose="020F0502020204030204" pitchFamily="34" charset="0"/>
              </a:rPr>
              <a:t>          Offense against Modesty and Sexual Honor</a:t>
            </a:r>
          </a:p>
          <a:p>
            <a:pPr algn="l"/>
            <a:r>
              <a:rPr lang="en-US" b="1" dirty="0">
                <a:latin typeface="Calibri" panose="020F0502020204030204" pitchFamily="34" charset="0"/>
                <a:cs typeface="Calibri" panose="020F0502020204030204" pitchFamily="34" charset="0"/>
              </a:rPr>
              <a:t>PART XI: Crimes against the Family</a:t>
            </a:r>
          </a:p>
          <a:p>
            <a:pPr algn="l"/>
            <a:r>
              <a:rPr lang="en-US" dirty="0">
                <a:latin typeface="Calibri" panose="020F0502020204030204" pitchFamily="34" charset="0"/>
                <a:cs typeface="Calibri" panose="020F0502020204030204" pitchFamily="34" charset="0"/>
              </a:rPr>
              <a:t>          Crimes against Family Decency and Morals</a:t>
            </a:r>
          </a:p>
          <a:p>
            <a:pPr algn="l"/>
            <a:r>
              <a:rPr lang="en-US" b="1" dirty="0">
                <a:latin typeface="Calibri" panose="020F0502020204030204" pitchFamily="34" charset="0"/>
                <a:cs typeface="Calibri" panose="020F0502020204030204" pitchFamily="34" charset="0"/>
              </a:rPr>
              <a:t>PART XII: Crimes against the Person and Safety of Individual</a:t>
            </a:r>
          </a:p>
          <a:p>
            <a:pPr algn="l"/>
            <a:r>
              <a:rPr lang="en-US" dirty="0">
                <a:latin typeface="Calibri" panose="020F0502020204030204" pitchFamily="34" charset="0"/>
                <a:cs typeface="Calibri" panose="020F0502020204030204" pitchFamily="34" charset="0"/>
              </a:rPr>
              <a:t>          Crimes against the Life and Safety of Individuals</a:t>
            </a:r>
          </a:p>
        </p:txBody>
      </p:sp>
    </p:spTree>
    <p:extLst>
      <p:ext uri="{BB962C8B-B14F-4D97-AF65-F5344CB8AC3E}">
        <p14:creationId xmlns:p14="http://schemas.microsoft.com/office/powerpoint/2010/main" val="11288858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7341363A-1BC2-6F40-98BC-608E645BB184}"/>
              </a:ext>
            </a:extLst>
          </p:cNvPr>
          <p:cNvSpPr>
            <a:spLocks noGrp="1"/>
          </p:cNvSpPr>
          <p:nvPr>
            <p:ph type="subTitle" idx="1"/>
          </p:nvPr>
        </p:nvSpPr>
        <p:spPr/>
        <p:txBody>
          <a:bodyPr/>
          <a:lstStyle/>
          <a:p>
            <a:r>
              <a:rPr lang="en-US" dirty="0"/>
              <a:t>Protection against Gender-based Violence</a:t>
            </a:r>
          </a:p>
        </p:txBody>
      </p:sp>
      <p:sp>
        <p:nvSpPr>
          <p:cNvPr id="3" name="Content Placeholder 2">
            <a:extLst>
              <a:ext uri="{FF2B5EF4-FFF2-40B4-BE49-F238E27FC236}">
                <a16:creationId xmlns:a16="http://schemas.microsoft.com/office/drawing/2014/main" id="{59B123FE-5144-C44F-B2AA-0A60B69B5FC2}"/>
              </a:ext>
            </a:extLst>
          </p:cNvPr>
          <p:cNvSpPr>
            <a:spLocks noGrp="1"/>
          </p:cNvSpPr>
          <p:nvPr>
            <p:ph sz="half" idx="2"/>
          </p:nvPr>
        </p:nvSpPr>
        <p:spPr>
          <a:xfrm>
            <a:off x="383459" y="1891199"/>
            <a:ext cx="11689479" cy="4466739"/>
          </a:xfrm>
        </p:spPr>
        <p:txBody>
          <a:bodyPr/>
          <a:lstStyle/>
          <a:p>
            <a:pPr marL="457200" indent="-457200" algn="l">
              <a:buFontTx/>
              <a:buChar char="-"/>
            </a:pPr>
            <a:r>
              <a:rPr lang="en-US" sz="2400" dirty="0">
                <a:latin typeface="Calibri" panose="020F0502020204030204" pitchFamily="34" charset="0"/>
                <a:cs typeface="Calibri" panose="020F0502020204030204" pitchFamily="34" charset="0"/>
              </a:rPr>
              <a:t>There is no law that specifically addresses gender-based violence, violence against women and/or domestic violence (except for article 15(2) of the Constitution). </a:t>
            </a:r>
          </a:p>
          <a:p>
            <a:pPr marL="457200" indent="-457200" algn="l">
              <a:buFontTx/>
              <a:buChar char="-"/>
            </a:pPr>
            <a:r>
              <a:rPr lang="en-US" sz="2400" dirty="0">
                <a:latin typeface="Calibri" panose="020F0502020204030204" pitchFamily="34" charset="0"/>
                <a:cs typeface="Calibri" panose="020F0502020204030204" pitchFamily="34" charset="0"/>
              </a:rPr>
              <a:t>This is means that:</a:t>
            </a:r>
          </a:p>
          <a:p>
            <a:pPr algn="l"/>
            <a:r>
              <a:rPr lang="en-US" sz="2400" dirty="0">
                <a:latin typeface="Calibri" panose="020F0502020204030204" pitchFamily="34" charset="0"/>
                <a:cs typeface="Calibri" panose="020F0502020204030204" pitchFamily="34" charset="0"/>
              </a:rPr>
              <a:t>          1. There is no common definition and understanding of gender-based violence within </a:t>
            </a:r>
          </a:p>
          <a:p>
            <a:pPr algn="l"/>
            <a:r>
              <a:rPr lang="en-US" sz="2400" dirty="0">
                <a:latin typeface="Calibri" panose="020F0502020204030204" pitchFamily="34" charset="0"/>
                <a:cs typeface="Calibri" panose="020F0502020204030204" pitchFamily="34" charset="0"/>
              </a:rPr>
              <a:t>               the legal/policy framework</a:t>
            </a:r>
          </a:p>
          <a:p>
            <a:pPr algn="l"/>
            <a:r>
              <a:rPr lang="en-US" sz="2400" dirty="0">
                <a:latin typeface="Calibri" panose="020F0502020204030204" pitchFamily="34" charset="0"/>
                <a:cs typeface="Calibri" panose="020F0502020204030204" pitchFamily="34" charset="0"/>
              </a:rPr>
              <a:t>          2. Marital rape is not explicitly criminalized</a:t>
            </a:r>
          </a:p>
          <a:p>
            <a:pPr marL="457200" indent="-457200" algn="l">
              <a:buFontTx/>
              <a:buChar char="-"/>
            </a:pPr>
            <a:r>
              <a:rPr lang="en-US" sz="2400" dirty="0">
                <a:latin typeface="Calibri" panose="020F0502020204030204" pitchFamily="34" charset="0"/>
                <a:cs typeface="Calibri" panose="020F0502020204030204" pitchFamily="34" charset="0"/>
              </a:rPr>
              <a:t>          3. Child marriage is not explicitly criminalized</a:t>
            </a:r>
          </a:p>
          <a:p>
            <a:pPr marL="457200" indent="-457200" algn="l">
              <a:buFontTx/>
              <a:buChar char="-"/>
            </a:pPr>
            <a:r>
              <a:rPr lang="en-US" sz="2400" dirty="0">
                <a:latin typeface="Calibri" panose="020F0502020204030204" pitchFamily="34" charset="0"/>
                <a:cs typeface="Calibri" panose="020F0502020204030204" pitchFamily="34" charset="0"/>
              </a:rPr>
              <a:t>          4. FGM is not explicitly criminalized </a:t>
            </a:r>
          </a:p>
          <a:p>
            <a:pPr algn="l"/>
            <a:r>
              <a:rPr lang="en-US" sz="2400" dirty="0">
                <a:latin typeface="Calibri" panose="020F0502020204030204" pitchFamily="34" charset="0"/>
                <a:cs typeface="Calibri" panose="020F0502020204030204" pitchFamily="34" charset="0"/>
              </a:rPr>
              <a:t>What is the status of the Sexual Offences Bill?</a:t>
            </a:r>
          </a:p>
          <a:p>
            <a:pPr marL="457200" indent="-457200" algn="l">
              <a:buFontTx/>
              <a:buChar char="-"/>
            </a:pPr>
            <a:endParaRPr lang="en-US" sz="2400" dirty="0">
              <a:latin typeface="Calibri" panose="020F0502020204030204" pitchFamily="34" charset="0"/>
              <a:cs typeface="Calibri" panose="020F0502020204030204" pitchFamily="34" charset="0"/>
            </a:endParaRPr>
          </a:p>
          <a:p>
            <a:pPr marL="457200" indent="-457200" algn="l">
              <a:buFontTx/>
              <a:buChar char="-"/>
            </a:pPr>
            <a:endParaRPr lang="en-U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589708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8CB219D1-CF88-4B40-9335-F08104BFA71E}"/>
              </a:ext>
            </a:extLst>
          </p:cNvPr>
          <p:cNvSpPr>
            <a:spLocks noGrp="1"/>
          </p:cNvSpPr>
          <p:nvPr>
            <p:ph type="subTitle" idx="1"/>
          </p:nvPr>
        </p:nvSpPr>
        <p:spPr/>
        <p:txBody>
          <a:bodyPr/>
          <a:lstStyle/>
          <a:p>
            <a:r>
              <a:rPr lang="en-US" dirty="0"/>
              <a:t>Labor Code (Law No. 65 of 18 October 1972)</a:t>
            </a:r>
          </a:p>
          <a:p>
            <a:endParaRPr lang="en-US" dirty="0"/>
          </a:p>
        </p:txBody>
      </p:sp>
      <p:sp>
        <p:nvSpPr>
          <p:cNvPr id="3" name="Content Placeholder 2">
            <a:extLst>
              <a:ext uri="{FF2B5EF4-FFF2-40B4-BE49-F238E27FC236}">
                <a16:creationId xmlns:a16="http://schemas.microsoft.com/office/drawing/2014/main" id="{2837409F-04DB-5C46-833D-995A716ED00E}"/>
              </a:ext>
            </a:extLst>
          </p:cNvPr>
          <p:cNvSpPr>
            <a:spLocks noGrp="1"/>
          </p:cNvSpPr>
          <p:nvPr>
            <p:ph sz="half" idx="2"/>
          </p:nvPr>
        </p:nvSpPr>
        <p:spPr>
          <a:xfrm>
            <a:off x="1069848" y="2176948"/>
            <a:ext cx="9970187" cy="3858092"/>
          </a:xfrm>
        </p:spPr>
        <p:txBody>
          <a:bodyPr/>
          <a:lstStyle/>
          <a:p>
            <a:pPr algn="l"/>
            <a:r>
              <a:rPr lang="en-US" b="1" dirty="0">
                <a:latin typeface="Calibri" panose="020F0502020204030204" pitchFamily="34" charset="0"/>
                <a:cs typeface="Calibri" panose="020F0502020204030204" pitchFamily="34" charset="0"/>
              </a:rPr>
              <a:t>Article 70: </a:t>
            </a:r>
            <a:r>
              <a:rPr lang="en-US" dirty="0">
                <a:latin typeface="Calibri" panose="020F0502020204030204" pitchFamily="34" charset="0"/>
                <a:cs typeface="Calibri" panose="020F0502020204030204" pitchFamily="34" charset="0"/>
              </a:rPr>
              <a:t>Equality in remuneration (no discrimination based on age, sex, nationality, religion or political/trade activities)</a:t>
            </a:r>
          </a:p>
          <a:p>
            <a:pPr algn="l"/>
            <a:r>
              <a:rPr lang="en-US" b="1" dirty="0">
                <a:latin typeface="Calibri" panose="020F0502020204030204" pitchFamily="34" charset="0"/>
                <a:cs typeface="Calibri" panose="020F0502020204030204" pitchFamily="34" charset="0"/>
              </a:rPr>
              <a:t>Article 88: </a:t>
            </a:r>
            <a:r>
              <a:rPr lang="en-US" dirty="0">
                <a:latin typeface="Calibri" panose="020F0502020204030204" pitchFamily="34" charset="0"/>
                <a:cs typeface="Calibri" panose="020F0502020204030204" pitchFamily="34" charset="0"/>
              </a:rPr>
              <a:t>Women are restricted from being employed in night work. </a:t>
            </a:r>
          </a:p>
          <a:p>
            <a:pPr algn="l"/>
            <a:r>
              <a:rPr lang="en-US" b="1" dirty="0">
                <a:latin typeface="Calibri" panose="020F0502020204030204" pitchFamily="34" charset="0"/>
                <a:cs typeface="Calibri" panose="020F0502020204030204" pitchFamily="34" charset="0"/>
              </a:rPr>
              <a:t>Article 90: </a:t>
            </a:r>
            <a:r>
              <a:rPr lang="en-US" dirty="0">
                <a:latin typeface="Calibri" panose="020F0502020204030204" pitchFamily="34" charset="0"/>
                <a:cs typeface="Calibri" panose="020F0502020204030204" pitchFamily="34" charset="0"/>
              </a:rPr>
              <a:t>Prohibits some types of work for women, and expectant and nursing mothers; provides a right to maternity leave and a right to nursing breaks; </a:t>
            </a:r>
          </a:p>
        </p:txBody>
      </p:sp>
    </p:spTree>
    <p:extLst>
      <p:ext uri="{BB962C8B-B14F-4D97-AF65-F5344CB8AC3E}">
        <p14:creationId xmlns:p14="http://schemas.microsoft.com/office/powerpoint/2010/main" val="10803303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3CAD541C-9525-6B4A-97D4-12B24289C303}"/>
              </a:ext>
            </a:extLst>
          </p:cNvPr>
          <p:cNvSpPr>
            <a:spLocks noGrp="1"/>
          </p:cNvSpPr>
          <p:nvPr>
            <p:ph type="subTitle" idx="1"/>
          </p:nvPr>
        </p:nvSpPr>
        <p:spPr>
          <a:xfrm>
            <a:off x="569343" y="557783"/>
            <a:ext cx="11053313" cy="457201"/>
          </a:xfrm>
        </p:spPr>
        <p:txBody>
          <a:bodyPr/>
          <a:lstStyle/>
          <a:p>
            <a:r>
              <a:rPr lang="en-US" dirty="0"/>
              <a:t>Personal Status Code of 1975</a:t>
            </a:r>
          </a:p>
        </p:txBody>
      </p:sp>
      <p:sp>
        <p:nvSpPr>
          <p:cNvPr id="3" name="Content Placeholder 2">
            <a:extLst>
              <a:ext uri="{FF2B5EF4-FFF2-40B4-BE49-F238E27FC236}">
                <a16:creationId xmlns:a16="http://schemas.microsoft.com/office/drawing/2014/main" id="{35A52B1C-7F0D-1049-9418-9A857F55E74F}"/>
              </a:ext>
            </a:extLst>
          </p:cNvPr>
          <p:cNvSpPr>
            <a:spLocks noGrp="1"/>
          </p:cNvSpPr>
          <p:nvPr>
            <p:ph sz="half" idx="2"/>
          </p:nvPr>
        </p:nvSpPr>
        <p:spPr>
          <a:xfrm>
            <a:off x="336177" y="2176948"/>
            <a:ext cx="11618258" cy="4016818"/>
          </a:xfrm>
        </p:spPr>
        <p:txBody>
          <a:bodyPr/>
          <a:lstStyle/>
          <a:p>
            <a:pPr marL="342900" indent="-342900" algn="l">
              <a:buFont typeface="Arial" panose="020B0604020202020204" pitchFamily="34" charset="0"/>
              <a:buChar char="•"/>
            </a:pPr>
            <a:r>
              <a:rPr lang="en-US" dirty="0">
                <a:latin typeface="Calibri" panose="020F0502020204030204" pitchFamily="34" charset="0"/>
                <a:cs typeface="Calibri" panose="020F0502020204030204" pitchFamily="34" charset="0"/>
              </a:rPr>
              <a:t>* Minimum age of marriage is 18 years for males and females; however, a girl may marry at 16 with a guardian’s consent.</a:t>
            </a:r>
          </a:p>
          <a:p>
            <a:pPr marL="342900" indent="-342900" algn="l">
              <a:buFont typeface="Arial" panose="020B0604020202020204" pitchFamily="34" charset="0"/>
              <a:buChar char="•"/>
            </a:pPr>
            <a:r>
              <a:rPr lang="en-US" dirty="0">
                <a:latin typeface="Calibri" panose="020F0502020204030204" pitchFamily="34" charset="0"/>
                <a:cs typeface="Calibri" panose="020F0502020204030204" pitchFamily="34" charset="0"/>
              </a:rPr>
              <a:t>* Women require the consent of their male guardian to marry.</a:t>
            </a:r>
          </a:p>
          <a:p>
            <a:pPr marL="342900" indent="-342900" algn="l">
              <a:buFont typeface="Arial" panose="020B0604020202020204" pitchFamily="34" charset="0"/>
              <a:buChar char="•"/>
            </a:pPr>
            <a:r>
              <a:rPr lang="en-US" dirty="0">
                <a:latin typeface="Calibri" panose="020F0502020204030204" pitchFamily="34" charset="0"/>
                <a:cs typeface="Calibri" panose="020F0502020204030204" pitchFamily="34" charset="0"/>
              </a:rPr>
              <a:t>* Husbands are heads of the household; males are guardians.</a:t>
            </a:r>
          </a:p>
          <a:p>
            <a:pPr marL="342900" indent="-342900" algn="l">
              <a:buFont typeface="Arial" panose="020B0604020202020204" pitchFamily="34" charset="0"/>
              <a:buChar char="•"/>
            </a:pPr>
            <a:r>
              <a:rPr lang="en-US" dirty="0">
                <a:latin typeface="Calibri" panose="020F0502020204030204" pitchFamily="34" charset="0"/>
                <a:cs typeface="Calibri" panose="020F0502020204030204" pitchFamily="34" charset="0"/>
              </a:rPr>
              <a:t>* A husband can divorce through repudiation (</a:t>
            </a:r>
            <a:r>
              <a:rPr lang="en-US" i="1" dirty="0" err="1">
                <a:latin typeface="Calibri" panose="020F0502020204030204" pitchFamily="34" charset="0"/>
                <a:cs typeface="Calibri" panose="020F0502020204030204" pitchFamily="34" charset="0"/>
              </a:rPr>
              <a:t>talaq</a:t>
            </a:r>
            <a:r>
              <a:rPr lang="en-US" dirty="0">
                <a:latin typeface="Calibri" panose="020F0502020204030204" pitchFamily="34" charset="0"/>
                <a:cs typeface="Calibri" panose="020F0502020204030204" pitchFamily="34" charset="0"/>
              </a:rPr>
              <a:t>).</a:t>
            </a:r>
          </a:p>
          <a:p>
            <a:pPr marL="342900" indent="-342900" algn="l">
              <a:buFont typeface="Arial" panose="020B0604020202020204" pitchFamily="34" charset="0"/>
              <a:buChar char="•"/>
            </a:pPr>
            <a:r>
              <a:rPr lang="en-US" dirty="0">
                <a:latin typeface="Calibri" panose="020F0502020204030204" pitchFamily="34" charset="0"/>
                <a:cs typeface="Calibri" panose="020F0502020204030204" pitchFamily="34" charset="0"/>
              </a:rPr>
              <a:t>* Polygamy is allowed only with written permission of the District Court. </a:t>
            </a:r>
          </a:p>
          <a:p>
            <a:pPr marL="342900" indent="-342900" algn="l">
              <a:buFont typeface="Arial" panose="020B0604020202020204" pitchFamily="34" charset="0"/>
              <a:buChar char="•"/>
            </a:pPr>
            <a:r>
              <a:rPr lang="en-US" dirty="0">
                <a:latin typeface="Calibri" panose="020F0502020204030204" pitchFamily="34" charset="0"/>
                <a:cs typeface="Calibri" panose="020F0502020204030204" pitchFamily="34" charset="0"/>
              </a:rPr>
              <a:t>* Females have the right to inheritance but receive less than males.</a:t>
            </a:r>
          </a:p>
        </p:txBody>
      </p:sp>
    </p:spTree>
    <p:extLst>
      <p:ext uri="{BB962C8B-B14F-4D97-AF65-F5344CB8AC3E}">
        <p14:creationId xmlns:p14="http://schemas.microsoft.com/office/powerpoint/2010/main" val="41029821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5DD2CF5A-C4D0-7F44-B72B-C0AC6466F0D0}"/>
              </a:ext>
            </a:extLst>
          </p:cNvPr>
          <p:cNvSpPr>
            <a:spLocks noGrp="1"/>
          </p:cNvSpPr>
          <p:nvPr>
            <p:ph type="subTitle" idx="1"/>
          </p:nvPr>
        </p:nvSpPr>
        <p:spPr>
          <a:xfrm>
            <a:off x="569343" y="557783"/>
            <a:ext cx="11053313" cy="457201"/>
          </a:xfrm>
        </p:spPr>
        <p:txBody>
          <a:bodyPr/>
          <a:lstStyle/>
          <a:p>
            <a:pPr marL="171450" indent="-171450">
              <a:buFontTx/>
              <a:buChar char="-"/>
            </a:pPr>
            <a:r>
              <a:rPr lang="en-US" dirty="0"/>
              <a:t>Law no. 28 on Somali Citizenship of 1962</a:t>
            </a:r>
          </a:p>
        </p:txBody>
      </p:sp>
      <p:sp>
        <p:nvSpPr>
          <p:cNvPr id="3" name="Content Placeholder 2">
            <a:extLst>
              <a:ext uri="{FF2B5EF4-FFF2-40B4-BE49-F238E27FC236}">
                <a16:creationId xmlns:a16="http://schemas.microsoft.com/office/drawing/2014/main" id="{029B2516-0BB2-9343-B922-C36AAEFE1608}"/>
              </a:ext>
            </a:extLst>
          </p:cNvPr>
          <p:cNvSpPr>
            <a:spLocks noGrp="1"/>
          </p:cNvSpPr>
          <p:nvPr>
            <p:ph sz="half" idx="2"/>
          </p:nvPr>
        </p:nvSpPr>
        <p:spPr>
          <a:xfrm>
            <a:off x="307674" y="2026403"/>
            <a:ext cx="11576650" cy="4241661"/>
          </a:xfrm>
        </p:spPr>
        <p:txBody>
          <a:bodyPr/>
          <a:lstStyle/>
          <a:p>
            <a:pPr marL="171450" indent="-171450" algn="l">
              <a:buFontTx/>
              <a:buChar char="-"/>
            </a:pPr>
            <a:r>
              <a:rPr lang="en-US" dirty="0">
                <a:latin typeface="Calibri" panose="020F0502020204030204" pitchFamily="34" charset="0"/>
                <a:cs typeface="Calibri" panose="020F0502020204030204" pitchFamily="34" charset="0"/>
              </a:rPr>
              <a:t>Law No. 28 of 1962 on Somali Citizenship provides that a Somali citizen is anyone whose father is Somali. </a:t>
            </a:r>
          </a:p>
          <a:p>
            <a:pPr marL="171450" indent="-171450" algn="l">
              <a:buFontTx/>
              <a:buChar char="-"/>
            </a:pPr>
            <a:r>
              <a:rPr lang="en-US" dirty="0">
                <a:latin typeface="Calibri" panose="020F0502020204030204" pitchFamily="34" charset="0"/>
                <a:cs typeface="Calibri" panose="020F0502020204030204" pitchFamily="34" charset="0"/>
              </a:rPr>
              <a:t>The 1962 Citizenship Law discriminates against women because it allows citizenship to pass automatically from a Somali father to his child, but not from a Somali mother to her child.</a:t>
            </a:r>
          </a:p>
          <a:p>
            <a:pPr marL="171450" indent="-171450" algn="l">
              <a:buFontTx/>
              <a:buChar char="-"/>
            </a:pPr>
            <a:r>
              <a:rPr lang="en-US" dirty="0">
                <a:latin typeface="Calibri" panose="020F0502020204030204" pitchFamily="34" charset="0"/>
                <a:cs typeface="Calibri" panose="020F0502020204030204" pitchFamily="34" charset="0"/>
              </a:rPr>
              <a:t>However, Somali women and men have equal legal rights to pass citizenship to a child or spouse under the Provisional Constitution. Article 8 mandates the Parliament to enact a special law on citizenship.</a:t>
            </a:r>
          </a:p>
          <a:p>
            <a:pPr algn="l"/>
            <a:endParaRPr lang="en-US" dirty="0"/>
          </a:p>
        </p:txBody>
      </p:sp>
    </p:spTree>
    <p:extLst>
      <p:ext uri="{BB962C8B-B14F-4D97-AF65-F5344CB8AC3E}">
        <p14:creationId xmlns:p14="http://schemas.microsoft.com/office/powerpoint/2010/main" val="24092018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74607BBB-3EEB-C44C-A67B-CACF3040A52C}"/>
              </a:ext>
            </a:extLst>
          </p:cNvPr>
          <p:cNvSpPr>
            <a:spLocks noGrp="1"/>
          </p:cNvSpPr>
          <p:nvPr>
            <p:ph type="subTitle" idx="1"/>
          </p:nvPr>
        </p:nvSpPr>
        <p:spPr/>
        <p:txBody>
          <a:bodyPr/>
          <a:lstStyle/>
          <a:p>
            <a:r>
              <a:rPr lang="en-US" dirty="0"/>
              <a:t>Women in Politics</a:t>
            </a:r>
          </a:p>
        </p:txBody>
      </p:sp>
      <p:sp>
        <p:nvSpPr>
          <p:cNvPr id="3" name="Content Placeholder 2">
            <a:extLst>
              <a:ext uri="{FF2B5EF4-FFF2-40B4-BE49-F238E27FC236}">
                <a16:creationId xmlns:a16="http://schemas.microsoft.com/office/drawing/2014/main" id="{4095C0D0-426E-764C-9C47-1C4079DAF721}"/>
              </a:ext>
            </a:extLst>
          </p:cNvPr>
          <p:cNvSpPr>
            <a:spLocks noGrp="1"/>
          </p:cNvSpPr>
          <p:nvPr>
            <p:ph sz="half" idx="2"/>
          </p:nvPr>
        </p:nvSpPr>
        <p:spPr>
          <a:xfrm>
            <a:off x="121557" y="1845939"/>
            <a:ext cx="11742821" cy="4857516"/>
          </a:xfrm>
        </p:spPr>
        <p:txBody>
          <a:bodyPr/>
          <a:lstStyle/>
          <a:p>
            <a:pPr algn="l"/>
            <a:r>
              <a:rPr lang="en-US" sz="2000" b="1" dirty="0">
                <a:latin typeface="Calibri" panose="020F0502020204030204" pitchFamily="34" charset="0"/>
                <a:cs typeface="Calibri" panose="020F0502020204030204" pitchFamily="34" charset="0"/>
              </a:rPr>
              <a:t>Constitution: </a:t>
            </a:r>
          </a:p>
          <a:p>
            <a:pPr algn="l"/>
            <a:r>
              <a:rPr lang="en-US" sz="2000" b="1" dirty="0">
                <a:latin typeface="Calibri" panose="020F0502020204030204" pitchFamily="34" charset="0"/>
                <a:cs typeface="Calibri" panose="020F0502020204030204" pitchFamily="34" charset="0"/>
              </a:rPr>
              <a:t>Article 3(5): </a:t>
            </a:r>
            <a:r>
              <a:rPr lang="en-US" sz="2000" dirty="0">
                <a:solidFill>
                  <a:srgbClr val="134985"/>
                </a:solidFill>
                <a:latin typeface="Calibri" panose="020F0502020204030204" pitchFamily="34" charset="0"/>
                <a:cs typeface="Calibri" panose="020F0502020204030204" pitchFamily="34" charset="0"/>
              </a:rPr>
              <a:t>Women must be included in all national institutions</a:t>
            </a:r>
            <a:r>
              <a:rPr lang="en-US" sz="2000" dirty="0">
                <a:latin typeface="Calibri" panose="020F0502020204030204" pitchFamily="34" charset="0"/>
                <a:cs typeface="Calibri" panose="020F0502020204030204" pitchFamily="34" charset="0"/>
              </a:rPr>
              <a:t>, in an effective way, in particular all elected and appointed positions across the three branches of government and in national independent commissions.</a:t>
            </a:r>
          </a:p>
          <a:p>
            <a:pPr algn="l"/>
            <a:r>
              <a:rPr lang="en-US" sz="2000" dirty="0" err="1">
                <a:latin typeface="Calibri" panose="020F0502020204030204" pitchFamily="34" charset="0"/>
                <a:cs typeface="Calibri" panose="020F0502020204030204" pitchFamily="34" charset="0"/>
              </a:rPr>
              <a:t>Garowe</a:t>
            </a:r>
            <a:r>
              <a:rPr lang="en-US" sz="2000" dirty="0">
                <a:latin typeface="Calibri" panose="020F0502020204030204" pitchFamily="34" charset="0"/>
                <a:cs typeface="Calibri" panose="020F0502020204030204" pitchFamily="34" charset="0"/>
              </a:rPr>
              <a:t> Principles I (2011) and </a:t>
            </a:r>
            <a:r>
              <a:rPr lang="en-US" sz="2000" dirty="0" err="1">
                <a:latin typeface="Calibri" panose="020F0502020204030204" pitchFamily="34" charset="0"/>
                <a:cs typeface="Calibri" panose="020F0502020204030204" pitchFamily="34" charset="0"/>
              </a:rPr>
              <a:t>Garowe</a:t>
            </a:r>
            <a:r>
              <a:rPr lang="en-US" sz="2000" dirty="0">
                <a:latin typeface="Calibri" panose="020F0502020204030204" pitchFamily="34" charset="0"/>
                <a:cs typeface="Calibri" panose="020F0502020204030204" pitchFamily="34" charset="0"/>
              </a:rPr>
              <a:t> Principles II (2012): 30% reserved seats for women in the parliament.</a:t>
            </a:r>
          </a:p>
          <a:p>
            <a:pPr algn="l"/>
            <a:endParaRPr lang="en-US" sz="2000" dirty="0">
              <a:latin typeface="Calibri" panose="020F0502020204030204" pitchFamily="34" charset="0"/>
              <a:cs typeface="Calibri" panose="020F0502020204030204" pitchFamily="34" charset="0"/>
            </a:endParaRPr>
          </a:p>
          <a:p>
            <a:pPr algn="l"/>
            <a:r>
              <a:rPr lang="en-US" sz="2000" b="1" dirty="0">
                <a:latin typeface="Calibri" panose="020F0502020204030204" pitchFamily="34" charset="0"/>
                <a:cs typeface="Calibri" panose="020F0502020204030204" pitchFamily="34" charset="0"/>
              </a:rPr>
              <a:t>Political Parties Law: </a:t>
            </a:r>
          </a:p>
          <a:p>
            <a:pPr algn="l"/>
            <a:r>
              <a:rPr lang="en-US" sz="2000" b="1" dirty="0">
                <a:latin typeface="Calibri" panose="020F0502020204030204" pitchFamily="34" charset="0"/>
                <a:cs typeface="Calibri" panose="020F0502020204030204" pitchFamily="34" charset="0"/>
              </a:rPr>
              <a:t>          Article 2</a:t>
            </a:r>
            <a:r>
              <a:rPr lang="en-US" sz="2000" dirty="0">
                <a:latin typeface="Calibri" panose="020F0502020204030204" pitchFamily="34" charset="0"/>
                <a:cs typeface="Calibri" panose="020F0502020204030204" pitchFamily="34" charset="0"/>
              </a:rPr>
              <a:t>: Respect and promote human rights, basic freedoms and justice of gender equality   </a:t>
            </a:r>
          </a:p>
          <a:p>
            <a:pPr algn="l"/>
            <a:r>
              <a:rPr lang="en-US" sz="2000" b="1" dirty="0">
                <a:latin typeface="Calibri" panose="020F0502020204030204" pitchFamily="34" charset="0"/>
                <a:cs typeface="Calibri" panose="020F0502020204030204" pitchFamily="34" charset="0"/>
              </a:rPr>
              <a:t>          Article 6(d): </a:t>
            </a:r>
            <a:r>
              <a:rPr lang="en-US" sz="2000" dirty="0">
                <a:latin typeface="Calibri" panose="020F0502020204030204" pitchFamily="34" charset="0"/>
                <a:cs typeface="Calibri" panose="020F0502020204030204" pitchFamily="34" charset="0"/>
              </a:rPr>
              <a:t>Members mentioned in Paragraph (a) of this article must reflect regions, clans, gender  </a:t>
            </a:r>
          </a:p>
          <a:p>
            <a:pPr algn="l"/>
            <a:r>
              <a:rPr lang="en-US" sz="2000" dirty="0">
                <a:latin typeface="Calibri" panose="020F0502020204030204" pitchFamily="34" charset="0"/>
                <a:cs typeface="Calibri" panose="020F0502020204030204" pitchFamily="34" charset="0"/>
              </a:rPr>
              <a:t>          balance, minorities and segregated groups. </a:t>
            </a:r>
          </a:p>
          <a:p>
            <a:pPr algn="l"/>
            <a:r>
              <a:rPr lang="en-US" sz="2000" dirty="0">
                <a:latin typeface="Calibri" panose="020F0502020204030204" pitchFamily="34" charset="0"/>
                <a:cs typeface="Calibri" panose="020F0502020204030204" pitchFamily="34" charset="0"/>
              </a:rPr>
              <a:t>          </a:t>
            </a:r>
            <a:r>
              <a:rPr lang="en-US" sz="2000" b="1" dirty="0">
                <a:latin typeface="Calibri" panose="020F0502020204030204" pitchFamily="34" charset="0"/>
                <a:cs typeface="Calibri" panose="020F0502020204030204" pitchFamily="34" charset="0"/>
              </a:rPr>
              <a:t>Article 6(e): </a:t>
            </a:r>
            <a:r>
              <a:rPr lang="en-US" sz="2000" dirty="0">
                <a:latin typeface="Calibri" panose="020F0502020204030204" pitchFamily="34" charset="0"/>
                <a:cs typeface="Calibri" panose="020F0502020204030204" pitchFamily="34" charset="0"/>
              </a:rPr>
              <a:t>The executive council of the party must reflect regional, clan, gender balance, minorities and  </a:t>
            </a:r>
          </a:p>
          <a:p>
            <a:pPr algn="l"/>
            <a:r>
              <a:rPr lang="en-US" sz="2000" dirty="0">
                <a:latin typeface="Calibri" panose="020F0502020204030204" pitchFamily="34" charset="0"/>
                <a:cs typeface="Calibri" panose="020F0502020204030204" pitchFamily="34" charset="0"/>
              </a:rPr>
              <a:t>          segregated/d groups, in accordance with Article 11 of the federal Constitution and Article 4 (2) of this Law.</a:t>
            </a:r>
          </a:p>
        </p:txBody>
      </p:sp>
    </p:spTree>
    <p:extLst>
      <p:ext uri="{BB962C8B-B14F-4D97-AF65-F5344CB8AC3E}">
        <p14:creationId xmlns:p14="http://schemas.microsoft.com/office/powerpoint/2010/main" val="26809762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57FD8A50-C542-1244-BA70-EE137F5150E6}"/>
              </a:ext>
            </a:extLst>
          </p:cNvPr>
          <p:cNvSpPr>
            <a:spLocks noGrp="1"/>
          </p:cNvSpPr>
          <p:nvPr>
            <p:ph type="subTitle" idx="1"/>
          </p:nvPr>
        </p:nvSpPr>
        <p:spPr/>
        <p:txBody>
          <a:bodyPr/>
          <a:lstStyle/>
          <a:p>
            <a:r>
              <a:rPr lang="en-US" dirty="0"/>
              <a:t>Relevant Policies and Frameworks</a:t>
            </a:r>
          </a:p>
        </p:txBody>
      </p:sp>
      <p:sp>
        <p:nvSpPr>
          <p:cNvPr id="3" name="Content Placeholder 2">
            <a:extLst>
              <a:ext uri="{FF2B5EF4-FFF2-40B4-BE49-F238E27FC236}">
                <a16:creationId xmlns:a16="http://schemas.microsoft.com/office/drawing/2014/main" id="{2905A801-5720-984E-AEDB-12F78C89450E}"/>
              </a:ext>
            </a:extLst>
          </p:cNvPr>
          <p:cNvSpPr>
            <a:spLocks noGrp="1"/>
          </p:cNvSpPr>
          <p:nvPr>
            <p:ph sz="half" idx="2"/>
          </p:nvPr>
        </p:nvSpPr>
        <p:spPr>
          <a:xfrm>
            <a:off x="215383" y="1940974"/>
            <a:ext cx="11716062" cy="4034071"/>
          </a:xfrm>
        </p:spPr>
        <p:txBody>
          <a:bodyPr/>
          <a:lstStyle/>
          <a:p>
            <a:pPr algn="l"/>
            <a:r>
              <a:rPr lang="en-US" sz="2400" dirty="0">
                <a:latin typeface="Calibri" panose="020F0502020204030204" pitchFamily="34" charset="0"/>
                <a:cs typeface="Calibri" panose="020F0502020204030204" pitchFamily="34" charset="0"/>
              </a:rPr>
              <a:t>National Gender Policy (2016)</a:t>
            </a:r>
          </a:p>
          <a:p>
            <a:pPr algn="l"/>
            <a:r>
              <a:rPr lang="en-US" sz="2400" dirty="0">
                <a:latin typeface="Calibri" panose="020F0502020204030204" pitchFamily="34" charset="0"/>
                <a:cs typeface="Calibri" panose="020F0502020204030204" pitchFamily="34" charset="0"/>
              </a:rPr>
              <a:t>National Policy on Refugee-Returnees and Internally Displaced Persons (XXX)</a:t>
            </a:r>
          </a:p>
          <a:p>
            <a:pPr algn="l"/>
            <a:r>
              <a:rPr lang="en-US" sz="2400" dirty="0">
                <a:latin typeface="Calibri" panose="020F0502020204030204" pitchFamily="34" charset="0"/>
                <a:cs typeface="Calibri" panose="020F0502020204030204" pitchFamily="34" charset="0"/>
              </a:rPr>
              <a:t>Somali Women’s Convention (2019)</a:t>
            </a:r>
          </a:p>
          <a:p>
            <a:pPr algn="l"/>
            <a:r>
              <a:rPr lang="en-US" sz="2400" dirty="0">
                <a:latin typeface="Calibri" panose="020F0502020204030204" pitchFamily="34" charset="0"/>
                <a:cs typeface="Calibri" panose="020F0502020204030204" pitchFamily="34" charset="0"/>
              </a:rPr>
              <a:t>Somalia National Development Plan (2020-2024)</a:t>
            </a:r>
          </a:p>
          <a:p>
            <a:pPr algn="l"/>
            <a:r>
              <a:rPr lang="en-US" sz="2400" dirty="0">
                <a:latin typeface="Calibri" panose="020F0502020204030204" pitchFamily="34" charset="0"/>
                <a:cs typeface="Calibri" panose="020F0502020204030204" pitchFamily="34" charset="0"/>
              </a:rPr>
              <a:t>The National Youth Policy of the Federal Government of Somalia (XXX)</a:t>
            </a:r>
          </a:p>
          <a:p>
            <a:pPr algn="l"/>
            <a:r>
              <a:rPr lang="en-US" sz="2400" dirty="0">
                <a:latin typeface="Calibri" panose="020F0502020204030204" pitchFamily="34" charset="0"/>
                <a:cs typeface="Calibri" panose="020F0502020204030204" pitchFamily="34" charset="0"/>
              </a:rPr>
              <a:t>Somalia Social Protection Policy (2019)</a:t>
            </a:r>
          </a:p>
          <a:p>
            <a:pPr algn="l"/>
            <a:r>
              <a:rPr lang="en-US" sz="2400" dirty="0">
                <a:latin typeface="Calibri" panose="020F0502020204030204" pitchFamily="34" charset="0"/>
                <a:cs typeface="Calibri" panose="020F0502020204030204" pitchFamily="34" charset="0"/>
              </a:rPr>
              <a:t>Inclusion of Persons with Disabilities and Disability Rights in Somalia: Road Map (2020–2023)</a:t>
            </a:r>
          </a:p>
          <a:p>
            <a:pPr algn="l"/>
            <a:r>
              <a:rPr lang="en-US" sz="2400" dirty="0">
                <a:latin typeface="Calibri" panose="020F0502020204030204" pitchFamily="34" charset="0"/>
                <a:cs typeface="Calibri" panose="020F0502020204030204" pitchFamily="34" charset="0"/>
              </a:rPr>
              <a:t>United Nations Sustainable Development Cooperation Framework (2021-2025)</a:t>
            </a:r>
          </a:p>
        </p:txBody>
      </p:sp>
    </p:spTree>
    <p:extLst>
      <p:ext uri="{BB962C8B-B14F-4D97-AF65-F5344CB8AC3E}">
        <p14:creationId xmlns:p14="http://schemas.microsoft.com/office/powerpoint/2010/main" val="881522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6306DA81-F1BA-D946-A73A-2A1D0B1EDDD3}"/>
              </a:ext>
            </a:extLst>
          </p:cNvPr>
          <p:cNvSpPr>
            <a:spLocks noGrp="1"/>
          </p:cNvSpPr>
          <p:nvPr>
            <p:ph type="subTitle" idx="1"/>
          </p:nvPr>
        </p:nvSpPr>
        <p:spPr/>
        <p:txBody>
          <a:bodyPr/>
          <a:lstStyle/>
          <a:p>
            <a:r>
              <a:rPr lang="en-US" dirty="0"/>
              <a:t>Discussion 2</a:t>
            </a:r>
          </a:p>
        </p:txBody>
      </p:sp>
      <p:sp>
        <p:nvSpPr>
          <p:cNvPr id="3" name="Content Placeholder 2">
            <a:extLst>
              <a:ext uri="{FF2B5EF4-FFF2-40B4-BE49-F238E27FC236}">
                <a16:creationId xmlns:a16="http://schemas.microsoft.com/office/drawing/2014/main" id="{F4E62165-4B4F-FC46-B75A-7DA902533ECD}"/>
              </a:ext>
            </a:extLst>
          </p:cNvPr>
          <p:cNvSpPr>
            <a:spLocks noGrp="1"/>
          </p:cNvSpPr>
          <p:nvPr>
            <p:ph sz="half" idx="2"/>
          </p:nvPr>
        </p:nvSpPr>
        <p:spPr>
          <a:xfrm>
            <a:off x="283336" y="1914058"/>
            <a:ext cx="11668258" cy="4113255"/>
          </a:xfrm>
        </p:spPr>
        <p:txBody>
          <a:bodyPr/>
          <a:lstStyle/>
          <a:p>
            <a:pPr algn="l"/>
            <a:endParaRPr lang="en-US" dirty="0"/>
          </a:p>
          <a:p>
            <a:pPr algn="ctr"/>
            <a:r>
              <a:rPr lang="en-US" sz="3600" dirty="0">
                <a:solidFill>
                  <a:srgbClr val="0070C0"/>
                </a:solidFill>
                <a:latin typeface="Calibri" panose="020F0502020204030204" pitchFamily="34" charset="0"/>
                <a:cs typeface="Calibri" panose="020F0502020204030204" pitchFamily="34" charset="0"/>
              </a:rPr>
              <a:t>What do you believe are the gaps in law and policy in Somalia for achieving gender equality?</a:t>
            </a:r>
          </a:p>
          <a:p>
            <a:pPr algn="ctr"/>
            <a:endParaRPr lang="en-US" sz="3600" dirty="0">
              <a:solidFill>
                <a:srgbClr val="0070C0"/>
              </a:solidFill>
              <a:latin typeface="Calibri" panose="020F0502020204030204" pitchFamily="34" charset="0"/>
              <a:cs typeface="Calibri" panose="020F0502020204030204" pitchFamily="34" charset="0"/>
            </a:endParaRPr>
          </a:p>
          <a:p>
            <a:pPr algn="ctr"/>
            <a:r>
              <a:rPr lang="en-US" sz="3600" dirty="0">
                <a:solidFill>
                  <a:srgbClr val="0070C0"/>
                </a:solidFill>
                <a:latin typeface="Calibri" panose="020F0502020204030204" pitchFamily="34" charset="0"/>
                <a:cs typeface="Calibri" panose="020F0502020204030204" pitchFamily="34" charset="0"/>
              </a:rPr>
              <a:t>What strategic steps can be taken to address these gaps?</a:t>
            </a:r>
          </a:p>
          <a:p>
            <a:pPr algn="l"/>
            <a:endParaRPr lang="en-US" dirty="0"/>
          </a:p>
        </p:txBody>
      </p:sp>
    </p:spTree>
    <p:extLst>
      <p:ext uri="{BB962C8B-B14F-4D97-AF65-F5344CB8AC3E}">
        <p14:creationId xmlns:p14="http://schemas.microsoft.com/office/powerpoint/2010/main" val="26964564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57007D83-F485-2A47-9B52-2F5D4E27EC0F}"/>
              </a:ext>
            </a:extLst>
          </p:cNvPr>
          <p:cNvSpPr>
            <a:spLocks noGrp="1"/>
          </p:cNvSpPr>
          <p:nvPr>
            <p:ph type="subTitle" idx="1"/>
          </p:nvPr>
        </p:nvSpPr>
        <p:spPr>
          <a:xfrm>
            <a:off x="324643" y="514920"/>
            <a:ext cx="11053313" cy="457201"/>
          </a:xfrm>
        </p:spPr>
        <p:txBody>
          <a:bodyPr/>
          <a:lstStyle/>
          <a:p>
            <a:r>
              <a:rPr lang="en-US" dirty="0"/>
              <a:t>A holistic approach to legislative reform</a:t>
            </a:r>
          </a:p>
          <a:p>
            <a:endParaRPr lang="en-US" dirty="0"/>
          </a:p>
        </p:txBody>
      </p:sp>
      <p:sp>
        <p:nvSpPr>
          <p:cNvPr id="3" name="Content Placeholder 2">
            <a:extLst>
              <a:ext uri="{FF2B5EF4-FFF2-40B4-BE49-F238E27FC236}">
                <a16:creationId xmlns:a16="http://schemas.microsoft.com/office/drawing/2014/main" id="{CBD36914-EBCC-B949-88A3-204CBE7A7291}"/>
              </a:ext>
            </a:extLst>
          </p:cNvPr>
          <p:cNvSpPr>
            <a:spLocks noGrp="1"/>
          </p:cNvSpPr>
          <p:nvPr>
            <p:ph sz="half" idx="2"/>
          </p:nvPr>
        </p:nvSpPr>
        <p:spPr>
          <a:xfrm>
            <a:off x="446490" y="2022402"/>
            <a:ext cx="11522772" cy="4437013"/>
          </a:xfrm>
        </p:spPr>
        <p:txBody>
          <a:bodyPr/>
          <a:lstStyle/>
          <a:p>
            <a:pPr algn="l"/>
            <a:r>
              <a:rPr lang="en-US" sz="2400" dirty="0">
                <a:latin typeface="Calibri" panose="020F0502020204030204" pitchFamily="34" charset="0"/>
                <a:cs typeface="Calibri" panose="020F0502020204030204" pitchFamily="34" charset="0"/>
              </a:rPr>
              <a:t>1. Take an integrated approach that considers the social, structural, institutional, procedural, legal and financial aspects (through a gender analysis).</a:t>
            </a:r>
          </a:p>
          <a:p>
            <a:pPr algn="l"/>
            <a:r>
              <a:rPr lang="en-US" sz="2400" dirty="0">
                <a:latin typeface="Calibri" panose="020F0502020204030204" pitchFamily="34" charset="0"/>
                <a:cs typeface="Calibri" panose="020F0502020204030204" pitchFamily="34" charset="0"/>
              </a:rPr>
              <a:t>2. Fulfill legal obligations towards men and women, boys and girls equally.</a:t>
            </a:r>
          </a:p>
          <a:p>
            <a:pPr algn="l"/>
            <a:r>
              <a:rPr lang="en-US" sz="2400" dirty="0">
                <a:latin typeface="Calibri" panose="020F0502020204030204" pitchFamily="34" charset="0"/>
                <a:cs typeface="Calibri" panose="020F0502020204030204" pitchFamily="34" charset="0"/>
              </a:rPr>
              <a:t>3. Safeguard the rights and freedoms of all persons within Somalia.</a:t>
            </a:r>
          </a:p>
          <a:p>
            <a:pPr algn="l"/>
            <a:r>
              <a:rPr lang="en-US" sz="2400" dirty="0">
                <a:latin typeface="Calibri" panose="020F0502020204030204" pitchFamily="34" charset="0"/>
                <a:cs typeface="Calibri" panose="020F0502020204030204" pitchFamily="34" charset="0"/>
              </a:rPr>
              <a:t>4. Prohibit explicit discrimination, i.e. race, color, gender, religion, etc., </a:t>
            </a:r>
          </a:p>
          <a:p>
            <a:pPr algn="l"/>
            <a:r>
              <a:rPr lang="en-US" sz="2400" dirty="0">
                <a:latin typeface="Calibri" panose="020F0502020204030204" pitchFamily="34" charset="0"/>
                <a:cs typeface="Calibri" panose="020F0502020204030204" pitchFamily="34" charset="0"/>
              </a:rPr>
              <a:t>5. Ensure an intersectional approach such as addressing age, disability, family responsibilities, language, and health status, among others.</a:t>
            </a:r>
          </a:p>
          <a:p>
            <a:pPr algn="l"/>
            <a:r>
              <a:rPr lang="en-US" sz="2400" dirty="0">
                <a:latin typeface="Calibri" panose="020F0502020204030204" pitchFamily="34" charset="0"/>
                <a:cs typeface="Calibri" panose="020F0502020204030204" pitchFamily="34" charset="0"/>
              </a:rPr>
              <a:t>6. Address de jure and de facto discrimination.</a:t>
            </a:r>
          </a:p>
          <a:p>
            <a:pPr algn="l"/>
            <a:r>
              <a:rPr lang="en-US" sz="2400" dirty="0">
                <a:solidFill>
                  <a:srgbClr val="0070C0"/>
                </a:solidFill>
                <a:latin typeface="Calibri" panose="020F0502020204030204" pitchFamily="34" charset="0"/>
                <a:cs typeface="Calibri" panose="020F0502020204030204" pitchFamily="34" charset="0"/>
              </a:rPr>
              <a:t>What else….?</a:t>
            </a:r>
          </a:p>
          <a:p>
            <a:pPr algn="l"/>
            <a:endParaRPr lang="en-US" dirty="0"/>
          </a:p>
        </p:txBody>
      </p:sp>
    </p:spTree>
    <p:extLst>
      <p:ext uri="{BB962C8B-B14F-4D97-AF65-F5344CB8AC3E}">
        <p14:creationId xmlns:p14="http://schemas.microsoft.com/office/powerpoint/2010/main" val="10381267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a:xfrm>
            <a:off x="1891223" y="1477065"/>
            <a:ext cx="8267940" cy="925241"/>
          </a:xfrm>
        </p:spPr>
        <p:txBody>
          <a:bodyPr/>
          <a:lstStyle/>
          <a:p>
            <a:pPr algn="ctr"/>
            <a:r>
              <a:rPr lang="en-US" sz="5400" b="1" dirty="0"/>
              <a:t>Any Questions?</a:t>
            </a:r>
          </a:p>
        </p:txBody>
      </p:sp>
      <p:pic>
        <p:nvPicPr>
          <p:cNvPr id="9" name="Content Placeholder 8" descr="Frequently Asked &lt;strong&gt;Questions&lt;/strong&gt; - Participate in Research"/>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23875" y="2832510"/>
            <a:ext cx="8024813" cy="2645542"/>
          </a:xfrm>
        </p:spPr>
      </p:pic>
    </p:spTree>
    <p:extLst>
      <p:ext uri="{BB962C8B-B14F-4D97-AF65-F5344CB8AC3E}">
        <p14:creationId xmlns:p14="http://schemas.microsoft.com/office/powerpoint/2010/main" val="192989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8CBD03DA-A2A5-F34A-B6FC-B56BAA5E7882}"/>
              </a:ext>
            </a:extLst>
          </p:cNvPr>
          <p:cNvSpPr>
            <a:spLocks noGrp="1"/>
          </p:cNvSpPr>
          <p:nvPr>
            <p:ph type="subTitle" idx="1"/>
          </p:nvPr>
        </p:nvSpPr>
        <p:spPr/>
        <p:txBody>
          <a:bodyPr/>
          <a:lstStyle/>
          <a:p>
            <a:r>
              <a:rPr lang="en-US" dirty="0"/>
              <a:t>Legislation, Policies and Gender Equality</a:t>
            </a:r>
          </a:p>
          <a:p>
            <a:endParaRPr lang="en-US" dirty="0"/>
          </a:p>
        </p:txBody>
      </p:sp>
      <p:sp>
        <p:nvSpPr>
          <p:cNvPr id="3" name="Content Placeholder 2">
            <a:extLst>
              <a:ext uri="{FF2B5EF4-FFF2-40B4-BE49-F238E27FC236}">
                <a16:creationId xmlns:a16="http://schemas.microsoft.com/office/drawing/2014/main" id="{CE264689-ED01-BA45-8232-42879F964B1B}"/>
              </a:ext>
            </a:extLst>
          </p:cNvPr>
          <p:cNvSpPr>
            <a:spLocks noGrp="1"/>
          </p:cNvSpPr>
          <p:nvPr>
            <p:ph sz="half" idx="2"/>
          </p:nvPr>
        </p:nvSpPr>
        <p:spPr>
          <a:xfrm>
            <a:off x="259555" y="2043113"/>
            <a:ext cx="11672888" cy="4283546"/>
          </a:xfrm>
        </p:spPr>
        <p:txBody>
          <a:bodyPr/>
          <a:lstStyle/>
          <a:p>
            <a:pPr algn="l"/>
            <a:r>
              <a:rPr lang="en-US" dirty="0">
                <a:latin typeface="Calibri" panose="020F0502020204030204" pitchFamily="34" charset="0"/>
                <a:cs typeface="Calibri" panose="020F0502020204030204" pitchFamily="34" charset="0"/>
              </a:rPr>
              <a:t>The human rights principles of </a:t>
            </a:r>
            <a:r>
              <a:rPr lang="en-US" b="1" dirty="0">
                <a:solidFill>
                  <a:srgbClr val="134985"/>
                </a:solidFill>
                <a:latin typeface="Calibri" panose="020F0502020204030204" pitchFamily="34" charset="0"/>
                <a:cs typeface="Calibri" panose="020F0502020204030204" pitchFamily="34" charset="0"/>
              </a:rPr>
              <a:t>equal human dignity </a:t>
            </a:r>
            <a:r>
              <a:rPr lang="en-US" dirty="0">
                <a:latin typeface="Calibri" panose="020F0502020204030204" pitchFamily="34" charset="0"/>
                <a:cs typeface="Calibri" panose="020F0502020204030204" pitchFamily="34" charset="0"/>
              </a:rPr>
              <a:t>and </a:t>
            </a:r>
            <a:r>
              <a:rPr lang="en-US" b="1" dirty="0">
                <a:solidFill>
                  <a:srgbClr val="134985"/>
                </a:solidFill>
                <a:latin typeface="Calibri" panose="020F0502020204030204" pitchFamily="34" charset="0"/>
                <a:cs typeface="Calibri" panose="020F0502020204030204" pitchFamily="34" charset="0"/>
              </a:rPr>
              <a:t>non-discrimination</a:t>
            </a:r>
            <a:r>
              <a:rPr lang="en-US" b="1"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underpin the international commitment to equality before the law. </a:t>
            </a:r>
          </a:p>
          <a:p>
            <a:pPr algn="l"/>
            <a:endParaRPr lang="en-US" sz="1000" dirty="0">
              <a:latin typeface="Calibri" panose="020F0502020204030204" pitchFamily="34" charset="0"/>
              <a:cs typeface="Calibri" panose="020F0502020204030204" pitchFamily="34" charset="0"/>
            </a:endParaRPr>
          </a:p>
          <a:p>
            <a:pPr algn="l"/>
            <a:r>
              <a:rPr lang="en-US" dirty="0">
                <a:latin typeface="Calibri" panose="020F0502020204030204" pitchFamily="34" charset="0"/>
                <a:cs typeface="Calibri" panose="020F0502020204030204" pitchFamily="34" charset="0"/>
              </a:rPr>
              <a:t>As noted by the CEDAW Committee, </a:t>
            </a:r>
            <a:r>
              <a:rPr lang="en-US" b="1" dirty="0">
                <a:solidFill>
                  <a:srgbClr val="134985"/>
                </a:solidFill>
                <a:latin typeface="Calibri" panose="020F0502020204030204" pitchFamily="34" charset="0"/>
                <a:cs typeface="Calibri" panose="020F0502020204030204" pitchFamily="34" charset="0"/>
              </a:rPr>
              <a:t>gender stereotypes, stigma, harmful and patriarchal cultural norms, and gender-based violence adversely impact on the ability of women to gain access to justice </a:t>
            </a:r>
            <a:r>
              <a:rPr lang="en-US" dirty="0">
                <a:latin typeface="Calibri" panose="020F0502020204030204" pitchFamily="34" charset="0"/>
                <a:cs typeface="Calibri" panose="020F0502020204030204" pitchFamily="34" charset="0"/>
              </a:rPr>
              <a:t>on an equal basis with men. </a:t>
            </a:r>
          </a:p>
          <a:p>
            <a:pPr algn="l"/>
            <a:endParaRPr lang="en-US" sz="1000" dirty="0">
              <a:latin typeface="Calibri" panose="020F0502020204030204" pitchFamily="34" charset="0"/>
              <a:cs typeface="Calibri" panose="020F0502020204030204" pitchFamily="34" charset="0"/>
            </a:endParaRPr>
          </a:p>
          <a:p>
            <a:pPr algn="l"/>
            <a:r>
              <a:rPr lang="en-US" dirty="0">
                <a:latin typeface="Calibri" panose="020F0502020204030204" pitchFamily="34" charset="0"/>
                <a:cs typeface="Calibri" panose="020F0502020204030204" pitchFamily="34" charset="0"/>
              </a:rPr>
              <a:t>These gendered harms </a:t>
            </a:r>
            <a:r>
              <a:rPr lang="en-US" b="1" dirty="0">
                <a:solidFill>
                  <a:srgbClr val="134985"/>
                </a:solidFill>
                <a:latin typeface="Calibri" panose="020F0502020204030204" pitchFamily="34" charset="0"/>
                <a:cs typeface="Calibri" panose="020F0502020204030204" pitchFamily="34" charset="0"/>
              </a:rPr>
              <a:t>compromise access to justice, including the realization of gender justice</a:t>
            </a:r>
            <a:r>
              <a:rPr lang="en-US" b="1" dirty="0">
                <a:latin typeface="Calibri" panose="020F0502020204030204" pitchFamily="34" charset="0"/>
                <a:cs typeface="Calibri" panose="020F0502020204030204" pitchFamily="34" charset="0"/>
              </a:rPr>
              <a:t>.</a:t>
            </a:r>
            <a:endParaRPr lang="en-US" b="1" dirty="0"/>
          </a:p>
        </p:txBody>
      </p:sp>
    </p:spTree>
    <p:extLst>
      <p:ext uri="{BB962C8B-B14F-4D97-AF65-F5344CB8AC3E}">
        <p14:creationId xmlns:p14="http://schemas.microsoft.com/office/powerpoint/2010/main" val="38990065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E74AD-E869-A74D-8CA1-15EACDB5A382}"/>
              </a:ext>
            </a:extLst>
          </p:cNvPr>
          <p:cNvSpPr>
            <a:spLocks noGrp="1"/>
          </p:cNvSpPr>
          <p:nvPr>
            <p:ph type="ctrTitle"/>
          </p:nvPr>
        </p:nvSpPr>
        <p:spPr/>
        <p:txBody>
          <a:bodyPr/>
          <a:lstStyle/>
          <a:p>
            <a:pPr algn="ctr"/>
            <a:r>
              <a:rPr lang="so-SO" dirty="0"/>
              <a:t>Mahadsanid!</a:t>
            </a:r>
            <a:endParaRPr lang="en-US" dirty="0"/>
          </a:p>
        </p:txBody>
      </p:sp>
    </p:spTree>
    <p:extLst>
      <p:ext uri="{BB962C8B-B14F-4D97-AF65-F5344CB8AC3E}">
        <p14:creationId xmlns:p14="http://schemas.microsoft.com/office/powerpoint/2010/main" val="642952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D57AEADA-7C60-214B-B1BD-D1BFA6DCE142}"/>
              </a:ext>
            </a:extLst>
          </p:cNvPr>
          <p:cNvSpPr>
            <a:spLocks noGrp="1"/>
          </p:cNvSpPr>
          <p:nvPr>
            <p:ph type="subTitle" idx="1"/>
          </p:nvPr>
        </p:nvSpPr>
        <p:spPr>
          <a:xfrm>
            <a:off x="462583" y="563430"/>
            <a:ext cx="11053313" cy="457201"/>
          </a:xfrm>
        </p:spPr>
        <p:txBody>
          <a:bodyPr/>
          <a:lstStyle/>
          <a:p>
            <a:r>
              <a:rPr lang="en-US" dirty="0"/>
              <a:t>What Is Gender Justice?</a:t>
            </a:r>
          </a:p>
        </p:txBody>
      </p:sp>
      <p:sp>
        <p:nvSpPr>
          <p:cNvPr id="3" name="Content Placeholder 2">
            <a:extLst>
              <a:ext uri="{FF2B5EF4-FFF2-40B4-BE49-F238E27FC236}">
                <a16:creationId xmlns:a16="http://schemas.microsoft.com/office/drawing/2014/main" id="{8DF8F55B-F000-A545-9CB5-CA5DF4C1EE3E}"/>
              </a:ext>
            </a:extLst>
          </p:cNvPr>
          <p:cNvSpPr>
            <a:spLocks noGrp="1"/>
          </p:cNvSpPr>
          <p:nvPr>
            <p:ph sz="half" idx="2"/>
          </p:nvPr>
        </p:nvSpPr>
        <p:spPr>
          <a:xfrm>
            <a:off x="314325" y="2084108"/>
            <a:ext cx="11544300" cy="1798505"/>
          </a:xfrm>
        </p:spPr>
        <p:txBody>
          <a:bodyPr/>
          <a:lstStyle/>
          <a:p>
            <a:pPr algn="l"/>
            <a:r>
              <a:rPr lang="en-US" dirty="0">
                <a:latin typeface="Calibri" panose="020F0502020204030204" pitchFamily="34" charset="0"/>
                <a:cs typeface="Calibri" panose="020F0502020204030204" pitchFamily="34" charset="0"/>
              </a:rPr>
              <a:t>Gender justice is fundamental to human development and entails two comprehensive approaches: </a:t>
            </a:r>
          </a:p>
          <a:p>
            <a:pPr algn="l"/>
            <a:endParaRPr lang="en-US" sz="1000" dirty="0">
              <a:latin typeface="Calibri" panose="020F0502020204030204" pitchFamily="34" charset="0"/>
              <a:cs typeface="Calibri" panose="020F0502020204030204" pitchFamily="34" charset="0"/>
            </a:endParaRPr>
          </a:p>
          <a:p>
            <a:pPr algn="l"/>
            <a:r>
              <a:rPr lang="en-US" dirty="0">
                <a:solidFill>
                  <a:srgbClr val="134985"/>
                </a:solidFill>
                <a:latin typeface="Calibri" panose="020F0502020204030204" pitchFamily="34" charset="0"/>
                <a:cs typeface="Calibri" panose="020F0502020204030204" pitchFamily="34" charset="0"/>
              </a:rPr>
              <a:t>1. Ensuring accountability by determining national accountability mechanisms that limit discriminatory measures.</a:t>
            </a:r>
          </a:p>
        </p:txBody>
      </p:sp>
      <p:pic>
        <p:nvPicPr>
          <p:cNvPr id="5" name="Picture 4">
            <a:extLst>
              <a:ext uri="{FF2B5EF4-FFF2-40B4-BE49-F238E27FC236}">
                <a16:creationId xmlns:a16="http://schemas.microsoft.com/office/drawing/2014/main" id="{EDE7129A-54F2-8D42-80FC-E99D15E86A58}"/>
              </a:ext>
            </a:extLst>
          </p:cNvPr>
          <p:cNvPicPr>
            <a:picLocks noChangeAspect="1"/>
          </p:cNvPicPr>
          <p:nvPr/>
        </p:nvPicPr>
        <p:blipFill>
          <a:blip r:embed="rId3"/>
          <a:stretch>
            <a:fillRect/>
          </a:stretch>
        </p:blipFill>
        <p:spPr>
          <a:xfrm>
            <a:off x="8679051" y="4039429"/>
            <a:ext cx="3337822" cy="2617537"/>
          </a:xfrm>
          <a:prstGeom prst="rect">
            <a:avLst/>
          </a:prstGeom>
        </p:spPr>
      </p:pic>
      <p:sp>
        <p:nvSpPr>
          <p:cNvPr id="6" name="TextBox 5">
            <a:extLst>
              <a:ext uri="{FF2B5EF4-FFF2-40B4-BE49-F238E27FC236}">
                <a16:creationId xmlns:a16="http://schemas.microsoft.com/office/drawing/2014/main" id="{C0DEA05C-EE2D-EC45-A283-65190068B5B2}"/>
              </a:ext>
            </a:extLst>
          </p:cNvPr>
          <p:cNvSpPr txBox="1"/>
          <p:nvPr/>
        </p:nvSpPr>
        <p:spPr>
          <a:xfrm>
            <a:off x="314325" y="4684268"/>
            <a:ext cx="7883192" cy="1384995"/>
          </a:xfrm>
          <a:prstGeom prst="rect">
            <a:avLst/>
          </a:prstGeom>
          <a:noFill/>
        </p:spPr>
        <p:txBody>
          <a:bodyPr wrap="square" rtlCol="0">
            <a:spAutoFit/>
          </a:bodyPr>
          <a:lstStyle/>
          <a:p>
            <a:r>
              <a:rPr lang="en-US" sz="2800" dirty="0">
                <a:solidFill>
                  <a:srgbClr val="134985"/>
                </a:solidFill>
                <a:latin typeface="Calibri" panose="020F0502020204030204" pitchFamily="34" charset="0"/>
                <a:cs typeface="Calibri" panose="020F0502020204030204" pitchFamily="34" charset="0"/>
              </a:rPr>
              <a:t>2. Achieving equality by eliminating all forms of discrimination between men and women (including through legal frameworks and policies).</a:t>
            </a:r>
          </a:p>
        </p:txBody>
      </p:sp>
    </p:spTree>
    <p:extLst>
      <p:ext uri="{BB962C8B-B14F-4D97-AF65-F5344CB8AC3E}">
        <p14:creationId xmlns:p14="http://schemas.microsoft.com/office/powerpoint/2010/main" val="3754082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8D6CF614-CA48-7A49-AAFD-153C51029DDB}"/>
              </a:ext>
            </a:extLst>
          </p:cNvPr>
          <p:cNvSpPr>
            <a:spLocks noGrp="1"/>
          </p:cNvSpPr>
          <p:nvPr>
            <p:ph type="subTitle" idx="1"/>
          </p:nvPr>
        </p:nvSpPr>
        <p:spPr/>
        <p:txBody>
          <a:bodyPr/>
          <a:lstStyle/>
          <a:p>
            <a:r>
              <a:rPr lang="en-US" dirty="0"/>
              <a:t>Ensuring the Rule of Law</a:t>
            </a:r>
          </a:p>
        </p:txBody>
      </p:sp>
      <p:sp>
        <p:nvSpPr>
          <p:cNvPr id="3" name="Content Placeholder 2">
            <a:extLst>
              <a:ext uri="{FF2B5EF4-FFF2-40B4-BE49-F238E27FC236}">
                <a16:creationId xmlns:a16="http://schemas.microsoft.com/office/drawing/2014/main" id="{549B401A-48F2-FB46-ADA4-EDA0C5C5870A}"/>
              </a:ext>
            </a:extLst>
          </p:cNvPr>
          <p:cNvSpPr>
            <a:spLocks noGrp="1"/>
          </p:cNvSpPr>
          <p:nvPr>
            <p:ph sz="half" idx="2"/>
          </p:nvPr>
        </p:nvSpPr>
        <p:spPr>
          <a:xfrm>
            <a:off x="234778" y="1975108"/>
            <a:ext cx="11714416" cy="4597340"/>
          </a:xfrm>
        </p:spPr>
        <p:txBody>
          <a:bodyPr/>
          <a:lstStyle/>
          <a:p>
            <a:pPr algn="l"/>
            <a:r>
              <a:rPr lang="en-US" dirty="0">
                <a:latin typeface="Calibri" panose="020F0502020204030204" pitchFamily="34" charset="0"/>
                <a:cs typeface="Calibri" panose="020F0502020204030204" pitchFamily="34" charset="0"/>
              </a:rPr>
              <a:t>* The rule of law is the dual promise that </a:t>
            </a:r>
            <a:r>
              <a:rPr lang="en-US" dirty="0">
                <a:solidFill>
                  <a:srgbClr val="134985"/>
                </a:solidFill>
                <a:latin typeface="Calibri" panose="020F0502020204030204" pitchFamily="34" charset="0"/>
                <a:cs typeface="Calibri" panose="020F0502020204030204" pitchFamily="34" charset="0"/>
              </a:rPr>
              <a:t>all are subject to the law</a:t>
            </a:r>
            <a:r>
              <a:rPr lang="en-US" dirty="0">
                <a:latin typeface="Calibri" panose="020F0502020204030204" pitchFamily="34" charset="0"/>
                <a:cs typeface="Calibri" panose="020F0502020204030204" pitchFamily="34" charset="0"/>
              </a:rPr>
              <a:t>, and </a:t>
            </a:r>
            <a:r>
              <a:rPr lang="en-US" dirty="0">
                <a:solidFill>
                  <a:srgbClr val="134985"/>
                </a:solidFill>
                <a:latin typeface="Calibri" panose="020F0502020204030204" pitchFamily="34" charset="0"/>
                <a:cs typeface="Calibri" panose="020F0502020204030204" pitchFamily="34" charset="0"/>
              </a:rPr>
              <a:t>all enjoy equal protection under the law. </a:t>
            </a:r>
          </a:p>
          <a:p>
            <a:pPr algn="l"/>
            <a:r>
              <a:rPr lang="en-US" dirty="0">
                <a:latin typeface="Calibri" panose="020F0502020204030204" pitchFamily="34" charset="0"/>
                <a:cs typeface="Calibri" panose="020F0502020204030204" pitchFamily="34" charset="0"/>
              </a:rPr>
              <a:t>* When gendered inequalities and discriminatory social structures and practices prevalent in society result in discriminatory laws or gaps in legal protection, </a:t>
            </a:r>
            <a:r>
              <a:rPr lang="en-US" dirty="0">
                <a:solidFill>
                  <a:srgbClr val="134985"/>
                </a:solidFill>
                <a:latin typeface="Calibri" panose="020F0502020204030204" pitchFamily="34" charset="0"/>
                <a:cs typeface="Calibri" panose="020F0502020204030204" pitchFamily="34" charset="0"/>
              </a:rPr>
              <a:t>equal access to justice is compromised, and the rule of law undermined. </a:t>
            </a:r>
          </a:p>
          <a:p>
            <a:pPr algn="l"/>
            <a:r>
              <a:rPr lang="en-US" dirty="0">
                <a:latin typeface="Calibri" panose="020F0502020204030204" pitchFamily="34" charset="0"/>
                <a:cs typeface="Calibri" panose="020F0502020204030204" pitchFamily="34" charset="0"/>
              </a:rPr>
              <a:t>* Ensuring gender-sensitive laws, policies, and practice </a:t>
            </a:r>
            <a:r>
              <a:rPr lang="en-US" dirty="0">
                <a:solidFill>
                  <a:srgbClr val="134985"/>
                </a:solidFill>
                <a:latin typeface="Calibri" panose="020F0502020204030204" pitchFamily="34" charset="0"/>
                <a:cs typeface="Calibri" panose="020F0502020204030204" pitchFamily="34" charset="0"/>
              </a:rPr>
              <a:t>are crucial to preventing a deepening of gendered inequalities, gender-based discrimination and gender-based violence.</a:t>
            </a:r>
          </a:p>
          <a:p>
            <a:pPr algn="l"/>
            <a:endParaRPr lang="en-US" dirty="0"/>
          </a:p>
        </p:txBody>
      </p:sp>
    </p:spTree>
    <p:extLst>
      <p:ext uri="{BB962C8B-B14F-4D97-AF65-F5344CB8AC3E}">
        <p14:creationId xmlns:p14="http://schemas.microsoft.com/office/powerpoint/2010/main" val="2733629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45F0395D-0E9E-C440-8F48-13F6221678D9}"/>
              </a:ext>
            </a:extLst>
          </p:cNvPr>
          <p:cNvSpPr>
            <a:spLocks noGrp="1"/>
          </p:cNvSpPr>
          <p:nvPr>
            <p:ph type="subTitle" idx="1"/>
          </p:nvPr>
        </p:nvSpPr>
        <p:spPr/>
        <p:txBody>
          <a:bodyPr/>
          <a:lstStyle/>
          <a:p>
            <a:r>
              <a:rPr lang="en-US" dirty="0"/>
              <a:t>Public-Private Divide</a:t>
            </a:r>
          </a:p>
        </p:txBody>
      </p:sp>
      <p:pic>
        <p:nvPicPr>
          <p:cNvPr id="7" name="Content Placeholder 6">
            <a:extLst>
              <a:ext uri="{FF2B5EF4-FFF2-40B4-BE49-F238E27FC236}">
                <a16:creationId xmlns:a16="http://schemas.microsoft.com/office/drawing/2014/main" id="{99473F9F-9050-F64F-8670-AAE2B26FB5E5}"/>
              </a:ext>
            </a:extLst>
          </p:cNvPr>
          <p:cNvPicPr>
            <a:picLocks noGrp="1" noChangeAspect="1"/>
          </p:cNvPicPr>
          <p:nvPr>
            <p:ph sz="half" idx="2"/>
          </p:nvPr>
        </p:nvPicPr>
        <p:blipFill>
          <a:blip r:embed="rId3"/>
          <a:stretch>
            <a:fillRect/>
          </a:stretch>
        </p:blipFill>
        <p:spPr>
          <a:xfrm>
            <a:off x="6340853" y="2789730"/>
            <a:ext cx="2444430" cy="2827299"/>
          </a:xfrm>
          <a:ln>
            <a:solidFill>
              <a:srgbClr val="0070C0"/>
            </a:solidFill>
          </a:ln>
        </p:spPr>
      </p:pic>
      <p:cxnSp>
        <p:nvCxnSpPr>
          <p:cNvPr id="9" name="Straight Connector 8">
            <a:extLst>
              <a:ext uri="{FF2B5EF4-FFF2-40B4-BE49-F238E27FC236}">
                <a16:creationId xmlns:a16="http://schemas.microsoft.com/office/drawing/2014/main" id="{9D0D688E-F615-C643-80DA-1193050170ED}"/>
              </a:ext>
            </a:extLst>
          </p:cNvPr>
          <p:cNvCxnSpPr>
            <a:cxnSpLocks/>
          </p:cNvCxnSpPr>
          <p:nvPr/>
        </p:nvCxnSpPr>
        <p:spPr>
          <a:xfrm>
            <a:off x="6066404" y="2016578"/>
            <a:ext cx="0" cy="3980461"/>
          </a:xfrm>
          <a:prstGeom prst="line">
            <a:avLst/>
          </a:prstGeom>
          <a:ln>
            <a:solidFill>
              <a:srgbClr val="0070C0"/>
            </a:solidFill>
          </a:ln>
        </p:spPr>
        <p:style>
          <a:lnRef idx="3">
            <a:schemeClr val="dk1"/>
          </a:lnRef>
          <a:fillRef idx="0">
            <a:schemeClr val="dk1"/>
          </a:fillRef>
          <a:effectRef idx="2">
            <a:schemeClr val="dk1"/>
          </a:effectRef>
          <a:fontRef idx="minor">
            <a:schemeClr val="tx1"/>
          </a:fontRef>
        </p:style>
      </p:cxnSp>
      <p:pic>
        <p:nvPicPr>
          <p:cNvPr id="15" name="Picture 14">
            <a:extLst>
              <a:ext uri="{FF2B5EF4-FFF2-40B4-BE49-F238E27FC236}">
                <a16:creationId xmlns:a16="http://schemas.microsoft.com/office/drawing/2014/main" id="{EAC0AC88-625B-D245-85D3-D00C9E66E441}"/>
              </a:ext>
            </a:extLst>
          </p:cNvPr>
          <p:cNvPicPr>
            <a:picLocks noChangeAspect="1"/>
          </p:cNvPicPr>
          <p:nvPr/>
        </p:nvPicPr>
        <p:blipFill>
          <a:blip r:embed="rId4"/>
          <a:stretch>
            <a:fillRect/>
          </a:stretch>
        </p:blipFill>
        <p:spPr>
          <a:xfrm>
            <a:off x="3347526" y="2777856"/>
            <a:ext cx="2444430" cy="2839173"/>
          </a:xfrm>
          <a:prstGeom prst="rect">
            <a:avLst/>
          </a:prstGeom>
          <a:ln>
            <a:solidFill>
              <a:srgbClr val="0070C0"/>
            </a:solidFill>
          </a:ln>
        </p:spPr>
      </p:pic>
      <p:sp>
        <p:nvSpPr>
          <p:cNvPr id="19" name="TextBox 18">
            <a:extLst>
              <a:ext uri="{FF2B5EF4-FFF2-40B4-BE49-F238E27FC236}">
                <a16:creationId xmlns:a16="http://schemas.microsoft.com/office/drawing/2014/main" id="{1493526F-1A68-FD4F-83E3-ADEC1E38C8B2}"/>
              </a:ext>
            </a:extLst>
          </p:cNvPr>
          <p:cNvSpPr txBox="1"/>
          <p:nvPr/>
        </p:nvSpPr>
        <p:spPr>
          <a:xfrm>
            <a:off x="242252" y="2016578"/>
            <a:ext cx="3105274" cy="2677656"/>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Coded as Masculine</a:t>
            </a:r>
          </a:p>
          <a:p>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Commerce</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Politics</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Employment</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Laws</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Education</a:t>
            </a:r>
          </a:p>
        </p:txBody>
      </p:sp>
      <p:sp>
        <p:nvSpPr>
          <p:cNvPr id="20" name="TextBox 19">
            <a:extLst>
              <a:ext uri="{FF2B5EF4-FFF2-40B4-BE49-F238E27FC236}">
                <a16:creationId xmlns:a16="http://schemas.microsoft.com/office/drawing/2014/main" id="{AFB556D1-E04E-C342-BAB2-B77CCD952F76}"/>
              </a:ext>
            </a:extLst>
          </p:cNvPr>
          <p:cNvSpPr txBox="1"/>
          <p:nvPr/>
        </p:nvSpPr>
        <p:spPr>
          <a:xfrm>
            <a:off x="9032964" y="2016578"/>
            <a:ext cx="2856872" cy="2954655"/>
          </a:xfrm>
          <a:prstGeom prst="rect">
            <a:avLst/>
          </a:prstGeom>
          <a:noFill/>
        </p:spPr>
        <p:txBody>
          <a:bodyPr wrap="none" rtlCol="0">
            <a:spAutoFit/>
          </a:bodyPr>
          <a:lstStyle/>
          <a:p>
            <a:r>
              <a:rPr lang="en-US" sz="2400" dirty="0">
                <a:latin typeface="Arial" panose="020B0604020202020204" pitchFamily="34" charset="0"/>
                <a:cs typeface="Arial" panose="020B0604020202020204" pitchFamily="34" charset="0"/>
              </a:rPr>
              <a:t>Coded as Feminine</a:t>
            </a:r>
          </a:p>
          <a:p>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Family</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Housework</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Children</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Domesticity</a:t>
            </a:r>
          </a:p>
          <a:p>
            <a:endParaRPr lang="en-US" sz="24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0965720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0B388AB0-AAEE-0842-9D62-1D1A71DC9106}"/>
              </a:ext>
            </a:extLst>
          </p:cNvPr>
          <p:cNvSpPr>
            <a:spLocks noGrp="1"/>
          </p:cNvSpPr>
          <p:nvPr>
            <p:ph type="subTitle" idx="1"/>
          </p:nvPr>
        </p:nvSpPr>
        <p:spPr/>
        <p:txBody>
          <a:bodyPr/>
          <a:lstStyle/>
          <a:p>
            <a:r>
              <a:rPr lang="en-US" dirty="0"/>
              <a:t>Due Diligence Obligation</a:t>
            </a:r>
          </a:p>
        </p:txBody>
      </p:sp>
      <p:sp>
        <p:nvSpPr>
          <p:cNvPr id="3" name="Content Placeholder 2">
            <a:extLst>
              <a:ext uri="{FF2B5EF4-FFF2-40B4-BE49-F238E27FC236}">
                <a16:creationId xmlns:a16="http://schemas.microsoft.com/office/drawing/2014/main" id="{A032A74C-FB31-064F-B05B-781845C0B66B}"/>
              </a:ext>
            </a:extLst>
          </p:cNvPr>
          <p:cNvSpPr>
            <a:spLocks noGrp="1"/>
          </p:cNvSpPr>
          <p:nvPr>
            <p:ph sz="half" idx="2"/>
          </p:nvPr>
        </p:nvSpPr>
        <p:spPr>
          <a:xfrm>
            <a:off x="173620" y="1864432"/>
            <a:ext cx="11875625" cy="4547942"/>
          </a:xfrm>
        </p:spPr>
        <p:txBody>
          <a:bodyPr/>
          <a:lstStyle/>
          <a:p>
            <a:pPr algn="l"/>
            <a:r>
              <a:rPr lang="en-US" dirty="0">
                <a:latin typeface="Calibri" panose="020F0502020204030204" pitchFamily="34" charset="0"/>
                <a:cs typeface="Calibri" panose="020F0502020204030204" pitchFamily="34" charset="0"/>
              </a:rPr>
              <a:t>Due diligence is the obligation of a State to </a:t>
            </a:r>
            <a:r>
              <a:rPr lang="en-US" b="1" dirty="0">
                <a:solidFill>
                  <a:srgbClr val="134985"/>
                </a:solidFill>
                <a:latin typeface="Calibri" panose="020F0502020204030204" pitchFamily="34" charset="0"/>
                <a:cs typeface="Calibri" panose="020F0502020204030204" pitchFamily="34" charset="0"/>
              </a:rPr>
              <a:t>prevent, protect against, prosecute, punish and provide reparations for human rights violations </a:t>
            </a:r>
            <a:r>
              <a:rPr lang="en-US" dirty="0">
                <a:latin typeface="Calibri" panose="020F0502020204030204" pitchFamily="34" charset="0"/>
                <a:cs typeface="Calibri" panose="020F0502020204030204" pitchFamily="34" charset="0"/>
              </a:rPr>
              <a:t>perpetrated by State or non-State actors.</a:t>
            </a:r>
          </a:p>
          <a:p>
            <a:pPr algn="l"/>
            <a:endParaRPr lang="en-US" sz="1000" dirty="0">
              <a:latin typeface="Calibri" panose="020F0502020204030204" pitchFamily="34" charset="0"/>
              <a:cs typeface="Calibri" panose="020F0502020204030204" pitchFamily="34" charset="0"/>
            </a:endParaRPr>
          </a:p>
          <a:p>
            <a:pPr algn="l"/>
            <a:r>
              <a:rPr lang="en-US" dirty="0">
                <a:latin typeface="Calibri" panose="020F0502020204030204" pitchFamily="34" charset="0"/>
                <a:cs typeface="Calibri" panose="020F0502020204030204" pitchFamily="34" charset="0"/>
              </a:rPr>
              <a:t>The due diligence obligation does not mean that a State is directly responsible for all actions of private citizens or non-State actors. </a:t>
            </a:r>
          </a:p>
          <a:p>
            <a:pPr algn="l"/>
            <a:endParaRPr lang="en-US" sz="1000" dirty="0">
              <a:latin typeface="Calibri" panose="020F0502020204030204" pitchFamily="34" charset="0"/>
              <a:cs typeface="Calibri" panose="020F0502020204030204" pitchFamily="34" charset="0"/>
            </a:endParaRPr>
          </a:p>
          <a:p>
            <a:pPr algn="l"/>
            <a:r>
              <a:rPr lang="en-US" dirty="0">
                <a:latin typeface="Calibri" panose="020F0502020204030204" pitchFamily="34" charset="0"/>
                <a:cs typeface="Calibri" panose="020F0502020204030204" pitchFamily="34" charset="0"/>
              </a:rPr>
              <a:t>The obligation focuses on a State’s (in)action when responding to human rights violations, including violence against women, because </a:t>
            </a:r>
            <a:r>
              <a:rPr lang="en-US" b="1" dirty="0">
                <a:solidFill>
                  <a:srgbClr val="134985"/>
                </a:solidFill>
                <a:latin typeface="Calibri" panose="020F0502020204030204" pitchFamily="34" charset="0"/>
                <a:cs typeface="Calibri" panose="020F0502020204030204" pitchFamily="34" charset="0"/>
              </a:rPr>
              <a:t>inaction contributes to a lack of accountability and a culture of impunity.</a:t>
            </a:r>
          </a:p>
          <a:p>
            <a:pPr algn="l"/>
            <a:endParaRPr lang="en-US" dirty="0">
              <a:latin typeface="Calibri" panose="020F0502020204030204" pitchFamily="34" charset="0"/>
              <a:cs typeface="Calibri" panose="020F0502020204030204" pitchFamily="34" charset="0"/>
            </a:endParaRPr>
          </a:p>
          <a:p>
            <a:pPr algn="l"/>
            <a:r>
              <a:rPr lang="en-US" dirty="0">
                <a:latin typeface="Calibri" panose="020F0502020204030204" pitchFamily="34" charset="0"/>
                <a:cs typeface="Calibri" panose="020F0502020204030204" pitchFamily="34" charset="0"/>
              </a:rPr>
              <a:t> </a:t>
            </a:r>
          </a:p>
          <a:p>
            <a:pPr algn="l"/>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39846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311B1842-34B8-FB4C-874B-AF35BD3F2FC7}"/>
              </a:ext>
            </a:extLst>
          </p:cNvPr>
          <p:cNvGraphicFramePr/>
          <p:nvPr>
            <p:extLst>
              <p:ext uri="{D42A27DB-BD31-4B8C-83A1-F6EECF244321}">
                <p14:modId xmlns:p14="http://schemas.microsoft.com/office/powerpoint/2010/main" val="2295499472"/>
              </p:ext>
            </p:extLst>
          </p:nvPr>
        </p:nvGraphicFramePr>
        <p:xfrm>
          <a:off x="480447" y="263471"/>
          <a:ext cx="10755824" cy="63698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Hexagon 2">
            <a:extLst>
              <a:ext uri="{FF2B5EF4-FFF2-40B4-BE49-F238E27FC236}">
                <a16:creationId xmlns:a16="http://schemas.microsoft.com/office/drawing/2014/main" id="{E07F59A8-AC2D-F94B-85E9-FA97402A3124}"/>
              </a:ext>
            </a:extLst>
          </p:cNvPr>
          <p:cNvSpPr/>
          <p:nvPr/>
        </p:nvSpPr>
        <p:spPr>
          <a:xfrm>
            <a:off x="4843219" y="2763531"/>
            <a:ext cx="2076773" cy="1906290"/>
          </a:xfrm>
          <a:prstGeom prst="hexagon">
            <a:avLst/>
          </a:prstGeom>
          <a:solidFill>
            <a:srgbClr val="8FD9E3"/>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3200" b="1" dirty="0">
                <a:solidFill>
                  <a:srgbClr val="134985"/>
                </a:solidFill>
                <a:latin typeface="Calibri" panose="020F0502020204030204" pitchFamily="34" charset="0"/>
                <a:cs typeface="Calibri" panose="020F0502020204030204" pitchFamily="34" charset="0"/>
              </a:rPr>
              <a:t>The 5 Ps</a:t>
            </a:r>
          </a:p>
        </p:txBody>
      </p:sp>
      <p:sp>
        <p:nvSpPr>
          <p:cNvPr id="4" name="Chevron 3">
            <a:extLst>
              <a:ext uri="{FF2B5EF4-FFF2-40B4-BE49-F238E27FC236}">
                <a16:creationId xmlns:a16="http://schemas.microsoft.com/office/drawing/2014/main" id="{60F3A0A3-EB10-2C4E-B475-E8C8EBAEA42C}"/>
              </a:ext>
            </a:extLst>
          </p:cNvPr>
          <p:cNvSpPr/>
          <p:nvPr/>
        </p:nvSpPr>
        <p:spPr>
          <a:xfrm rot="6578631">
            <a:off x="8284228" y="4102837"/>
            <a:ext cx="484632" cy="484632"/>
          </a:xfrm>
          <a:prstGeom prst="chevron">
            <a:avLst/>
          </a:prstGeom>
          <a:solidFill>
            <a:schemeClr val="accent3">
              <a:lumMod val="60000"/>
              <a:lumOff val="40000"/>
            </a:schemeClr>
          </a:solidFill>
        </p:spPr>
        <p:style>
          <a:lnRef idx="2">
            <a:schemeClr val="accent3"/>
          </a:lnRef>
          <a:fillRef idx="1">
            <a:schemeClr val="lt1"/>
          </a:fillRef>
          <a:effectRef idx="0">
            <a:schemeClr val="accent3"/>
          </a:effectRef>
          <a:fontRef idx="minor">
            <a:schemeClr val="dk1"/>
          </a:fontRef>
        </p:style>
        <p:txBody>
          <a:bodyPr rtlCol="0" anchor="ctr"/>
          <a:lstStyle/>
          <a:p>
            <a:pPr algn="ctr"/>
            <a:endParaRPr lang="en-US">
              <a:solidFill>
                <a:schemeClr val="tx1"/>
              </a:solidFill>
            </a:endParaRPr>
          </a:p>
        </p:txBody>
      </p:sp>
      <p:sp>
        <p:nvSpPr>
          <p:cNvPr id="5" name="Chevron 4">
            <a:extLst>
              <a:ext uri="{FF2B5EF4-FFF2-40B4-BE49-F238E27FC236}">
                <a16:creationId xmlns:a16="http://schemas.microsoft.com/office/drawing/2014/main" id="{375A020B-76E1-4047-A01F-9EC133E1F011}"/>
              </a:ext>
            </a:extLst>
          </p:cNvPr>
          <p:cNvSpPr/>
          <p:nvPr/>
        </p:nvSpPr>
        <p:spPr>
          <a:xfrm rot="1955376">
            <a:off x="7332875" y="1339953"/>
            <a:ext cx="484632" cy="484632"/>
          </a:xfrm>
          <a:prstGeom prst="chevron">
            <a:avLst/>
          </a:prstGeom>
          <a:solidFill>
            <a:schemeClr val="accent3">
              <a:lumMod val="60000"/>
              <a:lumOff val="40000"/>
            </a:schemeClr>
          </a:solidFill>
        </p:spPr>
        <p:style>
          <a:lnRef idx="2">
            <a:schemeClr val="accent3"/>
          </a:lnRef>
          <a:fillRef idx="1">
            <a:schemeClr val="lt1"/>
          </a:fillRef>
          <a:effectRef idx="0">
            <a:schemeClr val="accent3"/>
          </a:effectRef>
          <a:fontRef idx="minor">
            <a:schemeClr val="dk1"/>
          </a:fontRef>
        </p:style>
        <p:txBody>
          <a:bodyPr rtlCol="0" anchor="ctr"/>
          <a:lstStyle/>
          <a:p>
            <a:pPr algn="ctr"/>
            <a:endParaRPr lang="en-US">
              <a:solidFill>
                <a:schemeClr val="tx1"/>
              </a:solidFill>
            </a:endParaRPr>
          </a:p>
        </p:txBody>
      </p:sp>
      <p:sp>
        <p:nvSpPr>
          <p:cNvPr id="6" name="Chevron 5">
            <a:extLst>
              <a:ext uri="{FF2B5EF4-FFF2-40B4-BE49-F238E27FC236}">
                <a16:creationId xmlns:a16="http://schemas.microsoft.com/office/drawing/2014/main" id="{04627C0B-0A75-F344-9A06-7310E60A91C5}"/>
              </a:ext>
            </a:extLst>
          </p:cNvPr>
          <p:cNvSpPr/>
          <p:nvPr/>
        </p:nvSpPr>
        <p:spPr>
          <a:xfrm rot="15323871">
            <a:off x="3141487" y="4398415"/>
            <a:ext cx="484632" cy="484632"/>
          </a:xfrm>
          <a:prstGeom prst="chevron">
            <a:avLst/>
          </a:prstGeom>
          <a:solidFill>
            <a:schemeClr val="accent3">
              <a:lumMod val="60000"/>
              <a:lumOff val="40000"/>
            </a:schemeClr>
          </a:solidFill>
        </p:spPr>
        <p:style>
          <a:lnRef idx="2">
            <a:schemeClr val="accent3"/>
          </a:lnRef>
          <a:fillRef idx="1">
            <a:schemeClr val="lt1"/>
          </a:fillRef>
          <a:effectRef idx="0">
            <a:schemeClr val="accent3"/>
          </a:effectRef>
          <a:fontRef idx="minor">
            <a:schemeClr val="dk1"/>
          </a:fontRef>
        </p:style>
        <p:txBody>
          <a:bodyPr rtlCol="0" anchor="ctr"/>
          <a:lstStyle/>
          <a:p>
            <a:pPr algn="ctr"/>
            <a:endParaRPr lang="en-US">
              <a:solidFill>
                <a:schemeClr val="tx1"/>
              </a:solidFill>
            </a:endParaRPr>
          </a:p>
        </p:txBody>
      </p:sp>
      <p:sp>
        <p:nvSpPr>
          <p:cNvPr id="7" name="Chevron 6">
            <a:extLst>
              <a:ext uri="{FF2B5EF4-FFF2-40B4-BE49-F238E27FC236}">
                <a16:creationId xmlns:a16="http://schemas.microsoft.com/office/drawing/2014/main" id="{5EED1C94-A325-9A41-90EE-363FD5152154}"/>
              </a:ext>
            </a:extLst>
          </p:cNvPr>
          <p:cNvSpPr/>
          <p:nvPr/>
        </p:nvSpPr>
        <p:spPr>
          <a:xfrm rot="10624791">
            <a:off x="5639288" y="6136612"/>
            <a:ext cx="484632" cy="484632"/>
          </a:xfrm>
          <a:prstGeom prst="chevron">
            <a:avLst/>
          </a:prstGeom>
          <a:solidFill>
            <a:schemeClr val="accent3">
              <a:lumMod val="60000"/>
              <a:lumOff val="40000"/>
            </a:schemeClr>
          </a:solidFill>
        </p:spPr>
        <p:style>
          <a:lnRef idx="2">
            <a:schemeClr val="accent3"/>
          </a:lnRef>
          <a:fillRef idx="1">
            <a:schemeClr val="lt1"/>
          </a:fillRef>
          <a:effectRef idx="0">
            <a:schemeClr val="accent3"/>
          </a:effectRef>
          <a:fontRef idx="minor">
            <a:schemeClr val="dk1"/>
          </a:fontRef>
        </p:style>
        <p:txBody>
          <a:bodyPr rtlCol="0" anchor="ctr"/>
          <a:lstStyle/>
          <a:p>
            <a:pPr algn="ctr"/>
            <a:endParaRPr lang="en-US">
              <a:solidFill>
                <a:schemeClr val="tx1"/>
              </a:solidFill>
            </a:endParaRPr>
          </a:p>
        </p:txBody>
      </p:sp>
      <p:sp>
        <p:nvSpPr>
          <p:cNvPr id="8" name="Chevron 7">
            <a:extLst>
              <a:ext uri="{FF2B5EF4-FFF2-40B4-BE49-F238E27FC236}">
                <a16:creationId xmlns:a16="http://schemas.microsoft.com/office/drawing/2014/main" id="{DDB66915-C003-2442-94E4-531399E4E5E1}"/>
              </a:ext>
            </a:extLst>
          </p:cNvPr>
          <p:cNvSpPr/>
          <p:nvPr/>
        </p:nvSpPr>
        <p:spPr>
          <a:xfrm rot="19171865">
            <a:off x="3782563" y="1433905"/>
            <a:ext cx="484632" cy="484632"/>
          </a:xfrm>
          <a:prstGeom prst="chevron">
            <a:avLst/>
          </a:prstGeom>
          <a:solidFill>
            <a:schemeClr val="accent3">
              <a:lumMod val="60000"/>
              <a:lumOff val="40000"/>
            </a:schemeClr>
          </a:solidFill>
        </p:spPr>
        <p:style>
          <a:lnRef idx="2">
            <a:schemeClr val="accent3"/>
          </a:lnRef>
          <a:fillRef idx="1">
            <a:schemeClr val="lt1"/>
          </a:fillRef>
          <a:effectRef idx="0">
            <a:schemeClr val="accent3"/>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849246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F23C21FA-6D23-FE47-825B-6BCEFA686B7A}"/>
              </a:ext>
            </a:extLst>
          </p:cNvPr>
          <p:cNvSpPr>
            <a:spLocks noGrp="1"/>
          </p:cNvSpPr>
          <p:nvPr>
            <p:ph type="subTitle" idx="1"/>
          </p:nvPr>
        </p:nvSpPr>
        <p:spPr/>
        <p:txBody>
          <a:bodyPr/>
          <a:lstStyle/>
          <a:p>
            <a:r>
              <a:rPr lang="en-US" dirty="0"/>
              <a:t>Discussion</a:t>
            </a:r>
          </a:p>
        </p:txBody>
      </p:sp>
      <p:sp>
        <p:nvSpPr>
          <p:cNvPr id="3" name="Content Placeholder 2">
            <a:extLst>
              <a:ext uri="{FF2B5EF4-FFF2-40B4-BE49-F238E27FC236}">
                <a16:creationId xmlns:a16="http://schemas.microsoft.com/office/drawing/2014/main" id="{7DEE047B-733C-C94F-927E-F74B55F41C7E}"/>
              </a:ext>
            </a:extLst>
          </p:cNvPr>
          <p:cNvSpPr>
            <a:spLocks noGrp="1"/>
          </p:cNvSpPr>
          <p:nvPr>
            <p:ph sz="half" idx="2"/>
          </p:nvPr>
        </p:nvSpPr>
        <p:spPr/>
        <p:txBody>
          <a:bodyPr/>
          <a:lstStyle/>
          <a:p>
            <a:endParaRPr lang="en-US"/>
          </a:p>
        </p:txBody>
      </p:sp>
    </p:spTree>
    <p:extLst>
      <p:ext uri="{BB962C8B-B14F-4D97-AF65-F5344CB8AC3E}">
        <p14:creationId xmlns:p14="http://schemas.microsoft.com/office/powerpoint/2010/main" val="35978869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AnalogousFromLightSeed_2SEEDS">
      <a:dk1>
        <a:srgbClr val="000000"/>
      </a:dk1>
      <a:lt1>
        <a:srgbClr val="FFFFFF"/>
      </a:lt1>
      <a:dk2>
        <a:srgbClr val="243041"/>
      </a:dk2>
      <a:lt2>
        <a:srgbClr val="E2E3E8"/>
      </a:lt2>
      <a:accent1>
        <a:srgbClr val="BD9B84"/>
      </a:accent1>
      <a:accent2>
        <a:srgbClr val="ABA175"/>
      </a:accent2>
      <a:accent3>
        <a:srgbClr val="9CA57D"/>
      </a:accent3>
      <a:accent4>
        <a:srgbClr val="7FA3BA"/>
      </a:accent4>
      <a:accent5>
        <a:srgbClr val="969FC6"/>
      </a:accent5>
      <a:accent6>
        <a:srgbClr val="8C7FBA"/>
      </a:accent6>
      <a:hlink>
        <a:srgbClr val="6976AE"/>
      </a:hlink>
      <a:folHlink>
        <a:srgbClr val="7F7F7F"/>
      </a:folHlink>
    </a:clrScheme>
    <a:fontScheme name="Savon">
      <a:majorFont>
        <a:latin typeface="Speak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Selawik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ESCWA_Logo-Motto_PPT-Ar" id="{2392A9AD-29AE-1240-8142-C961C46ABAC0}" vid="{C655D6C6-0A92-8646-AE58-F8CB22B10F0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97D57AF5A1748429E07D92295EA2187" ma:contentTypeVersion="13" ma:contentTypeDescription="Create a new document." ma:contentTypeScope="" ma:versionID="b2f543e1ad0eb83d55757cebf504de42">
  <xsd:schema xmlns:xsd="http://www.w3.org/2001/XMLSchema" xmlns:xs="http://www.w3.org/2001/XMLSchema" xmlns:p="http://schemas.microsoft.com/office/2006/metadata/properties" xmlns:ns2="28a3442c-84ad-4dd1-83de-f1edd70cf35d" xmlns:ns3="70fef31c-8a19-437b-ac68-a32e636be2a7" targetNamespace="http://schemas.microsoft.com/office/2006/metadata/properties" ma:root="true" ma:fieldsID="c3cb741bf352c19b27a6fdce62545803" ns2:_="" ns3:_="">
    <xsd:import namespace="28a3442c-84ad-4dd1-83de-f1edd70cf35d"/>
    <xsd:import namespace="70fef31c-8a19-437b-ac68-a32e636be2a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8a3442c-84ad-4dd1-83de-f1edd70cf35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0fef31c-8a19-437b-ac68-a32e636be2a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0AC909A-6CDC-4C48-A0D7-CEC875DE4AA6}">
  <ds:schemaRefs>
    <ds:schemaRef ds:uri="http://schemas.microsoft.com/sharepoint/v3/contenttype/forms"/>
  </ds:schemaRefs>
</ds:datastoreItem>
</file>

<file path=customXml/itemProps2.xml><?xml version="1.0" encoding="utf-8"?>
<ds:datastoreItem xmlns:ds="http://schemas.openxmlformats.org/officeDocument/2006/customXml" ds:itemID="{8DA868C0-16A6-48E0-8C88-E5036C39AD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8a3442c-84ad-4dd1-83de-f1edd70cf35d"/>
    <ds:schemaRef ds:uri="70fef31c-8a19-437b-ac68-a32e636be2a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3D55E8C-BBC2-429F-A44A-F488255BEE9C}">
  <ds:schemaRefs>
    <ds:schemaRef ds:uri="http://purl.org/dc/terms/"/>
    <ds:schemaRef ds:uri="http://www.w3.org/XML/1998/namespace"/>
    <ds:schemaRef ds:uri="http://schemas.microsoft.com/office/2006/documentManagement/types"/>
    <ds:schemaRef ds:uri="28a3442c-84ad-4dd1-83de-f1edd70cf35d"/>
    <ds:schemaRef ds:uri="http://schemas.openxmlformats.org/package/2006/metadata/core-properties"/>
    <ds:schemaRef ds:uri="http://schemas.microsoft.com/office/2006/metadata/properties"/>
    <ds:schemaRef ds:uri="http://purl.org/dc/dcmitype/"/>
    <ds:schemaRef ds:uri="http://purl.org/dc/elements/1.1/"/>
    <ds:schemaRef ds:uri="http://schemas.microsoft.com/office/infopath/2007/PartnerControls"/>
    <ds:schemaRef ds:uri="70fef31c-8a19-437b-ac68-a32e636be2a7"/>
  </ds:schemaRefs>
</ds:datastoreItem>
</file>

<file path=docProps/app.xml><?xml version="1.0" encoding="utf-8"?>
<Properties xmlns="http://schemas.openxmlformats.org/officeDocument/2006/extended-properties" xmlns:vt="http://schemas.openxmlformats.org/officeDocument/2006/docPropsVTypes">
  <Template>ESCWA_Logo-Motto_PPT-Ar</Template>
  <TotalTime>46386</TotalTime>
  <Words>3859</Words>
  <Application>Microsoft Office PowerPoint</Application>
  <PresentationFormat>Widescreen</PresentationFormat>
  <Paragraphs>265</Paragraphs>
  <Slides>30</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Garamond</vt:lpstr>
      <vt:lpstr>Wingdings</vt:lpstr>
      <vt:lpstr>SavonVTI</vt:lpstr>
      <vt:lpstr> </vt:lpstr>
      <vt:lpstr>- Legislation, Policies and Gender Equality    - Gender Justice: The Rule of Law and the Due Diligence Obligation   - The Socio-legal Situation of Women in Somalia  - A Holistic Approach to Legislative Action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Socio-legal Situation of Women in Somalia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Mahadsanid!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KHALIFE.NADYA</dc:creator>
  <cp:lastModifiedBy>Stephanie Chaban</cp:lastModifiedBy>
  <cp:revision>156</cp:revision>
  <dcterms:created xsi:type="dcterms:W3CDTF">2022-05-16T17:29:50Z</dcterms:created>
  <dcterms:modified xsi:type="dcterms:W3CDTF">2024-08-14T06:33:48Z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0x010100E97D57AF5A1748429E07D92295EA2187</vt:lpwstr>
  </property>
</Properties>
</file>