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0" r:id="rId3"/>
  </p:sldMasterIdLst>
  <p:notesMasterIdLst>
    <p:notesMasterId r:id="rId31"/>
  </p:notesMasterIdLst>
  <p:handoutMasterIdLst>
    <p:handoutMasterId r:id="rId32"/>
  </p:handoutMasterIdLst>
  <p:sldIdLst>
    <p:sldId id="256" r:id="rId4"/>
    <p:sldId id="292" r:id="rId5"/>
    <p:sldId id="323" r:id="rId6"/>
    <p:sldId id="309" r:id="rId7"/>
    <p:sldId id="294" r:id="rId8"/>
    <p:sldId id="296" r:id="rId9"/>
    <p:sldId id="320" r:id="rId10"/>
    <p:sldId id="313" r:id="rId11"/>
    <p:sldId id="314" r:id="rId12"/>
    <p:sldId id="308" r:id="rId13"/>
    <p:sldId id="319" r:id="rId14"/>
    <p:sldId id="310" r:id="rId15"/>
    <p:sldId id="315" r:id="rId16"/>
    <p:sldId id="311" r:id="rId17"/>
    <p:sldId id="298" r:id="rId18"/>
    <p:sldId id="301" r:id="rId19"/>
    <p:sldId id="304" r:id="rId20"/>
    <p:sldId id="321" r:id="rId21"/>
    <p:sldId id="302" r:id="rId22"/>
    <p:sldId id="316" r:id="rId23"/>
    <p:sldId id="305" r:id="rId24"/>
    <p:sldId id="317" r:id="rId25"/>
    <p:sldId id="307" r:id="rId26"/>
    <p:sldId id="306" r:id="rId27"/>
    <p:sldId id="322" r:id="rId28"/>
    <p:sldId id="303" r:id="rId29"/>
    <p:sldId id="318" r:id="rId30"/>
  </p:sldIdLst>
  <p:sldSz cx="9144000" cy="6858000" type="screen4x3"/>
  <p:notesSz cx="6797675" cy="992822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192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ar-LB" smtClean="0"/>
              <a:t>الباب الرابع:  الأولويات الناشئة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E83193-4446-4990-8D86-B049FC760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ar-LB" smtClean="0"/>
              <a:t>الباب الرابع:  الأولويات الناشئة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B5D23-D716-4C93-996C-4242DEEEAC05}" type="datetimeFigureOut">
              <a:rPr lang="en-US"/>
              <a:pPr>
                <a:defRPr/>
              </a:pPr>
              <a:t>06/03/2014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03D1F5-65C4-485B-BD5E-99B6E5FF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9BE70E-E412-40F2-AB8E-750B9A23EF84}" type="slidenum">
              <a:rPr lang="en-US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3D1F5-65C4-485B-BD5E-99B6E5FF2E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3D1F5-65C4-485B-BD5E-99B6E5FF2E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125"/>
            <a:ext cx="1425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81915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219200"/>
            <a:ext cx="585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762000" y="28194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US" sz="280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62000" y="24384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US" sz="280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696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LB" sz="3100" dirty="0" smtClean="0"/>
              <a:t/>
            </a:r>
            <a:br>
              <a:rPr lang="ar-LB" sz="3100" dirty="0" smtClean="0"/>
            </a:br>
            <a:r>
              <a:rPr lang="ar-LB" sz="3100" dirty="0"/>
              <a:t/>
            </a:r>
            <a:br>
              <a:rPr lang="ar-LB" sz="3100" dirty="0"/>
            </a:br>
            <a:r>
              <a:rPr lang="ar-LB" sz="3100" dirty="0"/>
              <a:t/>
            </a:r>
            <a:br>
              <a:rPr lang="ar-LB" sz="3100" dirty="0"/>
            </a:br>
            <a:r>
              <a:rPr lang="ar-LB" sz="3100" dirty="0" smtClean="0"/>
              <a:t/>
            </a:r>
            <a:br>
              <a:rPr lang="ar-LB" sz="31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57200" y="1752600"/>
            <a:ext cx="8077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0950"/>
            <a:ext cx="74676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LB" sz="3600" b="1" dirty="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abic Transparent" pitchFamily="2" charset="-78"/>
              </a:rPr>
              <a:t>الجلسة الرابعة</a:t>
            </a:r>
          </a:p>
          <a:p>
            <a:pPr algn="ctr" rtl="0">
              <a:defRPr/>
            </a:pPr>
            <a:endParaRPr lang="ar-LB" sz="3600" b="1" dirty="0" smtClean="0">
              <a:solidFill>
                <a:schemeClr val="bg1"/>
              </a:solidFill>
              <a:latin typeface="Arial" charset="0"/>
              <a:ea typeface="Times New Roman" pitchFamily="18" charset="0"/>
              <a:cs typeface="Arabic Transparent" pitchFamily="2" charset="-78"/>
            </a:endParaRPr>
          </a:p>
          <a:p>
            <a:pPr algn="ctr" rtl="0">
              <a:defRPr/>
            </a:pPr>
            <a:r>
              <a:rPr lang="ar-LB" sz="3600" b="1" dirty="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abic Transparent" pitchFamily="2" charset="-78"/>
              </a:rPr>
              <a:t>الباب الثالث:البيانات والإحصاءات </a:t>
            </a:r>
          </a:p>
          <a:p>
            <a:pPr algn="ctr" rtl="0">
              <a:defRPr/>
            </a:pPr>
            <a:r>
              <a:rPr lang="ar-LB" sz="3600" b="1" dirty="0" smtClean="0">
                <a:latin typeface="Arial" charset="0"/>
                <a:ea typeface="Times New Roman" pitchFamily="18" charset="0"/>
                <a:cs typeface="Arabic Transparent" pitchFamily="2" charset="-78"/>
              </a:rPr>
              <a:t> </a:t>
            </a:r>
            <a:endParaRPr lang="en-US" sz="3600" b="1" dirty="0" smtClean="0">
              <a:latin typeface="Arial" charset="0"/>
              <a:ea typeface="Times New Roman" pitchFamily="18" charset="0"/>
              <a:cs typeface="Arabic Transparent" pitchFamily="2" charset="-78"/>
            </a:endParaRPr>
          </a:p>
          <a:p>
            <a:pPr algn="ctr" rtl="0">
              <a:defRPr/>
            </a:pPr>
            <a:r>
              <a:rPr lang="ar-LB" sz="36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abic Transparent" pitchFamily="2" charset="-78"/>
              </a:rPr>
              <a:t/>
            </a:r>
            <a:br>
              <a:rPr lang="ar-LB" sz="36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abic Transparent" pitchFamily="2" charset="-78"/>
              </a:rPr>
            </a:br>
            <a:r>
              <a:rPr lang="ar-LB" sz="36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abic Transparent" pitchFamily="2" charset="-78"/>
              </a:rPr>
              <a:t>					</a:t>
            </a:r>
            <a:r>
              <a:rPr lang="ar-LB" sz="14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abic Transparent" pitchFamily="2" charset="-78"/>
              </a:rPr>
              <a:t>		</a:t>
            </a:r>
            <a:endParaRPr lang="ar-JO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48866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063FBD5-C6C9-48B7-9C7A-B9158761D7E5}" type="slidenum">
              <a:rPr lang="en-US" sz="1200" smtClean="0"/>
              <a:pPr/>
              <a:t>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EG" b="1" dirty="0" smtClean="0">
                <a:solidFill>
                  <a:schemeClr val="bg1"/>
                </a:solidFill>
              </a:rPr>
              <a:t>الباب </a:t>
            </a:r>
            <a:r>
              <a:rPr lang="ar-LB" b="1" dirty="0" smtClean="0">
                <a:solidFill>
                  <a:schemeClr val="bg1"/>
                </a:solidFill>
              </a:rPr>
              <a:t>الثالث</a:t>
            </a:r>
            <a:r>
              <a:rPr lang="ar-EG" b="1" dirty="0" smtClean="0">
                <a:solidFill>
                  <a:schemeClr val="bg1"/>
                </a:solidFill>
              </a:rPr>
              <a:t>: </a:t>
            </a:r>
            <a:r>
              <a:rPr lang="ar-LB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algn="ctr" rtl="1">
              <a:buNone/>
            </a:pPr>
            <a:r>
              <a:rPr lang="ar-LB" sz="2800" b="1" dirty="0" smtClean="0"/>
              <a:t>البيانات والإحصاءات المبنية على النوع الإجتماعي</a:t>
            </a:r>
          </a:p>
          <a:p>
            <a:pPr algn="just" rtl="1">
              <a:buNone/>
            </a:pPr>
            <a:endParaRPr lang="ar-LB" sz="2800" b="1" u="sng" dirty="0" smtClean="0"/>
          </a:p>
          <a:p>
            <a:pPr algn="just" rtl="1">
              <a:buNone/>
            </a:pPr>
            <a:r>
              <a:rPr lang="ar-LB" sz="2800" b="1" u="sng" dirty="0" smtClean="0"/>
              <a:t>الإحصاءات</a:t>
            </a:r>
            <a:r>
              <a:rPr lang="ar-LB" sz="2800" b="1" dirty="0" smtClean="0"/>
              <a:t> </a:t>
            </a:r>
          </a:p>
          <a:p>
            <a:pPr algn="just" rtl="1">
              <a:buNone/>
            </a:pPr>
            <a:endParaRPr lang="ar-LB" sz="2800" b="1" dirty="0" smtClean="0"/>
          </a:p>
          <a:p>
            <a:pPr algn="just" rtl="1"/>
            <a:r>
              <a:rPr lang="ar-LB" sz="2800" b="1" dirty="0" smtClean="0"/>
              <a:t>هي بشكل عام، </a:t>
            </a:r>
            <a:r>
              <a:rPr lang="ar-SA" sz="2800" b="1" dirty="0" smtClean="0"/>
              <a:t>عبارة عن أرقام وجداول وأشكال </a:t>
            </a:r>
            <a:r>
              <a:rPr lang="ar-LB" sz="2800" b="1" dirty="0" smtClean="0"/>
              <a:t>توضح </a:t>
            </a:r>
            <a:r>
              <a:rPr lang="ar-SA" sz="2800" b="1" dirty="0" smtClean="0"/>
              <a:t>العدد</a:t>
            </a:r>
            <a:r>
              <a:rPr lang="ar-LB" sz="2800" b="1" dirty="0" smtClean="0"/>
              <a:t>،</a:t>
            </a:r>
            <a:r>
              <a:rPr lang="ar-SA" sz="2800" b="1" dirty="0" smtClean="0"/>
              <a:t> الحجم</a:t>
            </a:r>
            <a:endParaRPr lang="ar-LB" sz="2800" b="1" dirty="0" smtClean="0"/>
          </a:p>
          <a:p>
            <a:pPr algn="just" rtl="1"/>
            <a:r>
              <a:rPr lang="ar-SA" sz="2800" b="1" dirty="0" smtClean="0"/>
              <a:t> </a:t>
            </a:r>
            <a:r>
              <a:rPr lang="ar-LB" sz="2800" b="1" dirty="0" smtClean="0"/>
              <a:t>عادة </a:t>
            </a:r>
            <a:r>
              <a:rPr lang="ar-SA" sz="2800" b="1" dirty="0" smtClean="0"/>
              <a:t>تعرض في جداول ورسوم بيانية بشكل </a:t>
            </a:r>
            <a:r>
              <a:rPr lang="ar-LB" sz="2800" b="1" dirty="0" smtClean="0"/>
              <a:t>رقمي.</a:t>
            </a:r>
          </a:p>
          <a:p>
            <a:pPr algn="just" rtl="1">
              <a:buNone/>
            </a:pPr>
            <a:endParaRPr lang="ar-LB" sz="2400" b="1" dirty="0" smtClean="0"/>
          </a:p>
          <a:p>
            <a:pPr algn="just" rtl="1">
              <a:buNone/>
            </a:pPr>
            <a:endParaRPr lang="en-US" sz="2400" b="1" dirty="0" smtClean="0"/>
          </a:p>
          <a:p>
            <a:pPr algn="r" rtl="1">
              <a:buNone/>
            </a:pPr>
            <a:endParaRPr lang="ar-LB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EG" b="1" dirty="0" smtClean="0">
                <a:solidFill>
                  <a:schemeClr val="bg1"/>
                </a:solidFill>
              </a:rPr>
              <a:t>الباب </a:t>
            </a:r>
            <a:r>
              <a:rPr lang="ar-LB" b="1" dirty="0" smtClean="0">
                <a:solidFill>
                  <a:schemeClr val="bg1"/>
                </a:solidFill>
              </a:rPr>
              <a:t>الثالث</a:t>
            </a:r>
            <a:r>
              <a:rPr lang="ar-EG" b="1" dirty="0" smtClean="0">
                <a:solidFill>
                  <a:schemeClr val="bg1"/>
                </a:solidFill>
              </a:rPr>
              <a:t>: </a:t>
            </a:r>
            <a:r>
              <a:rPr lang="ar-LB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algn="ctr" rtl="1">
              <a:buNone/>
            </a:pPr>
            <a:r>
              <a:rPr lang="ar-LB" sz="2400" dirty="0" smtClean="0"/>
              <a:t>(تابع) </a:t>
            </a:r>
            <a:r>
              <a:rPr lang="ar-LB" sz="2800" b="1" dirty="0" smtClean="0"/>
              <a:t>البيانات والإحصاءات المبنية على النوع الإجتماعي</a:t>
            </a:r>
          </a:p>
          <a:p>
            <a:pPr algn="just" rtl="1">
              <a:buNone/>
            </a:pPr>
            <a:endParaRPr lang="ar-LB" sz="2400" b="1" dirty="0" smtClean="0"/>
          </a:p>
          <a:p>
            <a:pPr algn="just" rtl="1">
              <a:buNone/>
            </a:pPr>
            <a:r>
              <a:rPr lang="ar-LB" sz="2800" b="1" dirty="0" smtClean="0"/>
              <a:t>الإحصاءات المبنية على النوع الإجتماعي:</a:t>
            </a:r>
          </a:p>
          <a:p>
            <a:pPr algn="just" rtl="1">
              <a:buNone/>
            </a:pPr>
            <a:endParaRPr lang="ar-LB" sz="2400" b="1" dirty="0" smtClean="0"/>
          </a:p>
          <a:p>
            <a:pPr algn="just" rtl="1"/>
            <a:r>
              <a:rPr lang="ar-LB" sz="2400" b="1" dirty="0" smtClean="0"/>
              <a:t> هي مجال جديد من مجالات الإحصاءات الإجتماعية يتقاطع مع كافة القضايا الإقتصادية والإجتماعية</a:t>
            </a:r>
          </a:p>
          <a:p>
            <a:pPr algn="just" rtl="1"/>
            <a:endParaRPr lang="ar-LB" sz="2400" b="1" dirty="0" smtClean="0"/>
          </a:p>
          <a:p>
            <a:pPr algn="just" rtl="1"/>
            <a:r>
              <a:rPr lang="ar-LB" sz="2400" b="1" dirty="0" smtClean="0"/>
              <a:t> تحوي </a:t>
            </a:r>
            <a:r>
              <a:rPr lang="ar-SA" sz="2400" b="1" dirty="0" smtClean="0"/>
              <a:t>معلومات رقمية جمعت وعرضت حسب الجنس</a:t>
            </a:r>
            <a:r>
              <a:rPr lang="ar-LB" sz="2400" b="1" dirty="0" smtClean="0"/>
              <a:t> ( ذكر/ إنثى) تعبر بشكل مناسب عن وضعية الجنسين، ووتسهل </a:t>
            </a:r>
            <a:r>
              <a:rPr lang="ar-SA" sz="2400" b="1" dirty="0" smtClean="0"/>
              <a:t>المقارنة بين</a:t>
            </a:r>
            <a:r>
              <a:rPr lang="ar-LB" sz="2400" b="1" dirty="0" smtClean="0"/>
              <a:t>هما في كافة المجالات</a:t>
            </a:r>
          </a:p>
          <a:p>
            <a:pPr algn="just" rtl="1"/>
            <a:endParaRPr lang="ar-LB" sz="2400" b="1" dirty="0" smtClean="0"/>
          </a:p>
          <a:p>
            <a:pPr algn="just" rtl="1"/>
            <a:r>
              <a:rPr lang="ar-SA" sz="2400" b="1" dirty="0" smtClean="0"/>
              <a:t> </a:t>
            </a:r>
            <a:r>
              <a:rPr lang="ar-LB" sz="2400" b="1" dirty="0" smtClean="0"/>
              <a:t>تشمل </a:t>
            </a:r>
            <a:r>
              <a:rPr lang="ar-SA" sz="2400" b="1" dirty="0" smtClean="0"/>
              <a:t>جميع المجالات في النظام الوطني الإحصائي (اجتماعي، ديمغرافي، اقتصادي، قطاعي)</a:t>
            </a:r>
            <a:endParaRPr lang="ar-LB" sz="2400" b="1" dirty="0" smtClean="0"/>
          </a:p>
          <a:p>
            <a:pPr algn="just" rtl="1">
              <a:buNone/>
            </a:pPr>
            <a:endParaRPr lang="ar-LB" sz="2400" b="1" dirty="0" smtClean="0"/>
          </a:p>
          <a:p>
            <a:pPr algn="just" rtl="1">
              <a:buNone/>
            </a:pPr>
            <a:endParaRPr lang="en-US" sz="2400" b="1" dirty="0" smtClean="0"/>
          </a:p>
          <a:p>
            <a:pPr algn="r" rtl="1">
              <a:buNone/>
            </a:pPr>
            <a:endParaRPr lang="ar-LB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EG" b="1" dirty="0" smtClean="0">
                <a:solidFill>
                  <a:schemeClr val="bg1"/>
                </a:solidFill>
              </a:rPr>
              <a:t>الباب </a:t>
            </a:r>
            <a:r>
              <a:rPr lang="ar-LB" b="1" dirty="0" smtClean="0">
                <a:solidFill>
                  <a:schemeClr val="bg1"/>
                </a:solidFill>
              </a:rPr>
              <a:t>الثالث</a:t>
            </a:r>
            <a:r>
              <a:rPr lang="ar-EG" b="1" dirty="0" smtClean="0">
                <a:solidFill>
                  <a:schemeClr val="bg1"/>
                </a:solidFill>
              </a:rPr>
              <a:t>: </a:t>
            </a:r>
            <a:r>
              <a:rPr lang="ar-LB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algn="ctr" rtl="1">
              <a:buNone/>
            </a:pPr>
            <a:r>
              <a:rPr lang="ar-LB" sz="2400" dirty="0" smtClean="0"/>
              <a:t>(تابع) </a:t>
            </a:r>
            <a:r>
              <a:rPr lang="ar-LB" sz="2800" b="1" dirty="0" smtClean="0"/>
              <a:t>البيانات والمؤشرات والإحصاءات المبنية على النوع الإجتماعي</a:t>
            </a:r>
            <a:endParaRPr lang="ar-LB" sz="2400" b="1" dirty="0" smtClean="0"/>
          </a:p>
          <a:p>
            <a:pPr algn="r" rtl="1">
              <a:buNone/>
            </a:pPr>
            <a:r>
              <a:rPr lang="ar-LB" sz="2400" b="1" dirty="0" smtClean="0"/>
              <a:t>	</a:t>
            </a:r>
          </a:p>
          <a:p>
            <a:pPr algn="r" rtl="1">
              <a:buNone/>
            </a:pPr>
            <a:r>
              <a:rPr lang="ar-LB" sz="2800" b="1" smtClean="0"/>
              <a:t>أهميتها</a:t>
            </a:r>
            <a:endParaRPr lang="ar-LB" sz="2800" b="1" dirty="0" smtClean="0"/>
          </a:p>
          <a:p>
            <a:pPr algn="r" rtl="1"/>
            <a:r>
              <a:rPr lang="ar-LB" sz="2800" b="1" dirty="0" smtClean="0"/>
              <a:t>رفع الوعي والاهتمام بقضايا النوع الإجتماعي</a:t>
            </a:r>
          </a:p>
          <a:p>
            <a:pPr algn="just" rtl="1"/>
            <a:r>
              <a:rPr lang="ar-SA" sz="2800" b="1" dirty="0" smtClean="0"/>
              <a:t> ت</a:t>
            </a:r>
            <a:r>
              <a:rPr lang="ar-LB" sz="2800" b="1" dirty="0" smtClean="0"/>
              <a:t>ساعد في</a:t>
            </a:r>
            <a:r>
              <a:rPr lang="ar-SA" sz="2800" b="1" dirty="0" smtClean="0"/>
              <a:t> إدماج </a:t>
            </a:r>
            <a:r>
              <a:rPr lang="ar-LB" sz="2800" b="1" dirty="0" smtClean="0"/>
              <a:t>منظور </a:t>
            </a:r>
            <a:r>
              <a:rPr lang="ar-SA" sz="2800" b="1" dirty="0" smtClean="0"/>
              <a:t>النوع الاجتماعي في جميع مراحل عملية إنتاج البيانات</a:t>
            </a:r>
            <a:r>
              <a:rPr lang="ar-LB" sz="2800" b="1" dirty="0" smtClean="0"/>
              <a:t>،</a:t>
            </a:r>
          </a:p>
          <a:p>
            <a:pPr algn="just" rtl="1"/>
            <a:r>
              <a:rPr lang="ar-SA" sz="2800" b="1" dirty="0" smtClean="0"/>
              <a:t> </a:t>
            </a:r>
            <a:r>
              <a:rPr lang="ar-LB" sz="2800" b="1" dirty="0" smtClean="0"/>
              <a:t>والمساعدة في القيام بدراسة منهجية عن الفروقات بين الجنسين، والقضايا المتعلقة بالنوع الإجتماعي </a:t>
            </a:r>
            <a:r>
              <a:rPr lang="ar-LB" sz="2800" dirty="0" smtClean="0"/>
              <a:t>.</a:t>
            </a:r>
            <a:endParaRPr lang="ar-LB" sz="2800" b="1" dirty="0" smtClean="0"/>
          </a:p>
          <a:p>
            <a:pPr algn="just" rtl="1"/>
            <a:r>
              <a:rPr lang="ar-LB" sz="2800" b="1" dirty="0" smtClean="0"/>
              <a:t> توفر القاعدة اللازمة لتصميم سياسات وطنية تأخذ بالإعتبار الحقوق الإنسانية للمرأة وحاجاتها. </a:t>
            </a:r>
          </a:p>
          <a:p>
            <a:pPr algn="r" rtl="1">
              <a:buNone/>
            </a:pPr>
            <a:endParaRPr lang="ar-LB" b="1" dirty="0" smtClean="0"/>
          </a:p>
          <a:p>
            <a:pPr algn="r" rtl="1">
              <a:buNone/>
            </a:pPr>
            <a:endParaRPr lang="ar-LB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EG" b="1" dirty="0" smtClean="0">
                <a:solidFill>
                  <a:schemeClr val="bg1"/>
                </a:solidFill>
              </a:rPr>
              <a:t>الباب </a:t>
            </a:r>
            <a:r>
              <a:rPr lang="ar-LB" b="1" dirty="0" smtClean="0">
                <a:solidFill>
                  <a:schemeClr val="bg1"/>
                </a:solidFill>
              </a:rPr>
              <a:t>الثالث</a:t>
            </a:r>
            <a:r>
              <a:rPr lang="ar-EG" b="1" dirty="0" smtClean="0">
                <a:solidFill>
                  <a:schemeClr val="bg1"/>
                </a:solidFill>
              </a:rPr>
              <a:t>: </a:t>
            </a:r>
            <a:r>
              <a:rPr lang="ar-LB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algn="ctr" rtl="1">
              <a:buNone/>
            </a:pPr>
            <a:r>
              <a:rPr lang="ar-LB" sz="2400" dirty="0" smtClean="0"/>
              <a:t>(تابع) </a:t>
            </a:r>
            <a:r>
              <a:rPr lang="ar-LB" sz="2800" b="1" dirty="0" smtClean="0"/>
              <a:t>البيانات والمؤشرات والإحصاءات المبنية على النوع الإجتماعي</a:t>
            </a:r>
            <a:endParaRPr lang="ar-LB" sz="2400" b="1" dirty="0" smtClean="0"/>
          </a:p>
          <a:p>
            <a:pPr algn="ctr" rtl="1">
              <a:buNone/>
            </a:pPr>
            <a:r>
              <a:rPr lang="ar-LB" sz="2800" b="1" dirty="0" smtClean="0"/>
              <a:t>الصعوبات</a:t>
            </a:r>
            <a:endParaRPr lang="en-US" sz="2800" b="1" dirty="0" smtClean="0"/>
          </a:p>
          <a:p>
            <a:pPr algn="just" rtl="1"/>
            <a:r>
              <a:rPr lang="ar-LB" sz="2400" b="1" dirty="0" smtClean="0"/>
              <a:t>بعض القضايا لا تزال تحدد بمعزل عن الفروقات في الادوار الاجتماعية بين الجنسين وما يترتب على ذلك من صعوبة في توفير البيانات والمؤشرات والإحصاءات المبنية على النوع الإجتماعي</a:t>
            </a:r>
          </a:p>
          <a:p>
            <a:pPr algn="just" rtl="1"/>
            <a:endParaRPr lang="ar-LB" sz="2400" b="1" dirty="0" smtClean="0"/>
          </a:p>
          <a:p>
            <a:pPr algn="just" rtl="1"/>
            <a:r>
              <a:rPr lang="ar-LB" sz="2400" b="1" dirty="0" smtClean="0"/>
              <a:t> عدم وجود التزام بإنتاج البيانات التي تعبر عن الاختلافات بين الجنسين</a:t>
            </a:r>
          </a:p>
          <a:p>
            <a:pPr algn="just" rtl="1"/>
            <a:endParaRPr lang="ar-LB" sz="2400" b="1" dirty="0" smtClean="0"/>
          </a:p>
          <a:p>
            <a:pPr algn="just" rtl="1"/>
            <a:r>
              <a:rPr lang="ar-LB" sz="2400" b="1" dirty="0" smtClean="0"/>
              <a:t>صعوبة توفير البيانات من مصادرها الرئيسية لمسائل محددة وغير تقليدية</a:t>
            </a:r>
          </a:p>
          <a:p>
            <a:pPr algn="just" rtl="1"/>
            <a:endParaRPr lang="ar-LB" sz="2400" b="1" dirty="0" smtClean="0"/>
          </a:p>
          <a:p>
            <a:pPr algn="just" rtl="1"/>
            <a:r>
              <a:rPr lang="ar-LB" sz="2400" b="1" dirty="0" smtClean="0"/>
              <a:t>لا تزال القضايا الناشئة والظواهر الجديدة المتعلقة بالنوع الإجتماعي تدرس غالبا من خارج الاحصاءات الرسمية</a:t>
            </a:r>
            <a:r>
              <a:rPr lang="ar-LB" sz="2400" dirty="0" smtClean="0"/>
              <a:t>. </a:t>
            </a:r>
            <a:endParaRPr lang="en-US" sz="2400" dirty="0" smtClean="0"/>
          </a:p>
          <a:p>
            <a:pPr algn="r" rtl="1"/>
            <a:endParaRPr lang="ar-LB" sz="2400" b="1" dirty="0" smtClean="0"/>
          </a:p>
          <a:p>
            <a:pPr algn="r" rtl="1"/>
            <a:endParaRPr lang="ar-LB" b="1" dirty="0" smtClean="0"/>
          </a:p>
          <a:p>
            <a:pPr algn="r" rtl="1"/>
            <a:endParaRPr lang="ar-LB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EG" b="1" dirty="0" smtClean="0">
                <a:solidFill>
                  <a:schemeClr val="bg1"/>
                </a:solidFill>
              </a:rPr>
              <a:t>الباب </a:t>
            </a:r>
            <a:r>
              <a:rPr lang="ar-LB" b="1" dirty="0" smtClean="0">
                <a:solidFill>
                  <a:schemeClr val="bg1"/>
                </a:solidFill>
              </a:rPr>
              <a:t>الثالث</a:t>
            </a:r>
            <a:r>
              <a:rPr lang="ar-EG" b="1" dirty="0" smtClean="0">
                <a:solidFill>
                  <a:schemeClr val="bg1"/>
                </a:solidFill>
              </a:rPr>
              <a:t>: </a:t>
            </a:r>
            <a:r>
              <a:rPr lang="ar-LB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algn="ctr" rtl="1">
              <a:buNone/>
            </a:pPr>
            <a:r>
              <a:rPr lang="ar-LB" sz="2400" dirty="0" smtClean="0"/>
              <a:t>(تابع) </a:t>
            </a:r>
            <a:r>
              <a:rPr lang="ar-LB" sz="2800" b="1" dirty="0" smtClean="0"/>
              <a:t>البيانات والمؤشرات والإحصاءات المبنية على النوع الإجتماعي</a:t>
            </a:r>
          </a:p>
          <a:p>
            <a:pPr algn="just" rtl="1">
              <a:buNone/>
            </a:pPr>
            <a:endParaRPr lang="ar-LB" sz="2400" b="1" dirty="0" smtClean="0"/>
          </a:p>
          <a:p>
            <a:pPr algn="ctr" rtl="1">
              <a:buNone/>
            </a:pPr>
            <a:r>
              <a:rPr lang="ar-LB" sz="2800" b="1" dirty="0" smtClean="0"/>
              <a:t>كيف تتم عملية إنتاج البيانات الإحصائية؟</a:t>
            </a:r>
          </a:p>
          <a:p>
            <a:pPr algn="ctr" rtl="1">
              <a:buNone/>
            </a:pPr>
            <a:r>
              <a:rPr lang="ar-LB" sz="2800" b="1" dirty="0" smtClean="0"/>
              <a:t> </a:t>
            </a:r>
          </a:p>
          <a:p>
            <a:pPr algn="just" rtl="1"/>
            <a:r>
              <a:rPr lang="ar-LB" sz="2800" b="1" dirty="0" smtClean="0"/>
              <a:t>تحديد القضايا الاساسية والمشكلات ومجالات الاهتمام التي يجب التركيز عليها او ابرازها. </a:t>
            </a:r>
            <a:endParaRPr lang="en-US" sz="2800" b="1" dirty="0" smtClean="0"/>
          </a:p>
          <a:p>
            <a:pPr algn="just" rtl="1"/>
            <a:r>
              <a:rPr lang="ar-LB" sz="2800" b="1" dirty="0" smtClean="0"/>
              <a:t>تحديد ماهية الاحصاءات والمؤشرات المطلوبة والضرورية</a:t>
            </a:r>
            <a:endParaRPr lang="en-US" sz="2800" b="1" dirty="0" smtClean="0"/>
          </a:p>
          <a:p>
            <a:pPr algn="just" rtl="1"/>
            <a:r>
              <a:rPr lang="ar-LB" sz="2800" b="1" dirty="0" smtClean="0"/>
              <a:t>تجميع كل البيانات المناسبة (بما في ذلك تجميع بيانات جديدة عند الضرورة)</a:t>
            </a:r>
            <a:endParaRPr lang="en-US" sz="2800" b="1" dirty="0" smtClean="0"/>
          </a:p>
          <a:p>
            <a:pPr algn="just" rtl="1"/>
            <a:r>
              <a:rPr lang="ar-LB" sz="2800" b="1" dirty="0" smtClean="0"/>
              <a:t>تحليل البيانات ونشر النتائج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>
              <a:buNone/>
            </a:pPr>
            <a:r>
              <a:rPr lang="ar-LB" sz="2800" b="1" u="sng" dirty="0" smtClean="0"/>
              <a:t>ال</a:t>
            </a:r>
            <a:r>
              <a:rPr lang="ar-EG" sz="2800" b="1" u="sng" dirty="0" smtClean="0"/>
              <a:t>مؤشرات الدنيا </a:t>
            </a:r>
            <a:r>
              <a:rPr lang="ar-EG" sz="2800" b="1" dirty="0" smtClean="0"/>
              <a:t>التي وافقت عليها لجنة الأمم الإحصائي</a:t>
            </a:r>
            <a:r>
              <a:rPr lang="ar-LB" sz="2800" b="1" dirty="0" smtClean="0"/>
              <a:t>ة </a:t>
            </a:r>
            <a:r>
              <a:rPr lang="ar-EG" sz="2800" b="1" dirty="0" smtClean="0"/>
              <a:t>عام 201</a:t>
            </a:r>
            <a:r>
              <a:rPr lang="ar-LB" sz="2800" b="1" dirty="0" smtClean="0"/>
              <a:t>3</a:t>
            </a:r>
          </a:p>
          <a:p>
            <a:pPr algn="just" rtl="1">
              <a:buNone/>
            </a:pPr>
            <a:r>
              <a:rPr lang="ar-LB" sz="2000" dirty="0" smtClean="0"/>
              <a:t>	</a:t>
            </a:r>
            <a:endParaRPr lang="ar-LB" sz="2400" b="1" dirty="0" smtClean="0"/>
          </a:p>
          <a:p>
            <a:pPr algn="just" rtl="1"/>
            <a:r>
              <a:rPr lang="ar-LB" sz="2600" b="1" dirty="0" smtClean="0"/>
              <a:t>بناءا على توصية اللجنة الإحصائية في دورﺗﻬا الثالثة والأربعين حدد فريق الخبراء المشترك بين الوكالات المعنية بالإحصاءات الجنسانية/المبنية على النوع الإجتماعي قائمة بمجموعة دنيا من المؤشرات الجنسانية التي يراد ﺑﻬا أن تشكل مجموعة أساسية مشتركة على الصعيدين الوطني والإقليمي، لأغراض إنتاج الإحصاءات الجنسانية الوطنية والدولية وتجميعها.</a:t>
            </a:r>
          </a:p>
          <a:p>
            <a:pPr algn="just" rtl="1"/>
            <a:endParaRPr lang="ar-LB" sz="2400" b="1" dirty="0" smtClean="0"/>
          </a:p>
          <a:p>
            <a:pPr algn="just" rtl="1"/>
            <a:r>
              <a:rPr lang="ar-LB" sz="2600" b="1" dirty="0" smtClean="0"/>
              <a:t>اختيرت المؤشرات بناء على معيار أساسي ينص على أﻧﻬا ينبغي أن تعالج شواغل السياسة العامة الأساسية التي حُددت في منهاج عمل بيجين والتزامات دولية أخرى</a:t>
            </a:r>
          </a:p>
          <a:p>
            <a:pPr algn="just" rtl="1">
              <a:buNone/>
            </a:pPr>
            <a:endParaRPr lang="ar-LB" sz="2400" b="1" dirty="0" smtClean="0"/>
          </a:p>
          <a:p>
            <a:pPr algn="r" rtl="1">
              <a:buNone/>
            </a:pPr>
            <a:endParaRPr lang="ar-LB" sz="2000" dirty="0" smtClean="0"/>
          </a:p>
          <a:p>
            <a:pPr algn="r" rtl="1">
              <a:buNone/>
            </a:pPr>
            <a:endParaRPr lang="ar-LB" sz="2000" b="1" dirty="0" smtClean="0"/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algn="ctr">
              <a:buNone/>
            </a:pPr>
            <a:r>
              <a:rPr lang="ar-LB" sz="2800" b="1" u="sng" dirty="0" smtClean="0"/>
              <a:t>ال</a:t>
            </a:r>
            <a:r>
              <a:rPr lang="ar-EG" sz="2800" b="1" u="sng" dirty="0" smtClean="0"/>
              <a:t>مؤشرات الدنيا </a:t>
            </a:r>
            <a:r>
              <a:rPr lang="ar-EG" sz="2800" b="1" dirty="0" smtClean="0"/>
              <a:t>التي وافقت عليها لجنة الأمم الإحصائي</a:t>
            </a:r>
            <a:r>
              <a:rPr lang="ar-LB" sz="2800" b="1" dirty="0" smtClean="0"/>
              <a:t>ة </a:t>
            </a:r>
            <a:r>
              <a:rPr lang="ar-EG" sz="2800" b="1" dirty="0" smtClean="0"/>
              <a:t>عام 201</a:t>
            </a:r>
            <a:r>
              <a:rPr lang="ar-LB" sz="2800" b="1" dirty="0" smtClean="0"/>
              <a:t>3</a:t>
            </a:r>
            <a:endParaRPr lang="ar-LB" sz="2000" dirty="0" smtClean="0"/>
          </a:p>
          <a:p>
            <a:pPr algn="ctr" rtl="1">
              <a:buNone/>
            </a:pPr>
            <a:r>
              <a:rPr lang="ar-LB" sz="2000" b="1" dirty="0" smtClean="0"/>
              <a:t>	</a:t>
            </a:r>
            <a:r>
              <a:rPr lang="ar-LB" sz="2800" b="1" u="sng" dirty="0" smtClean="0"/>
              <a:t>صُنفت المؤشرات المختارة في ثلاثة مستويات</a:t>
            </a:r>
            <a:r>
              <a:rPr lang="ar-LB" sz="2000" b="1" dirty="0" smtClean="0"/>
              <a:t>:</a:t>
            </a:r>
          </a:p>
          <a:p>
            <a:pPr algn="ctr" rtl="1">
              <a:buNone/>
            </a:pPr>
            <a:endParaRPr lang="ar-LB" sz="2000" b="1" dirty="0" smtClean="0"/>
          </a:p>
          <a:p>
            <a:pPr algn="ctr" rtl="1">
              <a:buNone/>
            </a:pPr>
            <a:r>
              <a:rPr lang="ar-LB" sz="2400" b="1" dirty="0" smtClean="0">
                <a:solidFill>
                  <a:srgbClr val="002060"/>
                </a:solidFill>
              </a:rPr>
              <a:t>المستوى ١</a:t>
            </a:r>
          </a:p>
          <a:p>
            <a:pPr algn="r" rtl="1">
              <a:buNone/>
            </a:pPr>
            <a:r>
              <a:rPr lang="ar-LB" sz="2400" b="1" dirty="0" smtClean="0"/>
              <a:t>المؤشرات الواضحة من حيث المفهوم </a:t>
            </a:r>
            <a:r>
              <a:rPr lang="en-US" sz="2400" b="1" dirty="0" smtClean="0"/>
              <a:t>  - </a:t>
            </a:r>
            <a:r>
              <a:rPr lang="ar-LB" sz="2400" b="1" dirty="0" smtClean="0"/>
              <a:t>والتي لها تعريف متفق عليه دوليا</a:t>
            </a:r>
            <a:r>
              <a:rPr lang="en-US" sz="2400" b="1" dirty="0" smtClean="0"/>
              <a:t> - </a:t>
            </a:r>
            <a:r>
              <a:rPr lang="ar-LB" sz="2400" b="1" dirty="0" smtClean="0"/>
              <a:t> </a:t>
            </a:r>
            <a:r>
              <a:rPr lang="ar-LB" sz="2400" b="1" u="sng" dirty="0" smtClean="0"/>
              <a:t>وتستخدمها البلدان بانتظام</a:t>
            </a:r>
          </a:p>
          <a:p>
            <a:pPr algn="ctr" rtl="1">
              <a:buNone/>
            </a:pPr>
            <a:r>
              <a:rPr lang="ar-LB" sz="2400" b="1" dirty="0" smtClean="0">
                <a:solidFill>
                  <a:srgbClr val="002060"/>
                </a:solidFill>
              </a:rPr>
              <a:t>المستوى ٢</a:t>
            </a:r>
          </a:p>
          <a:p>
            <a:pPr algn="r" rtl="1">
              <a:buNone/>
            </a:pPr>
            <a:r>
              <a:rPr lang="ar-LB" sz="2400" b="1" dirty="0" smtClean="0"/>
              <a:t>المؤشرات الواضحة من حيث المفهوم </a:t>
            </a:r>
            <a:r>
              <a:rPr lang="en-US" sz="2400" b="1" dirty="0" smtClean="0"/>
              <a:t> - </a:t>
            </a:r>
            <a:r>
              <a:rPr lang="ar-LB" sz="2400" b="1" dirty="0" smtClean="0"/>
              <a:t>والتي لها تعريف متفق عليه دوليا </a:t>
            </a:r>
            <a:r>
              <a:rPr lang="ar-LB" sz="2400" b="1" u="sng" dirty="0" smtClean="0"/>
              <a:t>ولكن لا تستخدمها البلدان بانتظام.</a:t>
            </a:r>
          </a:p>
          <a:p>
            <a:pPr algn="ctr" rtl="1">
              <a:buNone/>
            </a:pPr>
            <a:r>
              <a:rPr lang="ar-LB" sz="2400" b="1" dirty="0" smtClean="0">
                <a:solidFill>
                  <a:srgbClr val="002060"/>
                </a:solidFill>
              </a:rPr>
              <a:t>المستوى ٣</a:t>
            </a:r>
          </a:p>
          <a:p>
            <a:pPr algn="r" rtl="1">
              <a:buNone/>
            </a:pPr>
            <a:r>
              <a:rPr lang="ar-LB" sz="2400" b="1" dirty="0" smtClean="0"/>
              <a:t>المؤشرات التي لا تزال تحتاج إلى وضع معايير دولية </a:t>
            </a:r>
            <a:r>
              <a:rPr lang="en-US" sz="2400" b="1" dirty="0" smtClean="0"/>
              <a:t>  - </a:t>
            </a:r>
            <a:r>
              <a:rPr lang="ar-LB" sz="2400" b="1" dirty="0" smtClean="0"/>
              <a:t>والتي لا تستخدمها البلدان بانتظام</a:t>
            </a:r>
          </a:p>
          <a:p>
            <a:pPr algn="r" rtl="1">
              <a:buNone/>
            </a:pPr>
            <a:endParaRPr lang="ar-LB" sz="2000" dirty="0" smtClean="0"/>
          </a:p>
          <a:p>
            <a:pPr algn="r" rtl="1">
              <a:buNone/>
            </a:pPr>
            <a:endParaRPr lang="ar-LB" sz="2000" dirty="0" smtClean="0"/>
          </a:p>
          <a:p>
            <a:pPr algn="r" rtl="1">
              <a:buNone/>
            </a:pPr>
            <a:endParaRPr lang="ar-LB" sz="2000" b="1" dirty="0" smtClean="0"/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>
              <a:buNone/>
            </a:pPr>
            <a:r>
              <a:rPr lang="ar-LB" b="1" u="sng" dirty="0" smtClean="0">
                <a:latin typeface="Arial" pitchFamily="34" charset="0"/>
                <a:cs typeface="Arial" pitchFamily="34" charset="0"/>
              </a:rPr>
              <a:t>ال</a:t>
            </a:r>
            <a:r>
              <a:rPr lang="ar-EG" b="1" u="sng" dirty="0" smtClean="0">
                <a:latin typeface="Arial" pitchFamily="34" charset="0"/>
                <a:cs typeface="Arial" pitchFamily="34" charset="0"/>
              </a:rPr>
              <a:t>مؤشرات الدنيا </a:t>
            </a:r>
            <a:r>
              <a:rPr lang="ar-LB" b="1" dirty="0" smtClean="0">
                <a:latin typeface="Arial" pitchFamily="34" charset="0"/>
                <a:cs typeface="Arial" pitchFamily="34" charset="0"/>
              </a:rPr>
              <a:t>بحسب المجال</a:t>
            </a:r>
            <a:r>
              <a:rPr lang="ar-LB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ar-LB" sz="2800" b="1" dirty="0" smtClean="0">
                <a:solidFill>
                  <a:srgbClr val="002060"/>
                </a:solidFill>
              </a:rPr>
              <a:t>( </a:t>
            </a:r>
            <a:r>
              <a:rPr lang="ar-LB" sz="2400" b="1" dirty="0" smtClean="0">
                <a:solidFill>
                  <a:srgbClr val="002060"/>
                </a:solidFill>
              </a:rPr>
              <a:t>هل بدأت الدول المشاركة معنا هنا وضع مجموعة أساسية من المؤشرات الوطنية وجمع البيانات بشأنها ؟)</a:t>
            </a:r>
          </a:p>
          <a:p>
            <a:pPr algn="ctr">
              <a:buNone/>
            </a:pPr>
            <a:endParaRPr lang="ar-LB" sz="24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LB" sz="2800" b="1" dirty="0" smtClean="0">
                <a:latin typeface="Arial" pitchFamily="34" charset="0"/>
                <a:cs typeface="Arial" pitchFamily="34" charset="0"/>
              </a:rPr>
              <a:t>1 - 	الهياكل الاقتصادية، والمشاركة في الأنشطة المنتجة، 	والحصول على الموارد</a:t>
            </a:r>
          </a:p>
          <a:p>
            <a:pPr algn="r" rtl="1">
              <a:buNone/>
            </a:pPr>
            <a:r>
              <a:rPr lang="ar-LB" sz="2800" b="1" dirty="0" smtClean="0">
                <a:latin typeface="Arial" pitchFamily="34" charset="0"/>
                <a:cs typeface="Arial" pitchFamily="34" charset="0"/>
              </a:rPr>
              <a:t>2 – 	التعليم</a:t>
            </a:r>
          </a:p>
          <a:p>
            <a:pPr algn="r" rtl="1">
              <a:buNone/>
            </a:pPr>
            <a:r>
              <a:rPr lang="ar-LB" sz="2800" b="1" dirty="0" smtClean="0">
                <a:latin typeface="Arial" pitchFamily="34" charset="0"/>
                <a:cs typeface="Arial" pitchFamily="34" charset="0"/>
              </a:rPr>
              <a:t>3 - 	الصحة والخدمات المتصلة ﺑﻬا</a:t>
            </a:r>
          </a:p>
          <a:p>
            <a:pPr algn="r" rtl="1">
              <a:buNone/>
            </a:pPr>
            <a:r>
              <a:rPr lang="ar-LB" sz="2800" b="1" dirty="0" smtClean="0">
                <a:latin typeface="Arial" pitchFamily="34" charset="0"/>
                <a:cs typeface="Arial" pitchFamily="34" charset="0"/>
              </a:rPr>
              <a:t>4 - 	المشاركة في الحياة العامة وصنع القرار</a:t>
            </a:r>
          </a:p>
          <a:p>
            <a:pPr algn="r" rtl="1">
              <a:buNone/>
            </a:pPr>
            <a:r>
              <a:rPr lang="ar-LB" sz="2800" b="1" dirty="0" smtClean="0">
                <a:latin typeface="Arial" pitchFamily="34" charset="0"/>
                <a:cs typeface="Arial" pitchFamily="34" charset="0"/>
              </a:rPr>
              <a:t>5 -	حقوق الإنسان للمرأة والفتاة</a:t>
            </a:r>
            <a:endParaRPr lang="ar-LB" sz="28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LB" sz="2000" dirty="0" smtClean="0"/>
          </a:p>
          <a:p>
            <a:pPr algn="r" rtl="1">
              <a:buNone/>
            </a:pPr>
            <a:endParaRPr lang="ar-LB" sz="2000" dirty="0" smtClean="0"/>
          </a:p>
          <a:p>
            <a:pPr algn="r" rtl="1">
              <a:buNone/>
            </a:pPr>
            <a:endParaRPr lang="ar-LB" sz="2000" b="1" dirty="0" smtClean="0"/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algn="ctr">
              <a:buNone/>
            </a:pPr>
            <a:r>
              <a:rPr lang="ar-LB" b="1" u="sng" dirty="0" smtClean="0">
                <a:latin typeface="Arial" pitchFamily="34" charset="0"/>
                <a:cs typeface="Arial" pitchFamily="34" charset="0"/>
              </a:rPr>
              <a:t>ال</a:t>
            </a:r>
            <a:r>
              <a:rPr lang="ar-EG" b="1" u="sng" dirty="0" smtClean="0">
                <a:latin typeface="Arial" pitchFamily="34" charset="0"/>
                <a:cs typeface="Arial" pitchFamily="34" charset="0"/>
              </a:rPr>
              <a:t>مؤشرات الدنيا</a:t>
            </a:r>
            <a:endParaRPr lang="ar-LB" sz="2800" b="1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LB" sz="3600" b="1" dirty="0" smtClean="0"/>
              <a:t>السؤال الذي يجب الإجابة عنه هنا : </a:t>
            </a:r>
          </a:p>
          <a:p>
            <a:pPr algn="ctr" rtl="1">
              <a:buNone/>
            </a:pPr>
            <a:r>
              <a:rPr lang="ar-LB" sz="3600" b="1" dirty="0" smtClean="0"/>
              <a:t> </a:t>
            </a:r>
            <a:endParaRPr lang="ar-LB" sz="2800" b="1" dirty="0" smtClean="0"/>
          </a:p>
          <a:p>
            <a:pPr algn="r" rtl="1"/>
            <a:r>
              <a:rPr lang="ar-LB" sz="2800" b="1" dirty="0" smtClean="0"/>
              <a:t>هل بدأت البلدان جمع البيانات المتعلقة بالمؤشرات الدنيا ؟</a:t>
            </a:r>
          </a:p>
          <a:p>
            <a:pPr algn="r" rtl="1"/>
            <a:r>
              <a:rPr lang="ar-LB" sz="2800" b="1" dirty="0" smtClean="0"/>
              <a:t>ما هي حالة او وضع الحالي لعملية جمع هذه البيانات؟</a:t>
            </a:r>
          </a:p>
          <a:p>
            <a:pPr algn="r" rtl="1"/>
            <a:r>
              <a:rPr lang="ar-LB" sz="2800" b="1" dirty="0" smtClean="0"/>
              <a:t>الرجاء وصف الخطط الوطنية لتحسين جمع البيانات التي تم وضعها؟</a:t>
            </a:r>
          </a:p>
          <a:p>
            <a:pPr algn="r" rtl="1"/>
            <a:endParaRPr lang="ar-LB" sz="3600" b="1" dirty="0" smtClean="0"/>
          </a:p>
          <a:p>
            <a:pPr algn="r" rtl="1">
              <a:buNone/>
            </a:pPr>
            <a:r>
              <a:rPr lang="ar-LB" sz="2800" b="1" dirty="0" smtClean="0"/>
              <a:t>	اذا لم يتم ذلك .. .. الرجاء توضيح الأسباب </a:t>
            </a:r>
            <a:endParaRPr lang="en-US" sz="2800" b="1" dirty="0" smtClean="0"/>
          </a:p>
          <a:p>
            <a:pPr algn="r" rtl="1">
              <a:buNone/>
            </a:pPr>
            <a:endParaRPr lang="ar-LB" sz="2000" dirty="0" smtClean="0"/>
          </a:p>
          <a:p>
            <a:pPr algn="r" rtl="1">
              <a:buNone/>
            </a:pPr>
            <a:endParaRPr lang="ar-LB" sz="2000" dirty="0" smtClean="0"/>
          </a:p>
          <a:p>
            <a:pPr algn="r" rtl="1">
              <a:buNone/>
            </a:pPr>
            <a:endParaRPr lang="ar-LB" sz="2000" b="1" dirty="0" smtClean="0"/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>
              <a:buNone/>
            </a:pPr>
            <a:r>
              <a:rPr lang="ar-EG" b="1" u="sng" dirty="0" smtClean="0"/>
              <a:t>المؤشرات التسعة بشأن العنف </a:t>
            </a:r>
            <a:r>
              <a:rPr lang="ar-LB" b="1" u="sng" dirty="0" smtClean="0"/>
              <a:t>ض</a:t>
            </a:r>
            <a:r>
              <a:rPr lang="ar-EG" b="1" u="sng" dirty="0" smtClean="0"/>
              <a:t>د النساء</a:t>
            </a:r>
            <a:endParaRPr lang="ar-LB" b="1" u="sng" dirty="0" smtClean="0"/>
          </a:p>
          <a:p>
            <a:pPr algn="ctr" rtl="1">
              <a:buNone/>
            </a:pPr>
            <a:r>
              <a:rPr lang="ar-SA" sz="2000" b="1" dirty="0" smtClean="0"/>
              <a:t>	</a:t>
            </a:r>
            <a:r>
              <a:rPr lang="ar-LB" sz="2000" b="1" dirty="0" smtClean="0">
                <a:solidFill>
                  <a:srgbClr val="002060"/>
                </a:solidFill>
              </a:rPr>
              <a:t>( هل بدأت الدول المشاركة معنا هنا جمع البيانات بشأن هذه المؤشرات) </a:t>
            </a:r>
          </a:p>
          <a:p>
            <a:pPr algn="ctr" rtl="1">
              <a:buNone/>
            </a:pPr>
            <a:r>
              <a:rPr lang="ar-SA" sz="1800" b="1" dirty="0" smtClean="0"/>
              <a:t>	</a:t>
            </a:r>
            <a:endParaRPr lang="en-US" sz="1800" b="1" dirty="0" smtClean="0"/>
          </a:p>
          <a:p>
            <a:pPr algn="just" rtl="1">
              <a:buNone/>
            </a:pPr>
            <a:r>
              <a:rPr lang="ar-SA" sz="2400" b="1" dirty="0" smtClean="0"/>
              <a:t>1 -المعدل الإجمالي والمعدل بحسب الفئة العمرية للنساء اللائي تعرضن للعنف البدني خلال </a:t>
            </a:r>
            <a:r>
              <a:rPr lang="ar-SA" sz="2400" b="1" u="sng" dirty="0" smtClean="0"/>
              <a:t>الـ 12 شهرا الأخيرة</a:t>
            </a:r>
            <a:r>
              <a:rPr lang="ar-SA" sz="2400" b="1" dirty="0" smtClean="0"/>
              <a:t>، بحسب شدة العنف، والعلاقة بمرتكبه وتواتره</a:t>
            </a:r>
            <a:endParaRPr lang="ar-LB" sz="2400" b="1" dirty="0" smtClean="0"/>
          </a:p>
          <a:p>
            <a:pPr algn="just" rtl="1">
              <a:buNone/>
            </a:pPr>
            <a:endParaRPr lang="en-US" sz="2400" b="1" dirty="0" smtClean="0"/>
          </a:p>
          <a:p>
            <a:pPr algn="just" rtl="1">
              <a:buNone/>
            </a:pPr>
            <a:r>
              <a:rPr lang="ar-SA" sz="2400" b="1" dirty="0" smtClean="0"/>
              <a:t>2 -المعدل الإجمالي والمعدل بحسب الفئة العمرية للنساء اللائي تعرضن للعنف البدني </a:t>
            </a:r>
            <a:r>
              <a:rPr lang="ar-SA" sz="2400" b="1" u="sng" dirty="0" smtClean="0"/>
              <a:t>خلال حياتهن، </a:t>
            </a:r>
            <a:r>
              <a:rPr lang="ar-SA" sz="2400" b="1" dirty="0" smtClean="0"/>
              <a:t>بحسب شدة العنف والعلاقة بمرتكبه وتواتره</a:t>
            </a:r>
            <a:endParaRPr lang="en-US" sz="2400" b="1" dirty="0" smtClean="0"/>
          </a:p>
          <a:p>
            <a:pPr algn="just" rtl="1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09600" y="838200"/>
            <a:ext cx="7772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JO" sz="2800" b="1" dirty="0" err="1" smtClean="0"/>
              <a:t>د.</a:t>
            </a:r>
            <a:r>
              <a:rPr lang="ar-JO" sz="2800" b="1" dirty="0" smtClean="0"/>
              <a:t> منن حطاب </a:t>
            </a:r>
          </a:p>
          <a:p>
            <a:pPr algn="ctr"/>
            <a:endParaRPr lang="ar-JO" sz="2800" b="1" dirty="0" smtClean="0">
              <a:solidFill>
                <a:srgbClr val="002060"/>
              </a:solidFill>
            </a:endParaRPr>
          </a:p>
          <a:p>
            <a:pPr algn="ctr"/>
            <a:r>
              <a:rPr lang="ar-JO" sz="2800" b="1" dirty="0" err="1" smtClean="0">
                <a:solidFill>
                  <a:srgbClr val="002060"/>
                </a:solidFill>
              </a:rPr>
              <a:t>مسؤلة</a:t>
            </a:r>
            <a:r>
              <a:rPr lang="ar-JO" sz="2800" b="1" dirty="0" smtClean="0">
                <a:solidFill>
                  <a:srgbClr val="002060"/>
                </a:solidFill>
              </a:rPr>
              <a:t> الشؤون الاجتماعية</a:t>
            </a:r>
          </a:p>
          <a:p>
            <a:pPr algn="ctr"/>
            <a:endParaRPr lang="ar-JO" sz="2800" b="1" dirty="0" smtClean="0">
              <a:solidFill>
                <a:srgbClr val="002060"/>
              </a:solidFill>
            </a:endParaRPr>
          </a:p>
          <a:p>
            <a:pPr algn="ctr"/>
            <a:r>
              <a:rPr lang="ar-JO" sz="2800" b="1" dirty="0" smtClean="0">
                <a:solidFill>
                  <a:srgbClr val="002060"/>
                </a:solidFill>
              </a:rPr>
              <a:t>اللجنة الاقتصادية والاجتماعية لغربي اسيا </a:t>
            </a:r>
          </a:p>
          <a:p>
            <a:pPr algn="ctr"/>
            <a:r>
              <a:rPr lang="ar-JO" sz="2800" b="1" dirty="0" err="1" smtClean="0">
                <a:solidFill>
                  <a:srgbClr val="002060"/>
                </a:solidFill>
              </a:rPr>
              <a:t>الإسكوا</a:t>
            </a:r>
            <a:endParaRPr lang="ar-JO" sz="2800" b="1" dirty="0" smtClean="0">
              <a:solidFill>
                <a:srgbClr val="002060"/>
              </a:solidFill>
            </a:endParaRPr>
          </a:p>
          <a:p>
            <a:pPr algn="ctr"/>
            <a:endParaRPr lang="ar-JO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smtClean="0">
                <a:solidFill>
                  <a:srgbClr val="002060"/>
                </a:solidFill>
              </a:rPr>
              <a:t>hattab@un.org</a:t>
            </a:r>
            <a:endParaRPr lang="ar-LB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10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EC79B2-5F5D-42CE-A6F4-047FA0580F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0"/>
            <a:ext cx="558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</a:rPr>
              <a:t>الباب </a:t>
            </a:r>
            <a:r>
              <a:rPr lang="ar-LB" sz="3600" b="1" dirty="0" smtClean="0">
                <a:solidFill>
                  <a:schemeClr val="bg1"/>
                </a:solidFill>
              </a:rPr>
              <a:t>الثالث</a:t>
            </a:r>
            <a:r>
              <a:rPr lang="ar-EG" sz="3600" b="1" dirty="0" smtClean="0">
                <a:solidFill>
                  <a:schemeClr val="bg1"/>
                </a:solidFill>
              </a:rPr>
              <a:t>: </a:t>
            </a:r>
            <a:r>
              <a:rPr lang="ar-LB" sz="3600" b="1" dirty="0" smtClean="0">
                <a:solidFill>
                  <a:schemeClr val="bg1"/>
                </a:solidFill>
              </a:rPr>
              <a:t>البيانات والإحصاءات</a:t>
            </a:r>
            <a:endParaRPr lang="ar-JO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>
              <a:buNone/>
            </a:pPr>
            <a:r>
              <a:rPr lang="ar-EG" b="1" dirty="0" smtClean="0"/>
              <a:t>المؤشرات التسعة بشأن العنف </a:t>
            </a:r>
            <a:r>
              <a:rPr lang="ar-LB" b="1" dirty="0" smtClean="0"/>
              <a:t>ض</a:t>
            </a:r>
            <a:r>
              <a:rPr lang="ar-EG" b="1" dirty="0" smtClean="0"/>
              <a:t>د النساء</a:t>
            </a:r>
            <a:endParaRPr lang="ar-LB" b="1" dirty="0" smtClean="0"/>
          </a:p>
          <a:p>
            <a:pPr algn="ctr" rtl="1">
              <a:buNone/>
            </a:pPr>
            <a:r>
              <a:rPr lang="ar-SA" sz="1800" b="1" dirty="0" smtClean="0"/>
              <a:t>		</a:t>
            </a:r>
            <a:r>
              <a:rPr lang="ar-LB" sz="1800" b="1" dirty="0" smtClean="0">
                <a:solidFill>
                  <a:srgbClr val="002060"/>
                </a:solidFill>
              </a:rPr>
              <a:t>( هل بدأت الدول المشاركة معنا هنا جمع البيانات بشأن هذه المؤشرات) </a:t>
            </a:r>
          </a:p>
          <a:p>
            <a:pPr algn="ctr" rtl="1">
              <a:buNone/>
            </a:pPr>
            <a:endParaRPr lang="ar-LB" sz="1800" b="1" dirty="0" smtClean="0">
              <a:solidFill>
                <a:srgbClr val="002060"/>
              </a:solidFill>
            </a:endParaRPr>
          </a:p>
          <a:p>
            <a:pPr algn="ctr" rtl="1">
              <a:buNone/>
            </a:pPr>
            <a:r>
              <a:rPr lang="ar-SA" sz="1800" b="1" dirty="0" smtClean="0"/>
              <a:t>	</a:t>
            </a:r>
            <a:endParaRPr lang="en-US" sz="1800" b="1" dirty="0" smtClean="0"/>
          </a:p>
          <a:p>
            <a:pPr algn="just" rtl="1">
              <a:buNone/>
            </a:pPr>
            <a:r>
              <a:rPr lang="ar-SA" sz="2400" b="1" dirty="0" smtClean="0"/>
              <a:t>3 -المعدل الإجمالي والمعدل بحسب الفئة العمرية للنساء اللائي تعرضن للعنف الجنسي </a:t>
            </a:r>
            <a:r>
              <a:rPr lang="ar-SA" sz="2400" b="1" u="sng" dirty="0" smtClean="0"/>
              <a:t>خلال الـ 12 شهرا الأخيرة</a:t>
            </a:r>
            <a:r>
              <a:rPr lang="ar-SA" sz="2400" b="1" dirty="0" smtClean="0"/>
              <a:t>، بحسب شدة العنف، والعلاقة بمرتكبه وتواتره</a:t>
            </a:r>
            <a:endParaRPr lang="ar-LB" sz="2400" b="1" dirty="0" smtClean="0"/>
          </a:p>
          <a:p>
            <a:pPr algn="just" rtl="1">
              <a:buNone/>
            </a:pPr>
            <a:endParaRPr lang="en-US" sz="2400" b="1" dirty="0" smtClean="0"/>
          </a:p>
          <a:p>
            <a:pPr algn="just" rtl="1">
              <a:buNone/>
            </a:pPr>
            <a:r>
              <a:rPr lang="ar-SA" sz="2400" b="1" dirty="0" smtClean="0"/>
              <a:t>4 -المعدل الإجمالي والمعدل بحسب الفئة العمرية للنساء اللائي تعرضن للعنف الجنسي  </a:t>
            </a:r>
            <a:r>
              <a:rPr lang="ar-SA" sz="2400" b="1" u="sng" dirty="0" smtClean="0"/>
              <a:t>خلال حياتهن</a:t>
            </a:r>
            <a:r>
              <a:rPr lang="ar-SA" sz="2400" b="1" dirty="0" smtClean="0"/>
              <a:t>، بحسب شدة العنف والعلاقة بمرتكبه وتواتره</a:t>
            </a:r>
            <a:endParaRPr lang="en-US" sz="2400" b="1" dirty="0" smtClean="0"/>
          </a:p>
          <a:p>
            <a:pPr algn="r"/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ar-LB" sz="2400" dirty="0" smtClean="0"/>
              <a:t>(تابع) </a:t>
            </a:r>
            <a:r>
              <a:rPr lang="ar-EG" b="1" dirty="0" smtClean="0"/>
              <a:t>المؤشرات التسعة بشأن العنف </a:t>
            </a:r>
            <a:r>
              <a:rPr lang="ar-LB" b="1" dirty="0" smtClean="0"/>
              <a:t>ض</a:t>
            </a:r>
            <a:r>
              <a:rPr lang="ar-EG" b="1" dirty="0" smtClean="0"/>
              <a:t>د النساء</a:t>
            </a:r>
            <a:endParaRPr lang="ar-LB" b="1" dirty="0" smtClean="0"/>
          </a:p>
          <a:p>
            <a:pPr algn="ctr">
              <a:buNone/>
            </a:pPr>
            <a:r>
              <a:rPr lang="ar-SA" b="1" dirty="0" smtClean="0"/>
              <a:t>	</a:t>
            </a:r>
            <a:r>
              <a:rPr lang="ar-LB" sz="2000" b="1" dirty="0" smtClean="0">
                <a:solidFill>
                  <a:srgbClr val="002060"/>
                </a:solidFill>
              </a:rPr>
              <a:t>( هل بدأت الدول المشاركة معنا هنا جمع البيانات بشأن هذه المؤشرات) </a:t>
            </a:r>
          </a:p>
          <a:p>
            <a:pPr algn="ctr">
              <a:buNone/>
            </a:pPr>
            <a:endParaRPr lang="ar-LB" b="1" dirty="0" smtClean="0"/>
          </a:p>
          <a:p>
            <a:pPr algn="just" rtl="1">
              <a:buNone/>
            </a:pPr>
            <a:r>
              <a:rPr lang="ar-SA" sz="1800" dirty="0" smtClean="0"/>
              <a:t>5 -</a:t>
            </a:r>
            <a:r>
              <a:rPr lang="ar-SA" sz="2000" b="1" dirty="0" smtClean="0"/>
              <a:t>	</a:t>
            </a:r>
            <a:r>
              <a:rPr lang="ar-SA" sz="2200" b="1" dirty="0" smtClean="0"/>
              <a:t>المعدل الإجمالي والمعدل بحسب الفئة العمرية للنساء اللائي تعرضن للعنف الجنسي و/أو البدني من جانب عشير حميم حالي أو سابق</a:t>
            </a:r>
            <a:r>
              <a:rPr lang="ar-SA" sz="2200" b="1" u="sng" dirty="0" smtClean="0"/>
              <a:t> خلال الـ 12 شهرا الأخيرة </a:t>
            </a:r>
            <a:r>
              <a:rPr lang="ar-SA" sz="2200" b="1" dirty="0" smtClean="0"/>
              <a:t>بحسب التواتر</a:t>
            </a:r>
            <a:endParaRPr lang="ar-LB" sz="2200" b="1" dirty="0" smtClean="0"/>
          </a:p>
          <a:p>
            <a:pPr algn="just" rtl="1">
              <a:buNone/>
            </a:pPr>
            <a:endParaRPr lang="en-US" sz="2200" b="1" dirty="0" smtClean="0"/>
          </a:p>
          <a:p>
            <a:pPr algn="just" rtl="1">
              <a:buNone/>
            </a:pPr>
            <a:r>
              <a:rPr lang="ar-SA" sz="2200" b="1" dirty="0" smtClean="0"/>
              <a:t>6 -	المعدل الإجمالي والمعدل بحسب الفئة العمرية للنساء اللائي كان لهن عشير من قبل واللائي تعرضن للعنف الجنسي و/أو البدني من جانب عشير حميم حالي أو سابق خلال </a:t>
            </a:r>
            <a:r>
              <a:rPr lang="ar-SA" sz="2200" b="1" u="sng" dirty="0" smtClean="0"/>
              <a:t>حياتهن</a:t>
            </a:r>
            <a:r>
              <a:rPr lang="ar-SA" sz="2200" b="1" dirty="0" smtClean="0"/>
              <a:t> بحسب التواتر</a:t>
            </a:r>
            <a:endParaRPr lang="en-US" sz="2200" b="1" dirty="0" smtClean="0"/>
          </a:p>
          <a:p>
            <a:pPr algn="r"/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ar-LB" sz="2400" dirty="0" smtClean="0"/>
              <a:t>(تابع) </a:t>
            </a:r>
            <a:r>
              <a:rPr lang="ar-EG" b="1" dirty="0" smtClean="0"/>
              <a:t>المؤشرات التسعة بشأن العنف </a:t>
            </a:r>
            <a:r>
              <a:rPr lang="ar-LB" b="1" dirty="0" smtClean="0"/>
              <a:t>ض</a:t>
            </a:r>
            <a:r>
              <a:rPr lang="ar-EG" b="1" dirty="0" smtClean="0"/>
              <a:t>د النساء</a:t>
            </a:r>
            <a:endParaRPr lang="ar-LB" b="1" dirty="0" smtClean="0"/>
          </a:p>
          <a:p>
            <a:pPr algn="ctr">
              <a:buNone/>
            </a:pPr>
            <a:r>
              <a:rPr lang="ar-SA" b="1" dirty="0" smtClean="0"/>
              <a:t>	</a:t>
            </a:r>
            <a:r>
              <a:rPr lang="ar-LB" sz="2000" b="1" dirty="0" smtClean="0">
                <a:solidFill>
                  <a:srgbClr val="002060"/>
                </a:solidFill>
              </a:rPr>
              <a:t>( هل بدأت الدول المشاركة معنا هنا جمع البيانات بشأن هذه المؤشرات) </a:t>
            </a:r>
          </a:p>
          <a:p>
            <a:pPr algn="ctr">
              <a:buNone/>
            </a:pPr>
            <a:endParaRPr lang="ar-LB" b="1" dirty="0" smtClean="0"/>
          </a:p>
          <a:p>
            <a:pPr algn="just" rtl="1">
              <a:buNone/>
            </a:pPr>
            <a:r>
              <a:rPr lang="ar-SA" sz="2200" b="1" dirty="0" smtClean="0"/>
              <a:t>7 -	المعدل الإجمالي والمعدل بحسب الفئة العمرية للنساء اللائي كان لهن عشير من قبل واللائي تعرضن لعنف نفسي في الـ</a:t>
            </a:r>
            <a:r>
              <a:rPr lang="ar-SA" sz="2200" b="1" u="sng" dirty="0" smtClean="0"/>
              <a:t> 12 شهرا الأخيرة </a:t>
            </a:r>
            <a:r>
              <a:rPr lang="ar-SA" sz="2200" b="1" dirty="0" smtClean="0"/>
              <a:t>من جانب شريك حميم</a:t>
            </a:r>
            <a:endParaRPr lang="ar-LB" sz="2200" b="1" dirty="0" smtClean="0"/>
          </a:p>
          <a:p>
            <a:pPr algn="just" rtl="1">
              <a:buNone/>
            </a:pPr>
            <a:endParaRPr lang="en-US" sz="2200" b="1" dirty="0" smtClean="0"/>
          </a:p>
          <a:p>
            <a:pPr algn="just" rtl="1">
              <a:buNone/>
            </a:pPr>
            <a:r>
              <a:rPr lang="ar-SA" sz="2200" b="1" dirty="0" smtClean="0"/>
              <a:t>8 -	المعدل الإجمالي والمعدل بحسب الفئة العمرية للنساء اللائي كان لهن شريك من قبل واللائي تعرضن لعنف اقتصادي في الـ 1</a:t>
            </a:r>
            <a:r>
              <a:rPr lang="ar-SA" sz="2200" b="1" u="sng" dirty="0" smtClean="0"/>
              <a:t>2 شهرا الأخيرة </a:t>
            </a:r>
            <a:r>
              <a:rPr lang="ar-SA" sz="2200" b="1" dirty="0" smtClean="0"/>
              <a:t>من جانب شريك حميم</a:t>
            </a:r>
            <a:endParaRPr lang="ar-LB" sz="2200" b="1" dirty="0" smtClean="0"/>
          </a:p>
          <a:p>
            <a:pPr algn="just" rtl="1">
              <a:buNone/>
            </a:pPr>
            <a:endParaRPr lang="en-US" sz="2200" b="1" dirty="0" smtClean="0"/>
          </a:p>
          <a:p>
            <a:pPr algn="just" rtl="1">
              <a:buNone/>
            </a:pPr>
            <a:r>
              <a:rPr lang="ar-SA" sz="2200" b="1" dirty="0" smtClean="0"/>
              <a:t>9 -	المعدل الإجمالي والمعدل بحسب الفئة العمرية للنساء اللائي تعرضن لتشويه الأعضاء التناسلية للإناث</a:t>
            </a:r>
            <a:endParaRPr lang="en-US" sz="2200" b="1" dirty="0" smtClean="0"/>
          </a:p>
          <a:p>
            <a:pPr algn="r"/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algn="ctr">
              <a:buNone/>
            </a:pPr>
            <a:r>
              <a:rPr lang="ar-LB" sz="2400" dirty="0" smtClean="0"/>
              <a:t>(تابع) </a:t>
            </a:r>
            <a:r>
              <a:rPr lang="ar-EG" b="1" dirty="0" smtClean="0"/>
              <a:t>المؤشرات التسعة بشأن العنف </a:t>
            </a:r>
            <a:r>
              <a:rPr lang="ar-LB" b="1" dirty="0" smtClean="0"/>
              <a:t>ض</a:t>
            </a:r>
            <a:r>
              <a:rPr lang="ar-EG" b="1" dirty="0" smtClean="0"/>
              <a:t>د النساء</a:t>
            </a:r>
            <a:endParaRPr lang="ar-LB" b="1" dirty="0" smtClean="0"/>
          </a:p>
          <a:p>
            <a:pPr algn="r" rtl="1">
              <a:buNone/>
            </a:pPr>
            <a:endParaRPr lang="ar-LB" sz="2800" b="1" u="sng" dirty="0" smtClean="0"/>
          </a:p>
          <a:p>
            <a:pPr algn="r" rtl="1">
              <a:buNone/>
            </a:pPr>
            <a:r>
              <a:rPr lang="ar-LB" sz="2800" b="1" u="sng" dirty="0" smtClean="0"/>
              <a:t>مما سبق يمكن ملاحظة ما يلي: </a:t>
            </a:r>
          </a:p>
          <a:p>
            <a:pPr algn="r" rtl="1">
              <a:buNone/>
            </a:pPr>
            <a:endParaRPr lang="ar-LB" sz="2400" b="1" dirty="0" smtClean="0"/>
          </a:p>
          <a:p>
            <a:pPr algn="r" rtl="1">
              <a:buNone/>
            </a:pPr>
            <a:r>
              <a:rPr lang="ar-LB" sz="2400" b="1" dirty="0" smtClean="0"/>
              <a:t>1-	</a:t>
            </a:r>
            <a:r>
              <a:rPr lang="ar-LB" sz="2800" b="1" dirty="0" smtClean="0"/>
              <a:t>	المجالات/ الأشكال التي تغطيها المؤشرات التسعة السابقة هي:</a:t>
            </a:r>
          </a:p>
          <a:p>
            <a:pPr algn="r" rtl="1">
              <a:buNone/>
            </a:pPr>
            <a:r>
              <a:rPr lang="ar-LB" sz="2800" b="1" dirty="0" smtClean="0"/>
              <a:t> 		بدني  -  جنسي  –  او الإثنين معا  –</a:t>
            </a:r>
          </a:p>
          <a:p>
            <a:pPr algn="r" rtl="1">
              <a:buNone/>
            </a:pPr>
            <a:r>
              <a:rPr lang="ar-LB" sz="2800" b="1" dirty="0" smtClean="0"/>
              <a:t>		 نفسي  –  إقتصادي  –  تشويه للأعضاء التناسلية</a:t>
            </a:r>
          </a:p>
          <a:p>
            <a:pPr algn="r" rtl="1">
              <a:buNone/>
            </a:pPr>
            <a:endParaRPr lang="ar-LB" sz="2800" b="1" dirty="0" smtClean="0"/>
          </a:p>
          <a:p>
            <a:pPr algn="r" rtl="1">
              <a:buNone/>
            </a:pPr>
            <a:r>
              <a:rPr lang="ar-LB" sz="2800" b="1" dirty="0" smtClean="0"/>
              <a:t>2-		الفترات الزمنية لجمع البيانات : </a:t>
            </a:r>
          </a:p>
          <a:p>
            <a:pPr algn="r" rtl="1">
              <a:buNone/>
            </a:pPr>
            <a:r>
              <a:rPr lang="ar-LB" sz="2800" b="1" dirty="0" smtClean="0"/>
              <a:t>		اخر 12 شهرا   -    على مدى الحياة</a:t>
            </a:r>
          </a:p>
          <a:p>
            <a:pPr algn="r" rtl="1">
              <a:buNone/>
            </a:pPr>
            <a:endParaRPr lang="ar-LB" sz="2800" b="1" dirty="0" smtClean="0"/>
          </a:p>
          <a:p>
            <a:pPr algn="r"/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86400"/>
          </a:xfrm>
        </p:spPr>
        <p:txBody>
          <a:bodyPr/>
          <a:lstStyle/>
          <a:p>
            <a:pPr algn="ctr" rtl="1">
              <a:buNone/>
            </a:pPr>
            <a:r>
              <a:rPr lang="ar-LB" sz="2800" dirty="0" smtClean="0"/>
              <a:t>(تابع) </a:t>
            </a:r>
            <a:r>
              <a:rPr lang="ar-EG" sz="3600" b="1" dirty="0" smtClean="0"/>
              <a:t>المؤشرات التسعة بشأن العنف </a:t>
            </a:r>
            <a:r>
              <a:rPr lang="ar-LB" sz="3600" b="1" dirty="0" smtClean="0"/>
              <a:t>ض</a:t>
            </a:r>
            <a:r>
              <a:rPr lang="ar-EG" sz="3600" b="1" dirty="0" smtClean="0"/>
              <a:t>د النساء</a:t>
            </a:r>
            <a:endParaRPr lang="ar-LB" sz="3600" b="1" dirty="0" smtClean="0"/>
          </a:p>
          <a:p>
            <a:pPr algn="ctr" rtl="1">
              <a:buNone/>
            </a:pPr>
            <a:r>
              <a:rPr lang="ar-LB" sz="3600" b="1" dirty="0" smtClean="0"/>
              <a:t>السؤال الذي يجب الإجابة عنه هنا :  </a:t>
            </a:r>
            <a:endParaRPr lang="ar-LB" sz="2800" b="1" dirty="0" smtClean="0"/>
          </a:p>
          <a:p>
            <a:pPr algn="r" rtl="1"/>
            <a:r>
              <a:rPr lang="ar-LB" sz="2800" b="1" dirty="0" smtClean="0"/>
              <a:t>هل بدأت البلدان جمع البيانات المتعلقة بالمؤشرات التسعة</a:t>
            </a:r>
            <a:r>
              <a:rPr lang="ar-EG" sz="2800" b="1" dirty="0" smtClean="0"/>
              <a:t> بشأن العنف </a:t>
            </a:r>
            <a:r>
              <a:rPr lang="ar-LB" sz="2800" b="1" dirty="0" smtClean="0"/>
              <a:t>ض</a:t>
            </a:r>
            <a:r>
              <a:rPr lang="ar-EG" sz="2800" b="1" dirty="0" smtClean="0"/>
              <a:t>د النساء</a:t>
            </a:r>
            <a:r>
              <a:rPr lang="ar-LB" sz="2800" b="1" dirty="0" smtClean="0"/>
              <a:t>  ؟</a:t>
            </a:r>
          </a:p>
          <a:p>
            <a:pPr algn="r" rtl="1"/>
            <a:r>
              <a:rPr lang="ar-LB" sz="2800" b="1" dirty="0" smtClean="0"/>
              <a:t>ما هي حالة او وضع الحالي لعملية جمع هذه البيانات؟</a:t>
            </a:r>
          </a:p>
          <a:p>
            <a:pPr algn="r" rtl="1"/>
            <a:r>
              <a:rPr lang="ar-LB" sz="2800" b="1" dirty="0" smtClean="0"/>
              <a:t>الرجاء وصف الخطط الوطنية لتحسين جمع البيانات التي تم وضعها؟</a:t>
            </a:r>
          </a:p>
          <a:p>
            <a:pPr algn="r" rtl="1"/>
            <a:endParaRPr lang="ar-LB" sz="3600" b="1" dirty="0" smtClean="0"/>
          </a:p>
          <a:p>
            <a:pPr algn="r" rtl="1">
              <a:buNone/>
            </a:pPr>
            <a:r>
              <a:rPr lang="ar-LB" sz="2800" b="1" dirty="0" smtClean="0"/>
              <a:t>	</a:t>
            </a:r>
            <a:r>
              <a:rPr lang="ar-LB" sz="2800" b="1" dirty="0" smtClean="0">
                <a:solidFill>
                  <a:srgbClr val="002060"/>
                </a:solidFill>
              </a:rPr>
              <a:t>اذا لم يتم ذلك .. .. الرجاء توضيح الأسباب واذا ما كانت هناك خطط وطنية للبدء في جمعها 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r" rtl="1"/>
            <a:endParaRPr lang="ar-LB" sz="2800" b="1" dirty="0" smtClean="0"/>
          </a:p>
          <a:p>
            <a:pPr algn="r" rt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86400"/>
          </a:xfrm>
        </p:spPr>
        <p:txBody>
          <a:bodyPr/>
          <a:lstStyle/>
          <a:p>
            <a:pPr algn="ctr">
              <a:buNone/>
            </a:pPr>
            <a:r>
              <a:rPr lang="ar-LB" sz="2800" b="1" u="sng" dirty="0" smtClean="0"/>
              <a:t>أشكال أخرى من العنف ضد النساء</a:t>
            </a:r>
          </a:p>
          <a:p>
            <a:pPr algn="r" rtl="1">
              <a:buNone/>
            </a:pPr>
            <a:r>
              <a:rPr lang="ar-LB" sz="2800" b="1" dirty="0" smtClean="0"/>
              <a:t>	</a:t>
            </a:r>
            <a:r>
              <a:rPr lang="ar-LB" sz="2400" b="1" dirty="0" smtClean="0"/>
              <a:t>برزت الدعوة أيضا في اجتماع مكتب الأمم المتحدة الإحصائي عام 2009 في المكسيك الى الحاجة الى تطوير مؤشرات متصلة بالعنف ضد النساء، ومعايير ومنهجية لقياسه، وهذا العنف يأخذ الأشكال التالية:</a:t>
            </a:r>
          </a:p>
          <a:p>
            <a:pPr algn="r" rtl="1"/>
            <a:r>
              <a:rPr lang="ar-LB" sz="2800" b="1" dirty="0" smtClean="0"/>
              <a:t>	العنف في بيئة العمل :   التحرش - التمييز في الرواتب  –  	الإقصاء الوظيفي  –  التمييز في الترقية</a:t>
            </a:r>
          </a:p>
          <a:p>
            <a:pPr algn="r" rtl="1"/>
            <a:r>
              <a:rPr lang="ar-LB" sz="2800" b="1" dirty="0" smtClean="0"/>
              <a:t>	الزواج المبكر   –   الزواج بالإكراه </a:t>
            </a:r>
          </a:p>
          <a:p>
            <a:pPr algn="r" rtl="1"/>
            <a:r>
              <a:rPr lang="ar-LB" sz="2800" b="1" dirty="0" smtClean="0"/>
              <a:t>	الإتجار بالنساء والفتيات</a:t>
            </a:r>
          </a:p>
          <a:p>
            <a:pPr algn="r" rtl="1"/>
            <a:r>
              <a:rPr lang="ar-LB" sz="2800" b="1" dirty="0" smtClean="0"/>
              <a:t>	العنف في الطفولة </a:t>
            </a:r>
          </a:p>
          <a:p>
            <a:pPr algn="r" rtl="1"/>
            <a:r>
              <a:rPr lang="ar-LB" sz="2800" b="1" dirty="0" smtClean="0"/>
              <a:t>	العنف الخفي وغير المبلغ عنه</a:t>
            </a:r>
          </a:p>
          <a:p>
            <a:pPr algn="r" rtl="1"/>
            <a:r>
              <a:rPr lang="ar-LB" sz="2800" b="1" dirty="0" smtClean="0"/>
              <a:t>	العنف المرتبط بصحة المرأة كنقل الأمراض لها</a:t>
            </a:r>
          </a:p>
          <a:p>
            <a:pPr algn="r" rtl="1"/>
            <a:endParaRPr lang="ar-LB" sz="2800" b="1" dirty="0" smtClean="0"/>
          </a:p>
          <a:p>
            <a:pPr algn="r" rt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211763"/>
          </a:xfrm>
        </p:spPr>
        <p:txBody>
          <a:bodyPr/>
          <a:lstStyle/>
          <a:p>
            <a:pPr algn="ctr" rtl="1">
              <a:buNone/>
            </a:pPr>
            <a:r>
              <a:rPr lang="ar-LB" b="1" dirty="0" smtClean="0"/>
              <a:t>هل تم جمع بيانات / أو هناك بيانات في المجالات المختلفة عن فئات معينة من النساء ،(الرجاء تقديم وصف موجز)، مثل:</a:t>
            </a:r>
          </a:p>
          <a:p>
            <a:pPr algn="ctr" rtl="1">
              <a:buNone/>
            </a:pPr>
            <a:endParaRPr lang="ar-LB" b="1" dirty="0" smtClean="0"/>
          </a:p>
          <a:p>
            <a:pPr algn="r" rtl="1"/>
            <a:r>
              <a:rPr lang="ar-LB" b="1" dirty="0" smtClean="0"/>
              <a:t>المرأة الريفية</a:t>
            </a:r>
          </a:p>
          <a:p>
            <a:pPr algn="r" rtl="1"/>
            <a:r>
              <a:rPr lang="ar-LB" b="1" dirty="0" smtClean="0"/>
              <a:t>المرأة الأرملة</a:t>
            </a:r>
          </a:p>
          <a:p>
            <a:pPr algn="r" rtl="1"/>
            <a:r>
              <a:rPr lang="ar-LB" b="1" dirty="0" smtClean="0"/>
              <a:t>المرأة المسنة</a:t>
            </a:r>
          </a:p>
          <a:p>
            <a:pPr algn="r" rtl="1"/>
            <a:r>
              <a:rPr lang="ar-LB" b="1" dirty="0" smtClean="0"/>
              <a:t>المرأة المعوقة</a:t>
            </a:r>
          </a:p>
          <a:p>
            <a:pPr algn="r" rtl="1"/>
            <a:r>
              <a:rPr lang="ar-LB" b="1" dirty="0" smtClean="0"/>
              <a:t>المرأة المصابة بفيروس نقص المناعة البشرية والإيدز </a:t>
            </a:r>
          </a:p>
          <a:p>
            <a:pPr algn="r" rtl="1"/>
            <a:r>
              <a:rPr lang="ar-LB" b="1" dirty="0" smtClean="0"/>
              <a:t>المرأة اللاجئة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 rtl="1">
              <a:buNone/>
            </a:pPr>
            <a:endParaRPr lang="ar-LB" b="1" dirty="0" smtClean="0"/>
          </a:p>
          <a:p>
            <a:pPr algn="ctr" rtl="1">
              <a:buNone/>
            </a:pPr>
            <a:endParaRPr lang="ar-LB" b="1" dirty="0" smtClean="0"/>
          </a:p>
          <a:p>
            <a:pPr algn="ctr" rtl="1">
              <a:buNone/>
            </a:pPr>
            <a:endParaRPr lang="ar-LB" b="1" dirty="0" smtClean="0"/>
          </a:p>
          <a:p>
            <a:pPr algn="ctr" rtl="1">
              <a:buNone/>
            </a:pPr>
            <a:r>
              <a:rPr lang="ar-LB" b="1" dirty="0" smtClean="0"/>
              <a:t>شكرا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09600" y="838200"/>
            <a:ext cx="77724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LB" sz="2800" b="1" dirty="0" smtClean="0"/>
              <a:t>أهداف الجلسة</a:t>
            </a:r>
          </a:p>
          <a:p>
            <a:pPr algn="ctr"/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ar-LB" sz="2800" b="1" dirty="0" smtClean="0"/>
              <a:t>	</a:t>
            </a:r>
            <a:r>
              <a:rPr lang="ar-EG" sz="2800" b="1" dirty="0" smtClean="0"/>
              <a:t>عرض </a:t>
            </a:r>
            <a:r>
              <a:rPr lang="ar-LB" sz="2800" b="1" dirty="0" smtClean="0"/>
              <a:t>عام </a:t>
            </a:r>
            <a:r>
              <a:rPr lang="ar-EG" sz="2800" b="1" dirty="0" smtClean="0"/>
              <a:t>لم</a:t>
            </a:r>
            <a:r>
              <a:rPr lang="ar-LB" sz="2800" b="1" dirty="0" smtClean="0"/>
              <a:t>جالات</a:t>
            </a:r>
            <a:r>
              <a:rPr lang="ar-EG" sz="2800" b="1" dirty="0" smtClean="0"/>
              <a:t> </a:t>
            </a:r>
            <a:r>
              <a:rPr lang="ar-LB" sz="2800" b="1" dirty="0" smtClean="0"/>
              <a:t>الإهتمام الحاسمة الإثني عشر</a:t>
            </a:r>
          </a:p>
          <a:p>
            <a:pPr algn="just">
              <a:buFont typeface="Arial" pitchFamily="34" charset="0"/>
              <a:buChar char="•"/>
            </a:pPr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ar-LB" sz="2800" b="1" dirty="0" smtClean="0"/>
              <a:t>	تعريفات عامة: المؤشر – البيانات المبنية على النوع 	الإجتماعي*</a:t>
            </a:r>
          </a:p>
          <a:p>
            <a:pPr algn="just">
              <a:buFont typeface="Arial" pitchFamily="34" charset="0"/>
              <a:buChar char="•"/>
            </a:pPr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ar-EG" sz="2800" b="1" dirty="0" smtClean="0"/>
              <a:t> </a:t>
            </a:r>
            <a:r>
              <a:rPr lang="ar-LB" sz="2800" b="1" dirty="0" smtClean="0"/>
              <a:t>	عرض ال</a:t>
            </a:r>
            <a:r>
              <a:rPr lang="ar-EG" sz="2800" b="1" dirty="0" smtClean="0"/>
              <a:t>مؤشرات الدنيا التي وافقت عليها لجنة الأمم </a:t>
            </a:r>
            <a:r>
              <a:rPr lang="ar-LB" sz="2800" b="1" dirty="0" smtClean="0"/>
              <a:t>	</a:t>
            </a:r>
            <a:r>
              <a:rPr lang="ar-EG" sz="2800" b="1" dirty="0" smtClean="0"/>
              <a:t>الإحصائية </a:t>
            </a:r>
            <a:r>
              <a:rPr lang="ar-LB" sz="2800" b="1" dirty="0" smtClean="0"/>
              <a:t> </a:t>
            </a:r>
            <a:r>
              <a:rPr lang="ar-EG" sz="2800" b="1" dirty="0" smtClean="0"/>
              <a:t>عام 2013.</a:t>
            </a:r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ar-LB" sz="2800" b="1" dirty="0" smtClean="0"/>
              <a:t>	عرض </a:t>
            </a:r>
            <a:r>
              <a:rPr lang="ar-EG" sz="2800" b="1" dirty="0" smtClean="0"/>
              <a:t>المؤشرات التسعة بشأن العنف </a:t>
            </a:r>
            <a:r>
              <a:rPr lang="ar-LB" sz="2800" b="1" dirty="0" smtClean="0"/>
              <a:t>ض</a:t>
            </a:r>
            <a:r>
              <a:rPr lang="ar-EG" sz="2800" b="1" dirty="0" smtClean="0"/>
              <a:t>د النساء</a:t>
            </a:r>
            <a:endParaRPr lang="ar-LB" sz="2800" b="1" dirty="0" smtClean="0"/>
          </a:p>
          <a:p>
            <a:pPr algn="just"/>
            <a:r>
              <a:rPr lang="ar-LB" sz="2800" b="1" dirty="0" smtClean="0"/>
              <a:t>	* </a:t>
            </a:r>
            <a:r>
              <a:rPr lang="ar-LB" sz="2000" dirty="0" smtClean="0"/>
              <a:t>النوع الإجتماعي هو المصطلح المتعارف عليه في الأدبيات المتعلقة بالموضوع، 	وقد يستعمل أحيانا : الجنساني </a:t>
            </a:r>
            <a:endParaRPr lang="ar-LB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10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EC79B2-5F5D-42CE-A6F4-047FA0580F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0"/>
            <a:ext cx="558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</a:rPr>
              <a:t>الباب </a:t>
            </a:r>
            <a:r>
              <a:rPr lang="ar-LB" sz="3600" b="1" dirty="0" smtClean="0">
                <a:solidFill>
                  <a:schemeClr val="bg1"/>
                </a:solidFill>
              </a:rPr>
              <a:t>الثالث</a:t>
            </a:r>
            <a:r>
              <a:rPr lang="ar-EG" sz="3600" b="1" dirty="0" smtClean="0">
                <a:solidFill>
                  <a:schemeClr val="bg1"/>
                </a:solidFill>
              </a:rPr>
              <a:t>: </a:t>
            </a:r>
            <a:r>
              <a:rPr lang="ar-LB" sz="3600" b="1" dirty="0" smtClean="0">
                <a:solidFill>
                  <a:schemeClr val="bg1"/>
                </a:solidFill>
              </a:rPr>
              <a:t>البيانات والإحصاءات</a:t>
            </a:r>
            <a:endParaRPr lang="ar-JO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09600" y="838200"/>
            <a:ext cx="77724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LB" sz="2400" dirty="0" smtClean="0"/>
              <a:t>(تابع) </a:t>
            </a:r>
            <a:r>
              <a:rPr lang="ar-LB" sz="2800" b="1" dirty="0" smtClean="0"/>
              <a:t>أهداف الجلسة</a:t>
            </a:r>
          </a:p>
          <a:p>
            <a:pPr algn="ctr"/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ar-LB" sz="2800" b="1" dirty="0" smtClean="0"/>
              <a:t>	عرض لأشكال أخرى من العنف ضد النساء</a:t>
            </a:r>
          </a:p>
          <a:p>
            <a:pPr algn="just"/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ar-EG" sz="2800" b="1" dirty="0" smtClean="0"/>
              <a:t> </a:t>
            </a:r>
            <a:r>
              <a:rPr lang="ar-LB" sz="2800" b="1" dirty="0" smtClean="0"/>
              <a:t>	ا</a:t>
            </a:r>
            <a:r>
              <a:rPr lang="ar-EG" sz="2800" b="1" dirty="0" smtClean="0"/>
              <a:t>لتعرف </a:t>
            </a:r>
            <a:r>
              <a:rPr lang="ar-LB" sz="2800" b="1" dirty="0" smtClean="0"/>
              <a:t>من المشاركين على</a:t>
            </a:r>
            <a:r>
              <a:rPr lang="ar-EG" sz="2800" b="1" dirty="0" smtClean="0"/>
              <a:t> </a:t>
            </a:r>
            <a:r>
              <a:rPr lang="ar-LB" sz="2800" b="1" dirty="0" smtClean="0"/>
              <a:t>ال</a:t>
            </a:r>
            <a:r>
              <a:rPr lang="ar-EG" sz="2800" b="1" dirty="0" smtClean="0"/>
              <a:t>مؤشرات الوطنية</a:t>
            </a:r>
            <a:r>
              <a:rPr lang="ar-LB" sz="2800" b="1" dirty="0" smtClean="0"/>
              <a:t> </a:t>
            </a:r>
            <a:r>
              <a:rPr lang="ar-EG" sz="2800" b="1" dirty="0" smtClean="0"/>
              <a:t>التي </a:t>
            </a:r>
            <a:r>
              <a:rPr lang="ar-LB" sz="2800" b="1" dirty="0" smtClean="0"/>
              <a:t>	</a:t>
            </a:r>
            <a:r>
              <a:rPr lang="ar-EG" sz="2800" b="1" dirty="0" smtClean="0"/>
              <a:t>وضعتها</a:t>
            </a:r>
            <a:r>
              <a:rPr lang="ar-LB" sz="2800" b="1" dirty="0" smtClean="0"/>
              <a:t> دولهم</a:t>
            </a:r>
            <a:r>
              <a:rPr lang="ar-EG" sz="2800" b="1" dirty="0" smtClean="0"/>
              <a:t> لرصد التقدم المحرز في تحقيق المساواة </a:t>
            </a:r>
            <a:r>
              <a:rPr lang="ar-LB" sz="2800" b="1" dirty="0" smtClean="0"/>
              <a:t>	</a:t>
            </a:r>
            <a:r>
              <a:rPr lang="ar-EG" sz="2800" b="1" dirty="0" smtClean="0"/>
              <a:t>بين الجنسين</a:t>
            </a:r>
            <a:r>
              <a:rPr lang="ar-LB" sz="2800" b="1" dirty="0" smtClean="0"/>
              <a:t> و</a:t>
            </a:r>
            <a:r>
              <a:rPr lang="ar-EG" sz="2800" b="1" dirty="0" smtClean="0"/>
              <a:t>المنهجية المتبعة.</a:t>
            </a:r>
            <a:endParaRPr lang="ar-LB" sz="2800" b="1" dirty="0" smtClean="0"/>
          </a:p>
          <a:p>
            <a:pPr algn="just"/>
            <a:endParaRPr lang="ar-LB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ar-EG" sz="2800" b="1" dirty="0" smtClean="0"/>
              <a:t> </a:t>
            </a:r>
            <a:r>
              <a:rPr lang="ar-LB" sz="2800" b="1" dirty="0" smtClean="0"/>
              <a:t>	</a:t>
            </a:r>
            <a:r>
              <a:rPr lang="ar-EG" sz="2800" b="1" dirty="0" smtClean="0"/>
              <a:t>التعرف على أسباب بعض الدول لعدم وضعها أية مؤشرات</a:t>
            </a:r>
            <a:endParaRPr lang="ar-LB" sz="2800" b="1" dirty="0" smtClean="0"/>
          </a:p>
          <a:p>
            <a:pPr algn="just"/>
            <a:endParaRPr lang="ar-LB" sz="2800" b="1" dirty="0" smtClean="0"/>
          </a:p>
          <a:p>
            <a:pPr algn="just"/>
            <a:endParaRPr lang="en-US" sz="2800" b="1" dirty="0" smtClean="0"/>
          </a:p>
          <a:p>
            <a:pPr algn="ctr"/>
            <a:r>
              <a:rPr lang="ar-LB" sz="2400" dirty="0" smtClean="0"/>
              <a:t>تذكير : </a:t>
            </a:r>
            <a:r>
              <a:rPr lang="ar-EG" sz="2400" dirty="0" smtClean="0"/>
              <a:t>الطول المقترح</a:t>
            </a:r>
            <a:r>
              <a:rPr lang="ar-LB" sz="2400" dirty="0" smtClean="0"/>
              <a:t> لهذا الباب</a:t>
            </a:r>
            <a:r>
              <a:rPr lang="ar-EG" sz="2400" dirty="0" smtClean="0"/>
              <a:t>: </a:t>
            </a:r>
            <a:r>
              <a:rPr lang="ar-LB" sz="2400" dirty="0" smtClean="0"/>
              <a:t>5 صفحات</a:t>
            </a:r>
          </a:p>
          <a:p>
            <a:endParaRPr lang="ar-LB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LB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10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EC79B2-5F5D-42CE-A6F4-047FA0580F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0"/>
            <a:ext cx="558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</a:rPr>
              <a:t>الباب </a:t>
            </a:r>
            <a:r>
              <a:rPr lang="ar-LB" sz="3600" b="1" dirty="0" smtClean="0">
                <a:solidFill>
                  <a:schemeClr val="bg1"/>
                </a:solidFill>
              </a:rPr>
              <a:t>الثالث</a:t>
            </a:r>
            <a:r>
              <a:rPr lang="ar-EG" sz="3600" b="1" dirty="0" smtClean="0">
                <a:solidFill>
                  <a:schemeClr val="bg1"/>
                </a:solidFill>
              </a:rPr>
              <a:t>: </a:t>
            </a:r>
            <a:r>
              <a:rPr lang="ar-LB" sz="3600" b="1" dirty="0" smtClean="0">
                <a:solidFill>
                  <a:schemeClr val="bg1"/>
                </a:solidFill>
              </a:rPr>
              <a:t>البيانات والإحصاءات</a:t>
            </a:r>
            <a:endParaRPr lang="ar-JO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sz="2800" b="1" dirty="0" smtClean="0">
                <a:solidFill>
                  <a:schemeClr val="bg1"/>
                </a:solidFill>
              </a:rPr>
              <a:t/>
            </a:r>
            <a:br>
              <a:rPr lang="ar-JO" sz="2800" b="1" dirty="0" smtClean="0">
                <a:solidFill>
                  <a:schemeClr val="bg1"/>
                </a:solidFill>
              </a:rPr>
            </a:br>
            <a:r>
              <a:rPr lang="ar-LB" sz="2800" b="1" dirty="0" smtClean="0"/>
              <a:t/>
            </a:r>
            <a:br>
              <a:rPr lang="ar-LB" sz="2800" b="1" dirty="0" smtClean="0"/>
            </a:br>
            <a:r>
              <a:rPr lang="ar-LB" sz="2800" b="1" dirty="0" smtClean="0"/>
              <a:t/>
            </a:r>
            <a:br>
              <a:rPr lang="ar-LB" sz="2800" b="1" dirty="0" smtClean="0"/>
            </a:br>
            <a:r>
              <a:rPr lang="ar-LB" sz="2800" b="1" dirty="0" smtClean="0"/>
              <a:t>مجالات الإهتمام الحاسمة الإثني عشر في منهاج العمل منذ 2009</a:t>
            </a:r>
            <a:br>
              <a:rPr lang="ar-LB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2971800" cy="4144963"/>
          </a:xfrm>
        </p:spPr>
        <p:txBody>
          <a:bodyPr/>
          <a:lstStyle/>
          <a:p>
            <a:pPr algn="r" rtl="1"/>
            <a:r>
              <a:rPr lang="ar-LB" b="1" dirty="0" smtClean="0"/>
              <a:t>التعليم والتدريب </a:t>
            </a:r>
            <a:endParaRPr lang="en-US" b="1" dirty="0" smtClean="0"/>
          </a:p>
          <a:p>
            <a:pPr algn="r" rtl="1"/>
            <a:r>
              <a:rPr lang="ar-LB" b="1" dirty="0" smtClean="0"/>
              <a:t>العنف ضد المرأة</a:t>
            </a:r>
          </a:p>
          <a:p>
            <a:pPr algn="r" rtl="1"/>
            <a:r>
              <a:rPr lang="ar-LB" b="1" dirty="0" smtClean="0"/>
              <a:t>المرأة والإقتصاد</a:t>
            </a:r>
          </a:p>
          <a:p>
            <a:pPr algn="r" rtl="1"/>
            <a:r>
              <a:rPr lang="ar-LB" b="1" dirty="0" smtClean="0"/>
              <a:t>حقوق الإنسان للمرأة</a:t>
            </a:r>
          </a:p>
          <a:p>
            <a:pPr algn="r" rtl="1"/>
            <a:r>
              <a:rPr lang="ar-LB" b="1" dirty="0" smtClean="0"/>
              <a:t>المرأة والبيئة</a:t>
            </a:r>
          </a:p>
          <a:p>
            <a:pPr algn="r" rtl="1"/>
            <a:r>
              <a:rPr lang="ar-LB" b="1" dirty="0" smtClean="0"/>
              <a:t>الطفلة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057400"/>
            <a:ext cx="5029200" cy="4525963"/>
          </a:xfrm>
        </p:spPr>
        <p:txBody>
          <a:bodyPr/>
          <a:lstStyle/>
          <a:p>
            <a:pPr algn="r" rtl="1"/>
            <a:r>
              <a:rPr lang="ar-LB" b="1" dirty="0" smtClean="0"/>
              <a:t>المرأة والفقر</a:t>
            </a:r>
          </a:p>
          <a:p>
            <a:pPr algn="r" rtl="1"/>
            <a:r>
              <a:rPr lang="ar-LB" b="1" dirty="0" smtClean="0"/>
              <a:t>المرأة والصحة 	</a:t>
            </a:r>
          </a:p>
          <a:p>
            <a:pPr algn="r" rtl="1"/>
            <a:r>
              <a:rPr lang="ar-LB" b="1" dirty="0" smtClean="0"/>
              <a:t>المرأة والنزاع المسلح</a:t>
            </a:r>
          </a:p>
          <a:p>
            <a:pPr algn="r" rtl="1"/>
            <a:r>
              <a:rPr lang="ar-LB" b="1" dirty="0" smtClean="0"/>
              <a:t>مشاركة المرأة في السلطة وصنع القرار</a:t>
            </a:r>
          </a:p>
          <a:p>
            <a:pPr algn="r" rtl="1"/>
            <a:r>
              <a:rPr lang="ar-LB" b="1" dirty="0" smtClean="0"/>
              <a:t>الأليات المؤسسية للنهوض بالمرأة</a:t>
            </a:r>
            <a:endParaRPr lang="en-US" b="1" dirty="0" smtClean="0"/>
          </a:p>
          <a:p>
            <a:pPr algn="r" rtl="1"/>
            <a:r>
              <a:rPr lang="ar-LB" b="1" dirty="0" smtClean="0"/>
              <a:t>المرأة ووسائط الإعلام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algn="ctr" rtl="1">
              <a:buNone/>
            </a:pPr>
            <a:r>
              <a:rPr lang="ar-LB" sz="3600" b="1" dirty="0" smtClean="0"/>
              <a:t>السؤال الذي يجب الإجابة عنه بداية : </a:t>
            </a:r>
          </a:p>
          <a:p>
            <a:pPr algn="ctr" rtl="1">
              <a:buNone/>
            </a:pPr>
            <a:r>
              <a:rPr lang="ar-LB" sz="3600" b="1" dirty="0" smtClean="0"/>
              <a:t> </a:t>
            </a:r>
          </a:p>
          <a:p>
            <a:pPr algn="r" rtl="1"/>
            <a:r>
              <a:rPr lang="ar-LB" sz="2800" b="1" dirty="0" smtClean="0"/>
              <a:t>هل وضعت الدول مجموعة من المؤشرات الوطنية لرصد التقدم المحرز لتحقيق المساواة بين الجنسين ؟ </a:t>
            </a:r>
          </a:p>
          <a:p>
            <a:pPr algn="ctr" rtl="1">
              <a:buNone/>
            </a:pPr>
            <a:r>
              <a:rPr lang="ar-LB" sz="2800" b="1" dirty="0" smtClean="0"/>
              <a:t>( تقدم الدولة مجموعة المؤشرات )</a:t>
            </a:r>
          </a:p>
          <a:p>
            <a:pPr algn="r" rtl="1">
              <a:buNone/>
            </a:pPr>
            <a:endParaRPr lang="ar-LB" sz="3600" b="1" dirty="0" smtClean="0"/>
          </a:p>
          <a:p>
            <a:pPr algn="r" rtl="1">
              <a:buNone/>
            </a:pPr>
            <a:r>
              <a:rPr lang="ar-LB" sz="3600" b="1" dirty="0" smtClean="0"/>
              <a:t>	</a:t>
            </a:r>
            <a:r>
              <a:rPr lang="ar-LB" sz="2800" b="1" dirty="0" smtClean="0"/>
              <a:t>جمع البيانات مسؤولية من في بلدانكم ؟</a:t>
            </a:r>
          </a:p>
          <a:p>
            <a:pPr algn="r" rtl="1">
              <a:buNone/>
            </a:pPr>
            <a:endParaRPr lang="ar-LB" sz="3600" b="1" dirty="0" smtClean="0"/>
          </a:p>
          <a:p>
            <a:pPr algn="r" rtl="1">
              <a:buNone/>
            </a:pPr>
            <a:r>
              <a:rPr lang="ar-LB" sz="2800" b="1" dirty="0" smtClean="0"/>
              <a:t>	</a:t>
            </a:r>
            <a:r>
              <a:rPr lang="ar-LB" sz="2800" b="1" dirty="0" smtClean="0">
                <a:solidFill>
                  <a:srgbClr val="002060"/>
                </a:solidFill>
              </a:rPr>
              <a:t>اذا لم يتم وضع مؤشرات .. الرجاء توضيح الأسباب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lvl="7" algn="r" rtl="1">
              <a:buNone/>
            </a:pPr>
            <a:r>
              <a:rPr lang="ar-LB" sz="3200" b="1" dirty="0" smtClean="0"/>
              <a:t>المؤشرات</a:t>
            </a:r>
          </a:p>
          <a:p>
            <a:pPr marL="457200" indent="-457200" algn="just" rtl="1">
              <a:buNone/>
            </a:pPr>
            <a:r>
              <a:rPr lang="ar-LB" sz="2800" b="1" dirty="0" smtClean="0"/>
              <a:t>المؤشر: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LB" sz="2400" b="1" dirty="0" smtClean="0"/>
              <a:t>	</a:t>
            </a:r>
            <a:r>
              <a:rPr lang="ar-EG" sz="2400" b="1" dirty="0" smtClean="0"/>
              <a:t>أد</a:t>
            </a:r>
            <a:r>
              <a:rPr lang="ar-LB" sz="2400" b="1" dirty="0" smtClean="0"/>
              <a:t>اة</a:t>
            </a:r>
            <a:r>
              <a:rPr lang="ar-EG" sz="2400" b="1" dirty="0" smtClean="0"/>
              <a:t> لتوضيح حالة ظاهرة معينة واتجاهها</a:t>
            </a:r>
            <a:r>
              <a:rPr lang="ar-LB" sz="2400" b="1" dirty="0" smtClean="0"/>
              <a:t>، وأن نتائج محددة قد تم 	تحقيقها أم لا.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LB" sz="2400" b="1" dirty="0" smtClean="0"/>
              <a:t>	قيمة</a:t>
            </a:r>
            <a:r>
              <a:rPr lang="ar-SA" sz="2400" b="1" dirty="0" smtClean="0"/>
              <a:t> إحصائية مختارة تعكس قضية محددة </a:t>
            </a:r>
            <a:r>
              <a:rPr lang="ar-SA" sz="2400" dirty="0" smtClean="0"/>
              <a:t>(</a:t>
            </a:r>
            <a:r>
              <a:rPr lang="ar-SA" sz="2400" b="1" dirty="0" smtClean="0"/>
              <a:t>اقتصادي</a:t>
            </a:r>
            <a:r>
              <a:rPr lang="ar-LB" sz="2400" b="1" dirty="0" smtClean="0"/>
              <a:t>ة</a:t>
            </a:r>
            <a:r>
              <a:rPr lang="ar-SA" sz="2400" b="1" dirty="0" smtClean="0"/>
              <a:t>، اجتماعي</a:t>
            </a:r>
            <a:r>
              <a:rPr lang="ar-LB" sz="2400" b="1" dirty="0" smtClean="0"/>
              <a:t>ة</a:t>
            </a:r>
            <a:r>
              <a:rPr lang="ar-SA" sz="2400" b="1" dirty="0" smtClean="0"/>
              <a:t>، </a:t>
            </a:r>
            <a:r>
              <a:rPr lang="ar-LB" sz="2400" b="1" dirty="0" smtClean="0"/>
              <a:t>	</a:t>
            </a:r>
            <a:r>
              <a:rPr lang="ar-SA" sz="2400" b="1" dirty="0" smtClean="0"/>
              <a:t>وديمغرافي</a:t>
            </a:r>
            <a:r>
              <a:rPr lang="ar-LB" sz="2400" b="1" dirty="0" smtClean="0"/>
              <a:t>ة/ سكانية </a:t>
            </a:r>
            <a:r>
              <a:rPr lang="ar-SA" sz="2400" dirty="0" smtClean="0"/>
              <a:t>)</a:t>
            </a:r>
            <a:r>
              <a:rPr lang="ar-LB" sz="2400" b="1" dirty="0" smtClean="0"/>
              <a:t>،</a:t>
            </a:r>
            <a:r>
              <a:rPr lang="ar-EG" sz="2400" b="1" dirty="0" smtClean="0"/>
              <a:t> </a:t>
            </a:r>
            <a:r>
              <a:rPr lang="ar-LB" sz="2400" b="1" dirty="0" smtClean="0"/>
              <a:t>ف</a:t>
            </a:r>
            <a:r>
              <a:rPr lang="ar-EG" sz="2400" b="1" dirty="0" smtClean="0"/>
              <a:t>يحولها إلى صورة أكثر وضوحا.</a:t>
            </a:r>
            <a:endParaRPr lang="ar-LB" sz="2400" b="1" dirty="0" smtClean="0"/>
          </a:p>
          <a:p>
            <a:pPr marL="457200" indent="-457200" algn="just" rtl="1">
              <a:buFont typeface="+mj-lt"/>
              <a:buAutoNum type="arabicPeriod"/>
            </a:pPr>
            <a:r>
              <a:rPr lang="ar-LB" sz="2400" b="1" dirty="0" smtClean="0"/>
              <a:t>	يمكن التعبير عنه إما ب</a:t>
            </a:r>
            <a:r>
              <a:rPr lang="ar-SA" sz="2400" b="1" dirty="0" smtClean="0"/>
              <a:t>عدد</a:t>
            </a:r>
            <a:r>
              <a:rPr lang="ar-LB" sz="2400" b="1" dirty="0" smtClean="0"/>
              <a:t> أو</a:t>
            </a:r>
            <a:r>
              <a:rPr lang="ar-SA" sz="2400" b="1" dirty="0" smtClean="0"/>
              <a:t> نسبة المئوية</a:t>
            </a:r>
            <a:r>
              <a:rPr lang="ar-LB" sz="2400" b="1" dirty="0" smtClean="0"/>
              <a:t> أو معدل. </a:t>
            </a:r>
          </a:p>
          <a:p>
            <a:pPr rtl="1">
              <a:buNone/>
            </a:pPr>
            <a:r>
              <a:rPr lang="ar-EG" sz="2400" dirty="0" smtClean="0"/>
              <a:t> </a:t>
            </a:r>
            <a:endParaRPr lang="ar-LB" sz="2400" b="1" dirty="0" smtClean="0"/>
          </a:p>
          <a:p>
            <a:pPr algn="r" rtl="1">
              <a:buNone/>
            </a:pPr>
            <a:r>
              <a:rPr lang="ar-LB" sz="2800" b="1" dirty="0" smtClean="0"/>
              <a:t>أهميته: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LB" sz="2400" b="1" dirty="0" smtClean="0"/>
              <a:t>	يمكن صناع القرار من تقييم التقدم المحرز تحو تحقيق أهداف ونتائج 	محددة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LB" sz="2400" b="1" dirty="0" smtClean="0"/>
              <a:t>	يرصد ويقييم عملية التغيير، أحد الأدوات الهامة في نظام المساءلة ، 	والمتابعة والتقييم مما يساعد في وضع السياسات العامة والتخطيط</a:t>
            </a:r>
          </a:p>
          <a:p>
            <a:pPr algn="r" rtl="1"/>
            <a:endParaRPr lang="en-US" sz="36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40363"/>
          </a:xfrm>
        </p:spPr>
        <p:txBody>
          <a:bodyPr/>
          <a:lstStyle/>
          <a:p>
            <a:pPr lvl="7" algn="r" rtl="1">
              <a:buNone/>
            </a:pPr>
            <a:r>
              <a:rPr lang="ar-LB" sz="2400" dirty="0" smtClean="0"/>
              <a:t>(تابع) </a:t>
            </a:r>
            <a:r>
              <a:rPr lang="ar-LB" sz="3200" b="1" dirty="0" smtClean="0"/>
              <a:t>المؤشرات </a:t>
            </a:r>
            <a:endParaRPr lang="ar-LB" sz="2400" b="1" dirty="0" smtClean="0"/>
          </a:p>
          <a:p>
            <a:pPr algn="r" rtl="1">
              <a:buNone/>
            </a:pPr>
            <a:r>
              <a:rPr lang="ar-LB" sz="2800" b="1" dirty="0" smtClean="0"/>
              <a:t>أنواعها</a:t>
            </a:r>
          </a:p>
          <a:p>
            <a:pPr marL="457200" indent="-457200" algn="r" rtl="1">
              <a:buNone/>
            </a:pPr>
            <a:r>
              <a:rPr lang="ar-LB" sz="2400" b="1" dirty="0" smtClean="0"/>
              <a:t>ا</a:t>
            </a:r>
            <a:r>
              <a:rPr lang="ar-EG" sz="2400" b="1" u="sng" dirty="0" smtClean="0"/>
              <a:t>لمؤشرات الكمية </a:t>
            </a:r>
            <a:r>
              <a:rPr lang="ar-LB" sz="2400" b="1" dirty="0" smtClean="0"/>
              <a:t>:</a:t>
            </a:r>
          </a:p>
          <a:p>
            <a:pPr marL="457200" indent="-457200" algn="r" rtl="1">
              <a:buNone/>
            </a:pPr>
            <a:endParaRPr lang="ar-LB" sz="2400" b="1" dirty="0" smtClean="0"/>
          </a:p>
          <a:p>
            <a:pPr marL="457200" indent="-457200" algn="r" rtl="1"/>
            <a:r>
              <a:rPr lang="ar-LB" sz="2400" b="1" dirty="0" smtClean="0"/>
              <a:t> </a:t>
            </a:r>
            <a:r>
              <a:rPr lang="ar-EG" sz="2400" b="1" dirty="0" smtClean="0"/>
              <a:t>تستخدم الأرقام لرصد ظاهرة معينة</a:t>
            </a:r>
            <a:endParaRPr lang="ar-LB" sz="2400" b="1" dirty="0" smtClean="0"/>
          </a:p>
          <a:p>
            <a:pPr marL="457200" indent="-457200" algn="r" rtl="1"/>
            <a:r>
              <a:rPr lang="ar-LB" sz="2400" b="1" dirty="0" smtClean="0"/>
              <a:t>يتم التعبير عنها مثلا بالمتوسط الحسابي ، النسبة، المعدل، والنسب المئوية</a:t>
            </a:r>
          </a:p>
          <a:p>
            <a:pPr marL="457200" indent="-457200" algn="r" rtl="1">
              <a:buFont typeface="+mj-lt"/>
              <a:buAutoNum type="arabicPeriod"/>
            </a:pPr>
            <a:endParaRPr lang="en-US" sz="2400" b="1" dirty="0" smtClean="0"/>
          </a:p>
          <a:p>
            <a:pPr marL="457200" indent="-457200" algn="r" rtl="1">
              <a:buNone/>
            </a:pPr>
            <a:r>
              <a:rPr lang="ar-EG" sz="2400" b="1" u="sng" dirty="0" smtClean="0"/>
              <a:t>المؤشرات النوعية</a:t>
            </a:r>
            <a:r>
              <a:rPr lang="ar-LB" sz="2400" b="1" u="sng" dirty="0" smtClean="0"/>
              <a:t> </a:t>
            </a:r>
            <a:r>
              <a:rPr lang="ar-LB" sz="2400" b="1" dirty="0" smtClean="0"/>
              <a:t>:</a:t>
            </a:r>
          </a:p>
          <a:p>
            <a:pPr marL="457200" indent="-457200" algn="r" rtl="1">
              <a:buNone/>
            </a:pPr>
            <a:r>
              <a:rPr lang="ar-EG" sz="2400" b="1" dirty="0" smtClean="0"/>
              <a:t> </a:t>
            </a:r>
            <a:endParaRPr lang="ar-LB" sz="2400" b="1" dirty="0" smtClean="0"/>
          </a:p>
          <a:p>
            <a:pPr marL="457200" indent="-457200" algn="r" rtl="1"/>
            <a:r>
              <a:rPr lang="ar-EG" sz="2400" b="1" dirty="0" smtClean="0"/>
              <a:t>مؤشرات وصفية</a:t>
            </a:r>
            <a:r>
              <a:rPr lang="ar-LB" sz="2400" b="1" dirty="0" smtClean="0"/>
              <a:t> </a:t>
            </a:r>
            <a:r>
              <a:rPr lang="ar-EG" sz="2400" b="1" dirty="0" smtClean="0"/>
              <a:t>تُستخدم  لوصف خصائص نوعية يصعب قياسها بالأرقام.</a:t>
            </a:r>
            <a:endParaRPr lang="ar-LB" sz="2400" b="1" dirty="0" smtClean="0"/>
          </a:p>
          <a:p>
            <a:pPr marL="457200" indent="-457200" algn="r" rtl="1"/>
            <a:r>
              <a:rPr lang="ar-EG" sz="2400" b="1" dirty="0" smtClean="0"/>
              <a:t> </a:t>
            </a:r>
            <a:r>
              <a:rPr lang="ar-LB" sz="2400" b="1" dirty="0" smtClean="0"/>
              <a:t>يتم التعبير</a:t>
            </a:r>
            <a:r>
              <a:rPr lang="ar-EG" sz="2400" b="1" dirty="0" smtClean="0"/>
              <a:t>عن المعلومات النوعية في </a:t>
            </a:r>
            <a:r>
              <a:rPr lang="ar-LB" sz="2400" b="1" dirty="0" smtClean="0"/>
              <a:t>كلمات</a:t>
            </a:r>
            <a:r>
              <a:rPr lang="ar-EG" sz="2400" b="1" dirty="0" smtClean="0"/>
              <a:t> مثل (</a:t>
            </a:r>
            <a:r>
              <a:rPr lang="ar-LB" sz="2400" b="1" dirty="0" smtClean="0"/>
              <a:t> </a:t>
            </a:r>
            <a:r>
              <a:rPr lang="ar-EG" sz="2400" b="1" dirty="0" smtClean="0"/>
              <a:t>جيد، مقبول، غير</a:t>
            </a:r>
            <a:r>
              <a:rPr lang="ar-LB" sz="2400" b="1" dirty="0" smtClean="0"/>
              <a:t> </a:t>
            </a:r>
            <a:r>
              <a:rPr lang="ar-EG" sz="2400" b="1" dirty="0" smtClean="0"/>
              <a:t>مقبول</a:t>
            </a:r>
            <a:r>
              <a:rPr lang="ar-LB" sz="2400" b="1" dirty="0" smtClean="0"/>
              <a:t> )</a:t>
            </a:r>
            <a:r>
              <a:rPr lang="ar-EG" sz="2400" b="1" dirty="0" smtClean="0"/>
              <a:t> أو</a:t>
            </a:r>
            <a:r>
              <a:rPr lang="ar-LB" sz="2400" b="1" dirty="0" smtClean="0"/>
              <a:t> مثلا </a:t>
            </a:r>
            <a:r>
              <a:rPr lang="ar-EG" sz="2400" b="1" dirty="0" smtClean="0"/>
              <a:t> (الفئات الدنيا </a:t>
            </a:r>
            <a:r>
              <a:rPr lang="ar-LB" sz="2400" b="1" dirty="0" smtClean="0"/>
              <a:t>، </a:t>
            </a:r>
            <a:r>
              <a:rPr lang="ar-EG" sz="2400" b="1" dirty="0" smtClean="0"/>
              <a:t>الوسطى </a:t>
            </a:r>
            <a:r>
              <a:rPr lang="ar-LB" sz="2400" b="1" dirty="0" smtClean="0"/>
              <a:t>، </a:t>
            </a:r>
            <a:r>
              <a:rPr lang="ar-EG" sz="2400" b="1" dirty="0" smtClean="0"/>
              <a:t>العليا</a:t>
            </a:r>
            <a:r>
              <a:rPr lang="ar-LB" sz="2400" b="1" dirty="0" smtClean="0"/>
              <a:t> </a:t>
            </a:r>
            <a:r>
              <a:rPr lang="ar-EG" sz="2400" b="1" dirty="0" smtClean="0"/>
              <a:t>). </a:t>
            </a:r>
            <a:endParaRPr lang="ar-LB" sz="2400" b="1" dirty="0" smtClean="0"/>
          </a:p>
          <a:p>
            <a:pPr marL="457200" indent="-457200" algn="r" rtl="1">
              <a:buFont typeface="+mj-lt"/>
              <a:buAutoNum type="arabicPeriod"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الباب </a:t>
            </a:r>
            <a:r>
              <a:rPr lang="ar-LB" sz="4000" b="1" dirty="0" smtClean="0">
                <a:solidFill>
                  <a:schemeClr val="bg1"/>
                </a:solidFill>
              </a:rPr>
              <a:t>الثالث</a:t>
            </a:r>
            <a:r>
              <a:rPr lang="ar-EG" sz="4000" b="1" dirty="0" smtClean="0">
                <a:solidFill>
                  <a:schemeClr val="bg1"/>
                </a:solidFill>
              </a:rPr>
              <a:t>: </a:t>
            </a:r>
            <a:r>
              <a:rPr lang="ar-LB" sz="4000" b="1" dirty="0" smtClean="0">
                <a:solidFill>
                  <a:schemeClr val="bg1"/>
                </a:solidFill>
              </a:rPr>
              <a:t>البيانات والإحصاءات</a:t>
            </a:r>
            <a:r>
              <a:rPr lang="ar-JO" b="1" dirty="0" smtClean="0">
                <a:solidFill>
                  <a:schemeClr val="bg1"/>
                </a:solidFill>
              </a:rPr>
              <a:t/>
            </a:r>
            <a:br>
              <a:rPr lang="ar-JO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59363"/>
          </a:xfrm>
        </p:spPr>
        <p:txBody>
          <a:bodyPr/>
          <a:lstStyle/>
          <a:p>
            <a:pPr lvl="7" algn="r" rtl="1">
              <a:buNone/>
            </a:pPr>
            <a:r>
              <a:rPr lang="ar-LB" sz="3200" b="1" dirty="0" smtClean="0"/>
              <a:t>(تابع ) المؤشرات </a:t>
            </a:r>
          </a:p>
          <a:p>
            <a:pPr algn="r" rtl="1">
              <a:buNone/>
            </a:pPr>
            <a:endParaRPr lang="ar-LB" sz="2400" b="1" dirty="0" smtClean="0"/>
          </a:p>
          <a:p>
            <a:pPr algn="r" rtl="1"/>
            <a:r>
              <a:rPr lang="ar-LB" sz="2400" b="1" u="sng" dirty="0" smtClean="0"/>
              <a:t>شروط المؤشر الجيد هي أن</a:t>
            </a:r>
            <a:r>
              <a:rPr lang="ar-LB" sz="2400" b="1" dirty="0" smtClean="0"/>
              <a:t>:</a:t>
            </a:r>
            <a:endParaRPr lang="ar-LB" sz="2400" b="1" u="sng" dirty="0" smtClean="0">
              <a:solidFill>
                <a:srgbClr val="C00000"/>
              </a:solidFill>
            </a:endParaRPr>
          </a:p>
          <a:p>
            <a:pPr algn="r" rtl="1"/>
            <a:r>
              <a:rPr lang="ar-LB" sz="2400" dirty="0" smtClean="0"/>
              <a:t>يو</a:t>
            </a:r>
            <a:r>
              <a:rPr lang="ar-EG" sz="2400" dirty="0" smtClean="0"/>
              <a:t>فر </a:t>
            </a:r>
            <a:r>
              <a:rPr lang="ar-EG" sz="2400" b="1" dirty="0" smtClean="0"/>
              <a:t>مقاييس مباشرة</a:t>
            </a:r>
            <a:endParaRPr lang="en-US" sz="2400" dirty="0" smtClean="0"/>
          </a:p>
          <a:p>
            <a:pPr algn="r" rtl="1"/>
            <a:r>
              <a:rPr lang="ar-EG" sz="2400" dirty="0" smtClean="0"/>
              <a:t>يكون </a:t>
            </a:r>
            <a:r>
              <a:rPr lang="ar-EG" sz="2400" b="1" dirty="0" smtClean="0"/>
              <a:t>الإطار الزمني للتغير</a:t>
            </a:r>
            <a:r>
              <a:rPr lang="ar-EG" sz="2400" dirty="0" smtClean="0"/>
              <a:t> الذي يقيسه مؤشر ما </a:t>
            </a:r>
            <a:r>
              <a:rPr lang="ar-EG" sz="2400" b="1" dirty="0" smtClean="0"/>
              <a:t>قابلا للرصد</a:t>
            </a:r>
            <a:r>
              <a:rPr lang="ar-EG" sz="2400" dirty="0" smtClean="0"/>
              <a:t>.</a:t>
            </a:r>
            <a:endParaRPr lang="en-US" sz="2400" dirty="0" smtClean="0"/>
          </a:p>
          <a:p>
            <a:pPr algn="r" rtl="1"/>
            <a:r>
              <a:rPr lang="ar-EG" sz="2400" dirty="0" smtClean="0"/>
              <a:t>يكون للمؤشر </a:t>
            </a:r>
            <a:r>
              <a:rPr lang="ar-EG" sz="2400" b="1" dirty="0" smtClean="0"/>
              <a:t>صلة مباشرة بالتدخلات</a:t>
            </a:r>
            <a:r>
              <a:rPr lang="ar-EG" sz="2400" dirty="0" smtClean="0"/>
              <a:t>. </a:t>
            </a:r>
            <a:endParaRPr lang="en-US" sz="2400" dirty="0" smtClean="0"/>
          </a:p>
          <a:p>
            <a:pPr algn="r" rtl="1"/>
            <a:r>
              <a:rPr lang="ar-LB" sz="2400" dirty="0" smtClean="0"/>
              <a:t>ي</a:t>
            </a:r>
            <a:r>
              <a:rPr lang="ar-EG" sz="2400" dirty="0" smtClean="0"/>
              <a:t>كون المؤشرذا </a:t>
            </a:r>
            <a:r>
              <a:rPr lang="ar-EG" sz="2400" b="1" dirty="0" smtClean="0"/>
              <a:t>صلة بعملية وضع السياسة العامة </a:t>
            </a:r>
            <a:r>
              <a:rPr lang="ar-LB" sz="2400" b="1" dirty="0" smtClean="0"/>
              <a:t>والتخطيط</a:t>
            </a:r>
            <a:endParaRPr lang="en-US" sz="2400" dirty="0" smtClean="0"/>
          </a:p>
          <a:p>
            <a:pPr algn="r" rtl="1"/>
            <a:r>
              <a:rPr lang="ar-LB" sz="2400" dirty="0" smtClean="0"/>
              <a:t>ي</a:t>
            </a:r>
            <a:r>
              <a:rPr lang="ar-EG" sz="2400" dirty="0" smtClean="0"/>
              <a:t>كون المؤشر</a:t>
            </a:r>
            <a:r>
              <a:rPr lang="ar-EG" sz="2400" b="1" dirty="0" smtClean="0"/>
              <a:t> موثوق به</a:t>
            </a:r>
            <a:endParaRPr lang="en-US" sz="2400" dirty="0" smtClean="0"/>
          </a:p>
          <a:p>
            <a:pPr algn="r" rtl="1"/>
            <a:r>
              <a:rPr lang="ar-LB" sz="2400" dirty="0" smtClean="0"/>
              <a:t>ي</a:t>
            </a:r>
            <a:r>
              <a:rPr lang="ar-EG" sz="2400" dirty="0" smtClean="0"/>
              <a:t>تضمن </a:t>
            </a:r>
            <a:r>
              <a:rPr lang="ar-LB" sz="2400" dirty="0" smtClean="0"/>
              <a:t>المؤشر </a:t>
            </a:r>
            <a:r>
              <a:rPr lang="ar-EG" sz="2400" b="1" dirty="0" smtClean="0"/>
              <a:t>التعاريف ومصادر البيانات وأساليب الحساب</a:t>
            </a:r>
            <a:r>
              <a:rPr lang="ar-EG" sz="2400" dirty="0" smtClean="0"/>
              <a:t> </a:t>
            </a:r>
            <a:endParaRPr lang="en-US" sz="2400" dirty="0" smtClean="0"/>
          </a:p>
          <a:p>
            <a:pPr algn="r" rtl="1"/>
            <a:r>
              <a:rPr lang="ar-EG" sz="2400" dirty="0" smtClean="0"/>
              <a:t>أن تكون المؤشرات المختارة والمستخدمة </a:t>
            </a:r>
            <a:r>
              <a:rPr lang="ar-EG" sz="2400" b="1" dirty="0" smtClean="0"/>
              <a:t>متسقة مع البيانات المتاحة ومع القدرة على جمع البيانات</a:t>
            </a:r>
            <a:endParaRPr lang="ar-LB" sz="2400" b="1" u="sng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en-US" sz="2400" dirty="0" smtClean="0"/>
          </a:p>
          <a:p>
            <a:pPr algn="r" rtl="1"/>
            <a:endParaRPr lang="en-US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839</Words>
  <Application>Microsoft Office PowerPoint</Application>
  <PresentationFormat>On-screen Show (4:3)</PresentationFormat>
  <Paragraphs>275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1_Default Design</vt:lpstr>
      <vt:lpstr>3_Default Design</vt:lpstr>
      <vt:lpstr>2_Default Design</vt:lpstr>
      <vt:lpstr>     </vt:lpstr>
      <vt:lpstr>Slide 2</vt:lpstr>
      <vt:lpstr>Slide 3</vt:lpstr>
      <vt:lpstr>Slide 4</vt:lpstr>
      <vt:lpstr>الباب الثالث: البيانات والإحصاءات   مجالات الإهتمام الحاسمة الإثني عشر في منهاج العمل منذ 2009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  <vt:lpstr>الباب الثالث: البيانات والإحصاءات </vt:lpstr>
    </vt:vector>
  </TitlesOfParts>
  <Company>United Nations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999098</cp:lastModifiedBy>
  <cp:revision>359</cp:revision>
  <dcterms:created xsi:type="dcterms:W3CDTF">2008-04-16T08:04:29Z</dcterms:created>
  <dcterms:modified xsi:type="dcterms:W3CDTF">2014-03-06T06:14:28Z</dcterms:modified>
</cp:coreProperties>
</file>