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  <p:sldMasterId id="2147483676" r:id="rId2"/>
    <p:sldMasterId id="2147483684" r:id="rId3"/>
    <p:sldMasterId id="2147484667" r:id="rId4"/>
    <p:sldMasterId id="2147484679" r:id="rId5"/>
  </p:sldMasterIdLst>
  <p:notesMasterIdLst>
    <p:notesMasterId r:id="rId25"/>
  </p:notesMasterIdLst>
  <p:handoutMasterIdLst>
    <p:handoutMasterId r:id="rId26"/>
  </p:handoutMasterIdLst>
  <p:sldIdLst>
    <p:sldId id="311" r:id="rId6"/>
    <p:sldId id="256" r:id="rId7"/>
    <p:sldId id="310" r:id="rId8"/>
    <p:sldId id="322" r:id="rId9"/>
    <p:sldId id="321" r:id="rId10"/>
    <p:sldId id="320" r:id="rId11"/>
    <p:sldId id="301" r:id="rId12"/>
    <p:sldId id="309" r:id="rId13"/>
    <p:sldId id="313" r:id="rId14"/>
    <p:sldId id="302" r:id="rId15"/>
    <p:sldId id="314" r:id="rId16"/>
    <p:sldId id="317" r:id="rId17"/>
    <p:sldId id="318" r:id="rId18"/>
    <p:sldId id="319" r:id="rId19"/>
    <p:sldId id="303" r:id="rId20"/>
    <p:sldId id="315" r:id="rId21"/>
    <p:sldId id="306" r:id="rId22"/>
    <p:sldId id="316" r:id="rId23"/>
    <p:sldId id="299" r:id="rId24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94582" autoAdjust="0"/>
  </p:normalViewPr>
  <p:slideViewPr>
    <p:cSldViewPr>
      <p:cViewPr varScale="1">
        <p:scale>
          <a:sx n="59" d="100"/>
          <a:sy n="59" d="100"/>
        </p:scale>
        <p:origin x="1624" y="44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576" y="-225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27DB27-1FED-5BBB-026F-BE66ECC1AC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F35FC-A05C-51FF-5F00-4F9D9702D3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DF62843-161A-8C49-8669-E7A34997B5DB}" type="datetimeFigureOut">
              <a:rPr lang="en-GB"/>
              <a:pPr>
                <a:defRPr/>
              </a:pPr>
              <a:t>29/11/2023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F2FC7-B075-E907-0637-A4815045B9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E5080-BBDC-42DE-1934-3E6BB795E8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641FB38-327B-4C49-B3FE-5BAAE00C58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4F3C27-85E7-A451-D6E0-F91EE6A903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0D7CC-71B5-E0C2-A076-98B236F34B7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C69D299-7EF2-1E4A-ADC4-86A22B3A2BBB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2C6DB8C-11BB-3C52-6D95-3E2788B89D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A314B46-68BF-CB0F-AA32-9F72ED73C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62D49-7A9A-221C-0382-FC8E9E63F9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67B3E-2FE0-1F80-415C-06FE48102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0B056C2-6FF5-F644-B8AE-2419720DE6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CF759EB5-CD60-6344-0566-2F5EBD5EC0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38051D6A-3F71-DE9D-A201-BC71BC7127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DE296492-B982-C5FE-7A2B-333850B1F5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CA2F0B-8645-A244-9B85-82E108A1C84C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Percentage contributions of indicators for urban, rural and nomadic populations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056C2-6FF5-F644-B8AE-2419720DE67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35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003539"/>
      </p:ext>
    </p:extLst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2602436"/>
      </p:ext>
    </p:extLst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6772809"/>
      </p:ext>
    </p:extLst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138699"/>
      </p:ext>
    </p:extLst>
  </p:cSld>
  <p:clrMapOvr>
    <a:masterClrMapping/>
  </p:clrMapOvr>
  <p:transition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873623"/>
      </p:ext>
    </p:extLst>
  </p:cSld>
  <p:clrMapOvr>
    <a:masterClrMapping/>
  </p:clrMapOvr>
  <p:transition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6382407"/>
      </p:ext>
    </p:extLst>
  </p:cSld>
  <p:clrMapOvr>
    <a:masterClrMapping/>
  </p:clrMapOvr>
  <p:transition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27790"/>
      </p:ext>
    </p:extLst>
  </p:cSld>
  <p:clrMapOvr>
    <a:masterClrMapping/>
  </p:clrMapOvr>
  <p:transition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bflags.com/_flags/flags-of-the-world/Somalia%20flag/Somalia%20flag-XL-anim.gif">
            <a:extLst>
              <a:ext uri="{FF2B5EF4-FFF2-40B4-BE49-F238E27FC236}">
                <a16:creationId xmlns:a16="http://schemas.microsoft.com/office/drawing/2014/main" id="{82BAB2E9-BDC3-CCFB-BD38-FEE392E097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0"/>
            <a:ext cx="1507692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www.abflags.com/_flags/flags-of-the-world/Somalia%20flag/Somalia%20flag-XL-anim.gif">
            <a:extLst>
              <a:ext uri="{FF2B5EF4-FFF2-40B4-BE49-F238E27FC236}">
                <a16:creationId xmlns:a16="http://schemas.microsoft.com/office/drawing/2014/main" id="{5B06756A-21A0-1105-1DDE-1DE6EB9E8933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0"/>
            <a:ext cx="1507692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540749"/>
      </p:ext>
    </p:extLst>
  </p:cSld>
  <p:clrMapOvr>
    <a:masterClrMapping/>
  </p:clrMapOvr>
  <p:transition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8158080"/>
      </p:ext>
    </p:extLst>
  </p:cSld>
  <p:clrMapOvr>
    <a:masterClrMapping/>
  </p:clrMapOvr>
  <p:transition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6714720"/>
      </p:ext>
    </p:extLst>
  </p:cSld>
  <p:clrMapOvr>
    <a:masterClrMapping/>
  </p:clrMapOvr>
  <p:transition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5466458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bflags.com/_flags/flags-of-the-world/Somalia%20flag/Somalia%20flag-XL-anim.gif">
            <a:extLst>
              <a:ext uri="{FF2B5EF4-FFF2-40B4-BE49-F238E27FC236}">
                <a16:creationId xmlns:a16="http://schemas.microsoft.com/office/drawing/2014/main" id="{0B4F8C80-83C5-30A7-C39F-095831B29FE7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0"/>
            <a:ext cx="1507692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860895"/>
      </p:ext>
    </p:extLst>
  </p:cSld>
  <p:clrMapOvr>
    <a:masterClrMapping/>
  </p:clrMapOvr>
  <p:transition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823220"/>
      </p:ext>
    </p:extLst>
  </p:cSld>
  <p:clrMapOvr>
    <a:masterClrMapping/>
  </p:clrMapOvr>
  <p:transition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1512880"/>
      </p:ext>
    </p:extLst>
  </p:cSld>
  <p:clrMapOvr>
    <a:masterClrMapping/>
  </p:clrMapOvr>
  <p:transition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title="Page Number Shape">
            <a:extLst>
              <a:ext uri="{FF2B5EF4-FFF2-40B4-BE49-F238E27FC236}">
                <a16:creationId xmlns:a16="http://schemas.microsoft.com/office/drawing/2014/main" id="{171AAFB9-7263-CE1A-1C53-AA1C8D9BD8D5}"/>
              </a:ext>
            </a:extLst>
          </p:cNvPr>
          <p:cNvSpPr/>
          <p:nvPr/>
        </p:nvSpPr>
        <p:spPr bwMode="auto">
          <a:xfrm>
            <a:off x="8837613" y="1189038"/>
            <a:ext cx="306387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5" name="Straight Connector 4" title="Verticle Rule Line">
            <a:extLst>
              <a:ext uri="{FF2B5EF4-FFF2-40B4-BE49-F238E27FC236}">
                <a16:creationId xmlns:a16="http://schemas.microsoft.com/office/drawing/2014/main" id="{3B4D4C1B-F5AD-CF2A-792F-DD59AC84A884}"/>
              </a:ext>
            </a:extLst>
          </p:cNvPr>
          <p:cNvCxnSpPr/>
          <p:nvPr/>
        </p:nvCxnSpPr>
        <p:spPr>
          <a:xfrm>
            <a:off x="58102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/>
          <a:lstStyle>
            <a:lvl1pPr algn="l">
              <a:lnSpc>
                <a:spcPct val="85000"/>
              </a:lnSpc>
              <a:defRPr sz="5775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/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5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8073956-1D62-3E25-60F5-C5C10EEF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975" y="6315075"/>
            <a:ext cx="1198563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B58428B-69A5-BD40-9E02-77EC018871AC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654D5C4-D9B2-1C98-F56C-62CF1430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075" y="6315075"/>
            <a:ext cx="3841750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BBBE936-B23B-6BD6-498C-EA1D6B30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7613" y="1416050"/>
            <a:ext cx="306387" cy="365125"/>
          </a:xfrm>
        </p:spPr>
        <p:txBody>
          <a:bodyPr/>
          <a:lstStyle>
            <a:lvl1pPr>
              <a:defRPr/>
            </a:lvl1pPr>
          </a:lstStyle>
          <a:p>
            <a:fld id="{07CA0920-012E-D34F-9216-C79D3108CAD4}" type="slidenum">
              <a:rPr lang="en-US" altLang="en-KE"/>
              <a:pPr/>
              <a:t>‹#›</a:t>
            </a:fld>
            <a:endParaRPr lang="en-US" altLang="en-KE"/>
          </a:p>
        </p:txBody>
      </p:sp>
    </p:spTree>
    <p:extLst>
      <p:ext uri="{BB962C8B-B14F-4D97-AF65-F5344CB8AC3E}">
        <p14:creationId xmlns:p14="http://schemas.microsoft.com/office/powerpoint/2010/main" val="2920935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D76C6-5A8D-607B-E179-FF1FF8A96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CAFF-33CE-FB4F-87E3-7C57EFCA1C5D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D5B4C-7091-28F2-25E2-18659205C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372E5-B1A5-0D44-3862-343EF7C84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478DE-7D78-1A4F-85F6-5DC0AD943886}" type="slidenum">
              <a:rPr lang="en-US" altLang="en-KE"/>
              <a:pPr/>
              <a:t>‹#›</a:t>
            </a:fld>
            <a:endParaRPr lang="en-US" altLang="en-KE"/>
          </a:p>
        </p:txBody>
      </p:sp>
    </p:spTree>
    <p:extLst>
      <p:ext uri="{BB962C8B-B14F-4D97-AF65-F5344CB8AC3E}">
        <p14:creationId xmlns:p14="http://schemas.microsoft.com/office/powerpoint/2010/main" val="92523272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 title="Page Number Shape">
            <a:extLst>
              <a:ext uri="{FF2B5EF4-FFF2-40B4-BE49-F238E27FC236}">
                <a16:creationId xmlns:a16="http://schemas.microsoft.com/office/drawing/2014/main" id="{659134ED-A972-E926-B3A0-BB6949D77080}"/>
              </a:ext>
            </a:extLst>
          </p:cNvPr>
          <p:cNvSpPr/>
          <p:nvPr/>
        </p:nvSpPr>
        <p:spPr bwMode="auto">
          <a:xfrm>
            <a:off x="8837613" y="1393825"/>
            <a:ext cx="306387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5" name="Straight Connector 4" title="Horizontal Rule Line">
            <a:extLst>
              <a:ext uri="{FF2B5EF4-FFF2-40B4-BE49-F238E27FC236}">
                <a16:creationId xmlns:a16="http://schemas.microsoft.com/office/drawing/2014/main" id="{933DEAF5-E5CA-FFD0-3245-424C5277293D}"/>
              </a:ext>
            </a:extLst>
          </p:cNvPr>
          <p:cNvCxnSpPr/>
          <p:nvPr/>
        </p:nvCxnSpPr>
        <p:spPr>
          <a:xfrm flipH="1">
            <a:off x="0" y="6178550"/>
            <a:ext cx="76835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/>
          <a:lstStyle>
            <a:lvl1pPr>
              <a:lnSpc>
                <a:spcPct val="85000"/>
              </a:lnSpc>
              <a:defRPr sz="5775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/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5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255D5E9-0EB5-1DAB-9F16-7AB8BAAA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7963" y="6315075"/>
            <a:ext cx="1196975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3297F3A1-E538-9F41-B7B6-8F065D27ADB2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DE1818A-7A0A-5DF4-5847-8C01EF59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0500" y="6315075"/>
            <a:ext cx="4860925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5901953-9FBA-D0E5-59D9-45946B6A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7613" y="1620838"/>
            <a:ext cx="306387" cy="365125"/>
          </a:xfrm>
        </p:spPr>
        <p:txBody>
          <a:bodyPr/>
          <a:lstStyle>
            <a:lvl1pPr>
              <a:defRPr/>
            </a:lvl1pPr>
          </a:lstStyle>
          <a:p>
            <a:fld id="{3F861865-04B7-D94A-9016-B464E27F5D61}" type="slidenum">
              <a:rPr lang="en-US" altLang="en-KE"/>
              <a:pPr/>
              <a:t>‹#›</a:t>
            </a:fld>
            <a:endParaRPr lang="en-US" altLang="en-KE"/>
          </a:p>
        </p:txBody>
      </p:sp>
    </p:spTree>
    <p:extLst>
      <p:ext uri="{BB962C8B-B14F-4D97-AF65-F5344CB8AC3E}">
        <p14:creationId xmlns:p14="http://schemas.microsoft.com/office/powerpoint/2010/main" val="135676288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FC6D7B-0F71-9F03-5BD4-62EEA084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AC75A-38CA-A64E-82A5-564FC6144753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28E063-B9F4-F412-0A26-03A978A15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EC9E81-32A1-F946-58BD-3FBBBF30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F64DB-1AD7-5448-BEFB-E70303078872}" type="slidenum">
              <a:rPr lang="en-US" altLang="en-KE"/>
              <a:pPr/>
              <a:t>‹#›</a:t>
            </a:fld>
            <a:endParaRPr lang="en-US" altLang="en-KE"/>
          </a:p>
        </p:txBody>
      </p:sp>
    </p:spTree>
    <p:extLst>
      <p:ext uri="{BB962C8B-B14F-4D97-AF65-F5344CB8AC3E}">
        <p14:creationId xmlns:p14="http://schemas.microsoft.com/office/powerpoint/2010/main" val="119538135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84014" cy="914400"/>
          </a:xfrm>
        </p:spPr>
        <p:txBody>
          <a:bodyPr anchor="b"/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671"/>
            <a:ext cx="4684014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6"/>
            <a:ext cx="4686300" cy="914400"/>
          </a:xfrm>
        </p:spPr>
        <p:txBody>
          <a:bodyPr anchor="b"/>
          <a:lstStyle>
            <a:lvl1pPr marL="0" indent="0"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84014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AF4C6B1-B8CC-4D16-7D0B-E794C565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1032-4F08-1642-9D02-FC624D2AA9DA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BD9F1E9-C825-D2A0-9075-935784E0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012862-11EE-EDB4-E30D-E90AD67E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8E285-F236-934C-945B-2728513CF288}" type="slidenum">
              <a:rPr lang="en-US" altLang="en-KE"/>
              <a:pPr/>
              <a:t>‹#›</a:t>
            </a:fld>
            <a:endParaRPr lang="en-US" altLang="en-KE"/>
          </a:p>
        </p:txBody>
      </p:sp>
    </p:spTree>
    <p:extLst>
      <p:ext uri="{BB962C8B-B14F-4D97-AF65-F5344CB8AC3E}">
        <p14:creationId xmlns:p14="http://schemas.microsoft.com/office/powerpoint/2010/main" val="79593638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3FFBFA-EA25-C193-959F-86541A14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C89FE-6005-3D42-BDFC-37CD8AD7FD93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E9914C9-1065-61ED-73F5-5F19CE437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19DBCA-6A00-B548-E14D-D53122B3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3364F-2221-6242-BC31-852BF9331C23}" type="slidenum">
              <a:rPr lang="en-US" altLang="en-KE"/>
              <a:pPr/>
              <a:t>‹#›</a:t>
            </a:fld>
            <a:endParaRPr lang="en-US" altLang="en-KE"/>
          </a:p>
        </p:txBody>
      </p:sp>
    </p:spTree>
    <p:extLst>
      <p:ext uri="{BB962C8B-B14F-4D97-AF65-F5344CB8AC3E}">
        <p14:creationId xmlns:p14="http://schemas.microsoft.com/office/powerpoint/2010/main" val="182532857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4DB6A6-008D-8678-93FF-49660A783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4AB52-D12B-A54D-BFD9-EC4AACE03465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F9F86DE-5270-5CAD-2845-6949AF40E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7ED454-EE9C-E3A5-0FA7-F7B6E3AEB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447B4-2921-9742-B952-ABC4FC471FA4}" type="slidenum">
              <a:rPr lang="en-US" altLang="en-KE"/>
              <a:pPr/>
              <a:t>‹#›</a:t>
            </a:fld>
            <a:endParaRPr lang="en-US" altLang="en-KE"/>
          </a:p>
        </p:txBody>
      </p:sp>
    </p:spTree>
    <p:extLst>
      <p:ext uri="{BB962C8B-B14F-4D97-AF65-F5344CB8AC3E}">
        <p14:creationId xmlns:p14="http://schemas.microsoft.com/office/powerpoint/2010/main" val="3624459401"/>
      </p:ext>
    </p:extLst>
  </p:cSld>
  <p:clrMapOvr>
    <a:masterClrMapping/>
  </p:clrMapOvr>
  <p:transition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1500"/>
            </a:lvl1pPr>
            <a:lvl2pPr>
              <a:lnSpc>
                <a:spcPct val="112000"/>
              </a:lnSpc>
              <a:defRPr sz="135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050"/>
            </a:lvl4pPr>
            <a:lvl5pPr>
              <a:lnSpc>
                <a:spcPct val="112000"/>
              </a:lnSpc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542CDE-B58A-E1B1-ED2B-898A20018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E6B8C-9687-8A4E-A46A-79F3BEEEA63C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FE979A-539C-7BF1-C790-00B21793C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326078-7B71-21BB-652D-C44ADF06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95750-483A-864F-B24D-365622971D90}" type="slidenum">
              <a:rPr lang="en-US" altLang="en-KE"/>
              <a:pPr/>
              <a:t>‹#›</a:t>
            </a:fld>
            <a:endParaRPr lang="en-US" altLang="en-KE"/>
          </a:p>
        </p:txBody>
      </p:sp>
    </p:spTree>
    <p:extLst>
      <p:ext uri="{BB962C8B-B14F-4D97-AF65-F5344CB8AC3E}">
        <p14:creationId xmlns:p14="http://schemas.microsoft.com/office/powerpoint/2010/main" val="85192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4872169"/>
      </p:ext>
    </p:extLst>
  </p:cSld>
  <p:clrMapOvr>
    <a:masterClrMapping/>
  </p:clrMapOvr>
  <p:transition>
    <p:diamond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14" y="557262"/>
            <a:ext cx="2880360" cy="1919239"/>
          </a:xfrm>
        </p:spPr>
        <p:txBody>
          <a:bodyPr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9214" y="2621512"/>
            <a:ext cx="288036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592006-E957-FFEC-3B10-BBB5EDCD4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79093-B585-C64F-917C-37D764730569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D64727-E69D-7C36-075B-A8A105716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B403F8-8BE1-36CD-F51F-EE07C62C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8A4F4-BA7B-D746-A3A5-4186723BE4DC}" type="slidenum">
              <a:rPr lang="en-US" altLang="en-KE"/>
              <a:pPr/>
              <a:t>‹#›</a:t>
            </a:fld>
            <a:endParaRPr lang="en-US" altLang="en-KE"/>
          </a:p>
        </p:txBody>
      </p:sp>
    </p:spTree>
    <p:extLst>
      <p:ext uri="{BB962C8B-B14F-4D97-AF65-F5344CB8AC3E}">
        <p14:creationId xmlns:p14="http://schemas.microsoft.com/office/powerpoint/2010/main" val="345649942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B6F2B-2BB6-C031-79BB-ED4A86FE6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CDB5D-792A-8744-B60B-6E3259F18366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31855-1E0F-BBC8-EB68-85EDC8819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3BFCD-9C23-3FDC-FA90-422B4AD2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2AED1-1113-E54E-BA7C-81DB73581990}" type="slidenum">
              <a:rPr lang="en-US" altLang="en-KE"/>
              <a:pPr/>
              <a:t>‹#›</a:t>
            </a:fld>
            <a:endParaRPr lang="en-US" altLang="en-KE"/>
          </a:p>
        </p:txBody>
      </p:sp>
    </p:spTree>
    <p:extLst>
      <p:ext uri="{BB962C8B-B14F-4D97-AF65-F5344CB8AC3E}">
        <p14:creationId xmlns:p14="http://schemas.microsoft.com/office/powerpoint/2010/main" val="62588756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title="Page Number Shape">
            <a:extLst>
              <a:ext uri="{FF2B5EF4-FFF2-40B4-BE49-F238E27FC236}">
                <a16:creationId xmlns:a16="http://schemas.microsoft.com/office/drawing/2014/main" id="{7366A886-4C40-D872-61E2-BF3BCF1A347A}"/>
              </a:ext>
            </a:extLst>
          </p:cNvPr>
          <p:cNvSpPr/>
          <p:nvPr/>
        </p:nvSpPr>
        <p:spPr bwMode="auto">
          <a:xfrm>
            <a:off x="8837613" y="5380038"/>
            <a:ext cx="306387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5" name="Straight Connector 4" title="Horizontal Rule Line">
            <a:extLst>
              <a:ext uri="{FF2B5EF4-FFF2-40B4-BE49-F238E27FC236}">
                <a16:creationId xmlns:a16="http://schemas.microsoft.com/office/drawing/2014/main" id="{0AE7E67D-8426-33F8-6515-81FBF35AC5CD}"/>
              </a:ext>
            </a:extLst>
          </p:cNvPr>
          <p:cNvCxnSpPr/>
          <p:nvPr/>
        </p:nvCxnSpPr>
        <p:spPr>
          <a:xfrm>
            <a:off x="0" y="6199188"/>
            <a:ext cx="7694613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5278E05-34C9-3959-592F-D3E57586C3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02200" y="5927725"/>
            <a:ext cx="28606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28CBD-12D7-A84D-96C5-3B8DA2C95933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04006F5-9A2B-83AB-90EE-5C595FDC7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02200" y="6316663"/>
            <a:ext cx="28606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9796DA6-25F7-2E12-8407-44B916482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15BED-18F2-B948-8527-D8A0A8EC9A53}" type="slidenum">
              <a:rPr lang="en-US" altLang="en-KE"/>
              <a:pPr/>
              <a:t>‹#›</a:t>
            </a:fld>
            <a:endParaRPr lang="en-US" altLang="en-KE"/>
          </a:p>
        </p:txBody>
      </p:sp>
    </p:spTree>
    <p:extLst>
      <p:ext uri="{BB962C8B-B14F-4D97-AF65-F5344CB8AC3E}">
        <p14:creationId xmlns:p14="http://schemas.microsoft.com/office/powerpoint/2010/main" val="146817055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958600"/>
      </p:ext>
    </p:extLst>
  </p:cSld>
  <p:clrMapOvr>
    <a:masterClrMapping/>
  </p:clrMapOvr>
  <p:transition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bflags.com/_flags/flags-of-the-world/Somalia%20flag/Somalia%20flag-XL-anim.gif">
            <a:extLst>
              <a:ext uri="{FF2B5EF4-FFF2-40B4-BE49-F238E27FC236}">
                <a16:creationId xmlns:a16="http://schemas.microsoft.com/office/drawing/2014/main" id="{413E48A3-8352-FEAC-588E-9B5851BDF1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0"/>
            <a:ext cx="1507692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www.abflags.com/_flags/flags-of-the-world/Somalia%20flag/Somalia%20flag-XL-anim.gif">
            <a:extLst>
              <a:ext uri="{FF2B5EF4-FFF2-40B4-BE49-F238E27FC236}">
                <a16:creationId xmlns:a16="http://schemas.microsoft.com/office/drawing/2014/main" id="{DDE1D4AF-D32F-F9CE-5DDF-30F652416A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0"/>
            <a:ext cx="1507692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www.abflags.com/_flags/flags-of-the-world/Somalia%20flag/Somalia%20flag-XL-anim.gif">
            <a:extLst>
              <a:ext uri="{FF2B5EF4-FFF2-40B4-BE49-F238E27FC236}">
                <a16:creationId xmlns:a16="http://schemas.microsoft.com/office/drawing/2014/main" id="{C69224DF-9E92-D22D-4809-E6E3B00527A6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0"/>
            <a:ext cx="1507692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200925"/>
      </p:ext>
    </p:extLst>
  </p:cSld>
  <p:clrMapOvr>
    <a:masterClrMapping/>
  </p:clrMapOvr>
  <p:transition>
    <p:diamond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416643"/>
      </p:ext>
    </p:extLst>
  </p:cSld>
  <p:clrMapOvr>
    <a:masterClrMapping/>
  </p:clrMapOvr>
  <p:transition>
    <p:diamond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3049844"/>
      </p:ext>
    </p:extLst>
  </p:cSld>
  <p:clrMapOvr>
    <a:masterClrMapping/>
  </p:clrMapOvr>
  <p:transition>
    <p:diamond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221286"/>
      </p:ext>
    </p:extLst>
  </p:cSld>
  <p:clrMapOvr>
    <a:masterClrMapping/>
  </p:clrMapOvr>
  <p:transition>
    <p:diamond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918385"/>
      </p:ext>
    </p:extLst>
  </p:cSld>
  <p:clrMapOvr>
    <a:masterClrMapping/>
  </p:clrMapOvr>
  <p:transition>
    <p:diamond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9245942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7410599"/>
      </p:ext>
    </p:extLst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859732"/>
      </p:ext>
    </p:extLst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259756"/>
      </p:ext>
    </p:extLst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6915615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230793"/>
      </p:ext>
    </p:extLst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bflags.com/_flags/flags-of-the-world/Somalia%20flag/Somalia%20flag-XL-anim.gif">
            <a:extLst>
              <a:ext uri="{FF2B5EF4-FFF2-40B4-BE49-F238E27FC236}">
                <a16:creationId xmlns:a16="http://schemas.microsoft.com/office/drawing/2014/main" id="{00EADAC1-23E7-AF96-32AF-CBF400C7A9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0"/>
            <a:ext cx="1507692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www.abflags.com/_flags/flags-of-the-world/Somalia%20flag/Somalia%20flag-XL-anim.gif">
            <a:extLst>
              <a:ext uri="{FF2B5EF4-FFF2-40B4-BE49-F238E27FC236}">
                <a16:creationId xmlns:a16="http://schemas.microsoft.com/office/drawing/2014/main" id="{6850051E-D61F-7F40-AF6B-695AFBF20003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0"/>
            <a:ext cx="1507692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309747"/>
      </p:ext>
    </p:extLst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7EF09643-20ED-155B-69C2-0D6F7C41DC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032500"/>
            <a:ext cx="9144000" cy="685800"/>
          </a:xfrm>
          <a:prstGeom prst="rect">
            <a:avLst/>
          </a:prstGeom>
          <a:solidFill>
            <a:srgbClr val="5788B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sz="1200" b="1" dirty="0">
                <a:solidFill>
                  <a:schemeClr val="bg1"/>
                </a:solidFill>
              </a:rPr>
              <a:t>                          National Bureau of Statistics                                                   </a:t>
            </a:r>
            <a:r>
              <a:rPr lang="en-US" sz="1200" b="1" dirty="0">
                <a:solidFill>
                  <a:schemeClr val="bg1"/>
                </a:solidFill>
              </a:rPr>
              <a:t>The Federal Government of Somalia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5981A707-AEF6-6046-CBE1-AC6F02ED60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lum contrast="14000"/>
          </a:blip>
          <a:stretch>
            <a:fillRect/>
          </a:stretch>
        </p:blipFill>
        <p:spPr bwMode="auto">
          <a:xfrm>
            <a:off x="4232767" y="6058275"/>
            <a:ext cx="678466" cy="53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8" name="Rectangle 9">
            <a:extLst>
              <a:ext uri="{FF2B5EF4-FFF2-40B4-BE49-F238E27FC236}">
                <a16:creationId xmlns:a16="http://schemas.microsoft.com/office/drawing/2014/main" id="{403253F3-BAE5-B964-D5A5-56B55AFFF9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5788B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12BD44FA-1AC0-E41F-D3D7-0EDDB780A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B2CF9B2E-9421-C528-2483-196F8995D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4" r:id="rId1"/>
    <p:sldLayoutId id="2147484947" r:id="rId2"/>
    <p:sldLayoutId id="2147484915" r:id="rId3"/>
    <p:sldLayoutId id="2147484916" r:id="rId4"/>
    <p:sldLayoutId id="2147484917" r:id="rId5"/>
    <p:sldLayoutId id="2147484918" r:id="rId6"/>
    <p:sldLayoutId id="2147484919" r:id="rId7"/>
  </p:sldLayoutIdLst>
  <p:transition>
    <p:diamond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>
            <a:extLst>
              <a:ext uri="{FF2B5EF4-FFF2-40B4-BE49-F238E27FC236}">
                <a16:creationId xmlns:a16="http://schemas.microsoft.com/office/drawing/2014/main" id="{E39E6137-2370-4A3B-A209-FF32E6DB0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5788B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400" b="1">
                <a:solidFill>
                  <a:schemeClr val="bg1"/>
                </a:solidFill>
              </a:rPr>
              <a:t>Federal Government of the Somali Republic                     Ministry of Planning and International Cooperation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FC24801-FFDB-D10A-99DA-CEA761DA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lum contrast="14000"/>
          </a:blip>
          <a:stretch>
            <a:fillRect/>
          </a:stretch>
        </p:blipFill>
        <p:spPr bwMode="auto">
          <a:xfrm>
            <a:off x="3969734" y="6248400"/>
            <a:ext cx="678466" cy="53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52" name="Rectangle 9">
            <a:extLst>
              <a:ext uri="{FF2B5EF4-FFF2-40B4-BE49-F238E27FC236}">
                <a16:creationId xmlns:a16="http://schemas.microsoft.com/office/drawing/2014/main" id="{ACFFC6CA-43A0-2CAD-92A4-7182AADE7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5788B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/>
          </a:p>
        </p:txBody>
      </p:sp>
      <p:sp>
        <p:nvSpPr>
          <p:cNvPr id="3077" name="Rectangle 2">
            <a:extLst>
              <a:ext uri="{FF2B5EF4-FFF2-40B4-BE49-F238E27FC236}">
                <a16:creationId xmlns:a16="http://schemas.microsoft.com/office/drawing/2014/main" id="{6DB798D5-6A6E-DE66-6B4D-633AF7D14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8" name="Rectangle 3">
            <a:extLst>
              <a:ext uri="{FF2B5EF4-FFF2-40B4-BE49-F238E27FC236}">
                <a16:creationId xmlns:a16="http://schemas.microsoft.com/office/drawing/2014/main" id="{F6AAA2B1-3BF9-78CB-F209-CF1288DE7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5" name="Rectangle 8">
            <a:extLst>
              <a:ext uri="{FF2B5EF4-FFF2-40B4-BE49-F238E27FC236}">
                <a16:creationId xmlns:a16="http://schemas.microsoft.com/office/drawing/2014/main" id="{3365E7DD-CE3D-8D02-DC8A-E0C4528D2E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5788B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sz="1200" b="1" dirty="0">
                <a:solidFill>
                  <a:schemeClr val="bg1"/>
                </a:solidFill>
              </a:rPr>
              <a:t>                      National Bureau of Statistics                                                           </a:t>
            </a:r>
            <a:r>
              <a:rPr lang="en-US" sz="1200" b="1" dirty="0">
                <a:solidFill>
                  <a:schemeClr val="bg1"/>
                </a:solidFill>
              </a:rPr>
              <a:t>The Federal Government of Somalia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35E27CB-6D1A-4708-4B74-99BAFE1317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lum contrast="14000"/>
          </a:blip>
          <a:stretch>
            <a:fillRect/>
          </a:stretch>
        </p:blipFill>
        <p:spPr bwMode="auto">
          <a:xfrm>
            <a:off x="4232767" y="6248400"/>
            <a:ext cx="678466" cy="53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57" name="Rectangle 9">
            <a:extLst>
              <a:ext uri="{FF2B5EF4-FFF2-40B4-BE49-F238E27FC236}">
                <a16:creationId xmlns:a16="http://schemas.microsoft.com/office/drawing/2014/main" id="{2F2FDC75-12D0-8D5E-E455-F0BE44685C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5788B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0" r:id="rId1"/>
    <p:sldLayoutId id="2147484948" r:id="rId2"/>
    <p:sldLayoutId id="2147484921" r:id="rId3"/>
    <p:sldLayoutId id="2147484922" r:id="rId4"/>
    <p:sldLayoutId id="2147484923" r:id="rId5"/>
    <p:sldLayoutId id="2147484924" r:id="rId6"/>
    <p:sldLayoutId id="2147484925" r:id="rId7"/>
  </p:sldLayoutIdLst>
  <p:transition>
    <p:diamond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>
            <a:extLst>
              <a:ext uri="{FF2B5EF4-FFF2-40B4-BE49-F238E27FC236}">
                <a16:creationId xmlns:a16="http://schemas.microsoft.com/office/drawing/2014/main" id="{F3222F4D-A595-0CCF-0222-F8B47B177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5788B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400" b="1">
                <a:solidFill>
                  <a:schemeClr val="bg1"/>
                </a:solidFill>
              </a:rPr>
              <a:t>Federal Government of the Somali Republic                     Ministry of Planning and International Cooperation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9AB159A8-C12C-9439-F3FD-3EBDB5F37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lum contrast="14000"/>
          </a:blip>
          <a:stretch>
            <a:fillRect/>
          </a:stretch>
        </p:blipFill>
        <p:spPr bwMode="auto">
          <a:xfrm>
            <a:off x="3969734" y="6248400"/>
            <a:ext cx="678466" cy="53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6" name="Rectangle 9">
            <a:extLst>
              <a:ext uri="{FF2B5EF4-FFF2-40B4-BE49-F238E27FC236}">
                <a16:creationId xmlns:a16="http://schemas.microsoft.com/office/drawing/2014/main" id="{F5A91679-ADD2-9876-59CD-580510CAE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5788B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/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88EE872A-623A-8FE1-919A-B5B480960A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4AEA010A-1BF2-2E77-4599-C9464AC84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9" name="Rectangle 8">
            <a:extLst>
              <a:ext uri="{FF2B5EF4-FFF2-40B4-BE49-F238E27FC236}">
                <a16:creationId xmlns:a16="http://schemas.microsoft.com/office/drawing/2014/main" id="{3165F7D6-B569-D0C5-69F2-3C80D4EE58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" y="6164263"/>
            <a:ext cx="9144000" cy="685800"/>
          </a:xfrm>
          <a:prstGeom prst="rect">
            <a:avLst/>
          </a:prstGeom>
          <a:solidFill>
            <a:srgbClr val="5788B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sz="1200" b="1" dirty="0">
                <a:solidFill>
                  <a:schemeClr val="bg1"/>
                </a:solidFill>
              </a:rPr>
              <a:t>                    National Bureau of Statistics                                                            </a:t>
            </a:r>
            <a:r>
              <a:rPr lang="en-US" sz="1200" b="1" dirty="0">
                <a:solidFill>
                  <a:schemeClr val="bg1"/>
                </a:solidFill>
              </a:rPr>
              <a:t>The Federal Government of Somalia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9CC59BF-1CB8-7F14-F71F-306808C02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lum contrast="14000"/>
          </a:blip>
          <a:stretch>
            <a:fillRect/>
          </a:stretch>
        </p:blipFill>
        <p:spPr bwMode="auto">
          <a:xfrm>
            <a:off x="4232767" y="6282532"/>
            <a:ext cx="678466" cy="53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81" name="Rectangle 9">
            <a:extLst>
              <a:ext uri="{FF2B5EF4-FFF2-40B4-BE49-F238E27FC236}">
                <a16:creationId xmlns:a16="http://schemas.microsoft.com/office/drawing/2014/main" id="{C37850CF-F416-79ED-E235-5AD365C2DA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5788B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6" r:id="rId1"/>
    <p:sldLayoutId id="2147484949" r:id="rId2"/>
    <p:sldLayoutId id="2147484927" r:id="rId3"/>
    <p:sldLayoutId id="2147484928" r:id="rId4"/>
    <p:sldLayoutId id="2147484929" r:id="rId5"/>
    <p:sldLayoutId id="2147484930" r:id="rId6"/>
    <p:sldLayoutId id="2147484931" r:id="rId7"/>
  </p:sldLayoutIdLst>
  <p:transition>
    <p:diamond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>
            <a:extLst>
              <a:ext uri="{FF2B5EF4-FFF2-40B4-BE49-F238E27FC236}">
                <a16:creationId xmlns:a16="http://schemas.microsoft.com/office/drawing/2014/main" id="{F40A0D72-048F-D471-C472-69B26C20673C}"/>
              </a:ext>
            </a:extLst>
          </p:cNvPr>
          <p:cNvSpPr/>
          <p:nvPr/>
        </p:nvSpPr>
        <p:spPr bwMode="auto">
          <a:xfrm>
            <a:off x="8837613" y="5380038"/>
            <a:ext cx="306387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195" name="Title Placeholder 1">
            <a:extLst>
              <a:ext uri="{FF2B5EF4-FFF2-40B4-BE49-F238E27FC236}">
                <a16:creationId xmlns:a16="http://schemas.microsoft.com/office/drawing/2014/main" id="{0E1BA647-19D3-D445-8F81-213E65BA12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71500" y="560388"/>
            <a:ext cx="2874963" cy="49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6" name="Text Placeholder 2">
            <a:extLst>
              <a:ext uri="{FF2B5EF4-FFF2-40B4-BE49-F238E27FC236}">
                <a16:creationId xmlns:a16="http://schemas.microsoft.com/office/drawing/2014/main" id="{47B60CC1-1E0D-1D03-4B9F-FC2FF11176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86200" y="568325"/>
            <a:ext cx="4686300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53B27-33BC-AE6E-4EA1-BEA7D7B447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5929313"/>
            <a:ext cx="286067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6B80774D-2949-C945-B654-8AB103EF5873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EC3F3-AD4C-9E88-667E-81BD6393A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" y="6315075"/>
            <a:ext cx="286067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AED7E-EB41-FFD5-3254-6AB723AC9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7613" y="5607050"/>
            <a:ext cx="3063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i="1">
                <a:solidFill>
                  <a:schemeClr val="bg2"/>
                </a:solidFill>
                <a:latin typeface="Century Schoolbook" panose="02040604050505020304" pitchFamily="18" charset="0"/>
              </a:defRPr>
            </a:lvl1pPr>
          </a:lstStyle>
          <a:p>
            <a:fld id="{1074D488-8510-AA4D-B613-0E0569BDD0BA}" type="slidenum">
              <a:rPr lang="en-US" altLang="en-KE"/>
              <a:pPr/>
              <a:t>‹#›</a:t>
            </a:fld>
            <a:endParaRPr lang="en-US" altLang="en-KE"/>
          </a:p>
        </p:txBody>
      </p:sp>
      <p:cxnSp>
        <p:nvCxnSpPr>
          <p:cNvPr id="10" name="Straight Connector 9" title="Horizontal Rule Line">
            <a:extLst>
              <a:ext uri="{FF2B5EF4-FFF2-40B4-BE49-F238E27FC236}">
                <a16:creationId xmlns:a16="http://schemas.microsoft.com/office/drawing/2014/main" id="{DCD07BFC-6305-12C3-C11B-E653909BF471}"/>
              </a:ext>
            </a:extLst>
          </p:cNvPr>
          <p:cNvCxnSpPr/>
          <p:nvPr/>
        </p:nvCxnSpPr>
        <p:spPr>
          <a:xfrm>
            <a:off x="0" y="6199188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7AE6DE5-0BB7-31F6-950E-1A5F231E33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" y="6164263"/>
            <a:ext cx="9144000" cy="685800"/>
          </a:xfrm>
          <a:prstGeom prst="rect">
            <a:avLst/>
          </a:prstGeom>
          <a:solidFill>
            <a:srgbClr val="5788B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sz="1200" b="1" dirty="0">
                <a:solidFill>
                  <a:schemeClr val="bg1"/>
                </a:solidFill>
              </a:rPr>
              <a:t>                    National Bureau of Statistics                                                            </a:t>
            </a:r>
            <a:r>
              <a:rPr lang="en-US" sz="1200" b="1" dirty="0">
                <a:solidFill>
                  <a:schemeClr val="bg1"/>
                </a:solidFill>
              </a:rPr>
              <a:t>The Federal Government of Somalia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DF58FF-9D21-1F6F-824F-A2C9D98DD9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lum contrast="14000"/>
          </a:blip>
          <a:stretch>
            <a:fillRect/>
          </a:stretch>
        </p:blipFill>
        <p:spPr bwMode="auto">
          <a:xfrm>
            <a:off x="4232767" y="6282532"/>
            <a:ext cx="678466" cy="53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8562A821-B5C3-52E5-D6DF-200FEE10CE3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5788B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1" r:id="rId1"/>
    <p:sldLayoutId id="2147484933" r:id="rId2"/>
    <p:sldLayoutId id="2147484952" r:id="rId3"/>
    <p:sldLayoutId id="2147484934" r:id="rId4"/>
    <p:sldLayoutId id="2147484935" r:id="rId5"/>
    <p:sldLayoutId id="2147484936" r:id="rId6"/>
    <p:sldLayoutId id="2147484937" r:id="rId7"/>
    <p:sldLayoutId id="2147484938" r:id="rId8"/>
    <p:sldLayoutId id="2147484939" r:id="rId9"/>
    <p:sldLayoutId id="2147484940" r:id="rId10"/>
    <p:sldLayoutId id="2147484953" r:id="rId11"/>
  </p:sldLayoutIdLst>
  <p:transition>
    <p:diamond/>
  </p:transition>
  <p:hf sldNum="0" hdr="0" ftr="0" dt="0"/>
  <p:txStyles>
    <p:titleStyle>
      <a:lvl1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i="1" kern="1200">
          <a:solidFill>
            <a:srgbClr val="262626"/>
          </a:solidFill>
          <a:latin typeface="+mj-lt"/>
          <a:ea typeface="+mj-ea"/>
          <a:cs typeface="+mj-cs"/>
        </a:defRPr>
      </a:lvl1pPr>
      <a:lvl2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i="1">
          <a:solidFill>
            <a:srgbClr val="262626"/>
          </a:solidFill>
          <a:latin typeface="Century Schoolbook" charset="0"/>
        </a:defRPr>
      </a:lvl2pPr>
      <a:lvl3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i="1">
          <a:solidFill>
            <a:srgbClr val="262626"/>
          </a:solidFill>
          <a:latin typeface="Century Schoolbook" charset="0"/>
        </a:defRPr>
      </a:lvl3pPr>
      <a:lvl4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i="1">
          <a:solidFill>
            <a:srgbClr val="262626"/>
          </a:solidFill>
          <a:latin typeface="Century Schoolbook" charset="0"/>
        </a:defRPr>
      </a:lvl4pPr>
      <a:lvl5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i="1">
          <a:solidFill>
            <a:srgbClr val="262626"/>
          </a:solidFill>
          <a:latin typeface="Century Schoolbook" charset="0"/>
        </a:defRPr>
      </a:lvl5pPr>
      <a:lvl6pPr marL="4572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3700" i="1">
          <a:solidFill>
            <a:srgbClr val="262626"/>
          </a:solidFill>
          <a:latin typeface="Century Schoolbook" charset="0"/>
        </a:defRPr>
      </a:lvl6pPr>
      <a:lvl7pPr marL="9144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3700" i="1">
          <a:solidFill>
            <a:srgbClr val="262626"/>
          </a:solidFill>
          <a:latin typeface="Century Schoolbook" charset="0"/>
        </a:defRPr>
      </a:lvl7pPr>
      <a:lvl8pPr marL="13716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3700" i="1">
          <a:solidFill>
            <a:srgbClr val="262626"/>
          </a:solidFill>
          <a:latin typeface="Century Schoolbook" charset="0"/>
        </a:defRPr>
      </a:lvl8pPr>
      <a:lvl9pPr marL="18288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3700" i="1">
          <a:solidFill>
            <a:srgbClr val="262626"/>
          </a:solidFill>
          <a:latin typeface="Century Schoolbook" charset="0"/>
        </a:defRPr>
      </a:lvl9pPr>
    </p:titleStyle>
    <p:bodyStyle>
      <a:lvl1pPr marL="211138" indent="-211138" algn="l" defTabSz="685800" rtl="0" eaLnBrk="0" fontAlgn="base" hangingPunct="0">
        <a:lnSpc>
          <a:spcPct val="112000"/>
        </a:lnSpc>
        <a:spcBef>
          <a:spcPts val="6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1pPr>
      <a:lvl2pPr marL="514350" indent="-211138" algn="l" defTabSz="685800" rtl="0" eaLnBrk="0" fontAlgn="base" hangingPunct="0">
        <a:lnSpc>
          <a:spcPct val="112000"/>
        </a:lnSpc>
        <a:spcBef>
          <a:spcPts val="675"/>
        </a:spcBef>
        <a:spcAft>
          <a:spcPct val="0"/>
        </a:spcAft>
        <a:buFont typeface="Corbel" panose="020B0503020204020204" pitchFamily="34" charset="0"/>
        <a:buChar char="–"/>
        <a:defRPr sz="1300" kern="1200">
          <a:solidFill>
            <a:srgbClr val="262626"/>
          </a:solidFill>
          <a:latin typeface="+mn-lt"/>
          <a:ea typeface="+mn-ea"/>
          <a:cs typeface="+mn-cs"/>
        </a:defRPr>
      </a:lvl2pPr>
      <a:lvl3pPr marL="857250" indent="-211138" algn="l" defTabSz="685800" rtl="0" eaLnBrk="0" fontAlgn="base" hangingPunct="0">
        <a:lnSpc>
          <a:spcPct val="112000"/>
        </a:lnSpc>
        <a:spcBef>
          <a:spcPts val="6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3pPr>
      <a:lvl4pPr marL="1200150" indent="-211138" algn="l" defTabSz="685800" rtl="0" eaLnBrk="0" fontAlgn="base" hangingPunct="0">
        <a:lnSpc>
          <a:spcPct val="112000"/>
        </a:lnSpc>
        <a:spcBef>
          <a:spcPts val="675"/>
        </a:spcBef>
        <a:spcAft>
          <a:spcPct val="0"/>
        </a:spcAft>
        <a:buFont typeface="Corbel" panose="020B0503020204020204" pitchFamily="34" charset="0"/>
        <a:buChar char="–"/>
        <a:defRPr sz="1000" kern="1200">
          <a:solidFill>
            <a:srgbClr val="262626"/>
          </a:solidFill>
          <a:latin typeface="+mn-lt"/>
          <a:ea typeface="+mn-ea"/>
          <a:cs typeface="+mn-cs"/>
        </a:defRPr>
      </a:lvl4pPr>
      <a:lvl5pPr marL="1543050" indent="-211138" algn="l" defTabSz="685800" rtl="0" eaLnBrk="0" fontAlgn="base" hangingPunct="0">
        <a:lnSpc>
          <a:spcPct val="112000"/>
        </a:lnSpc>
        <a:spcBef>
          <a:spcPts val="675"/>
        </a:spcBef>
        <a:spcAft>
          <a:spcPct val="0"/>
        </a:spcAft>
        <a:buFont typeface="Arial" panose="020B0604020202020204" pitchFamily="34" charset="0"/>
        <a:buChar char="•"/>
        <a:defRPr sz="1000" i="1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212598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22885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571750" indent="-212598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91465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>
            <a:extLst>
              <a:ext uri="{FF2B5EF4-FFF2-40B4-BE49-F238E27FC236}">
                <a16:creationId xmlns:a16="http://schemas.microsoft.com/office/drawing/2014/main" id="{8EB9AB8A-304E-718C-D6D5-21F8889F3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5788B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400" b="1">
                <a:solidFill>
                  <a:schemeClr val="bg1"/>
                </a:solidFill>
              </a:rPr>
              <a:t>Federal Government of the Somali Republic                     Ministry of Planning and International Cooperation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5F7DD67-3AA6-2577-D9D9-B0F45C240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lum contrast="14000"/>
          </a:blip>
          <a:stretch>
            <a:fillRect/>
          </a:stretch>
        </p:blipFill>
        <p:spPr bwMode="auto">
          <a:xfrm>
            <a:off x="3969734" y="6248400"/>
            <a:ext cx="678466" cy="53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6" name="Rectangle 9">
            <a:extLst>
              <a:ext uri="{FF2B5EF4-FFF2-40B4-BE49-F238E27FC236}">
                <a16:creationId xmlns:a16="http://schemas.microsoft.com/office/drawing/2014/main" id="{C717B43C-14CD-2D64-57C1-E1C3994D2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5788B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/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23CB3C48-6EB0-D291-B399-0795EED990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ED4CA659-65A2-0EEE-A49E-5B573E8B0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9" name="Rectangle 8">
            <a:extLst>
              <a:ext uri="{FF2B5EF4-FFF2-40B4-BE49-F238E27FC236}">
                <a16:creationId xmlns:a16="http://schemas.microsoft.com/office/drawing/2014/main" id="{3AFB7EA3-D3D7-637F-1AB8-591B21B2B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6164263"/>
            <a:ext cx="9144000" cy="685800"/>
          </a:xfrm>
          <a:prstGeom prst="rect">
            <a:avLst/>
          </a:prstGeom>
          <a:solidFill>
            <a:srgbClr val="5788B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sz="1200" b="1" dirty="0">
                <a:solidFill>
                  <a:schemeClr val="bg1"/>
                </a:solidFill>
              </a:rPr>
              <a:t>Ministry of Planning, Investment &amp; Economic Development                           </a:t>
            </a:r>
            <a:r>
              <a:rPr lang="en-US" sz="1200" b="1" dirty="0">
                <a:solidFill>
                  <a:schemeClr val="bg1"/>
                </a:solidFill>
              </a:rPr>
              <a:t>The Federal Government of Somalia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6AC60B2-C992-C02C-EC86-B4BB65299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lum contrast="14000"/>
          </a:blip>
          <a:stretch>
            <a:fillRect/>
          </a:stretch>
        </p:blipFill>
        <p:spPr bwMode="auto">
          <a:xfrm>
            <a:off x="4648200" y="6248400"/>
            <a:ext cx="678466" cy="53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81" name="Rectangle 9">
            <a:extLst>
              <a:ext uri="{FF2B5EF4-FFF2-40B4-BE49-F238E27FC236}">
                <a16:creationId xmlns:a16="http://schemas.microsoft.com/office/drawing/2014/main" id="{3EF5E94C-20E1-BA0C-0FC0-006228CE7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5788B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B58AF3EF-EBD1-E5F7-2A59-6C45AC1E31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" y="6164263"/>
            <a:ext cx="9144000" cy="685800"/>
          </a:xfrm>
          <a:prstGeom prst="rect">
            <a:avLst/>
          </a:prstGeom>
          <a:solidFill>
            <a:srgbClr val="5788B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sz="1200" b="1" dirty="0">
                <a:solidFill>
                  <a:schemeClr val="bg1"/>
                </a:solidFill>
              </a:rPr>
              <a:t>                    National Bureau of Statistics                                                            </a:t>
            </a:r>
            <a:r>
              <a:rPr lang="en-US" sz="1200" b="1" dirty="0">
                <a:solidFill>
                  <a:schemeClr val="bg1"/>
                </a:solidFill>
              </a:rPr>
              <a:t>The Federal Government of Somalia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B5C26A21-19DF-C4E5-51E7-F28600FE16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lum contrast="14000"/>
          </a:blip>
          <a:stretch>
            <a:fillRect/>
          </a:stretch>
        </p:blipFill>
        <p:spPr bwMode="auto">
          <a:xfrm>
            <a:off x="4232767" y="6282532"/>
            <a:ext cx="678466" cy="53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78CDC6CC-3670-DAB8-10A8-902F437EF2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5788B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1" r:id="rId1"/>
    <p:sldLayoutId id="2147484954" r:id="rId2"/>
    <p:sldLayoutId id="2147484942" r:id="rId3"/>
    <p:sldLayoutId id="2147484943" r:id="rId4"/>
    <p:sldLayoutId id="2147484944" r:id="rId5"/>
    <p:sldLayoutId id="2147484945" r:id="rId6"/>
    <p:sldLayoutId id="2147484946" r:id="rId7"/>
  </p:sldLayoutIdLst>
  <p:transition>
    <p:diamond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6200" y="1447800"/>
            <a:ext cx="9144000" cy="3200400"/>
          </a:xfrm>
          <a:prstGeom prst="rect">
            <a:avLst/>
          </a:prstGeom>
        </p:spPr>
        <p:txBody>
          <a:bodyPr/>
          <a:lstStyle>
            <a:lvl1pPr algn="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 i="1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 i="1">
                <a:solidFill>
                  <a:srgbClr val="262626"/>
                </a:solidFill>
                <a:latin typeface="Century Schoolbook" charset="0"/>
              </a:defRPr>
            </a:lvl2pPr>
            <a:lvl3pPr algn="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 i="1">
                <a:solidFill>
                  <a:srgbClr val="262626"/>
                </a:solidFill>
                <a:latin typeface="Century Schoolbook" charset="0"/>
              </a:defRPr>
            </a:lvl3pPr>
            <a:lvl4pPr algn="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 i="1">
                <a:solidFill>
                  <a:srgbClr val="262626"/>
                </a:solidFill>
                <a:latin typeface="Century Schoolbook" charset="0"/>
              </a:defRPr>
            </a:lvl4pPr>
            <a:lvl5pPr algn="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 i="1">
                <a:solidFill>
                  <a:srgbClr val="262626"/>
                </a:solidFill>
                <a:latin typeface="Century Schoolbook" charset="0"/>
              </a:defRPr>
            </a:lvl5pPr>
            <a:lvl6pPr marL="457200"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 i="1">
                <a:solidFill>
                  <a:srgbClr val="262626"/>
                </a:solidFill>
                <a:latin typeface="Century Schoolbook" charset="0"/>
              </a:defRPr>
            </a:lvl6pPr>
            <a:lvl7pPr marL="914400"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 i="1">
                <a:solidFill>
                  <a:srgbClr val="262626"/>
                </a:solidFill>
                <a:latin typeface="Century Schoolbook" charset="0"/>
              </a:defRPr>
            </a:lvl7pPr>
            <a:lvl8pPr marL="1371600"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 i="1">
                <a:solidFill>
                  <a:srgbClr val="262626"/>
                </a:solidFill>
                <a:latin typeface="Century Schoolbook" charset="0"/>
              </a:defRPr>
            </a:lvl8pPr>
            <a:lvl9pPr marL="1828800"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 i="1">
                <a:solidFill>
                  <a:srgbClr val="262626"/>
                </a:solidFill>
                <a:latin typeface="Century Schoolbook" charset="0"/>
              </a:defRPr>
            </a:lvl9pPr>
          </a:lstStyle>
          <a:p>
            <a:pPr algn="ctr"/>
            <a:r>
              <a:rPr lang="en-GB" sz="3200" b="1" dirty="0">
                <a:solidFill>
                  <a:schemeClr val="tx1"/>
                </a:solidFill>
              </a:rPr>
              <a:t>Workshop on Optimizing poverty reductions in Arab States: Measurement and tools to inform policies</a:t>
            </a:r>
            <a:endParaRPr lang="en-GB" sz="3200" b="1" dirty="0">
              <a:solidFill>
                <a:srgbClr val="0070C0"/>
              </a:solidFill>
            </a:endParaRPr>
          </a:p>
          <a:p>
            <a:pPr algn="ctr"/>
            <a:endParaRPr lang="en-GB" sz="3200" b="1" dirty="0">
              <a:solidFill>
                <a:srgbClr val="0070C0"/>
              </a:solidFill>
            </a:endParaRPr>
          </a:p>
          <a:p>
            <a:pPr algn="ctr"/>
            <a:r>
              <a:rPr lang="en-GB" sz="3200" b="1" dirty="0">
                <a:solidFill>
                  <a:srgbClr val="0070C0"/>
                </a:solidFill>
              </a:rPr>
              <a:t>Presentation </a:t>
            </a:r>
          </a:p>
          <a:p>
            <a:pPr algn="l"/>
            <a:endParaRPr lang="en-GB" sz="3200" b="1" dirty="0">
              <a:solidFill>
                <a:srgbClr val="0070C0"/>
              </a:solidFill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</a:rPr>
              <a:t> Multidimensional Poverty Index (MPI) Report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0" y="51924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aseline="30000" dirty="0"/>
              <a:t>28th</a:t>
            </a:r>
            <a:r>
              <a:rPr lang="en-US" dirty="0"/>
              <a:t> November, 2023</a:t>
            </a:r>
          </a:p>
          <a:p>
            <a:r>
              <a:rPr lang="en-US" dirty="0"/>
              <a:t>Amman, Jordan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36572-47DA-48FF-908D-760DC559A8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-19921"/>
            <a:ext cx="1666642" cy="141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23499"/>
      </p:ext>
    </p:extLst>
  </p:cSld>
  <p:clrMapOvr>
    <a:masterClrMapping/>
  </p:clrMapOvr>
  <p:transition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28600"/>
            <a:ext cx="500649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200" b="1" dirty="0">
                <a:latin typeface="Gotham-Bold"/>
                <a:ea typeface="Calibri" panose="020F0502020204030204" pitchFamily="34" charset="0"/>
                <a:cs typeface="Gotham-Bold"/>
              </a:rPr>
              <a:t>MPI scores by subgroup</a:t>
            </a:r>
            <a:r>
              <a:rPr lang="en-US" dirty="0">
                <a:solidFill>
                  <a:srgbClr val="1F1F1F"/>
                </a:solidFill>
                <a:ea typeface="Arial" panose="020B0604020202020204" pitchFamily="34" charset="0"/>
              </a:rPr>
              <a:t>: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 descr="A graph of blue bars with white text&#10;&#10;Description automatically generated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8229599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46600"/>
      </p:ext>
    </p:extLst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286" y="0"/>
            <a:ext cx="8991600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</a:pPr>
            <a:r>
              <a:rPr lang="en-US" sz="3200" b="1" dirty="0">
                <a:latin typeface="Gotham-Bold"/>
                <a:ea typeface="Calibri" panose="020F0502020204030204" pitchFamily="34" charset="0"/>
                <a:cs typeface="Gotham-Bold"/>
              </a:rPr>
              <a:t>Censored Headcount Ratios, National</a:t>
            </a:r>
            <a:endParaRPr lang="en-GB" sz="3200" b="1" dirty="0">
              <a:latin typeface="Gotham-Bold"/>
              <a:ea typeface="Calibri" panose="020F0502020204030204" pitchFamily="34" charset="0"/>
              <a:cs typeface="Gotham-Bold"/>
            </a:endParaRPr>
          </a:p>
        </p:txBody>
      </p:sp>
      <p:pic>
        <p:nvPicPr>
          <p:cNvPr id="4" name="Picture 3" descr="A graph of different colored bars&#10;&#10;Description automatically generated"/>
          <p:cNvPicPr/>
          <p:nvPr/>
        </p:nvPicPr>
        <p:blipFill>
          <a:blip r:embed="rId2"/>
          <a:stretch>
            <a:fillRect/>
          </a:stretch>
        </p:blipFill>
        <p:spPr>
          <a:xfrm>
            <a:off x="163286" y="1219200"/>
            <a:ext cx="8752113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43444"/>
      </p:ext>
    </p:extLst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286" y="0"/>
            <a:ext cx="8991600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</a:pPr>
            <a:r>
              <a:rPr lang="en-US" sz="3200" b="1" dirty="0">
                <a:latin typeface="Gotham-Bold"/>
                <a:ea typeface="Calibri" panose="020F0502020204030204" pitchFamily="34" charset="0"/>
                <a:cs typeface="Gotham-Bold"/>
              </a:rPr>
              <a:t>Censored Headcount Ratios, Urban</a:t>
            </a:r>
            <a:endParaRPr lang="en-GB" sz="3200" b="1" dirty="0">
              <a:latin typeface="Gotham-Bold"/>
              <a:ea typeface="Calibri" panose="020F0502020204030204" pitchFamily="34" charset="0"/>
              <a:cs typeface="Gotham-Bold"/>
            </a:endParaRPr>
          </a:p>
        </p:txBody>
      </p:sp>
      <p:pic>
        <p:nvPicPr>
          <p:cNvPr id="3" name="Picture 2" descr="A graph of different colored bars&#10;&#10;Description automatically generated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20617"/>
      </p:ext>
    </p:extLst>
  </p:cSld>
  <p:clrMapOvr>
    <a:masterClrMapping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5683" y="304800"/>
            <a:ext cx="6946133" cy="580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SzPts val="1000"/>
            </a:pPr>
            <a:r>
              <a:rPr lang="en-US" sz="3200" b="1" dirty="0">
                <a:latin typeface="Gotham-Bold"/>
                <a:ea typeface="Calibri" panose="020F0502020204030204" pitchFamily="34" charset="0"/>
                <a:cs typeface="Gotham-Bold"/>
              </a:rPr>
              <a:t>Censored Headcount Ratios, Rural</a:t>
            </a:r>
            <a:endParaRPr lang="en-GB" sz="3200" b="1" dirty="0">
              <a:latin typeface="Gotham-Bold"/>
              <a:ea typeface="Calibri" panose="020F0502020204030204" pitchFamily="34" charset="0"/>
              <a:cs typeface="Gotham-Bold"/>
            </a:endParaRPr>
          </a:p>
        </p:txBody>
      </p:sp>
      <p:pic>
        <p:nvPicPr>
          <p:cNvPr id="3" name="Picture 2" descr="A graph of different colored bars&#10;&#10;Description automatically generated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067799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34219"/>
      </p:ext>
    </p:extLst>
  </p:cSld>
  <p:clrMapOvr>
    <a:masterClrMapping/>
  </p:clrMapOvr>
  <p:transition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different colored bars&#10;&#10;Description automatically generated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18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4244" y="304800"/>
            <a:ext cx="7629012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SzPts val="1000"/>
            </a:pPr>
            <a:r>
              <a:rPr lang="en-US" sz="3200" b="1" dirty="0">
                <a:latin typeface="Gotham-Bold"/>
                <a:ea typeface="Calibri" panose="020F0502020204030204" pitchFamily="34" charset="0"/>
                <a:cs typeface="Gotham-Bold"/>
              </a:rPr>
              <a:t>Censored Headcount Ratios, Nomadic</a:t>
            </a:r>
            <a:endParaRPr lang="en-GB" sz="3200" b="1" dirty="0">
              <a:latin typeface="Gotham-Bold"/>
              <a:ea typeface="Calibri" panose="020F0502020204030204" pitchFamily="34" charset="0"/>
              <a:cs typeface="Gotham-Bold"/>
            </a:endParaRPr>
          </a:p>
        </p:txBody>
      </p:sp>
    </p:spTree>
    <p:extLst>
      <p:ext uri="{BB962C8B-B14F-4D97-AF65-F5344CB8AC3E}">
        <p14:creationId xmlns:p14="http://schemas.microsoft.com/office/powerpoint/2010/main" val="711427541"/>
      </p:ext>
    </p:extLst>
  </p:cSld>
  <p:clrMapOvr>
    <a:masterClrMapping/>
  </p:clrMapOvr>
  <p:transition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7828" y="21771"/>
            <a:ext cx="6966972" cy="592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latin typeface="Gotham-Bold"/>
                <a:ea typeface="Calibri" panose="020F0502020204030204" pitchFamily="34" charset="0"/>
                <a:cs typeface="Gotham-Bold"/>
              </a:rPr>
              <a:t>	Contribution of indicators to MPI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 descr="A graph of different colored bars&#10;&#10;Description automatically generated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" y="1143000"/>
            <a:ext cx="8839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78277"/>
      </p:ext>
    </p:extLst>
  </p:cSld>
  <p:clrMapOvr>
    <a:masterClrMapping/>
  </p:clrMapOvr>
  <p:transition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304800"/>
            <a:ext cx="7398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1F1F1F"/>
                </a:solidFill>
                <a:ea typeface="Arial" panose="020B0604020202020204" pitchFamily="34" charset="0"/>
              </a:rPr>
              <a:t>MPI by education of Household Head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246398" cy="42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72999"/>
      </p:ext>
    </p:extLst>
  </p:cSld>
  <p:clrMapOvr>
    <a:masterClrMapping/>
  </p:clrMapOvr>
  <p:transition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381000"/>
            <a:ext cx="3369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F1F1F"/>
                </a:solidFill>
                <a:ea typeface="Arial" panose="020B0604020202020204" pitchFamily="34" charset="0"/>
              </a:rPr>
              <a:t>Conclusion (1/2)</a:t>
            </a:r>
            <a:endParaRPr lang="en-GB" sz="3200" b="1" dirty="0">
              <a:solidFill>
                <a:srgbClr val="1F1F1F"/>
              </a:solidFill>
              <a:ea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422" y="106680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National MPI is widespread and intense, especially in rural areas and among nomadic populations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Another particularly vulnerable group is older people. Their MPI scores are higher than those of other age groups.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Food insecurity and lack of access to drinking water are the highest contributing factors, making three in four Somalis MPI-poor</a:t>
            </a:r>
          </a:p>
        </p:txBody>
      </p:sp>
    </p:spTree>
    <p:extLst>
      <p:ext uri="{BB962C8B-B14F-4D97-AF65-F5344CB8AC3E}">
        <p14:creationId xmlns:p14="http://schemas.microsoft.com/office/powerpoint/2010/main" val="763932967"/>
      </p:ext>
    </p:extLst>
  </p:cSld>
  <p:clrMapOvr>
    <a:masterClrMapping/>
  </p:clrMapOvr>
  <p:transition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3000"/>
            <a:ext cx="89154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 average, the MPI-poor are deprived in 40 per cent of the 13 indicators that constitute the national MPI</a:t>
            </a:r>
          </a:p>
          <a:p>
            <a:pPr>
              <a:spcAft>
                <a:spcPts val="0"/>
              </a:spcAft>
            </a:pPr>
            <a:endParaRPr lang="en-GB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Educational level of household head makes a significant difference in the incidence and intensity of poverty.</a:t>
            </a:r>
          </a:p>
          <a:p>
            <a:pPr marL="914400" lvl="1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Those living in households where the household head does not have any education are most likely to experience multidimensional poverty. </a:t>
            </a:r>
          </a:p>
          <a:p>
            <a:pPr marL="914400" lvl="1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contrast, the higher the educational level of the household head, the less likely it is for household members to be MPI-poor.</a:t>
            </a:r>
          </a:p>
          <a:p>
            <a:pPr>
              <a:spcAft>
                <a:spcPts val="0"/>
              </a:spcAft>
            </a:pP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381000"/>
            <a:ext cx="33698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F1F1F"/>
                </a:solidFill>
                <a:ea typeface="Arial" panose="020B0604020202020204" pitchFamily="34" charset="0"/>
              </a:rPr>
              <a:t>Conclusion (2/2)</a:t>
            </a:r>
            <a:endParaRPr lang="en-GB" sz="3200" b="1" dirty="0">
              <a:solidFill>
                <a:srgbClr val="1F1F1F"/>
              </a:solidFill>
              <a:ea typeface="Arial" panose="020B0604020202020204" pitchFamily="34" charset="0"/>
            </a:endParaRPr>
          </a:p>
          <a:p>
            <a:endParaRPr lang="en-GB" sz="3200" b="1" dirty="0">
              <a:solidFill>
                <a:srgbClr val="1F1F1F"/>
              </a:solidFill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98834"/>
      </p:ext>
    </p:extLst>
  </p:cSld>
  <p:clrMapOvr>
    <a:masterClrMapping/>
  </p:clrMapOvr>
  <p:transition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90198DE-8341-41CA-7658-17FDA56615C3}"/>
              </a:ext>
            </a:extLst>
          </p:cNvPr>
          <p:cNvSpPr txBox="1"/>
          <p:nvPr/>
        </p:nvSpPr>
        <p:spPr>
          <a:xfrm>
            <a:off x="1857149" y="3746274"/>
            <a:ext cx="5470525" cy="785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501" spc="-4" dirty="0" err="1">
                <a:solidFill>
                  <a:schemeClr val="tx2"/>
                </a:solidFill>
                <a:cs typeface="Arial" panose="020B0604020202020204" pitchFamily="34" charset="0"/>
              </a:rPr>
              <a:t>Mahadsanidiin</a:t>
            </a:r>
            <a:r>
              <a:rPr lang="en-GB" sz="4501" dirty="0">
                <a:solidFill>
                  <a:schemeClr val="tx2"/>
                </a:solidFill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5842" name="Picture 7" descr="Coat_of_arms_of_Somalia">
            <a:extLst>
              <a:ext uri="{FF2B5EF4-FFF2-40B4-BE49-F238E27FC236}">
                <a16:creationId xmlns:a16="http://schemas.microsoft.com/office/drawing/2014/main" id="{B0CEB561-8ECF-EC63-3104-77CF27D91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590800"/>
            <a:ext cx="177165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D59DDEBE-4CA0-07D2-81C5-AC352859D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220200" cy="1143000"/>
          </a:xfrm>
        </p:spPr>
        <p:txBody>
          <a:bodyPr/>
          <a:lstStyle/>
          <a:p>
            <a:pPr eaLnBrk="1" hangingPunct="1">
              <a:lnSpc>
                <a:spcPct val="102000"/>
              </a:lnSpc>
            </a:pPr>
            <a:r>
              <a:rPr lang="en-ZA" altLang="en-US" sz="24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Somalia National Bureau of Statistics </a:t>
            </a:r>
            <a:br>
              <a:rPr lang="en-ZA" altLang="en-US" sz="24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ko-KR" altLang="en-US" sz="2400" b="1">
              <a:solidFill>
                <a:schemeClr val="bg1"/>
              </a:solidFill>
              <a:latin typeface="Tahoma" panose="020B0604030504040204" pitchFamily="34" charset="0"/>
              <a:ea typeface="굴림" panose="020B0600000101010101" pitchFamily="34" charset="-127"/>
              <a:cs typeface="Tahoma" panose="020B0604030504040204" pitchFamily="34" charset="0"/>
            </a:endParaRPr>
          </a:p>
        </p:txBody>
      </p:sp>
      <p:pic>
        <p:nvPicPr>
          <p:cNvPr id="24578" name="Picture 5">
            <a:extLst>
              <a:ext uri="{FF2B5EF4-FFF2-40B4-BE49-F238E27FC236}">
                <a16:creationId xmlns:a16="http://schemas.microsoft.com/office/drawing/2014/main" id="{8E5D06DC-DF06-B23A-CACD-030FB99A4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19200"/>
            <a:ext cx="8839200" cy="6423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</a:rPr>
              <a:t>Overview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</a:rPr>
              <a:t>Data, MPI Methodology 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</a:rPr>
              <a:t>Somalia national MPI framework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</a:rPr>
              <a:t>Indicator Cut-offs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</a:rPr>
              <a:t>Headcount ratio (H), and average intensity (A) by subgroup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</a:rPr>
              <a:t>MPI scores by subgroup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</a:rPr>
              <a:t>Censored Headcount Ratios, National, Urban, Rural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</a:rPr>
              <a:t>&amp; Nomadic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</a:rPr>
              <a:t>Contribution of indicators to MPI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</a:rPr>
              <a:t>MPI by education of household head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</a:rPr>
              <a:t>Conclusion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304800"/>
            <a:ext cx="2085828" cy="847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49289701"/>
      </p:ext>
    </p:extLst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381000"/>
            <a:ext cx="2962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F1F1F"/>
                </a:solidFill>
                <a:ea typeface="Arial" panose="020B0604020202020204" pitchFamily="34" charset="0"/>
              </a:rPr>
              <a:t>Overview (1/2)</a:t>
            </a:r>
            <a:endParaRPr lang="en-GB" sz="3200" b="1" dirty="0">
              <a:solidFill>
                <a:srgbClr val="1F1F1F"/>
              </a:solidFill>
              <a:ea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422" y="106680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MPI is an index designed to measure acute poverty. </a:t>
            </a:r>
          </a:p>
          <a:p>
            <a:pPr marL="914400" lvl="1" indent="-4572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it includes people living under conditions where they do not reach the minimum internationally agreed standards in indicators of basic functioning</a:t>
            </a:r>
          </a:p>
          <a:p>
            <a:pPr marL="914400" lvl="1" indent="-4572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it refers to people living under conditions where they do not reach the minimum standards in several aspects at the same time. </a:t>
            </a:r>
          </a:p>
        </p:txBody>
      </p:sp>
    </p:spTree>
    <p:extLst>
      <p:ext uri="{BB962C8B-B14F-4D97-AF65-F5344CB8AC3E}">
        <p14:creationId xmlns:p14="http://schemas.microsoft.com/office/powerpoint/2010/main" val="2887976352"/>
      </p:ext>
    </p:extLst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3000"/>
            <a:ext cx="9067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MPI combines two key pieces of information to measure acute poverty: </a:t>
            </a:r>
          </a:p>
          <a:p>
            <a:pPr marL="914400" lvl="1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incidence of poverty, or the proportion of people (within a given population) who experience multiple deprivations</a:t>
            </a:r>
          </a:p>
          <a:p>
            <a:pPr marL="914400" lvl="1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intensity of their deprivation - the average proportion of (weighted) deprivations they experience.</a:t>
            </a:r>
          </a:p>
          <a:p>
            <a:pPr>
              <a:spcAft>
                <a:spcPts val="0"/>
              </a:spcAft>
            </a:pPr>
            <a:r>
              <a:rPr lang="en-G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MPI is highest with a score of 1 if all people are deprived in all indicators, and lowest with a score of 0 if no one is deprived in any of the chosen indicators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2861647" y="228600"/>
            <a:ext cx="2826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F1F1F"/>
                </a:solidFill>
                <a:ea typeface="Arial" panose="020B0604020202020204" pitchFamily="34" charset="0"/>
              </a:rPr>
              <a:t>Overview (2/2</a:t>
            </a:r>
            <a:endParaRPr lang="en-GB" sz="3200" b="1" dirty="0">
              <a:solidFill>
                <a:srgbClr val="1F1F1F"/>
              </a:solidFill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401728"/>
      </p:ext>
    </p:extLst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5240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1F1F1F"/>
                </a:solidFill>
                <a:ea typeface="Arial" panose="020B0604020202020204" pitchFamily="34" charset="0"/>
              </a:rPr>
              <a:t>Data, MPI Methodology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1066800"/>
            <a:ext cx="8991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national MPI relies on data collected from the Somalia Health and Demographic Survey (SHDS)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MPI is based on the </a:t>
            </a:r>
            <a:r>
              <a:rPr lang="en-GB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Alkire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-Foster (AF) counting method.  This method counts the various deprivations people face simultaneously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Based on a framework of such indicators, the AF-method applies a dual cut-off approach.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This first identifies whether a person is deprived in a certain indicator using indicator-specific cut-offs.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Applying the second cut-off, which is poverty cut- off k, determines whether a person is MPI-poor or not</a:t>
            </a:r>
          </a:p>
          <a:p>
            <a:endParaRPr lang="en-GB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13482"/>
      </p:ext>
    </p:extLst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886" y="-762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</a:rPr>
              <a:t>Somalia national MPI framework</a:t>
            </a:r>
            <a:endParaRPr lang="en-GB" sz="4800" dirty="0"/>
          </a:p>
        </p:txBody>
      </p:sp>
      <p:pic>
        <p:nvPicPr>
          <p:cNvPr id="6" name="image3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8523514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95184"/>
      </p:ext>
    </p:extLst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0886" y="-762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latin typeface="Calibri" panose="020F0502020204030204" pitchFamily="34" charset="0"/>
                <a:ea typeface="Calibri" panose="020F0502020204030204" pitchFamily="34" charset="0"/>
              </a:rPr>
              <a:t>Indicator Cut-offs</a:t>
            </a:r>
          </a:p>
          <a:p>
            <a:pPr algn="ctr"/>
            <a:endParaRPr lang="en-GB" sz="48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image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08630"/>
            <a:ext cx="8610600" cy="538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82760"/>
      </p:ext>
    </p:extLst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2694" y="26028"/>
            <a:ext cx="7999306" cy="1116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Gotham-Bold"/>
                <a:ea typeface="Calibri" panose="020F0502020204030204" pitchFamily="34" charset="0"/>
                <a:cs typeface="Gotham-Bold"/>
              </a:rPr>
              <a:t>Headcount ratio (H), and average intensity (A)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Gotham-Bold"/>
                <a:ea typeface="Calibri" panose="020F0502020204030204" pitchFamily="34" charset="0"/>
                <a:cs typeface="Gotham-Bold"/>
              </a:rPr>
              <a:t> by subgroup</a:t>
            </a:r>
          </a:p>
        </p:txBody>
      </p:sp>
      <p:pic>
        <p:nvPicPr>
          <p:cNvPr id="4" name="Picture 3" descr="A graph of different colored bars&#10;&#10;Description automatically generated with medium confidence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8077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56774"/>
      </p:ext>
    </p:extLst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5.xml><?xml version="1.0" encoding="utf-8"?>
<a:theme xmlns:a="http://schemas.openxmlformats.org/drawingml/2006/main" name="2_Theme1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</TotalTime>
  <Pages>1</Pages>
  <Words>551</Words>
  <Characters>0</Characters>
  <Application>Microsoft Office PowerPoint</Application>
  <DocSecurity>0</DocSecurity>
  <PresentationFormat>On-screen Show (4:3)</PresentationFormat>
  <Lines>0</Lines>
  <Paragraphs>60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Century Schoolbook</vt:lpstr>
      <vt:lpstr>Corbel</vt:lpstr>
      <vt:lpstr>Gotham-Bold</vt:lpstr>
      <vt:lpstr>Tahoma</vt:lpstr>
      <vt:lpstr>Times New Roman</vt:lpstr>
      <vt:lpstr>Wingdings</vt:lpstr>
      <vt:lpstr>1_Default Design</vt:lpstr>
      <vt:lpstr>Theme1</vt:lpstr>
      <vt:lpstr>1_Theme1</vt:lpstr>
      <vt:lpstr>Headlines</vt:lpstr>
      <vt:lpstr>2_Theme1</vt:lpstr>
      <vt:lpstr>PowerPoint Presentation</vt:lpstr>
      <vt:lpstr>Somalia National Bureau of Statistics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TCM</Manager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Somalia National Bureau of Statistics</dc:title>
  <dc:creator>Microsoft Office User</dc:creator>
  <cp:lastModifiedBy>Said Abdilaahi</cp:lastModifiedBy>
  <cp:revision>76</cp:revision>
  <dcterms:created xsi:type="dcterms:W3CDTF">2021-10-22T15:29:43Z</dcterms:created>
  <dcterms:modified xsi:type="dcterms:W3CDTF">2023-11-29T04:39:42Z</dcterms:modified>
</cp:coreProperties>
</file>