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303" r:id="rId2"/>
    <p:sldId id="304" r:id="rId3"/>
    <p:sldId id="311" r:id="rId4"/>
    <p:sldId id="314" r:id="rId5"/>
    <p:sldId id="339" r:id="rId6"/>
    <p:sldId id="573" r:id="rId7"/>
    <p:sldId id="801" r:id="rId8"/>
    <p:sldId id="306" r:id="rId9"/>
    <p:sldId id="321" r:id="rId10"/>
    <p:sldId id="322" r:id="rId11"/>
    <p:sldId id="895" r:id="rId12"/>
    <p:sldId id="896" r:id="rId13"/>
    <p:sldId id="893" r:id="rId14"/>
    <p:sldId id="3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243" autoAdjust="0"/>
  </p:normalViewPr>
  <p:slideViewPr>
    <p:cSldViewPr snapToGrid="0">
      <p:cViewPr varScale="1">
        <p:scale>
          <a:sx n="65" d="100"/>
          <a:sy n="65" d="100"/>
        </p:scale>
        <p:origin x="1358" y="5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wner\Downloads\Results%20-%20Optimization%20MPI_ToR_Extension%201407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Sheet1!$D$2</c:f>
              <c:strCache>
                <c:ptCount val="1"/>
                <c:pt idx="0">
                  <c:v>Cluster I</c:v>
                </c:pt>
              </c:strCache>
            </c:strRef>
          </c:tx>
          <c:spPr>
            <a:solidFill>
              <a:schemeClr val="accent1"/>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Sheet1!$D$3:$D$6</c:f>
              <c:numCache>
                <c:formatCode>0%</c:formatCode>
                <c:ptCount val="4"/>
                <c:pt idx="0">
                  <c:v>4.095904095904096E-2</c:v>
                </c:pt>
                <c:pt idx="1">
                  <c:v>7.032967032967033E-2</c:v>
                </c:pt>
                <c:pt idx="2">
                  <c:v>6.0939060939060936E-2</c:v>
                </c:pt>
                <c:pt idx="3">
                  <c:v>0.15084915084915085</c:v>
                </c:pt>
              </c:numCache>
            </c:numRef>
          </c:val>
          <c:extLst>
            <c:ext xmlns:c16="http://schemas.microsoft.com/office/drawing/2014/chart" uri="{C3380CC4-5D6E-409C-BE32-E72D297353CC}">
              <c16:uniqueId val="{00000000-CD1B-4473-98DE-0504A4B21B3D}"/>
            </c:ext>
          </c:extLst>
        </c:ser>
        <c:ser>
          <c:idx val="1"/>
          <c:order val="1"/>
          <c:tx>
            <c:strRef>
              <c:f>Sheet1!$E$2</c:f>
              <c:strCache>
                <c:ptCount val="1"/>
                <c:pt idx="0">
                  <c:v>Cluster II</c:v>
                </c:pt>
              </c:strCache>
            </c:strRef>
          </c:tx>
          <c:spPr>
            <a:solidFill>
              <a:schemeClr val="accent2"/>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Sheet1!$E$3:$E$6</c:f>
              <c:numCache>
                <c:formatCode>0%</c:formatCode>
                <c:ptCount val="4"/>
                <c:pt idx="0">
                  <c:v>4.2728635682158921E-2</c:v>
                </c:pt>
                <c:pt idx="1">
                  <c:v>7.1964017991004492E-2</c:v>
                </c:pt>
                <c:pt idx="2">
                  <c:v>5.6971514242878558E-2</c:v>
                </c:pt>
                <c:pt idx="3">
                  <c:v>6.5217391304347824E-2</c:v>
                </c:pt>
              </c:numCache>
            </c:numRef>
          </c:val>
          <c:extLst>
            <c:ext xmlns:c16="http://schemas.microsoft.com/office/drawing/2014/chart" uri="{C3380CC4-5D6E-409C-BE32-E72D297353CC}">
              <c16:uniqueId val="{00000001-CD1B-4473-98DE-0504A4B21B3D}"/>
            </c:ext>
          </c:extLst>
        </c:ser>
        <c:ser>
          <c:idx val="2"/>
          <c:order val="2"/>
          <c:tx>
            <c:strRef>
              <c:f>Sheet1!$F$2</c:f>
              <c:strCache>
                <c:ptCount val="1"/>
                <c:pt idx="0">
                  <c:v>Cluster III</c:v>
                </c:pt>
              </c:strCache>
            </c:strRef>
          </c:tx>
          <c:spPr>
            <a:solidFill>
              <a:schemeClr val="accent3"/>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Sheet1!$F$3:$F$6</c:f>
              <c:numCache>
                <c:formatCode>0%</c:formatCode>
                <c:ptCount val="4"/>
                <c:pt idx="0">
                  <c:v>8.1699346405228759E-2</c:v>
                </c:pt>
                <c:pt idx="1">
                  <c:v>7.9738562091503262E-2</c:v>
                </c:pt>
                <c:pt idx="2">
                  <c:v>6.0784313725490195E-2</c:v>
                </c:pt>
                <c:pt idx="3">
                  <c:v>0.26862745098039215</c:v>
                </c:pt>
              </c:numCache>
            </c:numRef>
          </c:val>
          <c:extLst>
            <c:ext xmlns:c16="http://schemas.microsoft.com/office/drawing/2014/chart" uri="{C3380CC4-5D6E-409C-BE32-E72D297353CC}">
              <c16:uniqueId val="{00000002-CD1B-4473-98DE-0504A4B21B3D}"/>
            </c:ext>
          </c:extLst>
        </c:ser>
        <c:ser>
          <c:idx val="3"/>
          <c:order val="3"/>
          <c:tx>
            <c:strRef>
              <c:f>Sheet1!$G$2</c:f>
              <c:strCache>
                <c:ptCount val="1"/>
                <c:pt idx="0">
                  <c:v>Cluster IV</c:v>
                </c:pt>
              </c:strCache>
            </c:strRef>
          </c:tx>
          <c:spPr>
            <a:solidFill>
              <a:schemeClr val="accent4"/>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Sheet1!$G$3:$G$6</c:f>
              <c:numCache>
                <c:formatCode>0%</c:formatCode>
                <c:ptCount val="4"/>
                <c:pt idx="0">
                  <c:v>6.2427745664739881E-2</c:v>
                </c:pt>
                <c:pt idx="1">
                  <c:v>0.13063583815028901</c:v>
                </c:pt>
                <c:pt idx="2">
                  <c:v>1.7341040462427744E-2</c:v>
                </c:pt>
                <c:pt idx="3">
                  <c:v>0.11907514450867052</c:v>
                </c:pt>
              </c:numCache>
            </c:numRef>
          </c:val>
          <c:extLst>
            <c:ext xmlns:c16="http://schemas.microsoft.com/office/drawing/2014/chart" uri="{C3380CC4-5D6E-409C-BE32-E72D297353CC}">
              <c16:uniqueId val="{00000003-CD1B-4473-98DE-0504A4B21B3D}"/>
            </c:ext>
          </c:extLst>
        </c:ser>
        <c:ser>
          <c:idx val="4"/>
          <c:order val="4"/>
          <c:tx>
            <c:strRef>
              <c:f>Sheet1!$H$2</c:f>
              <c:strCache>
                <c:ptCount val="1"/>
                <c:pt idx="0">
                  <c:v>Cluster V</c:v>
                </c:pt>
              </c:strCache>
            </c:strRef>
          </c:tx>
          <c:spPr>
            <a:solidFill>
              <a:schemeClr val="accent5"/>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Sheet1!$H$3:$H$6</c:f>
              <c:numCache>
                <c:formatCode>0%</c:formatCode>
                <c:ptCount val="4"/>
                <c:pt idx="0">
                  <c:v>0.18554476806903991</c:v>
                </c:pt>
                <c:pt idx="1">
                  <c:v>0.15102481121898598</c:v>
                </c:pt>
                <c:pt idx="2">
                  <c:v>2.696871628910464E-2</c:v>
                </c:pt>
                <c:pt idx="3">
                  <c:v>0.37216828478964403</c:v>
                </c:pt>
              </c:numCache>
            </c:numRef>
          </c:val>
          <c:extLst>
            <c:ext xmlns:c16="http://schemas.microsoft.com/office/drawing/2014/chart" uri="{C3380CC4-5D6E-409C-BE32-E72D297353CC}">
              <c16:uniqueId val="{00000004-CD1B-4473-98DE-0504A4B21B3D}"/>
            </c:ext>
          </c:extLst>
        </c:ser>
        <c:ser>
          <c:idx val="5"/>
          <c:order val="5"/>
          <c:tx>
            <c:strRef>
              <c:f>Sheet1!$I$2</c:f>
              <c:strCache>
                <c:ptCount val="1"/>
                <c:pt idx="0">
                  <c:v>Cluster VI</c:v>
                </c:pt>
              </c:strCache>
            </c:strRef>
          </c:tx>
          <c:spPr>
            <a:solidFill>
              <a:schemeClr val="accent6"/>
            </a:solidFill>
            <a:ln>
              <a:noFill/>
            </a:ln>
            <a:effectLst/>
          </c:spPr>
          <c:invertIfNegative val="0"/>
          <c:cat>
            <c:strRef>
              <c:f>Sheet1!$C$3:$C$6</c:f>
              <c:strCache>
                <c:ptCount val="4"/>
                <c:pt idx="0">
                  <c:v>School attendance</c:v>
                </c:pt>
                <c:pt idx="1">
                  <c:v>Electricity</c:v>
                </c:pt>
                <c:pt idx="2">
                  <c:v>Unemployment</c:v>
                </c:pt>
                <c:pt idx="3">
                  <c:v>Social assistance </c:v>
                </c:pt>
              </c:strCache>
            </c:strRef>
          </c:cat>
          <c:val>
            <c:numRef>
              <c:f>Sheet1!$I$3:$I$6</c:f>
              <c:numCache>
                <c:formatCode>0%</c:formatCode>
                <c:ptCount val="4"/>
                <c:pt idx="0">
                  <c:v>9.4777562862669251E-2</c:v>
                </c:pt>
                <c:pt idx="1">
                  <c:v>0.11863313990973566</c:v>
                </c:pt>
                <c:pt idx="2">
                  <c:v>3.2237266279819474E-2</c:v>
                </c:pt>
                <c:pt idx="3">
                  <c:v>0.33010960670535139</c:v>
                </c:pt>
              </c:numCache>
            </c:numRef>
          </c:val>
          <c:extLst>
            <c:ext xmlns:c16="http://schemas.microsoft.com/office/drawing/2014/chart" uri="{C3380CC4-5D6E-409C-BE32-E72D297353CC}">
              <c16:uniqueId val="{00000005-CD1B-4473-98DE-0504A4B21B3D}"/>
            </c:ext>
          </c:extLst>
        </c:ser>
        <c:dLbls>
          <c:showLegendKey val="0"/>
          <c:showVal val="0"/>
          <c:showCatName val="0"/>
          <c:showSerName val="0"/>
          <c:showPercent val="0"/>
          <c:showBubbleSize val="0"/>
        </c:dLbls>
        <c:gapWidth val="219"/>
        <c:overlap val="-27"/>
        <c:axId val="1276784399"/>
        <c:axId val="1218014703"/>
      </c:barChart>
      <c:catAx>
        <c:axId val="1276784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8014703"/>
        <c:crosses val="autoZero"/>
        <c:auto val="1"/>
        <c:lblAlgn val="ctr"/>
        <c:lblOffset val="100"/>
        <c:noMultiLvlLbl val="0"/>
      </c:catAx>
      <c:valAx>
        <c:axId val="1218014703"/>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67843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C0FB59-0C28-428A-8BF3-7F35B50DFDA0}" type="doc">
      <dgm:prSet loTypeId="urn:microsoft.com/office/officeart/2008/layout/VerticalAccentList" loCatId="list" qsTypeId="urn:microsoft.com/office/officeart/2005/8/quickstyle/simple5" qsCatId="simple" csTypeId="urn:microsoft.com/office/officeart/2005/8/colors/colorful5" csCatId="colorful" phldr="1"/>
      <dgm:spPr/>
      <dgm:t>
        <a:bodyPr/>
        <a:lstStyle/>
        <a:p>
          <a:endParaRPr lang="en-US"/>
        </a:p>
      </dgm:t>
    </dgm:pt>
    <dgm:pt modelId="{DBFA4B4F-2545-4979-8704-6EE7900945AF}">
      <dgm:prSet phldrT="[Text]"/>
      <dgm:spPr/>
      <dgm:t>
        <a:bodyPr/>
        <a:lstStyle/>
        <a:p>
          <a:pPr algn="r"/>
          <a:r>
            <a:rPr lang="ar-LB" b="0" i="0" dirty="0"/>
            <a:t>استهداف الأسر التي تعاني من فقر متعدد الأبعاد /استهداف الأسر المحرومة / تخصيص التحويلات النقدية وفقًا لأنماط استهلاك أو مستوى دخل الأسر</a:t>
          </a:r>
          <a:endParaRPr lang="en-US" dirty="0"/>
        </a:p>
      </dgm:t>
    </dgm:pt>
    <dgm:pt modelId="{FD99AD20-72B1-4C95-AC3C-8D76B98C3388}" type="parTrans" cxnId="{FA1E03AF-9833-4C5A-8D6C-5CE5439E2D88}">
      <dgm:prSet/>
      <dgm:spPr/>
      <dgm:t>
        <a:bodyPr/>
        <a:lstStyle/>
        <a:p>
          <a:endParaRPr lang="en-US"/>
        </a:p>
      </dgm:t>
    </dgm:pt>
    <dgm:pt modelId="{BE780CBE-686B-48CF-B40E-EADF7FE1AF81}" type="sibTrans" cxnId="{FA1E03AF-9833-4C5A-8D6C-5CE5439E2D88}">
      <dgm:prSet/>
      <dgm:spPr/>
      <dgm:t>
        <a:bodyPr/>
        <a:lstStyle/>
        <a:p>
          <a:endParaRPr lang="en-US"/>
        </a:p>
      </dgm:t>
    </dgm:pt>
    <dgm:pt modelId="{11845B3E-2CBD-4105-AD49-C1E4591CB7D6}">
      <dgm:prSet phldrT="[Text]"/>
      <dgm:spPr/>
      <dgm:t>
        <a:bodyPr/>
        <a:lstStyle/>
        <a:p>
          <a:pPr algn="r"/>
          <a:r>
            <a:rPr lang="ar-LB" b="1" dirty="0"/>
            <a:t>نوع التحويلات للمؤشرات </a:t>
          </a:r>
          <a:endParaRPr lang="en-US" b="1" dirty="0"/>
        </a:p>
      </dgm:t>
    </dgm:pt>
    <dgm:pt modelId="{4EE0E716-0297-4F34-9CC5-80CA6F6EC476}" type="parTrans" cxnId="{3E555286-8BD1-4EF3-A2B6-6FF83C451242}">
      <dgm:prSet/>
      <dgm:spPr/>
      <dgm:t>
        <a:bodyPr/>
        <a:lstStyle/>
        <a:p>
          <a:endParaRPr lang="en-US"/>
        </a:p>
      </dgm:t>
    </dgm:pt>
    <dgm:pt modelId="{F3C3C7D8-F6C8-463D-9B3F-70CE70ADD50B}" type="sibTrans" cxnId="{3E555286-8BD1-4EF3-A2B6-6FF83C451242}">
      <dgm:prSet/>
      <dgm:spPr/>
      <dgm:t>
        <a:bodyPr/>
        <a:lstStyle/>
        <a:p>
          <a:endParaRPr lang="en-US"/>
        </a:p>
      </dgm:t>
    </dgm:pt>
    <dgm:pt modelId="{C2D5CDE4-EA9F-4DCF-B1C1-A8BAE1239D78}">
      <dgm:prSet phldrT="[Text]"/>
      <dgm:spPr/>
      <dgm:t>
        <a:bodyPr/>
        <a:lstStyle/>
        <a:p>
          <a:pPr algn="r"/>
          <a:r>
            <a:rPr lang="ar-LB" b="0" i="0" dirty="0"/>
            <a:t>التحويلات النقدية أو العينية المصممة لاحتياجات الأسر</a:t>
          </a:r>
          <a:endParaRPr lang="en-US" dirty="0"/>
        </a:p>
      </dgm:t>
    </dgm:pt>
    <dgm:pt modelId="{F9590BB4-D12D-43B1-9126-05EF302AC686}" type="parTrans" cxnId="{D34FE693-CAA6-463D-A9A4-FC79F292B921}">
      <dgm:prSet/>
      <dgm:spPr/>
      <dgm:t>
        <a:bodyPr/>
        <a:lstStyle/>
        <a:p>
          <a:endParaRPr lang="en-US"/>
        </a:p>
      </dgm:t>
    </dgm:pt>
    <dgm:pt modelId="{A91BEED0-A79E-4397-A812-4851297FA319}" type="sibTrans" cxnId="{D34FE693-CAA6-463D-A9A4-FC79F292B921}">
      <dgm:prSet/>
      <dgm:spPr/>
      <dgm:t>
        <a:bodyPr/>
        <a:lstStyle/>
        <a:p>
          <a:endParaRPr lang="en-US"/>
        </a:p>
      </dgm:t>
    </dgm:pt>
    <dgm:pt modelId="{795D70EB-35DD-4E4E-B55B-1F1D68103290}">
      <dgm:prSet phldrT="[Text]"/>
      <dgm:spPr/>
      <dgm:t>
        <a:bodyPr/>
        <a:lstStyle/>
        <a:p>
          <a:pPr algn="r"/>
          <a:r>
            <a:rPr lang="ar-LB" b="1" dirty="0"/>
            <a:t>كفاءة عمليات نقل الموارد</a:t>
          </a:r>
          <a:endParaRPr lang="en-US" b="1" dirty="0"/>
        </a:p>
      </dgm:t>
    </dgm:pt>
    <dgm:pt modelId="{DD1B5F67-F20F-406E-A258-581C132080FD}" type="parTrans" cxnId="{D21520FE-4CCB-427F-9F8B-F52432CB4D1C}">
      <dgm:prSet/>
      <dgm:spPr/>
      <dgm:t>
        <a:bodyPr/>
        <a:lstStyle/>
        <a:p>
          <a:endParaRPr lang="en-US"/>
        </a:p>
      </dgm:t>
    </dgm:pt>
    <dgm:pt modelId="{05474CEE-83ED-4557-A8B1-234A25831CC3}" type="sibTrans" cxnId="{D21520FE-4CCB-427F-9F8B-F52432CB4D1C}">
      <dgm:prSet/>
      <dgm:spPr/>
      <dgm:t>
        <a:bodyPr/>
        <a:lstStyle/>
        <a:p>
          <a:endParaRPr lang="en-US"/>
        </a:p>
      </dgm:t>
    </dgm:pt>
    <dgm:pt modelId="{2DDC2160-B69F-4417-B6FF-27F366AF4F48}">
      <dgm:prSet phldrT="[Text]" custT="1"/>
      <dgm:spPr/>
      <dgm:t>
        <a:bodyPr/>
        <a:lstStyle/>
        <a:p>
          <a:pPr algn="r" rtl="1"/>
          <a:r>
            <a:rPr lang="ar-LB" sz="1300" b="0" i="0" kern="1200" dirty="0"/>
            <a:t>تبديد الموارد من المساعدات المقدمة إلى الأسر المحرومة (لكن غير فقيرة)</a:t>
          </a:r>
          <a:r>
            <a:rPr lang="en-US" sz="1300" b="0" i="0" kern="1200" dirty="0"/>
            <a:t> ؛</a:t>
          </a:r>
          <a:r>
            <a:rPr lang="ar-LB" sz="1300" b="0" i="0" kern="1200" dirty="0"/>
            <a:t> الأسر الفقيرة لكن دون انتشالهم من الفقر</a:t>
          </a:r>
          <a:r>
            <a:rPr lang="en-US" sz="1300" b="0" i="0" kern="1200" dirty="0"/>
            <a:t>؛</a:t>
          </a:r>
          <a:r>
            <a:rPr lang="ar-LB" sz="1300" b="0" i="0" kern="1200" dirty="0"/>
            <a:t> الخسارة المعنوية (الأسر التي لا تستخدم التحويلات النقدية لتحسين وضعها في المؤشرات التي تعاني فيها من الحرمان)</a:t>
          </a:r>
          <a:endParaRPr lang="en-US" sz="1300" kern="1200" dirty="0">
            <a:latin typeface="Selawik Light" panose="02020404030301010803"/>
            <a:ea typeface="+mn-ea"/>
            <a:cs typeface="+mn-cs"/>
          </a:endParaRPr>
        </a:p>
      </dgm:t>
    </dgm:pt>
    <dgm:pt modelId="{C01D441D-CE7D-4108-8800-FDFC49B61CD9}" type="parTrans" cxnId="{4D85D4D2-4E7A-4B3C-8E0A-4DCBECD92475}">
      <dgm:prSet/>
      <dgm:spPr/>
      <dgm:t>
        <a:bodyPr/>
        <a:lstStyle/>
        <a:p>
          <a:endParaRPr lang="en-US"/>
        </a:p>
      </dgm:t>
    </dgm:pt>
    <dgm:pt modelId="{09C695E0-3F6B-44BD-B36D-50432129C922}" type="sibTrans" cxnId="{4D85D4D2-4E7A-4B3C-8E0A-4DCBECD92475}">
      <dgm:prSet/>
      <dgm:spPr/>
      <dgm:t>
        <a:bodyPr/>
        <a:lstStyle/>
        <a:p>
          <a:endParaRPr lang="en-US"/>
        </a:p>
      </dgm:t>
    </dgm:pt>
    <dgm:pt modelId="{47CDE42D-CE80-437F-9B9F-7200C670E7BA}">
      <dgm:prSet phldrT="[Text]"/>
      <dgm:spPr/>
      <dgm:t>
        <a:bodyPr/>
        <a:lstStyle/>
        <a:p>
          <a:pPr algn="r"/>
          <a:r>
            <a:rPr lang="ar-LB" b="1" dirty="0"/>
            <a:t>القدرة على الاستهداف</a:t>
          </a:r>
          <a:endParaRPr lang="en-US" b="1" dirty="0"/>
        </a:p>
      </dgm:t>
    </dgm:pt>
    <dgm:pt modelId="{8FAC5539-DBBB-4A11-A12F-77B9700D0D27}" type="sibTrans" cxnId="{34F6B400-8287-48C8-88F2-34530C3A8FE5}">
      <dgm:prSet/>
      <dgm:spPr/>
      <dgm:t>
        <a:bodyPr/>
        <a:lstStyle/>
        <a:p>
          <a:endParaRPr lang="en-US"/>
        </a:p>
      </dgm:t>
    </dgm:pt>
    <dgm:pt modelId="{761BEC0B-2091-4FC1-AE1D-A3FEEB74F9CB}" type="parTrans" cxnId="{34F6B400-8287-48C8-88F2-34530C3A8FE5}">
      <dgm:prSet/>
      <dgm:spPr/>
      <dgm:t>
        <a:bodyPr/>
        <a:lstStyle/>
        <a:p>
          <a:endParaRPr lang="en-US"/>
        </a:p>
      </dgm:t>
    </dgm:pt>
    <dgm:pt modelId="{16A2C654-B947-4909-92B7-CC41B2D58775}" type="pres">
      <dgm:prSet presAssocID="{24C0FB59-0C28-428A-8BF3-7F35B50DFDA0}" presName="Name0" presStyleCnt="0">
        <dgm:presLayoutVars>
          <dgm:chMax/>
          <dgm:chPref/>
          <dgm:dir/>
        </dgm:presLayoutVars>
      </dgm:prSet>
      <dgm:spPr/>
    </dgm:pt>
    <dgm:pt modelId="{F545FE35-C51D-4D2F-A46A-F44A2BF2D0CC}" type="pres">
      <dgm:prSet presAssocID="{47CDE42D-CE80-437F-9B9F-7200C670E7BA}" presName="parenttextcomposite" presStyleCnt="0"/>
      <dgm:spPr/>
    </dgm:pt>
    <dgm:pt modelId="{5E2762E3-D5B8-423B-A0C9-CBE3016F7645}" type="pres">
      <dgm:prSet presAssocID="{47CDE42D-CE80-437F-9B9F-7200C670E7BA}" presName="parenttext" presStyleLbl="revTx" presStyleIdx="0" presStyleCnt="3">
        <dgm:presLayoutVars>
          <dgm:chMax/>
          <dgm:chPref val="2"/>
          <dgm:bulletEnabled val="1"/>
        </dgm:presLayoutVars>
      </dgm:prSet>
      <dgm:spPr/>
    </dgm:pt>
    <dgm:pt modelId="{154E3F06-AA30-460A-AFE4-8644D674C58F}" type="pres">
      <dgm:prSet presAssocID="{47CDE42D-CE80-437F-9B9F-7200C670E7BA}" presName="composite" presStyleCnt="0"/>
      <dgm:spPr/>
    </dgm:pt>
    <dgm:pt modelId="{ABA02F35-7AE4-4A88-8507-8131E7064A5B}" type="pres">
      <dgm:prSet presAssocID="{47CDE42D-CE80-437F-9B9F-7200C670E7BA}" presName="chevron1" presStyleLbl="alignNode1" presStyleIdx="0" presStyleCnt="21"/>
      <dgm:spPr/>
    </dgm:pt>
    <dgm:pt modelId="{7AAB10C7-1E92-41CA-A390-5DE7D8190DD0}" type="pres">
      <dgm:prSet presAssocID="{47CDE42D-CE80-437F-9B9F-7200C670E7BA}" presName="chevron2" presStyleLbl="alignNode1" presStyleIdx="1" presStyleCnt="21"/>
      <dgm:spPr/>
    </dgm:pt>
    <dgm:pt modelId="{61BA4089-5932-4C39-B92C-0B7DA7941975}" type="pres">
      <dgm:prSet presAssocID="{47CDE42D-CE80-437F-9B9F-7200C670E7BA}" presName="chevron3" presStyleLbl="alignNode1" presStyleIdx="2" presStyleCnt="21"/>
      <dgm:spPr/>
    </dgm:pt>
    <dgm:pt modelId="{34B0EB67-5A67-411A-99E7-D445BC2744A8}" type="pres">
      <dgm:prSet presAssocID="{47CDE42D-CE80-437F-9B9F-7200C670E7BA}" presName="chevron4" presStyleLbl="alignNode1" presStyleIdx="3" presStyleCnt="21"/>
      <dgm:spPr/>
    </dgm:pt>
    <dgm:pt modelId="{F256737D-E1AC-41E3-8E03-38DA147D160F}" type="pres">
      <dgm:prSet presAssocID="{47CDE42D-CE80-437F-9B9F-7200C670E7BA}" presName="chevron5" presStyleLbl="alignNode1" presStyleIdx="4" presStyleCnt="21"/>
      <dgm:spPr/>
    </dgm:pt>
    <dgm:pt modelId="{21D2D3F8-DF32-48A6-A70C-1ABA6327C5A7}" type="pres">
      <dgm:prSet presAssocID="{47CDE42D-CE80-437F-9B9F-7200C670E7BA}" presName="chevron6" presStyleLbl="alignNode1" presStyleIdx="5" presStyleCnt="21"/>
      <dgm:spPr/>
    </dgm:pt>
    <dgm:pt modelId="{EBDC1DE5-B8DD-4205-B4B7-54A6AE3C02F0}" type="pres">
      <dgm:prSet presAssocID="{47CDE42D-CE80-437F-9B9F-7200C670E7BA}" presName="chevron7" presStyleLbl="alignNode1" presStyleIdx="6" presStyleCnt="21"/>
      <dgm:spPr/>
    </dgm:pt>
    <dgm:pt modelId="{D1D77C1C-D671-456C-9D02-4C58D3B48420}" type="pres">
      <dgm:prSet presAssocID="{47CDE42D-CE80-437F-9B9F-7200C670E7BA}" presName="childtext" presStyleLbl="solidFgAcc1" presStyleIdx="0" presStyleCnt="3" custScaleX="106941">
        <dgm:presLayoutVars>
          <dgm:chMax/>
          <dgm:chPref val="0"/>
          <dgm:bulletEnabled val="1"/>
        </dgm:presLayoutVars>
      </dgm:prSet>
      <dgm:spPr/>
    </dgm:pt>
    <dgm:pt modelId="{F4809451-937C-40EA-8CF9-3436A09CD1F9}" type="pres">
      <dgm:prSet presAssocID="{8FAC5539-DBBB-4A11-A12F-77B9700D0D27}" presName="sibTrans" presStyleCnt="0"/>
      <dgm:spPr/>
    </dgm:pt>
    <dgm:pt modelId="{A9AFD8BC-7FA3-47D3-BF73-DB02E0E0AAAF}" type="pres">
      <dgm:prSet presAssocID="{11845B3E-2CBD-4105-AD49-C1E4591CB7D6}" presName="parenttextcomposite" presStyleCnt="0"/>
      <dgm:spPr/>
    </dgm:pt>
    <dgm:pt modelId="{CE068F14-533B-434A-AFE6-B6593DD400D6}" type="pres">
      <dgm:prSet presAssocID="{11845B3E-2CBD-4105-AD49-C1E4591CB7D6}" presName="parenttext" presStyleLbl="revTx" presStyleIdx="1" presStyleCnt="3">
        <dgm:presLayoutVars>
          <dgm:chMax/>
          <dgm:chPref val="2"/>
          <dgm:bulletEnabled val="1"/>
        </dgm:presLayoutVars>
      </dgm:prSet>
      <dgm:spPr/>
    </dgm:pt>
    <dgm:pt modelId="{755D8FA1-6D19-4D4C-8424-28E35E665522}" type="pres">
      <dgm:prSet presAssocID="{11845B3E-2CBD-4105-AD49-C1E4591CB7D6}" presName="composite" presStyleCnt="0"/>
      <dgm:spPr/>
    </dgm:pt>
    <dgm:pt modelId="{B1470E32-E32C-4E81-A245-0F9962FCE89D}" type="pres">
      <dgm:prSet presAssocID="{11845B3E-2CBD-4105-AD49-C1E4591CB7D6}" presName="chevron1" presStyleLbl="alignNode1" presStyleIdx="7" presStyleCnt="21"/>
      <dgm:spPr/>
    </dgm:pt>
    <dgm:pt modelId="{D0D35475-7317-4626-899C-9322B654368E}" type="pres">
      <dgm:prSet presAssocID="{11845B3E-2CBD-4105-AD49-C1E4591CB7D6}" presName="chevron2" presStyleLbl="alignNode1" presStyleIdx="8" presStyleCnt="21"/>
      <dgm:spPr/>
    </dgm:pt>
    <dgm:pt modelId="{95FD2BE7-8B0A-4CA3-8B3F-4F01EFC38535}" type="pres">
      <dgm:prSet presAssocID="{11845B3E-2CBD-4105-AD49-C1E4591CB7D6}" presName="chevron3" presStyleLbl="alignNode1" presStyleIdx="9" presStyleCnt="21"/>
      <dgm:spPr/>
    </dgm:pt>
    <dgm:pt modelId="{074A0218-9E76-49E2-9E1C-E05006C5E768}" type="pres">
      <dgm:prSet presAssocID="{11845B3E-2CBD-4105-AD49-C1E4591CB7D6}" presName="chevron4" presStyleLbl="alignNode1" presStyleIdx="10" presStyleCnt="21"/>
      <dgm:spPr/>
    </dgm:pt>
    <dgm:pt modelId="{B078767D-FBC0-4119-92A4-7CECC7B74E62}" type="pres">
      <dgm:prSet presAssocID="{11845B3E-2CBD-4105-AD49-C1E4591CB7D6}" presName="chevron5" presStyleLbl="alignNode1" presStyleIdx="11" presStyleCnt="21"/>
      <dgm:spPr/>
    </dgm:pt>
    <dgm:pt modelId="{835EB5FB-E246-4D34-B8F0-2D09123846BC}" type="pres">
      <dgm:prSet presAssocID="{11845B3E-2CBD-4105-AD49-C1E4591CB7D6}" presName="chevron6" presStyleLbl="alignNode1" presStyleIdx="12" presStyleCnt="21"/>
      <dgm:spPr/>
    </dgm:pt>
    <dgm:pt modelId="{7D519128-A1D5-485C-AC19-2ECD5F9A4884}" type="pres">
      <dgm:prSet presAssocID="{11845B3E-2CBD-4105-AD49-C1E4591CB7D6}" presName="chevron7" presStyleLbl="alignNode1" presStyleIdx="13" presStyleCnt="21"/>
      <dgm:spPr/>
    </dgm:pt>
    <dgm:pt modelId="{FAE5A2C7-6D49-4BFC-8F47-A5A2ECC58316}" type="pres">
      <dgm:prSet presAssocID="{11845B3E-2CBD-4105-AD49-C1E4591CB7D6}" presName="childtext" presStyleLbl="solidFgAcc1" presStyleIdx="1" presStyleCnt="3" custScaleX="107313">
        <dgm:presLayoutVars>
          <dgm:chMax/>
          <dgm:chPref val="0"/>
          <dgm:bulletEnabled val="1"/>
        </dgm:presLayoutVars>
      </dgm:prSet>
      <dgm:spPr/>
    </dgm:pt>
    <dgm:pt modelId="{CE8F36F5-B065-4817-8824-CC0011DC989A}" type="pres">
      <dgm:prSet presAssocID="{F3C3C7D8-F6C8-463D-9B3F-70CE70ADD50B}" presName="sibTrans" presStyleCnt="0"/>
      <dgm:spPr/>
    </dgm:pt>
    <dgm:pt modelId="{ECA3A279-7ED1-4C90-A2F3-139F91FA6908}" type="pres">
      <dgm:prSet presAssocID="{795D70EB-35DD-4E4E-B55B-1F1D68103290}" presName="parenttextcomposite" presStyleCnt="0"/>
      <dgm:spPr/>
    </dgm:pt>
    <dgm:pt modelId="{86BE8CF4-B45F-494B-B5D9-87E14D567103}" type="pres">
      <dgm:prSet presAssocID="{795D70EB-35DD-4E4E-B55B-1F1D68103290}" presName="parenttext" presStyleLbl="revTx" presStyleIdx="2" presStyleCnt="3">
        <dgm:presLayoutVars>
          <dgm:chMax/>
          <dgm:chPref val="2"/>
          <dgm:bulletEnabled val="1"/>
        </dgm:presLayoutVars>
      </dgm:prSet>
      <dgm:spPr/>
    </dgm:pt>
    <dgm:pt modelId="{4DD449E9-EC0D-46F8-8F31-DCEF85BA9FC7}" type="pres">
      <dgm:prSet presAssocID="{795D70EB-35DD-4E4E-B55B-1F1D68103290}" presName="composite" presStyleCnt="0"/>
      <dgm:spPr/>
    </dgm:pt>
    <dgm:pt modelId="{2E851E6D-3BF1-4CF1-A77F-AF50E565DCBD}" type="pres">
      <dgm:prSet presAssocID="{795D70EB-35DD-4E4E-B55B-1F1D68103290}" presName="chevron1" presStyleLbl="alignNode1" presStyleIdx="14" presStyleCnt="21"/>
      <dgm:spPr/>
    </dgm:pt>
    <dgm:pt modelId="{EE58FE2C-7A4B-423E-9A4C-748862CDC8EA}" type="pres">
      <dgm:prSet presAssocID="{795D70EB-35DD-4E4E-B55B-1F1D68103290}" presName="chevron2" presStyleLbl="alignNode1" presStyleIdx="15" presStyleCnt="21"/>
      <dgm:spPr/>
    </dgm:pt>
    <dgm:pt modelId="{5E587248-049A-4750-837F-7627E9321824}" type="pres">
      <dgm:prSet presAssocID="{795D70EB-35DD-4E4E-B55B-1F1D68103290}" presName="chevron3" presStyleLbl="alignNode1" presStyleIdx="16" presStyleCnt="21"/>
      <dgm:spPr/>
    </dgm:pt>
    <dgm:pt modelId="{B6CDF63B-FDA7-411A-94B6-F805B702EBA4}" type="pres">
      <dgm:prSet presAssocID="{795D70EB-35DD-4E4E-B55B-1F1D68103290}" presName="chevron4" presStyleLbl="alignNode1" presStyleIdx="17" presStyleCnt="21"/>
      <dgm:spPr/>
    </dgm:pt>
    <dgm:pt modelId="{7A6F52F1-05BF-404D-A0E2-FA5271B51C80}" type="pres">
      <dgm:prSet presAssocID="{795D70EB-35DD-4E4E-B55B-1F1D68103290}" presName="chevron5" presStyleLbl="alignNode1" presStyleIdx="18" presStyleCnt="21"/>
      <dgm:spPr/>
    </dgm:pt>
    <dgm:pt modelId="{A30C70A7-67EE-4A46-A21E-7A6A307630B6}" type="pres">
      <dgm:prSet presAssocID="{795D70EB-35DD-4E4E-B55B-1F1D68103290}" presName="chevron6" presStyleLbl="alignNode1" presStyleIdx="19" presStyleCnt="21"/>
      <dgm:spPr/>
    </dgm:pt>
    <dgm:pt modelId="{D0FD5EFA-96E1-4BF9-82E2-5D90A53CD2B0}" type="pres">
      <dgm:prSet presAssocID="{795D70EB-35DD-4E4E-B55B-1F1D68103290}" presName="chevron7" presStyleLbl="alignNode1" presStyleIdx="20" presStyleCnt="21"/>
      <dgm:spPr/>
    </dgm:pt>
    <dgm:pt modelId="{FE005C78-465F-4BBA-A502-E6FA4D9339C0}" type="pres">
      <dgm:prSet presAssocID="{795D70EB-35DD-4E4E-B55B-1F1D68103290}" presName="childtext" presStyleLbl="solidFgAcc1" presStyleIdx="2" presStyleCnt="3" custScaleX="106022">
        <dgm:presLayoutVars>
          <dgm:chMax/>
          <dgm:chPref val="0"/>
          <dgm:bulletEnabled val="1"/>
        </dgm:presLayoutVars>
      </dgm:prSet>
      <dgm:spPr/>
    </dgm:pt>
  </dgm:ptLst>
  <dgm:cxnLst>
    <dgm:cxn modelId="{34F6B400-8287-48C8-88F2-34530C3A8FE5}" srcId="{24C0FB59-0C28-428A-8BF3-7F35B50DFDA0}" destId="{47CDE42D-CE80-437F-9B9F-7200C670E7BA}" srcOrd="0" destOrd="0" parTransId="{761BEC0B-2091-4FC1-AE1D-A3FEEB74F9CB}" sibTransId="{8FAC5539-DBBB-4A11-A12F-77B9700D0D27}"/>
    <dgm:cxn modelId="{7851E206-0947-47E5-898A-0A08BA9E1034}" type="presOf" srcId="{24C0FB59-0C28-428A-8BF3-7F35B50DFDA0}" destId="{16A2C654-B947-4909-92B7-CC41B2D58775}" srcOrd="0" destOrd="0" presId="urn:microsoft.com/office/officeart/2008/layout/VerticalAccentList"/>
    <dgm:cxn modelId="{EFDC6430-A26C-43DD-865B-8E0E3BFFD4B0}" type="presOf" srcId="{795D70EB-35DD-4E4E-B55B-1F1D68103290}" destId="{86BE8CF4-B45F-494B-B5D9-87E14D567103}" srcOrd="0" destOrd="0" presId="urn:microsoft.com/office/officeart/2008/layout/VerticalAccentList"/>
    <dgm:cxn modelId="{4D87773D-785A-4504-A8C8-928DD6F72BD3}" type="presOf" srcId="{DBFA4B4F-2545-4979-8704-6EE7900945AF}" destId="{D1D77C1C-D671-456C-9D02-4C58D3B48420}" srcOrd="0" destOrd="0" presId="urn:microsoft.com/office/officeart/2008/layout/VerticalAccentList"/>
    <dgm:cxn modelId="{5FC35471-EB7E-46BC-B3E7-73CF460EE30D}" type="presOf" srcId="{2DDC2160-B69F-4417-B6FF-27F366AF4F48}" destId="{FE005C78-465F-4BBA-A502-E6FA4D9339C0}" srcOrd="0" destOrd="0" presId="urn:microsoft.com/office/officeart/2008/layout/VerticalAccentList"/>
    <dgm:cxn modelId="{DAE2E073-B12E-4A32-BEF5-B037DD0A9621}" type="presOf" srcId="{47CDE42D-CE80-437F-9B9F-7200C670E7BA}" destId="{5E2762E3-D5B8-423B-A0C9-CBE3016F7645}" srcOrd="0" destOrd="0" presId="urn:microsoft.com/office/officeart/2008/layout/VerticalAccentList"/>
    <dgm:cxn modelId="{3E555286-8BD1-4EF3-A2B6-6FF83C451242}" srcId="{24C0FB59-0C28-428A-8BF3-7F35B50DFDA0}" destId="{11845B3E-2CBD-4105-AD49-C1E4591CB7D6}" srcOrd="1" destOrd="0" parTransId="{4EE0E716-0297-4F34-9CC5-80CA6F6EC476}" sibTransId="{F3C3C7D8-F6C8-463D-9B3F-70CE70ADD50B}"/>
    <dgm:cxn modelId="{D34FE693-CAA6-463D-A9A4-FC79F292B921}" srcId="{11845B3E-2CBD-4105-AD49-C1E4591CB7D6}" destId="{C2D5CDE4-EA9F-4DCF-B1C1-A8BAE1239D78}" srcOrd="0" destOrd="0" parTransId="{F9590BB4-D12D-43B1-9126-05EF302AC686}" sibTransId="{A91BEED0-A79E-4397-A812-4851297FA319}"/>
    <dgm:cxn modelId="{FA1E03AF-9833-4C5A-8D6C-5CE5439E2D88}" srcId="{47CDE42D-CE80-437F-9B9F-7200C670E7BA}" destId="{DBFA4B4F-2545-4979-8704-6EE7900945AF}" srcOrd="0" destOrd="0" parTransId="{FD99AD20-72B1-4C95-AC3C-8D76B98C3388}" sibTransId="{BE780CBE-686B-48CF-B40E-EADF7FE1AF81}"/>
    <dgm:cxn modelId="{D71F4AC5-6713-4BA7-A23D-E3E32E11D170}" type="presOf" srcId="{C2D5CDE4-EA9F-4DCF-B1C1-A8BAE1239D78}" destId="{FAE5A2C7-6D49-4BFC-8F47-A5A2ECC58316}" srcOrd="0" destOrd="0" presId="urn:microsoft.com/office/officeart/2008/layout/VerticalAccentList"/>
    <dgm:cxn modelId="{42D0D0C8-3461-4C0D-B9F0-67173A904E19}" type="presOf" srcId="{11845B3E-2CBD-4105-AD49-C1E4591CB7D6}" destId="{CE068F14-533B-434A-AFE6-B6593DD400D6}" srcOrd="0" destOrd="0" presId="urn:microsoft.com/office/officeart/2008/layout/VerticalAccentList"/>
    <dgm:cxn modelId="{4D85D4D2-4E7A-4B3C-8E0A-4DCBECD92475}" srcId="{795D70EB-35DD-4E4E-B55B-1F1D68103290}" destId="{2DDC2160-B69F-4417-B6FF-27F366AF4F48}" srcOrd="0" destOrd="0" parTransId="{C01D441D-CE7D-4108-8800-FDFC49B61CD9}" sibTransId="{09C695E0-3F6B-44BD-B36D-50432129C922}"/>
    <dgm:cxn modelId="{D21520FE-4CCB-427F-9F8B-F52432CB4D1C}" srcId="{24C0FB59-0C28-428A-8BF3-7F35B50DFDA0}" destId="{795D70EB-35DD-4E4E-B55B-1F1D68103290}" srcOrd="2" destOrd="0" parTransId="{DD1B5F67-F20F-406E-A258-581C132080FD}" sibTransId="{05474CEE-83ED-4557-A8B1-234A25831CC3}"/>
    <dgm:cxn modelId="{D5C49FDD-1F74-4210-91D8-4EFCD4536ED0}" type="presParOf" srcId="{16A2C654-B947-4909-92B7-CC41B2D58775}" destId="{F545FE35-C51D-4D2F-A46A-F44A2BF2D0CC}" srcOrd="0" destOrd="0" presId="urn:microsoft.com/office/officeart/2008/layout/VerticalAccentList"/>
    <dgm:cxn modelId="{3BD210A4-CB56-416F-8B03-B4FD2994437A}" type="presParOf" srcId="{F545FE35-C51D-4D2F-A46A-F44A2BF2D0CC}" destId="{5E2762E3-D5B8-423B-A0C9-CBE3016F7645}" srcOrd="0" destOrd="0" presId="urn:microsoft.com/office/officeart/2008/layout/VerticalAccentList"/>
    <dgm:cxn modelId="{1CA9C4DA-575A-4074-9836-BAB0F3E008E5}" type="presParOf" srcId="{16A2C654-B947-4909-92B7-CC41B2D58775}" destId="{154E3F06-AA30-460A-AFE4-8644D674C58F}" srcOrd="1" destOrd="0" presId="urn:microsoft.com/office/officeart/2008/layout/VerticalAccentList"/>
    <dgm:cxn modelId="{9D9E60B3-D594-45CE-9827-E26204D8AF89}" type="presParOf" srcId="{154E3F06-AA30-460A-AFE4-8644D674C58F}" destId="{ABA02F35-7AE4-4A88-8507-8131E7064A5B}" srcOrd="0" destOrd="0" presId="urn:microsoft.com/office/officeart/2008/layout/VerticalAccentList"/>
    <dgm:cxn modelId="{75195200-2299-424A-84CB-0CADA444611A}" type="presParOf" srcId="{154E3F06-AA30-460A-AFE4-8644D674C58F}" destId="{7AAB10C7-1E92-41CA-A390-5DE7D8190DD0}" srcOrd="1" destOrd="0" presId="urn:microsoft.com/office/officeart/2008/layout/VerticalAccentList"/>
    <dgm:cxn modelId="{4DF0906D-552A-47C6-8E2B-5CDC18D087E4}" type="presParOf" srcId="{154E3F06-AA30-460A-AFE4-8644D674C58F}" destId="{61BA4089-5932-4C39-B92C-0B7DA7941975}" srcOrd="2" destOrd="0" presId="urn:microsoft.com/office/officeart/2008/layout/VerticalAccentList"/>
    <dgm:cxn modelId="{BC262149-D320-4A3E-BF00-6ECF1B2F4883}" type="presParOf" srcId="{154E3F06-AA30-460A-AFE4-8644D674C58F}" destId="{34B0EB67-5A67-411A-99E7-D445BC2744A8}" srcOrd="3" destOrd="0" presId="urn:microsoft.com/office/officeart/2008/layout/VerticalAccentList"/>
    <dgm:cxn modelId="{9CBDA663-C92A-4708-9E56-D27E652CB195}" type="presParOf" srcId="{154E3F06-AA30-460A-AFE4-8644D674C58F}" destId="{F256737D-E1AC-41E3-8E03-38DA147D160F}" srcOrd="4" destOrd="0" presId="urn:microsoft.com/office/officeart/2008/layout/VerticalAccentList"/>
    <dgm:cxn modelId="{C612DEF3-D2DD-44DD-9EC7-C87C48791FDC}" type="presParOf" srcId="{154E3F06-AA30-460A-AFE4-8644D674C58F}" destId="{21D2D3F8-DF32-48A6-A70C-1ABA6327C5A7}" srcOrd="5" destOrd="0" presId="urn:microsoft.com/office/officeart/2008/layout/VerticalAccentList"/>
    <dgm:cxn modelId="{6C70F076-EA52-4A7F-AD8E-C1ACF9CFD9BD}" type="presParOf" srcId="{154E3F06-AA30-460A-AFE4-8644D674C58F}" destId="{EBDC1DE5-B8DD-4205-B4B7-54A6AE3C02F0}" srcOrd="6" destOrd="0" presId="urn:microsoft.com/office/officeart/2008/layout/VerticalAccentList"/>
    <dgm:cxn modelId="{E2B36590-DDCD-4091-B959-E309CD83BCD0}" type="presParOf" srcId="{154E3F06-AA30-460A-AFE4-8644D674C58F}" destId="{D1D77C1C-D671-456C-9D02-4C58D3B48420}" srcOrd="7" destOrd="0" presId="urn:microsoft.com/office/officeart/2008/layout/VerticalAccentList"/>
    <dgm:cxn modelId="{46E502D0-6BDB-4730-BD7A-AE4A1915D9A7}" type="presParOf" srcId="{16A2C654-B947-4909-92B7-CC41B2D58775}" destId="{F4809451-937C-40EA-8CF9-3436A09CD1F9}" srcOrd="2" destOrd="0" presId="urn:microsoft.com/office/officeart/2008/layout/VerticalAccentList"/>
    <dgm:cxn modelId="{63C1E237-3C2E-41BD-BBA1-A43B95E26799}" type="presParOf" srcId="{16A2C654-B947-4909-92B7-CC41B2D58775}" destId="{A9AFD8BC-7FA3-47D3-BF73-DB02E0E0AAAF}" srcOrd="3" destOrd="0" presId="urn:microsoft.com/office/officeart/2008/layout/VerticalAccentList"/>
    <dgm:cxn modelId="{D3109404-4FB6-4004-84F2-8834085847FE}" type="presParOf" srcId="{A9AFD8BC-7FA3-47D3-BF73-DB02E0E0AAAF}" destId="{CE068F14-533B-434A-AFE6-B6593DD400D6}" srcOrd="0" destOrd="0" presId="urn:microsoft.com/office/officeart/2008/layout/VerticalAccentList"/>
    <dgm:cxn modelId="{834BD0B7-A911-4D94-BF39-05B0FA9ABF63}" type="presParOf" srcId="{16A2C654-B947-4909-92B7-CC41B2D58775}" destId="{755D8FA1-6D19-4D4C-8424-28E35E665522}" srcOrd="4" destOrd="0" presId="urn:microsoft.com/office/officeart/2008/layout/VerticalAccentList"/>
    <dgm:cxn modelId="{802BF219-A0E5-47DA-9102-F7F01248C70C}" type="presParOf" srcId="{755D8FA1-6D19-4D4C-8424-28E35E665522}" destId="{B1470E32-E32C-4E81-A245-0F9962FCE89D}" srcOrd="0" destOrd="0" presId="urn:microsoft.com/office/officeart/2008/layout/VerticalAccentList"/>
    <dgm:cxn modelId="{1C45D2E8-15BF-48CB-AE08-CD2C3BACB8E7}" type="presParOf" srcId="{755D8FA1-6D19-4D4C-8424-28E35E665522}" destId="{D0D35475-7317-4626-899C-9322B654368E}" srcOrd="1" destOrd="0" presId="urn:microsoft.com/office/officeart/2008/layout/VerticalAccentList"/>
    <dgm:cxn modelId="{D41AB689-2631-476D-95AD-B7F8A1E38377}" type="presParOf" srcId="{755D8FA1-6D19-4D4C-8424-28E35E665522}" destId="{95FD2BE7-8B0A-4CA3-8B3F-4F01EFC38535}" srcOrd="2" destOrd="0" presId="urn:microsoft.com/office/officeart/2008/layout/VerticalAccentList"/>
    <dgm:cxn modelId="{B73EC2A2-36CE-4F80-BF91-4E0C14231BF6}" type="presParOf" srcId="{755D8FA1-6D19-4D4C-8424-28E35E665522}" destId="{074A0218-9E76-49E2-9E1C-E05006C5E768}" srcOrd="3" destOrd="0" presId="urn:microsoft.com/office/officeart/2008/layout/VerticalAccentList"/>
    <dgm:cxn modelId="{5E977177-B4EA-49BE-AEA8-86077A24DCD0}" type="presParOf" srcId="{755D8FA1-6D19-4D4C-8424-28E35E665522}" destId="{B078767D-FBC0-4119-92A4-7CECC7B74E62}" srcOrd="4" destOrd="0" presId="urn:microsoft.com/office/officeart/2008/layout/VerticalAccentList"/>
    <dgm:cxn modelId="{4C637A8C-5111-4468-91FD-B31006BAA1CB}" type="presParOf" srcId="{755D8FA1-6D19-4D4C-8424-28E35E665522}" destId="{835EB5FB-E246-4D34-B8F0-2D09123846BC}" srcOrd="5" destOrd="0" presId="urn:microsoft.com/office/officeart/2008/layout/VerticalAccentList"/>
    <dgm:cxn modelId="{A94EFCE3-8404-44F8-855C-62B93B57961C}" type="presParOf" srcId="{755D8FA1-6D19-4D4C-8424-28E35E665522}" destId="{7D519128-A1D5-485C-AC19-2ECD5F9A4884}" srcOrd="6" destOrd="0" presId="urn:microsoft.com/office/officeart/2008/layout/VerticalAccentList"/>
    <dgm:cxn modelId="{32537A48-D826-4CBE-A4B9-E7D61CF03D5B}" type="presParOf" srcId="{755D8FA1-6D19-4D4C-8424-28E35E665522}" destId="{FAE5A2C7-6D49-4BFC-8F47-A5A2ECC58316}" srcOrd="7" destOrd="0" presId="urn:microsoft.com/office/officeart/2008/layout/VerticalAccentList"/>
    <dgm:cxn modelId="{A0B16354-A747-48E5-8AFC-390B71FB9680}" type="presParOf" srcId="{16A2C654-B947-4909-92B7-CC41B2D58775}" destId="{CE8F36F5-B065-4817-8824-CC0011DC989A}" srcOrd="5" destOrd="0" presId="urn:microsoft.com/office/officeart/2008/layout/VerticalAccentList"/>
    <dgm:cxn modelId="{7991367C-F410-48A3-812C-00603E62FFC5}" type="presParOf" srcId="{16A2C654-B947-4909-92B7-CC41B2D58775}" destId="{ECA3A279-7ED1-4C90-A2F3-139F91FA6908}" srcOrd="6" destOrd="0" presId="urn:microsoft.com/office/officeart/2008/layout/VerticalAccentList"/>
    <dgm:cxn modelId="{6419A89F-2C03-4CFD-BCCF-A668C0F83CC4}" type="presParOf" srcId="{ECA3A279-7ED1-4C90-A2F3-139F91FA6908}" destId="{86BE8CF4-B45F-494B-B5D9-87E14D567103}" srcOrd="0" destOrd="0" presId="urn:microsoft.com/office/officeart/2008/layout/VerticalAccentList"/>
    <dgm:cxn modelId="{FFB3F342-E62C-4737-9D9D-99609653F770}" type="presParOf" srcId="{16A2C654-B947-4909-92B7-CC41B2D58775}" destId="{4DD449E9-EC0D-46F8-8F31-DCEF85BA9FC7}" srcOrd="7" destOrd="0" presId="urn:microsoft.com/office/officeart/2008/layout/VerticalAccentList"/>
    <dgm:cxn modelId="{BC0B6254-A891-4758-B3CB-E199D95467E1}" type="presParOf" srcId="{4DD449E9-EC0D-46F8-8F31-DCEF85BA9FC7}" destId="{2E851E6D-3BF1-4CF1-A77F-AF50E565DCBD}" srcOrd="0" destOrd="0" presId="urn:microsoft.com/office/officeart/2008/layout/VerticalAccentList"/>
    <dgm:cxn modelId="{622C5AFE-3813-406E-AAF1-08E60230227A}" type="presParOf" srcId="{4DD449E9-EC0D-46F8-8F31-DCEF85BA9FC7}" destId="{EE58FE2C-7A4B-423E-9A4C-748862CDC8EA}" srcOrd="1" destOrd="0" presId="urn:microsoft.com/office/officeart/2008/layout/VerticalAccentList"/>
    <dgm:cxn modelId="{1342FFAF-AC9F-4F5F-B73F-CFE7C3ED55F8}" type="presParOf" srcId="{4DD449E9-EC0D-46F8-8F31-DCEF85BA9FC7}" destId="{5E587248-049A-4750-837F-7627E9321824}" srcOrd="2" destOrd="0" presId="urn:microsoft.com/office/officeart/2008/layout/VerticalAccentList"/>
    <dgm:cxn modelId="{2499CD10-6BEB-4484-808D-14973A048DA8}" type="presParOf" srcId="{4DD449E9-EC0D-46F8-8F31-DCEF85BA9FC7}" destId="{B6CDF63B-FDA7-411A-94B6-F805B702EBA4}" srcOrd="3" destOrd="0" presId="urn:microsoft.com/office/officeart/2008/layout/VerticalAccentList"/>
    <dgm:cxn modelId="{6273CAEA-AAB5-4639-84E3-1DA88AF01968}" type="presParOf" srcId="{4DD449E9-EC0D-46F8-8F31-DCEF85BA9FC7}" destId="{7A6F52F1-05BF-404D-A0E2-FA5271B51C80}" srcOrd="4" destOrd="0" presId="urn:microsoft.com/office/officeart/2008/layout/VerticalAccentList"/>
    <dgm:cxn modelId="{A36B3821-0DA0-4297-945D-906057A3432A}" type="presParOf" srcId="{4DD449E9-EC0D-46F8-8F31-DCEF85BA9FC7}" destId="{A30C70A7-67EE-4A46-A21E-7A6A307630B6}" srcOrd="5" destOrd="0" presId="urn:microsoft.com/office/officeart/2008/layout/VerticalAccentList"/>
    <dgm:cxn modelId="{58E442E1-7767-4DCE-B0F7-4FEC6088FEA3}" type="presParOf" srcId="{4DD449E9-EC0D-46F8-8F31-DCEF85BA9FC7}" destId="{D0FD5EFA-96E1-4BF9-82E2-5D90A53CD2B0}" srcOrd="6" destOrd="0" presId="urn:microsoft.com/office/officeart/2008/layout/VerticalAccentList"/>
    <dgm:cxn modelId="{444285BA-DD71-4947-B898-05FEF9326486}" type="presParOf" srcId="{4DD449E9-EC0D-46F8-8F31-DCEF85BA9FC7}" destId="{FE005C78-465F-4BBA-A502-E6FA4D9339C0}" srcOrd="7" destOrd="0" presId="urn:microsoft.com/office/officeart/2008/layout/Vertical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2762E3-D5B8-423B-A0C9-CBE3016F7645}">
      <dsp:nvSpPr>
        <dsp:cNvPr id="0" name=""/>
        <dsp:cNvSpPr/>
      </dsp:nvSpPr>
      <dsp:spPr>
        <a:xfrm>
          <a:off x="204892" y="1209"/>
          <a:ext cx="4282204" cy="389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marL="0" lvl="0" indent="0" algn="r" defTabSz="800100">
            <a:lnSpc>
              <a:spcPct val="90000"/>
            </a:lnSpc>
            <a:spcBef>
              <a:spcPct val="0"/>
            </a:spcBef>
            <a:spcAft>
              <a:spcPct val="35000"/>
            </a:spcAft>
            <a:buNone/>
          </a:pPr>
          <a:r>
            <a:rPr lang="ar-LB" sz="1800" b="1" kern="1200" dirty="0"/>
            <a:t>القدرة على الاستهداف</a:t>
          </a:r>
          <a:endParaRPr lang="en-US" sz="1800" b="1" kern="1200" dirty="0"/>
        </a:p>
      </dsp:txBody>
      <dsp:txXfrm>
        <a:off x="204892" y="1209"/>
        <a:ext cx="4282204" cy="389291"/>
      </dsp:txXfrm>
    </dsp:sp>
    <dsp:sp modelId="{ABA02F35-7AE4-4A88-8507-8131E7064A5B}">
      <dsp:nvSpPr>
        <dsp:cNvPr id="0" name=""/>
        <dsp:cNvSpPr/>
      </dsp:nvSpPr>
      <dsp:spPr>
        <a:xfrm>
          <a:off x="355438" y="390500"/>
          <a:ext cx="1002035" cy="793000"/>
        </a:xfrm>
        <a:prstGeom prst="chevron">
          <a:avLst>
            <a:gd name="adj" fmla="val 7061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AAB10C7-1E92-41CA-A390-5DE7D8190DD0}">
      <dsp:nvSpPr>
        <dsp:cNvPr id="0" name=""/>
        <dsp:cNvSpPr/>
      </dsp:nvSpPr>
      <dsp:spPr>
        <a:xfrm>
          <a:off x="957325" y="390500"/>
          <a:ext cx="1002035" cy="793000"/>
        </a:xfrm>
        <a:prstGeom prst="chevron">
          <a:avLst>
            <a:gd name="adj" fmla="val 70610"/>
          </a:avLst>
        </a:prstGeom>
        <a:gradFill rotWithShape="0">
          <a:gsLst>
            <a:gs pos="0">
              <a:schemeClr val="accent5">
                <a:hueOff val="-337927"/>
                <a:satOff val="-871"/>
                <a:lumOff val="-588"/>
                <a:alphaOff val="0"/>
                <a:satMod val="103000"/>
                <a:lumMod val="102000"/>
                <a:tint val="94000"/>
              </a:schemeClr>
            </a:gs>
            <a:gs pos="50000">
              <a:schemeClr val="accent5">
                <a:hueOff val="-337927"/>
                <a:satOff val="-871"/>
                <a:lumOff val="-588"/>
                <a:alphaOff val="0"/>
                <a:satMod val="110000"/>
                <a:lumMod val="100000"/>
                <a:shade val="100000"/>
              </a:schemeClr>
            </a:gs>
            <a:gs pos="100000">
              <a:schemeClr val="accent5">
                <a:hueOff val="-337927"/>
                <a:satOff val="-871"/>
                <a:lumOff val="-588"/>
                <a:alphaOff val="0"/>
                <a:lumMod val="99000"/>
                <a:satMod val="120000"/>
                <a:shade val="78000"/>
              </a:schemeClr>
            </a:gs>
          </a:gsLst>
          <a:lin ang="5400000" scaled="0"/>
        </a:gradFill>
        <a:ln w="6350" cap="flat" cmpd="sng" algn="ctr">
          <a:solidFill>
            <a:schemeClr val="accent5">
              <a:hueOff val="-337927"/>
              <a:satOff val="-871"/>
              <a:lumOff val="-58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1BA4089-5932-4C39-B92C-0B7DA7941975}">
      <dsp:nvSpPr>
        <dsp:cNvPr id="0" name=""/>
        <dsp:cNvSpPr/>
      </dsp:nvSpPr>
      <dsp:spPr>
        <a:xfrm>
          <a:off x="1559689" y="390500"/>
          <a:ext cx="1002035" cy="793000"/>
        </a:xfrm>
        <a:prstGeom prst="chevron">
          <a:avLst>
            <a:gd name="adj" fmla="val 70610"/>
          </a:avLst>
        </a:prstGeom>
        <a:gradFill rotWithShape="0">
          <a:gsLst>
            <a:gs pos="0">
              <a:schemeClr val="accent5">
                <a:hueOff val="-675854"/>
                <a:satOff val="-1742"/>
                <a:lumOff val="-1177"/>
                <a:alphaOff val="0"/>
                <a:satMod val="103000"/>
                <a:lumMod val="102000"/>
                <a:tint val="94000"/>
              </a:schemeClr>
            </a:gs>
            <a:gs pos="50000">
              <a:schemeClr val="accent5">
                <a:hueOff val="-675854"/>
                <a:satOff val="-1742"/>
                <a:lumOff val="-1177"/>
                <a:alphaOff val="0"/>
                <a:satMod val="110000"/>
                <a:lumMod val="100000"/>
                <a:shade val="100000"/>
              </a:schemeClr>
            </a:gs>
            <a:gs pos="100000">
              <a:schemeClr val="accent5">
                <a:hueOff val="-675854"/>
                <a:satOff val="-1742"/>
                <a:lumOff val="-1177"/>
                <a:alphaOff val="0"/>
                <a:lumMod val="99000"/>
                <a:satMod val="120000"/>
                <a:shade val="78000"/>
              </a:schemeClr>
            </a:gs>
          </a:gsLst>
          <a:lin ang="5400000" scaled="0"/>
        </a:gradFill>
        <a:ln w="6350" cap="flat" cmpd="sng" algn="ctr">
          <a:solidFill>
            <a:schemeClr val="accent5">
              <a:hueOff val="-675854"/>
              <a:satOff val="-1742"/>
              <a:lumOff val="-117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4B0EB67-5A67-411A-99E7-D445BC2744A8}">
      <dsp:nvSpPr>
        <dsp:cNvPr id="0" name=""/>
        <dsp:cNvSpPr/>
      </dsp:nvSpPr>
      <dsp:spPr>
        <a:xfrm>
          <a:off x="2161576" y="390500"/>
          <a:ext cx="1002035" cy="793000"/>
        </a:xfrm>
        <a:prstGeom prst="chevron">
          <a:avLst>
            <a:gd name="adj" fmla="val 70610"/>
          </a:avLst>
        </a:prstGeom>
        <a:gradFill rotWithShape="0">
          <a:gsLst>
            <a:gs pos="0">
              <a:schemeClr val="accent5">
                <a:hueOff val="-1013782"/>
                <a:satOff val="-2613"/>
                <a:lumOff val="-1765"/>
                <a:alphaOff val="0"/>
                <a:satMod val="103000"/>
                <a:lumMod val="102000"/>
                <a:tint val="94000"/>
              </a:schemeClr>
            </a:gs>
            <a:gs pos="50000">
              <a:schemeClr val="accent5">
                <a:hueOff val="-1013782"/>
                <a:satOff val="-2613"/>
                <a:lumOff val="-1765"/>
                <a:alphaOff val="0"/>
                <a:satMod val="110000"/>
                <a:lumMod val="100000"/>
                <a:shade val="100000"/>
              </a:schemeClr>
            </a:gs>
            <a:gs pos="100000">
              <a:schemeClr val="accent5">
                <a:hueOff val="-1013782"/>
                <a:satOff val="-2613"/>
                <a:lumOff val="-1765"/>
                <a:alphaOff val="0"/>
                <a:lumMod val="99000"/>
                <a:satMod val="120000"/>
                <a:shade val="78000"/>
              </a:schemeClr>
            </a:gs>
          </a:gsLst>
          <a:lin ang="5400000" scaled="0"/>
        </a:gradFill>
        <a:ln w="6350" cap="flat" cmpd="sng" algn="ctr">
          <a:solidFill>
            <a:schemeClr val="accent5">
              <a:hueOff val="-1013782"/>
              <a:satOff val="-2613"/>
              <a:lumOff val="-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256737D-E1AC-41E3-8E03-38DA147D160F}">
      <dsp:nvSpPr>
        <dsp:cNvPr id="0" name=""/>
        <dsp:cNvSpPr/>
      </dsp:nvSpPr>
      <dsp:spPr>
        <a:xfrm>
          <a:off x="2763940" y="390500"/>
          <a:ext cx="1002035" cy="793000"/>
        </a:xfrm>
        <a:prstGeom prst="chevron">
          <a:avLst>
            <a:gd name="adj" fmla="val 70610"/>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w="6350" cap="flat" cmpd="sng" algn="ctr">
          <a:solidFill>
            <a:schemeClr val="accent5">
              <a:hueOff val="-1351709"/>
              <a:satOff val="-3484"/>
              <a:lumOff val="-235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1D2D3F8-DF32-48A6-A70C-1ABA6327C5A7}">
      <dsp:nvSpPr>
        <dsp:cNvPr id="0" name=""/>
        <dsp:cNvSpPr/>
      </dsp:nvSpPr>
      <dsp:spPr>
        <a:xfrm>
          <a:off x="3365827" y="390500"/>
          <a:ext cx="1002035" cy="793000"/>
        </a:xfrm>
        <a:prstGeom prst="chevron">
          <a:avLst>
            <a:gd name="adj" fmla="val 70610"/>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w="6350" cap="flat" cmpd="sng" algn="ctr">
          <a:solidFill>
            <a:schemeClr val="accent5">
              <a:hueOff val="-1689636"/>
              <a:satOff val="-4355"/>
              <a:lumOff val="-294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BDC1DE5-B8DD-4205-B4B7-54A6AE3C02F0}">
      <dsp:nvSpPr>
        <dsp:cNvPr id="0" name=""/>
        <dsp:cNvSpPr/>
      </dsp:nvSpPr>
      <dsp:spPr>
        <a:xfrm>
          <a:off x="3968191" y="390500"/>
          <a:ext cx="1002035" cy="793000"/>
        </a:xfrm>
        <a:prstGeom prst="chevron">
          <a:avLst>
            <a:gd name="adj" fmla="val 70610"/>
          </a:avLst>
        </a:prstGeom>
        <a:gradFill rotWithShape="0">
          <a:gsLst>
            <a:gs pos="0">
              <a:schemeClr val="accent5">
                <a:hueOff val="-2027563"/>
                <a:satOff val="-5226"/>
                <a:lumOff val="-3530"/>
                <a:alphaOff val="0"/>
                <a:satMod val="103000"/>
                <a:lumMod val="102000"/>
                <a:tint val="94000"/>
              </a:schemeClr>
            </a:gs>
            <a:gs pos="50000">
              <a:schemeClr val="accent5">
                <a:hueOff val="-2027563"/>
                <a:satOff val="-5226"/>
                <a:lumOff val="-3530"/>
                <a:alphaOff val="0"/>
                <a:satMod val="110000"/>
                <a:lumMod val="100000"/>
                <a:shade val="100000"/>
              </a:schemeClr>
            </a:gs>
            <a:gs pos="100000">
              <a:schemeClr val="accent5">
                <a:hueOff val="-2027563"/>
                <a:satOff val="-5226"/>
                <a:lumOff val="-3530"/>
                <a:alphaOff val="0"/>
                <a:lumMod val="99000"/>
                <a:satMod val="120000"/>
                <a:shade val="78000"/>
              </a:schemeClr>
            </a:gs>
          </a:gsLst>
          <a:lin ang="5400000" scaled="0"/>
        </a:gradFill>
        <a:ln w="6350" cap="flat" cmpd="sng" algn="ctr">
          <a:solidFill>
            <a:schemeClr val="accent5">
              <a:hueOff val="-2027563"/>
              <a:satOff val="-5226"/>
              <a:lumOff val="-353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1D77C1C-D671-456C-9D02-4C58D3B48420}">
      <dsp:nvSpPr>
        <dsp:cNvPr id="0" name=""/>
        <dsp:cNvSpPr/>
      </dsp:nvSpPr>
      <dsp:spPr>
        <a:xfrm>
          <a:off x="204892" y="469800"/>
          <a:ext cx="4638964" cy="634400"/>
        </a:xfrm>
        <a:prstGeom prst="rect">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r" defTabSz="666750">
            <a:lnSpc>
              <a:spcPct val="90000"/>
            </a:lnSpc>
            <a:spcBef>
              <a:spcPct val="0"/>
            </a:spcBef>
            <a:spcAft>
              <a:spcPct val="35000"/>
            </a:spcAft>
            <a:buNone/>
          </a:pPr>
          <a:r>
            <a:rPr lang="ar-LB" sz="1500" b="0" i="0" kern="1200" dirty="0"/>
            <a:t>استهداف الأسر التي تعاني من فقر متعدد الأبعاد /استهداف الأسر المحرومة / تخصيص التحويلات النقدية وفقًا لأنماط استهلاك أو مستوى دخل الأسر</a:t>
          </a:r>
          <a:endParaRPr lang="en-US" sz="1500" kern="1200" dirty="0"/>
        </a:p>
      </dsp:txBody>
      <dsp:txXfrm>
        <a:off x="204892" y="469800"/>
        <a:ext cx="4638964" cy="634400"/>
      </dsp:txXfrm>
    </dsp:sp>
    <dsp:sp modelId="{CE068F14-533B-434A-AFE6-B6593DD400D6}">
      <dsp:nvSpPr>
        <dsp:cNvPr id="0" name=""/>
        <dsp:cNvSpPr/>
      </dsp:nvSpPr>
      <dsp:spPr>
        <a:xfrm>
          <a:off x="204892" y="1251147"/>
          <a:ext cx="4282204" cy="389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marL="0" lvl="0" indent="0" algn="r" defTabSz="800100">
            <a:lnSpc>
              <a:spcPct val="90000"/>
            </a:lnSpc>
            <a:spcBef>
              <a:spcPct val="0"/>
            </a:spcBef>
            <a:spcAft>
              <a:spcPct val="35000"/>
            </a:spcAft>
            <a:buNone/>
          </a:pPr>
          <a:r>
            <a:rPr lang="ar-LB" sz="1800" b="1" kern="1200" dirty="0"/>
            <a:t>نوع التحويلات للمؤشرات </a:t>
          </a:r>
          <a:endParaRPr lang="en-US" sz="1800" b="1" kern="1200" dirty="0"/>
        </a:p>
      </dsp:txBody>
      <dsp:txXfrm>
        <a:off x="204892" y="1251147"/>
        <a:ext cx="4282204" cy="389291"/>
      </dsp:txXfrm>
    </dsp:sp>
    <dsp:sp modelId="{B1470E32-E32C-4E81-A245-0F9962FCE89D}">
      <dsp:nvSpPr>
        <dsp:cNvPr id="0" name=""/>
        <dsp:cNvSpPr/>
      </dsp:nvSpPr>
      <dsp:spPr>
        <a:xfrm>
          <a:off x="363506" y="1640439"/>
          <a:ext cx="1002035" cy="793000"/>
        </a:xfrm>
        <a:prstGeom prst="chevron">
          <a:avLst>
            <a:gd name="adj" fmla="val 70610"/>
          </a:avLst>
        </a:prstGeom>
        <a:gradFill rotWithShape="0">
          <a:gsLst>
            <a:gs pos="0">
              <a:schemeClr val="accent5">
                <a:hueOff val="-2365490"/>
                <a:satOff val="-6097"/>
                <a:lumOff val="-4118"/>
                <a:alphaOff val="0"/>
                <a:satMod val="103000"/>
                <a:lumMod val="102000"/>
                <a:tint val="94000"/>
              </a:schemeClr>
            </a:gs>
            <a:gs pos="50000">
              <a:schemeClr val="accent5">
                <a:hueOff val="-2365490"/>
                <a:satOff val="-6097"/>
                <a:lumOff val="-4118"/>
                <a:alphaOff val="0"/>
                <a:satMod val="110000"/>
                <a:lumMod val="100000"/>
                <a:shade val="100000"/>
              </a:schemeClr>
            </a:gs>
            <a:gs pos="100000">
              <a:schemeClr val="accent5">
                <a:hueOff val="-2365490"/>
                <a:satOff val="-6097"/>
                <a:lumOff val="-4118"/>
                <a:alphaOff val="0"/>
                <a:lumMod val="99000"/>
                <a:satMod val="120000"/>
                <a:shade val="78000"/>
              </a:schemeClr>
            </a:gs>
          </a:gsLst>
          <a:lin ang="5400000" scaled="0"/>
        </a:gradFill>
        <a:ln w="6350" cap="flat" cmpd="sng" algn="ctr">
          <a:solidFill>
            <a:schemeClr val="accent5">
              <a:hueOff val="-2365490"/>
              <a:satOff val="-6097"/>
              <a:lumOff val="-411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0D35475-7317-4626-899C-9322B654368E}">
      <dsp:nvSpPr>
        <dsp:cNvPr id="0" name=""/>
        <dsp:cNvSpPr/>
      </dsp:nvSpPr>
      <dsp:spPr>
        <a:xfrm>
          <a:off x="965394" y="1640439"/>
          <a:ext cx="1002035" cy="793000"/>
        </a:xfrm>
        <a:prstGeom prst="chevron">
          <a:avLst>
            <a:gd name="adj" fmla="val 70610"/>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w="6350" cap="flat" cmpd="sng" algn="ctr">
          <a:solidFill>
            <a:schemeClr val="accent5">
              <a:hueOff val="-2703417"/>
              <a:satOff val="-6968"/>
              <a:lumOff val="-4706"/>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5FD2BE7-8B0A-4CA3-8B3F-4F01EFC38535}">
      <dsp:nvSpPr>
        <dsp:cNvPr id="0" name=""/>
        <dsp:cNvSpPr/>
      </dsp:nvSpPr>
      <dsp:spPr>
        <a:xfrm>
          <a:off x="1567757" y="1640439"/>
          <a:ext cx="1002035" cy="793000"/>
        </a:xfrm>
        <a:prstGeom prst="chevron">
          <a:avLst>
            <a:gd name="adj" fmla="val 70610"/>
          </a:avLst>
        </a:prstGeom>
        <a:gradFill rotWithShape="0">
          <a:gsLst>
            <a:gs pos="0">
              <a:schemeClr val="accent5">
                <a:hueOff val="-3041344"/>
                <a:satOff val="-7839"/>
                <a:lumOff val="-5294"/>
                <a:alphaOff val="0"/>
                <a:satMod val="103000"/>
                <a:lumMod val="102000"/>
                <a:tint val="94000"/>
              </a:schemeClr>
            </a:gs>
            <a:gs pos="50000">
              <a:schemeClr val="accent5">
                <a:hueOff val="-3041344"/>
                <a:satOff val="-7839"/>
                <a:lumOff val="-5294"/>
                <a:alphaOff val="0"/>
                <a:satMod val="110000"/>
                <a:lumMod val="100000"/>
                <a:shade val="100000"/>
              </a:schemeClr>
            </a:gs>
            <a:gs pos="100000">
              <a:schemeClr val="accent5">
                <a:hueOff val="-3041344"/>
                <a:satOff val="-7839"/>
                <a:lumOff val="-5294"/>
                <a:alphaOff val="0"/>
                <a:lumMod val="99000"/>
                <a:satMod val="120000"/>
                <a:shade val="78000"/>
              </a:schemeClr>
            </a:gs>
          </a:gsLst>
          <a:lin ang="5400000" scaled="0"/>
        </a:gradFill>
        <a:ln w="6350" cap="flat" cmpd="sng" algn="ctr">
          <a:solidFill>
            <a:schemeClr val="accent5">
              <a:hueOff val="-3041344"/>
              <a:satOff val="-7839"/>
              <a:lumOff val="-529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74A0218-9E76-49E2-9E1C-E05006C5E768}">
      <dsp:nvSpPr>
        <dsp:cNvPr id="0" name=""/>
        <dsp:cNvSpPr/>
      </dsp:nvSpPr>
      <dsp:spPr>
        <a:xfrm>
          <a:off x="2169645" y="1640439"/>
          <a:ext cx="1002035" cy="793000"/>
        </a:xfrm>
        <a:prstGeom prst="chevron">
          <a:avLst>
            <a:gd name="adj" fmla="val 7061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078767D-FBC0-4119-92A4-7CECC7B74E62}">
      <dsp:nvSpPr>
        <dsp:cNvPr id="0" name=""/>
        <dsp:cNvSpPr/>
      </dsp:nvSpPr>
      <dsp:spPr>
        <a:xfrm>
          <a:off x="2772008" y="1640439"/>
          <a:ext cx="1002035" cy="793000"/>
        </a:xfrm>
        <a:prstGeom prst="chevron">
          <a:avLst>
            <a:gd name="adj" fmla="val 70610"/>
          </a:avLst>
        </a:prstGeom>
        <a:gradFill rotWithShape="0">
          <a:gsLst>
            <a:gs pos="0">
              <a:schemeClr val="accent5">
                <a:hueOff val="-3717199"/>
                <a:satOff val="-9580"/>
                <a:lumOff val="-6471"/>
                <a:alphaOff val="0"/>
                <a:satMod val="103000"/>
                <a:lumMod val="102000"/>
                <a:tint val="94000"/>
              </a:schemeClr>
            </a:gs>
            <a:gs pos="50000">
              <a:schemeClr val="accent5">
                <a:hueOff val="-3717199"/>
                <a:satOff val="-9580"/>
                <a:lumOff val="-6471"/>
                <a:alphaOff val="0"/>
                <a:satMod val="110000"/>
                <a:lumMod val="100000"/>
                <a:shade val="100000"/>
              </a:schemeClr>
            </a:gs>
            <a:gs pos="100000">
              <a:schemeClr val="accent5">
                <a:hueOff val="-3717199"/>
                <a:satOff val="-9580"/>
                <a:lumOff val="-6471"/>
                <a:alphaOff val="0"/>
                <a:lumMod val="99000"/>
                <a:satMod val="120000"/>
                <a:shade val="78000"/>
              </a:schemeClr>
            </a:gs>
          </a:gsLst>
          <a:lin ang="5400000" scaled="0"/>
        </a:gradFill>
        <a:ln w="6350" cap="flat" cmpd="sng" algn="ctr">
          <a:solidFill>
            <a:schemeClr val="accent5">
              <a:hueOff val="-3717199"/>
              <a:satOff val="-9580"/>
              <a:lumOff val="-647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35EB5FB-E246-4D34-B8F0-2D09123846BC}">
      <dsp:nvSpPr>
        <dsp:cNvPr id="0" name=""/>
        <dsp:cNvSpPr/>
      </dsp:nvSpPr>
      <dsp:spPr>
        <a:xfrm>
          <a:off x="3373896" y="1640439"/>
          <a:ext cx="1002035" cy="793000"/>
        </a:xfrm>
        <a:prstGeom prst="chevron">
          <a:avLst>
            <a:gd name="adj" fmla="val 70610"/>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w="6350" cap="flat" cmpd="sng" algn="ctr">
          <a:solidFill>
            <a:schemeClr val="accent5">
              <a:hueOff val="-4055126"/>
              <a:satOff val="-10451"/>
              <a:lumOff val="-7059"/>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D519128-A1D5-485C-AC19-2ECD5F9A4884}">
      <dsp:nvSpPr>
        <dsp:cNvPr id="0" name=""/>
        <dsp:cNvSpPr/>
      </dsp:nvSpPr>
      <dsp:spPr>
        <a:xfrm>
          <a:off x="3976259" y="1640439"/>
          <a:ext cx="1002035" cy="793000"/>
        </a:xfrm>
        <a:prstGeom prst="chevron">
          <a:avLst>
            <a:gd name="adj" fmla="val 70610"/>
          </a:avLst>
        </a:prstGeom>
        <a:gradFill rotWithShape="0">
          <a:gsLst>
            <a:gs pos="0">
              <a:schemeClr val="accent5">
                <a:hueOff val="-4393053"/>
                <a:satOff val="-11322"/>
                <a:lumOff val="-7647"/>
                <a:alphaOff val="0"/>
                <a:satMod val="103000"/>
                <a:lumMod val="102000"/>
                <a:tint val="94000"/>
              </a:schemeClr>
            </a:gs>
            <a:gs pos="50000">
              <a:schemeClr val="accent5">
                <a:hueOff val="-4393053"/>
                <a:satOff val="-11322"/>
                <a:lumOff val="-7647"/>
                <a:alphaOff val="0"/>
                <a:satMod val="110000"/>
                <a:lumMod val="100000"/>
                <a:shade val="100000"/>
              </a:schemeClr>
            </a:gs>
            <a:gs pos="100000">
              <a:schemeClr val="accent5">
                <a:hueOff val="-4393053"/>
                <a:satOff val="-11322"/>
                <a:lumOff val="-7647"/>
                <a:alphaOff val="0"/>
                <a:lumMod val="99000"/>
                <a:satMod val="120000"/>
                <a:shade val="78000"/>
              </a:schemeClr>
            </a:gs>
          </a:gsLst>
          <a:lin ang="5400000" scaled="0"/>
        </a:gradFill>
        <a:ln w="6350" cap="flat" cmpd="sng" algn="ctr">
          <a:solidFill>
            <a:schemeClr val="accent5">
              <a:hueOff val="-4393053"/>
              <a:satOff val="-11322"/>
              <a:lumOff val="-764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AE5A2C7-6D49-4BFC-8F47-A5A2ECC58316}">
      <dsp:nvSpPr>
        <dsp:cNvPr id="0" name=""/>
        <dsp:cNvSpPr/>
      </dsp:nvSpPr>
      <dsp:spPr>
        <a:xfrm>
          <a:off x="204892" y="1719739"/>
          <a:ext cx="4655101" cy="634400"/>
        </a:xfrm>
        <a:prstGeom prst="rect">
          <a:avLst/>
        </a:prstGeom>
        <a:solidFill>
          <a:schemeClr val="lt1">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r" defTabSz="666750">
            <a:lnSpc>
              <a:spcPct val="90000"/>
            </a:lnSpc>
            <a:spcBef>
              <a:spcPct val="0"/>
            </a:spcBef>
            <a:spcAft>
              <a:spcPct val="35000"/>
            </a:spcAft>
            <a:buNone/>
          </a:pPr>
          <a:r>
            <a:rPr lang="ar-LB" sz="1500" b="0" i="0" kern="1200" dirty="0"/>
            <a:t>التحويلات النقدية أو العينية المصممة لاحتياجات الأسر</a:t>
          </a:r>
          <a:endParaRPr lang="en-US" sz="1500" kern="1200" dirty="0"/>
        </a:p>
      </dsp:txBody>
      <dsp:txXfrm>
        <a:off x="204892" y="1719739"/>
        <a:ext cx="4655101" cy="634400"/>
      </dsp:txXfrm>
    </dsp:sp>
    <dsp:sp modelId="{86BE8CF4-B45F-494B-B5D9-87E14D567103}">
      <dsp:nvSpPr>
        <dsp:cNvPr id="0" name=""/>
        <dsp:cNvSpPr/>
      </dsp:nvSpPr>
      <dsp:spPr>
        <a:xfrm>
          <a:off x="204892" y="2501086"/>
          <a:ext cx="4282204" cy="389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marL="0" lvl="0" indent="0" algn="r" defTabSz="800100">
            <a:lnSpc>
              <a:spcPct val="90000"/>
            </a:lnSpc>
            <a:spcBef>
              <a:spcPct val="0"/>
            </a:spcBef>
            <a:spcAft>
              <a:spcPct val="35000"/>
            </a:spcAft>
            <a:buNone/>
          </a:pPr>
          <a:r>
            <a:rPr lang="ar-LB" sz="1800" b="1" kern="1200" dirty="0"/>
            <a:t>كفاءة عمليات نقل الموارد</a:t>
          </a:r>
          <a:endParaRPr lang="en-US" sz="1800" b="1" kern="1200" dirty="0"/>
        </a:p>
      </dsp:txBody>
      <dsp:txXfrm>
        <a:off x="204892" y="2501086"/>
        <a:ext cx="4282204" cy="389291"/>
      </dsp:txXfrm>
    </dsp:sp>
    <dsp:sp modelId="{2E851E6D-3BF1-4CF1-A77F-AF50E565DCBD}">
      <dsp:nvSpPr>
        <dsp:cNvPr id="0" name=""/>
        <dsp:cNvSpPr/>
      </dsp:nvSpPr>
      <dsp:spPr>
        <a:xfrm>
          <a:off x="335505" y="2890378"/>
          <a:ext cx="1002035" cy="793000"/>
        </a:xfrm>
        <a:prstGeom prst="chevron">
          <a:avLst>
            <a:gd name="adj" fmla="val 70610"/>
          </a:avLst>
        </a:prstGeom>
        <a:gradFill rotWithShape="0">
          <a:gsLst>
            <a:gs pos="0">
              <a:schemeClr val="accent5">
                <a:hueOff val="-4730980"/>
                <a:satOff val="-12193"/>
                <a:lumOff val="-8236"/>
                <a:alphaOff val="0"/>
                <a:satMod val="103000"/>
                <a:lumMod val="102000"/>
                <a:tint val="94000"/>
              </a:schemeClr>
            </a:gs>
            <a:gs pos="50000">
              <a:schemeClr val="accent5">
                <a:hueOff val="-4730980"/>
                <a:satOff val="-12193"/>
                <a:lumOff val="-8236"/>
                <a:alphaOff val="0"/>
                <a:satMod val="110000"/>
                <a:lumMod val="100000"/>
                <a:shade val="100000"/>
              </a:schemeClr>
            </a:gs>
            <a:gs pos="100000">
              <a:schemeClr val="accent5">
                <a:hueOff val="-4730980"/>
                <a:satOff val="-12193"/>
                <a:lumOff val="-8236"/>
                <a:alphaOff val="0"/>
                <a:lumMod val="99000"/>
                <a:satMod val="120000"/>
                <a:shade val="78000"/>
              </a:schemeClr>
            </a:gs>
          </a:gsLst>
          <a:lin ang="5400000" scaled="0"/>
        </a:gradFill>
        <a:ln w="6350" cap="flat" cmpd="sng" algn="ctr">
          <a:solidFill>
            <a:schemeClr val="accent5">
              <a:hueOff val="-4730980"/>
              <a:satOff val="-12193"/>
              <a:lumOff val="-8236"/>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E58FE2C-7A4B-423E-9A4C-748862CDC8EA}">
      <dsp:nvSpPr>
        <dsp:cNvPr id="0" name=""/>
        <dsp:cNvSpPr/>
      </dsp:nvSpPr>
      <dsp:spPr>
        <a:xfrm>
          <a:off x="937393" y="2890378"/>
          <a:ext cx="1002035" cy="793000"/>
        </a:xfrm>
        <a:prstGeom prst="chevron">
          <a:avLst>
            <a:gd name="adj" fmla="val 70610"/>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w="6350" cap="flat" cmpd="sng" algn="ctr">
          <a:solidFill>
            <a:schemeClr val="accent5">
              <a:hueOff val="-5068907"/>
              <a:satOff val="-13064"/>
              <a:lumOff val="-882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5E587248-049A-4750-837F-7627E9321824}">
      <dsp:nvSpPr>
        <dsp:cNvPr id="0" name=""/>
        <dsp:cNvSpPr/>
      </dsp:nvSpPr>
      <dsp:spPr>
        <a:xfrm>
          <a:off x="1539756" y="2890378"/>
          <a:ext cx="1002035" cy="793000"/>
        </a:xfrm>
        <a:prstGeom prst="chevron">
          <a:avLst>
            <a:gd name="adj" fmla="val 70610"/>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w="6350" cap="flat" cmpd="sng" algn="ctr">
          <a:solidFill>
            <a:schemeClr val="accent5">
              <a:hueOff val="-5406834"/>
              <a:satOff val="-13935"/>
              <a:lumOff val="-941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6CDF63B-FDA7-411A-94B6-F805B702EBA4}">
      <dsp:nvSpPr>
        <dsp:cNvPr id="0" name=""/>
        <dsp:cNvSpPr/>
      </dsp:nvSpPr>
      <dsp:spPr>
        <a:xfrm>
          <a:off x="2141644" y="2890378"/>
          <a:ext cx="1002035" cy="793000"/>
        </a:xfrm>
        <a:prstGeom prst="chevron">
          <a:avLst>
            <a:gd name="adj" fmla="val 70610"/>
          </a:avLst>
        </a:prstGeom>
        <a:gradFill rotWithShape="0">
          <a:gsLst>
            <a:gs pos="0">
              <a:schemeClr val="accent5">
                <a:hueOff val="-5744762"/>
                <a:satOff val="-14806"/>
                <a:lumOff val="-10000"/>
                <a:alphaOff val="0"/>
                <a:satMod val="103000"/>
                <a:lumMod val="102000"/>
                <a:tint val="94000"/>
              </a:schemeClr>
            </a:gs>
            <a:gs pos="50000">
              <a:schemeClr val="accent5">
                <a:hueOff val="-5744762"/>
                <a:satOff val="-14806"/>
                <a:lumOff val="-10000"/>
                <a:alphaOff val="0"/>
                <a:satMod val="110000"/>
                <a:lumMod val="100000"/>
                <a:shade val="100000"/>
              </a:schemeClr>
            </a:gs>
            <a:gs pos="100000">
              <a:schemeClr val="accent5">
                <a:hueOff val="-5744762"/>
                <a:satOff val="-14806"/>
                <a:lumOff val="-10000"/>
                <a:alphaOff val="0"/>
                <a:lumMod val="99000"/>
                <a:satMod val="120000"/>
                <a:shade val="78000"/>
              </a:schemeClr>
            </a:gs>
          </a:gsLst>
          <a:lin ang="5400000" scaled="0"/>
        </a:gradFill>
        <a:ln w="6350" cap="flat" cmpd="sng" algn="ctr">
          <a:solidFill>
            <a:schemeClr val="accent5">
              <a:hueOff val="-5744762"/>
              <a:satOff val="-14806"/>
              <a:lumOff val="-1000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A6F52F1-05BF-404D-A0E2-FA5271B51C80}">
      <dsp:nvSpPr>
        <dsp:cNvPr id="0" name=""/>
        <dsp:cNvSpPr/>
      </dsp:nvSpPr>
      <dsp:spPr>
        <a:xfrm>
          <a:off x="2744007" y="2890378"/>
          <a:ext cx="1002035" cy="793000"/>
        </a:xfrm>
        <a:prstGeom prst="chevron">
          <a:avLst>
            <a:gd name="adj" fmla="val 70610"/>
          </a:avLst>
        </a:prstGeom>
        <a:gradFill rotWithShape="0">
          <a:gsLst>
            <a:gs pos="0">
              <a:schemeClr val="accent5">
                <a:hueOff val="-6082688"/>
                <a:satOff val="-15677"/>
                <a:lumOff val="-10588"/>
                <a:alphaOff val="0"/>
                <a:satMod val="103000"/>
                <a:lumMod val="102000"/>
                <a:tint val="94000"/>
              </a:schemeClr>
            </a:gs>
            <a:gs pos="50000">
              <a:schemeClr val="accent5">
                <a:hueOff val="-6082688"/>
                <a:satOff val="-15677"/>
                <a:lumOff val="-10588"/>
                <a:alphaOff val="0"/>
                <a:satMod val="110000"/>
                <a:lumMod val="100000"/>
                <a:shade val="100000"/>
              </a:schemeClr>
            </a:gs>
            <a:gs pos="100000">
              <a:schemeClr val="accent5">
                <a:hueOff val="-6082688"/>
                <a:satOff val="-15677"/>
                <a:lumOff val="-10588"/>
                <a:alphaOff val="0"/>
                <a:lumMod val="99000"/>
                <a:satMod val="120000"/>
                <a:shade val="78000"/>
              </a:schemeClr>
            </a:gs>
          </a:gsLst>
          <a:lin ang="5400000" scaled="0"/>
        </a:gradFill>
        <a:ln w="6350" cap="flat" cmpd="sng" algn="ctr">
          <a:solidFill>
            <a:schemeClr val="accent5">
              <a:hueOff val="-6082688"/>
              <a:satOff val="-15677"/>
              <a:lumOff val="-1058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30C70A7-67EE-4A46-A21E-7A6A307630B6}">
      <dsp:nvSpPr>
        <dsp:cNvPr id="0" name=""/>
        <dsp:cNvSpPr/>
      </dsp:nvSpPr>
      <dsp:spPr>
        <a:xfrm>
          <a:off x="3345895" y="2890378"/>
          <a:ext cx="1002035" cy="793000"/>
        </a:xfrm>
        <a:prstGeom prst="chevron">
          <a:avLst>
            <a:gd name="adj" fmla="val 70610"/>
          </a:avLst>
        </a:prstGeom>
        <a:gradFill rotWithShape="0">
          <a:gsLst>
            <a:gs pos="0">
              <a:schemeClr val="accent5">
                <a:hueOff val="-6420616"/>
                <a:satOff val="-16548"/>
                <a:lumOff val="-11177"/>
                <a:alphaOff val="0"/>
                <a:satMod val="103000"/>
                <a:lumMod val="102000"/>
                <a:tint val="94000"/>
              </a:schemeClr>
            </a:gs>
            <a:gs pos="50000">
              <a:schemeClr val="accent5">
                <a:hueOff val="-6420616"/>
                <a:satOff val="-16548"/>
                <a:lumOff val="-11177"/>
                <a:alphaOff val="0"/>
                <a:satMod val="110000"/>
                <a:lumMod val="100000"/>
                <a:shade val="100000"/>
              </a:schemeClr>
            </a:gs>
            <a:gs pos="100000">
              <a:schemeClr val="accent5">
                <a:hueOff val="-6420616"/>
                <a:satOff val="-16548"/>
                <a:lumOff val="-11177"/>
                <a:alphaOff val="0"/>
                <a:lumMod val="99000"/>
                <a:satMod val="120000"/>
                <a:shade val="78000"/>
              </a:schemeClr>
            </a:gs>
          </a:gsLst>
          <a:lin ang="5400000" scaled="0"/>
        </a:gradFill>
        <a:ln w="6350" cap="flat" cmpd="sng" algn="ctr">
          <a:solidFill>
            <a:schemeClr val="accent5">
              <a:hueOff val="-6420616"/>
              <a:satOff val="-16548"/>
              <a:lumOff val="-1117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0FD5EFA-96E1-4BF9-82E2-5D90A53CD2B0}">
      <dsp:nvSpPr>
        <dsp:cNvPr id="0" name=""/>
        <dsp:cNvSpPr/>
      </dsp:nvSpPr>
      <dsp:spPr>
        <a:xfrm>
          <a:off x="3948258" y="2890378"/>
          <a:ext cx="1002035" cy="793000"/>
        </a:xfrm>
        <a:prstGeom prst="chevron">
          <a:avLst>
            <a:gd name="adj" fmla="val 7061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E005C78-465F-4BBA-A502-E6FA4D9339C0}">
      <dsp:nvSpPr>
        <dsp:cNvPr id="0" name=""/>
        <dsp:cNvSpPr/>
      </dsp:nvSpPr>
      <dsp:spPr>
        <a:xfrm>
          <a:off x="204892" y="2969678"/>
          <a:ext cx="4599099" cy="634400"/>
        </a:xfrm>
        <a:prstGeom prst="rect">
          <a:avLst/>
        </a:prstGeom>
        <a:solidFill>
          <a:schemeClr val="lt1">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3020" tIns="33020" rIns="33020" bIns="33020" numCol="1" spcCol="1270" anchor="ctr" anchorCtr="0">
          <a:noAutofit/>
        </a:bodyPr>
        <a:lstStyle/>
        <a:p>
          <a:pPr marL="0" lvl="0" indent="0" algn="r" defTabSz="577850" rtl="1">
            <a:lnSpc>
              <a:spcPct val="90000"/>
            </a:lnSpc>
            <a:spcBef>
              <a:spcPct val="0"/>
            </a:spcBef>
            <a:spcAft>
              <a:spcPct val="35000"/>
            </a:spcAft>
            <a:buNone/>
          </a:pPr>
          <a:r>
            <a:rPr lang="ar-LB" sz="1300" b="0" i="0" kern="1200" dirty="0"/>
            <a:t>تبديد الموارد من المساعدات المقدمة إلى الأسر المحرومة (لكن غير فقيرة)</a:t>
          </a:r>
          <a:r>
            <a:rPr lang="en-US" sz="1300" b="0" i="0" kern="1200" dirty="0"/>
            <a:t> ؛</a:t>
          </a:r>
          <a:r>
            <a:rPr lang="ar-LB" sz="1300" b="0" i="0" kern="1200" dirty="0"/>
            <a:t> الأسر الفقيرة لكن دون انتشالهم من الفقر</a:t>
          </a:r>
          <a:r>
            <a:rPr lang="en-US" sz="1300" b="0" i="0" kern="1200" dirty="0"/>
            <a:t>؛</a:t>
          </a:r>
          <a:r>
            <a:rPr lang="ar-LB" sz="1300" b="0" i="0" kern="1200" dirty="0"/>
            <a:t> الخسارة المعنوية (الأسر التي لا تستخدم التحويلات النقدية لتحسين وضعها في المؤشرات التي تعاني فيها من الحرمان)</a:t>
          </a:r>
          <a:endParaRPr lang="en-US" sz="1300" kern="1200" dirty="0">
            <a:latin typeface="Selawik Light" panose="02020404030301010803"/>
            <a:ea typeface="+mn-ea"/>
            <a:cs typeface="+mn-cs"/>
          </a:endParaRPr>
        </a:p>
      </dsp:txBody>
      <dsp:txXfrm>
        <a:off x="204892" y="2969678"/>
        <a:ext cx="4599099" cy="6344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3AD7F-BE50-408E-BBA0-04DB60200544}" type="datetimeFigureOut">
              <a:rPr lang="en-US" smtClean="0"/>
              <a:t>11/29/2023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F5B2B-D65F-4887-AC27-C76FE66E4CAA}" type="slidenum">
              <a:rPr lang="en-US" smtClean="0"/>
              <a:t>‹#›</a:t>
            </a:fld>
            <a:endParaRPr lang="en-US"/>
          </a:p>
        </p:txBody>
      </p:sp>
    </p:spTree>
    <p:extLst>
      <p:ext uri="{BB962C8B-B14F-4D97-AF65-F5344CB8AC3E}">
        <p14:creationId xmlns:p14="http://schemas.microsoft.com/office/powerpoint/2010/main" val="1925051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6254F-9338-4BA9-B7AC-A66622A3D01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87674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F5B2B-D65F-4887-AC27-C76FE66E4CAA}" type="slidenum">
              <a:rPr lang="en-US" smtClean="0"/>
              <a:t>12</a:t>
            </a:fld>
            <a:endParaRPr lang="en-US"/>
          </a:p>
        </p:txBody>
      </p:sp>
    </p:spTree>
    <p:extLst>
      <p:ext uri="{BB962C8B-B14F-4D97-AF65-F5344CB8AC3E}">
        <p14:creationId xmlns:p14="http://schemas.microsoft.com/office/powerpoint/2010/main" val="149099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F5B2B-D65F-4887-AC27-C76FE66E4CAA}" type="slidenum">
              <a:rPr lang="en-US" smtClean="0"/>
              <a:t>13</a:t>
            </a:fld>
            <a:endParaRPr lang="en-US"/>
          </a:p>
        </p:txBody>
      </p:sp>
    </p:spTree>
    <p:extLst>
      <p:ext uri="{BB962C8B-B14F-4D97-AF65-F5344CB8AC3E}">
        <p14:creationId xmlns:p14="http://schemas.microsoft.com/office/powerpoint/2010/main" val="177830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endParaRPr lang="ar-LB" dirty="0">
              <a:effectLst/>
            </a:endParaRPr>
          </a:p>
        </p:txBody>
      </p:sp>
      <p:sp>
        <p:nvSpPr>
          <p:cNvPr id="4" name="Slide Number Placeholder 3"/>
          <p:cNvSpPr>
            <a:spLocks noGrp="1"/>
          </p:cNvSpPr>
          <p:nvPr>
            <p:ph type="sldNum" sz="quarter" idx="5"/>
          </p:nvPr>
        </p:nvSpPr>
        <p:spPr/>
        <p:txBody>
          <a:bodyPr/>
          <a:lstStyle/>
          <a:p>
            <a:fld id="{D39F5B2B-D65F-4887-AC27-C76FE66E4CAA}" type="slidenum">
              <a:rPr lang="en-US" smtClean="0"/>
              <a:t>2</a:t>
            </a:fld>
            <a:endParaRPr lang="en-US"/>
          </a:p>
        </p:txBody>
      </p:sp>
    </p:spTree>
    <p:extLst>
      <p:ext uri="{BB962C8B-B14F-4D97-AF65-F5344CB8AC3E}">
        <p14:creationId xmlns:p14="http://schemas.microsoft.com/office/powerpoint/2010/main" val="2559733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122613-CF23-4D05-B228-79F4AFF5DD69}" type="slidenum">
              <a:rPr lang="en-US" smtClean="0"/>
              <a:t>3</a:t>
            </a:fld>
            <a:endParaRPr lang="en-US" dirty="0"/>
          </a:p>
        </p:txBody>
      </p:sp>
    </p:spTree>
    <p:extLst>
      <p:ext uri="{BB962C8B-B14F-4D97-AF65-F5344CB8AC3E}">
        <p14:creationId xmlns:p14="http://schemas.microsoft.com/office/powerpoint/2010/main" val="27404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122613-CF23-4D05-B228-79F4AFF5DD69}" type="slidenum">
              <a:rPr lang="en-US" smtClean="0"/>
              <a:t>4</a:t>
            </a:fld>
            <a:endParaRPr lang="en-US" dirty="0"/>
          </a:p>
        </p:txBody>
      </p:sp>
    </p:spTree>
    <p:extLst>
      <p:ext uri="{BB962C8B-B14F-4D97-AF65-F5344CB8AC3E}">
        <p14:creationId xmlns:p14="http://schemas.microsoft.com/office/powerpoint/2010/main" val="946222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FB122613-CF23-4D05-B228-79F4AFF5DD69}" type="slidenum">
              <a:rPr lang="en-US" smtClean="0"/>
              <a:t>5</a:t>
            </a:fld>
            <a:endParaRPr lang="en-US" dirty="0"/>
          </a:p>
        </p:txBody>
      </p:sp>
    </p:spTree>
    <p:extLst>
      <p:ext uri="{BB962C8B-B14F-4D97-AF65-F5344CB8AC3E}">
        <p14:creationId xmlns:p14="http://schemas.microsoft.com/office/powerpoint/2010/main" val="3154756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122613-CF23-4D05-B228-79F4AFF5DD69}" type="slidenum">
              <a:rPr lang="en-US" smtClean="0"/>
              <a:t>6</a:t>
            </a:fld>
            <a:endParaRPr lang="en-US" dirty="0"/>
          </a:p>
        </p:txBody>
      </p:sp>
    </p:spTree>
    <p:extLst>
      <p:ext uri="{BB962C8B-B14F-4D97-AF65-F5344CB8AC3E}">
        <p14:creationId xmlns:p14="http://schemas.microsoft.com/office/powerpoint/2010/main" val="1510089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F5B2B-D65F-4887-AC27-C76FE66E4CAA}" type="slidenum">
              <a:rPr lang="en-US" smtClean="0"/>
              <a:t>7</a:t>
            </a:fld>
            <a:endParaRPr lang="en-US"/>
          </a:p>
        </p:txBody>
      </p:sp>
    </p:spTree>
    <p:extLst>
      <p:ext uri="{BB962C8B-B14F-4D97-AF65-F5344CB8AC3E}">
        <p14:creationId xmlns:p14="http://schemas.microsoft.com/office/powerpoint/2010/main" val="3383162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F5B2B-D65F-4887-AC27-C76FE66E4CAA}" type="slidenum">
              <a:rPr lang="en-US" smtClean="0"/>
              <a:t>8</a:t>
            </a:fld>
            <a:endParaRPr lang="en-US"/>
          </a:p>
        </p:txBody>
      </p:sp>
    </p:spTree>
    <p:extLst>
      <p:ext uri="{BB962C8B-B14F-4D97-AF65-F5344CB8AC3E}">
        <p14:creationId xmlns:p14="http://schemas.microsoft.com/office/powerpoint/2010/main" val="1404995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F5B2B-D65F-4887-AC27-C76FE66E4CAA}" type="slidenum">
              <a:rPr lang="en-US" smtClean="0"/>
              <a:t>11</a:t>
            </a:fld>
            <a:endParaRPr lang="en-US"/>
          </a:p>
        </p:txBody>
      </p:sp>
    </p:spTree>
    <p:extLst>
      <p:ext uri="{BB962C8B-B14F-4D97-AF65-F5344CB8AC3E}">
        <p14:creationId xmlns:p14="http://schemas.microsoft.com/office/powerpoint/2010/main" val="423573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FFB9D-B091-41DB-AB1C-752A709F79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EFC8-0B5A-4497-BFEF-350A939CEF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6025CC-0038-4768-8E79-E83BCE9DBDBC}"/>
              </a:ext>
            </a:extLst>
          </p:cNvPr>
          <p:cNvSpPr>
            <a:spLocks noGrp="1"/>
          </p:cNvSpPr>
          <p:nvPr>
            <p:ph type="dt" sz="half" idx="10"/>
          </p:nvPr>
        </p:nvSpPr>
        <p:spPr/>
        <p:txBody>
          <a:bodyPr/>
          <a:lstStyle/>
          <a:p>
            <a:fld id="{840D3367-088A-4CFC-90CA-9A4AAFE68CA1}" type="datetimeFigureOut">
              <a:rPr lang="en-US" smtClean="0"/>
              <a:t>11/29/2023</a:t>
            </a:fld>
            <a:endParaRPr lang="en-US"/>
          </a:p>
        </p:txBody>
      </p:sp>
      <p:sp>
        <p:nvSpPr>
          <p:cNvPr id="5" name="Footer Placeholder 4">
            <a:extLst>
              <a:ext uri="{FF2B5EF4-FFF2-40B4-BE49-F238E27FC236}">
                <a16:creationId xmlns:a16="http://schemas.microsoft.com/office/drawing/2014/main" id="{43E3326C-A3DE-45ED-A398-5E155B707AA7}"/>
              </a:ext>
            </a:extLst>
          </p:cNvPr>
          <p:cNvSpPr>
            <a:spLocks noGrp="1"/>
          </p:cNvSpPr>
          <p:nvPr>
            <p:ph type="ftr" sz="quarter" idx="11"/>
          </p:nvPr>
        </p:nvSpPr>
        <p:spPr/>
        <p:txBody>
          <a:bodyPr/>
          <a:lstStyle/>
          <a:p>
            <a:r>
              <a:rPr lang="ar-EG"/>
              <a:t>ورشة عمل "النمذجة الاقتصادية في الدول العربية"</a:t>
            </a:r>
            <a:endParaRPr lang="en-US" dirty="0"/>
          </a:p>
        </p:txBody>
      </p:sp>
      <p:sp>
        <p:nvSpPr>
          <p:cNvPr id="6" name="Slide Number Placeholder 5">
            <a:extLst>
              <a:ext uri="{FF2B5EF4-FFF2-40B4-BE49-F238E27FC236}">
                <a16:creationId xmlns:a16="http://schemas.microsoft.com/office/drawing/2014/main" id="{D30392E0-9798-4994-B214-EC6E33D1E1AE}"/>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39657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C432-83A0-46F6-B415-21361949AB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54A5FA-BCAA-426B-A1F6-0F7CCBAD3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3C290-B3C2-4A56-A4A9-634D5BD85998}"/>
              </a:ext>
            </a:extLst>
          </p:cNvPr>
          <p:cNvSpPr>
            <a:spLocks noGrp="1"/>
          </p:cNvSpPr>
          <p:nvPr>
            <p:ph type="dt" sz="half" idx="10"/>
          </p:nvPr>
        </p:nvSpPr>
        <p:spPr/>
        <p:txBody>
          <a:bodyPr/>
          <a:lstStyle/>
          <a:p>
            <a:fld id="{CE2141DC-135B-4D72-91E6-BC0339B3158E}" type="datetime1">
              <a:rPr lang="en-US" smtClean="0"/>
              <a:t>11/29/2023</a:t>
            </a:fld>
            <a:endParaRPr lang="en-US"/>
          </a:p>
        </p:txBody>
      </p:sp>
      <p:sp>
        <p:nvSpPr>
          <p:cNvPr id="5" name="Footer Placeholder 4">
            <a:extLst>
              <a:ext uri="{FF2B5EF4-FFF2-40B4-BE49-F238E27FC236}">
                <a16:creationId xmlns:a16="http://schemas.microsoft.com/office/drawing/2014/main" id="{6DDD57AB-CC2D-4D10-8DDF-D5BD43D589D8}"/>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6" name="Slide Number Placeholder 5">
            <a:extLst>
              <a:ext uri="{FF2B5EF4-FFF2-40B4-BE49-F238E27FC236}">
                <a16:creationId xmlns:a16="http://schemas.microsoft.com/office/drawing/2014/main" id="{B53953B2-5C10-426D-A4DE-D92AA88B6DA8}"/>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360558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0C5AAC-3B6C-452E-A717-B14CFE5C8E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0BF718-F3CF-4BE7-9333-1ECC7E3265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2E3AE-ED50-46E7-A1AB-CC63FED9D6BE}"/>
              </a:ext>
            </a:extLst>
          </p:cNvPr>
          <p:cNvSpPr>
            <a:spLocks noGrp="1"/>
          </p:cNvSpPr>
          <p:nvPr>
            <p:ph type="dt" sz="half" idx="10"/>
          </p:nvPr>
        </p:nvSpPr>
        <p:spPr/>
        <p:txBody>
          <a:bodyPr/>
          <a:lstStyle/>
          <a:p>
            <a:fld id="{9516988E-C58F-48D2-AB7A-D643BE6F5149}" type="datetime1">
              <a:rPr lang="en-US" smtClean="0"/>
              <a:t>11/29/2023</a:t>
            </a:fld>
            <a:endParaRPr lang="en-US"/>
          </a:p>
        </p:txBody>
      </p:sp>
      <p:sp>
        <p:nvSpPr>
          <p:cNvPr id="5" name="Footer Placeholder 4">
            <a:extLst>
              <a:ext uri="{FF2B5EF4-FFF2-40B4-BE49-F238E27FC236}">
                <a16:creationId xmlns:a16="http://schemas.microsoft.com/office/drawing/2014/main" id="{7EB506E2-905C-4ACB-B29B-F8F819306851}"/>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6" name="Slide Number Placeholder 5">
            <a:extLst>
              <a:ext uri="{FF2B5EF4-FFF2-40B4-BE49-F238E27FC236}">
                <a16:creationId xmlns:a16="http://schemas.microsoft.com/office/drawing/2014/main" id="{71D13E9D-D39E-489E-BAFB-63560399A144}"/>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81844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37225EE-8608-7B41-9502-BFC60C14F400}"/>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190191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596C4-BB64-42E2-8E78-BCF0AAB84D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67CBD4-03FB-4706-AB85-203497C9C4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8B7B39-D840-4DA0-BF51-D17EC6F39FDE}"/>
              </a:ext>
            </a:extLst>
          </p:cNvPr>
          <p:cNvSpPr>
            <a:spLocks noGrp="1"/>
          </p:cNvSpPr>
          <p:nvPr>
            <p:ph type="dt" sz="half" idx="10"/>
          </p:nvPr>
        </p:nvSpPr>
        <p:spPr/>
        <p:txBody>
          <a:bodyPr/>
          <a:lstStyle/>
          <a:p>
            <a:fld id="{FBE6F05C-6A79-4D47-8BC3-6E9E65630AB0}" type="datetime1">
              <a:rPr lang="en-US" smtClean="0"/>
              <a:t>11/29/2023</a:t>
            </a:fld>
            <a:endParaRPr lang="en-US"/>
          </a:p>
        </p:txBody>
      </p:sp>
      <p:sp>
        <p:nvSpPr>
          <p:cNvPr id="5" name="Footer Placeholder 4">
            <a:extLst>
              <a:ext uri="{FF2B5EF4-FFF2-40B4-BE49-F238E27FC236}">
                <a16:creationId xmlns:a16="http://schemas.microsoft.com/office/drawing/2014/main" id="{72AA0F6A-C065-472D-8515-838F573B51B6}"/>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6" name="Slide Number Placeholder 5">
            <a:extLst>
              <a:ext uri="{FF2B5EF4-FFF2-40B4-BE49-F238E27FC236}">
                <a16:creationId xmlns:a16="http://schemas.microsoft.com/office/drawing/2014/main" id="{F2F616A1-A84E-443F-96DB-465A363B34DC}"/>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254516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3ABE4-F106-40F6-B0DA-0E277A4312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266C60-8A94-43B2-AC76-A609612B44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5023F-8E9A-4E5D-8866-EB42DD3C0F1F}"/>
              </a:ext>
            </a:extLst>
          </p:cNvPr>
          <p:cNvSpPr>
            <a:spLocks noGrp="1"/>
          </p:cNvSpPr>
          <p:nvPr>
            <p:ph type="dt" sz="half" idx="10"/>
          </p:nvPr>
        </p:nvSpPr>
        <p:spPr/>
        <p:txBody>
          <a:bodyPr/>
          <a:lstStyle/>
          <a:p>
            <a:fld id="{1711B977-00DC-45AA-84C8-410F6AF4526A}" type="datetime1">
              <a:rPr lang="en-US" smtClean="0"/>
              <a:t>11/29/2023</a:t>
            </a:fld>
            <a:endParaRPr lang="en-US"/>
          </a:p>
        </p:txBody>
      </p:sp>
      <p:sp>
        <p:nvSpPr>
          <p:cNvPr id="5" name="Footer Placeholder 4">
            <a:extLst>
              <a:ext uri="{FF2B5EF4-FFF2-40B4-BE49-F238E27FC236}">
                <a16:creationId xmlns:a16="http://schemas.microsoft.com/office/drawing/2014/main" id="{ACB319F4-AC3E-4851-AD40-E8055D8330C4}"/>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6" name="Slide Number Placeholder 5">
            <a:extLst>
              <a:ext uri="{FF2B5EF4-FFF2-40B4-BE49-F238E27FC236}">
                <a16:creationId xmlns:a16="http://schemas.microsoft.com/office/drawing/2014/main" id="{75B4F3A0-D37E-4F43-9B04-E1DB28CA27C5}"/>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265617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6C79-501A-4629-90BE-1F28B6A21D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DAE1A5-57E2-482C-A4D2-4E5A8ACA59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F636B6-2FE5-49AE-9B5E-3CCAF9BA94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8E4C4E-E337-4C57-9F17-48BB8843AE1D}"/>
              </a:ext>
            </a:extLst>
          </p:cNvPr>
          <p:cNvSpPr>
            <a:spLocks noGrp="1"/>
          </p:cNvSpPr>
          <p:nvPr>
            <p:ph type="dt" sz="half" idx="10"/>
          </p:nvPr>
        </p:nvSpPr>
        <p:spPr/>
        <p:txBody>
          <a:bodyPr/>
          <a:lstStyle/>
          <a:p>
            <a:fld id="{82DD2D30-463A-4D5B-8C9C-6F8059C26240}" type="datetime1">
              <a:rPr lang="en-US" smtClean="0"/>
              <a:t>11/29/2023</a:t>
            </a:fld>
            <a:endParaRPr lang="en-US"/>
          </a:p>
        </p:txBody>
      </p:sp>
      <p:sp>
        <p:nvSpPr>
          <p:cNvPr id="6" name="Footer Placeholder 5">
            <a:extLst>
              <a:ext uri="{FF2B5EF4-FFF2-40B4-BE49-F238E27FC236}">
                <a16:creationId xmlns:a16="http://schemas.microsoft.com/office/drawing/2014/main" id="{7A915446-1667-4A5A-8C7B-09D772315610}"/>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7" name="Slide Number Placeholder 6">
            <a:extLst>
              <a:ext uri="{FF2B5EF4-FFF2-40B4-BE49-F238E27FC236}">
                <a16:creationId xmlns:a16="http://schemas.microsoft.com/office/drawing/2014/main" id="{08DAA8AD-EC0A-48F2-BD84-3BCA9ECD91A2}"/>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249690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736C-D13E-4CB9-BE9E-BD27BF1FD1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6AE397-5DAE-4B14-B8E2-6A43B0A990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0B2B75-8DFA-42D9-B474-42B8D9D0AA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B202D6-0823-4FD5-B82A-09EF38FF60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325323-E4D0-4013-97EC-3B9F8C736D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0F0F58-0EDE-4A1D-81A9-5AE9D4138839}"/>
              </a:ext>
            </a:extLst>
          </p:cNvPr>
          <p:cNvSpPr>
            <a:spLocks noGrp="1"/>
          </p:cNvSpPr>
          <p:nvPr>
            <p:ph type="dt" sz="half" idx="10"/>
          </p:nvPr>
        </p:nvSpPr>
        <p:spPr/>
        <p:txBody>
          <a:bodyPr/>
          <a:lstStyle/>
          <a:p>
            <a:fld id="{4E4CE295-0436-46B1-A837-A4C0DB1EDB45}" type="datetime1">
              <a:rPr lang="en-US" smtClean="0"/>
              <a:t>11/29/2023</a:t>
            </a:fld>
            <a:endParaRPr lang="en-US"/>
          </a:p>
        </p:txBody>
      </p:sp>
      <p:sp>
        <p:nvSpPr>
          <p:cNvPr id="8" name="Footer Placeholder 7">
            <a:extLst>
              <a:ext uri="{FF2B5EF4-FFF2-40B4-BE49-F238E27FC236}">
                <a16:creationId xmlns:a16="http://schemas.microsoft.com/office/drawing/2014/main" id="{43EF7B27-86C1-466A-BFB9-2EC57BE12C1C}"/>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9" name="Slide Number Placeholder 8">
            <a:extLst>
              <a:ext uri="{FF2B5EF4-FFF2-40B4-BE49-F238E27FC236}">
                <a16:creationId xmlns:a16="http://schemas.microsoft.com/office/drawing/2014/main" id="{AB68999F-46EF-40A9-8220-5A33F76A20C9}"/>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427985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70CE5-7932-497E-B81B-E4807FB50D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C153AD-C780-458E-803B-01100F4533AC}"/>
              </a:ext>
            </a:extLst>
          </p:cNvPr>
          <p:cNvSpPr>
            <a:spLocks noGrp="1"/>
          </p:cNvSpPr>
          <p:nvPr>
            <p:ph type="dt" sz="half" idx="10"/>
          </p:nvPr>
        </p:nvSpPr>
        <p:spPr/>
        <p:txBody>
          <a:bodyPr/>
          <a:lstStyle/>
          <a:p>
            <a:fld id="{84EBA814-51DF-4F7C-B182-4BA4C0C237F4}" type="datetime1">
              <a:rPr lang="en-US" smtClean="0"/>
              <a:t>11/29/2023</a:t>
            </a:fld>
            <a:endParaRPr lang="en-US"/>
          </a:p>
        </p:txBody>
      </p:sp>
      <p:sp>
        <p:nvSpPr>
          <p:cNvPr id="4" name="Footer Placeholder 3">
            <a:extLst>
              <a:ext uri="{FF2B5EF4-FFF2-40B4-BE49-F238E27FC236}">
                <a16:creationId xmlns:a16="http://schemas.microsoft.com/office/drawing/2014/main" id="{CF2A425B-D945-4086-AD61-19664B88DAE3}"/>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5" name="Slide Number Placeholder 4">
            <a:extLst>
              <a:ext uri="{FF2B5EF4-FFF2-40B4-BE49-F238E27FC236}">
                <a16:creationId xmlns:a16="http://schemas.microsoft.com/office/drawing/2014/main" id="{A1C7305C-82EB-43A2-AC68-E3929DC38E14}"/>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336784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54DC7F-6AA5-4FD5-9FD8-2E77E82B69DA}"/>
              </a:ext>
            </a:extLst>
          </p:cNvPr>
          <p:cNvSpPr>
            <a:spLocks noGrp="1"/>
          </p:cNvSpPr>
          <p:nvPr>
            <p:ph type="dt" sz="half" idx="10"/>
          </p:nvPr>
        </p:nvSpPr>
        <p:spPr/>
        <p:txBody>
          <a:bodyPr/>
          <a:lstStyle/>
          <a:p>
            <a:fld id="{840D3367-088A-4CFC-90CA-9A4AAFE68CA1}" type="datetimeFigureOut">
              <a:rPr lang="en-US" smtClean="0"/>
              <a:t>11/29/2023</a:t>
            </a:fld>
            <a:endParaRPr lang="en-US"/>
          </a:p>
        </p:txBody>
      </p:sp>
      <p:sp>
        <p:nvSpPr>
          <p:cNvPr id="3" name="Footer Placeholder 2">
            <a:extLst>
              <a:ext uri="{FF2B5EF4-FFF2-40B4-BE49-F238E27FC236}">
                <a16:creationId xmlns:a16="http://schemas.microsoft.com/office/drawing/2014/main" id="{3463F90D-489D-4D36-88AE-859D6F795F10}"/>
              </a:ext>
            </a:extLst>
          </p:cNvPr>
          <p:cNvSpPr>
            <a:spLocks noGrp="1"/>
          </p:cNvSpPr>
          <p:nvPr>
            <p:ph type="ftr" sz="quarter" idx="11"/>
          </p:nvPr>
        </p:nvSpPr>
        <p:spPr/>
        <p:txBody>
          <a:bodyPr/>
          <a:lstStyle/>
          <a:p>
            <a:r>
              <a:rPr lang="ar-EG"/>
              <a:t>ورشة عمل "النمذجة الاقتصادية في الدول العربية"</a:t>
            </a:r>
            <a:endParaRPr lang="en-US" dirty="0"/>
          </a:p>
        </p:txBody>
      </p:sp>
      <p:sp>
        <p:nvSpPr>
          <p:cNvPr id="4" name="Slide Number Placeholder 3">
            <a:extLst>
              <a:ext uri="{FF2B5EF4-FFF2-40B4-BE49-F238E27FC236}">
                <a16:creationId xmlns:a16="http://schemas.microsoft.com/office/drawing/2014/main" id="{F709ADF3-F81A-4479-AA90-1632C50BCF9A}"/>
              </a:ext>
            </a:extLst>
          </p:cNvPr>
          <p:cNvSpPr>
            <a:spLocks noGrp="1"/>
          </p:cNvSpPr>
          <p:nvPr>
            <p:ph type="sldNum" sz="quarter" idx="12"/>
          </p:nvPr>
        </p:nvSpPr>
        <p:spPr/>
        <p:txBody>
          <a:bodyPr/>
          <a:lstStyle/>
          <a:p>
            <a:fld id="{74344E34-3C64-4FCC-91B2-22592B1E0D71}" type="slidenum">
              <a:rPr lang="en-US" smtClean="0"/>
              <a:t>‹#›</a:t>
            </a:fld>
            <a:endParaRPr lang="en-US" dirty="0"/>
          </a:p>
        </p:txBody>
      </p:sp>
      <p:pic>
        <p:nvPicPr>
          <p:cNvPr id="5" name="Picture 4">
            <a:extLst>
              <a:ext uri="{FF2B5EF4-FFF2-40B4-BE49-F238E27FC236}">
                <a16:creationId xmlns:a16="http://schemas.microsoft.com/office/drawing/2014/main" id="{C4D2434B-380E-4382-98E5-4FF23ECA90E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210619" y="44163"/>
            <a:ext cx="1183195" cy="1141475"/>
          </a:xfrm>
          <a:prstGeom prst="rect">
            <a:avLst/>
          </a:prstGeom>
        </p:spPr>
      </p:pic>
      <p:pic>
        <p:nvPicPr>
          <p:cNvPr id="6" name="Picture 5" descr="A picture containing text, book&#10;&#10;Description automatically generated">
            <a:extLst>
              <a:ext uri="{FF2B5EF4-FFF2-40B4-BE49-F238E27FC236}">
                <a16:creationId xmlns:a16="http://schemas.microsoft.com/office/drawing/2014/main" id="{690A7889-3FF8-4C73-9FAD-5996C7E3633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70632" y="41848"/>
            <a:ext cx="893852" cy="1247716"/>
          </a:xfrm>
          <a:prstGeom prst="rect">
            <a:avLst/>
          </a:prstGeom>
        </p:spPr>
      </p:pic>
      <p:cxnSp>
        <p:nvCxnSpPr>
          <p:cNvPr id="7" name="Straight Connector 6">
            <a:extLst>
              <a:ext uri="{FF2B5EF4-FFF2-40B4-BE49-F238E27FC236}">
                <a16:creationId xmlns:a16="http://schemas.microsoft.com/office/drawing/2014/main" id="{E1F4FB36-C6D8-4111-B1B6-A122C45F21BE}"/>
              </a:ext>
            </a:extLst>
          </p:cNvPr>
          <p:cNvCxnSpPr/>
          <p:nvPr userDrawn="1"/>
        </p:nvCxnSpPr>
        <p:spPr>
          <a:xfrm>
            <a:off x="1035840" y="6356350"/>
            <a:ext cx="10367433" cy="0"/>
          </a:xfrm>
          <a:prstGeom prst="line">
            <a:avLst/>
          </a:prstGeom>
          <a:ln w="50800" cap="flat" cmpd="thickThi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5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F4886-6D89-48AE-968A-BBB370E034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45E6EA-5889-43AC-9245-3948D295B4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87E87A-0DE3-4400-B666-718ACC3D18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CFF70B-567F-48BD-B700-6E3D7130295A}"/>
              </a:ext>
            </a:extLst>
          </p:cNvPr>
          <p:cNvSpPr>
            <a:spLocks noGrp="1"/>
          </p:cNvSpPr>
          <p:nvPr>
            <p:ph type="dt" sz="half" idx="10"/>
          </p:nvPr>
        </p:nvSpPr>
        <p:spPr/>
        <p:txBody>
          <a:bodyPr/>
          <a:lstStyle/>
          <a:p>
            <a:fld id="{0BA60B89-4854-46FE-AE85-6F9353716907}" type="datetime1">
              <a:rPr lang="en-US" smtClean="0"/>
              <a:t>11/29/2023</a:t>
            </a:fld>
            <a:endParaRPr lang="en-US"/>
          </a:p>
        </p:txBody>
      </p:sp>
      <p:sp>
        <p:nvSpPr>
          <p:cNvPr id="6" name="Footer Placeholder 5">
            <a:extLst>
              <a:ext uri="{FF2B5EF4-FFF2-40B4-BE49-F238E27FC236}">
                <a16:creationId xmlns:a16="http://schemas.microsoft.com/office/drawing/2014/main" id="{9458C0E7-ADA0-4A2B-A1CE-B69DC6A99366}"/>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7" name="Slide Number Placeholder 6">
            <a:extLst>
              <a:ext uri="{FF2B5EF4-FFF2-40B4-BE49-F238E27FC236}">
                <a16:creationId xmlns:a16="http://schemas.microsoft.com/office/drawing/2014/main" id="{F52D24D8-78CE-47B8-8C53-315C8F22DE02}"/>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381632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5095-2288-4638-AAAF-F2127CCC28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2EB023-C70B-471A-A809-77802A895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CA7D2F-B158-4585-929C-660F68F27C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6A7D8-63CF-4684-A4DC-B66A12BC7E01}"/>
              </a:ext>
            </a:extLst>
          </p:cNvPr>
          <p:cNvSpPr>
            <a:spLocks noGrp="1"/>
          </p:cNvSpPr>
          <p:nvPr>
            <p:ph type="dt" sz="half" idx="10"/>
          </p:nvPr>
        </p:nvSpPr>
        <p:spPr/>
        <p:txBody>
          <a:bodyPr/>
          <a:lstStyle/>
          <a:p>
            <a:fld id="{C6B855DB-CA59-4182-82CA-60BF28DAB2C2}" type="datetime1">
              <a:rPr lang="en-US" smtClean="0"/>
              <a:t>11/29/2023</a:t>
            </a:fld>
            <a:endParaRPr lang="en-US"/>
          </a:p>
        </p:txBody>
      </p:sp>
      <p:sp>
        <p:nvSpPr>
          <p:cNvPr id="6" name="Footer Placeholder 5">
            <a:extLst>
              <a:ext uri="{FF2B5EF4-FFF2-40B4-BE49-F238E27FC236}">
                <a16:creationId xmlns:a16="http://schemas.microsoft.com/office/drawing/2014/main" id="{717A18BC-7AF2-4EEB-9A4C-82FBB5FE346C}"/>
              </a:ext>
            </a:extLst>
          </p:cNvPr>
          <p:cNvSpPr>
            <a:spLocks noGrp="1"/>
          </p:cNvSpPr>
          <p:nvPr>
            <p:ph type="ftr" sz="quarter" idx="11"/>
          </p:nvPr>
        </p:nvSpPr>
        <p:spPr/>
        <p:txBody>
          <a:bodyPr/>
          <a:lstStyle/>
          <a:p>
            <a:r>
              <a:rPr lang="ar-EG"/>
              <a:t>ورشة عمل "النمذجة الاقتصادية في الدول العربية</a:t>
            </a:r>
            <a:endParaRPr lang="en-US"/>
          </a:p>
        </p:txBody>
      </p:sp>
      <p:sp>
        <p:nvSpPr>
          <p:cNvPr id="7" name="Slide Number Placeholder 6">
            <a:extLst>
              <a:ext uri="{FF2B5EF4-FFF2-40B4-BE49-F238E27FC236}">
                <a16:creationId xmlns:a16="http://schemas.microsoft.com/office/drawing/2014/main" id="{B59D7423-7270-4CBF-9083-8205B310C0C0}"/>
              </a:ext>
            </a:extLst>
          </p:cNvPr>
          <p:cNvSpPr>
            <a:spLocks noGrp="1"/>
          </p:cNvSpPr>
          <p:nvPr>
            <p:ph type="sldNum" sz="quarter" idx="12"/>
          </p:nvPr>
        </p:nvSpPr>
        <p:spPr/>
        <p:txBody>
          <a:bodyPr/>
          <a:lstStyle/>
          <a:p>
            <a:fld id="{74344E34-3C64-4FCC-91B2-22592B1E0D71}" type="slidenum">
              <a:rPr lang="en-US" smtClean="0"/>
              <a:t>‹#›</a:t>
            </a:fld>
            <a:endParaRPr lang="en-US"/>
          </a:p>
        </p:txBody>
      </p:sp>
    </p:spTree>
    <p:extLst>
      <p:ext uri="{BB962C8B-B14F-4D97-AF65-F5344CB8AC3E}">
        <p14:creationId xmlns:p14="http://schemas.microsoft.com/office/powerpoint/2010/main" val="284402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C7D82-24EC-4575-ADE5-27FC3123E4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120301-ADDD-4936-8080-13FF84B949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76EC89-D1CA-4D50-A881-C8DDB1106C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D3367-088A-4CFC-90CA-9A4AAFE68CA1}" type="datetimeFigureOut">
              <a:rPr lang="en-US" smtClean="0"/>
              <a:t>11/29/2023</a:t>
            </a:fld>
            <a:endParaRPr lang="en-US"/>
          </a:p>
        </p:txBody>
      </p:sp>
      <p:sp>
        <p:nvSpPr>
          <p:cNvPr id="5" name="Footer Placeholder 4">
            <a:extLst>
              <a:ext uri="{FF2B5EF4-FFF2-40B4-BE49-F238E27FC236}">
                <a16:creationId xmlns:a16="http://schemas.microsoft.com/office/drawing/2014/main" id="{2BC0D109-B837-4EEB-99E7-F2CC3E1CF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EG"/>
              <a:t>ورشة عمل "النمذجة الاقتصادية في الدول العربية"</a:t>
            </a:r>
            <a:endParaRPr lang="en-US" dirty="0"/>
          </a:p>
        </p:txBody>
      </p:sp>
      <p:sp>
        <p:nvSpPr>
          <p:cNvPr id="6" name="Slide Number Placeholder 5">
            <a:extLst>
              <a:ext uri="{FF2B5EF4-FFF2-40B4-BE49-F238E27FC236}">
                <a16:creationId xmlns:a16="http://schemas.microsoft.com/office/drawing/2014/main" id="{3F08ACA0-46CD-4F44-846B-25F9F181A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44E34-3C64-4FCC-91B2-22592B1E0D71}" type="slidenum">
              <a:rPr lang="en-US" smtClean="0"/>
              <a:t>‹#›</a:t>
            </a:fld>
            <a:endParaRPr lang="en-US"/>
          </a:p>
        </p:txBody>
      </p:sp>
      <p:pic>
        <p:nvPicPr>
          <p:cNvPr id="7" name="Picture 6">
            <a:extLst>
              <a:ext uri="{FF2B5EF4-FFF2-40B4-BE49-F238E27FC236}">
                <a16:creationId xmlns:a16="http://schemas.microsoft.com/office/drawing/2014/main" id="{31B9C195-B3C6-429E-9931-D3897DB0B9D5}"/>
              </a:ext>
            </a:extLst>
          </p:cNvPr>
          <p:cNvPicPr/>
          <p:nvPr userDrawn="1"/>
        </p:nvPicPr>
        <p:blipFill>
          <a:blip r:embed="rId14" cstate="print">
            <a:extLst>
              <a:ext uri="{28A0092B-C50C-407E-A947-70E740481C1C}">
                <a14:useLocalDpi xmlns:a14="http://schemas.microsoft.com/office/drawing/2010/main" val="0"/>
              </a:ext>
            </a:extLst>
          </a:blip>
          <a:stretch>
            <a:fillRect/>
          </a:stretch>
        </p:blipFill>
        <p:spPr>
          <a:xfrm>
            <a:off x="210619" y="44163"/>
            <a:ext cx="1183195" cy="1141475"/>
          </a:xfrm>
          <a:prstGeom prst="rect">
            <a:avLst/>
          </a:prstGeom>
        </p:spPr>
      </p:pic>
      <p:pic>
        <p:nvPicPr>
          <p:cNvPr id="8" name="Picture 7" descr="A picture containing text, book&#10;&#10;Description automatically generated">
            <a:extLst>
              <a:ext uri="{FF2B5EF4-FFF2-40B4-BE49-F238E27FC236}">
                <a16:creationId xmlns:a16="http://schemas.microsoft.com/office/drawing/2014/main" id="{71C72959-782F-4E73-8544-1FAE8C68D1A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70632" y="41848"/>
            <a:ext cx="893852" cy="1247716"/>
          </a:xfrm>
          <a:prstGeom prst="rect">
            <a:avLst/>
          </a:prstGeom>
        </p:spPr>
      </p:pic>
      <p:cxnSp>
        <p:nvCxnSpPr>
          <p:cNvPr id="9" name="Straight Connector 8">
            <a:extLst>
              <a:ext uri="{FF2B5EF4-FFF2-40B4-BE49-F238E27FC236}">
                <a16:creationId xmlns:a16="http://schemas.microsoft.com/office/drawing/2014/main" id="{7E610C87-A6E0-4EFF-B6BF-7100CEE1139A}"/>
              </a:ext>
            </a:extLst>
          </p:cNvPr>
          <p:cNvCxnSpPr/>
          <p:nvPr userDrawn="1"/>
        </p:nvCxnSpPr>
        <p:spPr>
          <a:xfrm>
            <a:off x="1035840" y="6356350"/>
            <a:ext cx="10367433" cy="0"/>
          </a:xfrm>
          <a:prstGeom prst="line">
            <a:avLst/>
          </a:prstGeom>
          <a:ln w="50800" cap="flat" cmpd="thickThi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4061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0" r:id="rId12"/>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035840" y="6356350"/>
            <a:ext cx="10367433" cy="0"/>
          </a:xfrm>
          <a:prstGeom prst="line">
            <a:avLst/>
          </a:prstGeom>
          <a:ln w="50800" cap="flat"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6B050A5-C4B7-4E0C-017E-81B3197CCEF6}"/>
              </a:ext>
            </a:extLst>
          </p:cNvPr>
          <p:cNvSpPr txBox="1"/>
          <p:nvPr/>
        </p:nvSpPr>
        <p:spPr>
          <a:xfrm>
            <a:off x="2703714" y="5341908"/>
            <a:ext cx="6097384" cy="727700"/>
          </a:xfrm>
          <a:prstGeom prst="rect">
            <a:avLst/>
          </a:prstGeom>
          <a:noFill/>
        </p:spPr>
        <p:txBody>
          <a:bodyPr wrap="square">
            <a:spAutoFit/>
          </a:bodyPr>
          <a:lstStyle/>
          <a:p>
            <a:pPr algn="ctr"/>
            <a:r>
              <a:rPr lang="ar-EG" dirty="0"/>
              <a:t>ورشة العمل الإقليمية حول سياسة خفض الفقر</a:t>
            </a:r>
            <a:endParaRPr lang="en-US" dirty="0"/>
          </a:p>
          <a:p>
            <a:pPr marL="0" marR="0" algn="ctr" rtl="1">
              <a:lnSpc>
                <a:spcPct val="107000"/>
              </a:lnSpc>
              <a:spcBef>
                <a:spcPts val="600"/>
              </a:spcBef>
              <a:spcAft>
                <a:spcPts val="600"/>
              </a:spcAft>
            </a:pPr>
            <a:r>
              <a:rPr lang="ar-LB" b="0" i="0" dirty="0">
                <a:solidFill>
                  <a:srgbClr val="000000"/>
                </a:solidFill>
                <a:effectLst/>
                <a:latin typeface="Tahoma" panose="020B0604030504040204" pitchFamily="34" charset="0"/>
              </a:rPr>
              <a:t>عمان، ٢٨-٢٩ نوفمبر ٢٠٢٣</a:t>
            </a:r>
            <a:endParaRPr lang="en-US" dirty="0"/>
          </a:p>
        </p:txBody>
      </p:sp>
      <p:sp>
        <p:nvSpPr>
          <p:cNvPr id="6" name="TextBox 5">
            <a:extLst>
              <a:ext uri="{FF2B5EF4-FFF2-40B4-BE49-F238E27FC236}">
                <a16:creationId xmlns:a16="http://schemas.microsoft.com/office/drawing/2014/main" id="{A16EEF68-DABD-1576-BFBF-0A6F75B38983}"/>
              </a:ext>
            </a:extLst>
          </p:cNvPr>
          <p:cNvSpPr txBox="1"/>
          <p:nvPr/>
        </p:nvSpPr>
        <p:spPr>
          <a:xfrm>
            <a:off x="0" y="2044874"/>
            <a:ext cx="12260424" cy="2923877"/>
          </a:xfrm>
          <a:prstGeom prst="rect">
            <a:avLst/>
          </a:prstGeom>
          <a:noFill/>
        </p:spPr>
        <p:txBody>
          <a:bodyPr wrap="square" rtlCol="0">
            <a:spAutoFit/>
          </a:bodyPr>
          <a:lstStyle/>
          <a:p>
            <a:pPr algn="ctr"/>
            <a:r>
              <a:rPr lang="ar-LB" sz="4000" b="1" dirty="0">
                <a:solidFill>
                  <a:srgbClr val="002060"/>
                </a:solidFill>
              </a:rPr>
              <a:t>ورشة العمل الإقليمية حول سياسة خفض الفقر</a:t>
            </a:r>
            <a:endParaRPr lang="en-GB" sz="4000" b="1" dirty="0">
              <a:solidFill>
                <a:srgbClr val="002060"/>
              </a:solidFill>
            </a:endParaRPr>
          </a:p>
          <a:p>
            <a:pPr algn="ctr"/>
            <a:r>
              <a:rPr lang="ar-LB" sz="4000" b="1" i="0" dirty="0">
                <a:solidFill>
                  <a:srgbClr val="002060"/>
                </a:solidFill>
                <a:effectLst/>
                <a:latin typeface="Arial" panose="020B0604020202020204" pitchFamily="34" charset="0"/>
              </a:rPr>
              <a:t>أداة التحسين - الفقر المتعدد الأبعاد  </a:t>
            </a:r>
            <a:endParaRPr lang="en-GB" sz="4000" b="1" i="0" dirty="0">
              <a:solidFill>
                <a:srgbClr val="002060"/>
              </a:solidFill>
              <a:effectLst/>
              <a:latin typeface="Arial" panose="020B0604020202020204" pitchFamily="34" charset="0"/>
            </a:endParaRPr>
          </a:p>
          <a:p>
            <a:pPr algn="ctr"/>
            <a:endParaRPr lang="en-GB" sz="4000" b="1" dirty="0">
              <a:solidFill>
                <a:srgbClr val="002060"/>
              </a:solidFill>
              <a:latin typeface="Arial" panose="020B0604020202020204" pitchFamily="34" charset="0"/>
            </a:endParaRPr>
          </a:p>
          <a:p>
            <a:pPr algn="ctr"/>
            <a:endParaRPr lang="en-GB" sz="3200" b="1" dirty="0">
              <a:solidFill>
                <a:srgbClr val="002060"/>
              </a:solidFill>
            </a:endParaRPr>
          </a:p>
          <a:p>
            <a:pPr algn="ctr"/>
            <a:r>
              <a:rPr lang="ar-LB" sz="3200" b="1" dirty="0">
                <a:solidFill>
                  <a:srgbClr val="002060"/>
                </a:solidFill>
              </a:rPr>
              <a:t>الإسكوا </a:t>
            </a:r>
            <a:endParaRPr lang="en-US" sz="3200" b="1" dirty="0">
              <a:solidFill>
                <a:srgbClr val="002060"/>
              </a:solidFill>
            </a:endParaRPr>
          </a:p>
        </p:txBody>
      </p:sp>
      <p:sp>
        <p:nvSpPr>
          <p:cNvPr id="8" name="Rectangle 7">
            <a:extLst>
              <a:ext uri="{FF2B5EF4-FFF2-40B4-BE49-F238E27FC236}">
                <a16:creationId xmlns:a16="http://schemas.microsoft.com/office/drawing/2014/main" id="{F9EE603D-4C90-4297-9339-30B59CB78682}"/>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B433C7-5FE6-429E-B92F-BE98008D4CE2}"/>
              </a:ext>
            </a:extLst>
          </p:cNvPr>
          <p:cNvSpPr/>
          <p:nvPr/>
        </p:nvSpPr>
        <p:spPr>
          <a:xfrm>
            <a:off x="212626"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2584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A31DB11F-BC91-491A-969E-6337C3ACF986}"/>
              </a:ext>
            </a:extLst>
          </p:cNvPr>
          <p:cNvSpPr>
            <a:spLocks noGrp="1"/>
          </p:cNvSpPr>
          <p:nvPr>
            <p:ph type="sldNum" sz="quarter" idx="12"/>
          </p:nvPr>
        </p:nvSpPr>
        <p:spPr/>
        <p:txBody>
          <a:bodyPr/>
          <a:lstStyle/>
          <a:p>
            <a:fld id="{15E8F91F-789E-49A2-8408-37FDFE0FA12D}" type="slidenum">
              <a:rPr lang="en-US" smtClean="0"/>
              <a:t>10</a:t>
            </a:fld>
            <a:endParaRPr lang="en-US"/>
          </a:p>
        </p:txBody>
      </p:sp>
      <p:graphicFrame>
        <p:nvGraphicFramePr>
          <p:cNvPr id="7" name="Table 7">
            <a:extLst>
              <a:ext uri="{FF2B5EF4-FFF2-40B4-BE49-F238E27FC236}">
                <a16:creationId xmlns:a16="http://schemas.microsoft.com/office/drawing/2014/main" id="{C455B508-E155-46DB-8927-877289D416AA}"/>
              </a:ext>
            </a:extLst>
          </p:cNvPr>
          <p:cNvGraphicFramePr>
            <a:graphicFrameLocks noGrp="1"/>
          </p:cNvGraphicFramePr>
          <p:nvPr>
            <p:extLst>
              <p:ext uri="{D42A27DB-BD31-4B8C-83A1-F6EECF244321}">
                <p14:modId xmlns:p14="http://schemas.microsoft.com/office/powerpoint/2010/main" val="2585874047"/>
              </p:ext>
            </p:extLst>
          </p:nvPr>
        </p:nvGraphicFramePr>
        <p:xfrm>
          <a:off x="2839793" y="1291994"/>
          <a:ext cx="6857609" cy="2428240"/>
        </p:xfrm>
        <a:graphic>
          <a:graphicData uri="http://schemas.openxmlformats.org/drawingml/2006/table">
            <a:tbl>
              <a:tblPr firstRow="1" bandCol="1">
                <a:tableStyleId>{C083E6E3-FA7D-4D7B-A595-EF9225AFEA82}</a:tableStyleId>
              </a:tblPr>
              <a:tblGrid>
                <a:gridCol w="2677256">
                  <a:extLst>
                    <a:ext uri="{9D8B030D-6E8A-4147-A177-3AD203B41FA5}">
                      <a16:colId xmlns:a16="http://schemas.microsoft.com/office/drawing/2014/main" val="3501974861"/>
                    </a:ext>
                  </a:extLst>
                </a:gridCol>
                <a:gridCol w="2127095">
                  <a:extLst>
                    <a:ext uri="{9D8B030D-6E8A-4147-A177-3AD203B41FA5}">
                      <a16:colId xmlns:a16="http://schemas.microsoft.com/office/drawing/2014/main" val="1100347354"/>
                    </a:ext>
                  </a:extLst>
                </a:gridCol>
                <a:gridCol w="2053258">
                  <a:extLst>
                    <a:ext uri="{9D8B030D-6E8A-4147-A177-3AD203B41FA5}">
                      <a16:colId xmlns:a16="http://schemas.microsoft.com/office/drawing/2014/main" val="219657050"/>
                    </a:ext>
                  </a:extLst>
                </a:gridCol>
              </a:tblGrid>
              <a:tr h="552105">
                <a:tc>
                  <a:txBody>
                    <a:bodyPr/>
                    <a:lstStyle/>
                    <a:p>
                      <a:pPr algn="ctr"/>
                      <a:r>
                        <a:rPr lang="ar-LB" sz="1400" b="1" dirty="0"/>
                        <a:t>المؤشرات</a:t>
                      </a:r>
                      <a:endParaRPr lang="en-US" sz="1400" b="1" dirty="0"/>
                    </a:p>
                  </a:txBody>
                  <a:tcPr anchor="ctr"/>
                </a:tc>
                <a:tc>
                  <a:txBody>
                    <a:bodyPr/>
                    <a:lstStyle/>
                    <a:p>
                      <a:pPr algn="ctr"/>
                      <a:r>
                        <a:rPr lang="ar-LB" sz="1400" b="1" i="0" kern="1200" dirty="0">
                          <a:solidFill>
                            <a:schemeClr val="tx1"/>
                          </a:solidFill>
                          <a:effectLst/>
                          <a:latin typeface="+mn-lt"/>
                          <a:ea typeface="+mn-ea"/>
                          <a:cs typeface="+mn-cs"/>
                        </a:rPr>
                        <a:t>نسبة إجمالي الأسر المحرومة في المؤشر المحدد بغض النظر عما إذا كانوا يعانون من الفقر المتعدد الأبعاد أم لا</a:t>
                      </a:r>
                      <a:endParaRPr lang="en-US" sz="1400" b="1" dirty="0"/>
                    </a:p>
                  </a:txBody>
                  <a:tcPr anchor="ctr"/>
                </a:tc>
                <a:tc>
                  <a:txBody>
                    <a:bodyPr/>
                    <a:lstStyle/>
                    <a:p>
                      <a:pPr algn="ctr"/>
                      <a:r>
                        <a:rPr lang="ar-LB" sz="1400" b="1" dirty="0"/>
                        <a:t>مساهمة المؤشر للدليل </a:t>
                      </a:r>
                      <a:endParaRPr lang="en-US" sz="1400" b="1" dirty="0"/>
                    </a:p>
                  </a:txBody>
                  <a:tcPr anchor="ctr"/>
                </a:tc>
                <a:extLst>
                  <a:ext uri="{0D108BD9-81ED-4DB2-BD59-A6C34878D82A}">
                    <a16:rowId xmlns:a16="http://schemas.microsoft.com/office/drawing/2014/main" val="2351608064"/>
                  </a:ext>
                </a:extLst>
              </a:tr>
              <a:tr h="370840">
                <a:tc>
                  <a:txBody>
                    <a:bodyPr/>
                    <a:lstStyle/>
                    <a:p>
                      <a:pPr algn="ctr" fontAlgn="b"/>
                      <a:r>
                        <a:rPr lang="ar-LB" sz="1800" b="0" i="0" kern="1200" dirty="0">
                          <a:solidFill>
                            <a:schemeClr val="bg1"/>
                          </a:solidFill>
                          <a:effectLst/>
                          <a:highlight>
                            <a:srgbClr val="0000FF"/>
                          </a:highlight>
                          <a:latin typeface="+mn-lt"/>
                          <a:ea typeface="+mn-ea"/>
                          <a:cs typeface="+mn-cs"/>
                        </a:rPr>
                        <a:t>الحضور إلى المدرسة </a:t>
                      </a:r>
                      <a:endParaRPr lang="en-US" sz="1600" b="0" i="0" u="none" strike="noStrike" dirty="0">
                        <a:solidFill>
                          <a:schemeClr val="bg1"/>
                        </a:solidFill>
                        <a:effectLst/>
                        <a:highlight>
                          <a:srgbClr val="0000FF"/>
                        </a:highlight>
                        <a:latin typeface="Calibri" panose="020F0502020204030204" pitchFamily="34" charset="0"/>
                      </a:endParaRPr>
                    </a:p>
                  </a:txBody>
                  <a:tcPr marL="9525" marR="9525" marT="9525" marB="0" anchor="ctr"/>
                </a:tc>
                <a:tc>
                  <a:txBody>
                    <a:bodyPr/>
                    <a:lstStyle/>
                    <a:p>
                      <a:pPr algn="ctr" fontAlgn="b"/>
                      <a:r>
                        <a:rPr lang="en-US" sz="1600" b="0" i="0" u="none" strike="noStrike" dirty="0">
                          <a:solidFill>
                            <a:schemeClr val="tx1"/>
                          </a:solidFill>
                          <a:effectLst/>
                          <a:latin typeface="Calibri" panose="020F0502020204030204" pitchFamily="34" charset="0"/>
                        </a:rPr>
                        <a:t>6.0%</a:t>
                      </a:r>
                    </a:p>
                  </a:txBody>
                  <a:tcPr marL="9525" marR="9525" marT="9525" marB="0" anchor="ctr"/>
                </a:tc>
                <a:tc>
                  <a:txBody>
                    <a:bodyPr/>
                    <a:lstStyle/>
                    <a:p>
                      <a:pPr algn="ctr" fontAlgn="b"/>
                      <a:r>
                        <a:rPr lang="en-US" sz="1800" b="0" i="0" u="none" strike="noStrike" dirty="0">
                          <a:solidFill>
                            <a:schemeClr val="tx1"/>
                          </a:solidFill>
                          <a:effectLst/>
                          <a:latin typeface="Calibri" panose="020F0502020204030204" pitchFamily="34" charset="0"/>
                        </a:rPr>
                        <a:t>3.5%</a:t>
                      </a:r>
                    </a:p>
                  </a:txBody>
                  <a:tcPr marL="9525" marR="9525" marT="9525" marB="0" anchor="ctr"/>
                </a:tc>
                <a:extLst>
                  <a:ext uri="{0D108BD9-81ED-4DB2-BD59-A6C34878D82A}">
                    <a16:rowId xmlns:a16="http://schemas.microsoft.com/office/drawing/2014/main" val="708046161"/>
                  </a:ext>
                </a:extLst>
              </a:tr>
              <a:tr h="370840">
                <a:tc>
                  <a:txBody>
                    <a:bodyPr/>
                    <a:lstStyle/>
                    <a:p>
                      <a:pPr algn="ctr" fontAlgn="b"/>
                      <a:r>
                        <a:rPr lang="ar-LB" sz="1800" b="0" i="0" kern="1200" dirty="0">
                          <a:solidFill>
                            <a:schemeClr val="tx1"/>
                          </a:solidFill>
                          <a:effectLst/>
                          <a:latin typeface="+mn-lt"/>
                          <a:ea typeface="+mn-ea"/>
                          <a:cs typeface="+mn-cs"/>
                        </a:rPr>
                        <a:t>الكهرباء </a:t>
                      </a:r>
                      <a:endParaRPr lang="en-US" sz="1600" b="0" i="0" u="none" strike="noStrike" dirty="0">
                        <a:effectLst/>
                        <a:latin typeface="Calibri" panose="020F0502020204030204" pitchFamily="34" charset="0"/>
                      </a:endParaRPr>
                    </a:p>
                  </a:txBody>
                  <a:tcPr marL="9525" marR="9525" marT="9525" marB="0" anchor="ctr"/>
                </a:tc>
                <a:tc>
                  <a:txBody>
                    <a:bodyPr/>
                    <a:lstStyle/>
                    <a:p>
                      <a:pPr algn="ctr" fontAlgn="b"/>
                      <a:r>
                        <a:rPr lang="en-US" sz="1600" b="0" i="0" u="none" strike="noStrike" dirty="0">
                          <a:solidFill>
                            <a:schemeClr val="tx1"/>
                          </a:solidFill>
                          <a:effectLst/>
                          <a:latin typeface="Calibri" panose="020F0502020204030204" pitchFamily="34" charset="0"/>
                        </a:rPr>
                        <a:t>9.8%</a:t>
                      </a:r>
                    </a:p>
                  </a:txBody>
                  <a:tcPr marL="9525" marR="9525" marT="9525" marB="0" anchor="ctr"/>
                </a:tc>
                <a:tc>
                  <a:txBody>
                    <a:bodyPr/>
                    <a:lstStyle/>
                    <a:p>
                      <a:pPr algn="ctr" fontAlgn="b"/>
                      <a:r>
                        <a:rPr lang="en-US" sz="1800" b="0" i="0" u="none" strike="noStrike" dirty="0">
                          <a:solidFill>
                            <a:schemeClr val="tx1"/>
                          </a:solidFill>
                          <a:effectLst/>
                          <a:latin typeface="Calibri" panose="020F0502020204030204" pitchFamily="34" charset="0"/>
                        </a:rPr>
                        <a:t>2.6%</a:t>
                      </a:r>
                    </a:p>
                  </a:txBody>
                  <a:tcPr marL="9525" marR="9525" marT="9525" marB="0" anchor="ctr"/>
                </a:tc>
                <a:extLst>
                  <a:ext uri="{0D108BD9-81ED-4DB2-BD59-A6C34878D82A}">
                    <a16:rowId xmlns:a16="http://schemas.microsoft.com/office/drawing/2014/main" val="2081736584"/>
                  </a:ext>
                </a:extLst>
              </a:tr>
              <a:tr h="370840">
                <a:tc>
                  <a:txBody>
                    <a:bodyPr/>
                    <a:lstStyle/>
                    <a:p>
                      <a:pPr algn="ctr" fontAlgn="b"/>
                      <a:r>
                        <a:rPr lang="ar-LB" sz="1800" b="0" i="0" kern="1200" dirty="0">
                          <a:solidFill>
                            <a:schemeClr val="bg1"/>
                          </a:solidFill>
                          <a:effectLst/>
                          <a:highlight>
                            <a:srgbClr val="0000FF"/>
                          </a:highlight>
                          <a:latin typeface="+mn-lt"/>
                          <a:ea typeface="+mn-ea"/>
                          <a:cs typeface="+mn-cs"/>
                        </a:rPr>
                        <a:t>البطالة </a:t>
                      </a:r>
                      <a:endParaRPr lang="en-US" sz="1600" b="0" i="0" u="none" strike="noStrike" dirty="0">
                        <a:solidFill>
                          <a:schemeClr val="bg1"/>
                        </a:solidFill>
                        <a:effectLst/>
                        <a:highlight>
                          <a:srgbClr val="0000FF"/>
                        </a:highlight>
                        <a:latin typeface="Calibri" panose="020F0502020204030204" pitchFamily="34" charset="0"/>
                      </a:endParaRPr>
                    </a:p>
                  </a:txBody>
                  <a:tcPr marL="9525" marR="9525" marT="9525" marB="0" anchor="ctr"/>
                </a:tc>
                <a:tc>
                  <a:txBody>
                    <a:bodyPr/>
                    <a:lstStyle/>
                    <a:p>
                      <a:pPr algn="ctr" fontAlgn="b"/>
                      <a:r>
                        <a:rPr lang="en-US" sz="1600" b="0" i="0" u="none" strike="noStrike" dirty="0">
                          <a:solidFill>
                            <a:schemeClr val="tx1"/>
                          </a:solidFill>
                          <a:effectLst/>
                          <a:latin typeface="Calibri" panose="020F0502020204030204" pitchFamily="34" charset="0"/>
                        </a:rPr>
                        <a:t>5.0%</a:t>
                      </a:r>
                    </a:p>
                  </a:txBody>
                  <a:tcPr marL="9525" marR="9525" marT="9525" marB="0" anchor="ctr"/>
                </a:tc>
                <a:tc>
                  <a:txBody>
                    <a:bodyPr/>
                    <a:lstStyle/>
                    <a:p>
                      <a:pPr algn="ctr" fontAlgn="b"/>
                      <a:r>
                        <a:rPr lang="en-US" sz="1800" b="0" i="0" u="none" strike="noStrike" dirty="0">
                          <a:solidFill>
                            <a:schemeClr val="tx1"/>
                          </a:solidFill>
                          <a:effectLst/>
                          <a:latin typeface="Calibri" panose="020F0502020204030204" pitchFamily="34" charset="0"/>
                        </a:rPr>
                        <a:t>1.5%</a:t>
                      </a:r>
                    </a:p>
                  </a:txBody>
                  <a:tcPr marL="9525" marR="9525" marT="9525" marB="0" anchor="ctr"/>
                </a:tc>
                <a:extLst>
                  <a:ext uri="{0D108BD9-81ED-4DB2-BD59-A6C34878D82A}">
                    <a16:rowId xmlns:a16="http://schemas.microsoft.com/office/drawing/2014/main" val="2095789656"/>
                  </a:ext>
                </a:extLst>
              </a:tr>
              <a:tr h="370840">
                <a:tc>
                  <a:txBody>
                    <a:bodyPr/>
                    <a:lstStyle/>
                    <a:p>
                      <a:pPr algn="ctr" fontAlgn="b"/>
                      <a:r>
                        <a:rPr lang="ar-LB" sz="1800" b="0" i="0" kern="1200" dirty="0">
                          <a:solidFill>
                            <a:schemeClr val="bg1"/>
                          </a:solidFill>
                          <a:effectLst/>
                          <a:highlight>
                            <a:srgbClr val="0000FF"/>
                          </a:highlight>
                          <a:latin typeface="+mn-lt"/>
                          <a:ea typeface="+mn-ea"/>
                          <a:cs typeface="+mn-cs"/>
                        </a:rPr>
                        <a:t>المساعدة الاجتماعية</a:t>
                      </a:r>
                      <a:endParaRPr lang="en-US" sz="1800" b="0" i="0" kern="1200" dirty="0">
                        <a:solidFill>
                          <a:schemeClr val="bg1"/>
                        </a:solidFill>
                        <a:effectLst/>
                        <a:highlight>
                          <a:srgbClr val="0000FF"/>
                        </a:highlight>
                        <a:latin typeface="+mn-lt"/>
                        <a:ea typeface="+mn-ea"/>
                        <a:cs typeface="+mn-cs"/>
                      </a:endParaRPr>
                    </a:p>
                  </a:txBody>
                  <a:tcPr marL="9525" marR="9525" marT="9525" marB="0" anchor="ctr"/>
                </a:tc>
                <a:tc>
                  <a:txBody>
                    <a:bodyPr/>
                    <a:lstStyle/>
                    <a:p>
                      <a:pPr algn="ctr" fontAlgn="b"/>
                      <a:r>
                        <a:rPr lang="en-US" sz="1600" b="0" i="0" u="none" strike="noStrike" dirty="0">
                          <a:solidFill>
                            <a:schemeClr val="tx1"/>
                          </a:solidFill>
                          <a:effectLst/>
                          <a:latin typeface="Calibri" panose="020F0502020204030204" pitchFamily="34" charset="0"/>
                        </a:rPr>
                        <a:t>21.5%</a:t>
                      </a:r>
                    </a:p>
                  </a:txBody>
                  <a:tcPr marL="9525" marR="9525" marT="9525" marB="0" anchor="ctr"/>
                </a:tc>
                <a:tc>
                  <a:txBody>
                    <a:bodyPr/>
                    <a:lstStyle/>
                    <a:p>
                      <a:pPr algn="ctr" fontAlgn="b"/>
                      <a:r>
                        <a:rPr lang="en-US" sz="1800" b="0" i="0" u="none" strike="noStrike" dirty="0">
                          <a:solidFill>
                            <a:schemeClr val="tx1"/>
                          </a:solidFill>
                          <a:effectLst/>
                          <a:latin typeface="Calibri" panose="020F0502020204030204" pitchFamily="34" charset="0"/>
                        </a:rPr>
                        <a:t>11.0%</a:t>
                      </a:r>
                    </a:p>
                  </a:txBody>
                  <a:tcPr marL="9525" marR="9525" marT="9525" marB="0" anchor="ctr"/>
                </a:tc>
                <a:extLst>
                  <a:ext uri="{0D108BD9-81ED-4DB2-BD59-A6C34878D82A}">
                    <a16:rowId xmlns:a16="http://schemas.microsoft.com/office/drawing/2014/main" val="3402767777"/>
                  </a:ext>
                </a:extLst>
              </a:tr>
            </a:tbl>
          </a:graphicData>
        </a:graphic>
      </p:graphicFrame>
      <p:sp>
        <p:nvSpPr>
          <p:cNvPr id="8" name="TextBox 7">
            <a:extLst>
              <a:ext uri="{FF2B5EF4-FFF2-40B4-BE49-F238E27FC236}">
                <a16:creationId xmlns:a16="http://schemas.microsoft.com/office/drawing/2014/main" id="{B2C97822-35FC-4EAB-9C24-C8C8717256F5}"/>
              </a:ext>
            </a:extLst>
          </p:cNvPr>
          <p:cNvSpPr txBox="1"/>
          <p:nvPr/>
        </p:nvSpPr>
        <p:spPr>
          <a:xfrm>
            <a:off x="1021082" y="2297005"/>
            <a:ext cx="763658" cy="369332"/>
          </a:xfrm>
          <a:prstGeom prst="rect">
            <a:avLst/>
          </a:prstGeom>
          <a:noFill/>
        </p:spPr>
        <p:txBody>
          <a:bodyPr wrap="square" rtlCol="0">
            <a:spAutoFit/>
          </a:bodyPr>
          <a:lstStyle/>
          <a:p>
            <a:r>
              <a:rPr lang="en-US" dirty="0"/>
              <a:t>35.5</a:t>
            </a:r>
          </a:p>
        </p:txBody>
      </p:sp>
      <p:cxnSp>
        <p:nvCxnSpPr>
          <p:cNvPr id="11" name="Straight Connector 10">
            <a:extLst>
              <a:ext uri="{FF2B5EF4-FFF2-40B4-BE49-F238E27FC236}">
                <a16:creationId xmlns:a16="http://schemas.microsoft.com/office/drawing/2014/main" id="{CF13B700-6509-483C-9324-9A118FB6543F}"/>
              </a:ext>
            </a:extLst>
          </p:cNvPr>
          <p:cNvCxnSpPr>
            <a:cxnSpLocks/>
          </p:cNvCxnSpPr>
          <p:nvPr/>
        </p:nvCxnSpPr>
        <p:spPr>
          <a:xfrm rot="5400000">
            <a:off x="336279" y="2469901"/>
            <a:ext cx="12801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F88E2C4-FC6A-4E30-A45B-2C9105E9409B}"/>
              </a:ext>
            </a:extLst>
          </p:cNvPr>
          <p:cNvSpPr txBox="1"/>
          <p:nvPr/>
        </p:nvSpPr>
        <p:spPr>
          <a:xfrm>
            <a:off x="1021082" y="2783006"/>
            <a:ext cx="779587" cy="369332"/>
          </a:xfrm>
          <a:prstGeom prst="rect">
            <a:avLst/>
          </a:prstGeom>
          <a:noFill/>
        </p:spPr>
        <p:txBody>
          <a:bodyPr wrap="square" rtlCol="0">
            <a:spAutoFit/>
          </a:bodyPr>
          <a:lstStyle/>
          <a:p>
            <a:r>
              <a:rPr lang="en-US" dirty="0"/>
              <a:t>36.4</a:t>
            </a:r>
          </a:p>
        </p:txBody>
      </p:sp>
      <p:sp>
        <p:nvSpPr>
          <p:cNvPr id="15" name="TextBox 14">
            <a:extLst>
              <a:ext uri="{FF2B5EF4-FFF2-40B4-BE49-F238E27FC236}">
                <a16:creationId xmlns:a16="http://schemas.microsoft.com/office/drawing/2014/main" id="{F0721C8C-DA6D-4923-A6CF-F61EE6460C36}"/>
              </a:ext>
            </a:extLst>
          </p:cNvPr>
          <p:cNvSpPr txBox="1"/>
          <p:nvPr/>
        </p:nvSpPr>
        <p:spPr>
          <a:xfrm>
            <a:off x="1021082" y="1811004"/>
            <a:ext cx="718937" cy="369332"/>
          </a:xfrm>
          <a:prstGeom prst="rect">
            <a:avLst/>
          </a:prstGeom>
          <a:noFill/>
        </p:spPr>
        <p:txBody>
          <a:bodyPr wrap="square" rtlCol="0">
            <a:spAutoFit/>
          </a:bodyPr>
          <a:lstStyle/>
          <a:p>
            <a:r>
              <a:rPr lang="en-US" b="1" dirty="0"/>
              <a:t>17.6</a:t>
            </a:r>
          </a:p>
        </p:txBody>
      </p:sp>
      <p:sp>
        <p:nvSpPr>
          <p:cNvPr id="21" name="TextBox 20">
            <a:extLst>
              <a:ext uri="{FF2B5EF4-FFF2-40B4-BE49-F238E27FC236}">
                <a16:creationId xmlns:a16="http://schemas.microsoft.com/office/drawing/2014/main" id="{B0FEF3C8-26DF-43BB-8A3C-CD68D6980F1E}"/>
              </a:ext>
            </a:extLst>
          </p:cNvPr>
          <p:cNvSpPr txBox="1"/>
          <p:nvPr/>
        </p:nvSpPr>
        <p:spPr>
          <a:xfrm>
            <a:off x="-87649" y="1811004"/>
            <a:ext cx="979615" cy="369332"/>
          </a:xfrm>
          <a:prstGeom prst="rect">
            <a:avLst/>
          </a:prstGeom>
          <a:noFill/>
        </p:spPr>
        <p:txBody>
          <a:bodyPr wrap="square">
            <a:spAutoFit/>
          </a:bodyPr>
          <a:lstStyle/>
          <a:p>
            <a:pPr algn="r"/>
            <a:r>
              <a:rPr lang="ar-LB" dirty="0"/>
              <a:t>دليل الفقر</a:t>
            </a:r>
            <a:endParaRPr lang="en-US" b="1" dirty="0"/>
          </a:p>
        </p:txBody>
      </p:sp>
      <p:sp>
        <p:nvSpPr>
          <p:cNvPr id="22" name="TextBox 21">
            <a:extLst>
              <a:ext uri="{FF2B5EF4-FFF2-40B4-BE49-F238E27FC236}">
                <a16:creationId xmlns:a16="http://schemas.microsoft.com/office/drawing/2014/main" id="{5B2789AF-4293-48E8-9370-936F96930D98}"/>
              </a:ext>
            </a:extLst>
          </p:cNvPr>
          <p:cNvSpPr txBox="1"/>
          <p:nvPr/>
        </p:nvSpPr>
        <p:spPr>
          <a:xfrm>
            <a:off x="-87649" y="2297005"/>
            <a:ext cx="979615" cy="369332"/>
          </a:xfrm>
          <a:prstGeom prst="rect">
            <a:avLst/>
          </a:prstGeom>
          <a:noFill/>
        </p:spPr>
        <p:txBody>
          <a:bodyPr wrap="square">
            <a:spAutoFit/>
          </a:bodyPr>
          <a:lstStyle/>
          <a:p>
            <a:pPr algn="r"/>
            <a:r>
              <a:rPr lang="ar-LB" dirty="0"/>
              <a:t>نسبة الفقر </a:t>
            </a:r>
            <a:endParaRPr lang="en-US" dirty="0"/>
          </a:p>
        </p:txBody>
      </p:sp>
      <p:sp>
        <p:nvSpPr>
          <p:cNvPr id="23" name="TextBox 22">
            <a:extLst>
              <a:ext uri="{FF2B5EF4-FFF2-40B4-BE49-F238E27FC236}">
                <a16:creationId xmlns:a16="http://schemas.microsoft.com/office/drawing/2014/main" id="{EEC98D40-E105-42E2-93C4-7BCF4A80BBFF}"/>
              </a:ext>
            </a:extLst>
          </p:cNvPr>
          <p:cNvSpPr txBox="1"/>
          <p:nvPr/>
        </p:nvSpPr>
        <p:spPr>
          <a:xfrm>
            <a:off x="-87649" y="2783006"/>
            <a:ext cx="979615" cy="369332"/>
          </a:xfrm>
          <a:prstGeom prst="rect">
            <a:avLst/>
          </a:prstGeom>
          <a:noFill/>
        </p:spPr>
        <p:txBody>
          <a:bodyPr wrap="square">
            <a:spAutoFit/>
          </a:bodyPr>
          <a:lstStyle/>
          <a:p>
            <a:pPr algn="r"/>
            <a:r>
              <a:rPr lang="ar-LB" dirty="0"/>
              <a:t>شدة الفقر </a:t>
            </a:r>
            <a:endParaRPr lang="en-US" dirty="0"/>
          </a:p>
        </p:txBody>
      </p:sp>
      <mc:AlternateContent xmlns:mc="http://schemas.openxmlformats.org/markup-compatibility/2006" xmlns:a14="http://schemas.microsoft.com/office/drawing/2010/main">
        <mc:Choice Requires="a14">
          <p:graphicFrame>
            <p:nvGraphicFramePr>
              <p:cNvPr id="12" name="Table 11">
                <a:extLst>
                  <a:ext uri="{FF2B5EF4-FFF2-40B4-BE49-F238E27FC236}">
                    <a16:creationId xmlns:a16="http://schemas.microsoft.com/office/drawing/2014/main" id="{043B540B-F747-49E4-B523-C4AD152D1ADC}"/>
                  </a:ext>
                </a:extLst>
              </p:cNvPr>
              <p:cNvGraphicFramePr>
                <a:graphicFrameLocks noGrp="1"/>
              </p:cNvGraphicFramePr>
              <p:nvPr>
                <p:extLst>
                  <p:ext uri="{D42A27DB-BD31-4B8C-83A1-F6EECF244321}">
                    <p14:modId xmlns:p14="http://schemas.microsoft.com/office/powerpoint/2010/main" val="4167820636"/>
                  </p:ext>
                </p:extLst>
              </p:nvPr>
            </p:nvGraphicFramePr>
            <p:xfrm>
              <a:off x="2850077" y="3887152"/>
              <a:ext cx="6857609" cy="2302279"/>
            </p:xfrm>
            <a:graphic>
              <a:graphicData uri="http://schemas.openxmlformats.org/drawingml/2006/table">
                <a:tbl>
                  <a:tblPr firstRow="1" firstCol="1" bandRow="1">
                    <a:tableStyleId>{C083E6E3-FA7D-4D7B-A595-EF9225AFEA82}</a:tableStyleId>
                  </a:tblPr>
                  <a:tblGrid>
                    <a:gridCol w="2285544">
                      <a:extLst>
                        <a:ext uri="{9D8B030D-6E8A-4147-A177-3AD203B41FA5}">
                          <a16:colId xmlns:a16="http://schemas.microsoft.com/office/drawing/2014/main" val="1805996059"/>
                        </a:ext>
                      </a:extLst>
                    </a:gridCol>
                    <a:gridCol w="2285544">
                      <a:extLst>
                        <a:ext uri="{9D8B030D-6E8A-4147-A177-3AD203B41FA5}">
                          <a16:colId xmlns:a16="http://schemas.microsoft.com/office/drawing/2014/main" val="1927292542"/>
                        </a:ext>
                      </a:extLst>
                    </a:gridCol>
                    <a:gridCol w="2286521">
                      <a:extLst>
                        <a:ext uri="{9D8B030D-6E8A-4147-A177-3AD203B41FA5}">
                          <a16:colId xmlns:a16="http://schemas.microsoft.com/office/drawing/2014/main" val="3427146380"/>
                        </a:ext>
                      </a:extLst>
                    </a:gridCol>
                  </a:tblGrid>
                  <a:tr h="978295">
                    <a:tc>
                      <a:txBody>
                        <a:bodyPr/>
                        <a:lstStyle/>
                        <a:p>
                          <a:pPr algn="ctr"/>
                          <a:r>
                            <a:rPr lang="ar-LB" sz="1400" b="1" dirty="0"/>
                            <a:t>المؤشرات</a:t>
                          </a:r>
                          <a:endParaRPr lang="en-US" sz="1400" b="1" dirty="0"/>
                        </a:p>
                      </a:txBody>
                      <a:tcPr marL="68580" marR="68580" marT="0" marB="0" anchor="ctr"/>
                    </a:tc>
                    <a:tc>
                      <a:txBody>
                        <a:bodyPr/>
                        <a:lstStyle/>
                        <a:p>
                          <a:pPr marL="0" marR="0" algn="l">
                            <a:lnSpc>
                              <a:spcPct val="107000"/>
                            </a:lnSpc>
                            <a:spcBef>
                              <a:spcPts val="0"/>
                            </a:spcBef>
                            <a:spcAft>
                              <a:spcPts val="0"/>
                            </a:spcAft>
                          </a:pPr>
                          <a:r>
                            <a:rPr lang="ar-LB" sz="1400" dirty="0">
                              <a:effectLst/>
                            </a:rPr>
                            <a:t>الموارد اللازمة لرفع مستوى الأسرة فوق حد الحرمان في كل مؤشر </a:t>
                          </a:r>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GB" sz="1400" dirty="0">
                            <a:effectLst/>
                          </a:endParaRPr>
                        </a:p>
                        <a:p>
                          <a:pPr marL="0" marR="0" algn="ctr">
                            <a:lnSpc>
                              <a:spcPct val="107000"/>
                            </a:lnSpc>
                            <a:spcBef>
                              <a:spcPts val="0"/>
                            </a:spcBef>
                            <a:spcAft>
                              <a:spcPts val="0"/>
                            </a:spcAft>
                          </a:pPr>
                          <a:r>
                            <a:rPr lang="ar-LB" sz="1400" dirty="0">
                              <a:effectLst/>
                            </a:rPr>
                            <a:t>قدرة (أو نطاق الموارد) الدولة في كل مؤشر    </a:t>
                          </a:r>
                        </a:p>
                        <a:p>
                          <a:pPr marL="0" marR="0" algn="l">
                            <a:lnSpc>
                              <a:spcPct val="107000"/>
                            </a:lnSpc>
                            <a:spcBef>
                              <a:spcPts val="0"/>
                            </a:spcBef>
                            <a:spcAft>
                              <a:spcPts val="0"/>
                            </a:spcAft>
                          </a:pPr>
                          <a:endParaRPr lang="ar-LB" sz="1400" dirty="0">
                            <a:effectLst/>
                          </a:endParaRPr>
                        </a:p>
                      </a:txBody>
                      <a:tcPr marL="68580" marR="68580" marT="0" marB="0" anchor="ctr"/>
                    </a:tc>
                    <a:extLst>
                      <a:ext uri="{0D108BD9-81ED-4DB2-BD59-A6C34878D82A}">
                        <a16:rowId xmlns:a16="http://schemas.microsoft.com/office/drawing/2014/main" val="785971130"/>
                      </a:ext>
                    </a:extLst>
                  </a:tr>
                  <a:tr h="330996">
                    <a:tc>
                      <a:txBody>
                        <a:bodyPr/>
                        <a:lstStyle/>
                        <a:p>
                          <a:pPr marL="0" marR="0" algn="ctr">
                            <a:lnSpc>
                              <a:spcPct val="107000"/>
                            </a:lnSpc>
                            <a:spcBef>
                              <a:spcPts val="0"/>
                            </a:spcBef>
                            <a:spcAft>
                              <a:spcPts val="0"/>
                            </a:spcAft>
                          </a:pPr>
                          <a:r>
                            <a:rPr lang="ar-LB" sz="1400" dirty="0">
                              <a:effectLst/>
                            </a:rPr>
                            <a:t>الحضور إلى المدرسة </a:t>
                          </a:r>
                        </a:p>
                      </a:txBody>
                      <a:tcPr marL="68580" marR="68580" marT="0" marB="0"/>
                    </a:tc>
                    <a:tc>
                      <a:txBody>
                        <a:bodyPr/>
                        <a:lstStyle/>
                        <a:p>
                          <a:pPr marL="0" marR="0" algn="l">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6</m:t>
                                </m:r>
                              </m:oMath>
                            </m:oMathPara>
                          </a14:m>
                          <a:endParaRPr lang="en-US" sz="18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0 to </a:t>
                          </a:r>
                          <a14:m>
                            <m:oMath xmlns:m="http://schemas.openxmlformats.org/officeDocument/2006/math">
                              <m:r>
                                <a:rPr lang="en-US" sz="1400">
                                  <a:effectLst/>
                                  <a:latin typeface="Cambria Math" panose="02040503050406030204" pitchFamily="18" charset="0"/>
                                </a:rPr>
                                <m:t>6,</m:t>
                              </m:r>
                              <m:r>
                                <a:rPr lang="en-US" sz="1400" b="0" i="0" smtClean="0">
                                  <a:effectLst/>
                                  <a:latin typeface="Cambria Math" panose="02040503050406030204" pitchFamily="18" charset="0"/>
                                </a:rPr>
                                <m:t>0</m:t>
                              </m:r>
                              <m:r>
                                <a:rPr lang="en-US" sz="1400">
                                  <a:effectLst/>
                                  <a:latin typeface="Cambria Math" panose="02040503050406030204" pitchFamily="18" charset="0"/>
                                </a:rPr>
                                <m:t>00</m:t>
                              </m:r>
                            </m:oMath>
                          </a14:m>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32416569"/>
                      </a:ext>
                    </a:extLst>
                  </a:tr>
                  <a:tr h="330996">
                    <a:tc>
                      <a:txBody>
                        <a:bodyPr/>
                        <a:lstStyle/>
                        <a:p>
                          <a:pPr marL="0" marR="0" algn="ctr">
                            <a:lnSpc>
                              <a:spcPct val="107000"/>
                            </a:lnSpc>
                            <a:spcBef>
                              <a:spcPts val="0"/>
                            </a:spcBef>
                            <a:spcAft>
                              <a:spcPts val="0"/>
                            </a:spcAft>
                          </a:pPr>
                          <a:r>
                            <a:rPr lang="ar-LB" sz="1400" dirty="0">
                              <a:effectLst/>
                            </a:rPr>
                            <a:t>الكهرباء </a:t>
                          </a:r>
                        </a:p>
                      </a:txBody>
                      <a:tcPr marL="68580" marR="68580" marT="0" marB="0"/>
                    </a:tc>
                    <a:tc>
                      <a:txBody>
                        <a:bodyPr/>
                        <a:lstStyle/>
                        <a:p>
                          <a:pPr marL="0" marR="0" algn="l">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5</m:t>
                                </m:r>
                              </m:oMath>
                            </m:oMathPara>
                          </a14:m>
                          <a:endParaRPr lang="en-US" sz="18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0 to </a:t>
                          </a:r>
                          <a14:m>
                            <m:oMath xmlns:m="http://schemas.openxmlformats.org/officeDocument/2006/math">
                              <m:r>
                                <a:rPr lang="en-US" sz="1400">
                                  <a:effectLst/>
                                  <a:latin typeface="Cambria Math" panose="02040503050406030204" pitchFamily="18" charset="0"/>
                                </a:rPr>
                                <m:t>5,500</m:t>
                              </m:r>
                            </m:oMath>
                          </a14:m>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58271587"/>
                      </a:ext>
                    </a:extLst>
                  </a:tr>
                  <a:tr h="330996">
                    <a:tc>
                      <a:txBody>
                        <a:bodyPr/>
                        <a:lstStyle/>
                        <a:p>
                          <a:pPr marL="0" marR="0" algn="ctr">
                            <a:lnSpc>
                              <a:spcPct val="107000"/>
                            </a:lnSpc>
                            <a:spcBef>
                              <a:spcPts val="0"/>
                            </a:spcBef>
                            <a:spcAft>
                              <a:spcPts val="0"/>
                            </a:spcAft>
                          </a:pPr>
                          <a:r>
                            <a:rPr lang="ar-LB" sz="1400" dirty="0">
                              <a:effectLst/>
                            </a:rPr>
                            <a:t>البطالة </a:t>
                          </a:r>
                        </a:p>
                      </a:txBody>
                      <a:tcPr marL="68580" marR="68580" marT="0" marB="0"/>
                    </a:tc>
                    <a:tc>
                      <a:txBody>
                        <a:bodyPr/>
                        <a:lstStyle/>
                        <a:p>
                          <a:pPr marL="0" marR="0" algn="l">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3</m:t>
                                </m:r>
                              </m:oMath>
                            </m:oMathPara>
                          </a14:m>
                          <a:endParaRPr lang="en-US" sz="18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0 </m:t>
                                </m:r>
                                <m:r>
                                  <m:rPr>
                                    <m:sty m:val="p"/>
                                  </m:rPr>
                                  <a:rPr lang="en-US" sz="1400">
                                    <a:effectLst/>
                                    <a:latin typeface="Cambria Math" panose="02040503050406030204" pitchFamily="18" charset="0"/>
                                  </a:rPr>
                                  <m:t>to</m:t>
                                </m:r>
                                <m:r>
                                  <a:rPr lang="en-US" sz="1400">
                                    <a:effectLst/>
                                    <a:latin typeface="Cambria Math" panose="02040503050406030204" pitchFamily="18" charset="0"/>
                                  </a:rPr>
                                  <m:t> 3,500</m:t>
                                </m:r>
                              </m:oMath>
                            </m:oMathPara>
                          </a14:m>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2210850"/>
                      </a:ext>
                    </a:extLst>
                  </a:tr>
                  <a:tr h="330996">
                    <a:tc>
                      <a:txBody>
                        <a:bodyPr/>
                        <a:lstStyle/>
                        <a:p>
                          <a:pPr marL="0" marR="0" algn="ctr">
                            <a:lnSpc>
                              <a:spcPct val="107000"/>
                            </a:lnSpc>
                            <a:spcBef>
                              <a:spcPts val="0"/>
                            </a:spcBef>
                            <a:spcAft>
                              <a:spcPts val="0"/>
                            </a:spcAft>
                          </a:pPr>
                          <a:r>
                            <a:rPr lang="ar-LB" sz="1400" dirty="0">
                              <a:effectLst/>
                            </a:rPr>
                            <a:t>المساعدة الاجتماعية</a:t>
                          </a:r>
                        </a:p>
                      </a:txBody>
                      <a:tcPr marL="68580" marR="68580" marT="0" marB="0"/>
                    </a:tc>
                    <a:tc>
                      <a:txBody>
                        <a:bodyPr/>
                        <a:lstStyle/>
                        <a:p>
                          <a:pPr marL="0" marR="0" algn="l">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6</m:t>
                                </m:r>
                              </m:oMath>
                            </m:oMathPara>
                          </a14:m>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panose="02040503050406030204" pitchFamily="18" charset="0"/>
                                  </a:rPr>
                                  <m:t>0 </m:t>
                                </m:r>
                                <m:r>
                                  <m:rPr>
                                    <m:sty m:val="p"/>
                                  </m:rPr>
                                  <a:rPr lang="en-US" sz="1400">
                                    <a:effectLst/>
                                    <a:latin typeface="Cambria Math" panose="02040503050406030204" pitchFamily="18" charset="0"/>
                                  </a:rPr>
                                  <m:t>to</m:t>
                                </m:r>
                                <m:r>
                                  <a:rPr lang="en-US" sz="1400">
                                    <a:effectLst/>
                                    <a:latin typeface="Cambria Math" panose="02040503050406030204" pitchFamily="18" charset="0"/>
                                  </a:rPr>
                                  <m:t> 6,500</m:t>
                                </m:r>
                              </m:oMath>
                            </m:oMathPara>
                          </a14:m>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52840132"/>
                      </a:ext>
                    </a:extLst>
                  </a:tr>
                </a:tbl>
              </a:graphicData>
            </a:graphic>
          </p:graphicFrame>
        </mc:Choice>
        <mc:Fallback xmlns="">
          <p:graphicFrame>
            <p:nvGraphicFramePr>
              <p:cNvPr id="12" name="Table 11">
                <a:extLst>
                  <a:ext uri="{FF2B5EF4-FFF2-40B4-BE49-F238E27FC236}">
                    <a16:creationId xmlns:a16="http://schemas.microsoft.com/office/drawing/2014/main" id="{043B540B-F747-49E4-B523-C4AD152D1ADC}"/>
                  </a:ext>
                </a:extLst>
              </p:cNvPr>
              <p:cNvGraphicFramePr>
                <a:graphicFrameLocks noGrp="1"/>
              </p:cNvGraphicFramePr>
              <p:nvPr>
                <p:extLst>
                  <p:ext uri="{D42A27DB-BD31-4B8C-83A1-F6EECF244321}">
                    <p14:modId xmlns:p14="http://schemas.microsoft.com/office/powerpoint/2010/main" val="4167820636"/>
                  </p:ext>
                </p:extLst>
              </p:nvPr>
            </p:nvGraphicFramePr>
            <p:xfrm>
              <a:off x="2850077" y="3887152"/>
              <a:ext cx="6857609" cy="2302279"/>
            </p:xfrm>
            <a:graphic>
              <a:graphicData uri="http://schemas.openxmlformats.org/drawingml/2006/table">
                <a:tbl>
                  <a:tblPr firstRow="1" firstCol="1" bandRow="1">
                    <a:tableStyleId>{C083E6E3-FA7D-4D7B-A595-EF9225AFEA82}</a:tableStyleId>
                  </a:tblPr>
                  <a:tblGrid>
                    <a:gridCol w="2285544">
                      <a:extLst>
                        <a:ext uri="{9D8B030D-6E8A-4147-A177-3AD203B41FA5}">
                          <a16:colId xmlns:a16="http://schemas.microsoft.com/office/drawing/2014/main" val="1805996059"/>
                        </a:ext>
                      </a:extLst>
                    </a:gridCol>
                    <a:gridCol w="2285544">
                      <a:extLst>
                        <a:ext uri="{9D8B030D-6E8A-4147-A177-3AD203B41FA5}">
                          <a16:colId xmlns:a16="http://schemas.microsoft.com/office/drawing/2014/main" val="1927292542"/>
                        </a:ext>
                      </a:extLst>
                    </a:gridCol>
                    <a:gridCol w="2286521">
                      <a:extLst>
                        <a:ext uri="{9D8B030D-6E8A-4147-A177-3AD203B41FA5}">
                          <a16:colId xmlns:a16="http://schemas.microsoft.com/office/drawing/2014/main" val="3427146380"/>
                        </a:ext>
                      </a:extLst>
                    </a:gridCol>
                  </a:tblGrid>
                  <a:tr h="978295">
                    <a:tc>
                      <a:txBody>
                        <a:bodyPr/>
                        <a:lstStyle/>
                        <a:p>
                          <a:pPr algn="ctr"/>
                          <a:r>
                            <a:rPr lang="ar-LB" sz="1400" b="1" dirty="0"/>
                            <a:t>المؤشرات</a:t>
                          </a:r>
                          <a:endParaRPr lang="en-US" sz="1400" b="1" dirty="0"/>
                        </a:p>
                      </a:txBody>
                      <a:tcPr marL="68580" marR="68580" marT="0" marB="0" anchor="ctr"/>
                    </a:tc>
                    <a:tc>
                      <a:txBody>
                        <a:bodyPr/>
                        <a:lstStyle/>
                        <a:p>
                          <a:pPr marL="0" marR="0" algn="l">
                            <a:lnSpc>
                              <a:spcPct val="107000"/>
                            </a:lnSpc>
                            <a:spcBef>
                              <a:spcPts val="0"/>
                            </a:spcBef>
                            <a:spcAft>
                              <a:spcPts val="0"/>
                            </a:spcAft>
                          </a:pPr>
                          <a:r>
                            <a:rPr lang="ar-LB" sz="1400" dirty="0">
                              <a:effectLst/>
                            </a:rPr>
                            <a:t>الموارد اللازمة لرفع مستوى الأسرة فوق حد الحرمان في كل مؤشر </a:t>
                          </a:r>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GB" sz="1400" dirty="0">
                            <a:effectLst/>
                          </a:endParaRPr>
                        </a:p>
                        <a:p>
                          <a:pPr marL="0" marR="0" algn="ctr">
                            <a:lnSpc>
                              <a:spcPct val="107000"/>
                            </a:lnSpc>
                            <a:spcBef>
                              <a:spcPts val="0"/>
                            </a:spcBef>
                            <a:spcAft>
                              <a:spcPts val="0"/>
                            </a:spcAft>
                          </a:pPr>
                          <a:r>
                            <a:rPr lang="ar-LB" sz="1400" dirty="0">
                              <a:effectLst/>
                            </a:rPr>
                            <a:t>قدرة (أو نطاق الموارد) الدولة في كل مؤشر    </a:t>
                          </a:r>
                        </a:p>
                        <a:p>
                          <a:pPr marL="0" marR="0" algn="l">
                            <a:lnSpc>
                              <a:spcPct val="107000"/>
                            </a:lnSpc>
                            <a:spcBef>
                              <a:spcPts val="0"/>
                            </a:spcBef>
                            <a:spcAft>
                              <a:spcPts val="0"/>
                            </a:spcAft>
                          </a:pPr>
                          <a:endParaRPr lang="ar-LB" sz="1400" dirty="0">
                            <a:effectLst/>
                          </a:endParaRPr>
                        </a:p>
                      </a:txBody>
                      <a:tcPr marL="68580" marR="68580" marT="0" marB="0" anchor="ctr"/>
                    </a:tc>
                    <a:extLst>
                      <a:ext uri="{0D108BD9-81ED-4DB2-BD59-A6C34878D82A}">
                        <a16:rowId xmlns:a16="http://schemas.microsoft.com/office/drawing/2014/main" val="785971130"/>
                      </a:ext>
                    </a:extLst>
                  </a:tr>
                  <a:tr h="330996">
                    <a:tc>
                      <a:txBody>
                        <a:bodyPr/>
                        <a:lstStyle/>
                        <a:p>
                          <a:pPr marL="0" marR="0" algn="ctr">
                            <a:lnSpc>
                              <a:spcPct val="107000"/>
                            </a:lnSpc>
                            <a:spcBef>
                              <a:spcPts val="0"/>
                            </a:spcBef>
                            <a:spcAft>
                              <a:spcPts val="0"/>
                            </a:spcAft>
                          </a:pPr>
                          <a:r>
                            <a:rPr lang="ar-LB" sz="1400" dirty="0">
                              <a:effectLst/>
                            </a:rPr>
                            <a:t>الحضور إلى المدرسة </a:t>
                          </a:r>
                        </a:p>
                      </a:txBody>
                      <a:tcPr marL="68580" marR="68580" marT="0" marB="0"/>
                    </a:tc>
                    <a:tc>
                      <a:txBody>
                        <a:bodyPr/>
                        <a:lstStyle/>
                        <a:p>
                          <a:endParaRPr lang="en-US"/>
                        </a:p>
                      </a:txBody>
                      <a:tcPr marL="68580" marR="68580" marT="0" marB="0">
                        <a:blipFill>
                          <a:blip r:embed="rId2"/>
                          <a:stretch>
                            <a:fillRect l="-99734" t="-294545" r="-100000" b="-298182"/>
                          </a:stretch>
                        </a:blipFill>
                      </a:tcPr>
                    </a:tc>
                    <a:tc>
                      <a:txBody>
                        <a:bodyPr/>
                        <a:lstStyle/>
                        <a:p>
                          <a:endParaRPr lang="en-US"/>
                        </a:p>
                      </a:txBody>
                      <a:tcPr marL="68580" marR="68580" marT="0" marB="0">
                        <a:blipFill>
                          <a:blip r:embed="rId2"/>
                          <a:stretch>
                            <a:fillRect l="-200267" t="-294545" r="-267" b="-298182"/>
                          </a:stretch>
                        </a:blipFill>
                      </a:tcPr>
                    </a:tc>
                    <a:extLst>
                      <a:ext uri="{0D108BD9-81ED-4DB2-BD59-A6C34878D82A}">
                        <a16:rowId xmlns:a16="http://schemas.microsoft.com/office/drawing/2014/main" val="2532416569"/>
                      </a:ext>
                    </a:extLst>
                  </a:tr>
                  <a:tr h="330996">
                    <a:tc>
                      <a:txBody>
                        <a:bodyPr/>
                        <a:lstStyle/>
                        <a:p>
                          <a:pPr marL="0" marR="0" algn="ctr">
                            <a:lnSpc>
                              <a:spcPct val="107000"/>
                            </a:lnSpc>
                            <a:spcBef>
                              <a:spcPts val="0"/>
                            </a:spcBef>
                            <a:spcAft>
                              <a:spcPts val="0"/>
                            </a:spcAft>
                          </a:pPr>
                          <a:r>
                            <a:rPr lang="ar-LB" sz="1400" dirty="0">
                              <a:effectLst/>
                            </a:rPr>
                            <a:t>الكهرباء </a:t>
                          </a:r>
                        </a:p>
                      </a:txBody>
                      <a:tcPr marL="68580" marR="68580" marT="0" marB="0"/>
                    </a:tc>
                    <a:tc>
                      <a:txBody>
                        <a:bodyPr/>
                        <a:lstStyle/>
                        <a:p>
                          <a:endParaRPr lang="en-US"/>
                        </a:p>
                      </a:txBody>
                      <a:tcPr marL="68580" marR="68580" marT="0" marB="0">
                        <a:blipFill>
                          <a:blip r:embed="rId2"/>
                          <a:stretch>
                            <a:fillRect l="-99734" t="-401852" r="-100000" b="-203704"/>
                          </a:stretch>
                        </a:blipFill>
                      </a:tcPr>
                    </a:tc>
                    <a:tc>
                      <a:txBody>
                        <a:bodyPr/>
                        <a:lstStyle/>
                        <a:p>
                          <a:endParaRPr lang="en-US"/>
                        </a:p>
                      </a:txBody>
                      <a:tcPr marL="68580" marR="68580" marT="0" marB="0">
                        <a:blipFill>
                          <a:blip r:embed="rId2"/>
                          <a:stretch>
                            <a:fillRect l="-200267" t="-401852" r="-267" b="-203704"/>
                          </a:stretch>
                        </a:blipFill>
                      </a:tcPr>
                    </a:tc>
                    <a:extLst>
                      <a:ext uri="{0D108BD9-81ED-4DB2-BD59-A6C34878D82A}">
                        <a16:rowId xmlns:a16="http://schemas.microsoft.com/office/drawing/2014/main" val="1358271587"/>
                      </a:ext>
                    </a:extLst>
                  </a:tr>
                  <a:tr h="330996">
                    <a:tc>
                      <a:txBody>
                        <a:bodyPr/>
                        <a:lstStyle/>
                        <a:p>
                          <a:pPr marL="0" marR="0" algn="ctr">
                            <a:lnSpc>
                              <a:spcPct val="107000"/>
                            </a:lnSpc>
                            <a:spcBef>
                              <a:spcPts val="0"/>
                            </a:spcBef>
                            <a:spcAft>
                              <a:spcPts val="0"/>
                            </a:spcAft>
                          </a:pPr>
                          <a:r>
                            <a:rPr lang="ar-LB" sz="1400" dirty="0">
                              <a:effectLst/>
                            </a:rPr>
                            <a:t>البطالة </a:t>
                          </a:r>
                        </a:p>
                      </a:txBody>
                      <a:tcPr marL="68580" marR="68580" marT="0" marB="0"/>
                    </a:tc>
                    <a:tc>
                      <a:txBody>
                        <a:bodyPr/>
                        <a:lstStyle/>
                        <a:p>
                          <a:endParaRPr lang="en-US"/>
                        </a:p>
                      </a:txBody>
                      <a:tcPr marL="68580" marR="68580" marT="0" marB="0">
                        <a:blipFill>
                          <a:blip r:embed="rId2"/>
                          <a:stretch>
                            <a:fillRect l="-99734" t="-492727" r="-100000" b="-100000"/>
                          </a:stretch>
                        </a:blipFill>
                      </a:tcPr>
                    </a:tc>
                    <a:tc>
                      <a:txBody>
                        <a:bodyPr/>
                        <a:lstStyle/>
                        <a:p>
                          <a:endParaRPr lang="en-US"/>
                        </a:p>
                      </a:txBody>
                      <a:tcPr marL="68580" marR="68580" marT="0" marB="0">
                        <a:blipFill>
                          <a:blip r:embed="rId2"/>
                          <a:stretch>
                            <a:fillRect l="-200267" t="-492727" r="-267" b="-100000"/>
                          </a:stretch>
                        </a:blipFill>
                      </a:tcPr>
                    </a:tc>
                    <a:extLst>
                      <a:ext uri="{0D108BD9-81ED-4DB2-BD59-A6C34878D82A}">
                        <a16:rowId xmlns:a16="http://schemas.microsoft.com/office/drawing/2014/main" val="72210850"/>
                      </a:ext>
                    </a:extLst>
                  </a:tr>
                  <a:tr h="330996">
                    <a:tc>
                      <a:txBody>
                        <a:bodyPr/>
                        <a:lstStyle/>
                        <a:p>
                          <a:pPr marL="0" marR="0" algn="ctr">
                            <a:lnSpc>
                              <a:spcPct val="107000"/>
                            </a:lnSpc>
                            <a:spcBef>
                              <a:spcPts val="0"/>
                            </a:spcBef>
                            <a:spcAft>
                              <a:spcPts val="0"/>
                            </a:spcAft>
                          </a:pPr>
                          <a:r>
                            <a:rPr lang="ar-LB" sz="1400" dirty="0">
                              <a:effectLst/>
                            </a:rPr>
                            <a:t>المساعدة الاجتماعية</a:t>
                          </a:r>
                        </a:p>
                      </a:txBody>
                      <a:tcPr marL="68580" marR="68580" marT="0" marB="0"/>
                    </a:tc>
                    <a:tc>
                      <a:txBody>
                        <a:bodyPr/>
                        <a:lstStyle/>
                        <a:p>
                          <a:endParaRPr lang="en-US"/>
                        </a:p>
                      </a:txBody>
                      <a:tcPr marL="68580" marR="68580" marT="0" marB="0">
                        <a:blipFill>
                          <a:blip r:embed="rId2"/>
                          <a:stretch>
                            <a:fillRect l="-99734" t="-603704" r="-100000" b="-1852"/>
                          </a:stretch>
                        </a:blipFill>
                      </a:tcPr>
                    </a:tc>
                    <a:tc>
                      <a:txBody>
                        <a:bodyPr/>
                        <a:lstStyle/>
                        <a:p>
                          <a:endParaRPr lang="en-US"/>
                        </a:p>
                      </a:txBody>
                      <a:tcPr marL="68580" marR="68580" marT="0" marB="0">
                        <a:blipFill>
                          <a:blip r:embed="rId2"/>
                          <a:stretch>
                            <a:fillRect l="-200267" t="-603704" r="-267" b="-1852"/>
                          </a:stretch>
                        </a:blipFill>
                      </a:tcPr>
                    </a:tc>
                    <a:extLst>
                      <a:ext uri="{0D108BD9-81ED-4DB2-BD59-A6C34878D82A}">
                        <a16:rowId xmlns:a16="http://schemas.microsoft.com/office/drawing/2014/main" val="3552840132"/>
                      </a:ext>
                    </a:extLst>
                  </a:tr>
                </a:tbl>
              </a:graphicData>
            </a:graphic>
          </p:graphicFrame>
        </mc:Fallback>
      </mc:AlternateContent>
      <p:sp>
        <p:nvSpPr>
          <p:cNvPr id="14" name="Rectangle 13">
            <a:extLst>
              <a:ext uri="{FF2B5EF4-FFF2-40B4-BE49-F238E27FC236}">
                <a16:creationId xmlns:a16="http://schemas.microsoft.com/office/drawing/2014/main" id="{B0944943-AA98-43A6-9F21-D489125CBD9D}"/>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9CF96F5-4C9F-4C68-B24A-3373ECD0622D}"/>
              </a:ext>
            </a:extLst>
          </p:cNvPr>
          <p:cNvSpPr/>
          <p:nvPr/>
        </p:nvSpPr>
        <p:spPr>
          <a:xfrm>
            <a:off x="226353" y="32119"/>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btitle 19">
            <a:extLst>
              <a:ext uri="{FF2B5EF4-FFF2-40B4-BE49-F238E27FC236}">
                <a16:creationId xmlns:a16="http://schemas.microsoft.com/office/drawing/2014/main" id="{900D957B-4B2E-4F7F-BB95-FFE7907393CE}"/>
              </a:ext>
            </a:extLst>
          </p:cNvPr>
          <p:cNvSpPr txBox="1">
            <a:spLocks/>
          </p:cNvSpPr>
          <p:nvPr/>
        </p:nvSpPr>
        <p:spPr>
          <a:xfrm>
            <a:off x="0" y="-31012"/>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1" dirty="0">
                <a:latin typeface="+mn-lt"/>
              </a:rPr>
              <a:t>نتائج دليل الفقر لسنة الأساس ٢٠١٩ و للعينة الفرعية المختارة</a:t>
            </a:r>
            <a:endParaRPr lang="ar-LB" sz="2000" b="1" dirty="0">
              <a:latin typeface="Tahoma" panose="020B0604030504040204" pitchFamily="34" charset="0"/>
            </a:endParaRPr>
          </a:p>
        </p:txBody>
      </p:sp>
    </p:spTree>
    <p:extLst>
      <p:ext uri="{BB962C8B-B14F-4D97-AF65-F5344CB8AC3E}">
        <p14:creationId xmlns:p14="http://schemas.microsoft.com/office/powerpoint/2010/main" val="51234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5" grpId="0"/>
      <p:bldP spid="21" grpId="0"/>
      <p:bldP spid="22"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a:extLst>
              <a:ext uri="{FF2B5EF4-FFF2-40B4-BE49-F238E27FC236}">
                <a16:creationId xmlns:a16="http://schemas.microsoft.com/office/drawing/2014/main" id="{A09058E2-4736-404F-B47D-497F3C1787D9}"/>
              </a:ext>
            </a:extLst>
          </p:cNvPr>
          <p:cNvSpPr>
            <a:spLocks noGrp="1"/>
          </p:cNvSpPr>
          <p:nvPr>
            <p:ph type="sldNum" sz="quarter" idx="12"/>
          </p:nvPr>
        </p:nvSpPr>
        <p:spPr/>
        <p:txBody>
          <a:bodyPr/>
          <a:lstStyle/>
          <a:p>
            <a:fld id="{15E8F91F-789E-49A2-8408-37FDFE0FA12D}" type="slidenum">
              <a:rPr lang="en-US" smtClean="0"/>
              <a:t>11</a:t>
            </a:fld>
            <a:endParaRPr lang="en-US"/>
          </a:p>
        </p:txBody>
      </p:sp>
      <p:cxnSp>
        <p:nvCxnSpPr>
          <p:cNvPr id="9" name="Straight Connector 8">
            <a:extLst>
              <a:ext uri="{FF2B5EF4-FFF2-40B4-BE49-F238E27FC236}">
                <a16:creationId xmlns:a16="http://schemas.microsoft.com/office/drawing/2014/main" id="{C2FCE64C-7345-4363-93A0-D9CD11081A54}"/>
              </a:ext>
            </a:extLst>
          </p:cNvPr>
          <p:cNvCxnSpPr>
            <a:cxnSpLocks/>
          </p:cNvCxnSpPr>
          <p:nvPr/>
        </p:nvCxnSpPr>
        <p:spPr>
          <a:xfrm>
            <a:off x="2372140" y="6016486"/>
            <a:ext cx="882594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249A250-B3A3-4FE5-8720-C882A83A701A}"/>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17C7E6E-B1C4-419A-85BA-98835DFAC0F5}"/>
              </a:ext>
            </a:extLst>
          </p:cNvPr>
          <p:cNvSpPr/>
          <p:nvPr/>
        </p:nvSpPr>
        <p:spPr>
          <a:xfrm>
            <a:off x="246989" y="0"/>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19">
            <a:extLst>
              <a:ext uri="{FF2B5EF4-FFF2-40B4-BE49-F238E27FC236}">
                <a16:creationId xmlns:a16="http://schemas.microsoft.com/office/drawing/2014/main" id="{3E654F86-7984-4515-B677-EAFA4153F0CB}"/>
              </a:ext>
            </a:extLst>
          </p:cNvPr>
          <p:cNvSpPr txBox="1">
            <a:spLocks/>
          </p:cNvSpPr>
          <p:nvPr/>
        </p:nvSpPr>
        <p:spPr>
          <a:xfrm>
            <a:off x="0" y="4854424"/>
            <a:ext cx="12192000" cy="1355725"/>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r"/>
            <a:r>
              <a:rPr lang="ar-LB" sz="5400" b="1" dirty="0">
                <a:latin typeface="+mn-lt"/>
              </a:rPr>
              <a:t>نتائج المحاكاة</a:t>
            </a:r>
            <a:endParaRPr lang="ar-LB" sz="2000" b="1" dirty="0">
              <a:latin typeface="Tahoma" panose="020B0604030504040204" pitchFamily="34" charset="0"/>
            </a:endParaRPr>
          </a:p>
        </p:txBody>
      </p:sp>
    </p:spTree>
    <p:extLst>
      <p:ext uri="{BB962C8B-B14F-4D97-AF65-F5344CB8AC3E}">
        <p14:creationId xmlns:p14="http://schemas.microsoft.com/office/powerpoint/2010/main" val="1921968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19">
            <a:extLst>
              <a:ext uri="{FF2B5EF4-FFF2-40B4-BE49-F238E27FC236}">
                <a16:creationId xmlns:a16="http://schemas.microsoft.com/office/drawing/2014/main" id="{167F34B7-4A6A-4890-9022-59A5CBB02085}"/>
              </a:ext>
            </a:extLst>
          </p:cNvPr>
          <p:cNvSpPr txBox="1">
            <a:spLocks/>
          </p:cNvSpPr>
          <p:nvPr/>
        </p:nvSpPr>
        <p:spPr>
          <a:xfrm>
            <a:off x="-2" y="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0" i="0" dirty="0">
                <a:effectLst/>
                <a:latin typeface="Arial" panose="020B0604020202020204" pitchFamily="34" charset="0"/>
              </a:rPr>
              <a:t>النتائج (٢/١)</a:t>
            </a:r>
            <a:br>
              <a:rPr lang="ar-LB" sz="3600" dirty="0"/>
            </a:br>
            <a:endParaRPr lang="en-US" sz="3600" dirty="0"/>
          </a:p>
        </p:txBody>
      </p:sp>
      <p:sp>
        <p:nvSpPr>
          <p:cNvPr id="14" name="Rectangle 13">
            <a:extLst>
              <a:ext uri="{FF2B5EF4-FFF2-40B4-BE49-F238E27FC236}">
                <a16:creationId xmlns:a16="http://schemas.microsoft.com/office/drawing/2014/main" id="{B4F342B8-91BC-408A-8839-BE615715D578}"/>
              </a:ext>
            </a:extLst>
          </p:cNvPr>
          <p:cNvSpPr/>
          <p:nvPr/>
        </p:nvSpPr>
        <p:spPr>
          <a:xfrm>
            <a:off x="11009580" y="850449"/>
            <a:ext cx="1182420" cy="505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12626-5A33-4E63-90E4-4E786187F66B}"/>
              </a:ext>
            </a:extLst>
          </p:cNvPr>
          <p:cNvSpPr/>
          <p:nvPr/>
        </p:nvSpPr>
        <p:spPr>
          <a:xfrm>
            <a:off x="211015" y="850448"/>
            <a:ext cx="1182420" cy="505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3">
            <a:extLst>
              <a:ext uri="{FF2B5EF4-FFF2-40B4-BE49-F238E27FC236}">
                <a16:creationId xmlns:a16="http://schemas.microsoft.com/office/drawing/2014/main" id="{806D9E06-4035-4064-AE98-836FD224A02A}"/>
              </a:ext>
            </a:extLst>
          </p:cNvPr>
          <p:cNvGraphicFramePr>
            <a:graphicFrameLocks/>
          </p:cNvGraphicFramePr>
          <p:nvPr>
            <p:extLst>
              <p:ext uri="{D42A27DB-BD31-4B8C-83A1-F6EECF244321}">
                <p14:modId xmlns:p14="http://schemas.microsoft.com/office/powerpoint/2010/main" val="2017437839"/>
              </p:ext>
            </p:extLst>
          </p:nvPr>
        </p:nvGraphicFramePr>
        <p:xfrm>
          <a:off x="0" y="1078523"/>
          <a:ext cx="12191998" cy="5297466"/>
        </p:xfrm>
        <a:graphic>
          <a:graphicData uri="http://schemas.openxmlformats.org/drawingml/2006/table">
            <a:tbl>
              <a:tblPr firstRow="1" firstCol="1" bandRow="1">
                <a:tableStyleId>{C083E6E3-FA7D-4D7B-A595-EF9225AFEA82}</a:tableStyleId>
              </a:tblPr>
              <a:tblGrid>
                <a:gridCol w="2413358">
                  <a:extLst>
                    <a:ext uri="{9D8B030D-6E8A-4147-A177-3AD203B41FA5}">
                      <a16:colId xmlns:a16="http://schemas.microsoft.com/office/drawing/2014/main" val="1146908733"/>
                    </a:ext>
                  </a:extLst>
                </a:gridCol>
                <a:gridCol w="1629300">
                  <a:extLst>
                    <a:ext uri="{9D8B030D-6E8A-4147-A177-3AD203B41FA5}">
                      <a16:colId xmlns:a16="http://schemas.microsoft.com/office/drawing/2014/main" val="707674483"/>
                    </a:ext>
                  </a:extLst>
                </a:gridCol>
                <a:gridCol w="1629300">
                  <a:extLst>
                    <a:ext uri="{9D8B030D-6E8A-4147-A177-3AD203B41FA5}">
                      <a16:colId xmlns:a16="http://schemas.microsoft.com/office/drawing/2014/main" val="4030813647"/>
                    </a:ext>
                  </a:extLst>
                </a:gridCol>
                <a:gridCol w="1629300">
                  <a:extLst>
                    <a:ext uri="{9D8B030D-6E8A-4147-A177-3AD203B41FA5}">
                      <a16:colId xmlns:a16="http://schemas.microsoft.com/office/drawing/2014/main" val="25224508"/>
                    </a:ext>
                  </a:extLst>
                </a:gridCol>
                <a:gridCol w="1630720">
                  <a:extLst>
                    <a:ext uri="{9D8B030D-6E8A-4147-A177-3AD203B41FA5}">
                      <a16:colId xmlns:a16="http://schemas.microsoft.com/office/drawing/2014/main" val="4217766876"/>
                    </a:ext>
                  </a:extLst>
                </a:gridCol>
                <a:gridCol w="1629300">
                  <a:extLst>
                    <a:ext uri="{9D8B030D-6E8A-4147-A177-3AD203B41FA5}">
                      <a16:colId xmlns:a16="http://schemas.microsoft.com/office/drawing/2014/main" val="861025312"/>
                    </a:ext>
                  </a:extLst>
                </a:gridCol>
                <a:gridCol w="1630720">
                  <a:extLst>
                    <a:ext uri="{9D8B030D-6E8A-4147-A177-3AD203B41FA5}">
                      <a16:colId xmlns:a16="http://schemas.microsoft.com/office/drawing/2014/main" val="74326654"/>
                    </a:ext>
                  </a:extLst>
                </a:gridCol>
              </a:tblGrid>
              <a:tr h="1451920">
                <a:tc>
                  <a:txBody>
                    <a:bodyPr/>
                    <a:lstStyle/>
                    <a:p>
                      <a:endParaRPr lang="en-US" sz="1400" dirty="0">
                        <a:solidFill>
                          <a:srgbClr val="2E74B5"/>
                        </a:solidFill>
                        <a:effectLst/>
                        <a:latin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ar-LB" sz="1400" dirty="0">
                          <a:effectLst/>
                        </a:rPr>
                        <a:t>نتائج سنة الأساس (عام ٢٠١٩)</a:t>
                      </a:r>
                      <a:endParaRPr lang="en-US" sz="16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ar-LB" sz="1400" dirty="0">
                          <a:effectLst/>
                        </a:rPr>
                        <a:t>التدخل على صعيد الأسرة </a:t>
                      </a:r>
                    </a:p>
                  </a:txBody>
                  <a:tcPr marL="43468" marR="43468" marT="0" marB="0" anchor="ctr"/>
                </a:tc>
                <a:tc>
                  <a:txBody>
                    <a:bodyPr/>
                    <a:lstStyle/>
                    <a:p>
                      <a:pPr algn="ctr">
                        <a:spcAft>
                          <a:spcPts val="0"/>
                        </a:spcAft>
                      </a:pPr>
                      <a:r>
                        <a:rPr lang="ar-LB" sz="1400" dirty="0">
                          <a:effectLst/>
                        </a:rPr>
                        <a:t>التدخل على صعيد الجغرافي (القضاء)</a:t>
                      </a:r>
                    </a:p>
                  </a:txBody>
                  <a:tcPr marL="43468" marR="43468" marT="0" marB="0" anchor="ctr"/>
                </a:tc>
                <a:tc>
                  <a:txBody>
                    <a:bodyPr/>
                    <a:lstStyle/>
                    <a:p>
                      <a:pPr algn="ctr">
                        <a:spcAft>
                          <a:spcPts val="0"/>
                        </a:spcAft>
                      </a:pPr>
                      <a:r>
                        <a:rPr lang="ar-LB" sz="1400" dirty="0">
                          <a:effectLst/>
                        </a:rPr>
                        <a:t>التدخل على الصعيد الوطني </a:t>
                      </a:r>
                    </a:p>
                  </a:txBody>
                  <a:tcPr marL="43468" marR="43468" marT="0" marB="0" anchor="ctr"/>
                </a:tc>
                <a:tc>
                  <a:txBody>
                    <a:bodyPr/>
                    <a:lstStyle/>
                    <a:p>
                      <a:pPr marL="0" marR="0" algn="ctr">
                        <a:lnSpc>
                          <a:spcPct val="107000"/>
                        </a:lnSpc>
                        <a:spcBef>
                          <a:spcPts val="0"/>
                        </a:spcBef>
                        <a:spcAft>
                          <a:spcPts val="0"/>
                        </a:spcAft>
                      </a:pPr>
                      <a:r>
                        <a:rPr lang="ar-LB" sz="1400" dirty="0">
                          <a:effectLst/>
                        </a:rPr>
                        <a:t> المستوى الديموغرافي للمؤشر العام و المستوى الجغرافي بإستخدام طريقة التجميع للمؤشر الخاص </a:t>
                      </a:r>
                      <a:endParaRPr lang="en-US" sz="16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ar-LB" sz="1400" dirty="0">
                          <a:effectLst/>
                        </a:rPr>
                        <a:t> المستوى الديموغرافي للمؤشر العام و التدخل على صعيد الأسرة للمؤشر الخاص</a:t>
                      </a:r>
                      <a:r>
                        <a:rPr lang="en-US" sz="1400" dirty="0">
                          <a:effectLst/>
                        </a:rPr>
                        <a:t> </a:t>
                      </a:r>
                      <a:endParaRPr lang="en-US" sz="16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2278679120"/>
                  </a:ext>
                </a:extLst>
              </a:tr>
              <a:tr h="600088">
                <a:tc>
                  <a:txBody>
                    <a:bodyPr/>
                    <a:lstStyle/>
                    <a:p>
                      <a:pPr marL="0" marR="0" algn="ctr">
                        <a:lnSpc>
                          <a:spcPct val="107000"/>
                        </a:lnSpc>
                        <a:spcBef>
                          <a:spcPts val="0"/>
                        </a:spcBef>
                        <a:spcAft>
                          <a:spcPts val="0"/>
                        </a:spcAft>
                      </a:pPr>
                      <a:r>
                        <a:rPr lang="ar-LB" sz="1600" dirty="0">
                          <a:effectLst/>
                        </a:rPr>
                        <a:t>عدد الأسر التي تم انتشالها من دائرة الفقر</a:t>
                      </a:r>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endParaRPr lang="en-US" sz="2000">
                        <a:solidFill>
                          <a:srgbClr val="2E74B5"/>
                        </a:solidFill>
                        <a:effectLst/>
                        <a:latin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27</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28</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28</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29</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27</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3265138787"/>
                  </a:ext>
                </a:extLst>
              </a:tr>
              <a:tr h="600088">
                <a:tc>
                  <a:txBody>
                    <a:bodyPr/>
                    <a:lstStyle/>
                    <a:p>
                      <a:pPr marL="0" marR="0" algn="ctr">
                        <a:lnSpc>
                          <a:spcPct val="107000"/>
                        </a:lnSpc>
                        <a:spcBef>
                          <a:spcPts val="0"/>
                        </a:spcBef>
                        <a:spcAft>
                          <a:spcPts val="0"/>
                        </a:spcAft>
                      </a:pPr>
                      <a:r>
                        <a:rPr lang="ar-LB" sz="1600" dirty="0"/>
                        <a:t>عدد الأسر التي زالت منها حالة الحرمان</a:t>
                      </a:r>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endParaRPr lang="en-US" sz="2000">
                        <a:solidFill>
                          <a:srgbClr val="2E74B5"/>
                        </a:solidFill>
                        <a:effectLst/>
                        <a:latin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27</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42</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102</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47</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34</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1678511677"/>
                  </a:ext>
                </a:extLst>
              </a:tr>
              <a:tr h="1024296">
                <a:tc>
                  <a:txBody>
                    <a:bodyPr/>
                    <a:lstStyle/>
                    <a:p>
                      <a:pPr marL="0" marR="0" algn="ctr">
                        <a:lnSpc>
                          <a:spcPct val="107000"/>
                        </a:lnSpc>
                        <a:spcBef>
                          <a:spcPts val="0"/>
                        </a:spcBef>
                        <a:spcAft>
                          <a:spcPts val="0"/>
                        </a:spcAft>
                      </a:pPr>
                      <a:r>
                        <a:rPr lang="ar-LB" sz="1600" dirty="0">
                          <a:effectLst/>
                        </a:rPr>
                        <a:t>عدد المرات التي زالت منها حالة الحرمان لكل أسرة عبر جميع المؤشرات</a:t>
                      </a:r>
                    </a:p>
                  </a:txBody>
                  <a:tcPr marL="43468" marR="43468" marT="0" marB="0" anchor="ctr"/>
                </a:tc>
                <a:tc>
                  <a:txBody>
                    <a:bodyPr/>
                    <a:lstStyle/>
                    <a:p>
                      <a:endParaRPr lang="en-US" sz="2000" dirty="0">
                        <a:solidFill>
                          <a:srgbClr val="2E74B5"/>
                        </a:solidFill>
                        <a:effectLst/>
                        <a:latin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1</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1</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4280637460"/>
                  </a:ext>
                </a:extLst>
              </a:tr>
              <a:tr h="435249">
                <a:tc>
                  <a:txBody>
                    <a:bodyPr/>
                    <a:lstStyle/>
                    <a:p>
                      <a:pPr marL="0" marR="0" algn="ctr">
                        <a:lnSpc>
                          <a:spcPct val="107000"/>
                        </a:lnSpc>
                        <a:spcBef>
                          <a:spcPts val="0"/>
                        </a:spcBef>
                        <a:spcAft>
                          <a:spcPts val="0"/>
                        </a:spcAft>
                      </a:pPr>
                      <a:r>
                        <a:rPr lang="ar-LB" sz="1600" dirty="0">
                          <a:effectLst/>
                        </a:rPr>
                        <a:t>نسبة الفقر </a:t>
                      </a:r>
                      <a:endParaRPr lang="en-US" sz="18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35.5%</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27.5%</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27.9%</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28.9%</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27.9%</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27.7%</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3287339253"/>
                  </a:ext>
                </a:extLst>
              </a:tr>
              <a:tr h="330911">
                <a:tc>
                  <a:txBody>
                    <a:bodyPr/>
                    <a:lstStyle/>
                    <a:p>
                      <a:pPr marL="0" marR="0" algn="ctr">
                        <a:lnSpc>
                          <a:spcPct val="107000"/>
                        </a:lnSpc>
                        <a:spcBef>
                          <a:spcPts val="0"/>
                        </a:spcBef>
                        <a:spcAft>
                          <a:spcPts val="0"/>
                        </a:spcAft>
                      </a:pPr>
                      <a:r>
                        <a:rPr lang="ar-LB" sz="1600" b="1" kern="1200" dirty="0">
                          <a:solidFill>
                            <a:schemeClr val="tx1"/>
                          </a:solidFill>
                          <a:effectLst/>
                          <a:latin typeface="+mn-lt"/>
                          <a:ea typeface="+mn-ea"/>
                          <a:cs typeface="+mn-cs"/>
                        </a:rPr>
                        <a:t>شدة الفقر </a:t>
                      </a:r>
                      <a:endParaRPr lang="en-US" sz="1600" b="1" kern="1200" dirty="0">
                        <a:solidFill>
                          <a:schemeClr val="tx1"/>
                        </a:solidFill>
                        <a:effectLst/>
                        <a:latin typeface="+mn-lt"/>
                        <a:ea typeface="+mn-ea"/>
                        <a:cs typeface="+mn-cs"/>
                      </a:endParaRPr>
                    </a:p>
                  </a:txBody>
                  <a:tcPr marL="43468" marR="43468" marT="0" marB="0" anchor="ctr"/>
                </a:tc>
                <a:tc>
                  <a:txBody>
                    <a:bodyPr/>
                    <a:lstStyle/>
                    <a:p>
                      <a:pPr marL="0" marR="0" algn="ctr">
                        <a:lnSpc>
                          <a:spcPct val="107000"/>
                        </a:lnSpc>
                        <a:spcBef>
                          <a:spcPts val="0"/>
                        </a:spcBef>
                        <a:spcAft>
                          <a:spcPts val="0"/>
                        </a:spcAft>
                      </a:pPr>
                      <a:r>
                        <a:rPr lang="en-GB" sz="1800">
                          <a:effectLst/>
                        </a:rPr>
                        <a:t>36.4%</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37.6%</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37.1%</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35.6%</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37.0%</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37.1%</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1275560406"/>
                  </a:ext>
                </a:extLst>
              </a:tr>
              <a:tr h="854914">
                <a:tc>
                  <a:txBody>
                    <a:bodyPr/>
                    <a:lstStyle/>
                    <a:p>
                      <a:pPr marL="0" marR="0" algn="ctr">
                        <a:lnSpc>
                          <a:spcPct val="107000"/>
                        </a:lnSpc>
                        <a:spcBef>
                          <a:spcPts val="0"/>
                        </a:spcBef>
                        <a:spcAft>
                          <a:spcPts val="0"/>
                        </a:spcAft>
                      </a:pPr>
                      <a:r>
                        <a:rPr lang="ar-LB" sz="1600" b="1" kern="1200" dirty="0">
                          <a:solidFill>
                            <a:schemeClr val="tx1"/>
                          </a:solidFill>
                          <a:effectLst/>
                          <a:latin typeface="+mn-lt"/>
                          <a:ea typeface="+mn-ea"/>
                          <a:cs typeface="+mn-cs"/>
                        </a:rPr>
                        <a:t>نسبة تخفيض دليل الفقر المتعدد الأبعاد </a:t>
                      </a:r>
                      <a:endParaRPr lang="en-US" sz="1600" b="1" kern="1200" dirty="0">
                        <a:solidFill>
                          <a:schemeClr val="tx1"/>
                        </a:solidFill>
                        <a:effectLst/>
                        <a:latin typeface="+mn-lt"/>
                        <a:ea typeface="+mn-ea"/>
                        <a:cs typeface="+mn-cs"/>
                      </a:endParaRPr>
                    </a:p>
                  </a:txBody>
                  <a:tcPr marL="43468" marR="43468" marT="0" marB="0" anchor="ctr"/>
                </a:tc>
                <a:tc>
                  <a:txBody>
                    <a:bodyPr/>
                    <a:lstStyle/>
                    <a:p>
                      <a:endParaRPr lang="en-US" sz="2000">
                        <a:solidFill>
                          <a:srgbClr val="2E74B5"/>
                        </a:solidFill>
                        <a:effectLst/>
                        <a:latin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-20.1%</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-20.0%</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-20.4%</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a:effectLst/>
                        </a:rPr>
                        <a:t>-20.0%</a:t>
                      </a:r>
                      <a:endParaRPr lang="en-US" sz="200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tc>
                  <a:txBody>
                    <a:bodyPr/>
                    <a:lstStyle/>
                    <a:p>
                      <a:pPr marL="0" marR="0" algn="ctr">
                        <a:lnSpc>
                          <a:spcPct val="107000"/>
                        </a:lnSpc>
                        <a:spcBef>
                          <a:spcPts val="0"/>
                        </a:spcBef>
                        <a:spcAft>
                          <a:spcPts val="0"/>
                        </a:spcAft>
                      </a:pPr>
                      <a:r>
                        <a:rPr lang="en-GB" sz="1800" dirty="0">
                          <a:effectLst/>
                        </a:rPr>
                        <a:t>-20.2%</a:t>
                      </a:r>
                      <a:endParaRPr lang="en-US" sz="2000" dirty="0">
                        <a:solidFill>
                          <a:srgbClr val="2E74B5"/>
                        </a:solidFill>
                        <a:effectLst/>
                        <a:latin typeface="Calibri" panose="020F0502020204030204" pitchFamily="34" charset="0"/>
                        <a:ea typeface="Calibri" panose="020F0502020204030204" pitchFamily="34" charset="0"/>
                        <a:cs typeface="Arial" panose="020B0604020202020204" pitchFamily="34" charset="0"/>
                      </a:endParaRPr>
                    </a:p>
                  </a:txBody>
                  <a:tcPr marL="43468" marR="43468" marT="0" marB="0" anchor="ctr"/>
                </a:tc>
                <a:extLst>
                  <a:ext uri="{0D108BD9-81ED-4DB2-BD59-A6C34878D82A}">
                    <a16:rowId xmlns:a16="http://schemas.microsoft.com/office/drawing/2014/main" val="2716820819"/>
                  </a:ext>
                </a:extLst>
              </a:tr>
            </a:tbl>
          </a:graphicData>
        </a:graphic>
      </p:graphicFrame>
    </p:spTree>
    <p:extLst>
      <p:ext uri="{BB962C8B-B14F-4D97-AF65-F5344CB8AC3E}">
        <p14:creationId xmlns:p14="http://schemas.microsoft.com/office/powerpoint/2010/main" val="3990455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Picture Placeholder 16">
            <a:extLst>
              <a:ext uri="{FF2B5EF4-FFF2-40B4-BE49-F238E27FC236}">
                <a16:creationId xmlns:a16="http://schemas.microsoft.com/office/drawing/2014/main" id="{7AE84723-959F-4480-A9FD-7AB9F0A63F82}"/>
              </a:ext>
            </a:extLst>
          </p:cNvPr>
          <p:cNvGraphicFramePr>
            <a:graphicFrameLocks noGrp="1"/>
          </p:cNvGraphicFramePr>
          <p:nvPr>
            <p:ph type="pic" idx="10"/>
            <p:extLst>
              <p:ext uri="{D42A27DB-BD31-4B8C-83A1-F6EECF244321}">
                <p14:modId xmlns:p14="http://schemas.microsoft.com/office/powerpoint/2010/main" val="4200208334"/>
              </p:ext>
            </p:extLst>
          </p:nvPr>
        </p:nvGraphicFramePr>
        <p:xfrm>
          <a:off x="914400" y="3017674"/>
          <a:ext cx="4986338" cy="33893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Picture Placeholder 17">
            <a:extLst>
              <a:ext uri="{FF2B5EF4-FFF2-40B4-BE49-F238E27FC236}">
                <a16:creationId xmlns:a16="http://schemas.microsoft.com/office/drawing/2014/main" id="{4B95D651-4C53-4048-B50F-06DA4A1F937E}"/>
              </a:ext>
            </a:extLst>
          </p:cNvPr>
          <p:cNvGraphicFramePr>
            <a:graphicFrameLocks noGrp="1"/>
          </p:cNvGraphicFramePr>
          <p:nvPr>
            <p:ph type="pic" idx="12"/>
            <p:extLst>
              <p:ext uri="{D42A27DB-BD31-4B8C-83A1-F6EECF244321}">
                <p14:modId xmlns:p14="http://schemas.microsoft.com/office/powerpoint/2010/main" val="2933082236"/>
              </p:ext>
            </p:extLst>
          </p:nvPr>
        </p:nvGraphicFramePr>
        <p:xfrm>
          <a:off x="6291263" y="3055000"/>
          <a:ext cx="5520693" cy="3324344"/>
        </p:xfrm>
        <a:graphic>
          <a:graphicData uri="http://schemas.openxmlformats.org/drawingml/2006/table">
            <a:tbl>
              <a:tblPr firstRow="1" firstCol="1" bandRow="1">
                <a:tableStyleId>{C083E6E3-FA7D-4D7B-A595-EF9225AFEA82}</a:tableStyleId>
              </a:tblPr>
              <a:tblGrid>
                <a:gridCol w="3316971">
                  <a:extLst>
                    <a:ext uri="{9D8B030D-6E8A-4147-A177-3AD203B41FA5}">
                      <a16:colId xmlns:a16="http://schemas.microsoft.com/office/drawing/2014/main" val="1851223558"/>
                    </a:ext>
                  </a:extLst>
                </a:gridCol>
                <a:gridCol w="367287">
                  <a:extLst>
                    <a:ext uri="{9D8B030D-6E8A-4147-A177-3AD203B41FA5}">
                      <a16:colId xmlns:a16="http://schemas.microsoft.com/office/drawing/2014/main" val="1756167080"/>
                    </a:ext>
                  </a:extLst>
                </a:gridCol>
                <a:gridCol w="367287">
                  <a:extLst>
                    <a:ext uri="{9D8B030D-6E8A-4147-A177-3AD203B41FA5}">
                      <a16:colId xmlns:a16="http://schemas.microsoft.com/office/drawing/2014/main" val="4084844790"/>
                    </a:ext>
                  </a:extLst>
                </a:gridCol>
                <a:gridCol w="367287">
                  <a:extLst>
                    <a:ext uri="{9D8B030D-6E8A-4147-A177-3AD203B41FA5}">
                      <a16:colId xmlns:a16="http://schemas.microsoft.com/office/drawing/2014/main" val="95881488"/>
                    </a:ext>
                  </a:extLst>
                </a:gridCol>
                <a:gridCol w="367287">
                  <a:extLst>
                    <a:ext uri="{9D8B030D-6E8A-4147-A177-3AD203B41FA5}">
                      <a16:colId xmlns:a16="http://schemas.microsoft.com/office/drawing/2014/main" val="2081089999"/>
                    </a:ext>
                  </a:extLst>
                </a:gridCol>
                <a:gridCol w="367287">
                  <a:extLst>
                    <a:ext uri="{9D8B030D-6E8A-4147-A177-3AD203B41FA5}">
                      <a16:colId xmlns:a16="http://schemas.microsoft.com/office/drawing/2014/main" val="1687562877"/>
                    </a:ext>
                  </a:extLst>
                </a:gridCol>
                <a:gridCol w="367287">
                  <a:extLst>
                    <a:ext uri="{9D8B030D-6E8A-4147-A177-3AD203B41FA5}">
                      <a16:colId xmlns:a16="http://schemas.microsoft.com/office/drawing/2014/main" val="1275869943"/>
                    </a:ext>
                  </a:extLst>
                </a:gridCol>
              </a:tblGrid>
              <a:tr h="382256">
                <a:tc>
                  <a:txBody>
                    <a:bodyPr/>
                    <a:lstStyle/>
                    <a:p>
                      <a:pPr marL="0" marR="0" algn="ctr">
                        <a:lnSpc>
                          <a:spcPct val="107000"/>
                        </a:lnSpc>
                        <a:spcBef>
                          <a:spcPts val="0"/>
                        </a:spcBef>
                        <a:spcAft>
                          <a:spcPts val="0"/>
                        </a:spcAft>
                      </a:pPr>
                      <a:r>
                        <a:rPr lang="ar-LB" sz="1800" dirty="0">
                          <a:solidFill>
                            <a:schemeClr val="tx1"/>
                          </a:solidFill>
                          <a:effectLst/>
                        </a:rPr>
                        <a:t>المجموعات</a:t>
                      </a:r>
                      <a:endPar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I</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II</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III</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IV</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V</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000" dirty="0">
                          <a:solidFill>
                            <a:schemeClr val="tx1"/>
                          </a:solidFill>
                          <a:effectLst/>
                        </a:rPr>
                        <a:t>VI</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58454447"/>
                  </a:ext>
                </a:extLst>
              </a:tr>
              <a:tr h="825572">
                <a:tc>
                  <a:txBody>
                    <a:bodyPr/>
                    <a:lstStyle/>
                    <a:p>
                      <a:pPr marL="0" marR="0" algn="r">
                        <a:lnSpc>
                          <a:spcPct val="107000"/>
                        </a:lnSpc>
                        <a:spcBef>
                          <a:spcPts val="0"/>
                        </a:spcBef>
                        <a:spcAft>
                          <a:spcPts val="0"/>
                        </a:spcAft>
                      </a:pPr>
                      <a:r>
                        <a:rPr lang="ar-LB" sz="1800" dirty="0">
                          <a:effectLst/>
                        </a:rPr>
                        <a:t>الأسر التي أصبحت غير فقيرة بسبب إزالة حالة الحرمان في مؤشر واحد أو عدة مؤشرات</a:t>
                      </a:r>
                      <a:endParaRPr lang="en-US" sz="24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4</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12</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2</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9</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61643815"/>
                  </a:ext>
                </a:extLst>
              </a:tr>
              <a:tr h="490670">
                <a:tc>
                  <a:txBody>
                    <a:bodyPr/>
                    <a:lstStyle/>
                    <a:p>
                      <a:pPr marL="0" marR="0" algn="r">
                        <a:lnSpc>
                          <a:spcPct val="107000"/>
                        </a:lnSpc>
                        <a:spcBef>
                          <a:spcPts val="0"/>
                        </a:spcBef>
                        <a:spcAft>
                          <a:spcPts val="0"/>
                        </a:spcAft>
                      </a:pPr>
                      <a:r>
                        <a:rPr lang="ar-LB" sz="1800" dirty="0">
                          <a:effectLst/>
                        </a:rPr>
                        <a:t>عدد المرات التي زالت فيها حالة الحرمان </a:t>
                      </a:r>
                      <a:endParaRPr lang="en-US" sz="24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9</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17</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3</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4</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13</a:t>
                      </a:r>
                      <a:endParaRPr lang="en-US" sz="2000"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18186978"/>
                  </a:ext>
                </a:extLst>
              </a:tr>
              <a:tr h="1585722">
                <a:tc>
                  <a:txBody>
                    <a:bodyPr/>
                    <a:lstStyle/>
                    <a:p>
                      <a:pPr algn="r" rtl="1"/>
                      <a:r>
                        <a:rPr lang="ar-LB" sz="1800" b="1" kern="1200" dirty="0">
                          <a:solidFill>
                            <a:schemeClr val="tx1"/>
                          </a:solidFill>
                          <a:effectLst/>
                          <a:latin typeface="+mn-lt"/>
                          <a:ea typeface="+mn-ea"/>
                          <a:cs typeface="+mn-cs"/>
                        </a:rPr>
                        <a:t>متوسط ​​الدخل لكل مجموعة أفراد</a:t>
                      </a:r>
                      <a:endParaRPr lang="en-GB" sz="1800" b="1" kern="1200" dirty="0">
                        <a:solidFill>
                          <a:schemeClr val="tx1"/>
                        </a:solidFill>
                        <a:effectLst/>
                        <a:latin typeface="+mn-lt"/>
                        <a:ea typeface="+mn-ea"/>
                        <a:cs typeface="+mn-cs"/>
                      </a:endParaRPr>
                    </a:p>
                    <a:p>
                      <a:pPr algn="r" rtl="1"/>
                      <a:r>
                        <a:rPr lang="ar-LB" sz="1600" b="1" kern="1200" dirty="0">
                          <a:solidFill>
                            <a:schemeClr val="tx1"/>
                          </a:solidFill>
                          <a:effectLst/>
                        </a:rPr>
                        <a:t> (</a:t>
                      </a:r>
                      <a:r>
                        <a:rPr lang="en-GB" sz="1600" b="1" kern="1200" dirty="0">
                          <a:solidFill>
                            <a:schemeClr val="tx1"/>
                          </a:solidFill>
                          <a:effectLst/>
                        </a:rPr>
                        <a:t>unit ~ denoted in local currency units - thousands</a:t>
                      </a:r>
                      <a:r>
                        <a:rPr lang="ar-LB" sz="1600" b="1" kern="1200" dirty="0">
                          <a:solidFill>
                            <a:schemeClr val="tx1"/>
                          </a:solidFill>
                          <a:effectLst/>
                        </a:rPr>
                        <a:t>)</a:t>
                      </a:r>
                    </a:p>
                    <a:p>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3.2</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5.6</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1.8</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4.1</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1.4</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solidFill>
                            <a:schemeClr val="tx1"/>
                          </a:solidFill>
                          <a:effectLst/>
                        </a:rPr>
                        <a:t>1.6</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87229413"/>
                  </a:ext>
                </a:extLst>
              </a:tr>
            </a:tbl>
          </a:graphicData>
        </a:graphic>
      </p:graphicFrame>
      <p:sp>
        <p:nvSpPr>
          <p:cNvPr id="8" name="Text Placeholder 7">
            <a:extLst>
              <a:ext uri="{FF2B5EF4-FFF2-40B4-BE49-F238E27FC236}">
                <a16:creationId xmlns:a16="http://schemas.microsoft.com/office/drawing/2014/main" id="{BA3D8C71-19D0-46D6-98D3-6F4928A0E6D7}"/>
              </a:ext>
            </a:extLst>
          </p:cNvPr>
          <p:cNvSpPr>
            <a:spLocks noGrp="1"/>
          </p:cNvSpPr>
          <p:nvPr>
            <p:ph type="body" sz="half" idx="2"/>
          </p:nvPr>
        </p:nvSpPr>
        <p:spPr/>
        <p:txBody>
          <a:bodyPr>
            <a:normAutofit/>
          </a:bodyPr>
          <a:lstStyle/>
          <a:p>
            <a:pPr marL="0" indent="0" algn="ctr">
              <a:buNone/>
            </a:pPr>
            <a:r>
              <a:rPr lang="ar-LB" sz="2800" b="1" i="0" dirty="0">
                <a:solidFill>
                  <a:srgbClr val="000000"/>
                </a:solidFill>
                <a:effectLst/>
                <a:latin typeface="Arial" panose="020B0604020202020204" pitchFamily="34" charset="0"/>
              </a:rPr>
              <a:t>نسبة إجمالي الأسر المحرومة في المؤشر مفصلة لكل مجموعة من السكان  </a:t>
            </a:r>
            <a:endParaRPr lang="en-US" b="1" dirty="0"/>
          </a:p>
        </p:txBody>
      </p:sp>
      <p:sp>
        <p:nvSpPr>
          <p:cNvPr id="11" name="Text Placeholder 10">
            <a:extLst>
              <a:ext uri="{FF2B5EF4-FFF2-40B4-BE49-F238E27FC236}">
                <a16:creationId xmlns:a16="http://schemas.microsoft.com/office/drawing/2014/main" id="{D082CEF9-C9D4-47C3-BC51-2E265BDAD4B5}"/>
              </a:ext>
            </a:extLst>
          </p:cNvPr>
          <p:cNvSpPr>
            <a:spLocks noGrp="1"/>
          </p:cNvSpPr>
          <p:nvPr>
            <p:ph type="body" sz="half" idx="14"/>
          </p:nvPr>
        </p:nvSpPr>
        <p:spPr>
          <a:xfrm>
            <a:off x="6277308" y="1647645"/>
            <a:ext cx="5534648" cy="1130060"/>
          </a:xfrm>
        </p:spPr>
        <p:txBody>
          <a:bodyPr>
            <a:normAutofit/>
          </a:bodyPr>
          <a:lstStyle/>
          <a:p>
            <a:pPr marL="0" indent="0" algn="ctr" rtl="1">
              <a:buNone/>
            </a:pPr>
            <a:r>
              <a:rPr lang="ar-LB" sz="2400" b="1" dirty="0">
                <a:solidFill>
                  <a:srgbClr val="000000"/>
                </a:solidFill>
              </a:rPr>
              <a:t>نتائج نموذج التدخل على صعيد الجغرافي بإستخدام طريقة التجميع (</a:t>
            </a:r>
            <a:r>
              <a:rPr lang="en-GB" sz="2400" b="1" dirty="0">
                <a:solidFill>
                  <a:srgbClr val="000000"/>
                </a:solidFill>
              </a:rPr>
              <a:t> (</a:t>
            </a:r>
            <a:r>
              <a:rPr lang="en-US" sz="2400" b="1" dirty="0">
                <a:solidFill>
                  <a:srgbClr val="000000"/>
                </a:solidFill>
              </a:rPr>
              <a:t>clustering</a:t>
            </a:r>
            <a:r>
              <a:rPr lang="ar-LB" sz="2400" b="1" dirty="0">
                <a:solidFill>
                  <a:srgbClr val="000000"/>
                </a:solidFill>
              </a:rPr>
              <a:t>وباستخدام متغير الدخل</a:t>
            </a:r>
            <a:r>
              <a:rPr lang="en-GB" sz="2400" b="1" dirty="0">
                <a:solidFill>
                  <a:srgbClr val="000000"/>
                </a:solidFill>
              </a:rPr>
              <a:t> </a:t>
            </a:r>
            <a:r>
              <a:rPr lang="ar-LB" sz="2400" b="1" dirty="0">
                <a:solidFill>
                  <a:srgbClr val="000000"/>
                </a:solidFill>
              </a:rPr>
              <a:t>أو الإستهلاك </a:t>
            </a:r>
          </a:p>
        </p:txBody>
      </p:sp>
      <p:sp>
        <p:nvSpPr>
          <p:cNvPr id="9" name="Subtitle 19">
            <a:extLst>
              <a:ext uri="{FF2B5EF4-FFF2-40B4-BE49-F238E27FC236}">
                <a16:creationId xmlns:a16="http://schemas.microsoft.com/office/drawing/2014/main" id="{167F34B7-4A6A-4890-9022-59A5CBB02085}"/>
              </a:ext>
            </a:extLst>
          </p:cNvPr>
          <p:cNvSpPr txBox="1">
            <a:spLocks/>
          </p:cNvSpPr>
          <p:nvPr/>
        </p:nvSpPr>
        <p:spPr>
          <a:xfrm>
            <a:off x="0" y="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0" i="0" dirty="0">
                <a:effectLst/>
                <a:latin typeface="Arial" panose="020B0604020202020204" pitchFamily="34" charset="0"/>
              </a:rPr>
              <a:t>النتائج (٢/٢)</a:t>
            </a:r>
            <a:br>
              <a:rPr lang="ar-LB" sz="3600" dirty="0"/>
            </a:br>
            <a:endParaRPr lang="en-US" sz="3600" dirty="0"/>
          </a:p>
        </p:txBody>
      </p:sp>
    </p:spTree>
    <p:extLst>
      <p:ext uri="{BB962C8B-B14F-4D97-AF65-F5344CB8AC3E}">
        <p14:creationId xmlns:p14="http://schemas.microsoft.com/office/powerpoint/2010/main" val="1226762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8B9DF-2DE5-4CAB-B24F-92CD320B6A6D}"/>
              </a:ext>
            </a:extLst>
          </p:cNvPr>
          <p:cNvSpPr>
            <a:spLocks noGrp="1"/>
          </p:cNvSpPr>
          <p:nvPr>
            <p:ph type="title"/>
          </p:nvPr>
        </p:nvSpPr>
        <p:spPr>
          <a:xfrm>
            <a:off x="838200" y="4884119"/>
            <a:ext cx="10515600" cy="1325563"/>
          </a:xfrm>
        </p:spPr>
        <p:txBody>
          <a:bodyPr/>
          <a:lstStyle/>
          <a:p>
            <a:pPr algn="r"/>
            <a:r>
              <a:rPr lang="ar-LB" b="0" i="0" dirty="0">
                <a:solidFill>
                  <a:srgbClr val="000000"/>
                </a:solidFill>
                <a:effectLst/>
                <a:latin typeface="Tahoma" panose="020B0604030504040204" pitchFamily="34" charset="0"/>
              </a:rPr>
              <a:t>شكراً </a:t>
            </a:r>
            <a:endParaRPr lang="en-US" b="1" dirty="0">
              <a:latin typeface="+mn-lt"/>
            </a:endParaRPr>
          </a:p>
        </p:txBody>
      </p:sp>
      <p:sp>
        <p:nvSpPr>
          <p:cNvPr id="17" name="Slide Number Placeholder 16">
            <a:extLst>
              <a:ext uri="{FF2B5EF4-FFF2-40B4-BE49-F238E27FC236}">
                <a16:creationId xmlns:a16="http://schemas.microsoft.com/office/drawing/2014/main" id="{A09058E2-4736-404F-B47D-497F3C1787D9}"/>
              </a:ext>
            </a:extLst>
          </p:cNvPr>
          <p:cNvSpPr>
            <a:spLocks noGrp="1"/>
          </p:cNvSpPr>
          <p:nvPr>
            <p:ph type="sldNum" sz="quarter" idx="12"/>
          </p:nvPr>
        </p:nvSpPr>
        <p:spPr/>
        <p:txBody>
          <a:bodyPr/>
          <a:lstStyle/>
          <a:p>
            <a:fld id="{15E8F91F-789E-49A2-8408-37FDFE0FA12D}" type="slidenum">
              <a:rPr lang="en-US" smtClean="0"/>
              <a:t>14</a:t>
            </a:fld>
            <a:endParaRPr lang="en-US" dirty="0"/>
          </a:p>
        </p:txBody>
      </p:sp>
      <p:cxnSp>
        <p:nvCxnSpPr>
          <p:cNvPr id="9" name="Straight Connector 8">
            <a:extLst>
              <a:ext uri="{FF2B5EF4-FFF2-40B4-BE49-F238E27FC236}">
                <a16:creationId xmlns:a16="http://schemas.microsoft.com/office/drawing/2014/main" id="{C2FCE64C-7345-4363-93A0-D9CD11081A54}"/>
              </a:ext>
            </a:extLst>
          </p:cNvPr>
          <p:cNvCxnSpPr>
            <a:cxnSpLocks/>
          </p:cNvCxnSpPr>
          <p:nvPr/>
        </p:nvCxnSpPr>
        <p:spPr>
          <a:xfrm>
            <a:off x="2372140" y="6016486"/>
            <a:ext cx="882594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333048A3-DA81-4208-8D9D-DBEECC3AC3A7}"/>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858195C-36C2-4F02-B899-C2F4BC167748}"/>
              </a:ext>
            </a:extLst>
          </p:cNvPr>
          <p:cNvSpPr/>
          <p:nvPr/>
        </p:nvSpPr>
        <p:spPr>
          <a:xfrm>
            <a:off x="246990" y="0"/>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914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1C9D17-3CAB-48A5-9E78-CFDADBFB46CF}"/>
              </a:ext>
            </a:extLst>
          </p:cNvPr>
          <p:cNvSpPr>
            <a:spLocks noGrp="1"/>
          </p:cNvSpPr>
          <p:nvPr>
            <p:ph type="title"/>
          </p:nvPr>
        </p:nvSpPr>
        <p:spPr>
          <a:xfrm>
            <a:off x="839788" y="1491914"/>
            <a:ext cx="3394861" cy="892259"/>
          </a:xfrm>
        </p:spPr>
        <p:txBody>
          <a:bodyPr>
            <a:noAutofit/>
          </a:bodyPr>
          <a:lstStyle/>
          <a:p>
            <a:pPr algn="r"/>
            <a:r>
              <a:rPr kumimoji="0" lang="ar-SA" altLang="en-US" sz="2000" b="1" i="0" u="none" strike="noStrike" cap="none" normalizeH="0" baseline="0" dirty="0">
                <a:ln>
                  <a:noFill/>
                </a:ln>
                <a:solidFill>
                  <a:srgbClr val="202124"/>
                </a:solidFill>
                <a:effectLst/>
                <a:latin typeface="inherit"/>
                <a:cs typeface="Arial" panose="020B0604020202020204" pitchFamily="34" charset="0"/>
              </a:rPr>
              <a:t>الحاجة إلى أداة تخطيط لتنفيذ خطة الأمم المتحدة للتنمية ومعالجة مشكلة الفقر ~ أهداف التنمية المستدامة</a:t>
            </a:r>
            <a:endParaRPr lang="en-US" sz="2000" b="1" dirty="0"/>
          </a:p>
        </p:txBody>
      </p:sp>
      <p:sp>
        <p:nvSpPr>
          <p:cNvPr id="6" name="Text Placeholder 5">
            <a:extLst>
              <a:ext uri="{FF2B5EF4-FFF2-40B4-BE49-F238E27FC236}">
                <a16:creationId xmlns:a16="http://schemas.microsoft.com/office/drawing/2014/main" id="{699F6BEE-8FD4-4DF2-8F12-4B0B0AF3B933}"/>
              </a:ext>
            </a:extLst>
          </p:cNvPr>
          <p:cNvSpPr>
            <a:spLocks noGrp="1"/>
          </p:cNvSpPr>
          <p:nvPr>
            <p:ph type="body" sz="half" idx="2"/>
          </p:nvPr>
        </p:nvSpPr>
        <p:spPr>
          <a:xfrm>
            <a:off x="839788" y="2727158"/>
            <a:ext cx="3394861" cy="3141829"/>
          </a:xfrm>
        </p:spPr>
        <p:txBody>
          <a:bodyPr>
            <a:normAutofit/>
          </a:bodyPr>
          <a:lstStyle/>
          <a:p>
            <a:pPr algn="r" rtl="1"/>
            <a:endParaRPr lang="en-GB" sz="2000" b="0" i="0" dirty="0">
              <a:solidFill>
                <a:srgbClr val="000000"/>
              </a:solidFill>
              <a:effectLst/>
              <a:latin typeface="Tahoma" panose="020B0604030504040204" pitchFamily="34" charset="0"/>
            </a:endParaRPr>
          </a:p>
          <a:p>
            <a:pPr algn="r" rtl="1"/>
            <a:r>
              <a:rPr lang="ar-LB" sz="2000" b="0" i="0" dirty="0">
                <a:solidFill>
                  <a:srgbClr val="000000"/>
                </a:solidFill>
                <a:effectLst/>
                <a:latin typeface="Tahoma" panose="020B0604030504040204" pitchFamily="34" charset="0"/>
              </a:rPr>
              <a:t>على الرغم من الفرضيات الكثيرة والمتشعبة، فإن أساليب التنبؤ و المحاكاة المستخدمة لأهداف نمذجة دليل الفقر المتعدد الأبعاد تظل ممارسة أساسية للتخطيط ووضع السياسات الاجتماعية والاقتصادية</a:t>
            </a:r>
            <a:endParaRPr lang="en-US" sz="2000" dirty="0"/>
          </a:p>
        </p:txBody>
      </p:sp>
      <p:sp>
        <p:nvSpPr>
          <p:cNvPr id="2" name="Footer Placeholder 1">
            <a:extLst>
              <a:ext uri="{FF2B5EF4-FFF2-40B4-BE49-F238E27FC236}">
                <a16:creationId xmlns:a16="http://schemas.microsoft.com/office/drawing/2014/main" id="{6422F7BD-F40E-C4B5-0BAE-D6AE326564C6}"/>
              </a:ext>
            </a:extLst>
          </p:cNvPr>
          <p:cNvSpPr>
            <a:spLocks noGrp="1"/>
          </p:cNvSpPr>
          <p:nvPr>
            <p:ph type="ftr" sz="quarter" idx="11"/>
          </p:nvPr>
        </p:nvSpPr>
        <p:spPr/>
        <p:txBody>
          <a:bodyPr/>
          <a:lstStyle/>
          <a:p>
            <a:r>
              <a:rPr lang="ar-EG" dirty="0"/>
              <a:t>ورشة العمل الإقليمية حول سياسة خفض الفقر</a:t>
            </a:r>
            <a:endParaRPr lang="en-US" dirty="0"/>
          </a:p>
        </p:txBody>
      </p:sp>
      <p:pic>
        <p:nvPicPr>
          <p:cNvPr id="15" name="Picture 14">
            <a:extLst>
              <a:ext uri="{FF2B5EF4-FFF2-40B4-BE49-F238E27FC236}">
                <a16:creationId xmlns:a16="http://schemas.microsoft.com/office/drawing/2014/main" id="{9B779E6D-D3C4-4DAD-92D4-745359D4783C}"/>
              </a:ext>
            </a:extLst>
          </p:cNvPr>
          <p:cNvPicPr>
            <a:picLocks noChangeAspect="1"/>
          </p:cNvPicPr>
          <p:nvPr/>
        </p:nvPicPr>
        <p:blipFill>
          <a:blip r:embed="rId3"/>
          <a:stretch>
            <a:fillRect/>
          </a:stretch>
        </p:blipFill>
        <p:spPr>
          <a:xfrm>
            <a:off x="4371975" y="1491914"/>
            <a:ext cx="7562850" cy="4794785"/>
          </a:xfrm>
          <a:prstGeom prst="rect">
            <a:avLst/>
          </a:prstGeom>
        </p:spPr>
      </p:pic>
      <p:sp>
        <p:nvSpPr>
          <p:cNvPr id="7" name="Rectangle 6">
            <a:extLst>
              <a:ext uri="{FF2B5EF4-FFF2-40B4-BE49-F238E27FC236}">
                <a16:creationId xmlns:a16="http://schemas.microsoft.com/office/drawing/2014/main" id="{8D6618BD-D4F2-4EA4-B3A0-E6627CB9342D}"/>
              </a:ext>
            </a:extLst>
          </p:cNvPr>
          <p:cNvSpPr/>
          <p:nvPr/>
        </p:nvSpPr>
        <p:spPr>
          <a:xfrm>
            <a:off x="200608" y="0"/>
            <a:ext cx="1182420" cy="1255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CEBE317-3704-4532-90BC-DDF46766D770}"/>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ubtitle 19">
            <a:extLst>
              <a:ext uri="{FF2B5EF4-FFF2-40B4-BE49-F238E27FC236}">
                <a16:creationId xmlns:a16="http://schemas.microsoft.com/office/drawing/2014/main" id="{E843E5DD-A06A-4276-A988-9D96ECA0941E}"/>
              </a:ext>
            </a:extLst>
          </p:cNvPr>
          <p:cNvSpPr txBox="1">
            <a:spLocks/>
          </p:cNvSpPr>
          <p:nvPr/>
        </p:nvSpPr>
        <p:spPr>
          <a:xfrm>
            <a:off x="0" y="-4365"/>
            <a:ext cx="12192000" cy="76921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0" i="0" dirty="0">
                <a:effectLst/>
                <a:latin typeface="Tahoma" panose="020B0604030504040204" pitchFamily="34" charset="0"/>
              </a:rPr>
              <a:t>دليل الفقر المتعدد الأبعاد - استراتيجيات للحد من الفقر</a:t>
            </a:r>
            <a:endParaRPr lang="en-US" sz="4800" dirty="0"/>
          </a:p>
        </p:txBody>
      </p:sp>
    </p:spTree>
    <p:extLst>
      <p:ext uri="{BB962C8B-B14F-4D97-AF65-F5344CB8AC3E}">
        <p14:creationId xmlns:p14="http://schemas.microsoft.com/office/powerpoint/2010/main" val="196820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32F7514-CC54-49E1-820D-190CF51DDAA5}"/>
              </a:ext>
            </a:extLst>
          </p:cNvPr>
          <p:cNvSpPr/>
          <p:nvPr/>
        </p:nvSpPr>
        <p:spPr>
          <a:xfrm>
            <a:off x="2390536" y="1466883"/>
            <a:ext cx="3015300" cy="42065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80C4669-2E1C-4CA9-8F22-AD141CD73C56}"/>
              </a:ext>
            </a:extLst>
          </p:cNvPr>
          <p:cNvSpPr/>
          <p:nvPr/>
        </p:nvSpPr>
        <p:spPr>
          <a:xfrm>
            <a:off x="5405836" y="1468010"/>
            <a:ext cx="3030631" cy="42065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B3C8A2ED-F3AB-44A6-8312-7D3EC7FB34E6}"/>
              </a:ext>
            </a:extLst>
          </p:cNvPr>
          <p:cNvSpPr/>
          <p:nvPr/>
        </p:nvSpPr>
        <p:spPr>
          <a:xfrm>
            <a:off x="8437279" y="1468010"/>
            <a:ext cx="3030631" cy="420652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F51D0FD-823E-48D0-BCAE-886FB142C870}"/>
              </a:ext>
            </a:extLst>
          </p:cNvPr>
          <p:cNvSpPr/>
          <p:nvPr/>
        </p:nvSpPr>
        <p:spPr>
          <a:xfrm>
            <a:off x="2375890" y="1468010"/>
            <a:ext cx="9086495" cy="2050715"/>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3D5E3EE9-E1A0-4A64-B491-41355B3C1ECF}"/>
              </a:ext>
            </a:extLst>
          </p:cNvPr>
          <p:cNvSpPr/>
          <p:nvPr/>
        </p:nvSpPr>
        <p:spPr>
          <a:xfrm>
            <a:off x="2384090" y="3509433"/>
            <a:ext cx="9086495" cy="2203870"/>
          </a:xfrm>
          <a:prstGeom prst="rect">
            <a:avLst/>
          </a:pr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5D0C551-0D34-4F76-AB5B-D59AE39B78E1}"/>
              </a:ext>
            </a:extLst>
          </p:cNvPr>
          <p:cNvSpPr txBox="1"/>
          <p:nvPr/>
        </p:nvSpPr>
        <p:spPr>
          <a:xfrm>
            <a:off x="2690174" y="2468820"/>
            <a:ext cx="2639459" cy="2308324"/>
          </a:xfrm>
          <a:prstGeom prst="rect">
            <a:avLst/>
          </a:prstGeom>
          <a:noFill/>
        </p:spPr>
        <p:txBody>
          <a:bodyPr wrap="square" rtlCol="0">
            <a:spAutoFit/>
          </a:bodyPr>
          <a:lstStyle/>
          <a:p>
            <a:pPr algn="just" rtl="1"/>
            <a:r>
              <a:rPr lang="ar-LB" dirty="0"/>
              <a:t>نموذج التدخل على صعيد الأسرة نظري حيث، يُفترض أن الدولة قادرة على استهداف فئات أسرية محددة في تدخلاتها عبر مؤشرات محددة، من دون مراعاة السياق المكاني ، الزماني، الاجتماعي والاقتصادي الذي تعيش فيه الأسرة. </a:t>
            </a:r>
            <a:endParaRPr lang="en-US" dirty="0"/>
          </a:p>
        </p:txBody>
      </p:sp>
      <p:sp>
        <p:nvSpPr>
          <p:cNvPr id="23" name="TextBox 22">
            <a:extLst>
              <a:ext uri="{FF2B5EF4-FFF2-40B4-BE49-F238E27FC236}">
                <a16:creationId xmlns:a16="http://schemas.microsoft.com/office/drawing/2014/main" id="{E35C0A4F-47C4-493E-B81C-86A847D894A0}"/>
              </a:ext>
            </a:extLst>
          </p:cNvPr>
          <p:cNvSpPr txBox="1"/>
          <p:nvPr/>
        </p:nvSpPr>
        <p:spPr>
          <a:xfrm>
            <a:off x="5875237" y="2910947"/>
            <a:ext cx="4900946" cy="2031325"/>
          </a:xfrm>
          <a:prstGeom prst="rect">
            <a:avLst/>
          </a:prstGeom>
          <a:noFill/>
        </p:spPr>
        <p:txBody>
          <a:bodyPr wrap="square" rtlCol="0">
            <a:spAutoFit/>
          </a:bodyPr>
          <a:lstStyle/>
          <a:p>
            <a:pPr algn="just" rtl="1"/>
            <a:r>
              <a:rPr lang="ar-SA" dirty="0"/>
              <a:t>في نموذج الاستهداف على المستوى الوطني أو الجغرافي، تستطيع الدولة أن تستهدف الأُسر المحرومة (وليس بالضرورة الفقيرة) في المناطق الجغرافية المحددة، وأن تراقب الاستجابة المجتمعية التي يُتوقَّع أن تكون عشوائية وغير دقيقة، على عكس الاستجابة الحتمية في نموذج الاستهداف على مستوى الأسرة.</a:t>
            </a:r>
          </a:p>
          <a:p>
            <a:br>
              <a:rPr lang="ar-SA" dirty="0"/>
            </a:br>
            <a:endParaRPr lang="en-US" dirty="0"/>
          </a:p>
        </p:txBody>
      </p:sp>
      <p:sp>
        <p:nvSpPr>
          <p:cNvPr id="26" name="Slide Number Placeholder 25">
            <a:extLst>
              <a:ext uri="{FF2B5EF4-FFF2-40B4-BE49-F238E27FC236}">
                <a16:creationId xmlns:a16="http://schemas.microsoft.com/office/drawing/2014/main" id="{95EC1AE6-5035-4C8E-9FF4-9678D0269D5A}"/>
              </a:ext>
            </a:extLst>
          </p:cNvPr>
          <p:cNvSpPr>
            <a:spLocks noGrp="1"/>
          </p:cNvSpPr>
          <p:nvPr>
            <p:ph type="sldNum" sz="quarter" idx="12"/>
          </p:nvPr>
        </p:nvSpPr>
        <p:spPr>
          <a:xfrm>
            <a:off x="9302936" y="6395539"/>
            <a:ext cx="2743200" cy="365125"/>
          </a:xfrm>
        </p:spPr>
        <p:txBody>
          <a:bodyPr/>
          <a:lstStyle/>
          <a:p>
            <a:fld id="{15E8F91F-789E-49A2-8408-37FDFE0FA12D}" type="slidenum">
              <a:rPr lang="en-US" smtClean="0"/>
              <a:t>3</a:t>
            </a:fld>
            <a:endParaRPr lang="en-US" dirty="0"/>
          </a:p>
        </p:txBody>
      </p:sp>
      <p:cxnSp>
        <p:nvCxnSpPr>
          <p:cNvPr id="7" name="Straight Arrow Connector 6">
            <a:extLst>
              <a:ext uri="{FF2B5EF4-FFF2-40B4-BE49-F238E27FC236}">
                <a16:creationId xmlns:a16="http://schemas.microsoft.com/office/drawing/2014/main" id="{1CDE22B2-1350-471C-831D-430C4CE6E1FC}"/>
              </a:ext>
            </a:extLst>
          </p:cNvPr>
          <p:cNvCxnSpPr>
            <a:cxnSpLocks/>
          </p:cNvCxnSpPr>
          <p:nvPr/>
        </p:nvCxnSpPr>
        <p:spPr>
          <a:xfrm flipV="1">
            <a:off x="2282781" y="5748357"/>
            <a:ext cx="9319606" cy="0"/>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512F454-B9C1-4BF0-8D12-05E966A7D86A}"/>
              </a:ext>
            </a:extLst>
          </p:cNvPr>
          <p:cNvCxnSpPr>
            <a:cxnSpLocks/>
          </p:cNvCxnSpPr>
          <p:nvPr/>
        </p:nvCxnSpPr>
        <p:spPr>
          <a:xfrm flipV="1">
            <a:off x="2297771" y="1278740"/>
            <a:ext cx="0" cy="4482546"/>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E7BDCB3-4E21-4AFA-8520-58FA952E2976}"/>
              </a:ext>
            </a:extLst>
          </p:cNvPr>
          <p:cNvSpPr txBox="1"/>
          <p:nvPr/>
        </p:nvSpPr>
        <p:spPr>
          <a:xfrm>
            <a:off x="10657369" y="5898297"/>
            <a:ext cx="1423501" cy="369332"/>
          </a:xfrm>
          <a:prstGeom prst="rect">
            <a:avLst/>
          </a:prstGeom>
          <a:noFill/>
        </p:spPr>
        <p:txBody>
          <a:bodyPr wrap="square" rtlCol="0">
            <a:spAutoFit/>
          </a:bodyPr>
          <a:lstStyle/>
          <a:p>
            <a:pPr algn="r" rtl="1"/>
            <a:r>
              <a:rPr lang="ar-LB" b="1" dirty="0">
                <a:solidFill>
                  <a:srgbClr val="000000"/>
                </a:solidFill>
                <a:latin typeface="Tahoma" panose="020B0604030504040204" pitchFamily="34" charset="0"/>
              </a:rPr>
              <a:t>نوع التدخل</a:t>
            </a:r>
            <a:endParaRPr lang="en-US" b="1" dirty="0"/>
          </a:p>
        </p:txBody>
      </p:sp>
      <p:sp>
        <p:nvSpPr>
          <p:cNvPr id="14" name="TextBox 13">
            <a:extLst>
              <a:ext uri="{FF2B5EF4-FFF2-40B4-BE49-F238E27FC236}">
                <a16:creationId xmlns:a16="http://schemas.microsoft.com/office/drawing/2014/main" id="{E98CC67F-2A34-4A12-807B-EFE83222F169}"/>
              </a:ext>
            </a:extLst>
          </p:cNvPr>
          <p:cNvSpPr txBox="1"/>
          <p:nvPr/>
        </p:nvSpPr>
        <p:spPr>
          <a:xfrm>
            <a:off x="1383028" y="955042"/>
            <a:ext cx="2910149" cy="369332"/>
          </a:xfrm>
          <a:prstGeom prst="rect">
            <a:avLst/>
          </a:prstGeom>
          <a:noFill/>
        </p:spPr>
        <p:txBody>
          <a:bodyPr wrap="square" rtlCol="0">
            <a:spAutoFit/>
          </a:bodyPr>
          <a:lstStyle/>
          <a:p>
            <a:r>
              <a:rPr lang="ar-LB" b="1" dirty="0">
                <a:solidFill>
                  <a:srgbClr val="000000"/>
                </a:solidFill>
                <a:latin typeface="Tahoma" panose="020B0604030504040204" pitchFamily="34" charset="0"/>
              </a:rPr>
              <a:t>نوع العلاقة أو الترابط بين المؤشرات</a:t>
            </a:r>
            <a:endParaRPr lang="en-US" b="1" dirty="0"/>
          </a:p>
        </p:txBody>
      </p:sp>
      <p:sp>
        <p:nvSpPr>
          <p:cNvPr id="18" name="TextBox 17">
            <a:extLst>
              <a:ext uri="{FF2B5EF4-FFF2-40B4-BE49-F238E27FC236}">
                <a16:creationId xmlns:a16="http://schemas.microsoft.com/office/drawing/2014/main" id="{1297E42C-6F17-4BB7-BFBC-C98F86214DFA}"/>
              </a:ext>
            </a:extLst>
          </p:cNvPr>
          <p:cNvSpPr txBox="1"/>
          <p:nvPr/>
        </p:nvSpPr>
        <p:spPr>
          <a:xfrm>
            <a:off x="2822984" y="5736456"/>
            <a:ext cx="2122005" cy="369332"/>
          </a:xfrm>
          <a:prstGeom prst="rect">
            <a:avLst/>
          </a:prstGeom>
          <a:noFill/>
        </p:spPr>
        <p:txBody>
          <a:bodyPr wrap="square" rtlCol="0">
            <a:spAutoFit/>
          </a:bodyPr>
          <a:lstStyle/>
          <a:p>
            <a:pPr algn="ctr"/>
            <a:r>
              <a:rPr lang="ar-LB" i="1" dirty="0"/>
              <a:t>التدخل على صعيد الأسرة </a:t>
            </a:r>
            <a:endParaRPr lang="en-US" i="1" dirty="0"/>
          </a:p>
        </p:txBody>
      </p:sp>
      <p:sp>
        <p:nvSpPr>
          <p:cNvPr id="19" name="TextBox 18">
            <a:extLst>
              <a:ext uri="{FF2B5EF4-FFF2-40B4-BE49-F238E27FC236}">
                <a16:creationId xmlns:a16="http://schemas.microsoft.com/office/drawing/2014/main" id="{024B6AB1-BEA0-4F0A-9BF9-3C46C3E74B91}"/>
              </a:ext>
            </a:extLst>
          </p:cNvPr>
          <p:cNvSpPr txBox="1"/>
          <p:nvPr/>
        </p:nvSpPr>
        <p:spPr>
          <a:xfrm>
            <a:off x="5405836" y="5736456"/>
            <a:ext cx="2984469" cy="369332"/>
          </a:xfrm>
          <a:prstGeom prst="rect">
            <a:avLst/>
          </a:prstGeom>
          <a:noFill/>
        </p:spPr>
        <p:txBody>
          <a:bodyPr wrap="square" rtlCol="0">
            <a:spAutoFit/>
          </a:bodyPr>
          <a:lstStyle/>
          <a:p>
            <a:pPr rtl="1"/>
            <a:r>
              <a:rPr lang="ar-LB" i="1" dirty="0"/>
              <a:t>التدخل على صعيد الجغرافي (القضاء)</a:t>
            </a:r>
          </a:p>
        </p:txBody>
      </p:sp>
      <p:sp>
        <p:nvSpPr>
          <p:cNvPr id="20" name="TextBox 19">
            <a:extLst>
              <a:ext uri="{FF2B5EF4-FFF2-40B4-BE49-F238E27FC236}">
                <a16:creationId xmlns:a16="http://schemas.microsoft.com/office/drawing/2014/main" id="{7B1C3C30-8ADE-4A07-8742-1F401B1A9909}"/>
              </a:ext>
            </a:extLst>
          </p:cNvPr>
          <p:cNvSpPr txBox="1"/>
          <p:nvPr/>
        </p:nvSpPr>
        <p:spPr>
          <a:xfrm>
            <a:off x="-371803" y="4329089"/>
            <a:ext cx="2455750" cy="646331"/>
          </a:xfrm>
          <a:prstGeom prst="rect">
            <a:avLst/>
          </a:prstGeom>
          <a:noFill/>
        </p:spPr>
        <p:txBody>
          <a:bodyPr wrap="square" rtlCol="0">
            <a:spAutoFit/>
          </a:bodyPr>
          <a:lstStyle/>
          <a:p>
            <a:pPr algn="r" rtl="1"/>
            <a:r>
              <a:rPr lang="ar-LB" i="1" dirty="0"/>
              <a:t>الارتباط الكامل بين بعض المؤشرات</a:t>
            </a:r>
          </a:p>
        </p:txBody>
      </p:sp>
      <p:sp>
        <p:nvSpPr>
          <p:cNvPr id="21" name="TextBox 20">
            <a:extLst>
              <a:ext uri="{FF2B5EF4-FFF2-40B4-BE49-F238E27FC236}">
                <a16:creationId xmlns:a16="http://schemas.microsoft.com/office/drawing/2014/main" id="{9EF46048-482C-45EE-8B1A-53BE41099EEA}"/>
              </a:ext>
            </a:extLst>
          </p:cNvPr>
          <p:cNvSpPr txBox="1"/>
          <p:nvPr/>
        </p:nvSpPr>
        <p:spPr>
          <a:xfrm>
            <a:off x="0" y="2468820"/>
            <a:ext cx="2031991" cy="369332"/>
          </a:xfrm>
          <a:prstGeom prst="rect">
            <a:avLst/>
          </a:prstGeom>
          <a:noFill/>
        </p:spPr>
        <p:txBody>
          <a:bodyPr wrap="square" rtlCol="0">
            <a:spAutoFit/>
          </a:bodyPr>
          <a:lstStyle/>
          <a:p>
            <a:pPr algn="r" rtl="1"/>
            <a:r>
              <a:rPr lang="ar-LB" i="1" dirty="0"/>
              <a:t>لا علاقة بين المؤشرات</a:t>
            </a:r>
          </a:p>
        </p:txBody>
      </p:sp>
      <p:sp>
        <p:nvSpPr>
          <p:cNvPr id="29" name="TextBox 28">
            <a:extLst>
              <a:ext uri="{FF2B5EF4-FFF2-40B4-BE49-F238E27FC236}">
                <a16:creationId xmlns:a16="http://schemas.microsoft.com/office/drawing/2014/main" id="{8A85CF3E-6D12-403E-B294-40F58EBEAE02}"/>
              </a:ext>
            </a:extLst>
          </p:cNvPr>
          <p:cNvSpPr txBox="1"/>
          <p:nvPr/>
        </p:nvSpPr>
        <p:spPr>
          <a:xfrm>
            <a:off x="8724122" y="5736456"/>
            <a:ext cx="2373853" cy="923330"/>
          </a:xfrm>
          <a:prstGeom prst="rect">
            <a:avLst/>
          </a:prstGeom>
          <a:noFill/>
        </p:spPr>
        <p:txBody>
          <a:bodyPr wrap="square" rtlCol="0">
            <a:spAutoFit/>
          </a:bodyPr>
          <a:lstStyle/>
          <a:p>
            <a:pPr rtl="1"/>
            <a:r>
              <a:rPr lang="ar-LB" i="1" dirty="0"/>
              <a:t>التدخل على الصعيد الوطني </a:t>
            </a:r>
          </a:p>
          <a:p>
            <a:br>
              <a:rPr lang="ar-LB" dirty="0"/>
            </a:br>
            <a:endParaRPr lang="en-US" dirty="0"/>
          </a:p>
        </p:txBody>
      </p:sp>
      <p:sp>
        <p:nvSpPr>
          <p:cNvPr id="24" name="TextBox 23">
            <a:extLst>
              <a:ext uri="{FF2B5EF4-FFF2-40B4-BE49-F238E27FC236}">
                <a16:creationId xmlns:a16="http://schemas.microsoft.com/office/drawing/2014/main" id="{F52AADB9-6E75-4C52-A429-009C80A4D875}"/>
              </a:ext>
            </a:extLst>
          </p:cNvPr>
          <p:cNvSpPr txBox="1"/>
          <p:nvPr/>
        </p:nvSpPr>
        <p:spPr>
          <a:xfrm>
            <a:off x="3753134" y="2142057"/>
            <a:ext cx="6478436" cy="369332"/>
          </a:xfrm>
          <a:prstGeom prst="rect">
            <a:avLst/>
          </a:prstGeom>
          <a:noFill/>
        </p:spPr>
        <p:txBody>
          <a:bodyPr wrap="square" rtlCol="0">
            <a:spAutoFit/>
          </a:bodyPr>
          <a:lstStyle/>
          <a:p>
            <a:pPr algn="ctr"/>
            <a:r>
              <a:rPr lang="ar-LB" dirty="0"/>
              <a:t>من المفترض أن تكون المؤشرات مستقلة</a:t>
            </a:r>
            <a:endParaRPr lang="en-US" dirty="0"/>
          </a:p>
        </p:txBody>
      </p:sp>
      <p:sp>
        <p:nvSpPr>
          <p:cNvPr id="25" name="TextBox 24">
            <a:extLst>
              <a:ext uri="{FF2B5EF4-FFF2-40B4-BE49-F238E27FC236}">
                <a16:creationId xmlns:a16="http://schemas.microsoft.com/office/drawing/2014/main" id="{0CD178ED-67DF-4493-8F02-1AB0A00ECA81}"/>
              </a:ext>
            </a:extLst>
          </p:cNvPr>
          <p:cNvSpPr txBox="1"/>
          <p:nvPr/>
        </p:nvSpPr>
        <p:spPr>
          <a:xfrm>
            <a:off x="3804816" y="4099301"/>
            <a:ext cx="6478436" cy="646331"/>
          </a:xfrm>
          <a:prstGeom prst="rect">
            <a:avLst/>
          </a:prstGeom>
          <a:noFill/>
        </p:spPr>
        <p:txBody>
          <a:bodyPr wrap="square" rtlCol="0">
            <a:spAutoFit/>
          </a:bodyPr>
          <a:lstStyle/>
          <a:p>
            <a:pPr algn="ctr"/>
            <a:r>
              <a:rPr lang="ar-LB" dirty="0"/>
              <a:t>المؤشرات التي تتشابه و التي تنتمي إلى البعد ذاته مترابطة تمامًا ، أما العلاقة بين الأبعاد فهي غير موجودة </a:t>
            </a:r>
            <a:endParaRPr lang="en-US" dirty="0"/>
          </a:p>
        </p:txBody>
      </p:sp>
      <p:sp>
        <p:nvSpPr>
          <p:cNvPr id="28" name="Rectangle 27">
            <a:extLst>
              <a:ext uri="{FF2B5EF4-FFF2-40B4-BE49-F238E27FC236}">
                <a16:creationId xmlns:a16="http://schemas.microsoft.com/office/drawing/2014/main" id="{A8B329AC-D30E-4B79-905A-DFC33046036D}"/>
              </a:ext>
            </a:extLst>
          </p:cNvPr>
          <p:cNvSpPr/>
          <p:nvPr/>
        </p:nvSpPr>
        <p:spPr>
          <a:xfrm>
            <a:off x="200608" y="0"/>
            <a:ext cx="1182420" cy="1255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72ECAE4-EBFC-4929-AA09-F0B7E24B2FA2}"/>
              </a:ext>
            </a:extLst>
          </p:cNvPr>
          <p:cNvSpPr/>
          <p:nvPr/>
        </p:nvSpPr>
        <p:spPr>
          <a:xfrm>
            <a:off x="11131513" y="17486"/>
            <a:ext cx="1062083" cy="1376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Subtitle 19">
            <a:extLst>
              <a:ext uri="{FF2B5EF4-FFF2-40B4-BE49-F238E27FC236}">
                <a16:creationId xmlns:a16="http://schemas.microsoft.com/office/drawing/2014/main" id="{C99A06F1-17C0-4B48-807F-07DCFE5A9D9A}"/>
              </a:ext>
            </a:extLst>
          </p:cNvPr>
          <p:cNvSpPr txBox="1">
            <a:spLocks/>
          </p:cNvSpPr>
          <p:nvPr/>
        </p:nvSpPr>
        <p:spPr>
          <a:xfrm>
            <a:off x="0" y="-52906"/>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200" b="1" i="0" dirty="0">
                <a:effectLst/>
                <a:latin typeface="Tahoma" panose="020B0604030504040204" pitchFamily="34" charset="0"/>
              </a:rPr>
              <a:t>نماذج التحسين - عبر بعدين (نوع التدخل ونوع العلاقة أو الترابط بين المؤشرات) </a:t>
            </a:r>
            <a:endParaRPr lang="en-US" sz="4400" dirty="0"/>
          </a:p>
        </p:txBody>
      </p:sp>
    </p:spTree>
    <p:extLst>
      <p:ext uri="{BB962C8B-B14F-4D97-AF65-F5344CB8AC3E}">
        <p14:creationId xmlns:p14="http://schemas.microsoft.com/office/powerpoint/2010/main" val="236705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par>
                                <p:cTn id="33" presetID="1" presetClass="entr" presetSubtype="0" fill="hold" grpId="1"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500"/>
                                        <p:tgtEl>
                                          <p:spTgt spid="2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ppt_x"/>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par>
                                <p:cTn id="49" presetID="10"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par>
                                <p:cTn id="52" presetID="10" presetClass="exit" presetSubtype="0" fill="hold" grpId="0" nodeType="withEffect">
                                  <p:stCondLst>
                                    <p:cond delay="0"/>
                                  </p:stCondLst>
                                  <p:childTnLst>
                                    <p:animEffect transition="out" filter="fade">
                                      <p:cBhvr>
                                        <p:cTn id="53" dur="500"/>
                                        <p:tgtEl>
                                          <p:spTgt spid="23"/>
                                        </p:tgtEl>
                                      </p:cBhvr>
                                    </p:animEffect>
                                    <p:set>
                                      <p:cBhvr>
                                        <p:cTn id="54" dur="1" fill="hold">
                                          <p:stCondLst>
                                            <p:cond delay="499"/>
                                          </p:stCondLst>
                                        </p:cTn>
                                        <p:tgtEl>
                                          <p:spTgt spid="23"/>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22"/>
                                        </p:tgtEl>
                                      </p:cBhvr>
                                    </p:animEffect>
                                    <p:set>
                                      <p:cBhvr>
                                        <p:cTn id="57" dur="1" fill="hold">
                                          <p:stCondLst>
                                            <p:cond delay="499"/>
                                          </p:stCondLst>
                                        </p:cTn>
                                        <p:tgtEl>
                                          <p:spTgt spid="2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500"/>
                                        <p:tgtEl>
                                          <p:spTgt spid="21"/>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500"/>
                                        <p:tgtEl>
                                          <p:spTgt spid="15"/>
                                        </p:tgtEl>
                                      </p:cBhvr>
                                    </p:animEffect>
                                  </p:childTnLst>
                                </p:cTn>
                              </p:par>
                            </p:childTnLst>
                          </p:cTn>
                        </p:par>
                        <p:par>
                          <p:cTn id="66" fill="hold">
                            <p:stCondLst>
                              <p:cond delay="500"/>
                            </p:stCondLst>
                            <p:childTnLst>
                              <p:par>
                                <p:cTn id="67" presetID="10" presetClass="entr" presetSubtype="0"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fade">
                                      <p:cBhvr>
                                        <p:cTn id="74" dur="500"/>
                                        <p:tgtEl>
                                          <p:spTgt spid="2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fade">
                                      <p:cBhvr>
                                        <p:cTn id="77" dur="500"/>
                                        <p:tgtEl>
                                          <p:spTgt spid="16"/>
                                        </p:tgtEl>
                                      </p:cBhvr>
                                    </p:animEffect>
                                  </p:childTnLst>
                                </p:cTn>
                              </p:par>
                            </p:childTnLst>
                          </p:cTn>
                        </p:par>
                        <p:par>
                          <p:cTn id="78" fill="hold">
                            <p:stCondLst>
                              <p:cond delay="500"/>
                            </p:stCondLst>
                            <p:childTnLst>
                              <p:par>
                                <p:cTn id="79" presetID="10" presetClass="entr" presetSubtype="0"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fade">
                                      <p:cBhvr>
                                        <p:cTn id="8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7" grpId="0" animBg="1"/>
      <p:bldP spid="15" grpId="0" animBg="1"/>
      <p:bldP spid="16" grpId="0" animBg="1"/>
      <p:bldP spid="22" grpId="0"/>
      <p:bldP spid="22" grpId="1"/>
      <p:bldP spid="23" grpId="0"/>
      <p:bldP spid="23" grpId="1"/>
      <p:bldP spid="13" grpId="0"/>
      <p:bldP spid="14" grpId="0"/>
      <p:bldP spid="18" grpId="0"/>
      <p:bldP spid="19" grpId="0"/>
      <p:bldP spid="20" grpId="0"/>
      <p:bldP spid="21" grpId="0"/>
      <p:bldP spid="29"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6B4538-D873-41C0-B893-C9B6DD9BBAD6}"/>
              </a:ext>
            </a:extLst>
          </p:cNvPr>
          <p:cNvSpPr>
            <a:spLocks noGrp="1"/>
          </p:cNvSpPr>
          <p:nvPr>
            <p:ph type="sldNum" sz="quarter" idx="12"/>
          </p:nvPr>
        </p:nvSpPr>
        <p:spPr>
          <a:xfrm>
            <a:off x="8610600" y="5843169"/>
            <a:ext cx="2743200" cy="365125"/>
          </a:xfrm>
        </p:spPr>
        <p:txBody>
          <a:bodyPr/>
          <a:lstStyle/>
          <a:p>
            <a:fld id="{15E8F91F-789E-49A2-8408-37FDFE0FA12D}" type="slidenum">
              <a:rPr lang="en-US" smtClean="0"/>
              <a:t>4</a:t>
            </a:fld>
            <a:endParaRPr lang="en-US" dirty="0"/>
          </a:p>
        </p:txBody>
      </p:sp>
      <p:sp>
        <p:nvSpPr>
          <p:cNvPr id="5" name="Rectangle 4">
            <a:extLst>
              <a:ext uri="{FF2B5EF4-FFF2-40B4-BE49-F238E27FC236}">
                <a16:creationId xmlns:a16="http://schemas.microsoft.com/office/drawing/2014/main" id="{18021AFF-C7E3-498D-9668-EA107251D09C}"/>
              </a:ext>
            </a:extLst>
          </p:cNvPr>
          <p:cNvSpPr/>
          <p:nvPr/>
        </p:nvSpPr>
        <p:spPr>
          <a:xfrm>
            <a:off x="2390536" y="1373577"/>
            <a:ext cx="3015300" cy="42065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823204C-9818-4479-B7E6-2665E58FC351}"/>
              </a:ext>
            </a:extLst>
          </p:cNvPr>
          <p:cNvSpPr/>
          <p:nvPr/>
        </p:nvSpPr>
        <p:spPr>
          <a:xfrm>
            <a:off x="5405836" y="1374704"/>
            <a:ext cx="3030631" cy="42065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5EFDEA2-17BD-44D6-AA6C-6A980D1379C2}"/>
              </a:ext>
            </a:extLst>
          </p:cNvPr>
          <p:cNvSpPr/>
          <p:nvPr/>
        </p:nvSpPr>
        <p:spPr>
          <a:xfrm>
            <a:off x="8437279" y="1374704"/>
            <a:ext cx="3030631" cy="420652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C9C9D8D-CD78-4F86-BF1E-B25CC43F9FCE}"/>
              </a:ext>
            </a:extLst>
          </p:cNvPr>
          <p:cNvSpPr/>
          <p:nvPr/>
        </p:nvSpPr>
        <p:spPr>
          <a:xfrm>
            <a:off x="2373974" y="1388565"/>
            <a:ext cx="9086495" cy="2050715"/>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B2B5EC65-3B1C-44BE-B674-F0EF05C50533}"/>
              </a:ext>
            </a:extLst>
          </p:cNvPr>
          <p:cNvSpPr/>
          <p:nvPr/>
        </p:nvSpPr>
        <p:spPr>
          <a:xfrm>
            <a:off x="2359654" y="3427493"/>
            <a:ext cx="9086495" cy="2168401"/>
          </a:xfrm>
          <a:prstGeom prst="rect">
            <a:avLst/>
          </a:pr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EE830477-B841-48B7-838E-060825B8DBED}"/>
              </a:ext>
            </a:extLst>
          </p:cNvPr>
          <p:cNvCxnSpPr>
            <a:cxnSpLocks/>
          </p:cNvCxnSpPr>
          <p:nvPr/>
        </p:nvCxnSpPr>
        <p:spPr>
          <a:xfrm flipV="1">
            <a:off x="2282781" y="5655051"/>
            <a:ext cx="9319606" cy="0"/>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B7CD87D-A025-499E-93EB-F31F67AAE3A8}"/>
              </a:ext>
            </a:extLst>
          </p:cNvPr>
          <p:cNvCxnSpPr>
            <a:cxnSpLocks/>
          </p:cNvCxnSpPr>
          <p:nvPr/>
        </p:nvCxnSpPr>
        <p:spPr>
          <a:xfrm flipV="1">
            <a:off x="2297771" y="1185434"/>
            <a:ext cx="0" cy="4482546"/>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8D4BFFC-819E-4AEB-8D4F-BE55C7D9FECD}"/>
              </a:ext>
            </a:extLst>
          </p:cNvPr>
          <p:cNvSpPr txBox="1"/>
          <p:nvPr/>
        </p:nvSpPr>
        <p:spPr>
          <a:xfrm>
            <a:off x="9488936" y="5994684"/>
            <a:ext cx="2226365" cy="369332"/>
          </a:xfrm>
          <a:prstGeom prst="rect">
            <a:avLst/>
          </a:prstGeom>
          <a:noFill/>
        </p:spPr>
        <p:txBody>
          <a:bodyPr wrap="square" rtlCol="0">
            <a:spAutoFit/>
          </a:bodyPr>
          <a:lstStyle/>
          <a:p>
            <a:pPr algn="r" rtl="1"/>
            <a:r>
              <a:rPr lang="ar-LB" b="1" dirty="0">
                <a:solidFill>
                  <a:srgbClr val="000000"/>
                </a:solidFill>
                <a:latin typeface="Tahoma" panose="020B0604030504040204" pitchFamily="34" charset="0"/>
              </a:rPr>
              <a:t>نوع التدخل</a:t>
            </a:r>
            <a:endParaRPr lang="en-US" b="1" dirty="0"/>
          </a:p>
        </p:txBody>
      </p:sp>
      <p:sp>
        <p:nvSpPr>
          <p:cNvPr id="16" name="TextBox 15">
            <a:extLst>
              <a:ext uri="{FF2B5EF4-FFF2-40B4-BE49-F238E27FC236}">
                <a16:creationId xmlns:a16="http://schemas.microsoft.com/office/drawing/2014/main" id="{76869CC7-DC03-4006-B8ED-4BE5B412C31E}"/>
              </a:ext>
            </a:extLst>
          </p:cNvPr>
          <p:cNvSpPr txBox="1"/>
          <p:nvPr/>
        </p:nvSpPr>
        <p:spPr>
          <a:xfrm>
            <a:off x="1318725" y="871460"/>
            <a:ext cx="2953755" cy="369332"/>
          </a:xfrm>
          <a:prstGeom prst="rect">
            <a:avLst/>
          </a:prstGeom>
          <a:noFill/>
        </p:spPr>
        <p:txBody>
          <a:bodyPr wrap="square" rtlCol="0">
            <a:spAutoFit/>
          </a:bodyPr>
          <a:lstStyle/>
          <a:p>
            <a:r>
              <a:rPr lang="ar-LB" b="1" dirty="0">
                <a:solidFill>
                  <a:srgbClr val="000000"/>
                </a:solidFill>
                <a:latin typeface="Tahoma" panose="020B0604030504040204" pitchFamily="34" charset="0"/>
              </a:rPr>
              <a:t>نوع العلاقة أو الترابط بين المؤشرات</a:t>
            </a:r>
            <a:endParaRPr lang="en-US" b="1" dirty="0"/>
          </a:p>
        </p:txBody>
      </p:sp>
      <p:sp>
        <p:nvSpPr>
          <p:cNvPr id="17" name="TextBox 16">
            <a:extLst>
              <a:ext uri="{FF2B5EF4-FFF2-40B4-BE49-F238E27FC236}">
                <a16:creationId xmlns:a16="http://schemas.microsoft.com/office/drawing/2014/main" id="{3D8A9F2B-5FC3-4134-9313-17A5F2338C10}"/>
              </a:ext>
            </a:extLst>
          </p:cNvPr>
          <p:cNvSpPr txBox="1"/>
          <p:nvPr/>
        </p:nvSpPr>
        <p:spPr>
          <a:xfrm>
            <a:off x="2822984" y="5643150"/>
            <a:ext cx="2122005" cy="369332"/>
          </a:xfrm>
          <a:prstGeom prst="rect">
            <a:avLst/>
          </a:prstGeom>
          <a:noFill/>
        </p:spPr>
        <p:txBody>
          <a:bodyPr wrap="square" rtlCol="0">
            <a:spAutoFit/>
          </a:bodyPr>
          <a:lstStyle/>
          <a:p>
            <a:pPr algn="ctr"/>
            <a:r>
              <a:rPr lang="ar-LB" i="1" dirty="0"/>
              <a:t>التدخل على صعيد الأسرة </a:t>
            </a:r>
            <a:endParaRPr lang="en-US" i="1" dirty="0"/>
          </a:p>
        </p:txBody>
      </p:sp>
      <p:sp>
        <p:nvSpPr>
          <p:cNvPr id="18" name="TextBox 17">
            <a:extLst>
              <a:ext uri="{FF2B5EF4-FFF2-40B4-BE49-F238E27FC236}">
                <a16:creationId xmlns:a16="http://schemas.microsoft.com/office/drawing/2014/main" id="{F8D74CFE-5E46-4818-A95F-23DF15C96963}"/>
              </a:ext>
            </a:extLst>
          </p:cNvPr>
          <p:cNvSpPr txBox="1"/>
          <p:nvPr/>
        </p:nvSpPr>
        <p:spPr>
          <a:xfrm>
            <a:off x="5405836" y="5643150"/>
            <a:ext cx="2984469" cy="369332"/>
          </a:xfrm>
          <a:prstGeom prst="rect">
            <a:avLst/>
          </a:prstGeom>
          <a:noFill/>
        </p:spPr>
        <p:txBody>
          <a:bodyPr wrap="square" rtlCol="0">
            <a:spAutoFit/>
          </a:bodyPr>
          <a:lstStyle/>
          <a:p>
            <a:pPr rtl="1"/>
            <a:r>
              <a:rPr lang="ar-LB" i="1" dirty="0"/>
              <a:t>التدخل على صعيد الجغرافي (القضاء)</a:t>
            </a:r>
          </a:p>
        </p:txBody>
      </p:sp>
      <p:sp>
        <p:nvSpPr>
          <p:cNvPr id="20" name="TextBox 19">
            <a:extLst>
              <a:ext uri="{FF2B5EF4-FFF2-40B4-BE49-F238E27FC236}">
                <a16:creationId xmlns:a16="http://schemas.microsoft.com/office/drawing/2014/main" id="{2ADF3D73-8BC8-4631-AE5F-A78BC16D334A}"/>
              </a:ext>
            </a:extLst>
          </p:cNvPr>
          <p:cNvSpPr txBox="1"/>
          <p:nvPr/>
        </p:nvSpPr>
        <p:spPr>
          <a:xfrm>
            <a:off x="240630" y="2188900"/>
            <a:ext cx="1910691" cy="369332"/>
          </a:xfrm>
          <a:prstGeom prst="rect">
            <a:avLst/>
          </a:prstGeom>
          <a:noFill/>
        </p:spPr>
        <p:txBody>
          <a:bodyPr wrap="square" rtlCol="0">
            <a:spAutoFit/>
          </a:bodyPr>
          <a:lstStyle/>
          <a:p>
            <a:pPr algn="r" rtl="1"/>
            <a:r>
              <a:rPr lang="ar-LB" i="1" dirty="0"/>
              <a:t>لا علاقة بين المؤشرات</a:t>
            </a:r>
          </a:p>
        </p:txBody>
      </p:sp>
      <p:sp>
        <p:nvSpPr>
          <p:cNvPr id="21" name="TextBox 20">
            <a:extLst>
              <a:ext uri="{FF2B5EF4-FFF2-40B4-BE49-F238E27FC236}">
                <a16:creationId xmlns:a16="http://schemas.microsoft.com/office/drawing/2014/main" id="{6AF2ADFA-C8FE-46B0-8717-261F3E165C8A}"/>
              </a:ext>
            </a:extLst>
          </p:cNvPr>
          <p:cNvSpPr txBox="1"/>
          <p:nvPr/>
        </p:nvSpPr>
        <p:spPr>
          <a:xfrm>
            <a:off x="8938646" y="5643150"/>
            <a:ext cx="2537607" cy="369332"/>
          </a:xfrm>
          <a:prstGeom prst="rect">
            <a:avLst/>
          </a:prstGeom>
          <a:noFill/>
        </p:spPr>
        <p:txBody>
          <a:bodyPr wrap="square" rtlCol="0">
            <a:spAutoFit/>
          </a:bodyPr>
          <a:lstStyle/>
          <a:p>
            <a:pPr rtl="1"/>
            <a:r>
              <a:rPr lang="ar-LB" i="1" dirty="0"/>
              <a:t>التدخل على الصعيد الوطني </a:t>
            </a:r>
          </a:p>
        </p:txBody>
      </p:sp>
      <p:sp>
        <p:nvSpPr>
          <p:cNvPr id="30" name="Title 1">
            <a:extLst>
              <a:ext uri="{FF2B5EF4-FFF2-40B4-BE49-F238E27FC236}">
                <a16:creationId xmlns:a16="http://schemas.microsoft.com/office/drawing/2014/main" id="{39063FAB-DC7E-4C2C-BB25-EA398830D333}"/>
              </a:ext>
            </a:extLst>
          </p:cNvPr>
          <p:cNvSpPr txBox="1">
            <a:spLocks/>
          </p:cNvSpPr>
          <p:nvPr/>
        </p:nvSpPr>
        <p:spPr>
          <a:xfrm>
            <a:off x="1475792" y="-705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b="1" dirty="0">
              <a:latin typeface="+mn-lt"/>
            </a:endParaRPr>
          </a:p>
        </p:txBody>
      </p:sp>
      <p:grpSp>
        <p:nvGrpSpPr>
          <p:cNvPr id="31" name="Group 30">
            <a:extLst>
              <a:ext uri="{FF2B5EF4-FFF2-40B4-BE49-F238E27FC236}">
                <a16:creationId xmlns:a16="http://schemas.microsoft.com/office/drawing/2014/main" id="{D184EBFD-FD12-40F8-81D2-914E4B10CB3E}"/>
              </a:ext>
            </a:extLst>
          </p:cNvPr>
          <p:cNvGrpSpPr/>
          <p:nvPr/>
        </p:nvGrpSpPr>
        <p:grpSpPr>
          <a:xfrm>
            <a:off x="2443644" y="1329907"/>
            <a:ext cx="2953756" cy="4803130"/>
            <a:chOff x="2544417" y="1769257"/>
            <a:chExt cx="3842876" cy="3106213"/>
          </a:xfrm>
        </p:grpSpPr>
        <p:pic>
          <p:nvPicPr>
            <p:cNvPr id="32" name="Picture 2" descr="Set of black paint ink brush strokes lines Vector Image">
              <a:extLst>
                <a:ext uri="{FF2B5EF4-FFF2-40B4-BE49-F238E27FC236}">
                  <a16:creationId xmlns:a16="http://schemas.microsoft.com/office/drawing/2014/main" id="{F33C6808-D477-4DAC-9E94-2AC1308E15E3}"/>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a:off x="2544417" y="4246117"/>
              <a:ext cx="3842876" cy="335148"/>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Set of black paint ink brush strokes lines Vector Image">
              <a:extLst>
                <a:ext uri="{FF2B5EF4-FFF2-40B4-BE49-F238E27FC236}">
                  <a16:creationId xmlns:a16="http://schemas.microsoft.com/office/drawing/2014/main" id="{751F406C-7B7B-468B-99D4-6753C822AAA9}"/>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rot="5400000">
              <a:off x="4375319" y="3154790"/>
              <a:ext cx="3106213" cy="335148"/>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Set of black paint ink brush strokes lines Vector Image">
              <a:extLst>
                <a:ext uri="{FF2B5EF4-FFF2-40B4-BE49-F238E27FC236}">
                  <a16:creationId xmlns:a16="http://schemas.microsoft.com/office/drawing/2014/main" id="{A1B036E2-4BD9-419F-AB42-64C4310382C5}"/>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rot="5400000">
              <a:off x="1424525" y="3154789"/>
              <a:ext cx="3106210" cy="335148"/>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Set of black paint ink brush strokes lines Vector Image">
              <a:extLst>
                <a:ext uri="{FF2B5EF4-FFF2-40B4-BE49-F238E27FC236}">
                  <a16:creationId xmlns:a16="http://schemas.microsoft.com/office/drawing/2014/main" id="{FE0F1C31-3893-40C4-8952-8CE7E1EEC72B}"/>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a:off x="2544417" y="1928583"/>
              <a:ext cx="3842876" cy="335148"/>
            </a:xfrm>
            <a:prstGeom prst="rect">
              <a:avLst/>
            </a:prstGeom>
            <a:noFill/>
            <a:extLst>
              <a:ext uri="{909E8E84-426E-40DD-AFC4-6F175D3DCCD1}">
                <a14:hiddenFill xmlns:a14="http://schemas.microsoft.com/office/drawing/2010/main">
                  <a:solidFill>
                    <a:srgbClr val="FFFFFF"/>
                  </a:solidFill>
                </a14:hiddenFill>
              </a:ext>
            </a:extLst>
          </p:spPr>
        </p:pic>
      </p:grpSp>
      <p:sp>
        <p:nvSpPr>
          <p:cNvPr id="36" name="TextBox 35">
            <a:extLst>
              <a:ext uri="{FF2B5EF4-FFF2-40B4-BE49-F238E27FC236}">
                <a16:creationId xmlns:a16="http://schemas.microsoft.com/office/drawing/2014/main" id="{3E7CE674-BCB5-42B4-9FFF-676C0734FD2C}"/>
              </a:ext>
            </a:extLst>
          </p:cNvPr>
          <p:cNvSpPr txBox="1"/>
          <p:nvPr/>
        </p:nvSpPr>
        <p:spPr>
          <a:xfrm>
            <a:off x="3578164" y="1485376"/>
            <a:ext cx="1637354" cy="369332"/>
          </a:xfrm>
          <a:prstGeom prst="rect">
            <a:avLst/>
          </a:prstGeom>
          <a:noFill/>
        </p:spPr>
        <p:txBody>
          <a:bodyPr wrap="square" rtlCol="0">
            <a:spAutoFit/>
          </a:bodyPr>
          <a:lstStyle/>
          <a:p>
            <a:r>
              <a:rPr lang="ar-LB" b="1" i="1" dirty="0"/>
              <a:t> حتمية</a:t>
            </a:r>
            <a:endParaRPr lang="en-US" b="1" i="1" dirty="0"/>
          </a:p>
        </p:txBody>
      </p:sp>
      <p:grpSp>
        <p:nvGrpSpPr>
          <p:cNvPr id="37" name="Group 36">
            <a:extLst>
              <a:ext uri="{FF2B5EF4-FFF2-40B4-BE49-F238E27FC236}">
                <a16:creationId xmlns:a16="http://schemas.microsoft.com/office/drawing/2014/main" id="{F900D26A-B575-4E79-9F95-DB659EAAA8E7}"/>
              </a:ext>
            </a:extLst>
          </p:cNvPr>
          <p:cNvGrpSpPr/>
          <p:nvPr/>
        </p:nvGrpSpPr>
        <p:grpSpPr>
          <a:xfrm>
            <a:off x="5263443" y="1303744"/>
            <a:ext cx="6565029" cy="4803130"/>
            <a:chOff x="2544417" y="1769257"/>
            <a:chExt cx="3842876" cy="3106213"/>
          </a:xfrm>
        </p:grpSpPr>
        <p:pic>
          <p:nvPicPr>
            <p:cNvPr id="38" name="Picture 2" descr="Set of black paint ink brush strokes lines Vector Image">
              <a:extLst>
                <a:ext uri="{FF2B5EF4-FFF2-40B4-BE49-F238E27FC236}">
                  <a16:creationId xmlns:a16="http://schemas.microsoft.com/office/drawing/2014/main" id="{033EC507-03FF-49B6-AB48-8503CE881020}"/>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a:off x="2544417" y="4246117"/>
              <a:ext cx="3842876" cy="33514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Set of black paint ink brush strokes lines Vector Image">
              <a:extLst>
                <a:ext uri="{FF2B5EF4-FFF2-40B4-BE49-F238E27FC236}">
                  <a16:creationId xmlns:a16="http://schemas.microsoft.com/office/drawing/2014/main" id="{672032A5-D124-42E5-90B2-DF04C9A959F5}"/>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rot="5400000">
              <a:off x="4375319" y="3154790"/>
              <a:ext cx="3106213" cy="335148"/>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Set of black paint ink brush strokes lines Vector Image">
              <a:extLst>
                <a:ext uri="{FF2B5EF4-FFF2-40B4-BE49-F238E27FC236}">
                  <a16:creationId xmlns:a16="http://schemas.microsoft.com/office/drawing/2014/main" id="{FBE619AD-1075-4C25-A5B4-B0D1E6DF1C47}"/>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rot="5400000">
              <a:off x="1424525" y="3154789"/>
              <a:ext cx="3106210" cy="335148"/>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Set of black paint ink brush strokes lines Vector Image">
              <a:extLst>
                <a:ext uri="{FF2B5EF4-FFF2-40B4-BE49-F238E27FC236}">
                  <a16:creationId xmlns:a16="http://schemas.microsoft.com/office/drawing/2014/main" id="{7E1C582F-5EED-4E2A-A1E9-F7ABB9D92DB2}"/>
                </a:ext>
              </a:extLst>
            </p:cNvPr>
            <p:cNvPicPr>
              <a:picLocks noChangeAspect="1" noChangeArrowheads="1"/>
            </p:cNvPicPr>
            <p:nvPr/>
          </p:nvPicPr>
          <p:blipFill rotWithShape="1">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t="7013" b="77886"/>
            <a:stretch/>
          </p:blipFill>
          <p:spPr bwMode="auto">
            <a:xfrm>
              <a:off x="2544417" y="1928583"/>
              <a:ext cx="3842876" cy="335148"/>
            </a:xfrm>
            <a:prstGeom prst="rect">
              <a:avLst/>
            </a:prstGeom>
            <a:noFill/>
            <a:extLst>
              <a:ext uri="{909E8E84-426E-40DD-AFC4-6F175D3DCCD1}">
                <a14:hiddenFill xmlns:a14="http://schemas.microsoft.com/office/drawing/2010/main">
                  <a:solidFill>
                    <a:srgbClr val="FFFFFF"/>
                  </a:solidFill>
                </a14:hiddenFill>
              </a:ext>
            </a:extLst>
          </p:spPr>
        </p:pic>
      </p:grpSp>
      <p:sp>
        <p:nvSpPr>
          <p:cNvPr id="42" name="TextBox 41">
            <a:extLst>
              <a:ext uri="{FF2B5EF4-FFF2-40B4-BE49-F238E27FC236}">
                <a16:creationId xmlns:a16="http://schemas.microsoft.com/office/drawing/2014/main" id="{E51151B9-DFE9-4C9E-9491-564838FC1AD8}"/>
              </a:ext>
            </a:extLst>
          </p:cNvPr>
          <p:cNvSpPr txBox="1"/>
          <p:nvPr/>
        </p:nvSpPr>
        <p:spPr>
          <a:xfrm>
            <a:off x="8060145" y="1459213"/>
            <a:ext cx="1637354" cy="369332"/>
          </a:xfrm>
          <a:prstGeom prst="rect">
            <a:avLst/>
          </a:prstGeom>
          <a:noFill/>
        </p:spPr>
        <p:txBody>
          <a:bodyPr wrap="square" rtlCol="0">
            <a:spAutoFit/>
          </a:bodyPr>
          <a:lstStyle/>
          <a:p>
            <a:r>
              <a:rPr lang="ar-LB" b="1" i="1" dirty="0"/>
              <a:t>احتمالية</a:t>
            </a:r>
            <a:endParaRPr lang="en-US" b="1" i="1" dirty="0"/>
          </a:p>
        </p:txBody>
      </p:sp>
      <p:sp>
        <p:nvSpPr>
          <p:cNvPr id="43" name="TextBox 42">
            <a:extLst>
              <a:ext uri="{FF2B5EF4-FFF2-40B4-BE49-F238E27FC236}">
                <a16:creationId xmlns:a16="http://schemas.microsoft.com/office/drawing/2014/main" id="{1C5AA973-F408-435A-B284-A685DAF064BE}"/>
              </a:ext>
            </a:extLst>
          </p:cNvPr>
          <p:cNvSpPr txBox="1"/>
          <p:nvPr/>
        </p:nvSpPr>
        <p:spPr>
          <a:xfrm>
            <a:off x="-371803" y="4329089"/>
            <a:ext cx="2455750" cy="646331"/>
          </a:xfrm>
          <a:prstGeom prst="rect">
            <a:avLst/>
          </a:prstGeom>
          <a:noFill/>
        </p:spPr>
        <p:txBody>
          <a:bodyPr wrap="square" rtlCol="0">
            <a:spAutoFit/>
          </a:bodyPr>
          <a:lstStyle/>
          <a:p>
            <a:pPr algn="r" rtl="1"/>
            <a:r>
              <a:rPr lang="ar-LB" i="1" dirty="0"/>
              <a:t>الارتباط الكامل بين بعض المؤشرات</a:t>
            </a:r>
          </a:p>
        </p:txBody>
      </p:sp>
      <p:sp>
        <p:nvSpPr>
          <p:cNvPr id="2" name="Rectangle 1">
            <a:extLst>
              <a:ext uri="{FF2B5EF4-FFF2-40B4-BE49-F238E27FC236}">
                <a16:creationId xmlns:a16="http://schemas.microsoft.com/office/drawing/2014/main" id="{FA95B9D3-6CE7-4981-91D7-4919851DF68D}"/>
              </a:ext>
            </a:extLst>
          </p:cNvPr>
          <p:cNvSpPr/>
          <p:nvPr/>
        </p:nvSpPr>
        <p:spPr>
          <a:xfrm>
            <a:off x="200608" y="0"/>
            <a:ext cx="1182420" cy="1255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33DCBEC-3737-45B7-8D10-CB4030513DDF}"/>
              </a:ext>
            </a:extLst>
          </p:cNvPr>
          <p:cNvSpPr/>
          <p:nvPr/>
        </p:nvSpPr>
        <p:spPr>
          <a:xfrm>
            <a:off x="10909605" y="47070"/>
            <a:ext cx="1182420" cy="1255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itle 19">
            <a:extLst>
              <a:ext uri="{FF2B5EF4-FFF2-40B4-BE49-F238E27FC236}">
                <a16:creationId xmlns:a16="http://schemas.microsoft.com/office/drawing/2014/main" id="{DEBFD0C8-AC9D-48E2-AE21-F6ACB68E5E67}"/>
              </a:ext>
            </a:extLst>
          </p:cNvPr>
          <p:cNvSpPr txBox="1">
            <a:spLocks/>
          </p:cNvSpPr>
          <p:nvPr/>
        </p:nvSpPr>
        <p:spPr>
          <a:xfrm>
            <a:off x="0" y="-7144"/>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200" b="1" i="0" dirty="0">
                <a:effectLst/>
                <a:latin typeface="Tahoma" panose="020B0604030504040204" pitchFamily="34" charset="0"/>
              </a:rPr>
              <a:t>نماذج التحسين</a:t>
            </a:r>
            <a:endParaRPr lang="en-US" sz="2000" b="1" dirty="0">
              <a:latin typeface="+mn-lt"/>
            </a:endParaRPr>
          </a:p>
        </p:txBody>
      </p:sp>
    </p:spTree>
    <p:extLst>
      <p:ext uri="{BB962C8B-B14F-4D97-AF65-F5344CB8AC3E}">
        <p14:creationId xmlns:p14="http://schemas.microsoft.com/office/powerpoint/2010/main" val="6798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par>
                                <p:cTn id="16" presetID="10" presetClass="entr" presetSubtype="0" fill="hold"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2" grpId="0"/>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AEDF43-B5EC-4368-A90F-0D43F074001F}"/>
              </a:ext>
            </a:extLst>
          </p:cNvPr>
          <p:cNvSpPr>
            <a:spLocks noGrp="1"/>
          </p:cNvSpPr>
          <p:nvPr>
            <p:ph type="sldNum" sz="quarter" idx="12"/>
          </p:nvPr>
        </p:nvSpPr>
        <p:spPr/>
        <p:txBody>
          <a:bodyPr/>
          <a:lstStyle/>
          <a:p>
            <a:fld id="{15E8F91F-789E-49A2-8408-37FDFE0FA12D}" type="slidenum">
              <a:rPr lang="en-US" smtClean="0"/>
              <a:t>5</a:t>
            </a:fld>
            <a:endParaRPr lang="en-US" dirty="0"/>
          </a:p>
        </p:txBody>
      </p:sp>
      <p:graphicFrame>
        <p:nvGraphicFramePr>
          <p:cNvPr id="9" name="Table 6">
            <a:extLst>
              <a:ext uri="{FF2B5EF4-FFF2-40B4-BE49-F238E27FC236}">
                <a16:creationId xmlns:a16="http://schemas.microsoft.com/office/drawing/2014/main" id="{50BCC559-E4F3-488B-8D42-B8FBFF792A0C}"/>
              </a:ext>
            </a:extLst>
          </p:cNvPr>
          <p:cNvGraphicFramePr>
            <a:graphicFrameLocks noGrp="1"/>
          </p:cNvGraphicFramePr>
          <p:nvPr>
            <p:extLst>
              <p:ext uri="{D42A27DB-BD31-4B8C-83A1-F6EECF244321}">
                <p14:modId xmlns:p14="http://schemas.microsoft.com/office/powerpoint/2010/main" val="135883519"/>
              </p:ext>
            </p:extLst>
          </p:nvPr>
        </p:nvGraphicFramePr>
        <p:xfrm>
          <a:off x="1333672" y="2246536"/>
          <a:ext cx="9711267" cy="4015846"/>
        </p:xfrm>
        <a:graphic>
          <a:graphicData uri="http://schemas.openxmlformats.org/drawingml/2006/table">
            <a:tbl>
              <a:tblPr firstRow="1" bandRow="1">
                <a:tableStyleId>{5C22544A-7EE6-4342-B048-85BDC9FD1C3A}</a:tableStyleId>
              </a:tblPr>
              <a:tblGrid>
                <a:gridCol w="3237089">
                  <a:extLst>
                    <a:ext uri="{9D8B030D-6E8A-4147-A177-3AD203B41FA5}">
                      <a16:colId xmlns:a16="http://schemas.microsoft.com/office/drawing/2014/main" val="2803395340"/>
                    </a:ext>
                  </a:extLst>
                </a:gridCol>
                <a:gridCol w="3237089">
                  <a:extLst>
                    <a:ext uri="{9D8B030D-6E8A-4147-A177-3AD203B41FA5}">
                      <a16:colId xmlns:a16="http://schemas.microsoft.com/office/drawing/2014/main" val="2961030803"/>
                    </a:ext>
                  </a:extLst>
                </a:gridCol>
                <a:gridCol w="3237089">
                  <a:extLst>
                    <a:ext uri="{9D8B030D-6E8A-4147-A177-3AD203B41FA5}">
                      <a16:colId xmlns:a16="http://schemas.microsoft.com/office/drawing/2014/main" val="4146894633"/>
                    </a:ext>
                  </a:extLst>
                </a:gridCol>
              </a:tblGrid>
              <a:tr h="910975">
                <a:tc>
                  <a:txBody>
                    <a:bodyPr/>
                    <a:lstStyle/>
                    <a:p>
                      <a:pPr algn="ctr"/>
                      <a:r>
                        <a:rPr lang="ar-LB" sz="1800" dirty="0">
                          <a:solidFill>
                            <a:schemeClr val="tx1"/>
                          </a:solidFill>
                        </a:rPr>
                        <a:t>وضع الأسرة </a:t>
                      </a:r>
                      <a:endParaRPr lang="en-US" sz="1800" dirty="0">
                        <a:solidFill>
                          <a:schemeClr val="tx1"/>
                        </a:solidFill>
                      </a:endParaRPr>
                    </a:p>
                  </a:txBody>
                  <a:tcPr anchor="ctr">
                    <a:solidFill>
                      <a:schemeClr val="bg1">
                        <a:lumMod val="95000"/>
                      </a:schemeClr>
                    </a:solidFill>
                  </a:tcPr>
                </a:tc>
                <a:tc>
                  <a:txBody>
                    <a:bodyPr/>
                    <a:lstStyle/>
                    <a:p>
                      <a:pPr algn="ctr"/>
                      <a:r>
                        <a:rPr lang="ar-LB" sz="1800" dirty="0">
                          <a:solidFill>
                            <a:schemeClr val="tx1"/>
                          </a:solidFill>
                        </a:rPr>
                        <a:t>المحاكاة الأولى</a:t>
                      </a:r>
                      <a:endParaRPr lang="en-US" sz="1800" dirty="0">
                        <a:solidFill>
                          <a:schemeClr val="tx1"/>
                        </a:solidFill>
                      </a:endParaRPr>
                    </a:p>
                  </a:txBody>
                  <a:tcPr anchor="ctr">
                    <a:solidFill>
                      <a:schemeClr val="bg1">
                        <a:lumMod val="95000"/>
                      </a:schemeClr>
                    </a:solidFill>
                  </a:tcPr>
                </a:tc>
                <a:tc>
                  <a:txBody>
                    <a:bodyPr/>
                    <a:lstStyle/>
                    <a:p>
                      <a:pPr algn="ctr"/>
                      <a:r>
                        <a:rPr lang="ar-LB" sz="1800" dirty="0">
                          <a:solidFill>
                            <a:schemeClr val="tx1"/>
                          </a:solidFill>
                        </a:rPr>
                        <a:t>المحاكاة الثانية </a:t>
                      </a:r>
                      <a:endParaRPr lang="en-US" sz="1800" dirty="0">
                        <a:solidFill>
                          <a:schemeClr val="tx1"/>
                        </a:solidFill>
                      </a:endParaRPr>
                    </a:p>
                  </a:txBody>
                  <a:tcPr anchor="ctr">
                    <a:solidFill>
                      <a:schemeClr val="bg1">
                        <a:lumMod val="95000"/>
                      </a:schemeClr>
                    </a:solidFill>
                  </a:tcPr>
                </a:tc>
                <a:extLst>
                  <a:ext uri="{0D108BD9-81ED-4DB2-BD59-A6C34878D82A}">
                    <a16:rowId xmlns:a16="http://schemas.microsoft.com/office/drawing/2014/main" val="792241360"/>
                  </a:ext>
                </a:extLst>
              </a:tr>
              <a:tr h="459603">
                <a:tc>
                  <a:txBody>
                    <a:bodyPr/>
                    <a:lstStyle/>
                    <a:p>
                      <a:pPr marL="0" algn="ctr" defTabSz="914400" rtl="0" eaLnBrk="1" latinLnBrk="0" hangingPunct="1"/>
                      <a:r>
                        <a:rPr lang="ar-LB" sz="1800" b="0" i="0" kern="1200" dirty="0">
                          <a:solidFill>
                            <a:schemeClr val="dk1"/>
                          </a:solidFill>
                          <a:effectLst/>
                          <a:latin typeface="+mn-lt"/>
                          <a:ea typeface="+mn-ea"/>
                          <a:cs typeface="+mn-cs"/>
                        </a:rPr>
                        <a:t>الأسرة ١ (محرومة وفقيرة)</a:t>
                      </a:r>
                      <a:endParaRPr lang="en-US" sz="1800" b="1" kern="1200" dirty="0">
                        <a:solidFill>
                          <a:schemeClr val="tx1"/>
                        </a:solidFill>
                        <a:latin typeface="+mn-lt"/>
                        <a:ea typeface="+mn-ea"/>
                        <a:cs typeface="+mn-cs"/>
                      </a:endParaRPr>
                    </a:p>
                  </a:txBody>
                  <a:tcPr anchor="ctr">
                    <a:solidFill>
                      <a:schemeClr val="bg1">
                        <a:lumMod val="95000"/>
                      </a:schemeClr>
                    </a:solidFill>
                  </a:tcPr>
                </a:tc>
                <a:tc>
                  <a:txBody>
                    <a:bodyPr/>
                    <a:lstStyle/>
                    <a:p>
                      <a:pPr algn="ctr"/>
                      <a:r>
                        <a:rPr lang="ar-LB" sz="1800" b="0" i="0" kern="1200" dirty="0">
                          <a:solidFill>
                            <a:schemeClr val="dk1"/>
                          </a:solidFill>
                          <a:effectLst/>
                          <a:latin typeface="+mn-lt"/>
                          <a:ea typeface="+mn-ea"/>
                          <a:cs typeface="+mn-cs"/>
                        </a:rPr>
                        <a:t>مستهدفة </a:t>
                      </a:r>
                      <a:r>
                        <a:rPr lang="en-GB" sz="1800" b="1" kern="1200" dirty="0">
                          <a:solidFill>
                            <a:schemeClr val="lt1"/>
                          </a:solidFill>
                          <a:latin typeface="+mn-lt"/>
                          <a:ea typeface="+mn-ea"/>
                          <a:cs typeface="+mn-cs"/>
                        </a:rPr>
                        <a:t> </a:t>
                      </a:r>
                      <a:endParaRPr lang="en-US" sz="1800" b="1" kern="1200" dirty="0">
                        <a:solidFill>
                          <a:schemeClr val="lt1"/>
                        </a:solidFill>
                        <a:latin typeface="+mn-lt"/>
                        <a:ea typeface="+mn-ea"/>
                        <a:cs typeface="+mn-cs"/>
                      </a:endParaRPr>
                    </a:p>
                  </a:txBody>
                  <a:tcPr anchor="ctr">
                    <a:solidFill>
                      <a:srgbClr val="00B0F0"/>
                    </a:solidFill>
                  </a:tcPr>
                </a:tc>
                <a:tc>
                  <a:txBody>
                    <a:bodyPr/>
                    <a:lstStyle/>
                    <a:p>
                      <a:pPr algn="ctr"/>
                      <a:r>
                        <a:rPr lang="ar-LB" sz="1800" b="0" i="0" kern="1200" dirty="0">
                          <a:solidFill>
                            <a:schemeClr val="dk1"/>
                          </a:solidFill>
                          <a:effectLst/>
                          <a:latin typeface="+mn-lt"/>
                          <a:ea typeface="+mn-ea"/>
                          <a:cs typeface="+mn-cs"/>
                        </a:rPr>
                        <a:t>غير مستهدفة </a:t>
                      </a:r>
                      <a:endParaRPr lang="en-US" sz="1800" b="1" kern="1200" dirty="0">
                        <a:solidFill>
                          <a:schemeClr val="lt1"/>
                        </a:solidFill>
                        <a:latin typeface="+mn-lt"/>
                        <a:ea typeface="+mn-ea"/>
                        <a:cs typeface="+mn-cs"/>
                      </a:endParaRPr>
                    </a:p>
                  </a:txBody>
                  <a:tcPr anchor="ctr">
                    <a:solidFill>
                      <a:srgbClr val="FF0000"/>
                    </a:solidFill>
                  </a:tcPr>
                </a:tc>
                <a:extLst>
                  <a:ext uri="{0D108BD9-81ED-4DB2-BD59-A6C34878D82A}">
                    <a16:rowId xmlns:a16="http://schemas.microsoft.com/office/drawing/2014/main" val="3509324270"/>
                  </a:ext>
                </a:extLst>
              </a:tr>
              <a:tr h="5753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LB" sz="1800" b="0" i="0" kern="1200" dirty="0">
                          <a:solidFill>
                            <a:schemeClr val="dk1"/>
                          </a:solidFill>
                          <a:effectLst/>
                          <a:latin typeface="+mn-lt"/>
                          <a:ea typeface="+mn-ea"/>
                          <a:cs typeface="+mn-cs"/>
                        </a:rPr>
                        <a:t>الأسرة ٢ (محرومة و غير فقيرة)</a:t>
                      </a:r>
                      <a:endParaRPr lang="en-US" sz="1800" b="1" kern="1200" dirty="0">
                        <a:solidFill>
                          <a:schemeClr val="tx1"/>
                        </a:solidFill>
                        <a:latin typeface="+mn-lt"/>
                        <a:ea typeface="+mn-ea"/>
                        <a:cs typeface="+mn-cs"/>
                      </a:endParaRPr>
                    </a:p>
                  </a:txBody>
                  <a:tcPr anchor="ctr">
                    <a:solidFill>
                      <a:schemeClr val="bg1">
                        <a:lumMod val="95000"/>
                      </a:schemeClr>
                    </a:solidFill>
                  </a:tcPr>
                </a:tc>
                <a:tc>
                  <a:txBody>
                    <a:bodyPr/>
                    <a:lstStyle/>
                    <a:p>
                      <a:pPr algn="ctr"/>
                      <a:r>
                        <a:rPr lang="ar-LB" sz="1800" b="0" i="0" kern="1200" dirty="0">
                          <a:solidFill>
                            <a:schemeClr val="dk1"/>
                          </a:solidFill>
                          <a:effectLst/>
                          <a:latin typeface="+mn-lt"/>
                          <a:ea typeface="+mn-ea"/>
                          <a:cs typeface="+mn-cs"/>
                        </a:rPr>
                        <a:t>غير مستهدفة </a:t>
                      </a:r>
                      <a:endParaRPr lang="en-US" sz="1800" b="1" kern="1200" dirty="0">
                        <a:solidFill>
                          <a:schemeClr val="lt1"/>
                        </a:solidFill>
                        <a:latin typeface="+mn-lt"/>
                        <a:ea typeface="+mn-ea"/>
                        <a:cs typeface="+mn-cs"/>
                      </a:endParaRPr>
                    </a:p>
                  </a:txBody>
                  <a:tcPr anchor="ctr">
                    <a:solidFill>
                      <a:srgbClr val="FF0000"/>
                    </a:solidFill>
                  </a:tcPr>
                </a:tc>
                <a:tc>
                  <a:txBody>
                    <a:bodyPr/>
                    <a:lstStyle/>
                    <a:p>
                      <a:pPr algn="ctr"/>
                      <a:r>
                        <a:rPr lang="ar-LB" sz="1800" b="0" i="0" kern="1200" dirty="0">
                          <a:solidFill>
                            <a:schemeClr val="dk1"/>
                          </a:solidFill>
                          <a:effectLst/>
                          <a:latin typeface="+mn-lt"/>
                          <a:ea typeface="+mn-ea"/>
                          <a:cs typeface="+mn-cs"/>
                        </a:rPr>
                        <a:t>مستهدفة </a:t>
                      </a:r>
                      <a:endParaRPr lang="en-US" sz="1800" b="1" kern="1200" dirty="0">
                        <a:solidFill>
                          <a:schemeClr val="lt1"/>
                        </a:solidFill>
                        <a:latin typeface="+mn-lt"/>
                        <a:ea typeface="+mn-ea"/>
                        <a:cs typeface="+mn-cs"/>
                      </a:endParaRPr>
                    </a:p>
                  </a:txBody>
                  <a:tcPr anchor="ctr">
                    <a:solidFill>
                      <a:srgbClr val="00B0F0"/>
                    </a:solidFill>
                  </a:tcPr>
                </a:tc>
                <a:extLst>
                  <a:ext uri="{0D108BD9-81ED-4DB2-BD59-A6C34878D82A}">
                    <a16:rowId xmlns:a16="http://schemas.microsoft.com/office/drawing/2014/main" val="857485096"/>
                  </a:ext>
                </a:extLst>
              </a:tr>
              <a:tr h="5753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LB" sz="1800" b="0" i="0" kern="1200" dirty="0">
                          <a:solidFill>
                            <a:schemeClr val="dk1"/>
                          </a:solidFill>
                          <a:effectLst/>
                          <a:latin typeface="+mn-lt"/>
                          <a:ea typeface="+mn-ea"/>
                          <a:cs typeface="+mn-cs"/>
                        </a:rPr>
                        <a:t>الأسرة ٢ (محرومة و غير فقيرة)</a:t>
                      </a:r>
                      <a:endParaRPr lang="en-US" sz="1800" b="1" kern="1200" dirty="0">
                        <a:solidFill>
                          <a:schemeClr val="tx1"/>
                        </a:solidFill>
                        <a:latin typeface="+mn-lt"/>
                        <a:ea typeface="+mn-ea"/>
                        <a:cs typeface="+mn-cs"/>
                      </a:endParaRPr>
                    </a:p>
                  </a:txBody>
                  <a:tcPr anchor="ctr">
                    <a:solidFill>
                      <a:schemeClr val="bg1">
                        <a:lumMod val="95000"/>
                      </a:schemeClr>
                    </a:solidFill>
                  </a:tcPr>
                </a:tc>
                <a:tc>
                  <a:txBody>
                    <a:bodyPr/>
                    <a:lstStyle/>
                    <a:p>
                      <a:pPr algn="ctr"/>
                      <a:r>
                        <a:rPr lang="ar-LB" sz="1800" b="0" i="0" kern="1200" dirty="0">
                          <a:solidFill>
                            <a:schemeClr val="dk1"/>
                          </a:solidFill>
                          <a:effectLst/>
                          <a:latin typeface="+mn-lt"/>
                          <a:ea typeface="+mn-ea"/>
                          <a:cs typeface="+mn-cs"/>
                        </a:rPr>
                        <a:t>مستهدفة </a:t>
                      </a:r>
                      <a:endParaRPr lang="en-US" sz="1800" b="1" kern="1200" dirty="0">
                        <a:solidFill>
                          <a:schemeClr val="lt1"/>
                        </a:solidFill>
                        <a:latin typeface="+mn-lt"/>
                        <a:ea typeface="+mn-ea"/>
                        <a:cs typeface="+mn-cs"/>
                      </a:endParaRPr>
                    </a:p>
                  </a:txBody>
                  <a:tcPr anchor="ctr">
                    <a:solidFill>
                      <a:srgbClr val="00B0F0"/>
                    </a:solidFill>
                  </a:tcPr>
                </a:tc>
                <a:tc>
                  <a:txBody>
                    <a:bodyPr/>
                    <a:lstStyle/>
                    <a:p>
                      <a:pPr algn="ctr"/>
                      <a:r>
                        <a:rPr lang="ar-LB" sz="1800" b="0" i="0" kern="1200" dirty="0">
                          <a:solidFill>
                            <a:schemeClr val="dk1"/>
                          </a:solidFill>
                          <a:effectLst/>
                          <a:latin typeface="+mn-lt"/>
                          <a:ea typeface="+mn-ea"/>
                          <a:cs typeface="+mn-cs"/>
                        </a:rPr>
                        <a:t>مستهدفة </a:t>
                      </a:r>
                      <a:endParaRPr lang="en-US" sz="1800" b="1" kern="1200" dirty="0">
                        <a:solidFill>
                          <a:schemeClr val="lt1"/>
                        </a:solidFill>
                        <a:latin typeface="+mn-lt"/>
                        <a:ea typeface="+mn-ea"/>
                        <a:cs typeface="+mn-cs"/>
                      </a:endParaRPr>
                    </a:p>
                  </a:txBody>
                  <a:tcPr anchor="ctr">
                    <a:solidFill>
                      <a:srgbClr val="00B0F0"/>
                    </a:solidFill>
                  </a:tcPr>
                </a:tc>
                <a:extLst>
                  <a:ext uri="{0D108BD9-81ED-4DB2-BD59-A6C34878D82A}">
                    <a16:rowId xmlns:a16="http://schemas.microsoft.com/office/drawing/2014/main" val="996630515"/>
                  </a:ext>
                </a:extLst>
              </a:tr>
              <a:tr h="575354">
                <a:tc>
                  <a:txBody>
                    <a:bodyPr/>
                    <a:lstStyle/>
                    <a:p>
                      <a:pPr algn="ctr" rtl="1"/>
                      <a:r>
                        <a:rPr lang="ar-LB" sz="1800" b="0" i="0" kern="1200" dirty="0">
                          <a:solidFill>
                            <a:schemeClr val="dk1"/>
                          </a:solidFill>
                          <a:effectLst/>
                          <a:latin typeface="+mn-lt"/>
                          <a:ea typeface="+mn-ea"/>
                          <a:cs typeface="+mn-cs"/>
                        </a:rPr>
                        <a:t>الأسرة ٤ (غير محرومة و غير فقيرة)</a:t>
                      </a: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extLst>
                  <a:ext uri="{0D108BD9-81ED-4DB2-BD59-A6C34878D82A}">
                    <a16:rowId xmlns:a16="http://schemas.microsoft.com/office/drawing/2014/main" val="1156662574"/>
                  </a:ext>
                </a:extLst>
              </a:tr>
              <a:tr h="4596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LB" sz="1800" b="0" i="0" kern="1200" dirty="0">
                          <a:solidFill>
                            <a:schemeClr val="dk1"/>
                          </a:solidFill>
                          <a:effectLst/>
                          <a:latin typeface="+mn-lt"/>
                          <a:ea typeface="+mn-ea"/>
                          <a:cs typeface="+mn-cs"/>
                        </a:rPr>
                        <a:t>الأسرة ٥ (غير محرومة و غير فقيرة)</a:t>
                      </a:r>
                      <a:endParaRPr lang="en-US" sz="1800" b="1" kern="1200" dirty="0">
                        <a:solidFill>
                          <a:schemeClr val="tx1"/>
                        </a:solidFill>
                        <a:latin typeface="+mn-lt"/>
                        <a:ea typeface="+mn-ea"/>
                        <a:cs typeface="+mn-cs"/>
                      </a:endParaRP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extLst>
                  <a:ext uri="{0D108BD9-81ED-4DB2-BD59-A6C34878D82A}">
                    <a16:rowId xmlns:a16="http://schemas.microsoft.com/office/drawing/2014/main" val="1602582406"/>
                  </a:ext>
                </a:extLst>
              </a:tr>
              <a:tr h="4596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LB" sz="1800" b="0" i="0" kern="1200" dirty="0">
                          <a:solidFill>
                            <a:schemeClr val="dk1"/>
                          </a:solidFill>
                          <a:effectLst/>
                          <a:latin typeface="+mn-lt"/>
                          <a:ea typeface="+mn-ea"/>
                          <a:cs typeface="+mn-cs"/>
                        </a:rPr>
                        <a:t>الأسرة ٦ (غير محرومة و غير فقيرة)</a:t>
                      </a:r>
                      <a:endParaRPr lang="en-US" sz="1800" b="1" kern="1200" dirty="0">
                        <a:solidFill>
                          <a:schemeClr val="tx1"/>
                        </a:solidFill>
                        <a:latin typeface="+mn-lt"/>
                        <a:ea typeface="+mn-ea"/>
                        <a:cs typeface="+mn-cs"/>
                      </a:endParaRP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tc>
                  <a:txBody>
                    <a:bodyPr/>
                    <a:lstStyle/>
                    <a:p>
                      <a:pPr algn="ctr"/>
                      <a:endParaRPr lang="en-US" sz="1800" b="1" kern="1200" dirty="0">
                        <a:solidFill>
                          <a:schemeClr val="lt1"/>
                        </a:solidFill>
                        <a:latin typeface="+mn-lt"/>
                        <a:ea typeface="+mn-ea"/>
                        <a:cs typeface="+mn-cs"/>
                      </a:endParaRPr>
                    </a:p>
                  </a:txBody>
                  <a:tcPr anchor="ctr">
                    <a:solidFill>
                      <a:schemeClr val="bg1">
                        <a:lumMod val="95000"/>
                      </a:schemeClr>
                    </a:solidFill>
                  </a:tcPr>
                </a:tc>
                <a:extLst>
                  <a:ext uri="{0D108BD9-81ED-4DB2-BD59-A6C34878D82A}">
                    <a16:rowId xmlns:a16="http://schemas.microsoft.com/office/drawing/2014/main" val="758862858"/>
                  </a:ext>
                </a:extLst>
              </a:tr>
            </a:tbl>
          </a:graphicData>
        </a:graphic>
      </p:graphicFrame>
      <p:sp>
        <p:nvSpPr>
          <p:cNvPr id="10" name="TextBox 9">
            <a:extLst>
              <a:ext uri="{FF2B5EF4-FFF2-40B4-BE49-F238E27FC236}">
                <a16:creationId xmlns:a16="http://schemas.microsoft.com/office/drawing/2014/main" id="{BC94C847-6741-49C1-81B8-10BDCC5C9949}"/>
              </a:ext>
            </a:extLst>
          </p:cNvPr>
          <p:cNvSpPr txBox="1"/>
          <p:nvPr/>
        </p:nvSpPr>
        <p:spPr>
          <a:xfrm>
            <a:off x="1240366" y="1628414"/>
            <a:ext cx="9711267" cy="1400383"/>
          </a:xfrm>
          <a:prstGeom prst="rect">
            <a:avLst/>
          </a:prstGeom>
          <a:noFill/>
        </p:spPr>
        <p:txBody>
          <a:bodyPr wrap="square" rtlCol="0">
            <a:spAutoFit/>
          </a:bodyPr>
          <a:lstStyle/>
          <a:p>
            <a:pPr algn="r" rtl="1"/>
            <a:r>
              <a:rPr lang="ar-LB" sz="1700" b="1" dirty="0"/>
              <a:t>عدد الموارد اللازمة لإزالة حالة الحرمان لأسرة ما في مؤشرٍ ما، تساوي ٤٫٥ وحدات. باستخدام نموذج المحاكاة ومدخلاته، و لتحقيق الهدف المرجو من خفض دليل الفقر، فإن الموارد المالية اللازمة لانتشال جميع الأسر المستهدفة في هذا المؤشر تساوي ٩ وحدات </a:t>
            </a:r>
          </a:p>
          <a:p>
            <a:pPr algn="r" rtl="1"/>
            <a:endParaRPr lang="ar-LB" sz="1700" b="1" dirty="0"/>
          </a:p>
          <a:p>
            <a:pPr algn="r" rtl="1"/>
            <a:r>
              <a:rPr lang="ar-LB" sz="1700" b="1" dirty="0"/>
              <a:t> </a:t>
            </a:r>
          </a:p>
          <a:p>
            <a:pPr algn="r" rtl="1"/>
            <a:endParaRPr lang="ar-LB" sz="1700" b="1" dirty="0"/>
          </a:p>
        </p:txBody>
      </p:sp>
      <p:sp>
        <p:nvSpPr>
          <p:cNvPr id="6" name="Rectangle 5">
            <a:extLst>
              <a:ext uri="{FF2B5EF4-FFF2-40B4-BE49-F238E27FC236}">
                <a16:creationId xmlns:a16="http://schemas.microsoft.com/office/drawing/2014/main" id="{39C8BEAA-6757-4BE8-AF8B-15981C06000F}"/>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1D5B617-5B2C-48D8-8CEE-82DB70CEC69A}"/>
              </a:ext>
            </a:extLst>
          </p:cNvPr>
          <p:cNvSpPr/>
          <p:nvPr/>
        </p:nvSpPr>
        <p:spPr>
          <a:xfrm>
            <a:off x="182627"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19">
            <a:extLst>
              <a:ext uri="{FF2B5EF4-FFF2-40B4-BE49-F238E27FC236}">
                <a16:creationId xmlns:a16="http://schemas.microsoft.com/office/drawing/2014/main" id="{FE3B35D8-2614-4F41-9B72-283D01AC564C}"/>
              </a:ext>
            </a:extLst>
          </p:cNvPr>
          <p:cNvSpPr txBox="1">
            <a:spLocks/>
          </p:cNvSpPr>
          <p:nvPr/>
        </p:nvSpPr>
        <p:spPr>
          <a:xfrm>
            <a:off x="-1" y="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1" dirty="0">
                <a:latin typeface="+mn-lt"/>
              </a:rPr>
              <a:t>النماذج الاحتمالية - رسم توضيحي </a:t>
            </a:r>
            <a:endParaRPr lang="en-US" sz="3600" b="1" dirty="0">
              <a:latin typeface="+mn-lt"/>
            </a:endParaRPr>
          </a:p>
        </p:txBody>
      </p:sp>
    </p:spTree>
    <p:extLst>
      <p:ext uri="{BB962C8B-B14F-4D97-AF65-F5344CB8AC3E}">
        <p14:creationId xmlns:p14="http://schemas.microsoft.com/office/powerpoint/2010/main" val="398684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6B4538-D873-41C0-B893-C9B6DD9BBAD6}"/>
              </a:ext>
            </a:extLst>
          </p:cNvPr>
          <p:cNvSpPr>
            <a:spLocks noGrp="1"/>
          </p:cNvSpPr>
          <p:nvPr>
            <p:ph type="sldNum" sz="quarter" idx="12"/>
          </p:nvPr>
        </p:nvSpPr>
        <p:spPr/>
        <p:txBody>
          <a:bodyPr/>
          <a:lstStyle/>
          <a:p>
            <a:fld id="{15E8F91F-789E-49A2-8408-37FDFE0FA12D}" type="slidenum">
              <a:rPr lang="en-US" smtClean="0"/>
              <a:t>6</a:t>
            </a:fld>
            <a:endParaRPr lang="en-US" dirty="0"/>
          </a:p>
        </p:txBody>
      </p:sp>
      <p:sp>
        <p:nvSpPr>
          <p:cNvPr id="7" name="Rectangle 6">
            <a:extLst>
              <a:ext uri="{FF2B5EF4-FFF2-40B4-BE49-F238E27FC236}">
                <a16:creationId xmlns:a16="http://schemas.microsoft.com/office/drawing/2014/main" id="{95EFDEA2-17BD-44D6-AA6C-6A980D1379C2}"/>
              </a:ext>
            </a:extLst>
          </p:cNvPr>
          <p:cNvSpPr/>
          <p:nvPr/>
        </p:nvSpPr>
        <p:spPr>
          <a:xfrm>
            <a:off x="6991639" y="1901746"/>
            <a:ext cx="4476272" cy="20507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548235"/>
              </a:highlight>
            </a:endParaRPr>
          </a:p>
        </p:txBody>
      </p:sp>
      <p:sp>
        <p:nvSpPr>
          <p:cNvPr id="8" name="Rectangle 7">
            <a:extLst>
              <a:ext uri="{FF2B5EF4-FFF2-40B4-BE49-F238E27FC236}">
                <a16:creationId xmlns:a16="http://schemas.microsoft.com/office/drawing/2014/main" id="{DC9C9D8D-CD78-4F86-BF1E-B25CC43F9FCE}"/>
              </a:ext>
            </a:extLst>
          </p:cNvPr>
          <p:cNvSpPr/>
          <p:nvPr/>
        </p:nvSpPr>
        <p:spPr>
          <a:xfrm>
            <a:off x="2373975" y="1901746"/>
            <a:ext cx="4617664" cy="2050715"/>
          </a:xfrm>
          <a:prstGeom prst="rect">
            <a:avLst/>
          </a:prstGeom>
          <a:solidFill>
            <a:schemeClr val="accent1">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B2B5EC65-3B1C-44BE-B674-F0EF05C50533}"/>
              </a:ext>
            </a:extLst>
          </p:cNvPr>
          <p:cNvSpPr/>
          <p:nvPr/>
        </p:nvSpPr>
        <p:spPr>
          <a:xfrm>
            <a:off x="2373974" y="3987930"/>
            <a:ext cx="9093932" cy="2168401"/>
          </a:xfrm>
          <a:prstGeom prst="rect">
            <a:avLst/>
          </a:pr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EE830477-B841-48B7-838E-060825B8DBED}"/>
              </a:ext>
            </a:extLst>
          </p:cNvPr>
          <p:cNvCxnSpPr>
            <a:cxnSpLocks/>
          </p:cNvCxnSpPr>
          <p:nvPr/>
        </p:nvCxnSpPr>
        <p:spPr>
          <a:xfrm flipV="1">
            <a:off x="2282781" y="6168232"/>
            <a:ext cx="9319606" cy="0"/>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B7CD87D-A025-499E-93EB-F31F67AAE3A8}"/>
              </a:ext>
            </a:extLst>
          </p:cNvPr>
          <p:cNvCxnSpPr>
            <a:cxnSpLocks/>
          </p:cNvCxnSpPr>
          <p:nvPr/>
        </p:nvCxnSpPr>
        <p:spPr>
          <a:xfrm flipV="1">
            <a:off x="2297771" y="1698615"/>
            <a:ext cx="0" cy="4482546"/>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8D4BFFC-819E-4AEB-8D4F-BE55C7D9FECD}"/>
              </a:ext>
            </a:extLst>
          </p:cNvPr>
          <p:cNvSpPr txBox="1"/>
          <p:nvPr/>
        </p:nvSpPr>
        <p:spPr>
          <a:xfrm>
            <a:off x="9488936" y="6507865"/>
            <a:ext cx="2226365" cy="369332"/>
          </a:xfrm>
          <a:prstGeom prst="rect">
            <a:avLst/>
          </a:prstGeom>
          <a:noFill/>
        </p:spPr>
        <p:txBody>
          <a:bodyPr wrap="square" rtlCol="0">
            <a:spAutoFit/>
          </a:bodyPr>
          <a:lstStyle/>
          <a:p>
            <a:pPr algn="r" rtl="1"/>
            <a:r>
              <a:rPr lang="ar-LB" b="1" dirty="0">
                <a:solidFill>
                  <a:srgbClr val="000000"/>
                </a:solidFill>
                <a:latin typeface="Tahoma" panose="020B0604030504040204" pitchFamily="34" charset="0"/>
              </a:rPr>
              <a:t>نوع التدخل</a:t>
            </a:r>
            <a:endParaRPr lang="en-US" b="1" dirty="0"/>
          </a:p>
        </p:txBody>
      </p:sp>
      <p:sp>
        <p:nvSpPr>
          <p:cNvPr id="16" name="TextBox 15">
            <a:extLst>
              <a:ext uri="{FF2B5EF4-FFF2-40B4-BE49-F238E27FC236}">
                <a16:creationId xmlns:a16="http://schemas.microsoft.com/office/drawing/2014/main" id="{76869CC7-DC03-4006-B8ED-4BE5B412C31E}"/>
              </a:ext>
            </a:extLst>
          </p:cNvPr>
          <p:cNvSpPr txBox="1"/>
          <p:nvPr/>
        </p:nvSpPr>
        <p:spPr>
          <a:xfrm>
            <a:off x="1601680" y="1384641"/>
            <a:ext cx="2226365" cy="369332"/>
          </a:xfrm>
          <a:prstGeom prst="rect">
            <a:avLst/>
          </a:prstGeom>
          <a:noFill/>
        </p:spPr>
        <p:txBody>
          <a:bodyPr wrap="square" rtlCol="0">
            <a:spAutoFit/>
          </a:bodyPr>
          <a:lstStyle/>
          <a:p>
            <a:r>
              <a:rPr lang="ar-LB" b="1" dirty="0"/>
              <a:t>نوع المؤشرات</a:t>
            </a:r>
            <a:endParaRPr lang="en-US" b="1" dirty="0"/>
          </a:p>
        </p:txBody>
      </p:sp>
      <p:sp>
        <p:nvSpPr>
          <p:cNvPr id="19" name="TextBox 18">
            <a:extLst>
              <a:ext uri="{FF2B5EF4-FFF2-40B4-BE49-F238E27FC236}">
                <a16:creationId xmlns:a16="http://schemas.microsoft.com/office/drawing/2014/main" id="{3EDF0BEB-DD78-49C5-935B-9C8AC9C31773}"/>
              </a:ext>
            </a:extLst>
          </p:cNvPr>
          <p:cNvSpPr txBox="1"/>
          <p:nvPr/>
        </p:nvSpPr>
        <p:spPr>
          <a:xfrm>
            <a:off x="623379" y="4056065"/>
            <a:ext cx="1486771" cy="307777"/>
          </a:xfrm>
          <a:prstGeom prst="rect">
            <a:avLst/>
          </a:prstGeom>
          <a:noFill/>
        </p:spPr>
        <p:txBody>
          <a:bodyPr wrap="square" rtlCol="0">
            <a:spAutoFit/>
          </a:bodyPr>
          <a:lstStyle/>
          <a:p>
            <a:r>
              <a:rPr lang="ar-LB" sz="1400" i="1" dirty="0"/>
              <a:t>مؤشر عام</a:t>
            </a:r>
          </a:p>
        </p:txBody>
      </p:sp>
      <p:sp>
        <p:nvSpPr>
          <p:cNvPr id="20" name="TextBox 19">
            <a:extLst>
              <a:ext uri="{FF2B5EF4-FFF2-40B4-BE49-F238E27FC236}">
                <a16:creationId xmlns:a16="http://schemas.microsoft.com/office/drawing/2014/main" id="{2ADF3D73-8BC8-4631-AE5F-A78BC16D334A}"/>
              </a:ext>
            </a:extLst>
          </p:cNvPr>
          <p:cNvSpPr txBox="1"/>
          <p:nvPr/>
        </p:nvSpPr>
        <p:spPr>
          <a:xfrm>
            <a:off x="540932" y="1882006"/>
            <a:ext cx="1680635" cy="307777"/>
          </a:xfrm>
          <a:prstGeom prst="rect">
            <a:avLst/>
          </a:prstGeom>
          <a:noFill/>
        </p:spPr>
        <p:txBody>
          <a:bodyPr wrap="square" rtlCol="0">
            <a:spAutoFit/>
          </a:bodyPr>
          <a:lstStyle/>
          <a:p>
            <a:r>
              <a:rPr lang="ar-LB" sz="1400" i="1" dirty="0"/>
              <a:t>مؤشر خاص</a:t>
            </a:r>
          </a:p>
        </p:txBody>
      </p:sp>
      <p:sp>
        <p:nvSpPr>
          <p:cNvPr id="24" name="TextBox 23">
            <a:extLst>
              <a:ext uri="{FF2B5EF4-FFF2-40B4-BE49-F238E27FC236}">
                <a16:creationId xmlns:a16="http://schemas.microsoft.com/office/drawing/2014/main" id="{D9D22C90-9C1A-41C4-B1D5-BF520782AB00}"/>
              </a:ext>
            </a:extLst>
          </p:cNvPr>
          <p:cNvSpPr txBox="1"/>
          <p:nvPr/>
        </p:nvSpPr>
        <p:spPr>
          <a:xfrm>
            <a:off x="3808566" y="2784704"/>
            <a:ext cx="1733315" cy="646331"/>
          </a:xfrm>
          <a:prstGeom prst="rect">
            <a:avLst/>
          </a:prstGeom>
          <a:noFill/>
        </p:spPr>
        <p:txBody>
          <a:bodyPr wrap="square" rtlCol="0">
            <a:spAutoFit/>
          </a:bodyPr>
          <a:lstStyle/>
          <a:p>
            <a:pPr algn="ctr"/>
            <a:r>
              <a:rPr lang="ar-LB" i="1" dirty="0"/>
              <a:t>التدخل على صعيد الأسرة </a:t>
            </a:r>
            <a:endParaRPr lang="en-US" i="1" dirty="0"/>
          </a:p>
        </p:txBody>
      </p:sp>
      <p:sp>
        <p:nvSpPr>
          <p:cNvPr id="26" name="TextBox 25">
            <a:extLst>
              <a:ext uri="{FF2B5EF4-FFF2-40B4-BE49-F238E27FC236}">
                <a16:creationId xmlns:a16="http://schemas.microsoft.com/office/drawing/2014/main" id="{5C903A8B-4003-40DD-8D5B-D03B0060A280}"/>
              </a:ext>
            </a:extLst>
          </p:cNvPr>
          <p:cNvSpPr txBox="1"/>
          <p:nvPr/>
        </p:nvSpPr>
        <p:spPr>
          <a:xfrm>
            <a:off x="7067842" y="2756506"/>
            <a:ext cx="4035587" cy="1077218"/>
          </a:xfrm>
          <a:prstGeom prst="rect">
            <a:avLst/>
          </a:prstGeom>
          <a:noFill/>
        </p:spPr>
        <p:txBody>
          <a:bodyPr wrap="square" rtlCol="0">
            <a:spAutoFit/>
          </a:bodyPr>
          <a:lstStyle/>
          <a:p>
            <a:pPr algn="just" rtl="1"/>
            <a:r>
              <a:rPr lang="ar-LB" i="1" dirty="0"/>
              <a:t>التدخل على صعيد الجغرافي</a:t>
            </a:r>
            <a:r>
              <a:rPr lang="ar-LB" dirty="0"/>
              <a:t> بإستخدام طريقة التجميع (</a:t>
            </a:r>
            <a:r>
              <a:rPr lang="en-GB" dirty="0"/>
              <a:t> (</a:t>
            </a:r>
            <a:r>
              <a:rPr lang="en-US" dirty="0"/>
              <a:t>clustering </a:t>
            </a:r>
            <a:r>
              <a:rPr lang="ar-LB" dirty="0"/>
              <a:t>وباستخدام متغير الدخل</a:t>
            </a:r>
            <a:r>
              <a:rPr lang="ar-LB" sz="1400" dirty="0"/>
              <a:t> أو الإستهلاك </a:t>
            </a:r>
          </a:p>
          <a:p>
            <a:pPr algn="just"/>
            <a:br>
              <a:rPr lang="ar-LB" sz="1400" dirty="0"/>
            </a:br>
            <a:endParaRPr lang="en-US" sz="1400" i="1" dirty="0"/>
          </a:p>
        </p:txBody>
      </p:sp>
      <p:sp>
        <p:nvSpPr>
          <p:cNvPr id="27" name="TextBox 26">
            <a:extLst>
              <a:ext uri="{FF2B5EF4-FFF2-40B4-BE49-F238E27FC236}">
                <a16:creationId xmlns:a16="http://schemas.microsoft.com/office/drawing/2014/main" id="{A72CFBF4-618A-4DFE-8742-462E5303D3FD}"/>
              </a:ext>
            </a:extLst>
          </p:cNvPr>
          <p:cNvSpPr txBox="1"/>
          <p:nvPr/>
        </p:nvSpPr>
        <p:spPr>
          <a:xfrm>
            <a:off x="5541882" y="4805341"/>
            <a:ext cx="2504836" cy="369332"/>
          </a:xfrm>
          <a:prstGeom prst="rect">
            <a:avLst/>
          </a:prstGeom>
          <a:noFill/>
        </p:spPr>
        <p:txBody>
          <a:bodyPr wrap="square" rtlCol="0">
            <a:spAutoFit/>
          </a:bodyPr>
          <a:lstStyle/>
          <a:p>
            <a:pPr rtl="1"/>
            <a:r>
              <a:rPr lang="ar-LB" sz="1400" i="1" dirty="0"/>
              <a:t>التدخل على صعيد </a:t>
            </a:r>
            <a:r>
              <a:rPr lang="ar-LB" i="1" dirty="0"/>
              <a:t>الجغرافي</a:t>
            </a:r>
            <a:r>
              <a:rPr lang="ar-LB" sz="1400" i="1" dirty="0"/>
              <a:t> (القضاء)</a:t>
            </a:r>
          </a:p>
        </p:txBody>
      </p:sp>
      <p:sp>
        <p:nvSpPr>
          <p:cNvPr id="30" name="Title 1">
            <a:extLst>
              <a:ext uri="{FF2B5EF4-FFF2-40B4-BE49-F238E27FC236}">
                <a16:creationId xmlns:a16="http://schemas.microsoft.com/office/drawing/2014/main" id="{39063FAB-DC7E-4C2C-BB25-EA398830D333}"/>
              </a:ext>
            </a:extLst>
          </p:cNvPr>
          <p:cNvSpPr txBox="1">
            <a:spLocks/>
          </p:cNvSpPr>
          <p:nvPr/>
        </p:nvSpPr>
        <p:spPr>
          <a:xfrm>
            <a:off x="990600" y="12362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ar-LB" b="1" dirty="0">
              <a:solidFill>
                <a:srgbClr val="000000"/>
              </a:solidFill>
              <a:latin typeface="Tahoma" panose="020B0604030504040204" pitchFamily="34" charset="0"/>
            </a:endParaRPr>
          </a:p>
        </p:txBody>
      </p:sp>
      <p:pic>
        <p:nvPicPr>
          <p:cNvPr id="43" name="Picture 42">
            <a:extLst>
              <a:ext uri="{FF2B5EF4-FFF2-40B4-BE49-F238E27FC236}">
                <a16:creationId xmlns:a16="http://schemas.microsoft.com/office/drawing/2014/main" id="{DA6CD59D-1C2D-4624-814D-4DC41F860C35}"/>
              </a:ext>
            </a:extLst>
          </p:cNvPr>
          <p:cNvPicPr>
            <a:picLocks noChangeAspect="1"/>
          </p:cNvPicPr>
          <p:nvPr/>
        </p:nvPicPr>
        <p:blipFill>
          <a:blip r:embed="rId3"/>
          <a:stretch>
            <a:fillRect/>
          </a:stretch>
        </p:blipFill>
        <p:spPr>
          <a:xfrm>
            <a:off x="54763" y="2163941"/>
            <a:ext cx="2175771" cy="1289012"/>
          </a:xfrm>
          <a:prstGeom prst="rect">
            <a:avLst/>
          </a:prstGeom>
        </p:spPr>
      </p:pic>
      <p:pic>
        <p:nvPicPr>
          <p:cNvPr id="3" name="Picture 2">
            <a:extLst>
              <a:ext uri="{FF2B5EF4-FFF2-40B4-BE49-F238E27FC236}">
                <a16:creationId xmlns:a16="http://schemas.microsoft.com/office/drawing/2014/main" id="{6ADA1B1D-FDCD-4E05-B2A1-D3F932B50B8D}"/>
              </a:ext>
            </a:extLst>
          </p:cNvPr>
          <p:cNvPicPr>
            <a:picLocks noChangeAspect="1"/>
          </p:cNvPicPr>
          <p:nvPr/>
        </p:nvPicPr>
        <p:blipFill>
          <a:blip r:embed="rId4"/>
          <a:stretch>
            <a:fillRect/>
          </a:stretch>
        </p:blipFill>
        <p:spPr>
          <a:xfrm>
            <a:off x="44613" y="4315589"/>
            <a:ext cx="2185921" cy="1289012"/>
          </a:xfrm>
          <a:prstGeom prst="rect">
            <a:avLst/>
          </a:prstGeom>
        </p:spPr>
      </p:pic>
      <p:sp>
        <p:nvSpPr>
          <p:cNvPr id="18" name="Rectangle 17">
            <a:extLst>
              <a:ext uri="{FF2B5EF4-FFF2-40B4-BE49-F238E27FC236}">
                <a16:creationId xmlns:a16="http://schemas.microsoft.com/office/drawing/2014/main" id="{D429FFD6-4DC3-459C-97D2-F5966DDC435C}"/>
              </a:ext>
            </a:extLst>
          </p:cNvPr>
          <p:cNvSpPr/>
          <p:nvPr/>
        </p:nvSpPr>
        <p:spPr>
          <a:xfrm>
            <a:off x="11103428" y="-1"/>
            <a:ext cx="1088571"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E4F922E-4CA4-4510-8D7B-EA1F2B47AF31}"/>
              </a:ext>
            </a:extLst>
          </p:cNvPr>
          <p:cNvSpPr/>
          <p:nvPr/>
        </p:nvSpPr>
        <p:spPr>
          <a:xfrm>
            <a:off x="140677" y="-1"/>
            <a:ext cx="1305513"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ubtitle 19">
            <a:extLst>
              <a:ext uri="{FF2B5EF4-FFF2-40B4-BE49-F238E27FC236}">
                <a16:creationId xmlns:a16="http://schemas.microsoft.com/office/drawing/2014/main" id="{C441E9D1-561C-4B18-AFAA-0CE28DB4BB68}"/>
              </a:ext>
            </a:extLst>
          </p:cNvPr>
          <p:cNvSpPr txBox="1">
            <a:spLocks/>
          </p:cNvSpPr>
          <p:nvPr/>
        </p:nvSpPr>
        <p:spPr>
          <a:xfrm>
            <a:off x="0" y="1184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200" b="1" dirty="0">
                <a:latin typeface="Tahoma" panose="020B0604030504040204" pitchFamily="34" charset="0"/>
              </a:rPr>
              <a:t>نماذج التحسين و ربطها بسياسات الحماية الإجتماعية </a:t>
            </a:r>
          </a:p>
        </p:txBody>
      </p:sp>
    </p:spTree>
    <p:extLst>
      <p:ext uri="{BB962C8B-B14F-4D97-AF65-F5344CB8AC3E}">
        <p14:creationId xmlns:p14="http://schemas.microsoft.com/office/powerpoint/2010/main" val="242836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5" grpId="0"/>
      <p:bldP spid="16" grpId="0"/>
      <p:bldP spid="19" grpId="0"/>
      <p:bldP spid="20" grpId="0"/>
      <p:bldP spid="24" grpId="0"/>
      <p:bldP spid="26"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03620568-9C30-430F-87F4-5071DA99033C}"/>
              </a:ext>
            </a:extLst>
          </p:cNvPr>
          <p:cNvSpPr>
            <a:spLocks noGrp="1"/>
          </p:cNvSpPr>
          <p:nvPr>
            <p:ph type="body" idx="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sz="2400" i="0" u="none" strike="noStrike" cap="none" normalizeH="0" baseline="0" dirty="0">
                <a:ln>
                  <a:noFill/>
                </a:ln>
                <a:solidFill>
                  <a:srgbClr val="202124"/>
                </a:solidFill>
                <a:effectLst/>
                <a:latin typeface="inherit"/>
                <a:cs typeface="Arial" panose="020B0604020202020204" pitchFamily="34" charset="0"/>
              </a:rPr>
              <a:t>كفاءة النماذج</a:t>
            </a:r>
            <a:r>
              <a:rPr kumimoji="0" lang="en-US" altLang="en-US" sz="900" i="0" u="none" strike="noStrike" cap="none" normalizeH="0" baseline="0" dirty="0">
                <a:ln>
                  <a:noFill/>
                </a:ln>
                <a:solidFill>
                  <a:schemeClr val="tx1"/>
                </a:solidFill>
                <a:effectLst/>
              </a:rPr>
              <a:t> </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p:pic>
        <p:nvPicPr>
          <p:cNvPr id="12" name="Content Placeholder 11">
            <a:extLst>
              <a:ext uri="{FF2B5EF4-FFF2-40B4-BE49-F238E27FC236}">
                <a16:creationId xmlns:a16="http://schemas.microsoft.com/office/drawing/2014/main" id="{CEF5E746-105B-46AB-B0A3-F23E7607F1B8}"/>
              </a:ext>
            </a:extLst>
          </p:cNvPr>
          <p:cNvPicPr>
            <a:picLocks noGrp="1"/>
          </p:cNvPicPr>
          <p:nvPr>
            <p:ph sz="half" idx="2"/>
          </p:nvPr>
        </p:nvPicPr>
        <p:blipFill>
          <a:blip r:embed="rId3"/>
          <a:stretch>
            <a:fillRect/>
          </a:stretch>
        </p:blipFill>
        <p:spPr>
          <a:xfrm>
            <a:off x="839788" y="4437184"/>
            <a:ext cx="5157787" cy="1483456"/>
          </a:xfrm>
          <a:prstGeom prst="rect">
            <a:avLst/>
          </a:prstGeom>
        </p:spPr>
      </p:pic>
      <p:sp>
        <p:nvSpPr>
          <p:cNvPr id="9" name="Text Placeholder 8">
            <a:extLst>
              <a:ext uri="{FF2B5EF4-FFF2-40B4-BE49-F238E27FC236}">
                <a16:creationId xmlns:a16="http://schemas.microsoft.com/office/drawing/2014/main" id="{27D8EADF-C180-4E04-A411-61C2A8C396FE}"/>
              </a:ext>
            </a:extLst>
          </p:cNvPr>
          <p:cNvSpPr>
            <a:spLocks noGrp="1"/>
          </p:cNvSpPr>
          <p:nvPr>
            <p:ph type="body" sz="quarter" idx="3"/>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sz="2400" i="0" u="none" strike="noStrike" cap="none" normalizeH="0" baseline="0" dirty="0">
                <a:ln>
                  <a:noFill/>
                </a:ln>
                <a:solidFill>
                  <a:srgbClr val="202124"/>
                </a:solidFill>
                <a:effectLst/>
                <a:latin typeface="inherit"/>
                <a:cs typeface="Arial" panose="020B0604020202020204" pitchFamily="34" charset="0"/>
              </a:rPr>
              <a:t>ملامح من النماذج</a:t>
            </a:r>
            <a:r>
              <a:rPr kumimoji="0" lang="en-US" altLang="en-US" sz="900" i="0" u="none" strike="noStrike" cap="none" normalizeH="0" baseline="0" dirty="0">
                <a:ln>
                  <a:noFill/>
                </a:ln>
                <a:solidFill>
                  <a:schemeClr val="tx1"/>
                </a:solidFill>
                <a:effectLst/>
              </a:rPr>
              <a:t> </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p:graphicFrame>
        <p:nvGraphicFramePr>
          <p:cNvPr id="11" name="Picture Placeholder 24">
            <a:extLst>
              <a:ext uri="{FF2B5EF4-FFF2-40B4-BE49-F238E27FC236}">
                <a16:creationId xmlns:a16="http://schemas.microsoft.com/office/drawing/2014/main" id="{A6774AC3-47A8-4C5E-882A-B81582BB7476}"/>
              </a:ext>
            </a:extLst>
          </p:cNvPr>
          <p:cNvGraphicFramePr>
            <a:graphicFrameLocks noGrp="1"/>
          </p:cNvGraphicFramePr>
          <p:nvPr>
            <p:ph sz="quarter" idx="4"/>
            <p:extLst>
              <p:ext uri="{D42A27DB-BD31-4B8C-83A1-F6EECF244321}">
                <p14:modId xmlns:p14="http://schemas.microsoft.com/office/powerpoint/2010/main" val="36805098"/>
              </p:ext>
            </p:extLst>
          </p:nvPr>
        </p:nvGraphicFramePr>
        <p:xfrm>
          <a:off x="6172200" y="2505075"/>
          <a:ext cx="5183188" cy="36845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Footer Placeholder 4">
            <a:extLst>
              <a:ext uri="{FF2B5EF4-FFF2-40B4-BE49-F238E27FC236}">
                <a16:creationId xmlns:a16="http://schemas.microsoft.com/office/drawing/2014/main" id="{A71AD13B-193D-4F30-AD10-9CFE6A6389EC}"/>
              </a:ext>
            </a:extLst>
          </p:cNvPr>
          <p:cNvSpPr>
            <a:spLocks noGrp="1"/>
          </p:cNvSpPr>
          <p:nvPr>
            <p:ph type="ftr" sz="quarter" idx="11"/>
          </p:nvPr>
        </p:nvSpPr>
        <p:spPr/>
        <p:txBody>
          <a:bodyPr/>
          <a:lstStyle/>
          <a:p>
            <a:r>
              <a:rPr lang="ar-EG" dirty="0"/>
              <a:t>ورشة العمل الإقليمية حول سياسة خفض الفقر</a:t>
            </a:r>
            <a:endParaRPr lang="en-US" dirty="0"/>
          </a:p>
        </p:txBody>
      </p:sp>
      <p:sp>
        <p:nvSpPr>
          <p:cNvPr id="8" name="Rectangle 7">
            <a:extLst>
              <a:ext uri="{FF2B5EF4-FFF2-40B4-BE49-F238E27FC236}">
                <a16:creationId xmlns:a16="http://schemas.microsoft.com/office/drawing/2014/main" id="{357F96D9-7FEF-4999-951F-A466636125F8}"/>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A3593-CB0A-416E-BEBC-B7708D02C0F6}"/>
              </a:ext>
            </a:extLst>
          </p:cNvPr>
          <p:cNvSpPr/>
          <p:nvPr/>
        </p:nvSpPr>
        <p:spPr>
          <a:xfrm>
            <a:off x="245402" y="41090"/>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ubtitle 19">
            <a:extLst>
              <a:ext uri="{FF2B5EF4-FFF2-40B4-BE49-F238E27FC236}">
                <a16:creationId xmlns:a16="http://schemas.microsoft.com/office/drawing/2014/main" id="{59BE153D-D4CC-4907-B38D-52F11B75961B}"/>
              </a:ext>
            </a:extLst>
          </p:cNvPr>
          <p:cNvSpPr txBox="1">
            <a:spLocks/>
          </p:cNvSpPr>
          <p:nvPr/>
        </p:nvSpPr>
        <p:spPr>
          <a:xfrm>
            <a:off x="0" y="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1" i="0" dirty="0">
                <a:effectLst/>
                <a:latin typeface="Tahoma" panose="020B0604030504040204" pitchFamily="34" charset="0"/>
              </a:rPr>
              <a:t>ملامح، خصائص و كفاءة النماذج </a:t>
            </a:r>
            <a:endParaRPr lang="ar-LB" sz="3600" b="1" dirty="0">
              <a:latin typeface="Tahoma" panose="020B0604030504040204" pitchFamily="34" charset="0"/>
            </a:endParaRPr>
          </a:p>
        </p:txBody>
      </p:sp>
      <p:sp>
        <p:nvSpPr>
          <p:cNvPr id="2" name="Oval 1">
            <a:extLst>
              <a:ext uri="{FF2B5EF4-FFF2-40B4-BE49-F238E27FC236}">
                <a16:creationId xmlns:a16="http://schemas.microsoft.com/office/drawing/2014/main" id="{83E9C3CF-117F-42B4-99C4-92357E497287}"/>
              </a:ext>
            </a:extLst>
          </p:cNvPr>
          <p:cNvSpPr/>
          <p:nvPr/>
        </p:nvSpPr>
        <p:spPr>
          <a:xfrm>
            <a:off x="5685693" y="5692569"/>
            <a:ext cx="422030" cy="251517"/>
          </a:xfrm>
          <a:prstGeom prst="ellips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5F8BB370-D50B-4FA2-8CCE-CD69D09662F0}"/>
              </a:ext>
            </a:extLst>
          </p:cNvPr>
          <p:cNvSpPr/>
          <p:nvPr/>
        </p:nvSpPr>
        <p:spPr>
          <a:xfrm>
            <a:off x="2602523" y="6658705"/>
            <a:ext cx="633046" cy="24618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24870CE-A0FF-496A-8176-EFD2C91CC66C}"/>
              </a:ext>
            </a:extLst>
          </p:cNvPr>
          <p:cNvPicPr>
            <a:picLocks noChangeAspect="1"/>
          </p:cNvPicPr>
          <p:nvPr/>
        </p:nvPicPr>
        <p:blipFill>
          <a:blip r:embed="rId9"/>
          <a:stretch>
            <a:fillRect/>
          </a:stretch>
        </p:blipFill>
        <p:spPr>
          <a:xfrm>
            <a:off x="317926" y="2838879"/>
            <a:ext cx="5854274" cy="1270123"/>
          </a:xfrm>
          <a:prstGeom prst="rect">
            <a:avLst/>
          </a:prstGeom>
        </p:spPr>
      </p:pic>
      <p:sp>
        <p:nvSpPr>
          <p:cNvPr id="6" name="Right Brace 5">
            <a:extLst>
              <a:ext uri="{FF2B5EF4-FFF2-40B4-BE49-F238E27FC236}">
                <a16:creationId xmlns:a16="http://schemas.microsoft.com/office/drawing/2014/main" id="{1F6AA165-E2D1-4747-8079-FCCEB1CA5998}"/>
              </a:ext>
            </a:extLst>
          </p:cNvPr>
          <p:cNvSpPr/>
          <p:nvPr/>
        </p:nvSpPr>
        <p:spPr>
          <a:xfrm rot="10800000">
            <a:off x="1232803" y="3284235"/>
            <a:ext cx="195019" cy="2020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ight Brace 18">
            <a:extLst>
              <a:ext uri="{FF2B5EF4-FFF2-40B4-BE49-F238E27FC236}">
                <a16:creationId xmlns:a16="http://schemas.microsoft.com/office/drawing/2014/main" id="{01DFA309-FD68-4B6D-A982-D2F5794D6A1A}"/>
              </a:ext>
            </a:extLst>
          </p:cNvPr>
          <p:cNvSpPr/>
          <p:nvPr/>
        </p:nvSpPr>
        <p:spPr>
          <a:xfrm rot="10800000">
            <a:off x="856199" y="3212501"/>
            <a:ext cx="230993" cy="4866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F7063BFF-21CF-4125-BE57-F45B0F7FD5CC}"/>
              </a:ext>
            </a:extLst>
          </p:cNvPr>
          <p:cNvSpPr txBox="1"/>
          <p:nvPr/>
        </p:nvSpPr>
        <p:spPr>
          <a:xfrm>
            <a:off x="951056" y="3258037"/>
            <a:ext cx="344966" cy="246221"/>
          </a:xfrm>
          <a:prstGeom prst="rect">
            <a:avLst/>
          </a:prstGeom>
          <a:noFill/>
        </p:spPr>
        <p:txBody>
          <a:bodyPr wrap="none" rtlCol="0">
            <a:spAutoFit/>
          </a:bodyPr>
          <a:lstStyle/>
          <a:p>
            <a:r>
              <a:rPr lang="en-GB" sz="1000" dirty="0">
                <a:solidFill>
                  <a:srgbClr val="FF0000"/>
                </a:solidFill>
              </a:rPr>
              <a:t>HH</a:t>
            </a:r>
            <a:endParaRPr lang="en-US" sz="1000" dirty="0">
              <a:solidFill>
                <a:srgbClr val="FF0000"/>
              </a:solidFill>
            </a:endParaRPr>
          </a:p>
        </p:txBody>
      </p:sp>
      <p:sp>
        <p:nvSpPr>
          <p:cNvPr id="22" name="TextBox 21">
            <a:extLst>
              <a:ext uri="{FF2B5EF4-FFF2-40B4-BE49-F238E27FC236}">
                <a16:creationId xmlns:a16="http://schemas.microsoft.com/office/drawing/2014/main" id="{8C13DD95-6A91-4D3C-BFB3-7B92A0477858}"/>
              </a:ext>
            </a:extLst>
          </p:cNvPr>
          <p:cNvSpPr txBox="1"/>
          <p:nvPr/>
        </p:nvSpPr>
        <p:spPr>
          <a:xfrm>
            <a:off x="370681" y="3350829"/>
            <a:ext cx="716511" cy="246221"/>
          </a:xfrm>
          <a:prstGeom prst="rect">
            <a:avLst/>
          </a:prstGeom>
          <a:noFill/>
        </p:spPr>
        <p:txBody>
          <a:bodyPr wrap="square">
            <a:spAutoFit/>
          </a:bodyPr>
          <a:lstStyle/>
          <a:p>
            <a:r>
              <a:rPr lang="en-GB" sz="1000" dirty="0">
                <a:solidFill>
                  <a:srgbClr val="FF0000"/>
                </a:solidFill>
              </a:rPr>
              <a:t>N &amp; D</a:t>
            </a:r>
            <a:endParaRPr lang="en-US" sz="1000" dirty="0">
              <a:solidFill>
                <a:srgbClr val="FF0000"/>
              </a:solidFill>
            </a:endParaRPr>
          </a:p>
        </p:txBody>
      </p:sp>
      <p:sp>
        <p:nvSpPr>
          <p:cNvPr id="23" name="Oval 22">
            <a:extLst>
              <a:ext uri="{FF2B5EF4-FFF2-40B4-BE49-F238E27FC236}">
                <a16:creationId xmlns:a16="http://schemas.microsoft.com/office/drawing/2014/main" id="{37237B16-A61F-4072-B9C4-88426CFC5F30}"/>
              </a:ext>
            </a:extLst>
          </p:cNvPr>
          <p:cNvSpPr/>
          <p:nvPr/>
        </p:nvSpPr>
        <p:spPr>
          <a:xfrm>
            <a:off x="4630616" y="5692569"/>
            <a:ext cx="422030" cy="251517"/>
          </a:xfrm>
          <a:prstGeom prst="ellips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9D73A06-0705-43EC-BDFB-4484E2136416}"/>
              </a:ext>
            </a:extLst>
          </p:cNvPr>
          <p:cNvSpPr/>
          <p:nvPr/>
        </p:nvSpPr>
        <p:spPr>
          <a:xfrm>
            <a:off x="678063" y="5692569"/>
            <a:ext cx="422030" cy="251517"/>
          </a:xfrm>
          <a:prstGeom prst="ellips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142B195-9405-4322-A4E1-A3AD43A8D1BD}"/>
              </a:ext>
            </a:extLst>
          </p:cNvPr>
          <p:cNvSpPr/>
          <p:nvPr/>
        </p:nvSpPr>
        <p:spPr>
          <a:xfrm>
            <a:off x="2119998" y="5692569"/>
            <a:ext cx="422030" cy="251517"/>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B94C693-EDEB-4FF0-B331-AB6592768757}"/>
              </a:ext>
            </a:extLst>
          </p:cNvPr>
          <p:cNvSpPr/>
          <p:nvPr/>
        </p:nvSpPr>
        <p:spPr>
          <a:xfrm>
            <a:off x="4132386" y="5692569"/>
            <a:ext cx="422030" cy="251517"/>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456347B6-216A-485A-8793-D655B2BB9B47}"/>
              </a:ext>
            </a:extLst>
          </p:cNvPr>
          <p:cNvSpPr/>
          <p:nvPr/>
        </p:nvSpPr>
        <p:spPr>
          <a:xfrm>
            <a:off x="5176351" y="5692569"/>
            <a:ext cx="422030" cy="251517"/>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622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9" grpId="0" animBg="1"/>
      <p:bldP spid="20" grpId="0"/>
      <p:bldP spid="22" grpId="0"/>
      <p:bldP spid="23" grpId="0" animBg="1"/>
      <p:bldP spid="24" grpId="0" animBg="1"/>
      <p:bldP spid="26" grpId="0" animBg="1"/>
      <p:bldP spid="27"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a:extLst>
              <a:ext uri="{FF2B5EF4-FFF2-40B4-BE49-F238E27FC236}">
                <a16:creationId xmlns:a16="http://schemas.microsoft.com/office/drawing/2014/main" id="{A09058E2-4736-404F-B47D-497F3C1787D9}"/>
              </a:ext>
            </a:extLst>
          </p:cNvPr>
          <p:cNvSpPr>
            <a:spLocks noGrp="1"/>
          </p:cNvSpPr>
          <p:nvPr>
            <p:ph type="sldNum" sz="quarter" idx="12"/>
          </p:nvPr>
        </p:nvSpPr>
        <p:spPr/>
        <p:txBody>
          <a:bodyPr/>
          <a:lstStyle/>
          <a:p>
            <a:fld id="{15E8F91F-789E-49A2-8408-37FDFE0FA12D}" type="slidenum">
              <a:rPr lang="en-US" smtClean="0"/>
              <a:t>8</a:t>
            </a:fld>
            <a:endParaRPr lang="en-US"/>
          </a:p>
        </p:txBody>
      </p:sp>
      <p:cxnSp>
        <p:nvCxnSpPr>
          <p:cNvPr id="9" name="Straight Connector 8">
            <a:extLst>
              <a:ext uri="{FF2B5EF4-FFF2-40B4-BE49-F238E27FC236}">
                <a16:creationId xmlns:a16="http://schemas.microsoft.com/office/drawing/2014/main" id="{C2FCE64C-7345-4363-93A0-D9CD11081A54}"/>
              </a:ext>
            </a:extLst>
          </p:cNvPr>
          <p:cNvCxnSpPr>
            <a:cxnSpLocks/>
          </p:cNvCxnSpPr>
          <p:nvPr/>
        </p:nvCxnSpPr>
        <p:spPr>
          <a:xfrm>
            <a:off x="2372140" y="6016486"/>
            <a:ext cx="882594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249A250-B3A3-4FE5-8720-C882A83A701A}"/>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17C7E6E-B1C4-419A-85BA-98835DFAC0F5}"/>
              </a:ext>
            </a:extLst>
          </p:cNvPr>
          <p:cNvSpPr/>
          <p:nvPr/>
        </p:nvSpPr>
        <p:spPr>
          <a:xfrm>
            <a:off x="246989" y="0"/>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19">
            <a:extLst>
              <a:ext uri="{FF2B5EF4-FFF2-40B4-BE49-F238E27FC236}">
                <a16:creationId xmlns:a16="http://schemas.microsoft.com/office/drawing/2014/main" id="{3E654F86-7984-4515-B677-EAFA4153F0CB}"/>
              </a:ext>
            </a:extLst>
          </p:cNvPr>
          <p:cNvSpPr txBox="1">
            <a:spLocks/>
          </p:cNvSpPr>
          <p:nvPr/>
        </p:nvSpPr>
        <p:spPr>
          <a:xfrm>
            <a:off x="0" y="4854424"/>
            <a:ext cx="12192000" cy="1355725"/>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0" i="0" dirty="0">
                <a:effectLst/>
                <a:latin typeface="Tahoma" panose="020B0604030504040204" pitchFamily="34" charset="0"/>
              </a:rPr>
              <a:t>دراسة حالة - عينة من مسح </a:t>
            </a:r>
            <a:r>
              <a:rPr lang="ar-LB" sz="3600" b="1" i="0" dirty="0">
                <a:effectLst/>
                <a:latin typeface="Tahoma" panose="020B0604030504040204" pitchFamily="34" charset="0"/>
              </a:rPr>
              <a:t>٢٠١٩</a:t>
            </a:r>
            <a:r>
              <a:rPr lang="ar-LB" sz="3600" b="0" i="0" dirty="0">
                <a:effectLst/>
                <a:latin typeface="Tahoma" panose="020B0604030504040204" pitchFamily="34" charset="0"/>
              </a:rPr>
              <a:t> لمصر، استراتيجية تخصيص الموارد على النحو الأمثل في مؤشرات دليل الفقر المتعدد الأبعاد</a:t>
            </a:r>
            <a:endParaRPr lang="ar-LB" sz="2000" b="1" dirty="0">
              <a:latin typeface="Tahoma" panose="020B0604030504040204" pitchFamily="34" charset="0"/>
            </a:endParaRPr>
          </a:p>
        </p:txBody>
      </p:sp>
    </p:spTree>
    <p:extLst>
      <p:ext uri="{BB962C8B-B14F-4D97-AF65-F5344CB8AC3E}">
        <p14:creationId xmlns:p14="http://schemas.microsoft.com/office/powerpoint/2010/main" val="282432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823DE8-5343-469B-A217-633D38FC2443}"/>
              </a:ext>
            </a:extLst>
          </p:cNvPr>
          <p:cNvSpPr>
            <a:spLocks noGrp="1"/>
          </p:cNvSpPr>
          <p:nvPr>
            <p:ph idx="1"/>
          </p:nvPr>
        </p:nvSpPr>
        <p:spPr>
          <a:xfrm>
            <a:off x="1195754" y="1005719"/>
            <a:ext cx="9784518" cy="5195362"/>
          </a:xfrm>
        </p:spPr>
        <p:txBody>
          <a:bodyPr>
            <a:normAutofit/>
          </a:bodyPr>
          <a:lstStyle/>
          <a:p>
            <a:pPr algn="r" rtl="1">
              <a:lnSpc>
                <a:spcPct val="107000"/>
              </a:lnSpc>
              <a:spcBef>
                <a:spcPts val="0"/>
              </a:spcBef>
              <a:spcAft>
                <a:spcPts val="800"/>
              </a:spcAft>
              <a:buFont typeface="Wingdings" panose="05000000000000000000" pitchFamily="2" charset="2"/>
              <a:buChar char="q"/>
            </a:pPr>
            <a:r>
              <a:rPr lang="ar-LB" b="1" i="0" dirty="0">
                <a:solidFill>
                  <a:srgbClr val="000000"/>
                </a:solidFill>
                <a:effectLst/>
                <a:latin typeface="Tahoma" panose="020B0604030504040204" pitchFamily="34" charset="0"/>
              </a:rPr>
              <a:t>مسح ٢٠١٨-٢٠١٩</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lvl="1" algn="r" rtl="1">
              <a:lnSpc>
                <a:spcPct val="107000"/>
              </a:lnSpc>
              <a:spcBef>
                <a:spcPts val="0"/>
              </a:spcBef>
              <a:spcAft>
                <a:spcPts val="800"/>
              </a:spcAft>
              <a:buFont typeface="Courier New" panose="02070309020205020404" pitchFamily="49" charset="0"/>
              <a:buChar char="o"/>
            </a:pPr>
            <a:r>
              <a:rPr lang="ar-LB" dirty="0">
                <a:latin typeface="Calibri" panose="020F0502020204030204" pitchFamily="34" charset="0"/>
                <a:ea typeface="Calibri" panose="020F0502020204030204" pitchFamily="34" charset="0"/>
                <a:cs typeface="Arial" panose="020B0604020202020204" pitchFamily="34" charset="0"/>
              </a:rPr>
              <a:t>١٢٤٨٦ أسرة و ٢٢ مؤشر</a:t>
            </a:r>
            <a:endParaRPr lang="en-GB" dirty="0">
              <a:latin typeface="Calibri" panose="020F0502020204030204" pitchFamily="34" charset="0"/>
              <a:ea typeface="Calibri" panose="020F0502020204030204" pitchFamily="34" charset="0"/>
              <a:cs typeface="Arial" panose="020B0604020202020204" pitchFamily="34" charset="0"/>
            </a:endParaRPr>
          </a:p>
          <a:p>
            <a:pPr lvl="1" algn="r" rtl="1">
              <a:lnSpc>
                <a:spcPct val="107000"/>
              </a:lnSpc>
              <a:spcBef>
                <a:spcPts val="0"/>
              </a:spcBef>
              <a:spcAft>
                <a:spcPts val="800"/>
              </a:spcAft>
              <a:buFont typeface="Courier New" panose="02070309020205020404" pitchFamily="49" charset="0"/>
              <a:buChar char="o"/>
            </a:pPr>
            <a:r>
              <a:rPr lang="ar-LB" b="0" i="0" dirty="0">
                <a:solidFill>
                  <a:srgbClr val="000000"/>
                </a:solidFill>
                <a:effectLst/>
                <a:latin typeface="Tahoma" panose="020B0604030504040204" pitchFamily="34" charset="0"/>
              </a:rPr>
              <a:t>تتميز كل أسرة بالمعلومات الديموغرافية، الإجتماعية و الإقتصادية</a:t>
            </a:r>
            <a:endParaRPr lang="en-GB" b="0" i="0" dirty="0">
              <a:solidFill>
                <a:srgbClr val="000000"/>
              </a:solidFill>
              <a:effectLst/>
              <a:latin typeface="Tahoma" panose="020B0604030504040204" pitchFamily="34" charset="0"/>
            </a:endParaRPr>
          </a:p>
          <a:p>
            <a:pPr lvl="1" algn="r" rtl="1">
              <a:lnSpc>
                <a:spcPct val="107000"/>
              </a:lnSpc>
              <a:spcBef>
                <a:spcPts val="0"/>
              </a:spcBef>
              <a:spcAft>
                <a:spcPts val="800"/>
              </a:spcAft>
              <a:buFont typeface="Wingdings" panose="05000000000000000000" pitchFamily="2" charset="2"/>
              <a:buChar char="q"/>
            </a:pP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Bef>
                <a:spcPts val="0"/>
              </a:spcBef>
              <a:spcAft>
                <a:spcPts val="800"/>
              </a:spcAft>
              <a:buFont typeface="Wingdings" panose="05000000000000000000" pitchFamily="2" charset="2"/>
              <a:buChar char="q"/>
            </a:pPr>
            <a:r>
              <a:rPr lang="ar-LB" dirty="0">
                <a:latin typeface="Calibri" panose="020F0502020204030204" pitchFamily="34" charset="0"/>
                <a:ea typeface="Calibri" panose="020F0502020204030204" pitchFamily="34" charset="0"/>
                <a:cs typeface="Arial" panose="020B0604020202020204" pitchFamily="34" charset="0"/>
              </a:rPr>
              <a:t>المؤشرات تنتمي إلى سبعة أبعاد</a:t>
            </a:r>
            <a:endParaRPr lang="en-GB"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Bef>
                <a:spcPts val="0"/>
              </a:spcBef>
              <a:spcAft>
                <a:spcPts val="800"/>
              </a:spcAft>
              <a:buFont typeface="Wingdings" panose="05000000000000000000" pitchFamily="2" charset="2"/>
              <a:buChar char="q"/>
            </a:pPr>
            <a:endParaRPr lang="en-GB"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Bef>
                <a:spcPts val="0"/>
              </a:spcBef>
              <a:spcAft>
                <a:spcPts val="800"/>
              </a:spcAft>
              <a:buFont typeface="Wingdings" panose="05000000000000000000" pitchFamily="2" charset="2"/>
              <a:buChar char="q"/>
            </a:pPr>
            <a:r>
              <a:rPr lang="ar-LB" b="0" i="0" dirty="0">
                <a:solidFill>
                  <a:srgbClr val="000000"/>
                </a:solidFill>
                <a:effectLst/>
                <a:latin typeface="Tahoma" panose="020B0604030504040204" pitchFamily="34" charset="0"/>
              </a:rPr>
              <a:t>يتم ترجيح كل بُعد بالتساوي ويتم ترجيح كل مؤشر ضمن البعد الواحد بالتساوي</a:t>
            </a:r>
            <a:endParaRPr lang="en-GB" b="0" i="0" dirty="0">
              <a:solidFill>
                <a:srgbClr val="000000"/>
              </a:solidFill>
              <a:effectLst/>
              <a:latin typeface="Tahoma" panose="020B0604030504040204" pitchFamily="34" charset="0"/>
            </a:endParaRPr>
          </a:p>
          <a:p>
            <a:pPr algn="r" rtl="1">
              <a:lnSpc>
                <a:spcPct val="107000"/>
              </a:lnSpc>
              <a:spcBef>
                <a:spcPts val="0"/>
              </a:spcBef>
              <a:spcAft>
                <a:spcPts val="800"/>
              </a:spcAft>
              <a:buFont typeface="Wingdings" panose="05000000000000000000" pitchFamily="2" charset="2"/>
              <a:buChar char="q"/>
            </a:pPr>
            <a:endParaRPr lang="en-GB" b="0" i="0" dirty="0">
              <a:solidFill>
                <a:srgbClr val="000000"/>
              </a:solidFill>
              <a:effectLst/>
              <a:latin typeface="Tahoma" panose="020B0604030504040204" pitchFamily="34" charset="0"/>
            </a:endParaRPr>
          </a:p>
          <a:p>
            <a:pPr algn="r" rtl="1">
              <a:lnSpc>
                <a:spcPct val="107000"/>
              </a:lnSpc>
              <a:spcBef>
                <a:spcPts val="0"/>
              </a:spcBef>
              <a:spcAft>
                <a:spcPts val="800"/>
              </a:spcAft>
              <a:buFont typeface="Wingdings" panose="05000000000000000000" pitchFamily="2" charset="2"/>
              <a:buChar char="q"/>
            </a:pPr>
            <a:r>
              <a:rPr lang="ar-LB" dirty="0">
                <a:latin typeface="Calibri" panose="020F0502020204030204" pitchFamily="34" charset="0"/>
                <a:ea typeface="Calibri" panose="020F0502020204030204" pitchFamily="34" charset="0"/>
                <a:cs typeface="Arial" panose="020B0604020202020204" pitchFamily="34" charset="0"/>
              </a:rPr>
              <a:t>عتبة الفقر ١/٣</a:t>
            </a:r>
            <a:endParaRPr lang="en-US" dirty="0"/>
          </a:p>
          <a:p>
            <a:pPr lvl="1" algn="r" rtl="1">
              <a:lnSpc>
                <a:spcPct val="100000"/>
              </a:lnSpc>
              <a:buFont typeface="Wingdings" panose="05000000000000000000" pitchFamily="2" charset="2"/>
              <a:buChar char="q"/>
            </a:pPr>
            <a:endParaRPr lang="en-US" dirty="0"/>
          </a:p>
        </p:txBody>
      </p:sp>
      <p:sp>
        <p:nvSpPr>
          <p:cNvPr id="10" name="Slide Number Placeholder 9">
            <a:extLst>
              <a:ext uri="{FF2B5EF4-FFF2-40B4-BE49-F238E27FC236}">
                <a16:creationId xmlns:a16="http://schemas.microsoft.com/office/drawing/2014/main" id="{A31DB11F-BC91-491A-969E-6337C3ACF986}"/>
              </a:ext>
            </a:extLst>
          </p:cNvPr>
          <p:cNvSpPr>
            <a:spLocks noGrp="1"/>
          </p:cNvSpPr>
          <p:nvPr>
            <p:ph type="sldNum" sz="quarter" idx="12"/>
          </p:nvPr>
        </p:nvSpPr>
        <p:spPr/>
        <p:txBody>
          <a:bodyPr/>
          <a:lstStyle/>
          <a:p>
            <a:fld id="{15E8F91F-789E-49A2-8408-37FDFE0FA12D}" type="slidenum">
              <a:rPr lang="en-US" smtClean="0"/>
              <a:t>9</a:t>
            </a:fld>
            <a:endParaRPr lang="en-US"/>
          </a:p>
        </p:txBody>
      </p:sp>
      <p:sp>
        <p:nvSpPr>
          <p:cNvPr id="5" name="Rectangle 4">
            <a:extLst>
              <a:ext uri="{FF2B5EF4-FFF2-40B4-BE49-F238E27FC236}">
                <a16:creationId xmlns:a16="http://schemas.microsoft.com/office/drawing/2014/main" id="{1E703A9B-F1F2-4F01-91C5-029DF4264999}"/>
              </a:ext>
            </a:extLst>
          </p:cNvPr>
          <p:cNvSpPr/>
          <p:nvPr/>
        </p:nvSpPr>
        <p:spPr>
          <a:xfrm>
            <a:off x="11009580" y="-1"/>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2D7A5E-1925-4E17-B1E2-3C60CB4F5807}"/>
              </a:ext>
            </a:extLst>
          </p:cNvPr>
          <p:cNvSpPr/>
          <p:nvPr/>
        </p:nvSpPr>
        <p:spPr>
          <a:xfrm>
            <a:off x="246990" y="0"/>
            <a:ext cx="1182420" cy="1355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19">
            <a:extLst>
              <a:ext uri="{FF2B5EF4-FFF2-40B4-BE49-F238E27FC236}">
                <a16:creationId xmlns:a16="http://schemas.microsoft.com/office/drawing/2014/main" id="{9CD086CE-6712-4F74-B1B2-5D2A347E2C58}"/>
              </a:ext>
            </a:extLst>
          </p:cNvPr>
          <p:cNvSpPr txBox="1">
            <a:spLocks/>
          </p:cNvSpPr>
          <p:nvPr/>
        </p:nvSpPr>
        <p:spPr>
          <a:xfrm>
            <a:off x="0" y="0"/>
            <a:ext cx="12192000" cy="850451"/>
          </a:xfrm>
          <a:prstGeom prst="rect">
            <a:avLst/>
          </a:prstGeom>
          <a:solidFill>
            <a:srgbClr val="00B0F0"/>
          </a:solidFill>
        </p:spPr>
        <p:txBody>
          <a:bodyPr>
            <a:noAutofit/>
          </a:bodyPr>
          <a:lstStyle>
            <a:lvl1pPr marL="0" indent="0" algn="l"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28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ctr"/>
            <a:r>
              <a:rPr lang="ar-LB" sz="3600" b="1" dirty="0">
                <a:latin typeface="+mn-lt"/>
              </a:rPr>
              <a:t>البيانات </a:t>
            </a:r>
            <a:endParaRPr lang="ar-LB" sz="2000" b="1" dirty="0">
              <a:latin typeface="Tahoma" panose="020B0604030504040204" pitchFamily="34" charset="0"/>
            </a:endParaRPr>
          </a:p>
        </p:txBody>
      </p:sp>
    </p:spTree>
    <p:extLst>
      <p:ext uri="{BB962C8B-B14F-4D97-AF65-F5344CB8AC3E}">
        <p14:creationId xmlns:p14="http://schemas.microsoft.com/office/powerpoint/2010/main" val="2638882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1920</TotalTime>
  <Words>974</Words>
  <Application>Microsoft Office PowerPoint</Application>
  <PresentationFormat>Widescreen</PresentationFormat>
  <Paragraphs>227</Paragraphs>
  <Slides>14</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vt:lpstr>
      <vt:lpstr>Calibri</vt:lpstr>
      <vt:lpstr>Calibri Light</vt:lpstr>
      <vt:lpstr>Cambria Math</vt:lpstr>
      <vt:lpstr>Courier New</vt:lpstr>
      <vt:lpstr>Garamond</vt:lpstr>
      <vt:lpstr>inherit</vt:lpstr>
      <vt:lpstr>Selawik Light</vt:lpstr>
      <vt:lpstr>Tahoma</vt:lpstr>
      <vt:lpstr>Wingdings</vt:lpstr>
      <vt:lpstr>Office Theme</vt:lpstr>
      <vt:lpstr>PowerPoint Presentation</vt:lpstr>
      <vt:lpstr>الحاجة إلى أداة تخطيط لتنفيذ خطة الأمم المتحدة للتنمية ومعالجة مشكلة الفقر ~ أهداف التنمية المستدامة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Junaed</dc:creator>
  <cp:lastModifiedBy>Hassan Hamie</cp:lastModifiedBy>
  <cp:revision>159</cp:revision>
  <dcterms:created xsi:type="dcterms:W3CDTF">2015-03-30T12:08:29Z</dcterms:created>
  <dcterms:modified xsi:type="dcterms:W3CDTF">2023-11-29T08:38:43Z</dcterms:modified>
</cp:coreProperties>
</file>