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32" r:id="rId1"/>
  </p:sldMasterIdLst>
  <p:notesMasterIdLst>
    <p:notesMasterId r:id="rId19"/>
  </p:notesMasterIdLst>
  <p:sldIdLst>
    <p:sldId id="256" r:id="rId2"/>
    <p:sldId id="312" r:id="rId3"/>
    <p:sldId id="269" r:id="rId4"/>
    <p:sldId id="279" r:id="rId5"/>
    <p:sldId id="298" r:id="rId6"/>
    <p:sldId id="306" r:id="rId7"/>
    <p:sldId id="300" r:id="rId8"/>
    <p:sldId id="301" r:id="rId9"/>
    <p:sldId id="302" r:id="rId10"/>
    <p:sldId id="303" r:id="rId11"/>
    <p:sldId id="304" r:id="rId12"/>
    <p:sldId id="305" r:id="rId13"/>
    <p:sldId id="310" r:id="rId14"/>
    <p:sldId id="307" r:id="rId15"/>
    <p:sldId id="309" r:id="rId16"/>
    <p:sldId id="308"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nia Helou" initials="SH" lastIdx="1" clrIdx="0">
    <p:extLst>
      <p:ext uri="{19B8F6BF-5375-455C-9EA6-DF929625EA0E}">
        <p15:presenceInfo xmlns:p15="http://schemas.microsoft.com/office/powerpoint/2012/main" userId="Sonia Helo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95540" autoAdjust="0"/>
  </p:normalViewPr>
  <p:slideViewPr>
    <p:cSldViewPr snapToGrid="0">
      <p:cViewPr varScale="1">
        <p:scale>
          <a:sx n="56" d="100"/>
          <a:sy n="56" d="100"/>
        </p:scale>
        <p:origin x="1060"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10101764\Desktop\ESCWA\IC\+Palestine%20Reduction%20Strategy\Annualized%20Table%20-%20Palestine(AutoRecovered).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10101764\Desktop\ESCWA\IC\+Palestine%20Reduction%20Strategy\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312499999999999E-2"/>
          <c:y val="0.52461777836613077"/>
          <c:w val="0.90937500000000004"/>
          <c:h val="6.6956174733178719E-2"/>
        </c:manualLayout>
      </c:layout>
      <c:scatterChart>
        <c:scatterStyle val="lineMarker"/>
        <c:varyColors val="0"/>
        <c:ser>
          <c:idx val="0"/>
          <c:order val="0"/>
          <c:tx>
            <c:strRef>
              <c:f>Sheet1!$B$1</c:f>
              <c:strCache>
                <c:ptCount val="1"/>
                <c:pt idx="0">
                  <c:v>Y-Values</c:v>
                </c:pt>
              </c:strCache>
            </c:strRef>
          </c:tx>
          <c:spPr>
            <a:ln w="28575">
              <a:gradFill>
                <a:gsLst>
                  <a:gs pos="0">
                    <a:schemeClr val="accent3">
                      <a:lumMod val="60000"/>
                      <a:lumOff val="40000"/>
                    </a:schemeClr>
                  </a:gs>
                  <a:gs pos="50000">
                    <a:schemeClr val="accent1">
                      <a:tint val="44500"/>
                      <a:satMod val="160000"/>
                    </a:schemeClr>
                  </a:gs>
                  <a:gs pos="100000">
                    <a:schemeClr val="accent1">
                      <a:tint val="23500"/>
                      <a:satMod val="160000"/>
                    </a:schemeClr>
                  </a:gs>
                </a:gsLst>
                <a:lin ang="5400000" scaled="0"/>
              </a:gradFill>
            </a:ln>
          </c:spPr>
          <c:marker>
            <c:symbol val="triangle"/>
            <c:size val="9"/>
            <c:spPr>
              <a:solidFill>
                <a:schemeClr val="accent3">
                  <a:lumMod val="75000"/>
                </a:schemeClr>
              </a:solidFill>
              <a:ln>
                <a:gradFill>
                  <a:gsLst>
                    <a:gs pos="0">
                      <a:schemeClr val="accent2">
                        <a:lumMod val="75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a:sp3d>
            </c:spPr>
          </c:marker>
          <c:dPt>
            <c:idx val="0"/>
            <c:marker>
              <c:spPr>
                <a:solidFill>
                  <a:schemeClr val="accent3">
                    <a:lumMod val="75000"/>
                  </a:schemeClr>
                </a:solidFill>
                <a:ln>
                  <a:gradFill>
                    <a:gsLst>
                      <a:gs pos="800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ln>
                <a:scene3d>
                  <a:camera prst="orthographicFront"/>
                  <a:lightRig rig="threePt" dir="t"/>
                </a:scene3d>
                <a:sp3d>
                  <a:bevelT/>
                </a:sp3d>
              </c:spPr>
            </c:marker>
            <c:bubble3D val="0"/>
            <c:extLst>
              <c:ext xmlns:c16="http://schemas.microsoft.com/office/drawing/2014/chart" uri="{C3380CC4-5D6E-409C-BE32-E72D297353CC}">
                <c16:uniqueId val="{00000000-3DFF-4DCC-ABBC-833D54440524}"/>
              </c:ext>
            </c:extLst>
          </c:dPt>
          <c:xVal>
            <c:numRef>
              <c:f>Sheet1!$A$2:$A$6</c:f>
              <c:numCache>
                <c:formatCode>General</c:formatCode>
                <c:ptCount val="5"/>
                <c:pt idx="0">
                  <c:v>2017</c:v>
                </c:pt>
                <c:pt idx="1">
                  <c:v>2019</c:v>
                </c:pt>
                <c:pt idx="2">
                  <c:v>2020</c:v>
                </c:pt>
                <c:pt idx="3">
                  <c:v>2021</c:v>
                </c:pt>
                <c:pt idx="4">
                  <c:v>2022</c:v>
                </c:pt>
              </c:numCache>
            </c:numRef>
          </c:xVal>
          <c:yVal>
            <c:numRef>
              <c:f>Sheet1!$B$2:$B$6</c:f>
              <c:numCache>
                <c:formatCode>General</c:formatCode>
                <c:ptCount val="5"/>
                <c:pt idx="0">
                  <c:v>0</c:v>
                </c:pt>
                <c:pt idx="1">
                  <c:v>0</c:v>
                </c:pt>
                <c:pt idx="2">
                  <c:v>0</c:v>
                </c:pt>
                <c:pt idx="3">
                  <c:v>0</c:v>
                </c:pt>
                <c:pt idx="4">
                  <c:v>0</c:v>
                </c:pt>
              </c:numCache>
            </c:numRef>
          </c:yVal>
          <c:smooth val="0"/>
          <c:extLst>
            <c:ext xmlns:c16="http://schemas.microsoft.com/office/drawing/2014/chart" uri="{C3380CC4-5D6E-409C-BE32-E72D297353CC}">
              <c16:uniqueId val="{00000001-3DFF-4DCC-ABBC-833D54440524}"/>
            </c:ext>
          </c:extLst>
        </c:ser>
        <c:dLbls>
          <c:showLegendKey val="0"/>
          <c:showVal val="0"/>
          <c:showCatName val="0"/>
          <c:showSerName val="0"/>
          <c:showPercent val="0"/>
          <c:showBubbleSize val="0"/>
        </c:dLbls>
        <c:axId val="4843776"/>
        <c:axId val="4845568"/>
      </c:scatterChart>
      <c:valAx>
        <c:axId val="4843776"/>
        <c:scaling>
          <c:orientation val="minMax"/>
        </c:scaling>
        <c:delete val="0"/>
        <c:axPos val="b"/>
        <c:numFmt formatCode="General" sourceLinked="1"/>
        <c:majorTickMark val="out"/>
        <c:minorTickMark val="none"/>
        <c:tickLblPos val="nextTo"/>
        <c:crossAx val="4845568"/>
        <c:crosses val="autoZero"/>
        <c:crossBetween val="midCat"/>
      </c:valAx>
      <c:valAx>
        <c:axId val="4845568"/>
        <c:scaling>
          <c:orientation val="minMax"/>
        </c:scaling>
        <c:delete val="1"/>
        <c:axPos val="l"/>
        <c:numFmt formatCode="General" sourceLinked="1"/>
        <c:majorTickMark val="out"/>
        <c:minorTickMark val="none"/>
        <c:tickLblPos val="nextTo"/>
        <c:crossAx val="4843776"/>
        <c:crosses val="autoZero"/>
        <c:crossBetween val="midCat"/>
      </c:valAx>
      <c:spPr>
        <a:noFill/>
        <a:ln w="25400">
          <a:solidFill>
            <a:schemeClr val="tx1"/>
          </a:solid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2"/>
          <c:tx>
            <c:v>معدل الحرمان في عام 2022</c:v>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'not sorted (with graph)'!$C$3:$C$24</c:f>
              <c:strCache>
                <c:ptCount val="22"/>
                <c:pt idx="0">
                  <c:v>الالتحاق بالتعليم</c:v>
                </c:pt>
                <c:pt idx="1">
                  <c:v>الرسوب</c:v>
                </c:pt>
                <c:pt idx="2">
                  <c:v>جودة التعليم</c:v>
                </c:pt>
                <c:pt idx="3">
                  <c:v>التحصيل العلمي</c:v>
                </c:pt>
                <c:pt idx="4">
                  <c:v>الإعاقة</c:v>
                </c:pt>
                <c:pt idx="5">
                  <c:v>المرض المزمن</c:v>
                </c:pt>
                <c:pt idx="6">
                  <c:v>التأمين الصحي</c:v>
                </c:pt>
                <c:pt idx="7">
                  <c:v>الوصول للخدمات الصحية</c:v>
                </c:pt>
                <c:pt idx="8">
                  <c:v>البطالة</c:v>
                </c:pt>
                <c:pt idx="9">
                  <c:v>ظروف العمل</c:v>
                </c:pt>
                <c:pt idx="10">
                  <c:v>مزايا العمل</c:v>
                </c:pt>
                <c:pt idx="11">
                  <c:v>خارج دائرة التعليم او التدريب او العمل</c:v>
                </c:pt>
                <c:pt idx="12">
                  <c:v>توفر شبكات المياه</c:v>
                </c:pt>
                <c:pt idx="13">
                  <c:v>مشاكل التهوية في المسكن</c:v>
                </c:pt>
                <c:pt idx="14">
                  <c:v>إمدادات الماء</c:v>
                </c:pt>
                <c:pt idx="15">
                  <c:v>كثافة السكن</c:v>
                </c:pt>
                <c:pt idx="16">
                  <c:v>السرقة/ تخريب الممتلكات</c:v>
                </c:pt>
                <c:pt idx="17">
                  <c:v>ملكية واستخدام الأصول</c:v>
                </c:pt>
                <c:pt idx="18">
                  <c:v>العنف</c:v>
                </c:pt>
                <c:pt idx="19">
                  <c:v>حرية التنقل</c:v>
                </c:pt>
                <c:pt idx="20">
                  <c:v>التحكم بدخل المرأة ومشاركتها في سوق العمل</c:v>
                </c:pt>
                <c:pt idx="21">
                  <c:v>الفقر النقدي</c:v>
                </c:pt>
              </c:strCache>
            </c:strRef>
          </c:cat>
          <c:val>
            <c:numRef>
              <c:f>'not sorted (with graph)'!$F$3:$F$24</c:f>
              <c:numCache>
                <c:formatCode>0%</c:formatCode>
                <c:ptCount val="22"/>
                <c:pt idx="0">
                  <c:v>7.1499999999999994E-2</c:v>
                </c:pt>
                <c:pt idx="1">
                  <c:v>0.1</c:v>
                </c:pt>
                <c:pt idx="2">
                  <c:v>0.187</c:v>
                </c:pt>
                <c:pt idx="3">
                  <c:v>0.22359999999999999</c:v>
                </c:pt>
                <c:pt idx="4">
                  <c:v>0.13200000000000001</c:v>
                </c:pt>
                <c:pt idx="5">
                  <c:v>0.13</c:v>
                </c:pt>
                <c:pt idx="6">
                  <c:v>0.34</c:v>
                </c:pt>
                <c:pt idx="7">
                  <c:v>2.8000000000000001E-2</c:v>
                </c:pt>
                <c:pt idx="8">
                  <c:v>0.223</c:v>
                </c:pt>
                <c:pt idx="9">
                  <c:v>0.25700000000000001</c:v>
                </c:pt>
                <c:pt idx="10">
                  <c:v>0.501</c:v>
                </c:pt>
                <c:pt idx="11">
                  <c:v>0.21199999999999999</c:v>
                </c:pt>
                <c:pt idx="12">
                  <c:v>5.2999999999999999E-2</c:v>
                </c:pt>
                <c:pt idx="13">
                  <c:v>0.224</c:v>
                </c:pt>
                <c:pt idx="14">
                  <c:v>0.16800000000000001</c:v>
                </c:pt>
                <c:pt idx="15">
                  <c:v>0.26200000000000001</c:v>
                </c:pt>
                <c:pt idx="16">
                  <c:v>8.7999999999999995E-2</c:v>
                </c:pt>
                <c:pt idx="17">
                  <c:v>5.7000000000000002E-2</c:v>
                </c:pt>
                <c:pt idx="18">
                  <c:v>0.30299999999999999</c:v>
                </c:pt>
                <c:pt idx="19">
                  <c:v>7.2999999999999995E-2</c:v>
                </c:pt>
                <c:pt idx="20">
                  <c:v>0.158</c:v>
                </c:pt>
                <c:pt idx="21">
                  <c:v>0.26</c:v>
                </c:pt>
              </c:numCache>
            </c:numRef>
          </c:val>
          <c:extLst>
            <c:ext xmlns:c16="http://schemas.microsoft.com/office/drawing/2014/chart" uri="{C3380CC4-5D6E-409C-BE32-E72D297353CC}">
              <c16:uniqueId val="{00000000-6083-453D-97C3-7B766F2F99A7}"/>
            </c:ext>
          </c:extLst>
        </c:ser>
        <c:ser>
          <c:idx val="2"/>
          <c:order val="3"/>
          <c:tx>
            <c:v>معدل الحرمان في عام 2030</c:v>
          </c:tx>
          <c:spPr>
            <a:pattFill prst="narHorz">
              <a:fgClr>
                <a:schemeClr val="accent3"/>
              </a:fgClr>
              <a:bgClr>
                <a:schemeClr val="accent3">
                  <a:lumMod val="20000"/>
                  <a:lumOff val="80000"/>
                </a:schemeClr>
              </a:bgClr>
            </a:pattFill>
            <a:ln>
              <a:noFill/>
            </a:ln>
            <a:effectLst>
              <a:innerShdw blurRad="114300">
                <a:schemeClr val="accent3"/>
              </a:innerShdw>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'not sorted (with graph)'!$C$3:$C$24</c:f>
              <c:strCache>
                <c:ptCount val="22"/>
                <c:pt idx="0">
                  <c:v>الالتحاق بالتعليم</c:v>
                </c:pt>
                <c:pt idx="1">
                  <c:v>الرسوب</c:v>
                </c:pt>
                <c:pt idx="2">
                  <c:v>جودة التعليم</c:v>
                </c:pt>
                <c:pt idx="3">
                  <c:v>التحصيل العلمي</c:v>
                </c:pt>
                <c:pt idx="4">
                  <c:v>الإعاقة</c:v>
                </c:pt>
                <c:pt idx="5">
                  <c:v>المرض المزمن</c:v>
                </c:pt>
                <c:pt idx="6">
                  <c:v>التأمين الصحي</c:v>
                </c:pt>
                <c:pt idx="7">
                  <c:v>الوصول للخدمات الصحية</c:v>
                </c:pt>
                <c:pt idx="8">
                  <c:v>البطالة</c:v>
                </c:pt>
                <c:pt idx="9">
                  <c:v>ظروف العمل</c:v>
                </c:pt>
                <c:pt idx="10">
                  <c:v>مزايا العمل</c:v>
                </c:pt>
                <c:pt idx="11">
                  <c:v>خارج دائرة التعليم او التدريب او العمل</c:v>
                </c:pt>
                <c:pt idx="12">
                  <c:v>توفر شبكات المياه</c:v>
                </c:pt>
                <c:pt idx="13">
                  <c:v>مشاكل التهوية في المسكن</c:v>
                </c:pt>
                <c:pt idx="14">
                  <c:v>إمدادات الماء</c:v>
                </c:pt>
                <c:pt idx="15">
                  <c:v>كثافة السكن</c:v>
                </c:pt>
                <c:pt idx="16">
                  <c:v>السرقة/ تخريب الممتلكات</c:v>
                </c:pt>
                <c:pt idx="17">
                  <c:v>ملكية واستخدام الأصول</c:v>
                </c:pt>
                <c:pt idx="18">
                  <c:v>العنف</c:v>
                </c:pt>
                <c:pt idx="19">
                  <c:v>حرية التنقل</c:v>
                </c:pt>
                <c:pt idx="20">
                  <c:v>التحكم بدخل المرأة ومشاركتها في سوق العمل</c:v>
                </c:pt>
                <c:pt idx="21">
                  <c:v>الفقر النقدي</c:v>
                </c:pt>
              </c:strCache>
            </c:strRef>
          </c:cat>
          <c:val>
            <c:numRef>
              <c:f>'not sorted (with graph)'!$G$3:$G$24</c:f>
              <c:numCache>
                <c:formatCode>0%</c:formatCode>
                <c:ptCount val="22"/>
                <c:pt idx="0">
                  <c:v>2.6200000000000001E-2</c:v>
                </c:pt>
                <c:pt idx="1">
                  <c:v>0.05</c:v>
                </c:pt>
                <c:pt idx="2">
                  <c:v>0.1</c:v>
                </c:pt>
                <c:pt idx="3">
                  <c:v>0.12379999999999999</c:v>
                </c:pt>
                <c:pt idx="4">
                  <c:v>0.12</c:v>
                </c:pt>
                <c:pt idx="5">
                  <c:v>0.11</c:v>
                </c:pt>
                <c:pt idx="6">
                  <c:v>0.24</c:v>
                </c:pt>
                <c:pt idx="7">
                  <c:v>1.7999999999999999E-2</c:v>
                </c:pt>
                <c:pt idx="8">
                  <c:v>0.123</c:v>
                </c:pt>
                <c:pt idx="9">
                  <c:v>0.17699999999999999</c:v>
                </c:pt>
                <c:pt idx="10">
                  <c:v>0.42099999999999999</c:v>
                </c:pt>
                <c:pt idx="11">
                  <c:v>0.13200000000000001</c:v>
                </c:pt>
                <c:pt idx="12">
                  <c:v>0.02</c:v>
                </c:pt>
                <c:pt idx="13">
                  <c:v>0.17</c:v>
                </c:pt>
                <c:pt idx="14">
                  <c:v>0.1</c:v>
                </c:pt>
                <c:pt idx="15">
                  <c:v>0.22</c:v>
                </c:pt>
                <c:pt idx="16">
                  <c:v>7.0000000000000007E-2</c:v>
                </c:pt>
                <c:pt idx="17">
                  <c:v>4.4999999999999998E-2</c:v>
                </c:pt>
                <c:pt idx="18">
                  <c:v>0.25</c:v>
                </c:pt>
                <c:pt idx="19">
                  <c:v>7.2999999999999995E-2</c:v>
                </c:pt>
                <c:pt idx="20">
                  <c:v>0.1</c:v>
                </c:pt>
                <c:pt idx="21">
                  <c:v>0.2</c:v>
                </c:pt>
              </c:numCache>
            </c:numRef>
          </c:val>
          <c:extLst>
            <c:ext xmlns:c16="http://schemas.microsoft.com/office/drawing/2014/chart" uri="{C3380CC4-5D6E-409C-BE32-E72D297353CC}">
              <c16:uniqueId val="{00000001-6083-453D-97C3-7B766F2F99A7}"/>
            </c:ext>
          </c:extLst>
        </c:ser>
        <c:dLbls>
          <c:dLblPos val="outEnd"/>
          <c:showLegendKey val="0"/>
          <c:showVal val="1"/>
          <c:showCatName val="0"/>
          <c:showSerName val="0"/>
          <c:showPercent val="0"/>
          <c:showBubbleSize val="0"/>
        </c:dLbls>
        <c:gapWidth val="164"/>
        <c:overlap val="-22"/>
        <c:axId val="134152960"/>
        <c:axId val="134154496"/>
        <c:extLst>
          <c:ext xmlns:c15="http://schemas.microsoft.com/office/drawing/2012/chart" uri="{02D57815-91ED-43cb-92C2-25804820EDAC}">
            <c15:filteredBarSeries>
              <c15:ser>
                <c:idx val="3"/>
                <c:order val="0"/>
                <c:tx>
                  <c:v>معدل الحرمان في 2011</c:v>
                </c:tx>
                <c:spPr>
                  <a:pattFill prst="narHorz">
                    <a:fgClr>
                      <a:schemeClr val="accent4"/>
                    </a:fgClr>
                    <a:bgClr>
                      <a:schemeClr val="accent4">
                        <a:lumMod val="20000"/>
                        <a:lumOff val="80000"/>
                      </a:schemeClr>
                    </a:bgClr>
                  </a:pattFill>
                  <a:ln>
                    <a:noFill/>
                  </a:ln>
                  <a:effectLst>
                    <a:innerShdw blurRad="114300">
                      <a:schemeClr val="accent4"/>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a:solidFill>
                              <a:schemeClr val="tx1">
                                <a:lumMod val="35000"/>
                                <a:lumOff val="65000"/>
                              </a:schemeClr>
                            </a:solidFill>
                          </a:ln>
                          <a:effectLst/>
                        </c:spPr>
                      </c15:leaderLines>
                    </c:ext>
                  </c:extLst>
                </c:dLbls>
                <c:val>
                  <c:numRef>
                    <c:extLst>
                      <c:ext uri="{02D57815-91ED-43cb-92C2-25804820EDAC}">
                        <c15:formulaRef>
                          <c15:sqref>'not sorted (with graph)'!$D$3:$D$24</c15:sqref>
                        </c15:formulaRef>
                      </c:ext>
                    </c:extLst>
                    <c:numCache>
                      <c:formatCode>General</c:formatCode>
                      <c:ptCount val="22"/>
                      <c:pt idx="0" formatCode="0%">
                        <c:v>9.6799999999999997E-2</c:v>
                      </c:pt>
                      <c:pt idx="3" formatCode="0%">
                        <c:v>0.29459999999999997</c:v>
                      </c:pt>
                      <c:pt idx="6" formatCode="0%">
                        <c:v>0.25009999999999999</c:v>
                      </c:pt>
                      <c:pt idx="7" formatCode="0%">
                        <c:v>1.0999999999999999E-2</c:v>
                      </c:pt>
                      <c:pt idx="8" formatCode="0%">
                        <c:v>0.14596999999999999</c:v>
                      </c:pt>
                      <c:pt idx="11" formatCode="0%">
                        <c:v>0.17766699999999999</c:v>
                      </c:pt>
                      <c:pt idx="12" formatCode="0%">
                        <c:v>6.8169999999999994E-2</c:v>
                      </c:pt>
                      <c:pt idx="13" formatCode="0%">
                        <c:v>0.13075000000000001</c:v>
                      </c:pt>
                      <c:pt idx="15" formatCode="0%">
                        <c:v>0.2442</c:v>
                      </c:pt>
                      <c:pt idx="21" formatCode="0%">
                        <c:v>0.20566999999999999</c:v>
                      </c:pt>
                    </c:numCache>
                  </c:numRef>
                </c:val>
                <c:extLst>
                  <c:ext xmlns:c16="http://schemas.microsoft.com/office/drawing/2014/chart" uri="{C3380CC4-5D6E-409C-BE32-E72D297353CC}">
                    <c16:uniqueId val="{00000002-6083-453D-97C3-7B766F2F99A7}"/>
                  </c:ext>
                </c:extLst>
              </c15:ser>
            </c15:filteredBarSeries>
            <c15:filteredBarSeries>
              <c15:ser>
                <c:idx val="0"/>
                <c:order val="1"/>
                <c:tx>
                  <c:v>معدل الحرمان في 2017</c:v>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'not sorted (with graph)'!$C$3:$C$24</c15:sqref>
                        </c15:formulaRef>
                      </c:ext>
                    </c:extLst>
                    <c:strCache>
                      <c:ptCount val="22"/>
                      <c:pt idx="0">
                        <c:v>الالتحاق بالتعليم</c:v>
                      </c:pt>
                      <c:pt idx="1">
                        <c:v>الرسوب</c:v>
                      </c:pt>
                      <c:pt idx="2">
                        <c:v>جودة التعليم</c:v>
                      </c:pt>
                      <c:pt idx="3">
                        <c:v>التحصيل العلمي</c:v>
                      </c:pt>
                      <c:pt idx="4">
                        <c:v>الإعاقة</c:v>
                      </c:pt>
                      <c:pt idx="5">
                        <c:v>المرض المزمن</c:v>
                      </c:pt>
                      <c:pt idx="6">
                        <c:v>التأمين الصحي</c:v>
                      </c:pt>
                      <c:pt idx="7">
                        <c:v>الوصول للخدمات الصحية</c:v>
                      </c:pt>
                      <c:pt idx="8">
                        <c:v>البطالة</c:v>
                      </c:pt>
                      <c:pt idx="9">
                        <c:v>ظروف العمل</c:v>
                      </c:pt>
                      <c:pt idx="10">
                        <c:v>مزايا العمل</c:v>
                      </c:pt>
                      <c:pt idx="11">
                        <c:v>خارج دائرة التعليم او التدريب او العمل</c:v>
                      </c:pt>
                      <c:pt idx="12">
                        <c:v>توفر شبكات المياه</c:v>
                      </c:pt>
                      <c:pt idx="13">
                        <c:v>مشاكل التهوية في المسكن</c:v>
                      </c:pt>
                      <c:pt idx="14">
                        <c:v>إمدادات الماء</c:v>
                      </c:pt>
                      <c:pt idx="15">
                        <c:v>كثافة السكن</c:v>
                      </c:pt>
                      <c:pt idx="16">
                        <c:v>السرقة/ تخريب الممتلكات</c:v>
                      </c:pt>
                      <c:pt idx="17">
                        <c:v>ملكية واستخدام الأصول</c:v>
                      </c:pt>
                      <c:pt idx="18">
                        <c:v>العنف</c:v>
                      </c:pt>
                      <c:pt idx="19">
                        <c:v>حرية التنقل</c:v>
                      </c:pt>
                      <c:pt idx="20">
                        <c:v>التحكم بدخل المرأة ومشاركتها في سوق العمل</c:v>
                      </c:pt>
                      <c:pt idx="21">
                        <c:v>الفقر النقدي</c:v>
                      </c:pt>
                    </c:strCache>
                  </c:strRef>
                </c:cat>
                <c:val>
                  <c:numRef>
                    <c:extLst xmlns:c15="http://schemas.microsoft.com/office/drawing/2012/chart">
                      <c:ext xmlns:c15="http://schemas.microsoft.com/office/drawing/2012/chart" uri="{02D57815-91ED-43cb-92C2-25804820EDAC}">
                        <c15:formulaRef>
                          <c15:sqref>'not sorted (with graph)'!$E$3:$E$24</c15:sqref>
                        </c15:formulaRef>
                      </c:ext>
                    </c:extLst>
                    <c:numCache>
                      <c:formatCode>0%</c:formatCode>
                      <c:ptCount val="22"/>
                      <c:pt idx="0">
                        <c:v>9.8500000000000004E-2</c:v>
                      </c:pt>
                      <c:pt idx="1">
                        <c:v>0.10100000000000001</c:v>
                      </c:pt>
                      <c:pt idx="2">
                        <c:v>0.1875</c:v>
                      </c:pt>
                      <c:pt idx="3">
                        <c:v>0.28470000000000001</c:v>
                      </c:pt>
                      <c:pt idx="4">
                        <c:v>0.13239999999999999</c:v>
                      </c:pt>
                      <c:pt idx="5">
                        <c:v>0.13009999999999999</c:v>
                      </c:pt>
                      <c:pt idx="6">
                        <c:v>0.27829999999999999</c:v>
                      </c:pt>
                      <c:pt idx="7">
                        <c:v>2.8000000000000001E-2</c:v>
                      </c:pt>
                      <c:pt idx="8">
                        <c:v>0.16220000000000001</c:v>
                      </c:pt>
                      <c:pt idx="9">
                        <c:v>0.25659999999999999</c:v>
                      </c:pt>
                      <c:pt idx="10">
                        <c:v>0.4819</c:v>
                      </c:pt>
                      <c:pt idx="11">
                        <c:v>0.19969999999999999</c:v>
                      </c:pt>
                      <c:pt idx="12">
                        <c:v>5.2200000000000003E-2</c:v>
                      </c:pt>
                      <c:pt idx="13">
                        <c:v>0.22389999999999999</c:v>
                      </c:pt>
                      <c:pt idx="14">
                        <c:v>0.15260000000000001</c:v>
                      </c:pt>
                      <c:pt idx="15">
                        <c:v>0.26290000000000002</c:v>
                      </c:pt>
                      <c:pt idx="16">
                        <c:v>8.1199999999999994E-2</c:v>
                      </c:pt>
                      <c:pt idx="17">
                        <c:v>2.87E-2</c:v>
                      </c:pt>
                      <c:pt idx="18">
                        <c:v>0.30309999999999998</c:v>
                      </c:pt>
                      <c:pt idx="19">
                        <c:v>7.3200000000000001E-2</c:v>
                      </c:pt>
                      <c:pt idx="20">
                        <c:v>0.15770000000000001</c:v>
                      </c:pt>
                      <c:pt idx="21">
                        <c:v>0.2402</c:v>
                      </c:pt>
                    </c:numCache>
                  </c:numRef>
                </c:val>
                <c:extLst xmlns:c15="http://schemas.microsoft.com/office/drawing/2012/chart">
                  <c:ext xmlns:c16="http://schemas.microsoft.com/office/drawing/2014/chart" uri="{C3380CC4-5D6E-409C-BE32-E72D297353CC}">
                    <c16:uniqueId val="{00000003-6083-453D-97C3-7B766F2F99A7}"/>
                  </c:ext>
                </c:extLst>
              </c15:ser>
            </c15:filteredBarSeries>
          </c:ext>
        </c:extLst>
      </c:barChart>
      <c:catAx>
        <c:axId val="134152960"/>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154496"/>
        <c:crosses val="autoZero"/>
        <c:auto val="1"/>
        <c:lblAlgn val="ctr"/>
        <c:lblOffset val="100"/>
        <c:noMultiLvlLbl val="0"/>
      </c:catAx>
      <c:valAx>
        <c:axId val="13415449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152960"/>
        <c:crosses val="autoZero"/>
        <c:crossBetween val="between"/>
      </c:valAx>
      <c:spPr>
        <a:noFill/>
        <a:ln>
          <a:noFill/>
        </a:ln>
        <a:effectLst/>
      </c:spPr>
    </c:plotArea>
    <c:legend>
      <c:legendPos val="t"/>
      <c:layout>
        <c:manualLayout>
          <c:xMode val="edge"/>
          <c:yMode val="edge"/>
          <c:x val="0.38846401003969133"/>
          <c:y val="5.6056158752957441E-2"/>
          <c:w val="0.3131733921105449"/>
          <c:h val="6.578993415296771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76159230096237"/>
          <c:y val="5.0925925925925923E-2"/>
          <c:w val="0.84068285214348204"/>
          <c:h val="0.62581437736949552"/>
        </c:manualLayout>
      </c:layout>
      <c:barChart>
        <c:barDir val="bar"/>
        <c:grouping val="stacked"/>
        <c:varyColors val="0"/>
        <c:ser>
          <c:idx val="0"/>
          <c:order val="0"/>
          <c:tx>
            <c:strRef>
              <c:f>'Contribution of dimensions_ ara'!$A$2</c:f>
              <c:strCache>
                <c:ptCount val="1"/>
                <c:pt idx="0">
                  <c:v>التعليم</c:v>
                </c:pt>
              </c:strCache>
            </c:strRef>
          </c:tx>
          <c:spPr>
            <a:solidFill>
              <a:schemeClr val="accent1"/>
            </a:solidFill>
            <a:ln>
              <a:noFill/>
            </a:ln>
            <a:effectLst/>
          </c:spPr>
          <c:invertIfNegative val="0"/>
          <c:cat>
            <c:numRef>
              <c:f>'Contribution of dimensions_ ara'!$D$1</c:f>
              <c:numCache>
                <c:formatCode>General</c:formatCode>
                <c:ptCount val="1"/>
                <c:pt idx="0">
                  <c:v>2030</c:v>
                </c:pt>
              </c:numCache>
              <c:extLst/>
            </c:numRef>
          </c:cat>
          <c:val>
            <c:numRef>
              <c:f>'Contribution of dimensions_ ara'!$D$2</c:f>
              <c:numCache>
                <c:formatCode>0.00%</c:formatCode>
                <c:ptCount val="1"/>
                <c:pt idx="0">
                  <c:v>6.2100000000000002E-2</c:v>
                </c:pt>
              </c:numCache>
              <c:extLst/>
            </c:numRef>
          </c:val>
          <c:extLst>
            <c:ext xmlns:c16="http://schemas.microsoft.com/office/drawing/2014/chart" uri="{C3380CC4-5D6E-409C-BE32-E72D297353CC}">
              <c16:uniqueId val="{00000000-B65E-4208-9957-D3DE65FCC23E}"/>
            </c:ext>
          </c:extLst>
        </c:ser>
        <c:ser>
          <c:idx val="1"/>
          <c:order val="1"/>
          <c:tx>
            <c:strRef>
              <c:f>'Contribution of dimensions_ ara'!$A$3</c:f>
              <c:strCache>
                <c:ptCount val="1"/>
                <c:pt idx="0">
                  <c:v>الصحة</c:v>
                </c:pt>
              </c:strCache>
            </c:strRef>
          </c:tx>
          <c:spPr>
            <a:solidFill>
              <a:schemeClr val="accent2"/>
            </a:solidFill>
            <a:ln>
              <a:noFill/>
            </a:ln>
            <a:effectLst/>
          </c:spPr>
          <c:invertIfNegative val="0"/>
          <c:cat>
            <c:numRef>
              <c:f>'Contribution of dimensions_ ara'!$D$1</c:f>
              <c:numCache>
                <c:formatCode>General</c:formatCode>
                <c:ptCount val="1"/>
                <c:pt idx="0">
                  <c:v>2030</c:v>
                </c:pt>
              </c:numCache>
              <c:extLst/>
            </c:numRef>
          </c:cat>
          <c:val>
            <c:numRef>
              <c:f>'Contribution of dimensions_ ara'!$D$3</c:f>
              <c:numCache>
                <c:formatCode>0.00%</c:formatCode>
                <c:ptCount val="1"/>
                <c:pt idx="0">
                  <c:v>5.5100000000000003E-2</c:v>
                </c:pt>
              </c:numCache>
              <c:extLst/>
            </c:numRef>
          </c:val>
          <c:extLst>
            <c:ext xmlns:c16="http://schemas.microsoft.com/office/drawing/2014/chart" uri="{C3380CC4-5D6E-409C-BE32-E72D297353CC}">
              <c16:uniqueId val="{00000001-B65E-4208-9957-D3DE65FCC23E}"/>
            </c:ext>
          </c:extLst>
        </c:ser>
        <c:ser>
          <c:idx val="2"/>
          <c:order val="2"/>
          <c:tx>
            <c:strRef>
              <c:f>'Contribution of dimensions_ ara'!$A$4</c:f>
              <c:strCache>
                <c:ptCount val="1"/>
                <c:pt idx="0">
                  <c:v>العمل</c:v>
                </c:pt>
              </c:strCache>
            </c:strRef>
          </c:tx>
          <c:spPr>
            <a:solidFill>
              <a:schemeClr val="accent3"/>
            </a:solidFill>
            <a:ln>
              <a:noFill/>
            </a:ln>
            <a:effectLst/>
          </c:spPr>
          <c:invertIfNegative val="0"/>
          <c:cat>
            <c:numRef>
              <c:f>'Contribution of dimensions_ ara'!$D$1</c:f>
              <c:numCache>
                <c:formatCode>General</c:formatCode>
                <c:ptCount val="1"/>
                <c:pt idx="0">
                  <c:v>2030</c:v>
                </c:pt>
              </c:numCache>
              <c:extLst/>
            </c:numRef>
          </c:cat>
          <c:val>
            <c:numRef>
              <c:f>'Contribution of dimensions_ ara'!$D$4</c:f>
              <c:numCache>
                <c:formatCode>0.00%</c:formatCode>
                <c:ptCount val="1"/>
                <c:pt idx="0">
                  <c:v>0.11600000000000001</c:v>
                </c:pt>
              </c:numCache>
              <c:extLst/>
            </c:numRef>
          </c:val>
          <c:extLst>
            <c:ext xmlns:c16="http://schemas.microsoft.com/office/drawing/2014/chart" uri="{C3380CC4-5D6E-409C-BE32-E72D297353CC}">
              <c16:uniqueId val="{00000002-B65E-4208-9957-D3DE65FCC23E}"/>
            </c:ext>
          </c:extLst>
        </c:ser>
        <c:ser>
          <c:idx val="3"/>
          <c:order val="3"/>
          <c:tx>
            <c:strRef>
              <c:f>'Contribution of dimensions_ ara'!$A$5</c:f>
              <c:strCache>
                <c:ptCount val="1"/>
                <c:pt idx="0">
                  <c:v>ظروف السكن والوصول للخدمات</c:v>
                </c:pt>
              </c:strCache>
            </c:strRef>
          </c:tx>
          <c:spPr>
            <a:solidFill>
              <a:schemeClr val="accent4"/>
            </a:solidFill>
            <a:ln>
              <a:noFill/>
            </a:ln>
            <a:effectLst/>
          </c:spPr>
          <c:invertIfNegative val="0"/>
          <c:cat>
            <c:numRef>
              <c:f>'Contribution of dimensions_ ara'!$D$1</c:f>
              <c:numCache>
                <c:formatCode>General</c:formatCode>
                <c:ptCount val="1"/>
                <c:pt idx="0">
                  <c:v>2030</c:v>
                </c:pt>
              </c:numCache>
              <c:extLst/>
            </c:numRef>
          </c:cat>
          <c:val>
            <c:numRef>
              <c:f>'Contribution of dimensions_ ara'!$D$5</c:f>
              <c:numCache>
                <c:formatCode>0.00%</c:formatCode>
                <c:ptCount val="1"/>
                <c:pt idx="0">
                  <c:v>0.114</c:v>
                </c:pt>
              </c:numCache>
              <c:extLst/>
            </c:numRef>
          </c:val>
          <c:extLst>
            <c:ext xmlns:c16="http://schemas.microsoft.com/office/drawing/2014/chart" uri="{C3380CC4-5D6E-409C-BE32-E72D297353CC}">
              <c16:uniqueId val="{00000003-B65E-4208-9957-D3DE65FCC23E}"/>
            </c:ext>
          </c:extLst>
        </c:ser>
        <c:ser>
          <c:idx val="4"/>
          <c:order val="4"/>
          <c:tx>
            <c:strRef>
              <c:f>'Contribution of dimensions_ ara'!$A$6</c:f>
              <c:strCache>
                <c:ptCount val="1"/>
                <c:pt idx="0">
                  <c:v>السلامة الشخصية وحرية استخدام الأصول</c:v>
                </c:pt>
              </c:strCache>
            </c:strRef>
          </c:tx>
          <c:spPr>
            <a:solidFill>
              <a:schemeClr val="accent5"/>
            </a:solidFill>
            <a:ln>
              <a:noFill/>
            </a:ln>
            <a:effectLst/>
          </c:spPr>
          <c:invertIfNegative val="0"/>
          <c:cat>
            <c:numRef>
              <c:f>'Contribution of dimensions_ ara'!$D$1</c:f>
              <c:numCache>
                <c:formatCode>General</c:formatCode>
                <c:ptCount val="1"/>
                <c:pt idx="0">
                  <c:v>2030</c:v>
                </c:pt>
              </c:numCache>
              <c:extLst/>
            </c:numRef>
          </c:cat>
          <c:val>
            <c:numRef>
              <c:f>'Contribution of dimensions_ ara'!$D$6</c:f>
              <c:numCache>
                <c:formatCode>0.00%</c:formatCode>
                <c:ptCount val="1"/>
                <c:pt idx="0">
                  <c:v>8.5900000000000004E-2</c:v>
                </c:pt>
              </c:numCache>
              <c:extLst/>
            </c:numRef>
          </c:val>
          <c:extLst>
            <c:ext xmlns:c16="http://schemas.microsoft.com/office/drawing/2014/chart" uri="{C3380CC4-5D6E-409C-BE32-E72D297353CC}">
              <c16:uniqueId val="{00000004-B65E-4208-9957-D3DE65FCC23E}"/>
            </c:ext>
          </c:extLst>
        </c:ser>
        <c:ser>
          <c:idx val="5"/>
          <c:order val="5"/>
          <c:tx>
            <c:strRef>
              <c:f>'Contribution of dimensions_ ara'!$A$7</c:f>
              <c:strCache>
                <c:ptCount val="1"/>
                <c:pt idx="0">
                  <c:v>الحرية الشخصية</c:v>
                </c:pt>
              </c:strCache>
            </c:strRef>
          </c:tx>
          <c:spPr>
            <a:solidFill>
              <a:schemeClr val="accent6"/>
            </a:solidFill>
            <a:ln>
              <a:noFill/>
            </a:ln>
            <a:effectLst/>
          </c:spPr>
          <c:invertIfNegative val="0"/>
          <c:cat>
            <c:numRef>
              <c:f>'Contribution of dimensions_ ara'!$D$1</c:f>
              <c:numCache>
                <c:formatCode>General</c:formatCode>
                <c:ptCount val="1"/>
                <c:pt idx="0">
                  <c:v>2030</c:v>
                </c:pt>
              </c:numCache>
              <c:extLst/>
            </c:numRef>
          </c:cat>
          <c:val>
            <c:numRef>
              <c:f>'Contribution of dimensions_ ara'!$D$7</c:f>
              <c:numCache>
                <c:formatCode>0.00%</c:formatCode>
                <c:ptCount val="1"/>
                <c:pt idx="0">
                  <c:v>6.0999999999999999E-2</c:v>
                </c:pt>
              </c:numCache>
              <c:extLst/>
            </c:numRef>
          </c:val>
          <c:extLst>
            <c:ext xmlns:c16="http://schemas.microsoft.com/office/drawing/2014/chart" uri="{C3380CC4-5D6E-409C-BE32-E72D297353CC}">
              <c16:uniqueId val="{00000005-B65E-4208-9957-D3DE65FCC23E}"/>
            </c:ext>
          </c:extLst>
        </c:ser>
        <c:ser>
          <c:idx val="6"/>
          <c:order val="6"/>
          <c:tx>
            <c:strRef>
              <c:f>'Contribution of dimensions_ ara'!$A$8</c:f>
              <c:strCache>
                <c:ptCount val="1"/>
                <c:pt idx="0">
                  <c:v>البعد الاقتصادي</c:v>
                </c:pt>
              </c:strCache>
            </c:strRef>
          </c:tx>
          <c:spPr>
            <a:solidFill>
              <a:schemeClr val="accent1">
                <a:lumMod val="60000"/>
              </a:schemeClr>
            </a:solidFill>
            <a:ln>
              <a:noFill/>
            </a:ln>
            <a:effectLst/>
          </c:spPr>
          <c:invertIfNegative val="0"/>
          <c:cat>
            <c:numRef>
              <c:f>'Contribution of dimensions_ ara'!$D$1</c:f>
              <c:numCache>
                <c:formatCode>General</c:formatCode>
                <c:ptCount val="1"/>
                <c:pt idx="0">
                  <c:v>2030</c:v>
                </c:pt>
              </c:numCache>
              <c:extLst/>
            </c:numRef>
          </c:cat>
          <c:val>
            <c:numRef>
              <c:f>'Contribution of dimensions_ ara'!$D$8</c:f>
              <c:numCache>
                <c:formatCode>0.00%</c:formatCode>
                <c:ptCount val="1"/>
                <c:pt idx="0">
                  <c:v>0.50570000000000004</c:v>
                </c:pt>
              </c:numCache>
              <c:extLst/>
            </c:numRef>
          </c:val>
          <c:extLst>
            <c:ext xmlns:c16="http://schemas.microsoft.com/office/drawing/2014/chart" uri="{C3380CC4-5D6E-409C-BE32-E72D297353CC}">
              <c16:uniqueId val="{00000006-B65E-4208-9957-D3DE65FCC23E}"/>
            </c:ext>
          </c:extLst>
        </c:ser>
        <c:dLbls>
          <c:showLegendKey val="0"/>
          <c:showVal val="0"/>
          <c:showCatName val="0"/>
          <c:showSerName val="0"/>
          <c:showPercent val="0"/>
          <c:showBubbleSize val="0"/>
        </c:dLbls>
        <c:gapWidth val="150"/>
        <c:overlap val="100"/>
        <c:axId val="134244608"/>
        <c:axId val="134254592"/>
      </c:barChart>
      <c:catAx>
        <c:axId val="1342446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254592"/>
        <c:crosses val="autoZero"/>
        <c:auto val="1"/>
        <c:lblAlgn val="ctr"/>
        <c:lblOffset val="100"/>
        <c:noMultiLvlLbl val="0"/>
      </c:catAx>
      <c:valAx>
        <c:axId val="13425459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244608"/>
        <c:crosses val="autoZero"/>
        <c:crossBetween val="between"/>
      </c:valAx>
      <c:spPr>
        <a:noFill/>
        <a:ln>
          <a:noFill/>
        </a:ln>
        <a:effectLst/>
      </c:spPr>
    </c:plotArea>
    <c:legend>
      <c:legendPos val="b"/>
      <c:layout>
        <c:manualLayout>
          <c:xMode val="edge"/>
          <c:yMode val="edge"/>
          <c:x val="5.848972003499564E-2"/>
          <c:y val="0.73784339457567805"/>
          <c:w val="0.72317541557305332"/>
          <c:h val="0.2621566054243219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DD0217-1195-4496-ADA4-8FBE1FCD1CFB}" type="datetimeFigureOut">
              <a:rPr lang="en-AU" smtClean="0"/>
              <a:t>28/11/2022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82BF88-36B6-48C4-92C7-10FA70A4795D}" type="slidenum">
              <a:rPr lang="en-AU" smtClean="0"/>
              <a:t>‹#›</a:t>
            </a:fld>
            <a:endParaRPr lang="en-AU"/>
          </a:p>
        </p:txBody>
      </p:sp>
    </p:spTree>
    <p:extLst>
      <p:ext uri="{BB962C8B-B14F-4D97-AF65-F5344CB8AC3E}">
        <p14:creationId xmlns:p14="http://schemas.microsoft.com/office/powerpoint/2010/main" val="4202469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C82BF88-36B6-48C4-92C7-10FA70A4795D}" type="slidenum">
              <a:rPr lang="en-AU" smtClean="0"/>
              <a:t>15</a:t>
            </a:fld>
            <a:endParaRPr lang="en-AU"/>
          </a:p>
        </p:txBody>
      </p:sp>
    </p:spTree>
    <p:extLst>
      <p:ext uri="{BB962C8B-B14F-4D97-AF65-F5344CB8AC3E}">
        <p14:creationId xmlns:p14="http://schemas.microsoft.com/office/powerpoint/2010/main" val="3605032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853C0224-D230-41C4-9237-B3C6CA9A3875}" type="datetimeFigureOut">
              <a:rPr lang="en-AU" smtClean="0"/>
              <a:t>28/11/2022</a:t>
            </a:fld>
            <a:endParaRPr lang="en-AU"/>
          </a:p>
        </p:txBody>
      </p:sp>
      <p:sp>
        <p:nvSpPr>
          <p:cNvPr id="20" name="Footer Placeholder 19"/>
          <p:cNvSpPr>
            <a:spLocks noGrp="1"/>
          </p:cNvSpPr>
          <p:nvPr>
            <p:ph type="ftr" sz="quarter" idx="11"/>
          </p:nvPr>
        </p:nvSpPr>
        <p:spPr/>
        <p:txBody>
          <a:bodyPr/>
          <a:lstStyle/>
          <a:p>
            <a:endParaRPr lang="en-AU"/>
          </a:p>
        </p:txBody>
      </p:sp>
      <p:sp>
        <p:nvSpPr>
          <p:cNvPr id="10" name="Slide Number Placeholder 9"/>
          <p:cNvSpPr>
            <a:spLocks noGrp="1"/>
          </p:cNvSpPr>
          <p:nvPr>
            <p:ph type="sldNum" sz="quarter" idx="12"/>
          </p:nvPr>
        </p:nvSpPr>
        <p:spPr/>
        <p:txBody>
          <a:bodyPr/>
          <a:lstStyle/>
          <a:p>
            <a:fld id="{7BFEDB15-ADED-4E19-84BD-D586BD579C41}" type="slidenum">
              <a:rPr lang="en-AU" smtClean="0"/>
              <a:t>‹#›</a:t>
            </a:fld>
            <a:endParaRPr lang="en-AU"/>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53C0224-D230-41C4-9237-B3C6CA9A3875}" type="datetimeFigureOut">
              <a:rPr lang="en-AU" smtClean="0"/>
              <a:t>28/11/2022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BFEDB15-ADED-4E19-84BD-D586BD579C41}"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53C0224-D230-41C4-9237-B3C6CA9A3875}" type="datetimeFigureOut">
              <a:rPr lang="en-AU" smtClean="0"/>
              <a:t>28/11/2022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BFEDB15-ADED-4E19-84BD-D586BD579C41}"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53C0224-D230-41C4-9237-B3C6CA9A3875}" type="datetimeFigureOut">
              <a:rPr lang="en-AU" smtClean="0"/>
              <a:t>28/11/2022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BFEDB15-ADED-4E19-84BD-D586BD579C41}"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53C0224-D230-41C4-9237-B3C6CA9A3875}" type="datetimeFigureOut">
              <a:rPr lang="en-AU" smtClean="0"/>
              <a:t>28/11/2022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BFEDB15-ADED-4E19-84BD-D586BD579C41}" type="slidenum">
              <a:rPr lang="en-AU" smtClean="0"/>
              <a:t>‹#›</a:t>
            </a:fld>
            <a:endParaRPr lang="en-AU"/>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53C0224-D230-41C4-9237-B3C6CA9A3875}" type="datetimeFigureOut">
              <a:rPr lang="en-AU" smtClean="0"/>
              <a:t>28/11/2022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BFEDB15-ADED-4E19-84BD-D586BD579C41}"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53C0224-D230-41C4-9237-B3C6CA9A3875}" type="datetimeFigureOut">
              <a:rPr lang="en-AU" smtClean="0"/>
              <a:t>28/11/2022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BFEDB15-ADED-4E19-84BD-D586BD579C41}"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853C0224-D230-41C4-9237-B3C6CA9A3875}" type="datetimeFigureOut">
              <a:rPr lang="en-AU" smtClean="0"/>
              <a:t>28/11/2022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BFEDB15-ADED-4E19-84BD-D586BD579C41}"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853C0224-D230-41C4-9237-B3C6CA9A3875}" type="datetimeFigureOut">
              <a:rPr lang="en-AU" smtClean="0"/>
              <a:t>28/11/2022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BFEDB15-ADED-4E19-84BD-D586BD579C41}" type="slidenum">
              <a:rPr lang="en-AU" smtClean="0"/>
              <a:t>‹#›</a:t>
            </a:fld>
            <a:endParaRPr lang="en-AU"/>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53C0224-D230-41C4-9237-B3C6CA9A3875}" type="datetimeFigureOut">
              <a:rPr lang="en-AU" smtClean="0"/>
              <a:t>28/11/2022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BFEDB15-ADED-4E19-84BD-D586BD579C41}"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853C0224-D230-41C4-9237-B3C6CA9A3875}" type="datetimeFigureOut">
              <a:rPr lang="en-AU" smtClean="0"/>
              <a:t>28/11/2022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BFEDB15-ADED-4E19-84BD-D586BD579C41}" type="slidenum">
              <a:rPr lang="en-AU" smtClean="0"/>
              <a:t>‹#›</a:t>
            </a:fld>
            <a:endParaRPr lang="en-AU"/>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53C0224-D230-41C4-9237-B3C6CA9A3875}" type="datetimeFigureOut">
              <a:rPr lang="en-AU" smtClean="0"/>
              <a:t>28/11/2022</a:t>
            </a:fld>
            <a:endParaRPr lang="en-AU"/>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BFEDB15-ADED-4E19-84BD-D586BD579C41}" type="slidenum">
              <a:rPr lang="en-AU" smtClean="0"/>
              <a:t>‹#›</a:t>
            </a:fld>
            <a:endParaRPr lang="en-AU"/>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813905" y="2968831"/>
            <a:ext cx="9997440" cy="1241377"/>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rtl="1"/>
            <a:r>
              <a:rPr lang="ar-SA" sz="4400" dirty="0"/>
              <a:t>استراتيجية مكافحة الفقر متعدد الأبعاد</a:t>
            </a:r>
          </a:p>
        </p:txBody>
      </p:sp>
      <p:sp>
        <p:nvSpPr>
          <p:cNvPr id="5" name="Title 1"/>
          <p:cNvSpPr txBox="1">
            <a:spLocks/>
          </p:cNvSpPr>
          <p:nvPr/>
        </p:nvSpPr>
        <p:spPr>
          <a:xfrm>
            <a:off x="1418844" y="5943600"/>
            <a:ext cx="3724656" cy="769938"/>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rtl="1"/>
            <a:r>
              <a:rPr lang="ar-SA" dirty="0"/>
              <a:t>سونيا الحلو </a:t>
            </a:r>
            <a:endParaRPr lang="en-US" dirty="0"/>
          </a:p>
        </p:txBody>
      </p:sp>
      <p:sp>
        <p:nvSpPr>
          <p:cNvPr id="7" name="Rectangle 5">
            <a:extLst>
              <a:ext uri="{FF2B5EF4-FFF2-40B4-BE49-F238E27FC236}">
                <a16:creationId xmlns:a16="http://schemas.microsoft.com/office/drawing/2014/main" id="{7598C4B6-D10F-4E85-A27D-8EC96CC1AE3E}"/>
              </a:ext>
            </a:extLst>
          </p:cNvPr>
          <p:cNvSpPr>
            <a:spLocks noChangeArrowheads="1"/>
          </p:cNvSpPr>
          <p:nvPr/>
        </p:nvSpPr>
        <p:spPr bwMode="auto">
          <a:xfrm>
            <a:off x="6096000" y="254132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graphicFrame>
        <p:nvGraphicFramePr>
          <p:cNvPr id="8" name="Object 7">
            <a:extLst>
              <a:ext uri="{FF2B5EF4-FFF2-40B4-BE49-F238E27FC236}">
                <a16:creationId xmlns:a16="http://schemas.microsoft.com/office/drawing/2014/main" id="{7B1CE005-442D-4DA8-BEAA-9B123FA6E37A}"/>
              </a:ext>
            </a:extLst>
          </p:cNvPr>
          <p:cNvGraphicFramePr>
            <a:graphicFrameLocks noChangeAspect="1"/>
          </p:cNvGraphicFramePr>
          <p:nvPr>
            <p:extLst>
              <p:ext uri="{D42A27DB-BD31-4B8C-83A1-F6EECF244321}">
                <p14:modId xmlns:p14="http://schemas.microsoft.com/office/powerpoint/2010/main" val="2325984529"/>
              </p:ext>
            </p:extLst>
          </p:nvPr>
        </p:nvGraphicFramePr>
        <p:xfrm>
          <a:off x="6085550" y="380010"/>
          <a:ext cx="1454150" cy="1399097"/>
        </p:xfrm>
        <a:graphic>
          <a:graphicData uri="http://schemas.openxmlformats.org/presentationml/2006/ole">
            <mc:AlternateContent xmlns:mc="http://schemas.openxmlformats.org/markup-compatibility/2006">
              <mc:Choice xmlns:v="urn:schemas-microsoft-com:vml" Requires="v">
                <p:oleObj spid="_x0000_s1164" name="Bitmap Image" r:id="rId3" imgW="1171429" imgH="1647619" progId="PBrush">
                  <p:embed/>
                </p:oleObj>
              </mc:Choice>
              <mc:Fallback>
                <p:oleObj name="Bitmap Image" r:id="rId3" imgW="1171429" imgH="1647619" progId="PBrush">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5550" y="380010"/>
                        <a:ext cx="1454150" cy="1399097"/>
                      </a:xfrm>
                      <a:prstGeom prst="rect">
                        <a:avLst/>
                      </a:prstGeom>
                      <a:noFill/>
                    </p:spPr>
                  </p:pic>
                </p:oleObj>
              </mc:Fallback>
            </mc:AlternateContent>
          </a:graphicData>
        </a:graphic>
      </p:graphicFrame>
      <p:sp>
        <p:nvSpPr>
          <p:cNvPr id="9" name="TextBox 8">
            <a:extLst>
              <a:ext uri="{FF2B5EF4-FFF2-40B4-BE49-F238E27FC236}">
                <a16:creationId xmlns:a16="http://schemas.microsoft.com/office/drawing/2014/main" id="{C5C3272B-5BCA-42AA-BA5A-EF911144BAAB}"/>
              </a:ext>
            </a:extLst>
          </p:cNvPr>
          <p:cNvSpPr txBox="1"/>
          <p:nvPr/>
        </p:nvSpPr>
        <p:spPr>
          <a:xfrm>
            <a:off x="4105051" y="1779108"/>
            <a:ext cx="5415148" cy="523220"/>
          </a:xfrm>
          <a:prstGeom prst="rect">
            <a:avLst/>
          </a:prstGeom>
          <a:noFill/>
        </p:spPr>
        <p:txBody>
          <a:bodyPr wrap="square" rtlCol="0">
            <a:spAutoFit/>
          </a:bodyPr>
          <a:lstStyle/>
          <a:p>
            <a:pPr algn="ctr"/>
            <a:r>
              <a:rPr lang="ar-SA" sz="2800" b="1" dirty="0">
                <a:latin typeface="+mj-lt"/>
              </a:rPr>
              <a:t>وزارة التنمية الاجتماعية </a:t>
            </a:r>
            <a:endParaRPr lang="en-AU" sz="2800" b="1" dirty="0">
              <a:latin typeface="+mj-lt"/>
            </a:endParaRPr>
          </a:p>
        </p:txBody>
      </p:sp>
    </p:spTree>
    <p:extLst>
      <p:ext uri="{BB962C8B-B14F-4D97-AF65-F5344CB8AC3E}">
        <p14:creationId xmlns:p14="http://schemas.microsoft.com/office/powerpoint/2010/main" val="2365386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3B69AC6-B3C2-462A-B55E-006D35109763}"/>
              </a:ext>
            </a:extLst>
          </p:cNvPr>
          <p:cNvGraphicFramePr>
            <a:graphicFrameLocks noGrp="1"/>
          </p:cNvGraphicFramePr>
          <p:nvPr>
            <p:extLst>
              <p:ext uri="{D42A27DB-BD31-4B8C-83A1-F6EECF244321}">
                <p14:modId xmlns:p14="http://schemas.microsoft.com/office/powerpoint/2010/main" val="2104914769"/>
              </p:ext>
            </p:extLst>
          </p:nvPr>
        </p:nvGraphicFramePr>
        <p:xfrm>
          <a:off x="5646420" y="1461221"/>
          <a:ext cx="6265164" cy="3240913"/>
        </p:xfrm>
        <a:graphic>
          <a:graphicData uri="http://schemas.openxmlformats.org/drawingml/2006/table">
            <a:tbl>
              <a:tblPr firstRow="1" firstCol="1" bandRow="1">
                <a:tableStyleId>{22838BEF-8BB2-4498-84A7-C5851F593DF1}</a:tableStyleId>
              </a:tblPr>
              <a:tblGrid>
                <a:gridCol w="1116698">
                  <a:extLst>
                    <a:ext uri="{9D8B030D-6E8A-4147-A177-3AD203B41FA5}">
                      <a16:colId xmlns:a16="http://schemas.microsoft.com/office/drawing/2014/main" val="471221876"/>
                    </a:ext>
                  </a:extLst>
                </a:gridCol>
                <a:gridCol w="1616525">
                  <a:extLst>
                    <a:ext uri="{9D8B030D-6E8A-4147-A177-3AD203B41FA5}">
                      <a16:colId xmlns:a16="http://schemas.microsoft.com/office/drawing/2014/main" val="2929117732"/>
                    </a:ext>
                  </a:extLst>
                </a:gridCol>
                <a:gridCol w="1616525">
                  <a:extLst>
                    <a:ext uri="{9D8B030D-6E8A-4147-A177-3AD203B41FA5}">
                      <a16:colId xmlns:a16="http://schemas.microsoft.com/office/drawing/2014/main" val="1770885260"/>
                    </a:ext>
                  </a:extLst>
                </a:gridCol>
                <a:gridCol w="1536702">
                  <a:extLst>
                    <a:ext uri="{9D8B030D-6E8A-4147-A177-3AD203B41FA5}">
                      <a16:colId xmlns:a16="http://schemas.microsoft.com/office/drawing/2014/main" val="1528563599"/>
                    </a:ext>
                  </a:extLst>
                </a:gridCol>
                <a:gridCol w="378714">
                  <a:extLst>
                    <a:ext uri="{9D8B030D-6E8A-4147-A177-3AD203B41FA5}">
                      <a16:colId xmlns:a16="http://schemas.microsoft.com/office/drawing/2014/main" val="3138749601"/>
                    </a:ext>
                  </a:extLst>
                </a:gridCol>
              </a:tblGrid>
              <a:tr h="422910">
                <a:tc rowSpan="2">
                  <a:txBody>
                    <a:bodyPr/>
                    <a:lstStyle/>
                    <a:p>
                      <a:pPr algn="ctr">
                        <a:lnSpc>
                          <a:spcPct val="107000"/>
                        </a:lnSpc>
                        <a:spcAft>
                          <a:spcPts val="800"/>
                        </a:spcAft>
                      </a:pPr>
                      <a:r>
                        <a:rPr lang="ar-JO" sz="1600">
                          <a:effectLst/>
                          <a:cs typeface="+mn-cs"/>
                        </a:rPr>
                        <a:t>نسبة التخفيض</a:t>
                      </a:r>
                      <a:endParaRPr lang="en-AU" sz="1600">
                        <a:effectLst/>
                        <a:latin typeface="Calibri" panose="020F0502020204030204" pitchFamily="34" charset="0"/>
                        <a:ea typeface="Calibri" panose="020F0502020204030204" pitchFamily="34" charset="0"/>
                        <a:cs typeface="+mn-cs"/>
                      </a:endParaRPr>
                    </a:p>
                  </a:txBody>
                  <a:tcPr marL="0" marR="0" marT="0" marB="0"/>
                </a:tc>
                <a:tc gridSpan="2">
                  <a:txBody>
                    <a:bodyPr/>
                    <a:lstStyle/>
                    <a:p>
                      <a:pPr algn="ctr">
                        <a:lnSpc>
                          <a:spcPct val="107000"/>
                        </a:lnSpc>
                        <a:spcAft>
                          <a:spcPts val="800"/>
                        </a:spcAft>
                      </a:pPr>
                      <a:r>
                        <a:rPr lang="ar-JO" sz="1600" dirty="0">
                          <a:effectLst/>
                          <a:cs typeface="+mn-cs"/>
                        </a:rPr>
                        <a:t>نسبة الحرمان في بعد ظروف السكن والوصول للخدمات</a:t>
                      </a:r>
                      <a:endParaRPr lang="en-AU" sz="1600" dirty="0">
                        <a:effectLst/>
                        <a:latin typeface="Calibri" panose="020F0502020204030204" pitchFamily="34" charset="0"/>
                        <a:ea typeface="Calibri" panose="020F0502020204030204" pitchFamily="34" charset="0"/>
                        <a:cs typeface="+mn-cs"/>
                      </a:endParaRPr>
                    </a:p>
                  </a:txBody>
                  <a:tcPr marL="68580" marR="68580" marT="9525" marB="0"/>
                </a:tc>
                <a:tc hMerge="1">
                  <a:txBody>
                    <a:bodyPr/>
                    <a:lstStyle/>
                    <a:p>
                      <a:endParaRPr lang="en-AU"/>
                    </a:p>
                  </a:txBody>
                  <a:tcPr/>
                </a:tc>
                <a:tc rowSpan="2">
                  <a:txBody>
                    <a:bodyPr/>
                    <a:lstStyle/>
                    <a:p>
                      <a:pPr algn="ctr">
                        <a:lnSpc>
                          <a:spcPct val="107000"/>
                        </a:lnSpc>
                        <a:spcAft>
                          <a:spcPts val="800"/>
                        </a:spcAft>
                      </a:pPr>
                      <a:r>
                        <a:rPr lang="ar-JO" sz="1600">
                          <a:effectLst/>
                          <a:cs typeface="+mn-cs"/>
                        </a:rPr>
                        <a:t>المؤشر</a:t>
                      </a:r>
                      <a:endParaRPr lang="en-AU" sz="1600">
                        <a:effectLst/>
                        <a:cs typeface="+mn-cs"/>
                      </a:endParaRPr>
                    </a:p>
                    <a:p>
                      <a:pPr algn="ctr">
                        <a:lnSpc>
                          <a:spcPct val="107000"/>
                        </a:lnSpc>
                        <a:spcAft>
                          <a:spcPts val="800"/>
                        </a:spcAft>
                      </a:pPr>
                      <a:r>
                        <a:rPr lang="ar-JO" sz="1600">
                          <a:effectLst/>
                          <a:cs typeface="+mn-cs"/>
                        </a:rPr>
                        <a:t> </a:t>
                      </a:r>
                      <a:endParaRPr lang="en-AU" sz="1600">
                        <a:effectLst/>
                        <a:latin typeface="Calibri" panose="020F0502020204030204" pitchFamily="34" charset="0"/>
                        <a:ea typeface="Calibri" panose="020F0502020204030204" pitchFamily="34" charset="0"/>
                        <a:cs typeface="+mn-cs"/>
                      </a:endParaRPr>
                    </a:p>
                  </a:txBody>
                  <a:tcPr marL="68580" marR="68580" marT="9525" marB="0"/>
                </a:tc>
                <a:tc rowSpan="2">
                  <a:txBody>
                    <a:bodyPr/>
                    <a:lstStyle/>
                    <a:p>
                      <a:pPr algn="ctr">
                        <a:lnSpc>
                          <a:spcPct val="107000"/>
                        </a:lnSpc>
                        <a:spcAft>
                          <a:spcPts val="800"/>
                        </a:spcAft>
                      </a:pPr>
                      <a:r>
                        <a:rPr lang="ar-SA" sz="1600">
                          <a:effectLst/>
                          <a:cs typeface="+mn-cs"/>
                        </a:rPr>
                        <a:t>الرقم</a:t>
                      </a:r>
                      <a:endParaRPr lang="en-AU" sz="1600">
                        <a:effectLst/>
                        <a:cs typeface="+mn-cs"/>
                      </a:endParaRPr>
                    </a:p>
                    <a:p>
                      <a:pPr algn="ctr">
                        <a:lnSpc>
                          <a:spcPct val="107000"/>
                        </a:lnSpc>
                        <a:spcAft>
                          <a:spcPts val="800"/>
                        </a:spcAft>
                      </a:pPr>
                      <a:r>
                        <a:rPr lang="en-US" sz="1600">
                          <a:effectLst/>
                          <a:cs typeface="+mn-cs"/>
                        </a:rPr>
                        <a:t> </a:t>
                      </a:r>
                      <a:endParaRPr lang="en-AU" sz="1600">
                        <a:effectLst/>
                        <a:latin typeface="Calibri" panose="020F0502020204030204" pitchFamily="34" charset="0"/>
                        <a:ea typeface="Calibri" panose="020F0502020204030204" pitchFamily="34" charset="0"/>
                        <a:cs typeface="+mn-cs"/>
                      </a:endParaRPr>
                    </a:p>
                  </a:txBody>
                  <a:tcPr marL="9525" marR="9525" marT="9525" marB="0" anchor="ctr"/>
                </a:tc>
                <a:extLst>
                  <a:ext uri="{0D108BD9-81ED-4DB2-BD59-A6C34878D82A}">
                    <a16:rowId xmlns:a16="http://schemas.microsoft.com/office/drawing/2014/main" val="3960803087"/>
                  </a:ext>
                </a:extLst>
              </a:tr>
              <a:tr h="422910">
                <a:tc vMerge="1">
                  <a:txBody>
                    <a:bodyPr/>
                    <a:lstStyle/>
                    <a:p>
                      <a:endParaRPr lang="en-AU"/>
                    </a:p>
                  </a:txBody>
                  <a:tcPr/>
                </a:tc>
                <a:tc>
                  <a:txBody>
                    <a:bodyPr/>
                    <a:lstStyle/>
                    <a:p>
                      <a:pPr algn="ctr">
                        <a:lnSpc>
                          <a:spcPct val="107000"/>
                        </a:lnSpc>
                        <a:spcAft>
                          <a:spcPts val="800"/>
                        </a:spcAft>
                      </a:pPr>
                      <a:r>
                        <a:rPr lang="ar-JO" sz="1600">
                          <a:effectLst/>
                          <a:cs typeface="+mn-cs"/>
                        </a:rPr>
                        <a:t>2030</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ctr" rtl="1">
                        <a:lnSpc>
                          <a:spcPct val="107000"/>
                        </a:lnSpc>
                        <a:spcAft>
                          <a:spcPts val="800"/>
                        </a:spcAft>
                      </a:pPr>
                      <a:r>
                        <a:rPr lang="ar-JO" sz="1600">
                          <a:effectLst/>
                          <a:cs typeface="+mn-cs"/>
                        </a:rPr>
                        <a:t>2022</a:t>
                      </a:r>
                      <a:endParaRPr lang="en-AU" sz="1600">
                        <a:effectLst/>
                        <a:latin typeface="Calibri" panose="020F0502020204030204" pitchFamily="34" charset="0"/>
                        <a:ea typeface="Calibri" panose="020F0502020204030204" pitchFamily="34" charset="0"/>
                        <a:cs typeface="+mn-cs"/>
                      </a:endParaRPr>
                    </a:p>
                  </a:txBody>
                  <a:tcPr marL="68580" marR="68580" marT="9525" marB="0"/>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3027220483"/>
                  </a:ext>
                </a:extLst>
              </a:tr>
              <a:tr h="409575">
                <a:tc>
                  <a:txBody>
                    <a:bodyPr/>
                    <a:lstStyle/>
                    <a:p>
                      <a:pPr algn="ctr" rtl="1">
                        <a:lnSpc>
                          <a:spcPct val="107000"/>
                        </a:lnSpc>
                        <a:spcAft>
                          <a:spcPts val="800"/>
                        </a:spcAft>
                      </a:pPr>
                      <a:r>
                        <a:rPr lang="ar-JO" sz="1600">
                          <a:effectLst/>
                          <a:cs typeface="+mn-cs"/>
                        </a:rPr>
                        <a:t>3.3%</a:t>
                      </a:r>
                      <a:endParaRPr lang="en-AU" sz="1600">
                        <a:effectLst/>
                        <a:latin typeface="Calibri" panose="020F0502020204030204" pitchFamily="34" charset="0"/>
                        <a:ea typeface="Calibri" panose="020F0502020204030204" pitchFamily="34" charset="0"/>
                        <a:cs typeface="+mn-cs"/>
                      </a:endParaRPr>
                    </a:p>
                  </a:txBody>
                  <a:tcPr marL="0" marR="0" marT="0" marB="0"/>
                </a:tc>
                <a:tc>
                  <a:txBody>
                    <a:bodyPr/>
                    <a:lstStyle/>
                    <a:p>
                      <a:pPr algn="ctr">
                        <a:lnSpc>
                          <a:spcPct val="107000"/>
                        </a:lnSpc>
                        <a:spcAft>
                          <a:spcPts val="800"/>
                        </a:spcAft>
                      </a:pPr>
                      <a:r>
                        <a:rPr lang="ar-JO" sz="1600">
                          <a:effectLst/>
                          <a:cs typeface="+mn-cs"/>
                        </a:rPr>
                        <a:t>2%</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ctr" rtl="1">
                        <a:lnSpc>
                          <a:spcPct val="107000"/>
                        </a:lnSpc>
                        <a:spcAft>
                          <a:spcPts val="800"/>
                        </a:spcAft>
                      </a:pPr>
                      <a:r>
                        <a:rPr lang="ar-JO" sz="1600">
                          <a:effectLst/>
                          <a:cs typeface="+mn-cs"/>
                        </a:rPr>
                        <a:t>5.3%</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ctr">
                        <a:lnSpc>
                          <a:spcPct val="107000"/>
                        </a:lnSpc>
                        <a:spcAft>
                          <a:spcPts val="800"/>
                        </a:spcAft>
                      </a:pPr>
                      <a:r>
                        <a:rPr lang="ar-JO" sz="1600">
                          <a:effectLst/>
                          <a:cs typeface="+mn-cs"/>
                        </a:rPr>
                        <a:t>توفر شبكات المياه</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ctr" rtl="1">
                        <a:lnSpc>
                          <a:spcPct val="107000"/>
                        </a:lnSpc>
                        <a:spcAft>
                          <a:spcPts val="800"/>
                        </a:spcAft>
                      </a:pPr>
                      <a:r>
                        <a:rPr lang="ar-SA" sz="1600">
                          <a:effectLst/>
                          <a:cs typeface="+mn-cs"/>
                        </a:rPr>
                        <a:t>1</a:t>
                      </a:r>
                      <a:endParaRPr lang="en-AU" sz="1600">
                        <a:effectLst/>
                        <a:latin typeface="Calibri" panose="020F0502020204030204" pitchFamily="34" charset="0"/>
                        <a:ea typeface="Calibri" panose="020F0502020204030204" pitchFamily="34" charset="0"/>
                        <a:cs typeface="+mn-cs"/>
                      </a:endParaRPr>
                    </a:p>
                  </a:txBody>
                  <a:tcPr marL="9525" marR="9525" marT="9525" marB="0" anchor="ctr"/>
                </a:tc>
                <a:extLst>
                  <a:ext uri="{0D108BD9-81ED-4DB2-BD59-A6C34878D82A}">
                    <a16:rowId xmlns:a16="http://schemas.microsoft.com/office/drawing/2014/main" val="1386803624"/>
                  </a:ext>
                </a:extLst>
              </a:tr>
              <a:tr h="1057910">
                <a:tc gridSpan="2">
                  <a:txBody>
                    <a:bodyPr/>
                    <a:lstStyle/>
                    <a:p>
                      <a:pPr algn="ctr">
                        <a:lnSpc>
                          <a:spcPct val="107000"/>
                        </a:lnSpc>
                        <a:spcAft>
                          <a:spcPts val="800"/>
                        </a:spcAft>
                      </a:pPr>
                      <a:r>
                        <a:rPr lang="ar-SA" sz="1600">
                          <a:effectLst/>
                          <a:cs typeface="+mn-cs"/>
                        </a:rPr>
                        <a:t>تباين الاراء بين سلطة الطاقة وسلطة المياه نظرا للتأثير العالي للعامل الاحتلالي </a:t>
                      </a:r>
                      <a:endParaRPr lang="en-AU" sz="1600">
                        <a:effectLst/>
                        <a:cs typeface="+mn-cs"/>
                      </a:endParaRPr>
                    </a:p>
                    <a:p>
                      <a:pPr algn="ctr">
                        <a:lnSpc>
                          <a:spcPct val="107000"/>
                        </a:lnSpc>
                        <a:spcAft>
                          <a:spcPts val="800"/>
                        </a:spcAft>
                      </a:pPr>
                      <a:r>
                        <a:rPr lang="en-AU" sz="1600">
                          <a:effectLst/>
                          <a:cs typeface="+mn-cs"/>
                        </a:rPr>
                        <a:t> </a:t>
                      </a:r>
                      <a:endParaRPr lang="en-AU" sz="1600">
                        <a:effectLst/>
                        <a:latin typeface="Calibri" panose="020F0502020204030204" pitchFamily="34" charset="0"/>
                        <a:ea typeface="Calibri" panose="020F0502020204030204" pitchFamily="34" charset="0"/>
                        <a:cs typeface="+mn-cs"/>
                      </a:endParaRPr>
                    </a:p>
                  </a:txBody>
                  <a:tcPr marL="0" marR="0" marT="0" marB="0"/>
                </a:tc>
                <a:tc hMerge="1">
                  <a:txBody>
                    <a:bodyPr/>
                    <a:lstStyle/>
                    <a:p>
                      <a:endParaRPr lang="en-AU"/>
                    </a:p>
                  </a:txBody>
                  <a:tcPr/>
                </a:tc>
                <a:tc>
                  <a:txBody>
                    <a:bodyPr/>
                    <a:lstStyle/>
                    <a:p>
                      <a:pPr algn="ctr" rtl="1">
                        <a:lnSpc>
                          <a:spcPct val="107000"/>
                        </a:lnSpc>
                        <a:spcAft>
                          <a:spcPts val="800"/>
                        </a:spcAft>
                      </a:pPr>
                      <a:r>
                        <a:rPr lang="ar-JO" sz="1600">
                          <a:effectLst/>
                          <a:cs typeface="+mn-cs"/>
                        </a:rPr>
                        <a:t>16.8%</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ctr">
                        <a:lnSpc>
                          <a:spcPct val="107000"/>
                        </a:lnSpc>
                        <a:spcAft>
                          <a:spcPts val="800"/>
                        </a:spcAft>
                      </a:pPr>
                      <a:r>
                        <a:rPr lang="ar-JO" sz="1600" dirty="0">
                          <a:effectLst/>
                          <a:cs typeface="+mn-cs"/>
                        </a:rPr>
                        <a:t>إمدادات الكهرباء والماء</a:t>
                      </a:r>
                      <a:endParaRPr lang="en-AU" sz="1600" dirty="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ctr" rtl="1">
                        <a:lnSpc>
                          <a:spcPct val="107000"/>
                        </a:lnSpc>
                        <a:spcAft>
                          <a:spcPts val="800"/>
                        </a:spcAft>
                      </a:pPr>
                      <a:r>
                        <a:rPr lang="ar-SA" sz="1600" dirty="0">
                          <a:effectLst/>
                          <a:cs typeface="+mn-cs"/>
                        </a:rPr>
                        <a:t>2</a:t>
                      </a:r>
                      <a:endParaRPr lang="en-AU" sz="1600" dirty="0">
                        <a:effectLst/>
                        <a:latin typeface="Calibri" panose="020F0502020204030204" pitchFamily="34" charset="0"/>
                        <a:ea typeface="Calibri" panose="020F0502020204030204" pitchFamily="34" charset="0"/>
                        <a:cs typeface="+mn-cs"/>
                      </a:endParaRPr>
                    </a:p>
                  </a:txBody>
                  <a:tcPr marL="9525" marR="9525" marT="9525" marB="0" anchor="ctr"/>
                </a:tc>
                <a:extLst>
                  <a:ext uri="{0D108BD9-81ED-4DB2-BD59-A6C34878D82A}">
                    <a16:rowId xmlns:a16="http://schemas.microsoft.com/office/drawing/2014/main" val="759356297"/>
                  </a:ext>
                </a:extLst>
              </a:tr>
              <a:tr h="409575">
                <a:tc>
                  <a:txBody>
                    <a:bodyPr/>
                    <a:lstStyle/>
                    <a:p>
                      <a:pPr algn="ctr" rtl="1">
                        <a:lnSpc>
                          <a:spcPct val="107000"/>
                        </a:lnSpc>
                        <a:spcAft>
                          <a:spcPts val="800"/>
                        </a:spcAft>
                      </a:pPr>
                      <a:r>
                        <a:rPr lang="ar-JO" sz="1600" dirty="0">
                          <a:effectLst/>
                          <a:cs typeface="+mn-cs"/>
                        </a:rPr>
                        <a:t>5.4%</a:t>
                      </a:r>
                      <a:endParaRPr lang="en-AU" sz="1600" dirty="0">
                        <a:effectLst/>
                        <a:latin typeface="Calibri" panose="020F0502020204030204" pitchFamily="34" charset="0"/>
                        <a:ea typeface="Calibri" panose="020F0502020204030204" pitchFamily="34" charset="0"/>
                        <a:cs typeface="+mn-cs"/>
                      </a:endParaRPr>
                    </a:p>
                  </a:txBody>
                  <a:tcPr marL="0" marR="0" marT="0" marB="0"/>
                </a:tc>
                <a:tc>
                  <a:txBody>
                    <a:bodyPr/>
                    <a:lstStyle/>
                    <a:p>
                      <a:pPr algn="ctr">
                        <a:lnSpc>
                          <a:spcPct val="107000"/>
                        </a:lnSpc>
                        <a:spcAft>
                          <a:spcPts val="800"/>
                        </a:spcAft>
                      </a:pPr>
                      <a:r>
                        <a:rPr lang="ar-JO" sz="1600">
                          <a:effectLst/>
                          <a:cs typeface="+mn-cs"/>
                        </a:rPr>
                        <a:t>17%</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ctr" rtl="1">
                        <a:lnSpc>
                          <a:spcPct val="107000"/>
                        </a:lnSpc>
                        <a:spcAft>
                          <a:spcPts val="800"/>
                        </a:spcAft>
                      </a:pPr>
                      <a:r>
                        <a:rPr lang="ar-JO" sz="1600">
                          <a:effectLst/>
                          <a:cs typeface="+mn-cs"/>
                        </a:rPr>
                        <a:t>22.4%</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ctr">
                        <a:lnSpc>
                          <a:spcPct val="107000"/>
                        </a:lnSpc>
                        <a:spcAft>
                          <a:spcPts val="800"/>
                        </a:spcAft>
                      </a:pPr>
                      <a:r>
                        <a:rPr lang="ar-JO" sz="1600">
                          <a:effectLst/>
                          <a:cs typeface="+mn-cs"/>
                        </a:rPr>
                        <a:t>مشاكل التهوية في المسكن</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ctr" rtl="1">
                        <a:lnSpc>
                          <a:spcPct val="107000"/>
                        </a:lnSpc>
                        <a:spcAft>
                          <a:spcPts val="800"/>
                        </a:spcAft>
                      </a:pPr>
                      <a:r>
                        <a:rPr lang="ar-SA" sz="1600" dirty="0">
                          <a:effectLst/>
                          <a:cs typeface="+mn-cs"/>
                        </a:rPr>
                        <a:t>3</a:t>
                      </a:r>
                      <a:endParaRPr lang="en-AU" sz="1600" dirty="0">
                        <a:effectLst/>
                        <a:latin typeface="Calibri" panose="020F0502020204030204" pitchFamily="34" charset="0"/>
                        <a:ea typeface="Calibri" panose="020F0502020204030204" pitchFamily="34" charset="0"/>
                        <a:cs typeface="+mn-cs"/>
                      </a:endParaRPr>
                    </a:p>
                  </a:txBody>
                  <a:tcPr marL="9525" marR="9525" marT="9525" marB="0" anchor="ctr"/>
                </a:tc>
                <a:extLst>
                  <a:ext uri="{0D108BD9-81ED-4DB2-BD59-A6C34878D82A}">
                    <a16:rowId xmlns:a16="http://schemas.microsoft.com/office/drawing/2014/main" val="1351267909"/>
                  </a:ext>
                </a:extLst>
              </a:tr>
              <a:tr h="409575">
                <a:tc>
                  <a:txBody>
                    <a:bodyPr/>
                    <a:lstStyle/>
                    <a:p>
                      <a:pPr algn="ctr" rtl="1">
                        <a:lnSpc>
                          <a:spcPct val="107000"/>
                        </a:lnSpc>
                        <a:spcAft>
                          <a:spcPts val="800"/>
                        </a:spcAft>
                      </a:pPr>
                      <a:r>
                        <a:rPr lang="ar-JO" sz="1600" dirty="0">
                          <a:effectLst/>
                          <a:cs typeface="+mn-cs"/>
                        </a:rPr>
                        <a:t>4.2%</a:t>
                      </a:r>
                      <a:endParaRPr lang="en-AU" sz="1600" dirty="0">
                        <a:effectLst/>
                        <a:latin typeface="Calibri" panose="020F0502020204030204" pitchFamily="34" charset="0"/>
                        <a:ea typeface="Calibri" panose="020F0502020204030204" pitchFamily="34" charset="0"/>
                        <a:cs typeface="+mn-cs"/>
                      </a:endParaRPr>
                    </a:p>
                  </a:txBody>
                  <a:tcPr marL="0" marR="0" marT="0" marB="0"/>
                </a:tc>
                <a:tc>
                  <a:txBody>
                    <a:bodyPr/>
                    <a:lstStyle/>
                    <a:p>
                      <a:pPr algn="ctr">
                        <a:lnSpc>
                          <a:spcPct val="107000"/>
                        </a:lnSpc>
                        <a:spcAft>
                          <a:spcPts val="800"/>
                        </a:spcAft>
                      </a:pPr>
                      <a:r>
                        <a:rPr lang="ar-JO" sz="1600">
                          <a:effectLst/>
                          <a:cs typeface="+mn-cs"/>
                        </a:rPr>
                        <a:t>22%</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ctr" rtl="1">
                        <a:lnSpc>
                          <a:spcPct val="107000"/>
                        </a:lnSpc>
                        <a:spcAft>
                          <a:spcPts val="800"/>
                        </a:spcAft>
                      </a:pPr>
                      <a:r>
                        <a:rPr lang="ar-JO" sz="1600">
                          <a:effectLst/>
                          <a:cs typeface="+mn-cs"/>
                        </a:rPr>
                        <a:t>26.2%</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ctr">
                        <a:lnSpc>
                          <a:spcPct val="107000"/>
                        </a:lnSpc>
                        <a:spcAft>
                          <a:spcPts val="800"/>
                        </a:spcAft>
                      </a:pPr>
                      <a:r>
                        <a:rPr lang="ar-JO" sz="1600">
                          <a:effectLst/>
                          <a:cs typeface="+mn-cs"/>
                        </a:rPr>
                        <a:t>كثافة السكن</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ctr" rtl="1">
                        <a:lnSpc>
                          <a:spcPct val="107000"/>
                        </a:lnSpc>
                        <a:spcAft>
                          <a:spcPts val="800"/>
                        </a:spcAft>
                      </a:pPr>
                      <a:r>
                        <a:rPr lang="ar-SA" sz="1600" dirty="0">
                          <a:effectLst/>
                          <a:cs typeface="+mn-cs"/>
                        </a:rPr>
                        <a:t>4</a:t>
                      </a:r>
                      <a:endParaRPr lang="en-AU" sz="1600" dirty="0">
                        <a:effectLst/>
                        <a:latin typeface="Calibri" panose="020F0502020204030204" pitchFamily="34" charset="0"/>
                        <a:ea typeface="Calibri" panose="020F0502020204030204" pitchFamily="34" charset="0"/>
                        <a:cs typeface="+mn-cs"/>
                      </a:endParaRPr>
                    </a:p>
                  </a:txBody>
                  <a:tcPr marL="9525" marR="9525" marT="9525" marB="0" anchor="ctr"/>
                </a:tc>
                <a:extLst>
                  <a:ext uri="{0D108BD9-81ED-4DB2-BD59-A6C34878D82A}">
                    <a16:rowId xmlns:a16="http://schemas.microsoft.com/office/drawing/2014/main" val="2629049142"/>
                  </a:ext>
                </a:extLst>
              </a:tr>
            </a:tbl>
          </a:graphicData>
        </a:graphic>
      </p:graphicFrame>
      <p:sp>
        <p:nvSpPr>
          <p:cNvPr id="5" name="Title 1">
            <a:extLst>
              <a:ext uri="{FF2B5EF4-FFF2-40B4-BE49-F238E27FC236}">
                <a16:creationId xmlns:a16="http://schemas.microsoft.com/office/drawing/2014/main" id="{BD4845DB-C2C0-4834-A865-227491F2E0E9}"/>
              </a:ext>
            </a:extLst>
          </p:cNvPr>
          <p:cNvSpPr txBox="1">
            <a:spLocks/>
          </p:cNvSpPr>
          <p:nvPr/>
        </p:nvSpPr>
        <p:spPr>
          <a:xfrm>
            <a:off x="1914144" y="82187"/>
            <a:ext cx="9997440"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r" rtl="1"/>
            <a:r>
              <a:rPr lang="ar-SA" sz="3600" dirty="0"/>
              <a:t>الأهداف المتعلقة ببعد ظروف السكن والوصول للخدمات حتى العام 2030 </a:t>
            </a:r>
            <a:endParaRPr lang="en-AU" sz="3600" dirty="0"/>
          </a:p>
        </p:txBody>
      </p:sp>
      <p:sp>
        <p:nvSpPr>
          <p:cNvPr id="2" name="TextBox 1">
            <a:extLst>
              <a:ext uri="{FF2B5EF4-FFF2-40B4-BE49-F238E27FC236}">
                <a16:creationId xmlns:a16="http://schemas.microsoft.com/office/drawing/2014/main" id="{6D976487-7714-4313-BC01-72F036239BB0}"/>
              </a:ext>
            </a:extLst>
          </p:cNvPr>
          <p:cNvSpPr txBox="1"/>
          <p:nvPr/>
        </p:nvSpPr>
        <p:spPr>
          <a:xfrm>
            <a:off x="2297430" y="2236237"/>
            <a:ext cx="2640330" cy="2638992"/>
          </a:xfrm>
          <a:prstGeom prst="rect">
            <a:avLst/>
          </a:prstGeom>
          <a:noFill/>
        </p:spPr>
        <p:txBody>
          <a:bodyPr wrap="square" rtlCol="0">
            <a:spAutoFit/>
          </a:bodyPr>
          <a:lstStyle/>
          <a:p>
            <a:pPr marL="342900" indent="-342900" algn="r" rtl="1">
              <a:lnSpc>
                <a:spcPct val="150000"/>
              </a:lnSpc>
              <a:buAutoNum type="arabicPeriod"/>
            </a:pPr>
            <a:r>
              <a:rPr lang="ar-SA" sz="1400" dirty="0">
                <a:latin typeface="Times New Roman" panose="02020603050405020304" pitchFamily="18" charset="0"/>
                <a:cs typeface="Times New Roman" panose="02020603050405020304" pitchFamily="18" charset="0"/>
              </a:rPr>
              <a:t>ايجاد مشاريع لتمويل مشاريع الطاقة الشمسية</a:t>
            </a:r>
          </a:p>
          <a:p>
            <a:pPr marL="342900" indent="-342900" algn="r" rtl="1">
              <a:lnSpc>
                <a:spcPct val="150000"/>
              </a:lnSpc>
              <a:buAutoNum type="arabicPeriod"/>
            </a:pPr>
            <a:r>
              <a:rPr lang="ar-SA" sz="1400" dirty="0">
                <a:latin typeface="Times New Roman" panose="02020603050405020304" pitchFamily="18" charset="0"/>
                <a:cs typeface="Times New Roman" panose="02020603050405020304" pitchFamily="18" charset="0"/>
              </a:rPr>
              <a:t>مشاريع لتحلية مياه البحر ومعالجة المياه العادمة واستخدامها في الزراعة </a:t>
            </a:r>
          </a:p>
          <a:p>
            <a:pPr marL="342900" indent="-342900" algn="r" rtl="1">
              <a:lnSpc>
                <a:spcPct val="150000"/>
              </a:lnSpc>
              <a:buAutoNum type="arabicPeriod"/>
            </a:pPr>
            <a:r>
              <a:rPr lang="ar-SA" sz="1400" dirty="0">
                <a:latin typeface="Times New Roman" panose="02020603050405020304" pitchFamily="18" charset="0"/>
                <a:cs typeface="Times New Roman" panose="02020603050405020304" pitchFamily="18" charset="0"/>
              </a:rPr>
              <a:t>خدمات صندوق الاعمار للفقراء </a:t>
            </a:r>
          </a:p>
          <a:p>
            <a:pPr marL="342900" indent="-342900" algn="r" rtl="1">
              <a:lnSpc>
                <a:spcPct val="150000"/>
              </a:lnSpc>
              <a:buAutoNum type="arabicPeriod"/>
            </a:pPr>
            <a:r>
              <a:rPr lang="ar-SA" sz="1400" dirty="0">
                <a:latin typeface="Times New Roman" panose="02020603050405020304" pitchFamily="18" charset="0"/>
                <a:cs typeface="Times New Roman" panose="02020603050405020304" pitchFamily="18" charset="0"/>
              </a:rPr>
              <a:t>تفارير احصائية متخصصة</a:t>
            </a:r>
          </a:p>
          <a:p>
            <a:pPr marL="342900" indent="-342900" algn="r" rtl="1">
              <a:lnSpc>
                <a:spcPct val="150000"/>
              </a:lnSpc>
              <a:buAutoNum type="arabicPeriod"/>
            </a:pPr>
            <a:endParaRPr lang="ar-SA" sz="1400" dirty="0">
              <a:latin typeface="Times New Roman" panose="02020603050405020304" pitchFamily="18" charset="0"/>
              <a:cs typeface="Times New Roman" panose="02020603050405020304" pitchFamily="18" charset="0"/>
            </a:endParaRPr>
          </a:p>
          <a:p>
            <a:pPr algn="r" rtl="1">
              <a:lnSpc>
                <a:spcPct val="150000"/>
              </a:lnSpc>
            </a:pPr>
            <a:endParaRPr lang="en-AU" sz="14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0C04B5F-73C3-4A9D-BF9C-666C70B566DF}"/>
              </a:ext>
            </a:extLst>
          </p:cNvPr>
          <p:cNvSpPr txBox="1"/>
          <p:nvPr/>
        </p:nvSpPr>
        <p:spPr>
          <a:xfrm>
            <a:off x="1315258" y="1546046"/>
            <a:ext cx="3805382" cy="369332"/>
          </a:xfrm>
          <a:prstGeom prst="rect">
            <a:avLst/>
          </a:prstGeom>
          <a:noFill/>
        </p:spPr>
        <p:txBody>
          <a:bodyPr wrap="square" rtlCol="0">
            <a:spAutoFit/>
          </a:bodyPr>
          <a:lstStyle/>
          <a:p>
            <a:pPr algn="r" rtl="1"/>
            <a:r>
              <a:rPr lang="ar-SA" b="1" dirty="0"/>
              <a:t>السياسات الواجب اتباعها لتحقيق هذه الأهداف  </a:t>
            </a:r>
            <a:endParaRPr lang="en-AU" b="1" dirty="0"/>
          </a:p>
        </p:txBody>
      </p:sp>
    </p:spTree>
    <p:extLst>
      <p:ext uri="{BB962C8B-B14F-4D97-AF65-F5344CB8AC3E}">
        <p14:creationId xmlns:p14="http://schemas.microsoft.com/office/powerpoint/2010/main" val="3258765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F3F923-C215-4922-AA6C-B6ED1C2763C2}"/>
              </a:ext>
            </a:extLst>
          </p:cNvPr>
          <p:cNvGraphicFramePr>
            <a:graphicFrameLocks noGrp="1"/>
          </p:cNvGraphicFramePr>
          <p:nvPr>
            <p:extLst>
              <p:ext uri="{D42A27DB-BD31-4B8C-83A1-F6EECF244321}">
                <p14:modId xmlns:p14="http://schemas.microsoft.com/office/powerpoint/2010/main" val="2560345104"/>
              </p:ext>
            </p:extLst>
          </p:nvPr>
        </p:nvGraphicFramePr>
        <p:xfrm>
          <a:off x="6096000" y="2172017"/>
          <a:ext cx="5580381" cy="2707132"/>
        </p:xfrm>
        <a:graphic>
          <a:graphicData uri="http://schemas.openxmlformats.org/drawingml/2006/table">
            <a:tbl>
              <a:tblPr firstRow="1" firstCol="1" bandRow="1">
                <a:tableStyleId>{22838BEF-8BB2-4498-84A7-C5851F593DF1}</a:tableStyleId>
              </a:tblPr>
              <a:tblGrid>
                <a:gridCol w="957813">
                  <a:extLst>
                    <a:ext uri="{9D8B030D-6E8A-4147-A177-3AD203B41FA5}">
                      <a16:colId xmlns:a16="http://schemas.microsoft.com/office/drawing/2014/main" val="2151824248"/>
                    </a:ext>
                  </a:extLst>
                </a:gridCol>
                <a:gridCol w="1139054">
                  <a:extLst>
                    <a:ext uri="{9D8B030D-6E8A-4147-A177-3AD203B41FA5}">
                      <a16:colId xmlns:a16="http://schemas.microsoft.com/office/drawing/2014/main" val="2391404650"/>
                    </a:ext>
                  </a:extLst>
                </a:gridCol>
                <a:gridCol w="1139054">
                  <a:extLst>
                    <a:ext uri="{9D8B030D-6E8A-4147-A177-3AD203B41FA5}">
                      <a16:colId xmlns:a16="http://schemas.microsoft.com/office/drawing/2014/main" val="1288017449"/>
                    </a:ext>
                  </a:extLst>
                </a:gridCol>
                <a:gridCol w="1892279">
                  <a:extLst>
                    <a:ext uri="{9D8B030D-6E8A-4147-A177-3AD203B41FA5}">
                      <a16:colId xmlns:a16="http://schemas.microsoft.com/office/drawing/2014/main" val="2870197894"/>
                    </a:ext>
                  </a:extLst>
                </a:gridCol>
                <a:gridCol w="452181">
                  <a:extLst>
                    <a:ext uri="{9D8B030D-6E8A-4147-A177-3AD203B41FA5}">
                      <a16:colId xmlns:a16="http://schemas.microsoft.com/office/drawing/2014/main" val="1160656191"/>
                    </a:ext>
                  </a:extLst>
                </a:gridCol>
              </a:tblGrid>
              <a:tr h="314960">
                <a:tc rowSpan="2">
                  <a:txBody>
                    <a:bodyPr/>
                    <a:lstStyle/>
                    <a:p>
                      <a:pPr algn="ctr">
                        <a:lnSpc>
                          <a:spcPct val="107000"/>
                        </a:lnSpc>
                        <a:spcAft>
                          <a:spcPts val="800"/>
                        </a:spcAft>
                      </a:pPr>
                      <a:r>
                        <a:rPr lang="ar-JO" sz="1600">
                          <a:effectLst/>
                          <a:cs typeface="+mn-cs"/>
                        </a:rPr>
                        <a:t>نسبة التخفيض</a:t>
                      </a:r>
                      <a:endParaRPr lang="en-AU" sz="1600">
                        <a:effectLst/>
                        <a:latin typeface="Calibri" panose="020F0502020204030204" pitchFamily="34" charset="0"/>
                        <a:ea typeface="Calibri" panose="020F0502020204030204" pitchFamily="34" charset="0"/>
                        <a:cs typeface="+mn-cs"/>
                      </a:endParaRPr>
                    </a:p>
                  </a:txBody>
                  <a:tcPr marL="0" marR="0" marT="0" marB="0"/>
                </a:tc>
                <a:tc gridSpan="2">
                  <a:txBody>
                    <a:bodyPr/>
                    <a:lstStyle/>
                    <a:p>
                      <a:pPr algn="ctr">
                        <a:lnSpc>
                          <a:spcPct val="107000"/>
                        </a:lnSpc>
                        <a:spcAft>
                          <a:spcPts val="800"/>
                        </a:spcAft>
                      </a:pPr>
                      <a:r>
                        <a:rPr lang="ar-JO" sz="1600">
                          <a:effectLst/>
                          <a:cs typeface="+mn-cs"/>
                        </a:rPr>
                        <a:t>نسبة الحرمان في بعد السلامة الشخصية وحرية استخدام الاصول</a:t>
                      </a:r>
                      <a:endParaRPr lang="en-AU" sz="1600">
                        <a:effectLst/>
                        <a:latin typeface="Calibri" panose="020F0502020204030204" pitchFamily="34" charset="0"/>
                        <a:ea typeface="Calibri" panose="020F0502020204030204" pitchFamily="34" charset="0"/>
                        <a:cs typeface="+mn-cs"/>
                      </a:endParaRPr>
                    </a:p>
                  </a:txBody>
                  <a:tcPr marL="68580" marR="68580" marT="9525" marB="0"/>
                </a:tc>
                <a:tc hMerge="1">
                  <a:txBody>
                    <a:bodyPr/>
                    <a:lstStyle/>
                    <a:p>
                      <a:endParaRPr lang="en-AU"/>
                    </a:p>
                  </a:txBody>
                  <a:tcPr/>
                </a:tc>
                <a:tc rowSpan="2">
                  <a:txBody>
                    <a:bodyPr/>
                    <a:lstStyle/>
                    <a:p>
                      <a:pPr algn="ctr">
                        <a:lnSpc>
                          <a:spcPct val="107000"/>
                        </a:lnSpc>
                        <a:spcAft>
                          <a:spcPts val="800"/>
                        </a:spcAft>
                      </a:pPr>
                      <a:r>
                        <a:rPr lang="ar-JO" sz="1600">
                          <a:effectLst/>
                          <a:cs typeface="+mn-cs"/>
                        </a:rPr>
                        <a:t>المؤشر</a:t>
                      </a:r>
                      <a:endParaRPr lang="en-AU" sz="1600">
                        <a:effectLst/>
                        <a:latin typeface="Calibri" panose="020F0502020204030204" pitchFamily="34" charset="0"/>
                        <a:ea typeface="Calibri" panose="020F0502020204030204" pitchFamily="34" charset="0"/>
                        <a:cs typeface="+mn-cs"/>
                      </a:endParaRPr>
                    </a:p>
                  </a:txBody>
                  <a:tcPr marL="68580" marR="68580" marT="9525" marB="0"/>
                </a:tc>
                <a:tc rowSpan="2">
                  <a:txBody>
                    <a:bodyPr/>
                    <a:lstStyle/>
                    <a:p>
                      <a:pPr algn="ctr">
                        <a:lnSpc>
                          <a:spcPct val="107000"/>
                        </a:lnSpc>
                        <a:spcAft>
                          <a:spcPts val="800"/>
                        </a:spcAft>
                      </a:pPr>
                      <a:r>
                        <a:rPr lang="ar-SA" sz="1600">
                          <a:effectLst/>
                          <a:cs typeface="+mn-cs"/>
                        </a:rPr>
                        <a:t>الرقم</a:t>
                      </a:r>
                      <a:endParaRPr lang="en-AU" sz="1600">
                        <a:effectLst/>
                        <a:latin typeface="Calibri" panose="020F0502020204030204" pitchFamily="34" charset="0"/>
                        <a:ea typeface="Calibri" panose="020F0502020204030204" pitchFamily="34" charset="0"/>
                        <a:cs typeface="+mn-cs"/>
                      </a:endParaRPr>
                    </a:p>
                  </a:txBody>
                  <a:tcPr marL="9525" marR="9525" marT="9525" marB="0" anchor="ctr"/>
                </a:tc>
                <a:extLst>
                  <a:ext uri="{0D108BD9-81ED-4DB2-BD59-A6C34878D82A}">
                    <a16:rowId xmlns:a16="http://schemas.microsoft.com/office/drawing/2014/main" val="69470690"/>
                  </a:ext>
                </a:extLst>
              </a:tr>
              <a:tr h="314960">
                <a:tc vMerge="1">
                  <a:txBody>
                    <a:bodyPr/>
                    <a:lstStyle/>
                    <a:p>
                      <a:endParaRPr lang="en-AU"/>
                    </a:p>
                  </a:txBody>
                  <a:tcPr/>
                </a:tc>
                <a:tc>
                  <a:txBody>
                    <a:bodyPr/>
                    <a:lstStyle/>
                    <a:p>
                      <a:pPr algn="ctr">
                        <a:lnSpc>
                          <a:spcPct val="107000"/>
                        </a:lnSpc>
                        <a:spcAft>
                          <a:spcPts val="800"/>
                        </a:spcAft>
                      </a:pPr>
                      <a:r>
                        <a:rPr lang="ar-JO" sz="1600">
                          <a:effectLst/>
                          <a:cs typeface="+mn-cs"/>
                        </a:rPr>
                        <a:t>2030</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ctr" rtl="1">
                        <a:lnSpc>
                          <a:spcPct val="107000"/>
                        </a:lnSpc>
                        <a:spcAft>
                          <a:spcPts val="800"/>
                        </a:spcAft>
                      </a:pPr>
                      <a:r>
                        <a:rPr lang="ar-JO" sz="1600">
                          <a:effectLst/>
                          <a:cs typeface="+mn-cs"/>
                        </a:rPr>
                        <a:t>2022</a:t>
                      </a:r>
                      <a:endParaRPr lang="en-AU" sz="1600">
                        <a:effectLst/>
                        <a:latin typeface="Calibri" panose="020F0502020204030204" pitchFamily="34" charset="0"/>
                        <a:ea typeface="Calibri" panose="020F0502020204030204" pitchFamily="34" charset="0"/>
                        <a:cs typeface="+mn-cs"/>
                      </a:endParaRPr>
                    </a:p>
                  </a:txBody>
                  <a:tcPr marL="68580" marR="68580" marT="9525" marB="0"/>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4048588097"/>
                  </a:ext>
                </a:extLst>
              </a:tr>
              <a:tr h="610235">
                <a:tc>
                  <a:txBody>
                    <a:bodyPr/>
                    <a:lstStyle/>
                    <a:p>
                      <a:pPr algn="ctr" rtl="1">
                        <a:lnSpc>
                          <a:spcPct val="107000"/>
                        </a:lnSpc>
                        <a:spcAft>
                          <a:spcPts val="800"/>
                        </a:spcAft>
                      </a:pPr>
                      <a:r>
                        <a:rPr lang="ar-JO" sz="1600" dirty="0">
                          <a:effectLst/>
                          <a:cs typeface="+mn-cs"/>
                        </a:rPr>
                        <a:t>1.8%</a:t>
                      </a:r>
                      <a:endParaRPr lang="en-AU" sz="1600" dirty="0">
                        <a:effectLst/>
                        <a:latin typeface="Calibri" panose="020F0502020204030204" pitchFamily="34" charset="0"/>
                        <a:ea typeface="Calibri" panose="020F0502020204030204" pitchFamily="34" charset="0"/>
                        <a:cs typeface="+mn-cs"/>
                      </a:endParaRPr>
                    </a:p>
                  </a:txBody>
                  <a:tcPr marL="0" marR="0" marT="0" marB="0"/>
                </a:tc>
                <a:tc>
                  <a:txBody>
                    <a:bodyPr/>
                    <a:lstStyle/>
                    <a:p>
                      <a:pPr algn="ctr">
                        <a:lnSpc>
                          <a:spcPct val="107000"/>
                        </a:lnSpc>
                        <a:spcAft>
                          <a:spcPts val="800"/>
                        </a:spcAft>
                      </a:pPr>
                      <a:r>
                        <a:rPr lang="ar-JO" sz="1600">
                          <a:effectLst/>
                          <a:cs typeface="+mn-cs"/>
                        </a:rPr>
                        <a:t>7%</a:t>
                      </a:r>
                      <a:endParaRPr lang="en-AU" sz="1600">
                        <a:effectLst/>
                        <a:cs typeface="+mn-cs"/>
                      </a:endParaRPr>
                    </a:p>
                    <a:p>
                      <a:pPr algn="ctr">
                        <a:lnSpc>
                          <a:spcPct val="107000"/>
                        </a:lnSpc>
                        <a:spcAft>
                          <a:spcPts val="800"/>
                        </a:spcAft>
                      </a:pPr>
                      <a:r>
                        <a:rPr lang="en-US" sz="1600">
                          <a:effectLst/>
                          <a:cs typeface="+mn-cs"/>
                        </a:rPr>
                        <a:t> </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ctr" rtl="1">
                        <a:lnSpc>
                          <a:spcPct val="107000"/>
                        </a:lnSpc>
                        <a:spcAft>
                          <a:spcPts val="800"/>
                        </a:spcAft>
                      </a:pPr>
                      <a:r>
                        <a:rPr lang="ar-JO" sz="1600">
                          <a:effectLst/>
                          <a:cs typeface="+mn-cs"/>
                        </a:rPr>
                        <a:t>8.8%</a:t>
                      </a:r>
                      <a:endParaRPr lang="en-AU" sz="1600">
                        <a:effectLst/>
                        <a:cs typeface="+mn-cs"/>
                      </a:endParaRPr>
                    </a:p>
                    <a:p>
                      <a:pPr algn="ctr">
                        <a:lnSpc>
                          <a:spcPct val="107000"/>
                        </a:lnSpc>
                        <a:spcAft>
                          <a:spcPts val="800"/>
                        </a:spcAft>
                      </a:pPr>
                      <a:r>
                        <a:rPr lang="en-US" sz="1600">
                          <a:effectLst/>
                          <a:cs typeface="+mn-cs"/>
                        </a:rPr>
                        <a:t> </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ctr">
                        <a:lnSpc>
                          <a:spcPct val="107000"/>
                        </a:lnSpc>
                        <a:spcAft>
                          <a:spcPts val="800"/>
                        </a:spcAft>
                      </a:pPr>
                      <a:r>
                        <a:rPr lang="ar-JO" sz="1600">
                          <a:effectLst/>
                          <a:cs typeface="+mn-cs"/>
                        </a:rPr>
                        <a:t>السرقة/ تخريب الممتلكات</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ctr" rtl="1">
                        <a:lnSpc>
                          <a:spcPct val="107000"/>
                        </a:lnSpc>
                        <a:spcAft>
                          <a:spcPts val="800"/>
                        </a:spcAft>
                      </a:pPr>
                      <a:r>
                        <a:rPr lang="ar-SA" sz="1600">
                          <a:effectLst/>
                          <a:cs typeface="+mn-cs"/>
                        </a:rPr>
                        <a:t>1</a:t>
                      </a:r>
                      <a:endParaRPr lang="en-AU" sz="1600">
                        <a:effectLst/>
                        <a:latin typeface="Calibri" panose="020F0502020204030204" pitchFamily="34" charset="0"/>
                        <a:ea typeface="Calibri" panose="020F0502020204030204" pitchFamily="34" charset="0"/>
                        <a:cs typeface="+mn-cs"/>
                      </a:endParaRPr>
                    </a:p>
                  </a:txBody>
                  <a:tcPr marL="9525" marR="9525" marT="9525" marB="0" anchor="ctr"/>
                </a:tc>
                <a:extLst>
                  <a:ext uri="{0D108BD9-81ED-4DB2-BD59-A6C34878D82A}">
                    <a16:rowId xmlns:a16="http://schemas.microsoft.com/office/drawing/2014/main" val="1439810282"/>
                  </a:ext>
                </a:extLst>
              </a:tr>
              <a:tr h="610235">
                <a:tc>
                  <a:txBody>
                    <a:bodyPr/>
                    <a:lstStyle/>
                    <a:p>
                      <a:pPr algn="ctr" rtl="1">
                        <a:lnSpc>
                          <a:spcPct val="107000"/>
                        </a:lnSpc>
                        <a:spcAft>
                          <a:spcPts val="800"/>
                        </a:spcAft>
                      </a:pPr>
                      <a:r>
                        <a:rPr lang="ar-JO" sz="1600">
                          <a:effectLst/>
                          <a:cs typeface="+mn-cs"/>
                        </a:rPr>
                        <a:t>1.2%</a:t>
                      </a:r>
                      <a:endParaRPr lang="en-AU" sz="1600">
                        <a:effectLst/>
                        <a:latin typeface="Calibri" panose="020F0502020204030204" pitchFamily="34" charset="0"/>
                        <a:ea typeface="Calibri" panose="020F0502020204030204" pitchFamily="34" charset="0"/>
                        <a:cs typeface="+mn-cs"/>
                      </a:endParaRPr>
                    </a:p>
                  </a:txBody>
                  <a:tcPr marL="0" marR="0" marT="0" marB="0"/>
                </a:tc>
                <a:tc>
                  <a:txBody>
                    <a:bodyPr/>
                    <a:lstStyle/>
                    <a:p>
                      <a:pPr algn="ctr">
                        <a:lnSpc>
                          <a:spcPct val="107000"/>
                        </a:lnSpc>
                        <a:spcAft>
                          <a:spcPts val="800"/>
                        </a:spcAft>
                      </a:pPr>
                      <a:r>
                        <a:rPr lang="ar-JO" sz="1600">
                          <a:effectLst/>
                          <a:cs typeface="+mn-cs"/>
                        </a:rPr>
                        <a:t>4.5%</a:t>
                      </a:r>
                      <a:endParaRPr lang="en-AU" sz="1600">
                        <a:effectLst/>
                        <a:cs typeface="+mn-cs"/>
                      </a:endParaRPr>
                    </a:p>
                    <a:p>
                      <a:pPr algn="ctr">
                        <a:lnSpc>
                          <a:spcPct val="107000"/>
                        </a:lnSpc>
                        <a:spcAft>
                          <a:spcPts val="800"/>
                        </a:spcAft>
                      </a:pPr>
                      <a:r>
                        <a:rPr lang="en-US" sz="1600">
                          <a:effectLst/>
                          <a:cs typeface="+mn-cs"/>
                        </a:rPr>
                        <a:t> </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ctr" rtl="1">
                        <a:lnSpc>
                          <a:spcPct val="107000"/>
                        </a:lnSpc>
                        <a:spcAft>
                          <a:spcPts val="800"/>
                        </a:spcAft>
                      </a:pPr>
                      <a:r>
                        <a:rPr lang="ar-JO" sz="1600">
                          <a:effectLst/>
                          <a:cs typeface="+mn-cs"/>
                        </a:rPr>
                        <a:t>5.7%</a:t>
                      </a:r>
                      <a:endParaRPr lang="en-AU" sz="1600">
                        <a:effectLst/>
                        <a:cs typeface="+mn-cs"/>
                      </a:endParaRPr>
                    </a:p>
                    <a:p>
                      <a:pPr algn="ctr">
                        <a:lnSpc>
                          <a:spcPct val="107000"/>
                        </a:lnSpc>
                        <a:spcAft>
                          <a:spcPts val="800"/>
                        </a:spcAft>
                      </a:pPr>
                      <a:r>
                        <a:rPr lang="en-US" sz="1600">
                          <a:effectLst/>
                          <a:cs typeface="+mn-cs"/>
                        </a:rPr>
                        <a:t> </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ctr">
                        <a:lnSpc>
                          <a:spcPct val="107000"/>
                        </a:lnSpc>
                        <a:spcAft>
                          <a:spcPts val="800"/>
                        </a:spcAft>
                      </a:pPr>
                      <a:r>
                        <a:rPr lang="ar-JO" sz="1600">
                          <a:effectLst/>
                          <a:cs typeface="+mn-cs"/>
                        </a:rPr>
                        <a:t>ملكية واستخدام الأصول</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ctr" rtl="1">
                        <a:lnSpc>
                          <a:spcPct val="107000"/>
                        </a:lnSpc>
                        <a:spcAft>
                          <a:spcPts val="800"/>
                        </a:spcAft>
                      </a:pPr>
                      <a:r>
                        <a:rPr lang="ar-SA" sz="1600">
                          <a:effectLst/>
                          <a:cs typeface="+mn-cs"/>
                        </a:rPr>
                        <a:t>2</a:t>
                      </a:r>
                      <a:endParaRPr lang="en-AU" sz="1600">
                        <a:effectLst/>
                        <a:latin typeface="Calibri" panose="020F0502020204030204" pitchFamily="34" charset="0"/>
                        <a:ea typeface="Calibri" panose="020F0502020204030204" pitchFamily="34" charset="0"/>
                        <a:cs typeface="+mn-cs"/>
                      </a:endParaRPr>
                    </a:p>
                  </a:txBody>
                  <a:tcPr marL="9525" marR="9525" marT="9525" marB="0" anchor="ctr"/>
                </a:tc>
                <a:extLst>
                  <a:ext uri="{0D108BD9-81ED-4DB2-BD59-A6C34878D82A}">
                    <a16:rowId xmlns:a16="http://schemas.microsoft.com/office/drawing/2014/main" val="2861843881"/>
                  </a:ext>
                </a:extLst>
              </a:tr>
              <a:tr h="610235">
                <a:tc>
                  <a:txBody>
                    <a:bodyPr/>
                    <a:lstStyle/>
                    <a:p>
                      <a:pPr algn="ctr" rtl="1">
                        <a:lnSpc>
                          <a:spcPct val="107000"/>
                        </a:lnSpc>
                        <a:spcAft>
                          <a:spcPts val="800"/>
                        </a:spcAft>
                      </a:pPr>
                      <a:r>
                        <a:rPr lang="ar-JO" sz="1600">
                          <a:effectLst/>
                          <a:cs typeface="+mn-cs"/>
                        </a:rPr>
                        <a:t>5.3%</a:t>
                      </a:r>
                      <a:endParaRPr lang="en-AU" sz="1600">
                        <a:effectLst/>
                        <a:latin typeface="Calibri" panose="020F0502020204030204" pitchFamily="34" charset="0"/>
                        <a:ea typeface="Calibri" panose="020F0502020204030204" pitchFamily="34" charset="0"/>
                        <a:cs typeface="+mn-cs"/>
                      </a:endParaRPr>
                    </a:p>
                  </a:txBody>
                  <a:tcPr marL="0" marR="0" marT="0" marB="0"/>
                </a:tc>
                <a:tc>
                  <a:txBody>
                    <a:bodyPr/>
                    <a:lstStyle/>
                    <a:p>
                      <a:pPr algn="ctr">
                        <a:lnSpc>
                          <a:spcPct val="107000"/>
                        </a:lnSpc>
                        <a:spcAft>
                          <a:spcPts val="800"/>
                        </a:spcAft>
                      </a:pPr>
                      <a:r>
                        <a:rPr lang="ar-JO" sz="1600">
                          <a:effectLst/>
                          <a:cs typeface="+mn-cs"/>
                        </a:rPr>
                        <a:t>25%</a:t>
                      </a:r>
                      <a:endParaRPr lang="en-AU" sz="1600">
                        <a:effectLst/>
                        <a:cs typeface="+mn-cs"/>
                      </a:endParaRPr>
                    </a:p>
                    <a:p>
                      <a:pPr algn="ctr">
                        <a:lnSpc>
                          <a:spcPct val="107000"/>
                        </a:lnSpc>
                        <a:spcAft>
                          <a:spcPts val="800"/>
                        </a:spcAft>
                      </a:pPr>
                      <a:r>
                        <a:rPr lang="en-US" sz="1600">
                          <a:effectLst/>
                          <a:cs typeface="+mn-cs"/>
                        </a:rPr>
                        <a:t> </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ctr" rtl="1">
                        <a:lnSpc>
                          <a:spcPct val="107000"/>
                        </a:lnSpc>
                        <a:spcAft>
                          <a:spcPts val="800"/>
                        </a:spcAft>
                      </a:pPr>
                      <a:r>
                        <a:rPr lang="ar-JO" sz="1600">
                          <a:effectLst/>
                          <a:cs typeface="+mn-cs"/>
                        </a:rPr>
                        <a:t>30.3%</a:t>
                      </a:r>
                      <a:endParaRPr lang="en-AU" sz="1600">
                        <a:effectLst/>
                        <a:cs typeface="+mn-cs"/>
                      </a:endParaRPr>
                    </a:p>
                    <a:p>
                      <a:pPr algn="ctr">
                        <a:lnSpc>
                          <a:spcPct val="107000"/>
                        </a:lnSpc>
                        <a:spcAft>
                          <a:spcPts val="800"/>
                        </a:spcAft>
                      </a:pPr>
                      <a:r>
                        <a:rPr lang="en-US" sz="1600">
                          <a:effectLst/>
                          <a:cs typeface="+mn-cs"/>
                        </a:rPr>
                        <a:t> </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ctr">
                        <a:lnSpc>
                          <a:spcPct val="107000"/>
                        </a:lnSpc>
                        <a:spcAft>
                          <a:spcPts val="800"/>
                        </a:spcAft>
                      </a:pPr>
                      <a:r>
                        <a:rPr lang="ar-JO" sz="1600">
                          <a:effectLst/>
                          <a:cs typeface="+mn-cs"/>
                        </a:rPr>
                        <a:t>العنف</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ctr" rtl="1">
                        <a:lnSpc>
                          <a:spcPct val="107000"/>
                        </a:lnSpc>
                        <a:spcAft>
                          <a:spcPts val="800"/>
                        </a:spcAft>
                      </a:pPr>
                      <a:r>
                        <a:rPr lang="ar-SA" sz="1600" dirty="0">
                          <a:effectLst/>
                          <a:cs typeface="+mn-cs"/>
                        </a:rPr>
                        <a:t>3</a:t>
                      </a:r>
                      <a:endParaRPr lang="en-AU" sz="1600" dirty="0">
                        <a:effectLst/>
                        <a:latin typeface="Calibri" panose="020F0502020204030204" pitchFamily="34" charset="0"/>
                        <a:ea typeface="Calibri" panose="020F0502020204030204" pitchFamily="34" charset="0"/>
                        <a:cs typeface="+mn-cs"/>
                      </a:endParaRPr>
                    </a:p>
                  </a:txBody>
                  <a:tcPr marL="9525" marR="9525" marT="9525" marB="0" anchor="ctr"/>
                </a:tc>
                <a:extLst>
                  <a:ext uri="{0D108BD9-81ED-4DB2-BD59-A6C34878D82A}">
                    <a16:rowId xmlns:a16="http://schemas.microsoft.com/office/drawing/2014/main" val="4031438895"/>
                  </a:ext>
                </a:extLst>
              </a:tr>
            </a:tbl>
          </a:graphicData>
        </a:graphic>
      </p:graphicFrame>
      <p:sp>
        <p:nvSpPr>
          <p:cNvPr id="3" name="TextBox 2">
            <a:extLst>
              <a:ext uri="{FF2B5EF4-FFF2-40B4-BE49-F238E27FC236}">
                <a16:creationId xmlns:a16="http://schemas.microsoft.com/office/drawing/2014/main" id="{6A418946-4CB1-4824-A6F6-4E834DD71523}"/>
              </a:ext>
            </a:extLst>
          </p:cNvPr>
          <p:cNvSpPr txBox="1"/>
          <p:nvPr/>
        </p:nvSpPr>
        <p:spPr>
          <a:xfrm>
            <a:off x="2354579" y="2137410"/>
            <a:ext cx="3168765" cy="1992661"/>
          </a:xfrm>
          <a:prstGeom prst="rect">
            <a:avLst/>
          </a:prstGeom>
          <a:noFill/>
        </p:spPr>
        <p:txBody>
          <a:bodyPr wrap="square" rtlCol="0">
            <a:spAutoFit/>
          </a:bodyPr>
          <a:lstStyle/>
          <a:p>
            <a:pPr marL="342900" indent="-342900" algn="r" rtl="1">
              <a:lnSpc>
                <a:spcPct val="150000"/>
              </a:lnSpc>
              <a:buFont typeface="+mj-lt"/>
              <a:buAutoNum type="arabicPeriod"/>
            </a:pPr>
            <a:r>
              <a:rPr lang="ar-SA" sz="1400" dirty="0">
                <a:effectLst/>
                <a:latin typeface="Times New Roman" panose="02020603050405020304" pitchFamily="18" charset="0"/>
                <a:ea typeface="Times New Roman" panose="02020603050405020304" pitchFamily="18" charset="0"/>
                <a:cs typeface="Times New Roman" panose="02020603050405020304" pitchFamily="18" charset="0"/>
              </a:rPr>
              <a:t>خطط لمكافحة العنف في المجتمع الفلسطيني </a:t>
            </a:r>
          </a:p>
          <a:p>
            <a:pPr marL="342900" indent="-342900" algn="r" rtl="1">
              <a:lnSpc>
                <a:spcPct val="150000"/>
              </a:lnSpc>
              <a:buFont typeface="+mj-lt"/>
              <a:buAutoNum type="arabicPeriod"/>
            </a:pPr>
            <a:r>
              <a:rPr lang="ar-SA" sz="1400" dirty="0">
                <a:latin typeface="Times New Roman" panose="02020603050405020304" pitchFamily="18" charset="0"/>
                <a:ea typeface="Times New Roman" panose="02020603050405020304" pitchFamily="18" charset="0"/>
                <a:cs typeface="Times New Roman" panose="02020603050405020304" pitchFamily="18" charset="0"/>
              </a:rPr>
              <a:t>استراتيجيات سياسية ودبلوماسية لمواجهة عنف الاحتلال </a:t>
            </a:r>
          </a:p>
          <a:p>
            <a:pPr marL="342900" indent="-342900" algn="r" rtl="1">
              <a:lnSpc>
                <a:spcPct val="150000"/>
              </a:lnSpc>
              <a:buFont typeface="+mj-lt"/>
              <a:buAutoNum type="arabicPeriod"/>
            </a:pPr>
            <a:r>
              <a:rPr lang="ar-SA" sz="1400" dirty="0">
                <a:latin typeface="Times New Roman" panose="02020603050405020304" pitchFamily="18" charset="0"/>
                <a:ea typeface="Times New Roman" panose="02020603050405020304" pitchFamily="18" charset="0"/>
                <a:cs typeface="Times New Roman" panose="02020603050405020304" pitchFamily="18" charset="0"/>
              </a:rPr>
              <a:t>ضرورة توفير احصائيات متخصصة طالما ان هذه المؤشرات ترتبط ببيانات محددة باطار زمني (شهر) </a:t>
            </a:r>
          </a:p>
        </p:txBody>
      </p:sp>
      <p:sp>
        <p:nvSpPr>
          <p:cNvPr id="5" name="Title 1">
            <a:extLst>
              <a:ext uri="{FF2B5EF4-FFF2-40B4-BE49-F238E27FC236}">
                <a16:creationId xmlns:a16="http://schemas.microsoft.com/office/drawing/2014/main" id="{FF39A93D-19E2-4F3E-9D06-D1386D1B3522}"/>
              </a:ext>
            </a:extLst>
          </p:cNvPr>
          <p:cNvSpPr txBox="1">
            <a:spLocks/>
          </p:cNvSpPr>
          <p:nvPr/>
        </p:nvSpPr>
        <p:spPr>
          <a:xfrm>
            <a:off x="1914144" y="82187"/>
            <a:ext cx="9997440"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r" rtl="1"/>
            <a:r>
              <a:rPr lang="ar-SA" sz="3200" dirty="0"/>
              <a:t>الأهداف المتعلقة ببعد السلامة الشخصية وحرية استخدام الاصول حتى العام 2030 </a:t>
            </a:r>
            <a:endParaRPr lang="en-AU" sz="3200" dirty="0"/>
          </a:p>
        </p:txBody>
      </p:sp>
      <p:sp>
        <p:nvSpPr>
          <p:cNvPr id="6" name="TextBox 5">
            <a:extLst>
              <a:ext uri="{FF2B5EF4-FFF2-40B4-BE49-F238E27FC236}">
                <a16:creationId xmlns:a16="http://schemas.microsoft.com/office/drawing/2014/main" id="{6D92DC1F-518E-4D2B-8DA6-47EC9194ECAE}"/>
              </a:ext>
            </a:extLst>
          </p:cNvPr>
          <p:cNvSpPr txBox="1"/>
          <p:nvPr/>
        </p:nvSpPr>
        <p:spPr>
          <a:xfrm>
            <a:off x="1914144" y="1569903"/>
            <a:ext cx="3805382" cy="369332"/>
          </a:xfrm>
          <a:prstGeom prst="rect">
            <a:avLst/>
          </a:prstGeom>
          <a:noFill/>
        </p:spPr>
        <p:txBody>
          <a:bodyPr wrap="square" rtlCol="0">
            <a:spAutoFit/>
          </a:bodyPr>
          <a:lstStyle/>
          <a:p>
            <a:pPr algn="r" rtl="1"/>
            <a:r>
              <a:rPr lang="ar-SA" b="1" dirty="0"/>
              <a:t>السياسات الواجب اتباعها لتحقيق هذه الأهداف  </a:t>
            </a:r>
            <a:endParaRPr lang="en-AU" b="1" dirty="0"/>
          </a:p>
        </p:txBody>
      </p:sp>
    </p:spTree>
    <p:extLst>
      <p:ext uri="{BB962C8B-B14F-4D97-AF65-F5344CB8AC3E}">
        <p14:creationId xmlns:p14="http://schemas.microsoft.com/office/powerpoint/2010/main" val="1774127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9C5631E-9CBE-426E-8FCB-2D775F7B6461}"/>
              </a:ext>
            </a:extLst>
          </p:cNvPr>
          <p:cNvGraphicFramePr>
            <a:graphicFrameLocks noGrp="1"/>
          </p:cNvGraphicFramePr>
          <p:nvPr>
            <p:extLst>
              <p:ext uri="{D42A27DB-BD31-4B8C-83A1-F6EECF244321}">
                <p14:modId xmlns:p14="http://schemas.microsoft.com/office/powerpoint/2010/main" val="3485826142"/>
              </p:ext>
            </p:extLst>
          </p:nvPr>
        </p:nvGraphicFramePr>
        <p:xfrm>
          <a:off x="6536388" y="2368022"/>
          <a:ext cx="5130800" cy="2432876"/>
        </p:xfrm>
        <a:graphic>
          <a:graphicData uri="http://schemas.openxmlformats.org/drawingml/2006/table">
            <a:tbl>
              <a:tblPr firstRow="1" firstCol="1" bandRow="1">
                <a:tableStyleId>{22838BEF-8BB2-4498-84A7-C5851F593DF1}</a:tableStyleId>
              </a:tblPr>
              <a:tblGrid>
                <a:gridCol w="797139">
                  <a:extLst>
                    <a:ext uri="{9D8B030D-6E8A-4147-A177-3AD203B41FA5}">
                      <a16:colId xmlns:a16="http://schemas.microsoft.com/office/drawing/2014/main" val="3543926539"/>
                    </a:ext>
                  </a:extLst>
                </a:gridCol>
                <a:gridCol w="880226">
                  <a:extLst>
                    <a:ext uri="{9D8B030D-6E8A-4147-A177-3AD203B41FA5}">
                      <a16:colId xmlns:a16="http://schemas.microsoft.com/office/drawing/2014/main" val="3940640604"/>
                    </a:ext>
                  </a:extLst>
                </a:gridCol>
                <a:gridCol w="880226">
                  <a:extLst>
                    <a:ext uri="{9D8B030D-6E8A-4147-A177-3AD203B41FA5}">
                      <a16:colId xmlns:a16="http://schemas.microsoft.com/office/drawing/2014/main" val="1394410067"/>
                    </a:ext>
                  </a:extLst>
                </a:gridCol>
                <a:gridCol w="1849162">
                  <a:extLst>
                    <a:ext uri="{9D8B030D-6E8A-4147-A177-3AD203B41FA5}">
                      <a16:colId xmlns:a16="http://schemas.microsoft.com/office/drawing/2014/main" val="3423264852"/>
                    </a:ext>
                  </a:extLst>
                </a:gridCol>
                <a:gridCol w="724047">
                  <a:extLst>
                    <a:ext uri="{9D8B030D-6E8A-4147-A177-3AD203B41FA5}">
                      <a16:colId xmlns:a16="http://schemas.microsoft.com/office/drawing/2014/main" val="706453827"/>
                    </a:ext>
                  </a:extLst>
                </a:gridCol>
              </a:tblGrid>
              <a:tr h="285750">
                <a:tc rowSpan="2">
                  <a:txBody>
                    <a:bodyPr/>
                    <a:lstStyle/>
                    <a:p>
                      <a:pPr algn="ctr" rtl="1">
                        <a:lnSpc>
                          <a:spcPct val="107000"/>
                        </a:lnSpc>
                        <a:spcAft>
                          <a:spcPts val="800"/>
                        </a:spcAft>
                      </a:pPr>
                      <a:r>
                        <a:rPr lang="ar-JO" sz="1600">
                          <a:effectLst/>
                          <a:cs typeface="+mn-cs"/>
                        </a:rPr>
                        <a:t>نسبة التخفيض</a:t>
                      </a:r>
                      <a:endParaRPr lang="en-AU" sz="1600">
                        <a:effectLst/>
                        <a:latin typeface="Calibri" panose="020F0502020204030204" pitchFamily="34" charset="0"/>
                        <a:ea typeface="Calibri" panose="020F0502020204030204" pitchFamily="34" charset="0"/>
                        <a:cs typeface="+mn-cs"/>
                      </a:endParaRPr>
                    </a:p>
                  </a:txBody>
                  <a:tcPr marL="0" marR="0" marT="0" marB="0"/>
                </a:tc>
                <a:tc gridSpan="2">
                  <a:txBody>
                    <a:bodyPr/>
                    <a:lstStyle/>
                    <a:p>
                      <a:pPr algn="ctr" rtl="1">
                        <a:lnSpc>
                          <a:spcPct val="107000"/>
                        </a:lnSpc>
                        <a:spcAft>
                          <a:spcPts val="800"/>
                        </a:spcAft>
                      </a:pPr>
                      <a:r>
                        <a:rPr lang="ar-JO" sz="1600" dirty="0">
                          <a:effectLst/>
                          <a:cs typeface="+mn-cs"/>
                        </a:rPr>
                        <a:t>نسبة الحرمان في بعد الحرية الشخصية</a:t>
                      </a:r>
                      <a:endParaRPr lang="en-AU" sz="1600" dirty="0">
                        <a:effectLst/>
                        <a:latin typeface="Calibri" panose="020F0502020204030204" pitchFamily="34" charset="0"/>
                        <a:ea typeface="Calibri" panose="020F0502020204030204" pitchFamily="34" charset="0"/>
                        <a:cs typeface="+mn-cs"/>
                      </a:endParaRPr>
                    </a:p>
                  </a:txBody>
                  <a:tcPr marL="68580" marR="68580" marT="9525" marB="0"/>
                </a:tc>
                <a:tc hMerge="1">
                  <a:txBody>
                    <a:bodyPr/>
                    <a:lstStyle/>
                    <a:p>
                      <a:endParaRPr lang="en-AU"/>
                    </a:p>
                  </a:txBody>
                  <a:tcPr/>
                </a:tc>
                <a:tc rowSpan="2">
                  <a:txBody>
                    <a:bodyPr/>
                    <a:lstStyle/>
                    <a:p>
                      <a:pPr algn="ctr" rtl="1">
                        <a:lnSpc>
                          <a:spcPct val="107000"/>
                        </a:lnSpc>
                        <a:spcAft>
                          <a:spcPts val="800"/>
                        </a:spcAft>
                      </a:pPr>
                      <a:r>
                        <a:rPr lang="ar-JO" sz="1600">
                          <a:effectLst/>
                          <a:cs typeface="+mn-cs"/>
                        </a:rPr>
                        <a:t>المؤشر</a:t>
                      </a:r>
                      <a:endParaRPr lang="en-AU" sz="1600">
                        <a:effectLst/>
                        <a:latin typeface="Calibri" panose="020F0502020204030204" pitchFamily="34" charset="0"/>
                        <a:ea typeface="Calibri" panose="020F0502020204030204" pitchFamily="34" charset="0"/>
                        <a:cs typeface="+mn-cs"/>
                      </a:endParaRPr>
                    </a:p>
                  </a:txBody>
                  <a:tcPr marL="68580" marR="68580" marT="9525" marB="0"/>
                </a:tc>
                <a:tc rowSpan="2">
                  <a:txBody>
                    <a:bodyPr/>
                    <a:lstStyle/>
                    <a:p>
                      <a:pPr algn="ctr" rtl="1">
                        <a:lnSpc>
                          <a:spcPct val="107000"/>
                        </a:lnSpc>
                        <a:spcAft>
                          <a:spcPts val="800"/>
                        </a:spcAft>
                      </a:pPr>
                      <a:r>
                        <a:rPr lang="ar-SA" sz="1600">
                          <a:effectLst/>
                          <a:cs typeface="+mn-cs"/>
                        </a:rPr>
                        <a:t>الرقم</a:t>
                      </a:r>
                      <a:endParaRPr lang="en-AU" sz="1600">
                        <a:effectLst/>
                        <a:latin typeface="Calibri" panose="020F0502020204030204" pitchFamily="34" charset="0"/>
                        <a:ea typeface="Calibri" panose="020F0502020204030204" pitchFamily="34" charset="0"/>
                        <a:cs typeface="+mn-cs"/>
                      </a:endParaRPr>
                    </a:p>
                  </a:txBody>
                  <a:tcPr marL="9525" marR="9525" marT="9525" marB="0" anchor="ctr"/>
                </a:tc>
                <a:extLst>
                  <a:ext uri="{0D108BD9-81ED-4DB2-BD59-A6C34878D82A}">
                    <a16:rowId xmlns:a16="http://schemas.microsoft.com/office/drawing/2014/main" val="3976633523"/>
                  </a:ext>
                </a:extLst>
              </a:tr>
              <a:tr h="285750">
                <a:tc vMerge="1">
                  <a:txBody>
                    <a:bodyPr/>
                    <a:lstStyle/>
                    <a:p>
                      <a:endParaRPr lang="en-AU"/>
                    </a:p>
                  </a:txBody>
                  <a:tcPr/>
                </a:tc>
                <a:tc>
                  <a:txBody>
                    <a:bodyPr/>
                    <a:lstStyle/>
                    <a:p>
                      <a:pPr algn="r" rtl="1">
                        <a:lnSpc>
                          <a:spcPct val="107000"/>
                        </a:lnSpc>
                        <a:spcAft>
                          <a:spcPts val="800"/>
                        </a:spcAft>
                      </a:pPr>
                      <a:r>
                        <a:rPr lang="ar-JO" sz="1600">
                          <a:effectLst/>
                          <a:cs typeface="+mn-cs"/>
                        </a:rPr>
                        <a:t>2030</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rtl="1">
                        <a:lnSpc>
                          <a:spcPct val="107000"/>
                        </a:lnSpc>
                        <a:spcAft>
                          <a:spcPts val="800"/>
                        </a:spcAft>
                      </a:pPr>
                      <a:r>
                        <a:rPr lang="ar-JO" sz="1600">
                          <a:effectLst/>
                          <a:cs typeface="+mn-cs"/>
                        </a:rPr>
                        <a:t>2022</a:t>
                      </a:r>
                      <a:endParaRPr lang="en-AU" sz="1600">
                        <a:effectLst/>
                        <a:latin typeface="Calibri" panose="020F0502020204030204" pitchFamily="34" charset="0"/>
                        <a:ea typeface="Calibri" panose="020F0502020204030204" pitchFamily="34" charset="0"/>
                        <a:cs typeface="+mn-cs"/>
                      </a:endParaRPr>
                    </a:p>
                  </a:txBody>
                  <a:tcPr marL="68580" marR="68580" marT="9525" marB="0"/>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3989378883"/>
                  </a:ext>
                </a:extLst>
              </a:tr>
              <a:tr h="553720">
                <a:tc>
                  <a:txBody>
                    <a:bodyPr/>
                    <a:lstStyle/>
                    <a:p>
                      <a:pPr algn="ctr" rtl="1">
                        <a:lnSpc>
                          <a:spcPct val="107000"/>
                        </a:lnSpc>
                        <a:spcAft>
                          <a:spcPts val="800"/>
                        </a:spcAft>
                      </a:pPr>
                      <a:r>
                        <a:rPr lang="ar-JO" sz="1600" dirty="0">
                          <a:effectLst/>
                          <a:cs typeface="+mn-cs"/>
                        </a:rPr>
                        <a:t>-</a:t>
                      </a:r>
                      <a:endParaRPr lang="en-AU" sz="1600" dirty="0">
                        <a:effectLst/>
                        <a:latin typeface="Calibri" panose="020F0502020204030204" pitchFamily="34" charset="0"/>
                        <a:ea typeface="Calibri" panose="020F0502020204030204" pitchFamily="34" charset="0"/>
                        <a:cs typeface="+mn-cs"/>
                      </a:endParaRPr>
                    </a:p>
                  </a:txBody>
                  <a:tcPr marL="0" marR="0" marT="0" marB="0"/>
                </a:tc>
                <a:tc>
                  <a:txBody>
                    <a:bodyPr/>
                    <a:lstStyle/>
                    <a:p>
                      <a:pPr algn="r" rtl="1">
                        <a:lnSpc>
                          <a:spcPct val="107000"/>
                        </a:lnSpc>
                        <a:spcAft>
                          <a:spcPts val="800"/>
                        </a:spcAft>
                      </a:pPr>
                      <a:r>
                        <a:rPr lang="ar-JO" sz="1600">
                          <a:effectLst/>
                          <a:cs typeface="+mn-cs"/>
                        </a:rPr>
                        <a:t>7.3%</a:t>
                      </a:r>
                      <a:endParaRPr lang="en-AU" sz="1600">
                        <a:effectLst/>
                        <a:cs typeface="+mn-cs"/>
                      </a:endParaRPr>
                    </a:p>
                    <a:p>
                      <a:pPr algn="r" rtl="1">
                        <a:lnSpc>
                          <a:spcPct val="107000"/>
                        </a:lnSpc>
                        <a:spcAft>
                          <a:spcPts val="800"/>
                        </a:spcAft>
                      </a:pPr>
                      <a:r>
                        <a:rPr lang="en-US" sz="1600">
                          <a:effectLst/>
                          <a:cs typeface="+mn-cs"/>
                        </a:rPr>
                        <a:t> </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rtl="1">
                        <a:lnSpc>
                          <a:spcPct val="107000"/>
                        </a:lnSpc>
                        <a:spcAft>
                          <a:spcPts val="800"/>
                        </a:spcAft>
                      </a:pPr>
                      <a:r>
                        <a:rPr lang="ar-JO" sz="1600">
                          <a:effectLst/>
                          <a:cs typeface="+mn-cs"/>
                        </a:rPr>
                        <a:t>7.3%</a:t>
                      </a:r>
                      <a:endParaRPr lang="en-AU" sz="1600">
                        <a:effectLst/>
                        <a:cs typeface="+mn-cs"/>
                      </a:endParaRPr>
                    </a:p>
                    <a:p>
                      <a:pPr algn="r" rtl="1">
                        <a:lnSpc>
                          <a:spcPct val="107000"/>
                        </a:lnSpc>
                        <a:spcAft>
                          <a:spcPts val="800"/>
                        </a:spcAft>
                      </a:pPr>
                      <a:r>
                        <a:rPr lang="en-US" sz="1600">
                          <a:effectLst/>
                          <a:cs typeface="+mn-cs"/>
                        </a:rPr>
                        <a:t> </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r" rtl="1">
                        <a:lnSpc>
                          <a:spcPct val="107000"/>
                        </a:lnSpc>
                        <a:spcAft>
                          <a:spcPts val="800"/>
                        </a:spcAft>
                      </a:pPr>
                      <a:r>
                        <a:rPr lang="ar-JO" sz="1600">
                          <a:effectLst/>
                          <a:cs typeface="+mn-cs"/>
                        </a:rPr>
                        <a:t>حرية التنقل </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r" rtl="1">
                        <a:lnSpc>
                          <a:spcPct val="107000"/>
                        </a:lnSpc>
                        <a:spcAft>
                          <a:spcPts val="800"/>
                        </a:spcAft>
                      </a:pPr>
                      <a:r>
                        <a:rPr lang="en-US" sz="1600">
                          <a:effectLst/>
                          <a:cs typeface="+mn-cs"/>
                        </a:rPr>
                        <a:t> </a:t>
                      </a:r>
                      <a:r>
                        <a:rPr lang="ar-SA" sz="1600">
                          <a:effectLst/>
                          <a:cs typeface="+mn-cs"/>
                        </a:rPr>
                        <a:t>1</a:t>
                      </a:r>
                      <a:endParaRPr lang="en-AU" sz="1600">
                        <a:effectLst/>
                        <a:latin typeface="Calibri" panose="020F0502020204030204" pitchFamily="34" charset="0"/>
                        <a:ea typeface="Calibri" panose="020F0502020204030204" pitchFamily="34" charset="0"/>
                        <a:cs typeface="+mn-cs"/>
                      </a:endParaRPr>
                    </a:p>
                  </a:txBody>
                  <a:tcPr marL="9525" marR="9525" marT="9525" marB="0" anchor="ctr"/>
                </a:tc>
                <a:extLst>
                  <a:ext uri="{0D108BD9-81ED-4DB2-BD59-A6C34878D82A}">
                    <a16:rowId xmlns:a16="http://schemas.microsoft.com/office/drawing/2014/main" val="3109391739"/>
                  </a:ext>
                </a:extLst>
              </a:tr>
              <a:tr h="857250">
                <a:tc>
                  <a:txBody>
                    <a:bodyPr/>
                    <a:lstStyle/>
                    <a:p>
                      <a:pPr algn="ctr" rtl="1">
                        <a:lnSpc>
                          <a:spcPct val="107000"/>
                        </a:lnSpc>
                        <a:spcAft>
                          <a:spcPts val="800"/>
                        </a:spcAft>
                      </a:pPr>
                      <a:r>
                        <a:rPr lang="ar-JO" sz="1600" dirty="0">
                          <a:effectLst/>
                          <a:cs typeface="+mn-cs"/>
                        </a:rPr>
                        <a:t>5.8%</a:t>
                      </a:r>
                      <a:endParaRPr lang="en-AU" sz="1600" dirty="0">
                        <a:effectLst/>
                        <a:latin typeface="Calibri" panose="020F0502020204030204" pitchFamily="34" charset="0"/>
                        <a:ea typeface="Calibri" panose="020F0502020204030204" pitchFamily="34" charset="0"/>
                        <a:cs typeface="+mn-cs"/>
                      </a:endParaRPr>
                    </a:p>
                  </a:txBody>
                  <a:tcPr marL="0" marR="0" marT="0" marB="0"/>
                </a:tc>
                <a:tc>
                  <a:txBody>
                    <a:bodyPr/>
                    <a:lstStyle/>
                    <a:p>
                      <a:pPr algn="r" rtl="1">
                        <a:lnSpc>
                          <a:spcPct val="107000"/>
                        </a:lnSpc>
                        <a:spcAft>
                          <a:spcPts val="800"/>
                        </a:spcAft>
                      </a:pPr>
                      <a:r>
                        <a:rPr lang="ar-JO" sz="1600" dirty="0">
                          <a:effectLst/>
                          <a:cs typeface="+mn-cs"/>
                        </a:rPr>
                        <a:t>10%</a:t>
                      </a:r>
                      <a:endParaRPr lang="en-AU" sz="1600" dirty="0">
                        <a:effectLst/>
                        <a:cs typeface="+mn-cs"/>
                      </a:endParaRPr>
                    </a:p>
                    <a:p>
                      <a:pPr algn="r" rtl="1">
                        <a:lnSpc>
                          <a:spcPct val="107000"/>
                        </a:lnSpc>
                        <a:spcAft>
                          <a:spcPts val="800"/>
                        </a:spcAft>
                      </a:pPr>
                      <a:r>
                        <a:rPr lang="ar-JO" sz="1600" dirty="0">
                          <a:effectLst/>
                          <a:cs typeface="+mn-cs"/>
                        </a:rPr>
                        <a:t> </a:t>
                      </a:r>
                      <a:endParaRPr lang="en-AU" sz="1600" dirty="0">
                        <a:effectLst/>
                        <a:cs typeface="+mn-cs"/>
                      </a:endParaRPr>
                    </a:p>
                    <a:p>
                      <a:pPr algn="r" rtl="1">
                        <a:lnSpc>
                          <a:spcPct val="107000"/>
                        </a:lnSpc>
                        <a:spcAft>
                          <a:spcPts val="800"/>
                        </a:spcAft>
                      </a:pPr>
                      <a:r>
                        <a:rPr lang="en-US" sz="1600" dirty="0">
                          <a:effectLst/>
                          <a:cs typeface="+mn-cs"/>
                        </a:rPr>
                        <a:t> </a:t>
                      </a:r>
                      <a:endParaRPr lang="en-AU" sz="1600" dirty="0">
                        <a:effectLst/>
                        <a:latin typeface="Calibri" panose="020F0502020204030204" pitchFamily="34" charset="0"/>
                        <a:ea typeface="Calibri" panose="020F0502020204030204" pitchFamily="34" charset="0"/>
                        <a:cs typeface="+mn-cs"/>
                      </a:endParaRPr>
                    </a:p>
                  </a:txBody>
                  <a:tcPr marL="68580" marR="68580" marT="9525" marB="0"/>
                </a:tc>
                <a:tc>
                  <a:txBody>
                    <a:bodyPr/>
                    <a:lstStyle/>
                    <a:p>
                      <a:pPr rtl="1">
                        <a:lnSpc>
                          <a:spcPct val="107000"/>
                        </a:lnSpc>
                        <a:spcAft>
                          <a:spcPts val="800"/>
                        </a:spcAft>
                      </a:pPr>
                      <a:r>
                        <a:rPr lang="ar-JO" sz="1600">
                          <a:effectLst/>
                          <a:cs typeface="+mn-cs"/>
                        </a:rPr>
                        <a:t>15.8%</a:t>
                      </a:r>
                      <a:endParaRPr lang="en-AU" sz="1600">
                        <a:effectLst/>
                        <a:cs typeface="+mn-cs"/>
                      </a:endParaRPr>
                    </a:p>
                    <a:p>
                      <a:pPr algn="r" rtl="1">
                        <a:lnSpc>
                          <a:spcPct val="107000"/>
                        </a:lnSpc>
                        <a:spcAft>
                          <a:spcPts val="800"/>
                        </a:spcAft>
                      </a:pPr>
                      <a:r>
                        <a:rPr lang="ar-JO" sz="1600">
                          <a:effectLst/>
                          <a:cs typeface="+mn-cs"/>
                        </a:rPr>
                        <a:t> </a:t>
                      </a:r>
                      <a:endParaRPr lang="en-AU" sz="1600">
                        <a:effectLst/>
                        <a:cs typeface="+mn-cs"/>
                      </a:endParaRPr>
                    </a:p>
                    <a:p>
                      <a:pPr algn="r" rtl="1">
                        <a:lnSpc>
                          <a:spcPct val="107000"/>
                        </a:lnSpc>
                        <a:spcAft>
                          <a:spcPts val="800"/>
                        </a:spcAft>
                      </a:pPr>
                      <a:r>
                        <a:rPr lang="ar-JO" sz="1600">
                          <a:effectLst/>
                          <a:cs typeface="+mn-cs"/>
                        </a:rPr>
                        <a:t> </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r" rtl="1">
                        <a:lnSpc>
                          <a:spcPct val="107000"/>
                        </a:lnSpc>
                        <a:spcAft>
                          <a:spcPts val="800"/>
                        </a:spcAft>
                      </a:pPr>
                      <a:r>
                        <a:rPr lang="ar-JO" sz="1600">
                          <a:effectLst/>
                          <a:cs typeface="+mn-cs"/>
                        </a:rPr>
                        <a:t>التحكم بدخل المرأة ومشاركتها في سوق العمل</a:t>
                      </a:r>
                      <a:endParaRPr lang="en-AU" sz="160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r" rtl="1">
                        <a:lnSpc>
                          <a:spcPct val="107000"/>
                        </a:lnSpc>
                        <a:spcAft>
                          <a:spcPts val="800"/>
                        </a:spcAft>
                      </a:pPr>
                      <a:r>
                        <a:rPr lang="en-US" sz="1600" dirty="0">
                          <a:effectLst/>
                          <a:cs typeface="+mn-cs"/>
                        </a:rPr>
                        <a:t> </a:t>
                      </a:r>
                      <a:r>
                        <a:rPr lang="ar-SA" sz="1600" dirty="0">
                          <a:effectLst/>
                          <a:cs typeface="+mn-cs"/>
                        </a:rPr>
                        <a:t>2</a:t>
                      </a:r>
                      <a:endParaRPr lang="en-AU" sz="1600" dirty="0">
                        <a:effectLst/>
                        <a:latin typeface="Calibri" panose="020F0502020204030204" pitchFamily="34" charset="0"/>
                        <a:ea typeface="Calibri" panose="020F0502020204030204" pitchFamily="34" charset="0"/>
                        <a:cs typeface="+mn-cs"/>
                      </a:endParaRPr>
                    </a:p>
                  </a:txBody>
                  <a:tcPr marL="9525" marR="9525" marT="9525" marB="0" anchor="ctr"/>
                </a:tc>
                <a:extLst>
                  <a:ext uri="{0D108BD9-81ED-4DB2-BD59-A6C34878D82A}">
                    <a16:rowId xmlns:a16="http://schemas.microsoft.com/office/drawing/2014/main" val="908166735"/>
                  </a:ext>
                </a:extLst>
              </a:tr>
            </a:tbl>
          </a:graphicData>
        </a:graphic>
      </p:graphicFrame>
      <p:sp>
        <p:nvSpPr>
          <p:cNvPr id="3" name="TextBox 2">
            <a:extLst>
              <a:ext uri="{FF2B5EF4-FFF2-40B4-BE49-F238E27FC236}">
                <a16:creationId xmlns:a16="http://schemas.microsoft.com/office/drawing/2014/main" id="{BD0C2621-E5E5-4911-B6B7-7716E77BCB2D}"/>
              </a:ext>
            </a:extLst>
          </p:cNvPr>
          <p:cNvSpPr txBox="1"/>
          <p:nvPr/>
        </p:nvSpPr>
        <p:spPr>
          <a:xfrm>
            <a:off x="2444057" y="2816168"/>
            <a:ext cx="3495733" cy="2506264"/>
          </a:xfrm>
          <a:prstGeom prst="rect">
            <a:avLst/>
          </a:prstGeom>
          <a:noFill/>
        </p:spPr>
        <p:txBody>
          <a:bodyPr wrap="square" rtlCol="0">
            <a:spAutoFit/>
          </a:bodyPr>
          <a:lstStyle/>
          <a:p>
            <a:pPr marL="342900" indent="-342900" algn="just" rtl="1">
              <a:lnSpc>
                <a:spcPct val="150000"/>
              </a:lnSpc>
              <a:spcAft>
                <a:spcPts val="1000"/>
              </a:spcAft>
              <a:buFont typeface="+mj-lt"/>
              <a:buAutoNum type="arabicPeriod"/>
            </a:pPr>
            <a:r>
              <a:rPr lang="ar-SA" sz="1400" dirty="0">
                <a:latin typeface="Times New Roman" panose="02020603050405020304" pitchFamily="18" charset="0"/>
                <a:ea typeface="Calibri" panose="020F0502020204030204" pitchFamily="34" charset="0"/>
                <a:cs typeface="Times New Roman" panose="02020603050405020304" pitchFamily="18" charset="0"/>
              </a:rPr>
              <a:t>خطة توعية وتمكين للمرأة </a:t>
            </a:r>
          </a:p>
          <a:p>
            <a:pPr marL="342900" indent="-342900" algn="just" rtl="1">
              <a:lnSpc>
                <a:spcPct val="150000"/>
              </a:lnSpc>
              <a:spcAft>
                <a:spcPts val="1000"/>
              </a:spcAft>
              <a:buFont typeface="+mj-lt"/>
              <a:buAutoNum type="arabicPeriod"/>
            </a:pPr>
            <a:r>
              <a:rPr lang="ar-SA" sz="1400" dirty="0">
                <a:effectLst/>
                <a:latin typeface="Times New Roman" panose="02020603050405020304" pitchFamily="18" charset="0"/>
                <a:ea typeface="Calibri" panose="020F0502020204030204" pitchFamily="34" charset="0"/>
                <a:cs typeface="Times New Roman" panose="02020603050405020304" pitchFamily="18" charset="0"/>
              </a:rPr>
              <a:t>الخطة الخاصة بمكافحة العنف خاصة ان العنف يحد من امكانية تحكم المرأة بدخلها </a:t>
            </a:r>
          </a:p>
          <a:p>
            <a:pPr marL="342900" indent="-342900" algn="just" rtl="1">
              <a:lnSpc>
                <a:spcPct val="150000"/>
              </a:lnSpc>
              <a:spcAft>
                <a:spcPts val="1000"/>
              </a:spcAft>
              <a:buFont typeface="+mj-lt"/>
              <a:buAutoNum type="arabicPeriod"/>
            </a:pPr>
            <a:r>
              <a:rPr lang="ar-SA" sz="1400" dirty="0">
                <a:latin typeface="Times New Roman" panose="02020603050405020304" pitchFamily="18" charset="0"/>
                <a:ea typeface="Calibri" panose="020F0502020204030204" pitchFamily="34" charset="0"/>
                <a:cs typeface="Times New Roman" panose="02020603050405020304" pitchFamily="18" charset="0"/>
              </a:rPr>
              <a:t>الخطط الخاصة بتشغيل المرأة </a:t>
            </a:r>
          </a:p>
          <a:p>
            <a:pPr algn="r" rtl="1">
              <a:lnSpc>
                <a:spcPct val="150000"/>
              </a:lnSpc>
              <a:spcAft>
                <a:spcPts val="1000"/>
              </a:spcAft>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AU" sz="1400" dirty="0">
              <a:effectLst/>
              <a:latin typeface="Times New Roman" panose="02020603050405020304" pitchFamily="18" charset="0"/>
              <a:ea typeface="Times New Roman" panose="02020603050405020304" pitchFamily="18" charset="0"/>
            </a:endParaRPr>
          </a:p>
          <a:p>
            <a:pPr>
              <a:lnSpc>
                <a:spcPct val="150000"/>
              </a:lnSpc>
            </a:pPr>
            <a:endParaRPr lang="en-AU" sz="1400" dirty="0"/>
          </a:p>
        </p:txBody>
      </p:sp>
      <p:sp>
        <p:nvSpPr>
          <p:cNvPr id="5" name="Title 1">
            <a:extLst>
              <a:ext uri="{FF2B5EF4-FFF2-40B4-BE49-F238E27FC236}">
                <a16:creationId xmlns:a16="http://schemas.microsoft.com/office/drawing/2014/main" id="{AA9A5B4A-9D24-4BAD-AAD6-F03746DE393F}"/>
              </a:ext>
            </a:extLst>
          </p:cNvPr>
          <p:cNvSpPr txBox="1">
            <a:spLocks/>
          </p:cNvSpPr>
          <p:nvPr/>
        </p:nvSpPr>
        <p:spPr>
          <a:xfrm>
            <a:off x="1914144" y="82187"/>
            <a:ext cx="9997440"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r" rtl="1"/>
            <a:r>
              <a:rPr lang="ar-SA" sz="3600" dirty="0"/>
              <a:t>الأهداف المتعلقة ببعد الحرية الشخصية حتى العام 2030 </a:t>
            </a:r>
            <a:endParaRPr lang="en-AU" sz="3600" dirty="0"/>
          </a:p>
        </p:txBody>
      </p:sp>
      <p:sp>
        <p:nvSpPr>
          <p:cNvPr id="8" name="TextBox 7">
            <a:extLst>
              <a:ext uri="{FF2B5EF4-FFF2-40B4-BE49-F238E27FC236}">
                <a16:creationId xmlns:a16="http://schemas.microsoft.com/office/drawing/2014/main" id="{560D11ED-CFB1-44BC-B32A-E2D98001F1E8}"/>
              </a:ext>
            </a:extLst>
          </p:cNvPr>
          <p:cNvSpPr txBox="1"/>
          <p:nvPr/>
        </p:nvSpPr>
        <p:spPr>
          <a:xfrm>
            <a:off x="1914144" y="1569903"/>
            <a:ext cx="3805382" cy="369332"/>
          </a:xfrm>
          <a:prstGeom prst="rect">
            <a:avLst/>
          </a:prstGeom>
          <a:noFill/>
        </p:spPr>
        <p:txBody>
          <a:bodyPr wrap="square" rtlCol="0">
            <a:spAutoFit/>
          </a:bodyPr>
          <a:lstStyle/>
          <a:p>
            <a:pPr algn="r" rtl="1"/>
            <a:r>
              <a:rPr lang="ar-SA" b="1" dirty="0"/>
              <a:t>السياسات الواجب اتباعها لتحقيق هذه الأهداف  </a:t>
            </a:r>
            <a:endParaRPr lang="en-AU" b="1" dirty="0"/>
          </a:p>
        </p:txBody>
      </p:sp>
    </p:spTree>
    <p:extLst>
      <p:ext uri="{BB962C8B-B14F-4D97-AF65-F5344CB8AC3E}">
        <p14:creationId xmlns:p14="http://schemas.microsoft.com/office/powerpoint/2010/main" val="2446892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639F9-701C-4066-9BB6-8AA540BCE055}"/>
              </a:ext>
            </a:extLst>
          </p:cNvPr>
          <p:cNvSpPr>
            <a:spLocks noGrp="1"/>
          </p:cNvSpPr>
          <p:nvPr>
            <p:ph type="title"/>
          </p:nvPr>
        </p:nvSpPr>
        <p:spPr/>
        <p:txBody>
          <a:bodyPr/>
          <a:lstStyle/>
          <a:p>
            <a:pPr algn="r" rtl="1"/>
            <a:r>
              <a:rPr lang="ar-SA" dirty="0"/>
              <a:t>سياسات عامة </a:t>
            </a:r>
            <a:endParaRPr lang="en-AU" dirty="0"/>
          </a:p>
        </p:txBody>
      </p:sp>
      <p:sp>
        <p:nvSpPr>
          <p:cNvPr id="3" name="Content Placeholder 2">
            <a:extLst>
              <a:ext uri="{FF2B5EF4-FFF2-40B4-BE49-F238E27FC236}">
                <a16:creationId xmlns:a16="http://schemas.microsoft.com/office/drawing/2014/main" id="{80496463-A6B3-4BC5-9356-6F2BC93621F0}"/>
              </a:ext>
            </a:extLst>
          </p:cNvPr>
          <p:cNvSpPr>
            <a:spLocks noGrp="1"/>
          </p:cNvSpPr>
          <p:nvPr>
            <p:ph idx="1"/>
          </p:nvPr>
        </p:nvSpPr>
        <p:spPr/>
        <p:txBody>
          <a:bodyPr/>
          <a:lstStyle/>
          <a:p>
            <a:pPr algn="r" rtl="1"/>
            <a:r>
              <a:rPr lang="ar-SA" dirty="0"/>
              <a:t>تعزيز الحوكمة </a:t>
            </a:r>
          </a:p>
          <a:p>
            <a:pPr algn="r" rtl="1"/>
            <a:r>
              <a:rPr lang="ar-SA" dirty="0"/>
              <a:t>تطوير سياسات مالية </a:t>
            </a:r>
          </a:p>
          <a:p>
            <a:pPr algn="r" rtl="1"/>
            <a:r>
              <a:rPr lang="ar-SA" dirty="0"/>
              <a:t>تحديث وزيادة البيانات </a:t>
            </a:r>
            <a:endParaRPr lang="en-AU" dirty="0"/>
          </a:p>
        </p:txBody>
      </p:sp>
      <p:pic>
        <p:nvPicPr>
          <p:cNvPr id="5" name="Picture 4">
            <a:extLst>
              <a:ext uri="{FF2B5EF4-FFF2-40B4-BE49-F238E27FC236}">
                <a16:creationId xmlns:a16="http://schemas.microsoft.com/office/drawing/2014/main" id="{61A278F6-6E25-4DA0-B402-DCC71D1BB3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457200"/>
            <a:ext cx="4655127" cy="2560320"/>
          </a:xfrm>
          <a:prstGeom prst="rect">
            <a:avLst/>
          </a:prstGeom>
        </p:spPr>
      </p:pic>
    </p:spTree>
    <p:extLst>
      <p:ext uri="{BB962C8B-B14F-4D97-AF65-F5344CB8AC3E}">
        <p14:creationId xmlns:p14="http://schemas.microsoft.com/office/powerpoint/2010/main" val="2422180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8">
            <a:extLst>
              <a:ext uri="{FF2B5EF4-FFF2-40B4-BE49-F238E27FC236}">
                <a16:creationId xmlns:a16="http://schemas.microsoft.com/office/drawing/2014/main" id="{4A006D06-B565-4FF4-94EF-3642A48A3183}"/>
              </a:ext>
            </a:extLst>
          </p:cNvPr>
          <p:cNvSpPr>
            <a:spLocks noChangeArrowheads="1"/>
          </p:cNvSpPr>
          <p:nvPr/>
        </p:nvSpPr>
        <p:spPr bwMode="auto">
          <a:xfrm>
            <a:off x="3063240" y="2045970"/>
            <a:ext cx="16400418" cy="98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11" name="Chart 10">
            <a:extLst>
              <a:ext uri="{FF2B5EF4-FFF2-40B4-BE49-F238E27FC236}">
                <a16:creationId xmlns:a16="http://schemas.microsoft.com/office/drawing/2014/main" id="{D21D6AC1-6C71-4C1D-A003-CB1703DC39CF}"/>
              </a:ext>
            </a:extLst>
          </p:cNvPr>
          <p:cNvGraphicFramePr/>
          <p:nvPr>
            <p:extLst>
              <p:ext uri="{D42A27DB-BD31-4B8C-83A1-F6EECF244321}">
                <p14:modId xmlns:p14="http://schemas.microsoft.com/office/powerpoint/2010/main" val="2833410838"/>
              </p:ext>
            </p:extLst>
          </p:nvPr>
        </p:nvGraphicFramePr>
        <p:xfrm>
          <a:off x="1425040" y="961389"/>
          <a:ext cx="10046524" cy="4812030"/>
        </p:xfrm>
        <a:graphic>
          <a:graphicData uri="http://schemas.openxmlformats.org/drawingml/2006/chart">
            <c:chart xmlns:c="http://schemas.openxmlformats.org/drawingml/2006/chart" xmlns:r="http://schemas.openxmlformats.org/officeDocument/2006/relationships" r:id="rId2"/>
          </a:graphicData>
        </a:graphic>
      </p:graphicFrame>
      <p:sp>
        <p:nvSpPr>
          <p:cNvPr id="12" name="Rectangle 9">
            <a:extLst>
              <a:ext uri="{FF2B5EF4-FFF2-40B4-BE49-F238E27FC236}">
                <a16:creationId xmlns:a16="http://schemas.microsoft.com/office/drawing/2014/main" id="{74144DA6-0BD2-45A7-9B1D-2A6EE79454E4}"/>
              </a:ext>
            </a:extLst>
          </p:cNvPr>
          <p:cNvSpPr>
            <a:spLocks noChangeArrowheads="1"/>
          </p:cNvSpPr>
          <p:nvPr/>
        </p:nvSpPr>
        <p:spPr bwMode="auto">
          <a:xfrm>
            <a:off x="3063240" y="5773419"/>
            <a:ext cx="1640041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2" name="TextBox 1">
            <a:extLst>
              <a:ext uri="{FF2B5EF4-FFF2-40B4-BE49-F238E27FC236}">
                <a16:creationId xmlns:a16="http://schemas.microsoft.com/office/drawing/2014/main" id="{7CFEDCB9-C050-427A-9DE0-81165CA2A50A}"/>
              </a:ext>
            </a:extLst>
          </p:cNvPr>
          <p:cNvSpPr txBox="1"/>
          <p:nvPr/>
        </p:nvSpPr>
        <p:spPr>
          <a:xfrm>
            <a:off x="1425040" y="5896611"/>
            <a:ext cx="1256145" cy="307777"/>
          </a:xfrm>
          <a:prstGeom prst="rect">
            <a:avLst/>
          </a:prstGeom>
          <a:noFill/>
        </p:spPr>
        <p:txBody>
          <a:bodyPr wrap="square" rtlCol="0">
            <a:spAutoFit/>
          </a:bodyPr>
          <a:lstStyle/>
          <a:p>
            <a:r>
              <a:rPr lang="ar-SA" sz="1400" dirty="0"/>
              <a:t>المصدر الاسكوا </a:t>
            </a:r>
            <a:endParaRPr lang="en-AU" sz="1400" dirty="0"/>
          </a:p>
        </p:txBody>
      </p:sp>
    </p:spTree>
    <p:extLst>
      <p:ext uri="{BB962C8B-B14F-4D97-AF65-F5344CB8AC3E}">
        <p14:creationId xmlns:p14="http://schemas.microsoft.com/office/powerpoint/2010/main" val="2995154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D5C9C666-C3E2-4491-9C2E-598083C78BEB}"/>
              </a:ext>
            </a:extLst>
          </p:cNvPr>
          <p:cNvGraphicFramePr/>
          <p:nvPr>
            <p:extLst>
              <p:ext uri="{D42A27DB-BD31-4B8C-83A1-F6EECF244321}">
                <p14:modId xmlns:p14="http://schemas.microsoft.com/office/powerpoint/2010/main" val="4046750261"/>
              </p:ext>
            </p:extLst>
          </p:nvPr>
        </p:nvGraphicFramePr>
        <p:xfrm>
          <a:off x="2308860" y="2057400"/>
          <a:ext cx="8321040" cy="323469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23C968C7-47AD-479E-BFD7-0DDA646ADC1E}"/>
              </a:ext>
            </a:extLst>
          </p:cNvPr>
          <p:cNvSpPr txBox="1"/>
          <p:nvPr/>
        </p:nvSpPr>
        <p:spPr>
          <a:xfrm>
            <a:off x="2205990" y="5772150"/>
            <a:ext cx="8663940" cy="584775"/>
          </a:xfrm>
          <a:prstGeom prst="rect">
            <a:avLst/>
          </a:prstGeom>
          <a:noFill/>
        </p:spPr>
        <p:txBody>
          <a:bodyPr wrap="square" rtlCol="0">
            <a:spAutoFit/>
          </a:bodyPr>
          <a:lstStyle/>
          <a:p>
            <a:pPr algn="r" rtl="1"/>
            <a:r>
              <a:rPr lang="ar-SA" sz="1600" dirty="0">
                <a:latin typeface="Times New Roman" panose="02020603050405020304" pitchFamily="18" charset="0"/>
                <a:cs typeface="Times New Roman" panose="02020603050405020304" pitchFamily="18" charset="0"/>
              </a:rPr>
              <a:t>احتمالية ازدياد مساهمة الفقر النقدي في الفقر متعدد الابعاد الى ما يقارب 50.57% مقارنة بالعام 2017 (45%) . وذلك بسبب التحسن في الابعاد الاخرى للفقر نظرا لسهولة التأثير بها مقارنة بالفقر النقدي </a:t>
            </a:r>
            <a:endParaRPr lang="en-AU" sz="16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DA920E53-DA86-4518-937C-F243D4DD6F45}"/>
              </a:ext>
            </a:extLst>
          </p:cNvPr>
          <p:cNvSpPr txBox="1"/>
          <p:nvPr/>
        </p:nvSpPr>
        <p:spPr>
          <a:xfrm>
            <a:off x="3554730" y="742950"/>
            <a:ext cx="7509510" cy="461665"/>
          </a:xfrm>
          <a:prstGeom prst="rect">
            <a:avLst/>
          </a:prstGeom>
          <a:noFill/>
        </p:spPr>
        <p:txBody>
          <a:bodyPr wrap="square" rtlCol="0">
            <a:spAutoFit/>
          </a:bodyPr>
          <a:lstStyle/>
          <a:p>
            <a:pPr algn="r" rtl="1"/>
            <a:r>
              <a:rPr lang="ar-SA" sz="2400" b="1" dirty="0">
                <a:cs typeface="+mj-cs"/>
              </a:rPr>
              <a:t>مساهمات الابعاد في الفقر المتعدد في العام 2030 </a:t>
            </a:r>
            <a:endParaRPr lang="en-AU" sz="2400" b="1" dirty="0">
              <a:cs typeface="+mj-cs"/>
            </a:endParaRPr>
          </a:p>
        </p:txBody>
      </p:sp>
      <p:sp>
        <p:nvSpPr>
          <p:cNvPr id="7" name="TextBox 6">
            <a:extLst>
              <a:ext uri="{FF2B5EF4-FFF2-40B4-BE49-F238E27FC236}">
                <a16:creationId xmlns:a16="http://schemas.microsoft.com/office/drawing/2014/main" id="{4915D66B-AB17-4F6D-912E-E8B579305543}"/>
              </a:ext>
            </a:extLst>
          </p:cNvPr>
          <p:cNvSpPr txBox="1"/>
          <p:nvPr/>
        </p:nvSpPr>
        <p:spPr>
          <a:xfrm>
            <a:off x="1764030" y="5378231"/>
            <a:ext cx="1256145" cy="307777"/>
          </a:xfrm>
          <a:prstGeom prst="rect">
            <a:avLst/>
          </a:prstGeom>
          <a:noFill/>
        </p:spPr>
        <p:txBody>
          <a:bodyPr wrap="square" rtlCol="0">
            <a:spAutoFit/>
          </a:bodyPr>
          <a:lstStyle/>
          <a:p>
            <a:r>
              <a:rPr lang="ar-SA" sz="1400" dirty="0"/>
              <a:t>المصدر الاسكوا </a:t>
            </a:r>
            <a:endParaRPr lang="en-AU" sz="1400" dirty="0"/>
          </a:p>
        </p:txBody>
      </p:sp>
    </p:spTree>
    <p:extLst>
      <p:ext uri="{BB962C8B-B14F-4D97-AF65-F5344CB8AC3E}">
        <p14:creationId xmlns:p14="http://schemas.microsoft.com/office/powerpoint/2010/main" val="2310783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5774F-0F82-4BFF-A0B8-5884EFAEC0BD}"/>
              </a:ext>
            </a:extLst>
          </p:cNvPr>
          <p:cNvSpPr>
            <a:spLocks noGrp="1"/>
          </p:cNvSpPr>
          <p:nvPr>
            <p:ph type="title"/>
          </p:nvPr>
        </p:nvSpPr>
        <p:spPr/>
        <p:txBody>
          <a:bodyPr/>
          <a:lstStyle/>
          <a:p>
            <a:pPr algn="r" rtl="1"/>
            <a:r>
              <a:rPr lang="ar-SA" dirty="0"/>
              <a:t> هل نحن قادرين على تخفيض الفقر ؟  </a:t>
            </a:r>
            <a:endParaRPr lang="en-AU" dirty="0"/>
          </a:p>
        </p:txBody>
      </p:sp>
      <p:sp>
        <p:nvSpPr>
          <p:cNvPr id="3" name="Content Placeholder 2">
            <a:extLst>
              <a:ext uri="{FF2B5EF4-FFF2-40B4-BE49-F238E27FC236}">
                <a16:creationId xmlns:a16="http://schemas.microsoft.com/office/drawing/2014/main" id="{B288DA7B-5074-4257-81A6-CB34A46A04C4}"/>
              </a:ext>
            </a:extLst>
          </p:cNvPr>
          <p:cNvSpPr>
            <a:spLocks noGrp="1"/>
          </p:cNvSpPr>
          <p:nvPr>
            <p:ph idx="1"/>
          </p:nvPr>
        </p:nvSpPr>
        <p:spPr/>
        <p:txBody>
          <a:bodyPr>
            <a:normAutofit/>
          </a:bodyPr>
          <a:lstStyle/>
          <a:p>
            <a:pPr algn="just" rtl="1">
              <a:lnSpc>
                <a:spcPct val="150000"/>
              </a:lnSpc>
            </a:pPr>
            <a:endParaRPr lang="ar-SA" sz="2400" dirty="0"/>
          </a:p>
          <a:p>
            <a:pPr algn="just" rtl="1">
              <a:lnSpc>
                <a:spcPct val="150000"/>
              </a:lnSpc>
            </a:pPr>
            <a:r>
              <a:rPr lang="ar-SA" sz="2400" dirty="0"/>
              <a:t>استخدام نموذج النمذجة الذي يقوم على اختيار اعلى معدلات الحرمان وأقل تكلفة. لذا بسبب زيادة  نظرا نسبة المحرموين ماديا وزيادة التكلفة للتخليصهم من الحرمان المادي تم تقييده الى انتشال فقط 20% من المحرومين وبهذا يصبح حصة الانفاق على مكافحة الفقر النقدي أقل من الابعاد الاخرى التي ستأخذ حجم انفاق أكبر وبالتالي من الممكن تخفيض الفقر بنسبة 50% اي تحقيق الهدف العام من الاستراتيجية. </a:t>
            </a:r>
          </a:p>
          <a:p>
            <a:pPr algn="just" rtl="1">
              <a:lnSpc>
                <a:spcPct val="150000"/>
              </a:lnSpc>
            </a:pPr>
            <a:r>
              <a:rPr lang="ar-SA" sz="2400" dirty="0"/>
              <a:t>الابعاد التي سيخصص لها ميزانيات أعلى هي </a:t>
            </a:r>
            <a:r>
              <a:rPr lang="ar-SA" sz="2400" dirty="0">
                <a:effectLst/>
                <a:latin typeface="Calibri" panose="020F0502020204030204" pitchFamily="34" charset="0"/>
                <a:ea typeface="Calibri" panose="020F0502020204030204" pitchFamily="34" charset="0"/>
              </a:rPr>
              <a:t>العنف، التحكم بدخل المرأة ومشاركتها في سوق العمل، كثافة السكن، مشاكل التهوئة في المسكن، الرسوب، والوصول للخدمات الصحية</a:t>
            </a:r>
            <a:endParaRPr lang="en-AU" sz="2400" dirty="0"/>
          </a:p>
        </p:txBody>
      </p:sp>
    </p:spTree>
    <p:extLst>
      <p:ext uri="{BB962C8B-B14F-4D97-AF65-F5344CB8AC3E}">
        <p14:creationId xmlns:p14="http://schemas.microsoft.com/office/powerpoint/2010/main" val="2722091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chorCtr="1">
            <a:normAutofit/>
          </a:bodyPr>
          <a:lstStyle/>
          <a:p>
            <a:pPr marL="82296" indent="0" algn="ctr" rtl="1">
              <a:buNone/>
            </a:pPr>
            <a:r>
              <a:rPr lang="ar-SA" sz="4000" dirty="0"/>
              <a:t>شكرا لحسن الاستماع </a:t>
            </a:r>
            <a:endParaRPr lang="en-US" sz="4000" dirty="0"/>
          </a:p>
        </p:txBody>
      </p:sp>
    </p:spTree>
    <p:extLst>
      <p:ext uri="{BB962C8B-B14F-4D97-AF65-F5344CB8AC3E}">
        <p14:creationId xmlns:p14="http://schemas.microsoft.com/office/powerpoint/2010/main" val="138748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269F3-7C44-4C6C-BBDA-79BD75A35ED5}"/>
              </a:ext>
            </a:extLst>
          </p:cNvPr>
          <p:cNvSpPr>
            <a:spLocks noGrp="1"/>
          </p:cNvSpPr>
          <p:nvPr>
            <p:ph type="title"/>
          </p:nvPr>
        </p:nvSpPr>
        <p:spPr/>
        <p:txBody>
          <a:bodyPr/>
          <a:lstStyle/>
          <a:p>
            <a:pPr algn="r" rtl="1"/>
            <a:r>
              <a:rPr lang="ar-SA" dirty="0"/>
              <a:t>تذكير بالابعاد </a:t>
            </a:r>
            <a:endParaRPr lang="en-AU" dirty="0"/>
          </a:p>
        </p:txBody>
      </p:sp>
      <p:sp>
        <p:nvSpPr>
          <p:cNvPr id="3" name="Content Placeholder 2">
            <a:extLst>
              <a:ext uri="{FF2B5EF4-FFF2-40B4-BE49-F238E27FC236}">
                <a16:creationId xmlns:a16="http://schemas.microsoft.com/office/drawing/2014/main" id="{8422C8FE-5D1E-4659-BB50-D29C8A63ADC4}"/>
              </a:ext>
            </a:extLst>
          </p:cNvPr>
          <p:cNvSpPr>
            <a:spLocks noGrp="1"/>
          </p:cNvSpPr>
          <p:nvPr>
            <p:ph idx="1"/>
          </p:nvPr>
        </p:nvSpPr>
        <p:spPr/>
        <p:txBody>
          <a:bodyPr>
            <a:normAutofit fontScale="85000" lnSpcReduction="20000"/>
          </a:bodyPr>
          <a:lstStyle/>
          <a:p>
            <a:pPr marL="82296" indent="0" algn="just" rtl="1">
              <a:buNone/>
            </a:pPr>
            <a:r>
              <a:rPr lang="ar-SA" sz="3600" b="1" dirty="0"/>
              <a:t>الرفاه الاقتصادي  20 %</a:t>
            </a:r>
          </a:p>
          <a:p>
            <a:pPr algn="just" rtl="1"/>
            <a:r>
              <a:rPr lang="ar-SA" sz="3200" dirty="0"/>
              <a:t>خط الفقر الوطني</a:t>
            </a:r>
          </a:p>
          <a:p>
            <a:pPr marL="82296" indent="0" algn="just" rtl="1">
              <a:buNone/>
            </a:pPr>
            <a:endParaRPr lang="ar-SA" sz="3200" dirty="0"/>
          </a:p>
          <a:p>
            <a:pPr marL="82296" indent="0" algn="just" rtl="1">
              <a:buNone/>
            </a:pPr>
            <a:r>
              <a:rPr lang="ar-SA" sz="3600" b="1" dirty="0"/>
              <a:t>الرفاه الاجتماعي  80% موزعه بالتساوي على  21 مؤشر، والمؤشرات داخل البعد الواحد لها أوزان متساوية</a:t>
            </a:r>
          </a:p>
          <a:p>
            <a:pPr algn="just" rtl="1"/>
            <a:r>
              <a:rPr lang="ar-SA" sz="3200" dirty="0"/>
              <a:t>التعليم (4)</a:t>
            </a:r>
          </a:p>
          <a:p>
            <a:pPr algn="just" rtl="1"/>
            <a:r>
              <a:rPr lang="ar-SA" sz="3200" dirty="0"/>
              <a:t>الصحة (4) </a:t>
            </a:r>
          </a:p>
          <a:p>
            <a:pPr algn="just" rtl="1"/>
            <a:r>
              <a:rPr lang="ar-SA" sz="3200" dirty="0"/>
              <a:t>العمل (4)</a:t>
            </a:r>
          </a:p>
          <a:p>
            <a:pPr algn="just" rtl="1"/>
            <a:r>
              <a:rPr lang="ar-SA" sz="3200" dirty="0"/>
              <a:t>ظروف الشكن والوصول للخدمات (4)</a:t>
            </a:r>
          </a:p>
          <a:p>
            <a:pPr algn="just" rtl="1"/>
            <a:r>
              <a:rPr lang="ar-SA" sz="3200" dirty="0"/>
              <a:t>الامان واستخدام الممتلكات (3)</a:t>
            </a:r>
          </a:p>
          <a:p>
            <a:pPr algn="just" rtl="1"/>
            <a:r>
              <a:rPr lang="ar-SA" sz="3200" dirty="0"/>
              <a:t>الحرية الشخصية (2) </a:t>
            </a:r>
          </a:p>
          <a:p>
            <a:pPr algn="r" rtl="1"/>
            <a:endParaRPr lang="en-AU" dirty="0"/>
          </a:p>
        </p:txBody>
      </p:sp>
    </p:spTree>
    <p:extLst>
      <p:ext uri="{BB962C8B-B14F-4D97-AF65-F5344CB8AC3E}">
        <p14:creationId xmlns:p14="http://schemas.microsoft.com/office/powerpoint/2010/main" val="164155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2856751770"/>
              </p:ext>
            </p:extLst>
          </p:nvPr>
        </p:nvGraphicFramePr>
        <p:xfrm>
          <a:off x="1533525" y="3305176"/>
          <a:ext cx="9991725" cy="1042458"/>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ph type="title"/>
          </p:nvPr>
        </p:nvSpPr>
        <p:spPr>
          <a:xfrm>
            <a:off x="1616392" y="432277"/>
            <a:ext cx="9997440" cy="554037"/>
          </a:xfrm>
        </p:spPr>
        <p:txBody>
          <a:bodyPr>
            <a:normAutofit fontScale="90000"/>
          </a:bodyPr>
          <a:lstStyle/>
          <a:p>
            <a:pPr algn="r" rtl="1"/>
            <a:r>
              <a:rPr lang="ar-SA" dirty="0"/>
              <a:t>الاطار الزمني للعمل على مفهوم الفقر المتعدد الأبعاد </a:t>
            </a:r>
            <a:endParaRPr lang="en-US" dirty="0"/>
          </a:p>
        </p:txBody>
      </p:sp>
      <p:sp>
        <p:nvSpPr>
          <p:cNvPr id="11" name="Rectangular Callout 10"/>
          <p:cNvSpPr/>
          <p:nvPr/>
        </p:nvSpPr>
        <p:spPr>
          <a:xfrm>
            <a:off x="2519362" y="2363155"/>
            <a:ext cx="1914525" cy="1171574"/>
          </a:xfrm>
          <a:prstGeom prst="wedgeRectCallout">
            <a:avLst/>
          </a:prstGeom>
          <a:solidFill>
            <a:schemeClr val="accent2">
              <a:lumMod val="20000"/>
              <a:lumOff val="8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just" rtl="1"/>
            <a:r>
              <a:rPr lang="ar-SA" b="1" dirty="0">
                <a:solidFill>
                  <a:schemeClr val="tx2">
                    <a:lumMod val="60000"/>
                    <a:lumOff val="40000"/>
                  </a:schemeClr>
                </a:solidFill>
              </a:rPr>
              <a:t>2017</a:t>
            </a:r>
          </a:p>
          <a:p>
            <a:pPr algn="r" rtl="1"/>
            <a:r>
              <a:rPr lang="ar-SA" dirty="0">
                <a:solidFill>
                  <a:schemeClr val="tx1"/>
                </a:solidFill>
              </a:rPr>
              <a:t>اصدار تقرير حول منهجية الفقر متعدد الابعاد  </a:t>
            </a:r>
          </a:p>
        </p:txBody>
      </p:sp>
      <p:sp>
        <p:nvSpPr>
          <p:cNvPr id="12" name="Rectangular Callout 11"/>
          <p:cNvSpPr/>
          <p:nvPr/>
        </p:nvSpPr>
        <p:spPr>
          <a:xfrm>
            <a:off x="6615112" y="2372679"/>
            <a:ext cx="1914525" cy="1171574"/>
          </a:xfrm>
          <a:prstGeom prst="wedgeRectCallout">
            <a:avLst/>
          </a:prstGeom>
          <a:solidFill>
            <a:schemeClr val="accent2">
              <a:lumMod val="20000"/>
              <a:lumOff val="8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just" rtl="1"/>
            <a:r>
              <a:rPr lang="ar-SA" b="1" dirty="0">
                <a:solidFill>
                  <a:schemeClr val="tx2">
                    <a:lumMod val="60000"/>
                    <a:lumOff val="40000"/>
                  </a:schemeClr>
                </a:solidFill>
              </a:rPr>
              <a:t>2020</a:t>
            </a:r>
          </a:p>
          <a:p>
            <a:pPr algn="r" rtl="1"/>
            <a:r>
              <a:rPr lang="ar-SA" dirty="0">
                <a:solidFill>
                  <a:schemeClr val="tx1"/>
                </a:solidFill>
              </a:rPr>
              <a:t>اعتماد مفهوم الفقر متعدد الابعاد في السياسات الوطنية </a:t>
            </a:r>
          </a:p>
        </p:txBody>
      </p:sp>
      <p:sp>
        <p:nvSpPr>
          <p:cNvPr id="13" name="Rectangular Callout 12"/>
          <p:cNvSpPr/>
          <p:nvPr/>
        </p:nvSpPr>
        <p:spPr>
          <a:xfrm>
            <a:off x="9320212" y="2277429"/>
            <a:ext cx="1914525" cy="1171574"/>
          </a:xfrm>
          <a:prstGeom prst="wedgeRectCallout">
            <a:avLst/>
          </a:prstGeom>
          <a:solidFill>
            <a:schemeClr val="accent2">
              <a:lumMod val="20000"/>
              <a:lumOff val="8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just" rtl="1"/>
            <a:r>
              <a:rPr lang="ar-SA" b="1" dirty="0">
                <a:solidFill>
                  <a:schemeClr val="tx2">
                    <a:lumMod val="60000"/>
                    <a:lumOff val="40000"/>
                  </a:schemeClr>
                </a:solidFill>
              </a:rPr>
              <a:t>2022-2023</a:t>
            </a:r>
          </a:p>
          <a:p>
            <a:pPr algn="r" rtl="1"/>
            <a:r>
              <a:rPr lang="ar-SA" b="1" dirty="0">
                <a:solidFill>
                  <a:schemeClr val="tx2">
                    <a:lumMod val="60000"/>
                    <a:lumOff val="40000"/>
                  </a:schemeClr>
                </a:solidFill>
              </a:rPr>
              <a:t>ا</a:t>
            </a:r>
            <a:r>
              <a:rPr lang="ar-SA" dirty="0">
                <a:solidFill>
                  <a:schemeClr val="tx1"/>
                </a:solidFill>
              </a:rPr>
              <a:t>طلاق الاستراتيجية والبدء بإعداد خطة العمل  </a:t>
            </a:r>
          </a:p>
        </p:txBody>
      </p:sp>
      <p:sp>
        <p:nvSpPr>
          <p:cNvPr id="15" name="Rectangular Callout 14"/>
          <p:cNvSpPr/>
          <p:nvPr/>
        </p:nvSpPr>
        <p:spPr>
          <a:xfrm rot="10800000">
            <a:off x="4128135" y="4619031"/>
            <a:ext cx="1914525" cy="1171574"/>
          </a:xfrm>
          <a:prstGeom prst="wedgeRectCallout">
            <a:avLst/>
          </a:prstGeom>
          <a:solidFill>
            <a:schemeClr val="accent2">
              <a:lumMod val="20000"/>
              <a:lumOff val="80000"/>
            </a:schemeClr>
          </a:solidFill>
          <a:ln/>
        </p:spPr>
        <p:style>
          <a:lnRef idx="0">
            <a:schemeClr val="accent2"/>
          </a:lnRef>
          <a:fillRef idx="3">
            <a:schemeClr val="accent2"/>
          </a:fillRef>
          <a:effectRef idx="3">
            <a:schemeClr val="accent2"/>
          </a:effectRef>
          <a:fontRef idx="minor">
            <a:schemeClr val="lt1"/>
          </a:fontRef>
        </p:style>
        <p:txBody>
          <a:bodyPr vert="horz" rtlCol="0" anchor="t"/>
          <a:lstStyle/>
          <a:p>
            <a:pPr rtl="1"/>
            <a:endParaRPr lang="ar-SA" dirty="0">
              <a:solidFill>
                <a:schemeClr val="tx1"/>
              </a:solidFill>
            </a:endParaRPr>
          </a:p>
        </p:txBody>
      </p:sp>
      <p:sp>
        <p:nvSpPr>
          <p:cNvPr id="16" name="Rectangular Callout 15"/>
          <p:cNvSpPr/>
          <p:nvPr/>
        </p:nvSpPr>
        <p:spPr>
          <a:xfrm rot="10800000">
            <a:off x="6718931" y="4486273"/>
            <a:ext cx="2916557" cy="1376841"/>
          </a:xfrm>
          <a:prstGeom prst="wedgeRectCallout">
            <a:avLst/>
          </a:prstGeom>
          <a:solidFill>
            <a:schemeClr val="accent2">
              <a:lumMod val="20000"/>
              <a:lumOff val="80000"/>
            </a:schemeClr>
          </a:solidFill>
          <a:ln/>
        </p:spPr>
        <p:style>
          <a:lnRef idx="0">
            <a:schemeClr val="accent2"/>
          </a:lnRef>
          <a:fillRef idx="3">
            <a:schemeClr val="accent2"/>
          </a:fillRef>
          <a:effectRef idx="3">
            <a:schemeClr val="accent2"/>
          </a:effectRef>
          <a:fontRef idx="minor">
            <a:schemeClr val="lt1"/>
          </a:fontRef>
        </p:style>
        <p:txBody>
          <a:bodyPr vert="horz" rtlCol="0" anchor="t"/>
          <a:lstStyle/>
          <a:p>
            <a:pPr rtl="1"/>
            <a:endParaRPr lang="ar-SA" dirty="0">
              <a:solidFill>
                <a:schemeClr val="tx1"/>
              </a:solidFill>
            </a:endParaRPr>
          </a:p>
        </p:txBody>
      </p:sp>
      <p:sp>
        <p:nvSpPr>
          <p:cNvPr id="17" name="TextBox 16"/>
          <p:cNvSpPr txBox="1"/>
          <p:nvPr/>
        </p:nvSpPr>
        <p:spPr>
          <a:xfrm>
            <a:off x="4139566" y="4689816"/>
            <a:ext cx="1819310" cy="923330"/>
          </a:xfrm>
          <a:prstGeom prst="rect">
            <a:avLst/>
          </a:prstGeom>
          <a:noFill/>
        </p:spPr>
        <p:txBody>
          <a:bodyPr wrap="square" rtlCol="0">
            <a:spAutoFit/>
          </a:bodyPr>
          <a:lstStyle/>
          <a:p>
            <a:pPr algn="r" rtl="1"/>
            <a:r>
              <a:rPr lang="ar-SA" b="1" dirty="0">
                <a:solidFill>
                  <a:schemeClr val="tx2">
                    <a:lumMod val="60000"/>
                    <a:lumOff val="40000"/>
                  </a:schemeClr>
                </a:solidFill>
              </a:rPr>
              <a:t>2019</a:t>
            </a:r>
          </a:p>
          <a:p>
            <a:pPr algn="r"/>
            <a:r>
              <a:rPr lang="ar-SA" dirty="0"/>
              <a:t>تشكيل الفريق الوطني للفقر </a:t>
            </a:r>
            <a:endParaRPr lang="en-US" dirty="0"/>
          </a:p>
        </p:txBody>
      </p:sp>
      <p:sp>
        <p:nvSpPr>
          <p:cNvPr id="19" name="TextBox 18"/>
          <p:cNvSpPr txBox="1"/>
          <p:nvPr/>
        </p:nvSpPr>
        <p:spPr>
          <a:xfrm>
            <a:off x="6858000" y="4604271"/>
            <a:ext cx="2777488" cy="1754326"/>
          </a:xfrm>
          <a:prstGeom prst="rect">
            <a:avLst/>
          </a:prstGeom>
          <a:noFill/>
        </p:spPr>
        <p:txBody>
          <a:bodyPr wrap="square" rtlCol="0">
            <a:spAutoFit/>
          </a:bodyPr>
          <a:lstStyle/>
          <a:p>
            <a:pPr algn="r" rtl="1"/>
            <a:r>
              <a:rPr lang="ar-SA" b="1" dirty="0">
                <a:solidFill>
                  <a:schemeClr val="tx2">
                    <a:lumMod val="60000"/>
                    <a:lumOff val="40000"/>
                  </a:schemeClr>
                </a:solidFill>
              </a:rPr>
              <a:t>2021</a:t>
            </a:r>
          </a:p>
          <a:p>
            <a:pPr algn="r" rtl="1"/>
            <a:r>
              <a:rPr lang="ar-SA" dirty="0"/>
              <a:t>التعاون مع جامعة الدول العربية والاسكوا لإعداد الاستراتيجية الوطنية لمكافحة الفقر </a:t>
            </a:r>
          </a:p>
          <a:p>
            <a:pPr algn="r" rtl="1"/>
            <a:r>
              <a:rPr lang="ar-SA" b="1" dirty="0">
                <a:solidFill>
                  <a:schemeClr val="tx2">
                    <a:lumMod val="60000"/>
                    <a:lumOff val="40000"/>
                  </a:schemeClr>
                </a:solidFill>
              </a:rPr>
              <a:t> </a:t>
            </a:r>
          </a:p>
          <a:p>
            <a:pPr algn="r"/>
            <a:r>
              <a:rPr lang="ar-SA" dirty="0"/>
              <a:t> </a:t>
            </a:r>
            <a:endParaRPr lang="en-US" dirty="0"/>
          </a:p>
        </p:txBody>
      </p:sp>
    </p:spTree>
    <p:extLst>
      <p:ext uri="{BB962C8B-B14F-4D97-AF65-F5344CB8AC3E}">
        <p14:creationId xmlns:p14="http://schemas.microsoft.com/office/powerpoint/2010/main" val="3529038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4B435-ADCC-4B03-BF16-2A359B747F8C}"/>
              </a:ext>
            </a:extLst>
          </p:cNvPr>
          <p:cNvSpPr>
            <a:spLocks noGrp="1"/>
          </p:cNvSpPr>
          <p:nvPr>
            <p:ph type="title"/>
          </p:nvPr>
        </p:nvSpPr>
        <p:spPr/>
        <p:txBody>
          <a:bodyPr/>
          <a:lstStyle/>
          <a:p>
            <a:pPr algn="r" rtl="1"/>
            <a:r>
              <a:rPr lang="ar-SA" dirty="0"/>
              <a:t>أهمية اعداد استراتيجية لمكافحة الفقر متعدد الابعاد </a:t>
            </a:r>
            <a:endParaRPr lang="en-AU" dirty="0"/>
          </a:p>
        </p:txBody>
      </p:sp>
      <p:sp>
        <p:nvSpPr>
          <p:cNvPr id="3" name="Content Placeholder 2">
            <a:extLst>
              <a:ext uri="{FF2B5EF4-FFF2-40B4-BE49-F238E27FC236}">
                <a16:creationId xmlns:a16="http://schemas.microsoft.com/office/drawing/2014/main" id="{8871D33A-836A-41DC-9551-9642D117D8CD}"/>
              </a:ext>
            </a:extLst>
          </p:cNvPr>
          <p:cNvSpPr>
            <a:spLocks noGrp="1"/>
          </p:cNvSpPr>
          <p:nvPr>
            <p:ph idx="1"/>
          </p:nvPr>
        </p:nvSpPr>
        <p:spPr/>
        <p:txBody>
          <a:bodyPr>
            <a:normAutofit/>
          </a:bodyPr>
          <a:lstStyle/>
          <a:p>
            <a:pPr algn="just" rtl="1"/>
            <a:r>
              <a:rPr lang="ar-SA" sz="2800" dirty="0"/>
              <a:t>لان الفقر متعدد الابعاد يرى الفقر بمختلف ابعاده وليس فقط بعده النقدي</a:t>
            </a:r>
          </a:p>
          <a:p>
            <a:pPr marL="82296" indent="0" algn="just" rtl="1">
              <a:buNone/>
            </a:pPr>
            <a:endParaRPr lang="ar-SA" sz="2800" dirty="0"/>
          </a:p>
          <a:p>
            <a:pPr algn="just" rtl="1"/>
            <a:r>
              <a:rPr lang="ar-SA" sz="2800" dirty="0"/>
              <a:t>يتقاطع ويتكامل مع أهداف التنمية المستدامة خاصة الهدف الاول (القضاء على الفقر بجميع اشكاله </a:t>
            </a:r>
          </a:p>
          <a:p>
            <a:pPr marL="82296" indent="0" algn="just" rtl="1">
              <a:buNone/>
            </a:pPr>
            <a:endParaRPr lang="ar-SA" sz="2800" dirty="0"/>
          </a:p>
          <a:p>
            <a:pPr algn="just" rtl="1"/>
            <a:r>
              <a:rPr lang="ar-SA" sz="2800" dirty="0"/>
              <a:t>يتكامل مع عمل الحكومة في التوجه نحو التنمية كبديل عن الاغاثة.</a:t>
            </a:r>
          </a:p>
          <a:p>
            <a:pPr algn="just" rtl="1"/>
            <a:r>
              <a:rPr lang="ar-SA" sz="2800" dirty="0"/>
              <a:t>يتكامل مع اجندة السياسات الوطنية ويدعم تنفيذها من خلال المساعدة في تحديد الاولويات سواء القطاعية او الجغرافية مما يساعد على تطوير ادوات استهداف اكثر فعالية وكفاءة </a:t>
            </a:r>
          </a:p>
          <a:p>
            <a:pPr marL="82296" indent="0" algn="just" rtl="1">
              <a:buNone/>
            </a:pPr>
            <a:endParaRPr lang="ar-SA" sz="2800" dirty="0"/>
          </a:p>
          <a:p>
            <a:pPr marL="82296" indent="0" algn="just" rtl="1">
              <a:buNone/>
            </a:pPr>
            <a:endParaRPr lang="en-AU" sz="2800" dirty="0"/>
          </a:p>
        </p:txBody>
      </p:sp>
    </p:spTree>
    <p:extLst>
      <p:ext uri="{BB962C8B-B14F-4D97-AF65-F5344CB8AC3E}">
        <p14:creationId xmlns:p14="http://schemas.microsoft.com/office/powerpoint/2010/main" val="301880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A8081-30FE-469F-A5A1-232029CDE90D}"/>
              </a:ext>
            </a:extLst>
          </p:cNvPr>
          <p:cNvSpPr>
            <a:spLocks noGrp="1"/>
          </p:cNvSpPr>
          <p:nvPr>
            <p:ph type="title"/>
          </p:nvPr>
        </p:nvSpPr>
        <p:spPr/>
        <p:txBody>
          <a:bodyPr/>
          <a:lstStyle/>
          <a:p>
            <a:pPr algn="ctr" rtl="1"/>
            <a:r>
              <a:rPr lang="ar-SA" dirty="0"/>
              <a:t>المبادئ التوجيهية </a:t>
            </a:r>
            <a:endParaRPr lang="en-AU" dirty="0"/>
          </a:p>
        </p:txBody>
      </p:sp>
      <p:sp>
        <p:nvSpPr>
          <p:cNvPr id="3" name="Content Placeholder 2">
            <a:extLst>
              <a:ext uri="{FF2B5EF4-FFF2-40B4-BE49-F238E27FC236}">
                <a16:creationId xmlns:a16="http://schemas.microsoft.com/office/drawing/2014/main" id="{D5EB2E08-407C-4967-A84F-0B3E58130FF7}"/>
              </a:ext>
            </a:extLst>
          </p:cNvPr>
          <p:cNvSpPr>
            <a:spLocks noGrp="1"/>
          </p:cNvSpPr>
          <p:nvPr>
            <p:ph idx="1"/>
          </p:nvPr>
        </p:nvSpPr>
        <p:spPr/>
        <p:txBody>
          <a:bodyPr/>
          <a:lstStyle/>
          <a:p>
            <a:pPr algn="r" rtl="1"/>
            <a:r>
              <a:rPr lang="ar-SA" dirty="0"/>
              <a:t>الحق في الحياة الكريمة</a:t>
            </a:r>
          </a:p>
          <a:p>
            <a:pPr algn="r" rtl="1"/>
            <a:r>
              <a:rPr lang="ar-SA" dirty="0"/>
              <a:t>استثمار الموارد </a:t>
            </a:r>
          </a:p>
          <a:p>
            <a:pPr algn="r" rtl="1"/>
            <a:r>
              <a:rPr lang="ar-SA" dirty="0"/>
              <a:t>الحماية الاجتماعية  </a:t>
            </a:r>
          </a:p>
          <a:p>
            <a:pPr algn="r" rtl="1"/>
            <a:r>
              <a:rPr lang="ar-SA" dirty="0"/>
              <a:t>العدالة الاجتماعية </a:t>
            </a:r>
            <a:endParaRPr lang="en-AU" dirty="0"/>
          </a:p>
        </p:txBody>
      </p:sp>
    </p:spTree>
    <p:extLst>
      <p:ext uri="{BB962C8B-B14F-4D97-AF65-F5344CB8AC3E}">
        <p14:creationId xmlns:p14="http://schemas.microsoft.com/office/powerpoint/2010/main" val="1621704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17C3B-1D6F-4796-BDB9-FE5218E9988C}"/>
              </a:ext>
            </a:extLst>
          </p:cNvPr>
          <p:cNvSpPr>
            <a:spLocks noGrp="1"/>
          </p:cNvSpPr>
          <p:nvPr>
            <p:ph type="title"/>
          </p:nvPr>
        </p:nvSpPr>
        <p:spPr>
          <a:xfrm>
            <a:off x="1914144" y="159239"/>
            <a:ext cx="9997440" cy="579670"/>
          </a:xfrm>
        </p:spPr>
        <p:txBody>
          <a:bodyPr>
            <a:normAutofit fontScale="90000"/>
          </a:bodyPr>
          <a:lstStyle/>
          <a:p>
            <a:pPr algn="r" rtl="1"/>
            <a:r>
              <a:rPr lang="ar-SA" dirty="0"/>
              <a:t>أهداف الاستراتيجية حتى العام 2030  </a:t>
            </a:r>
            <a:endParaRPr lang="en-AU" dirty="0"/>
          </a:p>
        </p:txBody>
      </p:sp>
      <p:graphicFrame>
        <p:nvGraphicFramePr>
          <p:cNvPr id="4" name="Table 3">
            <a:extLst>
              <a:ext uri="{FF2B5EF4-FFF2-40B4-BE49-F238E27FC236}">
                <a16:creationId xmlns:a16="http://schemas.microsoft.com/office/drawing/2014/main" id="{BDA79D7C-C066-4A41-A290-36C939E0FE6D}"/>
              </a:ext>
            </a:extLst>
          </p:cNvPr>
          <p:cNvGraphicFramePr>
            <a:graphicFrameLocks noGrp="1"/>
          </p:cNvGraphicFramePr>
          <p:nvPr>
            <p:extLst>
              <p:ext uri="{D42A27DB-BD31-4B8C-83A1-F6EECF244321}">
                <p14:modId xmlns:p14="http://schemas.microsoft.com/office/powerpoint/2010/main" val="3332416225"/>
              </p:ext>
            </p:extLst>
          </p:nvPr>
        </p:nvGraphicFramePr>
        <p:xfrm>
          <a:off x="6780784" y="2885722"/>
          <a:ext cx="5130800" cy="1789400"/>
        </p:xfrm>
        <a:graphic>
          <a:graphicData uri="http://schemas.openxmlformats.org/drawingml/2006/table">
            <a:tbl>
              <a:tblPr firstRow="1" firstCol="1" bandRow="1">
                <a:tableStyleId>{22838BEF-8BB2-4498-84A7-C5851F593DF1}</a:tableStyleId>
              </a:tblPr>
              <a:tblGrid>
                <a:gridCol w="797139">
                  <a:extLst>
                    <a:ext uri="{9D8B030D-6E8A-4147-A177-3AD203B41FA5}">
                      <a16:colId xmlns:a16="http://schemas.microsoft.com/office/drawing/2014/main" val="3184374515"/>
                    </a:ext>
                  </a:extLst>
                </a:gridCol>
                <a:gridCol w="880226">
                  <a:extLst>
                    <a:ext uri="{9D8B030D-6E8A-4147-A177-3AD203B41FA5}">
                      <a16:colId xmlns:a16="http://schemas.microsoft.com/office/drawing/2014/main" val="3924240545"/>
                    </a:ext>
                  </a:extLst>
                </a:gridCol>
                <a:gridCol w="880226">
                  <a:extLst>
                    <a:ext uri="{9D8B030D-6E8A-4147-A177-3AD203B41FA5}">
                      <a16:colId xmlns:a16="http://schemas.microsoft.com/office/drawing/2014/main" val="935692569"/>
                    </a:ext>
                  </a:extLst>
                </a:gridCol>
                <a:gridCol w="1736120">
                  <a:extLst>
                    <a:ext uri="{9D8B030D-6E8A-4147-A177-3AD203B41FA5}">
                      <a16:colId xmlns:a16="http://schemas.microsoft.com/office/drawing/2014/main" val="1586881178"/>
                    </a:ext>
                  </a:extLst>
                </a:gridCol>
                <a:gridCol w="837089">
                  <a:extLst>
                    <a:ext uri="{9D8B030D-6E8A-4147-A177-3AD203B41FA5}">
                      <a16:colId xmlns:a16="http://schemas.microsoft.com/office/drawing/2014/main" val="1827242521"/>
                    </a:ext>
                  </a:extLst>
                </a:gridCol>
              </a:tblGrid>
              <a:tr h="406049">
                <a:tc rowSpan="2">
                  <a:txBody>
                    <a:bodyPr/>
                    <a:lstStyle/>
                    <a:p>
                      <a:pPr algn="ctr">
                        <a:lnSpc>
                          <a:spcPct val="107000"/>
                        </a:lnSpc>
                        <a:spcAft>
                          <a:spcPts val="800"/>
                        </a:spcAft>
                      </a:pPr>
                      <a:r>
                        <a:rPr lang="ar-JO" sz="1800" b="1" dirty="0">
                          <a:effectLst/>
                        </a:rPr>
                        <a:t>نسبة التخفيض</a:t>
                      </a:r>
                      <a:endParaRPr lang="en-AU" sz="1800" b="1" dirty="0">
                        <a:effectLst/>
                        <a:latin typeface="+mn-lt"/>
                        <a:ea typeface="Calibri" panose="020F0502020204030204" pitchFamily="34" charset="0"/>
                        <a:cs typeface="Arial" panose="020B0604020202020204" pitchFamily="34" charset="0"/>
                      </a:endParaRPr>
                    </a:p>
                  </a:txBody>
                  <a:tcPr marL="0" marR="0" marT="0" marB="0"/>
                </a:tc>
                <a:tc gridSpan="2">
                  <a:txBody>
                    <a:bodyPr/>
                    <a:lstStyle/>
                    <a:p>
                      <a:pPr algn="ctr">
                        <a:lnSpc>
                          <a:spcPct val="107000"/>
                        </a:lnSpc>
                        <a:spcAft>
                          <a:spcPts val="800"/>
                        </a:spcAft>
                      </a:pPr>
                      <a:r>
                        <a:rPr lang="ar-JO" sz="1800" b="1" dirty="0">
                          <a:effectLst/>
                        </a:rPr>
                        <a:t>نسبة الحرمان في البعد النقدي</a:t>
                      </a:r>
                      <a:endParaRPr lang="en-AU" sz="1800" b="1" dirty="0">
                        <a:effectLst/>
                        <a:latin typeface="+mn-lt"/>
                        <a:ea typeface="Calibri" panose="020F0502020204030204" pitchFamily="34" charset="0"/>
                        <a:cs typeface="Arial" panose="020B0604020202020204" pitchFamily="34" charset="0"/>
                      </a:endParaRPr>
                    </a:p>
                  </a:txBody>
                  <a:tcPr marL="68580" marR="68580" marT="9525" marB="0"/>
                </a:tc>
                <a:tc hMerge="1">
                  <a:txBody>
                    <a:bodyPr/>
                    <a:lstStyle/>
                    <a:p>
                      <a:endParaRPr lang="en-AU"/>
                    </a:p>
                  </a:txBody>
                  <a:tcPr/>
                </a:tc>
                <a:tc rowSpan="2">
                  <a:txBody>
                    <a:bodyPr/>
                    <a:lstStyle/>
                    <a:p>
                      <a:pPr algn="ctr">
                        <a:lnSpc>
                          <a:spcPct val="107000"/>
                        </a:lnSpc>
                        <a:spcAft>
                          <a:spcPts val="800"/>
                        </a:spcAft>
                      </a:pPr>
                      <a:r>
                        <a:rPr lang="ar-JO" sz="1800" b="1" dirty="0">
                          <a:effectLst/>
                        </a:rPr>
                        <a:t>المؤشر</a:t>
                      </a:r>
                      <a:endParaRPr lang="en-AU" sz="1800" b="1" dirty="0">
                        <a:effectLst/>
                        <a:latin typeface="+mn-lt"/>
                        <a:ea typeface="Calibri" panose="020F0502020204030204" pitchFamily="34" charset="0"/>
                        <a:cs typeface="Arial" panose="020B0604020202020204" pitchFamily="34" charset="0"/>
                      </a:endParaRPr>
                    </a:p>
                  </a:txBody>
                  <a:tcPr marL="68580" marR="68580" marT="9525" marB="0"/>
                </a:tc>
                <a:tc rowSpan="2">
                  <a:txBody>
                    <a:bodyPr/>
                    <a:lstStyle/>
                    <a:p>
                      <a:pPr algn="ctr">
                        <a:lnSpc>
                          <a:spcPct val="107000"/>
                        </a:lnSpc>
                        <a:spcAft>
                          <a:spcPts val="800"/>
                        </a:spcAft>
                      </a:pPr>
                      <a:r>
                        <a:rPr lang="ar-SA" sz="1800" b="1">
                          <a:effectLst/>
                        </a:rPr>
                        <a:t>الرقم</a:t>
                      </a:r>
                      <a:endParaRPr lang="en-AU" sz="1800" b="1">
                        <a:effectLst/>
                        <a:latin typeface="+mn-lt"/>
                        <a:ea typeface="Calibri" panose="020F050202020403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696400901"/>
                  </a:ext>
                </a:extLst>
              </a:tr>
              <a:tr h="406049">
                <a:tc vMerge="1">
                  <a:txBody>
                    <a:bodyPr/>
                    <a:lstStyle/>
                    <a:p>
                      <a:endParaRPr lang="en-AU"/>
                    </a:p>
                  </a:txBody>
                  <a:tcPr/>
                </a:tc>
                <a:tc>
                  <a:txBody>
                    <a:bodyPr/>
                    <a:lstStyle/>
                    <a:p>
                      <a:pPr algn="ctr">
                        <a:lnSpc>
                          <a:spcPct val="107000"/>
                        </a:lnSpc>
                        <a:spcAft>
                          <a:spcPts val="800"/>
                        </a:spcAft>
                      </a:pPr>
                      <a:r>
                        <a:rPr lang="ar-JO" sz="1800" b="1" dirty="0">
                          <a:effectLst/>
                        </a:rPr>
                        <a:t>2030</a:t>
                      </a:r>
                      <a:endParaRPr lang="en-AU" sz="1800" b="1" dirty="0">
                        <a:effectLst/>
                        <a:latin typeface="+mn-lt"/>
                        <a:ea typeface="Calibri" panose="020F0502020204030204" pitchFamily="34" charset="0"/>
                        <a:cs typeface="Arial" panose="020B0604020202020204" pitchFamily="34" charset="0"/>
                      </a:endParaRPr>
                    </a:p>
                  </a:txBody>
                  <a:tcPr marL="68580" marR="68580" marT="9525" marB="0"/>
                </a:tc>
                <a:tc>
                  <a:txBody>
                    <a:bodyPr/>
                    <a:lstStyle/>
                    <a:p>
                      <a:pPr algn="ctr" rtl="1">
                        <a:lnSpc>
                          <a:spcPct val="107000"/>
                        </a:lnSpc>
                        <a:spcAft>
                          <a:spcPts val="800"/>
                        </a:spcAft>
                      </a:pPr>
                      <a:r>
                        <a:rPr lang="ar-JO" sz="1800" b="1">
                          <a:effectLst/>
                        </a:rPr>
                        <a:t>2022</a:t>
                      </a:r>
                      <a:endParaRPr lang="en-AU" sz="1800" b="1">
                        <a:effectLst/>
                        <a:latin typeface="+mn-lt"/>
                        <a:ea typeface="Calibri" panose="020F0502020204030204" pitchFamily="34" charset="0"/>
                        <a:cs typeface="Arial" panose="020B0604020202020204" pitchFamily="34" charset="0"/>
                      </a:endParaRPr>
                    </a:p>
                  </a:txBody>
                  <a:tcPr marL="68580" marR="68580" marT="9525" marB="0"/>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51496534"/>
                  </a:ext>
                </a:extLst>
              </a:tr>
              <a:tr h="786832">
                <a:tc>
                  <a:txBody>
                    <a:bodyPr/>
                    <a:lstStyle/>
                    <a:p>
                      <a:pPr algn="ctr" rtl="1">
                        <a:lnSpc>
                          <a:spcPct val="107000"/>
                        </a:lnSpc>
                        <a:spcAft>
                          <a:spcPts val="800"/>
                        </a:spcAft>
                      </a:pPr>
                      <a:r>
                        <a:rPr lang="ar-JO" sz="1800" b="1" dirty="0">
                          <a:effectLst/>
                        </a:rPr>
                        <a:t>6%</a:t>
                      </a:r>
                      <a:endParaRPr lang="en-AU" sz="1800" b="1" dirty="0">
                        <a:effectLst/>
                        <a:latin typeface="+mn-lt"/>
                        <a:ea typeface="Calibri" panose="020F0502020204030204" pitchFamily="34" charset="0"/>
                        <a:cs typeface="Arial" panose="020B0604020202020204" pitchFamily="34" charset="0"/>
                      </a:endParaRPr>
                    </a:p>
                  </a:txBody>
                  <a:tcPr marL="0" marR="0" marT="0" marB="0"/>
                </a:tc>
                <a:tc>
                  <a:txBody>
                    <a:bodyPr/>
                    <a:lstStyle/>
                    <a:p>
                      <a:pPr algn="ctr">
                        <a:lnSpc>
                          <a:spcPct val="107000"/>
                        </a:lnSpc>
                        <a:spcAft>
                          <a:spcPts val="800"/>
                        </a:spcAft>
                      </a:pPr>
                      <a:r>
                        <a:rPr lang="ar-JO" sz="1800" b="1" dirty="0">
                          <a:effectLst/>
                        </a:rPr>
                        <a:t>20%</a:t>
                      </a:r>
                      <a:endParaRPr lang="en-AU" sz="1800" b="1" dirty="0">
                        <a:effectLst/>
                      </a:endParaRPr>
                    </a:p>
                    <a:p>
                      <a:pPr algn="ctr">
                        <a:lnSpc>
                          <a:spcPct val="107000"/>
                        </a:lnSpc>
                        <a:spcAft>
                          <a:spcPts val="800"/>
                        </a:spcAft>
                      </a:pPr>
                      <a:r>
                        <a:rPr lang="en-US" sz="1800" b="1" dirty="0">
                          <a:effectLst/>
                        </a:rPr>
                        <a:t> </a:t>
                      </a:r>
                      <a:endParaRPr lang="en-AU" sz="1800" b="1" dirty="0">
                        <a:effectLst/>
                        <a:latin typeface="+mn-lt"/>
                        <a:ea typeface="Calibri" panose="020F0502020204030204" pitchFamily="34" charset="0"/>
                        <a:cs typeface="Arial" panose="020B0604020202020204" pitchFamily="34" charset="0"/>
                      </a:endParaRPr>
                    </a:p>
                  </a:txBody>
                  <a:tcPr marL="68580" marR="68580" marT="9525" marB="0"/>
                </a:tc>
                <a:tc>
                  <a:txBody>
                    <a:bodyPr/>
                    <a:lstStyle/>
                    <a:p>
                      <a:pPr algn="ctr" rtl="1">
                        <a:lnSpc>
                          <a:spcPct val="107000"/>
                        </a:lnSpc>
                        <a:spcAft>
                          <a:spcPts val="800"/>
                        </a:spcAft>
                      </a:pPr>
                      <a:r>
                        <a:rPr lang="ar-JO" sz="1800" b="1">
                          <a:effectLst/>
                        </a:rPr>
                        <a:t>26.0%</a:t>
                      </a:r>
                      <a:endParaRPr lang="en-AU" sz="1800" b="1">
                        <a:effectLst/>
                      </a:endParaRPr>
                    </a:p>
                    <a:p>
                      <a:pPr algn="ctr">
                        <a:lnSpc>
                          <a:spcPct val="107000"/>
                        </a:lnSpc>
                        <a:spcAft>
                          <a:spcPts val="800"/>
                        </a:spcAft>
                      </a:pPr>
                      <a:r>
                        <a:rPr lang="en-US" sz="1800" b="1">
                          <a:effectLst/>
                        </a:rPr>
                        <a:t> </a:t>
                      </a:r>
                      <a:endParaRPr lang="en-AU" sz="1800" b="1">
                        <a:effectLst/>
                        <a:latin typeface="+mn-lt"/>
                        <a:ea typeface="Calibri" panose="020F0502020204030204" pitchFamily="34" charset="0"/>
                        <a:cs typeface="Arial" panose="020B0604020202020204" pitchFamily="34" charset="0"/>
                      </a:endParaRPr>
                    </a:p>
                  </a:txBody>
                  <a:tcPr marL="68580" marR="68580" marT="9525" marB="0"/>
                </a:tc>
                <a:tc>
                  <a:txBody>
                    <a:bodyPr/>
                    <a:lstStyle/>
                    <a:p>
                      <a:pPr algn="ctr">
                        <a:lnSpc>
                          <a:spcPct val="107000"/>
                        </a:lnSpc>
                        <a:spcAft>
                          <a:spcPts val="800"/>
                        </a:spcAft>
                      </a:pPr>
                      <a:r>
                        <a:rPr lang="ar-JO" sz="1800" b="1">
                          <a:effectLst/>
                        </a:rPr>
                        <a:t>الفقر النقدي</a:t>
                      </a:r>
                      <a:endParaRPr lang="en-AU" sz="1800" b="1">
                        <a:effectLst/>
                        <a:latin typeface="+mn-lt"/>
                        <a:ea typeface="Calibri" panose="020F0502020204030204" pitchFamily="34" charset="0"/>
                        <a:cs typeface="Arial" panose="020B0604020202020204" pitchFamily="34" charset="0"/>
                      </a:endParaRPr>
                    </a:p>
                  </a:txBody>
                  <a:tcPr marL="68580" marR="68580" marT="9525" marB="0"/>
                </a:tc>
                <a:tc>
                  <a:txBody>
                    <a:bodyPr/>
                    <a:lstStyle/>
                    <a:p>
                      <a:pPr algn="ctr">
                        <a:lnSpc>
                          <a:spcPct val="107000"/>
                        </a:lnSpc>
                        <a:spcAft>
                          <a:spcPts val="800"/>
                        </a:spcAft>
                      </a:pPr>
                      <a:r>
                        <a:rPr lang="en-US" sz="1800" b="1" dirty="0">
                          <a:effectLst/>
                        </a:rPr>
                        <a:t> </a:t>
                      </a:r>
                      <a:r>
                        <a:rPr lang="ar-SA" sz="1800" b="1" dirty="0">
                          <a:effectLst/>
                        </a:rPr>
                        <a:t>1</a:t>
                      </a:r>
                      <a:endParaRPr lang="en-AU" sz="1800" b="1" dirty="0">
                        <a:effectLst/>
                        <a:latin typeface="+mn-lt"/>
                        <a:ea typeface="Calibri" panose="020F050202020403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683796605"/>
                  </a:ext>
                </a:extLst>
              </a:tr>
            </a:tbl>
          </a:graphicData>
        </a:graphic>
      </p:graphicFrame>
      <p:sp>
        <p:nvSpPr>
          <p:cNvPr id="5" name="TextBox 4">
            <a:extLst>
              <a:ext uri="{FF2B5EF4-FFF2-40B4-BE49-F238E27FC236}">
                <a16:creationId xmlns:a16="http://schemas.microsoft.com/office/drawing/2014/main" id="{9262D93C-12CB-453C-9EED-21BC82F5E393}"/>
              </a:ext>
            </a:extLst>
          </p:cNvPr>
          <p:cNvSpPr txBox="1"/>
          <p:nvPr/>
        </p:nvSpPr>
        <p:spPr>
          <a:xfrm>
            <a:off x="6363854" y="2109867"/>
            <a:ext cx="5547730" cy="584775"/>
          </a:xfrm>
          <a:prstGeom prst="rect">
            <a:avLst/>
          </a:prstGeom>
          <a:noFill/>
        </p:spPr>
        <p:txBody>
          <a:bodyPr wrap="square">
            <a:spAutoFit/>
          </a:bodyPr>
          <a:lstStyle/>
          <a:p>
            <a:pPr algn="r" rtl="1"/>
            <a:r>
              <a:rPr lang="ar-SA" sz="1600" dirty="0">
                <a:ea typeface="Times New Roman" panose="02020603050405020304" pitchFamily="18" charset="0"/>
                <a:cs typeface="Times New Roman" panose="02020603050405020304" pitchFamily="18" charset="0"/>
              </a:rPr>
              <a:t>الهدف  المتعلق بالفقر النقدي: </a:t>
            </a:r>
            <a:r>
              <a:rPr lang="ar-LB" sz="1600" dirty="0">
                <a:effectLst/>
                <a:ea typeface="Times New Roman" panose="02020603050405020304" pitchFamily="18" charset="0"/>
                <a:cs typeface="Times New Roman" panose="02020603050405020304" pitchFamily="18" charset="0"/>
              </a:rPr>
              <a:t>خفض نسبة الاسر التي تعاني من الفقر النقدي بنسبة 6 </a:t>
            </a:r>
            <a:r>
              <a:rPr lang="ar-SA" sz="1600" dirty="0">
                <a:ea typeface="Times New Roman" panose="02020603050405020304" pitchFamily="18" charset="0"/>
                <a:cs typeface="Times New Roman" panose="02020603050405020304" pitchFamily="18" charset="0"/>
              </a:rPr>
              <a:t>%</a:t>
            </a:r>
            <a:r>
              <a:rPr lang="ar-LB" sz="1600" dirty="0">
                <a:effectLst/>
                <a:ea typeface="Times New Roman" panose="02020603050405020304" pitchFamily="18" charset="0"/>
                <a:cs typeface="Times New Roman" panose="02020603050405020304" pitchFamily="18" charset="0"/>
              </a:rPr>
              <a:t> </a:t>
            </a:r>
            <a:endParaRPr lang="en-AU" sz="1600" dirty="0"/>
          </a:p>
        </p:txBody>
      </p:sp>
      <p:sp>
        <p:nvSpPr>
          <p:cNvPr id="6" name="TextBox 5">
            <a:extLst>
              <a:ext uri="{FF2B5EF4-FFF2-40B4-BE49-F238E27FC236}">
                <a16:creationId xmlns:a16="http://schemas.microsoft.com/office/drawing/2014/main" id="{A763C49E-1B5F-4396-8FFB-A14B53FF2F78}"/>
              </a:ext>
            </a:extLst>
          </p:cNvPr>
          <p:cNvSpPr txBox="1"/>
          <p:nvPr/>
        </p:nvSpPr>
        <p:spPr>
          <a:xfrm>
            <a:off x="1914144" y="3425820"/>
            <a:ext cx="3886200" cy="2139047"/>
          </a:xfrm>
          <a:prstGeom prst="rect">
            <a:avLst/>
          </a:prstGeom>
          <a:noFill/>
        </p:spPr>
        <p:txBody>
          <a:bodyPr wrap="square" rtlCol="0">
            <a:spAutoFit/>
          </a:bodyPr>
          <a:lstStyle/>
          <a:p>
            <a:pPr marL="342900" indent="-342900" algn="just" rtl="1">
              <a:lnSpc>
                <a:spcPct val="115000"/>
              </a:lnSpc>
              <a:spcAft>
                <a:spcPts val="1000"/>
              </a:spcAft>
              <a:buAutoNum type="arabicPeriod"/>
            </a:pPr>
            <a:r>
              <a:rPr lang="ar-LB" sz="1600" dirty="0">
                <a:effectLst/>
                <a:latin typeface="Times New Roman" panose="02020603050405020304" pitchFamily="18" charset="0"/>
                <a:ea typeface="Times New Roman" panose="02020603050405020304" pitchFamily="18" charset="0"/>
                <a:cs typeface="Times New Roman" panose="02020603050405020304" pitchFamily="18" charset="0"/>
              </a:rPr>
              <a:t>تعزيز برامج التحويلات النقدية والغذائية والمساعدات الطارئة </a:t>
            </a:r>
            <a:r>
              <a:rPr lang="ar-SA" sz="1600" dirty="0">
                <a:effectLst/>
                <a:latin typeface="Times New Roman" panose="02020603050405020304" pitchFamily="18" charset="0"/>
                <a:ea typeface="Times New Roman" panose="02020603050405020304" pitchFamily="18" charset="0"/>
                <a:cs typeface="Times New Roman" panose="02020603050405020304" pitchFamily="18" charset="0"/>
              </a:rPr>
              <a:t>والتمكين الاقتصادي</a:t>
            </a:r>
          </a:p>
          <a:p>
            <a:pPr marL="342900" indent="-342900" algn="just" rtl="1">
              <a:lnSpc>
                <a:spcPct val="115000"/>
              </a:lnSpc>
              <a:spcAft>
                <a:spcPts val="1000"/>
              </a:spcAft>
              <a:buAutoNum type="arabicPeriod"/>
            </a:pPr>
            <a:r>
              <a:rPr lang="ar-LB" sz="1600" dirty="0">
                <a:effectLst/>
                <a:latin typeface="Times New Roman" panose="02020603050405020304" pitchFamily="18" charset="0"/>
                <a:ea typeface="Times New Roman" panose="02020603050405020304" pitchFamily="18" charset="0"/>
                <a:cs typeface="Times New Roman" panose="02020603050405020304" pitchFamily="18" charset="0"/>
              </a:rPr>
              <a:t> وضع نظام حماية اجتماعية شامل ومتكامل لكافة الفئات المهمشة والفقيرة..</a:t>
            </a:r>
            <a:endParaRPr lang="en-AU" sz="1600" dirty="0">
              <a:effectLst/>
              <a:latin typeface="Times New Roman" panose="02020603050405020304" pitchFamily="18" charset="0"/>
              <a:ea typeface="Times New Roman" panose="02020603050405020304" pitchFamily="18" charset="0"/>
            </a:endParaRPr>
          </a:p>
          <a:p>
            <a:pPr algn="ctr" rtl="1">
              <a:lnSpc>
                <a:spcPct val="115000"/>
              </a:lnSpc>
              <a:spcAft>
                <a:spcPts val="1000"/>
              </a:spcAft>
            </a:pPr>
            <a:r>
              <a:rPr lang="ar-LB" sz="1600" b="1"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AU" sz="1600" dirty="0">
              <a:effectLst/>
              <a:latin typeface="Times New Roman" panose="02020603050405020304" pitchFamily="18" charset="0"/>
              <a:ea typeface="Times New Roman" panose="02020603050405020304" pitchFamily="18" charset="0"/>
            </a:endParaRPr>
          </a:p>
          <a:p>
            <a:endParaRPr lang="en-AU" sz="1600" dirty="0"/>
          </a:p>
        </p:txBody>
      </p:sp>
      <p:sp>
        <p:nvSpPr>
          <p:cNvPr id="3" name="TextBox 2">
            <a:extLst>
              <a:ext uri="{FF2B5EF4-FFF2-40B4-BE49-F238E27FC236}">
                <a16:creationId xmlns:a16="http://schemas.microsoft.com/office/drawing/2014/main" id="{D8A7FCA7-7A44-4313-9251-DC4EC8551A6C}"/>
              </a:ext>
            </a:extLst>
          </p:cNvPr>
          <p:cNvSpPr txBox="1"/>
          <p:nvPr/>
        </p:nvSpPr>
        <p:spPr>
          <a:xfrm>
            <a:off x="3038763" y="1055056"/>
            <a:ext cx="7311875" cy="461665"/>
          </a:xfrm>
          <a:prstGeom prst="rect">
            <a:avLst/>
          </a:prstGeom>
          <a:noFill/>
        </p:spPr>
        <p:txBody>
          <a:bodyPr wrap="square" rtlCol="0">
            <a:spAutoFit/>
          </a:bodyPr>
          <a:lstStyle/>
          <a:p>
            <a:pPr algn="ctr" rtl="1"/>
            <a:r>
              <a:rPr lang="ar-SA" sz="2400" b="1" dirty="0"/>
              <a:t>الهدف العام: خفض نسبة الفقر متعدد الأبعاد الى النصف اي الى نسبة 50%</a:t>
            </a:r>
            <a:endParaRPr lang="en-AU" sz="2400" b="1" dirty="0"/>
          </a:p>
        </p:txBody>
      </p:sp>
      <p:sp>
        <p:nvSpPr>
          <p:cNvPr id="7" name="TextBox 6">
            <a:extLst>
              <a:ext uri="{FF2B5EF4-FFF2-40B4-BE49-F238E27FC236}">
                <a16:creationId xmlns:a16="http://schemas.microsoft.com/office/drawing/2014/main" id="{F7EF40E8-435C-4A6D-857F-B2626FF8D1BB}"/>
              </a:ext>
            </a:extLst>
          </p:cNvPr>
          <p:cNvSpPr txBox="1"/>
          <p:nvPr/>
        </p:nvSpPr>
        <p:spPr>
          <a:xfrm>
            <a:off x="1994962" y="2694642"/>
            <a:ext cx="3805382" cy="369332"/>
          </a:xfrm>
          <a:prstGeom prst="rect">
            <a:avLst/>
          </a:prstGeom>
          <a:noFill/>
        </p:spPr>
        <p:txBody>
          <a:bodyPr wrap="square" rtlCol="0">
            <a:spAutoFit/>
          </a:bodyPr>
          <a:lstStyle/>
          <a:p>
            <a:pPr algn="r" rtl="1"/>
            <a:r>
              <a:rPr lang="ar-SA" b="1" dirty="0"/>
              <a:t>السياسات الواجب اتباعها لتحقيق هذا الهدف </a:t>
            </a:r>
            <a:endParaRPr lang="en-AU" b="1" dirty="0"/>
          </a:p>
        </p:txBody>
      </p:sp>
    </p:spTree>
    <p:extLst>
      <p:ext uri="{BB962C8B-B14F-4D97-AF65-F5344CB8AC3E}">
        <p14:creationId xmlns:p14="http://schemas.microsoft.com/office/powerpoint/2010/main" val="842722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04573-374F-45C5-9EA2-352BF7D4C1A5}"/>
              </a:ext>
            </a:extLst>
          </p:cNvPr>
          <p:cNvSpPr>
            <a:spLocks noGrp="1"/>
          </p:cNvSpPr>
          <p:nvPr>
            <p:ph type="title"/>
          </p:nvPr>
        </p:nvSpPr>
        <p:spPr>
          <a:xfrm>
            <a:off x="1914144" y="240348"/>
            <a:ext cx="9997440" cy="1143000"/>
          </a:xfrm>
        </p:spPr>
        <p:txBody>
          <a:bodyPr>
            <a:normAutofit/>
          </a:bodyPr>
          <a:lstStyle/>
          <a:p>
            <a:pPr algn="r" rtl="1"/>
            <a:r>
              <a:rPr lang="ar-SA" dirty="0"/>
              <a:t>الأهداف المتعلقة ببعد التعليم حتى العام 2030  </a:t>
            </a:r>
            <a:endParaRPr lang="en-AU" dirty="0"/>
          </a:p>
        </p:txBody>
      </p:sp>
      <p:graphicFrame>
        <p:nvGraphicFramePr>
          <p:cNvPr id="4" name="Table 3">
            <a:extLst>
              <a:ext uri="{FF2B5EF4-FFF2-40B4-BE49-F238E27FC236}">
                <a16:creationId xmlns:a16="http://schemas.microsoft.com/office/drawing/2014/main" id="{BB7E5465-4E03-46B2-9249-CB3A81484541}"/>
              </a:ext>
            </a:extLst>
          </p:cNvPr>
          <p:cNvGraphicFramePr>
            <a:graphicFrameLocks noGrp="1"/>
          </p:cNvGraphicFramePr>
          <p:nvPr>
            <p:extLst>
              <p:ext uri="{D42A27DB-BD31-4B8C-83A1-F6EECF244321}">
                <p14:modId xmlns:p14="http://schemas.microsoft.com/office/powerpoint/2010/main" val="3963045034"/>
              </p:ext>
            </p:extLst>
          </p:nvPr>
        </p:nvGraphicFramePr>
        <p:xfrm>
          <a:off x="6234303" y="1638332"/>
          <a:ext cx="5487924" cy="4007930"/>
        </p:xfrm>
        <a:graphic>
          <a:graphicData uri="http://schemas.openxmlformats.org/drawingml/2006/table">
            <a:tbl>
              <a:tblPr firstRow="1" firstCol="1" bandRow="1">
                <a:tableStyleId>{22838BEF-8BB2-4498-84A7-C5851F593DF1}</a:tableStyleId>
              </a:tblPr>
              <a:tblGrid>
                <a:gridCol w="1508314">
                  <a:extLst>
                    <a:ext uri="{9D8B030D-6E8A-4147-A177-3AD203B41FA5}">
                      <a16:colId xmlns:a16="http://schemas.microsoft.com/office/drawing/2014/main" val="3752149893"/>
                    </a:ext>
                  </a:extLst>
                </a:gridCol>
                <a:gridCol w="1061009">
                  <a:extLst>
                    <a:ext uri="{9D8B030D-6E8A-4147-A177-3AD203B41FA5}">
                      <a16:colId xmlns:a16="http://schemas.microsoft.com/office/drawing/2014/main" val="2629247241"/>
                    </a:ext>
                  </a:extLst>
                </a:gridCol>
                <a:gridCol w="1050301">
                  <a:extLst>
                    <a:ext uri="{9D8B030D-6E8A-4147-A177-3AD203B41FA5}">
                      <a16:colId xmlns:a16="http://schemas.microsoft.com/office/drawing/2014/main" val="3247630055"/>
                    </a:ext>
                  </a:extLst>
                </a:gridCol>
                <a:gridCol w="1285074">
                  <a:extLst>
                    <a:ext uri="{9D8B030D-6E8A-4147-A177-3AD203B41FA5}">
                      <a16:colId xmlns:a16="http://schemas.microsoft.com/office/drawing/2014/main" val="2226342413"/>
                    </a:ext>
                  </a:extLst>
                </a:gridCol>
                <a:gridCol w="583226">
                  <a:extLst>
                    <a:ext uri="{9D8B030D-6E8A-4147-A177-3AD203B41FA5}">
                      <a16:colId xmlns:a16="http://schemas.microsoft.com/office/drawing/2014/main" val="1668163590"/>
                    </a:ext>
                  </a:extLst>
                </a:gridCol>
              </a:tblGrid>
              <a:tr h="512239">
                <a:tc rowSpan="2">
                  <a:txBody>
                    <a:bodyPr/>
                    <a:lstStyle/>
                    <a:p>
                      <a:pPr algn="r">
                        <a:lnSpc>
                          <a:spcPct val="107000"/>
                        </a:lnSpc>
                        <a:spcAft>
                          <a:spcPts val="800"/>
                        </a:spcAft>
                      </a:pPr>
                      <a:r>
                        <a:rPr lang="ar-JO" sz="1600" b="1" dirty="0">
                          <a:effectLst/>
                          <a:cs typeface="+mn-cs"/>
                        </a:rPr>
                        <a:t>نسبة التخفيض</a:t>
                      </a:r>
                      <a:endParaRPr lang="en-AU" sz="1600" b="1" dirty="0">
                        <a:effectLst/>
                        <a:latin typeface="Calibri" panose="020F0502020204030204" pitchFamily="34" charset="0"/>
                        <a:ea typeface="Calibri" panose="020F0502020204030204" pitchFamily="34" charset="0"/>
                        <a:cs typeface="+mn-cs"/>
                      </a:endParaRPr>
                    </a:p>
                  </a:txBody>
                  <a:tcPr marL="0" marR="0" marT="0" marB="0"/>
                </a:tc>
                <a:tc gridSpan="2">
                  <a:txBody>
                    <a:bodyPr/>
                    <a:lstStyle/>
                    <a:p>
                      <a:pPr algn="r">
                        <a:lnSpc>
                          <a:spcPct val="107000"/>
                        </a:lnSpc>
                        <a:spcAft>
                          <a:spcPts val="800"/>
                        </a:spcAft>
                      </a:pPr>
                      <a:r>
                        <a:rPr lang="ar-JO" sz="1600" b="1" dirty="0">
                          <a:effectLst/>
                          <a:cs typeface="+mn-cs"/>
                        </a:rPr>
                        <a:t>نسبة الاسر التي تعاني من الحرمان</a:t>
                      </a:r>
                      <a:endParaRPr lang="en-AU" sz="1600" b="1" dirty="0">
                        <a:effectLst/>
                        <a:latin typeface="Calibri" panose="020F0502020204030204" pitchFamily="34" charset="0"/>
                        <a:ea typeface="Calibri" panose="020F0502020204030204" pitchFamily="34" charset="0"/>
                        <a:cs typeface="+mn-cs"/>
                      </a:endParaRPr>
                    </a:p>
                  </a:txBody>
                  <a:tcPr marL="68580" marR="68580" marT="9525" marB="0"/>
                </a:tc>
                <a:tc hMerge="1">
                  <a:txBody>
                    <a:bodyPr/>
                    <a:lstStyle/>
                    <a:p>
                      <a:endParaRPr lang="en-AU"/>
                    </a:p>
                  </a:txBody>
                  <a:tcPr/>
                </a:tc>
                <a:tc rowSpan="2">
                  <a:txBody>
                    <a:bodyPr/>
                    <a:lstStyle/>
                    <a:p>
                      <a:pPr algn="r">
                        <a:lnSpc>
                          <a:spcPct val="107000"/>
                        </a:lnSpc>
                        <a:spcAft>
                          <a:spcPts val="800"/>
                        </a:spcAft>
                      </a:pPr>
                      <a:r>
                        <a:rPr lang="ar-JO" sz="1600" b="1" dirty="0">
                          <a:effectLst/>
                          <a:cs typeface="+mn-cs"/>
                        </a:rPr>
                        <a:t>المؤشر</a:t>
                      </a:r>
                      <a:endParaRPr lang="en-AU" sz="1600" b="1" dirty="0">
                        <a:effectLst/>
                        <a:latin typeface="Calibri" panose="020F0502020204030204" pitchFamily="34" charset="0"/>
                        <a:ea typeface="Calibri" panose="020F0502020204030204" pitchFamily="34" charset="0"/>
                        <a:cs typeface="+mn-cs"/>
                      </a:endParaRPr>
                    </a:p>
                  </a:txBody>
                  <a:tcPr marL="68580" marR="68580" marT="9525" marB="0"/>
                </a:tc>
                <a:tc rowSpan="2">
                  <a:txBody>
                    <a:bodyPr/>
                    <a:lstStyle/>
                    <a:p>
                      <a:pPr algn="r">
                        <a:lnSpc>
                          <a:spcPct val="107000"/>
                        </a:lnSpc>
                        <a:spcAft>
                          <a:spcPts val="800"/>
                        </a:spcAft>
                      </a:pPr>
                      <a:r>
                        <a:rPr lang="ar-JO" sz="1600" b="1">
                          <a:effectLst/>
                          <a:cs typeface="+mn-cs"/>
                        </a:rPr>
                        <a:t>الرقم</a:t>
                      </a:r>
                      <a:endParaRPr lang="en-AU" sz="1600" b="1">
                        <a:effectLst/>
                        <a:latin typeface="Calibri" panose="020F0502020204030204" pitchFamily="34" charset="0"/>
                        <a:ea typeface="Calibri" panose="020F0502020204030204" pitchFamily="34" charset="0"/>
                        <a:cs typeface="+mn-cs"/>
                      </a:endParaRPr>
                    </a:p>
                  </a:txBody>
                  <a:tcPr marL="68580" marR="68580" marT="9525" marB="0"/>
                </a:tc>
                <a:extLst>
                  <a:ext uri="{0D108BD9-81ED-4DB2-BD59-A6C34878D82A}">
                    <a16:rowId xmlns:a16="http://schemas.microsoft.com/office/drawing/2014/main" val="2592756198"/>
                  </a:ext>
                </a:extLst>
              </a:tr>
              <a:tr h="597938">
                <a:tc vMerge="1">
                  <a:txBody>
                    <a:bodyPr/>
                    <a:lstStyle/>
                    <a:p>
                      <a:endParaRPr lang="en-AU"/>
                    </a:p>
                  </a:txBody>
                  <a:tcPr/>
                </a:tc>
                <a:tc>
                  <a:txBody>
                    <a:bodyPr/>
                    <a:lstStyle/>
                    <a:p>
                      <a:pPr algn="r">
                        <a:lnSpc>
                          <a:spcPct val="107000"/>
                        </a:lnSpc>
                        <a:spcAft>
                          <a:spcPts val="800"/>
                        </a:spcAft>
                      </a:pPr>
                      <a:r>
                        <a:rPr lang="ar-JO" sz="1600" b="1" dirty="0">
                          <a:effectLst/>
                          <a:cs typeface="+mn-cs"/>
                        </a:rPr>
                        <a:t>2030</a:t>
                      </a:r>
                      <a:endParaRPr lang="en-AU" sz="1600" b="1" dirty="0">
                        <a:effectLst/>
                        <a:cs typeface="+mn-cs"/>
                      </a:endParaRPr>
                    </a:p>
                    <a:p>
                      <a:pPr algn="r">
                        <a:lnSpc>
                          <a:spcPct val="107000"/>
                        </a:lnSpc>
                        <a:spcAft>
                          <a:spcPts val="800"/>
                        </a:spcAft>
                      </a:pPr>
                      <a:r>
                        <a:rPr lang="en-US" sz="1600" b="1" dirty="0">
                          <a:effectLst/>
                          <a:cs typeface="+mn-cs"/>
                        </a:rPr>
                        <a:t> </a:t>
                      </a:r>
                      <a:endParaRPr lang="en-AU" sz="1600" b="1" dirty="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r" rtl="1">
                        <a:lnSpc>
                          <a:spcPct val="107000"/>
                        </a:lnSpc>
                        <a:spcAft>
                          <a:spcPts val="800"/>
                        </a:spcAft>
                      </a:pPr>
                      <a:r>
                        <a:rPr lang="ar-JO" sz="1600" b="1" dirty="0">
                          <a:effectLst/>
                          <a:cs typeface="+mn-cs"/>
                        </a:rPr>
                        <a:t>2022</a:t>
                      </a:r>
                      <a:endParaRPr lang="en-AU" sz="1600" b="1" dirty="0">
                        <a:effectLst/>
                        <a:cs typeface="+mn-cs"/>
                      </a:endParaRPr>
                    </a:p>
                    <a:p>
                      <a:pPr algn="r">
                        <a:lnSpc>
                          <a:spcPct val="107000"/>
                        </a:lnSpc>
                        <a:spcAft>
                          <a:spcPts val="800"/>
                        </a:spcAft>
                      </a:pPr>
                      <a:r>
                        <a:rPr lang="en-US" sz="1600" b="1" dirty="0">
                          <a:effectLst/>
                          <a:cs typeface="+mn-cs"/>
                        </a:rPr>
                        <a:t> </a:t>
                      </a:r>
                      <a:endParaRPr lang="en-AU" sz="1600" b="1" dirty="0">
                        <a:effectLst/>
                        <a:latin typeface="Calibri" panose="020F0502020204030204" pitchFamily="34" charset="0"/>
                        <a:ea typeface="Calibri" panose="020F0502020204030204" pitchFamily="34" charset="0"/>
                        <a:cs typeface="+mn-cs"/>
                      </a:endParaRPr>
                    </a:p>
                  </a:txBody>
                  <a:tcPr marL="68580" marR="68580" marT="9525" marB="0"/>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2438197595"/>
                  </a:ext>
                </a:extLst>
              </a:tr>
              <a:tr h="947410">
                <a:tc>
                  <a:txBody>
                    <a:bodyPr/>
                    <a:lstStyle/>
                    <a:p>
                      <a:pPr algn="r" rtl="1">
                        <a:lnSpc>
                          <a:spcPct val="107000"/>
                        </a:lnSpc>
                        <a:spcAft>
                          <a:spcPts val="800"/>
                        </a:spcAft>
                      </a:pPr>
                      <a:r>
                        <a:rPr lang="ar-JO" sz="1600" b="1" dirty="0">
                          <a:effectLst/>
                          <a:cs typeface="+mn-cs"/>
                        </a:rPr>
                        <a:t>4.48%</a:t>
                      </a:r>
                      <a:endParaRPr lang="en-AU" sz="1600" b="1" dirty="0">
                        <a:effectLst/>
                        <a:latin typeface="Calibri" panose="020F0502020204030204" pitchFamily="34" charset="0"/>
                        <a:ea typeface="Calibri" panose="020F0502020204030204" pitchFamily="34" charset="0"/>
                        <a:cs typeface="+mn-cs"/>
                      </a:endParaRPr>
                    </a:p>
                  </a:txBody>
                  <a:tcPr marL="0" marR="0" marT="0" marB="0"/>
                </a:tc>
                <a:tc>
                  <a:txBody>
                    <a:bodyPr/>
                    <a:lstStyle/>
                    <a:p>
                      <a:pPr algn="r">
                        <a:lnSpc>
                          <a:spcPct val="107000"/>
                        </a:lnSpc>
                        <a:spcAft>
                          <a:spcPts val="800"/>
                        </a:spcAft>
                      </a:pPr>
                      <a:r>
                        <a:rPr lang="ar-JO" sz="1600" b="1" dirty="0">
                          <a:effectLst/>
                          <a:cs typeface="+mn-cs"/>
                        </a:rPr>
                        <a:t>2.62%</a:t>
                      </a:r>
                      <a:endParaRPr lang="en-AU" sz="1600" b="1" dirty="0">
                        <a:effectLst/>
                        <a:cs typeface="+mn-cs"/>
                      </a:endParaRPr>
                    </a:p>
                    <a:p>
                      <a:pPr algn="r">
                        <a:lnSpc>
                          <a:spcPct val="107000"/>
                        </a:lnSpc>
                        <a:spcAft>
                          <a:spcPts val="800"/>
                        </a:spcAft>
                      </a:pPr>
                      <a:r>
                        <a:rPr lang="ar-JO" sz="1600" b="1" dirty="0">
                          <a:effectLst/>
                          <a:cs typeface="+mn-cs"/>
                        </a:rPr>
                        <a:t> </a:t>
                      </a:r>
                      <a:endParaRPr lang="en-AU" sz="1600" b="1" dirty="0">
                        <a:effectLst/>
                        <a:cs typeface="+mn-cs"/>
                      </a:endParaRPr>
                    </a:p>
                    <a:p>
                      <a:pPr algn="r">
                        <a:lnSpc>
                          <a:spcPct val="107000"/>
                        </a:lnSpc>
                        <a:spcAft>
                          <a:spcPts val="800"/>
                        </a:spcAft>
                      </a:pPr>
                      <a:r>
                        <a:rPr lang="en-US" sz="1600" b="1" dirty="0">
                          <a:effectLst/>
                          <a:cs typeface="+mn-cs"/>
                        </a:rPr>
                        <a:t> </a:t>
                      </a:r>
                      <a:endParaRPr lang="en-AU" sz="1600" b="1" dirty="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r" rtl="1">
                        <a:lnSpc>
                          <a:spcPct val="107000"/>
                        </a:lnSpc>
                        <a:spcAft>
                          <a:spcPts val="800"/>
                        </a:spcAft>
                      </a:pPr>
                      <a:r>
                        <a:rPr lang="ar-JO" sz="1600" b="1">
                          <a:effectLst/>
                          <a:cs typeface="+mn-cs"/>
                        </a:rPr>
                        <a:t>7.1%</a:t>
                      </a:r>
                      <a:endParaRPr lang="en-AU" sz="1600" b="1">
                        <a:effectLst/>
                        <a:cs typeface="+mn-cs"/>
                      </a:endParaRPr>
                    </a:p>
                    <a:p>
                      <a:pPr algn="r">
                        <a:lnSpc>
                          <a:spcPct val="107000"/>
                        </a:lnSpc>
                        <a:spcAft>
                          <a:spcPts val="800"/>
                        </a:spcAft>
                      </a:pPr>
                      <a:r>
                        <a:rPr lang="en-US" sz="1600" b="1">
                          <a:effectLst/>
                          <a:cs typeface="+mn-cs"/>
                        </a:rPr>
                        <a:t> </a:t>
                      </a:r>
                      <a:endParaRPr lang="en-AU" sz="1600" b="1">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r">
                        <a:lnSpc>
                          <a:spcPct val="107000"/>
                        </a:lnSpc>
                        <a:spcAft>
                          <a:spcPts val="800"/>
                        </a:spcAft>
                      </a:pPr>
                      <a:r>
                        <a:rPr lang="ar-JO" sz="1600" b="1" dirty="0">
                          <a:effectLst/>
                          <a:cs typeface="+mn-cs"/>
                        </a:rPr>
                        <a:t>الإلتحاق بالتعليم </a:t>
                      </a:r>
                      <a:endParaRPr lang="en-AU" sz="1600" b="1" dirty="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r" rtl="1">
                        <a:lnSpc>
                          <a:spcPct val="107000"/>
                        </a:lnSpc>
                        <a:spcAft>
                          <a:spcPts val="800"/>
                        </a:spcAft>
                      </a:pPr>
                      <a:r>
                        <a:rPr lang="ar-JO" sz="1600" b="1" dirty="0">
                          <a:effectLst/>
                          <a:cs typeface="+mn-cs"/>
                        </a:rPr>
                        <a:t>1</a:t>
                      </a:r>
                      <a:endParaRPr lang="en-AU" sz="1600" b="1" dirty="0">
                        <a:effectLst/>
                        <a:latin typeface="Calibri" panose="020F0502020204030204" pitchFamily="34" charset="0"/>
                        <a:ea typeface="Calibri" panose="020F0502020204030204" pitchFamily="34" charset="0"/>
                        <a:cs typeface="+mn-cs"/>
                      </a:endParaRPr>
                    </a:p>
                  </a:txBody>
                  <a:tcPr marL="68580" marR="68580" marT="9525" marB="0"/>
                </a:tc>
                <a:extLst>
                  <a:ext uri="{0D108BD9-81ED-4DB2-BD59-A6C34878D82A}">
                    <a16:rowId xmlns:a16="http://schemas.microsoft.com/office/drawing/2014/main" val="1071768943"/>
                  </a:ext>
                </a:extLst>
              </a:tr>
              <a:tr h="597938">
                <a:tc>
                  <a:txBody>
                    <a:bodyPr/>
                    <a:lstStyle/>
                    <a:p>
                      <a:pPr algn="r" rtl="1">
                        <a:lnSpc>
                          <a:spcPct val="107000"/>
                        </a:lnSpc>
                        <a:spcAft>
                          <a:spcPts val="800"/>
                        </a:spcAft>
                      </a:pPr>
                      <a:r>
                        <a:rPr lang="ar-JO" sz="1600" b="1">
                          <a:effectLst/>
                          <a:cs typeface="+mn-cs"/>
                        </a:rPr>
                        <a:t>5%</a:t>
                      </a:r>
                      <a:endParaRPr lang="en-AU" sz="1600" b="1">
                        <a:effectLst/>
                        <a:latin typeface="Calibri" panose="020F0502020204030204" pitchFamily="34" charset="0"/>
                        <a:ea typeface="Calibri" panose="020F0502020204030204" pitchFamily="34" charset="0"/>
                        <a:cs typeface="+mn-cs"/>
                      </a:endParaRPr>
                    </a:p>
                  </a:txBody>
                  <a:tcPr marL="0" marR="0" marT="0" marB="0"/>
                </a:tc>
                <a:tc>
                  <a:txBody>
                    <a:bodyPr/>
                    <a:lstStyle/>
                    <a:p>
                      <a:pPr algn="r">
                        <a:lnSpc>
                          <a:spcPct val="107000"/>
                        </a:lnSpc>
                        <a:spcAft>
                          <a:spcPts val="800"/>
                        </a:spcAft>
                      </a:pPr>
                      <a:r>
                        <a:rPr lang="ar-JO" sz="1600" b="1" dirty="0">
                          <a:effectLst/>
                          <a:cs typeface="+mn-cs"/>
                        </a:rPr>
                        <a:t>5%</a:t>
                      </a:r>
                      <a:endParaRPr lang="en-AU" sz="1600" b="1" dirty="0">
                        <a:effectLst/>
                        <a:cs typeface="+mn-cs"/>
                      </a:endParaRPr>
                    </a:p>
                    <a:p>
                      <a:pPr algn="r">
                        <a:lnSpc>
                          <a:spcPct val="107000"/>
                        </a:lnSpc>
                        <a:spcAft>
                          <a:spcPts val="800"/>
                        </a:spcAft>
                      </a:pPr>
                      <a:r>
                        <a:rPr lang="en-US" sz="1600" b="1" dirty="0">
                          <a:effectLst/>
                          <a:cs typeface="+mn-cs"/>
                        </a:rPr>
                        <a:t> </a:t>
                      </a:r>
                      <a:endParaRPr lang="en-AU" sz="1600" b="1" dirty="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r" rtl="1">
                        <a:lnSpc>
                          <a:spcPct val="107000"/>
                        </a:lnSpc>
                        <a:spcAft>
                          <a:spcPts val="800"/>
                        </a:spcAft>
                      </a:pPr>
                      <a:r>
                        <a:rPr lang="ar-JO" sz="1600" b="1">
                          <a:effectLst/>
                          <a:cs typeface="+mn-cs"/>
                        </a:rPr>
                        <a:t>10.0%</a:t>
                      </a:r>
                      <a:endParaRPr lang="en-AU" sz="1600" b="1">
                        <a:effectLst/>
                        <a:cs typeface="+mn-cs"/>
                      </a:endParaRPr>
                    </a:p>
                    <a:p>
                      <a:pPr algn="r">
                        <a:lnSpc>
                          <a:spcPct val="107000"/>
                        </a:lnSpc>
                        <a:spcAft>
                          <a:spcPts val="800"/>
                        </a:spcAft>
                      </a:pPr>
                      <a:r>
                        <a:rPr lang="en-US" sz="1600" b="1">
                          <a:effectLst/>
                          <a:cs typeface="+mn-cs"/>
                        </a:rPr>
                        <a:t> </a:t>
                      </a:r>
                      <a:endParaRPr lang="en-AU" sz="1600" b="1">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r">
                        <a:lnSpc>
                          <a:spcPct val="107000"/>
                        </a:lnSpc>
                        <a:spcAft>
                          <a:spcPts val="800"/>
                        </a:spcAft>
                      </a:pPr>
                      <a:r>
                        <a:rPr lang="ar-JO" sz="1600" b="1">
                          <a:effectLst/>
                          <a:cs typeface="+mn-cs"/>
                        </a:rPr>
                        <a:t>الرسوب</a:t>
                      </a:r>
                      <a:endParaRPr lang="en-AU" sz="1600" b="1">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r" rtl="1">
                        <a:lnSpc>
                          <a:spcPct val="107000"/>
                        </a:lnSpc>
                        <a:spcAft>
                          <a:spcPts val="800"/>
                        </a:spcAft>
                      </a:pPr>
                      <a:r>
                        <a:rPr lang="ar-JO" sz="1600" b="1">
                          <a:effectLst/>
                          <a:cs typeface="+mn-cs"/>
                        </a:rPr>
                        <a:t>2</a:t>
                      </a:r>
                      <a:endParaRPr lang="en-AU" sz="1600" b="1">
                        <a:effectLst/>
                        <a:latin typeface="Calibri" panose="020F0502020204030204" pitchFamily="34" charset="0"/>
                        <a:ea typeface="Calibri" panose="020F0502020204030204" pitchFamily="34" charset="0"/>
                        <a:cs typeface="+mn-cs"/>
                      </a:endParaRPr>
                    </a:p>
                  </a:txBody>
                  <a:tcPr marL="68580" marR="68580" marT="9525" marB="0"/>
                </a:tc>
                <a:extLst>
                  <a:ext uri="{0D108BD9-81ED-4DB2-BD59-A6C34878D82A}">
                    <a16:rowId xmlns:a16="http://schemas.microsoft.com/office/drawing/2014/main" val="2061758096"/>
                  </a:ext>
                </a:extLst>
              </a:tr>
              <a:tr h="597938">
                <a:tc>
                  <a:txBody>
                    <a:bodyPr/>
                    <a:lstStyle/>
                    <a:p>
                      <a:pPr algn="r" rtl="1">
                        <a:lnSpc>
                          <a:spcPct val="107000"/>
                        </a:lnSpc>
                        <a:spcAft>
                          <a:spcPts val="800"/>
                        </a:spcAft>
                      </a:pPr>
                      <a:r>
                        <a:rPr lang="ar-JO" sz="1600" b="1">
                          <a:effectLst/>
                          <a:cs typeface="+mn-cs"/>
                        </a:rPr>
                        <a:t>9.92%</a:t>
                      </a:r>
                      <a:endParaRPr lang="en-AU" sz="1600" b="1">
                        <a:effectLst/>
                        <a:latin typeface="Calibri" panose="020F0502020204030204" pitchFamily="34" charset="0"/>
                        <a:ea typeface="Calibri" panose="020F0502020204030204" pitchFamily="34" charset="0"/>
                        <a:cs typeface="+mn-cs"/>
                      </a:endParaRPr>
                    </a:p>
                  </a:txBody>
                  <a:tcPr marL="0" marR="0" marT="0" marB="0"/>
                </a:tc>
                <a:tc>
                  <a:txBody>
                    <a:bodyPr/>
                    <a:lstStyle/>
                    <a:p>
                      <a:pPr algn="r">
                        <a:lnSpc>
                          <a:spcPct val="107000"/>
                        </a:lnSpc>
                        <a:spcAft>
                          <a:spcPts val="800"/>
                        </a:spcAft>
                      </a:pPr>
                      <a:r>
                        <a:rPr lang="ar-JO" sz="1600" b="1">
                          <a:effectLst/>
                          <a:cs typeface="+mn-cs"/>
                        </a:rPr>
                        <a:t>12.38% </a:t>
                      </a:r>
                      <a:endParaRPr lang="en-AU" sz="1600" b="1">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r" rtl="1">
                        <a:lnSpc>
                          <a:spcPct val="107000"/>
                        </a:lnSpc>
                        <a:spcAft>
                          <a:spcPts val="800"/>
                        </a:spcAft>
                      </a:pPr>
                      <a:r>
                        <a:rPr lang="ar-JO" sz="1600" b="1" dirty="0">
                          <a:effectLst/>
                          <a:cs typeface="+mn-cs"/>
                        </a:rPr>
                        <a:t>22.3%</a:t>
                      </a:r>
                      <a:endParaRPr lang="en-AU" sz="1600" b="1" dirty="0">
                        <a:effectLst/>
                        <a:cs typeface="+mn-cs"/>
                      </a:endParaRPr>
                    </a:p>
                    <a:p>
                      <a:pPr algn="r">
                        <a:lnSpc>
                          <a:spcPct val="107000"/>
                        </a:lnSpc>
                        <a:spcAft>
                          <a:spcPts val="800"/>
                        </a:spcAft>
                      </a:pPr>
                      <a:r>
                        <a:rPr lang="en-US" sz="1600" b="1" dirty="0">
                          <a:effectLst/>
                          <a:cs typeface="+mn-cs"/>
                        </a:rPr>
                        <a:t> </a:t>
                      </a:r>
                      <a:endParaRPr lang="en-AU" sz="1600" b="1" dirty="0">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r">
                        <a:lnSpc>
                          <a:spcPct val="107000"/>
                        </a:lnSpc>
                        <a:spcAft>
                          <a:spcPts val="800"/>
                        </a:spcAft>
                      </a:pPr>
                      <a:r>
                        <a:rPr lang="ar-JO" sz="1600" b="1">
                          <a:effectLst/>
                          <a:cs typeface="+mn-cs"/>
                        </a:rPr>
                        <a:t>التحصيل العلمي</a:t>
                      </a:r>
                      <a:endParaRPr lang="en-AU" sz="1600" b="1">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r" rtl="1">
                        <a:lnSpc>
                          <a:spcPct val="107000"/>
                        </a:lnSpc>
                        <a:spcAft>
                          <a:spcPts val="800"/>
                        </a:spcAft>
                      </a:pPr>
                      <a:r>
                        <a:rPr lang="ar-JO" sz="1600" b="1">
                          <a:effectLst/>
                          <a:cs typeface="+mn-cs"/>
                        </a:rPr>
                        <a:t>3</a:t>
                      </a:r>
                      <a:endParaRPr lang="en-AU" sz="1600" b="1">
                        <a:effectLst/>
                        <a:latin typeface="Calibri" panose="020F0502020204030204" pitchFamily="34" charset="0"/>
                        <a:ea typeface="Calibri" panose="020F0502020204030204" pitchFamily="34" charset="0"/>
                        <a:cs typeface="+mn-cs"/>
                      </a:endParaRPr>
                    </a:p>
                  </a:txBody>
                  <a:tcPr marL="68580" marR="68580" marT="9525" marB="0"/>
                </a:tc>
                <a:extLst>
                  <a:ext uri="{0D108BD9-81ED-4DB2-BD59-A6C34878D82A}">
                    <a16:rowId xmlns:a16="http://schemas.microsoft.com/office/drawing/2014/main" val="4168027741"/>
                  </a:ext>
                </a:extLst>
              </a:tr>
              <a:tr h="610181">
                <a:tc>
                  <a:txBody>
                    <a:bodyPr/>
                    <a:lstStyle/>
                    <a:p>
                      <a:pPr algn="r" rtl="1">
                        <a:lnSpc>
                          <a:spcPct val="107000"/>
                        </a:lnSpc>
                        <a:spcAft>
                          <a:spcPts val="800"/>
                        </a:spcAft>
                      </a:pPr>
                      <a:r>
                        <a:rPr lang="ar-JO" sz="1600" b="1">
                          <a:effectLst/>
                          <a:cs typeface="+mn-cs"/>
                        </a:rPr>
                        <a:t>8.7%</a:t>
                      </a:r>
                      <a:endParaRPr lang="en-AU" sz="1600" b="1">
                        <a:effectLst/>
                        <a:latin typeface="Calibri" panose="020F0502020204030204" pitchFamily="34" charset="0"/>
                        <a:ea typeface="Calibri" panose="020F0502020204030204" pitchFamily="34" charset="0"/>
                        <a:cs typeface="+mn-cs"/>
                      </a:endParaRPr>
                    </a:p>
                  </a:txBody>
                  <a:tcPr marL="0" marR="0" marT="0" marB="0"/>
                </a:tc>
                <a:tc>
                  <a:txBody>
                    <a:bodyPr/>
                    <a:lstStyle/>
                    <a:p>
                      <a:pPr algn="r">
                        <a:lnSpc>
                          <a:spcPct val="107000"/>
                        </a:lnSpc>
                        <a:spcAft>
                          <a:spcPts val="800"/>
                        </a:spcAft>
                      </a:pPr>
                      <a:r>
                        <a:rPr lang="ar-JO" sz="1600" b="1">
                          <a:effectLst/>
                          <a:cs typeface="+mn-cs"/>
                        </a:rPr>
                        <a:t>10%</a:t>
                      </a:r>
                      <a:endParaRPr lang="en-AU" sz="1600" b="1">
                        <a:effectLst/>
                        <a:cs typeface="+mn-cs"/>
                      </a:endParaRPr>
                    </a:p>
                    <a:p>
                      <a:pPr algn="r">
                        <a:lnSpc>
                          <a:spcPct val="107000"/>
                        </a:lnSpc>
                        <a:spcAft>
                          <a:spcPts val="800"/>
                        </a:spcAft>
                      </a:pPr>
                      <a:r>
                        <a:rPr lang="ar-JO" sz="1600" b="1">
                          <a:effectLst/>
                          <a:cs typeface="+mn-cs"/>
                        </a:rPr>
                        <a:t> </a:t>
                      </a:r>
                      <a:endParaRPr lang="en-AU" sz="1600" b="1">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r" rtl="1">
                        <a:lnSpc>
                          <a:spcPct val="107000"/>
                        </a:lnSpc>
                        <a:spcAft>
                          <a:spcPts val="800"/>
                        </a:spcAft>
                      </a:pPr>
                      <a:r>
                        <a:rPr lang="ar-JO" sz="1600" b="1">
                          <a:effectLst/>
                          <a:cs typeface="+mn-cs"/>
                        </a:rPr>
                        <a:t>18.7%</a:t>
                      </a:r>
                      <a:endParaRPr lang="en-AU" sz="1600" b="1">
                        <a:effectLst/>
                        <a:cs typeface="+mn-cs"/>
                      </a:endParaRPr>
                    </a:p>
                    <a:p>
                      <a:pPr algn="r">
                        <a:lnSpc>
                          <a:spcPct val="107000"/>
                        </a:lnSpc>
                        <a:spcAft>
                          <a:spcPts val="800"/>
                        </a:spcAft>
                      </a:pPr>
                      <a:r>
                        <a:rPr lang="ar-JO" sz="1600" b="1">
                          <a:effectLst/>
                          <a:cs typeface="+mn-cs"/>
                        </a:rPr>
                        <a:t> </a:t>
                      </a:r>
                      <a:endParaRPr lang="en-AU" sz="1600" b="1">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r">
                        <a:lnSpc>
                          <a:spcPct val="107000"/>
                        </a:lnSpc>
                        <a:spcAft>
                          <a:spcPts val="800"/>
                        </a:spcAft>
                      </a:pPr>
                      <a:r>
                        <a:rPr lang="ar-JO" sz="1600" b="1">
                          <a:effectLst/>
                          <a:cs typeface="+mn-cs"/>
                        </a:rPr>
                        <a:t>جودة التعليم</a:t>
                      </a:r>
                      <a:endParaRPr lang="en-AU" sz="1600" b="1">
                        <a:effectLst/>
                        <a:latin typeface="Calibri" panose="020F0502020204030204" pitchFamily="34" charset="0"/>
                        <a:ea typeface="Calibri" panose="020F0502020204030204" pitchFamily="34" charset="0"/>
                        <a:cs typeface="+mn-cs"/>
                      </a:endParaRPr>
                    </a:p>
                  </a:txBody>
                  <a:tcPr marL="68580" marR="68580" marT="9525" marB="0"/>
                </a:tc>
                <a:tc>
                  <a:txBody>
                    <a:bodyPr/>
                    <a:lstStyle/>
                    <a:p>
                      <a:pPr algn="r" rtl="1">
                        <a:lnSpc>
                          <a:spcPct val="107000"/>
                        </a:lnSpc>
                        <a:spcAft>
                          <a:spcPts val="800"/>
                        </a:spcAft>
                      </a:pPr>
                      <a:r>
                        <a:rPr lang="ar-JO" sz="1600" b="1" dirty="0">
                          <a:effectLst/>
                          <a:cs typeface="+mn-cs"/>
                        </a:rPr>
                        <a:t>4</a:t>
                      </a:r>
                      <a:endParaRPr lang="en-AU" sz="1600" b="1" dirty="0">
                        <a:effectLst/>
                        <a:latin typeface="Calibri" panose="020F0502020204030204" pitchFamily="34" charset="0"/>
                        <a:ea typeface="Calibri" panose="020F0502020204030204" pitchFamily="34" charset="0"/>
                        <a:cs typeface="+mn-cs"/>
                      </a:endParaRPr>
                    </a:p>
                  </a:txBody>
                  <a:tcPr marL="68580" marR="68580" marT="9525" marB="0"/>
                </a:tc>
                <a:extLst>
                  <a:ext uri="{0D108BD9-81ED-4DB2-BD59-A6C34878D82A}">
                    <a16:rowId xmlns:a16="http://schemas.microsoft.com/office/drawing/2014/main" val="2577280759"/>
                  </a:ext>
                </a:extLst>
              </a:tr>
            </a:tbl>
          </a:graphicData>
        </a:graphic>
      </p:graphicFrame>
      <p:sp>
        <p:nvSpPr>
          <p:cNvPr id="5" name="TextBox 4">
            <a:extLst>
              <a:ext uri="{FF2B5EF4-FFF2-40B4-BE49-F238E27FC236}">
                <a16:creationId xmlns:a16="http://schemas.microsoft.com/office/drawing/2014/main" id="{F47AA9C8-F50E-4734-BA16-EF4C32DBDD6A}"/>
              </a:ext>
            </a:extLst>
          </p:cNvPr>
          <p:cNvSpPr txBox="1"/>
          <p:nvPr/>
        </p:nvSpPr>
        <p:spPr>
          <a:xfrm>
            <a:off x="1783080" y="2561969"/>
            <a:ext cx="3805382" cy="4004173"/>
          </a:xfrm>
          <a:prstGeom prst="rect">
            <a:avLst/>
          </a:prstGeom>
          <a:noFill/>
        </p:spPr>
        <p:txBody>
          <a:bodyPr wrap="square" rtlCol="0">
            <a:spAutoFit/>
          </a:bodyPr>
          <a:lstStyle/>
          <a:p>
            <a:pPr marL="342900" indent="-342900" algn="just" rtl="1">
              <a:lnSpc>
                <a:spcPct val="150000"/>
              </a:lnSpc>
              <a:spcBef>
                <a:spcPts val="200"/>
              </a:spcBef>
              <a:buAutoNum type="arabicPeriod"/>
            </a:pPr>
            <a:r>
              <a:rPr lang="ar-LB" sz="1600" dirty="0">
                <a:solidFill>
                  <a:srgbClr val="1F3763"/>
                </a:solidFill>
                <a:effectLst/>
                <a:latin typeface="Times New Roman" panose="02020603050405020304" pitchFamily="18" charset="0"/>
                <a:ea typeface="Tahoma" panose="020B0604030504040204" pitchFamily="34" charset="0"/>
                <a:cs typeface="Times New Roman" panose="02020603050405020304" pitchFamily="18" charset="0"/>
              </a:rPr>
              <a:t>تطوير البنى التحتية و</a:t>
            </a:r>
            <a:r>
              <a:rPr lang="ar-SA" sz="1600" dirty="0">
                <a:solidFill>
                  <a:srgbClr val="1F3763"/>
                </a:solidFill>
                <a:latin typeface="Times New Roman" panose="02020603050405020304" pitchFamily="18" charset="0"/>
                <a:ea typeface="Tahoma" panose="020B0604030504040204" pitchFamily="34" charset="0"/>
                <a:cs typeface="Times New Roman" panose="02020603050405020304" pitchFamily="18" charset="0"/>
              </a:rPr>
              <a:t>زيادة </a:t>
            </a:r>
            <a:r>
              <a:rPr lang="ar-LB" sz="1600" dirty="0">
                <a:solidFill>
                  <a:srgbClr val="1F3763"/>
                </a:solidFill>
                <a:effectLst/>
                <a:latin typeface="Times New Roman" panose="02020603050405020304" pitchFamily="18" charset="0"/>
                <a:ea typeface="Tahoma" panose="020B0604030504040204" pitchFamily="34" charset="0"/>
                <a:cs typeface="Times New Roman" panose="02020603050405020304" pitchFamily="18" charset="0"/>
              </a:rPr>
              <a:t> المساحة الاستيعابية للمدارس </a:t>
            </a:r>
            <a:r>
              <a:rPr lang="ar-SA" sz="1600" dirty="0">
                <a:solidFill>
                  <a:srgbClr val="1F3763"/>
                </a:solidFill>
                <a:effectLst/>
                <a:latin typeface="Times New Roman" panose="02020603050405020304" pitchFamily="18" charset="0"/>
                <a:ea typeface="Tahoma" panose="020B0604030504040204" pitchFamily="34" charset="0"/>
                <a:cs typeface="Times New Roman" panose="02020603050405020304" pitchFamily="18" charset="0"/>
              </a:rPr>
              <a:t>بما يتلائم </a:t>
            </a:r>
            <a:r>
              <a:rPr lang="ar-SA" sz="1600" dirty="0">
                <a:solidFill>
                  <a:srgbClr val="1F3763"/>
                </a:solidFill>
                <a:latin typeface="Times New Roman" panose="02020603050405020304" pitchFamily="18" charset="0"/>
                <a:ea typeface="Tahoma" panose="020B0604030504040204" pitchFamily="34" charset="0"/>
                <a:cs typeface="Times New Roman" panose="02020603050405020304" pitchFamily="18" charset="0"/>
              </a:rPr>
              <a:t> </a:t>
            </a:r>
            <a:r>
              <a:rPr lang="ar-LB" sz="1600" dirty="0">
                <a:solidFill>
                  <a:srgbClr val="1F3763"/>
                </a:solidFill>
                <a:effectLst/>
                <a:latin typeface="Times New Roman" panose="02020603050405020304" pitchFamily="18" charset="0"/>
                <a:ea typeface="Tahoma" panose="020B0604030504040204" pitchFamily="34" charset="0"/>
                <a:cs typeface="Times New Roman" panose="02020603050405020304" pitchFamily="18" charset="0"/>
              </a:rPr>
              <a:t>مع الزيادة السكانية السنوية.</a:t>
            </a:r>
            <a:endParaRPr lang="ar-SA" sz="1600" dirty="0">
              <a:solidFill>
                <a:srgbClr val="1F3763"/>
              </a:solidFill>
              <a:effectLst/>
              <a:latin typeface="Times New Roman" panose="02020603050405020304" pitchFamily="18" charset="0"/>
              <a:ea typeface="Tahoma" panose="020B0604030504040204" pitchFamily="34" charset="0"/>
              <a:cs typeface="Times New Roman" panose="02020603050405020304" pitchFamily="18" charset="0"/>
            </a:endParaRPr>
          </a:p>
          <a:p>
            <a:pPr marL="342900" indent="-342900" algn="just" rtl="1">
              <a:lnSpc>
                <a:spcPct val="150000"/>
              </a:lnSpc>
              <a:spcBef>
                <a:spcPts val="200"/>
              </a:spcBef>
              <a:buFont typeface="+mj-lt"/>
              <a:buAutoNum type="arabicPeriod"/>
            </a:pPr>
            <a:r>
              <a:rPr lang="ar-SA" sz="1600" dirty="0">
                <a:effectLst/>
                <a:latin typeface="Times New Roman" panose="02020603050405020304" pitchFamily="18" charset="0"/>
                <a:ea typeface="Tahoma" panose="020B0604030504040204" pitchFamily="34" charset="0"/>
                <a:cs typeface="Times New Roman" panose="02020603050405020304" pitchFamily="18" charset="0"/>
              </a:rPr>
              <a:t>زيادة </a:t>
            </a:r>
            <a:r>
              <a:rPr lang="ar-SA" sz="1600" dirty="0">
                <a:latin typeface="Times New Roman" panose="02020603050405020304" pitchFamily="18" charset="0"/>
                <a:ea typeface="Tahoma" panose="020B0604030504040204" pitchFamily="34" charset="0"/>
                <a:cs typeface="Times New Roman" panose="02020603050405020304" pitchFamily="18" charset="0"/>
              </a:rPr>
              <a:t>عدد </a:t>
            </a:r>
            <a:r>
              <a:rPr lang="ar-SA" sz="1600" dirty="0">
                <a:effectLst/>
                <a:latin typeface="Times New Roman" panose="02020603050405020304" pitchFamily="18" charset="0"/>
                <a:ea typeface="Tahoma" panose="020B0604030504040204" pitchFamily="34" charset="0"/>
                <a:cs typeface="Times New Roman" panose="02020603050405020304" pitchFamily="18" charset="0"/>
              </a:rPr>
              <a:t> المؤهلين والمؤهلات من الطواقم التعليمية، بالإضافة الى زيادة نسبة المشرفين المؤهلين في برامج محو الأمية.</a:t>
            </a:r>
          </a:p>
          <a:p>
            <a:pPr marL="342900" indent="-342900" algn="just" rtl="1">
              <a:lnSpc>
                <a:spcPct val="150000"/>
              </a:lnSpc>
              <a:spcBef>
                <a:spcPts val="200"/>
              </a:spcBef>
              <a:buFont typeface="+mj-lt"/>
              <a:buAutoNum type="arabicPeriod"/>
            </a:pPr>
            <a:r>
              <a:rPr lang="ar-SA" sz="1600" dirty="0">
                <a:latin typeface="Times New Roman" panose="02020603050405020304" pitchFamily="18" charset="0"/>
                <a:ea typeface="Tahoma" panose="020B0604030504040204" pitchFamily="34" charset="0"/>
                <a:cs typeface="Times New Roman" panose="02020603050405020304" pitchFamily="18" charset="0"/>
              </a:rPr>
              <a:t>تقييم نظام الرسوب و ضرورة اعداد تقارير احصائية متخصصة</a:t>
            </a:r>
          </a:p>
          <a:p>
            <a:pPr algn="just" rtl="1">
              <a:lnSpc>
                <a:spcPct val="115000"/>
              </a:lnSpc>
              <a:spcAft>
                <a:spcPts val="1000"/>
              </a:spcAft>
            </a:pPr>
            <a:endParaRPr lang="en-AU" sz="1600" dirty="0">
              <a:effectLst/>
              <a:latin typeface="Times New Roman" panose="02020603050405020304" pitchFamily="18" charset="0"/>
              <a:ea typeface="Tahoma" panose="020B0604030504040204" pitchFamily="34" charset="0"/>
              <a:cs typeface="Times New Roman" panose="02020603050405020304" pitchFamily="18" charset="0"/>
            </a:endParaRPr>
          </a:p>
          <a:p>
            <a:pPr algn="r" rtl="1">
              <a:lnSpc>
                <a:spcPct val="115000"/>
              </a:lnSpc>
              <a:spcBef>
                <a:spcPts val="200"/>
              </a:spcBef>
            </a:pPr>
            <a:r>
              <a:rPr lang="ar-SA" sz="1600" dirty="0">
                <a:solidFill>
                  <a:srgbClr val="1F3763"/>
                </a:solidFill>
                <a:effectLst/>
                <a:latin typeface="Times New Roman" panose="02020603050405020304" pitchFamily="18" charset="0"/>
                <a:ea typeface="Tahoma" panose="020B0604030504040204" pitchFamily="34" charset="0"/>
                <a:cs typeface="Times New Roman" panose="02020603050405020304" pitchFamily="18" charset="0"/>
              </a:rPr>
              <a:t> </a:t>
            </a:r>
            <a:endParaRPr lang="en-AU" sz="1600" dirty="0">
              <a:solidFill>
                <a:srgbClr val="1F3763"/>
              </a:solidFill>
              <a:effectLst/>
              <a:latin typeface="Times New Roman" panose="02020603050405020304" pitchFamily="18" charset="0"/>
              <a:ea typeface="Tahoma" panose="020B0604030504040204" pitchFamily="34" charset="0"/>
              <a:cs typeface="Times New Roman" panose="02020603050405020304" pitchFamily="18" charset="0"/>
            </a:endParaRPr>
          </a:p>
          <a:p>
            <a:pPr algn="just" rtl="1">
              <a:lnSpc>
                <a:spcPct val="115000"/>
              </a:lnSpc>
              <a:spcBef>
                <a:spcPts val="200"/>
              </a:spcBef>
            </a:pPr>
            <a:endParaRPr lang="en-AU" sz="1600" dirty="0">
              <a:solidFill>
                <a:srgbClr val="1F3763"/>
              </a:solidFill>
              <a:effectLst/>
              <a:latin typeface="Times New Roman" panose="02020603050405020304" pitchFamily="18" charset="0"/>
              <a:ea typeface="Tahoma" panose="020B0604030504040204" pitchFamily="34" charset="0"/>
              <a:cs typeface="Times New Roman" panose="02020603050405020304" pitchFamily="18" charset="0"/>
            </a:endParaRPr>
          </a:p>
          <a:p>
            <a:endParaRPr lang="en-AU" sz="16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8839D21A-1589-42EE-8F83-F6D9BA0C5BE6}"/>
              </a:ext>
            </a:extLst>
          </p:cNvPr>
          <p:cNvSpPr txBox="1"/>
          <p:nvPr/>
        </p:nvSpPr>
        <p:spPr>
          <a:xfrm>
            <a:off x="1914144" y="2064682"/>
            <a:ext cx="3805382" cy="369332"/>
          </a:xfrm>
          <a:prstGeom prst="rect">
            <a:avLst/>
          </a:prstGeom>
          <a:noFill/>
        </p:spPr>
        <p:txBody>
          <a:bodyPr wrap="square" rtlCol="0">
            <a:spAutoFit/>
          </a:bodyPr>
          <a:lstStyle/>
          <a:p>
            <a:pPr algn="r" rtl="1"/>
            <a:r>
              <a:rPr lang="ar-SA" b="1" dirty="0"/>
              <a:t>السياسات الواجب اتباعها لتحقيق هذه الأهداف  </a:t>
            </a:r>
            <a:endParaRPr lang="en-AU" b="1" dirty="0"/>
          </a:p>
        </p:txBody>
      </p:sp>
    </p:spTree>
    <p:extLst>
      <p:ext uri="{BB962C8B-B14F-4D97-AF65-F5344CB8AC3E}">
        <p14:creationId xmlns:p14="http://schemas.microsoft.com/office/powerpoint/2010/main" val="1244315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0B73C-74C1-4314-B507-9F0A863E4A82}"/>
              </a:ext>
            </a:extLst>
          </p:cNvPr>
          <p:cNvSpPr>
            <a:spLocks noGrp="1"/>
          </p:cNvSpPr>
          <p:nvPr>
            <p:ph type="title"/>
          </p:nvPr>
        </p:nvSpPr>
        <p:spPr/>
        <p:txBody>
          <a:bodyPr/>
          <a:lstStyle/>
          <a:p>
            <a:pPr algn="r" rtl="1"/>
            <a:r>
              <a:rPr lang="ar-SA" dirty="0"/>
              <a:t>الاهداف المتعلقة ببعد الصحة حتى العام 2030 </a:t>
            </a:r>
            <a:endParaRPr lang="en-AU" dirty="0"/>
          </a:p>
        </p:txBody>
      </p:sp>
      <p:graphicFrame>
        <p:nvGraphicFramePr>
          <p:cNvPr id="4" name="Table 3">
            <a:extLst>
              <a:ext uri="{FF2B5EF4-FFF2-40B4-BE49-F238E27FC236}">
                <a16:creationId xmlns:a16="http://schemas.microsoft.com/office/drawing/2014/main" id="{71E9F1CC-C312-4BC0-9B7E-A6A403B73DC5}"/>
              </a:ext>
            </a:extLst>
          </p:cNvPr>
          <p:cNvGraphicFramePr>
            <a:graphicFrameLocks noGrp="1"/>
          </p:cNvGraphicFramePr>
          <p:nvPr>
            <p:extLst>
              <p:ext uri="{D42A27DB-BD31-4B8C-83A1-F6EECF244321}">
                <p14:modId xmlns:p14="http://schemas.microsoft.com/office/powerpoint/2010/main" val="2790800280"/>
              </p:ext>
            </p:extLst>
          </p:nvPr>
        </p:nvGraphicFramePr>
        <p:xfrm>
          <a:off x="6912864" y="1765617"/>
          <a:ext cx="4770755" cy="2903665"/>
        </p:xfrm>
        <a:graphic>
          <a:graphicData uri="http://schemas.openxmlformats.org/drawingml/2006/table">
            <a:tbl>
              <a:tblPr firstRow="1" firstCol="1" bandRow="1">
                <a:tableStyleId>{22838BEF-8BB2-4498-84A7-C5851F593DF1}</a:tableStyleId>
              </a:tblPr>
              <a:tblGrid>
                <a:gridCol w="982345">
                  <a:extLst>
                    <a:ext uri="{9D8B030D-6E8A-4147-A177-3AD203B41FA5}">
                      <a16:colId xmlns:a16="http://schemas.microsoft.com/office/drawing/2014/main" val="237523919"/>
                    </a:ext>
                  </a:extLst>
                </a:gridCol>
                <a:gridCol w="982345">
                  <a:extLst>
                    <a:ext uri="{9D8B030D-6E8A-4147-A177-3AD203B41FA5}">
                      <a16:colId xmlns:a16="http://schemas.microsoft.com/office/drawing/2014/main" val="3742568019"/>
                    </a:ext>
                  </a:extLst>
                </a:gridCol>
                <a:gridCol w="982345">
                  <a:extLst>
                    <a:ext uri="{9D8B030D-6E8A-4147-A177-3AD203B41FA5}">
                      <a16:colId xmlns:a16="http://schemas.microsoft.com/office/drawing/2014/main" val="1588120301"/>
                    </a:ext>
                  </a:extLst>
                </a:gridCol>
                <a:gridCol w="1283335">
                  <a:extLst>
                    <a:ext uri="{9D8B030D-6E8A-4147-A177-3AD203B41FA5}">
                      <a16:colId xmlns:a16="http://schemas.microsoft.com/office/drawing/2014/main" val="4193769611"/>
                    </a:ext>
                  </a:extLst>
                </a:gridCol>
                <a:gridCol w="540385">
                  <a:extLst>
                    <a:ext uri="{9D8B030D-6E8A-4147-A177-3AD203B41FA5}">
                      <a16:colId xmlns:a16="http://schemas.microsoft.com/office/drawing/2014/main" val="635964479"/>
                    </a:ext>
                  </a:extLst>
                </a:gridCol>
              </a:tblGrid>
              <a:tr h="268605">
                <a:tc rowSpan="2">
                  <a:txBody>
                    <a:bodyPr/>
                    <a:lstStyle/>
                    <a:p>
                      <a:pPr>
                        <a:lnSpc>
                          <a:spcPct val="107000"/>
                        </a:lnSpc>
                        <a:spcAft>
                          <a:spcPts val="800"/>
                        </a:spcAft>
                      </a:pPr>
                      <a:r>
                        <a:rPr lang="ar-JO" sz="1600" b="1">
                          <a:effectLst/>
                        </a:rPr>
                        <a:t>نسبة التخفيض </a:t>
                      </a:r>
                      <a:endParaRPr lang="en-AU" sz="16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gridSpan="2">
                  <a:txBody>
                    <a:bodyPr/>
                    <a:lstStyle/>
                    <a:p>
                      <a:pPr algn="ctr">
                        <a:lnSpc>
                          <a:spcPct val="107000"/>
                        </a:lnSpc>
                        <a:spcAft>
                          <a:spcPts val="800"/>
                        </a:spcAft>
                      </a:pPr>
                      <a:r>
                        <a:rPr lang="ar-JO" sz="1600" b="1" dirty="0">
                          <a:effectLst/>
                        </a:rPr>
                        <a:t>نسبة الاسر التي تعاني من الحرمان </a:t>
                      </a:r>
                      <a:endParaRPr lang="en-AU" sz="16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endParaRPr lang="en-AU"/>
                    </a:p>
                  </a:txBody>
                  <a:tcPr/>
                </a:tc>
                <a:tc rowSpan="2">
                  <a:txBody>
                    <a:bodyPr/>
                    <a:lstStyle/>
                    <a:p>
                      <a:pPr algn="ctr">
                        <a:lnSpc>
                          <a:spcPct val="107000"/>
                        </a:lnSpc>
                        <a:spcAft>
                          <a:spcPts val="800"/>
                        </a:spcAft>
                      </a:pPr>
                      <a:r>
                        <a:rPr lang="ar-JO" sz="1600" b="1" dirty="0">
                          <a:effectLst/>
                        </a:rPr>
                        <a:t>المؤشر</a:t>
                      </a:r>
                      <a:endParaRPr lang="en-AU" sz="16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rowSpan="2">
                  <a:txBody>
                    <a:bodyPr/>
                    <a:lstStyle/>
                    <a:p>
                      <a:pPr>
                        <a:lnSpc>
                          <a:spcPct val="107000"/>
                        </a:lnSpc>
                        <a:spcAft>
                          <a:spcPts val="800"/>
                        </a:spcAft>
                      </a:pPr>
                      <a:r>
                        <a:rPr lang="ar-JO" sz="1600" b="1">
                          <a:effectLst/>
                        </a:rPr>
                        <a:t>الرقم </a:t>
                      </a:r>
                      <a:endParaRPr lang="en-AU" sz="16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846887870"/>
                  </a:ext>
                </a:extLst>
              </a:tr>
              <a:tr h="268605">
                <a:tc vMerge="1">
                  <a:txBody>
                    <a:bodyPr/>
                    <a:lstStyle/>
                    <a:p>
                      <a:endParaRPr lang="en-AU"/>
                    </a:p>
                  </a:txBody>
                  <a:tcPr/>
                </a:tc>
                <a:tc>
                  <a:txBody>
                    <a:bodyPr/>
                    <a:lstStyle/>
                    <a:p>
                      <a:pPr algn="ctr">
                        <a:lnSpc>
                          <a:spcPct val="107000"/>
                        </a:lnSpc>
                        <a:spcAft>
                          <a:spcPts val="800"/>
                        </a:spcAft>
                      </a:pPr>
                      <a:r>
                        <a:rPr lang="ar-JO" sz="1600" b="1">
                          <a:effectLst/>
                        </a:rPr>
                        <a:t>2030</a:t>
                      </a:r>
                      <a:endParaRPr lang="en-AU" sz="16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ctr">
                        <a:lnSpc>
                          <a:spcPct val="107000"/>
                        </a:lnSpc>
                        <a:spcAft>
                          <a:spcPts val="800"/>
                        </a:spcAft>
                      </a:pPr>
                      <a:r>
                        <a:rPr lang="ar-SA" sz="1600" b="1">
                          <a:effectLst/>
                        </a:rPr>
                        <a:t>2022</a:t>
                      </a:r>
                      <a:endParaRPr lang="en-AU"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1307495520"/>
                  </a:ext>
                </a:extLst>
              </a:tr>
              <a:tr h="520700">
                <a:tc>
                  <a:txBody>
                    <a:bodyPr/>
                    <a:lstStyle/>
                    <a:p>
                      <a:pPr algn="ctr" rtl="1">
                        <a:lnSpc>
                          <a:spcPct val="107000"/>
                        </a:lnSpc>
                        <a:spcAft>
                          <a:spcPts val="800"/>
                        </a:spcAft>
                      </a:pPr>
                      <a:r>
                        <a:rPr lang="ar-JO" sz="1600" b="1">
                          <a:effectLst/>
                        </a:rPr>
                        <a:t>1.2%</a:t>
                      </a:r>
                      <a:endParaRPr lang="en-AU" sz="16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ctr">
                        <a:lnSpc>
                          <a:spcPct val="107000"/>
                        </a:lnSpc>
                        <a:spcAft>
                          <a:spcPts val="800"/>
                        </a:spcAft>
                      </a:pPr>
                      <a:r>
                        <a:rPr lang="ar-JO" sz="1600" b="1">
                          <a:effectLst/>
                        </a:rPr>
                        <a:t>12%</a:t>
                      </a:r>
                      <a:endParaRPr lang="en-AU" sz="16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ctr">
                        <a:lnSpc>
                          <a:spcPct val="107000"/>
                        </a:lnSpc>
                        <a:spcAft>
                          <a:spcPts val="800"/>
                        </a:spcAft>
                      </a:pPr>
                      <a:r>
                        <a:rPr lang="ar-SA" sz="1600" b="1">
                          <a:effectLst/>
                        </a:rPr>
                        <a:t>13.2%</a:t>
                      </a:r>
                      <a:endParaRPr lang="en-AU"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ctr">
                        <a:lnSpc>
                          <a:spcPct val="107000"/>
                        </a:lnSpc>
                        <a:spcAft>
                          <a:spcPts val="800"/>
                        </a:spcAft>
                      </a:pPr>
                      <a:r>
                        <a:rPr lang="ar-SA" sz="1600" b="1">
                          <a:effectLst/>
                        </a:rPr>
                        <a:t>الاعاقة</a:t>
                      </a:r>
                      <a:endParaRPr lang="en-AU"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ctr" rtl="1">
                        <a:lnSpc>
                          <a:spcPct val="107000"/>
                        </a:lnSpc>
                        <a:spcAft>
                          <a:spcPts val="800"/>
                        </a:spcAft>
                      </a:pPr>
                      <a:r>
                        <a:rPr lang="ar-SA" sz="1600" b="1" dirty="0">
                          <a:effectLst/>
                        </a:rPr>
                        <a:t>1</a:t>
                      </a:r>
                      <a:endParaRPr lang="en-AU"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a16="http://schemas.microsoft.com/office/drawing/2014/main" val="3183142705"/>
                  </a:ext>
                </a:extLst>
              </a:tr>
              <a:tr h="520700">
                <a:tc>
                  <a:txBody>
                    <a:bodyPr/>
                    <a:lstStyle/>
                    <a:p>
                      <a:pPr algn="ctr" rtl="1">
                        <a:lnSpc>
                          <a:spcPct val="107000"/>
                        </a:lnSpc>
                        <a:spcAft>
                          <a:spcPts val="800"/>
                        </a:spcAft>
                      </a:pPr>
                      <a:r>
                        <a:rPr lang="ar-JO" sz="1600" b="1">
                          <a:effectLst/>
                        </a:rPr>
                        <a:t>2%</a:t>
                      </a:r>
                      <a:endParaRPr lang="en-AU" sz="16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ctr">
                        <a:lnSpc>
                          <a:spcPct val="107000"/>
                        </a:lnSpc>
                        <a:spcAft>
                          <a:spcPts val="800"/>
                        </a:spcAft>
                      </a:pPr>
                      <a:r>
                        <a:rPr lang="ar-JO" sz="1600" b="1" dirty="0">
                          <a:effectLst/>
                        </a:rPr>
                        <a:t>11%</a:t>
                      </a:r>
                      <a:endParaRPr lang="en-AU" sz="16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ctr">
                        <a:lnSpc>
                          <a:spcPct val="107000"/>
                        </a:lnSpc>
                        <a:spcAft>
                          <a:spcPts val="800"/>
                        </a:spcAft>
                      </a:pPr>
                      <a:r>
                        <a:rPr lang="ar-SA" sz="1600" b="1" dirty="0">
                          <a:effectLst/>
                        </a:rPr>
                        <a:t>13%</a:t>
                      </a:r>
                      <a:endParaRPr lang="en-AU"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ctr">
                        <a:lnSpc>
                          <a:spcPct val="107000"/>
                        </a:lnSpc>
                        <a:spcAft>
                          <a:spcPts val="800"/>
                        </a:spcAft>
                      </a:pPr>
                      <a:r>
                        <a:rPr lang="ar-SA" sz="1600" b="1" dirty="0">
                          <a:effectLst/>
                        </a:rPr>
                        <a:t>المرض المزمن</a:t>
                      </a:r>
                      <a:endParaRPr lang="en-AU"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ctr" rtl="1">
                        <a:lnSpc>
                          <a:spcPct val="107000"/>
                        </a:lnSpc>
                        <a:spcAft>
                          <a:spcPts val="800"/>
                        </a:spcAft>
                      </a:pPr>
                      <a:r>
                        <a:rPr lang="ar-SA" sz="1600" b="1" dirty="0">
                          <a:effectLst/>
                        </a:rPr>
                        <a:t>2</a:t>
                      </a:r>
                      <a:endParaRPr lang="en-AU"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a16="http://schemas.microsoft.com/office/drawing/2014/main" val="1391008669"/>
                  </a:ext>
                </a:extLst>
              </a:tr>
              <a:tr h="520700">
                <a:tc>
                  <a:txBody>
                    <a:bodyPr/>
                    <a:lstStyle/>
                    <a:p>
                      <a:pPr algn="ctr" rtl="1">
                        <a:lnSpc>
                          <a:spcPct val="107000"/>
                        </a:lnSpc>
                        <a:spcAft>
                          <a:spcPts val="800"/>
                        </a:spcAft>
                      </a:pPr>
                      <a:r>
                        <a:rPr lang="ar-JO" sz="1600" b="1">
                          <a:effectLst/>
                        </a:rPr>
                        <a:t>10%</a:t>
                      </a:r>
                      <a:endParaRPr lang="en-AU" sz="16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ctr">
                        <a:lnSpc>
                          <a:spcPct val="107000"/>
                        </a:lnSpc>
                        <a:spcAft>
                          <a:spcPts val="800"/>
                        </a:spcAft>
                      </a:pPr>
                      <a:r>
                        <a:rPr lang="ar-JO" sz="1600" b="1">
                          <a:effectLst/>
                        </a:rPr>
                        <a:t>24%</a:t>
                      </a:r>
                      <a:endParaRPr lang="en-AU" sz="16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ctr">
                        <a:lnSpc>
                          <a:spcPct val="107000"/>
                        </a:lnSpc>
                        <a:spcAft>
                          <a:spcPts val="800"/>
                        </a:spcAft>
                      </a:pPr>
                      <a:r>
                        <a:rPr lang="ar-SA" sz="1600" b="1">
                          <a:effectLst/>
                        </a:rPr>
                        <a:t>34%</a:t>
                      </a:r>
                      <a:endParaRPr lang="en-AU"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ctr">
                        <a:lnSpc>
                          <a:spcPct val="107000"/>
                        </a:lnSpc>
                        <a:spcAft>
                          <a:spcPts val="800"/>
                        </a:spcAft>
                      </a:pPr>
                      <a:r>
                        <a:rPr lang="ar-SA" sz="1600" b="1">
                          <a:effectLst/>
                        </a:rPr>
                        <a:t>التأمين الصحي</a:t>
                      </a:r>
                      <a:endParaRPr lang="en-AU"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ctr" rtl="1">
                        <a:lnSpc>
                          <a:spcPct val="107000"/>
                        </a:lnSpc>
                        <a:spcAft>
                          <a:spcPts val="800"/>
                        </a:spcAft>
                      </a:pPr>
                      <a:r>
                        <a:rPr lang="ar-SA" sz="1600" b="1" dirty="0">
                          <a:effectLst/>
                        </a:rPr>
                        <a:t>3</a:t>
                      </a:r>
                      <a:endParaRPr lang="en-AU"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a16="http://schemas.microsoft.com/office/drawing/2014/main" val="184417707"/>
                  </a:ext>
                </a:extLst>
              </a:tr>
              <a:tr h="549275">
                <a:tc>
                  <a:txBody>
                    <a:bodyPr/>
                    <a:lstStyle/>
                    <a:p>
                      <a:pPr algn="ctr" rtl="1">
                        <a:lnSpc>
                          <a:spcPct val="107000"/>
                        </a:lnSpc>
                        <a:spcAft>
                          <a:spcPts val="800"/>
                        </a:spcAft>
                      </a:pPr>
                      <a:r>
                        <a:rPr lang="ar-JO" sz="1600" b="1">
                          <a:effectLst/>
                        </a:rPr>
                        <a:t>1%</a:t>
                      </a:r>
                      <a:endParaRPr lang="en-AU" sz="16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ctr">
                        <a:lnSpc>
                          <a:spcPct val="107000"/>
                        </a:lnSpc>
                        <a:spcAft>
                          <a:spcPts val="800"/>
                        </a:spcAft>
                      </a:pPr>
                      <a:r>
                        <a:rPr lang="ar-JO" sz="1600" b="1" dirty="0">
                          <a:effectLst/>
                        </a:rPr>
                        <a:t>1.8%</a:t>
                      </a:r>
                      <a:endParaRPr lang="en-AU" sz="16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ctr">
                        <a:lnSpc>
                          <a:spcPct val="107000"/>
                        </a:lnSpc>
                        <a:spcAft>
                          <a:spcPts val="800"/>
                        </a:spcAft>
                      </a:pPr>
                      <a:r>
                        <a:rPr lang="ar-SA" sz="1600" b="1">
                          <a:effectLst/>
                        </a:rPr>
                        <a:t>2.8%</a:t>
                      </a:r>
                      <a:endParaRPr lang="en-AU"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ctr">
                        <a:lnSpc>
                          <a:spcPct val="107000"/>
                        </a:lnSpc>
                        <a:spcAft>
                          <a:spcPts val="800"/>
                        </a:spcAft>
                      </a:pPr>
                      <a:r>
                        <a:rPr lang="ar-SA" sz="1600" b="1">
                          <a:effectLst/>
                        </a:rPr>
                        <a:t>الوصول للخدمات الصحية</a:t>
                      </a:r>
                      <a:endParaRPr lang="en-AU"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ctr" rtl="1">
                        <a:lnSpc>
                          <a:spcPct val="107000"/>
                        </a:lnSpc>
                        <a:spcAft>
                          <a:spcPts val="800"/>
                        </a:spcAft>
                      </a:pPr>
                      <a:r>
                        <a:rPr lang="ar-SA" sz="1600" b="1" dirty="0">
                          <a:effectLst/>
                        </a:rPr>
                        <a:t>4</a:t>
                      </a:r>
                      <a:endParaRPr lang="en-AU"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a16="http://schemas.microsoft.com/office/drawing/2014/main" val="150981017"/>
                  </a:ext>
                </a:extLst>
              </a:tr>
            </a:tbl>
          </a:graphicData>
        </a:graphic>
      </p:graphicFrame>
      <p:sp>
        <p:nvSpPr>
          <p:cNvPr id="3" name="TextBox 2">
            <a:extLst>
              <a:ext uri="{FF2B5EF4-FFF2-40B4-BE49-F238E27FC236}">
                <a16:creationId xmlns:a16="http://schemas.microsoft.com/office/drawing/2014/main" id="{1E32D6AC-AB23-4D87-B9A9-62111C403CCA}"/>
              </a:ext>
            </a:extLst>
          </p:cNvPr>
          <p:cNvSpPr txBox="1"/>
          <p:nvPr/>
        </p:nvSpPr>
        <p:spPr>
          <a:xfrm>
            <a:off x="1565910" y="2228850"/>
            <a:ext cx="4149090" cy="3285323"/>
          </a:xfrm>
          <a:prstGeom prst="rect">
            <a:avLst/>
          </a:prstGeom>
          <a:noFill/>
        </p:spPr>
        <p:txBody>
          <a:bodyPr wrap="square" rtlCol="0">
            <a:spAutoFit/>
          </a:bodyPr>
          <a:lstStyle/>
          <a:p>
            <a:pPr marL="342900" indent="-342900" algn="just" rtl="1">
              <a:lnSpc>
                <a:spcPct val="150000"/>
              </a:lnSpc>
              <a:buFont typeface="+mj-lt"/>
              <a:buAutoNum type="arabicPeriod"/>
            </a:pPr>
            <a:r>
              <a:rPr lang="ar-SA" sz="1400" dirty="0">
                <a:effectLst/>
                <a:latin typeface="Times New Roman" panose="02020603050405020304" pitchFamily="18" charset="0"/>
                <a:ea typeface="Calibri" panose="020F0502020204030204" pitchFamily="34" charset="0"/>
                <a:cs typeface="Times New Roman" panose="02020603050405020304" pitchFamily="18" charset="0"/>
              </a:rPr>
              <a:t>توفير الخدمات للاشخاص ذوي الاعاقة بما يشمل التأمين الطبي</a:t>
            </a:r>
          </a:p>
          <a:p>
            <a:pPr marL="342900" indent="-342900" algn="just" rtl="1">
              <a:lnSpc>
                <a:spcPct val="150000"/>
              </a:lnSpc>
              <a:buFont typeface="+mj-lt"/>
              <a:buAutoNum type="arabicPeriod"/>
            </a:pPr>
            <a:r>
              <a:rPr lang="ar-LB" sz="1400" dirty="0">
                <a:effectLst/>
                <a:latin typeface="Times New Roman" panose="02020603050405020304" pitchFamily="18" charset="0"/>
                <a:ea typeface="Calibri" panose="020F0502020204030204" pitchFamily="34" charset="0"/>
                <a:cs typeface="Times New Roman" panose="02020603050405020304" pitchFamily="18" charset="0"/>
              </a:rPr>
              <a:t>ت</a:t>
            </a:r>
            <a:r>
              <a:rPr lang="ar-SA" sz="1400" dirty="0">
                <a:effectLst/>
                <a:latin typeface="Times New Roman" panose="02020603050405020304" pitchFamily="18" charset="0"/>
                <a:ea typeface="Calibri" panose="020F0502020204030204" pitchFamily="34" charset="0"/>
                <a:cs typeface="Times New Roman" panose="02020603050405020304" pitchFamily="18" charset="0"/>
              </a:rPr>
              <a:t>طوير</a:t>
            </a:r>
            <a:r>
              <a:rPr lang="ar-LB" sz="1400" dirty="0">
                <a:effectLst/>
                <a:latin typeface="Times New Roman" panose="02020603050405020304" pitchFamily="18" charset="0"/>
                <a:ea typeface="Calibri" panose="020F0502020204030204" pitchFamily="34" charset="0"/>
                <a:cs typeface="Times New Roman" panose="02020603050405020304" pitchFamily="18" charset="0"/>
              </a:rPr>
              <a:t> برامج إدارة الأمراض السارية وغير السارية والرعاية الصحية الوقائية و</a:t>
            </a:r>
            <a:r>
              <a:rPr lang="ar-SA" sz="1400" dirty="0">
                <a:effectLst/>
                <a:latin typeface="Times New Roman" panose="02020603050405020304" pitchFamily="18" charset="0"/>
                <a:ea typeface="Calibri" panose="020F0502020204030204" pitchFamily="34" charset="0"/>
                <a:cs typeface="Times New Roman" panose="02020603050405020304" pitchFamily="18" charset="0"/>
              </a:rPr>
              <a:t> وزيادة </a:t>
            </a:r>
            <a:r>
              <a:rPr lang="ar-LB" sz="1400" dirty="0">
                <a:effectLst/>
                <a:latin typeface="Times New Roman" panose="02020603050405020304" pitchFamily="18" charset="0"/>
                <a:ea typeface="Calibri" panose="020F0502020204030204" pitchFamily="34" charset="0"/>
                <a:cs typeface="Times New Roman" panose="02020603050405020304" pitchFamily="18" charset="0"/>
              </a:rPr>
              <a:t>الوعي الصحي المجتمعي</a:t>
            </a:r>
            <a:endParaRPr lang="ar-SA"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rtl="1">
              <a:lnSpc>
                <a:spcPct val="150000"/>
              </a:lnSpc>
              <a:buFont typeface="+mj-lt"/>
              <a:buAutoNum type="arabicPeriod"/>
            </a:pPr>
            <a:r>
              <a:rPr lang="ar-LB"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ar-SA" sz="1400" dirty="0">
                <a:latin typeface="Times New Roman" panose="02020603050405020304" pitchFamily="18" charset="0"/>
                <a:ea typeface="Calibri" panose="020F0502020204030204" pitchFamily="34" charset="0"/>
                <a:cs typeface="Times New Roman" panose="02020603050405020304" pitchFamily="18" charset="0"/>
              </a:rPr>
              <a:t>ت</a:t>
            </a:r>
            <a:r>
              <a:rPr lang="ar-LB" sz="1400" dirty="0">
                <a:effectLst/>
                <a:latin typeface="Times New Roman" panose="02020603050405020304" pitchFamily="18" charset="0"/>
                <a:ea typeface="Calibri" panose="020F0502020204030204" pitchFamily="34" charset="0"/>
                <a:cs typeface="Times New Roman" panose="02020603050405020304" pitchFamily="18" charset="0"/>
              </a:rPr>
              <a:t>طبيق برنامج الصحة العالمية للأمراض المزمنة</a:t>
            </a:r>
            <a:r>
              <a:rPr lang="ar-SA" sz="1400" dirty="0">
                <a:effectLst/>
                <a:latin typeface="Times New Roman" panose="02020603050405020304" pitchFamily="18" charset="0"/>
                <a:ea typeface="Calibri" panose="020F0502020204030204" pitchFamily="34" charset="0"/>
                <a:cs typeface="Times New Roman" panose="02020603050405020304" pitchFamily="18" charset="0"/>
              </a:rPr>
              <a:t> بالاضافة الى </a:t>
            </a:r>
            <a:r>
              <a:rPr lang="ar-LB" sz="1400" dirty="0">
                <a:effectLst/>
                <a:latin typeface="Times New Roman" panose="02020603050405020304" pitchFamily="18" charset="0"/>
                <a:ea typeface="Calibri" panose="020F0502020204030204" pitchFamily="34" charset="0"/>
                <a:cs typeface="Times New Roman" panose="02020603050405020304" pitchFamily="18" charset="0"/>
              </a:rPr>
              <a:t>  وتوفير التشخيص المبكر لأمراض السرطان لجميع المواطنين </a:t>
            </a:r>
            <a:endParaRPr lang="ar-SA"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rtl="1">
              <a:lnSpc>
                <a:spcPct val="150000"/>
              </a:lnSpc>
              <a:buFont typeface="+mj-lt"/>
              <a:buAutoNum type="arabicPeriod"/>
            </a:pPr>
            <a:r>
              <a:rPr lang="ar-LB" sz="1400" dirty="0">
                <a:effectLst/>
                <a:latin typeface="Times New Roman" panose="02020603050405020304" pitchFamily="18" charset="0"/>
                <a:ea typeface="Calibri" panose="020F0502020204030204" pitchFamily="34" charset="0"/>
                <a:cs typeface="Times New Roman" panose="02020603050405020304" pitchFamily="18" charset="0"/>
              </a:rPr>
              <a:t>تعزيـز الحوكمـة الصحيـة</a:t>
            </a:r>
            <a:r>
              <a:rPr lang="ar-SA" sz="1400" dirty="0">
                <a:effectLst/>
                <a:latin typeface="Times New Roman" panose="02020603050405020304" pitchFamily="18" charset="0"/>
                <a:ea typeface="Calibri" panose="020F0502020204030204" pitchFamily="34" charset="0"/>
                <a:cs typeface="Times New Roman" panose="02020603050405020304" pitchFamily="18" charset="0"/>
              </a:rPr>
              <a:t> وتطوير التنسيق بين المؤسسات بما يضمن مصلحة المواطنين في الحصول على الخدمات الصحية</a:t>
            </a:r>
          </a:p>
          <a:p>
            <a:pPr marL="342900" indent="-342900" algn="just" rtl="1">
              <a:lnSpc>
                <a:spcPct val="150000"/>
              </a:lnSpc>
              <a:buFont typeface="+mj-lt"/>
              <a:buAutoNum type="arabicPeriod"/>
            </a:pPr>
            <a:r>
              <a:rPr lang="ar-S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ar-LB"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ar-SA" sz="1400" dirty="0">
                <a:effectLst/>
                <a:latin typeface="Times New Roman" panose="02020603050405020304" pitchFamily="18" charset="0"/>
                <a:ea typeface="Times New Roman" panose="02020603050405020304" pitchFamily="18" charset="0"/>
                <a:cs typeface="Times New Roman" panose="02020603050405020304" pitchFamily="18" charset="0"/>
              </a:rPr>
              <a:t>توطين الخدمات الصحية وتوفير كافة الخدمات المطلوبة لكافة المواطنين بما يضمن العدالة على المستوى الاقتصادي والجغرافي.</a:t>
            </a:r>
            <a:endParaRPr lang="en-AU"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2C4C5977-1D73-4C0B-A255-D278AF1DD030}"/>
              </a:ext>
            </a:extLst>
          </p:cNvPr>
          <p:cNvSpPr txBox="1"/>
          <p:nvPr/>
        </p:nvSpPr>
        <p:spPr>
          <a:xfrm>
            <a:off x="1909618" y="1580951"/>
            <a:ext cx="3805382" cy="369332"/>
          </a:xfrm>
          <a:prstGeom prst="rect">
            <a:avLst/>
          </a:prstGeom>
          <a:noFill/>
        </p:spPr>
        <p:txBody>
          <a:bodyPr wrap="square" rtlCol="0">
            <a:spAutoFit/>
          </a:bodyPr>
          <a:lstStyle/>
          <a:p>
            <a:pPr algn="r" rtl="1"/>
            <a:r>
              <a:rPr lang="ar-SA" b="1" dirty="0"/>
              <a:t>السياسات الواجب اتباعها لتحقيق هذه الأهداف  </a:t>
            </a:r>
            <a:endParaRPr lang="en-AU" b="1" dirty="0"/>
          </a:p>
        </p:txBody>
      </p:sp>
    </p:spTree>
    <p:extLst>
      <p:ext uri="{BB962C8B-B14F-4D97-AF65-F5344CB8AC3E}">
        <p14:creationId xmlns:p14="http://schemas.microsoft.com/office/powerpoint/2010/main" val="3617886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E6906-496C-446A-9D97-5748ED4C4C1B}"/>
              </a:ext>
            </a:extLst>
          </p:cNvPr>
          <p:cNvSpPr>
            <a:spLocks noGrp="1"/>
          </p:cNvSpPr>
          <p:nvPr>
            <p:ph type="title"/>
          </p:nvPr>
        </p:nvSpPr>
        <p:spPr>
          <a:xfrm>
            <a:off x="1909618" y="266914"/>
            <a:ext cx="9997440" cy="1143000"/>
          </a:xfrm>
        </p:spPr>
        <p:txBody>
          <a:bodyPr/>
          <a:lstStyle/>
          <a:p>
            <a:pPr algn="r" rtl="1"/>
            <a:r>
              <a:rPr lang="ar-SA" dirty="0"/>
              <a:t>الأهداف المتعلقة ببعد العمل حتى العام 2030 </a:t>
            </a:r>
            <a:endParaRPr lang="en-AU" dirty="0"/>
          </a:p>
        </p:txBody>
      </p:sp>
      <p:graphicFrame>
        <p:nvGraphicFramePr>
          <p:cNvPr id="4" name="Table 3">
            <a:extLst>
              <a:ext uri="{FF2B5EF4-FFF2-40B4-BE49-F238E27FC236}">
                <a16:creationId xmlns:a16="http://schemas.microsoft.com/office/drawing/2014/main" id="{A4690C59-DADC-4118-BA5F-53D031069362}"/>
              </a:ext>
            </a:extLst>
          </p:cNvPr>
          <p:cNvGraphicFramePr>
            <a:graphicFrameLocks noGrp="1"/>
          </p:cNvGraphicFramePr>
          <p:nvPr>
            <p:extLst>
              <p:ext uri="{D42A27DB-BD31-4B8C-83A1-F6EECF244321}">
                <p14:modId xmlns:p14="http://schemas.microsoft.com/office/powerpoint/2010/main" val="2303261895"/>
              </p:ext>
            </p:extLst>
          </p:nvPr>
        </p:nvGraphicFramePr>
        <p:xfrm>
          <a:off x="6616476" y="1730712"/>
          <a:ext cx="5193507" cy="4288874"/>
        </p:xfrm>
        <a:graphic>
          <a:graphicData uri="http://schemas.openxmlformats.org/drawingml/2006/table">
            <a:tbl>
              <a:tblPr firstRow="1" firstCol="1" bandRow="1">
                <a:tableStyleId>{22838BEF-8BB2-4498-84A7-C5851F593DF1}</a:tableStyleId>
              </a:tblPr>
              <a:tblGrid>
                <a:gridCol w="1078414">
                  <a:extLst>
                    <a:ext uri="{9D8B030D-6E8A-4147-A177-3AD203B41FA5}">
                      <a16:colId xmlns:a16="http://schemas.microsoft.com/office/drawing/2014/main" val="1368466603"/>
                    </a:ext>
                  </a:extLst>
                </a:gridCol>
                <a:gridCol w="1078414">
                  <a:extLst>
                    <a:ext uri="{9D8B030D-6E8A-4147-A177-3AD203B41FA5}">
                      <a16:colId xmlns:a16="http://schemas.microsoft.com/office/drawing/2014/main" val="765392453"/>
                    </a:ext>
                  </a:extLst>
                </a:gridCol>
                <a:gridCol w="1077712">
                  <a:extLst>
                    <a:ext uri="{9D8B030D-6E8A-4147-A177-3AD203B41FA5}">
                      <a16:colId xmlns:a16="http://schemas.microsoft.com/office/drawing/2014/main" val="3810808473"/>
                    </a:ext>
                  </a:extLst>
                </a:gridCol>
                <a:gridCol w="1370996">
                  <a:extLst>
                    <a:ext uri="{9D8B030D-6E8A-4147-A177-3AD203B41FA5}">
                      <a16:colId xmlns:a16="http://schemas.microsoft.com/office/drawing/2014/main" val="83917473"/>
                    </a:ext>
                  </a:extLst>
                </a:gridCol>
                <a:gridCol w="587971">
                  <a:extLst>
                    <a:ext uri="{9D8B030D-6E8A-4147-A177-3AD203B41FA5}">
                      <a16:colId xmlns:a16="http://schemas.microsoft.com/office/drawing/2014/main" val="603671233"/>
                    </a:ext>
                  </a:extLst>
                </a:gridCol>
              </a:tblGrid>
              <a:tr h="162463">
                <a:tc rowSpan="2">
                  <a:txBody>
                    <a:bodyPr/>
                    <a:lstStyle/>
                    <a:p>
                      <a:pPr algn="ctr">
                        <a:lnSpc>
                          <a:spcPct val="107000"/>
                        </a:lnSpc>
                        <a:spcAft>
                          <a:spcPts val="800"/>
                        </a:spcAft>
                      </a:pPr>
                      <a:r>
                        <a:rPr lang="ar-JO" sz="1600" dirty="0">
                          <a:effectLst/>
                        </a:rPr>
                        <a:t>نسبة التخفيض</a:t>
                      </a:r>
                      <a:endParaRPr lang="en-AU"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gridSpan="2">
                  <a:txBody>
                    <a:bodyPr/>
                    <a:lstStyle/>
                    <a:p>
                      <a:pPr algn="ctr">
                        <a:lnSpc>
                          <a:spcPct val="107000"/>
                        </a:lnSpc>
                        <a:spcAft>
                          <a:spcPts val="800"/>
                        </a:spcAft>
                      </a:pPr>
                      <a:r>
                        <a:rPr lang="ar-JO" sz="1600">
                          <a:effectLst/>
                        </a:rPr>
                        <a:t>نسبة الاسر التي تعاني من حرمان في بعد العمل</a:t>
                      </a:r>
                      <a:endParaRPr lang="en-AU"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hMerge="1">
                  <a:txBody>
                    <a:bodyPr/>
                    <a:lstStyle/>
                    <a:p>
                      <a:endParaRPr lang="en-AU"/>
                    </a:p>
                  </a:txBody>
                  <a:tcPr/>
                </a:tc>
                <a:tc rowSpan="2">
                  <a:txBody>
                    <a:bodyPr/>
                    <a:lstStyle/>
                    <a:p>
                      <a:pPr algn="ctr">
                        <a:lnSpc>
                          <a:spcPct val="107000"/>
                        </a:lnSpc>
                        <a:spcAft>
                          <a:spcPts val="800"/>
                        </a:spcAft>
                      </a:pPr>
                      <a:r>
                        <a:rPr lang="ar-JO" sz="1600">
                          <a:effectLst/>
                        </a:rPr>
                        <a:t>المؤشر</a:t>
                      </a:r>
                      <a:endParaRPr lang="en-AU" sz="1600">
                        <a:effectLst/>
                      </a:endParaRPr>
                    </a:p>
                    <a:p>
                      <a:pPr algn="ctr">
                        <a:lnSpc>
                          <a:spcPct val="107000"/>
                        </a:lnSpc>
                        <a:spcAft>
                          <a:spcPts val="800"/>
                        </a:spcAft>
                      </a:pPr>
                      <a:r>
                        <a:rPr lang="ar-JO" sz="1600">
                          <a:effectLst/>
                        </a:rPr>
                        <a:t> </a:t>
                      </a:r>
                      <a:endParaRPr lang="en-AU"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rowSpan="2">
                  <a:txBody>
                    <a:bodyPr/>
                    <a:lstStyle/>
                    <a:p>
                      <a:pPr algn="ctr">
                        <a:lnSpc>
                          <a:spcPct val="107000"/>
                        </a:lnSpc>
                        <a:spcAft>
                          <a:spcPts val="800"/>
                        </a:spcAft>
                      </a:pPr>
                      <a:r>
                        <a:rPr lang="ar-JO" sz="1600">
                          <a:effectLst/>
                        </a:rPr>
                        <a:t>الرقم</a:t>
                      </a:r>
                      <a:endParaRPr lang="en-AU"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019927714"/>
                  </a:ext>
                </a:extLst>
              </a:tr>
              <a:tr h="371380">
                <a:tc vMerge="1">
                  <a:txBody>
                    <a:bodyPr/>
                    <a:lstStyle/>
                    <a:p>
                      <a:endParaRPr lang="en-AU"/>
                    </a:p>
                  </a:txBody>
                  <a:tcPr/>
                </a:tc>
                <a:tc>
                  <a:txBody>
                    <a:bodyPr/>
                    <a:lstStyle/>
                    <a:p>
                      <a:pPr>
                        <a:lnSpc>
                          <a:spcPct val="107000"/>
                        </a:lnSpc>
                        <a:spcAft>
                          <a:spcPts val="800"/>
                        </a:spcAft>
                      </a:pPr>
                      <a:r>
                        <a:rPr lang="ar-JO" sz="1600" dirty="0">
                          <a:effectLst/>
                        </a:rPr>
                        <a:t>2030</a:t>
                      </a:r>
                      <a:endParaRPr lang="en-AU" sz="1600" dirty="0">
                        <a:effectLst/>
                      </a:endParaRPr>
                    </a:p>
                    <a:p>
                      <a:pPr>
                        <a:lnSpc>
                          <a:spcPct val="107000"/>
                        </a:lnSpc>
                        <a:spcAft>
                          <a:spcPts val="800"/>
                        </a:spcAft>
                      </a:pPr>
                      <a:r>
                        <a:rPr lang="en-US" sz="1600" dirty="0">
                          <a:effectLst/>
                        </a:rPr>
                        <a:t> </a:t>
                      </a:r>
                      <a:endParaRPr lang="en-AU"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rtl="1">
                        <a:lnSpc>
                          <a:spcPct val="107000"/>
                        </a:lnSpc>
                        <a:spcAft>
                          <a:spcPts val="800"/>
                        </a:spcAft>
                      </a:pPr>
                      <a:r>
                        <a:rPr lang="ar-JO" sz="1600">
                          <a:effectLst/>
                        </a:rPr>
                        <a:t>2022</a:t>
                      </a:r>
                      <a:endParaRPr lang="en-AU" sz="1600">
                        <a:effectLst/>
                      </a:endParaRPr>
                    </a:p>
                    <a:p>
                      <a:pPr>
                        <a:lnSpc>
                          <a:spcPct val="107000"/>
                        </a:lnSpc>
                        <a:spcAft>
                          <a:spcPts val="800"/>
                        </a:spcAft>
                      </a:pPr>
                      <a:r>
                        <a:rPr lang="en-US" sz="1600">
                          <a:effectLst/>
                        </a:rPr>
                        <a:t> </a:t>
                      </a:r>
                      <a:endParaRPr lang="en-AU"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3085408108"/>
                  </a:ext>
                </a:extLst>
              </a:tr>
              <a:tr h="371380">
                <a:tc>
                  <a:txBody>
                    <a:bodyPr/>
                    <a:lstStyle/>
                    <a:p>
                      <a:pPr algn="ctr" rtl="1">
                        <a:lnSpc>
                          <a:spcPct val="107000"/>
                        </a:lnSpc>
                        <a:spcAft>
                          <a:spcPts val="800"/>
                        </a:spcAft>
                      </a:pPr>
                      <a:r>
                        <a:rPr lang="ar-JO" sz="1600">
                          <a:effectLst/>
                        </a:rPr>
                        <a:t>10%</a:t>
                      </a:r>
                      <a:endParaRPr lang="en-AU"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ctr">
                        <a:lnSpc>
                          <a:spcPct val="107000"/>
                        </a:lnSpc>
                        <a:spcAft>
                          <a:spcPts val="800"/>
                        </a:spcAft>
                      </a:pPr>
                      <a:r>
                        <a:rPr lang="ar-JO" sz="1600">
                          <a:effectLst/>
                        </a:rPr>
                        <a:t>12.3%</a:t>
                      </a:r>
                      <a:endParaRPr lang="en-AU" sz="1600">
                        <a:effectLst/>
                      </a:endParaRPr>
                    </a:p>
                    <a:p>
                      <a:pPr algn="ctr">
                        <a:lnSpc>
                          <a:spcPct val="107000"/>
                        </a:lnSpc>
                        <a:spcAft>
                          <a:spcPts val="800"/>
                        </a:spcAft>
                      </a:pPr>
                      <a:r>
                        <a:rPr lang="en-US" sz="1600">
                          <a:effectLst/>
                        </a:rPr>
                        <a:t> </a:t>
                      </a:r>
                      <a:endParaRPr lang="en-AU"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ctr" rtl="1">
                        <a:lnSpc>
                          <a:spcPct val="107000"/>
                        </a:lnSpc>
                        <a:spcAft>
                          <a:spcPts val="800"/>
                        </a:spcAft>
                      </a:pPr>
                      <a:r>
                        <a:rPr lang="ar-JO" sz="1600" dirty="0">
                          <a:effectLst/>
                        </a:rPr>
                        <a:t>22.3%</a:t>
                      </a:r>
                      <a:endParaRPr lang="en-AU" sz="1600" dirty="0">
                        <a:effectLst/>
                      </a:endParaRPr>
                    </a:p>
                    <a:p>
                      <a:pPr algn="ctr">
                        <a:lnSpc>
                          <a:spcPct val="107000"/>
                        </a:lnSpc>
                        <a:spcAft>
                          <a:spcPts val="800"/>
                        </a:spcAft>
                      </a:pPr>
                      <a:r>
                        <a:rPr lang="en-US" sz="1600" dirty="0">
                          <a:effectLst/>
                        </a:rPr>
                        <a:t> </a:t>
                      </a:r>
                      <a:endParaRPr lang="en-AU"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ctr" rtl="1">
                        <a:lnSpc>
                          <a:spcPct val="107000"/>
                        </a:lnSpc>
                        <a:spcAft>
                          <a:spcPts val="800"/>
                        </a:spcAft>
                      </a:pPr>
                      <a:r>
                        <a:rPr lang="ar-JO" sz="1600" dirty="0">
                          <a:effectLst/>
                        </a:rPr>
                        <a:t>البطالة </a:t>
                      </a:r>
                      <a:endParaRPr lang="en-AU"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ctr" rtl="1">
                        <a:lnSpc>
                          <a:spcPct val="107000"/>
                        </a:lnSpc>
                        <a:spcAft>
                          <a:spcPts val="800"/>
                        </a:spcAft>
                      </a:pPr>
                      <a:r>
                        <a:rPr lang="ar-JO" sz="1600" dirty="0">
                          <a:effectLst/>
                        </a:rPr>
                        <a:t>1</a:t>
                      </a:r>
                      <a:endParaRPr lang="en-AU"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767898542"/>
                  </a:ext>
                </a:extLst>
              </a:tr>
              <a:tr h="371380">
                <a:tc>
                  <a:txBody>
                    <a:bodyPr/>
                    <a:lstStyle/>
                    <a:p>
                      <a:pPr algn="ctr" rtl="1">
                        <a:lnSpc>
                          <a:spcPct val="107000"/>
                        </a:lnSpc>
                        <a:spcAft>
                          <a:spcPts val="800"/>
                        </a:spcAft>
                      </a:pPr>
                      <a:r>
                        <a:rPr lang="ar-JO" sz="1600">
                          <a:effectLst/>
                        </a:rPr>
                        <a:t>8%</a:t>
                      </a:r>
                      <a:endParaRPr lang="en-AU"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ctr">
                        <a:lnSpc>
                          <a:spcPct val="107000"/>
                        </a:lnSpc>
                        <a:spcAft>
                          <a:spcPts val="800"/>
                        </a:spcAft>
                      </a:pPr>
                      <a:r>
                        <a:rPr lang="ar-JO" sz="1600">
                          <a:effectLst/>
                        </a:rPr>
                        <a:t>42.1%</a:t>
                      </a:r>
                      <a:endParaRPr lang="en-AU" sz="1600">
                        <a:effectLst/>
                      </a:endParaRPr>
                    </a:p>
                    <a:p>
                      <a:pPr algn="ctr">
                        <a:lnSpc>
                          <a:spcPct val="107000"/>
                        </a:lnSpc>
                        <a:spcAft>
                          <a:spcPts val="800"/>
                        </a:spcAft>
                      </a:pPr>
                      <a:r>
                        <a:rPr lang="en-US" sz="1600">
                          <a:effectLst/>
                        </a:rPr>
                        <a:t> </a:t>
                      </a:r>
                      <a:endParaRPr lang="en-AU"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ctr" rtl="1">
                        <a:lnSpc>
                          <a:spcPct val="107000"/>
                        </a:lnSpc>
                        <a:spcAft>
                          <a:spcPts val="800"/>
                        </a:spcAft>
                      </a:pPr>
                      <a:r>
                        <a:rPr lang="ar-JO" sz="1600" dirty="0">
                          <a:effectLst/>
                        </a:rPr>
                        <a:t>50.1%</a:t>
                      </a:r>
                      <a:endParaRPr lang="en-AU" sz="1600" dirty="0">
                        <a:effectLst/>
                      </a:endParaRPr>
                    </a:p>
                    <a:p>
                      <a:pPr algn="ctr">
                        <a:lnSpc>
                          <a:spcPct val="107000"/>
                        </a:lnSpc>
                        <a:spcAft>
                          <a:spcPts val="800"/>
                        </a:spcAft>
                      </a:pPr>
                      <a:r>
                        <a:rPr lang="en-US" sz="1600" dirty="0">
                          <a:effectLst/>
                        </a:rPr>
                        <a:t> </a:t>
                      </a:r>
                      <a:endParaRPr lang="en-AU"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ctr" rtl="1">
                        <a:lnSpc>
                          <a:spcPct val="107000"/>
                        </a:lnSpc>
                        <a:spcAft>
                          <a:spcPts val="800"/>
                        </a:spcAft>
                      </a:pPr>
                      <a:r>
                        <a:rPr lang="ar-JO" sz="1600" dirty="0">
                          <a:effectLst/>
                        </a:rPr>
                        <a:t>مزايا العمل</a:t>
                      </a:r>
                      <a:endParaRPr lang="en-AU"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ctr" rtl="1">
                        <a:lnSpc>
                          <a:spcPct val="107000"/>
                        </a:lnSpc>
                        <a:spcAft>
                          <a:spcPts val="800"/>
                        </a:spcAft>
                      </a:pPr>
                      <a:r>
                        <a:rPr lang="ar-JO" sz="1600" dirty="0">
                          <a:effectLst/>
                        </a:rPr>
                        <a:t>2</a:t>
                      </a:r>
                      <a:endParaRPr lang="en-AU"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4036318642"/>
                  </a:ext>
                </a:extLst>
              </a:tr>
              <a:tr h="371380">
                <a:tc>
                  <a:txBody>
                    <a:bodyPr/>
                    <a:lstStyle/>
                    <a:p>
                      <a:pPr algn="ctr" rtl="1">
                        <a:lnSpc>
                          <a:spcPct val="107000"/>
                        </a:lnSpc>
                        <a:spcAft>
                          <a:spcPts val="800"/>
                        </a:spcAft>
                      </a:pPr>
                      <a:r>
                        <a:rPr lang="ar-JO" sz="1600">
                          <a:effectLst/>
                        </a:rPr>
                        <a:t>8%</a:t>
                      </a:r>
                      <a:endParaRPr lang="en-AU"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ctr">
                        <a:lnSpc>
                          <a:spcPct val="107000"/>
                        </a:lnSpc>
                        <a:spcAft>
                          <a:spcPts val="800"/>
                        </a:spcAft>
                      </a:pPr>
                      <a:r>
                        <a:rPr lang="ar-JO" sz="1600">
                          <a:effectLst/>
                        </a:rPr>
                        <a:t>17.7%</a:t>
                      </a:r>
                      <a:endParaRPr lang="en-AU" sz="1600">
                        <a:effectLst/>
                      </a:endParaRPr>
                    </a:p>
                    <a:p>
                      <a:pPr algn="ctr">
                        <a:lnSpc>
                          <a:spcPct val="107000"/>
                        </a:lnSpc>
                        <a:spcAft>
                          <a:spcPts val="800"/>
                        </a:spcAft>
                      </a:pPr>
                      <a:r>
                        <a:rPr lang="en-US" sz="1600">
                          <a:effectLst/>
                        </a:rPr>
                        <a:t> </a:t>
                      </a:r>
                      <a:endParaRPr lang="en-AU"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ctr" rtl="1">
                        <a:lnSpc>
                          <a:spcPct val="107000"/>
                        </a:lnSpc>
                        <a:spcAft>
                          <a:spcPts val="800"/>
                        </a:spcAft>
                      </a:pPr>
                      <a:r>
                        <a:rPr lang="ar-JO" sz="1600" dirty="0">
                          <a:effectLst/>
                        </a:rPr>
                        <a:t>25.7%</a:t>
                      </a:r>
                      <a:endParaRPr lang="en-AU" sz="1600" dirty="0">
                        <a:effectLst/>
                      </a:endParaRPr>
                    </a:p>
                    <a:p>
                      <a:pPr algn="ctr">
                        <a:lnSpc>
                          <a:spcPct val="107000"/>
                        </a:lnSpc>
                        <a:spcAft>
                          <a:spcPts val="800"/>
                        </a:spcAft>
                      </a:pPr>
                      <a:r>
                        <a:rPr lang="en-US" sz="1600" dirty="0">
                          <a:effectLst/>
                        </a:rPr>
                        <a:t> </a:t>
                      </a:r>
                      <a:endParaRPr lang="en-AU"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ctr" rtl="1">
                        <a:lnSpc>
                          <a:spcPct val="107000"/>
                        </a:lnSpc>
                        <a:spcAft>
                          <a:spcPts val="800"/>
                        </a:spcAft>
                      </a:pPr>
                      <a:r>
                        <a:rPr lang="ar-JO" sz="1600" dirty="0">
                          <a:effectLst/>
                        </a:rPr>
                        <a:t>ظروف العمل</a:t>
                      </a:r>
                      <a:endParaRPr lang="en-AU"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ctr" rtl="1">
                        <a:lnSpc>
                          <a:spcPct val="107000"/>
                        </a:lnSpc>
                        <a:spcAft>
                          <a:spcPts val="800"/>
                        </a:spcAft>
                      </a:pPr>
                      <a:r>
                        <a:rPr lang="ar-JO" sz="1600" dirty="0">
                          <a:effectLst/>
                        </a:rPr>
                        <a:t>3</a:t>
                      </a:r>
                      <a:endParaRPr lang="en-AU"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2559718521"/>
                  </a:ext>
                </a:extLst>
              </a:tr>
              <a:tr h="1276434">
                <a:tc>
                  <a:txBody>
                    <a:bodyPr/>
                    <a:lstStyle/>
                    <a:p>
                      <a:pPr algn="ctr" rtl="1">
                        <a:lnSpc>
                          <a:spcPct val="107000"/>
                        </a:lnSpc>
                        <a:spcAft>
                          <a:spcPts val="800"/>
                        </a:spcAft>
                      </a:pPr>
                      <a:r>
                        <a:rPr lang="ar-JO" sz="1600" dirty="0">
                          <a:effectLst/>
                        </a:rPr>
                        <a:t>8%</a:t>
                      </a:r>
                      <a:endParaRPr lang="en-AU"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ctr">
                        <a:lnSpc>
                          <a:spcPct val="107000"/>
                        </a:lnSpc>
                        <a:spcAft>
                          <a:spcPts val="800"/>
                        </a:spcAft>
                      </a:pPr>
                      <a:r>
                        <a:rPr lang="ar-JO" sz="1600" dirty="0">
                          <a:effectLst/>
                        </a:rPr>
                        <a:t>13.2%</a:t>
                      </a:r>
                      <a:endParaRPr lang="en-AU" sz="1600" dirty="0">
                        <a:effectLst/>
                      </a:endParaRPr>
                    </a:p>
                    <a:p>
                      <a:pPr algn="ctr">
                        <a:lnSpc>
                          <a:spcPct val="107000"/>
                        </a:lnSpc>
                        <a:spcAft>
                          <a:spcPts val="800"/>
                        </a:spcAft>
                      </a:pPr>
                      <a:r>
                        <a:rPr lang="ar-JO" sz="1600" dirty="0">
                          <a:effectLst/>
                        </a:rPr>
                        <a:t> </a:t>
                      </a:r>
                      <a:endParaRPr lang="en-AU" sz="1600" dirty="0">
                        <a:effectLst/>
                      </a:endParaRPr>
                    </a:p>
                    <a:p>
                      <a:pPr algn="ctr">
                        <a:lnSpc>
                          <a:spcPct val="107000"/>
                        </a:lnSpc>
                        <a:spcAft>
                          <a:spcPts val="800"/>
                        </a:spcAft>
                      </a:pPr>
                      <a:r>
                        <a:rPr lang="en-US" sz="1600" dirty="0">
                          <a:effectLst/>
                        </a:rPr>
                        <a:t> </a:t>
                      </a:r>
                      <a:endParaRPr lang="en-AU"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ctr" rtl="1">
                        <a:lnSpc>
                          <a:spcPct val="107000"/>
                        </a:lnSpc>
                        <a:spcAft>
                          <a:spcPts val="800"/>
                        </a:spcAft>
                      </a:pPr>
                      <a:r>
                        <a:rPr lang="ar-JO" sz="1600" dirty="0">
                          <a:effectLst/>
                        </a:rPr>
                        <a:t>21.2%</a:t>
                      </a:r>
                      <a:endParaRPr lang="en-AU"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ctr" rtl="1">
                        <a:lnSpc>
                          <a:spcPct val="107000"/>
                        </a:lnSpc>
                        <a:spcAft>
                          <a:spcPts val="800"/>
                        </a:spcAft>
                      </a:pPr>
                      <a:r>
                        <a:rPr lang="ar-JO" sz="1600" dirty="0">
                          <a:effectLst/>
                        </a:rPr>
                        <a:t>خارج دائرة التعليم او التدريب او العمل</a:t>
                      </a:r>
                      <a:endParaRPr lang="en-AU"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gn="ctr" rtl="1">
                        <a:lnSpc>
                          <a:spcPct val="107000"/>
                        </a:lnSpc>
                        <a:spcAft>
                          <a:spcPts val="800"/>
                        </a:spcAft>
                      </a:pPr>
                      <a:r>
                        <a:rPr lang="ar-JO" sz="1600" dirty="0">
                          <a:effectLst/>
                        </a:rPr>
                        <a:t>4</a:t>
                      </a:r>
                      <a:endParaRPr lang="en-AU"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871348305"/>
                  </a:ext>
                </a:extLst>
              </a:tr>
            </a:tbl>
          </a:graphicData>
        </a:graphic>
      </p:graphicFrame>
      <p:sp>
        <p:nvSpPr>
          <p:cNvPr id="3" name="TextBox 2">
            <a:extLst>
              <a:ext uri="{FF2B5EF4-FFF2-40B4-BE49-F238E27FC236}">
                <a16:creationId xmlns:a16="http://schemas.microsoft.com/office/drawing/2014/main" id="{90744366-4251-483F-B17F-230837038BFF}"/>
              </a:ext>
            </a:extLst>
          </p:cNvPr>
          <p:cNvSpPr txBox="1"/>
          <p:nvPr/>
        </p:nvSpPr>
        <p:spPr>
          <a:xfrm>
            <a:off x="1817370" y="2113596"/>
            <a:ext cx="4126230" cy="4383059"/>
          </a:xfrm>
          <a:prstGeom prst="rect">
            <a:avLst/>
          </a:prstGeom>
          <a:noFill/>
        </p:spPr>
        <p:txBody>
          <a:bodyPr wrap="square" rtlCol="0">
            <a:spAutoFit/>
          </a:bodyPr>
          <a:lstStyle/>
          <a:p>
            <a:pPr marL="342900" indent="-342900" algn="just" rtl="1">
              <a:lnSpc>
                <a:spcPct val="150000"/>
              </a:lnSpc>
              <a:buFont typeface="+mj-lt"/>
              <a:buAutoNum type="arabicPeriod"/>
            </a:pPr>
            <a:r>
              <a:rPr lang="ar-SA" sz="1400" dirty="0">
                <a:latin typeface="Times New Roman" panose="02020603050405020304" pitchFamily="18" charset="0"/>
                <a:cs typeface="Times New Roman" panose="02020603050405020304" pitchFamily="18" charset="0"/>
              </a:rPr>
              <a:t>خلق فرص عمل </a:t>
            </a:r>
          </a:p>
          <a:p>
            <a:pPr marL="342900" indent="-342900" algn="just" rtl="1">
              <a:lnSpc>
                <a:spcPct val="150000"/>
              </a:lnSpc>
              <a:buFont typeface="+mj-lt"/>
              <a:buAutoNum type="arabicPeriod"/>
            </a:pPr>
            <a:r>
              <a:rPr lang="ar-SA" sz="1400" dirty="0">
                <a:latin typeface="Times New Roman" panose="02020603050405020304" pitchFamily="18" charset="0"/>
                <a:cs typeface="Times New Roman" panose="02020603050405020304" pitchFamily="18" charset="0"/>
              </a:rPr>
              <a:t> تطوير خدمات التشغيل بما يشمل انشاء بوابة معلومات تحقق العدالة وسهولة الوصول للمعلومات </a:t>
            </a:r>
          </a:p>
          <a:p>
            <a:pPr marL="342900" indent="-342900" algn="just" rtl="1">
              <a:lnSpc>
                <a:spcPct val="150000"/>
              </a:lnSpc>
              <a:buFont typeface="+mj-lt"/>
              <a:buAutoNum type="arabicPeriod"/>
            </a:pPr>
            <a:r>
              <a:rPr lang="ar-SA" sz="1400" dirty="0">
                <a:effectLst/>
                <a:latin typeface="Times New Roman" panose="02020603050405020304" pitchFamily="18" charset="0"/>
                <a:ea typeface="Times New Roman" panose="02020603050405020304" pitchFamily="18" charset="0"/>
                <a:cs typeface="Times New Roman" panose="02020603050405020304" pitchFamily="18" charset="0"/>
              </a:rPr>
              <a:t>فعيل الرقابية  التي تهدف الى تطبيق القانون فيما يخص ظروف العمل</a:t>
            </a:r>
            <a:endParaRPr lang="en-A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rtl="1">
              <a:lnSpc>
                <a:spcPct val="150000"/>
              </a:lnSpc>
              <a:buFont typeface="+mj-lt"/>
              <a:buAutoNum type="arabicPeriod"/>
            </a:pPr>
            <a:r>
              <a:rPr lang="ar-SA" sz="1400" dirty="0">
                <a:effectLst/>
                <a:latin typeface="Times New Roman" panose="02020603050405020304" pitchFamily="18" charset="0"/>
                <a:ea typeface="Times New Roman" panose="02020603050405020304" pitchFamily="18" charset="0"/>
                <a:cs typeface="Times New Roman" panose="02020603050405020304" pitchFamily="18" charset="0"/>
              </a:rPr>
              <a:t>ضمان بيئة عمل تعزز من منظومة الحقوق المنصوص عليها بالقانون </a:t>
            </a:r>
          </a:p>
          <a:p>
            <a:pPr marL="342900" indent="-342900" algn="just" rtl="1">
              <a:lnSpc>
                <a:spcPct val="150000"/>
              </a:lnSpc>
              <a:buFont typeface="+mj-lt"/>
              <a:buAutoNum type="arabicPeriod"/>
            </a:pPr>
            <a:r>
              <a:rPr lang="ar-SA" sz="1400" dirty="0">
                <a:effectLst/>
                <a:latin typeface="Times New Roman" panose="02020603050405020304" pitchFamily="18" charset="0"/>
                <a:ea typeface="Times New Roman" panose="02020603050405020304" pitchFamily="18" charset="0"/>
                <a:cs typeface="Times New Roman" panose="02020603050405020304" pitchFamily="18" charset="0"/>
              </a:rPr>
              <a:t>تطوير برامج تدريبية وتجهيز قاعدة بيانات رسمية خاصة بالاحتياجات التدريبية لتعزيز المهارات الفنية والفردية والاجتماعية </a:t>
            </a:r>
            <a:endParaRPr lang="en-A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rtl="1">
              <a:lnSpc>
                <a:spcPct val="150000"/>
              </a:lnSpc>
              <a:spcAft>
                <a:spcPts val="1000"/>
              </a:spcAft>
            </a:pPr>
            <a:r>
              <a:rPr lang="ar-SA"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A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rtl="1">
              <a:lnSpc>
                <a:spcPct val="150000"/>
              </a:lnSpc>
            </a:pPr>
            <a:endParaRPr lang="en-A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rtl="1">
              <a:lnSpc>
                <a:spcPct val="150000"/>
              </a:lnSpc>
            </a:pPr>
            <a:endParaRPr lang="en-AU" sz="14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2AE0AE86-30B0-4351-ACF9-90BE6BE5E409}"/>
              </a:ext>
            </a:extLst>
          </p:cNvPr>
          <p:cNvSpPr txBox="1"/>
          <p:nvPr/>
        </p:nvSpPr>
        <p:spPr>
          <a:xfrm>
            <a:off x="1909618" y="1546046"/>
            <a:ext cx="3805382" cy="369332"/>
          </a:xfrm>
          <a:prstGeom prst="rect">
            <a:avLst/>
          </a:prstGeom>
          <a:noFill/>
        </p:spPr>
        <p:txBody>
          <a:bodyPr wrap="square" rtlCol="0">
            <a:spAutoFit/>
          </a:bodyPr>
          <a:lstStyle/>
          <a:p>
            <a:pPr algn="r" rtl="1"/>
            <a:r>
              <a:rPr lang="ar-SA" b="1" dirty="0"/>
              <a:t>السياسات الواجب اتباعها لتحقيق هذه الأهداف  </a:t>
            </a:r>
            <a:endParaRPr lang="en-AU" b="1" dirty="0"/>
          </a:p>
        </p:txBody>
      </p:sp>
    </p:spTree>
    <p:extLst>
      <p:ext uri="{BB962C8B-B14F-4D97-AF65-F5344CB8AC3E}">
        <p14:creationId xmlns:p14="http://schemas.microsoft.com/office/powerpoint/2010/main" val="22869838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1404</TotalTime>
  <Words>1115</Words>
  <Application>Microsoft Office PowerPoint</Application>
  <PresentationFormat>Widescreen</PresentationFormat>
  <Paragraphs>288</Paragraphs>
  <Slides>17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Calibri</vt:lpstr>
      <vt:lpstr>Gill Sans MT</vt:lpstr>
      <vt:lpstr>Times New Roman</vt:lpstr>
      <vt:lpstr>Verdana</vt:lpstr>
      <vt:lpstr>Wingdings 2</vt:lpstr>
      <vt:lpstr>Solstice</vt:lpstr>
      <vt:lpstr>Bitmap Image</vt:lpstr>
      <vt:lpstr>PowerPoint Presentation</vt:lpstr>
      <vt:lpstr>تذكير بالابعاد </vt:lpstr>
      <vt:lpstr>الاطار الزمني للعمل على مفهوم الفقر المتعدد الأبعاد </vt:lpstr>
      <vt:lpstr>أهمية اعداد استراتيجية لمكافحة الفقر متعدد الابعاد </vt:lpstr>
      <vt:lpstr>المبادئ التوجيهية </vt:lpstr>
      <vt:lpstr>أهداف الاستراتيجية حتى العام 2030  </vt:lpstr>
      <vt:lpstr>الأهداف المتعلقة ببعد التعليم حتى العام 2030  </vt:lpstr>
      <vt:lpstr>الاهداف المتعلقة ببعد الصحة حتى العام 2030 </vt:lpstr>
      <vt:lpstr>الأهداف المتعلقة ببعد العمل حتى العام 2030 </vt:lpstr>
      <vt:lpstr>PowerPoint Presentation</vt:lpstr>
      <vt:lpstr>PowerPoint Presentation</vt:lpstr>
      <vt:lpstr>PowerPoint Presentation</vt:lpstr>
      <vt:lpstr>سياسات عامة </vt:lpstr>
      <vt:lpstr>PowerPoint Presentation</vt:lpstr>
      <vt:lpstr>PowerPoint Presentation</vt:lpstr>
      <vt:lpstr> هل نحن قادرين على تخفيض الفقر ؟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Sonia Helou</dc:creator>
  <cp:lastModifiedBy>Sonia Helou</cp:lastModifiedBy>
  <cp:revision>140</cp:revision>
  <dcterms:created xsi:type="dcterms:W3CDTF">2022-05-28T11:33:47Z</dcterms:created>
  <dcterms:modified xsi:type="dcterms:W3CDTF">2022-11-28T20:15:38Z</dcterms:modified>
</cp:coreProperties>
</file>