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32" r:id="rId1"/>
  </p:sldMasterIdLst>
  <p:notesMasterIdLst>
    <p:notesMasterId r:id="rId19"/>
  </p:notesMasterIdLst>
  <p:sldIdLst>
    <p:sldId id="256" r:id="rId2"/>
    <p:sldId id="312" r:id="rId3"/>
    <p:sldId id="269" r:id="rId4"/>
    <p:sldId id="279" r:id="rId5"/>
    <p:sldId id="298" r:id="rId6"/>
    <p:sldId id="306" r:id="rId7"/>
    <p:sldId id="300" r:id="rId8"/>
    <p:sldId id="301" r:id="rId9"/>
    <p:sldId id="302" r:id="rId10"/>
    <p:sldId id="303" r:id="rId11"/>
    <p:sldId id="304" r:id="rId12"/>
    <p:sldId id="305" r:id="rId13"/>
    <p:sldId id="310" r:id="rId14"/>
    <p:sldId id="307" r:id="rId15"/>
    <p:sldId id="309" r:id="rId16"/>
    <p:sldId id="308"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ia Helou" initials="SH" lastIdx="1" clrIdx="0">
    <p:extLst>
      <p:ext uri="{19B8F6BF-5375-455C-9EA6-DF929625EA0E}">
        <p15:presenceInfo xmlns:p15="http://schemas.microsoft.com/office/powerpoint/2012/main" userId="Sonia Hel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5540" autoAdjust="0"/>
  </p:normalViewPr>
  <p:slideViewPr>
    <p:cSldViewPr snapToGrid="0">
      <p:cViewPr varScale="1">
        <p:scale>
          <a:sx n="56" d="100"/>
          <a:sy n="56" d="100"/>
        </p:scale>
        <p:origin x="1060"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10101764\Desktop\ESCWA\IC\+Palestine%20Reduction%20Strategy\Annualized%20Table%20-%20Palestine(AutoRecover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10101764\Desktop\ESCWA\IC\+Palestine%20Reduction%20Strategy\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312499999999999E-2"/>
          <c:y val="0.52461777836613077"/>
          <c:w val="0.90937500000000004"/>
          <c:h val="6.6956174733178719E-2"/>
        </c:manualLayout>
      </c:layout>
      <c:scatterChart>
        <c:scatterStyle val="lineMarker"/>
        <c:varyColors val="0"/>
        <c:ser>
          <c:idx val="0"/>
          <c:order val="0"/>
          <c:tx>
            <c:strRef>
              <c:f>Sheet1!$B$1</c:f>
              <c:strCache>
                <c:ptCount val="1"/>
                <c:pt idx="0">
                  <c:v>Y-Values</c:v>
                </c:pt>
              </c:strCache>
            </c:strRef>
          </c:tx>
          <c:spPr>
            <a:ln w="28575">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a:ln>
          </c:spPr>
          <c:marker>
            <c:symbol val="triangle"/>
            <c:size val="9"/>
            <c:spPr>
              <a:solidFill>
                <a:schemeClr val="accent3">
                  <a:lumMod val="75000"/>
                </a:schemeClr>
              </a:solidFill>
              <a:ln>
                <a:gradFill>
                  <a:gsLst>
                    <a:gs pos="0">
                      <a:schemeClr val="accent2">
                        <a:lumMod val="75000"/>
                      </a:schemeClr>
                    </a:gs>
                    <a:gs pos="50000">
                      <a:schemeClr val="accent1">
                        <a:tint val="44500"/>
                        <a:satMod val="160000"/>
                      </a:schemeClr>
                    </a:gs>
                    <a:gs pos="100000">
                      <a:schemeClr val="accent1">
                        <a:tint val="23500"/>
                        <a:satMod val="160000"/>
                      </a:schemeClr>
                    </a:gs>
                  </a:gsLst>
                  <a:lin ang="5400000" scaled="0"/>
                </a:gradFill>
              </a:ln>
              <a:scene3d>
                <a:camera prst="orthographicFront"/>
                <a:lightRig rig="threePt" dir="t"/>
              </a:scene3d>
              <a:sp3d>
                <a:bevelT/>
              </a:sp3d>
            </c:spPr>
          </c:marker>
          <c:dPt>
            <c:idx val="0"/>
            <c:marker>
              <c:spPr>
                <a:solidFill>
                  <a:schemeClr val="accent3">
                    <a:lumMod val="75000"/>
                  </a:schemeClr>
                </a:solidFill>
                <a:ln>
                  <a:gradFill>
                    <a:gsLst>
                      <a:gs pos="800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a:scene3d>
                  <a:camera prst="orthographicFront"/>
                  <a:lightRig rig="threePt" dir="t"/>
                </a:scene3d>
                <a:sp3d>
                  <a:bevelT/>
                </a:sp3d>
              </c:spPr>
            </c:marker>
            <c:bubble3D val="0"/>
            <c:extLst>
              <c:ext xmlns:c16="http://schemas.microsoft.com/office/drawing/2014/chart" uri="{C3380CC4-5D6E-409C-BE32-E72D297353CC}">
                <c16:uniqueId val="{00000000-3DFF-4DCC-ABBC-833D54440524}"/>
              </c:ext>
            </c:extLst>
          </c:dPt>
          <c:xVal>
            <c:numRef>
              <c:f>Sheet1!$A$2:$A$6</c:f>
              <c:numCache>
                <c:formatCode>General</c:formatCode>
                <c:ptCount val="5"/>
                <c:pt idx="0">
                  <c:v>2017</c:v>
                </c:pt>
                <c:pt idx="1">
                  <c:v>2019</c:v>
                </c:pt>
                <c:pt idx="2">
                  <c:v>2020</c:v>
                </c:pt>
                <c:pt idx="3">
                  <c:v>2021</c:v>
                </c:pt>
                <c:pt idx="4">
                  <c:v>2022</c:v>
                </c:pt>
              </c:numCache>
            </c:numRef>
          </c:xVal>
          <c:yVal>
            <c:numRef>
              <c:f>Sheet1!$B$2:$B$6</c:f>
              <c:numCache>
                <c:formatCode>General</c:formatCode>
                <c:ptCount val="5"/>
                <c:pt idx="0">
                  <c:v>0</c:v>
                </c:pt>
                <c:pt idx="1">
                  <c:v>0</c:v>
                </c:pt>
                <c:pt idx="2">
                  <c:v>0</c:v>
                </c:pt>
                <c:pt idx="3">
                  <c:v>0</c:v>
                </c:pt>
                <c:pt idx="4">
                  <c:v>0</c:v>
                </c:pt>
              </c:numCache>
            </c:numRef>
          </c:yVal>
          <c:smooth val="0"/>
          <c:extLst>
            <c:ext xmlns:c16="http://schemas.microsoft.com/office/drawing/2014/chart" uri="{C3380CC4-5D6E-409C-BE32-E72D297353CC}">
              <c16:uniqueId val="{00000001-3DFF-4DCC-ABBC-833D54440524}"/>
            </c:ext>
          </c:extLst>
        </c:ser>
        <c:dLbls>
          <c:showLegendKey val="0"/>
          <c:showVal val="0"/>
          <c:showCatName val="0"/>
          <c:showSerName val="0"/>
          <c:showPercent val="0"/>
          <c:showBubbleSize val="0"/>
        </c:dLbls>
        <c:axId val="4843776"/>
        <c:axId val="4845568"/>
      </c:scatterChart>
      <c:valAx>
        <c:axId val="4843776"/>
        <c:scaling>
          <c:orientation val="minMax"/>
        </c:scaling>
        <c:delete val="0"/>
        <c:axPos val="b"/>
        <c:numFmt formatCode="General" sourceLinked="1"/>
        <c:majorTickMark val="out"/>
        <c:minorTickMark val="none"/>
        <c:tickLblPos val="nextTo"/>
        <c:crossAx val="4845568"/>
        <c:crosses val="autoZero"/>
        <c:crossBetween val="midCat"/>
      </c:valAx>
      <c:valAx>
        <c:axId val="4845568"/>
        <c:scaling>
          <c:orientation val="minMax"/>
        </c:scaling>
        <c:delete val="1"/>
        <c:axPos val="l"/>
        <c:numFmt formatCode="General" sourceLinked="1"/>
        <c:majorTickMark val="out"/>
        <c:minorTickMark val="none"/>
        <c:tickLblPos val="nextTo"/>
        <c:crossAx val="4843776"/>
        <c:crosses val="autoZero"/>
        <c:crossBetween val="midCat"/>
      </c:valAx>
      <c:spPr>
        <a:noFill/>
        <a:ln w="25400">
          <a:solidFill>
            <a:schemeClr val="tx1"/>
          </a:solid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2"/>
          <c:tx>
            <c:v>معدل الحرمان في عام 2022</c:v>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'not sorted (with graph)'!$C$3:$C$24</c:f>
              <c:strCache>
                <c:ptCount val="22"/>
                <c:pt idx="0">
                  <c:v>الالتحاق بالتعليم</c:v>
                </c:pt>
                <c:pt idx="1">
                  <c:v>الرسوب</c:v>
                </c:pt>
                <c:pt idx="2">
                  <c:v>جودة التعليم</c:v>
                </c:pt>
                <c:pt idx="3">
                  <c:v>التحصيل العلمي</c:v>
                </c:pt>
                <c:pt idx="4">
                  <c:v>الإعاقة</c:v>
                </c:pt>
                <c:pt idx="5">
                  <c:v>المرض المزمن</c:v>
                </c:pt>
                <c:pt idx="6">
                  <c:v>التأمين الصحي</c:v>
                </c:pt>
                <c:pt idx="7">
                  <c:v>الوصول للخدمات الصحية</c:v>
                </c:pt>
                <c:pt idx="8">
                  <c:v>البطالة</c:v>
                </c:pt>
                <c:pt idx="9">
                  <c:v>ظروف العمل</c:v>
                </c:pt>
                <c:pt idx="10">
                  <c:v>مزايا العمل</c:v>
                </c:pt>
                <c:pt idx="11">
                  <c:v>خارج دائرة التعليم او التدريب او العمل</c:v>
                </c:pt>
                <c:pt idx="12">
                  <c:v>توفر شبكات المياه</c:v>
                </c:pt>
                <c:pt idx="13">
                  <c:v>مشاكل التهوية في المسكن</c:v>
                </c:pt>
                <c:pt idx="14">
                  <c:v>إمدادات الماء</c:v>
                </c:pt>
                <c:pt idx="15">
                  <c:v>كثافة السكن</c:v>
                </c:pt>
                <c:pt idx="16">
                  <c:v>السرقة/ تخريب الممتلكات</c:v>
                </c:pt>
                <c:pt idx="17">
                  <c:v>ملكية واستخدام الأصول</c:v>
                </c:pt>
                <c:pt idx="18">
                  <c:v>العنف</c:v>
                </c:pt>
                <c:pt idx="19">
                  <c:v>حرية التنقل</c:v>
                </c:pt>
                <c:pt idx="20">
                  <c:v>التحكم بدخل المرأة ومشاركتها في سوق العمل</c:v>
                </c:pt>
                <c:pt idx="21">
                  <c:v>الفقر النقدي</c:v>
                </c:pt>
              </c:strCache>
            </c:strRef>
          </c:cat>
          <c:val>
            <c:numRef>
              <c:f>'not sorted (with graph)'!$F$3:$F$24</c:f>
              <c:numCache>
                <c:formatCode>0%</c:formatCode>
                <c:ptCount val="22"/>
                <c:pt idx="0">
                  <c:v>7.1499999999999994E-2</c:v>
                </c:pt>
                <c:pt idx="1">
                  <c:v>0.1</c:v>
                </c:pt>
                <c:pt idx="2">
                  <c:v>0.187</c:v>
                </c:pt>
                <c:pt idx="3">
                  <c:v>0.22359999999999999</c:v>
                </c:pt>
                <c:pt idx="4">
                  <c:v>0.13200000000000001</c:v>
                </c:pt>
                <c:pt idx="5">
                  <c:v>0.13</c:v>
                </c:pt>
                <c:pt idx="6">
                  <c:v>0.34</c:v>
                </c:pt>
                <c:pt idx="7">
                  <c:v>2.8000000000000001E-2</c:v>
                </c:pt>
                <c:pt idx="8">
                  <c:v>0.223</c:v>
                </c:pt>
                <c:pt idx="9">
                  <c:v>0.25700000000000001</c:v>
                </c:pt>
                <c:pt idx="10">
                  <c:v>0.501</c:v>
                </c:pt>
                <c:pt idx="11">
                  <c:v>0.21199999999999999</c:v>
                </c:pt>
                <c:pt idx="12">
                  <c:v>5.2999999999999999E-2</c:v>
                </c:pt>
                <c:pt idx="13">
                  <c:v>0.224</c:v>
                </c:pt>
                <c:pt idx="14">
                  <c:v>0.16800000000000001</c:v>
                </c:pt>
                <c:pt idx="15">
                  <c:v>0.26200000000000001</c:v>
                </c:pt>
                <c:pt idx="16">
                  <c:v>8.7999999999999995E-2</c:v>
                </c:pt>
                <c:pt idx="17">
                  <c:v>5.7000000000000002E-2</c:v>
                </c:pt>
                <c:pt idx="18">
                  <c:v>0.30299999999999999</c:v>
                </c:pt>
                <c:pt idx="19">
                  <c:v>7.2999999999999995E-2</c:v>
                </c:pt>
                <c:pt idx="20">
                  <c:v>0.158</c:v>
                </c:pt>
                <c:pt idx="21">
                  <c:v>0.26</c:v>
                </c:pt>
              </c:numCache>
            </c:numRef>
          </c:val>
          <c:extLst>
            <c:ext xmlns:c16="http://schemas.microsoft.com/office/drawing/2014/chart" uri="{C3380CC4-5D6E-409C-BE32-E72D297353CC}">
              <c16:uniqueId val="{00000000-6083-453D-97C3-7B766F2F99A7}"/>
            </c:ext>
          </c:extLst>
        </c:ser>
        <c:ser>
          <c:idx val="2"/>
          <c:order val="3"/>
          <c:tx>
            <c:v>معدل الحرمان في عام 2030</c:v>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'not sorted (with graph)'!$C$3:$C$24</c:f>
              <c:strCache>
                <c:ptCount val="22"/>
                <c:pt idx="0">
                  <c:v>الالتحاق بالتعليم</c:v>
                </c:pt>
                <c:pt idx="1">
                  <c:v>الرسوب</c:v>
                </c:pt>
                <c:pt idx="2">
                  <c:v>جودة التعليم</c:v>
                </c:pt>
                <c:pt idx="3">
                  <c:v>التحصيل العلمي</c:v>
                </c:pt>
                <c:pt idx="4">
                  <c:v>الإعاقة</c:v>
                </c:pt>
                <c:pt idx="5">
                  <c:v>المرض المزمن</c:v>
                </c:pt>
                <c:pt idx="6">
                  <c:v>التأمين الصحي</c:v>
                </c:pt>
                <c:pt idx="7">
                  <c:v>الوصول للخدمات الصحية</c:v>
                </c:pt>
                <c:pt idx="8">
                  <c:v>البطالة</c:v>
                </c:pt>
                <c:pt idx="9">
                  <c:v>ظروف العمل</c:v>
                </c:pt>
                <c:pt idx="10">
                  <c:v>مزايا العمل</c:v>
                </c:pt>
                <c:pt idx="11">
                  <c:v>خارج دائرة التعليم او التدريب او العمل</c:v>
                </c:pt>
                <c:pt idx="12">
                  <c:v>توفر شبكات المياه</c:v>
                </c:pt>
                <c:pt idx="13">
                  <c:v>مشاكل التهوية في المسكن</c:v>
                </c:pt>
                <c:pt idx="14">
                  <c:v>إمدادات الماء</c:v>
                </c:pt>
                <c:pt idx="15">
                  <c:v>كثافة السكن</c:v>
                </c:pt>
                <c:pt idx="16">
                  <c:v>السرقة/ تخريب الممتلكات</c:v>
                </c:pt>
                <c:pt idx="17">
                  <c:v>ملكية واستخدام الأصول</c:v>
                </c:pt>
                <c:pt idx="18">
                  <c:v>العنف</c:v>
                </c:pt>
                <c:pt idx="19">
                  <c:v>حرية التنقل</c:v>
                </c:pt>
                <c:pt idx="20">
                  <c:v>التحكم بدخل المرأة ومشاركتها في سوق العمل</c:v>
                </c:pt>
                <c:pt idx="21">
                  <c:v>الفقر النقدي</c:v>
                </c:pt>
              </c:strCache>
            </c:strRef>
          </c:cat>
          <c:val>
            <c:numRef>
              <c:f>'not sorted (with graph)'!$G$3:$G$24</c:f>
              <c:numCache>
                <c:formatCode>0%</c:formatCode>
                <c:ptCount val="22"/>
                <c:pt idx="0">
                  <c:v>2.6200000000000001E-2</c:v>
                </c:pt>
                <c:pt idx="1">
                  <c:v>0.05</c:v>
                </c:pt>
                <c:pt idx="2">
                  <c:v>0.1</c:v>
                </c:pt>
                <c:pt idx="3">
                  <c:v>0.12379999999999999</c:v>
                </c:pt>
                <c:pt idx="4">
                  <c:v>0.12</c:v>
                </c:pt>
                <c:pt idx="5">
                  <c:v>0.11</c:v>
                </c:pt>
                <c:pt idx="6">
                  <c:v>0.24</c:v>
                </c:pt>
                <c:pt idx="7">
                  <c:v>1.7999999999999999E-2</c:v>
                </c:pt>
                <c:pt idx="8">
                  <c:v>0.123</c:v>
                </c:pt>
                <c:pt idx="9">
                  <c:v>0.17699999999999999</c:v>
                </c:pt>
                <c:pt idx="10">
                  <c:v>0.42099999999999999</c:v>
                </c:pt>
                <c:pt idx="11">
                  <c:v>0.13200000000000001</c:v>
                </c:pt>
                <c:pt idx="12">
                  <c:v>0.02</c:v>
                </c:pt>
                <c:pt idx="13">
                  <c:v>0.17</c:v>
                </c:pt>
                <c:pt idx="14">
                  <c:v>0.1</c:v>
                </c:pt>
                <c:pt idx="15">
                  <c:v>0.22</c:v>
                </c:pt>
                <c:pt idx="16">
                  <c:v>7.0000000000000007E-2</c:v>
                </c:pt>
                <c:pt idx="17">
                  <c:v>4.4999999999999998E-2</c:v>
                </c:pt>
                <c:pt idx="18">
                  <c:v>0.25</c:v>
                </c:pt>
                <c:pt idx="19">
                  <c:v>7.2999999999999995E-2</c:v>
                </c:pt>
                <c:pt idx="20">
                  <c:v>0.1</c:v>
                </c:pt>
                <c:pt idx="21">
                  <c:v>0.2</c:v>
                </c:pt>
              </c:numCache>
            </c:numRef>
          </c:val>
          <c:extLst>
            <c:ext xmlns:c16="http://schemas.microsoft.com/office/drawing/2014/chart" uri="{C3380CC4-5D6E-409C-BE32-E72D297353CC}">
              <c16:uniqueId val="{00000001-6083-453D-97C3-7B766F2F99A7}"/>
            </c:ext>
          </c:extLst>
        </c:ser>
        <c:dLbls>
          <c:dLblPos val="outEnd"/>
          <c:showLegendKey val="0"/>
          <c:showVal val="1"/>
          <c:showCatName val="0"/>
          <c:showSerName val="0"/>
          <c:showPercent val="0"/>
          <c:showBubbleSize val="0"/>
        </c:dLbls>
        <c:gapWidth val="164"/>
        <c:overlap val="-22"/>
        <c:axId val="134152960"/>
        <c:axId val="134154496"/>
        <c:extLst>
          <c:ext xmlns:c15="http://schemas.microsoft.com/office/drawing/2012/chart" uri="{02D57815-91ED-43cb-92C2-25804820EDAC}">
            <c15:filteredBarSeries>
              <c15:ser>
                <c:idx val="3"/>
                <c:order val="0"/>
                <c:tx>
                  <c:v>معدل الحرمان في 2011</c:v>
                </c:tx>
                <c:spPr>
                  <a:pattFill prst="narHorz">
                    <a:fgClr>
                      <a:schemeClr val="accent4"/>
                    </a:fgClr>
                    <a:bgClr>
                      <a:schemeClr val="accent4">
                        <a:lumMod val="20000"/>
                        <a:lumOff val="80000"/>
                      </a:schemeClr>
                    </a:bgClr>
                  </a:pattFill>
                  <a:ln>
                    <a:noFill/>
                  </a:ln>
                  <a:effectLst>
                    <a:innerShdw blurRad="114300">
                      <a:schemeClr val="accent4"/>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val>
                  <c:numRef>
                    <c:extLst>
                      <c:ext uri="{02D57815-91ED-43cb-92C2-25804820EDAC}">
                        <c15:formulaRef>
                          <c15:sqref>'not sorted (with graph)'!$D$3:$D$24</c15:sqref>
                        </c15:formulaRef>
                      </c:ext>
                    </c:extLst>
                    <c:numCache>
                      <c:formatCode>General</c:formatCode>
                      <c:ptCount val="22"/>
                      <c:pt idx="0" formatCode="0%">
                        <c:v>9.6799999999999997E-2</c:v>
                      </c:pt>
                      <c:pt idx="3" formatCode="0%">
                        <c:v>0.29459999999999997</c:v>
                      </c:pt>
                      <c:pt idx="6" formatCode="0%">
                        <c:v>0.25009999999999999</c:v>
                      </c:pt>
                      <c:pt idx="7" formatCode="0%">
                        <c:v>1.0999999999999999E-2</c:v>
                      </c:pt>
                      <c:pt idx="8" formatCode="0%">
                        <c:v>0.14596999999999999</c:v>
                      </c:pt>
                      <c:pt idx="11" formatCode="0%">
                        <c:v>0.17766699999999999</c:v>
                      </c:pt>
                      <c:pt idx="12" formatCode="0%">
                        <c:v>6.8169999999999994E-2</c:v>
                      </c:pt>
                      <c:pt idx="13" formatCode="0%">
                        <c:v>0.13075000000000001</c:v>
                      </c:pt>
                      <c:pt idx="15" formatCode="0%">
                        <c:v>0.2442</c:v>
                      </c:pt>
                      <c:pt idx="21" formatCode="0%">
                        <c:v>0.20566999999999999</c:v>
                      </c:pt>
                    </c:numCache>
                  </c:numRef>
                </c:val>
                <c:extLst>
                  <c:ext xmlns:c16="http://schemas.microsoft.com/office/drawing/2014/chart" uri="{C3380CC4-5D6E-409C-BE32-E72D297353CC}">
                    <c16:uniqueId val="{00000002-6083-453D-97C3-7B766F2F99A7}"/>
                  </c:ext>
                </c:extLst>
              </c15:ser>
            </c15:filteredBarSeries>
            <c15:filteredBarSeries>
              <c15:ser>
                <c:idx val="0"/>
                <c:order val="1"/>
                <c:tx>
                  <c:v>معدل الحرمان في 2017</c:v>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'not sorted (with graph)'!$C$3:$C$24</c15:sqref>
                        </c15:formulaRef>
                      </c:ext>
                    </c:extLst>
                    <c:strCache>
                      <c:ptCount val="22"/>
                      <c:pt idx="0">
                        <c:v>الالتحاق بالتعليم</c:v>
                      </c:pt>
                      <c:pt idx="1">
                        <c:v>الرسوب</c:v>
                      </c:pt>
                      <c:pt idx="2">
                        <c:v>جودة التعليم</c:v>
                      </c:pt>
                      <c:pt idx="3">
                        <c:v>التحصيل العلمي</c:v>
                      </c:pt>
                      <c:pt idx="4">
                        <c:v>الإعاقة</c:v>
                      </c:pt>
                      <c:pt idx="5">
                        <c:v>المرض المزمن</c:v>
                      </c:pt>
                      <c:pt idx="6">
                        <c:v>التأمين الصحي</c:v>
                      </c:pt>
                      <c:pt idx="7">
                        <c:v>الوصول للخدمات الصحية</c:v>
                      </c:pt>
                      <c:pt idx="8">
                        <c:v>البطالة</c:v>
                      </c:pt>
                      <c:pt idx="9">
                        <c:v>ظروف العمل</c:v>
                      </c:pt>
                      <c:pt idx="10">
                        <c:v>مزايا العمل</c:v>
                      </c:pt>
                      <c:pt idx="11">
                        <c:v>خارج دائرة التعليم او التدريب او العمل</c:v>
                      </c:pt>
                      <c:pt idx="12">
                        <c:v>توفر شبكات المياه</c:v>
                      </c:pt>
                      <c:pt idx="13">
                        <c:v>مشاكل التهوية في المسكن</c:v>
                      </c:pt>
                      <c:pt idx="14">
                        <c:v>إمدادات الماء</c:v>
                      </c:pt>
                      <c:pt idx="15">
                        <c:v>كثافة السكن</c:v>
                      </c:pt>
                      <c:pt idx="16">
                        <c:v>السرقة/ تخريب الممتلكات</c:v>
                      </c:pt>
                      <c:pt idx="17">
                        <c:v>ملكية واستخدام الأصول</c:v>
                      </c:pt>
                      <c:pt idx="18">
                        <c:v>العنف</c:v>
                      </c:pt>
                      <c:pt idx="19">
                        <c:v>حرية التنقل</c:v>
                      </c:pt>
                      <c:pt idx="20">
                        <c:v>التحكم بدخل المرأة ومشاركتها في سوق العمل</c:v>
                      </c:pt>
                      <c:pt idx="21">
                        <c:v>الفقر النقدي</c:v>
                      </c:pt>
                    </c:strCache>
                  </c:strRef>
                </c:cat>
                <c:val>
                  <c:numRef>
                    <c:extLst xmlns:c15="http://schemas.microsoft.com/office/drawing/2012/chart">
                      <c:ext xmlns:c15="http://schemas.microsoft.com/office/drawing/2012/chart" uri="{02D57815-91ED-43cb-92C2-25804820EDAC}">
                        <c15:formulaRef>
                          <c15:sqref>'not sorted (with graph)'!$E$3:$E$24</c15:sqref>
                        </c15:formulaRef>
                      </c:ext>
                    </c:extLst>
                    <c:numCache>
                      <c:formatCode>0%</c:formatCode>
                      <c:ptCount val="22"/>
                      <c:pt idx="0">
                        <c:v>9.8500000000000004E-2</c:v>
                      </c:pt>
                      <c:pt idx="1">
                        <c:v>0.10100000000000001</c:v>
                      </c:pt>
                      <c:pt idx="2">
                        <c:v>0.1875</c:v>
                      </c:pt>
                      <c:pt idx="3">
                        <c:v>0.28470000000000001</c:v>
                      </c:pt>
                      <c:pt idx="4">
                        <c:v>0.13239999999999999</c:v>
                      </c:pt>
                      <c:pt idx="5">
                        <c:v>0.13009999999999999</c:v>
                      </c:pt>
                      <c:pt idx="6">
                        <c:v>0.27829999999999999</c:v>
                      </c:pt>
                      <c:pt idx="7">
                        <c:v>2.8000000000000001E-2</c:v>
                      </c:pt>
                      <c:pt idx="8">
                        <c:v>0.16220000000000001</c:v>
                      </c:pt>
                      <c:pt idx="9">
                        <c:v>0.25659999999999999</c:v>
                      </c:pt>
                      <c:pt idx="10">
                        <c:v>0.4819</c:v>
                      </c:pt>
                      <c:pt idx="11">
                        <c:v>0.19969999999999999</c:v>
                      </c:pt>
                      <c:pt idx="12">
                        <c:v>5.2200000000000003E-2</c:v>
                      </c:pt>
                      <c:pt idx="13">
                        <c:v>0.22389999999999999</c:v>
                      </c:pt>
                      <c:pt idx="14">
                        <c:v>0.15260000000000001</c:v>
                      </c:pt>
                      <c:pt idx="15">
                        <c:v>0.26290000000000002</c:v>
                      </c:pt>
                      <c:pt idx="16">
                        <c:v>8.1199999999999994E-2</c:v>
                      </c:pt>
                      <c:pt idx="17">
                        <c:v>2.87E-2</c:v>
                      </c:pt>
                      <c:pt idx="18">
                        <c:v>0.30309999999999998</c:v>
                      </c:pt>
                      <c:pt idx="19">
                        <c:v>7.3200000000000001E-2</c:v>
                      </c:pt>
                      <c:pt idx="20">
                        <c:v>0.15770000000000001</c:v>
                      </c:pt>
                      <c:pt idx="21">
                        <c:v>0.2402</c:v>
                      </c:pt>
                    </c:numCache>
                  </c:numRef>
                </c:val>
                <c:extLst xmlns:c15="http://schemas.microsoft.com/office/drawing/2012/chart">
                  <c:ext xmlns:c16="http://schemas.microsoft.com/office/drawing/2014/chart" uri="{C3380CC4-5D6E-409C-BE32-E72D297353CC}">
                    <c16:uniqueId val="{00000003-6083-453D-97C3-7B766F2F99A7}"/>
                  </c:ext>
                </c:extLst>
              </c15:ser>
            </c15:filteredBarSeries>
          </c:ext>
        </c:extLst>
      </c:barChart>
      <c:catAx>
        <c:axId val="13415296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154496"/>
        <c:crosses val="autoZero"/>
        <c:auto val="1"/>
        <c:lblAlgn val="ctr"/>
        <c:lblOffset val="100"/>
        <c:noMultiLvlLbl val="0"/>
      </c:catAx>
      <c:valAx>
        <c:axId val="13415449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152960"/>
        <c:crosses val="autoZero"/>
        <c:crossBetween val="between"/>
      </c:valAx>
      <c:spPr>
        <a:noFill/>
        <a:ln>
          <a:noFill/>
        </a:ln>
        <a:effectLst/>
      </c:spPr>
    </c:plotArea>
    <c:legend>
      <c:legendPos val="t"/>
      <c:layout>
        <c:manualLayout>
          <c:xMode val="edge"/>
          <c:yMode val="edge"/>
          <c:x val="0.38846401003969133"/>
          <c:y val="5.6056158752957441E-2"/>
          <c:w val="0.3131733921105449"/>
          <c:h val="6.578993415296771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76159230096237"/>
          <c:y val="5.0925925925925923E-2"/>
          <c:w val="0.84068285214348204"/>
          <c:h val="0.62581437736949552"/>
        </c:manualLayout>
      </c:layout>
      <c:barChart>
        <c:barDir val="bar"/>
        <c:grouping val="stacked"/>
        <c:varyColors val="0"/>
        <c:ser>
          <c:idx val="0"/>
          <c:order val="0"/>
          <c:tx>
            <c:strRef>
              <c:f>'Contribution of dimensions_ ara'!$A$2</c:f>
              <c:strCache>
                <c:ptCount val="1"/>
                <c:pt idx="0">
                  <c:v>التعليم</c:v>
                </c:pt>
              </c:strCache>
            </c:strRef>
          </c:tx>
          <c:spPr>
            <a:solidFill>
              <a:schemeClr val="accent1"/>
            </a:solidFill>
            <a:ln>
              <a:noFill/>
            </a:ln>
            <a:effectLst/>
          </c:spPr>
          <c:invertIfNegative val="0"/>
          <c:cat>
            <c:numRef>
              <c:f>'Contribution of dimensions_ ara'!$D$1</c:f>
              <c:numCache>
                <c:formatCode>General</c:formatCode>
                <c:ptCount val="1"/>
                <c:pt idx="0">
                  <c:v>2030</c:v>
                </c:pt>
              </c:numCache>
              <c:extLst/>
            </c:numRef>
          </c:cat>
          <c:val>
            <c:numRef>
              <c:f>'Contribution of dimensions_ ara'!$D$2</c:f>
              <c:numCache>
                <c:formatCode>0.00%</c:formatCode>
                <c:ptCount val="1"/>
                <c:pt idx="0">
                  <c:v>6.2100000000000002E-2</c:v>
                </c:pt>
              </c:numCache>
              <c:extLst/>
            </c:numRef>
          </c:val>
          <c:extLst>
            <c:ext xmlns:c16="http://schemas.microsoft.com/office/drawing/2014/chart" uri="{C3380CC4-5D6E-409C-BE32-E72D297353CC}">
              <c16:uniqueId val="{00000000-B65E-4208-9957-D3DE65FCC23E}"/>
            </c:ext>
          </c:extLst>
        </c:ser>
        <c:ser>
          <c:idx val="1"/>
          <c:order val="1"/>
          <c:tx>
            <c:strRef>
              <c:f>'Contribution of dimensions_ ara'!$A$3</c:f>
              <c:strCache>
                <c:ptCount val="1"/>
                <c:pt idx="0">
                  <c:v>الصحة</c:v>
                </c:pt>
              </c:strCache>
            </c:strRef>
          </c:tx>
          <c:spPr>
            <a:solidFill>
              <a:schemeClr val="accent2"/>
            </a:solidFill>
            <a:ln>
              <a:noFill/>
            </a:ln>
            <a:effectLst/>
          </c:spPr>
          <c:invertIfNegative val="0"/>
          <c:cat>
            <c:numRef>
              <c:f>'Contribution of dimensions_ ara'!$D$1</c:f>
              <c:numCache>
                <c:formatCode>General</c:formatCode>
                <c:ptCount val="1"/>
                <c:pt idx="0">
                  <c:v>2030</c:v>
                </c:pt>
              </c:numCache>
              <c:extLst/>
            </c:numRef>
          </c:cat>
          <c:val>
            <c:numRef>
              <c:f>'Contribution of dimensions_ ara'!$D$3</c:f>
              <c:numCache>
                <c:formatCode>0.00%</c:formatCode>
                <c:ptCount val="1"/>
                <c:pt idx="0">
                  <c:v>5.5100000000000003E-2</c:v>
                </c:pt>
              </c:numCache>
              <c:extLst/>
            </c:numRef>
          </c:val>
          <c:extLst>
            <c:ext xmlns:c16="http://schemas.microsoft.com/office/drawing/2014/chart" uri="{C3380CC4-5D6E-409C-BE32-E72D297353CC}">
              <c16:uniqueId val="{00000001-B65E-4208-9957-D3DE65FCC23E}"/>
            </c:ext>
          </c:extLst>
        </c:ser>
        <c:ser>
          <c:idx val="2"/>
          <c:order val="2"/>
          <c:tx>
            <c:strRef>
              <c:f>'Contribution of dimensions_ ara'!$A$4</c:f>
              <c:strCache>
                <c:ptCount val="1"/>
                <c:pt idx="0">
                  <c:v>العمل</c:v>
                </c:pt>
              </c:strCache>
            </c:strRef>
          </c:tx>
          <c:spPr>
            <a:solidFill>
              <a:schemeClr val="accent3"/>
            </a:solidFill>
            <a:ln>
              <a:noFill/>
            </a:ln>
            <a:effectLst/>
          </c:spPr>
          <c:invertIfNegative val="0"/>
          <c:cat>
            <c:numRef>
              <c:f>'Contribution of dimensions_ ara'!$D$1</c:f>
              <c:numCache>
                <c:formatCode>General</c:formatCode>
                <c:ptCount val="1"/>
                <c:pt idx="0">
                  <c:v>2030</c:v>
                </c:pt>
              </c:numCache>
              <c:extLst/>
            </c:numRef>
          </c:cat>
          <c:val>
            <c:numRef>
              <c:f>'Contribution of dimensions_ ara'!$D$4</c:f>
              <c:numCache>
                <c:formatCode>0.00%</c:formatCode>
                <c:ptCount val="1"/>
                <c:pt idx="0">
                  <c:v>0.11600000000000001</c:v>
                </c:pt>
              </c:numCache>
              <c:extLst/>
            </c:numRef>
          </c:val>
          <c:extLst>
            <c:ext xmlns:c16="http://schemas.microsoft.com/office/drawing/2014/chart" uri="{C3380CC4-5D6E-409C-BE32-E72D297353CC}">
              <c16:uniqueId val="{00000002-B65E-4208-9957-D3DE65FCC23E}"/>
            </c:ext>
          </c:extLst>
        </c:ser>
        <c:ser>
          <c:idx val="3"/>
          <c:order val="3"/>
          <c:tx>
            <c:strRef>
              <c:f>'Contribution of dimensions_ ara'!$A$5</c:f>
              <c:strCache>
                <c:ptCount val="1"/>
                <c:pt idx="0">
                  <c:v>ظروف السكن والوصول للخدمات</c:v>
                </c:pt>
              </c:strCache>
            </c:strRef>
          </c:tx>
          <c:spPr>
            <a:solidFill>
              <a:schemeClr val="accent4"/>
            </a:solidFill>
            <a:ln>
              <a:noFill/>
            </a:ln>
            <a:effectLst/>
          </c:spPr>
          <c:invertIfNegative val="0"/>
          <c:cat>
            <c:numRef>
              <c:f>'Contribution of dimensions_ ara'!$D$1</c:f>
              <c:numCache>
                <c:formatCode>General</c:formatCode>
                <c:ptCount val="1"/>
                <c:pt idx="0">
                  <c:v>2030</c:v>
                </c:pt>
              </c:numCache>
              <c:extLst/>
            </c:numRef>
          </c:cat>
          <c:val>
            <c:numRef>
              <c:f>'Contribution of dimensions_ ara'!$D$5</c:f>
              <c:numCache>
                <c:formatCode>0.00%</c:formatCode>
                <c:ptCount val="1"/>
                <c:pt idx="0">
                  <c:v>0.114</c:v>
                </c:pt>
              </c:numCache>
              <c:extLst/>
            </c:numRef>
          </c:val>
          <c:extLst>
            <c:ext xmlns:c16="http://schemas.microsoft.com/office/drawing/2014/chart" uri="{C3380CC4-5D6E-409C-BE32-E72D297353CC}">
              <c16:uniqueId val="{00000003-B65E-4208-9957-D3DE65FCC23E}"/>
            </c:ext>
          </c:extLst>
        </c:ser>
        <c:ser>
          <c:idx val="4"/>
          <c:order val="4"/>
          <c:tx>
            <c:strRef>
              <c:f>'Contribution of dimensions_ ara'!$A$6</c:f>
              <c:strCache>
                <c:ptCount val="1"/>
                <c:pt idx="0">
                  <c:v>السلامة الشخصية وحرية استخدام الأصول</c:v>
                </c:pt>
              </c:strCache>
            </c:strRef>
          </c:tx>
          <c:spPr>
            <a:solidFill>
              <a:schemeClr val="accent5"/>
            </a:solidFill>
            <a:ln>
              <a:noFill/>
            </a:ln>
            <a:effectLst/>
          </c:spPr>
          <c:invertIfNegative val="0"/>
          <c:cat>
            <c:numRef>
              <c:f>'Contribution of dimensions_ ara'!$D$1</c:f>
              <c:numCache>
                <c:formatCode>General</c:formatCode>
                <c:ptCount val="1"/>
                <c:pt idx="0">
                  <c:v>2030</c:v>
                </c:pt>
              </c:numCache>
              <c:extLst/>
            </c:numRef>
          </c:cat>
          <c:val>
            <c:numRef>
              <c:f>'Contribution of dimensions_ ara'!$D$6</c:f>
              <c:numCache>
                <c:formatCode>0.00%</c:formatCode>
                <c:ptCount val="1"/>
                <c:pt idx="0">
                  <c:v>8.5900000000000004E-2</c:v>
                </c:pt>
              </c:numCache>
              <c:extLst/>
            </c:numRef>
          </c:val>
          <c:extLst>
            <c:ext xmlns:c16="http://schemas.microsoft.com/office/drawing/2014/chart" uri="{C3380CC4-5D6E-409C-BE32-E72D297353CC}">
              <c16:uniqueId val="{00000004-B65E-4208-9957-D3DE65FCC23E}"/>
            </c:ext>
          </c:extLst>
        </c:ser>
        <c:ser>
          <c:idx val="5"/>
          <c:order val="5"/>
          <c:tx>
            <c:strRef>
              <c:f>'Contribution of dimensions_ ara'!$A$7</c:f>
              <c:strCache>
                <c:ptCount val="1"/>
                <c:pt idx="0">
                  <c:v>الحرية الشخصية</c:v>
                </c:pt>
              </c:strCache>
            </c:strRef>
          </c:tx>
          <c:spPr>
            <a:solidFill>
              <a:schemeClr val="accent6"/>
            </a:solidFill>
            <a:ln>
              <a:noFill/>
            </a:ln>
            <a:effectLst/>
          </c:spPr>
          <c:invertIfNegative val="0"/>
          <c:cat>
            <c:numRef>
              <c:f>'Contribution of dimensions_ ara'!$D$1</c:f>
              <c:numCache>
                <c:formatCode>General</c:formatCode>
                <c:ptCount val="1"/>
                <c:pt idx="0">
                  <c:v>2030</c:v>
                </c:pt>
              </c:numCache>
              <c:extLst/>
            </c:numRef>
          </c:cat>
          <c:val>
            <c:numRef>
              <c:f>'Contribution of dimensions_ ara'!$D$7</c:f>
              <c:numCache>
                <c:formatCode>0.00%</c:formatCode>
                <c:ptCount val="1"/>
                <c:pt idx="0">
                  <c:v>6.0999999999999999E-2</c:v>
                </c:pt>
              </c:numCache>
              <c:extLst/>
            </c:numRef>
          </c:val>
          <c:extLst>
            <c:ext xmlns:c16="http://schemas.microsoft.com/office/drawing/2014/chart" uri="{C3380CC4-5D6E-409C-BE32-E72D297353CC}">
              <c16:uniqueId val="{00000005-B65E-4208-9957-D3DE65FCC23E}"/>
            </c:ext>
          </c:extLst>
        </c:ser>
        <c:ser>
          <c:idx val="6"/>
          <c:order val="6"/>
          <c:tx>
            <c:strRef>
              <c:f>'Contribution of dimensions_ ara'!$A$8</c:f>
              <c:strCache>
                <c:ptCount val="1"/>
                <c:pt idx="0">
                  <c:v>البعد الاقتصادي</c:v>
                </c:pt>
              </c:strCache>
            </c:strRef>
          </c:tx>
          <c:spPr>
            <a:solidFill>
              <a:schemeClr val="accent1">
                <a:lumMod val="60000"/>
              </a:schemeClr>
            </a:solidFill>
            <a:ln>
              <a:noFill/>
            </a:ln>
            <a:effectLst/>
          </c:spPr>
          <c:invertIfNegative val="0"/>
          <c:cat>
            <c:numRef>
              <c:f>'Contribution of dimensions_ ara'!$D$1</c:f>
              <c:numCache>
                <c:formatCode>General</c:formatCode>
                <c:ptCount val="1"/>
                <c:pt idx="0">
                  <c:v>2030</c:v>
                </c:pt>
              </c:numCache>
              <c:extLst/>
            </c:numRef>
          </c:cat>
          <c:val>
            <c:numRef>
              <c:f>'Contribution of dimensions_ ara'!$D$8</c:f>
              <c:numCache>
                <c:formatCode>0.00%</c:formatCode>
                <c:ptCount val="1"/>
                <c:pt idx="0">
                  <c:v>0.50570000000000004</c:v>
                </c:pt>
              </c:numCache>
              <c:extLst/>
            </c:numRef>
          </c:val>
          <c:extLst>
            <c:ext xmlns:c16="http://schemas.microsoft.com/office/drawing/2014/chart" uri="{C3380CC4-5D6E-409C-BE32-E72D297353CC}">
              <c16:uniqueId val="{00000006-B65E-4208-9957-D3DE65FCC23E}"/>
            </c:ext>
          </c:extLst>
        </c:ser>
        <c:dLbls>
          <c:showLegendKey val="0"/>
          <c:showVal val="0"/>
          <c:showCatName val="0"/>
          <c:showSerName val="0"/>
          <c:showPercent val="0"/>
          <c:showBubbleSize val="0"/>
        </c:dLbls>
        <c:gapWidth val="150"/>
        <c:overlap val="100"/>
        <c:axId val="134244608"/>
        <c:axId val="134254592"/>
      </c:barChart>
      <c:catAx>
        <c:axId val="134244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254592"/>
        <c:crosses val="autoZero"/>
        <c:auto val="1"/>
        <c:lblAlgn val="ctr"/>
        <c:lblOffset val="100"/>
        <c:noMultiLvlLbl val="0"/>
      </c:catAx>
      <c:valAx>
        <c:axId val="1342545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244608"/>
        <c:crosses val="autoZero"/>
        <c:crossBetween val="between"/>
      </c:valAx>
      <c:spPr>
        <a:noFill/>
        <a:ln>
          <a:noFill/>
        </a:ln>
        <a:effectLst/>
      </c:spPr>
    </c:plotArea>
    <c:legend>
      <c:legendPos val="b"/>
      <c:layout>
        <c:manualLayout>
          <c:xMode val="edge"/>
          <c:yMode val="edge"/>
          <c:x val="5.848972003499564E-2"/>
          <c:y val="0.73784339457567805"/>
          <c:w val="0.72317541557305332"/>
          <c:h val="0.262156605424321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DD0217-1195-4496-ADA4-8FBE1FCD1CFB}" type="datetimeFigureOut">
              <a:rPr lang="en-AU" smtClean="0"/>
              <a:t>28/11/2022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82BF88-36B6-48C4-92C7-10FA70A4795D}" type="slidenum">
              <a:rPr lang="en-AU" smtClean="0"/>
              <a:t>‹#›</a:t>
            </a:fld>
            <a:endParaRPr lang="en-AU"/>
          </a:p>
        </p:txBody>
      </p:sp>
    </p:spTree>
    <p:extLst>
      <p:ext uri="{BB962C8B-B14F-4D97-AF65-F5344CB8AC3E}">
        <p14:creationId xmlns:p14="http://schemas.microsoft.com/office/powerpoint/2010/main" val="4202469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C82BF88-36B6-48C4-92C7-10FA70A4795D}" type="slidenum">
              <a:rPr lang="en-AU" smtClean="0"/>
              <a:t>15</a:t>
            </a:fld>
            <a:endParaRPr lang="en-AU"/>
          </a:p>
        </p:txBody>
      </p:sp>
    </p:spTree>
    <p:extLst>
      <p:ext uri="{BB962C8B-B14F-4D97-AF65-F5344CB8AC3E}">
        <p14:creationId xmlns:p14="http://schemas.microsoft.com/office/powerpoint/2010/main" val="3605032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853C0224-D230-41C4-9237-B3C6CA9A3875}" type="datetimeFigureOut">
              <a:rPr lang="en-AU" smtClean="0"/>
              <a:t>28/11/2022</a:t>
            </a:fld>
            <a:endParaRPr lang="en-AU"/>
          </a:p>
        </p:txBody>
      </p:sp>
      <p:sp>
        <p:nvSpPr>
          <p:cNvPr id="20" name="Footer Placeholder 19"/>
          <p:cNvSpPr>
            <a:spLocks noGrp="1"/>
          </p:cNvSpPr>
          <p:nvPr>
            <p:ph type="ftr" sz="quarter" idx="11"/>
          </p:nvPr>
        </p:nvSpPr>
        <p:spPr/>
        <p:txBody>
          <a:bodyPr/>
          <a:lstStyle/>
          <a:p>
            <a:endParaRPr lang="en-AU"/>
          </a:p>
        </p:txBody>
      </p:sp>
      <p:sp>
        <p:nvSpPr>
          <p:cNvPr id="10" name="Slide Number Placeholder 9"/>
          <p:cNvSpPr>
            <a:spLocks noGrp="1"/>
          </p:cNvSpPr>
          <p:nvPr>
            <p:ph type="sldNum" sz="quarter" idx="12"/>
          </p:nvPr>
        </p:nvSpPr>
        <p:spPr/>
        <p:txBody>
          <a:bodyPr/>
          <a:lstStyle/>
          <a:p>
            <a:fld id="{7BFEDB15-ADED-4E19-84BD-D586BD579C41}" type="slidenum">
              <a:rPr lang="en-AU" smtClean="0"/>
              <a:t>‹#›</a:t>
            </a:fld>
            <a:endParaRPr lang="en-AU"/>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3C0224-D230-41C4-9237-B3C6CA9A3875}" type="datetimeFigureOut">
              <a:rPr lang="en-AU" smtClean="0"/>
              <a:t>28/11/2022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FEDB15-ADED-4E19-84BD-D586BD579C41}"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3C0224-D230-41C4-9237-B3C6CA9A3875}" type="datetimeFigureOut">
              <a:rPr lang="en-AU" smtClean="0"/>
              <a:t>28/11/2022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FEDB15-ADED-4E19-84BD-D586BD579C41}"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3C0224-D230-41C4-9237-B3C6CA9A3875}" type="datetimeFigureOut">
              <a:rPr lang="en-AU" smtClean="0"/>
              <a:t>28/11/2022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FEDB15-ADED-4E19-84BD-D586BD579C41}"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53C0224-D230-41C4-9237-B3C6CA9A3875}" type="datetimeFigureOut">
              <a:rPr lang="en-AU" smtClean="0"/>
              <a:t>28/11/2022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BFEDB15-ADED-4E19-84BD-D586BD579C41}" type="slidenum">
              <a:rPr lang="en-AU" smtClean="0"/>
              <a:t>‹#›</a:t>
            </a:fld>
            <a:endParaRPr lang="en-AU"/>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53C0224-D230-41C4-9237-B3C6CA9A3875}" type="datetimeFigureOut">
              <a:rPr lang="en-AU" smtClean="0"/>
              <a:t>28/11/2022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FEDB15-ADED-4E19-84BD-D586BD579C41}"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53C0224-D230-41C4-9237-B3C6CA9A3875}" type="datetimeFigureOut">
              <a:rPr lang="en-AU" smtClean="0"/>
              <a:t>28/11/2022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BFEDB15-ADED-4E19-84BD-D586BD579C41}"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853C0224-D230-41C4-9237-B3C6CA9A3875}" type="datetimeFigureOut">
              <a:rPr lang="en-AU" smtClean="0"/>
              <a:t>28/11/2022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BFEDB15-ADED-4E19-84BD-D586BD579C41}"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853C0224-D230-41C4-9237-B3C6CA9A3875}" type="datetimeFigureOut">
              <a:rPr lang="en-AU" smtClean="0"/>
              <a:t>28/11/2022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BFEDB15-ADED-4E19-84BD-D586BD579C41}" type="slidenum">
              <a:rPr lang="en-AU" smtClean="0"/>
              <a:t>‹#›</a:t>
            </a:fld>
            <a:endParaRPr lang="en-AU"/>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53C0224-D230-41C4-9237-B3C6CA9A3875}" type="datetimeFigureOut">
              <a:rPr lang="en-AU" smtClean="0"/>
              <a:t>28/11/2022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FEDB15-ADED-4E19-84BD-D586BD579C41}"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853C0224-D230-41C4-9237-B3C6CA9A3875}" type="datetimeFigureOut">
              <a:rPr lang="en-AU" smtClean="0"/>
              <a:t>28/11/2022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BFEDB15-ADED-4E19-84BD-D586BD579C41}" type="slidenum">
              <a:rPr lang="en-AU" smtClean="0"/>
              <a:t>‹#›</a:t>
            </a:fld>
            <a:endParaRPr lang="en-AU"/>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53C0224-D230-41C4-9237-B3C6CA9A3875}" type="datetimeFigureOut">
              <a:rPr lang="en-AU" smtClean="0"/>
              <a:t>28/11/2022</a:t>
            </a:fld>
            <a:endParaRPr lang="en-AU"/>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BFEDB15-ADED-4E19-84BD-D586BD579C41}" type="slidenum">
              <a:rPr lang="en-AU" smtClean="0"/>
              <a:t>‹#›</a:t>
            </a:fld>
            <a:endParaRPr lang="en-AU"/>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813905" y="2968831"/>
            <a:ext cx="9997440" cy="1241377"/>
          </a:xfrm>
          <a:prstGeom prst="rect">
            <a:avLst/>
          </a:prstGeom>
        </p:spPr>
        <p:txBody>
          <a:bodyPr anchor="b">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rtl="1"/>
            <a:r>
              <a:rPr lang="ar-SA" sz="4400" dirty="0"/>
              <a:t>استراتيجية مكافحة الفقر متعدد الأبعاد</a:t>
            </a:r>
          </a:p>
        </p:txBody>
      </p:sp>
      <p:sp>
        <p:nvSpPr>
          <p:cNvPr id="5" name="Title 1"/>
          <p:cNvSpPr txBox="1">
            <a:spLocks/>
          </p:cNvSpPr>
          <p:nvPr/>
        </p:nvSpPr>
        <p:spPr>
          <a:xfrm>
            <a:off x="1418844" y="5943600"/>
            <a:ext cx="3724656" cy="769938"/>
          </a:xfrm>
          <a:prstGeom prst="rect">
            <a:avLst/>
          </a:prstGeom>
        </p:spPr>
        <p:txBody>
          <a:bodyPr anchor="b">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rtl="1"/>
            <a:r>
              <a:rPr lang="ar-SA" dirty="0"/>
              <a:t>سونيا الحلو </a:t>
            </a:r>
            <a:endParaRPr lang="en-US" dirty="0"/>
          </a:p>
        </p:txBody>
      </p:sp>
      <p:sp>
        <p:nvSpPr>
          <p:cNvPr id="7" name="Rectangle 5">
            <a:extLst>
              <a:ext uri="{FF2B5EF4-FFF2-40B4-BE49-F238E27FC236}">
                <a16:creationId xmlns:a16="http://schemas.microsoft.com/office/drawing/2014/main" id="{7598C4B6-D10F-4E85-A27D-8EC96CC1AE3E}"/>
              </a:ext>
            </a:extLst>
          </p:cNvPr>
          <p:cNvSpPr>
            <a:spLocks noChangeArrowheads="1"/>
          </p:cNvSpPr>
          <p:nvPr/>
        </p:nvSpPr>
        <p:spPr bwMode="auto">
          <a:xfrm>
            <a:off x="6096000" y="25413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graphicFrame>
        <p:nvGraphicFramePr>
          <p:cNvPr id="8" name="Object 7">
            <a:extLst>
              <a:ext uri="{FF2B5EF4-FFF2-40B4-BE49-F238E27FC236}">
                <a16:creationId xmlns:a16="http://schemas.microsoft.com/office/drawing/2014/main" id="{7B1CE005-442D-4DA8-BEAA-9B123FA6E37A}"/>
              </a:ext>
            </a:extLst>
          </p:cNvPr>
          <p:cNvGraphicFramePr>
            <a:graphicFrameLocks noChangeAspect="1"/>
          </p:cNvGraphicFramePr>
          <p:nvPr>
            <p:extLst>
              <p:ext uri="{D42A27DB-BD31-4B8C-83A1-F6EECF244321}">
                <p14:modId xmlns:p14="http://schemas.microsoft.com/office/powerpoint/2010/main" val="2325984529"/>
              </p:ext>
            </p:extLst>
          </p:nvPr>
        </p:nvGraphicFramePr>
        <p:xfrm>
          <a:off x="6085550" y="380010"/>
          <a:ext cx="1454150" cy="1399097"/>
        </p:xfrm>
        <a:graphic>
          <a:graphicData uri="http://schemas.openxmlformats.org/presentationml/2006/ole">
            <mc:AlternateContent xmlns:mc="http://schemas.openxmlformats.org/markup-compatibility/2006">
              <mc:Choice xmlns:v="urn:schemas-microsoft-com:vml" Requires="v">
                <p:oleObj spid="_x0000_s1164" name="Bitmap Image" r:id="rId3" imgW="1171429" imgH="1647619" progId="PBrush">
                  <p:embed/>
                </p:oleObj>
              </mc:Choice>
              <mc:Fallback>
                <p:oleObj name="Bitmap Image" r:id="rId3" imgW="1171429" imgH="1647619"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5550" y="380010"/>
                        <a:ext cx="1454150" cy="1399097"/>
                      </a:xfrm>
                      <a:prstGeom prst="rect">
                        <a:avLst/>
                      </a:prstGeom>
                      <a:noFill/>
                    </p:spPr>
                  </p:pic>
                </p:oleObj>
              </mc:Fallback>
            </mc:AlternateContent>
          </a:graphicData>
        </a:graphic>
      </p:graphicFrame>
      <p:sp>
        <p:nvSpPr>
          <p:cNvPr id="9" name="TextBox 8">
            <a:extLst>
              <a:ext uri="{FF2B5EF4-FFF2-40B4-BE49-F238E27FC236}">
                <a16:creationId xmlns:a16="http://schemas.microsoft.com/office/drawing/2014/main" id="{C5C3272B-5BCA-42AA-BA5A-EF911144BAAB}"/>
              </a:ext>
            </a:extLst>
          </p:cNvPr>
          <p:cNvSpPr txBox="1"/>
          <p:nvPr/>
        </p:nvSpPr>
        <p:spPr>
          <a:xfrm>
            <a:off x="4105051" y="1779108"/>
            <a:ext cx="5415148" cy="523220"/>
          </a:xfrm>
          <a:prstGeom prst="rect">
            <a:avLst/>
          </a:prstGeom>
          <a:noFill/>
        </p:spPr>
        <p:txBody>
          <a:bodyPr wrap="square" rtlCol="0">
            <a:spAutoFit/>
          </a:bodyPr>
          <a:lstStyle/>
          <a:p>
            <a:pPr algn="ctr"/>
            <a:r>
              <a:rPr lang="ar-SA" sz="2800" b="1" dirty="0">
                <a:latin typeface="+mj-lt"/>
              </a:rPr>
              <a:t>وزارة التنمية الاجتماعية </a:t>
            </a:r>
            <a:endParaRPr lang="en-AU" sz="2800" b="1" dirty="0">
              <a:latin typeface="+mj-lt"/>
            </a:endParaRPr>
          </a:p>
        </p:txBody>
      </p:sp>
    </p:spTree>
    <p:extLst>
      <p:ext uri="{BB962C8B-B14F-4D97-AF65-F5344CB8AC3E}">
        <p14:creationId xmlns:p14="http://schemas.microsoft.com/office/powerpoint/2010/main" val="2365386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3B69AC6-B3C2-462A-B55E-006D35109763}"/>
              </a:ext>
            </a:extLst>
          </p:cNvPr>
          <p:cNvGraphicFramePr>
            <a:graphicFrameLocks noGrp="1"/>
          </p:cNvGraphicFramePr>
          <p:nvPr>
            <p:extLst>
              <p:ext uri="{D42A27DB-BD31-4B8C-83A1-F6EECF244321}">
                <p14:modId xmlns:p14="http://schemas.microsoft.com/office/powerpoint/2010/main" val="2104914769"/>
              </p:ext>
            </p:extLst>
          </p:nvPr>
        </p:nvGraphicFramePr>
        <p:xfrm>
          <a:off x="5646420" y="1461221"/>
          <a:ext cx="6265164" cy="3240913"/>
        </p:xfrm>
        <a:graphic>
          <a:graphicData uri="http://schemas.openxmlformats.org/drawingml/2006/table">
            <a:tbl>
              <a:tblPr firstRow="1" firstCol="1" bandRow="1">
                <a:tableStyleId>{22838BEF-8BB2-4498-84A7-C5851F593DF1}</a:tableStyleId>
              </a:tblPr>
              <a:tblGrid>
                <a:gridCol w="1116698">
                  <a:extLst>
                    <a:ext uri="{9D8B030D-6E8A-4147-A177-3AD203B41FA5}">
                      <a16:colId xmlns:a16="http://schemas.microsoft.com/office/drawing/2014/main" val="471221876"/>
                    </a:ext>
                  </a:extLst>
                </a:gridCol>
                <a:gridCol w="1616525">
                  <a:extLst>
                    <a:ext uri="{9D8B030D-6E8A-4147-A177-3AD203B41FA5}">
                      <a16:colId xmlns:a16="http://schemas.microsoft.com/office/drawing/2014/main" val="2929117732"/>
                    </a:ext>
                  </a:extLst>
                </a:gridCol>
                <a:gridCol w="1616525">
                  <a:extLst>
                    <a:ext uri="{9D8B030D-6E8A-4147-A177-3AD203B41FA5}">
                      <a16:colId xmlns:a16="http://schemas.microsoft.com/office/drawing/2014/main" val="1770885260"/>
                    </a:ext>
                  </a:extLst>
                </a:gridCol>
                <a:gridCol w="1536702">
                  <a:extLst>
                    <a:ext uri="{9D8B030D-6E8A-4147-A177-3AD203B41FA5}">
                      <a16:colId xmlns:a16="http://schemas.microsoft.com/office/drawing/2014/main" val="1528563599"/>
                    </a:ext>
                  </a:extLst>
                </a:gridCol>
                <a:gridCol w="378714">
                  <a:extLst>
                    <a:ext uri="{9D8B030D-6E8A-4147-A177-3AD203B41FA5}">
                      <a16:colId xmlns:a16="http://schemas.microsoft.com/office/drawing/2014/main" val="3138749601"/>
                    </a:ext>
                  </a:extLst>
                </a:gridCol>
              </a:tblGrid>
              <a:tr h="422910">
                <a:tc rowSpan="2">
                  <a:txBody>
                    <a:bodyPr/>
                    <a:lstStyle/>
                    <a:p>
                      <a:pPr algn="ctr">
                        <a:lnSpc>
                          <a:spcPct val="107000"/>
                        </a:lnSpc>
                        <a:spcAft>
                          <a:spcPts val="800"/>
                        </a:spcAft>
                      </a:pPr>
                      <a:r>
                        <a:rPr lang="ar-JO" sz="1600">
                          <a:effectLst/>
                          <a:cs typeface="+mn-cs"/>
                        </a:rPr>
                        <a:t>نسبة التخفيض</a:t>
                      </a:r>
                      <a:endParaRPr lang="en-AU" sz="1600">
                        <a:effectLst/>
                        <a:latin typeface="Calibri" panose="020F0502020204030204" pitchFamily="34" charset="0"/>
                        <a:ea typeface="Calibri" panose="020F0502020204030204" pitchFamily="34" charset="0"/>
                        <a:cs typeface="+mn-cs"/>
                      </a:endParaRPr>
                    </a:p>
                  </a:txBody>
                  <a:tcPr marL="0" marR="0" marT="0" marB="0"/>
                </a:tc>
                <a:tc gridSpan="2">
                  <a:txBody>
                    <a:bodyPr/>
                    <a:lstStyle/>
                    <a:p>
                      <a:pPr algn="ctr">
                        <a:lnSpc>
                          <a:spcPct val="107000"/>
                        </a:lnSpc>
                        <a:spcAft>
                          <a:spcPts val="800"/>
                        </a:spcAft>
                      </a:pPr>
                      <a:r>
                        <a:rPr lang="ar-JO" sz="1600" dirty="0">
                          <a:effectLst/>
                          <a:cs typeface="+mn-cs"/>
                        </a:rPr>
                        <a:t>نسبة الحرمان في بعد ظروف السكن والوصول للخدمات</a:t>
                      </a:r>
                      <a:endParaRPr lang="en-AU" sz="1600" dirty="0">
                        <a:effectLst/>
                        <a:latin typeface="Calibri" panose="020F0502020204030204" pitchFamily="34" charset="0"/>
                        <a:ea typeface="Calibri" panose="020F0502020204030204" pitchFamily="34" charset="0"/>
                        <a:cs typeface="+mn-cs"/>
                      </a:endParaRPr>
                    </a:p>
                  </a:txBody>
                  <a:tcPr marL="68580" marR="68580" marT="9525" marB="0"/>
                </a:tc>
                <a:tc hMerge="1">
                  <a:txBody>
                    <a:bodyPr/>
                    <a:lstStyle/>
                    <a:p>
                      <a:endParaRPr lang="en-AU"/>
                    </a:p>
                  </a:txBody>
                  <a:tcPr/>
                </a:tc>
                <a:tc rowSpan="2">
                  <a:txBody>
                    <a:bodyPr/>
                    <a:lstStyle/>
                    <a:p>
                      <a:pPr algn="ctr">
                        <a:lnSpc>
                          <a:spcPct val="107000"/>
                        </a:lnSpc>
                        <a:spcAft>
                          <a:spcPts val="800"/>
                        </a:spcAft>
                      </a:pPr>
                      <a:r>
                        <a:rPr lang="ar-JO" sz="1600">
                          <a:effectLst/>
                          <a:cs typeface="+mn-cs"/>
                        </a:rPr>
                        <a:t>المؤشر</a:t>
                      </a:r>
                      <a:endParaRPr lang="en-AU" sz="1600">
                        <a:effectLst/>
                        <a:cs typeface="+mn-cs"/>
                      </a:endParaRPr>
                    </a:p>
                    <a:p>
                      <a:pPr algn="ctr">
                        <a:lnSpc>
                          <a:spcPct val="107000"/>
                        </a:lnSpc>
                        <a:spcAft>
                          <a:spcPts val="800"/>
                        </a:spcAft>
                      </a:pPr>
                      <a:r>
                        <a:rPr lang="ar-JO"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rowSpan="2">
                  <a:txBody>
                    <a:bodyPr/>
                    <a:lstStyle/>
                    <a:p>
                      <a:pPr algn="ctr">
                        <a:lnSpc>
                          <a:spcPct val="107000"/>
                        </a:lnSpc>
                        <a:spcAft>
                          <a:spcPts val="800"/>
                        </a:spcAft>
                      </a:pPr>
                      <a:r>
                        <a:rPr lang="ar-SA" sz="1600">
                          <a:effectLst/>
                          <a:cs typeface="+mn-cs"/>
                        </a:rPr>
                        <a:t>الرقم</a:t>
                      </a:r>
                      <a:endParaRPr lang="en-AU" sz="1600">
                        <a:effectLst/>
                        <a:cs typeface="+mn-cs"/>
                      </a:endParaRPr>
                    </a:p>
                    <a:p>
                      <a:pPr algn="ctr">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3960803087"/>
                  </a:ext>
                </a:extLst>
              </a:tr>
              <a:tr h="422910">
                <a:tc vMerge="1">
                  <a:txBody>
                    <a:bodyPr/>
                    <a:lstStyle/>
                    <a:p>
                      <a:endParaRPr lang="en-AU"/>
                    </a:p>
                  </a:txBody>
                  <a:tcPr/>
                </a:tc>
                <a:tc>
                  <a:txBody>
                    <a:bodyPr/>
                    <a:lstStyle/>
                    <a:p>
                      <a:pPr algn="ctr">
                        <a:lnSpc>
                          <a:spcPct val="107000"/>
                        </a:lnSpc>
                        <a:spcAft>
                          <a:spcPts val="800"/>
                        </a:spcAft>
                      </a:pPr>
                      <a:r>
                        <a:rPr lang="ar-JO" sz="1600">
                          <a:effectLst/>
                          <a:cs typeface="+mn-cs"/>
                        </a:rPr>
                        <a:t>2030</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JO" sz="1600">
                          <a:effectLst/>
                          <a:cs typeface="+mn-cs"/>
                        </a:rPr>
                        <a:t>2022</a:t>
                      </a:r>
                      <a:endParaRPr lang="en-AU" sz="1600">
                        <a:effectLst/>
                        <a:latin typeface="Calibri" panose="020F0502020204030204" pitchFamily="34" charset="0"/>
                        <a:ea typeface="Calibri" panose="020F0502020204030204" pitchFamily="34" charset="0"/>
                        <a:cs typeface="+mn-cs"/>
                      </a:endParaRPr>
                    </a:p>
                  </a:txBody>
                  <a:tcPr marL="68580" marR="68580" marT="9525" marB="0"/>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3027220483"/>
                  </a:ext>
                </a:extLst>
              </a:tr>
              <a:tr h="409575">
                <a:tc>
                  <a:txBody>
                    <a:bodyPr/>
                    <a:lstStyle/>
                    <a:p>
                      <a:pPr algn="ctr" rtl="1">
                        <a:lnSpc>
                          <a:spcPct val="107000"/>
                        </a:lnSpc>
                        <a:spcAft>
                          <a:spcPts val="800"/>
                        </a:spcAft>
                      </a:pPr>
                      <a:r>
                        <a:rPr lang="ar-JO" sz="1600">
                          <a:effectLst/>
                          <a:cs typeface="+mn-cs"/>
                        </a:rPr>
                        <a:t>3.3%</a:t>
                      </a:r>
                      <a:endParaRPr lang="en-AU" sz="1600">
                        <a:effectLst/>
                        <a:latin typeface="Calibri" panose="020F0502020204030204" pitchFamily="34" charset="0"/>
                        <a:ea typeface="Calibri" panose="020F0502020204030204" pitchFamily="34" charset="0"/>
                        <a:cs typeface="+mn-cs"/>
                      </a:endParaRPr>
                    </a:p>
                  </a:txBody>
                  <a:tcPr marL="0" marR="0" marT="0" marB="0"/>
                </a:tc>
                <a:tc>
                  <a:txBody>
                    <a:bodyPr/>
                    <a:lstStyle/>
                    <a:p>
                      <a:pPr algn="ctr">
                        <a:lnSpc>
                          <a:spcPct val="107000"/>
                        </a:lnSpc>
                        <a:spcAft>
                          <a:spcPts val="800"/>
                        </a:spcAft>
                      </a:pPr>
                      <a:r>
                        <a:rPr lang="ar-JO" sz="1600">
                          <a:effectLst/>
                          <a:cs typeface="+mn-cs"/>
                        </a:rPr>
                        <a:t>2%</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JO" sz="1600">
                          <a:effectLst/>
                          <a:cs typeface="+mn-cs"/>
                        </a:rPr>
                        <a:t>5.3%</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a:lnSpc>
                          <a:spcPct val="107000"/>
                        </a:lnSpc>
                        <a:spcAft>
                          <a:spcPts val="800"/>
                        </a:spcAft>
                      </a:pPr>
                      <a:r>
                        <a:rPr lang="ar-JO" sz="1600">
                          <a:effectLst/>
                          <a:cs typeface="+mn-cs"/>
                        </a:rPr>
                        <a:t>توفر شبكات المياه</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SA" sz="1600">
                          <a:effectLst/>
                          <a:cs typeface="+mn-cs"/>
                        </a:rPr>
                        <a:t>1</a:t>
                      </a:r>
                      <a:endParaRPr lang="en-AU" sz="160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1386803624"/>
                  </a:ext>
                </a:extLst>
              </a:tr>
              <a:tr h="1057910">
                <a:tc gridSpan="2">
                  <a:txBody>
                    <a:bodyPr/>
                    <a:lstStyle/>
                    <a:p>
                      <a:pPr algn="ctr">
                        <a:lnSpc>
                          <a:spcPct val="107000"/>
                        </a:lnSpc>
                        <a:spcAft>
                          <a:spcPts val="800"/>
                        </a:spcAft>
                      </a:pPr>
                      <a:r>
                        <a:rPr lang="ar-SA" sz="1600">
                          <a:effectLst/>
                          <a:cs typeface="+mn-cs"/>
                        </a:rPr>
                        <a:t>تباين الاراء بين سلطة الطاقة وسلطة المياه نظرا للتأثير العالي للعامل الاحتلالي </a:t>
                      </a:r>
                      <a:endParaRPr lang="en-AU" sz="1600">
                        <a:effectLst/>
                        <a:cs typeface="+mn-cs"/>
                      </a:endParaRPr>
                    </a:p>
                    <a:p>
                      <a:pPr algn="ctr">
                        <a:lnSpc>
                          <a:spcPct val="107000"/>
                        </a:lnSpc>
                        <a:spcAft>
                          <a:spcPts val="800"/>
                        </a:spcAft>
                      </a:pPr>
                      <a:r>
                        <a:rPr lang="en-AU"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0" marR="0" marT="0" marB="0"/>
                </a:tc>
                <a:tc hMerge="1">
                  <a:txBody>
                    <a:bodyPr/>
                    <a:lstStyle/>
                    <a:p>
                      <a:endParaRPr lang="en-AU"/>
                    </a:p>
                  </a:txBody>
                  <a:tcPr/>
                </a:tc>
                <a:tc>
                  <a:txBody>
                    <a:bodyPr/>
                    <a:lstStyle/>
                    <a:p>
                      <a:pPr algn="ctr" rtl="1">
                        <a:lnSpc>
                          <a:spcPct val="107000"/>
                        </a:lnSpc>
                        <a:spcAft>
                          <a:spcPts val="800"/>
                        </a:spcAft>
                      </a:pPr>
                      <a:r>
                        <a:rPr lang="ar-JO" sz="1600">
                          <a:effectLst/>
                          <a:cs typeface="+mn-cs"/>
                        </a:rPr>
                        <a:t>16.8%</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a:lnSpc>
                          <a:spcPct val="107000"/>
                        </a:lnSpc>
                        <a:spcAft>
                          <a:spcPts val="800"/>
                        </a:spcAft>
                      </a:pPr>
                      <a:r>
                        <a:rPr lang="ar-JO" sz="1600" dirty="0">
                          <a:effectLst/>
                          <a:cs typeface="+mn-cs"/>
                        </a:rPr>
                        <a:t>إمدادات الكهرباء والماء</a:t>
                      </a:r>
                      <a:endParaRPr lang="en-AU" sz="1600" dirty="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SA" sz="1600" dirty="0">
                          <a:effectLst/>
                          <a:cs typeface="+mn-cs"/>
                        </a:rPr>
                        <a:t>2</a:t>
                      </a:r>
                      <a:endParaRPr lang="en-AU" sz="1600" dirty="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759356297"/>
                  </a:ext>
                </a:extLst>
              </a:tr>
              <a:tr h="409575">
                <a:tc>
                  <a:txBody>
                    <a:bodyPr/>
                    <a:lstStyle/>
                    <a:p>
                      <a:pPr algn="ctr" rtl="1">
                        <a:lnSpc>
                          <a:spcPct val="107000"/>
                        </a:lnSpc>
                        <a:spcAft>
                          <a:spcPts val="800"/>
                        </a:spcAft>
                      </a:pPr>
                      <a:r>
                        <a:rPr lang="ar-JO" sz="1600" dirty="0">
                          <a:effectLst/>
                          <a:cs typeface="+mn-cs"/>
                        </a:rPr>
                        <a:t>5.4%</a:t>
                      </a:r>
                      <a:endParaRPr lang="en-AU" sz="1600" dirty="0">
                        <a:effectLst/>
                        <a:latin typeface="Calibri" panose="020F0502020204030204" pitchFamily="34" charset="0"/>
                        <a:ea typeface="Calibri" panose="020F0502020204030204" pitchFamily="34" charset="0"/>
                        <a:cs typeface="+mn-cs"/>
                      </a:endParaRPr>
                    </a:p>
                  </a:txBody>
                  <a:tcPr marL="0" marR="0" marT="0" marB="0"/>
                </a:tc>
                <a:tc>
                  <a:txBody>
                    <a:bodyPr/>
                    <a:lstStyle/>
                    <a:p>
                      <a:pPr algn="ctr">
                        <a:lnSpc>
                          <a:spcPct val="107000"/>
                        </a:lnSpc>
                        <a:spcAft>
                          <a:spcPts val="800"/>
                        </a:spcAft>
                      </a:pPr>
                      <a:r>
                        <a:rPr lang="ar-JO" sz="1600">
                          <a:effectLst/>
                          <a:cs typeface="+mn-cs"/>
                        </a:rPr>
                        <a:t>17%</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JO" sz="1600">
                          <a:effectLst/>
                          <a:cs typeface="+mn-cs"/>
                        </a:rPr>
                        <a:t>22.4%</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a:lnSpc>
                          <a:spcPct val="107000"/>
                        </a:lnSpc>
                        <a:spcAft>
                          <a:spcPts val="800"/>
                        </a:spcAft>
                      </a:pPr>
                      <a:r>
                        <a:rPr lang="ar-JO" sz="1600">
                          <a:effectLst/>
                          <a:cs typeface="+mn-cs"/>
                        </a:rPr>
                        <a:t>مشاكل التهوية في المسكن</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SA" sz="1600" dirty="0">
                          <a:effectLst/>
                          <a:cs typeface="+mn-cs"/>
                        </a:rPr>
                        <a:t>3</a:t>
                      </a:r>
                      <a:endParaRPr lang="en-AU" sz="1600" dirty="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1351267909"/>
                  </a:ext>
                </a:extLst>
              </a:tr>
              <a:tr h="409575">
                <a:tc>
                  <a:txBody>
                    <a:bodyPr/>
                    <a:lstStyle/>
                    <a:p>
                      <a:pPr algn="ctr" rtl="1">
                        <a:lnSpc>
                          <a:spcPct val="107000"/>
                        </a:lnSpc>
                        <a:spcAft>
                          <a:spcPts val="800"/>
                        </a:spcAft>
                      </a:pPr>
                      <a:r>
                        <a:rPr lang="ar-JO" sz="1600" dirty="0">
                          <a:effectLst/>
                          <a:cs typeface="+mn-cs"/>
                        </a:rPr>
                        <a:t>4.2%</a:t>
                      </a:r>
                      <a:endParaRPr lang="en-AU" sz="1600" dirty="0">
                        <a:effectLst/>
                        <a:latin typeface="Calibri" panose="020F0502020204030204" pitchFamily="34" charset="0"/>
                        <a:ea typeface="Calibri" panose="020F0502020204030204" pitchFamily="34" charset="0"/>
                        <a:cs typeface="+mn-cs"/>
                      </a:endParaRPr>
                    </a:p>
                  </a:txBody>
                  <a:tcPr marL="0" marR="0" marT="0" marB="0"/>
                </a:tc>
                <a:tc>
                  <a:txBody>
                    <a:bodyPr/>
                    <a:lstStyle/>
                    <a:p>
                      <a:pPr algn="ctr">
                        <a:lnSpc>
                          <a:spcPct val="107000"/>
                        </a:lnSpc>
                        <a:spcAft>
                          <a:spcPts val="800"/>
                        </a:spcAft>
                      </a:pPr>
                      <a:r>
                        <a:rPr lang="ar-JO" sz="1600">
                          <a:effectLst/>
                          <a:cs typeface="+mn-cs"/>
                        </a:rPr>
                        <a:t>22%</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JO" sz="1600">
                          <a:effectLst/>
                          <a:cs typeface="+mn-cs"/>
                        </a:rPr>
                        <a:t>26.2%</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a:lnSpc>
                          <a:spcPct val="107000"/>
                        </a:lnSpc>
                        <a:spcAft>
                          <a:spcPts val="800"/>
                        </a:spcAft>
                      </a:pPr>
                      <a:r>
                        <a:rPr lang="ar-JO" sz="1600">
                          <a:effectLst/>
                          <a:cs typeface="+mn-cs"/>
                        </a:rPr>
                        <a:t>كثافة السكن</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SA" sz="1600" dirty="0">
                          <a:effectLst/>
                          <a:cs typeface="+mn-cs"/>
                        </a:rPr>
                        <a:t>4</a:t>
                      </a:r>
                      <a:endParaRPr lang="en-AU" sz="1600" dirty="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2629049142"/>
                  </a:ext>
                </a:extLst>
              </a:tr>
            </a:tbl>
          </a:graphicData>
        </a:graphic>
      </p:graphicFrame>
      <p:sp>
        <p:nvSpPr>
          <p:cNvPr id="5" name="Title 1">
            <a:extLst>
              <a:ext uri="{FF2B5EF4-FFF2-40B4-BE49-F238E27FC236}">
                <a16:creationId xmlns:a16="http://schemas.microsoft.com/office/drawing/2014/main" id="{BD4845DB-C2C0-4834-A865-227491F2E0E9}"/>
              </a:ext>
            </a:extLst>
          </p:cNvPr>
          <p:cNvSpPr txBox="1">
            <a:spLocks/>
          </p:cNvSpPr>
          <p:nvPr/>
        </p:nvSpPr>
        <p:spPr>
          <a:xfrm>
            <a:off x="1914144" y="82187"/>
            <a:ext cx="999744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r" rtl="1"/>
            <a:r>
              <a:rPr lang="ar-SA" sz="3600" dirty="0"/>
              <a:t>الأهداف المتعلقة ببعد ظروف السكن والوصول للخدمات حتى العام 2030 </a:t>
            </a:r>
            <a:endParaRPr lang="en-AU" sz="3600" dirty="0"/>
          </a:p>
        </p:txBody>
      </p:sp>
      <p:sp>
        <p:nvSpPr>
          <p:cNvPr id="2" name="TextBox 1">
            <a:extLst>
              <a:ext uri="{FF2B5EF4-FFF2-40B4-BE49-F238E27FC236}">
                <a16:creationId xmlns:a16="http://schemas.microsoft.com/office/drawing/2014/main" id="{6D976487-7714-4313-BC01-72F036239BB0}"/>
              </a:ext>
            </a:extLst>
          </p:cNvPr>
          <p:cNvSpPr txBox="1"/>
          <p:nvPr/>
        </p:nvSpPr>
        <p:spPr>
          <a:xfrm>
            <a:off x="2297430" y="2236237"/>
            <a:ext cx="2640330" cy="2638992"/>
          </a:xfrm>
          <a:prstGeom prst="rect">
            <a:avLst/>
          </a:prstGeom>
          <a:noFill/>
        </p:spPr>
        <p:txBody>
          <a:bodyPr wrap="square" rtlCol="0">
            <a:spAutoFit/>
          </a:bodyPr>
          <a:lstStyle/>
          <a:p>
            <a:pPr marL="342900" indent="-342900" algn="r" rtl="1">
              <a:lnSpc>
                <a:spcPct val="150000"/>
              </a:lnSpc>
              <a:buAutoNum type="arabicPeriod"/>
            </a:pPr>
            <a:r>
              <a:rPr lang="ar-SA" sz="1400" dirty="0">
                <a:latin typeface="Times New Roman" panose="02020603050405020304" pitchFamily="18" charset="0"/>
                <a:cs typeface="Times New Roman" panose="02020603050405020304" pitchFamily="18" charset="0"/>
              </a:rPr>
              <a:t>ايجاد مشاريع لتمويل مشاريع الطاقة الشمسية</a:t>
            </a:r>
          </a:p>
          <a:p>
            <a:pPr marL="342900" indent="-342900" algn="r" rtl="1">
              <a:lnSpc>
                <a:spcPct val="150000"/>
              </a:lnSpc>
              <a:buAutoNum type="arabicPeriod"/>
            </a:pPr>
            <a:r>
              <a:rPr lang="ar-SA" sz="1400" dirty="0">
                <a:latin typeface="Times New Roman" panose="02020603050405020304" pitchFamily="18" charset="0"/>
                <a:cs typeface="Times New Roman" panose="02020603050405020304" pitchFamily="18" charset="0"/>
              </a:rPr>
              <a:t>مشاريع لتحلية مياه البحر ومعالجة المياه العادمة واستخدامها في الزراعة </a:t>
            </a:r>
          </a:p>
          <a:p>
            <a:pPr marL="342900" indent="-342900" algn="r" rtl="1">
              <a:lnSpc>
                <a:spcPct val="150000"/>
              </a:lnSpc>
              <a:buAutoNum type="arabicPeriod"/>
            </a:pPr>
            <a:r>
              <a:rPr lang="ar-SA" sz="1400" dirty="0">
                <a:latin typeface="Times New Roman" panose="02020603050405020304" pitchFamily="18" charset="0"/>
                <a:cs typeface="Times New Roman" panose="02020603050405020304" pitchFamily="18" charset="0"/>
              </a:rPr>
              <a:t>خدمات صندوق الاعمار للفقراء </a:t>
            </a:r>
          </a:p>
          <a:p>
            <a:pPr marL="342900" indent="-342900" algn="r" rtl="1">
              <a:lnSpc>
                <a:spcPct val="150000"/>
              </a:lnSpc>
              <a:buAutoNum type="arabicPeriod"/>
            </a:pPr>
            <a:r>
              <a:rPr lang="ar-SA" sz="1400" dirty="0">
                <a:latin typeface="Times New Roman" panose="02020603050405020304" pitchFamily="18" charset="0"/>
                <a:cs typeface="Times New Roman" panose="02020603050405020304" pitchFamily="18" charset="0"/>
              </a:rPr>
              <a:t>تفارير احصائية متخصصة</a:t>
            </a:r>
          </a:p>
          <a:p>
            <a:pPr marL="342900" indent="-342900" algn="r" rtl="1">
              <a:lnSpc>
                <a:spcPct val="150000"/>
              </a:lnSpc>
              <a:buAutoNum type="arabicPeriod"/>
            </a:pPr>
            <a:endParaRPr lang="ar-SA" sz="1400" dirty="0">
              <a:latin typeface="Times New Roman" panose="02020603050405020304" pitchFamily="18" charset="0"/>
              <a:cs typeface="Times New Roman" panose="02020603050405020304" pitchFamily="18" charset="0"/>
            </a:endParaRPr>
          </a:p>
          <a:p>
            <a:pPr algn="r" rtl="1">
              <a:lnSpc>
                <a:spcPct val="150000"/>
              </a:lnSpc>
            </a:pPr>
            <a:endParaRPr lang="en-AU" sz="14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0C04B5F-73C3-4A9D-BF9C-666C70B566DF}"/>
              </a:ext>
            </a:extLst>
          </p:cNvPr>
          <p:cNvSpPr txBox="1"/>
          <p:nvPr/>
        </p:nvSpPr>
        <p:spPr>
          <a:xfrm>
            <a:off x="1315258" y="1546046"/>
            <a:ext cx="3805382" cy="369332"/>
          </a:xfrm>
          <a:prstGeom prst="rect">
            <a:avLst/>
          </a:prstGeom>
          <a:noFill/>
        </p:spPr>
        <p:txBody>
          <a:bodyPr wrap="square" rtlCol="0">
            <a:spAutoFit/>
          </a:bodyPr>
          <a:lstStyle/>
          <a:p>
            <a:pPr algn="r" rtl="1"/>
            <a:r>
              <a:rPr lang="ar-SA" b="1" dirty="0"/>
              <a:t>السياسات الواجب اتباعها لتحقيق هذه الأهداف  </a:t>
            </a:r>
            <a:endParaRPr lang="en-AU" b="1" dirty="0"/>
          </a:p>
        </p:txBody>
      </p:sp>
    </p:spTree>
    <p:extLst>
      <p:ext uri="{BB962C8B-B14F-4D97-AF65-F5344CB8AC3E}">
        <p14:creationId xmlns:p14="http://schemas.microsoft.com/office/powerpoint/2010/main" val="3258765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DF3F923-C215-4922-AA6C-B6ED1C2763C2}"/>
              </a:ext>
            </a:extLst>
          </p:cNvPr>
          <p:cNvGraphicFramePr>
            <a:graphicFrameLocks noGrp="1"/>
          </p:cNvGraphicFramePr>
          <p:nvPr>
            <p:extLst>
              <p:ext uri="{D42A27DB-BD31-4B8C-83A1-F6EECF244321}">
                <p14:modId xmlns:p14="http://schemas.microsoft.com/office/powerpoint/2010/main" val="2560345104"/>
              </p:ext>
            </p:extLst>
          </p:nvPr>
        </p:nvGraphicFramePr>
        <p:xfrm>
          <a:off x="6096000" y="2172017"/>
          <a:ext cx="5580381" cy="2707132"/>
        </p:xfrm>
        <a:graphic>
          <a:graphicData uri="http://schemas.openxmlformats.org/drawingml/2006/table">
            <a:tbl>
              <a:tblPr firstRow="1" firstCol="1" bandRow="1">
                <a:tableStyleId>{22838BEF-8BB2-4498-84A7-C5851F593DF1}</a:tableStyleId>
              </a:tblPr>
              <a:tblGrid>
                <a:gridCol w="957813">
                  <a:extLst>
                    <a:ext uri="{9D8B030D-6E8A-4147-A177-3AD203B41FA5}">
                      <a16:colId xmlns:a16="http://schemas.microsoft.com/office/drawing/2014/main" val="2151824248"/>
                    </a:ext>
                  </a:extLst>
                </a:gridCol>
                <a:gridCol w="1139054">
                  <a:extLst>
                    <a:ext uri="{9D8B030D-6E8A-4147-A177-3AD203B41FA5}">
                      <a16:colId xmlns:a16="http://schemas.microsoft.com/office/drawing/2014/main" val="2391404650"/>
                    </a:ext>
                  </a:extLst>
                </a:gridCol>
                <a:gridCol w="1139054">
                  <a:extLst>
                    <a:ext uri="{9D8B030D-6E8A-4147-A177-3AD203B41FA5}">
                      <a16:colId xmlns:a16="http://schemas.microsoft.com/office/drawing/2014/main" val="1288017449"/>
                    </a:ext>
                  </a:extLst>
                </a:gridCol>
                <a:gridCol w="1892279">
                  <a:extLst>
                    <a:ext uri="{9D8B030D-6E8A-4147-A177-3AD203B41FA5}">
                      <a16:colId xmlns:a16="http://schemas.microsoft.com/office/drawing/2014/main" val="2870197894"/>
                    </a:ext>
                  </a:extLst>
                </a:gridCol>
                <a:gridCol w="452181">
                  <a:extLst>
                    <a:ext uri="{9D8B030D-6E8A-4147-A177-3AD203B41FA5}">
                      <a16:colId xmlns:a16="http://schemas.microsoft.com/office/drawing/2014/main" val="1160656191"/>
                    </a:ext>
                  </a:extLst>
                </a:gridCol>
              </a:tblGrid>
              <a:tr h="314960">
                <a:tc rowSpan="2">
                  <a:txBody>
                    <a:bodyPr/>
                    <a:lstStyle/>
                    <a:p>
                      <a:pPr algn="ctr">
                        <a:lnSpc>
                          <a:spcPct val="107000"/>
                        </a:lnSpc>
                        <a:spcAft>
                          <a:spcPts val="800"/>
                        </a:spcAft>
                      </a:pPr>
                      <a:r>
                        <a:rPr lang="ar-JO" sz="1600">
                          <a:effectLst/>
                          <a:cs typeface="+mn-cs"/>
                        </a:rPr>
                        <a:t>نسبة التخفيض</a:t>
                      </a:r>
                      <a:endParaRPr lang="en-AU" sz="1600">
                        <a:effectLst/>
                        <a:latin typeface="Calibri" panose="020F0502020204030204" pitchFamily="34" charset="0"/>
                        <a:ea typeface="Calibri" panose="020F0502020204030204" pitchFamily="34" charset="0"/>
                        <a:cs typeface="+mn-cs"/>
                      </a:endParaRPr>
                    </a:p>
                  </a:txBody>
                  <a:tcPr marL="0" marR="0" marT="0" marB="0"/>
                </a:tc>
                <a:tc gridSpan="2">
                  <a:txBody>
                    <a:bodyPr/>
                    <a:lstStyle/>
                    <a:p>
                      <a:pPr algn="ctr">
                        <a:lnSpc>
                          <a:spcPct val="107000"/>
                        </a:lnSpc>
                        <a:spcAft>
                          <a:spcPts val="800"/>
                        </a:spcAft>
                      </a:pPr>
                      <a:r>
                        <a:rPr lang="ar-JO" sz="1600">
                          <a:effectLst/>
                          <a:cs typeface="+mn-cs"/>
                        </a:rPr>
                        <a:t>نسبة الحرمان في بعد السلامة الشخصية وحرية استخدام الاصول</a:t>
                      </a:r>
                      <a:endParaRPr lang="en-AU" sz="1600">
                        <a:effectLst/>
                        <a:latin typeface="Calibri" panose="020F0502020204030204" pitchFamily="34" charset="0"/>
                        <a:ea typeface="Calibri" panose="020F0502020204030204" pitchFamily="34" charset="0"/>
                        <a:cs typeface="+mn-cs"/>
                      </a:endParaRPr>
                    </a:p>
                  </a:txBody>
                  <a:tcPr marL="68580" marR="68580" marT="9525" marB="0"/>
                </a:tc>
                <a:tc hMerge="1">
                  <a:txBody>
                    <a:bodyPr/>
                    <a:lstStyle/>
                    <a:p>
                      <a:endParaRPr lang="en-AU"/>
                    </a:p>
                  </a:txBody>
                  <a:tcPr/>
                </a:tc>
                <a:tc rowSpan="2">
                  <a:txBody>
                    <a:bodyPr/>
                    <a:lstStyle/>
                    <a:p>
                      <a:pPr algn="ctr">
                        <a:lnSpc>
                          <a:spcPct val="107000"/>
                        </a:lnSpc>
                        <a:spcAft>
                          <a:spcPts val="800"/>
                        </a:spcAft>
                      </a:pPr>
                      <a:r>
                        <a:rPr lang="ar-JO" sz="1600">
                          <a:effectLst/>
                          <a:cs typeface="+mn-cs"/>
                        </a:rPr>
                        <a:t>المؤشر</a:t>
                      </a:r>
                      <a:endParaRPr lang="en-AU" sz="1600">
                        <a:effectLst/>
                        <a:latin typeface="Calibri" panose="020F0502020204030204" pitchFamily="34" charset="0"/>
                        <a:ea typeface="Calibri" panose="020F0502020204030204" pitchFamily="34" charset="0"/>
                        <a:cs typeface="+mn-cs"/>
                      </a:endParaRPr>
                    </a:p>
                  </a:txBody>
                  <a:tcPr marL="68580" marR="68580" marT="9525" marB="0"/>
                </a:tc>
                <a:tc rowSpan="2">
                  <a:txBody>
                    <a:bodyPr/>
                    <a:lstStyle/>
                    <a:p>
                      <a:pPr algn="ctr">
                        <a:lnSpc>
                          <a:spcPct val="107000"/>
                        </a:lnSpc>
                        <a:spcAft>
                          <a:spcPts val="800"/>
                        </a:spcAft>
                      </a:pPr>
                      <a:r>
                        <a:rPr lang="ar-SA" sz="1600">
                          <a:effectLst/>
                          <a:cs typeface="+mn-cs"/>
                        </a:rPr>
                        <a:t>الرقم</a:t>
                      </a:r>
                      <a:endParaRPr lang="en-AU" sz="160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69470690"/>
                  </a:ext>
                </a:extLst>
              </a:tr>
              <a:tr h="314960">
                <a:tc vMerge="1">
                  <a:txBody>
                    <a:bodyPr/>
                    <a:lstStyle/>
                    <a:p>
                      <a:endParaRPr lang="en-AU"/>
                    </a:p>
                  </a:txBody>
                  <a:tcPr/>
                </a:tc>
                <a:tc>
                  <a:txBody>
                    <a:bodyPr/>
                    <a:lstStyle/>
                    <a:p>
                      <a:pPr algn="ctr">
                        <a:lnSpc>
                          <a:spcPct val="107000"/>
                        </a:lnSpc>
                        <a:spcAft>
                          <a:spcPts val="800"/>
                        </a:spcAft>
                      </a:pPr>
                      <a:r>
                        <a:rPr lang="ar-JO" sz="1600">
                          <a:effectLst/>
                          <a:cs typeface="+mn-cs"/>
                        </a:rPr>
                        <a:t>2030</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JO" sz="1600">
                          <a:effectLst/>
                          <a:cs typeface="+mn-cs"/>
                        </a:rPr>
                        <a:t>2022</a:t>
                      </a:r>
                      <a:endParaRPr lang="en-AU" sz="1600">
                        <a:effectLst/>
                        <a:latin typeface="Calibri" panose="020F0502020204030204" pitchFamily="34" charset="0"/>
                        <a:ea typeface="Calibri" panose="020F0502020204030204" pitchFamily="34" charset="0"/>
                        <a:cs typeface="+mn-cs"/>
                      </a:endParaRPr>
                    </a:p>
                  </a:txBody>
                  <a:tcPr marL="68580" marR="68580" marT="9525" marB="0"/>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4048588097"/>
                  </a:ext>
                </a:extLst>
              </a:tr>
              <a:tr h="610235">
                <a:tc>
                  <a:txBody>
                    <a:bodyPr/>
                    <a:lstStyle/>
                    <a:p>
                      <a:pPr algn="ctr" rtl="1">
                        <a:lnSpc>
                          <a:spcPct val="107000"/>
                        </a:lnSpc>
                        <a:spcAft>
                          <a:spcPts val="800"/>
                        </a:spcAft>
                      </a:pPr>
                      <a:r>
                        <a:rPr lang="ar-JO" sz="1600" dirty="0">
                          <a:effectLst/>
                          <a:cs typeface="+mn-cs"/>
                        </a:rPr>
                        <a:t>1.8%</a:t>
                      </a:r>
                      <a:endParaRPr lang="en-AU" sz="1600" dirty="0">
                        <a:effectLst/>
                        <a:latin typeface="Calibri" panose="020F0502020204030204" pitchFamily="34" charset="0"/>
                        <a:ea typeface="Calibri" panose="020F0502020204030204" pitchFamily="34" charset="0"/>
                        <a:cs typeface="+mn-cs"/>
                      </a:endParaRPr>
                    </a:p>
                  </a:txBody>
                  <a:tcPr marL="0" marR="0" marT="0" marB="0"/>
                </a:tc>
                <a:tc>
                  <a:txBody>
                    <a:bodyPr/>
                    <a:lstStyle/>
                    <a:p>
                      <a:pPr algn="ctr">
                        <a:lnSpc>
                          <a:spcPct val="107000"/>
                        </a:lnSpc>
                        <a:spcAft>
                          <a:spcPts val="800"/>
                        </a:spcAft>
                      </a:pPr>
                      <a:r>
                        <a:rPr lang="ar-JO" sz="1600">
                          <a:effectLst/>
                          <a:cs typeface="+mn-cs"/>
                        </a:rPr>
                        <a:t>7%</a:t>
                      </a:r>
                      <a:endParaRPr lang="en-AU" sz="1600">
                        <a:effectLst/>
                        <a:cs typeface="+mn-cs"/>
                      </a:endParaRPr>
                    </a:p>
                    <a:p>
                      <a:pPr algn="ctr">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JO" sz="1600">
                          <a:effectLst/>
                          <a:cs typeface="+mn-cs"/>
                        </a:rPr>
                        <a:t>8.8%</a:t>
                      </a:r>
                      <a:endParaRPr lang="en-AU" sz="1600">
                        <a:effectLst/>
                        <a:cs typeface="+mn-cs"/>
                      </a:endParaRPr>
                    </a:p>
                    <a:p>
                      <a:pPr algn="ctr">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a:lnSpc>
                          <a:spcPct val="107000"/>
                        </a:lnSpc>
                        <a:spcAft>
                          <a:spcPts val="800"/>
                        </a:spcAft>
                      </a:pPr>
                      <a:r>
                        <a:rPr lang="ar-JO" sz="1600">
                          <a:effectLst/>
                          <a:cs typeface="+mn-cs"/>
                        </a:rPr>
                        <a:t>السرقة/ تخريب الممتلكات</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SA" sz="1600">
                          <a:effectLst/>
                          <a:cs typeface="+mn-cs"/>
                        </a:rPr>
                        <a:t>1</a:t>
                      </a:r>
                      <a:endParaRPr lang="en-AU" sz="160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1439810282"/>
                  </a:ext>
                </a:extLst>
              </a:tr>
              <a:tr h="610235">
                <a:tc>
                  <a:txBody>
                    <a:bodyPr/>
                    <a:lstStyle/>
                    <a:p>
                      <a:pPr algn="ctr" rtl="1">
                        <a:lnSpc>
                          <a:spcPct val="107000"/>
                        </a:lnSpc>
                        <a:spcAft>
                          <a:spcPts val="800"/>
                        </a:spcAft>
                      </a:pPr>
                      <a:r>
                        <a:rPr lang="ar-JO" sz="1600">
                          <a:effectLst/>
                          <a:cs typeface="+mn-cs"/>
                        </a:rPr>
                        <a:t>1.2%</a:t>
                      </a:r>
                      <a:endParaRPr lang="en-AU" sz="1600">
                        <a:effectLst/>
                        <a:latin typeface="Calibri" panose="020F0502020204030204" pitchFamily="34" charset="0"/>
                        <a:ea typeface="Calibri" panose="020F0502020204030204" pitchFamily="34" charset="0"/>
                        <a:cs typeface="+mn-cs"/>
                      </a:endParaRPr>
                    </a:p>
                  </a:txBody>
                  <a:tcPr marL="0" marR="0" marT="0" marB="0"/>
                </a:tc>
                <a:tc>
                  <a:txBody>
                    <a:bodyPr/>
                    <a:lstStyle/>
                    <a:p>
                      <a:pPr algn="ctr">
                        <a:lnSpc>
                          <a:spcPct val="107000"/>
                        </a:lnSpc>
                        <a:spcAft>
                          <a:spcPts val="800"/>
                        </a:spcAft>
                      </a:pPr>
                      <a:r>
                        <a:rPr lang="ar-JO" sz="1600">
                          <a:effectLst/>
                          <a:cs typeface="+mn-cs"/>
                        </a:rPr>
                        <a:t>4.5%</a:t>
                      </a:r>
                      <a:endParaRPr lang="en-AU" sz="1600">
                        <a:effectLst/>
                        <a:cs typeface="+mn-cs"/>
                      </a:endParaRPr>
                    </a:p>
                    <a:p>
                      <a:pPr algn="ctr">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JO" sz="1600">
                          <a:effectLst/>
                          <a:cs typeface="+mn-cs"/>
                        </a:rPr>
                        <a:t>5.7%</a:t>
                      </a:r>
                      <a:endParaRPr lang="en-AU" sz="1600">
                        <a:effectLst/>
                        <a:cs typeface="+mn-cs"/>
                      </a:endParaRPr>
                    </a:p>
                    <a:p>
                      <a:pPr algn="ctr">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a:lnSpc>
                          <a:spcPct val="107000"/>
                        </a:lnSpc>
                        <a:spcAft>
                          <a:spcPts val="800"/>
                        </a:spcAft>
                      </a:pPr>
                      <a:r>
                        <a:rPr lang="ar-JO" sz="1600">
                          <a:effectLst/>
                          <a:cs typeface="+mn-cs"/>
                        </a:rPr>
                        <a:t>ملكية واستخدام الأصول</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SA" sz="1600">
                          <a:effectLst/>
                          <a:cs typeface="+mn-cs"/>
                        </a:rPr>
                        <a:t>2</a:t>
                      </a:r>
                      <a:endParaRPr lang="en-AU" sz="160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2861843881"/>
                  </a:ext>
                </a:extLst>
              </a:tr>
              <a:tr h="610235">
                <a:tc>
                  <a:txBody>
                    <a:bodyPr/>
                    <a:lstStyle/>
                    <a:p>
                      <a:pPr algn="ctr" rtl="1">
                        <a:lnSpc>
                          <a:spcPct val="107000"/>
                        </a:lnSpc>
                        <a:spcAft>
                          <a:spcPts val="800"/>
                        </a:spcAft>
                      </a:pPr>
                      <a:r>
                        <a:rPr lang="ar-JO" sz="1600">
                          <a:effectLst/>
                          <a:cs typeface="+mn-cs"/>
                        </a:rPr>
                        <a:t>5.3%</a:t>
                      </a:r>
                      <a:endParaRPr lang="en-AU" sz="1600">
                        <a:effectLst/>
                        <a:latin typeface="Calibri" panose="020F0502020204030204" pitchFamily="34" charset="0"/>
                        <a:ea typeface="Calibri" panose="020F0502020204030204" pitchFamily="34" charset="0"/>
                        <a:cs typeface="+mn-cs"/>
                      </a:endParaRPr>
                    </a:p>
                  </a:txBody>
                  <a:tcPr marL="0" marR="0" marT="0" marB="0"/>
                </a:tc>
                <a:tc>
                  <a:txBody>
                    <a:bodyPr/>
                    <a:lstStyle/>
                    <a:p>
                      <a:pPr algn="ctr">
                        <a:lnSpc>
                          <a:spcPct val="107000"/>
                        </a:lnSpc>
                        <a:spcAft>
                          <a:spcPts val="800"/>
                        </a:spcAft>
                      </a:pPr>
                      <a:r>
                        <a:rPr lang="ar-JO" sz="1600">
                          <a:effectLst/>
                          <a:cs typeface="+mn-cs"/>
                        </a:rPr>
                        <a:t>25%</a:t>
                      </a:r>
                      <a:endParaRPr lang="en-AU" sz="1600">
                        <a:effectLst/>
                        <a:cs typeface="+mn-cs"/>
                      </a:endParaRPr>
                    </a:p>
                    <a:p>
                      <a:pPr algn="ctr">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JO" sz="1600">
                          <a:effectLst/>
                          <a:cs typeface="+mn-cs"/>
                        </a:rPr>
                        <a:t>30.3%</a:t>
                      </a:r>
                      <a:endParaRPr lang="en-AU" sz="1600">
                        <a:effectLst/>
                        <a:cs typeface="+mn-cs"/>
                      </a:endParaRPr>
                    </a:p>
                    <a:p>
                      <a:pPr algn="ctr">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a:lnSpc>
                          <a:spcPct val="107000"/>
                        </a:lnSpc>
                        <a:spcAft>
                          <a:spcPts val="800"/>
                        </a:spcAft>
                      </a:pPr>
                      <a:r>
                        <a:rPr lang="ar-JO" sz="1600">
                          <a:effectLst/>
                          <a:cs typeface="+mn-cs"/>
                        </a:rPr>
                        <a:t>العنف</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ctr" rtl="1">
                        <a:lnSpc>
                          <a:spcPct val="107000"/>
                        </a:lnSpc>
                        <a:spcAft>
                          <a:spcPts val="800"/>
                        </a:spcAft>
                      </a:pPr>
                      <a:r>
                        <a:rPr lang="ar-SA" sz="1600" dirty="0">
                          <a:effectLst/>
                          <a:cs typeface="+mn-cs"/>
                        </a:rPr>
                        <a:t>3</a:t>
                      </a:r>
                      <a:endParaRPr lang="en-AU" sz="1600" dirty="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4031438895"/>
                  </a:ext>
                </a:extLst>
              </a:tr>
            </a:tbl>
          </a:graphicData>
        </a:graphic>
      </p:graphicFrame>
      <p:sp>
        <p:nvSpPr>
          <p:cNvPr id="3" name="TextBox 2">
            <a:extLst>
              <a:ext uri="{FF2B5EF4-FFF2-40B4-BE49-F238E27FC236}">
                <a16:creationId xmlns:a16="http://schemas.microsoft.com/office/drawing/2014/main" id="{6A418946-4CB1-4824-A6F6-4E834DD71523}"/>
              </a:ext>
            </a:extLst>
          </p:cNvPr>
          <p:cNvSpPr txBox="1"/>
          <p:nvPr/>
        </p:nvSpPr>
        <p:spPr>
          <a:xfrm>
            <a:off x="2354579" y="2137410"/>
            <a:ext cx="3168765" cy="1992661"/>
          </a:xfrm>
          <a:prstGeom prst="rect">
            <a:avLst/>
          </a:prstGeom>
          <a:noFill/>
        </p:spPr>
        <p:txBody>
          <a:bodyPr wrap="square" rtlCol="0">
            <a:spAutoFit/>
          </a:bodyPr>
          <a:lstStyle/>
          <a:p>
            <a:pPr marL="342900" indent="-342900" algn="r" rtl="1">
              <a:lnSpc>
                <a:spcPct val="150000"/>
              </a:lnSpc>
              <a:buFont typeface="+mj-lt"/>
              <a:buAutoNum type="arabicPeriod"/>
            </a:pPr>
            <a:r>
              <a:rPr lang="ar-SA" sz="1400" dirty="0">
                <a:effectLst/>
                <a:latin typeface="Times New Roman" panose="02020603050405020304" pitchFamily="18" charset="0"/>
                <a:ea typeface="Times New Roman" panose="02020603050405020304" pitchFamily="18" charset="0"/>
                <a:cs typeface="Times New Roman" panose="02020603050405020304" pitchFamily="18" charset="0"/>
              </a:rPr>
              <a:t>خطط لمكافحة العنف في المجتمع الفلسطيني </a:t>
            </a:r>
          </a:p>
          <a:p>
            <a:pPr marL="342900" indent="-342900" algn="r" rtl="1">
              <a:lnSpc>
                <a:spcPct val="150000"/>
              </a:lnSpc>
              <a:buFont typeface="+mj-lt"/>
              <a:buAutoNum type="arabicPeriod"/>
            </a:pPr>
            <a:r>
              <a:rPr lang="ar-SA" sz="1400" dirty="0">
                <a:latin typeface="Times New Roman" panose="02020603050405020304" pitchFamily="18" charset="0"/>
                <a:ea typeface="Times New Roman" panose="02020603050405020304" pitchFamily="18" charset="0"/>
                <a:cs typeface="Times New Roman" panose="02020603050405020304" pitchFamily="18" charset="0"/>
              </a:rPr>
              <a:t>استراتيجيات سياسية ودبلوماسية لمواجهة عنف الاحتلال </a:t>
            </a:r>
          </a:p>
          <a:p>
            <a:pPr marL="342900" indent="-342900" algn="r" rtl="1">
              <a:lnSpc>
                <a:spcPct val="150000"/>
              </a:lnSpc>
              <a:buFont typeface="+mj-lt"/>
              <a:buAutoNum type="arabicPeriod"/>
            </a:pPr>
            <a:r>
              <a:rPr lang="ar-SA" sz="1400" dirty="0">
                <a:latin typeface="Times New Roman" panose="02020603050405020304" pitchFamily="18" charset="0"/>
                <a:ea typeface="Times New Roman" panose="02020603050405020304" pitchFamily="18" charset="0"/>
                <a:cs typeface="Times New Roman" panose="02020603050405020304" pitchFamily="18" charset="0"/>
              </a:rPr>
              <a:t>ضرورة توفير احصائيات متخصصة طالما ان هذه المؤشرات ترتبط ببيانات محددة باطار زمني (شهر) </a:t>
            </a:r>
          </a:p>
        </p:txBody>
      </p:sp>
      <p:sp>
        <p:nvSpPr>
          <p:cNvPr id="5" name="Title 1">
            <a:extLst>
              <a:ext uri="{FF2B5EF4-FFF2-40B4-BE49-F238E27FC236}">
                <a16:creationId xmlns:a16="http://schemas.microsoft.com/office/drawing/2014/main" id="{FF39A93D-19E2-4F3E-9D06-D1386D1B3522}"/>
              </a:ext>
            </a:extLst>
          </p:cNvPr>
          <p:cNvSpPr txBox="1">
            <a:spLocks/>
          </p:cNvSpPr>
          <p:nvPr/>
        </p:nvSpPr>
        <p:spPr>
          <a:xfrm>
            <a:off x="1914144" y="82187"/>
            <a:ext cx="999744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r" rtl="1"/>
            <a:r>
              <a:rPr lang="ar-SA" sz="3200" dirty="0"/>
              <a:t>الأهداف المتعلقة ببعد السلامة الشخصية وحرية استخدام الاصول حتى العام 2030 </a:t>
            </a:r>
            <a:endParaRPr lang="en-AU" sz="3200" dirty="0"/>
          </a:p>
        </p:txBody>
      </p:sp>
      <p:sp>
        <p:nvSpPr>
          <p:cNvPr id="6" name="TextBox 5">
            <a:extLst>
              <a:ext uri="{FF2B5EF4-FFF2-40B4-BE49-F238E27FC236}">
                <a16:creationId xmlns:a16="http://schemas.microsoft.com/office/drawing/2014/main" id="{6D92DC1F-518E-4D2B-8DA6-47EC9194ECAE}"/>
              </a:ext>
            </a:extLst>
          </p:cNvPr>
          <p:cNvSpPr txBox="1"/>
          <p:nvPr/>
        </p:nvSpPr>
        <p:spPr>
          <a:xfrm>
            <a:off x="1914144" y="1569903"/>
            <a:ext cx="3805382" cy="369332"/>
          </a:xfrm>
          <a:prstGeom prst="rect">
            <a:avLst/>
          </a:prstGeom>
          <a:noFill/>
        </p:spPr>
        <p:txBody>
          <a:bodyPr wrap="square" rtlCol="0">
            <a:spAutoFit/>
          </a:bodyPr>
          <a:lstStyle/>
          <a:p>
            <a:pPr algn="r" rtl="1"/>
            <a:r>
              <a:rPr lang="ar-SA" b="1" dirty="0"/>
              <a:t>السياسات الواجب اتباعها لتحقيق هذه الأهداف  </a:t>
            </a:r>
            <a:endParaRPr lang="en-AU" b="1" dirty="0"/>
          </a:p>
        </p:txBody>
      </p:sp>
    </p:spTree>
    <p:extLst>
      <p:ext uri="{BB962C8B-B14F-4D97-AF65-F5344CB8AC3E}">
        <p14:creationId xmlns:p14="http://schemas.microsoft.com/office/powerpoint/2010/main" val="1774127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9C5631E-9CBE-426E-8FCB-2D775F7B6461}"/>
              </a:ext>
            </a:extLst>
          </p:cNvPr>
          <p:cNvGraphicFramePr>
            <a:graphicFrameLocks noGrp="1"/>
          </p:cNvGraphicFramePr>
          <p:nvPr>
            <p:extLst>
              <p:ext uri="{D42A27DB-BD31-4B8C-83A1-F6EECF244321}">
                <p14:modId xmlns:p14="http://schemas.microsoft.com/office/powerpoint/2010/main" val="3485826142"/>
              </p:ext>
            </p:extLst>
          </p:nvPr>
        </p:nvGraphicFramePr>
        <p:xfrm>
          <a:off x="6536388" y="2368022"/>
          <a:ext cx="5130800" cy="2432876"/>
        </p:xfrm>
        <a:graphic>
          <a:graphicData uri="http://schemas.openxmlformats.org/drawingml/2006/table">
            <a:tbl>
              <a:tblPr firstRow="1" firstCol="1" bandRow="1">
                <a:tableStyleId>{22838BEF-8BB2-4498-84A7-C5851F593DF1}</a:tableStyleId>
              </a:tblPr>
              <a:tblGrid>
                <a:gridCol w="797139">
                  <a:extLst>
                    <a:ext uri="{9D8B030D-6E8A-4147-A177-3AD203B41FA5}">
                      <a16:colId xmlns:a16="http://schemas.microsoft.com/office/drawing/2014/main" val="3543926539"/>
                    </a:ext>
                  </a:extLst>
                </a:gridCol>
                <a:gridCol w="880226">
                  <a:extLst>
                    <a:ext uri="{9D8B030D-6E8A-4147-A177-3AD203B41FA5}">
                      <a16:colId xmlns:a16="http://schemas.microsoft.com/office/drawing/2014/main" val="3940640604"/>
                    </a:ext>
                  </a:extLst>
                </a:gridCol>
                <a:gridCol w="880226">
                  <a:extLst>
                    <a:ext uri="{9D8B030D-6E8A-4147-A177-3AD203B41FA5}">
                      <a16:colId xmlns:a16="http://schemas.microsoft.com/office/drawing/2014/main" val="1394410067"/>
                    </a:ext>
                  </a:extLst>
                </a:gridCol>
                <a:gridCol w="1849162">
                  <a:extLst>
                    <a:ext uri="{9D8B030D-6E8A-4147-A177-3AD203B41FA5}">
                      <a16:colId xmlns:a16="http://schemas.microsoft.com/office/drawing/2014/main" val="3423264852"/>
                    </a:ext>
                  </a:extLst>
                </a:gridCol>
                <a:gridCol w="724047">
                  <a:extLst>
                    <a:ext uri="{9D8B030D-6E8A-4147-A177-3AD203B41FA5}">
                      <a16:colId xmlns:a16="http://schemas.microsoft.com/office/drawing/2014/main" val="706453827"/>
                    </a:ext>
                  </a:extLst>
                </a:gridCol>
              </a:tblGrid>
              <a:tr h="285750">
                <a:tc rowSpan="2">
                  <a:txBody>
                    <a:bodyPr/>
                    <a:lstStyle/>
                    <a:p>
                      <a:pPr algn="ctr" rtl="1">
                        <a:lnSpc>
                          <a:spcPct val="107000"/>
                        </a:lnSpc>
                        <a:spcAft>
                          <a:spcPts val="800"/>
                        </a:spcAft>
                      </a:pPr>
                      <a:r>
                        <a:rPr lang="ar-JO" sz="1600">
                          <a:effectLst/>
                          <a:cs typeface="+mn-cs"/>
                        </a:rPr>
                        <a:t>نسبة التخفيض</a:t>
                      </a:r>
                      <a:endParaRPr lang="en-AU" sz="1600">
                        <a:effectLst/>
                        <a:latin typeface="Calibri" panose="020F0502020204030204" pitchFamily="34" charset="0"/>
                        <a:ea typeface="Calibri" panose="020F0502020204030204" pitchFamily="34" charset="0"/>
                        <a:cs typeface="+mn-cs"/>
                      </a:endParaRPr>
                    </a:p>
                  </a:txBody>
                  <a:tcPr marL="0" marR="0" marT="0" marB="0"/>
                </a:tc>
                <a:tc gridSpan="2">
                  <a:txBody>
                    <a:bodyPr/>
                    <a:lstStyle/>
                    <a:p>
                      <a:pPr algn="ctr" rtl="1">
                        <a:lnSpc>
                          <a:spcPct val="107000"/>
                        </a:lnSpc>
                        <a:spcAft>
                          <a:spcPts val="800"/>
                        </a:spcAft>
                      </a:pPr>
                      <a:r>
                        <a:rPr lang="ar-JO" sz="1600" dirty="0">
                          <a:effectLst/>
                          <a:cs typeface="+mn-cs"/>
                        </a:rPr>
                        <a:t>نسبة الحرمان في بعد الحرية الشخصية</a:t>
                      </a:r>
                      <a:endParaRPr lang="en-AU" sz="1600" dirty="0">
                        <a:effectLst/>
                        <a:latin typeface="Calibri" panose="020F0502020204030204" pitchFamily="34" charset="0"/>
                        <a:ea typeface="Calibri" panose="020F0502020204030204" pitchFamily="34" charset="0"/>
                        <a:cs typeface="+mn-cs"/>
                      </a:endParaRPr>
                    </a:p>
                  </a:txBody>
                  <a:tcPr marL="68580" marR="68580" marT="9525" marB="0"/>
                </a:tc>
                <a:tc hMerge="1">
                  <a:txBody>
                    <a:bodyPr/>
                    <a:lstStyle/>
                    <a:p>
                      <a:endParaRPr lang="en-AU"/>
                    </a:p>
                  </a:txBody>
                  <a:tcPr/>
                </a:tc>
                <a:tc rowSpan="2">
                  <a:txBody>
                    <a:bodyPr/>
                    <a:lstStyle/>
                    <a:p>
                      <a:pPr algn="ctr" rtl="1">
                        <a:lnSpc>
                          <a:spcPct val="107000"/>
                        </a:lnSpc>
                        <a:spcAft>
                          <a:spcPts val="800"/>
                        </a:spcAft>
                      </a:pPr>
                      <a:r>
                        <a:rPr lang="ar-JO" sz="1600">
                          <a:effectLst/>
                          <a:cs typeface="+mn-cs"/>
                        </a:rPr>
                        <a:t>المؤشر</a:t>
                      </a:r>
                      <a:endParaRPr lang="en-AU" sz="1600">
                        <a:effectLst/>
                        <a:latin typeface="Calibri" panose="020F0502020204030204" pitchFamily="34" charset="0"/>
                        <a:ea typeface="Calibri" panose="020F0502020204030204" pitchFamily="34" charset="0"/>
                        <a:cs typeface="+mn-cs"/>
                      </a:endParaRPr>
                    </a:p>
                  </a:txBody>
                  <a:tcPr marL="68580" marR="68580" marT="9525" marB="0"/>
                </a:tc>
                <a:tc rowSpan="2">
                  <a:txBody>
                    <a:bodyPr/>
                    <a:lstStyle/>
                    <a:p>
                      <a:pPr algn="ctr" rtl="1">
                        <a:lnSpc>
                          <a:spcPct val="107000"/>
                        </a:lnSpc>
                        <a:spcAft>
                          <a:spcPts val="800"/>
                        </a:spcAft>
                      </a:pPr>
                      <a:r>
                        <a:rPr lang="ar-SA" sz="1600">
                          <a:effectLst/>
                          <a:cs typeface="+mn-cs"/>
                        </a:rPr>
                        <a:t>الرقم</a:t>
                      </a:r>
                      <a:endParaRPr lang="en-AU" sz="160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3976633523"/>
                  </a:ext>
                </a:extLst>
              </a:tr>
              <a:tr h="285750">
                <a:tc vMerge="1">
                  <a:txBody>
                    <a:bodyPr/>
                    <a:lstStyle/>
                    <a:p>
                      <a:endParaRPr lang="en-AU"/>
                    </a:p>
                  </a:txBody>
                  <a:tcPr/>
                </a:tc>
                <a:tc>
                  <a:txBody>
                    <a:bodyPr/>
                    <a:lstStyle/>
                    <a:p>
                      <a:pPr algn="r" rtl="1">
                        <a:lnSpc>
                          <a:spcPct val="107000"/>
                        </a:lnSpc>
                        <a:spcAft>
                          <a:spcPts val="800"/>
                        </a:spcAft>
                      </a:pPr>
                      <a:r>
                        <a:rPr lang="ar-JO" sz="1600">
                          <a:effectLst/>
                          <a:cs typeface="+mn-cs"/>
                        </a:rPr>
                        <a:t>2030</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rtl="1">
                        <a:lnSpc>
                          <a:spcPct val="107000"/>
                        </a:lnSpc>
                        <a:spcAft>
                          <a:spcPts val="800"/>
                        </a:spcAft>
                      </a:pPr>
                      <a:r>
                        <a:rPr lang="ar-JO" sz="1600">
                          <a:effectLst/>
                          <a:cs typeface="+mn-cs"/>
                        </a:rPr>
                        <a:t>2022</a:t>
                      </a:r>
                      <a:endParaRPr lang="en-AU" sz="1600">
                        <a:effectLst/>
                        <a:latin typeface="Calibri" panose="020F0502020204030204" pitchFamily="34" charset="0"/>
                        <a:ea typeface="Calibri" panose="020F0502020204030204" pitchFamily="34" charset="0"/>
                        <a:cs typeface="+mn-cs"/>
                      </a:endParaRPr>
                    </a:p>
                  </a:txBody>
                  <a:tcPr marL="68580" marR="68580" marT="9525" marB="0"/>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3989378883"/>
                  </a:ext>
                </a:extLst>
              </a:tr>
              <a:tr h="553720">
                <a:tc>
                  <a:txBody>
                    <a:bodyPr/>
                    <a:lstStyle/>
                    <a:p>
                      <a:pPr algn="ctr" rtl="1">
                        <a:lnSpc>
                          <a:spcPct val="107000"/>
                        </a:lnSpc>
                        <a:spcAft>
                          <a:spcPts val="800"/>
                        </a:spcAft>
                      </a:pPr>
                      <a:r>
                        <a:rPr lang="ar-JO" sz="1600" dirty="0">
                          <a:effectLst/>
                          <a:cs typeface="+mn-cs"/>
                        </a:rPr>
                        <a:t>-</a:t>
                      </a:r>
                      <a:endParaRPr lang="en-AU" sz="1600" dirty="0">
                        <a:effectLst/>
                        <a:latin typeface="Calibri" panose="020F0502020204030204" pitchFamily="34" charset="0"/>
                        <a:ea typeface="Calibri" panose="020F0502020204030204" pitchFamily="34" charset="0"/>
                        <a:cs typeface="+mn-cs"/>
                      </a:endParaRPr>
                    </a:p>
                  </a:txBody>
                  <a:tcPr marL="0" marR="0" marT="0" marB="0"/>
                </a:tc>
                <a:tc>
                  <a:txBody>
                    <a:bodyPr/>
                    <a:lstStyle/>
                    <a:p>
                      <a:pPr algn="r" rtl="1">
                        <a:lnSpc>
                          <a:spcPct val="107000"/>
                        </a:lnSpc>
                        <a:spcAft>
                          <a:spcPts val="800"/>
                        </a:spcAft>
                      </a:pPr>
                      <a:r>
                        <a:rPr lang="ar-JO" sz="1600">
                          <a:effectLst/>
                          <a:cs typeface="+mn-cs"/>
                        </a:rPr>
                        <a:t>7.3%</a:t>
                      </a:r>
                      <a:endParaRPr lang="en-AU" sz="1600">
                        <a:effectLst/>
                        <a:cs typeface="+mn-cs"/>
                      </a:endParaRPr>
                    </a:p>
                    <a:p>
                      <a:pPr algn="r" rtl="1">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rtl="1">
                        <a:lnSpc>
                          <a:spcPct val="107000"/>
                        </a:lnSpc>
                        <a:spcAft>
                          <a:spcPts val="800"/>
                        </a:spcAft>
                      </a:pPr>
                      <a:r>
                        <a:rPr lang="ar-JO" sz="1600">
                          <a:effectLst/>
                          <a:cs typeface="+mn-cs"/>
                        </a:rPr>
                        <a:t>7.3%</a:t>
                      </a:r>
                      <a:endParaRPr lang="en-AU" sz="1600">
                        <a:effectLst/>
                        <a:cs typeface="+mn-cs"/>
                      </a:endParaRPr>
                    </a:p>
                    <a:p>
                      <a:pPr algn="r" rtl="1">
                        <a:lnSpc>
                          <a:spcPct val="107000"/>
                        </a:lnSpc>
                        <a:spcAft>
                          <a:spcPts val="800"/>
                        </a:spcAft>
                      </a:pPr>
                      <a:r>
                        <a:rPr lang="en-US"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a:effectLst/>
                          <a:cs typeface="+mn-cs"/>
                        </a:rPr>
                        <a:t>حرية التنقل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en-US" sz="1600">
                          <a:effectLst/>
                          <a:cs typeface="+mn-cs"/>
                        </a:rPr>
                        <a:t> </a:t>
                      </a:r>
                      <a:r>
                        <a:rPr lang="ar-SA" sz="1600">
                          <a:effectLst/>
                          <a:cs typeface="+mn-cs"/>
                        </a:rPr>
                        <a:t>1</a:t>
                      </a:r>
                      <a:endParaRPr lang="en-AU" sz="160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3109391739"/>
                  </a:ext>
                </a:extLst>
              </a:tr>
              <a:tr h="857250">
                <a:tc>
                  <a:txBody>
                    <a:bodyPr/>
                    <a:lstStyle/>
                    <a:p>
                      <a:pPr algn="ctr" rtl="1">
                        <a:lnSpc>
                          <a:spcPct val="107000"/>
                        </a:lnSpc>
                        <a:spcAft>
                          <a:spcPts val="800"/>
                        </a:spcAft>
                      </a:pPr>
                      <a:r>
                        <a:rPr lang="ar-JO" sz="1600" dirty="0">
                          <a:effectLst/>
                          <a:cs typeface="+mn-cs"/>
                        </a:rPr>
                        <a:t>5.8%</a:t>
                      </a:r>
                      <a:endParaRPr lang="en-AU" sz="1600" dirty="0">
                        <a:effectLst/>
                        <a:latin typeface="Calibri" panose="020F0502020204030204" pitchFamily="34" charset="0"/>
                        <a:ea typeface="Calibri" panose="020F0502020204030204" pitchFamily="34" charset="0"/>
                        <a:cs typeface="+mn-cs"/>
                      </a:endParaRPr>
                    </a:p>
                  </a:txBody>
                  <a:tcPr marL="0" marR="0" marT="0" marB="0"/>
                </a:tc>
                <a:tc>
                  <a:txBody>
                    <a:bodyPr/>
                    <a:lstStyle/>
                    <a:p>
                      <a:pPr algn="r" rtl="1">
                        <a:lnSpc>
                          <a:spcPct val="107000"/>
                        </a:lnSpc>
                        <a:spcAft>
                          <a:spcPts val="800"/>
                        </a:spcAft>
                      </a:pPr>
                      <a:r>
                        <a:rPr lang="ar-JO" sz="1600" dirty="0">
                          <a:effectLst/>
                          <a:cs typeface="+mn-cs"/>
                        </a:rPr>
                        <a:t>10%</a:t>
                      </a:r>
                      <a:endParaRPr lang="en-AU" sz="1600" dirty="0">
                        <a:effectLst/>
                        <a:cs typeface="+mn-cs"/>
                      </a:endParaRPr>
                    </a:p>
                    <a:p>
                      <a:pPr algn="r" rtl="1">
                        <a:lnSpc>
                          <a:spcPct val="107000"/>
                        </a:lnSpc>
                        <a:spcAft>
                          <a:spcPts val="800"/>
                        </a:spcAft>
                      </a:pPr>
                      <a:r>
                        <a:rPr lang="ar-JO" sz="1600" dirty="0">
                          <a:effectLst/>
                          <a:cs typeface="+mn-cs"/>
                        </a:rPr>
                        <a:t> </a:t>
                      </a:r>
                      <a:endParaRPr lang="en-AU" sz="1600" dirty="0">
                        <a:effectLst/>
                        <a:cs typeface="+mn-cs"/>
                      </a:endParaRPr>
                    </a:p>
                    <a:p>
                      <a:pPr algn="r" rtl="1">
                        <a:lnSpc>
                          <a:spcPct val="107000"/>
                        </a:lnSpc>
                        <a:spcAft>
                          <a:spcPts val="800"/>
                        </a:spcAft>
                      </a:pPr>
                      <a:r>
                        <a:rPr lang="en-US" sz="1600" dirty="0">
                          <a:effectLst/>
                          <a:cs typeface="+mn-cs"/>
                        </a:rPr>
                        <a:t> </a:t>
                      </a:r>
                      <a:endParaRPr lang="en-AU" sz="1600" dirty="0">
                        <a:effectLst/>
                        <a:latin typeface="Calibri" panose="020F0502020204030204" pitchFamily="34" charset="0"/>
                        <a:ea typeface="Calibri" panose="020F0502020204030204" pitchFamily="34" charset="0"/>
                        <a:cs typeface="+mn-cs"/>
                      </a:endParaRPr>
                    </a:p>
                  </a:txBody>
                  <a:tcPr marL="68580" marR="68580" marT="9525" marB="0"/>
                </a:tc>
                <a:tc>
                  <a:txBody>
                    <a:bodyPr/>
                    <a:lstStyle/>
                    <a:p>
                      <a:pPr rtl="1">
                        <a:lnSpc>
                          <a:spcPct val="107000"/>
                        </a:lnSpc>
                        <a:spcAft>
                          <a:spcPts val="800"/>
                        </a:spcAft>
                      </a:pPr>
                      <a:r>
                        <a:rPr lang="ar-JO" sz="1600">
                          <a:effectLst/>
                          <a:cs typeface="+mn-cs"/>
                        </a:rPr>
                        <a:t>15.8%</a:t>
                      </a:r>
                      <a:endParaRPr lang="en-AU" sz="1600">
                        <a:effectLst/>
                        <a:cs typeface="+mn-cs"/>
                      </a:endParaRPr>
                    </a:p>
                    <a:p>
                      <a:pPr algn="r" rtl="1">
                        <a:lnSpc>
                          <a:spcPct val="107000"/>
                        </a:lnSpc>
                        <a:spcAft>
                          <a:spcPts val="800"/>
                        </a:spcAft>
                      </a:pPr>
                      <a:r>
                        <a:rPr lang="ar-JO" sz="1600">
                          <a:effectLst/>
                          <a:cs typeface="+mn-cs"/>
                        </a:rPr>
                        <a:t> </a:t>
                      </a:r>
                      <a:endParaRPr lang="en-AU" sz="1600">
                        <a:effectLst/>
                        <a:cs typeface="+mn-cs"/>
                      </a:endParaRPr>
                    </a:p>
                    <a:p>
                      <a:pPr algn="r" rtl="1">
                        <a:lnSpc>
                          <a:spcPct val="107000"/>
                        </a:lnSpc>
                        <a:spcAft>
                          <a:spcPts val="800"/>
                        </a:spcAft>
                      </a:pPr>
                      <a:r>
                        <a:rPr lang="ar-JO" sz="1600">
                          <a:effectLst/>
                          <a:cs typeface="+mn-cs"/>
                        </a:rPr>
                        <a:t> </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a:effectLst/>
                          <a:cs typeface="+mn-cs"/>
                        </a:rPr>
                        <a:t>التحكم بدخل المرأة ومشاركتها في سوق العمل</a:t>
                      </a:r>
                      <a:endParaRPr lang="en-AU" sz="160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en-US" sz="1600" dirty="0">
                          <a:effectLst/>
                          <a:cs typeface="+mn-cs"/>
                        </a:rPr>
                        <a:t> </a:t>
                      </a:r>
                      <a:r>
                        <a:rPr lang="ar-SA" sz="1600" dirty="0">
                          <a:effectLst/>
                          <a:cs typeface="+mn-cs"/>
                        </a:rPr>
                        <a:t>2</a:t>
                      </a:r>
                      <a:endParaRPr lang="en-AU" sz="1600" dirty="0">
                        <a:effectLst/>
                        <a:latin typeface="Calibri" panose="020F0502020204030204" pitchFamily="34" charset="0"/>
                        <a:ea typeface="Calibri" panose="020F0502020204030204" pitchFamily="34" charset="0"/>
                        <a:cs typeface="+mn-cs"/>
                      </a:endParaRPr>
                    </a:p>
                  </a:txBody>
                  <a:tcPr marL="9525" marR="9525" marT="9525" marB="0" anchor="ctr"/>
                </a:tc>
                <a:extLst>
                  <a:ext uri="{0D108BD9-81ED-4DB2-BD59-A6C34878D82A}">
                    <a16:rowId xmlns:a16="http://schemas.microsoft.com/office/drawing/2014/main" val="908166735"/>
                  </a:ext>
                </a:extLst>
              </a:tr>
            </a:tbl>
          </a:graphicData>
        </a:graphic>
      </p:graphicFrame>
      <p:sp>
        <p:nvSpPr>
          <p:cNvPr id="3" name="TextBox 2">
            <a:extLst>
              <a:ext uri="{FF2B5EF4-FFF2-40B4-BE49-F238E27FC236}">
                <a16:creationId xmlns:a16="http://schemas.microsoft.com/office/drawing/2014/main" id="{BD0C2621-E5E5-4911-B6B7-7716E77BCB2D}"/>
              </a:ext>
            </a:extLst>
          </p:cNvPr>
          <p:cNvSpPr txBox="1"/>
          <p:nvPr/>
        </p:nvSpPr>
        <p:spPr>
          <a:xfrm>
            <a:off x="2444057" y="2816168"/>
            <a:ext cx="3495733" cy="2506264"/>
          </a:xfrm>
          <a:prstGeom prst="rect">
            <a:avLst/>
          </a:prstGeom>
          <a:noFill/>
        </p:spPr>
        <p:txBody>
          <a:bodyPr wrap="square" rtlCol="0">
            <a:spAutoFit/>
          </a:bodyPr>
          <a:lstStyle/>
          <a:p>
            <a:pPr marL="342900" indent="-342900" algn="just" rtl="1">
              <a:lnSpc>
                <a:spcPct val="150000"/>
              </a:lnSpc>
              <a:spcAft>
                <a:spcPts val="1000"/>
              </a:spcAft>
              <a:buFont typeface="+mj-lt"/>
              <a:buAutoNum type="arabicPeriod"/>
            </a:pPr>
            <a:r>
              <a:rPr lang="ar-SA" sz="1400" dirty="0">
                <a:latin typeface="Times New Roman" panose="02020603050405020304" pitchFamily="18" charset="0"/>
                <a:ea typeface="Calibri" panose="020F0502020204030204" pitchFamily="34" charset="0"/>
                <a:cs typeface="Times New Roman" panose="02020603050405020304" pitchFamily="18" charset="0"/>
              </a:rPr>
              <a:t>خطة توعية وتمكين للمرأة </a:t>
            </a:r>
          </a:p>
          <a:p>
            <a:pPr marL="342900" indent="-342900" algn="just" rtl="1">
              <a:lnSpc>
                <a:spcPct val="150000"/>
              </a:lnSpc>
              <a:spcAft>
                <a:spcPts val="1000"/>
              </a:spcAft>
              <a:buFont typeface="+mj-lt"/>
              <a:buAutoNum type="arabicPeriod"/>
            </a:pPr>
            <a:r>
              <a:rPr lang="ar-SA" sz="1400" dirty="0">
                <a:effectLst/>
                <a:latin typeface="Times New Roman" panose="02020603050405020304" pitchFamily="18" charset="0"/>
                <a:ea typeface="Calibri" panose="020F0502020204030204" pitchFamily="34" charset="0"/>
                <a:cs typeface="Times New Roman" panose="02020603050405020304" pitchFamily="18" charset="0"/>
              </a:rPr>
              <a:t>الخطة الخاصة بمكافحة العنف خاصة ان العنف يحد من امكانية تحكم المرأة بدخلها </a:t>
            </a:r>
          </a:p>
          <a:p>
            <a:pPr marL="342900" indent="-342900" algn="just" rtl="1">
              <a:lnSpc>
                <a:spcPct val="150000"/>
              </a:lnSpc>
              <a:spcAft>
                <a:spcPts val="1000"/>
              </a:spcAft>
              <a:buFont typeface="+mj-lt"/>
              <a:buAutoNum type="arabicPeriod"/>
            </a:pPr>
            <a:r>
              <a:rPr lang="ar-SA" sz="1400" dirty="0">
                <a:latin typeface="Times New Roman" panose="02020603050405020304" pitchFamily="18" charset="0"/>
                <a:ea typeface="Calibri" panose="020F0502020204030204" pitchFamily="34" charset="0"/>
                <a:cs typeface="Times New Roman" panose="02020603050405020304" pitchFamily="18" charset="0"/>
              </a:rPr>
              <a:t>الخطط الخاصة بتشغيل المرأة </a:t>
            </a:r>
          </a:p>
          <a:p>
            <a:pPr algn="r" rtl="1">
              <a:lnSpc>
                <a:spcPct val="150000"/>
              </a:lnSpc>
              <a:spcAft>
                <a:spcPts val="100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AU" sz="1400" dirty="0">
              <a:effectLst/>
              <a:latin typeface="Times New Roman" panose="02020603050405020304" pitchFamily="18" charset="0"/>
              <a:ea typeface="Times New Roman" panose="02020603050405020304" pitchFamily="18" charset="0"/>
            </a:endParaRPr>
          </a:p>
          <a:p>
            <a:pPr>
              <a:lnSpc>
                <a:spcPct val="150000"/>
              </a:lnSpc>
            </a:pPr>
            <a:endParaRPr lang="en-AU" sz="1400" dirty="0"/>
          </a:p>
        </p:txBody>
      </p:sp>
      <p:sp>
        <p:nvSpPr>
          <p:cNvPr id="5" name="Title 1">
            <a:extLst>
              <a:ext uri="{FF2B5EF4-FFF2-40B4-BE49-F238E27FC236}">
                <a16:creationId xmlns:a16="http://schemas.microsoft.com/office/drawing/2014/main" id="{AA9A5B4A-9D24-4BAD-AAD6-F03746DE393F}"/>
              </a:ext>
            </a:extLst>
          </p:cNvPr>
          <p:cNvSpPr txBox="1">
            <a:spLocks/>
          </p:cNvSpPr>
          <p:nvPr/>
        </p:nvSpPr>
        <p:spPr>
          <a:xfrm>
            <a:off x="1914144" y="82187"/>
            <a:ext cx="999744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r" rtl="1"/>
            <a:r>
              <a:rPr lang="ar-SA" sz="3600" dirty="0"/>
              <a:t>الأهداف المتعلقة ببعد الحرية الشخصية حتى العام 2030 </a:t>
            </a:r>
            <a:endParaRPr lang="en-AU" sz="3600" dirty="0"/>
          </a:p>
        </p:txBody>
      </p:sp>
      <p:sp>
        <p:nvSpPr>
          <p:cNvPr id="8" name="TextBox 7">
            <a:extLst>
              <a:ext uri="{FF2B5EF4-FFF2-40B4-BE49-F238E27FC236}">
                <a16:creationId xmlns:a16="http://schemas.microsoft.com/office/drawing/2014/main" id="{560D11ED-CFB1-44BC-B32A-E2D98001F1E8}"/>
              </a:ext>
            </a:extLst>
          </p:cNvPr>
          <p:cNvSpPr txBox="1"/>
          <p:nvPr/>
        </p:nvSpPr>
        <p:spPr>
          <a:xfrm>
            <a:off x="1914144" y="1569903"/>
            <a:ext cx="3805382" cy="369332"/>
          </a:xfrm>
          <a:prstGeom prst="rect">
            <a:avLst/>
          </a:prstGeom>
          <a:noFill/>
        </p:spPr>
        <p:txBody>
          <a:bodyPr wrap="square" rtlCol="0">
            <a:spAutoFit/>
          </a:bodyPr>
          <a:lstStyle/>
          <a:p>
            <a:pPr algn="r" rtl="1"/>
            <a:r>
              <a:rPr lang="ar-SA" b="1" dirty="0"/>
              <a:t>السياسات الواجب اتباعها لتحقيق هذه الأهداف  </a:t>
            </a:r>
            <a:endParaRPr lang="en-AU" b="1" dirty="0"/>
          </a:p>
        </p:txBody>
      </p:sp>
    </p:spTree>
    <p:extLst>
      <p:ext uri="{BB962C8B-B14F-4D97-AF65-F5344CB8AC3E}">
        <p14:creationId xmlns:p14="http://schemas.microsoft.com/office/powerpoint/2010/main" val="2446892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639F9-701C-4066-9BB6-8AA540BCE055}"/>
              </a:ext>
            </a:extLst>
          </p:cNvPr>
          <p:cNvSpPr>
            <a:spLocks noGrp="1"/>
          </p:cNvSpPr>
          <p:nvPr>
            <p:ph type="title"/>
          </p:nvPr>
        </p:nvSpPr>
        <p:spPr/>
        <p:txBody>
          <a:bodyPr/>
          <a:lstStyle/>
          <a:p>
            <a:pPr algn="r" rtl="1"/>
            <a:r>
              <a:rPr lang="ar-SA" dirty="0"/>
              <a:t>سياسات عامة </a:t>
            </a:r>
            <a:endParaRPr lang="en-AU" dirty="0"/>
          </a:p>
        </p:txBody>
      </p:sp>
      <p:sp>
        <p:nvSpPr>
          <p:cNvPr id="3" name="Content Placeholder 2">
            <a:extLst>
              <a:ext uri="{FF2B5EF4-FFF2-40B4-BE49-F238E27FC236}">
                <a16:creationId xmlns:a16="http://schemas.microsoft.com/office/drawing/2014/main" id="{80496463-A6B3-4BC5-9356-6F2BC93621F0}"/>
              </a:ext>
            </a:extLst>
          </p:cNvPr>
          <p:cNvSpPr>
            <a:spLocks noGrp="1"/>
          </p:cNvSpPr>
          <p:nvPr>
            <p:ph idx="1"/>
          </p:nvPr>
        </p:nvSpPr>
        <p:spPr/>
        <p:txBody>
          <a:bodyPr/>
          <a:lstStyle/>
          <a:p>
            <a:pPr algn="r" rtl="1"/>
            <a:r>
              <a:rPr lang="ar-SA" dirty="0"/>
              <a:t>تعزيز الحوكمة </a:t>
            </a:r>
          </a:p>
          <a:p>
            <a:pPr algn="r" rtl="1"/>
            <a:r>
              <a:rPr lang="ar-SA" dirty="0"/>
              <a:t>تطوير سياسات مالية </a:t>
            </a:r>
          </a:p>
          <a:p>
            <a:pPr algn="r" rtl="1"/>
            <a:r>
              <a:rPr lang="ar-SA" dirty="0"/>
              <a:t>تحديث وزيادة البيانات </a:t>
            </a:r>
            <a:endParaRPr lang="en-AU" dirty="0"/>
          </a:p>
        </p:txBody>
      </p:sp>
      <p:pic>
        <p:nvPicPr>
          <p:cNvPr id="5" name="Picture 4">
            <a:extLst>
              <a:ext uri="{FF2B5EF4-FFF2-40B4-BE49-F238E27FC236}">
                <a16:creationId xmlns:a16="http://schemas.microsoft.com/office/drawing/2014/main" id="{61A278F6-6E25-4DA0-B402-DCC71D1BB3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457200"/>
            <a:ext cx="4655127" cy="2560320"/>
          </a:xfrm>
          <a:prstGeom prst="rect">
            <a:avLst/>
          </a:prstGeom>
        </p:spPr>
      </p:pic>
    </p:spTree>
    <p:extLst>
      <p:ext uri="{BB962C8B-B14F-4D97-AF65-F5344CB8AC3E}">
        <p14:creationId xmlns:p14="http://schemas.microsoft.com/office/powerpoint/2010/main" val="2422180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8">
            <a:extLst>
              <a:ext uri="{FF2B5EF4-FFF2-40B4-BE49-F238E27FC236}">
                <a16:creationId xmlns:a16="http://schemas.microsoft.com/office/drawing/2014/main" id="{4A006D06-B565-4FF4-94EF-3642A48A3183}"/>
              </a:ext>
            </a:extLst>
          </p:cNvPr>
          <p:cNvSpPr>
            <a:spLocks noChangeArrowheads="1"/>
          </p:cNvSpPr>
          <p:nvPr/>
        </p:nvSpPr>
        <p:spPr bwMode="auto">
          <a:xfrm>
            <a:off x="3063240" y="2045970"/>
            <a:ext cx="16400418" cy="98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a:p>
        </p:txBody>
      </p:sp>
      <p:graphicFrame>
        <p:nvGraphicFramePr>
          <p:cNvPr id="11" name="Chart 10">
            <a:extLst>
              <a:ext uri="{FF2B5EF4-FFF2-40B4-BE49-F238E27FC236}">
                <a16:creationId xmlns:a16="http://schemas.microsoft.com/office/drawing/2014/main" id="{D21D6AC1-6C71-4C1D-A003-CB1703DC39CF}"/>
              </a:ext>
            </a:extLst>
          </p:cNvPr>
          <p:cNvGraphicFramePr/>
          <p:nvPr>
            <p:extLst>
              <p:ext uri="{D42A27DB-BD31-4B8C-83A1-F6EECF244321}">
                <p14:modId xmlns:p14="http://schemas.microsoft.com/office/powerpoint/2010/main" val="2833410838"/>
              </p:ext>
            </p:extLst>
          </p:nvPr>
        </p:nvGraphicFramePr>
        <p:xfrm>
          <a:off x="1425040" y="961389"/>
          <a:ext cx="10046524" cy="4812030"/>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angle 9">
            <a:extLst>
              <a:ext uri="{FF2B5EF4-FFF2-40B4-BE49-F238E27FC236}">
                <a16:creationId xmlns:a16="http://schemas.microsoft.com/office/drawing/2014/main" id="{74144DA6-0BD2-45A7-9B1D-2A6EE79454E4}"/>
              </a:ext>
            </a:extLst>
          </p:cNvPr>
          <p:cNvSpPr>
            <a:spLocks noChangeArrowheads="1"/>
          </p:cNvSpPr>
          <p:nvPr/>
        </p:nvSpPr>
        <p:spPr bwMode="auto">
          <a:xfrm>
            <a:off x="3063240" y="5773419"/>
            <a:ext cx="164004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a:p>
        </p:txBody>
      </p:sp>
      <p:sp>
        <p:nvSpPr>
          <p:cNvPr id="2" name="TextBox 1">
            <a:extLst>
              <a:ext uri="{FF2B5EF4-FFF2-40B4-BE49-F238E27FC236}">
                <a16:creationId xmlns:a16="http://schemas.microsoft.com/office/drawing/2014/main" id="{7CFEDCB9-C050-427A-9DE0-81165CA2A50A}"/>
              </a:ext>
            </a:extLst>
          </p:cNvPr>
          <p:cNvSpPr txBox="1"/>
          <p:nvPr/>
        </p:nvSpPr>
        <p:spPr>
          <a:xfrm>
            <a:off x="1425040" y="5896611"/>
            <a:ext cx="1256145" cy="307777"/>
          </a:xfrm>
          <a:prstGeom prst="rect">
            <a:avLst/>
          </a:prstGeom>
          <a:noFill/>
        </p:spPr>
        <p:txBody>
          <a:bodyPr wrap="square" rtlCol="0">
            <a:spAutoFit/>
          </a:bodyPr>
          <a:lstStyle/>
          <a:p>
            <a:r>
              <a:rPr lang="ar-SA" sz="1400" dirty="0"/>
              <a:t>المصدر الاسكوا </a:t>
            </a:r>
            <a:endParaRPr lang="en-AU" sz="1400" dirty="0"/>
          </a:p>
        </p:txBody>
      </p:sp>
    </p:spTree>
    <p:extLst>
      <p:ext uri="{BB962C8B-B14F-4D97-AF65-F5344CB8AC3E}">
        <p14:creationId xmlns:p14="http://schemas.microsoft.com/office/powerpoint/2010/main" val="2995154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D5C9C666-C3E2-4491-9C2E-598083C78BEB}"/>
              </a:ext>
            </a:extLst>
          </p:cNvPr>
          <p:cNvGraphicFramePr/>
          <p:nvPr>
            <p:extLst>
              <p:ext uri="{D42A27DB-BD31-4B8C-83A1-F6EECF244321}">
                <p14:modId xmlns:p14="http://schemas.microsoft.com/office/powerpoint/2010/main" val="4046750261"/>
              </p:ext>
            </p:extLst>
          </p:nvPr>
        </p:nvGraphicFramePr>
        <p:xfrm>
          <a:off x="2308860" y="2057400"/>
          <a:ext cx="8321040" cy="32346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23C968C7-47AD-479E-BFD7-0DDA646ADC1E}"/>
              </a:ext>
            </a:extLst>
          </p:cNvPr>
          <p:cNvSpPr txBox="1"/>
          <p:nvPr/>
        </p:nvSpPr>
        <p:spPr>
          <a:xfrm>
            <a:off x="2205990" y="5772150"/>
            <a:ext cx="8663940" cy="584775"/>
          </a:xfrm>
          <a:prstGeom prst="rect">
            <a:avLst/>
          </a:prstGeom>
          <a:noFill/>
        </p:spPr>
        <p:txBody>
          <a:bodyPr wrap="square" rtlCol="0">
            <a:spAutoFit/>
          </a:bodyPr>
          <a:lstStyle/>
          <a:p>
            <a:pPr algn="r" rtl="1"/>
            <a:r>
              <a:rPr lang="ar-SA" sz="1600" dirty="0">
                <a:latin typeface="Times New Roman" panose="02020603050405020304" pitchFamily="18" charset="0"/>
                <a:cs typeface="Times New Roman" panose="02020603050405020304" pitchFamily="18" charset="0"/>
              </a:rPr>
              <a:t>احتمالية ازدياد مساهمة الفقر النقدي في الفقر متعدد الابعاد الى ما يقارب 50.57% مقارنة بالعام 2017 (45%) . وذلك بسبب التحسن في الابعاد الاخرى للفقر نظرا لسهولة التأثير بها مقارنة بالفقر النقدي </a:t>
            </a:r>
            <a:endParaRPr lang="en-AU" sz="16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A920E53-DA86-4518-937C-F243D4DD6F45}"/>
              </a:ext>
            </a:extLst>
          </p:cNvPr>
          <p:cNvSpPr txBox="1"/>
          <p:nvPr/>
        </p:nvSpPr>
        <p:spPr>
          <a:xfrm>
            <a:off x="3554730" y="742950"/>
            <a:ext cx="7509510" cy="461665"/>
          </a:xfrm>
          <a:prstGeom prst="rect">
            <a:avLst/>
          </a:prstGeom>
          <a:noFill/>
        </p:spPr>
        <p:txBody>
          <a:bodyPr wrap="square" rtlCol="0">
            <a:spAutoFit/>
          </a:bodyPr>
          <a:lstStyle/>
          <a:p>
            <a:pPr algn="r" rtl="1"/>
            <a:r>
              <a:rPr lang="ar-SA" sz="2400" b="1" dirty="0">
                <a:cs typeface="+mj-cs"/>
              </a:rPr>
              <a:t>مساهمات الابعاد في الفقر المتعدد في العام 2030 </a:t>
            </a:r>
            <a:endParaRPr lang="en-AU" sz="2400" b="1" dirty="0">
              <a:cs typeface="+mj-cs"/>
            </a:endParaRPr>
          </a:p>
        </p:txBody>
      </p:sp>
      <p:sp>
        <p:nvSpPr>
          <p:cNvPr id="7" name="TextBox 6">
            <a:extLst>
              <a:ext uri="{FF2B5EF4-FFF2-40B4-BE49-F238E27FC236}">
                <a16:creationId xmlns:a16="http://schemas.microsoft.com/office/drawing/2014/main" id="{4915D66B-AB17-4F6D-912E-E8B579305543}"/>
              </a:ext>
            </a:extLst>
          </p:cNvPr>
          <p:cNvSpPr txBox="1"/>
          <p:nvPr/>
        </p:nvSpPr>
        <p:spPr>
          <a:xfrm>
            <a:off x="1764030" y="5378231"/>
            <a:ext cx="1256145" cy="307777"/>
          </a:xfrm>
          <a:prstGeom prst="rect">
            <a:avLst/>
          </a:prstGeom>
          <a:noFill/>
        </p:spPr>
        <p:txBody>
          <a:bodyPr wrap="square" rtlCol="0">
            <a:spAutoFit/>
          </a:bodyPr>
          <a:lstStyle/>
          <a:p>
            <a:r>
              <a:rPr lang="ar-SA" sz="1400" dirty="0"/>
              <a:t>المصدر الاسكوا </a:t>
            </a:r>
            <a:endParaRPr lang="en-AU" sz="1400" dirty="0"/>
          </a:p>
        </p:txBody>
      </p:sp>
    </p:spTree>
    <p:extLst>
      <p:ext uri="{BB962C8B-B14F-4D97-AF65-F5344CB8AC3E}">
        <p14:creationId xmlns:p14="http://schemas.microsoft.com/office/powerpoint/2010/main" val="2310783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5774F-0F82-4BFF-A0B8-5884EFAEC0BD}"/>
              </a:ext>
            </a:extLst>
          </p:cNvPr>
          <p:cNvSpPr>
            <a:spLocks noGrp="1"/>
          </p:cNvSpPr>
          <p:nvPr>
            <p:ph type="title"/>
          </p:nvPr>
        </p:nvSpPr>
        <p:spPr/>
        <p:txBody>
          <a:bodyPr/>
          <a:lstStyle/>
          <a:p>
            <a:pPr algn="r" rtl="1"/>
            <a:r>
              <a:rPr lang="ar-SA" dirty="0"/>
              <a:t> هل نحن قادرين على تخفيض الفقر ؟  </a:t>
            </a:r>
            <a:endParaRPr lang="en-AU" dirty="0"/>
          </a:p>
        </p:txBody>
      </p:sp>
      <p:sp>
        <p:nvSpPr>
          <p:cNvPr id="3" name="Content Placeholder 2">
            <a:extLst>
              <a:ext uri="{FF2B5EF4-FFF2-40B4-BE49-F238E27FC236}">
                <a16:creationId xmlns:a16="http://schemas.microsoft.com/office/drawing/2014/main" id="{B288DA7B-5074-4257-81A6-CB34A46A04C4}"/>
              </a:ext>
            </a:extLst>
          </p:cNvPr>
          <p:cNvSpPr>
            <a:spLocks noGrp="1"/>
          </p:cNvSpPr>
          <p:nvPr>
            <p:ph idx="1"/>
          </p:nvPr>
        </p:nvSpPr>
        <p:spPr/>
        <p:txBody>
          <a:bodyPr>
            <a:normAutofit/>
          </a:bodyPr>
          <a:lstStyle/>
          <a:p>
            <a:pPr algn="just" rtl="1">
              <a:lnSpc>
                <a:spcPct val="150000"/>
              </a:lnSpc>
            </a:pPr>
            <a:endParaRPr lang="ar-SA" sz="2400" dirty="0"/>
          </a:p>
          <a:p>
            <a:pPr algn="just" rtl="1">
              <a:lnSpc>
                <a:spcPct val="150000"/>
              </a:lnSpc>
            </a:pPr>
            <a:r>
              <a:rPr lang="ar-SA" sz="2400" dirty="0"/>
              <a:t>استخدام نموذج النمذجة الذي يقوم على اختيار اعلى معدلات الحرمان وأقل تكلفة. لذا بسبب زيادة  نظرا نسبة المحرموين ماديا وزيادة التكلفة للتخليصهم من الحرمان المادي تم تقييده الى انتشال فقط 20% من المحرومين وبهذا يصبح حصة الانفاق على مكافحة الفقر النقدي أقل من الابعاد الاخرى التي ستأخذ حجم انفاق أكبر وبالتالي من الممكن تخفيض الفقر بنسبة 50% اي تحقيق الهدف العام من الاستراتيجية. </a:t>
            </a:r>
          </a:p>
          <a:p>
            <a:pPr algn="just" rtl="1">
              <a:lnSpc>
                <a:spcPct val="150000"/>
              </a:lnSpc>
            </a:pPr>
            <a:r>
              <a:rPr lang="ar-SA" sz="2400" dirty="0"/>
              <a:t>الابعاد التي سيخصص لها ميزانيات أعلى هي </a:t>
            </a:r>
            <a:r>
              <a:rPr lang="ar-SA" sz="2400" dirty="0">
                <a:effectLst/>
                <a:latin typeface="Calibri" panose="020F0502020204030204" pitchFamily="34" charset="0"/>
                <a:ea typeface="Calibri" panose="020F0502020204030204" pitchFamily="34" charset="0"/>
              </a:rPr>
              <a:t>العنف، التحكم بدخل المرأة ومشاركتها في سوق العمل، كثافة السكن، مشاكل التهوئة في المسكن، الرسوب، والوصول للخدمات الصحية</a:t>
            </a:r>
            <a:endParaRPr lang="en-AU" sz="2400" dirty="0"/>
          </a:p>
        </p:txBody>
      </p:sp>
    </p:spTree>
    <p:extLst>
      <p:ext uri="{BB962C8B-B14F-4D97-AF65-F5344CB8AC3E}">
        <p14:creationId xmlns:p14="http://schemas.microsoft.com/office/powerpoint/2010/main" val="2722091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chorCtr="1">
            <a:normAutofit/>
          </a:bodyPr>
          <a:lstStyle/>
          <a:p>
            <a:pPr marL="82296" indent="0" algn="ctr" rtl="1">
              <a:buNone/>
            </a:pPr>
            <a:r>
              <a:rPr lang="ar-SA" sz="4000" dirty="0"/>
              <a:t>شكرا لحسن الاستماع </a:t>
            </a:r>
            <a:endParaRPr lang="en-US" sz="4000" dirty="0"/>
          </a:p>
        </p:txBody>
      </p:sp>
    </p:spTree>
    <p:extLst>
      <p:ext uri="{BB962C8B-B14F-4D97-AF65-F5344CB8AC3E}">
        <p14:creationId xmlns:p14="http://schemas.microsoft.com/office/powerpoint/2010/main" val="138748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269F3-7C44-4C6C-BBDA-79BD75A35ED5}"/>
              </a:ext>
            </a:extLst>
          </p:cNvPr>
          <p:cNvSpPr>
            <a:spLocks noGrp="1"/>
          </p:cNvSpPr>
          <p:nvPr>
            <p:ph type="title"/>
          </p:nvPr>
        </p:nvSpPr>
        <p:spPr/>
        <p:txBody>
          <a:bodyPr/>
          <a:lstStyle/>
          <a:p>
            <a:pPr algn="r" rtl="1"/>
            <a:r>
              <a:rPr lang="ar-SA" dirty="0"/>
              <a:t>تذكير بالابعاد </a:t>
            </a:r>
            <a:endParaRPr lang="en-AU" dirty="0"/>
          </a:p>
        </p:txBody>
      </p:sp>
      <p:sp>
        <p:nvSpPr>
          <p:cNvPr id="3" name="Content Placeholder 2">
            <a:extLst>
              <a:ext uri="{FF2B5EF4-FFF2-40B4-BE49-F238E27FC236}">
                <a16:creationId xmlns:a16="http://schemas.microsoft.com/office/drawing/2014/main" id="{8422C8FE-5D1E-4659-BB50-D29C8A63ADC4}"/>
              </a:ext>
            </a:extLst>
          </p:cNvPr>
          <p:cNvSpPr>
            <a:spLocks noGrp="1"/>
          </p:cNvSpPr>
          <p:nvPr>
            <p:ph idx="1"/>
          </p:nvPr>
        </p:nvSpPr>
        <p:spPr/>
        <p:txBody>
          <a:bodyPr>
            <a:normAutofit fontScale="85000" lnSpcReduction="20000"/>
          </a:bodyPr>
          <a:lstStyle/>
          <a:p>
            <a:pPr marL="82296" indent="0" algn="just" rtl="1">
              <a:buNone/>
            </a:pPr>
            <a:r>
              <a:rPr lang="ar-SA" sz="3600" b="1" dirty="0"/>
              <a:t>الرفاه الاقتصادي  20 %</a:t>
            </a:r>
          </a:p>
          <a:p>
            <a:pPr algn="just" rtl="1"/>
            <a:r>
              <a:rPr lang="ar-SA" sz="3200" dirty="0"/>
              <a:t>خط الفقر الوطني</a:t>
            </a:r>
          </a:p>
          <a:p>
            <a:pPr marL="82296" indent="0" algn="just" rtl="1">
              <a:buNone/>
            </a:pPr>
            <a:endParaRPr lang="ar-SA" sz="3200" dirty="0"/>
          </a:p>
          <a:p>
            <a:pPr marL="82296" indent="0" algn="just" rtl="1">
              <a:buNone/>
            </a:pPr>
            <a:r>
              <a:rPr lang="ar-SA" sz="3600" b="1" dirty="0"/>
              <a:t>الرفاه الاجتماعي  80% موزعه بالتساوي على  21 مؤشر، والمؤشرات داخل البعد الواحد لها أوزان متساوية</a:t>
            </a:r>
          </a:p>
          <a:p>
            <a:pPr algn="just" rtl="1"/>
            <a:r>
              <a:rPr lang="ar-SA" sz="3200" dirty="0"/>
              <a:t>التعليم (4)</a:t>
            </a:r>
          </a:p>
          <a:p>
            <a:pPr algn="just" rtl="1"/>
            <a:r>
              <a:rPr lang="ar-SA" sz="3200" dirty="0"/>
              <a:t>الصحة (4) </a:t>
            </a:r>
          </a:p>
          <a:p>
            <a:pPr algn="just" rtl="1"/>
            <a:r>
              <a:rPr lang="ar-SA" sz="3200" dirty="0"/>
              <a:t>العمل (4)</a:t>
            </a:r>
          </a:p>
          <a:p>
            <a:pPr algn="just" rtl="1"/>
            <a:r>
              <a:rPr lang="ar-SA" sz="3200" dirty="0"/>
              <a:t>ظروف الشكن والوصول للخدمات (4)</a:t>
            </a:r>
          </a:p>
          <a:p>
            <a:pPr algn="just" rtl="1"/>
            <a:r>
              <a:rPr lang="ar-SA" sz="3200" dirty="0"/>
              <a:t>الامان واستخدام الممتلكات (3)</a:t>
            </a:r>
          </a:p>
          <a:p>
            <a:pPr algn="just" rtl="1"/>
            <a:r>
              <a:rPr lang="ar-SA" sz="3200" dirty="0"/>
              <a:t>الحرية الشخصية (2) </a:t>
            </a:r>
          </a:p>
          <a:p>
            <a:pPr algn="r" rtl="1"/>
            <a:endParaRPr lang="en-AU" dirty="0"/>
          </a:p>
        </p:txBody>
      </p:sp>
    </p:spTree>
    <p:extLst>
      <p:ext uri="{BB962C8B-B14F-4D97-AF65-F5344CB8AC3E}">
        <p14:creationId xmlns:p14="http://schemas.microsoft.com/office/powerpoint/2010/main" val="164155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2856751770"/>
              </p:ext>
            </p:extLst>
          </p:nvPr>
        </p:nvGraphicFramePr>
        <p:xfrm>
          <a:off x="1533525" y="3305176"/>
          <a:ext cx="9991725" cy="104245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1616392" y="432277"/>
            <a:ext cx="9997440" cy="554037"/>
          </a:xfrm>
        </p:spPr>
        <p:txBody>
          <a:bodyPr>
            <a:normAutofit fontScale="90000"/>
          </a:bodyPr>
          <a:lstStyle/>
          <a:p>
            <a:pPr algn="r" rtl="1"/>
            <a:r>
              <a:rPr lang="ar-SA" dirty="0"/>
              <a:t>الاطار الزمني للعمل على مفهوم الفقر المتعدد الأبعاد </a:t>
            </a:r>
            <a:endParaRPr lang="en-US" dirty="0"/>
          </a:p>
        </p:txBody>
      </p:sp>
      <p:sp>
        <p:nvSpPr>
          <p:cNvPr id="11" name="Rectangular Callout 10"/>
          <p:cNvSpPr/>
          <p:nvPr/>
        </p:nvSpPr>
        <p:spPr>
          <a:xfrm>
            <a:off x="2519362" y="2363155"/>
            <a:ext cx="1914525" cy="1171574"/>
          </a:xfrm>
          <a:prstGeom prst="wedgeRectCallout">
            <a:avLst/>
          </a:prstGeom>
          <a:solidFill>
            <a:schemeClr val="accent2">
              <a:lumMod val="20000"/>
              <a:lumOff val="8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just" rtl="1"/>
            <a:r>
              <a:rPr lang="ar-SA" b="1" dirty="0">
                <a:solidFill>
                  <a:schemeClr val="tx2">
                    <a:lumMod val="60000"/>
                    <a:lumOff val="40000"/>
                  </a:schemeClr>
                </a:solidFill>
              </a:rPr>
              <a:t>2017</a:t>
            </a:r>
          </a:p>
          <a:p>
            <a:pPr algn="r" rtl="1"/>
            <a:r>
              <a:rPr lang="ar-SA" dirty="0">
                <a:solidFill>
                  <a:schemeClr val="tx1"/>
                </a:solidFill>
              </a:rPr>
              <a:t>اصدار تقرير حول منهجية الفقر متعدد الابعاد  </a:t>
            </a:r>
          </a:p>
        </p:txBody>
      </p:sp>
      <p:sp>
        <p:nvSpPr>
          <p:cNvPr id="12" name="Rectangular Callout 11"/>
          <p:cNvSpPr/>
          <p:nvPr/>
        </p:nvSpPr>
        <p:spPr>
          <a:xfrm>
            <a:off x="6615112" y="2372679"/>
            <a:ext cx="1914525" cy="1171574"/>
          </a:xfrm>
          <a:prstGeom prst="wedgeRectCallout">
            <a:avLst/>
          </a:prstGeom>
          <a:solidFill>
            <a:schemeClr val="accent2">
              <a:lumMod val="20000"/>
              <a:lumOff val="8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just" rtl="1"/>
            <a:r>
              <a:rPr lang="ar-SA" b="1" dirty="0">
                <a:solidFill>
                  <a:schemeClr val="tx2">
                    <a:lumMod val="60000"/>
                    <a:lumOff val="40000"/>
                  </a:schemeClr>
                </a:solidFill>
              </a:rPr>
              <a:t>2020</a:t>
            </a:r>
          </a:p>
          <a:p>
            <a:pPr algn="r" rtl="1"/>
            <a:r>
              <a:rPr lang="ar-SA" dirty="0">
                <a:solidFill>
                  <a:schemeClr val="tx1"/>
                </a:solidFill>
              </a:rPr>
              <a:t>اعتماد مفهوم الفقر متعدد الابعاد في السياسات الوطنية </a:t>
            </a:r>
          </a:p>
        </p:txBody>
      </p:sp>
      <p:sp>
        <p:nvSpPr>
          <p:cNvPr id="13" name="Rectangular Callout 12"/>
          <p:cNvSpPr/>
          <p:nvPr/>
        </p:nvSpPr>
        <p:spPr>
          <a:xfrm>
            <a:off x="9320212" y="2277429"/>
            <a:ext cx="1914525" cy="1171574"/>
          </a:xfrm>
          <a:prstGeom prst="wedgeRectCallout">
            <a:avLst/>
          </a:prstGeom>
          <a:solidFill>
            <a:schemeClr val="accent2">
              <a:lumMod val="20000"/>
              <a:lumOff val="8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just" rtl="1"/>
            <a:r>
              <a:rPr lang="ar-SA" b="1" dirty="0">
                <a:solidFill>
                  <a:schemeClr val="tx2">
                    <a:lumMod val="60000"/>
                    <a:lumOff val="40000"/>
                  </a:schemeClr>
                </a:solidFill>
              </a:rPr>
              <a:t>2022-2023</a:t>
            </a:r>
          </a:p>
          <a:p>
            <a:pPr algn="r" rtl="1"/>
            <a:r>
              <a:rPr lang="ar-SA" b="1" dirty="0">
                <a:solidFill>
                  <a:schemeClr val="tx2">
                    <a:lumMod val="60000"/>
                    <a:lumOff val="40000"/>
                  </a:schemeClr>
                </a:solidFill>
              </a:rPr>
              <a:t>ا</a:t>
            </a:r>
            <a:r>
              <a:rPr lang="ar-SA" dirty="0">
                <a:solidFill>
                  <a:schemeClr val="tx1"/>
                </a:solidFill>
              </a:rPr>
              <a:t>طلاق الاستراتيجية والبدء بإعداد خطة العمل  </a:t>
            </a:r>
          </a:p>
        </p:txBody>
      </p:sp>
      <p:sp>
        <p:nvSpPr>
          <p:cNvPr id="15" name="Rectangular Callout 14"/>
          <p:cNvSpPr/>
          <p:nvPr/>
        </p:nvSpPr>
        <p:spPr>
          <a:xfrm rot="10800000">
            <a:off x="4128135" y="4619031"/>
            <a:ext cx="1914525" cy="1171574"/>
          </a:xfrm>
          <a:prstGeom prst="wedgeRectCallout">
            <a:avLst/>
          </a:prstGeom>
          <a:solidFill>
            <a:schemeClr val="accent2">
              <a:lumMod val="20000"/>
              <a:lumOff val="80000"/>
            </a:schemeClr>
          </a:solidFill>
          <a:ln/>
        </p:spPr>
        <p:style>
          <a:lnRef idx="0">
            <a:schemeClr val="accent2"/>
          </a:lnRef>
          <a:fillRef idx="3">
            <a:schemeClr val="accent2"/>
          </a:fillRef>
          <a:effectRef idx="3">
            <a:schemeClr val="accent2"/>
          </a:effectRef>
          <a:fontRef idx="minor">
            <a:schemeClr val="lt1"/>
          </a:fontRef>
        </p:style>
        <p:txBody>
          <a:bodyPr vert="horz" rtlCol="0" anchor="t"/>
          <a:lstStyle/>
          <a:p>
            <a:pPr rtl="1"/>
            <a:endParaRPr lang="ar-SA" dirty="0">
              <a:solidFill>
                <a:schemeClr val="tx1"/>
              </a:solidFill>
            </a:endParaRPr>
          </a:p>
        </p:txBody>
      </p:sp>
      <p:sp>
        <p:nvSpPr>
          <p:cNvPr id="16" name="Rectangular Callout 15"/>
          <p:cNvSpPr/>
          <p:nvPr/>
        </p:nvSpPr>
        <p:spPr>
          <a:xfrm rot="10800000">
            <a:off x="6718931" y="4486273"/>
            <a:ext cx="2916557" cy="1376841"/>
          </a:xfrm>
          <a:prstGeom prst="wedgeRectCallout">
            <a:avLst/>
          </a:prstGeom>
          <a:solidFill>
            <a:schemeClr val="accent2">
              <a:lumMod val="20000"/>
              <a:lumOff val="80000"/>
            </a:schemeClr>
          </a:solidFill>
          <a:ln/>
        </p:spPr>
        <p:style>
          <a:lnRef idx="0">
            <a:schemeClr val="accent2"/>
          </a:lnRef>
          <a:fillRef idx="3">
            <a:schemeClr val="accent2"/>
          </a:fillRef>
          <a:effectRef idx="3">
            <a:schemeClr val="accent2"/>
          </a:effectRef>
          <a:fontRef idx="minor">
            <a:schemeClr val="lt1"/>
          </a:fontRef>
        </p:style>
        <p:txBody>
          <a:bodyPr vert="horz" rtlCol="0" anchor="t"/>
          <a:lstStyle/>
          <a:p>
            <a:pPr rtl="1"/>
            <a:endParaRPr lang="ar-SA" dirty="0">
              <a:solidFill>
                <a:schemeClr val="tx1"/>
              </a:solidFill>
            </a:endParaRPr>
          </a:p>
        </p:txBody>
      </p:sp>
      <p:sp>
        <p:nvSpPr>
          <p:cNvPr id="17" name="TextBox 16"/>
          <p:cNvSpPr txBox="1"/>
          <p:nvPr/>
        </p:nvSpPr>
        <p:spPr>
          <a:xfrm>
            <a:off x="4139566" y="4689816"/>
            <a:ext cx="1819310" cy="923330"/>
          </a:xfrm>
          <a:prstGeom prst="rect">
            <a:avLst/>
          </a:prstGeom>
          <a:noFill/>
        </p:spPr>
        <p:txBody>
          <a:bodyPr wrap="square" rtlCol="0">
            <a:spAutoFit/>
          </a:bodyPr>
          <a:lstStyle/>
          <a:p>
            <a:pPr algn="r" rtl="1"/>
            <a:r>
              <a:rPr lang="ar-SA" b="1" dirty="0">
                <a:solidFill>
                  <a:schemeClr val="tx2">
                    <a:lumMod val="60000"/>
                    <a:lumOff val="40000"/>
                  </a:schemeClr>
                </a:solidFill>
              </a:rPr>
              <a:t>2019</a:t>
            </a:r>
          </a:p>
          <a:p>
            <a:pPr algn="r"/>
            <a:r>
              <a:rPr lang="ar-SA" dirty="0"/>
              <a:t>تشكيل الفريق الوطني للفقر </a:t>
            </a:r>
            <a:endParaRPr lang="en-US" dirty="0"/>
          </a:p>
        </p:txBody>
      </p:sp>
      <p:sp>
        <p:nvSpPr>
          <p:cNvPr id="19" name="TextBox 18"/>
          <p:cNvSpPr txBox="1"/>
          <p:nvPr/>
        </p:nvSpPr>
        <p:spPr>
          <a:xfrm>
            <a:off x="6858000" y="4604271"/>
            <a:ext cx="2777488" cy="1754326"/>
          </a:xfrm>
          <a:prstGeom prst="rect">
            <a:avLst/>
          </a:prstGeom>
          <a:noFill/>
        </p:spPr>
        <p:txBody>
          <a:bodyPr wrap="square" rtlCol="0">
            <a:spAutoFit/>
          </a:bodyPr>
          <a:lstStyle/>
          <a:p>
            <a:pPr algn="r" rtl="1"/>
            <a:r>
              <a:rPr lang="ar-SA" b="1" dirty="0">
                <a:solidFill>
                  <a:schemeClr val="tx2">
                    <a:lumMod val="60000"/>
                    <a:lumOff val="40000"/>
                  </a:schemeClr>
                </a:solidFill>
              </a:rPr>
              <a:t>2021</a:t>
            </a:r>
          </a:p>
          <a:p>
            <a:pPr algn="r" rtl="1"/>
            <a:r>
              <a:rPr lang="ar-SA" dirty="0"/>
              <a:t>التعاون مع جامعة الدول العربية والاسكوا لإعداد الاستراتيجية الوطنية لمكافحة الفقر </a:t>
            </a:r>
          </a:p>
          <a:p>
            <a:pPr algn="r" rtl="1"/>
            <a:r>
              <a:rPr lang="ar-SA" b="1" dirty="0">
                <a:solidFill>
                  <a:schemeClr val="tx2">
                    <a:lumMod val="60000"/>
                    <a:lumOff val="40000"/>
                  </a:schemeClr>
                </a:solidFill>
              </a:rPr>
              <a:t> </a:t>
            </a:r>
          </a:p>
          <a:p>
            <a:pPr algn="r"/>
            <a:r>
              <a:rPr lang="ar-SA" dirty="0"/>
              <a:t> </a:t>
            </a:r>
            <a:endParaRPr lang="en-US" dirty="0"/>
          </a:p>
        </p:txBody>
      </p:sp>
    </p:spTree>
    <p:extLst>
      <p:ext uri="{BB962C8B-B14F-4D97-AF65-F5344CB8AC3E}">
        <p14:creationId xmlns:p14="http://schemas.microsoft.com/office/powerpoint/2010/main" val="3529038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4B435-ADCC-4B03-BF16-2A359B747F8C}"/>
              </a:ext>
            </a:extLst>
          </p:cNvPr>
          <p:cNvSpPr>
            <a:spLocks noGrp="1"/>
          </p:cNvSpPr>
          <p:nvPr>
            <p:ph type="title"/>
          </p:nvPr>
        </p:nvSpPr>
        <p:spPr/>
        <p:txBody>
          <a:bodyPr/>
          <a:lstStyle/>
          <a:p>
            <a:pPr algn="r" rtl="1"/>
            <a:r>
              <a:rPr lang="ar-SA" dirty="0"/>
              <a:t>أهمية اعداد استراتيجية لمكافحة الفقر متعدد الابعاد </a:t>
            </a:r>
            <a:endParaRPr lang="en-AU" dirty="0"/>
          </a:p>
        </p:txBody>
      </p:sp>
      <p:sp>
        <p:nvSpPr>
          <p:cNvPr id="3" name="Content Placeholder 2">
            <a:extLst>
              <a:ext uri="{FF2B5EF4-FFF2-40B4-BE49-F238E27FC236}">
                <a16:creationId xmlns:a16="http://schemas.microsoft.com/office/drawing/2014/main" id="{8871D33A-836A-41DC-9551-9642D117D8CD}"/>
              </a:ext>
            </a:extLst>
          </p:cNvPr>
          <p:cNvSpPr>
            <a:spLocks noGrp="1"/>
          </p:cNvSpPr>
          <p:nvPr>
            <p:ph idx="1"/>
          </p:nvPr>
        </p:nvSpPr>
        <p:spPr/>
        <p:txBody>
          <a:bodyPr>
            <a:normAutofit/>
          </a:bodyPr>
          <a:lstStyle/>
          <a:p>
            <a:pPr algn="just" rtl="1"/>
            <a:r>
              <a:rPr lang="ar-SA" sz="2800" dirty="0"/>
              <a:t>لان الفقر متعدد الابعاد يرى الفقر بمختلف ابعاده وليس فقط بعده النقدي</a:t>
            </a:r>
          </a:p>
          <a:p>
            <a:pPr marL="82296" indent="0" algn="just" rtl="1">
              <a:buNone/>
            </a:pPr>
            <a:endParaRPr lang="ar-SA" sz="2800" dirty="0"/>
          </a:p>
          <a:p>
            <a:pPr algn="just" rtl="1"/>
            <a:r>
              <a:rPr lang="ar-SA" sz="2800" dirty="0"/>
              <a:t>يتقاطع ويتكامل مع أهداف التنمية المستدامة خاصة الهدف الاول (القضاء على الفقر بجميع اشكاله </a:t>
            </a:r>
          </a:p>
          <a:p>
            <a:pPr marL="82296" indent="0" algn="just" rtl="1">
              <a:buNone/>
            </a:pPr>
            <a:endParaRPr lang="ar-SA" sz="2800" dirty="0"/>
          </a:p>
          <a:p>
            <a:pPr algn="just" rtl="1"/>
            <a:r>
              <a:rPr lang="ar-SA" sz="2800" dirty="0"/>
              <a:t>يتكامل مع عمل الحكومة في التوجه نحو التنمية كبديل عن الاغاثة.</a:t>
            </a:r>
          </a:p>
          <a:p>
            <a:pPr algn="just" rtl="1"/>
            <a:r>
              <a:rPr lang="ar-SA" sz="2800" dirty="0"/>
              <a:t>يتكامل مع اجندة السياسات الوطنية ويدعم تنفيذها من خلال المساعدة في تحديد الاولويات سواء القطاعية او الجغرافية مما يساعد على تطوير ادوات استهداف اكثر فعالية وكفاءة </a:t>
            </a:r>
          </a:p>
          <a:p>
            <a:pPr marL="82296" indent="0" algn="just" rtl="1">
              <a:buNone/>
            </a:pPr>
            <a:endParaRPr lang="ar-SA" sz="2800" dirty="0"/>
          </a:p>
          <a:p>
            <a:pPr marL="82296" indent="0" algn="just" rtl="1">
              <a:buNone/>
            </a:pPr>
            <a:endParaRPr lang="en-AU" sz="2800" dirty="0"/>
          </a:p>
        </p:txBody>
      </p:sp>
    </p:spTree>
    <p:extLst>
      <p:ext uri="{BB962C8B-B14F-4D97-AF65-F5344CB8AC3E}">
        <p14:creationId xmlns:p14="http://schemas.microsoft.com/office/powerpoint/2010/main" val="301880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A8081-30FE-469F-A5A1-232029CDE90D}"/>
              </a:ext>
            </a:extLst>
          </p:cNvPr>
          <p:cNvSpPr>
            <a:spLocks noGrp="1"/>
          </p:cNvSpPr>
          <p:nvPr>
            <p:ph type="title"/>
          </p:nvPr>
        </p:nvSpPr>
        <p:spPr/>
        <p:txBody>
          <a:bodyPr/>
          <a:lstStyle/>
          <a:p>
            <a:pPr algn="ctr" rtl="1"/>
            <a:r>
              <a:rPr lang="ar-SA" dirty="0"/>
              <a:t>المبادئ التوجيهية </a:t>
            </a:r>
            <a:endParaRPr lang="en-AU" dirty="0"/>
          </a:p>
        </p:txBody>
      </p:sp>
      <p:sp>
        <p:nvSpPr>
          <p:cNvPr id="3" name="Content Placeholder 2">
            <a:extLst>
              <a:ext uri="{FF2B5EF4-FFF2-40B4-BE49-F238E27FC236}">
                <a16:creationId xmlns:a16="http://schemas.microsoft.com/office/drawing/2014/main" id="{D5EB2E08-407C-4967-A84F-0B3E58130FF7}"/>
              </a:ext>
            </a:extLst>
          </p:cNvPr>
          <p:cNvSpPr>
            <a:spLocks noGrp="1"/>
          </p:cNvSpPr>
          <p:nvPr>
            <p:ph idx="1"/>
          </p:nvPr>
        </p:nvSpPr>
        <p:spPr/>
        <p:txBody>
          <a:bodyPr/>
          <a:lstStyle/>
          <a:p>
            <a:pPr algn="r" rtl="1"/>
            <a:r>
              <a:rPr lang="ar-SA" dirty="0"/>
              <a:t>الحق في الحياة الكريمة</a:t>
            </a:r>
          </a:p>
          <a:p>
            <a:pPr algn="r" rtl="1"/>
            <a:r>
              <a:rPr lang="ar-SA" dirty="0"/>
              <a:t>استثمار الموارد </a:t>
            </a:r>
          </a:p>
          <a:p>
            <a:pPr algn="r" rtl="1"/>
            <a:r>
              <a:rPr lang="ar-SA" dirty="0"/>
              <a:t>الحماية الاجتماعية  </a:t>
            </a:r>
          </a:p>
          <a:p>
            <a:pPr algn="r" rtl="1"/>
            <a:r>
              <a:rPr lang="ar-SA" dirty="0"/>
              <a:t>العدالة الاجتماعية </a:t>
            </a:r>
            <a:endParaRPr lang="en-AU" dirty="0"/>
          </a:p>
        </p:txBody>
      </p:sp>
    </p:spTree>
    <p:extLst>
      <p:ext uri="{BB962C8B-B14F-4D97-AF65-F5344CB8AC3E}">
        <p14:creationId xmlns:p14="http://schemas.microsoft.com/office/powerpoint/2010/main" val="1621704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17C3B-1D6F-4796-BDB9-FE5218E9988C}"/>
              </a:ext>
            </a:extLst>
          </p:cNvPr>
          <p:cNvSpPr>
            <a:spLocks noGrp="1"/>
          </p:cNvSpPr>
          <p:nvPr>
            <p:ph type="title"/>
          </p:nvPr>
        </p:nvSpPr>
        <p:spPr>
          <a:xfrm>
            <a:off x="1914144" y="159239"/>
            <a:ext cx="9997440" cy="579670"/>
          </a:xfrm>
        </p:spPr>
        <p:txBody>
          <a:bodyPr>
            <a:normAutofit fontScale="90000"/>
          </a:bodyPr>
          <a:lstStyle/>
          <a:p>
            <a:pPr algn="r" rtl="1"/>
            <a:r>
              <a:rPr lang="ar-SA" dirty="0"/>
              <a:t>أهداف الاستراتيجية حتى العام 2030  </a:t>
            </a:r>
            <a:endParaRPr lang="en-AU" dirty="0"/>
          </a:p>
        </p:txBody>
      </p:sp>
      <p:graphicFrame>
        <p:nvGraphicFramePr>
          <p:cNvPr id="4" name="Table 3">
            <a:extLst>
              <a:ext uri="{FF2B5EF4-FFF2-40B4-BE49-F238E27FC236}">
                <a16:creationId xmlns:a16="http://schemas.microsoft.com/office/drawing/2014/main" id="{BDA79D7C-C066-4A41-A290-36C939E0FE6D}"/>
              </a:ext>
            </a:extLst>
          </p:cNvPr>
          <p:cNvGraphicFramePr>
            <a:graphicFrameLocks noGrp="1"/>
          </p:cNvGraphicFramePr>
          <p:nvPr>
            <p:extLst>
              <p:ext uri="{D42A27DB-BD31-4B8C-83A1-F6EECF244321}">
                <p14:modId xmlns:p14="http://schemas.microsoft.com/office/powerpoint/2010/main" val="3332416225"/>
              </p:ext>
            </p:extLst>
          </p:nvPr>
        </p:nvGraphicFramePr>
        <p:xfrm>
          <a:off x="6780784" y="2885722"/>
          <a:ext cx="5130800" cy="1789400"/>
        </p:xfrm>
        <a:graphic>
          <a:graphicData uri="http://schemas.openxmlformats.org/drawingml/2006/table">
            <a:tbl>
              <a:tblPr firstRow="1" firstCol="1" bandRow="1">
                <a:tableStyleId>{22838BEF-8BB2-4498-84A7-C5851F593DF1}</a:tableStyleId>
              </a:tblPr>
              <a:tblGrid>
                <a:gridCol w="797139">
                  <a:extLst>
                    <a:ext uri="{9D8B030D-6E8A-4147-A177-3AD203B41FA5}">
                      <a16:colId xmlns:a16="http://schemas.microsoft.com/office/drawing/2014/main" val="3184374515"/>
                    </a:ext>
                  </a:extLst>
                </a:gridCol>
                <a:gridCol w="880226">
                  <a:extLst>
                    <a:ext uri="{9D8B030D-6E8A-4147-A177-3AD203B41FA5}">
                      <a16:colId xmlns:a16="http://schemas.microsoft.com/office/drawing/2014/main" val="3924240545"/>
                    </a:ext>
                  </a:extLst>
                </a:gridCol>
                <a:gridCol w="880226">
                  <a:extLst>
                    <a:ext uri="{9D8B030D-6E8A-4147-A177-3AD203B41FA5}">
                      <a16:colId xmlns:a16="http://schemas.microsoft.com/office/drawing/2014/main" val="935692569"/>
                    </a:ext>
                  </a:extLst>
                </a:gridCol>
                <a:gridCol w="1736120">
                  <a:extLst>
                    <a:ext uri="{9D8B030D-6E8A-4147-A177-3AD203B41FA5}">
                      <a16:colId xmlns:a16="http://schemas.microsoft.com/office/drawing/2014/main" val="1586881178"/>
                    </a:ext>
                  </a:extLst>
                </a:gridCol>
                <a:gridCol w="837089">
                  <a:extLst>
                    <a:ext uri="{9D8B030D-6E8A-4147-A177-3AD203B41FA5}">
                      <a16:colId xmlns:a16="http://schemas.microsoft.com/office/drawing/2014/main" val="1827242521"/>
                    </a:ext>
                  </a:extLst>
                </a:gridCol>
              </a:tblGrid>
              <a:tr h="406049">
                <a:tc rowSpan="2">
                  <a:txBody>
                    <a:bodyPr/>
                    <a:lstStyle/>
                    <a:p>
                      <a:pPr algn="ctr">
                        <a:lnSpc>
                          <a:spcPct val="107000"/>
                        </a:lnSpc>
                        <a:spcAft>
                          <a:spcPts val="800"/>
                        </a:spcAft>
                      </a:pPr>
                      <a:r>
                        <a:rPr lang="ar-JO" sz="1800" b="1" dirty="0">
                          <a:effectLst/>
                        </a:rPr>
                        <a:t>نسبة التخفيض</a:t>
                      </a:r>
                      <a:endParaRPr lang="en-AU" sz="1800" b="1" dirty="0">
                        <a:effectLst/>
                        <a:latin typeface="+mn-lt"/>
                        <a:ea typeface="Calibri" panose="020F0502020204030204" pitchFamily="34" charset="0"/>
                        <a:cs typeface="Arial" panose="020B0604020202020204" pitchFamily="34" charset="0"/>
                      </a:endParaRPr>
                    </a:p>
                  </a:txBody>
                  <a:tcPr marL="0" marR="0" marT="0" marB="0"/>
                </a:tc>
                <a:tc gridSpan="2">
                  <a:txBody>
                    <a:bodyPr/>
                    <a:lstStyle/>
                    <a:p>
                      <a:pPr algn="ctr">
                        <a:lnSpc>
                          <a:spcPct val="107000"/>
                        </a:lnSpc>
                        <a:spcAft>
                          <a:spcPts val="800"/>
                        </a:spcAft>
                      </a:pPr>
                      <a:r>
                        <a:rPr lang="ar-JO" sz="1800" b="1" dirty="0">
                          <a:effectLst/>
                        </a:rPr>
                        <a:t>نسبة الحرمان في البعد النقدي</a:t>
                      </a:r>
                      <a:endParaRPr lang="en-AU" sz="1800" b="1" dirty="0">
                        <a:effectLst/>
                        <a:latin typeface="+mn-lt"/>
                        <a:ea typeface="Calibri" panose="020F0502020204030204" pitchFamily="34" charset="0"/>
                        <a:cs typeface="Arial" panose="020B0604020202020204" pitchFamily="34" charset="0"/>
                      </a:endParaRPr>
                    </a:p>
                  </a:txBody>
                  <a:tcPr marL="68580" marR="68580" marT="9525" marB="0"/>
                </a:tc>
                <a:tc hMerge="1">
                  <a:txBody>
                    <a:bodyPr/>
                    <a:lstStyle/>
                    <a:p>
                      <a:endParaRPr lang="en-AU"/>
                    </a:p>
                  </a:txBody>
                  <a:tcPr/>
                </a:tc>
                <a:tc rowSpan="2">
                  <a:txBody>
                    <a:bodyPr/>
                    <a:lstStyle/>
                    <a:p>
                      <a:pPr algn="ctr">
                        <a:lnSpc>
                          <a:spcPct val="107000"/>
                        </a:lnSpc>
                        <a:spcAft>
                          <a:spcPts val="800"/>
                        </a:spcAft>
                      </a:pPr>
                      <a:r>
                        <a:rPr lang="ar-JO" sz="1800" b="1" dirty="0">
                          <a:effectLst/>
                        </a:rPr>
                        <a:t>المؤشر</a:t>
                      </a:r>
                      <a:endParaRPr lang="en-AU" sz="1800" b="1" dirty="0">
                        <a:effectLst/>
                        <a:latin typeface="+mn-lt"/>
                        <a:ea typeface="Calibri" panose="020F0502020204030204" pitchFamily="34" charset="0"/>
                        <a:cs typeface="Arial" panose="020B0604020202020204" pitchFamily="34" charset="0"/>
                      </a:endParaRPr>
                    </a:p>
                  </a:txBody>
                  <a:tcPr marL="68580" marR="68580" marT="9525" marB="0"/>
                </a:tc>
                <a:tc rowSpan="2">
                  <a:txBody>
                    <a:bodyPr/>
                    <a:lstStyle/>
                    <a:p>
                      <a:pPr algn="ctr">
                        <a:lnSpc>
                          <a:spcPct val="107000"/>
                        </a:lnSpc>
                        <a:spcAft>
                          <a:spcPts val="800"/>
                        </a:spcAft>
                      </a:pPr>
                      <a:r>
                        <a:rPr lang="ar-SA" sz="1800" b="1">
                          <a:effectLst/>
                        </a:rPr>
                        <a:t>الرقم</a:t>
                      </a:r>
                      <a:endParaRPr lang="en-AU" sz="1800" b="1">
                        <a:effectLst/>
                        <a:latin typeface="+mn-lt"/>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696400901"/>
                  </a:ext>
                </a:extLst>
              </a:tr>
              <a:tr h="406049">
                <a:tc vMerge="1">
                  <a:txBody>
                    <a:bodyPr/>
                    <a:lstStyle/>
                    <a:p>
                      <a:endParaRPr lang="en-AU"/>
                    </a:p>
                  </a:txBody>
                  <a:tcPr/>
                </a:tc>
                <a:tc>
                  <a:txBody>
                    <a:bodyPr/>
                    <a:lstStyle/>
                    <a:p>
                      <a:pPr algn="ctr">
                        <a:lnSpc>
                          <a:spcPct val="107000"/>
                        </a:lnSpc>
                        <a:spcAft>
                          <a:spcPts val="800"/>
                        </a:spcAft>
                      </a:pPr>
                      <a:r>
                        <a:rPr lang="ar-JO" sz="1800" b="1" dirty="0">
                          <a:effectLst/>
                        </a:rPr>
                        <a:t>2030</a:t>
                      </a:r>
                      <a:endParaRPr lang="en-AU" sz="1800" b="1" dirty="0">
                        <a:effectLst/>
                        <a:latin typeface="+mn-lt"/>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800" b="1">
                          <a:effectLst/>
                        </a:rPr>
                        <a:t>2022</a:t>
                      </a:r>
                      <a:endParaRPr lang="en-AU" sz="1800" b="1">
                        <a:effectLst/>
                        <a:latin typeface="+mn-lt"/>
                        <a:ea typeface="Calibri" panose="020F0502020204030204" pitchFamily="34" charset="0"/>
                        <a:cs typeface="Arial" panose="020B0604020202020204" pitchFamily="34" charset="0"/>
                      </a:endParaRPr>
                    </a:p>
                  </a:txBody>
                  <a:tcPr marL="68580" marR="68580" marT="9525" marB="0"/>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51496534"/>
                  </a:ext>
                </a:extLst>
              </a:tr>
              <a:tr h="786832">
                <a:tc>
                  <a:txBody>
                    <a:bodyPr/>
                    <a:lstStyle/>
                    <a:p>
                      <a:pPr algn="ctr" rtl="1">
                        <a:lnSpc>
                          <a:spcPct val="107000"/>
                        </a:lnSpc>
                        <a:spcAft>
                          <a:spcPts val="800"/>
                        </a:spcAft>
                      </a:pPr>
                      <a:r>
                        <a:rPr lang="ar-JO" sz="1800" b="1" dirty="0">
                          <a:effectLst/>
                        </a:rPr>
                        <a:t>6%</a:t>
                      </a:r>
                      <a:endParaRPr lang="en-AU" sz="1800" b="1" dirty="0">
                        <a:effectLst/>
                        <a:latin typeface="+mn-lt"/>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800" b="1" dirty="0">
                          <a:effectLst/>
                        </a:rPr>
                        <a:t>20%</a:t>
                      </a:r>
                      <a:endParaRPr lang="en-AU" sz="1800" b="1" dirty="0">
                        <a:effectLst/>
                      </a:endParaRPr>
                    </a:p>
                    <a:p>
                      <a:pPr algn="ctr">
                        <a:lnSpc>
                          <a:spcPct val="107000"/>
                        </a:lnSpc>
                        <a:spcAft>
                          <a:spcPts val="800"/>
                        </a:spcAft>
                      </a:pPr>
                      <a:r>
                        <a:rPr lang="en-US" sz="1800" b="1" dirty="0">
                          <a:effectLst/>
                        </a:rPr>
                        <a:t> </a:t>
                      </a:r>
                      <a:endParaRPr lang="en-AU" sz="1800" b="1" dirty="0">
                        <a:effectLst/>
                        <a:latin typeface="+mn-lt"/>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800" b="1">
                          <a:effectLst/>
                        </a:rPr>
                        <a:t>26.0%</a:t>
                      </a:r>
                      <a:endParaRPr lang="en-AU" sz="1800" b="1">
                        <a:effectLst/>
                      </a:endParaRPr>
                    </a:p>
                    <a:p>
                      <a:pPr algn="ctr">
                        <a:lnSpc>
                          <a:spcPct val="107000"/>
                        </a:lnSpc>
                        <a:spcAft>
                          <a:spcPts val="800"/>
                        </a:spcAft>
                      </a:pPr>
                      <a:r>
                        <a:rPr lang="en-US" sz="1800" b="1">
                          <a:effectLst/>
                        </a:rPr>
                        <a:t> </a:t>
                      </a:r>
                      <a:endParaRPr lang="en-AU" sz="1800" b="1">
                        <a:effectLst/>
                        <a:latin typeface="+mn-lt"/>
                        <a:ea typeface="Calibri" panose="020F0502020204030204" pitchFamily="34" charset="0"/>
                        <a:cs typeface="Arial" panose="020B0604020202020204" pitchFamily="34" charset="0"/>
                      </a:endParaRPr>
                    </a:p>
                  </a:txBody>
                  <a:tcPr marL="68580" marR="68580" marT="9525" marB="0"/>
                </a:tc>
                <a:tc>
                  <a:txBody>
                    <a:bodyPr/>
                    <a:lstStyle/>
                    <a:p>
                      <a:pPr algn="ctr">
                        <a:lnSpc>
                          <a:spcPct val="107000"/>
                        </a:lnSpc>
                        <a:spcAft>
                          <a:spcPts val="800"/>
                        </a:spcAft>
                      </a:pPr>
                      <a:r>
                        <a:rPr lang="ar-JO" sz="1800" b="1">
                          <a:effectLst/>
                        </a:rPr>
                        <a:t>الفقر النقدي</a:t>
                      </a:r>
                      <a:endParaRPr lang="en-AU" sz="1800" b="1">
                        <a:effectLst/>
                        <a:latin typeface="+mn-lt"/>
                        <a:ea typeface="Calibri" panose="020F0502020204030204" pitchFamily="34" charset="0"/>
                        <a:cs typeface="Arial" panose="020B0604020202020204" pitchFamily="34" charset="0"/>
                      </a:endParaRPr>
                    </a:p>
                  </a:txBody>
                  <a:tcPr marL="68580" marR="68580" marT="9525" marB="0"/>
                </a:tc>
                <a:tc>
                  <a:txBody>
                    <a:bodyPr/>
                    <a:lstStyle/>
                    <a:p>
                      <a:pPr algn="ctr">
                        <a:lnSpc>
                          <a:spcPct val="107000"/>
                        </a:lnSpc>
                        <a:spcAft>
                          <a:spcPts val="800"/>
                        </a:spcAft>
                      </a:pPr>
                      <a:r>
                        <a:rPr lang="en-US" sz="1800" b="1" dirty="0">
                          <a:effectLst/>
                        </a:rPr>
                        <a:t> </a:t>
                      </a:r>
                      <a:r>
                        <a:rPr lang="ar-SA" sz="1800" b="1" dirty="0">
                          <a:effectLst/>
                        </a:rPr>
                        <a:t>1</a:t>
                      </a:r>
                      <a:endParaRPr lang="en-AU" sz="1800" b="1" dirty="0">
                        <a:effectLst/>
                        <a:latin typeface="+mn-lt"/>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683796605"/>
                  </a:ext>
                </a:extLst>
              </a:tr>
            </a:tbl>
          </a:graphicData>
        </a:graphic>
      </p:graphicFrame>
      <p:sp>
        <p:nvSpPr>
          <p:cNvPr id="5" name="TextBox 4">
            <a:extLst>
              <a:ext uri="{FF2B5EF4-FFF2-40B4-BE49-F238E27FC236}">
                <a16:creationId xmlns:a16="http://schemas.microsoft.com/office/drawing/2014/main" id="{9262D93C-12CB-453C-9EED-21BC82F5E393}"/>
              </a:ext>
            </a:extLst>
          </p:cNvPr>
          <p:cNvSpPr txBox="1"/>
          <p:nvPr/>
        </p:nvSpPr>
        <p:spPr>
          <a:xfrm>
            <a:off x="6363854" y="2109867"/>
            <a:ext cx="5547730" cy="584775"/>
          </a:xfrm>
          <a:prstGeom prst="rect">
            <a:avLst/>
          </a:prstGeom>
          <a:noFill/>
        </p:spPr>
        <p:txBody>
          <a:bodyPr wrap="square">
            <a:spAutoFit/>
          </a:bodyPr>
          <a:lstStyle/>
          <a:p>
            <a:pPr algn="r" rtl="1"/>
            <a:r>
              <a:rPr lang="ar-SA" sz="1600" dirty="0">
                <a:ea typeface="Times New Roman" panose="02020603050405020304" pitchFamily="18" charset="0"/>
                <a:cs typeface="Times New Roman" panose="02020603050405020304" pitchFamily="18" charset="0"/>
              </a:rPr>
              <a:t>الهدف  المتعلق بالفقر النقدي: </a:t>
            </a:r>
            <a:r>
              <a:rPr lang="ar-LB" sz="1600" dirty="0">
                <a:effectLst/>
                <a:ea typeface="Times New Roman" panose="02020603050405020304" pitchFamily="18" charset="0"/>
                <a:cs typeface="Times New Roman" panose="02020603050405020304" pitchFamily="18" charset="0"/>
              </a:rPr>
              <a:t>خفض نسبة الاسر التي تعاني من الفقر النقدي بنسبة 6 </a:t>
            </a:r>
            <a:r>
              <a:rPr lang="ar-SA" sz="1600" dirty="0">
                <a:ea typeface="Times New Roman" panose="02020603050405020304" pitchFamily="18" charset="0"/>
                <a:cs typeface="Times New Roman" panose="02020603050405020304" pitchFamily="18" charset="0"/>
              </a:rPr>
              <a:t>%</a:t>
            </a:r>
            <a:r>
              <a:rPr lang="ar-LB" sz="1600" dirty="0">
                <a:effectLst/>
                <a:ea typeface="Times New Roman" panose="02020603050405020304" pitchFamily="18" charset="0"/>
                <a:cs typeface="Times New Roman" panose="02020603050405020304" pitchFamily="18" charset="0"/>
              </a:rPr>
              <a:t> </a:t>
            </a:r>
            <a:endParaRPr lang="en-AU" sz="1600" dirty="0"/>
          </a:p>
        </p:txBody>
      </p:sp>
      <p:sp>
        <p:nvSpPr>
          <p:cNvPr id="6" name="TextBox 5">
            <a:extLst>
              <a:ext uri="{FF2B5EF4-FFF2-40B4-BE49-F238E27FC236}">
                <a16:creationId xmlns:a16="http://schemas.microsoft.com/office/drawing/2014/main" id="{A763C49E-1B5F-4396-8FFB-A14B53FF2F78}"/>
              </a:ext>
            </a:extLst>
          </p:cNvPr>
          <p:cNvSpPr txBox="1"/>
          <p:nvPr/>
        </p:nvSpPr>
        <p:spPr>
          <a:xfrm>
            <a:off x="1914144" y="3425820"/>
            <a:ext cx="3886200" cy="2139047"/>
          </a:xfrm>
          <a:prstGeom prst="rect">
            <a:avLst/>
          </a:prstGeom>
          <a:noFill/>
        </p:spPr>
        <p:txBody>
          <a:bodyPr wrap="square" rtlCol="0">
            <a:spAutoFit/>
          </a:bodyPr>
          <a:lstStyle/>
          <a:p>
            <a:pPr marL="342900" indent="-342900" algn="just" rtl="1">
              <a:lnSpc>
                <a:spcPct val="115000"/>
              </a:lnSpc>
              <a:spcAft>
                <a:spcPts val="1000"/>
              </a:spcAft>
              <a:buAutoNum type="arabicPeriod"/>
            </a:pPr>
            <a:r>
              <a:rPr lang="ar-LB" sz="1600" dirty="0">
                <a:effectLst/>
                <a:latin typeface="Times New Roman" panose="02020603050405020304" pitchFamily="18" charset="0"/>
                <a:ea typeface="Times New Roman" panose="02020603050405020304" pitchFamily="18" charset="0"/>
                <a:cs typeface="Times New Roman" panose="02020603050405020304" pitchFamily="18" charset="0"/>
              </a:rPr>
              <a:t>تعزيز برامج التحويلات النقدية والغذائية والمساعدات الطارئة </a:t>
            </a:r>
            <a:r>
              <a:rPr lang="ar-SA" sz="1600" dirty="0">
                <a:effectLst/>
                <a:latin typeface="Times New Roman" panose="02020603050405020304" pitchFamily="18" charset="0"/>
                <a:ea typeface="Times New Roman" panose="02020603050405020304" pitchFamily="18" charset="0"/>
                <a:cs typeface="Times New Roman" panose="02020603050405020304" pitchFamily="18" charset="0"/>
              </a:rPr>
              <a:t>والتمكين الاقتصادي</a:t>
            </a:r>
          </a:p>
          <a:p>
            <a:pPr marL="342900" indent="-342900" algn="just" rtl="1">
              <a:lnSpc>
                <a:spcPct val="115000"/>
              </a:lnSpc>
              <a:spcAft>
                <a:spcPts val="1000"/>
              </a:spcAft>
              <a:buAutoNum type="arabicPeriod"/>
            </a:pPr>
            <a:r>
              <a:rPr lang="ar-LB" sz="1600" dirty="0">
                <a:effectLst/>
                <a:latin typeface="Times New Roman" panose="02020603050405020304" pitchFamily="18" charset="0"/>
                <a:ea typeface="Times New Roman" panose="02020603050405020304" pitchFamily="18" charset="0"/>
                <a:cs typeface="Times New Roman" panose="02020603050405020304" pitchFamily="18" charset="0"/>
              </a:rPr>
              <a:t> وضع نظام حماية اجتماعية شامل ومتكامل لكافة الفئات المهمشة والفقيرة..</a:t>
            </a:r>
            <a:endParaRPr lang="en-AU" sz="1600" dirty="0">
              <a:effectLst/>
              <a:latin typeface="Times New Roman" panose="02020603050405020304" pitchFamily="18" charset="0"/>
              <a:ea typeface="Times New Roman" panose="02020603050405020304" pitchFamily="18" charset="0"/>
            </a:endParaRPr>
          </a:p>
          <a:p>
            <a:pPr algn="ctr" rtl="1">
              <a:lnSpc>
                <a:spcPct val="115000"/>
              </a:lnSpc>
              <a:spcAft>
                <a:spcPts val="1000"/>
              </a:spcAft>
            </a:pPr>
            <a:r>
              <a:rPr lang="ar-LB" sz="1600" b="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AU" sz="1600" dirty="0">
              <a:effectLst/>
              <a:latin typeface="Times New Roman" panose="02020603050405020304" pitchFamily="18" charset="0"/>
              <a:ea typeface="Times New Roman" panose="02020603050405020304" pitchFamily="18" charset="0"/>
            </a:endParaRPr>
          </a:p>
          <a:p>
            <a:endParaRPr lang="en-AU" sz="1600" dirty="0"/>
          </a:p>
        </p:txBody>
      </p:sp>
      <p:sp>
        <p:nvSpPr>
          <p:cNvPr id="3" name="TextBox 2">
            <a:extLst>
              <a:ext uri="{FF2B5EF4-FFF2-40B4-BE49-F238E27FC236}">
                <a16:creationId xmlns:a16="http://schemas.microsoft.com/office/drawing/2014/main" id="{D8A7FCA7-7A44-4313-9251-DC4EC8551A6C}"/>
              </a:ext>
            </a:extLst>
          </p:cNvPr>
          <p:cNvSpPr txBox="1"/>
          <p:nvPr/>
        </p:nvSpPr>
        <p:spPr>
          <a:xfrm>
            <a:off x="3038763" y="1055056"/>
            <a:ext cx="7311875" cy="461665"/>
          </a:xfrm>
          <a:prstGeom prst="rect">
            <a:avLst/>
          </a:prstGeom>
          <a:noFill/>
        </p:spPr>
        <p:txBody>
          <a:bodyPr wrap="square" rtlCol="0">
            <a:spAutoFit/>
          </a:bodyPr>
          <a:lstStyle/>
          <a:p>
            <a:pPr algn="ctr" rtl="1"/>
            <a:r>
              <a:rPr lang="ar-SA" sz="2400" b="1" dirty="0"/>
              <a:t>الهدف العام: خفض نسبة الفقر متعدد الأبعاد الى النصف اي الى نسبة 50%</a:t>
            </a:r>
            <a:endParaRPr lang="en-AU" sz="2400" b="1" dirty="0"/>
          </a:p>
        </p:txBody>
      </p:sp>
      <p:sp>
        <p:nvSpPr>
          <p:cNvPr id="7" name="TextBox 6">
            <a:extLst>
              <a:ext uri="{FF2B5EF4-FFF2-40B4-BE49-F238E27FC236}">
                <a16:creationId xmlns:a16="http://schemas.microsoft.com/office/drawing/2014/main" id="{F7EF40E8-435C-4A6D-857F-B2626FF8D1BB}"/>
              </a:ext>
            </a:extLst>
          </p:cNvPr>
          <p:cNvSpPr txBox="1"/>
          <p:nvPr/>
        </p:nvSpPr>
        <p:spPr>
          <a:xfrm>
            <a:off x="1994962" y="2694642"/>
            <a:ext cx="3805382" cy="369332"/>
          </a:xfrm>
          <a:prstGeom prst="rect">
            <a:avLst/>
          </a:prstGeom>
          <a:noFill/>
        </p:spPr>
        <p:txBody>
          <a:bodyPr wrap="square" rtlCol="0">
            <a:spAutoFit/>
          </a:bodyPr>
          <a:lstStyle/>
          <a:p>
            <a:pPr algn="r" rtl="1"/>
            <a:r>
              <a:rPr lang="ar-SA" b="1" dirty="0"/>
              <a:t>السياسات الواجب اتباعها لتحقيق هذا الهدف </a:t>
            </a:r>
            <a:endParaRPr lang="en-AU" b="1" dirty="0"/>
          </a:p>
        </p:txBody>
      </p:sp>
    </p:spTree>
    <p:extLst>
      <p:ext uri="{BB962C8B-B14F-4D97-AF65-F5344CB8AC3E}">
        <p14:creationId xmlns:p14="http://schemas.microsoft.com/office/powerpoint/2010/main" val="842722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04573-374F-45C5-9EA2-352BF7D4C1A5}"/>
              </a:ext>
            </a:extLst>
          </p:cNvPr>
          <p:cNvSpPr>
            <a:spLocks noGrp="1"/>
          </p:cNvSpPr>
          <p:nvPr>
            <p:ph type="title"/>
          </p:nvPr>
        </p:nvSpPr>
        <p:spPr>
          <a:xfrm>
            <a:off x="1914144" y="240348"/>
            <a:ext cx="9997440" cy="1143000"/>
          </a:xfrm>
        </p:spPr>
        <p:txBody>
          <a:bodyPr>
            <a:normAutofit/>
          </a:bodyPr>
          <a:lstStyle/>
          <a:p>
            <a:pPr algn="r" rtl="1"/>
            <a:r>
              <a:rPr lang="ar-SA" dirty="0"/>
              <a:t>الأهداف المتعلقة ببعد التعليم حتى العام 2030  </a:t>
            </a:r>
            <a:endParaRPr lang="en-AU" dirty="0"/>
          </a:p>
        </p:txBody>
      </p:sp>
      <p:graphicFrame>
        <p:nvGraphicFramePr>
          <p:cNvPr id="4" name="Table 3">
            <a:extLst>
              <a:ext uri="{FF2B5EF4-FFF2-40B4-BE49-F238E27FC236}">
                <a16:creationId xmlns:a16="http://schemas.microsoft.com/office/drawing/2014/main" id="{BB7E5465-4E03-46B2-9249-CB3A81484541}"/>
              </a:ext>
            </a:extLst>
          </p:cNvPr>
          <p:cNvGraphicFramePr>
            <a:graphicFrameLocks noGrp="1"/>
          </p:cNvGraphicFramePr>
          <p:nvPr>
            <p:extLst>
              <p:ext uri="{D42A27DB-BD31-4B8C-83A1-F6EECF244321}">
                <p14:modId xmlns:p14="http://schemas.microsoft.com/office/powerpoint/2010/main" val="3963045034"/>
              </p:ext>
            </p:extLst>
          </p:nvPr>
        </p:nvGraphicFramePr>
        <p:xfrm>
          <a:off x="6234303" y="1638332"/>
          <a:ext cx="5487924" cy="4007930"/>
        </p:xfrm>
        <a:graphic>
          <a:graphicData uri="http://schemas.openxmlformats.org/drawingml/2006/table">
            <a:tbl>
              <a:tblPr firstRow="1" firstCol="1" bandRow="1">
                <a:tableStyleId>{22838BEF-8BB2-4498-84A7-C5851F593DF1}</a:tableStyleId>
              </a:tblPr>
              <a:tblGrid>
                <a:gridCol w="1508314">
                  <a:extLst>
                    <a:ext uri="{9D8B030D-6E8A-4147-A177-3AD203B41FA5}">
                      <a16:colId xmlns:a16="http://schemas.microsoft.com/office/drawing/2014/main" val="3752149893"/>
                    </a:ext>
                  </a:extLst>
                </a:gridCol>
                <a:gridCol w="1061009">
                  <a:extLst>
                    <a:ext uri="{9D8B030D-6E8A-4147-A177-3AD203B41FA5}">
                      <a16:colId xmlns:a16="http://schemas.microsoft.com/office/drawing/2014/main" val="2629247241"/>
                    </a:ext>
                  </a:extLst>
                </a:gridCol>
                <a:gridCol w="1050301">
                  <a:extLst>
                    <a:ext uri="{9D8B030D-6E8A-4147-A177-3AD203B41FA5}">
                      <a16:colId xmlns:a16="http://schemas.microsoft.com/office/drawing/2014/main" val="3247630055"/>
                    </a:ext>
                  </a:extLst>
                </a:gridCol>
                <a:gridCol w="1285074">
                  <a:extLst>
                    <a:ext uri="{9D8B030D-6E8A-4147-A177-3AD203B41FA5}">
                      <a16:colId xmlns:a16="http://schemas.microsoft.com/office/drawing/2014/main" val="2226342413"/>
                    </a:ext>
                  </a:extLst>
                </a:gridCol>
                <a:gridCol w="583226">
                  <a:extLst>
                    <a:ext uri="{9D8B030D-6E8A-4147-A177-3AD203B41FA5}">
                      <a16:colId xmlns:a16="http://schemas.microsoft.com/office/drawing/2014/main" val="1668163590"/>
                    </a:ext>
                  </a:extLst>
                </a:gridCol>
              </a:tblGrid>
              <a:tr h="512239">
                <a:tc rowSpan="2">
                  <a:txBody>
                    <a:bodyPr/>
                    <a:lstStyle/>
                    <a:p>
                      <a:pPr algn="r">
                        <a:lnSpc>
                          <a:spcPct val="107000"/>
                        </a:lnSpc>
                        <a:spcAft>
                          <a:spcPts val="800"/>
                        </a:spcAft>
                      </a:pPr>
                      <a:r>
                        <a:rPr lang="ar-JO" sz="1600" b="1" dirty="0">
                          <a:effectLst/>
                          <a:cs typeface="+mn-cs"/>
                        </a:rPr>
                        <a:t>نسبة التخفيض</a:t>
                      </a:r>
                      <a:endParaRPr lang="en-AU" sz="1600" b="1" dirty="0">
                        <a:effectLst/>
                        <a:latin typeface="Calibri" panose="020F0502020204030204" pitchFamily="34" charset="0"/>
                        <a:ea typeface="Calibri" panose="020F0502020204030204" pitchFamily="34" charset="0"/>
                        <a:cs typeface="+mn-cs"/>
                      </a:endParaRPr>
                    </a:p>
                  </a:txBody>
                  <a:tcPr marL="0" marR="0" marT="0" marB="0"/>
                </a:tc>
                <a:tc gridSpan="2">
                  <a:txBody>
                    <a:bodyPr/>
                    <a:lstStyle/>
                    <a:p>
                      <a:pPr algn="r">
                        <a:lnSpc>
                          <a:spcPct val="107000"/>
                        </a:lnSpc>
                        <a:spcAft>
                          <a:spcPts val="800"/>
                        </a:spcAft>
                      </a:pPr>
                      <a:r>
                        <a:rPr lang="ar-JO" sz="1600" b="1" dirty="0">
                          <a:effectLst/>
                          <a:cs typeface="+mn-cs"/>
                        </a:rPr>
                        <a:t>نسبة الاسر التي تعاني من الحرمان</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tc hMerge="1">
                  <a:txBody>
                    <a:bodyPr/>
                    <a:lstStyle/>
                    <a:p>
                      <a:endParaRPr lang="en-AU"/>
                    </a:p>
                  </a:txBody>
                  <a:tcPr/>
                </a:tc>
                <a:tc rowSpan="2">
                  <a:txBody>
                    <a:bodyPr/>
                    <a:lstStyle/>
                    <a:p>
                      <a:pPr algn="r">
                        <a:lnSpc>
                          <a:spcPct val="107000"/>
                        </a:lnSpc>
                        <a:spcAft>
                          <a:spcPts val="800"/>
                        </a:spcAft>
                      </a:pPr>
                      <a:r>
                        <a:rPr lang="ar-JO" sz="1600" b="1" dirty="0">
                          <a:effectLst/>
                          <a:cs typeface="+mn-cs"/>
                        </a:rPr>
                        <a:t>المؤشر</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tc rowSpan="2">
                  <a:txBody>
                    <a:bodyPr/>
                    <a:lstStyle/>
                    <a:p>
                      <a:pPr algn="r">
                        <a:lnSpc>
                          <a:spcPct val="107000"/>
                        </a:lnSpc>
                        <a:spcAft>
                          <a:spcPts val="800"/>
                        </a:spcAft>
                      </a:pPr>
                      <a:r>
                        <a:rPr lang="ar-JO" sz="1600" b="1">
                          <a:effectLst/>
                          <a:cs typeface="+mn-cs"/>
                        </a:rPr>
                        <a:t>الرقم</a:t>
                      </a:r>
                      <a:endParaRPr lang="en-AU" sz="1600" b="1">
                        <a:effectLst/>
                        <a:latin typeface="Calibri" panose="020F0502020204030204" pitchFamily="34" charset="0"/>
                        <a:ea typeface="Calibri" panose="020F0502020204030204" pitchFamily="34" charset="0"/>
                        <a:cs typeface="+mn-cs"/>
                      </a:endParaRPr>
                    </a:p>
                  </a:txBody>
                  <a:tcPr marL="68580" marR="68580" marT="9525" marB="0"/>
                </a:tc>
                <a:extLst>
                  <a:ext uri="{0D108BD9-81ED-4DB2-BD59-A6C34878D82A}">
                    <a16:rowId xmlns:a16="http://schemas.microsoft.com/office/drawing/2014/main" val="2592756198"/>
                  </a:ext>
                </a:extLst>
              </a:tr>
              <a:tr h="597938">
                <a:tc vMerge="1">
                  <a:txBody>
                    <a:bodyPr/>
                    <a:lstStyle/>
                    <a:p>
                      <a:endParaRPr lang="en-AU"/>
                    </a:p>
                  </a:txBody>
                  <a:tcPr/>
                </a:tc>
                <a:tc>
                  <a:txBody>
                    <a:bodyPr/>
                    <a:lstStyle/>
                    <a:p>
                      <a:pPr algn="r">
                        <a:lnSpc>
                          <a:spcPct val="107000"/>
                        </a:lnSpc>
                        <a:spcAft>
                          <a:spcPts val="800"/>
                        </a:spcAft>
                      </a:pPr>
                      <a:r>
                        <a:rPr lang="ar-JO" sz="1600" b="1" dirty="0">
                          <a:effectLst/>
                          <a:cs typeface="+mn-cs"/>
                        </a:rPr>
                        <a:t>2030</a:t>
                      </a:r>
                      <a:endParaRPr lang="en-AU" sz="1600" b="1" dirty="0">
                        <a:effectLst/>
                        <a:cs typeface="+mn-cs"/>
                      </a:endParaRPr>
                    </a:p>
                    <a:p>
                      <a:pPr algn="r">
                        <a:lnSpc>
                          <a:spcPct val="107000"/>
                        </a:lnSpc>
                        <a:spcAft>
                          <a:spcPts val="800"/>
                        </a:spcAft>
                      </a:pPr>
                      <a:r>
                        <a:rPr lang="en-US" sz="1600" b="1" dirty="0">
                          <a:effectLst/>
                          <a:cs typeface="+mn-cs"/>
                        </a:rPr>
                        <a:t> </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dirty="0">
                          <a:effectLst/>
                          <a:cs typeface="+mn-cs"/>
                        </a:rPr>
                        <a:t>2022</a:t>
                      </a:r>
                      <a:endParaRPr lang="en-AU" sz="1600" b="1" dirty="0">
                        <a:effectLst/>
                        <a:cs typeface="+mn-cs"/>
                      </a:endParaRPr>
                    </a:p>
                    <a:p>
                      <a:pPr algn="r">
                        <a:lnSpc>
                          <a:spcPct val="107000"/>
                        </a:lnSpc>
                        <a:spcAft>
                          <a:spcPts val="800"/>
                        </a:spcAft>
                      </a:pPr>
                      <a:r>
                        <a:rPr lang="en-US" sz="1600" b="1" dirty="0">
                          <a:effectLst/>
                          <a:cs typeface="+mn-cs"/>
                        </a:rPr>
                        <a:t> </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2438197595"/>
                  </a:ext>
                </a:extLst>
              </a:tr>
              <a:tr h="947410">
                <a:tc>
                  <a:txBody>
                    <a:bodyPr/>
                    <a:lstStyle/>
                    <a:p>
                      <a:pPr algn="r" rtl="1">
                        <a:lnSpc>
                          <a:spcPct val="107000"/>
                        </a:lnSpc>
                        <a:spcAft>
                          <a:spcPts val="800"/>
                        </a:spcAft>
                      </a:pPr>
                      <a:r>
                        <a:rPr lang="ar-JO" sz="1600" b="1" dirty="0">
                          <a:effectLst/>
                          <a:cs typeface="+mn-cs"/>
                        </a:rPr>
                        <a:t>4.48%</a:t>
                      </a:r>
                      <a:endParaRPr lang="en-AU" sz="1600" b="1" dirty="0">
                        <a:effectLst/>
                        <a:latin typeface="Calibri" panose="020F0502020204030204" pitchFamily="34" charset="0"/>
                        <a:ea typeface="Calibri" panose="020F0502020204030204" pitchFamily="34" charset="0"/>
                        <a:cs typeface="+mn-cs"/>
                      </a:endParaRPr>
                    </a:p>
                  </a:txBody>
                  <a:tcPr marL="0" marR="0" marT="0" marB="0"/>
                </a:tc>
                <a:tc>
                  <a:txBody>
                    <a:bodyPr/>
                    <a:lstStyle/>
                    <a:p>
                      <a:pPr algn="r">
                        <a:lnSpc>
                          <a:spcPct val="107000"/>
                        </a:lnSpc>
                        <a:spcAft>
                          <a:spcPts val="800"/>
                        </a:spcAft>
                      </a:pPr>
                      <a:r>
                        <a:rPr lang="ar-JO" sz="1600" b="1" dirty="0">
                          <a:effectLst/>
                          <a:cs typeface="+mn-cs"/>
                        </a:rPr>
                        <a:t>2.62%</a:t>
                      </a:r>
                      <a:endParaRPr lang="en-AU" sz="1600" b="1" dirty="0">
                        <a:effectLst/>
                        <a:cs typeface="+mn-cs"/>
                      </a:endParaRPr>
                    </a:p>
                    <a:p>
                      <a:pPr algn="r">
                        <a:lnSpc>
                          <a:spcPct val="107000"/>
                        </a:lnSpc>
                        <a:spcAft>
                          <a:spcPts val="800"/>
                        </a:spcAft>
                      </a:pPr>
                      <a:r>
                        <a:rPr lang="ar-JO" sz="1600" b="1" dirty="0">
                          <a:effectLst/>
                          <a:cs typeface="+mn-cs"/>
                        </a:rPr>
                        <a:t> </a:t>
                      </a:r>
                      <a:endParaRPr lang="en-AU" sz="1600" b="1" dirty="0">
                        <a:effectLst/>
                        <a:cs typeface="+mn-cs"/>
                      </a:endParaRPr>
                    </a:p>
                    <a:p>
                      <a:pPr algn="r">
                        <a:lnSpc>
                          <a:spcPct val="107000"/>
                        </a:lnSpc>
                        <a:spcAft>
                          <a:spcPts val="800"/>
                        </a:spcAft>
                      </a:pPr>
                      <a:r>
                        <a:rPr lang="en-US" sz="1600" b="1" dirty="0">
                          <a:effectLst/>
                          <a:cs typeface="+mn-cs"/>
                        </a:rPr>
                        <a:t> </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a:effectLst/>
                          <a:cs typeface="+mn-cs"/>
                        </a:rPr>
                        <a:t>7.1%</a:t>
                      </a:r>
                      <a:endParaRPr lang="en-AU" sz="1600" b="1">
                        <a:effectLst/>
                        <a:cs typeface="+mn-cs"/>
                      </a:endParaRPr>
                    </a:p>
                    <a:p>
                      <a:pPr algn="r">
                        <a:lnSpc>
                          <a:spcPct val="107000"/>
                        </a:lnSpc>
                        <a:spcAft>
                          <a:spcPts val="800"/>
                        </a:spcAft>
                      </a:pPr>
                      <a:r>
                        <a:rPr lang="en-US" sz="1600" b="1">
                          <a:effectLst/>
                          <a:cs typeface="+mn-cs"/>
                        </a:rPr>
                        <a:t> </a:t>
                      </a:r>
                      <a:endParaRPr lang="en-AU" sz="1600" b="1">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a:lnSpc>
                          <a:spcPct val="107000"/>
                        </a:lnSpc>
                        <a:spcAft>
                          <a:spcPts val="800"/>
                        </a:spcAft>
                      </a:pPr>
                      <a:r>
                        <a:rPr lang="ar-JO" sz="1600" b="1" dirty="0">
                          <a:effectLst/>
                          <a:cs typeface="+mn-cs"/>
                        </a:rPr>
                        <a:t>الإلتحاق بالتعليم </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dirty="0">
                          <a:effectLst/>
                          <a:cs typeface="+mn-cs"/>
                        </a:rPr>
                        <a:t>1</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extLst>
                  <a:ext uri="{0D108BD9-81ED-4DB2-BD59-A6C34878D82A}">
                    <a16:rowId xmlns:a16="http://schemas.microsoft.com/office/drawing/2014/main" val="1071768943"/>
                  </a:ext>
                </a:extLst>
              </a:tr>
              <a:tr h="597938">
                <a:tc>
                  <a:txBody>
                    <a:bodyPr/>
                    <a:lstStyle/>
                    <a:p>
                      <a:pPr algn="r" rtl="1">
                        <a:lnSpc>
                          <a:spcPct val="107000"/>
                        </a:lnSpc>
                        <a:spcAft>
                          <a:spcPts val="800"/>
                        </a:spcAft>
                      </a:pPr>
                      <a:r>
                        <a:rPr lang="ar-JO" sz="1600" b="1">
                          <a:effectLst/>
                          <a:cs typeface="+mn-cs"/>
                        </a:rPr>
                        <a:t>5%</a:t>
                      </a:r>
                      <a:endParaRPr lang="en-AU" sz="1600" b="1">
                        <a:effectLst/>
                        <a:latin typeface="Calibri" panose="020F0502020204030204" pitchFamily="34" charset="0"/>
                        <a:ea typeface="Calibri" panose="020F0502020204030204" pitchFamily="34" charset="0"/>
                        <a:cs typeface="+mn-cs"/>
                      </a:endParaRPr>
                    </a:p>
                  </a:txBody>
                  <a:tcPr marL="0" marR="0" marT="0" marB="0"/>
                </a:tc>
                <a:tc>
                  <a:txBody>
                    <a:bodyPr/>
                    <a:lstStyle/>
                    <a:p>
                      <a:pPr algn="r">
                        <a:lnSpc>
                          <a:spcPct val="107000"/>
                        </a:lnSpc>
                        <a:spcAft>
                          <a:spcPts val="800"/>
                        </a:spcAft>
                      </a:pPr>
                      <a:r>
                        <a:rPr lang="ar-JO" sz="1600" b="1" dirty="0">
                          <a:effectLst/>
                          <a:cs typeface="+mn-cs"/>
                        </a:rPr>
                        <a:t>5%</a:t>
                      </a:r>
                      <a:endParaRPr lang="en-AU" sz="1600" b="1" dirty="0">
                        <a:effectLst/>
                        <a:cs typeface="+mn-cs"/>
                      </a:endParaRPr>
                    </a:p>
                    <a:p>
                      <a:pPr algn="r">
                        <a:lnSpc>
                          <a:spcPct val="107000"/>
                        </a:lnSpc>
                        <a:spcAft>
                          <a:spcPts val="800"/>
                        </a:spcAft>
                      </a:pPr>
                      <a:r>
                        <a:rPr lang="en-US" sz="1600" b="1" dirty="0">
                          <a:effectLst/>
                          <a:cs typeface="+mn-cs"/>
                        </a:rPr>
                        <a:t> </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a:effectLst/>
                          <a:cs typeface="+mn-cs"/>
                        </a:rPr>
                        <a:t>10.0%</a:t>
                      </a:r>
                      <a:endParaRPr lang="en-AU" sz="1600" b="1">
                        <a:effectLst/>
                        <a:cs typeface="+mn-cs"/>
                      </a:endParaRPr>
                    </a:p>
                    <a:p>
                      <a:pPr algn="r">
                        <a:lnSpc>
                          <a:spcPct val="107000"/>
                        </a:lnSpc>
                        <a:spcAft>
                          <a:spcPts val="800"/>
                        </a:spcAft>
                      </a:pPr>
                      <a:r>
                        <a:rPr lang="en-US" sz="1600" b="1">
                          <a:effectLst/>
                          <a:cs typeface="+mn-cs"/>
                        </a:rPr>
                        <a:t> </a:t>
                      </a:r>
                      <a:endParaRPr lang="en-AU" sz="1600" b="1">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a:lnSpc>
                          <a:spcPct val="107000"/>
                        </a:lnSpc>
                        <a:spcAft>
                          <a:spcPts val="800"/>
                        </a:spcAft>
                      </a:pPr>
                      <a:r>
                        <a:rPr lang="ar-JO" sz="1600" b="1">
                          <a:effectLst/>
                          <a:cs typeface="+mn-cs"/>
                        </a:rPr>
                        <a:t>الرسوب</a:t>
                      </a:r>
                      <a:endParaRPr lang="en-AU" sz="1600" b="1">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a:effectLst/>
                          <a:cs typeface="+mn-cs"/>
                        </a:rPr>
                        <a:t>2</a:t>
                      </a:r>
                      <a:endParaRPr lang="en-AU" sz="1600" b="1">
                        <a:effectLst/>
                        <a:latin typeface="Calibri" panose="020F0502020204030204" pitchFamily="34" charset="0"/>
                        <a:ea typeface="Calibri" panose="020F0502020204030204" pitchFamily="34" charset="0"/>
                        <a:cs typeface="+mn-cs"/>
                      </a:endParaRPr>
                    </a:p>
                  </a:txBody>
                  <a:tcPr marL="68580" marR="68580" marT="9525" marB="0"/>
                </a:tc>
                <a:extLst>
                  <a:ext uri="{0D108BD9-81ED-4DB2-BD59-A6C34878D82A}">
                    <a16:rowId xmlns:a16="http://schemas.microsoft.com/office/drawing/2014/main" val="2061758096"/>
                  </a:ext>
                </a:extLst>
              </a:tr>
              <a:tr h="597938">
                <a:tc>
                  <a:txBody>
                    <a:bodyPr/>
                    <a:lstStyle/>
                    <a:p>
                      <a:pPr algn="r" rtl="1">
                        <a:lnSpc>
                          <a:spcPct val="107000"/>
                        </a:lnSpc>
                        <a:spcAft>
                          <a:spcPts val="800"/>
                        </a:spcAft>
                      </a:pPr>
                      <a:r>
                        <a:rPr lang="ar-JO" sz="1600" b="1">
                          <a:effectLst/>
                          <a:cs typeface="+mn-cs"/>
                        </a:rPr>
                        <a:t>9.92%</a:t>
                      </a:r>
                      <a:endParaRPr lang="en-AU" sz="1600" b="1">
                        <a:effectLst/>
                        <a:latin typeface="Calibri" panose="020F0502020204030204" pitchFamily="34" charset="0"/>
                        <a:ea typeface="Calibri" panose="020F0502020204030204" pitchFamily="34" charset="0"/>
                        <a:cs typeface="+mn-cs"/>
                      </a:endParaRPr>
                    </a:p>
                  </a:txBody>
                  <a:tcPr marL="0" marR="0" marT="0" marB="0"/>
                </a:tc>
                <a:tc>
                  <a:txBody>
                    <a:bodyPr/>
                    <a:lstStyle/>
                    <a:p>
                      <a:pPr algn="r">
                        <a:lnSpc>
                          <a:spcPct val="107000"/>
                        </a:lnSpc>
                        <a:spcAft>
                          <a:spcPts val="800"/>
                        </a:spcAft>
                      </a:pPr>
                      <a:r>
                        <a:rPr lang="ar-JO" sz="1600" b="1">
                          <a:effectLst/>
                          <a:cs typeface="+mn-cs"/>
                        </a:rPr>
                        <a:t>12.38% </a:t>
                      </a:r>
                      <a:endParaRPr lang="en-AU" sz="1600" b="1">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dirty="0">
                          <a:effectLst/>
                          <a:cs typeface="+mn-cs"/>
                        </a:rPr>
                        <a:t>22.3%</a:t>
                      </a:r>
                      <a:endParaRPr lang="en-AU" sz="1600" b="1" dirty="0">
                        <a:effectLst/>
                        <a:cs typeface="+mn-cs"/>
                      </a:endParaRPr>
                    </a:p>
                    <a:p>
                      <a:pPr algn="r">
                        <a:lnSpc>
                          <a:spcPct val="107000"/>
                        </a:lnSpc>
                        <a:spcAft>
                          <a:spcPts val="800"/>
                        </a:spcAft>
                      </a:pPr>
                      <a:r>
                        <a:rPr lang="en-US" sz="1600" b="1" dirty="0">
                          <a:effectLst/>
                          <a:cs typeface="+mn-cs"/>
                        </a:rPr>
                        <a:t> </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a:lnSpc>
                          <a:spcPct val="107000"/>
                        </a:lnSpc>
                        <a:spcAft>
                          <a:spcPts val="800"/>
                        </a:spcAft>
                      </a:pPr>
                      <a:r>
                        <a:rPr lang="ar-JO" sz="1600" b="1">
                          <a:effectLst/>
                          <a:cs typeface="+mn-cs"/>
                        </a:rPr>
                        <a:t>التحصيل العلمي</a:t>
                      </a:r>
                      <a:endParaRPr lang="en-AU" sz="1600" b="1">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a:effectLst/>
                          <a:cs typeface="+mn-cs"/>
                        </a:rPr>
                        <a:t>3</a:t>
                      </a:r>
                      <a:endParaRPr lang="en-AU" sz="1600" b="1">
                        <a:effectLst/>
                        <a:latin typeface="Calibri" panose="020F0502020204030204" pitchFamily="34" charset="0"/>
                        <a:ea typeface="Calibri" panose="020F0502020204030204" pitchFamily="34" charset="0"/>
                        <a:cs typeface="+mn-cs"/>
                      </a:endParaRPr>
                    </a:p>
                  </a:txBody>
                  <a:tcPr marL="68580" marR="68580" marT="9525" marB="0"/>
                </a:tc>
                <a:extLst>
                  <a:ext uri="{0D108BD9-81ED-4DB2-BD59-A6C34878D82A}">
                    <a16:rowId xmlns:a16="http://schemas.microsoft.com/office/drawing/2014/main" val="4168027741"/>
                  </a:ext>
                </a:extLst>
              </a:tr>
              <a:tr h="610181">
                <a:tc>
                  <a:txBody>
                    <a:bodyPr/>
                    <a:lstStyle/>
                    <a:p>
                      <a:pPr algn="r" rtl="1">
                        <a:lnSpc>
                          <a:spcPct val="107000"/>
                        </a:lnSpc>
                        <a:spcAft>
                          <a:spcPts val="800"/>
                        </a:spcAft>
                      </a:pPr>
                      <a:r>
                        <a:rPr lang="ar-JO" sz="1600" b="1">
                          <a:effectLst/>
                          <a:cs typeface="+mn-cs"/>
                        </a:rPr>
                        <a:t>8.7%</a:t>
                      </a:r>
                      <a:endParaRPr lang="en-AU" sz="1600" b="1">
                        <a:effectLst/>
                        <a:latin typeface="Calibri" panose="020F0502020204030204" pitchFamily="34" charset="0"/>
                        <a:ea typeface="Calibri" panose="020F0502020204030204" pitchFamily="34" charset="0"/>
                        <a:cs typeface="+mn-cs"/>
                      </a:endParaRPr>
                    </a:p>
                  </a:txBody>
                  <a:tcPr marL="0" marR="0" marT="0" marB="0"/>
                </a:tc>
                <a:tc>
                  <a:txBody>
                    <a:bodyPr/>
                    <a:lstStyle/>
                    <a:p>
                      <a:pPr algn="r">
                        <a:lnSpc>
                          <a:spcPct val="107000"/>
                        </a:lnSpc>
                        <a:spcAft>
                          <a:spcPts val="800"/>
                        </a:spcAft>
                      </a:pPr>
                      <a:r>
                        <a:rPr lang="ar-JO" sz="1600" b="1">
                          <a:effectLst/>
                          <a:cs typeface="+mn-cs"/>
                        </a:rPr>
                        <a:t>10%</a:t>
                      </a:r>
                      <a:endParaRPr lang="en-AU" sz="1600" b="1">
                        <a:effectLst/>
                        <a:cs typeface="+mn-cs"/>
                      </a:endParaRPr>
                    </a:p>
                    <a:p>
                      <a:pPr algn="r">
                        <a:lnSpc>
                          <a:spcPct val="107000"/>
                        </a:lnSpc>
                        <a:spcAft>
                          <a:spcPts val="800"/>
                        </a:spcAft>
                      </a:pPr>
                      <a:r>
                        <a:rPr lang="ar-JO" sz="1600" b="1">
                          <a:effectLst/>
                          <a:cs typeface="+mn-cs"/>
                        </a:rPr>
                        <a:t> </a:t>
                      </a:r>
                      <a:endParaRPr lang="en-AU" sz="1600" b="1">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a:effectLst/>
                          <a:cs typeface="+mn-cs"/>
                        </a:rPr>
                        <a:t>18.7%</a:t>
                      </a:r>
                      <a:endParaRPr lang="en-AU" sz="1600" b="1">
                        <a:effectLst/>
                        <a:cs typeface="+mn-cs"/>
                      </a:endParaRPr>
                    </a:p>
                    <a:p>
                      <a:pPr algn="r">
                        <a:lnSpc>
                          <a:spcPct val="107000"/>
                        </a:lnSpc>
                        <a:spcAft>
                          <a:spcPts val="800"/>
                        </a:spcAft>
                      </a:pPr>
                      <a:r>
                        <a:rPr lang="ar-JO" sz="1600" b="1">
                          <a:effectLst/>
                          <a:cs typeface="+mn-cs"/>
                        </a:rPr>
                        <a:t> </a:t>
                      </a:r>
                      <a:endParaRPr lang="en-AU" sz="1600" b="1">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a:lnSpc>
                          <a:spcPct val="107000"/>
                        </a:lnSpc>
                        <a:spcAft>
                          <a:spcPts val="800"/>
                        </a:spcAft>
                      </a:pPr>
                      <a:r>
                        <a:rPr lang="ar-JO" sz="1600" b="1">
                          <a:effectLst/>
                          <a:cs typeface="+mn-cs"/>
                        </a:rPr>
                        <a:t>جودة التعليم</a:t>
                      </a:r>
                      <a:endParaRPr lang="en-AU" sz="1600" b="1">
                        <a:effectLst/>
                        <a:latin typeface="Calibri" panose="020F0502020204030204" pitchFamily="34" charset="0"/>
                        <a:ea typeface="Calibri" panose="020F0502020204030204" pitchFamily="34" charset="0"/>
                        <a:cs typeface="+mn-cs"/>
                      </a:endParaRPr>
                    </a:p>
                  </a:txBody>
                  <a:tcPr marL="68580" marR="68580" marT="9525" marB="0"/>
                </a:tc>
                <a:tc>
                  <a:txBody>
                    <a:bodyPr/>
                    <a:lstStyle/>
                    <a:p>
                      <a:pPr algn="r" rtl="1">
                        <a:lnSpc>
                          <a:spcPct val="107000"/>
                        </a:lnSpc>
                        <a:spcAft>
                          <a:spcPts val="800"/>
                        </a:spcAft>
                      </a:pPr>
                      <a:r>
                        <a:rPr lang="ar-JO" sz="1600" b="1" dirty="0">
                          <a:effectLst/>
                          <a:cs typeface="+mn-cs"/>
                        </a:rPr>
                        <a:t>4</a:t>
                      </a:r>
                      <a:endParaRPr lang="en-AU" sz="1600" b="1" dirty="0">
                        <a:effectLst/>
                        <a:latin typeface="Calibri" panose="020F0502020204030204" pitchFamily="34" charset="0"/>
                        <a:ea typeface="Calibri" panose="020F0502020204030204" pitchFamily="34" charset="0"/>
                        <a:cs typeface="+mn-cs"/>
                      </a:endParaRPr>
                    </a:p>
                  </a:txBody>
                  <a:tcPr marL="68580" marR="68580" marT="9525" marB="0"/>
                </a:tc>
                <a:extLst>
                  <a:ext uri="{0D108BD9-81ED-4DB2-BD59-A6C34878D82A}">
                    <a16:rowId xmlns:a16="http://schemas.microsoft.com/office/drawing/2014/main" val="2577280759"/>
                  </a:ext>
                </a:extLst>
              </a:tr>
            </a:tbl>
          </a:graphicData>
        </a:graphic>
      </p:graphicFrame>
      <p:sp>
        <p:nvSpPr>
          <p:cNvPr id="5" name="TextBox 4">
            <a:extLst>
              <a:ext uri="{FF2B5EF4-FFF2-40B4-BE49-F238E27FC236}">
                <a16:creationId xmlns:a16="http://schemas.microsoft.com/office/drawing/2014/main" id="{F47AA9C8-F50E-4734-BA16-EF4C32DBDD6A}"/>
              </a:ext>
            </a:extLst>
          </p:cNvPr>
          <p:cNvSpPr txBox="1"/>
          <p:nvPr/>
        </p:nvSpPr>
        <p:spPr>
          <a:xfrm>
            <a:off x="1783080" y="2561969"/>
            <a:ext cx="3805382" cy="4004173"/>
          </a:xfrm>
          <a:prstGeom prst="rect">
            <a:avLst/>
          </a:prstGeom>
          <a:noFill/>
        </p:spPr>
        <p:txBody>
          <a:bodyPr wrap="square" rtlCol="0">
            <a:spAutoFit/>
          </a:bodyPr>
          <a:lstStyle/>
          <a:p>
            <a:pPr marL="342900" indent="-342900" algn="just" rtl="1">
              <a:lnSpc>
                <a:spcPct val="150000"/>
              </a:lnSpc>
              <a:spcBef>
                <a:spcPts val="200"/>
              </a:spcBef>
              <a:buAutoNum type="arabicPeriod"/>
            </a:pPr>
            <a:r>
              <a:rPr lang="ar-LB" sz="1600" dirty="0">
                <a:solidFill>
                  <a:srgbClr val="1F3763"/>
                </a:solidFill>
                <a:effectLst/>
                <a:latin typeface="Times New Roman" panose="02020603050405020304" pitchFamily="18" charset="0"/>
                <a:ea typeface="Tahoma" panose="020B0604030504040204" pitchFamily="34" charset="0"/>
                <a:cs typeface="Times New Roman" panose="02020603050405020304" pitchFamily="18" charset="0"/>
              </a:rPr>
              <a:t>تطوير البنى التحتية و</a:t>
            </a:r>
            <a:r>
              <a:rPr lang="ar-SA" sz="1600" dirty="0">
                <a:solidFill>
                  <a:srgbClr val="1F3763"/>
                </a:solidFill>
                <a:latin typeface="Times New Roman" panose="02020603050405020304" pitchFamily="18" charset="0"/>
                <a:ea typeface="Tahoma" panose="020B0604030504040204" pitchFamily="34" charset="0"/>
                <a:cs typeface="Times New Roman" panose="02020603050405020304" pitchFamily="18" charset="0"/>
              </a:rPr>
              <a:t>زيادة </a:t>
            </a:r>
            <a:r>
              <a:rPr lang="ar-LB" sz="1600" dirty="0">
                <a:solidFill>
                  <a:srgbClr val="1F3763"/>
                </a:solidFill>
                <a:effectLst/>
                <a:latin typeface="Times New Roman" panose="02020603050405020304" pitchFamily="18" charset="0"/>
                <a:ea typeface="Tahoma" panose="020B0604030504040204" pitchFamily="34" charset="0"/>
                <a:cs typeface="Times New Roman" panose="02020603050405020304" pitchFamily="18" charset="0"/>
              </a:rPr>
              <a:t> المساحة الاستيعابية للمدارس </a:t>
            </a:r>
            <a:r>
              <a:rPr lang="ar-SA" sz="1600" dirty="0">
                <a:solidFill>
                  <a:srgbClr val="1F3763"/>
                </a:solidFill>
                <a:effectLst/>
                <a:latin typeface="Times New Roman" panose="02020603050405020304" pitchFamily="18" charset="0"/>
                <a:ea typeface="Tahoma" panose="020B0604030504040204" pitchFamily="34" charset="0"/>
                <a:cs typeface="Times New Roman" panose="02020603050405020304" pitchFamily="18" charset="0"/>
              </a:rPr>
              <a:t>بما يتلائم </a:t>
            </a:r>
            <a:r>
              <a:rPr lang="ar-SA" sz="1600" dirty="0">
                <a:solidFill>
                  <a:srgbClr val="1F3763"/>
                </a:solidFill>
                <a:latin typeface="Times New Roman" panose="02020603050405020304" pitchFamily="18" charset="0"/>
                <a:ea typeface="Tahoma" panose="020B0604030504040204" pitchFamily="34" charset="0"/>
                <a:cs typeface="Times New Roman" panose="02020603050405020304" pitchFamily="18" charset="0"/>
              </a:rPr>
              <a:t> </a:t>
            </a:r>
            <a:r>
              <a:rPr lang="ar-LB" sz="1600" dirty="0">
                <a:solidFill>
                  <a:srgbClr val="1F3763"/>
                </a:solidFill>
                <a:effectLst/>
                <a:latin typeface="Times New Roman" panose="02020603050405020304" pitchFamily="18" charset="0"/>
                <a:ea typeface="Tahoma" panose="020B0604030504040204" pitchFamily="34" charset="0"/>
                <a:cs typeface="Times New Roman" panose="02020603050405020304" pitchFamily="18" charset="0"/>
              </a:rPr>
              <a:t>مع الزيادة السكانية السنوية.</a:t>
            </a:r>
            <a:endParaRPr lang="ar-SA" sz="1600" dirty="0">
              <a:solidFill>
                <a:srgbClr val="1F3763"/>
              </a:solidFill>
              <a:effectLst/>
              <a:latin typeface="Times New Roman" panose="02020603050405020304" pitchFamily="18" charset="0"/>
              <a:ea typeface="Tahoma" panose="020B0604030504040204" pitchFamily="34" charset="0"/>
              <a:cs typeface="Times New Roman" panose="02020603050405020304" pitchFamily="18" charset="0"/>
            </a:endParaRPr>
          </a:p>
          <a:p>
            <a:pPr marL="342900" indent="-342900" algn="just" rtl="1">
              <a:lnSpc>
                <a:spcPct val="150000"/>
              </a:lnSpc>
              <a:spcBef>
                <a:spcPts val="200"/>
              </a:spcBef>
              <a:buFont typeface="+mj-lt"/>
              <a:buAutoNum type="arabicPeriod"/>
            </a:pPr>
            <a:r>
              <a:rPr lang="ar-SA" sz="1600" dirty="0">
                <a:effectLst/>
                <a:latin typeface="Times New Roman" panose="02020603050405020304" pitchFamily="18" charset="0"/>
                <a:ea typeface="Tahoma" panose="020B0604030504040204" pitchFamily="34" charset="0"/>
                <a:cs typeface="Times New Roman" panose="02020603050405020304" pitchFamily="18" charset="0"/>
              </a:rPr>
              <a:t>زيادة </a:t>
            </a:r>
            <a:r>
              <a:rPr lang="ar-SA" sz="1600" dirty="0">
                <a:latin typeface="Times New Roman" panose="02020603050405020304" pitchFamily="18" charset="0"/>
                <a:ea typeface="Tahoma" panose="020B0604030504040204" pitchFamily="34" charset="0"/>
                <a:cs typeface="Times New Roman" panose="02020603050405020304" pitchFamily="18" charset="0"/>
              </a:rPr>
              <a:t>عدد </a:t>
            </a:r>
            <a:r>
              <a:rPr lang="ar-SA" sz="1600" dirty="0">
                <a:effectLst/>
                <a:latin typeface="Times New Roman" panose="02020603050405020304" pitchFamily="18" charset="0"/>
                <a:ea typeface="Tahoma" panose="020B0604030504040204" pitchFamily="34" charset="0"/>
                <a:cs typeface="Times New Roman" panose="02020603050405020304" pitchFamily="18" charset="0"/>
              </a:rPr>
              <a:t> المؤهلين والمؤهلات من الطواقم التعليمية، بالإضافة الى زيادة نسبة المشرفين المؤهلين في برامج محو الأمية.</a:t>
            </a:r>
          </a:p>
          <a:p>
            <a:pPr marL="342900" indent="-342900" algn="just" rtl="1">
              <a:lnSpc>
                <a:spcPct val="150000"/>
              </a:lnSpc>
              <a:spcBef>
                <a:spcPts val="200"/>
              </a:spcBef>
              <a:buFont typeface="+mj-lt"/>
              <a:buAutoNum type="arabicPeriod"/>
            </a:pPr>
            <a:r>
              <a:rPr lang="ar-SA" sz="1600" dirty="0">
                <a:latin typeface="Times New Roman" panose="02020603050405020304" pitchFamily="18" charset="0"/>
                <a:ea typeface="Tahoma" panose="020B0604030504040204" pitchFamily="34" charset="0"/>
                <a:cs typeface="Times New Roman" panose="02020603050405020304" pitchFamily="18" charset="0"/>
              </a:rPr>
              <a:t>تقييم نظام الرسوب و ضرورة اعداد تقارير احصائية متخصصة</a:t>
            </a:r>
          </a:p>
          <a:p>
            <a:pPr algn="just" rtl="1">
              <a:lnSpc>
                <a:spcPct val="115000"/>
              </a:lnSpc>
              <a:spcAft>
                <a:spcPts val="1000"/>
              </a:spcAft>
            </a:pPr>
            <a:endParaRPr lang="en-AU" sz="1600" dirty="0">
              <a:effectLst/>
              <a:latin typeface="Times New Roman" panose="02020603050405020304" pitchFamily="18" charset="0"/>
              <a:ea typeface="Tahoma" panose="020B0604030504040204" pitchFamily="34" charset="0"/>
              <a:cs typeface="Times New Roman" panose="02020603050405020304" pitchFamily="18" charset="0"/>
            </a:endParaRPr>
          </a:p>
          <a:p>
            <a:pPr algn="r" rtl="1">
              <a:lnSpc>
                <a:spcPct val="115000"/>
              </a:lnSpc>
              <a:spcBef>
                <a:spcPts val="200"/>
              </a:spcBef>
            </a:pPr>
            <a:r>
              <a:rPr lang="ar-SA" sz="1600" dirty="0">
                <a:solidFill>
                  <a:srgbClr val="1F3763"/>
                </a:solidFill>
                <a:effectLst/>
                <a:latin typeface="Times New Roman" panose="02020603050405020304" pitchFamily="18" charset="0"/>
                <a:ea typeface="Tahoma" panose="020B0604030504040204" pitchFamily="34" charset="0"/>
                <a:cs typeface="Times New Roman" panose="02020603050405020304" pitchFamily="18" charset="0"/>
              </a:rPr>
              <a:t> </a:t>
            </a:r>
            <a:endParaRPr lang="en-AU" sz="1600" dirty="0">
              <a:solidFill>
                <a:srgbClr val="1F3763"/>
              </a:solidFill>
              <a:effectLst/>
              <a:latin typeface="Times New Roman" panose="02020603050405020304" pitchFamily="18" charset="0"/>
              <a:ea typeface="Tahoma" panose="020B0604030504040204" pitchFamily="34" charset="0"/>
              <a:cs typeface="Times New Roman" panose="02020603050405020304" pitchFamily="18" charset="0"/>
            </a:endParaRPr>
          </a:p>
          <a:p>
            <a:pPr algn="just" rtl="1">
              <a:lnSpc>
                <a:spcPct val="115000"/>
              </a:lnSpc>
              <a:spcBef>
                <a:spcPts val="200"/>
              </a:spcBef>
            </a:pPr>
            <a:endParaRPr lang="en-AU" sz="1600" dirty="0">
              <a:solidFill>
                <a:srgbClr val="1F3763"/>
              </a:solidFill>
              <a:effectLst/>
              <a:latin typeface="Times New Roman" panose="02020603050405020304" pitchFamily="18" charset="0"/>
              <a:ea typeface="Tahoma" panose="020B0604030504040204" pitchFamily="34" charset="0"/>
              <a:cs typeface="Times New Roman" panose="02020603050405020304" pitchFamily="18" charset="0"/>
            </a:endParaRPr>
          </a:p>
          <a:p>
            <a:endParaRPr lang="en-AU" sz="16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839D21A-1589-42EE-8F83-F6D9BA0C5BE6}"/>
              </a:ext>
            </a:extLst>
          </p:cNvPr>
          <p:cNvSpPr txBox="1"/>
          <p:nvPr/>
        </p:nvSpPr>
        <p:spPr>
          <a:xfrm>
            <a:off x="1914144" y="2064682"/>
            <a:ext cx="3805382" cy="369332"/>
          </a:xfrm>
          <a:prstGeom prst="rect">
            <a:avLst/>
          </a:prstGeom>
          <a:noFill/>
        </p:spPr>
        <p:txBody>
          <a:bodyPr wrap="square" rtlCol="0">
            <a:spAutoFit/>
          </a:bodyPr>
          <a:lstStyle/>
          <a:p>
            <a:pPr algn="r" rtl="1"/>
            <a:r>
              <a:rPr lang="ar-SA" b="1" dirty="0"/>
              <a:t>السياسات الواجب اتباعها لتحقيق هذه الأهداف  </a:t>
            </a:r>
            <a:endParaRPr lang="en-AU" b="1" dirty="0"/>
          </a:p>
        </p:txBody>
      </p:sp>
    </p:spTree>
    <p:extLst>
      <p:ext uri="{BB962C8B-B14F-4D97-AF65-F5344CB8AC3E}">
        <p14:creationId xmlns:p14="http://schemas.microsoft.com/office/powerpoint/2010/main" val="1244315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0B73C-74C1-4314-B507-9F0A863E4A82}"/>
              </a:ext>
            </a:extLst>
          </p:cNvPr>
          <p:cNvSpPr>
            <a:spLocks noGrp="1"/>
          </p:cNvSpPr>
          <p:nvPr>
            <p:ph type="title"/>
          </p:nvPr>
        </p:nvSpPr>
        <p:spPr/>
        <p:txBody>
          <a:bodyPr/>
          <a:lstStyle/>
          <a:p>
            <a:pPr algn="r" rtl="1"/>
            <a:r>
              <a:rPr lang="ar-SA" dirty="0"/>
              <a:t>الاهداف المتعلقة ببعد الصحة حتى العام 2030 </a:t>
            </a:r>
            <a:endParaRPr lang="en-AU" dirty="0"/>
          </a:p>
        </p:txBody>
      </p:sp>
      <p:graphicFrame>
        <p:nvGraphicFramePr>
          <p:cNvPr id="4" name="Table 3">
            <a:extLst>
              <a:ext uri="{FF2B5EF4-FFF2-40B4-BE49-F238E27FC236}">
                <a16:creationId xmlns:a16="http://schemas.microsoft.com/office/drawing/2014/main" id="{71E9F1CC-C312-4BC0-9B7E-A6A403B73DC5}"/>
              </a:ext>
            </a:extLst>
          </p:cNvPr>
          <p:cNvGraphicFramePr>
            <a:graphicFrameLocks noGrp="1"/>
          </p:cNvGraphicFramePr>
          <p:nvPr>
            <p:extLst>
              <p:ext uri="{D42A27DB-BD31-4B8C-83A1-F6EECF244321}">
                <p14:modId xmlns:p14="http://schemas.microsoft.com/office/powerpoint/2010/main" val="2790800280"/>
              </p:ext>
            </p:extLst>
          </p:nvPr>
        </p:nvGraphicFramePr>
        <p:xfrm>
          <a:off x="6912864" y="1765617"/>
          <a:ext cx="4770755" cy="2903665"/>
        </p:xfrm>
        <a:graphic>
          <a:graphicData uri="http://schemas.openxmlformats.org/drawingml/2006/table">
            <a:tbl>
              <a:tblPr firstRow="1" firstCol="1" bandRow="1">
                <a:tableStyleId>{22838BEF-8BB2-4498-84A7-C5851F593DF1}</a:tableStyleId>
              </a:tblPr>
              <a:tblGrid>
                <a:gridCol w="982345">
                  <a:extLst>
                    <a:ext uri="{9D8B030D-6E8A-4147-A177-3AD203B41FA5}">
                      <a16:colId xmlns:a16="http://schemas.microsoft.com/office/drawing/2014/main" val="237523919"/>
                    </a:ext>
                  </a:extLst>
                </a:gridCol>
                <a:gridCol w="982345">
                  <a:extLst>
                    <a:ext uri="{9D8B030D-6E8A-4147-A177-3AD203B41FA5}">
                      <a16:colId xmlns:a16="http://schemas.microsoft.com/office/drawing/2014/main" val="3742568019"/>
                    </a:ext>
                  </a:extLst>
                </a:gridCol>
                <a:gridCol w="982345">
                  <a:extLst>
                    <a:ext uri="{9D8B030D-6E8A-4147-A177-3AD203B41FA5}">
                      <a16:colId xmlns:a16="http://schemas.microsoft.com/office/drawing/2014/main" val="1588120301"/>
                    </a:ext>
                  </a:extLst>
                </a:gridCol>
                <a:gridCol w="1283335">
                  <a:extLst>
                    <a:ext uri="{9D8B030D-6E8A-4147-A177-3AD203B41FA5}">
                      <a16:colId xmlns:a16="http://schemas.microsoft.com/office/drawing/2014/main" val="4193769611"/>
                    </a:ext>
                  </a:extLst>
                </a:gridCol>
                <a:gridCol w="540385">
                  <a:extLst>
                    <a:ext uri="{9D8B030D-6E8A-4147-A177-3AD203B41FA5}">
                      <a16:colId xmlns:a16="http://schemas.microsoft.com/office/drawing/2014/main" val="635964479"/>
                    </a:ext>
                  </a:extLst>
                </a:gridCol>
              </a:tblGrid>
              <a:tr h="268605">
                <a:tc rowSpan="2">
                  <a:txBody>
                    <a:bodyPr/>
                    <a:lstStyle/>
                    <a:p>
                      <a:pPr>
                        <a:lnSpc>
                          <a:spcPct val="107000"/>
                        </a:lnSpc>
                        <a:spcAft>
                          <a:spcPts val="800"/>
                        </a:spcAft>
                      </a:pPr>
                      <a:r>
                        <a:rPr lang="ar-JO" sz="1600" b="1">
                          <a:effectLst/>
                        </a:rPr>
                        <a:t>نسبة التخفيض </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gridSpan="2">
                  <a:txBody>
                    <a:bodyPr/>
                    <a:lstStyle/>
                    <a:p>
                      <a:pPr algn="ctr">
                        <a:lnSpc>
                          <a:spcPct val="107000"/>
                        </a:lnSpc>
                        <a:spcAft>
                          <a:spcPts val="800"/>
                        </a:spcAft>
                      </a:pPr>
                      <a:r>
                        <a:rPr lang="ar-JO" sz="1600" b="1" dirty="0">
                          <a:effectLst/>
                        </a:rPr>
                        <a:t>نسبة الاسر التي تعاني من الحرمان </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en-AU"/>
                    </a:p>
                  </a:txBody>
                  <a:tcPr/>
                </a:tc>
                <a:tc rowSpan="2">
                  <a:txBody>
                    <a:bodyPr/>
                    <a:lstStyle/>
                    <a:p>
                      <a:pPr algn="ctr">
                        <a:lnSpc>
                          <a:spcPct val="107000"/>
                        </a:lnSpc>
                        <a:spcAft>
                          <a:spcPts val="800"/>
                        </a:spcAft>
                      </a:pPr>
                      <a:r>
                        <a:rPr lang="ar-JO" sz="1600" b="1" dirty="0">
                          <a:effectLst/>
                        </a:rPr>
                        <a:t>المؤشر</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rowSpan="2">
                  <a:txBody>
                    <a:bodyPr/>
                    <a:lstStyle/>
                    <a:p>
                      <a:pPr>
                        <a:lnSpc>
                          <a:spcPct val="107000"/>
                        </a:lnSpc>
                        <a:spcAft>
                          <a:spcPts val="800"/>
                        </a:spcAft>
                      </a:pPr>
                      <a:r>
                        <a:rPr lang="ar-JO" sz="1600" b="1">
                          <a:effectLst/>
                        </a:rPr>
                        <a:t>الرقم </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846887870"/>
                  </a:ext>
                </a:extLst>
              </a:tr>
              <a:tr h="268605">
                <a:tc vMerge="1">
                  <a:txBody>
                    <a:bodyPr/>
                    <a:lstStyle/>
                    <a:p>
                      <a:endParaRPr lang="en-AU"/>
                    </a:p>
                  </a:txBody>
                  <a:tcPr/>
                </a:tc>
                <a:tc>
                  <a:txBody>
                    <a:bodyPr/>
                    <a:lstStyle/>
                    <a:p>
                      <a:pPr algn="ctr">
                        <a:lnSpc>
                          <a:spcPct val="107000"/>
                        </a:lnSpc>
                        <a:spcAft>
                          <a:spcPts val="800"/>
                        </a:spcAft>
                      </a:pPr>
                      <a:r>
                        <a:rPr lang="ar-JO" sz="1600" b="1">
                          <a:effectLst/>
                        </a:rPr>
                        <a:t>2030</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SA" sz="1600" b="1">
                          <a:effectLst/>
                        </a:rPr>
                        <a:t>2022</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307495520"/>
                  </a:ext>
                </a:extLst>
              </a:tr>
              <a:tr h="520700">
                <a:tc>
                  <a:txBody>
                    <a:bodyPr/>
                    <a:lstStyle/>
                    <a:p>
                      <a:pPr algn="ctr" rtl="1">
                        <a:lnSpc>
                          <a:spcPct val="107000"/>
                        </a:lnSpc>
                        <a:spcAft>
                          <a:spcPts val="800"/>
                        </a:spcAft>
                      </a:pPr>
                      <a:r>
                        <a:rPr lang="ar-JO" sz="1600" b="1">
                          <a:effectLst/>
                        </a:rPr>
                        <a:t>1.2%</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600" b="1">
                          <a:effectLst/>
                        </a:rPr>
                        <a:t>12%</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SA" sz="1600" b="1">
                          <a:effectLst/>
                        </a:rPr>
                        <a:t>13.2%</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a:lnSpc>
                          <a:spcPct val="107000"/>
                        </a:lnSpc>
                        <a:spcAft>
                          <a:spcPts val="800"/>
                        </a:spcAft>
                      </a:pPr>
                      <a:r>
                        <a:rPr lang="ar-SA" sz="1600" b="1">
                          <a:effectLst/>
                        </a:rPr>
                        <a:t>الاعاقة</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SA" sz="1600" b="1" dirty="0">
                          <a:effectLst/>
                        </a:rPr>
                        <a:t>1</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3183142705"/>
                  </a:ext>
                </a:extLst>
              </a:tr>
              <a:tr h="520700">
                <a:tc>
                  <a:txBody>
                    <a:bodyPr/>
                    <a:lstStyle/>
                    <a:p>
                      <a:pPr algn="ctr" rtl="1">
                        <a:lnSpc>
                          <a:spcPct val="107000"/>
                        </a:lnSpc>
                        <a:spcAft>
                          <a:spcPts val="800"/>
                        </a:spcAft>
                      </a:pPr>
                      <a:r>
                        <a:rPr lang="ar-JO" sz="1600" b="1">
                          <a:effectLst/>
                        </a:rPr>
                        <a:t>2%</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600" b="1" dirty="0">
                          <a:effectLst/>
                        </a:rPr>
                        <a:t>11%</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SA" sz="1600" b="1" dirty="0">
                          <a:effectLst/>
                        </a:rPr>
                        <a:t>13%</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a:lnSpc>
                          <a:spcPct val="107000"/>
                        </a:lnSpc>
                        <a:spcAft>
                          <a:spcPts val="800"/>
                        </a:spcAft>
                      </a:pPr>
                      <a:r>
                        <a:rPr lang="ar-SA" sz="1600" b="1" dirty="0">
                          <a:effectLst/>
                        </a:rPr>
                        <a:t>المرض المزمن</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SA" sz="1600" b="1" dirty="0">
                          <a:effectLst/>
                        </a:rPr>
                        <a:t>2</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1391008669"/>
                  </a:ext>
                </a:extLst>
              </a:tr>
              <a:tr h="520700">
                <a:tc>
                  <a:txBody>
                    <a:bodyPr/>
                    <a:lstStyle/>
                    <a:p>
                      <a:pPr algn="ctr" rtl="1">
                        <a:lnSpc>
                          <a:spcPct val="107000"/>
                        </a:lnSpc>
                        <a:spcAft>
                          <a:spcPts val="800"/>
                        </a:spcAft>
                      </a:pPr>
                      <a:r>
                        <a:rPr lang="ar-JO" sz="1600" b="1">
                          <a:effectLst/>
                        </a:rPr>
                        <a:t>10%</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600" b="1">
                          <a:effectLst/>
                        </a:rPr>
                        <a:t>24%</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SA" sz="1600" b="1">
                          <a:effectLst/>
                        </a:rPr>
                        <a:t>34%</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a:lnSpc>
                          <a:spcPct val="107000"/>
                        </a:lnSpc>
                        <a:spcAft>
                          <a:spcPts val="800"/>
                        </a:spcAft>
                      </a:pPr>
                      <a:r>
                        <a:rPr lang="ar-SA" sz="1600" b="1">
                          <a:effectLst/>
                        </a:rPr>
                        <a:t>التأمين الصحي</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SA" sz="1600" b="1" dirty="0">
                          <a:effectLst/>
                        </a:rPr>
                        <a:t>3</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184417707"/>
                  </a:ext>
                </a:extLst>
              </a:tr>
              <a:tr h="549275">
                <a:tc>
                  <a:txBody>
                    <a:bodyPr/>
                    <a:lstStyle/>
                    <a:p>
                      <a:pPr algn="ctr" rtl="1">
                        <a:lnSpc>
                          <a:spcPct val="107000"/>
                        </a:lnSpc>
                        <a:spcAft>
                          <a:spcPts val="800"/>
                        </a:spcAft>
                      </a:pPr>
                      <a:r>
                        <a:rPr lang="ar-JO" sz="1600" b="1">
                          <a:effectLst/>
                        </a:rPr>
                        <a:t>1%</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600" b="1" dirty="0">
                          <a:effectLst/>
                        </a:rPr>
                        <a:t>1.8%</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SA" sz="1600" b="1">
                          <a:effectLst/>
                        </a:rPr>
                        <a:t>2.8%</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a:lnSpc>
                          <a:spcPct val="107000"/>
                        </a:lnSpc>
                        <a:spcAft>
                          <a:spcPts val="800"/>
                        </a:spcAft>
                      </a:pPr>
                      <a:r>
                        <a:rPr lang="ar-SA" sz="1600" b="1">
                          <a:effectLst/>
                        </a:rPr>
                        <a:t>الوصول للخدمات الصحية</a:t>
                      </a:r>
                      <a:endParaRPr lang="en-AU"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SA" sz="1600" b="1" dirty="0">
                          <a:effectLst/>
                        </a:rPr>
                        <a:t>4</a:t>
                      </a:r>
                      <a:endParaRPr lang="en-AU"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150981017"/>
                  </a:ext>
                </a:extLst>
              </a:tr>
            </a:tbl>
          </a:graphicData>
        </a:graphic>
      </p:graphicFrame>
      <p:sp>
        <p:nvSpPr>
          <p:cNvPr id="3" name="TextBox 2">
            <a:extLst>
              <a:ext uri="{FF2B5EF4-FFF2-40B4-BE49-F238E27FC236}">
                <a16:creationId xmlns:a16="http://schemas.microsoft.com/office/drawing/2014/main" id="{1E32D6AC-AB23-4D87-B9A9-62111C403CCA}"/>
              </a:ext>
            </a:extLst>
          </p:cNvPr>
          <p:cNvSpPr txBox="1"/>
          <p:nvPr/>
        </p:nvSpPr>
        <p:spPr>
          <a:xfrm>
            <a:off x="1565910" y="2228850"/>
            <a:ext cx="4149090" cy="3285323"/>
          </a:xfrm>
          <a:prstGeom prst="rect">
            <a:avLst/>
          </a:prstGeom>
          <a:noFill/>
        </p:spPr>
        <p:txBody>
          <a:bodyPr wrap="square" rtlCol="0">
            <a:spAutoFit/>
          </a:bodyPr>
          <a:lstStyle/>
          <a:p>
            <a:pPr marL="342900" indent="-342900" algn="just" rtl="1">
              <a:lnSpc>
                <a:spcPct val="150000"/>
              </a:lnSpc>
              <a:buFont typeface="+mj-lt"/>
              <a:buAutoNum type="arabicPeriod"/>
            </a:pPr>
            <a:r>
              <a:rPr lang="ar-SA" sz="1400" dirty="0">
                <a:effectLst/>
                <a:latin typeface="Times New Roman" panose="02020603050405020304" pitchFamily="18" charset="0"/>
                <a:ea typeface="Calibri" panose="020F0502020204030204" pitchFamily="34" charset="0"/>
                <a:cs typeface="Times New Roman" panose="02020603050405020304" pitchFamily="18" charset="0"/>
              </a:rPr>
              <a:t>توفير الخدمات للاشخاص ذوي الاعاقة بما يشمل التأمين الطبي</a:t>
            </a:r>
          </a:p>
          <a:p>
            <a:pPr marL="342900" indent="-342900" algn="just" rtl="1">
              <a:lnSpc>
                <a:spcPct val="150000"/>
              </a:lnSpc>
              <a:buFont typeface="+mj-lt"/>
              <a:buAutoNum type="arabicPeriod"/>
            </a:pPr>
            <a:r>
              <a:rPr lang="ar-LB" sz="1400" dirty="0">
                <a:effectLst/>
                <a:latin typeface="Times New Roman" panose="02020603050405020304" pitchFamily="18" charset="0"/>
                <a:ea typeface="Calibri" panose="020F0502020204030204" pitchFamily="34" charset="0"/>
                <a:cs typeface="Times New Roman" panose="02020603050405020304" pitchFamily="18" charset="0"/>
              </a:rPr>
              <a:t>ت</a:t>
            </a:r>
            <a:r>
              <a:rPr lang="ar-SA" sz="1400" dirty="0">
                <a:effectLst/>
                <a:latin typeface="Times New Roman" panose="02020603050405020304" pitchFamily="18" charset="0"/>
                <a:ea typeface="Calibri" panose="020F0502020204030204" pitchFamily="34" charset="0"/>
                <a:cs typeface="Times New Roman" panose="02020603050405020304" pitchFamily="18" charset="0"/>
              </a:rPr>
              <a:t>طوير</a:t>
            </a:r>
            <a:r>
              <a:rPr lang="ar-LB" sz="1400" dirty="0">
                <a:effectLst/>
                <a:latin typeface="Times New Roman" panose="02020603050405020304" pitchFamily="18" charset="0"/>
                <a:ea typeface="Calibri" panose="020F0502020204030204" pitchFamily="34" charset="0"/>
                <a:cs typeface="Times New Roman" panose="02020603050405020304" pitchFamily="18" charset="0"/>
              </a:rPr>
              <a:t> برامج إدارة الأمراض السارية وغير السارية والرعاية الصحية الوقائية و</a:t>
            </a:r>
            <a:r>
              <a:rPr lang="ar-SA" sz="1400" dirty="0">
                <a:effectLst/>
                <a:latin typeface="Times New Roman" panose="02020603050405020304" pitchFamily="18" charset="0"/>
                <a:ea typeface="Calibri" panose="020F0502020204030204" pitchFamily="34" charset="0"/>
                <a:cs typeface="Times New Roman" panose="02020603050405020304" pitchFamily="18" charset="0"/>
              </a:rPr>
              <a:t> وزيادة </a:t>
            </a:r>
            <a:r>
              <a:rPr lang="ar-LB" sz="1400" dirty="0">
                <a:effectLst/>
                <a:latin typeface="Times New Roman" panose="02020603050405020304" pitchFamily="18" charset="0"/>
                <a:ea typeface="Calibri" panose="020F0502020204030204" pitchFamily="34" charset="0"/>
                <a:cs typeface="Times New Roman" panose="02020603050405020304" pitchFamily="18" charset="0"/>
              </a:rPr>
              <a:t>الوعي الصحي المجتمعي</a:t>
            </a:r>
            <a:endParaRPr lang="ar-SA"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rtl="1">
              <a:lnSpc>
                <a:spcPct val="150000"/>
              </a:lnSpc>
              <a:buFont typeface="+mj-lt"/>
              <a:buAutoNum type="arabicPeriod"/>
            </a:pPr>
            <a:r>
              <a:rPr lang="ar-LB"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ar-SA" sz="1400" dirty="0">
                <a:latin typeface="Times New Roman" panose="02020603050405020304" pitchFamily="18" charset="0"/>
                <a:ea typeface="Calibri" panose="020F0502020204030204" pitchFamily="34" charset="0"/>
                <a:cs typeface="Times New Roman" panose="02020603050405020304" pitchFamily="18" charset="0"/>
              </a:rPr>
              <a:t>ت</a:t>
            </a:r>
            <a:r>
              <a:rPr lang="ar-LB" sz="1400" dirty="0">
                <a:effectLst/>
                <a:latin typeface="Times New Roman" panose="02020603050405020304" pitchFamily="18" charset="0"/>
                <a:ea typeface="Calibri" panose="020F0502020204030204" pitchFamily="34" charset="0"/>
                <a:cs typeface="Times New Roman" panose="02020603050405020304" pitchFamily="18" charset="0"/>
              </a:rPr>
              <a:t>طبيق برنامج الصحة العالمية للأمراض المزمنة</a:t>
            </a:r>
            <a:r>
              <a:rPr lang="ar-SA" sz="1400" dirty="0">
                <a:effectLst/>
                <a:latin typeface="Times New Roman" panose="02020603050405020304" pitchFamily="18" charset="0"/>
                <a:ea typeface="Calibri" panose="020F0502020204030204" pitchFamily="34" charset="0"/>
                <a:cs typeface="Times New Roman" panose="02020603050405020304" pitchFamily="18" charset="0"/>
              </a:rPr>
              <a:t> بالاضافة الى </a:t>
            </a:r>
            <a:r>
              <a:rPr lang="ar-LB" sz="1400" dirty="0">
                <a:effectLst/>
                <a:latin typeface="Times New Roman" panose="02020603050405020304" pitchFamily="18" charset="0"/>
                <a:ea typeface="Calibri" panose="020F0502020204030204" pitchFamily="34" charset="0"/>
                <a:cs typeface="Times New Roman" panose="02020603050405020304" pitchFamily="18" charset="0"/>
              </a:rPr>
              <a:t>  وتوفير التشخيص المبكر لأمراض السرطان لجميع المواطنين </a:t>
            </a:r>
            <a:endParaRPr lang="ar-SA"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rtl="1">
              <a:lnSpc>
                <a:spcPct val="150000"/>
              </a:lnSpc>
              <a:buFont typeface="+mj-lt"/>
              <a:buAutoNum type="arabicPeriod"/>
            </a:pPr>
            <a:r>
              <a:rPr lang="ar-LB" sz="1400" dirty="0">
                <a:effectLst/>
                <a:latin typeface="Times New Roman" panose="02020603050405020304" pitchFamily="18" charset="0"/>
                <a:ea typeface="Calibri" panose="020F0502020204030204" pitchFamily="34" charset="0"/>
                <a:cs typeface="Times New Roman" panose="02020603050405020304" pitchFamily="18" charset="0"/>
              </a:rPr>
              <a:t>تعزيـز الحوكمـة الصحيـة</a:t>
            </a:r>
            <a:r>
              <a:rPr lang="ar-SA" sz="1400" dirty="0">
                <a:effectLst/>
                <a:latin typeface="Times New Roman" panose="02020603050405020304" pitchFamily="18" charset="0"/>
                <a:ea typeface="Calibri" panose="020F0502020204030204" pitchFamily="34" charset="0"/>
                <a:cs typeface="Times New Roman" panose="02020603050405020304" pitchFamily="18" charset="0"/>
              </a:rPr>
              <a:t> وتطوير التنسيق بين المؤسسات بما يضمن مصلحة المواطنين في الحصول على الخدمات الصحية</a:t>
            </a:r>
          </a:p>
          <a:p>
            <a:pPr marL="342900" indent="-342900" algn="just" rtl="1">
              <a:lnSpc>
                <a:spcPct val="150000"/>
              </a:lnSpc>
              <a:buFont typeface="+mj-lt"/>
              <a:buAutoNum type="arabicPeriod"/>
            </a:pPr>
            <a:r>
              <a:rPr lang="ar-S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ar-LB"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ar-SA" sz="1400" dirty="0">
                <a:effectLst/>
                <a:latin typeface="Times New Roman" panose="02020603050405020304" pitchFamily="18" charset="0"/>
                <a:ea typeface="Times New Roman" panose="02020603050405020304" pitchFamily="18" charset="0"/>
                <a:cs typeface="Times New Roman" panose="02020603050405020304" pitchFamily="18" charset="0"/>
              </a:rPr>
              <a:t>توطين الخدمات الصحية وتوفير كافة الخدمات المطلوبة لكافة المواطنين بما يضمن العدالة على المستوى الاقتصادي والجغرافي.</a:t>
            </a:r>
            <a:endParaRPr lang="en-A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C4C5977-1D73-4C0B-A255-D278AF1DD030}"/>
              </a:ext>
            </a:extLst>
          </p:cNvPr>
          <p:cNvSpPr txBox="1"/>
          <p:nvPr/>
        </p:nvSpPr>
        <p:spPr>
          <a:xfrm>
            <a:off x="1909618" y="1580951"/>
            <a:ext cx="3805382" cy="369332"/>
          </a:xfrm>
          <a:prstGeom prst="rect">
            <a:avLst/>
          </a:prstGeom>
          <a:noFill/>
        </p:spPr>
        <p:txBody>
          <a:bodyPr wrap="square" rtlCol="0">
            <a:spAutoFit/>
          </a:bodyPr>
          <a:lstStyle/>
          <a:p>
            <a:pPr algn="r" rtl="1"/>
            <a:r>
              <a:rPr lang="ar-SA" b="1" dirty="0"/>
              <a:t>السياسات الواجب اتباعها لتحقيق هذه الأهداف  </a:t>
            </a:r>
            <a:endParaRPr lang="en-AU" b="1" dirty="0"/>
          </a:p>
        </p:txBody>
      </p:sp>
    </p:spTree>
    <p:extLst>
      <p:ext uri="{BB962C8B-B14F-4D97-AF65-F5344CB8AC3E}">
        <p14:creationId xmlns:p14="http://schemas.microsoft.com/office/powerpoint/2010/main" val="361788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E6906-496C-446A-9D97-5748ED4C4C1B}"/>
              </a:ext>
            </a:extLst>
          </p:cNvPr>
          <p:cNvSpPr>
            <a:spLocks noGrp="1"/>
          </p:cNvSpPr>
          <p:nvPr>
            <p:ph type="title"/>
          </p:nvPr>
        </p:nvSpPr>
        <p:spPr>
          <a:xfrm>
            <a:off x="1909618" y="266914"/>
            <a:ext cx="9997440" cy="1143000"/>
          </a:xfrm>
        </p:spPr>
        <p:txBody>
          <a:bodyPr/>
          <a:lstStyle/>
          <a:p>
            <a:pPr algn="r" rtl="1"/>
            <a:r>
              <a:rPr lang="ar-SA" dirty="0"/>
              <a:t>الأهداف المتعلقة ببعد العمل حتى العام 2030 </a:t>
            </a:r>
            <a:endParaRPr lang="en-AU" dirty="0"/>
          </a:p>
        </p:txBody>
      </p:sp>
      <p:graphicFrame>
        <p:nvGraphicFramePr>
          <p:cNvPr id="4" name="Table 3">
            <a:extLst>
              <a:ext uri="{FF2B5EF4-FFF2-40B4-BE49-F238E27FC236}">
                <a16:creationId xmlns:a16="http://schemas.microsoft.com/office/drawing/2014/main" id="{A4690C59-DADC-4118-BA5F-53D031069362}"/>
              </a:ext>
            </a:extLst>
          </p:cNvPr>
          <p:cNvGraphicFramePr>
            <a:graphicFrameLocks noGrp="1"/>
          </p:cNvGraphicFramePr>
          <p:nvPr>
            <p:extLst>
              <p:ext uri="{D42A27DB-BD31-4B8C-83A1-F6EECF244321}">
                <p14:modId xmlns:p14="http://schemas.microsoft.com/office/powerpoint/2010/main" val="2303261895"/>
              </p:ext>
            </p:extLst>
          </p:nvPr>
        </p:nvGraphicFramePr>
        <p:xfrm>
          <a:off x="6616476" y="1730712"/>
          <a:ext cx="5193507" cy="4288874"/>
        </p:xfrm>
        <a:graphic>
          <a:graphicData uri="http://schemas.openxmlformats.org/drawingml/2006/table">
            <a:tbl>
              <a:tblPr firstRow="1" firstCol="1" bandRow="1">
                <a:tableStyleId>{22838BEF-8BB2-4498-84A7-C5851F593DF1}</a:tableStyleId>
              </a:tblPr>
              <a:tblGrid>
                <a:gridCol w="1078414">
                  <a:extLst>
                    <a:ext uri="{9D8B030D-6E8A-4147-A177-3AD203B41FA5}">
                      <a16:colId xmlns:a16="http://schemas.microsoft.com/office/drawing/2014/main" val="1368466603"/>
                    </a:ext>
                  </a:extLst>
                </a:gridCol>
                <a:gridCol w="1078414">
                  <a:extLst>
                    <a:ext uri="{9D8B030D-6E8A-4147-A177-3AD203B41FA5}">
                      <a16:colId xmlns:a16="http://schemas.microsoft.com/office/drawing/2014/main" val="765392453"/>
                    </a:ext>
                  </a:extLst>
                </a:gridCol>
                <a:gridCol w="1077712">
                  <a:extLst>
                    <a:ext uri="{9D8B030D-6E8A-4147-A177-3AD203B41FA5}">
                      <a16:colId xmlns:a16="http://schemas.microsoft.com/office/drawing/2014/main" val="3810808473"/>
                    </a:ext>
                  </a:extLst>
                </a:gridCol>
                <a:gridCol w="1370996">
                  <a:extLst>
                    <a:ext uri="{9D8B030D-6E8A-4147-A177-3AD203B41FA5}">
                      <a16:colId xmlns:a16="http://schemas.microsoft.com/office/drawing/2014/main" val="83917473"/>
                    </a:ext>
                  </a:extLst>
                </a:gridCol>
                <a:gridCol w="587971">
                  <a:extLst>
                    <a:ext uri="{9D8B030D-6E8A-4147-A177-3AD203B41FA5}">
                      <a16:colId xmlns:a16="http://schemas.microsoft.com/office/drawing/2014/main" val="603671233"/>
                    </a:ext>
                  </a:extLst>
                </a:gridCol>
              </a:tblGrid>
              <a:tr h="162463">
                <a:tc rowSpan="2">
                  <a:txBody>
                    <a:bodyPr/>
                    <a:lstStyle/>
                    <a:p>
                      <a:pPr algn="ctr">
                        <a:lnSpc>
                          <a:spcPct val="107000"/>
                        </a:lnSpc>
                        <a:spcAft>
                          <a:spcPts val="800"/>
                        </a:spcAft>
                      </a:pPr>
                      <a:r>
                        <a:rPr lang="ar-JO" sz="1600" dirty="0">
                          <a:effectLst/>
                        </a:rPr>
                        <a:t>نسبة التخفيض</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gridSpan="2">
                  <a:txBody>
                    <a:bodyPr/>
                    <a:lstStyle/>
                    <a:p>
                      <a:pPr algn="ctr">
                        <a:lnSpc>
                          <a:spcPct val="107000"/>
                        </a:lnSpc>
                        <a:spcAft>
                          <a:spcPts val="800"/>
                        </a:spcAft>
                      </a:pPr>
                      <a:r>
                        <a:rPr lang="ar-JO" sz="1600">
                          <a:effectLst/>
                        </a:rPr>
                        <a:t>نسبة الاسر التي تعاني من حرمان في بعد العمل</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hMerge="1">
                  <a:txBody>
                    <a:bodyPr/>
                    <a:lstStyle/>
                    <a:p>
                      <a:endParaRPr lang="en-AU"/>
                    </a:p>
                  </a:txBody>
                  <a:tcPr/>
                </a:tc>
                <a:tc rowSpan="2">
                  <a:txBody>
                    <a:bodyPr/>
                    <a:lstStyle/>
                    <a:p>
                      <a:pPr algn="ctr">
                        <a:lnSpc>
                          <a:spcPct val="107000"/>
                        </a:lnSpc>
                        <a:spcAft>
                          <a:spcPts val="800"/>
                        </a:spcAft>
                      </a:pPr>
                      <a:r>
                        <a:rPr lang="ar-JO" sz="1600">
                          <a:effectLst/>
                        </a:rPr>
                        <a:t>المؤشر</a:t>
                      </a:r>
                      <a:endParaRPr lang="en-AU" sz="1600">
                        <a:effectLst/>
                      </a:endParaRPr>
                    </a:p>
                    <a:p>
                      <a:pPr algn="ctr">
                        <a:lnSpc>
                          <a:spcPct val="107000"/>
                        </a:lnSpc>
                        <a:spcAft>
                          <a:spcPts val="800"/>
                        </a:spcAft>
                      </a:pPr>
                      <a:r>
                        <a:rPr lang="ar-JO" sz="1600">
                          <a:effectLst/>
                        </a:rPr>
                        <a:t> </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rowSpan="2">
                  <a:txBody>
                    <a:bodyPr/>
                    <a:lstStyle/>
                    <a:p>
                      <a:pPr algn="ctr">
                        <a:lnSpc>
                          <a:spcPct val="107000"/>
                        </a:lnSpc>
                        <a:spcAft>
                          <a:spcPts val="800"/>
                        </a:spcAft>
                      </a:pPr>
                      <a:r>
                        <a:rPr lang="ar-JO" sz="1600">
                          <a:effectLst/>
                        </a:rPr>
                        <a:t>الرقم</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019927714"/>
                  </a:ext>
                </a:extLst>
              </a:tr>
              <a:tr h="371380">
                <a:tc vMerge="1">
                  <a:txBody>
                    <a:bodyPr/>
                    <a:lstStyle/>
                    <a:p>
                      <a:endParaRPr lang="en-AU"/>
                    </a:p>
                  </a:txBody>
                  <a:tcPr/>
                </a:tc>
                <a:tc>
                  <a:txBody>
                    <a:bodyPr/>
                    <a:lstStyle/>
                    <a:p>
                      <a:pPr>
                        <a:lnSpc>
                          <a:spcPct val="107000"/>
                        </a:lnSpc>
                        <a:spcAft>
                          <a:spcPts val="800"/>
                        </a:spcAft>
                      </a:pPr>
                      <a:r>
                        <a:rPr lang="ar-JO" sz="1600" dirty="0">
                          <a:effectLst/>
                        </a:rPr>
                        <a:t>2030</a:t>
                      </a:r>
                      <a:endParaRPr lang="en-AU" sz="1600" dirty="0">
                        <a:effectLst/>
                      </a:endParaRPr>
                    </a:p>
                    <a:p>
                      <a:pPr>
                        <a:lnSpc>
                          <a:spcPct val="107000"/>
                        </a:lnSpc>
                        <a:spcAft>
                          <a:spcPts val="800"/>
                        </a:spcAft>
                      </a:pPr>
                      <a:r>
                        <a:rPr lang="en-US" sz="1600" dirty="0">
                          <a:effectLst/>
                        </a:rPr>
                        <a:t> </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rtl="1">
                        <a:lnSpc>
                          <a:spcPct val="107000"/>
                        </a:lnSpc>
                        <a:spcAft>
                          <a:spcPts val="800"/>
                        </a:spcAft>
                      </a:pPr>
                      <a:r>
                        <a:rPr lang="ar-JO" sz="1600">
                          <a:effectLst/>
                        </a:rPr>
                        <a:t>2022</a:t>
                      </a:r>
                      <a:endParaRPr lang="en-AU" sz="1600">
                        <a:effectLst/>
                      </a:endParaRPr>
                    </a:p>
                    <a:p>
                      <a:pPr>
                        <a:lnSpc>
                          <a:spcPct val="107000"/>
                        </a:lnSpc>
                        <a:spcAft>
                          <a:spcPts val="800"/>
                        </a:spcAft>
                      </a:pPr>
                      <a:r>
                        <a:rPr lang="en-US" sz="1600">
                          <a:effectLst/>
                        </a:rPr>
                        <a:t> </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3085408108"/>
                  </a:ext>
                </a:extLst>
              </a:tr>
              <a:tr h="371380">
                <a:tc>
                  <a:txBody>
                    <a:bodyPr/>
                    <a:lstStyle/>
                    <a:p>
                      <a:pPr algn="ctr" rtl="1">
                        <a:lnSpc>
                          <a:spcPct val="107000"/>
                        </a:lnSpc>
                        <a:spcAft>
                          <a:spcPts val="800"/>
                        </a:spcAft>
                      </a:pPr>
                      <a:r>
                        <a:rPr lang="ar-JO" sz="1600">
                          <a:effectLst/>
                        </a:rPr>
                        <a:t>10%</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600">
                          <a:effectLst/>
                        </a:rPr>
                        <a:t>12.3%</a:t>
                      </a:r>
                      <a:endParaRPr lang="en-AU" sz="1600">
                        <a:effectLst/>
                      </a:endParaRPr>
                    </a:p>
                    <a:p>
                      <a:pPr algn="ctr">
                        <a:lnSpc>
                          <a:spcPct val="107000"/>
                        </a:lnSpc>
                        <a:spcAft>
                          <a:spcPts val="800"/>
                        </a:spcAft>
                      </a:pPr>
                      <a:r>
                        <a:rPr lang="en-US" sz="1600">
                          <a:effectLst/>
                        </a:rPr>
                        <a:t> </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22.3%</a:t>
                      </a:r>
                      <a:endParaRPr lang="en-AU" sz="1600" dirty="0">
                        <a:effectLst/>
                      </a:endParaRPr>
                    </a:p>
                    <a:p>
                      <a:pPr algn="ctr">
                        <a:lnSpc>
                          <a:spcPct val="107000"/>
                        </a:lnSpc>
                        <a:spcAft>
                          <a:spcPts val="800"/>
                        </a:spcAft>
                      </a:pPr>
                      <a:r>
                        <a:rPr lang="en-US" sz="1600" dirty="0">
                          <a:effectLst/>
                        </a:rPr>
                        <a:t> </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البطالة </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1</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767898542"/>
                  </a:ext>
                </a:extLst>
              </a:tr>
              <a:tr h="371380">
                <a:tc>
                  <a:txBody>
                    <a:bodyPr/>
                    <a:lstStyle/>
                    <a:p>
                      <a:pPr algn="ctr" rtl="1">
                        <a:lnSpc>
                          <a:spcPct val="107000"/>
                        </a:lnSpc>
                        <a:spcAft>
                          <a:spcPts val="800"/>
                        </a:spcAft>
                      </a:pPr>
                      <a:r>
                        <a:rPr lang="ar-JO" sz="1600">
                          <a:effectLst/>
                        </a:rPr>
                        <a:t>8%</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600">
                          <a:effectLst/>
                        </a:rPr>
                        <a:t>42.1%</a:t>
                      </a:r>
                      <a:endParaRPr lang="en-AU" sz="1600">
                        <a:effectLst/>
                      </a:endParaRPr>
                    </a:p>
                    <a:p>
                      <a:pPr algn="ctr">
                        <a:lnSpc>
                          <a:spcPct val="107000"/>
                        </a:lnSpc>
                        <a:spcAft>
                          <a:spcPts val="800"/>
                        </a:spcAft>
                      </a:pPr>
                      <a:r>
                        <a:rPr lang="en-US" sz="1600">
                          <a:effectLst/>
                        </a:rPr>
                        <a:t> </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50.1%</a:t>
                      </a:r>
                      <a:endParaRPr lang="en-AU" sz="1600" dirty="0">
                        <a:effectLst/>
                      </a:endParaRPr>
                    </a:p>
                    <a:p>
                      <a:pPr algn="ctr">
                        <a:lnSpc>
                          <a:spcPct val="107000"/>
                        </a:lnSpc>
                        <a:spcAft>
                          <a:spcPts val="800"/>
                        </a:spcAft>
                      </a:pPr>
                      <a:r>
                        <a:rPr lang="en-US" sz="1600" dirty="0">
                          <a:effectLst/>
                        </a:rPr>
                        <a:t> </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مزايا العمل</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2</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036318642"/>
                  </a:ext>
                </a:extLst>
              </a:tr>
              <a:tr h="371380">
                <a:tc>
                  <a:txBody>
                    <a:bodyPr/>
                    <a:lstStyle/>
                    <a:p>
                      <a:pPr algn="ctr" rtl="1">
                        <a:lnSpc>
                          <a:spcPct val="107000"/>
                        </a:lnSpc>
                        <a:spcAft>
                          <a:spcPts val="800"/>
                        </a:spcAft>
                      </a:pPr>
                      <a:r>
                        <a:rPr lang="ar-JO" sz="1600">
                          <a:effectLst/>
                        </a:rPr>
                        <a:t>8%</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600">
                          <a:effectLst/>
                        </a:rPr>
                        <a:t>17.7%</a:t>
                      </a:r>
                      <a:endParaRPr lang="en-AU" sz="1600">
                        <a:effectLst/>
                      </a:endParaRPr>
                    </a:p>
                    <a:p>
                      <a:pPr algn="ctr">
                        <a:lnSpc>
                          <a:spcPct val="107000"/>
                        </a:lnSpc>
                        <a:spcAft>
                          <a:spcPts val="800"/>
                        </a:spcAft>
                      </a:pPr>
                      <a:r>
                        <a:rPr lang="en-US" sz="1600">
                          <a:effectLst/>
                        </a:rPr>
                        <a:t> </a:t>
                      </a:r>
                      <a:endParaRPr lang="en-AU"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25.7%</a:t>
                      </a:r>
                      <a:endParaRPr lang="en-AU" sz="1600" dirty="0">
                        <a:effectLst/>
                      </a:endParaRPr>
                    </a:p>
                    <a:p>
                      <a:pPr algn="ctr">
                        <a:lnSpc>
                          <a:spcPct val="107000"/>
                        </a:lnSpc>
                        <a:spcAft>
                          <a:spcPts val="800"/>
                        </a:spcAft>
                      </a:pPr>
                      <a:r>
                        <a:rPr lang="en-US" sz="1600" dirty="0">
                          <a:effectLst/>
                        </a:rPr>
                        <a:t> </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ظروف العمل</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3</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2559718521"/>
                  </a:ext>
                </a:extLst>
              </a:tr>
              <a:tr h="1276434">
                <a:tc>
                  <a:txBody>
                    <a:bodyPr/>
                    <a:lstStyle/>
                    <a:p>
                      <a:pPr algn="ctr" rtl="1">
                        <a:lnSpc>
                          <a:spcPct val="107000"/>
                        </a:lnSpc>
                        <a:spcAft>
                          <a:spcPts val="800"/>
                        </a:spcAft>
                      </a:pPr>
                      <a:r>
                        <a:rPr lang="ar-JO" sz="1600" dirty="0">
                          <a:effectLst/>
                        </a:rPr>
                        <a:t>8%</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ctr">
                        <a:lnSpc>
                          <a:spcPct val="107000"/>
                        </a:lnSpc>
                        <a:spcAft>
                          <a:spcPts val="800"/>
                        </a:spcAft>
                      </a:pPr>
                      <a:r>
                        <a:rPr lang="ar-JO" sz="1600" dirty="0">
                          <a:effectLst/>
                        </a:rPr>
                        <a:t>13.2%</a:t>
                      </a:r>
                      <a:endParaRPr lang="en-AU" sz="1600" dirty="0">
                        <a:effectLst/>
                      </a:endParaRPr>
                    </a:p>
                    <a:p>
                      <a:pPr algn="ctr">
                        <a:lnSpc>
                          <a:spcPct val="107000"/>
                        </a:lnSpc>
                        <a:spcAft>
                          <a:spcPts val="800"/>
                        </a:spcAft>
                      </a:pPr>
                      <a:r>
                        <a:rPr lang="ar-JO" sz="1600" dirty="0">
                          <a:effectLst/>
                        </a:rPr>
                        <a:t> </a:t>
                      </a:r>
                      <a:endParaRPr lang="en-AU" sz="1600" dirty="0">
                        <a:effectLst/>
                      </a:endParaRPr>
                    </a:p>
                    <a:p>
                      <a:pPr algn="ctr">
                        <a:lnSpc>
                          <a:spcPct val="107000"/>
                        </a:lnSpc>
                        <a:spcAft>
                          <a:spcPts val="800"/>
                        </a:spcAft>
                      </a:pPr>
                      <a:r>
                        <a:rPr lang="en-US" sz="1600" dirty="0">
                          <a:effectLst/>
                        </a:rPr>
                        <a:t> </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21.2%</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خارج دائرة التعليم او التدريب او العمل</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ctr" rtl="1">
                        <a:lnSpc>
                          <a:spcPct val="107000"/>
                        </a:lnSpc>
                        <a:spcAft>
                          <a:spcPts val="800"/>
                        </a:spcAft>
                      </a:pPr>
                      <a:r>
                        <a:rPr lang="ar-JO" sz="1600" dirty="0">
                          <a:effectLst/>
                        </a:rPr>
                        <a:t>4</a:t>
                      </a:r>
                      <a:endParaRPr lang="en-AU" sz="16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871348305"/>
                  </a:ext>
                </a:extLst>
              </a:tr>
            </a:tbl>
          </a:graphicData>
        </a:graphic>
      </p:graphicFrame>
      <p:sp>
        <p:nvSpPr>
          <p:cNvPr id="3" name="TextBox 2">
            <a:extLst>
              <a:ext uri="{FF2B5EF4-FFF2-40B4-BE49-F238E27FC236}">
                <a16:creationId xmlns:a16="http://schemas.microsoft.com/office/drawing/2014/main" id="{90744366-4251-483F-B17F-230837038BFF}"/>
              </a:ext>
            </a:extLst>
          </p:cNvPr>
          <p:cNvSpPr txBox="1"/>
          <p:nvPr/>
        </p:nvSpPr>
        <p:spPr>
          <a:xfrm>
            <a:off x="1817370" y="2113596"/>
            <a:ext cx="4126230" cy="4383059"/>
          </a:xfrm>
          <a:prstGeom prst="rect">
            <a:avLst/>
          </a:prstGeom>
          <a:noFill/>
        </p:spPr>
        <p:txBody>
          <a:bodyPr wrap="square" rtlCol="0">
            <a:spAutoFit/>
          </a:bodyPr>
          <a:lstStyle/>
          <a:p>
            <a:pPr marL="342900" indent="-342900" algn="just" rtl="1">
              <a:lnSpc>
                <a:spcPct val="150000"/>
              </a:lnSpc>
              <a:buFont typeface="+mj-lt"/>
              <a:buAutoNum type="arabicPeriod"/>
            </a:pPr>
            <a:r>
              <a:rPr lang="ar-SA" sz="1400" dirty="0">
                <a:latin typeface="Times New Roman" panose="02020603050405020304" pitchFamily="18" charset="0"/>
                <a:cs typeface="Times New Roman" panose="02020603050405020304" pitchFamily="18" charset="0"/>
              </a:rPr>
              <a:t>خلق فرص عمل </a:t>
            </a:r>
          </a:p>
          <a:p>
            <a:pPr marL="342900" indent="-342900" algn="just" rtl="1">
              <a:lnSpc>
                <a:spcPct val="150000"/>
              </a:lnSpc>
              <a:buFont typeface="+mj-lt"/>
              <a:buAutoNum type="arabicPeriod"/>
            </a:pPr>
            <a:r>
              <a:rPr lang="ar-SA" sz="1400" dirty="0">
                <a:latin typeface="Times New Roman" panose="02020603050405020304" pitchFamily="18" charset="0"/>
                <a:cs typeface="Times New Roman" panose="02020603050405020304" pitchFamily="18" charset="0"/>
              </a:rPr>
              <a:t> تطوير خدمات التشغيل بما يشمل انشاء بوابة معلومات تحقق العدالة وسهولة الوصول للمعلومات </a:t>
            </a:r>
          </a:p>
          <a:p>
            <a:pPr marL="342900" indent="-342900" algn="just" rtl="1">
              <a:lnSpc>
                <a:spcPct val="150000"/>
              </a:lnSpc>
              <a:buFont typeface="+mj-lt"/>
              <a:buAutoNum type="arabicPeriod"/>
            </a:pPr>
            <a:r>
              <a:rPr lang="ar-SA" sz="1400" dirty="0">
                <a:effectLst/>
                <a:latin typeface="Times New Roman" panose="02020603050405020304" pitchFamily="18" charset="0"/>
                <a:ea typeface="Times New Roman" panose="02020603050405020304" pitchFamily="18" charset="0"/>
                <a:cs typeface="Times New Roman" panose="02020603050405020304" pitchFamily="18" charset="0"/>
              </a:rPr>
              <a:t>فعيل الرقابية  التي تهدف الى تطبيق القانون فيما يخص ظروف العمل</a:t>
            </a:r>
            <a:endParaRPr lang="en-A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rtl="1">
              <a:lnSpc>
                <a:spcPct val="150000"/>
              </a:lnSpc>
              <a:buFont typeface="+mj-lt"/>
              <a:buAutoNum type="arabicPeriod"/>
            </a:pPr>
            <a:r>
              <a:rPr lang="ar-SA" sz="1400" dirty="0">
                <a:effectLst/>
                <a:latin typeface="Times New Roman" panose="02020603050405020304" pitchFamily="18" charset="0"/>
                <a:ea typeface="Times New Roman" panose="02020603050405020304" pitchFamily="18" charset="0"/>
                <a:cs typeface="Times New Roman" panose="02020603050405020304" pitchFamily="18" charset="0"/>
              </a:rPr>
              <a:t>ضمان بيئة عمل تعزز من منظومة الحقوق المنصوص عليها بالقانون </a:t>
            </a:r>
          </a:p>
          <a:p>
            <a:pPr marL="342900" indent="-342900" algn="just" rtl="1">
              <a:lnSpc>
                <a:spcPct val="150000"/>
              </a:lnSpc>
              <a:buFont typeface="+mj-lt"/>
              <a:buAutoNum type="arabicPeriod"/>
            </a:pPr>
            <a:r>
              <a:rPr lang="ar-SA" sz="1400" dirty="0">
                <a:effectLst/>
                <a:latin typeface="Times New Roman" panose="02020603050405020304" pitchFamily="18" charset="0"/>
                <a:ea typeface="Times New Roman" panose="02020603050405020304" pitchFamily="18" charset="0"/>
                <a:cs typeface="Times New Roman" panose="02020603050405020304" pitchFamily="18" charset="0"/>
              </a:rPr>
              <a:t>تطوير برامج تدريبية وتجهيز قاعدة بيانات رسمية خاصة بالاحتياجات التدريبية لتعزيز المهارات الفنية والفردية والاجتماعية </a:t>
            </a:r>
            <a:endParaRPr lang="en-A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rtl="1">
              <a:lnSpc>
                <a:spcPct val="150000"/>
              </a:lnSpc>
              <a:spcAft>
                <a:spcPts val="1000"/>
              </a:spcAft>
            </a:pPr>
            <a:r>
              <a:rPr lang="ar-SA"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A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rtl="1">
              <a:lnSpc>
                <a:spcPct val="150000"/>
              </a:lnSpc>
            </a:pPr>
            <a:endParaRPr lang="en-A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rtl="1">
              <a:lnSpc>
                <a:spcPct val="150000"/>
              </a:lnSpc>
            </a:pPr>
            <a:endParaRPr lang="en-AU" sz="1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AE0AE86-30B0-4351-ACF9-90BE6BE5E409}"/>
              </a:ext>
            </a:extLst>
          </p:cNvPr>
          <p:cNvSpPr txBox="1"/>
          <p:nvPr/>
        </p:nvSpPr>
        <p:spPr>
          <a:xfrm>
            <a:off x="1909618" y="1546046"/>
            <a:ext cx="3805382" cy="369332"/>
          </a:xfrm>
          <a:prstGeom prst="rect">
            <a:avLst/>
          </a:prstGeom>
          <a:noFill/>
        </p:spPr>
        <p:txBody>
          <a:bodyPr wrap="square" rtlCol="0">
            <a:spAutoFit/>
          </a:bodyPr>
          <a:lstStyle/>
          <a:p>
            <a:pPr algn="r" rtl="1"/>
            <a:r>
              <a:rPr lang="ar-SA" b="1" dirty="0"/>
              <a:t>السياسات الواجب اتباعها لتحقيق هذه الأهداف  </a:t>
            </a:r>
            <a:endParaRPr lang="en-AU" b="1" dirty="0"/>
          </a:p>
        </p:txBody>
      </p:sp>
    </p:spTree>
    <p:extLst>
      <p:ext uri="{BB962C8B-B14F-4D97-AF65-F5344CB8AC3E}">
        <p14:creationId xmlns:p14="http://schemas.microsoft.com/office/powerpoint/2010/main" val="22869838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1404</TotalTime>
  <Words>1115</Words>
  <Application>Microsoft Office PowerPoint</Application>
  <PresentationFormat>Widescreen</PresentationFormat>
  <Paragraphs>288</Paragraphs>
  <Slides>17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Calibri</vt:lpstr>
      <vt:lpstr>Gill Sans MT</vt:lpstr>
      <vt:lpstr>Times New Roman</vt:lpstr>
      <vt:lpstr>Verdana</vt:lpstr>
      <vt:lpstr>Wingdings 2</vt:lpstr>
      <vt:lpstr>Solstice</vt:lpstr>
      <vt:lpstr>Bitmap Image</vt:lpstr>
      <vt:lpstr>PowerPoint Presentation</vt:lpstr>
      <vt:lpstr>تذكير بالابعاد </vt:lpstr>
      <vt:lpstr>الاطار الزمني للعمل على مفهوم الفقر المتعدد الأبعاد </vt:lpstr>
      <vt:lpstr>أهمية اعداد استراتيجية لمكافحة الفقر متعدد الابعاد </vt:lpstr>
      <vt:lpstr>المبادئ التوجيهية </vt:lpstr>
      <vt:lpstr>أهداف الاستراتيجية حتى العام 2030  </vt:lpstr>
      <vt:lpstr>الأهداف المتعلقة ببعد التعليم حتى العام 2030  </vt:lpstr>
      <vt:lpstr>الاهداف المتعلقة ببعد الصحة حتى العام 2030 </vt:lpstr>
      <vt:lpstr>الأهداف المتعلقة ببعد العمل حتى العام 2030 </vt:lpstr>
      <vt:lpstr>PowerPoint Presentation</vt:lpstr>
      <vt:lpstr>PowerPoint Presentation</vt:lpstr>
      <vt:lpstr>PowerPoint Presentation</vt:lpstr>
      <vt:lpstr>سياسات عامة </vt:lpstr>
      <vt:lpstr>PowerPoint Presentation</vt:lpstr>
      <vt:lpstr>PowerPoint Presentation</vt:lpstr>
      <vt:lpstr> هل نحن قادرين على تخفيض الفقر ؟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Sonia Helou</dc:creator>
  <cp:lastModifiedBy>Sonia Helou</cp:lastModifiedBy>
  <cp:revision>140</cp:revision>
  <dcterms:created xsi:type="dcterms:W3CDTF">2022-05-28T11:33:47Z</dcterms:created>
  <dcterms:modified xsi:type="dcterms:W3CDTF">2022-11-28T20:15:38Z</dcterms:modified>
</cp:coreProperties>
</file>