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38"/>
  </p:notesMasterIdLst>
  <p:sldIdLst>
    <p:sldId id="364" r:id="rId2"/>
    <p:sldId id="351" r:id="rId3"/>
    <p:sldId id="442" r:id="rId4"/>
    <p:sldId id="294" r:id="rId5"/>
    <p:sldId id="356" r:id="rId6"/>
    <p:sldId id="448" r:id="rId7"/>
    <p:sldId id="459" r:id="rId8"/>
    <p:sldId id="461" r:id="rId9"/>
    <p:sldId id="462" r:id="rId10"/>
    <p:sldId id="457" r:id="rId11"/>
    <p:sldId id="478" r:id="rId12"/>
    <p:sldId id="464" r:id="rId13"/>
    <p:sldId id="479" r:id="rId14"/>
    <p:sldId id="465" r:id="rId15"/>
    <p:sldId id="480" r:id="rId16"/>
    <p:sldId id="466" r:id="rId17"/>
    <p:sldId id="482" r:id="rId18"/>
    <p:sldId id="463" r:id="rId19"/>
    <p:sldId id="467" r:id="rId20"/>
    <p:sldId id="481" r:id="rId21"/>
    <p:sldId id="468" r:id="rId22"/>
    <p:sldId id="469" r:id="rId23"/>
    <p:sldId id="484" r:id="rId24"/>
    <p:sldId id="470" r:id="rId25"/>
    <p:sldId id="471" r:id="rId26"/>
    <p:sldId id="486" r:id="rId27"/>
    <p:sldId id="475" r:id="rId28"/>
    <p:sldId id="485" r:id="rId29"/>
    <p:sldId id="472" r:id="rId30"/>
    <p:sldId id="473" r:id="rId31"/>
    <p:sldId id="488" r:id="rId32"/>
    <p:sldId id="487" r:id="rId33"/>
    <p:sldId id="489" r:id="rId34"/>
    <p:sldId id="460" r:id="rId35"/>
    <p:sldId id="474" r:id="rId36"/>
    <p:sldId id="350" r:id="rId37"/>
  </p:sldIdLst>
  <p:sldSz cx="9144000" cy="6858000" type="screen4x3"/>
  <p:notesSz cx="7010400" cy="9296400"/>
  <p:defaultText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763" autoAdjust="0"/>
    <p:restoredTop sz="94660"/>
  </p:normalViewPr>
  <p:slideViewPr>
    <p:cSldViewPr>
      <p:cViewPr varScale="1">
        <p:scale>
          <a:sx n="115" d="100"/>
          <a:sy n="115" d="100"/>
        </p:scale>
        <p:origin x="1397"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1">
              <a:defRPr sz="1600" b="0" i="0" u="none" strike="noStrike" kern="1200" spc="0" baseline="0">
                <a:solidFill>
                  <a:schemeClr val="tx1">
                    <a:lumMod val="65000"/>
                    <a:lumOff val="35000"/>
                  </a:schemeClr>
                </a:solidFill>
                <a:latin typeface="+mn-lt"/>
                <a:ea typeface="+mn-ea"/>
                <a:cs typeface="+mn-cs"/>
              </a:defRPr>
            </a:pPr>
            <a:r>
              <a:rPr lang="ar-LB" sz="900" b="0" i="0" u="none" strike="noStrike" kern="1200" spc="0" baseline="0" dirty="0">
                <a:solidFill>
                  <a:prstClr val="black">
                    <a:lumMod val="65000"/>
                    <a:lumOff val="35000"/>
                  </a:prstClr>
                </a:solidFill>
                <a:latin typeface="+mn-lt"/>
                <a:ea typeface="+mn-ea"/>
                <a:cs typeface="+mn-cs"/>
              </a:rPr>
              <a:t>الخسارة الحقيقية </a:t>
            </a:r>
            <a:r>
              <a:rPr lang="ar-LB" sz="900" b="0" i="0" u="none" strike="noStrike" baseline="0" dirty="0"/>
              <a:t>للناتج المحلي الإجمالي خلال الفترة 2011-2018 </a:t>
            </a:r>
          </a:p>
          <a:p>
            <a:pPr algn="ctr" rtl="1">
              <a:defRPr sz="1600"/>
            </a:pPr>
            <a:r>
              <a:rPr lang="ar-LB" sz="900" b="0" i="0" u="none" strike="noStrike" baseline="0" dirty="0"/>
              <a:t>(بمليارات الدولارات الأمريكية</a:t>
            </a:r>
            <a:r>
              <a:rPr lang="ar-LB" sz="1600" b="0" i="0" u="none" strike="noStrike" baseline="0" dirty="0"/>
              <a:t>)</a:t>
            </a:r>
            <a:endParaRPr lang="en-US" sz="1600" dirty="0"/>
          </a:p>
        </c:rich>
      </c:tx>
      <c:overlay val="0"/>
      <c:spPr>
        <a:noFill/>
        <a:ln>
          <a:noFill/>
        </a:ln>
        <a:effectLst/>
      </c:spPr>
      <c:txPr>
        <a:bodyPr rot="0" spcFirstLastPara="1" vertOverflow="ellipsis" vert="horz" wrap="square" anchor="ctr" anchorCtr="1"/>
        <a:lstStyle/>
        <a:p>
          <a:pPr algn="ctr" rtl="1">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الناتج المحلي الاجمالي الحقيقي المفترض في حال عدم نشوب حرب</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Sheet1!$B$1:$J$1</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Sheet1!$B$2:$J$2</c:f>
              <c:numCache>
                <c:formatCode>General</c:formatCode>
                <c:ptCount val="9"/>
                <c:pt idx="0">
                  <c:v>61</c:v>
                </c:pt>
                <c:pt idx="1">
                  <c:v>64</c:v>
                </c:pt>
                <c:pt idx="2" formatCode="#,##0">
                  <c:v>67.2</c:v>
                </c:pt>
                <c:pt idx="3">
                  <c:v>70.599999999999994</c:v>
                </c:pt>
                <c:pt idx="4">
                  <c:v>74.099999999999994</c:v>
                </c:pt>
                <c:pt idx="5">
                  <c:v>77.8</c:v>
                </c:pt>
                <c:pt idx="6">
                  <c:v>81.7</c:v>
                </c:pt>
                <c:pt idx="7">
                  <c:v>85.8</c:v>
                </c:pt>
                <c:pt idx="8">
                  <c:v>90.1</c:v>
                </c:pt>
              </c:numCache>
            </c:numRef>
          </c:val>
          <c:smooth val="0"/>
          <c:extLst>
            <c:ext xmlns:c16="http://schemas.microsoft.com/office/drawing/2014/chart" uri="{C3380CC4-5D6E-409C-BE32-E72D297353CC}">
              <c16:uniqueId val="{00000000-B989-478E-9FBE-3544432C84E4}"/>
            </c:ext>
          </c:extLst>
        </c:ser>
        <c:ser>
          <c:idx val="1"/>
          <c:order val="1"/>
          <c:tx>
            <c:strRef>
              <c:f>Sheet1!$A$3</c:f>
              <c:strCache>
                <c:ptCount val="1"/>
                <c:pt idx="0">
                  <c:v>الناتج المحلي الاجمالي الحقيقي أثناء النزاع (المكتب المركزي للاحصاء)</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B989-478E-9FBE-3544432C84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Sheet1!$B$1:$J$1</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Sheet1!$B$3:$J$3</c:f>
              <c:numCache>
                <c:formatCode>General</c:formatCode>
                <c:ptCount val="9"/>
                <c:pt idx="0">
                  <c:v>61</c:v>
                </c:pt>
                <c:pt idx="1">
                  <c:v>62.7</c:v>
                </c:pt>
                <c:pt idx="2" formatCode="#,##0">
                  <c:v>46.2</c:v>
                </c:pt>
                <c:pt idx="3">
                  <c:v>34</c:v>
                </c:pt>
                <c:pt idx="4">
                  <c:v>30.5</c:v>
                </c:pt>
                <c:pt idx="5">
                  <c:v>29.6</c:v>
                </c:pt>
                <c:pt idx="6">
                  <c:v>27.9</c:v>
                </c:pt>
                <c:pt idx="7">
                  <c:v>27.7</c:v>
                </c:pt>
                <c:pt idx="8">
                  <c:v>28.1</c:v>
                </c:pt>
              </c:numCache>
            </c:numRef>
          </c:val>
          <c:smooth val="0"/>
          <c:extLst>
            <c:ext xmlns:c16="http://schemas.microsoft.com/office/drawing/2014/chart" uri="{C3380CC4-5D6E-409C-BE32-E72D297353CC}">
              <c16:uniqueId val="{00000002-B989-478E-9FBE-3544432C84E4}"/>
            </c:ext>
          </c:extLst>
        </c:ser>
        <c:dLbls>
          <c:showLegendKey val="0"/>
          <c:showVal val="0"/>
          <c:showCatName val="0"/>
          <c:showSerName val="0"/>
          <c:showPercent val="0"/>
          <c:showBubbleSize val="0"/>
        </c:dLbls>
        <c:marker val="1"/>
        <c:smooth val="0"/>
        <c:axId val="1877370112"/>
        <c:axId val="1877372608"/>
      </c:lineChart>
      <c:catAx>
        <c:axId val="187737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7372608"/>
        <c:crosses val="autoZero"/>
        <c:auto val="1"/>
        <c:lblAlgn val="ctr"/>
        <c:lblOffset val="100"/>
        <c:noMultiLvlLbl val="0"/>
      </c:catAx>
      <c:valAx>
        <c:axId val="1877372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737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972561" y="0"/>
            <a:ext cx="3037840" cy="464820"/>
          </a:xfrm>
          <a:prstGeom prst="rect">
            <a:avLst/>
          </a:prstGeom>
        </p:spPr>
        <p:txBody>
          <a:bodyPr vert="horz" lIns="93174" tIns="46586" rIns="93174" bIns="46586" rtlCol="1"/>
          <a:lstStyle>
            <a:lvl1pPr algn="r">
              <a:defRPr sz="1200"/>
            </a:lvl1pPr>
          </a:lstStyle>
          <a:p>
            <a:endParaRPr lang="ar-SY"/>
          </a:p>
        </p:txBody>
      </p:sp>
      <p:sp>
        <p:nvSpPr>
          <p:cNvPr id="3" name="Date Placeholder 2"/>
          <p:cNvSpPr>
            <a:spLocks noGrp="1"/>
          </p:cNvSpPr>
          <p:nvPr>
            <p:ph type="dt" idx="1"/>
          </p:nvPr>
        </p:nvSpPr>
        <p:spPr>
          <a:xfrm>
            <a:off x="1624" y="0"/>
            <a:ext cx="3037840" cy="464820"/>
          </a:xfrm>
          <a:prstGeom prst="rect">
            <a:avLst/>
          </a:prstGeom>
        </p:spPr>
        <p:txBody>
          <a:bodyPr vert="horz" lIns="93174" tIns="46586" rIns="93174" bIns="46586" rtlCol="1"/>
          <a:lstStyle>
            <a:lvl1pPr algn="l">
              <a:defRPr sz="1200"/>
            </a:lvl1pPr>
          </a:lstStyle>
          <a:p>
            <a:fld id="{F31629A4-E3EE-49B6-9D54-C6CD533596A7}" type="datetimeFigureOut">
              <a:rPr lang="ar-SY" smtClean="0"/>
              <a:pPr/>
              <a:t>07/09/1443</a:t>
            </a:fld>
            <a:endParaRPr lang="ar-SY"/>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4" tIns="46586" rIns="93174" bIns="46586" rtlCol="1" anchor="ctr"/>
          <a:lstStyle/>
          <a:p>
            <a:endParaRPr lang="ar-SY"/>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4" tIns="46586" rIns="93174" bIns="46586"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6" name="Footer Placeholder 5"/>
          <p:cNvSpPr>
            <a:spLocks noGrp="1"/>
          </p:cNvSpPr>
          <p:nvPr>
            <p:ph type="ftr" sz="quarter" idx="4"/>
          </p:nvPr>
        </p:nvSpPr>
        <p:spPr>
          <a:xfrm>
            <a:off x="3972561" y="8829967"/>
            <a:ext cx="3037840" cy="464820"/>
          </a:xfrm>
          <a:prstGeom prst="rect">
            <a:avLst/>
          </a:prstGeom>
        </p:spPr>
        <p:txBody>
          <a:bodyPr vert="horz" lIns="93174" tIns="46586" rIns="93174" bIns="46586" rtlCol="1" anchor="b"/>
          <a:lstStyle>
            <a:lvl1pPr algn="r">
              <a:defRPr sz="1200"/>
            </a:lvl1pPr>
          </a:lstStyle>
          <a:p>
            <a:endParaRPr lang="ar-SY"/>
          </a:p>
        </p:txBody>
      </p:sp>
      <p:sp>
        <p:nvSpPr>
          <p:cNvPr id="7" name="Slide Number Placeholder 6"/>
          <p:cNvSpPr>
            <a:spLocks noGrp="1"/>
          </p:cNvSpPr>
          <p:nvPr>
            <p:ph type="sldNum" sz="quarter" idx="5"/>
          </p:nvPr>
        </p:nvSpPr>
        <p:spPr>
          <a:xfrm>
            <a:off x="1624" y="8829967"/>
            <a:ext cx="3037840" cy="464820"/>
          </a:xfrm>
          <a:prstGeom prst="rect">
            <a:avLst/>
          </a:prstGeom>
        </p:spPr>
        <p:txBody>
          <a:bodyPr vert="horz" lIns="93174" tIns="46586" rIns="93174" bIns="46586" rtlCol="1" anchor="b"/>
          <a:lstStyle>
            <a:lvl1pPr algn="l">
              <a:defRPr sz="1200"/>
            </a:lvl1pPr>
          </a:lstStyle>
          <a:p>
            <a:fld id="{8ABFF0A4-02DF-42C6-B2BC-3F43D8F3BF0E}" type="slidenum">
              <a:rPr lang="ar-SY" smtClean="0"/>
              <a:pPr/>
              <a:t>‹#›</a:t>
            </a:fld>
            <a:endParaRPr lang="ar-SY"/>
          </a:p>
        </p:txBody>
      </p:sp>
    </p:spTree>
    <p:extLst>
      <p:ext uri="{BB962C8B-B14F-4D97-AF65-F5344CB8AC3E}">
        <p14:creationId xmlns:p14="http://schemas.microsoft.com/office/powerpoint/2010/main" val="248717593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S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SY"/>
          </a:p>
        </p:txBody>
      </p:sp>
      <p:sp>
        <p:nvSpPr>
          <p:cNvPr id="4" name="Date Placeholder 3"/>
          <p:cNvSpPr>
            <a:spLocks noGrp="1"/>
          </p:cNvSpPr>
          <p:nvPr>
            <p:ph type="dt" sz="half" idx="10"/>
          </p:nvPr>
        </p:nvSpPr>
        <p:spPr/>
        <p:txBody>
          <a:bodyPr/>
          <a:lstStyle/>
          <a:p>
            <a:fld id="{06892FDC-FC7A-4457-A18D-0939DF75D078}" type="datetimeFigureOut">
              <a:rPr lang="ar-SY" smtClean="0"/>
              <a:pPr/>
              <a:t>07/09/1443</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FCED362F-A873-4646-BF9F-F86E493EF9BC}" type="slidenum">
              <a:rPr lang="ar-SY" smtClean="0"/>
              <a:pPr/>
              <a:t>‹#›</a:t>
            </a:fld>
            <a:endParaRPr lang="ar-SY"/>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06892FDC-FC7A-4457-A18D-0939DF75D078}" type="datetimeFigureOut">
              <a:rPr lang="ar-SY" smtClean="0"/>
              <a:pPr/>
              <a:t>07/09/1443</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FCED362F-A873-4646-BF9F-F86E493EF9BC}" type="slidenum">
              <a:rPr lang="ar-SY" smtClean="0"/>
              <a:pPr/>
              <a:t>‹#›</a:t>
            </a:fld>
            <a:endParaRPr lang="ar-SY"/>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S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06892FDC-FC7A-4457-A18D-0939DF75D078}" type="datetimeFigureOut">
              <a:rPr lang="ar-SY" smtClean="0"/>
              <a:pPr/>
              <a:t>07/09/1443</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FCED362F-A873-4646-BF9F-F86E493EF9BC}" type="slidenum">
              <a:rPr lang="ar-SY" smtClean="0"/>
              <a:pPr/>
              <a:t>‹#›</a:t>
            </a:fld>
            <a:endParaRPr lang="ar-SY"/>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484188" y="3194050"/>
            <a:ext cx="3302000" cy="36988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endParaRPr lang="en-US" sz="1800"/>
          </a:p>
        </p:txBody>
      </p:sp>
      <p:sp>
        <p:nvSpPr>
          <p:cNvPr id="7" name="TextBox 6"/>
          <p:cNvSpPr txBox="1">
            <a:spLocks noChangeArrowheads="1"/>
          </p:cNvSpPr>
          <p:nvPr userDrawn="1"/>
        </p:nvSpPr>
        <p:spPr bwMode="auto">
          <a:xfrm>
            <a:off x="1003300" y="2582863"/>
            <a:ext cx="6489700" cy="27781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defRPr/>
            </a:pPr>
            <a:r>
              <a:rPr lang="en-US" sz="1200" dirty="0">
                <a:solidFill>
                  <a:schemeClr val="bg1"/>
                </a:solidFill>
              </a:rPr>
              <a:t>Economic And Social Commission For Western Asia</a:t>
            </a:r>
          </a:p>
        </p:txBody>
      </p:sp>
      <p:sp>
        <p:nvSpPr>
          <p:cNvPr id="10" name="Text Placeholder 9"/>
          <p:cNvSpPr>
            <a:spLocks noGrp="1"/>
          </p:cNvSpPr>
          <p:nvPr>
            <p:ph type="body" sz="quarter" idx="12"/>
          </p:nvPr>
        </p:nvSpPr>
        <p:spPr>
          <a:xfrm>
            <a:off x="1085849" y="1376418"/>
            <a:ext cx="7145337" cy="269875"/>
          </a:xfrm>
          <a:prstGeom prst="rect">
            <a:avLst/>
          </a:prstGeom>
        </p:spPr>
        <p:txBody>
          <a:bodyPr lIns="0" tIns="0" rIns="0" bIns="0"/>
          <a:lstStyle>
            <a:lvl1pPr marL="0" indent="0">
              <a:spcBef>
                <a:spcPts val="0"/>
              </a:spcBef>
              <a:buNone/>
              <a:defRPr sz="1800" b="0" i="0">
                <a:solidFill>
                  <a:srgbClr val="595959"/>
                </a:solidFill>
                <a:latin typeface="Arial"/>
                <a:cs typeface="Arial"/>
              </a:defRPr>
            </a:lvl1pPr>
          </a:lstStyle>
          <a:p>
            <a:pPr lvl="0"/>
            <a:r>
              <a:rPr lang="en-US" dirty="0"/>
              <a:t>Click to edit Master text styles</a:t>
            </a:r>
          </a:p>
        </p:txBody>
      </p:sp>
      <p:sp>
        <p:nvSpPr>
          <p:cNvPr id="6" name="Text Placeholder 5"/>
          <p:cNvSpPr>
            <a:spLocks noGrp="1"/>
          </p:cNvSpPr>
          <p:nvPr>
            <p:ph type="body" sz="quarter" idx="10"/>
          </p:nvPr>
        </p:nvSpPr>
        <p:spPr>
          <a:xfrm>
            <a:off x="1096818" y="803017"/>
            <a:ext cx="7134369" cy="328159"/>
          </a:xfrm>
          <a:prstGeom prst="rect">
            <a:avLst/>
          </a:prstGeom>
        </p:spPr>
        <p:txBody>
          <a:bodyPr lIns="0" tIns="0" rIns="0" bIns="0"/>
          <a:lstStyle>
            <a:lvl1pPr algn="l">
              <a:lnSpc>
                <a:spcPts val="2700"/>
              </a:lnSpc>
              <a:spcBef>
                <a:spcPts val="0"/>
              </a:spcBef>
              <a:buNone/>
              <a:defRPr sz="2700" b="1" cap="all" baseline="0">
                <a:solidFill>
                  <a:srgbClr val="595959"/>
                </a:solidFill>
                <a:latin typeface="Arial"/>
                <a:cs typeface="Arial"/>
              </a:defRPr>
            </a:lvl1pPr>
          </a:lstStyle>
          <a:p>
            <a:pPr lvl="0"/>
            <a:r>
              <a:rPr lang="en-US" dirty="0"/>
              <a:t>Click to edit Master text styles</a:t>
            </a:r>
          </a:p>
        </p:txBody>
      </p:sp>
      <p:sp>
        <p:nvSpPr>
          <p:cNvPr id="8" name="Text Placeholder 7"/>
          <p:cNvSpPr>
            <a:spLocks noGrp="1"/>
          </p:cNvSpPr>
          <p:nvPr>
            <p:ph type="body" sz="quarter" idx="11"/>
          </p:nvPr>
        </p:nvSpPr>
        <p:spPr>
          <a:xfrm>
            <a:off x="1085275" y="1149318"/>
            <a:ext cx="7145912" cy="256485"/>
          </a:xfrm>
          <a:prstGeom prst="rect">
            <a:avLst/>
          </a:prstGeom>
        </p:spPr>
        <p:txBody>
          <a:bodyPr lIns="0" tIns="0" rIns="0" bIns="0"/>
          <a:lstStyle>
            <a:lvl1pPr algn="l">
              <a:lnSpc>
                <a:spcPts val="1800"/>
              </a:lnSpc>
              <a:spcBef>
                <a:spcPts val="0"/>
              </a:spcBef>
              <a:buNone/>
              <a:defRPr sz="1800" b="0" cap="none" baseline="0">
                <a:solidFill>
                  <a:srgbClr val="595959"/>
                </a:solidFill>
                <a:latin typeface="Arial"/>
                <a:cs typeface="Arial"/>
              </a:defRPr>
            </a:lvl1pPr>
          </a:lstStyle>
          <a:p>
            <a:pPr lvl="0"/>
            <a:r>
              <a:rPr lang="en-US" dirty="0"/>
              <a:t>Click to edit Master text styles</a:t>
            </a:r>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06892FDC-FC7A-4457-A18D-0939DF75D078}" type="datetimeFigureOut">
              <a:rPr lang="ar-SY" smtClean="0"/>
              <a:pPr/>
              <a:t>07/09/1443</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FCED362F-A873-4646-BF9F-F86E493EF9BC}" type="slidenum">
              <a:rPr lang="ar-SY" smtClean="0"/>
              <a:pPr/>
              <a:t>‹#›</a:t>
            </a:fld>
            <a:endParaRPr lang="ar-SY"/>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892FDC-FC7A-4457-A18D-0939DF75D078}" type="datetimeFigureOut">
              <a:rPr lang="ar-SY" smtClean="0"/>
              <a:pPr/>
              <a:t>07/09/1443</a:t>
            </a:fld>
            <a:endParaRPr lang="ar-SY"/>
          </a:p>
        </p:txBody>
      </p:sp>
      <p:sp>
        <p:nvSpPr>
          <p:cNvPr id="5" name="Footer Placeholder 4"/>
          <p:cNvSpPr>
            <a:spLocks noGrp="1"/>
          </p:cNvSpPr>
          <p:nvPr>
            <p:ph type="ftr" sz="quarter" idx="11"/>
          </p:nvPr>
        </p:nvSpPr>
        <p:spPr/>
        <p:txBody>
          <a:bodyPr/>
          <a:lstStyle/>
          <a:p>
            <a:endParaRPr lang="ar-SY"/>
          </a:p>
        </p:txBody>
      </p:sp>
      <p:sp>
        <p:nvSpPr>
          <p:cNvPr id="6" name="Slide Number Placeholder 5"/>
          <p:cNvSpPr>
            <a:spLocks noGrp="1"/>
          </p:cNvSpPr>
          <p:nvPr>
            <p:ph type="sldNum" sz="quarter" idx="12"/>
          </p:nvPr>
        </p:nvSpPr>
        <p:spPr/>
        <p:txBody>
          <a:bodyPr/>
          <a:lstStyle/>
          <a:p>
            <a:fld id="{FCED362F-A873-4646-BF9F-F86E493EF9BC}" type="slidenum">
              <a:rPr lang="ar-SY" smtClean="0"/>
              <a:pPr/>
              <a:t>‹#›</a:t>
            </a:fld>
            <a:endParaRPr lang="ar-SY"/>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Date Placeholder 4"/>
          <p:cNvSpPr>
            <a:spLocks noGrp="1"/>
          </p:cNvSpPr>
          <p:nvPr>
            <p:ph type="dt" sz="half" idx="10"/>
          </p:nvPr>
        </p:nvSpPr>
        <p:spPr/>
        <p:txBody>
          <a:bodyPr/>
          <a:lstStyle/>
          <a:p>
            <a:fld id="{06892FDC-FC7A-4457-A18D-0939DF75D078}" type="datetimeFigureOut">
              <a:rPr lang="ar-SY" smtClean="0"/>
              <a:pPr/>
              <a:t>07/09/1443</a:t>
            </a:fld>
            <a:endParaRPr lang="ar-SY"/>
          </a:p>
        </p:txBody>
      </p:sp>
      <p:sp>
        <p:nvSpPr>
          <p:cNvPr id="6" name="Footer Placeholder 5"/>
          <p:cNvSpPr>
            <a:spLocks noGrp="1"/>
          </p:cNvSpPr>
          <p:nvPr>
            <p:ph type="ftr" sz="quarter" idx="11"/>
          </p:nvPr>
        </p:nvSpPr>
        <p:spPr/>
        <p:txBody>
          <a:bodyPr/>
          <a:lstStyle/>
          <a:p>
            <a:endParaRPr lang="ar-SY"/>
          </a:p>
        </p:txBody>
      </p:sp>
      <p:sp>
        <p:nvSpPr>
          <p:cNvPr id="7" name="Slide Number Placeholder 6"/>
          <p:cNvSpPr>
            <a:spLocks noGrp="1"/>
          </p:cNvSpPr>
          <p:nvPr>
            <p:ph type="sldNum" sz="quarter" idx="12"/>
          </p:nvPr>
        </p:nvSpPr>
        <p:spPr/>
        <p:txBody>
          <a:bodyPr/>
          <a:lstStyle/>
          <a:p>
            <a:fld id="{FCED362F-A873-4646-BF9F-F86E493EF9BC}" type="slidenum">
              <a:rPr lang="ar-SY" smtClean="0"/>
              <a:pPr/>
              <a:t>‹#›</a:t>
            </a:fld>
            <a:endParaRPr lang="ar-SY"/>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7" name="Date Placeholder 6"/>
          <p:cNvSpPr>
            <a:spLocks noGrp="1"/>
          </p:cNvSpPr>
          <p:nvPr>
            <p:ph type="dt" sz="half" idx="10"/>
          </p:nvPr>
        </p:nvSpPr>
        <p:spPr/>
        <p:txBody>
          <a:bodyPr/>
          <a:lstStyle/>
          <a:p>
            <a:fld id="{06892FDC-FC7A-4457-A18D-0939DF75D078}" type="datetimeFigureOut">
              <a:rPr lang="ar-SY" smtClean="0"/>
              <a:pPr/>
              <a:t>07/09/1443</a:t>
            </a:fld>
            <a:endParaRPr lang="ar-SY"/>
          </a:p>
        </p:txBody>
      </p:sp>
      <p:sp>
        <p:nvSpPr>
          <p:cNvPr id="8" name="Footer Placeholder 7"/>
          <p:cNvSpPr>
            <a:spLocks noGrp="1"/>
          </p:cNvSpPr>
          <p:nvPr>
            <p:ph type="ftr" sz="quarter" idx="11"/>
          </p:nvPr>
        </p:nvSpPr>
        <p:spPr/>
        <p:txBody>
          <a:bodyPr/>
          <a:lstStyle/>
          <a:p>
            <a:endParaRPr lang="ar-SY"/>
          </a:p>
        </p:txBody>
      </p:sp>
      <p:sp>
        <p:nvSpPr>
          <p:cNvPr id="9" name="Slide Number Placeholder 8"/>
          <p:cNvSpPr>
            <a:spLocks noGrp="1"/>
          </p:cNvSpPr>
          <p:nvPr>
            <p:ph type="sldNum" sz="quarter" idx="12"/>
          </p:nvPr>
        </p:nvSpPr>
        <p:spPr/>
        <p:txBody>
          <a:bodyPr/>
          <a:lstStyle/>
          <a:p>
            <a:fld id="{FCED362F-A873-4646-BF9F-F86E493EF9BC}" type="slidenum">
              <a:rPr lang="ar-SY" smtClean="0"/>
              <a:pPr/>
              <a:t>‹#›</a:t>
            </a:fld>
            <a:endParaRPr lang="ar-SY"/>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Date Placeholder 2"/>
          <p:cNvSpPr>
            <a:spLocks noGrp="1"/>
          </p:cNvSpPr>
          <p:nvPr>
            <p:ph type="dt" sz="half" idx="10"/>
          </p:nvPr>
        </p:nvSpPr>
        <p:spPr/>
        <p:txBody>
          <a:bodyPr/>
          <a:lstStyle/>
          <a:p>
            <a:fld id="{06892FDC-FC7A-4457-A18D-0939DF75D078}" type="datetimeFigureOut">
              <a:rPr lang="ar-SY" smtClean="0"/>
              <a:pPr/>
              <a:t>07/09/1443</a:t>
            </a:fld>
            <a:endParaRPr lang="ar-SY"/>
          </a:p>
        </p:txBody>
      </p:sp>
      <p:sp>
        <p:nvSpPr>
          <p:cNvPr id="4" name="Footer Placeholder 3"/>
          <p:cNvSpPr>
            <a:spLocks noGrp="1"/>
          </p:cNvSpPr>
          <p:nvPr>
            <p:ph type="ftr" sz="quarter" idx="11"/>
          </p:nvPr>
        </p:nvSpPr>
        <p:spPr/>
        <p:txBody>
          <a:bodyPr/>
          <a:lstStyle/>
          <a:p>
            <a:endParaRPr lang="ar-SY"/>
          </a:p>
        </p:txBody>
      </p:sp>
      <p:sp>
        <p:nvSpPr>
          <p:cNvPr id="5" name="Slide Number Placeholder 4"/>
          <p:cNvSpPr>
            <a:spLocks noGrp="1"/>
          </p:cNvSpPr>
          <p:nvPr>
            <p:ph type="sldNum" sz="quarter" idx="12"/>
          </p:nvPr>
        </p:nvSpPr>
        <p:spPr/>
        <p:txBody>
          <a:bodyPr/>
          <a:lstStyle/>
          <a:p>
            <a:fld id="{FCED362F-A873-4646-BF9F-F86E493EF9BC}" type="slidenum">
              <a:rPr lang="ar-SY" smtClean="0"/>
              <a:pPr/>
              <a:t>‹#›</a:t>
            </a:fld>
            <a:endParaRPr lang="ar-SY"/>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92FDC-FC7A-4457-A18D-0939DF75D078}" type="datetimeFigureOut">
              <a:rPr lang="ar-SY" smtClean="0"/>
              <a:pPr/>
              <a:t>07/09/1443</a:t>
            </a:fld>
            <a:endParaRPr lang="ar-SY"/>
          </a:p>
        </p:txBody>
      </p:sp>
      <p:sp>
        <p:nvSpPr>
          <p:cNvPr id="3" name="Footer Placeholder 2"/>
          <p:cNvSpPr>
            <a:spLocks noGrp="1"/>
          </p:cNvSpPr>
          <p:nvPr>
            <p:ph type="ftr" sz="quarter" idx="11"/>
          </p:nvPr>
        </p:nvSpPr>
        <p:spPr/>
        <p:txBody>
          <a:bodyPr/>
          <a:lstStyle/>
          <a:p>
            <a:endParaRPr lang="ar-SY"/>
          </a:p>
        </p:txBody>
      </p:sp>
      <p:sp>
        <p:nvSpPr>
          <p:cNvPr id="4" name="Slide Number Placeholder 3"/>
          <p:cNvSpPr>
            <a:spLocks noGrp="1"/>
          </p:cNvSpPr>
          <p:nvPr>
            <p:ph type="sldNum" sz="quarter" idx="12"/>
          </p:nvPr>
        </p:nvSpPr>
        <p:spPr/>
        <p:txBody>
          <a:bodyPr/>
          <a:lstStyle/>
          <a:p>
            <a:fld id="{FCED362F-A873-4646-BF9F-F86E493EF9BC}" type="slidenum">
              <a:rPr lang="ar-SY" smtClean="0"/>
              <a:pPr/>
              <a:t>‹#›</a:t>
            </a:fld>
            <a:endParaRPr lang="ar-SY"/>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S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892FDC-FC7A-4457-A18D-0939DF75D078}" type="datetimeFigureOut">
              <a:rPr lang="ar-SY" smtClean="0"/>
              <a:pPr/>
              <a:t>07/09/1443</a:t>
            </a:fld>
            <a:endParaRPr lang="ar-SY"/>
          </a:p>
        </p:txBody>
      </p:sp>
      <p:sp>
        <p:nvSpPr>
          <p:cNvPr id="6" name="Footer Placeholder 5"/>
          <p:cNvSpPr>
            <a:spLocks noGrp="1"/>
          </p:cNvSpPr>
          <p:nvPr>
            <p:ph type="ftr" sz="quarter" idx="11"/>
          </p:nvPr>
        </p:nvSpPr>
        <p:spPr/>
        <p:txBody>
          <a:bodyPr/>
          <a:lstStyle/>
          <a:p>
            <a:endParaRPr lang="ar-SY"/>
          </a:p>
        </p:txBody>
      </p:sp>
      <p:sp>
        <p:nvSpPr>
          <p:cNvPr id="7" name="Slide Number Placeholder 6"/>
          <p:cNvSpPr>
            <a:spLocks noGrp="1"/>
          </p:cNvSpPr>
          <p:nvPr>
            <p:ph type="sldNum" sz="quarter" idx="12"/>
          </p:nvPr>
        </p:nvSpPr>
        <p:spPr/>
        <p:txBody>
          <a:bodyPr/>
          <a:lstStyle/>
          <a:p>
            <a:fld id="{FCED362F-A873-4646-BF9F-F86E493EF9BC}" type="slidenum">
              <a:rPr lang="ar-SY" smtClean="0"/>
              <a:pPr/>
              <a:t>‹#›</a:t>
            </a:fld>
            <a:endParaRPr lang="ar-SY"/>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S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892FDC-FC7A-4457-A18D-0939DF75D078}" type="datetimeFigureOut">
              <a:rPr lang="ar-SY" smtClean="0"/>
              <a:pPr/>
              <a:t>07/09/1443</a:t>
            </a:fld>
            <a:endParaRPr lang="ar-SY"/>
          </a:p>
        </p:txBody>
      </p:sp>
      <p:sp>
        <p:nvSpPr>
          <p:cNvPr id="6" name="Footer Placeholder 5"/>
          <p:cNvSpPr>
            <a:spLocks noGrp="1"/>
          </p:cNvSpPr>
          <p:nvPr>
            <p:ph type="ftr" sz="quarter" idx="11"/>
          </p:nvPr>
        </p:nvSpPr>
        <p:spPr/>
        <p:txBody>
          <a:bodyPr/>
          <a:lstStyle/>
          <a:p>
            <a:endParaRPr lang="ar-SY"/>
          </a:p>
        </p:txBody>
      </p:sp>
      <p:sp>
        <p:nvSpPr>
          <p:cNvPr id="7" name="Slide Number Placeholder 6"/>
          <p:cNvSpPr>
            <a:spLocks noGrp="1"/>
          </p:cNvSpPr>
          <p:nvPr>
            <p:ph type="sldNum" sz="quarter" idx="12"/>
          </p:nvPr>
        </p:nvSpPr>
        <p:spPr/>
        <p:txBody>
          <a:bodyPr/>
          <a:lstStyle/>
          <a:p>
            <a:fld id="{FCED362F-A873-4646-BF9F-F86E493EF9BC}" type="slidenum">
              <a:rPr lang="ar-SY" smtClean="0"/>
              <a:pPr/>
              <a:t>‹#›</a:t>
            </a:fld>
            <a:endParaRPr lang="ar-SY"/>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S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6892FDC-FC7A-4457-A18D-0939DF75D078}" type="datetimeFigureOut">
              <a:rPr lang="ar-SY" smtClean="0"/>
              <a:pPr/>
              <a:t>07/09/1443</a:t>
            </a:fld>
            <a:endParaRPr lang="ar-SY"/>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Y"/>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CED362F-A873-4646-BF9F-F86E493EF9BC}" type="slidenum">
              <a:rPr lang="ar-SY" smtClean="0"/>
              <a:pPr/>
              <a:t>‹#›</a:t>
            </a:fld>
            <a:endParaRPr lang="ar-SY"/>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dissolve/>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hyperlink" Target="mailto:badr3@un.org"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21.xml"/><Relationship Id="rId7" Type="http://schemas.openxmlformats.org/officeDocument/2006/relationships/slide" Target="slide25.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16.xml"/><Relationship Id="rId11" Type="http://schemas.openxmlformats.org/officeDocument/2006/relationships/slide" Target="slide29.xml"/><Relationship Id="rId5" Type="http://schemas.openxmlformats.org/officeDocument/2006/relationships/slide" Target="slide18.xml"/><Relationship Id="rId10" Type="http://schemas.openxmlformats.org/officeDocument/2006/relationships/slide" Target="slide34.xml"/><Relationship Id="rId4" Type="http://schemas.openxmlformats.org/officeDocument/2006/relationships/slide" Target="slide19.xml"/><Relationship Id="rId9" Type="http://schemas.openxmlformats.org/officeDocument/2006/relationships/slide" Target="slide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SCWA PPT P-1.jpg"/>
          <p:cNvPicPr>
            <a:picLocks noChangeAspect="1"/>
          </p:cNvPicPr>
          <p:nvPr/>
        </p:nvPicPr>
        <p:blipFill>
          <a:blip r:embed="rId2" cstate="email"/>
          <a:srcRect/>
          <a:stretch>
            <a:fillRect/>
          </a:stretch>
        </p:blipFill>
        <p:spPr bwMode="auto">
          <a:xfrm>
            <a:off x="0" y="14288"/>
            <a:ext cx="9144000" cy="6858000"/>
          </a:xfrm>
          <a:prstGeom prst="rect">
            <a:avLst/>
          </a:prstGeom>
          <a:noFill/>
          <a:ln w="9525">
            <a:noFill/>
            <a:miter lim="800000"/>
            <a:headEnd/>
            <a:tailEnd/>
          </a:ln>
        </p:spPr>
      </p:pic>
      <p:sp>
        <p:nvSpPr>
          <p:cNvPr id="6148" name="TextBox 1"/>
          <p:cNvSpPr txBox="1">
            <a:spLocks noChangeArrowheads="1"/>
          </p:cNvSpPr>
          <p:nvPr/>
        </p:nvSpPr>
        <p:spPr bwMode="auto">
          <a:xfrm>
            <a:off x="2483767" y="246641"/>
            <a:ext cx="6315189" cy="1415772"/>
          </a:xfrm>
          <a:prstGeom prst="rect">
            <a:avLst/>
          </a:prstGeom>
          <a:noFill/>
          <a:ln w="9525">
            <a:noFill/>
            <a:miter lim="800000"/>
            <a:headEnd/>
            <a:tailEnd/>
          </a:ln>
        </p:spPr>
        <p:txBody>
          <a:bodyPr wrap="square">
            <a:spAutoFit/>
          </a:bodyPr>
          <a:lstStyle/>
          <a:p>
            <a:pPr algn="r" rtl="1"/>
            <a:r>
              <a:rPr lang="ar-SY" sz="3000" b="1" dirty="0">
                <a:latin typeface="Arial Black" pitchFamily="34" charset="0"/>
              </a:rPr>
              <a:t>ورشة العمل الفنية حول</a:t>
            </a:r>
          </a:p>
          <a:p>
            <a:r>
              <a:rPr lang="ar-SY" sz="2800" b="1" dirty="0">
                <a:latin typeface="Arial Black" pitchFamily="34" charset="0"/>
              </a:rPr>
              <a:t>”</a:t>
            </a:r>
            <a:r>
              <a:rPr lang="ar-LB" sz="2800" b="1" dirty="0"/>
              <a:t>التخطيط الاستراتيجي</a:t>
            </a:r>
            <a:r>
              <a:rPr lang="en-GB" sz="2800" b="1" dirty="0"/>
              <a:t> </a:t>
            </a:r>
            <a:r>
              <a:rPr lang="ar-LB" sz="2800" b="1" dirty="0"/>
              <a:t>لتكامل قطاعات النقل المختلفة</a:t>
            </a:r>
            <a:endParaRPr lang="en-GB" sz="2800" b="1" dirty="0"/>
          </a:p>
          <a:p>
            <a:r>
              <a:rPr lang="ar-LB" sz="2800" b="1" dirty="0"/>
              <a:t> مع التنمية الاقتصادية والاجتماعية </a:t>
            </a:r>
            <a:r>
              <a:rPr lang="ar-SY" sz="2800" b="1" dirty="0">
                <a:latin typeface="Arial Black" pitchFamily="34" charset="0"/>
              </a:rPr>
              <a:t>“</a:t>
            </a:r>
            <a:endParaRPr lang="ar-LB" sz="2800" b="1" dirty="0">
              <a:latin typeface="Arial Black" pitchFamily="34" charset="0"/>
            </a:endParaRPr>
          </a:p>
        </p:txBody>
      </p:sp>
      <p:sp>
        <p:nvSpPr>
          <p:cNvPr id="6149" name="TextBox 9"/>
          <p:cNvSpPr txBox="1">
            <a:spLocks noChangeArrowheads="1"/>
          </p:cNvSpPr>
          <p:nvPr/>
        </p:nvSpPr>
        <p:spPr bwMode="auto">
          <a:xfrm>
            <a:off x="179512" y="3182463"/>
            <a:ext cx="6192688" cy="3416320"/>
          </a:xfrm>
          <a:prstGeom prst="rect">
            <a:avLst/>
          </a:prstGeom>
          <a:noFill/>
          <a:ln w="9525">
            <a:noFill/>
            <a:miter lim="800000"/>
            <a:headEnd/>
            <a:tailEnd/>
          </a:ln>
        </p:spPr>
        <p:txBody>
          <a:bodyPr wrap="square">
            <a:spAutoFit/>
          </a:bodyPr>
          <a:lstStyle/>
          <a:p>
            <a:pPr algn="r" rtl="1"/>
            <a:r>
              <a:rPr lang="ar-LB" sz="2400" b="1" dirty="0">
                <a:solidFill>
                  <a:srgbClr val="FFFF00"/>
                </a:solidFill>
                <a:latin typeface="Calibri" pitchFamily="34" charset="0"/>
              </a:rPr>
              <a:t>الجلسة السابعة</a:t>
            </a:r>
            <a:endParaRPr lang="en-GB" sz="2400" b="1" dirty="0">
              <a:solidFill>
                <a:srgbClr val="FFFF00"/>
              </a:solidFill>
              <a:latin typeface="Calibri" pitchFamily="34" charset="0"/>
            </a:endParaRPr>
          </a:p>
          <a:p>
            <a:pPr algn="r" rtl="1"/>
            <a:r>
              <a:rPr lang="ar-LB" sz="2800" b="1" dirty="0">
                <a:solidFill>
                  <a:schemeClr val="bg1"/>
                </a:solidFill>
                <a:latin typeface="Calibri" pitchFamily="34" charset="0"/>
              </a:rPr>
              <a:t>صياغة مشتركة لملامح خارطة الطريق لتعافي قطاع النقل في الجمهورية العربية السورية وآفاق التطوير المتكامل لأنماط النقل بخدمة التنمية الاقتصادية والاجتماعية</a:t>
            </a:r>
            <a:endParaRPr lang="ar-LB" sz="2000" b="1" dirty="0">
              <a:solidFill>
                <a:schemeClr val="bg1"/>
              </a:solidFill>
              <a:latin typeface="Calibri" pitchFamily="34" charset="0"/>
            </a:endParaRPr>
          </a:p>
          <a:p>
            <a:pPr algn="r" rtl="1"/>
            <a:r>
              <a:rPr lang="ar-SY" sz="2000" b="1" dirty="0">
                <a:solidFill>
                  <a:schemeClr val="bg1"/>
                </a:solidFill>
                <a:latin typeface="Calibri" pitchFamily="34" charset="0"/>
              </a:rPr>
              <a:t>د. يعرب بدر</a:t>
            </a:r>
          </a:p>
          <a:p>
            <a:pPr algn="r" rtl="1"/>
            <a:r>
              <a:rPr lang="ar-SY" sz="2000" dirty="0">
                <a:solidFill>
                  <a:schemeClr val="bg1"/>
                </a:solidFill>
                <a:latin typeface="Calibri" pitchFamily="34" charset="0"/>
              </a:rPr>
              <a:t>المستشار الإقليمي للنقل واللوجستيات</a:t>
            </a:r>
            <a:br>
              <a:rPr lang="ar-SY" sz="2000" dirty="0">
                <a:solidFill>
                  <a:schemeClr val="bg1"/>
                </a:solidFill>
                <a:latin typeface="Calibri" pitchFamily="34" charset="0"/>
              </a:rPr>
            </a:br>
            <a:r>
              <a:rPr lang="ar-LB" sz="2000" dirty="0">
                <a:solidFill>
                  <a:schemeClr val="bg1"/>
                </a:solidFill>
                <a:latin typeface="Calibri" pitchFamily="34" charset="0"/>
              </a:rPr>
              <a:t>مجموعة الرفاه الاقتصادي المشترك </a:t>
            </a:r>
          </a:p>
          <a:p>
            <a:pPr algn="r" rtl="1"/>
            <a:r>
              <a:rPr lang="ar-LB" sz="2000" dirty="0">
                <a:solidFill>
                  <a:schemeClr val="bg1"/>
                </a:solidFill>
                <a:latin typeface="Calibri" pitchFamily="34" charset="0"/>
              </a:rPr>
              <a:t>دمشق، وزارة النقل، الخميس31 آذار/ مارس 2022</a:t>
            </a:r>
            <a:endParaRPr lang="en-US" sz="2000" dirty="0">
              <a:solidFill>
                <a:schemeClr val="bg1"/>
              </a:solidFill>
              <a:latin typeface="Calibri" pitchFamily="34" charset="0"/>
            </a:endParaRPr>
          </a:p>
        </p:txBody>
      </p:sp>
      <p:pic>
        <p:nvPicPr>
          <p:cNvPr id="7" name="Picture 6" descr="upload.wikimedia.org/wikipedia/commons/thumb/7/...">
            <a:extLst>
              <a:ext uri="{FF2B5EF4-FFF2-40B4-BE49-F238E27FC236}">
                <a16:creationId xmlns:a16="http://schemas.microsoft.com/office/drawing/2014/main" id="{B4BBA041-8E20-4ECB-8331-901FF759AAD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106" y="151603"/>
            <a:ext cx="1899416" cy="1899416"/>
          </a:xfrm>
          <a:prstGeom prst="rect">
            <a:avLst/>
          </a:prstGeom>
          <a:noFill/>
          <a:ln>
            <a:noFill/>
          </a:ln>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62C1F-8063-4569-8556-9422EE61EFB6}"/>
              </a:ext>
            </a:extLst>
          </p:cNvPr>
          <p:cNvSpPr/>
          <p:nvPr/>
        </p:nvSpPr>
        <p:spPr>
          <a:xfrm>
            <a:off x="971600" y="548680"/>
            <a:ext cx="7092280" cy="954107"/>
          </a:xfrm>
          <a:prstGeom prst="rect">
            <a:avLst/>
          </a:prstGeom>
        </p:spPr>
        <p:txBody>
          <a:bodyPr wrap="square">
            <a:spAutoFit/>
          </a:bodyPr>
          <a:lstStyle/>
          <a:p>
            <a:r>
              <a:rPr lang="ar-LB" sz="2800" b="1" dirty="0"/>
              <a:t>س1: انطلاقا من تحليل تطور مؤشرات النقل بعد 2011، ما هي أهم التحديات التي تواجه قطاع النقل في سورية؟ </a:t>
            </a:r>
            <a:endParaRPr lang="en-US" sz="2800" b="1" dirty="0"/>
          </a:p>
        </p:txBody>
      </p:sp>
      <p:sp>
        <p:nvSpPr>
          <p:cNvPr id="5" name="Title 4">
            <a:extLst>
              <a:ext uri="{FF2B5EF4-FFF2-40B4-BE49-F238E27FC236}">
                <a16:creationId xmlns:a16="http://schemas.microsoft.com/office/drawing/2014/main" id="{98759E84-C047-4FC4-B555-238CF84868C1}"/>
              </a:ext>
            </a:extLst>
          </p:cNvPr>
          <p:cNvSpPr>
            <a:spLocks noGrp="1"/>
          </p:cNvSpPr>
          <p:nvPr>
            <p:ph type="title"/>
          </p:nvPr>
        </p:nvSpPr>
        <p:spPr>
          <a:xfrm>
            <a:off x="323528" y="1718811"/>
            <a:ext cx="8229600" cy="2016224"/>
          </a:xfrm>
        </p:spPr>
        <p:txBody>
          <a:bodyPr>
            <a:normAutofit fontScale="90000"/>
          </a:bodyPr>
          <a:lstStyle/>
          <a:p>
            <a:r>
              <a:rPr lang="en-GB" dirty="0"/>
              <a:t>Go to:</a:t>
            </a:r>
            <a:br>
              <a:rPr lang="en-GB" dirty="0"/>
            </a:br>
            <a:r>
              <a:rPr lang="en-GB" dirty="0">
                <a:hlinkClick r:id="rId2"/>
              </a:rPr>
              <a:t>www.menti.com</a:t>
            </a:r>
            <a:r>
              <a:rPr lang="en-GB" dirty="0"/>
              <a:t> </a:t>
            </a:r>
            <a:br>
              <a:rPr lang="en-GB" dirty="0"/>
            </a:br>
            <a:r>
              <a:rPr lang="en-GB" dirty="0"/>
              <a:t>Code : 9518 7049</a:t>
            </a:r>
            <a:endParaRPr lang="en-US" dirty="0"/>
          </a:p>
        </p:txBody>
      </p:sp>
    </p:spTree>
    <p:extLst>
      <p:ext uri="{BB962C8B-B14F-4D97-AF65-F5344CB8AC3E}">
        <p14:creationId xmlns:p14="http://schemas.microsoft.com/office/powerpoint/2010/main" val="3170161287"/>
      </p:ext>
    </p:extLst>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F9D6E2-14EB-46CD-9184-9B447370075C}"/>
              </a:ext>
            </a:extLst>
          </p:cNvPr>
          <p:cNvPicPr>
            <a:picLocks noChangeAspect="1"/>
          </p:cNvPicPr>
          <p:nvPr/>
        </p:nvPicPr>
        <p:blipFill>
          <a:blip r:embed="rId2"/>
          <a:stretch>
            <a:fillRect/>
          </a:stretch>
        </p:blipFill>
        <p:spPr>
          <a:xfrm>
            <a:off x="0" y="1340768"/>
            <a:ext cx="9144000" cy="5143500"/>
          </a:xfrm>
          <a:prstGeom prst="rect">
            <a:avLst/>
          </a:prstGeom>
        </p:spPr>
      </p:pic>
      <p:sp>
        <p:nvSpPr>
          <p:cNvPr id="2" name="TextBox 1">
            <a:extLst>
              <a:ext uri="{FF2B5EF4-FFF2-40B4-BE49-F238E27FC236}">
                <a16:creationId xmlns:a16="http://schemas.microsoft.com/office/drawing/2014/main" id="{60637126-C9D6-43F8-85B9-967BCCAB6F27}"/>
              </a:ext>
            </a:extLst>
          </p:cNvPr>
          <p:cNvSpPr txBox="1"/>
          <p:nvPr/>
        </p:nvSpPr>
        <p:spPr>
          <a:xfrm>
            <a:off x="5292080" y="188640"/>
            <a:ext cx="3376245" cy="769441"/>
          </a:xfrm>
          <a:prstGeom prst="rect">
            <a:avLst/>
          </a:prstGeom>
          <a:noFill/>
        </p:spPr>
        <p:txBody>
          <a:bodyPr wrap="none" rtlCol="0">
            <a:spAutoFit/>
          </a:bodyPr>
          <a:lstStyle/>
          <a:p>
            <a:r>
              <a:rPr lang="ar-LB" sz="4400" dirty="0">
                <a:solidFill>
                  <a:srgbClr val="00B0F0"/>
                </a:solidFill>
              </a:rPr>
              <a:t>إجابات المشاركين</a:t>
            </a:r>
            <a:endParaRPr lang="en-US" sz="4400" dirty="0">
              <a:solidFill>
                <a:srgbClr val="00B0F0"/>
              </a:solidFill>
            </a:endParaRPr>
          </a:p>
        </p:txBody>
      </p:sp>
    </p:spTree>
    <p:extLst>
      <p:ext uri="{BB962C8B-B14F-4D97-AF65-F5344CB8AC3E}">
        <p14:creationId xmlns:p14="http://schemas.microsoft.com/office/powerpoint/2010/main" val="822800366"/>
      </p:ext>
    </p:extLst>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62C1F-8063-4569-8556-9422EE61EFB6}"/>
              </a:ext>
            </a:extLst>
          </p:cNvPr>
          <p:cNvSpPr/>
          <p:nvPr/>
        </p:nvSpPr>
        <p:spPr>
          <a:xfrm>
            <a:off x="513892" y="620688"/>
            <a:ext cx="7848872" cy="954107"/>
          </a:xfrm>
          <a:prstGeom prst="rect">
            <a:avLst/>
          </a:prstGeom>
        </p:spPr>
        <p:txBody>
          <a:bodyPr wrap="square">
            <a:spAutoFit/>
          </a:bodyPr>
          <a:lstStyle/>
          <a:p>
            <a:r>
              <a:rPr lang="ar-LB" sz="2800" b="1" dirty="0"/>
              <a:t>س2: ما هي برأيك أهم الأهداف التي يجب وضعها لمواجهة التحديات وتطوير قطاع النقل؟</a:t>
            </a:r>
            <a:endParaRPr lang="en-US" sz="2800" b="1" dirty="0"/>
          </a:p>
        </p:txBody>
      </p:sp>
      <p:sp>
        <p:nvSpPr>
          <p:cNvPr id="5" name="Title 4">
            <a:extLst>
              <a:ext uri="{FF2B5EF4-FFF2-40B4-BE49-F238E27FC236}">
                <a16:creationId xmlns:a16="http://schemas.microsoft.com/office/drawing/2014/main" id="{98759E84-C047-4FC4-B555-238CF84868C1}"/>
              </a:ext>
            </a:extLst>
          </p:cNvPr>
          <p:cNvSpPr>
            <a:spLocks noGrp="1"/>
          </p:cNvSpPr>
          <p:nvPr>
            <p:ph type="title"/>
          </p:nvPr>
        </p:nvSpPr>
        <p:spPr>
          <a:xfrm>
            <a:off x="323528" y="1718811"/>
            <a:ext cx="8229600" cy="2016224"/>
          </a:xfrm>
        </p:spPr>
        <p:txBody>
          <a:bodyPr>
            <a:normAutofit fontScale="90000"/>
          </a:bodyPr>
          <a:lstStyle/>
          <a:p>
            <a:r>
              <a:rPr lang="en-GB" dirty="0"/>
              <a:t>Go to:</a:t>
            </a:r>
            <a:br>
              <a:rPr lang="en-GB" dirty="0"/>
            </a:br>
            <a:r>
              <a:rPr lang="en-GB" dirty="0">
                <a:hlinkClick r:id="rId2"/>
              </a:rPr>
              <a:t>www.menti.com</a:t>
            </a:r>
            <a:r>
              <a:rPr lang="en-GB" dirty="0"/>
              <a:t> </a:t>
            </a:r>
            <a:br>
              <a:rPr lang="en-GB" dirty="0"/>
            </a:br>
            <a:r>
              <a:rPr lang="en-GB" dirty="0"/>
              <a:t>Code : 9518 7049</a:t>
            </a:r>
            <a:endParaRPr lang="en-US" dirty="0"/>
          </a:p>
        </p:txBody>
      </p:sp>
    </p:spTree>
    <p:extLst>
      <p:ext uri="{BB962C8B-B14F-4D97-AF65-F5344CB8AC3E}">
        <p14:creationId xmlns:p14="http://schemas.microsoft.com/office/powerpoint/2010/main" val="3312508577"/>
      </p:ext>
    </p:extLst>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00F3-D811-4282-BC97-CE61AB0B6D2C}"/>
              </a:ext>
            </a:extLst>
          </p:cNvPr>
          <p:cNvPicPr>
            <a:picLocks noChangeAspect="1"/>
          </p:cNvPicPr>
          <p:nvPr/>
        </p:nvPicPr>
        <p:blipFill>
          <a:blip r:embed="rId2"/>
          <a:stretch>
            <a:fillRect/>
          </a:stretch>
        </p:blipFill>
        <p:spPr>
          <a:xfrm>
            <a:off x="13456" y="1628800"/>
            <a:ext cx="9144000" cy="5143500"/>
          </a:xfrm>
          <a:prstGeom prst="rect">
            <a:avLst/>
          </a:prstGeom>
        </p:spPr>
      </p:pic>
      <p:sp>
        <p:nvSpPr>
          <p:cNvPr id="4" name="TextBox 3">
            <a:extLst>
              <a:ext uri="{FF2B5EF4-FFF2-40B4-BE49-F238E27FC236}">
                <a16:creationId xmlns:a16="http://schemas.microsoft.com/office/drawing/2014/main" id="{97B60FAF-249C-4CD7-9E38-3BDBADAB6355}"/>
              </a:ext>
            </a:extLst>
          </p:cNvPr>
          <p:cNvSpPr txBox="1"/>
          <p:nvPr/>
        </p:nvSpPr>
        <p:spPr>
          <a:xfrm>
            <a:off x="5292080" y="188640"/>
            <a:ext cx="3376245" cy="769441"/>
          </a:xfrm>
          <a:prstGeom prst="rect">
            <a:avLst/>
          </a:prstGeom>
          <a:noFill/>
        </p:spPr>
        <p:txBody>
          <a:bodyPr wrap="none" rtlCol="0">
            <a:spAutoFit/>
          </a:bodyPr>
          <a:lstStyle/>
          <a:p>
            <a:r>
              <a:rPr lang="ar-LB" sz="4400" dirty="0">
                <a:solidFill>
                  <a:srgbClr val="00B0F0"/>
                </a:solidFill>
              </a:rPr>
              <a:t>إجابات المشاركين</a:t>
            </a:r>
            <a:endParaRPr lang="en-US" sz="4400" dirty="0">
              <a:solidFill>
                <a:srgbClr val="00B0F0"/>
              </a:solidFill>
            </a:endParaRPr>
          </a:p>
        </p:txBody>
      </p:sp>
    </p:spTree>
    <p:extLst>
      <p:ext uri="{BB962C8B-B14F-4D97-AF65-F5344CB8AC3E}">
        <p14:creationId xmlns:p14="http://schemas.microsoft.com/office/powerpoint/2010/main" val="1644451929"/>
      </p:ext>
    </p:extLst>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62C1F-8063-4569-8556-9422EE61EFB6}"/>
              </a:ext>
            </a:extLst>
          </p:cNvPr>
          <p:cNvSpPr/>
          <p:nvPr/>
        </p:nvSpPr>
        <p:spPr>
          <a:xfrm>
            <a:off x="513892" y="620688"/>
            <a:ext cx="7848872" cy="954107"/>
          </a:xfrm>
          <a:prstGeom prst="rect">
            <a:avLst/>
          </a:prstGeom>
        </p:spPr>
        <p:txBody>
          <a:bodyPr wrap="square">
            <a:spAutoFit/>
          </a:bodyPr>
          <a:lstStyle/>
          <a:p>
            <a:r>
              <a:rPr lang="ar-LB" sz="2800" b="1" dirty="0"/>
              <a:t>س3: ما هي برأيك أهم محاور العمل لتطوير قطاع النقل في الجمهورية العربية السورية ؟</a:t>
            </a:r>
            <a:endParaRPr lang="en-US" sz="2800" b="1" dirty="0"/>
          </a:p>
        </p:txBody>
      </p:sp>
      <p:sp>
        <p:nvSpPr>
          <p:cNvPr id="5" name="Title 4">
            <a:extLst>
              <a:ext uri="{FF2B5EF4-FFF2-40B4-BE49-F238E27FC236}">
                <a16:creationId xmlns:a16="http://schemas.microsoft.com/office/drawing/2014/main" id="{98759E84-C047-4FC4-B555-238CF84868C1}"/>
              </a:ext>
            </a:extLst>
          </p:cNvPr>
          <p:cNvSpPr>
            <a:spLocks noGrp="1"/>
          </p:cNvSpPr>
          <p:nvPr>
            <p:ph type="title"/>
          </p:nvPr>
        </p:nvSpPr>
        <p:spPr>
          <a:xfrm>
            <a:off x="323528" y="1718811"/>
            <a:ext cx="8229600" cy="2016224"/>
          </a:xfrm>
        </p:spPr>
        <p:txBody>
          <a:bodyPr>
            <a:normAutofit fontScale="90000"/>
          </a:bodyPr>
          <a:lstStyle/>
          <a:p>
            <a:r>
              <a:rPr lang="en-GB" dirty="0"/>
              <a:t>Go to:</a:t>
            </a:r>
            <a:br>
              <a:rPr lang="en-GB" dirty="0"/>
            </a:br>
            <a:r>
              <a:rPr lang="en-GB" dirty="0">
                <a:hlinkClick r:id="rId2"/>
              </a:rPr>
              <a:t>www.menti.com</a:t>
            </a:r>
            <a:r>
              <a:rPr lang="en-GB" dirty="0"/>
              <a:t> </a:t>
            </a:r>
            <a:br>
              <a:rPr lang="en-GB" dirty="0"/>
            </a:br>
            <a:r>
              <a:rPr lang="en-GB" dirty="0"/>
              <a:t>Code : 5508 4745</a:t>
            </a:r>
            <a:endParaRPr lang="en-US" dirty="0"/>
          </a:p>
        </p:txBody>
      </p:sp>
    </p:spTree>
    <p:extLst>
      <p:ext uri="{BB962C8B-B14F-4D97-AF65-F5344CB8AC3E}">
        <p14:creationId xmlns:p14="http://schemas.microsoft.com/office/powerpoint/2010/main" val="729957012"/>
      </p:ext>
    </p:extLst>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BC1B2F-EEDB-4CAC-9523-DF7723304D96}"/>
              </a:ext>
            </a:extLst>
          </p:cNvPr>
          <p:cNvPicPr>
            <a:picLocks noChangeAspect="1"/>
          </p:cNvPicPr>
          <p:nvPr/>
        </p:nvPicPr>
        <p:blipFill>
          <a:blip r:embed="rId2"/>
          <a:stretch>
            <a:fillRect/>
          </a:stretch>
        </p:blipFill>
        <p:spPr>
          <a:xfrm>
            <a:off x="0" y="1525860"/>
            <a:ext cx="9144000" cy="5143500"/>
          </a:xfrm>
          <a:prstGeom prst="rect">
            <a:avLst/>
          </a:prstGeom>
        </p:spPr>
      </p:pic>
      <p:sp>
        <p:nvSpPr>
          <p:cNvPr id="4" name="TextBox 3">
            <a:extLst>
              <a:ext uri="{FF2B5EF4-FFF2-40B4-BE49-F238E27FC236}">
                <a16:creationId xmlns:a16="http://schemas.microsoft.com/office/drawing/2014/main" id="{C14773C6-3473-4866-B593-E7DF64C9412C}"/>
              </a:ext>
            </a:extLst>
          </p:cNvPr>
          <p:cNvSpPr txBox="1"/>
          <p:nvPr/>
        </p:nvSpPr>
        <p:spPr>
          <a:xfrm>
            <a:off x="5292080" y="188640"/>
            <a:ext cx="3376245" cy="769441"/>
          </a:xfrm>
          <a:prstGeom prst="rect">
            <a:avLst/>
          </a:prstGeom>
          <a:noFill/>
        </p:spPr>
        <p:txBody>
          <a:bodyPr wrap="none" rtlCol="0">
            <a:spAutoFit/>
          </a:bodyPr>
          <a:lstStyle/>
          <a:p>
            <a:r>
              <a:rPr lang="ar-LB" sz="4400" dirty="0">
                <a:solidFill>
                  <a:srgbClr val="00B0F0"/>
                </a:solidFill>
              </a:rPr>
              <a:t>إجابات المشاركين</a:t>
            </a:r>
            <a:endParaRPr lang="en-US" sz="4400" dirty="0">
              <a:solidFill>
                <a:srgbClr val="00B0F0"/>
              </a:solidFill>
            </a:endParaRPr>
          </a:p>
        </p:txBody>
      </p:sp>
    </p:spTree>
    <p:extLst>
      <p:ext uri="{BB962C8B-B14F-4D97-AF65-F5344CB8AC3E}">
        <p14:creationId xmlns:p14="http://schemas.microsoft.com/office/powerpoint/2010/main" val="2751551743"/>
      </p:ext>
    </p:extLst>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62C1F-8063-4569-8556-9422EE61EFB6}"/>
              </a:ext>
            </a:extLst>
          </p:cNvPr>
          <p:cNvSpPr/>
          <p:nvPr/>
        </p:nvSpPr>
        <p:spPr>
          <a:xfrm>
            <a:off x="467544" y="620688"/>
            <a:ext cx="7848872" cy="523220"/>
          </a:xfrm>
          <a:prstGeom prst="rect">
            <a:avLst/>
          </a:prstGeom>
        </p:spPr>
        <p:txBody>
          <a:bodyPr wrap="square">
            <a:spAutoFit/>
          </a:bodyPr>
          <a:lstStyle/>
          <a:p>
            <a:r>
              <a:rPr lang="ar-LB" sz="2800" b="1" dirty="0"/>
              <a:t>س4: ما هي الأدوات التي تراها ضرورية لتطوير قطاع النقل ؟</a:t>
            </a:r>
            <a:endParaRPr lang="en-US" sz="2800" b="1" dirty="0"/>
          </a:p>
        </p:txBody>
      </p:sp>
      <p:sp>
        <p:nvSpPr>
          <p:cNvPr id="5" name="Title 4">
            <a:extLst>
              <a:ext uri="{FF2B5EF4-FFF2-40B4-BE49-F238E27FC236}">
                <a16:creationId xmlns:a16="http://schemas.microsoft.com/office/drawing/2014/main" id="{98759E84-C047-4FC4-B555-238CF84868C1}"/>
              </a:ext>
            </a:extLst>
          </p:cNvPr>
          <p:cNvSpPr>
            <a:spLocks noGrp="1"/>
          </p:cNvSpPr>
          <p:nvPr>
            <p:ph type="title"/>
          </p:nvPr>
        </p:nvSpPr>
        <p:spPr>
          <a:xfrm>
            <a:off x="323528" y="1718811"/>
            <a:ext cx="8229600" cy="2016224"/>
          </a:xfrm>
        </p:spPr>
        <p:txBody>
          <a:bodyPr>
            <a:normAutofit fontScale="90000"/>
          </a:bodyPr>
          <a:lstStyle/>
          <a:p>
            <a:r>
              <a:rPr lang="en-GB" dirty="0"/>
              <a:t>Go to:</a:t>
            </a:r>
            <a:br>
              <a:rPr lang="en-GB" dirty="0"/>
            </a:br>
            <a:r>
              <a:rPr lang="en-GB" dirty="0">
                <a:hlinkClick r:id="rId2"/>
              </a:rPr>
              <a:t>www.menti.com</a:t>
            </a:r>
            <a:r>
              <a:rPr lang="en-GB" dirty="0"/>
              <a:t> </a:t>
            </a:r>
            <a:br>
              <a:rPr lang="en-GB" dirty="0"/>
            </a:br>
            <a:r>
              <a:rPr lang="en-GB" dirty="0"/>
              <a:t>Code : 5508 4745</a:t>
            </a:r>
            <a:endParaRPr lang="en-US" dirty="0"/>
          </a:p>
        </p:txBody>
      </p:sp>
    </p:spTree>
    <p:extLst>
      <p:ext uri="{BB962C8B-B14F-4D97-AF65-F5344CB8AC3E}">
        <p14:creationId xmlns:p14="http://schemas.microsoft.com/office/powerpoint/2010/main" val="117530377"/>
      </p:ext>
    </p:extLst>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F434B-6985-409F-AADE-49C2EE76941E}"/>
              </a:ext>
            </a:extLst>
          </p:cNvPr>
          <p:cNvPicPr>
            <a:picLocks noChangeAspect="1"/>
          </p:cNvPicPr>
          <p:nvPr/>
        </p:nvPicPr>
        <p:blipFill>
          <a:blip r:embed="rId2"/>
          <a:stretch>
            <a:fillRect/>
          </a:stretch>
        </p:blipFill>
        <p:spPr>
          <a:xfrm>
            <a:off x="0" y="1412776"/>
            <a:ext cx="9144000" cy="5143500"/>
          </a:xfrm>
          <a:prstGeom prst="rect">
            <a:avLst/>
          </a:prstGeom>
        </p:spPr>
      </p:pic>
      <p:sp>
        <p:nvSpPr>
          <p:cNvPr id="4" name="TextBox 3">
            <a:extLst>
              <a:ext uri="{FF2B5EF4-FFF2-40B4-BE49-F238E27FC236}">
                <a16:creationId xmlns:a16="http://schemas.microsoft.com/office/drawing/2014/main" id="{11D03513-E646-4CEC-B0D4-529BF5F4D8E6}"/>
              </a:ext>
            </a:extLst>
          </p:cNvPr>
          <p:cNvSpPr txBox="1"/>
          <p:nvPr/>
        </p:nvSpPr>
        <p:spPr>
          <a:xfrm>
            <a:off x="5292080" y="188640"/>
            <a:ext cx="3376245" cy="769441"/>
          </a:xfrm>
          <a:prstGeom prst="rect">
            <a:avLst/>
          </a:prstGeom>
          <a:noFill/>
        </p:spPr>
        <p:txBody>
          <a:bodyPr wrap="none" rtlCol="0">
            <a:spAutoFit/>
          </a:bodyPr>
          <a:lstStyle/>
          <a:p>
            <a:r>
              <a:rPr lang="ar-LB" sz="4400" dirty="0">
                <a:solidFill>
                  <a:srgbClr val="00B0F0"/>
                </a:solidFill>
              </a:rPr>
              <a:t>إجابات المشاركين</a:t>
            </a:r>
            <a:endParaRPr lang="en-US" sz="4400" dirty="0">
              <a:solidFill>
                <a:srgbClr val="00B0F0"/>
              </a:solidFill>
            </a:endParaRPr>
          </a:p>
        </p:txBody>
      </p:sp>
    </p:spTree>
    <p:extLst>
      <p:ext uri="{BB962C8B-B14F-4D97-AF65-F5344CB8AC3E}">
        <p14:creationId xmlns:p14="http://schemas.microsoft.com/office/powerpoint/2010/main" val="3548216275"/>
      </p:ext>
    </p:extLst>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0928"/>
            <a:ext cx="8229600" cy="1143000"/>
          </a:xfrm>
        </p:spPr>
        <p:txBody>
          <a:bodyPr>
            <a:normAutofit fontScale="90000"/>
          </a:bodyPr>
          <a:lstStyle/>
          <a:p>
            <a:r>
              <a:rPr lang="ar-LB" b="1" dirty="0">
                <a:solidFill>
                  <a:srgbClr val="00B0F0"/>
                </a:solidFill>
              </a:rPr>
              <a:t>ثالثاً- 	أولويات العمل على المدى القصير (2022-2023)</a:t>
            </a:r>
          </a:p>
        </p:txBody>
      </p:sp>
    </p:spTree>
    <p:extLst>
      <p:ext uri="{BB962C8B-B14F-4D97-AF65-F5344CB8AC3E}">
        <p14:creationId xmlns:p14="http://schemas.microsoft.com/office/powerpoint/2010/main" val="794133885"/>
      </p:ext>
    </p:extLst>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62C1F-8063-4569-8556-9422EE61EFB6}"/>
              </a:ext>
            </a:extLst>
          </p:cNvPr>
          <p:cNvSpPr/>
          <p:nvPr/>
        </p:nvSpPr>
        <p:spPr>
          <a:xfrm>
            <a:off x="467544" y="620688"/>
            <a:ext cx="7848872" cy="954107"/>
          </a:xfrm>
          <a:prstGeom prst="rect">
            <a:avLst/>
          </a:prstGeom>
        </p:spPr>
        <p:txBody>
          <a:bodyPr wrap="square">
            <a:spAutoFit/>
          </a:bodyPr>
          <a:lstStyle/>
          <a:p>
            <a:r>
              <a:rPr lang="ar-LB" sz="2800" b="1" dirty="0"/>
              <a:t>س5: ما هي أهمّ ثلاثة أولويات لتعافي قطاع النقل على المدى القصير (2022-2023) ؟</a:t>
            </a:r>
            <a:endParaRPr lang="en-US" sz="2800" b="1" dirty="0"/>
          </a:p>
        </p:txBody>
      </p:sp>
      <p:sp>
        <p:nvSpPr>
          <p:cNvPr id="5" name="Title 4">
            <a:extLst>
              <a:ext uri="{FF2B5EF4-FFF2-40B4-BE49-F238E27FC236}">
                <a16:creationId xmlns:a16="http://schemas.microsoft.com/office/drawing/2014/main" id="{98759E84-C047-4FC4-B555-238CF84868C1}"/>
              </a:ext>
            </a:extLst>
          </p:cNvPr>
          <p:cNvSpPr>
            <a:spLocks noGrp="1"/>
          </p:cNvSpPr>
          <p:nvPr>
            <p:ph type="title"/>
          </p:nvPr>
        </p:nvSpPr>
        <p:spPr>
          <a:xfrm>
            <a:off x="323528" y="1718811"/>
            <a:ext cx="8229600" cy="2016224"/>
          </a:xfrm>
        </p:spPr>
        <p:txBody>
          <a:bodyPr>
            <a:normAutofit fontScale="90000"/>
          </a:bodyPr>
          <a:lstStyle/>
          <a:p>
            <a:r>
              <a:rPr lang="en-GB" dirty="0"/>
              <a:t>Go to:</a:t>
            </a:r>
            <a:br>
              <a:rPr lang="en-GB" dirty="0"/>
            </a:br>
            <a:r>
              <a:rPr lang="en-GB" dirty="0">
                <a:hlinkClick r:id="rId2"/>
              </a:rPr>
              <a:t>www.menti.com</a:t>
            </a:r>
            <a:r>
              <a:rPr lang="en-GB" dirty="0"/>
              <a:t> </a:t>
            </a:r>
            <a:br>
              <a:rPr lang="en-GB" dirty="0"/>
            </a:br>
            <a:r>
              <a:rPr lang="en-GB" dirty="0"/>
              <a:t>Code : 5308 3359</a:t>
            </a:r>
            <a:endParaRPr lang="en-US" dirty="0"/>
          </a:p>
        </p:txBody>
      </p:sp>
    </p:spTree>
    <p:extLst>
      <p:ext uri="{BB962C8B-B14F-4D97-AF65-F5344CB8AC3E}">
        <p14:creationId xmlns:p14="http://schemas.microsoft.com/office/powerpoint/2010/main" val="3429294832"/>
      </p:ext>
    </p:extLst>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Y" b="1" dirty="0">
                <a:solidFill>
                  <a:srgbClr val="00B0F0"/>
                </a:solidFill>
              </a:rPr>
              <a:t>المحتويات</a:t>
            </a:r>
          </a:p>
        </p:txBody>
      </p:sp>
      <p:sp>
        <p:nvSpPr>
          <p:cNvPr id="3" name="Content Placeholder 2"/>
          <p:cNvSpPr>
            <a:spLocks noGrp="1"/>
          </p:cNvSpPr>
          <p:nvPr>
            <p:ph idx="1"/>
          </p:nvPr>
        </p:nvSpPr>
        <p:spPr>
          <a:xfrm>
            <a:off x="269235" y="2132856"/>
            <a:ext cx="8435280" cy="2592288"/>
          </a:xfrm>
        </p:spPr>
        <p:txBody>
          <a:bodyPr>
            <a:normAutofit fontScale="70000" lnSpcReduction="20000"/>
          </a:bodyPr>
          <a:lstStyle/>
          <a:p>
            <a:pPr marL="0" indent="0">
              <a:buNone/>
            </a:pPr>
            <a:r>
              <a:rPr lang="ar-LB" b="1" dirty="0">
                <a:solidFill>
                  <a:srgbClr val="00B0F0"/>
                </a:solidFill>
              </a:rPr>
              <a:t>أولاً-	تنويهات من الجلسات السابقة</a:t>
            </a:r>
          </a:p>
          <a:p>
            <a:pPr marL="0" indent="0">
              <a:buNone/>
            </a:pPr>
            <a:r>
              <a:rPr lang="ar-LB" b="1" dirty="0">
                <a:solidFill>
                  <a:srgbClr val="00B0F0"/>
                </a:solidFill>
              </a:rPr>
              <a:t>ثانياً-	صياغة مشتركة لملامح السياسة الوطنية في قطاع النقل</a:t>
            </a:r>
            <a:endParaRPr lang="en-GB" b="1" dirty="0">
              <a:solidFill>
                <a:srgbClr val="00B0F0"/>
              </a:solidFill>
            </a:endParaRPr>
          </a:p>
          <a:p>
            <a:pPr marL="0" indent="0">
              <a:buNone/>
            </a:pPr>
            <a:r>
              <a:rPr lang="ar-LB" b="1" dirty="0">
                <a:solidFill>
                  <a:srgbClr val="00B0F0"/>
                </a:solidFill>
              </a:rPr>
              <a:t>ثالثاً- 	أولويات العمل على المدى القصير (2022-2023)</a:t>
            </a:r>
          </a:p>
          <a:p>
            <a:pPr marL="0" indent="0">
              <a:buNone/>
            </a:pPr>
            <a:r>
              <a:rPr lang="ar-LB" b="1" dirty="0">
                <a:solidFill>
                  <a:srgbClr val="00B0F0"/>
                </a:solidFill>
              </a:rPr>
              <a:t>رابعاً-	سيناريوهات التطوير على المدى المتوسط (2025-2027)</a:t>
            </a:r>
          </a:p>
          <a:p>
            <a:pPr marL="0" indent="0">
              <a:buNone/>
            </a:pPr>
            <a:r>
              <a:rPr lang="ar-LB" b="1" dirty="0">
                <a:solidFill>
                  <a:srgbClr val="00B0F0"/>
                </a:solidFill>
              </a:rPr>
              <a:t>خامساً-	ضمان مناعة قطاع النقل على المدى البعيد (2032-2037)</a:t>
            </a:r>
          </a:p>
          <a:p>
            <a:pPr marL="0" indent="0">
              <a:buNone/>
            </a:pPr>
            <a:r>
              <a:rPr lang="ar-LB" b="1" dirty="0">
                <a:solidFill>
                  <a:srgbClr val="00B0F0"/>
                </a:solidFill>
              </a:rPr>
              <a:t>سادساً- 	فعالية مساهمة النقل في خدمة التنمية المستدامة </a:t>
            </a:r>
          </a:p>
          <a:p>
            <a:pPr marL="0" indent="0">
              <a:buNone/>
            </a:pPr>
            <a:r>
              <a:rPr lang="ar-LB" b="1" dirty="0">
                <a:solidFill>
                  <a:srgbClr val="00B0F0"/>
                </a:solidFill>
              </a:rPr>
              <a:t>سابعاً-	التوصيات</a:t>
            </a:r>
          </a:p>
          <a:p>
            <a:pPr marL="0" indent="0">
              <a:buNone/>
            </a:pPr>
            <a:endParaRPr lang="ar-SY" dirty="0"/>
          </a:p>
        </p:txBody>
      </p:sp>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CB33B7-A327-4C8B-B1E7-EA91EA30C0B0}"/>
              </a:ext>
            </a:extLst>
          </p:cNvPr>
          <p:cNvPicPr>
            <a:picLocks noChangeAspect="1"/>
          </p:cNvPicPr>
          <p:nvPr/>
        </p:nvPicPr>
        <p:blipFill>
          <a:blip r:embed="rId2"/>
          <a:stretch>
            <a:fillRect/>
          </a:stretch>
        </p:blipFill>
        <p:spPr>
          <a:xfrm>
            <a:off x="-5274" y="1412776"/>
            <a:ext cx="9144000" cy="5143500"/>
          </a:xfrm>
          <a:prstGeom prst="rect">
            <a:avLst/>
          </a:prstGeom>
        </p:spPr>
      </p:pic>
      <p:sp>
        <p:nvSpPr>
          <p:cNvPr id="4" name="TextBox 3">
            <a:extLst>
              <a:ext uri="{FF2B5EF4-FFF2-40B4-BE49-F238E27FC236}">
                <a16:creationId xmlns:a16="http://schemas.microsoft.com/office/drawing/2014/main" id="{DF5B2A85-72DF-431D-ACD6-C448695678A4}"/>
              </a:ext>
            </a:extLst>
          </p:cNvPr>
          <p:cNvSpPr txBox="1"/>
          <p:nvPr/>
        </p:nvSpPr>
        <p:spPr>
          <a:xfrm>
            <a:off x="5292080" y="188640"/>
            <a:ext cx="3376245" cy="769441"/>
          </a:xfrm>
          <a:prstGeom prst="rect">
            <a:avLst/>
          </a:prstGeom>
          <a:noFill/>
        </p:spPr>
        <p:txBody>
          <a:bodyPr wrap="none" rtlCol="0">
            <a:spAutoFit/>
          </a:bodyPr>
          <a:lstStyle/>
          <a:p>
            <a:r>
              <a:rPr lang="ar-LB" sz="4400" dirty="0">
                <a:solidFill>
                  <a:srgbClr val="00B0F0"/>
                </a:solidFill>
              </a:rPr>
              <a:t>إجابات المشاركين</a:t>
            </a:r>
            <a:endParaRPr lang="en-US" sz="4400" dirty="0">
              <a:solidFill>
                <a:srgbClr val="00B0F0"/>
              </a:solidFill>
            </a:endParaRPr>
          </a:p>
        </p:txBody>
      </p:sp>
    </p:spTree>
    <p:extLst>
      <p:ext uri="{BB962C8B-B14F-4D97-AF65-F5344CB8AC3E}">
        <p14:creationId xmlns:p14="http://schemas.microsoft.com/office/powerpoint/2010/main" val="2285201059"/>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0928"/>
            <a:ext cx="8229600" cy="1143000"/>
          </a:xfrm>
        </p:spPr>
        <p:txBody>
          <a:bodyPr>
            <a:normAutofit fontScale="90000"/>
          </a:bodyPr>
          <a:lstStyle/>
          <a:p>
            <a:r>
              <a:rPr lang="ar-LB" b="1" dirty="0">
                <a:solidFill>
                  <a:srgbClr val="00B0F0"/>
                </a:solidFill>
              </a:rPr>
              <a:t>رابعاً-	أولويات التطوير على المدى المتوسط (2025-2027)</a:t>
            </a:r>
          </a:p>
        </p:txBody>
      </p:sp>
    </p:spTree>
    <p:extLst>
      <p:ext uri="{BB962C8B-B14F-4D97-AF65-F5344CB8AC3E}">
        <p14:creationId xmlns:p14="http://schemas.microsoft.com/office/powerpoint/2010/main" val="4174816101"/>
      </p:ext>
    </p:extLst>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62C1F-8063-4569-8556-9422EE61EFB6}"/>
              </a:ext>
            </a:extLst>
          </p:cNvPr>
          <p:cNvSpPr/>
          <p:nvPr/>
        </p:nvSpPr>
        <p:spPr>
          <a:xfrm>
            <a:off x="467544" y="620688"/>
            <a:ext cx="7848872" cy="954107"/>
          </a:xfrm>
          <a:prstGeom prst="rect">
            <a:avLst/>
          </a:prstGeom>
        </p:spPr>
        <p:txBody>
          <a:bodyPr wrap="square">
            <a:spAutoFit/>
          </a:bodyPr>
          <a:lstStyle/>
          <a:p>
            <a:r>
              <a:rPr lang="ar-LB" sz="2800" b="1" dirty="0"/>
              <a:t>س6: ما هي أهمّ ثلاثة إجراءات لضمان إعادة بناء قطاع النقل على المدى المتوسط (2025-2027) ؟</a:t>
            </a:r>
            <a:endParaRPr lang="en-US" sz="2800" b="1" dirty="0"/>
          </a:p>
        </p:txBody>
      </p:sp>
      <p:sp>
        <p:nvSpPr>
          <p:cNvPr id="5" name="Title 4">
            <a:extLst>
              <a:ext uri="{FF2B5EF4-FFF2-40B4-BE49-F238E27FC236}">
                <a16:creationId xmlns:a16="http://schemas.microsoft.com/office/drawing/2014/main" id="{98759E84-C047-4FC4-B555-238CF84868C1}"/>
              </a:ext>
            </a:extLst>
          </p:cNvPr>
          <p:cNvSpPr>
            <a:spLocks noGrp="1"/>
          </p:cNvSpPr>
          <p:nvPr>
            <p:ph type="title"/>
          </p:nvPr>
        </p:nvSpPr>
        <p:spPr>
          <a:xfrm>
            <a:off x="323528" y="1718811"/>
            <a:ext cx="8229600" cy="2016224"/>
          </a:xfrm>
        </p:spPr>
        <p:txBody>
          <a:bodyPr>
            <a:normAutofit fontScale="90000"/>
          </a:bodyPr>
          <a:lstStyle/>
          <a:p>
            <a:r>
              <a:rPr lang="en-GB" dirty="0"/>
              <a:t>Go to:</a:t>
            </a:r>
            <a:br>
              <a:rPr lang="en-GB" dirty="0"/>
            </a:br>
            <a:r>
              <a:rPr lang="en-GB" dirty="0">
                <a:hlinkClick r:id="rId2"/>
              </a:rPr>
              <a:t>www.menti.com</a:t>
            </a:r>
            <a:r>
              <a:rPr lang="en-GB" dirty="0"/>
              <a:t> </a:t>
            </a:r>
            <a:br>
              <a:rPr lang="en-GB" dirty="0"/>
            </a:br>
            <a:r>
              <a:rPr lang="en-GB" dirty="0"/>
              <a:t>Code : 5308 3359</a:t>
            </a:r>
            <a:endParaRPr lang="en-US" dirty="0"/>
          </a:p>
        </p:txBody>
      </p:sp>
    </p:spTree>
    <p:extLst>
      <p:ext uri="{BB962C8B-B14F-4D97-AF65-F5344CB8AC3E}">
        <p14:creationId xmlns:p14="http://schemas.microsoft.com/office/powerpoint/2010/main" val="2211265216"/>
      </p:ext>
    </p:extLst>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85731-DC94-4E4C-A0EC-1F06B85E3BCC}"/>
              </a:ext>
            </a:extLst>
          </p:cNvPr>
          <p:cNvPicPr>
            <a:picLocks noChangeAspect="1"/>
          </p:cNvPicPr>
          <p:nvPr/>
        </p:nvPicPr>
        <p:blipFill>
          <a:blip r:embed="rId2"/>
          <a:stretch>
            <a:fillRect/>
          </a:stretch>
        </p:blipFill>
        <p:spPr>
          <a:xfrm>
            <a:off x="0" y="1484784"/>
            <a:ext cx="9144000" cy="5143500"/>
          </a:xfrm>
          <a:prstGeom prst="rect">
            <a:avLst/>
          </a:prstGeom>
        </p:spPr>
      </p:pic>
      <p:sp>
        <p:nvSpPr>
          <p:cNvPr id="4" name="TextBox 3">
            <a:extLst>
              <a:ext uri="{FF2B5EF4-FFF2-40B4-BE49-F238E27FC236}">
                <a16:creationId xmlns:a16="http://schemas.microsoft.com/office/drawing/2014/main" id="{CF13B4D4-8546-47CC-B3DD-85ED08192C30}"/>
              </a:ext>
            </a:extLst>
          </p:cNvPr>
          <p:cNvSpPr txBox="1"/>
          <p:nvPr/>
        </p:nvSpPr>
        <p:spPr>
          <a:xfrm>
            <a:off x="5292080" y="188640"/>
            <a:ext cx="3376245" cy="769441"/>
          </a:xfrm>
          <a:prstGeom prst="rect">
            <a:avLst/>
          </a:prstGeom>
          <a:noFill/>
        </p:spPr>
        <p:txBody>
          <a:bodyPr wrap="none" rtlCol="0">
            <a:spAutoFit/>
          </a:bodyPr>
          <a:lstStyle/>
          <a:p>
            <a:r>
              <a:rPr lang="ar-LB" sz="4400" dirty="0">
                <a:solidFill>
                  <a:srgbClr val="00B0F0"/>
                </a:solidFill>
              </a:rPr>
              <a:t>إجابات المشاركين</a:t>
            </a:r>
            <a:endParaRPr lang="en-US" sz="4400" dirty="0">
              <a:solidFill>
                <a:srgbClr val="00B0F0"/>
              </a:solidFill>
            </a:endParaRPr>
          </a:p>
        </p:txBody>
      </p:sp>
    </p:spTree>
    <p:extLst>
      <p:ext uri="{BB962C8B-B14F-4D97-AF65-F5344CB8AC3E}">
        <p14:creationId xmlns:p14="http://schemas.microsoft.com/office/powerpoint/2010/main" val="1904485404"/>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0928"/>
            <a:ext cx="8229600" cy="1143000"/>
          </a:xfrm>
        </p:spPr>
        <p:txBody>
          <a:bodyPr>
            <a:normAutofit fontScale="90000"/>
          </a:bodyPr>
          <a:lstStyle/>
          <a:p>
            <a:r>
              <a:rPr lang="ar-LB" b="1" dirty="0">
                <a:solidFill>
                  <a:srgbClr val="00B0F0"/>
                </a:solidFill>
              </a:rPr>
              <a:t>خامساً-	ضمان مناعة قطاع النقل على المدى البعيد (2032-2037)</a:t>
            </a:r>
          </a:p>
        </p:txBody>
      </p:sp>
    </p:spTree>
    <p:extLst>
      <p:ext uri="{BB962C8B-B14F-4D97-AF65-F5344CB8AC3E}">
        <p14:creationId xmlns:p14="http://schemas.microsoft.com/office/powerpoint/2010/main" val="2891223412"/>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62C1F-8063-4569-8556-9422EE61EFB6}"/>
              </a:ext>
            </a:extLst>
          </p:cNvPr>
          <p:cNvSpPr/>
          <p:nvPr/>
        </p:nvSpPr>
        <p:spPr>
          <a:xfrm>
            <a:off x="467544" y="620688"/>
            <a:ext cx="7848872" cy="1384995"/>
          </a:xfrm>
          <a:prstGeom prst="rect">
            <a:avLst/>
          </a:prstGeom>
        </p:spPr>
        <p:txBody>
          <a:bodyPr wrap="square">
            <a:spAutoFit/>
          </a:bodyPr>
          <a:lstStyle/>
          <a:p>
            <a:r>
              <a:rPr lang="ar-LB" sz="2800" b="1" dirty="0"/>
              <a:t>س7: ما هي برأيك أهم المستلزمات الضرورية لتحقيق تعافي قطاع النقل واستعادة نموه على المدى البعيد بالعلاقة مع التنمية الاقتصادية والاجتماعية</a:t>
            </a:r>
            <a:endParaRPr lang="en-US" sz="2800" b="1" dirty="0"/>
          </a:p>
        </p:txBody>
      </p:sp>
      <p:sp>
        <p:nvSpPr>
          <p:cNvPr id="5" name="Title 4">
            <a:extLst>
              <a:ext uri="{FF2B5EF4-FFF2-40B4-BE49-F238E27FC236}">
                <a16:creationId xmlns:a16="http://schemas.microsoft.com/office/drawing/2014/main" id="{98759E84-C047-4FC4-B555-238CF84868C1}"/>
              </a:ext>
            </a:extLst>
          </p:cNvPr>
          <p:cNvSpPr>
            <a:spLocks noGrp="1"/>
          </p:cNvSpPr>
          <p:nvPr>
            <p:ph type="title"/>
          </p:nvPr>
        </p:nvSpPr>
        <p:spPr>
          <a:xfrm>
            <a:off x="323528" y="1718811"/>
            <a:ext cx="8229600" cy="2016224"/>
          </a:xfrm>
        </p:spPr>
        <p:txBody>
          <a:bodyPr>
            <a:normAutofit fontScale="90000"/>
          </a:bodyPr>
          <a:lstStyle/>
          <a:p>
            <a:r>
              <a:rPr lang="en-GB" dirty="0"/>
              <a:t>Go to:</a:t>
            </a:r>
            <a:br>
              <a:rPr lang="en-GB" dirty="0"/>
            </a:br>
            <a:r>
              <a:rPr lang="en-GB" dirty="0">
                <a:hlinkClick r:id="rId2"/>
              </a:rPr>
              <a:t>www.menti.com</a:t>
            </a:r>
            <a:r>
              <a:rPr lang="en-GB" dirty="0"/>
              <a:t> </a:t>
            </a:r>
            <a:br>
              <a:rPr lang="en-GB" dirty="0"/>
            </a:br>
            <a:r>
              <a:rPr lang="en-GB" dirty="0"/>
              <a:t>Code : 4558 8842</a:t>
            </a:r>
            <a:endParaRPr lang="en-US" dirty="0"/>
          </a:p>
        </p:txBody>
      </p:sp>
    </p:spTree>
    <p:extLst>
      <p:ext uri="{BB962C8B-B14F-4D97-AF65-F5344CB8AC3E}">
        <p14:creationId xmlns:p14="http://schemas.microsoft.com/office/powerpoint/2010/main" val="3875062486"/>
      </p:ext>
    </p:extLst>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D13E47-5336-4C10-BD0E-F735B38AD320}"/>
              </a:ext>
            </a:extLst>
          </p:cNvPr>
          <p:cNvPicPr>
            <a:picLocks noChangeAspect="1"/>
          </p:cNvPicPr>
          <p:nvPr/>
        </p:nvPicPr>
        <p:blipFill>
          <a:blip r:embed="rId2"/>
          <a:stretch>
            <a:fillRect/>
          </a:stretch>
        </p:blipFill>
        <p:spPr>
          <a:xfrm>
            <a:off x="-16768" y="1340768"/>
            <a:ext cx="9144000" cy="5143500"/>
          </a:xfrm>
          <a:prstGeom prst="rect">
            <a:avLst/>
          </a:prstGeom>
        </p:spPr>
      </p:pic>
      <p:sp>
        <p:nvSpPr>
          <p:cNvPr id="4" name="TextBox 3">
            <a:extLst>
              <a:ext uri="{FF2B5EF4-FFF2-40B4-BE49-F238E27FC236}">
                <a16:creationId xmlns:a16="http://schemas.microsoft.com/office/drawing/2014/main" id="{4C170380-67B9-4B07-8C20-BC57C299952D}"/>
              </a:ext>
            </a:extLst>
          </p:cNvPr>
          <p:cNvSpPr txBox="1"/>
          <p:nvPr/>
        </p:nvSpPr>
        <p:spPr>
          <a:xfrm>
            <a:off x="5292080" y="121886"/>
            <a:ext cx="3376245" cy="769441"/>
          </a:xfrm>
          <a:prstGeom prst="rect">
            <a:avLst/>
          </a:prstGeom>
          <a:noFill/>
        </p:spPr>
        <p:txBody>
          <a:bodyPr wrap="none" rtlCol="0">
            <a:spAutoFit/>
          </a:bodyPr>
          <a:lstStyle/>
          <a:p>
            <a:r>
              <a:rPr lang="ar-LB" sz="4400" dirty="0">
                <a:solidFill>
                  <a:srgbClr val="00B0F0"/>
                </a:solidFill>
              </a:rPr>
              <a:t>إجابات المشاركين</a:t>
            </a:r>
            <a:endParaRPr lang="en-US" sz="4400" dirty="0">
              <a:solidFill>
                <a:srgbClr val="00B0F0"/>
              </a:solidFill>
            </a:endParaRPr>
          </a:p>
        </p:txBody>
      </p:sp>
    </p:spTree>
    <p:extLst>
      <p:ext uri="{BB962C8B-B14F-4D97-AF65-F5344CB8AC3E}">
        <p14:creationId xmlns:p14="http://schemas.microsoft.com/office/powerpoint/2010/main" val="2214809789"/>
      </p:ext>
    </p:extLst>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62C1F-8063-4569-8556-9422EE61EFB6}"/>
              </a:ext>
            </a:extLst>
          </p:cNvPr>
          <p:cNvSpPr/>
          <p:nvPr/>
        </p:nvSpPr>
        <p:spPr>
          <a:xfrm>
            <a:off x="467544" y="620688"/>
            <a:ext cx="7848872" cy="954107"/>
          </a:xfrm>
          <a:prstGeom prst="rect">
            <a:avLst/>
          </a:prstGeom>
        </p:spPr>
        <p:txBody>
          <a:bodyPr wrap="square">
            <a:spAutoFit/>
          </a:bodyPr>
          <a:lstStyle/>
          <a:p>
            <a:r>
              <a:rPr lang="ar-LB" sz="2800" b="1" dirty="0"/>
              <a:t>س8: ما هي الإجراءات بعيدة المدى المطلوبة لضمان مناعة قطاع النقل في مواجهة أزمات مستقبلية؟ </a:t>
            </a:r>
            <a:endParaRPr lang="en-US" sz="2800" b="1" dirty="0"/>
          </a:p>
        </p:txBody>
      </p:sp>
      <p:sp>
        <p:nvSpPr>
          <p:cNvPr id="5" name="Title 4">
            <a:extLst>
              <a:ext uri="{FF2B5EF4-FFF2-40B4-BE49-F238E27FC236}">
                <a16:creationId xmlns:a16="http://schemas.microsoft.com/office/drawing/2014/main" id="{98759E84-C047-4FC4-B555-238CF84868C1}"/>
              </a:ext>
            </a:extLst>
          </p:cNvPr>
          <p:cNvSpPr>
            <a:spLocks noGrp="1"/>
          </p:cNvSpPr>
          <p:nvPr>
            <p:ph type="title"/>
          </p:nvPr>
        </p:nvSpPr>
        <p:spPr>
          <a:xfrm>
            <a:off x="323528" y="1718811"/>
            <a:ext cx="8229600" cy="2016224"/>
          </a:xfrm>
        </p:spPr>
        <p:txBody>
          <a:bodyPr>
            <a:normAutofit fontScale="90000"/>
          </a:bodyPr>
          <a:lstStyle/>
          <a:p>
            <a:r>
              <a:rPr lang="en-GB" dirty="0"/>
              <a:t>Go to:</a:t>
            </a:r>
            <a:br>
              <a:rPr lang="en-GB" dirty="0"/>
            </a:br>
            <a:r>
              <a:rPr lang="en-GB" dirty="0">
                <a:hlinkClick r:id="rId2"/>
              </a:rPr>
              <a:t>www.menti.com</a:t>
            </a:r>
            <a:r>
              <a:rPr lang="en-GB" dirty="0"/>
              <a:t> </a:t>
            </a:r>
            <a:br>
              <a:rPr lang="en-GB" dirty="0"/>
            </a:br>
            <a:r>
              <a:rPr lang="en-GB" dirty="0"/>
              <a:t>Code : 4558 8842</a:t>
            </a:r>
            <a:endParaRPr lang="en-US" dirty="0"/>
          </a:p>
        </p:txBody>
      </p:sp>
    </p:spTree>
    <p:extLst>
      <p:ext uri="{BB962C8B-B14F-4D97-AF65-F5344CB8AC3E}">
        <p14:creationId xmlns:p14="http://schemas.microsoft.com/office/powerpoint/2010/main" val="1869094390"/>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38208-59CD-4417-B8F2-D559FD15C623}"/>
              </a:ext>
            </a:extLst>
          </p:cNvPr>
          <p:cNvPicPr>
            <a:picLocks noChangeAspect="1"/>
          </p:cNvPicPr>
          <p:nvPr/>
        </p:nvPicPr>
        <p:blipFill>
          <a:blip r:embed="rId2"/>
          <a:stretch>
            <a:fillRect/>
          </a:stretch>
        </p:blipFill>
        <p:spPr>
          <a:xfrm>
            <a:off x="-1622" y="1268760"/>
            <a:ext cx="9144000" cy="5143500"/>
          </a:xfrm>
          <a:prstGeom prst="rect">
            <a:avLst/>
          </a:prstGeom>
        </p:spPr>
      </p:pic>
      <p:sp>
        <p:nvSpPr>
          <p:cNvPr id="4" name="TextBox 3">
            <a:extLst>
              <a:ext uri="{FF2B5EF4-FFF2-40B4-BE49-F238E27FC236}">
                <a16:creationId xmlns:a16="http://schemas.microsoft.com/office/drawing/2014/main" id="{82E105C6-D6F3-430E-AD4B-1B7AB61A76F2}"/>
              </a:ext>
            </a:extLst>
          </p:cNvPr>
          <p:cNvSpPr txBox="1"/>
          <p:nvPr/>
        </p:nvSpPr>
        <p:spPr>
          <a:xfrm>
            <a:off x="5292080" y="188640"/>
            <a:ext cx="3376245" cy="769441"/>
          </a:xfrm>
          <a:prstGeom prst="rect">
            <a:avLst/>
          </a:prstGeom>
          <a:noFill/>
        </p:spPr>
        <p:txBody>
          <a:bodyPr wrap="none" rtlCol="0">
            <a:spAutoFit/>
          </a:bodyPr>
          <a:lstStyle/>
          <a:p>
            <a:r>
              <a:rPr lang="ar-LB" sz="4400" dirty="0">
                <a:solidFill>
                  <a:srgbClr val="00B0F0"/>
                </a:solidFill>
              </a:rPr>
              <a:t>إجابات المشاركين</a:t>
            </a:r>
            <a:endParaRPr lang="en-US" sz="4400" dirty="0">
              <a:solidFill>
                <a:srgbClr val="00B0F0"/>
              </a:solidFill>
            </a:endParaRPr>
          </a:p>
        </p:txBody>
      </p:sp>
    </p:spTree>
    <p:extLst>
      <p:ext uri="{BB962C8B-B14F-4D97-AF65-F5344CB8AC3E}">
        <p14:creationId xmlns:p14="http://schemas.microsoft.com/office/powerpoint/2010/main" val="2846737070"/>
      </p:ext>
    </p:extLst>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0928"/>
            <a:ext cx="8229600" cy="1143000"/>
          </a:xfrm>
        </p:spPr>
        <p:txBody>
          <a:bodyPr>
            <a:normAutofit fontScale="90000"/>
          </a:bodyPr>
          <a:lstStyle/>
          <a:p>
            <a:r>
              <a:rPr lang="ar-LB" b="1" dirty="0">
                <a:solidFill>
                  <a:srgbClr val="00B0F0"/>
                </a:solidFill>
              </a:rPr>
              <a:t>سادساً- فعالية مساهمة النقل </a:t>
            </a:r>
            <a:br>
              <a:rPr lang="ar-LB" b="1" dirty="0">
                <a:solidFill>
                  <a:srgbClr val="00B0F0"/>
                </a:solidFill>
              </a:rPr>
            </a:br>
            <a:r>
              <a:rPr lang="ar-LB" b="1" dirty="0">
                <a:solidFill>
                  <a:srgbClr val="00B0F0"/>
                </a:solidFill>
              </a:rPr>
              <a:t>في خدمة التنمية المستدامة </a:t>
            </a:r>
          </a:p>
        </p:txBody>
      </p:sp>
    </p:spTree>
    <p:extLst>
      <p:ext uri="{BB962C8B-B14F-4D97-AF65-F5344CB8AC3E}">
        <p14:creationId xmlns:p14="http://schemas.microsoft.com/office/powerpoint/2010/main" val="1661259747"/>
      </p:ext>
    </p:extLst>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08920"/>
            <a:ext cx="8229600" cy="1143000"/>
          </a:xfrm>
        </p:spPr>
        <p:txBody>
          <a:bodyPr>
            <a:normAutofit/>
          </a:bodyPr>
          <a:lstStyle/>
          <a:p>
            <a:r>
              <a:rPr lang="ar-LB" b="1" dirty="0">
                <a:solidFill>
                  <a:srgbClr val="00B0F0"/>
                </a:solidFill>
              </a:rPr>
              <a:t>أولا- تنويهات من الجلسات السابقة</a:t>
            </a:r>
            <a:endParaRPr lang="ar-SY" b="1" dirty="0">
              <a:solidFill>
                <a:srgbClr val="00B0F0"/>
              </a:solidFill>
            </a:endParaRPr>
          </a:p>
        </p:txBody>
      </p:sp>
    </p:spTree>
    <p:extLst>
      <p:ext uri="{BB962C8B-B14F-4D97-AF65-F5344CB8AC3E}">
        <p14:creationId xmlns:p14="http://schemas.microsoft.com/office/powerpoint/2010/main" val="3927408666"/>
      </p:ext>
    </p:extLst>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E62C1F-8063-4569-8556-9422EE61EFB6}"/>
              </a:ext>
            </a:extLst>
          </p:cNvPr>
          <p:cNvSpPr/>
          <p:nvPr/>
        </p:nvSpPr>
        <p:spPr>
          <a:xfrm>
            <a:off x="467544" y="620688"/>
            <a:ext cx="7848872" cy="954107"/>
          </a:xfrm>
          <a:prstGeom prst="rect">
            <a:avLst/>
          </a:prstGeom>
        </p:spPr>
        <p:txBody>
          <a:bodyPr wrap="square">
            <a:spAutoFit/>
          </a:bodyPr>
          <a:lstStyle/>
          <a:p>
            <a:r>
              <a:rPr lang="ar-LB" sz="2800" b="1" dirty="0"/>
              <a:t>س9: اشرح ما تراه مناسباً لضمان فعالية مساهمة قطاع النقل في تحقيق التنمية المستدامة في سورية</a:t>
            </a:r>
            <a:endParaRPr lang="en-US" sz="2800" b="1" dirty="0"/>
          </a:p>
        </p:txBody>
      </p:sp>
      <p:sp>
        <p:nvSpPr>
          <p:cNvPr id="5" name="Title 4">
            <a:extLst>
              <a:ext uri="{FF2B5EF4-FFF2-40B4-BE49-F238E27FC236}">
                <a16:creationId xmlns:a16="http://schemas.microsoft.com/office/drawing/2014/main" id="{98759E84-C047-4FC4-B555-238CF84868C1}"/>
              </a:ext>
            </a:extLst>
          </p:cNvPr>
          <p:cNvSpPr>
            <a:spLocks noGrp="1"/>
          </p:cNvSpPr>
          <p:nvPr>
            <p:ph type="title"/>
          </p:nvPr>
        </p:nvSpPr>
        <p:spPr>
          <a:xfrm>
            <a:off x="323528" y="1718811"/>
            <a:ext cx="8229600" cy="2016224"/>
          </a:xfrm>
        </p:spPr>
        <p:txBody>
          <a:bodyPr>
            <a:normAutofit fontScale="90000"/>
          </a:bodyPr>
          <a:lstStyle/>
          <a:p>
            <a:r>
              <a:rPr lang="en-GB" dirty="0"/>
              <a:t>Go to:</a:t>
            </a:r>
            <a:br>
              <a:rPr lang="en-GB" dirty="0"/>
            </a:br>
            <a:r>
              <a:rPr lang="en-GB" dirty="0">
                <a:hlinkClick r:id="rId2"/>
              </a:rPr>
              <a:t>www.menti.com</a:t>
            </a:r>
            <a:r>
              <a:rPr lang="en-GB" dirty="0"/>
              <a:t> </a:t>
            </a:r>
            <a:br>
              <a:rPr lang="en-GB" dirty="0"/>
            </a:br>
            <a:r>
              <a:rPr lang="en-GB" dirty="0"/>
              <a:t>Code : 1201 3639</a:t>
            </a:r>
            <a:endParaRPr lang="en-US" dirty="0"/>
          </a:p>
        </p:txBody>
      </p:sp>
    </p:spTree>
    <p:extLst>
      <p:ext uri="{BB962C8B-B14F-4D97-AF65-F5344CB8AC3E}">
        <p14:creationId xmlns:p14="http://schemas.microsoft.com/office/powerpoint/2010/main" val="1194245741"/>
      </p:ext>
    </p:extLst>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26485FA-F71D-4FB5-B958-CF1B86F874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14" y="141277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FA86A4-F22A-466C-B706-8A25CA9B87E8}"/>
              </a:ext>
            </a:extLst>
          </p:cNvPr>
          <p:cNvSpPr txBox="1"/>
          <p:nvPr/>
        </p:nvSpPr>
        <p:spPr>
          <a:xfrm>
            <a:off x="4349514" y="188640"/>
            <a:ext cx="4318811" cy="769441"/>
          </a:xfrm>
          <a:prstGeom prst="rect">
            <a:avLst/>
          </a:prstGeom>
          <a:noFill/>
        </p:spPr>
        <p:txBody>
          <a:bodyPr wrap="none" rtlCol="0">
            <a:spAutoFit/>
          </a:bodyPr>
          <a:lstStyle/>
          <a:p>
            <a:r>
              <a:rPr lang="ar-LB" sz="4400" dirty="0">
                <a:solidFill>
                  <a:srgbClr val="00B0F0"/>
                </a:solidFill>
              </a:rPr>
              <a:t>إجابات المشاركين 1/3</a:t>
            </a:r>
            <a:endParaRPr lang="en-US" sz="4400" dirty="0">
              <a:solidFill>
                <a:srgbClr val="00B0F0"/>
              </a:solidFill>
            </a:endParaRPr>
          </a:p>
        </p:txBody>
      </p:sp>
    </p:spTree>
    <p:extLst>
      <p:ext uri="{BB962C8B-B14F-4D97-AF65-F5344CB8AC3E}">
        <p14:creationId xmlns:p14="http://schemas.microsoft.com/office/powerpoint/2010/main" val="104421149"/>
      </p:ext>
    </p:extLst>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0C8618-FB13-44AA-B311-3F7A758BB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D8C3F8-94B6-4266-B5B5-BBA410CC8487}"/>
              </a:ext>
            </a:extLst>
          </p:cNvPr>
          <p:cNvSpPr txBox="1"/>
          <p:nvPr/>
        </p:nvSpPr>
        <p:spPr>
          <a:xfrm>
            <a:off x="4349514" y="188640"/>
            <a:ext cx="4318811" cy="769441"/>
          </a:xfrm>
          <a:prstGeom prst="rect">
            <a:avLst/>
          </a:prstGeom>
          <a:noFill/>
        </p:spPr>
        <p:txBody>
          <a:bodyPr wrap="none" rtlCol="0">
            <a:spAutoFit/>
          </a:bodyPr>
          <a:lstStyle/>
          <a:p>
            <a:r>
              <a:rPr lang="ar-LB" sz="4400" dirty="0">
                <a:solidFill>
                  <a:srgbClr val="00B0F0"/>
                </a:solidFill>
              </a:rPr>
              <a:t>إجابات المشاركين 2/3</a:t>
            </a:r>
            <a:endParaRPr lang="en-US" sz="4400" dirty="0">
              <a:solidFill>
                <a:srgbClr val="00B0F0"/>
              </a:solidFill>
            </a:endParaRPr>
          </a:p>
        </p:txBody>
      </p:sp>
    </p:spTree>
    <p:extLst>
      <p:ext uri="{BB962C8B-B14F-4D97-AF65-F5344CB8AC3E}">
        <p14:creationId xmlns:p14="http://schemas.microsoft.com/office/powerpoint/2010/main" val="1199579023"/>
      </p:ext>
    </p:extLst>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D7FC951-0694-4E12-B3BB-DBC74DBC8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502127"/>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D66837D-35E0-4203-8C4C-CDBFA6F49EE5}"/>
              </a:ext>
            </a:extLst>
          </p:cNvPr>
          <p:cNvSpPr txBox="1"/>
          <p:nvPr/>
        </p:nvSpPr>
        <p:spPr>
          <a:xfrm>
            <a:off x="4349514" y="188640"/>
            <a:ext cx="4318811" cy="769441"/>
          </a:xfrm>
          <a:prstGeom prst="rect">
            <a:avLst/>
          </a:prstGeom>
          <a:noFill/>
        </p:spPr>
        <p:txBody>
          <a:bodyPr wrap="none" rtlCol="0">
            <a:spAutoFit/>
          </a:bodyPr>
          <a:lstStyle/>
          <a:p>
            <a:r>
              <a:rPr lang="ar-LB" sz="4400" dirty="0">
                <a:solidFill>
                  <a:srgbClr val="00B0F0"/>
                </a:solidFill>
              </a:rPr>
              <a:t>إجابات المشاركين 3/3</a:t>
            </a:r>
            <a:endParaRPr lang="en-US" sz="4400" dirty="0">
              <a:solidFill>
                <a:srgbClr val="00B0F0"/>
              </a:solidFill>
            </a:endParaRPr>
          </a:p>
        </p:txBody>
      </p:sp>
    </p:spTree>
    <p:extLst>
      <p:ext uri="{BB962C8B-B14F-4D97-AF65-F5344CB8AC3E}">
        <p14:creationId xmlns:p14="http://schemas.microsoft.com/office/powerpoint/2010/main" val="1839443463"/>
      </p:ext>
    </p:extLst>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0928"/>
            <a:ext cx="8229600" cy="1143000"/>
          </a:xfrm>
        </p:spPr>
        <p:txBody>
          <a:bodyPr>
            <a:normAutofit/>
          </a:bodyPr>
          <a:lstStyle/>
          <a:p>
            <a:r>
              <a:rPr lang="ar-LB" b="1" dirty="0">
                <a:solidFill>
                  <a:srgbClr val="00B0F0"/>
                </a:solidFill>
              </a:rPr>
              <a:t>سابعاً- التوصيات</a:t>
            </a:r>
            <a:endParaRPr lang="ar-SY" b="1" dirty="0">
              <a:solidFill>
                <a:srgbClr val="00B0F0"/>
              </a:solidFill>
            </a:endParaRPr>
          </a:p>
        </p:txBody>
      </p:sp>
    </p:spTree>
    <p:extLst>
      <p:ext uri="{BB962C8B-B14F-4D97-AF65-F5344CB8AC3E}">
        <p14:creationId xmlns:p14="http://schemas.microsoft.com/office/powerpoint/2010/main" val="1745185774"/>
      </p:ext>
    </p:extLst>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33EA77-4D3C-4753-B3DF-D7B5F6B73AA3}"/>
              </a:ext>
            </a:extLst>
          </p:cNvPr>
          <p:cNvSpPr>
            <a:spLocks noGrp="1"/>
          </p:cNvSpPr>
          <p:nvPr>
            <p:ph idx="1"/>
          </p:nvPr>
        </p:nvSpPr>
        <p:spPr>
          <a:xfrm>
            <a:off x="457200" y="1340768"/>
            <a:ext cx="8229600" cy="4525963"/>
          </a:xfrm>
        </p:spPr>
        <p:txBody>
          <a:bodyPr>
            <a:normAutofit fontScale="92500" lnSpcReduction="10000"/>
          </a:bodyPr>
          <a:lstStyle/>
          <a:p>
            <a:r>
              <a:rPr lang="ar-LB" dirty="0"/>
              <a:t>متابعة نفس الطريقة التشاركية لمراجعة السياسة الوطنية للنقل وتحديد الأولويات المرحلية أولاً على مستوى المؤسسات كل على حده، ومن ثم على مستوى القطاعات: برّي، مواصلات، سكك، بحري، جوي.</a:t>
            </a:r>
          </a:p>
          <a:p>
            <a:r>
              <a:rPr lang="ar-LB" dirty="0"/>
              <a:t>التنسيق مع هيئة التخطيط والتعاون الدولي وهيئة التخطيط الإقليمي والوزارات ذات الصلة (الأشغال العامّة، الإدارة المحلية، الاقتصاد، المالية، إلخ) لتطوير الصياغة النهائية لخارطة الطريق لتعافي وتطوير قطاع النقل ومناعته المستقبلية بالعلاقة مع التنمية الاقتصادية والاجتماعية المستدامة في الجمهورية العربية السورية. </a:t>
            </a:r>
            <a:endParaRPr lang="en-US" dirty="0"/>
          </a:p>
        </p:txBody>
      </p:sp>
    </p:spTree>
    <p:extLst>
      <p:ext uri="{BB962C8B-B14F-4D97-AF65-F5344CB8AC3E}">
        <p14:creationId xmlns:p14="http://schemas.microsoft.com/office/powerpoint/2010/main" val="3265861578"/>
      </p:ext>
    </p:extLst>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1145" y="1052736"/>
            <a:ext cx="7572073" cy="1815882"/>
          </a:xfrm>
          <a:prstGeom prst="rect">
            <a:avLst/>
          </a:prstGeom>
          <a:noFill/>
        </p:spPr>
        <p:txBody>
          <a:bodyPr wrap="none" rtlCol="1">
            <a:spAutoFit/>
          </a:bodyPr>
          <a:lstStyle/>
          <a:p>
            <a:r>
              <a:rPr lang="ar-SY" sz="8000" dirty="0">
                <a:solidFill>
                  <a:srgbClr val="00B0F0"/>
                </a:solidFill>
              </a:rPr>
              <a:t>شكراً لكم</a:t>
            </a:r>
            <a:r>
              <a:rPr lang="ar-LB" sz="8000" dirty="0">
                <a:solidFill>
                  <a:srgbClr val="00B0F0"/>
                </a:solidFill>
              </a:rPr>
              <a:t> </a:t>
            </a:r>
            <a:r>
              <a:rPr lang="ar-SY" sz="8000" dirty="0">
                <a:solidFill>
                  <a:srgbClr val="00B0F0"/>
                </a:solidFill>
              </a:rPr>
              <a:t>.....</a:t>
            </a:r>
            <a:endParaRPr lang="ar-LB" sz="8000" dirty="0">
              <a:solidFill>
                <a:srgbClr val="00B0F0"/>
              </a:solidFill>
            </a:endParaRPr>
          </a:p>
          <a:p>
            <a:r>
              <a:rPr lang="ar-LB" sz="3200" dirty="0">
                <a:solidFill>
                  <a:srgbClr val="00B0F0"/>
                </a:solidFill>
              </a:rPr>
              <a:t>لأي معلومات إضافية أو استفسارات: </a:t>
            </a:r>
            <a:r>
              <a:rPr lang="en-GB" sz="3200" dirty="0">
                <a:solidFill>
                  <a:srgbClr val="00B0F0"/>
                </a:solidFill>
                <a:hlinkClick r:id="rId2"/>
              </a:rPr>
              <a:t>badr3@un.org</a:t>
            </a:r>
            <a:r>
              <a:rPr lang="en-GB" sz="3200" dirty="0">
                <a:solidFill>
                  <a:srgbClr val="00B0F0"/>
                </a:solidFill>
              </a:rPr>
              <a:t> </a:t>
            </a:r>
            <a:endParaRPr lang="ar-SY" sz="3200" dirty="0">
              <a:solidFill>
                <a:srgbClr val="00B0F0"/>
              </a:solidFill>
            </a:endParaRPr>
          </a:p>
        </p:txBody>
      </p:sp>
      <p:pic>
        <p:nvPicPr>
          <p:cNvPr id="4101" name="Picture 28">
            <a:extLst>
              <a:ext uri="{FF2B5EF4-FFF2-40B4-BE49-F238E27FC236}">
                <a16:creationId xmlns:a16="http://schemas.microsoft.com/office/drawing/2014/main" id="{248AF179-C812-4FD1-9688-C1D2A5327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89250" cy="920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17">
            <a:extLst>
              <a:ext uri="{FF2B5EF4-FFF2-40B4-BE49-F238E27FC236}">
                <a16:creationId xmlns:a16="http://schemas.microsoft.com/office/drawing/2014/main" id="{51060C2F-3A32-43A7-BC5D-368BE8BD7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0">
            <a:extLst>
              <a:ext uri="{FF2B5EF4-FFF2-40B4-BE49-F238E27FC236}">
                <a16:creationId xmlns:a16="http://schemas.microsoft.com/office/drawing/2014/main" id="{FE7DB145-A910-4F12-9EF1-377CCFD59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31">
            <a:extLst>
              <a:ext uri="{FF2B5EF4-FFF2-40B4-BE49-F238E27FC236}">
                <a16:creationId xmlns:a16="http://schemas.microsoft.com/office/drawing/2014/main" id="{CF2A5A14-E5A6-4875-B5A0-D98ED72EA1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32">
            <a:extLst>
              <a:ext uri="{FF2B5EF4-FFF2-40B4-BE49-F238E27FC236}">
                <a16:creationId xmlns:a16="http://schemas.microsoft.com/office/drawing/2014/main" id="{AF0ADAE0-4BD2-470D-B625-476F7AAEF9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178611" y="190488"/>
            <a:ext cx="9358346" cy="725470"/>
          </a:xfrm>
        </p:spPr>
        <p:txBody>
          <a:bodyPr>
            <a:noAutofit/>
          </a:bodyPr>
          <a:lstStyle/>
          <a:p>
            <a:r>
              <a:rPr lang="ar-LB" dirty="0">
                <a:solidFill>
                  <a:srgbClr val="00B0F0"/>
                </a:solidFill>
              </a:rPr>
              <a:t>تشابك العلاقات بين النقل والاقتصاد والمجتمع</a:t>
            </a:r>
            <a:endParaRPr lang="ar-SY" dirty="0">
              <a:solidFill>
                <a:srgbClr val="00B0F0"/>
              </a:solidFill>
            </a:endParaRPr>
          </a:p>
        </p:txBody>
      </p:sp>
      <p:sp>
        <p:nvSpPr>
          <p:cNvPr id="9" name="Rectangle 8">
            <a:hlinkClick r:id="rId2" action="ppaction://hlinksldjump"/>
          </p:cNvPr>
          <p:cNvSpPr/>
          <p:nvPr/>
        </p:nvSpPr>
        <p:spPr>
          <a:xfrm>
            <a:off x="285720" y="1285860"/>
            <a:ext cx="8643998" cy="1500198"/>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0" name="Rectangle 9"/>
          <p:cNvSpPr/>
          <p:nvPr/>
        </p:nvSpPr>
        <p:spPr>
          <a:xfrm>
            <a:off x="285720" y="3357562"/>
            <a:ext cx="8643998" cy="857256"/>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a:p>
        </p:txBody>
      </p:sp>
      <p:sp>
        <p:nvSpPr>
          <p:cNvPr id="11" name="Rectangle 10"/>
          <p:cNvSpPr/>
          <p:nvPr/>
        </p:nvSpPr>
        <p:spPr>
          <a:xfrm>
            <a:off x="285720" y="4786322"/>
            <a:ext cx="8643998" cy="150019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Y" dirty="0"/>
          </a:p>
        </p:txBody>
      </p:sp>
      <p:sp>
        <p:nvSpPr>
          <p:cNvPr id="13" name="TextBox 12">
            <a:hlinkClick r:id="rId3" action="ppaction://hlinksldjump"/>
          </p:cNvPr>
          <p:cNvSpPr txBox="1"/>
          <p:nvPr/>
        </p:nvSpPr>
        <p:spPr>
          <a:xfrm>
            <a:off x="1835696" y="1568223"/>
            <a:ext cx="1584176" cy="984885"/>
          </a:xfrm>
          <a:prstGeom prst="rect">
            <a:avLst/>
          </a:prstGeom>
          <a:noFill/>
          <a:ln>
            <a:solidFill>
              <a:schemeClr val="tx1"/>
            </a:solidFill>
          </a:ln>
        </p:spPr>
        <p:txBody>
          <a:bodyPr wrap="square" rtlCol="1">
            <a:spAutoFit/>
          </a:bodyPr>
          <a:lstStyle/>
          <a:p>
            <a:pPr algn="ctr" rtl="0"/>
            <a:r>
              <a:rPr lang="ar-SY" sz="1600" dirty="0"/>
              <a:t>المستوى التكنولوجي</a:t>
            </a:r>
            <a:endParaRPr lang="en-US" sz="1600" dirty="0"/>
          </a:p>
          <a:p>
            <a:pPr algn="ctr"/>
            <a:r>
              <a:rPr lang="ar-SY" sz="1400" dirty="0"/>
              <a:t>إمكانيات مختلفة لتلبية احتياجات النقل</a:t>
            </a:r>
            <a:endParaRPr lang="en-US" sz="1400" dirty="0"/>
          </a:p>
          <a:p>
            <a:pPr algn="ctr" rtl="0"/>
            <a:endParaRPr lang="en-US" sz="1400" dirty="0"/>
          </a:p>
        </p:txBody>
      </p:sp>
      <p:sp>
        <p:nvSpPr>
          <p:cNvPr id="14" name="TextBox 13">
            <a:hlinkClick r:id="rId4" action="ppaction://hlinksldjump"/>
          </p:cNvPr>
          <p:cNvSpPr txBox="1"/>
          <p:nvPr/>
        </p:nvSpPr>
        <p:spPr>
          <a:xfrm>
            <a:off x="3707904" y="1580019"/>
            <a:ext cx="1728192" cy="984885"/>
          </a:xfrm>
          <a:prstGeom prst="rect">
            <a:avLst/>
          </a:prstGeom>
          <a:noFill/>
          <a:ln>
            <a:solidFill>
              <a:schemeClr val="tx1"/>
            </a:solidFill>
          </a:ln>
        </p:spPr>
        <p:txBody>
          <a:bodyPr wrap="square" rtlCol="1" anchor="ctr">
            <a:spAutoFit/>
          </a:bodyPr>
          <a:lstStyle/>
          <a:p>
            <a:pPr algn="ctr" rtl="0"/>
            <a:r>
              <a:rPr lang="ar-SY" sz="1600" dirty="0"/>
              <a:t>البيئة الإدارية والقانونية</a:t>
            </a:r>
            <a:endParaRPr lang="en-US" sz="1600" dirty="0"/>
          </a:p>
          <a:p>
            <a:pPr algn="ctr"/>
            <a:r>
              <a:rPr lang="ar-SY" sz="1400" dirty="0"/>
              <a:t>معيقات</a:t>
            </a:r>
          </a:p>
          <a:p>
            <a:pPr algn="ctr"/>
            <a:r>
              <a:rPr lang="ar-SY" sz="1400" dirty="0"/>
              <a:t>حوافز</a:t>
            </a:r>
          </a:p>
          <a:p>
            <a:pPr algn="ctr"/>
            <a:r>
              <a:rPr lang="ar-SY" sz="1400" dirty="0"/>
              <a:t>درجة معينة من الضبط</a:t>
            </a:r>
          </a:p>
        </p:txBody>
      </p:sp>
      <p:sp>
        <p:nvSpPr>
          <p:cNvPr id="15" name="TextBox 14">
            <a:hlinkClick r:id="rId5" action="ppaction://hlinksldjump"/>
          </p:cNvPr>
          <p:cNvSpPr txBox="1"/>
          <p:nvPr/>
        </p:nvSpPr>
        <p:spPr>
          <a:xfrm>
            <a:off x="5652120" y="1556792"/>
            <a:ext cx="1495638" cy="1015663"/>
          </a:xfrm>
          <a:prstGeom prst="rect">
            <a:avLst/>
          </a:prstGeom>
          <a:noFill/>
          <a:ln>
            <a:solidFill>
              <a:schemeClr val="tx1"/>
            </a:solidFill>
          </a:ln>
        </p:spPr>
        <p:txBody>
          <a:bodyPr wrap="square" rtlCol="1" anchor="ctr">
            <a:spAutoFit/>
          </a:bodyPr>
          <a:lstStyle/>
          <a:p>
            <a:pPr algn="ctr" rtl="0"/>
            <a:r>
              <a:rPr lang="ar-SY" sz="1600" dirty="0"/>
              <a:t>الوسط الاجتماعي- الاقتصادي</a:t>
            </a:r>
            <a:endParaRPr lang="en-US" sz="1600" dirty="0"/>
          </a:p>
          <a:p>
            <a:pPr algn="ctr"/>
            <a:r>
              <a:rPr lang="ar-SY" sz="1400" dirty="0"/>
              <a:t>حاجات نقل</a:t>
            </a:r>
          </a:p>
          <a:p>
            <a:pPr algn="ctr"/>
            <a:r>
              <a:rPr lang="ar-SY" sz="1400" dirty="0"/>
              <a:t>إمكانيات لتلبية الحاجات</a:t>
            </a:r>
          </a:p>
        </p:txBody>
      </p:sp>
      <p:sp>
        <p:nvSpPr>
          <p:cNvPr id="16" name="TextBox 15">
            <a:hlinkClick r:id="rId6" action="ppaction://hlinksldjump"/>
          </p:cNvPr>
          <p:cNvSpPr txBox="1"/>
          <p:nvPr/>
        </p:nvSpPr>
        <p:spPr>
          <a:xfrm>
            <a:off x="7380312" y="1580019"/>
            <a:ext cx="1479108" cy="984885"/>
          </a:xfrm>
          <a:prstGeom prst="rect">
            <a:avLst/>
          </a:prstGeom>
          <a:noFill/>
          <a:ln>
            <a:solidFill>
              <a:schemeClr val="tx1"/>
            </a:solidFill>
          </a:ln>
        </p:spPr>
        <p:txBody>
          <a:bodyPr wrap="square" rtlCol="1">
            <a:spAutoFit/>
          </a:bodyPr>
          <a:lstStyle/>
          <a:p>
            <a:pPr algn="ctr"/>
            <a:r>
              <a:rPr lang="ar-SY" sz="1600" dirty="0"/>
              <a:t>الوسط الج</a:t>
            </a:r>
            <a:r>
              <a:rPr lang="ar-LB" sz="1600" dirty="0"/>
              <a:t>غ</a:t>
            </a:r>
            <a:r>
              <a:rPr lang="ar-SY" sz="1600" dirty="0"/>
              <a:t>رافي</a:t>
            </a:r>
            <a:endParaRPr lang="en-US" sz="1600" dirty="0"/>
          </a:p>
          <a:p>
            <a:pPr algn="ctr"/>
            <a:r>
              <a:rPr lang="ar-SY" sz="1400" dirty="0"/>
              <a:t>تضاريس</a:t>
            </a:r>
          </a:p>
          <a:p>
            <a:pPr algn="ctr"/>
            <a:r>
              <a:rPr lang="ar-SY" sz="1400" dirty="0"/>
              <a:t>مسافات</a:t>
            </a:r>
          </a:p>
          <a:p>
            <a:pPr algn="ctr"/>
            <a:r>
              <a:rPr lang="ar-SY" sz="1400" dirty="0"/>
              <a:t>موانع وعقبات</a:t>
            </a:r>
          </a:p>
        </p:txBody>
      </p:sp>
      <p:sp>
        <p:nvSpPr>
          <p:cNvPr id="17" name="TextBox 16">
            <a:hlinkClick r:id="rId7" action="ppaction://hlinksldjump"/>
          </p:cNvPr>
          <p:cNvSpPr txBox="1"/>
          <p:nvPr/>
        </p:nvSpPr>
        <p:spPr>
          <a:xfrm>
            <a:off x="785786" y="3590512"/>
            <a:ext cx="1785950" cy="338554"/>
          </a:xfrm>
          <a:prstGeom prst="rect">
            <a:avLst/>
          </a:prstGeom>
          <a:noFill/>
          <a:ln>
            <a:solidFill>
              <a:schemeClr val="tx1"/>
            </a:solidFill>
          </a:ln>
        </p:spPr>
        <p:txBody>
          <a:bodyPr wrap="square" rtlCol="1">
            <a:spAutoFit/>
          </a:bodyPr>
          <a:lstStyle/>
          <a:p>
            <a:pPr algn="ctr" rtl="0"/>
            <a:r>
              <a:rPr lang="ar-SY" sz="1600" dirty="0"/>
              <a:t>مقدمي خدمات النقل</a:t>
            </a:r>
            <a:endParaRPr lang="en-US" sz="1600" dirty="0"/>
          </a:p>
        </p:txBody>
      </p:sp>
      <p:sp>
        <p:nvSpPr>
          <p:cNvPr id="18" name="TextBox 17">
            <a:hlinkClick r:id="rId8" action="ppaction://hlinksldjump"/>
          </p:cNvPr>
          <p:cNvSpPr txBox="1"/>
          <p:nvPr/>
        </p:nvSpPr>
        <p:spPr>
          <a:xfrm>
            <a:off x="3714744" y="3590512"/>
            <a:ext cx="1785950" cy="338554"/>
          </a:xfrm>
          <a:prstGeom prst="rect">
            <a:avLst/>
          </a:prstGeom>
          <a:noFill/>
          <a:ln>
            <a:solidFill>
              <a:schemeClr val="tx1"/>
            </a:solidFill>
          </a:ln>
        </p:spPr>
        <p:txBody>
          <a:bodyPr wrap="square" rtlCol="1">
            <a:spAutoFit/>
          </a:bodyPr>
          <a:lstStyle/>
          <a:p>
            <a:pPr algn="ctr" rtl="0"/>
            <a:r>
              <a:rPr lang="ar-SY" sz="1600" dirty="0"/>
              <a:t>سلطات </a:t>
            </a:r>
            <a:r>
              <a:rPr lang="ar-SY" sz="1600" dirty="0" err="1"/>
              <a:t>االمراقبة</a:t>
            </a:r>
            <a:r>
              <a:rPr lang="ar-SY" sz="1600" dirty="0"/>
              <a:t> والتحكم</a:t>
            </a:r>
          </a:p>
        </p:txBody>
      </p:sp>
      <p:sp>
        <p:nvSpPr>
          <p:cNvPr id="19" name="TextBox 18">
            <a:hlinkClick r:id="rId9" action="ppaction://hlinksldjump"/>
          </p:cNvPr>
          <p:cNvSpPr txBox="1"/>
          <p:nvPr/>
        </p:nvSpPr>
        <p:spPr>
          <a:xfrm>
            <a:off x="6429388" y="3590512"/>
            <a:ext cx="1785950" cy="338554"/>
          </a:xfrm>
          <a:prstGeom prst="rect">
            <a:avLst/>
          </a:prstGeom>
          <a:noFill/>
          <a:ln>
            <a:solidFill>
              <a:schemeClr val="tx1"/>
            </a:solidFill>
          </a:ln>
        </p:spPr>
        <p:txBody>
          <a:bodyPr wrap="square" rtlCol="1">
            <a:spAutoFit/>
          </a:bodyPr>
          <a:lstStyle/>
          <a:p>
            <a:pPr algn="ctr" rtl="0"/>
            <a:r>
              <a:rPr lang="ar-SY" sz="1600" dirty="0"/>
              <a:t>مستعملي وسائط النقل</a:t>
            </a:r>
            <a:endParaRPr lang="en-US" sz="1600" dirty="0"/>
          </a:p>
        </p:txBody>
      </p:sp>
      <p:sp>
        <p:nvSpPr>
          <p:cNvPr id="20" name="TextBox 19">
            <a:hlinkClick r:id="rId10" action="ppaction://hlinksldjump"/>
          </p:cNvPr>
          <p:cNvSpPr txBox="1"/>
          <p:nvPr/>
        </p:nvSpPr>
        <p:spPr>
          <a:xfrm>
            <a:off x="323528" y="4869160"/>
            <a:ext cx="1714512" cy="1323439"/>
          </a:xfrm>
          <a:prstGeom prst="rect">
            <a:avLst/>
          </a:prstGeom>
          <a:noFill/>
          <a:ln>
            <a:solidFill>
              <a:schemeClr val="tx1"/>
            </a:solidFill>
          </a:ln>
        </p:spPr>
        <p:txBody>
          <a:bodyPr wrap="square" rtlCol="1">
            <a:spAutoFit/>
          </a:bodyPr>
          <a:lstStyle/>
          <a:p>
            <a:pPr algn="ctr" rtl="0"/>
            <a:r>
              <a:rPr lang="ar-SY" sz="1600" dirty="0"/>
              <a:t>النتائج السلبية </a:t>
            </a:r>
            <a:endParaRPr lang="en-US" sz="1600" dirty="0"/>
          </a:p>
          <a:p>
            <a:pPr algn="ctr" rtl="0"/>
            <a:r>
              <a:rPr lang="ar-SY" sz="1600" dirty="0"/>
              <a:t>ضجيج</a:t>
            </a:r>
          </a:p>
          <a:p>
            <a:pPr algn="ctr" rtl="0"/>
            <a:r>
              <a:rPr lang="ar-SY" sz="1600" dirty="0"/>
              <a:t>تلوث</a:t>
            </a:r>
          </a:p>
          <a:p>
            <a:pPr algn="ctr" rtl="0"/>
            <a:r>
              <a:rPr lang="ar-SY" sz="1600" dirty="0"/>
              <a:t>تشوه بصري</a:t>
            </a:r>
          </a:p>
          <a:p>
            <a:pPr algn="ctr" rtl="0"/>
            <a:r>
              <a:rPr lang="ar-SY" sz="1600" b="1" dirty="0">
                <a:solidFill>
                  <a:srgbClr val="FF0000"/>
                </a:solidFill>
              </a:rPr>
              <a:t>حوادث</a:t>
            </a:r>
            <a:endParaRPr lang="en-US" sz="1600" b="1" dirty="0">
              <a:solidFill>
                <a:srgbClr val="FF0000"/>
              </a:solidFill>
            </a:endParaRPr>
          </a:p>
        </p:txBody>
      </p:sp>
      <p:sp>
        <p:nvSpPr>
          <p:cNvPr id="21" name="TextBox 20">
            <a:hlinkClick r:id="rId11" action="ppaction://hlinksldjump"/>
          </p:cNvPr>
          <p:cNvSpPr txBox="1"/>
          <p:nvPr/>
        </p:nvSpPr>
        <p:spPr>
          <a:xfrm>
            <a:off x="2285984" y="5118283"/>
            <a:ext cx="1928826" cy="830997"/>
          </a:xfrm>
          <a:prstGeom prst="rect">
            <a:avLst/>
          </a:prstGeom>
          <a:noFill/>
          <a:ln>
            <a:solidFill>
              <a:schemeClr val="tx1"/>
            </a:solidFill>
          </a:ln>
        </p:spPr>
        <p:txBody>
          <a:bodyPr wrap="square" rtlCol="1">
            <a:spAutoFit/>
          </a:bodyPr>
          <a:lstStyle/>
          <a:p>
            <a:pPr algn="ctr" rtl="0"/>
            <a:r>
              <a:rPr lang="ar-SY" sz="1600" dirty="0"/>
              <a:t>الإنتاج الاقتصادي</a:t>
            </a:r>
            <a:endParaRPr lang="en-US" sz="1600" dirty="0"/>
          </a:p>
          <a:p>
            <a:pPr algn="ctr" rtl="0"/>
            <a:r>
              <a:rPr lang="ar-SY" sz="1600" dirty="0"/>
              <a:t>داخل النظام</a:t>
            </a:r>
          </a:p>
          <a:p>
            <a:pPr algn="ctr" rtl="0"/>
            <a:r>
              <a:rPr lang="ar-SY" sz="1600" dirty="0"/>
              <a:t>خارج النظام</a:t>
            </a:r>
            <a:endParaRPr lang="en-US" sz="1600" dirty="0"/>
          </a:p>
        </p:txBody>
      </p:sp>
      <p:sp>
        <p:nvSpPr>
          <p:cNvPr id="22" name="TextBox 21"/>
          <p:cNvSpPr txBox="1"/>
          <p:nvPr/>
        </p:nvSpPr>
        <p:spPr>
          <a:xfrm>
            <a:off x="4572000" y="5098333"/>
            <a:ext cx="2000264" cy="830997"/>
          </a:xfrm>
          <a:prstGeom prst="rect">
            <a:avLst/>
          </a:prstGeom>
          <a:noFill/>
          <a:ln>
            <a:solidFill>
              <a:schemeClr val="tx1"/>
            </a:solidFill>
          </a:ln>
        </p:spPr>
        <p:txBody>
          <a:bodyPr wrap="square" rtlCol="1">
            <a:spAutoFit/>
          </a:bodyPr>
          <a:lstStyle/>
          <a:p>
            <a:pPr algn="ctr" rtl="0"/>
            <a:r>
              <a:rPr lang="ar-SY" sz="1600" dirty="0"/>
              <a:t>المردود التقني</a:t>
            </a:r>
          </a:p>
          <a:p>
            <a:pPr algn="ctr" rtl="0"/>
            <a:r>
              <a:rPr lang="ar-SY" sz="1600" dirty="0" err="1"/>
              <a:t>طن.</a:t>
            </a:r>
            <a:r>
              <a:rPr lang="ar-SY" sz="1600" dirty="0"/>
              <a:t> كم</a:t>
            </a:r>
          </a:p>
          <a:p>
            <a:pPr algn="ctr" rtl="0"/>
            <a:r>
              <a:rPr lang="ar-SY" sz="1600" dirty="0"/>
              <a:t>راكب.كم</a:t>
            </a:r>
            <a:endParaRPr lang="en-US" sz="1600" dirty="0"/>
          </a:p>
        </p:txBody>
      </p:sp>
      <p:sp>
        <p:nvSpPr>
          <p:cNvPr id="23" name="TextBox 22"/>
          <p:cNvSpPr txBox="1"/>
          <p:nvPr/>
        </p:nvSpPr>
        <p:spPr>
          <a:xfrm>
            <a:off x="6786578" y="5220489"/>
            <a:ext cx="2000264" cy="584775"/>
          </a:xfrm>
          <a:prstGeom prst="rect">
            <a:avLst/>
          </a:prstGeom>
          <a:noFill/>
          <a:ln>
            <a:solidFill>
              <a:schemeClr val="tx1"/>
            </a:solidFill>
          </a:ln>
        </p:spPr>
        <p:txBody>
          <a:bodyPr wrap="square" rtlCol="1">
            <a:spAutoFit/>
          </a:bodyPr>
          <a:lstStyle/>
          <a:p>
            <a:pPr algn="ctr" rtl="0"/>
            <a:r>
              <a:rPr lang="ar-SY" sz="1600" dirty="0"/>
              <a:t>ربط الأماكن</a:t>
            </a:r>
          </a:p>
          <a:p>
            <a:pPr algn="ctr" rtl="0"/>
            <a:r>
              <a:rPr lang="ar-SY" sz="1600" dirty="0"/>
              <a:t> </a:t>
            </a:r>
            <a:r>
              <a:rPr lang="ar-SY" sz="1600" dirty="0" err="1"/>
              <a:t>ببعضها</a:t>
            </a:r>
            <a:r>
              <a:rPr lang="ar-SY" sz="1600" dirty="0"/>
              <a:t> البعض</a:t>
            </a:r>
            <a:endParaRPr lang="en-US" sz="1600" dirty="0" err="1"/>
          </a:p>
        </p:txBody>
      </p:sp>
      <p:cxnSp>
        <p:nvCxnSpPr>
          <p:cNvPr id="50" name="Straight Arrow Connector 49"/>
          <p:cNvCxnSpPr>
            <a:stCxn id="17" idx="3"/>
            <a:endCxn id="18" idx="1"/>
          </p:cNvCxnSpPr>
          <p:nvPr/>
        </p:nvCxnSpPr>
        <p:spPr>
          <a:xfrm>
            <a:off x="2571736" y="3759789"/>
            <a:ext cx="1143008"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8" idx="3"/>
            <a:endCxn id="19" idx="1"/>
          </p:cNvCxnSpPr>
          <p:nvPr/>
        </p:nvCxnSpPr>
        <p:spPr>
          <a:xfrm>
            <a:off x="5500694" y="3759789"/>
            <a:ext cx="928694"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3" name="Shape 72"/>
          <p:cNvCxnSpPr/>
          <p:nvPr/>
        </p:nvCxnSpPr>
        <p:spPr>
          <a:xfrm flipV="1">
            <a:off x="8856692" y="2035959"/>
            <a:ext cx="1588" cy="3500462"/>
          </a:xfrm>
          <a:prstGeom prst="bentConnector3">
            <a:avLst>
              <a:gd name="adj1" fmla="val 14395466"/>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9" idx="2"/>
            <a:endCxn id="10" idx="0"/>
          </p:cNvCxnSpPr>
          <p:nvPr/>
        </p:nvCxnSpPr>
        <p:spPr>
          <a:xfrm rot="5400000">
            <a:off x="4321967" y="3071810"/>
            <a:ext cx="571504" cy="158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10" idx="2"/>
            <a:endCxn id="11" idx="0"/>
          </p:cNvCxnSpPr>
          <p:nvPr/>
        </p:nvCxnSpPr>
        <p:spPr>
          <a:xfrm rot="5400000">
            <a:off x="4321967" y="4500570"/>
            <a:ext cx="571504" cy="158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071670" y="5445224"/>
            <a:ext cx="214314"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286248" y="5515644"/>
            <a:ext cx="214314"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572264" y="5500702"/>
            <a:ext cx="214314"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419872" y="2059260"/>
            <a:ext cx="214314"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437806" y="2059260"/>
            <a:ext cx="214314"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165998" y="2071678"/>
            <a:ext cx="214314"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948264" y="1259468"/>
            <a:ext cx="1928826" cy="369332"/>
          </a:xfrm>
          <a:prstGeom prst="rect">
            <a:avLst/>
          </a:prstGeom>
          <a:noFill/>
        </p:spPr>
        <p:txBody>
          <a:bodyPr wrap="square" rtlCol="1">
            <a:spAutoFit/>
          </a:bodyPr>
          <a:lstStyle/>
          <a:p>
            <a:pPr algn="r"/>
            <a:r>
              <a:rPr lang="ar-SY" b="1" dirty="0">
                <a:solidFill>
                  <a:srgbClr val="FF0000"/>
                </a:solidFill>
              </a:rPr>
              <a:t>البيئة المباشرة للنظام</a:t>
            </a:r>
          </a:p>
        </p:txBody>
      </p:sp>
      <p:sp>
        <p:nvSpPr>
          <p:cNvPr id="35" name="TextBox 34"/>
          <p:cNvSpPr txBox="1"/>
          <p:nvPr/>
        </p:nvSpPr>
        <p:spPr>
          <a:xfrm>
            <a:off x="323528" y="6488668"/>
            <a:ext cx="4012060" cy="307777"/>
          </a:xfrm>
          <a:prstGeom prst="rect">
            <a:avLst/>
          </a:prstGeom>
          <a:noFill/>
        </p:spPr>
        <p:txBody>
          <a:bodyPr wrap="none" rtlCol="1">
            <a:spAutoFit/>
          </a:bodyPr>
          <a:lstStyle/>
          <a:p>
            <a:pPr algn="l" rtl="0"/>
            <a:r>
              <a:rPr lang="ar-SY" sz="1400" dirty="0" err="1"/>
              <a:t>*</a:t>
            </a:r>
            <a:r>
              <a:rPr lang="ar-SY" sz="1400" dirty="0"/>
              <a:t> </a:t>
            </a:r>
            <a:r>
              <a:rPr lang="en-US" sz="1400" dirty="0"/>
              <a:t>S. </a:t>
            </a:r>
            <a:r>
              <a:rPr lang="en-US" sz="1400" dirty="0" err="1"/>
              <a:t>Reichman</a:t>
            </a:r>
            <a:r>
              <a:rPr lang="en-US" sz="1400" dirty="0"/>
              <a:t>-  Les </a:t>
            </a:r>
            <a:r>
              <a:rPr lang="en-US" sz="1400" dirty="0" err="1"/>
              <a:t>Tr</a:t>
            </a:r>
            <a:r>
              <a:rPr lang="fr-FR" sz="1400" dirty="0" err="1"/>
              <a:t>ansports</a:t>
            </a:r>
            <a:r>
              <a:rPr lang="fr-FR" sz="1400" dirty="0"/>
              <a:t>: Servitude ou Liberté</a:t>
            </a:r>
            <a:endParaRPr lang="ar-SY" sz="1400" dirty="0"/>
          </a:p>
        </p:txBody>
      </p:sp>
      <p:sp>
        <p:nvSpPr>
          <p:cNvPr id="37" name="TextBox 36"/>
          <p:cNvSpPr txBox="1"/>
          <p:nvPr/>
        </p:nvSpPr>
        <p:spPr>
          <a:xfrm>
            <a:off x="7020272" y="3284984"/>
            <a:ext cx="1928826" cy="369332"/>
          </a:xfrm>
          <a:prstGeom prst="rect">
            <a:avLst/>
          </a:prstGeom>
          <a:noFill/>
        </p:spPr>
        <p:txBody>
          <a:bodyPr wrap="square" rtlCol="1">
            <a:spAutoFit/>
          </a:bodyPr>
          <a:lstStyle/>
          <a:p>
            <a:pPr algn="r"/>
            <a:r>
              <a:rPr lang="ar-SY" b="1" dirty="0">
                <a:solidFill>
                  <a:srgbClr val="FF0000"/>
                </a:solidFill>
              </a:rPr>
              <a:t>النظام بحد ذاته</a:t>
            </a:r>
          </a:p>
        </p:txBody>
      </p:sp>
      <p:sp>
        <p:nvSpPr>
          <p:cNvPr id="38" name="TextBox 37"/>
          <p:cNvSpPr txBox="1"/>
          <p:nvPr/>
        </p:nvSpPr>
        <p:spPr>
          <a:xfrm>
            <a:off x="5724128" y="4787860"/>
            <a:ext cx="3152962" cy="369332"/>
          </a:xfrm>
          <a:prstGeom prst="rect">
            <a:avLst/>
          </a:prstGeom>
          <a:noFill/>
        </p:spPr>
        <p:txBody>
          <a:bodyPr wrap="square" rtlCol="1">
            <a:spAutoFit/>
          </a:bodyPr>
          <a:lstStyle/>
          <a:p>
            <a:pPr algn="r"/>
            <a:r>
              <a:rPr lang="ar-SY" b="1" dirty="0">
                <a:solidFill>
                  <a:srgbClr val="FF0000"/>
                </a:solidFill>
              </a:rPr>
              <a:t>نتائج عمل </a:t>
            </a:r>
            <a:r>
              <a:rPr lang="ar-SY" b="1" dirty="0" err="1">
                <a:solidFill>
                  <a:srgbClr val="FF0000"/>
                </a:solidFill>
              </a:rPr>
              <a:t>النظام </a:t>
            </a:r>
            <a:r>
              <a:rPr lang="ar-SY" b="1" dirty="0">
                <a:solidFill>
                  <a:srgbClr val="FF0000"/>
                </a:solidFill>
              </a:rPr>
              <a:t>(</a:t>
            </a:r>
            <a:r>
              <a:rPr lang="ar-SY" b="1" dirty="0" err="1">
                <a:solidFill>
                  <a:srgbClr val="FF0000"/>
                </a:solidFill>
              </a:rPr>
              <a:t>مفرزات</a:t>
            </a:r>
            <a:r>
              <a:rPr lang="ar-SY" b="1" dirty="0">
                <a:solidFill>
                  <a:srgbClr val="FF0000"/>
                </a:solidFill>
              </a:rPr>
              <a:t> النظام</a:t>
            </a:r>
            <a:r>
              <a:rPr lang="ar-SY" b="1" dirty="0" err="1">
                <a:solidFill>
                  <a:srgbClr val="FF0000"/>
                </a:solidFill>
              </a:rPr>
              <a:t>)</a:t>
            </a:r>
            <a:endParaRPr lang="ar-SY" b="1" dirty="0">
              <a:solidFill>
                <a:srgbClr val="FF0000"/>
              </a:solidFill>
            </a:endParaRPr>
          </a:p>
        </p:txBody>
      </p:sp>
      <p:sp>
        <p:nvSpPr>
          <p:cNvPr id="33" name="TextBox 32"/>
          <p:cNvSpPr txBox="1"/>
          <p:nvPr/>
        </p:nvSpPr>
        <p:spPr>
          <a:xfrm>
            <a:off x="539552" y="1692677"/>
            <a:ext cx="1080120" cy="800219"/>
          </a:xfrm>
          <a:prstGeom prst="rect">
            <a:avLst/>
          </a:prstGeom>
          <a:noFill/>
          <a:ln>
            <a:solidFill>
              <a:schemeClr val="tx1"/>
            </a:solidFill>
          </a:ln>
        </p:spPr>
        <p:txBody>
          <a:bodyPr wrap="square" rtlCol="1">
            <a:spAutoFit/>
          </a:bodyPr>
          <a:lstStyle/>
          <a:p>
            <a:pPr algn="ctr" rtl="0"/>
            <a:r>
              <a:rPr lang="ar-SY" sz="1600" dirty="0">
                <a:hlinkClick r:id="rId2" action="ppaction://hlinksldjump"/>
              </a:rPr>
              <a:t>التوجهات</a:t>
            </a:r>
            <a:endParaRPr lang="ar-SY" sz="1600" dirty="0"/>
          </a:p>
          <a:p>
            <a:pPr algn="ctr" rtl="0"/>
            <a:r>
              <a:rPr lang="ar-SY" sz="1600" dirty="0"/>
              <a:t>السياسية</a:t>
            </a:r>
            <a:endParaRPr lang="en-US" sz="1400" dirty="0"/>
          </a:p>
          <a:p>
            <a:pPr algn="ctr" rtl="0"/>
            <a:endParaRPr lang="en-US" sz="1400" dirty="0"/>
          </a:p>
        </p:txBody>
      </p:sp>
      <p:cxnSp>
        <p:nvCxnSpPr>
          <p:cNvPr id="34" name="Straight Arrow Connector 33"/>
          <p:cNvCxnSpPr/>
          <p:nvPr/>
        </p:nvCxnSpPr>
        <p:spPr>
          <a:xfrm>
            <a:off x="1619672" y="2059260"/>
            <a:ext cx="214314"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755576" y="2333150"/>
          <a:ext cx="7344816" cy="3112074"/>
        </p:xfrm>
        <a:graphic>
          <a:graphicData uri="http://schemas.openxmlformats.org/drawingml/2006/table">
            <a:tbl>
              <a:tblPr rtl="1" firstRow="1" bandRow="1">
                <a:tableStyleId>{5C22544A-7EE6-4342-B048-85BDC9FD1C3A}</a:tableStyleId>
              </a:tblPr>
              <a:tblGrid>
                <a:gridCol w="1710245">
                  <a:extLst>
                    <a:ext uri="{9D8B030D-6E8A-4147-A177-3AD203B41FA5}">
                      <a16:colId xmlns:a16="http://schemas.microsoft.com/office/drawing/2014/main" val="20000"/>
                    </a:ext>
                  </a:extLst>
                </a:gridCol>
                <a:gridCol w="1762560">
                  <a:extLst>
                    <a:ext uri="{9D8B030D-6E8A-4147-A177-3AD203B41FA5}">
                      <a16:colId xmlns:a16="http://schemas.microsoft.com/office/drawing/2014/main" val="20001"/>
                    </a:ext>
                  </a:extLst>
                </a:gridCol>
                <a:gridCol w="1819474">
                  <a:extLst>
                    <a:ext uri="{9D8B030D-6E8A-4147-A177-3AD203B41FA5}">
                      <a16:colId xmlns:a16="http://schemas.microsoft.com/office/drawing/2014/main" val="20002"/>
                    </a:ext>
                  </a:extLst>
                </a:gridCol>
                <a:gridCol w="2052537">
                  <a:extLst>
                    <a:ext uri="{9D8B030D-6E8A-4147-A177-3AD203B41FA5}">
                      <a16:colId xmlns:a16="http://schemas.microsoft.com/office/drawing/2014/main" val="20003"/>
                    </a:ext>
                  </a:extLst>
                </a:gridCol>
              </a:tblGrid>
              <a:tr h="702078">
                <a:tc>
                  <a:txBody>
                    <a:bodyPr/>
                    <a:lstStyle/>
                    <a:p>
                      <a:pPr rtl="1"/>
                      <a:endParaRPr lang="ar-SY" dirty="0"/>
                    </a:p>
                  </a:txBody>
                  <a:tcPr>
                    <a:lnL w="12700" cmpd="sng">
                      <a:noFill/>
                    </a:lnL>
                    <a:lnR w="12700" cmpd="sng">
                      <a:noFill/>
                    </a:lnR>
                    <a:lnT w="12700" cmpd="sng">
                      <a:noFill/>
                    </a:lnT>
                    <a:lnB w="38100" cmpd="sng">
                      <a:noFill/>
                    </a:lnB>
                    <a:solidFill>
                      <a:schemeClr val="bg1"/>
                    </a:solidFill>
                  </a:tcPr>
                </a:tc>
                <a:tc>
                  <a:txBody>
                    <a:bodyPr/>
                    <a:lstStyle/>
                    <a:p>
                      <a:pPr algn="ctr" rtl="1"/>
                      <a:r>
                        <a:rPr lang="ar-SY"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مدى قصير</a:t>
                      </a:r>
                    </a:p>
                    <a:p>
                      <a:pPr algn="ctr" rtl="1"/>
                      <a:r>
                        <a:rPr lang="en-US" sz="1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Short</a:t>
                      </a:r>
                      <a:r>
                        <a:rPr lang="en-US" sz="1800" b="1" cap="none" spc="0" baseline="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Term</a:t>
                      </a:r>
                      <a:r>
                        <a:rPr lang="ar-SY" sz="1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p>
                    <a:p>
                      <a:pPr algn="ctr" rtl="1"/>
                      <a:r>
                        <a:rPr lang="ar-SY" sz="1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(صفر-</a:t>
                      </a:r>
                      <a:r>
                        <a:rPr lang="ar-SY" sz="1800" b="1" cap="none" spc="0" baseline="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1) سنة</a:t>
                      </a:r>
                      <a:endParaRPr lang="ar-SY" sz="1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lnL w="12700" cmpd="sng">
                      <a:noFill/>
                    </a:lnL>
                    <a:solidFill>
                      <a:srgbClr val="BAF3FE"/>
                    </a:solidFill>
                  </a:tcPr>
                </a:tc>
                <a:tc>
                  <a:txBody>
                    <a:bodyPr/>
                    <a:lstStyle/>
                    <a:p>
                      <a:pPr algn="ctr" rtl="1">
                        <a:tabLst/>
                      </a:pPr>
                      <a:r>
                        <a:rPr lang="ar-SY" sz="24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n-lt"/>
                          <a:ea typeface="+mn-ea"/>
                          <a:cs typeface="+mn-cs"/>
                        </a:rPr>
                        <a:t>مدى متوسط </a:t>
                      </a:r>
                      <a:r>
                        <a:rPr lang="en-US" sz="24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n-lt"/>
                          <a:ea typeface="+mn-ea"/>
                          <a:cs typeface="+mn-cs"/>
                        </a:rPr>
                        <a:t> </a:t>
                      </a:r>
                      <a:r>
                        <a:rPr lang="en-US" sz="1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Medium  Term</a:t>
                      </a:r>
                      <a:endParaRPr lang="ar-SY" sz="1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rtl="1">
                        <a:tabLst/>
                      </a:pPr>
                      <a:r>
                        <a:rPr lang="ar-SY" sz="1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(3-5) سنة</a:t>
                      </a:r>
                      <a:endParaRPr lang="ar-SY" dirty="0"/>
                    </a:p>
                  </a:txBody>
                  <a:tcPr anchor="ctr">
                    <a:solidFill>
                      <a:srgbClr val="BAF3FE"/>
                    </a:solidFill>
                  </a:tcPr>
                </a:tc>
                <a:tc>
                  <a:txBody>
                    <a:bodyPr/>
                    <a:lstStyle/>
                    <a:p>
                      <a:pPr algn="ctr" rtl="1"/>
                      <a:r>
                        <a:rPr lang="ar-SY" sz="2400" b="1" kern="12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n-lt"/>
                          <a:ea typeface="+mn-ea"/>
                          <a:cs typeface="+mn-cs"/>
                        </a:rPr>
                        <a:t>مدى بعيد</a:t>
                      </a:r>
                    </a:p>
                    <a:p>
                      <a:pPr algn="ctr" rtl="1"/>
                      <a:r>
                        <a:rPr lang="en-US" sz="1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Long Term </a:t>
                      </a:r>
                      <a:endParaRPr lang="ar-SY" sz="1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rtl="1"/>
                      <a:r>
                        <a:rPr lang="ar-SY" sz="1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(10-15) سنة</a:t>
                      </a:r>
                    </a:p>
                  </a:txBody>
                  <a:tcPr anchor="ctr">
                    <a:solidFill>
                      <a:srgbClr val="BAF3FE"/>
                    </a:solidFill>
                  </a:tcPr>
                </a:tc>
                <a:extLst>
                  <a:ext uri="{0D108BD9-81ED-4DB2-BD59-A6C34878D82A}">
                    <a16:rowId xmlns:a16="http://schemas.microsoft.com/office/drawing/2014/main" val="10000"/>
                  </a:ext>
                </a:extLst>
              </a:tr>
              <a:tr h="702078">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Y" b="1" dirty="0"/>
                        <a:t>وطني </a:t>
                      </a:r>
                      <a:r>
                        <a:rPr lang="ar-SY" b="1" baseline="0" dirty="0"/>
                        <a:t> </a:t>
                      </a:r>
                      <a:r>
                        <a:rPr lang="en-US" b="1" baseline="0" dirty="0"/>
                        <a:t>National</a:t>
                      </a:r>
                      <a:endParaRPr lang="ar-SY" b="1" dirty="0"/>
                    </a:p>
                  </a:txBody>
                  <a:tcPr anchor="ctr">
                    <a:lnT w="38100" cmpd="sng">
                      <a:noFill/>
                    </a:lnT>
                    <a:solidFill>
                      <a:srgbClr val="D9F7BB"/>
                    </a:solidFill>
                  </a:tcPr>
                </a:tc>
                <a:tc>
                  <a:txBody>
                    <a:bodyPr/>
                    <a:lstStyle/>
                    <a:p>
                      <a:pPr rtl="1"/>
                      <a:endParaRPr lang="ar-SY"/>
                    </a:p>
                  </a:txBody>
                  <a:tcPr/>
                </a:tc>
                <a:tc>
                  <a:txBody>
                    <a:bodyPr/>
                    <a:lstStyle/>
                    <a:p>
                      <a:pPr rtl="1"/>
                      <a:endParaRPr lang="ar-SY"/>
                    </a:p>
                  </a:txBody>
                  <a:tcPr/>
                </a:tc>
                <a:tc>
                  <a:txBody>
                    <a:bodyPr/>
                    <a:lstStyle/>
                    <a:p>
                      <a:pPr rtl="1"/>
                      <a:endParaRPr lang="ar-SY" dirty="0"/>
                    </a:p>
                  </a:txBody>
                  <a:tcPr/>
                </a:tc>
                <a:extLst>
                  <a:ext uri="{0D108BD9-81ED-4DB2-BD59-A6C34878D82A}">
                    <a16:rowId xmlns:a16="http://schemas.microsoft.com/office/drawing/2014/main" val="10001"/>
                  </a:ext>
                </a:extLst>
              </a:tr>
              <a:tr h="702078">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Y" b="1" dirty="0"/>
                        <a:t> جهوي</a:t>
                      </a:r>
                      <a:r>
                        <a:rPr lang="ar-SY" b="1" baseline="0" dirty="0"/>
                        <a:t>  </a:t>
                      </a:r>
                      <a:r>
                        <a:rPr lang="en-US" b="1" baseline="0" dirty="0"/>
                        <a:t>Regional</a:t>
                      </a:r>
                      <a:endParaRPr lang="ar-SY" b="1" dirty="0"/>
                    </a:p>
                  </a:txBody>
                  <a:tcPr anchor="ctr">
                    <a:solidFill>
                      <a:srgbClr val="D9F7BB"/>
                    </a:solidFill>
                  </a:tcPr>
                </a:tc>
                <a:tc>
                  <a:txBody>
                    <a:bodyPr/>
                    <a:lstStyle/>
                    <a:p>
                      <a:pPr rtl="1"/>
                      <a:endParaRPr lang="ar-SY" dirty="0"/>
                    </a:p>
                  </a:txBody>
                  <a:tcPr/>
                </a:tc>
                <a:tc>
                  <a:txBody>
                    <a:bodyPr/>
                    <a:lstStyle/>
                    <a:p>
                      <a:pPr rtl="1"/>
                      <a:endParaRPr lang="ar-SY"/>
                    </a:p>
                  </a:txBody>
                  <a:tcPr/>
                </a:tc>
                <a:tc>
                  <a:txBody>
                    <a:bodyPr/>
                    <a:lstStyle/>
                    <a:p>
                      <a:pPr rtl="1"/>
                      <a:endParaRPr lang="ar-SY" dirty="0"/>
                    </a:p>
                  </a:txBody>
                  <a:tcPr/>
                </a:tc>
                <a:extLst>
                  <a:ext uri="{0D108BD9-81ED-4DB2-BD59-A6C34878D82A}">
                    <a16:rowId xmlns:a16="http://schemas.microsoft.com/office/drawing/2014/main" val="10002"/>
                  </a:ext>
                </a:extLst>
              </a:tr>
              <a:tr h="702078">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Y" b="1" dirty="0"/>
                        <a:t> محلي  </a:t>
                      </a:r>
                      <a:r>
                        <a:rPr lang="ar-SY" b="1" baseline="0" dirty="0"/>
                        <a:t> </a:t>
                      </a:r>
                      <a:r>
                        <a:rPr lang="en-US" b="1" baseline="0" dirty="0"/>
                        <a:t>Local</a:t>
                      </a:r>
                      <a:endParaRPr lang="ar-SY" b="1" dirty="0"/>
                    </a:p>
                  </a:txBody>
                  <a:tcPr anchor="ctr">
                    <a:solidFill>
                      <a:srgbClr val="D9F7BB"/>
                    </a:solidFill>
                  </a:tcPr>
                </a:tc>
                <a:tc>
                  <a:txBody>
                    <a:bodyPr/>
                    <a:lstStyle/>
                    <a:p>
                      <a:pPr rtl="1"/>
                      <a:endParaRPr lang="ar-SY" dirty="0"/>
                    </a:p>
                  </a:txBody>
                  <a:tcPr/>
                </a:tc>
                <a:tc>
                  <a:txBody>
                    <a:bodyPr/>
                    <a:lstStyle/>
                    <a:p>
                      <a:pPr rtl="1"/>
                      <a:endParaRPr lang="ar-SY" dirty="0"/>
                    </a:p>
                  </a:txBody>
                  <a:tcPr/>
                </a:tc>
                <a:tc>
                  <a:txBody>
                    <a:bodyPr/>
                    <a:lstStyle/>
                    <a:p>
                      <a:pPr rtl="1"/>
                      <a:endParaRPr lang="ar-SY" dirty="0"/>
                    </a:p>
                  </a:txBody>
                  <a:tcPr/>
                </a:tc>
                <a:extLst>
                  <a:ext uri="{0D108BD9-81ED-4DB2-BD59-A6C34878D82A}">
                    <a16:rowId xmlns:a16="http://schemas.microsoft.com/office/drawing/2014/main" val="10003"/>
                  </a:ext>
                </a:extLst>
              </a:tr>
            </a:tbl>
          </a:graphicData>
        </a:graphic>
      </p:graphicFrame>
      <p:sp>
        <p:nvSpPr>
          <p:cNvPr id="6" name="Title 1"/>
          <p:cNvSpPr txBox="1">
            <a:spLocks/>
          </p:cNvSpPr>
          <p:nvPr/>
        </p:nvSpPr>
        <p:spPr>
          <a:xfrm>
            <a:off x="0" y="562670"/>
            <a:ext cx="8136904" cy="850106"/>
          </a:xfrm>
          <a:prstGeom prst="rect">
            <a:avLst/>
          </a:prstGeom>
        </p:spPr>
        <p:txBody>
          <a:bodyPr>
            <a:no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SY" sz="4400" i="0" u="none" strike="noStrike" kern="1200" cap="none" spc="0" normalizeH="0" baseline="0" noProof="0" dirty="0">
                <a:ln>
                  <a:noFill/>
                </a:ln>
                <a:solidFill>
                  <a:srgbClr val="00B0F0"/>
                </a:solidFill>
                <a:uLnTx/>
                <a:uFillTx/>
                <a:latin typeface="+mn-lt"/>
                <a:ea typeface="+mj-ea"/>
                <a:cs typeface="+mj-cs"/>
              </a:rPr>
              <a:t>الأبعاد الزمانية</a:t>
            </a:r>
            <a:r>
              <a:rPr kumimoji="0" lang="ar-SY" sz="4400" i="0" u="none" strike="noStrike" kern="1200" cap="none" spc="0" normalizeH="0" noProof="0" dirty="0">
                <a:ln>
                  <a:noFill/>
                </a:ln>
                <a:solidFill>
                  <a:srgbClr val="00B0F0"/>
                </a:solidFill>
                <a:uLnTx/>
                <a:uFillTx/>
                <a:latin typeface="+mn-lt"/>
                <a:ea typeface="+mj-ea"/>
                <a:cs typeface="+mj-cs"/>
              </a:rPr>
              <a:t> والمكانية </a:t>
            </a:r>
            <a:r>
              <a:rPr kumimoji="0" lang="ar-LB" sz="4400" i="0" u="none" strike="noStrike" kern="1200" cap="none" spc="0" normalizeH="0" noProof="0" dirty="0">
                <a:ln>
                  <a:noFill/>
                </a:ln>
                <a:solidFill>
                  <a:srgbClr val="00B0F0"/>
                </a:solidFill>
                <a:uLnTx/>
                <a:uFillTx/>
                <a:latin typeface="+mn-lt"/>
                <a:ea typeface="+mj-ea"/>
                <a:cs typeface="+mj-cs"/>
              </a:rPr>
              <a:t>لتخطيط النقل </a:t>
            </a:r>
            <a:endParaRPr kumimoji="0" lang="ar-SY" sz="4400" i="0" u="none" strike="noStrike" kern="1200" cap="none" spc="0" normalizeH="0" baseline="0" noProof="0" dirty="0">
              <a:ln>
                <a:noFill/>
              </a:ln>
              <a:solidFill>
                <a:srgbClr val="00B0F0"/>
              </a:solidFill>
              <a:uLnTx/>
              <a:uFillTx/>
              <a:latin typeface="+mn-lt"/>
              <a:ea typeface="+mj-ea"/>
              <a:cs typeface="+mj-cs"/>
            </a:endParaRPr>
          </a:p>
        </p:txBody>
      </p:sp>
      <p:sp>
        <p:nvSpPr>
          <p:cNvPr id="4" name="TextBox 3"/>
          <p:cNvSpPr txBox="1"/>
          <p:nvPr/>
        </p:nvSpPr>
        <p:spPr>
          <a:xfrm rot="16200000">
            <a:off x="7462922" y="4159682"/>
            <a:ext cx="2335896" cy="523220"/>
          </a:xfrm>
          <a:prstGeom prst="rect">
            <a:avLst/>
          </a:prstGeom>
          <a:noFill/>
        </p:spPr>
        <p:txBody>
          <a:bodyPr wrap="none" rtlCol="1">
            <a:spAutoFit/>
          </a:bodyPr>
          <a:lstStyle/>
          <a:p>
            <a:r>
              <a:rPr lang="ar-SY" sz="2800" b="1" dirty="0">
                <a:solidFill>
                  <a:srgbClr val="00B050"/>
                </a:solidFill>
              </a:rPr>
              <a:t>المستوى الجغرافي</a:t>
            </a:r>
          </a:p>
        </p:txBody>
      </p:sp>
      <p:sp>
        <p:nvSpPr>
          <p:cNvPr id="7" name="TextBox 6"/>
          <p:cNvSpPr txBox="1"/>
          <p:nvPr/>
        </p:nvSpPr>
        <p:spPr>
          <a:xfrm>
            <a:off x="2339752" y="1772816"/>
            <a:ext cx="2598788" cy="523220"/>
          </a:xfrm>
          <a:prstGeom prst="rect">
            <a:avLst/>
          </a:prstGeom>
          <a:noFill/>
        </p:spPr>
        <p:txBody>
          <a:bodyPr wrap="none" rtlCol="1">
            <a:spAutoFit/>
          </a:bodyPr>
          <a:lstStyle/>
          <a:p>
            <a:r>
              <a:rPr lang="ar-SY" sz="2800" b="1" dirty="0">
                <a:solidFill>
                  <a:srgbClr val="00B0F0"/>
                </a:solidFill>
              </a:rPr>
              <a:t>البعد الزمني للتخطيط</a:t>
            </a:r>
          </a:p>
        </p:txBody>
      </p:sp>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5432937-1ADD-44B8-A551-FEB3EEFF5FA8}"/>
              </a:ext>
            </a:extLst>
          </p:cNvPr>
          <p:cNvGraphicFramePr>
            <a:graphicFrameLocks/>
          </p:cNvGraphicFramePr>
          <p:nvPr>
            <p:extLst>
              <p:ext uri="{D42A27DB-BD31-4B8C-83A1-F6EECF244321}">
                <p14:modId xmlns:p14="http://schemas.microsoft.com/office/powerpoint/2010/main" val="550775282"/>
              </p:ext>
            </p:extLst>
          </p:nvPr>
        </p:nvGraphicFramePr>
        <p:xfrm>
          <a:off x="4925447" y="1787971"/>
          <a:ext cx="3456384" cy="2986676"/>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2">
            <a:extLst>
              <a:ext uri="{FF2B5EF4-FFF2-40B4-BE49-F238E27FC236}">
                <a16:creationId xmlns:a16="http://schemas.microsoft.com/office/drawing/2014/main" id="{3D7EF65A-A950-4E1A-BFC9-E39678BFC038}"/>
              </a:ext>
            </a:extLst>
          </p:cNvPr>
          <p:cNvSpPr>
            <a:spLocks noGrp="1"/>
          </p:cNvSpPr>
          <p:nvPr>
            <p:ph type="title"/>
          </p:nvPr>
        </p:nvSpPr>
        <p:spPr>
          <a:xfrm>
            <a:off x="-214346" y="77300"/>
            <a:ext cx="9358346" cy="725470"/>
          </a:xfrm>
        </p:spPr>
        <p:txBody>
          <a:bodyPr>
            <a:noAutofit/>
          </a:bodyPr>
          <a:lstStyle/>
          <a:p>
            <a:r>
              <a:rPr lang="ar-LB" dirty="0">
                <a:solidFill>
                  <a:srgbClr val="00B0F0"/>
                </a:solidFill>
              </a:rPr>
              <a:t>الارتباط الوثيق بين النقل والنمو الاقتصادي</a:t>
            </a:r>
            <a:endParaRPr lang="ar-SY" dirty="0">
              <a:solidFill>
                <a:srgbClr val="00B0F0"/>
              </a:solidFill>
            </a:endParaRPr>
          </a:p>
        </p:txBody>
      </p:sp>
      <p:pic>
        <p:nvPicPr>
          <p:cNvPr id="8" name="Picture 7">
            <a:extLst>
              <a:ext uri="{FF2B5EF4-FFF2-40B4-BE49-F238E27FC236}">
                <a16:creationId xmlns:a16="http://schemas.microsoft.com/office/drawing/2014/main" id="{A14009BA-E284-4BD9-8F8F-6F45D637F20C}"/>
              </a:ext>
            </a:extLst>
          </p:cNvPr>
          <p:cNvPicPr>
            <a:picLocks noChangeAspect="1"/>
          </p:cNvPicPr>
          <p:nvPr/>
        </p:nvPicPr>
        <p:blipFill>
          <a:blip r:embed="rId3"/>
          <a:stretch>
            <a:fillRect/>
          </a:stretch>
        </p:blipFill>
        <p:spPr>
          <a:xfrm>
            <a:off x="683568" y="2807114"/>
            <a:ext cx="3464358" cy="1944216"/>
          </a:xfrm>
          <a:prstGeom prst="rect">
            <a:avLst/>
          </a:prstGeom>
        </p:spPr>
      </p:pic>
      <p:pic>
        <p:nvPicPr>
          <p:cNvPr id="9" name="Picture 8">
            <a:extLst>
              <a:ext uri="{FF2B5EF4-FFF2-40B4-BE49-F238E27FC236}">
                <a16:creationId xmlns:a16="http://schemas.microsoft.com/office/drawing/2014/main" id="{D80104AD-8B22-42C7-A58B-19F5E55382C0}"/>
              </a:ext>
            </a:extLst>
          </p:cNvPr>
          <p:cNvPicPr>
            <a:picLocks noChangeAspect="1"/>
          </p:cNvPicPr>
          <p:nvPr/>
        </p:nvPicPr>
        <p:blipFill>
          <a:blip r:embed="rId4"/>
          <a:stretch>
            <a:fillRect/>
          </a:stretch>
        </p:blipFill>
        <p:spPr>
          <a:xfrm>
            <a:off x="693673" y="836712"/>
            <a:ext cx="3444147" cy="1970402"/>
          </a:xfrm>
          <a:prstGeom prst="rect">
            <a:avLst/>
          </a:prstGeom>
        </p:spPr>
      </p:pic>
      <p:pic>
        <p:nvPicPr>
          <p:cNvPr id="10" name="Picture 9">
            <a:extLst>
              <a:ext uri="{FF2B5EF4-FFF2-40B4-BE49-F238E27FC236}">
                <a16:creationId xmlns:a16="http://schemas.microsoft.com/office/drawing/2014/main" id="{98AF2936-5CC6-43B4-85A9-5F8869A28EAB}"/>
              </a:ext>
            </a:extLst>
          </p:cNvPr>
          <p:cNvPicPr>
            <a:picLocks noChangeAspect="1"/>
          </p:cNvPicPr>
          <p:nvPr/>
        </p:nvPicPr>
        <p:blipFill>
          <a:blip r:embed="rId5"/>
          <a:stretch>
            <a:fillRect/>
          </a:stretch>
        </p:blipFill>
        <p:spPr>
          <a:xfrm>
            <a:off x="683568" y="4751330"/>
            <a:ext cx="3464358" cy="1995913"/>
          </a:xfrm>
          <a:prstGeom prst="rect">
            <a:avLst/>
          </a:prstGeom>
        </p:spPr>
      </p:pic>
    </p:spTree>
    <p:extLst>
      <p:ext uri="{BB962C8B-B14F-4D97-AF65-F5344CB8AC3E}">
        <p14:creationId xmlns:p14="http://schemas.microsoft.com/office/powerpoint/2010/main" val="1536563594"/>
      </p:ext>
    </p:extLst>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D7EF65A-A950-4E1A-BFC9-E39678BFC038}"/>
              </a:ext>
            </a:extLst>
          </p:cNvPr>
          <p:cNvSpPr>
            <a:spLocks noGrp="1"/>
          </p:cNvSpPr>
          <p:nvPr>
            <p:ph type="title"/>
          </p:nvPr>
        </p:nvSpPr>
        <p:spPr>
          <a:xfrm>
            <a:off x="-324544" y="110757"/>
            <a:ext cx="9358346" cy="725470"/>
          </a:xfrm>
        </p:spPr>
        <p:txBody>
          <a:bodyPr>
            <a:noAutofit/>
          </a:bodyPr>
          <a:lstStyle/>
          <a:p>
            <a:r>
              <a:rPr lang="ar-LB" dirty="0">
                <a:solidFill>
                  <a:srgbClr val="00B0F0"/>
                </a:solidFill>
              </a:rPr>
              <a:t>التشابك بين النقل وأهداف التنمية المستدامة</a:t>
            </a:r>
            <a:endParaRPr lang="ar-SY" dirty="0">
              <a:solidFill>
                <a:srgbClr val="00B0F0"/>
              </a:solidFill>
            </a:endParaRPr>
          </a:p>
        </p:txBody>
      </p:sp>
      <p:pic>
        <p:nvPicPr>
          <p:cNvPr id="2" name="Picture 1">
            <a:extLst>
              <a:ext uri="{FF2B5EF4-FFF2-40B4-BE49-F238E27FC236}">
                <a16:creationId xmlns:a16="http://schemas.microsoft.com/office/drawing/2014/main" id="{7E6F4467-25F3-4CBE-8A34-2A560572EDCB}"/>
              </a:ext>
            </a:extLst>
          </p:cNvPr>
          <p:cNvPicPr>
            <a:picLocks noChangeAspect="1"/>
          </p:cNvPicPr>
          <p:nvPr/>
        </p:nvPicPr>
        <p:blipFill>
          <a:blip r:embed="rId2"/>
          <a:stretch>
            <a:fillRect/>
          </a:stretch>
        </p:blipFill>
        <p:spPr>
          <a:xfrm>
            <a:off x="755576" y="980728"/>
            <a:ext cx="7379741" cy="5534806"/>
          </a:xfrm>
          <a:prstGeom prst="rect">
            <a:avLst/>
          </a:prstGeom>
        </p:spPr>
      </p:pic>
    </p:spTree>
    <p:extLst>
      <p:ext uri="{BB962C8B-B14F-4D97-AF65-F5344CB8AC3E}">
        <p14:creationId xmlns:p14="http://schemas.microsoft.com/office/powerpoint/2010/main" val="2668549494"/>
      </p:ext>
    </p:extLst>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36912"/>
            <a:ext cx="8229600" cy="1143000"/>
          </a:xfrm>
        </p:spPr>
        <p:txBody>
          <a:bodyPr>
            <a:normAutofit/>
          </a:bodyPr>
          <a:lstStyle/>
          <a:p>
            <a:r>
              <a:rPr lang="ar-LB" b="1" dirty="0">
                <a:solidFill>
                  <a:srgbClr val="00B0F0"/>
                </a:solidFill>
              </a:rPr>
              <a:t>ثانياً- ملامح السياسة الوطنية في قطاع النقل</a:t>
            </a:r>
            <a:endParaRPr lang="ar-SY" b="1" dirty="0">
              <a:solidFill>
                <a:srgbClr val="00B0F0"/>
              </a:solidFill>
            </a:endParaRPr>
          </a:p>
        </p:txBody>
      </p:sp>
    </p:spTree>
    <p:extLst>
      <p:ext uri="{BB962C8B-B14F-4D97-AF65-F5344CB8AC3E}">
        <p14:creationId xmlns:p14="http://schemas.microsoft.com/office/powerpoint/2010/main" val="1819907877"/>
      </p:ext>
    </p:extLst>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507288" cy="706090"/>
          </a:xfrm>
          <a:prstGeom prst="rect">
            <a:avLst/>
          </a:prstGeom>
        </p:spPr>
        <p:txBody>
          <a:bodyPr>
            <a:normAutofit fontScale="92500" lnSpcReduction="1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Y"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mn-lt"/>
                <a:ea typeface="+mn-ea"/>
                <a:cs typeface="+mj-cs"/>
              </a:rPr>
              <a:t>مكونات وثيقة السياسة الوطنية للنقل والمواصلات</a:t>
            </a:r>
          </a:p>
        </p:txBody>
      </p:sp>
      <p:sp>
        <p:nvSpPr>
          <p:cNvPr id="5" name="Content Placeholder 2"/>
          <p:cNvSpPr txBox="1">
            <a:spLocks/>
          </p:cNvSpPr>
          <p:nvPr/>
        </p:nvSpPr>
        <p:spPr>
          <a:xfrm>
            <a:off x="4572000" y="1124744"/>
            <a:ext cx="4114800" cy="5472608"/>
          </a:xfrm>
          <a:prstGeom prst="rect">
            <a:avLst/>
          </a:prstGeom>
        </p:spPr>
        <p:txBody>
          <a:bodyPr/>
          <a:lstStyle/>
          <a:p>
            <a:pPr marL="342900" lvl="0" indent="-342900">
              <a:spcBef>
                <a:spcPct val="20000"/>
              </a:spcBef>
              <a:buFont typeface="Arial" pitchFamily="34" charset="0"/>
              <a:buChar char="•"/>
            </a:pPr>
            <a:r>
              <a:rPr kumimoji="0" lang="ar-SY" sz="2800" b="1" i="0" u="none" strike="noStrike" kern="1200" cap="none" spc="0" normalizeH="0" baseline="0" noProof="0" dirty="0">
                <a:ln>
                  <a:noFill/>
                </a:ln>
                <a:effectLst/>
                <a:uLnTx/>
                <a:uFillTx/>
                <a:latin typeface="+mn-lt"/>
                <a:ea typeface="+mn-ea"/>
                <a:cs typeface="+mn-cs"/>
              </a:rPr>
              <a:t>التحديات</a:t>
            </a:r>
            <a:r>
              <a:rPr kumimoji="0" lang="ar-SY" sz="2800" b="1" i="0" u="none" strike="noStrike" kern="1200" cap="none" spc="0" normalizeH="0" baseline="0" noProof="0" dirty="0">
                <a:ln>
                  <a:noFill/>
                </a:ln>
                <a:solidFill>
                  <a:srgbClr val="00B0F0"/>
                </a:solidFill>
                <a:effectLst/>
                <a:uLnTx/>
                <a:uFillTx/>
                <a:latin typeface="+mn-lt"/>
                <a:ea typeface="+mn-ea"/>
                <a:cs typeface="+mn-cs"/>
              </a:rPr>
              <a:t> </a:t>
            </a:r>
            <a:r>
              <a:rPr lang="en-US" sz="2400" i="1" dirty="0">
                <a:solidFill>
                  <a:srgbClr val="00B0F0"/>
                </a:solidFill>
              </a:rPr>
              <a:t>Challenges</a:t>
            </a:r>
            <a:endParaRPr kumimoji="0" lang="ar-SY" sz="2400" b="1" i="1" u="none" strike="noStrike" kern="1200" cap="none" spc="0" normalizeH="0" baseline="0" noProof="0" dirty="0">
              <a:ln>
                <a:noFill/>
              </a:ln>
              <a:solidFill>
                <a:srgbClr val="00B0F0"/>
              </a:solidFill>
              <a:effectLst/>
              <a:uLnTx/>
              <a:uFillTx/>
              <a:latin typeface="+mn-lt"/>
              <a:ea typeface="+mn-ea"/>
              <a:cs typeface="+mn-cs"/>
            </a:endParaRPr>
          </a:p>
          <a:p>
            <a:pPr marL="342900" lvl="0" indent="-342900">
              <a:spcBef>
                <a:spcPct val="20000"/>
              </a:spcBef>
            </a:pPr>
            <a:r>
              <a:rPr lang="ar-SY" sz="2000" dirty="0"/>
              <a:t>(المنبثقة من تحليل الوضع الراهن</a:t>
            </a:r>
            <a:r>
              <a:rPr lang="ar-SY" sz="2000" dirty="0" err="1"/>
              <a:t>)</a:t>
            </a:r>
            <a:endParaRPr lang="ar-SY" sz="2000" dirty="0"/>
          </a:p>
          <a:p>
            <a:pPr marL="342900" lvl="0" indent="-342900">
              <a:spcBef>
                <a:spcPct val="20000"/>
              </a:spcBef>
            </a:pPr>
            <a:endParaRPr kumimoji="0" lang="ar-SY" sz="2000" b="0" i="0" u="none" strike="noStrike" kern="1200" cap="none" spc="0" normalizeH="0" baseline="0" noProof="0" dirty="0">
              <a:ln>
                <a:noFill/>
              </a:ln>
              <a:solidFill>
                <a:srgbClr val="00B0F0"/>
              </a:solidFill>
              <a:effectLst/>
              <a:uLnTx/>
              <a:uFillTx/>
              <a:latin typeface="+mn-lt"/>
              <a:ea typeface="+mn-ea"/>
              <a:cs typeface="+mn-cs"/>
            </a:endParaRPr>
          </a:p>
          <a:p>
            <a:pPr marL="342900" lvl="0" indent="-342900">
              <a:spcBef>
                <a:spcPct val="20000"/>
              </a:spcBef>
            </a:pPr>
            <a:endParaRPr kumimoji="0" lang="ar-SY" sz="2000" b="0" i="0" u="none" strike="noStrike" kern="1200" cap="none" spc="0" normalizeH="0" baseline="0" noProof="0" dirty="0">
              <a:ln>
                <a:noFill/>
              </a:ln>
              <a:solidFill>
                <a:srgbClr val="00B0F0"/>
              </a:solidFill>
              <a:effectLst/>
              <a:uLnTx/>
              <a:uFillTx/>
              <a:latin typeface="+mn-lt"/>
              <a:ea typeface="+mn-ea"/>
              <a:cs typeface="+mn-cs"/>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lang="ar-SY" sz="2800" b="1" dirty="0"/>
              <a:t>الأهداف</a:t>
            </a:r>
            <a:r>
              <a:rPr kumimoji="0" lang="ar-SY" sz="2800" b="0" i="0" u="none" strike="noStrike" kern="1200" cap="none" spc="0" normalizeH="0" baseline="0" noProof="0" dirty="0">
                <a:ln>
                  <a:noFill/>
                </a:ln>
                <a:solidFill>
                  <a:srgbClr val="00B0F0"/>
                </a:solidFill>
                <a:effectLst/>
                <a:uLnTx/>
                <a:uFillTx/>
                <a:latin typeface="+mn-lt"/>
                <a:ea typeface="+mn-ea"/>
                <a:cs typeface="+mn-cs"/>
              </a:rPr>
              <a:t> </a:t>
            </a:r>
            <a:r>
              <a:rPr lang="en-US" sz="2400" i="1" dirty="0">
                <a:solidFill>
                  <a:srgbClr val="00B0F0"/>
                </a:solidFill>
              </a:rPr>
              <a:t>Objectives</a:t>
            </a:r>
          </a:p>
          <a:p>
            <a:pPr marL="342900" marR="0" lvl="0" indent="-342900" algn="r" defTabSz="914400" rtl="1" eaLnBrk="1" fontAlgn="auto" latinLnBrk="0" hangingPunct="1">
              <a:lnSpc>
                <a:spcPct val="100000"/>
              </a:lnSpc>
              <a:spcBef>
                <a:spcPct val="20000"/>
              </a:spcBef>
              <a:spcAft>
                <a:spcPts val="0"/>
              </a:spcAft>
              <a:buClrTx/>
              <a:buSzTx/>
              <a:tabLst/>
              <a:defRPr/>
            </a:pPr>
            <a:endParaRPr kumimoji="0" lang="ar-SY" sz="2800" b="0" i="0" u="none" strike="noStrike" kern="1200" cap="none" spc="0" normalizeH="0" baseline="0" noProof="0" dirty="0">
              <a:ln>
                <a:noFill/>
              </a:ln>
              <a:solidFill>
                <a:srgbClr val="00B0F0"/>
              </a:solidFill>
              <a:effectLst/>
              <a:uLnTx/>
              <a:uFillTx/>
              <a:latin typeface="+mn-lt"/>
              <a:ea typeface="+mn-ea"/>
              <a:cs typeface="+mn-cs"/>
            </a:endParaRPr>
          </a:p>
          <a:p>
            <a:pPr marL="342900" marR="0" lvl="0" indent="-342900" algn="r" defTabSz="914400" rtl="1" eaLnBrk="1" fontAlgn="auto" latinLnBrk="0" hangingPunct="1">
              <a:lnSpc>
                <a:spcPct val="100000"/>
              </a:lnSpc>
              <a:spcBef>
                <a:spcPct val="20000"/>
              </a:spcBef>
              <a:spcAft>
                <a:spcPts val="0"/>
              </a:spcAft>
              <a:buClrTx/>
              <a:buSzTx/>
              <a:tabLst/>
              <a:defRPr/>
            </a:pPr>
            <a:endParaRPr kumimoji="0" lang="ar-SY" sz="2800" b="0" i="0" u="none" strike="noStrike" kern="1200" cap="none" spc="0" normalizeH="0" baseline="0" noProof="0" dirty="0">
              <a:ln>
                <a:noFill/>
              </a:ln>
              <a:solidFill>
                <a:srgbClr val="00B0F0"/>
              </a:solidFill>
              <a:effectLst/>
              <a:uLnTx/>
              <a:uFillTx/>
              <a:latin typeface="+mn-lt"/>
              <a:ea typeface="+mn-ea"/>
              <a:cs typeface="+mn-cs"/>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lang="ar-SY" sz="2800" b="1" dirty="0"/>
              <a:t>محاور العمل الرئيسية </a:t>
            </a:r>
            <a:r>
              <a:rPr lang="en-US" sz="2400" i="1" dirty="0">
                <a:solidFill>
                  <a:srgbClr val="00B0F0"/>
                </a:solidFill>
              </a:rPr>
              <a:t>Axes</a:t>
            </a:r>
          </a:p>
          <a:p>
            <a:pPr marL="342900" marR="0" lvl="0" indent="-342900" algn="r" defTabSz="914400" rtl="1" eaLnBrk="1" fontAlgn="auto" latinLnBrk="0" hangingPunct="1">
              <a:lnSpc>
                <a:spcPct val="100000"/>
              </a:lnSpc>
              <a:spcBef>
                <a:spcPct val="20000"/>
              </a:spcBef>
              <a:spcAft>
                <a:spcPts val="0"/>
              </a:spcAft>
              <a:buClrTx/>
              <a:buSzTx/>
              <a:tabLst/>
              <a:defRPr/>
            </a:pPr>
            <a:endParaRPr kumimoji="0" lang="ar-SY" sz="2800" b="0" i="0" u="none" strike="noStrike" kern="1200" cap="none" spc="0" normalizeH="0" baseline="0" noProof="0" dirty="0">
              <a:ln>
                <a:noFill/>
              </a:ln>
              <a:solidFill>
                <a:srgbClr val="00B0F0"/>
              </a:solidFill>
              <a:effectLst/>
              <a:uLnTx/>
              <a:uFillTx/>
              <a:latin typeface="+mn-lt"/>
              <a:ea typeface="+mn-ea"/>
              <a:cs typeface="+mn-cs"/>
            </a:endParaRPr>
          </a:p>
          <a:p>
            <a:pPr marL="342900" marR="0" lvl="0" indent="-342900" algn="r" defTabSz="914400" rtl="1" eaLnBrk="1" fontAlgn="auto" latinLnBrk="0" hangingPunct="1">
              <a:lnSpc>
                <a:spcPct val="100000"/>
              </a:lnSpc>
              <a:spcBef>
                <a:spcPct val="20000"/>
              </a:spcBef>
              <a:spcAft>
                <a:spcPts val="0"/>
              </a:spcAft>
              <a:buClrTx/>
              <a:buSzTx/>
              <a:tabLst/>
              <a:defRPr/>
            </a:pPr>
            <a:endParaRPr kumimoji="0" lang="ar-SY" sz="2800" b="0" i="0" u="none" strike="noStrike" kern="1200" cap="none" spc="0" normalizeH="0" baseline="0" noProof="0" dirty="0">
              <a:ln>
                <a:noFill/>
              </a:ln>
              <a:solidFill>
                <a:srgbClr val="00B0F0"/>
              </a:solidFill>
              <a:effectLst/>
              <a:uLnTx/>
              <a:uFillTx/>
              <a:latin typeface="+mn-lt"/>
              <a:ea typeface="+mn-ea"/>
              <a:cs typeface="+mn-cs"/>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lang="ar-SY" sz="2800" b="1" dirty="0"/>
              <a:t>الأدوات</a:t>
            </a:r>
            <a:r>
              <a:rPr kumimoji="0" lang="ar-SY" sz="2800" b="1" i="0" u="none" strike="noStrike" kern="1200" cap="none" spc="0" normalizeH="0" baseline="0" noProof="0" dirty="0">
                <a:ln>
                  <a:noFill/>
                </a:ln>
                <a:solidFill>
                  <a:srgbClr val="00B0F0"/>
                </a:solidFill>
                <a:effectLst/>
                <a:uLnTx/>
                <a:uFillTx/>
                <a:latin typeface="+mn-lt"/>
                <a:ea typeface="+mn-ea"/>
                <a:cs typeface="+mn-cs"/>
              </a:rPr>
              <a:t> </a:t>
            </a:r>
            <a:r>
              <a:rPr lang="en-US" sz="2400" i="1" dirty="0">
                <a:solidFill>
                  <a:srgbClr val="00B0F0"/>
                </a:solidFill>
              </a:rPr>
              <a:t>Tools</a:t>
            </a:r>
            <a:endParaRPr lang="ar-SY" sz="2400" i="1" dirty="0">
              <a:solidFill>
                <a:srgbClr val="00B0F0"/>
              </a:solidFill>
            </a:endParaRPr>
          </a:p>
        </p:txBody>
      </p:sp>
      <p:pic>
        <p:nvPicPr>
          <p:cNvPr id="72706" name="Picture 2" descr="https://encrypted-tbn0.gstatic.com/images?q=tbn:ANd9GcTFent8nq8_O4qhNp75M8sZOXvgoEmgHzlXZ-73ZL7oXJAuADmwLA"/>
          <p:cNvPicPr>
            <a:picLocks noChangeAspect="1" noChangeArrowheads="1"/>
          </p:cNvPicPr>
          <p:nvPr/>
        </p:nvPicPr>
        <p:blipFill>
          <a:blip r:embed="rId2" cstate="email"/>
          <a:srcRect/>
          <a:stretch>
            <a:fillRect/>
          </a:stretch>
        </p:blipFill>
        <p:spPr bwMode="auto">
          <a:xfrm>
            <a:off x="2699792" y="1196752"/>
            <a:ext cx="945705" cy="1224136"/>
          </a:xfrm>
          <a:prstGeom prst="rect">
            <a:avLst/>
          </a:prstGeom>
          <a:noFill/>
        </p:spPr>
      </p:pic>
      <p:pic>
        <p:nvPicPr>
          <p:cNvPr id="72714" name="Picture 10" descr="https://encrypted-tbn1.gstatic.com/images?q=tbn:ANd9GcROGKIZFk905fB-e2lZhXu5sTFNf2WVSzB-vMFPLLiiE9HQ8fcf"/>
          <p:cNvPicPr>
            <a:picLocks noChangeAspect="1" noChangeArrowheads="1"/>
          </p:cNvPicPr>
          <p:nvPr/>
        </p:nvPicPr>
        <p:blipFill>
          <a:blip r:embed="rId3" cstate="email"/>
          <a:srcRect/>
          <a:stretch>
            <a:fillRect/>
          </a:stretch>
        </p:blipFill>
        <p:spPr bwMode="auto">
          <a:xfrm>
            <a:off x="2627785" y="5013176"/>
            <a:ext cx="1512496" cy="1440160"/>
          </a:xfrm>
          <a:prstGeom prst="rect">
            <a:avLst/>
          </a:prstGeom>
          <a:noFill/>
        </p:spPr>
      </p:pic>
      <p:pic>
        <p:nvPicPr>
          <p:cNvPr id="72716" name="Picture 12" descr="https://encrypted-tbn1.gstatic.com/images?q=tbn:ANd9GcQ2X8k1hI-kYqgJy0WLQIsKhiIjXo8F4fTjAz-XJtR0pJkPt6tCrg"/>
          <p:cNvPicPr>
            <a:picLocks noChangeAspect="1" noChangeArrowheads="1"/>
          </p:cNvPicPr>
          <p:nvPr/>
        </p:nvPicPr>
        <p:blipFill>
          <a:blip r:embed="rId4" cstate="email"/>
          <a:srcRect/>
          <a:stretch>
            <a:fillRect/>
          </a:stretch>
        </p:blipFill>
        <p:spPr bwMode="auto">
          <a:xfrm>
            <a:off x="2627784" y="2636912"/>
            <a:ext cx="1429081" cy="1080120"/>
          </a:xfrm>
          <a:prstGeom prst="rect">
            <a:avLst/>
          </a:prstGeom>
          <a:noFill/>
        </p:spPr>
      </p:pic>
      <p:pic>
        <p:nvPicPr>
          <p:cNvPr id="56322" name="Picture 2" descr="https://encrypted-tbn3.gstatic.com/images?q=tbn:ANd9GcRbOh7XsDpAZ4tLzt0099nZ-r4OohsJVeB73TIrZfopNKXpVKaJsg"/>
          <p:cNvPicPr>
            <a:picLocks noChangeAspect="1" noChangeArrowheads="1"/>
          </p:cNvPicPr>
          <p:nvPr/>
        </p:nvPicPr>
        <p:blipFill>
          <a:blip r:embed="rId5" cstate="email"/>
          <a:srcRect/>
          <a:stretch>
            <a:fillRect/>
          </a:stretch>
        </p:blipFill>
        <p:spPr bwMode="auto">
          <a:xfrm>
            <a:off x="2627784" y="3789040"/>
            <a:ext cx="1368152" cy="1085835"/>
          </a:xfrm>
          <a:prstGeom prst="rect">
            <a:avLst/>
          </a:prstGeom>
          <a:noFill/>
        </p:spPr>
      </p:pic>
    </p:spTree>
  </p:cSld>
  <p:clrMapOvr>
    <a:masterClrMapping/>
  </p:clrMapOvr>
  <p:transition>
    <p:dissolv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28003</TotalTime>
  <Words>775</Words>
  <Application>Microsoft Office PowerPoint</Application>
  <PresentationFormat>On-screen Show (4:3)</PresentationFormat>
  <Paragraphs>122</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Arial Black</vt:lpstr>
      <vt:lpstr>Calibri</vt:lpstr>
      <vt:lpstr>Office Theme</vt:lpstr>
      <vt:lpstr>PowerPoint Presentation</vt:lpstr>
      <vt:lpstr>المحتويات</vt:lpstr>
      <vt:lpstr>أولا- تنويهات من الجلسات السابقة</vt:lpstr>
      <vt:lpstr>تشابك العلاقات بين النقل والاقتصاد والمجتمع</vt:lpstr>
      <vt:lpstr>PowerPoint Presentation</vt:lpstr>
      <vt:lpstr>الارتباط الوثيق بين النقل والنمو الاقتصادي</vt:lpstr>
      <vt:lpstr>التشابك بين النقل وأهداف التنمية المستدامة</vt:lpstr>
      <vt:lpstr>ثانياً- ملامح السياسة الوطنية في قطاع النقل</vt:lpstr>
      <vt:lpstr>PowerPoint Presentation</vt:lpstr>
      <vt:lpstr>Go to: www.menti.com  Code : 9518 7049</vt:lpstr>
      <vt:lpstr>PowerPoint Presentation</vt:lpstr>
      <vt:lpstr>Go to: www.menti.com  Code : 9518 7049</vt:lpstr>
      <vt:lpstr>PowerPoint Presentation</vt:lpstr>
      <vt:lpstr>Go to: www.menti.com  Code : 5508 4745</vt:lpstr>
      <vt:lpstr>PowerPoint Presentation</vt:lpstr>
      <vt:lpstr>Go to: www.menti.com  Code : 5508 4745</vt:lpstr>
      <vt:lpstr>PowerPoint Presentation</vt:lpstr>
      <vt:lpstr>ثالثاً-  أولويات العمل على المدى القصير (2022-2023)</vt:lpstr>
      <vt:lpstr>Go to: www.menti.com  Code : 5308 3359</vt:lpstr>
      <vt:lpstr>PowerPoint Presentation</vt:lpstr>
      <vt:lpstr>رابعاً- أولويات التطوير على المدى المتوسط (2025-2027)</vt:lpstr>
      <vt:lpstr>Go to: www.menti.com  Code : 5308 3359</vt:lpstr>
      <vt:lpstr>PowerPoint Presentation</vt:lpstr>
      <vt:lpstr>خامساً- ضمان مناعة قطاع النقل على المدى البعيد (2032-2037)</vt:lpstr>
      <vt:lpstr>Go to: www.menti.com  Code : 4558 8842</vt:lpstr>
      <vt:lpstr>PowerPoint Presentation</vt:lpstr>
      <vt:lpstr>Go to: www.menti.com  Code : 4558 8842</vt:lpstr>
      <vt:lpstr>PowerPoint Presentation</vt:lpstr>
      <vt:lpstr>سادساً- فعالية مساهمة النقل  في خدمة التنمية المستدامة </vt:lpstr>
      <vt:lpstr>Go to: www.menti.com  Code : 1201 3639</vt:lpstr>
      <vt:lpstr>PowerPoint Presentation</vt:lpstr>
      <vt:lpstr>PowerPoint Presentation</vt:lpstr>
      <vt:lpstr>PowerPoint Presentation</vt:lpstr>
      <vt:lpstr>سابعاً- التوصيات</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تاريخ إدارة السلامة المرورية في فرنسا</dc:title>
  <dc:creator>Windows User</dc:creator>
  <cp:lastModifiedBy>Yarob Badr</cp:lastModifiedBy>
  <cp:revision>268</cp:revision>
  <cp:lastPrinted>2020-11-17T07:15:17Z</cp:lastPrinted>
  <dcterms:created xsi:type="dcterms:W3CDTF">2012-08-13T16:03:55Z</dcterms:created>
  <dcterms:modified xsi:type="dcterms:W3CDTF">2022-04-08T13:24:19Z</dcterms:modified>
</cp:coreProperties>
</file>