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7" r:id="rId4"/>
  </p:sldMasterIdLst>
  <p:notesMasterIdLst>
    <p:notesMasterId r:id="rId19"/>
  </p:notesMasterIdLst>
  <p:handoutMasterIdLst>
    <p:handoutMasterId r:id="rId20"/>
  </p:handoutMasterIdLst>
  <p:sldIdLst>
    <p:sldId id="257" r:id="rId5"/>
    <p:sldId id="341" r:id="rId6"/>
    <p:sldId id="357" r:id="rId7"/>
    <p:sldId id="363" r:id="rId8"/>
    <p:sldId id="365" r:id="rId9"/>
    <p:sldId id="367" r:id="rId10"/>
    <p:sldId id="382" r:id="rId11"/>
    <p:sldId id="261" r:id="rId12"/>
    <p:sldId id="276" r:id="rId13"/>
    <p:sldId id="271" r:id="rId14"/>
    <p:sldId id="372" r:id="rId15"/>
    <p:sldId id="373" r:id="rId16"/>
    <p:sldId id="374" r:id="rId17"/>
    <p:sldId id="3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o Schaefer" initials="MS" lastIdx="2" clrIdx="0"/>
  <p:cmAuthor id="2" name="Anton Bjork" initials="AB" lastIdx="3" clrIdx="1"/>
  <p:cmAuthor id="3" name="Microsoft Office User" initials="Office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BE6D"/>
    <a:srgbClr val="0298CA"/>
    <a:srgbClr val="1349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18"/>
    <p:restoredTop sz="95283"/>
  </p:normalViewPr>
  <p:slideViewPr>
    <p:cSldViewPr snapToGrid="0" snapToObjects="1">
      <p:cViewPr varScale="1">
        <p:scale>
          <a:sx n="59" d="100"/>
          <a:sy n="59" d="100"/>
        </p:scale>
        <p:origin x="8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42" d="100"/>
          <a:sy n="142" d="100"/>
        </p:scale>
        <p:origin x="583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hab Baltaji" userId="dea3716b-29e6-48f8-90aa-faf8631609ab" providerId="ADAL" clId="{8A9F6547-990E-4576-8B23-72358A2F353F}"/>
    <pc:docChg chg="undo custSel addSld delSld modSld">
      <pc:chgData name="Rihab Baltaji" userId="dea3716b-29e6-48f8-90aa-faf8631609ab" providerId="ADAL" clId="{8A9F6547-990E-4576-8B23-72358A2F353F}" dt="2023-11-28T20:11:38.094" v="93" actId="47"/>
      <pc:docMkLst>
        <pc:docMk/>
      </pc:docMkLst>
      <pc:sldChg chg="modSp mod">
        <pc:chgData name="Rihab Baltaji" userId="dea3716b-29e6-48f8-90aa-faf8631609ab" providerId="ADAL" clId="{8A9F6547-990E-4576-8B23-72358A2F353F}" dt="2023-11-28T19:38:12.524" v="0" actId="1036"/>
        <pc:sldMkLst>
          <pc:docMk/>
          <pc:sldMk cId="858057963" sldId="257"/>
        </pc:sldMkLst>
        <pc:spChg chg="mod">
          <ac:chgData name="Rihab Baltaji" userId="dea3716b-29e6-48f8-90aa-faf8631609ab" providerId="ADAL" clId="{8A9F6547-990E-4576-8B23-72358A2F353F}" dt="2023-11-28T19:38:12.524" v="0" actId="1036"/>
          <ac:spMkLst>
            <pc:docMk/>
            <pc:sldMk cId="858057963" sldId="257"/>
            <ac:spMk id="2" creationId="{00000000-0000-0000-0000-000000000000}"/>
          </ac:spMkLst>
        </pc:spChg>
      </pc:sldChg>
      <pc:sldChg chg="modSp mod">
        <pc:chgData name="Rihab Baltaji" userId="dea3716b-29e6-48f8-90aa-faf8631609ab" providerId="ADAL" clId="{8A9F6547-990E-4576-8B23-72358A2F353F}" dt="2023-11-28T19:56:47.351" v="52" actId="113"/>
        <pc:sldMkLst>
          <pc:docMk/>
          <pc:sldMk cId="405154586" sldId="357"/>
        </pc:sldMkLst>
        <pc:spChg chg="mod">
          <ac:chgData name="Rihab Baltaji" userId="dea3716b-29e6-48f8-90aa-faf8631609ab" providerId="ADAL" clId="{8A9F6547-990E-4576-8B23-72358A2F353F}" dt="2023-11-28T19:56:47.351" v="52" actId="113"/>
          <ac:spMkLst>
            <pc:docMk/>
            <pc:sldMk cId="405154586" sldId="357"/>
            <ac:spMk id="3" creationId="{983BC700-C7BA-E5C7-A062-B250B30C4989}"/>
          </ac:spMkLst>
        </pc:spChg>
      </pc:sldChg>
      <pc:sldChg chg="modSp mod">
        <pc:chgData name="Rihab Baltaji" userId="dea3716b-29e6-48f8-90aa-faf8631609ab" providerId="ADAL" clId="{8A9F6547-990E-4576-8B23-72358A2F353F}" dt="2023-11-28T19:58:04.023" v="58" actId="113"/>
        <pc:sldMkLst>
          <pc:docMk/>
          <pc:sldMk cId="537829505" sldId="363"/>
        </pc:sldMkLst>
        <pc:spChg chg="mod">
          <ac:chgData name="Rihab Baltaji" userId="dea3716b-29e6-48f8-90aa-faf8631609ab" providerId="ADAL" clId="{8A9F6547-990E-4576-8B23-72358A2F353F}" dt="2023-11-28T19:58:04.023" v="58" actId="113"/>
          <ac:spMkLst>
            <pc:docMk/>
            <pc:sldMk cId="537829505" sldId="363"/>
            <ac:spMk id="3" creationId="{37B50B43-4F19-1014-8512-1B30A73BC3CE}"/>
          </ac:spMkLst>
        </pc:spChg>
      </pc:sldChg>
      <pc:sldChg chg="modSp mod">
        <pc:chgData name="Rihab Baltaji" userId="dea3716b-29e6-48f8-90aa-faf8631609ab" providerId="ADAL" clId="{8A9F6547-990E-4576-8B23-72358A2F353F}" dt="2023-11-28T20:06:50.335" v="70" actId="113"/>
        <pc:sldMkLst>
          <pc:docMk/>
          <pc:sldMk cId="2168686930" sldId="365"/>
        </pc:sldMkLst>
        <pc:spChg chg="mod">
          <ac:chgData name="Rihab Baltaji" userId="dea3716b-29e6-48f8-90aa-faf8631609ab" providerId="ADAL" clId="{8A9F6547-990E-4576-8B23-72358A2F353F}" dt="2023-11-28T20:06:50.335" v="70" actId="113"/>
          <ac:spMkLst>
            <pc:docMk/>
            <pc:sldMk cId="2168686930" sldId="365"/>
            <ac:spMk id="3" creationId="{2BFCD1D7-6705-BB14-4400-FC5518FE5341}"/>
          </ac:spMkLst>
        </pc:spChg>
      </pc:sldChg>
      <pc:sldChg chg="modSp mod">
        <pc:chgData name="Rihab Baltaji" userId="dea3716b-29e6-48f8-90aa-faf8631609ab" providerId="ADAL" clId="{8A9F6547-990E-4576-8B23-72358A2F353F}" dt="2023-11-28T20:09:18.666" v="79" actId="113"/>
        <pc:sldMkLst>
          <pc:docMk/>
          <pc:sldMk cId="4047164216" sldId="367"/>
        </pc:sldMkLst>
        <pc:spChg chg="mod">
          <ac:chgData name="Rihab Baltaji" userId="dea3716b-29e6-48f8-90aa-faf8631609ab" providerId="ADAL" clId="{8A9F6547-990E-4576-8B23-72358A2F353F}" dt="2023-11-28T20:09:18.666" v="79" actId="113"/>
          <ac:spMkLst>
            <pc:docMk/>
            <pc:sldMk cId="4047164216" sldId="367"/>
            <ac:spMk id="3" creationId="{38E8C586-94F1-41E9-C8C8-DAE0CD9C6FD8}"/>
          </ac:spMkLst>
        </pc:spChg>
      </pc:sldChg>
      <pc:sldChg chg="add del">
        <pc:chgData name="Rihab Baltaji" userId="dea3716b-29e6-48f8-90aa-faf8631609ab" providerId="ADAL" clId="{8A9F6547-990E-4576-8B23-72358A2F353F}" dt="2023-11-28T20:11:36.784" v="92" actId="47"/>
        <pc:sldMkLst>
          <pc:docMk/>
          <pc:sldMk cId="742352071" sldId="370"/>
        </pc:sldMkLst>
      </pc:sldChg>
      <pc:sldChg chg="del">
        <pc:chgData name="Rihab Baltaji" userId="dea3716b-29e6-48f8-90aa-faf8631609ab" providerId="ADAL" clId="{8A9F6547-990E-4576-8B23-72358A2F353F}" dt="2023-11-28T20:11:35.169" v="91" actId="47"/>
        <pc:sldMkLst>
          <pc:docMk/>
          <pc:sldMk cId="4222906920" sldId="371"/>
        </pc:sldMkLst>
      </pc:sldChg>
      <pc:sldChg chg="del">
        <pc:chgData name="Rihab Baltaji" userId="dea3716b-29e6-48f8-90aa-faf8631609ab" providerId="ADAL" clId="{8A9F6547-990E-4576-8B23-72358A2F353F}" dt="2023-11-28T20:10:38.995" v="80" actId="47"/>
        <pc:sldMkLst>
          <pc:docMk/>
          <pc:sldMk cId="801825908" sldId="376"/>
        </pc:sldMkLst>
      </pc:sldChg>
      <pc:sldChg chg="del">
        <pc:chgData name="Rihab Baltaji" userId="dea3716b-29e6-48f8-90aa-faf8631609ab" providerId="ADAL" clId="{8A9F6547-990E-4576-8B23-72358A2F353F}" dt="2023-11-28T20:10:45.521" v="81" actId="47"/>
        <pc:sldMkLst>
          <pc:docMk/>
          <pc:sldMk cId="3692766415" sldId="377"/>
        </pc:sldMkLst>
      </pc:sldChg>
      <pc:sldChg chg="del">
        <pc:chgData name="Rihab Baltaji" userId="dea3716b-29e6-48f8-90aa-faf8631609ab" providerId="ADAL" clId="{8A9F6547-990E-4576-8B23-72358A2F353F}" dt="2023-11-28T20:10:47.344" v="82" actId="47"/>
        <pc:sldMkLst>
          <pc:docMk/>
          <pc:sldMk cId="724596494" sldId="378"/>
        </pc:sldMkLst>
      </pc:sldChg>
      <pc:sldChg chg="del">
        <pc:chgData name="Rihab Baltaji" userId="dea3716b-29e6-48f8-90aa-faf8631609ab" providerId="ADAL" clId="{8A9F6547-990E-4576-8B23-72358A2F353F}" dt="2023-11-28T20:11:32.429" v="89" actId="47"/>
        <pc:sldMkLst>
          <pc:docMk/>
          <pc:sldMk cId="487866783" sldId="379"/>
        </pc:sldMkLst>
      </pc:sldChg>
      <pc:sldChg chg="del">
        <pc:chgData name="Rihab Baltaji" userId="dea3716b-29e6-48f8-90aa-faf8631609ab" providerId="ADAL" clId="{8A9F6547-990E-4576-8B23-72358A2F353F}" dt="2023-11-28T20:11:30.968" v="88" actId="47"/>
        <pc:sldMkLst>
          <pc:docMk/>
          <pc:sldMk cId="86785298" sldId="380"/>
        </pc:sldMkLst>
      </pc:sldChg>
      <pc:sldChg chg="del">
        <pc:chgData name="Rihab Baltaji" userId="dea3716b-29e6-48f8-90aa-faf8631609ab" providerId="ADAL" clId="{8A9F6547-990E-4576-8B23-72358A2F353F}" dt="2023-11-28T20:11:29.609" v="87" actId="47"/>
        <pc:sldMkLst>
          <pc:docMk/>
          <pc:sldMk cId="3565255083" sldId="381"/>
        </pc:sldMkLst>
      </pc:sldChg>
      <pc:sldChg chg="add del">
        <pc:chgData name="Rihab Baltaji" userId="dea3716b-29e6-48f8-90aa-faf8631609ab" providerId="ADAL" clId="{8A9F6547-990E-4576-8B23-72358A2F353F}" dt="2023-11-28T20:11:38.094" v="93" actId="47"/>
        <pc:sldMkLst>
          <pc:docMk/>
          <pc:sldMk cId="3799470354" sldId="383"/>
        </pc:sldMkLst>
      </pc:sldChg>
      <pc:sldChg chg="del">
        <pc:chgData name="Rihab Baltaji" userId="dea3716b-29e6-48f8-90aa-faf8631609ab" providerId="ADAL" clId="{8A9F6547-990E-4576-8B23-72358A2F353F}" dt="2023-11-28T20:11:33.077" v="90" actId="47"/>
        <pc:sldMkLst>
          <pc:docMk/>
          <pc:sldMk cId="3938015722" sldId="384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10101764\Desktop\ESCWA\IC\+Arab%20MPI%20report\Excel%20graphs%20and%20tables\Figs7-13%20(graphs%20without%20palestine)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10101764\Desktop\ESCWA\IC\+Arab%20MPI%20report\Excel%20graphs%20and%20tables\Figs7-13%20(graphs%20without%20palestine)%20ARA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0193835\Desktop\17%20June%2022\Figs7-1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0193835\Desktop\17%20June%2022\Figs7-1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908092811193946E-2"/>
          <c:y val="7.2144917401612593E-2"/>
          <c:w val="0.91918281429463577"/>
          <c:h val="0.654651071495616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'Figure 1A. H'!$C$6</c:f>
              <c:strCache>
                <c:ptCount val="1"/>
                <c:pt idx="0">
                  <c:v>نسبة الفقر المتعدد الأبعاد (نسبة مئوية)</c:v>
                </c:pt>
              </c:strCache>
            </c:strRef>
          </c:tx>
          <c:spPr>
            <a:solidFill>
              <a:srgbClr val="FAA93A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'Figure 1A. H'!$A$7:$B$20</c:f>
              <c:multiLvlStrCache>
                <c:ptCount val="14"/>
                <c:lvl>
                  <c:pt idx="0">
                    <c:v>2012</c:v>
                  </c:pt>
                  <c:pt idx="1">
                    <c:v>2017</c:v>
                  </c:pt>
                  <c:pt idx="2">
                    <c:v>2011</c:v>
                  </c:pt>
                  <c:pt idx="3">
                    <c:v>2018</c:v>
                  </c:pt>
                  <c:pt idx="4">
                    <c:v>2014</c:v>
                  </c:pt>
                  <c:pt idx="5">
                    <c:v>2018</c:v>
                  </c:pt>
                  <c:pt idx="6">
                    <c:v>2012</c:v>
                  </c:pt>
                  <c:pt idx="7">
                    <c:v>2019</c:v>
                  </c:pt>
                  <c:pt idx="8">
                    <c:v>2011</c:v>
                  </c:pt>
                  <c:pt idx="9">
                    <c:v>2018</c:v>
                  </c:pt>
                  <c:pt idx="10">
                    <c:v>2011</c:v>
                  </c:pt>
                  <c:pt idx="11">
                    <c:v>2018</c:v>
                  </c:pt>
                  <c:pt idx="12">
                    <c:v>خط الأساس</c:v>
                  </c:pt>
                  <c:pt idx="13">
                    <c:v>مؤخراً</c:v>
                  </c:pt>
                </c:lvl>
                <c:lvl>
                  <c:pt idx="0">
                    <c:v>الأردن</c:v>
                  </c:pt>
                  <c:pt idx="2">
                    <c:v>تونس</c:v>
                  </c:pt>
                  <c:pt idx="4">
                    <c:v>مصر</c:v>
                  </c:pt>
                  <c:pt idx="6">
                    <c:v>الجزائر</c:v>
                  </c:pt>
                  <c:pt idx="8">
                    <c:v>العراق</c:v>
                  </c:pt>
                  <c:pt idx="10">
                    <c:v>المغرب</c:v>
                  </c:pt>
                  <c:pt idx="12">
                    <c:v>متوسط السكان المرجح في جميع البلدان المتوسطة الدخل الستة</c:v>
                  </c:pt>
                </c:lvl>
              </c:multiLvlStrCache>
            </c:multiLvlStrRef>
          </c:cat>
          <c:val>
            <c:numRef>
              <c:f>'Figure 1A. H'!$C$7:$C$20</c:f>
              <c:numCache>
                <c:formatCode>0.00</c:formatCode>
                <c:ptCount val="14"/>
                <c:pt idx="0">
                  <c:v>11.170976596150707</c:v>
                </c:pt>
                <c:pt idx="1">
                  <c:v>13.467887291737313</c:v>
                </c:pt>
                <c:pt idx="2">
                  <c:v>21.82224117615597</c:v>
                </c:pt>
                <c:pt idx="3">
                  <c:v>14.909911397379105</c:v>
                </c:pt>
                <c:pt idx="4">
                  <c:v>21.596046012738306</c:v>
                </c:pt>
                <c:pt idx="5">
                  <c:v>15.995653221336148</c:v>
                </c:pt>
                <c:pt idx="6">
                  <c:v>35.617319215080606</c:v>
                </c:pt>
                <c:pt idx="7">
                  <c:v>19.389441216528699</c:v>
                </c:pt>
                <c:pt idx="8">
                  <c:v>50.693131156719119</c:v>
                </c:pt>
                <c:pt idx="9">
                  <c:v>39.945608954505943</c:v>
                </c:pt>
                <c:pt idx="10">
                  <c:v>48.044466966854202</c:v>
                </c:pt>
                <c:pt idx="11">
                  <c:v>36.551129140769504</c:v>
                </c:pt>
                <c:pt idx="12">
                  <c:v>32.43192865389571</c:v>
                </c:pt>
                <c:pt idx="13">
                  <c:v>23.463808838438275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BC-4851-8DD9-B9257D6384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78338160"/>
        <c:axId val="1265598960"/>
      </c:barChart>
      <c:catAx>
        <c:axId val="1278338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 rtl="1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  <c:crossAx val="1265598960"/>
        <c:crosses val="autoZero"/>
        <c:auto val="1"/>
        <c:lblAlgn val="ctr"/>
        <c:lblOffset val="100"/>
        <c:noMultiLvlLbl val="0"/>
      </c:catAx>
      <c:valAx>
        <c:axId val="1265598960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r>
                  <a:rPr lang="ar-LB" sz="800" b="0" i="0" u="none" strike="noStrike" baseline="0">
                    <a:effectLst/>
                  </a:rPr>
                  <a:t>متوسط شدة أوجه الحرمان (نسبة مئوية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1.1363636363636363E-3"/>
              <c:y val="0.1342316503947558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aramond" panose="02020404030301010803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  <c:crossAx val="1278338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>
        <a:lumMod val="95000"/>
      </a:srgbClr>
    </a:solidFill>
    <a:ln w="9525" cap="flat" cmpd="sng" algn="ctr">
      <a:noFill/>
      <a:round/>
    </a:ln>
    <a:effectLst/>
  </c:spPr>
  <c:txPr>
    <a:bodyPr/>
    <a:lstStyle/>
    <a:p>
      <a:pPr rtl="1">
        <a:defRPr sz="800">
          <a:latin typeface="Garamond" panose="02020404030301010803" pitchFamily="18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'Figure 2 Intensity A'!$C$5</c:f>
              <c:strCache>
                <c:ptCount val="1"/>
                <c:pt idx="0">
                  <c:v>متوسط شدة أوجه الحرمان (نسبة مئوية)</c:v>
                </c:pt>
              </c:strCache>
            </c:strRef>
          </c:tx>
          <c:spPr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'Figure 2 Intensity A'!$A$6:$B$19</c:f>
              <c:multiLvlStrCache>
                <c:ptCount val="14"/>
                <c:lvl>
                  <c:pt idx="0">
                    <c:v>2012</c:v>
                  </c:pt>
                  <c:pt idx="1">
                    <c:v>2017</c:v>
                  </c:pt>
                  <c:pt idx="2">
                    <c:v>2011</c:v>
                  </c:pt>
                  <c:pt idx="3">
                    <c:v>2018</c:v>
                  </c:pt>
                  <c:pt idx="4">
                    <c:v>2014</c:v>
                  </c:pt>
                  <c:pt idx="5">
                    <c:v>2018</c:v>
                  </c:pt>
                  <c:pt idx="6">
                    <c:v>2012</c:v>
                  </c:pt>
                  <c:pt idx="7">
                    <c:v>2019</c:v>
                  </c:pt>
                  <c:pt idx="8">
                    <c:v>2011</c:v>
                  </c:pt>
                  <c:pt idx="9">
                    <c:v>2018</c:v>
                  </c:pt>
                  <c:pt idx="10">
                    <c:v>2011</c:v>
                  </c:pt>
                  <c:pt idx="11">
                    <c:v>2018</c:v>
                  </c:pt>
                  <c:pt idx="12">
                    <c:v>خط الأساس</c:v>
                  </c:pt>
                  <c:pt idx="13">
                    <c:v>مؤخراً</c:v>
                  </c:pt>
                </c:lvl>
                <c:lvl>
                  <c:pt idx="0">
                    <c:v>الأردن </c:v>
                  </c:pt>
                  <c:pt idx="2">
                    <c:v>تونس</c:v>
                  </c:pt>
                  <c:pt idx="4">
                    <c:v>مصر </c:v>
                  </c:pt>
                  <c:pt idx="6">
                    <c:v>الجزائر </c:v>
                  </c:pt>
                  <c:pt idx="8">
                    <c:v>العراق </c:v>
                  </c:pt>
                  <c:pt idx="10">
                    <c:v>المغرب </c:v>
                  </c:pt>
                  <c:pt idx="12">
                    <c:v>متوسط السكان المرجح في جميع البلدان المتوسطة الدخل الستة</c:v>
                  </c:pt>
                </c:lvl>
              </c:multiLvlStrCache>
            </c:multiLvlStrRef>
          </c:cat>
          <c:val>
            <c:numRef>
              <c:f>'Figure 2 Intensity A'!$C$6:$C$19</c:f>
              <c:numCache>
                <c:formatCode>0.00</c:formatCode>
                <c:ptCount val="14"/>
                <c:pt idx="0">
                  <c:v>25.396622719310429</c:v>
                </c:pt>
                <c:pt idx="1">
                  <c:v>27.240753366818282</c:v>
                </c:pt>
                <c:pt idx="2">
                  <c:v>28.664463830282521</c:v>
                </c:pt>
                <c:pt idx="3">
                  <c:v>26.815685247855232</c:v>
                </c:pt>
                <c:pt idx="4">
                  <c:v>28.059436473269052</c:v>
                </c:pt>
                <c:pt idx="5">
                  <c:v>27.603194351164678</c:v>
                </c:pt>
                <c:pt idx="6">
                  <c:v>28.836484978328581</c:v>
                </c:pt>
                <c:pt idx="7">
                  <c:v>28.033035966466684</c:v>
                </c:pt>
                <c:pt idx="8">
                  <c:v>32.684063803517276</c:v>
                </c:pt>
                <c:pt idx="9">
                  <c:v>30.007448886792758</c:v>
                </c:pt>
                <c:pt idx="10">
                  <c:v>37.179881425468345</c:v>
                </c:pt>
                <c:pt idx="11">
                  <c:v>34.201721792651249</c:v>
                </c:pt>
                <c:pt idx="12">
                  <c:v>30.274419697056327</c:v>
                </c:pt>
                <c:pt idx="13">
                  <c:v>29.013905171058994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85-4419-8501-F5D89923DF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81383616"/>
        <c:axId val="1181167472"/>
      </c:barChart>
      <c:catAx>
        <c:axId val="128138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  <c:crossAx val="1181167472"/>
        <c:crosses val="autoZero"/>
        <c:auto val="1"/>
        <c:lblAlgn val="ctr"/>
        <c:lblOffset val="100"/>
        <c:noMultiLvlLbl val="0"/>
      </c:catAx>
      <c:valAx>
        <c:axId val="1181167472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r>
                  <a:rPr lang="ar-LB" sz="1100" b="0" i="0" baseline="0">
                    <a:effectLst/>
                  </a:rPr>
                  <a:t>متوسط شدة أوجه الحرمان (نسبة مئوية)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aramond" panose="02020404030301010803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  <c:crossAx val="1281383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>
        <a:lumMod val="95000"/>
      </a:srgbClr>
    </a:solidFill>
    <a:ln w="9525" cap="flat" cmpd="sng" algn="ctr">
      <a:noFill/>
      <a:round/>
    </a:ln>
    <a:effectLst/>
  </c:spPr>
  <c:txPr>
    <a:bodyPr/>
    <a:lstStyle/>
    <a:p>
      <a:pPr>
        <a:defRPr sz="800">
          <a:latin typeface="Garamond" panose="02020404030301010803" pitchFamily="18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410447011562659E-2"/>
          <c:y val="3.1951762684317285E-2"/>
          <c:w val="0.9048488007883686"/>
          <c:h val="0.51151355743999805"/>
        </c:manualLayout>
      </c:layout>
      <c:stockChart>
        <c:ser>
          <c:idx val="0"/>
          <c:order val="0"/>
          <c:tx>
            <c:strRef>
              <c:f>'Figure 3 MPI+CIs'!$C$4</c:f>
              <c:strCache>
                <c:ptCount val="1"/>
                <c:pt idx="0">
                  <c:v>الدليل العربي المنقّح للفقر المتعدد الأبعاد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1"/>
            <c:spPr>
              <a:solidFill>
                <a:schemeClr val="accent5">
                  <a:lumMod val="75000"/>
                </a:schemeClr>
              </a:solidFill>
              <a:ln w="9525">
                <a:solidFill>
                  <a:schemeClr val="accent6"/>
                </a:solidFill>
                <a:round/>
              </a:ln>
              <a:effectLst/>
            </c:spPr>
          </c:marker>
          <c:cat>
            <c:multiLvlStrRef>
              <c:f>'Figure 3 MPI+CIs'!$A$5:$B$20</c:f>
              <c:multiLvlStrCache>
                <c:ptCount val="16"/>
                <c:lvl>
                  <c:pt idx="0">
                    <c:v>2012</c:v>
                  </c:pt>
                  <c:pt idx="1">
                    <c:v>2017</c:v>
                  </c:pt>
                  <c:pt idx="2">
                    <c:v>2011</c:v>
                  </c:pt>
                  <c:pt idx="3">
                    <c:v>2018</c:v>
                  </c:pt>
                  <c:pt idx="4">
                    <c:v>2014</c:v>
                  </c:pt>
                  <c:pt idx="5">
                    <c:v>2018</c:v>
                  </c:pt>
                  <c:pt idx="6">
                    <c:v>2014</c:v>
                  </c:pt>
                  <c:pt idx="7">
                    <c:v>2019</c:v>
                  </c:pt>
                  <c:pt idx="8">
                    <c:v>2012</c:v>
                  </c:pt>
                  <c:pt idx="9">
                    <c:v>2019</c:v>
                  </c:pt>
                  <c:pt idx="10">
                    <c:v>2011</c:v>
                  </c:pt>
                  <c:pt idx="11">
                    <c:v>2018</c:v>
                  </c:pt>
                  <c:pt idx="12">
                    <c:v>2011</c:v>
                  </c:pt>
                  <c:pt idx="13">
                    <c:v>2018</c:v>
                  </c:pt>
                  <c:pt idx="14">
                    <c:v>خط الأساس</c:v>
                  </c:pt>
                  <c:pt idx="15">
                    <c:v>مؤخراّ</c:v>
                  </c:pt>
                </c:lvl>
                <c:lvl>
                  <c:pt idx="0">
                    <c:v>الأردن</c:v>
                  </c:pt>
                  <c:pt idx="2">
                    <c:v>تونس</c:v>
                  </c:pt>
                  <c:pt idx="4">
                    <c:v>مصر</c:v>
                  </c:pt>
                  <c:pt idx="6">
                    <c:v>دولة فلسطين </c:v>
                  </c:pt>
                  <c:pt idx="8">
                    <c:v>الجزائر</c:v>
                  </c:pt>
                  <c:pt idx="10">
                    <c:v>العراق</c:v>
                  </c:pt>
                  <c:pt idx="12">
                    <c:v>المغرب </c:v>
                  </c:pt>
                  <c:pt idx="14">
                    <c:v>متوسط السكان المرجح في جميع البلدان المتوسطة الدخل السبعة</c:v>
                  </c:pt>
                </c:lvl>
              </c:multiLvlStrCache>
            </c:multiLvlStrRef>
          </c:cat>
          <c:val>
            <c:numRef>
              <c:f>'Figure 3 MPI+CIs'!$C$5:$C$20</c:f>
              <c:numCache>
                <c:formatCode>0.000</c:formatCode>
                <c:ptCount val="16"/>
                <c:pt idx="0">
                  <c:v>2.8370507801868613E-2</c:v>
                </c:pt>
                <c:pt idx="1">
                  <c:v>3.668753960863224E-2</c:v>
                </c:pt>
                <c:pt idx="2">
                  <c:v>6.2552284288962465E-2</c:v>
                </c:pt>
                <c:pt idx="3">
                  <c:v>3.998194911055275E-2</c:v>
                </c:pt>
                <c:pt idx="4">
                  <c:v>6.0597288116822585E-2</c:v>
                </c:pt>
                <c:pt idx="5">
                  <c:v>4.4153112464237511E-2</c:v>
                </c:pt>
                <c:pt idx="6">
                  <c:v>4.1865060182210437E-2</c:v>
                </c:pt>
                <c:pt idx="7">
                  <c:v>4.3856752368696614E-2</c:v>
                </c:pt>
                <c:pt idx="8">
                  <c:v>0.10270782905140058</c:v>
                </c:pt>
                <c:pt idx="9">
                  <c:v>5.4354490299264056E-2</c:v>
                </c:pt>
                <c:pt idx="10">
                  <c:v>0.16568575331262772</c:v>
                </c:pt>
                <c:pt idx="11">
                  <c:v>0.11986658189541481</c:v>
                </c:pt>
                <c:pt idx="12">
                  <c:v>0.17862875849774698</c:v>
                </c:pt>
                <c:pt idx="13">
                  <c:v>0.12501115500798679</c:v>
                </c:pt>
                <c:pt idx="14">
                  <c:v>0.10086548850863977</c:v>
                </c:pt>
                <c:pt idx="15">
                  <c:v>6.9539931437160252E-2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7D7-422B-AC3E-7964A24CC8C7}"/>
            </c:ext>
          </c:extLst>
        </c:ser>
        <c:ser>
          <c:idx val="1"/>
          <c:order val="1"/>
          <c:tx>
            <c:strRef>
              <c:f>'Figure 3 MPI+CIs'!$D$4</c:f>
              <c:strCache>
                <c:ptCount val="1"/>
                <c:pt idx="0">
                  <c:v>95 percent lower bound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14"/>
            <c:spPr>
              <a:solidFill>
                <a:schemeClr val="tx1"/>
              </a:solidFill>
              <a:ln w="9525">
                <a:solidFill>
                  <a:schemeClr val="accent5"/>
                </a:solidFill>
                <a:round/>
              </a:ln>
              <a:effectLst/>
            </c:spPr>
          </c:marker>
          <c:cat>
            <c:multiLvlStrRef>
              <c:f>'Figure 3 MPI+CIs'!$A$5:$B$20</c:f>
              <c:multiLvlStrCache>
                <c:ptCount val="16"/>
                <c:lvl>
                  <c:pt idx="0">
                    <c:v>2012</c:v>
                  </c:pt>
                  <c:pt idx="1">
                    <c:v>2017</c:v>
                  </c:pt>
                  <c:pt idx="2">
                    <c:v>2011</c:v>
                  </c:pt>
                  <c:pt idx="3">
                    <c:v>2018</c:v>
                  </c:pt>
                  <c:pt idx="4">
                    <c:v>2014</c:v>
                  </c:pt>
                  <c:pt idx="5">
                    <c:v>2018</c:v>
                  </c:pt>
                  <c:pt idx="6">
                    <c:v>2014</c:v>
                  </c:pt>
                  <c:pt idx="7">
                    <c:v>2019</c:v>
                  </c:pt>
                  <c:pt idx="8">
                    <c:v>2012</c:v>
                  </c:pt>
                  <c:pt idx="9">
                    <c:v>2019</c:v>
                  </c:pt>
                  <c:pt idx="10">
                    <c:v>2011</c:v>
                  </c:pt>
                  <c:pt idx="11">
                    <c:v>2018</c:v>
                  </c:pt>
                  <c:pt idx="12">
                    <c:v>2011</c:v>
                  </c:pt>
                  <c:pt idx="13">
                    <c:v>2018</c:v>
                  </c:pt>
                  <c:pt idx="14">
                    <c:v>خط الأساس</c:v>
                  </c:pt>
                  <c:pt idx="15">
                    <c:v>مؤخراّ</c:v>
                  </c:pt>
                </c:lvl>
                <c:lvl>
                  <c:pt idx="0">
                    <c:v>الأردن</c:v>
                  </c:pt>
                  <c:pt idx="2">
                    <c:v>تونس</c:v>
                  </c:pt>
                  <c:pt idx="4">
                    <c:v>مصر</c:v>
                  </c:pt>
                  <c:pt idx="6">
                    <c:v>دولة فلسطين </c:v>
                  </c:pt>
                  <c:pt idx="8">
                    <c:v>الجزائر</c:v>
                  </c:pt>
                  <c:pt idx="10">
                    <c:v>العراق</c:v>
                  </c:pt>
                  <c:pt idx="12">
                    <c:v>المغرب </c:v>
                  </c:pt>
                  <c:pt idx="14">
                    <c:v>متوسط السكان المرجح في جميع البلدان المتوسطة الدخل السبعة</c:v>
                  </c:pt>
                </c:lvl>
              </c:multiLvlStrCache>
            </c:multiLvlStrRef>
          </c:cat>
          <c:val>
            <c:numRef>
              <c:f>'Figure 3 MPI+CIs'!$D$5:$D$20</c:f>
              <c:numCache>
                <c:formatCode>0.000</c:formatCode>
                <c:ptCount val="16"/>
                <c:pt idx="0">
                  <c:v>2.5256799999999999E-2</c:v>
                </c:pt>
                <c:pt idx="1">
                  <c:v>3.3706699999999999E-2</c:v>
                </c:pt>
                <c:pt idx="2">
                  <c:v>5.7561000000000001E-2</c:v>
                </c:pt>
                <c:pt idx="3">
                  <c:v>3.6572399999999998E-2</c:v>
                </c:pt>
                <c:pt idx="4">
                  <c:v>5.6972200000000001E-2</c:v>
                </c:pt>
                <c:pt idx="5">
                  <c:v>4.3193200000000001E-2</c:v>
                </c:pt>
                <c:pt idx="6">
                  <c:v>3.8432000000000001E-2</c:v>
                </c:pt>
                <c:pt idx="7">
                  <c:v>3.9843200000000002E-2</c:v>
                </c:pt>
                <c:pt idx="8">
                  <c:v>9.7846500000000003E-2</c:v>
                </c:pt>
                <c:pt idx="9">
                  <c:v>5.0925900000000003E-2</c:v>
                </c:pt>
                <c:pt idx="10">
                  <c:v>0.16186790000000001</c:v>
                </c:pt>
                <c:pt idx="11">
                  <c:v>0.1140027</c:v>
                </c:pt>
                <c:pt idx="12">
                  <c:v>0.1625461</c:v>
                </c:pt>
                <c:pt idx="13">
                  <c:v>0.1148777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7D7-422B-AC3E-7964A24CC8C7}"/>
            </c:ext>
          </c:extLst>
        </c:ser>
        <c:ser>
          <c:idx val="2"/>
          <c:order val="2"/>
          <c:tx>
            <c:strRef>
              <c:f>'Figure 3 MPI+CIs'!$E$4</c:f>
              <c:strCache>
                <c:ptCount val="1"/>
                <c:pt idx="0">
                  <c:v>95 percent upper bound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14"/>
            <c:spPr>
              <a:solidFill>
                <a:schemeClr val="tx1"/>
              </a:solidFill>
              <a:ln w="9525">
                <a:solidFill>
                  <a:schemeClr val="accent4"/>
                </a:solidFill>
                <a:round/>
              </a:ln>
              <a:effectLst/>
            </c:spPr>
          </c:marker>
          <c:cat>
            <c:multiLvlStrRef>
              <c:f>'Figure 3 MPI+CIs'!$A$5:$B$20</c:f>
              <c:multiLvlStrCache>
                <c:ptCount val="16"/>
                <c:lvl>
                  <c:pt idx="0">
                    <c:v>2012</c:v>
                  </c:pt>
                  <c:pt idx="1">
                    <c:v>2017</c:v>
                  </c:pt>
                  <c:pt idx="2">
                    <c:v>2011</c:v>
                  </c:pt>
                  <c:pt idx="3">
                    <c:v>2018</c:v>
                  </c:pt>
                  <c:pt idx="4">
                    <c:v>2014</c:v>
                  </c:pt>
                  <c:pt idx="5">
                    <c:v>2018</c:v>
                  </c:pt>
                  <c:pt idx="6">
                    <c:v>2014</c:v>
                  </c:pt>
                  <c:pt idx="7">
                    <c:v>2019</c:v>
                  </c:pt>
                  <c:pt idx="8">
                    <c:v>2012</c:v>
                  </c:pt>
                  <c:pt idx="9">
                    <c:v>2019</c:v>
                  </c:pt>
                  <c:pt idx="10">
                    <c:v>2011</c:v>
                  </c:pt>
                  <c:pt idx="11">
                    <c:v>2018</c:v>
                  </c:pt>
                  <c:pt idx="12">
                    <c:v>2011</c:v>
                  </c:pt>
                  <c:pt idx="13">
                    <c:v>2018</c:v>
                  </c:pt>
                  <c:pt idx="14">
                    <c:v>خط الأساس</c:v>
                  </c:pt>
                  <c:pt idx="15">
                    <c:v>مؤخراّ</c:v>
                  </c:pt>
                </c:lvl>
                <c:lvl>
                  <c:pt idx="0">
                    <c:v>الأردن</c:v>
                  </c:pt>
                  <c:pt idx="2">
                    <c:v>تونس</c:v>
                  </c:pt>
                  <c:pt idx="4">
                    <c:v>مصر</c:v>
                  </c:pt>
                  <c:pt idx="6">
                    <c:v>دولة فلسطين </c:v>
                  </c:pt>
                  <c:pt idx="8">
                    <c:v>الجزائر</c:v>
                  </c:pt>
                  <c:pt idx="10">
                    <c:v>العراق</c:v>
                  </c:pt>
                  <c:pt idx="12">
                    <c:v>المغرب </c:v>
                  </c:pt>
                  <c:pt idx="14">
                    <c:v>متوسط السكان المرجح في جميع البلدان المتوسطة الدخل السبعة</c:v>
                  </c:pt>
                </c:lvl>
              </c:multiLvlStrCache>
            </c:multiLvlStrRef>
          </c:cat>
          <c:val>
            <c:numRef>
              <c:f>'Figure 3 MPI+CIs'!$E$5:$E$20</c:f>
              <c:numCache>
                <c:formatCode>0.000</c:formatCode>
                <c:ptCount val="16"/>
                <c:pt idx="0">
                  <c:v>3.1484199999999997E-2</c:v>
                </c:pt>
                <c:pt idx="1">
                  <c:v>3.9668299999999997E-2</c:v>
                </c:pt>
                <c:pt idx="2">
                  <c:v>6.7543500000000006E-2</c:v>
                </c:pt>
                <c:pt idx="3">
                  <c:v>4.33915E-2</c:v>
                </c:pt>
                <c:pt idx="4">
                  <c:v>6.4222299999999996E-2</c:v>
                </c:pt>
                <c:pt idx="5">
                  <c:v>4.5113E-2</c:v>
                </c:pt>
                <c:pt idx="6">
                  <c:v>4.5298100000000001E-2</c:v>
                </c:pt>
                <c:pt idx="7">
                  <c:v>4.7870299999999998E-2</c:v>
                </c:pt>
                <c:pt idx="8">
                  <c:v>0.1075691</c:v>
                </c:pt>
                <c:pt idx="9">
                  <c:v>5.7783099999999997E-2</c:v>
                </c:pt>
                <c:pt idx="10">
                  <c:v>0.1695036</c:v>
                </c:pt>
                <c:pt idx="11">
                  <c:v>0.12573039999999999</c:v>
                </c:pt>
                <c:pt idx="12">
                  <c:v>0.19471140000000001</c:v>
                </c:pt>
                <c:pt idx="13">
                  <c:v>0.1351446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7D7-422B-AC3E-7964A24CC8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2090272"/>
        <c:axId val="412090832"/>
      </c:stockChart>
      <c:catAx>
        <c:axId val="412090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412090832"/>
        <c:crosses val="autoZero"/>
        <c:auto val="1"/>
        <c:lblAlgn val="ctr"/>
        <c:lblOffset val="100"/>
        <c:noMultiLvlLbl val="0"/>
      </c:catAx>
      <c:valAx>
        <c:axId val="41209083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baseline="0" dirty="0"/>
                  <a:t>MPI (M0)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0.00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412090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178598302714323"/>
          <c:y val="0.93886946021993767"/>
          <c:w val="0.67328117059286796"/>
          <c:h val="5.88666695232852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 w="9525" cap="flat" cmpd="sng" algn="ctr">
      <a:noFill/>
      <a:round/>
    </a:ln>
    <a:effectLst/>
  </c:spPr>
  <c:txPr>
    <a:bodyPr/>
    <a:lstStyle/>
    <a:p>
      <a:pPr>
        <a:defRPr sz="1100"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561795243943283E-2"/>
          <c:y val="4.3815972913762199E-2"/>
          <c:w val="0.85417168114675623"/>
          <c:h val="0.7265610420485927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'Figure3.3A cont'' dimension'!$B$8</c:f>
              <c:strCache>
                <c:ptCount val="1"/>
                <c:pt idx="0">
                  <c:v>الصحة والتغذية</c:v>
                </c:pt>
              </c:strCache>
            </c:strRef>
          </c:tx>
          <c:spPr>
            <a:solidFill>
              <a:schemeClr val="accent2">
                <a:tint val="54000"/>
              </a:schemeClr>
            </a:solidFill>
            <a:ln>
              <a:noFill/>
            </a:ln>
            <a:effectLst/>
          </c:spPr>
          <c:invertIfNegative val="0"/>
          <c:cat>
            <c:strRef>
              <c:f>'Figure3.3A cont'' dimension'!$A$9:$A$15</c:f>
              <c:strCache>
                <c:ptCount val="7"/>
                <c:pt idx="0">
                  <c:v>الأردن 2017</c:v>
                </c:pt>
                <c:pt idx="1">
                  <c:v>تونس 2018</c:v>
                </c:pt>
                <c:pt idx="2">
                  <c:v>مصر 2018</c:v>
                </c:pt>
                <c:pt idx="3">
                  <c:v>دولة فلسطين 2019</c:v>
                </c:pt>
                <c:pt idx="4">
                  <c:v>الجزائر 2019</c:v>
                </c:pt>
                <c:pt idx="5">
                  <c:v>العراق 2018</c:v>
                </c:pt>
                <c:pt idx="6">
                  <c:v>المغرب 2018</c:v>
                </c:pt>
              </c:strCache>
            </c:strRef>
          </c:cat>
          <c:val>
            <c:numRef>
              <c:f>'Figure3.3A cont'' dimension'!$B$9:$B$15</c:f>
              <c:numCache>
                <c:formatCode>0.000</c:formatCode>
                <c:ptCount val="7"/>
                <c:pt idx="0">
                  <c:v>6.6989475414030144</c:v>
                </c:pt>
                <c:pt idx="1">
                  <c:v>4.2292978058668593</c:v>
                </c:pt>
                <c:pt idx="2">
                  <c:v>14.222118371550776</c:v>
                </c:pt>
                <c:pt idx="3">
                  <c:v>10.578085565102676</c:v>
                </c:pt>
                <c:pt idx="4">
                  <c:v>5.921520025281219</c:v>
                </c:pt>
                <c:pt idx="5">
                  <c:v>11.015249493077382</c:v>
                </c:pt>
                <c:pt idx="6">
                  <c:v>5.0035165124006138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67-4563-BCFC-649B12DCC410}"/>
            </c:ext>
          </c:extLst>
        </c:ser>
        <c:ser>
          <c:idx val="1"/>
          <c:order val="1"/>
          <c:tx>
            <c:strRef>
              <c:f>'Figure3.3A cont'' dimension'!$C$8</c:f>
              <c:strCache>
                <c:ptCount val="1"/>
                <c:pt idx="0">
                  <c:v>التعليم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'Figure3.3A cont'' dimension'!$A$9:$A$15</c:f>
              <c:strCache>
                <c:ptCount val="7"/>
                <c:pt idx="0">
                  <c:v>الأردن 2017</c:v>
                </c:pt>
                <c:pt idx="1">
                  <c:v>تونس 2018</c:v>
                </c:pt>
                <c:pt idx="2">
                  <c:v>مصر 2018</c:v>
                </c:pt>
                <c:pt idx="3">
                  <c:v>دولة فلسطين 2019</c:v>
                </c:pt>
                <c:pt idx="4">
                  <c:v>الجزائر 2019</c:v>
                </c:pt>
                <c:pt idx="5">
                  <c:v>العراق 2018</c:v>
                </c:pt>
                <c:pt idx="6">
                  <c:v>المغرب 2018</c:v>
                </c:pt>
              </c:strCache>
            </c:strRef>
          </c:cat>
          <c:val>
            <c:numRef>
              <c:f>'Figure3.3A cont'' dimension'!$C$9:$C$15</c:f>
              <c:numCache>
                <c:formatCode>0.000</c:formatCode>
                <c:ptCount val="7"/>
                <c:pt idx="0">
                  <c:v>48.013575669174671</c:v>
                </c:pt>
                <c:pt idx="1">
                  <c:v>54.399554803997553</c:v>
                </c:pt>
                <c:pt idx="2">
                  <c:v>45.581955980767177</c:v>
                </c:pt>
                <c:pt idx="3">
                  <c:v>44.850550809865204</c:v>
                </c:pt>
                <c:pt idx="4">
                  <c:v>46.200761813617753</c:v>
                </c:pt>
                <c:pt idx="5">
                  <c:v>56.711904997072914</c:v>
                </c:pt>
                <c:pt idx="6">
                  <c:v>43.530940052269628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67-4563-BCFC-649B12DCC410}"/>
            </c:ext>
          </c:extLst>
        </c:ser>
        <c:ser>
          <c:idx val="2"/>
          <c:order val="2"/>
          <c:tx>
            <c:strRef>
              <c:f>'Figure3.3A cont'' dimension'!$D$8</c:f>
              <c:strCache>
                <c:ptCount val="1"/>
                <c:pt idx="0">
                  <c:v>السكن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'Figure3.3A cont'' dimension'!$A$9:$A$15</c:f>
              <c:strCache>
                <c:ptCount val="7"/>
                <c:pt idx="0">
                  <c:v>الأردن 2017</c:v>
                </c:pt>
                <c:pt idx="1">
                  <c:v>تونس 2018</c:v>
                </c:pt>
                <c:pt idx="2">
                  <c:v>مصر 2018</c:v>
                </c:pt>
                <c:pt idx="3">
                  <c:v>دولة فلسطين 2019</c:v>
                </c:pt>
                <c:pt idx="4">
                  <c:v>الجزائر 2019</c:v>
                </c:pt>
                <c:pt idx="5">
                  <c:v>العراق 2018</c:v>
                </c:pt>
                <c:pt idx="6">
                  <c:v>المغرب 2018</c:v>
                </c:pt>
              </c:strCache>
            </c:strRef>
          </c:cat>
          <c:val>
            <c:numRef>
              <c:f>'Figure3.3A cont'' dimension'!$D$9:$D$15</c:f>
              <c:numCache>
                <c:formatCode>0.000</c:formatCode>
                <c:ptCount val="7"/>
                <c:pt idx="0">
                  <c:v>20.869891752464298</c:v>
                </c:pt>
                <c:pt idx="1">
                  <c:v>12.40849029537519</c:v>
                </c:pt>
                <c:pt idx="2">
                  <c:v>14.861719593023288</c:v>
                </c:pt>
                <c:pt idx="3">
                  <c:v>11.164544844025462</c:v>
                </c:pt>
                <c:pt idx="4">
                  <c:v>15.909552032713609</c:v>
                </c:pt>
                <c:pt idx="5">
                  <c:v>13.580620805518631</c:v>
                </c:pt>
                <c:pt idx="6">
                  <c:v>15.894295000393894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67-4563-BCFC-649B12DCC410}"/>
            </c:ext>
          </c:extLst>
        </c:ser>
        <c:ser>
          <c:idx val="3"/>
          <c:order val="3"/>
          <c:tx>
            <c:strRef>
              <c:f>'Figure3.3A cont'' dimension'!$E$8</c:f>
              <c:strCache>
                <c:ptCount val="1"/>
                <c:pt idx="0">
                  <c:v>الحصول على الخدمات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'Figure3.3A cont'' dimension'!$A$9:$A$15</c:f>
              <c:strCache>
                <c:ptCount val="7"/>
                <c:pt idx="0">
                  <c:v>الأردن 2017</c:v>
                </c:pt>
                <c:pt idx="1">
                  <c:v>تونس 2018</c:v>
                </c:pt>
                <c:pt idx="2">
                  <c:v>مصر 2018</c:v>
                </c:pt>
                <c:pt idx="3">
                  <c:v>دولة فلسطين 2019</c:v>
                </c:pt>
                <c:pt idx="4">
                  <c:v>الجزائر 2019</c:v>
                </c:pt>
                <c:pt idx="5">
                  <c:v>العراق 2018</c:v>
                </c:pt>
                <c:pt idx="6">
                  <c:v>المغرب 2018</c:v>
                </c:pt>
              </c:strCache>
            </c:strRef>
          </c:cat>
          <c:val>
            <c:numRef>
              <c:f>'Figure3.3A cont'' dimension'!$E$9:$E$15</c:f>
              <c:numCache>
                <c:formatCode>0.000</c:formatCode>
                <c:ptCount val="7"/>
                <c:pt idx="0">
                  <c:v>6.8359565927341368</c:v>
                </c:pt>
                <c:pt idx="1">
                  <c:v>14.150718549456814</c:v>
                </c:pt>
                <c:pt idx="2">
                  <c:v>5.9883687103778485</c:v>
                </c:pt>
                <c:pt idx="3">
                  <c:v>14.114432972526915</c:v>
                </c:pt>
                <c:pt idx="4">
                  <c:v>17.149152737729175</c:v>
                </c:pt>
                <c:pt idx="5">
                  <c:v>9.9174793829285477</c:v>
                </c:pt>
                <c:pt idx="6">
                  <c:v>21.092567671813079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67-4563-BCFC-649B12DCC410}"/>
            </c:ext>
          </c:extLst>
        </c:ser>
        <c:ser>
          <c:idx val="4"/>
          <c:order val="4"/>
          <c:tx>
            <c:strRef>
              <c:f>'Figure3.3A cont'' dimension'!$F$8</c:f>
              <c:strCache>
                <c:ptCount val="1"/>
                <c:pt idx="0">
                  <c:v>الأصول</c:v>
                </c:pt>
              </c:strCache>
            </c:strRef>
          </c:tx>
          <c:spPr>
            <a:solidFill>
              <a:schemeClr val="accent2">
                <a:shade val="53000"/>
              </a:schemeClr>
            </a:solidFill>
            <a:ln>
              <a:noFill/>
            </a:ln>
            <a:effectLst/>
          </c:spPr>
          <c:invertIfNegative val="0"/>
          <c:cat>
            <c:strRef>
              <c:f>'Figure3.3A cont'' dimension'!$A$9:$A$15</c:f>
              <c:strCache>
                <c:ptCount val="7"/>
                <c:pt idx="0">
                  <c:v>الأردن 2017</c:v>
                </c:pt>
                <c:pt idx="1">
                  <c:v>تونس 2018</c:v>
                </c:pt>
                <c:pt idx="2">
                  <c:v>مصر 2018</c:v>
                </c:pt>
                <c:pt idx="3">
                  <c:v>دولة فلسطين 2019</c:v>
                </c:pt>
                <c:pt idx="4">
                  <c:v>الجزائر 2019</c:v>
                </c:pt>
                <c:pt idx="5">
                  <c:v>العراق 2018</c:v>
                </c:pt>
                <c:pt idx="6">
                  <c:v>المغرب 2018</c:v>
                </c:pt>
              </c:strCache>
            </c:strRef>
          </c:cat>
          <c:val>
            <c:numRef>
              <c:f>'Figure3.3A cont'' dimension'!$F$9:$F$15</c:f>
              <c:numCache>
                <c:formatCode>0.000</c:formatCode>
                <c:ptCount val="7"/>
                <c:pt idx="0">
                  <c:v>17.58162844422387</c:v>
                </c:pt>
                <c:pt idx="1">
                  <c:v>14.811938545303583</c:v>
                </c:pt>
                <c:pt idx="2">
                  <c:v>19.345837344280906</c:v>
                </c:pt>
                <c:pt idx="3">
                  <c:v>19.292385808479761</c:v>
                </c:pt>
                <c:pt idx="4">
                  <c:v>14.819013390658244</c:v>
                </c:pt>
                <c:pt idx="5">
                  <c:v>8.7747453214025182</c:v>
                </c:pt>
                <c:pt idx="6">
                  <c:v>14.478680763122789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C67-4563-BCFC-649B12DCC4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28044576"/>
        <c:axId val="2055036848"/>
      </c:barChart>
      <c:catAx>
        <c:axId val="2028044576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2055036848"/>
        <c:crosses val="autoZero"/>
        <c:auto val="1"/>
        <c:lblAlgn val="ctr"/>
        <c:lblOffset val="100"/>
        <c:noMultiLvlLbl val="0"/>
      </c:catAx>
      <c:valAx>
        <c:axId val="2055036848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ar-LB" sz="1400" dirty="0"/>
                  <a:t>المساهمة في دليل الفقر المتعدد الأبعاد (نسبة مئوية)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2028044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 w="9525" cap="flat" cmpd="sng" algn="ctr">
      <a:noFill/>
      <a:round/>
    </a:ln>
    <a:effectLst/>
  </c:spPr>
  <c:txPr>
    <a:bodyPr/>
    <a:lstStyle/>
    <a:p>
      <a:pPr>
        <a:defRPr sz="1100"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8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D0EE08-931B-D948-96B0-8010222DAC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9FD28E-33B0-614A-9DFC-E9C4C88E28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432A5-9D1D-E844-A4AD-82CF61F20C4A}" type="datetimeFigureOut">
              <a:rPr lang="en-US" smtClean="0"/>
              <a:t>28/11/2023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0B5A14-726C-084B-A324-EE7A676949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9B2441-7075-244D-A099-1DB0E67E98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989CE1-10AC-1940-BC63-371D5DC47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85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51B7D-5F64-5949-A811-97A405C7F271}" type="datetimeFigureOut">
              <a:rPr lang="en-US" smtClean="0"/>
              <a:t>28/11/2023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7F49A-4A76-8648-9A37-132247F59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38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364381-9B92-DA43-9584-EA55DC6092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9103" y="1297305"/>
            <a:ext cx="8933796" cy="2367383"/>
          </a:xfrm>
          <a:prstGeom prst="rect">
            <a:avLst/>
          </a:prstGeo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5400" b="0" i="0" kern="1200" cap="none" spc="-1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3756510"/>
            <a:ext cx="8936846" cy="457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3200" spc="8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010D66FA-8C0F-D54D-91B7-17CC665EC7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7733" y="4862104"/>
            <a:ext cx="4992389" cy="161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390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gular-Slide-photo-Char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BB76C77A-CF0D-6B49-8F42-BA0614C473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342" y="756536"/>
            <a:ext cx="11053314" cy="45720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3200" b="0" i="0" spc="8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D2BC8A-87D2-3B4B-8E07-948CDAD1C0FF}"/>
              </a:ext>
            </a:extLst>
          </p:cNvPr>
          <p:cNvSpPr/>
          <p:nvPr userDrawn="1"/>
        </p:nvSpPr>
        <p:spPr>
          <a:xfrm>
            <a:off x="0" y="292608"/>
            <a:ext cx="12192000" cy="216350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966C2B8-14B1-D844-8BCE-CFFC3E09E791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914399" y="2932981"/>
            <a:ext cx="4986069" cy="339018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 or chart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2203630-8FEC-264E-AB2E-768E00B03D1F}"/>
              </a:ext>
            </a:extLst>
          </p:cNvPr>
          <p:cNvSpPr>
            <a:spLocks noGrp="1" noChangeAspect="1"/>
          </p:cNvSpPr>
          <p:nvPr>
            <p:ph type="pic" idx="12" hasCustomPrompt="1"/>
          </p:nvPr>
        </p:nvSpPr>
        <p:spPr>
          <a:xfrm>
            <a:off x="6291531" y="2932981"/>
            <a:ext cx="4986070" cy="339018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 or chart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9638F89-8167-1C48-8ABE-8B575A26F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4399" y="1647645"/>
            <a:ext cx="4993485" cy="11300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>
              <a:defRPr lang="en-US" sz="20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DAAA585-2378-CB4D-81AD-4912C9F269FF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6277308" y="1647645"/>
            <a:ext cx="4993485" cy="11300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>
              <a:defRPr lang="en-US" sz="20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F6785F-B54A-1840-AB01-17308E8C5591}"/>
              </a:ext>
            </a:extLst>
          </p:cNvPr>
          <p:cNvSpPr/>
          <p:nvPr userDrawn="1"/>
        </p:nvSpPr>
        <p:spPr>
          <a:xfrm>
            <a:off x="3217654" y="2648311"/>
            <a:ext cx="379562" cy="379562"/>
          </a:xfrm>
          <a:prstGeom prst="rect">
            <a:avLst/>
          </a:prstGeom>
          <a:solidFill>
            <a:srgbClr val="029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5ACCBD-F044-6E41-A7DE-DC956B809ECB}"/>
              </a:ext>
            </a:extLst>
          </p:cNvPr>
          <p:cNvSpPr/>
          <p:nvPr userDrawn="1"/>
        </p:nvSpPr>
        <p:spPr>
          <a:xfrm>
            <a:off x="8594785" y="2648311"/>
            <a:ext cx="379562" cy="379562"/>
          </a:xfrm>
          <a:prstGeom prst="rect">
            <a:avLst/>
          </a:prstGeom>
          <a:solidFill>
            <a:srgbClr val="029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7225EE-8608-7B41-9502-BFC60C14F400}"/>
              </a:ext>
            </a:extLst>
          </p:cNvPr>
          <p:cNvSpPr txBox="1"/>
          <p:nvPr userDrawn="1"/>
        </p:nvSpPr>
        <p:spPr>
          <a:xfrm>
            <a:off x="2359550" y="6480289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50" b="1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© Copyright ESCWA. All rights reserved. No part of this presentation in all its property may be used or reproduced in any form without written permission</a:t>
            </a:r>
          </a:p>
        </p:txBody>
      </p:sp>
    </p:spTree>
    <p:extLst>
      <p:ext uri="{BB962C8B-B14F-4D97-AF65-F5344CB8AC3E}">
        <p14:creationId xmlns:p14="http://schemas.microsoft.com/office/powerpoint/2010/main" val="2442434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-Slide-photo-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799" y="2103120"/>
            <a:ext cx="10015095" cy="3749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>
              <a:defRPr lang="en-US" sz="20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0" lvl="1" indent="0">
              <a:buNone/>
            </a:pPr>
            <a:r>
              <a:rPr lang="en-US"/>
              <a:t>Second level</a:t>
            </a:r>
          </a:p>
          <a:p>
            <a:pPr marL="0" lvl="2" indent="0">
              <a:buNone/>
            </a:pPr>
            <a:r>
              <a:rPr lang="en-US"/>
              <a:t>Third level</a:t>
            </a:r>
          </a:p>
          <a:p>
            <a:pPr marL="0" lvl="3" indent="0">
              <a:buNone/>
            </a:pPr>
            <a:r>
              <a:rPr lang="en-US"/>
              <a:t>Fourth level</a:t>
            </a:r>
          </a:p>
          <a:p>
            <a:pPr marL="0" lvl="4" indent="0"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781009D-B024-5E41-99BD-96A39FFAC7CB}"/>
              </a:ext>
            </a:extLst>
          </p:cNvPr>
          <p:cNvSpPr>
            <a:spLocks noGrp="1"/>
          </p:cNvSpPr>
          <p:nvPr>
            <p:ph type="subTitle" idx="12"/>
          </p:nvPr>
        </p:nvSpPr>
        <p:spPr>
          <a:xfrm>
            <a:off x="569342" y="756536"/>
            <a:ext cx="11053314" cy="45720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3200" b="0" i="0" spc="8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116A37-68B5-474C-B721-36189B64B389}"/>
              </a:ext>
            </a:extLst>
          </p:cNvPr>
          <p:cNvSpPr/>
          <p:nvPr userDrawn="1"/>
        </p:nvSpPr>
        <p:spPr>
          <a:xfrm>
            <a:off x="0" y="292608"/>
            <a:ext cx="12192000" cy="216350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5A31AF3-D4CE-C241-81DC-11DB4C8DE510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1066798" y="1900069"/>
            <a:ext cx="10015095" cy="444398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 or chart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A68568-7956-9C49-80BD-06F9D685E261}"/>
              </a:ext>
            </a:extLst>
          </p:cNvPr>
          <p:cNvSpPr txBox="1"/>
          <p:nvPr userDrawn="1"/>
        </p:nvSpPr>
        <p:spPr>
          <a:xfrm>
            <a:off x="2359550" y="6480289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50" b="1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© Copyright ESCWA. All rights reserved. No part of this presentation in all its property may be used or reproduced in any form without written permission</a:t>
            </a:r>
          </a:p>
        </p:txBody>
      </p:sp>
    </p:spTree>
    <p:extLst>
      <p:ext uri="{BB962C8B-B14F-4D97-AF65-F5344CB8AC3E}">
        <p14:creationId xmlns:p14="http://schemas.microsoft.com/office/powerpoint/2010/main" val="3475994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on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0D9A51-250E-4249-A28F-8BCB6AF9B0EA}"/>
              </a:ext>
            </a:extLst>
          </p:cNvPr>
          <p:cNvSpPr/>
          <p:nvPr userDrawn="1"/>
        </p:nvSpPr>
        <p:spPr>
          <a:xfrm>
            <a:off x="1" y="2381250"/>
            <a:ext cx="3425824" cy="3263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lvl="0" indent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</a:pPr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364381-9B92-DA43-9584-EA55DC6092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28102" y="3034907"/>
            <a:ext cx="8025181" cy="1956585"/>
          </a:xfrm>
          <a:prstGeom prst="rect">
            <a:avLst/>
          </a:prstGeom>
        </p:spPr>
        <p:txBody>
          <a:bodyPr tIns="45720" bIns="45720" anchor="ctr">
            <a:normAutofit/>
          </a:bodyPr>
          <a:lstStyle>
            <a:lvl1pPr algn="l">
              <a:lnSpc>
                <a:spcPct val="83000"/>
              </a:lnSpc>
              <a:defRPr lang="en-US" sz="4400" b="0" i="0" kern="1200" cap="none" spc="-1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90394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6905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0CF2-CD17-4E8F-9902-4083D786087F}" type="datetimeFigureOut">
              <a:rPr lang="en-US" smtClean="0"/>
              <a:t>28/11/2023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D6037-0FC7-4496-AFFA-09C0BBE5E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107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FD712B4-46EA-F945-815F-208955F2242B}"/>
              </a:ext>
            </a:extLst>
          </p:cNvPr>
          <p:cNvSpPr/>
          <p:nvPr userDrawn="1"/>
        </p:nvSpPr>
        <p:spPr>
          <a:xfrm>
            <a:off x="0" y="1564301"/>
            <a:ext cx="12192000" cy="4353419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33527" y="2218793"/>
            <a:ext cx="8933796" cy="2367383"/>
          </a:xfrm>
          <a:prstGeom prst="rect">
            <a:avLst/>
          </a:prstGeo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5400" b="0" i="0" kern="1200" cap="none" spc="-1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3525" y="4677998"/>
            <a:ext cx="8936846" cy="457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3200" spc="8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E833D7-E954-364B-AC62-83CB091FE16C}"/>
              </a:ext>
            </a:extLst>
          </p:cNvPr>
          <p:cNvSpPr txBox="1"/>
          <p:nvPr userDrawn="1"/>
        </p:nvSpPr>
        <p:spPr>
          <a:xfrm>
            <a:off x="2459506" y="6476168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50" b="1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© Copyright ESCWA. All rights reserved. No part of this presentation in all its property may be used or reproduced in any form without written permission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873E871-7A5B-7042-8C3D-C461CF4067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2857" y="324610"/>
            <a:ext cx="3127271" cy="101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501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4BF7176-84F6-D44C-9D31-8AC3C2AB082D}"/>
              </a:ext>
            </a:extLst>
          </p:cNvPr>
          <p:cNvSpPr/>
          <p:nvPr userDrawn="1"/>
        </p:nvSpPr>
        <p:spPr>
          <a:xfrm>
            <a:off x="3428474" y="2409691"/>
            <a:ext cx="8763526" cy="3256498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0D9A51-250E-4249-A28F-8BCB6AF9B0EA}"/>
              </a:ext>
            </a:extLst>
          </p:cNvPr>
          <p:cNvSpPr/>
          <p:nvPr userDrawn="1"/>
        </p:nvSpPr>
        <p:spPr>
          <a:xfrm>
            <a:off x="1" y="2409691"/>
            <a:ext cx="3425824" cy="3263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lvl="0" indent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28102" y="2792624"/>
            <a:ext cx="8025181" cy="1956585"/>
          </a:xfrm>
          <a:prstGeom prst="rect">
            <a:avLst/>
          </a:prstGeom>
        </p:spPr>
        <p:txBody>
          <a:bodyPr tIns="45720" bIns="45720" anchor="ctr">
            <a:normAutofit/>
          </a:bodyPr>
          <a:lstStyle>
            <a:lvl1pPr algn="l">
              <a:lnSpc>
                <a:spcPct val="83000"/>
              </a:lnSpc>
              <a:defRPr lang="en-US" sz="4400" b="0" i="0" kern="1200" cap="none" spc="-1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8102" y="4846405"/>
            <a:ext cx="8025181" cy="457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200" spc="8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E19219-F76D-7748-8FC4-0CB9534DA2C7}"/>
              </a:ext>
            </a:extLst>
          </p:cNvPr>
          <p:cNvSpPr txBox="1"/>
          <p:nvPr userDrawn="1"/>
        </p:nvSpPr>
        <p:spPr>
          <a:xfrm>
            <a:off x="3628102" y="6488915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650" b="1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© Copyright ESCWA. All rights reserved. No part of this presentation in all its property may be used or reproduced in any form without written permission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0069C77A-49F4-CB45-9E39-CA32E2A132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2857" y="454648"/>
            <a:ext cx="2725617" cy="88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781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-Subtitle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3E7C4C2-67F5-B94E-81E7-00528ABC2B76}"/>
              </a:ext>
            </a:extLst>
          </p:cNvPr>
          <p:cNvSpPr/>
          <p:nvPr userDrawn="1"/>
        </p:nvSpPr>
        <p:spPr>
          <a:xfrm>
            <a:off x="3428474" y="2409691"/>
            <a:ext cx="8763526" cy="3256498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8474" y="1719747"/>
            <a:ext cx="8267940" cy="457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600" b="0" i="0" spc="8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B53B761F-AC01-FC44-8276-E78878FB5F4D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-1" y="2409691"/>
            <a:ext cx="3428475" cy="32564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0C7FB0A-A388-BB43-9634-7DEE2E8D6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28103" y="2644988"/>
            <a:ext cx="8025180" cy="3021201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Tx/>
              <a:buNone/>
              <a:defRPr sz="2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265113">
              <a:buClr>
                <a:schemeClr val="bg1"/>
              </a:buClr>
              <a:buSzPct val="120000"/>
              <a:buFont typeface="Wingdings" pitchFamily="2" charset="2"/>
              <a:buChar char="§"/>
              <a:tabLst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31520" indent="-182880">
              <a:buClr>
                <a:schemeClr val="bg1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1DCF44-512A-5E47-A08D-1C491F205666}"/>
              </a:ext>
            </a:extLst>
          </p:cNvPr>
          <p:cNvSpPr txBox="1"/>
          <p:nvPr userDrawn="1"/>
        </p:nvSpPr>
        <p:spPr>
          <a:xfrm>
            <a:off x="3628103" y="6488915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650" b="1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© Copyright ESCWA. All rights reserved. No part of this presentation in all its property may be used or reproduced in any form without written permission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A12733E-1B53-A842-B212-11139951BD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2857" y="454648"/>
            <a:ext cx="2725617" cy="88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850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gular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FD343C2-E4F1-7F46-A2F1-08FBA3E6E026}"/>
              </a:ext>
            </a:extLst>
          </p:cNvPr>
          <p:cNvSpPr/>
          <p:nvPr userDrawn="1"/>
        </p:nvSpPr>
        <p:spPr>
          <a:xfrm>
            <a:off x="0" y="292608"/>
            <a:ext cx="12192000" cy="1078992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7" y="557783"/>
            <a:ext cx="10309115" cy="457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3600" b="0" i="0" spc="8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096051-E13F-F44E-BDF1-B2B2CF790B82}"/>
              </a:ext>
            </a:extLst>
          </p:cNvPr>
          <p:cNvSpPr/>
          <p:nvPr userDrawn="1"/>
        </p:nvSpPr>
        <p:spPr>
          <a:xfrm>
            <a:off x="0" y="1900069"/>
            <a:ext cx="12192000" cy="4443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lvl="0" indent="0" algn="r" defTabSz="914400" rtl="1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0C7FB0A-A388-BB43-9634-7DEE2E8D6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9848" y="2176948"/>
            <a:ext cx="10309115" cy="3489241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Tx/>
              <a:buNone/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265113">
              <a:buClr>
                <a:srgbClr val="0298CA"/>
              </a:buClr>
              <a:buSzPct val="120000"/>
              <a:buFont typeface="Wingdings" pitchFamily="2" charset="2"/>
              <a:buChar char="§"/>
              <a:tabLst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31520" indent="-182880">
              <a:buClr>
                <a:srgbClr val="0298CA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D740F2-35F7-2345-83C9-E1237EDFAFE6}"/>
              </a:ext>
            </a:extLst>
          </p:cNvPr>
          <p:cNvSpPr txBox="1"/>
          <p:nvPr userDrawn="1"/>
        </p:nvSpPr>
        <p:spPr>
          <a:xfrm>
            <a:off x="2359550" y="6480289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50" b="1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© Copyright ESCWA. All rights reserved. No part of this presentation in all its property may be used or reproduced in any form without written permission</a:t>
            </a:r>
          </a:p>
        </p:txBody>
      </p:sp>
    </p:spTree>
    <p:extLst>
      <p:ext uri="{BB962C8B-B14F-4D97-AF65-F5344CB8AC3E}">
        <p14:creationId xmlns:p14="http://schemas.microsoft.com/office/powerpoint/2010/main" val="3676440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-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799" y="2103120"/>
            <a:ext cx="4807789" cy="3749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>
              <a:defRPr lang="en-US"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US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0" lvl="1" indent="0">
              <a:buNone/>
            </a:pPr>
            <a:r>
              <a:rPr lang="en-US"/>
              <a:t>Second level</a:t>
            </a:r>
          </a:p>
          <a:p>
            <a:pPr marL="0" lvl="2" indent="0">
              <a:buNone/>
            </a:pPr>
            <a:r>
              <a:rPr lang="en-US"/>
              <a:t>Third level</a:t>
            </a:r>
          </a:p>
          <a:p>
            <a:pPr marL="0" lvl="3" indent="0">
              <a:buNone/>
            </a:pPr>
            <a:r>
              <a:rPr lang="en-US"/>
              <a:t>Fourth level</a:t>
            </a:r>
          </a:p>
          <a:p>
            <a:pPr marL="0" lvl="4" indent="0"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7411" y="2103120"/>
            <a:ext cx="4807789" cy="3749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>
              <a:defRPr lang="en-US"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US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0" lvl="1" indent="0">
              <a:buNone/>
            </a:pPr>
            <a:r>
              <a:rPr lang="en-US"/>
              <a:t>Second level</a:t>
            </a:r>
          </a:p>
          <a:p>
            <a:pPr marL="0" lvl="2" indent="0">
              <a:buNone/>
            </a:pPr>
            <a:r>
              <a:rPr lang="en-US"/>
              <a:t>Third level</a:t>
            </a:r>
          </a:p>
          <a:p>
            <a:pPr marL="0" lvl="3" indent="0">
              <a:buNone/>
            </a:pPr>
            <a:r>
              <a:rPr lang="en-US"/>
              <a:t>Fourth level</a:t>
            </a:r>
          </a:p>
          <a:p>
            <a:pPr marL="0" lvl="4" indent="0"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781009D-B024-5E41-99BD-96A39FFAC7CB}"/>
              </a:ext>
            </a:extLst>
          </p:cNvPr>
          <p:cNvSpPr>
            <a:spLocks noGrp="1"/>
          </p:cNvSpPr>
          <p:nvPr>
            <p:ph type="subTitle" idx="12"/>
          </p:nvPr>
        </p:nvSpPr>
        <p:spPr>
          <a:xfrm>
            <a:off x="569344" y="756536"/>
            <a:ext cx="11053314" cy="45720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3200" b="0" i="0" spc="8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116A37-68B5-474C-B721-36189B64B389}"/>
              </a:ext>
            </a:extLst>
          </p:cNvPr>
          <p:cNvSpPr/>
          <p:nvPr userDrawn="1"/>
        </p:nvSpPr>
        <p:spPr>
          <a:xfrm>
            <a:off x="0" y="292608"/>
            <a:ext cx="12192000" cy="216350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EB9502-0651-374E-AE6C-8865823D87FA}"/>
              </a:ext>
            </a:extLst>
          </p:cNvPr>
          <p:cNvSpPr txBox="1"/>
          <p:nvPr userDrawn="1"/>
        </p:nvSpPr>
        <p:spPr>
          <a:xfrm>
            <a:off x="2359550" y="6480289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50" b="1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© Copyright ESCWA. All rights reserved. No part of this presentation in all its property may be used or reproduced in any form without written permission</a:t>
            </a:r>
          </a:p>
        </p:txBody>
      </p:sp>
    </p:spTree>
    <p:extLst>
      <p:ext uri="{BB962C8B-B14F-4D97-AF65-F5344CB8AC3E}">
        <p14:creationId xmlns:p14="http://schemas.microsoft.com/office/powerpoint/2010/main" val="1190785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gular-Slide-photo-Chart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EEA9544-5AC3-334B-B48C-C891D0AE5BB6}"/>
              </a:ext>
            </a:extLst>
          </p:cNvPr>
          <p:cNvSpPr/>
          <p:nvPr userDrawn="1"/>
        </p:nvSpPr>
        <p:spPr>
          <a:xfrm>
            <a:off x="0" y="292608"/>
            <a:ext cx="12192000" cy="216350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127E1FB-DE01-1749-A883-9DE1FAA1FD6D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569343" y="1667820"/>
            <a:ext cx="4740891" cy="46467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880C0A46-5366-724C-B982-852FEE3577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15798" y="2520177"/>
            <a:ext cx="6006859" cy="379436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Tx/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265113">
              <a:buClr>
                <a:srgbClr val="0298CA"/>
              </a:buClr>
              <a:buSzPct val="120000"/>
              <a:buFont typeface="Wingdings" pitchFamily="2" charset="2"/>
              <a:buChar char="§"/>
              <a:tabLst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31520" indent="-182880">
              <a:buClr>
                <a:srgbClr val="0298CA"/>
              </a:buClr>
              <a:buFont typeface="Wingdings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29941A9-FCC8-BA4F-8619-10817DC1EB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15798" y="1667820"/>
            <a:ext cx="6006859" cy="523220"/>
          </a:xfrm>
          <a:prstGeom prst="rect">
            <a:avLst/>
          </a:prstGeom>
          <a:solidFill>
            <a:srgbClr val="0298CA"/>
          </a:solidFill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 b="0" i="0" spc="8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A11D41-A025-8F48-B8C6-F006B03E71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343" y="755180"/>
            <a:ext cx="11053314" cy="457247"/>
          </a:xfrm>
          <a:prstGeom prst="rect">
            <a:avLst/>
          </a:prstGeom>
        </p:spPr>
        <p:txBody>
          <a:bodyPr/>
          <a:lstStyle>
            <a:lvl1pPr algn="ctr">
              <a:defRPr sz="3200"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824BFB-9B54-6C4C-88F1-178D3CEDC342}"/>
              </a:ext>
            </a:extLst>
          </p:cNvPr>
          <p:cNvSpPr txBox="1"/>
          <p:nvPr userDrawn="1"/>
        </p:nvSpPr>
        <p:spPr>
          <a:xfrm>
            <a:off x="2359550" y="6480289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50" b="1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© Copyright ESCWA. All rights reserved. No part of this presentation in all its property may be used or reproduced in any form without written permission</a:t>
            </a:r>
          </a:p>
        </p:txBody>
      </p:sp>
    </p:spTree>
    <p:extLst>
      <p:ext uri="{BB962C8B-B14F-4D97-AF65-F5344CB8AC3E}">
        <p14:creationId xmlns:p14="http://schemas.microsoft.com/office/powerpoint/2010/main" val="2223757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gular-Slide-photo-Char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1F491C28-1C81-1C4B-9AB0-2D9AF3487468}"/>
              </a:ext>
            </a:extLst>
          </p:cNvPr>
          <p:cNvSpPr/>
          <p:nvPr userDrawn="1"/>
        </p:nvSpPr>
        <p:spPr>
          <a:xfrm>
            <a:off x="0" y="1647645"/>
            <a:ext cx="7272069" cy="46964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lvl="0" indent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8DECF708-1018-C14B-B4FB-738EA23F22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9848" y="2176948"/>
            <a:ext cx="5926175" cy="3489241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Tx/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265113">
              <a:buClr>
                <a:srgbClr val="0298CA"/>
              </a:buClr>
              <a:buSzPct val="120000"/>
              <a:buFont typeface="Wingdings" pitchFamily="2" charset="2"/>
              <a:buChar char="§"/>
              <a:tabLst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31520" indent="-182880">
              <a:buClr>
                <a:srgbClr val="0298CA"/>
              </a:buClr>
              <a:buFont typeface="Wingdings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41BD8A75-37CC-DB42-B7DE-45550037B0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342" y="760146"/>
            <a:ext cx="11053314" cy="44521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3200" b="0" i="0" spc="8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E4188F-9D81-A643-9345-14A4F431EF04}"/>
              </a:ext>
            </a:extLst>
          </p:cNvPr>
          <p:cNvSpPr/>
          <p:nvPr userDrawn="1"/>
        </p:nvSpPr>
        <p:spPr>
          <a:xfrm>
            <a:off x="0" y="292608"/>
            <a:ext cx="12192000" cy="216350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1E7D02E7-91C4-7B41-A3D5-A424AC8F98F1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7272069" y="1647645"/>
            <a:ext cx="4919932" cy="467551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DC2DEF-3FD0-7646-8C5D-4BC29625845B}"/>
              </a:ext>
            </a:extLst>
          </p:cNvPr>
          <p:cNvSpPr txBox="1"/>
          <p:nvPr userDrawn="1"/>
        </p:nvSpPr>
        <p:spPr>
          <a:xfrm>
            <a:off x="2359550" y="6480289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50" b="1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© Copyright ESCWA. All rights reserved. No part of this presentation in all its property may be used or reproduced in any form without written permission</a:t>
            </a:r>
          </a:p>
        </p:txBody>
      </p:sp>
    </p:spTree>
    <p:extLst>
      <p:ext uri="{BB962C8B-B14F-4D97-AF65-F5344CB8AC3E}">
        <p14:creationId xmlns:p14="http://schemas.microsoft.com/office/powerpoint/2010/main" val="679556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gular-Slide-photo-Char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BB76C77A-CF0D-6B49-8F42-BA0614C473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342" y="770082"/>
            <a:ext cx="11053314" cy="43557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3200" b="0" i="0" spc="8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D2BC8A-87D2-3B4B-8E07-948CDAD1C0FF}"/>
              </a:ext>
            </a:extLst>
          </p:cNvPr>
          <p:cNvSpPr/>
          <p:nvPr userDrawn="1"/>
        </p:nvSpPr>
        <p:spPr>
          <a:xfrm>
            <a:off x="0" y="292608"/>
            <a:ext cx="12192000" cy="216350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966C2B8-14B1-D844-8BCE-CFFC3E09E791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914400" y="1647645"/>
            <a:ext cx="3157267" cy="29157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923023EC-B05C-C24A-B73E-45D4DC9F81B5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4502989" y="1647645"/>
            <a:ext cx="3157267" cy="29157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2203630-8FEC-264E-AB2E-768E00B03D1F}"/>
              </a:ext>
            </a:extLst>
          </p:cNvPr>
          <p:cNvSpPr>
            <a:spLocks noGrp="1" noChangeAspect="1"/>
          </p:cNvSpPr>
          <p:nvPr>
            <p:ph type="pic" idx="12"/>
          </p:nvPr>
        </p:nvSpPr>
        <p:spPr>
          <a:xfrm>
            <a:off x="8117457" y="1647645"/>
            <a:ext cx="3157267" cy="29157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9638F89-8167-1C48-8ABE-8B575A26F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4400" y="4692770"/>
            <a:ext cx="3161963" cy="16303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>
              <a:defRPr lang="en-US" sz="20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0FB25C7-ABFD-C644-BC4A-54D5562E4FDF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511615" y="4692770"/>
            <a:ext cx="3161963" cy="16303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>
              <a:defRPr lang="en-US" sz="20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DAAA585-2378-CB4D-81AD-4912C9F269FF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08830" y="4692770"/>
            <a:ext cx="3161963" cy="16303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>
              <a:defRPr lang="en-US" sz="20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B0F16E-0593-1844-A6B9-FB4ADD448393}"/>
              </a:ext>
            </a:extLst>
          </p:cNvPr>
          <p:cNvSpPr txBox="1"/>
          <p:nvPr userDrawn="1"/>
        </p:nvSpPr>
        <p:spPr>
          <a:xfrm>
            <a:off x="2359550" y="6480289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50" b="1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© Copyright ESCWA. All rights reserved. No part of this presentation in all its property may be used or reproduced in any form without written permission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F6785F-B54A-1840-AB01-17308E8C5591}"/>
              </a:ext>
            </a:extLst>
          </p:cNvPr>
          <p:cNvSpPr/>
          <p:nvPr userDrawn="1"/>
        </p:nvSpPr>
        <p:spPr>
          <a:xfrm>
            <a:off x="2303254" y="4390847"/>
            <a:ext cx="379562" cy="379562"/>
          </a:xfrm>
          <a:prstGeom prst="rect">
            <a:avLst/>
          </a:prstGeom>
          <a:solidFill>
            <a:srgbClr val="029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3E7992-0396-1E46-9F28-525A57944B35}"/>
              </a:ext>
            </a:extLst>
          </p:cNvPr>
          <p:cNvSpPr/>
          <p:nvPr userDrawn="1"/>
        </p:nvSpPr>
        <p:spPr>
          <a:xfrm>
            <a:off x="5900469" y="4390847"/>
            <a:ext cx="379562" cy="379562"/>
          </a:xfrm>
          <a:prstGeom prst="rect">
            <a:avLst/>
          </a:prstGeom>
          <a:solidFill>
            <a:srgbClr val="029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5ACCBD-F044-6E41-A7DE-DC956B809ECB}"/>
              </a:ext>
            </a:extLst>
          </p:cNvPr>
          <p:cNvSpPr/>
          <p:nvPr userDrawn="1"/>
        </p:nvSpPr>
        <p:spPr>
          <a:xfrm>
            <a:off x="9497684" y="4390847"/>
            <a:ext cx="379562" cy="379562"/>
          </a:xfrm>
          <a:prstGeom prst="rect">
            <a:avLst/>
          </a:prstGeom>
          <a:solidFill>
            <a:srgbClr val="029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98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6601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8" r:id="rId2"/>
    <p:sldLayoutId id="2147483739" r:id="rId3"/>
    <p:sldLayoutId id="2147483740" r:id="rId4"/>
    <p:sldLayoutId id="2147483741" r:id="rId5"/>
    <p:sldLayoutId id="2147483735" r:id="rId6"/>
    <p:sldLayoutId id="2147483733" r:id="rId7"/>
    <p:sldLayoutId id="2147483734" r:id="rId8"/>
    <p:sldLayoutId id="2147483742" r:id="rId9"/>
    <p:sldLayoutId id="2147483745" r:id="rId10"/>
    <p:sldLayoutId id="2147483744" r:id="rId11"/>
    <p:sldLayoutId id="2147483746" r:id="rId12"/>
    <p:sldLayoutId id="2147483743" r:id="rId13"/>
    <p:sldLayoutId id="2147483747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emf"/><Relationship Id="rId7" Type="http://schemas.openxmlformats.org/officeDocument/2006/relationships/image" Target="../media/image10.jf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41726" y="1358724"/>
            <a:ext cx="7276245" cy="27938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1"/>
            <a:r>
              <a:rPr lang="ar-LB" sz="5400" b="1" kern="1200">
                <a:latin typeface="+mj-lt"/>
                <a:ea typeface="+mj-ea"/>
                <a:cs typeface="+mj-cs"/>
              </a:rPr>
              <a:t>التقرير العربي الثاني للفقر المتعدد الأبعاد</a:t>
            </a:r>
            <a:endParaRPr lang="en-US" sz="5400" b="1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F42A6F-03D7-BA94-8CB7-029F64329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470" y="1002116"/>
            <a:ext cx="2489068" cy="3307276"/>
          </a:xfrm>
          <a:prstGeom prst="rect">
            <a:avLst/>
          </a:prstGeom>
          <a:pattFill prst="pct5">
            <a:fgClr>
              <a:srgbClr val="FFFFFF">
                <a:shade val="85000"/>
              </a:srgbClr>
            </a:fgClr>
            <a:bgClr>
              <a:schemeClr val="bg1"/>
            </a:bgClr>
          </a:patt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CE541E65-0990-A9C6-526E-E9BA5F116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4D99A346-66FC-6EF9-516F-C7C57502D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5E1036-6315-9FBB-ACED-E02C8A5A2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2668" y="5833859"/>
            <a:ext cx="723470" cy="715934"/>
          </a:xfrm>
          <a:prstGeom prst="rect">
            <a:avLst/>
          </a:prstGeom>
        </p:spPr>
      </p:pic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1F7747B-FD7E-504E-8306-9E685887F9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5523" y="4619834"/>
            <a:ext cx="1599897" cy="788405"/>
          </a:xfrm>
          <a:prstGeom prst="rect">
            <a:avLst/>
          </a:prstGeom>
        </p:spPr>
      </p:pic>
      <p:pic>
        <p:nvPicPr>
          <p:cNvPr id="10" name="Picture 9" descr="Chart, bubble chart&#10;&#10;Description automatically generated">
            <a:extLst>
              <a:ext uri="{FF2B5EF4-FFF2-40B4-BE49-F238E27FC236}">
                <a16:creationId xmlns:a16="http://schemas.microsoft.com/office/drawing/2014/main" id="{DED78FA7-EEB1-3905-20F4-246D0A0E1EC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3457" b="50000"/>
          <a:stretch/>
        </p:blipFill>
        <p:spPr>
          <a:xfrm>
            <a:off x="10048568" y="5922923"/>
            <a:ext cx="1769403" cy="715934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354896BE-BF49-CE30-7839-41DC542238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5367" y="5708994"/>
            <a:ext cx="476871" cy="965664"/>
          </a:xfrm>
          <a:prstGeom prst="rect">
            <a:avLst/>
          </a:prstGeom>
        </p:spPr>
      </p:pic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51E2DB9-57D0-D24D-D11C-9FFBDAE89E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4394" y="4682609"/>
            <a:ext cx="827553" cy="827553"/>
          </a:xfrm>
          <a:prstGeom prst="rect">
            <a:avLst/>
          </a:prstGeom>
        </p:spPr>
      </p:pic>
      <p:pic>
        <p:nvPicPr>
          <p:cNvPr id="14" name="Picture 13" descr="Logo&#10;&#10;Description automatically generated with medium confidence">
            <a:extLst>
              <a:ext uri="{FF2B5EF4-FFF2-40B4-BE49-F238E27FC236}">
                <a16:creationId xmlns:a16="http://schemas.microsoft.com/office/drawing/2014/main" id="{3CBE5DC0-8C5C-C5A0-2D58-16C9CC5B10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40922" y="4656334"/>
            <a:ext cx="2267372" cy="75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057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-65645" y="5722288"/>
            <a:ext cx="12076670" cy="535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787228" y="12407722"/>
            <a:ext cx="5633892" cy="0"/>
          </a:xfrm>
          <a:prstGeom prst="line">
            <a:avLst/>
          </a:prstGeom>
          <a:ln w="12700">
            <a:solidFill>
              <a:srgbClr val="ADAFB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2343" y="216108"/>
            <a:ext cx="11920931" cy="627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626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BDD0578-5DEE-0FA4-B514-A03C8E3820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57783"/>
            <a:ext cx="12191999" cy="683188"/>
          </a:xfrm>
        </p:spPr>
        <p:txBody>
          <a:bodyPr/>
          <a:lstStyle/>
          <a:p>
            <a:pPr algn="r" rtl="1"/>
            <a:r>
              <a:rPr lang="ar-SA" sz="3200" dirty="0">
                <a:latin typeface="Neo Sans Arabic"/>
                <a:ea typeface="Times New Roman" panose="02020603050405020304" pitchFamily="18" charset="0"/>
              </a:rPr>
              <a:t>نسبة الفقر المتعدد الأبعاد في الدول العربية المتوسطة الدخل</a:t>
            </a:r>
            <a:r>
              <a:rPr lang="ar-LB" sz="3200" dirty="0">
                <a:latin typeface="Neo Sans Arabic"/>
                <a:ea typeface="Times New Roman" panose="02020603050405020304" pitchFamily="18" charset="0"/>
              </a:rPr>
              <a:t> انخفضت في العقد الماضي</a:t>
            </a:r>
            <a:endParaRPr lang="en-US" sz="3200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3225124"/>
              </p:ext>
            </p:extLst>
          </p:nvPr>
        </p:nvGraphicFramePr>
        <p:xfrm>
          <a:off x="478972" y="1905000"/>
          <a:ext cx="11461976" cy="4395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22010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14CE693-3C40-BD6C-C39C-EA31FCE3A8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557783"/>
            <a:ext cx="12192000" cy="457201"/>
          </a:xfrm>
        </p:spPr>
        <p:txBody>
          <a:bodyPr/>
          <a:lstStyle/>
          <a:p>
            <a:pPr rtl="1"/>
            <a:r>
              <a:rPr lang="ar-LB" dirty="0">
                <a:latin typeface="Neo Sans Arabic"/>
                <a:ea typeface="Times New Roman" panose="02020603050405020304" pitchFamily="18" charset="0"/>
              </a:rPr>
              <a:t>متوسط شدة الحرمان</a:t>
            </a:r>
            <a:r>
              <a:rPr lang="en-US" dirty="0">
                <a:latin typeface="Neo Sans Arabic"/>
                <a:ea typeface="Times New Roman" panose="02020603050405020304" pitchFamily="18" charset="0"/>
              </a:rPr>
              <a:t> </a:t>
            </a:r>
            <a:r>
              <a:rPr lang="ar-LB" dirty="0">
                <a:latin typeface="Neo Sans Arabic"/>
                <a:ea typeface="Times New Roman" panose="02020603050405020304" pitchFamily="18" charset="0"/>
              </a:rPr>
              <a:t>وفقًا للدليل العربي</a:t>
            </a:r>
            <a:r>
              <a:rPr lang="en-US" dirty="0">
                <a:latin typeface="Neo Sans Arabic"/>
                <a:ea typeface="Times New Roman" panose="02020603050405020304" pitchFamily="18" charset="0"/>
              </a:rPr>
              <a:t> </a:t>
            </a:r>
            <a:r>
              <a:rPr lang="ar-LB" dirty="0">
                <a:latin typeface="Neo Sans Arabic"/>
                <a:ea typeface="Times New Roman" panose="02020603050405020304" pitchFamily="18" charset="0"/>
              </a:rPr>
              <a:t>المنقّح للفقر المتعدد الأبعاد</a:t>
            </a:r>
            <a:endParaRPr lang="en-US" dirty="0">
              <a:latin typeface="Neo Sans Arabic"/>
              <a:ea typeface="Times New Roman" panose="02020603050405020304" pitchFamily="18" charset="0"/>
            </a:endParaRPr>
          </a:p>
          <a:p>
            <a:pPr rtl="1"/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B8DDD02-57D7-E76C-0571-D36B81C530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597020"/>
              </p:ext>
            </p:extLst>
          </p:nvPr>
        </p:nvGraphicFramePr>
        <p:xfrm>
          <a:off x="0" y="1959429"/>
          <a:ext cx="12115800" cy="4352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8941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B20E71B-FA65-EFE4-C43A-EAA3DA954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73159"/>
            <a:ext cx="12192000" cy="954898"/>
          </a:xfrm>
        </p:spPr>
        <p:txBody>
          <a:bodyPr/>
          <a:lstStyle/>
          <a:p>
            <a:r>
              <a:rPr lang="ar-LB" sz="2800" dirty="0">
                <a:effectLst/>
                <a:latin typeface="Univers" panose="020B0503020202020204" pitchFamily="34" charset="0"/>
                <a:ea typeface="Times New Roman" panose="02020603050405020304" pitchFamily="18" charset="0"/>
                <a:cs typeface="Noto Naskh Arabic"/>
              </a:rPr>
              <a:t>انخفض </a:t>
            </a:r>
            <a:r>
              <a:rPr lang="ar-SA" sz="2800" dirty="0">
                <a:effectLst/>
                <a:latin typeface="Univers" panose="020B0503020202020204" pitchFamily="34" charset="0"/>
                <a:ea typeface="Times New Roman" panose="02020603050405020304" pitchFamily="18" charset="0"/>
                <a:cs typeface="Noto Naskh Arabic"/>
              </a:rPr>
              <a:t>دليل الفقر المتعدد الأبعاد في الدول العربية المتوسطة الدخل</a:t>
            </a:r>
            <a:r>
              <a:rPr lang="ar-LB" sz="2800" dirty="0">
                <a:effectLst/>
                <a:latin typeface="Univers" panose="020B0503020202020204" pitchFamily="34" charset="0"/>
                <a:ea typeface="Times New Roman" panose="02020603050405020304" pitchFamily="18" charset="0"/>
                <a:cs typeface="Noto Naskh Arabic"/>
              </a:rPr>
              <a:t> بشكل ملحوظ خاصّةً في المغرب والجزائر والعراق</a:t>
            </a:r>
            <a:endParaRPr lang="en-US" sz="48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6ACDCA5-CEF8-DC7E-6DF1-343E92B5EC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7531590"/>
              </p:ext>
            </p:extLst>
          </p:nvPr>
        </p:nvGraphicFramePr>
        <p:xfrm>
          <a:off x="192477" y="1883230"/>
          <a:ext cx="11923323" cy="4373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6841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6FC5A2EE-8123-4D7C-5D92-4FEC0AB3B5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58" y="519226"/>
            <a:ext cx="12163042" cy="1034142"/>
          </a:xfrm>
        </p:spPr>
        <p:txBody>
          <a:bodyPr/>
          <a:lstStyle/>
          <a:p>
            <a:r>
              <a:rPr lang="ar-LB" dirty="0"/>
              <a:t>المساهم الأول للتعليم في الفقر المتعدد الأبعاد هو الحرمان من التعليم</a:t>
            </a:r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7679894-C5A5-FBAB-9CCD-BC2252ED31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6125631"/>
              </p:ext>
            </p:extLst>
          </p:nvPr>
        </p:nvGraphicFramePr>
        <p:xfrm>
          <a:off x="815775" y="1937657"/>
          <a:ext cx="11093195" cy="4401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2276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D75DE-66E1-4926-9CE0-5DD0C3F345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LB" dirty="0"/>
              <a:t>تأثير الصدمات المتلاحقة على الفقر المتعدد الأبعاد كجائحة كورونا والحرب الروسية والأوكرانية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381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3868525-68FE-7FE7-1788-684A8CFDF2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0185" y="729362"/>
            <a:ext cx="10309115" cy="457201"/>
          </a:xfrm>
        </p:spPr>
        <p:txBody>
          <a:bodyPr/>
          <a:lstStyle/>
          <a:p>
            <a:r>
              <a:rPr lang="ar-LB" dirty="0"/>
              <a:t>التأثير على الإقتصاد الكلي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BC700-C7BA-E5C7-A062-B250B30C49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087" y="1846329"/>
            <a:ext cx="12104914" cy="4521813"/>
          </a:xfrm>
        </p:spPr>
        <p:txBody>
          <a:bodyPr/>
          <a:lstStyle/>
          <a:p>
            <a:pPr marL="285750" indent="-285750" algn="r" rtl="1">
              <a:buClrTx/>
              <a:buFont typeface="Arial" panose="020B0604020202020204" pitchFamily="34" charset="0"/>
              <a:buChar char="•"/>
            </a:pPr>
            <a:r>
              <a:rPr lang="ar-SA" sz="2000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لم يكن العديد </a:t>
            </a:r>
            <a:r>
              <a:rPr lang="ar-SA" sz="2000" b="1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من  الدول حول العالم </a:t>
            </a:r>
            <a:r>
              <a:rPr lang="ar-SA" sz="2000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وبالمثل، الدول العربية، مستعدة </a:t>
            </a:r>
            <a:r>
              <a:rPr lang="ar-LB" sz="2000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لصدمة جائحة كورونا </a:t>
            </a:r>
          </a:p>
          <a:p>
            <a:pPr marL="285750" indent="-285750" algn="r" rtl="1">
              <a:buClrTx/>
              <a:buFont typeface="Arial" panose="020B0604020202020204" pitchFamily="34" charset="0"/>
              <a:buChar char="•"/>
            </a:pPr>
            <a:r>
              <a:rPr lang="ar-LB" sz="2000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في ظلّ </a:t>
            </a:r>
            <a:r>
              <a:rPr lang="ar-SA" sz="2000" b="1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ضغوطات </a:t>
            </a:r>
            <a:r>
              <a:rPr lang="ar-SA" sz="2000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اقتصادية</a:t>
            </a:r>
            <a:r>
              <a:rPr lang="ar-LB" sz="2000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 </a:t>
            </a:r>
            <a:r>
              <a:rPr lang="ar-SA" sz="2000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واجتماعية وسياسية مسبوقة في الدول العربية، فقد عان القطاع الصحي والمؤسسات في التصدي للجائحة. </a:t>
            </a:r>
            <a:endParaRPr lang="ar-LB" sz="2000" dirty="0">
              <a:solidFill>
                <a:srgbClr val="575756"/>
              </a:solidFill>
              <a:latin typeface="Univers" panose="020B0503020202020204" pitchFamily="34" charset="0"/>
              <a:ea typeface="Yu Mincho" panose="02020400000000000000" pitchFamily="18" charset="-128"/>
            </a:endParaRPr>
          </a:p>
          <a:p>
            <a:pPr marL="285750" indent="-285750" algn="r" rtl="1">
              <a:buClrTx/>
              <a:buFont typeface="Arial" panose="020B0604020202020204" pitchFamily="34" charset="0"/>
              <a:buChar char="•"/>
            </a:pPr>
            <a:r>
              <a:rPr lang="ar-SA" sz="2000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إجراءات </a:t>
            </a:r>
            <a:r>
              <a:rPr lang="ar-SA" sz="2000" b="1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الإقفال التام </a:t>
            </a:r>
            <a:r>
              <a:rPr lang="ar-SA" sz="2000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لفترات طويلة وتعطّل النشاط الاقتصادي العالمي والمحلي</a:t>
            </a:r>
            <a:r>
              <a:rPr lang="ar-LB" sz="2000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،</a:t>
            </a:r>
            <a:r>
              <a:rPr lang="en-US" sz="2000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 </a:t>
            </a:r>
            <a:r>
              <a:rPr lang="ar-LB" sz="2000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و </a:t>
            </a:r>
            <a:r>
              <a:rPr lang="ar-SA" sz="2000" b="1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اضطرابات شديدة في سلاسل التوريد </a:t>
            </a:r>
            <a:r>
              <a:rPr lang="ar-SA" sz="2000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وقطاعي التجارة والسفر والسياحة </a:t>
            </a:r>
            <a:endParaRPr lang="ar-LB" sz="2000" dirty="0">
              <a:solidFill>
                <a:srgbClr val="575756"/>
              </a:solidFill>
              <a:latin typeface="Univers" panose="020B0503020202020204" pitchFamily="34" charset="0"/>
              <a:ea typeface="Yu Mincho" panose="02020400000000000000" pitchFamily="18" charset="-128"/>
            </a:endParaRPr>
          </a:p>
          <a:p>
            <a:pPr marL="285750" indent="-285750" algn="r" rtl="1">
              <a:buClrTx/>
              <a:buFont typeface="Arial" panose="020B0604020202020204" pitchFamily="34" charset="0"/>
              <a:buChar char="•"/>
            </a:pPr>
            <a:r>
              <a:rPr lang="ar-SA" sz="2000" b="1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تردّي الظروف الصحية وارتفاع البطالة ومعدلات الفقر </a:t>
            </a:r>
            <a:r>
              <a:rPr lang="ar-SA" sz="2000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فضلاً عن ارتفاع معدلات العنف وخاصة العنف الأسري. </a:t>
            </a:r>
            <a:endParaRPr lang="ar-LB" sz="2000" dirty="0">
              <a:solidFill>
                <a:srgbClr val="575756"/>
              </a:solidFill>
              <a:latin typeface="Univers" panose="020B0503020202020204" pitchFamily="34" charset="0"/>
              <a:ea typeface="Yu Mincho" panose="02020400000000000000" pitchFamily="18" charset="-128"/>
            </a:endParaRPr>
          </a:p>
          <a:p>
            <a:pPr marL="285750" indent="-285750" algn="r" rtl="1">
              <a:buClrTx/>
              <a:buFont typeface="Arial" panose="020B0604020202020204" pitchFamily="34" charset="0"/>
              <a:buChar char="•"/>
            </a:pPr>
            <a:r>
              <a:rPr lang="ar-LB" sz="2000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وكذلك، </a:t>
            </a:r>
            <a:r>
              <a:rPr lang="ar-SA" sz="2000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كان </a:t>
            </a:r>
            <a:r>
              <a:rPr lang="ar-SA" sz="2000" b="1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للحرب الروسية-الأوكرانية </a:t>
            </a:r>
            <a:r>
              <a:rPr lang="ar-SA" sz="2000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التي اندلعت في شباط 2022 تبعات بعيدة المدى على الاقتصاد العالمي، بما في ذلك المنطقة العربية</a:t>
            </a:r>
            <a:endParaRPr lang="ar-LB" sz="2000" dirty="0">
              <a:solidFill>
                <a:srgbClr val="575756"/>
              </a:solidFill>
              <a:latin typeface="Univers" panose="020B0503020202020204" pitchFamily="34" charset="0"/>
              <a:ea typeface="Yu Mincho" panose="02020400000000000000" pitchFamily="18" charset="-128"/>
            </a:endParaRPr>
          </a:p>
          <a:p>
            <a:pPr marL="285750" indent="-285750" algn="r" rtl="1">
              <a:buClrTx/>
              <a:buFont typeface="Arial" panose="020B0604020202020204" pitchFamily="34" charset="0"/>
              <a:buChar char="•"/>
            </a:pPr>
            <a:r>
              <a:rPr lang="ar-SA" sz="2000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تفاقم الحرمان بأبعاده المتعددة</a:t>
            </a:r>
            <a:r>
              <a:rPr lang="ar-LB" sz="2000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 </a:t>
            </a:r>
            <a:r>
              <a:rPr lang="ar-LB" sz="2000" b="1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وتعطلت </a:t>
            </a:r>
            <a:r>
              <a:rPr lang="ar-SA" sz="2000" b="1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سلاسل التوريد العالمية </a:t>
            </a:r>
            <a:endParaRPr lang="ar-LB" sz="2000" b="1" dirty="0">
              <a:solidFill>
                <a:srgbClr val="575756"/>
              </a:solidFill>
              <a:latin typeface="Univers" panose="020B0503020202020204" pitchFamily="34" charset="0"/>
              <a:ea typeface="Yu Mincho" panose="02020400000000000000" pitchFamily="18" charset="-128"/>
            </a:endParaRPr>
          </a:p>
          <a:p>
            <a:pPr marL="285750" indent="-285750" algn="r" rtl="1">
              <a:buClrTx/>
              <a:buFont typeface="Arial" panose="020B0604020202020204" pitchFamily="34" charset="0"/>
              <a:buChar char="•"/>
            </a:pPr>
            <a:r>
              <a:rPr lang="ar-SA" sz="2000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ارتفعت </a:t>
            </a:r>
            <a:r>
              <a:rPr lang="ar-SA" sz="2000" b="1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الأسعار العالمية </a:t>
            </a:r>
            <a:r>
              <a:rPr lang="ar-SA" sz="2000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للقمح والذرة بنسبة 35 في المائة، فيما شهدت أسعار المواد الغذائية الإجمالية زيادةً بنسبة 5 في المائة</a:t>
            </a:r>
            <a:r>
              <a:rPr lang="en-GB" sz="2000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.</a:t>
            </a:r>
            <a:endParaRPr lang="ar-LB" sz="2000" dirty="0">
              <a:solidFill>
                <a:srgbClr val="575756"/>
              </a:solidFill>
              <a:latin typeface="Univers" panose="020B0503020202020204" pitchFamily="34" charset="0"/>
              <a:ea typeface="Yu Mincho" panose="02020400000000000000" pitchFamily="18" charset="-128"/>
            </a:endParaRPr>
          </a:p>
          <a:p>
            <a:pPr marL="285750" indent="-285750" algn="r" rtl="1">
              <a:buClrTx/>
              <a:buFont typeface="Arial" panose="020B0604020202020204" pitchFamily="34" charset="0"/>
              <a:buChar char="•"/>
            </a:pPr>
            <a:r>
              <a:rPr lang="ar-LB" sz="2000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 </a:t>
            </a:r>
            <a:r>
              <a:rPr lang="ar-SA" sz="2000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ومن المرجح أن تتحمّل</a:t>
            </a:r>
            <a:r>
              <a:rPr lang="ar-SA" sz="2000" b="1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 الدول المنخفضة والمتوسطة </a:t>
            </a:r>
            <a:r>
              <a:rPr lang="ar-SA" sz="2000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الدخل الجزء الأكبر من أعبائها، نظراً إلى اعتمادها بدرجة عالية على </a:t>
            </a:r>
            <a:r>
              <a:rPr lang="ar-LB" sz="2000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استيراد </a:t>
            </a:r>
            <a:r>
              <a:rPr lang="ar-SA" sz="2000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الطاقة والواردات الغذائية ومدى توافر المساعدات المالية</a:t>
            </a:r>
            <a:r>
              <a:rPr lang="ar-LB" sz="2000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.</a:t>
            </a:r>
            <a:endParaRPr lang="en-US" sz="2000" dirty="0">
              <a:solidFill>
                <a:srgbClr val="575756"/>
              </a:solidFill>
              <a:latin typeface="Univers" panose="020B0503020202020204" pitchFamily="34" charset="0"/>
              <a:ea typeface="Yu Mincho" panose="02020400000000000000" pitchFamily="18" charset="-128"/>
            </a:endParaRPr>
          </a:p>
          <a:p>
            <a:pPr marL="180340" marR="0" indent="-180340" algn="r" rtl="1">
              <a:spcBef>
                <a:spcPts val="0"/>
              </a:spcBef>
              <a:spcAft>
                <a:spcPts val="600"/>
              </a:spcAft>
            </a:pPr>
            <a:r>
              <a:rPr lang="en-US" sz="2000" baseline="30000" dirty="0">
                <a:solidFill>
                  <a:srgbClr val="575756"/>
                </a:solidFill>
                <a:effectLst/>
                <a:latin typeface="Univers" panose="020B0503020202020204" pitchFamily="34" charset="0"/>
                <a:ea typeface="Yu Mincho" panose="02020400000000000000" pitchFamily="18" charset="-128"/>
                <a:cs typeface="Noto Naskh Arabic UI"/>
              </a:rPr>
              <a:t>	</a:t>
            </a:r>
            <a:endParaRPr lang="en-US" sz="2000" dirty="0">
              <a:solidFill>
                <a:srgbClr val="575756"/>
              </a:solidFill>
              <a:effectLst/>
              <a:latin typeface="Univers" panose="020B0503020202020204" pitchFamily="34" charset="0"/>
              <a:ea typeface="Yu Mincho" panose="02020400000000000000" pitchFamily="18" charset="-128"/>
              <a:cs typeface="Noto Naskh Arabic UI"/>
            </a:endParaRPr>
          </a:p>
          <a:p>
            <a:pPr algn="r" rtl="1"/>
            <a:endParaRPr lang="en-US" sz="2000" dirty="0">
              <a:solidFill>
                <a:srgbClr val="575756"/>
              </a:solidFill>
              <a:effectLst/>
              <a:latin typeface="Univers" panose="020B0503020202020204" pitchFamily="34" charset="0"/>
              <a:ea typeface="Yu Mincho" panose="02020400000000000000" pitchFamily="18" charset="-128"/>
              <a:cs typeface="Noto Naskh Arabic UI"/>
            </a:endParaRPr>
          </a:p>
          <a:p>
            <a:pPr algn="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5154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8CF495E-FA2F-849B-8324-D9E4013FF0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LB" sz="2800" b="1" dirty="0">
                <a:effectLst/>
                <a:latin typeface="Neo Sans Arabic"/>
                <a:ea typeface="Yu Gothic Light" panose="020B0300000000000000" pitchFamily="34" charset="-128"/>
              </a:rPr>
              <a:t>التأثير على إمكانية الحصول على الخدمات الصحية </a:t>
            </a:r>
            <a:endParaRPr lang="en-US" sz="2800" b="1" dirty="0">
              <a:effectLst/>
              <a:latin typeface="Neo Sans Arabic"/>
              <a:ea typeface="Yu Gothic Light" panose="020B0300000000000000" pitchFamily="34" charset="-128"/>
            </a:endParaRPr>
          </a:p>
          <a:p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50B43-4F19-1014-8512-1B30A73BC3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744" y="2065622"/>
            <a:ext cx="12072256" cy="4234596"/>
          </a:xfrm>
        </p:spPr>
        <p:txBody>
          <a:bodyPr/>
          <a:lstStyle/>
          <a:p>
            <a:pPr marL="342900" indent="-342900" algn="r" rt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ar-SA" sz="2000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نقص التمويل وارتفاع </a:t>
            </a:r>
            <a:r>
              <a:rPr lang="ar-SA" sz="2000" b="1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حصة نفقات الرعاية الصحية</a:t>
            </a:r>
            <a:r>
              <a:rPr lang="ar-LB" sz="2000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. </a:t>
            </a:r>
          </a:p>
          <a:p>
            <a:pPr marL="342900" indent="-342900" algn="r" rt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ar-LB" sz="2000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الضغط الهائل على </a:t>
            </a:r>
            <a:r>
              <a:rPr lang="ar-SA" sz="2000" b="1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مراكز الرعاية الصحية </a:t>
            </a:r>
            <a:r>
              <a:rPr lang="ar-SA" sz="2000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في جميع أنحاء المنطقة العربية </a:t>
            </a:r>
            <a:endParaRPr lang="ar-LB" sz="2000" dirty="0">
              <a:solidFill>
                <a:srgbClr val="575756"/>
              </a:solidFill>
              <a:latin typeface="Univers" panose="020B0503020202020204" pitchFamily="34" charset="0"/>
              <a:ea typeface="Yu Mincho" panose="02020400000000000000" pitchFamily="18" charset="-128"/>
            </a:endParaRPr>
          </a:p>
          <a:p>
            <a:pPr marL="342900" indent="-342900" algn="r" rt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ar-SA" sz="2000" b="1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قلّة الجهوزية والقدرة على الصمود </a:t>
            </a:r>
            <a:r>
              <a:rPr lang="ar-SA" sz="2000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لدى نظم الصحة العامة، والتحديات على صعيد </a:t>
            </a:r>
            <a:r>
              <a:rPr lang="ar-SA" sz="2000" b="1" dirty="0" err="1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الحوكمة</a:t>
            </a:r>
            <a:r>
              <a:rPr lang="ar-SA" sz="2000" b="1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 والميزانية</a:t>
            </a:r>
            <a:r>
              <a:rPr lang="ar-SA" sz="2000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؛ ناهيك عن أنّ توافر عبوات الأكسجين وأسرّة المستشفيات وحتى الأطباء والممرضات بكميات وأعداد محدودة ساهم بدوره في تعقيد الأزمة.</a:t>
            </a:r>
            <a:endParaRPr lang="en-US" sz="2000" dirty="0">
              <a:solidFill>
                <a:srgbClr val="575756"/>
              </a:solidFill>
              <a:latin typeface="Univers" panose="020B0503020202020204" pitchFamily="34" charset="0"/>
              <a:ea typeface="Yu Mincho" panose="02020400000000000000" pitchFamily="18" charset="-128"/>
            </a:endParaRPr>
          </a:p>
          <a:p>
            <a:pPr marL="342900" indent="-342900" algn="r" rt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ar-SA" sz="2000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بحلول أوائل </a:t>
            </a:r>
            <a:r>
              <a:rPr lang="ar-LB" sz="2000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حزيران</a:t>
            </a:r>
            <a:r>
              <a:rPr lang="ar-SA" sz="2000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 2022 ، تسبب جائحة </a:t>
            </a:r>
            <a:r>
              <a:rPr lang="ar-LB" sz="2000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كورونا</a:t>
            </a:r>
            <a:r>
              <a:rPr lang="en-US" sz="2000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 </a:t>
            </a:r>
            <a:r>
              <a:rPr lang="ar-LB" sz="2000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 </a:t>
            </a:r>
            <a:r>
              <a:rPr lang="ar-SA" sz="2000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في حوالي </a:t>
            </a:r>
            <a:r>
              <a:rPr lang="ar-SA" sz="2000" b="1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13 مليون حالة </a:t>
            </a:r>
            <a:r>
              <a:rPr lang="ar-SA" sz="2000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تم الإبلاغ عنها رسميًا في المنطقة وحوالي 170،000 حالة وفاة </a:t>
            </a:r>
            <a:endParaRPr lang="ar-LB" sz="2000" dirty="0">
              <a:solidFill>
                <a:srgbClr val="575756"/>
              </a:solidFill>
              <a:latin typeface="Univers" panose="020B0503020202020204" pitchFamily="34" charset="0"/>
              <a:ea typeface="Yu Mincho" panose="02020400000000000000" pitchFamily="18" charset="-128"/>
            </a:endParaRPr>
          </a:p>
          <a:p>
            <a:pPr marL="342900" indent="-342900" algn="r" rt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ar-SA" sz="2000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يتحمّل </a:t>
            </a:r>
            <a:r>
              <a:rPr lang="ar-SA" sz="2000" b="1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كبار السنّ والأشخاص ذوي الإعاقة </a:t>
            </a:r>
            <a:r>
              <a:rPr lang="ar-SA" sz="2000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في المنطقة، عبئاً مزدوجاً يتجلّى في المخاطر الصحية التي يطرحها الفيروس وفي خطط الحماية الاجتماعية.. </a:t>
            </a:r>
            <a:endParaRPr lang="en-US" sz="2000" dirty="0">
              <a:solidFill>
                <a:srgbClr val="575756"/>
              </a:solidFill>
              <a:latin typeface="Univers" panose="020B0503020202020204" pitchFamily="34" charset="0"/>
              <a:ea typeface="Yu Mincho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7829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3A7FCE0-B7C0-2773-532C-F2BBE44CDC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LB" dirty="0"/>
              <a:t>الأمن الغذائي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CD1D7-6705-BB14-4400-FC5518FE53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2400" y="1902965"/>
            <a:ext cx="12039601" cy="5157217"/>
          </a:xfrm>
        </p:spPr>
        <p:txBody>
          <a:bodyPr/>
          <a:lstStyle/>
          <a:p>
            <a:pPr marL="285750" marR="0" indent="-285750" algn="just" rtl="1">
              <a:spcBef>
                <a:spcPts val="1600"/>
              </a:spcBef>
              <a:spcAft>
                <a:spcPts val="1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ar-SA" sz="2000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 من الواضح أنّ الجائحة قد أغرقت المزيد من الناس </a:t>
            </a:r>
            <a:r>
              <a:rPr lang="ar-SA" sz="2000" b="1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في الحرمان لجهة الحصول على الغذاء والأمن الغذائي</a:t>
            </a:r>
            <a:r>
              <a:rPr lang="ar-SA" sz="2000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، من خلال تأثيرها على سبل عيش الأسر، وتعطّل سلاسل الإمداد الغذائي، والارتفاع الحاد في أسعار المنتجات الأساسية. </a:t>
            </a:r>
            <a:endParaRPr lang="ar-LB" sz="2000" dirty="0">
              <a:solidFill>
                <a:srgbClr val="575756"/>
              </a:solidFill>
              <a:latin typeface="Univers" panose="020B0503020202020204" pitchFamily="34" charset="0"/>
              <a:ea typeface="Yu Mincho" panose="02020400000000000000" pitchFamily="18" charset="-128"/>
            </a:endParaRPr>
          </a:p>
          <a:p>
            <a:pPr marL="285750" marR="0" indent="-285750" algn="just" rtl="1">
              <a:spcBef>
                <a:spcPts val="1600"/>
              </a:spcBef>
              <a:spcAft>
                <a:spcPts val="1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ar-SA" sz="2000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قبل تفشي الجائحة، كان 64.2 مليون شخص يعانون من </a:t>
            </a:r>
            <a:r>
              <a:rPr lang="ar-SA" sz="2000" b="1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نقص التغذية</a:t>
            </a:r>
            <a:r>
              <a:rPr lang="ar-SA" sz="2000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، متواجدين بمعظمهم في الدول الأقلّ نمواً</a:t>
            </a:r>
            <a:r>
              <a:rPr lang="ar-LB" sz="2000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 وفقاً لمنظمة الأغذية والزراعة للأمم المتحدة. </a:t>
            </a:r>
            <a:r>
              <a:rPr lang="ar-SA" sz="2000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عرّضت جائحة كوفيد-19 الأمن الغذائي لمزيدٍ من الضغط</a:t>
            </a:r>
            <a:endParaRPr lang="ar-LB" sz="2000" dirty="0">
              <a:solidFill>
                <a:srgbClr val="575756"/>
              </a:solidFill>
              <a:latin typeface="Univers" panose="020B0503020202020204" pitchFamily="34" charset="0"/>
              <a:ea typeface="Yu Mincho" panose="02020400000000000000" pitchFamily="18" charset="-128"/>
            </a:endParaRPr>
          </a:p>
          <a:p>
            <a:pPr marL="285750" marR="0" indent="-285750" algn="just" rtl="1">
              <a:spcBef>
                <a:spcPts val="1600"/>
              </a:spcBef>
              <a:spcAft>
                <a:spcPts val="1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ar-SA" sz="2000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ففي العام 2020، </a:t>
            </a:r>
            <a:r>
              <a:rPr lang="ar-SA" sz="2000" b="1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ارتفع عدد المتضررين </a:t>
            </a:r>
            <a:r>
              <a:rPr lang="ar-SA" sz="2000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من نقص التغذية بمقدار 4.8 مليون، لا سيما في الصومال واليمن، ليصل إلى 69 مليوناً، أو 15.8 في المائة من عدد سكان المنطقة. </a:t>
            </a:r>
            <a:r>
              <a:rPr lang="ar-LB" sz="2000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بالاضهافة إلى تدهور انعدام الأمن الغذائي وسوء تغذية الأطفال.</a:t>
            </a:r>
          </a:p>
          <a:p>
            <a:pPr marL="285750" marR="0" indent="-285750" algn="just" rtl="1">
              <a:spcBef>
                <a:spcPts val="1600"/>
              </a:spcBef>
              <a:spcAft>
                <a:spcPts val="1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ar-LB" sz="2000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وفي </a:t>
            </a:r>
            <a:r>
              <a:rPr lang="ar-SA" sz="2000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تقييم تأثير الحرب على الأمن الغذائي والتغذية، </a:t>
            </a:r>
            <a:r>
              <a:rPr lang="ar-LB" sz="2000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من المهم الإشارة إلى أن </a:t>
            </a:r>
            <a:r>
              <a:rPr lang="ar-SA" sz="2000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المنطقة العربية </a:t>
            </a:r>
            <a:r>
              <a:rPr lang="ar-SA" sz="2000" b="1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تستورد حصة كبيرة من الحبوب والزيوت للطعام </a:t>
            </a:r>
            <a:r>
              <a:rPr lang="ar-SA" sz="2000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من الاتحاد الروسي وأوكرانيا. أحدثت الحرب صدمة على مستوى توريد الحبوب وزيت الطعام </a:t>
            </a:r>
            <a:r>
              <a:rPr lang="ar-LB" sz="2000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و </a:t>
            </a:r>
            <a:r>
              <a:rPr lang="ar-SA" sz="2000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أسعار المواد الغذائية وإذ ترافق ذلك مع ارتفاع أسعار النفط</a:t>
            </a:r>
            <a:r>
              <a:rPr lang="ar-LB" sz="2000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8686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92B5785-64F1-2BA2-92CC-591359E016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SA" sz="2800" dirty="0">
                <a:effectLst/>
                <a:latin typeface="Univers" panose="020B0503020202020204" pitchFamily="34" charset="0"/>
                <a:ea typeface="Times New Roman" panose="02020603050405020304" pitchFamily="18" charset="0"/>
                <a:cs typeface="Noto Naskh Arabic"/>
              </a:rPr>
              <a:t>	التأثير على الوصول إلى التعليم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8C586-94F1-41E9-C8C8-DAE0CD9C6F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3029" y="2176948"/>
            <a:ext cx="11821885" cy="4123269"/>
          </a:xfrm>
        </p:spPr>
        <p:txBody>
          <a:bodyPr/>
          <a:lstStyle/>
          <a:p>
            <a:pPr marL="285750" indent="-285750" algn="r" rt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ar-SA" sz="2000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في آذار2020، تمّ </a:t>
            </a:r>
            <a:r>
              <a:rPr lang="ar-SA" sz="2000" b="1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إغلاق المدارس </a:t>
            </a:r>
            <a:r>
              <a:rPr lang="ar-SA" sz="2000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في جميع أنحاء المنطقة تماشياً مع تدابير الإقفال التام المتخذة لاحتواء انتشار جائحة كوفيد-19. </a:t>
            </a:r>
            <a:endParaRPr lang="ar-LB" sz="2000" dirty="0">
              <a:solidFill>
                <a:srgbClr val="575756"/>
              </a:solidFill>
              <a:latin typeface="Univers" panose="020B0503020202020204" pitchFamily="34" charset="0"/>
              <a:ea typeface="Yu Mincho" panose="02020400000000000000" pitchFamily="18" charset="-128"/>
            </a:endParaRPr>
          </a:p>
          <a:p>
            <a:pPr marL="285750" indent="-285750" algn="r" rt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ar-SA" sz="2000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تحديات مستجدة وأوجه تفاوت نتيجة </a:t>
            </a:r>
            <a:r>
              <a:rPr lang="ar-SA" sz="2000" b="1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الاختلافات المنهجية في الوصول إلى الإنترنت </a:t>
            </a:r>
            <a:r>
              <a:rPr lang="ar-SA" sz="2000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والأجهزة بين سائر الفئات الاجتماعية والاقتصادية</a:t>
            </a:r>
            <a:endParaRPr lang="ar-LB" sz="2000" dirty="0">
              <a:solidFill>
                <a:srgbClr val="575756"/>
              </a:solidFill>
              <a:latin typeface="Univers" panose="020B0503020202020204" pitchFamily="34" charset="0"/>
              <a:ea typeface="Yu Mincho" panose="02020400000000000000" pitchFamily="18" charset="-128"/>
            </a:endParaRPr>
          </a:p>
          <a:p>
            <a:pPr marL="285750" indent="-285750" algn="r" rt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ar-SA" sz="2000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كانت 59 في المائة و 5</a:t>
            </a:r>
            <a:r>
              <a:rPr lang="ar-LB" sz="2000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3</a:t>
            </a:r>
            <a:r>
              <a:rPr lang="ar-SA" sz="2000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 في المائة فقط من الأسر العربية </a:t>
            </a:r>
            <a:r>
              <a:rPr lang="ar-SA" sz="2000" b="1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تملك خدمة الإنترنت وجهاز كمبيوتر </a:t>
            </a:r>
            <a:r>
              <a:rPr lang="ar-SA" sz="2000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على التوالي في المنزل. </a:t>
            </a:r>
            <a:endParaRPr lang="ar-LB" sz="2000" dirty="0">
              <a:solidFill>
                <a:srgbClr val="575756"/>
              </a:solidFill>
              <a:latin typeface="Univers" panose="020B0503020202020204" pitchFamily="34" charset="0"/>
              <a:ea typeface="Yu Mincho" panose="02020400000000000000" pitchFamily="18" charset="-128"/>
            </a:endParaRPr>
          </a:p>
          <a:p>
            <a:pPr marL="285750" indent="-285750" algn="r" rt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ar-SA" sz="2000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وقد تبيّن أنّ ما يقارب </a:t>
            </a:r>
            <a:r>
              <a:rPr lang="ar-SA" sz="2000" b="1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100 مليون طالب في المنطقة العربية كانوا خارج المدرسة </a:t>
            </a:r>
            <a:r>
              <a:rPr lang="ar-SA" sz="2000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في الأشهر الأولى من انتشار الجائحة، واعتبر </a:t>
            </a:r>
            <a:r>
              <a:rPr lang="ar-SA" sz="2000" b="1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1.31 مليون طفل ومراهق معرضين لخطر التسرب الدائم</a:t>
            </a:r>
            <a:r>
              <a:rPr lang="ar-LB" sz="2000" b="1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.</a:t>
            </a:r>
          </a:p>
          <a:p>
            <a:pPr marL="285750" indent="-285750" algn="r" rt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ar-SA" sz="2000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أثّرت الجائحة على فقر </a:t>
            </a:r>
            <a:r>
              <a:rPr lang="ar-SA" sz="2000" b="1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التعلّم، وسنوات الدراسة المعدلة حسب مقدار التعلّم</a:t>
            </a:r>
            <a:r>
              <a:rPr lang="ar-SA" sz="2000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، أدا</a:t>
            </a:r>
            <a:r>
              <a:rPr lang="ar-LB" sz="2000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ء</a:t>
            </a:r>
            <a:r>
              <a:rPr lang="ar-SA" sz="2000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 </a:t>
            </a:r>
            <a:r>
              <a:rPr lang="ar-LB" sz="2000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(</a:t>
            </a:r>
            <a:r>
              <a:rPr lang="ar-SA" sz="2000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الكفاءة</a:t>
            </a:r>
            <a:r>
              <a:rPr lang="ar-LB" sz="2000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)</a:t>
            </a:r>
            <a:r>
              <a:rPr lang="ar-SA" sz="2000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 وفق برنامج التقييم الدولي للطلاب، وتالياً، على تنمية مهارات الأطفال وقابلية التوظيف والإيرادات مستقبلاً</a:t>
            </a:r>
            <a:r>
              <a:rPr lang="ar-LB" sz="2000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 وفقا لتقديرات </a:t>
            </a:r>
            <a:r>
              <a:rPr lang="ar-LB" sz="2000" dirty="0" err="1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الأونسكو</a:t>
            </a:r>
            <a:r>
              <a:rPr lang="ar-LB" sz="2000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.</a:t>
            </a:r>
          </a:p>
          <a:p>
            <a:pPr algn="r" rtl="1">
              <a:buClr>
                <a:schemeClr val="tx1"/>
              </a:buClr>
            </a:pPr>
            <a:r>
              <a:rPr lang="ar-LB" sz="2000" b="1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تأثيرات أخرى</a:t>
            </a:r>
          </a:p>
          <a:p>
            <a:pPr marL="285750" indent="-285750" algn="r" rt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ar-LB" sz="2000" dirty="0">
                <a:solidFill>
                  <a:srgbClr val="575756"/>
                </a:solidFill>
                <a:latin typeface="Univers" panose="020B0503020202020204" pitchFamily="34" charset="0"/>
                <a:ea typeface="Yu Mincho" panose="02020400000000000000" pitchFamily="18" charset="-128"/>
              </a:rPr>
              <a:t>الحصول على المياه والعنف الأسري</a:t>
            </a:r>
            <a:endParaRPr lang="en-US" sz="2000" dirty="0">
              <a:solidFill>
                <a:srgbClr val="575756"/>
              </a:solidFill>
              <a:latin typeface="Univers" panose="020B0503020202020204" pitchFamily="34" charset="0"/>
              <a:ea typeface="Yu Mincho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7164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D75DE-66E1-4926-9CE0-5DD0C3F345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LB" dirty="0">
                <a:latin typeface="Arial" panose="020B0604020202020204" pitchFamily="34" charset="0"/>
                <a:cs typeface="Arial" panose="020B0604020202020204" pitchFamily="34" charset="0"/>
              </a:rPr>
              <a:t>الدليل العربي المنقّح للفقر المتعدد الأبعاد</a:t>
            </a:r>
            <a:br>
              <a:rPr lang="ar-L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LB" dirty="0">
                <a:latin typeface="Arial" panose="020B0604020202020204" pitchFamily="34" charset="0"/>
                <a:cs typeface="Arial" panose="020B0604020202020204" pitchFamily="34" charset="0"/>
              </a:rPr>
              <a:t>الاطار والنتائج الرئيسية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17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BAAB0BD-369D-45CC-BD6D-994C983FEB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rtl="1"/>
            <a:r>
              <a:rPr lang="ar" dirty="0"/>
              <a:t>الدليل العربي المنقّح للفقر المتعدد الأبعاد</a:t>
            </a:r>
            <a:r>
              <a:rPr lang="en-US" dirty="0"/>
              <a:t> </a:t>
            </a:r>
            <a:r>
              <a:rPr lang="ar-LB" dirty="0"/>
              <a:t>: الابتكارات الرئيسية</a:t>
            </a:r>
            <a:endParaRPr lang="en-US" dirty="0"/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7C9D5-C90A-4521-AF1F-9334037D67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1441" y="2176948"/>
            <a:ext cx="10309115" cy="5786322"/>
          </a:xfrm>
        </p:spPr>
        <p:txBody>
          <a:bodyPr/>
          <a:lstStyle/>
          <a:p>
            <a:pPr marL="457200" indent="-457200" algn="r" rtl="1">
              <a:buClr>
                <a:schemeClr val="tx2">
                  <a:lumMod val="40000"/>
                  <a:lumOff val="60000"/>
                </a:schemeClr>
              </a:buClr>
              <a:buFont typeface="+mj-lt"/>
              <a:buAutoNum type="arabicPeriod"/>
            </a:pPr>
            <a:r>
              <a:rPr lang="ar-LB" sz="2000" dirty="0"/>
              <a:t>يقدم ال</a:t>
            </a:r>
            <a:r>
              <a:rPr lang="ar" sz="2000" dirty="0"/>
              <a:t>دليل العربي المنقّح للفقر المتعدد الأبعاد</a:t>
            </a:r>
            <a:r>
              <a:rPr lang="en-US" sz="2000" dirty="0"/>
              <a:t> </a:t>
            </a:r>
            <a:r>
              <a:rPr lang="ar-LB" sz="2000" dirty="0"/>
              <a:t>رؤية إقليميًة أوسع حول الفقر، لالتقاط أدقّ مظاهر الفقر المعتدل في البلدان العربية متوسطة الدخل. لهذا النحو، يركز </a:t>
            </a:r>
            <a:r>
              <a:rPr lang="ar" sz="2000" dirty="0"/>
              <a:t>الدليل العربي المنقّح للفقر المتعدد الأبعاد</a:t>
            </a:r>
            <a:r>
              <a:rPr lang="ar-LB" sz="2000" dirty="0"/>
              <a:t> المطروح على مستويات معتدلة من الحرمان في هيكله وأبعاده ومؤشراته ، في حين أن مؤشر ا</a:t>
            </a:r>
            <a:r>
              <a:rPr lang="ar" sz="2000" dirty="0"/>
              <a:t>لفقرالمتعدد الأبعاد</a:t>
            </a:r>
            <a:r>
              <a:rPr lang="en-US" sz="2000" dirty="0"/>
              <a:t> </a:t>
            </a:r>
            <a:r>
              <a:rPr lang="ar-LB" sz="2000" dirty="0"/>
              <a:t>العالمي سيكون بمثابة إطار مرجعي لقياس الحرمان المتعدد الأبعاد الشديد.</a:t>
            </a:r>
          </a:p>
          <a:p>
            <a:pPr marL="457200" indent="-457200" algn="r" rtl="1">
              <a:buClr>
                <a:schemeClr val="tx2">
                  <a:lumMod val="40000"/>
                  <a:lumOff val="60000"/>
                </a:schemeClr>
              </a:buClr>
              <a:buFont typeface="+mj-lt"/>
              <a:buAutoNum type="arabicPeriod"/>
            </a:pPr>
            <a:r>
              <a:rPr lang="ar-LB" sz="2000" dirty="0"/>
              <a:t>فيما يتعلق بهيكل المؤشر، واستناداً إلى توصيات الخبراء ، فإن الابتكار الرئيسي في </a:t>
            </a:r>
            <a:r>
              <a:rPr lang="ar" sz="2000" dirty="0"/>
              <a:t>الدليل العربي المنقّح للفقر المتعدد الأبعاد</a:t>
            </a:r>
            <a:r>
              <a:rPr lang="en-US" sz="2000" dirty="0"/>
              <a:t> </a:t>
            </a:r>
            <a:r>
              <a:rPr lang="ar-LB" sz="2000" dirty="0"/>
              <a:t>هو تقييمه للفقر في كل من القدرات المادية والاجتماعية ، مع إعطاء كلا الركيزتين أهمية متساوية. يوفر هذا النهج تمثيلًا أكثر شمولاً وتوازنًا للفقر متعدد الأبعاد في المنطقة ، لا سيما وأن الدول العربية قد شهدت تقدمًا في الرفاهية الاجتماعية ولكن بدرجة أقل في الشؤون المادية والظروف المعيشية.</a:t>
            </a:r>
          </a:p>
          <a:p>
            <a:pPr marL="457200" indent="-457200" algn="r" rtl="1">
              <a:buClr>
                <a:schemeClr val="tx2">
                  <a:lumMod val="40000"/>
                  <a:lumOff val="60000"/>
                </a:schemeClr>
              </a:buClr>
              <a:buFont typeface="+mj-lt"/>
              <a:buAutoNum type="arabicPeriod"/>
            </a:pPr>
            <a:r>
              <a:rPr lang="ar-LB" sz="2000" dirty="0"/>
              <a:t>يسهل الدليل المنقح إمكانية المقارنة عبر البلدان ، ويتوافق مع توافر البيانات في الاستبيانات الديموغرافية والصحية الإقليمية.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ar-LB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07303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968" y="350623"/>
            <a:ext cx="9549313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078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ESCWA">
      <a:dk1>
        <a:srgbClr val="000000"/>
      </a:dk1>
      <a:lt1>
        <a:srgbClr val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Savon">
      <a:majorFont>
        <a:latin typeface="Speak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Selawik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CWA_Logo-Motto_PPT-En" id="{C0494A47-6240-984D-9060-4FB25B993CA0}" vid="{EAC04F47-4198-5B4C-8F78-8372780C2E3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74A9D23DF64A428995EB305CCA99F1" ma:contentTypeVersion="2" ma:contentTypeDescription="Create a new document." ma:contentTypeScope="" ma:versionID="2903646dde1323da63feabf2decb1f93">
  <xsd:schema xmlns:xsd="http://www.w3.org/2001/XMLSchema" xmlns:xs="http://www.w3.org/2001/XMLSchema" xmlns:p="http://schemas.microsoft.com/office/2006/metadata/properties" xmlns:ns3="8c701988-e203-4d2b-92a4-841c8615a025" targetNamespace="http://schemas.microsoft.com/office/2006/metadata/properties" ma:root="true" ma:fieldsID="24611ff5143be18b78c6df053704b3b7" ns3:_="">
    <xsd:import namespace="8c701988-e203-4d2b-92a4-841c8615a02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701988-e203-4d2b-92a4-841c8615a0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67CC5C-B682-4F2A-AEFA-8432F598E6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701988-e203-4d2b-92a4-841c8615a0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EEF6A65-1EBE-4CD1-9F3C-5249D8DC5594}">
  <ds:schemaRefs>
    <ds:schemaRef ds:uri="http://www.w3.org/XML/1998/namespace"/>
    <ds:schemaRef ds:uri="8c701988-e203-4d2b-92a4-841c8615a025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88D3E2D-CE23-4661-AF1B-8E714BA979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SavonVTI</Template>
  <TotalTime>4267</TotalTime>
  <Words>848</Words>
  <Application>Microsoft Office PowerPoint</Application>
  <PresentationFormat>Widescreen</PresentationFormat>
  <Paragraphs>45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Garamond</vt:lpstr>
      <vt:lpstr>Neo Sans Arabic</vt:lpstr>
      <vt:lpstr>Selawik Light</vt:lpstr>
      <vt:lpstr>Speak Pro</vt:lpstr>
      <vt:lpstr>Times New Roman</vt:lpstr>
      <vt:lpstr>Univers</vt:lpstr>
      <vt:lpstr>Wingdings</vt:lpstr>
      <vt:lpstr>SavonVTI</vt:lpstr>
      <vt:lpstr>التقرير العربي الثاني للفقر المتعدد الأبعاد</vt:lpstr>
      <vt:lpstr>تأثير الصدمات المتلاحقة على الفقر المتعدد الأبعاد كجائحة كورونا والحرب الروسية والأوكرانية </vt:lpstr>
      <vt:lpstr>PowerPoint Presentation</vt:lpstr>
      <vt:lpstr>PowerPoint Presentation</vt:lpstr>
      <vt:lpstr>PowerPoint Presentation</vt:lpstr>
      <vt:lpstr>PowerPoint Presentation</vt:lpstr>
      <vt:lpstr>الدليل العربي المنقّح للفقر المتعدد الأبعاد الاطار والنتائج الرئيسية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and Social Policies</dc:title>
  <dc:creator>Tala Abdul Samad (Student)</dc:creator>
  <cp:lastModifiedBy>Rihab Baltaji</cp:lastModifiedBy>
  <cp:revision>60</cp:revision>
  <dcterms:created xsi:type="dcterms:W3CDTF">2021-08-03T06:44:05Z</dcterms:created>
  <dcterms:modified xsi:type="dcterms:W3CDTF">2023-11-28T20:11:38Z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0x010100B274A9D23DF64A428995EB305CCA99F1</vt:lpwstr>
  </property>
</Properties>
</file>