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0" r:id="rId2"/>
  </p:sldMasterIdLst>
  <p:notesMasterIdLst>
    <p:notesMasterId r:id="rId27"/>
  </p:notesMasterIdLst>
  <p:sldIdLst>
    <p:sldId id="271" r:id="rId3"/>
    <p:sldId id="272" r:id="rId4"/>
    <p:sldId id="273" r:id="rId5"/>
    <p:sldId id="274" r:id="rId6"/>
    <p:sldId id="275" r:id="rId7"/>
    <p:sldId id="276" r:id="rId8"/>
    <p:sldId id="277" r:id="rId9"/>
    <p:sldId id="269" r:id="rId10"/>
    <p:sldId id="278" r:id="rId11"/>
    <p:sldId id="279" r:id="rId12"/>
    <p:sldId id="280" r:id="rId13"/>
    <p:sldId id="281" r:id="rId14"/>
    <p:sldId id="257" r:id="rId15"/>
    <p:sldId id="259" r:id="rId16"/>
    <p:sldId id="282" r:id="rId17"/>
    <p:sldId id="261" r:id="rId18"/>
    <p:sldId id="262" r:id="rId19"/>
    <p:sldId id="263" r:id="rId20"/>
    <p:sldId id="264" r:id="rId21"/>
    <p:sldId id="265" r:id="rId22"/>
    <p:sldId id="266" r:id="rId23"/>
    <p:sldId id="267" r:id="rId24"/>
    <p:sldId id="268" r:id="rId25"/>
    <p:sldId id="270"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92D67-2EC2-477A-953F-E720B8829397}" v="121" dt="2023-11-28T17:58:57.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87719" autoAdjust="0"/>
  </p:normalViewPr>
  <p:slideViewPr>
    <p:cSldViewPr snapToGrid="0">
      <p:cViewPr varScale="1">
        <p:scale>
          <a:sx n="55" d="100"/>
          <a:sy n="55" d="100"/>
        </p:scale>
        <p:origin x="9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4.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10101764\Downloads\Excel%20files%20for%20the%20figures-07Ma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Sheet1!$C$2</c:f>
              <c:strCache>
                <c:ptCount val="1"/>
                <c:pt idx="0">
                  <c:v>Headcount ratio (percentage)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Comoros 
(2012)</c:v>
                </c:pt>
                <c:pt idx="1">
                  <c:v>Mauritania 
(2015)</c:v>
                </c:pt>
                <c:pt idx="2">
                  <c:v>Sudan 
(2014)</c:v>
                </c:pt>
                <c:pt idx="3">
                  <c:v>Syrian A.R.
 (2009)</c:v>
                </c:pt>
                <c:pt idx="4">
                  <c:v>Yemen 
(2013)</c:v>
                </c:pt>
                <c:pt idx="5">
                  <c:v>All 
Arab 
States</c:v>
                </c:pt>
              </c:strCache>
            </c:strRef>
          </c:cat>
          <c:val>
            <c:numRef>
              <c:f>Sheet1!$C$3:$C$8</c:f>
              <c:numCache>
                <c:formatCode>General</c:formatCode>
                <c:ptCount val="6"/>
                <c:pt idx="0">
                  <c:v>37.299999999999997</c:v>
                </c:pt>
                <c:pt idx="1">
                  <c:v>50.6</c:v>
                </c:pt>
                <c:pt idx="2">
                  <c:v>52.3</c:v>
                </c:pt>
                <c:pt idx="3">
                  <c:v>7.4</c:v>
                </c:pt>
                <c:pt idx="4">
                  <c:v>48.5</c:v>
                </c:pt>
                <c:pt idx="5">
                  <c:v>14.5</c:v>
                </c:pt>
              </c:numCache>
            </c:numRef>
          </c:val>
          <c:extLst>
            <c:ext xmlns:c16="http://schemas.microsoft.com/office/drawing/2014/chart" uri="{C3380CC4-5D6E-409C-BE32-E72D297353CC}">
              <c16:uniqueId val="{00000000-120A-4391-A3F6-ED5BC5C9A5E6}"/>
            </c:ext>
          </c:extLst>
        </c:ser>
        <c:ser>
          <c:idx val="2"/>
          <c:order val="2"/>
          <c:tx>
            <c:strRef>
              <c:f>Sheet1!$D$2</c:f>
              <c:strCache>
                <c:ptCount val="1"/>
                <c:pt idx="0">
                  <c:v>Intensity of deprivation (percentage)</c:v>
                </c:pt>
              </c:strCache>
            </c:strRef>
          </c:tx>
          <c:spPr>
            <a:solidFill>
              <a:schemeClr val="accent3"/>
            </a:solidFill>
            <a:ln>
              <a:noFill/>
            </a:ln>
            <a:effectLst/>
          </c:spPr>
          <c:invertIfNegative val="0"/>
          <c:cat>
            <c:strRef>
              <c:f>Sheet1!$A$3:$A$8</c:f>
              <c:strCache>
                <c:ptCount val="6"/>
                <c:pt idx="0">
                  <c:v>Comoros 
(2012)</c:v>
                </c:pt>
                <c:pt idx="1">
                  <c:v>Mauritania 
(2015)</c:v>
                </c:pt>
                <c:pt idx="2">
                  <c:v>Sudan 
(2014)</c:v>
                </c:pt>
                <c:pt idx="3">
                  <c:v>Syrian A.R.
 (2009)</c:v>
                </c:pt>
                <c:pt idx="4">
                  <c:v>Yemen 
(2013)</c:v>
                </c:pt>
                <c:pt idx="5">
                  <c:v>All 
Arab 
States</c:v>
                </c:pt>
              </c:strCache>
            </c:strRef>
          </c:cat>
          <c:val>
            <c:numRef>
              <c:f>Sheet1!$D$3:$D$8</c:f>
              <c:numCache>
                <c:formatCode>General</c:formatCode>
                <c:ptCount val="6"/>
                <c:pt idx="0">
                  <c:v>48.5</c:v>
                </c:pt>
                <c:pt idx="1">
                  <c:v>51.5</c:v>
                </c:pt>
                <c:pt idx="2">
                  <c:v>53.4</c:v>
                </c:pt>
                <c:pt idx="3">
                  <c:v>38.9</c:v>
                </c:pt>
                <c:pt idx="4">
                  <c:v>50.6</c:v>
                </c:pt>
                <c:pt idx="5">
                  <c:v>48.7</c:v>
                </c:pt>
              </c:numCache>
            </c:numRef>
          </c:val>
          <c:extLst>
            <c:ext xmlns:c16="http://schemas.microsoft.com/office/drawing/2014/chart" uri="{C3380CC4-5D6E-409C-BE32-E72D297353CC}">
              <c16:uniqueId val="{00000001-120A-4391-A3F6-ED5BC5C9A5E6}"/>
            </c:ext>
          </c:extLst>
        </c:ser>
        <c:ser>
          <c:idx val="3"/>
          <c:order val="3"/>
          <c:tx>
            <c:strRef>
              <c:f>Sheet1!$E$2</c:f>
              <c:strCache>
                <c:ptCount val="1"/>
                <c:pt idx="0">
                  <c:v>Population vulnerable to poverty (percentage)</c:v>
                </c:pt>
              </c:strCache>
            </c:strRef>
          </c:tx>
          <c:spPr>
            <a:solidFill>
              <a:schemeClr val="accent4"/>
            </a:solidFill>
            <a:ln>
              <a:noFill/>
            </a:ln>
            <a:effectLst/>
          </c:spPr>
          <c:invertIfNegative val="0"/>
          <c:cat>
            <c:strRef>
              <c:f>Sheet1!$A$3:$A$8</c:f>
              <c:strCache>
                <c:ptCount val="6"/>
                <c:pt idx="0">
                  <c:v>Comoros 
(2012)</c:v>
                </c:pt>
                <c:pt idx="1">
                  <c:v>Mauritania 
(2015)</c:v>
                </c:pt>
                <c:pt idx="2">
                  <c:v>Sudan 
(2014)</c:v>
                </c:pt>
                <c:pt idx="3">
                  <c:v>Syrian A.R.
 (2009)</c:v>
                </c:pt>
                <c:pt idx="4">
                  <c:v>Yemen 
(2013)</c:v>
                </c:pt>
                <c:pt idx="5">
                  <c:v>All 
Arab 
States</c:v>
                </c:pt>
              </c:strCache>
            </c:strRef>
          </c:cat>
          <c:val>
            <c:numRef>
              <c:f>Sheet1!$E$3:$E$8</c:f>
              <c:numCache>
                <c:formatCode>General</c:formatCode>
                <c:ptCount val="6"/>
                <c:pt idx="0">
                  <c:v>22.3</c:v>
                </c:pt>
                <c:pt idx="1">
                  <c:v>18.600000000000001</c:v>
                </c:pt>
                <c:pt idx="2">
                  <c:v>17.7</c:v>
                </c:pt>
                <c:pt idx="3">
                  <c:v>7.8</c:v>
                </c:pt>
                <c:pt idx="4">
                  <c:v>22.3</c:v>
                </c:pt>
                <c:pt idx="5">
                  <c:v>8.9</c:v>
                </c:pt>
              </c:numCache>
            </c:numRef>
          </c:val>
          <c:extLst>
            <c:ext xmlns:c16="http://schemas.microsoft.com/office/drawing/2014/chart" uri="{C3380CC4-5D6E-409C-BE32-E72D297353CC}">
              <c16:uniqueId val="{00000002-120A-4391-A3F6-ED5BC5C9A5E6}"/>
            </c:ext>
          </c:extLst>
        </c:ser>
        <c:dLbls>
          <c:showLegendKey val="0"/>
          <c:showVal val="0"/>
          <c:showCatName val="0"/>
          <c:showSerName val="0"/>
          <c:showPercent val="0"/>
          <c:showBubbleSize val="0"/>
        </c:dLbls>
        <c:gapWidth val="219"/>
        <c:axId val="218307024"/>
        <c:axId val="218306192"/>
      </c:barChart>
      <c:scatterChart>
        <c:scatterStyle val="lineMarker"/>
        <c:varyColors val="0"/>
        <c:ser>
          <c:idx val="0"/>
          <c:order val="0"/>
          <c:tx>
            <c:strRef>
              <c:f>Sheet1!$B$2</c:f>
              <c:strCache>
                <c:ptCount val="1"/>
                <c:pt idx="0">
                  <c:v>MPI</c:v>
                </c:pt>
              </c:strCache>
            </c:strRef>
          </c:tx>
          <c:spPr>
            <a:ln w="25400" cap="rnd">
              <a:noFill/>
              <a:round/>
            </a:ln>
            <a:effectLst/>
          </c:spPr>
          <c:marker>
            <c:symbol val="diamond"/>
            <c:size val="9"/>
            <c:spPr>
              <a:solidFill>
                <a:srgbClr val="FF0000"/>
              </a:solidFill>
              <a:ln w="9525">
                <a:noFill/>
              </a:ln>
              <a:effectLst/>
            </c:spPr>
          </c:marker>
          <c:xVal>
            <c:strRef>
              <c:f>Sheet1!$A$3:$A$8</c:f>
              <c:strCache>
                <c:ptCount val="6"/>
                <c:pt idx="0">
                  <c:v>Comoros 
(2012)</c:v>
                </c:pt>
                <c:pt idx="1">
                  <c:v>Mauritania 
(2015)</c:v>
                </c:pt>
                <c:pt idx="2">
                  <c:v>Sudan 
(2014)</c:v>
                </c:pt>
                <c:pt idx="3">
                  <c:v>Syrian A.R.
 (2009)</c:v>
                </c:pt>
                <c:pt idx="4">
                  <c:v>Yemen 
(2013)</c:v>
                </c:pt>
                <c:pt idx="5">
                  <c:v>All 
Arab 
States</c:v>
                </c:pt>
              </c:strCache>
            </c:strRef>
          </c:xVal>
          <c:yVal>
            <c:numRef>
              <c:f>Sheet1!$B$3:$B$8</c:f>
              <c:numCache>
                <c:formatCode>General</c:formatCode>
                <c:ptCount val="6"/>
                <c:pt idx="0">
                  <c:v>0.18099999999999999</c:v>
                </c:pt>
                <c:pt idx="1">
                  <c:v>0.26100000000000001</c:v>
                </c:pt>
                <c:pt idx="2">
                  <c:v>0.27900000000000003</c:v>
                </c:pt>
                <c:pt idx="3">
                  <c:v>2.9000000000000001E-2</c:v>
                </c:pt>
                <c:pt idx="4">
                  <c:v>0.245</c:v>
                </c:pt>
                <c:pt idx="5">
                  <c:v>3.7999999999999999E-2</c:v>
                </c:pt>
              </c:numCache>
            </c:numRef>
          </c:yVal>
          <c:smooth val="0"/>
          <c:extLst>
            <c:ext xmlns:c16="http://schemas.microsoft.com/office/drawing/2014/chart" uri="{C3380CC4-5D6E-409C-BE32-E72D297353CC}">
              <c16:uniqueId val="{00000003-120A-4391-A3F6-ED5BC5C9A5E6}"/>
            </c:ext>
          </c:extLst>
        </c:ser>
        <c:dLbls>
          <c:showLegendKey val="0"/>
          <c:showVal val="0"/>
          <c:showCatName val="0"/>
          <c:showSerName val="0"/>
          <c:showPercent val="0"/>
          <c:showBubbleSize val="0"/>
        </c:dLbls>
        <c:axId val="461556848"/>
        <c:axId val="461557264"/>
      </c:scatterChart>
      <c:catAx>
        <c:axId val="21830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8306192"/>
        <c:crosses val="autoZero"/>
        <c:auto val="1"/>
        <c:lblAlgn val="ctr"/>
        <c:lblOffset val="100"/>
        <c:noMultiLvlLbl val="0"/>
      </c:catAx>
      <c:valAx>
        <c:axId val="218306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Headcount, intensity and vulnerability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8307024"/>
        <c:crosses val="autoZero"/>
        <c:crossBetween val="between"/>
      </c:valAx>
      <c:valAx>
        <c:axId val="461557264"/>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MPI</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1556848"/>
        <c:crosses val="max"/>
        <c:crossBetween val="midCat"/>
      </c:valAx>
      <c:valAx>
        <c:axId val="461556848"/>
        <c:scaling>
          <c:orientation val="minMax"/>
        </c:scaling>
        <c:delete val="1"/>
        <c:axPos val="b"/>
        <c:numFmt formatCode="General" sourceLinked="1"/>
        <c:majorTickMark val="out"/>
        <c:minorTickMark val="none"/>
        <c:tickLblPos val="nextTo"/>
        <c:crossAx val="4615572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Vulnerability to poverty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Sheet6!$A$5</c:f>
              <c:strCache>
                <c:ptCount val="1"/>
                <c:pt idx="0">
                  <c:v>Mauritania</c:v>
                </c:pt>
              </c:strCache>
            </c:strRef>
          </c:tx>
          <c:spPr>
            <a:ln w="28575" cap="rnd">
              <a:solidFill>
                <a:schemeClr val="accent1"/>
              </a:solidFill>
              <a:round/>
            </a:ln>
            <a:effectLst/>
          </c:spPr>
          <c:marker>
            <c:symbol val="none"/>
          </c:marker>
          <c:cat>
            <c:multiLvlStrRef>
              <c:f>Sheet6!$H$3:$I$4</c:f>
              <c:multiLvlStrCache>
                <c:ptCount val="2"/>
                <c:lvl>
                  <c:pt idx="0">
                    <c:v>Y1</c:v>
                  </c:pt>
                  <c:pt idx="1">
                    <c:v>Y2</c:v>
                  </c:pt>
                </c:lvl>
                <c:lvl>
                  <c:pt idx="0">
                    <c:v>Vulnerability to poverty</c:v>
                  </c:pt>
                </c:lvl>
              </c:multiLvlStrCache>
            </c:multiLvlStrRef>
          </c:cat>
          <c:val>
            <c:numRef>
              <c:f>Sheet6!$H$5:$I$5</c:f>
              <c:numCache>
                <c:formatCode>General</c:formatCode>
                <c:ptCount val="2"/>
                <c:pt idx="0">
                  <c:v>14.5</c:v>
                </c:pt>
                <c:pt idx="1">
                  <c:v>18.57</c:v>
                </c:pt>
              </c:numCache>
            </c:numRef>
          </c:val>
          <c:smooth val="0"/>
          <c:extLst>
            <c:ext xmlns:c16="http://schemas.microsoft.com/office/drawing/2014/chart" uri="{C3380CC4-5D6E-409C-BE32-E72D297353CC}">
              <c16:uniqueId val="{00000000-D135-4489-A712-95903B6C854D}"/>
            </c:ext>
          </c:extLst>
        </c:ser>
        <c:ser>
          <c:idx val="1"/>
          <c:order val="1"/>
          <c:tx>
            <c:strRef>
              <c:f>Sheet6!$A$6</c:f>
              <c:strCache>
                <c:ptCount val="1"/>
                <c:pt idx="0">
                  <c:v>Sudan</c:v>
                </c:pt>
              </c:strCache>
            </c:strRef>
          </c:tx>
          <c:spPr>
            <a:ln w="28575" cap="rnd">
              <a:solidFill>
                <a:schemeClr val="accent2"/>
              </a:solidFill>
              <a:round/>
            </a:ln>
            <a:effectLst/>
          </c:spPr>
          <c:marker>
            <c:symbol val="none"/>
          </c:marker>
          <c:cat>
            <c:multiLvlStrRef>
              <c:f>Sheet6!$H$3:$I$4</c:f>
              <c:multiLvlStrCache>
                <c:ptCount val="2"/>
                <c:lvl>
                  <c:pt idx="0">
                    <c:v>Y1</c:v>
                  </c:pt>
                  <c:pt idx="1">
                    <c:v>Y2</c:v>
                  </c:pt>
                </c:lvl>
                <c:lvl>
                  <c:pt idx="0">
                    <c:v>Vulnerability to poverty</c:v>
                  </c:pt>
                </c:lvl>
              </c:multiLvlStrCache>
            </c:multiLvlStrRef>
          </c:cat>
          <c:val>
            <c:numRef>
              <c:f>Sheet6!$H$6:$I$6</c:f>
              <c:numCache>
                <c:formatCode>General</c:formatCode>
                <c:ptCount val="2"/>
                <c:pt idx="0">
                  <c:v>16.3</c:v>
                </c:pt>
                <c:pt idx="1">
                  <c:v>17.66</c:v>
                </c:pt>
              </c:numCache>
            </c:numRef>
          </c:val>
          <c:smooth val="0"/>
          <c:extLst>
            <c:ext xmlns:c16="http://schemas.microsoft.com/office/drawing/2014/chart" uri="{C3380CC4-5D6E-409C-BE32-E72D297353CC}">
              <c16:uniqueId val="{00000001-D135-4489-A712-95903B6C854D}"/>
            </c:ext>
          </c:extLst>
        </c:ser>
        <c:ser>
          <c:idx val="2"/>
          <c:order val="2"/>
          <c:tx>
            <c:strRef>
              <c:f>Sheet6!$A$7</c:f>
              <c:strCache>
                <c:ptCount val="1"/>
                <c:pt idx="0">
                  <c:v>Yemen</c:v>
                </c:pt>
              </c:strCache>
            </c:strRef>
          </c:tx>
          <c:spPr>
            <a:ln w="28575" cap="rnd">
              <a:solidFill>
                <a:schemeClr val="accent3"/>
              </a:solidFill>
              <a:round/>
            </a:ln>
            <a:effectLst/>
          </c:spPr>
          <c:marker>
            <c:symbol val="none"/>
          </c:marker>
          <c:cat>
            <c:multiLvlStrRef>
              <c:f>Sheet6!$H$3:$I$4</c:f>
              <c:multiLvlStrCache>
                <c:ptCount val="2"/>
                <c:lvl>
                  <c:pt idx="0">
                    <c:v>Y1</c:v>
                  </c:pt>
                  <c:pt idx="1">
                    <c:v>Y2</c:v>
                  </c:pt>
                </c:lvl>
                <c:lvl>
                  <c:pt idx="0">
                    <c:v>Vulnerability to poverty</c:v>
                  </c:pt>
                </c:lvl>
              </c:multiLvlStrCache>
            </c:multiLvlStrRef>
          </c:cat>
          <c:val>
            <c:numRef>
              <c:f>Sheet6!$H$7:$I$7</c:f>
              <c:numCache>
                <c:formatCode>General</c:formatCode>
                <c:ptCount val="2"/>
                <c:pt idx="0">
                  <c:v>19.73</c:v>
                </c:pt>
                <c:pt idx="1">
                  <c:v>16.02</c:v>
                </c:pt>
              </c:numCache>
            </c:numRef>
          </c:val>
          <c:smooth val="0"/>
          <c:extLst>
            <c:ext xmlns:c16="http://schemas.microsoft.com/office/drawing/2014/chart" uri="{C3380CC4-5D6E-409C-BE32-E72D297353CC}">
              <c16:uniqueId val="{00000002-D135-4489-A712-95903B6C854D}"/>
            </c:ext>
          </c:extLst>
        </c:ser>
        <c:dLbls>
          <c:showLegendKey val="0"/>
          <c:showVal val="0"/>
          <c:showCatName val="0"/>
          <c:showSerName val="0"/>
          <c:showPercent val="0"/>
          <c:showBubbleSize val="0"/>
        </c:dLbls>
        <c:smooth val="0"/>
        <c:axId val="1418602544"/>
        <c:axId val="1418607120"/>
      </c:lineChart>
      <c:catAx>
        <c:axId val="141860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8607120"/>
        <c:crosses val="autoZero"/>
        <c:auto val="1"/>
        <c:lblAlgn val="ctr"/>
        <c:lblOffset val="100"/>
        <c:noMultiLvlLbl val="0"/>
      </c:catAx>
      <c:valAx>
        <c:axId val="1418607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1860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'[Excel files for the figures-07May.xlsx]Figure 26A'!$B$8</c:f>
              <c:strCache>
                <c:ptCount val="1"/>
                <c:pt idx="0">
                  <c:v>Health and nutrition</c:v>
                </c:pt>
              </c:strCache>
            </c:strRef>
          </c:tx>
          <c:spPr>
            <a:solidFill>
              <a:srgbClr val="E69E78"/>
            </a:solidFill>
            <a:ln>
              <a:noFill/>
            </a:ln>
            <a:effectLst/>
          </c:spPr>
          <c:invertIfNegative val="0"/>
          <c:dLbls>
            <c:dLbl>
              <c:idx val="0"/>
              <c:tx>
                <c:rich>
                  <a:bodyPr/>
                  <a:lstStyle/>
                  <a:p>
                    <a:r>
                      <a:rPr lang="en-US"/>
                      <a:t>9.043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DCA-4AB9-9D31-794FD44ED47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'C:\Users\Fekadu.Terefe\AppData\Local\Microsoft\Windows\INetCache\Content.Outlook\H1OZO2QB\[Clean_Mauritania graphs.xlsx]Figure1A contribution dimension'!$A$9</c:f>
              <c:strCache>
                <c:ptCount val="1"/>
                <c:pt idx="0">
                  <c:v>Mauritania 2015</c:v>
                </c:pt>
              </c:strCache>
            </c:strRef>
          </c:cat>
          <c:val>
            <c:numRef>
              <c:f>'C:\Users\Fekadu.Terefe\AppData\Local\Microsoft\Windows\INetCache\Content.Outlook\H1OZO2QB\[Clean_Mauritania graphs.xlsx]Figure1A contribution dimension'!$B$9</c:f>
              <c:numCache>
                <c:formatCode>General</c:formatCode>
                <c:ptCount val="1"/>
                <c:pt idx="0">
                  <c:v>9.0433969497680664</c:v>
                </c:pt>
              </c:numCache>
            </c:numRef>
          </c:val>
          <c:extLst>
            <c:ext xmlns:c16="http://schemas.microsoft.com/office/drawing/2014/chart" uri="{C3380CC4-5D6E-409C-BE32-E72D297353CC}">
              <c16:uniqueId val="{00000001-0DCA-4AB9-9D31-794FD44ED47D}"/>
            </c:ext>
          </c:extLst>
        </c:ser>
        <c:ser>
          <c:idx val="1"/>
          <c:order val="1"/>
          <c:tx>
            <c:strRef>
              <c:f>'C:\Users\Fekadu.Terefe\AppData\Local\Microsoft\Windows\INetCache\Content.Outlook\H1OZO2QB\[Clean_Mauritania graphs.xlsx]Figure1A contribution dimension'!$C$8</c:f>
              <c:strCache>
                <c:ptCount val="1"/>
                <c:pt idx="0">
                  <c:v>Education</c:v>
                </c:pt>
              </c:strCache>
            </c:strRef>
          </c:tx>
          <c:spPr>
            <a:solidFill>
              <a:schemeClr val="accent2">
                <a:lumMod val="40000"/>
                <a:lumOff val="60000"/>
              </a:schemeClr>
            </a:solidFill>
            <a:ln>
              <a:noFill/>
            </a:ln>
            <a:effectLst/>
          </c:spPr>
          <c:invertIfNegative val="0"/>
          <c:dLbls>
            <c:dLbl>
              <c:idx val="0"/>
              <c:tx>
                <c:rich>
                  <a:bodyPr/>
                  <a:lstStyle/>
                  <a:p>
                    <a:r>
                      <a:rPr lang="en-US"/>
                      <a:t>35.515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DCA-4AB9-9D31-794FD44ED47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'C:\Users\Fekadu.Terefe\AppData\Local\Microsoft\Windows\INetCache\Content.Outlook\H1OZO2QB\[Clean_Mauritania graphs.xlsx]Figure1A contribution dimension'!$A$9</c:f>
              <c:strCache>
                <c:ptCount val="1"/>
                <c:pt idx="0">
                  <c:v>Mauritania 2015</c:v>
                </c:pt>
              </c:strCache>
            </c:strRef>
          </c:cat>
          <c:val>
            <c:numRef>
              <c:f>'C:\Users\Fekadu.Terefe\AppData\Local\Microsoft\Windows\INetCache\Content.Outlook\H1OZO2QB\[Clean_Mauritania graphs.xlsx]Figure1A contribution dimension'!$C$9</c:f>
              <c:numCache>
                <c:formatCode>General</c:formatCode>
                <c:ptCount val="1"/>
                <c:pt idx="0">
                  <c:v>35.515098571777344</c:v>
                </c:pt>
              </c:numCache>
            </c:numRef>
          </c:val>
          <c:extLst>
            <c:ext xmlns:c16="http://schemas.microsoft.com/office/drawing/2014/chart" uri="{C3380CC4-5D6E-409C-BE32-E72D297353CC}">
              <c16:uniqueId val="{00000003-0DCA-4AB9-9D31-794FD44ED47D}"/>
            </c:ext>
          </c:extLst>
        </c:ser>
        <c:ser>
          <c:idx val="2"/>
          <c:order val="2"/>
          <c:tx>
            <c:strRef>
              <c:f>'C:\Users\Fekadu.Terefe\AppData\Local\Microsoft\Windows\INetCache\Content.Outlook\H1OZO2QB\[Clean_Mauritania graphs.xlsx]Figure1A contribution dimension'!$D$8</c:f>
              <c:strCache>
                <c:ptCount val="1"/>
                <c:pt idx="0">
                  <c:v>Housing</c:v>
                </c:pt>
              </c:strCache>
            </c:strRef>
          </c:tx>
          <c:spPr>
            <a:solidFill>
              <a:schemeClr val="tx2">
                <a:lumMod val="40000"/>
                <a:lumOff val="60000"/>
              </a:schemeClr>
            </a:solidFill>
            <a:ln>
              <a:noFill/>
            </a:ln>
            <a:effectLst/>
          </c:spPr>
          <c:invertIfNegative val="0"/>
          <c:dLbls>
            <c:dLbl>
              <c:idx val="0"/>
              <c:tx>
                <c:rich>
                  <a:bodyPr/>
                  <a:lstStyle/>
                  <a:p>
                    <a:r>
                      <a:rPr lang="en-US"/>
                      <a:t>18.497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DCA-4AB9-9D31-794FD44ED47D}"/>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'C:\Users\Fekadu.Terefe\AppData\Local\Microsoft\Windows\INetCache\Content.Outlook\H1OZO2QB\[Clean_Mauritania graphs.xlsx]Figure1A contribution dimension'!$A$9</c:f>
              <c:strCache>
                <c:ptCount val="1"/>
                <c:pt idx="0">
                  <c:v>Mauritania 2015</c:v>
                </c:pt>
              </c:strCache>
            </c:strRef>
          </c:cat>
          <c:val>
            <c:numRef>
              <c:f>'C:\Users\Fekadu.Terefe\AppData\Local\Microsoft\Windows\INetCache\Content.Outlook\H1OZO2QB\[Clean_Mauritania graphs.xlsx]Figure1A contribution dimension'!$D$9</c:f>
              <c:numCache>
                <c:formatCode>General</c:formatCode>
                <c:ptCount val="1"/>
                <c:pt idx="0">
                  <c:v>18.496675491333008</c:v>
                </c:pt>
              </c:numCache>
            </c:numRef>
          </c:val>
          <c:extLst>
            <c:ext xmlns:c16="http://schemas.microsoft.com/office/drawing/2014/chart" uri="{C3380CC4-5D6E-409C-BE32-E72D297353CC}">
              <c16:uniqueId val="{00000005-0DCA-4AB9-9D31-794FD44ED47D}"/>
            </c:ext>
          </c:extLst>
        </c:ser>
        <c:ser>
          <c:idx val="3"/>
          <c:order val="3"/>
          <c:tx>
            <c:strRef>
              <c:f>'C:\Users\Fekadu.Terefe\AppData\Local\Microsoft\Windows\INetCache\Content.Outlook\H1OZO2QB\[Clean_Mauritania graphs.xlsx]Figure1A contribution dimension'!$E$8</c:f>
              <c:strCache>
                <c:ptCount val="1"/>
                <c:pt idx="0">
                  <c:v>Access to services</c:v>
                </c:pt>
              </c:strCache>
            </c:strRef>
          </c:tx>
          <c:spPr>
            <a:solidFill>
              <a:schemeClr val="tx2">
                <a:lumMod val="60000"/>
                <a:lumOff val="40000"/>
              </a:schemeClr>
            </a:solidFill>
            <a:ln>
              <a:noFill/>
            </a:ln>
            <a:effectLst/>
          </c:spPr>
          <c:invertIfNegative val="0"/>
          <c:dLbls>
            <c:dLbl>
              <c:idx val="0"/>
              <c:tx>
                <c:rich>
                  <a:bodyPr/>
                  <a:lstStyle/>
                  <a:p>
                    <a:r>
                      <a:rPr lang="en-US"/>
                      <a:t>23.645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DCA-4AB9-9D31-794FD44ED47D}"/>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'C:\Users\Fekadu.Terefe\AppData\Local\Microsoft\Windows\INetCache\Content.Outlook\H1OZO2QB\[Clean_Mauritania graphs.xlsx]Figure1A contribution dimension'!$A$9</c:f>
              <c:strCache>
                <c:ptCount val="1"/>
                <c:pt idx="0">
                  <c:v>Mauritania 2015</c:v>
                </c:pt>
              </c:strCache>
            </c:strRef>
          </c:cat>
          <c:val>
            <c:numRef>
              <c:f>'C:\Users\Fekadu.Terefe\AppData\Local\Microsoft\Windows\INetCache\Content.Outlook\H1OZO2QB\[Clean_Mauritania graphs.xlsx]Figure1A contribution dimension'!$E$9</c:f>
              <c:numCache>
                <c:formatCode>General</c:formatCode>
                <c:ptCount val="1"/>
                <c:pt idx="0">
                  <c:v>23.644500732421875</c:v>
                </c:pt>
              </c:numCache>
            </c:numRef>
          </c:val>
          <c:extLst>
            <c:ext xmlns:c16="http://schemas.microsoft.com/office/drawing/2014/chart" uri="{C3380CC4-5D6E-409C-BE32-E72D297353CC}">
              <c16:uniqueId val="{00000007-0DCA-4AB9-9D31-794FD44ED47D}"/>
            </c:ext>
          </c:extLst>
        </c:ser>
        <c:ser>
          <c:idx val="4"/>
          <c:order val="4"/>
          <c:tx>
            <c:strRef>
              <c:f>'C:\Users\Fekadu.Terefe\AppData\Local\Microsoft\Windows\INetCache\Content.Outlook\H1OZO2QB\[Clean_Mauritania graphs.xlsx]Figure1A contribution dimension'!$F$8</c:f>
              <c:strCache>
                <c:ptCount val="1"/>
                <c:pt idx="0">
                  <c:v>Assets</c:v>
                </c:pt>
              </c:strCache>
            </c:strRef>
          </c:tx>
          <c:spPr>
            <a:solidFill>
              <a:schemeClr val="tx2"/>
            </a:solidFill>
            <a:ln>
              <a:noFill/>
            </a:ln>
            <a:effectLst/>
          </c:spPr>
          <c:invertIfNegative val="0"/>
          <c:dLbls>
            <c:dLbl>
              <c:idx val="0"/>
              <c:tx>
                <c:rich>
                  <a:bodyPr/>
                  <a:lstStyle/>
                  <a:p>
                    <a:r>
                      <a:rPr lang="en-US"/>
                      <a:t>13.300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DCA-4AB9-9D31-794FD44ED47D}"/>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'C:\Users\Fekadu.Terefe\AppData\Local\Microsoft\Windows\INetCache\Content.Outlook\H1OZO2QB\[Clean_Mauritania graphs.xlsx]Figure1A contribution dimension'!$A$9</c:f>
              <c:strCache>
                <c:ptCount val="1"/>
                <c:pt idx="0">
                  <c:v>Mauritania 2015</c:v>
                </c:pt>
              </c:strCache>
            </c:strRef>
          </c:cat>
          <c:val>
            <c:numRef>
              <c:f>'C:\Users\Fekadu.Terefe\AppData\Local\Microsoft\Windows\INetCache\Content.Outlook\H1OZO2QB\[Clean_Mauritania graphs.xlsx]Figure1A contribution dimension'!$F$9</c:f>
              <c:numCache>
                <c:formatCode>General</c:formatCode>
                <c:ptCount val="1"/>
                <c:pt idx="0">
                  <c:v>13.300326347351074</c:v>
                </c:pt>
              </c:numCache>
            </c:numRef>
          </c:val>
          <c:extLst>
            <c:ext xmlns:c16="http://schemas.microsoft.com/office/drawing/2014/chart" uri="{C3380CC4-5D6E-409C-BE32-E72D297353CC}">
              <c16:uniqueId val="{00000009-0DCA-4AB9-9D31-794FD44ED47D}"/>
            </c:ext>
          </c:extLst>
        </c:ser>
        <c:dLbls>
          <c:showLegendKey val="0"/>
          <c:showVal val="0"/>
          <c:showCatName val="0"/>
          <c:showSerName val="0"/>
          <c:showPercent val="0"/>
          <c:showBubbleSize val="0"/>
        </c:dLbls>
        <c:gapWidth val="150"/>
        <c:overlap val="100"/>
        <c:axId val="-226828656"/>
        <c:axId val="-226844976"/>
      </c:barChart>
      <c:catAx>
        <c:axId val="-22682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26844976"/>
        <c:crosses val="autoZero"/>
        <c:auto val="1"/>
        <c:lblAlgn val="ctr"/>
        <c:lblOffset val="100"/>
        <c:noMultiLvlLbl val="0"/>
      </c:catAx>
      <c:valAx>
        <c:axId val="-226844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Contribution to MPI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26828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rgbClr val="E1F0FD"/>
    </a:solid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99595329221617"/>
          <c:y val="5.3422370617696197E-2"/>
          <c:w val="0.81766087288624523"/>
          <c:h val="0.64135863548029948"/>
        </c:manualLayout>
      </c:layout>
      <c:barChart>
        <c:barDir val="col"/>
        <c:grouping val="percentStacked"/>
        <c:varyColors val="0"/>
        <c:ser>
          <c:idx val="0"/>
          <c:order val="0"/>
          <c:tx>
            <c:strRef>
              <c:f>'C:\Users\Fekadu.Terefe\AppData\Local\Microsoft\Windows\INetCache\Content.Outlook\H1OZO2QB\[Clean_Mauritania graphs.xlsx]Figure1B contribution indicator'!$B$5</c:f>
              <c:strCache>
                <c:ptCount val="1"/>
                <c:pt idx="0">
                  <c:v>Child mortality</c:v>
                </c:pt>
              </c:strCache>
            </c:strRef>
          </c:tx>
          <c:spPr>
            <a:solidFill>
              <a:srgbClr val="EAA880"/>
            </a:solidFill>
            <a:ln>
              <a:noFill/>
            </a:ln>
            <a:effectLst/>
          </c:spPr>
          <c:invertIfNegative val="0"/>
          <c:cat>
            <c:strRef>
              <c:f>'C:\Users\Fekadu.Terefe\AppData\Local\Microsoft\Windows\INetCache\Content.Outlook\H1OZO2QB\[Clean_Mauritania graphs.xlsx]Figure1B contribution indicator'!$A$6</c:f>
              <c:strCache>
                <c:ptCount val="1"/>
                <c:pt idx="0">
                  <c:v>Mauritania 2015</c:v>
                </c:pt>
              </c:strCache>
            </c:strRef>
          </c:cat>
          <c:val>
            <c:numRef>
              <c:f>'C:\Users\Fekadu.Terefe\AppData\Local\Microsoft\Windows\INetCache\Content.Outlook\H1OZO2QB\[Clean_Mauritania graphs.xlsx]Figure1B contribution indicator'!$B$6</c:f>
              <c:numCache>
                <c:formatCode>General</c:formatCode>
                <c:ptCount val="1"/>
                <c:pt idx="0">
                  <c:v>0.92186844348907471</c:v>
                </c:pt>
              </c:numCache>
            </c:numRef>
          </c:val>
          <c:extLst>
            <c:ext xmlns:c16="http://schemas.microsoft.com/office/drawing/2014/chart" uri="{C3380CC4-5D6E-409C-BE32-E72D297353CC}">
              <c16:uniqueId val="{00000000-0C63-40D9-B13F-29C51078336C}"/>
            </c:ext>
          </c:extLst>
        </c:ser>
        <c:ser>
          <c:idx val="1"/>
          <c:order val="1"/>
          <c:tx>
            <c:strRef>
              <c:f>'C:\Users\Fekadu.Terefe\AppData\Local\Microsoft\Windows\INetCache\Content.Outlook\H1OZO2QB\[Clean_Mauritania graphs.xlsx]Figure1B contribution indicator'!$C$5</c:f>
              <c:strCache>
                <c:ptCount val="1"/>
                <c:pt idx="0">
                  <c:v>Child nutrition</c:v>
                </c:pt>
              </c:strCache>
            </c:strRef>
          </c:tx>
          <c:spPr>
            <a:solidFill>
              <a:schemeClr val="accent2">
                <a:lumMod val="40000"/>
                <a:lumOff val="60000"/>
              </a:schemeClr>
            </a:solidFill>
            <a:ln>
              <a:noFill/>
            </a:ln>
            <a:effectLst/>
          </c:spPr>
          <c:invertIfNegative val="0"/>
          <c:cat>
            <c:strRef>
              <c:f>'C:\Users\Fekadu.Terefe\AppData\Local\Microsoft\Windows\INetCache\Content.Outlook\H1OZO2QB\[Clean_Mauritania graphs.xlsx]Figure1B contribution indicator'!$A$6</c:f>
              <c:strCache>
                <c:ptCount val="1"/>
                <c:pt idx="0">
                  <c:v>Mauritania 2015</c:v>
                </c:pt>
              </c:strCache>
            </c:strRef>
          </c:cat>
          <c:val>
            <c:numRef>
              <c:f>'C:\Users\Fekadu.Terefe\AppData\Local\Microsoft\Windows\INetCache\Content.Outlook\H1OZO2QB\[Clean_Mauritania graphs.xlsx]Figure1B contribution indicator'!$C$6</c:f>
              <c:numCache>
                <c:formatCode>General</c:formatCode>
                <c:ptCount val="1"/>
                <c:pt idx="0">
                  <c:v>6.2686662673950195</c:v>
                </c:pt>
              </c:numCache>
            </c:numRef>
          </c:val>
          <c:extLst>
            <c:ext xmlns:c16="http://schemas.microsoft.com/office/drawing/2014/chart" uri="{C3380CC4-5D6E-409C-BE32-E72D297353CC}">
              <c16:uniqueId val="{00000001-0C63-40D9-B13F-29C51078336C}"/>
            </c:ext>
          </c:extLst>
        </c:ser>
        <c:ser>
          <c:idx val="2"/>
          <c:order val="2"/>
          <c:tx>
            <c:strRef>
              <c:f>'C:\Users\Fekadu.Terefe\AppData\Local\Microsoft\Windows\INetCache\Content.Outlook\H1OZO2QB\[Clean_Mauritania graphs.xlsx]Figure1B contribution indicator'!$D$5</c:f>
              <c:strCache>
                <c:ptCount val="1"/>
                <c:pt idx="0">
                  <c:v>Child pregnancy</c:v>
                </c:pt>
              </c:strCache>
            </c:strRef>
          </c:tx>
          <c:spPr>
            <a:solidFill>
              <a:schemeClr val="tx2">
                <a:lumMod val="20000"/>
                <a:lumOff val="80000"/>
              </a:schemeClr>
            </a:solidFill>
            <a:ln>
              <a:noFill/>
            </a:ln>
            <a:effectLst/>
          </c:spPr>
          <c:invertIfNegative val="0"/>
          <c:cat>
            <c:strRef>
              <c:f>'C:\Users\Fekadu.Terefe\AppData\Local\Microsoft\Windows\INetCache\Content.Outlook\H1OZO2QB\[Clean_Mauritania graphs.xlsx]Figure1B contribution indicator'!$A$6</c:f>
              <c:strCache>
                <c:ptCount val="1"/>
                <c:pt idx="0">
                  <c:v>Mauritania 2015</c:v>
                </c:pt>
              </c:strCache>
            </c:strRef>
          </c:cat>
          <c:val>
            <c:numRef>
              <c:f>'C:\Users\Fekadu.Terefe\AppData\Local\Microsoft\Windows\INetCache\Content.Outlook\H1OZO2QB\[Clean_Mauritania graphs.xlsx]Figure1B contribution indicator'!$D$6</c:f>
              <c:numCache>
                <c:formatCode>General</c:formatCode>
                <c:ptCount val="1"/>
                <c:pt idx="0">
                  <c:v>1.8528624773025513</c:v>
                </c:pt>
              </c:numCache>
            </c:numRef>
          </c:val>
          <c:extLst>
            <c:ext xmlns:c16="http://schemas.microsoft.com/office/drawing/2014/chart" uri="{C3380CC4-5D6E-409C-BE32-E72D297353CC}">
              <c16:uniqueId val="{00000002-0C63-40D9-B13F-29C51078336C}"/>
            </c:ext>
          </c:extLst>
        </c:ser>
        <c:ser>
          <c:idx val="3"/>
          <c:order val="3"/>
          <c:tx>
            <c:strRef>
              <c:f>'C:\Users\Fekadu.Terefe\AppData\Local\Microsoft\Windows\INetCache\Content.Outlook\H1OZO2QB\[Clean_Mauritania graphs.xlsx]Figure1B contribution indicator'!$E$5</c:f>
              <c:strCache>
                <c:ptCount val="1"/>
                <c:pt idx="0">
                  <c:v>School attendance</c:v>
                </c:pt>
              </c:strCache>
            </c:strRef>
          </c:tx>
          <c:spPr>
            <a:solidFill>
              <a:srgbClr val="A1AEBE"/>
            </a:solidFill>
            <a:ln>
              <a:noFill/>
            </a:ln>
            <a:effectLst/>
          </c:spPr>
          <c:invertIfNegative val="0"/>
          <c:cat>
            <c:strRef>
              <c:f>'C:\Users\Fekadu.Terefe\AppData\Local\Microsoft\Windows\INetCache\Content.Outlook\H1OZO2QB\[Clean_Mauritania graphs.xlsx]Figure1B contribution indicator'!$A$6</c:f>
              <c:strCache>
                <c:ptCount val="1"/>
                <c:pt idx="0">
                  <c:v>Mauritania 2015</c:v>
                </c:pt>
              </c:strCache>
            </c:strRef>
          </c:cat>
          <c:val>
            <c:numRef>
              <c:f>'C:\Users\Fekadu.Terefe\AppData\Local\Microsoft\Windows\INetCache\Content.Outlook\H1OZO2QB\[Clean_Mauritania graphs.xlsx]Figure1B contribution indicator'!$E$6</c:f>
              <c:numCache>
                <c:formatCode>General</c:formatCode>
                <c:ptCount val="1"/>
                <c:pt idx="0">
                  <c:v>10.827235221862793</c:v>
                </c:pt>
              </c:numCache>
            </c:numRef>
          </c:val>
          <c:extLst>
            <c:ext xmlns:c16="http://schemas.microsoft.com/office/drawing/2014/chart" uri="{C3380CC4-5D6E-409C-BE32-E72D297353CC}">
              <c16:uniqueId val="{00000003-0C63-40D9-B13F-29C51078336C}"/>
            </c:ext>
          </c:extLst>
        </c:ser>
        <c:ser>
          <c:idx val="4"/>
          <c:order val="4"/>
          <c:tx>
            <c:strRef>
              <c:f>'C:\Users\Fekadu.Terefe\AppData\Local\Microsoft\Windows\INetCache\Content.Outlook\H1OZO2QB\[Clean_Mauritania graphs.xlsx]Figure1B contribution indicator'!$F$5</c:f>
              <c:strCache>
                <c:ptCount val="1"/>
                <c:pt idx="0">
                  <c:v>Age schooling gap</c:v>
                </c:pt>
              </c:strCache>
            </c:strRef>
          </c:tx>
          <c:spPr>
            <a:solidFill>
              <a:schemeClr val="tx2"/>
            </a:solidFill>
            <a:ln>
              <a:noFill/>
            </a:ln>
            <a:effectLst/>
          </c:spPr>
          <c:invertIfNegative val="0"/>
          <c:cat>
            <c:strRef>
              <c:f>'C:\Users\Fekadu.Terefe\AppData\Local\Microsoft\Windows\INetCache\Content.Outlook\H1OZO2QB\[Clean_Mauritania graphs.xlsx]Figure1B contribution indicator'!$A$6</c:f>
              <c:strCache>
                <c:ptCount val="1"/>
                <c:pt idx="0">
                  <c:v>Mauritania 2015</c:v>
                </c:pt>
              </c:strCache>
            </c:strRef>
          </c:cat>
          <c:val>
            <c:numRef>
              <c:f>'C:\Users\Fekadu.Terefe\AppData\Local\Microsoft\Windows\INetCache\Content.Outlook\H1OZO2QB\[Clean_Mauritania graphs.xlsx]Figure1B contribution indicator'!$F$6</c:f>
              <c:numCache>
                <c:formatCode>General</c:formatCode>
                <c:ptCount val="1"/>
                <c:pt idx="0">
                  <c:v>8.8841228485107422</c:v>
                </c:pt>
              </c:numCache>
            </c:numRef>
          </c:val>
          <c:extLst>
            <c:ext xmlns:c16="http://schemas.microsoft.com/office/drawing/2014/chart" uri="{C3380CC4-5D6E-409C-BE32-E72D297353CC}">
              <c16:uniqueId val="{00000004-0C63-40D9-B13F-29C51078336C}"/>
            </c:ext>
          </c:extLst>
        </c:ser>
        <c:ser>
          <c:idx val="5"/>
          <c:order val="5"/>
          <c:tx>
            <c:strRef>
              <c:f>'C:\Users\Fekadu.Terefe\AppData\Local\Microsoft\Windows\INetCache\Content.Outlook\H1OZO2QB\[Clean_Mauritania graphs.xlsx]Figure1B contribution indicator'!$G$5</c:f>
              <c:strCache>
                <c:ptCount val="1"/>
                <c:pt idx="0">
                  <c:v>Educational attainment 19+</c:v>
                </c:pt>
              </c:strCache>
            </c:strRef>
          </c:tx>
          <c:spPr>
            <a:solidFill>
              <a:schemeClr val="accent5">
                <a:lumMod val="60000"/>
              </a:schemeClr>
            </a:solidFill>
            <a:ln>
              <a:noFill/>
            </a:ln>
            <a:effectLst/>
          </c:spPr>
          <c:invertIfNegative val="0"/>
          <c:cat>
            <c:strRef>
              <c:f>'C:\Users\Fekadu.Terefe\AppData\Local\Microsoft\Windows\INetCache\Content.Outlook\H1OZO2QB\[Clean_Mauritania graphs.xlsx]Figure1B contribution indicator'!$A$6</c:f>
              <c:strCache>
                <c:ptCount val="1"/>
                <c:pt idx="0">
                  <c:v>Mauritania 2015</c:v>
                </c:pt>
              </c:strCache>
            </c:strRef>
          </c:cat>
          <c:val>
            <c:numRef>
              <c:f>'C:\Users\Fekadu.Terefe\AppData\Local\Microsoft\Windows\INetCache\Content.Outlook\H1OZO2QB\[Clean_Mauritania graphs.xlsx]Figure1B contribution indicator'!$G$6</c:f>
              <c:numCache>
                <c:formatCode>General</c:formatCode>
                <c:ptCount val="1"/>
                <c:pt idx="0">
                  <c:v>15.803739547729492</c:v>
                </c:pt>
              </c:numCache>
            </c:numRef>
          </c:val>
          <c:extLst>
            <c:ext xmlns:c16="http://schemas.microsoft.com/office/drawing/2014/chart" uri="{C3380CC4-5D6E-409C-BE32-E72D297353CC}">
              <c16:uniqueId val="{00000005-0C63-40D9-B13F-29C51078336C}"/>
            </c:ext>
          </c:extLst>
        </c:ser>
        <c:ser>
          <c:idx val="6"/>
          <c:order val="6"/>
          <c:tx>
            <c:strRef>
              <c:f>'C:\Users\Fekadu.Terefe\AppData\Local\Microsoft\Windows\INetCache\Content.Outlook\H1OZO2QB\[Clean_Mauritania graphs.xlsx]Figure1B contribution indicator'!$H$5</c:f>
              <c:strCache>
                <c:ptCount val="1"/>
                <c:pt idx="0">
                  <c:v>Overcrowding</c:v>
                </c:pt>
              </c:strCache>
            </c:strRef>
          </c:tx>
          <c:spPr>
            <a:solidFill>
              <a:schemeClr val="accent1">
                <a:lumMod val="80000"/>
                <a:lumOff val="20000"/>
              </a:schemeClr>
            </a:solidFill>
            <a:ln>
              <a:noFill/>
            </a:ln>
            <a:effectLst/>
          </c:spPr>
          <c:invertIfNegative val="0"/>
          <c:cat>
            <c:strRef>
              <c:f>'C:\Users\Fekadu.Terefe\AppData\Local\Microsoft\Windows\INetCache\Content.Outlook\H1OZO2QB\[Clean_Mauritania graphs.xlsx]Figure1B contribution indicator'!$A$6</c:f>
              <c:strCache>
                <c:ptCount val="1"/>
                <c:pt idx="0">
                  <c:v>Mauritania 2015</c:v>
                </c:pt>
              </c:strCache>
            </c:strRef>
          </c:cat>
          <c:val>
            <c:numRef>
              <c:f>'C:\Users\Fekadu.Terefe\AppData\Local\Microsoft\Windows\INetCache\Content.Outlook\H1OZO2QB\[Clean_Mauritania graphs.xlsx]Figure1B contribution indicator'!$H$6</c:f>
              <c:numCache>
                <c:formatCode>General</c:formatCode>
                <c:ptCount val="1"/>
                <c:pt idx="0">
                  <c:v>7.3730635643005371</c:v>
                </c:pt>
              </c:numCache>
            </c:numRef>
          </c:val>
          <c:extLst>
            <c:ext xmlns:c16="http://schemas.microsoft.com/office/drawing/2014/chart" uri="{C3380CC4-5D6E-409C-BE32-E72D297353CC}">
              <c16:uniqueId val="{00000006-0C63-40D9-B13F-29C51078336C}"/>
            </c:ext>
          </c:extLst>
        </c:ser>
        <c:ser>
          <c:idx val="7"/>
          <c:order val="7"/>
          <c:tx>
            <c:strRef>
              <c:f>'C:\Users\Fekadu.Terefe\AppData\Local\Microsoft\Windows\INetCache\Content.Outlook\H1OZO2QB\[Clean_Mauritania graphs.xlsx]Figure1B contribution indicator'!$I$5</c:f>
              <c:strCache>
                <c:ptCount val="1"/>
                <c:pt idx="0">
                  <c:v>Type of dwelling</c:v>
                </c:pt>
              </c:strCache>
            </c:strRef>
          </c:tx>
          <c:spPr>
            <a:solidFill>
              <a:schemeClr val="accent3">
                <a:lumMod val="80000"/>
                <a:lumOff val="20000"/>
              </a:schemeClr>
            </a:solidFill>
            <a:ln>
              <a:noFill/>
            </a:ln>
            <a:effectLst/>
          </c:spPr>
          <c:invertIfNegative val="0"/>
          <c:cat>
            <c:strRef>
              <c:f>'C:\Users\Fekadu.Terefe\AppData\Local\Microsoft\Windows\INetCache\Content.Outlook\H1OZO2QB\[Clean_Mauritania graphs.xlsx]Figure1B contribution indicator'!$A$6</c:f>
              <c:strCache>
                <c:ptCount val="1"/>
                <c:pt idx="0">
                  <c:v>Mauritania 2015</c:v>
                </c:pt>
              </c:strCache>
            </c:strRef>
          </c:cat>
          <c:val>
            <c:numRef>
              <c:f>'C:\Users\Fekadu.Terefe\AppData\Local\Microsoft\Windows\INetCache\Content.Outlook\H1OZO2QB\[Clean_Mauritania graphs.xlsx]Figure1B contribution indicator'!$I$6</c:f>
              <c:numCache>
                <c:formatCode>General</c:formatCode>
                <c:ptCount val="1"/>
                <c:pt idx="0">
                  <c:v>11.123611450195313</c:v>
                </c:pt>
              </c:numCache>
            </c:numRef>
          </c:val>
          <c:extLst>
            <c:ext xmlns:c16="http://schemas.microsoft.com/office/drawing/2014/chart" uri="{C3380CC4-5D6E-409C-BE32-E72D297353CC}">
              <c16:uniqueId val="{00000007-0C63-40D9-B13F-29C51078336C}"/>
            </c:ext>
          </c:extLst>
        </c:ser>
        <c:ser>
          <c:idx val="8"/>
          <c:order val="8"/>
          <c:tx>
            <c:strRef>
              <c:f>'C:\Users\Fekadu.Terefe\AppData\Local\Microsoft\Windows\INetCache\Content.Outlook\H1OZO2QB\[Clean_Mauritania graphs.xlsx]Figure1B contribution indicator'!$J$5</c:f>
              <c:strCache>
                <c:ptCount val="1"/>
                <c:pt idx="0">
                  <c:v>Improved drinking water</c:v>
                </c:pt>
              </c:strCache>
            </c:strRef>
          </c:tx>
          <c:spPr>
            <a:solidFill>
              <a:schemeClr val="accent5">
                <a:lumMod val="80000"/>
                <a:lumOff val="20000"/>
              </a:schemeClr>
            </a:solidFill>
            <a:ln>
              <a:noFill/>
            </a:ln>
            <a:effectLst/>
          </c:spPr>
          <c:invertIfNegative val="0"/>
          <c:cat>
            <c:strRef>
              <c:f>'C:\Users\Fekadu.Terefe\AppData\Local\Microsoft\Windows\INetCache\Content.Outlook\H1OZO2QB\[Clean_Mauritania graphs.xlsx]Figure1B contribution indicator'!$A$6</c:f>
              <c:strCache>
                <c:ptCount val="1"/>
                <c:pt idx="0">
                  <c:v>Mauritania 2015</c:v>
                </c:pt>
              </c:strCache>
            </c:strRef>
          </c:cat>
          <c:val>
            <c:numRef>
              <c:f>'C:\Users\Fekadu.Terefe\AppData\Local\Microsoft\Windows\INetCache\Content.Outlook\H1OZO2QB\[Clean_Mauritania graphs.xlsx]Figure1B contribution indicator'!$J$6</c:f>
              <c:numCache>
                <c:formatCode>General</c:formatCode>
                <c:ptCount val="1"/>
                <c:pt idx="0">
                  <c:v>8.1064453125</c:v>
                </c:pt>
              </c:numCache>
            </c:numRef>
          </c:val>
          <c:extLst>
            <c:ext xmlns:c16="http://schemas.microsoft.com/office/drawing/2014/chart" uri="{C3380CC4-5D6E-409C-BE32-E72D297353CC}">
              <c16:uniqueId val="{00000008-0C63-40D9-B13F-29C51078336C}"/>
            </c:ext>
          </c:extLst>
        </c:ser>
        <c:ser>
          <c:idx val="9"/>
          <c:order val="9"/>
          <c:tx>
            <c:strRef>
              <c:f>'C:\Users\Fekadu.Terefe\AppData\Local\Microsoft\Windows\INetCache\Content.Outlook\H1OZO2QB\[Clean_Mauritania graphs.xlsx]Figure1B contribution indicator'!$K$5</c:f>
              <c:strCache>
                <c:ptCount val="1"/>
                <c:pt idx="0">
                  <c:v>Improved sanitation</c:v>
                </c:pt>
              </c:strCache>
            </c:strRef>
          </c:tx>
          <c:spPr>
            <a:solidFill>
              <a:schemeClr val="accent1">
                <a:lumMod val="80000"/>
              </a:schemeClr>
            </a:solidFill>
            <a:ln>
              <a:noFill/>
            </a:ln>
            <a:effectLst/>
          </c:spPr>
          <c:invertIfNegative val="0"/>
          <c:cat>
            <c:strRef>
              <c:f>'C:\Users\Fekadu.Terefe\AppData\Local\Microsoft\Windows\INetCache\Content.Outlook\H1OZO2QB\[Clean_Mauritania graphs.xlsx]Figure1B contribution indicator'!$A$6</c:f>
              <c:strCache>
                <c:ptCount val="1"/>
                <c:pt idx="0">
                  <c:v>Mauritania 2015</c:v>
                </c:pt>
              </c:strCache>
            </c:strRef>
          </c:cat>
          <c:val>
            <c:numRef>
              <c:f>'C:\Users\Fekadu.Terefe\AppData\Local\Microsoft\Windows\INetCache\Content.Outlook\H1OZO2QB\[Clean_Mauritania graphs.xlsx]Figure1B contribution indicator'!$K$6</c:f>
              <c:numCache>
                <c:formatCode>General</c:formatCode>
                <c:ptCount val="1"/>
                <c:pt idx="0">
                  <c:v>7.7884035110473633</c:v>
                </c:pt>
              </c:numCache>
            </c:numRef>
          </c:val>
          <c:extLst>
            <c:ext xmlns:c16="http://schemas.microsoft.com/office/drawing/2014/chart" uri="{C3380CC4-5D6E-409C-BE32-E72D297353CC}">
              <c16:uniqueId val="{00000009-0C63-40D9-B13F-29C51078336C}"/>
            </c:ext>
          </c:extLst>
        </c:ser>
        <c:ser>
          <c:idx val="10"/>
          <c:order val="10"/>
          <c:tx>
            <c:strRef>
              <c:f>'C:\Users\Fekadu.Terefe\AppData\Local\Microsoft\Windows\INetCache\Content.Outlook\H1OZO2QB\[Clean_Mauritania graphs.xlsx]Figure1B contribution indicator'!$L$5</c:f>
              <c:strCache>
                <c:ptCount val="1"/>
                <c:pt idx="0">
                  <c:v>Electricity</c:v>
                </c:pt>
              </c:strCache>
            </c:strRef>
          </c:tx>
          <c:spPr>
            <a:solidFill>
              <a:schemeClr val="accent3">
                <a:lumMod val="80000"/>
              </a:schemeClr>
            </a:solidFill>
            <a:ln>
              <a:noFill/>
            </a:ln>
            <a:effectLst/>
          </c:spPr>
          <c:invertIfNegative val="0"/>
          <c:cat>
            <c:strRef>
              <c:f>'C:\Users\Fekadu.Terefe\AppData\Local\Microsoft\Windows\INetCache\Content.Outlook\H1OZO2QB\[Clean_Mauritania graphs.xlsx]Figure1B contribution indicator'!$A$6</c:f>
              <c:strCache>
                <c:ptCount val="1"/>
                <c:pt idx="0">
                  <c:v>Mauritania 2015</c:v>
                </c:pt>
              </c:strCache>
            </c:strRef>
          </c:cat>
          <c:val>
            <c:numRef>
              <c:f>'C:\Users\Fekadu.Terefe\AppData\Local\Microsoft\Windows\INetCache\Content.Outlook\H1OZO2QB\[Clean_Mauritania graphs.xlsx]Figure1B contribution indicator'!$L$6</c:f>
              <c:numCache>
                <c:formatCode>General</c:formatCode>
                <c:ptCount val="1"/>
                <c:pt idx="0">
                  <c:v>7.7496504783630371</c:v>
                </c:pt>
              </c:numCache>
            </c:numRef>
          </c:val>
          <c:extLst>
            <c:ext xmlns:c16="http://schemas.microsoft.com/office/drawing/2014/chart" uri="{C3380CC4-5D6E-409C-BE32-E72D297353CC}">
              <c16:uniqueId val="{0000000A-0C63-40D9-B13F-29C51078336C}"/>
            </c:ext>
          </c:extLst>
        </c:ser>
        <c:ser>
          <c:idx val="11"/>
          <c:order val="11"/>
          <c:tx>
            <c:strRef>
              <c:f>'C:\Users\Fekadu.Terefe\AppData\Local\Microsoft\Windows\INetCache\Content.Outlook\H1OZO2QB\[Clean_Mauritania graphs.xlsx]Figure1B contribution indicator'!$M$5</c:f>
              <c:strCache>
                <c:ptCount val="1"/>
                <c:pt idx="0">
                  <c:v>Communication assets</c:v>
                </c:pt>
              </c:strCache>
            </c:strRef>
          </c:tx>
          <c:spPr>
            <a:solidFill>
              <a:schemeClr val="accent5">
                <a:lumMod val="80000"/>
              </a:schemeClr>
            </a:solidFill>
            <a:ln>
              <a:noFill/>
            </a:ln>
            <a:effectLst/>
          </c:spPr>
          <c:invertIfNegative val="0"/>
          <c:cat>
            <c:strRef>
              <c:f>'C:\Users\Fekadu.Terefe\AppData\Local\Microsoft\Windows\INetCache\Content.Outlook\H1OZO2QB\[Clean_Mauritania graphs.xlsx]Figure1B contribution indicator'!$A$6</c:f>
              <c:strCache>
                <c:ptCount val="1"/>
                <c:pt idx="0">
                  <c:v>Mauritania 2015</c:v>
                </c:pt>
              </c:strCache>
            </c:strRef>
          </c:cat>
          <c:val>
            <c:numRef>
              <c:f>'C:\Users\Fekadu.Terefe\AppData\Local\Microsoft\Windows\INetCache\Content.Outlook\H1OZO2QB\[Clean_Mauritania graphs.xlsx]Figure1B contribution indicator'!$M$6</c:f>
              <c:numCache>
                <c:formatCode>General</c:formatCode>
                <c:ptCount val="1"/>
                <c:pt idx="0">
                  <c:v>0.94927632808685303</c:v>
                </c:pt>
              </c:numCache>
            </c:numRef>
          </c:val>
          <c:extLst>
            <c:ext xmlns:c16="http://schemas.microsoft.com/office/drawing/2014/chart" uri="{C3380CC4-5D6E-409C-BE32-E72D297353CC}">
              <c16:uniqueId val="{0000000B-0C63-40D9-B13F-29C51078336C}"/>
            </c:ext>
          </c:extLst>
        </c:ser>
        <c:ser>
          <c:idx val="12"/>
          <c:order val="12"/>
          <c:tx>
            <c:strRef>
              <c:f>'C:\Users\Fekadu.Terefe\AppData\Local\Microsoft\Windows\INetCache\Content.Outlook\H1OZO2QB\[Clean_Mauritania graphs.xlsx]Figure1B contribution indicator'!$N$5</c:f>
              <c:strCache>
                <c:ptCount val="1"/>
                <c:pt idx="0">
                  <c:v>Mobility assets</c:v>
                </c:pt>
              </c:strCache>
            </c:strRef>
          </c:tx>
          <c:spPr>
            <a:solidFill>
              <a:schemeClr val="accent1">
                <a:lumMod val="60000"/>
                <a:lumOff val="40000"/>
              </a:schemeClr>
            </a:solidFill>
            <a:ln>
              <a:noFill/>
            </a:ln>
            <a:effectLst/>
          </c:spPr>
          <c:invertIfNegative val="0"/>
          <c:cat>
            <c:strRef>
              <c:f>'C:\Users\Fekadu.Terefe\AppData\Local\Microsoft\Windows\INetCache\Content.Outlook\H1OZO2QB\[Clean_Mauritania graphs.xlsx]Figure1B contribution indicator'!$A$6</c:f>
              <c:strCache>
                <c:ptCount val="1"/>
                <c:pt idx="0">
                  <c:v>Mauritania 2015</c:v>
                </c:pt>
              </c:strCache>
            </c:strRef>
          </c:cat>
          <c:val>
            <c:numRef>
              <c:f>'C:\Users\Fekadu.Terefe\AppData\Local\Microsoft\Windows\INetCache\Content.Outlook\H1OZO2QB\[Clean_Mauritania graphs.xlsx]Figure1B contribution indicator'!$N$6</c:f>
              <c:numCache>
                <c:formatCode>General</c:formatCode>
                <c:ptCount val="1"/>
                <c:pt idx="0">
                  <c:v>10.07945442199707</c:v>
                </c:pt>
              </c:numCache>
            </c:numRef>
          </c:val>
          <c:extLst>
            <c:ext xmlns:c16="http://schemas.microsoft.com/office/drawing/2014/chart" uri="{C3380CC4-5D6E-409C-BE32-E72D297353CC}">
              <c16:uniqueId val="{0000000C-0C63-40D9-B13F-29C51078336C}"/>
            </c:ext>
          </c:extLst>
        </c:ser>
        <c:ser>
          <c:idx val="13"/>
          <c:order val="13"/>
          <c:tx>
            <c:strRef>
              <c:f>'C:\Users\Fekadu.Terefe\AppData\Local\Microsoft\Windows\INetCache\Content.Outlook\H1OZO2QB\[Clean_Mauritania graphs.xlsx]Figure1B contribution indicator'!$O$5</c:f>
              <c:strCache>
                <c:ptCount val="1"/>
                <c:pt idx="0">
                  <c:v>Livelihood assets</c:v>
                </c:pt>
              </c:strCache>
            </c:strRef>
          </c:tx>
          <c:spPr>
            <a:solidFill>
              <a:schemeClr val="accent3">
                <a:lumMod val="60000"/>
                <a:lumOff val="40000"/>
              </a:schemeClr>
            </a:solidFill>
            <a:ln>
              <a:noFill/>
            </a:ln>
            <a:effectLst/>
          </c:spPr>
          <c:invertIfNegative val="0"/>
          <c:cat>
            <c:strRef>
              <c:f>'C:\Users\Fekadu.Terefe\AppData\Local\Microsoft\Windows\INetCache\Content.Outlook\H1OZO2QB\[Clean_Mauritania graphs.xlsx]Figure1B contribution indicator'!$A$6</c:f>
              <c:strCache>
                <c:ptCount val="1"/>
                <c:pt idx="0">
                  <c:v>Mauritania 2015</c:v>
                </c:pt>
              </c:strCache>
            </c:strRef>
          </c:cat>
          <c:val>
            <c:numRef>
              <c:f>'C:\Users\Fekadu.Terefe\AppData\Local\Microsoft\Windows\INetCache\Content.Outlook\H1OZO2QB\[Clean_Mauritania graphs.xlsx]Figure1B contribution indicator'!$O$6</c:f>
              <c:numCache>
                <c:formatCode>General</c:formatCode>
                <c:ptCount val="1"/>
                <c:pt idx="0">
                  <c:v>2.2715950012207031</c:v>
                </c:pt>
              </c:numCache>
            </c:numRef>
          </c:val>
          <c:extLst>
            <c:ext xmlns:c16="http://schemas.microsoft.com/office/drawing/2014/chart" uri="{C3380CC4-5D6E-409C-BE32-E72D297353CC}">
              <c16:uniqueId val="{0000000D-0C63-40D9-B13F-29C51078336C}"/>
            </c:ext>
          </c:extLst>
        </c:ser>
        <c:dLbls>
          <c:showLegendKey val="0"/>
          <c:showVal val="0"/>
          <c:showCatName val="0"/>
          <c:showSerName val="0"/>
          <c:showPercent val="0"/>
          <c:showBubbleSize val="0"/>
        </c:dLbls>
        <c:gapWidth val="150"/>
        <c:overlap val="100"/>
        <c:axId val="-226816144"/>
        <c:axId val="-226824304"/>
      </c:barChart>
      <c:catAx>
        <c:axId val="-22681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26824304"/>
        <c:crosses val="autoZero"/>
        <c:auto val="1"/>
        <c:lblAlgn val="ctr"/>
        <c:lblOffset val="100"/>
        <c:noMultiLvlLbl val="0"/>
      </c:catAx>
      <c:valAx>
        <c:axId val="-226824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Contribution to MPI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26816144"/>
        <c:crosses val="autoZero"/>
        <c:crossBetween val="between"/>
      </c:valAx>
      <c:spPr>
        <a:noFill/>
        <a:ln>
          <a:noFill/>
        </a:ln>
        <a:effectLst/>
      </c:spPr>
    </c:plotArea>
    <c:legend>
      <c:legendPos val="b"/>
      <c:layout>
        <c:manualLayout>
          <c:xMode val="edge"/>
          <c:yMode val="edge"/>
          <c:x val="1.6483589706085502E-2"/>
          <c:y val="0.74610549787471236"/>
          <c:w val="0.9660531597636981"/>
          <c:h val="0.253894502125287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rgbClr val="E0F5FF"/>
    </a:solid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Variations by sex of head of household</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Sheet3!$C$2</c:f>
              <c:strCache>
                <c:ptCount val="1"/>
                <c:pt idx="0">
                  <c:v>Headcount ratio</c:v>
                </c:pt>
              </c:strCache>
            </c:strRef>
          </c:tx>
          <c:spPr>
            <a:solidFill>
              <a:schemeClr val="accent1"/>
            </a:solidFill>
            <a:ln>
              <a:noFill/>
            </a:ln>
            <a:effectLst/>
          </c:spPr>
          <c:invertIfNegative val="0"/>
          <c:cat>
            <c:multiLvlStrRef>
              <c:f>Sheet3!$A$3:$B$12</c:f>
              <c:multiLvlStrCache>
                <c:ptCount val="10"/>
                <c:lvl>
                  <c:pt idx="0">
                    <c:v>Female </c:v>
                  </c:pt>
                  <c:pt idx="1">
                    <c:v>Male </c:v>
                  </c:pt>
                  <c:pt idx="2">
                    <c:v>Female </c:v>
                  </c:pt>
                  <c:pt idx="3">
                    <c:v>Male </c:v>
                  </c:pt>
                  <c:pt idx="4">
                    <c:v>Female </c:v>
                  </c:pt>
                  <c:pt idx="5">
                    <c:v>Male </c:v>
                  </c:pt>
                  <c:pt idx="6">
                    <c:v>Female </c:v>
                  </c:pt>
                  <c:pt idx="7">
                    <c:v>Male </c:v>
                  </c:pt>
                  <c:pt idx="8">
                    <c:v>Female </c:v>
                  </c:pt>
                  <c:pt idx="9">
                    <c:v>Male </c:v>
                  </c:pt>
                </c:lvl>
                <c:lvl>
                  <c:pt idx="0">
                    <c:v>Comoros</c:v>
                  </c:pt>
                  <c:pt idx="2">
                    <c:v>Mauritania</c:v>
                  </c:pt>
                  <c:pt idx="4">
                    <c:v>Sudan</c:v>
                  </c:pt>
                  <c:pt idx="6">
                    <c:v>Syrian AR</c:v>
                  </c:pt>
                  <c:pt idx="8">
                    <c:v>Yemen</c:v>
                  </c:pt>
                </c:lvl>
              </c:multiLvlStrCache>
            </c:multiLvlStrRef>
          </c:cat>
          <c:val>
            <c:numRef>
              <c:f>Sheet3!$C$3:$C$12</c:f>
              <c:numCache>
                <c:formatCode>General</c:formatCode>
                <c:ptCount val="10"/>
                <c:pt idx="0">
                  <c:v>34.1</c:v>
                </c:pt>
                <c:pt idx="1">
                  <c:v>39.22</c:v>
                </c:pt>
                <c:pt idx="2">
                  <c:v>50.33</c:v>
                </c:pt>
                <c:pt idx="3">
                  <c:v>50.69</c:v>
                </c:pt>
                <c:pt idx="4">
                  <c:v>56.72</c:v>
                </c:pt>
                <c:pt idx="5">
                  <c:v>51.77</c:v>
                </c:pt>
                <c:pt idx="6">
                  <c:v>6.46</c:v>
                </c:pt>
                <c:pt idx="7">
                  <c:v>7.46</c:v>
                </c:pt>
                <c:pt idx="8">
                  <c:v>42.92</c:v>
                </c:pt>
                <c:pt idx="9">
                  <c:v>48.79</c:v>
                </c:pt>
              </c:numCache>
            </c:numRef>
          </c:val>
          <c:extLst>
            <c:ext xmlns:c16="http://schemas.microsoft.com/office/drawing/2014/chart" uri="{C3380CC4-5D6E-409C-BE32-E72D297353CC}">
              <c16:uniqueId val="{00000000-7219-4D7D-8607-4532359F40FF}"/>
            </c:ext>
          </c:extLst>
        </c:ser>
        <c:ser>
          <c:idx val="1"/>
          <c:order val="1"/>
          <c:tx>
            <c:strRef>
              <c:f>Sheet3!$D$2</c:f>
              <c:strCache>
                <c:ptCount val="1"/>
                <c:pt idx="0">
                  <c:v>Deprivation 
Intensity  </c:v>
                </c:pt>
              </c:strCache>
            </c:strRef>
          </c:tx>
          <c:spPr>
            <a:solidFill>
              <a:schemeClr val="accent2"/>
            </a:solidFill>
            <a:ln>
              <a:noFill/>
            </a:ln>
            <a:effectLst/>
          </c:spPr>
          <c:invertIfNegative val="0"/>
          <c:cat>
            <c:multiLvlStrRef>
              <c:f>Sheet3!$A$3:$B$12</c:f>
              <c:multiLvlStrCache>
                <c:ptCount val="10"/>
                <c:lvl>
                  <c:pt idx="0">
                    <c:v>Female </c:v>
                  </c:pt>
                  <c:pt idx="1">
                    <c:v>Male </c:v>
                  </c:pt>
                  <c:pt idx="2">
                    <c:v>Female </c:v>
                  </c:pt>
                  <c:pt idx="3">
                    <c:v>Male </c:v>
                  </c:pt>
                  <c:pt idx="4">
                    <c:v>Female </c:v>
                  </c:pt>
                  <c:pt idx="5">
                    <c:v>Male </c:v>
                  </c:pt>
                  <c:pt idx="6">
                    <c:v>Female </c:v>
                  </c:pt>
                  <c:pt idx="7">
                    <c:v>Male </c:v>
                  </c:pt>
                  <c:pt idx="8">
                    <c:v>Female </c:v>
                  </c:pt>
                  <c:pt idx="9">
                    <c:v>Male </c:v>
                  </c:pt>
                </c:lvl>
                <c:lvl>
                  <c:pt idx="0">
                    <c:v>Comoros</c:v>
                  </c:pt>
                  <c:pt idx="2">
                    <c:v>Mauritania</c:v>
                  </c:pt>
                  <c:pt idx="4">
                    <c:v>Sudan</c:v>
                  </c:pt>
                  <c:pt idx="6">
                    <c:v>Syrian AR</c:v>
                  </c:pt>
                  <c:pt idx="8">
                    <c:v>Yemen</c:v>
                  </c:pt>
                </c:lvl>
              </c:multiLvlStrCache>
            </c:multiLvlStrRef>
          </c:cat>
          <c:val>
            <c:numRef>
              <c:f>Sheet3!$D$3:$D$12</c:f>
              <c:numCache>
                <c:formatCode>General</c:formatCode>
                <c:ptCount val="10"/>
                <c:pt idx="0">
                  <c:v>48.84</c:v>
                </c:pt>
                <c:pt idx="1">
                  <c:v>48.34</c:v>
                </c:pt>
                <c:pt idx="2">
                  <c:v>51.02</c:v>
                </c:pt>
                <c:pt idx="3">
                  <c:v>51.81</c:v>
                </c:pt>
                <c:pt idx="4">
                  <c:v>51.93</c:v>
                </c:pt>
                <c:pt idx="5">
                  <c:v>53.61</c:v>
                </c:pt>
                <c:pt idx="6">
                  <c:v>40.520000000000003</c:v>
                </c:pt>
                <c:pt idx="7">
                  <c:v>38.85</c:v>
                </c:pt>
                <c:pt idx="8">
                  <c:v>48.73</c:v>
                </c:pt>
                <c:pt idx="9">
                  <c:v>50.68</c:v>
                </c:pt>
              </c:numCache>
            </c:numRef>
          </c:val>
          <c:extLst>
            <c:ext xmlns:c16="http://schemas.microsoft.com/office/drawing/2014/chart" uri="{C3380CC4-5D6E-409C-BE32-E72D297353CC}">
              <c16:uniqueId val="{00000001-7219-4D7D-8607-4532359F40FF}"/>
            </c:ext>
          </c:extLst>
        </c:ser>
        <c:ser>
          <c:idx val="2"/>
          <c:order val="2"/>
          <c:tx>
            <c:strRef>
              <c:f>Sheet3!$E$2</c:f>
              <c:strCache>
                <c:ptCount val="1"/>
                <c:pt idx="0">
                  <c:v>Vulnerable population</c:v>
                </c:pt>
              </c:strCache>
            </c:strRef>
          </c:tx>
          <c:spPr>
            <a:solidFill>
              <a:schemeClr val="accent3"/>
            </a:solidFill>
            <a:ln>
              <a:noFill/>
            </a:ln>
            <a:effectLst/>
          </c:spPr>
          <c:invertIfNegative val="0"/>
          <c:cat>
            <c:multiLvlStrRef>
              <c:f>Sheet3!$A$3:$B$12</c:f>
              <c:multiLvlStrCache>
                <c:ptCount val="10"/>
                <c:lvl>
                  <c:pt idx="0">
                    <c:v>Female </c:v>
                  </c:pt>
                  <c:pt idx="1">
                    <c:v>Male </c:v>
                  </c:pt>
                  <c:pt idx="2">
                    <c:v>Female </c:v>
                  </c:pt>
                  <c:pt idx="3">
                    <c:v>Male </c:v>
                  </c:pt>
                  <c:pt idx="4">
                    <c:v>Female </c:v>
                  </c:pt>
                  <c:pt idx="5">
                    <c:v>Male </c:v>
                  </c:pt>
                  <c:pt idx="6">
                    <c:v>Female </c:v>
                  </c:pt>
                  <c:pt idx="7">
                    <c:v>Male </c:v>
                  </c:pt>
                  <c:pt idx="8">
                    <c:v>Female </c:v>
                  </c:pt>
                  <c:pt idx="9">
                    <c:v>Male </c:v>
                  </c:pt>
                </c:lvl>
                <c:lvl>
                  <c:pt idx="0">
                    <c:v>Comoros</c:v>
                  </c:pt>
                  <c:pt idx="2">
                    <c:v>Mauritania</c:v>
                  </c:pt>
                  <c:pt idx="4">
                    <c:v>Sudan</c:v>
                  </c:pt>
                  <c:pt idx="6">
                    <c:v>Syrian AR</c:v>
                  </c:pt>
                  <c:pt idx="8">
                    <c:v>Yemen</c:v>
                  </c:pt>
                </c:lvl>
              </c:multiLvlStrCache>
            </c:multiLvlStrRef>
          </c:cat>
          <c:val>
            <c:numRef>
              <c:f>Sheet3!$E$3:$E$12</c:f>
              <c:numCache>
                <c:formatCode>General</c:formatCode>
                <c:ptCount val="10"/>
                <c:pt idx="0">
                  <c:v>23.34</c:v>
                </c:pt>
                <c:pt idx="1">
                  <c:v>21.63</c:v>
                </c:pt>
                <c:pt idx="2">
                  <c:v>19.54</c:v>
                </c:pt>
                <c:pt idx="3">
                  <c:v>18.079999999999998</c:v>
                </c:pt>
                <c:pt idx="4">
                  <c:v>16</c:v>
                </c:pt>
                <c:pt idx="5">
                  <c:v>17.87</c:v>
                </c:pt>
                <c:pt idx="6">
                  <c:v>9.3800000000000008</c:v>
                </c:pt>
                <c:pt idx="7">
                  <c:v>7.66</c:v>
                </c:pt>
                <c:pt idx="8">
                  <c:v>21.99</c:v>
                </c:pt>
                <c:pt idx="9">
                  <c:v>22.3</c:v>
                </c:pt>
              </c:numCache>
            </c:numRef>
          </c:val>
          <c:extLst>
            <c:ext xmlns:c16="http://schemas.microsoft.com/office/drawing/2014/chart" uri="{C3380CC4-5D6E-409C-BE32-E72D297353CC}">
              <c16:uniqueId val="{00000002-7219-4D7D-8607-4532359F40FF}"/>
            </c:ext>
          </c:extLst>
        </c:ser>
        <c:dLbls>
          <c:showLegendKey val="0"/>
          <c:showVal val="0"/>
          <c:showCatName val="0"/>
          <c:showSerName val="0"/>
          <c:showPercent val="0"/>
          <c:showBubbleSize val="0"/>
        </c:dLbls>
        <c:gapWidth val="219"/>
        <c:overlap val="-27"/>
        <c:axId val="216896480"/>
        <c:axId val="216895232"/>
      </c:barChart>
      <c:catAx>
        <c:axId val="21689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6895232"/>
        <c:crosses val="autoZero"/>
        <c:auto val="1"/>
        <c:lblAlgn val="ctr"/>
        <c:lblOffset val="100"/>
        <c:noMultiLvlLbl val="0"/>
      </c:catAx>
      <c:valAx>
        <c:axId val="216895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689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Urban/rural variations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Sheet5!$D$2</c:f>
              <c:strCache>
                <c:ptCount val="1"/>
                <c:pt idx="0">
                  <c:v>Poverty 
headcount 
ratio</c:v>
                </c:pt>
              </c:strCache>
            </c:strRef>
          </c:tx>
          <c:spPr>
            <a:solidFill>
              <a:schemeClr val="accent1"/>
            </a:solidFill>
            <a:ln>
              <a:noFill/>
            </a:ln>
            <a:effectLst/>
          </c:spPr>
          <c:invertIfNegative val="0"/>
          <c:cat>
            <c:multiLvlStrRef>
              <c:f>Sheet5!$B$3:$C$17</c:f>
              <c:multiLvlStrCache>
                <c:ptCount val="15"/>
                <c:lvl>
                  <c:pt idx="0">
                    <c:v>National</c:v>
                  </c:pt>
                  <c:pt idx="1">
                    <c:v>Urban</c:v>
                  </c:pt>
                  <c:pt idx="2">
                    <c:v>Rural</c:v>
                  </c:pt>
                  <c:pt idx="3">
                    <c:v>National</c:v>
                  </c:pt>
                  <c:pt idx="4">
                    <c:v>Urban</c:v>
                  </c:pt>
                  <c:pt idx="5">
                    <c:v>Rural</c:v>
                  </c:pt>
                  <c:pt idx="6">
                    <c:v>National</c:v>
                  </c:pt>
                  <c:pt idx="7">
                    <c:v>Urban</c:v>
                  </c:pt>
                  <c:pt idx="8">
                    <c:v>Rural</c:v>
                  </c:pt>
                  <c:pt idx="9">
                    <c:v>National</c:v>
                  </c:pt>
                  <c:pt idx="10">
                    <c:v>Urban</c:v>
                  </c:pt>
                  <c:pt idx="11">
                    <c:v>Rural</c:v>
                  </c:pt>
                  <c:pt idx="12">
                    <c:v>National</c:v>
                  </c:pt>
                  <c:pt idx="13">
                    <c:v>Urban</c:v>
                  </c:pt>
                  <c:pt idx="14">
                    <c:v>Rural</c:v>
                  </c:pt>
                </c:lvl>
                <c:lvl>
                  <c:pt idx="0">
                    <c:v>Comoros 
(2012)</c:v>
                  </c:pt>
                  <c:pt idx="3">
                    <c:v>Mauritania 
(2015)</c:v>
                  </c:pt>
                  <c:pt idx="6">
                    <c:v>Sudan 
(2014)</c:v>
                  </c:pt>
                  <c:pt idx="9">
                    <c:v>Syrian AR
(2009)</c:v>
                  </c:pt>
                  <c:pt idx="12">
                    <c:v>Yemen 
(2013)</c:v>
                  </c:pt>
                </c:lvl>
              </c:multiLvlStrCache>
            </c:multiLvlStrRef>
          </c:cat>
          <c:val>
            <c:numRef>
              <c:f>Sheet5!$D$3:$D$17</c:f>
              <c:numCache>
                <c:formatCode>General</c:formatCode>
                <c:ptCount val="15"/>
                <c:pt idx="0">
                  <c:v>37.299999999999997</c:v>
                </c:pt>
                <c:pt idx="1">
                  <c:v>18.7</c:v>
                </c:pt>
                <c:pt idx="2">
                  <c:v>45.7</c:v>
                </c:pt>
                <c:pt idx="3">
                  <c:v>50.6</c:v>
                </c:pt>
                <c:pt idx="4">
                  <c:v>25.6</c:v>
                </c:pt>
                <c:pt idx="5">
                  <c:v>73.099999999999994</c:v>
                </c:pt>
                <c:pt idx="6">
                  <c:v>52.3</c:v>
                </c:pt>
                <c:pt idx="7">
                  <c:v>26.3</c:v>
                </c:pt>
                <c:pt idx="8">
                  <c:v>64</c:v>
                </c:pt>
                <c:pt idx="9">
                  <c:v>7.4</c:v>
                </c:pt>
                <c:pt idx="10">
                  <c:v>5.6</c:v>
                </c:pt>
                <c:pt idx="11">
                  <c:v>9.6</c:v>
                </c:pt>
                <c:pt idx="12">
                  <c:v>48.5</c:v>
                </c:pt>
                <c:pt idx="13">
                  <c:v>17.5</c:v>
                </c:pt>
                <c:pt idx="14">
                  <c:v>62</c:v>
                </c:pt>
              </c:numCache>
            </c:numRef>
          </c:val>
          <c:extLst>
            <c:ext xmlns:c16="http://schemas.microsoft.com/office/drawing/2014/chart" uri="{C3380CC4-5D6E-409C-BE32-E72D297353CC}">
              <c16:uniqueId val="{00000000-83BD-43C5-A10E-30FE3EB62D65}"/>
            </c:ext>
          </c:extLst>
        </c:ser>
        <c:ser>
          <c:idx val="1"/>
          <c:order val="1"/>
          <c:tx>
            <c:strRef>
              <c:f>Sheet5!$E$2</c:f>
              <c:strCache>
                <c:ptCount val="1"/>
                <c:pt idx="0">
                  <c:v>Intensity of 
deprivation</c:v>
                </c:pt>
              </c:strCache>
            </c:strRef>
          </c:tx>
          <c:spPr>
            <a:solidFill>
              <a:schemeClr val="accent2"/>
            </a:solidFill>
            <a:ln>
              <a:noFill/>
            </a:ln>
            <a:effectLst/>
          </c:spPr>
          <c:invertIfNegative val="0"/>
          <c:cat>
            <c:multiLvlStrRef>
              <c:f>Sheet5!$B$3:$C$17</c:f>
              <c:multiLvlStrCache>
                <c:ptCount val="15"/>
                <c:lvl>
                  <c:pt idx="0">
                    <c:v>National</c:v>
                  </c:pt>
                  <c:pt idx="1">
                    <c:v>Urban</c:v>
                  </c:pt>
                  <c:pt idx="2">
                    <c:v>Rural</c:v>
                  </c:pt>
                  <c:pt idx="3">
                    <c:v>National</c:v>
                  </c:pt>
                  <c:pt idx="4">
                    <c:v>Urban</c:v>
                  </c:pt>
                  <c:pt idx="5">
                    <c:v>Rural</c:v>
                  </c:pt>
                  <c:pt idx="6">
                    <c:v>National</c:v>
                  </c:pt>
                  <c:pt idx="7">
                    <c:v>Urban</c:v>
                  </c:pt>
                  <c:pt idx="8">
                    <c:v>Rural</c:v>
                  </c:pt>
                  <c:pt idx="9">
                    <c:v>National</c:v>
                  </c:pt>
                  <c:pt idx="10">
                    <c:v>Urban</c:v>
                  </c:pt>
                  <c:pt idx="11">
                    <c:v>Rural</c:v>
                  </c:pt>
                  <c:pt idx="12">
                    <c:v>National</c:v>
                  </c:pt>
                  <c:pt idx="13">
                    <c:v>Urban</c:v>
                  </c:pt>
                  <c:pt idx="14">
                    <c:v>Rural</c:v>
                  </c:pt>
                </c:lvl>
                <c:lvl>
                  <c:pt idx="0">
                    <c:v>Comoros 
(2012)</c:v>
                  </c:pt>
                  <c:pt idx="3">
                    <c:v>Mauritania 
(2015)</c:v>
                  </c:pt>
                  <c:pt idx="6">
                    <c:v>Sudan 
(2014)</c:v>
                  </c:pt>
                  <c:pt idx="9">
                    <c:v>Syrian AR
(2009)</c:v>
                  </c:pt>
                  <c:pt idx="12">
                    <c:v>Yemen 
(2013)</c:v>
                  </c:pt>
                </c:lvl>
              </c:multiLvlStrCache>
            </c:multiLvlStrRef>
          </c:cat>
          <c:val>
            <c:numRef>
              <c:f>Sheet5!$E$3:$E$17</c:f>
              <c:numCache>
                <c:formatCode>General</c:formatCode>
                <c:ptCount val="15"/>
                <c:pt idx="0">
                  <c:v>48.5</c:v>
                </c:pt>
                <c:pt idx="1">
                  <c:v>45.9</c:v>
                </c:pt>
                <c:pt idx="2">
                  <c:v>49</c:v>
                </c:pt>
                <c:pt idx="3">
                  <c:v>51.5</c:v>
                </c:pt>
                <c:pt idx="4">
                  <c:v>45.4</c:v>
                </c:pt>
                <c:pt idx="5">
                  <c:v>53.5</c:v>
                </c:pt>
                <c:pt idx="6">
                  <c:v>53.4</c:v>
                </c:pt>
                <c:pt idx="7">
                  <c:v>46.1</c:v>
                </c:pt>
                <c:pt idx="8">
                  <c:v>54.7</c:v>
                </c:pt>
                <c:pt idx="9">
                  <c:v>38.9</c:v>
                </c:pt>
                <c:pt idx="10">
                  <c:v>36.799999999999997</c:v>
                </c:pt>
                <c:pt idx="11">
                  <c:v>40.4</c:v>
                </c:pt>
                <c:pt idx="12">
                  <c:v>50.6</c:v>
                </c:pt>
                <c:pt idx="13">
                  <c:v>43.6</c:v>
                </c:pt>
                <c:pt idx="14">
                  <c:v>51.4</c:v>
                </c:pt>
              </c:numCache>
            </c:numRef>
          </c:val>
          <c:extLst>
            <c:ext xmlns:c16="http://schemas.microsoft.com/office/drawing/2014/chart" uri="{C3380CC4-5D6E-409C-BE32-E72D297353CC}">
              <c16:uniqueId val="{00000001-83BD-43C5-A10E-30FE3EB62D65}"/>
            </c:ext>
          </c:extLst>
        </c:ser>
        <c:ser>
          <c:idx val="2"/>
          <c:order val="2"/>
          <c:tx>
            <c:strRef>
              <c:f>Sheet5!$F$2</c:f>
              <c:strCache>
                <c:ptCount val="1"/>
                <c:pt idx="0">
                  <c:v>Severe 
poverty</c:v>
                </c:pt>
              </c:strCache>
            </c:strRef>
          </c:tx>
          <c:spPr>
            <a:solidFill>
              <a:schemeClr val="accent3"/>
            </a:solidFill>
            <a:ln>
              <a:noFill/>
            </a:ln>
            <a:effectLst/>
          </c:spPr>
          <c:invertIfNegative val="0"/>
          <c:cat>
            <c:multiLvlStrRef>
              <c:f>Sheet5!$B$3:$C$17</c:f>
              <c:multiLvlStrCache>
                <c:ptCount val="15"/>
                <c:lvl>
                  <c:pt idx="0">
                    <c:v>National</c:v>
                  </c:pt>
                  <c:pt idx="1">
                    <c:v>Urban</c:v>
                  </c:pt>
                  <c:pt idx="2">
                    <c:v>Rural</c:v>
                  </c:pt>
                  <c:pt idx="3">
                    <c:v>National</c:v>
                  </c:pt>
                  <c:pt idx="4">
                    <c:v>Urban</c:v>
                  </c:pt>
                  <c:pt idx="5">
                    <c:v>Rural</c:v>
                  </c:pt>
                  <c:pt idx="6">
                    <c:v>National</c:v>
                  </c:pt>
                  <c:pt idx="7">
                    <c:v>Urban</c:v>
                  </c:pt>
                  <c:pt idx="8">
                    <c:v>Rural</c:v>
                  </c:pt>
                  <c:pt idx="9">
                    <c:v>National</c:v>
                  </c:pt>
                  <c:pt idx="10">
                    <c:v>Urban</c:v>
                  </c:pt>
                  <c:pt idx="11">
                    <c:v>Rural</c:v>
                  </c:pt>
                  <c:pt idx="12">
                    <c:v>National</c:v>
                  </c:pt>
                  <c:pt idx="13">
                    <c:v>Urban</c:v>
                  </c:pt>
                  <c:pt idx="14">
                    <c:v>Rural</c:v>
                  </c:pt>
                </c:lvl>
                <c:lvl>
                  <c:pt idx="0">
                    <c:v>Comoros 
(2012)</c:v>
                  </c:pt>
                  <c:pt idx="3">
                    <c:v>Mauritania 
(2015)</c:v>
                  </c:pt>
                  <c:pt idx="6">
                    <c:v>Sudan 
(2014)</c:v>
                  </c:pt>
                  <c:pt idx="9">
                    <c:v>Syrian AR
(2009)</c:v>
                  </c:pt>
                  <c:pt idx="12">
                    <c:v>Yemen 
(2013)</c:v>
                  </c:pt>
                </c:lvl>
              </c:multiLvlStrCache>
            </c:multiLvlStrRef>
          </c:cat>
          <c:val>
            <c:numRef>
              <c:f>Sheet5!$F$3:$F$17</c:f>
              <c:numCache>
                <c:formatCode>General</c:formatCode>
                <c:ptCount val="15"/>
                <c:pt idx="0">
                  <c:v>16.100000000000001</c:v>
                </c:pt>
                <c:pt idx="1">
                  <c:v>7.3</c:v>
                </c:pt>
                <c:pt idx="2">
                  <c:v>20.100000000000001</c:v>
                </c:pt>
                <c:pt idx="3">
                  <c:v>26.3</c:v>
                </c:pt>
                <c:pt idx="4">
                  <c:v>8.8000000000000007</c:v>
                </c:pt>
                <c:pt idx="5">
                  <c:v>42.1</c:v>
                </c:pt>
                <c:pt idx="6">
                  <c:v>30.9</c:v>
                </c:pt>
                <c:pt idx="7">
                  <c:v>10</c:v>
                </c:pt>
                <c:pt idx="8">
                  <c:v>40.299999999999997</c:v>
                </c:pt>
                <c:pt idx="9">
                  <c:v>1.2</c:v>
                </c:pt>
                <c:pt idx="10">
                  <c:v>0.7</c:v>
                </c:pt>
                <c:pt idx="11">
                  <c:v>1.9</c:v>
                </c:pt>
                <c:pt idx="12">
                  <c:v>24.3</c:v>
                </c:pt>
                <c:pt idx="13">
                  <c:v>4.0999999999999996</c:v>
                </c:pt>
                <c:pt idx="14">
                  <c:v>33.200000000000003</c:v>
                </c:pt>
              </c:numCache>
            </c:numRef>
          </c:val>
          <c:extLst>
            <c:ext xmlns:c16="http://schemas.microsoft.com/office/drawing/2014/chart" uri="{C3380CC4-5D6E-409C-BE32-E72D297353CC}">
              <c16:uniqueId val="{00000002-83BD-43C5-A10E-30FE3EB62D65}"/>
            </c:ext>
          </c:extLst>
        </c:ser>
        <c:dLbls>
          <c:showLegendKey val="0"/>
          <c:showVal val="0"/>
          <c:showCatName val="0"/>
          <c:showSerName val="0"/>
          <c:showPercent val="0"/>
          <c:showBubbleSize val="0"/>
        </c:dLbls>
        <c:gapWidth val="219"/>
        <c:overlap val="-27"/>
        <c:axId val="531095280"/>
        <c:axId val="531099856"/>
      </c:barChart>
      <c:catAx>
        <c:axId val="53109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1099856"/>
        <c:crosses val="autoZero"/>
        <c:auto val="1"/>
        <c:lblAlgn val="ctr"/>
        <c:lblOffset val="100"/>
        <c:noMultiLvlLbl val="0"/>
      </c:catAx>
      <c:valAx>
        <c:axId val="53109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1095280"/>
        <c:crosses val="autoZero"/>
        <c:crossBetween val="between"/>
      </c:valAx>
      <c:spPr>
        <a:noFill/>
        <a:ln>
          <a:noFill/>
        </a:ln>
        <a:effectLst/>
      </c:spPr>
    </c:plotArea>
    <c:legend>
      <c:legendPos val="b"/>
      <c:layout>
        <c:manualLayout>
          <c:xMode val="edge"/>
          <c:yMode val="edge"/>
          <c:x val="0.10401093613298337"/>
          <c:y val="0.86957253045052196"/>
          <c:w val="0.78920013123359578"/>
          <c:h val="0.1050843191542914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'[Excel files for the figures-07May.xlsx]Figure 23'!$E$24</c:f>
              <c:strCache>
                <c:ptCount val="1"/>
                <c:pt idx="0">
                  <c:v>Health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'[Excel files for the figures-07May.xlsx]Figure 23'!$C$25:$C$29</c:f>
              <c:strCache>
                <c:ptCount val="5"/>
                <c:pt idx="0">
                  <c:v>Comoros</c:v>
                </c:pt>
                <c:pt idx="1">
                  <c:v>Mauritania</c:v>
                </c:pt>
                <c:pt idx="2">
                  <c:v>Sudan</c:v>
                </c:pt>
                <c:pt idx="3">
                  <c:v>Syrian Arab Republic</c:v>
                </c:pt>
                <c:pt idx="4">
                  <c:v>Yemen</c:v>
                </c:pt>
              </c:strCache>
            </c:strRef>
          </c:cat>
          <c:val>
            <c:numRef>
              <c:f>'[Excel files for the figures-07May.xlsx]Figure 23'!$E$25:$E$29</c:f>
              <c:numCache>
                <c:formatCode>#,###,##0.0</c:formatCode>
                <c:ptCount val="5"/>
                <c:pt idx="0">
                  <c:v>20.75811625</c:v>
                </c:pt>
                <c:pt idx="1">
                  <c:v>20.210978390000001</c:v>
                </c:pt>
                <c:pt idx="2">
                  <c:v>21.06075585</c:v>
                </c:pt>
                <c:pt idx="3" formatCode="0.0">
                  <c:v>40.779986977577209</c:v>
                </c:pt>
                <c:pt idx="4">
                  <c:v>28.953191637992859</c:v>
                </c:pt>
              </c:numCache>
            </c:numRef>
          </c:val>
          <c:extLst>
            <c:ext xmlns:c16="http://schemas.microsoft.com/office/drawing/2014/chart" uri="{C3380CC4-5D6E-409C-BE32-E72D297353CC}">
              <c16:uniqueId val="{00000000-FECD-4120-814A-E57F938503B0}"/>
            </c:ext>
          </c:extLst>
        </c:ser>
        <c:ser>
          <c:idx val="2"/>
          <c:order val="2"/>
          <c:tx>
            <c:strRef>
              <c:f>'[Excel files for the figures-07May.xlsx]Figure 23'!$F$24</c:f>
              <c:strCache>
                <c:ptCount val="1"/>
                <c:pt idx="0">
                  <c:v>Education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'[Excel files for the figures-07May.xlsx]Figure 23'!$C$25:$C$29</c:f>
              <c:strCache>
                <c:ptCount val="5"/>
                <c:pt idx="0">
                  <c:v>Comoros</c:v>
                </c:pt>
                <c:pt idx="1">
                  <c:v>Mauritania</c:v>
                </c:pt>
                <c:pt idx="2">
                  <c:v>Sudan</c:v>
                </c:pt>
                <c:pt idx="3">
                  <c:v>Syrian Arab Republic</c:v>
                </c:pt>
                <c:pt idx="4">
                  <c:v>Yemen</c:v>
                </c:pt>
              </c:strCache>
            </c:strRef>
          </c:cat>
          <c:val>
            <c:numRef>
              <c:f>'[Excel files for the figures-07May.xlsx]Figure 23'!$F$25:$F$29</c:f>
              <c:numCache>
                <c:formatCode>#,###,##0.0</c:formatCode>
                <c:ptCount val="5"/>
                <c:pt idx="0">
                  <c:v>31.61280155</c:v>
                </c:pt>
                <c:pt idx="1">
                  <c:v>33.141738179999997</c:v>
                </c:pt>
                <c:pt idx="2">
                  <c:v>29.15109992</c:v>
                </c:pt>
                <c:pt idx="3" formatCode="0.0">
                  <c:v>48.988217115402222</c:v>
                </c:pt>
                <c:pt idx="4">
                  <c:v>30.414852499961853</c:v>
                </c:pt>
              </c:numCache>
            </c:numRef>
          </c:val>
          <c:extLst>
            <c:ext xmlns:c16="http://schemas.microsoft.com/office/drawing/2014/chart" uri="{C3380CC4-5D6E-409C-BE32-E72D297353CC}">
              <c16:uniqueId val="{00000001-FECD-4120-814A-E57F938503B0}"/>
            </c:ext>
          </c:extLst>
        </c:ser>
        <c:ser>
          <c:idx val="3"/>
          <c:order val="3"/>
          <c:tx>
            <c:strRef>
              <c:f>'[Excel files for the figures-07May.xlsx]Figure 23'!$G$24</c:f>
              <c:strCache>
                <c:ptCount val="1"/>
                <c:pt idx="0">
                  <c:v>Living standards</c:v>
                </c:pt>
              </c:strCache>
            </c:strRef>
          </c:tx>
          <c:spPr>
            <a:solidFill>
              <a:schemeClr val="accent4"/>
            </a:solidFill>
            <a:ln>
              <a:noFill/>
            </a:ln>
            <a:effectLst/>
          </c:spPr>
          <c:invertIfNegative val="0"/>
          <c:dLbls>
            <c:dLbl>
              <c:idx val="0"/>
              <c:layout>
                <c:manualLayout>
                  <c:x val="-2.2141451144382595E-17"/>
                  <c:y val="-7.0047435994959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CD-4120-814A-E57F938503B0}"/>
                </c:ext>
              </c:extLst>
            </c:dLbl>
            <c:dLbl>
              <c:idx val="4"/>
              <c:layout>
                <c:manualLayout>
                  <c:x val="0"/>
                  <c:y val="4.6698290663306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CD-4120-814A-E57F938503B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lumMod val="1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'[Excel files for the figures-07May.xlsx]Figure 23'!$C$25:$C$29</c:f>
              <c:strCache>
                <c:ptCount val="5"/>
                <c:pt idx="0">
                  <c:v>Comoros</c:v>
                </c:pt>
                <c:pt idx="1">
                  <c:v>Mauritania</c:v>
                </c:pt>
                <c:pt idx="2">
                  <c:v>Sudan</c:v>
                </c:pt>
                <c:pt idx="3">
                  <c:v>Syrian Arab Republic</c:v>
                </c:pt>
                <c:pt idx="4">
                  <c:v>Yemen</c:v>
                </c:pt>
              </c:strCache>
            </c:strRef>
          </c:cat>
          <c:val>
            <c:numRef>
              <c:f>'[Excel files for the figures-07May.xlsx]Figure 23'!$G$25:$G$29</c:f>
              <c:numCache>
                <c:formatCode>#,###,##0.0</c:formatCode>
                <c:ptCount val="5"/>
                <c:pt idx="0">
                  <c:v>47.629079220000001</c:v>
                </c:pt>
                <c:pt idx="1">
                  <c:v>46.64728642</c:v>
                </c:pt>
                <c:pt idx="2">
                  <c:v>49.788141250000002</c:v>
                </c:pt>
                <c:pt idx="3" formatCode="0.0">
                  <c:v>10.231796652078629</c:v>
                </c:pt>
                <c:pt idx="4">
                  <c:v>40.631955862045288</c:v>
                </c:pt>
              </c:numCache>
            </c:numRef>
          </c:val>
          <c:extLst>
            <c:ext xmlns:c16="http://schemas.microsoft.com/office/drawing/2014/chart" uri="{C3380CC4-5D6E-409C-BE32-E72D297353CC}">
              <c16:uniqueId val="{00000002-FECD-4120-814A-E57F938503B0}"/>
            </c:ext>
          </c:extLst>
        </c:ser>
        <c:dLbls>
          <c:showLegendKey val="0"/>
          <c:showVal val="0"/>
          <c:showCatName val="0"/>
          <c:showSerName val="0"/>
          <c:showPercent val="0"/>
          <c:showBubbleSize val="0"/>
        </c:dLbls>
        <c:gapWidth val="219"/>
        <c:overlap val="100"/>
        <c:axId val="-226835728"/>
        <c:axId val="-226827024"/>
      </c:barChart>
      <c:scatterChart>
        <c:scatterStyle val="lineMarker"/>
        <c:varyColors val="0"/>
        <c:ser>
          <c:idx val="0"/>
          <c:order val="0"/>
          <c:tx>
            <c:strRef>
              <c:f>'[Excel files for the figures-07May.xlsx]Figure 23'!$D$24</c:f>
              <c:strCache>
                <c:ptCount val="1"/>
                <c:pt idx="0">
                  <c:v>Poverty headcounts (percentage)</c:v>
                </c:pt>
              </c:strCache>
            </c:strRef>
          </c:tx>
          <c:spPr>
            <a:ln w="25400" cap="rnd">
              <a:noFill/>
              <a:round/>
            </a:ln>
            <a:effectLst/>
          </c:spPr>
          <c:marker>
            <c:symbol val="diamond"/>
            <c:size val="10"/>
            <c:spPr>
              <a:solidFill>
                <a:srgbClr val="FF0000"/>
              </a:solidFill>
              <a:ln w="38100">
                <a:noFill/>
              </a:ln>
              <a:effectLst/>
            </c:spPr>
          </c:marker>
          <c:xVal>
            <c:strRef>
              <c:f>'[Excel files for the figures-07May.xlsx]Figure 23'!$C$25:$C$29</c:f>
              <c:strCache>
                <c:ptCount val="5"/>
                <c:pt idx="0">
                  <c:v>Comoros</c:v>
                </c:pt>
                <c:pt idx="1">
                  <c:v>Mauritania</c:v>
                </c:pt>
                <c:pt idx="2">
                  <c:v>Sudan</c:v>
                </c:pt>
                <c:pt idx="3">
                  <c:v>Syrian Arab Republic</c:v>
                </c:pt>
                <c:pt idx="4">
                  <c:v>Yemen</c:v>
                </c:pt>
              </c:strCache>
            </c:strRef>
          </c:xVal>
          <c:yVal>
            <c:numRef>
              <c:f>'[Excel files for the figures-07May.xlsx]Figure 23'!$D$25:$D$29</c:f>
              <c:numCache>
                <c:formatCode>#,###,##0.0</c:formatCode>
                <c:ptCount val="5"/>
                <c:pt idx="0">
                  <c:v>37.264919280000001</c:v>
                </c:pt>
                <c:pt idx="1">
                  <c:v>50.566339489999997</c:v>
                </c:pt>
                <c:pt idx="2">
                  <c:v>52.328044179999999</c:v>
                </c:pt>
                <c:pt idx="3" formatCode="0.0">
                  <c:v>7.3932722210884094</c:v>
                </c:pt>
                <c:pt idx="4">
                  <c:v>48.466428783363355</c:v>
                </c:pt>
              </c:numCache>
            </c:numRef>
          </c:yVal>
          <c:smooth val="0"/>
          <c:extLst>
            <c:ext xmlns:c16="http://schemas.microsoft.com/office/drawing/2014/chart" uri="{C3380CC4-5D6E-409C-BE32-E72D297353CC}">
              <c16:uniqueId val="{00000003-FECD-4120-814A-E57F938503B0}"/>
            </c:ext>
          </c:extLst>
        </c:ser>
        <c:dLbls>
          <c:showLegendKey val="0"/>
          <c:showVal val="0"/>
          <c:showCatName val="0"/>
          <c:showSerName val="0"/>
          <c:showPercent val="0"/>
          <c:showBubbleSize val="0"/>
        </c:dLbls>
        <c:axId val="-226835184"/>
        <c:axId val="-226830288"/>
      </c:scatterChart>
      <c:catAx>
        <c:axId val="-22683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6827024"/>
        <c:crosses val="autoZero"/>
        <c:auto val="1"/>
        <c:lblAlgn val="ctr"/>
        <c:lblOffset val="100"/>
        <c:noMultiLvlLbl val="0"/>
      </c:catAx>
      <c:valAx>
        <c:axId val="-22682702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Contributions of dimensions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6835728"/>
        <c:crosses val="autoZero"/>
        <c:crossBetween val="between"/>
      </c:valAx>
      <c:valAx>
        <c:axId val="-226830288"/>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Poverty headcount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6835184"/>
        <c:crosses val="max"/>
        <c:crossBetween val="midCat"/>
      </c:valAx>
      <c:valAx>
        <c:axId val="-226835184"/>
        <c:scaling>
          <c:orientation val="minMax"/>
        </c:scaling>
        <c:delete val="1"/>
        <c:axPos val="t"/>
        <c:majorTickMark val="out"/>
        <c:minorTickMark val="none"/>
        <c:tickLblPos val="nextTo"/>
        <c:crossAx val="-226830288"/>
        <c:crosses val="max"/>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'[Excel files for the figures-07May.xlsx]Figure 24'!$C$8</c:f>
              <c:strCache>
                <c:ptCount val="1"/>
                <c:pt idx="0">
                  <c:v>Health </c:v>
                </c:pt>
              </c:strCache>
            </c:strRef>
          </c:tx>
          <c:spPr>
            <a:solidFill>
              <a:schemeClr val="accent1"/>
            </a:solidFill>
            <a:ln>
              <a:noFill/>
            </a:ln>
            <a:effectLst/>
          </c:spPr>
          <c:invertIfNegative val="0"/>
          <c:cat>
            <c:multiLvlStrRef>
              <c:f>'[Excel files for the figures-07May.xlsx]Figure 24'!$A$9:$B$18</c:f>
              <c:multiLvlStrCache>
                <c:ptCount val="10"/>
                <c:lvl>
                  <c:pt idx="0">
                    <c:v>Rural</c:v>
                  </c:pt>
                  <c:pt idx="1">
                    <c:v>Urban</c:v>
                  </c:pt>
                  <c:pt idx="2">
                    <c:v>Rural</c:v>
                  </c:pt>
                  <c:pt idx="3">
                    <c:v>Urban</c:v>
                  </c:pt>
                  <c:pt idx="4">
                    <c:v>Rural</c:v>
                  </c:pt>
                  <c:pt idx="5">
                    <c:v>Urban</c:v>
                  </c:pt>
                  <c:pt idx="6">
                    <c:v>Rural</c:v>
                  </c:pt>
                  <c:pt idx="7">
                    <c:v>Urban</c:v>
                  </c:pt>
                  <c:pt idx="8">
                    <c:v>Rural</c:v>
                  </c:pt>
                  <c:pt idx="9">
                    <c:v>Urban</c:v>
                  </c:pt>
                </c:lvl>
                <c:lvl>
                  <c:pt idx="0">
                    <c:v>Comoros (2012)</c:v>
                  </c:pt>
                  <c:pt idx="2">
                    <c:v>Mauritania (2015)</c:v>
                  </c:pt>
                  <c:pt idx="4">
                    <c:v>Sudan (2014)</c:v>
                  </c:pt>
                  <c:pt idx="6">
                    <c:v>Syrian Arab Republic (2009)</c:v>
                  </c:pt>
                  <c:pt idx="8">
                    <c:v>Yemen (2013)</c:v>
                  </c:pt>
                </c:lvl>
              </c:multiLvlStrCache>
            </c:multiLvlStrRef>
          </c:cat>
          <c:val>
            <c:numRef>
              <c:f>'[Excel files for the figures-07May.xlsx]Figure 24'!$C$9:$C$18</c:f>
              <c:numCache>
                <c:formatCode>0.00</c:formatCode>
                <c:ptCount val="10"/>
                <c:pt idx="0">
                  <c:v>20.537248253822327</c:v>
                </c:pt>
                <c:pt idx="1">
                  <c:v>22.020748257637024</c:v>
                </c:pt>
                <c:pt idx="2">
                  <c:v>18.852578103542328</c:v>
                </c:pt>
                <c:pt idx="3">
                  <c:v>25.249853730201721</c:v>
                </c:pt>
                <c:pt idx="4">
                  <c:v>20.08359283208847</c:v>
                </c:pt>
                <c:pt idx="5">
                  <c:v>27.323171496391296</c:v>
                </c:pt>
                <c:pt idx="6">
                  <c:v>37.803551554679871</c:v>
                </c:pt>
                <c:pt idx="7">
                  <c:v>45.43507993221283</c:v>
                </c:pt>
                <c:pt idx="8">
                  <c:v>27.886205911636353</c:v>
                </c:pt>
                <c:pt idx="9">
                  <c:v>39.122238755226135</c:v>
                </c:pt>
              </c:numCache>
            </c:numRef>
          </c:val>
          <c:extLst>
            <c:ext xmlns:c16="http://schemas.microsoft.com/office/drawing/2014/chart" uri="{C3380CC4-5D6E-409C-BE32-E72D297353CC}">
              <c16:uniqueId val="{00000000-2EA6-498A-A890-208A3256FA59}"/>
            </c:ext>
          </c:extLst>
        </c:ser>
        <c:ser>
          <c:idx val="1"/>
          <c:order val="1"/>
          <c:tx>
            <c:strRef>
              <c:f>'[Excel files for the figures-07May.xlsx]Figure 24'!$D$8</c:f>
              <c:strCache>
                <c:ptCount val="1"/>
                <c:pt idx="0">
                  <c:v>Education</c:v>
                </c:pt>
              </c:strCache>
            </c:strRef>
          </c:tx>
          <c:spPr>
            <a:solidFill>
              <a:schemeClr val="accent2"/>
            </a:solidFill>
            <a:ln>
              <a:noFill/>
            </a:ln>
            <a:effectLst/>
          </c:spPr>
          <c:invertIfNegative val="0"/>
          <c:cat>
            <c:multiLvlStrRef>
              <c:f>'[Excel files for the figures-07May.xlsx]Figure 24'!$A$9:$B$18</c:f>
              <c:multiLvlStrCache>
                <c:ptCount val="10"/>
                <c:lvl>
                  <c:pt idx="0">
                    <c:v>Rural</c:v>
                  </c:pt>
                  <c:pt idx="1">
                    <c:v>Urban</c:v>
                  </c:pt>
                  <c:pt idx="2">
                    <c:v>Rural</c:v>
                  </c:pt>
                  <c:pt idx="3">
                    <c:v>Urban</c:v>
                  </c:pt>
                  <c:pt idx="4">
                    <c:v>Rural</c:v>
                  </c:pt>
                  <c:pt idx="5">
                    <c:v>Urban</c:v>
                  </c:pt>
                  <c:pt idx="6">
                    <c:v>Rural</c:v>
                  </c:pt>
                  <c:pt idx="7">
                    <c:v>Urban</c:v>
                  </c:pt>
                  <c:pt idx="8">
                    <c:v>Rural</c:v>
                  </c:pt>
                  <c:pt idx="9">
                    <c:v>Urban</c:v>
                  </c:pt>
                </c:lvl>
                <c:lvl>
                  <c:pt idx="0">
                    <c:v>Comoros (2012)</c:v>
                  </c:pt>
                  <c:pt idx="2">
                    <c:v>Mauritania (2015)</c:v>
                  </c:pt>
                  <c:pt idx="4">
                    <c:v>Sudan (2014)</c:v>
                  </c:pt>
                  <c:pt idx="6">
                    <c:v>Syrian Arab Republic (2009)</c:v>
                  </c:pt>
                  <c:pt idx="8">
                    <c:v>Yemen (2013)</c:v>
                  </c:pt>
                </c:lvl>
              </c:multiLvlStrCache>
            </c:multiLvlStrRef>
          </c:cat>
          <c:val>
            <c:numRef>
              <c:f>'[Excel files for the figures-07May.xlsx]Figure 24'!$D$9:$D$18</c:f>
              <c:numCache>
                <c:formatCode>0.00</c:formatCode>
                <c:ptCount val="10"/>
                <c:pt idx="0">
                  <c:v>31.389179825782776</c:v>
                </c:pt>
                <c:pt idx="1">
                  <c:v>32.891169190406799</c:v>
                </c:pt>
                <c:pt idx="2">
                  <c:v>32.1186363697052</c:v>
                </c:pt>
                <c:pt idx="3">
                  <c:v>36.936861276626587</c:v>
                </c:pt>
                <c:pt idx="4">
                  <c:v>30.161440372467041</c:v>
                </c:pt>
                <c:pt idx="5">
                  <c:v>22.676075994968414</c:v>
                </c:pt>
                <c:pt idx="6">
                  <c:v>48.313674330711365</c:v>
                </c:pt>
                <c:pt idx="7">
                  <c:v>50.043189525604248</c:v>
                </c:pt>
                <c:pt idx="8">
                  <c:v>29.748207330703735</c:v>
                </c:pt>
                <c:pt idx="9">
                  <c:v>36.768418550491333</c:v>
                </c:pt>
              </c:numCache>
            </c:numRef>
          </c:val>
          <c:extLst>
            <c:ext xmlns:c16="http://schemas.microsoft.com/office/drawing/2014/chart" uri="{C3380CC4-5D6E-409C-BE32-E72D297353CC}">
              <c16:uniqueId val="{00000001-2EA6-498A-A890-208A3256FA59}"/>
            </c:ext>
          </c:extLst>
        </c:ser>
        <c:ser>
          <c:idx val="2"/>
          <c:order val="2"/>
          <c:tx>
            <c:strRef>
              <c:f>'[Excel files for the figures-07May.xlsx]Figure 24'!$E$8</c:f>
              <c:strCache>
                <c:ptCount val="1"/>
                <c:pt idx="0">
                  <c:v>Living standards</c:v>
                </c:pt>
              </c:strCache>
            </c:strRef>
          </c:tx>
          <c:spPr>
            <a:solidFill>
              <a:srgbClr val="C00000"/>
            </a:solidFill>
            <a:ln>
              <a:noFill/>
            </a:ln>
            <a:effectLst/>
          </c:spPr>
          <c:invertIfNegative val="0"/>
          <c:cat>
            <c:multiLvlStrRef>
              <c:f>'[Excel files for the figures-07May.xlsx]Figure 24'!$A$9:$B$18</c:f>
              <c:multiLvlStrCache>
                <c:ptCount val="10"/>
                <c:lvl>
                  <c:pt idx="0">
                    <c:v>Rural</c:v>
                  </c:pt>
                  <c:pt idx="1">
                    <c:v>Urban</c:v>
                  </c:pt>
                  <c:pt idx="2">
                    <c:v>Rural</c:v>
                  </c:pt>
                  <c:pt idx="3">
                    <c:v>Urban</c:v>
                  </c:pt>
                  <c:pt idx="4">
                    <c:v>Rural</c:v>
                  </c:pt>
                  <c:pt idx="5">
                    <c:v>Urban</c:v>
                  </c:pt>
                  <c:pt idx="6">
                    <c:v>Rural</c:v>
                  </c:pt>
                  <c:pt idx="7">
                    <c:v>Urban</c:v>
                  </c:pt>
                  <c:pt idx="8">
                    <c:v>Rural</c:v>
                  </c:pt>
                  <c:pt idx="9">
                    <c:v>Urban</c:v>
                  </c:pt>
                </c:lvl>
                <c:lvl>
                  <c:pt idx="0">
                    <c:v>Comoros (2012)</c:v>
                  </c:pt>
                  <c:pt idx="2">
                    <c:v>Mauritania (2015)</c:v>
                  </c:pt>
                  <c:pt idx="4">
                    <c:v>Sudan (2014)</c:v>
                  </c:pt>
                  <c:pt idx="6">
                    <c:v>Syrian Arab Republic (2009)</c:v>
                  </c:pt>
                  <c:pt idx="8">
                    <c:v>Yemen (2013)</c:v>
                  </c:pt>
                </c:lvl>
              </c:multiLvlStrCache>
            </c:multiLvlStrRef>
          </c:cat>
          <c:val>
            <c:numRef>
              <c:f>'[Excel files for the figures-07May.xlsx]Figure 24'!$E$9:$E$18</c:f>
              <c:numCache>
                <c:formatCode>0.00</c:formatCode>
                <c:ptCount val="10"/>
                <c:pt idx="0">
                  <c:v>48.073574900627136</c:v>
                </c:pt>
                <c:pt idx="1">
                  <c:v>45.088085532188416</c:v>
                </c:pt>
                <c:pt idx="2">
                  <c:v>49.028784036636353</c:v>
                </c:pt>
                <c:pt idx="3">
                  <c:v>37.813284993171692</c:v>
                </c:pt>
                <c:pt idx="4">
                  <c:v>49.754968285560608</c:v>
                </c:pt>
                <c:pt idx="5">
                  <c:v>50.00075101852417</c:v>
                </c:pt>
                <c:pt idx="6">
                  <c:v>13.882781565189362</c:v>
                </c:pt>
                <c:pt idx="7">
                  <c:v>4.5217268168926239</c:v>
                </c:pt>
                <c:pt idx="8">
                  <c:v>42.365589737892151</c:v>
                </c:pt>
                <c:pt idx="9">
                  <c:v>24.109342694282532</c:v>
                </c:pt>
              </c:numCache>
            </c:numRef>
          </c:val>
          <c:extLst>
            <c:ext xmlns:c16="http://schemas.microsoft.com/office/drawing/2014/chart" uri="{C3380CC4-5D6E-409C-BE32-E72D297353CC}">
              <c16:uniqueId val="{00000002-2EA6-498A-A890-208A3256FA59}"/>
            </c:ext>
          </c:extLst>
        </c:ser>
        <c:dLbls>
          <c:showLegendKey val="0"/>
          <c:showVal val="0"/>
          <c:showCatName val="0"/>
          <c:showSerName val="0"/>
          <c:showPercent val="0"/>
          <c:showBubbleSize val="0"/>
        </c:dLbls>
        <c:gapWidth val="219"/>
        <c:overlap val="100"/>
        <c:axId val="-226841168"/>
        <c:axId val="-226834640"/>
      </c:barChart>
      <c:catAx>
        <c:axId val="-22684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834640"/>
        <c:crosses val="autoZero"/>
        <c:auto val="1"/>
        <c:lblAlgn val="ctr"/>
        <c:lblOffset val="100"/>
        <c:noMultiLvlLbl val="0"/>
      </c:catAx>
      <c:valAx>
        <c:axId val="-2268346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84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7740243938488"/>
          <c:y val="3.4500755751626935E-2"/>
          <c:w val="0.85309491624006839"/>
          <c:h val="0.53779595151068738"/>
        </c:manualLayout>
      </c:layout>
      <c:barChart>
        <c:barDir val="col"/>
        <c:grouping val="percentStacked"/>
        <c:varyColors val="0"/>
        <c:ser>
          <c:idx val="0"/>
          <c:order val="0"/>
          <c:tx>
            <c:strRef>
              <c:f>'[Excel files for the figures-07May.xlsx]Figure 25'!$C$3</c:f>
              <c:strCache>
                <c:ptCount val="1"/>
                <c:pt idx="0">
                  <c:v>Nutrition</c:v>
                </c:pt>
              </c:strCache>
            </c:strRef>
          </c:tx>
          <c:spPr>
            <a:pattFill prst="lgConfetti">
              <a:fgClr>
                <a:srgbClr val="FF0000"/>
              </a:fgClr>
              <a:bgClr>
                <a:schemeClr val="bg1"/>
              </a:bgClr>
            </a:pattFill>
            <a:ln>
              <a:noFill/>
            </a:ln>
            <a:effectLst/>
          </c:spPr>
          <c:invertIfNegative val="0"/>
          <c:cat>
            <c:multiLvlStrRef>
              <c:f>'[Excel files for the figures-07May.xlsx]Figure 25'!$A$4:$B$13</c:f>
              <c:multiLvlStrCache>
                <c:ptCount val="10"/>
                <c:lvl>
                  <c:pt idx="0">
                    <c:v>Rural</c:v>
                  </c:pt>
                  <c:pt idx="1">
                    <c:v>Urban</c:v>
                  </c:pt>
                  <c:pt idx="2">
                    <c:v>Rural</c:v>
                  </c:pt>
                  <c:pt idx="3">
                    <c:v>Urban</c:v>
                  </c:pt>
                  <c:pt idx="4">
                    <c:v>Rural</c:v>
                  </c:pt>
                  <c:pt idx="5">
                    <c:v>Urban</c:v>
                  </c:pt>
                  <c:pt idx="6">
                    <c:v>Rural</c:v>
                  </c:pt>
                  <c:pt idx="7">
                    <c:v>Urban</c:v>
                  </c:pt>
                  <c:pt idx="8">
                    <c:v>Rural</c:v>
                  </c:pt>
                  <c:pt idx="9">
                    <c:v>Urban</c:v>
                  </c:pt>
                </c:lvl>
                <c:lvl>
                  <c:pt idx="0">
                    <c:v>Comoros (2012)</c:v>
                  </c:pt>
                  <c:pt idx="2">
                    <c:v>Mauritania (2015)</c:v>
                  </c:pt>
                  <c:pt idx="4">
                    <c:v>Sudan (2014)</c:v>
                  </c:pt>
                  <c:pt idx="6">
                    <c:v>Syrian Arab Republic (2009)</c:v>
                  </c:pt>
                  <c:pt idx="8">
                    <c:v>Yemen (2013)</c:v>
                  </c:pt>
                </c:lvl>
              </c:multiLvlStrCache>
            </c:multiLvlStrRef>
          </c:cat>
          <c:val>
            <c:numRef>
              <c:f>'[Excel files for the figures-07May.xlsx]Figure 25'!$C$4:$C$13</c:f>
              <c:numCache>
                <c:formatCode>0.00</c:formatCode>
                <c:ptCount val="10"/>
                <c:pt idx="0">
                  <c:v>17.241849720038481</c:v>
                </c:pt>
                <c:pt idx="1">
                  <c:v>18.399767284048359</c:v>
                </c:pt>
                <c:pt idx="2">
                  <c:v>15.948490234193798</c:v>
                </c:pt>
                <c:pt idx="3">
                  <c:v>21.33891006596069</c:v>
                </c:pt>
                <c:pt idx="4">
                  <c:v>17.09692696546243</c:v>
                </c:pt>
                <c:pt idx="5">
                  <c:v>21.892936351703447</c:v>
                </c:pt>
                <c:pt idx="6">
                  <c:v>25.366173813225888</c:v>
                </c:pt>
                <c:pt idx="7">
                  <c:v>28.849430163036583</c:v>
                </c:pt>
                <c:pt idx="8">
                  <c:v>25.075281079157541</c:v>
                </c:pt>
                <c:pt idx="9">
                  <c:v>32.008707728279042</c:v>
                </c:pt>
              </c:numCache>
            </c:numRef>
          </c:val>
          <c:extLst>
            <c:ext xmlns:c16="http://schemas.microsoft.com/office/drawing/2014/chart" uri="{C3380CC4-5D6E-409C-BE32-E72D297353CC}">
              <c16:uniqueId val="{00000000-325B-49B5-B8D8-D52C27AC509B}"/>
            </c:ext>
          </c:extLst>
        </c:ser>
        <c:ser>
          <c:idx val="1"/>
          <c:order val="1"/>
          <c:tx>
            <c:strRef>
              <c:f>'[Excel files for the figures-07May.xlsx]Figure 25'!$D$3</c:f>
              <c:strCache>
                <c:ptCount val="1"/>
                <c:pt idx="0">
                  <c:v>Child mortality</c:v>
                </c:pt>
              </c:strCache>
            </c:strRef>
          </c:tx>
          <c:spPr>
            <a:solidFill>
              <a:schemeClr val="accent2"/>
            </a:solidFill>
            <a:ln>
              <a:noFill/>
            </a:ln>
            <a:effectLst/>
          </c:spPr>
          <c:invertIfNegative val="0"/>
          <c:cat>
            <c:multiLvlStrRef>
              <c:f>'[Excel files for the figures-07May.xlsx]Figure 25'!$A$4:$B$13</c:f>
              <c:multiLvlStrCache>
                <c:ptCount val="10"/>
                <c:lvl>
                  <c:pt idx="0">
                    <c:v>Rural</c:v>
                  </c:pt>
                  <c:pt idx="1">
                    <c:v>Urban</c:v>
                  </c:pt>
                  <c:pt idx="2">
                    <c:v>Rural</c:v>
                  </c:pt>
                  <c:pt idx="3">
                    <c:v>Urban</c:v>
                  </c:pt>
                  <c:pt idx="4">
                    <c:v>Rural</c:v>
                  </c:pt>
                  <c:pt idx="5">
                    <c:v>Urban</c:v>
                  </c:pt>
                  <c:pt idx="6">
                    <c:v>Rural</c:v>
                  </c:pt>
                  <c:pt idx="7">
                    <c:v>Urban</c:v>
                  </c:pt>
                  <c:pt idx="8">
                    <c:v>Rural</c:v>
                  </c:pt>
                  <c:pt idx="9">
                    <c:v>Urban</c:v>
                  </c:pt>
                </c:lvl>
                <c:lvl>
                  <c:pt idx="0">
                    <c:v>Comoros (2012)</c:v>
                  </c:pt>
                  <c:pt idx="2">
                    <c:v>Mauritania (2015)</c:v>
                  </c:pt>
                  <c:pt idx="4">
                    <c:v>Sudan (2014)</c:v>
                  </c:pt>
                  <c:pt idx="6">
                    <c:v>Syrian Arab Republic (2009)</c:v>
                  </c:pt>
                  <c:pt idx="8">
                    <c:v>Yemen (2013)</c:v>
                  </c:pt>
                </c:lvl>
              </c:multiLvlStrCache>
            </c:multiLvlStrRef>
          </c:cat>
          <c:val>
            <c:numRef>
              <c:f>'[Excel files for the figures-07May.xlsx]Figure 25'!$D$4:$D$13</c:f>
              <c:numCache>
                <c:formatCode>0.00</c:formatCode>
                <c:ptCount val="10"/>
                <c:pt idx="0">
                  <c:v>3.29539796191967</c:v>
                </c:pt>
                <c:pt idx="1">
                  <c:v>3.6209808495232698</c:v>
                </c:pt>
                <c:pt idx="2">
                  <c:v>2.9040882846807001</c:v>
                </c:pt>
                <c:pt idx="3">
                  <c:v>3.9109425081936302</c:v>
                </c:pt>
                <c:pt idx="4">
                  <c:v>2.9866657507344097</c:v>
                </c:pt>
                <c:pt idx="5">
                  <c:v>5.4302337811620403</c:v>
                </c:pt>
                <c:pt idx="6">
                  <c:v>12.43737652238835</c:v>
                </c:pt>
                <c:pt idx="7">
                  <c:v>16.58564931602627</c:v>
                </c:pt>
                <c:pt idx="8">
                  <c:v>2.8109249612418501</c:v>
                </c:pt>
                <c:pt idx="9">
                  <c:v>7.1135317445883404</c:v>
                </c:pt>
              </c:numCache>
            </c:numRef>
          </c:val>
          <c:extLst>
            <c:ext xmlns:c16="http://schemas.microsoft.com/office/drawing/2014/chart" uri="{C3380CC4-5D6E-409C-BE32-E72D297353CC}">
              <c16:uniqueId val="{00000001-325B-49B5-B8D8-D52C27AC509B}"/>
            </c:ext>
          </c:extLst>
        </c:ser>
        <c:ser>
          <c:idx val="2"/>
          <c:order val="2"/>
          <c:tx>
            <c:strRef>
              <c:f>'[Excel files for the figures-07May.xlsx]Figure 25'!$E$3</c:f>
              <c:strCache>
                <c:ptCount val="1"/>
                <c:pt idx="0">
                  <c:v>Years of schooling</c:v>
                </c:pt>
              </c:strCache>
            </c:strRef>
          </c:tx>
          <c:spPr>
            <a:pattFill prst="wdUpDiag">
              <a:fgClr>
                <a:srgbClr val="0070C0"/>
              </a:fgClr>
              <a:bgClr>
                <a:schemeClr val="bg1"/>
              </a:bgClr>
            </a:pattFill>
            <a:ln>
              <a:noFill/>
            </a:ln>
            <a:effectLst/>
          </c:spPr>
          <c:invertIfNegative val="0"/>
          <c:cat>
            <c:multiLvlStrRef>
              <c:f>'[Excel files for the figures-07May.xlsx]Figure 25'!$A$4:$B$13</c:f>
              <c:multiLvlStrCache>
                <c:ptCount val="10"/>
                <c:lvl>
                  <c:pt idx="0">
                    <c:v>Rural</c:v>
                  </c:pt>
                  <c:pt idx="1">
                    <c:v>Urban</c:v>
                  </c:pt>
                  <c:pt idx="2">
                    <c:v>Rural</c:v>
                  </c:pt>
                  <c:pt idx="3">
                    <c:v>Urban</c:v>
                  </c:pt>
                  <c:pt idx="4">
                    <c:v>Rural</c:v>
                  </c:pt>
                  <c:pt idx="5">
                    <c:v>Urban</c:v>
                  </c:pt>
                  <c:pt idx="6">
                    <c:v>Rural</c:v>
                  </c:pt>
                  <c:pt idx="7">
                    <c:v>Urban</c:v>
                  </c:pt>
                  <c:pt idx="8">
                    <c:v>Rural</c:v>
                  </c:pt>
                  <c:pt idx="9">
                    <c:v>Urban</c:v>
                  </c:pt>
                </c:lvl>
                <c:lvl>
                  <c:pt idx="0">
                    <c:v>Comoros (2012)</c:v>
                  </c:pt>
                  <c:pt idx="2">
                    <c:v>Mauritania (2015)</c:v>
                  </c:pt>
                  <c:pt idx="4">
                    <c:v>Sudan (2014)</c:v>
                  </c:pt>
                  <c:pt idx="6">
                    <c:v>Syrian Arab Republic (2009)</c:v>
                  </c:pt>
                  <c:pt idx="8">
                    <c:v>Yemen (2013)</c:v>
                  </c:pt>
                </c:lvl>
              </c:multiLvlStrCache>
            </c:multiLvlStrRef>
          </c:cat>
          <c:val>
            <c:numRef>
              <c:f>'[Excel files for the figures-07May.xlsx]Figure 25'!$E$4:$E$13</c:f>
              <c:numCache>
                <c:formatCode>0.00</c:formatCode>
                <c:ptCount val="10"/>
                <c:pt idx="0">
                  <c:v>17.977683829805461</c:v>
                </c:pt>
                <c:pt idx="1">
                  <c:v>18.42881759103533</c:v>
                </c:pt>
                <c:pt idx="2">
                  <c:v>13.392264482539101</c:v>
                </c:pt>
                <c:pt idx="3">
                  <c:v>16.212074400992719</c:v>
                </c:pt>
                <c:pt idx="4">
                  <c:v>16.672364081962311</c:v>
                </c:pt>
                <c:pt idx="5">
                  <c:v>12.48576257812565</c:v>
                </c:pt>
                <c:pt idx="6">
                  <c:v>22.111296920723639</c:v>
                </c:pt>
                <c:pt idx="7">
                  <c:v>20.107146912978958</c:v>
                </c:pt>
                <c:pt idx="8">
                  <c:v>11.808669109640919</c:v>
                </c:pt>
                <c:pt idx="9">
                  <c:v>10.37671593952162</c:v>
                </c:pt>
              </c:numCache>
            </c:numRef>
          </c:val>
          <c:extLst>
            <c:ext xmlns:c16="http://schemas.microsoft.com/office/drawing/2014/chart" uri="{C3380CC4-5D6E-409C-BE32-E72D297353CC}">
              <c16:uniqueId val="{00000002-325B-49B5-B8D8-D52C27AC509B}"/>
            </c:ext>
          </c:extLst>
        </c:ser>
        <c:ser>
          <c:idx val="3"/>
          <c:order val="3"/>
          <c:tx>
            <c:strRef>
              <c:f>'[Excel files for the figures-07May.xlsx]Figure 25'!$F$3</c:f>
              <c:strCache>
                <c:ptCount val="1"/>
                <c:pt idx="0">
                  <c:v>School attendance</c:v>
                </c:pt>
              </c:strCache>
            </c:strRef>
          </c:tx>
          <c:spPr>
            <a:pattFill prst="lgConfetti">
              <a:fgClr>
                <a:srgbClr val="7030A0"/>
              </a:fgClr>
              <a:bgClr>
                <a:schemeClr val="bg1"/>
              </a:bgClr>
            </a:pattFill>
            <a:ln>
              <a:noFill/>
            </a:ln>
            <a:effectLst/>
          </c:spPr>
          <c:invertIfNegative val="0"/>
          <c:cat>
            <c:multiLvlStrRef>
              <c:f>'[Excel files for the figures-07May.xlsx]Figure 25'!$A$4:$B$13</c:f>
              <c:multiLvlStrCache>
                <c:ptCount val="10"/>
                <c:lvl>
                  <c:pt idx="0">
                    <c:v>Rural</c:v>
                  </c:pt>
                  <c:pt idx="1">
                    <c:v>Urban</c:v>
                  </c:pt>
                  <c:pt idx="2">
                    <c:v>Rural</c:v>
                  </c:pt>
                  <c:pt idx="3">
                    <c:v>Urban</c:v>
                  </c:pt>
                  <c:pt idx="4">
                    <c:v>Rural</c:v>
                  </c:pt>
                  <c:pt idx="5">
                    <c:v>Urban</c:v>
                  </c:pt>
                  <c:pt idx="6">
                    <c:v>Rural</c:v>
                  </c:pt>
                  <c:pt idx="7">
                    <c:v>Urban</c:v>
                  </c:pt>
                  <c:pt idx="8">
                    <c:v>Rural</c:v>
                  </c:pt>
                  <c:pt idx="9">
                    <c:v>Urban</c:v>
                  </c:pt>
                </c:lvl>
                <c:lvl>
                  <c:pt idx="0">
                    <c:v>Comoros (2012)</c:v>
                  </c:pt>
                  <c:pt idx="2">
                    <c:v>Mauritania (2015)</c:v>
                  </c:pt>
                  <c:pt idx="4">
                    <c:v>Sudan (2014)</c:v>
                  </c:pt>
                  <c:pt idx="6">
                    <c:v>Syrian Arab Republic (2009)</c:v>
                  </c:pt>
                  <c:pt idx="8">
                    <c:v>Yemen (2013)</c:v>
                  </c:pt>
                </c:lvl>
              </c:multiLvlStrCache>
            </c:multiLvlStrRef>
          </c:cat>
          <c:val>
            <c:numRef>
              <c:f>'[Excel files for the figures-07May.xlsx]Figure 25'!$F$4:$F$13</c:f>
              <c:numCache>
                <c:formatCode>0.00</c:formatCode>
                <c:ptCount val="10"/>
                <c:pt idx="0">
                  <c:v>13.411496139488161</c:v>
                </c:pt>
                <c:pt idx="1">
                  <c:v>14.46235092026409</c:v>
                </c:pt>
                <c:pt idx="2">
                  <c:v>18.726370711229372</c:v>
                </c:pt>
                <c:pt idx="3">
                  <c:v>20.72478584742651</c:v>
                </c:pt>
                <c:pt idx="4">
                  <c:v>13.489075082046181</c:v>
                </c:pt>
                <c:pt idx="5">
                  <c:v>10.190313593191389</c:v>
                </c:pt>
                <c:pt idx="6">
                  <c:v>26.202376948138539</c:v>
                </c:pt>
                <c:pt idx="7">
                  <c:v>29.936044802264039</c:v>
                </c:pt>
                <c:pt idx="8">
                  <c:v>17.939538976820192</c:v>
                </c:pt>
                <c:pt idx="9">
                  <c:v>26.391702722090031</c:v>
                </c:pt>
              </c:numCache>
            </c:numRef>
          </c:val>
          <c:extLst>
            <c:ext xmlns:c16="http://schemas.microsoft.com/office/drawing/2014/chart" uri="{C3380CC4-5D6E-409C-BE32-E72D297353CC}">
              <c16:uniqueId val="{00000003-325B-49B5-B8D8-D52C27AC509B}"/>
            </c:ext>
          </c:extLst>
        </c:ser>
        <c:ser>
          <c:idx val="4"/>
          <c:order val="4"/>
          <c:tx>
            <c:strRef>
              <c:f>'[Excel files for the figures-07May.xlsx]Figure 25'!$G$3</c:f>
              <c:strCache>
                <c:ptCount val="1"/>
                <c:pt idx="0">
                  <c:v>Cooking 
fuel</c:v>
                </c:pt>
              </c:strCache>
            </c:strRef>
          </c:tx>
          <c:spPr>
            <a:solidFill>
              <a:schemeClr val="accent5"/>
            </a:solidFill>
            <a:ln>
              <a:noFill/>
            </a:ln>
            <a:effectLst/>
          </c:spPr>
          <c:invertIfNegative val="0"/>
          <c:cat>
            <c:multiLvlStrRef>
              <c:f>'[Excel files for the figures-07May.xlsx]Figure 25'!$A$4:$B$13</c:f>
              <c:multiLvlStrCache>
                <c:ptCount val="10"/>
                <c:lvl>
                  <c:pt idx="0">
                    <c:v>Rural</c:v>
                  </c:pt>
                  <c:pt idx="1">
                    <c:v>Urban</c:v>
                  </c:pt>
                  <c:pt idx="2">
                    <c:v>Rural</c:v>
                  </c:pt>
                  <c:pt idx="3">
                    <c:v>Urban</c:v>
                  </c:pt>
                  <c:pt idx="4">
                    <c:v>Rural</c:v>
                  </c:pt>
                  <c:pt idx="5">
                    <c:v>Urban</c:v>
                  </c:pt>
                  <c:pt idx="6">
                    <c:v>Rural</c:v>
                  </c:pt>
                  <c:pt idx="7">
                    <c:v>Urban</c:v>
                  </c:pt>
                  <c:pt idx="8">
                    <c:v>Rural</c:v>
                  </c:pt>
                  <c:pt idx="9">
                    <c:v>Urban</c:v>
                  </c:pt>
                </c:lvl>
                <c:lvl>
                  <c:pt idx="0">
                    <c:v>Comoros (2012)</c:v>
                  </c:pt>
                  <c:pt idx="2">
                    <c:v>Mauritania (2015)</c:v>
                  </c:pt>
                  <c:pt idx="4">
                    <c:v>Sudan (2014)</c:v>
                  </c:pt>
                  <c:pt idx="6">
                    <c:v>Syrian Arab Republic (2009)</c:v>
                  </c:pt>
                  <c:pt idx="8">
                    <c:v>Yemen (2013)</c:v>
                  </c:pt>
                </c:lvl>
              </c:multiLvlStrCache>
            </c:multiLvlStrRef>
          </c:cat>
          <c:val>
            <c:numRef>
              <c:f>'[Excel files for the figures-07May.xlsx]Figure 25'!$G$4:$G$13</c:f>
              <c:numCache>
                <c:formatCode>0.00</c:formatCode>
                <c:ptCount val="10"/>
                <c:pt idx="0">
                  <c:v>11.19845182126898</c:v>
                </c:pt>
                <c:pt idx="1">
                  <c:v>9.9529054889560999</c:v>
                </c:pt>
                <c:pt idx="2">
                  <c:v>9.3921681539419897</c:v>
                </c:pt>
                <c:pt idx="3">
                  <c:v>8.5070307891242205</c:v>
                </c:pt>
                <c:pt idx="4">
                  <c:v>8.5548839740139613</c:v>
                </c:pt>
                <c:pt idx="5">
                  <c:v>9.7235700538684604</c:v>
                </c:pt>
                <c:pt idx="6">
                  <c:v>0.45668018876862998</c:v>
                </c:pt>
                <c:pt idx="7">
                  <c:v>2.3389550568699999E-2</c:v>
                </c:pt>
                <c:pt idx="8">
                  <c:v>7.2536105340467794</c:v>
                </c:pt>
                <c:pt idx="9">
                  <c:v>1.30569841756797</c:v>
                </c:pt>
              </c:numCache>
            </c:numRef>
          </c:val>
          <c:extLst>
            <c:ext xmlns:c16="http://schemas.microsoft.com/office/drawing/2014/chart" uri="{C3380CC4-5D6E-409C-BE32-E72D297353CC}">
              <c16:uniqueId val="{00000004-325B-49B5-B8D8-D52C27AC509B}"/>
            </c:ext>
          </c:extLst>
        </c:ser>
        <c:ser>
          <c:idx val="5"/>
          <c:order val="5"/>
          <c:tx>
            <c:strRef>
              <c:f>'[Excel files for the figures-07May.xlsx]Figure 25'!$H$3</c:f>
              <c:strCache>
                <c:ptCount val="1"/>
                <c:pt idx="0">
                  <c:v>Sanitation</c:v>
                </c:pt>
              </c:strCache>
            </c:strRef>
          </c:tx>
          <c:spPr>
            <a:solidFill>
              <a:schemeClr val="accent6"/>
            </a:solidFill>
            <a:ln>
              <a:noFill/>
            </a:ln>
            <a:effectLst/>
          </c:spPr>
          <c:invertIfNegative val="0"/>
          <c:cat>
            <c:multiLvlStrRef>
              <c:f>'[Excel files for the figures-07May.xlsx]Figure 25'!$A$4:$B$13</c:f>
              <c:multiLvlStrCache>
                <c:ptCount val="10"/>
                <c:lvl>
                  <c:pt idx="0">
                    <c:v>Rural</c:v>
                  </c:pt>
                  <c:pt idx="1">
                    <c:v>Urban</c:v>
                  </c:pt>
                  <c:pt idx="2">
                    <c:v>Rural</c:v>
                  </c:pt>
                  <c:pt idx="3">
                    <c:v>Urban</c:v>
                  </c:pt>
                  <c:pt idx="4">
                    <c:v>Rural</c:v>
                  </c:pt>
                  <c:pt idx="5">
                    <c:v>Urban</c:v>
                  </c:pt>
                  <c:pt idx="6">
                    <c:v>Rural</c:v>
                  </c:pt>
                  <c:pt idx="7">
                    <c:v>Urban</c:v>
                  </c:pt>
                  <c:pt idx="8">
                    <c:v>Rural</c:v>
                  </c:pt>
                  <c:pt idx="9">
                    <c:v>Urban</c:v>
                  </c:pt>
                </c:lvl>
                <c:lvl>
                  <c:pt idx="0">
                    <c:v>Comoros (2012)</c:v>
                  </c:pt>
                  <c:pt idx="2">
                    <c:v>Mauritania (2015)</c:v>
                  </c:pt>
                  <c:pt idx="4">
                    <c:v>Sudan (2014)</c:v>
                  </c:pt>
                  <c:pt idx="6">
                    <c:v>Syrian Arab Republic (2009)</c:v>
                  </c:pt>
                  <c:pt idx="8">
                    <c:v>Yemen (2013)</c:v>
                  </c:pt>
                </c:lvl>
              </c:multiLvlStrCache>
            </c:multiLvlStrRef>
          </c:cat>
          <c:val>
            <c:numRef>
              <c:f>'[Excel files for the figures-07May.xlsx]Figure 25'!$H$4:$H$13</c:f>
              <c:numCache>
                <c:formatCode>0.00</c:formatCode>
                <c:ptCount val="10"/>
                <c:pt idx="0">
                  <c:v>9.4649930207241297</c:v>
                </c:pt>
                <c:pt idx="1">
                  <c:v>10.295872588268839</c:v>
                </c:pt>
                <c:pt idx="2">
                  <c:v>9.2852293169361904</c:v>
                </c:pt>
                <c:pt idx="3">
                  <c:v>7.5720469124255496</c:v>
                </c:pt>
                <c:pt idx="4">
                  <c:v>9.1454193635127901</c:v>
                </c:pt>
                <c:pt idx="5">
                  <c:v>9.2385331088116693</c:v>
                </c:pt>
                <c:pt idx="6">
                  <c:v>3.4804045224099895</c:v>
                </c:pt>
                <c:pt idx="7">
                  <c:v>1.6794676120011498</c:v>
                </c:pt>
                <c:pt idx="8">
                  <c:v>8.8278286998318904</c:v>
                </c:pt>
                <c:pt idx="9">
                  <c:v>4.5442451287826504</c:v>
                </c:pt>
              </c:numCache>
            </c:numRef>
          </c:val>
          <c:extLst>
            <c:ext xmlns:c16="http://schemas.microsoft.com/office/drawing/2014/chart" uri="{C3380CC4-5D6E-409C-BE32-E72D297353CC}">
              <c16:uniqueId val="{00000005-325B-49B5-B8D8-D52C27AC509B}"/>
            </c:ext>
          </c:extLst>
        </c:ser>
        <c:ser>
          <c:idx val="6"/>
          <c:order val="6"/>
          <c:tx>
            <c:strRef>
              <c:f>'[Excel files for the figures-07May.xlsx]Figure 25'!$I$3</c:f>
              <c:strCache>
                <c:ptCount val="1"/>
                <c:pt idx="0">
                  <c:v>Drinking water</c:v>
                </c:pt>
              </c:strCache>
            </c:strRef>
          </c:tx>
          <c:spPr>
            <a:solidFill>
              <a:schemeClr val="accent1">
                <a:lumMod val="60000"/>
              </a:schemeClr>
            </a:solidFill>
            <a:ln>
              <a:noFill/>
            </a:ln>
            <a:effectLst/>
          </c:spPr>
          <c:invertIfNegative val="0"/>
          <c:cat>
            <c:multiLvlStrRef>
              <c:f>'[Excel files for the figures-07May.xlsx]Figure 25'!$A$4:$B$13</c:f>
              <c:multiLvlStrCache>
                <c:ptCount val="10"/>
                <c:lvl>
                  <c:pt idx="0">
                    <c:v>Rural</c:v>
                  </c:pt>
                  <c:pt idx="1">
                    <c:v>Urban</c:v>
                  </c:pt>
                  <c:pt idx="2">
                    <c:v>Rural</c:v>
                  </c:pt>
                  <c:pt idx="3">
                    <c:v>Urban</c:v>
                  </c:pt>
                  <c:pt idx="4">
                    <c:v>Rural</c:v>
                  </c:pt>
                  <c:pt idx="5">
                    <c:v>Urban</c:v>
                  </c:pt>
                  <c:pt idx="6">
                    <c:v>Rural</c:v>
                  </c:pt>
                  <c:pt idx="7">
                    <c:v>Urban</c:v>
                  </c:pt>
                  <c:pt idx="8">
                    <c:v>Rural</c:v>
                  </c:pt>
                  <c:pt idx="9">
                    <c:v>Urban</c:v>
                  </c:pt>
                </c:lvl>
                <c:lvl>
                  <c:pt idx="0">
                    <c:v>Comoros (2012)</c:v>
                  </c:pt>
                  <c:pt idx="2">
                    <c:v>Mauritania (2015)</c:v>
                  </c:pt>
                  <c:pt idx="4">
                    <c:v>Sudan (2014)</c:v>
                  </c:pt>
                  <c:pt idx="6">
                    <c:v>Syrian Arab Republic (2009)</c:v>
                  </c:pt>
                  <c:pt idx="8">
                    <c:v>Yemen (2013)</c:v>
                  </c:pt>
                </c:lvl>
              </c:multiLvlStrCache>
            </c:multiLvlStrRef>
          </c:cat>
          <c:val>
            <c:numRef>
              <c:f>'[Excel files for the figures-07May.xlsx]Figure 25'!$I$4:$I$13</c:f>
              <c:numCache>
                <c:formatCode>0.00</c:formatCode>
                <c:ptCount val="10"/>
                <c:pt idx="0">
                  <c:v>6.1820168916823199</c:v>
                </c:pt>
                <c:pt idx="1">
                  <c:v>4.4692618338747403</c:v>
                </c:pt>
                <c:pt idx="2">
                  <c:v>6.8901595790781505</c:v>
                </c:pt>
                <c:pt idx="3">
                  <c:v>5.7598121546500698</c:v>
                </c:pt>
                <c:pt idx="4">
                  <c:v>7.1486092267851005</c:v>
                </c:pt>
                <c:pt idx="5">
                  <c:v>6.9315683509679396</c:v>
                </c:pt>
                <c:pt idx="6">
                  <c:v>4.0779490480001996</c:v>
                </c:pt>
                <c:pt idx="7">
                  <c:v>1.3109523665234899</c:v>
                </c:pt>
                <c:pt idx="8">
                  <c:v>6.8923644363827501</c:v>
                </c:pt>
                <c:pt idx="9">
                  <c:v>5.5577194070467</c:v>
                </c:pt>
              </c:numCache>
            </c:numRef>
          </c:val>
          <c:extLst>
            <c:ext xmlns:c16="http://schemas.microsoft.com/office/drawing/2014/chart" uri="{C3380CC4-5D6E-409C-BE32-E72D297353CC}">
              <c16:uniqueId val="{00000006-325B-49B5-B8D8-D52C27AC509B}"/>
            </c:ext>
          </c:extLst>
        </c:ser>
        <c:ser>
          <c:idx val="7"/>
          <c:order val="7"/>
          <c:tx>
            <c:strRef>
              <c:f>'[Excel files for the figures-07May.xlsx]Figure 25'!$J$3</c:f>
              <c:strCache>
                <c:ptCount val="1"/>
                <c:pt idx="0">
                  <c:v>Electricity</c:v>
                </c:pt>
              </c:strCache>
            </c:strRef>
          </c:tx>
          <c:spPr>
            <a:solidFill>
              <a:schemeClr val="accent2">
                <a:lumMod val="60000"/>
              </a:schemeClr>
            </a:solidFill>
            <a:ln>
              <a:noFill/>
            </a:ln>
            <a:effectLst/>
          </c:spPr>
          <c:invertIfNegative val="0"/>
          <c:cat>
            <c:multiLvlStrRef>
              <c:f>'[Excel files for the figures-07May.xlsx]Figure 25'!$A$4:$B$13</c:f>
              <c:multiLvlStrCache>
                <c:ptCount val="10"/>
                <c:lvl>
                  <c:pt idx="0">
                    <c:v>Rural</c:v>
                  </c:pt>
                  <c:pt idx="1">
                    <c:v>Urban</c:v>
                  </c:pt>
                  <c:pt idx="2">
                    <c:v>Rural</c:v>
                  </c:pt>
                  <c:pt idx="3">
                    <c:v>Urban</c:v>
                  </c:pt>
                  <c:pt idx="4">
                    <c:v>Rural</c:v>
                  </c:pt>
                  <c:pt idx="5">
                    <c:v>Urban</c:v>
                  </c:pt>
                  <c:pt idx="6">
                    <c:v>Rural</c:v>
                  </c:pt>
                  <c:pt idx="7">
                    <c:v>Urban</c:v>
                  </c:pt>
                  <c:pt idx="8">
                    <c:v>Rural</c:v>
                  </c:pt>
                  <c:pt idx="9">
                    <c:v>Urban</c:v>
                  </c:pt>
                </c:lvl>
                <c:lvl>
                  <c:pt idx="0">
                    <c:v>Comoros (2012)</c:v>
                  </c:pt>
                  <c:pt idx="2">
                    <c:v>Mauritania (2015)</c:v>
                  </c:pt>
                  <c:pt idx="4">
                    <c:v>Sudan (2014)</c:v>
                  </c:pt>
                  <c:pt idx="6">
                    <c:v>Syrian Arab Republic (2009)</c:v>
                  </c:pt>
                  <c:pt idx="8">
                    <c:v>Yemen (2013)</c:v>
                  </c:pt>
                </c:lvl>
              </c:multiLvlStrCache>
            </c:multiLvlStrRef>
          </c:cat>
          <c:val>
            <c:numRef>
              <c:f>'[Excel files for the figures-07May.xlsx]Figure 25'!$J$4:$J$13</c:f>
              <c:numCache>
                <c:formatCode>0.00</c:formatCode>
                <c:ptCount val="10"/>
                <c:pt idx="0">
                  <c:v>6.9591572202644407</c:v>
                </c:pt>
                <c:pt idx="1">
                  <c:v>5.7206613406758606</c:v>
                </c:pt>
                <c:pt idx="2">
                  <c:v>10.22635194566924</c:v>
                </c:pt>
                <c:pt idx="3">
                  <c:v>5.4859114864211396</c:v>
                </c:pt>
                <c:pt idx="4">
                  <c:v>8.7537008294904695</c:v>
                </c:pt>
                <c:pt idx="5">
                  <c:v>6.6576232209186905</c:v>
                </c:pt>
                <c:pt idx="6">
                  <c:v>0.35084585856558997</c:v>
                </c:pt>
                <c:pt idx="7">
                  <c:v>2.232134926706E-2</c:v>
                </c:pt>
                <c:pt idx="8">
                  <c:v>4.8698487999034406</c:v>
                </c:pt>
                <c:pt idx="9">
                  <c:v>0.91375602408918999</c:v>
                </c:pt>
              </c:numCache>
            </c:numRef>
          </c:val>
          <c:extLst>
            <c:ext xmlns:c16="http://schemas.microsoft.com/office/drawing/2014/chart" uri="{C3380CC4-5D6E-409C-BE32-E72D297353CC}">
              <c16:uniqueId val="{00000007-325B-49B5-B8D8-D52C27AC509B}"/>
            </c:ext>
          </c:extLst>
        </c:ser>
        <c:ser>
          <c:idx val="8"/>
          <c:order val="8"/>
          <c:tx>
            <c:strRef>
              <c:f>'[Excel files for the figures-07May.xlsx]Figure 25'!$K$3</c:f>
              <c:strCache>
                <c:ptCount val="1"/>
                <c:pt idx="0">
                  <c:v>Housing</c:v>
                </c:pt>
              </c:strCache>
            </c:strRef>
          </c:tx>
          <c:spPr>
            <a:solidFill>
              <a:schemeClr val="accent3">
                <a:lumMod val="60000"/>
              </a:schemeClr>
            </a:solidFill>
            <a:ln>
              <a:noFill/>
            </a:ln>
            <a:effectLst/>
          </c:spPr>
          <c:invertIfNegative val="0"/>
          <c:cat>
            <c:multiLvlStrRef>
              <c:f>'[Excel files for the figures-07May.xlsx]Figure 25'!$A$4:$B$13</c:f>
              <c:multiLvlStrCache>
                <c:ptCount val="10"/>
                <c:lvl>
                  <c:pt idx="0">
                    <c:v>Rural</c:v>
                  </c:pt>
                  <c:pt idx="1">
                    <c:v>Urban</c:v>
                  </c:pt>
                  <c:pt idx="2">
                    <c:v>Rural</c:v>
                  </c:pt>
                  <c:pt idx="3">
                    <c:v>Urban</c:v>
                  </c:pt>
                  <c:pt idx="4">
                    <c:v>Rural</c:v>
                  </c:pt>
                  <c:pt idx="5">
                    <c:v>Urban</c:v>
                  </c:pt>
                  <c:pt idx="6">
                    <c:v>Rural</c:v>
                  </c:pt>
                  <c:pt idx="7">
                    <c:v>Urban</c:v>
                  </c:pt>
                  <c:pt idx="8">
                    <c:v>Rural</c:v>
                  </c:pt>
                  <c:pt idx="9">
                    <c:v>Urban</c:v>
                  </c:pt>
                </c:lvl>
                <c:lvl>
                  <c:pt idx="0">
                    <c:v>Comoros (2012)</c:v>
                  </c:pt>
                  <c:pt idx="2">
                    <c:v>Mauritania (2015)</c:v>
                  </c:pt>
                  <c:pt idx="4">
                    <c:v>Sudan (2014)</c:v>
                  </c:pt>
                  <c:pt idx="6">
                    <c:v>Syrian Arab Republic (2009)</c:v>
                  </c:pt>
                  <c:pt idx="8">
                    <c:v>Yemen (2013)</c:v>
                  </c:pt>
                </c:lvl>
              </c:multiLvlStrCache>
            </c:multiLvlStrRef>
          </c:cat>
          <c:val>
            <c:numRef>
              <c:f>'[Excel files for the figures-07May.xlsx]Figure 25'!$K$4:$K$13</c:f>
              <c:numCache>
                <c:formatCode>0.00</c:formatCode>
                <c:ptCount val="10"/>
                <c:pt idx="0">
                  <c:v>7.1001863119266799</c:v>
                </c:pt>
                <c:pt idx="1">
                  <c:v>8.4025502181753193</c:v>
                </c:pt>
                <c:pt idx="2">
                  <c:v>9.6490186686671997</c:v>
                </c:pt>
                <c:pt idx="3">
                  <c:v>7.6673995864957201</c:v>
                </c:pt>
                <c:pt idx="4">
                  <c:v>10.08204403905968</c:v>
                </c:pt>
                <c:pt idx="5">
                  <c:v>11.772264404569741</c:v>
                </c:pt>
                <c:pt idx="6">
                  <c:v>4.1927178815465398</c:v>
                </c:pt>
                <c:pt idx="7">
                  <c:v>1.14291538130179</c:v>
                </c:pt>
                <c:pt idx="8">
                  <c:v>10.410579307591879</c:v>
                </c:pt>
                <c:pt idx="9">
                  <c:v>10.067939846598289</c:v>
                </c:pt>
              </c:numCache>
            </c:numRef>
          </c:val>
          <c:extLst>
            <c:ext xmlns:c16="http://schemas.microsoft.com/office/drawing/2014/chart" uri="{C3380CC4-5D6E-409C-BE32-E72D297353CC}">
              <c16:uniqueId val="{00000008-325B-49B5-B8D8-D52C27AC509B}"/>
            </c:ext>
          </c:extLst>
        </c:ser>
        <c:ser>
          <c:idx val="9"/>
          <c:order val="9"/>
          <c:tx>
            <c:strRef>
              <c:f>'[Excel files for the figures-07May.xlsx]Figure 25'!$L$3</c:f>
              <c:strCache>
                <c:ptCount val="1"/>
                <c:pt idx="0">
                  <c:v>Assets</c:v>
                </c:pt>
              </c:strCache>
            </c:strRef>
          </c:tx>
          <c:spPr>
            <a:solidFill>
              <a:schemeClr val="accent4">
                <a:lumMod val="60000"/>
              </a:schemeClr>
            </a:solidFill>
            <a:ln>
              <a:noFill/>
            </a:ln>
            <a:effectLst/>
          </c:spPr>
          <c:invertIfNegative val="0"/>
          <c:cat>
            <c:multiLvlStrRef>
              <c:f>'[Excel files for the figures-07May.xlsx]Figure 25'!$A$4:$B$13</c:f>
              <c:multiLvlStrCache>
                <c:ptCount val="10"/>
                <c:lvl>
                  <c:pt idx="0">
                    <c:v>Rural</c:v>
                  </c:pt>
                  <c:pt idx="1">
                    <c:v>Urban</c:v>
                  </c:pt>
                  <c:pt idx="2">
                    <c:v>Rural</c:v>
                  </c:pt>
                  <c:pt idx="3">
                    <c:v>Urban</c:v>
                  </c:pt>
                  <c:pt idx="4">
                    <c:v>Rural</c:v>
                  </c:pt>
                  <c:pt idx="5">
                    <c:v>Urban</c:v>
                  </c:pt>
                  <c:pt idx="6">
                    <c:v>Rural</c:v>
                  </c:pt>
                  <c:pt idx="7">
                    <c:v>Urban</c:v>
                  </c:pt>
                  <c:pt idx="8">
                    <c:v>Rural</c:v>
                  </c:pt>
                  <c:pt idx="9">
                    <c:v>Urban</c:v>
                  </c:pt>
                </c:lvl>
                <c:lvl>
                  <c:pt idx="0">
                    <c:v>Comoros (2012)</c:v>
                  </c:pt>
                  <c:pt idx="2">
                    <c:v>Mauritania (2015)</c:v>
                  </c:pt>
                  <c:pt idx="4">
                    <c:v>Sudan (2014)</c:v>
                  </c:pt>
                  <c:pt idx="6">
                    <c:v>Syrian Arab Republic (2009)</c:v>
                  </c:pt>
                  <c:pt idx="8">
                    <c:v>Yemen (2013)</c:v>
                  </c:pt>
                </c:lvl>
              </c:multiLvlStrCache>
            </c:multiLvlStrRef>
          </c:cat>
          <c:val>
            <c:numRef>
              <c:f>'[Excel files for the figures-07May.xlsx]Figure 25'!$L$4:$L$13</c:f>
              <c:numCache>
                <c:formatCode>0.00</c:formatCode>
                <c:ptCount val="10"/>
                <c:pt idx="0">
                  <c:v>7.1687682871318099</c:v>
                </c:pt>
                <c:pt idx="1">
                  <c:v>6.2468347698116</c:v>
                </c:pt>
                <c:pt idx="2">
                  <c:v>3.5858569666474298</c:v>
                </c:pt>
                <c:pt idx="3">
                  <c:v>2.8210858109541301</c:v>
                </c:pt>
                <c:pt idx="4">
                  <c:v>6.0703106569786298</c:v>
                </c:pt>
                <c:pt idx="5">
                  <c:v>5.6771947622639294</c:v>
                </c:pt>
                <c:pt idx="6">
                  <c:v>1.32418350312662</c:v>
                </c:pt>
                <c:pt idx="7">
                  <c:v>0.34268068836227999</c:v>
                </c:pt>
                <c:pt idx="8">
                  <c:v>4.1113569623950106</c:v>
                </c:pt>
                <c:pt idx="9">
                  <c:v>1.7199852401831399</c:v>
                </c:pt>
              </c:numCache>
            </c:numRef>
          </c:val>
          <c:extLst>
            <c:ext xmlns:c16="http://schemas.microsoft.com/office/drawing/2014/chart" uri="{C3380CC4-5D6E-409C-BE32-E72D297353CC}">
              <c16:uniqueId val="{00000009-325B-49B5-B8D8-D52C27AC509B}"/>
            </c:ext>
          </c:extLst>
        </c:ser>
        <c:dLbls>
          <c:showLegendKey val="0"/>
          <c:showVal val="0"/>
          <c:showCatName val="0"/>
          <c:showSerName val="0"/>
          <c:showPercent val="0"/>
          <c:showBubbleSize val="0"/>
        </c:dLbls>
        <c:gapWidth val="150"/>
        <c:overlap val="100"/>
        <c:axId val="-226822128"/>
        <c:axId val="-226819408"/>
      </c:barChart>
      <c:catAx>
        <c:axId val="-22682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819408"/>
        <c:crosses val="autoZero"/>
        <c:auto val="1"/>
        <c:lblAlgn val="ctr"/>
        <c:lblOffset val="100"/>
        <c:noMultiLvlLbl val="0"/>
      </c:catAx>
      <c:valAx>
        <c:axId val="-226819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822128"/>
        <c:crosses val="autoZero"/>
        <c:crossBetween val="between"/>
      </c:valAx>
      <c:spPr>
        <a:noFill/>
        <a:ln>
          <a:noFill/>
        </a:ln>
        <a:effectLst/>
      </c:spPr>
    </c:plotArea>
    <c:legend>
      <c:legendPos val="b"/>
      <c:layout>
        <c:manualLayout>
          <c:xMode val="edge"/>
          <c:yMode val="edge"/>
          <c:x val="6.7983758464558772E-2"/>
          <c:y val="0.79933750683121907"/>
          <c:w val="0.87708820135589827"/>
          <c:h val="0.1306921616912223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MPI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Sheet6!$A$5</c:f>
              <c:strCache>
                <c:ptCount val="1"/>
                <c:pt idx="0">
                  <c:v>Mauritania</c:v>
                </c:pt>
              </c:strCache>
            </c:strRef>
          </c:tx>
          <c:spPr>
            <a:ln w="28575" cap="rnd">
              <a:solidFill>
                <a:schemeClr val="accent1"/>
              </a:solidFill>
              <a:round/>
            </a:ln>
            <a:effectLst/>
          </c:spPr>
          <c:marker>
            <c:symbol val="none"/>
          </c:marker>
          <c:cat>
            <c:multiLvlStrRef>
              <c:f>Sheet6!$B$3:$C$4</c:f>
              <c:multiLvlStrCache>
                <c:ptCount val="2"/>
                <c:lvl>
                  <c:pt idx="0">
                    <c:v>Y1</c:v>
                  </c:pt>
                  <c:pt idx="1">
                    <c:v>Y2</c:v>
                  </c:pt>
                </c:lvl>
                <c:lvl>
                  <c:pt idx="0">
                    <c:v>Multidimensional Poverty Index</c:v>
                  </c:pt>
                </c:lvl>
              </c:multiLvlStrCache>
            </c:multiLvlStrRef>
          </c:cat>
          <c:val>
            <c:numRef>
              <c:f>Sheet6!$B$5:$C$5</c:f>
              <c:numCache>
                <c:formatCode>General</c:formatCode>
                <c:ptCount val="2"/>
                <c:pt idx="0">
                  <c:v>0.35699999999999998</c:v>
                </c:pt>
                <c:pt idx="1">
                  <c:v>0.26100000000000001</c:v>
                </c:pt>
              </c:numCache>
            </c:numRef>
          </c:val>
          <c:smooth val="0"/>
          <c:extLst>
            <c:ext xmlns:c16="http://schemas.microsoft.com/office/drawing/2014/chart" uri="{C3380CC4-5D6E-409C-BE32-E72D297353CC}">
              <c16:uniqueId val="{00000000-393F-4BCD-91F7-39DC9A173599}"/>
            </c:ext>
          </c:extLst>
        </c:ser>
        <c:ser>
          <c:idx val="1"/>
          <c:order val="1"/>
          <c:tx>
            <c:strRef>
              <c:f>Sheet6!$A$6</c:f>
              <c:strCache>
                <c:ptCount val="1"/>
                <c:pt idx="0">
                  <c:v>Sudan</c:v>
                </c:pt>
              </c:strCache>
            </c:strRef>
          </c:tx>
          <c:spPr>
            <a:ln w="28575" cap="rnd">
              <a:solidFill>
                <a:schemeClr val="accent2"/>
              </a:solidFill>
              <a:round/>
            </a:ln>
            <a:effectLst/>
          </c:spPr>
          <c:marker>
            <c:symbol val="none"/>
          </c:marker>
          <c:cat>
            <c:multiLvlStrRef>
              <c:f>Sheet6!$B$3:$C$4</c:f>
              <c:multiLvlStrCache>
                <c:ptCount val="2"/>
                <c:lvl>
                  <c:pt idx="0">
                    <c:v>Y1</c:v>
                  </c:pt>
                  <c:pt idx="1">
                    <c:v>Y2</c:v>
                  </c:pt>
                </c:lvl>
                <c:lvl>
                  <c:pt idx="0">
                    <c:v>Multidimensional Poverty Index</c:v>
                  </c:pt>
                </c:lvl>
              </c:multiLvlStrCache>
            </c:multiLvlStrRef>
          </c:cat>
          <c:val>
            <c:numRef>
              <c:f>Sheet6!$B$6:$C$6</c:f>
              <c:numCache>
                <c:formatCode>General</c:formatCode>
                <c:ptCount val="2"/>
                <c:pt idx="0">
                  <c:v>0.317</c:v>
                </c:pt>
                <c:pt idx="1">
                  <c:v>0.27900000000000003</c:v>
                </c:pt>
              </c:numCache>
            </c:numRef>
          </c:val>
          <c:smooth val="0"/>
          <c:extLst>
            <c:ext xmlns:c16="http://schemas.microsoft.com/office/drawing/2014/chart" uri="{C3380CC4-5D6E-409C-BE32-E72D297353CC}">
              <c16:uniqueId val="{00000001-393F-4BCD-91F7-39DC9A173599}"/>
            </c:ext>
          </c:extLst>
        </c:ser>
        <c:ser>
          <c:idx val="2"/>
          <c:order val="2"/>
          <c:tx>
            <c:strRef>
              <c:f>Sheet6!$A$7</c:f>
              <c:strCache>
                <c:ptCount val="1"/>
                <c:pt idx="0">
                  <c:v>Yemen</c:v>
                </c:pt>
              </c:strCache>
            </c:strRef>
          </c:tx>
          <c:spPr>
            <a:ln w="28575" cap="rnd">
              <a:solidFill>
                <a:schemeClr val="accent3"/>
              </a:solidFill>
              <a:round/>
            </a:ln>
            <a:effectLst/>
          </c:spPr>
          <c:marker>
            <c:symbol val="none"/>
          </c:marker>
          <c:cat>
            <c:multiLvlStrRef>
              <c:f>Sheet6!$B$3:$C$4</c:f>
              <c:multiLvlStrCache>
                <c:ptCount val="2"/>
                <c:lvl>
                  <c:pt idx="0">
                    <c:v>Y1</c:v>
                  </c:pt>
                  <c:pt idx="1">
                    <c:v>Y2</c:v>
                  </c:pt>
                </c:lvl>
                <c:lvl>
                  <c:pt idx="0">
                    <c:v>Multidimensional Poverty Index</c:v>
                  </c:pt>
                </c:lvl>
              </c:multiLvlStrCache>
            </c:multiLvlStrRef>
          </c:cat>
          <c:val>
            <c:numRef>
              <c:f>Sheet6!$B$7:$C$7</c:f>
              <c:numCache>
                <c:formatCode>General</c:formatCode>
                <c:ptCount val="2"/>
                <c:pt idx="0">
                  <c:v>0.189</c:v>
                </c:pt>
                <c:pt idx="1">
                  <c:v>0.13900000000000001</c:v>
                </c:pt>
              </c:numCache>
            </c:numRef>
          </c:val>
          <c:smooth val="0"/>
          <c:extLst>
            <c:ext xmlns:c16="http://schemas.microsoft.com/office/drawing/2014/chart" uri="{C3380CC4-5D6E-409C-BE32-E72D297353CC}">
              <c16:uniqueId val="{00000002-393F-4BCD-91F7-39DC9A173599}"/>
            </c:ext>
          </c:extLst>
        </c:ser>
        <c:dLbls>
          <c:showLegendKey val="0"/>
          <c:showVal val="0"/>
          <c:showCatName val="0"/>
          <c:showSerName val="0"/>
          <c:showPercent val="0"/>
          <c:showBubbleSize val="0"/>
        </c:dLbls>
        <c:smooth val="0"/>
        <c:axId val="546412736"/>
        <c:axId val="546421472"/>
      </c:lineChart>
      <c:catAx>
        <c:axId val="54641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46421472"/>
        <c:crosses val="autoZero"/>
        <c:auto val="1"/>
        <c:lblAlgn val="ctr"/>
        <c:lblOffset val="100"/>
        <c:noMultiLvlLbl val="0"/>
      </c:catAx>
      <c:valAx>
        <c:axId val="54642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6412736"/>
        <c:crosses val="autoZero"/>
        <c:crossBetween val="between"/>
      </c:valAx>
      <c:spPr>
        <a:noFill/>
        <a:ln>
          <a:noFill/>
        </a:ln>
        <a:effectLst/>
      </c:spPr>
    </c:plotArea>
    <c:legend>
      <c:legendPos val="b"/>
      <c:layout>
        <c:manualLayout>
          <c:xMode val="edge"/>
          <c:yMode val="edge"/>
          <c:x val="7.1361255624296974E-2"/>
          <c:y val="0.88811570428696418"/>
          <c:w val="0.82379534589426318"/>
          <c:h val="8.410651793525809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Multidimensional Headcount ratio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Sheet6!$A$5</c:f>
              <c:strCache>
                <c:ptCount val="1"/>
                <c:pt idx="0">
                  <c:v>Mauritania</c:v>
                </c:pt>
              </c:strCache>
            </c:strRef>
          </c:tx>
          <c:spPr>
            <a:ln w="28575" cap="rnd">
              <a:solidFill>
                <a:schemeClr val="accent1"/>
              </a:solidFill>
              <a:round/>
            </a:ln>
            <a:effectLst/>
          </c:spPr>
          <c:marker>
            <c:symbol val="none"/>
          </c:marker>
          <c:cat>
            <c:multiLvlStrRef>
              <c:f>Sheet6!$D$3:$E$4</c:f>
              <c:multiLvlStrCache>
                <c:ptCount val="2"/>
                <c:lvl>
                  <c:pt idx="0">
                    <c:v>Y1</c:v>
                  </c:pt>
                  <c:pt idx="1">
                    <c:v>Y2</c:v>
                  </c:pt>
                </c:lvl>
                <c:lvl>
                  <c:pt idx="0">
                    <c:v>Multidimensional headcount ratio</c:v>
                  </c:pt>
                </c:lvl>
              </c:multiLvlStrCache>
            </c:multiLvlStrRef>
          </c:cat>
          <c:val>
            <c:numRef>
              <c:f>Sheet6!$D$5:$E$5</c:f>
              <c:numCache>
                <c:formatCode>General</c:formatCode>
                <c:ptCount val="2"/>
                <c:pt idx="0">
                  <c:v>63.03</c:v>
                </c:pt>
                <c:pt idx="1">
                  <c:v>50.57</c:v>
                </c:pt>
              </c:numCache>
            </c:numRef>
          </c:val>
          <c:smooth val="0"/>
          <c:extLst>
            <c:ext xmlns:c16="http://schemas.microsoft.com/office/drawing/2014/chart" uri="{C3380CC4-5D6E-409C-BE32-E72D297353CC}">
              <c16:uniqueId val="{00000000-EA58-4535-8C81-FAD2D3042FC7}"/>
            </c:ext>
          </c:extLst>
        </c:ser>
        <c:ser>
          <c:idx val="1"/>
          <c:order val="1"/>
          <c:tx>
            <c:strRef>
              <c:f>Sheet6!$A$6</c:f>
              <c:strCache>
                <c:ptCount val="1"/>
                <c:pt idx="0">
                  <c:v>Sudan</c:v>
                </c:pt>
              </c:strCache>
            </c:strRef>
          </c:tx>
          <c:spPr>
            <a:ln w="28575" cap="rnd">
              <a:solidFill>
                <a:schemeClr val="accent2"/>
              </a:solidFill>
              <a:round/>
            </a:ln>
            <a:effectLst/>
          </c:spPr>
          <c:marker>
            <c:symbol val="none"/>
          </c:marker>
          <c:cat>
            <c:multiLvlStrRef>
              <c:f>Sheet6!$D$3:$E$4</c:f>
              <c:multiLvlStrCache>
                <c:ptCount val="2"/>
                <c:lvl>
                  <c:pt idx="0">
                    <c:v>Y1</c:v>
                  </c:pt>
                  <c:pt idx="1">
                    <c:v>Y2</c:v>
                  </c:pt>
                </c:lvl>
                <c:lvl>
                  <c:pt idx="0">
                    <c:v>Multidimensional headcount ratio</c:v>
                  </c:pt>
                </c:lvl>
              </c:multiLvlStrCache>
            </c:multiLvlStrRef>
          </c:cat>
          <c:val>
            <c:numRef>
              <c:f>Sheet6!$D$6:$E$6</c:f>
              <c:numCache>
                <c:formatCode>General</c:formatCode>
                <c:ptCount val="2"/>
                <c:pt idx="0">
                  <c:v>57</c:v>
                </c:pt>
                <c:pt idx="1">
                  <c:v>52.33</c:v>
                </c:pt>
              </c:numCache>
            </c:numRef>
          </c:val>
          <c:smooth val="0"/>
          <c:extLst>
            <c:ext xmlns:c16="http://schemas.microsoft.com/office/drawing/2014/chart" uri="{C3380CC4-5D6E-409C-BE32-E72D297353CC}">
              <c16:uniqueId val="{00000001-EA58-4535-8C81-FAD2D3042FC7}"/>
            </c:ext>
          </c:extLst>
        </c:ser>
        <c:ser>
          <c:idx val="2"/>
          <c:order val="2"/>
          <c:tx>
            <c:strRef>
              <c:f>Sheet6!$A$7</c:f>
              <c:strCache>
                <c:ptCount val="1"/>
                <c:pt idx="0">
                  <c:v>Yemen</c:v>
                </c:pt>
              </c:strCache>
            </c:strRef>
          </c:tx>
          <c:spPr>
            <a:ln w="28575" cap="rnd">
              <a:solidFill>
                <a:schemeClr val="accent3"/>
              </a:solidFill>
              <a:round/>
            </a:ln>
            <a:effectLst/>
          </c:spPr>
          <c:marker>
            <c:symbol val="none"/>
          </c:marker>
          <c:cat>
            <c:multiLvlStrRef>
              <c:f>Sheet6!$D$3:$E$4</c:f>
              <c:multiLvlStrCache>
                <c:ptCount val="2"/>
                <c:lvl>
                  <c:pt idx="0">
                    <c:v>Y1</c:v>
                  </c:pt>
                  <c:pt idx="1">
                    <c:v>Y2</c:v>
                  </c:pt>
                </c:lvl>
                <c:lvl>
                  <c:pt idx="0">
                    <c:v>Multidimensional headcount ratio</c:v>
                  </c:pt>
                </c:lvl>
              </c:multiLvlStrCache>
            </c:multiLvlStrRef>
          </c:cat>
          <c:val>
            <c:numRef>
              <c:f>Sheet6!$D$7:$E$7</c:f>
              <c:numCache>
                <c:formatCode>General</c:formatCode>
                <c:ptCount val="2"/>
                <c:pt idx="0">
                  <c:v>37.97</c:v>
                </c:pt>
                <c:pt idx="1">
                  <c:v>29.21</c:v>
                </c:pt>
              </c:numCache>
            </c:numRef>
          </c:val>
          <c:smooth val="0"/>
          <c:extLst>
            <c:ext xmlns:c16="http://schemas.microsoft.com/office/drawing/2014/chart" uri="{C3380CC4-5D6E-409C-BE32-E72D297353CC}">
              <c16:uniqueId val="{00000002-EA58-4535-8C81-FAD2D3042FC7}"/>
            </c:ext>
          </c:extLst>
        </c:ser>
        <c:dLbls>
          <c:showLegendKey val="0"/>
          <c:showVal val="0"/>
          <c:showCatName val="0"/>
          <c:showSerName val="0"/>
          <c:showPercent val="0"/>
          <c:showBubbleSize val="0"/>
        </c:dLbls>
        <c:smooth val="0"/>
        <c:axId val="1423113312"/>
        <c:axId val="1423107488"/>
      </c:lineChart>
      <c:catAx>
        <c:axId val="142311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23107488"/>
        <c:crosses val="autoZero"/>
        <c:auto val="1"/>
        <c:lblAlgn val="ctr"/>
        <c:lblOffset val="100"/>
        <c:noMultiLvlLbl val="0"/>
      </c:catAx>
      <c:valAx>
        <c:axId val="1423107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23113312"/>
        <c:crosses val="autoZero"/>
        <c:crossBetween val="between"/>
      </c:valAx>
      <c:spPr>
        <a:noFill/>
        <a:ln>
          <a:noFill/>
        </a:ln>
        <a:effectLst/>
      </c:spPr>
    </c:plotArea>
    <c:legend>
      <c:legendPos val="b"/>
      <c:layout>
        <c:manualLayout>
          <c:xMode val="edge"/>
          <c:yMode val="edge"/>
          <c:x val="4.8138338074232866E-2"/>
          <c:y val="0.89733280150679273"/>
          <c:w val="0.8600933063995273"/>
          <c:h val="7.460266775094459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Intensity of deprivation (%)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Sheet6!$A$5</c:f>
              <c:strCache>
                <c:ptCount val="1"/>
                <c:pt idx="0">
                  <c:v>Mauritania</c:v>
                </c:pt>
              </c:strCache>
            </c:strRef>
          </c:tx>
          <c:spPr>
            <a:ln w="28575" cap="rnd">
              <a:solidFill>
                <a:schemeClr val="accent1"/>
              </a:solidFill>
              <a:round/>
            </a:ln>
            <a:effectLst/>
          </c:spPr>
          <c:marker>
            <c:symbol val="none"/>
          </c:marker>
          <c:cat>
            <c:multiLvlStrRef>
              <c:f>Sheet6!$F$3:$G$4</c:f>
              <c:multiLvlStrCache>
                <c:ptCount val="2"/>
                <c:lvl>
                  <c:pt idx="0">
                    <c:v>Y1</c:v>
                  </c:pt>
                  <c:pt idx="1">
                    <c:v>Y2</c:v>
                  </c:pt>
                </c:lvl>
                <c:lvl>
                  <c:pt idx="0">
                    <c:v>Intensity of poverty</c:v>
                  </c:pt>
                </c:lvl>
              </c:multiLvlStrCache>
            </c:multiLvlStrRef>
          </c:cat>
          <c:val>
            <c:numRef>
              <c:f>Sheet6!$F$5:$G$5</c:f>
              <c:numCache>
                <c:formatCode>General</c:formatCode>
                <c:ptCount val="2"/>
                <c:pt idx="0">
                  <c:v>56.66</c:v>
                </c:pt>
                <c:pt idx="1">
                  <c:v>51.54</c:v>
                </c:pt>
              </c:numCache>
            </c:numRef>
          </c:val>
          <c:smooth val="0"/>
          <c:extLst>
            <c:ext xmlns:c16="http://schemas.microsoft.com/office/drawing/2014/chart" uri="{C3380CC4-5D6E-409C-BE32-E72D297353CC}">
              <c16:uniqueId val="{00000000-009F-454D-A10D-5DC21991626C}"/>
            </c:ext>
          </c:extLst>
        </c:ser>
        <c:ser>
          <c:idx val="1"/>
          <c:order val="1"/>
          <c:tx>
            <c:strRef>
              <c:f>Sheet6!$A$6</c:f>
              <c:strCache>
                <c:ptCount val="1"/>
                <c:pt idx="0">
                  <c:v>Sudan</c:v>
                </c:pt>
              </c:strCache>
            </c:strRef>
          </c:tx>
          <c:spPr>
            <a:ln w="28575" cap="rnd">
              <a:solidFill>
                <a:schemeClr val="accent2"/>
              </a:solidFill>
              <a:round/>
            </a:ln>
            <a:effectLst/>
          </c:spPr>
          <c:marker>
            <c:symbol val="none"/>
          </c:marker>
          <c:cat>
            <c:multiLvlStrRef>
              <c:f>Sheet6!$F$3:$G$4</c:f>
              <c:multiLvlStrCache>
                <c:ptCount val="2"/>
                <c:lvl>
                  <c:pt idx="0">
                    <c:v>Y1</c:v>
                  </c:pt>
                  <c:pt idx="1">
                    <c:v>Y2</c:v>
                  </c:pt>
                </c:lvl>
                <c:lvl>
                  <c:pt idx="0">
                    <c:v>Intensity of poverty</c:v>
                  </c:pt>
                </c:lvl>
              </c:multiLvlStrCache>
            </c:multiLvlStrRef>
          </c:cat>
          <c:val>
            <c:numRef>
              <c:f>Sheet6!$F$6:$G$6</c:f>
              <c:numCache>
                <c:formatCode>General</c:formatCode>
                <c:ptCount val="2"/>
                <c:pt idx="0">
                  <c:v>55.55</c:v>
                </c:pt>
                <c:pt idx="1">
                  <c:v>53.4</c:v>
                </c:pt>
              </c:numCache>
            </c:numRef>
          </c:val>
          <c:smooth val="0"/>
          <c:extLst>
            <c:ext xmlns:c16="http://schemas.microsoft.com/office/drawing/2014/chart" uri="{C3380CC4-5D6E-409C-BE32-E72D297353CC}">
              <c16:uniqueId val="{00000001-009F-454D-A10D-5DC21991626C}"/>
            </c:ext>
          </c:extLst>
        </c:ser>
        <c:ser>
          <c:idx val="2"/>
          <c:order val="2"/>
          <c:tx>
            <c:strRef>
              <c:f>Sheet6!$A$7</c:f>
              <c:strCache>
                <c:ptCount val="1"/>
                <c:pt idx="0">
                  <c:v>Yemen</c:v>
                </c:pt>
              </c:strCache>
            </c:strRef>
          </c:tx>
          <c:spPr>
            <a:ln w="28575" cap="rnd">
              <a:solidFill>
                <a:schemeClr val="accent3"/>
              </a:solidFill>
              <a:round/>
            </a:ln>
            <a:effectLst/>
          </c:spPr>
          <c:marker>
            <c:symbol val="none"/>
          </c:marker>
          <c:cat>
            <c:multiLvlStrRef>
              <c:f>Sheet6!$F$3:$G$4</c:f>
              <c:multiLvlStrCache>
                <c:ptCount val="2"/>
                <c:lvl>
                  <c:pt idx="0">
                    <c:v>Y1</c:v>
                  </c:pt>
                  <c:pt idx="1">
                    <c:v>Y2</c:v>
                  </c:pt>
                </c:lvl>
                <c:lvl>
                  <c:pt idx="0">
                    <c:v>Intensity of poverty</c:v>
                  </c:pt>
                </c:lvl>
              </c:multiLvlStrCache>
            </c:multiLvlStrRef>
          </c:cat>
          <c:val>
            <c:numRef>
              <c:f>Sheet6!$F$7:$G$7</c:f>
              <c:numCache>
                <c:formatCode>General</c:formatCode>
                <c:ptCount val="2"/>
                <c:pt idx="0">
                  <c:v>49.84</c:v>
                </c:pt>
                <c:pt idx="1">
                  <c:v>47.54</c:v>
                </c:pt>
              </c:numCache>
            </c:numRef>
          </c:val>
          <c:smooth val="0"/>
          <c:extLst>
            <c:ext xmlns:c16="http://schemas.microsoft.com/office/drawing/2014/chart" uri="{C3380CC4-5D6E-409C-BE32-E72D297353CC}">
              <c16:uniqueId val="{00000002-009F-454D-A10D-5DC21991626C}"/>
            </c:ext>
          </c:extLst>
        </c:ser>
        <c:dLbls>
          <c:showLegendKey val="0"/>
          <c:showVal val="0"/>
          <c:showCatName val="0"/>
          <c:showSerName val="0"/>
          <c:showPercent val="0"/>
          <c:showBubbleSize val="0"/>
        </c:dLbls>
        <c:smooth val="0"/>
        <c:axId val="1408421808"/>
        <c:axId val="1408420144"/>
      </c:lineChart>
      <c:catAx>
        <c:axId val="140842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8420144"/>
        <c:crosses val="autoZero"/>
        <c:auto val="1"/>
        <c:lblAlgn val="ctr"/>
        <c:lblOffset val="100"/>
        <c:noMultiLvlLbl val="0"/>
      </c:catAx>
      <c:valAx>
        <c:axId val="1408420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8421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67D040-9348-4ED3-BA13-D631342AF863}" type="datetimeFigureOut">
              <a:rPr lang="en-US" smtClean="0"/>
              <a:t>11/29/2023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CB17500-B72C-48B6-9C96-7744F9492481}" type="slidenum">
              <a:rPr lang="en-US" smtClean="0"/>
              <a:t>‹#›</a:t>
            </a:fld>
            <a:endParaRPr lang="en-US"/>
          </a:p>
        </p:txBody>
      </p:sp>
    </p:spTree>
    <p:extLst>
      <p:ext uri="{BB962C8B-B14F-4D97-AF65-F5344CB8AC3E}">
        <p14:creationId xmlns:p14="http://schemas.microsoft.com/office/powerpoint/2010/main" val="97841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3 of the report</a:t>
            </a:r>
          </a:p>
        </p:txBody>
      </p:sp>
      <p:sp>
        <p:nvSpPr>
          <p:cNvPr id="4" name="Slide Number Placeholder 3"/>
          <p:cNvSpPr>
            <a:spLocks noGrp="1"/>
          </p:cNvSpPr>
          <p:nvPr>
            <p:ph type="sldNum" sz="quarter" idx="5"/>
          </p:nvPr>
        </p:nvSpPr>
        <p:spPr/>
        <p:txBody>
          <a:bodyPr/>
          <a:lstStyle/>
          <a:p>
            <a:fld id="{6CB17500-B72C-48B6-9C96-7744F9492481}" type="slidenum">
              <a:rPr lang="en-US" smtClean="0"/>
              <a:t>1</a:t>
            </a:fld>
            <a:endParaRPr lang="en-US"/>
          </a:p>
        </p:txBody>
      </p:sp>
    </p:spTree>
    <p:extLst>
      <p:ext uri="{BB962C8B-B14F-4D97-AF65-F5344CB8AC3E}">
        <p14:creationId xmlns:p14="http://schemas.microsoft.com/office/powerpoint/2010/main" val="3241564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expected, higher values were observed for Mauritania than is the case under the acute poverty measures</a:t>
            </a:r>
          </a:p>
          <a:p>
            <a:endParaRPr lang="en-US" dirty="0"/>
          </a:p>
        </p:txBody>
      </p:sp>
      <p:sp>
        <p:nvSpPr>
          <p:cNvPr id="4" name="Slide Number Placeholder 3"/>
          <p:cNvSpPr>
            <a:spLocks noGrp="1"/>
          </p:cNvSpPr>
          <p:nvPr>
            <p:ph type="sldNum" sz="quarter" idx="5"/>
          </p:nvPr>
        </p:nvSpPr>
        <p:spPr/>
        <p:txBody>
          <a:bodyPr/>
          <a:lstStyle/>
          <a:p>
            <a:fld id="{6CB17500-B72C-48B6-9C96-7744F9492481}" type="slidenum">
              <a:rPr lang="en-US" smtClean="0"/>
              <a:t>10</a:t>
            </a:fld>
            <a:endParaRPr lang="en-US"/>
          </a:p>
        </p:txBody>
      </p:sp>
    </p:spTree>
    <p:extLst>
      <p:ext uri="{BB962C8B-B14F-4D97-AF65-F5344CB8AC3E}">
        <p14:creationId xmlns:p14="http://schemas.microsoft.com/office/powerpoint/2010/main" val="25122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17500-B72C-48B6-9C96-7744F9492481}" type="slidenum">
              <a:rPr lang="en-US" smtClean="0"/>
              <a:t>11</a:t>
            </a:fld>
            <a:endParaRPr lang="en-US"/>
          </a:p>
        </p:txBody>
      </p:sp>
    </p:spTree>
    <p:extLst>
      <p:ext uri="{BB962C8B-B14F-4D97-AF65-F5344CB8AC3E}">
        <p14:creationId xmlns:p14="http://schemas.microsoft.com/office/powerpoint/2010/main" val="3136691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But </a:t>
            </a:r>
            <a:r>
              <a:rPr lang="en-US" sz="1200" b="1" dirty="0"/>
              <a:t>the global MPI serves as a relevant framework</a:t>
            </a:r>
            <a:r>
              <a:rPr lang="en-US" sz="1200" b="1" u="sng" dirty="0"/>
              <a:t>, in order to better capture their current realities, specificities and policy priorities to alleviate acute multidimensional deprivations</a:t>
            </a:r>
            <a:endParaRPr lang="en-US" b="1" u="sng" dirty="0"/>
          </a:p>
        </p:txBody>
      </p:sp>
      <p:sp>
        <p:nvSpPr>
          <p:cNvPr id="4" name="Slide Number Placeholder 3"/>
          <p:cNvSpPr>
            <a:spLocks noGrp="1"/>
          </p:cNvSpPr>
          <p:nvPr>
            <p:ph type="sldNum" sz="quarter" idx="5"/>
          </p:nvPr>
        </p:nvSpPr>
        <p:spPr/>
        <p:txBody>
          <a:bodyPr/>
          <a:lstStyle/>
          <a:p>
            <a:fld id="{6CB17500-B72C-48B6-9C96-7744F9492481}" type="slidenum">
              <a:rPr lang="en-US" smtClean="0"/>
              <a:t>12</a:t>
            </a:fld>
            <a:endParaRPr lang="en-US"/>
          </a:p>
        </p:txBody>
      </p:sp>
    </p:spTree>
    <p:extLst>
      <p:ext uri="{BB962C8B-B14F-4D97-AF65-F5344CB8AC3E}">
        <p14:creationId xmlns:p14="http://schemas.microsoft.com/office/powerpoint/2010/main" val="3602206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17500-B72C-48B6-9C96-7744F9492481}" type="slidenum">
              <a:rPr lang="en-US" smtClean="0"/>
              <a:t>13</a:t>
            </a:fld>
            <a:endParaRPr lang="en-US"/>
          </a:p>
        </p:txBody>
      </p:sp>
    </p:spTree>
    <p:extLst>
      <p:ext uri="{BB962C8B-B14F-4D97-AF65-F5344CB8AC3E}">
        <p14:creationId xmlns:p14="http://schemas.microsoft.com/office/powerpoint/2010/main" val="579240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Where do we stand regarding the recommendations of the first report?</a:t>
            </a:r>
          </a:p>
          <a:p>
            <a:endParaRPr lang="en-US" sz="1200" dirty="0">
              <a:latin typeface="+mn-lt"/>
            </a:endParaRPr>
          </a:p>
          <a:p>
            <a:pPr>
              <a:lnSpc>
                <a:spcPct val="200000"/>
              </a:lnSpc>
              <a:spcBef>
                <a:spcPts val="0"/>
              </a:spcBef>
            </a:pPr>
            <a:r>
              <a:rPr lang="en-US" sz="1200" dirty="0">
                <a:latin typeface="+mn-lt"/>
              </a:rPr>
              <a:t>A NOTE</a:t>
            </a:r>
            <a:br>
              <a:rPr lang="en-US" sz="1200" dirty="0">
                <a:latin typeface="+mn-lt"/>
              </a:rPr>
            </a:br>
            <a:endParaRPr lang="en-US" sz="1200" dirty="0">
              <a:latin typeface="+mn-lt"/>
            </a:endParaRPr>
          </a:p>
          <a:p>
            <a:pPr>
              <a:lnSpc>
                <a:spcPct val="100000"/>
              </a:lnSpc>
              <a:spcBef>
                <a:spcPts val="0"/>
              </a:spcBef>
            </a:pPr>
            <a:r>
              <a:rPr lang="en-US" sz="1200" dirty="0">
                <a:latin typeface="+mn-lt"/>
              </a:rPr>
              <a:t>Given the complex challenges ahead of our region, there’s a need for </a:t>
            </a:r>
            <a:r>
              <a:rPr lang="en-US" sz="1200" b="1" dirty="0">
                <a:latin typeface="+mn-lt"/>
              </a:rPr>
              <a:t>integrated set of policies</a:t>
            </a:r>
          </a:p>
          <a:p>
            <a:pPr>
              <a:lnSpc>
                <a:spcPct val="100000"/>
              </a:lnSpc>
              <a:spcBef>
                <a:spcPts val="0"/>
              </a:spcBef>
            </a:pPr>
            <a:r>
              <a:rPr lang="en-US" sz="1200" b="1" dirty="0">
                <a:latin typeface="+mn-lt"/>
              </a:rPr>
              <a:t>Context specificity</a:t>
            </a:r>
            <a:r>
              <a:rPr lang="en-US" sz="1200" dirty="0">
                <a:latin typeface="+mn-lt"/>
              </a:rPr>
              <a:t>—tailored to (sub)national realities</a:t>
            </a:r>
          </a:p>
          <a:p>
            <a:pPr lvl="1">
              <a:lnSpc>
                <a:spcPct val="100000"/>
              </a:lnSpc>
              <a:spcBef>
                <a:spcPts val="0"/>
              </a:spcBef>
            </a:pPr>
            <a:r>
              <a:rPr lang="en-US" sz="1200" dirty="0">
                <a:latin typeface="+mn-lt"/>
              </a:rPr>
              <a:t>The effectiveness of fiscal policies to fight poverty (and recovery from COVID-19) depends on </a:t>
            </a:r>
            <a:r>
              <a:rPr lang="en-US" sz="1200" b="1" dirty="0">
                <a:latin typeface="+mn-lt"/>
              </a:rPr>
              <a:t>other crucial characteristics </a:t>
            </a:r>
            <a:r>
              <a:rPr lang="en-US" sz="1200" dirty="0">
                <a:latin typeface="+mn-lt"/>
              </a:rPr>
              <a:t>such as access to finance, digitalization, urbanization rate, market distortions, effectiveness of public services, cost of borrowing, informality, data, etc.</a:t>
            </a:r>
          </a:p>
          <a:p>
            <a:pPr>
              <a:lnSpc>
                <a:spcPct val="100000"/>
              </a:lnSpc>
              <a:spcBef>
                <a:spcPts val="0"/>
              </a:spcBef>
            </a:pPr>
            <a:r>
              <a:rPr lang="en-US" sz="1200" dirty="0">
                <a:latin typeface="+mn-lt"/>
              </a:rPr>
              <a:t>Understanding the </a:t>
            </a:r>
            <a:r>
              <a:rPr lang="en-US" sz="1200" b="1" dirty="0">
                <a:latin typeface="+mn-lt"/>
              </a:rPr>
              <a:t>political economy </a:t>
            </a:r>
            <a:r>
              <a:rPr lang="en-US" sz="1200" dirty="0">
                <a:latin typeface="+mn-lt"/>
              </a:rPr>
              <a:t>context is key in selecting and prioritizing policy measures based on trade-offs, welfare judgements, planning horizon/discounting factor</a:t>
            </a:r>
            <a:r>
              <a:rPr lang="en-US" sz="1200" b="1" dirty="0">
                <a:latin typeface="+mn-lt"/>
              </a:rPr>
              <a:t> </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6CB17500-B72C-48B6-9C96-7744F9492481}" type="slidenum">
              <a:rPr lang="en-US" smtClean="0"/>
              <a:t>14</a:t>
            </a:fld>
            <a:endParaRPr lang="en-US"/>
          </a:p>
        </p:txBody>
      </p:sp>
    </p:spTree>
    <p:extLst>
      <p:ext uri="{BB962C8B-B14F-4D97-AF65-F5344CB8AC3E}">
        <p14:creationId xmlns:p14="http://schemas.microsoft.com/office/powerpoint/2010/main" val="4090872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A note on recommendations: </a:t>
            </a:r>
            <a:r>
              <a:rPr lang="en-US" b="1" dirty="0">
                <a:latin typeface="Calibri" panose="020F0502020204030204" pitchFamily="34" charset="0"/>
                <a:cs typeface="Calibri" panose="020F0502020204030204" pitchFamily="34" charset="0"/>
              </a:rPr>
              <a:t>context sensitivity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CB17500-B72C-48B6-9C96-7744F9492481}" type="slidenum">
              <a:rPr lang="en-US" smtClean="0"/>
              <a:t>15</a:t>
            </a:fld>
            <a:endParaRPr lang="en-US"/>
          </a:p>
        </p:txBody>
      </p:sp>
    </p:spTree>
    <p:extLst>
      <p:ext uri="{BB962C8B-B14F-4D97-AF65-F5344CB8AC3E}">
        <p14:creationId xmlns:p14="http://schemas.microsoft.com/office/powerpoint/2010/main" val="518407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COVID exposed the ineffectiveness of health systems in responding to unexpected health emergencies, which put pressure on healthcare systems</a:t>
            </a:r>
          </a:p>
          <a:p>
            <a:endParaRPr lang="en-US" sz="1200" dirty="0"/>
          </a:p>
          <a:p>
            <a:pPr lvl="1">
              <a:lnSpc>
                <a:spcPct val="110000"/>
              </a:lnSpc>
            </a:pPr>
            <a:r>
              <a:rPr lang="en-US" sz="1200" b="1" dirty="0">
                <a:effectLst/>
                <a:latin typeface="Calibri" panose="020F0502020204030204" pitchFamily="34" charset="0"/>
                <a:ea typeface="Calibri" panose="020F0502020204030204" pitchFamily="34" charset="0"/>
                <a:cs typeface="Calibri" panose="020F0502020204030204" pitchFamily="34" charset="0"/>
              </a:rPr>
              <a:t>Strengthen the capacity of health systems </a:t>
            </a:r>
            <a:r>
              <a:rPr lang="en-US" sz="1200" dirty="0">
                <a:effectLst/>
                <a:latin typeface="Calibri" panose="020F0502020204030204" pitchFamily="34" charset="0"/>
                <a:ea typeface="Calibri" panose="020F0502020204030204" pitchFamily="34" charset="0"/>
                <a:cs typeface="Calibri" panose="020F0502020204030204" pitchFamily="34" charset="0"/>
              </a:rPr>
              <a:t>to respond to existing health demands as well as unexpected shocks</a:t>
            </a:r>
          </a:p>
          <a:p>
            <a:pPr lvl="1">
              <a:lnSpc>
                <a:spcPct val="110000"/>
              </a:lnSpc>
            </a:pPr>
            <a:r>
              <a:rPr lang="en-US" sz="1200" dirty="0">
                <a:latin typeface="Calibri" panose="020F0502020204030204" pitchFamily="34" charset="0"/>
                <a:ea typeface="Calibri" panose="020F0502020204030204" pitchFamily="34" charset="0"/>
                <a:cs typeface="Calibri" panose="020F0502020204030204" pitchFamily="34" charset="0"/>
              </a:rPr>
              <a:t>I</a:t>
            </a:r>
            <a:r>
              <a:rPr lang="en-US" sz="1200" dirty="0">
                <a:effectLst/>
                <a:latin typeface="Calibri" panose="020F0502020204030204" pitchFamily="34" charset="0"/>
                <a:ea typeface="Calibri" panose="020F0502020204030204" pitchFamily="34" charset="0"/>
                <a:cs typeface="Calibri" panose="020F0502020204030204" pitchFamily="34" charset="0"/>
              </a:rPr>
              <a:t>mprove </a:t>
            </a:r>
            <a:r>
              <a:rPr lang="en-US" sz="1200" b="1" dirty="0">
                <a:effectLst/>
                <a:latin typeface="Calibri" panose="020F0502020204030204" pitchFamily="34" charset="0"/>
                <a:ea typeface="Calibri" panose="020F0502020204030204" pitchFamily="34" charset="0"/>
                <a:cs typeface="Calibri" panose="020F0502020204030204" pitchFamily="34" charset="0"/>
              </a:rPr>
              <a:t>quality and affordability of services</a:t>
            </a:r>
            <a:endParaRPr lang="en-US" sz="1200" b="1" dirty="0">
              <a:latin typeface="Calibri" panose="020F0502020204030204" pitchFamily="34" charset="0"/>
              <a:ea typeface="Calibri" panose="020F0502020204030204" pitchFamily="34" charset="0"/>
              <a:cs typeface="Calibri" panose="020F0502020204030204" pitchFamily="34" charset="0"/>
            </a:endParaRPr>
          </a:p>
          <a:p>
            <a:pPr lvl="1">
              <a:lnSpc>
                <a:spcPct val="110000"/>
              </a:lnSpc>
            </a:pPr>
            <a:r>
              <a:rPr lang="en-US" sz="1200" dirty="0">
                <a:latin typeface="Calibri" panose="020F0502020204030204" pitchFamily="34" charset="0"/>
                <a:cs typeface="Calibri" panose="020F0502020204030204" pitchFamily="34" charset="0"/>
              </a:rPr>
              <a:t>Ensure more comprehensive and </a:t>
            </a:r>
            <a:r>
              <a:rPr lang="en-US" sz="1200" b="1" dirty="0">
                <a:latin typeface="Calibri" panose="020F0502020204030204" pitchFamily="34" charset="0"/>
                <a:cs typeface="Calibri" panose="020F0502020204030204" pitchFamily="34" charset="0"/>
              </a:rPr>
              <a:t>universal coverage</a:t>
            </a:r>
          </a:p>
          <a:p>
            <a:pPr lvl="1">
              <a:lnSpc>
                <a:spcPct val="110000"/>
              </a:lnSpc>
            </a:pPr>
            <a:r>
              <a:rPr lang="en-US" sz="1200" b="1" dirty="0">
                <a:latin typeface="Calibri" panose="020F0502020204030204" pitchFamily="34" charset="0"/>
                <a:ea typeface="Calibri" panose="020F0502020204030204" pitchFamily="34" charset="0"/>
                <a:cs typeface="Calibri" panose="020F0502020204030204" pitchFamily="34" charset="0"/>
              </a:rPr>
              <a:t>R</a:t>
            </a:r>
            <a:r>
              <a:rPr lang="en-US" sz="1200" b="1" dirty="0">
                <a:effectLst/>
                <a:latin typeface="Calibri" panose="020F0502020204030204" pitchFamily="34" charset="0"/>
                <a:ea typeface="Calibri" panose="020F0502020204030204" pitchFamily="34" charset="0"/>
                <a:cs typeface="Calibri" panose="020F0502020204030204" pitchFamily="34" charset="0"/>
              </a:rPr>
              <a:t>eorient health systems towards prevention, with an emphasis on primary health care</a:t>
            </a:r>
            <a:r>
              <a:rPr lang="en-US" sz="1200" dirty="0">
                <a:effectLst/>
                <a:latin typeface="Calibri" panose="020F0502020204030204" pitchFamily="34" charset="0"/>
                <a:ea typeface="Calibri" panose="020F0502020204030204" pitchFamily="34" charset="0"/>
                <a:cs typeface="Calibri" panose="020F0502020204030204" pitchFamily="34" charset="0"/>
              </a:rPr>
              <a:t>, enhanced local primary health-care centres and patient follow-up</a:t>
            </a:r>
          </a:p>
          <a:p>
            <a:pPr lvl="1">
              <a:lnSpc>
                <a:spcPct val="110000"/>
              </a:lnSpc>
            </a:pPr>
            <a:r>
              <a:rPr lang="en-US" sz="1200" dirty="0">
                <a:effectLst/>
                <a:latin typeface="Calibri" panose="020F0502020204030204" pitchFamily="34" charset="0"/>
                <a:ea typeface="Calibri" panose="020F0502020204030204" pitchFamily="34" charset="0"/>
                <a:cs typeface="Calibri" panose="020F0502020204030204" pitchFamily="34" charset="0"/>
              </a:rPr>
              <a:t>Prioritize </a:t>
            </a:r>
            <a:r>
              <a:rPr lang="en-US" sz="1200" b="1" dirty="0">
                <a:effectLst/>
                <a:latin typeface="Calibri" panose="020F0502020204030204" pitchFamily="34" charset="0"/>
                <a:ea typeface="Calibri" panose="020F0502020204030204" pitchFamily="34" charset="0"/>
                <a:cs typeface="Calibri" panose="020F0502020204030204" pitchFamily="34" charset="0"/>
              </a:rPr>
              <a:t>maternal and child health</a:t>
            </a:r>
            <a:r>
              <a:rPr lang="en-US" sz="1200" dirty="0">
                <a:effectLst/>
                <a:latin typeface="Calibri" panose="020F0502020204030204" pitchFamily="34" charset="0"/>
                <a:ea typeface="Calibri" panose="020F0502020204030204" pitchFamily="34" charset="0"/>
                <a:cs typeface="Calibri" panose="020F0502020204030204" pitchFamily="34" charset="0"/>
              </a:rPr>
              <a:t>—strongly associated with high infant mortality, lower levels of educational attainment for younger children and poor nutrition outcomes</a:t>
            </a:r>
          </a:p>
        </p:txBody>
      </p:sp>
      <p:sp>
        <p:nvSpPr>
          <p:cNvPr id="4" name="Slide Number Placeholder 3"/>
          <p:cNvSpPr>
            <a:spLocks noGrp="1"/>
          </p:cNvSpPr>
          <p:nvPr>
            <p:ph type="sldNum" sz="quarter" idx="5"/>
          </p:nvPr>
        </p:nvSpPr>
        <p:spPr/>
        <p:txBody>
          <a:bodyPr/>
          <a:lstStyle/>
          <a:p>
            <a:fld id="{6CB17500-B72C-48B6-9C96-7744F9492481}" type="slidenum">
              <a:rPr lang="en-US" smtClean="0"/>
              <a:t>16</a:t>
            </a:fld>
            <a:endParaRPr lang="en-US"/>
          </a:p>
        </p:txBody>
      </p:sp>
    </p:spTree>
    <p:extLst>
      <p:ext uri="{BB962C8B-B14F-4D97-AF65-F5344CB8AC3E}">
        <p14:creationId xmlns:p14="http://schemas.microsoft.com/office/powerpoint/2010/main" val="244030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some countries still lack universal access to education, the focus on education must shift from quantity to quality. Improvements in the quality of education have not kept pace with the significant improvements in school attendance rates</a:t>
            </a:r>
          </a:p>
        </p:txBody>
      </p:sp>
      <p:sp>
        <p:nvSpPr>
          <p:cNvPr id="4" name="Slide Number Placeholder 3"/>
          <p:cNvSpPr>
            <a:spLocks noGrp="1"/>
          </p:cNvSpPr>
          <p:nvPr>
            <p:ph type="sldNum" sz="quarter" idx="5"/>
          </p:nvPr>
        </p:nvSpPr>
        <p:spPr/>
        <p:txBody>
          <a:bodyPr/>
          <a:lstStyle/>
          <a:p>
            <a:fld id="{6CB17500-B72C-48B6-9C96-7744F9492481}" type="slidenum">
              <a:rPr lang="en-US" smtClean="0"/>
              <a:t>17</a:t>
            </a:fld>
            <a:endParaRPr lang="en-US"/>
          </a:p>
        </p:txBody>
      </p:sp>
    </p:spTree>
    <p:extLst>
      <p:ext uri="{BB962C8B-B14F-4D97-AF65-F5344CB8AC3E}">
        <p14:creationId xmlns:p14="http://schemas.microsoft.com/office/powerpoint/2010/main" val="355663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spcBef>
                <a:spcPts val="0"/>
              </a:spcBef>
              <a:spcAft>
                <a:spcPts val="0"/>
              </a:spcAft>
            </a:pPr>
            <a:r>
              <a:rPr lang="en-US" sz="1200" dirty="0">
                <a:latin typeface="+mn-lt"/>
                <a:cs typeface="Arial" panose="020B0604020202020204" pitchFamily="34" charset="0"/>
              </a:rPr>
              <a:t>Failing to manage risks and vulnerabilities means the risk of reversal in years of human development gains</a:t>
            </a:r>
          </a:p>
          <a:p>
            <a:pPr marL="628650" lvl="1" indent="-171450">
              <a:lnSpc>
                <a:spcPct val="100000"/>
              </a:lnSpc>
              <a:spcBef>
                <a:spcPts val="0"/>
              </a:spcBef>
              <a:spcAft>
                <a:spcPts val="0"/>
              </a:spcAft>
              <a:buFont typeface="Arial" panose="020B0604020202020204" pitchFamily="34" charset="0"/>
              <a:buChar char="•"/>
            </a:pPr>
            <a:r>
              <a:rPr lang="en-US" sz="1200" dirty="0">
                <a:latin typeface="+mn-lt"/>
              </a:rPr>
              <a:t>Therefore it is important to strengthen DRM and EWS</a:t>
            </a:r>
          </a:p>
          <a:p>
            <a:pPr>
              <a:lnSpc>
                <a:spcPct val="100000"/>
              </a:lnSpc>
              <a:spcBef>
                <a:spcPts val="0"/>
              </a:spcBef>
              <a:spcAft>
                <a:spcPts val="0"/>
              </a:spcAft>
            </a:pPr>
            <a:r>
              <a:rPr lang="en-US" sz="1200" b="1" dirty="0">
                <a:latin typeface="+mn-lt"/>
                <a:cs typeface="Arial" panose="020B0604020202020204" pitchFamily="34" charset="0"/>
              </a:rPr>
              <a:t>Invest in social protection </a:t>
            </a:r>
            <a:r>
              <a:rPr lang="en-US" sz="1200" dirty="0">
                <a:effectLst/>
                <a:latin typeface="+mn-lt"/>
                <a:ea typeface="Calibri" panose="020F0502020204030204" pitchFamily="34" charset="0"/>
                <a:cs typeface="Arial" panose="020B0604020202020204" pitchFamily="34" charset="0"/>
              </a:rPr>
              <a:t>that provide adequate food for consumption and help poor consumers achieve and maintain better nutritional status particularly in crisis and fragile countries</a:t>
            </a:r>
          </a:p>
          <a:p>
            <a:pPr marL="742950" lvl="1" indent="-285750">
              <a:lnSpc>
                <a:spcPct val="100000"/>
              </a:lnSpc>
              <a:spcBef>
                <a:spcPts val="0"/>
              </a:spcBef>
              <a:spcAft>
                <a:spcPts val="0"/>
              </a:spcAft>
              <a:buFont typeface="Arial" panose="020B0604020202020204" pitchFamily="34" charset="0"/>
              <a:buChar char="•"/>
            </a:pPr>
            <a:r>
              <a:rPr lang="en-US" sz="1200" strike="noStrike" baseline="0" dirty="0">
                <a:latin typeface="+mn-lt"/>
                <a:cs typeface="Arial" panose="020B0604020202020204" pitchFamily="34" charset="0"/>
              </a:rPr>
              <a:t>Looking at options to </a:t>
            </a:r>
            <a:r>
              <a:rPr lang="en-US" sz="1200" b="1" strike="noStrike" baseline="0" dirty="0">
                <a:latin typeface="+mn-lt"/>
                <a:cs typeface="Arial" panose="020B0604020202020204" pitchFamily="34" charset="0"/>
              </a:rPr>
              <a:t>expand the fiscal space</a:t>
            </a:r>
            <a:r>
              <a:rPr lang="en-US" sz="1200" strike="noStrike" baseline="0" dirty="0">
                <a:latin typeface="+mn-lt"/>
                <a:cs typeface="Arial" panose="020B0604020202020204" pitchFamily="34" charset="0"/>
              </a:rPr>
              <a:t> </a:t>
            </a:r>
            <a:r>
              <a:rPr lang="en-US" sz="1200" b="1" strike="noStrike" baseline="0" dirty="0">
                <a:latin typeface="+mn-lt"/>
                <a:cs typeface="Arial" panose="020B0604020202020204" pitchFamily="34" charset="0"/>
              </a:rPr>
              <a:t>- reforming subsidies</a:t>
            </a:r>
            <a:r>
              <a:rPr lang="en-US" sz="1200" strike="noStrike" baseline="0" dirty="0">
                <a:latin typeface="+mn-lt"/>
                <a:cs typeface="Arial" panose="020B0604020202020204" pitchFamily="34" charset="0"/>
              </a:rPr>
              <a:t>, implementing progressive and innovative taxation, reallocating public expenditures, managing/restructuring debt, expanding social security coverage and contributory revenues, strengthening and integrating zakat funds into formal </a:t>
            </a:r>
            <a:r>
              <a:rPr lang="en-US" sz="1200" dirty="0">
                <a:latin typeface="+mn-lt"/>
                <a:cs typeface="Arial" panose="020B0604020202020204" pitchFamily="34" charset="0"/>
              </a:rPr>
              <a:t>social protection systems</a:t>
            </a:r>
          </a:p>
          <a:p>
            <a:pPr>
              <a:lnSpc>
                <a:spcPct val="100000"/>
              </a:lnSpc>
              <a:spcBef>
                <a:spcPts val="0"/>
              </a:spcBef>
              <a:spcAft>
                <a:spcPts val="0"/>
              </a:spcAft>
            </a:pPr>
            <a:r>
              <a:rPr lang="en-US" sz="1200" dirty="0">
                <a:effectLst/>
                <a:latin typeface="+mn-lt"/>
                <a:ea typeface="Calibri" panose="020F0502020204030204" pitchFamily="34" charset="0"/>
                <a:cs typeface="Arial" panose="020B0604020202020204" pitchFamily="34" charset="0"/>
              </a:rPr>
              <a:t>A </a:t>
            </a:r>
            <a:r>
              <a:rPr lang="en-US" sz="1200" b="1" dirty="0">
                <a:effectLst/>
                <a:latin typeface="+mn-lt"/>
                <a:ea typeface="Calibri" panose="020F0502020204030204" pitchFamily="34" charset="0"/>
                <a:cs typeface="Arial" panose="020B0604020202020204" pitchFamily="34" charset="0"/>
              </a:rPr>
              <a:t>healthy and inclusive labor market</a:t>
            </a:r>
            <a:r>
              <a:rPr lang="en-US" sz="1200" dirty="0">
                <a:effectLst/>
                <a:latin typeface="+mn-lt"/>
                <a:ea typeface="Calibri" panose="020F0502020204030204" pitchFamily="34" charset="0"/>
                <a:cs typeface="Arial" panose="020B0604020202020204" pitchFamily="34" charset="0"/>
              </a:rPr>
              <a:t> and the </a:t>
            </a:r>
            <a:r>
              <a:rPr lang="en-US" sz="1200" b="1" dirty="0">
                <a:effectLst/>
                <a:latin typeface="+mn-lt"/>
                <a:ea typeface="Calibri" panose="020F0502020204030204" pitchFamily="34" charset="0"/>
                <a:cs typeface="Arial" panose="020B0604020202020204" pitchFamily="34" charset="0"/>
              </a:rPr>
              <a:t>economic</a:t>
            </a:r>
            <a:r>
              <a:rPr lang="en-US" sz="1200" dirty="0">
                <a:effectLst/>
                <a:latin typeface="+mn-lt"/>
                <a:ea typeface="Calibri" panose="020F0502020204030204" pitchFamily="34" charset="0"/>
                <a:cs typeface="Arial" panose="020B0604020202020204" pitchFamily="34" charset="0"/>
              </a:rPr>
              <a:t> </a:t>
            </a:r>
            <a:r>
              <a:rPr lang="en-US" sz="1200" b="1" dirty="0">
                <a:effectLst/>
                <a:latin typeface="+mn-lt"/>
                <a:ea typeface="Calibri" panose="020F0502020204030204" pitchFamily="34" charset="0"/>
                <a:cs typeface="Arial" panose="020B0604020202020204" pitchFamily="34" charset="0"/>
              </a:rPr>
              <a:t>capacity to create decent jobs are essential</a:t>
            </a:r>
            <a:endParaRPr lang="en-US" sz="1200" dirty="0">
              <a:effectLst/>
              <a:latin typeface="+mn-lt"/>
              <a:ea typeface="Calibri" panose="020F0502020204030204" pitchFamily="34" charset="0"/>
              <a:cs typeface="Arial" panose="020B0604020202020204" pitchFamily="34" charset="0"/>
            </a:endParaRPr>
          </a:p>
          <a:p>
            <a:pPr marL="742950" lvl="1" indent="-285750">
              <a:lnSpc>
                <a:spcPct val="100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Implementing policies that </a:t>
            </a:r>
            <a:r>
              <a:rPr lang="en-US" sz="1200" dirty="0">
                <a:latin typeface="+mn-lt"/>
                <a:cs typeface="Arial" panose="020B0604020202020204" pitchFamily="34" charset="0"/>
              </a:rPr>
              <a:t>aim to address deficiencies in decent work opportunities</a:t>
            </a:r>
          </a:p>
          <a:p>
            <a:pPr marL="742950" lvl="1" indent="-285750">
              <a:lnSpc>
                <a:spcPct val="100000"/>
              </a:lnSpc>
              <a:spcBef>
                <a:spcPts val="0"/>
              </a:spcBef>
              <a:spcAft>
                <a:spcPts val="0"/>
              </a:spcAft>
              <a:buFont typeface="Arial" panose="020B0604020202020204" pitchFamily="34" charset="0"/>
              <a:buChar char="•"/>
            </a:pPr>
            <a:r>
              <a:rPr lang="en-US" sz="1200" b="1" dirty="0">
                <a:effectLst/>
                <a:latin typeface="+mn-lt"/>
                <a:ea typeface="Calibri" panose="020F0502020204030204" pitchFamily="34" charset="0"/>
                <a:cs typeface="Arial" panose="020B0604020202020204" pitchFamily="34" charset="0"/>
              </a:rPr>
              <a:t>create an enabling environment for private sector development </a:t>
            </a:r>
            <a:r>
              <a:rPr lang="en-US" sz="1200" dirty="0">
                <a:effectLst/>
                <a:latin typeface="+mn-lt"/>
                <a:ea typeface="Calibri" panose="020F0502020204030204" pitchFamily="34" charset="0"/>
                <a:cs typeface="Arial" panose="020B0604020202020204" pitchFamily="34" charset="0"/>
              </a:rPr>
              <a:t>(access to finance, digitalization) </a:t>
            </a:r>
          </a:p>
          <a:p>
            <a:pPr marL="742950" lvl="1" indent="-285750">
              <a:lnSpc>
                <a:spcPct val="100000"/>
              </a:lnSpc>
              <a:spcBef>
                <a:spcPts val="0"/>
              </a:spcBef>
              <a:spcAft>
                <a:spcPts val="0"/>
              </a:spcAft>
              <a:buFont typeface="Arial" panose="020B0604020202020204" pitchFamily="34" charset="0"/>
              <a:buChar char="•"/>
            </a:pPr>
            <a:r>
              <a:rPr lang="en-US" sz="1200" b="1" dirty="0">
                <a:latin typeface="+mn-lt"/>
                <a:ea typeface="Calibri" panose="020F0502020204030204" pitchFamily="34" charset="0"/>
                <a:cs typeface="Arial" panose="020B0604020202020204" pitchFamily="34" charset="0"/>
              </a:rPr>
              <a:t>E</a:t>
            </a:r>
            <a:r>
              <a:rPr lang="en-US" sz="1200" b="1" dirty="0">
                <a:effectLst/>
                <a:latin typeface="+mn-lt"/>
                <a:ea typeface="Calibri" panose="020F0502020204030204" pitchFamily="34" charset="0"/>
                <a:cs typeface="Arial" panose="020B0604020202020204" pitchFamily="34" charset="0"/>
              </a:rPr>
              <a:t>nhance the inclusion of women in the labor market</a:t>
            </a:r>
            <a:r>
              <a:rPr lang="en-US" sz="1200" dirty="0">
                <a:effectLst/>
                <a:latin typeface="+mn-lt"/>
                <a:ea typeface="Calibri" panose="020F0502020204030204" pitchFamily="34" charset="0"/>
                <a:cs typeface="Arial" panose="020B0604020202020204" pitchFamily="34" charset="0"/>
              </a:rPr>
              <a:t>, such as revisiting labor laws to ensure higher participation.</a:t>
            </a:r>
            <a:endParaRPr lang="en-US" sz="1200" dirty="0">
              <a:latin typeface="+mn-lt"/>
            </a:endParaRPr>
          </a:p>
          <a:p>
            <a:pPr lvl="0">
              <a:lnSpc>
                <a:spcPct val="100000"/>
              </a:lnSpc>
              <a:spcBef>
                <a:spcPts val="0"/>
              </a:spcBef>
              <a:spcAft>
                <a:spcPts val="0"/>
              </a:spcAft>
            </a:pPr>
            <a:endParaRPr lang="en-US" sz="1800"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B17500-B72C-48B6-9C96-7744F9492481}" type="slidenum">
              <a:rPr lang="en-US" smtClean="0"/>
              <a:t>18</a:t>
            </a:fld>
            <a:endParaRPr lang="en-US"/>
          </a:p>
        </p:txBody>
      </p:sp>
    </p:spTree>
    <p:extLst>
      <p:ext uri="{BB962C8B-B14F-4D97-AF65-F5344CB8AC3E}">
        <p14:creationId xmlns:p14="http://schemas.microsoft.com/office/powerpoint/2010/main" val="1384315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Needless to mention about its relevance</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n-US" dirty="0">
              <a:effectLst/>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E</a:t>
            </a:r>
            <a:r>
              <a:rPr lang="en-US" dirty="0">
                <a:effectLst/>
                <a:latin typeface="Calibri" panose="020F0502020204030204" pitchFamily="34" charset="0"/>
                <a:ea typeface="Calibri" panose="020F0502020204030204" pitchFamily="34" charset="0"/>
                <a:cs typeface="Calibri" panose="020F0502020204030204" pitchFamily="34" charset="0"/>
              </a:rPr>
              <a:t>nsuring inclusion in access to digital services by promoting digital literacy, including by integrating digitalization into the school curriculum</a:t>
            </a:r>
          </a:p>
          <a:p>
            <a:r>
              <a:rPr lang="en-US" dirty="0">
                <a:latin typeface="Calibri" panose="020F0502020204030204" pitchFamily="34" charset="0"/>
                <a:ea typeface="Calibri" panose="020F0502020204030204" pitchFamily="34" charset="0"/>
                <a:cs typeface="Calibri" panose="020F0502020204030204" pitchFamily="34" charset="0"/>
              </a:rPr>
              <a:t>R</a:t>
            </a:r>
            <a:r>
              <a:rPr lang="en-US" dirty="0">
                <a:effectLst/>
                <a:latin typeface="Calibri" panose="020F0502020204030204" pitchFamily="34" charset="0"/>
                <a:ea typeface="Calibri" panose="020F0502020204030204" pitchFamily="34" charset="0"/>
                <a:cs typeface="Calibri" panose="020F0502020204030204" pitchFamily="34" charset="0"/>
              </a:rPr>
              <a:t>e-examining policies and the regulatory environment. Promoting competition can reduce fees/bills (e.g., in Mexico), expanding internet subscriptions and </a:t>
            </a:r>
            <a:r>
              <a:rPr lang="en-US" b="1" dirty="0">
                <a:effectLst/>
                <a:latin typeface="Calibri" panose="020F0502020204030204" pitchFamily="34" charset="0"/>
                <a:ea typeface="Calibri" panose="020F0502020204030204" pitchFamily="34" charset="0"/>
                <a:cs typeface="Calibri" panose="020F0502020204030204" pitchFamily="34" charset="0"/>
              </a:rPr>
              <a:t>facilitating internet access for low-income households </a:t>
            </a:r>
            <a:r>
              <a:rPr lang="en-US" dirty="0">
                <a:latin typeface="Calibri" panose="020F0502020204030204" pitchFamily="34" charset="0"/>
                <a:ea typeface="Calibri" panose="020F0502020204030204" pitchFamily="34" charset="0"/>
                <a:cs typeface="Calibri" panose="020F0502020204030204" pitchFamily="34" charset="0"/>
              </a:rPr>
              <a:t>Potential of </a:t>
            </a:r>
            <a:r>
              <a:rPr lang="en-US" b="1" dirty="0">
                <a:latin typeface="Calibri" panose="020F0502020204030204" pitchFamily="34" charset="0"/>
                <a:ea typeface="Calibri" panose="020F0502020204030204" pitchFamily="34" charset="0"/>
                <a:cs typeface="Calibri" panose="020F0502020204030204" pitchFamily="34" charset="0"/>
              </a:rPr>
              <a:t>e-governance and e-commerce </a:t>
            </a:r>
            <a:r>
              <a:rPr lang="en-US" dirty="0">
                <a:latin typeface="Calibri" panose="020F0502020204030204" pitchFamily="34" charset="0"/>
                <a:ea typeface="Calibri" panose="020F0502020204030204" pitchFamily="34" charset="0"/>
                <a:cs typeface="Calibri" panose="020F0502020204030204" pitchFamily="34" charset="0"/>
              </a:rPr>
              <a:t>in the region</a:t>
            </a:r>
            <a:r>
              <a:rPr lang="en-US" dirty="0">
                <a:effectLst/>
                <a:latin typeface="Calibri" panose="020F0502020204030204" pitchFamily="34" charset="0"/>
                <a:ea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Narrow the digital divide</a:t>
            </a:r>
          </a:p>
          <a:p>
            <a:endParaRPr lang="en-US" dirty="0"/>
          </a:p>
        </p:txBody>
      </p:sp>
      <p:sp>
        <p:nvSpPr>
          <p:cNvPr id="4" name="Slide Number Placeholder 3"/>
          <p:cNvSpPr>
            <a:spLocks noGrp="1"/>
          </p:cNvSpPr>
          <p:nvPr>
            <p:ph type="sldNum" sz="quarter" idx="5"/>
          </p:nvPr>
        </p:nvSpPr>
        <p:spPr/>
        <p:txBody>
          <a:bodyPr/>
          <a:lstStyle/>
          <a:p>
            <a:fld id="{6CB17500-B72C-48B6-9C96-7744F9492481}" type="slidenum">
              <a:rPr lang="en-US" smtClean="0"/>
              <a:t>19</a:t>
            </a:fld>
            <a:endParaRPr lang="en-US"/>
          </a:p>
        </p:txBody>
      </p:sp>
    </p:spTree>
    <p:extLst>
      <p:ext uri="{BB962C8B-B14F-4D97-AF65-F5344CB8AC3E}">
        <p14:creationId xmlns:p14="http://schemas.microsoft.com/office/powerpoint/2010/main" val="128570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17500-B72C-48B6-9C96-7744F9492481}" type="slidenum">
              <a:rPr lang="en-US" smtClean="0"/>
              <a:t>2</a:t>
            </a:fld>
            <a:endParaRPr lang="en-US"/>
          </a:p>
        </p:txBody>
      </p:sp>
    </p:spTree>
    <p:extLst>
      <p:ext uri="{BB962C8B-B14F-4D97-AF65-F5344CB8AC3E}">
        <p14:creationId xmlns:p14="http://schemas.microsoft.com/office/powerpoint/2010/main" val="318131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Achievement of equity requires reviewing and reforming discriminatory laws and practices that perpetuate inequality, among other measures</a:t>
            </a:r>
          </a:p>
          <a:p>
            <a:endParaRPr lang="en-US" sz="1200" dirty="0">
              <a:latin typeface="Calibri" panose="020F0502020204030204" pitchFamily="34" charset="0"/>
              <a:cs typeface="Calibri" panose="020F0502020204030204" pitchFamily="34" charset="0"/>
            </a:endParaRPr>
          </a:p>
          <a:p>
            <a:pPr>
              <a:lnSpc>
                <a:spcPct val="100000"/>
              </a:lnSpc>
            </a:pPr>
            <a:r>
              <a:rPr lang="en-US" dirty="0">
                <a:latin typeface="Calibri" panose="020F0502020204030204" pitchFamily="34" charset="0"/>
                <a:cs typeface="Calibri" panose="020F0502020204030204" pitchFamily="34" charset="0"/>
              </a:rPr>
              <a:t>LNOB: Poverty reduction was unequal with certain areas and people being left behind</a:t>
            </a:r>
          </a:p>
          <a:p>
            <a:pPr>
              <a:lnSpc>
                <a:spcPct val="100000"/>
              </a:lnSpc>
            </a:pPr>
            <a:endParaRPr lang="en-US" dirty="0">
              <a:latin typeface="Calibri" panose="020F0502020204030204" pitchFamily="34" charset="0"/>
              <a:cs typeface="Calibri" panose="020F0502020204030204" pitchFamily="34" charset="0"/>
            </a:endParaRPr>
          </a:p>
          <a:p>
            <a:pPr>
              <a:lnSpc>
                <a:spcPct val="100000"/>
              </a:lnSpc>
            </a:pPr>
            <a:r>
              <a:rPr lang="en-US" dirty="0">
                <a:latin typeface="Calibri" panose="020F0502020204030204" pitchFamily="34" charset="0"/>
                <a:cs typeface="Calibri" panose="020F0502020204030204" pitchFamily="34" charset="0"/>
              </a:rPr>
              <a:t>Achievement of equity requires reviewing and reforming discriminatory laws and practices that perpetuate inequality. </a:t>
            </a:r>
          </a:p>
          <a:p>
            <a:pPr>
              <a:lnSpc>
                <a:spcPct val="100000"/>
              </a:lnSpc>
            </a:pPr>
            <a:r>
              <a:rPr lang="en-US" dirty="0">
                <a:latin typeface="Calibri" panose="020F0502020204030204" pitchFamily="34" charset="0"/>
                <a:cs typeface="Calibri" panose="020F0502020204030204" pitchFamily="34" charset="0"/>
              </a:rPr>
              <a:t>Access to opportunities for the poor and the vulnerable groups should be expanded</a:t>
            </a:r>
          </a:p>
          <a:p>
            <a:pPr>
              <a:lnSpc>
                <a:spcPct val="100000"/>
              </a:lnSpc>
            </a:pPr>
            <a:r>
              <a:rPr lang="en-US" dirty="0">
                <a:latin typeface="Calibri" panose="020F0502020204030204" pitchFamily="34" charset="0"/>
                <a:cs typeface="Calibri" panose="020F0502020204030204" pitchFamily="34" charset="0"/>
              </a:rPr>
              <a:t>To address disparities within </a:t>
            </a:r>
            <a:r>
              <a:rPr lang="en-US" dirty="0">
                <a:effectLst/>
                <a:latin typeface="Calibri" panose="020F0502020204030204" pitchFamily="34" charset="0"/>
                <a:ea typeface="Calibri" panose="020F0502020204030204" pitchFamily="34" charset="0"/>
                <a:cs typeface="Calibri" panose="020F0502020204030204" pitchFamily="34" charset="0"/>
              </a:rPr>
              <a:t>countries, targeted poverty-reduction interventions are needed to focus on the groups or areas most affected by deprivations</a:t>
            </a:r>
          </a:p>
          <a:p>
            <a:pPr>
              <a:lnSpc>
                <a:spcPct val="100000"/>
              </a:lnSpc>
            </a:pPr>
            <a:r>
              <a:rPr lang="en-US" dirty="0">
                <a:effectLst/>
                <a:latin typeface="Calibri" panose="020F0502020204030204" pitchFamily="34" charset="0"/>
                <a:ea typeface="Calibri" panose="020F0502020204030204" pitchFamily="34" charset="0"/>
                <a:cs typeface="Calibri" panose="020F0502020204030204" pitchFamily="34" charset="0"/>
              </a:rPr>
              <a:t>The Riyadh Declaration promises to support Arab states’ efforts to continue tracking the progress of sustainable development.</a:t>
            </a: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CB17500-B72C-48B6-9C96-7744F9492481}" type="slidenum">
              <a:rPr lang="en-US" smtClean="0"/>
              <a:t>20</a:t>
            </a:fld>
            <a:endParaRPr lang="en-US"/>
          </a:p>
        </p:txBody>
      </p:sp>
    </p:spTree>
    <p:extLst>
      <p:ext uri="{BB962C8B-B14F-4D97-AF65-F5344CB8AC3E}">
        <p14:creationId xmlns:p14="http://schemas.microsoft.com/office/powerpoint/2010/main" val="2343859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The pandemic and countries’ responses have created opportunities to reflect on the inequality and unsustainability of existing development paradigms</a:t>
            </a:r>
          </a:p>
          <a:p>
            <a:pPr lvl="1"/>
            <a:r>
              <a:rPr lang="en-US" sz="1200" dirty="0">
                <a:latin typeface="Calibri" panose="020F0502020204030204" pitchFamily="34" charset="0"/>
                <a:cs typeface="Calibri" panose="020F0502020204030204" pitchFamily="34" charset="0"/>
              </a:rPr>
              <a:t>Environment</a:t>
            </a:r>
          </a:p>
          <a:p>
            <a:pPr lvl="1"/>
            <a:r>
              <a:rPr lang="en-US" sz="1200" dirty="0">
                <a:latin typeface="Calibri" panose="020F0502020204030204" pitchFamily="34" charset="0"/>
                <a:cs typeface="Calibri" panose="020F0502020204030204" pitchFamily="34" charset="0"/>
              </a:rPr>
              <a:t>Social protection</a:t>
            </a:r>
          </a:p>
          <a:p>
            <a:pPr lvl="1"/>
            <a:r>
              <a:rPr lang="en-US" sz="1200" dirty="0">
                <a:latin typeface="Calibri" panose="020F0502020204030204" pitchFamily="34" charset="0"/>
                <a:cs typeface="Calibri" panose="020F0502020204030204" pitchFamily="34" charset="0"/>
              </a:rPr>
              <a:t>Digitalization </a:t>
            </a:r>
          </a:p>
          <a:p>
            <a:pPr lvl="1"/>
            <a:r>
              <a:rPr lang="en-US" sz="1200" dirty="0">
                <a:latin typeface="Calibri" panose="020F0502020204030204" pitchFamily="34" charset="0"/>
                <a:cs typeface="Calibri" panose="020F0502020204030204" pitchFamily="34" charset="0"/>
              </a:rPr>
              <a:t>Public-Private-Partnership</a:t>
            </a:r>
          </a:p>
          <a:p>
            <a:pPr lvl="1"/>
            <a:r>
              <a:rPr lang="en-US" sz="1200" dirty="0">
                <a:latin typeface="Calibri" panose="020F0502020204030204" pitchFamily="34" charset="0"/>
                <a:cs typeface="Calibri" panose="020F0502020204030204" pitchFamily="34" charset="0"/>
              </a:rPr>
              <a:t>Systemic approaches</a:t>
            </a:r>
          </a:p>
          <a:p>
            <a:r>
              <a:rPr lang="en-US" sz="1200" dirty="0">
                <a:latin typeface="Calibri" panose="020F0502020204030204" pitchFamily="34" charset="0"/>
                <a:cs typeface="Calibri" panose="020F0502020204030204" pitchFamily="34" charset="0"/>
              </a:rPr>
              <a:t>Investing in an inclusive green economy and boosting a green and resilient recovery by </a:t>
            </a:r>
            <a:r>
              <a:rPr lang="en-US" sz="1200" b="1" dirty="0">
                <a:latin typeface="Calibri" panose="020F0502020204030204" pitchFamily="34" charset="0"/>
                <a:cs typeface="Calibri" panose="020F0502020204030204" pitchFamily="34" charset="0"/>
              </a:rPr>
              <a:t>translating their Nationally Determined Contributions and adaptation plans into climate solutions</a:t>
            </a:r>
            <a:r>
              <a:rPr lang="en-US" sz="1200" dirty="0">
                <a:latin typeface="Calibri" panose="020F0502020204030204" pitchFamily="34" charset="0"/>
                <a:cs typeface="Calibri" panose="020F0502020204030204" pitchFamily="34" charset="0"/>
              </a:rPr>
              <a:t> for urban planning, agriculture and land use. </a:t>
            </a:r>
          </a:p>
          <a:p>
            <a:r>
              <a:rPr lang="en-US" sz="1200" dirty="0">
                <a:latin typeface="Calibri" panose="020F0502020204030204" pitchFamily="34" charset="0"/>
                <a:cs typeface="Calibri" panose="020F0502020204030204" pitchFamily="34" charset="0"/>
              </a:rPr>
              <a:t>Promote </a:t>
            </a:r>
            <a:r>
              <a:rPr lang="en-US" sz="1200" b="1" dirty="0">
                <a:latin typeface="Calibri" panose="020F0502020204030204" pitchFamily="34" charset="0"/>
                <a:cs typeface="Calibri" panose="020F0502020204030204" pitchFamily="34" charset="0"/>
              </a:rPr>
              <a:t>community-based and owned solutions and approaches</a:t>
            </a:r>
            <a:r>
              <a:rPr lang="en-US" sz="1200" dirty="0">
                <a:latin typeface="Calibri" panose="020F0502020204030204" pitchFamily="34" charset="0"/>
                <a:cs typeface="Calibri" panose="020F0502020204030204" pitchFamily="34" charset="0"/>
              </a:rPr>
              <a:t>, particularly in indigenous communities, and accelerate the transition to green energy as part of their COVID-19 response. </a:t>
            </a:r>
          </a:p>
          <a:p>
            <a:r>
              <a:rPr lang="en-US" sz="1200" b="1" dirty="0">
                <a:latin typeface="Calibri" panose="020F0502020204030204" pitchFamily="34" charset="0"/>
                <a:cs typeface="Calibri" panose="020F0502020204030204" pitchFamily="34" charset="0"/>
              </a:rPr>
              <a:t>Reforming energy subsidies</a:t>
            </a:r>
            <a:r>
              <a:rPr lang="en-US" sz="1200" dirty="0">
                <a:latin typeface="Calibri" panose="020F0502020204030204" pitchFamily="34" charset="0"/>
                <a:cs typeface="Calibri" panose="020F0502020204030204" pitchFamily="34" charset="0"/>
              </a:rPr>
              <a:t>, particularly for fossil fuels</a:t>
            </a:r>
          </a:p>
          <a:p>
            <a:endParaRPr lang="en-US" dirty="0"/>
          </a:p>
        </p:txBody>
      </p:sp>
      <p:sp>
        <p:nvSpPr>
          <p:cNvPr id="4" name="Slide Number Placeholder 3"/>
          <p:cNvSpPr>
            <a:spLocks noGrp="1"/>
          </p:cNvSpPr>
          <p:nvPr>
            <p:ph type="sldNum" sz="quarter" idx="5"/>
          </p:nvPr>
        </p:nvSpPr>
        <p:spPr/>
        <p:txBody>
          <a:bodyPr/>
          <a:lstStyle/>
          <a:p>
            <a:fld id="{6CB17500-B72C-48B6-9C96-7744F9492481}" type="slidenum">
              <a:rPr lang="en-US" smtClean="0"/>
              <a:t>21</a:t>
            </a:fld>
            <a:endParaRPr lang="en-US"/>
          </a:p>
        </p:txBody>
      </p:sp>
    </p:spTree>
    <p:extLst>
      <p:ext uri="{BB962C8B-B14F-4D97-AF65-F5344CB8AC3E}">
        <p14:creationId xmlns:p14="http://schemas.microsoft.com/office/powerpoint/2010/main" val="2275294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Countries at different stage of development and in different contexts</a:t>
            </a:r>
          </a:p>
          <a:p>
            <a:endParaRPr lang="en-US" sz="1200" dirty="0">
              <a:latin typeface="+mn-lt"/>
            </a:endParaRPr>
          </a:p>
          <a:p>
            <a:pPr marL="342900" indent="-342900">
              <a:buFont typeface="+mj-lt"/>
              <a:buAutoNum type="alphaUcPeriod"/>
            </a:pPr>
            <a:r>
              <a:rPr lang="en-US" sz="1200" b="1" dirty="0">
                <a:latin typeface="+mn-lt"/>
              </a:rPr>
              <a:t>Invest in more comprehensive, disaggregated data</a:t>
            </a:r>
            <a:r>
              <a:rPr lang="en-US" sz="1200" dirty="0">
                <a:latin typeface="+mn-lt"/>
              </a:rPr>
              <a:t> collection, including big data</a:t>
            </a:r>
          </a:p>
          <a:p>
            <a:pPr marL="285750" lvl="0" indent="-285750" algn="just">
              <a:lnSpc>
                <a:spcPct val="121000"/>
              </a:lnSpc>
              <a:spcBef>
                <a:spcPts val="0"/>
              </a:spcBef>
              <a:buFont typeface="Arial" panose="020B0604020202020204" pitchFamily="34" charset="0"/>
              <a:buChar char="•"/>
            </a:pPr>
            <a:r>
              <a:rPr lang="en-US" sz="1200" dirty="0">
                <a:solidFill>
                  <a:srgbClr val="0070C0"/>
                </a:solidFill>
                <a:latin typeface="+mn-lt"/>
              </a:rPr>
              <a:t>LDCs require enhanced capacities to collect disaggregated data by gender, location, disability, income level and other markers.</a:t>
            </a:r>
          </a:p>
          <a:p>
            <a:pPr marL="285750" lvl="0" indent="-285750" algn="just">
              <a:lnSpc>
                <a:spcPct val="121000"/>
              </a:lnSpc>
              <a:spcBef>
                <a:spcPts val="0"/>
              </a:spcBef>
              <a:buFont typeface="Arial" panose="020B0604020202020204" pitchFamily="34" charset="0"/>
              <a:buChar char="•"/>
            </a:pPr>
            <a:r>
              <a:rPr lang="en-US" sz="1200" dirty="0">
                <a:solidFill>
                  <a:srgbClr val="0070C0"/>
                </a:solidFill>
                <a:latin typeface="+mn-lt"/>
              </a:rPr>
              <a:t>Furthermore, cooperation among all countries is needed to provide the necessary data to harmonize poverty indices.  </a:t>
            </a:r>
          </a:p>
          <a:p>
            <a:pPr marL="800100" lvl="1" indent="-342900" algn="just">
              <a:lnSpc>
                <a:spcPct val="121000"/>
              </a:lnSpc>
              <a:spcBef>
                <a:spcPts val="0"/>
              </a:spcBef>
              <a:buFont typeface="Arial" panose="020B0604020202020204" pitchFamily="34" charset="0"/>
              <a:buChar char="•"/>
            </a:pPr>
            <a:r>
              <a:rPr lang="en-US" sz="1200" u="sng" dirty="0">
                <a:solidFill>
                  <a:srgbClr val="0070C0"/>
                </a:solidFill>
                <a:latin typeface="+mn-lt"/>
              </a:rPr>
              <a:t>A mechanism to undertake technical assessments and simulations comparable across countries—not only to measure multidimensional poverty but also to engage in joint, region-wide policy dialogue-could be considered</a:t>
            </a:r>
            <a:r>
              <a:rPr lang="en-US" sz="1200" dirty="0">
                <a:solidFill>
                  <a:srgbClr val="0070C0"/>
                </a:solidFill>
                <a:latin typeface="+mn-lt"/>
              </a:rPr>
              <a:t>. </a:t>
            </a:r>
          </a:p>
          <a:p>
            <a:pPr marL="285750" lvl="0" indent="-285750" algn="just">
              <a:lnSpc>
                <a:spcPct val="121000"/>
              </a:lnSpc>
              <a:spcBef>
                <a:spcPts val="0"/>
              </a:spcBef>
              <a:buFont typeface="Arial" panose="020B0604020202020204" pitchFamily="34" charset="0"/>
              <a:buChar char="•"/>
            </a:pPr>
            <a:r>
              <a:rPr lang="en-US" sz="1200" dirty="0">
                <a:solidFill>
                  <a:srgbClr val="0070C0"/>
                </a:solidFill>
                <a:highlight>
                  <a:srgbClr val="FFFF00"/>
                </a:highlight>
                <a:latin typeface="+mn-lt"/>
              </a:rPr>
              <a:t>The report recommends building on the capabilities of the Social Surveys and Field Studies Unit of the Social Sector of the League of Arab States to produce new surveys in the Arab region</a:t>
            </a:r>
          </a:p>
          <a:p>
            <a:pPr marL="285750" lvl="0" indent="-285750" algn="just">
              <a:lnSpc>
                <a:spcPct val="121000"/>
              </a:lnSpc>
              <a:spcBef>
                <a:spcPts val="0"/>
              </a:spcBef>
              <a:buFont typeface="Arial" panose="020B0604020202020204" pitchFamily="34" charset="0"/>
              <a:buChar char="•"/>
            </a:pPr>
            <a:r>
              <a:rPr lang="en-US" sz="1200" dirty="0">
                <a:solidFill>
                  <a:srgbClr val="0070C0"/>
                </a:solidFill>
                <a:latin typeface="+mn-lt"/>
              </a:rPr>
              <a:t>Developing capacities to make the best use of big data is also critical to manage risks and vulnerability. The customary on-the-ground surveys are </a:t>
            </a:r>
            <a:r>
              <a:rPr lang="en-US" sz="1200" dirty="0">
                <a:latin typeface="+mn-lt"/>
              </a:rPr>
              <a:t>time-consuming and expensive to execute.</a:t>
            </a:r>
          </a:p>
          <a:p>
            <a:pPr marL="285750" lvl="0" indent="-285750" algn="just">
              <a:lnSpc>
                <a:spcPct val="121000"/>
              </a:lnSpc>
              <a:spcBef>
                <a:spcPts val="0"/>
              </a:spcBef>
              <a:buFont typeface="Arial" panose="020B0604020202020204" pitchFamily="34" charset="0"/>
              <a:buChar char="•"/>
            </a:pPr>
            <a:endParaRPr lang="en-US" sz="1200" dirty="0">
              <a:latin typeface="+mn-lt"/>
            </a:endParaRPr>
          </a:p>
          <a:p>
            <a:pPr marL="0" indent="0">
              <a:buNone/>
            </a:pPr>
            <a:r>
              <a:rPr lang="en-US" sz="1200" dirty="0">
                <a:latin typeface="+mn-lt"/>
              </a:rPr>
              <a:t>B. </a:t>
            </a:r>
            <a:r>
              <a:rPr lang="en-US" sz="1200" b="1" dirty="0">
                <a:latin typeface="+mn-lt"/>
              </a:rPr>
              <a:t>I</a:t>
            </a:r>
            <a:r>
              <a:rPr lang="en-US" sz="1200" b="1" dirty="0">
                <a:solidFill>
                  <a:srgbClr val="0070C0"/>
                </a:solidFill>
                <a:effectLst/>
                <a:latin typeface="+mn-lt"/>
                <a:ea typeface="Calibri" panose="020F0502020204030204" pitchFamily="34" charset="0"/>
              </a:rPr>
              <a:t>mplement and operationalize the Arab Strategic Framework for the Eradication of Multidimensional Poverty </a:t>
            </a:r>
          </a:p>
          <a:p>
            <a:pPr marL="342900" lvl="0" indent="-342900">
              <a:buFont typeface="Arial" panose="020B0604020202020204" pitchFamily="34" charset="0"/>
              <a:buChar char="•"/>
            </a:pPr>
            <a:r>
              <a:rPr lang="en-US" sz="1200" dirty="0">
                <a:solidFill>
                  <a:srgbClr val="0070C0"/>
                </a:solidFill>
                <a:latin typeface="+mn-lt"/>
              </a:rPr>
              <a:t>Notable progress was made following the first Arab Multidimensional Poverty Report </a:t>
            </a:r>
          </a:p>
          <a:p>
            <a:pPr marL="342900" lvl="0" indent="-342900">
              <a:buFont typeface="Arial" panose="020B0604020202020204" pitchFamily="34" charset="0"/>
              <a:buChar char="•"/>
            </a:pPr>
            <a:r>
              <a:rPr lang="en-US" sz="1200" dirty="0">
                <a:solidFill>
                  <a:srgbClr val="0070C0"/>
                </a:solidFill>
                <a:latin typeface="+mn-lt"/>
              </a:rPr>
              <a:t>The Centre must still be empowered with financial and human resources, and the Arab Strategic Framework must be operationalized</a:t>
            </a:r>
          </a:p>
          <a:p>
            <a:pPr marL="342900" lvl="0" indent="-342900">
              <a:buFont typeface="Arial" panose="020B0604020202020204" pitchFamily="34" charset="0"/>
              <a:buChar char="•"/>
            </a:pPr>
            <a:r>
              <a:rPr lang="en-US" sz="1200" dirty="0">
                <a:solidFill>
                  <a:srgbClr val="0070C0"/>
                </a:solidFill>
                <a:latin typeface="+mn-lt"/>
              </a:rPr>
              <a:t>The Framework’s implementation would require mainstreaming it into the national development frameworks of member States </a:t>
            </a:r>
          </a:p>
          <a:p>
            <a:pPr marL="342900" lvl="0" indent="-342900">
              <a:buFont typeface="Arial" panose="020B0604020202020204" pitchFamily="34" charset="0"/>
              <a:buChar char="•"/>
            </a:pPr>
            <a:r>
              <a:rPr lang="en-US" sz="1200" dirty="0">
                <a:solidFill>
                  <a:srgbClr val="0070C0"/>
                </a:solidFill>
                <a:latin typeface="+mn-lt"/>
              </a:rPr>
              <a:t>Capacity for monitoring and evaluating the Framework at the national and regional levels should also be prioritized.</a:t>
            </a:r>
            <a:endParaRPr lang="en-US" sz="1200" dirty="0">
              <a:latin typeface="+mn-lt"/>
            </a:endParaRPr>
          </a:p>
        </p:txBody>
      </p:sp>
      <p:sp>
        <p:nvSpPr>
          <p:cNvPr id="4" name="Slide Number Placeholder 3"/>
          <p:cNvSpPr>
            <a:spLocks noGrp="1"/>
          </p:cNvSpPr>
          <p:nvPr>
            <p:ph type="sldNum" sz="quarter" idx="5"/>
          </p:nvPr>
        </p:nvSpPr>
        <p:spPr/>
        <p:txBody>
          <a:bodyPr/>
          <a:lstStyle/>
          <a:p>
            <a:fld id="{6CB17500-B72C-48B6-9C96-7744F9492481}" type="slidenum">
              <a:rPr lang="en-US" smtClean="0"/>
              <a:t>22</a:t>
            </a:fld>
            <a:endParaRPr lang="en-US"/>
          </a:p>
        </p:txBody>
      </p:sp>
    </p:spTree>
    <p:extLst>
      <p:ext uri="{BB962C8B-B14F-4D97-AF65-F5344CB8AC3E}">
        <p14:creationId xmlns:p14="http://schemas.microsoft.com/office/powerpoint/2010/main" val="110809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dirty="0">
                <a:latin typeface="Calibri" panose="020F0502020204030204" pitchFamily="34" charset="0"/>
                <a:cs typeface="Calibri" panose="020F0502020204030204" pitchFamily="34" charset="0"/>
              </a:rPr>
              <a:t>D. </a:t>
            </a:r>
            <a:r>
              <a:rPr lang="en-US" sz="2400" b="1" dirty="0">
                <a:latin typeface="Calibri" panose="020F0502020204030204" pitchFamily="34" charset="0"/>
                <a:cs typeface="Calibri" panose="020F0502020204030204" pitchFamily="34" charset="0"/>
              </a:rPr>
              <a:t>Strengthen Institutional Coordination</a:t>
            </a:r>
          </a:p>
          <a:p>
            <a:pPr lvl="1"/>
            <a:r>
              <a:rPr lang="en-US" dirty="0"/>
              <a:t>The 2030 Agenda underscored the importance of a strong institutional framework for sustainable development at the national and subnational levels </a:t>
            </a:r>
            <a:r>
              <a:rPr lang="en-US" dirty="0">
                <a:solidFill>
                  <a:srgbClr val="0070C0"/>
                </a:solidFill>
                <a:highlight>
                  <a:srgbClr val="FFFF00"/>
                </a:highlight>
                <a:latin typeface="Calibri" panose="020F0502020204030204" pitchFamily="34" charset="0"/>
                <a:cs typeface="Calibri" panose="020F0502020204030204" pitchFamily="34" charset="0"/>
              </a:rPr>
              <a:t>that embraces relevant principles, responds to current and future challenges and bridges gaps in the implementation of sustainable development agendas</a:t>
            </a:r>
          </a:p>
          <a:p>
            <a:pPr lvl="1"/>
            <a:r>
              <a:rPr lang="en-US" dirty="0">
                <a:solidFill>
                  <a:srgbClr val="0070C0"/>
                </a:solidFill>
                <a:latin typeface="Calibri" panose="020F0502020204030204" pitchFamily="34" charset="0"/>
                <a:cs typeface="Calibri" panose="020F0502020204030204" pitchFamily="34" charset="0"/>
              </a:rPr>
              <a:t>Development challenges are complex and require integrated and coordinated approaches at regional, national and sub-national levels</a:t>
            </a:r>
          </a:p>
          <a:p>
            <a:pPr lvl="1"/>
            <a:r>
              <a:rPr lang="en-US" dirty="0">
                <a:solidFill>
                  <a:srgbClr val="0070C0"/>
                </a:solidFill>
                <a:latin typeface="Calibri" panose="020F0502020204030204" pitchFamily="34" charset="0"/>
                <a:cs typeface="Calibri" panose="020F0502020204030204" pitchFamily="34" charset="0"/>
              </a:rPr>
              <a:t>Multi-stakeholder engagements are essential: All—governments, civil society organizations, development partners, the private sector—have roles to play</a:t>
            </a:r>
          </a:p>
          <a:p>
            <a:pPr lvl="1"/>
            <a:r>
              <a:rPr lang="en-US" dirty="0">
                <a:solidFill>
                  <a:srgbClr val="0070C0"/>
                </a:solidFill>
                <a:latin typeface="Calibri" panose="020F0502020204030204" pitchFamily="34" charset="0"/>
                <a:cs typeface="Calibri" panose="020F0502020204030204" pitchFamily="34" charset="0"/>
              </a:rPr>
              <a:t>Countries must continuously assess and strengthen vertical and </a:t>
            </a:r>
            <a:r>
              <a:rPr lang="en-US" dirty="0">
                <a:effectLst/>
                <a:latin typeface="Calibri" panose="020F0502020204030204" pitchFamily="34" charset="0"/>
                <a:ea typeface="Calibri" panose="020F0502020204030204" pitchFamily="34" charset="0"/>
                <a:cs typeface="Calibri" panose="020F0502020204030204" pitchFamily="34" charset="0"/>
              </a:rPr>
              <a:t>horizontal coordination mechanisms to accelerate progress towards achieving the SDGs</a:t>
            </a:r>
          </a:p>
          <a:p>
            <a:pPr lvl="1"/>
            <a:r>
              <a:rPr lang="en-US" dirty="0">
                <a:latin typeface="Calibri" panose="020F0502020204030204" pitchFamily="34" charset="0"/>
                <a:ea typeface="Calibri" panose="020F0502020204030204" pitchFamily="34" charset="0"/>
                <a:cs typeface="Calibri" panose="020F0502020204030204" pitchFamily="34" charset="0"/>
              </a:rPr>
              <a:t>There is also more scope and need for regional organizations to partner – this report is a clear example</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CB17500-B72C-48B6-9C96-7744F9492481}" type="slidenum">
              <a:rPr lang="en-US" smtClean="0"/>
              <a:t>23</a:t>
            </a:fld>
            <a:endParaRPr lang="en-US"/>
          </a:p>
        </p:txBody>
      </p:sp>
    </p:spTree>
    <p:extLst>
      <p:ext uri="{BB962C8B-B14F-4D97-AF65-F5344CB8AC3E}">
        <p14:creationId xmlns:p14="http://schemas.microsoft.com/office/powerpoint/2010/main" val="762483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17500-B72C-48B6-9C96-7744F9492481}" type="slidenum">
              <a:rPr lang="en-US" smtClean="0"/>
              <a:t>24</a:t>
            </a:fld>
            <a:endParaRPr lang="en-US"/>
          </a:p>
        </p:txBody>
      </p:sp>
    </p:spTree>
    <p:extLst>
      <p:ext uri="{BB962C8B-B14F-4D97-AF65-F5344CB8AC3E}">
        <p14:creationId xmlns:p14="http://schemas.microsoft.com/office/powerpoint/2010/main" val="52238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17500-B72C-48B6-9C96-7744F9492481}" type="slidenum">
              <a:rPr lang="en-US" smtClean="0"/>
              <a:t>3</a:t>
            </a:fld>
            <a:endParaRPr lang="en-US"/>
          </a:p>
        </p:txBody>
      </p:sp>
    </p:spTree>
    <p:extLst>
      <p:ext uri="{BB962C8B-B14F-4D97-AF65-F5344CB8AC3E}">
        <p14:creationId xmlns:p14="http://schemas.microsoft.com/office/powerpoint/2010/main" val="396800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17500-B72C-48B6-9C96-7744F9492481}" type="slidenum">
              <a:rPr lang="en-US" smtClean="0"/>
              <a:t>4</a:t>
            </a:fld>
            <a:endParaRPr lang="en-US"/>
          </a:p>
        </p:txBody>
      </p:sp>
    </p:spTree>
    <p:extLst>
      <p:ext uri="{BB962C8B-B14F-4D97-AF65-F5344CB8AC3E}">
        <p14:creationId xmlns:p14="http://schemas.microsoft.com/office/powerpoint/2010/main" val="4023949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 Syria</a:t>
            </a:r>
          </a:p>
        </p:txBody>
      </p:sp>
      <p:sp>
        <p:nvSpPr>
          <p:cNvPr id="4" name="Slide Number Placeholder 3"/>
          <p:cNvSpPr>
            <a:spLocks noGrp="1"/>
          </p:cNvSpPr>
          <p:nvPr>
            <p:ph type="sldNum" sz="quarter" idx="5"/>
          </p:nvPr>
        </p:nvSpPr>
        <p:spPr/>
        <p:txBody>
          <a:bodyPr/>
          <a:lstStyle/>
          <a:p>
            <a:fld id="{6CB17500-B72C-48B6-9C96-7744F9492481}" type="slidenum">
              <a:rPr lang="en-US" smtClean="0"/>
              <a:t>5</a:t>
            </a:fld>
            <a:endParaRPr lang="en-US"/>
          </a:p>
        </p:txBody>
      </p:sp>
    </p:spTree>
    <p:extLst>
      <p:ext uri="{BB962C8B-B14F-4D97-AF65-F5344CB8AC3E}">
        <p14:creationId xmlns:p14="http://schemas.microsoft.com/office/powerpoint/2010/main" val="1767182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17500-B72C-48B6-9C96-7744F9492481}" type="slidenum">
              <a:rPr lang="en-US" smtClean="0"/>
              <a:t>6</a:t>
            </a:fld>
            <a:endParaRPr lang="en-US"/>
          </a:p>
        </p:txBody>
      </p:sp>
    </p:spTree>
    <p:extLst>
      <p:ext uri="{BB962C8B-B14F-4D97-AF65-F5344CB8AC3E}">
        <p14:creationId xmlns:p14="http://schemas.microsoft.com/office/powerpoint/2010/main" val="3905126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17500-B72C-48B6-9C96-7744F9492481}" type="slidenum">
              <a:rPr lang="en-US" smtClean="0"/>
              <a:t>7</a:t>
            </a:fld>
            <a:endParaRPr lang="en-US"/>
          </a:p>
        </p:txBody>
      </p:sp>
    </p:spTree>
    <p:extLst>
      <p:ext uri="{BB962C8B-B14F-4D97-AF65-F5344CB8AC3E}">
        <p14:creationId xmlns:p14="http://schemas.microsoft.com/office/powerpoint/2010/main" val="159595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17500-B72C-48B6-9C96-7744F9492481}" type="slidenum">
              <a:rPr lang="en-US" smtClean="0"/>
              <a:t>8</a:t>
            </a:fld>
            <a:endParaRPr lang="en-US"/>
          </a:p>
        </p:txBody>
      </p:sp>
    </p:spTree>
    <p:extLst>
      <p:ext uri="{BB962C8B-B14F-4D97-AF65-F5344CB8AC3E}">
        <p14:creationId xmlns:p14="http://schemas.microsoft.com/office/powerpoint/2010/main" val="63678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17500-B72C-48B6-9C96-7744F9492481}" type="slidenum">
              <a:rPr lang="en-US" smtClean="0"/>
              <a:t>9</a:t>
            </a:fld>
            <a:endParaRPr lang="en-US"/>
          </a:p>
        </p:txBody>
      </p:sp>
    </p:spTree>
    <p:extLst>
      <p:ext uri="{BB962C8B-B14F-4D97-AF65-F5344CB8AC3E}">
        <p14:creationId xmlns:p14="http://schemas.microsoft.com/office/powerpoint/2010/main" val="255114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A5B008-0300-494D-8CC7-50F4AE8D4D36}"/>
              </a:ext>
            </a:extLst>
          </p:cNvPr>
          <p:cNvPicPr>
            <a:picLocks noChangeAspect="1"/>
          </p:cNvPicPr>
          <p:nvPr userDrawn="1"/>
        </p:nvPicPr>
        <p:blipFill>
          <a:blip r:embed="rId2">
            <a:alphaModFix amt="75000"/>
          </a:blip>
          <a:stretch>
            <a:fillRect/>
          </a:stretch>
        </p:blipFill>
        <p:spPr>
          <a:xfrm>
            <a:off x="0" y="0"/>
            <a:ext cx="12192000" cy="6858000"/>
          </a:xfrm>
          <a:prstGeom prst="rect">
            <a:avLst/>
          </a:prstGeom>
          <a:noFill/>
        </p:spPr>
      </p:pic>
      <p:sp>
        <p:nvSpPr>
          <p:cNvPr id="9" name="Title 1">
            <a:extLst>
              <a:ext uri="{FF2B5EF4-FFF2-40B4-BE49-F238E27FC236}">
                <a16:creationId xmlns:a16="http://schemas.microsoft.com/office/drawing/2014/main" id="{F35618AC-FCE5-9545-A06C-F73B94FCF4F5}"/>
              </a:ext>
            </a:extLst>
          </p:cNvPr>
          <p:cNvSpPr>
            <a:spLocks noGrp="1"/>
          </p:cNvSpPr>
          <p:nvPr>
            <p:ph type="ctrTitle"/>
          </p:nvPr>
        </p:nvSpPr>
        <p:spPr>
          <a:xfrm>
            <a:off x="1215082" y="3031435"/>
            <a:ext cx="10831144" cy="1022224"/>
          </a:xfrm>
          <a:prstGeom prst="rect">
            <a:avLst/>
          </a:prstGeom>
        </p:spPr>
        <p:txBody>
          <a:bodyPr anchor="b"/>
          <a:lstStyle>
            <a:lvl1pPr algn="l">
              <a:defRPr sz="6000"/>
            </a:lvl1pPr>
          </a:lstStyle>
          <a:p>
            <a:r>
              <a:rPr lang="en-US" dirty="0"/>
              <a:t>Click to edit Master title style</a:t>
            </a:r>
          </a:p>
        </p:txBody>
      </p:sp>
      <p:sp>
        <p:nvSpPr>
          <p:cNvPr id="10" name="Subtitle 2">
            <a:extLst>
              <a:ext uri="{FF2B5EF4-FFF2-40B4-BE49-F238E27FC236}">
                <a16:creationId xmlns:a16="http://schemas.microsoft.com/office/drawing/2014/main" id="{9972E17F-73DC-4E47-B357-39CB55DCC1AA}"/>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descr="A close up of a sign&#10;&#10;Description automatically generated">
            <a:extLst>
              <a:ext uri="{FF2B5EF4-FFF2-40B4-BE49-F238E27FC236}">
                <a16:creationId xmlns:a16="http://schemas.microsoft.com/office/drawing/2014/main" id="{DEF2F31D-0BDC-F549-9C33-1362DE75CE83}"/>
              </a:ext>
            </a:extLst>
          </p:cNvPr>
          <p:cNvPicPr>
            <a:picLocks noChangeAspect="1"/>
          </p:cNvPicPr>
          <p:nvPr userDrawn="1"/>
        </p:nvPicPr>
        <p:blipFill>
          <a:blip r:embed="rId3"/>
          <a:stretch>
            <a:fillRect/>
          </a:stretch>
        </p:blipFill>
        <p:spPr>
          <a:xfrm>
            <a:off x="10975308" y="456106"/>
            <a:ext cx="639857" cy="1295711"/>
          </a:xfrm>
          <a:prstGeom prst="rect">
            <a:avLst/>
          </a:prstGeom>
        </p:spPr>
      </p:pic>
    </p:spTree>
    <p:extLst>
      <p:ext uri="{BB962C8B-B14F-4D97-AF65-F5344CB8AC3E}">
        <p14:creationId xmlns:p14="http://schemas.microsoft.com/office/powerpoint/2010/main" val="55488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C4D4-802E-2347-A4FC-6A9012223A0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25BFDC-A994-AD4B-8006-8BE297E19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42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C4D4-802E-2347-A4FC-6A9012223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25BFDC-A994-AD4B-8006-8BE297E19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4439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B126BB-C052-2B43-864C-1221AD1D486E}"/>
              </a:ext>
            </a:extLst>
          </p:cNvPr>
          <p:cNvPicPr>
            <a:picLocks noChangeAspect="1"/>
          </p:cNvPicPr>
          <p:nvPr userDrawn="1"/>
        </p:nvPicPr>
        <p:blipFill>
          <a:blip r:embed="rId4"/>
          <a:stretch>
            <a:fillRect/>
          </a:stretch>
        </p:blipFill>
        <p:spPr>
          <a:xfrm>
            <a:off x="0" y="0"/>
            <a:ext cx="12192000" cy="1168400"/>
          </a:xfrm>
          <a:prstGeom prst="rect">
            <a:avLst/>
          </a:prstGeom>
        </p:spPr>
      </p:pic>
      <p:sp>
        <p:nvSpPr>
          <p:cNvPr id="3" name="Text Placeholder 2">
            <a:extLst>
              <a:ext uri="{FF2B5EF4-FFF2-40B4-BE49-F238E27FC236}">
                <a16:creationId xmlns:a16="http://schemas.microsoft.com/office/drawing/2014/main" id="{0665A9E4-E614-D84D-9314-C67550366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close up of a sign&#10;&#10;Description automatically generated">
            <a:extLst>
              <a:ext uri="{FF2B5EF4-FFF2-40B4-BE49-F238E27FC236}">
                <a16:creationId xmlns:a16="http://schemas.microsoft.com/office/drawing/2014/main" id="{D6AA1CD7-E794-3B4E-9D32-982B035D3E8C}"/>
              </a:ext>
            </a:extLst>
          </p:cNvPr>
          <p:cNvPicPr>
            <a:picLocks noChangeAspect="1"/>
          </p:cNvPicPr>
          <p:nvPr userDrawn="1"/>
        </p:nvPicPr>
        <p:blipFill>
          <a:blip r:embed="rId5"/>
          <a:stretch>
            <a:fillRect/>
          </a:stretch>
        </p:blipFill>
        <p:spPr>
          <a:xfrm>
            <a:off x="11396870" y="92933"/>
            <a:ext cx="494011" cy="1000372"/>
          </a:xfrm>
          <a:prstGeom prst="rect">
            <a:avLst/>
          </a:prstGeom>
        </p:spPr>
      </p:pic>
      <p:sp>
        <p:nvSpPr>
          <p:cNvPr id="7" name="Title Placeholder 1">
            <a:extLst>
              <a:ext uri="{FF2B5EF4-FFF2-40B4-BE49-F238E27FC236}">
                <a16:creationId xmlns:a16="http://schemas.microsoft.com/office/drawing/2014/main" id="{51958FA5-E4DB-B34C-9943-858EA151214C}"/>
              </a:ext>
            </a:extLst>
          </p:cNvPr>
          <p:cNvSpPr>
            <a:spLocks noGrp="1"/>
          </p:cNvSpPr>
          <p:nvPr>
            <p:ph type="title"/>
          </p:nvPr>
        </p:nvSpPr>
        <p:spPr>
          <a:xfrm>
            <a:off x="430696" y="248478"/>
            <a:ext cx="10515600" cy="810592"/>
          </a:xfrm>
          <a:prstGeom prst="rect">
            <a:avLst/>
          </a:prstGeom>
        </p:spPr>
        <p:txBody>
          <a:bodyPr vert="horz" lIns="91440" tIns="45720" rIns="91440" bIns="45720" rtlCol="0" anchor="b">
            <a:normAutofit/>
          </a:bodyPr>
          <a:lstStyle/>
          <a:p>
            <a:r>
              <a:rPr lang="en-US" dirty="0"/>
              <a:t>Click to edit Master title style</a:t>
            </a:r>
          </a:p>
        </p:txBody>
      </p:sp>
      <p:sp>
        <p:nvSpPr>
          <p:cNvPr id="10" name="TextBox 9">
            <a:extLst>
              <a:ext uri="{FF2B5EF4-FFF2-40B4-BE49-F238E27FC236}">
                <a16:creationId xmlns:a16="http://schemas.microsoft.com/office/drawing/2014/main" id="{60070596-D987-644D-87F0-1FF9E4EF055A}"/>
              </a:ext>
            </a:extLst>
          </p:cNvPr>
          <p:cNvSpPr txBox="1"/>
          <p:nvPr userDrawn="1"/>
        </p:nvSpPr>
        <p:spPr>
          <a:xfrm>
            <a:off x="7820687" y="6513183"/>
            <a:ext cx="3945835" cy="253916"/>
          </a:xfrm>
          <a:prstGeom prst="rect">
            <a:avLst/>
          </a:prstGeom>
          <a:noFill/>
        </p:spPr>
        <p:txBody>
          <a:bodyPr wrap="square" rtlCol="0">
            <a:spAutoFit/>
          </a:bodyPr>
          <a:lstStyle/>
          <a:p>
            <a:pPr algn="r"/>
            <a:r>
              <a:rPr lang="en-US" sz="1050" dirty="0">
                <a:solidFill>
                  <a:schemeClr val="tx1">
                    <a:alpha val="75000"/>
                  </a:schemeClr>
                </a:solidFill>
              </a:rPr>
              <a:t>UNITED NATIONS DEVELOPMENT PROGRAMME</a:t>
            </a:r>
          </a:p>
        </p:txBody>
      </p:sp>
    </p:spTree>
    <p:extLst>
      <p:ext uri="{BB962C8B-B14F-4D97-AF65-F5344CB8AC3E}">
        <p14:creationId xmlns:p14="http://schemas.microsoft.com/office/powerpoint/2010/main" val="3655933999"/>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910C77-33BF-D743-87B2-BC46CCA5DD87}"/>
              </a:ext>
            </a:extLst>
          </p:cNvPr>
          <p:cNvPicPr>
            <a:picLocks noChangeAspect="1"/>
          </p:cNvPicPr>
          <p:nvPr/>
        </p:nvPicPr>
        <p:blipFill>
          <a:blip r:embed="rId3"/>
          <a:stretch>
            <a:fillRect/>
          </a:stretch>
        </p:blipFill>
        <p:spPr>
          <a:xfrm>
            <a:off x="0" y="0"/>
            <a:ext cx="12192000" cy="1168400"/>
          </a:xfrm>
          <a:prstGeom prst="rect">
            <a:avLst/>
          </a:prstGeom>
        </p:spPr>
      </p:pic>
      <p:sp>
        <p:nvSpPr>
          <p:cNvPr id="2" name="Title Placeholder 1">
            <a:extLst>
              <a:ext uri="{FF2B5EF4-FFF2-40B4-BE49-F238E27FC236}">
                <a16:creationId xmlns:a16="http://schemas.microsoft.com/office/drawing/2014/main" id="{7DE6044D-1EB9-FF42-A7C9-DF535F40DACB}"/>
              </a:ext>
            </a:extLst>
          </p:cNvPr>
          <p:cNvSpPr>
            <a:spLocks noGrp="1"/>
          </p:cNvSpPr>
          <p:nvPr>
            <p:ph type="title"/>
          </p:nvPr>
        </p:nvSpPr>
        <p:spPr>
          <a:xfrm>
            <a:off x="430696" y="248478"/>
            <a:ext cx="10515600" cy="81059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1B8E220-7325-B14C-B1BB-009F2909E3A4}"/>
              </a:ext>
            </a:extLst>
          </p:cNvPr>
          <p:cNvSpPr>
            <a:spLocks noGrp="1"/>
          </p:cNvSpPr>
          <p:nvPr>
            <p:ph type="body" idx="1"/>
          </p:nvPr>
        </p:nvSpPr>
        <p:spPr>
          <a:xfrm>
            <a:off x="838200" y="1567207"/>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260C5D41-422B-A74A-B8CD-07AAB99638EF}"/>
              </a:ext>
            </a:extLst>
          </p:cNvPr>
          <p:cNvPicPr>
            <a:picLocks noChangeAspect="1"/>
          </p:cNvPicPr>
          <p:nvPr/>
        </p:nvPicPr>
        <p:blipFill>
          <a:blip r:embed="rId4"/>
          <a:stretch>
            <a:fillRect/>
          </a:stretch>
        </p:blipFill>
        <p:spPr>
          <a:xfrm>
            <a:off x="11276192" y="90901"/>
            <a:ext cx="485112" cy="986598"/>
          </a:xfrm>
          <a:prstGeom prst="rect">
            <a:avLst/>
          </a:prstGeom>
        </p:spPr>
      </p:pic>
      <p:sp>
        <p:nvSpPr>
          <p:cNvPr id="12" name="TextBox 11">
            <a:extLst>
              <a:ext uri="{FF2B5EF4-FFF2-40B4-BE49-F238E27FC236}">
                <a16:creationId xmlns:a16="http://schemas.microsoft.com/office/drawing/2014/main" id="{B834E456-D499-AB47-AD23-1C93058AD751}"/>
              </a:ext>
            </a:extLst>
          </p:cNvPr>
          <p:cNvSpPr txBox="1"/>
          <p:nvPr/>
        </p:nvSpPr>
        <p:spPr>
          <a:xfrm>
            <a:off x="7820687" y="6513183"/>
            <a:ext cx="3945835" cy="253916"/>
          </a:xfrm>
          <a:prstGeom prst="rect">
            <a:avLst/>
          </a:prstGeom>
          <a:noFill/>
        </p:spPr>
        <p:txBody>
          <a:bodyPr wrap="square" rtlCol="0">
            <a:spAutoFit/>
          </a:bodyPr>
          <a:lstStyle/>
          <a:p>
            <a:pPr algn="r"/>
            <a:r>
              <a:rPr lang="en-US" sz="1050">
                <a:solidFill>
                  <a:schemeClr val="tx1">
                    <a:alpha val="75000"/>
                  </a:schemeClr>
                </a:solidFill>
              </a:rPr>
              <a:t>UNITED NATIONS DEVELOPMENT PROGRAMME</a:t>
            </a:r>
          </a:p>
        </p:txBody>
      </p:sp>
    </p:spTree>
    <p:extLst>
      <p:ext uri="{BB962C8B-B14F-4D97-AF65-F5344CB8AC3E}">
        <p14:creationId xmlns:p14="http://schemas.microsoft.com/office/powerpoint/2010/main" val="2169752168"/>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43C1-80AD-4C32-AA09-08C3294BFB3F}"/>
              </a:ext>
            </a:extLst>
          </p:cNvPr>
          <p:cNvSpPr>
            <a:spLocks noGrp="1"/>
          </p:cNvSpPr>
          <p:nvPr>
            <p:ph type="ctrTitle"/>
          </p:nvPr>
        </p:nvSpPr>
        <p:spPr>
          <a:xfrm>
            <a:off x="838146" y="1132973"/>
            <a:ext cx="10010381" cy="1142589"/>
          </a:xfrm>
        </p:spPr>
        <p:txBody>
          <a:bodyPr>
            <a:noAutofit/>
          </a:bodyPr>
          <a:lstStyle/>
          <a:p>
            <a:pPr algn="ctr"/>
            <a:r>
              <a:rPr lang="en-US" sz="3200" dirty="0">
                <a:latin typeface="Calibri" panose="020F0502020204030204" pitchFamily="34" charset="0"/>
                <a:cs typeface="Calibri" panose="020F0502020204030204" pitchFamily="34" charset="0"/>
              </a:rPr>
              <a:t>Multidimensional Poverty in LDCs and Conflict Affected countries in the Arab Region</a:t>
            </a:r>
          </a:p>
        </p:txBody>
      </p:sp>
      <p:sp>
        <p:nvSpPr>
          <p:cNvPr id="3" name="Subtitle 2">
            <a:extLst>
              <a:ext uri="{FF2B5EF4-FFF2-40B4-BE49-F238E27FC236}">
                <a16:creationId xmlns:a16="http://schemas.microsoft.com/office/drawing/2014/main" id="{1BFEE641-22CF-4FEB-8A28-EFB135F83426}"/>
              </a:ext>
            </a:extLst>
          </p:cNvPr>
          <p:cNvSpPr>
            <a:spLocks noGrp="1"/>
          </p:cNvSpPr>
          <p:nvPr>
            <p:ph type="subTitle" idx="1"/>
          </p:nvPr>
        </p:nvSpPr>
        <p:spPr>
          <a:xfrm>
            <a:off x="926324" y="3618650"/>
            <a:ext cx="4487778" cy="1627118"/>
          </a:xfrm>
        </p:spPr>
        <p:txBody>
          <a:bodyPr vert="horz" lIns="91440" tIns="45720" rIns="91440" bIns="45720" rtlCol="0" anchor="b">
            <a:normAutofit fontScale="85000" lnSpcReduction="20000"/>
          </a:bodyPr>
          <a:lstStyle/>
          <a:p>
            <a:r>
              <a:rPr lang="en-US" dirty="0">
                <a:latin typeface="Calibri" panose="020F0502020204030204" pitchFamily="34" charset="0"/>
                <a:cs typeface="Calibri" panose="020F0502020204030204" pitchFamily="34" charset="0"/>
              </a:rPr>
              <a:t>Fekadu Terefe,</a:t>
            </a:r>
          </a:p>
          <a:p>
            <a:r>
              <a:rPr lang="en-US" dirty="0">
                <a:latin typeface="Calibri" panose="020F0502020204030204" pitchFamily="34" charset="0"/>
                <a:cs typeface="Calibri" panose="020F0502020204030204" pitchFamily="34" charset="0"/>
              </a:rPr>
              <a:t>Programme specialist—inclusive growth and sustainable Development</a:t>
            </a:r>
          </a:p>
          <a:p>
            <a:r>
              <a:rPr lang="en-US" dirty="0">
                <a:latin typeface="Calibri" panose="020F0502020204030204" pitchFamily="34" charset="0"/>
                <a:cs typeface="Calibri" panose="020F0502020204030204" pitchFamily="34" charset="0"/>
              </a:rPr>
              <a:t>UNDP Regional Hub, Amman</a:t>
            </a:r>
          </a:p>
          <a:p>
            <a:r>
              <a:rPr lang="en-US" dirty="0">
                <a:latin typeface="Calibri" panose="020F0502020204030204" pitchFamily="34" charset="0"/>
                <a:cs typeface="Calibri" panose="020F0502020204030204" pitchFamily="34" charset="0"/>
              </a:rPr>
              <a:t>29 November 2023</a:t>
            </a:r>
          </a:p>
        </p:txBody>
      </p:sp>
      <p:sp>
        <p:nvSpPr>
          <p:cNvPr id="6" name="Subtitle 2">
            <a:extLst>
              <a:ext uri="{FF2B5EF4-FFF2-40B4-BE49-F238E27FC236}">
                <a16:creationId xmlns:a16="http://schemas.microsoft.com/office/drawing/2014/main" id="{E40190EF-4DE4-9A45-D989-4B1AA3283809}"/>
              </a:ext>
            </a:extLst>
          </p:cNvPr>
          <p:cNvSpPr txBox="1">
            <a:spLocks/>
          </p:cNvSpPr>
          <p:nvPr/>
        </p:nvSpPr>
        <p:spPr>
          <a:xfrm>
            <a:off x="6096000" y="3618650"/>
            <a:ext cx="5093368" cy="1729559"/>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Vito Intini, </a:t>
            </a:r>
          </a:p>
          <a:p>
            <a:r>
              <a:rPr lang="en-US" dirty="0">
                <a:latin typeface="Calibri" panose="020F0502020204030204" pitchFamily="34" charset="0"/>
                <a:cs typeface="Calibri" panose="020F0502020204030204" pitchFamily="34" charset="0"/>
              </a:rPr>
              <a:t>Regional Chief Economist and Inclusive Growth and Sustainable Finance Team Leader</a:t>
            </a:r>
          </a:p>
          <a:p>
            <a:r>
              <a:rPr lang="en-US" dirty="0">
                <a:latin typeface="Calibri" panose="020F0502020204030204" pitchFamily="34" charset="0"/>
                <a:cs typeface="Calibri" panose="020F0502020204030204" pitchFamily="34" charset="0"/>
              </a:rPr>
              <a:t>UNDP Regional Hub, Amman</a:t>
            </a:r>
          </a:p>
          <a:p>
            <a:r>
              <a:rPr lang="en-US" dirty="0">
                <a:latin typeface="Calibri" panose="020F0502020204030204" pitchFamily="34" charset="0"/>
                <a:cs typeface="Calibri" panose="020F0502020204030204" pitchFamily="34" charset="0"/>
              </a:rPr>
              <a:t>29 November 2023</a:t>
            </a:r>
          </a:p>
        </p:txBody>
      </p:sp>
    </p:spTree>
    <p:extLst>
      <p:ext uri="{BB962C8B-B14F-4D97-AF65-F5344CB8AC3E}">
        <p14:creationId xmlns:p14="http://schemas.microsoft.com/office/powerpoint/2010/main" val="426402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1624-5992-44F9-97D1-1E542DEC9ABF}"/>
              </a:ext>
            </a:extLst>
          </p:cNvPr>
          <p:cNvSpPr>
            <a:spLocks noGrp="1"/>
          </p:cNvSpPr>
          <p:nvPr>
            <p:ph type="title"/>
          </p:nvPr>
        </p:nvSpPr>
        <p:spPr>
          <a:xfrm>
            <a:off x="430696" y="216568"/>
            <a:ext cx="10515600" cy="842502"/>
          </a:xfrm>
        </p:spPr>
        <p:txBody>
          <a:bodyPr>
            <a:normAutofit/>
          </a:bodyPr>
          <a:lstStyle/>
          <a:p>
            <a:r>
              <a:rPr lang="en-US" sz="3600" dirty="0"/>
              <a:t>Why not use revised Arab MPI for LDCs…?</a:t>
            </a:r>
          </a:p>
        </p:txBody>
      </p:sp>
      <p:sp>
        <p:nvSpPr>
          <p:cNvPr id="3" name="Content Placeholder 2">
            <a:extLst>
              <a:ext uri="{FF2B5EF4-FFF2-40B4-BE49-F238E27FC236}">
                <a16:creationId xmlns:a16="http://schemas.microsoft.com/office/drawing/2014/main" id="{D22525F0-64B9-4212-A7F3-B8974F315FF6}"/>
              </a:ext>
            </a:extLst>
          </p:cNvPr>
          <p:cNvSpPr>
            <a:spLocks noGrp="1"/>
          </p:cNvSpPr>
          <p:nvPr>
            <p:ph idx="1"/>
          </p:nvPr>
        </p:nvSpPr>
        <p:spPr>
          <a:xfrm>
            <a:off x="283028" y="1687285"/>
            <a:ext cx="5257800" cy="4635033"/>
          </a:xfrm>
        </p:spPr>
        <p:txBody>
          <a:bodyPr>
            <a:normAutofit/>
          </a:bodyPr>
          <a:lstStyle/>
          <a:p>
            <a:pPr marL="457200" indent="-457200">
              <a:lnSpc>
                <a:spcPct val="110000"/>
              </a:lnSpc>
            </a:pPr>
            <a:r>
              <a:rPr lang="en-US" dirty="0"/>
              <a:t>Revised Arab MPI vs LDCs</a:t>
            </a:r>
          </a:p>
          <a:p>
            <a:pPr marL="457200" indent="-457200">
              <a:lnSpc>
                <a:spcPct val="110000"/>
              </a:lnSpc>
            </a:pPr>
            <a:r>
              <a:rPr lang="en-US" dirty="0"/>
              <a:t>Higher values were observed for Mauritania than is the case under the acute poverty measures</a:t>
            </a:r>
          </a:p>
          <a:p>
            <a:pPr marL="0" indent="0">
              <a:lnSpc>
                <a:spcPct val="110000"/>
              </a:lnSpc>
              <a:buNone/>
            </a:pPr>
            <a:endParaRPr lang="en-US" dirty="0"/>
          </a:p>
          <a:p>
            <a:pPr marL="457200" indent="-457200">
              <a:lnSpc>
                <a:spcPct val="110000"/>
              </a:lnSpc>
            </a:pPr>
            <a:r>
              <a:rPr lang="en-US" dirty="0"/>
              <a:t>Mauritania as an example</a:t>
            </a:r>
          </a:p>
        </p:txBody>
      </p:sp>
      <p:graphicFrame>
        <p:nvGraphicFramePr>
          <p:cNvPr id="4" name="Content Placeholder 3">
            <a:extLst>
              <a:ext uri="{FF2B5EF4-FFF2-40B4-BE49-F238E27FC236}">
                <a16:creationId xmlns:a16="http://schemas.microsoft.com/office/drawing/2014/main" id="{4C31C983-E787-2ACE-D552-0A0C6B92E202}"/>
              </a:ext>
            </a:extLst>
          </p:cNvPr>
          <p:cNvGraphicFramePr>
            <a:graphicFrameLocks/>
          </p:cNvGraphicFramePr>
          <p:nvPr>
            <p:extLst>
              <p:ext uri="{D42A27DB-BD31-4B8C-83A1-F6EECF244321}">
                <p14:modId xmlns:p14="http://schemas.microsoft.com/office/powerpoint/2010/main" val="1445983703"/>
              </p:ext>
            </p:extLst>
          </p:nvPr>
        </p:nvGraphicFramePr>
        <p:xfrm>
          <a:off x="6096000" y="1687285"/>
          <a:ext cx="5812972" cy="4635034"/>
        </p:xfrm>
        <a:graphic>
          <a:graphicData uri="http://schemas.openxmlformats.org/drawingml/2006/table">
            <a:tbl>
              <a:tblPr>
                <a:tableStyleId>{E8B1032C-EA38-4F05-BA0D-38AFFFC7BED3}</a:tableStyleId>
              </a:tblPr>
              <a:tblGrid>
                <a:gridCol w="2481943">
                  <a:extLst>
                    <a:ext uri="{9D8B030D-6E8A-4147-A177-3AD203B41FA5}">
                      <a16:colId xmlns:a16="http://schemas.microsoft.com/office/drawing/2014/main" val="2338254776"/>
                    </a:ext>
                  </a:extLst>
                </a:gridCol>
                <a:gridCol w="1567543">
                  <a:extLst>
                    <a:ext uri="{9D8B030D-6E8A-4147-A177-3AD203B41FA5}">
                      <a16:colId xmlns:a16="http://schemas.microsoft.com/office/drawing/2014/main" val="3961700236"/>
                    </a:ext>
                  </a:extLst>
                </a:gridCol>
                <a:gridCol w="1763486">
                  <a:extLst>
                    <a:ext uri="{9D8B030D-6E8A-4147-A177-3AD203B41FA5}">
                      <a16:colId xmlns:a16="http://schemas.microsoft.com/office/drawing/2014/main" val="614797838"/>
                    </a:ext>
                  </a:extLst>
                </a:gridCol>
              </a:tblGrid>
              <a:tr h="1207173">
                <a:tc>
                  <a:txBody>
                    <a:bodyPr/>
                    <a:lstStyle/>
                    <a:p>
                      <a:pPr marL="228600" indent="0" algn="l" fontAlgn="b"/>
                      <a:r>
                        <a:rPr lang="en-US" sz="2400" u="none" strike="noStrike" dirty="0">
                          <a:solidFill>
                            <a:schemeClr val="accent1"/>
                          </a:solidFill>
                          <a:effectLst/>
                        </a:rPr>
                        <a:t>Indicator</a:t>
                      </a:r>
                      <a:endParaRPr lang="en-US" sz="2400" b="0" i="0" u="none" strike="noStrike" dirty="0">
                        <a:solidFill>
                          <a:schemeClr val="accent1"/>
                        </a:solidFill>
                        <a:effectLst/>
                        <a:latin typeface="Calibri" panose="020F0502020204030204" pitchFamily="34" charset="0"/>
                      </a:endParaRPr>
                    </a:p>
                  </a:txBody>
                  <a:tcPr marL="6350" marR="6350" marT="6350" marB="0" anchor="ctr"/>
                </a:tc>
                <a:tc>
                  <a:txBody>
                    <a:bodyPr/>
                    <a:lstStyle/>
                    <a:p>
                      <a:pPr algn="ctr" fontAlgn="b"/>
                      <a:r>
                        <a:rPr lang="en-US" sz="2400" u="none" strike="noStrike" dirty="0">
                          <a:solidFill>
                            <a:schemeClr val="accent1"/>
                          </a:solidFill>
                          <a:effectLst/>
                        </a:rPr>
                        <a:t>Revised MPI</a:t>
                      </a:r>
                      <a:endParaRPr lang="en-US" sz="2400" b="0" i="0" u="none" strike="noStrike" dirty="0">
                        <a:solidFill>
                          <a:schemeClr val="accent1"/>
                        </a:solidFill>
                        <a:effectLst/>
                        <a:latin typeface="Calibri" panose="020F0502020204030204" pitchFamily="34" charset="0"/>
                      </a:endParaRPr>
                    </a:p>
                  </a:txBody>
                  <a:tcPr marL="6350" marR="6350" marT="6350" marB="0" anchor="ctr"/>
                </a:tc>
                <a:tc>
                  <a:txBody>
                    <a:bodyPr/>
                    <a:lstStyle/>
                    <a:p>
                      <a:pPr algn="ctr" fontAlgn="b"/>
                      <a:r>
                        <a:rPr lang="en-US" sz="2400" u="none" strike="noStrike" dirty="0">
                          <a:solidFill>
                            <a:schemeClr val="accent1"/>
                          </a:solidFill>
                          <a:effectLst/>
                        </a:rPr>
                        <a:t>Global MPI</a:t>
                      </a:r>
                      <a:endParaRPr lang="en-US" sz="2400" b="0" i="0" u="none" strike="noStrike" dirty="0">
                        <a:solidFill>
                          <a:schemeClr val="accent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3604006"/>
                  </a:ext>
                </a:extLst>
              </a:tr>
              <a:tr h="650707">
                <a:tc>
                  <a:txBody>
                    <a:bodyPr/>
                    <a:lstStyle/>
                    <a:p>
                      <a:pPr marL="288925" indent="0" algn="l" fontAlgn="b">
                        <a:buFont typeface="Arial" panose="020B0604020202020204" pitchFamily="34" charset="0"/>
                        <a:buNone/>
                      </a:pPr>
                      <a:r>
                        <a:rPr lang="en-US" sz="2400" u="none" strike="noStrike" kern="1200" dirty="0">
                          <a:solidFill>
                            <a:schemeClr val="accent1"/>
                          </a:solidFill>
                          <a:effectLst/>
                        </a:rPr>
                        <a:t>Headcount ratio</a:t>
                      </a:r>
                      <a:endParaRPr lang="en-US" sz="2400" u="none" strike="noStrike" kern="1200" dirty="0">
                        <a:solidFill>
                          <a:schemeClr val="accent1"/>
                        </a:solidFill>
                        <a:effectLst/>
                        <a:latin typeface="+mn-lt"/>
                        <a:ea typeface="+mn-ea"/>
                        <a:cs typeface="+mn-cs"/>
                      </a:endParaRPr>
                    </a:p>
                  </a:txBody>
                  <a:tcPr marL="6350" marR="6350" marT="6350" marB="0"/>
                </a:tc>
                <a:tc>
                  <a:txBody>
                    <a:bodyPr/>
                    <a:lstStyle/>
                    <a:p>
                      <a:pPr algn="ctr" fontAlgn="b"/>
                      <a:r>
                        <a:rPr lang="en-US" sz="2400" u="none" strike="noStrike" dirty="0">
                          <a:solidFill>
                            <a:schemeClr val="accent1"/>
                          </a:solidFill>
                          <a:effectLst/>
                        </a:rPr>
                        <a:t>88.51</a:t>
                      </a:r>
                      <a:endParaRPr lang="en-US" sz="2400" b="0" i="0" u="none" strike="noStrike" dirty="0">
                        <a:solidFill>
                          <a:schemeClr val="accent1"/>
                        </a:solidFill>
                        <a:effectLst/>
                        <a:latin typeface="Calibri" panose="020F0502020204030204" pitchFamily="34" charset="0"/>
                      </a:endParaRPr>
                    </a:p>
                  </a:txBody>
                  <a:tcPr marL="6350" marR="6350" marT="6350" marB="0"/>
                </a:tc>
                <a:tc>
                  <a:txBody>
                    <a:bodyPr/>
                    <a:lstStyle/>
                    <a:p>
                      <a:pPr algn="ctr" fontAlgn="b"/>
                      <a:r>
                        <a:rPr lang="en-US" sz="2400" u="none" strike="noStrike" dirty="0">
                          <a:solidFill>
                            <a:schemeClr val="accent1"/>
                          </a:solidFill>
                          <a:effectLst/>
                        </a:rPr>
                        <a:t>50.57</a:t>
                      </a:r>
                      <a:endParaRPr lang="en-US" sz="2400" b="0" i="0" u="none" strike="noStrike" dirty="0">
                        <a:solidFill>
                          <a:schemeClr val="accent1"/>
                        </a:solidFill>
                        <a:effectLst/>
                        <a:latin typeface="Calibri" panose="020F0502020204030204" pitchFamily="34" charset="0"/>
                      </a:endParaRPr>
                    </a:p>
                  </a:txBody>
                  <a:tcPr marL="6350" marR="6350" marT="6350" marB="0"/>
                </a:tc>
                <a:extLst>
                  <a:ext uri="{0D108BD9-81ED-4DB2-BD59-A6C34878D82A}">
                    <a16:rowId xmlns:a16="http://schemas.microsoft.com/office/drawing/2014/main" val="1658978626"/>
                  </a:ext>
                </a:extLst>
              </a:tr>
              <a:tr h="650707">
                <a:tc>
                  <a:txBody>
                    <a:bodyPr/>
                    <a:lstStyle/>
                    <a:p>
                      <a:pPr marL="288925" indent="0" algn="l" fontAlgn="b">
                        <a:buFont typeface="Arial" panose="020B0604020202020204" pitchFamily="34" charset="0"/>
                        <a:buNone/>
                      </a:pPr>
                      <a:r>
                        <a:rPr lang="en-US" sz="2400" u="none" strike="noStrike" kern="1200" dirty="0">
                          <a:solidFill>
                            <a:schemeClr val="accent1"/>
                          </a:solidFill>
                          <a:effectLst/>
                        </a:rPr>
                        <a:t>Intensity of deprivation</a:t>
                      </a:r>
                      <a:endParaRPr lang="en-US" sz="2400" u="none" strike="noStrike" kern="1200" dirty="0">
                        <a:solidFill>
                          <a:schemeClr val="accent1"/>
                        </a:solidFill>
                        <a:effectLst/>
                        <a:latin typeface="+mn-lt"/>
                        <a:ea typeface="+mn-ea"/>
                        <a:cs typeface="+mn-cs"/>
                      </a:endParaRPr>
                    </a:p>
                  </a:txBody>
                  <a:tcPr marL="6350" marR="6350" marT="6350" marB="0"/>
                </a:tc>
                <a:tc>
                  <a:txBody>
                    <a:bodyPr/>
                    <a:lstStyle/>
                    <a:p>
                      <a:pPr algn="ctr" fontAlgn="b"/>
                      <a:r>
                        <a:rPr lang="en-US" sz="2400" u="none" strike="noStrike" dirty="0">
                          <a:solidFill>
                            <a:schemeClr val="accent1"/>
                          </a:solidFill>
                          <a:effectLst/>
                        </a:rPr>
                        <a:t>48.45</a:t>
                      </a:r>
                      <a:endParaRPr lang="en-US" sz="2400" b="0" i="0" u="none" strike="noStrike" dirty="0">
                        <a:solidFill>
                          <a:schemeClr val="accent1"/>
                        </a:solidFill>
                        <a:effectLst/>
                        <a:latin typeface="Calibri" panose="020F0502020204030204" pitchFamily="34" charset="0"/>
                      </a:endParaRPr>
                    </a:p>
                  </a:txBody>
                  <a:tcPr marL="6350" marR="6350" marT="6350" marB="0"/>
                </a:tc>
                <a:tc>
                  <a:txBody>
                    <a:bodyPr/>
                    <a:lstStyle/>
                    <a:p>
                      <a:pPr algn="ctr" fontAlgn="b"/>
                      <a:r>
                        <a:rPr lang="en-US" sz="2400" u="none" strike="noStrike" dirty="0">
                          <a:solidFill>
                            <a:schemeClr val="accent1"/>
                          </a:solidFill>
                          <a:effectLst/>
                        </a:rPr>
                        <a:t>51.54</a:t>
                      </a:r>
                      <a:endParaRPr lang="en-US" sz="2400" b="0" i="0" u="none" strike="noStrike" dirty="0">
                        <a:solidFill>
                          <a:schemeClr val="accent1"/>
                        </a:solidFill>
                        <a:effectLst/>
                        <a:latin typeface="Calibri" panose="020F0502020204030204" pitchFamily="34" charset="0"/>
                      </a:endParaRPr>
                    </a:p>
                  </a:txBody>
                  <a:tcPr marL="6350" marR="6350" marT="6350" marB="0"/>
                </a:tc>
                <a:extLst>
                  <a:ext uri="{0D108BD9-81ED-4DB2-BD59-A6C34878D82A}">
                    <a16:rowId xmlns:a16="http://schemas.microsoft.com/office/drawing/2014/main" val="3867599933"/>
                  </a:ext>
                </a:extLst>
              </a:tr>
              <a:tr h="650707">
                <a:tc>
                  <a:txBody>
                    <a:bodyPr/>
                    <a:lstStyle/>
                    <a:p>
                      <a:pPr marL="288925" indent="0" algn="l" fontAlgn="b">
                        <a:buFont typeface="Arial" panose="020B0604020202020204" pitchFamily="34" charset="0"/>
                        <a:buNone/>
                      </a:pPr>
                      <a:r>
                        <a:rPr lang="en-US" sz="2400" u="none" strike="noStrike" kern="1200" dirty="0">
                          <a:solidFill>
                            <a:schemeClr val="accent1"/>
                          </a:solidFill>
                          <a:effectLst/>
                        </a:rPr>
                        <a:t>MPI</a:t>
                      </a:r>
                      <a:endParaRPr lang="en-US" sz="2400" u="none" strike="noStrike" kern="1200" dirty="0">
                        <a:solidFill>
                          <a:schemeClr val="accent1"/>
                        </a:solidFill>
                        <a:effectLst/>
                        <a:latin typeface="+mn-lt"/>
                        <a:ea typeface="+mn-ea"/>
                        <a:cs typeface="+mn-cs"/>
                      </a:endParaRPr>
                    </a:p>
                  </a:txBody>
                  <a:tcPr marL="6350" marR="6350" marT="6350" marB="0"/>
                </a:tc>
                <a:tc>
                  <a:txBody>
                    <a:bodyPr/>
                    <a:lstStyle/>
                    <a:p>
                      <a:pPr algn="ctr" fontAlgn="b"/>
                      <a:r>
                        <a:rPr lang="en-US" sz="2400" u="none" strike="noStrike" dirty="0">
                          <a:solidFill>
                            <a:schemeClr val="accent1"/>
                          </a:solidFill>
                          <a:effectLst/>
                        </a:rPr>
                        <a:t>0.429</a:t>
                      </a:r>
                      <a:endParaRPr lang="en-US" sz="2400" b="0" i="0" u="none" strike="noStrike" dirty="0">
                        <a:solidFill>
                          <a:schemeClr val="accent1"/>
                        </a:solidFill>
                        <a:effectLst/>
                        <a:latin typeface="Calibri" panose="020F0502020204030204" pitchFamily="34" charset="0"/>
                      </a:endParaRPr>
                    </a:p>
                  </a:txBody>
                  <a:tcPr marL="6350" marR="6350" marT="6350" marB="0"/>
                </a:tc>
                <a:tc>
                  <a:txBody>
                    <a:bodyPr/>
                    <a:lstStyle/>
                    <a:p>
                      <a:pPr algn="ctr" fontAlgn="b"/>
                      <a:r>
                        <a:rPr lang="en-US" sz="2400" u="none" strike="noStrike" dirty="0">
                          <a:solidFill>
                            <a:schemeClr val="accent1"/>
                          </a:solidFill>
                          <a:effectLst/>
                        </a:rPr>
                        <a:t>0.261</a:t>
                      </a:r>
                      <a:endParaRPr lang="en-US" sz="2400" b="0" i="0" u="none" strike="noStrike" dirty="0">
                        <a:solidFill>
                          <a:schemeClr val="accent1"/>
                        </a:solidFill>
                        <a:effectLst/>
                        <a:latin typeface="Calibri" panose="020F0502020204030204" pitchFamily="34" charset="0"/>
                      </a:endParaRPr>
                    </a:p>
                  </a:txBody>
                  <a:tcPr marL="6350" marR="6350" marT="6350" marB="0"/>
                </a:tc>
                <a:extLst>
                  <a:ext uri="{0D108BD9-81ED-4DB2-BD59-A6C34878D82A}">
                    <a16:rowId xmlns:a16="http://schemas.microsoft.com/office/drawing/2014/main" val="639477068"/>
                  </a:ext>
                </a:extLst>
              </a:tr>
              <a:tr h="650707">
                <a:tc>
                  <a:txBody>
                    <a:bodyPr/>
                    <a:lstStyle/>
                    <a:p>
                      <a:pPr marL="288925" indent="0" algn="l" fontAlgn="b">
                        <a:buFont typeface="Arial" panose="020B0604020202020204" pitchFamily="34" charset="0"/>
                        <a:buNone/>
                      </a:pPr>
                      <a:r>
                        <a:rPr lang="en-US" sz="2400" u="none" strike="noStrike" kern="1200" dirty="0">
                          <a:solidFill>
                            <a:schemeClr val="accent1"/>
                          </a:solidFill>
                          <a:effectLst/>
                        </a:rPr>
                        <a:t>Severe poverty</a:t>
                      </a:r>
                      <a:endParaRPr lang="en-US" sz="2400" u="none" strike="noStrike" kern="1200" dirty="0">
                        <a:solidFill>
                          <a:schemeClr val="accent1"/>
                        </a:solidFill>
                        <a:effectLst/>
                        <a:latin typeface="+mn-lt"/>
                        <a:ea typeface="+mn-ea"/>
                        <a:cs typeface="+mn-cs"/>
                      </a:endParaRPr>
                    </a:p>
                  </a:txBody>
                  <a:tcPr marL="6350" marR="6350" marT="6350" marB="0"/>
                </a:tc>
                <a:tc>
                  <a:txBody>
                    <a:bodyPr/>
                    <a:lstStyle/>
                    <a:p>
                      <a:pPr algn="ctr" fontAlgn="b"/>
                      <a:r>
                        <a:rPr lang="en-US" sz="2400" u="none" strike="noStrike" dirty="0">
                          <a:solidFill>
                            <a:schemeClr val="accent1"/>
                          </a:solidFill>
                          <a:effectLst/>
                        </a:rPr>
                        <a:t>75.53</a:t>
                      </a:r>
                      <a:endParaRPr lang="en-US" sz="2400" b="0" i="0" u="none" strike="noStrike" dirty="0">
                        <a:solidFill>
                          <a:schemeClr val="accent1"/>
                        </a:solidFill>
                        <a:effectLst/>
                        <a:latin typeface="Calibri" panose="020F0502020204030204" pitchFamily="34" charset="0"/>
                      </a:endParaRPr>
                    </a:p>
                  </a:txBody>
                  <a:tcPr marL="6350" marR="6350" marT="6350" marB="0"/>
                </a:tc>
                <a:tc>
                  <a:txBody>
                    <a:bodyPr/>
                    <a:lstStyle/>
                    <a:p>
                      <a:pPr algn="ctr" fontAlgn="b"/>
                      <a:r>
                        <a:rPr lang="en-US" sz="2400" u="none" strike="noStrike" dirty="0">
                          <a:solidFill>
                            <a:schemeClr val="accent1"/>
                          </a:solidFill>
                          <a:effectLst/>
                        </a:rPr>
                        <a:t>26.29</a:t>
                      </a:r>
                      <a:endParaRPr lang="en-US" sz="2400" b="0" i="0" u="none" strike="noStrike" dirty="0">
                        <a:solidFill>
                          <a:schemeClr val="accent1"/>
                        </a:solidFill>
                        <a:effectLst/>
                        <a:latin typeface="Calibri" panose="020F0502020204030204" pitchFamily="34" charset="0"/>
                      </a:endParaRPr>
                    </a:p>
                  </a:txBody>
                  <a:tcPr marL="6350" marR="6350" marT="6350" marB="0"/>
                </a:tc>
                <a:extLst>
                  <a:ext uri="{0D108BD9-81ED-4DB2-BD59-A6C34878D82A}">
                    <a16:rowId xmlns:a16="http://schemas.microsoft.com/office/drawing/2014/main" val="1763653114"/>
                  </a:ext>
                </a:extLst>
              </a:tr>
              <a:tr h="650707">
                <a:tc>
                  <a:txBody>
                    <a:bodyPr/>
                    <a:lstStyle/>
                    <a:p>
                      <a:pPr marL="288925" indent="0" algn="l" fontAlgn="b">
                        <a:buFont typeface="Arial" panose="020B0604020202020204" pitchFamily="34" charset="0"/>
                        <a:buNone/>
                      </a:pPr>
                      <a:r>
                        <a:rPr lang="en-US" sz="2400" u="none" strike="noStrike" kern="1200" dirty="0">
                          <a:solidFill>
                            <a:schemeClr val="accent1"/>
                          </a:solidFill>
                          <a:effectLst/>
                        </a:rPr>
                        <a:t>Vulnerable to poverty</a:t>
                      </a:r>
                      <a:endParaRPr lang="en-US" sz="2400" u="none" strike="noStrike" kern="1200" dirty="0">
                        <a:solidFill>
                          <a:schemeClr val="accent1"/>
                        </a:solidFill>
                        <a:effectLst/>
                        <a:latin typeface="+mn-lt"/>
                        <a:ea typeface="+mn-ea"/>
                        <a:cs typeface="+mn-cs"/>
                      </a:endParaRPr>
                    </a:p>
                  </a:txBody>
                  <a:tcPr marL="6350" marR="6350" marT="6350" marB="0"/>
                </a:tc>
                <a:tc>
                  <a:txBody>
                    <a:bodyPr/>
                    <a:lstStyle/>
                    <a:p>
                      <a:pPr algn="ctr" fontAlgn="b"/>
                      <a:r>
                        <a:rPr lang="en-US" sz="2400" u="none" strike="noStrike" kern="1200" dirty="0">
                          <a:solidFill>
                            <a:schemeClr val="accent1"/>
                          </a:solidFill>
                          <a:effectLst/>
                        </a:rPr>
                        <a:t>18.60</a:t>
                      </a:r>
                      <a:endParaRPr lang="en-US" sz="2400" u="none" strike="noStrike" kern="1200" dirty="0">
                        <a:solidFill>
                          <a:schemeClr val="accent1"/>
                        </a:solidFill>
                        <a:effectLst/>
                        <a:latin typeface="+mn-lt"/>
                        <a:ea typeface="+mn-ea"/>
                        <a:cs typeface="+mn-cs"/>
                      </a:endParaRPr>
                    </a:p>
                  </a:txBody>
                  <a:tcPr marL="6350" marR="6350" marT="6350" marB="0"/>
                </a:tc>
                <a:tc>
                  <a:txBody>
                    <a:bodyPr/>
                    <a:lstStyle/>
                    <a:p>
                      <a:pPr algn="ctr" fontAlgn="b"/>
                      <a:r>
                        <a:rPr lang="en-US" sz="2400" u="none" strike="noStrike" kern="1200" dirty="0">
                          <a:solidFill>
                            <a:schemeClr val="accent1"/>
                          </a:solidFill>
                          <a:effectLst/>
                        </a:rPr>
                        <a:t>18.57</a:t>
                      </a:r>
                      <a:endParaRPr lang="en-US" sz="2400" u="none" strike="noStrike" kern="1200" dirty="0">
                        <a:solidFill>
                          <a:schemeClr val="accent1"/>
                        </a:solidFill>
                        <a:effectLst/>
                        <a:latin typeface="+mn-lt"/>
                        <a:ea typeface="+mn-ea"/>
                        <a:cs typeface="+mn-cs"/>
                      </a:endParaRPr>
                    </a:p>
                  </a:txBody>
                  <a:tcPr marL="6350" marR="6350" marT="6350" marB="0"/>
                </a:tc>
                <a:extLst>
                  <a:ext uri="{0D108BD9-81ED-4DB2-BD59-A6C34878D82A}">
                    <a16:rowId xmlns:a16="http://schemas.microsoft.com/office/drawing/2014/main" val="2302695091"/>
                  </a:ext>
                </a:extLst>
              </a:tr>
            </a:tbl>
          </a:graphicData>
        </a:graphic>
      </p:graphicFrame>
    </p:spTree>
    <p:extLst>
      <p:ext uri="{BB962C8B-B14F-4D97-AF65-F5344CB8AC3E}">
        <p14:creationId xmlns:p14="http://schemas.microsoft.com/office/powerpoint/2010/main" val="62712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E221-4D8C-4312-95D4-F362D15B064F}"/>
              </a:ext>
            </a:extLst>
          </p:cNvPr>
          <p:cNvSpPr>
            <a:spLocks noGrp="1"/>
          </p:cNvSpPr>
          <p:nvPr>
            <p:ph type="title"/>
          </p:nvPr>
        </p:nvSpPr>
        <p:spPr/>
        <p:txBody>
          <a:bodyPr>
            <a:noAutofit/>
          </a:bodyPr>
          <a:lstStyle/>
          <a:p>
            <a:r>
              <a:rPr lang="en-US" sz="2800" dirty="0"/>
              <a:t>Education dimension remains the primary contributor to multidimensional poverty </a:t>
            </a:r>
          </a:p>
        </p:txBody>
      </p:sp>
      <p:sp>
        <p:nvSpPr>
          <p:cNvPr id="3" name="Content Placeholder 2">
            <a:extLst>
              <a:ext uri="{FF2B5EF4-FFF2-40B4-BE49-F238E27FC236}">
                <a16:creationId xmlns:a16="http://schemas.microsoft.com/office/drawing/2014/main" id="{7F39F7A2-FEA6-4F64-97A9-6921BCF7673F}"/>
              </a:ext>
            </a:extLst>
          </p:cNvPr>
          <p:cNvSpPr>
            <a:spLocks noGrp="1"/>
          </p:cNvSpPr>
          <p:nvPr>
            <p:ph idx="1"/>
          </p:nvPr>
        </p:nvSpPr>
        <p:spPr>
          <a:xfrm>
            <a:off x="355600" y="1316037"/>
            <a:ext cx="4643120" cy="5370513"/>
          </a:xfrm>
        </p:spPr>
        <p:txBody>
          <a:bodyPr>
            <a:normAutofit fontScale="70000" lnSpcReduction="20000"/>
          </a:bodyPr>
          <a:lstStyle/>
          <a:p>
            <a:pPr>
              <a:lnSpc>
                <a:spcPct val="120000"/>
              </a:lnSpc>
            </a:pPr>
            <a:r>
              <a:rPr lang="en-US" dirty="0"/>
              <a:t>Nevertheless, the combined contributions of housing, access to services and assets (under the standard of living dimension) exceed those of health and education. </a:t>
            </a:r>
          </a:p>
          <a:p>
            <a:pPr>
              <a:lnSpc>
                <a:spcPct val="120000"/>
              </a:lnSpc>
            </a:pPr>
            <a:r>
              <a:rPr lang="en-US" dirty="0"/>
              <a:t>Among the indicators analyzed, those related to education, child nutrition, the type of dwelling and access to services contribute most to multidimensional poverty in Mauritania</a:t>
            </a:r>
          </a:p>
          <a:p>
            <a:pPr>
              <a:lnSpc>
                <a:spcPct val="120000"/>
              </a:lnSpc>
            </a:pPr>
            <a:r>
              <a:rPr lang="en-US" dirty="0"/>
              <a:t>Deprivations in material well-being and access to basic services are still considerable in the LDCs, which is consistent with findings presented previously</a:t>
            </a:r>
          </a:p>
        </p:txBody>
      </p:sp>
      <p:graphicFrame>
        <p:nvGraphicFramePr>
          <p:cNvPr id="4" name="Chart 3">
            <a:extLst>
              <a:ext uri="{FF2B5EF4-FFF2-40B4-BE49-F238E27FC236}">
                <a16:creationId xmlns:a16="http://schemas.microsoft.com/office/drawing/2014/main" id="{7ED308F7-7443-4789-AFB6-E1E064C9C7C3}"/>
              </a:ext>
            </a:extLst>
          </p:cNvPr>
          <p:cNvGraphicFramePr/>
          <p:nvPr/>
        </p:nvGraphicFramePr>
        <p:xfrm>
          <a:off x="5343056" y="1316037"/>
          <a:ext cx="3313264" cy="5206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826FD29-E280-4661-A92B-628CB1CC1A42}"/>
              </a:ext>
            </a:extLst>
          </p:cNvPr>
          <p:cNvGraphicFramePr/>
          <p:nvPr/>
        </p:nvGraphicFramePr>
        <p:xfrm>
          <a:off x="8878737" y="1316037"/>
          <a:ext cx="3313263" cy="520668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BA2B3A15-B901-4F44-826E-918176E82B5D}"/>
              </a:ext>
            </a:extLst>
          </p:cNvPr>
          <p:cNvSpPr txBox="1"/>
          <p:nvPr/>
        </p:nvSpPr>
        <p:spPr>
          <a:xfrm>
            <a:off x="6705600" y="1131371"/>
            <a:ext cx="2295056" cy="369332"/>
          </a:xfrm>
          <a:prstGeom prst="rect">
            <a:avLst/>
          </a:prstGeom>
          <a:noFill/>
        </p:spPr>
        <p:txBody>
          <a:bodyPr wrap="square">
            <a:spAutoFit/>
          </a:bodyPr>
          <a:lstStyle/>
          <a:p>
            <a:r>
              <a:rPr lang="en-US" sz="1800" b="1" dirty="0">
                <a:effectLst/>
                <a:latin typeface="Calibri" panose="020F0502020204030204" pitchFamily="34" charset="0"/>
                <a:ea typeface="Times New Roman" panose="02020603050405020304" pitchFamily="18" charset="0"/>
              </a:rPr>
              <a:t>Dimensions</a:t>
            </a:r>
            <a:endParaRPr lang="en-US" dirty="0"/>
          </a:p>
        </p:txBody>
      </p:sp>
      <p:sp>
        <p:nvSpPr>
          <p:cNvPr id="9" name="TextBox 8">
            <a:extLst>
              <a:ext uri="{FF2B5EF4-FFF2-40B4-BE49-F238E27FC236}">
                <a16:creationId xmlns:a16="http://schemas.microsoft.com/office/drawing/2014/main" id="{CB6ECA4A-2BEC-4ED4-B7D4-BA8C4B70FBF9}"/>
              </a:ext>
            </a:extLst>
          </p:cNvPr>
          <p:cNvSpPr txBox="1"/>
          <p:nvPr/>
        </p:nvSpPr>
        <p:spPr>
          <a:xfrm>
            <a:off x="10018864" y="1131371"/>
            <a:ext cx="2072639" cy="369332"/>
          </a:xfrm>
          <a:prstGeom prst="rect">
            <a:avLst/>
          </a:prstGeom>
          <a:noFill/>
        </p:spPr>
        <p:txBody>
          <a:bodyPr wrap="square">
            <a:spAutoFit/>
          </a:bodyPr>
          <a:lstStyle/>
          <a:p>
            <a:r>
              <a:rPr lang="en-US" sz="1800" b="1" dirty="0">
                <a:effectLst/>
                <a:latin typeface="Calibri" panose="020F0502020204030204" pitchFamily="34" charset="0"/>
                <a:ea typeface="Times New Roman" panose="02020603050405020304" pitchFamily="18" charset="0"/>
              </a:rPr>
              <a:t>Indicators</a:t>
            </a:r>
            <a:endParaRPr lang="en-US" dirty="0"/>
          </a:p>
        </p:txBody>
      </p:sp>
    </p:spTree>
    <p:extLst>
      <p:ext uri="{BB962C8B-B14F-4D97-AF65-F5344CB8AC3E}">
        <p14:creationId xmlns:p14="http://schemas.microsoft.com/office/powerpoint/2010/main" val="328824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4672-C641-41E0-A3B8-BA42B2CBD35B}"/>
              </a:ext>
            </a:extLst>
          </p:cNvPr>
          <p:cNvSpPr>
            <a:spLocks noGrp="1"/>
          </p:cNvSpPr>
          <p:nvPr>
            <p:ph type="title"/>
          </p:nvPr>
        </p:nvSpPr>
        <p:spPr/>
        <p:txBody>
          <a:bodyPr/>
          <a:lstStyle/>
          <a:p>
            <a:pPr algn="ctr"/>
            <a:r>
              <a:rPr lang="en-US" dirty="0"/>
              <a:t>What we draw from the chapter…</a:t>
            </a:r>
          </a:p>
        </p:txBody>
      </p:sp>
      <p:sp>
        <p:nvSpPr>
          <p:cNvPr id="3" name="Content Placeholder 2">
            <a:extLst>
              <a:ext uri="{FF2B5EF4-FFF2-40B4-BE49-F238E27FC236}">
                <a16:creationId xmlns:a16="http://schemas.microsoft.com/office/drawing/2014/main" id="{1EFB3958-99AB-40E5-A716-606B3254A09C}"/>
              </a:ext>
            </a:extLst>
          </p:cNvPr>
          <p:cNvSpPr>
            <a:spLocks noGrp="1"/>
          </p:cNvSpPr>
          <p:nvPr>
            <p:ph idx="1"/>
          </p:nvPr>
        </p:nvSpPr>
        <p:spPr>
          <a:xfrm>
            <a:off x="568960" y="1528010"/>
            <a:ext cx="10888582" cy="4932947"/>
          </a:xfrm>
        </p:spPr>
        <p:txBody>
          <a:bodyPr>
            <a:normAutofit lnSpcReduction="10000"/>
          </a:bodyPr>
          <a:lstStyle/>
          <a:p>
            <a:pPr>
              <a:lnSpc>
                <a:spcPct val="110000"/>
              </a:lnSpc>
            </a:pPr>
            <a:r>
              <a:rPr lang="en-US" dirty="0">
                <a:latin typeface="Calibri" panose="020F0502020204030204" pitchFamily="34" charset="0"/>
                <a:cs typeface="Calibri" panose="020F0502020204030204" pitchFamily="34" charset="0"/>
              </a:rPr>
              <a:t>There are variations by country:</a:t>
            </a:r>
          </a:p>
          <a:p>
            <a:pPr lvl="1">
              <a:lnSpc>
                <a:spcPct val="110000"/>
              </a:lnSpc>
            </a:pPr>
            <a:r>
              <a:rPr lang="en-US" dirty="0">
                <a:latin typeface="Calibri" panose="020F0502020204030204" pitchFamily="34" charset="0"/>
                <a:cs typeface="Calibri" panose="020F0502020204030204" pitchFamily="34" charset="0"/>
              </a:rPr>
              <a:t>The incidence of multidimensional poverty in Arab LDCs was high.</a:t>
            </a:r>
          </a:p>
          <a:p>
            <a:pPr lvl="1">
              <a:lnSpc>
                <a:spcPct val="110000"/>
              </a:lnSpc>
            </a:pPr>
            <a:r>
              <a:rPr lang="en-US" dirty="0">
                <a:latin typeface="Calibri" panose="020F0502020204030204" pitchFamily="34" charset="0"/>
                <a:cs typeface="Calibri" panose="020F0502020204030204" pitchFamily="34" charset="0"/>
              </a:rPr>
              <a:t>But it has been declining. </a:t>
            </a:r>
          </a:p>
          <a:p>
            <a:pPr lvl="1">
              <a:lnSpc>
                <a:spcPct val="110000"/>
              </a:lnSpc>
            </a:pPr>
            <a:r>
              <a:rPr lang="en-US" dirty="0">
                <a:latin typeface="Calibri" panose="020F0502020204030204" pitchFamily="34" charset="0"/>
                <a:cs typeface="Calibri" panose="020F0502020204030204" pitchFamily="34" charset="0"/>
              </a:rPr>
              <a:t>Data limitations</a:t>
            </a:r>
          </a:p>
          <a:p>
            <a:pPr>
              <a:lnSpc>
                <a:spcPct val="110000"/>
              </a:lnSpc>
            </a:pPr>
            <a:r>
              <a:rPr lang="en-US" dirty="0">
                <a:latin typeface="Calibri" panose="020F0502020204030204" pitchFamily="34" charset="0"/>
                <a:cs typeface="Calibri" panose="020F0502020204030204" pitchFamily="34" charset="0"/>
              </a:rPr>
              <a:t>Variations: urban-rural gaps </a:t>
            </a:r>
          </a:p>
          <a:p>
            <a:pPr lvl="1">
              <a:lnSpc>
                <a:spcPct val="110000"/>
              </a:lnSpc>
            </a:pPr>
            <a:r>
              <a:rPr lang="en-US" dirty="0">
                <a:latin typeface="Calibri" panose="020F0502020204030204" pitchFamily="34" charset="0"/>
                <a:cs typeface="Calibri" panose="020F0502020204030204" pitchFamily="34" charset="0"/>
              </a:rPr>
              <a:t>Have increased in some cases and stagnated or showed minimal decreases in others.  Rural areas were being left behind</a:t>
            </a:r>
          </a:p>
          <a:p>
            <a:pPr>
              <a:lnSpc>
                <a:spcPct val="110000"/>
              </a:lnSpc>
            </a:pPr>
            <a:r>
              <a:rPr lang="en-US" dirty="0">
                <a:latin typeface="Calibri" panose="020F0502020204030204" pitchFamily="34" charset="0"/>
                <a:cs typeface="Calibri" panose="020F0502020204030204" pitchFamily="34" charset="0"/>
              </a:rPr>
              <a:t>The revised Arab MPI serves as a useful benchmark for comparing Arab LDCs against MICs, </a:t>
            </a:r>
          </a:p>
          <a:p>
            <a:pPr lvl="1">
              <a:lnSpc>
                <a:spcPct val="110000"/>
              </a:lnSpc>
            </a:pPr>
            <a:r>
              <a:rPr lang="en-US" dirty="0">
                <a:latin typeface="Calibri" panose="020F0502020204030204" pitchFamily="34" charset="0"/>
                <a:cs typeface="Calibri" panose="020F0502020204030204" pitchFamily="34" charset="0"/>
              </a:rPr>
              <a:t>But the global MPI serves as a relevant framework for evaluating LDCs on their own.</a:t>
            </a:r>
          </a:p>
          <a:p>
            <a:pPr>
              <a:lnSpc>
                <a:spcPct val="110000"/>
              </a:lnSpc>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0000"/>
              </a:lnSpc>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247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43C1-80AD-4C32-AA09-08C3294BFB3F}"/>
              </a:ext>
            </a:extLst>
          </p:cNvPr>
          <p:cNvSpPr>
            <a:spLocks noGrp="1"/>
          </p:cNvSpPr>
          <p:nvPr>
            <p:ph type="ctrTitle"/>
          </p:nvPr>
        </p:nvSpPr>
        <p:spPr>
          <a:xfrm>
            <a:off x="3102014" y="2324100"/>
            <a:ext cx="6655443" cy="809385"/>
          </a:xfrm>
        </p:spPr>
        <p:txBody>
          <a:bodyPr>
            <a:noAutofit/>
          </a:bodyPr>
          <a:lstStyle/>
          <a:p>
            <a:r>
              <a:rPr lang="en-US" sz="4000" dirty="0"/>
              <a:t>Policy recommendations</a:t>
            </a:r>
          </a:p>
        </p:txBody>
      </p:sp>
    </p:spTree>
    <p:extLst>
      <p:ext uri="{BB962C8B-B14F-4D97-AF65-F5344CB8AC3E}">
        <p14:creationId xmlns:p14="http://schemas.microsoft.com/office/powerpoint/2010/main" val="198907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DCE7-BFAF-4F63-BA40-A7B4FADB1856}"/>
              </a:ext>
            </a:extLst>
          </p:cNvPr>
          <p:cNvSpPr>
            <a:spLocks noGrp="1"/>
          </p:cNvSpPr>
          <p:nvPr>
            <p:ph type="title"/>
          </p:nvPr>
        </p:nvSpPr>
        <p:spPr/>
        <p:txBody>
          <a:bodyPr>
            <a:noAutofit/>
          </a:bodyPr>
          <a:lstStyle/>
          <a:p>
            <a:r>
              <a:rPr lang="en-US" sz="2400" dirty="0"/>
              <a:t>The report still recognizes the relevance of the recommendations of the first report but considering also new challenges</a:t>
            </a:r>
          </a:p>
        </p:txBody>
      </p:sp>
      <p:sp>
        <p:nvSpPr>
          <p:cNvPr id="3" name="Content Placeholder 2">
            <a:extLst>
              <a:ext uri="{FF2B5EF4-FFF2-40B4-BE49-F238E27FC236}">
                <a16:creationId xmlns:a16="http://schemas.microsoft.com/office/drawing/2014/main" id="{63128187-27B0-425D-B75C-8E83C4862E3A}"/>
              </a:ext>
            </a:extLst>
          </p:cNvPr>
          <p:cNvSpPr>
            <a:spLocks noGrp="1"/>
          </p:cNvSpPr>
          <p:nvPr>
            <p:ph idx="1"/>
          </p:nvPr>
        </p:nvSpPr>
        <p:spPr>
          <a:xfrm>
            <a:off x="430696" y="1463040"/>
            <a:ext cx="11476824" cy="4846320"/>
          </a:xfrm>
        </p:spPr>
        <p:txBody>
          <a:bodyPr>
            <a:normAutofit fontScale="85000" lnSpcReduction="20000"/>
          </a:bodyPr>
          <a:lstStyle/>
          <a:p>
            <a:pPr>
              <a:lnSpc>
                <a:spcPct val="120000"/>
              </a:lnSpc>
            </a:pPr>
            <a:r>
              <a:rPr lang="en-US" b="1" dirty="0">
                <a:latin typeface="Calibri" panose="020F0502020204030204" pitchFamily="34" charset="0"/>
                <a:cs typeface="Calibri" panose="020F0502020204030204" pitchFamily="34" charset="0"/>
              </a:rPr>
              <a:t>Still relevant</a:t>
            </a:r>
            <a:r>
              <a:rPr lang="en-US" dirty="0">
                <a:latin typeface="Calibri" panose="020F0502020204030204" pitchFamily="34" charset="0"/>
                <a:cs typeface="Calibri" panose="020F0502020204030204" pitchFamily="34" charset="0"/>
              </a:rPr>
              <a:t>: Addressing gaps in education, expanding coverage of social protection, investing in children, ensuring food security and promoting rural development, protection of </a:t>
            </a:r>
            <a:r>
              <a:rPr lang="en-US" dirty="0" err="1">
                <a:latin typeface="Calibri" panose="020F0502020204030204" pitchFamily="34" charset="0"/>
                <a:cs typeface="Calibri" panose="020F0502020204030204" pitchFamily="34" charset="0"/>
              </a:rPr>
              <a:t>PwD</a:t>
            </a:r>
            <a:r>
              <a:rPr lang="en-US" dirty="0">
                <a:latin typeface="Calibri" panose="020F0502020204030204" pitchFamily="34" charset="0"/>
                <a:cs typeface="Calibri" panose="020F0502020204030204" pitchFamily="34" charset="0"/>
              </a:rPr>
              <a:t>, strengthening data collection and making data widely available</a:t>
            </a:r>
          </a:p>
          <a:p>
            <a:pPr>
              <a:lnSpc>
                <a:spcPct val="120000"/>
              </a:lnSpc>
            </a:pPr>
            <a:r>
              <a:rPr lang="en-US" b="1" dirty="0">
                <a:latin typeface="Calibri" panose="020F0502020204030204" pitchFamily="34" charset="0"/>
                <a:cs typeface="Calibri" panose="020F0502020204030204" pitchFamily="34" charset="0"/>
              </a:rPr>
              <a:t>Progresses were also made</a:t>
            </a:r>
            <a:r>
              <a:rPr lang="en-US" dirty="0">
                <a:latin typeface="Calibri" panose="020F0502020204030204" pitchFamily="34" charset="0"/>
                <a:cs typeface="Calibri" panose="020F0502020204030204" pitchFamily="34" charset="0"/>
              </a:rPr>
              <a:t>: </a:t>
            </a:r>
          </a:p>
          <a:p>
            <a:pPr lvl="1">
              <a:lnSpc>
                <a:spcPct val="120000"/>
              </a:lnSpc>
            </a:pPr>
            <a:r>
              <a:rPr lang="en-US" dirty="0">
                <a:latin typeface="Calibri" panose="020F0502020204030204" pitchFamily="34" charset="0"/>
                <a:cs typeface="Calibri" panose="020F0502020204030204" pitchFamily="34" charset="0"/>
              </a:rPr>
              <a:t>The establishment of the Arab Center for Eradication of Poverty and social policy studies</a:t>
            </a:r>
          </a:p>
          <a:p>
            <a:pPr lvl="1">
              <a:lnSpc>
                <a:spcPct val="120000"/>
              </a:lnSpc>
            </a:pPr>
            <a:r>
              <a:rPr lang="en-US" dirty="0">
                <a:latin typeface="Calibri" panose="020F0502020204030204" pitchFamily="34" charset="0"/>
                <a:cs typeface="Calibri" panose="020F0502020204030204" pitchFamily="34" charset="0"/>
              </a:rPr>
              <a:t>The Arab Strategic Framework for Eradication of Multidimensional Poverty (2020-2030) has been adopted by the League of Arab States</a:t>
            </a:r>
          </a:p>
          <a:p>
            <a:pPr>
              <a:lnSpc>
                <a:spcPct val="120000"/>
              </a:lnSpc>
            </a:pPr>
            <a:r>
              <a:rPr lang="en-US" dirty="0">
                <a:latin typeface="Calibri" panose="020F0502020204030204" pitchFamily="34" charset="0"/>
                <a:cs typeface="Calibri" panose="020F0502020204030204" pitchFamily="34" charset="0"/>
              </a:rPr>
              <a:t>Many new </a:t>
            </a:r>
            <a:r>
              <a:rPr lang="en-US" b="1" dirty="0">
                <a:latin typeface="Calibri" panose="020F0502020204030204" pitchFamily="34" charset="0"/>
                <a:cs typeface="Calibri" panose="020F0502020204030204" pitchFamily="34" charset="0"/>
              </a:rPr>
              <a:t>challenges</a:t>
            </a:r>
            <a:r>
              <a:rPr lang="en-US" dirty="0">
                <a:latin typeface="Calibri" panose="020F0502020204030204" pitchFamily="34" charset="0"/>
                <a:cs typeface="Calibri" panose="020F0502020204030204" pitchFamily="34" charset="0"/>
              </a:rPr>
              <a:t>—COVID-19, rounds of shocks (war in Ukraine is the 6</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shock in the last 15 years) and tightening of monetary policies, and geopolitical issues; and </a:t>
            </a:r>
            <a:r>
              <a:rPr lang="en-US" b="1" dirty="0">
                <a:latin typeface="Calibri" panose="020F0502020204030204" pitchFamily="34" charset="0"/>
                <a:cs typeface="Calibri" panose="020F0502020204030204" pitchFamily="34" charset="0"/>
              </a:rPr>
              <a:t>recently earthquake in Syria, Morocco and flooding in Libya, conflict in Sudan and War on Gaza</a:t>
            </a:r>
            <a:r>
              <a:rPr lang="en-US" dirty="0">
                <a:latin typeface="Calibri" panose="020F0502020204030204" pitchFamily="34" charset="0"/>
                <a:cs typeface="Calibri" panose="020F0502020204030204" pitchFamily="34" charset="0"/>
              </a:rPr>
              <a:t>)</a:t>
            </a:r>
          </a:p>
          <a:p>
            <a:pPr>
              <a:lnSpc>
                <a:spcPct val="120000"/>
              </a:lnSpc>
            </a:pPr>
            <a:r>
              <a:rPr lang="en-US" b="1" dirty="0">
                <a:latin typeface="Calibri" panose="020F0502020204030204" pitchFamily="34" charset="0"/>
                <a:cs typeface="Calibri" panose="020F0502020204030204" pitchFamily="34" charset="0"/>
              </a:rPr>
              <a:t>Other persistent challenges also remain</a:t>
            </a:r>
            <a:r>
              <a:rPr lang="en-US" dirty="0">
                <a:latin typeface="Calibri" panose="020F0502020204030204" pitchFamily="34" charset="0"/>
                <a:cs typeface="Calibri" panose="020F0502020204030204" pitchFamily="34" charset="0"/>
              </a:rPr>
              <a:t>—climate change/droughts, water shortages, persistent conflicts/instability.</a:t>
            </a:r>
          </a:p>
        </p:txBody>
      </p:sp>
    </p:spTree>
    <p:extLst>
      <p:ext uri="{BB962C8B-B14F-4D97-AF65-F5344CB8AC3E}">
        <p14:creationId xmlns:p14="http://schemas.microsoft.com/office/powerpoint/2010/main" val="123117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654A-C4C7-9559-A8C3-C96DCB93FAC4}"/>
              </a:ext>
            </a:extLst>
          </p:cNvPr>
          <p:cNvSpPr>
            <a:spLocks noGrp="1"/>
          </p:cNvSpPr>
          <p:nvPr>
            <p:ph type="title"/>
          </p:nvPr>
        </p:nvSpPr>
        <p:spPr>
          <a:xfrm>
            <a:off x="430696" y="212384"/>
            <a:ext cx="10515600" cy="810592"/>
          </a:xfrm>
        </p:spPr>
        <p:txBody>
          <a:bodyPr/>
          <a:lstStyle/>
          <a:p>
            <a:r>
              <a:rPr lang="en-US" dirty="0"/>
              <a:t>Recommendations</a:t>
            </a:r>
          </a:p>
        </p:txBody>
      </p:sp>
      <p:sp>
        <p:nvSpPr>
          <p:cNvPr id="3" name="Content Placeholder 2">
            <a:extLst>
              <a:ext uri="{FF2B5EF4-FFF2-40B4-BE49-F238E27FC236}">
                <a16:creationId xmlns:a16="http://schemas.microsoft.com/office/drawing/2014/main" id="{82B0CA2D-A5BA-FDFF-E223-42D4543DEA9C}"/>
              </a:ext>
            </a:extLst>
          </p:cNvPr>
          <p:cNvSpPr>
            <a:spLocks noGrp="1"/>
          </p:cNvSpPr>
          <p:nvPr>
            <p:ph idx="1"/>
          </p:nvPr>
        </p:nvSpPr>
        <p:spPr>
          <a:xfrm>
            <a:off x="430696" y="1197430"/>
            <a:ext cx="11337335" cy="5355770"/>
          </a:xfrm>
        </p:spPr>
        <p:txBody>
          <a:bodyPr>
            <a:noAutofit/>
          </a:bodyPr>
          <a:lstStyle/>
          <a:p>
            <a:pPr marL="514350" indent="-514350">
              <a:lnSpc>
                <a:spcPct val="100000"/>
              </a:lnSpc>
              <a:buFont typeface="+mj-lt"/>
              <a:buAutoNum type="arabicPeriod"/>
            </a:pPr>
            <a:r>
              <a:rPr lang="en-US" sz="2400" dirty="0">
                <a:latin typeface="Calibri" panose="020F0502020204030204" pitchFamily="34" charset="0"/>
                <a:cs typeface="Calibri" panose="020F0502020204030204" pitchFamily="34" charset="0"/>
              </a:rPr>
              <a:t>Re-examine policies, strategies and capacities of health systems</a:t>
            </a:r>
          </a:p>
          <a:p>
            <a:pPr marL="514350" indent="-514350">
              <a:lnSpc>
                <a:spcPct val="100000"/>
              </a:lnSpc>
              <a:buFont typeface="+mj-lt"/>
              <a:buAutoNum type="arabicPeriod"/>
            </a:pPr>
            <a:r>
              <a:rPr lang="en-US" sz="2400" dirty="0">
                <a:latin typeface="Calibri" panose="020F0502020204030204" pitchFamily="34" charset="0"/>
                <a:cs typeface="Calibri" panose="020F0502020204030204" pitchFamily="34" charset="0"/>
              </a:rPr>
              <a:t>Support quality education</a:t>
            </a:r>
          </a:p>
          <a:p>
            <a:pPr marL="514350" indent="-514350">
              <a:lnSpc>
                <a:spcPct val="100000"/>
              </a:lnSpc>
              <a:buFont typeface="+mj-lt"/>
              <a:buAutoNum type="arabicPeriod"/>
            </a:pPr>
            <a:r>
              <a:rPr lang="en-US" sz="2400" dirty="0">
                <a:latin typeface="Calibri" panose="020F0502020204030204" pitchFamily="34" charset="0"/>
                <a:cs typeface="Calibri" panose="020F0502020204030204" pitchFamily="34" charset="0"/>
              </a:rPr>
              <a:t>Build resilience and capacity to manage risks and vulnerabilities</a:t>
            </a:r>
          </a:p>
          <a:p>
            <a:pPr marL="514350" indent="-514350">
              <a:lnSpc>
                <a:spcPct val="100000"/>
              </a:lnSpc>
              <a:buFont typeface="+mj-lt"/>
              <a:buAutoNum type="arabicPeriod"/>
            </a:pPr>
            <a:r>
              <a:rPr lang="en-US" sz="2400" dirty="0">
                <a:latin typeface="Calibri" panose="020F0502020204030204" pitchFamily="34" charset="0"/>
                <a:cs typeface="Calibri" panose="020F0502020204030204" pitchFamily="34" charset="0"/>
              </a:rPr>
              <a:t>Prioritize digital transformation</a:t>
            </a:r>
          </a:p>
          <a:p>
            <a:pPr marL="514350" indent="-514350">
              <a:lnSpc>
                <a:spcPct val="100000"/>
              </a:lnSpc>
              <a:buFont typeface="+mj-lt"/>
              <a:buAutoNum type="arabicPeriod"/>
            </a:pPr>
            <a:r>
              <a:rPr lang="en-US" sz="2400" dirty="0">
                <a:latin typeface="Calibri" panose="020F0502020204030204" pitchFamily="34" charset="0"/>
                <a:cs typeface="Calibri" panose="020F0502020204030204" pitchFamily="34" charset="0"/>
              </a:rPr>
              <a:t>Enhance Equity</a:t>
            </a:r>
          </a:p>
          <a:p>
            <a:pPr marL="514350" indent="-514350">
              <a:lnSpc>
                <a:spcPct val="100000"/>
              </a:lnSpc>
              <a:buFont typeface="+mj-lt"/>
              <a:buAutoNum type="arabicPeriod"/>
            </a:pPr>
            <a:r>
              <a:rPr lang="en-US" sz="2400" dirty="0">
                <a:latin typeface="Calibri" panose="020F0502020204030204" pitchFamily="34" charset="0"/>
                <a:cs typeface="Calibri" panose="020F0502020204030204" pitchFamily="34" charset="0"/>
              </a:rPr>
              <a:t>Move towards faster, greener, resilient and equitable recovery from the pandemic</a:t>
            </a:r>
          </a:p>
          <a:p>
            <a:pPr marL="514350" indent="-514350">
              <a:lnSpc>
                <a:spcPct val="100000"/>
              </a:lnSpc>
              <a:buFont typeface="+mj-lt"/>
              <a:buAutoNum type="arabicPeriod"/>
            </a:pPr>
            <a:r>
              <a:rPr lang="en-US" sz="2400" dirty="0">
                <a:latin typeface="Calibri" panose="020F0502020204030204" pitchFamily="34" charset="0"/>
                <a:cs typeface="Calibri" panose="020F0502020204030204" pitchFamily="34" charset="0"/>
              </a:rPr>
              <a:t>Building Institutional Capacity</a:t>
            </a:r>
          </a:p>
          <a:p>
            <a:pPr marL="971550" lvl="1" indent="-514350">
              <a:lnSpc>
                <a:spcPct val="100000"/>
              </a:lnSpc>
              <a:buFont typeface="+mj-lt"/>
              <a:buAutoNum type="alphaLcParenR"/>
            </a:pPr>
            <a:r>
              <a:rPr lang="en-US" sz="1800" dirty="0">
                <a:latin typeface="Calibri" panose="020F0502020204030204" pitchFamily="34" charset="0"/>
                <a:cs typeface="Calibri" panose="020F0502020204030204" pitchFamily="34" charset="0"/>
              </a:rPr>
              <a:t>Invest in more comprehensive, disaggregated data</a:t>
            </a:r>
          </a:p>
          <a:p>
            <a:pPr marL="971550" lvl="1" indent="-514350">
              <a:lnSpc>
                <a:spcPct val="100000"/>
              </a:lnSpc>
              <a:buFont typeface="+mj-lt"/>
              <a:buAutoNum type="alphaLcParenR"/>
            </a:pPr>
            <a:r>
              <a:rPr lang="en-US" sz="1800" dirty="0">
                <a:latin typeface="Calibri" panose="020F0502020204030204" pitchFamily="34" charset="0"/>
                <a:cs typeface="Calibri" panose="020F0502020204030204" pitchFamily="34" charset="0"/>
              </a:rPr>
              <a:t>I</a:t>
            </a:r>
            <a:r>
              <a:rPr lang="en-US" sz="1800" dirty="0">
                <a:solidFill>
                  <a:srgbClr val="0070C0"/>
                </a:solidFill>
                <a:latin typeface="Calibri" panose="020F0502020204030204" pitchFamily="34" charset="0"/>
                <a:ea typeface="Calibri" panose="020F0502020204030204" pitchFamily="34" charset="0"/>
                <a:cs typeface="Calibri" panose="020F0502020204030204" pitchFamily="34" charset="0"/>
              </a:rPr>
              <a:t>mplement and operationalize the Arab Strategic Framework for the Eradication of Multidimensional Poverty</a:t>
            </a:r>
          </a:p>
          <a:p>
            <a:pPr marL="971550" lvl="1" indent="-514350">
              <a:lnSpc>
                <a:spcPct val="100000"/>
              </a:lnSpc>
              <a:buFont typeface="+mj-lt"/>
              <a:buAutoNum type="alphaLcParenR"/>
            </a:pPr>
            <a:r>
              <a:rPr lang="en-US" sz="1800" dirty="0">
                <a:latin typeface="Calibri" panose="020F0502020204030204" pitchFamily="34" charset="0"/>
                <a:cs typeface="Calibri" panose="020F0502020204030204" pitchFamily="34" charset="0"/>
              </a:rPr>
              <a:t>Strengthen Institutional Coordination</a:t>
            </a:r>
            <a:endParaRPr lang="en-US" sz="18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514350" indent="-514350">
              <a:lnSpc>
                <a:spcPct val="100000"/>
              </a:lnSpc>
              <a:buFont typeface="+mj-lt"/>
              <a:buAutoNum type="arabicPeriod"/>
            </a:pPr>
            <a:r>
              <a:rPr lang="en-US" sz="2400" dirty="0">
                <a:latin typeface="Calibri" panose="020F0502020204030204" pitchFamily="34" charset="0"/>
                <a:cs typeface="Calibri" panose="020F0502020204030204" pitchFamily="34" charset="0"/>
              </a:rPr>
              <a:t>Strengthen regional economic integration/ties</a:t>
            </a:r>
          </a:p>
          <a:p>
            <a:pPr marL="971550" lvl="1" indent="-514350">
              <a:lnSpc>
                <a:spcPct val="100000"/>
              </a:lnSpc>
              <a:buFont typeface="+mj-lt"/>
              <a:buAutoNum type="alphaLcParenR"/>
            </a:pPr>
            <a:endParaRPr lang="en-US" sz="1800" dirty="0">
              <a:latin typeface="Calibri" panose="020F0502020204030204" pitchFamily="34" charset="0"/>
              <a:cs typeface="Calibri" panose="020F0502020204030204" pitchFamily="34" charset="0"/>
            </a:endParaRPr>
          </a:p>
          <a:p>
            <a:pPr>
              <a:lnSpc>
                <a:spcPct val="100000"/>
              </a:lnSpc>
            </a:pPr>
            <a:endParaRPr lang="en-US" sz="2400" dirty="0">
              <a:solidFill>
                <a:schemeClr val="tx2"/>
              </a:solidFill>
              <a:latin typeface="Calibri" panose="020F0502020204030204" pitchFamily="34" charset="0"/>
              <a:cs typeface="Calibri" panose="020F0502020204030204" pitchFamily="34" charset="0"/>
            </a:endParaRPr>
          </a:p>
          <a:p>
            <a:pPr>
              <a:lnSpc>
                <a:spcPct val="100000"/>
              </a:lnSpc>
            </a:pPr>
            <a:endParaRPr lang="en-US" sz="24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04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84C6-FFAD-47E0-BB9F-55166A57524D}"/>
              </a:ext>
            </a:extLst>
          </p:cNvPr>
          <p:cNvSpPr>
            <a:spLocks noGrp="1"/>
          </p:cNvSpPr>
          <p:nvPr>
            <p:ph type="title"/>
          </p:nvPr>
        </p:nvSpPr>
        <p:spPr>
          <a:xfrm>
            <a:off x="649704" y="248478"/>
            <a:ext cx="10296591" cy="810592"/>
          </a:xfrm>
        </p:spPr>
        <p:txBody>
          <a:bodyPr>
            <a:noAutofit/>
          </a:bodyPr>
          <a:lstStyle/>
          <a:p>
            <a:pPr lvl="1"/>
            <a:r>
              <a:rPr lang="en-US" sz="3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 Re-examine policies, strategies and capacities of health systems</a:t>
            </a:r>
          </a:p>
        </p:txBody>
      </p:sp>
      <p:sp>
        <p:nvSpPr>
          <p:cNvPr id="3" name="Content Placeholder 2">
            <a:extLst>
              <a:ext uri="{FF2B5EF4-FFF2-40B4-BE49-F238E27FC236}">
                <a16:creationId xmlns:a16="http://schemas.microsoft.com/office/drawing/2014/main" id="{6D9CF8D9-E37B-4A1E-8AF5-F1A0908E5FD3}"/>
              </a:ext>
            </a:extLst>
          </p:cNvPr>
          <p:cNvSpPr>
            <a:spLocks noGrp="1"/>
          </p:cNvSpPr>
          <p:nvPr>
            <p:ph idx="1"/>
          </p:nvPr>
        </p:nvSpPr>
        <p:spPr>
          <a:xfrm>
            <a:off x="252663" y="1567207"/>
            <a:ext cx="11101137" cy="4713850"/>
          </a:xfrm>
        </p:spPr>
        <p:txBody>
          <a:bodyPr>
            <a:normAutofit fontScale="92500" lnSpcReduction="20000"/>
          </a:bodyPr>
          <a:lstStyle/>
          <a:p>
            <a:pPr lvl="1">
              <a:lnSpc>
                <a:spcPct val="110000"/>
              </a:lnSpc>
            </a:pPr>
            <a:r>
              <a:rPr lang="en-US" sz="2800" b="1" dirty="0">
                <a:effectLst/>
                <a:latin typeface="Calibri" panose="020F0502020204030204" pitchFamily="34" charset="0"/>
                <a:ea typeface="Calibri" panose="020F0502020204030204" pitchFamily="34" charset="0"/>
                <a:cs typeface="Calibri" panose="020F0502020204030204" pitchFamily="34" charset="0"/>
              </a:rPr>
              <a:t>What covid-19 taught us…</a:t>
            </a:r>
          </a:p>
          <a:p>
            <a:pPr lvl="1">
              <a:lnSpc>
                <a:spcPct val="110000"/>
              </a:lnSpc>
            </a:pPr>
            <a:r>
              <a:rPr lang="en-US" sz="2800" b="1" dirty="0">
                <a:effectLst/>
                <a:latin typeface="Calibri" panose="020F0502020204030204" pitchFamily="34" charset="0"/>
                <a:ea typeface="Calibri" panose="020F0502020204030204" pitchFamily="34" charset="0"/>
                <a:cs typeface="Calibri" panose="020F0502020204030204" pitchFamily="34" charset="0"/>
              </a:rPr>
              <a:t>Strengthen the capacity of health systems </a:t>
            </a:r>
            <a:r>
              <a:rPr lang="en-US" sz="2800" dirty="0">
                <a:effectLst/>
                <a:latin typeface="Calibri" panose="020F0502020204030204" pitchFamily="34" charset="0"/>
                <a:ea typeface="Calibri" panose="020F0502020204030204" pitchFamily="34" charset="0"/>
                <a:cs typeface="Calibri" panose="020F0502020204030204" pitchFamily="34" charset="0"/>
              </a:rPr>
              <a:t>to respond to existing health demands as well as unexpected shocks</a:t>
            </a:r>
          </a:p>
          <a:p>
            <a:pPr lvl="1">
              <a:lnSpc>
                <a:spcPct val="110000"/>
              </a:lnSpc>
            </a:pPr>
            <a:r>
              <a:rPr lang="en-US" sz="2800" dirty="0">
                <a:latin typeface="Calibri" panose="020F0502020204030204" pitchFamily="34" charset="0"/>
                <a:ea typeface="Calibri" panose="020F0502020204030204" pitchFamily="34" charset="0"/>
                <a:cs typeface="Calibri" panose="020F0502020204030204" pitchFamily="34" charset="0"/>
              </a:rPr>
              <a:t>I</a:t>
            </a:r>
            <a:r>
              <a:rPr lang="en-US" sz="2800" dirty="0">
                <a:effectLst/>
                <a:latin typeface="Calibri" panose="020F0502020204030204" pitchFamily="34" charset="0"/>
                <a:ea typeface="Calibri" panose="020F0502020204030204" pitchFamily="34" charset="0"/>
                <a:cs typeface="Calibri" panose="020F0502020204030204" pitchFamily="34" charset="0"/>
              </a:rPr>
              <a:t>mprove </a:t>
            </a:r>
            <a:r>
              <a:rPr lang="en-US" sz="2800" b="1" dirty="0">
                <a:effectLst/>
                <a:latin typeface="Calibri" panose="020F0502020204030204" pitchFamily="34" charset="0"/>
                <a:ea typeface="Calibri" panose="020F0502020204030204" pitchFamily="34" charset="0"/>
                <a:cs typeface="Calibri" panose="020F0502020204030204" pitchFamily="34" charset="0"/>
              </a:rPr>
              <a:t>quality and affordability of services</a:t>
            </a:r>
            <a:endParaRPr lang="en-US" sz="2800" b="1" dirty="0">
              <a:latin typeface="Calibri" panose="020F0502020204030204" pitchFamily="34" charset="0"/>
              <a:ea typeface="Calibri" panose="020F0502020204030204" pitchFamily="34" charset="0"/>
              <a:cs typeface="Calibri" panose="020F0502020204030204" pitchFamily="34" charset="0"/>
            </a:endParaRPr>
          </a:p>
          <a:p>
            <a:pPr lvl="1">
              <a:lnSpc>
                <a:spcPct val="110000"/>
              </a:lnSpc>
            </a:pPr>
            <a:r>
              <a:rPr lang="en-US" sz="2800" dirty="0">
                <a:latin typeface="Calibri" panose="020F0502020204030204" pitchFamily="34" charset="0"/>
                <a:cs typeface="Calibri" panose="020F0502020204030204" pitchFamily="34" charset="0"/>
              </a:rPr>
              <a:t>Ensure more comprehensive and </a:t>
            </a:r>
            <a:r>
              <a:rPr lang="en-US" sz="2800" b="1" dirty="0">
                <a:latin typeface="Calibri" panose="020F0502020204030204" pitchFamily="34" charset="0"/>
                <a:cs typeface="Calibri" panose="020F0502020204030204" pitchFamily="34" charset="0"/>
              </a:rPr>
              <a:t>universal coverage</a:t>
            </a:r>
          </a:p>
          <a:p>
            <a:pPr lvl="1">
              <a:lnSpc>
                <a:spcPct val="110000"/>
              </a:lnSpc>
            </a:pPr>
            <a:r>
              <a:rPr lang="en-US" sz="2800" b="1" dirty="0">
                <a:latin typeface="Calibri" panose="020F0502020204030204" pitchFamily="34" charset="0"/>
                <a:ea typeface="Calibri" panose="020F0502020204030204" pitchFamily="34" charset="0"/>
                <a:cs typeface="Calibri" panose="020F0502020204030204" pitchFamily="34" charset="0"/>
              </a:rPr>
              <a:t>R</a:t>
            </a:r>
            <a:r>
              <a:rPr lang="en-US" sz="2800" b="1" dirty="0">
                <a:effectLst/>
                <a:latin typeface="Calibri" panose="020F0502020204030204" pitchFamily="34" charset="0"/>
                <a:ea typeface="Calibri" panose="020F0502020204030204" pitchFamily="34" charset="0"/>
                <a:cs typeface="Calibri" panose="020F0502020204030204" pitchFamily="34" charset="0"/>
              </a:rPr>
              <a:t>eorient health systems towards prevention, with an emphasis on primary health care</a:t>
            </a:r>
            <a:r>
              <a:rPr lang="en-US" sz="2800" dirty="0">
                <a:effectLst/>
                <a:latin typeface="Calibri" panose="020F0502020204030204" pitchFamily="34" charset="0"/>
                <a:ea typeface="Calibri" panose="020F0502020204030204" pitchFamily="34" charset="0"/>
                <a:cs typeface="Calibri" panose="020F0502020204030204" pitchFamily="34" charset="0"/>
              </a:rPr>
              <a:t>, enhanced local primary health-care centres and patient follow-up</a:t>
            </a:r>
          </a:p>
          <a:p>
            <a:pPr lvl="1">
              <a:lnSpc>
                <a:spcPct val="110000"/>
              </a:lnSpc>
            </a:pPr>
            <a:r>
              <a:rPr lang="en-US" sz="2800" dirty="0">
                <a:effectLst/>
                <a:latin typeface="Calibri" panose="020F0502020204030204" pitchFamily="34" charset="0"/>
                <a:ea typeface="Calibri" panose="020F0502020204030204" pitchFamily="34" charset="0"/>
                <a:cs typeface="Calibri" panose="020F0502020204030204" pitchFamily="34" charset="0"/>
              </a:rPr>
              <a:t>Prioritize </a:t>
            </a:r>
            <a:r>
              <a:rPr lang="en-US" sz="2800" b="1" dirty="0">
                <a:effectLst/>
                <a:latin typeface="Calibri" panose="020F0502020204030204" pitchFamily="34" charset="0"/>
                <a:ea typeface="Calibri" panose="020F0502020204030204" pitchFamily="34" charset="0"/>
                <a:cs typeface="Calibri" panose="020F0502020204030204" pitchFamily="34" charset="0"/>
              </a:rPr>
              <a:t>maternal and child health</a:t>
            </a:r>
            <a:r>
              <a:rPr lang="en-US" sz="2800" dirty="0">
                <a:effectLst/>
                <a:latin typeface="Calibri" panose="020F0502020204030204" pitchFamily="34" charset="0"/>
                <a:ea typeface="Calibri" panose="020F0502020204030204" pitchFamily="34" charset="0"/>
                <a:cs typeface="Calibri" panose="020F0502020204030204" pitchFamily="34" charset="0"/>
              </a:rPr>
              <a:t>—strongly associated with high infant mortality, lower levels of educational attainment for younger children and poor nutrition outcomes</a:t>
            </a:r>
          </a:p>
        </p:txBody>
      </p:sp>
    </p:spTree>
    <p:extLst>
      <p:ext uri="{BB962C8B-B14F-4D97-AF65-F5344CB8AC3E}">
        <p14:creationId xmlns:p14="http://schemas.microsoft.com/office/powerpoint/2010/main" val="3212806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8B6E-A555-4CD6-B3AE-81FECEF522B4}"/>
              </a:ext>
            </a:extLst>
          </p:cNvPr>
          <p:cNvSpPr>
            <a:spLocks noGrp="1"/>
          </p:cNvSpPr>
          <p:nvPr>
            <p:ph type="title"/>
          </p:nvPr>
        </p:nvSpPr>
        <p:spPr/>
        <p:txBody>
          <a:bodyPr>
            <a:normAutofit/>
          </a:bodyPr>
          <a:lstStyle/>
          <a:p>
            <a:r>
              <a:rPr lang="en-US" sz="3600" dirty="0"/>
              <a:t>2. Support quality education</a:t>
            </a:r>
          </a:p>
        </p:txBody>
      </p:sp>
      <p:sp>
        <p:nvSpPr>
          <p:cNvPr id="3" name="Content Placeholder 2">
            <a:extLst>
              <a:ext uri="{FF2B5EF4-FFF2-40B4-BE49-F238E27FC236}">
                <a16:creationId xmlns:a16="http://schemas.microsoft.com/office/drawing/2014/main" id="{3E2FE039-7A5F-4B33-BF44-76D61A13EFFB}"/>
              </a:ext>
            </a:extLst>
          </p:cNvPr>
          <p:cNvSpPr>
            <a:spLocks noGrp="1"/>
          </p:cNvSpPr>
          <p:nvPr>
            <p:ph idx="1"/>
          </p:nvPr>
        </p:nvSpPr>
        <p:spPr>
          <a:xfrm>
            <a:off x="430696" y="1480457"/>
            <a:ext cx="11462687" cy="4753774"/>
          </a:xfrm>
        </p:spPr>
        <p:txBody>
          <a:bodyPr>
            <a:normAutofit/>
          </a:bodyPr>
          <a:lstStyle/>
          <a:p>
            <a:pPr lvl="1">
              <a:lnSpc>
                <a:spcPct val="100000"/>
              </a:lnSpc>
            </a:pPr>
            <a:r>
              <a:rPr lang="en-US" sz="2800" b="1" dirty="0">
                <a:latin typeface="Calibri" panose="020F0502020204030204" pitchFamily="34" charset="0"/>
                <a:ea typeface="Calibri" panose="020F0502020204030204" pitchFamily="34" charset="0"/>
                <a:cs typeface="Arial" panose="020B0604020202020204" pitchFamily="34" charset="0"/>
              </a:rPr>
              <a:t>Advancement on enrollment </a:t>
            </a:r>
            <a:r>
              <a:rPr lang="en-US" sz="2800" dirty="0">
                <a:latin typeface="Calibri" panose="020F0502020204030204" pitchFamily="34" charset="0"/>
                <a:ea typeface="Calibri" panose="020F0502020204030204" pitchFamily="34" charset="0"/>
                <a:cs typeface="Arial" panose="020B0604020202020204" pitchFamily="34" charset="0"/>
              </a:rPr>
              <a:t>is still relevant for some countries</a:t>
            </a:r>
          </a:p>
          <a:p>
            <a:pPr lvl="1">
              <a:lnSpc>
                <a:spcPct val="100000"/>
              </a:lnSpc>
            </a:pPr>
            <a:r>
              <a:rPr lang="en-US" sz="2800" dirty="0">
                <a:latin typeface="Calibri" panose="020F0502020204030204" pitchFamily="34" charset="0"/>
                <a:ea typeface="Calibri" panose="020F0502020204030204" pitchFamily="34" charset="0"/>
                <a:cs typeface="Arial" panose="020B0604020202020204" pitchFamily="34" charset="0"/>
              </a:rPr>
              <a:t>S</a:t>
            </a:r>
            <a:r>
              <a:rPr lang="en-US" sz="2800" dirty="0">
                <a:effectLst/>
                <a:latin typeface="Calibri" panose="020F0502020204030204" pitchFamily="34" charset="0"/>
                <a:ea typeface="Calibri" panose="020F0502020204030204" pitchFamily="34" charset="0"/>
                <a:cs typeface="Arial" panose="020B0604020202020204" pitchFamily="34" charset="0"/>
              </a:rPr>
              <a:t>hift </a:t>
            </a:r>
            <a:r>
              <a:rPr lang="en-US" sz="2800" b="1" dirty="0">
                <a:effectLst/>
                <a:latin typeface="Calibri" panose="020F0502020204030204" pitchFamily="34" charset="0"/>
                <a:ea typeface="Calibri" panose="020F0502020204030204" pitchFamily="34" charset="0"/>
                <a:cs typeface="Arial" panose="020B0604020202020204" pitchFamily="34" charset="0"/>
              </a:rPr>
              <a:t>from quantity to quality</a:t>
            </a:r>
            <a:r>
              <a:rPr lang="en-US" sz="2800" dirty="0">
                <a:effectLst/>
                <a:latin typeface="Calibri" panose="020F0502020204030204" pitchFamily="34" charset="0"/>
                <a:ea typeface="Calibri" panose="020F0502020204030204" pitchFamily="34" charset="0"/>
                <a:cs typeface="Arial" panose="020B0604020202020204" pitchFamily="34" charset="0"/>
              </a:rPr>
              <a:t>—it has not kept pace with significant improvements in school enrolment rates</a:t>
            </a:r>
          </a:p>
          <a:p>
            <a:pPr lvl="1">
              <a:lnSpc>
                <a:spcPct val="100000"/>
              </a:lnSpc>
            </a:pPr>
            <a:r>
              <a:rPr lang="en-US" sz="2800" b="1" dirty="0">
                <a:latin typeface="Calibri" panose="020F0502020204030204" pitchFamily="34" charset="0"/>
                <a:ea typeface="Calibri" panose="020F0502020204030204" pitchFamily="34" charset="0"/>
                <a:cs typeface="Arial" panose="020B0604020202020204" pitchFamily="34" charset="0"/>
              </a:rPr>
              <a:t>R</a:t>
            </a:r>
            <a:r>
              <a:rPr lang="en-US" sz="2800" b="1" dirty="0">
                <a:effectLst/>
                <a:latin typeface="Calibri" panose="020F0502020204030204" pitchFamily="34" charset="0"/>
                <a:ea typeface="Calibri" panose="020F0502020204030204" pitchFamily="34" charset="0"/>
                <a:cs typeface="Arial" panose="020B0604020202020204" pitchFamily="34" charset="0"/>
              </a:rPr>
              <a:t>eforming policies and re-examining practices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0000"/>
              </a:lnSpc>
            </a:pPr>
            <a:r>
              <a:rPr lang="en-US" sz="2800" b="1" dirty="0">
                <a:effectLst/>
                <a:latin typeface="Calibri" panose="020F0502020204030204" pitchFamily="34" charset="0"/>
                <a:ea typeface="Calibri" panose="020F0502020204030204" pitchFamily="34" charset="0"/>
              </a:rPr>
              <a:t>Inclusive policies for educational attainment for all children, regardless of gender, socioeconomic background or ability</a:t>
            </a:r>
            <a:endParaRPr lang="en-US" sz="2800" b="1" dirty="0">
              <a:latin typeface="Calibri" panose="020F0502020204030204" pitchFamily="34" charset="0"/>
              <a:ea typeface="Calibri" panose="020F0502020204030204" pitchFamily="34" charset="0"/>
              <a:cs typeface="Arial" panose="020B0604020202020204" pitchFamily="34" charset="0"/>
            </a:endParaRPr>
          </a:p>
          <a:p>
            <a:pPr lvl="1">
              <a:lnSpc>
                <a:spcPct val="100000"/>
              </a:lnSpc>
            </a:pPr>
            <a:r>
              <a:rPr lang="en-US" sz="2800" b="1" dirty="0">
                <a:latin typeface="Calibri" panose="020F0502020204030204" pitchFamily="34" charset="0"/>
                <a:ea typeface="Calibri" panose="020F0502020204030204" pitchFamily="34" charset="0"/>
                <a:cs typeface="Arial" panose="020B0604020202020204" pitchFamily="34" charset="0"/>
              </a:rPr>
              <a:t>R</a:t>
            </a:r>
            <a:r>
              <a:rPr lang="en-US" sz="2800" b="1" dirty="0">
                <a:effectLst/>
                <a:latin typeface="Calibri" panose="020F0502020204030204" pitchFamily="34" charset="0"/>
                <a:ea typeface="Calibri" panose="020F0502020204030204" pitchFamily="34" charset="0"/>
                <a:cs typeface="Arial" panose="020B0604020202020204" pitchFamily="34" charset="0"/>
              </a:rPr>
              <a:t>eforming the education system targeted at addressing the skills mismatch</a:t>
            </a:r>
            <a:r>
              <a:rPr lang="en-US" sz="2800" dirty="0">
                <a:effectLst/>
                <a:latin typeface="Calibri" panose="020F0502020204030204" pitchFamily="34" charset="0"/>
                <a:ea typeface="Calibri" panose="020F0502020204030204" pitchFamily="34" charset="0"/>
                <a:cs typeface="Arial" panose="020B0604020202020204" pitchFamily="34" charset="0"/>
              </a:rPr>
              <a:t>—relook at education curricula</a:t>
            </a:r>
            <a:r>
              <a:rPr lang="en-US" sz="2800" b="1"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cs typeface="Arial" panose="020B0604020202020204" pitchFamily="34" charset="0"/>
              </a:rPr>
              <a:t>—to </a:t>
            </a:r>
            <a:r>
              <a:rPr lang="en-US" sz="2800" dirty="0">
                <a:effectLst/>
                <a:latin typeface="Calibri" panose="020F0502020204030204" pitchFamily="34" charset="0"/>
                <a:ea typeface="Calibri" panose="020F0502020204030204" pitchFamily="34" charset="0"/>
              </a:rPr>
              <a:t>ensure that the education system produces effective labor market entrants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0000"/>
              </a:lnSpc>
            </a:pPr>
            <a:endParaRPr lang="en-US" sz="2800" dirty="0"/>
          </a:p>
        </p:txBody>
      </p:sp>
    </p:spTree>
    <p:extLst>
      <p:ext uri="{BB962C8B-B14F-4D97-AF65-F5344CB8AC3E}">
        <p14:creationId xmlns:p14="http://schemas.microsoft.com/office/powerpoint/2010/main" val="2532583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F234D-5FE1-497A-AEAB-1C7528311E1C}"/>
              </a:ext>
            </a:extLst>
          </p:cNvPr>
          <p:cNvSpPr>
            <a:spLocks noGrp="1"/>
          </p:cNvSpPr>
          <p:nvPr>
            <p:ph type="title"/>
          </p:nvPr>
        </p:nvSpPr>
        <p:spPr>
          <a:xfrm>
            <a:off x="430696" y="140192"/>
            <a:ext cx="10515600" cy="1040537"/>
          </a:xfrm>
        </p:spPr>
        <p:txBody>
          <a:bodyPr>
            <a:noAutofit/>
          </a:bodyPr>
          <a:lstStyle/>
          <a:p>
            <a:r>
              <a:rPr lang="en-US" sz="3200" dirty="0"/>
              <a:t>3. Build resilience and capacity to manage risks and vulnerabilities</a:t>
            </a:r>
          </a:p>
        </p:txBody>
      </p:sp>
      <p:sp>
        <p:nvSpPr>
          <p:cNvPr id="3" name="Content Placeholder 2">
            <a:extLst>
              <a:ext uri="{FF2B5EF4-FFF2-40B4-BE49-F238E27FC236}">
                <a16:creationId xmlns:a16="http://schemas.microsoft.com/office/drawing/2014/main" id="{147F84C8-D5B0-4850-B3F8-7B2E7381FFEC}"/>
              </a:ext>
            </a:extLst>
          </p:cNvPr>
          <p:cNvSpPr>
            <a:spLocks noGrp="1"/>
          </p:cNvSpPr>
          <p:nvPr>
            <p:ph idx="1"/>
          </p:nvPr>
        </p:nvSpPr>
        <p:spPr>
          <a:xfrm>
            <a:off x="566058" y="1180730"/>
            <a:ext cx="11419114" cy="5241841"/>
          </a:xfrm>
        </p:spPr>
        <p:txBody>
          <a:bodyPr>
            <a:noAutofit/>
          </a:bodyPr>
          <a:lstStyle/>
          <a:p>
            <a:pPr>
              <a:lnSpc>
                <a:spcPct val="110000"/>
              </a:lnSpc>
              <a:spcBef>
                <a:spcPts val="0"/>
              </a:spcBef>
              <a:spcAft>
                <a:spcPts val="600"/>
              </a:spcAft>
            </a:pPr>
            <a:r>
              <a:rPr lang="en-US" sz="2100" b="1" dirty="0">
                <a:highlight>
                  <a:srgbClr val="FFFF00"/>
                </a:highlight>
                <a:latin typeface="Calibri" panose="020F0502020204030204" pitchFamily="34" charset="0"/>
                <a:cs typeface="Arial" panose="020B0604020202020204" pitchFamily="34" charset="0"/>
              </a:rPr>
              <a:t>Invest in social protection</a:t>
            </a:r>
            <a:endParaRPr lang="en-US" sz="2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lvl="1">
              <a:lnSpc>
                <a:spcPct val="110000"/>
              </a:lnSpc>
              <a:spcBef>
                <a:spcPts val="0"/>
              </a:spcBef>
              <a:spcAft>
                <a:spcPts val="600"/>
              </a:spcAft>
            </a:pPr>
            <a:r>
              <a:rPr lang="en-US" sz="2100" b="1" dirty="0">
                <a:latin typeface="Calibri" panose="020F0502020204030204" pitchFamily="34" charset="0"/>
                <a:cs typeface="Arial" panose="020B0604020202020204" pitchFamily="34" charset="0"/>
              </a:rPr>
              <a:t>National social protection floors </a:t>
            </a:r>
            <a:r>
              <a:rPr lang="en-US" sz="2100" dirty="0">
                <a:latin typeface="Calibri" panose="020F0502020204030204" pitchFamily="34" charset="0"/>
                <a:cs typeface="Arial" panose="020B0604020202020204" pitchFamily="34" charset="0"/>
              </a:rPr>
              <a:t>are essential to guarantee universal access to education, health, nutrition, income</a:t>
            </a:r>
          </a:p>
          <a:p>
            <a:pPr lvl="1">
              <a:lnSpc>
                <a:spcPct val="110000"/>
              </a:lnSpc>
              <a:spcBef>
                <a:spcPts val="0"/>
              </a:spcBef>
              <a:spcAft>
                <a:spcPts val="600"/>
              </a:spcAft>
            </a:pPr>
            <a:r>
              <a:rPr lang="en-US" sz="2100" dirty="0">
                <a:latin typeface="Calibri" panose="020F0502020204030204" pitchFamily="34" charset="0"/>
                <a:cs typeface="Arial" panose="020B0604020202020204" pitchFamily="34" charset="0"/>
              </a:rPr>
              <a:t>Looking at options to </a:t>
            </a:r>
            <a:r>
              <a:rPr lang="en-US" sz="2100" b="1" dirty="0">
                <a:latin typeface="Calibri" panose="020F0502020204030204" pitchFamily="34" charset="0"/>
                <a:cs typeface="Arial" panose="020B0604020202020204" pitchFamily="34" charset="0"/>
              </a:rPr>
              <a:t>expand the fiscal space</a:t>
            </a:r>
            <a:r>
              <a:rPr lang="en-US" sz="2100" dirty="0">
                <a:latin typeface="Calibri" panose="020F0502020204030204" pitchFamily="34" charset="0"/>
                <a:cs typeface="Arial" panose="020B0604020202020204" pitchFamily="34" charset="0"/>
              </a:rPr>
              <a:t> </a:t>
            </a:r>
            <a:r>
              <a:rPr lang="en-US" sz="2100" b="1" dirty="0">
                <a:latin typeface="Calibri" panose="020F0502020204030204" pitchFamily="34" charset="0"/>
                <a:cs typeface="Arial" panose="020B0604020202020204" pitchFamily="34" charset="0"/>
              </a:rPr>
              <a:t>- reforming subsidies</a:t>
            </a:r>
            <a:endParaRPr lang="en-US" sz="2100" dirty="0">
              <a:latin typeface="Calibri" panose="020F0502020204030204" pitchFamily="34" charset="0"/>
              <a:cs typeface="Arial" panose="020B0604020202020204" pitchFamily="34" charset="0"/>
            </a:endParaRPr>
          </a:p>
          <a:p>
            <a:pPr>
              <a:lnSpc>
                <a:spcPct val="110000"/>
              </a:lnSpc>
              <a:spcBef>
                <a:spcPts val="0"/>
              </a:spcBef>
              <a:spcAft>
                <a:spcPts val="600"/>
              </a:spcAft>
            </a:pPr>
            <a:r>
              <a:rPr lang="en-US" sz="2100" dirty="0">
                <a:effectLst/>
                <a:latin typeface="Calibri" panose="020F0502020204030204" pitchFamily="34" charset="0"/>
                <a:ea typeface="Calibri" panose="020F0502020204030204" pitchFamily="34" charset="0"/>
                <a:cs typeface="Arial" panose="020B0604020202020204" pitchFamily="34" charset="0"/>
              </a:rPr>
              <a:t>Strengthen disaster risk management and early warning systems</a:t>
            </a:r>
          </a:p>
          <a:p>
            <a:pPr>
              <a:lnSpc>
                <a:spcPct val="110000"/>
              </a:lnSpc>
              <a:spcBef>
                <a:spcPts val="0"/>
              </a:spcBef>
              <a:spcAft>
                <a:spcPts val="600"/>
              </a:spcAft>
            </a:pPr>
            <a:r>
              <a:rPr lang="en-US" sz="2100" dirty="0">
                <a:effectLst/>
                <a:latin typeface="Calibri" panose="020F0502020204030204" pitchFamily="34" charset="0"/>
                <a:ea typeface="Calibri" panose="020F0502020204030204" pitchFamily="34" charset="0"/>
                <a:cs typeface="Arial" panose="020B0604020202020204" pitchFamily="34" charset="0"/>
              </a:rPr>
              <a:t>A </a:t>
            </a:r>
            <a:r>
              <a:rPr lang="en-US" sz="2100" b="1" dirty="0">
                <a:effectLst/>
                <a:latin typeface="Calibri" panose="020F0502020204030204" pitchFamily="34" charset="0"/>
                <a:ea typeface="Calibri" panose="020F0502020204030204" pitchFamily="34" charset="0"/>
                <a:cs typeface="Arial" panose="020B0604020202020204" pitchFamily="34" charset="0"/>
              </a:rPr>
              <a:t>healthy and inclusive labor market</a:t>
            </a:r>
            <a:r>
              <a:rPr lang="en-US" sz="2100" dirty="0">
                <a:effectLst/>
                <a:latin typeface="Calibri" panose="020F0502020204030204" pitchFamily="34" charset="0"/>
                <a:ea typeface="Calibri" panose="020F0502020204030204" pitchFamily="34" charset="0"/>
                <a:cs typeface="Arial" panose="020B0604020202020204" pitchFamily="34" charset="0"/>
              </a:rPr>
              <a:t> and the </a:t>
            </a:r>
            <a:r>
              <a:rPr lang="en-US" sz="2100" b="1" dirty="0">
                <a:effectLst/>
                <a:latin typeface="Calibri" panose="020F0502020204030204" pitchFamily="34" charset="0"/>
                <a:ea typeface="Calibri" panose="020F0502020204030204" pitchFamily="34" charset="0"/>
                <a:cs typeface="Arial" panose="020B0604020202020204" pitchFamily="34" charset="0"/>
              </a:rPr>
              <a:t>economic</a:t>
            </a:r>
            <a:r>
              <a:rPr lang="en-US" sz="2100" dirty="0">
                <a:effectLst/>
                <a:latin typeface="Calibri" panose="020F0502020204030204" pitchFamily="34" charset="0"/>
                <a:ea typeface="Calibri" panose="020F0502020204030204" pitchFamily="34" charset="0"/>
                <a:cs typeface="Arial" panose="020B0604020202020204" pitchFamily="34" charset="0"/>
              </a:rPr>
              <a:t> </a:t>
            </a:r>
            <a:r>
              <a:rPr lang="en-US" sz="2100" b="1" dirty="0">
                <a:effectLst/>
                <a:latin typeface="Calibri" panose="020F0502020204030204" pitchFamily="34" charset="0"/>
                <a:ea typeface="Calibri" panose="020F0502020204030204" pitchFamily="34" charset="0"/>
                <a:cs typeface="Arial" panose="020B0604020202020204" pitchFamily="34" charset="0"/>
              </a:rPr>
              <a:t>capacity to create decent jobs </a:t>
            </a: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lvl="1">
              <a:lnSpc>
                <a:spcPct val="110000"/>
              </a:lnSpc>
              <a:spcBef>
                <a:spcPts val="0"/>
              </a:spcBef>
              <a:spcAft>
                <a:spcPts val="600"/>
              </a:spcAft>
            </a:pPr>
            <a:r>
              <a:rPr lang="en-US" sz="2100" dirty="0">
                <a:effectLst/>
                <a:latin typeface="Calibri" panose="020F0502020204030204" pitchFamily="34" charset="0"/>
                <a:ea typeface="Calibri" panose="020F0502020204030204" pitchFamily="34" charset="0"/>
                <a:cs typeface="Arial" panose="020B0604020202020204" pitchFamily="34" charset="0"/>
              </a:rPr>
              <a:t>Policies that </a:t>
            </a:r>
            <a:r>
              <a:rPr lang="en-US" sz="2100" dirty="0">
                <a:latin typeface="Calibri" panose="020F0502020204030204" pitchFamily="34" charset="0"/>
                <a:cs typeface="Arial" panose="020B0604020202020204" pitchFamily="34" charset="0"/>
              </a:rPr>
              <a:t>aim to address deficiencies in decent work opportunities</a:t>
            </a:r>
          </a:p>
          <a:p>
            <a:pPr lvl="1">
              <a:lnSpc>
                <a:spcPct val="110000"/>
              </a:lnSpc>
              <a:spcBef>
                <a:spcPts val="0"/>
              </a:spcBef>
              <a:spcAft>
                <a:spcPts val="600"/>
              </a:spcAft>
            </a:pPr>
            <a:r>
              <a:rPr lang="en-US" sz="2100" dirty="0">
                <a:latin typeface="Calibri" panose="020F0502020204030204" pitchFamily="34" charset="0"/>
                <a:cs typeface="Arial" panose="020B0604020202020204" pitchFamily="34" charset="0"/>
              </a:rPr>
              <a:t>Supporting the </a:t>
            </a:r>
            <a:r>
              <a:rPr lang="en-US" sz="2100" dirty="0">
                <a:highlight>
                  <a:srgbClr val="FFFF00"/>
                </a:highlight>
                <a:latin typeface="Calibri" panose="020F0502020204030204" pitchFamily="34" charset="0"/>
                <a:cs typeface="Arial" panose="020B0604020202020204" pitchFamily="34" charset="0"/>
              </a:rPr>
              <a:t>informal sector</a:t>
            </a:r>
            <a:r>
              <a:rPr lang="en-US" sz="2100" dirty="0">
                <a:latin typeface="Calibri" panose="020F0502020204030204" pitchFamily="34" charset="0"/>
                <a:cs typeface="Arial" panose="020B0604020202020204" pitchFamily="34" charset="0"/>
              </a:rPr>
              <a:t>; (lesson from Covid)</a:t>
            </a:r>
          </a:p>
          <a:p>
            <a:pPr lvl="1">
              <a:lnSpc>
                <a:spcPct val="110000"/>
              </a:lnSpc>
              <a:spcBef>
                <a:spcPts val="0"/>
              </a:spcBef>
              <a:spcAft>
                <a:spcPts val="600"/>
              </a:spcAft>
            </a:pPr>
            <a:r>
              <a:rPr lang="en-US" sz="2100" b="1" dirty="0">
                <a:effectLst/>
                <a:latin typeface="Calibri" panose="020F0502020204030204" pitchFamily="34" charset="0"/>
                <a:ea typeface="Calibri" panose="020F0502020204030204" pitchFamily="34" charset="0"/>
                <a:cs typeface="Arial" panose="020B0604020202020204" pitchFamily="34" charset="0"/>
              </a:rPr>
              <a:t>Creating an enabling environment for private sector development </a:t>
            </a:r>
            <a:r>
              <a:rPr lang="en-US" sz="2100" dirty="0">
                <a:effectLst/>
                <a:latin typeface="Calibri" panose="020F0502020204030204" pitchFamily="34" charset="0"/>
                <a:ea typeface="Calibri" panose="020F0502020204030204" pitchFamily="34" charset="0"/>
                <a:cs typeface="Arial" panose="020B0604020202020204" pitchFamily="34" charset="0"/>
              </a:rPr>
              <a:t>(access to finance, digitalization) </a:t>
            </a:r>
          </a:p>
          <a:p>
            <a:pPr lvl="1">
              <a:lnSpc>
                <a:spcPct val="110000"/>
              </a:lnSpc>
              <a:spcBef>
                <a:spcPts val="0"/>
              </a:spcBef>
              <a:spcAft>
                <a:spcPts val="600"/>
              </a:spcAft>
            </a:pPr>
            <a:r>
              <a:rPr lang="en-US" sz="2100" b="1" dirty="0">
                <a:latin typeface="Calibri" panose="020F0502020204030204" pitchFamily="34" charset="0"/>
                <a:ea typeface="Calibri" panose="020F0502020204030204" pitchFamily="34" charset="0"/>
                <a:cs typeface="Arial" panose="020B0604020202020204" pitchFamily="34" charset="0"/>
              </a:rPr>
              <a:t>E</a:t>
            </a:r>
            <a:r>
              <a:rPr lang="en-US" sz="2100" b="1" dirty="0">
                <a:effectLst/>
                <a:latin typeface="Calibri" panose="020F0502020204030204" pitchFamily="34" charset="0"/>
                <a:ea typeface="Calibri" panose="020F0502020204030204" pitchFamily="34" charset="0"/>
                <a:cs typeface="Arial" panose="020B0604020202020204" pitchFamily="34" charset="0"/>
              </a:rPr>
              <a:t>nhance the inclusion of women in the labor market</a:t>
            </a:r>
            <a:r>
              <a:rPr lang="en-US" sz="2100" dirty="0">
                <a:effectLst/>
                <a:latin typeface="Calibri" panose="020F0502020204030204" pitchFamily="34" charset="0"/>
                <a:ea typeface="Calibri" panose="020F0502020204030204" pitchFamily="34" charset="0"/>
                <a:cs typeface="Arial" panose="020B0604020202020204" pitchFamily="34" charset="0"/>
              </a:rPr>
              <a:t>, such as revisiting labor laws to ensure higher participation.</a:t>
            </a:r>
            <a:endParaRPr lang="en-US" sz="2100" dirty="0"/>
          </a:p>
        </p:txBody>
      </p:sp>
    </p:spTree>
    <p:extLst>
      <p:ext uri="{BB962C8B-B14F-4D97-AF65-F5344CB8AC3E}">
        <p14:creationId xmlns:p14="http://schemas.microsoft.com/office/powerpoint/2010/main" val="2706683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6709-B88A-417A-98E8-258186314C04}"/>
              </a:ext>
            </a:extLst>
          </p:cNvPr>
          <p:cNvSpPr>
            <a:spLocks noGrp="1"/>
          </p:cNvSpPr>
          <p:nvPr>
            <p:ph type="title"/>
          </p:nvPr>
        </p:nvSpPr>
        <p:spPr/>
        <p:txBody>
          <a:bodyPr>
            <a:noAutofit/>
          </a:bodyPr>
          <a:lstStyle/>
          <a:p>
            <a:r>
              <a:rPr lang="en-US" sz="3600" dirty="0"/>
              <a:t>4. Prioritize digital transformation</a:t>
            </a:r>
          </a:p>
        </p:txBody>
      </p:sp>
      <p:sp>
        <p:nvSpPr>
          <p:cNvPr id="3" name="Content Placeholder 2">
            <a:extLst>
              <a:ext uri="{FF2B5EF4-FFF2-40B4-BE49-F238E27FC236}">
                <a16:creationId xmlns:a16="http://schemas.microsoft.com/office/drawing/2014/main" id="{3122594B-43A3-4EFA-90B6-2ADAA732EF0A}"/>
              </a:ext>
            </a:extLst>
          </p:cNvPr>
          <p:cNvSpPr>
            <a:spLocks noGrp="1"/>
          </p:cNvSpPr>
          <p:nvPr>
            <p:ph idx="1"/>
          </p:nvPr>
        </p:nvSpPr>
        <p:spPr>
          <a:xfrm>
            <a:off x="567159" y="1400537"/>
            <a:ext cx="10786641" cy="4518008"/>
          </a:xfrm>
        </p:spPr>
        <p:txBody>
          <a:bodyPr>
            <a:noAutofit/>
          </a:bodyPr>
          <a:lstStyle/>
          <a:p>
            <a:r>
              <a:rPr lang="en-US" dirty="0">
                <a:latin typeface="Calibri" panose="020F0502020204030204" pitchFamily="34" charset="0"/>
                <a:ea typeface="Calibri" panose="020F0502020204030204" pitchFamily="34" charset="0"/>
                <a:cs typeface="Calibri" panose="020F0502020204030204" pitchFamily="34" charset="0"/>
              </a:rPr>
              <a:t>I</a:t>
            </a:r>
            <a:r>
              <a:rPr lang="en-US" dirty="0">
                <a:effectLst/>
                <a:latin typeface="Calibri" panose="020F0502020204030204" pitchFamily="34" charset="0"/>
                <a:ea typeface="Calibri" panose="020F0502020204030204" pitchFamily="34" charset="0"/>
                <a:cs typeface="Calibri" panose="020F0502020204030204" pitchFamily="34" charset="0"/>
              </a:rPr>
              <a:t>nvesting in ICT infrastructure in LDCs </a:t>
            </a:r>
          </a:p>
          <a:p>
            <a:r>
              <a:rPr lang="en-US" dirty="0">
                <a:highlight>
                  <a:srgbClr val="FFFF00"/>
                </a:highlight>
                <a:latin typeface="Calibri" panose="020F0502020204030204" pitchFamily="34" charset="0"/>
                <a:ea typeface="Calibri" panose="020F0502020204030204" pitchFamily="34" charset="0"/>
                <a:cs typeface="Calibri" panose="020F0502020204030204" pitchFamily="34" charset="0"/>
              </a:rPr>
              <a:t>E</a:t>
            </a:r>
            <a:r>
              <a:rPr lang="en-US"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nsuring inclusion in access </a:t>
            </a:r>
            <a:r>
              <a:rPr lang="en-US" dirty="0">
                <a:effectLst/>
                <a:latin typeface="Calibri" panose="020F0502020204030204" pitchFamily="34" charset="0"/>
                <a:ea typeface="Calibri" panose="020F0502020204030204" pitchFamily="34" charset="0"/>
                <a:cs typeface="Calibri" panose="020F0502020204030204" pitchFamily="34" charset="0"/>
              </a:rPr>
              <a:t>to digital services by promoting digital literacy, including by integrating digitalization into the school curriculum</a:t>
            </a:r>
          </a:p>
          <a:p>
            <a:r>
              <a:rPr lang="en-US" dirty="0">
                <a:latin typeface="Calibri" panose="020F0502020204030204" pitchFamily="34" charset="0"/>
                <a:ea typeface="Calibri" panose="020F0502020204030204" pitchFamily="34" charset="0"/>
                <a:cs typeface="Calibri" panose="020F0502020204030204" pitchFamily="34" charset="0"/>
              </a:rPr>
              <a:t>R</a:t>
            </a:r>
            <a:r>
              <a:rPr lang="en-US" dirty="0">
                <a:effectLst/>
                <a:latin typeface="Calibri" panose="020F0502020204030204" pitchFamily="34" charset="0"/>
                <a:ea typeface="Calibri" panose="020F0502020204030204" pitchFamily="34" charset="0"/>
                <a:cs typeface="Calibri" panose="020F0502020204030204" pitchFamily="34" charset="0"/>
              </a:rPr>
              <a:t>e-examining </a:t>
            </a:r>
            <a:r>
              <a:rPr lang="en-US"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policies and the regulatory environment</a:t>
            </a:r>
            <a:r>
              <a:rPr lang="en-US" dirty="0">
                <a:effectLst/>
                <a:latin typeface="Calibri" panose="020F0502020204030204" pitchFamily="34" charset="0"/>
                <a:ea typeface="Calibri" panose="020F0502020204030204" pitchFamily="34" charset="0"/>
                <a:cs typeface="Calibri" panose="020F0502020204030204" pitchFamily="34" charset="0"/>
              </a:rPr>
              <a:t>. Promoting competition can reduce fees/bills (e.g., in Mexico), expanding internet subscriptions and </a:t>
            </a:r>
            <a:r>
              <a:rPr lang="en-US" b="1" dirty="0">
                <a:effectLst/>
                <a:latin typeface="Calibri" panose="020F0502020204030204" pitchFamily="34" charset="0"/>
                <a:ea typeface="Calibri" panose="020F0502020204030204" pitchFamily="34" charset="0"/>
                <a:cs typeface="Calibri" panose="020F0502020204030204" pitchFamily="34" charset="0"/>
              </a:rPr>
              <a:t>facilitating internet access for low-income households</a:t>
            </a:r>
          </a:p>
          <a:p>
            <a:r>
              <a:rPr lang="en-US" dirty="0">
                <a:latin typeface="Calibri" panose="020F0502020204030204" pitchFamily="34" charset="0"/>
                <a:cs typeface="Calibri" panose="020F0502020204030204" pitchFamily="34" charset="0"/>
              </a:rPr>
              <a:t>Narrow </a:t>
            </a:r>
            <a:r>
              <a:rPr lang="en-US" dirty="0">
                <a:highlight>
                  <a:srgbClr val="FFFF00"/>
                </a:highlight>
                <a:latin typeface="Calibri" panose="020F0502020204030204" pitchFamily="34" charset="0"/>
                <a:cs typeface="Calibri" panose="020F0502020204030204" pitchFamily="34" charset="0"/>
              </a:rPr>
              <a:t>the digital divide</a:t>
            </a:r>
          </a:p>
        </p:txBody>
      </p:sp>
    </p:spTree>
    <p:extLst>
      <p:ext uri="{BB962C8B-B14F-4D97-AF65-F5344CB8AC3E}">
        <p14:creationId xmlns:p14="http://schemas.microsoft.com/office/powerpoint/2010/main" val="255719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77C8-E0E2-4904-A2A7-09366AF13E5C}"/>
              </a:ext>
            </a:extLst>
          </p:cNvPr>
          <p:cNvSpPr>
            <a:spLocks noGrp="1"/>
          </p:cNvSpPr>
          <p:nvPr>
            <p:ph type="title"/>
          </p:nvPr>
        </p:nvSpPr>
        <p:spPr/>
        <p:txBody>
          <a:bodyPr>
            <a:noAutofit/>
          </a:bodyPr>
          <a:lstStyle/>
          <a:p>
            <a:r>
              <a:rPr lang="en-US" sz="3600" dirty="0"/>
              <a:t>Countries included in the analysis and data</a:t>
            </a:r>
          </a:p>
        </p:txBody>
      </p:sp>
      <p:sp>
        <p:nvSpPr>
          <p:cNvPr id="3" name="Content Placeholder 2">
            <a:extLst>
              <a:ext uri="{FF2B5EF4-FFF2-40B4-BE49-F238E27FC236}">
                <a16:creationId xmlns:a16="http://schemas.microsoft.com/office/drawing/2014/main" id="{223FB9C4-E339-431A-AD5B-BD23DE747D6D}"/>
              </a:ext>
            </a:extLst>
          </p:cNvPr>
          <p:cNvSpPr>
            <a:spLocks noGrp="1"/>
          </p:cNvSpPr>
          <p:nvPr>
            <p:ph idx="1"/>
          </p:nvPr>
        </p:nvSpPr>
        <p:spPr>
          <a:xfrm>
            <a:off x="218440" y="1539240"/>
            <a:ext cx="5762625" cy="4953000"/>
          </a:xfrm>
        </p:spPr>
        <p:txBody>
          <a:bodyPr>
            <a:normAutofit/>
          </a:bodyPr>
          <a:lstStyle/>
          <a:p>
            <a:r>
              <a:rPr lang="en-US" sz="2400" dirty="0">
                <a:latin typeface="Calibri" panose="020F0502020204030204" pitchFamily="34" charset="0"/>
                <a:cs typeface="Calibri" panose="020F0502020204030204" pitchFamily="34" charset="0"/>
              </a:rPr>
              <a:t>Countries covered</a:t>
            </a:r>
          </a:p>
          <a:p>
            <a:pPr lvl="1"/>
            <a:r>
              <a:rPr lang="en-US" sz="2000" dirty="0">
                <a:latin typeface="Calibri" panose="020F0502020204030204" pitchFamily="34" charset="0"/>
                <a:cs typeface="Calibri" panose="020F0502020204030204" pitchFamily="34" charset="0"/>
              </a:rPr>
              <a:t>Comoros</a:t>
            </a:r>
          </a:p>
          <a:p>
            <a:pPr lvl="1"/>
            <a:r>
              <a:rPr lang="en-US" sz="2000" dirty="0">
                <a:latin typeface="Calibri" panose="020F0502020204030204" pitchFamily="34" charset="0"/>
                <a:cs typeface="Calibri" panose="020F0502020204030204" pitchFamily="34" charset="0"/>
              </a:rPr>
              <a:t>Mauritania</a:t>
            </a:r>
          </a:p>
          <a:p>
            <a:pPr lvl="1"/>
            <a:r>
              <a:rPr lang="en-US" sz="2000" dirty="0">
                <a:latin typeface="Calibri" panose="020F0502020204030204" pitchFamily="34" charset="0"/>
                <a:cs typeface="Calibri" panose="020F0502020204030204" pitchFamily="34" charset="0"/>
              </a:rPr>
              <a:t>Sudan</a:t>
            </a:r>
          </a:p>
          <a:p>
            <a:pPr lvl="1"/>
            <a:r>
              <a:rPr lang="en-US" sz="2000" dirty="0">
                <a:latin typeface="Calibri" panose="020F0502020204030204" pitchFamily="34" charset="0"/>
                <a:cs typeface="Calibri" panose="020F0502020204030204" pitchFamily="34" charset="0"/>
              </a:rPr>
              <a:t>Syrian Arab Republic</a:t>
            </a:r>
          </a:p>
          <a:p>
            <a:pPr lvl="1"/>
            <a:r>
              <a:rPr lang="en-US" sz="2000" dirty="0">
                <a:latin typeface="Calibri" panose="020F0502020204030204" pitchFamily="34" charset="0"/>
                <a:cs typeface="Calibri" panose="020F0502020204030204" pitchFamily="34" charset="0"/>
              </a:rPr>
              <a:t>Yemen</a:t>
            </a:r>
          </a:p>
          <a:p>
            <a:pPr lvl="1"/>
            <a:r>
              <a:rPr lang="en-US" sz="2000" dirty="0">
                <a:latin typeface="Calibri" panose="020F0502020204030204" pitchFamily="34" charset="0"/>
                <a:cs typeface="Calibri" panose="020F0502020204030204" pitchFamily="34" charset="0"/>
              </a:rPr>
              <a:t>Djibouti (only partially)—based on different sources</a:t>
            </a:r>
          </a:p>
          <a:p>
            <a:r>
              <a:rPr lang="en-US" sz="2400" dirty="0">
                <a:latin typeface="Calibri" panose="020F0502020204030204" pitchFamily="34" charset="0"/>
                <a:cs typeface="Calibri" panose="020F0502020204030204" pitchFamily="34" charset="0"/>
              </a:rPr>
              <a:t>Based on the Global MPI (acute poverty)</a:t>
            </a:r>
          </a:p>
          <a:p>
            <a:r>
              <a:rPr lang="en-US" sz="2400" dirty="0">
                <a:latin typeface="Calibri" panose="020F0502020204030204" pitchFamily="34" charset="0"/>
                <a:cs typeface="Calibri" panose="020F0502020204030204" pitchFamily="34" charset="0"/>
              </a:rPr>
              <a:t>Data: OPHI&amp;UNDP 2021; Multidimensional Poverty Index 2021; OPHI MPI Methodological Note 51. </a:t>
            </a:r>
          </a:p>
        </p:txBody>
      </p:sp>
      <p:pic>
        <p:nvPicPr>
          <p:cNvPr id="5" name="Picture 4">
            <a:extLst>
              <a:ext uri="{FF2B5EF4-FFF2-40B4-BE49-F238E27FC236}">
                <a16:creationId xmlns:a16="http://schemas.microsoft.com/office/drawing/2014/main" id="{81A4324D-B19A-4565-B947-E6185AD401FB}"/>
              </a:ext>
            </a:extLst>
          </p:cNvPr>
          <p:cNvPicPr>
            <a:picLocks noChangeAspect="1"/>
          </p:cNvPicPr>
          <p:nvPr/>
        </p:nvPicPr>
        <p:blipFill>
          <a:blip r:embed="rId3"/>
          <a:stretch>
            <a:fillRect/>
          </a:stretch>
        </p:blipFill>
        <p:spPr>
          <a:xfrm>
            <a:off x="5981065" y="1539240"/>
            <a:ext cx="5992495" cy="4790440"/>
          </a:xfrm>
          <a:prstGeom prst="rect">
            <a:avLst/>
          </a:prstGeom>
        </p:spPr>
      </p:pic>
    </p:spTree>
    <p:extLst>
      <p:ext uri="{BB962C8B-B14F-4D97-AF65-F5344CB8AC3E}">
        <p14:creationId xmlns:p14="http://schemas.microsoft.com/office/powerpoint/2010/main" val="1763479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6023-A7E7-4D36-9B99-77744167B192}"/>
              </a:ext>
            </a:extLst>
          </p:cNvPr>
          <p:cNvSpPr>
            <a:spLocks noGrp="1"/>
          </p:cNvSpPr>
          <p:nvPr>
            <p:ph type="title"/>
          </p:nvPr>
        </p:nvSpPr>
        <p:spPr/>
        <p:txBody>
          <a:bodyPr>
            <a:normAutofit/>
          </a:bodyPr>
          <a:lstStyle/>
          <a:p>
            <a:r>
              <a:rPr lang="en-US" sz="3600" dirty="0"/>
              <a:t>5. Enhance Equity</a:t>
            </a:r>
          </a:p>
        </p:txBody>
      </p:sp>
      <p:sp>
        <p:nvSpPr>
          <p:cNvPr id="3" name="Content Placeholder 2">
            <a:extLst>
              <a:ext uri="{FF2B5EF4-FFF2-40B4-BE49-F238E27FC236}">
                <a16:creationId xmlns:a16="http://schemas.microsoft.com/office/drawing/2014/main" id="{454CC9B4-2617-4969-AC6A-363027C320D0}"/>
              </a:ext>
            </a:extLst>
          </p:cNvPr>
          <p:cNvSpPr>
            <a:spLocks noGrp="1"/>
          </p:cNvSpPr>
          <p:nvPr>
            <p:ph idx="1"/>
          </p:nvPr>
        </p:nvSpPr>
        <p:spPr>
          <a:xfrm>
            <a:off x="312516" y="1342664"/>
            <a:ext cx="11041284" cy="4884516"/>
          </a:xfrm>
        </p:spPr>
        <p:txBody>
          <a:bodyPr>
            <a:normAutofit/>
          </a:bodyPr>
          <a:lstStyle/>
          <a:p>
            <a:pPr>
              <a:lnSpc>
                <a:spcPct val="100000"/>
              </a:lnSpc>
            </a:pPr>
            <a:r>
              <a:rPr lang="en-US" sz="3200" dirty="0">
                <a:latin typeface="Calibri" panose="020F0502020204030204" pitchFamily="34" charset="0"/>
                <a:cs typeface="Calibri" panose="020F0502020204030204" pitchFamily="34" charset="0"/>
              </a:rPr>
              <a:t>Achievement of equity requires </a:t>
            </a:r>
            <a:r>
              <a:rPr lang="en-US" sz="3200" dirty="0">
                <a:highlight>
                  <a:srgbClr val="FFFF00"/>
                </a:highlight>
                <a:latin typeface="Calibri" panose="020F0502020204030204" pitchFamily="34" charset="0"/>
                <a:cs typeface="Calibri" panose="020F0502020204030204" pitchFamily="34" charset="0"/>
              </a:rPr>
              <a:t>reviewing and reforming discriminatory laws and practices </a:t>
            </a:r>
            <a:r>
              <a:rPr lang="en-US" sz="3200" dirty="0">
                <a:latin typeface="Calibri" panose="020F0502020204030204" pitchFamily="34" charset="0"/>
                <a:cs typeface="Calibri" panose="020F0502020204030204" pitchFamily="34" charset="0"/>
              </a:rPr>
              <a:t>that perpetuate inequality. </a:t>
            </a:r>
          </a:p>
          <a:p>
            <a:pPr>
              <a:lnSpc>
                <a:spcPct val="100000"/>
              </a:lnSpc>
            </a:pPr>
            <a:r>
              <a:rPr lang="en-US" sz="3200" dirty="0">
                <a:latin typeface="Calibri" panose="020F0502020204030204" pitchFamily="34" charset="0"/>
                <a:cs typeface="Calibri" panose="020F0502020204030204" pitchFamily="34" charset="0"/>
              </a:rPr>
              <a:t>Expand access to opportunities for the poor and the vulnerable groups</a:t>
            </a:r>
          </a:p>
          <a:p>
            <a:pPr>
              <a:lnSpc>
                <a:spcPct val="100000"/>
              </a:lnSpc>
            </a:pPr>
            <a:r>
              <a:rPr lang="en-US" sz="3200" dirty="0">
                <a:latin typeface="Calibri" panose="020F0502020204030204" pitchFamily="34" charset="0"/>
                <a:cs typeface="Calibri" panose="020F0502020204030204" pitchFamily="34" charset="0"/>
              </a:rPr>
              <a:t>To address disparities within </a:t>
            </a:r>
            <a:r>
              <a:rPr lang="en-US" sz="3200" dirty="0">
                <a:effectLst/>
                <a:latin typeface="Calibri" panose="020F0502020204030204" pitchFamily="34" charset="0"/>
                <a:ea typeface="Calibri" panose="020F0502020204030204" pitchFamily="34" charset="0"/>
                <a:cs typeface="Calibri" panose="020F0502020204030204" pitchFamily="34" charset="0"/>
              </a:rPr>
              <a:t>countries, </a:t>
            </a:r>
            <a:r>
              <a:rPr lang="en-US" sz="32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targeted poverty-reduction interventions are needed to focus on the groups or areas most affected by deprivations</a:t>
            </a:r>
          </a:p>
        </p:txBody>
      </p:sp>
    </p:spTree>
    <p:extLst>
      <p:ext uri="{BB962C8B-B14F-4D97-AF65-F5344CB8AC3E}">
        <p14:creationId xmlns:p14="http://schemas.microsoft.com/office/powerpoint/2010/main" val="305053778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60EF-13FB-47DA-A0E5-D61BB30F88F6}"/>
              </a:ext>
            </a:extLst>
          </p:cNvPr>
          <p:cNvSpPr>
            <a:spLocks noGrp="1"/>
          </p:cNvSpPr>
          <p:nvPr>
            <p:ph type="title"/>
          </p:nvPr>
        </p:nvSpPr>
        <p:spPr/>
        <p:txBody>
          <a:bodyPr>
            <a:noAutofit/>
          </a:bodyPr>
          <a:lstStyle/>
          <a:p>
            <a:r>
              <a:rPr lang="en-US" sz="2800" dirty="0"/>
              <a:t>6. Move towards faster, greener, resilient and equitable recovery from the pandemic</a:t>
            </a:r>
          </a:p>
        </p:txBody>
      </p:sp>
      <p:sp>
        <p:nvSpPr>
          <p:cNvPr id="3" name="Content Placeholder 2">
            <a:extLst>
              <a:ext uri="{FF2B5EF4-FFF2-40B4-BE49-F238E27FC236}">
                <a16:creationId xmlns:a16="http://schemas.microsoft.com/office/drawing/2014/main" id="{5197B45E-552F-42CF-BB57-0146F01A9AB8}"/>
              </a:ext>
            </a:extLst>
          </p:cNvPr>
          <p:cNvSpPr>
            <a:spLocks noGrp="1"/>
          </p:cNvSpPr>
          <p:nvPr>
            <p:ph idx="1"/>
          </p:nvPr>
        </p:nvSpPr>
        <p:spPr>
          <a:xfrm>
            <a:off x="287783" y="1296140"/>
            <a:ext cx="11626049" cy="4792144"/>
          </a:xfrm>
        </p:spPr>
        <p:txBody>
          <a:bodyPr>
            <a:normAutofit/>
          </a:bodyPr>
          <a:lstStyle/>
          <a:p>
            <a:r>
              <a:rPr lang="en-US" sz="2400" dirty="0">
                <a:latin typeface="Calibri" panose="020F0502020204030204" pitchFamily="34" charset="0"/>
                <a:cs typeface="Calibri" panose="020F0502020204030204" pitchFamily="34" charset="0"/>
              </a:rPr>
              <a:t>Investing in an inclusive green economy and boosting a green and resilient recovery by </a:t>
            </a:r>
            <a:r>
              <a:rPr lang="en-US" sz="2400" b="1" dirty="0">
                <a:latin typeface="Calibri" panose="020F0502020204030204" pitchFamily="34" charset="0"/>
                <a:cs typeface="Calibri" panose="020F0502020204030204" pitchFamily="34" charset="0"/>
              </a:rPr>
              <a:t>translating their </a:t>
            </a:r>
            <a:r>
              <a:rPr lang="en-US" sz="2400" b="1" dirty="0">
                <a:highlight>
                  <a:srgbClr val="FFFF00"/>
                </a:highlight>
                <a:latin typeface="Calibri" panose="020F0502020204030204" pitchFamily="34" charset="0"/>
                <a:cs typeface="Calibri" panose="020F0502020204030204" pitchFamily="34" charset="0"/>
              </a:rPr>
              <a:t>Nationally Determined Contributions </a:t>
            </a:r>
            <a:r>
              <a:rPr lang="en-US" sz="2400" b="1" dirty="0">
                <a:latin typeface="Calibri" panose="020F0502020204030204" pitchFamily="34" charset="0"/>
                <a:cs typeface="Calibri" panose="020F0502020204030204" pitchFamily="34" charset="0"/>
              </a:rPr>
              <a:t>and adaptation plans into climate solutions</a:t>
            </a:r>
            <a:r>
              <a:rPr lang="en-US" sz="2400" dirty="0">
                <a:latin typeface="Calibri" panose="020F0502020204030204" pitchFamily="34" charset="0"/>
                <a:cs typeface="Calibri" panose="020F0502020204030204" pitchFamily="34" charset="0"/>
              </a:rPr>
              <a:t>. </a:t>
            </a:r>
          </a:p>
          <a:p>
            <a:r>
              <a:rPr lang="en-US" sz="2400" dirty="0">
                <a:latin typeface="Calibri" panose="020F0502020204030204" pitchFamily="34" charset="0"/>
                <a:cs typeface="Calibri" panose="020F0502020204030204" pitchFamily="34" charset="0"/>
              </a:rPr>
              <a:t>Promote </a:t>
            </a:r>
            <a:r>
              <a:rPr lang="en-US" sz="2400" b="1" dirty="0">
                <a:latin typeface="Calibri" panose="020F0502020204030204" pitchFamily="34" charset="0"/>
                <a:cs typeface="Calibri" panose="020F0502020204030204" pitchFamily="34" charset="0"/>
              </a:rPr>
              <a:t>community-based and owned solutions and approaches and</a:t>
            </a:r>
            <a:r>
              <a:rPr lang="en-US" sz="2400" dirty="0">
                <a:latin typeface="Calibri" panose="020F0502020204030204" pitchFamily="34" charset="0"/>
                <a:cs typeface="Calibri" panose="020F0502020204030204" pitchFamily="34" charset="0"/>
              </a:rPr>
              <a:t> accelerate the transition to green energy as part of their COVID-19 response. </a:t>
            </a:r>
          </a:p>
          <a:p>
            <a:r>
              <a:rPr lang="en-US" sz="2400" b="1" dirty="0">
                <a:latin typeface="Calibri" panose="020F0502020204030204" pitchFamily="34" charset="0"/>
                <a:cs typeface="Calibri" panose="020F0502020204030204" pitchFamily="34" charset="0"/>
              </a:rPr>
              <a:t>Reforming energy subsidies</a:t>
            </a:r>
            <a:r>
              <a:rPr lang="en-US" sz="2400" dirty="0">
                <a:latin typeface="Calibri" panose="020F0502020204030204" pitchFamily="34" charset="0"/>
                <a:cs typeface="Calibri" panose="020F0502020204030204" pitchFamily="34" charset="0"/>
              </a:rPr>
              <a:t>, particularly subsidies for fossil fuels</a:t>
            </a:r>
          </a:p>
        </p:txBody>
      </p:sp>
    </p:spTree>
    <p:extLst>
      <p:ext uri="{BB962C8B-B14F-4D97-AF65-F5344CB8AC3E}">
        <p14:creationId xmlns:p14="http://schemas.microsoft.com/office/powerpoint/2010/main" val="166773956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85C4A-F0E3-42C4-A5C1-B02ECD2723D3}"/>
              </a:ext>
            </a:extLst>
          </p:cNvPr>
          <p:cNvSpPr>
            <a:spLocks noGrp="1"/>
          </p:cNvSpPr>
          <p:nvPr>
            <p:ph type="title"/>
          </p:nvPr>
        </p:nvSpPr>
        <p:spPr/>
        <p:txBody>
          <a:bodyPr>
            <a:noAutofit/>
          </a:bodyPr>
          <a:lstStyle/>
          <a:p>
            <a:r>
              <a:rPr lang="en-US" sz="3200" dirty="0"/>
              <a:t>7. Building Institutional Capacity</a:t>
            </a:r>
          </a:p>
        </p:txBody>
      </p:sp>
      <p:sp>
        <p:nvSpPr>
          <p:cNvPr id="3" name="Content Placeholder 2">
            <a:extLst>
              <a:ext uri="{FF2B5EF4-FFF2-40B4-BE49-F238E27FC236}">
                <a16:creationId xmlns:a16="http://schemas.microsoft.com/office/drawing/2014/main" id="{E9E81770-1AFC-4028-8B17-0C50777B851B}"/>
              </a:ext>
            </a:extLst>
          </p:cNvPr>
          <p:cNvSpPr>
            <a:spLocks noGrp="1"/>
          </p:cNvSpPr>
          <p:nvPr>
            <p:ph idx="1"/>
          </p:nvPr>
        </p:nvSpPr>
        <p:spPr>
          <a:xfrm>
            <a:off x="195309" y="1296139"/>
            <a:ext cx="11585359" cy="5459767"/>
          </a:xfrm>
        </p:spPr>
        <p:txBody>
          <a:bodyPr>
            <a:normAutofit/>
          </a:bodyPr>
          <a:lstStyle/>
          <a:p>
            <a:pPr marL="342900" indent="-342900">
              <a:lnSpc>
                <a:spcPct val="110000"/>
              </a:lnSpc>
              <a:buFont typeface="+mj-lt"/>
              <a:buAutoNum type="alphaUcPeriod"/>
            </a:pPr>
            <a:r>
              <a:rPr lang="en-US" sz="2400" b="1" dirty="0">
                <a:latin typeface="Calibri" panose="020F0502020204030204" pitchFamily="34" charset="0"/>
              </a:rPr>
              <a:t>Invest in more comprehensive, disaggregated data</a:t>
            </a:r>
            <a:r>
              <a:rPr lang="en-US" sz="2400" dirty="0">
                <a:latin typeface="Calibri" panose="020F0502020204030204" pitchFamily="34" charset="0"/>
              </a:rPr>
              <a:t>, including big data</a:t>
            </a:r>
          </a:p>
          <a:p>
            <a:pPr marL="457200" lvl="1" algn="just">
              <a:lnSpc>
                <a:spcPct val="110000"/>
              </a:lnSpc>
              <a:spcBef>
                <a:spcPts val="0"/>
              </a:spcBef>
            </a:pPr>
            <a:r>
              <a:rPr lang="en-US" sz="2200" dirty="0">
                <a:solidFill>
                  <a:srgbClr val="0070C0"/>
                </a:solidFill>
                <a:latin typeface="Calibri" panose="020F0502020204030204" pitchFamily="34" charset="0"/>
              </a:rPr>
              <a:t>Enhanced capacities for LDCs to collect disaggregated data</a:t>
            </a:r>
          </a:p>
          <a:p>
            <a:pPr marL="457200" lvl="1" algn="just">
              <a:lnSpc>
                <a:spcPct val="110000"/>
              </a:lnSpc>
              <a:spcBef>
                <a:spcPts val="0"/>
              </a:spcBef>
            </a:pPr>
            <a:r>
              <a:rPr lang="en-US" sz="2200" dirty="0">
                <a:solidFill>
                  <a:srgbClr val="0070C0"/>
                </a:solidFill>
                <a:latin typeface="Calibri" panose="020F0502020204030204" pitchFamily="34" charset="0"/>
              </a:rPr>
              <a:t>Cooperation among all countries is needed to provide the necessary data to harmonize poverty indices.  </a:t>
            </a:r>
          </a:p>
          <a:p>
            <a:pPr marL="457200" lvl="1" algn="just">
              <a:lnSpc>
                <a:spcPct val="110000"/>
              </a:lnSpc>
              <a:spcBef>
                <a:spcPts val="0"/>
              </a:spcBef>
            </a:pPr>
            <a:r>
              <a:rPr lang="en-US" sz="2200" dirty="0">
                <a:solidFill>
                  <a:srgbClr val="0070C0"/>
                </a:solidFill>
                <a:latin typeface="Calibri" panose="020F0502020204030204" pitchFamily="34" charset="0"/>
              </a:rPr>
              <a:t>Building the capabilities of the Social Surveys and Field Studies Unit of the Social Sector of the LAS to produce new surveys in the Arab region</a:t>
            </a:r>
          </a:p>
          <a:p>
            <a:pPr marL="457200" lvl="1" algn="just">
              <a:lnSpc>
                <a:spcPct val="110000"/>
              </a:lnSpc>
              <a:spcBef>
                <a:spcPts val="0"/>
              </a:spcBef>
            </a:pPr>
            <a:r>
              <a:rPr lang="en-US" sz="2200" dirty="0">
                <a:solidFill>
                  <a:srgbClr val="0070C0"/>
                </a:solidFill>
                <a:latin typeface="Calibri" panose="020F0502020204030204" pitchFamily="34" charset="0"/>
              </a:rPr>
              <a:t>Developing capacities to make the best use of big data</a:t>
            </a:r>
            <a:r>
              <a:rPr lang="en-US" dirty="0">
                <a:solidFill>
                  <a:srgbClr val="0070C0"/>
                </a:solidFill>
                <a:latin typeface="Calibri" panose="020F0502020204030204" pitchFamily="34" charset="0"/>
              </a:rPr>
              <a:t> </a:t>
            </a:r>
          </a:p>
          <a:p>
            <a:pPr marL="0" indent="0">
              <a:lnSpc>
                <a:spcPct val="110000"/>
              </a:lnSpc>
              <a:buNone/>
            </a:pPr>
            <a:r>
              <a:rPr lang="en-US" sz="2400" dirty="0"/>
              <a:t>B. </a:t>
            </a:r>
            <a:r>
              <a:rPr lang="en-US" sz="2400" b="1" dirty="0">
                <a:highlight>
                  <a:srgbClr val="FFFF00"/>
                </a:highlight>
              </a:rPr>
              <a:t>I</a:t>
            </a:r>
            <a:r>
              <a:rPr lang="en-US" sz="2400" b="1" dirty="0">
                <a:solidFill>
                  <a:srgbClr val="0070C0"/>
                </a:solidFill>
                <a:effectLst/>
                <a:highlight>
                  <a:srgbClr val="FFFF00"/>
                </a:highlight>
                <a:latin typeface="Calibri" panose="020F0502020204030204" pitchFamily="34" charset="0"/>
                <a:ea typeface="Calibri" panose="020F0502020204030204" pitchFamily="34" charset="0"/>
              </a:rPr>
              <a:t>mplement and operationalize the Arab Strategic Framework for the Eradication of Multidimensional Poverty </a:t>
            </a:r>
          </a:p>
          <a:p>
            <a:pPr marL="457200" lvl="1">
              <a:lnSpc>
                <a:spcPct val="110000"/>
              </a:lnSpc>
            </a:pPr>
            <a:r>
              <a:rPr lang="en-US" sz="2200" dirty="0">
                <a:solidFill>
                  <a:srgbClr val="0070C0"/>
                </a:solidFill>
                <a:latin typeface="Calibri" panose="020F0502020204030204" pitchFamily="34" charset="0"/>
              </a:rPr>
              <a:t>Empowering the Centre</a:t>
            </a:r>
          </a:p>
          <a:p>
            <a:pPr marL="457200" lvl="1">
              <a:lnSpc>
                <a:spcPct val="110000"/>
              </a:lnSpc>
            </a:pPr>
            <a:r>
              <a:rPr lang="en-US" sz="2200" dirty="0">
                <a:solidFill>
                  <a:srgbClr val="0070C0"/>
                </a:solidFill>
                <a:latin typeface="Calibri" panose="020F0502020204030204" pitchFamily="34" charset="0"/>
              </a:rPr>
              <a:t>The Framework’s implementation would require mainstreaming it into the national development frameworks of member States </a:t>
            </a:r>
          </a:p>
          <a:p>
            <a:pPr marL="457200" lvl="1">
              <a:lnSpc>
                <a:spcPct val="110000"/>
              </a:lnSpc>
            </a:pPr>
            <a:r>
              <a:rPr lang="en-US" sz="2200" dirty="0">
                <a:solidFill>
                  <a:srgbClr val="0070C0"/>
                </a:solidFill>
                <a:latin typeface="Calibri" panose="020F0502020204030204" pitchFamily="34" charset="0"/>
              </a:rPr>
              <a:t>Capacity for M&amp;E of the Framework at the national and regional levels.</a:t>
            </a:r>
          </a:p>
        </p:txBody>
      </p:sp>
    </p:spTree>
    <p:extLst>
      <p:ext uri="{BB962C8B-B14F-4D97-AF65-F5344CB8AC3E}">
        <p14:creationId xmlns:p14="http://schemas.microsoft.com/office/powerpoint/2010/main" val="193268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49DD-C7F4-4DE5-9611-A0366BDB3830}"/>
              </a:ext>
            </a:extLst>
          </p:cNvPr>
          <p:cNvSpPr>
            <a:spLocks noGrp="1"/>
          </p:cNvSpPr>
          <p:nvPr>
            <p:ph type="title"/>
          </p:nvPr>
        </p:nvSpPr>
        <p:spPr/>
        <p:txBody>
          <a:bodyPr>
            <a:noAutofit/>
          </a:bodyPr>
          <a:lstStyle/>
          <a:p>
            <a:r>
              <a:rPr lang="en-US" sz="3200" dirty="0"/>
              <a:t>8: Building Institutional Capacity</a:t>
            </a:r>
          </a:p>
        </p:txBody>
      </p:sp>
      <p:sp>
        <p:nvSpPr>
          <p:cNvPr id="3" name="Content Placeholder 2">
            <a:extLst>
              <a:ext uri="{FF2B5EF4-FFF2-40B4-BE49-F238E27FC236}">
                <a16:creationId xmlns:a16="http://schemas.microsoft.com/office/drawing/2014/main" id="{EF548550-6FA2-4171-8CBC-DA49AB0C319F}"/>
              </a:ext>
            </a:extLst>
          </p:cNvPr>
          <p:cNvSpPr>
            <a:spLocks noGrp="1"/>
          </p:cNvSpPr>
          <p:nvPr>
            <p:ph idx="1"/>
          </p:nvPr>
        </p:nvSpPr>
        <p:spPr>
          <a:xfrm>
            <a:off x="430696" y="1250041"/>
            <a:ext cx="11678445" cy="5510305"/>
          </a:xfrm>
        </p:spPr>
        <p:txBody>
          <a:bodyPr>
            <a:normAutofit/>
          </a:bodyPr>
          <a:lstStyle/>
          <a:p>
            <a:pPr marL="0" indent="0">
              <a:buNone/>
            </a:pPr>
            <a:r>
              <a:rPr lang="en-US" dirty="0">
                <a:latin typeface="Calibri" panose="020F0502020204030204" pitchFamily="34" charset="0"/>
                <a:cs typeface="Calibri" panose="020F0502020204030204" pitchFamily="34" charset="0"/>
              </a:rPr>
              <a:t>C. </a:t>
            </a:r>
            <a:r>
              <a:rPr lang="en-US" b="1" dirty="0">
                <a:latin typeface="Calibri" panose="020F0502020204030204" pitchFamily="34" charset="0"/>
                <a:cs typeface="Calibri" panose="020F0502020204030204" pitchFamily="34" charset="0"/>
              </a:rPr>
              <a:t>Strengthen Institutional Coordination</a:t>
            </a:r>
          </a:p>
          <a:p>
            <a:pPr lvl="1"/>
            <a:r>
              <a:rPr lang="en-US" sz="2800" dirty="0">
                <a:solidFill>
                  <a:srgbClr val="0070C0"/>
                </a:solidFill>
                <a:latin typeface="Calibri" panose="020F0502020204030204" pitchFamily="34" charset="0"/>
                <a:cs typeface="Calibri" panose="020F0502020204030204" pitchFamily="34" charset="0"/>
              </a:rPr>
              <a:t>The 2030 Agenda underscored the importance of a strong institutional framework </a:t>
            </a:r>
          </a:p>
          <a:p>
            <a:pPr lvl="1"/>
            <a:r>
              <a:rPr lang="en-US" sz="2800" dirty="0">
                <a:solidFill>
                  <a:srgbClr val="0070C0"/>
                </a:solidFill>
                <a:latin typeface="Calibri" panose="020F0502020204030204" pitchFamily="34" charset="0"/>
                <a:cs typeface="Calibri" panose="020F0502020204030204" pitchFamily="34" charset="0"/>
              </a:rPr>
              <a:t>Development challenges are complex and require integrated and coordinated approaches at regional, national and sub-national levels</a:t>
            </a:r>
          </a:p>
          <a:p>
            <a:pPr lvl="1"/>
            <a:r>
              <a:rPr lang="en-US" sz="2800" dirty="0">
                <a:solidFill>
                  <a:srgbClr val="0070C0"/>
                </a:solidFill>
                <a:latin typeface="Calibri" panose="020F0502020204030204" pitchFamily="34" charset="0"/>
                <a:cs typeface="Calibri" panose="020F0502020204030204" pitchFamily="34" charset="0"/>
              </a:rPr>
              <a:t>Multi-stakeholder engagements are essential: All—governments, civil society organizations, development partners, the private sector—have roles to play</a:t>
            </a:r>
          </a:p>
          <a:p>
            <a:pPr lvl="1"/>
            <a:r>
              <a:rPr lang="en-US" sz="2800" dirty="0">
                <a:solidFill>
                  <a:srgbClr val="0070C0"/>
                </a:solidFill>
                <a:latin typeface="Calibri" panose="020F0502020204030204" pitchFamily="34" charset="0"/>
                <a:cs typeface="Calibri" panose="020F0502020204030204" pitchFamily="34" charset="0"/>
              </a:rPr>
              <a:t>Countries must continuously assess and strengthen vertical and </a:t>
            </a:r>
            <a:r>
              <a:rPr lang="en-US" sz="2800" dirty="0">
                <a:effectLst/>
                <a:latin typeface="Calibri" panose="020F0502020204030204" pitchFamily="34" charset="0"/>
                <a:ea typeface="Calibri" panose="020F0502020204030204" pitchFamily="34" charset="0"/>
                <a:cs typeface="Calibri" panose="020F0502020204030204" pitchFamily="34" charset="0"/>
              </a:rPr>
              <a:t>horizontal coordination mechanisms to accelerate progress towards achieving the SDGs</a:t>
            </a:r>
          </a:p>
          <a:p>
            <a:pPr lvl="1"/>
            <a:r>
              <a:rPr lang="en-US" sz="2800" dirty="0">
                <a:latin typeface="Calibri" panose="020F0502020204030204" pitchFamily="34" charset="0"/>
                <a:ea typeface="Calibri" panose="020F0502020204030204" pitchFamily="34" charset="0"/>
                <a:cs typeface="Calibri" panose="020F0502020204030204" pitchFamily="34" charset="0"/>
              </a:rPr>
              <a:t>There is also more scope and need for regional organizations to partner – this report is a clear example</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1721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5AD3-6FE2-4D16-BBD0-D3D7E915D9B6}"/>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2451D23-0340-4264-A374-694E3BC0E6C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589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2C40-7D18-4324-B8E6-9AF208FBE2E8}"/>
              </a:ext>
            </a:extLst>
          </p:cNvPr>
          <p:cNvSpPr>
            <a:spLocks noGrp="1"/>
          </p:cNvSpPr>
          <p:nvPr>
            <p:ph type="title"/>
          </p:nvPr>
        </p:nvSpPr>
        <p:spPr/>
        <p:txBody>
          <a:bodyPr/>
          <a:lstStyle/>
          <a:p>
            <a:r>
              <a:rPr lang="en-US" dirty="0"/>
              <a:t>What the analyses show</a:t>
            </a:r>
          </a:p>
        </p:txBody>
      </p:sp>
      <p:sp>
        <p:nvSpPr>
          <p:cNvPr id="3" name="Content Placeholder 2">
            <a:extLst>
              <a:ext uri="{FF2B5EF4-FFF2-40B4-BE49-F238E27FC236}">
                <a16:creationId xmlns:a16="http://schemas.microsoft.com/office/drawing/2014/main" id="{2E061498-C80A-4D03-8249-CF32C3CDAD20}"/>
              </a:ext>
            </a:extLst>
          </p:cNvPr>
          <p:cNvSpPr>
            <a:spLocks noGrp="1"/>
          </p:cNvSpPr>
          <p:nvPr>
            <p:ph idx="1"/>
          </p:nvPr>
        </p:nvSpPr>
        <p:spPr>
          <a:xfrm>
            <a:off x="200025" y="1385887"/>
            <a:ext cx="5181600" cy="4710113"/>
          </a:xfrm>
        </p:spPr>
        <p:txBody>
          <a:bodyPr>
            <a:normAutofit fontScale="70000" lnSpcReduction="20000"/>
          </a:bodyPr>
          <a:lstStyle/>
          <a:p>
            <a:pPr>
              <a:lnSpc>
                <a:spcPct val="120000"/>
              </a:lnSpc>
            </a:pPr>
            <a:r>
              <a:rPr lang="en-US" dirty="0"/>
              <a:t>High levels of Multidimensional poverty. 42.8 percent of the population is estimated to be multidimensionally poor</a:t>
            </a:r>
          </a:p>
          <a:p>
            <a:pPr>
              <a:lnSpc>
                <a:spcPct val="120000"/>
              </a:lnSpc>
            </a:pPr>
            <a:r>
              <a:rPr lang="en-US" dirty="0"/>
              <a:t>LDCs constitute 27.2 percent of the combined population of LDCs and MICs but contribute to 77.3 percent of acute multidimensional poverty.</a:t>
            </a:r>
          </a:p>
          <a:p>
            <a:pPr>
              <a:lnSpc>
                <a:spcPct val="120000"/>
              </a:lnSpc>
            </a:pPr>
            <a:r>
              <a:rPr lang="en-US" dirty="0"/>
              <a:t>Level of Vulnerability to multidimensional poverty is high—17.4 percent (3 times the level in the other countries presented in the report)</a:t>
            </a:r>
          </a:p>
          <a:p>
            <a:pPr>
              <a:lnSpc>
                <a:spcPct val="120000"/>
              </a:lnSpc>
            </a:pPr>
            <a:r>
              <a:rPr lang="en-US" dirty="0"/>
              <a:t>High intensity of deprivation—51.8 percent (MICs=38.6%)</a:t>
            </a:r>
          </a:p>
        </p:txBody>
      </p:sp>
      <p:graphicFrame>
        <p:nvGraphicFramePr>
          <p:cNvPr id="5" name="Chart 4">
            <a:extLst>
              <a:ext uri="{FF2B5EF4-FFF2-40B4-BE49-F238E27FC236}">
                <a16:creationId xmlns:a16="http://schemas.microsoft.com/office/drawing/2014/main" id="{8D802DF6-385C-45D2-ACFF-4F1B66B22356}"/>
              </a:ext>
            </a:extLst>
          </p:cNvPr>
          <p:cNvGraphicFramePr>
            <a:graphicFrameLocks/>
          </p:cNvGraphicFramePr>
          <p:nvPr/>
        </p:nvGraphicFramePr>
        <p:xfrm>
          <a:off x="5557519" y="1264270"/>
          <a:ext cx="6434455" cy="4973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989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3415-21BA-49E1-AFE2-171EE4E9C6D2}"/>
              </a:ext>
            </a:extLst>
          </p:cNvPr>
          <p:cNvSpPr>
            <a:spLocks noGrp="1"/>
          </p:cNvSpPr>
          <p:nvPr>
            <p:ph type="title"/>
          </p:nvPr>
        </p:nvSpPr>
        <p:spPr/>
        <p:txBody>
          <a:bodyPr/>
          <a:lstStyle/>
          <a:p>
            <a:r>
              <a:rPr lang="en-US" dirty="0"/>
              <a:t>Variations </a:t>
            </a:r>
          </a:p>
        </p:txBody>
      </p:sp>
      <p:graphicFrame>
        <p:nvGraphicFramePr>
          <p:cNvPr id="5" name="Chart 4">
            <a:extLst>
              <a:ext uri="{FF2B5EF4-FFF2-40B4-BE49-F238E27FC236}">
                <a16:creationId xmlns:a16="http://schemas.microsoft.com/office/drawing/2014/main" id="{C298BFAA-8BE6-438E-8B0A-05E43DA1FDC7}"/>
              </a:ext>
            </a:extLst>
          </p:cNvPr>
          <p:cNvGraphicFramePr>
            <a:graphicFrameLocks/>
          </p:cNvGraphicFramePr>
          <p:nvPr/>
        </p:nvGraphicFramePr>
        <p:xfrm>
          <a:off x="6390291" y="1381125"/>
          <a:ext cx="5213130" cy="4424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C46336C-642F-4CD6-BDFD-014A6F82C6CC}"/>
              </a:ext>
            </a:extLst>
          </p:cNvPr>
          <p:cNvGraphicFramePr>
            <a:graphicFrameLocks/>
          </p:cNvGraphicFramePr>
          <p:nvPr/>
        </p:nvGraphicFramePr>
        <p:xfrm>
          <a:off x="182880" y="1295399"/>
          <a:ext cx="5913120" cy="46386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4F95AD9-FCD1-4D3E-9C5F-F4A2ED734E87}"/>
              </a:ext>
            </a:extLst>
          </p:cNvPr>
          <p:cNvSpPr txBox="1"/>
          <p:nvPr/>
        </p:nvSpPr>
        <p:spPr>
          <a:xfrm>
            <a:off x="6686550" y="5847237"/>
            <a:ext cx="5097946" cy="646331"/>
          </a:xfrm>
          <a:prstGeom prst="rect">
            <a:avLst/>
          </a:prstGeom>
          <a:solidFill>
            <a:schemeClr val="accent6">
              <a:lumMod val="20000"/>
              <a:lumOff val="80000"/>
            </a:schemeClr>
          </a:solidFill>
        </p:spPr>
        <p:txBody>
          <a:bodyPr wrap="square">
            <a:spAutoFit/>
          </a:bodyPr>
          <a:lstStyle/>
          <a:p>
            <a:r>
              <a:rPr lang="en-US" dirty="0">
                <a:latin typeface="Calibri" panose="020F0502020204030204" pitchFamily="34" charset="0"/>
                <a:ea typeface="Calibri" panose="020F0502020204030204" pitchFamily="34" charset="0"/>
              </a:rPr>
              <a:t>Fi</a:t>
            </a:r>
            <a:r>
              <a:rPr lang="en-US" sz="1800" dirty="0">
                <a:effectLst/>
                <a:latin typeface="Calibri" panose="020F0502020204030204" pitchFamily="34" charset="0"/>
                <a:ea typeface="Calibri" panose="020F0502020204030204" pitchFamily="34" charset="0"/>
              </a:rPr>
              <a:t>ndings do not conclusively indicate which group experiences greater poverty</a:t>
            </a:r>
            <a:endParaRPr lang="en-US" dirty="0"/>
          </a:p>
        </p:txBody>
      </p:sp>
      <p:sp>
        <p:nvSpPr>
          <p:cNvPr id="8" name="TextBox 7">
            <a:extLst>
              <a:ext uri="{FF2B5EF4-FFF2-40B4-BE49-F238E27FC236}">
                <a16:creationId xmlns:a16="http://schemas.microsoft.com/office/drawing/2014/main" id="{5DA6C126-CE03-4754-A13F-87C17DCF9620}"/>
              </a:ext>
            </a:extLst>
          </p:cNvPr>
          <p:cNvSpPr txBox="1"/>
          <p:nvPr/>
        </p:nvSpPr>
        <p:spPr>
          <a:xfrm>
            <a:off x="590550" y="5888669"/>
            <a:ext cx="5505450" cy="646331"/>
          </a:xfrm>
          <a:prstGeom prst="rect">
            <a:avLst/>
          </a:prstGeom>
          <a:solidFill>
            <a:schemeClr val="accent6">
              <a:lumMod val="20000"/>
              <a:lumOff val="80000"/>
            </a:schemeClr>
          </a:solidFill>
        </p:spPr>
        <p:txBody>
          <a:bodyPr wrap="square">
            <a:spAutoFit/>
          </a:bodyPr>
          <a:lstStyle/>
          <a:p>
            <a:r>
              <a:rPr lang="en-US" sz="1800" dirty="0">
                <a:effectLst/>
                <a:latin typeface="Calibri" panose="020F0502020204030204" pitchFamily="34" charset="0"/>
                <a:ea typeface="Calibri" panose="020F0502020204030204" pitchFamily="34" charset="0"/>
              </a:rPr>
              <a:t>The headcount ratio and intensity and severity of poverty are all higher in rural areas</a:t>
            </a:r>
            <a:endParaRPr lang="en-US" dirty="0"/>
          </a:p>
        </p:txBody>
      </p:sp>
    </p:spTree>
    <p:extLst>
      <p:ext uri="{BB962C8B-B14F-4D97-AF65-F5344CB8AC3E}">
        <p14:creationId xmlns:p14="http://schemas.microsoft.com/office/powerpoint/2010/main" val="199690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DD76-FBFE-42A9-AE85-759C615E1E45}"/>
              </a:ext>
            </a:extLst>
          </p:cNvPr>
          <p:cNvSpPr>
            <a:spLocks noGrp="1"/>
          </p:cNvSpPr>
          <p:nvPr>
            <p:ph type="title"/>
          </p:nvPr>
        </p:nvSpPr>
        <p:spPr>
          <a:xfrm>
            <a:off x="430696" y="248478"/>
            <a:ext cx="10643704" cy="810592"/>
          </a:xfrm>
        </p:spPr>
        <p:txBody>
          <a:bodyPr>
            <a:noAutofit/>
          </a:bodyPr>
          <a:lstStyle/>
          <a:p>
            <a:r>
              <a:rPr lang="en-US" sz="3200" dirty="0"/>
              <a:t>Major contribution comes from living standards indicators</a:t>
            </a:r>
          </a:p>
        </p:txBody>
      </p:sp>
      <p:graphicFrame>
        <p:nvGraphicFramePr>
          <p:cNvPr id="5" name="Content Placeholder 4">
            <a:extLst>
              <a:ext uri="{FF2B5EF4-FFF2-40B4-BE49-F238E27FC236}">
                <a16:creationId xmlns:a16="http://schemas.microsoft.com/office/drawing/2014/main" id="{D9FAA4CF-948B-403C-909C-B90CEA6B40C9}"/>
              </a:ext>
            </a:extLst>
          </p:cNvPr>
          <p:cNvGraphicFramePr>
            <a:graphicFrameLocks noGrp="1"/>
          </p:cNvGraphicFramePr>
          <p:nvPr>
            <p:ph idx="1"/>
            <p:extLst>
              <p:ext uri="{D42A27DB-BD31-4B8C-83A1-F6EECF244321}">
                <p14:modId xmlns:p14="http://schemas.microsoft.com/office/powerpoint/2010/main" val="380825264"/>
              </p:ext>
            </p:extLst>
          </p:nvPr>
        </p:nvGraphicFramePr>
        <p:xfrm>
          <a:off x="838200" y="1566863"/>
          <a:ext cx="10515600"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845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1168-C854-448C-9208-96ABAAFFF1CA}"/>
              </a:ext>
            </a:extLst>
          </p:cNvPr>
          <p:cNvSpPr>
            <a:spLocks noGrp="1"/>
          </p:cNvSpPr>
          <p:nvPr>
            <p:ph type="title"/>
          </p:nvPr>
        </p:nvSpPr>
        <p:spPr/>
        <p:txBody>
          <a:bodyPr>
            <a:noAutofit/>
          </a:bodyPr>
          <a:lstStyle/>
          <a:p>
            <a:r>
              <a:rPr lang="en-US" sz="2800" dirty="0"/>
              <a:t>Contributions vary by country</a:t>
            </a:r>
            <a:r>
              <a:rPr lang="en-US" sz="2800"/>
              <a:t>, and by </a:t>
            </a:r>
            <a:r>
              <a:rPr lang="en-US" sz="2800" dirty="0"/>
              <a:t>urban and rural areas</a:t>
            </a:r>
          </a:p>
        </p:txBody>
      </p:sp>
      <p:graphicFrame>
        <p:nvGraphicFramePr>
          <p:cNvPr id="4" name="Chart 3">
            <a:extLst>
              <a:ext uri="{FF2B5EF4-FFF2-40B4-BE49-F238E27FC236}">
                <a16:creationId xmlns:a16="http://schemas.microsoft.com/office/drawing/2014/main" id="{4BE43A54-B9E3-4D95-9FC3-BFA0F66E9CEC}"/>
              </a:ext>
            </a:extLst>
          </p:cNvPr>
          <p:cNvGraphicFramePr/>
          <p:nvPr/>
        </p:nvGraphicFramePr>
        <p:xfrm>
          <a:off x="168165" y="1513490"/>
          <a:ext cx="5649539" cy="40491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C516DCEB-8E4E-4CA8-8581-3AE4257AEA98}"/>
              </a:ext>
            </a:extLst>
          </p:cNvPr>
          <p:cNvGraphicFramePr/>
          <p:nvPr/>
        </p:nvGraphicFramePr>
        <p:xfrm>
          <a:off x="6187441" y="1418897"/>
          <a:ext cx="5836394" cy="448406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E9159A3-F9DD-4CCB-866F-CF75B921D58D}"/>
              </a:ext>
            </a:extLst>
          </p:cNvPr>
          <p:cNvSpPr txBox="1"/>
          <p:nvPr/>
        </p:nvSpPr>
        <p:spPr>
          <a:xfrm>
            <a:off x="2343720" y="5801122"/>
            <a:ext cx="5649537" cy="923330"/>
          </a:xfrm>
          <a:prstGeom prst="rect">
            <a:avLst/>
          </a:prstGeom>
          <a:solidFill>
            <a:schemeClr val="accent6">
              <a:lumMod val="20000"/>
              <a:lumOff val="80000"/>
            </a:schemeClr>
          </a:solidFill>
        </p:spPr>
        <p:txBody>
          <a:bodyPr wrap="square">
            <a:spAutoFit/>
          </a:bodyPr>
          <a:lstStyle/>
          <a:p>
            <a:r>
              <a:rPr lang="en-US" dirty="0">
                <a:latin typeface="Calibri" panose="020F0502020204030204" pitchFamily="34" charset="0"/>
                <a:ea typeface="Calibri" panose="020F0502020204030204" pitchFamily="34" charset="0"/>
              </a:rPr>
              <a:t>S</a:t>
            </a:r>
            <a:r>
              <a:rPr lang="en-US" sz="1800" dirty="0">
                <a:effectLst/>
                <a:latin typeface="Calibri" panose="020F0502020204030204" pitchFamily="34" charset="0"/>
                <a:ea typeface="Calibri" panose="020F0502020204030204" pitchFamily="34" charset="0"/>
              </a:rPr>
              <a:t>chool attendance, nutrition and years of schooling are the major contributors – but results vary by country, and place of residence</a:t>
            </a:r>
            <a:endParaRPr lang="en-US" dirty="0"/>
          </a:p>
        </p:txBody>
      </p:sp>
    </p:spTree>
    <p:extLst>
      <p:ext uri="{BB962C8B-B14F-4D97-AF65-F5344CB8AC3E}">
        <p14:creationId xmlns:p14="http://schemas.microsoft.com/office/powerpoint/2010/main" val="398375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63AE-FA1A-44F6-9F4B-A3C934344156}"/>
              </a:ext>
            </a:extLst>
          </p:cNvPr>
          <p:cNvSpPr>
            <a:spLocks noGrp="1"/>
          </p:cNvSpPr>
          <p:nvPr>
            <p:ph type="title"/>
          </p:nvPr>
        </p:nvSpPr>
        <p:spPr/>
        <p:txBody>
          <a:bodyPr>
            <a:noAutofit/>
          </a:bodyPr>
          <a:lstStyle/>
          <a:p>
            <a:r>
              <a:rPr lang="en-US" sz="3200" dirty="0"/>
              <a:t>Trends: though still high, MDP in LDCs has declined</a:t>
            </a:r>
          </a:p>
        </p:txBody>
      </p:sp>
      <p:graphicFrame>
        <p:nvGraphicFramePr>
          <p:cNvPr id="4" name="Chart 3">
            <a:extLst>
              <a:ext uri="{FF2B5EF4-FFF2-40B4-BE49-F238E27FC236}">
                <a16:creationId xmlns:a16="http://schemas.microsoft.com/office/drawing/2014/main" id="{8914430F-201E-4F54-9CC0-24B2DC0817F0}"/>
              </a:ext>
            </a:extLst>
          </p:cNvPr>
          <p:cNvGraphicFramePr>
            <a:graphicFrameLocks/>
          </p:cNvGraphicFramePr>
          <p:nvPr/>
        </p:nvGraphicFramePr>
        <p:xfrm>
          <a:off x="132080" y="1191172"/>
          <a:ext cx="56896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88C8EA9-72FC-4742-B528-67F0D396A1F5}"/>
              </a:ext>
            </a:extLst>
          </p:cNvPr>
          <p:cNvGraphicFramePr>
            <a:graphicFrameLocks/>
          </p:cNvGraphicFramePr>
          <p:nvPr/>
        </p:nvGraphicFramePr>
        <p:xfrm>
          <a:off x="6096000" y="1219200"/>
          <a:ext cx="5821680" cy="27151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AA6C7B29-964C-4CB3-B855-2DDA8A4CBD9C}"/>
              </a:ext>
            </a:extLst>
          </p:cNvPr>
          <p:cNvGraphicFramePr>
            <a:graphicFrameLocks/>
          </p:cNvGraphicFramePr>
          <p:nvPr>
            <p:extLst>
              <p:ext uri="{D42A27DB-BD31-4B8C-83A1-F6EECF244321}">
                <p14:modId xmlns:p14="http://schemas.microsoft.com/office/powerpoint/2010/main" val="1958711793"/>
              </p:ext>
            </p:extLst>
          </p:nvPr>
        </p:nvGraphicFramePr>
        <p:xfrm>
          <a:off x="132080" y="4066474"/>
          <a:ext cx="56896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2F5C226A-9C13-41F4-9E35-70328B2EC9A5}"/>
              </a:ext>
            </a:extLst>
          </p:cNvPr>
          <p:cNvGraphicFramePr>
            <a:graphicFrameLocks/>
          </p:cNvGraphicFramePr>
          <p:nvPr/>
        </p:nvGraphicFramePr>
        <p:xfrm>
          <a:off x="6096000" y="4066474"/>
          <a:ext cx="5821680" cy="266452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704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B9F3-64F8-4825-B0FE-9E792D1F84FF}"/>
              </a:ext>
            </a:extLst>
          </p:cNvPr>
          <p:cNvSpPr>
            <a:spLocks noGrp="1"/>
          </p:cNvSpPr>
          <p:nvPr>
            <p:ph type="title"/>
          </p:nvPr>
        </p:nvSpPr>
        <p:spPr/>
        <p:txBody>
          <a:bodyPr>
            <a:noAutofit/>
          </a:bodyPr>
          <a:lstStyle/>
          <a:p>
            <a:r>
              <a:rPr lang="en-US" sz="2400" dirty="0">
                <a:latin typeface="Calibri" panose="020F0502020204030204" pitchFamily="34" charset="0"/>
                <a:ea typeface="Calibri" panose="020F0502020204030204" pitchFamily="34" charset="0"/>
              </a:rPr>
              <a:t>But d</a:t>
            </a:r>
            <a:r>
              <a:rPr lang="en-US" sz="2400" dirty="0">
                <a:effectLst/>
                <a:latin typeface="Calibri" panose="020F0502020204030204" pitchFamily="34" charset="0"/>
                <a:ea typeface="Calibri" panose="020F0502020204030204" pitchFamily="34" charset="0"/>
              </a:rPr>
              <a:t>eprivations did not necessarily decline across all indicators. In fact, for some indicators, it has increased, though not statistically significant</a:t>
            </a:r>
            <a:endParaRPr lang="en-US" sz="2400" dirty="0"/>
          </a:p>
        </p:txBody>
      </p:sp>
      <p:graphicFrame>
        <p:nvGraphicFramePr>
          <p:cNvPr id="5" name="Table 4">
            <a:extLst>
              <a:ext uri="{FF2B5EF4-FFF2-40B4-BE49-F238E27FC236}">
                <a16:creationId xmlns:a16="http://schemas.microsoft.com/office/drawing/2014/main" id="{7E9B1F3F-72DB-436E-8E74-D4A9DCDEC4E5}"/>
              </a:ext>
            </a:extLst>
          </p:cNvPr>
          <p:cNvGraphicFramePr>
            <a:graphicFrameLocks noGrp="1"/>
          </p:cNvGraphicFramePr>
          <p:nvPr/>
        </p:nvGraphicFramePr>
        <p:xfrm>
          <a:off x="264160" y="1688904"/>
          <a:ext cx="11507423" cy="4814836"/>
        </p:xfrm>
        <a:graphic>
          <a:graphicData uri="http://schemas.openxmlformats.org/drawingml/2006/table">
            <a:tbl>
              <a:tblPr firstRow="1" firstCol="1" bandRow="1">
                <a:tableStyleId>{2A488322-F2BA-4B5B-9748-0D474271808F}</a:tableStyleId>
              </a:tblPr>
              <a:tblGrid>
                <a:gridCol w="1564640">
                  <a:extLst>
                    <a:ext uri="{9D8B030D-6E8A-4147-A177-3AD203B41FA5}">
                      <a16:colId xmlns:a16="http://schemas.microsoft.com/office/drawing/2014/main" val="2223824825"/>
                    </a:ext>
                  </a:extLst>
                </a:gridCol>
                <a:gridCol w="736847">
                  <a:extLst>
                    <a:ext uri="{9D8B030D-6E8A-4147-A177-3AD203B41FA5}">
                      <a16:colId xmlns:a16="http://schemas.microsoft.com/office/drawing/2014/main" val="3855833763"/>
                    </a:ext>
                  </a:extLst>
                </a:gridCol>
                <a:gridCol w="1102035">
                  <a:extLst>
                    <a:ext uri="{9D8B030D-6E8A-4147-A177-3AD203B41FA5}">
                      <a16:colId xmlns:a16="http://schemas.microsoft.com/office/drawing/2014/main" val="2960100273"/>
                    </a:ext>
                  </a:extLst>
                </a:gridCol>
                <a:gridCol w="1089856">
                  <a:extLst>
                    <a:ext uri="{9D8B030D-6E8A-4147-A177-3AD203B41FA5}">
                      <a16:colId xmlns:a16="http://schemas.microsoft.com/office/drawing/2014/main" val="3348959635"/>
                    </a:ext>
                  </a:extLst>
                </a:gridCol>
                <a:gridCol w="1095944">
                  <a:extLst>
                    <a:ext uri="{9D8B030D-6E8A-4147-A177-3AD203B41FA5}">
                      <a16:colId xmlns:a16="http://schemas.microsoft.com/office/drawing/2014/main" val="1881748648"/>
                    </a:ext>
                  </a:extLst>
                </a:gridCol>
                <a:gridCol w="954323">
                  <a:extLst>
                    <a:ext uri="{9D8B030D-6E8A-4147-A177-3AD203B41FA5}">
                      <a16:colId xmlns:a16="http://schemas.microsoft.com/office/drawing/2014/main" val="207984270"/>
                    </a:ext>
                  </a:extLst>
                </a:gridCol>
                <a:gridCol w="954924">
                  <a:extLst>
                    <a:ext uri="{9D8B030D-6E8A-4147-A177-3AD203B41FA5}">
                      <a16:colId xmlns:a16="http://schemas.microsoft.com/office/drawing/2014/main" val="2741000080"/>
                    </a:ext>
                  </a:extLst>
                </a:gridCol>
                <a:gridCol w="940208">
                  <a:extLst>
                    <a:ext uri="{9D8B030D-6E8A-4147-A177-3AD203B41FA5}">
                      <a16:colId xmlns:a16="http://schemas.microsoft.com/office/drawing/2014/main" val="1617938678"/>
                    </a:ext>
                  </a:extLst>
                </a:gridCol>
                <a:gridCol w="980261">
                  <a:extLst>
                    <a:ext uri="{9D8B030D-6E8A-4147-A177-3AD203B41FA5}">
                      <a16:colId xmlns:a16="http://schemas.microsoft.com/office/drawing/2014/main" val="858589588"/>
                    </a:ext>
                  </a:extLst>
                </a:gridCol>
                <a:gridCol w="986350">
                  <a:extLst>
                    <a:ext uri="{9D8B030D-6E8A-4147-A177-3AD203B41FA5}">
                      <a16:colId xmlns:a16="http://schemas.microsoft.com/office/drawing/2014/main" val="3642348197"/>
                    </a:ext>
                  </a:extLst>
                </a:gridCol>
                <a:gridCol w="1102035">
                  <a:extLst>
                    <a:ext uri="{9D8B030D-6E8A-4147-A177-3AD203B41FA5}">
                      <a16:colId xmlns:a16="http://schemas.microsoft.com/office/drawing/2014/main" val="1157565790"/>
                    </a:ext>
                  </a:extLst>
                </a:gridCol>
              </a:tblGrid>
              <a:tr h="1491176">
                <a:tc>
                  <a:txBody>
                    <a:bodyPr/>
                    <a:lstStyle/>
                    <a:p>
                      <a:pPr marL="0" marR="0">
                        <a:lnSpc>
                          <a:spcPct val="122000"/>
                        </a:lnSpc>
                        <a:spcBef>
                          <a:spcPts val="0"/>
                        </a:spcBef>
                        <a:spcAft>
                          <a:spcPts val="0"/>
                        </a:spcAft>
                      </a:pPr>
                      <a:r>
                        <a:rPr lang="en-US" sz="2000" b="0" dirty="0">
                          <a:effectLst/>
                        </a:rPr>
                        <a:t>Country</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71755" marR="71755">
                        <a:lnSpc>
                          <a:spcPct val="122000"/>
                        </a:lnSpc>
                        <a:spcBef>
                          <a:spcPts val="0"/>
                        </a:spcBef>
                        <a:spcAft>
                          <a:spcPts val="0"/>
                        </a:spcAft>
                      </a:pPr>
                      <a:r>
                        <a:rPr lang="en-US" sz="2000" b="0" dirty="0">
                          <a:effectLst/>
                        </a:rPr>
                        <a:t>Nutrition</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tc>
                <a:tc>
                  <a:txBody>
                    <a:bodyPr/>
                    <a:lstStyle/>
                    <a:p>
                      <a:pPr marL="71755" marR="71755">
                        <a:lnSpc>
                          <a:spcPct val="122000"/>
                        </a:lnSpc>
                        <a:spcBef>
                          <a:spcPts val="0"/>
                        </a:spcBef>
                        <a:spcAft>
                          <a:spcPts val="0"/>
                        </a:spcAft>
                      </a:pPr>
                      <a:r>
                        <a:rPr lang="en-US" sz="2000" b="0" dirty="0">
                          <a:effectLst/>
                        </a:rPr>
                        <a:t>Child mortality</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tc>
                <a:tc>
                  <a:txBody>
                    <a:bodyPr/>
                    <a:lstStyle/>
                    <a:p>
                      <a:pPr marL="71755" marR="71755">
                        <a:lnSpc>
                          <a:spcPct val="122000"/>
                        </a:lnSpc>
                        <a:spcBef>
                          <a:spcPts val="0"/>
                        </a:spcBef>
                        <a:spcAft>
                          <a:spcPts val="0"/>
                        </a:spcAft>
                      </a:pPr>
                      <a:r>
                        <a:rPr lang="en-US" sz="2000" b="0">
                          <a:effectLst/>
                        </a:rPr>
                        <a:t>Years of schooling</a:t>
                      </a:r>
                      <a:endParaRPr lang="en-US" sz="20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tc>
                <a:tc>
                  <a:txBody>
                    <a:bodyPr/>
                    <a:lstStyle/>
                    <a:p>
                      <a:pPr marL="71755" marR="71755">
                        <a:lnSpc>
                          <a:spcPct val="122000"/>
                        </a:lnSpc>
                        <a:spcBef>
                          <a:spcPts val="0"/>
                        </a:spcBef>
                        <a:spcAft>
                          <a:spcPts val="0"/>
                        </a:spcAft>
                      </a:pPr>
                      <a:r>
                        <a:rPr lang="en-US" sz="2000" b="0" dirty="0">
                          <a:effectLst/>
                        </a:rPr>
                        <a:t>School attendance</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tc>
                <a:tc>
                  <a:txBody>
                    <a:bodyPr/>
                    <a:lstStyle/>
                    <a:p>
                      <a:pPr marL="71755" marR="71755">
                        <a:lnSpc>
                          <a:spcPct val="122000"/>
                        </a:lnSpc>
                        <a:spcBef>
                          <a:spcPts val="0"/>
                        </a:spcBef>
                        <a:spcAft>
                          <a:spcPts val="0"/>
                        </a:spcAft>
                      </a:pPr>
                      <a:r>
                        <a:rPr lang="en-US" sz="2000" b="0" dirty="0">
                          <a:effectLst/>
                        </a:rPr>
                        <a:t>Cooking fuel</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tc>
                <a:tc>
                  <a:txBody>
                    <a:bodyPr/>
                    <a:lstStyle/>
                    <a:p>
                      <a:pPr marL="71755" marR="71755">
                        <a:lnSpc>
                          <a:spcPct val="122000"/>
                        </a:lnSpc>
                        <a:spcBef>
                          <a:spcPts val="0"/>
                        </a:spcBef>
                        <a:spcAft>
                          <a:spcPts val="0"/>
                        </a:spcAft>
                      </a:pPr>
                      <a:r>
                        <a:rPr lang="en-US" sz="2000" b="0" dirty="0">
                          <a:effectLst/>
                        </a:rPr>
                        <a:t>Sanitation</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tc>
                <a:tc>
                  <a:txBody>
                    <a:bodyPr/>
                    <a:lstStyle/>
                    <a:p>
                      <a:pPr marL="71755" marR="71755">
                        <a:lnSpc>
                          <a:spcPct val="122000"/>
                        </a:lnSpc>
                        <a:spcBef>
                          <a:spcPts val="0"/>
                        </a:spcBef>
                        <a:spcAft>
                          <a:spcPts val="0"/>
                        </a:spcAft>
                      </a:pPr>
                      <a:r>
                        <a:rPr lang="en-US" sz="2000" b="0">
                          <a:effectLst/>
                        </a:rPr>
                        <a:t>Drinking water</a:t>
                      </a:r>
                      <a:endParaRPr lang="en-US" sz="20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tc>
                <a:tc>
                  <a:txBody>
                    <a:bodyPr/>
                    <a:lstStyle/>
                    <a:p>
                      <a:pPr marL="71755" marR="71755">
                        <a:lnSpc>
                          <a:spcPct val="122000"/>
                        </a:lnSpc>
                        <a:spcBef>
                          <a:spcPts val="0"/>
                        </a:spcBef>
                        <a:spcAft>
                          <a:spcPts val="0"/>
                        </a:spcAft>
                      </a:pPr>
                      <a:r>
                        <a:rPr lang="en-US" sz="2000" b="0">
                          <a:effectLst/>
                        </a:rPr>
                        <a:t>Electricity</a:t>
                      </a:r>
                      <a:endParaRPr lang="en-US" sz="20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tc>
                <a:tc>
                  <a:txBody>
                    <a:bodyPr/>
                    <a:lstStyle/>
                    <a:p>
                      <a:pPr marL="71755" marR="71755">
                        <a:lnSpc>
                          <a:spcPct val="122000"/>
                        </a:lnSpc>
                        <a:spcBef>
                          <a:spcPts val="0"/>
                        </a:spcBef>
                        <a:spcAft>
                          <a:spcPts val="0"/>
                        </a:spcAft>
                      </a:pPr>
                      <a:r>
                        <a:rPr lang="en-US" sz="2000" b="0">
                          <a:effectLst/>
                        </a:rPr>
                        <a:t>Housing</a:t>
                      </a:r>
                      <a:endParaRPr lang="en-US" sz="20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tc>
                <a:tc>
                  <a:txBody>
                    <a:bodyPr/>
                    <a:lstStyle/>
                    <a:p>
                      <a:pPr marL="71755" marR="71755">
                        <a:lnSpc>
                          <a:spcPct val="122000"/>
                        </a:lnSpc>
                        <a:spcBef>
                          <a:spcPts val="0"/>
                        </a:spcBef>
                        <a:spcAft>
                          <a:spcPts val="0"/>
                        </a:spcAft>
                      </a:pPr>
                      <a:r>
                        <a:rPr lang="en-US" sz="2000" b="0" dirty="0">
                          <a:effectLst/>
                        </a:rPr>
                        <a:t>Assets</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tc>
                <a:extLst>
                  <a:ext uri="{0D108BD9-81ED-4DB2-BD59-A6C34878D82A}">
                    <a16:rowId xmlns:a16="http://schemas.microsoft.com/office/drawing/2014/main" val="1319256154"/>
                  </a:ext>
                </a:extLst>
              </a:tr>
              <a:tr h="1056640">
                <a:tc>
                  <a:txBody>
                    <a:bodyPr/>
                    <a:lstStyle/>
                    <a:p>
                      <a:pPr marL="0" marR="0">
                        <a:lnSpc>
                          <a:spcPct val="122000"/>
                        </a:lnSpc>
                        <a:spcBef>
                          <a:spcPts val="0"/>
                        </a:spcBef>
                        <a:spcAft>
                          <a:spcPts val="0"/>
                        </a:spcAft>
                      </a:pPr>
                      <a:r>
                        <a:rPr lang="en-US" sz="2000" b="0" dirty="0">
                          <a:effectLst/>
                        </a:rPr>
                        <a:t>Mauritania (2011–2015)</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dirty="0">
                          <a:solidFill>
                            <a:srgbClr val="FF0000"/>
                          </a:solidFill>
                          <a:effectLst/>
                        </a:rPr>
                        <a:t>0.40</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a:effectLst/>
                        </a:rPr>
                        <a:t>-10.36</a:t>
                      </a:r>
                      <a:r>
                        <a:rPr lang="en-US" sz="2000" baseline="30000">
                          <a:effectLst/>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dirty="0">
                          <a:effectLst/>
                        </a:rPr>
                        <a:t>-15.23</a:t>
                      </a:r>
                      <a:r>
                        <a:rPr lang="en-US" sz="2000" baseline="30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dirty="0">
                          <a:effectLst/>
                        </a:rPr>
                        <a:t>-8.01</a:t>
                      </a:r>
                      <a:r>
                        <a:rPr lang="en-US" sz="2000" baseline="30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a:effectLst/>
                        </a:rPr>
                        <a:t>-0.42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a:effectLst/>
                        </a:rPr>
                        <a:t>-3.46</a:t>
                      </a:r>
                      <a:r>
                        <a:rPr lang="en-US" sz="2000" baseline="30000">
                          <a:effectLst/>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a:effectLst/>
                        </a:rPr>
                        <a:t>-5.08</a:t>
                      </a:r>
                      <a:r>
                        <a:rPr lang="en-US" sz="2000" baseline="30000">
                          <a:effectLst/>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a:effectLst/>
                        </a:rPr>
                        <a:t>-0.56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a:effectLst/>
                        </a:rPr>
                        <a:t>-1.31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a:effectLst/>
                        </a:rPr>
                        <a:t>-5.94</a:t>
                      </a:r>
                      <a:r>
                        <a:rPr lang="en-US" sz="2000" baseline="30000">
                          <a:effectLst/>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43259957"/>
                  </a:ext>
                </a:extLst>
              </a:tr>
              <a:tr h="1133510">
                <a:tc>
                  <a:txBody>
                    <a:bodyPr/>
                    <a:lstStyle/>
                    <a:p>
                      <a:pPr marL="0" marR="0">
                        <a:lnSpc>
                          <a:spcPct val="122000"/>
                        </a:lnSpc>
                        <a:spcBef>
                          <a:spcPts val="0"/>
                        </a:spcBef>
                        <a:spcAft>
                          <a:spcPts val="0"/>
                        </a:spcAft>
                      </a:pPr>
                      <a:r>
                        <a:rPr lang="en-US" sz="2000" b="0" dirty="0">
                          <a:effectLst/>
                        </a:rPr>
                        <a:t>Sudan (2010–2014)</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dirty="0">
                          <a:solidFill>
                            <a:srgbClr val="FF0000"/>
                          </a:solidFill>
                          <a:effectLst/>
                        </a:rPr>
                        <a:t>3.29</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dirty="0">
                          <a:effectLst/>
                        </a:rPr>
                        <a:t>-5.91</a:t>
                      </a:r>
                      <a:r>
                        <a:rPr lang="en-US" sz="2000" baseline="30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a:effectLst/>
                        </a:rPr>
                        <a:t>-3.24</a:t>
                      </a:r>
                      <a:r>
                        <a:rPr lang="en-US" sz="2000" baseline="30000">
                          <a:effectLst/>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dirty="0">
                          <a:effectLst/>
                        </a:rPr>
                        <a:t>-7.25</a:t>
                      </a:r>
                      <a:r>
                        <a:rPr lang="en-US" sz="2000" baseline="30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dirty="0">
                          <a:effectLst/>
                        </a:rPr>
                        <a:t>-2.53</a:t>
                      </a:r>
                      <a:r>
                        <a:rPr lang="en-US" sz="2000" baseline="30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dirty="0">
                          <a:effectLst/>
                        </a:rPr>
                        <a:t>-2.18</a:t>
                      </a:r>
                      <a:r>
                        <a:rPr lang="en-US" sz="2000" baseline="30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dirty="0">
                          <a:effectLst/>
                        </a:rPr>
                        <a:t>-3.64</a:t>
                      </a:r>
                      <a:r>
                        <a:rPr lang="en-US" sz="2000" baseline="30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dirty="0">
                          <a:effectLst/>
                        </a:rPr>
                        <a:t>-3.21</a:t>
                      </a:r>
                      <a:r>
                        <a:rPr lang="en-US" sz="2000" baseline="30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a:effectLst/>
                        </a:rPr>
                        <a:t>-0.58*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a:effectLst/>
                        </a:rPr>
                        <a:t>-1.31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8730913"/>
                  </a:ext>
                </a:extLst>
              </a:tr>
              <a:tr h="1133510">
                <a:tc>
                  <a:txBody>
                    <a:bodyPr/>
                    <a:lstStyle/>
                    <a:p>
                      <a:pPr marL="0" marR="0">
                        <a:lnSpc>
                          <a:spcPct val="122000"/>
                        </a:lnSpc>
                        <a:spcBef>
                          <a:spcPts val="0"/>
                        </a:spcBef>
                        <a:spcAft>
                          <a:spcPts val="0"/>
                        </a:spcAft>
                      </a:pPr>
                      <a:r>
                        <a:rPr lang="en-US" sz="2000" b="0" dirty="0">
                          <a:effectLst/>
                        </a:rPr>
                        <a:t>Yemen (2006–2013)</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a:effectLst/>
                        </a:rPr>
                        <a:t>-5.69</a:t>
                      </a:r>
                      <a:r>
                        <a:rPr lang="en-US" sz="2000" baseline="30000">
                          <a:effectLst/>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b="1" dirty="0">
                          <a:solidFill>
                            <a:srgbClr val="FF0000"/>
                          </a:solidFill>
                          <a:effectLst/>
                        </a:rPr>
                        <a:t>0.98</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a:effectLst/>
                        </a:rPr>
                        <a:t>-6.32</a:t>
                      </a:r>
                      <a:r>
                        <a:rPr lang="en-US" sz="2000" baseline="30000">
                          <a:effectLst/>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dirty="0">
                          <a:solidFill>
                            <a:srgbClr val="FF0000"/>
                          </a:solidFill>
                          <a:effectLst/>
                        </a:rPr>
                        <a:t>0.02</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dirty="0">
                          <a:solidFill>
                            <a:srgbClr val="FF0000"/>
                          </a:solidFill>
                          <a:effectLst/>
                        </a:rPr>
                        <a:t>0.85</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a:effectLst/>
                        </a:rPr>
                        <a:t>-1.26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dirty="0">
                          <a:effectLst/>
                        </a:rPr>
                        <a:t>-8.69</a:t>
                      </a:r>
                      <a:r>
                        <a:rPr lang="en-US" sz="2000" baseline="30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dirty="0">
                          <a:effectLst/>
                        </a:rPr>
                        <a:t>1.84</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0"/>
                        </a:spcAft>
                      </a:pPr>
                      <a:r>
                        <a:rPr lang="en-US" sz="2000" dirty="0">
                          <a:effectLst/>
                        </a:rPr>
                        <a:t>-8.22</a:t>
                      </a:r>
                      <a:r>
                        <a:rPr lang="en-US" sz="2000" baseline="30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2889482"/>
                  </a:ext>
                </a:extLst>
              </a:tr>
            </a:tbl>
          </a:graphicData>
        </a:graphic>
      </p:graphicFrame>
      <p:sp>
        <p:nvSpPr>
          <p:cNvPr id="7" name="TextBox 6">
            <a:extLst>
              <a:ext uri="{FF2B5EF4-FFF2-40B4-BE49-F238E27FC236}">
                <a16:creationId xmlns:a16="http://schemas.microsoft.com/office/drawing/2014/main" id="{745F6581-F8F9-4B9C-A523-46CB2DEA0B48}"/>
              </a:ext>
            </a:extLst>
          </p:cNvPr>
          <p:cNvSpPr txBox="1"/>
          <p:nvPr/>
        </p:nvSpPr>
        <p:spPr>
          <a:xfrm>
            <a:off x="2585720" y="1194401"/>
            <a:ext cx="702056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Annualized per cent change in uncensored deprivations in indicators</a:t>
            </a:r>
            <a:endParaRPr lang="en-US" dirty="0"/>
          </a:p>
        </p:txBody>
      </p:sp>
    </p:spTree>
    <p:extLst>
      <p:ext uri="{BB962C8B-B14F-4D97-AF65-F5344CB8AC3E}">
        <p14:creationId xmlns:p14="http://schemas.microsoft.com/office/powerpoint/2010/main" val="3355229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08CD-04FD-42D7-A592-B473FCA7477A}"/>
              </a:ext>
            </a:extLst>
          </p:cNvPr>
          <p:cNvSpPr>
            <a:spLocks noGrp="1"/>
          </p:cNvSpPr>
          <p:nvPr>
            <p:ph type="title"/>
          </p:nvPr>
        </p:nvSpPr>
        <p:spPr>
          <a:xfrm>
            <a:off x="430696" y="248478"/>
            <a:ext cx="10515600" cy="686244"/>
          </a:xfrm>
        </p:spPr>
        <p:txBody>
          <a:bodyPr>
            <a:noAutofit/>
          </a:bodyPr>
          <a:lstStyle/>
          <a:p>
            <a:r>
              <a:rPr lang="en-US" sz="2800" dirty="0"/>
              <a:t>Urban areas registered more progress than rural areas</a:t>
            </a:r>
          </a:p>
        </p:txBody>
      </p:sp>
      <p:graphicFrame>
        <p:nvGraphicFramePr>
          <p:cNvPr id="4" name="Content Placeholder 3">
            <a:extLst>
              <a:ext uri="{FF2B5EF4-FFF2-40B4-BE49-F238E27FC236}">
                <a16:creationId xmlns:a16="http://schemas.microsoft.com/office/drawing/2014/main" id="{DE51984F-4B40-4AFC-8E3E-6DCEFA66AC48}"/>
              </a:ext>
            </a:extLst>
          </p:cNvPr>
          <p:cNvGraphicFramePr>
            <a:graphicFrameLocks noGrp="1"/>
          </p:cNvGraphicFramePr>
          <p:nvPr>
            <p:ph idx="1"/>
          </p:nvPr>
        </p:nvGraphicFramePr>
        <p:xfrm>
          <a:off x="430696" y="1452880"/>
          <a:ext cx="11330378" cy="4483324"/>
        </p:xfrm>
        <a:graphic>
          <a:graphicData uri="http://schemas.openxmlformats.org/drawingml/2006/table">
            <a:tbl>
              <a:tblPr firstRow="1" firstCol="1" bandRow="1">
                <a:tableStyleId>{93296810-A885-4BE3-A3E7-6D5BEEA58F35}</a:tableStyleId>
              </a:tblPr>
              <a:tblGrid>
                <a:gridCol w="2979254">
                  <a:extLst>
                    <a:ext uri="{9D8B030D-6E8A-4147-A177-3AD203B41FA5}">
                      <a16:colId xmlns:a16="http://schemas.microsoft.com/office/drawing/2014/main" val="388274414"/>
                    </a:ext>
                  </a:extLst>
                </a:gridCol>
                <a:gridCol w="1504950">
                  <a:extLst>
                    <a:ext uri="{9D8B030D-6E8A-4147-A177-3AD203B41FA5}">
                      <a16:colId xmlns:a16="http://schemas.microsoft.com/office/drawing/2014/main" val="1621464855"/>
                    </a:ext>
                  </a:extLst>
                </a:gridCol>
                <a:gridCol w="1279091">
                  <a:extLst>
                    <a:ext uri="{9D8B030D-6E8A-4147-A177-3AD203B41FA5}">
                      <a16:colId xmlns:a16="http://schemas.microsoft.com/office/drawing/2014/main" val="4131945068"/>
                    </a:ext>
                  </a:extLst>
                </a:gridCol>
                <a:gridCol w="2141349">
                  <a:extLst>
                    <a:ext uri="{9D8B030D-6E8A-4147-A177-3AD203B41FA5}">
                      <a16:colId xmlns:a16="http://schemas.microsoft.com/office/drawing/2014/main" val="3396775721"/>
                    </a:ext>
                  </a:extLst>
                </a:gridCol>
                <a:gridCol w="1712867">
                  <a:extLst>
                    <a:ext uri="{9D8B030D-6E8A-4147-A177-3AD203B41FA5}">
                      <a16:colId xmlns:a16="http://schemas.microsoft.com/office/drawing/2014/main" val="1898228925"/>
                    </a:ext>
                  </a:extLst>
                </a:gridCol>
                <a:gridCol w="1712867">
                  <a:extLst>
                    <a:ext uri="{9D8B030D-6E8A-4147-A177-3AD203B41FA5}">
                      <a16:colId xmlns:a16="http://schemas.microsoft.com/office/drawing/2014/main" val="559436753"/>
                    </a:ext>
                  </a:extLst>
                </a:gridCol>
              </a:tblGrid>
              <a:tr h="1483360">
                <a:tc>
                  <a:txBody>
                    <a:bodyPr/>
                    <a:lstStyle/>
                    <a:p>
                      <a:pPr marL="0" marR="0">
                        <a:lnSpc>
                          <a:spcPct val="122000"/>
                        </a:lnSpc>
                        <a:spcBef>
                          <a:spcPts val="0"/>
                        </a:spcBef>
                        <a:spcAft>
                          <a:spcPts val="800"/>
                        </a:spcAft>
                      </a:pPr>
                      <a:r>
                        <a:rPr lang="en-US" sz="1800" b="0" dirty="0">
                          <a:effectLst/>
                        </a:rPr>
                        <a:t> Country (year 1 – year 2)</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800"/>
                        </a:spcAft>
                      </a:pPr>
                      <a:r>
                        <a:rPr lang="en-US" sz="1800" b="0" dirty="0">
                          <a:effectLst/>
                        </a:rPr>
                        <a:t>Area</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800"/>
                        </a:spcAft>
                      </a:pPr>
                      <a:r>
                        <a:rPr lang="en-US" sz="1800" b="0" dirty="0">
                          <a:effectLst/>
                        </a:rPr>
                        <a:t>MPI</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800"/>
                        </a:spcAft>
                      </a:pPr>
                      <a:r>
                        <a:rPr lang="en-US" sz="1800" b="0" dirty="0">
                          <a:effectLst/>
                        </a:rPr>
                        <a:t>Percentage change in multidimensional headcount ratio</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800"/>
                        </a:spcAft>
                      </a:pPr>
                      <a:r>
                        <a:rPr lang="en-US" sz="1800" b="0" dirty="0">
                          <a:effectLst/>
                        </a:rPr>
                        <a:t>Percentage change in intensity of poverty </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22000"/>
                        </a:lnSpc>
                        <a:spcBef>
                          <a:spcPts val="0"/>
                        </a:spcBef>
                        <a:spcAft>
                          <a:spcPts val="800"/>
                        </a:spcAft>
                      </a:pPr>
                      <a:r>
                        <a:rPr lang="en-US" sz="1800" b="0" dirty="0">
                          <a:effectLst/>
                        </a:rPr>
                        <a:t>Percentage change in vulnerability to poverty</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50008566"/>
                  </a:ext>
                </a:extLst>
              </a:tr>
              <a:tr h="499994">
                <a:tc rowSpan="2">
                  <a:txBody>
                    <a:bodyPr/>
                    <a:lstStyle/>
                    <a:p>
                      <a:pPr marL="0" marR="0" algn="l">
                        <a:lnSpc>
                          <a:spcPct val="122000"/>
                        </a:lnSpc>
                        <a:spcBef>
                          <a:spcPts val="0"/>
                        </a:spcBef>
                        <a:spcAft>
                          <a:spcPts val="800"/>
                        </a:spcAft>
                      </a:pPr>
                      <a:r>
                        <a:rPr lang="en-US" sz="1800" b="0" dirty="0">
                          <a:effectLst/>
                        </a:rPr>
                        <a:t>Mauritania (2011-2015)</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22000"/>
                        </a:lnSpc>
                        <a:spcBef>
                          <a:spcPts val="0"/>
                        </a:spcBef>
                        <a:spcAft>
                          <a:spcPts val="800"/>
                        </a:spcAft>
                      </a:pPr>
                      <a:r>
                        <a:rPr lang="en-US" sz="1800" b="0" dirty="0">
                          <a:effectLst/>
                        </a:rPr>
                        <a:t>Rural</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dirty="0">
                          <a:effectLst/>
                        </a:rPr>
                        <a:t>-5.34</a:t>
                      </a:r>
                      <a:r>
                        <a:rPr lang="en-US" sz="1800" b="0" baseline="30000" dirty="0">
                          <a:effectLst/>
                        </a:rPr>
                        <a:t>***</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a:effectLst/>
                        </a:rPr>
                        <a:t>-2.94***</a:t>
                      </a:r>
                      <a:endParaRPr lang="en-US" sz="18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a:effectLst/>
                        </a:rPr>
                        <a:t>-2.47***</a:t>
                      </a:r>
                      <a:endParaRPr lang="en-US" sz="18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a:effectLst/>
                        </a:rPr>
                        <a:t>16.40***</a:t>
                      </a:r>
                      <a:endParaRPr lang="en-US" sz="18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627705676"/>
                  </a:ext>
                </a:extLst>
              </a:tr>
              <a:tr h="499994">
                <a:tc vMerge="1">
                  <a:txBody>
                    <a:bodyPr/>
                    <a:lstStyle/>
                    <a:p>
                      <a:endParaRPr lang="en-US"/>
                    </a:p>
                  </a:txBody>
                  <a:tcPr/>
                </a:tc>
                <a:tc>
                  <a:txBody>
                    <a:bodyPr/>
                    <a:lstStyle/>
                    <a:p>
                      <a:pPr marL="0" marR="0">
                        <a:lnSpc>
                          <a:spcPct val="122000"/>
                        </a:lnSpc>
                        <a:spcBef>
                          <a:spcPts val="0"/>
                        </a:spcBef>
                        <a:spcAft>
                          <a:spcPts val="800"/>
                        </a:spcAft>
                      </a:pPr>
                      <a:r>
                        <a:rPr lang="en-US" sz="1800" b="0" dirty="0">
                          <a:effectLst/>
                        </a:rPr>
                        <a:t>Urban</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dirty="0">
                          <a:effectLst/>
                        </a:rPr>
                        <a:t>-9.54</a:t>
                      </a:r>
                      <a:r>
                        <a:rPr lang="en-US" sz="1800" b="0" baseline="30000" dirty="0">
                          <a:effectLst/>
                        </a:rPr>
                        <a:t>***</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dirty="0">
                          <a:effectLst/>
                        </a:rPr>
                        <a:t>-7.96***</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a:effectLst/>
                        </a:rPr>
                        <a:t>-1.71***</a:t>
                      </a:r>
                      <a:endParaRPr lang="en-US" sz="18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a:effectLst/>
                        </a:rPr>
                        <a:t>-2.68</a:t>
                      </a:r>
                      <a:endParaRPr lang="en-US" sz="18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147037420"/>
                  </a:ext>
                </a:extLst>
              </a:tr>
              <a:tr h="499994">
                <a:tc rowSpan="2">
                  <a:txBody>
                    <a:bodyPr/>
                    <a:lstStyle/>
                    <a:p>
                      <a:pPr marL="0" marR="0" algn="l">
                        <a:lnSpc>
                          <a:spcPct val="122000"/>
                        </a:lnSpc>
                        <a:spcBef>
                          <a:spcPts val="0"/>
                        </a:spcBef>
                        <a:spcAft>
                          <a:spcPts val="800"/>
                        </a:spcAft>
                      </a:pPr>
                      <a:r>
                        <a:rPr lang="en-US" sz="1800" b="0" dirty="0">
                          <a:effectLst/>
                        </a:rPr>
                        <a:t>Sudan (2010-2014)</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22000"/>
                        </a:lnSpc>
                        <a:spcBef>
                          <a:spcPts val="0"/>
                        </a:spcBef>
                        <a:spcAft>
                          <a:spcPts val="800"/>
                        </a:spcAft>
                      </a:pPr>
                      <a:r>
                        <a:rPr lang="en-US" sz="1800" b="0">
                          <a:effectLst/>
                        </a:rPr>
                        <a:t>Rural</a:t>
                      </a:r>
                      <a:endParaRPr lang="en-US" sz="2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dirty="0">
                          <a:effectLst/>
                        </a:rPr>
                        <a:t>-2.68</a:t>
                      </a:r>
                      <a:r>
                        <a:rPr lang="en-US" sz="1800" b="0" baseline="30000" dirty="0">
                          <a:effectLst/>
                        </a:rPr>
                        <a:t>***</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dirty="0">
                          <a:effectLst/>
                        </a:rPr>
                        <a:t>-1.67*</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dirty="0">
                          <a:effectLst/>
                        </a:rPr>
                        <a:t>-1.03***</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a:effectLst/>
                        </a:rPr>
                        <a:t>2.08</a:t>
                      </a:r>
                      <a:endParaRPr lang="en-US" sz="18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686295448"/>
                  </a:ext>
                </a:extLst>
              </a:tr>
              <a:tr h="499994">
                <a:tc vMerge="1">
                  <a:txBody>
                    <a:bodyPr/>
                    <a:lstStyle/>
                    <a:p>
                      <a:endParaRPr lang="en-US"/>
                    </a:p>
                  </a:txBody>
                  <a:tcPr/>
                </a:tc>
                <a:tc>
                  <a:txBody>
                    <a:bodyPr/>
                    <a:lstStyle/>
                    <a:p>
                      <a:pPr marL="0" marR="0">
                        <a:lnSpc>
                          <a:spcPct val="122000"/>
                        </a:lnSpc>
                        <a:spcBef>
                          <a:spcPts val="0"/>
                        </a:spcBef>
                        <a:spcAft>
                          <a:spcPts val="800"/>
                        </a:spcAft>
                      </a:pPr>
                      <a:r>
                        <a:rPr lang="en-US" sz="1800" b="0">
                          <a:effectLst/>
                        </a:rPr>
                        <a:t>Urban</a:t>
                      </a:r>
                      <a:endParaRPr lang="en-US" sz="2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a:effectLst/>
                        </a:rPr>
                        <a:t>-5.72</a:t>
                      </a:r>
                      <a:r>
                        <a:rPr lang="en-US" sz="1800" b="0" baseline="30000">
                          <a:effectLst/>
                        </a:rPr>
                        <a:t>**</a:t>
                      </a:r>
                      <a:endParaRPr lang="en-US" sz="18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dirty="0">
                          <a:effectLst/>
                        </a:rPr>
                        <a:t>-4.59*</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dirty="0">
                          <a:effectLst/>
                        </a:rPr>
                        <a:t>-1.19**</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dirty="0">
                          <a:effectLst/>
                        </a:rPr>
                        <a:t>1.98</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597275131"/>
                  </a:ext>
                </a:extLst>
              </a:tr>
              <a:tr h="499994">
                <a:tc rowSpan="2">
                  <a:txBody>
                    <a:bodyPr/>
                    <a:lstStyle/>
                    <a:p>
                      <a:pPr marL="0" marR="0" algn="l">
                        <a:lnSpc>
                          <a:spcPct val="122000"/>
                        </a:lnSpc>
                        <a:spcBef>
                          <a:spcPts val="0"/>
                        </a:spcBef>
                        <a:spcAft>
                          <a:spcPts val="800"/>
                        </a:spcAft>
                      </a:pPr>
                      <a:r>
                        <a:rPr lang="en-US" sz="1800" b="0" dirty="0">
                          <a:effectLst/>
                        </a:rPr>
                        <a:t>Yemen (2006-2013)</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22000"/>
                        </a:lnSpc>
                        <a:spcBef>
                          <a:spcPts val="0"/>
                        </a:spcBef>
                        <a:spcAft>
                          <a:spcPts val="800"/>
                        </a:spcAft>
                      </a:pPr>
                      <a:r>
                        <a:rPr lang="en-US" sz="1800" b="0">
                          <a:effectLst/>
                        </a:rPr>
                        <a:t>Rural</a:t>
                      </a:r>
                      <a:endParaRPr lang="en-US" sz="2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a:effectLst/>
                        </a:rPr>
                        <a:t>-4.58</a:t>
                      </a:r>
                      <a:r>
                        <a:rPr lang="en-US" sz="1800" b="0" baseline="30000">
                          <a:effectLst/>
                        </a:rPr>
                        <a:t>***</a:t>
                      </a:r>
                      <a:endParaRPr lang="en-US" sz="18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a:effectLst/>
                        </a:rPr>
                        <a:t>-3.88***</a:t>
                      </a:r>
                      <a:endParaRPr lang="en-US" sz="18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dirty="0">
                          <a:effectLst/>
                        </a:rPr>
                        <a:t>-0.73***</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dirty="0">
                          <a:effectLst/>
                        </a:rPr>
                        <a:t>-1.92*</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209775331"/>
                  </a:ext>
                </a:extLst>
              </a:tr>
              <a:tr h="499994">
                <a:tc vMerge="1">
                  <a:txBody>
                    <a:bodyPr/>
                    <a:lstStyle/>
                    <a:p>
                      <a:endParaRPr lang="en-US"/>
                    </a:p>
                  </a:txBody>
                  <a:tcPr/>
                </a:tc>
                <a:tc>
                  <a:txBody>
                    <a:bodyPr/>
                    <a:lstStyle/>
                    <a:p>
                      <a:pPr marL="0" marR="0">
                        <a:lnSpc>
                          <a:spcPct val="122000"/>
                        </a:lnSpc>
                        <a:spcBef>
                          <a:spcPts val="0"/>
                        </a:spcBef>
                        <a:spcAft>
                          <a:spcPts val="800"/>
                        </a:spcAft>
                      </a:pPr>
                      <a:r>
                        <a:rPr lang="en-US" sz="1800" b="0">
                          <a:effectLst/>
                        </a:rPr>
                        <a:t>Urban</a:t>
                      </a:r>
                      <a:endParaRPr lang="en-US" sz="2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a:effectLst/>
                        </a:rPr>
                        <a:t>-1.96</a:t>
                      </a:r>
                      <a:endParaRPr lang="en-US" sz="18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a:effectLst/>
                        </a:rPr>
                        <a:t>-2.17</a:t>
                      </a:r>
                      <a:endParaRPr lang="en-US" sz="18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a:effectLst/>
                        </a:rPr>
                        <a:t>0.22</a:t>
                      </a:r>
                      <a:endParaRPr lang="en-US" sz="18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22000"/>
                        </a:lnSpc>
                        <a:spcBef>
                          <a:spcPts val="0"/>
                        </a:spcBef>
                        <a:spcAft>
                          <a:spcPts val="800"/>
                        </a:spcAft>
                      </a:pPr>
                      <a:r>
                        <a:rPr lang="en-US" sz="1800" b="0" dirty="0">
                          <a:effectLst/>
                        </a:rPr>
                        <a:t>-7.76**</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626920909"/>
                  </a:ext>
                </a:extLst>
              </a:tr>
            </a:tbl>
          </a:graphicData>
        </a:graphic>
      </p:graphicFrame>
    </p:spTree>
    <p:extLst>
      <p:ext uri="{BB962C8B-B14F-4D97-AF65-F5344CB8AC3E}">
        <p14:creationId xmlns:p14="http://schemas.microsoft.com/office/powerpoint/2010/main" val="3860386556"/>
      </p:ext>
    </p:extLst>
  </p:cSld>
  <p:clrMapOvr>
    <a:masterClrMapping/>
  </p:clrMapOvr>
</p:sld>
</file>

<file path=ppt/theme/theme1.xml><?xml version="1.0" encoding="utf-8"?>
<a:theme xmlns:a="http://schemas.openxmlformats.org/drawingml/2006/main" name="Custom Design">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IA-SERP Analysis 22 January">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3455</TotalTime>
  <Words>2875</Words>
  <Application>Microsoft Office PowerPoint</Application>
  <PresentationFormat>Widescreen</PresentationFormat>
  <Paragraphs>345</Paragraphs>
  <Slides>24</Slides>
  <Notes>24</Notes>
  <HiddenSlides>11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Custom Design</vt:lpstr>
      <vt:lpstr>SEIA-SERP Analysis 22 January</vt:lpstr>
      <vt:lpstr>Multidimensional Poverty in LDCs and Conflict Affected countries in the Arab Region</vt:lpstr>
      <vt:lpstr>Countries included in the analysis and data</vt:lpstr>
      <vt:lpstr>What the analyses show</vt:lpstr>
      <vt:lpstr>Variations </vt:lpstr>
      <vt:lpstr>Major contribution comes from living standards indicators</vt:lpstr>
      <vt:lpstr>Contributions vary by country, and by urban and rural areas</vt:lpstr>
      <vt:lpstr>Trends: though still high, MDP in LDCs has declined</vt:lpstr>
      <vt:lpstr>But deprivations did not necessarily decline across all indicators. In fact, for some indicators, it has increased, though not statistically significant</vt:lpstr>
      <vt:lpstr>Urban areas registered more progress than rural areas</vt:lpstr>
      <vt:lpstr>Why not use revised Arab MPI for LDCs…?</vt:lpstr>
      <vt:lpstr>Education dimension remains the primary contributor to multidimensional poverty </vt:lpstr>
      <vt:lpstr>What we draw from the chapter…</vt:lpstr>
      <vt:lpstr>Policy recommendations</vt:lpstr>
      <vt:lpstr>The report still recognizes the relevance of the recommendations of the first report but considering also new challenges</vt:lpstr>
      <vt:lpstr>Recommendations</vt:lpstr>
      <vt:lpstr>1. Re-examine policies, strategies and capacities of health systems</vt:lpstr>
      <vt:lpstr>2. Support quality education</vt:lpstr>
      <vt:lpstr>3. Build resilience and capacity to manage risks and vulnerabilities</vt:lpstr>
      <vt:lpstr>4. Prioritize digital transformation</vt:lpstr>
      <vt:lpstr>5. Enhance Equity</vt:lpstr>
      <vt:lpstr>6. Move towards faster, greener, resilient and equitable recovery from the pandemic</vt:lpstr>
      <vt:lpstr>7. Building Institutional Capacity</vt:lpstr>
      <vt:lpstr>8: Building Institutional Capacity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recommendations for addressing Multidimensional Poverty in the Arab Region</dc:title>
  <dc:creator>Fekadu Terefe</dc:creator>
  <cp:lastModifiedBy>Fekadu Terefe</cp:lastModifiedBy>
  <cp:revision>5</cp:revision>
  <cp:lastPrinted>2023-11-28T08:30:56Z</cp:lastPrinted>
  <dcterms:created xsi:type="dcterms:W3CDTF">2022-10-05T06:16:52Z</dcterms:created>
  <dcterms:modified xsi:type="dcterms:W3CDTF">2023-11-29T06:50:33Z</dcterms:modified>
</cp:coreProperties>
</file>