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1"/>
  </p:notesMasterIdLst>
  <p:handoutMasterIdLst>
    <p:handoutMasterId r:id="rId32"/>
  </p:handoutMasterIdLst>
  <p:sldIdLst>
    <p:sldId id="450" r:id="rId8"/>
    <p:sldId id="541" r:id="rId9"/>
    <p:sldId id="645" r:id="rId10"/>
    <p:sldId id="646" r:id="rId11"/>
    <p:sldId id="636" r:id="rId12"/>
    <p:sldId id="637" r:id="rId13"/>
    <p:sldId id="638" r:id="rId14"/>
    <p:sldId id="639" r:id="rId15"/>
    <p:sldId id="640" r:id="rId16"/>
    <p:sldId id="642" r:id="rId17"/>
    <p:sldId id="641" r:id="rId18"/>
    <p:sldId id="643" r:id="rId19"/>
    <p:sldId id="623" r:id="rId20"/>
    <p:sldId id="624" r:id="rId21"/>
    <p:sldId id="644" r:id="rId22"/>
    <p:sldId id="647" r:id="rId23"/>
    <p:sldId id="649" r:id="rId24"/>
    <p:sldId id="648" r:id="rId25"/>
    <p:sldId id="651" r:id="rId26"/>
    <p:sldId id="653" r:id="rId27"/>
    <p:sldId id="631" r:id="rId28"/>
    <p:sldId id="654" r:id="rId29"/>
    <p:sldId id="65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ory section" id="{AE32167C-A7B8-424F-99D8-884D28F3E94D}">
          <p14:sldIdLst>
            <p14:sldId id="450"/>
            <p14:sldId id="541"/>
            <p14:sldId id="645"/>
            <p14:sldId id="646"/>
            <p14:sldId id="636"/>
            <p14:sldId id="637"/>
          </p14:sldIdLst>
        </p14:section>
        <p14:section name="Findings" id="{B56A8203-D60A-4C8C-9CC5-38E4ED662E89}">
          <p14:sldIdLst>
            <p14:sldId id="638"/>
            <p14:sldId id="639"/>
            <p14:sldId id="640"/>
            <p14:sldId id="642"/>
            <p14:sldId id="641"/>
            <p14:sldId id="643"/>
            <p14:sldId id="623"/>
            <p14:sldId id="624"/>
            <p14:sldId id="644"/>
            <p14:sldId id="647"/>
            <p14:sldId id="649"/>
            <p14:sldId id="648"/>
            <p14:sldId id="651"/>
            <p14:sldId id="653"/>
            <p14:sldId id="631"/>
            <p14:sldId id="654"/>
            <p14:sldId id="6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93" autoAdjust="0"/>
    <p:restoredTop sz="78261" autoAdjust="0"/>
  </p:normalViewPr>
  <p:slideViewPr>
    <p:cSldViewPr>
      <p:cViewPr varScale="1">
        <p:scale>
          <a:sx n="60" d="100"/>
          <a:sy n="60" d="100"/>
        </p:scale>
        <p:origin x="816"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menchini\Desktop\MTR%20and%20SMR\client%20satisfaction%20survey\2019%20CO%20Satisfaction%20Survey\2017%20Client%20Satisfaction%20Survey-%20results\2019-CO%20satisfaction%20survey-tabulation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menchini\Documents\child%20poverty%20summary%20-%20Sept%202022-for%20network%20meeting.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unicef.sharepoint.com/teams/MENARO-ME/Research%20and%20analysis%20planning/Child%20Poverty/Arab%20Poverty%20Report/Updated%20April%202022/Figures%20and%20tables.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menchini\Desktop\MTR%20and%20SMR\client%20satisfaction%20survey\2019%20CO%20Satisfaction%20Survey\2017%20Client%20Satisfaction%20Survey-%20results\2019-CO%20satisfaction%20survey-tabula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menchini\Desktop\MTR%20and%20SMR\client%20satisfaction%20survey\2019%20CO%20Satisfaction%20Survey\2017%20Client%20Satisfaction%20Survey-%20results\2019-CO%20satisfaction%20survey-tabula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cef.sharepoint.com/teams/MENARO-ME/Research%20and%20analysis%20planning/Child%20Poverty/Arab%20Poverty%20Report/Arab%20Poverty%20Report%202022%20-%20drafts/Updated%20April%202022/Figures%20and%20tables-update11June2022-without%20Palesti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nicef.sharepoint.com/teams/MENARO-ME/Research%20and%20analysis%20planning/Child%20Poverty/Arab%20Poverty%20Report/Arab%20Poverty%20Report%202022%20-%20drafts/Updated%20April%202022/Figures%20and%20tables-update11June2022-without%20Palestin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nicef.sharepoint.com/teams/MENARO-ME/Research%20and%20analysis%20planning/Child%20Poverty/Arab%20Poverty%20Report/Arab%20Poverty%20Report%202022%20-%20drafts/Updated%20April%202022/Figures%20and%20tables-update11June2022-without%20Palestin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lmenchini\Documents\Figures%20and%20tables-update11June2022-a.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dirty="0"/>
              <a:t>CO satisfaction - average score (1-10)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33"/>
        <c:axId val="460541568"/>
        <c:axId val="571503216"/>
      </c:barChart>
      <c:catAx>
        <c:axId val="46054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1503216"/>
        <c:crosses val="autoZero"/>
        <c:auto val="1"/>
        <c:lblAlgn val="ctr"/>
        <c:lblOffset val="100"/>
        <c:noMultiLvlLbl val="0"/>
      </c:catAx>
      <c:valAx>
        <c:axId val="571503216"/>
        <c:scaling>
          <c:orientation val="minMax"/>
          <c:max val="10"/>
          <c:min val="1"/>
        </c:scaling>
        <c:delete val="1"/>
        <c:axPos val="b"/>
        <c:numFmt formatCode="0" sourceLinked="0"/>
        <c:majorTickMark val="none"/>
        <c:minorTickMark val="none"/>
        <c:tickLblPos val="nextTo"/>
        <c:crossAx val="46054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Sheet3!$B$19</c:f>
              <c:strCache>
                <c:ptCount val="1"/>
                <c:pt idx="0">
                  <c:v>Early 2010s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Sheet3!$A$20:$A$22</c:f>
              <c:strCache>
                <c:ptCount val="3"/>
                <c:pt idx="0">
                  <c:v> MENA MICs (7)</c:v>
                </c:pt>
                <c:pt idx="1">
                  <c:v> MENA LICs (2)</c:v>
                </c:pt>
                <c:pt idx="2">
                  <c:v>Total - 9 MENA countries (MICs and LICs)</c:v>
                </c:pt>
              </c:strCache>
            </c:strRef>
          </c:cat>
          <c:val>
            <c:numRef>
              <c:f>Sheet3!$B$20:$B$22</c:f>
              <c:numCache>
                <c:formatCode>0%</c:formatCode>
                <c:ptCount val="3"/>
                <c:pt idx="0">
                  <c:v>0.30901803432408831</c:v>
                </c:pt>
                <c:pt idx="1">
                  <c:v>0.8266867502010391</c:v>
                </c:pt>
                <c:pt idx="2">
                  <c:v>0.44891270782717335</c:v>
                </c:pt>
              </c:numCache>
            </c:numRef>
          </c:val>
          <c:extLst>
            <c:ext xmlns:c16="http://schemas.microsoft.com/office/drawing/2014/chart" uri="{C3380CC4-5D6E-409C-BE32-E72D297353CC}">
              <c16:uniqueId val="{00000000-44A7-4F74-8CDB-1D42317A2D66}"/>
            </c:ext>
          </c:extLst>
        </c:ser>
        <c:ser>
          <c:idx val="1"/>
          <c:order val="1"/>
          <c:tx>
            <c:strRef>
              <c:f>Sheet3!$C$19</c:f>
              <c:strCache>
                <c:ptCount val="1"/>
                <c:pt idx="0">
                  <c:v>Late 2010s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Sheet3!$A$20:$A$22</c:f>
              <c:strCache>
                <c:ptCount val="3"/>
                <c:pt idx="0">
                  <c:v> MENA MICs (7)</c:v>
                </c:pt>
                <c:pt idx="1">
                  <c:v> MENA LICs (2)</c:v>
                </c:pt>
                <c:pt idx="2">
                  <c:v>Total - 9 MENA countries (MICs and LICs)</c:v>
                </c:pt>
              </c:strCache>
            </c:strRef>
          </c:cat>
          <c:val>
            <c:numRef>
              <c:f>Sheet3!$C$20:$C$22</c:f>
              <c:numCache>
                <c:formatCode>General</c:formatCode>
                <c:ptCount val="3"/>
                <c:pt idx="0" formatCode="0%">
                  <c:v>0.23668999409628735</c:v>
                </c:pt>
              </c:numCache>
            </c:numRef>
          </c:val>
          <c:extLst>
            <c:ext xmlns:c16="http://schemas.microsoft.com/office/drawing/2014/chart" uri="{C3380CC4-5D6E-409C-BE32-E72D297353CC}">
              <c16:uniqueId val="{00000001-44A7-4F74-8CDB-1D42317A2D66}"/>
            </c:ext>
          </c:extLst>
        </c:ser>
        <c:dLbls>
          <c:showLegendKey val="0"/>
          <c:showVal val="0"/>
          <c:showCatName val="0"/>
          <c:showSerName val="0"/>
          <c:showPercent val="0"/>
          <c:showBubbleSize val="0"/>
        </c:dLbls>
        <c:gapWidth val="40"/>
        <c:overlap val="-10"/>
        <c:axId val="2072423055"/>
        <c:axId val="2072438031"/>
      </c:barChart>
      <c:catAx>
        <c:axId val="207242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2438031"/>
        <c:crosses val="autoZero"/>
        <c:auto val="1"/>
        <c:lblAlgn val="ctr"/>
        <c:lblOffset val="100"/>
        <c:noMultiLvlLbl val="0"/>
      </c:catAx>
      <c:valAx>
        <c:axId val="2072438031"/>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 of children living in multidimensional poverty</a:t>
                </a:r>
              </a:p>
            </c:rich>
          </c:tx>
          <c:layout>
            <c:manualLayout>
              <c:xMode val="edge"/>
              <c:yMode val="edge"/>
              <c:x val="2.539164330052493E-2"/>
              <c:y val="7.6462949832014238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2423055"/>
        <c:crosses val="autoZero"/>
        <c:crossBetween val="between"/>
        <c:majorUnit val="0.2"/>
      </c:valAx>
      <c:spPr>
        <a:noFill/>
        <a:ln>
          <a:noFill/>
        </a:ln>
        <a:effectLst/>
      </c:spPr>
    </c:plotArea>
    <c:legend>
      <c:legendPos val="b"/>
      <c:layout>
        <c:manualLayout>
          <c:xMode val="edge"/>
          <c:yMode val="edge"/>
          <c:x val="0.74626336673506222"/>
          <c:y val="7.4652230971128566E-2"/>
          <c:w val="0.21441358127351157"/>
          <c:h val="0.137426935739738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'Fig 5'!$G$13</c:f>
              <c:strCache>
                <c:ptCount val="1"/>
              </c:strCache>
            </c:strRef>
          </c:tx>
          <c:spPr>
            <a:solidFill>
              <a:schemeClr val="bg1"/>
            </a:solidFill>
            <a:ln>
              <a:noFill/>
            </a:ln>
            <a:effectLst/>
          </c:spPr>
          <c:invertIfNegative val="0"/>
          <c:cat>
            <c:strRef>
              <c:f>'Fig 5'!$B$14:$B$20</c:f>
              <c:strCache>
                <c:ptCount val="7"/>
                <c:pt idx="0">
                  <c:v>Algeria (2019)</c:v>
                </c:pt>
                <c:pt idx="1">
                  <c:v>Egypt (2014)</c:v>
                </c:pt>
                <c:pt idx="2">
                  <c:v>Iraq (2018)</c:v>
                </c:pt>
                <c:pt idx="3">
                  <c:v>Jordan (2017-18)</c:v>
                </c:pt>
                <c:pt idx="4">
                  <c:v>Morocco (2018)</c:v>
                </c:pt>
                <c:pt idx="5">
                  <c:v>State of Palestine (2019-20)</c:v>
                </c:pt>
                <c:pt idx="6">
                  <c:v>Tunisia (2018)</c:v>
                </c:pt>
              </c:strCache>
            </c:strRef>
          </c:cat>
          <c:val>
            <c:numRef>
              <c:f>'Fig 5'!$G$14:$G$20</c:f>
              <c:numCache>
                <c:formatCode>General</c:formatCode>
                <c:ptCount val="7"/>
              </c:numCache>
            </c:numRef>
          </c:val>
          <c:extLst>
            <c:ext xmlns:c16="http://schemas.microsoft.com/office/drawing/2014/chart" uri="{C3380CC4-5D6E-409C-BE32-E72D297353CC}">
              <c16:uniqueId val="{00000000-428B-4946-9276-9498C248B86D}"/>
            </c:ext>
          </c:extLst>
        </c:ser>
        <c:dLbls>
          <c:showLegendKey val="0"/>
          <c:showVal val="0"/>
          <c:showCatName val="0"/>
          <c:showSerName val="0"/>
          <c:showPercent val="0"/>
          <c:showBubbleSize val="0"/>
        </c:dLbls>
        <c:gapWidth val="219"/>
        <c:overlap val="100"/>
        <c:axId val="1051319231"/>
        <c:axId val="1051330879"/>
      </c:barChart>
      <c:scatterChart>
        <c:scatterStyle val="lineMarker"/>
        <c:varyColors val="0"/>
        <c:ser>
          <c:idx val="0"/>
          <c:order val="0"/>
          <c:tx>
            <c:strRef>
              <c:f>'Fig 5'!$C$13</c:f>
              <c:strCache>
                <c:ptCount val="1"/>
                <c:pt idx="0">
                  <c:v>National Average</c:v>
                </c:pt>
              </c:strCache>
            </c:strRef>
          </c:tx>
          <c:spPr>
            <a:ln w="25400" cap="rnd">
              <a:noFill/>
              <a:round/>
            </a:ln>
            <a:effectLst/>
          </c:spPr>
          <c:marker>
            <c:symbol val="dash"/>
            <c:size val="14"/>
            <c:spPr>
              <a:solidFill>
                <a:schemeClr val="tx1"/>
              </a:solidFill>
              <a:ln w="9525">
                <a:solidFill>
                  <a:schemeClr val="tx1"/>
                </a:solidFill>
              </a:ln>
              <a:effectLst/>
            </c:spPr>
          </c:marker>
          <c:xVal>
            <c:strRef>
              <c:f>'Fig 5'!$B$14:$B$20</c:f>
              <c:strCache>
                <c:ptCount val="7"/>
                <c:pt idx="0">
                  <c:v>Algeria (2019)</c:v>
                </c:pt>
                <c:pt idx="1">
                  <c:v>Egypt (2014)</c:v>
                </c:pt>
                <c:pt idx="2">
                  <c:v>Iraq (2018)</c:v>
                </c:pt>
                <c:pt idx="3">
                  <c:v>Jordan (2017-18)</c:v>
                </c:pt>
                <c:pt idx="4">
                  <c:v>Morocco (2018)</c:v>
                </c:pt>
                <c:pt idx="5">
                  <c:v>State of Palestine (2019-20)</c:v>
                </c:pt>
                <c:pt idx="6">
                  <c:v>Tunisia (2018)</c:v>
                </c:pt>
              </c:strCache>
            </c:strRef>
          </c:xVal>
          <c:yVal>
            <c:numRef>
              <c:f>'Fig 5'!$C$14:$C$20</c:f>
              <c:numCache>
                <c:formatCode>0.0</c:formatCode>
                <c:ptCount val="7"/>
                <c:pt idx="0">
                  <c:v>27.827981202228646</c:v>
                </c:pt>
                <c:pt idx="1">
                  <c:v>16.611560776495786</c:v>
                </c:pt>
                <c:pt idx="2">
                  <c:v>38.22933436798067</c:v>
                </c:pt>
                <c:pt idx="3">
                  <c:v>13.899743977989932</c:v>
                </c:pt>
                <c:pt idx="4">
                  <c:v>23.939765698425958</c:v>
                </c:pt>
                <c:pt idx="5">
                  <c:v>31.40550824460006</c:v>
                </c:pt>
                <c:pt idx="6">
                  <c:v>16.822785963935736</c:v>
                </c:pt>
              </c:numCache>
            </c:numRef>
          </c:yVal>
          <c:smooth val="0"/>
          <c:extLst>
            <c:ext xmlns:c16="http://schemas.microsoft.com/office/drawing/2014/chart" uri="{C3380CC4-5D6E-409C-BE32-E72D297353CC}">
              <c16:uniqueId val="{00000001-428B-4946-9276-9498C248B86D}"/>
            </c:ext>
          </c:extLst>
        </c:ser>
        <c:ser>
          <c:idx val="1"/>
          <c:order val="1"/>
          <c:tx>
            <c:strRef>
              <c:f>'Fig 5'!$D$13</c:f>
              <c:strCache>
                <c:ptCount val="1"/>
                <c:pt idx="0">
                  <c:v>Urban </c:v>
                </c:pt>
              </c:strCache>
            </c:strRef>
          </c:tx>
          <c:spPr>
            <a:ln w="25400" cap="rnd">
              <a:noFill/>
              <a:round/>
            </a:ln>
            <a:effectLst/>
          </c:spPr>
          <c:marker>
            <c:symbol val="square"/>
            <c:size val="8"/>
            <c:spPr>
              <a:solidFill>
                <a:schemeClr val="accent1"/>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 5'!$B$14:$B$20</c:f>
              <c:strCache>
                <c:ptCount val="7"/>
                <c:pt idx="0">
                  <c:v>Algeria (2019)</c:v>
                </c:pt>
                <c:pt idx="1">
                  <c:v>Egypt (2014)</c:v>
                </c:pt>
                <c:pt idx="2">
                  <c:v>Iraq (2018)</c:v>
                </c:pt>
                <c:pt idx="3">
                  <c:v>Jordan (2017-18)</c:v>
                </c:pt>
                <c:pt idx="4">
                  <c:v>Morocco (2018)</c:v>
                </c:pt>
                <c:pt idx="5">
                  <c:v>State of Palestine (2019-20)</c:v>
                </c:pt>
                <c:pt idx="6">
                  <c:v>Tunisia (2018)</c:v>
                </c:pt>
              </c:strCache>
            </c:strRef>
          </c:xVal>
          <c:yVal>
            <c:numRef>
              <c:f>'Fig 5'!$D$14:$D$20</c:f>
              <c:numCache>
                <c:formatCode>0.0</c:formatCode>
                <c:ptCount val="7"/>
                <c:pt idx="0">
                  <c:v>20.468056998903283</c:v>
                </c:pt>
                <c:pt idx="1">
                  <c:v>9.6334261262150278</c:v>
                </c:pt>
                <c:pt idx="2">
                  <c:v>33.160281809482647</c:v>
                </c:pt>
                <c:pt idx="3">
                  <c:v>13.234183598177779</c:v>
                </c:pt>
                <c:pt idx="4">
                  <c:v>9.2458543612743558</c:v>
                </c:pt>
                <c:pt idx="5">
                  <c:v>32.854784203034747</c:v>
                </c:pt>
                <c:pt idx="6">
                  <c:v>11.079598482351777</c:v>
                </c:pt>
              </c:numCache>
            </c:numRef>
          </c:yVal>
          <c:smooth val="0"/>
          <c:extLst>
            <c:ext xmlns:c16="http://schemas.microsoft.com/office/drawing/2014/chart" uri="{C3380CC4-5D6E-409C-BE32-E72D297353CC}">
              <c16:uniqueId val="{00000002-428B-4946-9276-9498C248B86D}"/>
            </c:ext>
          </c:extLst>
        </c:ser>
        <c:ser>
          <c:idx val="2"/>
          <c:order val="2"/>
          <c:tx>
            <c:strRef>
              <c:f>'Fig 5'!$E$13</c:f>
              <c:strCache>
                <c:ptCount val="1"/>
                <c:pt idx="0">
                  <c:v>Rural</c:v>
                </c:pt>
              </c:strCache>
            </c:strRef>
          </c:tx>
          <c:spPr>
            <a:ln w="25400" cap="rnd">
              <a:noFill/>
              <a:round/>
            </a:ln>
            <a:effectLst/>
          </c:spPr>
          <c:marker>
            <c:symbol val="triangle"/>
            <c:size val="8"/>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 5'!$B$14:$B$20</c:f>
              <c:strCache>
                <c:ptCount val="7"/>
                <c:pt idx="0">
                  <c:v>Algeria (2019)</c:v>
                </c:pt>
                <c:pt idx="1">
                  <c:v>Egypt (2014)</c:v>
                </c:pt>
                <c:pt idx="2">
                  <c:v>Iraq (2018)</c:v>
                </c:pt>
                <c:pt idx="3">
                  <c:v>Jordan (2017-18)</c:v>
                </c:pt>
                <c:pt idx="4">
                  <c:v>Morocco (2018)</c:v>
                </c:pt>
                <c:pt idx="5">
                  <c:v>State of Palestine (2019-20)</c:v>
                </c:pt>
                <c:pt idx="6">
                  <c:v>Tunisia (2018)</c:v>
                </c:pt>
              </c:strCache>
            </c:strRef>
          </c:xVal>
          <c:yVal>
            <c:numRef>
              <c:f>'Fig 5'!$E$14:$E$20</c:f>
              <c:numCache>
                <c:formatCode>0.0</c:formatCode>
                <c:ptCount val="7"/>
                <c:pt idx="0">
                  <c:v>39.738041415665023</c:v>
                </c:pt>
                <c:pt idx="1">
                  <c:v>20.127968877337572</c:v>
                </c:pt>
                <c:pt idx="2">
                  <c:v>48.892308035098885</c:v>
                </c:pt>
                <c:pt idx="3">
                  <c:v>19.210604920074644</c:v>
                </c:pt>
                <c:pt idx="4">
                  <c:v>43.704437486647002</c:v>
                </c:pt>
                <c:pt idx="5">
                  <c:v>18.688032670610596</c:v>
                </c:pt>
                <c:pt idx="6">
                  <c:v>28.379385661682981</c:v>
                </c:pt>
              </c:numCache>
            </c:numRef>
          </c:yVal>
          <c:smooth val="0"/>
          <c:extLst>
            <c:ext xmlns:c16="http://schemas.microsoft.com/office/drawing/2014/chart" uri="{C3380CC4-5D6E-409C-BE32-E72D297353CC}">
              <c16:uniqueId val="{00000003-428B-4946-9276-9498C248B86D}"/>
            </c:ext>
          </c:extLst>
        </c:ser>
        <c:ser>
          <c:idx val="3"/>
          <c:order val="3"/>
          <c:tx>
            <c:strRef>
              <c:f>'Fig 5'!$F$13</c:f>
              <c:strCache>
                <c:ptCount val="1"/>
                <c:pt idx="0">
                  <c:v>Palestinian refugee camps</c:v>
                </c:pt>
              </c:strCache>
            </c:strRef>
          </c:tx>
          <c:spPr>
            <a:ln w="25400" cap="rnd">
              <a:noFill/>
              <a:round/>
            </a:ln>
            <a:effectLst/>
          </c:spPr>
          <c:marker>
            <c:symbol val="circle"/>
            <c:size val="7"/>
            <c:spPr>
              <a:solidFill>
                <a:schemeClr val="bg1">
                  <a:lumMod val="7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 5'!$B$14:$B$20</c:f>
              <c:strCache>
                <c:ptCount val="7"/>
                <c:pt idx="0">
                  <c:v>Algeria (2019)</c:v>
                </c:pt>
                <c:pt idx="1">
                  <c:v>Egypt (2014)</c:v>
                </c:pt>
                <c:pt idx="2">
                  <c:v>Iraq (2018)</c:v>
                </c:pt>
                <c:pt idx="3">
                  <c:v>Jordan (2017-18)</c:v>
                </c:pt>
                <c:pt idx="4">
                  <c:v>Morocco (2018)</c:v>
                </c:pt>
                <c:pt idx="5">
                  <c:v>State of Palestine (2019-20)</c:v>
                </c:pt>
                <c:pt idx="6">
                  <c:v>Tunisia (2018)</c:v>
                </c:pt>
              </c:strCache>
            </c:strRef>
          </c:xVal>
          <c:yVal>
            <c:numRef>
              <c:f>'Fig 5'!$F$14:$F$20</c:f>
              <c:numCache>
                <c:formatCode>General</c:formatCode>
                <c:ptCount val="7"/>
                <c:pt idx="5" formatCode="0.0">
                  <c:v>40.4</c:v>
                </c:pt>
              </c:numCache>
            </c:numRef>
          </c:yVal>
          <c:smooth val="0"/>
          <c:extLst>
            <c:ext xmlns:c16="http://schemas.microsoft.com/office/drawing/2014/chart" uri="{C3380CC4-5D6E-409C-BE32-E72D297353CC}">
              <c16:uniqueId val="{00000004-428B-4946-9276-9498C248B86D}"/>
            </c:ext>
          </c:extLst>
        </c:ser>
        <c:dLbls>
          <c:showLegendKey val="0"/>
          <c:showVal val="0"/>
          <c:showCatName val="0"/>
          <c:showSerName val="0"/>
          <c:showPercent val="0"/>
          <c:showBubbleSize val="0"/>
        </c:dLbls>
        <c:axId val="1051319231"/>
        <c:axId val="1051330879"/>
      </c:scatterChart>
      <c:catAx>
        <c:axId val="1051319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51330879"/>
        <c:crosses val="autoZero"/>
        <c:auto val="1"/>
        <c:lblAlgn val="ctr"/>
        <c:lblOffset val="100"/>
        <c:noMultiLvlLbl val="0"/>
      </c:catAx>
      <c:valAx>
        <c:axId val="1051330879"/>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 of children in multidimensional poverty by</a:t>
                </a:r>
                <a:r>
                  <a:rPr lang="en-US" sz="1100" baseline="0"/>
                  <a:t> type of residence</a:t>
                </a:r>
                <a:endParaRPr lang="en-US" sz="11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1319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dirty="0"/>
              <a:t>CO satisfaction - average score (1-10)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33"/>
        <c:axId val="460541568"/>
        <c:axId val="571503216"/>
      </c:barChart>
      <c:catAx>
        <c:axId val="46054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1503216"/>
        <c:crosses val="autoZero"/>
        <c:auto val="1"/>
        <c:lblAlgn val="ctr"/>
        <c:lblOffset val="100"/>
        <c:noMultiLvlLbl val="0"/>
      </c:catAx>
      <c:valAx>
        <c:axId val="571503216"/>
        <c:scaling>
          <c:orientation val="minMax"/>
          <c:max val="10"/>
          <c:min val="1"/>
        </c:scaling>
        <c:delete val="1"/>
        <c:axPos val="b"/>
        <c:numFmt formatCode="0" sourceLinked="0"/>
        <c:majorTickMark val="none"/>
        <c:minorTickMark val="none"/>
        <c:tickLblPos val="nextTo"/>
        <c:crossAx val="46054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baseline="0" dirty="0"/>
              <a:t>CO satisfaction - average score (1-10)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33"/>
        <c:axId val="460541568"/>
        <c:axId val="571503216"/>
      </c:barChart>
      <c:catAx>
        <c:axId val="460541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1503216"/>
        <c:crosses val="autoZero"/>
        <c:auto val="1"/>
        <c:lblAlgn val="ctr"/>
        <c:lblOffset val="100"/>
        <c:noMultiLvlLbl val="0"/>
      </c:catAx>
      <c:valAx>
        <c:axId val="571503216"/>
        <c:scaling>
          <c:orientation val="minMax"/>
          <c:max val="10"/>
          <c:min val="1"/>
        </c:scaling>
        <c:delete val="1"/>
        <c:axPos val="b"/>
        <c:numFmt formatCode="0" sourceLinked="0"/>
        <c:majorTickMark val="none"/>
        <c:minorTickMark val="none"/>
        <c:tickLblPos val="nextTo"/>
        <c:crossAx val="46054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6426071741032"/>
          <c:y val="4.1608876560332873E-2"/>
          <c:w val="0.81428018372703415"/>
          <c:h val="0.73618375540219039"/>
        </c:manualLayout>
      </c:layout>
      <c:barChart>
        <c:barDir val="col"/>
        <c:grouping val="clustered"/>
        <c:varyColors val="0"/>
        <c:ser>
          <c:idx val="0"/>
          <c:order val="0"/>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D879-4E26-A816-3B2D7B65C5EF}"/>
              </c:ext>
            </c:extLst>
          </c:dPt>
          <c:dPt>
            <c:idx val="1"/>
            <c:invertIfNegative val="0"/>
            <c:bubble3D val="0"/>
            <c:spPr>
              <a:solidFill>
                <a:srgbClr val="0070C0"/>
              </a:solidFill>
              <a:ln>
                <a:noFill/>
              </a:ln>
              <a:effectLst/>
            </c:spPr>
            <c:extLst>
              <c:ext xmlns:c16="http://schemas.microsoft.com/office/drawing/2014/chart" uri="{C3380CC4-5D6E-409C-BE32-E72D297353CC}">
                <c16:uniqueId val="{00000003-D879-4E26-A816-3B2D7B65C5EF}"/>
              </c:ext>
            </c:extLst>
          </c:dPt>
          <c:dPt>
            <c:idx val="2"/>
            <c:invertIfNegative val="0"/>
            <c:bubble3D val="0"/>
            <c:spPr>
              <a:solidFill>
                <a:srgbClr val="ED7D31"/>
              </a:solidFill>
              <a:ln>
                <a:noFill/>
              </a:ln>
              <a:effectLst/>
            </c:spPr>
            <c:extLst>
              <c:ext xmlns:c16="http://schemas.microsoft.com/office/drawing/2014/chart" uri="{C3380CC4-5D6E-409C-BE32-E72D297353CC}">
                <c16:uniqueId val="{00000005-D879-4E26-A816-3B2D7B65C5EF}"/>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'Fig14'!$A$5:$A$7</c:f>
              <c:strCache>
                <c:ptCount val="3"/>
                <c:pt idx="0">
                  <c:v>Total children
 0-17 years</c:v>
                </c:pt>
                <c:pt idx="1">
                  <c:v>Children 
0-4 years</c:v>
                </c:pt>
                <c:pt idx="2">
                  <c:v>Children 
5-17 years</c:v>
                </c:pt>
              </c:strCache>
            </c:strRef>
          </c:cat>
          <c:val>
            <c:numRef>
              <c:f>'Fig14'!$B$5:$B$7</c:f>
              <c:numCache>
                <c:formatCode>0.0</c:formatCode>
                <c:ptCount val="3"/>
                <c:pt idx="0">
                  <c:v>22.9</c:v>
                </c:pt>
                <c:pt idx="1">
                  <c:v>33.153374771654008</c:v>
                </c:pt>
                <c:pt idx="2">
                  <c:v>19.3</c:v>
                </c:pt>
              </c:numCache>
            </c:numRef>
          </c:val>
          <c:extLst>
            <c:ext xmlns:c16="http://schemas.microsoft.com/office/drawing/2014/chart" uri="{C3380CC4-5D6E-409C-BE32-E72D297353CC}">
              <c16:uniqueId val="{00000006-D879-4E26-A816-3B2D7B65C5EF}"/>
            </c:ext>
          </c:extLst>
        </c:ser>
        <c:dLbls>
          <c:showLegendKey val="0"/>
          <c:showVal val="0"/>
          <c:showCatName val="0"/>
          <c:showSerName val="0"/>
          <c:showPercent val="0"/>
          <c:showBubbleSize val="0"/>
        </c:dLbls>
        <c:gapWidth val="100"/>
        <c:overlap val="-27"/>
        <c:axId val="679978936"/>
        <c:axId val="679975656"/>
      </c:barChart>
      <c:catAx>
        <c:axId val="67997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79975656"/>
        <c:crosses val="autoZero"/>
        <c:auto val="1"/>
        <c:lblAlgn val="ctr"/>
        <c:lblOffset val="100"/>
        <c:noMultiLvlLbl val="0"/>
      </c:catAx>
      <c:valAx>
        <c:axId val="679975656"/>
        <c:scaling>
          <c:orientation val="minMax"/>
          <c:max val="5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Times New Roman" panose="02020603050405020304" pitchFamily="18" charset="0"/>
                  </a:defRPr>
                </a:pPr>
                <a:r>
                  <a:rPr lang="en-US" sz="1500">
                    <a:latin typeface="+mj-lt"/>
                    <a:cs typeface="Times New Roman" panose="02020603050405020304" pitchFamily="18" charset="0"/>
                  </a:rPr>
                  <a:t>%</a:t>
                </a:r>
                <a:r>
                  <a:rPr lang="en-US" sz="1500" baseline="0">
                    <a:latin typeface="+mj-lt"/>
                    <a:cs typeface="Times New Roman" panose="02020603050405020304" pitchFamily="18" charset="0"/>
                  </a:rPr>
                  <a:t> of children in multidimensional poverty</a:t>
                </a:r>
                <a:endParaRPr lang="en-US" sz="1500">
                  <a:latin typeface="+mj-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j-lt"/>
                  <a:ea typeface="+mn-ea"/>
                  <a:cs typeface="Times New Roman" panose="02020603050405020304" pitchFamily="18"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79978936"/>
        <c:crosses val="autoZero"/>
        <c:crossBetween val="between"/>
        <c:majorUnit val="10"/>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6911209269572"/>
          <c:y val="0.11327042453026705"/>
          <c:w val="0.8488336249635462"/>
          <c:h val="0.6597351768010476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549-4112-9079-6B686F317A63}"/>
              </c:ext>
            </c:extLst>
          </c:dPt>
          <c:dPt>
            <c:idx val="1"/>
            <c:invertIfNegative val="0"/>
            <c:bubble3D val="0"/>
            <c:spPr>
              <a:solidFill>
                <a:srgbClr val="FFC000"/>
              </a:solidFill>
              <a:ln>
                <a:noFill/>
              </a:ln>
              <a:effectLst/>
            </c:spPr>
            <c:extLst>
              <c:ext xmlns:c16="http://schemas.microsoft.com/office/drawing/2014/chart" uri="{C3380CC4-5D6E-409C-BE32-E72D297353CC}">
                <c16:uniqueId val="{00000003-F549-4112-9079-6B686F317A63}"/>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5-F549-4112-9079-6B686F317A63}"/>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F549-4112-9079-6B686F317A63}"/>
              </c:ext>
            </c:extLst>
          </c:dPt>
          <c:dPt>
            <c:idx val="4"/>
            <c:invertIfNegative val="0"/>
            <c:bubble3D val="0"/>
            <c:spPr>
              <a:solidFill>
                <a:schemeClr val="accent2">
                  <a:lumMod val="75000"/>
                  <a:alpha val="94000"/>
                </a:schemeClr>
              </a:solidFill>
              <a:ln>
                <a:noFill/>
              </a:ln>
              <a:effectLst/>
            </c:spPr>
            <c:extLst>
              <c:ext xmlns:c16="http://schemas.microsoft.com/office/drawing/2014/chart" uri="{C3380CC4-5D6E-409C-BE32-E72D297353CC}">
                <c16:uniqueId val="{00000009-F549-4112-9079-6B686F317A63}"/>
              </c:ext>
            </c:extLst>
          </c:dPt>
          <c:dPt>
            <c:idx val="5"/>
            <c:invertIfNegative val="0"/>
            <c:bubble3D val="0"/>
            <c:spPr>
              <a:solidFill>
                <a:schemeClr val="accent6">
                  <a:lumMod val="75000"/>
                </a:schemeClr>
              </a:solidFill>
              <a:ln>
                <a:noFill/>
              </a:ln>
              <a:effectLst/>
            </c:spPr>
            <c:extLst>
              <c:ext xmlns:c16="http://schemas.microsoft.com/office/drawing/2014/chart" uri="{C3380CC4-5D6E-409C-BE32-E72D297353CC}">
                <c16:uniqueId val="{0000000B-F549-4112-9079-6B686F317A63}"/>
              </c:ext>
            </c:extLst>
          </c:dPt>
          <c:dPt>
            <c:idx val="6"/>
            <c:invertIfNegative val="0"/>
            <c:bubble3D val="0"/>
            <c:spPr>
              <a:solidFill>
                <a:schemeClr val="bg2">
                  <a:lumMod val="50000"/>
                </a:schemeClr>
              </a:solidFill>
              <a:ln>
                <a:noFill/>
              </a:ln>
              <a:effectLst/>
            </c:spPr>
            <c:extLst>
              <c:ext xmlns:c16="http://schemas.microsoft.com/office/drawing/2014/chart" uri="{C3380CC4-5D6E-409C-BE32-E72D297353CC}">
                <c16:uniqueId val="{0000000D-F549-4112-9079-6B686F317A63}"/>
              </c:ext>
            </c:extLst>
          </c:dPt>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 15'!$A$6:$A$12</c:f>
              <c:strCache>
                <c:ptCount val="7"/>
                <c:pt idx="0">
                  <c:v>Nutrition
 (0-4 years)</c:v>
                </c:pt>
                <c:pt idx="1">
                  <c:v>Health
(0-4 years)</c:v>
                </c:pt>
                <c:pt idx="2">
                  <c:v>Education
 (5-17 years)</c:v>
                </c:pt>
                <c:pt idx="3">
                  <c:v>Information 
(5-17 years)</c:v>
                </c:pt>
                <c:pt idx="4">
                  <c:v>Water
(0-17 years)</c:v>
                </c:pt>
                <c:pt idx="5">
                  <c:v>Sanitation 
(0-17 years)</c:v>
                </c:pt>
                <c:pt idx="6">
                  <c:v>Housing 
(0-17 years)</c:v>
                </c:pt>
              </c:strCache>
            </c:strRef>
          </c:cat>
          <c:val>
            <c:numRef>
              <c:f>'Fig 15'!$B$6:$B$12</c:f>
              <c:numCache>
                <c:formatCode>0.0</c:formatCode>
                <c:ptCount val="7"/>
                <c:pt idx="0">
                  <c:v>36.200000000000003</c:v>
                </c:pt>
                <c:pt idx="1">
                  <c:v>34.1</c:v>
                </c:pt>
                <c:pt idx="2">
                  <c:v>18.2</c:v>
                </c:pt>
                <c:pt idx="3">
                  <c:v>5.0999999999999996</c:v>
                </c:pt>
                <c:pt idx="4">
                  <c:v>22.1</c:v>
                </c:pt>
                <c:pt idx="5">
                  <c:v>6.7</c:v>
                </c:pt>
                <c:pt idx="6">
                  <c:v>25</c:v>
                </c:pt>
              </c:numCache>
            </c:numRef>
          </c:val>
          <c:extLst>
            <c:ext xmlns:c16="http://schemas.microsoft.com/office/drawing/2014/chart" uri="{C3380CC4-5D6E-409C-BE32-E72D297353CC}">
              <c16:uniqueId val="{0000000E-F549-4112-9079-6B686F317A63}"/>
            </c:ext>
          </c:extLst>
        </c:ser>
        <c:dLbls>
          <c:dLblPos val="outEnd"/>
          <c:showLegendKey val="0"/>
          <c:showVal val="1"/>
          <c:showCatName val="0"/>
          <c:showSerName val="0"/>
          <c:showPercent val="0"/>
          <c:showBubbleSize val="0"/>
        </c:dLbls>
        <c:gapWidth val="100"/>
        <c:overlap val="-27"/>
        <c:axId val="680198480"/>
        <c:axId val="680193888"/>
      </c:barChart>
      <c:catAx>
        <c:axId val="68019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80193888"/>
        <c:crosses val="autoZero"/>
        <c:auto val="1"/>
        <c:lblAlgn val="ctr"/>
        <c:lblOffset val="100"/>
        <c:noMultiLvlLbl val="0"/>
      </c:catAx>
      <c:valAx>
        <c:axId val="680193888"/>
        <c:scaling>
          <c:orientation val="minMax"/>
          <c:max val="50"/>
        </c:scaling>
        <c:delete val="0"/>
        <c:axPos val="l"/>
        <c:title>
          <c:tx>
            <c:rich>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r>
                  <a:rPr lang="en-US" sz="1500" b="1"/>
                  <a:t>% of children</a:t>
                </a:r>
                <a:r>
                  <a:rPr lang="en-US" sz="1500" b="1" baseline="0"/>
                  <a:t> deprived in each  dimension</a:t>
                </a:r>
              </a:p>
            </c:rich>
          </c:tx>
          <c:overlay val="0"/>
          <c:spPr>
            <a:noFill/>
            <a:ln>
              <a:noFill/>
            </a:ln>
            <a:effectLst/>
          </c:spPr>
          <c:txPr>
            <a:bodyPr rot="-54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680198480"/>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6317682511904E-2"/>
          <c:y val="3.6478424591628346E-2"/>
          <c:w val="0.90953837367551282"/>
          <c:h val="0.73281862887522498"/>
        </c:manualLayout>
      </c:layout>
      <c:barChart>
        <c:barDir val="col"/>
        <c:grouping val="clustered"/>
        <c:varyColors val="0"/>
        <c:ser>
          <c:idx val="0"/>
          <c:order val="0"/>
          <c:tx>
            <c:strRef>
              <c:f>'Fig 20'!$C$4</c:f>
              <c:strCache>
                <c:ptCount val="1"/>
                <c:pt idx="0">
                  <c:v>Poverty Headcount (H)</c:v>
                </c:pt>
              </c:strCache>
            </c:strRef>
          </c:tx>
          <c:spPr>
            <a:solidFill>
              <a:schemeClr val="bg2">
                <a:lumMod val="75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2FE7-425B-BF29-5FDB98D5B60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2FE7-425B-BF29-5FDB98D5B609}"/>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2FE7-425B-BF29-5FDB98D5B609}"/>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2FE7-425B-BF29-5FDB98D5B609}"/>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2FE7-425B-BF29-5FDB98D5B609}"/>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2FE7-425B-BF29-5FDB98D5B609}"/>
              </c:ext>
            </c:extLst>
          </c:dPt>
          <c:dPt>
            <c:idx val="12"/>
            <c:invertIfNegative val="0"/>
            <c:bubble3D val="0"/>
            <c:spPr>
              <a:solidFill>
                <a:schemeClr val="tx1"/>
              </a:solidFill>
              <a:ln>
                <a:noFill/>
              </a:ln>
              <a:effectLst/>
            </c:spPr>
            <c:extLst>
              <c:ext xmlns:c16="http://schemas.microsoft.com/office/drawing/2014/chart" uri="{C3380CC4-5D6E-409C-BE32-E72D297353CC}">
                <c16:uniqueId val="{0000000D-2FE7-425B-BF29-5FDB98D5B609}"/>
              </c:ext>
            </c:extLst>
          </c:dPt>
          <c:dPt>
            <c:idx val="1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1-2FE7-425B-BF29-5FDB98D5B60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75000"/>
                        <a:lumOff val="25000"/>
                      </a:schemeClr>
                    </a:solidFill>
                    <a:latin typeface="Calibri (body)"/>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'Fig 20'!$A$5:$B$18</c:f>
              <c:multiLvlStrCache>
                <c:ptCount val="14"/>
                <c:lvl>
                  <c:pt idx="0">
                    <c:v>2012/13</c:v>
                  </c:pt>
                  <c:pt idx="1">
                    <c:v>2019</c:v>
                  </c:pt>
                  <c:pt idx="2">
                    <c:v>2008</c:v>
                  </c:pt>
                  <c:pt idx="3">
                    <c:v>2014</c:v>
                  </c:pt>
                  <c:pt idx="4">
                    <c:v>2011</c:v>
                  </c:pt>
                  <c:pt idx="5">
                    <c:v>2018</c:v>
                  </c:pt>
                  <c:pt idx="6">
                    <c:v>2012</c:v>
                  </c:pt>
                  <c:pt idx="7">
                    <c:v>2017/18</c:v>
                  </c:pt>
                  <c:pt idx="8">
                    <c:v>2011</c:v>
                  </c:pt>
                  <c:pt idx="9">
                    <c:v>2018</c:v>
                  </c:pt>
                  <c:pt idx="10">
                    <c:v>2011/12</c:v>
                  </c:pt>
                  <c:pt idx="11">
                    <c:v>2018</c:v>
                  </c:pt>
                  <c:pt idx="12">
                    <c:v>Baseline</c:v>
                  </c:pt>
                  <c:pt idx="13">
                    <c:v>Recent</c:v>
                  </c:pt>
                </c:lvl>
                <c:lvl>
                  <c:pt idx="0">
                    <c:v>Algeria </c:v>
                  </c:pt>
                  <c:pt idx="2">
                    <c:v>Egypt</c:v>
                  </c:pt>
                  <c:pt idx="4">
                    <c:v>Iraq </c:v>
                  </c:pt>
                  <c:pt idx="6">
                    <c:v>Jordan </c:v>
                  </c:pt>
                  <c:pt idx="8">
                    <c:v>Morocco </c:v>
                  </c:pt>
                  <c:pt idx="10">
                    <c:v>Tunisia </c:v>
                  </c:pt>
                  <c:pt idx="12">
                    <c:v>Average </c:v>
                  </c:pt>
                </c:lvl>
              </c:multiLvlStrCache>
            </c:multiLvlStrRef>
          </c:cat>
          <c:val>
            <c:numRef>
              <c:f>'Fig 20'!$C$5:$C$18</c:f>
              <c:numCache>
                <c:formatCode>0.0</c:formatCode>
                <c:ptCount val="14"/>
                <c:pt idx="0">
                  <c:v>28.131696945565615</c:v>
                </c:pt>
                <c:pt idx="1">
                  <c:v>27.827981202228646</c:v>
                </c:pt>
                <c:pt idx="2">
                  <c:v>24.309434262292445</c:v>
                </c:pt>
                <c:pt idx="3">
                  <c:v>16.611560776495786</c:v>
                </c:pt>
                <c:pt idx="4">
                  <c:v>42.598778268802185</c:v>
                </c:pt>
                <c:pt idx="5">
                  <c:v>38.22933436798067</c:v>
                </c:pt>
                <c:pt idx="6">
                  <c:v>22.16847049814033</c:v>
                </c:pt>
                <c:pt idx="7">
                  <c:v>13.899743977989932</c:v>
                </c:pt>
                <c:pt idx="8">
                  <c:v>41.77</c:v>
                </c:pt>
                <c:pt idx="9">
                  <c:v>23.939765698425958</c:v>
                </c:pt>
                <c:pt idx="10">
                  <c:v>18.753784943144677</c:v>
                </c:pt>
                <c:pt idx="11">
                  <c:v>16.822785963935736</c:v>
                </c:pt>
                <c:pt idx="12">
                  <c:v>30.7</c:v>
                </c:pt>
                <c:pt idx="13">
                  <c:v>22.9</c:v>
                </c:pt>
              </c:numCache>
            </c:numRef>
          </c:val>
          <c:extLst>
            <c:ext xmlns:c16="http://schemas.microsoft.com/office/drawing/2014/chart" uri="{C3380CC4-5D6E-409C-BE32-E72D297353CC}">
              <c16:uniqueId val="{0000000E-2FE7-425B-BF29-5FDB98D5B609}"/>
            </c:ext>
          </c:extLst>
        </c:ser>
        <c:dLbls>
          <c:showLegendKey val="0"/>
          <c:showVal val="0"/>
          <c:showCatName val="0"/>
          <c:showSerName val="0"/>
          <c:showPercent val="0"/>
          <c:showBubbleSize val="0"/>
        </c:dLbls>
        <c:gapWidth val="66"/>
        <c:overlap val="-15"/>
        <c:axId val="104668447"/>
        <c:axId val="104666783"/>
      </c:barChart>
      <c:scatterChart>
        <c:scatterStyle val="lineMarker"/>
        <c:varyColors val="0"/>
        <c:dLbls>
          <c:showLegendKey val="0"/>
          <c:showVal val="0"/>
          <c:showCatName val="0"/>
          <c:showSerName val="0"/>
          <c:showPercent val="0"/>
          <c:showBubbleSize val="0"/>
        </c:dLbls>
        <c:axId val="1816059135"/>
        <c:axId val="99713695"/>
        <c:extLst>
          <c:ext xmlns:c15="http://schemas.microsoft.com/office/drawing/2012/chart" uri="{02D57815-91ED-43cb-92C2-25804820EDAC}">
            <c15:filteredScatterSeries>
              <c15:ser>
                <c:idx val="1"/>
                <c:order val="1"/>
                <c:tx>
                  <c:strRef>
                    <c:extLst>
                      <c:ext uri="{02D57815-91ED-43cb-92C2-25804820EDAC}">
                        <c15:formulaRef>
                          <c15:sqref>'Fig 20'!$D$4</c15:sqref>
                        </c15:formulaRef>
                      </c:ext>
                    </c:extLst>
                    <c:strCache>
                      <c:ptCount val="1"/>
                    </c:strCache>
                  </c:strRef>
                </c:tx>
                <c:spPr>
                  <a:ln w="25400" cap="rnd">
                    <a:noFill/>
                    <a:round/>
                  </a:ln>
                  <a:effectLst/>
                </c:spPr>
                <c:marker>
                  <c:symbol val="dash"/>
                  <c:size val="5"/>
                  <c:spPr>
                    <a:solidFill>
                      <a:srgbClr val="FF0000"/>
                    </a:solidFill>
                    <a:ln w="15875">
                      <a:solidFill>
                        <a:srgbClr val="FF0000"/>
                      </a:solidFill>
                    </a:ln>
                    <a:effectLst/>
                  </c:spPr>
                </c:marker>
                <c:xVal>
                  <c:multiLvlStrRef>
                    <c:extLst>
                      <c:ext uri="{02D57815-91ED-43cb-92C2-25804820EDAC}">
                        <c15:formulaRef>
                          <c15:sqref>'Fig 20'!$A$5:$B$16</c15:sqref>
                        </c15:formulaRef>
                      </c:ext>
                    </c:extLst>
                    <c:multiLvlStrCache>
                      <c:ptCount val="12"/>
                      <c:lvl>
                        <c:pt idx="0">
                          <c:v>2012/13</c:v>
                        </c:pt>
                        <c:pt idx="1">
                          <c:v>2019</c:v>
                        </c:pt>
                        <c:pt idx="2">
                          <c:v>2008</c:v>
                        </c:pt>
                        <c:pt idx="3">
                          <c:v>2014</c:v>
                        </c:pt>
                        <c:pt idx="4">
                          <c:v>2011</c:v>
                        </c:pt>
                        <c:pt idx="5">
                          <c:v>2018</c:v>
                        </c:pt>
                        <c:pt idx="6">
                          <c:v>2012</c:v>
                        </c:pt>
                        <c:pt idx="7">
                          <c:v>2017/18</c:v>
                        </c:pt>
                        <c:pt idx="8">
                          <c:v>2011</c:v>
                        </c:pt>
                        <c:pt idx="9">
                          <c:v>2018</c:v>
                        </c:pt>
                        <c:pt idx="10">
                          <c:v>2011/12</c:v>
                        </c:pt>
                        <c:pt idx="11">
                          <c:v>2018</c:v>
                        </c:pt>
                      </c:lvl>
                      <c:lvl>
                        <c:pt idx="0">
                          <c:v>Algeria </c:v>
                        </c:pt>
                        <c:pt idx="2">
                          <c:v>Egypt</c:v>
                        </c:pt>
                        <c:pt idx="4">
                          <c:v>Iraq </c:v>
                        </c:pt>
                        <c:pt idx="6">
                          <c:v>Jordan </c:v>
                        </c:pt>
                        <c:pt idx="8">
                          <c:v>Morocco </c:v>
                        </c:pt>
                        <c:pt idx="10">
                          <c:v>Tunisia </c:v>
                        </c:pt>
                      </c:lvl>
                    </c:multiLvlStrCache>
                  </c:multiLvlStrRef>
                </c:xVal>
                <c:yVal>
                  <c:numRef>
                    <c:extLst>
                      <c:ext uri="{02D57815-91ED-43cb-92C2-25804820EDAC}">
                        <c15:formulaRef>
                          <c15:sqref>'Fig 20'!$D$5:$D$16</c15:sqref>
                        </c15:formulaRef>
                      </c:ext>
                    </c:extLst>
                    <c:numCache>
                      <c:formatCode>General</c:formatCode>
                      <c:ptCount val="12"/>
                    </c:numCache>
                  </c:numRef>
                </c:yVal>
                <c:smooth val="0"/>
                <c:extLst>
                  <c:ext xmlns:c16="http://schemas.microsoft.com/office/drawing/2014/chart" uri="{C3380CC4-5D6E-409C-BE32-E72D297353CC}">
                    <c16:uniqueId val="{0000000F-2FE7-425B-BF29-5FDB98D5B609}"/>
                  </c:ext>
                </c:extLst>
              </c15:ser>
            </c15:filteredScatterSeries>
          </c:ext>
        </c:extLst>
      </c:scatterChart>
      <c:catAx>
        <c:axId val="10466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Calibri (body)"/>
                <a:ea typeface="+mn-ea"/>
                <a:cs typeface="+mn-cs"/>
              </a:defRPr>
            </a:pPr>
            <a:endParaRPr lang="en-US"/>
          </a:p>
        </c:txPr>
        <c:crossAx val="104666783"/>
        <c:crosses val="autoZero"/>
        <c:auto val="1"/>
        <c:lblAlgn val="ctr"/>
        <c:lblOffset val="100"/>
        <c:noMultiLvlLbl val="0"/>
      </c:catAx>
      <c:valAx>
        <c:axId val="10466678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alibri (body)"/>
                    <a:ea typeface="+mn-ea"/>
                    <a:cs typeface="+mn-cs"/>
                  </a:defRPr>
                </a:pPr>
                <a:r>
                  <a:rPr lang="en-US" sz="1200" b="1">
                    <a:latin typeface="Calibri (body)"/>
                  </a:rPr>
                  <a:t>% of children</a:t>
                </a:r>
                <a:r>
                  <a:rPr lang="en-US" sz="1200" b="1" baseline="0">
                    <a:latin typeface="Calibri (body)"/>
                  </a:rPr>
                  <a:t> living in multidimensional poverty </a:t>
                </a:r>
                <a:r>
                  <a:rPr lang="en-US" sz="1200" b="1">
                    <a:latin typeface="Calibri (body)"/>
                  </a:rPr>
                  <a:t>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Calibri (body)"/>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body)"/>
                <a:ea typeface="+mn-ea"/>
                <a:cs typeface="+mn-cs"/>
              </a:defRPr>
            </a:pPr>
            <a:endParaRPr lang="en-US"/>
          </a:p>
        </c:txPr>
        <c:crossAx val="104668447"/>
        <c:crosses val="autoZero"/>
        <c:crossBetween val="between"/>
        <c:majorUnit val="10"/>
      </c:valAx>
      <c:valAx>
        <c:axId val="99713695"/>
        <c:scaling>
          <c:orientation val="minMax"/>
        </c:scaling>
        <c:delete val="1"/>
        <c:axPos val="r"/>
        <c:numFmt formatCode="0" sourceLinked="0"/>
        <c:majorTickMark val="out"/>
        <c:minorTickMark val="none"/>
        <c:tickLblPos val="nextTo"/>
        <c:crossAx val="1816059135"/>
        <c:crosses val="max"/>
        <c:crossBetween val="midCat"/>
      </c:valAx>
      <c:valAx>
        <c:axId val="1816059135"/>
        <c:scaling>
          <c:orientation val="minMax"/>
        </c:scaling>
        <c:delete val="1"/>
        <c:axPos val="b"/>
        <c:majorTickMark val="out"/>
        <c:minorTickMark val="none"/>
        <c:tickLblPos val="nextTo"/>
        <c:crossAx val="99713695"/>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53771539427139"/>
          <c:y val="5.0925925925925923E-2"/>
          <c:w val="0.70095020731104263"/>
          <c:h val="0.73577136191309422"/>
        </c:manualLayout>
      </c:layout>
      <c:barChart>
        <c:barDir val="col"/>
        <c:grouping val="clustered"/>
        <c:varyColors val="0"/>
        <c:ser>
          <c:idx val="0"/>
          <c:order val="0"/>
          <c:tx>
            <c:strRef>
              <c:f>Sheet1!$A$4</c:f>
              <c:strCache>
                <c:ptCount val="1"/>
                <c:pt idx="0">
                  <c:v>2010</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620A-4BD1-90B6-5B668AE0A6A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Sheet1!$D$3:$G$3</c:f>
              <c:strCache>
                <c:ptCount val="4"/>
                <c:pt idx="0">
                  <c:v>0-17 y.o.</c:v>
                </c:pt>
                <c:pt idx="1">
                  <c:v>urban</c:v>
                </c:pt>
                <c:pt idx="2">
                  <c:v>rural</c:v>
                </c:pt>
                <c:pt idx="3">
                  <c:v>refugee camps</c:v>
                </c:pt>
              </c:strCache>
            </c:strRef>
          </c:cat>
          <c:val>
            <c:numRef>
              <c:f>Sheet1!$D$4:$G$4</c:f>
              <c:numCache>
                <c:formatCode>General</c:formatCode>
                <c:ptCount val="4"/>
                <c:pt idx="0" formatCode="0.0">
                  <c:v>39</c:v>
                </c:pt>
              </c:numCache>
            </c:numRef>
          </c:val>
          <c:extLst>
            <c:ext xmlns:c16="http://schemas.microsoft.com/office/drawing/2014/chart" uri="{C3380CC4-5D6E-409C-BE32-E72D297353CC}">
              <c16:uniqueId val="{00000000-620A-4BD1-90B6-5B668AE0A6A0}"/>
            </c:ext>
          </c:extLst>
        </c:ser>
        <c:ser>
          <c:idx val="1"/>
          <c:order val="1"/>
          <c:tx>
            <c:strRef>
              <c:f>Sheet1!$A$5</c:f>
              <c:strCache>
                <c:ptCount val="1"/>
                <c:pt idx="0">
                  <c:v>2019-20</c:v>
                </c:pt>
              </c:strCache>
            </c:strRef>
          </c:tx>
          <c:spPr>
            <a:solidFill>
              <a:schemeClr val="bg2">
                <a:lumMod val="90000"/>
              </a:schemeClr>
            </a:solidFill>
            <a:ln>
              <a:noFill/>
            </a:ln>
            <a:effectLst/>
          </c:spPr>
          <c:invertIfNegative val="0"/>
          <c:dLbls>
            <c:dLbl>
              <c:idx val="0"/>
              <c:layout>
                <c:manualLayout>
                  <c:x val="2.31884057971014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0A-4BD1-90B6-5B668AE0A6A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Sheet1!$D$3:$G$3</c:f>
              <c:strCache>
                <c:ptCount val="4"/>
                <c:pt idx="0">
                  <c:v>0-17 y.o.</c:v>
                </c:pt>
                <c:pt idx="1">
                  <c:v>urban</c:v>
                </c:pt>
                <c:pt idx="2">
                  <c:v>rural</c:v>
                </c:pt>
                <c:pt idx="3">
                  <c:v>refugee camps</c:v>
                </c:pt>
              </c:strCache>
            </c:strRef>
          </c:cat>
          <c:val>
            <c:numRef>
              <c:f>Sheet1!$D$5:$G$5</c:f>
              <c:numCache>
                <c:formatCode>General</c:formatCode>
                <c:ptCount val="4"/>
                <c:pt idx="0">
                  <c:v>31.4</c:v>
                </c:pt>
                <c:pt idx="1">
                  <c:v>32.9</c:v>
                </c:pt>
                <c:pt idx="2">
                  <c:v>18.7</c:v>
                </c:pt>
                <c:pt idx="3">
                  <c:v>40.4</c:v>
                </c:pt>
              </c:numCache>
            </c:numRef>
          </c:val>
          <c:extLst>
            <c:ext xmlns:c16="http://schemas.microsoft.com/office/drawing/2014/chart" uri="{C3380CC4-5D6E-409C-BE32-E72D297353CC}">
              <c16:uniqueId val="{00000002-620A-4BD1-90B6-5B668AE0A6A0}"/>
            </c:ext>
          </c:extLst>
        </c:ser>
        <c:dLbls>
          <c:showLegendKey val="0"/>
          <c:showVal val="0"/>
          <c:showCatName val="0"/>
          <c:showSerName val="0"/>
          <c:showPercent val="0"/>
          <c:showBubbleSize val="0"/>
        </c:dLbls>
        <c:gapWidth val="50"/>
        <c:overlap val="25"/>
        <c:axId val="1675380976"/>
        <c:axId val="1675366000"/>
      </c:barChart>
      <c:catAx>
        <c:axId val="167538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5366000"/>
        <c:crosses val="autoZero"/>
        <c:auto val="1"/>
        <c:lblAlgn val="ctr"/>
        <c:lblOffset val="100"/>
        <c:noMultiLvlLbl val="0"/>
      </c:catAx>
      <c:valAx>
        <c:axId val="1675366000"/>
        <c:scaling>
          <c:orientation val="minMax"/>
          <c:max val="45"/>
          <c:min val="0"/>
        </c:scaling>
        <c:delete val="0"/>
        <c:axPos val="l"/>
        <c:title>
          <c:tx>
            <c:rich>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r>
                  <a:rPr lang="en-US" sz="1300" dirty="0"/>
                  <a:t>%</a:t>
                </a:r>
                <a:r>
                  <a:rPr lang="en-US" sz="1300" baseline="0" dirty="0"/>
                  <a:t> of children living in multidimensional poverty</a:t>
                </a:r>
                <a:endParaRPr lang="en-US" sz="1300" dirty="0"/>
              </a:p>
            </c:rich>
          </c:tx>
          <c:overlay val="0"/>
          <c:spPr>
            <a:noFill/>
            <a:ln>
              <a:noFill/>
            </a:ln>
            <a:effectLst/>
          </c:spPr>
          <c:txPr>
            <a:bodyPr rot="-54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7538097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dLbls>
          <c:showLegendKey val="0"/>
          <c:showVal val="0"/>
          <c:showCatName val="0"/>
          <c:showSerName val="0"/>
          <c:showPercent val="0"/>
          <c:showBubbleSize val="0"/>
        </c:dLbls>
        <c:axId val="104668447"/>
        <c:axId val="104666783"/>
        <c:extLst>
          <c:ext xmlns:c15="http://schemas.microsoft.com/office/drawing/2012/chart" uri="{02D57815-91ED-43cb-92C2-25804820EDAC}">
            <c15:filteredScatterSeries>
              <c15:ser>
                <c:idx val="1"/>
                <c:order val="0"/>
                <c:tx>
                  <c:strRef>
                    <c:extLst>
                      <c:ext uri="{02D57815-91ED-43cb-92C2-25804820EDAC}">
                        <c15:formulaRef>
                          <c15:sqref>'Pres SPNM'!$D$4</c15:sqref>
                        </c15:formulaRef>
                      </c:ext>
                    </c:extLst>
                    <c:strCache>
                      <c:ptCount val="1"/>
                    </c:strCache>
                  </c:strRef>
                </c:tx>
                <c:spPr>
                  <a:ln w="25400" cap="rnd">
                    <a:noFill/>
                    <a:round/>
                  </a:ln>
                  <a:effectLst/>
                </c:spPr>
                <c:marker>
                  <c:symbol val="dash"/>
                  <c:size val="5"/>
                  <c:spPr>
                    <a:solidFill>
                      <a:srgbClr val="FF0000"/>
                    </a:solidFill>
                    <a:ln w="15875">
                      <a:solidFill>
                        <a:srgbClr val="FF0000"/>
                      </a:solidFill>
                    </a:ln>
                    <a:effectLst/>
                  </c:spPr>
                </c:marker>
                <c:xVal>
                  <c:multiLvlStrRef>
                    <c:extLst>
                      <c:ext uri="{02D57815-91ED-43cb-92C2-25804820EDAC}">
                        <c15:formulaRef>
                          <c15:sqref>'Pres SPNM'!$A$5:$B$18</c15:sqref>
                        </c15:formulaRef>
                      </c:ext>
                    </c:extLst>
                    <c:multiLvlStrCache>
                      <c:ptCount val="14"/>
                      <c:lvl>
                        <c:pt idx="0">
                          <c:v>2012/13</c:v>
                        </c:pt>
                        <c:pt idx="1">
                          <c:v>2019</c:v>
                        </c:pt>
                        <c:pt idx="2">
                          <c:v>2008</c:v>
                        </c:pt>
                        <c:pt idx="3">
                          <c:v>2014</c:v>
                        </c:pt>
                        <c:pt idx="4">
                          <c:v>2011</c:v>
                        </c:pt>
                        <c:pt idx="5">
                          <c:v>2018</c:v>
                        </c:pt>
                        <c:pt idx="6">
                          <c:v>2012</c:v>
                        </c:pt>
                        <c:pt idx="7">
                          <c:v>2017/18</c:v>
                        </c:pt>
                        <c:pt idx="8">
                          <c:v>2011</c:v>
                        </c:pt>
                        <c:pt idx="9">
                          <c:v>2018</c:v>
                        </c:pt>
                        <c:pt idx="10">
                          <c:v>2010</c:v>
                        </c:pt>
                        <c:pt idx="11">
                          <c:v>2019/20</c:v>
                        </c:pt>
                        <c:pt idx="12">
                          <c:v>2011/12</c:v>
                        </c:pt>
                        <c:pt idx="13">
                          <c:v>2018</c:v>
                        </c:pt>
                      </c:lvl>
                      <c:lvl>
                        <c:pt idx="0">
                          <c:v>Algeria </c:v>
                        </c:pt>
                        <c:pt idx="2">
                          <c:v>Egypt</c:v>
                        </c:pt>
                        <c:pt idx="4">
                          <c:v>Iraq </c:v>
                        </c:pt>
                        <c:pt idx="6">
                          <c:v>Jordan </c:v>
                        </c:pt>
                        <c:pt idx="8">
                          <c:v>Morocco </c:v>
                        </c:pt>
                        <c:pt idx="10">
                          <c:v>State of Palestine</c:v>
                        </c:pt>
                        <c:pt idx="12">
                          <c:v>Tunisia </c:v>
                        </c:pt>
                      </c:lvl>
                    </c:multiLvlStrCache>
                  </c:multiLvlStrRef>
                </c:xVal>
                <c:yVal>
                  <c:numRef>
                    <c:extLst>
                      <c:ext uri="{02D57815-91ED-43cb-92C2-25804820EDAC}">
                        <c15:formulaRef>
                          <c15:sqref>'Pres SPNM'!$D$5:$D$18</c15:sqref>
                        </c15:formulaRef>
                      </c:ext>
                    </c:extLst>
                    <c:numCache>
                      <c:formatCode>General</c:formatCode>
                      <c:ptCount val="14"/>
                    </c:numCache>
                  </c:numRef>
                </c:yVal>
                <c:smooth val="0"/>
                <c:extLst>
                  <c:ext xmlns:c16="http://schemas.microsoft.com/office/drawing/2014/chart" uri="{C3380CC4-5D6E-409C-BE32-E72D297353CC}">
                    <c16:uniqueId val="{00000011-220C-4253-87C2-77FB9F54D6F5}"/>
                  </c:ext>
                </c:extLst>
              </c15:ser>
            </c15:filteredScatterSeries>
          </c:ext>
        </c:extLst>
      </c:scatterChart>
      <c:catAx>
        <c:axId val="10466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Calibri (body)"/>
                <a:ea typeface="+mn-ea"/>
                <a:cs typeface="+mn-cs"/>
              </a:defRPr>
            </a:pPr>
            <a:endParaRPr lang="en-US"/>
          </a:p>
        </c:txPr>
        <c:crossAx val="104666783"/>
        <c:crosses val="autoZero"/>
        <c:auto val="1"/>
        <c:lblAlgn val="ctr"/>
        <c:lblOffset val="100"/>
        <c:noMultiLvlLbl val="0"/>
      </c:catAx>
      <c:valAx>
        <c:axId val="10466678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850" b="1" i="0" u="none" strike="noStrike" kern="1200" baseline="0">
                    <a:solidFill>
                      <a:schemeClr val="tx1">
                        <a:lumMod val="65000"/>
                        <a:lumOff val="35000"/>
                      </a:schemeClr>
                    </a:solidFill>
                    <a:latin typeface="Calibri (body)"/>
                    <a:ea typeface="+mn-ea"/>
                    <a:cs typeface="+mn-cs"/>
                  </a:defRPr>
                </a:pPr>
                <a:r>
                  <a:rPr lang="en-US" sz="850" b="1">
                    <a:latin typeface="Calibri (body)"/>
                  </a:rPr>
                  <a:t>% of children</a:t>
                </a:r>
                <a:r>
                  <a:rPr lang="en-US" sz="850" b="1" baseline="0">
                    <a:latin typeface="Calibri (body)"/>
                  </a:rPr>
                  <a:t> living in multidimensional poverty </a:t>
                </a:r>
                <a:r>
                  <a:rPr lang="en-US" sz="850" b="1">
                    <a:latin typeface="Calibri (body)"/>
                  </a:rPr>
                  <a:t> </a:t>
                </a:r>
              </a:p>
            </c:rich>
          </c:tx>
          <c:overlay val="0"/>
          <c:spPr>
            <a:noFill/>
            <a:ln>
              <a:noFill/>
            </a:ln>
            <a:effectLst/>
          </c:spPr>
          <c:txPr>
            <a:bodyPr rot="-5400000" spcFirstLastPara="1" vertOverflow="ellipsis" vert="horz" wrap="square" anchor="ctr" anchorCtr="1"/>
            <a:lstStyle/>
            <a:p>
              <a:pPr>
                <a:defRPr sz="850" b="1" i="0" u="none" strike="noStrike" kern="1200" baseline="0">
                  <a:solidFill>
                    <a:schemeClr val="tx1">
                      <a:lumMod val="65000"/>
                      <a:lumOff val="35000"/>
                    </a:schemeClr>
                  </a:solidFill>
                  <a:latin typeface="Calibri (body)"/>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body)"/>
                <a:ea typeface="+mn-ea"/>
                <a:cs typeface="+mn-cs"/>
              </a:defRPr>
            </a:pPr>
            <a:endParaRPr lang="en-US"/>
          </a:p>
        </c:txPr>
        <c:crossAx val="104668447"/>
        <c:crosses val="autoZero"/>
        <c:crossBetween val="between"/>
        <c:majorUnit val="1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'Pres SPNM'!$C$4</c:f>
              <c:strCache>
                <c:ptCount val="1"/>
                <c:pt idx="0">
                  <c:v>Poverty Headcount (H)</c:v>
                </c:pt>
              </c:strCache>
            </c:strRef>
          </c:tx>
          <c:spPr>
            <a:solidFill>
              <a:schemeClr val="bg2">
                <a:lumMod val="75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6B8-4604-A9B5-B51A34D373B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66B8-4604-A9B5-B51A34D373BB}"/>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66B8-4604-A9B5-B51A34D373B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7-66B8-4604-A9B5-B51A34D373BB}"/>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9-66B8-4604-A9B5-B51A34D373BB}"/>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B-66B8-4604-A9B5-B51A34D373BB}"/>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D-66B8-4604-A9B5-B51A34D373BB}"/>
              </c:ext>
            </c:extLst>
          </c:dPt>
          <c:dPt>
            <c:idx val="15"/>
            <c:invertIfNegative val="0"/>
            <c:bubble3D val="0"/>
            <c:spPr>
              <a:solidFill>
                <a:schemeClr val="accent2"/>
              </a:solidFill>
              <a:ln>
                <a:noFill/>
              </a:ln>
              <a:effectLst/>
            </c:spPr>
            <c:extLst>
              <c:ext xmlns:c16="http://schemas.microsoft.com/office/drawing/2014/chart" uri="{C3380CC4-5D6E-409C-BE32-E72D297353CC}">
                <c16:uniqueId val="{0000000F-66B8-4604-A9B5-B51A34D373BB}"/>
              </c:ext>
            </c:extLst>
          </c:dPt>
          <c:dPt>
            <c:idx val="17"/>
            <c:invertIfNegative val="0"/>
            <c:bubble3D val="0"/>
            <c:spPr>
              <a:solidFill>
                <a:srgbClr val="C00000"/>
              </a:solidFill>
              <a:ln>
                <a:noFill/>
              </a:ln>
              <a:effectLst/>
            </c:spPr>
            <c:extLst>
              <c:ext xmlns:c16="http://schemas.microsoft.com/office/drawing/2014/chart" uri="{C3380CC4-5D6E-409C-BE32-E72D297353CC}">
                <c16:uniqueId val="{00000013-66B8-4604-A9B5-B51A34D373B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Calibri (body)"/>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'Pres SPNM'!$A$5:$B$23</c:f>
              <c:multiLvlStrCache>
                <c:ptCount val="19"/>
                <c:lvl>
                  <c:pt idx="0">
                    <c:v>2012/13</c:v>
                  </c:pt>
                  <c:pt idx="1">
                    <c:v>2019</c:v>
                  </c:pt>
                  <c:pt idx="2">
                    <c:v>2008</c:v>
                  </c:pt>
                  <c:pt idx="3">
                    <c:v>2014</c:v>
                  </c:pt>
                  <c:pt idx="4">
                    <c:v>2011</c:v>
                  </c:pt>
                  <c:pt idx="5">
                    <c:v>2018</c:v>
                  </c:pt>
                  <c:pt idx="6">
                    <c:v>2012</c:v>
                  </c:pt>
                  <c:pt idx="7">
                    <c:v>2017/18</c:v>
                  </c:pt>
                  <c:pt idx="8">
                    <c:v>2011</c:v>
                  </c:pt>
                  <c:pt idx="9">
                    <c:v>2018</c:v>
                  </c:pt>
                  <c:pt idx="10">
                    <c:v>2010</c:v>
                  </c:pt>
                  <c:pt idx="11">
                    <c:v>2019/20</c:v>
                  </c:pt>
                  <c:pt idx="12">
                    <c:v>2011/12</c:v>
                  </c:pt>
                  <c:pt idx="13">
                    <c:v>2018</c:v>
                  </c:pt>
                  <c:pt idx="15">
                    <c:v>2013</c:v>
                  </c:pt>
                  <c:pt idx="16">
                    <c:v>n/a</c:v>
                  </c:pt>
                  <c:pt idx="17">
                    <c:v>2013</c:v>
                  </c:pt>
                  <c:pt idx="18">
                    <c:v>n/a</c:v>
                  </c:pt>
                </c:lvl>
                <c:lvl>
                  <c:pt idx="0">
                    <c:v>Algeria </c:v>
                  </c:pt>
                  <c:pt idx="2">
                    <c:v>Egypt</c:v>
                  </c:pt>
                  <c:pt idx="4">
                    <c:v>Iraq </c:v>
                  </c:pt>
                  <c:pt idx="6">
                    <c:v>Jordan </c:v>
                  </c:pt>
                  <c:pt idx="8">
                    <c:v>Morocco </c:v>
                  </c:pt>
                  <c:pt idx="10">
                    <c:v>State of Palestine</c:v>
                  </c:pt>
                  <c:pt idx="12">
                    <c:v>Tunisia </c:v>
                  </c:pt>
                  <c:pt idx="15">
                    <c:v>Sudan</c:v>
                  </c:pt>
                  <c:pt idx="17">
                    <c:v>Yemen</c:v>
                  </c:pt>
                </c:lvl>
              </c:multiLvlStrCache>
            </c:multiLvlStrRef>
          </c:cat>
          <c:val>
            <c:numRef>
              <c:f>'Pres SPNM'!$C$5:$C$23</c:f>
              <c:numCache>
                <c:formatCode>0.0</c:formatCode>
                <c:ptCount val="19"/>
                <c:pt idx="0">
                  <c:v>28.131696945565615</c:v>
                </c:pt>
                <c:pt idx="1">
                  <c:v>27.827981202228646</c:v>
                </c:pt>
                <c:pt idx="2">
                  <c:v>24.309434262292445</c:v>
                </c:pt>
                <c:pt idx="3">
                  <c:v>16.611560776495786</c:v>
                </c:pt>
                <c:pt idx="4">
                  <c:v>42.598778268802185</c:v>
                </c:pt>
                <c:pt idx="5">
                  <c:v>38.22933436798067</c:v>
                </c:pt>
                <c:pt idx="6">
                  <c:v>22.16847049814033</c:v>
                </c:pt>
                <c:pt idx="7">
                  <c:v>13.899743977989932</c:v>
                </c:pt>
                <c:pt idx="8">
                  <c:v>41.77</c:v>
                </c:pt>
                <c:pt idx="9">
                  <c:v>23.939765698425958</c:v>
                </c:pt>
                <c:pt idx="10">
                  <c:v>38.99990472369263</c:v>
                </c:pt>
                <c:pt idx="11">
                  <c:v>31.40550824460006</c:v>
                </c:pt>
                <c:pt idx="12">
                  <c:v>18.753784943144677</c:v>
                </c:pt>
                <c:pt idx="13">
                  <c:v>16.822785963935736</c:v>
                </c:pt>
                <c:pt idx="15">
                  <c:v>87</c:v>
                </c:pt>
                <c:pt idx="17">
                  <c:v>76.3</c:v>
                </c:pt>
              </c:numCache>
            </c:numRef>
          </c:val>
          <c:extLst>
            <c:ext xmlns:c16="http://schemas.microsoft.com/office/drawing/2014/chart" uri="{C3380CC4-5D6E-409C-BE32-E72D297353CC}">
              <c16:uniqueId val="{00000010-66B8-4604-A9B5-B51A34D373BB}"/>
            </c:ext>
          </c:extLst>
        </c:ser>
        <c:dLbls>
          <c:showLegendKey val="0"/>
          <c:showVal val="0"/>
          <c:showCatName val="0"/>
          <c:showSerName val="0"/>
          <c:showPercent val="0"/>
          <c:showBubbleSize val="0"/>
        </c:dLbls>
        <c:gapWidth val="38"/>
        <c:overlap val="-15"/>
        <c:axId val="104668447"/>
        <c:axId val="104666783"/>
      </c:barChart>
      <c:scatterChart>
        <c:scatterStyle val="lineMarker"/>
        <c:varyColors val="0"/>
        <c:dLbls>
          <c:showLegendKey val="0"/>
          <c:showVal val="0"/>
          <c:showCatName val="0"/>
          <c:showSerName val="0"/>
          <c:showPercent val="0"/>
          <c:showBubbleSize val="0"/>
        </c:dLbls>
        <c:axId val="1816059135"/>
        <c:axId val="99713695"/>
        <c:extLst>
          <c:ext xmlns:c15="http://schemas.microsoft.com/office/drawing/2012/chart" uri="{02D57815-91ED-43cb-92C2-25804820EDAC}">
            <c15:filteredScatterSeries>
              <c15:ser>
                <c:idx val="1"/>
                <c:order val="1"/>
                <c:tx>
                  <c:strRef>
                    <c:extLst>
                      <c:ext uri="{02D57815-91ED-43cb-92C2-25804820EDAC}">
                        <c15:formulaRef>
                          <c15:sqref>'Pres SPNM'!$D$4</c15:sqref>
                        </c15:formulaRef>
                      </c:ext>
                    </c:extLst>
                    <c:strCache>
                      <c:ptCount val="1"/>
                    </c:strCache>
                  </c:strRef>
                </c:tx>
                <c:spPr>
                  <a:ln w="25400" cap="rnd">
                    <a:noFill/>
                    <a:round/>
                  </a:ln>
                  <a:effectLst/>
                </c:spPr>
                <c:marker>
                  <c:symbol val="dash"/>
                  <c:size val="5"/>
                  <c:spPr>
                    <a:solidFill>
                      <a:srgbClr val="FF0000"/>
                    </a:solidFill>
                    <a:ln w="15875">
                      <a:solidFill>
                        <a:srgbClr val="FF0000"/>
                      </a:solidFill>
                    </a:ln>
                    <a:effectLst/>
                  </c:spPr>
                </c:marker>
                <c:xVal>
                  <c:multiLvlStrRef>
                    <c:extLst>
                      <c:ext uri="{02D57815-91ED-43cb-92C2-25804820EDAC}">
                        <c15:formulaRef>
                          <c15:sqref>'Pres SPNM'!$A$5:$B$18</c15:sqref>
                        </c15:formulaRef>
                      </c:ext>
                    </c:extLst>
                    <c:multiLvlStrCache>
                      <c:ptCount val="14"/>
                      <c:lvl>
                        <c:pt idx="0">
                          <c:v>2012/13</c:v>
                        </c:pt>
                        <c:pt idx="1">
                          <c:v>2019</c:v>
                        </c:pt>
                        <c:pt idx="2">
                          <c:v>2008</c:v>
                        </c:pt>
                        <c:pt idx="3">
                          <c:v>2014</c:v>
                        </c:pt>
                        <c:pt idx="4">
                          <c:v>2011</c:v>
                        </c:pt>
                        <c:pt idx="5">
                          <c:v>2018</c:v>
                        </c:pt>
                        <c:pt idx="6">
                          <c:v>2012</c:v>
                        </c:pt>
                        <c:pt idx="7">
                          <c:v>2017/18</c:v>
                        </c:pt>
                        <c:pt idx="8">
                          <c:v>2011</c:v>
                        </c:pt>
                        <c:pt idx="9">
                          <c:v>2018</c:v>
                        </c:pt>
                        <c:pt idx="10">
                          <c:v>2010</c:v>
                        </c:pt>
                        <c:pt idx="11">
                          <c:v>2019/20</c:v>
                        </c:pt>
                        <c:pt idx="12">
                          <c:v>2011/12</c:v>
                        </c:pt>
                        <c:pt idx="13">
                          <c:v>2018</c:v>
                        </c:pt>
                      </c:lvl>
                      <c:lvl>
                        <c:pt idx="0">
                          <c:v>Algeria </c:v>
                        </c:pt>
                        <c:pt idx="2">
                          <c:v>Egypt</c:v>
                        </c:pt>
                        <c:pt idx="4">
                          <c:v>Iraq </c:v>
                        </c:pt>
                        <c:pt idx="6">
                          <c:v>Jordan </c:v>
                        </c:pt>
                        <c:pt idx="8">
                          <c:v>Morocco </c:v>
                        </c:pt>
                        <c:pt idx="10">
                          <c:v>State of Palestine</c:v>
                        </c:pt>
                        <c:pt idx="12">
                          <c:v>Tunisia </c:v>
                        </c:pt>
                      </c:lvl>
                    </c:multiLvlStrCache>
                  </c:multiLvlStrRef>
                </c:xVal>
                <c:yVal>
                  <c:numRef>
                    <c:extLst>
                      <c:ext uri="{02D57815-91ED-43cb-92C2-25804820EDAC}">
                        <c15:formulaRef>
                          <c15:sqref>'Pres SPNM'!$D$5:$D$18</c15:sqref>
                        </c15:formulaRef>
                      </c:ext>
                    </c:extLst>
                    <c:numCache>
                      <c:formatCode>General</c:formatCode>
                      <c:ptCount val="14"/>
                    </c:numCache>
                  </c:numRef>
                </c:yVal>
                <c:smooth val="0"/>
                <c:extLst>
                  <c:ext xmlns:c16="http://schemas.microsoft.com/office/drawing/2014/chart" uri="{C3380CC4-5D6E-409C-BE32-E72D297353CC}">
                    <c16:uniqueId val="{00000011-66B8-4604-A9B5-B51A34D373BB}"/>
                  </c:ext>
                </c:extLst>
              </c15:ser>
            </c15:filteredScatterSeries>
          </c:ext>
        </c:extLst>
      </c:scatterChart>
      <c:catAx>
        <c:axId val="10466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Calibri (body)"/>
                <a:ea typeface="+mn-ea"/>
                <a:cs typeface="+mn-cs"/>
              </a:defRPr>
            </a:pPr>
            <a:endParaRPr lang="en-US"/>
          </a:p>
        </c:txPr>
        <c:crossAx val="104666783"/>
        <c:crosses val="autoZero"/>
        <c:auto val="1"/>
        <c:lblAlgn val="ctr"/>
        <c:lblOffset val="100"/>
        <c:noMultiLvlLbl val="0"/>
      </c:catAx>
      <c:valAx>
        <c:axId val="10466678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300" b="1" i="0" u="none" strike="noStrike" kern="1200" baseline="0">
                    <a:solidFill>
                      <a:schemeClr val="tx1">
                        <a:lumMod val="65000"/>
                        <a:lumOff val="35000"/>
                      </a:schemeClr>
                    </a:solidFill>
                    <a:latin typeface="Calibri (body)"/>
                    <a:ea typeface="+mn-ea"/>
                    <a:cs typeface="+mn-cs"/>
                  </a:defRPr>
                </a:pPr>
                <a:r>
                  <a:rPr lang="en-US" sz="1300" b="1">
                    <a:latin typeface="Calibri (body)"/>
                  </a:rPr>
                  <a:t>% of children</a:t>
                </a:r>
                <a:r>
                  <a:rPr lang="en-US" sz="1300" b="1" baseline="0">
                    <a:latin typeface="Calibri (body)"/>
                  </a:rPr>
                  <a:t> living in multidimensional poverty </a:t>
                </a:r>
                <a:r>
                  <a:rPr lang="en-US" sz="1300" b="1">
                    <a:latin typeface="Calibri (body)"/>
                  </a:rPr>
                  <a:t> </a:t>
                </a:r>
              </a:p>
            </c:rich>
          </c:tx>
          <c:layout>
            <c:manualLayout>
              <c:xMode val="edge"/>
              <c:yMode val="edge"/>
              <c:x val="1.6342818758373939E-2"/>
              <c:y val="0.14534140512726665"/>
            </c:manualLayout>
          </c:layout>
          <c:overlay val="0"/>
          <c:spPr>
            <a:noFill/>
            <a:ln>
              <a:noFill/>
            </a:ln>
            <a:effectLst/>
          </c:spPr>
          <c:txPr>
            <a:bodyPr rot="-5400000" spcFirstLastPara="1" vertOverflow="ellipsis" vert="horz" wrap="square" anchor="ctr" anchorCtr="1"/>
            <a:lstStyle/>
            <a:p>
              <a:pPr>
                <a:defRPr sz="1300" b="1" i="0" u="none" strike="noStrike" kern="1200" baseline="0">
                  <a:solidFill>
                    <a:schemeClr val="tx1">
                      <a:lumMod val="65000"/>
                      <a:lumOff val="35000"/>
                    </a:schemeClr>
                  </a:solidFill>
                  <a:latin typeface="Calibri (body)"/>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body)"/>
                <a:ea typeface="+mn-ea"/>
                <a:cs typeface="+mn-cs"/>
              </a:defRPr>
            </a:pPr>
            <a:endParaRPr lang="en-US"/>
          </a:p>
        </c:txPr>
        <c:crossAx val="104668447"/>
        <c:crosses val="autoZero"/>
        <c:crossBetween val="between"/>
        <c:majorUnit val="10"/>
      </c:valAx>
      <c:valAx>
        <c:axId val="99713695"/>
        <c:scaling>
          <c:orientation val="minMax"/>
        </c:scaling>
        <c:delete val="1"/>
        <c:axPos val="r"/>
        <c:numFmt formatCode="0" sourceLinked="0"/>
        <c:majorTickMark val="out"/>
        <c:minorTickMark val="none"/>
        <c:tickLblPos val="nextTo"/>
        <c:crossAx val="1816059135"/>
        <c:crosses val="max"/>
        <c:crossBetween val="midCat"/>
      </c:valAx>
      <c:valAx>
        <c:axId val="1816059135"/>
        <c:scaling>
          <c:orientation val="minMax"/>
        </c:scaling>
        <c:delete val="1"/>
        <c:axPos val="b"/>
        <c:majorTickMark val="out"/>
        <c:minorTickMark val="none"/>
        <c:tickLblPos val="nextTo"/>
        <c:crossAx val="99713695"/>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0.17548</cdr:x>
      <cdr:y>0.03226</cdr:y>
    </cdr:from>
    <cdr:to>
      <cdr:x>0.30918</cdr:x>
      <cdr:y>0.19031</cdr:y>
    </cdr:to>
    <cdr:pic>
      <cdr:nvPicPr>
        <cdr:cNvPr id="2" name="chart">
          <a:extLst xmlns:a="http://schemas.openxmlformats.org/drawingml/2006/main">
            <a:ext uri="{FF2B5EF4-FFF2-40B4-BE49-F238E27FC236}">
              <a16:creationId xmlns:a16="http://schemas.microsoft.com/office/drawing/2014/main" id="{79B18808-9A33-4478-9779-C6F94E1ABD9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500027" y="143839"/>
          <a:ext cx="1142857" cy="70476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B698322-AEFC-4C21-9953-0A6D1E6D484B}" type="datetimeFigureOut">
              <a:rPr lang="en-US" smtClean="0"/>
              <a:t>11/28/2023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397A49-F4B9-49A0-9AE6-CD99141DDB25}" type="slidenum">
              <a:rPr lang="en-US" smtClean="0"/>
              <a:t>‹#›</a:t>
            </a:fld>
            <a:endParaRPr lang="en-US"/>
          </a:p>
        </p:txBody>
      </p:sp>
    </p:spTree>
    <p:extLst>
      <p:ext uri="{BB962C8B-B14F-4D97-AF65-F5344CB8AC3E}">
        <p14:creationId xmlns:p14="http://schemas.microsoft.com/office/powerpoint/2010/main" val="1218848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3ED430-1BA3-4F42-86D2-AA56EC019146}" type="datetimeFigureOut">
              <a:rPr lang="en-US" smtClean="0"/>
              <a:t>11/28/2023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4BC1C9E-4A2C-4953-B3EE-C443C6E68EF0}" type="slidenum">
              <a:rPr lang="en-US" smtClean="0"/>
              <a:t>‹#›</a:t>
            </a:fld>
            <a:endParaRPr lang="en-US"/>
          </a:p>
        </p:txBody>
      </p:sp>
    </p:spTree>
    <p:extLst>
      <p:ext uri="{BB962C8B-B14F-4D97-AF65-F5344CB8AC3E}">
        <p14:creationId xmlns:p14="http://schemas.microsoft.com/office/powerpoint/2010/main" val="93030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a:t>
            </a:r>
          </a:p>
          <a:p>
            <a:endParaRPr lang="en-US" dirty="0"/>
          </a:p>
          <a:p>
            <a:pPr marL="285750" marR="0" indent="-285750">
              <a:lnSpc>
                <a:spcPts val="2000"/>
              </a:lnSpc>
              <a:spcBef>
                <a:spcPts val="0"/>
              </a:spcBef>
              <a:spcAft>
                <a:spcPts val="600"/>
              </a:spcAft>
              <a:buClrTx/>
              <a:buFont typeface="Arial" panose="020B0604020202020204" pitchFamily="34" charset="0"/>
              <a:buChar char="•"/>
            </a:pPr>
            <a:r>
              <a:rPr lang="en-US" sz="1200" dirty="0">
                <a:solidFill>
                  <a:srgbClr val="575756"/>
                </a:solidFill>
                <a:effectLst/>
                <a:latin typeface="Calibri" panose="020F0502020204030204" pitchFamily="34" charset="0"/>
                <a:ea typeface="Calibri" panose="020F0502020204030204" pitchFamily="34" charset="0"/>
                <a:cs typeface="Calibri" panose="020F0502020204030204" pitchFamily="34" charset="0"/>
              </a:rPr>
              <a:t>Revised Arab MPI endorsed in the 40</a:t>
            </a:r>
            <a:r>
              <a:rPr lang="en-US" sz="1200" baseline="30000" dirty="0">
                <a:solidFill>
                  <a:srgbClr val="575756"/>
                </a:solidFill>
                <a:effectLst/>
                <a:latin typeface="Calibri" panose="020F0502020204030204" pitchFamily="34" charset="0"/>
                <a:ea typeface="Calibri" panose="020F0502020204030204" pitchFamily="34" charset="0"/>
                <a:cs typeface="Calibri" panose="020F0502020204030204" pitchFamily="34" charset="0"/>
              </a:rPr>
              <a:t>th</a:t>
            </a:r>
            <a:r>
              <a:rPr lang="en-US" sz="1200" dirty="0">
                <a:solidFill>
                  <a:srgbClr val="575756"/>
                </a:solidFill>
                <a:effectLst/>
                <a:latin typeface="Calibri" panose="020F0502020204030204" pitchFamily="34" charset="0"/>
                <a:ea typeface="Calibri" panose="020F0502020204030204" pitchFamily="34" charset="0"/>
                <a:cs typeface="Calibri" panose="020F0502020204030204" pitchFamily="34" charset="0"/>
              </a:rPr>
              <a:t> in 17 December 2020 by the Arab Social Ministerial Council as the basis for measuring household multidimensional poverty in the report. </a:t>
            </a:r>
          </a:p>
          <a:p>
            <a:pPr marL="285750" marR="0" indent="-285750">
              <a:lnSpc>
                <a:spcPts val="2000"/>
              </a:lnSpc>
              <a:spcBef>
                <a:spcPts val="0"/>
              </a:spcBef>
              <a:spcAft>
                <a:spcPts val="600"/>
              </a:spcAft>
              <a:buFont typeface="Arial" panose="020B0604020202020204" pitchFamily="34" charset="0"/>
              <a:buChar char="•"/>
            </a:pPr>
            <a:endParaRPr lang="en-US" sz="1200" dirty="0">
              <a:solidFill>
                <a:srgbClr val="575756"/>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ts val="2000"/>
              </a:lnSpc>
              <a:spcBef>
                <a:spcPts val="0"/>
              </a:spcBef>
              <a:spcAft>
                <a:spcPts val="600"/>
              </a:spcAft>
              <a:buClrTx/>
              <a:buFont typeface="Arial" panose="020B0604020202020204" pitchFamily="34" charset="0"/>
              <a:buChar char="•"/>
            </a:pPr>
            <a:r>
              <a:rPr lang="en-US" sz="1200" dirty="0">
                <a:solidFill>
                  <a:srgbClr val="575756"/>
                </a:solidFill>
                <a:effectLst/>
                <a:latin typeface="Calibri" panose="020F0502020204030204" pitchFamily="34" charset="0"/>
                <a:ea typeface="Calibri" panose="020F0502020204030204" pitchFamily="34" charset="0"/>
                <a:cs typeface="Calibri" panose="020F0502020204030204" pitchFamily="34" charset="0"/>
              </a:rPr>
              <a:t>Preparatory Discussion held in Amman on 27 October 2021, which aimed to discuss the process and structure of the Report which was endorsed by the LAS Ministerial Council meeting held in Amman on 25 October 2021.</a:t>
            </a:r>
          </a:p>
          <a:p>
            <a:pPr marL="285750" marR="0" indent="-285750">
              <a:lnSpc>
                <a:spcPts val="2000"/>
              </a:lnSpc>
              <a:spcBef>
                <a:spcPts val="0"/>
              </a:spcBef>
              <a:spcAft>
                <a:spcPts val="600"/>
              </a:spcAft>
              <a:buFont typeface="Arial" panose="020B0604020202020204" pitchFamily="34" charset="0"/>
              <a:buChar char="•"/>
            </a:pPr>
            <a:endParaRPr lang="en-US" sz="1200" dirty="0">
              <a:solidFill>
                <a:srgbClr val="575756"/>
              </a:solidFill>
              <a:effectLst/>
              <a:latin typeface="Calibri" panose="020F0502020204030204" pitchFamily="34" charset="0"/>
              <a:ea typeface="Calibri" panose="020F0502020204030204" pitchFamily="34" charset="0"/>
              <a:cs typeface="Calibri" panose="020F0502020204030204" pitchFamily="34" charset="0"/>
            </a:endParaRPr>
          </a:p>
          <a:p>
            <a:pPr marL="285750" marR="0" indent="-285750">
              <a:lnSpc>
                <a:spcPts val="2000"/>
              </a:lnSpc>
              <a:spcBef>
                <a:spcPts val="0"/>
              </a:spcBef>
              <a:spcAft>
                <a:spcPts val="600"/>
              </a:spcAft>
              <a:buClrTx/>
              <a:buFont typeface="Arial" panose="020B0604020202020204" pitchFamily="34" charset="0"/>
              <a:buChar char="•"/>
            </a:pPr>
            <a:r>
              <a:rPr lang="en-US" sz="1200" dirty="0">
                <a:solidFill>
                  <a:srgbClr val="575756"/>
                </a:solidFill>
                <a:effectLst/>
                <a:latin typeface="Calibri" panose="020F0502020204030204" pitchFamily="34" charset="0"/>
                <a:ea typeface="Calibri" panose="020F0502020204030204" pitchFamily="34" charset="0"/>
                <a:cs typeface="Calibri" panose="020F0502020204030204" pitchFamily="34" charset="0"/>
              </a:rPr>
              <a:t>A high-level meeting was held in Amman on 16 October 2022 with the participation of partners and member states to discuss the first draft of the Second Arab Multidimensional Poverty report and receive suggestions from the member states. </a:t>
            </a:r>
          </a:p>
          <a:p>
            <a:pPr marL="285750" marR="0" indent="-285750">
              <a:lnSpc>
                <a:spcPts val="2000"/>
              </a:lnSpc>
              <a:spcBef>
                <a:spcPts val="0"/>
              </a:spcBef>
              <a:spcAft>
                <a:spcPts val="600"/>
              </a:spcAft>
              <a:buClrTx/>
              <a:buFont typeface="Arial" panose="020B0604020202020204" pitchFamily="34" charset="0"/>
              <a:buChar char="•"/>
            </a:pPr>
            <a:endParaRPr lang="en-US" sz="1200" dirty="0">
              <a:solidFill>
                <a:srgbClr val="575756"/>
              </a:solidFill>
              <a:effectLst/>
              <a:latin typeface="Calibri" panose="020F0502020204030204" pitchFamily="34" charset="0"/>
              <a:ea typeface="Times New Roman" panose="02020603050405020304" pitchFamily="18" charset="0"/>
              <a:cs typeface="Calibri" panose="020F0502020204030204" pitchFamily="34" charset="0"/>
            </a:endParaRPr>
          </a:p>
          <a:p>
            <a:pPr marL="285750" marR="0" indent="-285750">
              <a:lnSpc>
                <a:spcPts val="2000"/>
              </a:lnSpc>
              <a:spcBef>
                <a:spcPts val="0"/>
              </a:spcBef>
              <a:spcAft>
                <a:spcPts val="600"/>
              </a:spcAft>
              <a:buClrTx/>
              <a:buFont typeface="Arial" panose="020B0604020202020204" pitchFamily="34" charset="0"/>
              <a:buChar char="•"/>
            </a:pPr>
            <a:r>
              <a:rPr lang="en-US" sz="1200" dirty="0">
                <a:solidFill>
                  <a:srgbClr val="575756"/>
                </a:solidFill>
                <a:effectLst/>
                <a:latin typeface="Calibri" panose="020F0502020204030204" pitchFamily="34" charset="0"/>
                <a:ea typeface="Times New Roman" panose="02020603050405020304" pitchFamily="18" charset="0"/>
                <a:cs typeface="Calibri" panose="020F0502020204030204" pitchFamily="34" charset="0"/>
              </a:rPr>
              <a:t>Launched on 25 Jan 2023 in Doha at the High-Level Policy Event on child poverty and disabilities, side event to the Arab Ministerial Meeting of the Ministry of Social Development</a:t>
            </a:r>
          </a:p>
          <a:p>
            <a:endParaRPr lang="en-US" dirty="0"/>
          </a:p>
        </p:txBody>
      </p:sp>
      <p:sp>
        <p:nvSpPr>
          <p:cNvPr id="4" name="Slide Number Placeholder 3"/>
          <p:cNvSpPr>
            <a:spLocks noGrp="1"/>
          </p:cNvSpPr>
          <p:nvPr>
            <p:ph type="sldNum" sz="quarter" idx="5"/>
          </p:nvPr>
        </p:nvSpPr>
        <p:spPr/>
        <p:txBody>
          <a:bodyPr/>
          <a:lstStyle/>
          <a:p>
            <a:fld id="{14BC1C9E-4A2C-4953-B3EE-C443C6E68EF0}" type="slidenum">
              <a:rPr lang="en-US" smtClean="0"/>
              <a:t>2</a:t>
            </a:fld>
            <a:endParaRPr lang="en-US"/>
          </a:p>
        </p:txBody>
      </p:sp>
    </p:spTree>
    <p:extLst>
      <p:ext uri="{BB962C8B-B14F-4D97-AF65-F5344CB8AC3E}">
        <p14:creationId xmlns:p14="http://schemas.microsoft.com/office/powerpoint/2010/main" val="76252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457B79-585C-41A2-AFC0-DCF80EA499D2}" type="slidenum">
              <a:rPr lang="en-US" smtClean="0"/>
              <a:t>13</a:t>
            </a:fld>
            <a:endParaRPr lang="en-US"/>
          </a:p>
        </p:txBody>
      </p:sp>
    </p:spTree>
    <p:extLst>
      <p:ext uri="{BB962C8B-B14F-4D97-AF65-F5344CB8AC3E}">
        <p14:creationId xmlns:p14="http://schemas.microsoft.com/office/powerpoint/2010/main" val="383094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11/28/2023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dirty="0"/>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nescwa.org/publications/second-arab-multidimensional-poverty-repo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495300" y="304800"/>
            <a:ext cx="8305800" cy="4416594"/>
          </a:xfrm>
          <a:prstGeom prst="rect">
            <a:avLst/>
          </a:prstGeom>
        </p:spPr>
        <p:txBody>
          <a:bodyPr>
            <a:spAutoFit/>
          </a:bodyPr>
          <a:lstStyle/>
          <a:p>
            <a:pPr marL="274320" indent="-274320">
              <a:buClr>
                <a:schemeClr val="accent3"/>
              </a:buClr>
              <a:buFont typeface="Wingdings 2"/>
              <a:buChar char=""/>
              <a:defRPr/>
            </a:pPr>
            <a:endParaRPr lang="en-GB" sz="2000" b="1" dirty="0">
              <a:solidFill>
                <a:schemeClr val="bg1"/>
              </a:solidFill>
              <a:cs typeface="Arial" pitchFamily="34" charset="0"/>
            </a:endParaRPr>
          </a:p>
          <a:p>
            <a:pPr marL="274320" indent="-274320" algn="ctr">
              <a:buClr>
                <a:schemeClr val="accent3"/>
              </a:buClr>
              <a:defRPr/>
            </a:pPr>
            <a:endParaRPr lang="en-US" sz="2000" b="1" dirty="0">
              <a:solidFill>
                <a:schemeClr val="bg1"/>
              </a:solidFill>
              <a:cs typeface="Arial" pitchFamily="34" charset="0"/>
            </a:endParaRPr>
          </a:p>
          <a:p>
            <a:pPr marL="274320" indent="-274320" algn="ctr">
              <a:buClr>
                <a:schemeClr val="accent3"/>
              </a:buClr>
              <a:defRPr/>
            </a:pPr>
            <a:endParaRPr lang="en-US" sz="4000" b="1" dirty="0">
              <a:solidFill>
                <a:schemeClr val="bg1"/>
              </a:solidFill>
              <a:cs typeface="Arial" pitchFamily="34" charset="0"/>
            </a:endParaRPr>
          </a:p>
          <a:p>
            <a:pPr marL="274320" indent="-274320" algn="ctr">
              <a:buClr>
                <a:schemeClr val="accent3"/>
              </a:buClr>
              <a:defRPr/>
            </a:pPr>
            <a:r>
              <a:rPr lang="en-US" sz="3800" b="1" dirty="0">
                <a:solidFill>
                  <a:schemeClr val="bg1"/>
                </a:solidFill>
                <a:cs typeface="Arial" pitchFamily="34" charset="0"/>
              </a:rPr>
              <a:t>Child poverty in the 2</a:t>
            </a:r>
            <a:r>
              <a:rPr lang="en-US" sz="3800" b="1" baseline="30000" dirty="0">
                <a:solidFill>
                  <a:schemeClr val="bg1"/>
                </a:solidFill>
                <a:cs typeface="Arial" pitchFamily="34" charset="0"/>
              </a:rPr>
              <a:t>nd</a:t>
            </a:r>
            <a:r>
              <a:rPr lang="en-US" sz="3800" b="1" dirty="0">
                <a:solidFill>
                  <a:schemeClr val="bg1"/>
                </a:solidFill>
                <a:cs typeface="Arial" pitchFamily="34" charset="0"/>
              </a:rPr>
              <a:t> </a:t>
            </a:r>
          </a:p>
          <a:p>
            <a:pPr marL="274320" indent="-274320" algn="ctr">
              <a:buClr>
                <a:schemeClr val="accent3"/>
              </a:buClr>
              <a:defRPr/>
            </a:pPr>
            <a:r>
              <a:rPr lang="en-US" sz="3800" b="1" dirty="0">
                <a:solidFill>
                  <a:schemeClr val="bg1"/>
                </a:solidFill>
                <a:cs typeface="Arial" pitchFamily="34" charset="0"/>
              </a:rPr>
              <a:t>Arab Multidimensional Poverty Report </a:t>
            </a:r>
          </a:p>
          <a:p>
            <a:pPr marL="274320" indent="-274320" algn="ctr">
              <a:buClr>
                <a:schemeClr val="accent3"/>
              </a:buClr>
              <a:defRPr/>
            </a:pPr>
            <a:r>
              <a:rPr lang="en-US" sz="4000" b="1" dirty="0">
                <a:solidFill>
                  <a:schemeClr val="bg1"/>
                </a:solidFill>
                <a:cs typeface="Arial" pitchFamily="34" charset="0"/>
              </a:rPr>
              <a:t>Highlights </a:t>
            </a:r>
          </a:p>
          <a:p>
            <a:pPr marL="274320" indent="-274320" algn="ctr">
              <a:buClr>
                <a:schemeClr val="accent3"/>
              </a:buClr>
              <a:defRPr/>
            </a:pPr>
            <a:endParaRPr lang="en-US" sz="3000" b="1" dirty="0">
              <a:solidFill>
                <a:schemeClr val="bg1"/>
              </a:solidFill>
              <a:cs typeface="Arial" pitchFamily="34" charset="0"/>
            </a:endParaRPr>
          </a:p>
          <a:p>
            <a:pPr marL="274320" indent="-274320" algn="ctr">
              <a:buClr>
                <a:schemeClr val="accent3"/>
              </a:buClr>
              <a:defRPr/>
            </a:pPr>
            <a:endParaRPr lang="en-US" sz="3000" b="1" dirty="0">
              <a:solidFill>
                <a:schemeClr val="bg1"/>
              </a:solidFill>
              <a:cs typeface="Arial" pitchFamily="34" charset="0"/>
            </a:endParaRPr>
          </a:p>
          <a:p>
            <a:pPr marL="274320" indent="-274320" algn="ctr">
              <a:buClr>
                <a:schemeClr val="accent3"/>
              </a:buClr>
              <a:defRPr/>
            </a:pPr>
            <a:endParaRPr lang="en-US" sz="2500" b="1" i="1" dirty="0">
              <a:solidFill>
                <a:schemeClr val="bg1"/>
              </a:solidFill>
              <a:cs typeface="Arial" pitchFamily="34" charset="0"/>
            </a:endParaRPr>
          </a:p>
        </p:txBody>
      </p:sp>
      <p:sp>
        <p:nvSpPr>
          <p:cNvPr id="9" name="Rectangle 8"/>
          <p:cNvSpPr/>
          <p:nvPr/>
        </p:nvSpPr>
        <p:spPr>
          <a:xfrm>
            <a:off x="419100" y="3810000"/>
            <a:ext cx="8305800" cy="1200329"/>
          </a:xfrm>
          <a:prstGeom prst="rect">
            <a:avLst/>
          </a:prstGeom>
        </p:spPr>
        <p:txBody>
          <a:bodyPr>
            <a:spAutoFit/>
          </a:bodyPr>
          <a:lstStyle/>
          <a:p>
            <a:pPr algn="ctr">
              <a:buClr>
                <a:schemeClr val="accent3"/>
              </a:buClr>
              <a:defRPr/>
            </a:pPr>
            <a:endParaRPr lang="en-US" sz="2400" b="1" i="1" dirty="0">
              <a:solidFill>
                <a:schemeClr val="bg1"/>
              </a:solidFill>
              <a:cs typeface="Arial" pitchFamily="34" charset="0"/>
            </a:endParaRPr>
          </a:p>
          <a:p>
            <a:pPr algn="ctr">
              <a:buClr>
                <a:schemeClr val="accent3"/>
              </a:buClr>
              <a:defRPr/>
            </a:pPr>
            <a:r>
              <a:rPr lang="en-US" sz="2400" b="1" i="1" dirty="0">
                <a:solidFill>
                  <a:schemeClr val="bg1"/>
                </a:solidFill>
                <a:cs typeface="Arial" pitchFamily="34" charset="0"/>
              </a:rPr>
              <a:t>UNICEF MENARO – Amman - 29 November 2029 </a:t>
            </a:r>
          </a:p>
          <a:p>
            <a:pPr algn="ctr">
              <a:buClr>
                <a:schemeClr val="accent3"/>
              </a:buClr>
              <a:defRPr/>
            </a:pPr>
            <a:endParaRPr lang="en-US" sz="2400" b="1" i="1" dirty="0">
              <a:solidFill>
                <a:schemeClr val="bg1"/>
              </a:solidFill>
              <a:cs typeface="Arial" pitchFamily="34" charset="0"/>
            </a:endParaRPr>
          </a:p>
        </p:txBody>
      </p:sp>
    </p:spTree>
    <p:extLst>
      <p:ext uri="{BB962C8B-B14F-4D97-AF65-F5344CB8AC3E}">
        <p14:creationId xmlns:p14="http://schemas.microsoft.com/office/powerpoint/2010/main" val="117570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A540-2B7F-409D-B907-E66C8C2C1A27}"/>
              </a:ext>
            </a:extLst>
          </p:cNvPr>
          <p:cNvSpPr>
            <a:spLocks noGrp="1"/>
          </p:cNvSpPr>
          <p:nvPr>
            <p:ph type="title"/>
          </p:nvPr>
        </p:nvSpPr>
        <p:spPr>
          <a:xfrm>
            <a:off x="457200" y="228600"/>
            <a:ext cx="8229600" cy="1143000"/>
          </a:xfrm>
        </p:spPr>
        <p:txBody>
          <a:bodyPr>
            <a:normAutofit/>
          </a:bodyPr>
          <a:lstStyle/>
          <a:p>
            <a:r>
              <a:rPr lang="en-US" sz="2500" b="1" dirty="0">
                <a:solidFill>
                  <a:srgbClr val="00B0F0"/>
                </a:solidFill>
              </a:rPr>
              <a:t>Changes in the prevalence of multidimensional child poverty in 6 Arab MICs, from early to mid-to-late 2010s</a:t>
            </a:r>
          </a:p>
        </p:txBody>
      </p:sp>
      <p:graphicFrame>
        <p:nvGraphicFramePr>
          <p:cNvPr id="4" name="Content Placeholder 3">
            <a:extLst>
              <a:ext uri="{FF2B5EF4-FFF2-40B4-BE49-F238E27FC236}">
                <a16:creationId xmlns:a16="http://schemas.microsoft.com/office/drawing/2014/main" id="{0728AE52-AC32-4F22-AE81-4B0C5213A830}"/>
              </a:ext>
            </a:extLst>
          </p:cNvPr>
          <p:cNvGraphicFramePr>
            <a:graphicFrameLocks noGrp="1"/>
          </p:cNvGraphicFramePr>
          <p:nvPr>
            <p:ph idx="1"/>
            <p:extLst>
              <p:ext uri="{D42A27DB-BD31-4B8C-83A1-F6EECF244321}">
                <p14:modId xmlns:p14="http://schemas.microsoft.com/office/powerpoint/2010/main" val="22021078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090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578C-E9D4-4A81-BFE2-BCBDBFB4C44C}"/>
              </a:ext>
            </a:extLst>
          </p:cNvPr>
          <p:cNvSpPr>
            <a:spLocks noGrp="1"/>
          </p:cNvSpPr>
          <p:nvPr>
            <p:ph type="title"/>
          </p:nvPr>
        </p:nvSpPr>
        <p:spPr>
          <a:xfrm>
            <a:off x="0" y="114300"/>
            <a:ext cx="5334000" cy="1790700"/>
          </a:xfrm>
        </p:spPr>
        <p:txBody>
          <a:bodyPr>
            <a:normAutofit/>
          </a:bodyPr>
          <a:lstStyle/>
          <a:p>
            <a:r>
              <a:rPr lang="en-US" sz="3200" b="1" dirty="0">
                <a:solidFill>
                  <a:srgbClr val="00B0F0"/>
                </a:solidFill>
              </a:rPr>
              <a:t>Disparities in dimensional child poverty within countries </a:t>
            </a:r>
            <a:br>
              <a:rPr lang="en-US" sz="3200" b="1" dirty="0">
                <a:solidFill>
                  <a:srgbClr val="00B0F0"/>
                </a:solidFill>
              </a:rPr>
            </a:br>
            <a:r>
              <a:rPr lang="en-US" sz="3200" b="1" dirty="0">
                <a:solidFill>
                  <a:srgbClr val="00B0F0"/>
                </a:solidFill>
              </a:rPr>
              <a:t>mid-to-late 2010s</a:t>
            </a:r>
          </a:p>
        </p:txBody>
      </p:sp>
      <p:pic>
        <p:nvPicPr>
          <p:cNvPr id="4" name="Content Placeholder 3">
            <a:extLst>
              <a:ext uri="{FF2B5EF4-FFF2-40B4-BE49-F238E27FC236}">
                <a16:creationId xmlns:a16="http://schemas.microsoft.com/office/drawing/2014/main" id="{F45A1529-76BA-4EC9-B257-66881D4E130F}"/>
              </a:ext>
            </a:extLst>
          </p:cNvPr>
          <p:cNvPicPr>
            <a:picLocks noGrp="1" noChangeAspect="1"/>
          </p:cNvPicPr>
          <p:nvPr>
            <p:ph idx="1"/>
          </p:nvPr>
        </p:nvPicPr>
        <p:blipFill>
          <a:blip r:embed="rId2"/>
          <a:stretch>
            <a:fillRect/>
          </a:stretch>
        </p:blipFill>
        <p:spPr>
          <a:xfrm>
            <a:off x="0" y="2514600"/>
            <a:ext cx="5492695" cy="3221115"/>
          </a:xfrm>
          <a:prstGeom prst="rect">
            <a:avLst/>
          </a:prstGeom>
        </p:spPr>
      </p:pic>
      <p:sp>
        <p:nvSpPr>
          <p:cNvPr id="5" name="TextBox 4">
            <a:extLst>
              <a:ext uri="{FF2B5EF4-FFF2-40B4-BE49-F238E27FC236}">
                <a16:creationId xmlns:a16="http://schemas.microsoft.com/office/drawing/2014/main" id="{9E63CE8B-7543-44EE-8B3A-1E230218DB84}"/>
              </a:ext>
            </a:extLst>
          </p:cNvPr>
          <p:cNvSpPr txBox="1"/>
          <p:nvPr/>
        </p:nvSpPr>
        <p:spPr>
          <a:xfrm>
            <a:off x="5343525" y="381000"/>
            <a:ext cx="3657600" cy="7078861"/>
          </a:xfrm>
          <a:prstGeom prst="rect">
            <a:avLst/>
          </a:prstGeom>
          <a:noFill/>
        </p:spPr>
        <p:txBody>
          <a:bodyPr wrap="square" rtlCol="0">
            <a:spAutoFit/>
          </a:bodyPr>
          <a:lstStyle/>
          <a:p>
            <a:r>
              <a:rPr lang="en-US" sz="2000" dirty="0"/>
              <a:t>The analysis confirmed the </a:t>
            </a:r>
            <a:r>
              <a:rPr lang="en-US" sz="2000" b="1" dirty="0"/>
              <a:t>marked disadvantage of children living in rural and remote areas</a:t>
            </a:r>
            <a:r>
              <a:rPr lang="en-US" sz="2000" dirty="0"/>
              <a:t> (see fig.), but with notable signs of improvement over time.</a:t>
            </a:r>
          </a:p>
          <a:p>
            <a:endParaRPr lang="en-US" sz="2000" dirty="0"/>
          </a:p>
          <a:p>
            <a:r>
              <a:rPr lang="en-US" sz="2000" dirty="0"/>
              <a:t>Other factors strongly associated with multidimensional child poverty are the </a:t>
            </a:r>
            <a:r>
              <a:rPr lang="en-US" sz="2000" b="1" dirty="0"/>
              <a:t>household wealth</a:t>
            </a:r>
            <a:r>
              <a:rPr lang="en-US" sz="2000" dirty="0"/>
              <a:t>, the </a:t>
            </a:r>
            <a:r>
              <a:rPr lang="en-US" sz="2000" b="1" dirty="0"/>
              <a:t>level of education</a:t>
            </a:r>
            <a:r>
              <a:rPr lang="en-US" sz="2000" dirty="0"/>
              <a:t> of the head of the </a:t>
            </a:r>
            <a:r>
              <a:rPr lang="en-US" sz="2000" dirty="0" err="1"/>
              <a:t>hh</a:t>
            </a:r>
            <a:r>
              <a:rPr lang="en-US" sz="2000" dirty="0"/>
              <a:t> (when it is </a:t>
            </a:r>
            <a:r>
              <a:rPr lang="en-US" sz="2000" b="1" dirty="0"/>
              <a:t>below the secondary school</a:t>
            </a:r>
            <a:r>
              <a:rPr lang="en-US" sz="2000" dirty="0"/>
              <a:t>) and the household size (more than 3 children in the </a:t>
            </a:r>
            <a:r>
              <a:rPr lang="en-US" sz="2000" dirty="0" err="1"/>
              <a:t>hh</a:t>
            </a:r>
            <a:r>
              <a:rPr lang="en-US" sz="2000" dirty="0"/>
              <a:t>)</a:t>
            </a:r>
          </a:p>
          <a:p>
            <a:endParaRPr lang="en-US" sz="2000" dirty="0"/>
          </a:p>
          <a:p>
            <a:r>
              <a:rPr lang="en-US" sz="2000" dirty="0"/>
              <a:t>The association between the sex of the </a:t>
            </a:r>
            <a:r>
              <a:rPr lang="en-US" sz="2000" dirty="0" err="1"/>
              <a:t>hh</a:t>
            </a:r>
            <a:r>
              <a:rPr lang="en-US" sz="2000" dirty="0"/>
              <a:t> head and poverty is not emerging strongly.</a:t>
            </a:r>
          </a:p>
          <a:p>
            <a:endParaRPr lang="en-US" sz="2000" dirty="0"/>
          </a:p>
          <a:p>
            <a:endParaRPr lang="en-US" sz="2000" dirty="0"/>
          </a:p>
          <a:p>
            <a:r>
              <a:rPr lang="en-US" dirty="0"/>
              <a:t> </a:t>
            </a:r>
          </a:p>
          <a:p>
            <a:endParaRPr lang="en-US" dirty="0"/>
          </a:p>
          <a:p>
            <a:endParaRPr lang="en-US" dirty="0"/>
          </a:p>
        </p:txBody>
      </p:sp>
    </p:spTree>
    <p:extLst>
      <p:ext uri="{BB962C8B-B14F-4D97-AF65-F5344CB8AC3E}">
        <p14:creationId xmlns:p14="http://schemas.microsoft.com/office/powerpoint/2010/main" val="165802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4466-B3C3-402A-AFD6-B2B6B3CD5B73}"/>
              </a:ext>
            </a:extLst>
          </p:cNvPr>
          <p:cNvSpPr>
            <a:spLocks noGrp="1"/>
          </p:cNvSpPr>
          <p:nvPr>
            <p:ph type="title"/>
          </p:nvPr>
        </p:nvSpPr>
        <p:spPr/>
        <p:txBody>
          <a:bodyPr>
            <a:normAutofit fontScale="90000"/>
          </a:bodyPr>
          <a:lstStyle/>
          <a:p>
            <a:br>
              <a:rPr lang="en-US" sz="3100" b="1" dirty="0">
                <a:solidFill>
                  <a:srgbClr val="00B0F0"/>
                </a:solidFill>
              </a:rPr>
            </a:br>
            <a:r>
              <a:rPr lang="en-US" sz="3100" b="1" dirty="0">
                <a:solidFill>
                  <a:srgbClr val="00B0F0"/>
                </a:solidFill>
              </a:rPr>
              <a:t>Multidimensional child poverty in the State of Palestine (using the Arab MODA framework)</a:t>
            </a:r>
            <a:br>
              <a:rPr lang="en-US" sz="4400" b="1" dirty="0">
                <a:solidFill>
                  <a:srgbClr val="00B0F0"/>
                </a:solidFill>
              </a:rPr>
            </a:br>
            <a:endParaRPr lang="en-US" dirty="0"/>
          </a:p>
        </p:txBody>
      </p:sp>
      <p:sp>
        <p:nvSpPr>
          <p:cNvPr id="3" name="Content Placeholder 2">
            <a:extLst>
              <a:ext uri="{FF2B5EF4-FFF2-40B4-BE49-F238E27FC236}">
                <a16:creationId xmlns:a16="http://schemas.microsoft.com/office/drawing/2014/main" id="{C4944FDD-429E-4718-93B4-C67B5A9227A5}"/>
              </a:ext>
            </a:extLst>
          </p:cNvPr>
          <p:cNvSpPr>
            <a:spLocks noGrp="1"/>
          </p:cNvSpPr>
          <p:nvPr>
            <p:ph idx="1"/>
          </p:nvPr>
        </p:nvSpPr>
        <p:spPr>
          <a:xfrm>
            <a:off x="4572000" y="1600200"/>
            <a:ext cx="4114800" cy="4525963"/>
          </a:xfrm>
        </p:spPr>
        <p:txBody>
          <a:bodyPr/>
          <a:lstStyle/>
          <a:p>
            <a:pPr marL="0" indent="0">
              <a:buNone/>
            </a:pPr>
            <a:r>
              <a:rPr lang="en-US" sz="2000" dirty="0"/>
              <a:t>Decline in child poverty prevalence (but virtual stagnation since 2014)</a:t>
            </a:r>
          </a:p>
          <a:p>
            <a:pPr marL="0" indent="0">
              <a:buNone/>
            </a:pPr>
            <a:endParaRPr lang="en-US" sz="2000" dirty="0"/>
          </a:p>
          <a:p>
            <a:pPr marL="0" indent="0">
              <a:buNone/>
            </a:pPr>
            <a:r>
              <a:rPr lang="en-US" sz="2000" dirty="0"/>
              <a:t>Highest rates in refugee camps, followed by urban areas </a:t>
            </a:r>
          </a:p>
          <a:p>
            <a:pPr marL="0" indent="0">
              <a:buNone/>
            </a:pPr>
            <a:endParaRPr lang="en-US" sz="2000" dirty="0"/>
          </a:p>
          <a:p>
            <a:pPr marL="0" indent="0">
              <a:buNone/>
            </a:pPr>
            <a:r>
              <a:rPr lang="en-US" sz="2000" dirty="0"/>
              <a:t>Highest levels of deprivation in water (46%). One child in five deprived in the nutrition dimension, and a similar share deprived in health. </a:t>
            </a:r>
          </a:p>
          <a:p>
            <a:pPr marL="0" indent="0">
              <a:buNone/>
            </a:pPr>
            <a:endParaRPr lang="en-US" sz="2000" dirty="0"/>
          </a:p>
          <a:p>
            <a:pPr marL="0" indent="0">
              <a:buNone/>
            </a:pPr>
            <a:endParaRPr lang="en-US" sz="2000" dirty="0"/>
          </a:p>
          <a:p>
            <a:pPr marL="0" indent="0">
              <a:buNone/>
            </a:pPr>
            <a:endParaRPr lang="en-US" dirty="0"/>
          </a:p>
          <a:p>
            <a:pPr marL="0" indent="0">
              <a:buNone/>
            </a:pPr>
            <a:endParaRPr lang="en-US" dirty="0"/>
          </a:p>
        </p:txBody>
      </p:sp>
      <p:graphicFrame>
        <p:nvGraphicFramePr>
          <p:cNvPr id="5" name="Chart 4">
            <a:extLst>
              <a:ext uri="{FF2B5EF4-FFF2-40B4-BE49-F238E27FC236}">
                <a16:creationId xmlns:a16="http://schemas.microsoft.com/office/drawing/2014/main" id="{C1796BE8-EB6D-4417-9A79-300FF2A699DD}"/>
              </a:ext>
            </a:extLst>
          </p:cNvPr>
          <p:cNvGraphicFramePr>
            <a:graphicFrameLocks/>
          </p:cNvGraphicFramePr>
          <p:nvPr>
            <p:extLst>
              <p:ext uri="{D42A27DB-BD31-4B8C-83A1-F6EECF244321}">
                <p14:modId xmlns:p14="http://schemas.microsoft.com/office/powerpoint/2010/main" val="247008753"/>
              </p:ext>
            </p:extLst>
          </p:nvPr>
        </p:nvGraphicFramePr>
        <p:xfrm>
          <a:off x="457200" y="1752600"/>
          <a:ext cx="40386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964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D272-85E7-4EEF-8BEC-F45C9354A077}"/>
              </a:ext>
            </a:extLst>
          </p:cNvPr>
          <p:cNvSpPr>
            <a:spLocks noGrp="1"/>
          </p:cNvSpPr>
          <p:nvPr>
            <p:ph type="title"/>
          </p:nvPr>
        </p:nvSpPr>
        <p:spPr>
          <a:xfrm>
            <a:off x="236306" y="274638"/>
            <a:ext cx="8907694" cy="804149"/>
          </a:xfrm>
        </p:spPr>
        <p:txBody>
          <a:bodyPr>
            <a:noAutofit/>
          </a:bodyPr>
          <a:lstStyle/>
          <a:p>
            <a:r>
              <a:rPr lang="en-US" sz="3000" b="1" dirty="0">
                <a:solidFill>
                  <a:srgbClr val="00B0F0"/>
                </a:solidFill>
              </a:rPr>
              <a:t>Adding the MENA low-income countries to the picture</a:t>
            </a:r>
          </a:p>
        </p:txBody>
      </p:sp>
      <p:graphicFrame>
        <p:nvGraphicFramePr>
          <p:cNvPr id="8" name="Chart 7">
            <a:extLst>
              <a:ext uri="{FF2B5EF4-FFF2-40B4-BE49-F238E27FC236}">
                <a16:creationId xmlns:a16="http://schemas.microsoft.com/office/drawing/2014/main" id="{C84DEAE9-9248-4DDF-BEF6-236D1B81F2D3}"/>
              </a:ext>
            </a:extLst>
          </p:cNvPr>
          <p:cNvGraphicFramePr>
            <a:graphicFrameLocks/>
          </p:cNvGraphicFramePr>
          <p:nvPr/>
        </p:nvGraphicFramePr>
        <p:xfrm>
          <a:off x="236306" y="1541124"/>
          <a:ext cx="8774129" cy="41507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C84DEAE9-9248-4DDF-BEF6-236D1B81F2D3}"/>
              </a:ext>
            </a:extLst>
          </p:cNvPr>
          <p:cNvGraphicFramePr>
            <a:graphicFrameLocks/>
          </p:cNvGraphicFramePr>
          <p:nvPr/>
        </p:nvGraphicFramePr>
        <p:xfrm>
          <a:off x="236306" y="1315092"/>
          <a:ext cx="8548097" cy="44589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267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0D22-3B90-4640-A90F-607640B0D743}"/>
              </a:ext>
            </a:extLst>
          </p:cNvPr>
          <p:cNvSpPr>
            <a:spLocks noGrp="1"/>
          </p:cNvSpPr>
          <p:nvPr>
            <p:ph type="title"/>
          </p:nvPr>
        </p:nvSpPr>
        <p:spPr>
          <a:xfrm>
            <a:off x="304800" y="274638"/>
            <a:ext cx="8686800" cy="732229"/>
          </a:xfrm>
        </p:spPr>
        <p:txBody>
          <a:bodyPr>
            <a:noAutofit/>
          </a:bodyPr>
          <a:lstStyle/>
          <a:p>
            <a:r>
              <a:rPr lang="en-US" sz="2800" b="1" dirty="0">
                <a:solidFill>
                  <a:srgbClr val="00B0F0"/>
                </a:solidFill>
              </a:rPr>
              <a:t>Adding the MENA low-income countries to the picture / 2</a:t>
            </a:r>
            <a:r>
              <a:rPr lang="en-US" sz="3500" b="1" dirty="0">
                <a:solidFill>
                  <a:srgbClr val="00B0F0"/>
                </a:solidFill>
              </a:rPr>
              <a:t> </a:t>
            </a:r>
            <a:endParaRPr lang="en-US" sz="3500" dirty="0"/>
          </a:p>
        </p:txBody>
      </p:sp>
      <p:graphicFrame>
        <p:nvGraphicFramePr>
          <p:cNvPr id="4" name="Content Placeholder 3">
            <a:extLst>
              <a:ext uri="{FF2B5EF4-FFF2-40B4-BE49-F238E27FC236}">
                <a16:creationId xmlns:a16="http://schemas.microsoft.com/office/drawing/2014/main" id="{4A290520-8D37-401E-9F50-004FB680AC54}"/>
              </a:ext>
            </a:extLst>
          </p:cNvPr>
          <p:cNvGraphicFramePr>
            <a:graphicFrameLocks noGrp="1"/>
          </p:cNvGraphicFramePr>
          <p:nvPr>
            <p:ph idx="1"/>
          </p:nvPr>
        </p:nvGraphicFramePr>
        <p:xfrm>
          <a:off x="1955146" y="1328056"/>
          <a:ext cx="5479795" cy="3135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31E38E8-775C-4AED-A4BC-97CA79EE9E89}"/>
              </a:ext>
            </a:extLst>
          </p:cNvPr>
          <p:cNvGraphicFramePr/>
          <p:nvPr/>
        </p:nvGraphicFramePr>
        <p:xfrm>
          <a:off x="1955146" y="3589251"/>
          <a:ext cx="5479794" cy="2994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492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3EF5-6AD7-45E4-83EE-9145E878B8AF}"/>
              </a:ext>
            </a:extLst>
          </p:cNvPr>
          <p:cNvSpPr>
            <a:spLocks noGrp="1"/>
          </p:cNvSpPr>
          <p:nvPr>
            <p:ph type="title"/>
          </p:nvPr>
        </p:nvSpPr>
        <p:spPr/>
        <p:txBody>
          <a:bodyPr/>
          <a:lstStyle/>
          <a:p>
            <a:r>
              <a:rPr lang="en-US" b="1" dirty="0">
                <a:solidFill>
                  <a:srgbClr val="00B0F0"/>
                </a:solidFill>
              </a:rPr>
              <a:t>Elements for reflections</a:t>
            </a:r>
          </a:p>
        </p:txBody>
      </p:sp>
      <p:sp>
        <p:nvSpPr>
          <p:cNvPr id="3" name="Content Placeholder 2">
            <a:extLst>
              <a:ext uri="{FF2B5EF4-FFF2-40B4-BE49-F238E27FC236}">
                <a16:creationId xmlns:a16="http://schemas.microsoft.com/office/drawing/2014/main" id="{D0132AB6-2153-49C7-9CBE-FA1F4A19152E}"/>
              </a:ext>
            </a:extLst>
          </p:cNvPr>
          <p:cNvSpPr>
            <a:spLocks noGrp="1"/>
          </p:cNvSpPr>
          <p:nvPr>
            <p:ph idx="1"/>
          </p:nvPr>
        </p:nvSpPr>
        <p:spPr>
          <a:xfrm>
            <a:off x="457200" y="1219200"/>
            <a:ext cx="8229600" cy="4906963"/>
          </a:xfrm>
        </p:spPr>
        <p:txBody>
          <a:bodyPr vert="horz" lIns="91440" tIns="45720" rIns="91440" bIns="45720" rtlCol="0" anchor="t">
            <a:normAutofit fontScale="92500" lnSpcReduction="10000"/>
          </a:bodyPr>
          <a:lstStyle/>
          <a:p>
            <a:r>
              <a:rPr lang="en-US" sz="2200" dirty="0"/>
              <a:t>Importance to </a:t>
            </a:r>
            <a:r>
              <a:rPr lang="en-US" sz="2200" b="1" dirty="0"/>
              <a:t>keep a child focus</a:t>
            </a:r>
            <a:r>
              <a:rPr lang="en-US" sz="2200" dirty="0"/>
              <a:t>, with a </a:t>
            </a:r>
            <a:r>
              <a:rPr lang="en-US" sz="2200" b="1" dirty="0"/>
              <a:t>complementary</a:t>
            </a:r>
            <a:r>
              <a:rPr lang="en-US" sz="2200" dirty="0"/>
              <a:t> and </a:t>
            </a:r>
            <a:r>
              <a:rPr lang="en-US" sz="2200" b="1" dirty="0"/>
              <a:t>distinct child-</a:t>
            </a:r>
            <a:r>
              <a:rPr lang="en-US" sz="2200" b="1" dirty="0" err="1"/>
              <a:t>centred</a:t>
            </a:r>
            <a:r>
              <a:rPr lang="en-US" sz="2200" b="1" dirty="0"/>
              <a:t> measure</a:t>
            </a:r>
            <a:r>
              <a:rPr lang="en-US" sz="2200" dirty="0"/>
              <a:t> of multidimensional poverty</a:t>
            </a:r>
            <a:endParaRPr lang="en-US" sz="2200" dirty="0">
              <a:ea typeface="Calibri"/>
              <a:cs typeface="Calibri"/>
            </a:endParaRPr>
          </a:p>
          <a:p>
            <a:r>
              <a:rPr lang="en-US" sz="2200" dirty="0"/>
              <a:t>Despite important progress, </a:t>
            </a:r>
            <a:r>
              <a:rPr lang="en-US" sz="2200" b="1" dirty="0"/>
              <a:t>around one child in four in Arab MICs was living in multidimensional poverty</a:t>
            </a:r>
            <a:r>
              <a:rPr lang="en-US" sz="2200" dirty="0"/>
              <a:t> towards the end of the 2010s. Heterogeneity between MICs (headcount ratios ranging between 13% and 38%). </a:t>
            </a:r>
          </a:p>
          <a:p>
            <a:r>
              <a:rPr lang="en-US" sz="2200" dirty="0"/>
              <a:t>The large majority of children in Arab LICs are multidimensional poor (around 80%)</a:t>
            </a:r>
          </a:p>
          <a:p>
            <a:r>
              <a:rPr lang="en-US" sz="2200" dirty="0"/>
              <a:t>The </a:t>
            </a:r>
            <a:r>
              <a:rPr lang="en-US" sz="2200" b="1" dirty="0"/>
              <a:t>situation has likely deteriorated</a:t>
            </a:r>
            <a:r>
              <a:rPr lang="en-US" sz="2200" dirty="0"/>
              <a:t> since then due to compounding crises (COVID-19, Ukraine war, conflicts etc.)</a:t>
            </a:r>
          </a:p>
          <a:p>
            <a:r>
              <a:rPr lang="en-US" sz="2200" dirty="0"/>
              <a:t>Part of the progress in the 2010s is due to the reduction of </a:t>
            </a:r>
            <a:r>
              <a:rPr lang="en-US" sz="2200" b="1" dirty="0"/>
              <a:t>inequalities. Still</a:t>
            </a:r>
            <a:r>
              <a:rPr lang="en-US" sz="2200" dirty="0"/>
              <a:t>, they are </a:t>
            </a:r>
            <a:r>
              <a:rPr lang="en-US" sz="2200" b="1" dirty="0"/>
              <a:t>persistent</a:t>
            </a:r>
            <a:r>
              <a:rPr lang="en-US" sz="2200" dirty="0"/>
              <a:t>, especially </a:t>
            </a:r>
            <a:r>
              <a:rPr lang="en-US" sz="2200" b="1" dirty="0"/>
              <a:t>between urban and rural areas</a:t>
            </a:r>
            <a:r>
              <a:rPr lang="en-US" sz="2200" dirty="0"/>
              <a:t>, wealth quintiles and other socio-economic characteristics</a:t>
            </a:r>
          </a:p>
          <a:p>
            <a:r>
              <a:rPr lang="en-US" sz="2200" dirty="0"/>
              <a:t>Some common implications focusing on nutrition, access to health, education, equity in access to social infrastructure, reduction of inequalities</a:t>
            </a:r>
          </a:p>
          <a:p>
            <a:endParaRPr lang="en-US" dirty="0"/>
          </a:p>
          <a:p>
            <a:endParaRPr lang="en-US" dirty="0"/>
          </a:p>
        </p:txBody>
      </p:sp>
    </p:spTree>
    <p:extLst>
      <p:ext uri="{BB962C8B-B14F-4D97-AF65-F5344CB8AC3E}">
        <p14:creationId xmlns:p14="http://schemas.microsoft.com/office/powerpoint/2010/main" val="2966788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3EF5-6AD7-45E4-83EE-9145E878B8AF}"/>
              </a:ext>
            </a:extLst>
          </p:cNvPr>
          <p:cNvSpPr>
            <a:spLocks noGrp="1"/>
          </p:cNvSpPr>
          <p:nvPr>
            <p:ph type="title"/>
          </p:nvPr>
        </p:nvSpPr>
        <p:spPr/>
        <p:txBody>
          <a:bodyPr>
            <a:normAutofit/>
          </a:bodyPr>
          <a:lstStyle/>
          <a:p>
            <a:r>
              <a:rPr lang="en-US" sz="3000" b="1" dirty="0">
                <a:solidFill>
                  <a:srgbClr val="00B0F0"/>
                </a:solidFill>
              </a:rPr>
              <a:t>Recommendations of the 2</a:t>
            </a:r>
            <a:r>
              <a:rPr lang="en-US" sz="3000" b="1" baseline="30000" dirty="0">
                <a:solidFill>
                  <a:srgbClr val="00B0F0"/>
                </a:solidFill>
              </a:rPr>
              <a:t>nd</a:t>
            </a:r>
            <a:r>
              <a:rPr lang="en-US" sz="3000" b="1" dirty="0">
                <a:solidFill>
                  <a:srgbClr val="00B0F0"/>
                </a:solidFill>
              </a:rPr>
              <a:t> Arab Poverty Report</a:t>
            </a:r>
          </a:p>
        </p:txBody>
      </p:sp>
      <p:sp>
        <p:nvSpPr>
          <p:cNvPr id="3" name="Content Placeholder 2">
            <a:extLst>
              <a:ext uri="{FF2B5EF4-FFF2-40B4-BE49-F238E27FC236}">
                <a16:creationId xmlns:a16="http://schemas.microsoft.com/office/drawing/2014/main" id="{D0132AB6-2153-49C7-9CBE-FA1F4A19152E}"/>
              </a:ext>
            </a:extLst>
          </p:cNvPr>
          <p:cNvSpPr>
            <a:spLocks noGrp="1"/>
          </p:cNvSpPr>
          <p:nvPr>
            <p:ph idx="1"/>
          </p:nvPr>
        </p:nvSpPr>
        <p:spPr>
          <a:xfrm>
            <a:off x="457200" y="1219200"/>
            <a:ext cx="8229600" cy="4906963"/>
          </a:xfrm>
        </p:spPr>
        <p:txBody>
          <a:bodyPr>
            <a:normAutofit fontScale="92500"/>
          </a:bodyPr>
          <a:lstStyle/>
          <a:p>
            <a:pPr marL="0" indent="0">
              <a:buNone/>
            </a:pPr>
            <a:r>
              <a:rPr lang="en-US" sz="2200" dirty="0"/>
              <a:t>Building on the recommendations of the first Arab Multidimensional Poverty Report, this report emphasizes some recommendations that are still relevant and introduces new necessary actions in light of the new developments. The report’s proposals in this respect can be summarized as follows:</a:t>
            </a:r>
          </a:p>
          <a:p>
            <a:pPr marL="0" indent="0">
              <a:buNone/>
            </a:pPr>
            <a:r>
              <a:rPr lang="en-US" sz="2200" b="1" dirty="0"/>
              <a:t>A. Health</a:t>
            </a:r>
          </a:p>
          <a:p>
            <a:pPr marL="0" indent="0">
              <a:buNone/>
            </a:pPr>
            <a:r>
              <a:rPr lang="en-US" sz="2200" dirty="0"/>
              <a:t>1- Strengthening the capacity of health systems to respond to existing health demands as well as unexpected shocks. </a:t>
            </a:r>
          </a:p>
          <a:p>
            <a:pPr marL="0" indent="0">
              <a:buNone/>
            </a:pPr>
            <a:r>
              <a:rPr lang="en-US" sz="2200" dirty="0"/>
              <a:t>2- Prioritizing maternal and child health, along with sexual and reproductive health and investing in water, sanitation and child nutrition. </a:t>
            </a:r>
          </a:p>
          <a:p>
            <a:pPr marL="0" indent="0">
              <a:buNone/>
            </a:pPr>
            <a:endParaRPr lang="en-US" sz="2200" dirty="0"/>
          </a:p>
          <a:p>
            <a:pPr marL="0" indent="0">
              <a:buNone/>
            </a:pPr>
            <a:r>
              <a:rPr lang="en-US" sz="2200" b="1" dirty="0"/>
              <a:t>B. Education</a:t>
            </a:r>
          </a:p>
          <a:p>
            <a:pPr marL="0" indent="0">
              <a:buNone/>
            </a:pPr>
            <a:r>
              <a:rPr lang="en-US" sz="2200" dirty="0"/>
              <a:t> 1- A shift in focus from quantity to quality of education is needed. </a:t>
            </a:r>
          </a:p>
          <a:p>
            <a:pPr marL="0" indent="0">
              <a:buNone/>
            </a:pPr>
            <a:r>
              <a:rPr lang="en-US" sz="2200" dirty="0"/>
              <a:t>2- Implementing inclusive policies that target educational attainment for all children, regardless of sex, socioeconomic background or ability</a:t>
            </a:r>
            <a:endParaRPr lang="en-US" dirty="0"/>
          </a:p>
          <a:p>
            <a:endParaRPr lang="en-US" dirty="0"/>
          </a:p>
        </p:txBody>
      </p:sp>
    </p:spTree>
    <p:extLst>
      <p:ext uri="{BB962C8B-B14F-4D97-AF65-F5344CB8AC3E}">
        <p14:creationId xmlns:p14="http://schemas.microsoft.com/office/powerpoint/2010/main" val="3552593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3EF5-6AD7-45E4-83EE-9145E878B8AF}"/>
              </a:ext>
            </a:extLst>
          </p:cNvPr>
          <p:cNvSpPr>
            <a:spLocks noGrp="1"/>
          </p:cNvSpPr>
          <p:nvPr>
            <p:ph type="title"/>
          </p:nvPr>
        </p:nvSpPr>
        <p:spPr/>
        <p:txBody>
          <a:bodyPr>
            <a:normAutofit/>
          </a:bodyPr>
          <a:lstStyle/>
          <a:p>
            <a:r>
              <a:rPr lang="en-US" sz="3000" b="1" dirty="0">
                <a:solidFill>
                  <a:srgbClr val="00B0F0"/>
                </a:solidFill>
              </a:rPr>
              <a:t>Recommendations of the 2</a:t>
            </a:r>
            <a:r>
              <a:rPr lang="en-US" sz="3000" b="1" baseline="30000" dirty="0">
                <a:solidFill>
                  <a:srgbClr val="00B0F0"/>
                </a:solidFill>
              </a:rPr>
              <a:t>nd</a:t>
            </a:r>
            <a:r>
              <a:rPr lang="en-US" sz="3000" b="1" dirty="0">
                <a:solidFill>
                  <a:srgbClr val="00B0F0"/>
                </a:solidFill>
              </a:rPr>
              <a:t> Arab Poverty Report</a:t>
            </a:r>
          </a:p>
        </p:txBody>
      </p:sp>
      <p:sp>
        <p:nvSpPr>
          <p:cNvPr id="3" name="Content Placeholder 2">
            <a:extLst>
              <a:ext uri="{FF2B5EF4-FFF2-40B4-BE49-F238E27FC236}">
                <a16:creationId xmlns:a16="http://schemas.microsoft.com/office/drawing/2014/main" id="{D0132AB6-2153-49C7-9CBE-FA1F4A19152E}"/>
              </a:ext>
            </a:extLst>
          </p:cNvPr>
          <p:cNvSpPr>
            <a:spLocks noGrp="1"/>
          </p:cNvSpPr>
          <p:nvPr>
            <p:ph idx="1"/>
          </p:nvPr>
        </p:nvSpPr>
        <p:spPr>
          <a:xfrm>
            <a:off x="457200" y="1219200"/>
            <a:ext cx="8382000" cy="5364162"/>
          </a:xfrm>
        </p:spPr>
        <p:txBody>
          <a:bodyPr>
            <a:normAutofit fontScale="92500" lnSpcReduction="10000"/>
          </a:bodyPr>
          <a:lstStyle/>
          <a:p>
            <a:pPr marL="0" indent="0">
              <a:buNone/>
            </a:pPr>
            <a:r>
              <a:rPr lang="en-US" sz="2200" b="1" dirty="0"/>
              <a:t>C. Building resilience and the capacity to manage risks and vulnerability </a:t>
            </a:r>
          </a:p>
          <a:p>
            <a:pPr marL="0" indent="0">
              <a:buNone/>
            </a:pPr>
            <a:r>
              <a:rPr lang="en-US" sz="2200" dirty="0"/>
              <a:t>1- A greater policy focus on incomes, expenditure, markets and prices to achieve food security objectives. </a:t>
            </a:r>
          </a:p>
          <a:p>
            <a:pPr marL="0" indent="0">
              <a:buNone/>
            </a:pPr>
            <a:r>
              <a:rPr lang="en-US" sz="2200" dirty="0"/>
              <a:t>2- Strengthening disaster risks and early warning systems. </a:t>
            </a:r>
          </a:p>
          <a:p>
            <a:pPr marL="0" indent="0">
              <a:buNone/>
            </a:pPr>
            <a:r>
              <a:rPr lang="en-US" sz="2200" dirty="0"/>
              <a:t>3- Managing risks and vulnerability which involves investing in social protection and scaling up effective coverage of protection. </a:t>
            </a:r>
          </a:p>
          <a:p>
            <a:pPr marL="0" indent="0">
              <a:buNone/>
            </a:pPr>
            <a:r>
              <a:rPr lang="en-US" sz="2200" dirty="0"/>
              <a:t>4- In the longer term, empowering a healthy and inclusive </a:t>
            </a:r>
            <a:r>
              <a:rPr lang="en-US" sz="2200" dirty="0" err="1"/>
              <a:t>labour</a:t>
            </a:r>
            <a:r>
              <a:rPr lang="en-US" sz="2200" dirty="0"/>
              <a:t> market, and realizing the economic capacity to create decent jobs.</a:t>
            </a:r>
          </a:p>
          <a:p>
            <a:pPr marL="0" indent="0">
              <a:buNone/>
            </a:pPr>
            <a:endParaRPr lang="en-US" sz="2200" dirty="0"/>
          </a:p>
          <a:p>
            <a:pPr marL="0" indent="0">
              <a:buNone/>
            </a:pPr>
            <a:r>
              <a:rPr lang="en-US" sz="2200" b="1" dirty="0"/>
              <a:t>D. Spearheading digital transformation and narrowing the digital divides, particularly in Arab LDCs. </a:t>
            </a:r>
          </a:p>
          <a:p>
            <a:pPr marL="0" indent="0">
              <a:buNone/>
            </a:pPr>
            <a:r>
              <a:rPr lang="en-US" sz="2200" dirty="0"/>
              <a:t>1- Investing in information and communications technology infrastructure in LDCs</a:t>
            </a:r>
          </a:p>
          <a:p>
            <a:pPr marL="0" indent="0">
              <a:buNone/>
            </a:pPr>
            <a:r>
              <a:rPr lang="en-US" sz="2200" dirty="0"/>
              <a:t>2- Ensuring inclusion in access to digital services by promoting digital literacy and integrating digitalization into the school curriculum;</a:t>
            </a:r>
          </a:p>
          <a:p>
            <a:pPr marL="0" indent="0">
              <a:buNone/>
            </a:pPr>
            <a:r>
              <a:rPr lang="en-US" sz="2200" dirty="0"/>
              <a:t>3- Re-examining policies and the regulatory environment.</a:t>
            </a:r>
          </a:p>
          <a:p>
            <a:endParaRPr lang="en-US" dirty="0"/>
          </a:p>
        </p:txBody>
      </p:sp>
    </p:spTree>
    <p:extLst>
      <p:ext uri="{BB962C8B-B14F-4D97-AF65-F5344CB8AC3E}">
        <p14:creationId xmlns:p14="http://schemas.microsoft.com/office/powerpoint/2010/main" val="214085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3EF5-6AD7-45E4-83EE-9145E878B8AF}"/>
              </a:ext>
            </a:extLst>
          </p:cNvPr>
          <p:cNvSpPr>
            <a:spLocks noGrp="1"/>
          </p:cNvSpPr>
          <p:nvPr>
            <p:ph type="title"/>
          </p:nvPr>
        </p:nvSpPr>
        <p:spPr/>
        <p:txBody>
          <a:bodyPr/>
          <a:lstStyle/>
          <a:p>
            <a:r>
              <a:rPr kumimoji="0" lang="en-US" sz="3000" b="1" i="0" u="none" strike="noStrike" kern="1200" cap="none" spc="0" normalizeH="0" baseline="0" noProof="0" dirty="0">
                <a:ln>
                  <a:noFill/>
                </a:ln>
                <a:solidFill>
                  <a:srgbClr val="00B0F0"/>
                </a:solidFill>
                <a:effectLst/>
                <a:uLnTx/>
                <a:uFillTx/>
                <a:latin typeface="Calibri"/>
                <a:ea typeface="+mj-ea"/>
                <a:cs typeface="+mj-cs"/>
              </a:rPr>
              <a:t>Recommendations of the 2</a:t>
            </a:r>
            <a:r>
              <a:rPr kumimoji="0" lang="en-US" sz="3000" b="1" i="0" u="none" strike="noStrike" kern="1200" cap="none" spc="0" normalizeH="0" baseline="30000" noProof="0" dirty="0">
                <a:ln>
                  <a:noFill/>
                </a:ln>
                <a:solidFill>
                  <a:srgbClr val="00B0F0"/>
                </a:solidFill>
                <a:effectLst/>
                <a:uLnTx/>
                <a:uFillTx/>
                <a:latin typeface="Calibri"/>
                <a:ea typeface="+mj-ea"/>
                <a:cs typeface="+mj-cs"/>
              </a:rPr>
              <a:t>nd</a:t>
            </a:r>
            <a:r>
              <a:rPr kumimoji="0" lang="en-US" sz="3000" b="1" i="0" u="none" strike="noStrike" kern="1200" cap="none" spc="0" normalizeH="0" baseline="0" noProof="0" dirty="0">
                <a:ln>
                  <a:noFill/>
                </a:ln>
                <a:solidFill>
                  <a:srgbClr val="00B0F0"/>
                </a:solidFill>
                <a:effectLst/>
                <a:uLnTx/>
                <a:uFillTx/>
                <a:latin typeface="Calibri"/>
                <a:ea typeface="+mj-ea"/>
                <a:cs typeface="+mj-cs"/>
              </a:rPr>
              <a:t> Arab Poverty Report</a:t>
            </a:r>
            <a:endParaRPr lang="en-US" b="1" dirty="0">
              <a:solidFill>
                <a:srgbClr val="00B0F0"/>
              </a:solidFill>
            </a:endParaRPr>
          </a:p>
        </p:txBody>
      </p:sp>
      <p:sp>
        <p:nvSpPr>
          <p:cNvPr id="3" name="Content Placeholder 2">
            <a:extLst>
              <a:ext uri="{FF2B5EF4-FFF2-40B4-BE49-F238E27FC236}">
                <a16:creationId xmlns:a16="http://schemas.microsoft.com/office/drawing/2014/main" id="{D0132AB6-2153-49C7-9CBE-FA1F4A19152E}"/>
              </a:ext>
            </a:extLst>
          </p:cNvPr>
          <p:cNvSpPr>
            <a:spLocks noGrp="1"/>
          </p:cNvSpPr>
          <p:nvPr>
            <p:ph idx="1"/>
          </p:nvPr>
        </p:nvSpPr>
        <p:spPr>
          <a:xfrm>
            <a:off x="457200" y="1219200"/>
            <a:ext cx="8229600" cy="4906963"/>
          </a:xfrm>
        </p:spPr>
        <p:txBody>
          <a:bodyPr>
            <a:normAutofit fontScale="85000" lnSpcReduction="20000"/>
          </a:bodyPr>
          <a:lstStyle/>
          <a:p>
            <a:pPr marL="0" indent="0">
              <a:buNone/>
            </a:pPr>
            <a:r>
              <a:rPr lang="en-US" sz="2200" b="1" dirty="0"/>
              <a:t>E. Striving towards a faster, greener, resilient and equitable recovery from current crises</a:t>
            </a:r>
          </a:p>
          <a:p>
            <a:pPr marL="0" indent="0">
              <a:buNone/>
            </a:pPr>
            <a:r>
              <a:rPr lang="en-US" sz="2200" dirty="0"/>
              <a:t>1- Embarking on investing in an inclusive green economy and boosting a green and resilient recovery </a:t>
            </a:r>
          </a:p>
          <a:p>
            <a:pPr marL="0" indent="0">
              <a:buNone/>
            </a:pPr>
            <a:r>
              <a:rPr lang="en-US" sz="2200" dirty="0"/>
              <a:t>2- Promoting community-based and community-owned solutions and approaches, particularly in indigenous communities, and accelerating the transition to green energy as part of the COVID-19 response.</a:t>
            </a:r>
          </a:p>
          <a:p>
            <a:endParaRPr lang="en-US" sz="2200" dirty="0"/>
          </a:p>
          <a:p>
            <a:pPr marL="0" indent="0">
              <a:buNone/>
            </a:pPr>
            <a:r>
              <a:rPr lang="en-US" sz="2200" b="1" dirty="0"/>
              <a:t>F. Building Arab states’ institutional capacity </a:t>
            </a:r>
          </a:p>
          <a:p>
            <a:pPr marL="0" indent="0">
              <a:buNone/>
            </a:pPr>
            <a:r>
              <a:rPr lang="en-US" sz="2200" dirty="0"/>
              <a:t>1- Strengthening the data collection system in Arab countries and encouraging regional collaboration for multidimensional poverty analysis. </a:t>
            </a:r>
          </a:p>
          <a:p>
            <a:pPr marL="0" indent="0">
              <a:buNone/>
            </a:pPr>
            <a:r>
              <a:rPr lang="en-US" sz="2200" dirty="0"/>
              <a:t>2- Empowering the Arab Centre for Social Policy Studies and Eradication of Poverty in Arab States, with financial and human resources, and operationalizing the Arab Strategic Framework. </a:t>
            </a:r>
          </a:p>
          <a:p>
            <a:pPr marL="0" indent="0">
              <a:buNone/>
            </a:pPr>
            <a:endParaRPr lang="en-US" sz="2200" b="1" dirty="0"/>
          </a:p>
          <a:p>
            <a:pPr marL="0" indent="0">
              <a:buNone/>
            </a:pPr>
            <a:r>
              <a:rPr lang="en-US" sz="2200" b="1" dirty="0"/>
              <a:t>G. Strengthening cross-country economic ties. </a:t>
            </a:r>
          </a:p>
          <a:p>
            <a:pPr marL="0" indent="0">
              <a:buNone/>
            </a:pPr>
            <a:r>
              <a:rPr lang="en-US" sz="2200" dirty="0"/>
              <a:t>1- Exchanging resources, including water, animal, agricultural, technological and petrochemical resources, as a pillar of safety for all societies.</a:t>
            </a:r>
          </a:p>
          <a:p>
            <a:endParaRPr lang="en-US" dirty="0"/>
          </a:p>
          <a:p>
            <a:endParaRPr lang="en-US" dirty="0"/>
          </a:p>
        </p:txBody>
      </p:sp>
    </p:spTree>
    <p:extLst>
      <p:ext uri="{BB962C8B-B14F-4D97-AF65-F5344CB8AC3E}">
        <p14:creationId xmlns:p14="http://schemas.microsoft.com/office/powerpoint/2010/main" val="72213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152400" y="304800"/>
            <a:ext cx="3505200" cy="7171194"/>
          </a:xfrm>
          <a:prstGeom prst="rect">
            <a:avLst/>
          </a:prstGeom>
        </p:spPr>
        <p:txBody>
          <a:bodyPr wrap="square">
            <a:spAutoFit/>
          </a:bodyPr>
          <a:lstStyle/>
          <a:p>
            <a:pPr marL="274320" indent="-274320">
              <a:buClr>
                <a:schemeClr val="accent3"/>
              </a:buClr>
              <a:buFont typeface="Wingdings 2"/>
              <a:buChar char=""/>
              <a:defRPr/>
            </a:pPr>
            <a:endParaRPr lang="en-GB" sz="2000" b="1" dirty="0">
              <a:solidFill>
                <a:schemeClr val="bg1"/>
              </a:solidFill>
              <a:cs typeface="Arial" pitchFamily="34" charset="0"/>
            </a:endParaRPr>
          </a:p>
          <a:p>
            <a:pPr marL="274320" indent="-274320" algn="ctr">
              <a:buClr>
                <a:schemeClr val="accent3"/>
              </a:buClr>
              <a:defRPr/>
            </a:pPr>
            <a:r>
              <a:rPr lang="en-US" sz="4000" b="1" dirty="0">
                <a:solidFill>
                  <a:schemeClr val="bg1"/>
                </a:solidFill>
                <a:cs typeface="Arial" pitchFamily="34" charset="0"/>
              </a:rPr>
              <a:t>Thank you</a:t>
            </a:r>
          </a:p>
          <a:p>
            <a:pPr marL="274320" indent="-274320" algn="ctr">
              <a:buClr>
                <a:schemeClr val="accent3"/>
              </a:buClr>
              <a:defRPr/>
            </a:pPr>
            <a:endParaRPr lang="en-US" sz="4000" dirty="0">
              <a:solidFill>
                <a:schemeClr val="bg1"/>
              </a:solidFill>
              <a:cs typeface="Arial" pitchFamily="34" charset="0"/>
            </a:endParaRPr>
          </a:p>
          <a:p>
            <a:pPr marL="274320" indent="-274320" algn="ctr">
              <a:buClr>
                <a:schemeClr val="accent3"/>
              </a:buClr>
              <a:defRPr/>
            </a:pPr>
            <a:r>
              <a:rPr lang="en-US" sz="2500" b="1" dirty="0">
                <a:solidFill>
                  <a:schemeClr val="bg1"/>
                </a:solidFill>
                <a:cs typeface="Arial" pitchFamily="34" charset="0"/>
              </a:rPr>
              <a:t>The second Arab Multidimensional Poverty Report is available at:</a:t>
            </a:r>
          </a:p>
          <a:p>
            <a:pPr marL="274320" indent="-274320" algn="ctr">
              <a:buClr>
                <a:schemeClr val="accent3"/>
              </a:buClr>
              <a:defRPr/>
            </a:pPr>
            <a:endParaRPr lang="en-US" sz="2500" b="1" dirty="0">
              <a:solidFill>
                <a:schemeClr val="bg1"/>
              </a:solidFill>
              <a:cs typeface="Arial" pitchFamily="34" charset="0"/>
            </a:endParaRPr>
          </a:p>
          <a:p>
            <a:pPr marL="274320" indent="-274320" algn="ctr">
              <a:buClr>
                <a:schemeClr val="accent3"/>
              </a:buClr>
              <a:defRPr/>
            </a:pPr>
            <a:r>
              <a:rPr lang="en-US" sz="2000" b="1" dirty="0">
                <a:solidFill>
                  <a:schemeClr val="bg1"/>
                </a:solidFill>
                <a:cs typeface="Arial" pitchFamily="34" charset="0"/>
                <a:hlinkClick r:id="rId2"/>
              </a:rPr>
              <a:t>https://www.unescwa.org/publications/second-arab-multidimensional-poverty-report</a:t>
            </a:r>
            <a:r>
              <a:rPr lang="en-US" sz="2000" b="1" dirty="0">
                <a:solidFill>
                  <a:schemeClr val="bg1"/>
                </a:solidFill>
                <a:cs typeface="Arial" pitchFamily="34" charset="0"/>
              </a:rPr>
              <a:t> </a:t>
            </a:r>
          </a:p>
          <a:p>
            <a:pPr marL="274320" indent="-274320" algn="ctr">
              <a:buClr>
                <a:schemeClr val="accent3"/>
              </a:buClr>
              <a:defRPr/>
            </a:pPr>
            <a:endParaRPr lang="en-US" sz="2500" b="1" dirty="0">
              <a:solidFill>
                <a:schemeClr val="bg1"/>
              </a:solidFill>
              <a:cs typeface="Arial" pitchFamily="34" charset="0"/>
            </a:endParaRPr>
          </a:p>
          <a:p>
            <a:pPr marL="274320" indent="-274320" algn="ctr">
              <a:buClr>
                <a:schemeClr val="accent3"/>
              </a:buClr>
              <a:defRPr/>
            </a:pPr>
            <a:endParaRPr lang="en-US" sz="2500" b="1" dirty="0">
              <a:solidFill>
                <a:schemeClr val="bg1"/>
              </a:solidFill>
              <a:cs typeface="Arial" pitchFamily="34" charset="0"/>
            </a:endParaRPr>
          </a:p>
          <a:p>
            <a:pPr marL="274320" indent="-274320" algn="ctr">
              <a:buClr>
                <a:schemeClr val="accent3"/>
              </a:buClr>
              <a:defRPr/>
            </a:pPr>
            <a:endParaRPr lang="en-US" sz="2500" b="1" dirty="0">
              <a:solidFill>
                <a:schemeClr val="bg1"/>
              </a:solidFill>
              <a:cs typeface="Arial" pitchFamily="34" charset="0"/>
            </a:endParaRPr>
          </a:p>
          <a:p>
            <a:pPr marL="274320" indent="-274320" algn="ctr">
              <a:buClr>
                <a:schemeClr val="accent3"/>
              </a:buClr>
              <a:defRPr/>
            </a:pPr>
            <a:endParaRPr lang="en-US" sz="4000" b="1" dirty="0">
              <a:solidFill>
                <a:schemeClr val="bg1"/>
              </a:solidFill>
              <a:cs typeface="Arial" pitchFamily="34" charset="0"/>
            </a:endParaRPr>
          </a:p>
          <a:p>
            <a:pPr marL="274320" indent="-274320" algn="ctr">
              <a:buClr>
                <a:schemeClr val="accent3"/>
              </a:buClr>
              <a:defRPr/>
            </a:pPr>
            <a:endParaRPr lang="en-US" sz="4000" b="1" dirty="0">
              <a:solidFill>
                <a:schemeClr val="bg1"/>
              </a:solidFill>
              <a:cs typeface="Arial" pitchFamily="34" charset="0"/>
            </a:endParaRPr>
          </a:p>
        </p:txBody>
      </p:sp>
      <p:pic>
        <p:nvPicPr>
          <p:cNvPr id="3" name="Picture 2">
            <a:extLst>
              <a:ext uri="{FF2B5EF4-FFF2-40B4-BE49-F238E27FC236}">
                <a16:creationId xmlns:a16="http://schemas.microsoft.com/office/drawing/2014/main" id="{AF625018-2C6A-4B63-AC7E-DDCCE1C336CB}"/>
              </a:ext>
            </a:extLst>
          </p:cNvPr>
          <p:cNvPicPr>
            <a:picLocks noChangeAspect="1"/>
          </p:cNvPicPr>
          <p:nvPr/>
        </p:nvPicPr>
        <p:blipFill>
          <a:blip r:embed="rId3"/>
          <a:stretch>
            <a:fillRect/>
          </a:stretch>
        </p:blipFill>
        <p:spPr>
          <a:xfrm>
            <a:off x="3747977" y="0"/>
            <a:ext cx="5396023" cy="6858000"/>
          </a:xfrm>
          <a:prstGeom prst="rect">
            <a:avLst/>
          </a:prstGeom>
        </p:spPr>
      </p:pic>
    </p:spTree>
    <p:extLst>
      <p:ext uri="{BB962C8B-B14F-4D97-AF65-F5344CB8AC3E}">
        <p14:creationId xmlns:p14="http://schemas.microsoft.com/office/powerpoint/2010/main" val="319707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67287"/>
          <a:stretch>
            <a:fillRect/>
          </a:stretch>
        </p:blipFill>
        <p:spPr bwMode="auto">
          <a:xfrm>
            <a:off x="6705600" y="6365875"/>
            <a:ext cx="2130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r="65410"/>
          <a:stretch>
            <a:fillRect/>
          </a:stretch>
        </p:blipFill>
        <p:spPr bwMode="auto">
          <a:xfrm>
            <a:off x="398463" y="6362700"/>
            <a:ext cx="2254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03200" y="6362700"/>
            <a:ext cx="87677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73037" y="5913"/>
            <a:ext cx="8797926" cy="805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B0F0"/>
                </a:solidFill>
              </a:rPr>
              <a:t>The Arab Multidimensional Poverty Report</a:t>
            </a:r>
          </a:p>
        </p:txBody>
      </p:sp>
      <p:graphicFrame>
        <p:nvGraphicFramePr>
          <p:cNvPr id="10" name="Chart 9">
            <a:extLst>
              <a:ext uri="{FF2B5EF4-FFF2-40B4-BE49-F238E27FC236}">
                <a16:creationId xmlns:a16="http://schemas.microsoft.com/office/drawing/2014/main" id="{C6BEED82-03CE-4B93-BCCC-88BB8833FFB7}"/>
              </a:ext>
            </a:extLst>
          </p:cNvPr>
          <p:cNvGraphicFramePr>
            <a:graphicFrameLocks/>
          </p:cNvGraphicFramePr>
          <p:nvPr>
            <p:extLst>
              <p:ext uri="{D42A27DB-BD31-4B8C-83A1-F6EECF244321}">
                <p14:modId xmlns:p14="http://schemas.microsoft.com/office/powerpoint/2010/main" val="230016336"/>
              </p:ext>
            </p:extLst>
          </p:nvPr>
        </p:nvGraphicFramePr>
        <p:xfrm>
          <a:off x="788565" y="1143004"/>
          <a:ext cx="3478635" cy="472436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D589F339-D00E-477C-812B-C74FE742C8FC}"/>
              </a:ext>
            </a:extLst>
          </p:cNvPr>
          <p:cNvSpPr txBox="1"/>
          <p:nvPr/>
        </p:nvSpPr>
        <p:spPr>
          <a:xfrm>
            <a:off x="307975" y="798556"/>
            <a:ext cx="4035425" cy="461665"/>
          </a:xfrm>
          <a:prstGeom prst="rect">
            <a:avLst/>
          </a:prstGeom>
          <a:noFill/>
        </p:spPr>
        <p:txBody>
          <a:bodyPr wrap="square" rtlCol="0">
            <a:spAutoFit/>
          </a:bodyPr>
          <a:lstStyle/>
          <a:p>
            <a:endParaRPr lang="en-US" sz="2400" b="1" dirty="0"/>
          </a:p>
        </p:txBody>
      </p:sp>
      <p:pic>
        <p:nvPicPr>
          <p:cNvPr id="6" name="Picture 5">
            <a:extLst>
              <a:ext uri="{FF2B5EF4-FFF2-40B4-BE49-F238E27FC236}">
                <a16:creationId xmlns:a16="http://schemas.microsoft.com/office/drawing/2014/main" id="{2AA78F7B-2F8F-4D53-AEF4-9E73CA2EA330}"/>
              </a:ext>
            </a:extLst>
          </p:cNvPr>
          <p:cNvPicPr>
            <a:picLocks noChangeAspect="1"/>
          </p:cNvPicPr>
          <p:nvPr/>
        </p:nvPicPr>
        <p:blipFill>
          <a:blip r:embed="rId5"/>
          <a:stretch>
            <a:fillRect/>
          </a:stretch>
        </p:blipFill>
        <p:spPr>
          <a:xfrm>
            <a:off x="4790506" y="673888"/>
            <a:ext cx="4353494" cy="5486399"/>
          </a:xfrm>
          <a:prstGeom prst="rect">
            <a:avLst/>
          </a:prstGeom>
        </p:spPr>
      </p:pic>
      <p:sp>
        <p:nvSpPr>
          <p:cNvPr id="3" name="TextBox 2">
            <a:extLst>
              <a:ext uri="{FF2B5EF4-FFF2-40B4-BE49-F238E27FC236}">
                <a16:creationId xmlns:a16="http://schemas.microsoft.com/office/drawing/2014/main" id="{8CCBBDA1-3696-4A52-B702-2155DC1191EC}"/>
              </a:ext>
            </a:extLst>
          </p:cNvPr>
          <p:cNvSpPr txBox="1"/>
          <p:nvPr/>
        </p:nvSpPr>
        <p:spPr>
          <a:xfrm>
            <a:off x="203200" y="673888"/>
            <a:ext cx="4574722" cy="5632311"/>
          </a:xfrm>
          <a:prstGeom prst="rect">
            <a:avLst/>
          </a:prstGeom>
          <a:noFill/>
        </p:spPr>
        <p:txBody>
          <a:bodyPr wrap="square" rtlCol="0">
            <a:spAutoFit/>
          </a:bodyPr>
          <a:lstStyle/>
          <a:p>
            <a:r>
              <a:rPr lang="en-US" dirty="0"/>
              <a:t> First Arab Multidimensional Poverty Report – 2017, a cooperation between UNESCWA, LAS, UNICEF and OPHI</a:t>
            </a:r>
          </a:p>
          <a:p>
            <a:pPr marL="285750" indent="-285750">
              <a:buFont typeface="Arial" panose="020B0604020202020204" pitchFamily="34" charset="0"/>
              <a:buChar char="•"/>
            </a:pPr>
            <a:endParaRPr lang="en-US" dirty="0"/>
          </a:p>
          <a:p>
            <a:r>
              <a:rPr lang="en-US" dirty="0"/>
              <a:t>Regional initiative to measure progress towards the SDG 1.2.2</a:t>
            </a:r>
          </a:p>
          <a:p>
            <a:pPr marL="285750" indent="-285750">
              <a:buFont typeface="Arial" panose="020B0604020202020204" pitchFamily="34" charset="0"/>
              <a:buChar char="•"/>
            </a:pPr>
            <a:endParaRPr lang="en-US" dirty="0"/>
          </a:p>
          <a:p>
            <a:r>
              <a:rPr lang="en-US" dirty="0"/>
              <a:t>Arab Strategic Framework for the Eradication of Multidimensional Poverty (2018-19)</a:t>
            </a:r>
          </a:p>
          <a:p>
            <a:endParaRPr lang="en-US" dirty="0"/>
          </a:p>
          <a:p>
            <a:r>
              <a:rPr lang="en-US" dirty="0"/>
              <a:t>Plan for regular updates of the multidimensional poverty analysis </a:t>
            </a:r>
          </a:p>
          <a:p>
            <a:pPr marL="285750" indent="-285750">
              <a:buFont typeface="Arial" panose="020B0604020202020204" pitchFamily="34" charset="0"/>
              <a:buChar char="•"/>
            </a:pPr>
            <a:endParaRPr lang="en-US" dirty="0"/>
          </a:p>
          <a:p>
            <a:r>
              <a:rPr lang="en-US" dirty="0"/>
              <a:t>Second Arab Multidimensional Poverty Report – expanded partnership (+ UNDP and UNFPA)</a:t>
            </a:r>
          </a:p>
          <a:p>
            <a:pPr marL="285750" indent="-285750">
              <a:buFont typeface="Arial" panose="020B0604020202020204" pitchFamily="34" charset="0"/>
              <a:buChar char="•"/>
            </a:pPr>
            <a:endParaRPr lang="en-US" dirty="0"/>
          </a:p>
          <a:p>
            <a:r>
              <a:rPr lang="en-US" dirty="0"/>
              <a:t>Report Launch January 2023 at the Arab Ministerial Forum of Social Development Ministries.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36364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495300" y="304800"/>
            <a:ext cx="8305800" cy="4939814"/>
          </a:xfrm>
          <a:prstGeom prst="rect">
            <a:avLst/>
          </a:prstGeom>
        </p:spPr>
        <p:txBody>
          <a:bodyPr>
            <a:spAutoFit/>
          </a:bodyPr>
          <a:lstStyle/>
          <a:p>
            <a:pPr marL="274320" indent="-274320">
              <a:buClr>
                <a:schemeClr val="accent3"/>
              </a:buClr>
              <a:buFont typeface="Wingdings 2"/>
              <a:buChar char=""/>
              <a:defRPr/>
            </a:pPr>
            <a:endParaRPr lang="en-GB" sz="2000" b="1" dirty="0">
              <a:solidFill>
                <a:schemeClr val="bg1"/>
              </a:solidFill>
              <a:cs typeface="Arial" pitchFamily="34" charset="0"/>
            </a:endParaRPr>
          </a:p>
          <a:p>
            <a:pPr marL="274320" indent="-274320" algn="ctr">
              <a:buClr>
                <a:schemeClr val="accent3"/>
              </a:buClr>
              <a:defRPr/>
            </a:pPr>
            <a:endParaRPr lang="en-US" sz="2000" b="1" dirty="0">
              <a:solidFill>
                <a:schemeClr val="bg1"/>
              </a:solidFill>
              <a:cs typeface="Arial" pitchFamily="34" charset="0"/>
            </a:endParaRPr>
          </a:p>
          <a:p>
            <a:pPr marL="274320" indent="-274320" algn="ctr">
              <a:buClr>
                <a:schemeClr val="accent3"/>
              </a:buClr>
              <a:defRPr/>
            </a:pPr>
            <a:endParaRPr lang="en-US" sz="4000" b="1" dirty="0">
              <a:solidFill>
                <a:schemeClr val="bg1"/>
              </a:solidFill>
              <a:cs typeface="Arial" pitchFamily="34" charset="0"/>
            </a:endParaRPr>
          </a:p>
          <a:p>
            <a:pPr marL="274320" indent="-274320" algn="ctr">
              <a:buClr>
                <a:schemeClr val="accent3"/>
              </a:buClr>
              <a:defRPr/>
            </a:pPr>
            <a:r>
              <a:rPr lang="en-US" sz="4000" b="1" dirty="0">
                <a:solidFill>
                  <a:schemeClr val="bg1"/>
                </a:solidFill>
                <a:cs typeface="Arial" pitchFamily="34" charset="0"/>
              </a:rPr>
              <a:t>Annex</a:t>
            </a:r>
          </a:p>
          <a:p>
            <a:pPr marL="274320" indent="-274320" algn="ctr">
              <a:buClr>
                <a:schemeClr val="accent3"/>
              </a:buClr>
              <a:defRPr/>
            </a:pPr>
            <a:endParaRPr lang="en-US" sz="4000" b="1" dirty="0">
              <a:solidFill>
                <a:schemeClr val="bg1"/>
              </a:solidFill>
              <a:cs typeface="Arial" pitchFamily="34" charset="0"/>
            </a:endParaRPr>
          </a:p>
          <a:p>
            <a:pPr marL="274320" indent="-274320" algn="ctr">
              <a:buClr>
                <a:schemeClr val="accent3"/>
              </a:buClr>
              <a:defRPr/>
            </a:pPr>
            <a:r>
              <a:rPr lang="en-US" sz="2500" b="1" dirty="0">
                <a:solidFill>
                  <a:schemeClr val="bg1"/>
                </a:solidFill>
                <a:cs typeface="Arial" pitchFamily="34" charset="0"/>
              </a:rPr>
              <a:t>Status of multidimensional poverty measurement and analysis in MENA countries </a:t>
            </a:r>
          </a:p>
          <a:p>
            <a:pPr marL="274320" indent="-274320" algn="ctr">
              <a:buClr>
                <a:schemeClr val="accent3"/>
              </a:buClr>
              <a:defRPr/>
            </a:pPr>
            <a:endParaRPr lang="en-US" sz="2500" b="1" dirty="0">
              <a:solidFill>
                <a:schemeClr val="bg1"/>
              </a:solidFill>
              <a:cs typeface="Arial" pitchFamily="34" charset="0"/>
            </a:endParaRPr>
          </a:p>
          <a:p>
            <a:pPr marL="274320" indent="-274320" algn="ctr">
              <a:buClr>
                <a:schemeClr val="accent3"/>
              </a:buClr>
              <a:defRPr/>
            </a:pPr>
            <a:endParaRPr lang="en-US" sz="4000" b="1" dirty="0">
              <a:solidFill>
                <a:schemeClr val="bg1"/>
              </a:solidFill>
              <a:cs typeface="Arial" pitchFamily="34" charset="0"/>
            </a:endParaRPr>
          </a:p>
          <a:p>
            <a:pPr marL="274320" indent="-274320" algn="ctr">
              <a:buClr>
                <a:schemeClr val="accent3"/>
              </a:buClr>
              <a:defRPr/>
            </a:pPr>
            <a:endParaRPr lang="en-US" sz="4000" b="1" dirty="0">
              <a:solidFill>
                <a:schemeClr val="bg1"/>
              </a:solidFill>
              <a:cs typeface="Arial" pitchFamily="34" charset="0"/>
            </a:endParaRPr>
          </a:p>
        </p:txBody>
      </p:sp>
    </p:spTree>
    <p:extLst>
      <p:ext uri="{BB962C8B-B14F-4D97-AF65-F5344CB8AC3E}">
        <p14:creationId xmlns:p14="http://schemas.microsoft.com/office/powerpoint/2010/main" val="4215613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CAE9-DEF7-471F-B4DE-79C47190D8A9}"/>
              </a:ext>
            </a:extLst>
          </p:cNvPr>
          <p:cNvSpPr>
            <a:spLocks noGrp="1"/>
          </p:cNvSpPr>
          <p:nvPr>
            <p:ph type="title"/>
          </p:nvPr>
        </p:nvSpPr>
        <p:spPr/>
        <p:txBody>
          <a:bodyPr>
            <a:noAutofit/>
          </a:bodyPr>
          <a:lstStyle/>
          <a:p>
            <a:r>
              <a:rPr lang="en-US" sz="3500" b="1" dirty="0">
                <a:solidFill>
                  <a:srgbClr val="00B0F0"/>
                </a:solidFill>
              </a:rPr>
              <a:t>The status of child poverty measurement in the MENA region</a:t>
            </a:r>
            <a:endParaRPr lang="en-US" sz="3500" dirty="0"/>
          </a:p>
        </p:txBody>
      </p:sp>
      <p:sp>
        <p:nvSpPr>
          <p:cNvPr id="3" name="Content Placeholder 2">
            <a:extLst>
              <a:ext uri="{FF2B5EF4-FFF2-40B4-BE49-F238E27FC236}">
                <a16:creationId xmlns:a16="http://schemas.microsoft.com/office/drawing/2014/main" id="{519A61D3-DA45-4B8F-8564-EFD482277B7F}"/>
              </a:ext>
            </a:extLst>
          </p:cNvPr>
          <p:cNvSpPr>
            <a:spLocks noGrp="1"/>
          </p:cNvSpPr>
          <p:nvPr>
            <p:ph idx="1"/>
          </p:nvPr>
        </p:nvSpPr>
        <p:spPr/>
        <p:txBody>
          <a:bodyPr>
            <a:noAutofit/>
          </a:bodyPr>
          <a:lstStyle/>
          <a:p>
            <a:r>
              <a:rPr lang="en-US" sz="2000" dirty="0"/>
              <a:t>11 countries in the MENA region (out of 20) have carried out multidimensional child poverty measures (challenges, concerning: continuity in measurement, institutionalization in the context of monitoring the SDGs - inclusion in the NRV / national ownership)</a:t>
            </a:r>
          </a:p>
          <a:p>
            <a:endParaRPr lang="en-US" sz="1000" dirty="0"/>
          </a:p>
          <a:p>
            <a:r>
              <a:rPr lang="en-US" sz="2000" dirty="0"/>
              <a:t>2017 - Conference on Measuring Child Poverty in the MENA Region</a:t>
            </a:r>
          </a:p>
          <a:p>
            <a:endParaRPr lang="en-US" sz="1000" dirty="0"/>
          </a:p>
          <a:p>
            <a:r>
              <a:rPr lang="en-US" sz="2000" dirty="0"/>
              <a:t>2018 - Publication of the 1st report on child poverty in Arab countries (UNICEF, ESCWA, League of Arab States), using the MODA approach</a:t>
            </a:r>
          </a:p>
          <a:p>
            <a:endParaRPr lang="en-US" sz="1000" dirty="0"/>
          </a:p>
          <a:p>
            <a:r>
              <a:rPr lang="en-US" sz="2000" dirty="0"/>
              <a:t>2020 - Simulation analysis of the impact of COVID-19 on multidimensional child poverty</a:t>
            </a:r>
          </a:p>
          <a:p>
            <a:endParaRPr lang="en-US" sz="1000" dirty="0"/>
          </a:p>
          <a:p>
            <a:r>
              <a:rPr lang="en-US" sz="2000" dirty="0"/>
              <a:t>2023 - 2nd report on child poverty in Arab countries (UNICEF, ESCWA, League of Arab States)</a:t>
            </a:r>
          </a:p>
        </p:txBody>
      </p:sp>
    </p:spTree>
    <p:extLst>
      <p:ext uri="{BB962C8B-B14F-4D97-AF65-F5344CB8AC3E}">
        <p14:creationId xmlns:p14="http://schemas.microsoft.com/office/powerpoint/2010/main" val="903163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CAE9-DEF7-471F-B4DE-79C47190D8A9}"/>
              </a:ext>
            </a:extLst>
          </p:cNvPr>
          <p:cNvSpPr>
            <a:spLocks noGrp="1"/>
          </p:cNvSpPr>
          <p:nvPr>
            <p:ph type="title"/>
          </p:nvPr>
        </p:nvSpPr>
        <p:spPr/>
        <p:txBody>
          <a:bodyPr>
            <a:noAutofit/>
          </a:bodyPr>
          <a:lstStyle/>
          <a:p>
            <a:r>
              <a:rPr lang="en-US" sz="3500" b="1" dirty="0">
                <a:solidFill>
                  <a:srgbClr val="00B0F0"/>
                </a:solidFill>
              </a:rPr>
              <a:t>The status of multidimensional child poverty measurement in the MENA region</a:t>
            </a:r>
            <a:endParaRPr lang="en-US" sz="3500" dirty="0"/>
          </a:p>
        </p:txBody>
      </p:sp>
      <p:graphicFrame>
        <p:nvGraphicFramePr>
          <p:cNvPr id="4" name="Table 4">
            <a:extLst>
              <a:ext uri="{FF2B5EF4-FFF2-40B4-BE49-F238E27FC236}">
                <a16:creationId xmlns:a16="http://schemas.microsoft.com/office/drawing/2014/main" id="{F74F6A17-DCEC-48AD-8E80-24AA019EB717}"/>
              </a:ext>
            </a:extLst>
          </p:cNvPr>
          <p:cNvGraphicFramePr>
            <a:graphicFrameLocks noGrp="1"/>
          </p:cNvGraphicFramePr>
          <p:nvPr>
            <p:ph idx="1"/>
            <p:extLst>
              <p:ext uri="{D42A27DB-BD31-4B8C-83A1-F6EECF244321}">
                <p14:modId xmlns:p14="http://schemas.microsoft.com/office/powerpoint/2010/main" val="2308570644"/>
              </p:ext>
            </p:extLst>
          </p:nvPr>
        </p:nvGraphicFramePr>
        <p:xfrm>
          <a:off x="457200" y="1600200"/>
          <a:ext cx="8229600" cy="4495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59283521"/>
                    </a:ext>
                  </a:extLst>
                </a:gridCol>
                <a:gridCol w="6858000">
                  <a:extLst>
                    <a:ext uri="{9D8B030D-6E8A-4147-A177-3AD203B41FA5}">
                      <a16:colId xmlns:a16="http://schemas.microsoft.com/office/drawing/2014/main" val="3735917975"/>
                    </a:ext>
                  </a:extLst>
                </a:gridCol>
              </a:tblGrid>
              <a:tr h="370840">
                <a:tc>
                  <a:txBody>
                    <a:bodyPr/>
                    <a:lstStyle/>
                    <a:p>
                      <a:r>
                        <a:rPr lang="en-US" dirty="0"/>
                        <a:t>Country </a:t>
                      </a:r>
                    </a:p>
                  </a:txBody>
                  <a:tcPr/>
                </a:tc>
                <a:tc>
                  <a:txBody>
                    <a:bodyPr/>
                    <a:lstStyle/>
                    <a:p>
                      <a:r>
                        <a:rPr lang="en-US" dirty="0"/>
                        <a:t>Status of the Measurement</a:t>
                      </a:r>
                    </a:p>
                  </a:txBody>
                  <a:tcPr/>
                </a:tc>
                <a:extLst>
                  <a:ext uri="{0D108BD9-81ED-4DB2-BD59-A6C34878D82A}">
                    <a16:rowId xmlns:a16="http://schemas.microsoft.com/office/drawing/2014/main" val="25966880"/>
                  </a:ext>
                </a:extLst>
              </a:tr>
              <a:tr h="370840">
                <a:tc>
                  <a:txBody>
                    <a:bodyPr/>
                    <a:lstStyle/>
                    <a:p>
                      <a:r>
                        <a:rPr lang="en-US" dirty="0"/>
                        <a:t>Algeria </a:t>
                      </a:r>
                    </a:p>
                  </a:txBody>
                  <a:tcPr/>
                </a:tc>
                <a:tc>
                  <a:txBody>
                    <a:bodyPr/>
                    <a:lstStyle/>
                    <a:p>
                      <a:r>
                        <a:rPr lang="en-US" dirty="0"/>
                        <a:t>Measurement fully owned by national institutions (2019) and child multidimensional poverty reported in VNR – update of the measurement finalized in 2022 and report under review</a:t>
                      </a:r>
                    </a:p>
                  </a:txBody>
                  <a:tcPr/>
                </a:tc>
                <a:extLst>
                  <a:ext uri="{0D108BD9-81ED-4DB2-BD59-A6C34878D82A}">
                    <a16:rowId xmlns:a16="http://schemas.microsoft.com/office/drawing/2014/main" val="504250787"/>
                  </a:ext>
                </a:extLst>
              </a:tr>
              <a:tr h="370840">
                <a:tc>
                  <a:txBody>
                    <a:bodyPr/>
                    <a:lstStyle/>
                    <a:p>
                      <a:r>
                        <a:rPr lang="en-US" dirty="0"/>
                        <a:t>Djibouti</a:t>
                      </a:r>
                    </a:p>
                  </a:txBody>
                  <a:tcPr/>
                </a:tc>
                <a:tc>
                  <a:txBody>
                    <a:bodyPr/>
                    <a:lstStyle/>
                    <a:p>
                      <a:endParaRPr lang="en-US" dirty="0"/>
                    </a:p>
                  </a:txBody>
                  <a:tcPr/>
                </a:tc>
                <a:extLst>
                  <a:ext uri="{0D108BD9-81ED-4DB2-BD59-A6C34878D82A}">
                    <a16:rowId xmlns:a16="http://schemas.microsoft.com/office/drawing/2014/main" val="2993854757"/>
                  </a:ext>
                </a:extLst>
              </a:tr>
              <a:tr h="370840">
                <a:tc>
                  <a:txBody>
                    <a:bodyPr/>
                    <a:lstStyle/>
                    <a:p>
                      <a:r>
                        <a:rPr lang="en-US" dirty="0"/>
                        <a:t>Egypt</a:t>
                      </a:r>
                    </a:p>
                  </a:txBody>
                  <a:tcPr/>
                </a:tc>
                <a:tc>
                  <a:txBody>
                    <a:bodyPr/>
                    <a:lstStyle/>
                    <a:p>
                      <a:r>
                        <a:rPr lang="en-US" dirty="0"/>
                        <a:t>4 studies using different methodologies, conducted with the national institutions. 2016 study with </a:t>
                      </a:r>
                      <a:r>
                        <a:rPr lang="en-US" dirty="0" err="1"/>
                        <a:t>MoSS</a:t>
                      </a:r>
                      <a:r>
                        <a:rPr lang="en-US" dirty="0"/>
                        <a:t> and CAPMAS. New measurement under finalization with </a:t>
                      </a:r>
                      <a:r>
                        <a:rPr lang="en-US" dirty="0" err="1"/>
                        <a:t>MoPAD</a:t>
                      </a:r>
                      <a:endParaRPr lang="en-US" dirty="0"/>
                    </a:p>
                  </a:txBody>
                  <a:tcPr/>
                </a:tc>
                <a:extLst>
                  <a:ext uri="{0D108BD9-81ED-4DB2-BD59-A6C34878D82A}">
                    <a16:rowId xmlns:a16="http://schemas.microsoft.com/office/drawing/2014/main" val="3151108994"/>
                  </a:ext>
                </a:extLst>
              </a:tr>
              <a:tr h="370840">
                <a:tc>
                  <a:txBody>
                    <a:bodyPr/>
                    <a:lstStyle/>
                    <a:p>
                      <a:r>
                        <a:rPr lang="en-US" dirty="0"/>
                        <a:t>Iran</a:t>
                      </a:r>
                    </a:p>
                  </a:txBody>
                  <a:tcPr/>
                </a:tc>
                <a:tc>
                  <a:txBody>
                    <a:bodyPr/>
                    <a:lstStyle/>
                    <a:p>
                      <a:r>
                        <a:rPr lang="en-US" dirty="0"/>
                        <a:t>Measurement conducted by the Government</a:t>
                      </a:r>
                    </a:p>
                  </a:txBody>
                  <a:tcPr/>
                </a:tc>
                <a:extLst>
                  <a:ext uri="{0D108BD9-81ED-4DB2-BD59-A6C34878D82A}">
                    <a16:rowId xmlns:a16="http://schemas.microsoft.com/office/drawing/2014/main" val="2830581348"/>
                  </a:ext>
                </a:extLst>
              </a:tr>
              <a:tr h="370840">
                <a:tc>
                  <a:txBody>
                    <a:bodyPr/>
                    <a:lstStyle/>
                    <a:p>
                      <a:r>
                        <a:rPr lang="en-US" dirty="0"/>
                        <a:t>Iraq</a:t>
                      </a:r>
                    </a:p>
                  </a:txBody>
                  <a:tcPr/>
                </a:tc>
                <a:tc>
                  <a:txBody>
                    <a:bodyPr/>
                    <a:lstStyle/>
                    <a:p>
                      <a:r>
                        <a:rPr lang="en-US" dirty="0"/>
                        <a:t>2 studies using different methodologies – most recent finalized in 2022 – internal discussion to review the approach and the process (using MICS 2024)</a:t>
                      </a:r>
                    </a:p>
                  </a:txBody>
                  <a:tcPr/>
                </a:tc>
                <a:extLst>
                  <a:ext uri="{0D108BD9-81ED-4DB2-BD59-A6C34878D82A}">
                    <a16:rowId xmlns:a16="http://schemas.microsoft.com/office/drawing/2014/main" val="1124194953"/>
                  </a:ext>
                </a:extLst>
              </a:tr>
              <a:tr h="370840">
                <a:tc>
                  <a:txBody>
                    <a:bodyPr/>
                    <a:lstStyle/>
                    <a:p>
                      <a:r>
                        <a:rPr lang="en-US" dirty="0"/>
                        <a:t>Jordan</a:t>
                      </a:r>
                    </a:p>
                  </a:txBody>
                  <a:tcPr/>
                </a:tc>
                <a:tc>
                  <a:txBody>
                    <a:bodyPr/>
                    <a:lstStyle/>
                    <a:p>
                      <a:r>
                        <a:rPr lang="en-US" dirty="0"/>
                        <a:t>DoS approached to proceed with a national measure of multidimensional poverty for children, using the 2023 DHS data</a:t>
                      </a:r>
                    </a:p>
                  </a:txBody>
                  <a:tcPr/>
                </a:tc>
                <a:extLst>
                  <a:ext uri="{0D108BD9-81ED-4DB2-BD59-A6C34878D82A}">
                    <a16:rowId xmlns:a16="http://schemas.microsoft.com/office/drawing/2014/main" val="3002093840"/>
                  </a:ext>
                </a:extLst>
              </a:tr>
            </a:tbl>
          </a:graphicData>
        </a:graphic>
      </p:graphicFrame>
    </p:spTree>
    <p:extLst>
      <p:ext uri="{BB962C8B-B14F-4D97-AF65-F5344CB8AC3E}">
        <p14:creationId xmlns:p14="http://schemas.microsoft.com/office/powerpoint/2010/main" val="3413913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CAE9-DEF7-471F-B4DE-79C47190D8A9}"/>
              </a:ext>
            </a:extLst>
          </p:cNvPr>
          <p:cNvSpPr>
            <a:spLocks noGrp="1"/>
          </p:cNvSpPr>
          <p:nvPr>
            <p:ph type="title"/>
          </p:nvPr>
        </p:nvSpPr>
        <p:spPr/>
        <p:txBody>
          <a:bodyPr>
            <a:noAutofit/>
          </a:bodyPr>
          <a:lstStyle/>
          <a:p>
            <a:r>
              <a:rPr lang="en-US" sz="3500" b="1" dirty="0">
                <a:solidFill>
                  <a:srgbClr val="00B0F0"/>
                </a:solidFill>
              </a:rPr>
              <a:t>The status of multidimensional child poverty measurement in the MENA region</a:t>
            </a:r>
            <a:endParaRPr lang="en-US" sz="3500" dirty="0"/>
          </a:p>
        </p:txBody>
      </p:sp>
      <p:graphicFrame>
        <p:nvGraphicFramePr>
          <p:cNvPr id="4" name="Table 4">
            <a:extLst>
              <a:ext uri="{FF2B5EF4-FFF2-40B4-BE49-F238E27FC236}">
                <a16:creationId xmlns:a16="http://schemas.microsoft.com/office/drawing/2014/main" id="{F74F6A17-DCEC-48AD-8E80-24AA019EB717}"/>
              </a:ext>
            </a:extLst>
          </p:cNvPr>
          <p:cNvGraphicFramePr>
            <a:graphicFrameLocks noGrp="1"/>
          </p:cNvGraphicFramePr>
          <p:nvPr>
            <p:ph idx="1"/>
            <p:extLst>
              <p:ext uri="{D42A27DB-BD31-4B8C-83A1-F6EECF244321}">
                <p14:modId xmlns:p14="http://schemas.microsoft.com/office/powerpoint/2010/main" val="399403746"/>
              </p:ext>
            </p:extLst>
          </p:nvPr>
        </p:nvGraphicFramePr>
        <p:xfrm>
          <a:off x="457200" y="1417638"/>
          <a:ext cx="8229600" cy="54102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959283521"/>
                    </a:ext>
                  </a:extLst>
                </a:gridCol>
                <a:gridCol w="6858000">
                  <a:extLst>
                    <a:ext uri="{9D8B030D-6E8A-4147-A177-3AD203B41FA5}">
                      <a16:colId xmlns:a16="http://schemas.microsoft.com/office/drawing/2014/main" val="3735917975"/>
                    </a:ext>
                  </a:extLst>
                </a:gridCol>
              </a:tblGrid>
              <a:tr h="370840">
                <a:tc>
                  <a:txBody>
                    <a:bodyPr/>
                    <a:lstStyle/>
                    <a:p>
                      <a:r>
                        <a:rPr lang="en-US" dirty="0"/>
                        <a:t>Country </a:t>
                      </a:r>
                    </a:p>
                  </a:txBody>
                  <a:tcPr/>
                </a:tc>
                <a:tc>
                  <a:txBody>
                    <a:bodyPr/>
                    <a:lstStyle/>
                    <a:p>
                      <a:r>
                        <a:rPr lang="en-US" dirty="0"/>
                        <a:t>Status of the Measurement</a:t>
                      </a:r>
                    </a:p>
                  </a:txBody>
                  <a:tcPr/>
                </a:tc>
                <a:extLst>
                  <a:ext uri="{0D108BD9-81ED-4DB2-BD59-A6C34878D82A}">
                    <a16:rowId xmlns:a16="http://schemas.microsoft.com/office/drawing/2014/main" val="25966880"/>
                  </a:ext>
                </a:extLst>
              </a:tr>
              <a:tr h="370840">
                <a:tc>
                  <a:txBody>
                    <a:bodyPr/>
                    <a:lstStyle/>
                    <a:p>
                      <a:r>
                        <a:rPr lang="en-US" dirty="0"/>
                        <a:t>Lebanon </a:t>
                      </a:r>
                    </a:p>
                  </a:txBody>
                  <a:tcPr/>
                </a:tc>
                <a:tc>
                  <a:txBody>
                    <a:bodyPr/>
                    <a:lstStyle/>
                    <a:p>
                      <a:r>
                        <a:rPr lang="en-US" dirty="0"/>
                        <a:t>Qualitative study on child multidimensional poverty conducted in 2022 – plan to produce a measure of MDCP with national partners in 2024, with the data of the new MICS</a:t>
                      </a:r>
                    </a:p>
                  </a:txBody>
                  <a:tcPr/>
                </a:tc>
                <a:extLst>
                  <a:ext uri="{0D108BD9-81ED-4DB2-BD59-A6C34878D82A}">
                    <a16:rowId xmlns:a16="http://schemas.microsoft.com/office/drawing/2014/main" val="1128613241"/>
                  </a:ext>
                </a:extLst>
              </a:tr>
              <a:tr h="370840">
                <a:tc>
                  <a:txBody>
                    <a:bodyPr/>
                    <a:lstStyle/>
                    <a:p>
                      <a:r>
                        <a:rPr lang="en-US" dirty="0"/>
                        <a:t>Libya</a:t>
                      </a:r>
                    </a:p>
                  </a:txBody>
                  <a:tcPr/>
                </a:tc>
                <a:tc>
                  <a:txBody>
                    <a:bodyPr/>
                    <a:lstStyle/>
                    <a:p>
                      <a:r>
                        <a:rPr lang="en-US" dirty="0"/>
                        <a:t>Child poverty measurement produced by UNICEF in partnership with national institutions, completed in 2022 – not institutionalized</a:t>
                      </a:r>
                    </a:p>
                  </a:txBody>
                  <a:tcPr/>
                </a:tc>
                <a:extLst>
                  <a:ext uri="{0D108BD9-81ED-4DB2-BD59-A6C34878D82A}">
                    <a16:rowId xmlns:a16="http://schemas.microsoft.com/office/drawing/2014/main" val="3151108994"/>
                  </a:ext>
                </a:extLst>
              </a:tr>
              <a:tr h="370840">
                <a:tc>
                  <a:txBody>
                    <a:bodyPr/>
                    <a:lstStyle/>
                    <a:p>
                      <a:r>
                        <a:rPr lang="en-US" dirty="0"/>
                        <a:t>Morocco</a:t>
                      </a:r>
                    </a:p>
                  </a:txBody>
                  <a:tcPr/>
                </a:tc>
                <a:tc>
                  <a:txBody>
                    <a:bodyPr/>
                    <a:lstStyle/>
                    <a:p>
                      <a:r>
                        <a:rPr lang="en-US" dirty="0"/>
                        <a:t>2 measures of multidimensional child poverty conducted with national partners (ONDH) in 2017 and 2022 – report under finalization</a:t>
                      </a:r>
                    </a:p>
                  </a:txBody>
                  <a:tcPr/>
                </a:tc>
                <a:extLst>
                  <a:ext uri="{0D108BD9-81ED-4DB2-BD59-A6C34878D82A}">
                    <a16:rowId xmlns:a16="http://schemas.microsoft.com/office/drawing/2014/main" val="2830581348"/>
                  </a:ext>
                </a:extLst>
              </a:tr>
              <a:tr h="370840">
                <a:tc>
                  <a:txBody>
                    <a:bodyPr/>
                    <a:lstStyle/>
                    <a:p>
                      <a:r>
                        <a:rPr lang="en-US" dirty="0"/>
                        <a:t>Palestine</a:t>
                      </a:r>
                    </a:p>
                  </a:txBody>
                  <a:tcPr/>
                </a:tc>
                <a:tc>
                  <a:txBody>
                    <a:bodyPr/>
                    <a:lstStyle/>
                    <a:p>
                      <a:r>
                        <a:rPr lang="en-US" dirty="0"/>
                        <a:t>Measurement done in 2017 not approved by national partners – National process for producing a new child multidimensional poverty measures under discussion with </a:t>
                      </a:r>
                      <a:r>
                        <a:rPr lang="en-US" dirty="0" err="1"/>
                        <a:t>MoDS</a:t>
                      </a:r>
                      <a:r>
                        <a:rPr lang="en-US" dirty="0"/>
                        <a:t>, PCBS and Prime Minister Office</a:t>
                      </a:r>
                    </a:p>
                  </a:txBody>
                  <a:tcPr/>
                </a:tc>
                <a:extLst>
                  <a:ext uri="{0D108BD9-81ED-4DB2-BD59-A6C34878D82A}">
                    <a16:rowId xmlns:a16="http://schemas.microsoft.com/office/drawing/2014/main" val="1124194953"/>
                  </a:ext>
                </a:extLst>
              </a:tr>
              <a:tr h="370840">
                <a:tc>
                  <a:txBody>
                    <a:bodyPr/>
                    <a:lstStyle/>
                    <a:p>
                      <a:r>
                        <a:rPr lang="en-US" dirty="0"/>
                        <a:t>Sudan</a:t>
                      </a:r>
                    </a:p>
                  </a:txBody>
                  <a:tcPr/>
                </a:tc>
                <a:tc>
                  <a:txBody>
                    <a:bodyPr/>
                    <a:lstStyle/>
                    <a:p>
                      <a:endParaRPr lang="en-US" dirty="0"/>
                    </a:p>
                  </a:txBody>
                  <a:tcPr/>
                </a:tc>
                <a:extLst>
                  <a:ext uri="{0D108BD9-81ED-4DB2-BD59-A6C34878D82A}">
                    <a16:rowId xmlns:a16="http://schemas.microsoft.com/office/drawing/2014/main" val="3651154132"/>
                  </a:ext>
                </a:extLst>
              </a:tr>
              <a:tr h="370840">
                <a:tc>
                  <a:txBody>
                    <a:bodyPr/>
                    <a:lstStyle/>
                    <a:p>
                      <a:r>
                        <a:rPr lang="en-US" dirty="0"/>
                        <a:t>Tunisia</a:t>
                      </a:r>
                    </a:p>
                  </a:txBody>
                  <a:tcPr/>
                </a:tc>
                <a:tc>
                  <a:txBody>
                    <a:bodyPr/>
                    <a:lstStyle/>
                    <a:p>
                      <a:r>
                        <a:rPr lang="en-US" dirty="0"/>
                        <a:t>National measurement of child multidimensional poverty produced by UNICEF with national partners – 2 reports, 2017 and 2022 – used in VNR, but not institutionalized – discussion ongoing on institutionalization</a:t>
                      </a:r>
                    </a:p>
                  </a:txBody>
                  <a:tcPr/>
                </a:tc>
                <a:extLst>
                  <a:ext uri="{0D108BD9-81ED-4DB2-BD59-A6C34878D82A}">
                    <a16:rowId xmlns:a16="http://schemas.microsoft.com/office/drawing/2014/main" val="3002093840"/>
                  </a:ext>
                </a:extLst>
              </a:tr>
              <a:tr h="370840">
                <a:tc>
                  <a:txBody>
                    <a:bodyPr/>
                    <a:lstStyle/>
                    <a:p>
                      <a:r>
                        <a:rPr lang="en-US" dirty="0"/>
                        <a:t>Yemen</a:t>
                      </a:r>
                    </a:p>
                  </a:txBody>
                  <a:tcPr/>
                </a:tc>
                <a:tc>
                  <a:txBody>
                    <a:bodyPr/>
                    <a:lstStyle/>
                    <a:p>
                      <a:r>
                        <a:rPr lang="en-US" dirty="0"/>
                        <a:t>Preparatory work for a process of establishing a measure using MICS</a:t>
                      </a:r>
                    </a:p>
                  </a:txBody>
                  <a:tcPr/>
                </a:tc>
                <a:extLst>
                  <a:ext uri="{0D108BD9-81ED-4DB2-BD59-A6C34878D82A}">
                    <a16:rowId xmlns:a16="http://schemas.microsoft.com/office/drawing/2014/main" val="1812250945"/>
                  </a:ext>
                </a:extLst>
              </a:tr>
            </a:tbl>
          </a:graphicData>
        </a:graphic>
      </p:graphicFrame>
    </p:spTree>
    <p:extLst>
      <p:ext uri="{BB962C8B-B14F-4D97-AF65-F5344CB8AC3E}">
        <p14:creationId xmlns:p14="http://schemas.microsoft.com/office/powerpoint/2010/main" val="282708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67287"/>
          <a:stretch>
            <a:fillRect/>
          </a:stretch>
        </p:blipFill>
        <p:spPr bwMode="auto">
          <a:xfrm>
            <a:off x="6705600" y="6365875"/>
            <a:ext cx="2130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r="65410"/>
          <a:stretch>
            <a:fillRect/>
          </a:stretch>
        </p:blipFill>
        <p:spPr bwMode="auto">
          <a:xfrm>
            <a:off x="398463" y="6362700"/>
            <a:ext cx="2254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28600" y="6248400"/>
            <a:ext cx="87677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73037" y="73025"/>
            <a:ext cx="8797926" cy="805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B0F0"/>
                </a:solidFill>
              </a:rPr>
              <a:t>The second Arab Multidimensional Poverty Report</a:t>
            </a:r>
          </a:p>
        </p:txBody>
      </p:sp>
      <p:graphicFrame>
        <p:nvGraphicFramePr>
          <p:cNvPr id="10" name="Chart 9">
            <a:extLst>
              <a:ext uri="{FF2B5EF4-FFF2-40B4-BE49-F238E27FC236}">
                <a16:creationId xmlns:a16="http://schemas.microsoft.com/office/drawing/2014/main" id="{C6BEED82-03CE-4B93-BCCC-88BB8833FFB7}"/>
              </a:ext>
            </a:extLst>
          </p:cNvPr>
          <p:cNvGraphicFramePr>
            <a:graphicFrameLocks/>
          </p:cNvGraphicFramePr>
          <p:nvPr/>
        </p:nvGraphicFramePr>
        <p:xfrm>
          <a:off x="838200" y="1143004"/>
          <a:ext cx="7696200" cy="47243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589F339-D00E-477C-812B-C74FE742C8FC}"/>
              </a:ext>
            </a:extLst>
          </p:cNvPr>
          <p:cNvSpPr txBox="1"/>
          <p:nvPr/>
        </p:nvSpPr>
        <p:spPr>
          <a:xfrm>
            <a:off x="307976" y="798556"/>
            <a:ext cx="8528050" cy="5632311"/>
          </a:xfrm>
          <a:prstGeom prst="rect">
            <a:avLst/>
          </a:prstGeom>
          <a:noFill/>
        </p:spPr>
        <p:txBody>
          <a:bodyPr wrap="square" rtlCol="0">
            <a:spAutoFit/>
          </a:bodyPr>
          <a:lstStyle/>
          <a:p>
            <a:endParaRPr lang="en-US" sz="2400" dirty="0"/>
          </a:p>
          <a:p>
            <a:pPr marL="342900" indent="-342900">
              <a:buFont typeface="Arial" panose="020B0604020202020204" pitchFamily="34" charset="0"/>
              <a:buChar char="•"/>
            </a:pPr>
            <a:r>
              <a:rPr lang="en-US" sz="2400" dirty="0"/>
              <a:t>Assess the multidimensional poverty in the Arab Region, comparing the early 2010s to the late 2010s, with a focus on the region’s Middle-Income countries (7 countries with suitable data – Separated analysis for the state of Palestine)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Two separate measures for multidimensional poverty, one for the household level and one for the child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Discuss the impact of COVID-19 on the determinants of poverty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Review the policy recommendations of the 1</a:t>
            </a:r>
            <a:r>
              <a:rPr lang="en-US" sz="2400" baseline="30000" dirty="0"/>
              <a:t>st</a:t>
            </a:r>
            <a:r>
              <a:rPr lang="en-US" sz="2400" dirty="0"/>
              <a:t> Report, in view of the new findings and the impacts of COVID-19 and the spillover effects of the war in Ukraine.</a:t>
            </a:r>
          </a:p>
          <a:p>
            <a:endParaRPr lang="en-US" sz="2400" b="1" dirty="0"/>
          </a:p>
        </p:txBody>
      </p:sp>
    </p:spTree>
    <p:extLst>
      <p:ext uri="{BB962C8B-B14F-4D97-AF65-F5344CB8AC3E}">
        <p14:creationId xmlns:p14="http://schemas.microsoft.com/office/powerpoint/2010/main" val="220637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67287"/>
          <a:stretch>
            <a:fillRect/>
          </a:stretch>
        </p:blipFill>
        <p:spPr bwMode="auto">
          <a:xfrm>
            <a:off x="6705600" y="6365875"/>
            <a:ext cx="21304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r="65410"/>
          <a:stretch>
            <a:fillRect/>
          </a:stretch>
        </p:blipFill>
        <p:spPr bwMode="auto">
          <a:xfrm>
            <a:off x="398463" y="6362700"/>
            <a:ext cx="22542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228600" y="6248400"/>
            <a:ext cx="8767763"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73037" y="73025"/>
            <a:ext cx="8797926" cy="805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00B0F0"/>
                </a:solidFill>
              </a:rPr>
              <a:t>Child poverty in the Arab Poverty report</a:t>
            </a:r>
          </a:p>
        </p:txBody>
      </p:sp>
      <p:graphicFrame>
        <p:nvGraphicFramePr>
          <p:cNvPr id="10" name="Chart 9">
            <a:extLst>
              <a:ext uri="{FF2B5EF4-FFF2-40B4-BE49-F238E27FC236}">
                <a16:creationId xmlns:a16="http://schemas.microsoft.com/office/drawing/2014/main" id="{C6BEED82-03CE-4B93-BCCC-88BB8833FFB7}"/>
              </a:ext>
            </a:extLst>
          </p:cNvPr>
          <p:cNvGraphicFramePr>
            <a:graphicFrameLocks/>
          </p:cNvGraphicFramePr>
          <p:nvPr/>
        </p:nvGraphicFramePr>
        <p:xfrm>
          <a:off x="838200" y="1143004"/>
          <a:ext cx="7696200" cy="472436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D589F339-D00E-477C-812B-C74FE742C8FC}"/>
              </a:ext>
            </a:extLst>
          </p:cNvPr>
          <p:cNvSpPr txBox="1"/>
          <p:nvPr/>
        </p:nvSpPr>
        <p:spPr>
          <a:xfrm>
            <a:off x="307975" y="798556"/>
            <a:ext cx="9064625" cy="5262979"/>
          </a:xfrm>
          <a:prstGeom prst="rect">
            <a:avLst/>
          </a:prstGeom>
          <a:noFill/>
        </p:spPr>
        <p:txBody>
          <a:bodyPr wrap="square" rtlCol="0">
            <a:spAutoFit/>
          </a:bodyPr>
          <a:lstStyle/>
          <a:p>
            <a:r>
              <a:rPr lang="en-US" sz="2400" dirty="0"/>
              <a:t>The 1</a:t>
            </a:r>
            <a:r>
              <a:rPr lang="en-US" sz="2400" baseline="30000" dirty="0"/>
              <a:t>st</a:t>
            </a:r>
            <a:r>
              <a:rPr lang="en-US" sz="2400" dirty="0"/>
              <a:t> Arab Poverty Report </a:t>
            </a:r>
            <a:r>
              <a:rPr lang="en-US" sz="2400" b="1" dirty="0"/>
              <a:t>recognizes the importance of having a specific focus on children</a:t>
            </a:r>
            <a:r>
              <a:rPr lang="en-US" sz="2400" dirty="0"/>
              <a:t>, along with the household level measurement (assessed through the Arab-MPI).</a:t>
            </a:r>
          </a:p>
          <a:p>
            <a:endParaRPr lang="en-US" sz="2400" dirty="0"/>
          </a:p>
          <a:p>
            <a:r>
              <a:rPr lang="en-US" sz="2400" dirty="0"/>
              <a:t>Child poverty is different from adult poverty (and different are their consequences). Poverty measured at the household level may hide childhood poverty (</a:t>
            </a:r>
            <a:r>
              <a:rPr lang="en-US" sz="2400" b="1" dirty="0"/>
              <a:t>complementarity of household-level and child-level measurements</a:t>
            </a:r>
            <a:r>
              <a:rPr lang="en-US" sz="2400" dirty="0"/>
              <a:t>).</a:t>
            </a:r>
          </a:p>
          <a:p>
            <a:endParaRPr lang="en-US" sz="2400" dirty="0"/>
          </a:p>
          <a:p>
            <a:r>
              <a:rPr lang="en-US" sz="2400" dirty="0"/>
              <a:t>Importance of having a measure with the </a:t>
            </a:r>
            <a:r>
              <a:rPr lang="en-US" sz="2400" b="1" dirty="0"/>
              <a:t>child as unit of observation/measurement and based on the constitutive rights of poverty (material deprivation), grounded on the Convention on the Rights of the Child.</a:t>
            </a:r>
          </a:p>
          <a:p>
            <a:endParaRPr lang="en-US" sz="2400" b="1" dirty="0"/>
          </a:p>
        </p:txBody>
      </p:sp>
    </p:spTree>
    <p:extLst>
      <p:ext uri="{BB962C8B-B14F-4D97-AF65-F5344CB8AC3E}">
        <p14:creationId xmlns:p14="http://schemas.microsoft.com/office/powerpoint/2010/main" val="393376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CAE9-DEF7-471F-B4DE-79C47190D8A9}"/>
              </a:ext>
            </a:extLst>
          </p:cNvPr>
          <p:cNvSpPr>
            <a:spLocks noGrp="1"/>
          </p:cNvSpPr>
          <p:nvPr>
            <p:ph type="title"/>
          </p:nvPr>
        </p:nvSpPr>
        <p:spPr>
          <a:xfrm>
            <a:off x="76200" y="223267"/>
            <a:ext cx="8610600" cy="1143000"/>
          </a:xfrm>
        </p:spPr>
        <p:txBody>
          <a:bodyPr>
            <a:noAutofit/>
          </a:bodyPr>
          <a:lstStyle/>
          <a:p>
            <a:r>
              <a:rPr lang="en-US" sz="3000" b="1" dirty="0">
                <a:solidFill>
                  <a:srgbClr val="00B0F0"/>
                </a:solidFill>
              </a:rPr>
              <a:t>The Arab-MODA approach to measure child poverty</a:t>
            </a:r>
            <a:endParaRPr lang="en-US" sz="3000" dirty="0"/>
          </a:p>
        </p:txBody>
      </p:sp>
      <p:sp>
        <p:nvSpPr>
          <p:cNvPr id="3" name="Content Placeholder 2">
            <a:extLst>
              <a:ext uri="{FF2B5EF4-FFF2-40B4-BE49-F238E27FC236}">
                <a16:creationId xmlns:a16="http://schemas.microsoft.com/office/drawing/2014/main" id="{519A61D3-DA45-4B8F-8564-EFD482277B7F}"/>
              </a:ext>
            </a:extLst>
          </p:cNvPr>
          <p:cNvSpPr>
            <a:spLocks noGrp="1"/>
          </p:cNvSpPr>
          <p:nvPr>
            <p:ph idx="1"/>
          </p:nvPr>
        </p:nvSpPr>
        <p:spPr>
          <a:xfrm>
            <a:off x="533400" y="1524000"/>
            <a:ext cx="8229600" cy="4924087"/>
          </a:xfrm>
        </p:spPr>
        <p:txBody>
          <a:bodyPr>
            <a:noAutofit/>
          </a:bodyPr>
          <a:lstStyle/>
          <a:p>
            <a:r>
              <a:rPr lang="en-US" sz="2200" dirty="0"/>
              <a:t>Based on the global ‘Multidimensional Overlapping Deprivation Analysis’ </a:t>
            </a:r>
            <a:r>
              <a:rPr lang="en-US" sz="2200" b="1" dirty="0"/>
              <a:t>(MODA) approach developed by UNICEF in 2012</a:t>
            </a:r>
          </a:p>
          <a:p>
            <a:r>
              <a:rPr lang="en-US" sz="2200" b="1" dirty="0"/>
              <a:t>Adapted to the Arab context: Parameters defined reflecting those used in national child poverty measurement in Arab Countries</a:t>
            </a:r>
            <a:r>
              <a:rPr lang="en-US" sz="2200" dirty="0"/>
              <a:t> [11]</a:t>
            </a:r>
            <a:endParaRPr lang="en-US" sz="2200" b="1" dirty="0"/>
          </a:p>
          <a:p>
            <a:r>
              <a:rPr lang="en-US" sz="2200" dirty="0"/>
              <a:t>Deprivation thresholds defined to </a:t>
            </a:r>
            <a:r>
              <a:rPr lang="en-US" sz="2200" b="1" dirty="0"/>
              <a:t>reflect the socio-economic contexts </a:t>
            </a:r>
            <a:r>
              <a:rPr lang="en-US" sz="2200" dirty="0"/>
              <a:t>of the Arab region</a:t>
            </a:r>
          </a:p>
          <a:p>
            <a:r>
              <a:rPr lang="en-US" sz="2200" dirty="0"/>
              <a:t>Focus on children aged 0-17 (with 2 sub-groups, </a:t>
            </a:r>
            <a:r>
              <a:rPr lang="en-US" sz="2200" b="1" dirty="0"/>
              <a:t>children 0-4 and children 5-17</a:t>
            </a:r>
            <a:r>
              <a:rPr lang="en-US" sz="2200" dirty="0"/>
              <a:t>)</a:t>
            </a:r>
          </a:p>
          <a:p>
            <a:r>
              <a:rPr lang="en-US" sz="2200" dirty="0"/>
              <a:t>A child is considered multidimensional poor if deprived in at least two essential dimensions of well-being</a:t>
            </a:r>
          </a:p>
          <a:p>
            <a:r>
              <a:rPr lang="en-US" sz="2200" dirty="0"/>
              <a:t>Statistics generated for children as individuals, and not for households </a:t>
            </a:r>
          </a:p>
          <a:p>
            <a:pPr marL="0" indent="0">
              <a:buNone/>
            </a:pPr>
            <a:endParaRPr lang="en-US" sz="2200" dirty="0"/>
          </a:p>
          <a:p>
            <a:pPr marL="0" indent="0">
              <a:buNone/>
            </a:pPr>
            <a:endParaRPr lang="en-US" sz="1800" dirty="0"/>
          </a:p>
        </p:txBody>
      </p:sp>
    </p:spTree>
    <p:extLst>
      <p:ext uri="{BB962C8B-B14F-4D97-AF65-F5344CB8AC3E}">
        <p14:creationId xmlns:p14="http://schemas.microsoft.com/office/powerpoint/2010/main" val="244873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CAE9-DEF7-471F-B4DE-79C47190D8A9}"/>
              </a:ext>
            </a:extLst>
          </p:cNvPr>
          <p:cNvSpPr>
            <a:spLocks noGrp="1"/>
          </p:cNvSpPr>
          <p:nvPr>
            <p:ph type="title"/>
          </p:nvPr>
        </p:nvSpPr>
        <p:spPr>
          <a:xfrm>
            <a:off x="457200" y="223267"/>
            <a:ext cx="8229600" cy="1143000"/>
          </a:xfrm>
        </p:spPr>
        <p:txBody>
          <a:bodyPr>
            <a:noAutofit/>
          </a:bodyPr>
          <a:lstStyle/>
          <a:p>
            <a:r>
              <a:rPr lang="en-US" sz="3000" b="1" dirty="0">
                <a:solidFill>
                  <a:srgbClr val="00B0F0"/>
                </a:solidFill>
              </a:rPr>
              <a:t>The Arab-MODA framework</a:t>
            </a:r>
            <a:endParaRPr lang="en-US" sz="3000" dirty="0"/>
          </a:p>
        </p:txBody>
      </p:sp>
      <p:graphicFrame>
        <p:nvGraphicFramePr>
          <p:cNvPr id="6" name="Content Placeholder 7">
            <a:extLst>
              <a:ext uri="{FF2B5EF4-FFF2-40B4-BE49-F238E27FC236}">
                <a16:creationId xmlns:a16="http://schemas.microsoft.com/office/drawing/2014/main" id="{2EF24A96-5A32-4A63-B4E8-8C4B44A0209E}"/>
              </a:ext>
            </a:extLst>
          </p:cNvPr>
          <p:cNvGraphicFramePr>
            <a:graphicFrameLocks/>
          </p:cNvGraphicFramePr>
          <p:nvPr>
            <p:extLst>
              <p:ext uri="{D42A27DB-BD31-4B8C-83A1-F6EECF244321}">
                <p14:modId xmlns:p14="http://schemas.microsoft.com/office/powerpoint/2010/main" val="2152175576"/>
              </p:ext>
            </p:extLst>
          </p:nvPr>
        </p:nvGraphicFramePr>
        <p:xfrm>
          <a:off x="228600" y="1066800"/>
          <a:ext cx="4042757" cy="5608320"/>
        </p:xfrm>
        <a:graphic>
          <a:graphicData uri="http://schemas.openxmlformats.org/drawingml/2006/table">
            <a:tbl>
              <a:tblPr firstRow="1" bandRow="1">
                <a:tableStyleId>{5C22544A-7EE6-4342-B048-85BDC9FD1C3A}</a:tableStyleId>
              </a:tblPr>
              <a:tblGrid>
                <a:gridCol w="1602769">
                  <a:extLst>
                    <a:ext uri="{9D8B030D-6E8A-4147-A177-3AD203B41FA5}">
                      <a16:colId xmlns:a16="http://schemas.microsoft.com/office/drawing/2014/main" val="20000"/>
                    </a:ext>
                  </a:extLst>
                </a:gridCol>
                <a:gridCol w="2439988">
                  <a:extLst>
                    <a:ext uri="{9D8B030D-6E8A-4147-A177-3AD203B41FA5}">
                      <a16:colId xmlns:a16="http://schemas.microsoft.com/office/drawing/2014/main" val="20001"/>
                    </a:ext>
                  </a:extLst>
                </a:gridCol>
              </a:tblGrid>
              <a:tr h="370840">
                <a:tc gridSpan="2">
                  <a:txBody>
                    <a:bodyPr/>
                    <a:lstStyle/>
                    <a:p>
                      <a:r>
                        <a:rPr lang="en-US" dirty="0"/>
                        <a:t>Children 0-59</a:t>
                      </a:r>
                      <a:r>
                        <a:rPr lang="en-US" baseline="0" dirty="0"/>
                        <a:t> months</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b="1" dirty="0"/>
                        <a:t>Dimension</a:t>
                      </a:r>
                    </a:p>
                  </a:txBody>
                  <a:tcPr/>
                </a:tc>
                <a:tc>
                  <a:txBody>
                    <a:bodyPr/>
                    <a:lstStyle/>
                    <a:p>
                      <a:r>
                        <a:rPr lang="en-US" sz="1600" b="1" dirty="0"/>
                        <a:t>Indicator </a:t>
                      </a:r>
                    </a:p>
                  </a:txBody>
                  <a:tcPr/>
                </a:tc>
                <a:extLst>
                  <a:ext uri="{0D108BD9-81ED-4DB2-BD59-A6C34878D82A}">
                    <a16:rowId xmlns:a16="http://schemas.microsoft.com/office/drawing/2014/main" val="10001"/>
                  </a:ext>
                </a:extLst>
              </a:tr>
              <a:tr h="370840">
                <a:tc rowSpan="3">
                  <a:txBody>
                    <a:bodyPr/>
                    <a:lstStyle/>
                    <a:p>
                      <a:r>
                        <a:rPr lang="en-US" sz="1600" dirty="0">
                          <a:solidFill>
                            <a:srgbClr val="FF0000"/>
                          </a:solidFill>
                        </a:rPr>
                        <a:t>Health</a:t>
                      </a:r>
                    </a:p>
                  </a:txBody>
                  <a:tcPr/>
                </a:tc>
                <a:tc>
                  <a:txBody>
                    <a:bodyPr/>
                    <a:lstStyle/>
                    <a:p>
                      <a:r>
                        <a:rPr lang="en-US" sz="1600" dirty="0"/>
                        <a:t>No skilled birth assistance</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sz="1600" dirty="0"/>
                        <a:t>No-ante natal care</a:t>
                      </a:r>
                    </a:p>
                  </a:txBody>
                  <a:tcPr/>
                </a:tc>
                <a:extLst>
                  <a:ext uri="{0D108BD9-81ED-4DB2-BD59-A6C34878D82A}">
                    <a16:rowId xmlns:a16="http://schemas.microsoft.com/office/drawing/2014/main" val="2501173476"/>
                  </a:ext>
                </a:extLst>
              </a:tr>
              <a:tr h="370840">
                <a:tc vMerge="1">
                  <a:txBody>
                    <a:bodyPr/>
                    <a:lstStyle/>
                    <a:p>
                      <a:endParaRPr lang="en-US" dirty="0"/>
                    </a:p>
                  </a:txBody>
                  <a:tcPr/>
                </a:tc>
                <a:tc>
                  <a:txBody>
                    <a:bodyPr/>
                    <a:lstStyle/>
                    <a:p>
                      <a:r>
                        <a:rPr lang="en-US" sz="1600" dirty="0"/>
                        <a:t>Not fully immunized</a:t>
                      </a:r>
                    </a:p>
                  </a:txBody>
                  <a:tcPr/>
                </a:tc>
                <a:extLst>
                  <a:ext uri="{0D108BD9-81ED-4DB2-BD59-A6C34878D82A}">
                    <a16:rowId xmlns:a16="http://schemas.microsoft.com/office/drawing/2014/main" val="10003"/>
                  </a:ext>
                </a:extLst>
              </a:tr>
              <a:tr h="370840">
                <a:tc rowSpan="4">
                  <a:txBody>
                    <a:bodyPr/>
                    <a:lstStyle/>
                    <a:p>
                      <a:r>
                        <a:rPr lang="en-US" sz="1600" dirty="0">
                          <a:solidFill>
                            <a:srgbClr val="FF0000"/>
                          </a:solidFill>
                        </a:rPr>
                        <a:t>Nutrition</a:t>
                      </a:r>
                    </a:p>
                  </a:txBody>
                  <a:tcPr/>
                </a:tc>
                <a:tc>
                  <a:txBody>
                    <a:bodyPr/>
                    <a:lstStyle/>
                    <a:p>
                      <a:r>
                        <a:rPr lang="en-US" sz="1600" kern="1200" dirty="0">
                          <a:solidFill>
                            <a:schemeClr val="dk1"/>
                          </a:solidFill>
                          <a:effectLst/>
                          <a:latin typeface="+mn-lt"/>
                          <a:ea typeface="+mn-ea"/>
                          <a:cs typeface="+mn-cs"/>
                        </a:rPr>
                        <a:t>Inadequate infant and young child feeding </a:t>
                      </a:r>
                      <a:endParaRPr lang="en-US" sz="1600" dirty="0"/>
                    </a:p>
                  </a:txBody>
                  <a:tcPr/>
                </a:tc>
                <a:extLst>
                  <a:ext uri="{0D108BD9-81ED-4DB2-BD59-A6C34878D82A}">
                    <a16:rowId xmlns:a16="http://schemas.microsoft.com/office/drawing/2014/main" val="10004"/>
                  </a:ext>
                </a:extLst>
              </a:tr>
              <a:tr h="370840">
                <a:tc vMerge="1">
                  <a:txBody>
                    <a:bodyPr/>
                    <a:lstStyle/>
                    <a:p>
                      <a:endParaRPr lang="en-US"/>
                    </a:p>
                  </a:txBody>
                  <a:tcPr/>
                </a:tc>
                <a:tc>
                  <a:txBody>
                    <a:bodyPr/>
                    <a:lstStyle/>
                    <a:p>
                      <a:r>
                        <a:rPr lang="en-US" sz="1600" dirty="0"/>
                        <a:t>Wasting</a:t>
                      </a:r>
                    </a:p>
                  </a:txBody>
                  <a:tcPr/>
                </a:tc>
                <a:extLst>
                  <a:ext uri="{0D108BD9-81ED-4DB2-BD59-A6C34878D82A}">
                    <a16:rowId xmlns:a16="http://schemas.microsoft.com/office/drawing/2014/main" val="3787676318"/>
                  </a:ext>
                </a:extLst>
              </a:tr>
              <a:tr h="370840">
                <a:tc vMerge="1">
                  <a:txBody>
                    <a:bodyPr/>
                    <a:lstStyle/>
                    <a:p>
                      <a:endParaRPr lang="en-US"/>
                    </a:p>
                  </a:txBody>
                  <a:tcPr/>
                </a:tc>
                <a:tc>
                  <a:txBody>
                    <a:bodyPr/>
                    <a:lstStyle/>
                    <a:p>
                      <a:r>
                        <a:rPr lang="en-US" sz="1600" dirty="0"/>
                        <a:t>Stunting</a:t>
                      </a:r>
                    </a:p>
                  </a:txBody>
                  <a:tcPr/>
                </a:tc>
                <a:extLst>
                  <a:ext uri="{0D108BD9-81ED-4DB2-BD59-A6C34878D82A}">
                    <a16:rowId xmlns:a16="http://schemas.microsoft.com/office/drawing/2014/main" val="2303296419"/>
                  </a:ext>
                </a:extLst>
              </a:tr>
              <a:tr h="370840">
                <a:tc vMerge="1">
                  <a:txBody>
                    <a:bodyPr/>
                    <a:lstStyle/>
                    <a:p>
                      <a:endParaRPr lang="en-US" dirty="0"/>
                    </a:p>
                  </a:txBody>
                  <a:tcPr/>
                </a:tc>
                <a:tc>
                  <a:txBody>
                    <a:bodyPr/>
                    <a:lstStyle/>
                    <a:p>
                      <a:r>
                        <a:rPr lang="en-US" sz="1600" dirty="0"/>
                        <a:t>Obesity</a:t>
                      </a:r>
                    </a:p>
                  </a:txBody>
                  <a:tcPr/>
                </a:tc>
                <a:extLst>
                  <a:ext uri="{0D108BD9-81ED-4DB2-BD59-A6C34878D82A}">
                    <a16:rowId xmlns:a16="http://schemas.microsoft.com/office/drawing/2014/main" val="10005"/>
                  </a:ext>
                </a:extLst>
              </a:tr>
              <a:tr h="370840">
                <a:tc>
                  <a:txBody>
                    <a:bodyPr/>
                    <a:lstStyle/>
                    <a:p>
                      <a:r>
                        <a:rPr lang="en-US" sz="1600" dirty="0"/>
                        <a:t>Water</a:t>
                      </a:r>
                    </a:p>
                  </a:txBody>
                  <a:tcPr/>
                </a:tc>
                <a:tc>
                  <a:txBody>
                    <a:bodyPr/>
                    <a:lstStyle/>
                    <a:p>
                      <a:r>
                        <a:rPr lang="en-US" sz="1600" dirty="0"/>
                        <a:t>No piped water inside the dwelling</a:t>
                      </a:r>
                    </a:p>
                  </a:txBody>
                  <a:tcPr/>
                </a:tc>
                <a:extLst>
                  <a:ext uri="{0D108BD9-81ED-4DB2-BD59-A6C34878D82A}">
                    <a16:rowId xmlns:a16="http://schemas.microsoft.com/office/drawing/2014/main" val="4105340419"/>
                  </a:ext>
                </a:extLst>
              </a:tr>
              <a:tr h="370840">
                <a:tc>
                  <a:txBody>
                    <a:bodyPr/>
                    <a:lstStyle/>
                    <a:p>
                      <a:r>
                        <a:rPr lang="en-US" sz="1600" dirty="0"/>
                        <a:t>Sanitation </a:t>
                      </a:r>
                    </a:p>
                  </a:txBody>
                  <a:tcPr/>
                </a:tc>
                <a:tc>
                  <a:txBody>
                    <a:bodyPr/>
                    <a:lstStyle/>
                    <a:p>
                      <a:r>
                        <a:rPr lang="en-US" sz="1600" dirty="0"/>
                        <a:t>Unimproved toilet facility</a:t>
                      </a:r>
                    </a:p>
                  </a:txBody>
                  <a:tcPr/>
                </a:tc>
                <a:extLst>
                  <a:ext uri="{0D108BD9-81ED-4DB2-BD59-A6C34878D82A}">
                    <a16:rowId xmlns:a16="http://schemas.microsoft.com/office/drawing/2014/main" val="10008"/>
                  </a:ext>
                </a:extLst>
              </a:tr>
              <a:tr h="370840">
                <a:tc rowSpan="3">
                  <a:txBody>
                    <a:bodyPr/>
                    <a:lstStyle/>
                    <a:p>
                      <a:pPr algn="l"/>
                      <a:endParaRPr lang="en-US" sz="1600" dirty="0"/>
                    </a:p>
                    <a:p>
                      <a:pPr algn="l"/>
                      <a:r>
                        <a:rPr lang="en-US" sz="1600" dirty="0"/>
                        <a:t>Housing </a:t>
                      </a:r>
                    </a:p>
                  </a:txBody>
                  <a:tcPr/>
                </a:tc>
                <a:tc>
                  <a:txBody>
                    <a:bodyPr/>
                    <a:lstStyle/>
                    <a:p>
                      <a:r>
                        <a:rPr lang="en-US" sz="1600" dirty="0"/>
                        <a:t>Shared toilet</a:t>
                      </a:r>
                    </a:p>
                  </a:txBody>
                  <a:tcPr/>
                </a:tc>
                <a:extLst>
                  <a:ext uri="{0D108BD9-81ED-4DB2-BD59-A6C34878D82A}">
                    <a16:rowId xmlns:a16="http://schemas.microsoft.com/office/drawing/2014/main" val="806894015"/>
                  </a:ext>
                </a:extLst>
              </a:tr>
              <a:tr h="370840">
                <a:tc vMerge="1">
                  <a:txBody>
                    <a:bodyPr/>
                    <a:lstStyle/>
                    <a:p>
                      <a:r>
                        <a:rPr lang="en-US" sz="1600" dirty="0"/>
                        <a:t>Housing </a:t>
                      </a:r>
                    </a:p>
                  </a:txBody>
                  <a:tcPr/>
                </a:tc>
                <a:tc>
                  <a:txBody>
                    <a:bodyPr/>
                    <a:lstStyle/>
                    <a:p>
                      <a:r>
                        <a:rPr lang="en-US" sz="1600" dirty="0"/>
                        <a:t>Overcrowding</a:t>
                      </a:r>
                    </a:p>
                  </a:txBody>
                  <a:tcPr/>
                </a:tc>
                <a:extLst>
                  <a:ext uri="{0D108BD9-81ED-4DB2-BD59-A6C34878D82A}">
                    <a16:rowId xmlns:a16="http://schemas.microsoft.com/office/drawing/2014/main" val="10009"/>
                  </a:ext>
                </a:extLst>
              </a:tr>
              <a:tr h="370840">
                <a:tc vMerge="1">
                  <a:txBody>
                    <a:bodyPr/>
                    <a:lstStyle/>
                    <a:p>
                      <a:endParaRPr lang="en-US" sz="1600" dirty="0"/>
                    </a:p>
                  </a:txBody>
                  <a:tcPr/>
                </a:tc>
                <a:tc>
                  <a:txBody>
                    <a:bodyPr/>
                    <a:lstStyle/>
                    <a:p>
                      <a:r>
                        <a:rPr lang="en-US" sz="1600" dirty="0"/>
                        <a:t>Poor floor &amp; roof material</a:t>
                      </a:r>
                    </a:p>
                  </a:txBody>
                  <a:tcPr/>
                </a:tc>
                <a:extLst>
                  <a:ext uri="{0D108BD9-81ED-4DB2-BD59-A6C34878D82A}">
                    <a16:rowId xmlns:a16="http://schemas.microsoft.com/office/drawing/2014/main" val="10010"/>
                  </a:ext>
                </a:extLst>
              </a:tr>
            </a:tbl>
          </a:graphicData>
        </a:graphic>
      </p:graphicFrame>
      <p:graphicFrame>
        <p:nvGraphicFramePr>
          <p:cNvPr id="7" name="Content Placeholder 7">
            <a:extLst>
              <a:ext uri="{FF2B5EF4-FFF2-40B4-BE49-F238E27FC236}">
                <a16:creationId xmlns:a16="http://schemas.microsoft.com/office/drawing/2014/main" id="{20E8E9CF-BB40-4E7B-ABC3-7E51053B86CD}"/>
              </a:ext>
            </a:extLst>
          </p:cNvPr>
          <p:cNvGraphicFramePr>
            <a:graphicFrameLocks/>
          </p:cNvGraphicFramePr>
          <p:nvPr>
            <p:extLst>
              <p:ext uri="{D42A27DB-BD31-4B8C-83A1-F6EECF244321}">
                <p14:modId xmlns:p14="http://schemas.microsoft.com/office/powerpoint/2010/main" val="1418953884"/>
              </p:ext>
            </p:extLst>
          </p:nvPr>
        </p:nvGraphicFramePr>
        <p:xfrm>
          <a:off x="4343400" y="1066800"/>
          <a:ext cx="4648200" cy="5318760"/>
        </p:xfrm>
        <a:graphic>
          <a:graphicData uri="http://schemas.openxmlformats.org/drawingml/2006/table">
            <a:tbl>
              <a:tblPr firstRow="1" bandRow="1">
                <a:tableStyleId>{5C22544A-7EE6-4342-B048-85BDC9FD1C3A}</a:tableStyleId>
              </a:tblPr>
              <a:tblGrid>
                <a:gridCol w="1523999">
                  <a:extLst>
                    <a:ext uri="{9D8B030D-6E8A-4147-A177-3AD203B41FA5}">
                      <a16:colId xmlns:a16="http://schemas.microsoft.com/office/drawing/2014/main" val="20000"/>
                    </a:ext>
                  </a:extLst>
                </a:gridCol>
                <a:gridCol w="3124201">
                  <a:extLst>
                    <a:ext uri="{9D8B030D-6E8A-4147-A177-3AD203B41FA5}">
                      <a16:colId xmlns:a16="http://schemas.microsoft.com/office/drawing/2014/main" val="20001"/>
                    </a:ext>
                  </a:extLst>
                </a:gridCol>
              </a:tblGrid>
              <a:tr h="370840">
                <a:tc gridSpan="2">
                  <a:txBody>
                    <a:bodyPr/>
                    <a:lstStyle/>
                    <a:p>
                      <a:r>
                        <a:rPr lang="en-US" dirty="0"/>
                        <a:t>Children 5-17 years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b="1" dirty="0"/>
                        <a:t>Dimension</a:t>
                      </a:r>
                    </a:p>
                  </a:txBody>
                  <a:tcPr/>
                </a:tc>
                <a:tc>
                  <a:txBody>
                    <a:bodyPr/>
                    <a:lstStyle/>
                    <a:p>
                      <a:r>
                        <a:rPr lang="en-US" sz="1600" b="1" dirty="0"/>
                        <a:t>Indicator </a:t>
                      </a:r>
                    </a:p>
                  </a:txBody>
                  <a:tcPr/>
                </a:tc>
                <a:extLst>
                  <a:ext uri="{0D108BD9-81ED-4DB2-BD59-A6C34878D82A}">
                    <a16:rowId xmlns:a16="http://schemas.microsoft.com/office/drawing/2014/main" val="10001"/>
                  </a:ext>
                </a:extLst>
              </a:tr>
              <a:tr h="370840">
                <a:tc rowSpan="2">
                  <a:txBody>
                    <a:bodyPr/>
                    <a:lstStyle/>
                    <a:p>
                      <a:r>
                        <a:rPr lang="en-US" sz="1600" dirty="0">
                          <a:solidFill>
                            <a:srgbClr val="FF0000"/>
                          </a:solidFill>
                        </a:rPr>
                        <a:t>Education</a:t>
                      </a:r>
                    </a:p>
                  </a:txBody>
                  <a:tcPr/>
                </a:tc>
                <a:tc>
                  <a:txBody>
                    <a:bodyPr/>
                    <a:lstStyle/>
                    <a:p>
                      <a:r>
                        <a:rPr lang="en-US" sz="1600" dirty="0"/>
                        <a:t>Not enrolled in school</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sz="1600" dirty="0"/>
                        <a:t>Two or more grades behind school or did not complete primary (from age of end of primary to 17)</a:t>
                      </a:r>
                    </a:p>
                  </a:txBody>
                  <a:tcPr/>
                </a:tc>
                <a:extLst>
                  <a:ext uri="{0D108BD9-81ED-4DB2-BD59-A6C34878D82A}">
                    <a16:rowId xmlns:a16="http://schemas.microsoft.com/office/drawing/2014/main" val="10003"/>
                  </a:ext>
                </a:extLst>
              </a:tr>
              <a:tr h="370840">
                <a:tc rowSpan="2">
                  <a:txBody>
                    <a:bodyPr/>
                    <a:lstStyle/>
                    <a:p>
                      <a:endParaRPr lang="en-US" sz="1600">
                        <a:solidFill>
                          <a:srgbClr val="FF0000"/>
                        </a:solidFill>
                      </a:endParaRPr>
                    </a:p>
                    <a:p>
                      <a:r>
                        <a:rPr lang="en-US" sz="1600">
                          <a:solidFill>
                            <a:srgbClr val="FF0000"/>
                          </a:solidFill>
                        </a:rPr>
                        <a:t>Information</a:t>
                      </a:r>
                      <a:endParaRPr lang="en-US" sz="1600" dirty="0">
                        <a:solidFill>
                          <a:srgbClr val="FF0000"/>
                        </a:solidFill>
                      </a:endParaRPr>
                    </a:p>
                  </a:txBody>
                  <a:tcPr/>
                </a:tc>
                <a:tc>
                  <a:txBody>
                    <a:bodyPr/>
                    <a:lstStyle/>
                    <a:p>
                      <a:r>
                        <a:rPr lang="en-US" sz="1600" dirty="0"/>
                        <a:t>No access to any information device</a:t>
                      </a:r>
                    </a:p>
                  </a:txBody>
                  <a:tcPr/>
                </a:tc>
                <a:extLst>
                  <a:ext uri="{0D108BD9-81ED-4DB2-BD59-A6C34878D82A}">
                    <a16:rowId xmlns:a16="http://schemas.microsoft.com/office/drawing/2014/main" val="10004"/>
                  </a:ext>
                </a:extLst>
              </a:tr>
              <a:tr h="370840">
                <a:tc vMerge="1">
                  <a:txBody>
                    <a:bodyPr/>
                    <a:lstStyle/>
                    <a:p>
                      <a:endParaRPr lang="en-US" sz="1600" dirty="0"/>
                    </a:p>
                  </a:txBody>
                  <a:tcPr/>
                </a:tc>
                <a:tc>
                  <a:txBody>
                    <a:bodyPr/>
                    <a:lstStyle/>
                    <a:p>
                      <a:r>
                        <a:rPr lang="en-US" sz="1600" dirty="0"/>
                        <a:t>No access to any communication device</a:t>
                      </a:r>
                    </a:p>
                  </a:txBody>
                  <a:tcPr/>
                </a:tc>
                <a:extLst>
                  <a:ext uri="{0D108BD9-81ED-4DB2-BD59-A6C34878D82A}">
                    <a16:rowId xmlns:a16="http://schemas.microsoft.com/office/drawing/2014/main" val="2932021469"/>
                  </a:ext>
                </a:extLst>
              </a:tr>
              <a:tr h="370840">
                <a:tc>
                  <a:txBody>
                    <a:bodyPr/>
                    <a:lstStyle/>
                    <a:p>
                      <a:r>
                        <a:rPr lang="en-US" sz="1600" dirty="0"/>
                        <a:t>Water</a:t>
                      </a:r>
                    </a:p>
                  </a:txBody>
                  <a:tcPr/>
                </a:tc>
                <a:tc>
                  <a:txBody>
                    <a:bodyPr/>
                    <a:lstStyle/>
                    <a:p>
                      <a:r>
                        <a:rPr lang="en-US" sz="1600" dirty="0"/>
                        <a:t>No piped water inside the dwelling</a:t>
                      </a:r>
                    </a:p>
                  </a:txBody>
                  <a:tcPr/>
                </a:tc>
                <a:extLst>
                  <a:ext uri="{0D108BD9-81ED-4DB2-BD59-A6C34878D82A}">
                    <a16:rowId xmlns:a16="http://schemas.microsoft.com/office/drawing/2014/main" val="10005"/>
                  </a:ext>
                </a:extLst>
              </a:tr>
              <a:tr h="370840">
                <a:tc>
                  <a:txBody>
                    <a:bodyPr/>
                    <a:lstStyle/>
                    <a:p>
                      <a:r>
                        <a:rPr lang="en-US" sz="1600" dirty="0"/>
                        <a:t>Sanitation</a:t>
                      </a:r>
                    </a:p>
                  </a:txBody>
                  <a:tcPr/>
                </a:tc>
                <a:tc>
                  <a:txBody>
                    <a:bodyPr/>
                    <a:lstStyle/>
                    <a:p>
                      <a:r>
                        <a:rPr lang="en-US" sz="1600" dirty="0"/>
                        <a:t>Unimproved toilet facility</a:t>
                      </a:r>
                    </a:p>
                  </a:txBody>
                  <a:tcPr/>
                </a:tc>
                <a:extLst>
                  <a:ext uri="{0D108BD9-81ED-4DB2-BD59-A6C34878D82A}">
                    <a16:rowId xmlns:a16="http://schemas.microsoft.com/office/drawing/2014/main" val="10007"/>
                  </a:ext>
                </a:extLst>
              </a:tr>
              <a:tr h="370840">
                <a:tc rowSpan="3">
                  <a:txBody>
                    <a:bodyPr/>
                    <a:lstStyle/>
                    <a:p>
                      <a:endParaRPr lang="en-US" sz="1600" dirty="0"/>
                    </a:p>
                    <a:p>
                      <a:r>
                        <a:rPr lang="en-US" sz="1600" dirty="0"/>
                        <a:t>Housing</a:t>
                      </a:r>
                    </a:p>
                  </a:txBody>
                  <a:tcPr/>
                </a:tc>
                <a:tc>
                  <a:txBody>
                    <a:bodyPr/>
                    <a:lstStyle/>
                    <a:p>
                      <a:r>
                        <a:rPr lang="en-US" sz="1600" dirty="0"/>
                        <a:t>Shared toilet</a:t>
                      </a:r>
                    </a:p>
                  </a:txBody>
                  <a:tcPr/>
                </a:tc>
                <a:extLst>
                  <a:ext uri="{0D108BD9-81ED-4DB2-BD59-A6C34878D82A}">
                    <a16:rowId xmlns:a16="http://schemas.microsoft.com/office/drawing/2014/main" val="2899572604"/>
                  </a:ext>
                </a:extLst>
              </a:tr>
              <a:tr h="370840">
                <a:tc vMerge="1">
                  <a:txBody>
                    <a:bodyPr/>
                    <a:lstStyle/>
                    <a:p>
                      <a:r>
                        <a:rPr lang="en-US" sz="1600" dirty="0"/>
                        <a:t>Housing</a:t>
                      </a:r>
                    </a:p>
                  </a:txBody>
                  <a:tcPr/>
                </a:tc>
                <a:tc>
                  <a:txBody>
                    <a:bodyPr/>
                    <a:lstStyle/>
                    <a:p>
                      <a:r>
                        <a:rPr lang="en-US" sz="1600" dirty="0"/>
                        <a:t>Overcrowding</a:t>
                      </a:r>
                    </a:p>
                  </a:txBody>
                  <a:tcPr/>
                </a:tc>
                <a:extLst>
                  <a:ext uri="{0D108BD9-81ED-4DB2-BD59-A6C34878D82A}">
                    <a16:rowId xmlns:a16="http://schemas.microsoft.com/office/drawing/2014/main" val="10008"/>
                  </a:ext>
                </a:extLst>
              </a:tr>
              <a:tr h="370840">
                <a:tc vMerge="1">
                  <a:txBody>
                    <a:bodyPr/>
                    <a:lstStyle/>
                    <a:p>
                      <a:endParaRPr lang="en-US" sz="1600" dirty="0"/>
                    </a:p>
                  </a:txBody>
                  <a:tcPr/>
                </a:tc>
                <a:tc>
                  <a:txBody>
                    <a:bodyPr/>
                    <a:lstStyle/>
                    <a:p>
                      <a:r>
                        <a:rPr lang="en-US" sz="1600" dirty="0"/>
                        <a:t>Poor floor &amp; roof material</a:t>
                      </a:r>
                    </a:p>
                  </a:txBody>
                  <a:tcPr/>
                </a:tc>
                <a:extLst>
                  <a:ext uri="{0D108BD9-81ED-4DB2-BD59-A6C34878D82A}">
                    <a16:rowId xmlns:a16="http://schemas.microsoft.com/office/drawing/2014/main" val="10009"/>
                  </a:ext>
                </a:extLst>
              </a:tr>
              <a:tr h="370840">
                <a:tc>
                  <a:txBody>
                    <a:bodyPr/>
                    <a:lstStyle/>
                    <a:p>
                      <a:endParaRPr lang="en-US" sz="1600" dirty="0">
                        <a:solidFill>
                          <a:srgbClr val="FF0000"/>
                        </a:solidFill>
                      </a:endParaRPr>
                    </a:p>
                  </a:txBody>
                  <a:tcPr/>
                </a:tc>
                <a:tc>
                  <a:txBody>
                    <a:bodyPr/>
                    <a:lstStyle/>
                    <a:p>
                      <a:endParaRPr lang="en-US" sz="160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9374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2A495-EBCB-4FDD-8204-77BB3B046EC1}"/>
              </a:ext>
            </a:extLst>
          </p:cNvPr>
          <p:cNvSpPr>
            <a:spLocks noGrp="1"/>
          </p:cNvSpPr>
          <p:nvPr>
            <p:ph type="title"/>
          </p:nvPr>
        </p:nvSpPr>
        <p:spPr>
          <a:xfrm>
            <a:off x="304800" y="381000"/>
            <a:ext cx="8382000" cy="944562"/>
          </a:xfrm>
        </p:spPr>
        <p:txBody>
          <a:bodyPr>
            <a:normAutofit fontScale="90000"/>
          </a:bodyPr>
          <a:lstStyle/>
          <a:p>
            <a:r>
              <a:rPr lang="en-US" b="1" dirty="0">
                <a:solidFill>
                  <a:srgbClr val="00B0F0"/>
                </a:solidFill>
              </a:rPr>
              <a:t>The child population in the Arab MICs covered in the analysis</a:t>
            </a:r>
          </a:p>
        </p:txBody>
      </p:sp>
      <p:graphicFrame>
        <p:nvGraphicFramePr>
          <p:cNvPr id="5" name="Content Placeholder 4">
            <a:extLst>
              <a:ext uri="{FF2B5EF4-FFF2-40B4-BE49-F238E27FC236}">
                <a16:creationId xmlns:a16="http://schemas.microsoft.com/office/drawing/2014/main" id="{9948B7F5-44C1-4302-AAD9-E39123BCF61C}"/>
              </a:ext>
            </a:extLst>
          </p:cNvPr>
          <p:cNvGraphicFramePr>
            <a:graphicFrameLocks noGrp="1"/>
          </p:cNvGraphicFramePr>
          <p:nvPr>
            <p:ph idx="1"/>
            <p:extLst>
              <p:ext uri="{D42A27DB-BD31-4B8C-83A1-F6EECF244321}">
                <p14:modId xmlns:p14="http://schemas.microsoft.com/office/powerpoint/2010/main" val="3988687313"/>
              </p:ext>
            </p:extLst>
          </p:nvPr>
        </p:nvGraphicFramePr>
        <p:xfrm>
          <a:off x="304800" y="1600200"/>
          <a:ext cx="5715000" cy="4623088"/>
        </p:xfrm>
        <a:graphic>
          <a:graphicData uri="http://schemas.openxmlformats.org/drawingml/2006/table">
            <a:tbl>
              <a:tblPr/>
              <a:tblGrid>
                <a:gridCol w="952500">
                  <a:extLst>
                    <a:ext uri="{9D8B030D-6E8A-4147-A177-3AD203B41FA5}">
                      <a16:colId xmlns:a16="http://schemas.microsoft.com/office/drawing/2014/main" val="811252574"/>
                    </a:ext>
                  </a:extLst>
                </a:gridCol>
                <a:gridCol w="952500">
                  <a:extLst>
                    <a:ext uri="{9D8B030D-6E8A-4147-A177-3AD203B41FA5}">
                      <a16:colId xmlns:a16="http://schemas.microsoft.com/office/drawing/2014/main" val="1848951828"/>
                    </a:ext>
                  </a:extLst>
                </a:gridCol>
                <a:gridCol w="952500">
                  <a:extLst>
                    <a:ext uri="{9D8B030D-6E8A-4147-A177-3AD203B41FA5}">
                      <a16:colId xmlns:a16="http://schemas.microsoft.com/office/drawing/2014/main" val="583168275"/>
                    </a:ext>
                  </a:extLst>
                </a:gridCol>
                <a:gridCol w="952500">
                  <a:extLst>
                    <a:ext uri="{9D8B030D-6E8A-4147-A177-3AD203B41FA5}">
                      <a16:colId xmlns:a16="http://schemas.microsoft.com/office/drawing/2014/main" val="1597503140"/>
                    </a:ext>
                  </a:extLst>
                </a:gridCol>
                <a:gridCol w="952500">
                  <a:extLst>
                    <a:ext uri="{9D8B030D-6E8A-4147-A177-3AD203B41FA5}">
                      <a16:colId xmlns:a16="http://schemas.microsoft.com/office/drawing/2014/main" val="2478790150"/>
                    </a:ext>
                  </a:extLst>
                </a:gridCol>
                <a:gridCol w="952500">
                  <a:extLst>
                    <a:ext uri="{9D8B030D-6E8A-4147-A177-3AD203B41FA5}">
                      <a16:colId xmlns:a16="http://schemas.microsoft.com/office/drawing/2014/main" val="923062837"/>
                    </a:ext>
                  </a:extLst>
                </a:gridCol>
              </a:tblGrid>
              <a:tr h="413622">
                <a:tc gridSpan="6">
                  <a:txBody>
                    <a:bodyPr/>
                    <a:lstStyle/>
                    <a:p>
                      <a:pPr algn="l" fontAlgn="ctr"/>
                      <a:r>
                        <a:rPr lang="en-US" sz="1500" b="1" i="0" u="none" strike="noStrike" dirty="0">
                          <a:solidFill>
                            <a:srgbClr val="000000"/>
                          </a:solidFill>
                          <a:effectLst/>
                          <a:latin typeface="Calibri" panose="020F0502020204030204" pitchFamily="34" charset="0"/>
                        </a:rPr>
                        <a:t>Table 1 – Child population in the selected Arab Middle-Income countries (2020)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2762105"/>
                  </a:ext>
                </a:extLst>
              </a:tr>
              <a:tr h="1456294">
                <a:tc>
                  <a:txBody>
                    <a:bodyPr/>
                    <a:lstStyle/>
                    <a:p>
                      <a:pPr algn="l" fontAlgn="ctr"/>
                      <a:r>
                        <a:rPr lang="en-US" sz="1500" b="1" i="0" u="none" strike="noStrike" dirty="0">
                          <a:solidFill>
                            <a:srgbClr val="000000"/>
                          </a:solidFill>
                          <a:effectLst/>
                          <a:latin typeface="Calibri" panose="020F0502020204030204" pitchFamily="34" charset="0"/>
                        </a:rPr>
                        <a:t>Child population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1500" b="1" i="0" u="none" strike="noStrike" dirty="0">
                          <a:solidFill>
                            <a:srgbClr val="000000"/>
                          </a:solidFill>
                          <a:effectLst/>
                          <a:latin typeface="Calibri" panose="020F0502020204030204" pitchFamily="34" charset="0"/>
                        </a:rPr>
                        <a:t>0-4 years old</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1500" b="1" i="0" u="none" strike="noStrike">
                          <a:solidFill>
                            <a:srgbClr val="000000"/>
                          </a:solidFill>
                          <a:effectLst/>
                          <a:latin typeface="Calibri" panose="020F0502020204030204" pitchFamily="34" charset="0"/>
                        </a:rPr>
                        <a:t>5-17-year-olds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1500" b="1" i="0" u="none" strike="noStrike">
                          <a:solidFill>
                            <a:srgbClr val="000000"/>
                          </a:solidFill>
                          <a:effectLst/>
                          <a:latin typeface="Calibri" panose="020F0502020204030204" pitchFamily="34" charset="0"/>
                        </a:rPr>
                        <a:t>0-17-year-olds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1500" b="1" i="0" u="none" strike="noStrike">
                          <a:solidFill>
                            <a:srgbClr val="000000"/>
                          </a:solidFill>
                          <a:effectLst/>
                          <a:latin typeface="Calibri" panose="020F0502020204030204" pitchFamily="34" charset="0"/>
                        </a:rPr>
                        <a:t>0-17 years old as a share of the total population of each country</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fontAlgn="ctr"/>
                      <a:r>
                        <a:rPr lang="en-US" sz="1500" b="1" i="0" u="none" strike="noStrike">
                          <a:solidFill>
                            <a:srgbClr val="000000"/>
                          </a:solidFill>
                          <a:effectLst/>
                          <a:latin typeface="Calibri" panose="020F0502020204030204" pitchFamily="34" charset="0"/>
                        </a:rPr>
                        <a:t>Share in the total child population of the seven countries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988255703"/>
                  </a:ext>
                </a:extLst>
              </a:tr>
              <a:tr h="258514">
                <a:tc>
                  <a:txBody>
                    <a:bodyPr/>
                    <a:lstStyle/>
                    <a:p>
                      <a:pPr algn="l" fontAlgn="b"/>
                      <a:endParaRPr lang="en-US" sz="15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en-US" sz="1500" b="1" i="0" u="none" strike="noStrike" dirty="0">
                          <a:solidFill>
                            <a:srgbClr val="000000"/>
                          </a:solidFill>
                          <a:effectLst/>
                          <a:latin typeface="Calibri" panose="020F0502020204030204" pitchFamily="34" charset="0"/>
                        </a:rPr>
                        <a:t>(in thousands)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500" b="1" i="0" u="none" strike="noStrike">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500" b="1" i="0" u="none" strike="noStrike">
                          <a:solidFill>
                            <a:srgbClr val="000000"/>
                          </a:solidFill>
                          <a:effectLst/>
                          <a:latin typeface="Calibri" panose="020F0502020204030204" pitchFamily="34" charset="0"/>
                        </a:rPr>
                        <a: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4716930"/>
                  </a:ext>
                </a:extLst>
              </a:tr>
              <a:tr h="249896">
                <a:tc>
                  <a:txBody>
                    <a:bodyPr/>
                    <a:lstStyle/>
                    <a:p>
                      <a:pPr algn="l" fontAlgn="ctr"/>
                      <a:r>
                        <a:rPr lang="en-US" sz="1500" b="0" i="0" u="none" strike="noStrike">
                          <a:solidFill>
                            <a:srgbClr val="000000"/>
                          </a:solidFill>
                          <a:effectLst/>
                          <a:latin typeface="Calibri" panose="020F0502020204030204" pitchFamily="34" charset="0"/>
                        </a:rPr>
                        <a:t>Algeria</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5,042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dirty="0">
                          <a:solidFill>
                            <a:srgbClr val="000000"/>
                          </a:solidFill>
                          <a:effectLst/>
                          <a:latin typeface="Calibri" panose="020F0502020204030204" pitchFamily="34" charset="0"/>
                        </a:rPr>
                        <a:t>10,250</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1" i="0" u="none" strike="noStrike">
                          <a:solidFill>
                            <a:srgbClr val="000000"/>
                          </a:solidFill>
                          <a:effectLst/>
                          <a:latin typeface="Calibri" panose="020F0502020204030204" pitchFamily="34" charset="0"/>
                        </a:rPr>
                        <a:t>15,292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1" i="0" u="none" strike="noStrike">
                          <a:solidFill>
                            <a:srgbClr val="000000"/>
                          </a:solidFill>
                          <a:effectLst/>
                          <a:latin typeface="Calibri" panose="020F0502020204030204" pitchFamily="34" charset="0"/>
                        </a:rPr>
                        <a:t>34.9%</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Calibri" panose="020F0502020204030204" pitchFamily="34" charset="0"/>
                        </a:rPr>
                        <a:t>16.2%</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9498786"/>
                  </a:ext>
                </a:extLst>
              </a:tr>
              <a:tr h="249896">
                <a:tc>
                  <a:txBody>
                    <a:bodyPr/>
                    <a:lstStyle/>
                    <a:p>
                      <a:pPr algn="l" fontAlgn="ctr"/>
                      <a:r>
                        <a:rPr lang="en-US" sz="1500" b="0" i="0" u="none" strike="noStrike">
                          <a:solidFill>
                            <a:srgbClr val="000000"/>
                          </a:solidFill>
                          <a:effectLst/>
                          <a:latin typeface="Calibri" panose="020F0502020204030204" pitchFamily="34" charset="0"/>
                        </a:rPr>
                        <a:t>Egypt</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12,697</a:t>
                      </a:r>
                    </a:p>
                  </a:txBody>
                  <a:tcPr marL="0" marR="0" marT="0" marB="0" anchor="ctr">
                    <a:lnL>
                      <a:noFill/>
                    </a:lnL>
                    <a:lnR>
                      <a:noFill/>
                    </a:lnR>
                    <a:lnT>
                      <a:noFill/>
                    </a:lnT>
                    <a:lnB>
                      <a:noFill/>
                    </a:lnB>
                  </a:tcPr>
                </a:tc>
                <a:tc>
                  <a:txBody>
                    <a:bodyPr/>
                    <a:lstStyle/>
                    <a:p>
                      <a:pPr algn="r" fontAlgn="ctr"/>
                      <a:r>
                        <a:rPr lang="en-US" sz="1500" b="0" i="0" u="none" strike="noStrike" dirty="0">
                          <a:solidFill>
                            <a:srgbClr val="000000"/>
                          </a:solidFill>
                          <a:effectLst/>
                          <a:latin typeface="Calibri" panose="020F0502020204030204" pitchFamily="34" charset="0"/>
                        </a:rPr>
                        <a:t>27,291</a:t>
                      </a:r>
                    </a:p>
                  </a:txBody>
                  <a:tcPr marL="0" marR="0" marT="0" marB="0" anchor="ctr">
                    <a:lnL>
                      <a:noFill/>
                    </a:lnL>
                    <a:lnR>
                      <a:noFill/>
                    </a:lnR>
                    <a:lnT>
                      <a:noFill/>
                    </a:lnT>
                    <a:lnB>
                      <a:noFill/>
                    </a:lnB>
                  </a:tcPr>
                </a:tc>
                <a:tc>
                  <a:txBody>
                    <a:bodyPr/>
                    <a:lstStyle/>
                    <a:p>
                      <a:pPr algn="r" fontAlgn="ctr"/>
                      <a:r>
                        <a:rPr lang="en-US" sz="1500" b="1" i="0" u="none" strike="noStrike">
                          <a:solidFill>
                            <a:srgbClr val="000000"/>
                          </a:solidFill>
                          <a:effectLst/>
                          <a:latin typeface="Calibri" panose="020F0502020204030204" pitchFamily="34" charset="0"/>
                        </a:rPr>
                        <a:t>39,988</a:t>
                      </a:r>
                    </a:p>
                  </a:txBody>
                  <a:tcPr marL="0" marR="0" marT="0" marB="0" anchor="ctr">
                    <a:lnL>
                      <a:noFill/>
                    </a:lnL>
                    <a:lnR>
                      <a:noFill/>
                    </a:lnR>
                    <a:lnT>
                      <a:noFill/>
                    </a:lnT>
                    <a:lnB>
                      <a:noFill/>
                    </a:lnB>
                  </a:tcPr>
                </a:tc>
                <a:tc>
                  <a:txBody>
                    <a:bodyPr/>
                    <a:lstStyle/>
                    <a:p>
                      <a:pPr algn="r" fontAlgn="ctr"/>
                      <a:r>
                        <a:rPr lang="en-US" sz="1500" b="1" i="0" u="none" strike="noStrike">
                          <a:solidFill>
                            <a:srgbClr val="000000"/>
                          </a:solidFill>
                          <a:effectLst/>
                          <a:latin typeface="Calibri" panose="020F0502020204030204" pitchFamily="34" charset="0"/>
                        </a:rPr>
                        <a:t>39.1%</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42.3%</a:t>
                      </a:r>
                    </a:p>
                  </a:txBody>
                  <a:tcPr marL="0" marR="0" marT="0" marB="0" anchor="ctr">
                    <a:lnL>
                      <a:noFill/>
                    </a:lnL>
                    <a:lnR>
                      <a:noFill/>
                    </a:lnR>
                    <a:lnT>
                      <a:noFill/>
                    </a:lnT>
                    <a:lnB>
                      <a:noFill/>
                    </a:lnB>
                  </a:tcPr>
                </a:tc>
                <a:extLst>
                  <a:ext uri="{0D108BD9-81ED-4DB2-BD59-A6C34878D82A}">
                    <a16:rowId xmlns:a16="http://schemas.microsoft.com/office/drawing/2014/main" val="3666659631"/>
                  </a:ext>
                </a:extLst>
              </a:tr>
              <a:tr h="249896">
                <a:tc>
                  <a:txBody>
                    <a:bodyPr/>
                    <a:lstStyle/>
                    <a:p>
                      <a:pPr algn="l" fontAlgn="ctr"/>
                      <a:r>
                        <a:rPr lang="en-US" sz="1500" b="0" i="0" u="none" strike="noStrike">
                          <a:solidFill>
                            <a:srgbClr val="000000"/>
                          </a:solidFill>
                          <a:effectLst/>
                          <a:latin typeface="Calibri" panose="020F0502020204030204" pitchFamily="34" charset="0"/>
                        </a:rPr>
                        <a:t>Iraq</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5,380</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12,322</a:t>
                      </a:r>
                    </a:p>
                  </a:txBody>
                  <a:tcPr marL="0" marR="0" marT="0" marB="0" anchor="ctr">
                    <a:lnL>
                      <a:noFill/>
                    </a:lnL>
                    <a:lnR>
                      <a:noFill/>
                    </a:lnR>
                    <a:lnT>
                      <a:noFill/>
                    </a:lnT>
                    <a:lnB>
                      <a:noFill/>
                    </a:lnB>
                  </a:tcPr>
                </a:tc>
                <a:tc>
                  <a:txBody>
                    <a:bodyPr/>
                    <a:lstStyle/>
                    <a:p>
                      <a:pPr algn="r" fontAlgn="ctr"/>
                      <a:r>
                        <a:rPr lang="en-US" sz="1500" b="1" i="0" u="none" strike="noStrike" dirty="0">
                          <a:solidFill>
                            <a:srgbClr val="000000"/>
                          </a:solidFill>
                          <a:effectLst/>
                          <a:latin typeface="Calibri" panose="020F0502020204030204" pitchFamily="34" charset="0"/>
                        </a:rPr>
                        <a:t>17,702</a:t>
                      </a:r>
                    </a:p>
                  </a:txBody>
                  <a:tcPr marL="0" marR="0" marT="0" marB="0" anchor="ctr">
                    <a:lnL>
                      <a:noFill/>
                    </a:lnL>
                    <a:lnR>
                      <a:noFill/>
                    </a:lnR>
                    <a:lnT>
                      <a:noFill/>
                    </a:lnT>
                    <a:lnB>
                      <a:noFill/>
                    </a:lnB>
                  </a:tcPr>
                </a:tc>
                <a:tc>
                  <a:txBody>
                    <a:bodyPr/>
                    <a:lstStyle/>
                    <a:p>
                      <a:pPr algn="r" fontAlgn="ctr"/>
                      <a:r>
                        <a:rPr lang="en-US" sz="1500" b="1" i="0" u="none" strike="noStrike">
                          <a:solidFill>
                            <a:srgbClr val="000000"/>
                          </a:solidFill>
                          <a:effectLst/>
                          <a:latin typeface="Calibri" panose="020F0502020204030204" pitchFamily="34" charset="0"/>
                        </a:rPr>
                        <a:t>44.0%</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18.7%</a:t>
                      </a:r>
                    </a:p>
                  </a:txBody>
                  <a:tcPr marL="0" marR="0" marT="0" marB="0" anchor="ctr">
                    <a:lnL>
                      <a:noFill/>
                    </a:lnL>
                    <a:lnR>
                      <a:noFill/>
                    </a:lnR>
                    <a:lnT>
                      <a:noFill/>
                    </a:lnT>
                    <a:lnB>
                      <a:noFill/>
                    </a:lnB>
                  </a:tcPr>
                </a:tc>
                <a:extLst>
                  <a:ext uri="{0D108BD9-81ED-4DB2-BD59-A6C34878D82A}">
                    <a16:rowId xmlns:a16="http://schemas.microsoft.com/office/drawing/2014/main" val="1250185705"/>
                  </a:ext>
                </a:extLst>
              </a:tr>
              <a:tr h="249896">
                <a:tc>
                  <a:txBody>
                    <a:bodyPr/>
                    <a:lstStyle/>
                    <a:p>
                      <a:pPr algn="l" fontAlgn="ctr"/>
                      <a:r>
                        <a:rPr lang="en-US" sz="1500" b="0" i="0" u="none" strike="noStrike">
                          <a:solidFill>
                            <a:srgbClr val="000000"/>
                          </a:solidFill>
                          <a:effectLst/>
                          <a:latin typeface="Calibri" panose="020F0502020204030204" pitchFamily="34" charset="0"/>
                        </a:rPr>
                        <a:t>Jordan</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1,058</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2,931</a:t>
                      </a:r>
                    </a:p>
                  </a:txBody>
                  <a:tcPr marL="0" marR="0" marT="0" marB="0" anchor="ctr">
                    <a:lnL>
                      <a:noFill/>
                    </a:lnL>
                    <a:lnR>
                      <a:noFill/>
                    </a:lnR>
                    <a:lnT>
                      <a:noFill/>
                    </a:lnT>
                    <a:lnB>
                      <a:noFill/>
                    </a:lnB>
                  </a:tcPr>
                </a:tc>
                <a:tc>
                  <a:txBody>
                    <a:bodyPr/>
                    <a:lstStyle/>
                    <a:p>
                      <a:pPr algn="r" fontAlgn="ctr"/>
                      <a:r>
                        <a:rPr lang="en-US" sz="1500" b="1" i="0" u="none" strike="noStrike">
                          <a:solidFill>
                            <a:srgbClr val="000000"/>
                          </a:solidFill>
                          <a:effectLst/>
                          <a:latin typeface="Calibri" panose="020F0502020204030204" pitchFamily="34" charset="0"/>
                        </a:rPr>
                        <a:t>3,989</a:t>
                      </a:r>
                    </a:p>
                  </a:txBody>
                  <a:tcPr marL="0" marR="0" marT="0" marB="0" anchor="ctr">
                    <a:lnL>
                      <a:noFill/>
                    </a:lnL>
                    <a:lnR>
                      <a:noFill/>
                    </a:lnR>
                    <a:lnT>
                      <a:noFill/>
                    </a:lnT>
                    <a:lnB>
                      <a:noFill/>
                    </a:lnB>
                  </a:tcPr>
                </a:tc>
                <a:tc>
                  <a:txBody>
                    <a:bodyPr/>
                    <a:lstStyle/>
                    <a:p>
                      <a:pPr algn="r" fontAlgn="ctr"/>
                      <a:r>
                        <a:rPr lang="en-US" sz="1500" b="1" i="0" u="none" strike="noStrike">
                          <a:solidFill>
                            <a:srgbClr val="000000"/>
                          </a:solidFill>
                          <a:effectLst/>
                          <a:latin typeface="Calibri" panose="020F0502020204030204" pitchFamily="34" charset="0"/>
                        </a:rPr>
                        <a:t>39.1%</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4.2%</a:t>
                      </a:r>
                    </a:p>
                  </a:txBody>
                  <a:tcPr marL="0" marR="0" marT="0" marB="0" anchor="ctr">
                    <a:lnL>
                      <a:noFill/>
                    </a:lnL>
                    <a:lnR>
                      <a:noFill/>
                    </a:lnR>
                    <a:lnT>
                      <a:noFill/>
                    </a:lnT>
                    <a:lnB>
                      <a:noFill/>
                    </a:lnB>
                  </a:tcPr>
                </a:tc>
                <a:extLst>
                  <a:ext uri="{0D108BD9-81ED-4DB2-BD59-A6C34878D82A}">
                    <a16:rowId xmlns:a16="http://schemas.microsoft.com/office/drawing/2014/main" val="1124179131"/>
                  </a:ext>
                </a:extLst>
              </a:tr>
              <a:tr h="418302">
                <a:tc>
                  <a:txBody>
                    <a:bodyPr/>
                    <a:lstStyle/>
                    <a:p>
                      <a:pPr algn="l" fontAlgn="ctr"/>
                      <a:r>
                        <a:rPr lang="en-US" sz="1500" b="0" i="0" u="none" strike="noStrike">
                          <a:solidFill>
                            <a:srgbClr val="000000"/>
                          </a:solidFill>
                          <a:effectLst/>
                          <a:latin typeface="Calibri" panose="020F0502020204030204" pitchFamily="34" charset="0"/>
                        </a:rPr>
                        <a:t>Morocco</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3,381</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8,490</a:t>
                      </a:r>
                    </a:p>
                  </a:txBody>
                  <a:tcPr marL="0" marR="0" marT="0" marB="0" anchor="ctr">
                    <a:lnL>
                      <a:noFill/>
                    </a:lnL>
                    <a:lnR>
                      <a:noFill/>
                    </a:lnR>
                    <a:lnT>
                      <a:noFill/>
                    </a:lnT>
                    <a:lnB>
                      <a:noFill/>
                    </a:lnB>
                  </a:tcPr>
                </a:tc>
                <a:tc>
                  <a:txBody>
                    <a:bodyPr/>
                    <a:lstStyle/>
                    <a:p>
                      <a:pPr algn="r" fontAlgn="ctr"/>
                      <a:r>
                        <a:rPr lang="en-US" sz="1500" b="1" i="0" u="none" strike="noStrike" dirty="0">
                          <a:solidFill>
                            <a:srgbClr val="000000"/>
                          </a:solidFill>
                          <a:effectLst/>
                          <a:latin typeface="Calibri" panose="020F0502020204030204" pitchFamily="34" charset="0"/>
                        </a:rPr>
                        <a:t>11,871</a:t>
                      </a:r>
                    </a:p>
                  </a:txBody>
                  <a:tcPr marL="0" marR="0" marT="0" marB="0" anchor="ctr">
                    <a:lnL>
                      <a:noFill/>
                    </a:lnL>
                    <a:lnR>
                      <a:noFill/>
                    </a:lnR>
                    <a:lnT>
                      <a:noFill/>
                    </a:lnT>
                    <a:lnB>
                      <a:noFill/>
                    </a:lnB>
                  </a:tcPr>
                </a:tc>
                <a:tc>
                  <a:txBody>
                    <a:bodyPr/>
                    <a:lstStyle/>
                    <a:p>
                      <a:pPr algn="r" fontAlgn="ctr"/>
                      <a:r>
                        <a:rPr lang="en-US" sz="1500" b="1" i="0" u="none" strike="noStrike">
                          <a:solidFill>
                            <a:srgbClr val="000000"/>
                          </a:solidFill>
                          <a:effectLst/>
                          <a:latin typeface="Calibri" panose="020F0502020204030204" pitchFamily="34" charset="0"/>
                        </a:rPr>
                        <a:t>31.6%</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12.6%</a:t>
                      </a:r>
                    </a:p>
                  </a:txBody>
                  <a:tcPr marL="0" marR="0" marT="0" marB="0" anchor="ctr">
                    <a:lnL>
                      <a:noFill/>
                    </a:lnL>
                    <a:lnR>
                      <a:noFill/>
                    </a:lnR>
                    <a:lnT>
                      <a:noFill/>
                    </a:lnT>
                    <a:lnB>
                      <a:noFill/>
                    </a:lnB>
                  </a:tcPr>
                </a:tc>
                <a:extLst>
                  <a:ext uri="{0D108BD9-81ED-4DB2-BD59-A6C34878D82A}">
                    <a16:rowId xmlns:a16="http://schemas.microsoft.com/office/drawing/2014/main" val="3849758566"/>
                  </a:ext>
                </a:extLst>
              </a:tr>
              <a:tr h="372260">
                <a:tc>
                  <a:txBody>
                    <a:bodyPr/>
                    <a:lstStyle/>
                    <a:p>
                      <a:pPr algn="l" fontAlgn="ctr"/>
                      <a:r>
                        <a:rPr lang="en-US" sz="1500" b="0" i="0" u="none" strike="noStrike" dirty="0">
                          <a:solidFill>
                            <a:srgbClr val="000000"/>
                          </a:solidFill>
                          <a:effectLst/>
                          <a:latin typeface="Calibri" panose="020F0502020204030204" pitchFamily="34" charset="0"/>
                        </a:rPr>
                        <a:t>Palestine</a:t>
                      </a:r>
                    </a:p>
                  </a:txBody>
                  <a:tcPr marL="0" marR="0" marT="0" marB="0" anchor="ctr">
                    <a:lnL>
                      <a:noFill/>
                    </a:lnL>
                    <a:lnR>
                      <a:noFill/>
                    </a:lnR>
                    <a:lnT>
                      <a:noFill/>
                    </a:lnT>
                    <a:lnB>
                      <a:noFill/>
                    </a:lnB>
                  </a:tcPr>
                </a:tc>
                <a:tc>
                  <a:txBody>
                    <a:bodyPr/>
                    <a:lstStyle/>
                    <a:p>
                      <a:pPr algn="r" fontAlgn="ctr"/>
                      <a:r>
                        <a:rPr lang="en-US" sz="1500" b="0" i="0" u="none" strike="noStrike" dirty="0">
                          <a:solidFill>
                            <a:srgbClr val="000000"/>
                          </a:solidFill>
                          <a:effectLst/>
                          <a:latin typeface="Calibri" panose="020F0502020204030204" pitchFamily="34" charset="0"/>
                        </a:rPr>
                        <a:t>693</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1,579</a:t>
                      </a:r>
                    </a:p>
                  </a:txBody>
                  <a:tcPr marL="0" marR="0" marT="0" marB="0" anchor="ctr">
                    <a:lnL>
                      <a:noFill/>
                    </a:lnL>
                    <a:lnR>
                      <a:noFill/>
                    </a:lnR>
                    <a:lnT>
                      <a:noFill/>
                    </a:lnT>
                    <a:lnB>
                      <a:noFill/>
                    </a:lnB>
                  </a:tcPr>
                </a:tc>
                <a:tc>
                  <a:txBody>
                    <a:bodyPr/>
                    <a:lstStyle/>
                    <a:p>
                      <a:pPr algn="r" fontAlgn="ctr"/>
                      <a:r>
                        <a:rPr lang="en-US" sz="1500" b="1" i="0" u="none" strike="noStrike">
                          <a:solidFill>
                            <a:srgbClr val="000000"/>
                          </a:solidFill>
                          <a:effectLst/>
                          <a:latin typeface="Calibri" panose="020F0502020204030204" pitchFamily="34" charset="0"/>
                        </a:rPr>
                        <a:t>2,272</a:t>
                      </a:r>
                    </a:p>
                  </a:txBody>
                  <a:tcPr marL="0" marR="0" marT="0" marB="0" anchor="ctr">
                    <a:lnL>
                      <a:noFill/>
                    </a:lnL>
                    <a:lnR>
                      <a:noFill/>
                    </a:lnR>
                    <a:lnT>
                      <a:noFill/>
                    </a:lnT>
                    <a:lnB>
                      <a:noFill/>
                    </a:lnB>
                  </a:tcPr>
                </a:tc>
                <a:tc>
                  <a:txBody>
                    <a:bodyPr/>
                    <a:lstStyle/>
                    <a:p>
                      <a:pPr algn="r" fontAlgn="ctr"/>
                      <a:r>
                        <a:rPr lang="en-US" sz="1500" b="1" i="0" u="none" strike="noStrike" dirty="0">
                          <a:solidFill>
                            <a:srgbClr val="000000"/>
                          </a:solidFill>
                          <a:effectLst/>
                          <a:latin typeface="Calibri" panose="020F0502020204030204" pitchFamily="34" charset="0"/>
                        </a:rPr>
                        <a:t>44.5%</a:t>
                      </a:r>
                    </a:p>
                  </a:txBody>
                  <a:tcPr marL="0" marR="0" marT="0" marB="0" anchor="ctr">
                    <a:lnL>
                      <a:noFill/>
                    </a:lnL>
                    <a:lnR>
                      <a:noFill/>
                    </a:lnR>
                    <a:lnT>
                      <a:noFill/>
                    </a:lnT>
                    <a:lnB>
                      <a:noFill/>
                    </a:lnB>
                  </a:tcPr>
                </a:tc>
                <a:tc>
                  <a:txBody>
                    <a:bodyPr/>
                    <a:lstStyle/>
                    <a:p>
                      <a:pPr algn="r" fontAlgn="ctr"/>
                      <a:r>
                        <a:rPr lang="en-US" sz="1500" b="0" i="0" u="none" strike="noStrike">
                          <a:solidFill>
                            <a:srgbClr val="000000"/>
                          </a:solidFill>
                          <a:effectLst/>
                          <a:latin typeface="Calibri" panose="020F0502020204030204" pitchFamily="34" charset="0"/>
                        </a:rPr>
                        <a:t>2.4%</a:t>
                      </a:r>
                    </a:p>
                  </a:txBody>
                  <a:tcPr marL="0" marR="0" marT="0" marB="0" anchor="ctr">
                    <a:lnL>
                      <a:noFill/>
                    </a:lnL>
                    <a:lnR>
                      <a:noFill/>
                    </a:lnR>
                    <a:lnT>
                      <a:noFill/>
                    </a:lnT>
                    <a:lnB>
                      <a:noFill/>
                    </a:lnB>
                  </a:tcPr>
                </a:tc>
                <a:extLst>
                  <a:ext uri="{0D108BD9-81ED-4DB2-BD59-A6C34878D82A}">
                    <a16:rowId xmlns:a16="http://schemas.microsoft.com/office/drawing/2014/main" val="3825814862"/>
                  </a:ext>
                </a:extLst>
              </a:tr>
              <a:tr h="258514">
                <a:tc>
                  <a:txBody>
                    <a:bodyPr/>
                    <a:lstStyle/>
                    <a:p>
                      <a:pPr algn="l" fontAlgn="ctr"/>
                      <a:r>
                        <a:rPr lang="en-US" sz="1500" b="0" i="0" u="none" strike="noStrike">
                          <a:solidFill>
                            <a:srgbClr val="000000"/>
                          </a:solidFill>
                          <a:effectLst/>
                          <a:latin typeface="Calibri" panose="020F0502020204030204" pitchFamily="34" charset="0"/>
                        </a:rPr>
                        <a:t>Tunisia</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1,004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Calibri" panose="020F0502020204030204" pitchFamily="34" charset="0"/>
                        </a:rPr>
                        <a:t>2,340</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1" i="0" u="none" strike="noStrike">
                          <a:solidFill>
                            <a:srgbClr val="000000"/>
                          </a:solidFill>
                          <a:effectLst/>
                          <a:latin typeface="Calibri" panose="020F0502020204030204" pitchFamily="34" charset="0"/>
                        </a:rPr>
                        <a:t>3,344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1" i="0" u="none" strike="noStrike">
                          <a:solidFill>
                            <a:srgbClr val="000000"/>
                          </a:solidFill>
                          <a:effectLst/>
                          <a:latin typeface="Calibri" panose="020F0502020204030204" pitchFamily="34" charset="0"/>
                        </a:rPr>
                        <a:t>28.3%</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Calibri" panose="020F0502020204030204" pitchFamily="34" charset="0"/>
                        </a:rPr>
                        <a:t>3.5%</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538349"/>
                  </a:ext>
                </a:extLst>
              </a:tr>
              <a:tr h="258514">
                <a:tc>
                  <a:txBody>
                    <a:bodyPr/>
                    <a:lstStyle/>
                    <a:p>
                      <a:pPr algn="l" fontAlgn="ctr"/>
                      <a:r>
                        <a:rPr lang="en-US" sz="1500" b="1" i="0" u="none" strike="noStrike">
                          <a:solidFill>
                            <a:srgbClr val="000000"/>
                          </a:solidFill>
                          <a:effectLst/>
                          <a:latin typeface="Calibri" panose="020F0502020204030204" pitchFamily="34" charset="0"/>
                        </a:rPr>
                        <a:t>Total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500" b="1" i="0" u="none" strike="noStrike">
                          <a:solidFill>
                            <a:srgbClr val="000000"/>
                          </a:solidFill>
                          <a:effectLst/>
                          <a:latin typeface="Calibri" panose="020F0502020204030204" pitchFamily="34" charset="0"/>
                        </a:rPr>
                        <a:t>29,255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500" b="1" i="0" u="none" strike="noStrike">
                          <a:solidFill>
                            <a:srgbClr val="000000"/>
                          </a:solidFill>
                          <a:effectLst/>
                          <a:latin typeface="Calibri" panose="020F0502020204030204" pitchFamily="34" charset="0"/>
                        </a:rPr>
                        <a:t>65,203</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500" b="1" i="0" u="none" strike="noStrike">
                          <a:solidFill>
                            <a:srgbClr val="000000"/>
                          </a:solidFill>
                          <a:effectLst/>
                          <a:latin typeface="Calibri" panose="020F0502020204030204" pitchFamily="34" charset="0"/>
                        </a:rPr>
                        <a:t>94,458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500" b="1" i="0" u="none" strike="noStrike">
                          <a:solidFill>
                            <a:srgbClr val="000000"/>
                          </a:solidFill>
                          <a:effectLst/>
                          <a:latin typeface="Calibri" panose="020F0502020204030204" pitchFamily="34" charset="0"/>
                        </a:rPr>
                        <a:t>37.6%</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Calibri" panose="020F0502020204030204" pitchFamily="34" charset="0"/>
                        </a:rPr>
                        <a:t>100.0%</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5227881"/>
                  </a:ext>
                </a:extLst>
              </a:tr>
            </a:tbl>
          </a:graphicData>
        </a:graphic>
      </p:graphicFrame>
      <p:sp>
        <p:nvSpPr>
          <p:cNvPr id="6" name="TextBox 5">
            <a:extLst>
              <a:ext uri="{FF2B5EF4-FFF2-40B4-BE49-F238E27FC236}">
                <a16:creationId xmlns:a16="http://schemas.microsoft.com/office/drawing/2014/main" id="{F686FD2D-01A5-47E0-8394-5342C1818F4C}"/>
              </a:ext>
            </a:extLst>
          </p:cNvPr>
          <p:cNvSpPr txBox="1"/>
          <p:nvPr/>
        </p:nvSpPr>
        <p:spPr>
          <a:xfrm>
            <a:off x="6400800" y="1981200"/>
            <a:ext cx="2438400" cy="4093428"/>
          </a:xfrm>
          <a:prstGeom prst="rect">
            <a:avLst/>
          </a:prstGeom>
          <a:noFill/>
        </p:spPr>
        <p:txBody>
          <a:bodyPr wrap="square" rtlCol="0">
            <a:spAutoFit/>
          </a:bodyPr>
          <a:lstStyle/>
          <a:p>
            <a:r>
              <a:rPr lang="en-US" sz="2000" dirty="0"/>
              <a:t>7 Arab Middle- Income countries are covered by the analysis of child multidimensional poverty</a:t>
            </a:r>
          </a:p>
          <a:p>
            <a:endParaRPr lang="en-US" sz="2000" dirty="0"/>
          </a:p>
          <a:p>
            <a:r>
              <a:rPr lang="en-US" sz="2000" dirty="0"/>
              <a:t>Available data covers slightly less than 95 million children, around 57% of the regional population aged less than 18.</a:t>
            </a:r>
          </a:p>
        </p:txBody>
      </p:sp>
      <p:sp>
        <p:nvSpPr>
          <p:cNvPr id="7" name="TextBox 6">
            <a:extLst>
              <a:ext uri="{FF2B5EF4-FFF2-40B4-BE49-F238E27FC236}">
                <a16:creationId xmlns:a16="http://schemas.microsoft.com/office/drawing/2014/main" id="{7320F22A-A328-4EFC-9021-EA64874895CC}"/>
              </a:ext>
            </a:extLst>
          </p:cNvPr>
          <p:cNvSpPr txBox="1"/>
          <p:nvPr/>
        </p:nvSpPr>
        <p:spPr>
          <a:xfrm>
            <a:off x="609600" y="6324600"/>
            <a:ext cx="3200400" cy="338554"/>
          </a:xfrm>
          <a:prstGeom prst="rect">
            <a:avLst/>
          </a:prstGeom>
          <a:noFill/>
        </p:spPr>
        <p:txBody>
          <a:bodyPr wrap="square" rtlCol="0">
            <a:spAutoFit/>
          </a:bodyPr>
          <a:lstStyle/>
          <a:p>
            <a:r>
              <a:rPr lang="en-US" sz="1600" dirty="0"/>
              <a:t>Source: UN Population Division</a:t>
            </a:r>
          </a:p>
        </p:txBody>
      </p:sp>
    </p:spTree>
    <p:extLst>
      <p:ext uri="{BB962C8B-B14F-4D97-AF65-F5344CB8AC3E}">
        <p14:creationId xmlns:p14="http://schemas.microsoft.com/office/powerpoint/2010/main" val="141795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3060-7627-414D-A3FE-57B4686F3D99}"/>
              </a:ext>
            </a:extLst>
          </p:cNvPr>
          <p:cNvSpPr>
            <a:spLocks noGrp="1"/>
          </p:cNvSpPr>
          <p:nvPr>
            <p:ph type="title"/>
          </p:nvPr>
        </p:nvSpPr>
        <p:spPr/>
        <p:txBody>
          <a:bodyPr>
            <a:normAutofit/>
          </a:bodyPr>
          <a:lstStyle/>
          <a:p>
            <a:r>
              <a:rPr lang="en-US" sz="3000" b="1" dirty="0">
                <a:solidFill>
                  <a:srgbClr val="00B0F0"/>
                </a:solidFill>
              </a:rPr>
              <a:t>Prevalence of child multidimensional poverty in 6 MICs, in the mid-to-late 2010s</a:t>
            </a:r>
          </a:p>
        </p:txBody>
      </p:sp>
      <p:graphicFrame>
        <p:nvGraphicFramePr>
          <p:cNvPr id="7" name="Content Placeholder 6">
            <a:extLst>
              <a:ext uri="{FF2B5EF4-FFF2-40B4-BE49-F238E27FC236}">
                <a16:creationId xmlns:a16="http://schemas.microsoft.com/office/drawing/2014/main" id="{15F2F969-A8CA-4323-9A6A-5BD7C6090A45}"/>
              </a:ext>
            </a:extLst>
          </p:cNvPr>
          <p:cNvGraphicFramePr>
            <a:graphicFrameLocks noGrp="1"/>
          </p:cNvGraphicFramePr>
          <p:nvPr>
            <p:ph idx="1"/>
            <p:extLst>
              <p:ext uri="{D42A27DB-BD31-4B8C-83A1-F6EECF244321}">
                <p14:modId xmlns:p14="http://schemas.microsoft.com/office/powerpoint/2010/main" val="3806607617"/>
              </p:ext>
            </p:extLst>
          </p:nvPr>
        </p:nvGraphicFramePr>
        <p:xfrm>
          <a:off x="152401" y="1524000"/>
          <a:ext cx="5943600" cy="48005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C5A0904-EFAA-4051-B339-14F7448214EB}"/>
              </a:ext>
            </a:extLst>
          </p:cNvPr>
          <p:cNvSpPr txBox="1"/>
          <p:nvPr/>
        </p:nvSpPr>
        <p:spPr>
          <a:xfrm>
            <a:off x="6019800" y="1676400"/>
            <a:ext cx="2819400" cy="4247317"/>
          </a:xfrm>
          <a:prstGeom prst="rect">
            <a:avLst/>
          </a:prstGeom>
          <a:noFill/>
        </p:spPr>
        <p:txBody>
          <a:bodyPr wrap="square" rtlCol="0">
            <a:spAutoFit/>
          </a:bodyPr>
          <a:lstStyle/>
          <a:p>
            <a:r>
              <a:rPr lang="en-US" dirty="0"/>
              <a:t>Overall, in the 6 MICs covered by the analysis, 22.9% of children are deprived in at least two essential dimensions of their well-being</a:t>
            </a:r>
          </a:p>
          <a:p>
            <a:endParaRPr lang="en-US" dirty="0"/>
          </a:p>
          <a:p>
            <a:r>
              <a:rPr lang="en-US" dirty="0"/>
              <a:t>Around a child out of three in the age group 0-4 lives in multidimensional poverty</a:t>
            </a:r>
          </a:p>
          <a:p>
            <a:endParaRPr lang="en-US" dirty="0"/>
          </a:p>
          <a:p>
            <a:r>
              <a:rPr lang="en-US" dirty="0"/>
              <a:t>Pre-covid situation, many dimensions likely affected by the socio-economic impacts of the pandemic</a:t>
            </a:r>
          </a:p>
        </p:txBody>
      </p:sp>
      <p:sp>
        <p:nvSpPr>
          <p:cNvPr id="10" name="TextBox 9">
            <a:extLst>
              <a:ext uri="{FF2B5EF4-FFF2-40B4-BE49-F238E27FC236}">
                <a16:creationId xmlns:a16="http://schemas.microsoft.com/office/drawing/2014/main" id="{D266708D-7DE9-470B-9B81-1D5DC0ABD371}"/>
              </a:ext>
            </a:extLst>
          </p:cNvPr>
          <p:cNvSpPr txBox="1"/>
          <p:nvPr/>
        </p:nvSpPr>
        <p:spPr>
          <a:xfrm>
            <a:off x="990600" y="6096000"/>
            <a:ext cx="3581400" cy="553998"/>
          </a:xfrm>
          <a:prstGeom prst="rect">
            <a:avLst/>
          </a:prstGeom>
          <a:noFill/>
        </p:spPr>
        <p:txBody>
          <a:bodyPr wrap="square" rtlCol="0">
            <a:spAutoFit/>
          </a:bodyPr>
          <a:lstStyle/>
          <a:p>
            <a:r>
              <a:rPr lang="en-US" sz="1500" i="1" dirty="0"/>
              <a:t>Country coverage: Algeria, Egypt, Iraq, Jordan, Morocco and Tunisia</a:t>
            </a:r>
          </a:p>
        </p:txBody>
      </p:sp>
    </p:spTree>
    <p:extLst>
      <p:ext uri="{BB962C8B-B14F-4D97-AF65-F5344CB8AC3E}">
        <p14:creationId xmlns:p14="http://schemas.microsoft.com/office/powerpoint/2010/main" val="33652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0611-D0E5-4C24-9D28-A1132A21FCB8}"/>
              </a:ext>
            </a:extLst>
          </p:cNvPr>
          <p:cNvSpPr>
            <a:spLocks noGrp="1"/>
          </p:cNvSpPr>
          <p:nvPr>
            <p:ph type="title"/>
          </p:nvPr>
        </p:nvSpPr>
        <p:spPr/>
        <p:txBody>
          <a:bodyPr>
            <a:normAutofit/>
          </a:bodyPr>
          <a:lstStyle/>
          <a:p>
            <a:r>
              <a:rPr lang="en-US" sz="3000" b="1" dirty="0">
                <a:solidFill>
                  <a:srgbClr val="00B0F0"/>
                </a:solidFill>
              </a:rPr>
              <a:t>% of children deprived in the different dimensions of well-being, 6 MICs, mid-to-late 2010s</a:t>
            </a:r>
          </a:p>
        </p:txBody>
      </p:sp>
      <p:graphicFrame>
        <p:nvGraphicFramePr>
          <p:cNvPr id="4" name="Content Placeholder 3">
            <a:extLst>
              <a:ext uri="{FF2B5EF4-FFF2-40B4-BE49-F238E27FC236}">
                <a16:creationId xmlns:a16="http://schemas.microsoft.com/office/drawing/2014/main" id="{2A8AFB73-4355-4B94-9A50-D5967541D625}"/>
              </a:ext>
            </a:extLst>
          </p:cNvPr>
          <p:cNvGraphicFramePr>
            <a:graphicFrameLocks noGrp="1"/>
          </p:cNvGraphicFramePr>
          <p:nvPr>
            <p:ph idx="1"/>
            <p:extLst>
              <p:ext uri="{D42A27DB-BD31-4B8C-83A1-F6EECF244321}">
                <p14:modId xmlns:p14="http://schemas.microsoft.com/office/powerpoint/2010/main" val="3862897068"/>
              </p:ext>
            </p:extLst>
          </p:nvPr>
        </p:nvGraphicFramePr>
        <p:xfrm>
          <a:off x="0" y="1295400"/>
          <a:ext cx="6248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A9882E0-A797-4102-8E45-376113C5A60B}"/>
              </a:ext>
            </a:extLst>
          </p:cNvPr>
          <p:cNvSpPr txBox="1"/>
          <p:nvPr/>
        </p:nvSpPr>
        <p:spPr>
          <a:xfrm>
            <a:off x="6096000" y="1295400"/>
            <a:ext cx="3048000" cy="5632311"/>
          </a:xfrm>
          <a:prstGeom prst="rect">
            <a:avLst/>
          </a:prstGeom>
          <a:noFill/>
        </p:spPr>
        <p:txBody>
          <a:bodyPr wrap="square" rtlCol="0">
            <a:spAutoFit/>
          </a:bodyPr>
          <a:lstStyle/>
          <a:p>
            <a:r>
              <a:rPr lang="en-US" dirty="0"/>
              <a:t>Still around one-third of children under-5 are deprived in the </a:t>
            </a:r>
            <a:r>
              <a:rPr lang="en-US" b="1" dirty="0"/>
              <a:t>nutrition</a:t>
            </a:r>
            <a:r>
              <a:rPr lang="en-US" dirty="0"/>
              <a:t> (inadequate diets, stunting, wasting and obesity)</a:t>
            </a:r>
          </a:p>
          <a:p>
            <a:endParaRPr lang="en-US" dirty="0"/>
          </a:p>
          <a:p>
            <a:r>
              <a:rPr lang="en-US" dirty="0"/>
              <a:t>A similar proportion of children under-5 is deprived in </a:t>
            </a:r>
            <a:r>
              <a:rPr lang="en-US" b="1" dirty="0"/>
              <a:t>health </a:t>
            </a:r>
            <a:r>
              <a:rPr lang="en-US" dirty="0"/>
              <a:t>(with growing numbers of children not completely immunized)</a:t>
            </a:r>
          </a:p>
          <a:p>
            <a:endParaRPr lang="en-US" dirty="0"/>
          </a:p>
          <a:p>
            <a:r>
              <a:rPr lang="en-US" dirty="0"/>
              <a:t>Almost one school-age child in five is deprived in education.</a:t>
            </a:r>
          </a:p>
          <a:p>
            <a:endParaRPr lang="en-US" dirty="0"/>
          </a:p>
          <a:p>
            <a:r>
              <a:rPr lang="en-US" b="1" dirty="0"/>
              <a:t>Nutrition, health and education are the </a:t>
            </a:r>
          </a:p>
          <a:p>
            <a:r>
              <a:rPr lang="en-US" b="1" dirty="0"/>
              <a:t>dimensions most likely affected by the socio-econ consequences of COVID-19 </a:t>
            </a:r>
          </a:p>
        </p:txBody>
      </p:sp>
    </p:spTree>
    <p:extLst>
      <p:ext uri="{BB962C8B-B14F-4D97-AF65-F5344CB8AC3E}">
        <p14:creationId xmlns:p14="http://schemas.microsoft.com/office/powerpoint/2010/main" val="3792362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file>

<file path=customXml/item2.xml><?xml version="1.0" encoding="utf-8"?>
<?mso-contentType ?>
<customXsn xmlns="http://schemas.microsoft.com/office/2006/metadata/customXsn">
  <xsnLocation/>
  <cached>True</cached>
  <openByDefault>True</openByDefault>
  <xsnScope/>
</customXsn>
</file>

<file path=customXml/item3.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D60F90D82E86D44796A06C8769F371C5" ma:contentTypeVersion="56" ma:contentTypeDescription="" ma:contentTypeScope="" ma:versionID="e7c6aa854d5fcc2e10fd9165154c0716">
  <xsd:schema xmlns:xsd="http://www.w3.org/2001/XMLSchema" xmlns:xs="http://www.w3.org/2001/XMLSchema" xmlns:p="http://schemas.microsoft.com/office/2006/metadata/properties" xmlns:ns1="http://schemas.microsoft.com/sharepoint/v3" xmlns:ns2="ca283e0b-db31-4043-a2ef-b80661bf084a" xmlns:ns3="http://schemas.microsoft.com/sharepoint.v3" xmlns:ns4="b610a5b2-b868-47fe-8071-c30be003c1e3" xmlns:ns5="da2af8a6-f3db-40bd-a0e4-f44ac3520b06" xmlns:ns6="http://schemas.microsoft.com/sharepoint/v4" targetNamespace="http://schemas.microsoft.com/office/2006/metadata/properties" ma:root="true" ma:fieldsID="64b4b636798a096b17eda6c1ba4dbe99" ns1:_="" ns2:_="" ns3:_="" ns4:_="" ns5:_="" ns6:_="">
    <xsd:import namespace="http://schemas.microsoft.com/sharepoint/v3"/>
    <xsd:import namespace="ca283e0b-db31-4043-a2ef-b80661bf084a"/>
    <xsd:import namespace="http://schemas.microsoft.com/sharepoint.v3"/>
    <xsd:import namespace="b610a5b2-b868-47fe-8071-c30be003c1e3"/>
    <xsd:import namespace="da2af8a6-f3db-40bd-a0e4-f44ac3520b06"/>
    <xsd:import namespace="http://schemas.microsoft.com/sharepoint/v4"/>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2:j169e817e0ee4eb8974e6fc4a2762909" minOccurs="0"/>
                <xsd:element ref="ns2:j048a4f9aaad4a8990a1d5e5f53cb451" minOccurs="0"/>
                <xsd:element ref="ns5:MediaServiceMetadata" minOccurs="0"/>
                <xsd:element ref="ns5:MediaServiceFastMetadata" minOccurs="0"/>
                <xsd:element ref="ns4:SharedWithUsers" minOccurs="0"/>
                <xsd:element ref="ns4:SharedWithDetails" minOccurs="0"/>
                <xsd:element ref="ns5:MediaServiceAutoKeyPoints" minOccurs="0"/>
                <xsd:element ref="ns5:MediaServiceKeyPoints" minOccurs="0"/>
                <xsd:element ref="ns6:IconOverlay" minOccurs="0"/>
                <xsd:element ref="ns1:_vti_ItemDeclaredRecord" minOccurs="0"/>
                <xsd:element ref="ns1:_vti_ItemHoldRecordStatus" minOccurs="0"/>
                <xsd:element ref="ns4:TaxKeywordTaxHTField" minOccurs="0"/>
                <xsd:element ref="ns4:SemaphoreItemMetadata" minOccurs="0"/>
                <xsd:element ref="ns5:MediaServiceOCR" minOccurs="0"/>
                <xsd:element ref="ns5:MediaServiceGenerationTime" minOccurs="0"/>
                <xsd:element ref="ns5:MediaServiceEventHashCode" minOccurs="0"/>
                <xsd:element ref="ns5:lcf76f155ced4ddcb4097134ff3c332f"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38" nillable="true" ma:displayName="Declared Record" ma:hidden="true" ma:internalName="_vti_ItemDeclaredRecord" ma:readOnly="true">
      <xsd:simpleType>
        <xsd:restriction base="dms:DateTime"/>
      </xsd:simpleType>
    </xsd:element>
    <xsd:element name="_vti_ItemHoldRecordStatus" ma:index="3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hidden="tru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readOnly="fals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readOnly="false" ma:default="1033;#MENA, Jordan-234R|6d0ab367-82f1-474c-9b31-fe4d5c8eac1a"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62418028-e2aa-4be9-adf6-7ca41246233f}" ma:internalName="TaxCatchAllLabel" ma:readOnly="false" ma:showField="CatchAllDataLabel" ma:web="b610a5b2-b868-47fe-8071-c30be003c1e3">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62418028-e2aa-4be9-adf6-7ca41246233f}" ma:internalName="TaxCatchAll" ma:readOnly="false" ma:showField="CatchAllData" ma:web="b610a5b2-b868-47fe-8071-c30be003c1e3">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ma:readOnly="false">
      <xsd:simpleType>
        <xsd:restriction base="dms:Choice">
          <xsd:enumeration value="­"/>
          <xsd:enumeration value="Draft"/>
          <xsd:enumeration value="Final"/>
          <xsd:enumeration value="Expired"/>
        </xsd:restriction>
      </xsd:simpleType>
    </xsd:element>
    <xsd:element name="j169e817e0ee4eb8974e6fc4a2762909" ma:index="26"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
        </xsd:sequence>
      </xsd:complexType>
    </xsd:element>
    <xsd:element name="j048a4f9aaad4a8990a1d5e5f53cb451" ma:index="28"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hidden="true" ma:internalName="Category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10a5b2-b868-47fe-8071-c30be003c1e3" elementFormDefault="qualified">
    <xsd:import namespace="http://schemas.microsoft.com/office/2006/documentManagement/types"/>
    <xsd:import namespace="http://schemas.microsoft.com/office/infopath/2007/PartnerControls"/>
    <xsd:element name="SharedWithUsers" ma:index="3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hidden="true" ma:internalName="SharedWithDetails" ma:readOnly="true">
      <xsd:simpleType>
        <xsd:restriction base="dms:Note"/>
      </xsd:simpleType>
    </xsd:element>
    <xsd:element name="TaxKeywordTaxHTField" ma:index="40" nillable="true" ma:taxonomy="true" ma:internalName="TaxKeywordTaxHTField" ma:taxonomyFieldName="TaxKeyword" ma:displayName="Enterprise Keywords" ma:readOnly="false"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emaphoreItemMetadata" ma:index="41" nillable="true" ma:displayName="Semaphore Status" ma:hidden="true" ma:internalName="SemaphoreItemMetadat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2af8a6-f3db-40bd-a0e4-f44ac3520b06"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GenerationTime" ma:index="43" nillable="true" ma:displayName="MediaServiceGenerationTime" ma:hidden="true" ma:internalName="MediaServiceGenerationTime" ma:readOnly="true">
      <xsd:simpleType>
        <xsd:restriction base="dms:Text"/>
      </xsd:simpleType>
    </xsd:element>
    <xsd:element name="MediaServiceEventHashCode" ma:index="44" nillable="true" ma:displayName="MediaServiceEventHashCode" ma:hidden="true" ma:internalName="MediaServiceEventHashCode" ma:readOnly="true">
      <xsd:simpleType>
        <xsd:restriction base="dms:Text"/>
      </xsd:simpleType>
    </xsd:element>
    <xsd:element name="lcf76f155ced4ddcb4097134ff3c332f" ma:index="46"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37" nillable="true" ma:displayName="IconOverlay" ma:hidden="true" ma:internalName="IconOverlay"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mda26ace941f4791a7314a339fee829c xmlns="ca283e0b-db31-4043-a2ef-b80661bf084a">
      <Terms xmlns="http://schemas.microsoft.com/office/infopath/2007/PartnerControls"/>
    </mda26ace941f4791a7314a339fee829c>
    <h6a71f3e574e4344bc34f3fc9dd20054 xmlns="ca283e0b-db31-4043-a2ef-b80661bf084a">
      <Terms xmlns="http://schemas.microsoft.com/office/infopath/2007/PartnerControls"/>
    </h6a71f3e574e4344bc34f3fc9dd20054>
    <TaxKeywordTaxHTField xmlns="b610a5b2-b868-47fe-8071-c30be003c1e3">
      <Terms xmlns="http://schemas.microsoft.com/office/infopath/2007/PartnerControls"/>
    </TaxKeywordTaxHTField>
    <SharedWithUsers xmlns="b610a5b2-b868-47fe-8071-c30be003c1e3">
      <UserInfo>
        <DisplayName>Cosma Giovanni Ezio Gabaglio</DisplayName>
        <AccountId>3947</AccountId>
        <AccountType/>
      </UserInfo>
    </SharedWithUsers>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MENA, Jordan-234R</TermName>
          <TermId xmlns="http://schemas.microsoft.com/office/infopath/2007/PartnerControls">6d0ab367-82f1-474c-9b31-fe4d5c8eac1a</TermId>
        </TermInfo>
      </Terms>
    </ga975397408f43e4b84ec8e5a598e523>
    <lcf76f155ced4ddcb4097134ff3c332f xmlns="da2af8a6-f3db-40bd-a0e4-f44ac3520b06">
      <Terms xmlns="http://schemas.microsoft.com/office/infopath/2007/PartnerControls"/>
    </lcf76f155ced4ddcb4097134ff3c332f>
    <TaxCatchAll xmlns="ca283e0b-db31-4043-a2ef-b80661bf084a">
      <Value>3</Value>
    </TaxCatchAll>
    <j169e817e0ee4eb8974e6fc4a2762909 xmlns="ca283e0b-db31-4043-a2ef-b80661bf084a">
      <Terms xmlns="http://schemas.microsoft.com/office/infopath/2007/PartnerControls"/>
    </j169e817e0ee4eb8974e6fc4a2762909>
    <k8c968e8c72a4eda96b7e8fdbe192be2 xmlns="ca283e0b-db31-4043-a2ef-b80661bf084a">
      <Terms xmlns="http://schemas.microsoft.com/office/infopath/2007/PartnerControls"/>
    </k8c968e8c72a4eda96b7e8fdbe192be2>
    <j048a4f9aaad4a8990a1d5e5f53cb451 xmlns="ca283e0b-db31-4043-a2ef-b80661bf084a">
      <Terms xmlns="http://schemas.microsoft.com/office/infopath/2007/PartnerControls"/>
    </j048a4f9aaad4a8990a1d5e5f53cb451>
    <DateTransmittedEmail xmlns="ca283e0b-db31-4043-a2ef-b80661bf084a" xsi:nil="true"/>
    <ContentStatus xmlns="ca283e0b-db31-4043-a2ef-b80661bf084a" xsi:nil="true"/>
    <SemaphoreItemMetadata xmlns="b610a5b2-b868-47fe-8071-c30be003c1e3" xsi:nil="true"/>
    <SenderEmail xmlns="ca283e0b-db31-4043-a2ef-b80661bf084a" xsi:nil="true"/>
    <IconOverlay xmlns="http://schemas.microsoft.com/sharepoint/v4" xsi:nil="true"/>
    <ContentLanguage xmlns="ca283e0b-db31-4043-a2ef-b80661bf084a">English</ContentLanguage>
    <TaxCatchAllLabel xmlns="ca283e0b-db31-4043-a2ef-b80661bf084a" xsi:nil="true"/>
    <CategoryDescription xmlns="http://schemas.microsoft.com/sharepoint.v3" xsi:nil="true"/>
    <RecipientsEmail xmlns="ca283e0b-db31-4043-a2ef-b80661bf084a" xsi:nil="true"/>
    <WrittenBy xmlns="ca283e0b-db31-4043-a2ef-b80661bf084a">
      <UserInfo>
        <DisplayName/>
        <AccountId xsi:nil="true"/>
        <AccountType/>
      </UserInfo>
    </WrittenBy>
  </documentManagement>
</p:properties>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1CFD0D7E-8B2B-46CF-8815-6DA9DFDA718D}">
  <ds:schemaRefs>
    <ds:schemaRef ds:uri="http://schemas.microsoft.com/sharepoint/events"/>
  </ds:schemaRefs>
</ds:datastoreItem>
</file>

<file path=customXml/itemProps2.xml><?xml version="1.0" encoding="utf-8"?>
<ds:datastoreItem xmlns:ds="http://schemas.openxmlformats.org/officeDocument/2006/customXml" ds:itemID="{E68F5321-5576-4AB2-9A38-C8511045E76A}">
  <ds:schemaRefs>
    <ds:schemaRef ds:uri="http://schemas.microsoft.com/office/2006/metadata/customXsn"/>
  </ds:schemaRefs>
</ds:datastoreItem>
</file>

<file path=customXml/itemProps3.xml><?xml version="1.0" encoding="utf-8"?>
<ds:datastoreItem xmlns:ds="http://schemas.openxmlformats.org/officeDocument/2006/customXml" ds:itemID="{B240A523-87C1-4FD3-80E2-358A24C58C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b610a5b2-b868-47fe-8071-c30be003c1e3"/>
    <ds:schemaRef ds:uri="da2af8a6-f3db-40bd-a0e4-f44ac3520b06"/>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8659718-0A4D-47D2-ABEA-35CF8FAAAC7E}">
  <ds:schemaRefs>
    <ds:schemaRef ds:uri="http://schemas.microsoft.com/sharepoint/v3/contenttype/forms"/>
  </ds:schemaRefs>
</ds:datastoreItem>
</file>

<file path=customXml/itemProps5.xml><?xml version="1.0" encoding="utf-8"?>
<ds:datastoreItem xmlns:ds="http://schemas.openxmlformats.org/officeDocument/2006/customXml" ds:itemID="{AD7E7DEE-7E6C-4C57-BF58-801B6C16AE33}">
  <ds:schemaRefs>
    <ds:schemaRef ds:uri="http://schemas.microsoft.com/office/2006/metadata/properties"/>
    <ds:schemaRef ds:uri="http://schemas.microsoft.com/office/infopath/2007/PartnerControls"/>
    <ds:schemaRef ds:uri="ca283e0b-db31-4043-a2ef-b80661bf084a"/>
    <ds:schemaRef ds:uri="b610a5b2-b868-47fe-8071-c30be003c1e3"/>
    <ds:schemaRef ds:uri="da2af8a6-f3db-40bd-a0e4-f44ac3520b06"/>
    <ds:schemaRef ds:uri="http://schemas.microsoft.com/sharepoint/v4"/>
    <ds:schemaRef ds:uri="http://schemas.microsoft.com/sharepoint.v3"/>
  </ds:schemaRefs>
</ds:datastoreItem>
</file>

<file path=customXml/itemProps6.xml><?xml version="1.0" encoding="utf-8"?>
<ds:datastoreItem xmlns:ds="http://schemas.openxmlformats.org/officeDocument/2006/customXml" ds:itemID="{CDE4602F-A3B9-4F2F-BEB3-F4CB722400A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blank</Template>
  <TotalTime>11549</TotalTime>
  <Words>2312</Words>
  <Application>Microsoft Office PowerPoint</Application>
  <PresentationFormat>On-screen Show (4:3)</PresentationFormat>
  <Paragraphs>300</Paragraphs>
  <Slides>23</Slides>
  <Notes>2</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(body)</vt:lpstr>
      <vt:lpstr>Wingdings 2</vt:lpstr>
      <vt:lpstr>Office Theme</vt:lpstr>
      <vt:lpstr>PowerPoint Presentation</vt:lpstr>
      <vt:lpstr>PowerPoint Presentation</vt:lpstr>
      <vt:lpstr>PowerPoint Presentation</vt:lpstr>
      <vt:lpstr>PowerPoint Presentation</vt:lpstr>
      <vt:lpstr>The Arab-MODA approach to measure child poverty</vt:lpstr>
      <vt:lpstr>The Arab-MODA framework</vt:lpstr>
      <vt:lpstr>The child population in the Arab MICs covered in the analysis</vt:lpstr>
      <vt:lpstr>Prevalence of child multidimensional poverty in 6 MICs, in the mid-to-late 2010s</vt:lpstr>
      <vt:lpstr>% of children deprived in the different dimensions of well-being, 6 MICs, mid-to-late 2010s</vt:lpstr>
      <vt:lpstr>Changes in the prevalence of multidimensional child poverty in 6 Arab MICs, from early to mid-to-late 2010s</vt:lpstr>
      <vt:lpstr>Disparities in dimensional child poverty within countries  mid-to-late 2010s</vt:lpstr>
      <vt:lpstr> Multidimensional child poverty in the State of Palestine (using the Arab MODA framework) </vt:lpstr>
      <vt:lpstr>Adding the MENA low-income countries to the picture</vt:lpstr>
      <vt:lpstr>Adding the MENA low-income countries to the picture / 2 </vt:lpstr>
      <vt:lpstr>Elements for reflections</vt:lpstr>
      <vt:lpstr>Recommendations of the 2nd Arab Poverty Report</vt:lpstr>
      <vt:lpstr>Recommendations of the 2nd Arab Poverty Report</vt:lpstr>
      <vt:lpstr>Recommendations of the 2nd Arab Poverty Report</vt:lpstr>
      <vt:lpstr>PowerPoint Presentation</vt:lpstr>
      <vt:lpstr>PowerPoint Presentation</vt:lpstr>
      <vt:lpstr>The status of child poverty measurement in the MENA region</vt:lpstr>
      <vt:lpstr>The status of multidimensional child poverty measurement in the MENA region</vt:lpstr>
      <vt:lpstr>The status of multidimensional child poverty measurement in the MENA region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Sajy Elmughanni</dc:creator>
  <cp:lastModifiedBy>Leonardo Menchini</cp:lastModifiedBy>
  <cp:revision>725</cp:revision>
  <cp:lastPrinted>2021-10-24T13:27:34Z</cp:lastPrinted>
  <dcterms:created xsi:type="dcterms:W3CDTF">2017-03-06T11:51:37Z</dcterms:created>
  <dcterms:modified xsi:type="dcterms:W3CDTF">2023-11-28T17:44:42Z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ystemDTAC">
    <vt:lpwstr/>
  </property>
  <property fmtid="{D5CDD505-2E9C-101B-9397-08002B2CF9AE}" pid="4" name="Topic">
    <vt:lpwstr/>
  </property>
  <property fmtid="{D5CDD505-2E9C-101B-9397-08002B2CF9AE}" pid="5" name="MediaServiceImageTags">
    <vt:lpwstr/>
  </property>
  <property fmtid="{D5CDD505-2E9C-101B-9397-08002B2CF9AE}" pid="6" name="OfficeDivision">
    <vt:lpwstr>3;#MENA, Jordan-234R|6d0ab367-82f1-474c-9b31-fe4d5c8eac1a</vt:lpwstr>
  </property>
  <property fmtid="{D5CDD505-2E9C-101B-9397-08002B2CF9AE}" pid="7" name="ContentTypeId">
    <vt:lpwstr>0x0101009BA85F8052A6DA4FA3E31FF9F74C697000D60F90D82E86D44796A06C8769F371C5</vt:lpwstr>
  </property>
  <property fmtid="{D5CDD505-2E9C-101B-9397-08002B2CF9AE}" pid="8" name="GeographicScope">
    <vt:lpwstr/>
  </property>
  <property fmtid="{D5CDD505-2E9C-101B-9397-08002B2CF9AE}" pid="9" name="CriticalForLongTermRetention">
    <vt:lpwstr/>
  </property>
  <property fmtid="{D5CDD505-2E9C-101B-9397-08002B2CF9AE}" pid="10" name="DocumentType">
    <vt:lpwstr/>
  </property>
</Properties>
</file>