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rts/chart1.xml" ContentType="application/vnd.openxmlformats-officedocument.drawingml.chart+xml"/>
  <Override PartName="/ppt/theme/themeOverride7.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1"/>
  </p:notesMasterIdLst>
  <p:handoutMasterIdLst>
    <p:handoutMasterId r:id="rId52"/>
  </p:handoutMasterIdLst>
  <p:sldIdLst>
    <p:sldId id="268" r:id="rId7"/>
    <p:sldId id="258" r:id="rId8"/>
    <p:sldId id="319" r:id="rId9"/>
    <p:sldId id="309" r:id="rId10"/>
    <p:sldId id="311" r:id="rId11"/>
    <p:sldId id="310" r:id="rId12"/>
    <p:sldId id="312" r:id="rId13"/>
    <p:sldId id="313" r:id="rId14"/>
    <p:sldId id="314" r:id="rId15"/>
    <p:sldId id="315" r:id="rId16"/>
    <p:sldId id="316" r:id="rId17"/>
    <p:sldId id="317" r:id="rId18"/>
    <p:sldId id="320" r:id="rId19"/>
    <p:sldId id="321"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9" r:id="rId39"/>
    <p:sldId id="300" r:id="rId40"/>
    <p:sldId id="301" r:id="rId41"/>
    <p:sldId id="302" r:id="rId42"/>
    <p:sldId id="303" r:id="rId43"/>
    <p:sldId id="304" r:id="rId44"/>
    <p:sldId id="305" r:id="rId45"/>
    <p:sldId id="306" r:id="rId46"/>
    <p:sldId id="307" r:id="rId47"/>
    <p:sldId id="308" r:id="rId48"/>
    <p:sldId id="318" r:id="rId49"/>
    <p:sldId id="322" r:id="rId5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99"/>
    <a:srgbClr val="FFFFFF"/>
    <a:srgbClr val="009900"/>
    <a:srgbClr val="4ABB2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492" autoAdjust="0"/>
  </p:normalViewPr>
  <p:slideViewPr>
    <p:cSldViewPr>
      <p:cViewPr varScale="1">
        <p:scale>
          <a:sx n="68" d="100"/>
          <a:sy n="68" d="100"/>
        </p:scale>
        <p:origin x="996"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ssc\Google%20Drive\OPHI\Outreach\Iraq\Report\Excel%20Template%20Final%20Report_National%20MPI%2020220204.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1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qehs1153\Nextcloud\outreach\TECHNICAL\1.%20Current%20Projects\Iraq\Report\Excel%20Template%20Final%20Report_National%20MPI%2020220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5970170423585"/>
          <c:y val="3.7330313416974258E-2"/>
          <c:w val="0.8519494106727904"/>
          <c:h val="0.61708430228604849"/>
        </c:manualLayout>
      </c:layout>
      <c:barChart>
        <c:barDir val="col"/>
        <c:grouping val="clustered"/>
        <c:varyColors val="1"/>
        <c:ser>
          <c:idx val="0"/>
          <c:order val="0"/>
          <c:invertIfNegative val="0"/>
          <c:dPt>
            <c:idx val="0"/>
            <c:invertIfNegative val="0"/>
            <c:bubble3D val="0"/>
            <c:spPr>
              <a:solidFill>
                <a:srgbClr val="ED7D31"/>
              </a:solidFill>
            </c:spPr>
            <c:extLst>
              <c:ext xmlns:c16="http://schemas.microsoft.com/office/drawing/2014/chart" uri="{C3380CC4-5D6E-409C-BE32-E72D297353CC}">
                <c16:uniqueId val="{00000001-4CF0-4E70-A682-FFD8C4D73726}"/>
              </c:ext>
            </c:extLst>
          </c:dPt>
          <c:dPt>
            <c:idx val="1"/>
            <c:invertIfNegative val="0"/>
            <c:bubble3D val="0"/>
            <c:spPr>
              <a:solidFill>
                <a:srgbClr val="FFC000"/>
              </a:solidFill>
            </c:spPr>
            <c:extLst>
              <c:ext xmlns:c16="http://schemas.microsoft.com/office/drawing/2014/chart" uri="{C3380CC4-5D6E-409C-BE32-E72D297353CC}">
                <c16:uniqueId val="{00000003-4CF0-4E70-A682-FFD8C4D73726}"/>
              </c:ext>
            </c:extLst>
          </c:dPt>
          <c:dPt>
            <c:idx val="2"/>
            <c:invertIfNegative val="0"/>
            <c:bubble3D val="0"/>
            <c:spPr>
              <a:solidFill>
                <a:srgbClr val="F4B183"/>
              </a:solidFill>
            </c:spPr>
            <c:extLst>
              <c:ext xmlns:c16="http://schemas.microsoft.com/office/drawing/2014/chart" uri="{C3380CC4-5D6E-409C-BE32-E72D297353CC}">
                <c16:uniqueId val="{00000005-4CF0-4E70-A682-FFD8C4D73726}"/>
              </c:ext>
            </c:extLst>
          </c:dPt>
          <c:dPt>
            <c:idx val="3"/>
            <c:invertIfNegative val="0"/>
            <c:bubble3D val="0"/>
            <c:spPr>
              <a:solidFill>
                <a:srgbClr val="B61E63"/>
              </a:solidFill>
            </c:spPr>
            <c:extLst>
              <c:ext xmlns:c16="http://schemas.microsoft.com/office/drawing/2014/chart" uri="{C3380CC4-5D6E-409C-BE32-E72D297353CC}">
                <c16:uniqueId val="{00000007-4CF0-4E70-A682-FFD8C4D73726}"/>
              </c:ext>
            </c:extLst>
          </c:dPt>
          <c:dPt>
            <c:idx val="4"/>
            <c:invertIfNegative val="0"/>
            <c:bubble3D val="0"/>
            <c:spPr>
              <a:solidFill>
                <a:srgbClr val="F6A8C0"/>
              </a:solidFill>
            </c:spPr>
            <c:extLst>
              <c:ext xmlns:c16="http://schemas.microsoft.com/office/drawing/2014/chart" uri="{C3380CC4-5D6E-409C-BE32-E72D297353CC}">
                <c16:uniqueId val="{00000009-4CF0-4E70-A682-FFD8C4D73726}"/>
              </c:ext>
            </c:extLst>
          </c:dPt>
          <c:dPt>
            <c:idx val="5"/>
            <c:invertIfNegative val="0"/>
            <c:bubble3D val="0"/>
            <c:spPr>
              <a:solidFill>
                <a:srgbClr val="ED5181"/>
              </a:solidFill>
            </c:spPr>
            <c:extLst>
              <c:ext xmlns:c16="http://schemas.microsoft.com/office/drawing/2014/chart" uri="{C3380CC4-5D6E-409C-BE32-E72D297353CC}">
                <c16:uniqueId val="{0000000B-4CF0-4E70-A682-FFD8C4D73726}"/>
              </c:ext>
            </c:extLst>
          </c:dPt>
          <c:dPt>
            <c:idx val="6"/>
            <c:invertIfNegative val="0"/>
            <c:bubble3D val="0"/>
            <c:spPr>
              <a:solidFill>
                <a:srgbClr val="385723"/>
              </a:solidFill>
            </c:spPr>
            <c:extLst>
              <c:ext xmlns:c16="http://schemas.microsoft.com/office/drawing/2014/chart" uri="{C3380CC4-5D6E-409C-BE32-E72D297353CC}">
                <c16:uniqueId val="{0000000D-4CF0-4E70-A682-FFD8C4D73726}"/>
              </c:ext>
            </c:extLst>
          </c:dPt>
          <c:dPt>
            <c:idx val="7"/>
            <c:invertIfNegative val="0"/>
            <c:bubble3D val="0"/>
            <c:spPr>
              <a:solidFill>
                <a:srgbClr val="548235"/>
              </a:solidFill>
            </c:spPr>
            <c:extLst>
              <c:ext xmlns:c16="http://schemas.microsoft.com/office/drawing/2014/chart" uri="{C3380CC4-5D6E-409C-BE32-E72D297353CC}">
                <c16:uniqueId val="{0000000F-4CF0-4E70-A682-FFD8C4D73726}"/>
              </c:ext>
            </c:extLst>
          </c:dPt>
          <c:dPt>
            <c:idx val="8"/>
            <c:invertIfNegative val="0"/>
            <c:bubble3D val="0"/>
            <c:spPr>
              <a:solidFill>
                <a:srgbClr val="67A442"/>
              </a:solidFill>
            </c:spPr>
            <c:extLst>
              <c:ext xmlns:c16="http://schemas.microsoft.com/office/drawing/2014/chart" uri="{C3380CC4-5D6E-409C-BE32-E72D297353CC}">
                <c16:uniqueId val="{00000011-4CF0-4E70-A682-FFD8C4D73726}"/>
              </c:ext>
            </c:extLst>
          </c:dPt>
          <c:dPt>
            <c:idx val="9"/>
            <c:invertIfNegative val="0"/>
            <c:bubble3D val="0"/>
            <c:spPr>
              <a:solidFill>
                <a:srgbClr val="97CA78"/>
              </a:solidFill>
            </c:spPr>
            <c:extLst>
              <c:ext xmlns:c16="http://schemas.microsoft.com/office/drawing/2014/chart" uri="{C3380CC4-5D6E-409C-BE32-E72D297353CC}">
                <c16:uniqueId val="{00000013-4CF0-4E70-A682-FFD8C4D73726}"/>
              </c:ext>
            </c:extLst>
          </c:dPt>
          <c:dPt>
            <c:idx val="10"/>
            <c:invertIfNegative val="0"/>
            <c:bubble3D val="0"/>
            <c:spPr>
              <a:solidFill>
                <a:srgbClr val="BCDDA7"/>
              </a:solidFill>
            </c:spPr>
            <c:extLst>
              <c:ext xmlns:c16="http://schemas.microsoft.com/office/drawing/2014/chart" uri="{C3380CC4-5D6E-409C-BE32-E72D297353CC}">
                <c16:uniqueId val="{00000015-4CF0-4E70-A682-FFD8C4D73726}"/>
              </c:ext>
            </c:extLst>
          </c:dPt>
          <c:dPt>
            <c:idx val="11"/>
            <c:invertIfNegative val="0"/>
            <c:bubble3D val="0"/>
            <c:spPr>
              <a:solidFill>
                <a:srgbClr val="E3F1DB"/>
              </a:solidFill>
            </c:spPr>
            <c:extLst>
              <c:ext xmlns:c16="http://schemas.microsoft.com/office/drawing/2014/chart" uri="{C3380CC4-5D6E-409C-BE32-E72D297353CC}">
                <c16:uniqueId val="{00000017-4CF0-4E70-A682-FFD8C4D73726}"/>
              </c:ext>
            </c:extLst>
          </c:dPt>
          <c:dPt>
            <c:idx val="12"/>
            <c:invertIfNegative val="0"/>
            <c:bubble3D val="0"/>
            <c:extLst>
              <c:ext xmlns:c16="http://schemas.microsoft.com/office/drawing/2014/chart" uri="{C3380CC4-5D6E-409C-BE32-E72D297353CC}">
                <c16:uniqueId val="{00000018-4CF0-4E70-A682-FFD8C4D73726}"/>
              </c:ext>
            </c:extLst>
          </c:dPt>
          <c:dPt>
            <c:idx val="13"/>
            <c:invertIfNegative val="0"/>
            <c:bubble3D val="0"/>
            <c:extLst>
              <c:ext xmlns:c16="http://schemas.microsoft.com/office/drawing/2014/chart" uri="{C3380CC4-5D6E-409C-BE32-E72D297353CC}">
                <c16:uniqueId val="{00000019-4CF0-4E70-A682-FFD8C4D73726}"/>
              </c:ext>
            </c:extLst>
          </c:dPt>
          <c:dPt>
            <c:idx val="14"/>
            <c:invertIfNegative val="0"/>
            <c:bubble3D val="0"/>
            <c:extLst>
              <c:ext xmlns:c16="http://schemas.microsoft.com/office/drawing/2014/chart" uri="{C3380CC4-5D6E-409C-BE32-E72D297353CC}">
                <c16:uniqueId val="{0000001A-4CF0-4E70-A682-FFD8C4D73726}"/>
              </c:ext>
            </c:extLst>
          </c:dPt>
          <c:dLbls>
            <c:dLbl>
              <c:idx val="0"/>
              <c:layout>
                <c:manualLayout>
                  <c:x val="-1.8955494615806868E-17"/>
                  <c:y val="-8.0753705490282657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F0-4E70-A682-FFD8C4D73726}"/>
                </c:ext>
              </c:extLst>
            </c:dLbl>
            <c:dLbl>
              <c:idx val="1"/>
              <c:layout>
                <c:manualLayout>
                  <c:x val="-3.7910989231613736E-17"/>
                  <c:y val="-8.0753705490282483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F0-4E70-A682-FFD8C4D73726}"/>
                </c:ext>
              </c:extLst>
            </c:dLbl>
            <c:dLbl>
              <c:idx val="2"/>
              <c:layout>
                <c:manualLayout>
                  <c:x val="0"/>
                  <c:y val="-2.0188426372570574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CF0-4E70-A682-FFD8C4D73726}"/>
                </c:ext>
              </c:extLst>
            </c:dLbl>
            <c:dLbl>
              <c:idx val="3"/>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CF0-4E70-A682-FFD8C4D73726}"/>
                </c:ext>
              </c:extLst>
            </c:dLbl>
            <c:dLbl>
              <c:idx val="4"/>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4CF0-4E70-A682-FFD8C4D73726}"/>
                </c:ext>
              </c:extLst>
            </c:dLbl>
            <c:dLbl>
              <c:idx val="5"/>
              <c:layout>
                <c:manualLayout>
                  <c:x val="0"/>
                  <c:y val="-2.0188426372570573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CF0-4E70-A682-FFD8C4D73726}"/>
                </c:ext>
              </c:extLst>
            </c:dLbl>
            <c:dLbl>
              <c:idx val="6"/>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4CF0-4E70-A682-FFD8C4D73726}"/>
                </c:ext>
              </c:extLst>
            </c:dLbl>
            <c:dLbl>
              <c:idx val="7"/>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4CF0-4E70-A682-FFD8C4D73726}"/>
                </c:ext>
              </c:extLst>
            </c:dLbl>
            <c:dLbl>
              <c:idx val="8"/>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4CF0-4E70-A682-FFD8C4D73726}"/>
                </c:ext>
              </c:extLst>
            </c:dLbl>
            <c:dLbl>
              <c:idx val="9"/>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4CF0-4E70-A682-FFD8C4D73726}"/>
                </c:ext>
              </c:extLst>
            </c:dLbl>
            <c:dLbl>
              <c:idx val="10"/>
              <c:layout>
                <c:manualLayout>
                  <c:x val="0"/>
                  <c:y val="-8.0753705490282657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4CF0-4E70-A682-FFD8C4D73726}"/>
                </c:ext>
              </c:extLst>
            </c:dLbl>
            <c:dLbl>
              <c:idx val="11"/>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4CF0-4E70-A682-FFD8C4D73726}"/>
                </c:ext>
              </c:extLst>
            </c:dLbl>
            <c:dLbl>
              <c:idx val="12"/>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8-4CF0-4E70-A682-FFD8C4D73726}"/>
                </c:ext>
              </c:extLst>
            </c:dLbl>
            <c:dLbl>
              <c:idx val="13"/>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9-4CF0-4E70-A682-FFD8C4D73726}"/>
                </c:ext>
              </c:extLst>
            </c:dLbl>
            <c:dLbl>
              <c:idx val="14"/>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A-4CF0-4E70-A682-FFD8C4D73726}"/>
                </c:ext>
              </c:extLst>
            </c:dLbl>
            <c:spPr>
              <a:noFill/>
              <a:ln w="25400">
                <a:noFill/>
              </a:ln>
            </c:spPr>
            <c:txPr>
              <a:bodyPr wrap="square" lIns="38100" tIns="19050" rIns="38100" bIns="19050" anchor="ctr">
                <a:spAutoFit/>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'7'!$H$23:$H$34</c:f>
                <c:numCache>
                  <c:formatCode>General</c:formatCode>
                  <c:ptCount val="12"/>
                  <c:pt idx="0">
                    <c:v>1.6399100000000004</c:v>
                  </c:pt>
                  <c:pt idx="1">
                    <c:v>1.7090999999999994</c:v>
                  </c:pt>
                  <c:pt idx="2">
                    <c:v>2.6516500000000036</c:v>
                  </c:pt>
                  <c:pt idx="3">
                    <c:v>0.40288999999999975</c:v>
                  </c:pt>
                  <c:pt idx="4">
                    <c:v>1.1783800000000006</c:v>
                  </c:pt>
                  <c:pt idx="5">
                    <c:v>1.3255100000000013</c:v>
                  </c:pt>
                  <c:pt idx="6">
                    <c:v>1.5466200000000008</c:v>
                  </c:pt>
                  <c:pt idx="7">
                    <c:v>1.8876500000000007</c:v>
                  </c:pt>
                  <c:pt idx="8">
                    <c:v>1.6955800000000014</c:v>
                  </c:pt>
                  <c:pt idx="9">
                    <c:v>0.61296000000000017</c:v>
                  </c:pt>
                  <c:pt idx="10">
                    <c:v>1.8700800000000015</c:v>
                  </c:pt>
                  <c:pt idx="11">
                    <c:v>-1.7223599999999983</c:v>
                  </c:pt>
                </c:numCache>
              </c:numRef>
            </c:plus>
            <c:minus>
              <c:numRef>
                <c:f>'7'!$H$23:$H$34</c:f>
                <c:numCache>
                  <c:formatCode>General</c:formatCode>
                  <c:ptCount val="12"/>
                  <c:pt idx="0">
                    <c:v>1.6399100000000004</c:v>
                  </c:pt>
                  <c:pt idx="1">
                    <c:v>1.7090999999999994</c:v>
                  </c:pt>
                  <c:pt idx="2">
                    <c:v>2.6516500000000036</c:v>
                  </c:pt>
                  <c:pt idx="3">
                    <c:v>0.40288999999999975</c:v>
                  </c:pt>
                  <c:pt idx="4">
                    <c:v>1.1783800000000006</c:v>
                  </c:pt>
                  <c:pt idx="5">
                    <c:v>1.3255100000000013</c:v>
                  </c:pt>
                  <c:pt idx="6">
                    <c:v>1.5466200000000008</c:v>
                  </c:pt>
                  <c:pt idx="7">
                    <c:v>1.8876500000000007</c:v>
                  </c:pt>
                  <c:pt idx="8">
                    <c:v>1.6955800000000014</c:v>
                  </c:pt>
                  <c:pt idx="9">
                    <c:v>0.61296000000000017</c:v>
                  </c:pt>
                  <c:pt idx="10">
                    <c:v>1.8700800000000015</c:v>
                  </c:pt>
                  <c:pt idx="11">
                    <c:v>-1.7223599999999983</c:v>
                  </c:pt>
                </c:numCache>
              </c:numRef>
            </c:minus>
          </c:errBars>
          <c:cat>
            <c:strRef>
              <c:f>'7'!$B$23:$C$34</c:f>
              <c:strCache>
                <c:ptCount val="12"/>
                <c:pt idx="0">
                  <c:v>School attendance</c:v>
                </c:pt>
                <c:pt idx="1">
                  <c:v>Years of schooling</c:v>
                </c:pt>
                <c:pt idx="2">
                  <c:v>Access to internet</c:v>
                </c:pt>
                <c:pt idx="3">
                  <c:v>Child mortality</c:v>
                </c:pt>
                <c:pt idx="4">
                  <c:v>Nutrition</c:v>
                </c:pt>
                <c:pt idx="5">
                  <c:v>Early marriage</c:v>
                </c:pt>
                <c:pt idx="6">
                  <c:v>Home ownership</c:v>
                </c:pt>
                <c:pt idx="7">
                  <c:v>Overcrowding</c:v>
                </c:pt>
                <c:pt idx="8">
                  <c:v>Electricity</c:v>
                </c:pt>
                <c:pt idx="9">
                  <c:v>Clean energy</c:v>
                </c:pt>
                <c:pt idx="10">
                  <c:v>Drinking water</c:v>
                </c:pt>
                <c:pt idx="11">
                  <c:v>Sanitation</c:v>
                </c:pt>
              </c:strCache>
            </c:strRef>
          </c:cat>
          <c:val>
            <c:numRef>
              <c:f>'7'!$D$23:$D$34</c:f>
              <c:numCache>
                <c:formatCode>0.0</c:formatCode>
                <c:ptCount val="12"/>
                <c:pt idx="0">
                  <c:v>28.516660000000002</c:v>
                </c:pt>
                <c:pt idx="1">
                  <c:v>38.887410000000003</c:v>
                </c:pt>
                <c:pt idx="2">
                  <c:v>46.178870000000003</c:v>
                </c:pt>
                <c:pt idx="3">
                  <c:v>3.1303299999999998</c:v>
                </c:pt>
                <c:pt idx="4">
                  <c:v>14.21564</c:v>
                </c:pt>
                <c:pt idx="5">
                  <c:v>36.728830000000002</c:v>
                </c:pt>
                <c:pt idx="6">
                  <c:v>20.94387</c:v>
                </c:pt>
                <c:pt idx="7">
                  <c:v>39.749690000000001</c:v>
                </c:pt>
                <c:pt idx="8">
                  <c:v>14.804650000000001</c:v>
                </c:pt>
                <c:pt idx="9">
                  <c:v>3.07376</c:v>
                </c:pt>
                <c:pt idx="10">
                  <c:v>23.78435</c:v>
                </c:pt>
                <c:pt idx="11">
                  <c:v>14.51566</c:v>
                </c:pt>
              </c:numCache>
            </c:numRef>
          </c:val>
          <c:extLst>
            <c:ext xmlns:c16="http://schemas.microsoft.com/office/drawing/2014/chart" uri="{C3380CC4-5D6E-409C-BE32-E72D297353CC}">
              <c16:uniqueId val="{0000001B-4CF0-4E70-A682-FFD8C4D73726}"/>
            </c:ext>
          </c:extLst>
        </c:ser>
        <c:dLbls>
          <c:showLegendKey val="0"/>
          <c:showVal val="0"/>
          <c:showCatName val="0"/>
          <c:showSerName val="0"/>
          <c:showPercent val="0"/>
          <c:showBubbleSize val="0"/>
        </c:dLbls>
        <c:gapWidth val="150"/>
        <c:axId val="-159272528"/>
        <c:axId val="-159266000"/>
      </c:barChart>
      <c:catAx>
        <c:axId val="-159272528"/>
        <c:scaling>
          <c:orientation val="minMax"/>
        </c:scaling>
        <c:delete val="0"/>
        <c:axPos val="b"/>
        <c:numFmt formatCode="General" sourceLinked="1"/>
        <c:majorTickMark val="out"/>
        <c:min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rot="-5400000" vert="horz"/>
          <a:lstStyle/>
          <a:p>
            <a:pPr>
              <a:defRPr sz="1100" b="1" i="0" u="none" strike="noStrike" baseline="0">
                <a:solidFill>
                  <a:schemeClr val="tx1"/>
                </a:solidFill>
                <a:latin typeface="+mn-lt"/>
                <a:ea typeface="Garamond"/>
                <a:cs typeface="Garamond"/>
              </a:defRPr>
            </a:pPr>
            <a:endParaRPr lang="en-US"/>
          </a:p>
        </c:txPr>
        <c:crossAx val="-159266000"/>
        <c:crosses val="autoZero"/>
        <c:auto val="1"/>
        <c:lblAlgn val="ctr"/>
        <c:lblOffset val="100"/>
        <c:noMultiLvlLbl val="0"/>
      </c:catAx>
      <c:valAx>
        <c:axId val="-159266000"/>
        <c:scaling>
          <c:orientation val="minMax"/>
        </c:scaling>
        <c:delete val="0"/>
        <c:axPos val="l"/>
        <c:majorGridlines/>
        <c:title>
          <c:tx>
            <c:rich>
              <a:bodyPr/>
              <a:lstStyle/>
              <a:p>
                <a:pPr>
                  <a:defRPr sz="1100" b="1" i="0" u="none" strike="noStrike" baseline="0">
                    <a:solidFill>
                      <a:srgbClr val="000000"/>
                    </a:solidFill>
                    <a:latin typeface="+mn-lt"/>
                    <a:ea typeface="Garamond"/>
                    <a:cs typeface="Garamond"/>
                  </a:defRPr>
                </a:pPr>
                <a:r>
                  <a:rPr lang="en-GB" sz="1100">
                    <a:latin typeface="+mn-lt"/>
                  </a:rPr>
                  <a:t>Percentage of Population Deprived</a:t>
                </a:r>
              </a:p>
            </c:rich>
          </c:tx>
          <c:layout/>
          <c:overlay val="0"/>
        </c:title>
        <c:numFmt formatCode="0" sourceLinked="0"/>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72528"/>
        <c:crosses val="autoZero"/>
        <c:crossBetween val="between"/>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070876213309457E-2"/>
          <c:y val="3.6026203970206304E-2"/>
          <c:w val="0.66077735186713449"/>
          <c:h val="0.86736915615386623"/>
        </c:manualLayout>
      </c:layout>
      <c:barChart>
        <c:barDir val="col"/>
        <c:grouping val="percentStacked"/>
        <c:varyColors val="0"/>
        <c:ser>
          <c:idx val="0"/>
          <c:order val="0"/>
          <c:tx>
            <c:strRef>
              <c:f>'Area contrib'!$B$24</c:f>
              <c:strCache>
                <c:ptCount val="1"/>
                <c:pt idx="0">
                  <c:v>School attendance</c:v>
                </c:pt>
              </c:strCache>
            </c:strRef>
          </c:tx>
          <c:spPr>
            <a:solidFill>
              <a:srgbClr val="ED7D31"/>
            </a:solidFill>
          </c:spPr>
          <c:invertIfNegative val="0"/>
          <c:cat>
            <c:strRef>
              <c:f>'Area contrib'!$C$23:$E$23</c:f>
              <c:strCache>
                <c:ptCount val="3"/>
                <c:pt idx="0">
                  <c:v>National</c:v>
                </c:pt>
                <c:pt idx="1">
                  <c:v>Rural</c:v>
                </c:pt>
                <c:pt idx="2">
                  <c:v>Urban</c:v>
                </c:pt>
              </c:strCache>
            </c:strRef>
          </c:cat>
          <c:val>
            <c:numRef>
              <c:f>'Area contrib'!$C$24:$E$24</c:f>
              <c:numCache>
                <c:formatCode>#,##0.0_ ;\-#,##0.0\ </c:formatCode>
                <c:ptCount val="3"/>
                <c:pt idx="0">
                  <c:v>10.855589999999999</c:v>
                </c:pt>
                <c:pt idx="1">
                  <c:v>11.264000000000001</c:v>
                </c:pt>
                <c:pt idx="2">
                  <c:v>10.541</c:v>
                </c:pt>
              </c:numCache>
            </c:numRef>
          </c:val>
          <c:extLst>
            <c:ext xmlns:c16="http://schemas.microsoft.com/office/drawing/2014/chart" uri="{C3380CC4-5D6E-409C-BE32-E72D297353CC}">
              <c16:uniqueId val="{00000000-AF07-41AE-AF5A-0D48D2B87C54}"/>
            </c:ext>
          </c:extLst>
        </c:ser>
        <c:ser>
          <c:idx val="1"/>
          <c:order val="1"/>
          <c:tx>
            <c:strRef>
              <c:f>'Area contrib'!$B$25</c:f>
              <c:strCache>
                <c:ptCount val="1"/>
                <c:pt idx="0">
                  <c:v>Years of schooling</c:v>
                </c:pt>
              </c:strCache>
            </c:strRef>
          </c:tx>
          <c:spPr>
            <a:solidFill>
              <a:srgbClr val="FFC000"/>
            </a:solidFill>
          </c:spPr>
          <c:invertIfNegative val="0"/>
          <c:cat>
            <c:strRef>
              <c:f>'Area contrib'!$C$23:$E$23</c:f>
              <c:strCache>
                <c:ptCount val="3"/>
                <c:pt idx="0">
                  <c:v>National</c:v>
                </c:pt>
                <c:pt idx="1">
                  <c:v>Rural</c:v>
                </c:pt>
                <c:pt idx="2">
                  <c:v>Urban</c:v>
                </c:pt>
              </c:strCache>
            </c:strRef>
          </c:cat>
          <c:val>
            <c:numRef>
              <c:f>'Area contrib'!$C$25:$E$25</c:f>
              <c:numCache>
                <c:formatCode>#,##0.0_ ;\-#,##0.0\ </c:formatCode>
                <c:ptCount val="3"/>
                <c:pt idx="0">
                  <c:v>14.81429</c:v>
                </c:pt>
                <c:pt idx="1">
                  <c:v>14.000000000000002</c:v>
                </c:pt>
                <c:pt idx="2">
                  <c:v>15.442</c:v>
                </c:pt>
              </c:numCache>
            </c:numRef>
          </c:val>
          <c:extLst>
            <c:ext xmlns:c16="http://schemas.microsoft.com/office/drawing/2014/chart" uri="{C3380CC4-5D6E-409C-BE32-E72D297353CC}">
              <c16:uniqueId val="{00000001-AF07-41AE-AF5A-0D48D2B87C54}"/>
            </c:ext>
          </c:extLst>
        </c:ser>
        <c:ser>
          <c:idx val="2"/>
          <c:order val="2"/>
          <c:tx>
            <c:strRef>
              <c:f>'Area contrib'!$B$26</c:f>
              <c:strCache>
                <c:ptCount val="1"/>
                <c:pt idx="0">
                  <c:v>Access to internet</c:v>
                </c:pt>
              </c:strCache>
            </c:strRef>
          </c:tx>
          <c:spPr>
            <a:solidFill>
              <a:srgbClr val="F4B183"/>
            </a:solidFill>
          </c:spPr>
          <c:invertIfNegative val="0"/>
          <c:cat>
            <c:strRef>
              <c:f>'Area contrib'!$C$23:$E$23</c:f>
              <c:strCache>
                <c:ptCount val="3"/>
                <c:pt idx="0">
                  <c:v>National</c:v>
                </c:pt>
                <c:pt idx="1">
                  <c:v>Rural</c:v>
                </c:pt>
                <c:pt idx="2">
                  <c:v>Urban</c:v>
                </c:pt>
              </c:strCache>
            </c:strRef>
          </c:cat>
          <c:val>
            <c:numRef>
              <c:f>'Area contrib'!$C$26:$E$26</c:f>
              <c:numCache>
                <c:formatCode>#,##0.0_ ;\-#,##0.0\ </c:formatCode>
                <c:ptCount val="3"/>
                <c:pt idx="0">
                  <c:v>15.68249</c:v>
                </c:pt>
                <c:pt idx="1">
                  <c:v>16.817</c:v>
                </c:pt>
                <c:pt idx="2">
                  <c:v>14.808</c:v>
                </c:pt>
              </c:numCache>
            </c:numRef>
          </c:val>
          <c:extLst>
            <c:ext xmlns:c16="http://schemas.microsoft.com/office/drawing/2014/chart" uri="{C3380CC4-5D6E-409C-BE32-E72D297353CC}">
              <c16:uniqueId val="{00000002-AF07-41AE-AF5A-0D48D2B87C54}"/>
            </c:ext>
          </c:extLst>
        </c:ser>
        <c:ser>
          <c:idx val="3"/>
          <c:order val="3"/>
          <c:tx>
            <c:strRef>
              <c:f>'Area contrib'!$B$27</c:f>
              <c:strCache>
                <c:ptCount val="1"/>
                <c:pt idx="0">
                  <c:v>Child mortality</c:v>
                </c:pt>
              </c:strCache>
            </c:strRef>
          </c:tx>
          <c:spPr>
            <a:solidFill>
              <a:srgbClr val="B61E63"/>
            </a:solidFill>
          </c:spPr>
          <c:invertIfNegative val="0"/>
          <c:cat>
            <c:strRef>
              <c:f>'Area contrib'!$C$23:$E$23</c:f>
              <c:strCache>
                <c:ptCount val="3"/>
                <c:pt idx="0">
                  <c:v>National</c:v>
                </c:pt>
                <c:pt idx="1">
                  <c:v>Rural</c:v>
                </c:pt>
                <c:pt idx="2">
                  <c:v>Urban</c:v>
                </c:pt>
              </c:strCache>
            </c:strRef>
          </c:cat>
          <c:val>
            <c:numRef>
              <c:f>'Area contrib'!$C$27:$E$27</c:f>
              <c:numCache>
                <c:formatCode>#,##0.0_ ;\-#,##0.0\ </c:formatCode>
                <c:ptCount val="3"/>
                <c:pt idx="0">
                  <c:v>1.158927</c:v>
                </c:pt>
                <c:pt idx="1">
                  <c:v>1.056</c:v>
                </c:pt>
                <c:pt idx="2">
                  <c:v>1.238</c:v>
                </c:pt>
              </c:numCache>
            </c:numRef>
          </c:val>
          <c:extLst>
            <c:ext xmlns:c16="http://schemas.microsoft.com/office/drawing/2014/chart" uri="{C3380CC4-5D6E-409C-BE32-E72D297353CC}">
              <c16:uniqueId val="{00000003-AF07-41AE-AF5A-0D48D2B87C54}"/>
            </c:ext>
          </c:extLst>
        </c:ser>
        <c:ser>
          <c:idx val="4"/>
          <c:order val="4"/>
          <c:tx>
            <c:strRef>
              <c:f>'Area contrib'!$B$28</c:f>
              <c:strCache>
                <c:ptCount val="1"/>
                <c:pt idx="0">
                  <c:v>Nutrition</c:v>
                </c:pt>
              </c:strCache>
            </c:strRef>
          </c:tx>
          <c:spPr>
            <a:solidFill>
              <a:srgbClr val="F6A8C0"/>
            </a:solidFill>
          </c:spPr>
          <c:invertIfNegative val="0"/>
          <c:cat>
            <c:strRef>
              <c:f>'Area contrib'!$C$23:$E$23</c:f>
              <c:strCache>
                <c:ptCount val="3"/>
                <c:pt idx="0">
                  <c:v>National</c:v>
                </c:pt>
                <c:pt idx="1">
                  <c:v>Rural</c:v>
                </c:pt>
                <c:pt idx="2">
                  <c:v>Urban</c:v>
                </c:pt>
              </c:strCache>
            </c:strRef>
          </c:cat>
          <c:val>
            <c:numRef>
              <c:f>'Area contrib'!$C$28:$E$28</c:f>
              <c:numCache>
                <c:formatCode>#,##0.0_ ;\-#,##0.0\ </c:formatCode>
                <c:ptCount val="3"/>
                <c:pt idx="0">
                  <c:v>5.4005470000000004</c:v>
                </c:pt>
                <c:pt idx="1">
                  <c:v>4.9420000000000002</c:v>
                </c:pt>
                <c:pt idx="2">
                  <c:v>5.7540000000000004</c:v>
                </c:pt>
              </c:numCache>
            </c:numRef>
          </c:val>
          <c:extLst>
            <c:ext xmlns:c16="http://schemas.microsoft.com/office/drawing/2014/chart" uri="{C3380CC4-5D6E-409C-BE32-E72D297353CC}">
              <c16:uniqueId val="{00000004-AF07-41AE-AF5A-0D48D2B87C54}"/>
            </c:ext>
          </c:extLst>
        </c:ser>
        <c:ser>
          <c:idx val="5"/>
          <c:order val="5"/>
          <c:tx>
            <c:strRef>
              <c:f>'Area contrib'!$B$29</c:f>
              <c:strCache>
                <c:ptCount val="1"/>
                <c:pt idx="0">
                  <c:v>Early marriage</c:v>
                </c:pt>
              </c:strCache>
            </c:strRef>
          </c:tx>
          <c:spPr>
            <a:solidFill>
              <a:srgbClr val="ED5181"/>
            </a:solidFill>
          </c:spPr>
          <c:invertIfNegative val="0"/>
          <c:cat>
            <c:strRef>
              <c:f>'Area contrib'!$C$23:$E$23</c:f>
              <c:strCache>
                <c:ptCount val="3"/>
                <c:pt idx="0">
                  <c:v>National</c:v>
                </c:pt>
                <c:pt idx="1">
                  <c:v>Rural</c:v>
                </c:pt>
                <c:pt idx="2">
                  <c:v>Urban</c:v>
                </c:pt>
              </c:strCache>
            </c:strRef>
          </c:cat>
          <c:val>
            <c:numRef>
              <c:f>'Area contrib'!$C$29:$E$29</c:f>
              <c:numCache>
                <c:formatCode>#,##0.0_ ;\-#,##0.0\ </c:formatCode>
                <c:ptCount val="3"/>
                <c:pt idx="0">
                  <c:v>11.50834</c:v>
                </c:pt>
                <c:pt idx="1">
                  <c:v>10.088999999999999</c:v>
                </c:pt>
                <c:pt idx="2">
                  <c:v>12.603</c:v>
                </c:pt>
              </c:numCache>
            </c:numRef>
          </c:val>
          <c:extLst>
            <c:ext xmlns:c16="http://schemas.microsoft.com/office/drawing/2014/chart" uri="{C3380CC4-5D6E-409C-BE32-E72D297353CC}">
              <c16:uniqueId val="{00000005-AF07-41AE-AF5A-0D48D2B87C54}"/>
            </c:ext>
          </c:extLst>
        </c:ser>
        <c:ser>
          <c:idx val="6"/>
          <c:order val="6"/>
          <c:tx>
            <c:strRef>
              <c:f>'Area contrib'!$B$30</c:f>
              <c:strCache>
                <c:ptCount val="1"/>
                <c:pt idx="0">
                  <c:v>Home ownership</c:v>
                </c:pt>
              </c:strCache>
            </c:strRef>
          </c:tx>
          <c:spPr>
            <a:solidFill>
              <a:srgbClr val="385723"/>
            </a:solidFill>
          </c:spPr>
          <c:invertIfNegative val="0"/>
          <c:cat>
            <c:strRef>
              <c:f>'Area contrib'!$C$23:$E$23</c:f>
              <c:strCache>
                <c:ptCount val="3"/>
                <c:pt idx="0">
                  <c:v>National</c:v>
                </c:pt>
                <c:pt idx="1">
                  <c:v>Rural</c:v>
                </c:pt>
                <c:pt idx="2">
                  <c:v>Urban</c:v>
                </c:pt>
              </c:strCache>
            </c:strRef>
          </c:cat>
          <c:val>
            <c:numRef>
              <c:f>'Area contrib'!$C$30:$E$30</c:f>
              <c:numCache>
                <c:formatCode>#,##0.0_ ;\-#,##0.0\ </c:formatCode>
                <c:ptCount val="3"/>
                <c:pt idx="0">
                  <c:v>2.8190689999999998</c:v>
                </c:pt>
                <c:pt idx="1">
                  <c:v>1.5289999999999999</c:v>
                </c:pt>
                <c:pt idx="2">
                  <c:v>3.8140000000000001</c:v>
                </c:pt>
              </c:numCache>
            </c:numRef>
          </c:val>
          <c:extLst>
            <c:ext xmlns:c16="http://schemas.microsoft.com/office/drawing/2014/chart" uri="{C3380CC4-5D6E-409C-BE32-E72D297353CC}">
              <c16:uniqueId val="{00000006-AF07-41AE-AF5A-0D48D2B87C54}"/>
            </c:ext>
          </c:extLst>
        </c:ser>
        <c:ser>
          <c:idx val="7"/>
          <c:order val="7"/>
          <c:tx>
            <c:strRef>
              <c:f>'Area contrib'!$B$31</c:f>
              <c:strCache>
                <c:ptCount val="1"/>
                <c:pt idx="0">
                  <c:v>Overcrowding</c:v>
                </c:pt>
              </c:strCache>
            </c:strRef>
          </c:tx>
          <c:spPr>
            <a:solidFill>
              <a:srgbClr val="548235"/>
            </a:solidFill>
          </c:spPr>
          <c:invertIfNegative val="0"/>
          <c:cat>
            <c:strRef>
              <c:f>'Area contrib'!$C$23:$E$23</c:f>
              <c:strCache>
                <c:ptCount val="3"/>
                <c:pt idx="0">
                  <c:v>National</c:v>
                </c:pt>
                <c:pt idx="1">
                  <c:v>Rural</c:v>
                </c:pt>
                <c:pt idx="2">
                  <c:v>Urban</c:v>
                </c:pt>
              </c:strCache>
            </c:strRef>
          </c:cat>
          <c:val>
            <c:numRef>
              <c:f>'Area contrib'!$C$31:$E$31</c:f>
              <c:numCache>
                <c:formatCode>#,##0.0_ ;\-#,##0.0\ </c:formatCode>
                <c:ptCount val="3"/>
                <c:pt idx="0">
                  <c:v>6.8212070000000002</c:v>
                </c:pt>
                <c:pt idx="1">
                  <c:v>6.3339999999999996</c:v>
                </c:pt>
                <c:pt idx="2">
                  <c:v>7.197000000000001</c:v>
                </c:pt>
              </c:numCache>
            </c:numRef>
          </c:val>
          <c:extLst>
            <c:ext xmlns:c16="http://schemas.microsoft.com/office/drawing/2014/chart" uri="{C3380CC4-5D6E-409C-BE32-E72D297353CC}">
              <c16:uniqueId val="{00000007-AF07-41AE-AF5A-0D48D2B87C54}"/>
            </c:ext>
          </c:extLst>
        </c:ser>
        <c:ser>
          <c:idx val="8"/>
          <c:order val="8"/>
          <c:tx>
            <c:strRef>
              <c:f>'Area contrib'!$B$32</c:f>
              <c:strCache>
                <c:ptCount val="1"/>
                <c:pt idx="0">
                  <c:v>Electricity</c:v>
                </c:pt>
              </c:strCache>
            </c:strRef>
          </c:tx>
          <c:spPr>
            <a:solidFill>
              <a:srgbClr val="67A442"/>
            </a:solidFill>
          </c:spPr>
          <c:invertIfNegative val="0"/>
          <c:cat>
            <c:strRef>
              <c:f>'Area contrib'!$C$23:$E$23</c:f>
              <c:strCache>
                <c:ptCount val="3"/>
                <c:pt idx="0">
                  <c:v>National</c:v>
                </c:pt>
                <c:pt idx="1">
                  <c:v>Rural</c:v>
                </c:pt>
                <c:pt idx="2">
                  <c:v>Urban</c:v>
                </c:pt>
              </c:strCache>
            </c:strRef>
          </c:cat>
          <c:val>
            <c:numRef>
              <c:f>'Area contrib'!$C$32:$E$32</c:f>
              <c:numCache>
                <c:formatCode>#,##0.0_ ;\-#,##0.0\ </c:formatCode>
                <c:ptCount val="3"/>
                <c:pt idx="0">
                  <c:v>2.6270549999999999</c:v>
                </c:pt>
                <c:pt idx="1">
                  <c:v>3.6020000000000003</c:v>
                </c:pt>
                <c:pt idx="2">
                  <c:v>1.8759999999999999</c:v>
                </c:pt>
              </c:numCache>
            </c:numRef>
          </c:val>
          <c:extLst>
            <c:ext xmlns:c16="http://schemas.microsoft.com/office/drawing/2014/chart" uri="{C3380CC4-5D6E-409C-BE32-E72D297353CC}">
              <c16:uniqueId val="{00000008-AF07-41AE-AF5A-0D48D2B87C54}"/>
            </c:ext>
          </c:extLst>
        </c:ser>
        <c:ser>
          <c:idx val="9"/>
          <c:order val="9"/>
          <c:tx>
            <c:strRef>
              <c:f>'Area contrib'!$B$33</c:f>
              <c:strCache>
                <c:ptCount val="1"/>
                <c:pt idx="0">
                  <c:v>Clean energy</c:v>
                </c:pt>
              </c:strCache>
            </c:strRef>
          </c:tx>
          <c:spPr>
            <a:solidFill>
              <a:srgbClr val="97CA78"/>
            </a:solidFill>
          </c:spPr>
          <c:invertIfNegative val="0"/>
          <c:cat>
            <c:strRef>
              <c:f>'Area contrib'!$C$23:$E$23</c:f>
              <c:strCache>
                <c:ptCount val="3"/>
                <c:pt idx="0">
                  <c:v>National</c:v>
                </c:pt>
                <c:pt idx="1">
                  <c:v>Rural</c:v>
                </c:pt>
                <c:pt idx="2">
                  <c:v>Urban</c:v>
                </c:pt>
              </c:strCache>
            </c:strRef>
          </c:cat>
          <c:val>
            <c:numRef>
              <c:f>'Area contrib'!$C$33:$E$33</c:f>
              <c:numCache>
                <c:formatCode>#,##0.0_ ;\-#,##0.0\ </c:formatCode>
                <c:ptCount val="3"/>
                <c:pt idx="0">
                  <c:v>0.5483344</c:v>
                </c:pt>
                <c:pt idx="1">
                  <c:v>0.68300000000000005</c:v>
                </c:pt>
                <c:pt idx="2">
                  <c:v>0.44500000000000001</c:v>
                </c:pt>
              </c:numCache>
            </c:numRef>
          </c:val>
          <c:extLst>
            <c:ext xmlns:c16="http://schemas.microsoft.com/office/drawing/2014/chart" uri="{C3380CC4-5D6E-409C-BE32-E72D297353CC}">
              <c16:uniqueId val="{00000009-AF07-41AE-AF5A-0D48D2B87C54}"/>
            </c:ext>
          </c:extLst>
        </c:ser>
        <c:ser>
          <c:idx val="10"/>
          <c:order val="10"/>
          <c:tx>
            <c:strRef>
              <c:f>'Area contrib'!$B$34</c:f>
              <c:strCache>
                <c:ptCount val="1"/>
                <c:pt idx="0">
                  <c:v>Drinking water</c:v>
                </c:pt>
              </c:strCache>
            </c:strRef>
          </c:tx>
          <c:spPr>
            <a:solidFill>
              <a:srgbClr val="BCDDA7"/>
            </a:solidFill>
          </c:spPr>
          <c:invertIfNegative val="0"/>
          <c:cat>
            <c:strRef>
              <c:f>'Area contrib'!$C$23:$E$23</c:f>
              <c:strCache>
                <c:ptCount val="3"/>
                <c:pt idx="0">
                  <c:v>National</c:v>
                </c:pt>
                <c:pt idx="1">
                  <c:v>Rural</c:v>
                </c:pt>
                <c:pt idx="2">
                  <c:v>Urban</c:v>
                </c:pt>
              </c:strCache>
            </c:strRef>
          </c:cat>
          <c:val>
            <c:numRef>
              <c:f>'Area contrib'!$C$34:$E$34</c:f>
              <c:numCache>
                <c:formatCode>#,##0.0_ ;\-#,##0.0\ </c:formatCode>
                <c:ptCount val="3"/>
                <c:pt idx="0">
                  <c:v>3.1018880000000002</c:v>
                </c:pt>
                <c:pt idx="1">
                  <c:v>3.379</c:v>
                </c:pt>
                <c:pt idx="2">
                  <c:v>2.8879999999999999</c:v>
                </c:pt>
              </c:numCache>
            </c:numRef>
          </c:val>
          <c:extLst>
            <c:ext xmlns:c16="http://schemas.microsoft.com/office/drawing/2014/chart" uri="{C3380CC4-5D6E-409C-BE32-E72D297353CC}">
              <c16:uniqueId val="{0000000A-AF07-41AE-AF5A-0D48D2B87C54}"/>
            </c:ext>
          </c:extLst>
        </c:ser>
        <c:ser>
          <c:idx val="11"/>
          <c:order val="11"/>
          <c:tx>
            <c:strRef>
              <c:f>'Area contrib'!$B$35</c:f>
              <c:strCache>
                <c:ptCount val="1"/>
                <c:pt idx="0">
                  <c:v>Sanitation</c:v>
                </c:pt>
              </c:strCache>
            </c:strRef>
          </c:tx>
          <c:spPr>
            <a:solidFill>
              <a:srgbClr val="E3F1DB"/>
            </a:solidFill>
          </c:spPr>
          <c:invertIfNegative val="0"/>
          <c:cat>
            <c:strRef>
              <c:f>'Area contrib'!$C$23:$E$23</c:f>
              <c:strCache>
                <c:ptCount val="3"/>
                <c:pt idx="0">
                  <c:v>National</c:v>
                </c:pt>
                <c:pt idx="1">
                  <c:v>Rural</c:v>
                </c:pt>
                <c:pt idx="2">
                  <c:v>Urban</c:v>
                </c:pt>
              </c:strCache>
            </c:strRef>
          </c:cat>
          <c:val>
            <c:numRef>
              <c:f>'Area contrib'!$C$35:$E$35</c:f>
              <c:numCache>
                <c:formatCode>#,##0.0_ ;\-#,##0.0\ </c:formatCode>
                <c:ptCount val="3"/>
                <c:pt idx="0">
                  <c:v>2.7128030000000001</c:v>
                </c:pt>
                <c:pt idx="1">
                  <c:v>4.2459999999999996</c:v>
                </c:pt>
                <c:pt idx="2">
                  <c:v>1.5310000000000001</c:v>
                </c:pt>
              </c:numCache>
            </c:numRef>
          </c:val>
          <c:extLst>
            <c:ext xmlns:c16="http://schemas.microsoft.com/office/drawing/2014/chart" uri="{C3380CC4-5D6E-409C-BE32-E72D297353CC}">
              <c16:uniqueId val="{0000000B-AF07-41AE-AF5A-0D48D2B87C54}"/>
            </c:ext>
          </c:extLst>
        </c:ser>
        <c:ser>
          <c:idx val="12"/>
          <c:order val="12"/>
          <c:tx>
            <c:strRef>
              <c:f>'Area contrib'!$B$36</c:f>
              <c:strCache>
                <c:ptCount val="1"/>
                <c:pt idx="0">
                  <c:v>School lag</c:v>
                </c:pt>
              </c:strCache>
            </c:strRef>
          </c:tx>
          <c:spPr>
            <a:solidFill>
              <a:srgbClr val="00B0F0"/>
            </a:solidFill>
          </c:spPr>
          <c:invertIfNegative val="0"/>
          <c:cat>
            <c:strRef>
              <c:f>'Area contrib'!$C$23:$E$23</c:f>
              <c:strCache>
                <c:ptCount val="3"/>
                <c:pt idx="0">
                  <c:v>National</c:v>
                </c:pt>
                <c:pt idx="1">
                  <c:v>Rural</c:v>
                </c:pt>
                <c:pt idx="2">
                  <c:v>Urban</c:v>
                </c:pt>
              </c:strCache>
            </c:strRef>
          </c:cat>
          <c:val>
            <c:numRef>
              <c:f>'Area contrib'!$C$36:$E$36</c:f>
              <c:numCache>
                <c:formatCode>#,##0.0_ ;\-#,##0.0\ </c:formatCode>
                <c:ptCount val="3"/>
                <c:pt idx="0">
                  <c:v>8.3485230000000001</c:v>
                </c:pt>
                <c:pt idx="1">
                  <c:v>8.3840000000000003</c:v>
                </c:pt>
                <c:pt idx="2">
                  <c:v>8.3210000000000015</c:v>
                </c:pt>
              </c:numCache>
            </c:numRef>
          </c:val>
          <c:extLst>
            <c:ext xmlns:c16="http://schemas.microsoft.com/office/drawing/2014/chart" uri="{C3380CC4-5D6E-409C-BE32-E72D297353CC}">
              <c16:uniqueId val="{0000000C-AF07-41AE-AF5A-0D48D2B87C54}"/>
            </c:ext>
          </c:extLst>
        </c:ser>
        <c:ser>
          <c:idx val="13"/>
          <c:order val="13"/>
          <c:tx>
            <c:strRef>
              <c:f>'Area contrib'!$B$37</c:f>
              <c:strCache>
                <c:ptCount val="1"/>
                <c:pt idx="0">
                  <c:v>Child protection</c:v>
                </c:pt>
              </c:strCache>
            </c:strRef>
          </c:tx>
          <c:spPr>
            <a:solidFill>
              <a:srgbClr val="0070C0"/>
            </a:solidFill>
          </c:spPr>
          <c:invertIfNegative val="0"/>
          <c:cat>
            <c:strRef>
              <c:f>'Area contrib'!$C$23:$E$23</c:f>
              <c:strCache>
                <c:ptCount val="3"/>
                <c:pt idx="0">
                  <c:v>National</c:v>
                </c:pt>
                <c:pt idx="1">
                  <c:v>Rural</c:v>
                </c:pt>
                <c:pt idx="2">
                  <c:v>Urban</c:v>
                </c:pt>
              </c:strCache>
            </c:strRef>
          </c:cat>
          <c:val>
            <c:numRef>
              <c:f>'Area contrib'!$C$37:$E$37</c:f>
              <c:numCache>
                <c:formatCode>#,##0.0_ ;\-#,##0.0\ </c:formatCode>
                <c:ptCount val="3"/>
                <c:pt idx="0">
                  <c:v>11.103899999999999</c:v>
                </c:pt>
                <c:pt idx="1">
                  <c:v>10.231</c:v>
                </c:pt>
                <c:pt idx="2">
                  <c:v>11.776999999999999</c:v>
                </c:pt>
              </c:numCache>
            </c:numRef>
          </c:val>
          <c:extLst>
            <c:ext xmlns:c16="http://schemas.microsoft.com/office/drawing/2014/chart" uri="{C3380CC4-5D6E-409C-BE32-E72D297353CC}">
              <c16:uniqueId val="{0000000D-AF07-41AE-AF5A-0D48D2B87C54}"/>
            </c:ext>
          </c:extLst>
        </c:ser>
        <c:ser>
          <c:idx val="14"/>
          <c:order val="14"/>
          <c:tx>
            <c:strRef>
              <c:f>'Area contrib'!$B$38</c:f>
              <c:strCache>
                <c:ptCount val="1"/>
                <c:pt idx="0">
                  <c:v>Child labour</c:v>
                </c:pt>
              </c:strCache>
            </c:strRef>
          </c:tx>
          <c:spPr>
            <a:solidFill>
              <a:srgbClr val="002060"/>
            </a:solidFill>
          </c:spPr>
          <c:invertIfNegative val="0"/>
          <c:cat>
            <c:strRef>
              <c:f>'Area contrib'!$C$23:$E$23</c:f>
              <c:strCache>
                <c:ptCount val="3"/>
                <c:pt idx="0">
                  <c:v>National</c:v>
                </c:pt>
                <c:pt idx="1">
                  <c:v>Rural</c:v>
                </c:pt>
                <c:pt idx="2">
                  <c:v>Urban</c:v>
                </c:pt>
              </c:strCache>
            </c:strRef>
          </c:cat>
          <c:val>
            <c:numRef>
              <c:f>'Area contrib'!$C$38:$E$38</c:f>
              <c:numCache>
                <c:formatCode>#,##0.0_ ;\-#,##0.0\ </c:formatCode>
                <c:ptCount val="3"/>
                <c:pt idx="0">
                  <c:v>2.4970409999999998</c:v>
                </c:pt>
                <c:pt idx="1">
                  <c:v>3.4450000000000003</c:v>
                </c:pt>
                <c:pt idx="2">
                  <c:v>1.7659999999999998</c:v>
                </c:pt>
              </c:numCache>
            </c:numRef>
          </c:val>
          <c:extLst>
            <c:ext xmlns:c16="http://schemas.microsoft.com/office/drawing/2014/chart" uri="{C3380CC4-5D6E-409C-BE32-E72D297353CC}">
              <c16:uniqueId val="{0000000E-AF07-41AE-AF5A-0D48D2B87C54}"/>
            </c:ext>
          </c:extLst>
        </c:ser>
        <c:dLbls>
          <c:showLegendKey val="0"/>
          <c:showVal val="0"/>
          <c:showCatName val="0"/>
          <c:showSerName val="0"/>
          <c:showPercent val="0"/>
          <c:showBubbleSize val="0"/>
        </c:dLbls>
        <c:gapWidth val="55"/>
        <c:overlap val="100"/>
        <c:axId val="-90244080"/>
        <c:axId val="-90252784"/>
      </c:barChart>
      <c:catAx>
        <c:axId val="-90244080"/>
        <c:scaling>
          <c:orientation val="minMax"/>
        </c:scaling>
        <c:delete val="0"/>
        <c:axPos val="b"/>
        <c:numFmt formatCode="General" sourceLinked="1"/>
        <c:majorTickMark val="none"/>
        <c:minorTickMark val="none"/>
        <c:tickLblPos val="nextTo"/>
        <c:txPr>
          <a:bodyPr rot="0" vert="horz"/>
          <a:lstStyle/>
          <a:p>
            <a:pPr>
              <a:defRPr sz="1100" b="1" i="0" u="none" strike="noStrike" baseline="0">
                <a:solidFill>
                  <a:schemeClr val="tx1"/>
                </a:solidFill>
                <a:latin typeface="+mn-lt"/>
                <a:ea typeface="Garamond"/>
                <a:cs typeface="Garamond"/>
              </a:defRPr>
            </a:pPr>
            <a:endParaRPr lang="en-US"/>
          </a:p>
        </c:txPr>
        <c:crossAx val="-90252784"/>
        <c:crosses val="autoZero"/>
        <c:auto val="1"/>
        <c:lblAlgn val="ctr"/>
        <c:lblOffset val="100"/>
        <c:noMultiLvlLbl val="0"/>
      </c:catAx>
      <c:valAx>
        <c:axId val="-90252784"/>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0244080"/>
        <c:crosses val="autoZero"/>
        <c:crossBetween val="between"/>
      </c:valAx>
    </c:plotArea>
    <c:legend>
      <c:legendPos val="r"/>
      <c:layout>
        <c:manualLayout>
          <c:xMode val="edge"/>
          <c:yMode val="edge"/>
          <c:x val="0.72858164776821477"/>
          <c:y val="3.0206677265500796E-2"/>
          <c:w val="0.25488745548729741"/>
          <c:h val="0.8738237567940601"/>
        </c:manualLayout>
      </c:layout>
      <c:overlay val="0"/>
      <c:spPr>
        <a:pattFill prst="pct60">
          <a:fgClr>
            <a:srgbClr val="CCFF99"/>
          </a:fgClr>
          <a:bgClr>
            <a:sysClr val="window" lastClr="FFFFFF"/>
          </a:bgClr>
        </a:pattFill>
        <a:ln>
          <a:solidFill>
            <a:sysClr val="windowText" lastClr="000000">
              <a:alpha val="98000"/>
            </a:sysClr>
          </a:solidFill>
        </a:ln>
      </c:spPr>
      <c:txPr>
        <a:bodyPr/>
        <a:lstStyle/>
        <a:p>
          <a:pPr>
            <a:defRPr sz="1100" b="1" i="0" u="none" strike="noStrike" baseline="0">
              <a:solidFill>
                <a:srgbClr val="000000"/>
              </a:solidFill>
              <a:latin typeface="+mn-lt"/>
              <a:ea typeface="Garamond"/>
              <a:cs typeface="Garamond"/>
            </a:defRPr>
          </a:pPr>
          <a:endParaRPr lang="en-US"/>
        </a:p>
      </c:txPr>
    </c:legend>
    <c:plotVisOnly val="1"/>
    <c:dispBlanksAs val="gap"/>
    <c:showDLblsOverMax val="0"/>
  </c:chart>
  <c:spPr>
    <a:pattFill prst="pct5">
      <a:fgClr>
        <a:srgbClr val="CCFF99"/>
      </a:fgClr>
      <a:bgClr>
        <a:sysClr val="window" lastClr="FFFFFF"/>
      </a:bgClr>
    </a:pattFill>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65820176532885755"/>
          <c:h val="0.86736915615386623"/>
        </c:manualLayout>
      </c:layout>
      <c:barChart>
        <c:barDir val="col"/>
        <c:grouping val="percentStacked"/>
        <c:varyColors val="0"/>
        <c:ser>
          <c:idx val="0"/>
          <c:order val="0"/>
          <c:tx>
            <c:strRef>
              <c:f>'Region contrib'!$B$24</c:f>
              <c:strCache>
                <c:ptCount val="1"/>
                <c:pt idx="0">
                  <c:v>School attendance</c:v>
                </c:pt>
              </c:strCache>
            </c:strRef>
          </c:tx>
          <c:spPr>
            <a:solidFill>
              <a:srgbClr val="ED7D31"/>
            </a:solidFill>
          </c:spPr>
          <c:invertIfNegative val="0"/>
          <c:cat>
            <c:strRef>
              <c:f>'Region contrib'!$C$23:$E$23</c:f>
              <c:strCache>
                <c:ptCount val="3"/>
                <c:pt idx="0">
                  <c:v>National</c:v>
                </c:pt>
                <c:pt idx="1">
                  <c:v>Kurdistan</c:v>
                </c:pt>
                <c:pt idx="2">
                  <c:v>South/Central</c:v>
                </c:pt>
              </c:strCache>
            </c:strRef>
          </c:cat>
          <c:val>
            <c:numRef>
              <c:f>'Region contrib'!$C$24:$E$24</c:f>
              <c:numCache>
                <c:formatCode>#,##0.0_ ;\-#,##0.0\ </c:formatCode>
                <c:ptCount val="3"/>
                <c:pt idx="0">
                  <c:v>10.855589999999999</c:v>
                </c:pt>
                <c:pt idx="1">
                  <c:v>9.7960000000000012</c:v>
                </c:pt>
                <c:pt idx="2">
                  <c:v>10.940999999999999</c:v>
                </c:pt>
              </c:numCache>
            </c:numRef>
          </c:val>
          <c:extLst>
            <c:ext xmlns:c16="http://schemas.microsoft.com/office/drawing/2014/chart" uri="{C3380CC4-5D6E-409C-BE32-E72D297353CC}">
              <c16:uniqueId val="{00000000-F670-416A-8A16-F2B5F162FD24}"/>
            </c:ext>
          </c:extLst>
        </c:ser>
        <c:ser>
          <c:idx val="1"/>
          <c:order val="1"/>
          <c:tx>
            <c:strRef>
              <c:f>'Region contrib'!$B$25</c:f>
              <c:strCache>
                <c:ptCount val="1"/>
                <c:pt idx="0">
                  <c:v>Years of schooling</c:v>
                </c:pt>
              </c:strCache>
            </c:strRef>
          </c:tx>
          <c:spPr>
            <a:solidFill>
              <a:srgbClr val="FFC000"/>
            </a:solidFill>
          </c:spPr>
          <c:invertIfNegative val="0"/>
          <c:cat>
            <c:strRef>
              <c:f>'Region contrib'!$C$23:$E$23</c:f>
              <c:strCache>
                <c:ptCount val="3"/>
                <c:pt idx="0">
                  <c:v>National</c:v>
                </c:pt>
                <c:pt idx="1">
                  <c:v>Kurdistan</c:v>
                </c:pt>
                <c:pt idx="2">
                  <c:v>South/Central</c:v>
                </c:pt>
              </c:strCache>
            </c:strRef>
          </c:cat>
          <c:val>
            <c:numRef>
              <c:f>'Region contrib'!$C$25:$E$25</c:f>
              <c:numCache>
                <c:formatCode>#,##0.0_ ;\-#,##0.0\ </c:formatCode>
                <c:ptCount val="3"/>
                <c:pt idx="0">
                  <c:v>14.81429</c:v>
                </c:pt>
                <c:pt idx="1">
                  <c:v>17.007000000000001</c:v>
                </c:pt>
                <c:pt idx="2">
                  <c:v>14.637</c:v>
                </c:pt>
              </c:numCache>
            </c:numRef>
          </c:val>
          <c:extLst>
            <c:ext xmlns:c16="http://schemas.microsoft.com/office/drawing/2014/chart" uri="{C3380CC4-5D6E-409C-BE32-E72D297353CC}">
              <c16:uniqueId val="{00000001-F670-416A-8A16-F2B5F162FD24}"/>
            </c:ext>
          </c:extLst>
        </c:ser>
        <c:ser>
          <c:idx val="2"/>
          <c:order val="2"/>
          <c:tx>
            <c:strRef>
              <c:f>'Region contrib'!$B$26</c:f>
              <c:strCache>
                <c:ptCount val="1"/>
                <c:pt idx="0">
                  <c:v>Access to internet</c:v>
                </c:pt>
              </c:strCache>
            </c:strRef>
          </c:tx>
          <c:spPr>
            <a:solidFill>
              <a:srgbClr val="F4B183"/>
            </a:solidFill>
          </c:spPr>
          <c:invertIfNegative val="0"/>
          <c:cat>
            <c:strRef>
              <c:f>'Region contrib'!$C$23:$E$23</c:f>
              <c:strCache>
                <c:ptCount val="3"/>
                <c:pt idx="0">
                  <c:v>National</c:v>
                </c:pt>
                <c:pt idx="1">
                  <c:v>Kurdistan</c:v>
                </c:pt>
                <c:pt idx="2">
                  <c:v>South/Central</c:v>
                </c:pt>
              </c:strCache>
            </c:strRef>
          </c:cat>
          <c:val>
            <c:numRef>
              <c:f>'Region contrib'!$C$26:$E$26</c:f>
              <c:numCache>
                <c:formatCode>#,##0.0_ ;\-#,##0.0\ </c:formatCode>
                <c:ptCount val="3"/>
                <c:pt idx="0">
                  <c:v>15.68249</c:v>
                </c:pt>
                <c:pt idx="1">
                  <c:v>14.359</c:v>
                </c:pt>
                <c:pt idx="2">
                  <c:v>15.790000000000001</c:v>
                </c:pt>
              </c:numCache>
            </c:numRef>
          </c:val>
          <c:extLst>
            <c:ext xmlns:c16="http://schemas.microsoft.com/office/drawing/2014/chart" uri="{C3380CC4-5D6E-409C-BE32-E72D297353CC}">
              <c16:uniqueId val="{00000002-F670-416A-8A16-F2B5F162FD24}"/>
            </c:ext>
          </c:extLst>
        </c:ser>
        <c:ser>
          <c:idx val="3"/>
          <c:order val="3"/>
          <c:tx>
            <c:strRef>
              <c:f>'Region contrib'!$B$27</c:f>
              <c:strCache>
                <c:ptCount val="1"/>
                <c:pt idx="0">
                  <c:v>Child mortality</c:v>
                </c:pt>
              </c:strCache>
            </c:strRef>
          </c:tx>
          <c:spPr>
            <a:solidFill>
              <a:srgbClr val="B61E63"/>
            </a:solidFill>
          </c:spPr>
          <c:invertIfNegative val="0"/>
          <c:cat>
            <c:strRef>
              <c:f>'Region contrib'!$C$23:$E$23</c:f>
              <c:strCache>
                <c:ptCount val="3"/>
                <c:pt idx="0">
                  <c:v>National</c:v>
                </c:pt>
                <c:pt idx="1">
                  <c:v>Kurdistan</c:v>
                </c:pt>
                <c:pt idx="2">
                  <c:v>South/Central</c:v>
                </c:pt>
              </c:strCache>
            </c:strRef>
          </c:cat>
          <c:val>
            <c:numRef>
              <c:f>'Region contrib'!$C$27:$E$27</c:f>
              <c:numCache>
                <c:formatCode>#,##0.0_ ;\-#,##0.0\ </c:formatCode>
                <c:ptCount val="3"/>
                <c:pt idx="0">
                  <c:v>1.158927</c:v>
                </c:pt>
                <c:pt idx="1">
                  <c:v>1.0919999999999999</c:v>
                </c:pt>
                <c:pt idx="2">
                  <c:v>1.1639999999999999</c:v>
                </c:pt>
              </c:numCache>
            </c:numRef>
          </c:val>
          <c:extLst>
            <c:ext xmlns:c16="http://schemas.microsoft.com/office/drawing/2014/chart" uri="{C3380CC4-5D6E-409C-BE32-E72D297353CC}">
              <c16:uniqueId val="{00000003-F670-416A-8A16-F2B5F162FD24}"/>
            </c:ext>
          </c:extLst>
        </c:ser>
        <c:ser>
          <c:idx val="4"/>
          <c:order val="4"/>
          <c:tx>
            <c:strRef>
              <c:f>'Region contrib'!$B$28</c:f>
              <c:strCache>
                <c:ptCount val="1"/>
                <c:pt idx="0">
                  <c:v>Nutrition</c:v>
                </c:pt>
              </c:strCache>
            </c:strRef>
          </c:tx>
          <c:spPr>
            <a:solidFill>
              <a:srgbClr val="F6A8C0"/>
            </a:solidFill>
          </c:spPr>
          <c:invertIfNegative val="0"/>
          <c:cat>
            <c:strRef>
              <c:f>'Region contrib'!$C$23:$E$23</c:f>
              <c:strCache>
                <c:ptCount val="3"/>
                <c:pt idx="0">
                  <c:v>National</c:v>
                </c:pt>
                <c:pt idx="1">
                  <c:v>Kurdistan</c:v>
                </c:pt>
                <c:pt idx="2">
                  <c:v>South/Central</c:v>
                </c:pt>
              </c:strCache>
            </c:strRef>
          </c:cat>
          <c:val>
            <c:numRef>
              <c:f>'Region contrib'!$C$28:$E$28</c:f>
              <c:numCache>
                <c:formatCode>#,##0.0_ ;\-#,##0.0\ </c:formatCode>
                <c:ptCount val="3"/>
                <c:pt idx="0">
                  <c:v>5.4005470000000004</c:v>
                </c:pt>
                <c:pt idx="1">
                  <c:v>4.298</c:v>
                </c:pt>
                <c:pt idx="2">
                  <c:v>5.4899999999999993</c:v>
                </c:pt>
              </c:numCache>
            </c:numRef>
          </c:val>
          <c:extLst>
            <c:ext xmlns:c16="http://schemas.microsoft.com/office/drawing/2014/chart" uri="{C3380CC4-5D6E-409C-BE32-E72D297353CC}">
              <c16:uniqueId val="{00000004-F670-416A-8A16-F2B5F162FD24}"/>
            </c:ext>
          </c:extLst>
        </c:ser>
        <c:ser>
          <c:idx val="5"/>
          <c:order val="5"/>
          <c:tx>
            <c:strRef>
              <c:f>'Region contrib'!$B$29</c:f>
              <c:strCache>
                <c:ptCount val="1"/>
                <c:pt idx="0">
                  <c:v>Early marriage</c:v>
                </c:pt>
              </c:strCache>
            </c:strRef>
          </c:tx>
          <c:spPr>
            <a:solidFill>
              <a:srgbClr val="ED5181"/>
            </a:solidFill>
          </c:spPr>
          <c:invertIfNegative val="0"/>
          <c:cat>
            <c:strRef>
              <c:f>'Region contrib'!$C$23:$E$23</c:f>
              <c:strCache>
                <c:ptCount val="3"/>
                <c:pt idx="0">
                  <c:v>National</c:v>
                </c:pt>
                <c:pt idx="1">
                  <c:v>Kurdistan</c:v>
                </c:pt>
                <c:pt idx="2">
                  <c:v>South/Central</c:v>
                </c:pt>
              </c:strCache>
            </c:strRef>
          </c:cat>
          <c:val>
            <c:numRef>
              <c:f>'Region contrib'!$C$29:$E$29</c:f>
              <c:numCache>
                <c:formatCode>#,##0.0_ ;\-#,##0.0\ </c:formatCode>
                <c:ptCount val="3"/>
                <c:pt idx="0">
                  <c:v>11.50834</c:v>
                </c:pt>
                <c:pt idx="1">
                  <c:v>12.002000000000001</c:v>
                </c:pt>
                <c:pt idx="2">
                  <c:v>11.468</c:v>
                </c:pt>
              </c:numCache>
            </c:numRef>
          </c:val>
          <c:extLst>
            <c:ext xmlns:c16="http://schemas.microsoft.com/office/drawing/2014/chart" uri="{C3380CC4-5D6E-409C-BE32-E72D297353CC}">
              <c16:uniqueId val="{00000005-F670-416A-8A16-F2B5F162FD24}"/>
            </c:ext>
          </c:extLst>
        </c:ser>
        <c:ser>
          <c:idx val="6"/>
          <c:order val="6"/>
          <c:tx>
            <c:strRef>
              <c:f>'Region contrib'!$B$30</c:f>
              <c:strCache>
                <c:ptCount val="1"/>
                <c:pt idx="0">
                  <c:v>Home ownership</c:v>
                </c:pt>
              </c:strCache>
            </c:strRef>
          </c:tx>
          <c:spPr>
            <a:solidFill>
              <a:srgbClr val="385723"/>
            </a:solidFill>
          </c:spPr>
          <c:invertIfNegative val="0"/>
          <c:cat>
            <c:strRef>
              <c:f>'Region contrib'!$C$23:$E$23</c:f>
              <c:strCache>
                <c:ptCount val="3"/>
                <c:pt idx="0">
                  <c:v>National</c:v>
                </c:pt>
                <c:pt idx="1">
                  <c:v>Kurdistan</c:v>
                </c:pt>
                <c:pt idx="2">
                  <c:v>South/Central</c:v>
                </c:pt>
              </c:strCache>
            </c:strRef>
          </c:cat>
          <c:val>
            <c:numRef>
              <c:f>'Region contrib'!$C$30:$E$30</c:f>
              <c:numCache>
                <c:formatCode>#,##0.0_ ;\-#,##0.0\ </c:formatCode>
                <c:ptCount val="3"/>
                <c:pt idx="0">
                  <c:v>2.8190689999999998</c:v>
                </c:pt>
                <c:pt idx="1">
                  <c:v>3.504</c:v>
                </c:pt>
                <c:pt idx="2">
                  <c:v>2.7640000000000002</c:v>
                </c:pt>
              </c:numCache>
            </c:numRef>
          </c:val>
          <c:extLst>
            <c:ext xmlns:c16="http://schemas.microsoft.com/office/drawing/2014/chart" uri="{C3380CC4-5D6E-409C-BE32-E72D297353CC}">
              <c16:uniqueId val="{00000006-F670-416A-8A16-F2B5F162FD24}"/>
            </c:ext>
          </c:extLst>
        </c:ser>
        <c:ser>
          <c:idx val="7"/>
          <c:order val="7"/>
          <c:tx>
            <c:strRef>
              <c:f>'Region contrib'!$B$31</c:f>
              <c:strCache>
                <c:ptCount val="1"/>
                <c:pt idx="0">
                  <c:v>Overcrowding</c:v>
                </c:pt>
              </c:strCache>
            </c:strRef>
          </c:tx>
          <c:spPr>
            <a:solidFill>
              <a:srgbClr val="548235"/>
            </a:solidFill>
          </c:spPr>
          <c:invertIfNegative val="0"/>
          <c:cat>
            <c:strRef>
              <c:f>'Region contrib'!$C$23:$E$23</c:f>
              <c:strCache>
                <c:ptCount val="3"/>
                <c:pt idx="0">
                  <c:v>National</c:v>
                </c:pt>
                <c:pt idx="1">
                  <c:v>Kurdistan</c:v>
                </c:pt>
                <c:pt idx="2">
                  <c:v>South/Central</c:v>
                </c:pt>
              </c:strCache>
            </c:strRef>
          </c:cat>
          <c:val>
            <c:numRef>
              <c:f>'Region contrib'!$C$31:$E$31</c:f>
              <c:numCache>
                <c:formatCode>#,##0.0_ ;\-#,##0.0\ </c:formatCode>
                <c:ptCount val="3"/>
                <c:pt idx="0">
                  <c:v>6.8212070000000002</c:v>
                </c:pt>
                <c:pt idx="1">
                  <c:v>7.7909999999999995</c:v>
                </c:pt>
                <c:pt idx="2">
                  <c:v>6.7430000000000003</c:v>
                </c:pt>
              </c:numCache>
            </c:numRef>
          </c:val>
          <c:extLst>
            <c:ext xmlns:c16="http://schemas.microsoft.com/office/drawing/2014/chart" uri="{C3380CC4-5D6E-409C-BE32-E72D297353CC}">
              <c16:uniqueId val="{00000007-F670-416A-8A16-F2B5F162FD24}"/>
            </c:ext>
          </c:extLst>
        </c:ser>
        <c:ser>
          <c:idx val="8"/>
          <c:order val="8"/>
          <c:tx>
            <c:strRef>
              <c:f>'Region contrib'!$B$32</c:f>
              <c:strCache>
                <c:ptCount val="1"/>
                <c:pt idx="0">
                  <c:v>Electricity</c:v>
                </c:pt>
              </c:strCache>
            </c:strRef>
          </c:tx>
          <c:spPr>
            <a:solidFill>
              <a:srgbClr val="67A442"/>
            </a:solidFill>
          </c:spPr>
          <c:invertIfNegative val="0"/>
          <c:cat>
            <c:strRef>
              <c:f>'Region contrib'!$C$23:$E$23</c:f>
              <c:strCache>
                <c:ptCount val="3"/>
                <c:pt idx="0">
                  <c:v>National</c:v>
                </c:pt>
                <c:pt idx="1">
                  <c:v>Kurdistan</c:v>
                </c:pt>
                <c:pt idx="2">
                  <c:v>South/Central</c:v>
                </c:pt>
              </c:strCache>
            </c:strRef>
          </c:cat>
          <c:val>
            <c:numRef>
              <c:f>'Region contrib'!$C$32:$E$32</c:f>
              <c:numCache>
                <c:formatCode>#,##0.0_ ;\-#,##0.0\ </c:formatCode>
                <c:ptCount val="3"/>
                <c:pt idx="0">
                  <c:v>2.6270549999999999</c:v>
                </c:pt>
                <c:pt idx="1">
                  <c:v>1.4989999999999999</c:v>
                </c:pt>
                <c:pt idx="2">
                  <c:v>2.718</c:v>
                </c:pt>
              </c:numCache>
            </c:numRef>
          </c:val>
          <c:extLst>
            <c:ext xmlns:c16="http://schemas.microsoft.com/office/drawing/2014/chart" uri="{C3380CC4-5D6E-409C-BE32-E72D297353CC}">
              <c16:uniqueId val="{00000008-F670-416A-8A16-F2B5F162FD24}"/>
            </c:ext>
          </c:extLst>
        </c:ser>
        <c:ser>
          <c:idx val="9"/>
          <c:order val="9"/>
          <c:tx>
            <c:strRef>
              <c:f>'Region contrib'!$B$33</c:f>
              <c:strCache>
                <c:ptCount val="1"/>
                <c:pt idx="0">
                  <c:v>Clean energy</c:v>
                </c:pt>
              </c:strCache>
            </c:strRef>
          </c:tx>
          <c:spPr>
            <a:solidFill>
              <a:srgbClr val="97CA78"/>
            </a:solidFill>
          </c:spPr>
          <c:invertIfNegative val="0"/>
          <c:cat>
            <c:strRef>
              <c:f>'Region contrib'!$C$23:$E$23</c:f>
              <c:strCache>
                <c:ptCount val="3"/>
                <c:pt idx="0">
                  <c:v>National</c:v>
                </c:pt>
                <c:pt idx="1">
                  <c:v>Kurdistan</c:v>
                </c:pt>
                <c:pt idx="2">
                  <c:v>South/Central</c:v>
                </c:pt>
              </c:strCache>
            </c:strRef>
          </c:cat>
          <c:val>
            <c:numRef>
              <c:f>'Region contrib'!$C$33:$E$33</c:f>
              <c:numCache>
                <c:formatCode>#,##0.0_ ;\-#,##0.0\ </c:formatCode>
                <c:ptCount val="3"/>
                <c:pt idx="0">
                  <c:v>0.5483344</c:v>
                </c:pt>
                <c:pt idx="1">
                  <c:v>1.504</c:v>
                </c:pt>
                <c:pt idx="2">
                  <c:v>0.47099999999999997</c:v>
                </c:pt>
              </c:numCache>
            </c:numRef>
          </c:val>
          <c:extLst>
            <c:ext xmlns:c16="http://schemas.microsoft.com/office/drawing/2014/chart" uri="{C3380CC4-5D6E-409C-BE32-E72D297353CC}">
              <c16:uniqueId val="{00000009-F670-416A-8A16-F2B5F162FD24}"/>
            </c:ext>
          </c:extLst>
        </c:ser>
        <c:ser>
          <c:idx val="10"/>
          <c:order val="10"/>
          <c:tx>
            <c:strRef>
              <c:f>'Region contrib'!$B$34</c:f>
              <c:strCache>
                <c:ptCount val="1"/>
                <c:pt idx="0">
                  <c:v>Drinking water</c:v>
                </c:pt>
              </c:strCache>
            </c:strRef>
          </c:tx>
          <c:spPr>
            <a:solidFill>
              <a:srgbClr val="BCDDA7"/>
            </a:solidFill>
          </c:spPr>
          <c:invertIfNegative val="0"/>
          <c:cat>
            <c:strRef>
              <c:f>'Region contrib'!$C$23:$E$23</c:f>
              <c:strCache>
                <c:ptCount val="3"/>
                <c:pt idx="0">
                  <c:v>National</c:v>
                </c:pt>
                <c:pt idx="1">
                  <c:v>Kurdistan</c:v>
                </c:pt>
                <c:pt idx="2">
                  <c:v>South/Central</c:v>
                </c:pt>
              </c:strCache>
            </c:strRef>
          </c:cat>
          <c:val>
            <c:numRef>
              <c:f>'Region contrib'!$C$34:$E$34</c:f>
              <c:numCache>
                <c:formatCode>#,##0.0_ ;\-#,##0.0\ </c:formatCode>
                <c:ptCount val="3"/>
                <c:pt idx="0">
                  <c:v>3.1018880000000002</c:v>
                </c:pt>
                <c:pt idx="1">
                  <c:v>1.0070000000000001</c:v>
                </c:pt>
                <c:pt idx="2">
                  <c:v>3.2719999999999998</c:v>
                </c:pt>
              </c:numCache>
            </c:numRef>
          </c:val>
          <c:extLst>
            <c:ext xmlns:c16="http://schemas.microsoft.com/office/drawing/2014/chart" uri="{C3380CC4-5D6E-409C-BE32-E72D297353CC}">
              <c16:uniqueId val="{0000000A-F670-416A-8A16-F2B5F162FD24}"/>
            </c:ext>
          </c:extLst>
        </c:ser>
        <c:ser>
          <c:idx val="11"/>
          <c:order val="11"/>
          <c:tx>
            <c:strRef>
              <c:f>'Region contrib'!$B$35</c:f>
              <c:strCache>
                <c:ptCount val="1"/>
                <c:pt idx="0">
                  <c:v>Sanitation</c:v>
                </c:pt>
              </c:strCache>
            </c:strRef>
          </c:tx>
          <c:spPr>
            <a:solidFill>
              <a:srgbClr val="E3F1DB"/>
            </a:solidFill>
          </c:spPr>
          <c:invertIfNegative val="0"/>
          <c:cat>
            <c:strRef>
              <c:f>'Region contrib'!$C$23:$E$23</c:f>
              <c:strCache>
                <c:ptCount val="3"/>
                <c:pt idx="0">
                  <c:v>National</c:v>
                </c:pt>
                <c:pt idx="1">
                  <c:v>Kurdistan</c:v>
                </c:pt>
                <c:pt idx="2">
                  <c:v>South/Central</c:v>
                </c:pt>
              </c:strCache>
            </c:strRef>
          </c:cat>
          <c:val>
            <c:numRef>
              <c:f>'Region contrib'!$C$35:$E$35</c:f>
              <c:numCache>
                <c:formatCode>#,##0.0_ ;\-#,##0.0\ </c:formatCode>
                <c:ptCount val="3"/>
                <c:pt idx="0">
                  <c:v>2.7128030000000001</c:v>
                </c:pt>
                <c:pt idx="1">
                  <c:v>0.82599999999999996</c:v>
                </c:pt>
                <c:pt idx="2">
                  <c:v>2.8660000000000001</c:v>
                </c:pt>
              </c:numCache>
            </c:numRef>
          </c:val>
          <c:extLst>
            <c:ext xmlns:c16="http://schemas.microsoft.com/office/drawing/2014/chart" uri="{C3380CC4-5D6E-409C-BE32-E72D297353CC}">
              <c16:uniqueId val="{0000000B-F670-416A-8A16-F2B5F162FD24}"/>
            </c:ext>
          </c:extLst>
        </c:ser>
        <c:ser>
          <c:idx val="12"/>
          <c:order val="12"/>
          <c:tx>
            <c:strRef>
              <c:f>'Region contrib'!$B$36</c:f>
              <c:strCache>
                <c:ptCount val="1"/>
                <c:pt idx="0">
                  <c:v>School lag</c:v>
                </c:pt>
              </c:strCache>
            </c:strRef>
          </c:tx>
          <c:spPr>
            <a:solidFill>
              <a:srgbClr val="00B0F0"/>
            </a:solidFill>
          </c:spPr>
          <c:invertIfNegative val="0"/>
          <c:cat>
            <c:strRef>
              <c:f>'Region contrib'!$C$23:$E$23</c:f>
              <c:strCache>
                <c:ptCount val="3"/>
                <c:pt idx="0">
                  <c:v>National</c:v>
                </c:pt>
                <c:pt idx="1">
                  <c:v>Kurdistan</c:v>
                </c:pt>
                <c:pt idx="2">
                  <c:v>South/Central</c:v>
                </c:pt>
              </c:strCache>
            </c:strRef>
          </c:cat>
          <c:val>
            <c:numRef>
              <c:f>'Region contrib'!$C$36:$E$36</c:f>
              <c:numCache>
                <c:formatCode>#,##0.0_ ;\-#,##0.0\ </c:formatCode>
                <c:ptCount val="3"/>
                <c:pt idx="0">
                  <c:v>8.3485230000000001</c:v>
                </c:pt>
                <c:pt idx="1">
                  <c:v>8.5309999999999988</c:v>
                </c:pt>
                <c:pt idx="2">
                  <c:v>8.3339999999999996</c:v>
                </c:pt>
              </c:numCache>
            </c:numRef>
          </c:val>
          <c:extLst>
            <c:ext xmlns:c16="http://schemas.microsoft.com/office/drawing/2014/chart" uri="{C3380CC4-5D6E-409C-BE32-E72D297353CC}">
              <c16:uniqueId val="{0000000C-F670-416A-8A16-F2B5F162FD24}"/>
            </c:ext>
          </c:extLst>
        </c:ser>
        <c:ser>
          <c:idx val="13"/>
          <c:order val="13"/>
          <c:tx>
            <c:strRef>
              <c:f>'Region contrib'!$B$37</c:f>
              <c:strCache>
                <c:ptCount val="1"/>
                <c:pt idx="0">
                  <c:v>Child protection</c:v>
                </c:pt>
              </c:strCache>
            </c:strRef>
          </c:tx>
          <c:spPr>
            <a:solidFill>
              <a:srgbClr val="0070C0"/>
            </a:solidFill>
          </c:spPr>
          <c:invertIfNegative val="0"/>
          <c:cat>
            <c:strRef>
              <c:f>'Region contrib'!$C$23:$E$23</c:f>
              <c:strCache>
                <c:ptCount val="3"/>
                <c:pt idx="0">
                  <c:v>National</c:v>
                </c:pt>
                <c:pt idx="1">
                  <c:v>Kurdistan</c:v>
                </c:pt>
                <c:pt idx="2">
                  <c:v>South/Central</c:v>
                </c:pt>
              </c:strCache>
            </c:strRef>
          </c:cat>
          <c:val>
            <c:numRef>
              <c:f>'Region contrib'!$C$37:$E$37</c:f>
              <c:numCache>
                <c:formatCode>#,##0.0_ ;\-#,##0.0\ </c:formatCode>
                <c:ptCount val="3"/>
                <c:pt idx="0">
                  <c:v>11.103899999999999</c:v>
                </c:pt>
                <c:pt idx="1">
                  <c:v>11.419</c:v>
                </c:pt>
                <c:pt idx="2">
                  <c:v>11.078000000000001</c:v>
                </c:pt>
              </c:numCache>
            </c:numRef>
          </c:val>
          <c:extLst>
            <c:ext xmlns:c16="http://schemas.microsoft.com/office/drawing/2014/chart" uri="{C3380CC4-5D6E-409C-BE32-E72D297353CC}">
              <c16:uniqueId val="{0000000D-F670-416A-8A16-F2B5F162FD24}"/>
            </c:ext>
          </c:extLst>
        </c:ser>
        <c:ser>
          <c:idx val="14"/>
          <c:order val="14"/>
          <c:tx>
            <c:strRef>
              <c:f>'Region contrib'!$B$38</c:f>
              <c:strCache>
                <c:ptCount val="1"/>
                <c:pt idx="0">
                  <c:v>Child labour</c:v>
                </c:pt>
              </c:strCache>
            </c:strRef>
          </c:tx>
          <c:spPr>
            <a:solidFill>
              <a:srgbClr val="002060"/>
            </a:solidFill>
          </c:spPr>
          <c:invertIfNegative val="0"/>
          <c:cat>
            <c:strRef>
              <c:f>'Region contrib'!$C$23:$E$23</c:f>
              <c:strCache>
                <c:ptCount val="3"/>
                <c:pt idx="0">
                  <c:v>National</c:v>
                </c:pt>
                <c:pt idx="1">
                  <c:v>Kurdistan</c:v>
                </c:pt>
                <c:pt idx="2">
                  <c:v>South/Central</c:v>
                </c:pt>
              </c:strCache>
            </c:strRef>
          </c:cat>
          <c:val>
            <c:numRef>
              <c:f>'Region contrib'!$C$38:$E$38</c:f>
              <c:numCache>
                <c:formatCode>#,##0.0_ ;\-#,##0.0\ </c:formatCode>
                <c:ptCount val="3"/>
                <c:pt idx="0">
                  <c:v>2.4970409999999998</c:v>
                </c:pt>
                <c:pt idx="1">
                  <c:v>5.3629999999999995</c:v>
                </c:pt>
                <c:pt idx="2">
                  <c:v>2.2650000000000001</c:v>
                </c:pt>
              </c:numCache>
            </c:numRef>
          </c:val>
          <c:extLst>
            <c:ext xmlns:c16="http://schemas.microsoft.com/office/drawing/2014/chart" uri="{C3380CC4-5D6E-409C-BE32-E72D297353CC}">
              <c16:uniqueId val="{0000000E-F670-416A-8A16-F2B5F162FD24}"/>
            </c:ext>
          </c:extLst>
        </c:ser>
        <c:dLbls>
          <c:showLegendKey val="0"/>
          <c:showVal val="0"/>
          <c:showCatName val="0"/>
          <c:showSerName val="0"/>
          <c:showPercent val="0"/>
          <c:showBubbleSize val="0"/>
        </c:dLbls>
        <c:gapWidth val="55"/>
        <c:overlap val="100"/>
        <c:axId val="-90246800"/>
        <c:axId val="-90253872"/>
      </c:barChart>
      <c:catAx>
        <c:axId val="-90246800"/>
        <c:scaling>
          <c:orientation val="minMax"/>
        </c:scaling>
        <c:delete val="0"/>
        <c:axPos val="b"/>
        <c:numFmt formatCode="General" sourceLinked="1"/>
        <c:majorTickMark val="none"/>
        <c:minorTickMark val="none"/>
        <c:tickLblPos val="nextTo"/>
        <c:txPr>
          <a:bodyPr rot="0" vert="horz"/>
          <a:lstStyle/>
          <a:p>
            <a:pPr>
              <a:defRPr/>
            </a:pPr>
            <a:endParaRPr lang="en-US"/>
          </a:p>
        </c:txPr>
        <c:crossAx val="-90253872"/>
        <c:crosses val="autoZero"/>
        <c:auto val="1"/>
        <c:lblAlgn val="ctr"/>
        <c:lblOffset val="100"/>
        <c:noMultiLvlLbl val="0"/>
      </c:catAx>
      <c:valAx>
        <c:axId val="-90253872"/>
        <c:scaling>
          <c:orientation val="minMax"/>
        </c:scaling>
        <c:delete val="0"/>
        <c:axPos val="l"/>
        <c:majorGridlines/>
        <c:numFmt formatCode="0%" sourceLinked="0"/>
        <c:majorTickMark val="none"/>
        <c:minorTickMark val="none"/>
        <c:tickLblPos val="nextTo"/>
        <c:txPr>
          <a:bodyPr rot="0" vert="horz"/>
          <a:lstStyle/>
          <a:p>
            <a:pPr>
              <a:defRPr/>
            </a:pPr>
            <a:endParaRPr lang="en-US"/>
          </a:p>
        </c:txPr>
        <c:crossAx val="-90246800"/>
        <c:crosses val="autoZero"/>
        <c:crossBetween val="between"/>
      </c:valAx>
    </c:plotArea>
    <c:legend>
      <c:legendPos val="r"/>
      <c:layout>
        <c:manualLayout>
          <c:xMode val="edge"/>
          <c:yMode val="edge"/>
          <c:x val="0.72858164776821477"/>
          <c:y val="3.0206677265500796E-2"/>
          <c:w val="0.25931909741063003"/>
          <c:h val="0.88417733607580173"/>
        </c:manualLayout>
      </c:layout>
      <c:overlay val="0"/>
      <c:spPr>
        <a:pattFill prst="pct70">
          <a:fgClr>
            <a:srgbClr val="CCFF99"/>
          </a:fgClr>
          <a:bgClr>
            <a:schemeClr val="bg1"/>
          </a:bgClr>
        </a:pattFill>
      </c:spPr>
      <c:txPr>
        <a:bodyPr/>
        <a:lstStyle/>
        <a:p>
          <a:pPr>
            <a:defRPr b="1"/>
          </a:pPr>
          <a:endParaRPr lang="en-US"/>
        </a:p>
      </c:txPr>
    </c:legend>
    <c:plotVisOnly val="1"/>
    <c:dispBlanksAs val="gap"/>
    <c:showDLblsOverMax val="0"/>
  </c:chart>
  <c:spPr>
    <a:pattFill prst="pct5">
      <a:fgClr>
        <a:srgbClr val="CCFF99"/>
      </a:fgClr>
      <a:bgClr>
        <a:schemeClr val="bg1"/>
      </a:bgClr>
    </a:pattFill>
    <a:ln>
      <a:solidFill>
        <a:sysClr val="windowText" lastClr="000000"/>
      </a:solidFill>
    </a:ln>
  </c:spPr>
  <c:txPr>
    <a:bodyPr/>
    <a:lstStyle/>
    <a:p>
      <a:pPr>
        <a:defRPr sz="1000" b="0" i="0" u="none" strike="noStrike" baseline="0">
          <a:solidFill>
            <a:srgbClr val="008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4398072762151"/>
          <c:y val="4.1044776119402986E-2"/>
          <c:w val="0.86937895652561847"/>
          <c:h val="0.65196310020071024"/>
        </c:manualLayout>
      </c:layout>
      <c:barChart>
        <c:barDir val="col"/>
        <c:grouping val="clustered"/>
        <c:varyColors val="1"/>
        <c:ser>
          <c:idx val="0"/>
          <c:order val="0"/>
          <c:tx>
            <c:strRef>
              <c:f>Governorate!$H$24</c:f>
              <c:strCache>
                <c:ptCount val="1"/>
                <c:pt idx="0">
                  <c:v>Incidence (H, %)</c:v>
                </c:pt>
              </c:strCache>
            </c:strRef>
          </c:tx>
          <c:invertIfNegative val="0"/>
          <c:dPt>
            <c:idx val="0"/>
            <c:invertIfNegative val="0"/>
            <c:bubble3D val="0"/>
            <c:extLst>
              <c:ext xmlns:c16="http://schemas.microsoft.com/office/drawing/2014/chart" uri="{C3380CC4-5D6E-409C-BE32-E72D297353CC}">
                <c16:uniqueId val="{00000000-86FB-455E-B5D1-EBA0556511D8}"/>
              </c:ext>
            </c:extLst>
          </c:dPt>
          <c:dPt>
            <c:idx val="1"/>
            <c:invertIfNegative val="0"/>
            <c:bubble3D val="0"/>
            <c:extLst>
              <c:ext xmlns:c16="http://schemas.microsoft.com/office/drawing/2014/chart" uri="{C3380CC4-5D6E-409C-BE32-E72D297353CC}">
                <c16:uniqueId val="{00000001-86FB-455E-B5D1-EBA0556511D8}"/>
              </c:ext>
            </c:extLst>
          </c:dPt>
          <c:dPt>
            <c:idx val="2"/>
            <c:invertIfNegative val="0"/>
            <c:bubble3D val="0"/>
            <c:extLst>
              <c:ext xmlns:c16="http://schemas.microsoft.com/office/drawing/2014/chart" uri="{C3380CC4-5D6E-409C-BE32-E72D297353CC}">
                <c16:uniqueId val="{00000002-86FB-455E-B5D1-EBA0556511D8}"/>
              </c:ext>
            </c:extLst>
          </c:dPt>
          <c:dPt>
            <c:idx val="3"/>
            <c:invertIfNegative val="0"/>
            <c:bubble3D val="0"/>
            <c:extLst>
              <c:ext xmlns:c16="http://schemas.microsoft.com/office/drawing/2014/chart" uri="{C3380CC4-5D6E-409C-BE32-E72D297353CC}">
                <c16:uniqueId val="{00000003-86FB-455E-B5D1-EBA0556511D8}"/>
              </c:ext>
            </c:extLst>
          </c:dPt>
          <c:dPt>
            <c:idx val="4"/>
            <c:invertIfNegative val="0"/>
            <c:bubble3D val="0"/>
            <c:extLst>
              <c:ext xmlns:c16="http://schemas.microsoft.com/office/drawing/2014/chart" uri="{C3380CC4-5D6E-409C-BE32-E72D297353CC}">
                <c16:uniqueId val="{00000004-86FB-455E-B5D1-EBA0556511D8}"/>
              </c:ext>
            </c:extLst>
          </c:dPt>
          <c:dPt>
            <c:idx val="5"/>
            <c:invertIfNegative val="0"/>
            <c:bubble3D val="0"/>
            <c:extLst>
              <c:ext xmlns:c16="http://schemas.microsoft.com/office/drawing/2014/chart" uri="{C3380CC4-5D6E-409C-BE32-E72D297353CC}">
                <c16:uniqueId val="{00000005-86FB-455E-B5D1-EBA0556511D8}"/>
              </c:ext>
            </c:extLst>
          </c:dPt>
          <c:dPt>
            <c:idx val="6"/>
            <c:invertIfNegative val="0"/>
            <c:bubble3D val="0"/>
            <c:extLst>
              <c:ext xmlns:c16="http://schemas.microsoft.com/office/drawing/2014/chart" uri="{C3380CC4-5D6E-409C-BE32-E72D297353CC}">
                <c16:uniqueId val="{00000006-86FB-455E-B5D1-EBA0556511D8}"/>
              </c:ext>
            </c:extLst>
          </c:dPt>
          <c:dPt>
            <c:idx val="7"/>
            <c:invertIfNegative val="0"/>
            <c:bubble3D val="0"/>
            <c:extLst>
              <c:ext xmlns:c16="http://schemas.microsoft.com/office/drawing/2014/chart" uri="{C3380CC4-5D6E-409C-BE32-E72D297353CC}">
                <c16:uniqueId val="{00000007-86FB-455E-B5D1-EBA0556511D8}"/>
              </c:ext>
            </c:extLst>
          </c:dPt>
          <c:dPt>
            <c:idx val="8"/>
            <c:invertIfNegative val="0"/>
            <c:bubble3D val="0"/>
            <c:extLst>
              <c:ext xmlns:c16="http://schemas.microsoft.com/office/drawing/2014/chart" uri="{C3380CC4-5D6E-409C-BE32-E72D297353CC}">
                <c16:uniqueId val="{00000008-86FB-455E-B5D1-EBA0556511D8}"/>
              </c:ext>
            </c:extLst>
          </c:dPt>
          <c:dPt>
            <c:idx val="9"/>
            <c:invertIfNegative val="0"/>
            <c:bubble3D val="0"/>
            <c:extLst>
              <c:ext xmlns:c16="http://schemas.microsoft.com/office/drawing/2014/chart" uri="{C3380CC4-5D6E-409C-BE32-E72D297353CC}">
                <c16:uniqueId val="{00000009-86FB-455E-B5D1-EBA0556511D8}"/>
              </c:ext>
            </c:extLst>
          </c:dPt>
          <c:errBars>
            <c:errBarType val="both"/>
            <c:errValType val="cust"/>
            <c:noEndCap val="0"/>
            <c:plus>
              <c:numRef>
                <c:f>Governorate!$Q$26:$Q$74</c:f>
                <c:numCache>
                  <c:formatCode>General</c:formatCode>
                  <c:ptCount val="19"/>
                  <c:pt idx="0">
                    <c:v>2.7601200000000006</c:v>
                  </c:pt>
                  <c:pt idx="1">
                    <c:v>8.7773599999999945</c:v>
                  </c:pt>
                  <c:pt idx="2">
                    <c:v>6.6378800000000098</c:v>
                  </c:pt>
                  <c:pt idx="3">
                    <c:v>6.8800000000000026</c:v>
                  </c:pt>
                  <c:pt idx="4">
                    <c:v>4.8667299999999969</c:v>
                  </c:pt>
                  <c:pt idx="5">
                    <c:v>5.8855999999999966</c:v>
                  </c:pt>
                  <c:pt idx="6">
                    <c:v>8.589819999999996</c:v>
                  </c:pt>
                  <c:pt idx="7">
                    <c:v>12.718270000000004</c:v>
                  </c:pt>
                  <c:pt idx="8">
                    <c:v>7.8293099999999924</c:v>
                  </c:pt>
                  <c:pt idx="9">
                    <c:v>7.0509699999999995</c:v>
                  </c:pt>
                  <c:pt idx="10">
                    <c:v>6.1249500000000054</c:v>
                  </c:pt>
                  <c:pt idx="11">
                    <c:v>5.8883399999999995</c:v>
                  </c:pt>
                  <c:pt idx="12">
                    <c:v>6.3808000000000007</c:v>
                  </c:pt>
                  <c:pt idx="13">
                    <c:v>6.9245999999999981</c:v>
                  </c:pt>
                  <c:pt idx="14">
                    <c:v>4.4605200000000025</c:v>
                  </c:pt>
                  <c:pt idx="15">
                    <c:v>5.0639299999999992</c:v>
                  </c:pt>
                  <c:pt idx="16">
                    <c:v>13.594480000000004</c:v>
                  </c:pt>
                  <c:pt idx="17">
                    <c:v>6.498979999999996</c:v>
                  </c:pt>
                  <c:pt idx="18">
                    <c:v>12.881320000000002</c:v>
                  </c:pt>
                </c:numCache>
              </c:numRef>
            </c:plus>
            <c:minus>
              <c:numRef>
                <c:f>Governorate!$Q$26:$Q$74</c:f>
                <c:numCache>
                  <c:formatCode>General</c:formatCode>
                  <c:ptCount val="19"/>
                  <c:pt idx="0">
                    <c:v>2.7601200000000006</c:v>
                  </c:pt>
                  <c:pt idx="1">
                    <c:v>8.7773599999999945</c:v>
                  </c:pt>
                  <c:pt idx="2">
                    <c:v>6.6378800000000098</c:v>
                  </c:pt>
                  <c:pt idx="3">
                    <c:v>6.8800000000000026</c:v>
                  </c:pt>
                  <c:pt idx="4">
                    <c:v>4.8667299999999969</c:v>
                  </c:pt>
                  <c:pt idx="5">
                    <c:v>5.8855999999999966</c:v>
                  </c:pt>
                  <c:pt idx="6">
                    <c:v>8.589819999999996</c:v>
                  </c:pt>
                  <c:pt idx="7">
                    <c:v>12.718270000000004</c:v>
                  </c:pt>
                  <c:pt idx="8">
                    <c:v>7.8293099999999924</c:v>
                  </c:pt>
                  <c:pt idx="9">
                    <c:v>7.0509699999999995</c:v>
                  </c:pt>
                  <c:pt idx="10">
                    <c:v>6.1249500000000054</c:v>
                  </c:pt>
                  <c:pt idx="11">
                    <c:v>5.8883399999999995</c:v>
                  </c:pt>
                  <c:pt idx="12">
                    <c:v>6.3808000000000007</c:v>
                  </c:pt>
                  <c:pt idx="13">
                    <c:v>6.9245999999999981</c:v>
                  </c:pt>
                  <c:pt idx="14">
                    <c:v>4.4605200000000025</c:v>
                  </c:pt>
                  <c:pt idx="15">
                    <c:v>5.0639299999999992</c:v>
                  </c:pt>
                  <c:pt idx="16">
                    <c:v>13.594480000000004</c:v>
                  </c:pt>
                  <c:pt idx="17">
                    <c:v>6.498979999999996</c:v>
                  </c:pt>
                  <c:pt idx="18">
                    <c:v>12.881320000000002</c:v>
                  </c:pt>
                </c:numCache>
              </c:numRef>
            </c:minus>
          </c:errBars>
          <c:cat>
            <c:strRef>
              <c:f>Governorate!$B$26:$B$74</c:f>
              <c:strCache>
                <c:ptCount val="19"/>
                <c:pt idx="0">
                  <c:v>National</c:v>
                </c:pt>
                <c:pt idx="1">
                  <c:v>Misan</c:v>
                </c:pt>
                <c:pt idx="2">
                  <c:v>Wasit</c:v>
                </c:pt>
                <c:pt idx="3">
                  <c:v>Muthana</c:v>
                </c:pt>
                <c:pt idx="4">
                  <c:v>Anbar</c:v>
                </c:pt>
                <c:pt idx="5">
                  <c:v>Qadisyah</c:v>
                </c:pt>
                <c:pt idx="6">
                  <c:v>Nainawa</c:v>
                </c:pt>
                <c:pt idx="7">
                  <c:v>Najaf</c:v>
                </c:pt>
                <c:pt idx="8">
                  <c:v>Thiqar</c:v>
                </c:pt>
                <c:pt idx="9">
                  <c:v>Babil</c:v>
                </c:pt>
                <c:pt idx="10">
                  <c:v>Salahaddin</c:v>
                </c:pt>
                <c:pt idx="11">
                  <c:v>Karbalah</c:v>
                </c:pt>
                <c:pt idx="12">
                  <c:v>Basrah</c:v>
                </c:pt>
                <c:pt idx="13">
                  <c:v>Diala</c:v>
                </c:pt>
                <c:pt idx="14">
                  <c:v>Baghdad</c:v>
                </c:pt>
                <c:pt idx="15">
                  <c:v>Duhok</c:v>
                </c:pt>
                <c:pt idx="16">
                  <c:v>Kirkuk</c:v>
                </c:pt>
                <c:pt idx="17">
                  <c:v>Sulaimaniya</c:v>
                </c:pt>
                <c:pt idx="18">
                  <c:v>Erbil</c:v>
                </c:pt>
              </c:strCache>
            </c:strRef>
          </c:cat>
          <c:val>
            <c:numRef>
              <c:f>Governorate!$H$26:$H$74</c:f>
              <c:numCache>
                <c:formatCode>0.0</c:formatCode>
                <c:ptCount val="19"/>
                <c:pt idx="0">
                  <c:v>46.872889999999998</c:v>
                </c:pt>
                <c:pt idx="1">
                  <c:v>69.076650000000001</c:v>
                </c:pt>
                <c:pt idx="2">
                  <c:v>64.202740000000006</c:v>
                </c:pt>
                <c:pt idx="3">
                  <c:v>59.005540000000003</c:v>
                </c:pt>
                <c:pt idx="4">
                  <c:v>59.002679999999998</c:v>
                </c:pt>
                <c:pt idx="5">
                  <c:v>55.895409999999998</c:v>
                </c:pt>
                <c:pt idx="6">
                  <c:v>54.804529999999993</c:v>
                </c:pt>
                <c:pt idx="7">
                  <c:v>54.319450000000003</c:v>
                </c:pt>
                <c:pt idx="8">
                  <c:v>53.609739999999995</c:v>
                </c:pt>
                <c:pt idx="9">
                  <c:v>53.537579999999998</c:v>
                </c:pt>
                <c:pt idx="10">
                  <c:v>52.725000000000001</c:v>
                </c:pt>
                <c:pt idx="11">
                  <c:v>48.76735</c:v>
                </c:pt>
                <c:pt idx="12">
                  <c:v>46.497489999999999</c:v>
                </c:pt>
                <c:pt idx="13">
                  <c:v>45.10671</c:v>
                </c:pt>
                <c:pt idx="14">
                  <c:v>43.314109999999999</c:v>
                </c:pt>
                <c:pt idx="15">
                  <c:v>31.583830000000003</c:v>
                </c:pt>
                <c:pt idx="16">
                  <c:v>29.520390000000003</c:v>
                </c:pt>
                <c:pt idx="17">
                  <c:v>22.973489999999998</c:v>
                </c:pt>
                <c:pt idx="18">
                  <c:v>21.390600000000003</c:v>
                </c:pt>
              </c:numCache>
            </c:numRef>
          </c:val>
          <c:extLst>
            <c:ext xmlns:c16="http://schemas.microsoft.com/office/drawing/2014/chart" uri="{C3380CC4-5D6E-409C-BE32-E72D297353CC}">
              <c16:uniqueId val="{0000000A-86FB-455E-B5D1-EBA0556511D8}"/>
            </c:ext>
          </c:extLst>
        </c:ser>
        <c:dLbls>
          <c:showLegendKey val="0"/>
          <c:showVal val="0"/>
          <c:showCatName val="0"/>
          <c:showSerName val="0"/>
          <c:showPercent val="0"/>
          <c:showBubbleSize val="0"/>
        </c:dLbls>
        <c:gapWidth val="72"/>
        <c:axId val="-90259312"/>
        <c:axId val="-90258768"/>
      </c:barChart>
      <c:catAx>
        <c:axId val="-90259312"/>
        <c:scaling>
          <c:orientation val="minMax"/>
        </c:scaling>
        <c:delete val="0"/>
        <c:axPos val="b"/>
        <c:numFmt formatCode="General" sourceLinked="1"/>
        <c:majorTickMark val="out"/>
        <c:minorTickMark val="none"/>
        <c:tickLblPos val="low"/>
        <c:txPr>
          <a:bodyPr rot="-2700000" vert="horz"/>
          <a:lstStyle/>
          <a:p>
            <a:pPr>
              <a:defRPr sz="1100" b="1" i="0" u="none" strike="noStrike" baseline="0">
                <a:solidFill>
                  <a:srgbClr val="000000"/>
                </a:solidFill>
                <a:latin typeface="+mn-lt"/>
                <a:ea typeface="Garamond"/>
                <a:cs typeface="Garamond"/>
              </a:defRPr>
            </a:pPr>
            <a:endParaRPr lang="en-US"/>
          </a:p>
        </c:txPr>
        <c:crossAx val="-90258768"/>
        <c:crosses val="autoZero"/>
        <c:auto val="1"/>
        <c:lblAlgn val="ctr"/>
        <c:lblOffset val="100"/>
        <c:noMultiLvlLbl val="0"/>
      </c:catAx>
      <c:valAx>
        <c:axId val="-90258768"/>
        <c:scaling>
          <c:orientation val="minMax"/>
        </c:scaling>
        <c:delete val="0"/>
        <c:axPos val="l"/>
        <c:majorGridlines/>
        <c:title>
          <c:tx>
            <c:rich>
              <a:bodyPr/>
              <a:lstStyle/>
              <a:p>
                <a:pPr>
                  <a:defRPr sz="1100" b="1" i="0" u="none" strike="noStrike" baseline="0">
                    <a:solidFill>
                      <a:srgbClr val="000000"/>
                    </a:solidFill>
                    <a:latin typeface="+mn-lt"/>
                    <a:ea typeface="Garamond"/>
                    <a:cs typeface="Garamond"/>
                  </a:defRPr>
                </a:pPr>
                <a:r>
                  <a:rPr lang="en-GB" sz="1100">
                    <a:latin typeface="+mn-lt"/>
                  </a:rPr>
                  <a:t> Incidence, H (%)</a:t>
                </a:r>
              </a:p>
            </c:rich>
          </c:tx>
          <c:layout/>
          <c:overlay val="0"/>
        </c:title>
        <c:numFmt formatCode="0.0" sourceLinked="1"/>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0259312"/>
        <c:crosses val="autoZero"/>
        <c:crossBetween val="between"/>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56044180213018E-2"/>
          <c:y val="3.5002907328891587E-2"/>
          <c:w val="0.69352666225828807"/>
          <c:h val="0.7616428831011508"/>
        </c:manualLayout>
      </c:layout>
      <c:barChart>
        <c:barDir val="col"/>
        <c:grouping val="percentStacked"/>
        <c:varyColors val="0"/>
        <c:ser>
          <c:idx val="0"/>
          <c:order val="0"/>
          <c:tx>
            <c:strRef>
              <c:f>'Governorate contrib'!$C$31</c:f>
              <c:strCache>
                <c:ptCount val="1"/>
                <c:pt idx="0">
                  <c:v>School attendance</c:v>
                </c:pt>
              </c:strCache>
            </c:strRef>
          </c:tx>
          <c:spPr>
            <a:solidFill>
              <a:srgbClr val="ED7D31"/>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contrib'!$C$32:$C$49</c:f>
              <c:numCache>
                <c:formatCode>0.0</c:formatCode>
                <c:ptCount val="18"/>
                <c:pt idx="0">
                  <c:v>10.531000000000001</c:v>
                </c:pt>
                <c:pt idx="1">
                  <c:v>10.030999999999999</c:v>
                </c:pt>
                <c:pt idx="2">
                  <c:v>10.298999999999999</c:v>
                </c:pt>
                <c:pt idx="3">
                  <c:v>10.259</c:v>
                </c:pt>
                <c:pt idx="4">
                  <c:v>9.3689999999999998</c:v>
                </c:pt>
                <c:pt idx="5">
                  <c:v>11.774999999999999</c:v>
                </c:pt>
                <c:pt idx="6">
                  <c:v>10.513999999999999</c:v>
                </c:pt>
                <c:pt idx="7">
                  <c:v>11.404</c:v>
                </c:pt>
                <c:pt idx="8">
                  <c:v>10.725999999999999</c:v>
                </c:pt>
                <c:pt idx="9">
                  <c:v>10.434000000000001</c:v>
                </c:pt>
                <c:pt idx="10">
                  <c:v>10.408000000000001</c:v>
                </c:pt>
                <c:pt idx="11">
                  <c:v>12.313000000000001</c:v>
                </c:pt>
                <c:pt idx="12">
                  <c:v>12.056000000000001</c:v>
                </c:pt>
                <c:pt idx="13">
                  <c:v>10.077999999999999</c:v>
                </c:pt>
                <c:pt idx="14">
                  <c:v>11.132999999999999</c:v>
                </c:pt>
                <c:pt idx="15">
                  <c:v>11.283999999999999</c:v>
                </c:pt>
                <c:pt idx="16">
                  <c:v>7.4410000000000007</c:v>
                </c:pt>
                <c:pt idx="17">
                  <c:v>10.45</c:v>
                </c:pt>
              </c:numCache>
            </c:numRef>
          </c:val>
          <c:extLst>
            <c:ext xmlns:c16="http://schemas.microsoft.com/office/drawing/2014/chart" uri="{C3380CC4-5D6E-409C-BE32-E72D297353CC}">
              <c16:uniqueId val="{00000000-1334-4A80-8B77-DCBC48828ADA}"/>
            </c:ext>
          </c:extLst>
        </c:ser>
        <c:ser>
          <c:idx val="1"/>
          <c:order val="1"/>
          <c:tx>
            <c:strRef>
              <c:f>'Governorate contrib'!$D$31</c:f>
              <c:strCache>
                <c:ptCount val="1"/>
                <c:pt idx="0">
                  <c:v>Years of schooling</c:v>
                </c:pt>
              </c:strCache>
            </c:strRef>
          </c:tx>
          <c:spPr>
            <a:solidFill>
              <a:srgbClr val="FFC000"/>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contrib'!$D$32:$D$49</c:f>
              <c:numCache>
                <c:formatCode>0.0</c:formatCode>
                <c:ptCount val="18"/>
                <c:pt idx="0">
                  <c:v>14.609</c:v>
                </c:pt>
                <c:pt idx="1">
                  <c:v>12.446</c:v>
                </c:pt>
                <c:pt idx="2">
                  <c:v>14.427000000000001</c:v>
                </c:pt>
                <c:pt idx="3">
                  <c:v>12.886000000000001</c:v>
                </c:pt>
                <c:pt idx="4">
                  <c:v>13.743</c:v>
                </c:pt>
                <c:pt idx="5">
                  <c:v>16.958000000000002</c:v>
                </c:pt>
                <c:pt idx="6">
                  <c:v>15.587000000000002</c:v>
                </c:pt>
                <c:pt idx="7">
                  <c:v>13.971</c:v>
                </c:pt>
                <c:pt idx="8">
                  <c:v>14.333000000000002</c:v>
                </c:pt>
                <c:pt idx="9">
                  <c:v>13.655999999999999</c:v>
                </c:pt>
                <c:pt idx="10">
                  <c:v>14.725</c:v>
                </c:pt>
                <c:pt idx="11">
                  <c:v>14.32</c:v>
                </c:pt>
                <c:pt idx="12">
                  <c:v>15.024000000000001</c:v>
                </c:pt>
                <c:pt idx="13">
                  <c:v>15.704000000000001</c:v>
                </c:pt>
                <c:pt idx="14">
                  <c:v>15.699</c:v>
                </c:pt>
                <c:pt idx="15">
                  <c:v>15.487</c:v>
                </c:pt>
                <c:pt idx="16">
                  <c:v>17.364999999999998</c:v>
                </c:pt>
                <c:pt idx="17">
                  <c:v>17.600999999999999</c:v>
                </c:pt>
              </c:numCache>
            </c:numRef>
          </c:val>
          <c:extLst>
            <c:ext xmlns:c16="http://schemas.microsoft.com/office/drawing/2014/chart" uri="{C3380CC4-5D6E-409C-BE32-E72D297353CC}">
              <c16:uniqueId val="{00000001-1334-4A80-8B77-DCBC48828ADA}"/>
            </c:ext>
          </c:extLst>
        </c:ser>
        <c:ser>
          <c:idx val="2"/>
          <c:order val="2"/>
          <c:tx>
            <c:strRef>
              <c:f>'Governorate contrib'!$E$31</c:f>
              <c:strCache>
                <c:ptCount val="1"/>
                <c:pt idx="0">
                  <c:v>Access to internet</c:v>
                </c:pt>
              </c:strCache>
            </c:strRef>
          </c:tx>
          <c:spPr>
            <a:solidFill>
              <a:srgbClr val="F4B183"/>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contrib'!$E$32:$E$49</c:f>
              <c:numCache>
                <c:formatCode>0.0</c:formatCode>
                <c:ptCount val="18"/>
                <c:pt idx="0">
                  <c:v>14.502000000000001</c:v>
                </c:pt>
                <c:pt idx="1">
                  <c:v>16.082999999999998</c:v>
                </c:pt>
                <c:pt idx="2">
                  <c:v>14.872999999999999</c:v>
                </c:pt>
                <c:pt idx="3">
                  <c:v>16.498999999999999</c:v>
                </c:pt>
                <c:pt idx="4">
                  <c:v>17.763999999999999</c:v>
                </c:pt>
                <c:pt idx="5">
                  <c:v>17.09</c:v>
                </c:pt>
                <c:pt idx="6">
                  <c:v>17.149000000000001</c:v>
                </c:pt>
                <c:pt idx="7">
                  <c:v>17.268000000000001</c:v>
                </c:pt>
                <c:pt idx="8">
                  <c:v>17.478999999999999</c:v>
                </c:pt>
                <c:pt idx="9">
                  <c:v>18.259</c:v>
                </c:pt>
                <c:pt idx="10">
                  <c:v>15.076999999999998</c:v>
                </c:pt>
                <c:pt idx="11">
                  <c:v>12.029</c:v>
                </c:pt>
                <c:pt idx="12">
                  <c:v>13.81</c:v>
                </c:pt>
                <c:pt idx="13">
                  <c:v>17.989000000000001</c:v>
                </c:pt>
                <c:pt idx="14">
                  <c:v>12.516999999999999</c:v>
                </c:pt>
                <c:pt idx="15">
                  <c:v>16.123000000000001</c:v>
                </c:pt>
                <c:pt idx="16">
                  <c:v>17.705000000000002</c:v>
                </c:pt>
                <c:pt idx="17">
                  <c:v>13.392999999999999</c:v>
                </c:pt>
              </c:numCache>
            </c:numRef>
          </c:val>
          <c:extLst>
            <c:ext xmlns:c16="http://schemas.microsoft.com/office/drawing/2014/chart" uri="{C3380CC4-5D6E-409C-BE32-E72D297353CC}">
              <c16:uniqueId val="{00000002-1334-4A80-8B77-DCBC48828ADA}"/>
            </c:ext>
          </c:extLst>
        </c:ser>
        <c:ser>
          <c:idx val="3"/>
          <c:order val="3"/>
          <c:tx>
            <c:strRef>
              <c:f>'Governorate contrib'!$F$31</c:f>
              <c:strCache>
                <c:ptCount val="1"/>
                <c:pt idx="0">
                  <c:v>Child mortality</c:v>
                </c:pt>
              </c:strCache>
            </c:strRef>
          </c:tx>
          <c:spPr>
            <a:solidFill>
              <a:srgbClr val="B61E63"/>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contrib'!$F$32:$F$49</c:f>
              <c:numCache>
                <c:formatCode>0.0</c:formatCode>
                <c:ptCount val="18"/>
                <c:pt idx="0">
                  <c:v>1.5389999999999999</c:v>
                </c:pt>
                <c:pt idx="1">
                  <c:v>1.206</c:v>
                </c:pt>
                <c:pt idx="2">
                  <c:v>0.64500000000000002</c:v>
                </c:pt>
                <c:pt idx="3">
                  <c:v>0.65400000000000003</c:v>
                </c:pt>
                <c:pt idx="4">
                  <c:v>0.85199999999999998</c:v>
                </c:pt>
                <c:pt idx="5">
                  <c:v>1.6969999999999998</c:v>
                </c:pt>
                <c:pt idx="6">
                  <c:v>1.157</c:v>
                </c:pt>
                <c:pt idx="7">
                  <c:v>0.94400000000000006</c:v>
                </c:pt>
                <c:pt idx="8">
                  <c:v>1.0250000000000001</c:v>
                </c:pt>
                <c:pt idx="9">
                  <c:v>0.71099999999999997</c:v>
                </c:pt>
                <c:pt idx="10">
                  <c:v>1.4370000000000001</c:v>
                </c:pt>
                <c:pt idx="11">
                  <c:v>1.8560000000000001</c:v>
                </c:pt>
                <c:pt idx="12">
                  <c:v>0.9900000000000001</c:v>
                </c:pt>
                <c:pt idx="13">
                  <c:v>1.022</c:v>
                </c:pt>
                <c:pt idx="14">
                  <c:v>1.5720000000000001</c:v>
                </c:pt>
                <c:pt idx="15">
                  <c:v>1.675</c:v>
                </c:pt>
                <c:pt idx="16">
                  <c:v>0.30299999999999999</c:v>
                </c:pt>
                <c:pt idx="17">
                  <c:v>1.2909999999999999</c:v>
                </c:pt>
              </c:numCache>
            </c:numRef>
          </c:val>
          <c:extLst>
            <c:ext xmlns:c16="http://schemas.microsoft.com/office/drawing/2014/chart" uri="{C3380CC4-5D6E-409C-BE32-E72D297353CC}">
              <c16:uniqueId val="{00000003-1334-4A80-8B77-DCBC48828ADA}"/>
            </c:ext>
          </c:extLst>
        </c:ser>
        <c:ser>
          <c:idx val="4"/>
          <c:order val="4"/>
          <c:tx>
            <c:strRef>
              <c:f>'Governorate contrib'!$G$31</c:f>
              <c:strCache>
                <c:ptCount val="1"/>
                <c:pt idx="0">
                  <c:v>Nutrition</c:v>
                </c:pt>
              </c:strCache>
            </c:strRef>
          </c:tx>
          <c:spPr>
            <a:solidFill>
              <a:srgbClr val="F6A8C0"/>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contrib'!$G$32:$G$49</c:f>
              <c:numCache>
                <c:formatCode>0.0</c:formatCode>
                <c:ptCount val="18"/>
                <c:pt idx="0">
                  <c:v>5.5430000000000001</c:v>
                </c:pt>
                <c:pt idx="1">
                  <c:v>4.0120000000000005</c:v>
                </c:pt>
                <c:pt idx="2">
                  <c:v>4.8689999999999998</c:v>
                </c:pt>
                <c:pt idx="3">
                  <c:v>4.9560000000000004</c:v>
                </c:pt>
                <c:pt idx="4">
                  <c:v>4.0730000000000004</c:v>
                </c:pt>
                <c:pt idx="5">
                  <c:v>6.165</c:v>
                </c:pt>
                <c:pt idx="6">
                  <c:v>5.4480000000000004</c:v>
                </c:pt>
                <c:pt idx="7">
                  <c:v>3.5159999999999996</c:v>
                </c:pt>
                <c:pt idx="8">
                  <c:v>6.6530000000000005</c:v>
                </c:pt>
                <c:pt idx="9">
                  <c:v>3.8309999999999995</c:v>
                </c:pt>
                <c:pt idx="10">
                  <c:v>5.3730000000000002</c:v>
                </c:pt>
                <c:pt idx="11">
                  <c:v>6.3839999999999995</c:v>
                </c:pt>
                <c:pt idx="12">
                  <c:v>7.274</c:v>
                </c:pt>
                <c:pt idx="13">
                  <c:v>2.948</c:v>
                </c:pt>
                <c:pt idx="14">
                  <c:v>5.2810000000000006</c:v>
                </c:pt>
                <c:pt idx="15">
                  <c:v>6.516</c:v>
                </c:pt>
                <c:pt idx="16">
                  <c:v>3.2779999999999996</c:v>
                </c:pt>
                <c:pt idx="17">
                  <c:v>4.3280000000000003</c:v>
                </c:pt>
              </c:numCache>
            </c:numRef>
          </c:val>
          <c:extLst>
            <c:ext xmlns:c16="http://schemas.microsoft.com/office/drawing/2014/chart" uri="{C3380CC4-5D6E-409C-BE32-E72D297353CC}">
              <c16:uniqueId val="{00000004-1334-4A80-8B77-DCBC48828ADA}"/>
            </c:ext>
          </c:extLst>
        </c:ser>
        <c:ser>
          <c:idx val="5"/>
          <c:order val="5"/>
          <c:tx>
            <c:strRef>
              <c:f>'Governorate contrib'!$H$31</c:f>
              <c:strCache>
                <c:ptCount val="1"/>
                <c:pt idx="0">
                  <c:v>Early marriage</c:v>
                </c:pt>
              </c:strCache>
            </c:strRef>
          </c:tx>
          <c:spPr>
            <a:solidFill>
              <a:srgbClr val="ED5181"/>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contrib'!$H$32:$H$49</c:f>
              <c:numCache>
                <c:formatCode>0.0</c:formatCode>
                <c:ptCount val="18"/>
                <c:pt idx="0">
                  <c:v>12.53</c:v>
                </c:pt>
                <c:pt idx="1">
                  <c:v>10.566000000000001</c:v>
                </c:pt>
                <c:pt idx="2">
                  <c:v>9.9409999999999989</c:v>
                </c:pt>
                <c:pt idx="3">
                  <c:v>10.648</c:v>
                </c:pt>
                <c:pt idx="4">
                  <c:v>9.3040000000000003</c:v>
                </c:pt>
                <c:pt idx="5">
                  <c:v>11.206000000000001</c:v>
                </c:pt>
                <c:pt idx="6">
                  <c:v>10.510999999999999</c:v>
                </c:pt>
                <c:pt idx="7">
                  <c:v>11.419</c:v>
                </c:pt>
                <c:pt idx="8">
                  <c:v>10.757</c:v>
                </c:pt>
                <c:pt idx="9">
                  <c:v>10.952999999999999</c:v>
                </c:pt>
                <c:pt idx="10">
                  <c:v>13.266</c:v>
                </c:pt>
                <c:pt idx="11">
                  <c:v>13.935</c:v>
                </c:pt>
                <c:pt idx="12">
                  <c:v>12.815999999999999</c:v>
                </c:pt>
                <c:pt idx="13">
                  <c:v>10.992000000000001</c:v>
                </c:pt>
                <c:pt idx="14">
                  <c:v>11.395</c:v>
                </c:pt>
                <c:pt idx="15">
                  <c:v>9.0120000000000005</c:v>
                </c:pt>
                <c:pt idx="16">
                  <c:v>11.909000000000001</c:v>
                </c:pt>
                <c:pt idx="17">
                  <c:v>12.443</c:v>
                </c:pt>
              </c:numCache>
            </c:numRef>
          </c:val>
          <c:extLst>
            <c:ext xmlns:c16="http://schemas.microsoft.com/office/drawing/2014/chart" uri="{C3380CC4-5D6E-409C-BE32-E72D297353CC}">
              <c16:uniqueId val="{00000005-1334-4A80-8B77-DCBC48828ADA}"/>
            </c:ext>
          </c:extLst>
        </c:ser>
        <c:ser>
          <c:idx val="6"/>
          <c:order val="6"/>
          <c:tx>
            <c:strRef>
              <c:f>'Governorate contrib'!$I$31</c:f>
              <c:strCache>
                <c:ptCount val="1"/>
                <c:pt idx="0">
                  <c:v>Home ownership</c:v>
                </c:pt>
              </c:strCache>
            </c:strRef>
          </c:tx>
          <c:spPr>
            <a:solidFill>
              <a:srgbClr val="385723"/>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contrib'!$I$32:$I$49</c:f>
              <c:numCache>
                <c:formatCode>0.0</c:formatCode>
                <c:ptCount val="18"/>
                <c:pt idx="0">
                  <c:v>2.181</c:v>
                </c:pt>
                <c:pt idx="1">
                  <c:v>4.1029999999999998</c:v>
                </c:pt>
                <c:pt idx="2">
                  <c:v>3.742</c:v>
                </c:pt>
                <c:pt idx="3">
                  <c:v>2.6139999999999999</c:v>
                </c:pt>
                <c:pt idx="4">
                  <c:v>1.889</c:v>
                </c:pt>
                <c:pt idx="5">
                  <c:v>0.74</c:v>
                </c:pt>
                <c:pt idx="6">
                  <c:v>3.6909999999999998</c:v>
                </c:pt>
                <c:pt idx="7">
                  <c:v>1.1060000000000001</c:v>
                </c:pt>
                <c:pt idx="8">
                  <c:v>0.66100000000000003</c:v>
                </c:pt>
                <c:pt idx="9">
                  <c:v>2.3029999999999999</c:v>
                </c:pt>
                <c:pt idx="10">
                  <c:v>4.024</c:v>
                </c:pt>
                <c:pt idx="11">
                  <c:v>2.8660000000000001</c:v>
                </c:pt>
                <c:pt idx="12">
                  <c:v>3.4070000000000005</c:v>
                </c:pt>
                <c:pt idx="13">
                  <c:v>4.1419999999999995</c:v>
                </c:pt>
                <c:pt idx="14">
                  <c:v>4.1320000000000006</c:v>
                </c:pt>
                <c:pt idx="15">
                  <c:v>3.9180000000000001</c:v>
                </c:pt>
                <c:pt idx="16">
                  <c:v>3.0920000000000001</c:v>
                </c:pt>
                <c:pt idx="17">
                  <c:v>3.3719999999999999</c:v>
                </c:pt>
              </c:numCache>
            </c:numRef>
          </c:val>
          <c:extLst>
            <c:ext xmlns:c16="http://schemas.microsoft.com/office/drawing/2014/chart" uri="{C3380CC4-5D6E-409C-BE32-E72D297353CC}">
              <c16:uniqueId val="{00000006-1334-4A80-8B77-DCBC48828ADA}"/>
            </c:ext>
          </c:extLst>
        </c:ser>
        <c:ser>
          <c:idx val="7"/>
          <c:order val="7"/>
          <c:tx>
            <c:strRef>
              <c:f>'Governorate contrib'!$J$31</c:f>
              <c:strCache>
                <c:ptCount val="1"/>
                <c:pt idx="0">
                  <c:v>Overcrowding</c:v>
                </c:pt>
              </c:strCache>
            </c:strRef>
          </c:tx>
          <c:spPr>
            <a:solidFill>
              <a:srgbClr val="548235"/>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contrib'!$J$32:$J$49</c:f>
              <c:numCache>
                <c:formatCode>0.0</c:formatCode>
                <c:ptCount val="18"/>
                <c:pt idx="0">
                  <c:v>6.9169999999999998</c:v>
                </c:pt>
                <c:pt idx="1">
                  <c:v>6.8610000000000007</c:v>
                </c:pt>
                <c:pt idx="2">
                  <c:v>5.8279999999999994</c:v>
                </c:pt>
                <c:pt idx="3">
                  <c:v>4.7430000000000003</c:v>
                </c:pt>
                <c:pt idx="4">
                  <c:v>7.3999999999999995</c:v>
                </c:pt>
                <c:pt idx="5">
                  <c:v>8.2629999999999999</c:v>
                </c:pt>
                <c:pt idx="6">
                  <c:v>7.2440000000000007</c:v>
                </c:pt>
                <c:pt idx="7">
                  <c:v>6.8620000000000001</c:v>
                </c:pt>
                <c:pt idx="8">
                  <c:v>6.2509999999999994</c:v>
                </c:pt>
                <c:pt idx="9">
                  <c:v>5.71</c:v>
                </c:pt>
                <c:pt idx="10">
                  <c:v>7.2870000000000008</c:v>
                </c:pt>
                <c:pt idx="11">
                  <c:v>6.7849999999999993</c:v>
                </c:pt>
                <c:pt idx="12">
                  <c:v>6.4339999999999993</c:v>
                </c:pt>
                <c:pt idx="13">
                  <c:v>7.9290000000000003</c:v>
                </c:pt>
                <c:pt idx="14">
                  <c:v>8.2469999999999999</c:v>
                </c:pt>
                <c:pt idx="15">
                  <c:v>5.6559999999999997</c:v>
                </c:pt>
                <c:pt idx="16">
                  <c:v>8.1009999999999991</c:v>
                </c:pt>
                <c:pt idx="17">
                  <c:v>7.31</c:v>
                </c:pt>
              </c:numCache>
            </c:numRef>
          </c:val>
          <c:extLst>
            <c:ext xmlns:c16="http://schemas.microsoft.com/office/drawing/2014/chart" uri="{C3380CC4-5D6E-409C-BE32-E72D297353CC}">
              <c16:uniqueId val="{00000007-1334-4A80-8B77-DCBC48828ADA}"/>
            </c:ext>
          </c:extLst>
        </c:ser>
        <c:ser>
          <c:idx val="8"/>
          <c:order val="8"/>
          <c:tx>
            <c:strRef>
              <c:f>'Governorate contrib'!$K$31</c:f>
              <c:strCache>
                <c:ptCount val="1"/>
                <c:pt idx="0">
                  <c:v>Electricity</c:v>
                </c:pt>
              </c:strCache>
            </c:strRef>
          </c:tx>
          <c:spPr>
            <a:solidFill>
              <a:srgbClr val="67A442"/>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contrib'!$K$32:$K$49</c:f>
              <c:numCache>
                <c:formatCode>0.0</c:formatCode>
                <c:ptCount val="18"/>
                <c:pt idx="0">
                  <c:v>4.4119999999999999</c:v>
                </c:pt>
                <c:pt idx="1">
                  <c:v>5.9710000000000001</c:v>
                </c:pt>
                <c:pt idx="2">
                  <c:v>2.9499999999999997</c:v>
                </c:pt>
                <c:pt idx="3">
                  <c:v>2.161</c:v>
                </c:pt>
                <c:pt idx="4">
                  <c:v>2.9180000000000001</c:v>
                </c:pt>
                <c:pt idx="5">
                  <c:v>5.226</c:v>
                </c:pt>
                <c:pt idx="6">
                  <c:v>0.72300000000000009</c:v>
                </c:pt>
                <c:pt idx="7">
                  <c:v>2.6589999999999998</c:v>
                </c:pt>
                <c:pt idx="8">
                  <c:v>2.06</c:v>
                </c:pt>
                <c:pt idx="9">
                  <c:v>1.474</c:v>
                </c:pt>
                <c:pt idx="10">
                  <c:v>2.4340000000000002</c:v>
                </c:pt>
                <c:pt idx="11">
                  <c:v>4.3460000000000001</c:v>
                </c:pt>
                <c:pt idx="12">
                  <c:v>1.542</c:v>
                </c:pt>
                <c:pt idx="13">
                  <c:v>2.4670000000000001</c:v>
                </c:pt>
                <c:pt idx="14">
                  <c:v>0.32900000000000001</c:v>
                </c:pt>
                <c:pt idx="15">
                  <c:v>2.403</c:v>
                </c:pt>
                <c:pt idx="16">
                  <c:v>2.6920000000000002</c:v>
                </c:pt>
                <c:pt idx="17">
                  <c:v>1.478</c:v>
                </c:pt>
              </c:numCache>
            </c:numRef>
          </c:val>
          <c:extLst>
            <c:ext xmlns:c16="http://schemas.microsoft.com/office/drawing/2014/chart" uri="{C3380CC4-5D6E-409C-BE32-E72D297353CC}">
              <c16:uniqueId val="{00000008-1334-4A80-8B77-DCBC48828ADA}"/>
            </c:ext>
          </c:extLst>
        </c:ser>
        <c:ser>
          <c:idx val="9"/>
          <c:order val="9"/>
          <c:tx>
            <c:strRef>
              <c:f>'Governorate contrib'!$L$31</c:f>
              <c:strCache>
                <c:ptCount val="1"/>
                <c:pt idx="0">
                  <c:v>Clean energy</c:v>
                </c:pt>
              </c:strCache>
            </c:strRef>
          </c:tx>
          <c:spPr>
            <a:solidFill>
              <a:srgbClr val="97CA78"/>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contrib'!$L$32:$L$49</c:f>
              <c:numCache>
                <c:formatCode>0.0</c:formatCode>
                <c:ptCount val="18"/>
                <c:pt idx="0">
                  <c:v>5.5999999999999994E-2</c:v>
                </c:pt>
                <c:pt idx="1">
                  <c:v>0.17600000000000002</c:v>
                </c:pt>
                <c:pt idx="2">
                  <c:v>1.2390000000000001</c:v>
                </c:pt>
                <c:pt idx="3">
                  <c:v>0.41599999999999998</c:v>
                </c:pt>
                <c:pt idx="4">
                  <c:v>0.64799999999999991</c:v>
                </c:pt>
                <c:pt idx="5">
                  <c:v>0.38800000000000001</c:v>
                </c:pt>
                <c:pt idx="6">
                  <c:v>1.25</c:v>
                </c:pt>
                <c:pt idx="7">
                  <c:v>0.61799999999999999</c:v>
                </c:pt>
                <c:pt idx="8">
                  <c:v>0.23500000000000001</c:v>
                </c:pt>
                <c:pt idx="9">
                  <c:v>0.20300000000000001</c:v>
                </c:pt>
                <c:pt idx="10">
                  <c:v>0.28500000000000003</c:v>
                </c:pt>
                <c:pt idx="11">
                  <c:v>0.23600000000000002</c:v>
                </c:pt>
                <c:pt idx="12">
                  <c:v>0.27100000000000002</c:v>
                </c:pt>
                <c:pt idx="13">
                  <c:v>0.13200000000000001</c:v>
                </c:pt>
                <c:pt idx="14">
                  <c:v>2.4780000000000002</c:v>
                </c:pt>
                <c:pt idx="15">
                  <c:v>0.59</c:v>
                </c:pt>
                <c:pt idx="16">
                  <c:v>1.038</c:v>
                </c:pt>
                <c:pt idx="17">
                  <c:v>1.1879999999999999</c:v>
                </c:pt>
              </c:numCache>
            </c:numRef>
          </c:val>
          <c:extLst>
            <c:ext xmlns:c16="http://schemas.microsoft.com/office/drawing/2014/chart" uri="{C3380CC4-5D6E-409C-BE32-E72D297353CC}">
              <c16:uniqueId val="{00000009-1334-4A80-8B77-DCBC48828ADA}"/>
            </c:ext>
          </c:extLst>
        </c:ser>
        <c:ser>
          <c:idx val="10"/>
          <c:order val="10"/>
          <c:tx>
            <c:strRef>
              <c:f>'Governorate contrib'!$M$31</c:f>
              <c:strCache>
                <c:ptCount val="1"/>
                <c:pt idx="0">
                  <c:v>Drinking water</c:v>
                </c:pt>
              </c:strCache>
            </c:strRef>
          </c:tx>
          <c:spPr>
            <a:solidFill>
              <a:srgbClr val="BCDDA7"/>
            </a:solidFill>
          </c:spPr>
          <c:invertIfNegative val="0"/>
          <c:dPt>
            <c:idx val="0"/>
            <c:invertIfNegative val="0"/>
            <c:bubble3D val="0"/>
            <c:extLst>
              <c:ext xmlns:c16="http://schemas.microsoft.com/office/drawing/2014/chart" uri="{C3380CC4-5D6E-409C-BE32-E72D297353CC}">
                <c16:uniqueId val="{0000000A-1334-4A80-8B77-DCBC48828ADA}"/>
              </c:ext>
            </c:extLst>
          </c:dPt>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contrib'!$M$32:$M$49</c:f>
              <c:numCache>
                <c:formatCode>0.0</c:formatCode>
                <c:ptCount val="18"/>
                <c:pt idx="0">
                  <c:v>0.86199999999999988</c:v>
                </c:pt>
                <c:pt idx="1">
                  <c:v>3.855</c:v>
                </c:pt>
                <c:pt idx="2">
                  <c:v>2.8679999999999999</c:v>
                </c:pt>
                <c:pt idx="3">
                  <c:v>5.1669999999999998</c:v>
                </c:pt>
                <c:pt idx="4">
                  <c:v>7.8009999999999993</c:v>
                </c:pt>
                <c:pt idx="5">
                  <c:v>3.84</c:v>
                </c:pt>
                <c:pt idx="6">
                  <c:v>4.1459999999999999</c:v>
                </c:pt>
                <c:pt idx="7">
                  <c:v>4.5549999999999997</c:v>
                </c:pt>
                <c:pt idx="8">
                  <c:v>0.378</c:v>
                </c:pt>
                <c:pt idx="9">
                  <c:v>8.3210000000000015</c:v>
                </c:pt>
                <c:pt idx="10">
                  <c:v>2.1960000000000002</c:v>
                </c:pt>
                <c:pt idx="11">
                  <c:v>0.85899999999999999</c:v>
                </c:pt>
                <c:pt idx="12">
                  <c:v>3.4169999999999998</c:v>
                </c:pt>
                <c:pt idx="13">
                  <c:v>3.2849999999999997</c:v>
                </c:pt>
                <c:pt idx="14">
                  <c:v>0.63400000000000001</c:v>
                </c:pt>
                <c:pt idx="15">
                  <c:v>2.2250000000000001</c:v>
                </c:pt>
                <c:pt idx="16">
                  <c:v>0.58399999999999996</c:v>
                </c:pt>
                <c:pt idx="17">
                  <c:v>1.5089999999999999</c:v>
                </c:pt>
              </c:numCache>
            </c:numRef>
          </c:val>
          <c:extLst>
            <c:ext xmlns:c16="http://schemas.microsoft.com/office/drawing/2014/chart" uri="{C3380CC4-5D6E-409C-BE32-E72D297353CC}">
              <c16:uniqueId val="{0000000B-1334-4A80-8B77-DCBC48828ADA}"/>
            </c:ext>
          </c:extLst>
        </c:ser>
        <c:ser>
          <c:idx val="11"/>
          <c:order val="11"/>
          <c:tx>
            <c:strRef>
              <c:f>'Governorate contrib'!$N$31</c:f>
              <c:strCache>
                <c:ptCount val="1"/>
                <c:pt idx="0">
                  <c:v>Sanitation</c:v>
                </c:pt>
              </c:strCache>
            </c:strRef>
          </c:tx>
          <c:spPr>
            <a:solidFill>
              <a:srgbClr val="E3F1DB"/>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contrib'!$N$32:$N$49</c:f>
              <c:numCache>
                <c:formatCode>0.0</c:formatCode>
                <c:ptCount val="18"/>
                <c:pt idx="0">
                  <c:v>3.4779999999999998</c:v>
                </c:pt>
                <c:pt idx="1">
                  <c:v>3.5380000000000003</c:v>
                </c:pt>
                <c:pt idx="2">
                  <c:v>5.0090000000000003</c:v>
                </c:pt>
                <c:pt idx="3">
                  <c:v>5.2770000000000001</c:v>
                </c:pt>
                <c:pt idx="4">
                  <c:v>0.76700000000000002</c:v>
                </c:pt>
                <c:pt idx="5">
                  <c:v>2.2210000000000001</c:v>
                </c:pt>
                <c:pt idx="6">
                  <c:v>1.2829999999999999</c:v>
                </c:pt>
                <c:pt idx="7">
                  <c:v>4.9689999999999994</c:v>
                </c:pt>
                <c:pt idx="8">
                  <c:v>4.3440000000000003</c:v>
                </c:pt>
                <c:pt idx="9">
                  <c:v>1.206</c:v>
                </c:pt>
                <c:pt idx="10">
                  <c:v>2.7789999999999999</c:v>
                </c:pt>
                <c:pt idx="11">
                  <c:v>4.2750000000000004</c:v>
                </c:pt>
                <c:pt idx="12">
                  <c:v>1.762</c:v>
                </c:pt>
                <c:pt idx="13">
                  <c:v>1.2210000000000001</c:v>
                </c:pt>
                <c:pt idx="14">
                  <c:v>0.622</c:v>
                </c:pt>
                <c:pt idx="15">
                  <c:v>1.8579999999999999</c:v>
                </c:pt>
                <c:pt idx="16">
                  <c:v>1.0670000000000002</c:v>
                </c:pt>
                <c:pt idx="17">
                  <c:v>0.80099999999999993</c:v>
                </c:pt>
              </c:numCache>
            </c:numRef>
          </c:val>
          <c:extLst>
            <c:ext xmlns:c16="http://schemas.microsoft.com/office/drawing/2014/chart" uri="{C3380CC4-5D6E-409C-BE32-E72D297353CC}">
              <c16:uniqueId val="{0000000C-1334-4A80-8B77-DCBC48828ADA}"/>
            </c:ext>
          </c:extLst>
        </c:ser>
        <c:ser>
          <c:idx val="12"/>
          <c:order val="12"/>
          <c:tx>
            <c:strRef>
              <c:f>'Governorate contrib'!$O$31</c:f>
              <c:strCache>
                <c:ptCount val="1"/>
                <c:pt idx="0">
                  <c:v>School lag</c:v>
                </c:pt>
              </c:strCache>
            </c:strRef>
          </c:tx>
          <c:spPr>
            <a:solidFill>
              <a:srgbClr val="00B0F0"/>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contrib'!$O$32:$O$49</c:f>
              <c:numCache>
                <c:formatCode>0.0</c:formatCode>
                <c:ptCount val="18"/>
                <c:pt idx="0">
                  <c:v>9.0960000000000001</c:v>
                </c:pt>
                <c:pt idx="1">
                  <c:v>8.4260000000000002</c:v>
                </c:pt>
                <c:pt idx="2">
                  <c:v>7.6939999999999991</c:v>
                </c:pt>
                <c:pt idx="3">
                  <c:v>9.1669999999999998</c:v>
                </c:pt>
                <c:pt idx="4">
                  <c:v>12.606999999999999</c:v>
                </c:pt>
                <c:pt idx="5">
                  <c:v>7.8970000000000002</c:v>
                </c:pt>
                <c:pt idx="6">
                  <c:v>7.5429999999999993</c:v>
                </c:pt>
                <c:pt idx="7">
                  <c:v>7.1819999999999995</c:v>
                </c:pt>
                <c:pt idx="8">
                  <c:v>8.6650000000000009</c:v>
                </c:pt>
                <c:pt idx="9">
                  <c:v>9.077</c:v>
                </c:pt>
                <c:pt idx="10">
                  <c:v>9.6760000000000002</c:v>
                </c:pt>
                <c:pt idx="11">
                  <c:v>7.9710000000000001</c:v>
                </c:pt>
                <c:pt idx="12">
                  <c:v>7.9519999999999991</c:v>
                </c:pt>
                <c:pt idx="13">
                  <c:v>6.641</c:v>
                </c:pt>
                <c:pt idx="14">
                  <c:v>9.2740000000000009</c:v>
                </c:pt>
                <c:pt idx="15">
                  <c:v>7.9600000000000009</c:v>
                </c:pt>
                <c:pt idx="16">
                  <c:v>11.545999999999999</c:v>
                </c:pt>
                <c:pt idx="17">
                  <c:v>6.1559999999999997</c:v>
                </c:pt>
              </c:numCache>
            </c:numRef>
          </c:val>
          <c:extLst>
            <c:ext xmlns:c16="http://schemas.microsoft.com/office/drawing/2014/chart" uri="{C3380CC4-5D6E-409C-BE32-E72D297353CC}">
              <c16:uniqueId val="{0000000D-1334-4A80-8B77-DCBC48828ADA}"/>
            </c:ext>
          </c:extLst>
        </c:ser>
        <c:ser>
          <c:idx val="13"/>
          <c:order val="13"/>
          <c:tx>
            <c:strRef>
              <c:f>'Governorate contrib'!$P$31</c:f>
              <c:strCache>
                <c:ptCount val="1"/>
                <c:pt idx="0">
                  <c:v>Child protection</c:v>
                </c:pt>
              </c:strCache>
            </c:strRef>
          </c:tx>
          <c:spPr>
            <a:solidFill>
              <a:srgbClr val="0070C0"/>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contrib'!$P$32:$P$49</c:f>
              <c:numCache>
                <c:formatCode>0.0</c:formatCode>
                <c:ptCount val="18"/>
                <c:pt idx="0">
                  <c:v>11.991999999999999</c:v>
                </c:pt>
                <c:pt idx="1">
                  <c:v>10.766999999999999</c:v>
                </c:pt>
                <c:pt idx="2">
                  <c:v>13.173000000000002</c:v>
                </c:pt>
                <c:pt idx="3">
                  <c:v>12.24</c:v>
                </c:pt>
                <c:pt idx="4">
                  <c:v>9.0459999999999994</c:v>
                </c:pt>
                <c:pt idx="5">
                  <c:v>5.2810000000000006</c:v>
                </c:pt>
                <c:pt idx="6">
                  <c:v>11.814</c:v>
                </c:pt>
                <c:pt idx="7">
                  <c:v>9.157</c:v>
                </c:pt>
                <c:pt idx="8">
                  <c:v>13.746</c:v>
                </c:pt>
                <c:pt idx="9">
                  <c:v>11.843</c:v>
                </c:pt>
                <c:pt idx="10">
                  <c:v>9.3049999999999997</c:v>
                </c:pt>
                <c:pt idx="11">
                  <c:v>10.052999999999999</c:v>
                </c:pt>
                <c:pt idx="12">
                  <c:v>10.981999999999999</c:v>
                </c:pt>
                <c:pt idx="13">
                  <c:v>13.475999999999999</c:v>
                </c:pt>
                <c:pt idx="14">
                  <c:v>10.199</c:v>
                </c:pt>
                <c:pt idx="15">
                  <c:v>9.9130000000000003</c:v>
                </c:pt>
                <c:pt idx="16">
                  <c:v>9.3569999999999993</c:v>
                </c:pt>
                <c:pt idx="17">
                  <c:v>13.491</c:v>
                </c:pt>
              </c:numCache>
            </c:numRef>
          </c:val>
          <c:extLst>
            <c:ext xmlns:c16="http://schemas.microsoft.com/office/drawing/2014/chart" uri="{C3380CC4-5D6E-409C-BE32-E72D297353CC}">
              <c16:uniqueId val="{0000000E-1334-4A80-8B77-DCBC48828ADA}"/>
            </c:ext>
          </c:extLst>
        </c:ser>
        <c:ser>
          <c:idx val="14"/>
          <c:order val="14"/>
          <c:tx>
            <c:strRef>
              <c:f>'Governorate contrib'!$Q$31</c:f>
              <c:strCache>
                <c:ptCount val="1"/>
                <c:pt idx="0">
                  <c:v>Child labour</c:v>
                </c:pt>
              </c:strCache>
            </c:strRef>
          </c:tx>
          <c:spPr>
            <a:solidFill>
              <a:srgbClr val="002060"/>
            </a:solidFill>
          </c:spPr>
          <c:invertIfNegative val="0"/>
          <c:cat>
            <c:strRef>
              <c:f>'Governorate contrib'!$B$32:$B$49</c:f>
              <c:strCache>
                <c:ptCount val="18"/>
                <c:pt idx="0">
                  <c:v>Misan</c:v>
                </c:pt>
                <c:pt idx="1">
                  <c:v>Wasit</c:v>
                </c:pt>
                <c:pt idx="2">
                  <c:v>Najaf</c:v>
                </c:pt>
                <c:pt idx="3">
                  <c:v>Qadisyah</c:v>
                </c:pt>
                <c:pt idx="4">
                  <c:v>Anbar</c:v>
                </c:pt>
                <c:pt idx="5">
                  <c:v>Muthana</c:v>
                </c:pt>
                <c:pt idx="6">
                  <c:v>Nainawa</c:v>
                </c:pt>
                <c:pt idx="7">
                  <c:v>Babil</c:v>
                </c:pt>
                <c:pt idx="8">
                  <c:v>Thiqar</c:v>
                </c:pt>
                <c:pt idx="9">
                  <c:v>Salahaddin</c:v>
                </c:pt>
                <c:pt idx="10">
                  <c:v>Karbalah</c:v>
                </c:pt>
                <c:pt idx="11">
                  <c:v>Basrah</c:v>
                </c:pt>
                <c:pt idx="12">
                  <c:v>Baghdad</c:v>
                </c:pt>
                <c:pt idx="13">
                  <c:v>Diala</c:v>
                </c:pt>
                <c:pt idx="14">
                  <c:v>Duhok</c:v>
                </c:pt>
                <c:pt idx="15">
                  <c:v>Kirkuk</c:v>
                </c:pt>
                <c:pt idx="16">
                  <c:v>Sulaimaniya</c:v>
                </c:pt>
                <c:pt idx="17">
                  <c:v>Erbil</c:v>
                </c:pt>
              </c:strCache>
            </c:strRef>
          </c:cat>
          <c:val>
            <c:numRef>
              <c:f>'Governorate contrib'!$Q$32:$Q$49</c:f>
              <c:numCache>
                <c:formatCode>0.0</c:formatCode>
                <c:ptCount val="18"/>
                <c:pt idx="0">
                  <c:v>1.7530000000000001</c:v>
                </c:pt>
                <c:pt idx="1">
                  <c:v>1.9590000000000001</c:v>
                </c:pt>
                <c:pt idx="2">
                  <c:v>2.444</c:v>
                </c:pt>
                <c:pt idx="3">
                  <c:v>2.3109999999999999</c:v>
                </c:pt>
                <c:pt idx="4">
                  <c:v>1.8190000000000002</c:v>
                </c:pt>
                <c:pt idx="5">
                  <c:v>1.2529999999999999</c:v>
                </c:pt>
                <c:pt idx="6">
                  <c:v>1.9380000000000002</c:v>
                </c:pt>
                <c:pt idx="7">
                  <c:v>4.3679999999999994</c:v>
                </c:pt>
                <c:pt idx="8">
                  <c:v>2.6880000000000002</c:v>
                </c:pt>
                <c:pt idx="9">
                  <c:v>2.02</c:v>
                </c:pt>
                <c:pt idx="10">
                  <c:v>1.7270000000000001</c:v>
                </c:pt>
                <c:pt idx="11">
                  <c:v>1.7739999999999998</c:v>
                </c:pt>
                <c:pt idx="12">
                  <c:v>2.266</c:v>
                </c:pt>
                <c:pt idx="13">
                  <c:v>1.9750000000000001</c:v>
                </c:pt>
                <c:pt idx="14">
                  <c:v>6.4890000000000008</c:v>
                </c:pt>
                <c:pt idx="15">
                  <c:v>5.38</c:v>
                </c:pt>
                <c:pt idx="16">
                  <c:v>4.5229999999999997</c:v>
                </c:pt>
                <c:pt idx="17">
                  <c:v>5.1890000000000001</c:v>
                </c:pt>
              </c:numCache>
            </c:numRef>
          </c:val>
          <c:extLst>
            <c:ext xmlns:c16="http://schemas.microsoft.com/office/drawing/2014/chart" uri="{C3380CC4-5D6E-409C-BE32-E72D297353CC}">
              <c16:uniqueId val="{0000000F-1334-4A80-8B77-DCBC48828ADA}"/>
            </c:ext>
          </c:extLst>
        </c:ser>
        <c:dLbls>
          <c:showLegendKey val="0"/>
          <c:showVal val="0"/>
          <c:showCatName val="0"/>
          <c:showSerName val="0"/>
          <c:showPercent val="0"/>
          <c:showBubbleSize val="0"/>
        </c:dLbls>
        <c:gapWidth val="150"/>
        <c:overlap val="100"/>
        <c:axId val="-90257680"/>
        <c:axId val="-90257136"/>
      </c:barChart>
      <c:catAx>
        <c:axId val="-90257680"/>
        <c:scaling>
          <c:orientation val="minMax"/>
        </c:scaling>
        <c:delete val="0"/>
        <c:axPos val="b"/>
        <c:numFmt formatCode="General" sourceLinked="1"/>
        <c:majorTickMark val="out"/>
        <c:minorTickMark val="none"/>
        <c:tickLblPos val="nextTo"/>
        <c:txPr>
          <a:bodyPr rot="-5400000" vert="horz"/>
          <a:lstStyle/>
          <a:p>
            <a:pPr>
              <a:defRPr sz="1000" b="1" i="0" u="none" strike="noStrike" baseline="0">
                <a:solidFill>
                  <a:srgbClr val="000000"/>
                </a:solidFill>
                <a:latin typeface="+mn-lt"/>
                <a:ea typeface="Garamond"/>
                <a:cs typeface="Garamond"/>
              </a:defRPr>
            </a:pPr>
            <a:endParaRPr lang="en-US"/>
          </a:p>
        </c:txPr>
        <c:crossAx val="-90257136"/>
        <c:crosses val="autoZero"/>
        <c:auto val="1"/>
        <c:lblAlgn val="ctr"/>
        <c:lblOffset val="100"/>
        <c:noMultiLvlLbl val="0"/>
      </c:catAx>
      <c:valAx>
        <c:axId val="-90257136"/>
        <c:scaling>
          <c:orientation val="minMax"/>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0257680"/>
        <c:crosses val="autoZero"/>
        <c:crossBetween val="between"/>
      </c:valAx>
    </c:plotArea>
    <c:legend>
      <c:legendPos val="r"/>
      <c:layout>
        <c:manualLayout>
          <c:xMode val="edge"/>
          <c:yMode val="edge"/>
          <c:x val="0.79547610808437275"/>
          <c:y val="5.4028490737870298E-3"/>
          <c:w val="0.20009162857200394"/>
          <c:h val="0.78228703069724981"/>
        </c:manualLayout>
      </c:layout>
      <c:overlay val="0"/>
      <c:spPr>
        <a:pattFill prst="pct60">
          <a:fgClr>
            <a:srgbClr val="CCFF99"/>
          </a:fgClr>
          <a:bgClr>
            <a:schemeClr val="bg1"/>
          </a:bgClr>
        </a:pattFill>
      </c:spPr>
      <c:txPr>
        <a:bodyPr/>
        <a:lstStyle/>
        <a:p>
          <a:pPr>
            <a:defRPr sz="1050" b="1" i="0" u="none" strike="noStrike" baseline="0">
              <a:solidFill>
                <a:schemeClr val="tx1"/>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71472381610543367"/>
          <c:h val="0.86736915615386623"/>
        </c:manualLayout>
      </c:layout>
      <c:barChart>
        <c:barDir val="col"/>
        <c:grouping val="percentStacked"/>
        <c:varyColors val="0"/>
        <c:ser>
          <c:idx val="0"/>
          <c:order val="0"/>
          <c:tx>
            <c:strRef>
              <c:f>'Mother ed contrib'!$B$24</c:f>
              <c:strCache>
                <c:ptCount val="1"/>
                <c:pt idx="0">
                  <c:v>School attendance</c:v>
                </c:pt>
              </c:strCache>
            </c:strRef>
          </c:tx>
          <c:spPr>
            <a:solidFill>
              <a:srgbClr val="ED7D31"/>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contrib'!$C$24:$G$24</c:f>
              <c:numCache>
                <c:formatCode>#,##0.0_ ;\-#,##0.0\ </c:formatCode>
                <c:ptCount val="5"/>
                <c:pt idx="0">
                  <c:v>10.855589999999999</c:v>
                </c:pt>
                <c:pt idx="1">
                  <c:v>11.308999999999999</c:v>
                </c:pt>
                <c:pt idx="2">
                  <c:v>10.602</c:v>
                </c:pt>
                <c:pt idx="3">
                  <c:v>9.9369999999999994</c:v>
                </c:pt>
                <c:pt idx="4">
                  <c:v>11.128</c:v>
                </c:pt>
              </c:numCache>
            </c:numRef>
          </c:val>
          <c:extLst>
            <c:ext xmlns:c16="http://schemas.microsoft.com/office/drawing/2014/chart" uri="{C3380CC4-5D6E-409C-BE32-E72D297353CC}">
              <c16:uniqueId val="{00000000-18CD-4EF9-A5A7-71279905B7FE}"/>
            </c:ext>
          </c:extLst>
        </c:ser>
        <c:ser>
          <c:idx val="1"/>
          <c:order val="1"/>
          <c:tx>
            <c:strRef>
              <c:f>'Mother ed contrib'!$B$25</c:f>
              <c:strCache>
                <c:ptCount val="1"/>
                <c:pt idx="0">
                  <c:v>Years of schooling</c:v>
                </c:pt>
              </c:strCache>
            </c:strRef>
          </c:tx>
          <c:spPr>
            <a:solidFill>
              <a:srgbClr val="FFC000"/>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contrib'!$C$25:$G$25</c:f>
              <c:numCache>
                <c:formatCode>#,##0.0_ ;\-#,##0.0\ </c:formatCode>
                <c:ptCount val="5"/>
                <c:pt idx="0">
                  <c:v>14.81429</c:v>
                </c:pt>
                <c:pt idx="1">
                  <c:v>15.265999999999998</c:v>
                </c:pt>
                <c:pt idx="2">
                  <c:v>15.345000000000001</c:v>
                </c:pt>
                <c:pt idx="3">
                  <c:v>14.045999999999999</c:v>
                </c:pt>
                <c:pt idx="4">
                  <c:v>0</c:v>
                </c:pt>
              </c:numCache>
            </c:numRef>
          </c:val>
          <c:extLst>
            <c:ext xmlns:c16="http://schemas.microsoft.com/office/drawing/2014/chart" uri="{C3380CC4-5D6E-409C-BE32-E72D297353CC}">
              <c16:uniqueId val="{00000001-18CD-4EF9-A5A7-71279905B7FE}"/>
            </c:ext>
          </c:extLst>
        </c:ser>
        <c:ser>
          <c:idx val="2"/>
          <c:order val="2"/>
          <c:tx>
            <c:strRef>
              <c:f>'Mother ed contrib'!$B$26</c:f>
              <c:strCache>
                <c:ptCount val="1"/>
                <c:pt idx="0">
                  <c:v>Access to internet</c:v>
                </c:pt>
              </c:strCache>
            </c:strRef>
          </c:tx>
          <c:spPr>
            <a:solidFill>
              <a:srgbClr val="F4B183"/>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contrib'!$C$26:$G$26</c:f>
              <c:numCache>
                <c:formatCode>#,##0.0_ ;\-#,##0.0\ </c:formatCode>
                <c:ptCount val="5"/>
                <c:pt idx="0">
                  <c:v>15.68249</c:v>
                </c:pt>
                <c:pt idx="1">
                  <c:v>15.967999999999998</c:v>
                </c:pt>
                <c:pt idx="2">
                  <c:v>15.76</c:v>
                </c:pt>
                <c:pt idx="3">
                  <c:v>15.043999999999999</c:v>
                </c:pt>
                <c:pt idx="4">
                  <c:v>14.834</c:v>
                </c:pt>
              </c:numCache>
            </c:numRef>
          </c:val>
          <c:extLst>
            <c:ext xmlns:c16="http://schemas.microsoft.com/office/drawing/2014/chart" uri="{C3380CC4-5D6E-409C-BE32-E72D297353CC}">
              <c16:uniqueId val="{00000002-18CD-4EF9-A5A7-71279905B7FE}"/>
            </c:ext>
          </c:extLst>
        </c:ser>
        <c:ser>
          <c:idx val="3"/>
          <c:order val="3"/>
          <c:tx>
            <c:strRef>
              <c:f>'Mother ed contrib'!$B$27</c:f>
              <c:strCache>
                <c:ptCount val="1"/>
                <c:pt idx="0">
                  <c:v>Child mortality</c:v>
                </c:pt>
              </c:strCache>
            </c:strRef>
          </c:tx>
          <c:spPr>
            <a:solidFill>
              <a:srgbClr val="B61E63"/>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contrib'!$C$27:$G$27</c:f>
              <c:numCache>
                <c:formatCode>#,##0.0_ ;\-#,##0.0\ </c:formatCode>
                <c:ptCount val="5"/>
                <c:pt idx="0">
                  <c:v>1.158927</c:v>
                </c:pt>
                <c:pt idx="1">
                  <c:v>1.0109999999999999</c:v>
                </c:pt>
                <c:pt idx="2">
                  <c:v>1.141</c:v>
                </c:pt>
                <c:pt idx="3">
                  <c:v>1.423</c:v>
                </c:pt>
                <c:pt idx="4">
                  <c:v>2.6539999999999999</c:v>
                </c:pt>
              </c:numCache>
            </c:numRef>
          </c:val>
          <c:extLst>
            <c:ext xmlns:c16="http://schemas.microsoft.com/office/drawing/2014/chart" uri="{C3380CC4-5D6E-409C-BE32-E72D297353CC}">
              <c16:uniqueId val="{00000003-18CD-4EF9-A5A7-71279905B7FE}"/>
            </c:ext>
          </c:extLst>
        </c:ser>
        <c:ser>
          <c:idx val="4"/>
          <c:order val="4"/>
          <c:tx>
            <c:strRef>
              <c:f>'Mother ed contrib'!$B$28</c:f>
              <c:strCache>
                <c:ptCount val="1"/>
                <c:pt idx="0">
                  <c:v>Nutrition</c:v>
                </c:pt>
              </c:strCache>
            </c:strRef>
          </c:tx>
          <c:spPr>
            <a:solidFill>
              <a:srgbClr val="F6A8C0"/>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contrib'!$C$28:$G$28</c:f>
              <c:numCache>
                <c:formatCode>#,##0.0_ ;\-#,##0.0\ </c:formatCode>
                <c:ptCount val="5"/>
                <c:pt idx="0">
                  <c:v>5.4005470000000004</c:v>
                </c:pt>
                <c:pt idx="1">
                  <c:v>5.6310000000000002</c:v>
                </c:pt>
                <c:pt idx="2">
                  <c:v>5.0070000000000006</c:v>
                </c:pt>
                <c:pt idx="3">
                  <c:v>5.6579999999999995</c:v>
                </c:pt>
                <c:pt idx="4">
                  <c:v>10.106999999999999</c:v>
                </c:pt>
              </c:numCache>
            </c:numRef>
          </c:val>
          <c:extLst>
            <c:ext xmlns:c16="http://schemas.microsoft.com/office/drawing/2014/chart" uri="{C3380CC4-5D6E-409C-BE32-E72D297353CC}">
              <c16:uniqueId val="{00000004-18CD-4EF9-A5A7-71279905B7FE}"/>
            </c:ext>
          </c:extLst>
        </c:ser>
        <c:ser>
          <c:idx val="5"/>
          <c:order val="5"/>
          <c:tx>
            <c:strRef>
              <c:f>'Mother ed contrib'!$B$29</c:f>
              <c:strCache>
                <c:ptCount val="1"/>
                <c:pt idx="0">
                  <c:v>Early marriage</c:v>
                </c:pt>
              </c:strCache>
            </c:strRef>
          </c:tx>
          <c:spPr>
            <a:solidFill>
              <a:srgbClr val="ED5181"/>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contrib'!$C$29:$G$29</c:f>
              <c:numCache>
                <c:formatCode>#,##0.0_ ;\-#,##0.0\ </c:formatCode>
                <c:ptCount val="5"/>
                <c:pt idx="0">
                  <c:v>11.50834</c:v>
                </c:pt>
                <c:pt idx="1">
                  <c:v>10.132</c:v>
                </c:pt>
                <c:pt idx="2">
                  <c:v>11.78</c:v>
                </c:pt>
                <c:pt idx="3">
                  <c:v>13.425999999999998</c:v>
                </c:pt>
                <c:pt idx="4">
                  <c:v>12.772</c:v>
                </c:pt>
              </c:numCache>
            </c:numRef>
          </c:val>
          <c:extLst>
            <c:ext xmlns:c16="http://schemas.microsoft.com/office/drawing/2014/chart" uri="{C3380CC4-5D6E-409C-BE32-E72D297353CC}">
              <c16:uniqueId val="{00000005-18CD-4EF9-A5A7-71279905B7FE}"/>
            </c:ext>
          </c:extLst>
        </c:ser>
        <c:ser>
          <c:idx val="6"/>
          <c:order val="6"/>
          <c:tx>
            <c:strRef>
              <c:f>'Mother ed contrib'!$B$30</c:f>
              <c:strCache>
                <c:ptCount val="1"/>
                <c:pt idx="0">
                  <c:v>Home ownership</c:v>
                </c:pt>
              </c:strCache>
            </c:strRef>
          </c:tx>
          <c:spPr>
            <a:solidFill>
              <a:srgbClr val="385723"/>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contrib'!$C$30:$G$30</c:f>
              <c:numCache>
                <c:formatCode>#,##0.0_ ;\-#,##0.0\ </c:formatCode>
                <c:ptCount val="5"/>
                <c:pt idx="0">
                  <c:v>2.8190689999999998</c:v>
                </c:pt>
                <c:pt idx="1">
                  <c:v>2.181</c:v>
                </c:pt>
                <c:pt idx="2">
                  <c:v>2.9080000000000004</c:v>
                </c:pt>
                <c:pt idx="3">
                  <c:v>3.7389999999999999</c:v>
                </c:pt>
                <c:pt idx="4">
                  <c:v>5.5110000000000001</c:v>
                </c:pt>
              </c:numCache>
            </c:numRef>
          </c:val>
          <c:extLst>
            <c:ext xmlns:c16="http://schemas.microsoft.com/office/drawing/2014/chart" uri="{C3380CC4-5D6E-409C-BE32-E72D297353CC}">
              <c16:uniqueId val="{00000006-18CD-4EF9-A5A7-71279905B7FE}"/>
            </c:ext>
          </c:extLst>
        </c:ser>
        <c:ser>
          <c:idx val="7"/>
          <c:order val="7"/>
          <c:tx>
            <c:strRef>
              <c:f>'Mother ed contrib'!$B$31</c:f>
              <c:strCache>
                <c:ptCount val="1"/>
                <c:pt idx="0">
                  <c:v>Overcrowding</c:v>
                </c:pt>
              </c:strCache>
            </c:strRef>
          </c:tx>
          <c:spPr>
            <a:solidFill>
              <a:srgbClr val="548235"/>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contrib'!$C$31:$G$31</c:f>
              <c:numCache>
                <c:formatCode>#,##0.0_ ;\-#,##0.0\ </c:formatCode>
                <c:ptCount val="5"/>
                <c:pt idx="0">
                  <c:v>6.8212070000000002</c:v>
                </c:pt>
                <c:pt idx="1">
                  <c:v>6.7750000000000004</c:v>
                </c:pt>
                <c:pt idx="2">
                  <c:v>6.8489999999999993</c:v>
                </c:pt>
                <c:pt idx="3">
                  <c:v>6.6360000000000001</c:v>
                </c:pt>
                <c:pt idx="4">
                  <c:v>8.520999999999999</c:v>
                </c:pt>
              </c:numCache>
            </c:numRef>
          </c:val>
          <c:extLst>
            <c:ext xmlns:c16="http://schemas.microsoft.com/office/drawing/2014/chart" uri="{C3380CC4-5D6E-409C-BE32-E72D297353CC}">
              <c16:uniqueId val="{00000007-18CD-4EF9-A5A7-71279905B7FE}"/>
            </c:ext>
          </c:extLst>
        </c:ser>
        <c:ser>
          <c:idx val="8"/>
          <c:order val="8"/>
          <c:tx>
            <c:strRef>
              <c:f>'Mother ed contrib'!$B$32</c:f>
              <c:strCache>
                <c:ptCount val="1"/>
                <c:pt idx="0">
                  <c:v>Electricity</c:v>
                </c:pt>
              </c:strCache>
            </c:strRef>
          </c:tx>
          <c:spPr>
            <a:solidFill>
              <a:srgbClr val="67A442"/>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contrib'!$C$32:$G$32</c:f>
              <c:numCache>
                <c:formatCode>#,##0.0_ ;\-#,##0.0\ </c:formatCode>
                <c:ptCount val="5"/>
                <c:pt idx="0">
                  <c:v>2.6270549999999999</c:v>
                </c:pt>
                <c:pt idx="1">
                  <c:v>3.4359999999999999</c:v>
                </c:pt>
                <c:pt idx="2">
                  <c:v>2.218</c:v>
                </c:pt>
                <c:pt idx="3">
                  <c:v>2.2149999999999999</c:v>
                </c:pt>
                <c:pt idx="4">
                  <c:v>2.528</c:v>
                </c:pt>
              </c:numCache>
            </c:numRef>
          </c:val>
          <c:extLst>
            <c:ext xmlns:c16="http://schemas.microsoft.com/office/drawing/2014/chart" uri="{C3380CC4-5D6E-409C-BE32-E72D297353CC}">
              <c16:uniqueId val="{00000008-18CD-4EF9-A5A7-71279905B7FE}"/>
            </c:ext>
          </c:extLst>
        </c:ser>
        <c:ser>
          <c:idx val="9"/>
          <c:order val="9"/>
          <c:tx>
            <c:strRef>
              <c:f>'Mother ed contrib'!$B$33</c:f>
              <c:strCache>
                <c:ptCount val="1"/>
                <c:pt idx="0">
                  <c:v>Clean energy</c:v>
                </c:pt>
              </c:strCache>
            </c:strRef>
          </c:tx>
          <c:spPr>
            <a:solidFill>
              <a:srgbClr val="97CA78"/>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contrib'!$C$33:$G$33</c:f>
              <c:numCache>
                <c:formatCode>#,##0.0_ ;\-#,##0.0\ </c:formatCode>
                <c:ptCount val="5"/>
                <c:pt idx="0">
                  <c:v>0.5483344</c:v>
                </c:pt>
                <c:pt idx="1">
                  <c:v>0.72099999999999997</c:v>
                </c:pt>
                <c:pt idx="2">
                  <c:v>0.50800000000000001</c:v>
                </c:pt>
                <c:pt idx="3">
                  <c:v>0.22599999999999998</c:v>
                </c:pt>
                <c:pt idx="4">
                  <c:v>0.71099999999999997</c:v>
                </c:pt>
              </c:numCache>
            </c:numRef>
          </c:val>
          <c:extLst>
            <c:ext xmlns:c16="http://schemas.microsoft.com/office/drawing/2014/chart" uri="{C3380CC4-5D6E-409C-BE32-E72D297353CC}">
              <c16:uniqueId val="{00000009-18CD-4EF9-A5A7-71279905B7FE}"/>
            </c:ext>
          </c:extLst>
        </c:ser>
        <c:ser>
          <c:idx val="10"/>
          <c:order val="10"/>
          <c:tx>
            <c:strRef>
              <c:f>'Mother ed contrib'!$B$34</c:f>
              <c:strCache>
                <c:ptCount val="1"/>
                <c:pt idx="0">
                  <c:v>Drinking water</c:v>
                </c:pt>
              </c:strCache>
            </c:strRef>
          </c:tx>
          <c:spPr>
            <a:solidFill>
              <a:srgbClr val="BCDDA7"/>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contrib'!$C$34:$G$34</c:f>
              <c:numCache>
                <c:formatCode>#,##0.0_ ;\-#,##0.0\ </c:formatCode>
                <c:ptCount val="5"/>
                <c:pt idx="0">
                  <c:v>3.1018880000000002</c:v>
                </c:pt>
                <c:pt idx="1">
                  <c:v>2.3479999999999999</c:v>
                </c:pt>
                <c:pt idx="2">
                  <c:v>3.3719999999999999</c:v>
                </c:pt>
                <c:pt idx="3">
                  <c:v>3.8479999999999999</c:v>
                </c:pt>
                <c:pt idx="4">
                  <c:v>4.4110000000000005</c:v>
                </c:pt>
              </c:numCache>
            </c:numRef>
          </c:val>
          <c:extLst>
            <c:ext xmlns:c16="http://schemas.microsoft.com/office/drawing/2014/chart" uri="{C3380CC4-5D6E-409C-BE32-E72D297353CC}">
              <c16:uniqueId val="{0000000A-18CD-4EF9-A5A7-71279905B7FE}"/>
            </c:ext>
          </c:extLst>
        </c:ser>
        <c:ser>
          <c:idx val="11"/>
          <c:order val="11"/>
          <c:tx>
            <c:strRef>
              <c:f>'Mother ed contrib'!$B$35</c:f>
              <c:strCache>
                <c:ptCount val="1"/>
                <c:pt idx="0">
                  <c:v>Sanitation</c:v>
                </c:pt>
              </c:strCache>
            </c:strRef>
          </c:tx>
          <c:spPr>
            <a:solidFill>
              <a:srgbClr val="E3F1DB"/>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contrib'!$C$35:$G$35</c:f>
              <c:numCache>
                <c:formatCode>#,##0.0_ ;\-#,##0.0\ </c:formatCode>
                <c:ptCount val="5"/>
                <c:pt idx="0">
                  <c:v>2.7128030000000001</c:v>
                </c:pt>
                <c:pt idx="1">
                  <c:v>3.3680000000000003</c:v>
                </c:pt>
                <c:pt idx="2">
                  <c:v>2.4950000000000001</c:v>
                </c:pt>
                <c:pt idx="3">
                  <c:v>2.0030000000000001</c:v>
                </c:pt>
                <c:pt idx="4">
                  <c:v>2.0789999999999997</c:v>
                </c:pt>
              </c:numCache>
            </c:numRef>
          </c:val>
          <c:extLst>
            <c:ext xmlns:c16="http://schemas.microsoft.com/office/drawing/2014/chart" uri="{C3380CC4-5D6E-409C-BE32-E72D297353CC}">
              <c16:uniqueId val="{0000000B-18CD-4EF9-A5A7-71279905B7FE}"/>
            </c:ext>
          </c:extLst>
        </c:ser>
        <c:ser>
          <c:idx val="12"/>
          <c:order val="12"/>
          <c:tx>
            <c:strRef>
              <c:f>'Mother ed contrib'!$B$36</c:f>
              <c:strCache>
                <c:ptCount val="1"/>
                <c:pt idx="0">
                  <c:v>School lag</c:v>
                </c:pt>
              </c:strCache>
            </c:strRef>
          </c:tx>
          <c:spPr>
            <a:solidFill>
              <a:srgbClr val="00B0F0"/>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contrib'!$C$36:$G$36</c:f>
              <c:numCache>
                <c:formatCode>#,##0.0_ ;\-#,##0.0\ </c:formatCode>
                <c:ptCount val="5"/>
                <c:pt idx="0">
                  <c:v>8.3485230000000001</c:v>
                </c:pt>
                <c:pt idx="1">
                  <c:v>8.3360000000000003</c:v>
                </c:pt>
                <c:pt idx="2">
                  <c:v>8.4390000000000001</c:v>
                </c:pt>
                <c:pt idx="3">
                  <c:v>8.3369999999999997</c:v>
                </c:pt>
                <c:pt idx="4">
                  <c:v>7.5750000000000002</c:v>
                </c:pt>
              </c:numCache>
            </c:numRef>
          </c:val>
          <c:extLst>
            <c:ext xmlns:c16="http://schemas.microsoft.com/office/drawing/2014/chart" uri="{C3380CC4-5D6E-409C-BE32-E72D297353CC}">
              <c16:uniqueId val="{0000000C-18CD-4EF9-A5A7-71279905B7FE}"/>
            </c:ext>
          </c:extLst>
        </c:ser>
        <c:ser>
          <c:idx val="13"/>
          <c:order val="13"/>
          <c:tx>
            <c:strRef>
              <c:f>'Mother ed contrib'!$B$37</c:f>
              <c:strCache>
                <c:ptCount val="1"/>
                <c:pt idx="0">
                  <c:v>Child protection</c:v>
                </c:pt>
              </c:strCache>
            </c:strRef>
          </c:tx>
          <c:spPr>
            <a:solidFill>
              <a:srgbClr val="0070C0"/>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contrib'!$C$37:$G$37</c:f>
              <c:numCache>
                <c:formatCode>#,##0.0_ ;\-#,##0.0\ </c:formatCode>
                <c:ptCount val="5"/>
                <c:pt idx="0">
                  <c:v>11.103899999999999</c:v>
                </c:pt>
                <c:pt idx="1">
                  <c:v>10.602</c:v>
                </c:pt>
                <c:pt idx="2">
                  <c:v>11.218</c:v>
                </c:pt>
                <c:pt idx="3">
                  <c:v>11.598000000000001</c:v>
                </c:pt>
                <c:pt idx="4">
                  <c:v>14.946000000000002</c:v>
                </c:pt>
              </c:numCache>
            </c:numRef>
          </c:val>
          <c:extLst>
            <c:ext xmlns:c16="http://schemas.microsoft.com/office/drawing/2014/chart" uri="{C3380CC4-5D6E-409C-BE32-E72D297353CC}">
              <c16:uniqueId val="{0000000D-18CD-4EF9-A5A7-71279905B7FE}"/>
            </c:ext>
          </c:extLst>
        </c:ser>
        <c:ser>
          <c:idx val="14"/>
          <c:order val="14"/>
          <c:tx>
            <c:strRef>
              <c:f>'Mother ed contrib'!$B$38</c:f>
              <c:strCache>
                <c:ptCount val="1"/>
                <c:pt idx="0">
                  <c:v>Child labour</c:v>
                </c:pt>
              </c:strCache>
            </c:strRef>
          </c:tx>
          <c:spPr>
            <a:solidFill>
              <a:srgbClr val="002060"/>
            </a:solidFill>
          </c:spPr>
          <c:invertIfNegative val="0"/>
          <c:cat>
            <c:strRef>
              <c:f>'Mother ed contrib'!$C$23:$G$23</c:f>
              <c:strCache>
                <c:ptCount val="5"/>
                <c:pt idx="0">
                  <c:v>National</c:v>
                </c:pt>
                <c:pt idx="1">
                  <c:v>Pre-primary</c:v>
                </c:pt>
                <c:pt idx="2">
                  <c:v>Primary</c:v>
                </c:pt>
                <c:pt idx="3">
                  <c:v>Lower Secondary</c:v>
                </c:pt>
                <c:pt idx="4">
                  <c:v>Upper Secondary+</c:v>
                </c:pt>
              </c:strCache>
            </c:strRef>
          </c:cat>
          <c:val>
            <c:numRef>
              <c:f>'Mother ed contrib'!$C$38:$G$38</c:f>
              <c:numCache>
                <c:formatCode>#,##0.0_ ;\-#,##0.0\ </c:formatCode>
                <c:ptCount val="5"/>
                <c:pt idx="0">
                  <c:v>2.4970409999999998</c:v>
                </c:pt>
                <c:pt idx="1">
                  <c:v>2.9170000000000003</c:v>
                </c:pt>
                <c:pt idx="2">
                  <c:v>2.3570000000000002</c:v>
                </c:pt>
                <c:pt idx="3">
                  <c:v>1.8640000000000001</c:v>
                </c:pt>
                <c:pt idx="4">
                  <c:v>2.222</c:v>
                </c:pt>
              </c:numCache>
            </c:numRef>
          </c:val>
          <c:extLst>
            <c:ext xmlns:c16="http://schemas.microsoft.com/office/drawing/2014/chart" uri="{C3380CC4-5D6E-409C-BE32-E72D297353CC}">
              <c16:uniqueId val="{0000000E-18CD-4EF9-A5A7-71279905B7FE}"/>
            </c:ext>
          </c:extLst>
        </c:ser>
        <c:dLbls>
          <c:showLegendKey val="0"/>
          <c:showVal val="0"/>
          <c:showCatName val="0"/>
          <c:showSerName val="0"/>
          <c:showPercent val="0"/>
          <c:showBubbleSize val="0"/>
        </c:dLbls>
        <c:gapWidth val="55"/>
        <c:overlap val="100"/>
        <c:axId val="-34906208"/>
        <c:axId val="-34904032"/>
      </c:barChart>
      <c:catAx>
        <c:axId val="-34906208"/>
        <c:scaling>
          <c:orientation val="minMax"/>
        </c:scaling>
        <c:delete val="0"/>
        <c:axPos val="b"/>
        <c:numFmt formatCode="General" sourceLinked="1"/>
        <c:majorTickMark val="none"/>
        <c:minorTickMark val="none"/>
        <c:tickLblPos val="nextTo"/>
        <c:txPr>
          <a:bodyPr rot="0" vert="horz"/>
          <a:lstStyle/>
          <a:p>
            <a:pPr>
              <a:defRPr sz="1050" b="1" i="0" u="none" strike="noStrike" baseline="0">
                <a:solidFill>
                  <a:schemeClr val="tx1"/>
                </a:solidFill>
                <a:latin typeface="+mn-lt"/>
                <a:ea typeface="Garamond"/>
                <a:cs typeface="Garamond"/>
              </a:defRPr>
            </a:pPr>
            <a:endParaRPr lang="en-US"/>
          </a:p>
        </c:txPr>
        <c:crossAx val="-34904032"/>
        <c:crosses val="autoZero"/>
        <c:auto val="1"/>
        <c:lblAlgn val="ctr"/>
        <c:lblOffset val="100"/>
        <c:noMultiLvlLbl val="0"/>
      </c:catAx>
      <c:valAx>
        <c:axId val="-34904032"/>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34906208"/>
        <c:crosses val="autoZero"/>
        <c:crossBetween val="between"/>
      </c:valAx>
    </c:plotArea>
    <c:legend>
      <c:legendPos val="r"/>
      <c:layout>
        <c:manualLayout>
          <c:xMode val="edge"/>
          <c:yMode val="edge"/>
          <c:x val="0.76725352847800898"/>
          <c:y val="3.4303662570404431E-2"/>
          <c:w val="0.23051342490896815"/>
          <c:h val="0.8686049955271683"/>
        </c:manualLayout>
      </c:layout>
      <c:overlay val="0"/>
      <c:spPr>
        <a:pattFill prst="pct70">
          <a:fgClr>
            <a:srgbClr val="CCFF99"/>
          </a:fgClr>
          <a:bgClr>
            <a:schemeClr val="bg1"/>
          </a:bgClr>
        </a:pattFill>
      </c:spPr>
      <c:txPr>
        <a:bodyPr/>
        <a:lstStyle/>
        <a:p>
          <a:pPr>
            <a:defRPr sz="1050" b="1" i="0" u="none" strike="noStrike" baseline="0">
              <a:solidFill>
                <a:srgbClr val="000000"/>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56731995582307E-2"/>
          <c:y val="3.7330313416974258E-2"/>
          <c:w val="0.89075252420391837"/>
          <c:h val="0.61305201490697636"/>
        </c:manualLayout>
      </c:layout>
      <c:barChart>
        <c:barDir val="col"/>
        <c:grouping val="clustered"/>
        <c:varyColors val="1"/>
        <c:ser>
          <c:idx val="0"/>
          <c:order val="0"/>
          <c:invertIfNegative val="0"/>
          <c:dPt>
            <c:idx val="0"/>
            <c:invertIfNegative val="0"/>
            <c:bubble3D val="0"/>
            <c:spPr>
              <a:solidFill>
                <a:srgbClr val="ED7D31"/>
              </a:solidFill>
            </c:spPr>
            <c:extLst>
              <c:ext xmlns:c16="http://schemas.microsoft.com/office/drawing/2014/chart" uri="{C3380CC4-5D6E-409C-BE32-E72D297353CC}">
                <c16:uniqueId val="{00000001-F54A-436D-9028-DA6556ADD247}"/>
              </c:ext>
            </c:extLst>
          </c:dPt>
          <c:dPt>
            <c:idx val="1"/>
            <c:invertIfNegative val="0"/>
            <c:bubble3D val="0"/>
            <c:spPr>
              <a:solidFill>
                <a:srgbClr val="FFC000"/>
              </a:solidFill>
            </c:spPr>
            <c:extLst>
              <c:ext xmlns:c16="http://schemas.microsoft.com/office/drawing/2014/chart" uri="{C3380CC4-5D6E-409C-BE32-E72D297353CC}">
                <c16:uniqueId val="{00000003-F54A-436D-9028-DA6556ADD247}"/>
              </c:ext>
            </c:extLst>
          </c:dPt>
          <c:dPt>
            <c:idx val="2"/>
            <c:invertIfNegative val="0"/>
            <c:bubble3D val="0"/>
            <c:spPr>
              <a:solidFill>
                <a:srgbClr val="F4B183"/>
              </a:solidFill>
            </c:spPr>
            <c:extLst>
              <c:ext xmlns:c16="http://schemas.microsoft.com/office/drawing/2014/chart" uri="{C3380CC4-5D6E-409C-BE32-E72D297353CC}">
                <c16:uniqueId val="{00000005-F54A-436D-9028-DA6556ADD247}"/>
              </c:ext>
            </c:extLst>
          </c:dPt>
          <c:dPt>
            <c:idx val="3"/>
            <c:invertIfNegative val="0"/>
            <c:bubble3D val="0"/>
            <c:spPr>
              <a:solidFill>
                <a:srgbClr val="B61E63"/>
              </a:solidFill>
            </c:spPr>
            <c:extLst>
              <c:ext xmlns:c16="http://schemas.microsoft.com/office/drawing/2014/chart" uri="{C3380CC4-5D6E-409C-BE32-E72D297353CC}">
                <c16:uniqueId val="{00000007-F54A-436D-9028-DA6556ADD247}"/>
              </c:ext>
            </c:extLst>
          </c:dPt>
          <c:dPt>
            <c:idx val="4"/>
            <c:invertIfNegative val="0"/>
            <c:bubble3D val="0"/>
            <c:spPr>
              <a:solidFill>
                <a:srgbClr val="F6A8C0"/>
              </a:solidFill>
            </c:spPr>
            <c:extLst>
              <c:ext xmlns:c16="http://schemas.microsoft.com/office/drawing/2014/chart" uri="{C3380CC4-5D6E-409C-BE32-E72D297353CC}">
                <c16:uniqueId val="{00000009-F54A-436D-9028-DA6556ADD247}"/>
              </c:ext>
            </c:extLst>
          </c:dPt>
          <c:dPt>
            <c:idx val="5"/>
            <c:invertIfNegative val="0"/>
            <c:bubble3D val="0"/>
            <c:spPr>
              <a:solidFill>
                <a:srgbClr val="ED5181"/>
              </a:solidFill>
            </c:spPr>
            <c:extLst>
              <c:ext xmlns:c16="http://schemas.microsoft.com/office/drawing/2014/chart" uri="{C3380CC4-5D6E-409C-BE32-E72D297353CC}">
                <c16:uniqueId val="{0000000B-F54A-436D-9028-DA6556ADD247}"/>
              </c:ext>
            </c:extLst>
          </c:dPt>
          <c:dPt>
            <c:idx val="6"/>
            <c:invertIfNegative val="0"/>
            <c:bubble3D val="0"/>
            <c:spPr>
              <a:solidFill>
                <a:srgbClr val="385723"/>
              </a:solidFill>
            </c:spPr>
            <c:extLst>
              <c:ext xmlns:c16="http://schemas.microsoft.com/office/drawing/2014/chart" uri="{C3380CC4-5D6E-409C-BE32-E72D297353CC}">
                <c16:uniqueId val="{0000000D-F54A-436D-9028-DA6556ADD247}"/>
              </c:ext>
            </c:extLst>
          </c:dPt>
          <c:dPt>
            <c:idx val="7"/>
            <c:invertIfNegative val="0"/>
            <c:bubble3D val="0"/>
            <c:spPr>
              <a:solidFill>
                <a:srgbClr val="548235"/>
              </a:solidFill>
            </c:spPr>
            <c:extLst>
              <c:ext xmlns:c16="http://schemas.microsoft.com/office/drawing/2014/chart" uri="{C3380CC4-5D6E-409C-BE32-E72D297353CC}">
                <c16:uniqueId val="{0000000F-F54A-436D-9028-DA6556ADD247}"/>
              </c:ext>
            </c:extLst>
          </c:dPt>
          <c:dPt>
            <c:idx val="8"/>
            <c:invertIfNegative val="0"/>
            <c:bubble3D val="0"/>
            <c:spPr>
              <a:solidFill>
                <a:srgbClr val="67A442"/>
              </a:solidFill>
            </c:spPr>
            <c:extLst>
              <c:ext xmlns:c16="http://schemas.microsoft.com/office/drawing/2014/chart" uri="{C3380CC4-5D6E-409C-BE32-E72D297353CC}">
                <c16:uniqueId val="{00000011-F54A-436D-9028-DA6556ADD247}"/>
              </c:ext>
            </c:extLst>
          </c:dPt>
          <c:dPt>
            <c:idx val="9"/>
            <c:invertIfNegative val="0"/>
            <c:bubble3D val="0"/>
            <c:spPr>
              <a:solidFill>
                <a:srgbClr val="97CA78"/>
              </a:solidFill>
            </c:spPr>
            <c:extLst>
              <c:ext xmlns:c16="http://schemas.microsoft.com/office/drawing/2014/chart" uri="{C3380CC4-5D6E-409C-BE32-E72D297353CC}">
                <c16:uniqueId val="{00000013-F54A-436D-9028-DA6556ADD247}"/>
              </c:ext>
            </c:extLst>
          </c:dPt>
          <c:dPt>
            <c:idx val="10"/>
            <c:invertIfNegative val="0"/>
            <c:bubble3D val="0"/>
            <c:spPr>
              <a:solidFill>
                <a:srgbClr val="BCDDA7"/>
              </a:solidFill>
            </c:spPr>
            <c:extLst>
              <c:ext xmlns:c16="http://schemas.microsoft.com/office/drawing/2014/chart" uri="{C3380CC4-5D6E-409C-BE32-E72D297353CC}">
                <c16:uniqueId val="{00000015-F54A-436D-9028-DA6556ADD247}"/>
              </c:ext>
            </c:extLst>
          </c:dPt>
          <c:dPt>
            <c:idx val="11"/>
            <c:invertIfNegative val="0"/>
            <c:bubble3D val="0"/>
            <c:spPr>
              <a:solidFill>
                <a:srgbClr val="E3F1DB"/>
              </a:solidFill>
            </c:spPr>
            <c:extLst>
              <c:ext xmlns:c16="http://schemas.microsoft.com/office/drawing/2014/chart" uri="{C3380CC4-5D6E-409C-BE32-E72D297353CC}">
                <c16:uniqueId val="{00000017-F54A-436D-9028-DA6556ADD247}"/>
              </c:ext>
            </c:extLst>
          </c:dPt>
          <c:dPt>
            <c:idx val="12"/>
            <c:invertIfNegative val="0"/>
            <c:bubble3D val="0"/>
            <c:extLst>
              <c:ext xmlns:c16="http://schemas.microsoft.com/office/drawing/2014/chart" uri="{C3380CC4-5D6E-409C-BE32-E72D297353CC}">
                <c16:uniqueId val="{00000018-F54A-436D-9028-DA6556ADD247}"/>
              </c:ext>
            </c:extLst>
          </c:dPt>
          <c:dPt>
            <c:idx val="13"/>
            <c:invertIfNegative val="0"/>
            <c:bubble3D val="0"/>
            <c:extLst>
              <c:ext xmlns:c16="http://schemas.microsoft.com/office/drawing/2014/chart" uri="{C3380CC4-5D6E-409C-BE32-E72D297353CC}">
                <c16:uniqueId val="{00000019-F54A-436D-9028-DA6556ADD247}"/>
              </c:ext>
            </c:extLst>
          </c:dPt>
          <c:dPt>
            <c:idx val="14"/>
            <c:invertIfNegative val="0"/>
            <c:bubble3D val="0"/>
            <c:extLst>
              <c:ext xmlns:c16="http://schemas.microsoft.com/office/drawing/2014/chart" uri="{C3380CC4-5D6E-409C-BE32-E72D297353CC}">
                <c16:uniqueId val="{0000001A-F54A-436D-9028-DA6556ADD247}"/>
              </c:ext>
            </c:extLst>
          </c:dPt>
          <c:dLbls>
            <c:dLbl>
              <c:idx val="0"/>
              <c:layout>
                <c:manualLayout>
                  <c:x val="-2.2900761982282743E-3"/>
                  <c:y val="-2.2113017834932417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4A-436D-9028-DA6556ADD247}"/>
                </c:ext>
              </c:extLst>
            </c:dLbl>
            <c:dLbl>
              <c:idx val="1"/>
              <c:layout>
                <c:manualLayout>
                  <c:x val="-2.0541312658317972E-17"/>
                  <c:y val="-2.5793999506967716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54A-436D-9028-DA6556ADD247}"/>
                </c:ext>
              </c:extLst>
            </c:dLbl>
            <c:dLbl>
              <c:idx val="2"/>
              <c:layout>
                <c:manualLayout>
                  <c:x val="0"/>
                  <c:y val="-2.7374313017502646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54A-436D-9028-DA6556ADD247}"/>
                </c:ext>
              </c:extLst>
            </c:dLbl>
            <c:dLbl>
              <c:idx val="3"/>
              <c:layout>
                <c:manualLayout>
                  <c:x val="-2.290125499018505E-3"/>
                  <c:y val="-7.3891039863111033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54A-436D-9028-DA6556ADD247}"/>
                </c:ext>
              </c:extLst>
            </c:dLbl>
            <c:dLbl>
              <c:idx val="4"/>
              <c:layout>
                <c:manualLayout>
                  <c:x val="-4.1984245295267389E-17"/>
                  <c:y val="-1.4742011889954944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54A-436D-9028-DA6556ADD247}"/>
                </c:ext>
              </c:extLst>
            </c:dLbl>
            <c:dLbl>
              <c:idx val="5"/>
              <c:layout>
                <c:manualLayout>
                  <c:x val="0"/>
                  <c:y val="-1.4748916054001537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54A-436D-9028-DA6556ADD247}"/>
                </c:ext>
              </c:extLst>
            </c:dLbl>
            <c:dLbl>
              <c:idx val="6"/>
              <c:layout>
                <c:manualLayout>
                  <c:x val="0"/>
                  <c:y val="-1.8427514862443681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54A-436D-9028-DA6556ADD247}"/>
                </c:ext>
              </c:extLst>
            </c:dLbl>
            <c:dLbl>
              <c:idx val="7"/>
              <c:layout>
                <c:manualLayout>
                  <c:x val="0"/>
                  <c:y val="-3.3180783341308855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54A-436D-9028-DA6556ADD247}"/>
                </c:ext>
              </c:extLst>
            </c:dLbl>
            <c:dLbl>
              <c:idx val="8"/>
              <c:layout>
                <c:manualLayout>
                  <c:x val="-1.6433050126654378E-16"/>
                  <c:y val="-2.2122068995519207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54A-436D-9028-DA6556ADD247}"/>
                </c:ext>
              </c:extLst>
            </c:dLbl>
            <c:dLbl>
              <c:idx val="9"/>
              <c:layout>
                <c:manualLayout>
                  <c:x val="-1.6433050126654378E-16"/>
                  <c:y val="-7.3980945751947426E-3"/>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54A-436D-9028-DA6556ADD247}"/>
                </c:ext>
              </c:extLst>
            </c:dLbl>
            <c:dLbl>
              <c:idx val="10"/>
              <c:layout>
                <c:manualLayout>
                  <c:x val="8.3968490590534778E-17"/>
                  <c:y val="-2.2113017834932417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54A-436D-9028-DA6556ADD247}"/>
                </c:ext>
              </c:extLst>
            </c:dLbl>
            <c:dLbl>
              <c:idx val="11"/>
              <c:layout>
                <c:manualLayout>
                  <c:x val="2.290125499018505E-3"/>
                  <c:y val="-2.5811980684734916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54A-436D-9028-DA6556ADD247}"/>
                </c:ext>
              </c:extLst>
            </c:dLbl>
            <c:dLbl>
              <c:idx val="12"/>
              <c:layout>
                <c:manualLayout>
                  <c:x val="0"/>
                  <c:y val="-1.4742011889954944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54A-436D-9028-DA6556ADD247}"/>
                </c:ext>
              </c:extLst>
            </c:dLbl>
            <c:dLbl>
              <c:idx val="13"/>
              <c:layout>
                <c:manualLayout>
                  <c:x val="-4.5801523964565487E-3"/>
                  <c:y val="-2.5798520807421153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54A-436D-9028-DA6556ADD247}"/>
                </c:ext>
              </c:extLst>
            </c:dLbl>
            <c:dLbl>
              <c:idx val="14"/>
              <c:layout>
                <c:manualLayout>
                  <c:x val="0"/>
                  <c:y val="-1.1056508917466209E-2"/>
                </c:manualLayout>
              </c:layout>
              <c:spPr/>
              <c:txPr>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54A-436D-9028-DA6556ADD247}"/>
                </c:ext>
              </c:extLst>
            </c:dLbl>
            <c:spPr>
              <a:noFill/>
              <a:ln w="25400">
                <a:noFill/>
              </a:ln>
            </c:spPr>
            <c:txPr>
              <a:bodyPr wrap="square" lIns="38100" tIns="19050" rIns="38100" bIns="19050" anchor="ctr">
                <a:spAutoFit/>
              </a:bodyPr>
              <a:lstStyle/>
              <a:p>
                <a:pPr>
                  <a:defRPr sz="1100" b="0" i="0" u="none" strike="noStrike" baseline="0">
                    <a:solidFill>
                      <a:srgbClr val="000000"/>
                    </a:solidFill>
                    <a:latin typeface="+mn-lt"/>
                    <a:ea typeface="Garamond"/>
                    <a:cs typeface="Garamond"/>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'8'!$H$23:$H$34</c:f>
                <c:numCache>
                  <c:formatCode>General</c:formatCode>
                  <c:ptCount val="12"/>
                  <c:pt idx="0">
                    <c:v>1.3817200000000014</c:v>
                  </c:pt>
                  <c:pt idx="1">
                    <c:v>1.7064500000000002</c:v>
                  </c:pt>
                  <c:pt idx="2">
                    <c:v>1.7642600000000002</c:v>
                  </c:pt>
                  <c:pt idx="3">
                    <c:v>0.3832399999999998</c:v>
                  </c:pt>
                  <c:pt idx="4">
                    <c:v>0.97885999999999829</c:v>
                  </c:pt>
                  <c:pt idx="5">
                    <c:v>1.2658799999999992</c:v>
                  </c:pt>
                  <c:pt idx="6">
                    <c:v>1.0979800000000015</c:v>
                  </c:pt>
                  <c:pt idx="7">
                    <c:v>1.6168300000000002</c:v>
                  </c:pt>
                  <c:pt idx="8">
                    <c:v>1.2100699999999982</c:v>
                  </c:pt>
                  <c:pt idx="9">
                    <c:v>0.44079000000000002</c:v>
                  </c:pt>
                  <c:pt idx="10">
                    <c:v>0.91520000000000046</c:v>
                  </c:pt>
                  <c:pt idx="11">
                    <c:v>1.2917100000000001</c:v>
                  </c:pt>
                </c:numCache>
              </c:numRef>
            </c:plus>
            <c:minus>
              <c:numRef>
                <c:f>'8'!$H$23:$H$34</c:f>
                <c:numCache>
                  <c:formatCode>General</c:formatCode>
                  <c:ptCount val="12"/>
                  <c:pt idx="0">
                    <c:v>1.3817200000000014</c:v>
                  </c:pt>
                  <c:pt idx="1">
                    <c:v>1.7064500000000002</c:v>
                  </c:pt>
                  <c:pt idx="2">
                    <c:v>1.7642600000000002</c:v>
                  </c:pt>
                  <c:pt idx="3">
                    <c:v>0.3832399999999998</c:v>
                  </c:pt>
                  <c:pt idx="4">
                    <c:v>0.97885999999999829</c:v>
                  </c:pt>
                  <c:pt idx="5">
                    <c:v>1.2658799999999992</c:v>
                  </c:pt>
                  <c:pt idx="6">
                    <c:v>1.0979800000000015</c:v>
                  </c:pt>
                  <c:pt idx="7">
                    <c:v>1.6168300000000002</c:v>
                  </c:pt>
                  <c:pt idx="8">
                    <c:v>1.2100699999999982</c:v>
                  </c:pt>
                  <c:pt idx="9">
                    <c:v>0.44079000000000002</c:v>
                  </c:pt>
                  <c:pt idx="10">
                    <c:v>0.91520000000000046</c:v>
                  </c:pt>
                  <c:pt idx="11">
                    <c:v>1.2917100000000001</c:v>
                  </c:pt>
                </c:numCache>
              </c:numRef>
            </c:minus>
          </c:errBars>
          <c:cat>
            <c:strRef>
              <c:f>'8'!$B$23:$C$34</c:f>
              <c:strCache>
                <c:ptCount val="12"/>
                <c:pt idx="0">
                  <c:v>School attendance</c:v>
                </c:pt>
                <c:pt idx="1">
                  <c:v>Years of schooling</c:v>
                </c:pt>
                <c:pt idx="2">
                  <c:v>Access to internet</c:v>
                </c:pt>
                <c:pt idx="3">
                  <c:v>Child mortality</c:v>
                </c:pt>
                <c:pt idx="4">
                  <c:v>Nutrition</c:v>
                </c:pt>
                <c:pt idx="5">
                  <c:v>Early marriage</c:v>
                </c:pt>
                <c:pt idx="6">
                  <c:v>Home ownership</c:v>
                </c:pt>
                <c:pt idx="7">
                  <c:v>Overcrowding</c:v>
                </c:pt>
                <c:pt idx="8">
                  <c:v>Electricity</c:v>
                </c:pt>
                <c:pt idx="9">
                  <c:v>Clean energy</c:v>
                </c:pt>
                <c:pt idx="10">
                  <c:v>Drinking water</c:v>
                </c:pt>
                <c:pt idx="11">
                  <c:v>Sanitation</c:v>
                </c:pt>
              </c:strCache>
            </c:strRef>
          </c:cat>
          <c:val>
            <c:numRef>
              <c:f>'8'!$D$23:$D$34</c:f>
              <c:numCache>
                <c:formatCode>0.0</c:formatCode>
                <c:ptCount val="12"/>
                <c:pt idx="0">
                  <c:v>16.818100000000001</c:v>
                </c:pt>
                <c:pt idx="1">
                  <c:v>20.86139</c:v>
                </c:pt>
                <c:pt idx="2">
                  <c:v>21.886800000000001</c:v>
                </c:pt>
                <c:pt idx="3">
                  <c:v>2.0609899999999999</c:v>
                </c:pt>
                <c:pt idx="4">
                  <c:v>8.7924399999999991</c:v>
                </c:pt>
                <c:pt idx="5">
                  <c:v>17.2103</c:v>
                </c:pt>
                <c:pt idx="6">
                  <c:v>8.1100000000000012</c:v>
                </c:pt>
                <c:pt idx="7">
                  <c:v>17.9391</c:v>
                </c:pt>
                <c:pt idx="8">
                  <c:v>8.446159999999999</c:v>
                </c:pt>
                <c:pt idx="9">
                  <c:v>1.63219</c:v>
                </c:pt>
                <c:pt idx="10">
                  <c:v>8.9616100000000003</c:v>
                </c:pt>
                <c:pt idx="11">
                  <c:v>8.4005700000000001</c:v>
                </c:pt>
              </c:numCache>
            </c:numRef>
          </c:val>
          <c:extLst>
            <c:ext xmlns:c16="http://schemas.microsoft.com/office/drawing/2014/chart" uri="{C3380CC4-5D6E-409C-BE32-E72D297353CC}">
              <c16:uniqueId val="{0000001B-F54A-436D-9028-DA6556ADD247}"/>
            </c:ext>
          </c:extLst>
        </c:ser>
        <c:dLbls>
          <c:showLegendKey val="0"/>
          <c:showVal val="0"/>
          <c:showCatName val="0"/>
          <c:showSerName val="0"/>
          <c:showPercent val="0"/>
          <c:showBubbleSize val="0"/>
        </c:dLbls>
        <c:gapWidth val="150"/>
        <c:axId val="-159279056"/>
        <c:axId val="-159276880"/>
      </c:barChart>
      <c:catAx>
        <c:axId val="-159279056"/>
        <c:scaling>
          <c:orientation val="minMax"/>
        </c:scaling>
        <c:delete val="0"/>
        <c:axPos val="b"/>
        <c:numFmt formatCode="General" sourceLinked="1"/>
        <c:majorTickMark val="out"/>
        <c:min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rot="-5400000" vert="horz"/>
          <a:lstStyle/>
          <a:p>
            <a:pPr>
              <a:defRPr sz="1100" b="1" i="0" u="none" strike="noStrike" baseline="0">
                <a:solidFill>
                  <a:srgbClr val="000000"/>
                </a:solidFill>
                <a:latin typeface="+mn-lt"/>
                <a:ea typeface="Garamond"/>
                <a:cs typeface="Garamond"/>
              </a:defRPr>
            </a:pPr>
            <a:endParaRPr lang="en-US"/>
          </a:p>
        </c:txPr>
        <c:crossAx val="-159276880"/>
        <c:crosses val="autoZero"/>
        <c:auto val="1"/>
        <c:lblAlgn val="ctr"/>
        <c:lblOffset val="100"/>
        <c:noMultiLvlLbl val="0"/>
      </c:catAx>
      <c:valAx>
        <c:axId val="-159276880"/>
        <c:scaling>
          <c:orientation val="minMax"/>
        </c:scaling>
        <c:delete val="0"/>
        <c:axPos val="l"/>
        <c:majorGridlines/>
        <c:title>
          <c:tx>
            <c:rich>
              <a:bodyPr/>
              <a:lstStyle/>
              <a:p>
                <a:pPr>
                  <a:defRPr sz="1100" b="1" i="0" u="none" strike="noStrike" baseline="0">
                    <a:solidFill>
                      <a:srgbClr val="000000"/>
                    </a:solidFill>
                    <a:latin typeface="+mn-lt"/>
                    <a:ea typeface="Garamond"/>
                    <a:cs typeface="Garamond"/>
                  </a:defRPr>
                </a:pPr>
                <a:r>
                  <a:rPr lang="en-GB" sz="1100">
                    <a:latin typeface="+mn-lt"/>
                  </a:rPr>
                  <a:t>Percentage of Population Poor and Deprived</a:t>
                </a:r>
              </a:p>
            </c:rich>
          </c:tx>
          <c:layout>
            <c:manualLayout>
              <c:xMode val="edge"/>
              <c:yMode val="edge"/>
              <c:x val="1.4788698676347046E-3"/>
              <c:y val="1.8191613608107601E-2"/>
            </c:manualLayout>
          </c:layout>
          <c:overlay val="0"/>
        </c:title>
        <c:numFmt formatCode="0" sourceLinked="0"/>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79056"/>
        <c:crosses val="autoZero"/>
        <c:crossBetween val="between"/>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64748242609713658"/>
          <c:h val="0.86736915615386623"/>
        </c:manualLayout>
      </c:layout>
      <c:barChart>
        <c:barDir val="col"/>
        <c:grouping val="percentStacked"/>
        <c:varyColors val="0"/>
        <c:ser>
          <c:idx val="0"/>
          <c:order val="0"/>
          <c:tx>
            <c:strRef>
              <c:f>'Area contrib'!$B$24</c:f>
              <c:strCache>
                <c:ptCount val="1"/>
                <c:pt idx="0">
                  <c:v>School attendance</c:v>
                </c:pt>
              </c:strCache>
            </c:strRef>
          </c:tx>
          <c:spPr>
            <a:solidFill>
              <a:srgbClr val="ED7D31"/>
            </a:solidFill>
          </c:spPr>
          <c:invertIfNegative val="0"/>
          <c:cat>
            <c:strRef>
              <c:f>'Area contrib'!$C$23:$E$23</c:f>
              <c:strCache>
                <c:ptCount val="3"/>
                <c:pt idx="0">
                  <c:v>National</c:v>
                </c:pt>
                <c:pt idx="1">
                  <c:v>Rural</c:v>
                </c:pt>
                <c:pt idx="2">
                  <c:v>Urban</c:v>
                </c:pt>
              </c:strCache>
            </c:strRef>
          </c:cat>
          <c:val>
            <c:numRef>
              <c:f>'Area contrib'!$C$24:$E$24</c:f>
              <c:numCache>
                <c:formatCode>#,##0.0_ ;\-#,##0.0\ </c:formatCode>
                <c:ptCount val="3"/>
                <c:pt idx="0">
                  <c:v>14.704370000000001</c:v>
                </c:pt>
                <c:pt idx="1">
                  <c:v>14.625</c:v>
                </c:pt>
                <c:pt idx="2">
                  <c:v>14.771000000000001</c:v>
                </c:pt>
              </c:numCache>
            </c:numRef>
          </c:val>
          <c:extLst>
            <c:ext xmlns:c16="http://schemas.microsoft.com/office/drawing/2014/chart" uri="{C3380CC4-5D6E-409C-BE32-E72D297353CC}">
              <c16:uniqueId val="{00000000-AF3C-4940-8EE2-001BB65220A6}"/>
            </c:ext>
          </c:extLst>
        </c:ser>
        <c:ser>
          <c:idx val="1"/>
          <c:order val="1"/>
          <c:tx>
            <c:strRef>
              <c:f>'Area contrib'!$B$25</c:f>
              <c:strCache>
                <c:ptCount val="1"/>
                <c:pt idx="0">
                  <c:v>Years of schooling</c:v>
                </c:pt>
              </c:strCache>
            </c:strRef>
          </c:tx>
          <c:spPr>
            <a:solidFill>
              <a:srgbClr val="FFC000"/>
            </a:solidFill>
          </c:spPr>
          <c:invertIfNegative val="0"/>
          <c:cat>
            <c:strRef>
              <c:f>'Area contrib'!$C$23:$E$23</c:f>
              <c:strCache>
                <c:ptCount val="3"/>
                <c:pt idx="0">
                  <c:v>National</c:v>
                </c:pt>
                <c:pt idx="1">
                  <c:v>Rural</c:v>
                </c:pt>
                <c:pt idx="2">
                  <c:v>Urban</c:v>
                </c:pt>
              </c:strCache>
            </c:strRef>
          </c:cat>
          <c:val>
            <c:numRef>
              <c:f>'Area contrib'!$C$25:$E$25</c:f>
              <c:numCache>
                <c:formatCode>#,##0.0_ ;\-#,##0.0\ </c:formatCode>
                <c:ptCount val="3"/>
                <c:pt idx="0">
                  <c:v>18.23949</c:v>
                </c:pt>
                <c:pt idx="1">
                  <c:v>17.541999999999998</c:v>
                </c:pt>
                <c:pt idx="2">
                  <c:v>18.824999999999999</c:v>
                </c:pt>
              </c:numCache>
            </c:numRef>
          </c:val>
          <c:extLst>
            <c:ext xmlns:c16="http://schemas.microsoft.com/office/drawing/2014/chart" uri="{C3380CC4-5D6E-409C-BE32-E72D297353CC}">
              <c16:uniqueId val="{00000001-AF3C-4940-8EE2-001BB65220A6}"/>
            </c:ext>
          </c:extLst>
        </c:ser>
        <c:ser>
          <c:idx val="2"/>
          <c:order val="2"/>
          <c:tx>
            <c:strRef>
              <c:f>'Area contrib'!$B$26</c:f>
              <c:strCache>
                <c:ptCount val="1"/>
                <c:pt idx="0">
                  <c:v>Access to internet</c:v>
                </c:pt>
              </c:strCache>
            </c:strRef>
          </c:tx>
          <c:spPr>
            <a:solidFill>
              <a:srgbClr val="F4B183"/>
            </a:solidFill>
          </c:spPr>
          <c:invertIfNegative val="0"/>
          <c:cat>
            <c:strRef>
              <c:f>'Area contrib'!$C$23:$E$23</c:f>
              <c:strCache>
                <c:ptCount val="3"/>
                <c:pt idx="0">
                  <c:v>National</c:v>
                </c:pt>
                <c:pt idx="1">
                  <c:v>Rural</c:v>
                </c:pt>
                <c:pt idx="2">
                  <c:v>Urban</c:v>
                </c:pt>
              </c:strCache>
            </c:strRef>
          </c:cat>
          <c:val>
            <c:numRef>
              <c:f>'Area contrib'!$C$26:$E$26</c:f>
              <c:numCache>
                <c:formatCode>#,##0.0_ ;\-#,##0.0\ </c:formatCode>
                <c:ptCount val="3"/>
                <c:pt idx="0">
                  <c:v>19.136019999999998</c:v>
                </c:pt>
                <c:pt idx="1">
                  <c:v>20.451000000000001</c:v>
                </c:pt>
                <c:pt idx="2">
                  <c:v>18.033999999999999</c:v>
                </c:pt>
              </c:numCache>
            </c:numRef>
          </c:val>
          <c:extLst>
            <c:ext xmlns:c16="http://schemas.microsoft.com/office/drawing/2014/chart" uri="{C3380CC4-5D6E-409C-BE32-E72D297353CC}">
              <c16:uniqueId val="{00000002-AF3C-4940-8EE2-001BB65220A6}"/>
            </c:ext>
          </c:extLst>
        </c:ser>
        <c:ser>
          <c:idx val="3"/>
          <c:order val="3"/>
          <c:tx>
            <c:strRef>
              <c:f>'Area contrib'!$B$27</c:f>
              <c:strCache>
                <c:ptCount val="1"/>
                <c:pt idx="0">
                  <c:v>Child mortality</c:v>
                </c:pt>
              </c:strCache>
            </c:strRef>
          </c:tx>
          <c:spPr>
            <a:solidFill>
              <a:srgbClr val="B61E63"/>
            </a:solidFill>
          </c:spPr>
          <c:invertIfNegative val="0"/>
          <c:cat>
            <c:strRef>
              <c:f>'Area contrib'!$C$23:$E$23</c:f>
              <c:strCache>
                <c:ptCount val="3"/>
                <c:pt idx="0">
                  <c:v>National</c:v>
                </c:pt>
                <c:pt idx="1">
                  <c:v>Rural</c:v>
                </c:pt>
                <c:pt idx="2">
                  <c:v>Urban</c:v>
                </c:pt>
              </c:strCache>
            </c:strRef>
          </c:cat>
          <c:val>
            <c:numRef>
              <c:f>'Area contrib'!$C$27:$E$27</c:f>
              <c:numCache>
                <c:formatCode>#,##0.0_ ;\-#,##0.0\ </c:formatCode>
                <c:ptCount val="3"/>
                <c:pt idx="0">
                  <c:v>1.8019639999999999</c:v>
                </c:pt>
                <c:pt idx="1">
                  <c:v>1.6650000000000003</c:v>
                </c:pt>
                <c:pt idx="2">
                  <c:v>1.917</c:v>
                </c:pt>
              </c:numCache>
            </c:numRef>
          </c:val>
          <c:extLst>
            <c:ext xmlns:c16="http://schemas.microsoft.com/office/drawing/2014/chart" uri="{C3380CC4-5D6E-409C-BE32-E72D297353CC}">
              <c16:uniqueId val="{00000003-AF3C-4940-8EE2-001BB65220A6}"/>
            </c:ext>
          </c:extLst>
        </c:ser>
        <c:ser>
          <c:idx val="4"/>
          <c:order val="4"/>
          <c:tx>
            <c:strRef>
              <c:f>'Area contrib'!$B$28</c:f>
              <c:strCache>
                <c:ptCount val="1"/>
                <c:pt idx="0">
                  <c:v>Nutrition</c:v>
                </c:pt>
              </c:strCache>
            </c:strRef>
          </c:tx>
          <c:spPr>
            <a:solidFill>
              <a:srgbClr val="F6A8C0"/>
            </a:solidFill>
          </c:spPr>
          <c:invertIfNegative val="0"/>
          <c:cat>
            <c:strRef>
              <c:f>'Area contrib'!$C$23:$E$23</c:f>
              <c:strCache>
                <c:ptCount val="3"/>
                <c:pt idx="0">
                  <c:v>National</c:v>
                </c:pt>
                <c:pt idx="1">
                  <c:v>Rural</c:v>
                </c:pt>
                <c:pt idx="2">
                  <c:v>Urban</c:v>
                </c:pt>
              </c:strCache>
            </c:strRef>
          </c:cat>
          <c:val>
            <c:numRef>
              <c:f>'Area contrib'!$C$28:$E$28</c:f>
              <c:numCache>
                <c:formatCode>#,##0.0_ ;\-#,##0.0\ </c:formatCode>
                <c:ptCount val="3"/>
                <c:pt idx="0">
                  <c:v>7.6873899999999997</c:v>
                </c:pt>
                <c:pt idx="1">
                  <c:v>7.0620000000000003</c:v>
                </c:pt>
                <c:pt idx="2">
                  <c:v>8.2119999999999997</c:v>
                </c:pt>
              </c:numCache>
            </c:numRef>
          </c:val>
          <c:extLst>
            <c:ext xmlns:c16="http://schemas.microsoft.com/office/drawing/2014/chart" uri="{C3380CC4-5D6E-409C-BE32-E72D297353CC}">
              <c16:uniqueId val="{00000004-AF3C-4940-8EE2-001BB65220A6}"/>
            </c:ext>
          </c:extLst>
        </c:ser>
        <c:ser>
          <c:idx val="5"/>
          <c:order val="5"/>
          <c:tx>
            <c:strRef>
              <c:f>'Area contrib'!$B$29</c:f>
              <c:strCache>
                <c:ptCount val="1"/>
                <c:pt idx="0">
                  <c:v>Early marriage</c:v>
                </c:pt>
              </c:strCache>
            </c:strRef>
          </c:tx>
          <c:spPr>
            <a:solidFill>
              <a:srgbClr val="ED5181"/>
            </a:solidFill>
          </c:spPr>
          <c:invertIfNegative val="0"/>
          <c:cat>
            <c:strRef>
              <c:f>'Area contrib'!$C$23:$E$23</c:f>
              <c:strCache>
                <c:ptCount val="3"/>
                <c:pt idx="0">
                  <c:v>National</c:v>
                </c:pt>
                <c:pt idx="1">
                  <c:v>Rural</c:v>
                </c:pt>
                <c:pt idx="2">
                  <c:v>Urban</c:v>
                </c:pt>
              </c:strCache>
            </c:strRef>
          </c:cat>
          <c:val>
            <c:numRef>
              <c:f>'Area contrib'!$C$29:$E$29</c:f>
              <c:numCache>
                <c:formatCode>#,##0.0_ ;\-#,##0.0\ </c:formatCode>
                <c:ptCount val="3"/>
                <c:pt idx="0">
                  <c:v>15.047280000000001</c:v>
                </c:pt>
                <c:pt idx="1">
                  <c:v>13.443</c:v>
                </c:pt>
                <c:pt idx="2">
                  <c:v>16.391999999999999</c:v>
                </c:pt>
              </c:numCache>
            </c:numRef>
          </c:val>
          <c:extLst>
            <c:ext xmlns:c16="http://schemas.microsoft.com/office/drawing/2014/chart" uri="{C3380CC4-5D6E-409C-BE32-E72D297353CC}">
              <c16:uniqueId val="{00000005-AF3C-4940-8EE2-001BB65220A6}"/>
            </c:ext>
          </c:extLst>
        </c:ser>
        <c:ser>
          <c:idx val="6"/>
          <c:order val="6"/>
          <c:tx>
            <c:strRef>
              <c:f>'Area contrib'!$B$30</c:f>
              <c:strCache>
                <c:ptCount val="1"/>
                <c:pt idx="0">
                  <c:v>Home ownership</c:v>
                </c:pt>
              </c:strCache>
            </c:strRef>
          </c:tx>
          <c:spPr>
            <a:solidFill>
              <a:srgbClr val="385723"/>
            </a:solidFill>
          </c:spPr>
          <c:invertIfNegative val="0"/>
          <c:cat>
            <c:strRef>
              <c:f>'Area contrib'!$C$23:$E$23</c:f>
              <c:strCache>
                <c:ptCount val="3"/>
                <c:pt idx="0">
                  <c:v>National</c:v>
                </c:pt>
                <c:pt idx="1">
                  <c:v>Rural</c:v>
                </c:pt>
                <c:pt idx="2">
                  <c:v>Urban</c:v>
                </c:pt>
              </c:strCache>
            </c:strRef>
          </c:cat>
          <c:val>
            <c:numRef>
              <c:f>'Area contrib'!$C$30:$E$30</c:f>
              <c:numCache>
                <c:formatCode>#,##0.0_ ;\-#,##0.0\ </c:formatCode>
                <c:ptCount val="3"/>
                <c:pt idx="0">
                  <c:v>3.5453619999999999</c:v>
                </c:pt>
                <c:pt idx="1">
                  <c:v>2.0009999999999999</c:v>
                </c:pt>
                <c:pt idx="2">
                  <c:v>4.84</c:v>
                </c:pt>
              </c:numCache>
            </c:numRef>
          </c:val>
          <c:extLst>
            <c:ext xmlns:c16="http://schemas.microsoft.com/office/drawing/2014/chart" uri="{C3380CC4-5D6E-409C-BE32-E72D297353CC}">
              <c16:uniqueId val="{00000006-AF3C-4940-8EE2-001BB65220A6}"/>
            </c:ext>
          </c:extLst>
        </c:ser>
        <c:ser>
          <c:idx val="7"/>
          <c:order val="7"/>
          <c:tx>
            <c:strRef>
              <c:f>'Area contrib'!$B$31</c:f>
              <c:strCache>
                <c:ptCount val="1"/>
                <c:pt idx="0">
                  <c:v>Overcrowding</c:v>
                </c:pt>
              </c:strCache>
            </c:strRef>
          </c:tx>
          <c:spPr>
            <a:solidFill>
              <a:srgbClr val="548235"/>
            </a:solidFill>
          </c:spPr>
          <c:invertIfNegative val="0"/>
          <c:cat>
            <c:strRef>
              <c:f>'Area contrib'!$C$23:$E$23</c:f>
              <c:strCache>
                <c:ptCount val="3"/>
                <c:pt idx="0">
                  <c:v>National</c:v>
                </c:pt>
                <c:pt idx="1">
                  <c:v>Rural</c:v>
                </c:pt>
                <c:pt idx="2">
                  <c:v>Urban</c:v>
                </c:pt>
              </c:strCache>
            </c:strRef>
          </c:cat>
          <c:val>
            <c:numRef>
              <c:f>'Area contrib'!$C$31:$E$31</c:f>
              <c:numCache>
                <c:formatCode>#,##0.0_ ;\-#,##0.0\ </c:formatCode>
                <c:ptCount val="3"/>
                <c:pt idx="0">
                  <c:v>7.8422400000000003</c:v>
                </c:pt>
                <c:pt idx="1">
                  <c:v>7.3510000000000009</c:v>
                </c:pt>
                <c:pt idx="2">
                  <c:v>8.2539999999999996</c:v>
                </c:pt>
              </c:numCache>
            </c:numRef>
          </c:val>
          <c:extLst>
            <c:ext xmlns:c16="http://schemas.microsoft.com/office/drawing/2014/chart" uri="{C3380CC4-5D6E-409C-BE32-E72D297353CC}">
              <c16:uniqueId val="{00000007-AF3C-4940-8EE2-001BB65220A6}"/>
            </c:ext>
          </c:extLst>
        </c:ser>
        <c:ser>
          <c:idx val="8"/>
          <c:order val="8"/>
          <c:tx>
            <c:strRef>
              <c:f>'Area contrib'!$B$32</c:f>
              <c:strCache>
                <c:ptCount val="1"/>
                <c:pt idx="0">
                  <c:v>Electricity</c:v>
                </c:pt>
              </c:strCache>
            </c:strRef>
          </c:tx>
          <c:spPr>
            <a:solidFill>
              <a:srgbClr val="67A442"/>
            </a:solidFill>
          </c:spPr>
          <c:invertIfNegative val="0"/>
          <c:cat>
            <c:strRef>
              <c:f>'Area contrib'!$C$23:$E$23</c:f>
              <c:strCache>
                <c:ptCount val="3"/>
                <c:pt idx="0">
                  <c:v>National</c:v>
                </c:pt>
                <c:pt idx="1">
                  <c:v>Rural</c:v>
                </c:pt>
                <c:pt idx="2">
                  <c:v>Urban</c:v>
                </c:pt>
              </c:strCache>
            </c:strRef>
          </c:cat>
          <c:val>
            <c:numRef>
              <c:f>'Area contrib'!$C$32:$E$32</c:f>
              <c:numCache>
                <c:formatCode>#,##0.0_ ;\-#,##0.0\ </c:formatCode>
                <c:ptCount val="3"/>
                <c:pt idx="0">
                  <c:v>3.6923159999999999</c:v>
                </c:pt>
                <c:pt idx="1">
                  <c:v>5.0380000000000003</c:v>
                </c:pt>
                <c:pt idx="2">
                  <c:v>2.5640000000000001</c:v>
                </c:pt>
              </c:numCache>
            </c:numRef>
          </c:val>
          <c:extLst>
            <c:ext xmlns:c16="http://schemas.microsoft.com/office/drawing/2014/chart" uri="{C3380CC4-5D6E-409C-BE32-E72D297353CC}">
              <c16:uniqueId val="{00000008-AF3C-4940-8EE2-001BB65220A6}"/>
            </c:ext>
          </c:extLst>
        </c:ser>
        <c:ser>
          <c:idx val="9"/>
          <c:order val="9"/>
          <c:tx>
            <c:strRef>
              <c:f>'Area contrib'!$B$33</c:f>
              <c:strCache>
                <c:ptCount val="1"/>
                <c:pt idx="0">
                  <c:v>Clean energy</c:v>
                </c:pt>
              </c:strCache>
            </c:strRef>
          </c:tx>
          <c:spPr>
            <a:solidFill>
              <a:srgbClr val="97CA78"/>
            </a:solidFill>
          </c:spPr>
          <c:invertIfNegative val="0"/>
          <c:cat>
            <c:strRef>
              <c:f>'Area contrib'!$C$23:$E$23</c:f>
              <c:strCache>
                <c:ptCount val="3"/>
                <c:pt idx="0">
                  <c:v>National</c:v>
                </c:pt>
                <c:pt idx="1">
                  <c:v>Rural</c:v>
                </c:pt>
                <c:pt idx="2">
                  <c:v>Urban</c:v>
                </c:pt>
              </c:strCache>
            </c:strRef>
          </c:cat>
          <c:val>
            <c:numRef>
              <c:f>'Area contrib'!$C$33:$E$33</c:f>
              <c:numCache>
                <c:formatCode>#,##0.0_ ;\-#,##0.0\ </c:formatCode>
                <c:ptCount val="3"/>
                <c:pt idx="0">
                  <c:v>0.71352579999999999</c:v>
                </c:pt>
                <c:pt idx="1">
                  <c:v>0.92999999999999994</c:v>
                </c:pt>
                <c:pt idx="2">
                  <c:v>0.53200000000000003</c:v>
                </c:pt>
              </c:numCache>
            </c:numRef>
          </c:val>
          <c:extLst>
            <c:ext xmlns:c16="http://schemas.microsoft.com/office/drawing/2014/chart" uri="{C3380CC4-5D6E-409C-BE32-E72D297353CC}">
              <c16:uniqueId val="{00000009-AF3C-4940-8EE2-001BB65220A6}"/>
            </c:ext>
          </c:extLst>
        </c:ser>
        <c:ser>
          <c:idx val="10"/>
          <c:order val="10"/>
          <c:tx>
            <c:strRef>
              <c:f>'Area contrib'!$B$34</c:f>
              <c:strCache>
                <c:ptCount val="1"/>
                <c:pt idx="0">
                  <c:v>Drinking water</c:v>
                </c:pt>
              </c:strCache>
            </c:strRef>
          </c:tx>
          <c:spPr>
            <a:solidFill>
              <a:srgbClr val="BCDDA7"/>
            </a:solidFill>
          </c:spPr>
          <c:invertIfNegative val="0"/>
          <c:cat>
            <c:strRef>
              <c:f>'Area contrib'!$C$23:$E$23</c:f>
              <c:strCache>
                <c:ptCount val="3"/>
                <c:pt idx="0">
                  <c:v>National</c:v>
                </c:pt>
                <c:pt idx="1">
                  <c:v>Rural</c:v>
                </c:pt>
                <c:pt idx="2">
                  <c:v>Urban</c:v>
                </c:pt>
              </c:strCache>
            </c:strRef>
          </c:cat>
          <c:val>
            <c:numRef>
              <c:f>'Area contrib'!$C$34:$E$34</c:f>
              <c:numCache>
                <c:formatCode>#,##0.0_ ;\-#,##0.0\ </c:formatCode>
                <c:ptCount val="3"/>
                <c:pt idx="0">
                  <c:v>3.9176479999999998</c:v>
                </c:pt>
                <c:pt idx="1">
                  <c:v>4.2520000000000007</c:v>
                </c:pt>
                <c:pt idx="2">
                  <c:v>3.637</c:v>
                </c:pt>
              </c:numCache>
            </c:numRef>
          </c:val>
          <c:extLst>
            <c:ext xmlns:c16="http://schemas.microsoft.com/office/drawing/2014/chart" uri="{C3380CC4-5D6E-409C-BE32-E72D297353CC}">
              <c16:uniqueId val="{0000000A-AF3C-4940-8EE2-001BB65220A6}"/>
            </c:ext>
          </c:extLst>
        </c:ser>
        <c:ser>
          <c:idx val="11"/>
          <c:order val="11"/>
          <c:tx>
            <c:strRef>
              <c:f>'Area contrib'!$B$35</c:f>
              <c:strCache>
                <c:ptCount val="1"/>
                <c:pt idx="0">
                  <c:v>Sanitation</c:v>
                </c:pt>
              </c:strCache>
            </c:strRef>
          </c:tx>
          <c:spPr>
            <a:solidFill>
              <a:srgbClr val="E3F1DB"/>
            </a:solidFill>
          </c:spPr>
          <c:invertIfNegative val="0"/>
          <c:cat>
            <c:strRef>
              <c:f>'Area contrib'!$C$23:$E$23</c:f>
              <c:strCache>
                <c:ptCount val="3"/>
                <c:pt idx="0">
                  <c:v>National</c:v>
                </c:pt>
                <c:pt idx="1">
                  <c:v>Rural</c:v>
                </c:pt>
                <c:pt idx="2">
                  <c:v>Urban</c:v>
                </c:pt>
              </c:strCache>
            </c:strRef>
          </c:cat>
          <c:val>
            <c:numRef>
              <c:f>'Area contrib'!$C$35:$E$35</c:f>
              <c:numCache>
                <c:formatCode>#,##0.0_ ;\-#,##0.0\ </c:formatCode>
                <c:ptCount val="3"/>
                <c:pt idx="0">
                  <c:v>3.6723849999999998</c:v>
                </c:pt>
                <c:pt idx="1">
                  <c:v>5.64</c:v>
                </c:pt>
                <c:pt idx="2">
                  <c:v>2.0230000000000001</c:v>
                </c:pt>
              </c:numCache>
            </c:numRef>
          </c:val>
          <c:extLst>
            <c:ext xmlns:c16="http://schemas.microsoft.com/office/drawing/2014/chart" uri="{C3380CC4-5D6E-409C-BE32-E72D297353CC}">
              <c16:uniqueId val="{0000000B-AF3C-4940-8EE2-001BB65220A6}"/>
            </c:ext>
          </c:extLst>
        </c:ser>
        <c:dLbls>
          <c:showLegendKey val="0"/>
          <c:showVal val="0"/>
          <c:showCatName val="0"/>
          <c:showSerName val="0"/>
          <c:showPercent val="0"/>
          <c:showBubbleSize val="0"/>
        </c:dLbls>
        <c:gapWidth val="55"/>
        <c:overlap val="100"/>
        <c:axId val="-159276336"/>
        <c:axId val="-159277968"/>
      </c:barChart>
      <c:catAx>
        <c:axId val="-159276336"/>
        <c:scaling>
          <c:orientation val="minMax"/>
        </c:scaling>
        <c:delete val="0"/>
        <c:axPos val="b"/>
        <c:numFmt formatCode="General" sourceLinked="1"/>
        <c:majorTickMark val="none"/>
        <c:minorTickMark val="none"/>
        <c:tickLblPos val="nextTo"/>
        <c:txPr>
          <a:bodyPr rot="0" vert="horz"/>
          <a:lstStyle/>
          <a:p>
            <a:pPr>
              <a:defRPr sz="1050" b="1" i="0" u="none" strike="noStrike" baseline="0">
                <a:solidFill>
                  <a:schemeClr val="tx1"/>
                </a:solidFill>
                <a:latin typeface="+mn-lt"/>
                <a:ea typeface="Garamond"/>
                <a:cs typeface="Garamond"/>
              </a:defRPr>
            </a:pPr>
            <a:endParaRPr lang="en-US"/>
          </a:p>
        </c:txPr>
        <c:crossAx val="-159277968"/>
        <c:crosses val="autoZero"/>
        <c:auto val="1"/>
        <c:lblAlgn val="ctr"/>
        <c:lblOffset val="100"/>
        <c:noMultiLvlLbl val="0"/>
      </c:catAx>
      <c:valAx>
        <c:axId val="-159277968"/>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76336"/>
        <c:crosses val="autoZero"/>
        <c:crossBetween val="between"/>
      </c:valAx>
      <c:spPr>
        <a:ln>
          <a:solidFill>
            <a:schemeClr val="tx1"/>
          </a:solidFill>
        </a:ln>
      </c:spPr>
    </c:plotArea>
    <c:legend>
      <c:legendPos val="r"/>
      <c:layout>
        <c:manualLayout>
          <c:xMode val="edge"/>
          <c:yMode val="edge"/>
          <c:x val="0.6864809678223428"/>
          <c:y val="3.0206677265500796E-2"/>
          <c:w val="0.30885816039545133"/>
          <c:h val="0.87132394254738255"/>
        </c:manualLayout>
      </c:layout>
      <c:overlay val="0"/>
      <c:txPr>
        <a:bodyPr/>
        <a:lstStyle/>
        <a:p>
          <a:pPr>
            <a:defRPr sz="1050" b="1" i="0" u="none" strike="noStrike" baseline="0">
              <a:solidFill>
                <a:schemeClr val="tx1"/>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64305078417380401"/>
          <c:h val="0.86736915615386623"/>
        </c:manualLayout>
      </c:layout>
      <c:barChart>
        <c:barDir val="col"/>
        <c:grouping val="percentStacked"/>
        <c:varyColors val="0"/>
        <c:ser>
          <c:idx val="0"/>
          <c:order val="0"/>
          <c:tx>
            <c:strRef>
              <c:f>'Region contrib'!$B$24</c:f>
              <c:strCache>
                <c:ptCount val="1"/>
                <c:pt idx="0">
                  <c:v>School attendance</c:v>
                </c:pt>
              </c:strCache>
            </c:strRef>
          </c:tx>
          <c:spPr>
            <a:solidFill>
              <a:srgbClr val="ED7D31"/>
            </a:solidFill>
          </c:spPr>
          <c:invertIfNegative val="0"/>
          <c:cat>
            <c:strRef>
              <c:f>'Region contrib'!$C$23:$E$23</c:f>
              <c:strCache>
                <c:ptCount val="3"/>
                <c:pt idx="0">
                  <c:v>National</c:v>
                </c:pt>
                <c:pt idx="1">
                  <c:v>Kurdistan</c:v>
                </c:pt>
                <c:pt idx="2">
                  <c:v>South/Central</c:v>
                </c:pt>
              </c:strCache>
            </c:strRef>
          </c:cat>
          <c:val>
            <c:numRef>
              <c:f>'Region contrib'!$C$24:$E$24</c:f>
              <c:numCache>
                <c:formatCode>#,##0.0_ ;\-#,##0.0\ </c:formatCode>
                <c:ptCount val="3"/>
                <c:pt idx="0">
                  <c:v>14.704370000000001</c:v>
                </c:pt>
                <c:pt idx="1">
                  <c:v>14.21</c:v>
                </c:pt>
                <c:pt idx="2">
                  <c:v>14.734</c:v>
                </c:pt>
              </c:numCache>
            </c:numRef>
          </c:val>
          <c:extLst>
            <c:ext xmlns:c16="http://schemas.microsoft.com/office/drawing/2014/chart" uri="{C3380CC4-5D6E-409C-BE32-E72D297353CC}">
              <c16:uniqueId val="{00000000-54EB-42A3-91EE-395A33849AC8}"/>
            </c:ext>
          </c:extLst>
        </c:ser>
        <c:ser>
          <c:idx val="1"/>
          <c:order val="1"/>
          <c:tx>
            <c:strRef>
              <c:f>'Region contrib'!$B$25</c:f>
              <c:strCache>
                <c:ptCount val="1"/>
                <c:pt idx="0">
                  <c:v>Years of schooling</c:v>
                </c:pt>
              </c:strCache>
            </c:strRef>
          </c:tx>
          <c:spPr>
            <a:solidFill>
              <a:srgbClr val="FFC000"/>
            </a:solidFill>
          </c:spPr>
          <c:invertIfNegative val="0"/>
          <c:cat>
            <c:strRef>
              <c:f>'Region contrib'!$C$23:$E$23</c:f>
              <c:strCache>
                <c:ptCount val="3"/>
                <c:pt idx="0">
                  <c:v>National</c:v>
                </c:pt>
                <c:pt idx="1">
                  <c:v>Kurdistan</c:v>
                </c:pt>
                <c:pt idx="2">
                  <c:v>South/Central</c:v>
                </c:pt>
              </c:strCache>
            </c:strRef>
          </c:cat>
          <c:val>
            <c:numRef>
              <c:f>'Region contrib'!$C$25:$E$25</c:f>
              <c:numCache>
                <c:formatCode>#,##0.0_ ;\-#,##0.0\ </c:formatCode>
                <c:ptCount val="3"/>
                <c:pt idx="0">
                  <c:v>18.23949</c:v>
                </c:pt>
                <c:pt idx="1">
                  <c:v>20.114999999999998</c:v>
                </c:pt>
                <c:pt idx="2">
                  <c:v>18.128</c:v>
                </c:pt>
              </c:numCache>
            </c:numRef>
          </c:val>
          <c:extLst>
            <c:ext xmlns:c16="http://schemas.microsoft.com/office/drawing/2014/chart" uri="{C3380CC4-5D6E-409C-BE32-E72D297353CC}">
              <c16:uniqueId val="{00000001-54EB-42A3-91EE-395A33849AC8}"/>
            </c:ext>
          </c:extLst>
        </c:ser>
        <c:ser>
          <c:idx val="2"/>
          <c:order val="2"/>
          <c:tx>
            <c:strRef>
              <c:f>'Region contrib'!$B$26</c:f>
              <c:strCache>
                <c:ptCount val="1"/>
                <c:pt idx="0">
                  <c:v>Access to internet</c:v>
                </c:pt>
              </c:strCache>
            </c:strRef>
          </c:tx>
          <c:spPr>
            <a:solidFill>
              <a:srgbClr val="F4B183"/>
            </a:solidFill>
          </c:spPr>
          <c:invertIfNegative val="0"/>
          <c:cat>
            <c:strRef>
              <c:f>'Region contrib'!$C$23:$E$23</c:f>
              <c:strCache>
                <c:ptCount val="3"/>
                <c:pt idx="0">
                  <c:v>National</c:v>
                </c:pt>
                <c:pt idx="1">
                  <c:v>Kurdistan</c:v>
                </c:pt>
                <c:pt idx="2">
                  <c:v>South/Central</c:v>
                </c:pt>
              </c:strCache>
            </c:strRef>
          </c:cat>
          <c:val>
            <c:numRef>
              <c:f>'Region contrib'!$C$26:$E$26</c:f>
              <c:numCache>
                <c:formatCode>#,##0.0_ ;\-#,##0.0\ </c:formatCode>
                <c:ptCount val="3"/>
                <c:pt idx="0">
                  <c:v>19.136019999999998</c:v>
                </c:pt>
                <c:pt idx="1">
                  <c:v>19.012</c:v>
                </c:pt>
                <c:pt idx="2">
                  <c:v>19.143000000000001</c:v>
                </c:pt>
              </c:numCache>
            </c:numRef>
          </c:val>
          <c:extLst>
            <c:ext xmlns:c16="http://schemas.microsoft.com/office/drawing/2014/chart" uri="{C3380CC4-5D6E-409C-BE32-E72D297353CC}">
              <c16:uniqueId val="{00000002-54EB-42A3-91EE-395A33849AC8}"/>
            </c:ext>
          </c:extLst>
        </c:ser>
        <c:ser>
          <c:idx val="3"/>
          <c:order val="3"/>
          <c:tx>
            <c:strRef>
              <c:f>'Region contrib'!$B$27</c:f>
              <c:strCache>
                <c:ptCount val="1"/>
                <c:pt idx="0">
                  <c:v>Child mortality</c:v>
                </c:pt>
              </c:strCache>
            </c:strRef>
          </c:tx>
          <c:spPr>
            <a:solidFill>
              <a:srgbClr val="B61E63"/>
            </a:solidFill>
          </c:spPr>
          <c:invertIfNegative val="0"/>
          <c:cat>
            <c:strRef>
              <c:f>'Region contrib'!$C$23:$E$23</c:f>
              <c:strCache>
                <c:ptCount val="3"/>
                <c:pt idx="0">
                  <c:v>National</c:v>
                </c:pt>
                <c:pt idx="1">
                  <c:v>Kurdistan</c:v>
                </c:pt>
                <c:pt idx="2">
                  <c:v>South/Central</c:v>
                </c:pt>
              </c:strCache>
            </c:strRef>
          </c:cat>
          <c:val>
            <c:numRef>
              <c:f>'Region contrib'!$C$27:$E$27</c:f>
              <c:numCache>
                <c:formatCode>#,##0.0_ ;\-#,##0.0\ </c:formatCode>
                <c:ptCount val="3"/>
                <c:pt idx="0">
                  <c:v>1.8019639999999999</c:v>
                </c:pt>
                <c:pt idx="1">
                  <c:v>2.004</c:v>
                </c:pt>
                <c:pt idx="2">
                  <c:v>1.79</c:v>
                </c:pt>
              </c:numCache>
            </c:numRef>
          </c:val>
          <c:extLst>
            <c:ext xmlns:c16="http://schemas.microsoft.com/office/drawing/2014/chart" uri="{C3380CC4-5D6E-409C-BE32-E72D297353CC}">
              <c16:uniqueId val="{00000003-54EB-42A3-91EE-395A33849AC8}"/>
            </c:ext>
          </c:extLst>
        </c:ser>
        <c:ser>
          <c:idx val="4"/>
          <c:order val="4"/>
          <c:tx>
            <c:strRef>
              <c:f>'Region contrib'!$B$28</c:f>
              <c:strCache>
                <c:ptCount val="1"/>
                <c:pt idx="0">
                  <c:v>Nutrition</c:v>
                </c:pt>
              </c:strCache>
            </c:strRef>
          </c:tx>
          <c:spPr>
            <a:solidFill>
              <a:srgbClr val="F6A8C0"/>
            </a:solidFill>
          </c:spPr>
          <c:invertIfNegative val="0"/>
          <c:cat>
            <c:strRef>
              <c:f>'Region contrib'!$C$23:$E$23</c:f>
              <c:strCache>
                <c:ptCount val="3"/>
                <c:pt idx="0">
                  <c:v>National</c:v>
                </c:pt>
                <c:pt idx="1">
                  <c:v>Kurdistan</c:v>
                </c:pt>
                <c:pt idx="2">
                  <c:v>South/Central</c:v>
                </c:pt>
              </c:strCache>
            </c:strRef>
          </c:cat>
          <c:val>
            <c:numRef>
              <c:f>'Region contrib'!$C$28:$E$28</c:f>
              <c:numCache>
                <c:formatCode>#,##0.0_ ;\-#,##0.0\ </c:formatCode>
                <c:ptCount val="3"/>
                <c:pt idx="0">
                  <c:v>7.6873899999999997</c:v>
                </c:pt>
                <c:pt idx="1">
                  <c:v>7.4480000000000004</c:v>
                </c:pt>
                <c:pt idx="2">
                  <c:v>7.7020000000000008</c:v>
                </c:pt>
              </c:numCache>
            </c:numRef>
          </c:val>
          <c:extLst>
            <c:ext xmlns:c16="http://schemas.microsoft.com/office/drawing/2014/chart" uri="{C3380CC4-5D6E-409C-BE32-E72D297353CC}">
              <c16:uniqueId val="{00000004-54EB-42A3-91EE-395A33849AC8}"/>
            </c:ext>
          </c:extLst>
        </c:ser>
        <c:ser>
          <c:idx val="5"/>
          <c:order val="5"/>
          <c:tx>
            <c:strRef>
              <c:f>'Region contrib'!$B$29</c:f>
              <c:strCache>
                <c:ptCount val="1"/>
                <c:pt idx="0">
                  <c:v>Early marriage</c:v>
                </c:pt>
              </c:strCache>
            </c:strRef>
          </c:tx>
          <c:spPr>
            <a:solidFill>
              <a:srgbClr val="ED5181"/>
            </a:solidFill>
          </c:spPr>
          <c:invertIfNegative val="0"/>
          <c:cat>
            <c:strRef>
              <c:f>'Region contrib'!$C$23:$E$23</c:f>
              <c:strCache>
                <c:ptCount val="3"/>
                <c:pt idx="0">
                  <c:v>National</c:v>
                </c:pt>
                <c:pt idx="1">
                  <c:v>Kurdistan</c:v>
                </c:pt>
                <c:pt idx="2">
                  <c:v>South/Central</c:v>
                </c:pt>
              </c:strCache>
            </c:strRef>
          </c:cat>
          <c:val>
            <c:numRef>
              <c:f>'Region contrib'!$C$29:$E$29</c:f>
              <c:numCache>
                <c:formatCode>#,##0.0_ ;\-#,##0.0\ </c:formatCode>
                <c:ptCount val="3"/>
                <c:pt idx="0">
                  <c:v>15.047280000000001</c:v>
                </c:pt>
                <c:pt idx="1">
                  <c:v>16.390999999999998</c:v>
                </c:pt>
                <c:pt idx="2">
                  <c:v>14.968</c:v>
                </c:pt>
              </c:numCache>
            </c:numRef>
          </c:val>
          <c:extLst>
            <c:ext xmlns:c16="http://schemas.microsoft.com/office/drawing/2014/chart" uri="{C3380CC4-5D6E-409C-BE32-E72D297353CC}">
              <c16:uniqueId val="{00000005-54EB-42A3-91EE-395A33849AC8}"/>
            </c:ext>
          </c:extLst>
        </c:ser>
        <c:ser>
          <c:idx val="6"/>
          <c:order val="6"/>
          <c:tx>
            <c:strRef>
              <c:f>'Region contrib'!$B$30</c:f>
              <c:strCache>
                <c:ptCount val="1"/>
                <c:pt idx="0">
                  <c:v>Home ownership</c:v>
                </c:pt>
              </c:strCache>
            </c:strRef>
          </c:tx>
          <c:spPr>
            <a:solidFill>
              <a:srgbClr val="385723"/>
            </a:solidFill>
          </c:spPr>
          <c:invertIfNegative val="0"/>
          <c:cat>
            <c:strRef>
              <c:f>'Region contrib'!$C$23:$E$23</c:f>
              <c:strCache>
                <c:ptCount val="3"/>
                <c:pt idx="0">
                  <c:v>National</c:v>
                </c:pt>
                <c:pt idx="1">
                  <c:v>Kurdistan</c:v>
                </c:pt>
                <c:pt idx="2">
                  <c:v>South/Central</c:v>
                </c:pt>
              </c:strCache>
            </c:strRef>
          </c:cat>
          <c:val>
            <c:numRef>
              <c:f>'Region contrib'!$C$30:$E$30</c:f>
              <c:numCache>
                <c:formatCode>#,##0.0_ ;\-#,##0.0\ </c:formatCode>
                <c:ptCount val="3"/>
                <c:pt idx="0">
                  <c:v>3.5453619999999999</c:v>
                </c:pt>
                <c:pt idx="1">
                  <c:v>4.93</c:v>
                </c:pt>
                <c:pt idx="2">
                  <c:v>3.4630000000000001</c:v>
                </c:pt>
              </c:numCache>
            </c:numRef>
          </c:val>
          <c:extLst>
            <c:ext xmlns:c16="http://schemas.microsoft.com/office/drawing/2014/chart" uri="{C3380CC4-5D6E-409C-BE32-E72D297353CC}">
              <c16:uniqueId val="{00000006-54EB-42A3-91EE-395A33849AC8}"/>
            </c:ext>
          </c:extLst>
        </c:ser>
        <c:ser>
          <c:idx val="7"/>
          <c:order val="7"/>
          <c:tx>
            <c:strRef>
              <c:f>'Region contrib'!$B$31</c:f>
              <c:strCache>
                <c:ptCount val="1"/>
                <c:pt idx="0">
                  <c:v>Overcrowding</c:v>
                </c:pt>
              </c:strCache>
            </c:strRef>
          </c:tx>
          <c:spPr>
            <a:solidFill>
              <a:srgbClr val="548235"/>
            </a:solidFill>
          </c:spPr>
          <c:invertIfNegative val="0"/>
          <c:cat>
            <c:strRef>
              <c:f>'Region contrib'!$C$23:$E$23</c:f>
              <c:strCache>
                <c:ptCount val="3"/>
                <c:pt idx="0">
                  <c:v>National</c:v>
                </c:pt>
                <c:pt idx="1">
                  <c:v>Kurdistan</c:v>
                </c:pt>
                <c:pt idx="2">
                  <c:v>South/Central</c:v>
                </c:pt>
              </c:strCache>
            </c:strRef>
          </c:cat>
          <c:val>
            <c:numRef>
              <c:f>'Region contrib'!$C$31:$E$31</c:f>
              <c:numCache>
                <c:formatCode>#,##0.0_ ;\-#,##0.0\ </c:formatCode>
                <c:ptCount val="3"/>
                <c:pt idx="0">
                  <c:v>7.8422400000000003</c:v>
                </c:pt>
                <c:pt idx="1">
                  <c:v>9.3170000000000002</c:v>
                </c:pt>
                <c:pt idx="2">
                  <c:v>7.754999999999999</c:v>
                </c:pt>
              </c:numCache>
            </c:numRef>
          </c:val>
          <c:extLst>
            <c:ext xmlns:c16="http://schemas.microsoft.com/office/drawing/2014/chart" uri="{C3380CC4-5D6E-409C-BE32-E72D297353CC}">
              <c16:uniqueId val="{00000007-54EB-42A3-91EE-395A33849AC8}"/>
            </c:ext>
          </c:extLst>
        </c:ser>
        <c:ser>
          <c:idx val="8"/>
          <c:order val="8"/>
          <c:tx>
            <c:strRef>
              <c:f>'Region contrib'!$B$32</c:f>
              <c:strCache>
                <c:ptCount val="1"/>
                <c:pt idx="0">
                  <c:v>Electricity</c:v>
                </c:pt>
              </c:strCache>
            </c:strRef>
          </c:tx>
          <c:spPr>
            <a:solidFill>
              <a:srgbClr val="67A442"/>
            </a:solidFill>
          </c:spPr>
          <c:invertIfNegative val="0"/>
          <c:cat>
            <c:strRef>
              <c:f>'Region contrib'!$C$23:$E$23</c:f>
              <c:strCache>
                <c:ptCount val="3"/>
                <c:pt idx="0">
                  <c:v>National</c:v>
                </c:pt>
                <c:pt idx="1">
                  <c:v>Kurdistan</c:v>
                </c:pt>
                <c:pt idx="2">
                  <c:v>South/Central</c:v>
                </c:pt>
              </c:strCache>
            </c:strRef>
          </c:cat>
          <c:val>
            <c:numRef>
              <c:f>'Region contrib'!$C$32:$E$32</c:f>
              <c:numCache>
                <c:formatCode>#,##0.0_ ;\-#,##0.0\ </c:formatCode>
                <c:ptCount val="3"/>
                <c:pt idx="0">
                  <c:v>3.6923159999999999</c:v>
                </c:pt>
                <c:pt idx="1">
                  <c:v>1.974</c:v>
                </c:pt>
                <c:pt idx="2">
                  <c:v>3.794</c:v>
                </c:pt>
              </c:numCache>
            </c:numRef>
          </c:val>
          <c:extLst>
            <c:ext xmlns:c16="http://schemas.microsoft.com/office/drawing/2014/chart" uri="{C3380CC4-5D6E-409C-BE32-E72D297353CC}">
              <c16:uniqueId val="{00000008-54EB-42A3-91EE-395A33849AC8}"/>
            </c:ext>
          </c:extLst>
        </c:ser>
        <c:ser>
          <c:idx val="9"/>
          <c:order val="9"/>
          <c:tx>
            <c:strRef>
              <c:f>'Region contrib'!$B$33</c:f>
              <c:strCache>
                <c:ptCount val="1"/>
                <c:pt idx="0">
                  <c:v>Clean energy</c:v>
                </c:pt>
              </c:strCache>
            </c:strRef>
          </c:tx>
          <c:spPr>
            <a:solidFill>
              <a:srgbClr val="97CA78"/>
            </a:solidFill>
          </c:spPr>
          <c:invertIfNegative val="0"/>
          <c:cat>
            <c:strRef>
              <c:f>'Region contrib'!$C$23:$E$23</c:f>
              <c:strCache>
                <c:ptCount val="3"/>
                <c:pt idx="0">
                  <c:v>National</c:v>
                </c:pt>
                <c:pt idx="1">
                  <c:v>Kurdistan</c:v>
                </c:pt>
                <c:pt idx="2">
                  <c:v>South/Central</c:v>
                </c:pt>
              </c:strCache>
            </c:strRef>
          </c:cat>
          <c:val>
            <c:numRef>
              <c:f>'Region contrib'!$C$33:$E$33</c:f>
              <c:numCache>
                <c:formatCode>#,##0.0_ ;\-#,##0.0\ </c:formatCode>
                <c:ptCount val="3"/>
                <c:pt idx="0">
                  <c:v>0.71352579999999999</c:v>
                </c:pt>
                <c:pt idx="1">
                  <c:v>1.9949999999999999</c:v>
                </c:pt>
                <c:pt idx="2">
                  <c:v>0.63800000000000001</c:v>
                </c:pt>
              </c:numCache>
            </c:numRef>
          </c:val>
          <c:extLst>
            <c:ext xmlns:c16="http://schemas.microsoft.com/office/drawing/2014/chart" uri="{C3380CC4-5D6E-409C-BE32-E72D297353CC}">
              <c16:uniqueId val="{00000009-54EB-42A3-91EE-395A33849AC8}"/>
            </c:ext>
          </c:extLst>
        </c:ser>
        <c:ser>
          <c:idx val="10"/>
          <c:order val="10"/>
          <c:tx>
            <c:strRef>
              <c:f>'Region contrib'!$B$34</c:f>
              <c:strCache>
                <c:ptCount val="1"/>
                <c:pt idx="0">
                  <c:v>Drinking water</c:v>
                </c:pt>
              </c:strCache>
            </c:strRef>
          </c:tx>
          <c:spPr>
            <a:solidFill>
              <a:srgbClr val="BCDDA7"/>
            </a:solidFill>
          </c:spPr>
          <c:invertIfNegative val="0"/>
          <c:cat>
            <c:strRef>
              <c:f>'Region contrib'!$C$23:$E$23</c:f>
              <c:strCache>
                <c:ptCount val="3"/>
                <c:pt idx="0">
                  <c:v>National</c:v>
                </c:pt>
                <c:pt idx="1">
                  <c:v>Kurdistan</c:v>
                </c:pt>
                <c:pt idx="2">
                  <c:v>South/Central</c:v>
                </c:pt>
              </c:strCache>
            </c:strRef>
          </c:cat>
          <c:val>
            <c:numRef>
              <c:f>'Region contrib'!$C$34:$E$34</c:f>
              <c:numCache>
                <c:formatCode>#,##0.0_ ;\-#,##0.0\ </c:formatCode>
                <c:ptCount val="3"/>
                <c:pt idx="0">
                  <c:v>3.9176479999999998</c:v>
                </c:pt>
                <c:pt idx="1">
                  <c:v>1.4550000000000001</c:v>
                </c:pt>
                <c:pt idx="2">
                  <c:v>4.0640000000000001</c:v>
                </c:pt>
              </c:numCache>
            </c:numRef>
          </c:val>
          <c:extLst>
            <c:ext xmlns:c16="http://schemas.microsoft.com/office/drawing/2014/chart" uri="{C3380CC4-5D6E-409C-BE32-E72D297353CC}">
              <c16:uniqueId val="{0000000A-54EB-42A3-91EE-395A33849AC8}"/>
            </c:ext>
          </c:extLst>
        </c:ser>
        <c:ser>
          <c:idx val="11"/>
          <c:order val="11"/>
          <c:tx>
            <c:strRef>
              <c:f>'Region contrib'!$B$35</c:f>
              <c:strCache>
                <c:ptCount val="1"/>
                <c:pt idx="0">
                  <c:v>Sanitation</c:v>
                </c:pt>
              </c:strCache>
            </c:strRef>
          </c:tx>
          <c:spPr>
            <a:solidFill>
              <a:srgbClr val="E3F1DB"/>
            </a:solidFill>
          </c:spPr>
          <c:invertIfNegative val="0"/>
          <c:cat>
            <c:strRef>
              <c:f>'Region contrib'!$C$23:$E$23</c:f>
              <c:strCache>
                <c:ptCount val="3"/>
                <c:pt idx="0">
                  <c:v>National</c:v>
                </c:pt>
                <c:pt idx="1">
                  <c:v>Kurdistan</c:v>
                </c:pt>
                <c:pt idx="2">
                  <c:v>South/Central</c:v>
                </c:pt>
              </c:strCache>
            </c:strRef>
          </c:cat>
          <c:val>
            <c:numRef>
              <c:f>'Region contrib'!$C$35:$E$35</c:f>
              <c:numCache>
                <c:formatCode>#,##0.0_ ;\-#,##0.0\ </c:formatCode>
                <c:ptCount val="3"/>
                <c:pt idx="0">
                  <c:v>3.6723849999999998</c:v>
                </c:pt>
                <c:pt idx="1">
                  <c:v>1.149</c:v>
                </c:pt>
                <c:pt idx="2">
                  <c:v>3.8219999999999996</c:v>
                </c:pt>
              </c:numCache>
            </c:numRef>
          </c:val>
          <c:extLst>
            <c:ext xmlns:c16="http://schemas.microsoft.com/office/drawing/2014/chart" uri="{C3380CC4-5D6E-409C-BE32-E72D297353CC}">
              <c16:uniqueId val="{0000000B-54EB-42A3-91EE-395A33849AC8}"/>
            </c:ext>
          </c:extLst>
        </c:ser>
        <c:dLbls>
          <c:showLegendKey val="0"/>
          <c:showVal val="0"/>
          <c:showCatName val="0"/>
          <c:showSerName val="0"/>
          <c:showPercent val="0"/>
          <c:showBubbleSize val="0"/>
        </c:dLbls>
        <c:gapWidth val="55"/>
        <c:overlap val="100"/>
        <c:axId val="-159278512"/>
        <c:axId val="-159273072"/>
      </c:barChart>
      <c:catAx>
        <c:axId val="-159278512"/>
        <c:scaling>
          <c:orientation val="minMax"/>
        </c:scaling>
        <c:delete val="0"/>
        <c:axPos val="b"/>
        <c:numFmt formatCode="General" sourceLinked="1"/>
        <c:majorTickMark val="none"/>
        <c:minorTickMark val="none"/>
        <c:tickLblPos val="nextTo"/>
        <c:txPr>
          <a:bodyPr rot="0" vert="horz"/>
          <a:lstStyle/>
          <a:p>
            <a:pPr>
              <a:defRPr sz="1050" b="0" i="0" u="none" strike="noStrike" baseline="0">
                <a:solidFill>
                  <a:srgbClr val="000000"/>
                </a:solidFill>
                <a:latin typeface="+mn-lt"/>
                <a:ea typeface="Garamond"/>
                <a:cs typeface="Garamond"/>
              </a:defRPr>
            </a:pPr>
            <a:endParaRPr lang="en-US"/>
          </a:p>
        </c:txPr>
        <c:crossAx val="-159273072"/>
        <c:crosses val="autoZero"/>
        <c:auto val="1"/>
        <c:lblAlgn val="ctr"/>
        <c:lblOffset val="100"/>
        <c:noMultiLvlLbl val="0"/>
      </c:catAx>
      <c:valAx>
        <c:axId val="-159273072"/>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78512"/>
        <c:crosses val="autoZero"/>
        <c:crossBetween val="between"/>
      </c:valAx>
    </c:plotArea>
    <c:legend>
      <c:legendPos val="r"/>
      <c:layout>
        <c:manualLayout>
          <c:xMode val="edge"/>
          <c:yMode val="edge"/>
          <c:x val="0.6864809678223428"/>
          <c:y val="3.0206677265500796E-2"/>
          <c:w val="0.30885816039545133"/>
          <c:h val="0.87132394254738255"/>
        </c:manualLayout>
      </c:layout>
      <c:overlay val="0"/>
      <c:spPr>
        <a:pattFill prst="narVert">
          <a:fgClr>
            <a:srgbClr val="CCFF99"/>
          </a:fgClr>
          <a:bgClr>
            <a:schemeClr val="bg1"/>
          </a:bgClr>
        </a:pattFill>
      </c:spPr>
      <c:txPr>
        <a:bodyPr/>
        <a:lstStyle/>
        <a:p>
          <a:pPr>
            <a:defRPr sz="1050" b="0" i="0" u="none" strike="noStrike" baseline="0">
              <a:solidFill>
                <a:srgbClr val="000000"/>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98028063273899E-2"/>
          <c:y val="4.1044776119402986E-2"/>
          <c:w val="0.89192474256310761"/>
          <c:h val="0.66993942366200776"/>
        </c:manualLayout>
      </c:layout>
      <c:barChart>
        <c:barDir val="col"/>
        <c:grouping val="clustered"/>
        <c:varyColors val="1"/>
        <c:ser>
          <c:idx val="0"/>
          <c:order val="0"/>
          <c:tx>
            <c:strRef>
              <c:f>'6'!$H$24</c:f>
              <c:strCache>
                <c:ptCount val="1"/>
                <c:pt idx="0">
                  <c:v>Headcount ratio (H, %)</c:v>
                </c:pt>
              </c:strCache>
            </c:strRef>
          </c:tx>
          <c:invertIfNegative val="0"/>
          <c:dPt>
            <c:idx val="0"/>
            <c:invertIfNegative val="0"/>
            <c:bubble3D val="0"/>
            <c:extLst>
              <c:ext xmlns:c16="http://schemas.microsoft.com/office/drawing/2014/chart" uri="{C3380CC4-5D6E-409C-BE32-E72D297353CC}">
                <c16:uniqueId val="{00000000-9634-4AF3-9945-CBF21352BEE2}"/>
              </c:ext>
            </c:extLst>
          </c:dPt>
          <c:dPt>
            <c:idx val="1"/>
            <c:invertIfNegative val="0"/>
            <c:bubble3D val="0"/>
            <c:extLst>
              <c:ext xmlns:c16="http://schemas.microsoft.com/office/drawing/2014/chart" uri="{C3380CC4-5D6E-409C-BE32-E72D297353CC}">
                <c16:uniqueId val="{00000001-9634-4AF3-9945-CBF21352BEE2}"/>
              </c:ext>
            </c:extLst>
          </c:dPt>
          <c:dPt>
            <c:idx val="2"/>
            <c:invertIfNegative val="0"/>
            <c:bubble3D val="0"/>
            <c:extLst>
              <c:ext xmlns:c16="http://schemas.microsoft.com/office/drawing/2014/chart" uri="{C3380CC4-5D6E-409C-BE32-E72D297353CC}">
                <c16:uniqueId val="{00000002-9634-4AF3-9945-CBF21352BEE2}"/>
              </c:ext>
            </c:extLst>
          </c:dPt>
          <c:dPt>
            <c:idx val="3"/>
            <c:invertIfNegative val="0"/>
            <c:bubble3D val="0"/>
            <c:extLst>
              <c:ext xmlns:c16="http://schemas.microsoft.com/office/drawing/2014/chart" uri="{C3380CC4-5D6E-409C-BE32-E72D297353CC}">
                <c16:uniqueId val="{00000003-9634-4AF3-9945-CBF21352BEE2}"/>
              </c:ext>
            </c:extLst>
          </c:dPt>
          <c:dPt>
            <c:idx val="4"/>
            <c:invertIfNegative val="0"/>
            <c:bubble3D val="0"/>
            <c:extLst>
              <c:ext xmlns:c16="http://schemas.microsoft.com/office/drawing/2014/chart" uri="{C3380CC4-5D6E-409C-BE32-E72D297353CC}">
                <c16:uniqueId val="{00000004-9634-4AF3-9945-CBF21352BEE2}"/>
              </c:ext>
            </c:extLst>
          </c:dPt>
          <c:dPt>
            <c:idx val="5"/>
            <c:invertIfNegative val="0"/>
            <c:bubble3D val="0"/>
            <c:extLst>
              <c:ext xmlns:c16="http://schemas.microsoft.com/office/drawing/2014/chart" uri="{C3380CC4-5D6E-409C-BE32-E72D297353CC}">
                <c16:uniqueId val="{00000005-9634-4AF3-9945-CBF21352BEE2}"/>
              </c:ext>
            </c:extLst>
          </c:dPt>
          <c:dPt>
            <c:idx val="6"/>
            <c:invertIfNegative val="0"/>
            <c:bubble3D val="0"/>
            <c:extLst>
              <c:ext xmlns:c16="http://schemas.microsoft.com/office/drawing/2014/chart" uri="{C3380CC4-5D6E-409C-BE32-E72D297353CC}">
                <c16:uniqueId val="{00000006-9634-4AF3-9945-CBF21352BEE2}"/>
              </c:ext>
            </c:extLst>
          </c:dPt>
          <c:dPt>
            <c:idx val="7"/>
            <c:invertIfNegative val="0"/>
            <c:bubble3D val="0"/>
            <c:extLst>
              <c:ext xmlns:c16="http://schemas.microsoft.com/office/drawing/2014/chart" uri="{C3380CC4-5D6E-409C-BE32-E72D297353CC}">
                <c16:uniqueId val="{00000007-9634-4AF3-9945-CBF21352BEE2}"/>
              </c:ext>
            </c:extLst>
          </c:dPt>
          <c:dPt>
            <c:idx val="8"/>
            <c:invertIfNegative val="0"/>
            <c:bubble3D val="0"/>
            <c:extLst>
              <c:ext xmlns:c16="http://schemas.microsoft.com/office/drawing/2014/chart" uri="{C3380CC4-5D6E-409C-BE32-E72D297353CC}">
                <c16:uniqueId val="{00000008-9634-4AF3-9945-CBF21352BEE2}"/>
              </c:ext>
            </c:extLst>
          </c:dPt>
          <c:dPt>
            <c:idx val="9"/>
            <c:invertIfNegative val="0"/>
            <c:bubble3D val="0"/>
            <c:extLst>
              <c:ext xmlns:c16="http://schemas.microsoft.com/office/drawing/2014/chart" uri="{C3380CC4-5D6E-409C-BE32-E72D297353CC}">
                <c16:uniqueId val="{00000009-9634-4AF3-9945-CBF21352BEE2}"/>
              </c:ext>
            </c:extLst>
          </c:dPt>
          <c:errBars>
            <c:errBarType val="both"/>
            <c:errValType val="cust"/>
            <c:noEndCap val="0"/>
            <c:plus>
              <c:numRef>
                <c:f>'6'!$Q$26:$Q$74</c:f>
                <c:numCache>
                  <c:formatCode>General</c:formatCode>
                  <c:ptCount val="19"/>
                  <c:pt idx="0">
                    <c:v>1.9556100000000001</c:v>
                  </c:pt>
                  <c:pt idx="1">
                    <c:v>5.8837800000000087</c:v>
                  </c:pt>
                  <c:pt idx="2">
                    <c:v>7.1453600000000037</c:v>
                  </c:pt>
                  <c:pt idx="3">
                    <c:v>9.4745500000000078</c:v>
                  </c:pt>
                  <c:pt idx="4">
                    <c:v>14.30782</c:v>
                  </c:pt>
                  <c:pt idx="5">
                    <c:v>5.9648599999999981</c:v>
                  </c:pt>
                  <c:pt idx="6">
                    <c:v>4.3277599999999978</c:v>
                  </c:pt>
                  <c:pt idx="7">
                    <c:v>6.4313000000000038</c:v>
                  </c:pt>
                  <c:pt idx="8">
                    <c:v>7.0802900000000015</c:v>
                  </c:pt>
                  <c:pt idx="9">
                    <c:v>6.7844399999999965</c:v>
                  </c:pt>
                  <c:pt idx="10">
                    <c:v>6.8978999999999999</c:v>
                  </c:pt>
                  <c:pt idx="11">
                    <c:v>4.6539800000000007</c:v>
                  </c:pt>
                  <c:pt idx="12">
                    <c:v>4.560410000000001</c:v>
                  </c:pt>
                  <c:pt idx="13">
                    <c:v>3.5335999999999999</c:v>
                  </c:pt>
                  <c:pt idx="14">
                    <c:v>6.2967100000000009</c:v>
                  </c:pt>
                  <c:pt idx="15">
                    <c:v>6.2538399999999985</c:v>
                  </c:pt>
                  <c:pt idx="16">
                    <c:v>3.3450599999999984</c:v>
                  </c:pt>
                  <c:pt idx="17">
                    <c:v>6.1062200000000013</c:v>
                  </c:pt>
                  <c:pt idx="18">
                    <c:v>2.7146400000000002</c:v>
                  </c:pt>
                </c:numCache>
              </c:numRef>
            </c:plus>
            <c:minus>
              <c:numRef>
                <c:f>'6'!$Q$26:$Q$74</c:f>
                <c:numCache>
                  <c:formatCode>General</c:formatCode>
                  <c:ptCount val="19"/>
                  <c:pt idx="0">
                    <c:v>1.9556100000000001</c:v>
                  </c:pt>
                  <c:pt idx="1">
                    <c:v>5.8837800000000087</c:v>
                  </c:pt>
                  <c:pt idx="2">
                    <c:v>7.1453600000000037</c:v>
                  </c:pt>
                  <c:pt idx="3">
                    <c:v>9.4745500000000078</c:v>
                  </c:pt>
                  <c:pt idx="4">
                    <c:v>14.30782</c:v>
                  </c:pt>
                  <c:pt idx="5">
                    <c:v>5.9648599999999981</c:v>
                  </c:pt>
                  <c:pt idx="6">
                    <c:v>4.3277599999999978</c:v>
                  </c:pt>
                  <c:pt idx="7">
                    <c:v>6.4313000000000038</c:v>
                  </c:pt>
                  <c:pt idx="8">
                    <c:v>7.0802900000000015</c:v>
                  </c:pt>
                  <c:pt idx="9">
                    <c:v>6.7844399999999965</c:v>
                  </c:pt>
                  <c:pt idx="10">
                    <c:v>6.8978999999999999</c:v>
                  </c:pt>
                  <c:pt idx="11">
                    <c:v>4.6539800000000007</c:v>
                  </c:pt>
                  <c:pt idx="12">
                    <c:v>4.560410000000001</c:v>
                  </c:pt>
                  <c:pt idx="13">
                    <c:v>3.5335999999999999</c:v>
                  </c:pt>
                  <c:pt idx="14">
                    <c:v>6.2967100000000009</c:v>
                  </c:pt>
                  <c:pt idx="15">
                    <c:v>6.2538399999999985</c:v>
                  </c:pt>
                  <c:pt idx="16">
                    <c:v>3.3450599999999984</c:v>
                  </c:pt>
                  <c:pt idx="17">
                    <c:v>6.1062200000000013</c:v>
                  </c:pt>
                  <c:pt idx="18">
                    <c:v>2.7146400000000002</c:v>
                  </c:pt>
                </c:numCache>
              </c:numRef>
            </c:minus>
          </c:errBars>
          <c:cat>
            <c:strRef>
              <c:f>'6'!$B$26:$B$74</c:f>
              <c:strCache>
                <c:ptCount val="19"/>
                <c:pt idx="0">
                  <c:v>National</c:v>
                </c:pt>
                <c:pt idx="1">
                  <c:v>Muthana</c:v>
                </c:pt>
                <c:pt idx="2">
                  <c:v>Wasit</c:v>
                </c:pt>
                <c:pt idx="3">
                  <c:v>Misan</c:v>
                </c:pt>
                <c:pt idx="4">
                  <c:v>Najaf</c:v>
                </c:pt>
                <c:pt idx="5">
                  <c:v>Qadisyah</c:v>
                </c:pt>
                <c:pt idx="6">
                  <c:v>Anbar</c:v>
                </c:pt>
                <c:pt idx="7">
                  <c:v>Babil</c:v>
                </c:pt>
                <c:pt idx="8">
                  <c:v>Nainawa</c:v>
                </c:pt>
                <c:pt idx="9">
                  <c:v>Basrah</c:v>
                </c:pt>
                <c:pt idx="10">
                  <c:v>Thiqar</c:v>
                </c:pt>
                <c:pt idx="11">
                  <c:v>Karbalah</c:v>
                </c:pt>
                <c:pt idx="12">
                  <c:v>Salahaddin</c:v>
                </c:pt>
                <c:pt idx="13">
                  <c:v>Baghdad</c:v>
                </c:pt>
                <c:pt idx="14">
                  <c:v>Diala</c:v>
                </c:pt>
                <c:pt idx="15">
                  <c:v>Kirkuk</c:v>
                </c:pt>
                <c:pt idx="16">
                  <c:v>Duhok</c:v>
                </c:pt>
                <c:pt idx="17">
                  <c:v>Erbil</c:v>
                </c:pt>
                <c:pt idx="18">
                  <c:v>Sulaimaniya</c:v>
                </c:pt>
              </c:strCache>
            </c:strRef>
          </c:cat>
          <c:val>
            <c:numRef>
              <c:f>'6'!$H$26:$H$74</c:f>
              <c:numCache>
                <c:formatCode>0.0</c:formatCode>
                <c:ptCount val="19"/>
                <c:pt idx="0">
                  <c:v>26.640460000000001</c:v>
                </c:pt>
                <c:pt idx="1">
                  <c:v>43.826150000000005</c:v>
                </c:pt>
                <c:pt idx="2">
                  <c:v>41.636830000000003</c:v>
                </c:pt>
                <c:pt idx="3">
                  <c:v>41.247620000000005</c:v>
                </c:pt>
                <c:pt idx="4">
                  <c:v>34.20514</c:v>
                </c:pt>
                <c:pt idx="5">
                  <c:v>33.893599999999999</c:v>
                </c:pt>
                <c:pt idx="6">
                  <c:v>33.046799999999998</c:v>
                </c:pt>
                <c:pt idx="7">
                  <c:v>32.658500000000004</c:v>
                </c:pt>
                <c:pt idx="8">
                  <c:v>31.357150000000001</c:v>
                </c:pt>
                <c:pt idx="9">
                  <c:v>30.676789999999997</c:v>
                </c:pt>
                <c:pt idx="10">
                  <c:v>30.48038</c:v>
                </c:pt>
                <c:pt idx="11">
                  <c:v>30.31146</c:v>
                </c:pt>
                <c:pt idx="12">
                  <c:v>27.884130000000003</c:v>
                </c:pt>
                <c:pt idx="13">
                  <c:v>24.691279999999999</c:v>
                </c:pt>
                <c:pt idx="14">
                  <c:v>22.563179999999999</c:v>
                </c:pt>
                <c:pt idx="15">
                  <c:v>14.654639999999999</c:v>
                </c:pt>
                <c:pt idx="16">
                  <c:v>12.060449999999999</c:v>
                </c:pt>
                <c:pt idx="17">
                  <c:v>9.2465900000000012</c:v>
                </c:pt>
                <c:pt idx="18">
                  <c:v>7.7315199999999997</c:v>
                </c:pt>
              </c:numCache>
            </c:numRef>
          </c:val>
          <c:extLst>
            <c:ext xmlns:c16="http://schemas.microsoft.com/office/drawing/2014/chart" uri="{C3380CC4-5D6E-409C-BE32-E72D297353CC}">
              <c16:uniqueId val="{0000000A-9634-4AF3-9945-CBF21352BEE2}"/>
            </c:ext>
          </c:extLst>
        </c:ser>
        <c:dLbls>
          <c:showLegendKey val="0"/>
          <c:showVal val="0"/>
          <c:showCatName val="0"/>
          <c:showSerName val="0"/>
          <c:showPercent val="0"/>
          <c:showBubbleSize val="0"/>
        </c:dLbls>
        <c:gapWidth val="72"/>
        <c:axId val="-159263824"/>
        <c:axId val="-159273616"/>
      </c:barChart>
      <c:catAx>
        <c:axId val="-159263824"/>
        <c:scaling>
          <c:orientation val="minMax"/>
        </c:scaling>
        <c:delete val="0"/>
        <c:axPos val="b"/>
        <c:numFmt formatCode="General" sourceLinked="1"/>
        <c:majorTickMark val="out"/>
        <c:minorTickMark val="none"/>
        <c:tickLblPos val="low"/>
        <c:txPr>
          <a:bodyPr rot="-2700000" vert="horz"/>
          <a:lstStyle/>
          <a:p>
            <a:pPr>
              <a:defRPr sz="1100" b="1" i="0" u="none" strike="noStrike" baseline="0">
                <a:solidFill>
                  <a:srgbClr val="000000"/>
                </a:solidFill>
                <a:latin typeface="+mn-lt"/>
                <a:ea typeface="Garamond"/>
                <a:cs typeface="Garamond"/>
              </a:defRPr>
            </a:pPr>
            <a:endParaRPr lang="en-US"/>
          </a:p>
        </c:txPr>
        <c:crossAx val="-159273616"/>
        <c:crosses val="autoZero"/>
        <c:auto val="1"/>
        <c:lblAlgn val="ctr"/>
        <c:lblOffset val="100"/>
        <c:noMultiLvlLbl val="0"/>
      </c:catAx>
      <c:valAx>
        <c:axId val="-159273616"/>
        <c:scaling>
          <c:orientation val="minMax"/>
        </c:scaling>
        <c:delete val="0"/>
        <c:axPos val="l"/>
        <c:majorGridlines/>
        <c:title>
          <c:tx>
            <c:rich>
              <a:bodyPr/>
              <a:lstStyle/>
              <a:p>
                <a:pPr>
                  <a:defRPr sz="1100" b="1" i="0" u="none" strike="noStrike" baseline="0">
                    <a:solidFill>
                      <a:srgbClr val="000000"/>
                    </a:solidFill>
                    <a:latin typeface="+mn-lt"/>
                    <a:ea typeface="Garamond"/>
                    <a:cs typeface="Garamond"/>
                  </a:defRPr>
                </a:pPr>
                <a:r>
                  <a:rPr lang="en-GB" sz="1100">
                    <a:latin typeface="+mn-lt"/>
                  </a:rPr>
                  <a:t> Incidence, H (%)</a:t>
                </a:r>
              </a:p>
            </c:rich>
          </c:tx>
          <c:layout/>
          <c:overlay val="0"/>
        </c:title>
        <c:numFmt formatCode="0" sourceLinked="0"/>
        <c:majorTickMark val="out"/>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63824"/>
        <c:crosses val="autoZero"/>
        <c:crossBetween val="between"/>
      </c:valAx>
      <c:spPr>
        <a:pattFill prst="pct5">
          <a:fgClr>
            <a:srgbClr val="CCFF99"/>
          </a:fgClr>
          <a:bgClr>
            <a:schemeClr val="bg1"/>
          </a:bgClr>
        </a:pattFill>
      </c:spPr>
    </c:plotArea>
    <c:plotVisOnly val="1"/>
    <c:dispBlanksAs val="gap"/>
    <c:showDLblsOverMax val="0"/>
  </c:chart>
  <c:spPr>
    <a:pattFill prst="pct5">
      <a:fgClr>
        <a:srgbClr val="CCFF99"/>
      </a:fgClr>
      <a:bgClr>
        <a:schemeClr val="bg1"/>
      </a:bgClr>
    </a:pattFill>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281423155438903E-2"/>
          <c:y val="3.5002907328891587E-2"/>
          <c:w val="0.73086099531676185"/>
          <c:h val="0.78896519082655658"/>
        </c:manualLayout>
      </c:layout>
      <c:barChart>
        <c:barDir val="col"/>
        <c:grouping val="percentStacked"/>
        <c:varyColors val="0"/>
        <c:ser>
          <c:idx val="0"/>
          <c:order val="0"/>
          <c:tx>
            <c:strRef>
              <c:f>'11'!$C$31</c:f>
              <c:strCache>
                <c:ptCount val="1"/>
                <c:pt idx="0">
                  <c:v>School attendance</c:v>
                </c:pt>
              </c:strCache>
            </c:strRef>
          </c:tx>
          <c:spPr>
            <a:solidFill>
              <a:srgbClr val="ED7D31"/>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'11'!$C$32:$C$49</c:f>
              <c:numCache>
                <c:formatCode>0.0%</c:formatCode>
                <c:ptCount val="18"/>
                <c:pt idx="0">
                  <c:v>0.14921000000000001</c:v>
                </c:pt>
                <c:pt idx="1">
                  <c:v>0.12665000000000001</c:v>
                </c:pt>
                <c:pt idx="2">
                  <c:v>0.13467999999999999</c:v>
                </c:pt>
                <c:pt idx="3">
                  <c:v>0.1361</c:v>
                </c:pt>
                <c:pt idx="4">
                  <c:v>0.14791000000000001</c:v>
                </c:pt>
                <c:pt idx="5">
                  <c:v>0.14723</c:v>
                </c:pt>
                <c:pt idx="6">
                  <c:v>0.13764000000000001</c:v>
                </c:pt>
                <c:pt idx="7">
                  <c:v>0.14111000000000001</c:v>
                </c:pt>
                <c:pt idx="8">
                  <c:v>0.15109</c:v>
                </c:pt>
                <c:pt idx="9">
                  <c:v>0.14371</c:v>
                </c:pt>
                <c:pt idx="10">
                  <c:v>0.16005</c:v>
                </c:pt>
                <c:pt idx="11">
                  <c:v>0.14165</c:v>
                </c:pt>
                <c:pt idx="12">
                  <c:v>0.16632</c:v>
                </c:pt>
                <c:pt idx="13">
                  <c:v>0.14523</c:v>
                </c:pt>
                <c:pt idx="14">
                  <c:v>0.14044999999999999</c:v>
                </c:pt>
                <c:pt idx="15">
                  <c:v>0.16003000000000001</c:v>
                </c:pt>
                <c:pt idx="16">
                  <c:v>0.13769999999999999</c:v>
                </c:pt>
                <c:pt idx="17">
                  <c:v>0.13186999999999999</c:v>
                </c:pt>
              </c:numCache>
            </c:numRef>
          </c:val>
          <c:extLst>
            <c:ext xmlns:c16="http://schemas.microsoft.com/office/drawing/2014/chart" uri="{C3380CC4-5D6E-409C-BE32-E72D297353CC}">
              <c16:uniqueId val="{00000000-E712-4BFF-8C24-9B01AD646B72}"/>
            </c:ext>
          </c:extLst>
        </c:ser>
        <c:ser>
          <c:idx val="1"/>
          <c:order val="1"/>
          <c:tx>
            <c:strRef>
              <c:f>'11'!$D$31</c:f>
              <c:strCache>
                <c:ptCount val="1"/>
                <c:pt idx="0">
                  <c:v>Years of schooling</c:v>
                </c:pt>
              </c:strCache>
            </c:strRef>
          </c:tx>
          <c:spPr>
            <a:solidFill>
              <a:srgbClr val="FFC000"/>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'11'!$D$32:$D$49</c:f>
              <c:numCache>
                <c:formatCode>0.0%</c:formatCode>
                <c:ptCount val="18"/>
                <c:pt idx="0">
                  <c:v>0.18955</c:v>
                </c:pt>
                <c:pt idx="1">
                  <c:v>0.16106999999999999</c:v>
                </c:pt>
                <c:pt idx="2">
                  <c:v>0.18478</c:v>
                </c:pt>
                <c:pt idx="3">
                  <c:v>0.18354000000000001</c:v>
                </c:pt>
                <c:pt idx="4">
                  <c:v>0.16739000000000001</c:v>
                </c:pt>
                <c:pt idx="5">
                  <c:v>0.17859</c:v>
                </c:pt>
                <c:pt idx="6">
                  <c:v>0.18940000000000001</c:v>
                </c:pt>
                <c:pt idx="7">
                  <c:v>0.19428999999999999</c:v>
                </c:pt>
                <c:pt idx="8">
                  <c:v>0.16538</c:v>
                </c:pt>
                <c:pt idx="9">
                  <c:v>0.17474000000000001</c:v>
                </c:pt>
                <c:pt idx="10">
                  <c:v>0.17688000000000001</c:v>
                </c:pt>
                <c:pt idx="11">
                  <c:v>0.18035000000000001</c:v>
                </c:pt>
                <c:pt idx="12">
                  <c:v>0.18429000000000001</c:v>
                </c:pt>
                <c:pt idx="13">
                  <c:v>0.19352</c:v>
                </c:pt>
                <c:pt idx="14">
                  <c:v>0.18987000000000001</c:v>
                </c:pt>
                <c:pt idx="15">
                  <c:v>0.19497999999999999</c:v>
                </c:pt>
                <c:pt idx="16">
                  <c:v>0.20041999999999999</c:v>
                </c:pt>
                <c:pt idx="17">
                  <c:v>0.20881</c:v>
                </c:pt>
              </c:numCache>
            </c:numRef>
          </c:val>
          <c:extLst>
            <c:ext xmlns:c16="http://schemas.microsoft.com/office/drawing/2014/chart" uri="{C3380CC4-5D6E-409C-BE32-E72D297353CC}">
              <c16:uniqueId val="{00000001-E712-4BFF-8C24-9B01AD646B72}"/>
            </c:ext>
          </c:extLst>
        </c:ser>
        <c:ser>
          <c:idx val="2"/>
          <c:order val="2"/>
          <c:tx>
            <c:strRef>
              <c:f>'11'!$E$31</c:f>
              <c:strCache>
                <c:ptCount val="1"/>
                <c:pt idx="0">
                  <c:v>Access to internet</c:v>
                </c:pt>
              </c:strCache>
            </c:strRef>
          </c:tx>
          <c:spPr>
            <a:solidFill>
              <a:srgbClr val="F4B183"/>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'11'!$E$32:$E$49</c:f>
              <c:numCache>
                <c:formatCode>0.0%</c:formatCode>
                <c:ptCount val="18"/>
                <c:pt idx="0">
                  <c:v>0.17978</c:v>
                </c:pt>
                <c:pt idx="1">
                  <c:v>0.20150999999999999</c:v>
                </c:pt>
                <c:pt idx="2">
                  <c:v>0.19291</c:v>
                </c:pt>
                <c:pt idx="3">
                  <c:v>0.18884000000000001</c:v>
                </c:pt>
                <c:pt idx="4">
                  <c:v>0.20729</c:v>
                </c:pt>
                <c:pt idx="5">
                  <c:v>0.20530000000000001</c:v>
                </c:pt>
                <c:pt idx="6">
                  <c:v>0.21997</c:v>
                </c:pt>
                <c:pt idx="7">
                  <c:v>0.20452000000000001</c:v>
                </c:pt>
                <c:pt idx="8">
                  <c:v>0.15173</c:v>
                </c:pt>
                <c:pt idx="9">
                  <c:v>0.18817999999999999</c:v>
                </c:pt>
                <c:pt idx="10">
                  <c:v>0.21056</c:v>
                </c:pt>
                <c:pt idx="11">
                  <c:v>0.22059000000000001</c:v>
                </c:pt>
                <c:pt idx="12">
                  <c:v>0.16367999999999999</c:v>
                </c:pt>
                <c:pt idx="13">
                  <c:v>0.21854000000000001</c:v>
                </c:pt>
                <c:pt idx="14">
                  <c:v>0.20374999999999999</c:v>
                </c:pt>
                <c:pt idx="15">
                  <c:v>0.17638999999999999</c:v>
                </c:pt>
                <c:pt idx="16">
                  <c:v>0.18184</c:v>
                </c:pt>
                <c:pt idx="17">
                  <c:v>0.21947</c:v>
                </c:pt>
              </c:numCache>
            </c:numRef>
          </c:val>
          <c:extLst>
            <c:ext xmlns:c16="http://schemas.microsoft.com/office/drawing/2014/chart" uri="{C3380CC4-5D6E-409C-BE32-E72D297353CC}">
              <c16:uniqueId val="{00000002-E712-4BFF-8C24-9B01AD646B72}"/>
            </c:ext>
          </c:extLst>
        </c:ser>
        <c:ser>
          <c:idx val="3"/>
          <c:order val="3"/>
          <c:tx>
            <c:strRef>
              <c:f>'11'!$F$31</c:f>
              <c:strCache>
                <c:ptCount val="1"/>
                <c:pt idx="0">
                  <c:v>Child mortality</c:v>
                </c:pt>
              </c:strCache>
            </c:strRef>
          </c:tx>
          <c:spPr>
            <a:solidFill>
              <a:srgbClr val="B61E63"/>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'11'!$F$32:$F$49</c:f>
              <c:numCache>
                <c:formatCode>0.0%</c:formatCode>
                <c:ptCount val="18"/>
                <c:pt idx="0">
                  <c:v>2.7029999999999998E-2</c:v>
                </c:pt>
                <c:pt idx="1">
                  <c:v>1.472E-2</c:v>
                </c:pt>
                <c:pt idx="2">
                  <c:v>2.249E-2</c:v>
                </c:pt>
                <c:pt idx="3">
                  <c:v>9.2399999999999999E-3</c:v>
                </c:pt>
                <c:pt idx="4">
                  <c:v>1.061E-2</c:v>
                </c:pt>
                <c:pt idx="5">
                  <c:v>1.4489999999999999E-2</c:v>
                </c:pt>
                <c:pt idx="6">
                  <c:v>1.2E-2</c:v>
                </c:pt>
                <c:pt idx="7">
                  <c:v>2.0039999999999999E-2</c:v>
                </c:pt>
                <c:pt idx="8">
                  <c:v>2.3609999999999999E-2</c:v>
                </c:pt>
                <c:pt idx="9">
                  <c:v>2.315E-2</c:v>
                </c:pt>
                <c:pt idx="10">
                  <c:v>1.8370000000000001E-2</c:v>
                </c:pt>
                <c:pt idx="11">
                  <c:v>1.469E-2</c:v>
                </c:pt>
                <c:pt idx="12">
                  <c:v>1.498E-2</c:v>
                </c:pt>
                <c:pt idx="13">
                  <c:v>1.668E-2</c:v>
                </c:pt>
                <c:pt idx="14">
                  <c:v>2.6360000000000001E-2</c:v>
                </c:pt>
                <c:pt idx="15">
                  <c:v>3.1960000000000002E-2</c:v>
                </c:pt>
                <c:pt idx="16">
                  <c:v>2.0400000000000001E-2</c:v>
                </c:pt>
                <c:pt idx="17">
                  <c:v>7.1999999999999998E-3</c:v>
                </c:pt>
              </c:numCache>
            </c:numRef>
          </c:val>
          <c:extLst>
            <c:ext xmlns:c16="http://schemas.microsoft.com/office/drawing/2014/chart" uri="{C3380CC4-5D6E-409C-BE32-E72D297353CC}">
              <c16:uniqueId val="{00000003-E712-4BFF-8C24-9B01AD646B72}"/>
            </c:ext>
          </c:extLst>
        </c:ser>
        <c:ser>
          <c:idx val="4"/>
          <c:order val="4"/>
          <c:tx>
            <c:strRef>
              <c:f>'11'!$G$31</c:f>
              <c:strCache>
                <c:ptCount val="1"/>
                <c:pt idx="0">
                  <c:v>Nutrition</c:v>
                </c:pt>
              </c:strCache>
            </c:strRef>
          </c:tx>
          <c:spPr>
            <a:solidFill>
              <a:srgbClr val="F6A8C0"/>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'11'!$G$32:$G$49</c:f>
              <c:numCache>
                <c:formatCode>0.0%</c:formatCode>
                <c:ptCount val="18"/>
                <c:pt idx="0">
                  <c:v>7.4929999999999997E-2</c:v>
                </c:pt>
                <c:pt idx="1">
                  <c:v>4.9590000000000002E-2</c:v>
                </c:pt>
                <c:pt idx="2">
                  <c:v>7.6530000000000001E-2</c:v>
                </c:pt>
                <c:pt idx="3">
                  <c:v>6.8930000000000005E-2</c:v>
                </c:pt>
                <c:pt idx="4">
                  <c:v>7.1069999999999994E-2</c:v>
                </c:pt>
                <c:pt idx="5">
                  <c:v>5.2060000000000002E-2</c:v>
                </c:pt>
                <c:pt idx="6">
                  <c:v>5.7770000000000002E-2</c:v>
                </c:pt>
                <c:pt idx="7">
                  <c:v>6.9629999999999997E-2</c:v>
                </c:pt>
                <c:pt idx="8">
                  <c:v>9.2270000000000005E-2</c:v>
                </c:pt>
                <c:pt idx="9">
                  <c:v>6.8489999999999995E-2</c:v>
                </c:pt>
                <c:pt idx="10">
                  <c:v>0.10603</c:v>
                </c:pt>
                <c:pt idx="11">
                  <c:v>5.577E-2</c:v>
                </c:pt>
                <c:pt idx="12">
                  <c:v>0.10317</c:v>
                </c:pt>
                <c:pt idx="13">
                  <c:v>4.7239999999999997E-2</c:v>
                </c:pt>
                <c:pt idx="14">
                  <c:v>9.0569999999999998E-2</c:v>
                </c:pt>
                <c:pt idx="15">
                  <c:v>9.1630000000000003E-2</c:v>
                </c:pt>
                <c:pt idx="16">
                  <c:v>7.109E-2</c:v>
                </c:pt>
                <c:pt idx="17">
                  <c:v>6.3200000000000006E-2</c:v>
                </c:pt>
              </c:numCache>
            </c:numRef>
          </c:val>
          <c:extLst>
            <c:ext xmlns:c16="http://schemas.microsoft.com/office/drawing/2014/chart" uri="{C3380CC4-5D6E-409C-BE32-E72D297353CC}">
              <c16:uniqueId val="{00000004-E712-4BFF-8C24-9B01AD646B72}"/>
            </c:ext>
          </c:extLst>
        </c:ser>
        <c:ser>
          <c:idx val="5"/>
          <c:order val="5"/>
          <c:tx>
            <c:strRef>
              <c:f>'11'!$H$31</c:f>
              <c:strCache>
                <c:ptCount val="1"/>
                <c:pt idx="0">
                  <c:v>Early marriage</c:v>
                </c:pt>
              </c:strCache>
            </c:strRef>
          </c:tx>
          <c:spPr>
            <a:solidFill>
              <a:srgbClr val="ED5181"/>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'11'!$H$32:$H$49</c:f>
              <c:numCache>
                <c:formatCode>0.0%</c:formatCode>
                <c:ptCount val="18"/>
                <c:pt idx="0">
                  <c:v>0.14596999999999999</c:v>
                </c:pt>
                <c:pt idx="1">
                  <c:v>0.13392999999999999</c:v>
                </c:pt>
                <c:pt idx="2">
                  <c:v>0.15217</c:v>
                </c:pt>
                <c:pt idx="3">
                  <c:v>0.12391000000000001</c:v>
                </c:pt>
                <c:pt idx="4">
                  <c:v>0.14473</c:v>
                </c:pt>
                <c:pt idx="5">
                  <c:v>0.14194999999999999</c:v>
                </c:pt>
                <c:pt idx="6">
                  <c:v>0.12232</c:v>
                </c:pt>
                <c:pt idx="7">
                  <c:v>0.14448</c:v>
                </c:pt>
                <c:pt idx="8">
                  <c:v>0.17418</c:v>
                </c:pt>
                <c:pt idx="9">
                  <c:v>0.1704</c:v>
                </c:pt>
                <c:pt idx="10">
                  <c:v>0.14907000000000001</c:v>
                </c:pt>
                <c:pt idx="11">
                  <c:v>0.15190999999999999</c:v>
                </c:pt>
                <c:pt idx="12">
                  <c:v>0.16617999999999999</c:v>
                </c:pt>
                <c:pt idx="13">
                  <c:v>0.14415</c:v>
                </c:pt>
                <c:pt idx="14">
                  <c:v>0.13050999999999999</c:v>
                </c:pt>
                <c:pt idx="15">
                  <c:v>0.13743</c:v>
                </c:pt>
                <c:pt idx="16">
                  <c:v>0.18015</c:v>
                </c:pt>
                <c:pt idx="17">
                  <c:v>0.16100999999999999</c:v>
                </c:pt>
              </c:numCache>
            </c:numRef>
          </c:val>
          <c:extLst>
            <c:ext xmlns:c16="http://schemas.microsoft.com/office/drawing/2014/chart" uri="{C3380CC4-5D6E-409C-BE32-E72D297353CC}">
              <c16:uniqueId val="{00000005-E712-4BFF-8C24-9B01AD646B72}"/>
            </c:ext>
          </c:extLst>
        </c:ser>
        <c:ser>
          <c:idx val="6"/>
          <c:order val="6"/>
          <c:tx>
            <c:strRef>
              <c:f>'11'!$I$31</c:f>
              <c:strCache>
                <c:ptCount val="1"/>
                <c:pt idx="0">
                  <c:v>Home ownership</c:v>
                </c:pt>
              </c:strCache>
            </c:strRef>
          </c:tx>
          <c:spPr>
            <a:solidFill>
              <a:srgbClr val="385723"/>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'11'!$I$32:$I$49</c:f>
              <c:numCache>
                <c:formatCode>0.0%</c:formatCode>
                <c:ptCount val="18"/>
                <c:pt idx="0">
                  <c:v>9.5899999999999996E-3</c:v>
                </c:pt>
                <c:pt idx="1">
                  <c:v>5.466E-2</c:v>
                </c:pt>
                <c:pt idx="2">
                  <c:v>2.7689999999999999E-2</c:v>
                </c:pt>
                <c:pt idx="3">
                  <c:v>4.922E-2</c:v>
                </c:pt>
                <c:pt idx="4">
                  <c:v>3.0530000000000002E-2</c:v>
                </c:pt>
                <c:pt idx="5">
                  <c:v>1.303E-2</c:v>
                </c:pt>
                <c:pt idx="6">
                  <c:v>2.257E-2</c:v>
                </c:pt>
                <c:pt idx="7">
                  <c:v>4.573E-2</c:v>
                </c:pt>
                <c:pt idx="8">
                  <c:v>3.356E-2</c:v>
                </c:pt>
                <c:pt idx="9">
                  <c:v>4.725E-2</c:v>
                </c:pt>
                <c:pt idx="10">
                  <c:v>8.6599999999999993E-3</c:v>
                </c:pt>
                <c:pt idx="11">
                  <c:v>2.7619999999999999E-2</c:v>
                </c:pt>
                <c:pt idx="12">
                  <c:v>4.2439999999999999E-2</c:v>
                </c:pt>
                <c:pt idx="13">
                  <c:v>5.5969999999999999E-2</c:v>
                </c:pt>
                <c:pt idx="14">
                  <c:v>5.5289999999999999E-2</c:v>
                </c:pt>
                <c:pt idx="15">
                  <c:v>5.5890000000000002E-2</c:v>
                </c:pt>
                <c:pt idx="16">
                  <c:v>4.6699999999999998E-2</c:v>
                </c:pt>
                <c:pt idx="17">
                  <c:v>4.7370000000000002E-2</c:v>
                </c:pt>
              </c:numCache>
            </c:numRef>
          </c:val>
          <c:extLst>
            <c:ext xmlns:c16="http://schemas.microsoft.com/office/drawing/2014/chart" uri="{C3380CC4-5D6E-409C-BE32-E72D297353CC}">
              <c16:uniqueId val="{00000006-E712-4BFF-8C24-9B01AD646B72}"/>
            </c:ext>
          </c:extLst>
        </c:ser>
        <c:ser>
          <c:idx val="7"/>
          <c:order val="7"/>
          <c:tx>
            <c:strRef>
              <c:f>'11'!$J$31</c:f>
              <c:strCache>
                <c:ptCount val="1"/>
                <c:pt idx="0">
                  <c:v>Overcrowding</c:v>
                </c:pt>
              </c:strCache>
            </c:strRef>
          </c:tx>
          <c:spPr>
            <a:solidFill>
              <a:srgbClr val="548235"/>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'11'!$J$32:$J$49</c:f>
              <c:numCache>
                <c:formatCode>0.0%</c:formatCode>
                <c:ptCount val="18"/>
                <c:pt idx="0">
                  <c:v>8.7580000000000005E-2</c:v>
                </c:pt>
                <c:pt idx="1">
                  <c:v>7.7469999999999997E-2</c:v>
                </c:pt>
                <c:pt idx="2">
                  <c:v>8.1860000000000002E-2</c:v>
                </c:pt>
                <c:pt idx="3">
                  <c:v>7.4050000000000005E-2</c:v>
                </c:pt>
                <c:pt idx="4">
                  <c:v>5.5509999999999997E-2</c:v>
                </c:pt>
                <c:pt idx="5">
                  <c:v>7.8030000000000002E-2</c:v>
                </c:pt>
                <c:pt idx="6">
                  <c:v>8.1290000000000001E-2</c:v>
                </c:pt>
                <c:pt idx="7">
                  <c:v>8.5260000000000002E-2</c:v>
                </c:pt>
                <c:pt idx="8">
                  <c:v>7.85E-2</c:v>
                </c:pt>
                <c:pt idx="9">
                  <c:v>8.1369999999999998E-2</c:v>
                </c:pt>
                <c:pt idx="10">
                  <c:v>7.2700000000000001E-2</c:v>
                </c:pt>
                <c:pt idx="11">
                  <c:v>6.6640000000000005E-2</c:v>
                </c:pt>
                <c:pt idx="12">
                  <c:v>7.4120000000000005E-2</c:v>
                </c:pt>
                <c:pt idx="13">
                  <c:v>8.5510000000000003E-2</c:v>
                </c:pt>
                <c:pt idx="14">
                  <c:v>6.54E-2</c:v>
                </c:pt>
                <c:pt idx="15">
                  <c:v>9.962E-2</c:v>
                </c:pt>
                <c:pt idx="16">
                  <c:v>9.3130000000000004E-2</c:v>
                </c:pt>
                <c:pt idx="17">
                  <c:v>8.6639999999999995E-2</c:v>
                </c:pt>
              </c:numCache>
            </c:numRef>
          </c:val>
          <c:extLst>
            <c:ext xmlns:c16="http://schemas.microsoft.com/office/drawing/2014/chart" uri="{C3380CC4-5D6E-409C-BE32-E72D297353CC}">
              <c16:uniqueId val="{00000007-E712-4BFF-8C24-9B01AD646B72}"/>
            </c:ext>
          </c:extLst>
        </c:ser>
        <c:ser>
          <c:idx val="8"/>
          <c:order val="8"/>
          <c:tx>
            <c:strRef>
              <c:f>'11'!$K$31</c:f>
              <c:strCache>
                <c:ptCount val="1"/>
                <c:pt idx="0">
                  <c:v>Electricity</c:v>
                </c:pt>
              </c:strCache>
            </c:strRef>
          </c:tx>
          <c:spPr>
            <a:solidFill>
              <a:srgbClr val="67A442"/>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'11'!$K$32:$K$49</c:f>
              <c:numCache>
                <c:formatCode>0.0%</c:formatCode>
                <c:ptCount val="18"/>
                <c:pt idx="0">
                  <c:v>5.8599999999999999E-2</c:v>
                </c:pt>
                <c:pt idx="1">
                  <c:v>7.9289999999999999E-2</c:v>
                </c:pt>
                <c:pt idx="2">
                  <c:v>6.1460000000000001E-2</c:v>
                </c:pt>
                <c:pt idx="3">
                  <c:v>4.3150000000000001E-2</c:v>
                </c:pt>
                <c:pt idx="4">
                  <c:v>2.9479999999999999E-2</c:v>
                </c:pt>
                <c:pt idx="5">
                  <c:v>3.6020000000000003E-2</c:v>
                </c:pt>
                <c:pt idx="6">
                  <c:v>4.419E-2</c:v>
                </c:pt>
                <c:pt idx="7">
                  <c:v>1.1089999999999999E-2</c:v>
                </c:pt>
                <c:pt idx="8">
                  <c:v>5.901E-2</c:v>
                </c:pt>
                <c:pt idx="9">
                  <c:v>3.3579999999999999E-2</c:v>
                </c:pt>
                <c:pt idx="10">
                  <c:v>3.1730000000000001E-2</c:v>
                </c:pt>
                <c:pt idx="11">
                  <c:v>2.18E-2</c:v>
                </c:pt>
                <c:pt idx="12">
                  <c:v>2.0070000000000001E-2</c:v>
                </c:pt>
                <c:pt idx="13">
                  <c:v>3.406E-2</c:v>
                </c:pt>
                <c:pt idx="14">
                  <c:v>3.202E-2</c:v>
                </c:pt>
                <c:pt idx="15">
                  <c:v>5.0600000000000003E-3</c:v>
                </c:pt>
                <c:pt idx="16">
                  <c:v>2.0990000000000002E-2</c:v>
                </c:pt>
                <c:pt idx="17">
                  <c:v>3.2460000000000003E-2</c:v>
                </c:pt>
              </c:numCache>
            </c:numRef>
          </c:val>
          <c:extLst>
            <c:ext xmlns:c16="http://schemas.microsoft.com/office/drawing/2014/chart" uri="{C3380CC4-5D6E-409C-BE32-E72D297353CC}">
              <c16:uniqueId val="{00000008-E712-4BFF-8C24-9B01AD646B72}"/>
            </c:ext>
          </c:extLst>
        </c:ser>
        <c:ser>
          <c:idx val="9"/>
          <c:order val="9"/>
          <c:tx>
            <c:strRef>
              <c:f>'11'!$L$31</c:f>
              <c:strCache>
                <c:ptCount val="1"/>
                <c:pt idx="0">
                  <c:v>Clean energy</c:v>
                </c:pt>
              </c:strCache>
            </c:strRef>
          </c:tx>
          <c:spPr>
            <a:solidFill>
              <a:srgbClr val="97CA78"/>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'11'!$L$32:$L$49</c:f>
              <c:numCache>
                <c:formatCode>0.0%</c:formatCode>
                <c:ptCount val="18"/>
                <c:pt idx="0">
                  <c:v>5.0200000000000002E-3</c:v>
                </c:pt>
                <c:pt idx="1">
                  <c:v>3.2599999999999999E-3</c:v>
                </c:pt>
                <c:pt idx="2">
                  <c:v>1.0399999999999999E-3</c:v>
                </c:pt>
                <c:pt idx="3">
                  <c:v>1.601E-2</c:v>
                </c:pt>
                <c:pt idx="4">
                  <c:v>6.8399999999999997E-3</c:v>
                </c:pt>
                <c:pt idx="5">
                  <c:v>9.3900000000000008E-3</c:v>
                </c:pt>
                <c:pt idx="6">
                  <c:v>1.04E-2</c:v>
                </c:pt>
                <c:pt idx="7">
                  <c:v>1.519E-2</c:v>
                </c:pt>
                <c:pt idx="8">
                  <c:v>2.8999999999999998E-3</c:v>
                </c:pt>
                <c:pt idx="9">
                  <c:v>4.0600000000000002E-3</c:v>
                </c:pt>
                <c:pt idx="10">
                  <c:v>4.4000000000000003E-3</c:v>
                </c:pt>
                <c:pt idx="11">
                  <c:v>3.6800000000000001E-3</c:v>
                </c:pt>
                <c:pt idx="12">
                  <c:v>2.9499999999999999E-3</c:v>
                </c:pt>
                <c:pt idx="13">
                  <c:v>2.4399999999999999E-3</c:v>
                </c:pt>
                <c:pt idx="14">
                  <c:v>8.6099999999999996E-3</c:v>
                </c:pt>
                <c:pt idx="15">
                  <c:v>3.3029999999999997E-2</c:v>
                </c:pt>
                <c:pt idx="16">
                  <c:v>1.166E-2</c:v>
                </c:pt>
                <c:pt idx="17">
                  <c:v>2.1860000000000001E-2</c:v>
                </c:pt>
              </c:numCache>
            </c:numRef>
          </c:val>
          <c:extLst>
            <c:ext xmlns:c16="http://schemas.microsoft.com/office/drawing/2014/chart" uri="{C3380CC4-5D6E-409C-BE32-E72D297353CC}">
              <c16:uniqueId val="{00000009-E712-4BFF-8C24-9B01AD646B72}"/>
            </c:ext>
          </c:extLst>
        </c:ser>
        <c:ser>
          <c:idx val="10"/>
          <c:order val="10"/>
          <c:tx>
            <c:strRef>
              <c:f>'11'!$M$31</c:f>
              <c:strCache>
                <c:ptCount val="1"/>
                <c:pt idx="0">
                  <c:v>Drinking water</c:v>
                </c:pt>
              </c:strCache>
            </c:strRef>
          </c:tx>
          <c:spPr>
            <a:solidFill>
              <a:srgbClr val="BCDDA7"/>
            </a:solidFill>
          </c:spPr>
          <c:invertIfNegative val="0"/>
          <c:dPt>
            <c:idx val="0"/>
            <c:invertIfNegative val="0"/>
            <c:bubble3D val="0"/>
            <c:extLst>
              <c:ext xmlns:c16="http://schemas.microsoft.com/office/drawing/2014/chart" uri="{C3380CC4-5D6E-409C-BE32-E72D297353CC}">
                <c16:uniqueId val="{0000000A-E712-4BFF-8C24-9B01AD646B72}"/>
              </c:ext>
            </c:extLst>
          </c:dPt>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'11'!$M$32:$M$49</c:f>
              <c:numCache>
                <c:formatCode>0.0%</c:formatCode>
                <c:ptCount val="18"/>
                <c:pt idx="0">
                  <c:v>4.3990000000000001E-2</c:v>
                </c:pt>
                <c:pt idx="1">
                  <c:v>5.2010000000000001E-2</c:v>
                </c:pt>
                <c:pt idx="2">
                  <c:v>1.3769999999999999E-2</c:v>
                </c:pt>
                <c:pt idx="3">
                  <c:v>3.7490000000000002E-2</c:v>
                </c:pt>
                <c:pt idx="4">
                  <c:v>6.0240000000000002E-2</c:v>
                </c:pt>
                <c:pt idx="5">
                  <c:v>5.738E-2</c:v>
                </c:pt>
                <c:pt idx="6">
                  <c:v>9.1469999999999996E-2</c:v>
                </c:pt>
                <c:pt idx="7">
                  <c:v>5.0869999999999999E-2</c:v>
                </c:pt>
                <c:pt idx="8">
                  <c:v>1.1350000000000001E-2</c:v>
                </c:pt>
                <c:pt idx="9">
                  <c:v>2.8240000000000001E-2</c:v>
                </c:pt>
                <c:pt idx="10">
                  <c:v>4.5799999999999999E-3</c:v>
                </c:pt>
                <c:pt idx="11">
                  <c:v>9.8169999999999993E-2</c:v>
                </c:pt>
                <c:pt idx="12">
                  <c:v>4.0480000000000002E-2</c:v>
                </c:pt>
                <c:pt idx="13">
                  <c:v>4.2619999999999998E-2</c:v>
                </c:pt>
                <c:pt idx="14">
                  <c:v>3.3459999999999997E-2</c:v>
                </c:pt>
                <c:pt idx="15">
                  <c:v>5.4599999999999996E-3</c:v>
                </c:pt>
                <c:pt idx="16">
                  <c:v>2.2419999999999999E-2</c:v>
                </c:pt>
                <c:pt idx="17">
                  <c:v>9.3299999999999998E-3</c:v>
                </c:pt>
              </c:numCache>
            </c:numRef>
          </c:val>
          <c:extLst>
            <c:ext xmlns:c16="http://schemas.microsoft.com/office/drawing/2014/chart" uri="{C3380CC4-5D6E-409C-BE32-E72D297353CC}">
              <c16:uniqueId val="{0000000B-E712-4BFF-8C24-9B01AD646B72}"/>
            </c:ext>
          </c:extLst>
        </c:ser>
        <c:ser>
          <c:idx val="11"/>
          <c:order val="11"/>
          <c:tx>
            <c:strRef>
              <c:f>'11'!$N$31</c:f>
              <c:strCache>
                <c:ptCount val="1"/>
                <c:pt idx="0">
                  <c:v>Sanitation</c:v>
                </c:pt>
              </c:strCache>
            </c:strRef>
          </c:tx>
          <c:spPr>
            <a:solidFill>
              <a:srgbClr val="E3F1DB"/>
            </a:solidFill>
          </c:spPr>
          <c:invertIfNegative val="0"/>
          <c:cat>
            <c:strRef>
              <c:f>'11'!$B$32:$B$49</c:f>
              <c:strCache>
                <c:ptCount val="18"/>
                <c:pt idx="0">
                  <c:v>Muthana</c:v>
                </c:pt>
                <c:pt idx="1">
                  <c:v>Wasit</c:v>
                </c:pt>
                <c:pt idx="2">
                  <c:v>Misan</c:v>
                </c:pt>
                <c:pt idx="3">
                  <c:v>Najaf</c:v>
                </c:pt>
                <c:pt idx="4">
                  <c:v>Qadisyah</c:v>
                </c:pt>
                <c:pt idx="5">
                  <c:v>Babil</c:v>
                </c:pt>
                <c:pt idx="6">
                  <c:v>Anbar</c:v>
                </c:pt>
                <c:pt idx="7">
                  <c:v>Nainawa</c:v>
                </c:pt>
                <c:pt idx="8">
                  <c:v>Basrah</c:v>
                </c:pt>
                <c:pt idx="9">
                  <c:v>Karbalah</c:v>
                </c:pt>
                <c:pt idx="10">
                  <c:v>Thiqar</c:v>
                </c:pt>
                <c:pt idx="11">
                  <c:v>Salahaddin</c:v>
                </c:pt>
                <c:pt idx="12">
                  <c:v>Baghdad</c:v>
                </c:pt>
                <c:pt idx="13">
                  <c:v>Diala</c:v>
                </c:pt>
                <c:pt idx="14">
                  <c:v>Kirkuk</c:v>
                </c:pt>
                <c:pt idx="15">
                  <c:v>Duhok</c:v>
                </c:pt>
                <c:pt idx="16">
                  <c:v>Erbil</c:v>
                </c:pt>
                <c:pt idx="17">
                  <c:v>Sulaimaniya</c:v>
                </c:pt>
              </c:strCache>
            </c:strRef>
          </c:cat>
          <c:val>
            <c:numRef>
              <c:f>'11'!$N$32:$N$49</c:f>
              <c:numCache>
                <c:formatCode>0.0%</c:formatCode>
                <c:ptCount val="18"/>
                <c:pt idx="0">
                  <c:v>2.877E-2</c:v>
                </c:pt>
                <c:pt idx="1">
                  <c:v>4.5830000000000003E-2</c:v>
                </c:pt>
                <c:pt idx="2">
                  <c:v>5.0610000000000002E-2</c:v>
                </c:pt>
                <c:pt idx="3">
                  <c:v>6.9540000000000005E-2</c:v>
                </c:pt>
                <c:pt idx="4">
                  <c:v>6.8390000000000006E-2</c:v>
                </c:pt>
                <c:pt idx="5">
                  <c:v>6.6540000000000002E-2</c:v>
                </c:pt>
                <c:pt idx="6">
                  <c:v>1.0970000000000001E-2</c:v>
                </c:pt>
                <c:pt idx="7">
                  <c:v>1.7780000000000001E-2</c:v>
                </c:pt>
                <c:pt idx="8">
                  <c:v>5.6430000000000001E-2</c:v>
                </c:pt>
                <c:pt idx="9">
                  <c:v>3.6839999999999998E-2</c:v>
                </c:pt>
                <c:pt idx="10">
                  <c:v>5.6950000000000001E-2</c:v>
                </c:pt>
                <c:pt idx="11">
                  <c:v>1.7139999999999999E-2</c:v>
                </c:pt>
                <c:pt idx="12">
                  <c:v>2.1329999999999998E-2</c:v>
                </c:pt>
                <c:pt idx="13">
                  <c:v>1.4030000000000001E-2</c:v>
                </c:pt>
                <c:pt idx="14">
                  <c:v>2.3709999999999998E-2</c:v>
                </c:pt>
                <c:pt idx="15">
                  <c:v>8.5400000000000007E-3</c:v>
                </c:pt>
                <c:pt idx="16">
                  <c:v>1.3520000000000001E-2</c:v>
                </c:pt>
                <c:pt idx="17">
                  <c:v>1.076E-2</c:v>
                </c:pt>
              </c:numCache>
            </c:numRef>
          </c:val>
          <c:extLst>
            <c:ext xmlns:c16="http://schemas.microsoft.com/office/drawing/2014/chart" uri="{C3380CC4-5D6E-409C-BE32-E72D297353CC}">
              <c16:uniqueId val="{0000000C-E712-4BFF-8C24-9B01AD646B72}"/>
            </c:ext>
          </c:extLst>
        </c:ser>
        <c:dLbls>
          <c:showLegendKey val="0"/>
          <c:showVal val="0"/>
          <c:showCatName val="0"/>
          <c:showSerName val="0"/>
          <c:showPercent val="0"/>
          <c:showBubbleSize val="0"/>
        </c:dLbls>
        <c:gapWidth val="150"/>
        <c:overlap val="100"/>
        <c:axId val="-159270352"/>
        <c:axId val="-159265456"/>
      </c:barChart>
      <c:catAx>
        <c:axId val="-159270352"/>
        <c:scaling>
          <c:orientation val="minMax"/>
        </c:scaling>
        <c:delete val="0"/>
        <c:axPos val="b"/>
        <c:numFmt formatCode="General" sourceLinked="1"/>
        <c:majorTickMark val="out"/>
        <c:minorTickMark val="none"/>
        <c:tickLblPos val="nextTo"/>
        <c:txPr>
          <a:bodyPr rot="-2700000" vert="horz"/>
          <a:lstStyle/>
          <a:p>
            <a:pPr>
              <a:defRPr sz="1050" b="0" i="0" u="none" strike="noStrike" baseline="0">
                <a:solidFill>
                  <a:srgbClr val="000000"/>
                </a:solidFill>
                <a:latin typeface="+mn-lt"/>
                <a:ea typeface="Garamond"/>
                <a:cs typeface="Garamond"/>
              </a:defRPr>
            </a:pPr>
            <a:endParaRPr lang="en-US"/>
          </a:p>
        </c:txPr>
        <c:crossAx val="-159265456"/>
        <c:crosses val="autoZero"/>
        <c:auto val="1"/>
        <c:lblAlgn val="ctr"/>
        <c:lblOffset val="100"/>
        <c:noMultiLvlLbl val="0"/>
      </c:catAx>
      <c:valAx>
        <c:axId val="-159265456"/>
        <c:scaling>
          <c:orientation val="minMax"/>
        </c:scaling>
        <c:delete val="0"/>
        <c:axPos val="l"/>
        <c:majorGridlines/>
        <c:numFmt formatCode="0%" sourceLinked="0"/>
        <c:majorTickMark val="out"/>
        <c:minorTickMark val="none"/>
        <c:tickLblPos val="nextTo"/>
        <c:txPr>
          <a:bodyPr rot="0" vert="horz"/>
          <a:lstStyle/>
          <a:p>
            <a:pPr>
              <a:defRPr sz="900" b="0" i="0" u="none" strike="noStrike" baseline="0">
                <a:solidFill>
                  <a:srgbClr val="000000"/>
                </a:solidFill>
                <a:latin typeface="+mn-lt"/>
                <a:ea typeface="Garamond"/>
                <a:cs typeface="Garamond"/>
              </a:defRPr>
            </a:pPr>
            <a:endParaRPr lang="en-US"/>
          </a:p>
        </c:txPr>
        <c:crossAx val="-159270352"/>
        <c:crosses val="autoZero"/>
        <c:crossBetween val="between"/>
      </c:valAx>
    </c:plotArea>
    <c:legend>
      <c:legendPos val="r"/>
      <c:layout>
        <c:manualLayout>
          <c:xMode val="edge"/>
          <c:yMode val="edge"/>
          <c:x val="0.78667953270547064"/>
          <c:y val="2.105729860690491E-2"/>
          <c:w val="0.20713516202631535"/>
          <c:h val="0.80262148565412439"/>
        </c:manualLayout>
      </c:layout>
      <c:overlay val="0"/>
      <c:spPr>
        <a:pattFill prst="pct70">
          <a:fgClr>
            <a:srgbClr val="CCFF99"/>
          </a:fgClr>
          <a:bgClr>
            <a:schemeClr val="bg1"/>
          </a:bgClr>
        </a:pattFill>
      </c:spPr>
      <c:txPr>
        <a:bodyPr/>
        <a:lstStyle/>
        <a:p>
          <a:pPr>
            <a:defRPr sz="1050" b="1" i="0" u="none" strike="noStrike" baseline="0">
              <a:solidFill>
                <a:srgbClr val="000000"/>
              </a:solidFill>
              <a:latin typeface="+mn-lt"/>
              <a:ea typeface="Garamond"/>
              <a:cs typeface="Garamond"/>
            </a:defRPr>
          </a:pPr>
          <a:endParaRPr lang="en-US"/>
        </a:p>
      </c:txPr>
    </c:legend>
    <c:plotVisOnly val="1"/>
    <c:dispBlanksAs val="gap"/>
    <c:showDLblsOverMax val="0"/>
  </c:chart>
  <c:spPr>
    <a:pattFill prst="pct5">
      <a:fgClr>
        <a:srgbClr val="CCFF99"/>
      </a:fgClr>
      <a:bgClr>
        <a:schemeClr val="bg1"/>
      </a:bgClr>
    </a:pattFill>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6984463082154615"/>
          <c:h val="0.88495706880861003"/>
        </c:manualLayout>
      </c:layout>
      <c:barChart>
        <c:barDir val="col"/>
        <c:grouping val="percentStacked"/>
        <c:varyColors val="0"/>
        <c:ser>
          <c:idx val="0"/>
          <c:order val="0"/>
          <c:tx>
            <c:strRef>
              <c:f>'Hhsize contrib'!$B$24</c:f>
              <c:strCache>
                <c:ptCount val="1"/>
                <c:pt idx="0">
                  <c:v>School attendance</c:v>
                </c:pt>
              </c:strCache>
            </c:strRef>
          </c:tx>
          <c:spPr>
            <a:solidFill>
              <a:srgbClr val="ED7D31"/>
            </a:solidFill>
          </c:spPr>
          <c:invertIfNegative val="0"/>
          <c:cat>
            <c:strRef>
              <c:f>'Hhsize contrib'!$C$23:$G$23</c:f>
              <c:strCache>
                <c:ptCount val="5"/>
                <c:pt idx="0">
                  <c:v>National</c:v>
                </c:pt>
                <c:pt idx="1">
                  <c:v>1-3</c:v>
                </c:pt>
                <c:pt idx="2">
                  <c:v>4-6</c:v>
                </c:pt>
                <c:pt idx="3">
                  <c:v>7-9</c:v>
                </c:pt>
                <c:pt idx="4">
                  <c:v>10+</c:v>
                </c:pt>
              </c:strCache>
            </c:strRef>
          </c:cat>
          <c:val>
            <c:numRef>
              <c:f>'Hhsize contrib'!$C$24:$G$24</c:f>
              <c:numCache>
                <c:formatCode>#,##0.0_ ;\-#,##0.0\ </c:formatCode>
                <c:ptCount val="5"/>
                <c:pt idx="0">
                  <c:v>14.704370000000001</c:v>
                </c:pt>
                <c:pt idx="1">
                  <c:v>5.2839999999999998</c:v>
                </c:pt>
                <c:pt idx="2">
                  <c:v>9.7420000000000009</c:v>
                </c:pt>
                <c:pt idx="3">
                  <c:v>15.673999999999999</c:v>
                </c:pt>
                <c:pt idx="4">
                  <c:v>17.379000000000001</c:v>
                </c:pt>
              </c:numCache>
            </c:numRef>
          </c:val>
          <c:extLst>
            <c:ext xmlns:c16="http://schemas.microsoft.com/office/drawing/2014/chart" uri="{C3380CC4-5D6E-409C-BE32-E72D297353CC}">
              <c16:uniqueId val="{00000000-5797-476C-AF40-9080D5233A33}"/>
            </c:ext>
          </c:extLst>
        </c:ser>
        <c:ser>
          <c:idx val="1"/>
          <c:order val="1"/>
          <c:tx>
            <c:strRef>
              <c:f>'Hhsize contrib'!$B$25</c:f>
              <c:strCache>
                <c:ptCount val="1"/>
                <c:pt idx="0">
                  <c:v>Years of schooling</c:v>
                </c:pt>
              </c:strCache>
            </c:strRef>
          </c:tx>
          <c:spPr>
            <a:solidFill>
              <a:srgbClr val="FFC000"/>
            </a:solidFill>
          </c:spPr>
          <c:invertIfNegative val="0"/>
          <c:cat>
            <c:strRef>
              <c:f>'Hhsize contrib'!$C$23:$G$23</c:f>
              <c:strCache>
                <c:ptCount val="5"/>
                <c:pt idx="0">
                  <c:v>National</c:v>
                </c:pt>
                <c:pt idx="1">
                  <c:v>1-3</c:v>
                </c:pt>
                <c:pt idx="2">
                  <c:v>4-6</c:v>
                </c:pt>
                <c:pt idx="3">
                  <c:v>7-9</c:v>
                </c:pt>
                <c:pt idx="4">
                  <c:v>10+</c:v>
                </c:pt>
              </c:strCache>
            </c:strRef>
          </c:cat>
          <c:val>
            <c:numRef>
              <c:f>'Hhsize contrib'!$C$25:$G$25</c:f>
              <c:numCache>
                <c:formatCode>#,##0.0_ ;\-#,##0.0\ </c:formatCode>
                <c:ptCount val="5"/>
                <c:pt idx="0">
                  <c:v>18.23949</c:v>
                </c:pt>
                <c:pt idx="1">
                  <c:v>25.460999999999999</c:v>
                </c:pt>
                <c:pt idx="2">
                  <c:v>22.203999999999997</c:v>
                </c:pt>
                <c:pt idx="3">
                  <c:v>19.263999999999999</c:v>
                </c:pt>
                <c:pt idx="4">
                  <c:v>14.130999999999998</c:v>
                </c:pt>
              </c:numCache>
            </c:numRef>
          </c:val>
          <c:extLst>
            <c:ext xmlns:c16="http://schemas.microsoft.com/office/drawing/2014/chart" uri="{C3380CC4-5D6E-409C-BE32-E72D297353CC}">
              <c16:uniqueId val="{00000001-5797-476C-AF40-9080D5233A33}"/>
            </c:ext>
          </c:extLst>
        </c:ser>
        <c:ser>
          <c:idx val="2"/>
          <c:order val="2"/>
          <c:tx>
            <c:strRef>
              <c:f>'Hhsize contrib'!$B$26</c:f>
              <c:strCache>
                <c:ptCount val="1"/>
                <c:pt idx="0">
                  <c:v>Access to internet</c:v>
                </c:pt>
              </c:strCache>
            </c:strRef>
          </c:tx>
          <c:spPr>
            <a:solidFill>
              <a:srgbClr val="F4B183"/>
            </a:solidFill>
          </c:spPr>
          <c:invertIfNegative val="0"/>
          <c:cat>
            <c:strRef>
              <c:f>'Hhsize contrib'!$C$23:$G$23</c:f>
              <c:strCache>
                <c:ptCount val="5"/>
                <c:pt idx="0">
                  <c:v>National</c:v>
                </c:pt>
                <c:pt idx="1">
                  <c:v>1-3</c:v>
                </c:pt>
                <c:pt idx="2">
                  <c:v>4-6</c:v>
                </c:pt>
                <c:pt idx="3">
                  <c:v>7-9</c:v>
                </c:pt>
                <c:pt idx="4">
                  <c:v>10+</c:v>
                </c:pt>
              </c:strCache>
            </c:strRef>
          </c:cat>
          <c:val>
            <c:numRef>
              <c:f>'Hhsize contrib'!$C$26:$G$26</c:f>
              <c:numCache>
                <c:formatCode>#,##0.0_ ;\-#,##0.0\ </c:formatCode>
                <c:ptCount val="5"/>
                <c:pt idx="0">
                  <c:v>19.136019999999998</c:v>
                </c:pt>
                <c:pt idx="1">
                  <c:v>24.594999999999999</c:v>
                </c:pt>
                <c:pt idx="2">
                  <c:v>21.617000000000001</c:v>
                </c:pt>
                <c:pt idx="3">
                  <c:v>20.451000000000001</c:v>
                </c:pt>
                <c:pt idx="4">
                  <c:v>15.781000000000001</c:v>
                </c:pt>
              </c:numCache>
            </c:numRef>
          </c:val>
          <c:extLst>
            <c:ext xmlns:c16="http://schemas.microsoft.com/office/drawing/2014/chart" uri="{C3380CC4-5D6E-409C-BE32-E72D297353CC}">
              <c16:uniqueId val="{00000002-5797-476C-AF40-9080D5233A33}"/>
            </c:ext>
          </c:extLst>
        </c:ser>
        <c:ser>
          <c:idx val="3"/>
          <c:order val="3"/>
          <c:tx>
            <c:strRef>
              <c:f>'Hhsize contrib'!$B$27</c:f>
              <c:strCache>
                <c:ptCount val="1"/>
                <c:pt idx="0">
                  <c:v>Child mortality</c:v>
                </c:pt>
              </c:strCache>
            </c:strRef>
          </c:tx>
          <c:spPr>
            <a:solidFill>
              <a:srgbClr val="B61E63"/>
            </a:solidFill>
          </c:spPr>
          <c:invertIfNegative val="0"/>
          <c:cat>
            <c:strRef>
              <c:f>'Hhsize contrib'!$C$23:$G$23</c:f>
              <c:strCache>
                <c:ptCount val="5"/>
                <c:pt idx="0">
                  <c:v>National</c:v>
                </c:pt>
                <c:pt idx="1">
                  <c:v>1-3</c:v>
                </c:pt>
                <c:pt idx="2">
                  <c:v>4-6</c:v>
                </c:pt>
                <c:pt idx="3">
                  <c:v>7-9</c:v>
                </c:pt>
                <c:pt idx="4">
                  <c:v>10+</c:v>
                </c:pt>
              </c:strCache>
            </c:strRef>
          </c:cat>
          <c:val>
            <c:numRef>
              <c:f>'Hhsize contrib'!$C$27:$G$27</c:f>
              <c:numCache>
                <c:formatCode>#,##0.0_ ;\-#,##0.0\ </c:formatCode>
                <c:ptCount val="5"/>
                <c:pt idx="0">
                  <c:v>1.8019639999999999</c:v>
                </c:pt>
                <c:pt idx="1">
                  <c:v>1.2670000000000001</c:v>
                </c:pt>
                <c:pt idx="2">
                  <c:v>1.4630000000000001</c:v>
                </c:pt>
                <c:pt idx="3">
                  <c:v>1.395</c:v>
                </c:pt>
                <c:pt idx="4">
                  <c:v>2.5009999999999999</c:v>
                </c:pt>
              </c:numCache>
            </c:numRef>
          </c:val>
          <c:extLst>
            <c:ext xmlns:c16="http://schemas.microsoft.com/office/drawing/2014/chart" uri="{C3380CC4-5D6E-409C-BE32-E72D297353CC}">
              <c16:uniqueId val="{00000003-5797-476C-AF40-9080D5233A33}"/>
            </c:ext>
          </c:extLst>
        </c:ser>
        <c:ser>
          <c:idx val="4"/>
          <c:order val="4"/>
          <c:tx>
            <c:strRef>
              <c:f>'Hhsize contrib'!$B$28</c:f>
              <c:strCache>
                <c:ptCount val="1"/>
                <c:pt idx="0">
                  <c:v>Nutrition</c:v>
                </c:pt>
              </c:strCache>
            </c:strRef>
          </c:tx>
          <c:spPr>
            <a:solidFill>
              <a:srgbClr val="F6A8C0"/>
            </a:solidFill>
          </c:spPr>
          <c:invertIfNegative val="0"/>
          <c:cat>
            <c:strRef>
              <c:f>'Hhsize contrib'!$C$23:$G$23</c:f>
              <c:strCache>
                <c:ptCount val="5"/>
                <c:pt idx="0">
                  <c:v>National</c:v>
                </c:pt>
                <c:pt idx="1">
                  <c:v>1-3</c:v>
                </c:pt>
                <c:pt idx="2">
                  <c:v>4-6</c:v>
                </c:pt>
                <c:pt idx="3">
                  <c:v>7-9</c:v>
                </c:pt>
                <c:pt idx="4">
                  <c:v>10+</c:v>
                </c:pt>
              </c:strCache>
            </c:strRef>
          </c:cat>
          <c:val>
            <c:numRef>
              <c:f>'Hhsize contrib'!$C$28:$G$28</c:f>
              <c:numCache>
                <c:formatCode>#,##0.0_ ;\-#,##0.0\ </c:formatCode>
                <c:ptCount val="5"/>
                <c:pt idx="0">
                  <c:v>7.6873899999999997</c:v>
                </c:pt>
                <c:pt idx="1">
                  <c:v>5.657</c:v>
                </c:pt>
                <c:pt idx="2">
                  <c:v>6.1769999999999996</c:v>
                </c:pt>
                <c:pt idx="3">
                  <c:v>6.0720000000000001</c:v>
                </c:pt>
                <c:pt idx="4">
                  <c:v>10.573</c:v>
                </c:pt>
              </c:numCache>
            </c:numRef>
          </c:val>
          <c:extLst>
            <c:ext xmlns:c16="http://schemas.microsoft.com/office/drawing/2014/chart" uri="{C3380CC4-5D6E-409C-BE32-E72D297353CC}">
              <c16:uniqueId val="{00000004-5797-476C-AF40-9080D5233A33}"/>
            </c:ext>
          </c:extLst>
        </c:ser>
        <c:ser>
          <c:idx val="5"/>
          <c:order val="5"/>
          <c:tx>
            <c:strRef>
              <c:f>'Hhsize contrib'!$B$29</c:f>
              <c:strCache>
                <c:ptCount val="1"/>
                <c:pt idx="0">
                  <c:v>Early marriage</c:v>
                </c:pt>
              </c:strCache>
            </c:strRef>
          </c:tx>
          <c:spPr>
            <a:solidFill>
              <a:srgbClr val="ED5181"/>
            </a:solidFill>
          </c:spPr>
          <c:invertIfNegative val="0"/>
          <c:cat>
            <c:strRef>
              <c:f>'Hhsize contrib'!$C$23:$G$23</c:f>
              <c:strCache>
                <c:ptCount val="5"/>
                <c:pt idx="0">
                  <c:v>National</c:v>
                </c:pt>
                <c:pt idx="1">
                  <c:v>1-3</c:v>
                </c:pt>
                <c:pt idx="2">
                  <c:v>4-6</c:v>
                </c:pt>
                <c:pt idx="3">
                  <c:v>7-9</c:v>
                </c:pt>
                <c:pt idx="4">
                  <c:v>10+</c:v>
                </c:pt>
              </c:strCache>
            </c:strRef>
          </c:cat>
          <c:val>
            <c:numRef>
              <c:f>'Hhsize contrib'!$C$29:$G$29</c:f>
              <c:numCache>
                <c:formatCode>#,##0.0_ ;\-#,##0.0\ </c:formatCode>
                <c:ptCount val="5"/>
                <c:pt idx="0">
                  <c:v>15.047280000000001</c:v>
                </c:pt>
                <c:pt idx="1">
                  <c:v>14.263999999999999</c:v>
                </c:pt>
                <c:pt idx="2">
                  <c:v>13.902000000000001</c:v>
                </c:pt>
                <c:pt idx="3">
                  <c:v>13.494999999999999</c:v>
                </c:pt>
                <c:pt idx="4">
                  <c:v>17.564</c:v>
                </c:pt>
              </c:numCache>
            </c:numRef>
          </c:val>
          <c:extLst>
            <c:ext xmlns:c16="http://schemas.microsoft.com/office/drawing/2014/chart" uri="{C3380CC4-5D6E-409C-BE32-E72D297353CC}">
              <c16:uniqueId val="{00000005-5797-476C-AF40-9080D5233A33}"/>
            </c:ext>
          </c:extLst>
        </c:ser>
        <c:ser>
          <c:idx val="6"/>
          <c:order val="6"/>
          <c:tx>
            <c:strRef>
              <c:f>'Hhsize contrib'!$B$30</c:f>
              <c:strCache>
                <c:ptCount val="1"/>
                <c:pt idx="0">
                  <c:v>Home ownership</c:v>
                </c:pt>
              </c:strCache>
            </c:strRef>
          </c:tx>
          <c:spPr>
            <a:solidFill>
              <a:srgbClr val="385723"/>
            </a:solidFill>
          </c:spPr>
          <c:invertIfNegative val="0"/>
          <c:cat>
            <c:strRef>
              <c:f>'Hhsize contrib'!$C$23:$G$23</c:f>
              <c:strCache>
                <c:ptCount val="5"/>
                <c:pt idx="0">
                  <c:v>National</c:v>
                </c:pt>
                <c:pt idx="1">
                  <c:v>1-3</c:v>
                </c:pt>
                <c:pt idx="2">
                  <c:v>4-6</c:v>
                </c:pt>
                <c:pt idx="3">
                  <c:v>7-9</c:v>
                </c:pt>
                <c:pt idx="4">
                  <c:v>10+</c:v>
                </c:pt>
              </c:strCache>
            </c:strRef>
          </c:cat>
          <c:val>
            <c:numRef>
              <c:f>'Hhsize contrib'!$C$30:$G$30</c:f>
              <c:numCache>
                <c:formatCode>#,##0.0_ ;\-#,##0.0\ </c:formatCode>
                <c:ptCount val="5"/>
                <c:pt idx="0">
                  <c:v>3.5453619999999999</c:v>
                </c:pt>
                <c:pt idx="1">
                  <c:v>7.0540000000000003</c:v>
                </c:pt>
                <c:pt idx="2">
                  <c:v>5.18</c:v>
                </c:pt>
                <c:pt idx="3">
                  <c:v>3.5779999999999998</c:v>
                </c:pt>
                <c:pt idx="4">
                  <c:v>2.2589999999999999</c:v>
                </c:pt>
              </c:numCache>
            </c:numRef>
          </c:val>
          <c:extLst>
            <c:ext xmlns:c16="http://schemas.microsoft.com/office/drawing/2014/chart" uri="{C3380CC4-5D6E-409C-BE32-E72D297353CC}">
              <c16:uniqueId val="{00000006-5797-476C-AF40-9080D5233A33}"/>
            </c:ext>
          </c:extLst>
        </c:ser>
        <c:ser>
          <c:idx val="7"/>
          <c:order val="7"/>
          <c:tx>
            <c:strRef>
              <c:f>'Hhsize contrib'!$B$31</c:f>
              <c:strCache>
                <c:ptCount val="1"/>
                <c:pt idx="0">
                  <c:v>Overcrowding</c:v>
                </c:pt>
              </c:strCache>
            </c:strRef>
          </c:tx>
          <c:spPr>
            <a:solidFill>
              <a:srgbClr val="548235"/>
            </a:solidFill>
          </c:spPr>
          <c:invertIfNegative val="0"/>
          <c:cat>
            <c:strRef>
              <c:f>'Hhsize contrib'!$C$23:$G$23</c:f>
              <c:strCache>
                <c:ptCount val="5"/>
                <c:pt idx="0">
                  <c:v>National</c:v>
                </c:pt>
                <c:pt idx="1">
                  <c:v>1-3</c:v>
                </c:pt>
                <c:pt idx="2">
                  <c:v>4-6</c:v>
                </c:pt>
                <c:pt idx="3">
                  <c:v>7-9</c:v>
                </c:pt>
                <c:pt idx="4">
                  <c:v>10+</c:v>
                </c:pt>
              </c:strCache>
            </c:strRef>
          </c:cat>
          <c:val>
            <c:numRef>
              <c:f>'Hhsize contrib'!$C$31:$G$31</c:f>
              <c:numCache>
                <c:formatCode>#,##0.0_ ;\-#,##0.0\ </c:formatCode>
                <c:ptCount val="5"/>
                <c:pt idx="0">
                  <c:v>7.8422400000000003</c:v>
                </c:pt>
                <c:pt idx="1">
                  <c:v>0</c:v>
                </c:pt>
                <c:pt idx="2">
                  <c:v>5.327</c:v>
                </c:pt>
                <c:pt idx="3">
                  <c:v>8.2279999999999998</c:v>
                </c:pt>
                <c:pt idx="4">
                  <c:v>9.4459999999999997</c:v>
                </c:pt>
              </c:numCache>
            </c:numRef>
          </c:val>
          <c:extLst>
            <c:ext xmlns:c16="http://schemas.microsoft.com/office/drawing/2014/chart" uri="{C3380CC4-5D6E-409C-BE32-E72D297353CC}">
              <c16:uniqueId val="{00000007-5797-476C-AF40-9080D5233A33}"/>
            </c:ext>
          </c:extLst>
        </c:ser>
        <c:ser>
          <c:idx val="8"/>
          <c:order val="8"/>
          <c:tx>
            <c:strRef>
              <c:f>'Hhsize contrib'!$B$32</c:f>
              <c:strCache>
                <c:ptCount val="1"/>
                <c:pt idx="0">
                  <c:v>Electricity</c:v>
                </c:pt>
              </c:strCache>
            </c:strRef>
          </c:tx>
          <c:spPr>
            <a:solidFill>
              <a:srgbClr val="67A442"/>
            </a:solidFill>
          </c:spPr>
          <c:invertIfNegative val="0"/>
          <c:cat>
            <c:strRef>
              <c:f>'Hhsize contrib'!$C$23:$G$23</c:f>
              <c:strCache>
                <c:ptCount val="5"/>
                <c:pt idx="0">
                  <c:v>National</c:v>
                </c:pt>
                <c:pt idx="1">
                  <c:v>1-3</c:v>
                </c:pt>
                <c:pt idx="2">
                  <c:v>4-6</c:v>
                </c:pt>
                <c:pt idx="3">
                  <c:v>7-9</c:v>
                </c:pt>
                <c:pt idx="4">
                  <c:v>10+</c:v>
                </c:pt>
              </c:strCache>
            </c:strRef>
          </c:cat>
          <c:val>
            <c:numRef>
              <c:f>'Hhsize contrib'!$C$32:$G$32</c:f>
              <c:numCache>
                <c:formatCode>#,##0.0_ ;\-#,##0.0\ </c:formatCode>
                <c:ptCount val="5"/>
                <c:pt idx="0">
                  <c:v>3.6923159999999999</c:v>
                </c:pt>
                <c:pt idx="1">
                  <c:v>5.5979999999999999</c:v>
                </c:pt>
                <c:pt idx="2">
                  <c:v>4.532</c:v>
                </c:pt>
                <c:pt idx="3">
                  <c:v>3.617</c:v>
                </c:pt>
                <c:pt idx="4">
                  <c:v>3.129</c:v>
                </c:pt>
              </c:numCache>
            </c:numRef>
          </c:val>
          <c:extLst>
            <c:ext xmlns:c16="http://schemas.microsoft.com/office/drawing/2014/chart" uri="{C3380CC4-5D6E-409C-BE32-E72D297353CC}">
              <c16:uniqueId val="{00000008-5797-476C-AF40-9080D5233A33}"/>
            </c:ext>
          </c:extLst>
        </c:ser>
        <c:ser>
          <c:idx val="9"/>
          <c:order val="9"/>
          <c:tx>
            <c:strRef>
              <c:f>'Hhsize contrib'!$B$33</c:f>
              <c:strCache>
                <c:ptCount val="1"/>
                <c:pt idx="0">
                  <c:v>Clean energy</c:v>
                </c:pt>
              </c:strCache>
            </c:strRef>
          </c:tx>
          <c:spPr>
            <a:solidFill>
              <a:srgbClr val="97CA78"/>
            </a:solidFill>
          </c:spPr>
          <c:invertIfNegative val="0"/>
          <c:cat>
            <c:strRef>
              <c:f>'Hhsize contrib'!$C$23:$G$23</c:f>
              <c:strCache>
                <c:ptCount val="5"/>
                <c:pt idx="0">
                  <c:v>National</c:v>
                </c:pt>
                <c:pt idx="1">
                  <c:v>1-3</c:v>
                </c:pt>
                <c:pt idx="2">
                  <c:v>4-6</c:v>
                </c:pt>
                <c:pt idx="3">
                  <c:v>7-9</c:v>
                </c:pt>
                <c:pt idx="4">
                  <c:v>10+</c:v>
                </c:pt>
              </c:strCache>
            </c:strRef>
          </c:cat>
          <c:val>
            <c:numRef>
              <c:f>'Hhsize contrib'!$C$33:$G$33</c:f>
              <c:numCache>
                <c:formatCode>#,##0.0_ ;\-#,##0.0\ </c:formatCode>
                <c:ptCount val="5"/>
                <c:pt idx="0">
                  <c:v>0.71352579999999999</c:v>
                </c:pt>
                <c:pt idx="1">
                  <c:v>0.96599999999999997</c:v>
                </c:pt>
                <c:pt idx="2">
                  <c:v>0.86</c:v>
                </c:pt>
                <c:pt idx="3">
                  <c:v>0.61299999999999999</c:v>
                </c:pt>
                <c:pt idx="4">
                  <c:v>0.71399999999999997</c:v>
                </c:pt>
              </c:numCache>
            </c:numRef>
          </c:val>
          <c:extLst>
            <c:ext xmlns:c16="http://schemas.microsoft.com/office/drawing/2014/chart" uri="{C3380CC4-5D6E-409C-BE32-E72D297353CC}">
              <c16:uniqueId val="{00000009-5797-476C-AF40-9080D5233A33}"/>
            </c:ext>
          </c:extLst>
        </c:ser>
        <c:ser>
          <c:idx val="10"/>
          <c:order val="10"/>
          <c:tx>
            <c:strRef>
              <c:f>'Hhsize contrib'!$B$34</c:f>
              <c:strCache>
                <c:ptCount val="1"/>
                <c:pt idx="0">
                  <c:v>Drinking water</c:v>
                </c:pt>
              </c:strCache>
            </c:strRef>
          </c:tx>
          <c:spPr>
            <a:solidFill>
              <a:srgbClr val="BCDDA7"/>
            </a:solidFill>
          </c:spPr>
          <c:invertIfNegative val="0"/>
          <c:cat>
            <c:strRef>
              <c:f>'Hhsize contrib'!$C$23:$G$23</c:f>
              <c:strCache>
                <c:ptCount val="5"/>
                <c:pt idx="0">
                  <c:v>National</c:v>
                </c:pt>
                <c:pt idx="1">
                  <c:v>1-3</c:v>
                </c:pt>
                <c:pt idx="2">
                  <c:v>4-6</c:v>
                </c:pt>
                <c:pt idx="3">
                  <c:v>7-9</c:v>
                </c:pt>
                <c:pt idx="4">
                  <c:v>10+</c:v>
                </c:pt>
              </c:strCache>
            </c:strRef>
          </c:cat>
          <c:val>
            <c:numRef>
              <c:f>'Hhsize contrib'!$C$34:$G$34</c:f>
              <c:numCache>
                <c:formatCode>#,##0.0_ ;\-#,##0.0\ </c:formatCode>
                <c:ptCount val="5"/>
                <c:pt idx="0">
                  <c:v>3.9176479999999998</c:v>
                </c:pt>
                <c:pt idx="1">
                  <c:v>4.0620000000000003</c:v>
                </c:pt>
                <c:pt idx="2">
                  <c:v>4.6070000000000002</c:v>
                </c:pt>
                <c:pt idx="3">
                  <c:v>4.0789999999999997</c:v>
                </c:pt>
                <c:pt idx="4">
                  <c:v>3.27</c:v>
                </c:pt>
              </c:numCache>
            </c:numRef>
          </c:val>
          <c:extLst>
            <c:ext xmlns:c16="http://schemas.microsoft.com/office/drawing/2014/chart" uri="{C3380CC4-5D6E-409C-BE32-E72D297353CC}">
              <c16:uniqueId val="{0000000A-5797-476C-AF40-9080D5233A33}"/>
            </c:ext>
          </c:extLst>
        </c:ser>
        <c:ser>
          <c:idx val="11"/>
          <c:order val="11"/>
          <c:tx>
            <c:strRef>
              <c:f>'Hhsize contrib'!$B$35</c:f>
              <c:strCache>
                <c:ptCount val="1"/>
                <c:pt idx="0">
                  <c:v>Sanitation</c:v>
                </c:pt>
              </c:strCache>
            </c:strRef>
          </c:tx>
          <c:spPr>
            <a:solidFill>
              <a:srgbClr val="E3F1DB"/>
            </a:solidFill>
          </c:spPr>
          <c:invertIfNegative val="0"/>
          <c:cat>
            <c:strRef>
              <c:f>'Hhsize contrib'!$C$23:$G$23</c:f>
              <c:strCache>
                <c:ptCount val="5"/>
                <c:pt idx="0">
                  <c:v>National</c:v>
                </c:pt>
                <c:pt idx="1">
                  <c:v>1-3</c:v>
                </c:pt>
                <c:pt idx="2">
                  <c:v>4-6</c:v>
                </c:pt>
                <c:pt idx="3">
                  <c:v>7-9</c:v>
                </c:pt>
                <c:pt idx="4">
                  <c:v>10+</c:v>
                </c:pt>
              </c:strCache>
            </c:strRef>
          </c:cat>
          <c:val>
            <c:numRef>
              <c:f>'Hhsize contrib'!$C$35:$G$35</c:f>
              <c:numCache>
                <c:formatCode>#,##0.0_ ;\-#,##0.0\ </c:formatCode>
                <c:ptCount val="5"/>
                <c:pt idx="0">
                  <c:v>3.6723849999999998</c:v>
                </c:pt>
                <c:pt idx="1">
                  <c:v>5.7910000000000004</c:v>
                </c:pt>
                <c:pt idx="2">
                  <c:v>4.3890000000000002</c:v>
                </c:pt>
                <c:pt idx="3">
                  <c:v>3.5340000000000003</c:v>
                </c:pt>
                <c:pt idx="4">
                  <c:v>3.2520000000000002</c:v>
                </c:pt>
              </c:numCache>
            </c:numRef>
          </c:val>
          <c:extLst>
            <c:ext xmlns:c16="http://schemas.microsoft.com/office/drawing/2014/chart" uri="{C3380CC4-5D6E-409C-BE32-E72D297353CC}">
              <c16:uniqueId val="{0000000B-5797-476C-AF40-9080D5233A33}"/>
            </c:ext>
          </c:extLst>
        </c:ser>
        <c:dLbls>
          <c:showLegendKey val="0"/>
          <c:showVal val="0"/>
          <c:showCatName val="0"/>
          <c:showSerName val="0"/>
          <c:showPercent val="0"/>
          <c:showBubbleSize val="0"/>
        </c:dLbls>
        <c:gapWidth val="55"/>
        <c:overlap val="100"/>
        <c:axId val="-159264368"/>
        <c:axId val="-317799536"/>
      </c:barChart>
      <c:catAx>
        <c:axId val="-159264368"/>
        <c:scaling>
          <c:orientation val="minMax"/>
        </c:scaling>
        <c:delete val="0"/>
        <c:axPos val="b"/>
        <c:numFmt formatCode="General" sourceLinked="1"/>
        <c:majorTickMark val="none"/>
        <c:minorTickMark val="none"/>
        <c:tickLblPos val="nextTo"/>
        <c:txPr>
          <a:bodyPr rot="0" vert="horz"/>
          <a:lstStyle/>
          <a:p>
            <a:pPr>
              <a:defRPr sz="1050" b="1" i="0" u="none" strike="noStrike" baseline="0">
                <a:solidFill>
                  <a:schemeClr val="tx1"/>
                </a:solidFill>
                <a:latin typeface="+mn-lt"/>
                <a:ea typeface="Garamond"/>
                <a:cs typeface="Garamond"/>
              </a:defRPr>
            </a:pPr>
            <a:endParaRPr lang="en-US"/>
          </a:p>
        </c:txPr>
        <c:crossAx val="-317799536"/>
        <c:crosses val="autoZero"/>
        <c:auto val="1"/>
        <c:lblAlgn val="ctr"/>
        <c:lblOffset val="100"/>
        <c:noMultiLvlLbl val="0"/>
      </c:catAx>
      <c:valAx>
        <c:axId val="-317799536"/>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159264368"/>
        <c:crosses val="autoZero"/>
        <c:crossBetween val="between"/>
      </c:valAx>
    </c:plotArea>
    <c:legend>
      <c:legendPos val="r"/>
      <c:layout>
        <c:manualLayout>
          <c:xMode val="edge"/>
          <c:yMode val="edge"/>
          <c:x val="0.7485240364232113"/>
          <c:y val="3.0206677265500796E-2"/>
          <c:w val="0.24681523717135623"/>
          <c:h val="0.88891188224587503"/>
        </c:manualLayout>
      </c:layout>
      <c:overlay val="0"/>
      <c:spPr>
        <a:pattFill prst="pct70">
          <a:fgClr>
            <a:srgbClr val="CCFF99"/>
          </a:fgClr>
          <a:bgClr>
            <a:schemeClr val="bg1"/>
          </a:bgClr>
        </a:pattFill>
      </c:spPr>
      <c:txPr>
        <a:bodyPr/>
        <a:lstStyle/>
        <a:p>
          <a:pPr>
            <a:defRPr sz="1050" b="1" i="0" u="none" strike="noStrike" baseline="0">
              <a:solidFill>
                <a:schemeClr val="tx1"/>
              </a:solidFill>
              <a:latin typeface="+mn-lt"/>
              <a:ea typeface="Garamond"/>
              <a:cs typeface="Garamond"/>
            </a:defRPr>
          </a:pPr>
          <a:endParaRPr lang="en-US"/>
        </a:p>
      </c:txPr>
    </c:legend>
    <c:plotVisOnly val="1"/>
    <c:dispBlanksAs val="gap"/>
    <c:showDLblsOverMax val="0"/>
  </c:chart>
  <c:spPr>
    <a:pattFill prst="pct5">
      <a:fgClr>
        <a:srgbClr val="CCFF99"/>
      </a:fgClr>
      <a:bgClr>
        <a:schemeClr val="bg1"/>
      </a:bgClr>
    </a:pattFill>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7080674407224522"/>
          <c:h val="0.86736915615386623"/>
        </c:manualLayout>
      </c:layout>
      <c:barChart>
        <c:barDir val="col"/>
        <c:grouping val="percentStacked"/>
        <c:varyColors val="0"/>
        <c:ser>
          <c:idx val="0"/>
          <c:order val="0"/>
          <c:tx>
            <c:strRef>
              <c:f>'Hh educ contrib'!$B$24</c:f>
              <c:strCache>
                <c:ptCount val="1"/>
                <c:pt idx="0">
                  <c:v>School attendance</c:v>
                </c:pt>
              </c:strCache>
            </c:strRef>
          </c:tx>
          <c:spPr>
            <a:solidFill>
              <a:srgbClr val="ED7D31"/>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contrib'!$C$24:$G$24</c:f>
              <c:numCache>
                <c:formatCode>#,##0.0_ ;\-#,##0.0\ </c:formatCode>
                <c:ptCount val="5"/>
                <c:pt idx="0">
                  <c:v>14.704370000000001</c:v>
                </c:pt>
                <c:pt idx="1">
                  <c:v>15.229999999999999</c:v>
                </c:pt>
                <c:pt idx="2">
                  <c:v>14.204000000000001</c:v>
                </c:pt>
                <c:pt idx="3">
                  <c:v>14.375999999999999</c:v>
                </c:pt>
                <c:pt idx="4">
                  <c:v>17.649000000000001</c:v>
                </c:pt>
              </c:numCache>
            </c:numRef>
          </c:val>
          <c:extLst>
            <c:ext xmlns:c16="http://schemas.microsoft.com/office/drawing/2014/chart" uri="{C3380CC4-5D6E-409C-BE32-E72D297353CC}">
              <c16:uniqueId val="{00000000-67AA-4DB5-8A7B-29ABF0E5DFBC}"/>
            </c:ext>
          </c:extLst>
        </c:ser>
        <c:ser>
          <c:idx val="1"/>
          <c:order val="1"/>
          <c:tx>
            <c:strRef>
              <c:f>'Hh educ contrib'!$B$25</c:f>
              <c:strCache>
                <c:ptCount val="1"/>
                <c:pt idx="0">
                  <c:v>Years of schooling</c:v>
                </c:pt>
              </c:strCache>
            </c:strRef>
          </c:tx>
          <c:spPr>
            <a:solidFill>
              <a:srgbClr val="FFC000"/>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contrib'!$C$25:$G$25</c:f>
              <c:numCache>
                <c:formatCode>#,##0.0_ ;\-#,##0.0\ </c:formatCode>
                <c:ptCount val="5"/>
                <c:pt idx="0">
                  <c:v>18.23949</c:v>
                </c:pt>
                <c:pt idx="1">
                  <c:v>18.704000000000001</c:v>
                </c:pt>
                <c:pt idx="2">
                  <c:v>20.599</c:v>
                </c:pt>
                <c:pt idx="3">
                  <c:v>17.664999999999999</c:v>
                </c:pt>
                <c:pt idx="4">
                  <c:v>0</c:v>
                </c:pt>
              </c:numCache>
            </c:numRef>
          </c:val>
          <c:extLst>
            <c:ext xmlns:c16="http://schemas.microsoft.com/office/drawing/2014/chart" uri="{C3380CC4-5D6E-409C-BE32-E72D297353CC}">
              <c16:uniqueId val="{00000001-67AA-4DB5-8A7B-29ABF0E5DFBC}"/>
            </c:ext>
          </c:extLst>
        </c:ser>
        <c:ser>
          <c:idx val="2"/>
          <c:order val="2"/>
          <c:tx>
            <c:strRef>
              <c:f>'Hh educ contrib'!$B$26</c:f>
              <c:strCache>
                <c:ptCount val="1"/>
                <c:pt idx="0">
                  <c:v>Access to internet</c:v>
                </c:pt>
              </c:strCache>
            </c:strRef>
          </c:tx>
          <c:spPr>
            <a:solidFill>
              <a:srgbClr val="F4B183"/>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contrib'!$C$26:$G$26</c:f>
              <c:numCache>
                <c:formatCode>#,##0.0_ ;\-#,##0.0\ </c:formatCode>
                <c:ptCount val="5"/>
                <c:pt idx="0">
                  <c:v>19.136019999999998</c:v>
                </c:pt>
                <c:pt idx="1">
                  <c:v>18.460999999999999</c:v>
                </c:pt>
                <c:pt idx="2">
                  <c:v>19.353000000000002</c:v>
                </c:pt>
                <c:pt idx="3">
                  <c:v>19.259999999999998</c:v>
                </c:pt>
                <c:pt idx="4">
                  <c:v>19.62</c:v>
                </c:pt>
              </c:numCache>
            </c:numRef>
          </c:val>
          <c:extLst>
            <c:ext xmlns:c16="http://schemas.microsoft.com/office/drawing/2014/chart" uri="{C3380CC4-5D6E-409C-BE32-E72D297353CC}">
              <c16:uniqueId val="{00000002-67AA-4DB5-8A7B-29ABF0E5DFBC}"/>
            </c:ext>
          </c:extLst>
        </c:ser>
        <c:ser>
          <c:idx val="3"/>
          <c:order val="3"/>
          <c:tx>
            <c:strRef>
              <c:f>'Hh educ contrib'!$B$27</c:f>
              <c:strCache>
                <c:ptCount val="1"/>
                <c:pt idx="0">
                  <c:v>Child mortality</c:v>
                </c:pt>
              </c:strCache>
            </c:strRef>
          </c:tx>
          <c:spPr>
            <a:solidFill>
              <a:srgbClr val="B61E63"/>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contrib'!$C$27:$G$27</c:f>
              <c:numCache>
                <c:formatCode>#,##0.0_ ;\-#,##0.0\ </c:formatCode>
                <c:ptCount val="5"/>
                <c:pt idx="0">
                  <c:v>1.8019639999999999</c:v>
                </c:pt>
                <c:pt idx="1">
                  <c:v>1.871</c:v>
                </c:pt>
                <c:pt idx="2">
                  <c:v>1.4390000000000001</c:v>
                </c:pt>
                <c:pt idx="3">
                  <c:v>2.2929999999999997</c:v>
                </c:pt>
                <c:pt idx="4">
                  <c:v>2.82</c:v>
                </c:pt>
              </c:numCache>
            </c:numRef>
          </c:val>
          <c:extLst>
            <c:ext xmlns:c16="http://schemas.microsoft.com/office/drawing/2014/chart" uri="{C3380CC4-5D6E-409C-BE32-E72D297353CC}">
              <c16:uniqueId val="{00000003-67AA-4DB5-8A7B-29ABF0E5DFBC}"/>
            </c:ext>
          </c:extLst>
        </c:ser>
        <c:ser>
          <c:idx val="4"/>
          <c:order val="4"/>
          <c:tx>
            <c:strRef>
              <c:f>'Hh educ contrib'!$B$28</c:f>
              <c:strCache>
                <c:ptCount val="1"/>
                <c:pt idx="0">
                  <c:v>Nutrition</c:v>
                </c:pt>
              </c:strCache>
            </c:strRef>
          </c:tx>
          <c:spPr>
            <a:solidFill>
              <a:srgbClr val="F6A8C0"/>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contrib'!$C$28:$G$28</c:f>
              <c:numCache>
                <c:formatCode>#,##0.0_ ;\-#,##0.0\ </c:formatCode>
                <c:ptCount val="5"/>
                <c:pt idx="0">
                  <c:v>7.6873899999999997</c:v>
                </c:pt>
                <c:pt idx="1">
                  <c:v>7.8280000000000003</c:v>
                </c:pt>
                <c:pt idx="2">
                  <c:v>7.6360000000000001</c:v>
                </c:pt>
                <c:pt idx="3">
                  <c:v>6.4350000000000005</c:v>
                </c:pt>
                <c:pt idx="4">
                  <c:v>11.474</c:v>
                </c:pt>
              </c:numCache>
            </c:numRef>
          </c:val>
          <c:extLst>
            <c:ext xmlns:c16="http://schemas.microsoft.com/office/drawing/2014/chart" uri="{C3380CC4-5D6E-409C-BE32-E72D297353CC}">
              <c16:uniqueId val="{00000004-67AA-4DB5-8A7B-29ABF0E5DFBC}"/>
            </c:ext>
          </c:extLst>
        </c:ser>
        <c:ser>
          <c:idx val="5"/>
          <c:order val="5"/>
          <c:tx>
            <c:strRef>
              <c:f>'Hh educ contrib'!$B$29</c:f>
              <c:strCache>
                <c:ptCount val="1"/>
                <c:pt idx="0">
                  <c:v>Early marriage</c:v>
                </c:pt>
              </c:strCache>
            </c:strRef>
          </c:tx>
          <c:spPr>
            <a:solidFill>
              <a:srgbClr val="ED5181"/>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contrib'!$C$29:$G$29</c:f>
              <c:numCache>
                <c:formatCode>#,##0.0_ ;\-#,##0.0\ </c:formatCode>
                <c:ptCount val="5"/>
                <c:pt idx="0">
                  <c:v>15.047280000000001</c:v>
                </c:pt>
                <c:pt idx="1">
                  <c:v>14.193</c:v>
                </c:pt>
                <c:pt idx="2">
                  <c:v>14.62</c:v>
                </c:pt>
                <c:pt idx="3">
                  <c:v>15.510999999999999</c:v>
                </c:pt>
                <c:pt idx="4">
                  <c:v>20.125999999999998</c:v>
                </c:pt>
              </c:numCache>
            </c:numRef>
          </c:val>
          <c:extLst>
            <c:ext xmlns:c16="http://schemas.microsoft.com/office/drawing/2014/chart" uri="{C3380CC4-5D6E-409C-BE32-E72D297353CC}">
              <c16:uniqueId val="{00000005-67AA-4DB5-8A7B-29ABF0E5DFBC}"/>
            </c:ext>
          </c:extLst>
        </c:ser>
        <c:ser>
          <c:idx val="6"/>
          <c:order val="6"/>
          <c:tx>
            <c:strRef>
              <c:f>'Hh educ contrib'!$B$30</c:f>
              <c:strCache>
                <c:ptCount val="1"/>
                <c:pt idx="0">
                  <c:v>Home ownership</c:v>
                </c:pt>
              </c:strCache>
            </c:strRef>
          </c:tx>
          <c:spPr>
            <a:solidFill>
              <a:srgbClr val="385723"/>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contrib'!$C$30:$G$30</c:f>
              <c:numCache>
                <c:formatCode>#,##0.0_ ;\-#,##0.0\ </c:formatCode>
                <c:ptCount val="5"/>
                <c:pt idx="0">
                  <c:v>3.5453619999999999</c:v>
                </c:pt>
                <c:pt idx="1">
                  <c:v>3.173</c:v>
                </c:pt>
                <c:pt idx="2">
                  <c:v>3.2469999999999999</c:v>
                </c:pt>
                <c:pt idx="3">
                  <c:v>4.3470000000000004</c:v>
                </c:pt>
                <c:pt idx="4">
                  <c:v>4.7649999999999997</c:v>
                </c:pt>
              </c:numCache>
            </c:numRef>
          </c:val>
          <c:extLst>
            <c:ext xmlns:c16="http://schemas.microsoft.com/office/drawing/2014/chart" uri="{C3380CC4-5D6E-409C-BE32-E72D297353CC}">
              <c16:uniqueId val="{00000006-67AA-4DB5-8A7B-29ABF0E5DFBC}"/>
            </c:ext>
          </c:extLst>
        </c:ser>
        <c:ser>
          <c:idx val="7"/>
          <c:order val="7"/>
          <c:tx>
            <c:strRef>
              <c:f>'Hh educ contrib'!$B$31</c:f>
              <c:strCache>
                <c:ptCount val="1"/>
                <c:pt idx="0">
                  <c:v>Overcrowding</c:v>
                </c:pt>
              </c:strCache>
            </c:strRef>
          </c:tx>
          <c:spPr>
            <a:solidFill>
              <a:srgbClr val="548235"/>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contrib'!$C$31:$G$31</c:f>
              <c:numCache>
                <c:formatCode>#,##0.0_ ;\-#,##0.0\ </c:formatCode>
                <c:ptCount val="5"/>
                <c:pt idx="0">
                  <c:v>7.8422400000000003</c:v>
                </c:pt>
                <c:pt idx="1">
                  <c:v>7.6719999999999997</c:v>
                </c:pt>
                <c:pt idx="2">
                  <c:v>7.6149999999999993</c:v>
                </c:pt>
                <c:pt idx="3">
                  <c:v>8.0830000000000002</c:v>
                </c:pt>
                <c:pt idx="4">
                  <c:v>9.4779999999999998</c:v>
                </c:pt>
              </c:numCache>
            </c:numRef>
          </c:val>
          <c:extLst>
            <c:ext xmlns:c16="http://schemas.microsoft.com/office/drawing/2014/chart" uri="{C3380CC4-5D6E-409C-BE32-E72D297353CC}">
              <c16:uniqueId val="{00000007-67AA-4DB5-8A7B-29ABF0E5DFBC}"/>
            </c:ext>
          </c:extLst>
        </c:ser>
        <c:ser>
          <c:idx val="8"/>
          <c:order val="8"/>
          <c:tx>
            <c:strRef>
              <c:f>'Hh educ contrib'!$B$32</c:f>
              <c:strCache>
                <c:ptCount val="1"/>
                <c:pt idx="0">
                  <c:v>Electricity</c:v>
                </c:pt>
              </c:strCache>
            </c:strRef>
          </c:tx>
          <c:spPr>
            <a:solidFill>
              <a:srgbClr val="67A442"/>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contrib'!$C$32:$G$32</c:f>
              <c:numCache>
                <c:formatCode>#,##0.0_ ;\-#,##0.0\ </c:formatCode>
                <c:ptCount val="5"/>
                <c:pt idx="0">
                  <c:v>3.6923159999999999</c:v>
                </c:pt>
                <c:pt idx="1">
                  <c:v>4.2</c:v>
                </c:pt>
                <c:pt idx="2">
                  <c:v>3.3970000000000002</c:v>
                </c:pt>
                <c:pt idx="3">
                  <c:v>3.6510000000000002</c:v>
                </c:pt>
                <c:pt idx="4">
                  <c:v>4.1920000000000002</c:v>
                </c:pt>
              </c:numCache>
            </c:numRef>
          </c:val>
          <c:extLst>
            <c:ext xmlns:c16="http://schemas.microsoft.com/office/drawing/2014/chart" uri="{C3380CC4-5D6E-409C-BE32-E72D297353CC}">
              <c16:uniqueId val="{00000008-67AA-4DB5-8A7B-29ABF0E5DFBC}"/>
            </c:ext>
          </c:extLst>
        </c:ser>
        <c:ser>
          <c:idx val="9"/>
          <c:order val="9"/>
          <c:tx>
            <c:strRef>
              <c:f>'Hh educ contrib'!$B$33</c:f>
              <c:strCache>
                <c:ptCount val="1"/>
                <c:pt idx="0">
                  <c:v>Clean energy</c:v>
                </c:pt>
              </c:strCache>
            </c:strRef>
          </c:tx>
          <c:spPr>
            <a:solidFill>
              <a:srgbClr val="97CA78"/>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contrib'!$C$33:$G$33</c:f>
              <c:numCache>
                <c:formatCode>#,##0.0_ ;\-#,##0.0\ </c:formatCode>
                <c:ptCount val="5"/>
                <c:pt idx="0">
                  <c:v>0.71352579999999999</c:v>
                </c:pt>
                <c:pt idx="1">
                  <c:v>1.089</c:v>
                </c:pt>
                <c:pt idx="2">
                  <c:v>0.626</c:v>
                </c:pt>
                <c:pt idx="3">
                  <c:v>0.29599999999999999</c:v>
                </c:pt>
                <c:pt idx="4">
                  <c:v>1.25</c:v>
                </c:pt>
              </c:numCache>
            </c:numRef>
          </c:val>
          <c:extLst>
            <c:ext xmlns:c16="http://schemas.microsoft.com/office/drawing/2014/chart" uri="{C3380CC4-5D6E-409C-BE32-E72D297353CC}">
              <c16:uniqueId val="{00000009-67AA-4DB5-8A7B-29ABF0E5DFBC}"/>
            </c:ext>
          </c:extLst>
        </c:ser>
        <c:ser>
          <c:idx val="10"/>
          <c:order val="10"/>
          <c:tx>
            <c:strRef>
              <c:f>'Hh educ contrib'!$B$34</c:f>
              <c:strCache>
                <c:ptCount val="1"/>
                <c:pt idx="0">
                  <c:v>Drinking water</c:v>
                </c:pt>
              </c:strCache>
            </c:strRef>
          </c:tx>
          <c:spPr>
            <a:solidFill>
              <a:srgbClr val="BCDDA7"/>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contrib'!$C$34:$G$34</c:f>
              <c:numCache>
                <c:formatCode>#,##0.0_ ;\-#,##0.0\ </c:formatCode>
                <c:ptCount val="5"/>
                <c:pt idx="0">
                  <c:v>3.9176479999999998</c:v>
                </c:pt>
                <c:pt idx="1">
                  <c:v>3.3939999999999997</c:v>
                </c:pt>
                <c:pt idx="2">
                  <c:v>3.7029999999999998</c:v>
                </c:pt>
                <c:pt idx="3">
                  <c:v>4.6629999999999994</c:v>
                </c:pt>
                <c:pt idx="4">
                  <c:v>5.2569999999999997</c:v>
                </c:pt>
              </c:numCache>
            </c:numRef>
          </c:val>
          <c:extLst>
            <c:ext xmlns:c16="http://schemas.microsoft.com/office/drawing/2014/chart" uri="{C3380CC4-5D6E-409C-BE32-E72D297353CC}">
              <c16:uniqueId val="{0000000A-67AA-4DB5-8A7B-29ABF0E5DFBC}"/>
            </c:ext>
          </c:extLst>
        </c:ser>
        <c:ser>
          <c:idx val="11"/>
          <c:order val="11"/>
          <c:tx>
            <c:strRef>
              <c:f>'Hh educ contrib'!$B$35</c:f>
              <c:strCache>
                <c:ptCount val="1"/>
                <c:pt idx="0">
                  <c:v>Sanitation</c:v>
                </c:pt>
              </c:strCache>
            </c:strRef>
          </c:tx>
          <c:spPr>
            <a:solidFill>
              <a:srgbClr val="E3F1DB"/>
            </a:solidFill>
          </c:spPr>
          <c:invertIfNegative val="0"/>
          <c:cat>
            <c:strRef>
              <c:f>'Hh educ contrib'!$C$23:$G$23</c:f>
              <c:strCache>
                <c:ptCount val="5"/>
                <c:pt idx="0">
                  <c:v>National</c:v>
                </c:pt>
                <c:pt idx="1">
                  <c:v>Pre-primary</c:v>
                </c:pt>
                <c:pt idx="2">
                  <c:v>Primary</c:v>
                </c:pt>
                <c:pt idx="3">
                  <c:v>Lower Secondary</c:v>
                </c:pt>
                <c:pt idx="4">
                  <c:v>Upper Secondary+</c:v>
                </c:pt>
              </c:strCache>
            </c:strRef>
          </c:cat>
          <c:val>
            <c:numRef>
              <c:f>'Hh educ contrib'!$C$35:$G$35</c:f>
              <c:numCache>
                <c:formatCode>#,##0.0_ ;\-#,##0.0\ </c:formatCode>
                <c:ptCount val="5"/>
                <c:pt idx="0">
                  <c:v>3.6723849999999998</c:v>
                </c:pt>
                <c:pt idx="1">
                  <c:v>4.1849999999999996</c:v>
                </c:pt>
                <c:pt idx="2">
                  <c:v>3.5610000000000004</c:v>
                </c:pt>
                <c:pt idx="3">
                  <c:v>3.4189999999999996</c:v>
                </c:pt>
                <c:pt idx="4">
                  <c:v>3.3689999999999998</c:v>
                </c:pt>
              </c:numCache>
            </c:numRef>
          </c:val>
          <c:extLst>
            <c:ext xmlns:c16="http://schemas.microsoft.com/office/drawing/2014/chart" uri="{C3380CC4-5D6E-409C-BE32-E72D297353CC}">
              <c16:uniqueId val="{0000000B-67AA-4DB5-8A7B-29ABF0E5DFBC}"/>
            </c:ext>
          </c:extLst>
        </c:ser>
        <c:dLbls>
          <c:showLegendKey val="0"/>
          <c:showVal val="0"/>
          <c:showCatName val="0"/>
          <c:showSerName val="0"/>
          <c:showPercent val="0"/>
          <c:showBubbleSize val="0"/>
        </c:dLbls>
        <c:gapWidth val="55"/>
        <c:overlap val="100"/>
        <c:axId val="-90252240"/>
        <c:axId val="-90248976"/>
      </c:barChart>
      <c:catAx>
        <c:axId val="-90252240"/>
        <c:scaling>
          <c:orientation val="minMax"/>
        </c:scaling>
        <c:delete val="0"/>
        <c:axPos val="b"/>
        <c:numFmt formatCode="General" sourceLinked="1"/>
        <c:majorTickMark val="none"/>
        <c:minorTickMark val="none"/>
        <c:tickLblPos val="nextTo"/>
        <c:txPr>
          <a:bodyPr rot="0" vert="horz"/>
          <a:lstStyle/>
          <a:p>
            <a:pPr>
              <a:defRPr sz="1050" b="0" i="0" u="none" strike="noStrike" baseline="0">
                <a:solidFill>
                  <a:srgbClr val="000000"/>
                </a:solidFill>
                <a:latin typeface="+mn-lt"/>
                <a:ea typeface="Garamond"/>
                <a:cs typeface="Garamond"/>
              </a:defRPr>
            </a:pPr>
            <a:endParaRPr lang="en-US"/>
          </a:p>
        </c:txPr>
        <c:crossAx val="-90248976"/>
        <c:crosses val="autoZero"/>
        <c:auto val="1"/>
        <c:lblAlgn val="ctr"/>
        <c:lblOffset val="100"/>
        <c:noMultiLvlLbl val="0"/>
      </c:catAx>
      <c:valAx>
        <c:axId val="-90248976"/>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0252240"/>
        <c:crosses val="autoZero"/>
        <c:crossBetween val="between"/>
      </c:valAx>
    </c:plotArea>
    <c:legend>
      <c:legendPos val="r"/>
      <c:layout>
        <c:manualLayout>
          <c:xMode val="edge"/>
          <c:yMode val="edge"/>
          <c:x val="0.76903937007874013"/>
          <c:y val="3.0206677265500796E-2"/>
          <c:w val="0.22629992437386004"/>
          <c:h val="0.87334392024526331"/>
        </c:manualLayout>
      </c:layout>
      <c:overlay val="0"/>
      <c:spPr>
        <a:pattFill prst="pct60">
          <a:fgClr>
            <a:srgbClr val="CCFF99"/>
          </a:fgClr>
          <a:bgClr>
            <a:schemeClr val="bg1"/>
          </a:bgClr>
        </a:pattFill>
      </c:spPr>
      <c:txPr>
        <a:bodyPr/>
        <a:lstStyle/>
        <a:p>
          <a:pPr>
            <a:defRPr sz="1050" b="0" i="0" u="none" strike="noStrike" baseline="0">
              <a:solidFill>
                <a:srgbClr val="000000"/>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70876213309457E-2"/>
          <c:y val="3.6026203970206304E-2"/>
          <c:w val="0.6539695472920749"/>
          <c:h val="0.86736915615386623"/>
        </c:manualLayout>
      </c:layout>
      <c:barChart>
        <c:barDir val="col"/>
        <c:grouping val="percentStacked"/>
        <c:varyColors val="0"/>
        <c:ser>
          <c:idx val="0"/>
          <c:order val="0"/>
          <c:tx>
            <c:strRef>
              <c:f>'Wealth q contrib'!$B$24</c:f>
              <c:strCache>
                <c:ptCount val="1"/>
                <c:pt idx="0">
                  <c:v>School attendance</c:v>
                </c:pt>
              </c:strCache>
            </c:strRef>
          </c:tx>
          <c:spPr>
            <a:solidFill>
              <a:srgbClr val="ED7D31"/>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contrib'!$C$24:$H$24</c:f>
              <c:numCache>
                <c:formatCode>#,##0.0_ ;\-#,##0.0\ </c:formatCode>
                <c:ptCount val="6"/>
                <c:pt idx="0">
                  <c:v>14.704370000000001</c:v>
                </c:pt>
                <c:pt idx="1">
                  <c:v>13.600000000000001</c:v>
                </c:pt>
                <c:pt idx="2">
                  <c:v>14.332000000000001</c:v>
                </c:pt>
                <c:pt idx="3">
                  <c:v>16.922999999999998</c:v>
                </c:pt>
                <c:pt idx="4">
                  <c:v>16.29</c:v>
                </c:pt>
                <c:pt idx="5">
                  <c:v>18.09</c:v>
                </c:pt>
              </c:numCache>
            </c:numRef>
          </c:val>
          <c:extLst>
            <c:ext xmlns:c16="http://schemas.microsoft.com/office/drawing/2014/chart" uri="{C3380CC4-5D6E-409C-BE32-E72D297353CC}">
              <c16:uniqueId val="{00000000-C564-41AE-85CB-7F241FD5D261}"/>
            </c:ext>
          </c:extLst>
        </c:ser>
        <c:ser>
          <c:idx val="1"/>
          <c:order val="1"/>
          <c:tx>
            <c:strRef>
              <c:f>'Wealth q contrib'!$B$25</c:f>
              <c:strCache>
                <c:ptCount val="1"/>
                <c:pt idx="0">
                  <c:v>Years of schooling</c:v>
                </c:pt>
              </c:strCache>
            </c:strRef>
          </c:tx>
          <c:spPr>
            <a:solidFill>
              <a:srgbClr val="FFC000"/>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contrib'!$C$25:$H$25</c:f>
              <c:numCache>
                <c:formatCode>#,##0.0_ ;\-#,##0.0\ </c:formatCode>
                <c:ptCount val="6"/>
                <c:pt idx="0">
                  <c:v>18.23949</c:v>
                </c:pt>
                <c:pt idx="1">
                  <c:v>18.423000000000002</c:v>
                </c:pt>
                <c:pt idx="2">
                  <c:v>18.920000000000002</c:v>
                </c:pt>
                <c:pt idx="3">
                  <c:v>17.492999999999999</c:v>
                </c:pt>
                <c:pt idx="4">
                  <c:v>16.864000000000001</c:v>
                </c:pt>
                <c:pt idx="5">
                  <c:v>17.837</c:v>
                </c:pt>
              </c:numCache>
            </c:numRef>
          </c:val>
          <c:extLst>
            <c:ext xmlns:c16="http://schemas.microsoft.com/office/drawing/2014/chart" uri="{C3380CC4-5D6E-409C-BE32-E72D297353CC}">
              <c16:uniqueId val="{00000001-C564-41AE-85CB-7F241FD5D261}"/>
            </c:ext>
          </c:extLst>
        </c:ser>
        <c:ser>
          <c:idx val="2"/>
          <c:order val="2"/>
          <c:tx>
            <c:strRef>
              <c:f>'Wealth q contrib'!$B$26</c:f>
              <c:strCache>
                <c:ptCount val="1"/>
                <c:pt idx="0">
                  <c:v>Access to internet</c:v>
                </c:pt>
              </c:strCache>
            </c:strRef>
          </c:tx>
          <c:spPr>
            <a:solidFill>
              <a:srgbClr val="F4B183"/>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contrib'!$C$26:$H$26</c:f>
              <c:numCache>
                <c:formatCode>#,##0.0_ ;\-#,##0.0\ </c:formatCode>
                <c:ptCount val="6"/>
                <c:pt idx="0">
                  <c:v>19.136019999999998</c:v>
                </c:pt>
                <c:pt idx="1">
                  <c:v>20.918999999999997</c:v>
                </c:pt>
                <c:pt idx="2">
                  <c:v>18.86</c:v>
                </c:pt>
                <c:pt idx="3">
                  <c:v>17.91</c:v>
                </c:pt>
                <c:pt idx="4">
                  <c:v>15.512999999999998</c:v>
                </c:pt>
                <c:pt idx="5">
                  <c:v>11.459999999999999</c:v>
                </c:pt>
              </c:numCache>
            </c:numRef>
          </c:val>
          <c:extLst>
            <c:ext xmlns:c16="http://schemas.microsoft.com/office/drawing/2014/chart" uri="{C3380CC4-5D6E-409C-BE32-E72D297353CC}">
              <c16:uniqueId val="{00000002-C564-41AE-85CB-7F241FD5D261}"/>
            </c:ext>
          </c:extLst>
        </c:ser>
        <c:ser>
          <c:idx val="3"/>
          <c:order val="3"/>
          <c:tx>
            <c:strRef>
              <c:f>'Wealth q contrib'!$B$27</c:f>
              <c:strCache>
                <c:ptCount val="1"/>
                <c:pt idx="0">
                  <c:v>Child mortality</c:v>
                </c:pt>
              </c:strCache>
            </c:strRef>
          </c:tx>
          <c:spPr>
            <a:solidFill>
              <a:srgbClr val="B61E63"/>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contrib'!$C$27:$H$27</c:f>
              <c:numCache>
                <c:formatCode>#,##0.0_ ;\-#,##0.0\ </c:formatCode>
                <c:ptCount val="6"/>
                <c:pt idx="0">
                  <c:v>1.8019639999999999</c:v>
                </c:pt>
                <c:pt idx="1">
                  <c:v>1.3169999999999999</c:v>
                </c:pt>
                <c:pt idx="2">
                  <c:v>2.2769999999999997</c:v>
                </c:pt>
                <c:pt idx="3">
                  <c:v>2.1950000000000003</c:v>
                </c:pt>
                <c:pt idx="4">
                  <c:v>2.552</c:v>
                </c:pt>
                <c:pt idx="5">
                  <c:v>1.5110000000000001</c:v>
                </c:pt>
              </c:numCache>
            </c:numRef>
          </c:val>
          <c:extLst>
            <c:ext xmlns:c16="http://schemas.microsoft.com/office/drawing/2014/chart" uri="{C3380CC4-5D6E-409C-BE32-E72D297353CC}">
              <c16:uniqueId val="{00000003-C564-41AE-85CB-7F241FD5D261}"/>
            </c:ext>
          </c:extLst>
        </c:ser>
        <c:ser>
          <c:idx val="4"/>
          <c:order val="4"/>
          <c:tx>
            <c:strRef>
              <c:f>'Wealth q contrib'!$B$28</c:f>
              <c:strCache>
                <c:ptCount val="1"/>
                <c:pt idx="0">
                  <c:v>Nutrition</c:v>
                </c:pt>
              </c:strCache>
            </c:strRef>
          </c:tx>
          <c:spPr>
            <a:solidFill>
              <a:srgbClr val="F6A8C0"/>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contrib'!$C$28:$H$28</c:f>
              <c:numCache>
                <c:formatCode>#,##0.0_ ;\-#,##0.0\ </c:formatCode>
                <c:ptCount val="6"/>
                <c:pt idx="0">
                  <c:v>7.6873899999999997</c:v>
                </c:pt>
                <c:pt idx="1">
                  <c:v>6.5609999999999999</c:v>
                </c:pt>
                <c:pt idx="2">
                  <c:v>8.1579999999999995</c:v>
                </c:pt>
                <c:pt idx="3">
                  <c:v>8.5070000000000014</c:v>
                </c:pt>
                <c:pt idx="4">
                  <c:v>9.859</c:v>
                </c:pt>
                <c:pt idx="5">
                  <c:v>10.635999999999999</c:v>
                </c:pt>
              </c:numCache>
            </c:numRef>
          </c:val>
          <c:extLst>
            <c:ext xmlns:c16="http://schemas.microsoft.com/office/drawing/2014/chart" uri="{C3380CC4-5D6E-409C-BE32-E72D297353CC}">
              <c16:uniqueId val="{00000004-C564-41AE-85CB-7F241FD5D261}"/>
            </c:ext>
          </c:extLst>
        </c:ser>
        <c:ser>
          <c:idx val="5"/>
          <c:order val="5"/>
          <c:tx>
            <c:strRef>
              <c:f>'Wealth q contrib'!$B$29</c:f>
              <c:strCache>
                <c:ptCount val="1"/>
                <c:pt idx="0">
                  <c:v>Early marriage</c:v>
                </c:pt>
              </c:strCache>
            </c:strRef>
          </c:tx>
          <c:spPr>
            <a:solidFill>
              <a:srgbClr val="ED5181"/>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contrib'!$C$29:$H$29</c:f>
              <c:numCache>
                <c:formatCode>#,##0.0_ ;\-#,##0.0\ </c:formatCode>
                <c:ptCount val="6"/>
                <c:pt idx="0">
                  <c:v>15.047280000000001</c:v>
                </c:pt>
                <c:pt idx="1">
                  <c:v>11.923</c:v>
                </c:pt>
                <c:pt idx="2">
                  <c:v>16.780999999999999</c:v>
                </c:pt>
                <c:pt idx="3">
                  <c:v>17.444000000000003</c:v>
                </c:pt>
                <c:pt idx="4">
                  <c:v>19.798999999999999</c:v>
                </c:pt>
                <c:pt idx="5">
                  <c:v>22.803000000000001</c:v>
                </c:pt>
              </c:numCache>
            </c:numRef>
          </c:val>
          <c:extLst>
            <c:ext xmlns:c16="http://schemas.microsoft.com/office/drawing/2014/chart" uri="{C3380CC4-5D6E-409C-BE32-E72D297353CC}">
              <c16:uniqueId val="{00000005-C564-41AE-85CB-7F241FD5D261}"/>
            </c:ext>
          </c:extLst>
        </c:ser>
        <c:ser>
          <c:idx val="6"/>
          <c:order val="6"/>
          <c:tx>
            <c:strRef>
              <c:f>'Wealth q contrib'!$B$30</c:f>
              <c:strCache>
                <c:ptCount val="1"/>
                <c:pt idx="0">
                  <c:v>Home ownership</c:v>
                </c:pt>
              </c:strCache>
            </c:strRef>
          </c:tx>
          <c:spPr>
            <a:solidFill>
              <a:srgbClr val="385723"/>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contrib'!$C$30:$H$30</c:f>
              <c:numCache>
                <c:formatCode>#,##0.0_ ;\-#,##0.0\ </c:formatCode>
                <c:ptCount val="6"/>
                <c:pt idx="0">
                  <c:v>3.5453619999999999</c:v>
                </c:pt>
                <c:pt idx="1">
                  <c:v>3.0700000000000003</c:v>
                </c:pt>
                <c:pt idx="2">
                  <c:v>3.9</c:v>
                </c:pt>
                <c:pt idx="3">
                  <c:v>4.165</c:v>
                </c:pt>
                <c:pt idx="4">
                  <c:v>3.9239999999999995</c:v>
                </c:pt>
                <c:pt idx="5">
                  <c:v>3.782</c:v>
                </c:pt>
              </c:numCache>
            </c:numRef>
          </c:val>
          <c:extLst>
            <c:ext xmlns:c16="http://schemas.microsoft.com/office/drawing/2014/chart" uri="{C3380CC4-5D6E-409C-BE32-E72D297353CC}">
              <c16:uniqueId val="{00000006-C564-41AE-85CB-7F241FD5D261}"/>
            </c:ext>
          </c:extLst>
        </c:ser>
        <c:ser>
          <c:idx val="7"/>
          <c:order val="7"/>
          <c:tx>
            <c:strRef>
              <c:f>'Wealth q contrib'!$B$31</c:f>
              <c:strCache>
                <c:ptCount val="1"/>
                <c:pt idx="0">
                  <c:v>Overcrowding</c:v>
                </c:pt>
              </c:strCache>
            </c:strRef>
          </c:tx>
          <c:spPr>
            <a:solidFill>
              <a:srgbClr val="548235"/>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contrib'!$C$31:$H$31</c:f>
              <c:numCache>
                <c:formatCode>#,##0.0_ ;\-#,##0.0\ </c:formatCode>
                <c:ptCount val="6"/>
                <c:pt idx="0">
                  <c:v>7.8422400000000003</c:v>
                </c:pt>
                <c:pt idx="1">
                  <c:v>7.6230000000000002</c:v>
                </c:pt>
                <c:pt idx="2">
                  <c:v>8.2249999999999996</c:v>
                </c:pt>
                <c:pt idx="3">
                  <c:v>7.8179999999999996</c:v>
                </c:pt>
                <c:pt idx="4">
                  <c:v>7.7030000000000003</c:v>
                </c:pt>
                <c:pt idx="5">
                  <c:v>8.6020000000000003</c:v>
                </c:pt>
              </c:numCache>
            </c:numRef>
          </c:val>
          <c:extLst>
            <c:ext xmlns:c16="http://schemas.microsoft.com/office/drawing/2014/chart" uri="{C3380CC4-5D6E-409C-BE32-E72D297353CC}">
              <c16:uniqueId val="{00000007-C564-41AE-85CB-7F241FD5D261}"/>
            </c:ext>
          </c:extLst>
        </c:ser>
        <c:ser>
          <c:idx val="8"/>
          <c:order val="8"/>
          <c:tx>
            <c:strRef>
              <c:f>'Wealth q contrib'!$B$32</c:f>
              <c:strCache>
                <c:ptCount val="1"/>
                <c:pt idx="0">
                  <c:v>Electricity</c:v>
                </c:pt>
              </c:strCache>
            </c:strRef>
          </c:tx>
          <c:spPr>
            <a:solidFill>
              <a:srgbClr val="67A442"/>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contrib'!$C$32:$H$32</c:f>
              <c:numCache>
                <c:formatCode>#,##0.0_ ;\-#,##0.0\ </c:formatCode>
                <c:ptCount val="6"/>
                <c:pt idx="0">
                  <c:v>3.6923159999999999</c:v>
                </c:pt>
                <c:pt idx="1">
                  <c:v>5.9130000000000003</c:v>
                </c:pt>
                <c:pt idx="2">
                  <c:v>2.3460000000000001</c:v>
                </c:pt>
                <c:pt idx="3">
                  <c:v>1.357</c:v>
                </c:pt>
                <c:pt idx="4">
                  <c:v>0.94599999999999995</c:v>
                </c:pt>
                <c:pt idx="5">
                  <c:v>0.28700000000000003</c:v>
                </c:pt>
              </c:numCache>
            </c:numRef>
          </c:val>
          <c:extLst>
            <c:ext xmlns:c16="http://schemas.microsoft.com/office/drawing/2014/chart" uri="{C3380CC4-5D6E-409C-BE32-E72D297353CC}">
              <c16:uniqueId val="{00000008-C564-41AE-85CB-7F241FD5D261}"/>
            </c:ext>
          </c:extLst>
        </c:ser>
        <c:ser>
          <c:idx val="9"/>
          <c:order val="9"/>
          <c:tx>
            <c:strRef>
              <c:f>'Wealth q contrib'!$B$33</c:f>
              <c:strCache>
                <c:ptCount val="1"/>
                <c:pt idx="0">
                  <c:v>Clean energy</c:v>
                </c:pt>
              </c:strCache>
            </c:strRef>
          </c:tx>
          <c:spPr>
            <a:solidFill>
              <a:srgbClr val="97CA78"/>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contrib'!$C$33:$H$33</c:f>
              <c:numCache>
                <c:formatCode>#,##0.0_ ;\-#,##0.0\ </c:formatCode>
                <c:ptCount val="6"/>
                <c:pt idx="0">
                  <c:v>0.71352579999999999</c:v>
                </c:pt>
                <c:pt idx="1">
                  <c:v>1.196</c:v>
                </c:pt>
                <c:pt idx="2">
                  <c:v>0.2</c:v>
                </c:pt>
                <c:pt idx="3">
                  <c:v>0.252</c:v>
                </c:pt>
                <c:pt idx="4">
                  <c:v>0.51900000000000002</c:v>
                </c:pt>
                <c:pt idx="5">
                  <c:v>0.30099999999999999</c:v>
                </c:pt>
              </c:numCache>
            </c:numRef>
          </c:val>
          <c:extLst>
            <c:ext xmlns:c16="http://schemas.microsoft.com/office/drawing/2014/chart" uri="{C3380CC4-5D6E-409C-BE32-E72D297353CC}">
              <c16:uniqueId val="{00000009-C564-41AE-85CB-7F241FD5D261}"/>
            </c:ext>
          </c:extLst>
        </c:ser>
        <c:ser>
          <c:idx val="10"/>
          <c:order val="10"/>
          <c:tx>
            <c:strRef>
              <c:f>'Wealth q contrib'!$B$34</c:f>
              <c:strCache>
                <c:ptCount val="1"/>
                <c:pt idx="0">
                  <c:v>Drinking water</c:v>
                </c:pt>
              </c:strCache>
            </c:strRef>
          </c:tx>
          <c:spPr>
            <a:solidFill>
              <a:srgbClr val="BCDDA7"/>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contrib'!$C$34:$H$34</c:f>
              <c:numCache>
                <c:formatCode>#,##0.0_ ;\-#,##0.0\ </c:formatCode>
                <c:ptCount val="6"/>
                <c:pt idx="0">
                  <c:v>3.9176479999999998</c:v>
                </c:pt>
                <c:pt idx="1">
                  <c:v>3.46</c:v>
                </c:pt>
                <c:pt idx="2">
                  <c:v>3.75</c:v>
                </c:pt>
                <c:pt idx="3">
                  <c:v>4.7300000000000004</c:v>
                </c:pt>
                <c:pt idx="4">
                  <c:v>5.1659999999999995</c:v>
                </c:pt>
                <c:pt idx="5">
                  <c:v>4.5140000000000002</c:v>
                </c:pt>
              </c:numCache>
            </c:numRef>
          </c:val>
          <c:extLst>
            <c:ext xmlns:c16="http://schemas.microsoft.com/office/drawing/2014/chart" uri="{C3380CC4-5D6E-409C-BE32-E72D297353CC}">
              <c16:uniqueId val="{0000000A-C564-41AE-85CB-7F241FD5D261}"/>
            </c:ext>
          </c:extLst>
        </c:ser>
        <c:ser>
          <c:idx val="11"/>
          <c:order val="11"/>
          <c:tx>
            <c:strRef>
              <c:f>'Wealth q contrib'!$B$35</c:f>
              <c:strCache>
                <c:ptCount val="1"/>
                <c:pt idx="0">
                  <c:v>Sanitation</c:v>
                </c:pt>
              </c:strCache>
            </c:strRef>
          </c:tx>
          <c:spPr>
            <a:solidFill>
              <a:srgbClr val="E3F1DB"/>
            </a:solidFill>
          </c:spPr>
          <c:invertIfNegative val="0"/>
          <c:cat>
            <c:strRef>
              <c:f>'Wealth q contrib'!$C$23:$H$23</c:f>
              <c:strCache>
                <c:ptCount val="6"/>
                <c:pt idx="0">
                  <c:v>National</c:v>
                </c:pt>
                <c:pt idx="1">
                  <c:v>Poorest</c:v>
                </c:pt>
                <c:pt idx="2">
                  <c:v>Second</c:v>
                </c:pt>
                <c:pt idx="3">
                  <c:v>Middle</c:v>
                </c:pt>
                <c:pt idx="4">
                  <c:v>Fourth</c:v>
                </c:pt>
                <c:pt idx="5">
                  <c:v>Richest</c:v>
                </c:pt>
              </c:strCache>
            </c:strRef>
          </c:cat>
          <c:val>
            <c:numRef>
              <c:f>'Wealth q contrib'!$C$35:$H$35</c:f>
              <c:numCache>
                <c:formatCode>#,##0.0_ ;\-#,##0.0\ </c:formatCode>
                <c:ptCount val="6"/>
                <c:pt idx="0">
                  <c:v>3.6723849999999998</c:v>
                </c:pt>
                <c:pt idx="1">
                  <c:v>5.9929999999999994</c:v>
                </c:pt>
                <c:pt idx="2">
                  <c:v>2.2519999999999998</c:v>
                </c:pt>
                <c:pt idx="3">
                  <c:v>1.2050000000000001</c:v>
                </c:pt>
                <c:pt idx="4">
                  <c:v>0.86499999999999999</c:v>
                </c:pt>
                <c:pt idx="5">
                  <c:v>0.17600000000000002</c:v>
                </c:pt>
              </c:numCache>
            </c:numRef>
          </c:val>
          <c:extLst>
            <c:ext xmlns:c16="http://schemas.microsoft.com/office/drawing/2014/chart" uri="{C3380CC4-5D6E-409C-BE32-E72D297353CC}">
              <c16:uniqueId val="{0000000B-C564-41AE-85CB-7F241FD5D261}"/>
            </c:ext>
          </c:extLst>
        </c:ser>
        <c:dLbls>
          <c:showLegendKey val="0"/>
          <c:showVal val="0"/>
          <c:showCatName val="0"/>
          <c:showSerName val="0"/>
          <c:showPercent val="0"/>
          <c:showBubbleSize val="0"/>
        </c:dLbls>
        <c:gapWidth val="55"/>
        <c:overlap val="100"/>
        <c:axId val="-90253328"/>
        <c:axId val="-90256592"/>
      </c:barChart>
      <c:catAx>
        <c:axId val="-90253328"/>
        <c:scaling>
          <c:orientation val="minMax"/>
        </c:scaling>
        <c:delete val="0"/>
        <c:axPos val="b"/>
        <c:numFmt formatCode="General" sourceLinked="1"/>
        <c:majorTickMark val="none"/>
        <c:minorTickMark val="none"/>
        <c:tickLblPos val="nextTo"/>
        <c:txPr>
          <a:bodyPr rot="0" vert="horz"/>
          <a:lstStyle/>
          <a:p>
            <a:pPr>
              <a:defRPr sz="1100" b="1" i="0" u="none" strike="noStrike" baseline="0">
                <a:solidFill>
                  <a:srgbClr val="000000"/>
                </a:solidFill>
                <a:latin typeface="+mn-lt"/>
                <a:ea typeface="Garamond"/>
                <a:cs typeface="Garamond"/>
              </a:defRPr>
            </a:pPr>
            <a:endParaRPr lang="en-US"/>
          </a:p>
        </c:txPr>
        <c:crossAx val="-90256592"/>
        <c:crosses val="autoZero"/>
        <c:auto val="1"/>
        <c:lblAlgn val="ctr"/>
        <c:lblOffset val="100"/>
        <c:noMultiLvlLbl val="0"/>
      </c:catAx>
      <c:valAx>
        <c:axId val="-90256592"/>
        <c:scaling>
          <c:orientation val="minMax"/>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mn-lt"/>
                <a:ea typeface="Garamond"/>
                <a:cs typeface="Garamond"/>
              </a:defRPr>
            </a:pPr>
            <a:endParaRPr lang="en-US"/>
          </a:p>
        </c:txPr>
        <c:crossAx val="-90253328"/>
        <c:crosses val="autoZero"/>
        <c:crossBetween val="between"/>
      </c:valAx>
    </c:plotArea>
    <c:legend>
      <c:legendPos val="r"/>
      <c:layout>
        <c:manualLayout>
          <c:xMode val="edge"/>
          <c:yMode val="edge"/>
          <c:x val="0.72858164776821477"/>
          <c:y val="3.0206677265500796E-2"/>
          <c:w val="0.26675762582635293"/>
          <c:h val="0.87524148191153528"/>
        </c:manualLayout>
      </c:layout>
      <c:overlay val="0"/>
      <c:spPr>
        <a:pattFill prst="pct70">
          <a:fgClr>
            <a:srgbClr val="CCFF99"/>
          </a:fgClr>
          <a:bgClr>
            <a:schemeClr val="bg1"/>
          </a:bgClr>
        </a:pattFill>
      </c:spPr>
      <c:txPr>
        <a:bodyPr/>
        <a:lstStyle/>
        <a:p>
          <a:pPr>
            <a:defRPr sz="1100" b="1" i="0" u="none" strike="noStrike" baseline="0">
              <a:solidFill>
                <a:srgbClr val="000000"/>
              </a:solidFill>
              <a:latin typeface="+mn-lt"/>
              <a:ea typeface="Garamond"/>
              <a:cs typeface="Garamond"/>
            </a:defRPr>
          </a:pPr>
          <a:endParaRPr lang="en-US"/>
        </a:p>
      </c:txPr>
    </c:legend>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11/24/2022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11/24/2022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32</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178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41</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848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42</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055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33</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942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34</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871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35</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10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36</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57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37</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45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38</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956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39</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189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66155" rtl="0" eaLnBrk="1" fontAlgn="auto" latinLnBrk="0" hangingPunct="1">
                <a:lnSpc>
                  <a:spcPct val="100000"/>
                </a:lnSpc>
                <a:spcBef>
                  <a:spcPts val="0"/>
                </a:spcBef>
                <a:spcAft>
                  <a:spcPts val="0"/>
                </a:spcAft>
                <a:buClrTx/>
                <a:buSzTx/>
                <a:buFontTx/>
                <a:buNone/>
                <a:tabLst/>
                <a:defRPr/>
              </a:pPr>
              <a:t>40</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71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11/24/2022</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11/24/2022</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11/24/2022</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E7DDF1-307C-454C-B8CF-274772552958}"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111328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7DDF1-307C-454C-B8CF-274772552958}"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99890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7DDF1-307C-454C-B8CF-274772552958}"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64307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E7DDF1-307C-454C-B8CF-274772552958}"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149875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E7DDF1-307C-454C-B8CF-274772552958}"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97703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E7DDF1-307C-454C-B8CF-274772552958}"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32447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DDF1-307C-454C-B8CF-274772552958}"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16980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7DDF1-307C-454C-B8CF-274772552958}"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18888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11/24/2022</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7DDF1-307C-454C-B8CF-274772552958}"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307498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7DDF1-307C-454C-B8CF-274772552958}"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149448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7DDF1-307C-454C-B8CF-274772552958}"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5F03A-610B-41EB-B374-B236422960C2}" type="slidenum">
              <a:rPr lang="en-US" smtClean="0"/>
              <a:t>‹#›</a:t>
            </a:fld>
            <a:endParaRPr lang="en-US"/>
          </a:p>
        </p:txBody>
      </p:sp>
    </p:spTree>
    <p:extLst>
      <p:ext uri="{BB962C8B-B14F-4D97-AF65-F5344CB8AC3E}">
        <p14:creationId xmlns:p14="http://schemas.microsoft.com/office/powerpoint/2010/main" val="2448520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Slide 1">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170A63-E7C7-4B53-A212-9F97EC6A101C}"/>
              </a:ext>
            </a:extLst>
          </p:cNvPr>
          <p:cNvSpPr>
            <a:spLocks noGrp="1"/>
          </p:cNvSpPr>
          <p:nvPr>
            <p:ph type="dt" sz="half" idx="10"/>
          </p:nvPr>
        </p:nvSpPr>
        <p:spPr>
          <a:xfrm>
            <a:off x="837982" y="6356351"/>
            <a:ext cx="2742486" cy="365125"/>
          </a:xfrm>
          <a:prstGeom prst="rect">
            <a:avLst/>
          </a:prstGeom>
        </p:spPr>
        <p:txBody>
          <a:bodyPr/>
          <a:lstStyle/>
          <a:p>
            <a:fld id="{B588C729-B8A5-4B8D-BA6D-5AE061BB0DBD}" type="datetimeFigureOut">
              <a:rPr lang="zh-CN" altLang="en-US" smtClean="0"/>
              <a:t>2022/11/24</a:t>
            </a:fld>
            <a:endParaRPr lang="zh-CN" altLang="en-US"/>
          </a:p>
        </p:txBody>
      </p:sp>
      <p:sp>
        <p:nvSpPr>
          <p:cNvPr id="3" name="页脚占位符 2">
            <a:extLst>
              <a:ext uri="{FF2B5EF4-FFF2-40B4-BE49-F238E27FC236}">
                <a16:creationId xmlns:a16="http://schemas.microsoft.com/office/drawing/2014/main" id="{8C93A1E2-1538-4285-94F6-570757C30BFC}"/>
              </a:ext>
            </a:extLst>
          </p:cNvPr>
          <p:cNvSpPr>
            <a:spLocks noGrp="1"/>
          </p:cNvSpPr>
          <p:nvPr>
            <p:ph type="ftr" sz="quarter" idx="11"/>
          </p:nvPr>
        </p:nvSpPr>
        <p:spPr>
          <a:xfrm>
            <a:off x="4037549" y="6356351"/>
            <a:ext cx="4113728"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189CD98-4736-4B92-A87F-4633658D9ABE}"/>
              </a:ext>
            </a:extLst>
          </p:cNvPr>
          <p:cNvSpPr>
            <a:spLocks noGrp="1"/>
          </p:cNvSpPr>
          <p:nvPr>
            <p:ph type="sldNum" sz="quarter" idx="12"/>
          </p:nvPr>
        </p:nvSpPr>
        <p:spPr>
          <a:xfrm>
            <a:off x="8608357" y="6356351"/>
            <a:ext cx="2742486" cy="365125"/>
          </a:xfrm>
          <a:prstGeom prst="rect">
            <a:avLst/>
          </a:prstGeom>
        </p:spPr>
        <p:txBody>
          <a:bodyPr/>
          <a:lstStyle/>
          <a:p>
            <a:fld id="{0A40D237-2A2B-4C32-B218-72E994CEDD6C}" type="slidenum">
              <a:rPr lang="zh-CN" altLang="en-US" smtClean="0"/>
              <a:t>‹#›</a:t>
            </a:fld>
            <a:endParaRPr lang="zh-CN" altLang="en-US"/>
          </a:p>
        </p:txBody>
      </p:sp>
      <p:pic>
        <p:nvPicPr>
          <p:cNvPr id="6" name="图片 5" descr="图片包含 滑雪, 雪花&#10;&#10;已生成高可信度的说明">
            <a:extLst>
              <a:ext uri="{FF2B5EF4-FFF2-40B4-BE49-F238E27FC236}">
                <a16:creationId xmlns:a16="http://schemas.microsoft.com/office/drawing/2014/main" id="{0FD4CB60-A5AF-4F54-ABCC-86EE0F7FF8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198667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09441" y="274638"/>
            <a:ext cx="10969943" cy="1143000"/>
          </a:xfrm>
          <a:prstGeom prst="rect">
            <a:avLst/>
          </a:prstGeom>
        </p:spPr>
        <p:txBody>
          <a:bodyPr/>
          <a:lstStyle/>
          <a:p>
            <a:r>
              <a:rPr lang="tr-TR" altLang="zh-CN" dirty="0"/>
              <a:t>Templatesppt.com</a:t>
            </a:r>
            <a:endParaRPr lang="zh-CN" altLang="en-US" dirty="0"/>
          </a:p>
        </p:txBody>
      </p:sp>
      <p:sp>
        <p:nvSpPr>
          <p:cNvPr id="4" name="矩形 3"/>
          <p:cNvSpPr/>
          <p:nvPr userDrawn="1"/>
        </p:nvSpPr>
        <p:spPr>
          <a:xfrm>
            <a:off x="8323060" y="6545426"/>
            <a:ext cx="774934" cy="246221"/>
          </a:xfrm>
          <a:prstGeom prst="rect">
            <a:avLst/>
          </a:prstGeom>
        </p:spPr>
        <p:txBody>
          <a:bodyPr wrap="square">
            <a:spAutoFit/>
          </a:bodyPr>
          <a:lstStyle/>
          <a:p>
            <a:pPr defTabSz="914126"/>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126"/>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126"/>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126"/>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126"/>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126"/>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126"/>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126"/>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defTabSz="914126"/>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126"/>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7943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11/24/2022</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smtClean="0"/>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11/24/2022</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11/24/2022</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11/24/2022</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11/24/2022</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11/24/2022</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11/24/2022</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CCFF99"/>
          </a:fgClr>
          <a:bgClr>
            <a:schemeClr val="bg1"/>
          </a:bgClr>
        </a:pattFill>
        <a:effectLst/>
      </p:bgPr>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11/24/2022</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CCFF99"/>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7DDF1-307C-454C-B8CF-274772552958}" type="datetimeFigureOut">
              <a:rPr lang="en-US" smtClean="0"/>
              <a:t>11/24/2022</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5F03A-610B-41EB-B374-B236422960C2}" type="slidenum">
              <a:rPr lang="en-US" smtClean="0"/>
              <a:t>‹#›</a:t>
            </a:fld>
            <a:endParaRPr lang="en-US"/>
          </a:p>
        </p:txBody>
      </p:sp>
    </p:spTree>
    <p:extLst>
      <p:ext uri="{BB962C8B-B14F-4D97-AF65-F5344CB8AC3E}">
        <p14:creationId xmlns:p14="http://schemas.microsoft.com/office/powerpoint/2010/main" val="1401749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20">
          <a:fgClr>
            <a:srgbClr val="CCFF99"/>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492878"/>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256982" y="2590800"/>
            <a:ext cx="9638030" cy="1447800"/>
          </a:xfrm>
          <a:effectLst/>
        </p:spPr>
        <p:txBody>
          <a:bodyPr>
            <a:normAutofit fontScale="90000"/>
          </a:bodyPr>
          <a:lstStyle/>
          <a:p>
            <a:pPr algn="ctr"/>
            <a:r>
              <a:rPr lang="en-US" sz="2400" b="1" dirty="0" smtClean="0">
                <a:solidFill>
                  <a:srgbClr val="008000"/>
                </a:solidFill>
              </a:rPr>
              <a:t/>
            </a:r>
            <a:br>
              <a:rPr lang="en-US" sz="2400" b="1" dirty="0" smtClean="0">
                <a:solidFill>
                  <a:srgbClr val="008000"/>
                </a:solidFill>
              </a:rPr>
            </a:br>
            <a:r>
              <a:rPr lang="en-US" sz="2400" b="1" dirty="0">
                <a:solidFill>
                  <a:srgbClr val="008000"/>
                </a:solidFill>
              </a:rPr>
              <a:t/>
            </a:r>
            <a:br>
              <a:rPr lang="en-US" sz="2400" b="1" dirty="0">
                <a:solidFill>
                  <a:srgbClr val="008000"/>
                </a:solidFill>
              </a:rPr>
            </a:br>
            <a:r>
              <a:rPr lang="en-US" sz="2400" b="1" dirty="0" smtClean="0">
                <a:solidFill>
                  <a:srgbClr val="008000"/>
                </a:solidFill>
              </a:rPr>
              <a:t>Regional workshop on </a:t>
            </a:r>
            <a:br>
              <a:rPr lang="en-US" sz="2400" b="1" dirty="0" smtClean="0">
                <a:solidFill>
                  <a:srgbClr val="008000"/>
                </a:solidFill>
              </a:rPr>
            </a:br>
            <a:r>
              <a:rPr lang="en-US" sz="2400" b="1" dirty="0" smtClean="0">
                <a:solidFill>
                  <a:srgbClr val="008000"/>
                </a:solidFill>
              </a:rPr>
              <a:t>Multidimensional Poverty Indices for poverty Reduction Strategies </a:t>
            </a:r>
            <a:br>
              <a:rPr lang="en-US" sz="2400" b="1" dirty="0" smtClean="0">
                <a:solidFill>
                  <a:srgbClr val="008000"/>
                </a:solidFill>
              </a:rPr>
            </a:br>
            <a:r>
              <a:rPr lang="en-US" sz="1800" b="1" dirty="0" smtClean="0">
                <a:solidFill>
                  <a:srgbClr val="008000"/>
                </a:solidFill>
              </a:rPr>
              <a:t>Beirut 28-30 November 2022 </a:t>
            </a:r>
            <a:br>
              <a:rPr lang="en-US" sz="1800" b="1" dirty="0" smtClean="0">
                <a:solidFill>
                  <a:srgbClr val="008000"/>
                </a:solidFill>
              </a:rPr>
            </a:br>
            <a:r>
              <a:rPr lang="en-US" sz="2400" b="1" dirty="0" smtClean="0">
                <a:solidFill>
                  <a:srgbClr val="008000"/>
                </a:solidFill>
              </a:rPr>
              <a:t/>
            </a:r>
            <a:br>
              <a:rPr lang="en-US" sz="2400" b="1" dirty="0" smtClean="0">
                <a:solidFill>
                  <a:srgbClr val="008000"/>
                </a:solidFill>
              </a:rPr>
            </a:br>
            <a:r>
              <a:rPr lang="en-US" sz="2400" b="1" dirty="0" smtClean="0">
                <a:solidFill>
                  <a:srgbClr val="008000"/>
                </a:solidFill>
              </a:rPr>
              <a:t/>
            </a:r>
            <a:br>
              <a:rPr lang="en-US" sz="2400" b="1" dirty="0" smtClean="0">
                <a:solidFill>
                  <a:srgbClr val="008000"/>
                </a:solidFill>
              </a:rPr>
            </a:br>
            <a:endParaRPr lang="en-US" sz="1200" b="1" dirty="0">
              <a:solidFill>
                <a:srgbClr val="008000"/>
              </a:solidFill>
            </a:endParaRPr>
          </a:p>
        </p:txBody>
      </p:sp>
      <p:sp>
        <p:nvSpPr>
          <p:cNvPr id="7" name="Title 1"/>
          <p:cNvSpPr txBox="1">
            <a:spLocks/>
          </p:cNvSpPr>
          <p:nvPr/>
        </p:nvSpPr>
        <p:spPr>
          <a:xfrm>
            <a:off x="2284412" y="4953000"/>
            <a:ext cx="6096000" cy="13716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innerShdw blurRad="63500" dist="50800" dir="16200000">
              <a:prstClr val="black">
                <a:alpha val="50000"/>
              </a:prstClr>
            </a:innerShdw>
          </a:effectLst>
        </p:spPr>
        <p:txBody>
          <a:bodyPr vert="horz" lIns="121899" tIns="60949" rIns="121899" bIns="60949" rtlCol="0" anchor="b">
            <a:normAutofit fontScale="975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1900" b="1" dirty="0" smtClean="0">
                <a:solidFill>
                  <a:srgbClr val="008000"/>
                </a:solidFill>
              </a:rPr>
              <a:t>         </a:t>
            </a:r>
            <a:r>
              <a:rPr lang="en-US" sz="1900" b="1" dirty="0" smtClean="0">
                <a:solidFill>
                  <a:srgbClr val="008000"/>
                </a:solidFill>
              </a:rPr>
              <a:t>Mahdi </a:t>
            </a:r>
            <a:r>
              <a:rPr lang="en-US" sz="1900" b="1" dirty="0" smtClean="0">
                <a:solidFill>
                  <a:srgbClr val="008000"/>
                </a:solidFill>
              </a:rPr>
              <a:t>Al-</a:t>
            </a:r>
            <a:r>
              <a:rPr lang="en-US" sz="1900" b="1" dirty="0" err="1" smtClean="0">
                <a:solidFill>
                  <a:srgbClr val="008000"/>
                </a:solidFill>
              </a:rPr>
              <a:t>Alak</a:t>
            </a:r>
            <a:r>
              <a:rPr lang="en-US" sz="1900" b="1" dirty="0" smtClean="0">
                <a:solidFill>
                  <a:srgbClr val="008000"/>
                </a:solidFill>
              </a:rPr>
              <a:t/>
            </a:r>
            <a:br>
              <a:rPr lang="en-US" sz="1900" b="1" dirty="0" smtClean="0">
                <a:solidFill>
                  <a:srgbClr val="008000"/>
                </a:solidFill>
              </a:rPr>
            </a:br>
            <a:r>
              <a:rPr lang="en-US" sz="1900" b="1" dirty="0" smtClean="0">
                <a:solidFill>
                  <a:srgbClr val="008000"/>
                </a:solidFill>
              </a:rPr>
              <a:t>Former Secretary General of the Iraqi </a:t>
            </a:r>
            <a:br>
              <a:rPr lang="en-US" sz="1900" b="1" dirty="0" smtClean="0">
                <a:solidFill>
                  <a:srgbClr val="008000"/>
                </a:solidFill>
              </a:rPr>
            </a:br>
            <a:r>
              <a:rPr lang="en-US" sz="1900" b="1" dirty="0" smtClean="0">
                <a:solidFill>
                  <a:srgbClr val="008000"/>
                </a:solidFill>
              </a:rPr>
              <a:t>           Council of </a:t>
            </a:r>
            <a:r>
              <a:rPr lang="en-US" sz="1900" b="1" dirty="0" smtClean="0">
                <a:solidFill>
                  <a:srgbClr val="008000"/>
                </a:solidFill>
              </a:rPr>
              <a:t>Ministers </a:t>
            </a:r>
            <a:endParaRPr lang="en-US" sz="1900" b="1" dirty="0">
              <a:solidFill>
                <a:srgbClr val="008000"/>
              </a:solidFill>
            </a:endParaRPr>
          </a:p>
        </p:txBody>
      </p:sp>
      <p:pic>
        <p:nvPicPr>
          <p:cNvPr id="5" name="Picture 4"/>
          <p:cNvPicPr/>
          <p:nvPr/>
        </p:nvPicPr>
        <p:blipFill rotWithShape="1">
          <a:blip r:embed="rId2"/>
          <a:srcRect l="1" r="-2257" b="46007"/>
          <a:stretch/>
        </p:blipFill>
        <p:spPr bwMode="auto">
          <a:xfrm>
            <a:off x="1903412" y="685800"/>
            <a:ext cx="8686800" cy="1447800"/>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a:noFill/>
          </a:ln>
          <a:effectLst/>
          <a:extLst>
            <a:ext uri="{53640926-AAD7-44D8-BBD7-CCE9431645EC}">
              <a14:shadowObscured xmlns:a14="http://schemas.microsoft.com/office/drawing/2010/main"/>
            </a:ext>
          </a:extLst>
        </p:spPr>
      </p:pic>
      <p:sp>
        <p:nvSpPr>
          <p:cNvPr id="2" name="Rectangle 1"/>
          <p:cNvSpPr/>
          <p:nvPr/>
        </p:nvSpPr>
        <p:spPr>
          <a:xfrm>
            <a:off x="3374084" y="4038600"/>
            <a:ext cx="5440657" cy="461665"/>
          </a:xfrm>
          <a:prstGeom prst="rect">
            <a:avLst/>
          </a:prstGeom>
        </p:spPr>
        <p:txBody>
          <a:bodyPr wrap="none">
            <a:spAutoFit/>
          </a:bodyPr>
          <a:lstStyle/>
          <a:p>
            <a:r>
              <a:rPr lang="en-US" b="1" dirty="0">
                <a:solidFill>
                  <a:srgbClr val="008000"/>
                </a:solidFill>
              </a:rPr>
              <a:t>Iraq’s Experience in Building an MPI</a:t>
            </a:r>
            <a:endParaRPr lang="en-US" dirty="0"/>
          </a:p>
        </p:txBody>
      </p:sp>
    </p:spTree>
    <p:extLst>
      <p:ext uri="{BB962C8B-B14F-4D97-AF65-F5344CB8AC3E}">
        <p14:creationId xmlns:p14="http://schemas.microsoft.com/office/powerpoint/2010/main" val="4246413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93812" y="304800"/>
            <a:ext cx="9982200" cy="1143000"/>
          </a:xfrm>
        </p:spPr>
        <p:txBody>
          <a:bodyPr>
            <a:normAutofit/>
          </a:bodyPr>
          <a:lstStyle/>
          <a:p>
            <a:r>
              <a:rPr lang="en-US" sz="2400" b="1" dirty="0">
                <a:solidFill>
                  <a:srgbClr val="008000"/>
                </a:solidFill>
              </a:rPr>
              <a:t>Deprivation </a:t>
            </a:r>
            <a:r>
              <a:rPr lang="en-US" sz="2400" b="1" dirty="0" smtClean="0">
                <a:solidFill>
                  <a:srgbClr val="008000"/>
                </a:solidFill>
              </a:rPr>
              <a:t>level: </a:t>
            </a:r>
            <a:r>
              <a:rPr lang="en-US" sz="2400" b="1" dirty="0">
                <a:solidFill>
                  <a:srgbClr val="008000"/>
                </a:solidFill>
              </a:rPr>
              <a:t>5- level </a:t>
            </a:r>
            <a:r>
              <a:rPr lang="en-US" sz="2400" b="1" dirty="0" smtClean="0">
                <a:solidFill>
                  <a:srgbClr val="008000"/>
                </a:solidFill>
              </a:rPr>
              <a:t>classification, </a:t>
            </a:r>
            <a:r>
              <a:rPr lang="en-US" sz="2400" b="1" dirty="0">
                <a:solidFill>
                  <a:srgbClr val="008000"/>
                </a:solidFill>
              </a:rPr>
              <a:t>all Iraq </a:t>
            </a:r>
            <a:r>
              <a:rPr lang="en-US" sz="2400" b="1" dirty="0" smtClean="0">
                <a:solidFill>
                  <a:srgbClr val="008000"/>
                </a:solidFill>
              </a:rPr>
              <a:t/>
            </a:r>
            <a:br>
              <a:rPr lang="en-US" sz="2400" b="1" dirty="0" smtClean="0">
                <a:solidFill>
                  <a:srgbClr val="008000"/>
                </a:solidFill>
              </a:rPr>
            </a:br>
            <a:r>
              <a:rPr lang="en-US" sz="2400" b="1" dirty="0" smtClean="0">
                <a:solidFill>
                  <a:srgbClr val="008000"/>
                </a:solidFill>
              </a:rPr>
              <a:t>( </a:t>
            </a:r>
            <a:r>
              <a:rPr lang="en-US" sz="2400" b="1" dirty="0">
                <a:solidFill>
                  <a:srgbClr val="008000"/>
                </a:solidFill>
              </a:rPr>
              <a:t>percent of households )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55345228"/>
              </p:ext>
            </p:extLst>
          </p:nvPr>
        </p:nvGraphicFramePr>
        <p:xfrm>
          <a:off x="836612" y="1600201"/>
          <a:ext cx="10591801" cy="4219243"/>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032976723"/>
                    </a:ext>
                  </a:extLst>
                </a:gridCol>
                <a:gridCol w="1066800">
                  <a:extLst>
                    <a:ext uri="{9D8B030D-6E8A-4147-A177-3AD203B41FA5}">
                      <a16:colId xmlns:a16="http://schemas.microsoft.com/office/drawing/2014/main" val="692565624"/>
                    </a:ext>
                  </a:extLst>
                </a:gridCol>
                <a:gridCol w="1295400">
                  <a:extLst>
                    <a:ext uri="{9D8B030D-6E8A-4147-A177-3AD203B41FA5}">
                      <a16:colId xmlns:a16="http://schemas.microsoft.com/office/drawing/2014/main" val="4200953604"/>
                    </a:ext>
                  </a:extLst>
                </a:gridCol>
                <a:gridCol w="1371600">
                  <a:extLst>
                    <a:ext uri="{9D8B030D-6E8A-4147-A177-3AD203B41FA5}">
                      <a16:colId xmlns:a16="http://schemas.microsoft.com/office/drawing/2014/main" val="2854252497"/>
                    </a:ext>
                  </a:extLst>
                </a:gridCol>
                <a:gridCol w="1524000">
                  <a:extLst>
                    <a:ext uri="{9D8B030D-6E8A-4147-A177-3AD203B41FA5}">
                      <a16:colId xmlns:a16="http://schemas.microsoft.com/office/drawing/2014/main" val="3427039301"/>
                    </a:ext>
                  </a:extLst>
                </a:gridCol>
                <a:gridCol w="1295400">
                  <a:extLst>
                    <a:ext uri="{9D8B030D-6E8A-4147-A177-3AD203B41FA5}">
                      <a16:colId xmlns:a16="http://schemas.microsoft.com/office/drawing/2014/main" val="1936423599"/>
                    </a:ext>
                  </a:extLst>
                </a:gridCol>
                <a:gridCol w="1600201">
                  <a:extLst>
                    <a:ext uri="{9D8B030D-6E8A-4147-A177-3AD203B41FA5}">
                      <a16:colId xmlns:a16="http://schemas.microsoft.com/office/drawing/2014/main" val="3764383135"/>
                    </a:ext>
                  </a:extLst>
                </a:gridCol>
              </a:tblGrid>
              <a:tr h="418989">
                <a:tc rowSpan="2">
                  <a:txBody>
                    <a:bodyPr/>
                    <a:lstStyle/>
                    <a:p>
                      <a:r>
                        <a:rPr lang="en-US" sz="1200" dirty="0" smtClean="0">
                          <a:solidFill>
                            <a:schemeClr val="accent1">
                              <a:lumMod val="50000"/>
                            </a:schemeClr>
                          </a:solidFill>
                        </a:rPr>
                        <a:t>Field </a:t>
                      </a:r>
                      <a:endParaRPr lang="en-US" sz="1200" dirty="0">
                        <a:solidFill>
                          <a:schemeClr val="accent1">
                            <a:lumMod val="50000"/>
                          </a:schemeClr>
                        </a:solidFill>
                      </a:endParaRPr>
                    </a:p>
                  </a:txBody>
                  <a:tcPr>
                    <a:pattFill prst="pct70">
                      <a:fgClr>
                        <a:srgbClr val="CCFF99"/>
                      </a:fgClr>
                      <a:bgClr>
                        <a:schemeClr val="bg1"/>
                      </a:bgClr>
                    </a:pattFill>
                  </a:tcPr>
                </a:tc>
                <a:tc gridSpan="5">
                  <a:txBody>
                    <a:bodyPr/>
                    <a:lstStyle/>
                    <a:p>
                      <a:pPr algn="ctr"/>
                      <a:r>
                        <a:rPr lang="en-US" dirty="0" smtClean="0">
                          <a:solidFill>
                            <a:schemeClr val="accent1">
                              <a:lumMod val="50000"/>
                            </a:schemeClr>
                          </a:solidFill>
                        </a:rPr>
                        <a:t>Level</a:t>
                      </a:r>
                      <a:r>
                        <a:rPr lang="en-US" baseline="0" dirty="0" smtClean="0">
                          <a:solidFill>
                            <a:schemeClr val="accent1">
                              <a:lumMod val="50000"/>
                            </a:schemeClr>
                          </a:solidFill>
                        </a:rPr>
                        <a:t> of </a:t>
                      </a:r>
                      <a:r>
                        <a:rPr lang="en-US" baseline="0" dirty="0" smtClean="0">
                          <a:solidFill>
                            <a:schemeClr val="accent1">
                              <a:lumMod val="50000"/>
                            </a:schemeClr>
                          </a:solidFill>
                        </a:rPr>
                        <a:t>Deprivation </a:t>
                      </a:r>
                      <a:endParaRPr lang="en-US" dirty="0">
                        <a:solidFill>
                          <a:schemeClr val="accent1">
                            <a:lumMod val="50000"/>
                          </a:schemeClr>
                        </a:solidFill>
                      </a:endParaRPr>
                    </a:p>
                  </a:txBody>
                  <a:tcPr>
                    <a:pattFill prst="pct70">
                      <a:fgClr>
                        <a:srgbClr val="CCFF99"/>
                      </a:fgClr>
                      <a:bgClr>
                        <a:schemeClr val="bg1"/>
                      </a:bgClr>
                    </a:patt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200" dirty="0" smtClean="0">
                          <a:solidFill>
                            <a:schemeClr val="accent1">
                              <a:lumMod val="50000"/>
                            </a:schemeClr>
                          </a:solidFill>
                        </a:rPr>
                        <a:t>Total </a:t>
                      </a:r>
                      <a:endParaRPr lang="en-US" sz="1200"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4280496051"/>
                  </a:ext>
                </a:extLst>
              </a:tr>
              <a:tr h="223461">
                <a:tc vMerge="1">
                  <a:txBody>
                    <a:bodyPr/>
                    <a:lstStyle/>
                    <a:p>
                      <a:endParaRPr lang="en-US" dirty="0"/>
                    </a:p>
                  </a:txBody>
                  <a:tcPr/>
                </a:tc>
                <a:tc>
                  <a:txBody>
                    <a:bodyPr/>
                    <a:lstStyle/>
                    <a:p>
                      <a:pPr algn="ctr"/>
                      <a:r>
                        <a:rPr lang="en-US" sz="1100" b="1" dirty="0" smtClean="0">
                          <a:solidFill>
                            <a:schemeClr val="accent1">
                              <a:lumMod val="50000"/>
                            </a:schemeClr>
                          </a:solidFill>
                        </a:rPr>
                        <a:t>Very high </a:t>
                      </a:r>
                      <a:endParaRPr lang="en-US" sz="11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100" b="1" dirty="0" smtClean="0">
                          <a:solidFill>
                            <a:schemeClr val="accent1">
                              <a:lumMod val="50000"/>
                            </a:schemeClr>
                          </a:solidFill>
                        </a:rPr>
                        <a:t>High </a:t>
                      </a:r>
                      <a:endParaRPr lang="en-US" sz="11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100" b="1" dirty="0" smtClean="0">
                          <a:solidFill>
                            <a:schemeClr val="accent1">
                              <a:lumMod val="50000"/>
                            </a:schemeClr>
                          </a:solidFill>
                        </a:rPr>
                        <a:t>Intermediate </a:t>
                      </a:r>
                      <a:endParaRPr lang="en-US" sz="11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100" b="1" dirty="0" smtClean="0">
                          <a:solidFill>
                            <a:schemeClr val="accent1">
                              <a:lumMod val="50000"/>
                            </a:schemeClr>
                          </a:solidFill>
                        </a:rPr>
                        <a:t>Low </a:t>
                      </a:r>
                      <a:endParaRPr lang="en-US" sz="11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100" b="1" dirty="0" smtClean="0">
                          <a:solidFill>
                            <a:schemeClr val="accent1">
                              <a:lumMod val="50000"/>
                            </a:schemeClr>
                          </a:solidFill>
                        </a:rPr>
                        <a:t>Very low</a:t>
                      </a:r>
                      <a:endParaRPr lang="en-US" sz="1100" b="1" dirty="0">
                        <a:solidFill>
                          <a:schemeClr val="accent1">
                            <a:lumMod val="50000"/>
                          </a:schemeClr>
                        </a:solidFill>
                      </a:endParaRPr>
                    </a:p>
                  </a:txBody>
                  <a:tcPr>
                    <a:pattFill prst="pct70">
                      <a:fgClr>
                        <a:srgbClr val="CCFF99"/>
                      </a:fgClr>
                      <a:bgClr>
                        <a:schemeClr val="bg1"/>
                      </a:bgClr>
                    </a:pattFill>
                  </a:tcPr>
                </a:tc>
                <a:tc vMerge="1">
                  <a:txBody>
                    <a:bodyPr/>
                    <a:lstStyle/>
                    <a:p>
                      <a:endParaRPr lang="en-US" dirty="0"/>
                    </a:p>
                  </a:txBody>
                  <a:tcPr/>
                </a:tc>
                <a:extLst>
                  <a:ext uri="{0D108BD9-81ED-4DB2-BD59-A6C34878D82A}">
                    <a16:rowId xmlns:a16="http://schemas.microsoft.com/office/drawing/2014/main" val="3027326643"/>
                  </a:ext>
                </a:extLst>
              </a:tr>
              <a:tr h="426890">
                <a:tc>
                  <a:txBody>
                    <a:bodyPr/>
                    <a:lstStyle/>
                    <a:p>
                      <a:r>
                        <a:rPr lang="en-US" sz="1400" b="1" dirty="0" smtClean="0">
                          <a:solidFill>
                            <a:schemeClr val="accent1">
                              <a:lumMod val="50000"/>
                            </a:schemeClr>
                          </a:solidFill>
                        </a:rPr>
                        <a:t>Education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13.8</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18.0</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32.7</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28.0</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7.5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3354208052"/>
                  </a:ext>
                </a:extLst>
              </a:tr>
              <a:tr h="251393">
                <a:tc>
                  <a:txBody>
                    <a:bodyPr/>
                    <a:lstStyle/>
                    <a:p>
                      <a:r>
                        <a:rPr lang="en-US" sz="1400" b="1" dirty="0" smtClean="0">
                          <a:solidFill>
                            <a:schemeClr val="accent1">
                              <a:lumMod val="50000"/>
                            </a:schemeClr>
                          </a:solidFill>
                        </a:rPr>
                        <a:t>Health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7.9</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12.8</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24.2</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29.5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25.6</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1966138554"/>
                  </a:ext>
                </a:extLst>
              </a:tr>
              <a:tr h="426890">
                <a:tc>
                  <a:txBody>
                    <a:bodyPr/>
                    <a:lstStyle/>
                    <a:p>
                      <a:r>
                        <a:rPr lang="en-US" sz="1400" b="1" dirty="0" smtClean="0">
                          <a:solidFill>
                            <a:schemeClr val="accent1">
                              <a:lumMod val="50000"/>
                            </a:schemeClr>
                          </a:solidFill>
                        </a:rPr>
                        <a:t>Infrastructure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28.3</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29.9</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25.5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13.1</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3.2</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2114012874"/>
                  </a:ext>
                </a:extLst>
              </a:tr>
              <a:tr h="251393">
                <a:tc>
                  <a:txBody>
                    <a:bodyPr/>
                    <a:lstStyle/>
                    <a:p>
                      <a:r>
                        <a:rPr lang="en-US" sz="1400" b="1" dirty="0" smtClean="0">
                          <a:solidFill>
                            <a:schemeClr val="accent1">
                              <a:lumMod val="50000"/>
                            </a:schemeClr>
                          </a:solidFill>
                        </a:rPr>
                        <a:t>Housing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6.6</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13.5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27.1</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28.5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24.3</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3741180199"/>
                  </a:ext>
                </a:extLst>
              </a:tr>
              <a:tr h="616618">
                <a:tc>
                  <a:txBody>
                    <a:bodyPr/>
                    <a:lstStyle/>
                    <a:p>
                      <a:r>
                        <a:rPr lang="en-US" sz="1400" b="1" dirty="0" smtClean="0">
                          <a:solidFill>
                            <a:schemeClr val="accent1">
                              <a:lumMod val="50000"/>
                            </a:schemeClr>
                          </a:solidFill>
                        </a:rPr>
                        <a:t>Dwelling neighborhood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15.5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24.9</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30.2</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20.5</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8.9</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442775967"/>
                  </a:ext>
                </a:extLst>
              </a:tr>
              <a:tr h="806347">
                <a:tc>
                  <a:txBody>
                    <a:bodyPr/>
                    <a:lstStyle/>
                    <a:p>
                      <a:r>
                        <a:rPr lang="en-US" sz="1400" b="1" dirty="0" smtClean="0">
                          <a:solidFill>
                            <a:schemeClr val="accent1">
                              <a:lumMod val="50000"/>
                            </a:schemeClr>
                          </a:solidFill>
                        </a:rPr>
                        <a:t>Household economic status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23.8</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31.3</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27.4</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13.4</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4.1</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2167773626"/>
                  </a:ext>
                </a:extLst>
              </a:tr>
              <a:tr h="616618">
                <a:tc>
                  <a:txBody>
                    <a:bodyPr/>
                    <a:lstStyle/>
                    <a:p>
                      <a:r>
                        <a:rPr lang="en-US" sz="1400" b="1" dirty="0" smtClean="0">
                          <a:solidFill>
                            <a:schemeClr val="accent1">
                              <a:lumMod val="50000"/>
                            </a:schemeClr>
                          </a:solidFill>
                        </a:rPr>
                        <a:t>Level of living</a:t>
                      </a:r>
                      <a:r>
                        <a:rPr lang="en-US" sz="1400" b="1" baseline="0" dirty="0" smtClean="0">
                          <a:solidFill>
                            <a:schemeClr val="accent1">
                              <a:lumMod val="50000"/>
                            </a:schemeClr>
                          </a:solidFill>
                        </a:rPr>
                        <a:t> index </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5.4</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25.8</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44.8</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22.0</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2.0</a:t>
                      </a:r>
                      <a:endParaRPr lang="en-US" sz="1400" b="1" dirty="0">
                        <a:solidFill>
                          <a:schemeClr val="accent1">
                            <a:lumMod val="50000"/>
                          </a:schemeClr>
                        </a:solidFill>
                      </a:endParaRPr>
                    </a:p>
                  </a:txBody>
                  <a:tcPr>
                    <a:pattFill prst="pct70">
                      <a:fgClr>
                        <a:srgbClr val="CCFF99"/>
                      </a:fgClr>
                      <a:bgClr>
                        <a:schemeClr val="bg1"/>
                      </a:bgClr>
                    </a:pattFill>
                  </a:tcPr>
                </a:tc>
                <a:tc>
                  <a:txBody>
                    <a:bodyPr/>
                    <a:lstStyle/>
                    <a:p>
                      <a:pPr algn="ctr"/>
                      <a:r>
                        <a:rPr lang="en-US" sz="1400" b="1" dirty="0" smtClean="0">
                          <a:solidFill>
                            <a:schemeClr val="accent1">
                              <a:lumMod val="50000"/>
                            </a:schemeClr>
                          </a:solidFill>
                        </a:rPr>
                        <a:t>100.0</a:t>
                      </a:r>
                      <a:endParaRPr lang="en-US" sz="1400" b="1" dirty="0">
                        <a:solidFill>
                          <a:schemeClr val="accent1">
                            <a:lumMod val="50000"/>
                          </a:schemeClr>
                        </a:solidFill>
                      </a:endParaRPr>
                    </a:p>
                  </a:txBody>
                  <a:tcPr>
                    <a:pattFill prst="pct70">
                      <a:fgClr>
                        <a:srgbClr val="CCFF99"/>
                      </a:fgClr>
                      <a:bgClr>
                        <a:schemeClr val="bg1"/>
                      </a:bgClr>
                    </a:pattFill>
                  </a:tcPr>
                </a:tc>
                <a:extLst>
                  <a:ext uri="{0D108BD9-81ED-4DB2-BD59-A6C34878D82A}">
                    <a16:rowId xmlns:a16="http://schemas.microsoft.com/office/drawing/2014/main" val="1640902597"/>
                  </a:ext>
                </a:extLst>
              </a:tr>
            </a:tbl>
          </a:graphicData>
        </a:graphic>
      </p:graphicFrame>
    </p:spTree>
    <p:extLst>
      <p:ext uri="{BB962C8B-B14F-4D97-AF65-F5344CB8AC3E}">
        <p14:creationId xmlns:p14="http://schemas.microsoft.com/office/powerpoint/2010/main" val="4202523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013" y="1600582"/>
            <a:ext cx="3886199" cy="4261196"/>
          </a:xfrm>
          <a:pattFill prst="dkDnDiag">
            <a:fgClr>
              <a:srgbClr val="CCFF99"/>
            </a:fgClr>
            <a:bgClr>
              <a:schemeClr val="bg1"/>
            </a:bgClr>
          </a:patt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212" y="1600582"/>
            <a:ext cx="3296709" cy="4261196"/>
          </a:xfrm>
          <a:prstGeom prst="rect">
            <a:avLst/>
          </a:prstGeom>
          <a:scene3d>
            <a:camera prst="orthographicFront"/>
            <a:lightRig rig="threePt" dir="t"/>
          </a:scene3d>
          <a:sp3d>
            <a:bevelT w="114300" prst="hardEdge"/>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921" y="1600582"/>
            <a:ext cx="3332692" cy="4261196"/>
          </a:xfrm>
          <a:prstGeom prst="rect">
            <a:avLst/>
          </a:prstGeom>
          <a:scene3d>
            <a:camera prst="orthographicFront"/>
            <a:lightRig rig="threePt" dir="t"/>
          </a:scene3d>
          <a:sp3d>
            <a:bevelT w="50800" prst="angle"/>
            <a:bevelB w="101600" prst="riblet"/>
          </a:sp3d>
        </p:spPr>
      </p:pic>
    </p:spTree>
    <p:extLst>
      <p:ext uri="{BB962C8B-B14F-4D97-AF65-F5344CB8AC3E}">
        <p14:creationId xmlns:p14="http://schemas.microsoft.com/office/powerpoint/2010/main" val="1012448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2661" y="381000"/>
            <a:ext cx="9751060" cy="685800"/>
          </a:xfrm>
        </p:spPr>
        <p:txBody>
          <a:bodyPr>
            <a:normAutofit/>
          </a:bodyPr>
          <a:lstStyle/>
          <a:p>
            <a:r>
              <a:rPr lang="en-US" sz="2400" b="1" dirty="0">
                <a:solidFill>
                  <a:srgbClr val="008000"/>
                </a:solidFill>
              </a:rPr>
              <a:t>New  Socio-Economic surveys  in Iraq  </a:t>
            </a:r>
          </a:p>
        </p:txBody>
      </p:sp>
      <p:sp>
        <p:nvSpPr>
          <p:cNvPr id="4" name="Content Placeholder 2">
            <a:extLst>
              <a:ext uri="{FF2B5EF4-FFF2-40B4-BE49-F238E27FC236}">
                <a16:creationId xmlns:a16="http://schemas.microsoft.com/office/drawing/2014/main" id="{EDC5D116-C445-1A34-E78F-7A7FED0D2023}"/>
              </a:ext>
            </a:extLst>
          </p:cNvPr>
          <p:cNvSpPr txBox="1">
            <a:spLocks/>
          </p:cNvSpPr>
          <p:nvPr/>
        </p:nvSpPr>
        <p:spPr>
          <a:xfrm>
            <a:off x="1903412" y="4038600"/>
            <a:ext cx="4800600" cy="1219200"/>
          </a:xfrm>
          <a:prstGeom prst="rect">
            <a:avLst/>
          </a:prstGeom>
          <a:ln>
            <a:solidFill>
              <a:schemeClr val="accent1">
                <a:lumMod val="50000"/>
              </a:schemeClr>
            </a:solidFill>
          </a:ln>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IHSES I </a:t>
            </a:r>
            <a:r>
              <a:rPr lang="ar-SA"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2007</a:t>
            </a:r>
            <a:r>
              <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    22.9%</a:t>
            </a:r>
            <a:r>
              <a:rPr lang="ar-SA"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 </a:t>
            </a:r>
            <a:endPar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endParaRPr>
          </a:p>
          <a:p>
            <a:r>
              <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IHSES II </a:t>
            </a:r>
            <a:r>
              <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2012   18.9%</a:t>
            </a:r>
          </a:p>
          <a:p>
            <a:r>
              <a:rPr lang="en-US" sz="1800" b="1" dirty="0" smtClean="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SWIFT 2018  20.05%</a:t>
            </a:r>
            <a:endParaRPr lang="en-US" sz="1800" b="1" dirty="0">
              <a:solidFill>
                <a:srgbClr val="008000"/>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8883" y="1371600"/>
            <a:ext cx="9751060" cy="4572000"/>
          </a:xfrm>
        </p:spPr>
        <p:txBody>
          <a:bodyPr>
            <a:scene3d>
              <a:camera prst="orthographicFront"/>
              <a:lightRig rig="threePt" dir="t"/>
            </a:scene3d>
            <a:sp3d prstMaterial="translucentPowder"/>
          </a:bodyPr>
          <a:lstStyle/>
          <a:p>
            <a:pPr marL="514350" indent="-514350">
              <a:buFont typeface="+mj-lt"/>
              <a:buAutoNum type="arabicPeriod"/>
            </a:pPr>
            <a:r>
              <a:rPr lang="en-US" dirty="0"/>
              <a:t> </a:t>
            </a:r>
            <a:r>
              <a:rPr lang="en-US" dirty="0" smtClean="0">
                <a:solidFill>
                  <a:schemeClr val="accent1">
                    <a:lumMod val="50000"/>
                  </a:schemeClr>
                </a:solidFill>
              </a:rPr>
              <a:t>Iraq Household Socio-Economic Survey ( IHSES I,2007) </a:t>
            </a:r>
          </a:p>
          <a:p>
            <a:pPr marL="514350" indent="-514350">
              <a:buFont typeface="+mj-lt"/>
              <a:buAutoNum type="arabicPeriod"/>
            </a:pPr>
            <a:r>
              <a:rPr lang="en-US" dirty="0" smtClean="0">
                <a:solidFill>
                  <a:schemeClr val="accent1">
                    <a:lumMod val="50000"/>
                  </a:schemeClr>
                </a:solidFill>
              </a:rPr>
              <a:t> </a:t>
            </a:r>
            <a:r>
              <a:rPr lang="en-US" dirty="0">
                <a:solidFill>
                  <a:schemeClr val="accent1">
                    <a:lumMod val="50000"/>
                  </a:schemeClr>
                </a:solidFill>
              </a:rPr>
              <a:t> Iraq Household Socio-Economic Survey ( IHSES </a:t>
            </a:r>
            <a:r>
              <a:rPr lang="en-US" dirty="0" smtClean="0">
                <a:solidFill>
                  <a:schemeClr val="accent1">
                    <a:lumMod val="50000"/>
                  </a:schemeClr>
                </a:solidFill>
              </a:rPr>
              <a:t>II,2012)</a:t>
            </a:r>
          </a:p>
          <a:p>
            <a:pPr marL="514350" indent="-514350">
              <a:buFont typeface="+mj-lt"/>
              <a:buAutoNum type="arabicPeriod"/>
            </a:pPr>
            <a:r>
              <a:rPr lang="en-US" dirty="0" smtClean="0">
                <a:solidFill>
                  <a:schemeClr val="accent1">
                    <a:lumMod val="50000"/>
                  </a:schemeClr>
                </a:solidFill>
              </a:rPr>
              <a:t>Survey of Well-being via Instant and Frequent Tracking    (SWIFT 2018)</a:t>
            </a:r>
          </a:p>
          <a:p>
            <a:pPr marL="0" indent="0">
              <a:buNone/>
            </a:pPr>
            <a:r>
              <a:rPr lang="en-US" dirty="0">
                <a:solidFill>
                  <a:schemeClr val="accent1">
                    <a:lumMod val="50000"/>
                  </a:schemeClr>
                </a:solidFill>
              </a:rPr>
              <a:t>Poverty indicators </a:t>
            </a:r>
            <a:r>
              <a:rPr lang="en-US" dirty="0" smtClean="0">
                <a:solidFill>
                  <a:schemeClr val="accent1">
                    <a:lumMod val="50000"/>
                  </a:schemeClr>
                </a:solidFill>
              </a:rPr>
              <a:t>:</a:t>
            </a:r>
          </a:p>
          <a:p>
            <a:pPr marL="0" indent="0">
              <a:buNone/>
            </a:pPr>
            <a:endParaRPr lang="en-US" sz="2400" dirty="0">
              <a:solidFill>
                <a:schemeClr val="accent3">
                  <a:lumMod val="60000"/>
                  <a:lumOff val="40000"/>
                </a:schemeClr>
              </a:solidFill>
              <a:latin typeface="+mj-lt"/>
              <a:ea typeface="+mj-ea"/>
              <a:cs typeface="+mj-cs"/>
            </a:endParaRPr>
          </a:p>
          <a:p>
            <a:pPr marL="0" indent="0">
              <a:buNone/>
            </a:pPr>
            <a:endParaRPr lang="en-US" dirty="0" smtClean="0">
              <a:effectLst/>
            </a:endParaRPr>
          </a:p>
          <a:p>
            <a:pPr marL="0" indent="0">
              <a:buNone/>
            </a:pPr>
            <a:r>
              <a:rPr lang="en-US" dirty="0" smtClean="0">
                <a:solidFill>
                  <a:schemeClr val="accent1">
                    <a:lumMod val="50000"/>
                  </a:schemeClr>
                </a:solidFill>
              </a:rPr>
              <a:t>Followed by two poverty reduction strategies   </a:t>
            </a:r>
            <a:endParaRPr lang="en-US" dirty="0">
              <a:solidFill>
                <a:schemeClr val="accent1">
                  <a:lumMod val="50000"/>
                </a:schemeClr>
              </a:solidFill>
            </a:endParaRPr>
          </a:p>
        </p:txBody>
      </p:sp>
    </p:spTree>
    <p:extLst>
      <p:ext uri="{BB962C8B-B14F-4D97-AF65-F5344CB8AC3E}">
        <p14:creationId xmlns:p14="http://schemas.microsoft.com/office/powerpoint/2010/main" val="318514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304800"/>
            <a:ext cx="9751060" cy="685800"/>
          </a:xfrm>
        </p:spPr>
        <p:txBody>
          <a:bodyPr>
            <a:noAutofit/>
          </a:bodyPr>
          <a:lstStyle/>
          <a:p>
            <a:r>
              <a:rPr lang="en-GB" sz="2400" b="1" dirty="0">
                <a:solidFill>
                  <a:srgbClr val="008000"/>
                </a:solidFill>
              </a:rPr>
              <a:t>Adoption  of Multidimensional Poverty  Methodology</a:t>
            </a:r>
            <a:endParaRPr lang="en-US" sz="2400" b="1" dirty="0">
              <a:solidFill>
                <a:srgbClr val="008000"/>
              </a:solidFill>
            </a:endParaRPr>
          </a:p>
        </p:txBody>
      </p:sp>
      <p:sp useBgFill="1">
        <p:nvSpPr>
          <p:cNvPr id="3" name="Content Placeholder 2"/>
          <p:cNvSpPr>
            <a:spLocks noGrp="1"/>
          </p:cNvSpPr>
          <p:nvPr>
            <p:ph idx="1"/>
          </p:nvPr>
        </p:nvSpPr>
        <p:spPr>
          <a:xfrm>
            <a:off x="1218883" y="1371600"/>
            <a:ext cx="9751060" cy="4800600"/>
          </a:xfrm>
        </p:spPr>
        <p:txBody>
          <a:bodyPr>
            <a:normAutofit fontScale="70000" lnSpcReduction="20000"/>
          </a:bodyPr>
          <a:lstStyle/>
          <a:p>
            <a:pPr marL="0" indent="0">
              <a:lnSpc>
                <a:spcPct val="120000"/>
              </a:lnSpc>
              <a:buNone/>
            </a:pPr>
            <a:r>
              <a:rPr lang="en-GB" dirty="0">
                <a:solidFill>
                  <a:schemeClr val="accent1">
                    <a:lumMod val="50000"/>
                  </a:schemeClr>
                </a:solidFill>
              </a:rPr>
              <a:t>After a number of capacity-building programs with OPHI, supported </a:t>
            </a:r>
            <a:r>
              <a:rPr lang="en-GB" dirty="0" smtClean="0">
                <a:solidFill>
                  <a:schemeClr val="accent1">
                    <a:lumMod val="50000"/>
                  </a:schemeClr>
                </a:solidFill>
              </a:rPr>
              <a:t>by UNICEF </a:t>
            </a:r>
            <a:r>
              <a:rPr lang="en-GB" dirty="0">
                <a:solidFill>
                  <a:schemeClr val="accent1">
                    <a:lumMod val="50000"/>
                  </a:schemeClr>
                </a:solidFill>
              </a:rPr>
              <a:t>Iraq is currently finalizing the first NMPI in addition to a child-adjusted MPI by using;  </a:t>
            </a:r>
          </a:p>
          <a:p>
            <a:pPr marL="0" indent="0">
              <a:buNone/>
            </a:pPr>
            <a:r>
              <a:rPr lang="en-GB" b="1" dirty="0">
                <a:solidFill>
                  <a:schemeClr val="accent1">
                    <a:lumMod val="50000"/>
                  </a:schemeClr>
                </a:solidFill>
                <a:latin typeface="+mj-lt"/>
              </a:rPr>
              <a:t>Alkire-Foster </a:t>
            </a:r>
            <a:r>
              <a:rPr lang="en-GB" b="1" dirty="0" smtClean="0">
                <a:solidFill>
                  <a:schemeClr val="accent1">
                    <a:lumMod val="50000"/>
                  </a:schemeClr>
                </a:solidFill>
                <a:latin typeface="+mj-lt"/>
              </a:rPr>
              <a:t>Method:</a:t>
            </a:r>
            <a:endParaRPr lang="x-none" b="1" dirty="0">
              <a:solidFill>
                <a:schemeClr val="accent1">
                  <a:lumMod val="50000"/>
                </a:schemeClr>
              </a:solidFill>
              <a:latin typeface="+mj-lt"/>
            </a:endParaRPr>
          </a:p>
          <a:p>
            <a:pPr marL="0" indent="0">
              <a:lnSpc>
                <a:spcPct val="120000"/>
              </a:lnSpc>
              <a:buNone/>
            </a:pPr>
            <a:r>
              <a:rPr lang="en-GB"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Alkire-Foster (AF) method is a way of measuring multidimensional poverty developed by OPHI’s Sabina Alkire and James </a:t>
            </a:r>
            <a:r>
              <a:rPr lang="en-GB"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Foster</a:t>
            </a:r>
            <a:r>
              <a:rPr lang="en-US" dirty="0" smtClean="0">
                <a:solidFill>
                  <a:schemeClr val="accent1">
                    <a:lumMod val="50000"/>
                  </a:schemeClr>
                </a:solidFill>
                <a:latin typeface="+mj-lt"/>
                <a:ea typeface="Calibri" panose="020F0502020204030204" pitchFamily="34" charset="0"/>
              </a:rPr>
              <a:t>.</a:t>
            </a:r>
            <a:endParaRPr lang="en-US" dirty="0">
              <a:solidFill>
                <a:schemeClr val="accent1">
                  <a:lumMod val="50000"/>
                </a:schemeClr>
              </a:solidFill>
              <a:latin typeface="+mj-lt"/>
              <a:ea typeface="Calibri" panose="020F0502020204030204" pitchFamily="34" charset="0"/>
            </a:endParaRPr>
          </a:p>
          <a:p>
            <a:pPr algn="just">
              <a:lnSpc>
                <a:spcPct val="107000"/>
              </a:lnSpc>
              <a:spcBef>
                <a:spcPts val="600"/>
              </a:spcBef>
              <a:spcAft>
                <a:spcPts val="600"/>
              </a:spcAft>
              <a:buFont typeface="Wingdings" panose="05000000000000000000" pitchFamily="2" charset="2"/>
              <a:buChar char="Ø"/>
            </a:pPr>
            <a:r>
              <a:rPr lang="en-GB" dirty="0">
                <a:solidFill>
                  <a:schemeClr val="accent1">
                    <a:lumMod val="50000"/>
                  </a:schemeClr>
                </a:solidFill>
                <a:latin typeface="+mj-lt"/>
                <a:ea typeface="Calibri" panose="020F0502020204030204" pitchFamily="34" charset="0"/>
                <a:cs typeface="Calibri" panose="020F0502020204030204" pitchFamily="34" charset="0"/>
              </a:rPr>
              <a:t>There are three key features for any MPI: </a:t>
            </a:r>
            <a:endParaRPr lang="x-none" dirty="0">
              <a:solidFill>
                <a:schemeClr val="accent1">
                  <a:lumMod val="50000"/>
                </a:schemeClr>
              </a:solidFill>
              <a:latin typeface="+mj-lt"/>
              <a:ea typeface="Calibri" panose="020F0502020204030204" pitchFamily="34" charset="0"/>
              <a:cs typeface="Gautami" panose="020B0502040204020203" pitchFamily="34" charset="0"/>
            </a:endParaRPr>
          </a:p>
          <a:p>
            <a:pPr algn="just">
              <a:lnSpc>
                <a:spcPct val="107000"/>
              </a:lnSpc>
              <a:spcBef>
                <a:spcPts val="600"/>
              </a:spcBef>
              <a:spcAft>
                <a:spcPts val="600"/>
              </a:spcAft>
              <a:buFont typeface="Wingdings" panose="05000000000000000000" pitchFamily="2" charset="2"/>
              <a:buChar char="q"/>
            </a:pPr>
            <a:r>
              <a:rPr lang="en-GB" b="1" dirty="0">
                <a:solidFill>
                  <a:schemeClr val="accent3">
                    <a:lumMod val="75000"/>
                  </a:schemeClr>
                </a:solidFill>
                <a:latin typeface="+mj-lt"/>
                <a:ea typeface="Calibri" panose="020F0502020204030204" pitchFamily="34" charset="0"/>
                <a:cs typeface="Calibri" panose="020F0502020204030204" pitchFamily="34" charset="0"/>
              </a:rPr>
              <a:t>Incidence or headcount ratio</a:t>
            </a:r>
            <a:r>
              <a:rPr lang="en-GB" dirty="0">
                <a:solidFill>
                  <a:schemeClr val="accent3">
                    <a:lumMod val="75000"/>
                  </a:schemeClr>
                </a:solidFill>
                <a:latin typeface="+mj-lt"/>
                <a:ea typeface="Calibri" panose="020F0502020204030204" pitchFamily="34" charset="0"/>
                <a:cs typeface="Calibri" panose="020F0502020204030204" pitchFamily="34" charset="0"/>
              </a:rPr>
              <a:t> </a:t>
            </a:r>
            <a:r>
              <a:rPr lang="en-GB" dirty="0">
                <a:latin typeface="+mj-lt"/>
                <a:ea typeface="Calibri" panose="020F0502020204030204" pitchFamily="34" charset="0"/>
                <a:cs typeface="Calibri" panose="020F0502020204030204" pitchFamily="34" charset="0"/>
              </a:rPr>
              <a:t>(H) which is the proportion of the population who are </a:t>
            </a:r>
            <a:r>
              <a:rPr lang="en-GB" dirty="0" smtClean="0">
                <a:latin typeface="+mj-lt"/>
                <a:ea typeface="Calibri" panose="020F0502020204030204" pitchFamily="34" charset="0"/>
                <a:cs typeface="Calibri" panose="020F0502020204030204" pitchFamily="34" charset="0"/>
              </a:rPr>
              <a:t>multidimensional </a:t>
            </a:r>
            <a:r>
              <a:rPr lang="en-GB" dirty="0">
                <a:latin typeface="+mj-lt"/>
                <a:ea typeface="Calibri" panose="020F0502020204030204" pitchFamily="34" charset="0"/>
                <a:cs typeface="Calibri" panose="020F0502020204030204" pitchFamily="34" charset="0"/>
              </a:rPr>
              <a:t>poor. </a:t>
            </a:r>
            <a:endParaRPr lang="x-none" dirty="0">
              <a:latin typeface="+mj-lt"/>
              <a:ea typeface="Calibri" panose="020F0502020204030204" pitchFamily="34" charset="0"/>
              <a:cs typeface="Gautami" panose="020B0502040204020203" pitchFamily="34" charset="0"/>
            </a:endParaRPr>
          </a:p>
          <a:p>
            <a:pPr algn="just">
              <a:lnSpc>
                <a:spcPct val="107000"/>
              </a:lnSpc>
              <a:spcBef>
                <a:spcPts val="600"/>
              </a:spcBef>
              <a:spcAft>
                <a:spcPts val="600"/>
              </a:spcAft>
              <a:buFont typeface="Wingdings" panose="05000000000000000000" pitchFamily="2" charset="2"/>
              <a:buChar char="q"/>
            </a:pPr>
            <a:r>
              <a:rPr lang="en-GB" b="1" dirty="0">
                <a:solidFill>
                  <a:schemeClr val="accent3">
                    <a:lumMod val="75000"/>
                  </a:schemeClr>
                </a:solidFill>
                <a:latin typeface="+mj-lt"/>
                <a:ea typeface="Calibri" panose="020F0502020204030204" pitchFamily="34" charset="0"/>
                <a:cs typeface="Calibri" panose="020F0502020204030204" pitchFamily="34" charset="0"/>
              </a:rPr>
              <a:t>Average Intensity</a:t>
            </a:r>
            <a:r>
              <a:rPr lang="en-GB" dirty="0">
                <a:solidFill>
                  <a:schemeClr val="accent3">
                    <a:lumMod val="75000"/>
                  </a:schemeClr>
                </a:solidFill>
                <a:latin typeface="+mj-lt"/>
                <a:ea typeface="Calibri" panose="020F0502020204030204" pitchFamily="34" charset="0"/>
                <a:cs typeface="Calibri" panose="020F0502020204030204" pitchFamily="34" charset="0"/>
              </a:rPr>
              <a:t> </a:t>
            </a:r>
            <a:r>
              <a:rPr lang="en-GB" dirty="0">
                <a:latin typeface="+mj-lt"/>
                <a:ea typeface="Calibri" panose="020F0502020204030204" pitchFamily="34" charset="0"/>
                <a:cs typeface="Calibri" panose="020F0502020204030204" pitchFamily="34" charset="0"/>
              </a:rPr>
              <a:t>(A) is the average share of weighted indicators in which </a:t>
            </a:r>
            <a:r>
              <a:rPr lang="en-GB" dirty="0" smtClean="0">
                <a:latin typeface="+mj-lt"/>
                <a:ea typeface="Calibri" panose="020F0502020204030204" pitchFamily="34" charset="0"/>
                <a:cs typeface="Calibri" panose="020F0502020204030204" pitchFamily="34" charset="0"/>
              </a:rPr>
              <a:t>multidimensional </a:t>
            </a:r>
            <a:r>
              <a:rPr lang="en-GB" dirty="0">
                <a:latin typeface="+mj-lt"/>
                <a:ea typeface="Calibri" panose="020F0502020204030204" pitchFamily="34" charset="0"/>
                <a:cs typeface="Calibri" panose="020F0502020204030204" pitchFamily="34" charset="0"/>
              </a:rPr>
              <a:t>poor people are deprived. </a:t>
            </a:r>
            <a:endParaRPr lang="x-none" dirty="0">
              <a:latin typeface="+mj-lt"/>
              <a:ea typeface="Calibri" panose="020F0502020204030204" pitchFamily="34" charset="0"/>
              <a:cs typeface="Gautami" panose="020B0502040204020203" pitchFamily="34" charset="0"/>
            </a:endParaRPr>
          </a:p>
          <a:p>
            <a:pPr algn="just">
              <a:lnSpc>
                <a:spcPct val="107000"/>
              </a:lnSpc>
              <a:spcBef>
                <a:spcPts val="600"/>
              </a:spcBef>
              <a:spcAft>
                <a:spcPts val="600"/>
              </a:spcAft>
              <a:buFont typeface="Wingdings" panose="05000000000000000000" pitchFamily="2" charset="2"/>
              <a:buChar char="q"/>
            </a:pPr>
            <a:r>
              <a:rPr lang="en-GB" b="1" dirty="0">
                <a:solidFill>
                  <a:schemeClr val="accent3">
                    <a:lumMod val="75000"/>
                  </a:schemeClr>
                </a:solidFill>
                <a:latin typeface="+mj-lt"/>
                <a:ea typeface="Calibri" panose="020F0502020204030204" pitchFamily="34" charset="0"/>
                <a:cs typeface="Calibri" panose="020F0502020204030204" pitchFamily="34" charset="0"/>
              </a:rPr>
              <a:t>MPI or adjusted headcount ratio</a:t>
            </a:r>
            <a:r>
              <a:rPr lang="en-GB" dirty="0">
                <a:solidFill>
                  <a:schemeClr val="accent3">
                    <a:lumMod val="75000"/>
                  </a:schemeClr>
                </a:solidFill>
                <a:latin typeface="+mj-lt"/>
                <a:ea typeface="Calibri" panose="020F0502020204030204" pitchFamily="34" charset="0"/>
                <a:cs typeface="Calibri" panose="020F0502020204030204" pitchFamily="34" charset="0"/>
              </a:rPr>
              <a:t> </a:t>
            </a:r>
            <a:r>
              <a:rPr lang="en-GB" dirty="0">
                <a:latin typeface="+mj-lt"/>
                <a:ea typeface="Calibri" panose="020F0502020204030204" pitchFamily="34" charset="0"/>
                <a:cs typeface="Calibri" panose="020F0502020204030204" pitchFamily="34" charset="0"/>
              </a:rPr>
              <a:t>is the Multidimensional Poverty Index, which is the product of incidence and intensity (MPI = H × A). </a:t>
            </a:r>
            <a:endParaRPr lang="x-none" dirty="0">
              <a:latin typeface="+mj-lt"/>
              <a:ea typeface="Calibri" panose="020F0502020204030204" pitchFamily="34" charset="0"/>
              <a:cs typeface="Gautami" panose="020B0502040204020203" pitchFamily="34" charset="0"/>
            </a:endParaRPr>
          </a:p>
          <a:p>
            <a:pPr marL="0" indent="0">
              <a:buNone/>
            </a:pPr>
            <a:endParaRPr lang="en-US" dirty="0"/>
          </a:p>
        </p:txBody>
      </p:sp>
    </p:spTree>
    <p:extLst>
      <p:ext uri="{BB962C8B-B14F-4D97-AF65-F5344CB8AC3E}">
        <p14:creationId xmlns:p14="http://schemas.microsoft.com/office/powerpoint/2010/main" val="2049225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 name="Title 1">
            <a:extLst>
              <a:ext uri="{FF2B5EF4-FFF2-40B4-BE49-F238E27FC236}">
                <a16:creationId xmlns:a16="http://schemas.microsoft.com/office/drawing/2014/main" id="{61EF85F5-9B0C-82AA-50F4-66C291E126EE}"/>
              </a:ext>
            </a:extLst>
          </p:cNvPr>
          <p:cNvSpPr>
            <a:spLocks noGrp="1"/>
          </p:cNvSpPr>
          <p:nvPr>
            <p:ph type="title"/>
          </p:nvPr>
        </p:nvSpPr>
        <p:spPr>
          <a:xfrm>
            <a:off x="1218883" y="762000"/>
            <a:ext cx="9751060" cy="685800"/>
          </a:xfrm>
        </p:spPr>
        <p:txBody>
          <a:bodyPr>
            <a:normAutofit/>
          </a:bodyPr>
          <a:lstStyle/>
          <a:p>
            <a:pPr algn="ctr"/>
            <a:r>
              <a:rPr lang="en-GB" sz="2400" b="1" dirty="0">
                <a:solidFill>
                  <a:srgbClr val="008000"/>
                </a:solidFill>
              </a:rPr>
              <a:t>Methodology</a:t>
            </a:r>
            <a:endParaRPr lang="x-none" sz="2400" b="1" dirty="0">
              <a:solidFill>
                <a:srgbClr val="008000"/>
              </a:solidFill>
            </a:endParaRPr>
          </a:p>
        </p:txBody>
      </p:sp>
      <p:sp>
        <p:nvSpPr>
          <p:cNvPr id="3" name="Content Placeholder 2"/>
          <p:cNvSpPr>
            <a:spLocks noGrp="1"/>
          </p:cNvSpPr>
          <p:nvPr>
            <p:ph idx="1"/>
          </p:nvPr>
        </p:nvSpPr>
        <p:spPr>
          <a:xfrm>
            <a:off x="1218883" y="1600200"/>
            <a:ext cx="9751060" cy="3810000"/>
          </a:xfrm>
          <a:pattFill prst="ltUpDiag">
            <a:fgClr>
              <a:srgbClr val="CCFF99"/>
            </a:fgClr>
            <a:bgClr>
              <a:schemeClr val="bg1"/>
            </a:bgClr>
          </a:pattFill>
        </p:spPr>
        <p:txBody>
          <a:bodyPr/>
          <a:lstStyle/>
          <a:p>
            <a:r>
              <a:rPr lang="en-GB" b="1" dirty="0">
                <a:solidFill>
                  <a:schemeClr val="accent1">
                    <a:lumMod val="75000"/>
                  </a:schemeClr>
                </a:solidFill>
                <a:latin typeface="+mj-lt"/>
                <a:ea typeface="MS Gothic" panose="020B0609070205080204" pitchFamily="49" charset="-128"/>
                <a:cs typeface="Gautami" panose="020B0502040204020203" pitchFamily="34" charset="0"/>
              </a:rPr>
              <a:t>The Structure of the Iraq MPI</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pPr>
              <a:buFont typeface="Wingdings" panose="05000000000000000000" pitchFamily="2" charset="2"/>
              <a:buChar char="Ø"/>
            </a:pPr>
            <a:r>
              <a:rPr lang="en-GB" b="1" dirty="0">
                <a:solidFill>
                  <a:schemeClr val="accent1">
                    <a:lumMod val="75000"/>
                  </a:schemeClr>
                </a:solidFill>
                <a:latin typeface="+mj-lt"/>
                <a:ea typeface="MS Gothic" panose="020B0609070205080204" pitchFamily="49" charset="-128"/>
                <a:cs typeface="Gautami" panose="020B0502040204020203" pitchFamily="34" charset="0"/>
              </a:rPr>
              <a:t>Unit of Identification and Analysis</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pPr>
              <a:buFont typeface="Wingdings" panose="05000000000000000000" pitchFamily="2" charset="2"/>
              <a:buChar char="Ø"/>
            </a:pPr>
            <a:r>
              <a:rPr lang="en-GB" b="1" dirty="0">
                <a:solidFill>
                  <a:schemeClr val="accent1">
                    <a:lumMod val="75000"/>
                  </a:schemeClr>
                </a:solidFill>
                <a:latin typeface="+mj-lt"/>
                <a:ea typeface="MS Gothic" panose="020B0609070205080204" pitchFamily="49" charset="-128"/>
                <a:cs typeface="Gautami" panose="020B0502040204020203" pitchFamily="34" charset="0"/>
              </a:rPr>
              <a:t>Dimensions, Indicators and Deprivation Cut-offs</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pPr>
              <a:buFont typeface="Wingdings" panose="05000000000000000000" pitchFamily="2" charset="2"/>
              <a:buChar char="Ø"/>
            </a:pPr>
            <a:r>
              <a:rPr lang="en-GB" b="1" dirty="0">
                <a:solidFill>
                  <a:schemeClr val="accent1">
                    <a:lumMod val="75000"/>
                  </a:schemeClr>
                </a:solidFill>
                <a:latin typeface="+mj-lt"/>
                <a:ea typeface="MS Gothic" panose="020B0609070205080204" pitchFamily="49" charset="-128"/>
                <a:cs typeface="Gautami" panose="020B0502040204020203" pitchFamily="34" charset="0"/>
              </a:rPr>
              <a:t>Weights and Poverty Cut-offs</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pPr>
              <a:buFont typeface="Wingdings" panose="05000000000000000000" pitchFamily="2" charset="2"/>
              <a:buChar char="Ø"/>
            </a:pPr>
            <a:r>
              <a:rPr lang="en-GB" b="1" dirty="0">
                <a:solidFill>
                  <a:schemeClr val="accent1">
                    <a:lumMod val="75000"/>
                  </a:schemeClr>
                </a:solidFill>
                <a:latin typeface="+mj-lt"/>
                <a:ea typeface="MS Gothic" panose="020B0609070205080204" pitchFamily="49" charset="-128"/>
                <a:cs typeface="Gautami" panose="020B0502040204020203" pitchFamily="34" charset="0"/>
              </a:rPr>
              <a:t>Levels of Deprivation</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pPr>
              <a:buFont typeface="Wingdings" panose="05000000000000000000" pitchFamily="2" charset="2"/>
              <a:buChar char="Ø"/>
            </a:pPr>
            <a:r>
              <a:rPr lang="en-GB" b="1" dirty="0">
                <a:solidFill>
                  <a:schemeClr val="accent1">
                    <a:lumMod val="75000"/>
                  </a:schemeClr>
                </a:solidFill>
                <a:latin typeface="+mj-lt"/>
                <a:ea typeface="MS Gothic" panose="020B0609070205080204" pitchFamily="49" charset="-128"/>
                <a:cs typeface="Gautami" panose="020B0502040204020203" pitchFamily="34" charset="0"/>
              </a:rPr>
              <a:t>Robustness of the Iraq MPI</a:t>
            </a:r>
            <a:endParaRPr lang="x-none" b="1" dirty="0">
              <a:solidFill>
                <a:schemeClr val="accent1">
                  <a:lumMod val="75000"/>
                </a:schemeClr>
              </a:solidFill>
              <a:latin typeface="+mj-lt"/>
              <a:ea typeface="MS Gothic" panose="020B0609070205080204" pitchFamily="49" charset="-128"/>
              <a:cs typeface="Gautami" panose="020B0502040204020203" pitchFamily="34" charset="0"/>
            </a:endParaRPr>
          </a:p>
          <a:p>
            <a:endParaRPr lang="en-US" dirty="0">
              <a:solidFill>
                <a:schemeClr val="accent1">
                  <a:lumMod val="75000"/>
                </a:schemeClr>
              </a:solidFill>
              <a:latin typeface="+mj-lt"/>
            </a:endParaRPr>
          </a:p>
        </p:txBody>
      </p:sp>
    </p:spTree>
    <p:extLst>
      <p:ext uri="{BB962C8B-B14F-4D97-AF65-F5344CB8AC3E}">
        <p14:creationId xmlns:p14="http://schemas.microsoft.com/office/powerpoint/2010/main" val="2368545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9217-E587-04DB-B7C6-36A5159F0960}"/>
              </a:ext>
            </a:extLst>
          </p:cNvPr>
          <p:cNvSpPr>
            <a:spLocks noGrp="1"/>
          </p:cNvSpPr>
          <p:nvPr>
            <p:ph type="title"/>
          </p:nvPr>
        </p:nvSpPr>
        <p:spPr>
          <a:xfrm>
            <a:off x="1065212" y="228600"/>
            <a:ext cx="10972800" cy="1295400"/>
          </a:xfrm>
        </p:spPr>
        <p:txBody>
          <a:bodyPr>
            <a:noAutofit/>
          </a:bodyPr>
          <a:lstStyle/>
          <a:p>
            <a:pPr algn="ctr"/>
            <a:r>
              <a:rPr lang="en-GB" sz="1100"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b="1" dirty="0">
                <a:solidFill>
                  <a:srgbClr val="008000"/>
                </a:solidFill>
              </a:rPr>
              <a:t>The national MPI of Iraq - dimensions, indicators and deprivation cut-offs</a:t>
            </a:r>
            <a:r>
              <a:rPr lang="x-none" sz="2400" b="1" dirty="0">
                <a:solidFill>
                  <a:srgbClr val="008000"/>
                </a:solidFill>
              </a:rPr>
              <a:t/>
            </a:r>
            <a:br>
              <a:rPr lang="x-none" sz="2400" b="1" dirty="0">
                <a:solidFill>
                  <a:srgbClr val="008000"/>
                </a:solidFill>
              </a:rPr>
            </a:br>
            <a:endParaRPr lang="x-none" sz="2400" b="1" dirty="0">
              <a:solidFill>
                <a:srgbClr val="008000"/>
              </a:solidFill>
            </a:endParaRPr>
          </a:p>
        </p:txBody>
      </p:sp>
      <p:graphicFrame>
        <p:nvGraphicFramePr>
          <p:cNvPr id="4" name="Content Placeholder 3">
            <a:extLst>
              <a:ext uri="{FF2B5EF4-FFF2-40B4-BE49-F238E27FC236}">
                <a16:creationId xmlns:a16="http://schemas.microsoft.com/office/drawing/2014/main" id="{01027545-6E36-F358-0C0D-2932A1E78E39}"/>
              </a:ext>
            </a:extLst>
          </p:cNvPr>
          <p:cNvGraphicFramePr>
            <a:graphicFrameLocks noGrp="1"/>
          </p:cNvGraphicFramePr>
          <p:nvPr>
            <p:ph idx="1"/>
            <p:extLst>
              <p:ext uri="{D42A27DB-BD31-4B8C-83A1-F6EECF244321}">
                <p14:modId xmlns:p14="http://schemas.microsoft.com/office/powerpoint/2010/main" val="3177694512"/>
              </p:ext>
            </p:extLst>
          </p:nvPr>
        </p:nvGraphicFramePr>
        <p:xfrm>
          <a:off x="1065212" y="1600195"/>
          <a:ext cx="10972800" cy="5052990"/>
        </p:xfrm>
        <a:graphic>
          <a:graphicData uri="http://schemas.openxmlformats.org/drawingml/2006/table">
            <a:tbl>
              <a:tblPr firstRow="1" firstCol="1" bandRow="1">
                <a:tableStyleId>{5C22544A-7EE6-4342-B048-85BDC9FD1C3A}</a:tableStyleId>
              </a:tblPr>
              <a:tblGrid>
                <a:gridCol w="1044626">
                  <a:extLst>
                    <a:ext uri="{9D8B030D-6E8A-4147-A177-3AD203B41FA5}">
                      <a16:colId xmlns:a16="http://schemas.microsoft.com/office/drawing/2014/main" val="1665765270"/>
                    </a:ext>
                  </a:extLst>
                </a:gridCol>
                <a:gridCol w="1683054">
                  <a:extLst>
                    <a:ext uri="{9D8B030D-6E8A-4147-A177-3AD203B41FA5}">
                      <a16:colId xmlns:a16="http://schemas.microsoft.com/office/drawing/2014/main" val="3149320536"/>
                    </a:ext>
                  </a:extLst>
                </a:gridCol>
                <a:gridCol w="8245120">
                  <a:extLst>
                    <a:ext uri="{9D8B030D-6E8A-4147-A177-3AD203B41FA5}">
                      <a16:colId xmlns:a16="http://schemas.microsoft.com/office/drawing/2014/main" val="2512113696"/>
                    </a:ext>
                  </a:extLst>
                </a:gridCol>
              </a:tblGrid>
              <a:tr h="355163">
                <a:tc>
                  <a:txBody>
                    <a:bodyPr/>
                    <a:lstStyle/>
                    <a:p>
                      <a:pPr>
                        <a:lnSpc>
                          <a:spcPct val="107000"/>
                        </a:lnSpc>
                        <a:spcAft>
                          <a:spcPts val="800"/>
                        </a:spcAft>
                      </a:pPr>
                      <a:r>
                        <a:rPr lang="en-GB" sz="1400" dirty="0">
                          <a:solidFill>
                            <a:schemeClr val="accent1">
                              <a:lumMod val="50000"/>
                            </a:schemeClr>
                          </a:solidFill>
                          <a:effectLst/>
                        </a:rPr>
                        <a:t>Dimension</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Indicator</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Deprivation </a:t>
                      </a:r>
                      <a:r>
                        <a:rPr lang="en-GB" sz="1400" dirty="0" smtClean="0">
                          <a:solidFill>
                            <a:schemeClr val="accent1">
                              <a:lumMod val="50000"/>
                            </a:schemeClr>
                          </a:solidFill>
                          <a:effectLst/>
                        </a:rPr>
                        <a:t>Cut -off</a:t>
                      </a:r>
                      <a:r>
                        <a:rPr lang="en-GB" sz="1400" dirty="0">
                          <a:solidFill>
                            <a:schemeClr val="accent1">
                              <a:lumMod val="50000"/>
                            </a:schemeClr>
                          </a:solidFill>
                          <a:effectLst/>
                        </a:rPr>
                        <a:t>: A household is deprived if…</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2213791827"/>
                  </a:ext>
                </a:extLst>
              </a:tr>
              <a:tr h="310279">
                <a:tc rowSpan="3">
                  <a:txBody>
                    <a:bodyPr/>
                    <a:lstStyle/>
                    <a:p>
                      <a:pPr>
                        <a:lnSpc>
                          <a:spcPct val="107000"/>
                        </a:lnSpc>
                        <a:spcAft>
                          <a:spcPts val="800"/>
                        </a:spcAft>
                      </a:pPr>
                      <a:r>
                        <a:rPr lang="en-GB" sz="1400" dirty="0">
                          <a:solidFill>
                            <a:schemeClr val="accent1">
                              <a:lumMod val="50000"/>
                            </a:schemeClr>
                          </a:solidFill>
                          <a:effectLst/>
                        </a:rPr>
                        <a:t>Education</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School attendance</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Any school-aged child (6-17) in the household is not attending school</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2533652656"/>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Years of schooling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No household member aged 15 and older has completed nine years of schooling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344837432"/>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Access to internet</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household does not have access to the internet at home</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1312718800"/>
                  </a:ext>
                </a:extLst>
              </a:tr>
              <a:tr h="310279">
                <a:tc rowSpan="3">
                  <a:txBody>
                    <a:bodyPr/>
                    <a:lstStyle/>
                    <a:p>
                      <a:pPr>
                        <a:lnSpc>
                          <a:spcPct val="107000"/>
                        </a:lnSpc>
                        <a:spcAft>
                          <a:spcPts val="800"/>
                        </a:spcAft>
                      </a:pPr>
                      <a:r>
                        <a:rPr lang="en-GB" sz="1400" dirty="0">
                          <a:solidFill>
                            <a:schemeClr val="accent1">
                              <a:lumMod val="50000"/>
                            </a:schemeClr>
                          </a:solidFill>
                          <a:effectLst/>
                        </a:rPr>
                        <a:t>Health</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Child mortality</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A child under 18 has died in the household in the five-year period preceding the survey</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1375909389"/>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Nutrition</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Any child under the age of 5 in the household is suffering from underweight, stunting or wasting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180786940"/>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Early marriage</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Any female in the household has married before turning 18</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3961326059"/>
                  </a:ext>
                </a:extLst>
              </a:tr>
              <a:tr h="228442">
                <a:tc rowSpan="6">
                  <a:txBody>
                    <a:bodyPr/>
                    <a:lstStyle/>
                    <a:p>
                      <a:pPr>
                        <a:lnSpc>
                          <a:spcPct val="107000"/>
                        </a:lnSpc>
                        <a:spcAft>
                          <a:spcPts val="800"/>
                        </a:spcAft>
                      </a:pPr>
                      <a:r>
                        <a:rPr lang="en-GB" sz="1400" dirty="0">
                          <a:solidFill>
                            <a:schemeClr val="accent1">
                              <a:lumMod val="50000"/>
                            </a:schemeClr>
                          </a:solidFill>
                          <a:effectLst/>
                        </a:rPr>
                        <a:t>Housing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Home ownership</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A member of the household does not own the dwelling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1586881489"/>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Overcrowding</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household has more than three members per sleeping room</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3337221616"/>
                  </a:ext>
                </a:extLst>
              </a:tr>
              <a:tr h="388064">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Electricity</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household does not have access to electricity or only has access to electricity through the public grid</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370785034"/>
                  </a:ext>
                </a:extLst>
              </a:tr>
              <a:tr h="913765">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Clean energy</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household is using unclean fuels for cooking (gasoline, diesel, kerosene, paraffin, coal, lignite, charcoal, wood, crops, grass/straw, animal dung, sawdust, or other), heating (gasoline, diesel, coal, lignite, charcoal, wood, crops, grass/straw, animal dung, pellets, woodchips or other), or lighting (kerosene, paraffin, charcoal, wood, animal dung, oil lamp, candle, or other)</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470144555"/>
                  </a:ext>
                </a:extLst>
              </a:tr>
              <a:tr h="685324">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Drinking water</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source of drinking water for the household is not improved (unprotected well or spring, surface water from river, dam or lake, or other) or it takes 30 minutes or more round trip to collect the water or in the last month the household did not have sufficient quantities of water</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586221002"/>
                  </a:ext>
                </a:extLst>
              </a:tr>
              <a:tr h="310279">
                <a:tc vMerge="1">
                  <a:txBody>
                    <a:bodyPr/>
                    <a:lstStyle/>
                    <a:p>
                      <a:endParaRPr lang="x-none"/>
                    </a:p>
                  </a:txBody>
                  <a:tcPr/>
                </a:tc>
                <a:tc>
                  <a:txBody>
                    <a:bodyPr/>
                    <a:lstStyle/>
                    <a:p>
                      <a:pPr>
                        <a:lnSpc>
                          <a:spcPct val="107000"/>
                        </a:lnSpc>
                        <a:spcAft>
                          <a:spcPts val="800"/>
                        </a:spcAft>
                      </a:pPr>
                      <a:r>
                        <a:rPr lang="en-GB" sz="1400" dirty="0">
                          <a:solidFill>
                            <a:schemeClr val="accent1">
                              <a:lumMod val="50000"/>
                            </a:schemeClr>
                          </a:solidFill>
                          <a:effectLst/>
                        </a:rPr>
                        <a:t>Sanitation</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nchor="ctr">
                    <a:pattFill prst="pct70">
                      <a:fgClr>
                        <a:srgbClr val="CCFF99"/>
                      </a:fgClr>
                      <a:bgClr>
                        <a:schemeClr val="bg1"/>
                      </a:bgClr>
                    </a:pattFill>
                  </a:tcPr>
                </a:tc>
                <a:tc>
                  <a:txBody>
                    <a:bodyPr/>
                    <a:lstStyle/>
                    <a:p>
                      <a:pPr>
                        <a:lnSpc>
                          <a:spcPct val="107000"/>
                        </a:lnSpc>
                        <a:spcAft>
                          <a:spcPts val="800"/>
                        </a:spcAft>
                      </a:pPr>
                      <a:r>
                        <a:rPr lang="en-GB" sz="1400" dirty="0">
                          <a:solidFill>
                            <a:schemeClr val="accent1">
                              <a:lumMod val="50000"/>
                            </a:schemeClr>
                          </a:solidFill>
                          <a:effectLst/>
                        </a:rPr>
                        <a:t>The sanitation facility is not flush to piped system or septic tank, or it is shared with other households</a:t>
                      </a:r>
                      <a:endParaRPr lang="x-none" sz="1400" dirty="0">
                        <a:solidFill>
                          <a:schemeClr val="accent1">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35068" marR="35068" marT="0" marB="0">
                    <a:pattFill prst="pct70">
                      <a:fgClr>
                        <a:srgbClr val="CCFF99"/>
                      </a:fgClr>
                      <a:bgClr>
                        <a:schemeClr val="bg1"/>
                      </a:bgClr>
                    </a:pattFill>
                  </a:tcPr>
                </a:tc>
                <a:extLst>
                  <a:ext uri="{0D108BD9-81ED-4DB2-BD59-A6C34878D82A}">
                    <a16:rowId xmlns:a16="http://schemas.microsoft.com/office/drawing/2014/main" val="1540728924"/>
                  </a:ext>
                </a:extLst>
              </a:tr>
            </a:tbl>
          </a:graphicData>
        </a:graphic>
      </p:graphicFrame>
    </p:spTree>
    <p:extLst>
      <p:ext uri="{BB962C8B-B14F-4D97-AF65-F5344CB8AC3E}">
        <p14:creationId xmlns:p14="http://schemas.microsoft.com/office/powerpoint/2010/main" val="105640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9630-BC99-2C96-03BF-79A5384B4D15}"/>
              </a:ext>
            </a:extLst>
          </p:cNvPr>
          <p:cNvSpPr>
            <a:spLocks noGrp="1"/>
          </p:cNvSpPr>
          <p:nvPr>
            <p:ph type="title"/>
          </p:nvPr>
        </p:nvSpPr>
        <p:spPr>
          <a:xfrm>
            <a:off x="749228" y="596684"/>
            <a:ext cx="10145784" cy="842019"/>
          </a:xfrm>
        </p:spPr>
        <p:txBody>
          <a:bodyPr>
            <a:normAutofit/>
          </a:bodyPr>
          <a:lstStyle/>
          <a:p>
            <a:pPr defTabSz="1218987"/>
            <a:r>
              <a:rPr lang="en-GB" sz="2400" b="1" dirty="0">
                <a:solidFill>
                  <a:srgbClr val="008000"/>
                </a:solidFill>
                <a:latin typeface="Constantia" panose="02030602050306030303" pitchFamily="18" charset="0"/>
              </a:rPr>
              <a:t>Iraq’s National MPI UN Censored headcount ratios in Iraq</a:t>
            </a: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00000000-0008-0000-1100-000007000000}"/>
              </a:ext>
            </a:extLst>
          </p:cNvPr>
          <p:cNvGraphicFramePr>
            <a:graphicFrameLocks noGrp="1"/>
          </p:cNvGraphicFramePr>
          <p:nvPr>
            <p:ph idx="1"/>
            <p:extLst/>
          </p:nvPr>
        </p:nvGraphicFramePr>
        <p:xfrm>
          <a:off x="749227" y="1568657"/>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40263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12B4-C3D5-57DB-738D-6091E5235C5D}"/>
              </a:ext>
            </a:extLst>
          </p:cNvPr>
          <p:cNvSpPr>
            <a:spLocks noGrp="1"/>
          </p:cNvSpPr>
          <p:nvPr>
            <p:ph type="title"/>
          </p:nvPr>
        </p:nvSpPr>
        <p:spPr>
          <a:xfrm>
            <a:off x="871626" y="685800"/>
            <a:ext cx="5070385" cy="788767"/>
          </a:xfrm>
        </p:spPr>
        <p:txBody>
          <a:bodyPr>
            <a:normAutofit/>
          </a:bodyPr>
          <a:lstStyle/>
          <a:p>
            <a:pPr defTabSz="1218987"/>
            <a:r>
              <a:rPr lang="en-GB" sz="2400" b="1" dirty="0">
                <a:solidFill>
                  <a:srgbClr val="008000"/>
                </a:solidFill>
                <a:latin typeface="Constantia" panose="02030602050306030303" pitchFamily="18" charset="0"/>
              </a:rPr>
              <a:t>Iraq’s National MPI</a:t>
            </a: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5A4A2055-F3F5-2493-A284-36E510F95178}"/>
              </a:ext>
            </a:extLst>
          </p:cNvPr>
          <p:cNvGraphicFramePr>
            <a:graphicFrameLocks noGrp="1"/>
          </p:cNvGraphicFramePr>
          <p:nvPr>
            <p:ph idx="1"/>
            <p:extLst>
              <p:ext uri="{D42A27DB-BD31-4B8C-83A1-F6EECF244321}">
                <p14:modId xmlns:p14="http://schemas.microsoft.com/office/powerpoint/2010/main" val="2534025716"/>
              </p:ext>
            </p:extLst>
          </p:nvPr>
        </p:nvGraphicFramePr>
        <p:xfrm>
          <a:off x="871627" y="1828800"/>
          <a:ext cx="9417994" cy="3975540"/>
        </p:xfrm>
        <a:graphic>
          <a:graphicData uri="http://schemas.openxmlformats.org/drawingml/2006/table">
            <a:tbl>
              <a:tblPr firstRow="1" firstCol="1" bandRow="1">
                <a:tableStyleId>{5C22544A-7EE6-4342-B048-85BDC9FD1C3A}</a:tableStyleId>
              </a:tblPr>
              <a:tblGrid>
                <a:gridCol w="3297128">
                  <a:extLst>
                    <a:ext uri="{9D8B030D-6E8A-4147-A177-3AD203B41FA5}">
                      <a16:colId xmlns:a16="http://schemas.microsoft.com/office/drawing/2014/main" val="2522691030"/>
                    </a:ext>
                  </a:extLst>
                </a:gridCol>
                <a:gridCol w="1647735">
                  <a:extLst>
                    <a:ext uri="{9D8B030D-6E8A-4147-A177-3AD203B41FA5}">
                      <a16:colId xmlns:a16="http://schemas.microsoft.com/office/drawing/2014/main" val="2118426134"/>
                    </a:ext>
                  </a:extLst>
                </a:gridCol>
                <a:gridCol w="2235736">
                  <a:extLst>
                    <a:ext uri="{9D8B030D-6E8A-4147-A177-3AD203B41FA5}">
                      <a16:colId xmlns:a16="http://schemas.microsoft.com/office/drawing/2014/main" val="3928534198"/>
                    </a:ext>
                  </a:extLst>
                </a:gridCol>
                <a:gridCol w="2237395">
                  <a:extLst>
                    <a:ext uri="{9D8B030D-6E8A-4147-A177-3AD203B41FA5}">
                      <a16:colId xmlns:a16="http://schemas.microsoft.com/office/drawing/2014/main" val="2249042116"/>
                    </a:ext>
                  </a:extLst>
                </a:gridCol>
              </a:tblGrid>
              <a:tr h="1096701">
                <a:tc>
                  <a:txBody>
                    <a:bodyPr/>
                    <a:lstStyle/>
                    <a:p>
                      <a:pPr algn="ctr">
                        <a:lnSpc>
                          <a:spcPct val="107000"/>
                        </a:lnSpc>
                        <a:spcAft>
                          <a:spcPts val="800"/>
                        </a:spcAft>
                      </a:pPr>
                      <a:r>
                        <a:rPr lang="en-GB" sz="2000" b="1" dirty="0">
                          <a:solidFill>
                            <a:srgbClr val="008000"/>
                          </a:solidFill>
                          <a:effectLst/>
                        </a:rPr>
                        <a:t>Index</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dirty="0">
                          <a:solidFill>
                            <a:srgbClr val="008000"/>
                          </a:solidFill>
                          <a:effectLst/>
                        </a:rPr>
                        <a:t>Value</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gridSpan="2">
                  <a:txBody>
                    <a:bodyPr/>
                    <a:lstStyle/>
                    <a:p>
                      <a:pPr algn="ctr">
                        <a:lnSpc>
                          <a:spcPct val="107000"/>
                        </a:lnSpc>
                        <a:spcAft>
                          <a:spcPts val="800"/>
                        </a:spcAft>
                      </a:pPr>
                      <a:r>
                        <a:rPr lang="en-GB" sz="2000" b="1" dirty="0">
                          <a:solidFill>
                            <a:srgbClr val="008000"/>
                          </a:solidFill>
                          <a:effectLst/>
                        </a:rPr>
                        <a:t>Confidence Interval (95%)</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540366688"/>
                  </a:ext>
                </a:extLst>
              </a:tr>
              <a:tr h="959613">
                <a:tc>
                  <a:txBody>
                    <a:bodyPr/>
                    <a:lstStyle/>
                    <a:p>
                      <a:pPr algn="ctr">
                        <a:lnSpc>
                          <a:spcPct val="107000"/>
                        </a:lnSpc>
                        <a:spcAft>
                          <a:spcPts val="800"/>
                        </a:spcAft>
                      </a:pPr>
                      <a:r>
                        <a:rPr lang="en-GB" sz="2000" b="1">
                          <a:solidFill>
                            <a:srgbClr val="008000"/>
                          </a:solidFill>
                          <a:effectLst/>
                        </a:rPr>
                        <a:t>MPI</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0.127</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0.117</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0.137</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4294567152"/>
                  </a:ext>
                </a:extLst>
              </a:tr>
              <a:tr h="959613">
                <a:tc>
                  <a:txBody>
                    <a:bodyPr/>
                    <a:lstStyle/>
                    <a:p>
                      <a:pPr algn="ctr">
                        <a:lnSpc>
                          <a:spcPct val="107000"/>
                        </a:lnSpc>
                        <a:spcAft>
                          <a:spcPts val="800"/>
                        </a:spcAft>
                      </a:pPr>
                      <a:r>
                        <a:rPr lang="en-GB" sz="2000" b="1" dirty="0">
                          <a:solidFill>
                            <a:srgbClr val="008000"/>
                          </a:solidFill>
                          <a:effectLst/>
                        </a:rPr>
                        <a:t>Incidence (H, %)</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26.6</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24.7</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dirty="0">
                          <a:solidFill>
                            <a:srgbClr val="008000"/>
                          </a:solidFill>
                          <a:effectLst/>
                        </a:rPr>
                        <a:t>28.6</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1648594185"/>
                  </a:ext>
                </a:extLst>
              </a:tr>
              <a:tr h="959613">
                <a:tc>
                  <a:txBody>
                    <a:bodyPr/>
                    <a:lstStyle/>
                    <a:p>
                      <a:pPr algn="ctr">
                        <a:lnSpc>
                          <a:spcPct val="107000"/>
                        </a:lnSpc>
                        <a:spcAft>
                          <a:spcPts val="800"/>
                        </a:spcAft>
                      </a:pPr>
                      <a:r>
                        <a:rPr lang="en-GB" sz="2000" b="1">
                          <a:solidFill>
                            <a:srgbClr val="008000"/>
                          </a:solidFill>
                          <a:effectLst/>
                        </a:rPr>
                        <a:t>Intensity (A, %)</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47.7</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a:solidFill>
                            <a:srgbClr val="008000"/>
                          </a:solidFill>
                          <a:effectLst/>
                        </a:rPr>
                        <a:t>47.2</a:t>
                      </a:r>
                      <a:endParaRPr lang="x-none" sz="20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2000" b="1" dirty="0">
                          <a:solidFill>
                            <a:srgbClr val="008000"/>
                          </a:solidFill>
                          <a:effectLst/>
                        </a:rPr>
                        <a:t>48.2</a:t>
                      </a:r>
                      <a:endParaRPr lang="x-none" sz="20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3186574648"/>
                  </a:ext>
                </a:extLst>
              </a:tr>
            </a:tbl>
          </a:graphicData>
        </a:graphic>
      </p:graphicFrame>
    </p:spTree>
    <p:extLst>
      <p:ext uri="{BB962C8B-B14F-4D97-AF65-F5344CB8AC3E}">
        <p14:creationId xmlns:p14="http://schemas.microsoft.com/office/powerpoint/2010/main" val="3408582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A140-DBA6-679B-8CDB-7F69BF2CEA35}"/>
              </a:ext>
            </a:extLst>
          </p:cNvPr>
          <p:cNvSpPr>
            <a:spLocks noGrp="1"/>
          </p:cNvSpPr>
          <p:nvPr>
            <p:ph type="title"/>
          </p:nvPr>
        </p:nvSpPr>
        <p:spPr>
          <a:xfrm>
            <a:off x="837981" y="681753"/>
            <a:ext cx="10512862" cy="896410"/>
          </a:xfrm>
        </p:spPr>
        <p:txBody>
          <a:bodyPr>
            <a:normAutofit/>
          </a:bodyPr>
          <a:lstStyle/>
          <a:p>
            <a:pPr defTabSz="1218987"/>
            <a:r>
              <a:rPr lang="en-GB" sz="2400" b="1" dirty="0">
                <a:solidFill>
                  <a:srgbClr val="008000"/>
                </a:solidFill>
                <a:latin typeface="Constantia" panose="02030602050306030303" pitchFamily="18" charset="0"/>
              </a:rPr>
              <a:t>Iraq’s National MPI Censored headcount ratios in Iraq</a:t>
            </a:r>
            <a:endParaRPr lang="x-none" sz="2400" b="1" dirty="0">
              <a:solidFill>
                <a:srgbClr val="008000"/>
              </a:solidFill>
              <a:latin typeface="Constantia" panose="02030602050306030303" pitchFamily="18" charset="0"/>
            </a:endParaRPr>
          </a:p>
        </p:txBody>
      </p:sp>
      <p:graphicFrame>
        <p:nvGraphicFramePr>
          <p:cNvPr id="5" name="Content Placeholder 4">
            <a:extLst>
              <a:ext uri="{FF2B5EF4-FFF2-40B4-BE49-F238E27FC236}">
                <a16:creationId xmlns:a16="http://schemas.microsoft.com/office/drawing/2014/main" id="{00000000-0008-0000-1200-000007000000}"/>
              </a:ext>
            </a:extLst>
          </p:cNvPr>
          <p:cNvGraphicFramePr>
            <a:graphicFrameLocks noGrp="1"/>
          </p:cNvGraphicFramePr>
          <p:nvPr>
            <p:ph idx="1"/>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27958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EDE7-8406-5C13-3731-407F8159BCD9}"/>
              </a:ext>
            </a:extLst>
          </p:cNvPr>
          <p:cNvSpPr>
            <a:spLocks noGrp="1"/>
          </p:cNvSpPr>
          <p:nvPr>
            <p:ph type="title"/>
          </p:nvPr>
        </p:nvSpPr>
        <p:spPr>
          <a:xfrm>
            <a:off x="647281" y="762000"/>
            <a:ext cx="7655736" cy="1029280"/>
          </a:xfrm>
        </p:spPr>
        <p:txBody>
          <a:bodyPr>
            <a:noAutofit/>
          </a:bodyPr>
          <a:lstStyle/>
          <a:p>
            <a:r>
              <a:rPr lang="en-GB" sz="2400" b="1" dirty="0">
                <a:solidFill>
                  <a:srgbClr val="008000"/>
                </a:solidFill>
                <a:latin typeface="Constantia" panose="02030602050306030303" pitchFamily="18" charset="0"/>
              </a:rPr>
              <a:t>Iraq’s National MPI by Area</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F388FD4E-A753-3D0D-4AA9-0AC782B03BC5}"/>
              </a:ext>
            </a:extLst>
          </p:cNvPr>
          <p:cNvGraphicFramePr>
            <a:graphicFrameLocks noGrp="1"/>
          </p:cNvGraphicFramePr>
          <p:nvPr>
            <p:ph idx="1"/>
            <p:extLst>
              <p:ext uri="{D42A27DB-BD31-4B8C-83A1-F6EECF244321}">
                <p14:modId xmlns:p14="http://schemas.microsoft.com/office/powerpoint/2010/main" val="2859346108"/>
              </p:ext>
            </p:extLst>
          </p:nvPr>
        </p:nvGraphicFramePr>
        <p:xfrm>
          <a:off x="647281" y="1791280"/>
          <a:ext cx="10714827" cy="4076120"/>
        </p:xfrm>
        <a:graphic>
          <a:graphicData uri="http://schemas.openxmlformats.org/drawingml/2006/table">
            <a:tbl>
              <a:tblPr firstRow="1" firstCol="1" bandRow="1">
                <a:tableStyleId>{5C22544A-7EE6-4342-B048-85BDC9FD1C3A}</a:tableStyleId>
              </a:tblPr>
              <a:tblGrid>
                <a:gridCol w="2095551">
                  <a:extLst>
                    <a:ext uri="{9D8B030D-6E8A-4147-A177-3AD203B41FA5}">
                      <a16:colId xmlns:a16="http://schemas.microsoft.com/office/drawing/2014/main" val="1722341044"/>
                    </a:ext>
                  </a:extLst>
                </a:gridCol>
                <a:gridCol w="1350466">
                  <a:extLst>
                    <a:ext uri="{9D8B030D-6E8A-4147-A177-3AD203B41FA5}">
                      <a16:colId xmlns:a16="http://schemas.microsoft.com/office/drawing/2014/main" val="1607512079"/>
                    </a:ext>
                  </a:extLst>
                </a:gridCol>
                <a:gridCol w="899605">
                  <a:extLst>
                    <a:ext uri="{9D8B030D-6E8A-4147-A177-3AD203B41FA5}">
                      <a16:colId xmlns:a16="http://schemas.microsoft.com/office/drawing/2014/main" val="1139474786"/>
                    </a:ext>
                  </a:extLst>
                </a:gridCol>
                <a:gridCol w="1350466">
                  <a:extLst>
                    <a:ext uri="{9D8B030D-6E8A-4147-A177-3AD203B41FA5}">
                      <a16:colId xmlns:a16="http://schemas.microsoft.com/office/drawing/2014/main" val="1804047335"/>
                    </a:ext>
                  </a:extLst>
                </a:gridCol>
                <a:gridCol w="899605">
                  <a:extLst>
                    <a:ext uri="{9D8B030D-6E8A-4147-A177-3AD203B41FA5}">
                      <a16:colId xmlns:a16="http://schemas.microsoft.com/office/drawing/2014/main" val="2246544354"/>
                    </a:ext>
                  </a:extLst>
                </a:gridCol>
                <a:gridCol w="1350466">
                  <a:extLst>
                    <a:ext uri="{9D8B030D-6E8A-4147-A177-3AD203B41FA5}">
                      <a16:colId xmlns:a16="http://schemas.microsoft.com/office/drawing/2014/main" val="4052579292"/>
                    </a:ext>
                  </a:extLst>
                </a:gridCol>
                <a:gridCol w="899605">
                  <a:extLst>
                    <a:ext uri="{9D8B030D-6E8A-4147-A177-3AD203B41FA5}">
                      <a16:colId xmlns:a16="http://schemas.microsoft.com/office/drawing/2014/main" val="893167135"/>
                    </a:ext>
                  </a:extLst>
                </a:gridCol>
                <a:gridCol w="1109161">
                  <a:extLst>
                    <a:ext uri="{9D8B030D-6E8A-4147-A177-3AD203B41FA5}">
                      <a16:colId xmlns:a16="http://schemas.microsoft.com/office/drawing/2014/main" val="43525434"/>
                    </a:ext>
                  </a:extLst>
                </a:gridCol>
                <a:gridCol w="759902">
                  <a:extLst>
                    <a:ext uri="{9D8B030D-6E8A-4147-A177-3AD203B41FA5}">
                      <a16:colId xmlns:a16="http://schemas.microsoft.com/office/drawing/2014/main" val="1705081741"/>
                    </a:ext>
                  </a:extLst>
                </a:gridCol>
              </a:tblGrid>
              <a:tr h="454162">
                <a:tc rowSpan="2">
                  <a:txBody>
                    <a:bodyPr/>
                    <a:lstStyle/>
                    <a:p>
                      <a:pPr>
                        <a:lnSpc>
                          <a:spcPct val="107000"/>
                        </a:lnSpc>
                        <a:spcAft>
                          <a:spcPts val="800"/>
                        </a:spcAft>
                      </a:pPr>
                      <a:r>
                        <a:rPr lang="en-GB" sz="1600" b="1">
                          <a:solidFill>
                            <a:schemeClr val="accent6">
                              <a:lumMod val="50000"/>
                            </a:schemeClr>
                          </a:solidFill>
                          <a:effectLst/>
                        </a:rPr>
                        <a:t>Index</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4">
                  <a:txBody>
                    <a:bodyPr/>
                    <a:lstStyle/>
                    <a:p>
                      <a:pPr algn="ctr">
                        <a:lnSpc>
                          <a:spcPct val="107000"/>
                        </a:lnSpc>
                        <a:spcAft>
                          <a:spcPts val="800"/>
                        </a:spcAft>
                      </a:pPr>
                      <a:r>
                        <a:rPr lang="en-GB" sz="1600" b="1" dirty="0">
                          <a:solidFill>
                            <a:schemeClr val="accent6">
                              <a:lumMod val="50000"/>
                            </a:schemeClr>
                          </a:solidFill>
                          <a:effectLst/>
                        </a:rPr>
                        <a:t>Rural</a:t>
                      </a:r>
                      <a:endParaRPr lang="x-none" sz="16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lnSpc>
                          <a:spcPct val="107000"/>
                        </a:lnSpc>
                        <a:spcAft>
                          <a:spcPts val="800"/>
                        </a:spcAft>
                      </a:pPr>
                      <a:r>
                        <a:rPr lang="en-GB" sz="1600" b="1">
                          <a:solidFill>
                            <a:schemeClr val="accent6">
                              <a:lumMod val="50000"/>
                            </a:schemeClr>
                          </a:solidFill>
                          <a:effectLst/>
                        </a:rPr>
                        <a:t>Urban</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303834924"/>
                  </a:ext>
                </a:extLst>
              </a:tr>
              <a:tr h="969913">
                <a:tc v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Population Share (%)</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Value</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600" b="1">
                          <a:solidFill>
                            <a:schemeClr val="accent6">
                              <a:lumMod val="50000"/>
                            </a:schemeClr>
                          </a:solidFill>
                          <a:effectLst/>
                        </a:rPr>
                        <a:t>Confidence Interval (95%)</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Population Share (%)</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Value</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600" b="1" dirty="0">
                          <a:solidFill>
                            <a:schemeClr val="accent6">
                              <a:lumMod val="50000"/>
                            </a:schemeClr>
                          </a:solidFill>
                          <a:effectLst/>
                        </a:rPr>
                        <a:t>Confidence Interval (95%)</a:t>
                      </a:r>
                      <a:endParaRPr lang="x-none" sz="16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1713459244"/>
                  </a:ext>
                </a:extLst>
              </a:tr>
              <a:tr h="884015">
                <a:tc>
                  <a:txBody>
                    <a:bodyPr/>
                    <a:lstStyle/>
                    <a:p>
                      <a:pPr>
                        <a:lnSpc>
                          <a:spcPct val="107000"/>
                        </a:lnSpc>
                        <a:spcAft>
                          <a:spcPts val="800"/>
                        </a:spcAft>
                      </a:pPr>
                      <a:r>
                        <a:rPr lang="en-GB" sz="1600" b="1">
                          <a:solidFill>
                            <a:schemeClr val="accent6">
                              <a:lumMod val="50000"/>
                            </a:schemeClr>
                          </a:solidFill>
                          <a:effectLst/>
                        </a:rPr>
                        <a:t>MPI</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rowSpan="3">
                  <a:txBody>
                    <a:bodyPr/>
                    <a:lstStyle/>
                    <a:p>
                      <a:pPr algn="ctr">
                        <a:lnSpc>
                          <a:spcPct val="107000"/>
                        </a:lnSpc>
                        <a:spcAft>
                          <a:spcPts val="800"/>
                        </a:spcAft>
                      </a:pPr>
                      <a:r>
                        <a:rPr lang="en-GB" sz="1600" b="1">
                          <a:solidFill>
                            <a:schemeClr val="accent6">
                              <a:lumMod val="50000"/>
                            </a:schemeClr>
                          </a:solidFill>
                          <a:effectLst/>
                        </a:rPr>
                        <a:t>30.7</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0.189</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0.161</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0.217</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rowSpan="3">
                  <a:txBody>
                    <a:bodyPr/>
                    <a:lstStyle/>
                    <a:p>
                      <a:pPr algn="ctr">
                        <a:lnSpc>
                          <a:spcPct val="107000"/>
                        </a:lnSpc>
                        <a:spcAft>
                          <a:spcPts val="800"/>
                        </a:spcAft>
                      </a:pPr>
                      <a:r>
                        <a:rPr lang="en-GB" sz="1600" b="1">
                          <a:solidFill>
                            <a:schemeClr val="accent6">
                              <a:lumMod val="50000"/>
                            </a:schemeClr>
                          </a:solidFill>
                          <a:effectLst/>
                        </a:rPr>
                        <a:t>69.3</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0.100</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0.090</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0.109</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extLst>
                  <a:ext uri="{0D108BD9-81ED-4DB2-BD59-A6C34878D82A}">
                    <a16:rowId xmlns:a16="http://schemas.microsoft.com/office/drawing/2014/main" val="1318950699"/>
                  </a:ext>
                </a:extLst>
              </a:tr>
              <a:tr h="884015">
                <a:tc>
                  <a:txBody>
                    <a:bodyPr/>
                    <a:lstStyle/>
                    <a:p>
                      <a:pPr>
                        <a:lnSpc>
                          <a:spcPct val="107000"/>
                        </a:lnSpc>
                        <a:spcAft>
                          <a:spcPts val="800"/>
                        </a:spcAft>
                      </a:pPr>
                      <a:r>
                        <a:rPr lang="en-GB" sz="1600" b="1">
                          <a:solidFill>
                            <a:schemeClr val="accent6">
                              <a:lumMod val="50000"/>
                            </a:schemeClr>
                          </a:solidFill>
                          <a:effectLst/>
                        </a:rPr>
                        <a:t>Incidence (H, %)</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38.7</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33.1</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dirty="0">
                          <a:solidFill>
                            <a:schemeClr val="accent6">
                              <a:lumMod val="50000"/>
                            </a:schemeClr>
                          </a:solidFill>
                          <a:effectLst/>
                        </a:rPr>
                        <a:t>44.3</a:t>
                      </a:r>
                      <a:endParaRPr lang="x-none" sz="16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21.3</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19.3</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dirty="0">
                          <a:solidFill>
                            <a:schemeClr val="accent6">
                              <a:lumMod val="50000"/>
                            </a:schemeClr>
                          </a:solidFill>
                          <a:effectLst/>
                        </a:rPr>
                        <a:t>23.3</a:t>
                      </a:r>
                      <a:endParaRPr lang="x-none" sz="16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extLst>
                  <a:ext uri="{0D108BD9-81ED-4DB2-BD59-A6C34878D82A}">
                    <a16:rowId xmlns:a16="http://schemas.microsoft.com/office/drawing/2014/main" val="2035473190"/>
                  </a:ext>
                </a:extLst>
              </a:tr>
              <a:tr h="884015">
                <a:tc>
                  <a:txBody>
                    <a:bodyPr/>
                    <a:lstStyle/>
                    <a:p>
                      <a:pPr>
                        <a:lnSpc>
                          <a:spcPct val="107000"/>
                        </a:lnSpc>
                        <a:spcAft>
                          <a:spcPts val="800"/>
                        </a:spcAft>
                      </a:pPr>
                      <a:r>
                        <a:rPr lang="en-GB" sz="1600" b="1">
                          <a:solidFill>
                            <a:schemeClr val="accent6">
                              <a:lumMod val="50000"/>
                            </a:schemeClr>
                          </a:solidFill>
                          <a:effectLst/>
                        </a:rPr>
                        <a:t>Intensity (A, %)</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48.9</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48.1</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49.6</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600" b="1">
                          <a:solidFill>
                            <a:schemeClr val="accent6">
                              <a:lumMod val="50000"/>
                            </a:schemeClr>
                          </a:solidFill>
                          <a:effectLst/>
                        </a:rPr>
                        <a:t>46.8</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a:solidFill>
                            <a:schemeClr val="accent6">
                              <a:lumMod val="50000"/>
                            </a:schemeClr>
                          </a:solidFill>
                          <a:effectLst/>
                        </a:rPr>
                        <a:t>46.2</a:t>
                      </a:r>
                      <a:endParaRPr lang="x-none" sz="16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a:txBody>
                    <a:bodyPr/>
                    <a:lstStyle/>
                    <a:p>
                      <a:pPr algn="ctr">
                        <a:lnSpc>
                          <a:spcPct val="107000"/>
                        </a:lnSpc>
                        <a:spcAft>
                          <a:spcPts val="800"/>
                        </a:spcAft>
                      </a:pPr>
                      <a:r>
                        <a:rPr lang="en-GB" sz="1600" b="1" dirty="0">
                          <a:solidFill>
                            <a:schemeClr val="accent6">
                              <a:lumMod val="50000"/>
                            </a:schemeClr>
                          </a:solidFill>
                          <a:effectLst/>
                        </a:rPr>
                        <a:t>47.3</a:t>
                      </a:r>
                      <a:endParaRPr lang="x-none" sz="16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extLst>
                  <a:ext uri="{0D108BD9-81ED-4DB2-BD59-A6C34878D82A}">
                    <a16:rowId xmlns:a16="http://schemas.microsoft.com/office/drawing/2014/main" val="2682098292"/>
                  </a:ext>
                </a:extLst>
              </a:tr>
            </a:tbl>
          </a:graphicData>
        </a:graphic>
      </p:graphicFrame>
    </p:spTree>
    <p:extLst>
      <p:ext uri="{BB962C8B-B14F-4D97-AF65-F5344CB8AC3E}">
        <p14:creationId xmlns:p14="http://schemas.microsoft.com/office/powerpoint/2010/main" val="2860651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4" y="304800"/>
            <a:ext cx="9751060" cy="1524000"/>
          </a:xfrm>
        </p:spPr>
        <p:txBody>
          <a:bodyPr>
            <a:normAutofit/>
          </a:bodyPr>
          <a:lstStyle/>
          <a:p>
            <a:r>
              <a:rPr lang="en-US" sz="2400" b="1" dirty="0" smtClean="0">
                <a:solidFill>
                  <a:srgbClr val="008000"/>
                </a:solidFill>
              </a:rPr>
              <a:t>The previous national efforts for measuring multidimensional poverty</a:t>
            </a:r>
            <a:endParaRPr lang="en-US" sz="2400" b="1" dirty="0">
              <a:solidFill>
                <a:srgbClr val="008000"/>
              </a:solidFill>
            </a:endParaRPr>
          </a:p>
        </p:txBody>
      </p:sp>
      <p:sp useBgFill="1">
        <p:nvSpPr>
          <p:cNvPr id="6" name="Content Placeholder 5"/>
          <p:cNvSpPr>
            <a:spLocks noGrp="1"/>
          </p:cNvSpPr>
          <p:nvPr>
            <p:ph idx="1"/>
          </p:nvPr>
        </p:nvSpPr>
        <p:spPr>
          <a:xfrm>
            <a:off x="1218883" y="1828800"/>
            <a:ext cx="9751060" cy="3886200"/>
          </a:xfrm>
        </p:spPr>
        <p:txBody>
          <a:bodyPr>
            <a:noAutofit/>
          </a:bodyPr>
          <a:lstStyle/>
          <a:p>
            <a:pPr marL="0" indent="0" algn="just">
              <a:lnSpc>
                <a:spcPct val="100000"/>
              </a:lnSpc>
              <a:buNone/>
            </a:pPr>
            <a:r>
              <a:rPr lang="en-US" sz="2000" dirty="0" smtClean="0">
                <a:solidFill>
                  <a:schemeClr val="accent6"/>
                </a:solidFill>
                <a:latin typeface="Times New Roman" panose="02020603050405020304" pitchFamily="18" charset="0"/>
                <a:cs typeface="Times New Roman" panose="02020603050405020304" pitchFamily="18" charset="0"/>
              </a:rPr>
              <a:t>Despite CSO being one of the advanced agencies in Iraq in conducting the social and economic household conditions surveys where these surveys have been conducted in 1961, 1971,1976,1979,1984, 1988, 1993, and 2000, and the results were not used in measuring poverty in any way. The </a:t>
            </a:r>
            <a:r>
              <a:rPr lang="en-US" sz="2000" dirty="0">
                <a:solidFill>
                  <a:schemeClr val="accent6"/>
                </a:solidFill>
                <a:latin typeface="Times New Roman" panose="02020603050405020304" pitchFamily="18" charset="0"/>
                <a:cs typeface="Times New Roman" panose="02020603050405020304" pitchFamily="18" charset="0"/>
              </a:rPr>
              <a:t>interest in measuring poverty in Iraq started after </a:t>
            </a:r>
            <a:r>
              <a:rPr lang="en-US" sz="2000" dirty="0" smtClean="0">
                <a:solidFill>
                  <a:schemeClr val="accent6"/>
                </a:solidFill>
                <a:latin typeface="Times New Roman" panose="02020603050405020304" pitchFamily="18" charset="0"/>
                <a:cs typeface="Times New Roman" panose="02020603050405020304" pitchFamily="18" charset="0"/>
              </a:rPr>
              <a:t>2003.</a:t>
            </a:r>
          </a:p>
          <a:p>
            <a:pPr marL="0" indent="0" algn="just">
              <a:lnSpc>
                <a:spcPct val="100000"/>
              </a:lnSpc>
              <a:buNone/>
            </a:pPr>
            <a:r>
              <a:rPr lang="en-US" sz="2000" dirty="0" smtClean="0">
                <a:solidFill>
                  <a:schemeClr val="accent6"/>
                </a:solidFill>
              </a:rPr>
              <a:t> </a:t>
            </a:r>
            <a:r>
              <a:rPr lang="en-US" sz="2000" dirty="0">
                <a:solidFill>
                  <a:schemeClr val="accent6"/>
                </a:solidFill>
                <a:latin typeface="Times New Roman" panose="02020603050405020304" pitchFamily="18" charset="0"/>
                <a:cs typeface="Times New Roman" panose="02020603050405020304" pitchFamily="18" charset="0"/>
              </a:rPr>
              <a:t>With the absence of new statistical indicators necessary for formulating development programs, CSO and KRSO conducted a large field survey in cooperation with UNDP and FAFO on living conditions in 2004. The survey covered 22000 households selected from the 18 Iraqi governorates</a:t>
            </a:r>
            <a:r>
              <a:rPr lang="en-US" sz="2000" dirty="0" smtClean="0">
                <a:solidFill>
                  <a:schemeClr val="accent6"/>
                </a:solidFill>
              </a:rPr>
              <a:t>. </a:t>
            </a:r>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4E40-9310-8200-3D85-C099225D4AB8}"/>
              </a:ext>
            </a:extLst>
          </p:cNvPr>
          <p:cNvSpPr>
            <a:spLocks noGrp="1"/>
          </p:cNvSpPr>
          <p:nvPr>
            <p:ph type="title"/>
          </p:nvPr>
        </p:nvSpPr>
        <p:spPr>
          <a:xfrm>
            <a:off x="837981" y="889569"/>
            <a:ext cx="10512862" cy="700013"/>
          </a:xfrm>
        </p:spPr>
        <p:txBody>
          <a:bodyPr>
            <a:noAutofit/>
          </a:bodyPr>
          <a:lstStyle/>
          <a:p>
            <a:pPr defTabSz="1218987"/>
            <a:r>
              <a:rPr lang="en-GB" sz="2400" b="1" dirty="0">
                <a:solidFill>
                  <a:srgbClr val="008000"/>
                </a:solidFill>
                <a:latin typeface="Constantia" panose="02030602050306030303" pitchFamily="18" charset="0"/>
              </a:rPr>
              <a:t>Percentage contribution of each indicator to MPI by area</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00000000-0008-0000-1500-000002000000}"/>
              </a:ext>
            </a:extLst>
          </p:cNvPr>
          <p:cNvGraphicFramePr>
            <a:graphicFrameLocks noGrp="1"/>
          </p:cNvGraphicFramePr>
          <p:nvPr>
            <p:ph idx="1"/>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33743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3418-8870-5D18-D284-A2F4B66606AA}"/>
              </a:ext>
            </a:extLst>
          </p:cNvPr>
          <p:cNvSpPr>
            <a:spLocks noGrp="1"/>
          </p:cNvSpPr>
          <p:nvPr>
            <p:ph type="title"/>
          </p:nvPr>
        </p:nvSpPr>
        <p:spPr/>
        <p:txBody>
          <a:bodyPr>
            <a:normAutofit/>
          </a:bodyPr>
          <a:lstStyle/>
          <a:p>
            <a:r>
              <a:rPr lang="en-GB" sz="2400" b="1" dirty="0">
                <a:solidFill>
                  <a:srgbClr val="008000"/>
                </a:solidFill>
                <a:latin typeface="Constantia" panose="02030602050306030303" pitchFamily="18" charset="0"/>
              </a:rPr>
              <a:t>Iraq’s National MPI by Region</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EDA37641-23A1-5748-8B4B-01E2AAF2D6D0}"/>
              </a:ext>
            </a:extLst>
          </p:cNvPr>
          <p:cNvGraphicFramePr>
            <a:graphicFrameLocks noGrp="1"/>
          </p:cNvGraphicFramePr>
          <p:nvPr>
            <p:ph idx="1"/>
            <p:extLst>
              <p:ext uri="{D42A27DB-BD31-4B8C-83A1-F6EECF244321}">
                <p14:modId xmlns:p14="http://schemas.microsoft.com/office/powerpoint/2010/main" val="1528303416"/>
              </p:ext>
            </p:extLst>
          </p:nvPr>
        </p:nvGraphicFramePr>
        <p:xfrm>
          <a:off x="837984" y="2057399"/>
          <a:ext cx="10512859" cy="4267201"/>
        </p:xfrm>
        <a:graphic>
          <a:graphicData uri="http://schemas.openxmlformats.org/drawingml/2006/table">
            <a:tbl>
              <a:tblPr firstRow="1" firstCol="1" bandRow="1">
                <a:tableStyleId>{5C22544A-7EE6-4342-B048-85BDC9FD1C3A}</a:tableStyleId>
              </a:tblPr>
              <a:tblGrid>
                <a:gridCol w="2056052">
                  <a:extLst>
                    <a:ext uri="{9D8B030D-6E8A-4147-A177-3AD203B41FA5}">
                      <a16:colId xmlns:a16="http://schemas.microsoft.com/office/drawing/2014/main" val="1269927755"/>
                    </a:ext>
                  </a:extLst>
                </a:gridCol>
                <a:gridCol w="1325010">
                  <a:extLst>
                    <a:ext uri="{9D8B030D-6E8A-4147-A177-3AD203B41FA5}">
                      <a16:colId xmlns:a16="http://schemas.microsoft.com/office/drawing/2014/main" val="2818669593"/>
                    </a:ext>
                  </a:extLst>
                </a:gridCol>
                <a:gridCol w="882648">
                  <a:extLst>
                    <a:ext uri="{9D8B030D-6E8A-4147-A177-3AD203B41FA5}">
                      <a16:colId xmlns:a16="http://schemas.microsoft.com/office/drawing/2014/main" val="1828090295"/>
                    </a:ext>
                  </a:extLst>
                </a:gridCol>
                <a:gridCol w="1325010">
                  <a:extLst>
                    <a:ext uri="{9D8B030D-6E8A-4147-A177-3AD203B41FA5}">
                      <a16:colId xmlns:a16="http://schemas.microsoft.com/office/drawing/2014/main" val="282786854"/>
                    </a:ext>
                  </a:extLst>
                </a:gridCol>
                <a:gridCol w="882648">
                  <a:extLst>
                    <a:ext uri="{9D8B030D-6E8A-4147-A177-3AD203B41FA5}">
                      <a16:colId xmlns:a16="http://schemas.microsoft.com/office/drawing/2014/main" val="836404933"/>
                    </a:ext>
                  </a:extLst>
                </a:gridCol>
                <a:gridCol w="1325010">
                  <a:extLst>
                    <a:ext uri="{9D8B030D-6E8A-4147-A177-3AD203B41FA5}">
                      <a16:colId xmlns:a16="http://schemas.microsoft.com/office/drawing/2014/main" val="975889809"/>
                    </a:ext>
                  </a:extLst>
                </a:gridCol>
                <a:gridCol w="882648">
                  <a:extLst>
                    <a:ext uri="{9D8B030D-6E8A-4147-A177-3AD203B41FA5}">
                      <a16:colId xmlns:a16="http://schemas.microsoft.com/office/drawing/2014/main" val="3737961546"/>
                    </a:ext>
                  </a:extLst>
                </a:gridCol>
                <a:gridCol w="1088254">
                  <a:extLst>
                    <a:ext uri="{9D8B030D-6E8A-4147-A177-3AD203B41FA5}">
                      <a16:colId xmlns:a16="http://schemas.microsoft.com/office/drawing/2014/main" val="3335258672"/>
                    </a:ext>
                  </a:extLst>
                </a:gridCol>
                <a:gridCol w="745579">
                  <a:extLst>
                    <a:ext uri="{9D8B030D-6E8A-4147-A177-3AD203B41FA5}">
                      <a16:colId xmlns:a16="http://schemas.microsoft.com/office/drawing/2014/main" val="3607954162"/>
                    </a:ext>
                  </a:extLst>
                </a:gridCol>
              </a:tblGrid>
              <a:tr h="678873">
                <a:tc rowSpan="2">
                  <a:txBody>
                    <a:bodyPr/>
                    <a:lstStyle/>
                    <a:p>
                      <a:pPr>
                        <a:lnSpc>
                          <a:spcPct val="107000"/>
                        </a:lnSpc>
                        <a:spcAft>
                          <a:spcPts val="800"/>
                        </a:spcAft>
                      </a:pPr>
                      <a:r>
                        <a:rPr lang="en-GB" sz="1400" b="1" dirty="0">
                          <a:solidFill>
                            <a:schemeClr val="accent6">
                              <a:lumMod val="50000"/>
                            </a:schemeClr>
                          </a:solidFill>
                          <a:effectLst/>
                        </a:rPr>
                        <a:t>Index</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gridSpan="4">
                  <a:txBody>
                    <a:bodyPr/>
                    <a:lstStyle/>
                    <a:p>
                      <a:pPr algn="ctr">
                        <a:lnSpc>
                          <a:spcPct val="107000"/>
                        </a:lnSpc>
                        <a:spcAft>
                          <a:spcPts val="800"/>
                        </a:spcAft>
                      </a:pPr>
                      <a:r>
                        <a:rPr lang="en-GB" sz="1400" b="1" dirty="0">
                          <a:solidFill>
                            <a:schemeClr val="accent6">
                              <a:lumMod val="50000"/>
                            </a:schemeClr>
                          </a:solidFill>
                          <a:effectLst/>
                        </a:rPr>
                        <a:t>Kurdistan</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a:lnSpc>
                          <a:spcPct val="107000"/>
                        </a:lnSpc>
                        <a:spcAft>
                          <a:spcPts val="800"/>
                        </a:spcAft>
                      </a:pPr>
                      <a:r>
                        <a:rPr lang="en-GB" sz="1400" b="1" dirty="0">
                          <a:solidFill>
                            <a:schemeClr val="accent6">
                              <a:lumMod val="50000"/>
                            </a:schemeClr>
                          </a:solidFill>
                          <a:effectLst/>
                        </a:rPr>
                        <a:t>South/Central Iraq</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516010459"/>
                  </a:ext>
                </a:extLst>
              </a:tr>
              <a:tr h="1551709">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Population Share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Value</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gridSpan="2">
                  <a:txBody>
                    <a:bodyPr/>
                    <a:lstStyle/>
                    <a:p>
                      <a:pPr algn="ctr">
                        <a:lnSpc>
                          <a:spcPct val="107000"/>
                        </a:lnSpc>
                        <a:spcAft>
                          <a:spcPts val="800"/>
                        </a:spcAft>
                      </a:pPr>
                      <a:r>
                        <a:rPr lang="en-GB" sz="1400" b="1">
                          <a:solidFill>
                            <a:schemeClr val="accent6">
                              <a:lumMod val="50000"/>
                            </a:schemeClr>
                          </a:solidFill>
                          <a:effectLst/>
                        </a:rPr>
                        <a:t>Confidence Interval (95%)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Population Share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gridSpan="2">
                  <a:txBody>
                    <a:bodyPr/>
                    <a:lstStyle/>
                    <a:p>
                      <a:pPr algn="ctr">
                        <a:lnSpc>
                          <a:spcPct val="107000"/>
                        </a:lnSpc>
                        <a:spcAft>
                          <a:spcPts val="800"/>
                        </a:spcAft>
                      </a:pPr>
                      <a:r>
                        <a:rPr lang="en-GB" sz="1400" b="1" dirty="0">
                          <a:solidFill>
                            <a:schemeClr val="accent6">
                              <a:lumMod val="50000"/>
                            </a:schemeClr>
                          </a:solidFill>
                          <a:effectLst/>
                        </a:rPr>
                        <a:t>Confidence Interval (95%)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3580952795"/>
                  </a:ext>
                </a:extLst>
              </a:tr>
              <a:tr h="678873">
                <a:tc>
                  <a:txBody>
                    <a:bodyPr/>
                    <a:lstStyle/>
                    <a:p>
                      <a:pPr>
                        <a:lnSpc>
                          <a:spcPct val="107000"/>
                        </a:lnSpc>
                        <a:spcAft>
                          <a:spcPts val="800"/>
                        </a:spcAft>
                      </a:pPr>
                      <a:r>
                        <a:rPr lang="en-GB" sz="1400" b="1">
                          <a:solidFill>
                            <a:schemeClr val="accent6">
                              <a:lumMod val="50000"/>
                            </a:schemeClr>
                          </a:solidFill>
                          <a:effectLst/>
                        </a:rPr>
                        <a:t>MPI</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rowSpan="3">
                  <a:txBody>
                    <a:bodyPr/>
                    <a:lstStyle/>
                    <a:p>
                      <a:pPr algn="ctr">
                        <a:lnSpc>
                          <a:spcPct val="107000"/>
                        </a:lnSpc>
                        <a:spcAft>
                          <a:spcPts val="800"/>
                        </a:spcAft>
                      </a:pPr>
                      <a:r>
                        <a:rPr lang="en-GB" sz="1400" b="1">
                          <a:solidFill>
                            <a:schemeClr val="accent6">
                              <a:lumMod val="50000"/>
                            </a:schemeClr>
                          </a:solidFill>
                          <a:effectLst/>
                        </a:rPr>
                        <a:t>16.6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0.043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0.029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0.057</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rowSpan="3">
                  <a:txBody>
                    <a:bodyPr/>
                    <a:lstStyle/>
                    <a:p>
                      <a:pPr algn="ctr">
                        <a:lnSpc>
                          <a:spcPct val="107000"/>
                        </a:lnSpc>
                        <a:spcAft>
                          <a:spcPts val="800"/>
                        </a:spcAft>
                      </a:pPr>
                      <a:r>
                        <a:rPr lang="en-GB" sz="1400" b="1">
                          <a:solidFill>
                            <a:schemeClr val="accent6">
                              <a:lumMod val="50000"/>
                            </a:schemeClr>
                          </a:solidFill>
                          <a:effectLst/>
                        </a:rPr>
                        <a:t>83.4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0.144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0.134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0.153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692204155"/>
                  </a:ext>
                </a:extLst>
              </a:tr>
              <a:tr h="678873">
                <a:tc>
                  <a:txBody>
                    <a:bodyPr/>
                    <a:lstStyle/>
                    <a:p>
                      <a:pPr>
                        <a:lnSpc>
                          <a:spcPct val="107000"/>
                        </a:lnSpc>
                        <a:spcAft>
                          <a:spcPts val="800"/>
                        </a:spcAft>
                      </a:pPr>
                      <a:r>
                        <a:rPr lang="en-GB" sz="1400" b="1">
                          <a:solidFill>
                            <a:schemeClr val="accent6">
                              <a:lumMod val="50000"/>
                            </a:schemeClr>
                          </a:solidFill>
                          <a:effectLst/>
                        </a:rPr>
                        <a:t>Incidence (H,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9.3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6.3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12.4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30.1</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28.2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32.0</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3042742317"/>
                  </a:ext>
                </a:extLst>
              </a:tr>
              <a:tr h="678873">
                <a:tc>
                  <a:txBody>
                    <a:bodyPr/>
                    <a:lstStyle/>
                    <a:p>
                      <a:pPr>
                        <a:lnSpc>
                          <a:spcPct val="107000"/>
                        </a:lnSpc>
                        <a:spcAft>
                          <a:spcPts val="800"/>
                        </a:spcAft>
                      </a:pPr>
                      <a:r>
                        <a:rPr lang="en-GB" sz="1400" b="1">
                          <a:solidFill>
                            <a:schemeClr val="accent6">
                              <a:lumMod val="50000"/>
                            </a:schemeClr>
                          </a:solidFill>
                          <a:effectLst/>
                        </a:rPr>
                        <a:t>Intensity (A,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45.9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44.4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47.3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47.8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47.3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48.3</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60">
                      <a:fgClr>
                        <a:srgbClr val="CCFF99"/>
                      </a:fgClr>
                      <a:bgClr>
                        <a:schemeClr val="bg1"/>
                      </a:bgClr>
                    </a:pattFill>
                  </a:tcPr>
                </a:tc>
                <a:extLst>
                  <a:ext uri="{0D108BD9-81ED-4DB2-BD59-A6C34878D82A}">
                    <a16:rowId xmlns:a16="http://schemas.microsoft.com/office/drawing/2014/main" val="854654164"/>
                  </a:ext>
                </a:extLst>
              </a:tr>
            </a:tbl>
          </a:graphicData>
        </a:graphic>
      </p:graphicFrame>
    </p:spTree>
    <p:extLst>
      <p:ext uri="{BB962C8B-B14F-4D97-AF65-F5344CB8AC3E}">
        <p14:creationId xmlns:p14="http://schemas.microsoft.com/office/powerpoint/2010/main" val="17943975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E0F3-490C-E4AD-A723-B2B421C666D3}"/>
              </a:ext>
            </a:extLst>
          </p:cNvPr>
          <p:cNvSpPr>
            <a:spLocks noGrp="1"/>
          </p:cNvSpPr>
          <p:nvPr>
            <p:ph type="title"/>
          </p:nvPr>
        </p:nvSpPr>
        <p:spPr>
          <a:xfrm>
            <a:off x="837982" y="533399"/>
            <a:ext cx="10512862" cy="990601"/>
          </a:xfrm>
        </p:spPr>
        <p:txBody>
          <a:bodyPr>
            <a:normAutofit/>
          </a:bodyPr>
          <a:lstStyle/>
          <a:p>
            <a:pPr defTabSz="1218987"/>
            <a:r>
              <a:rPr lang="en-GB" sz="2400" b="1" dirty="0">
                <a:solidFill>
                  <a:srgbClr val="008000"/>
                </a:solidFill>
                <a:latin typeface="Constantia" panose="02030602050306030303" pitchFamily="18" charset="0"/>
              </a:rPr>
              <a:t>Percentage contribution of each indicator to MPI by region</a:t>
            </a: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00000000-0008-0000-1400-000003000000}"/>
              </a:ext>
            </a:extLst>
          </p:cNvPr>
          <p:cNvGraphicFramePr>
            <a:graphicFrameLocks noGrp="1"/>
          </p:cNvGraphicFramePr>
          <p:nvPr>
            <p:ph idx="1"/>
            <p:extLst>
              <p:ext uri="{D42A27DB-BD31-4B8C-83A1-F6EECF244321}">
                <p14:modId xmlns:p14="http://schemas.microsoft.com/office/powerpoint/2010/main" val="3065310899"/>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1049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D98D-A9C8-1E23-06BD-8BC2E949EBD7}"/>
              </a:ext>
            </a:extLst>
          </p:cNvPr>
          <p:cNvSpPr>
            <a:spLocks noGrp="1"/>
          </p:cNvSpPr>
          <p:nvPr>
            <p:ph type="title"/>
          </p:nvPr>
        </p:nvSpPr>
        <p:spPr>
          <a:xfrm>
            <a:off x="837981" y="365923"/>
            <a:ext cx="10512862" cy="1325218"/>
          </a:xfrm>
        </p:spPr>
        <p:txBody>
          <a:bodyPr>
            <a:normAutofit/>
          </a:bodyPr>
          <a:lstStyle/>
          <a:p>
            <a:pPr marL="457063" lvl="1" algn="l" defTabSz="1218987" rtl="0">
              <a:lnSpc>
                <a:spcPct val="90000"/>
              </a:lnSpc>
              <a:spcBef>
                <a:spcPct val="0"/>
              </a:spcBef>
            </a:pPr>
            <a:r>
              <a:rPr lang="en-GB" sz="2400" b="1" kern="1200" dirty="0">
                <a:solidFill>
                  <a:srgbClr val="008000"/>
                </a:solidFill>
                <a:latin typeface="Constantia" panose="02030602050306030303" pitchFamily="18" charset="0"/>
                <a:ea typeface="+mj-ea"/>
                <a:cs typeface="+mj-cs"/>
              </a:rPr>
              <a:t>Iraq’s National MPI by Governorate</a:t>
            </a:r>
            <a:endParaRPr lang="x-none" sz="2400" b="1" kern="1200" dirty="0">
              <a:solidFill>
                <a:srgbClr val="008000"/>
              </a:solidFill>
              <a:latin typeface="Constantia" panose="02030602050306030303" pitchFamily="18" charset="0"/>
              <a:ea typeface="+mj-ea"/>
              <a:cs typeface="+mj-cs"/>
            </a:endParaRPr>
          </a:p>
        </p:txBody>
      </p:sp>
      <p:graphicFrame>
        <p:nvGraphicFramePr>
          <p:cNvPr id="4" name="Content Placeholder 3">
            <a:extLst>
              <a:ext uri="{FF2B5EF4-FFF2-40B4-BE49-F238E27FC236}">
                <a16:creationId xmlns:a16="http://schemas.microsoft.com/office/drawing/2014/main" id="{00000000-0008-0000-1000-0000C034FF00}"/>
              </a:ext>
            </a:extLst>
          </p:cNvPr>
          <p:cNvGraphicFramePr>
            <a:graphicFrameLocks noGrp="1"/>
          </p:cNvGraphicFramePr>
          <p:nvPr>
            <p:ph idx="1"/>
            <p:extLst>
              <p:ext uri="{D42A27DB-BD31-4B8C-83A1-F6EECF244321}">
                <p14:modId xmlns:p14="http://schemas.microsoft.com/office/powerpoint/2010/main" val="3840287142"/>
              </p:ext>
            </p:extLst>
          </p:nvPr>
        </p:nvGraphicFramePr>
        <p:xfrm>
          <a:off x="837981" y="1826043"/>
          <a:ext cx="10512862" cy="4775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88358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3E35C0A-820E-A55E-697F-E5F14AB687A3}"/>
              </a:ext>
            </a:extLst>
          </p:cNvPr>
          <p:cNvSpPr>
            <a:spLocks noGrp="1"/>
          </p:cNvSpPr>
          <p:nvPr>
            <p:ph type="title"/>
          </p:nvPr>
        </p:nvSpPr>
        <p:spPr/>
        <p:txBody>
          <a:bodyPr>
            <a:normAutofit/>
          </a:bodyPr>
          <a:lstStyle/>
          <a:p>
            <a:pPr defTabSz="1218987"/>
            <a:r>
              <a:rPr lang="en-GB" sz="2400" b="1" dirty="0">
                <a:solidFill>
                  <a:schemeClr val="accent6">
                    <a:lumMod val="50000"/>
                  </a:schemeClr>
                </a:solidFill>
                <a:latin typeface="Constantia" panose="02030602050306030303" pitchFamily="18" charset="0"/>
              </a:rPr>
              <a:t>Maps of incidence of multidimensional poverty and number of people who are poor by governorate</a:t>
            </a:r>
            <a:endParaRPr lang="x-none" sz="2400" b="1" dirty="0">
              <a:solidFill>
                <a:schemeClr val="accent6">
                  <a:lumMod val="50000"/>
                </a:schemeClr>
              </a:solidFill>
              <a:latin typeface="Constantia" panose="02030602050306030303" pitchFamily="18" charset="0"/>
            </a:endParaRPr>
          </a:p>
        </p:txBody>
      </p:sp>
      <p:graphicFrame>
        <p:nvGraphicFramePr>
          <p:cNvPr id="7" name="Object 6">
            <a:extLst>
              <a:ext uri="{FF2B5EF4-FFF2-40B4-BE49-F238E27FC236}">
                <a16:creationId xmlns:a16="http://schemas.microsoft.com/office/drawing/2014/main" id="{B087B372-9893-471E-A0F5-A6787E664284}"/>
              </a:ext>
            </a:extLst>
          </p:cNvPr>
          <p:cNvGraphicFramePr>
            <a:graphicFrameLocks noChangeAspect="1"/>
          </p:cNvGraphicFramePr>
          <p:nvPr>
            <p:extLst>
              <p:ext uri="{D42A27DB-BD31-4B8C-83A1-F6EECF244321}">
                <p14:modId xmlns:p14="http://schemas.microsoft.com/office/powerpoint/2010/main" val="249811354"/>
              </p:ext>
            </p:extLst>
          </p:nvPr>
        </p:nvGraphicFramePr>
        <p:xfrm>
          <a:off x="837982" y="2133600"/>
          <a:ext cx="10512862" cy="3124200"/>
        </p:xfrm>
        <a:graphic>
          <a:graphicData uri="http://schemas.openxmlformats.org/presentationml/2006/ole">
            <mc:AlternateContent xmlns:mc="http://schemas.openxmlformats.org/markup-compatibility/2006">
              <mc:Choice xmlns:v="urn:schemas-microsoft-com:vml" Requires="v">
                <p:oleObj spid="_x0000_s1173" name="Document" r:id="rId3" imgW="8855974" imgH="2772290" progId="Word.Document.12">
                  <p:embed/>
                </p:oleObj>
              </mc:Choice>
              <mc:Fallback>
                <p:oleObj name="Document" r:id="rId3" imgW="8855974" imgH="2772290" progId="Word.Document.12">
                  <p:embed/>
                  <p:pic>
                    <p:nvPicPr>
                      <p:cNvPr id="7" name="Object 6">
                        <a:extLst>
                          <a:ext uri="{FF2B5EF4-FFF2-40B4-BE49-F238E27FC236}">
                            <a16:creationId xmlns:a16="http://schemas.microsoft.com/office/drawing/2014/main" id="{B087B372-9893-471E-A0F5-A6787E664284}"/>
                          </a:ext>
                        </a:extLst>
                      </p:cNvPr>
                      <p:cNvPicPr/>
                      <p:nvPr/>
                    </p:nvPicPr>
                    <p:blipFill>
                      <a:blip r:embed="rId4"/>
                      <a:stretch>
                        <a:fillRect/>
                      </a:stretch>
                    </p:blipFill>
                    <p:spPr>
                      <a:xfrm>
                        <a:off x="837982" y="2133600"/>
                        <a:ext cx="10512862" cy="3124200"/>
                      </a:xfrm>
                      <a:prstGeom prst="rect">
                        <a:avLst/>
                      </a:prstGeom>
                      <a:gradFill>
                        <a:gsLst>
                          <a:gs pos="0">
                            <a:schemeClr val="accent6">
                              <a:lumMod val="0"/>
                              <a:lumOff val="100000"/>
                            </a:schemeClr>
                          </a:gs>
                          <a:gs pos="2000">
                            <a:schemeClr val="accent6">
                              <a:lumMod val="0"/>
                              <a:lumOff val="100000"/>
                              <a:alpha val="94000"/>
                            </a:schemeClr>
                          </a:gs>
                          <a:gs pos="100000">
                            <a:schemeClr val="accent6">
                              <a:lumMod val="100000"/>
                            </a:schemeClr>
                          </a:gs>
                        </a:gsLst>
                        <a:path path="circle">
                          <a:fillToRect l="50000" t="-80000" r="50000" b="180000"/>
                        </a:path>
                      </a:gradFill>
                    </p:spPr>
                  </p:pic>
                </p:oleObj>
              </mc:Fallback>
            </mc:AlternateContent>
          </a:graphicData>
        </a:graphic>
      </p:graphicFrame>
    </p:spTree>
    <p:extLst>
      <p:ext uri="{BB962C8B-B14F-4D97-AF65-F5344CB8AC3E}">
        <p14:creationId xmlns:p14="http://schemas.microsoft.com/office/powerpoint/2010/main" val="20770116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ED08-16DE-2A3B-DF5D-B8478937F024}"/>
              </a:ext>
            </a:extLst>
          </p:cNvPr>
          <p:cNvSpPr>
            <a:spLocks noGrp="1"/>
          </p:cNvSpPr>
          <p:nvPr>
            <p:ph type="title"/>
          </p:nvPr>
        </p:nvSpPr>
        <p:spPr>
          <a:xfrm>
            <a:off x="837980" y="609601"/>
            <a:ext cx="10514231" cy="1030514"/>
          </a:xfrm>
        </p:spPr>
        <p:txBody>
          <a:bodyPr>
            <a:noAutofit/>
          </a:bodyPr>
          <a:lstStyle/>
          <a:p>
            <a:pPr defTabSz="1218987"/>
            <a:r>
              <a:rPr lang="en-GB" sz="2400" b="1" dirty="0">
                <a:solidFill>
                  <a:srgbClr val="008000"/>
                </a:solidFill>
                <a:latin typeface="Constantia" panose="02030602050306030303" pitchFamily="18" charset="0"/>
              </a:rPr>
              <a:t>Percentage contribution of each indicator to MPI by governorate (ordered by MPI)</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5" name="Content Placeholder 4">
            <a:extLst>
              <a:ext uri="{FF2B5EF4-FFF2-40B4-BE49-F238E27FC236}">
                <a16:creationId xmlns:a16="http://schemas.microsoft.com/office/drawing/2014/main" id="{00000000-0008-0000-1600-000004000000}"/>
              </a:ext>
            </a:extLst>
          </p:cNvPr>
          <p:cNvGraphicFramePr>
            <a:graphicFrameLocks noGrp="1"/>
          </p:cNvGraphicFramePr>
          <p:nvPr>
            <p:ph idx="1"/>
            <p:extLst>
              <p:ext uri="{D42A27DB-BD31-4B8C-83A1-F6EECF244321}">
                <p14:modId xmlns:p14="http://schemas.microsoft.com/office/powerpoint/2010/main" val="804116758"/>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50847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E65E-0B9C-CCA5-FCF2-B47E378E9BE6}"/>
              </a:ext>
            </a:extLst>
          </p:cNvPr>
          <p:cNvSpPr>
            <a:spLocks noGrp="1"/>
          </p:cNvSpPr>
          <p:nvPr>
            <p:ph type="title"/>
          </p:nvPr>
        </p:nvSpPr>
        <p:spPr>
          <a:xfrm>
            <a:off x="932870" y="649313"/>
            <a:ext cx="10512862" cy="798487"/>
          </a:xfrm>
        </p:spPr>
        <p:txBody>
          <a:bodyPr>
            <a:normAutofit/>
          </a:bodyPr>
          <a:lstStyle/>
          <a:p>
            <a:r>
              <a:rPr lang="en-GB" sz="2400" b="1" dirty="0">
                <a:solidFill>
                  <a:srgbClr val="008000"/>
                </a:solidFill>
                <a:latin typeface="Constantia" panose="02030602050306030303" pitchFamily="18" charset="0"/>
              </a:rPr>
              <a:t>Iraq’s National MPI by Household Size</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470BCCA3-BDE9-7881-5557-A5AB01713380}"/>
              </a:ext>
            </a:extLst>
          </p:cNvPr>
          <p:cNvGraphicFramePr>
            <a:graphicFrameLocks noGrp="1"/>
          </p:cNvGraphicFramePr>
          <p:nvPr>
            <p:ph idx="1"/>
            <p:extLst>
              <p:ext uri="{D42A27DB-BD31-4B8C-83A1-F6EECF244321}">
                <p14:modId xmlns:p14="http://schemas.microsoft.com/office/powerpoint/2010/main" val="3570656171"/>
              </p:ext>
            </p:extLst>
          </p:nvPr>
        </p:nvGraphicFramePr>
        <p:xfrm>
          <a:off x="932870" y="1691141"/>
          <a:ext cx="10512862" cy="4252458"/>
        </p:xfrm>
        <a:graphic>
          <a:graphicData uri="http://schemas.openxmlformats.org/drawingml/2006/table">
            <a:tbl>
              <a:tblPr firstRow="1" firstCol="1" bandRow="1">
                <a:tableStyleId>{5C22544A-7EE6-4342-B048-85BDC9FD1C3A}</a:tableStyleId>
              </a:tblPr>
              <a:tblGrid>
                <a:gridCol w="1284250">
                  <a:extLst>
                    <a:ext uri="{9D8B030D-6E8A-4147-A177-3AD203B41FA5}">
                      <a16:colId xmlns:a16="http://schemas.microsoft.com/office/drawing/2014/main" val="3406124137"/>
                    </a:ext>
                  </a:extLst>
                </a:gridCol>
                <a:gridCol w="1304601">
                  <a:extLst>
                    <a:ext uri="{9D8B030D-6E8A-4147-A177-3AD203B41FA5}">
                      <a16:colId xmlns:a16="http://schemas.microsoft.com/office/drawing/2014/main" val="2379086670"/>
                    </a:ext>
                  </a:extLst>
                </a:gridCol>
                <a:gridCol w="904010">
                  <a:extLst>
                    <a:ext uri="{9D8B030D-6E8A-4147-A177-3AD203B41FA5}">
                      <a16:colId xmlns:a16="http://schemas.microsoft.com/office/drawing/2014/main" val="2142892542"/>
                    </a:ext>
                  </a:extLst>
                </a:gridCol>
                <a:gridCol w="906152">
                  <a:extLst>
                    <a:ext uri="{9D8B030D-6E8A-4147-A177-3AD203B41FA5}">
                      <a16:colId xmlns:a16="http://schemas.microsoft.com/office/drawing/2014/main" val="3756173716"/>
                    </a:ext>
                  </a:extLst>
                </a:gridCol>
                <a:gridCol w="860095">
                  <a:extLst>
                    <a:ext uri="{9D8B030D-6E8A-4147-A177-3AD203B41FA5}">
                      <a16:colId xmlns:a16="http://schemas.microsoft.com/office/drawing/2014/main" val="4271635649"/>
                    </a:ext>
                  </a:extLst>
                </a:gridCol>
                <a:gridCol w="906152">
                  <a:extLst>
                    <a:ext uri="{9D8B030D-6E8A-4147-A177-3AD203B41FA5}">
                      <a16:colId xmlns:a16="http://schemas.microsoft.com/office/drawing/2014/main" val="952776579"/>
                    </a:ext>
                  </a:extLst>
                </a:gridCol>
                <a:gridCol w="909365">
                  <a:extLst>
                    <a:ext uri="{9D8B030D-6E8A-4147-A177-3AD203B41FA5}">
                      <a16:colId xmlns:a16="http://schemas.microsoft.com/office/drawing/2014/main" val="3094090558"/>
                    </a:ext>
                  </a:extLst>
                </a:gridCol>
                <a:gridCol w="859024">
                  <a:extLst>
                    <a:ext uri="{9D8B030D-6E8A-4147-A177-3AD203B41FA5}">
                      <a16:colId xmlns:a16="http://schemas.microsoft.com/office/drawing/2014/main" val="2690170898"/>
                    </a:ext>
                  </a:extLst>
                </a:gridCol>
                <a:gridCol w="909365">
                  <a:extLst>
                    <a:ext uri="{9D8B030D-6E8A-4147-A177-3AD203B41FA5}">
                      <a16:colId xmlns:a16="http://schemas.microsoft.com/office/drawing/2014/main" val="4065247035"/>
                    </a:ext>
                  </a:extLst>
                </a:gridCol>
                <a:gridCol w="809753">
                  <a:extLst>
                    <a:ext uri="{9D8B030D-6E8A-4147-A177-3AD203B41FA5}">
                      <a16:colId xmlns:a16="http://schemas.microsoft.com/office/drawing/2014/main" val="399656305"/>
                    </a:ext>
                  </a:extLst>
                </a:gridCol>
                <a:gridCol w="860095">
                  <a:extLst>
                    <a:ext uri="{9D8B030D-6E8A-4147-A177-3AD203B41FA5}">
                      <a16:colId xmlns:a16="http://schemas.microsoft.com/office/drawing/2014/main" val="2774371782"/>
                    </a:ext>
                  </a:extLst>
                </a:gridCol>
              </a:tblGrid>
              <a:tr h="716288">
                <a:tc rowSpan="2">
                  <a:txBody>
                    <a:bodyPr/>
                    <a:lstStyle/>
                    <a:p>
                      <a:pPr algn="ctr">
                        <a:lnSpc>
                          <a:spcPct val="107000"/>
                        </a:lnSpc>
                        <a:spcAft>
                          <a:spcPts val="800"/>
                        </a:spcAft>
                      </a:pPr>
                      <a:r>
                        <a:rPr lang="en-GB" sz="1400" b="1">
                          <a:solidFill>
                            <a:schemeClr val="accent6">
                              <a:lumMod val="50000"/>
                            </a:schemeClr>
                          </a:solidFill>
                          <a:effectLst/>
                        </a:rPr>
                        <a:t>Household Size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rowSpan="2">
                  <a:txBody>
                    <a:bodyPr/>
                    <a:lstStyle/>
                    <a:p>
                      <a:pPr algn="ctr">
                        <a:lnSpc>
                          <a:spcPct val="107000"/>
                        </a:lnSpc>
                        <a:spcAft>
                          <a:spcPts val="800"/>
                        </a:spcAft>
                      </a:pPr>
                      <a:r>
                        <a:rPr lang="en-GB" sz="1400" b="1" dirty="0">
                          <a:solidFill>
                            <a:schemeClr val="accent6">
                              <a:lumMod val="50000"/>
                            </a:schemeClr>
                          </a:solidFill>
                          <a:effectLst/>
                        </a:rPr>
                        <a:t>Population Share (%)</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3">
                  <a:txBody>
                    <a:bodyPr/>
                    <a:lstStyle/>
                    <a:p>
                      <a:pPr algn="ctr">
                        <a:lnSpc>
                          <a:spcPct val="107000"/>
                        </a:lnSpc>
                        <a:spcAft>
                          <a:spcPts val="800"/>
                        </a:spcAft>
                      </a:pPr>
                      <a:r>
                        <a:rPr lang="en-GB" sz="1400" b="1">
                          <a:solidFill>
                            <a:schemeClr val="accent6">
                              <a:lumMod val="50000"/>
                            </a:schemeClr>
                          </a:solidFill>
                          <a:effectLst/>
                        </a:rPr>
                        <a:t>MPI</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400" b="1" dirty="0">
                          <a:solidFill>
                            <a:schemeClr val="accent6">
                              <a:lumMod val="50000"/>
                            </a:schemeClr>
                          </a:solidFill>
                          <a:effectLst/>
                        </a:rPr>
                        <a:t>Incidence (H, %)</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400" b="1">
                          <a:solidFill>
                            <a:schemeClr val="accent6">
                              <a:lumMod val="50000"/>
                            </a:schemeClr>
                          </a:solidFill>
                          <a:effectLst/>
                        </a:rPr>
                        <a:t>Intensity (A,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4051747609"/>
                  </a:ext>
                </a:extLst>
              </a:tr>
              <a:tr h="801254">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a:solidFill>
                            <a:schemeClr val="accent6">
                              <a:lumMod val="50000"/>
                            </a:schemeClr>
                          </a:solidFill>
                          <a:effectLst/>
                        </a:rPr>
                        <a:t>Confidence Interval (95%)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a:solidFill>
                            <a:schemeClr val="accent6">
                              <a:lumMod val="50000"/>
                            </a:schemeClr>
                          </a:solidFill>
                          <a:effectLst/>
                        </a:rPr>
                        <a:t>Confidence Interval (95%)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dirty="0">
                          <a:solidFill>
                            <a:schemeClr val="accent6">
                              <a:lumMod val="50000"/>
                            </a:schemeClr>
                          </a:solidFill>
                          <a:effectLst/>
                        </a:rPr>
                        <a:t>Confidence Interval (95%)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1009721983"/>
                  </a:ext>
                </a:extLst>
              </a:tr>
              <a:tr h="683729">
                <a:tc>
                  <a:txBody>
                    <a:bodyPr/>
                    <a:lstStyle/>
                    <a:p>
                      <a:pPr algn="ctr">
                        <a:lnSpc>
                          <a:spcPct val="107000"/>
                        </a:lnSpc>
                        <a:spcAft>
                          <a:spcPts val="800"/>
                        </a:spcAft>
                      </a:pPr>
                      <a:r>
                        <a:rPr lang="en-GB" sz="1400" b="1" dirty="0">
                          <a:solidFill>
                            <a:schemeClr val="accent6">
                              <a:lumMod val="50000"/>
                            </a:schemeClr>
                          </a:solidFill>
                          <a:effectLst/>
                        </a:rPr>
                        <a:t>1-3</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5.4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0.036</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0.025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0.048</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8.5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5.6</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11.4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42.8</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41.5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44.2</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582162633"/>
                  </a:ext>
                </a:extLst>
              </a:tr>
              <a:tr h="683729">
                <a:tc>
                  <a:txBody>
                    <a:bodyPr/>
                    <a:lstStyle/>
                    <a:p>
                      <a:pPr algn="ctr">
                        <a:lnSpc>
                          <a:spcPct val="107000"/>
                        </a:lnSpc>
                        <a:spcAft>
                          <a:spcPts val="800"/>
                        </a:spcAft>
                      </a:pPr>
                      <a:r>
                        <a:rPr lang="en-GB" sz="1400" b="1">
                          <a:solidFill>
                            <a:schemeClr val="accent6">
                              <a:lumMod val="50000"/>
                            </a:schemeClr>
                          </a:solidFill>
                          <a:effectLst/>
                        </a:rPr>
                        <a:t>4-6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36.9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0.082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0.074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0.091</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18.1</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16.2</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20.0</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45.4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44.9</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46.0</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205594471"/>
                  </a:ext>
                </a:extLst>
              </a:tr>
              <a:tr h="683729">
                <a:tc>
                  <a:txBody>
                    <a:bodyPr/>
                    <a:lstStyle/>
                    <a:p>
                      <a:pPr algn="ctr">
                        <a:lnSpc>
                          <a:spcPct val="107000"/>
                        </a:lnSpc>
                        <a:spcAft>
                          <a:spcPts val="800"/>
                        </a:spcAft>
                      </a:pPr>
                      <a:r>
                        <a:rPr lang="en-GB" sz="1400" b="1">
                          <a:solidFill>
                            <a:schemeClr val="accent6">
                              <a:lumMod val="50000"/>
                            </a:schemeClr>
                          </a:solidFill>
                          <a:effectLst/>
                        </a:rPr>
                        <a:t>7-9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35.6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0.140</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0.126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0.153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29.4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26.6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32.3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47.5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46.9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48.2</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3947733179"/>
                  </a:ext>
                </a:extLst>
              </a:tr>
              <a:tr h="683729">
                <a:tc>
                  <a:txBody>
                    <a:bodyPr/>
                    <a:lstStyle/>
                    <a:p>
                      <a:pPr algn="ctr">
                        <a:lnSpc>
                          <a:spcPct val="107000"/>
                        </a:lnSpc>
                        <a:spcAft>
                          <a:spcPts val="800"/>
                        </a:spcAft>
                      </a:pPr>
                      <a:r>
                        <a:rPr lang="en-GB" sz="1400" b="1">
                          <a:solidFill>
                            <a:schemeClr val="accent6">
                              <a:lumMod val="50000"/>
                            </a:schemeClr>
                          </a:solidFill>
                          <a:effectLst/>
                        </a:rPr>
                        <a:t>10+</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22.2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0.203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0.183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0.223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40.7</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36.8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44.7</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49.8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48.9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50.7</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4010395744"/>
                  </a:ext>
                </a:extLst>
              </a:tr>
            </a:tbl>
          </a:graphicData>
        </a:graphic>
      </p:graphicFrame>
    </p:spTree>
    <p:extLst>
      <p:ext uri="{BB962C8B-B14F-4D97-AF65-F5344CB8AC3E}">
        <p14:creationId xmlns:p14="http://schemas.microsoft.com/office/powerpoint/2010/main" val="25276213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D340-AEC9-8455-F30C-2F89F21C8A46}"/>
              </a:ext>
            </a:extLst>
          </p:cNvPr>
          <p:cNvSpPr>
            <a:spLocks noGrp="1"/>
          </p:cNvSpPr>
          <p:nvPr>
            <p:ph type="title"/>
          </p:nvPr>
        </p:nvSpPr>
        <p:spPr>
          <a:xfrm>
            <a:off x="837981" y="500825"/>
            <a:ext cx="10512862" cy="1099375"/>
          </a:xfrm>
        </p:spPr>
        <p:txBody>
          <a:bodyPr>
            <a:normAutofit/>
          </a:bodyPr>
          <a:lstStyle/>
          <a:p>
            <a:pPr defTabSz="1218987"/>
            <a:r>
              <a:rPr lang="en-GB" sz="2400" b="1" dirty="0">
                <a:solidFill>
                  <a:srgbClr val="008000"/>
                </a:solidFill>
                <a:latin typeface="Constantia" panose="02030602050306030303" pitchFamily="18" charset="0"/>
              </a:rPr>
              <a:t>Percentage contribution of each indicator to MPI by household size</a:t>
            </a: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459465EF-09A6-4714-A6FA-DDD94E9842F2}"/>
              </a:ext>
            </a:extLst>
          </p:cNvPr>
          <p:cNvGraphicFramePr>
            <a:graphicFrameLocks noGrp="1"/>
          </p:cNvGraphicFramePr>
          <p:nvPr>
            <p:ph idx="1"/>
            <p:extLst>
              <p:ext uri="{D42A27DB-BD31-4B8C-83A1-F6EECF244321}">
                <p14:modId xmlns:p14="http://schemas.microsoft.com/office/powerpoint/2010/main" val="2398757708"/>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6249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AD16-1353-16D3-7CAF-8AFA6E6A4DBA}"/>
              </a:ext>
            </a:extLst>
          </p:cNvPr>
          <p:cNvSpPr>
            <a:spLocks noGrp="1"/>
          </p:cNvSpPr>
          <p:nvPr>
            <p:ph type="title"/>
          </p:nvPr>
        </p:nvSpPr>
        <p:spPr>
          <a:xfrm>
            <a:off x="1094866" y="1143001"/>
            <a:ext cx="9495346" cy="854850"/>
          </a:xfrm>
        </p:spPr>
        <p:txBody>
          <a:bodyPr>
            <a:noAutofit/>
          </a:bodyPr>
          <a:lstStyle/>
          <a:p>
            <a:r>
              <a:rPr lang="en-GB" sz="2400" b="1" dirty="0">
                <a:solidFill>
                  <a:srgbClr val="008000"/>
                </a:solidFill>
                <a:latin typeface="Constantia" panose="02030602050306030303" pitchFamily="18" charset="0"/>
              </a:rPr>
              <a:t>Multidimensional poverty by education of household head</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82D33F83-46AF-F111-071F-19171D560F4B}"/>
              </a:ext>
            </a:extLst>
          </p:cNvPr>
          <p:cNvGraphicFramePr>
            <a:graphicFrameLocks noGrp="1"/>
          </p:cNvGraphicFramePr>
          <p:nvPr>
            <p:ph idx="1"/>
            <p:extLst>
              <p:ext uri="{D42A27DB-BD31-4B8C-83A1-F6EECF244321}">
                <p14:modId xmlns:p14="http://schemas.microsoft.com/office/powerpoint/2010/main" val="1170796811"/>
              </p:ext>
            </p:extLst>
          </p:nvPr>
        </p:nvGraphicFramePr>
        <p:xfrm>
          <a:off x="1094864" y="2410882"/>
          <a:ext cx="9647747" cy="3456516"/>
        </p:xfrm>
        <a:graphic>
          <a:graphicData uri="http://schemas.openxmlformats.org/drawingml/2006/table">
            <a:tbl>
              <a:tblPr firstRow="1" firstCol="1" bandRow="1">
                <a:tableStyleId>{5C22544A-7EE6-4342-B048-85BDC9FD1C3A}</a:tableStyleId>
              </a:tblPr>
              <a:tblGrid>
                <a:gridCol w="2185759">
                  <a:extLst>
                    <a:ext uri="{9D8B030D-6E8A-4147-A177-3AD203B41FA5}">
                      <a16:colId xmlns:a16="http://schemas.microsoft.com/office/drawing/2014/main" val="2881466656"/>
                    </a:ext>
                  </a:extLst>
                </a:gridCol>
                <a:gridCol w="867722">
                  <a:extLst>
                    <a:ext uri="{9D8B030D-6E8A-4147-A177-3AD203B41FA5}">
                      <a16:colId xmlns:a16="http://schemas.microsoft.com/office/drawing/2014/main" val="1907905992"/>
                    </a:ext>
                  </a:extLst>
                </a:gridCol>
                <a:gridCol w="731425">
                  <a:extLst>
                    <a:ext uri="{9D8B030D-6E8A-4147-A177-3AD203B41FA5}">
                      <a16:colId xmlns:a16="http://schemas.microsoft.com/office/drawing/2014/main" val="1998031333"/>
                    </a:ext>
                  </a:extLst>
                </a:gridCol>
                <a:gridCol w="758125">
                  <a:extLst>
                    <a:ext uri="{9D8B030D-6E8A-4147-A177-3AD203B41FA5}">
                      <a16:colId xmlns:a16="http://schemas.microsoft.com/office/drawing/2014/main" val="2459105495"/>
                    </a:ext>
                  </a:extLst>
                </a:gridCol>
                <a:gridCol w="712352">
                  <a:extLst>
                    <a:ext uri="{9D8B030D-6E8A-4147-A177-3AD203B41FA5}">
                      <a16:colId xmlns:a16="http://schemas.microsoft.com/office/drawing/2014/main" val="20857868"/>
                    </a:ext>
                  </a:extLst>
                </a:gridCol>
                <a:gridCol w="758125">
                  <a:extLst>
                    <a:ext uri="{9D8B030D-6E8A-4147-A177-3AD203B41FA5}">
                      <a16:colId xmlns:a16="http://schemas.microsoft.com/office/drawing/2014/main" val="1087855513"/>
                    </a:ext>
                  </a:extLst>
                </a:gridCol>
                <a:gridCol w="784829">
                  <a:extLst>
                    <a:ext uri="{9D8B030D-6E8A-4147-A177-3AD203B41FA5}">
                      <a16:colId xmlns:a16="http://schemas.microsoft.com/office/drawing/2014/main" val="341217208"/>
                    </a:ext>
                  </a:extLst>
                </a:gridCol>
                <a:gridCol w="712352">
                  <a:extLst>
                    <a:ext uri="{9D8B030D-6E8A-4147-A177-3AD203B41FA5}">
                      <a16:colId xmlns:a16="http://schemas.microsoft.com/office/drawing/2014/main" val="1820206188"/>
                    </a:ext>
                  </a:extLst>
                </a:gridCol>
                <a:gridCol w="784829">
                  <a:extLst>
                    <a:ext uri="{9D8B030D-6E8A-4147-A177-3AD203B41FA5}">
                      <a16:colId xmlns:a16="http://schemas.microsoft.com/office/drawing/2014/main" val="2099736073"/>
                    </a:ext>
                  </a:extLst>
                </a:gridCol>
                <a:gridCol w="639877">
                  <a:extLst>
                    <a:ext uri="{9D8B030D-6E8A-4147-A177-3AD203B41FA5}">
                      <a16:colId xmlns:a16="http://schemas.microsoft.com/office/drawing/2014/main" val="2606659998"/>
                    </a:ext>
                  </a:extLst>
                </a:gridCol>
                <a:gridCol w="712352">
                  <a:extLst>
                    <a:ext uri="{9D8B030D-6E8A-4147-A177-3AD203B41FA5}">
                      <a16:colId xmlns:a16="http://schemas.microsoft.com/office/drawing/2014/main" val="2245979236"/>
                    </a:ext>
                  </a:extLst>
                </a:gridCol>
              </a:tblGrid>
              <a:tr h="500285">
                <a:tc rowSpan="2">
                  <a:txBody>
                    <a:bodyPr/>
                    <a:lstStyle/>
                    <a:p>
                      <a:pPr>
                        <a:lnSpc>
                          <a:spcPct val="107000"/>
                        </a:lnSpc>
                        <a:spcAft>
                          <a:spcPts val="800"/>
                        </a:spcAft>
                      </a:pPr>
                      <a:r>
                        <a:rPr lang="en-GB" sz="1400" b="1" dirty="0">
                          <a:solidFill>
                            <a:schemeClr val="accent6">
                              <a:lumMod val="50000"/>
                            </a:schemeClr>
                          </a:solidFill>
                          <a:effectLst/>
                        </a:rPr>
                        <a:t>Education of Household Head</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rowSpan="2">
                  <a:txBody>
                    <a:bodyPr/>
                    <a:lstStyle/>
                    <a:p>
                      <a:pPr algn="ctr">
                        <a:lnSpc>
                          <a:spcPct val="107000"/>
                        </a:lnSpc>
                        <a:spcAft>
                          <a:spcPts val="800"/>
                        </a:spcAft>
                      </a:pPr>
                      <a:r>
                        <a:rPr lang="en-GB" sz="1400" b="1">
                          <a:solidFill>
                            <a:schemeClr val="accent6">
                              <a:lumMod val="50000"/>
                            </a:schemeClr>
                          </a:solidFill>
                          <a:effectLst/>
                        </a:rPr>
                        <a:t>Population Share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3">
                  <a:txBody>
                    <a:bodyPr/>
                    <a:lstStyle/>
                    <a:p>
                      <a:pPr algn="ctr">
                        <a:lnSpc>
                          <a:spcPct val="107000"/>
                        </a:lnSpc>
                        <a:spcAft>
                          <a:spcPts val="800"/>
                        </a:spcAft>
                      </a:pPr>
                      <a:r>
                        <a:rPr lang="en-GB" sz="1400" b="1">
                          <a:solidFill>
                            <a:schemeClr val="accent6">
                              <a:lumMod val="50000"/>
                            </a:schemeClr>
                          </a:solidFill>
                          <a:effectLst/>
                        </a:rPr>
                        <a:t>MPI</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400" b="1">
                          <a:solidFill>
                            <a:schemeClr val="accent6">
                              <a:lumMod val="50000"/>
                            </a:schemeClr>
                          </a:solidFill>
                          <a:effectLst/>
                        </a:rPr>
                        <a:t>Incidence (H,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400" b="1">
                          <a:solidFill>
                            <a:schemeClr val="accent6">
                              <a:lumMod val="50000"/>
                            </a:schemeClr>
                          </a:solidFill>
                          <a:effectLst/>
                        </a:rPr>
                        <a:t>Intensity (A, %)</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17420272"/>
                  </a:ext>
                </a:extLst>
              </a:tr>
              <a:tr h="1046051">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a:solidFill>
                            <a:schemeClr val="accent6">
                              <a:lumMod val="50000"/>
                            </a:schemeClr>
                          </a:solidFill>
                          <a:effectLst/>
                        </a:rPr>
                        <a:t>Confidence Interval (95%)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dirty="0">
                          <a:solidFill>
                            <a:schemeClr val="accent6">
                              <a:lumMod val="50000"/>
                            </a:schemeClr>
                          </a:solidFill>
                          <a:effectLst/>
                        </a:rPr>
                        <a:t>Confidence Interval (95%)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400" b="1">
                          <a:solidFill>
                            <a:schemeClr val="accent6">
                              <a:lumMod val="50000"/>
                            </a:schemeClr>
                          </a:solidFill>
                          <a:effectLst/>
                        </a:rPr>
                        <a:t>Value</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400" b="1" dirty="0">
                          <a:solidFill>
                            <a:schemeClr val="accent6">
                              <a:lumMod val="50000"/>
                            </a:schemeClr>
                          </a:solidFill>
                          <a:effectLst/>
                        </a:rPr>
                        <a:t>Confidence Interval (95%)</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2406878043"/>
                  </a:ext>
                </a:extLst>
              </a:tr>
              <a:tr h="477545">
                <a:tc>
                  <a:txBody>
                    <a:bodyPr/>
                    <a:lstStyle/>
                    <a:p>
                      <a:pPr>
                        <a:lnSpc>
                          <a:spcPct val="107000"/>
                        </a:lnSpc>
                        <a:spcAft>
                          <a:spcPts val="800"/>
                        </a:spcAft>
                      </a:pPr>
                      <a:r>
                        <a:rPr lang="en-GB" sz="1400" b="1">
                          <a:solidFill>
                            <a:schemeClr val="accent6">
                              <a:lumMod val="50000"/>
                            </a:schemeClr>
                          </a:solidFill>
                          <a:effectLst/>
                        </a:rPr>
                        <a:t>Pre-primary</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15.6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0.197</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0.176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0.219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39.3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35.2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43.3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50.2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49.1</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51.3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3159949056"/>
                  </a:ext>
                </a:extLst>
              </a:tr>
              <a:tr h="477545">
                <a:tc>
                  <a:txBody>
                    <a:bodyPr/>
                    <a:lstStyle/>
                    <a:p>
                      <a:pPr>
                        <a:lnSpc>
                          <a:spcPct val="107000"/>
                        </a:lnSpc>
                        <a:spcAft>
                          <a:spcPts val="800"/>
                        </a:spcAft>
                      </a:pPr>
                      <a:r>
                        <a:rPr lang="en-GB" sz="1400" b="1">
                          <a:solidFill>
                            <a:schemeClr val="accent6">
                              <a:lumMod val="50000"/>
                            </a:schemeClr>
                          </a:solidFill>
                          <a:effectLst/>
                        </a:rPr>
                        <a:t>Primary</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35.1</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0.179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0.164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0.194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37.4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34.3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40.4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47.8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47.2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48.4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572378110"/>
                  </a:ext>
                </a:extLst>
              </a:tr>
              <a:tr h="477545">
                <a:tc>
                  <a:txBody>
                    <a:bodyPr/>
                    <a:lstStyle/>
                    <a:p>
                      <a:pPr>
                        <a:lnSpc>
                          <a:spcPct val="107000"/>
                        </a:lnSpc>
                        <a:spcAft>
                          <a:spcPts val="800"/>
                        </a:spcAft>
                      </a:pPr>
                      <a:r>
                        <a:rPr lang="en-GB" sz="1400" b="1">
                          <a:solidFill>
                            <a:schemeClr val="accent6">
                              <a:lumMod val="50000"/>
                            </a:schemeClr>
                          </a:solidFill>
                          <a:effectLst/>
                        </a:rPr>
                        <a:t>Lower secondary</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21.6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0.118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0.104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0.132</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25.5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22.6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28.5</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46.0</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45.3</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46.8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108389150"/>
                  </a:ext>
                </a:extLst>
              </a:tr>
              <a:tr h="477545">
                <a:tc>
                  <a:txBody>
                    <a:bodyPr/>
                    <a:lstStyle/>
                    <a:p>
                      <a:pPr>
                        <a:lnSpc>
                          <a:spcPct val="107000"/>
                        </a:lnSpc>
                        <a:spcAft>
                          <a:spcPts val="800"/>
                        </a:spcAft>
                      </a:pPr>
                      <a:r>
                        <a:rPr lang="en-GB" sz="1400" b="1">
                          <a:solidFill>
                            <a:schemeClr val="accent6">
                              <a:lumMod val="50000"/>
                            </a:schemeClr>
                          </a:solidFill>
                          <a:effectLst/>
                        </a:rPr>
                        <a:t>Upper secondary+</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27.6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0.029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0.024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0.034</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6.7</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5.6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7.9</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43.6</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a:solidFill>
                            <a:schemeClr val="accent6">
                              <a:lumMod val="50000"/>
                            </a:schemeClr>
                          </a:solidFill>
                          <a:effectLst/>
                        </a:rPr>
                        <a:t>42.8</a:t>
                      </a:r>
                      <a:endParaRPr lang="x-none" sz="1400" b="1">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400" b="1" dirty="0">
                          <a:solidFill>
                            <a:schemeClr val="accent6">
                              <a:lumMod val="50000"/>
                            </a:schemeClr>
                          </a:solidFill>
                          <a:effectLst/>
                        </a:rPr>
                        <a:t>44.4</a:t>
                      </a:r>
                      <a:endParaRPr lang="x-none" sz="1400" b="1" dirty="0">
                        <a:solidFill>
                          <a:schemeClr val="accent6">
                            <a:lumMod val="50000"/>
                          </a:schemeClr>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1244955163"/>
                  </a:ext>
                </a:extLst>
              </a:tr>
            </a:tbl>
          </a:graphicData>
        </a:graphic>
      </p:graphicFrame>
    </p:spTree>
    <p:extLst>
      <p:ext uri="{BB962C8B-B14F-4D97-AF65-F5344CB8AC3E}">
        <p14:creationId xmlns:p14="http://schemas.microsoft.com/office/powerpoint/2010/main" val="36647412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F1DB-33FA-BE00-054D-94015D6E7245}"/>
              </a:ext>
            </a:extLst>
          </p:cNvPr>
          <p:cNvSpPr>
            <a:spLocks noGrp="1"/>
          </p:cNvSpPr>
          <p:nvPr>
            <p:ph type="title"/>
          </p:nvPr>
        </p:nvSpPr>
        <p:spPr>
          <a:xfrm>
            <a:off x="912812" y="685800"/>
            <a:ext cx="10512862" cy="1325218"/>
          </a:xfrm>
        </p:spPr>
        <p:txBody>
          <a:bodyPr>
            <a:normAutofit/>
          </a:bodyPr>
          <a:lstStyle/>
          <a:p>
            <a:pPr defTabSz="1218987"/>
            <a:r>
              <a:rPr lang="en-GB" sz="2400" b="1" dirty="0">
                <a:solidFill>
                  <a:srgbClr val="008000"/>
                </a:solidFill>
                <a:latin typeface="Constantia" panose="02030602050306030303" pitchFamily="18" charset="0"/>
              </a:rPr>
              <a:t>Percentage contribution of each indicator to MPI by education of household head</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459465EF-09A6-4714-A6FA-DDD94E9842F2}"/>
              </a:ext>
            </a:extLst>
          </p:cNvPr>
          <p:cNvGraphicFramePr>
            <a:graphicFrameLocks noGrp="1"/>
          </p:cNvGraphicFramePr>
          <p:nvPr>
            <p:ph idx="1"/>
            <p:extLst>
              <p:ext uri="{D42A27DB-BD31-4B8C-83A1-F6EECF244321}">
                <p14:modId xmlns:p14="http://schemas.microsoft.com/office/powerpoint/2010/main" val="1691156400"/>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0398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79612" y="1454566"/>
            <a:ext cx="5867401" cy="3727034"/>
          </a:xfrm>
          <a:pattFill prst="diagBrick">
            <a:fgClr>
              <a:srgbClr val="CCFF99"/>
            </a:fgClr>
            <a:bgClr>
              <a:schemeClr val="bg1"/>
            </a:bgClr>
          </a:pattFill>
          <a:effectLst>
            <a:innerShdw blurRad="63500" dist="50800" dir="13500000">
              <a:prstClr val="black">
                <a:alpha val="50000"/>
              </a:prstClr>
            </a:innerShdw>
          </a:effectLst>
        </p:spPr>
        <p:txBody>
          <a:bodyPr>
            <a:noAutofit/>
          </a:bodyPr>
          <a:lstStyle/>
          <a:p>
            <a:pPr marL="0" indent="0">
              <a:lnSpc>
                <a:spcPct val="100000"/>
              </a:lnSpc>
            </a:pPr>
            <a:r>
              <a:rPr lang="en-US" sz="2400" b="1" dirty="0">
                <a:solidFill>
                  <a:srgbClr val="008000"/>
                </a:solidFill>
              </a:rPr>
              <a:t>Living conditions in Iraq </a:t>
            </a:r>
            <a:r>
              <a:rPr lang="en-US" sz="2400" b="1" dirty="0">
                <a:solidFill>
                  <a:srgbClr val="008000"/>
                </a:solidFill>
              </a:rPr>
              <a:t>2004</a:t>
            </a:r>
            <a:r>
              <a:rPr lang="en-US" sz="2400" b="1" dirty="0">
                <a:solidFill>
                  <a:schemeClr val="accent3">
                    <a:lumMod val="60000"/>
                    <a:lumOff val="40000"/>
                  </a:schemeClr>
                </a:solidFill>
              </a:rPr>
              <a:t/>
            </a:r>
            <a:br>
              <a:rPr lang="en-US" sz="2400" b="1" dirty="0">
                <a:solidFill>
                  <a:schemeClr val="accent3">
                    <a:lumMod val="60000"/>
                    <a:lumOff val="40000"/>
                  </a:schemeClr>
                </a:solidFill>
              </a:rPr>
            </a:br>
            <a:r>
              <a:rPr lang="en-US" sz="2400" dirty="0">
                <a:solidFill>
                  <a:schemeClr val="accent3">
                    <a:lumMod val="60000"/>
                    <a:lumOff val="40000"/>
                  </a:schemeClr>
                </a:solidFill>
              </a:rPr>
              <a:t/>
            </a:r>
            <a:br>
              <a:rPr lang="en-US" sz="2400" dirty="0">
                <a:solidFill>
                  <a:schemeClr val="accent3">
                    <a:lumMod val="60000"/>
                    <a:lumOff val="40000"/>
                  </a:schemeClr>
                </a:solidFill>
              </a:rPr>
            </a:br>
            <a:r>
              <a:rPr lang="en-US" sz="2000" dirty="0">
                <a:solidFill>
                  <a:schemeClr val="accent6"/>
                </a:solidFill>
              </a:rPr>
              <a:t>A report of three volumes was released and used for some development programs. Below are some of the results</a:t>
            </a:r>
            <a:r>
              <a:rPr lang="en-US" sz="2000" dirty="0" smtClean="0">
                <a:solidFill>
                  <a:schemeClr val="accent6"/>
                </a:solidFill>
              </a:rPr>
              <a:t>;</a:t>
            </a:r>
            <a:br>
              <a:rPr lang="en-US" sz="2000" dirty="0" smtClean="0">
                <a:solidFill>
                  <a:schemeClr val="accent6"/>
                </a:solidFill>
              </a:rPr>
            </a:br>
            <a:r>
              <a:rPr lang="en-US" sz="2000" dirty="0"/>
              <a:t/>
            </a:r>
            <a:br>
              <a:rPr lang="en-US" sz="2000" dirty="0"/>
            </a:br>
            <a:r>
              <a:rPr lang="en-US" sz="5400" dirty="0"/>
              <a:t/>
            </a:r>
            <a:br>
              <a:rPr lang="en-US" sz="5400" dirty="0"/>
            </a:br>
            <a:endParaRPr lang="en-US" sz="2000"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151812" y="1454566"/>
            <a:ext cx="2949575" cy="3727034"/>
          </a:xfrm>
          <a:prstGeom prst="roundRect">
            <a:avLst>
              <a:gd name="adj" fmla="val 16667"/>
            </a:avLst>
          </a:prstGeom>
          <a:solidFill>
            <a:schemeClr val="accent6"/>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802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F280-0837-EC57-EEE8-8ED1BAD1A1E1}"/>
              </a:ext>
            </a:extLst>
          </p:cNvPr>
          <p:cNvSpPr>
            <a:spLocks noGrp="1"/>
          </p:cNvSpPr>
          <p:nvPr>
            <p:ph type="title"/>
          </p:nvPr>
        </p:nvSpPr>
        <p:spPr>
          <a:xfrm>
            <a:off x="744084" y="712062"/>
            <a:ext cx="10512862" cy="1325218"/>
          </a:xfrm>
        </p:spPr>
        <p:txBody>
          <a:bodyPr>
            <a:normAutofit/>
          </a:bodyPr>
          <a:lstStyle/>
          <a:p>
            <a:r>
              <a:rPr lang="en-GB" sz="2400" b="1" dirty="0">
                <a:solidFill>
                  <a:srgbClr val="008000"/>
                </a:solidFill>
                <a:latin typeface="Constantia" panose="02030602050306030303" pitchFamily="18" charset="0"/>
              </a:rPr>
              <a:t>Iraq’s National MPI by Wealth Quintile</a:t>
            </a:r>
            <a:r>
              <a:rPr lang="x-none" sz="2400" b="1" dirty="0">
                <a:solidFill>
                  <a:srgbClr val="008000"/>
                </a:solidFill>
                <a:latin typeface="Constantia" panose="02030602050306030303" pitchFamily="18" charset="0"/>
              </a:rPr>
              <a:t/>
            </a:r>
            <a:br>
              <a:rPr lang="x-none" sz="2400" b="1" dirty="0">
                <a:solidFill>
                  <a:srgbClr val="008000"/>
                </a:solidFill>
                <a:latin typeface="Constantia" panose="02030602050306030303" pitchFamily="18" charset="0"/>
              </a:rPr>
            </a:b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70FC7D72-D595-883D-5B47-349EC65B5EA0}"/>
              </a:ext>
            </a:extLst>
          </p:cNvPr>
          <p:cNvGraphicFramePr>
            <a:graphicFrameLocks noGrp="1"/>
          </p:cNvGraphicFramePr>
          <p:nvPr>
            <p:ph idx="1"/>
            <p:extLst>
              <p:ext uri="{D42A27DB-BD31-4B8C-83A1-F6EECF244321}">
                <p14:modId xmlns:p14="http://schemas.microsoft.com/office/powerpoint/2010/main" val="2736736418"/>
              </p:ext>
            </p:extLst>
          </p:nvPr>
        </p:nvGraphicFramePr>
        <p:xfrm>
          <a:off x="744085" y="1743972"/>
          <a:ext cx="10606760" cy="3755051"/>
        </p:xfrm>
        <a:graphic>
          <a:graphicData uri="http://schemas.openxmlformats.org/drawingml/2006/table">
            <a:tbl>
              <a:tblPr firstRow="1" firstCol="1" bandRow="1">
                <a:tableStyleId>{5C22544A-7EE6-4342-B048-85BDC9FD1C3A}</a:tableStyleId>
              </a:tblPr>
              <a:tblGrid>
                <a:gridCol w="1755886">
                  <a:extLst>
                    <a:ext uri="{9D8B030D-6E8A-4147-A177-3AD203B41FA5}">
                      <a16:colId xmlns:a16="http://schemas.microsoft.com/office/drawing/2014/main" val="1772615366"/>
                    </a:ext>
                  </a:extLst>
                </a:gridCol>
                <a:gridCol w="1149198">
                  <a:extLst>
                    <a:ext uri="{9D8B030D-6E8A-4147-A177-3AD203B41FA5}">
                      <a16:colId xmlns:a16="http://schemas.microsoft.com/office/drawing/2014/main" val="2674469650"/>
                    </a:ext>
                  </a:extLst>
                </a:gridCol>
                <a:gridCol w="1145565">
                  <a:extLst>
                    <a:ext uri="{9D8B030D-6E8A-4147-A177-3AD203B41FA5}">
                      <a16:colId xmlns:a16="http://schemas.microsoft.com/office/drawing/2014/main" val="995804295"/>
                    </a:ext>
                  </a:extLst>
                </a:gridCol>
                <a:gridCol w="891264">
                  <a:extLst>
                    <a:ext uri="{9D8B030D-6E8A-4147-A177-3AD203B41FA5}">
                      <a16:colId xmlns:a16="http://schemas.microsoft.com/office/drawing/2014/main" val="505211297"/>
                    </a:ext>
                  </a:extLst>
                </a:gridCol>
                <a:gridCol w="1145565">
                  <a:extLst>
                    <a:ext uri="{9D8B030D-6E8A-4147-A177-3AD203B41FA5}">
                      <a16:colId xmlns:a16="http://schemas.microsoft.com/office/drawing/2014/main" val="2687184186"/>
                    </a:ext>
                  </a:extLst>
                </a:gridCol>
                <a:gridCol w="992982">
                  <a:extLst>
                    <a:ext uri="{9D8B030D-6E8A-4147-A177-3AD203B41FA5}">
                      <a16:colId xmlns:a16="http://schemas.microsoft.com/office/drawing/2014/main" val="4275782959"/>
                    </a:ext>
                  </a:extLst>
                </a:gridCol>
                <a:gridCol w="1001459">
                  <a:extLst>
                    <a:ext uri="{9D8B030D-6E8A-4147-A177-3AD203B41FA5}">
                      <a16:colId xmlns:a16="http://schemas.microsoft.com/office/drawing/2014/main" val="116733334"/>
                    </a:ext>
                  </a:extLst>
                </a:gridCol>
                <a:gridCol w="992982">
                  <a:extLst>
                    <a:ext uri="{9D8B030D-6E8A-4147-A177-3AD203B41FA5}">
                      <a16:colId xmlns:a16="http://schemas.microsoft.com/office/drawing/2014/main" val="153402917"/>
                    </a:ext>
                  </a:extLst>
                </a:gridCol>
                <a:gridCol w="796808">
                  <a:extLst>
                    <a:ext uri="{9D8B030D-6E8A-4147-A177-3AD203B41FA5}">
                      <a16:colId xmlns:a16="http://schemas.microsoft.com/office/drawing/2014/main" val="2351127365"/>
                    </a:ext>
                  </a:extLst>
                </a:gridCol>
                <a:gridCol w="735051">
                  <a:extLst>
                    <a:ext uri="{9D8B030D-6E8A-4147-A177-3AD203B41FA5}">
                      <a16:colId xmlns:a16="http://schemas.microsoft.com/office/drawing/2014/main" val="2375195823"/>
                    </a:ext>
                  </a:extLst>
                </a:gridCol>
              </a:tblGrid>
              <a:tr h="590261">
                <a:tc rowSpan="2">
                  <a:txBody>
                    <a:bodyPr/>
                    <a:lstStyle/>
                    <a:p>
                      <a:pPr>
                        <a:lnSpc>
                          <a:spcPct val="107000"/>
                        </a:lnSpc>
                        <a:spcAft>
                          <a:spcPts val="800"/>
                        </a:spcAft>
                      </a:pPr>
                      <a:r>
                        <a:rPr lang="en-GB" sz="1200" b="1" dirty="0">
                          <a:solidFill>
                            <a:srgbClr val="008000"/>
                          </a:solidFill>
                          <a:effectLst/>
                        </a:rPr>
                        <a:t>Wealth Quintile</a:t>
                      </a:r>
                      <a:endParaRPr lang="x-none" sz="12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3">
                  <a:txBody>
                    <a:bodyPr/>
                    <a:lstStyle/>
                    <a:p>
                      <a:pPr algn="ctr">
                        <a:lnSpc>
                          <a:spcPct val="107000"/>
                        </a:lnSpc>
                        <a:spcAft>
                          <a:spcPts val="800"/>
                        </a:spcAft>
                      </a:pPr>
                      <a:r>
                        <a:rPr lang="en-GB" sz="1200" b="1">
                          <a:solidFill>
                            <a:srgbClr val="008000"/>
                          </a:solidFill>
                          <a:effectLst/>
                        </a:rPr>
                        <a:t>MPI</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200" b="1" dirty="0">
                          <a:solidFill>
                            <a:srgbClr val="008000"/>
                          </a:solidFill>
                          <a:effectLst/>
                        </a:rPr>
                        <a:t>Incidence (H, %)</a:t>
                      </a:r>
                      <a:endParaRPr lang="x-none" sz="12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tc gridSpan="3">
                  <a:txBody>
                    <a:bodyPr/>
                    <a:lstStyle/>
                    <a:p>
                      <a:pPr algn="ctr">
                        <a:lnSpc>
                          <a:spcPct val="107000"/>
                        </a:lnSpc>
                        <a:spcAft>
                          <a:spcPts val="800"/>
                        </a:spcAft>
                      </a:pPr>
                      <a:r>
                        <a:rPr lang="en-GB" sz="1200" b="1">
                          <a:solidFill>
                            <a:srgbClr val="008000"/>
                          </a:solidFill>
                          <a:effectLst/>
                        </a:rPr>
                        <a:t>Intensity (A, %)</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718409638"/>
                  </a:ext>
                </a:extLst>
              </a:tr>
              <a:tr h="604404">
                <a:tc vMerge="1">
                  <a:txBody>
                    <a:bodyPr/>
                    <a:lstStyle/>
                    <a:p>
                      <a:endParaRPr lang="x-none"/>
                    </a:p>
                  </a:txBody>
                  <a:tcPr/>
                </a:tc>
                <a:tc>
                  <a:txBody>
                    <a:bodyPr/>
                    <a:lstStyle/>
                    <a:p>
                      <a:pPr algn="ctr">
                        <a:lnSpc>
                          <a:spcPct val="107000"/>
                        </a:lnSpc>
                        <a:spcAft>
                          <a:spcPts val="800"/>
                        </a:spcAft>
                      </a:pPr>
                      <a:r>
                        <a:rPr lang="en-GB" sz="1200" b="1">
                          <a:solidFill>
                            <a:srgbClr val="008000"/>
                          </a:solidFill>
                          <a:effectLst/>
                        </a:rPr>
                        <a:t>Value</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200" b="1">
                          <a:solidFill>
                            <a:srgbClr val="008000"/>
                          </a:solidFill>
                          <a:effectLst/>
                        </a:rPr>
                        <a:t>Confidence Interval (95%)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200" b="1">
                          <a:solidFill>
                            <a:srgbClr val="008000"/>
                          </a:solidFill>
                          <a:effectLst/>
                        </a:rPr>
                        <a:t>Value</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200" b="1">
                          <a:solidFill>
                            <a:srgbClr val="008000"/>
                          </a:solidFill>
                          <a:effectLst/>
                        </a:rPr>
                        <a:t>Confidence Interval (95%)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tc>
                  <a:txBody>
                    <a:bodyPr/>
                    <a:lstStyle/>
                    <a:p>
                      <a:pPr algn="ctr">
                        <a:lnSpc>
                          <a:spcPct val="107000"/>
                        </a:lnSpc>
                        <a:spcAft>
                          <a:spcPts val="800"/>
                        </a:spcAft>
                      </a:pPr>
                      <a:r>
                        <a:rPr lang="en-GB" sz="1200" b="1">
                          <a:solidFill>
                            <a:srgbClr val="008000"/>
                          </a:solidFill>
                          <a:effectLst/>
                        </a:rPr>
                        <a:t>Value</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gridSpan="2">
                  <a:txBody>
                    <a:bodyPr/>
                    <a:lstStyle/>
                    <a:p>
                      <a:pPr algn="ctr">
                        <a:lnSpc>
                          <a:spcPct val="107000"/>
                        </a:lnSpc>
                        <a:spcAft>
                          <a:spcPts val="800"/>
                        </a:spcAft>
                      </a:pPr>
                      <a:r>
                        <a:rPr lang="en-GB" sz="1200" b="1">
                          <a:solidFill>
                            <a:srgbClr val="008000"/>
                          </a:solidFill>
                          <a:effectLst/>
                        </a:rPr>
                        <a:t>Confidence Interval (95%)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pattFill prst="pct70">
                      <a:fgClr>
                        <a:srgbClr val="CCFF99"/>
                      </a:fgClr>
                      <a:bgClr>
                        <a:schemeClr val="bg1"/>
                      </a:bgClr>
                    </a:pattFill>
                  </a:tcPr>
                </a:tc>
                <a:tc hMerge="1">
                  <a:txBody>
                    <a:bodyPr/>
                    <a:lstStyle/>
                    <a:p>
                      <a:endParaRPr lang="x-none"/>
                    </a:p>
                  </a:txBody>
                  <a:tcPr/>
                </a:tc>
                <a:extLst>
                  <a:ext uri="{0D108BD9-81ED-4DB2-BD59-A6C34878D82A}">
                    <a16:rowId xmlns:a16="http://schemas.microsoft.com/office/drawing/2014/main" val="1553830590"/>
                  </a:ext>
                </a:extLst>
              </a:tr>
              <a:tr h="443767">
                <a:tc>
                  <a:txBody>
                    <a:bodyPr/>
                    <a:lstStyle/>
                    <a:p>
                      <a:pPr>
                        <a:lnSpc>
                          <a:spcPct val="107000"/>
                        </a:lnSpc>
                        <a:spcAft>
                          <a:spcPts val="800"/>
                        </a:spcAft>
                      </a:pPr>
                      <a:r>
                        <a:rPr lang="en-GB" sz="1200" b="1">
                          <a:solidFill>
                            <a:srgbClr val="008000"/>
                          </a:solidFill>
                          <a:effectLst/>
                        </a:rPr>
                        <a:t>Poorest</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0.302</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0.284</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0.319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60.8</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57.7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63.8</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49.7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48.9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50.4</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2360646918"/>
                  </a:ext>
                </a:extLst>
              </a:tr>
              <a:tr h="563431">
                <a:tc>
                  <a:txBody>
                    <a:bodyPr/>
                    <a:lstStyle/>
                    <a:p>
                      <a:pPr>
                        <a:lnSpc>
                          <a:spcPct val="107000"/>
                        </a:lnSpc>
                        <a:spcAft>
                          <a:spcPts val="800"/>
                        </a:spcAft>
                      </a:pPr>
                      <a:r>
                        <a:rPr lang="en-GB" sz="1200" b="1">
                          <a:solidFill>
                            <a:srgbClr val="008000"/>
                          </a:solidFill>
                          <a:effectLst/>
                        </a:rPr>
                        <a:t>Second</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0.153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0.139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dirty="0">
                          <a:solidFill>
                            <a:srgbClr val="008000"/>
                          </a:solidFill>
                          <a:effectLst/>
                        </a:rPr>
                        <a:t>0.167</a:t>
                      </a:r>
                      <a:endParaRPr lang="x-none" sz="12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32.6</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29.3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35.9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46.8</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45.9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47.8</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2341217541"/>
                  </a:ext>
                </a:extLst>
              </a:tr>
              <a:tr h="563431">
                <a:tc>
                  <a:txBody>
                    <a:bodyPr/>
                    <a:lstStyle/>
                    <a:p>
                      <a:pPr>
                        <a:lnSpc>
                          <a:spcPct val="107000"/>
                        </a:lnSpc>
                        <a:spcAft>
                          <a:spcPts val="800"/>
                        </a:spcAft>
                      </a:pPr>
                      <a:r>
                        <a:rPr lang="en-GB" sz="1200" b="1">
                          <a:solidFill>
                            <a:srgbClr val="008000"/>
                          </a:solidFill>
                          <a:effectLst/>
                        </a:rPr>
                        <a:t>Middle</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0.103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0.087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0.119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22.0</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18.7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25.3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46.7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45.8</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47.6</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436418146"/>
                  </a:ext>
                </a:extLst>
              </a:tr>
              <a:tr h="426326">
                <a:tc>
                  <a:txBody>
                    <a:bodyPr/>
                    <a:lstStyle/>
                    <a:p>
                      <a:pPr>
                        <a:lnSpc>
                          <a:spcPct val="107000"/>
                        </a:lnSpc>
                        <a:spcAft>
                          <a:spcPts val="800"/>
                        </a:spcAft>
                      </a:pPr>
                      <a:r>
                        <a:rPr lang="en-GB" sz="1200" b="1">
                          <a:solidFill>
                            <a:srgbClr val="008000"/>
                          </a:solidFill>
                          <a:effectLst/>
                        </a:rPr>
                        <a:t>Fourth</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0.053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0.046</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0.061</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12.2</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10.5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14.0</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43.7</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42.9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44.6</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3361321199"/>
                  </a:ext>
                </a:extLst>
              </a:tr>
              <a:tr h="563431">
                <a:tc>
                  <a:txBody>
                    <a:bodyPr/>
                    <a:lstStyle/>
                    <a:p>
                      <a:pPr>
                        <a:lnSpc>
                          <a:spcPct val="107000"/>
                        </a:lnSpc>
                        <a:spcAft>
                          <a:spcPts val="800"/>
                        </a:spcAft>
                      </a:pPr>
                      <a:r>
                        <a:rPr lang="en-GB" sz="1200" b="1">
                          <a:solidFill>
                            <a:srgbClr val="008000"/>
                          </a:solidFill>
                          <a:effectLst/>
                        </a:rPr>
                        <a:t>Richest</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0.023</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0.015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0.031</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dirty="0">
                          <a:solidFill>
                            <a:srgbClr val="008000"/>
                          </a:solidFill>
                          <a:effectLst/>
                        </a:rPr>
                        <a:t>5.3</a:t>
                      </a:r>
                      <a:endParaRPr lang="x-none" sz="12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3.5</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7.1</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43.9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a:solidFill>
                            <a:srgbClr val="008000"/>
                          </a:solidFill>
                          <a:effectLst/>
                        </a:rPr>
                        <a:t>41.9</a:t>
                      </a:r>
                      <a:endParaRPr lang="x-none" sz="12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tc>
                  <a:txBody>
                    <a:bodyPr/>
                    <a:lstStyle/>
                    <a:p>
                      <a:pPr algn="ctr">
                        <a:lnSpc>
                          <a:spcPct val="107000"/>
                        </a:lnSpc>
                        <a:spcAft>
                          <a:spcPts val="800"/>
                        </a:spcAft>
                      </a:pPr>
                      <a:r>
                        <a:rPr lang="en-GB" sz="1200" b="1" dirty="0">
                          <a:solidFill>
                            <a:srgbClr val="008000"/>
                          </a:solidFill>
                          <a:effectLst/>
                        </a:rPr>
                        <a:t>45.9</a:t>
                      </a:r>
                      <a:endParaRPr lang="x-none" sz="12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pattFill prst="pct70">
                      <a:fgClr>
                        <a:srgbClr val="CCFF99"/>
                      </a:fgClr>
                      <a:bgClr>
                        <a:schemeClr val="bg1"/>
                      </a:bgClr>
                    </a:pattFill>
                  </a:tcPr>
                </a:tc>
                <a:extLst>
                  <a:ext uri="{0D108BD9-81ED-4DB2-BD59-A6C34878D82A}">
                    <a16:rowId xmlns:a16="http://schemas.microsoft.com/office/drawing/2014/main" val="833217683"/>
                  </a:ext>
                </a:extLst>
              </a:tr>
            </a:tbl>
          </a:graphicData>
        </a:graphic>
      </p:graphicFrame>
    </p:spTree>
    <p:extLst>
      <p:ext uri="{BB962C8B-B14F-4D97-AF65-F5344CB8AC3E}">
        <p14:creationId xmlns:p14="http://schemas.microsoft.com/office/powerpoint/2010/main" val="34007140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9475-9DD2-7950-73C8-191EA5C7E79A}"/>
              </a:ext>
            </a:extLst>
          </p:cNvPr>
          <p:cNvSpPr>
            <a:spLocks noGrp="1"/>
          </p:cNvSpPr>
          <p:nvPr>
            <p:ph type="title"/>
          </p:nvPr>
        </p:nvSpPr>
        <p:spPr>
          <a:xfrm>
            <a:off x="837981" y="500825"/>
            <a:ext cx="10512862" cy="1099375"/>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defTabSz="1218987"/>
            <a:r>
              <a:rPr lang="en-GB" sz="2400" b="1" dirty="0">
                <a:solidFill>
                  <a:srgbClr val="008000"/>
                </a:solidFill>
                <a:latin typeface="Constantia" panose="02030602050306030303" pitchFamily="18" charset="0"/>
              </a:rPr>
              <a:t>Percentage contribution of each indicator to MPI by wealth quintile</a:t>
            </a:r>
            <a:endParaRPr lang="x-none" sz="2400" b="1" dirty="0">
              <a:solidFill>
                <a:srgbClr val="008000"/>
              </a:solidFill>
              <a:latin typeface="Constantia" panose="02030602050306030303" pitchFamily="18" charset="0"/>
            </a:endParaRPr>
          </a:p>
        </p:txBody>
      </p:sp>
      <p:graphicFrame>
        <p:nvGraphicFramePr>
          <p:cNvPr id="4" name="Content Placeholder 3">
            <a:extLst>
              <a:ext uri="{FF2B5EF4-FFF2-40B4-BE49-F238E27FC236}">
                <a16:creationId xmlns:a16="http://schemas.microsoft.com/office/drawing/2014/main" id="{459465EF-09A6-4714-A6FA-DDD94E9842F2}"/>
              </a:ext>
            </a:extLst>
          </p:cNvPr>
          <p:cNvGraphicFramePr>
            <a:graphicFrameLocks noGrp="1"/>
          </p:cNvGraphicFramePr>
          <p:nvPr>
            <p:ph idx="1"/>
            <p:extLst>
              <p:ext uri="{D42A27DB-BD31-4B8C-83A1-F6EECF244321}">
                <p14:modId xmlns:p14="http://schemas.microsoft.com/office/powerpoint/2010/main" val="2082178764"/>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20202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3D5746-74EA-4D48-9319-918521DDD4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927" r="31184" b="21840"/>
          <a:stretch/>
        </p:blipFill>
        <p:spPr>
          <a:xfrm>
            <a:off x="0" y="2014028"/>
            <a:ext cx="4418012" cy="3206366"/>
          </a:xfrm>
          <a:prstGeom prst="rect">
            <a:avLst/>
          </a:prstGeom>
          <a:pattFill prst="ltHorz">
            <a:fgClr>
              <a:srgbClr val="CCFF99"/>
            </a:fgClr>
            <a:bgClr>
              <a:schemeClr val="bg1"/>
            </a:bgClr>
          </a:pattFill>
        </p:spPr>
      </p:pic>
      <p:sp>
        <p:nvSpPr>
          <p:cNvPr id="15" name="文本框 14">
            <a:extLst>
              <a:ext uri="{FF2B5EF4-FFF2-40B4-BE49-F238E27FC236}">
                <a16:creationId xmlns:a16="http://schemas.microsoft.com/office/drawing/2014/main" id="{61B45B81-9030-48ED-9E23-08971C3CE1FA}"/>
              </a:ext>
            </a:extLst>
          </p:cNvPr>
          <p:cNvSpPr txBox="1"/>
          <p:nvPr/>
        </p:nvSpPr>
        <p:spPr>
          <a:xfrm>
            <a:off x="885638" y="2884335"/>
            <a:ext cx="2008374" cy="1384634"/>
          </a:xfrm>
          <a:prstGeom prst="rect">
            <a:avLst/>
          </a:prstGeom>
          <a:noFill/>
        </p:spPr>
        <p:txBody>
          <a:bodyPr wrap="square" rtlCol="0">
            <a:spAutoFit/>
          </a:bodyPr>
          <a:lstStyle/>
          <a:p>
            <a:pPr algn="ctr" defTabSz="914126">
              <a:defRPr/>
            </a:pPr>
            <a:r>
              <a:rPr lang="en-GB" altLang="zh-CN" sz="2799" b="1" dirty="0">
                <a:solidFill>
                  <a:srgbClr val="008000"/>
                </a:solidFill>
                <a:latin typeface="Times New Roman" panose="02020603050405020304" pitchFamily="18" charset="0"/>
                <a:ea typeface="微软雅黑"/>
                <a:cs typeface="Times New Roman" panose="02020603050405020304" pitchFamily="18" charset="0"/>
              </a:rPr>
              <a:t>Child-adjusted </a:t>
            </a:r>
          </a:p>
          <a:p>
            <a:pPr algn="ctr" defTabSz="914126">
              <a:defRPr/>
            </a:pPr>
            <a:r>
              <a:rPr lang="en-GB" altLang="zh-CN" sz="2799" b="1" dirty="0">
                <a:solidFill>
                  <a:srgbClr val="008000"/>
                </a:solidFill>
                <a:latin typeface="Times New Roman" panose="02020603050405020304" pitchFamily="18" charset="0"/>
                <a:ea typeface="微软雅黑"/>
                <a:cs typeface="Times New Roman" panose="02020603050405020304" pitchFamily="18" charset="0"/>
              </a:rPr>
              <a:t>MPI</a:t>
            </a:r>
            <a:endParaRPr lang="zh-CN" altLang="en-US" sz="1400" b="1" dirty="0">
              <a:solidFill>
                <a:srgbClr val="008000"/>
              </a:solidFill>
              <a:latin typeface="Times New Roman" panose="02020603050405020304" pitchFamily="18" charset="0"/>
              <a:ea typeface="微软雅黑"/>
              <a:cs typeface="Times New Roman" panose="02020603050405020304" pitchFamily="18" charset="0"/>
            </a:endParaRPr>
          </a:p>
        </p:txBody>
      </p:sp>
      <p:sp useBgFill="1">
        <p:nvSpPr>
          <p:cNvPr id="24" name="文本框 23">
            <a:extLst>
              <a:ext uri="{FF2B5EF4-FFF2-40B4-BE49-F238E27FC236}">
                <a16:creationId xmlns:a16="http://schemas.microsoft.com/office/drawing/2014/main" id="{8ED0F10C-7497-4968-8B89-9C39A49E9B85}"/>
              </a:ext>
            </a:extLst>
          </p:cNvPr>
          <p:cNvSpPr txBox="1"/>
          <p:nvPr/>
        </p:nvSpPr>
        <p:spPr>
          <a:xfrm>
            <a:off x="4570412" y="2540273"/>
            <a:ext cx="7084915" cy="1076937"/>
          </a:xfrm>
          <a:prstGeom prst="rect">
            <a:avLst/>
          </a:prstGeom>
          <a:effectLst>
            <a:glow rad="76200">
              <a:srgbClr val="008000"/>
            </a:glow>
          </a:effectLst>
        </p:spPr>
        <p:txBody>
          <a:bodyPr wrap="square" rtlCol="0" anchor="t" anchorCtr="1">
            <a:spAutoFit/>
            <a:scene3d>
              <a:camera prst="orthographicFront"/>
              <a:lightRig rig="threePt" dir="t"/>
            </a:scene3d>
            <a:sp3d contourW="12700"/>
          </a:bodyPr>
          <a:lstStyle/>
          <a:p>
            <a:pPr algn="ctr" defTabSz="914126">
              <a:defRPr/>
            </a:pPr>
            <a:r>
              <a:rPr lang="en-GB" altLang="zh-CN" sz="3199" b="1" dirty="0">
                <a:solidFill>
                  <a:srgbClr val="009900"/>
                </a:solidFill>
                <a:latin typeface="Times New Roman" panose="02020603050405020304" pitchFamily="18" charset="0"/>
                <a:ea typeface="经典综艺体简" panose="02010609000101010101" pitchFamily="49" charset="-122"/>
                <a:cs typeface="Times New Roman" panose="02020603050405020304" pitchFamily="18" charset="0"/>
              </a:rPr>
              <a:t>Child – Adjusted </a:t>
            </a:r>
          </a:p>
          <a:p>
            <a:pPr algn="ctr" defTabSz="914126">
              <a:defRPr/>
            </a:pPr>
            <a:r>
              <a:rPr lang="en-GB" altLang="zh-CN" sz="3199" b="1" dirty="0">
                <a:solidFill>
                  <a:srgbClr val="009900"/>
                </a:solidFill>
                <a:latin typeface="Times New Roman" panose="02020603050405020304" pitchFamily="18" charset="0"/>
                <a:ea typeface="经典综艺体简" panose="02010609000101010101" pitchFamily="49" charset="-122"/>
                <a:cs typeface="Times New Roman" panose="02020603050405020304" pitchFamily="18" charset="0"/>
              </a:rPr>
              <a:t>Multidimensional Poverty Index- Iraq</a:t>
            </a:r>
            <a:endParaRPr lang="zh-CN" altLang="en-US" sz="3199" b="1" dirty="0">
              <a:solidFill>
                <a:srgbClr val="009900"/>
              </a:solidFill>
              <a:latin typeface="Times New Roman" panose="02020603050405020304" pitchFamily="18" charset="0"/>
              <a:ea typeface="方正姚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42800448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6A36A62-35B2-45D7-A211-9C368FB75FFF}"/>
              </a:ext>
            </a:extLst>
          </p:cNvPr>
          <p:cNvSpPr/>
          <p:nvPr/>
        </p:nvSpPr>
        <p:spPr>
          <a:xfrm>
            <a:off x="662435" y="990600"/>
            <a:ext cx="9927777" cy="830997"/>
          </a:xfrm>
          <a:prstGeom prst="rect">
            <a:avLst/>
          </a:prstGeom>
        </p:spPr>
        <p:txBody>
          <a:bodyPr wrap="square">
            <a:spAutoFit/>
          </a:bodyPr>
          <a:lstStyle/>
          <a:p>
            <a:pPr defTabSz="457063">
              <a:spcAft>
                <a:spcPts val="600"/>
              </a:spcAft>
            </a:pPr>
            <a:r>
              <a:rPr lang="en-GB" b="1" dirty="0">
                <a:solidFill>
                  <a:srgbClr val="008000"/>
                </a:solidFill>
                <a:latin typeface="Constantia" panose="02030602050306030303" pitchFamily="18" charset="0"/>
                <a:ea typeface="+mj-ea"/>
                <a:cs typeface="+mj-cs"/>
              </a:rPr>
              <a:t>The child-adjusted MPI of Iraq - dimensions, indicators and deprivation </a:t>
            </a:r>
            <a:r>
              <a:rPr lang="en-GB" b="1" dirty="0" smtClean="0">
                <a:solidFill>
                  <a:srgbClr val="008000"/>
                </a:solidFill>
                <a:latin typeface="Constantia" panose="02030602050306030303" pitchFamily="18" charset="0"/>
                <a:ea typeface="+mj-ea"/>
                <a:cs typeface="+mj-cs"/>
              </a:rPr>
              <a:t>cut-offs</a:t>
            </a:r>
            <a:endParaRPr lang="en-GB" b="1" dirty="0">
              <a:solidFill>
                <a:srgbClr val="008000"/>
              </a:solidFill>
              <a:latin typeface="Constantia" panose="02030602050306030303" pitchFamily="18" charset="0"/>
              <a:ea typeface="+mj-ea"/>
              <a:cs typeface="+mj-cs"/>
            </a:endParaRPr>
          </a:p>
        </p:txBody>
      </p:sp>
      <p:graphicFrame>
        <p:nvGraphicFramePr>
          <p:cNvPr id="27" name="Table 26">
            <a:extLst>
              <a:ext uri="{FF2B5EF4-FFF2-40B4-BE49-F238E27FC236}">
                <a16:creationId xmlns:a16="http://schemas.microsoft.com/office/drawing/2014/main" id="{8F190301-6DD2-4220-B927-52DBEBDF7814}"/>
              </a:ext>
            </a:extLst>
          </p:cNvPr>
          <p:cNvGraphicFramePr>
            <a:graphicFrameLocks noGrp="1"/>
          </p:cNvGraphicFramePr>
          <p:nvPr>
            <p:extLst>
              <p:ext uri="{D42A27DB-BD31-4B8C-83A1-F6EECF244321}">
                <p14:modId xmlns:p14="http://schemas.microsoft.com/office/powerpoint/2010/main" val="2812114380"/>
              </p:ext>
            </p:extLst>
          </p:nvPr>
        </p:nvGraphicFramePr>
        <p:xfrm>
          <a:off x="662435" y="1752600"/>
          <a:ext cx="10232577" cy="4985113"/>
        </p:xfrm>
        <a:graphic>
          <a:graphicData uri="http://schemas.openxmlformats.org/drawingml/2006/table">
            <a:tbl>
              <a:tblPr firstRow="1" firstCol="1" bandRow="1"/>
              <a:tblGrid>
                <a:gridCol w="2484706">
                  <a:extLst>
                    <a:ext uri="{9D8B030D-6E8A-4147-A177-3AD203B41FA5}">
                      <a16:colId xmlns:a16="http://schemas.microsoft.com/office/drawing/2014/main" val="4287485149"/>
                    </a:ext>
                  </a:extLst>
                </a:gridCol>
                <a:gridCol w="1484211">
                  <a:extLst>
                    <a:ext uri="{9D8B030D-6E8A-4147-A177-3AD203B41FA5}">
                      <a16:colId xmlns:a16="http://schemas.microsoft.com/office/drawing/2014/main" val="334953260"/>
                    </a:ext>
                  </a:extLst>
                </a:gridCol>
                <a:gridCol w="6263660">
                  <a:extLst>
                    <a:ext uri="{9D8B030D-6E8A-4147-A177-3AD203B41FA5}">
                      <a16:colId xmlns:a16="http://schemas.microsoft.com/office/drawing/2014/main" val="4147681194"/>
                    </a:ext>
                  </a:extLst>
                </a:gridCol>
              </a:tblGrid>
              <a:tr h="443689">
                <a:tc>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Dimension</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Indicator</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Deprivation </a:t>
                      </a:r>
                      <a:r>
                        <a:rPr lang="en-GB" sz="1400" b="1" dirty="0" smtClean="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Cut-off</a:t>
                      </a: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 A household is deprived if…</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4242582799"/>
                  </a:ext>
                </a:extLst>
              </a:tr>
              <a:tr h="428178">
                <a:tc rowSpan="3">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Education</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School attendance</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2471399243"/>
                  </a:ext>
                </a:extLst>
              </a:tr>
              <a:tr h="428178">
                <a:tc vMerge="1">
                  <a:txBody>
                    <a:bodyPr/>
                    <a:lstStyle/>
                    <a:p>
                      <a:endParaRPr lang="en-GB"/>
                    </a:p>
                  </a:txBody>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Years of schooling</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1005560552"/>
                  </a:ext>
                </a:extLst>
              </a:tr>
              <a:tr h="428178">
                <a:tc vMerge="1">
                  <a:txBody>
                    <a:bodyPr/>
                    <a:lstStyle/>
                    <a:p>
                      <a:endParaRPr lang="en-GB"/>
                    </a:p>
                  </a:txBody>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Access to internet</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3718181657"/>
                  </a:ext>
                </a:extLst>
              </a:tr>
              <a:tr h="214090">
                <a:tc rowSpan="6">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Housing</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Home ownership</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3046279764"/>
                  </a:ext>
                </a:extLst>
              </a:tr>
              <a:tr h="214090">
                <a:tc vMerge="1">
                  <a:txBody>
                    <a:bodyPr/>
                    <a:lstStyle/>
                    <a:p>
                      <a:endParaRPr lang="en-GB"/>
                    </a:p>
                  </a:txBody>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Overcrowding</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3366998323"/>
                  </a:ext>
                </a:extLst>
              </a:tr>
              <a:tr h="214090">
                <a:tc vMerge="1">
                  <a:txBody>
                    <a:bodyPr/>
                    <a:lstStyle/>
                    <a:p>
                      <a:endParaRPr lang="en-GB"/>
                    </a:p>
                  </a:txBody>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Electricity</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4219316683"/>
                  </a:ext>
                </a:extLst>
              </a:tr>
              <a:tr h="214090">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Clean energy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2532601544"/>
                  </a:ext>
                </a:extLst>
              </a:tr>
              <a:tr h="214090">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Drinking water</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4287505661"/>
                  </a:ext>
                </a:extLst>
              </a:tr>
              <a:tr h="214090">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Sanitation</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1102652776"/>
                  </a:ext>
                </a:extLst>
              </a:tr>
              <a:tr h="214090">
                <a:tc rowSpan="3">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Health</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Child mortality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2328657668"/>
                  </a:ext>
                </a:extLst>
              </a:tr>
              <a:tr h="214090">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Nutrition</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745761792"/>
                  </a:ext>
                </a:extLst>
              </a:tr>
              <a:tr h="214090">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Early marriage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As per national MPI</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1501919623"/>
                  </a:ext>
                </a:extLst>
              </a:tr>
              <a:tr h="370674">
                <a:tc rowSpan="3">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Child</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School lag</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At least one school aged child (8-17) is two years or more behind in school</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950654247"/>
                  </a:ext>
                </a:extLst>
              </a:tr>
              <a:tr h="346717">
                <a:tc vMerge="1">
                  <a:txBody>
                    <a:bodyPr/>
                    <a:lstStyle/>
                    <a:p>
                      <a:endParaRPr lang="en-GB"/>
                    </a:p>
                  </a:txBody>
                  <a:tcPr/>
                </a:tc>
                <a:tc>
                  <a:txBody>
                    <a:bodyPr/>
                    <a:lstStyle/>
                    <a:p>
                      <a:pP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Child protection</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At least one child (aged 1-14) has experienced severe physical punishment</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620117190"/>
                  </a:ext>
                </a:extLst>
              </a:tr>
              <a:tr h="428178">
                <a:tc vMerge="1">
                  <a:txBody>
                    <a:bodyPr/>
                    <a:lstStyle/>
                    <a:p>
                      <a:endParaRPr lang="en-GB"/>
                    </a:p>
                  </a:txBody>
                  <a:tcPr/>
                </a:tc>
                <a:tc>
                  <a:txBody>
                    <a:bodyPr/>
                    <a:lstStyle/>
                    <a:p>
                      <a:pP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Child labour</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At least one child (aged 5-17) was involved in economic activities in the previous week</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CCFF99"/>
                      </a:fgClr>
                      <a:bgClr>
                        <a:schemeClr val="bg1"/>
                      </a:bgClr>
                    </a:pattFill>
                  </a:tcPr>
                </a:tc>
                <a:extLst>
                  <a:ext uri="{0D108BD9-81ED-4DB2-BD59-A6C34878D82A}">
                    <a16:rowId xmlns:a16="http://schemas.microsoft.com/office/drawing/2014/main" val="3445658383"/>
                  </a:ext>
                </a:extLst>
              </a:tr>
            </a:tbl>
          </a:graphicData>
        </a:graphic>
      </p:graphicFrame>
      <p:sp useBgFill="1">
        <p:nvSpPr>
          <p:cNvPr id="17" name="矩形 17">
            <a:extLst>
              <a:ext uri="{FF2B5EF4-FFF2-40B4-BE49-F238E27FC236}">
                <a16:creationId xmlns:a16="http://schemas.microsoft.com/office/drawing/2014/main" id="{F3A96D08-29D9-4FE0-BC68-CFCB3E09D167}"/>
              </a:ext>
            </a:extLst>
          </p:cNvPr>
          <p:cNvSpPr/>
          <p:nvPr/>
        </p:nvSpPr>
        <p:spPr>
          <a:xfrm>
            <a:off x="1864001" y="517427"/>
            <a:ext cx="4230411" cy="461545"/>
          </a:xfrm>
          <a:prstGeom prst="rect">
            <a:avLst/>
          </a:prstGeom>
        </p:spPr>
        <p:txBody>
          <a:bodyPr wrap="square">
            <a:spAutoFit/>
          </a:bodyPr>
          <a:lstStyle/>
          <a:p>
            <a:pPr algn="ctr" defTabSz="914126">
              <a:defRPr/>
            </a:pPr>
            <a:r>
              <a:rPr lang="en-GB" altLang="zh-CN" sz="2399" b="1" dirty="0">
                <a:solidFill>
                  <a:srgbClr val="008000"/>
                </a:solidFill>
                <a:latin typeface="Times New Roman" panose="02020603050405020304" pitchFamily="18" charset="0"/>
                <a:ea typeface="微软雅黑"/>
                <a:cs typeface="Times New Roman" panose="02020603050405020304" pitchFamily="18" charset="0"/>
              </a:rPr>
              <a:t>Child-adjusted MPI</a:t>
            </a:r>
            <a:endParaRPr lang="zh-CN" altLang="en-US" sz="2399" dirty="0">
              <a:solidFill>
                <a:srgbClr val="008000"/>
              </a:solidFill>
              <a:latin typeface="Verdana"/>
              <a:ea typeface="微软雅黑"/>
            </a:endParaRPr>
          </a:p>
        </p:txBody>
      </p:sp>
    </p:spTree>
    <p:extLst>
      <p:ext uri="{BB962C8B-B14F-4D97-AF65-F5344CB8AC3E}">
        <p14:creationId xmlns:p14="http://schemas.microsoft.com/office/powerpoint/2010/main" val="210528278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5202E082-F2C5-465C-B66B-F77D7DE2AC2F}"/>
              </a:ext>
            </a:extLst>
          </p:cNvPr>
          <p:cNvSpPr/>
          <p:nvPr/>
        </p:nvSpPr>
        <p:spPr>
          <a:xfrm>
            <a:off x="1809547" y="1135533"/>
            <a:ext cx="7256665" cy="388467"/>
          </a:xfrm>
          <a:prstGeom prst="rect">
            <a:avLst/>
          </a:prstGeom>
        </p:spPr>
        <p:txBody>
          <a:bodyPr wrap="square">
            <a:spAutoFit/>
          </a:bodyPr>
          <a:lstStyle/>
          <a:p>
            <a:pPr marL="457063" lvl="1" algn="ctr"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 Key Results</a:t>
            </a:r>
            <a:endParaRPr lang="en-US"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useBgFill="1">
        <p:nvSpPr>
          <p:cNvPr id="4" name="Rectangle 3">
            <a:extLst>
              <a:ext uri="{FF2B5EF4-FFF2-40B4-BE49-F238E27FC236}">
                <a16:creationId xmlns:a16="http://schemas.microsoft.com/office/drawing/2014/main" id="{CC322F76-C0A3-461A-8241-94282D54CB81}"/>
              </a:ext>
            </a:extLst>
          </p:cNvPr>
          <p:cNvSpPr/>
          <p:nvPr/>
        </p:nvSpPr>
        <p:spPr>
          <a:xfrm>
            <a:off x="1864001" y="1833201"/>
            <a:ext cx="7202211" cy="369236"/>
          </a:xfrm>
          <a:prstGeom prst="rect">
            <a:avLst/>
          </a:prstGeom>
        </p:spPr>
        <p:txBody>
          <a:bodyPr wrap="square">
            <a:spAutoFit/>
          </a:bodyPr>
          <a:lstStyle/>
          <a:p>
            <a:pPr algn="ct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Multidimensional poverty among children in Iraq</a:t>
            </a:r>
            <a:endParaRPr lang="en-US"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D0372CBE-E827-408B-AAD7-1BFCFD9DA412}"/>
              </a:ext>
            </a:extLst>
          </p:cNvPr>
          <p:cNvGraphicFramePr>
            <a:graphicFrameLocks noGrp="1"/>
          </p:cNvGraphicFramePr>
          <p:nvPr>
            <p:extLst>
              <p:ext uri="{D42A27DB-BD31-4B8C-83A1-F6EECF244321}">
                <p14:modId xmlns:p14="http://schemas.microsoft.com/office/powerpoint/2010/main" val="3107606136"/>
              </p:ext>
            </p:extLst>
          </p:nvPr>
        </p:nvGraphicFramePr>
        <p:xfrm>
          <a:off x="1864002" y="2385490"/>
          <a:ext cx="7202210" cy="3024709"/>
        </p:xfrm>
        <a:graphic>
          <a:graphicData uri="http://schemas.openxmlformats.org/drawingml/2006/table">
            <a:tbl>
              <a:tblPr firstRow="1" firstCol="1" bandRow="1"/>
              <a:tblGrid>
                <a:gridCol w="2521408">
                  <a:extLst>
                    <a:ext uri="{9D8B030D-6E8A-4147-A177-3AD203B41FA5}">
                      <a16:colId xmlns:a16="http://schemas.microsoft.com/office/drawing/2014/main" val="3713226065"/>
                    </a:ext>
                  </a:extLst>
                </a:gridCol>
                <a:gridCol w="1260069">
                  <a:extLst>
                    <a:ext uri="{9D8B030D-6E8A-4147-A177-3AD203B41FA5}">
                      <a16:colId xmlns:a16="http://schemas.microsoft.com/office/drawing/2014/main" val="2378498639"/>
                    </a:ext>
                  </a:extLst>
                </a:gridCol>
                <a:gridCol w="1709732">
                  <a:extLst>
                    <a:ext uri="{9D8B030D-6E8A-4147-A177-3AD203B41FA5}">
                      <a16:colId xmlns:a16="http://schemas.microsoft.com/office/drawing/2014/main" val="2057773321"/>
                    </a:ext>
                  </a:extLst>
                </a:gridCol>
                <a:gridCol w="1711001">
                  <a:extLst>
                    <a:ext uri="{9D8B030D-6E8A-4147-A177-3AD203B41FA5}">
                      <a16:colId xmlns:a16="http://schemas.microsoft.com/office/drawing/2014/main" val="3231685147"/>
                    </a:ext>
                  </a:extLst>
                </a:gridCol>
              </a:tblGrid>
              <a:tr h="834403">
                <a:tc>
                  <a:txBody>
                    <a:bodyPr/>
                    <a:lstStyle/>
                    <a:p>
                      <a:pPr marL="0" marR="0">
                        <a:lnSpc>
                          <a:spcPct val="107000"/>
                        </a:lnSpc>
                        <a:spcBef>
                          <a:spcPts val="0"/>
                        </a:spcBef>
                        <a:spcAft>
                          <a:spcPts val="0"/>
                        </a:spcAft>
                      </a:pP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Index</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marL="0" marR="0" algn="ctr">
                        <a:lnSpc>
                          <a:spcPct val="107000"/>
                        </a:lnSpc>
                        <a:spcBef>
                          <a:spcPts val="0"/>
                        </a:spcBef>
                        <a:spcAft>
                          <a:spcPts val="0"/>
                        </a:spcAft>
                      </a:pPr>
                      <a:r>
                        <a:rPr lang="en-GB"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US" sz="16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US"/>
                    </a:p>
                  </a:txBody>
                  <a:tcPr/>
                </a:tc>
                <a:extLst>
                  <a:ext uri="{0D108BD9-81ED-4DB2-BD59-A6C34878D82A}">
                    <a16:rowId xmlns:a16="http://schemas.microsoft.com/office/drawing/2014/main" val="4187194168"/>
                  </a:ext>
                </a:extLst>
              </a:tr>
              <a:tr h="730102">
                <a:tc>
                  <a:txBody>
                    <a:bodyPr/>
                    <a:lstStyle/>
                    <a:p>
                      <a:pPr marL="0" marR="0">
                        <a:lnSpc>
                          <a:spcPct val="107000"/>
                        </a:lnSpc>
                        <a:spcBef>
                          <a:spcPts val="0"/>
                        </a:spcBef>
                        <a:spcAft>
                          <a:spcPts val="0"/>
                        </a:spcAft>
                      </a:pP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Child-adjusted MPI</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0.189</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0.177</a:t>
                      </a:r>
                      <a:endParaRPr lang="en-US" sz="16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0.201</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extLst>
                  <a:ext uri="{0D108BD9-81ED-4DB2-BD59-A6C34878D82A}">
                    <a16:rowId xmlns:a16="http://schemas.microsoft.com/office/drawing/2014/main" val="499851968"/>
                  </a:ext>
                </a:extLst>
              </a:tr>
              <a:tr h="730102">
                <a:tc>
                  <a:txBody>
                    <a:bodyPr/>
                    <a:lstStyle/>
                    <a:p>
                      <a:pPr marL="0" marR="0">
                        <a:lnSpc>
                          <a:spcPct val="107000"/>
                        </a:lnSpc>
                        <a:spcBef>
                          <a:spcPts val="0"/>
                        </a:spcBef>
                        <a:spcAft>
                          <a:spcPts val="0"/>
                        </a:spcAft>
                      </a:pP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Incidence (H, %)</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46.9</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44.1</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49.6</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extLst>
                  <a:ext uri="{0D108BD9-81ED-4DB2-BD59-A6C34878D82A}">
                    <a16:rowId xmlns:a16="http://schemas.microsoft.com/office/drawing/2014/main" val="2695400265"/>
                  </a:ext>
                </a:extLst>
              </a:tr>
              <a:tr h="730102">
                <a:tc>
                  <a:txBody>
                    <a:bodyPr/>
                    <a:lstStyle/>
                    <a:p>
                      <a:pPr marL="0" marR="0">
                        <a:lnSpc>
                          <a:spcPct val="107000"/>
                        </a:lnSpc>
                        <a:spcBef>
                          <a:spcPts val="0"/>
                        </a:spcBef>
                        <a:spcAft>
                          <a:spcPts val="0"/>
                        </a:spcAft>
                      </a:pP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Intensity (A, %)</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40.3</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a:solidFill>
                            <a:srgbClr val="008000"/>
                          </a:solidFill>
                          <a:effectLst/>
                          <a:latin typeface="Calibri" panose="020F0502020204030204" pitchFamily="34" charset="0"/>
                          <a:ea typeface="Calibri" panose="020F0502020204030204" pitchFamily="34" charset="0"/>
                          <a:cs typeface="Calibri" panose="020F0502020204030204" pitchFamily="34" charset="0"/>
                        </a:rPr>
                        <a:t>39.8</a:t>
                      </a:r>
                      <a:endParaRPr lang="en-US" sz="16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marL="0" marR="0" algn="ctr">
                        <a:lnSpc>
                          <a:spcPct val="107000"/>
                        </a:lnSpc>
                        <a:spcBef>
                          <a:spcPts val="0"/>
                        </a:spcBef>
                        <a:spcAft>
                          <a:spcPts val="0"/>
                        </a:spcAft>
                      </a:pPr>
                      <a:r>
                        <a:rPr lang="en-GB" sz="16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40.8</a:t>
                      </a:r>
                      <a:endParaRPr lang="en-US" sz="16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extLst>
                  <a:ext uri="{0D108BD9-81ED-4DB2-BD59-A6C34878D82A}">
                    <a16:rowId xmlns:a16="http://schemas.microsoft.com/office/drawing/2014/main" val="1762515733"/>
                  </a:ext>
                </a:extLst>
              </a:tr>
            </a:tbl>
          </a:graphicData>
        </a:graphic>
      </p:graphicFrame>
      <p:sp>
        <p:nvSpPr>
          <p:cNvPr id="19" name="矩形 17">
            <a:extLst>
              <a:ext uri="{FF2B5EF4-FFF2-40B4-BE49-F238E27FC236}">
                <a16:creationId xmlns:a16="http://schemas.microsoft.com/office/drawing/2014/main" id="{E301884C-61AE-4974-9316-1E62785EC2D2}"/>
              </a:ext>
            </a:extLst>
          </p:cNvPr>
          <p:cNvSpPr/>
          <p:nvPr/>
        </p:nvSpPr>
        <p:spPr>
          <a:xfrm>
            <a:off x="1809547" y="545122"/>
            <a:ext cx="7256665" cy="461665"/>
          </a:xfrm>
          <a:prstGeom prst="rect">
            <a:avLst/>
          </a:prstGeom>
          <a:pattFill prst="pct5">
            <a:fgClr>
              <a:srgbClr val="CCFF99"/>
            </a:fgClr>
            <a:bgClr>
              <a:schemeClr val="bg1"/>
            </a:bgClr>
          </a:pattFill>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22360097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2E80A52-EE45-48EF-A245-56BC9E8FE3DB}"/>
              </a:ext>
            </a:extLst>
          </p:cNvPr>
          <p:cNvSpPr/>
          <p:nvPr/>
        </p:nvSpPr>
        <p:spPr>
          <a:xfrm>
            <a:off x="1754910" y="968743"/>
            <a:ext cx="5863502" cy="388467"/>
          </a:xfrm>
          <a:prstGeom prst="rect">
            <a:avLst/>
          </a:prstGeom>
        </p:spPr>
        <p:txBody>
          <a:bodyPr wrap="square">
            <a:spAutoFit/>
          </a:bodyPr>
          <a:lstStyle/>
          <a:p>
            <a:pPr marL="457063" lvl="1" algn="ctr"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Area</a:t>
            </a:r>
          </a:p>
        </p:txBody>
      </p:sp>
      <p:sp useBgFill="1">
        <p:nvSpPr>
          <p:cNvPr id="19" name="Rectangle 18">
            <a:extLst>
              <a:ext uri="{FF2B5EF4-FFF2-40B4-BE49-F238E27FC236}">
                <a16:creationId xmlns:a16="http://schemas.microsoft.com/office/drawing/2014/main" id="{67452B9A-668F-49B9-A727-F81C51DBE871}"/>
              </a:ext>
            </a:extLst>
          </p:cNvPr>
          <p:cNvSpPr/>
          <p:nvPr/>
        </p:nvSpPr>
        <p:spPr>
          <a:xfrm>
            <a:off x="1754910" y="1371600"/>
            <a:ext cx="7184352" cy="369236"/>
          </a:xfrm>
          <a:prstGeom prst="rect">
            <a:avLst/>
          </a:prstGeom>
        </p:spPr>
        <p:txBody>
          <a:bodyPr wrap="square">
            <a:spAutoFit/>
          </a:bodyPr>
          <a:lstStyle/>
          <a:p>
            <a:pPr algn="ctr" defTabSz="457063">
              <a:spcAft>
                <a:spcPts val="600"/>
              </a:spcAft>
            </a:pPr>
            <a:r>
              <a:rPr lang="en-GB" sz="1799" b="1" dirty="0">
                <a:solidFill>
                  <a:srgbClr val="008000"/>
                </a:solidFill>
                <a:latin typeface="Calibri" panose="020F0502020204030204" pitchFamily="34" charset="0"/>
                <a:cs typeface="Times New Roman" panose="02020603050405020304" pitchFamily="18" charset="0"/>
              </a:rPr>
              <a:t>Percentage contribution of each indicator to child-adjusted MPI by area</a:t>
            </a:r>
          </a:p>
        </p:txBody>
      </p:sp>
      <p:graphicFrame>
        <p:nvGraphicFramePr>
          <p:cNvPr id="22" name="Chart 21">
            <a:extLst>
              <a:ext uri="{FF2B5EF4-FFF2-40B4-BE49-F238E27FC236}">
                <a16:creationId xmlns:a16="http://schemas.microsoft.com/office/drawing/2014/main" id="{DB2AE489-6A18-4405-960F-8F3A3E6B7F4F}"/>
              </a:ext>
            </a:extLst>
          </p:cNvPr>
          <p:cNvGraphicFramePr/>
          <p:nvPr>
            <p:extLst>
              <p:ext uri="{D42A27DB-BD31-4B8C-83A1-F6EECF244321}">
                <p14:modId xmlns:p14="http://schemas.microsoft.com/office/powerpoint/2010/main" val="1787927223"/>
              </p:ext>
            </p:extLst>
          </p:nvPr>
        </p:nvGraphicFramePr>
        <p:xfrm>
          <a:off x="1754910" y="1981200"/>
          <a:ext cx="7657353" cy="4249937"/>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21" name="矩形 17">
            <a:extLst>
              <a:ext uri="{FF2B5EF4-FFF2-40B4-BE49-F238E27FC236}">
                <a16:creationId xmlns:a16="http://schemas.microsoft.com/office/drawing/2014/main" id="{EE140C3F-F869-4F86-ABA4-A1A664144DCF}"/>
              </a:ext>
            </a:extLst>
          </p:cNvPr>
          <p:cNvSpPr/>
          <p:nvPr/>
        </p:nvSpPr>
        <p:spPr>
          <a:xfrm>
            <a:off x="1754910" y="544911"/>
            <a:ext cx="5863502"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24842723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EFEE60B4-70F5-49DB-AD55-D73A81A5A4E1}"/>
              </a:ext>
            </a:extLst>
          </p:cNvPr>
          <p:cNvSpPr/>
          <p:nvPr/>
        </p:nvSpPr>
        <p:spPr>
          <a:xfrm>
            <a:off x="1560546" y="1135432"/>
            <a:ext cx="4457666" cy="388568"/>
          </a:xfrm>
          <a:prstGeom prst="rect">
            <a:avLst/>
          </a:prstGeom>
        </p:spPr>
        <p:txBody>
          <a:bodyPr wrap="square">
            <a:spAutoFit/>
          </a:bodyPr>
          <a:lstStyle/>
          <a:p>
            <a:pPr marL="457063" lvl="1" algn="ctr"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Region</a:t>
            </a:r>
            <a:endParaRPr lang="en-GB"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useBgFill="1">
        <p:nvSpPr>
          <p:cNvPr id="4" name="Rectangle 3">
            <a:extLst>
              <a:ext uri="{FF2B5EF4-FFF2-40B4-BE49-F238E27FC236}">
                <a16:creationId xmlns:a16="http://schemas.microsoft.com/office/drawing/2014/main" id="{A124B2BB-422A-4D5C-8D24-1CDF8F631D33}"/>
              </a:ext>
            </a:extLst>
          </p:cNvPr>
          <p:cNvSpPr/>
          <p:nvPr/>
        </p:nvSpPr>
        <p:spPr>
          <a:xfrm>
            <a:off x="1560546" y="1600200"/>
            <a:ext cx="5143466" cy="369236"/>
          </a:xfrm>
          <a:prstGeom prst="rect">
            <a:avLst/>
          </a:prstGeom>
        </p:spPr>
        <p:txBody>
          <a:bodyPr wrap="non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Multidimensional poverty among children by region</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2A439E7D-3863-4DDB-9BB4-747C2232039C}"/>
              </a:ext>
            </a:extLst>
          </p:cNvPr>
          <p:cNvGraphicFramePr>
            <a:graphicFrameLocks noGrp="1"/>
          </p:cNvGraphicFramePr>
          <p:nvPr>
            <p:extLst>
              <p:ext uri="{D42A27DB-BD31-4B8C-83A1-F6EECF244321}">
                <p14:modId xmlns:p14="http://schemas.microsoft.com/office/powerpoint/2010/main" val="2061872390"/>
              </p:ext>
            </p:extLst>
          </p:nvPr>
        </p:nvGraphicFramePr>
        <p:xfrm>
          <a:off x="771546" y="2362199"/>
          <a:ext cx="10003135" cy="3581401"/>
        </p:xfrm>
        <a:graphic>
          <a:graphicData uri="http://schemas.openxmlformats.org/drawingml/2006/table">
            <a:tbl>
              <a:tblPr firstRow="1" firstCol="1" bandRow="1"/>
              <a:tblGrid>
                <a:gridCol w="1604478">
                  <a:extLst>
                    <a:ext uri="{9D8B030D-6E8A-4147-A177-3AD203B41FA5}">
                      <a16:colId xmlns:a16="http://schemas.microsoft.com/office/drawing/2014/main" val="2354639857"/>
                    </a:ext>
                  </a:extLst>
                </a:gridCol>
                <a:gridCol w="1334081">
                  <a:extLst>
                    <a:ext uri="{9D8B030D-6E8A-4147-A177-3AD203B41FA5}">
                      <a16:colId xmlns:a16="http://schemas.microsoft.com/office/drawing/2014/main" val="3645315255"/>
                    </a:ext>
                  </a:extLst>
                </a:gridCol>
                <a:gridCol w="559944">
                  <a:extLst>
                    <a:ext uri="{9D8B030D-6E8A-4147-A177-3AD203B41FA5}">
                      <a16:colId xmlns:a16="http://schemas.microsoft.com/office/drawing/2014/main" val="760015370"/>
                    </a:ext>
                  </a:extLst>
                </a:gridCol>
                <a:gridCol w="1400063">
                  <a:extLst>
                    <a:ext uri="{9D8B030D-6E8A-4147-A177-3AD203B41FA5}">
                      <a16:colId xmlns:a16="http://schemas.microsoft.com/office/drawing/2014/main" val="729291585"/>
                    </a:ext>
                  </a:extLst>
                </a:gridCol>
                <a:gridCol w="663315">
                  <a:extLst>
                    <a:ext uri="{9D8B030D-6E8A-4147-A177-3AD203B41FA5}">
                      <a16:colId xmlns:a16="http://schemas.microsoft.com/office/drawing/2014/main" val="3902025426"/>
                    </a:ext>
                  </a:extLst>
                </a:gridCol>
                <a:gridCol w="1625237">
                  <a:extLst>
                    <a:ext uri="{9D8B030D-6E8A-4147-A177-3AD203B41FA5}">
                      <a16:colId xmlns:a16="http://schemas.microsoft.com/office/drawing/2014/main" val="3218490131"/>
                    </a:ext>
                  </a:extLst>
                </a:gridCol>
                <a:gridCol w="758322">
                  <a:extLst>
                    <a:ext uri="{9D8B030D-6E8A-4147-A177-3AD203B41FA5}">
                      <a16:colId xmlns:a16="http://schemas.microsoft.com/office/drawing/2014/main" val="880350932"/>
                    </a:ext>
                  </a:extLst>
                </a:gridCol>
                <a:gridCol w="1284798">
                  <a:extLst>
                    <a:ext uri="{9D8B030D-6E8A-4147-A177-3AD203B41FA5}">
                      <a16:colId xmlns:a16="http://schemas.microsoft.com/office/drawing/2014/main" val="2472459388"/>
                    </a:ext>
                  </a:extLst>
                </a:gridCol>
                <a:gridCol w="772897">
                  <a:extLst>
                    <a:ext uri="{9D8B030D-6E8A-4147-A177-3AD203B41FA5}">
                      <a16:colId xmlns:a16="http://schemas.microsoft.com/office/drawing/2014/main" val="2963920958"/>
                    </a:ext>
                  </a:extLst>
                </a:gridCol>
              </a:tblGrid>
              <a:tr h="587552">
                <a:tc rowSpan="2">
                  <a:txBody>
                    <a:bodyPr/>
                    <a:lstStyle/>
                    <a:p>
                      <a:pP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Index</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4">
                  <a:txBody>
                    <a:bodyPr/>
                    <a:lstStyle/>
                    <a:p>
                      <a:pPr algn="ct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Kurdistan</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South/Central Iraq</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8279519"/>
                  </a:ext>
                </a:extLst>
              </a:tr>
              <a:tr h="1231193">
                <a:tc vMerge="1">
                  <a:txBody>
                    <a:bodyPr/>
                    <a:lstStyle/>
                    <a:p>
                      <a:endParaRPr lang="en-GB"/>
                    </a:p>
                  </a:txBody>
                  <a:tcPr/>
                </a:tc>
                <a:tc>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Population Share (%)</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Population Share (%)</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extLst>
                  <a:ext uri="{0D108BD9-81ED-4DB2-BD59-A6C34878D82A}">
                    <a16:rowId xmlns:a16="http://schemas.microsoft.com/office/drawing/2014/main" val="2550372242"/>
                  </a:ext>
                </a:extLst>
              </a:tr>
              <a:tr h="587552">
                <a:tc>
                  <a:txBody>
                    <a:bodyPr/>
                    <a:lstStyle/>
                    <a:p>
                      <a:pP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Child-adjusted MPI</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rowSpan="3">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15.5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0.091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0.063</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0.119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rowSpan="3">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84.5</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0.207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0.196</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0.217</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extLst>
                  <a:ext uri="{0D108BD9-81ED-4DB2-BD59-A6C34878D82A}">
                    <a16:rowId xmlns:a16="http://schemas.microsoft.com/office/drawing/2014/main" val="2187464913"/>
                  </a:ext>
                </a:extLst>
              </a:tr>
              <a:tr h="587552">
                <a:tc>
                  <a:txBody>
                    <a:bodyPr/>
                    <a:lstStyle/>
                    <a:p>
                      <a:pP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Incidence (H, %)</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vMerge="1">
                  <a:txBody>
                    <a:bodyPr/>
                    <a:lstStyle/>
                    <a:p>
                      <a:endParaRPr lang="en-GB"/>
                    </a:p>
                  </a:txBody>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24.0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16.9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31.2</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vMerge="1">
                  <a:txBody>
                    <a:bodyPr/>
                    <a:lstStyle/>
                    <a:p>
                      <a:endParaRPr lang="en-GB"/>
                    </a:p>
                  </a:txBody>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51.1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48.8</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53.4</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extLst>
                  <a:ext uri="{0D108BD9-81ED-4DB2-BD59-A6C34878D82A}">
                    <a16:rowId xmlns:a16="http://schemas.microsoft.com/office/drawing/2014/main" val="414407716"/>
                  </a:ext>
                </a:extLst>
              </a:tr>
              <a:tr h="587552">
                <a:tc>
                  <a:txBody>
                    <a:bodyPr/>
                    <a:lstStyle/>
                    <a:p>
                      <a:pPr>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Intensity (A, %)</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vMerge="1">
                  <a:txBody>
                    <a:bodyPr/>
                    <a:lstStyle/>
                    <a:p>
                      <a:endParaRPr lang="en-GB"/>
                    </a:p>
                  </a:txBody>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37.9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36.5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39.4</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vMerge="1">
                  <a:txBody>
                    <a:bodyPr/>
                    <a:lstStyle/>
                    <a:p>
                      <a:endParaRPr lang="en-GB"/>
                    </a:p>
                  </a:txBody>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40.5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40.0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ctr">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41.0</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extLst>
                  <a:ext uri="{0D108BD9-81ED-4DB2-BD59-A6C34878D82A}">
                    <a16:rowId xmlns:a16="http://schemas.microsoft.com/office/drawing/2014/main" val="1184838674"/>
                  </a:ext>
                </a:extLst>
              </a:tr>
            </a:tbl>
          </a:graphicData>
        </a:graphic>
      </p:graphicFrame>
      <p:sp useBgFill="1">
        <p:nvSpPr>
          <p:cNvPr id="22" name="矩形 17">
            <a:extLst>
              <a:ext uri="{FF2B5EF4-FFF2-40B4-BE49-F238E27FC236}">
                <a16:creationId xmlns:a16="http://schemas.microsoft.com/office/drawing/2014/main" id="{02DF1EBA-B55C-4E35-898F-842E769AD5CC}"/>
              </a:ext>
            </a:extLst>
          </p:cNvPr>
          <p:cNvSpPr/>
          <p:nvPr/>
        </p:nvSpPr>
        <p:spPr>
          <a:xfrm>
            <a:off x="2050384" y="526874"/>
            <a:ext cx="3967828" cy="461665"/>
          </a:xfrm>
          <a:prstGeom prst="rect">
            <a:avLst/>
          </a:prstGeom>
        </p:spPr>
        <p:txBody>
          <a:bodyPr wrap="square">
            <a:spAutoFit/>
          </a:bodyPr>
          <a:lstStyle/>
          <a:p>
            <a:pPr algn="ctr" defTabSz="914126"/>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38252866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EFEE60B4-70F5-49DB-AD55-D73A81A5A4E1}"/>
              </a:ext>
            </a:extLst>
          </p:cNvPr>
          <p:cNvSpPr/>
          <p:nvPr/>
        </p:nvSpPr>
        <p:spPr>
          <a:xfrm>
            <a:off x="1937750" y="984653"/>
            <a:ext cx="4004262" cy="386947"/>
          </a:xfrm>
          <a:prstGeom prst="rect">
            <a:avLst/>
          </a:prstGeom>
        </p:spPr>
        <p:txBody>
          <a:bodyPr wrap="square">
            <a:spAutoFit/>
          </a:bodyPr>
          <a:lstStyle/>
          <a:p>
            <a:pPr marL="457063" lvl="1"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Region</a:t>
            </a:r>
            <a:endParaRPr lang="en-GB"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useBgFill="1">
        <p:nvSpPr>
          <p:cNvPr id="20" name="Rectangle 19">
            <a:extLst>
              <a:ext uri="{FF2B5EF4-FFF2-40B4-BE49-F238E27FC236}">
                <a16:creationId xmlns:a16="http://schemas.microsoft.com/office/drawing/2014/main" id="{E3D4E264-4331-4506-911E-235E6857B9FC}"/>
              </a:ext>
            </a:extLst>
          </p:cNvPr>
          <p:cNvSpPr/>
          <p:nvPr/>
        </p:nvSpPr>
        <p:spPr>
          <a:xfrm>
            <a:off x="684212" y="1371600"/>
            <a:ext cx="7450561" cy="369236"/>
          </a:xfrm>
          <a:prstGeom prst="rect">
            <a:avLst/>
          </a:prstGeom>
        </p:spPr>
        <p:txBody>
          <a:bodyPr wrap="squar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Percentage contribution of each indicator to child-adjusted MPI by region</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00000000-0008-0000-0B00-000003000000}"/>
              </a:ext>
            </a:extLst>
          </p:cNvPr>
          <p:cNvGraphicFramePr/>
          <p:nvPr>
            <p:extLst>
              <p:ext uri="{D42A27DB-BD31-4B8C-83A1-F6EECF244321}">
                <p14:modId xmlns:p14="http://schemas.microsoft.com/office/powerpoint/2010/main" val="3447596292"/>
              </p:ext>
            </p:extLst>
          </p:nvPr>
        </p:nvGraphicFramePr>
        <p:xfrm>
          <a:off x="684212" y="1808605"/>
          <a:ext cx="9448799" cy="4439796"/>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22" name="矩形 17">
            <a:extLst>
              <a:ext uri="{FF2B5EF4-FFF2-40B4-BE49-F238E27FC236}">
                <a16:creationId xmlns:a16="http://schemas.microsoft.com/office/drawing/2014/main" id="{A3BD3E85-0D88-4E09-A629-95A1BB010888}"/>
              </a:ext>
            </a:extLst>
          </p:cNvPr>
          <p:cNvSpPr/>
          <p:nvPr/>
        </p:nvSpPr>
        <p:spPr>
          <a:xfrm>
            <a:off x="1937750" y="547648"/>
            <a:ext cx="4004262"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20313868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FFB6F2-1682-4950-B85E-FCE1A9EF944B}"/>
              </a:ext>
            </a:extLst>
          </p:cNvPr>
          <p:cNvSpPr/>
          <p:nvPr/>
        </p:nvSpPr>
        <p:spPr>
          <a:xfrm>
            <a:off x="1744686" y="922840"/>
            <a:ext cx="4565510" cy="388467"/>
          </a:xfrm>
          <a:prstGeom prst="rect">
            <a:avLst/>
          </a:prstGeom>
        </p:spPr>
        <p:txBody>
          <a:bodyPr wrap="square">
            <a:spAutoFit/>
          </a:bodyPr>
          <a:lstStyle/>
          <a:p>
            <a:pPr marL="457063" lvl="1"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Governorate</a:t>
            </a:r>
            <a:endParaRPr lang="en-GB"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p:nvSpPr>
          <p:cNvPr id="4" name="Rectangle 3">
            <a:extLst>
              <a:ext uri="{FF2B5EF4-FFF2-40B4-BE49-F238E27FC236}">
                <a16:creationId xmlns:a16="http://schemas.microsoft.com/office/drawing/2014/main" id="{7A16D0BA-A560-41FC-9736-953BF0A24B15}"/>
              </a:ext>
            </a:extLst>
          </p:cNvPr>
          <p:cNvSpPr/>
          <p:nvPr/>
        </p:nvSpPr>
        <p:spPr>
          <a:xfrm>
            <a:off x="1524318" y="1447800"/>
            <a:ext cx="7313294" cy="369236"/>
          </a:xfrm>
          <a:prstGeom prst="rect">
            <a:avLst/>
          </a:prstGeom>
        </p:spPr>
        <p:txBody>
          <a:bodyPr wrap="squar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Incidence of multidimensional poverty among children by governorate</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00000000-0008-0000-0900-0000C034FF00}"/>
              </a:ext>
            </a:extLst>
          </p:cNvPr>
          <p:cNvGraphicFramePr/>
          <p:nvPr>
            <p:extLst/>
          </p:nvPr>
        </p:nvGraphicFramePr>
        <p:xfrm>
          <a:off x="1033478" y="2161502"/>
          <a:ext cx="9055878" cy="4333175"/>
        </p:xfrm>
        <a:graphic>
          <a:graphicData uri="http://schemas.openxmlformats.org/drawingml/2006/chart">
            <c:chart xmlns:c="http://schemas.openxmlformats.org/drawingml/2006/chart" xmlns:r="http://schemas.openxmlformats.org/officeDocument/2006/relationships" r:id="rId3"/>
          </a:graphicData>
        </a:graphic>
      </p:graphicFrame>
      <p:sp>
        <p:nvSpPr>
          <p:cNvPr id="19" name="矩形 17">
            <a:extLst>
              <a:ext uri="{FF2B5EF4-FFF2-40B4-BE49-F238E27FC236}">
                <a16:creationId xmlns:a16="http://schemas.microsoft.com/office/drawing/2014/main" id="{A08A9039-D545-45BE-9ECC-B103329BBF80}"/>
              </a:ext>
            </a:extLst>
          </p:cNvPr>
          <p:cNvSpPr/>
          <p:nvPr/>
        </p:nvSpPr>
        <p:spPr>
          <a:xfrm>
            <a:off x="2032633" y="517427"/>
            <a:ext cx="4137979"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33424574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35AE3-E052-4AC8-8C19-E210D04A1E34}"/>
              </a:ext>
            </a:extLst>
          </p:cNvPr>
          <p:cNvSpPr/>
          <p:nvPr/>
        </p:nvSpPr>
        <p:spPr>
          <a:xfrm>
            <a:off x="949840" y="1295400"/>
            <a:ext cx="9715382" cy="369236"/>
          </a:xfrm>
          <a:prstGeom prst="rect">
            <a:avLst/>
          </a:prstGeom>
        </p:spPr>
        <p:txBody>
          <a:bodyPr wrap="square">
            <a:spAutoFit/>
          </a:bodyPr>
          <a:lstStyle/>
          <a:p>
            <a:pPr defTabSz="457063"/>
            <a:r>
              <a:rPr lang="en-GB" sz="1799" b="1" dirty="0">
                <a:solidFill>
                  <a:srgbClr val="008000"/>
                </a:solidFill>
                <a:latin typeface="Calibri" panose="020F0502020204030204" pitchFamily="34" charset="0"/>
                <a:ea typeface="Calibri" panose="020F0502020204030204" pitchFamily="34" charset="0"/>
              </a:rPr>
              <a:t>Incidence of multidimensional child poverty and number of children who are poor by governorate</a:t>
            </a:r>
            <a:endParaRPr lang="en-GB" sz="1799" b="1" dirty="0">
              <a:solidFill>
                <a:srgbClr val="008000"/>
              </a:solidFill>
              <a:latin typeface="Verdana"/>
            </a:endParaRPr>
          </a:p>
        </p:txBody>
      </p:sp>
      <p:pic>
        <p:nvPicPr>
          <p:cNvPr id="23" name="Picture 22">
            <a:extLst>
              <a:ext uri="{FF2B5EF4-FFF2-40B4-BE49-F238E27FC236}">
                <a16:creationId xmlns:a16="http://schemas.microsoft.com/office/drawing/2014/main" id="{3E4E08A2-FF1A-4AAD-AE7C-847C70FFFC19}"/>
              </a:ext>
            </a:extLst>
          </p:cNvPr>
          <p:cNvPicPr/>
          <p:nvPr/>
        </p:nvPicPr>
        <p:blipFill>
          <a:blip r:embed="rId3">
            <a:extLst>
              <a:ext uri="{28A0092B-C50C-407E-A947-70E740481C1C}">
                <a14:useLocalDpi xmlns:a14="http://schemas.microsoft.com/office/drawing/2010/main" val="0"/>
              </a:ext>
            </a:extLst>
          </a:blip>
          <a:stretch>
            <a:fillRect/>
          </a:stretch>
        </p:blipFill>
        <p:spPr>
          <a:xfrm>
            <a:off x="1110326" y="2151333"/>
            <a:ext cx="4693217" cy="4093975"/>
          </a:xfrm>
          <a:prstGeom prst="rect">
            <a:avLst/>
          </a:prstGeom>
        </p:spPr>
      </p:pic>
      <p:pic>
        <p:nvPicPr>
          <p:cNvPr id="24" name="Picture 23">
            <a:extLst>
              <a:ext uri="{FF2B5EF4-FFF2-40B4-BE49-F238E27FC236}">
                <a16:creationId xmlns:a16="http://schemas.microsoft.com/office/drawing/2014/main" id="{1B0670E7-CAA3-449B-B945-B8A273A784B8}"/>
              </a:ext>
            </a:extLst>
          </p:cNvPr>
          <p:cNvPicPr/>
          <p:nvPr/>
        </p:nvPicPr>
        <p:blipFill>
          <a:blip r:embed="rId4">
            <a:extLst>
              <a:ext uri="{28A0092B-C50C-407E-A947-70E740481C1C}">
                <a14:useLocalDpi xmlns:a14="http://schemas.microsoft.com/office/drawing/2010/main" val="0"/>
              </a:ext>
            </a:extLst>
          </a:blip>
          <a:stretch>
            <a:fillRect/>
          </a:stretch>
        </p:blipFill>
        <p:spPr>
          <a:xfrm>
            <a:off x="6094413" y="2151333"/>
            <a:ext cx="4806275" cy="4093975"/>
          </a:xfrm>
          <a:prstGeom prst="rect">
            <a:avLst/>
          </a:prstGeom>
        </p:spPr>
      </p:pic>
      <p:sp>
        <p:nvSpPr>
          <p:cNvPr id="19" name="矩形 17">
            <a:extLst>
              <a:ext uri="{FF2B5EF4-FFF2-40B4-BE49-F238E27FC236}">
                <a16:creationId xmlns:a16="http://schemas.microsoft.com/office/drawing/2014/main" id="{CBA89D6D-5F69-4E45-A445-79FB16800A1B}"/>
              </a:ext>
            </a:extLst>
          </p:cNvPr>
          <p:cNvSpPr/>
          <p:nvPr/>
        </p:nvSpPr>
        <p:spPr>
          <a:xfrm>
            <a:off x="2094760" y="517427"/>
            <a:ext cx="4304452"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10639856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13" y="1371601"/>
            <a:ext cx="3889026" cy="2743200"/>
          </a:xfrm>
          <a:effectLst>
            <a:outerShdw blurRad="63500" sx="102000" sy="102000" algn="ctr" rotWithShape="0">
              <a:schemeClr val="accent6">
                <a:alpha val="32000"/>
              </a:schemeClr>
            </a:outerShdw>
            <a:reflection blurRad="6350" stA="50000" endA="300" endPos="55500" dist="508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839" y="1371602"/>
            <a:ext cx="3581400" cy="2743200"/>
          </a:xfrm>
          <a:prstGeom prst="rect">
            <a:avLst/>
          </a:prstGeom>
          <a:effectLst>
            <a:outerShdw blurRad="50800" dist="38100" dir="5400000" algn="t" rotWithShape="0">
              <a:prstClr val="black">
                <a:alpha val="30000"/>
              </a:prstClr>
            </a:outerShdw>
            <a:reflection blurRad="6350" stA="50000" endA="300" endPos="55500" dist="508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239" y="1348156"/>
            <a:ext cx="3678533" cy="2766646"/>
          </a:xfrm>
          <a:prstGeom prst="rect">
            <a:avLst/>
          </a:prstGeom>
          <a:effectLst>
            <a:outerShdw blurRad="50800" dist="38100" dir="5400000" algn="t" rotWithShape="0">
              <a:prstClr val="black">
                <a:alpha val="35000"/>
              </a:prstClr>
            </a:outerShdw>
            <a:reflection blurRad="6350" stA="50000" endA="300" endPos="55000" dir="5400000" sy="-100000" algn="bl" rotWithShape="0"/>
          </a:effectLst>
        </p:spPr>
      </p:pic>
    </p:spTree>
    <p:extLst>
      <p:ext uri="{BB962C8B-B14F-4D97-AF65-F5344CB8AC3E}">
        <p14:creationId xmlns:p14="http://schemas.microsoft.com/office/powerpoint/2010/main" val="14233979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B40C4B-08D6-42D2-A0FB-FB6C287198A9}"/>
              </a:ext>
            </a:extLst>
          </p:cNvPr>
          <p:cNvSpPr/>
          <p:nvPr/>
        </p:nvSpPr>
        <p:spPr>
          <a:xfrm>
            <a:off x="917207" y="1303523"/>
            <a:ext cx="10889976" cy="369236"/>
          </a:xfrm>
          <a:prstGeom prst="rect">
            <a:avLst/>
          </a:prstGeom>
        </p:spPr>
        <p:txBody>
          <a:bodyPr wrap="squar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Percentage contribution of each indicator to child-adjusted MPI by governorate (ordered by child-adjusted MPI)</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00000000-0008-0000-1000-000004000000}"/>
              </a:ext>
            </a:extLst>
          </p:cNvPr>
          <p:cNvGraphicFramePr/>
          <p:nvPr>
            <p:extLst>
              <p:ext uri="{D42A27DB-BD31-4B8C-83A1-F6EECF244321}">
                <p14:modId xmlns:p14="http://schemas.microsoft.com/office/powerpoint/2010/main" val="1260168834"/>
              </p:ext>
            </p:extLst>
          </p:nvPr>
        </p:nvGraphicFramePr>
        <p:xfrm>
          <a:off x="998121" y="1681320"/>
          <a:ext cx="8972805" cy="4867617"/>
        </p:xfrm>
        <a:graphic>
          <a:graphicData uri="http://schemas.openxmlformats.org/drawingml/2006/chart">
            <c:chart xmlns:c="http://schemas.openxmlformats.org/drawingml/2006/chart" xmlns:r="http://schemas.openxmlformats.org/officeDocument/2006/relationships" r:id="rId3"/>
          </a:graphicData>
        </a:graphic>
      </p:graphicFrame>
      <p:sp>
        <p:nvSpPr>
          <p:cNvPr id="19" name="矩形 17">
            <a:extLst>
              <a:ext uri="{FF2B5EF4-FFF2-40B4-BE49-F238E27FC236}">
                <a16:creationId xmlns:a16="http://schemas.microsoft.com/office/drawing/2014/main" id="{09782A4B-9574-4843-AF88-C4923C4274CE}"/>
              </a:ext>
            </a:extLst>
          </p:cNvPr>
          <p:cNvSpPr/>
          <p:nvPr/>
        </p:nvSpPr>
        <p:spPr>
          <a:xfrm>
            <a:off x="2014883" y="517427"/>
            <a:ext cx="3774729"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234765627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FA1A9E-F0CD-4EBF-922E-780710731B23}"/>
              </a:ext>
            </a:extLst>
          </p:cNvPr>
          <p:cNvSpPr/>
          <p:nvPr/>
        </p:nvSpPr>
        <p:spPr>
          <a:xfrm>
            <a:off x="1718059" y="1013554"/>
            <a:ext cx="5337507" cy="388467"/>
          </a:xfrm>
          <a:prstGeom prst="rect">
            <a:avLst/>
          </a:prstGeom>
        </p:spPr>
        <p:txBody>
          <a:bodyPr wrap="square">
            <a:spAutoFit/>
          </a:bodyPr>
          <a:lstStyle/>
          <a:p>
            <a:pPr marL="457063" lvl="1"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Education of Mother</a:t>
            </a:r>
            <a:endParaRPr lang="en-GB"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p:nvSpPr>
          <p:cNvPr id="4" name="Rectangle 3">
            <a:extLst>
              <a:ext uri="{FF2B5EF4-FFF2-40B4-BE49-F238E27FC236}">
                <a16:creationId xmlns:a16="http://schemas.microsoft.com/office/drawing/2014/main" id="{CC591F83-8C57-4156-9B1C-5E457D45B00D}"/>
              </a:ext>
            </a:extLst>
          </p:cNvPr>
          <p:cNvSpPr/>
          <p:nvPr/>
        </p:nvSpPr>
        <p:spPr>
          <a:xfrm>
            <a:off x="855080" y="1676400"/>
            <a:ext cx="7192342" cy="369236"/>
          </a:xfrm>
          <a:prstGeom prst="rect">
            <a:avLst/>
          </a:prstGeom>
        </p:spPr>
        <p:txBody>
          <a:bodyPr wrap="squar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Multidimensional poverty among children by education of </a:t>
            </a:r>
            <a:r>
              <a:rPr lang="ar-IQ" sz="1799" b="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799" b="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rPr>
              <a:t>mother</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E7E1E769-58F0-46D6-9364-135823C4D2B7}"/>
              </a:ext>
            </a:extLst>
          </p:cNvPr>
          <p:cNvGraphicFramePr>
            <a:graphicFrameLocks noGrp="1"/>
          </p:cNvGraphicFramePr>
          <p:nvPr>
            <p:extLst>
              <p:ext uri="{D42A27DB-BD31-4B8C-83A1-F6EECF244321}">
                <p14:modId xmlns:p14="http://schemas.microsoft.com/office/powerpoint/2010/main" val="492958874"/>
              </p:ext>
            </p:extLst>
          </p:nvPr>
        </p:nvGraphicFramePr>
        <p:xfrm>
          <a:off x="931912" y="2716752"/>
          <a:ext cx="8990738" cy="2396346"/>
        </p:xfrm>
        <a:graphic>
          <a:graphicData uri="http://schemas.openxmlformats.org/drawingml/2006/table">
            <a:tbl>
              <a:tblPr firstRow="1" firstCol="1" bandRow="1"/>
              <a:tblGrid>
                <a:gridCol w="1764022">
                  <a:extLst>
                    <a:ext uri="{9D8B030D-6E8A-4147-A177-3AD203B41FA5}">
                      <a16:colId xmlns:a16="http://schemas.microsoft.com/office/drawing/2014/main" val="87498225"/>
                    </a:ext>
                  </a:extLst>
                </a:gridCol>
                <a:gridCol w="1081520">
                  <a:extLst>
                    <a:ext uri="{9D8B030D-6E8A-4147-A177-3AD203B41FA5}">
                      <a16:colId xmlns:a16="http://schemas.microsoft.com/office/drawing/2014/main" val="2378953628"/>
                    </a:ext>
                  </a:extLst>
                </a:gridCol>
                <a:gridCol w="681615">
                  <a:extLst>
                    <a:ext uri="{9D8B030D-6E8A-4147-A177-3AD203B41FA5}">
                      <a16:colId xmlns:a16="http://schemas.microsoft.com/office/drawing/2014/main" val="746260391"/>
                    </a:ext>
                  </a:extLst>
                </a:gridCol>
                <a:gridCol w="706498">
                  <a:extLst>
                    <a:ext uri="{9D8B030D-6E8A-4147-A177-3AD203B41FA5}">
                      <a16:colId xmlns:a16="http://schemas.microsoft.com/office/drawing/2014/main" val="166857792"/>
                    </a:ext>
                  </a:extLst>
                </a:gridCol>
                <a:gridCol w="663841">
                  <a:extLst>
                    <a:ext uri="{9D8B030D-6E8A-4147-A177-3AD203B41FA5}">
                      <a16:colId xmlns:a16="http://schemas.microsoft.com/office/drawing/2014/main" val="2135726807"/>
                    </a:ext>
                  </a:extLst>
                </a:gridCol>
                <a:gridCol w="706498">
                  <a:extLst>
                    <a:ext uri="{9D8B030D-6E8A-4147-A177-3AD203B41FA5}">
                      <a16:colId xmlns:a16="http://schemas.microsoft.com/office/drawing/2014/main" val="832329178"/>
                    </a:ext>
                  </a:extLst>
                </a:gridCol>
                <a:gridCol w="731380">
                  <a:extLst>
                    <a:ext uri="{9D8B030D-6E8A-4147-A177-3AD203B41FA5}">
                      <a16:colId xmlns:a16="http://schemas.microsoft.com/office/drawing/2014/main" val="1195511734"/>
                    </a:ext>
                  </a:extLst>
                </a:gridCol>
                <a:gridCol w="663841">
                  <a:extLst>
                    <a:ext uri="{9D8B030D-6E8A-4147-A177-3AD203B41FA5}">
                      <a16:colId xmlns:a16="http://schemas.microsoft.com/office/drawing/2014/main" val="3668180258"/>
                    </a:ext>
                  </a:extLst>
                </a:gridCol>
                <a:gridCol w="731380">
                  <a:extLst>
                    <a:ext uri="{9D8B030D-6E8A-4147-A177-3AD203B41FA5}">
                      <a16:colId xmlns:a16="http://schemas.microsoft.com/office/drawing/2014/main" val="1403044187"/>
                    </a:ext>
                  </a:extLst>
                </a:gridCol>
                <a:gridCol w="596302">
                  <a:extLst>
                    <a:ext uri="{9D8B030D-6E8A-4147-A177-3AD203B41FA5}">
                      <a16:colId xmlns:a16="http://schemas.microsoft.com/office/drawing/2014/main" val="3082386145"/>
                    </a:ext>
                  </a:extLst>
                </a:gridCol>
                <a:gridCol w="663841">
                  <a:extLst>
                    <a:ext uri="{9D8B030D-6E8A-4147-A177-3AD203B41FA5}">
                      <a16:colId xmlns:a16="http://schemas.microsoft.com/office/drawing/2014/main" val="131241659"/>
                    </a:ext>
                  </a:extLst>
                </a:gridCol>
              </a:tblGrid>
              <a:tr h="346840">
                <a:tc rowSpan="2">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Education of Mother</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rowSpan="2">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Population Share (%)</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3">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MPI</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hMerge="1">
                  <a:txBody>
                    <a:bodyPr/>
                    <a:lstStyle/>
                    <a:p>
                      <a:endParaRPr lang="en-GB"/>
                    </a:p>
                  </a:txBody>
                  <a:tcPr/>
                </a:tc>
                <a:tc gridSpan="3">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Incidence (H, %)</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hMerge="1">
                  <a:txBody>
                    <a:bodyPr/>
                    <a:lstStyle/>
                    <a:p>
                      <a:endParaRPr lang="en-GB"/>
                    </a:p>
                  </a:txBody>
                  <a:tcPr/>
                </a:tc>
                <a:tc gridSpan="3">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Intensity (A, %)</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1419493"/>
                  </a:ext>
                </a:extLst>
              </a:tr>
              <a:tr h="725210">
                <a:tc vMerge="1">
                  <a:txBody>
                    <a:bodyPr/>
                    <a:lstStyle/>
                    <a:p>
                      <a:endParaRPr lang="en-GB"/>
                    </a:p>
                  </a:txBody>
                  <a:tcPr/>
                </a:tc>
                <a:tc vMerge="1">
                  <a:txBody>
                    <a:bodyPr/>
                    <a:lstStyle/>
                    <a:p>
                      <a:endParaRPr lang="en-GB"/>
                    </a:p>
                  </a:txBody>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Value</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gridSpan="2">
                  <a:txBody>
                    <a:bodyPr/>
                    <a:lstStyle/>
                    <a:p>
                      <a:pPr algn="l">
                        <a:lnSpc>
                          <a:spcPct val="107000"/>
                        </a:lnSpc>
                        <a:spcAft>
                          <a:spcPts val="0"/>
                        </a:spcAft>
                      </a:pPr>
                      <a:r>
                        <a:rPr lang="en-GB" sz="14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Confidence Interval (95%)</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hMerge="1">
                  <a:txBody>
                    <a:bodyPr/>
                    <a:lstStyle/>
                    <a:p>
                      <a:endParaRPr lang="en-GB"/>
                    </a:p>
                  </a:txBody>
                  <a:tcPr/>
                </a:tc>
                <a:extLst>
                  <a:ext uri="{0D108BD9-81ED-4DB2-BD59-A6C34878D82A}">
                    <a16:rowId xmlns:a16="http://schemas.microsoft.com/office/drawing/2014/main" val="3943178370"/>
                  </a:ext>
                </a:extLst>
              </a:tr>
              <a:tr h="331074">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Pre-primary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21.1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0.297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0.273</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0.321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68.9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63.9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73.9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43.1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42.2</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44.0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w="12700" cap="flat" cmpd="sng" algn="ctr">
                      <a:solidFill>
                        <a:srgbClr val="000000"/>
                      </a:solidFill>
                      <a:prstDash val="solid"/>
                      <a:round/>
                      <a:headEnd type="none" w="med" len="med"/>
                      <a:tailEnd type="none" w="med" len="med"/>
                    </a:lnT>
                    <a:lnB>
                      <a:noFill/>
                    </a:lnB>
                    <a:pattFill prst="pct70">
                      <a:fgClr>
                        <a:srgbClr val="CCFF99"/>
                      </a:fgClr>
                      <a:bgClr>
                        <a:schemeClr val="bg1"/>
                      </a:bgClr>
                    </a:pattFill>
                  </a:tcPr>
                </a:tc>
                <a:extLst>
                  <a:ext uri="{0D108BD9-81ED-4DB2-BD59-A6C34878D82A}">
                    <a16:rowId xmlns:a16="http://schemas.microsoft.com/office/drawing/2014/main" val="4081251479"/>
                  </a:ext>
                </a:extLst>
              </a:tr>
              <a:tr h="331074">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Primary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45.5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0.217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0.204</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0.230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54.8</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51.7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57.9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39.7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39.3</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40.1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extLst>
                  <a:ext uri="{0D108BD9-81ED-4DB2-BD59-A6C34878D82A}">
                    <a16:rowId xmlns:a16="http://schemas.microsoft.com/office/drawing/2014/main" val="540539413"/>
                  </a:ext>
                </a:extLst>
              </a:tr>
              <a:tr h="331074">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Lower secondary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17.7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0.122</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0.109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0.136</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32.9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29.3</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36.5</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37.1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36.4</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37.9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a:noFill/>
                    </a:lnB>
                    <a:pattFill prst="pct70">
                      <a:fgClr>
                        <a:srgbClr val="CCFF99"/>
                      </a:fgClr>
                      <a:bgClr>
                        <a:schemeClr val="bg1"/>
                      </a:bgClr>
                    </a:pattFill>
                  </a:tcPr>
                </a:tc>
                <a:extLst>
                  <a:ext uri="{0D108BD9-81ED-4DB2-BD59-A6C34878D82A}">
                    <a16:rowId xmlns:a16="http://schemas.microsoft.com/office/drawing/2014/main" val="3362355196"/>
                  </a:ext>
                </a:extLst>
              </a:tr>
              <a:tr h="331074">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Upper secondary+</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b">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15.1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0.027</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0.021</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0.033</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8.0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6.3</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9.6</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33.9</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a:solidFill>
                            <a:srgbClr val="008000"/>
                          </a:solidFill>
                          <a:effectLst/>
                          <a:latin typeface="Calibri" panose="020F0502020204030204" pitchFamily="34" charset="0"/>
                          <a:ea typeface="Calibri" panose="020F0502020204030204" pitchFamily="34" charset="0"/>
                          <a:cs typeface="Calibri" panose="020F0502020204030204" pitchFamily="34" charset="0"/>
                        </a:rPr>
                        <a:t>33.0</a:t>
                      </a:r>
                      <a:endParaRPr lang="en-GB" sz="1400" b="1">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tc>
                  <a:txBody>
                    <a:bodyPr/>
                    <a:lstStyle/>
                    <a:p>
                      <a:pPr algn="l">
                        <a:lnSpc>
                          <a:spcPct val="107000"/>
                        </a:lnSpc>
                        <a:spcAft>
                          <a:spcPts val="0"/>
                        </a:spcAft>
                      </a:pPr>
                      <a:r>
                        <a:rPr lang="en-GB" sz="1400" b="1"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34.8</a:t>
                      </a:r>
                      <a:endParaRPr lang="en-GB" sz="1400" b="1" dirty="0">
                        <a:solidFill>
                          <a:srgbClr val="008000"/>
                        </a:solidFill>
                        <a:effectLst/>
                        <a:latin typeface="Calibri" panose="020F0502020204030204" pitchFamily="34" charset="0"/>
                        <a:ea typeface="Calibri" panose="020F0502020204030204" pitchFamily="34" charset="0"/>
                        <a:cs typeface="Gautami" panose="020B0502040204020203" pitchFamily="34" charset="0"/>
                      </a:endParaRPr>
                    </a:p>
                  </a:txBody>
                  <a:tcPr marL="68562" marR="68562" marT="0" marB="0" anchor="ctr">
                    <a:lnL>
                      <a:noFill/>
                    </a:lnL>
                    <a:lnR>
                      <a:noFill/>
                    </a:lnR>
                    <a:lnT>
                      <a:noFill/>
                    </a:lnT>
                    <a:lnB w="12700" cap="flat" cmpd="sng" algn="ctr">
                      <a:solidFill>
                        <a:srgbClr val="000000"/>
                      </a:solidFill>
                      <a:prstDash val="solid"/>
                      <a:round/>
                      <a:headEnd type="none" w="med" len="med"/>
                      <a:tailEnd type="none" w="med" len="med"/>
                    </a:lnB>
                    <a:pattFill prst="pct70">
                      <a:fgClr>
                        <a:srgbClr val="CCFF99"/>
                      </a:fgClr>
                      <a:bgClr>
                        <a:schemeClr val="bg1"/>
                      </a:bgClr>
                    </a:pattFill>
                  </a:tcPr>
                </a:tc>
                <a:extLst>
                  <a:ext uri="{0D108BD9-81ED-4DB2-BD59-A6C34878D82A}">
                    <a16:rowId xmlns:a16="http://schemas.microsoft.com/office/drawing/2014/main" val="959088418"/>
                  </a:ext>
                </a:extLst>
              </a:tr>
            </a:tbl>
          </a:graphicData>
        </a:graphic>
      </p:graphicFrame>
      <p:sp>
        <p:nvSpPr>
          <p:cNvPr id="21" name="矩形 17">
            <a:extLst>
              <a:ext uri="{FF2B5EF4-FFF2-40B4-BE49-F238E27FC236}">
                <a16:creationId xmlns:a16="http://schemas.microsoft.com/office/drawing/2014/main" id="{4D4A12A7-039B-4E6E-93BE-2A8A0F44DF54}"/>
              </a:ext>
            </a:extLst>
          </p:cNvPr>
          <p:cNvSpPr/>
          <p:nvPr/>
        </p:nvSpPr>
        <p:spPr>
          <a:xfrm>
            <a:off x="2006007" y="517427"/>
            <a:ext cx="3936005"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14432452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FA1A9E-F0CD-4EBF-922E-780710731B23}"/>
              </a:ext>
            </a:extLst>
          </p:cNvPr>
          <p:cNvSpPr/>
          <p:nvPr/>
        </p:nvSpPr>
        <p:spPr>
          <a:xfrm>
            <a:off x="1772158" y="954104"/>
            <a:ext cx="5337507" cy="388467"/>
          </a:xfrm>
          <a:prstGeom prst="rect">
            <a:avLst/>
          </a:prstGeom>
        </p:spPr>
        <p:txBody>
          <a:bodyPr wrap="none">
            <a:spAutoFit/>
          </a:bodyPr>
          <a:lstStyle/>
          <a:p>
            <a:pPr marL="457063" lvl="1" defTabSz="457063">
              <a:lnSpc>
                <a:spcPct val="107000"/>
              </a:lnSpc>
              <a:spcBef>
                <a:spcPts val="200"/>
              </a:spcBef>
            </a:pPr>
            <a:r>
              <a:rPr lang="en-GB" sz="1799" b="1" dirty="0">
                <a:solidFill>
                  <a:srgbClr val="008000"/>
                </a:solidFill>
                <a:latin typeface="Calibri" panose="020F0502020204030204" pitchFamily="34" charset="0"/>
                <a:ea typeface="MS Gothic" panose="020B0609070205080204" pitchFamily="49" charset="-128"/>
                <a:cs typeface="Gautami" panose="020B0502040204020203" pitchFamily="34" charset="0"/>
              </a:rPr>
              <a:t>Iraq’s Child-adjusted MPI by Education of Mother</a:t>
            </a:r>
            <a:endParaRPr lang="en-GB" sz="1799" b="1" dirty="0">
              <a:solidFill>
                <a:srgbClr val="008000"/>
              </a:solidFill>
              <a:latin typeface="Calibri Light" panose="020F0302020204030204" pitchFamily="34" charset="0"/>
              <a:ea typeface="MS Gothic" panose="020B0609070205080204" pitchFamily="49" charset="-128"/>
              <a:cs typeface="Gautami" panose="020B0502040204020203" pitchFamily="34" charset="0"/>
            </a:endParaRPr>
          </a:p>
        </p:txBody>
      </p:sp>
      <p:sp>
        <p:nvSpPr>
          <p:cNvPr id="19" name="Rectangle 18">
            <a:extLst>
              <a:ext uri="{FF2B5EF4-FFF2-40B4-BE49-F238E27FC236}">
                <a16:creationId xmlns:a16="http://schemas.microsoft.com/office/drawing/2014/main" id="{49FBCBC3-E284-43BD-A0A4-75C50553DCB5}"/>
              </a:ext>
            </a:extLst>
          </p:cNvPr>
          <p:cNvSpPr/>
          <p:nvPr/>
        </p:nvSpPr>
        <p:spPr>
          <a:xfrm>
            <a:off x="889147" y="1677801"/>
            <a:ext cx="8626446" cy="369236"/>
          </a:xfrm>
          <a:prstGeom prst="rect">
            <a:avLst/>
          </a:prstGeom>
        </p:spPr>
        <p:txBody>
          <a:bodyPr wrap="square">
            <a:spAutoFit/>
          </a:bodyPr>
          <a:lstStyle/>
          <a:p>
            <a:pPr defTabSz="457063">
              <a:spcAft>
                <a:spcPts val="600"/>
              </a:spcAft>
            </a:pPr>
            <a:r>
              <a:rPr lang="en-GB" sz="1799"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Percentage contribution of each indicator to child-adjusted MPI by education of mother</a:t>
            </a:r>
            <a:endParaRPr lang="en-GB" sz="1799" b="1" dirty="0">
              <a:solidFill>
                <a:srgbClr val="008000"/>
              </a:solidFill>
              <a:latin typeface="Helvetica" panose="020B0604020202020204" pitchFamily="34" charset="0"/>
              <a:ea typeface="Times New Roman" panose="02020603050405020304" pitchFamily="18" charset="0"/>
              <a:cs typeface="Times New Roman" panose="02020603050405020304" pitchFamily="18" charset="0"/>
            </a:endParaRPr>
          </a:p>
        </p:txBody>
      </p:sp>
      <p:graphicFrame>
        <p:nvGraphicFramePr>
          <p:cNvPr id="20" name="Chart 19">
            <a:extLst>
              <a:ext uri="{FF2B5EF4-FFF2-40B4-BE49-F238E27FC236}">
                <a16:creationId xmlns:a16="http://schemas.microsoft.com/office/drawing/2014/main" id="{00000000-0008-0000-0E00-000002000000}"/>
              </a:ext>
            </a:extLst>
          </p:cNvPr>
          <p:cNvGraphicFramePr/>
          <p:nvPr>
            <p:extLst>
              <p:ext uri="{D42A27DB-BD31-4B8C-83A1-F6EECF244321}">
                <p14:modId xmlns:p14="http://schemas.microsoft.com/office/powerpoint/2010/main" val="2302144849"/>
              </p:ext>
            </p:extLst>
          </p:nvPr>
        </p:nvGraphicFramePr>
        <p:xfrm>
          <a:off x="932000" y="2161711"/>
          <a:ext cx="9733222" cy="4198348"/>
        </p:xfrm>
        <a:graphic>
          <a:graphicData uri="http://schemas.openxmlformats.org/drawingml/2006/chart">
            <c:chart xmlns:c="http://schemas.openxmlformats.org/drawingml/2006/chart" xmlns:r="http://schemas.openxmlformats.org/officeDocument/2006/relationships" r:id="rId3"/>
          </a:graphicData>
        </a:graphic>
      </p:graphicFrame>
      <p:sp>
        <p:nvSpPr>
          <p:cNvPr id="21" name="矩形 17">
            <a:extLst>
              <a:ext uri="{FF2B5EF4-FFF2-40B4-BE49-F238E27FC236}">
                <a16:creationId xmlns:a16="http://schemas.microsoft.com/office/drawing/2014/main" id="{4E447C87-ECF1-4E45-911E-5087B09CC81D}"/>
              </a:ext>
            </a:extLst>
          </p:cNvPr>
          <p:cNvSpPr/>
          <p:nvPr/>
        </p:nvSpPr>
        <p:spPr>
          <a:xfrm>
            <a:off x="1988256" y="517427"/>
            <a:ext cx="4258556" cy="461665"/>
          </a:xfrm>
          <a:prstGeom prst="rect">
            <a:avLst/>
          </a:prstGeom>
        </p:spPr>
        <p:txBody>
          <a:bodyPr wrap="square">
            <a:spAutoFit/>
          </a:bodyPr>
          <a:lstStyle/>
          <a:p>
            <a:pPr algn="ctr" defTabSz="914126">
              <a:defRPr/>
            </a:pPr>
            <a:r>
              <a:rPr lang="en-GB" altLang="zh-CN" b="1" dirty="0">
                <a:solidFill>
                  <a:srgbClr val="008000"/>
                </a:solidFill>
                <a:latin typeface="Constantia" panose="02030602050306030303" pitchFamily="18" charset="0"/>
                <a:ea typeface="+mj-ea"/>
                <a:cs typeface="+mj-cs"/>
              </a:rPr>
              <a:t>Child-adjusted MPI</a:t>
            </a:r>
            <a:endParaRPr lang="zh-CN" altLang="en-US" b="1" dirty="0">
              <a:solidFill>
                <a:srgbClr val="008000"/>
              </a:solidFill>
              <a:latin typeface="Constantia" panose="02030602050306030303" pitchFamily="18" charset="0"/>
              <a:ea typeface="+mj-ea"/>
              <a:cs typeface="+mj-cs"/>
            </a:endParaRPr>
          </a:p>
        </p:txBody>
      </p:sp>
    </p:spTree>
    <p:extLst>
      <p:ext uri="{BB962C8B-B14F-4D97-AF65-F5344CB8AC3E}">
        <p14:creationId xmlns:p14="http://schemas.microsoft.com/office/powerpoint/2010/main" val="40423168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838200"/>
            <a:ext cx="8761729" cy="457200"/>
          </a:xfrm>
        </p:spPr>
        <p:txBody>
          <a:bodyPr>
            <a:normAutofit fontScale="90000"/>
          </a:bodyPr>
          <a:lstStyle/>
          <a:p>
            <a:r>
              <a:rPr lang="en-US" sz="2800" b="1" dirty="0" smtClean="0">
                <a:solidFill>
                  <a:srgbClr val="008000"/>
                </a:solidFill>
                <a:latin typeface="Constantia" panose="02030602050306030303" pitchFamily="18" charset="0"/>
              </a:rPr>
              <a:t> </a:t>
            </a:r>
            <a:r>
              <a:rPr lang="en-US" dirty="0" smtClean="0">
                <a:solidFill>
                  <a:srgbClr val="008000"/>
                </a:solidFill>
              </a:rPr>
              <a:t/>
            </a:r>
            <a:br>
              <a:rPr lang="en-US" dirty="0" smtClean="0">
                <a:solidFill>
                  <a:srgbClr val="008000"/>
                </a:solidFill>
              </a:rPr>
            </a:br>
            <a:r>
              <a:rPr lang="en-US" dirty="0" smtClean="0">
                <a:solidFill>
                  <a:srgbClr val="008000"/>
                </a:solidFill>
              </a:rPr>
              <a:t/>
            </a:r>
            <a:br>
              <a:rPr lang="en-US" dirty="0" smtClean="0">
                <a:solidFill>
                  <a:srgbClr val="008000"/>
                </a:solidFill>
              </a:rPr>
            </a:br>
            <a:r>
              <a:rPr lang="en-US" b="1" dirty="0">
                <a:solidFill>
                  <a:srgbClr val="008000"/>
                </a:solidFill>
                <a:latin typeface="Constantia" panose="02030602050306030303" pitchFamily="18" charset="0"/>
              </a:rPr>
              <a:t>Lastly</a:t>
            </a:r>
            <a:endParaRPr lang="en-US" sz="3200" dirty="0">
              <a:solidFill>
                <a:srgbClr val="008000"/>
              </a:solidFill>
            </a:endParaRPr>
          </a:p>
        </p:txBody>
      </p:sp>
      <p:sp>
        <p:nvSpPr>
          <p:cNvPr id="3" name="Content Placeholder 2"/>
          <p:cNvSpPr>
            <a:spLocks noGrp="1"/>
          </p:cNvSpPr>
          <p:nvPr>
            <p:ph idx="1"/>
          </p:nvPr>
        </p:nvSpPr>
        <p:spPr>
          <a:xfrm>
            <a:off x="1218883" y="1600200"/>
            <a:ext cx="9751060" cy="3429000"/>
          </a:xfrm>
          <a:pattFill prst="pct10">
            <a:fgClr>
              <a:srgbClr val="CCFF99"/>
            </a:fgClr>
            <a:bgClr>
              <a:schemeClr val="bg1"/>
            </a:bgClr>
          </a:pattFill>
        </p:spPr>
        <p:txBody>
          <a:bodyPr>
            <a:normAutofit fontScale="92500" lnSpcReduction="20000"/>
          </a:bodyPr>
          <a:lstStyle/>
          <a:p>
            <a:pPr marL="0" indent="0">
              <a:buNone/>
            </a:pPr>
            <a:r>
              <a:rPr lang="en-US" dirty="0" smtClean="0">
                <a:solidFill>
                  <a:srgbClr val="008000"/>
                </a:solidFill>
                <a:latin typeface="Times New Roman" panose="02020603050405020304" pitchFamily="18" charset="0"/>
                <a:cs typeface="Times New Roman" panose="02020603050405020304" pitchFamily="18" charset="0"/>
              </a:rPr>
              <a:t>Iraq, </a:t>
            </a:r>
            <a:r>
              <a:rPr lang="en-US" dirty="0">
                <a:solidFill>
                  <a:srgbClr val="008000"/>
                </a:solidFill>
                <a:latin typeface="Times New Roman" panose="02020603050405020304" pitchFamily="18" charset="0"/>
                <a:cs typeface="Times New Roman" panose="02020603050405020304" pitchFamily="18" charset="0"/>
              </a:rPr>
              <a:t>Ministry of Planning is working in cooperation with the World Bank to prepare for the third poverty reduction strategy</a:t>
            </a:r>
            <a:r>
              <a:rPr lang="en-US" dirty="0" smtClean="0">
                <a:solidFill>
                  <a:srgbClr val="008000"/>
                </a:solidFill>
                <a:latin typeface="Times New Roman" panose="02020603050405020304" pitchFamily="18" charset="0"/>
                <a:cs typeface="Times New Roman" panose="02020603050405020304" pitchFamily="18" charset="0"/>
              </a:rPr>
              <a:t>.</a:t>
            </a:r>
          </a:p>
          <a:p>
            <a:pPr marL="0" indent="0">
              <a:buNone/>
            </a:pPr>
            <a:r>
              <a:rPr lang="en-US" dirty="0">
                <a:solidFill>
                  <a:srgbClr val="008000"/>
                </a:solidFill>
                <a:latin typeface="Times New Roman" panose="02020603050405020304" pitchFamily="18" charset="0"/>
                <a:cs typeface="Times New Roman" panose="02020603050405020304" pitchFamily="18" charset="0"/>
              </a:rPr>
              <a:t/>
            </a:r>
            <a:br>
              <a:rPr lang="en-US" dirty="0">
                <a:solidFill>
                  <a:srgbClr val="008000"/>
                </a:solidFill>
                <a:latin typeface="Times New Roman" panose="02020603050405020304" pitchFamily="18" charset="0"/>
                <a:cs typeface="Times New Roman" panose="02020603050405020304" pitchFamily="18" charset="0"/>
              </a:rPr>
            </a:br>
            <a:r>
              <a:rPr lang="en-US" dirty="0">
                <a:solidFill>
                  <a:srgbClr val="008000"/>
                </a:solidFill>
                <a:latin typeface="Times New Roman" panose="02020603050405020304" pitchFamily="18" charset="0"/>
                <a:cs typeface="Times New Roman" panose="02020603050405020304" pitchFamily="18" charset="0"/>
              </a:rPr>
              <a:t>The National MPI will be one of the main inputs for building the </a:t>
            </a:r>
            <a:r>
              <a:rPr lang="en-US" dirty="0" smtClean="0">
                <a:solidFill>
                  <a:srgbClr val="008000"/>
                </a:solidFill>
                <a:latin typeface="Times New Roman" panose="02020603050405020304" pitchFamily="18" charset="0"/>
                <a:cs typeface="Times New Roman" panose="02020603050405020304" pitchFamily="18" charset="0"/>
              </a:rPr>
              <a:t>new strategy.</a:t>
            </a:r>
          </a:p>
          <a:p>
            <a:pPr marL="0" indent="0">
              <a:buNone/>
            </a:pPr>
            <a:r>
              <a:rPr lang="en-US" dirty="0">
                <a:solidFill>
                  <a:srgbClr val="008000"/>
                </a:solidFill>
                <a:latin typeface="Times New Roman" panose="02020603050405020304" pitchFamily="18" charset="0"/>
                <a:cs typeface="Times New Roman" panose="02020603050405020304" pitchFamily="18" charset="0"/>
              </a:rPr>
              <a:t/>
            </a:r>
            <a:br>
              <a:rPr lang="en-US" dirty="0">
                <a:solidFill>
                  <a:srgbClr val="008000"/>
                </a:solidFill>
                <a:latin typeface="Times New Roman" panose="02020603050405020304" pitchFamily="18" charset="0"/>
                <a:cs typeface="Times New Roman" panose="02020603050405020304" pitchFamily="18" charset="0"/>
              </a:rPr>
            </a:br>
            <a:r>
              <a:rPr lang="en-US" dirty="0">
                <a:solidFill>
                  <a:srgbClr val="008000"/>
                </a:solidFill>
                <a:latin typeface="Times New Roman" panose="02020603050405020304" pitchFamily="18" charset="0"/>
                <a:cs typeface="Times New Roman" panose="02020603050405020304" pitchFamily="18" charset="0"/>
              </a:rPr>
              <a:t>At the same time, CSO is working hard to implement IHSES III and MICS 7 which will be an important opportunity to update the measurement of monetary and multidimensional poverty.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576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1" y="2819400"/>
            <a:ext cx="8610601" cy="1524000"/>
          </a:xfrm>
        </p:spPr>
        <p:txBody>
          <a:bodyPr>
            <a:normAutofit/>
          </a:bodyPr>
          <a:lstStyle/>
          <a:p>
            <a:pPr algn="ctr"/>
            <a:r>
              <a:rPr lang="en-US" sz="6000" b="1" dirty="0" smtClean="0">
                <a:solidFill>
                  <a:srgbClr val="008000"/>
                </a:solidFill>
              </a:rPr>
              <a:t>THANKS </a:t>
            </a:r>
            <a:endParaRPr lang="en-US" sz="6000" b="1" dirty="0">
              <a:solidFill>
                <a:srgbClr val="008000"/>
              </a:solidFill>
            </a:endParaRPr>
          </a:p>
        </p:txBody>
      </p:sp>
    </p:spTree>
    <p:extLst>
      <p:ext uri="{BB962C8B-B14F-4D97-AF65-F5344CB8AC3E}">
        <p14:creationId xmlns:p14="http://schemas.microsoft.com/office/powerpoint/2010/main" val="225645653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49300"/>
            <a:ext cx="3826113" cy="2667000"/>
          </a:xfrm>
          <a:effectLst>
            <a:innerShdw blurRad="546100" dir="16440000">
              <a:schemeClr val="accent6">
                <a:alpha val="38000"/>
              </a:schemeClr>
            </a:innerShdw>
            <a:reflection stA="74000" endPos="6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433" y="1449300"/>
            <a:ext cx="3863179" cy="2667000"/>
          </a:xfrm>
          <a:prstGeom prst="rect">
            <a:avLst/>
          </a:prstGeom>
          <a:effectLst>
            <a:outerShdw blurRad="50800" dir="16200000" rotWithShape="0">
              <a:schemeClr val="accent6">
                <a:alpha val="40000"/>
              </a:schemeClr>
            </a:outerShdw>
            <a:reflection endPos="51000" dir="5400000" sy="-100000" algn="bl" rotWithShape="0"/>
          </a:effec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94000"/>
                    </a14:imgEffect>
                  </a14:imgLayer>
                </a14:imgProps>
              </a:ext>
              <a:ext uri="{28A0092B-C50C-407E-A947-70E740481C1C}">
                <a14:useLocalDpi xmlns:a14="http://schemas.microsoft.com/office/drawing/2010/main" val="0"/>
              </a:ext>
            </a:extLst>
          </a:blip>
          <a:srcRect/>
          <a:stretch/>
        </p:blipFill>
        <p:spPr>
          <a:xfrm>
            <a:off x="7694612" y="1449300"/>
            <a:ext cx="4191001" cy="2667000"/>
          </a:xfrm>
          <a:prstGeom prst="rect">
            <a:avLst/>
          </a:prstGeom>
          <a:effectLst>
            <a:outerShdw blurRad="419100" dist="127000" dir="5820000" algn="ctr" rotWithShape="0">
              <a:srgbClr val="000000">
                <a:alpha val="43137"/>
              </a:srgbClr>
            </a:outerShdw>
            <a:reflection stA="71000" endPos="65000" dist="50800" dir="5400000" sy="-100000" algn="bl" rotWithShape="0"/>
          </a:effectLst>
        </p:spPr>
      </p:pic>
    </p:spTree>
    <p:extLst>
      <p:ext uri="{BB962C8B-B14F-4D97-AF65-F5344CB8AC3E}">
        <p14:creationId xmlns:p14="http://schemas.microsoft.com/office/powerpoint/2010/main" val="23557089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12" y="1458686"/>
            <a:ext cx="3733800" cy="326571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129" y="1458686"/>
            <a:ext cx="4419600" cy="32657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12" y="1458686"/>
            <a:ext cx="3657600" cy="3265714"/>
          </a:xfrm>
          <a:prstGeom prst="rect">
            <a:avLst/>
          </a:prstGeom>
        </p:spPr>
      </p:pic>
    </p:spTree>
    <p:extLst>
      <p:ext uri="{BB962C8B-B14F-4D97-AF65-F5344CB8AC3E}">
        <p14:creationId xmlns:p14="http://schemas.microsoft.com/office/powerpoint/2010/main" val="1988119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8000"/>
                </a:solidFill>
              </a:rPr>
              <a:t>Unsatisfied basic needs Mapping and living Standard in Iraq</a:t>
            </a:r>
            <a:r>
              <a:rPr lang="en-US" sz="2400" b="1" dirty="0" smtClean="0">
                <a:solidFill>
                  <a:srgbClr val="008000"/>
                </a:solidFill>
              </a:rPr>
              <a:t>, 2006</a:t>
            </a:r>
            <a:endParaRPr lang="en-US" sz="2400" b="1" dirty="0">
              <a:solidFill>
                <a:srgbClr val="008000"/>
              </a:solidFill>
            </a:endParaRPr>
          </a:p>
        </p:txBody>
      </p:sp>
      <p:sp useBgFill="1">
        <p:nvSpPr>
          <p:cNvPr id="3" name="Content Placeholder 2"/>
          <p:cNvSpPr>
            <a:spLocks noGrp="1"/>
          </p:cNvSpPr>
          <p:nvPr>
            <p:ph idx="1"/>
          </p:nvPr>
        </p:nvSpPr>
        <p:spPr>
          <a:xfrm>
            <a:off x="1218883" y="1828800"/>
            <a:ext cx="5637529" cy="3810000"/>
          </a:xfrm>
        </p:spPr>
        <p:txBody>
          <a:bodyPr/>
          <a:lstStyle/>
          <a:p>
            <a:pPr marL="0" indent="0" algn="just">
              <a:buNone/>
            </a:pPr>
            <a:r>
              <a:rPr lang="en-US" dirty="0" smtClean="0">
                <a:solidFill>
                  <a:srgbClr val="008000"/>
                </a:solidFill>
              </a:rPr>
              <a:t>After publishing the survey results of the living conditions in Iraq, 2004 many questions raised about the possibility of carrying out further analysis to complete what was accomplished in the first analytical  report, and to estimate an overall living index  </a:t>
            </a:r>
            <a:endParaRPr lang="en-US" dirty="0">
              <a:solidFill>
                <a:srgbClr val="008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5428" y="1828800"/>
            <a:ext cx="3288601" cy="3810000"/>
          </a:xfrm>
          <a:prstGeom prst="rect">
            <a:avLst/>
          </a:prstGeom>
        </p:spPr>
      </p:pic>
    </p:spTree>
    <p:extLst>
      <p:ext uri="{BB962C8B-B14F-4D97-AF65-F5344CB8AC3E}">
        <p14:creationId xmlns:p14="http://schemas.microsoft.com/office/powerpoint/2010/main" val="743019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609600"/>
            <a:ext cx="9904730" cy="838200"/>
          </a:xfrm>
        </p:spPr>
        <p:txBody>
          <a:bodyPr>
            <a:normAutofit/>
          </a:bodyPr>
          <a:lstStyle/>
          <a:p>
            <a:r>
              <a:rPr lang="en-US" sz="2400" b="1" dirty="0">
                <a:solidFill>
                  <a:srgbClr val="008000"/>
                </a:solidFill>
              </a:rPr>
              <a:t>The Aspects and indicators of the deprivation indices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51573188"/>
              </p:ext>
            </p:extLst>
          </p:nvPr>
        </p:nvGraphicFramePr>
        <p:xfrm>
          <a:off x="1219200" y="1600200"/>
          <a:ext cx="9904413" cy="4495797"/>
        </p:xfrm>
        <a:graphic>
          <a:graphicData uri="http://schemas.openxmlformats.org/drawingml/2006/table">
            <a:tbl>
              <a:tblPr firstRow="1" bandRow="1">
                <a:tableStyleId>{5C22544A-7EE6-4342-B048-85BDC9FD1C3A}</a:tableStyleId>
              </a:tblPr>
              <a:tblGrid>
                <a:gridCol w="3301471">
                  <a:extLst>
                    <a:ext uri="{9D8B030D-6E8A-4147-A177-3AD203B41FA5}">
                      <a16:colId xmlns:a16="http://schemas.microsoft.com/office/drawing/2014/main" val="4097545566"/>
                    </a:ext>
                  </a:extLst>
                </a:gridCol>
                <a:gridCol w="3301471">
                  <a:extLst>
                    <a:ext uri="{9D8B030D-6E8A-4147-A177-3AD203B41FA5}">
                      <a16:colId xmlns:a16="http://schemas.microsoft.com/office/drawing/2014/main" val="2816934017"/>
                    </a:ext>
                  </a:extLst>
                </a:gridCol>
                <a:gridCol w="3301471">
                  <a:extLst>
                    <a:ext uri="{9D8B030D-6E8A-4147-A177-3AD203B41FA5}">
                      <a16:colId xmlns:a16="http://schemas.microsoft.com/office/drawing/2014/main" val="3869563386"/>
                    </a:ext>
                  </a:extLst>
                </a:gridCol>
              </a:tblGrid>
              <a:tr h="510886">
                <a:tc>
                  <a: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Field </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No.</a:t>
                      </a:r>
                      <a:r>
                        <a:rPr lang="en-US" baseline="0" dirty="0" smtClean="0">
                          <a:solidFill>
                            <a:schemeClr val="accent1">
                              <a:lumMod val="50000"/>
                            </a:schemeClr>
                          </a:solidFill>
                          <a:latin typeface="Times New Roman" panose="02020603050405020304" pitchFamily="18" charset="0"/>
                          <a:cs typeface="Times New Roman" panose="02020603050405020304" pitchFamily="18" charset="0"/>
                        </a:rPr>
                        <a:t> of Aspects </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No.</a:t>
                      </a:r>
                      <a:r>
                        <a:rPr lang="en-US" baseline="0" dirty="0" smtClean="0">
                          <a:solidFill>
                            <a:schemeClr val="accent1">
                              <a:lumMod val="50000"/>
                            </a:schemeClr>
                          </a:solidFill>
                          <a:latin typeface="Times New Roman" panose="02020603050405020304" pitchFamily="18" charset="0"/>
                          <a:cs typeface="Times New Roman" panose="02020603050405020304" pitchFamily="18" charset="0"/>
                        </a:rPr>
                        <a:t> indicators </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1557647985"/>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Education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4</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5</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3898083427"/>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Health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5</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1852255473"/>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Infrastructure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3</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7</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261142457"/>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Housing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5</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5</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3603373489"/>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Dwelling</a:t>
                      </a:r>
                      <a:r>
                        <a:rPr lang="en-US" b="0" baseline="0" dirty="0" smtClean="0">
                          <a:solidFill>
                            <a:schemeClr val="accent1">
                              <a:lumMod val="50000"/>
                            </a:schemeClr>
                          </a:solidFill>
                          <a:latin typeface="Times New Roman" panose="02020603050405020304" pitchFamily="18" charset="0"/>
                          <a:cs typeface="Times New Roman" panose="02020603050405020304" pitchFamily="18" charset="0"/>
                        </a:rPr>
                        <a:t> neighbored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6</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9</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3895926192"/>
                  </a:ext>
                </a:extLst>
              </a:tr>
              <a:tr h="919595">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Household economic status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5</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9</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1381625434"/>
                  </a:ext>
                </a:extLst>
              </a:tr>
              <a:tr h="510886">
                <a:tc>
                  <a:txBody>
                    <a:bodyPr/>
                    <a:lstStyle/>
                    <a:p>
                      <a:r>
                        <a:rPr lang="en-US" b="0" dirty="0" smtClean="0">
                          <a:solidFill>
                            <a:schemeClr val="accent1">
                              <a:lumMod val="50000"/>
                            </a:schemeClr>
                          </a:solidFill>
                          <a:latin typeface="Times New Roman" panose="02020603050405020304" pitchFamily="18" charset="0"/>
                          <a:cs typeface="Times New Roman" panose="02020603050405020304" pitchFamily="18" charset="0"/>
                        </a:rPr>
                        <a:t>Level of living index </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28</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tc>
                  <a:txBody>
                    <a:bodyPr/>
                    <a:lstStyle/>
                    <a:p>
                      <a:pPr algn="ctr"/>
                      <a:r>
                        <a:rPr lang="en-US" b="0" dirty="0" smtClean="0">
                          <a:solidFill>
                            <a:schemeClr val="accent1">
                              <a:lumMod val="50000"/>
                            </a:schemeClr>
                          </a:solidFill>
                          <a:latin typeface="Times New Roman" panose="02020603050405020304" pitchFamily="18" charset="0"/>
                          <a:cs typeface="Times New Roman" panose="02020603050405020304" pitchFamily="18" charset="0"/>
                        </a:rPr>
                        <a:t>42</a:t>
                      </a:r>
                      <a:endParaRPr lang="en-US" b="0" dirty="0">
                        <a:solidFill>
                          <a:schemeClr val="accent1">
                            <a:lumMod val="50000"/>
                          </a:schemeClr>
                        </a:solidFill>
                        <a:latin typeface="Times New Roman" panose="02020603050405020304" pitchFamily="18" charset="0"/>
                        <a:cs typeface="Times New Roman" panose="02020603050405020304" pitchFamily="18" charset="0"/>
                      </a:endParaRPr>
                    </a:p>
                  </a:txBody>
                  <a:tcPr>
                    <a:pattFill prst="pct70">
                      <a:fgClr>
                        <a:srgbClr val="CCFF99"/>
                      </a:fgClr>
                      <a:bgClr>
                        <a:schemeClr val="bg1"/>
                      </a:bgClr>
                    </a:pattFill>
                  </a:tcPr>
                </a:tc>
                <a:extLst>
                  <a:ext uri="{0D108BD9-81ED-4DB2-BD59-A6C34878D82A}">
                    <a16:rowId xmlns:a16="http://schemas.microsoft.com/office/drawing/2014/main" val="3563224272"/>
                  </a:ext>
                </a:extLst>
              </a:tr>
            </a:tbl>
          </a:graphicData>
        </a:graphic>
      </p:graphicFrame>
    </p:spTree>
    <p:extLst>
      <p:ext uri="{BB962C8B-B14F-4D97-AF65-F5344CB8AC3E}">
        <p14:creationId xmlns:p14="http://schemas.microsoft.com/office/powerpoint/2010/main" val="236946002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370012" y="457200"/>
            <a:ext cx="10210800" cy="1191682"/>
          </a:xfrm>
        </p:spPr>
        <p:txBody>
          <a:bodyPr>
            <a:noAutofit/>
          </a:bodyPr>
          <a:lstStyle/>
          <a:p>
            <a:r>
              <a:rPr lang="en-US" sz="2400" b="1" dirty="0">
                <a:solidFill>
                  <a:srgbClr val="008000"/>
                </a:solidFill>
              </a:rPr>
              <a:t>Level of deprivation :3-level classification , all Iraq </a:t>
            </a:r>
            <a:r>
              <a:rPr lang="en-US" sz="2400" b="1" dirty="0" smtClean="0">
                <a:solidFill>
                  <a:srgbClr val="008000"/>
                </a:solidFill>
              </a:rPr>
              <a:t>(</a:t>
            </a:r>
            <a:r>
              <a:rPr lang="en-US" sz="2400" b="1" dirty="0">
                <a:solidFill>
                  <a:srgbClr val="008000"/>
                </a:solidFill>
              </a:rPr>
              <a:t>percent of households ) </a:t>
            </a:r>
          </a:p>
        </p:txBody>
      </p:sp>
      <p:pic>
        <p:nvPicPr>
          <p:cNvPr id="7" name="Picture 6"/>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11680" y="2048419"/>
            <a:ext cx="8685688" cy="3861306"/>
          </a:xfrm>
          <a:prstGeom prst="rect">
            <a:avLst/>
          </a:prstGeom>
          <a:pattFill prst="pct75">
            <a:fgClr>
              <a:srgbClr val="CCFF99"/>
            </a:fgClr>
            <a:bgClr>
              <a:schemeClr val="bg1"/>
            </a:bgClr>
          </a:pattFill>
          <a:effectLst>
            <a:innerShdw blurRad="558800" dist="50800" dir="16200000">
              <a:prstClr val="black">
                <a:alpha val="32000"/>
              </a:prstClr>
            </a:innerShdw>
          </a:effectLst>
        </p:spPr>
      </p:pic>
    </p:spTree>
    <p:extLst>
      <p:ext uri="{BB962C8B-B14F-4D97-AF65-F5344CB8AC3E}">
        <p14:creationId xmlns:p14="http://schemas.microsoft.com/office/powerpoint/2010/main" val="124337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ilding Studio Presentation Template www.templatesppt.com">
  <a:themeElements>
    <a:clrScheme name="自定义 21">
      <a:dk1>
        <a:sysClr val="windowText" lastClr="000000"/>
      </a:dk1>
      <a:lt1>
        <a:sysClr val="window" lastClr="FFFFFF"/>
      </a:lt1>
      <a:dk2>
        <a:srgbClr val="44546A"/>
      </a:dk2>
      <a:lt2>
        <a:srgbClr val="E7E6E6"/>
      </a:lt2>
      <a:accent1>
        <a:srgbClr val="115686"/>
      </a:accent1>
      <a:accent2>
        <a:srgbClr val="FCC540"/>
      </a:accent2>
      <a:accent3>
        <a:srgbClr val="554C51"/>
      </a:accent3>
      <a:accent4>
        <a:srgbClr val="35D1F1"/>
      </a:accent4>
      <a:accent5>
        <a:srgbClr val="7F7F7F"/>
      </a:accent5>
      <a:accent6>
        <a:srgbClr val="ED7D31"/>
      </a:accent6>
      <a:hlink>
        <a:srgbClr val="034A90"/>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5.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Override1.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3.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4.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5.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6.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433</TotalTime>
  <Words>2055</Words>
  <Application>Microsoft Office PowerPoint</Application>
  <PresentationFormat>Custom</PresentationFormat>
  <Paragraphs>629</Paragraphs>
  <Slides>44</Slides>
  <Notes>11</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65" baseType="lpstr">
      <vt:lpstr>微软雅黑</vt:lpstr>
      <vt:lpstr>MS Gothic</vt:lpstr>
      <vt:lpstr>宋体</vt:lpstr>
      <vt:lpstr>Arial</vt:lpstr>
      <vt:lpstr>Calibri</vt:lpstr>
      <vt:lpstr>Calibri Light</vt:lpstr>
      <vt:lpstr>Constantia</vt:lpstr>
      <vt:lpstr>等线</vt:lpstr>
      <vt:lpstr>方正姚体</vt:lpstr>
      <vt:lpstr>Garamond</vt:lpstr>
      <vt:lpstr>Gautami</vt:lpstr>
      <vt:lpstr>Helvetica</vt:lpstr>
      <vt:lpstr>Times New Roman</vt:lpstr>
      <vt:lpstr>Verdana</vt:lpstr>
      <vt:lpstr>Wingdings</vt:lpstr>
      <vt:lpstr>幼圆</vt:lpstr>
      <vt:lpstr>经典综艺体简</vt:lpstr>
      <vt:lpstr>Cooking 16x9</vt:lpstr>
      <vt:lpstr>Office Theme</vt:lpstr>
      <vt:lpstr>Building Studio Presentation Template www.templatesppt.com</vt:lpstr>
      <vt:lpstr>Document</vt:lpstr>
      <vt:lpstr>  Regional workshop on  Multidimensional Poverty Indices for poverty Reduction Strategies  Beirut 28-30 November 2022    </vt:lpstr>
      <vt:lpstr>The previous national efforts for measuring multidimensional poverty</vt:lpstr>
      <vt:lpstr>Living conditions in Iraq 2004  A report of three volumes was released and used for some development programs. Below are some of the results;   </vt:lpstr>
      <vt:lpstr>PowerPoint Presentation</vt:lpstr>
      <vt:lpstr>PowerPoint Presentation</vt:lpstr>
      <vt:lpstr>PowerPoint Presentation</vt:lpstr>
      <vt:lpstr>Unsatisfied basic needs Mapping and living Standard in Iraq, 2006</vt:lpstr>
      <vt:lpstr>The Aspects and indicators of the deprivation indices </vt:lpstr>
      <vt:lpstr>Level of deprivation :3-level classification , all Iraq (percent of households ) </vt:lpstr>
      <vt:lpstr>Deprivation level: 5- level classification, all Iraq  ( percent of households ) </vt:lpstr>
      <vt:lpstr>PowerPoint Presentation</vt:lpstr>
      <vt:lpstr>New  Socio-Economic surveys  in Iraq  </vt:lpstr>
      <vt:lpstr>Adoption  of Multidimensional Poverty  Methodology</vt:lpstr>
      <vt:lpstr>Methodology</vt:lpstr>
      <vt:lpstr> The national MPI of Iraq - dimensions, indicators and deprivation cut-offs </vt:lpstr>
      <vt:lpstr>Iraq’s National MPI UN Censored headcount ratios in Iraq</vt:lpstr>
      <vt:lpstr>Iraq’s National MPI</vt:lpstr>
      <vt:lpstr>Iraq’s National MPI Censored headcount ratios in Iraq</vt:lpstr>
      <vt:lpstr>Iraq’s National MPI by Area </vt:lpstr>
      <vt:lpstr>Percentage contribution of each indicator to MPI by area </vt:lpstr>
      <vt:lpstr>Iraq’s National MPI by Region </vt:lpstr>
      <vt:lpstr>Percentage contribution of each indicator to MPI by region</vt:lpstr>
      <vt:lpstr>Iraq’s National MPI by Governorate</vt:lpstr>
      <vt:lpstr>Maps of incidence of multidimensional poverty and number of people who are poor by governorate</vt:lpstr>
      <vt:lpstr>Percentage contribution of each indicator to MPI by governorate (ordered by MPI) </vt:lpstr>
      <vt:lpstr>Iraq’s National MPI by Household Size </vt:lpstr>
      <vt:lpstr>Percentage contribution of each indicator to MPI by household size</vt:lpstr>
      <vt:lpstr>Multidimensional poverty by education of household head </vt:lpstr>
      <vt:lpstr>Percentage contribution of each indicator to MPI by education of household head </vt:lpstr>
      <vt:lpstr>Iraq’s National MPI by Wealth Quintile </vt:lpstr>
      <vt:lpstr>Percentage contribution of each indicator to MPI by wealth quintile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Lastly</vt:lpstr>
      <vt:lpstr>THANKS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user</dc:creator>
  <cp:lastModifiedBy>user</cp:lastModifiedBy>
  <cp:revision>152</cp:revision>
  <dcterms:created xsi:type="dcterms:W3CDTF">2022-11-24T05:35:39Z</dcterms:created>
  <dcterms:modified xsi:type="dcterms:W3CDTF">2022-11-24T15:22:49Z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