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59" r:id="rId4"/>
    <p:sldId id="266" r:id="rId5"/>
    <p:sldId id="269" r:id="rId6"/>
    <p:sldId id="284" r:id="rId7"/>
    <p:sldId id="285" r:id="rId8"/>
    <p:sldId id="278" r:id="rId9"/>
    <p:sldId id="277" r:id="rId10"/>
    <p:sldId id="276" r:id="rId11"/>
    <p:sldId id="279" r:id="rId12"/>
    <p:sldId id="280" r:id="rId13"/>
    <p:sldId id="281" r:id="rId14"/>
    <p:sldId id="282" r:id="rId15"/>
    <p:sldId id="28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8CA"/>
    <a:srgbClr val="13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C1191-BDCB-45AB-8B7A-D8407E8C0F00}" v="1" dt="2023-11-29T05:49:4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87989" autoAdjust="0"/>
  </p:normalViewPr>
  <p:slideViewPr>
    <p:cSldViewPr snapToGrid="0" snapToObjects="1">
      <p:cViewPr varScale="1">
        <p:scale>
          <a:sx n="59" d="100"/>
          <a:sy n="59" d="100"/>
        </p:scale>
        <p:origin x="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Oldiges" userId="522978ef-9c48-4b5c-88a7-22b1c9c4d0ba" providerId="ADAL" clId="{24DC1191-BDCB-45AB-8B7A-D8407E8C0F00}"/>
    <pc:docChg chg="undo custSel delSld modSld">
      <pc:chgData name="Christian Oldiges" userId="522978ef-9c48-4b5c-88a7-22b1c9c4d0ba" providerId="ADAL" clId="{24DC1191-BDCB-45AB-8B7A-D8407E8C0F00}" dt="2023-11-29T05:53:38.169" v="24" actId="47"/>
      <pc:docMkLst>
        <pc:docMk/>
      </pc:docMkLst>
      <pc:sldChg chg="del">
        <pc:chgData name="Christian Oldiges" userId="522978ef-9c48-4b5c-88a7-22b1c9c4d0ba" providerId="ADAL" clId="{24DC1191-BDCB-45AB-8B7A-D8407E8C0F00}" dt="2023-11-29T05:53:38.169" v="24" actId="47"/>
        <pc:sldMkLst>
          <pc:docMk/>
          <pc:sldMk cId="114276014" sldId="270"/>
        </pc:sldMkLst>
      </pc:sldChg>
      <pc:sldChg chg="modSp mod modClrScheme chgLayout">
        <pc:chgData name="Christian Oldiges" userId="522978ef-9c48-4b5c-88a7-22b1c9c4d0ba" providerId="ADAL" clId="{24DC1191-BDCB-45AB-8B7A-D8407E8C0F00}" dt="2023-11-29T05:49:18.203" v="1" actId="26606"/>
        <pc:sldMkLst>
          <pc:docMk/>
          <pc:sldMk cId="2333395687" sldId="284"/>
        </pc:sldMkLst>
        <pc:spChg chg="mod ord">
          <ac:chgData name="Christian Oldiges" userId="522978ef-9c48-4b5c-88a7-22b1c9c4d0ba" providerId="ADAL" clId="{24DC1191-BDCB-45AB-8B7A-D8407E8C0F00}" dt="2023-11-29T05:49:18.203" v="1" actId="26606"/>
          <ac:spMkLst>
            <pc:docMk/>
            <pc:sldMk cId="2333395687" sldId="284"/>
            <ac:spMk id="2" creationId="{5FECC0AA-3138-4D2E-6BAC-CAAA460029F5}"/>
          </ac:spMkLst>
        </pc:spChg>
        <pc:picChg chg="mod ord">
          <ac:chgData name="Christian Oldiges" userId="522978ef-9c48-4b5c-88a7-22b1c9c4d0ba" providerId="ADAL" clId="{24DC1191-BDCB-45AB-8B7A-D8407E8C0F00}" dt="2023-11-29T05:49:18.203" v="1" actId="26606"/>
          <ac:picMkLst>
            <pc:docMk/>
            <pc:sldMk cId="2333395687" sldId="284"/>
            <ac:picMk id="5" creationId="{3F4F9A4E-B90A-2BE9-4DE9-59ADD5FBD1A8}"/>
          </ac:picMkLst>
        </pc:picChg>
        <pc:picChg chg="mod">
          <ac:chgData name="Christian Oldiges" userId="522978ef-9c48-4b5c-88a7-22b1c9c4d0ba" providerId="ADAL" clId="{24DC1191-BDCB-45AB-8B7A-D8407E8C0F00}" dt="2023-11-29T05:49:18.203" v="1" actId="26606"/>
          <ac:picMkLst>
            <pc:docMk/>
            <pc:sldMk cId="2333395687" sldId="284"/>
            <ac:picMk id="7" creationId="{E6D30317-F958-19A1-8C71-838280EC360F}"/>
          </ac:picMkLst>
        </pc:picChg>
      </pc:sldChg>
      <pc:sldChg chg="addSp modSp mod">
        <pc:chgData name="Christian Oldiges" userId="522978ef-9c48-4b5c-88a7-22b1c9c4d0ba" providerId="ADAL" clId="{24DC1191-BDCB-45AB-8B7A-D8407E8C0F00}" dt="2023-11-29T05:51:25.416" v="23" actId="20577"/>
        <pc:sldMkLst>
          <pc:docMk/>
          <pc:sldMk cId="1725020075" sldId="285"/>
        </pc:sldMkLst>
        <pc:spChg chg="mod">
          <ac:chgData name="Christian Oldiges" userId="522978ef-9c48-4b5c-88a7-22b1c9c4d0ba" providerId="ADAL" clId="{24DC1191-BDCB-45AB-8B7A-D8407E8C0F00}" dt="2023-11-29T05:51:25.416" v="23" actId="20577"/>
          <ac:spMkLst>
            <pc:docMk/>
            <pc:sldMk cId="1725020075" sldId="285"/>
            <ac:spMk id="2" creationId="{F077BE9B-78A0-8DCA-355C-591ACAD26C09}"/>
          </ac:spMkLst>
        </pc:spChg>
        <pc:spChg chg="mod">
          <ac:chgData name="Christian Oldiges" userId="522978ef-9c48-4b5c-88a7-22b1c9c4d0ba" providerId="ADAL" clId="{24DC1191-BDCB-45AB-8B7A-D8407E8C0F00}" dt="2023-11-29T05:49:38.659" v="2" actId="1076"/>
          <ac:spMkLst>
            <pc:docMk/>
            <pc:sldMk cId="1725020075" sldId="285"/>
            <ac:spMk id="11" creationId="{F42C5CFB-A5F6-41B9-3391-A04CD1D59CFD}"/>
          </ac:spMkLst>
        </pc:spChg>
        <pc:spChg chg="add mod">
          <ac:chgData name="Christian Oldiges" userId="522978ef-9c48-4b5c-88a7-22b1c9c4d0ba" providerId="ADAL" clId="{24DC1191-BDCB-45AB-8B7A-D8407E8C0F00}" dt="2023-11-29T05:51:05.902" v="16" actId="20577"/>
          <ac:spMkLst>
            <pc:docMk/>
            <pc:sldMk cId="1725020075" sldId="285"/>
            <ac:spMk id="12" creationId="{6B1D9013-F28A-283F-F91B-0B25C8CA3F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1B7D-5F64-5949-A811-97A405C7F271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F49A-4A76-8648-9A37-132247F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1069848" y="6469348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2650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8766176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5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2555081" y="6472813"/>
            <a:ext cx="708183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4535" y="324610"/>
            <a:ext cx="3094608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650" y="2409691"/>
            <a:ext cx="8791044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8793694" y="2409691"/>
            <a:ext cx="3398305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959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959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879369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81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793695" y="2409691"/>
            <a:ext cx="339830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0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43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01"/>
          </a:xfrm>
          <a:prstGeom prst="rect">
            <a:avLst/>
          </a:prstGeom>
        </p:spPr>
        <p:txBody>
          <a:bodyPr/>
          <a:lstStyle>
            <a:lvl1pPr algn="ctr" rtl="1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6905406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569342" y="6488915"/>
            <a:ext cx="600685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46600"/>
            <a:ext cx="11053314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1069848" y="6488915"/>
            <a:ext cx="592617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9719-EC25-F44A-935D-57F558B86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LB" dirty="0"/>
              <a:t>من قياس الفقر إلى الحد من الفقر في المنطقة العربية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36C4A-FFD3-384A-864A-A7B0D8C7B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3766287"/>
            <a:ext cx="2597352" cy="457201"/>
          </a:xfrm>
        </p:spPr>
        <p:txBody>
          <a:bodyPr/>
          <a:lstStyle/>
          <a:p>
            <a:r>
              <a:rPr lang="ar-LB" sz="1800" dirty="0"/>
              <a:t>الدكتور كريستيان أولديجز</a:t>
            </a:r>
            <a:endParaRPr lang="en-US" sz="1800" dirty="0"/>
          </a:p>
          <a:p>
            <a:r>
              <a:rPr lang="ar-LB" sz="1800" dirty="0"/>
              <a:t>عمان، 29 نوفمبر </a:t>
            </a:r>
            <a:r>
              <a:rPr lang="ar-LB" sz="2000" dirty="0"/>
              <a:t>2023</a:t>
            </a:r>
          </a:p>
          <a:p>
            <a:endParaRPr lang="ar-L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5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68A92F-A421-02B3-A9B5-9C9DCBD4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141" y="575732"/>
            <a:ext cx="6006859" cy="369332"/>
          </a:xfrm>
        </p:spPr>
        <p:txBody>
          <a:bodyPr/>
          <a:lstStyle/>
          <a:p>
            <a:r>
              <a:rPr lang="ar-LB" sz="1600" dirty="0"/>
              <a:t>أدوات الإسكوا: تصميم مؤشر الفقر المتعدد الأبعاد (3)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71716-CA06-C6BB-3AF5-6629142D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3" y="1089164"/>
            <a:ext cx="6803726" cy="55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68A92F-A421-02B3-A9B5-9C9DCBD4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1" y="575732"/>
            <a:ext cx="6350000" cy="369332"/>
          </a:xfrm>
        </p:spPr>
        <p:txBody>
          <a:bodyPr/>
          <a:lstStyle/>
          <a:p>
            <a:r>
              <a:rPr lang="ar-LB" sz="1600" dirty="0"/>
              <a:t>أدوات الإسكوا: تحسين تخفيضات مؤشر الفقر المتعدد الأبعاد ودعم التخطيط (1)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29C68-0188-6C3C-C918-3C5456C3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7" y="1015998"/>
            <a:ext cx="4423593" cy="57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68A92F-A421-02B3-A9B5-9C9DCBD4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8201" y="575732"/>
            <a:ext cx="6273800" cy="369332"/>
          </a:xfrm>
        </p:spPr>
        <p:txBody>
          <a:bodyPr/>
          <a:lstStyle/>
          <a:p>
            <a:r>
              <a:rPr lang="ar-LB" sz="1600" dirty="0"/>
              <a:t>أدوات الإسكوا: تحسين تخفيضات مؤشر الفقر المتعدد الأبعاد ودعم التخطيط (2)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D662-F5FF-320A-998E-BC430DE5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70" y="1019818"/>
            <a:ext cx="7974259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3537735-C49A-9187-11B6-48FDFA6C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7783"/>
            <a:ext cx="11622656" cy="457201"/>
          </a:xfrm>
        </p:spPr>
        <p:txBody>
          <a:bodyPr/>
          <a:lstStyle/>
          <a:p>
            <a:r>
              <a:rPr lang="ar-LB" dirty="0"/>
              <a:t>أدوات الإسكوا لتحسين مؤشر الفقر المتعدد الأبعاد : تقليل المؤشر بكفاءة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A8B4B-0583-906A-03A7-EA2725DD2B86}"/>
              </a:ext>
            </a:extLst>
          </p:cNvPr>
          <p:cNvSpPr txBox="1"/>
          <p:nvPr/>
        </p:nvSpPr>
        <p:spPr>
          <a:xfrm>
            <a:off x="2878931" y="1987132"/>
            <a:ext cx="8458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dirty="0">
                <a:solidFill>
                  <a:srgbClr val="4472C4"/>
                </a:solidFill>
                <a:latin typeface="Calibri" panose="020F0502020204030204"/>
                <a:cs typeface="Arial" panose="020B0604020202020204" pitchFamily="34" charset="0"/>
              </a:rPr>
              <a:t>أ-</a:t>
            </a:r>
            <a:r>
              <a:rPr lang="ar-LB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تحديد هدفًا لتقليل مؤشرالفقر المتعدد الأبعاد 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r"/>
            <a:endParaRPr lang="ar-LB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/>
            <a:r>
              <a:rPr lang="ar-LB" sz="2000" dirty="0">
                <a:solidFill>
                  <a:srgbClr val="4472C4"/>
                </a:solidFill>
                <a:latin typeface="Calibri" panose="020F0502020204030204"/>
                <a:cs typeface="Arial" panose="020B0604020202020204" pitchFamily="34" charset="0"/>
              </a:rPr>
              <a:t>ب-</a:t>
            </a:r>
            <a:r>
              <a:rPr lang="ar-LB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التركيز على أفقر الفقراء (أعلى عدد من حالات الحرمان) وليس أولئك القريبين من خط الفقر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r"/>
            <a:endParaRPr lang="ar-LB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/>
            <a:r>
              <a:rPr lang="ar-LB" sz="2000" dirty="0">
                <a:solidFill>
                  <a:srgbClr val="4472C4"/>
                </a:solidFill>
                <a:latin typeface="Calibri" panose="020F0502020204030204"/>
                <a:cs typeface="Arial" panose="020B0604020202020204" pitchFamily="34" charset="0"/>
              </a:rPr>
              <a:t>ج-</a:t>
            </a:r>
            <a:r>
              <a:rPr lang="ar-LB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التركيز على أعلى المؤشرات المساهمة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r"/>
            <a:endParaRPr lang="ar-LB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/>
            <a:r>
              <a:rPr lang="ar-LB" sz="2000" dirty="0">
                <a:solidFill>
                  <a:srgbClr val="4472C4"/>
                </a:solidFill>
                <a:latin typeface="Calibri" panose="020F0502020204030204"/>
                <a:cs typeface="Arial" panose="020B0604020202020204" pitchFamily="34" charset="0"/>
              </a:rPr>
              <a:t>د-</a:t>
            </a:r>
            <a:r>
              <a:rPr lang="ar-LB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تفعيل المؤشرات التي يمكن تغييرها مع مرور الوقت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64D19-5761-3F32-8C7B-2BA9E341C9FF}"/>
              </a:ext>
            </a:extLst>
          </p:cNvPr>
          <p:cNvSpPr txBox="1"/>
          <p:nvPr/>
        </p:nvSpPr>
        <p:spPr>
          <a:xfrm>
            <a:off x="1964531" y="4462022"/>
            <a:ext cx="937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السؤال الرئيسي: بهدف تخفيض مؤشرالفقر المتعدد الأبعاد بنسبة 50٪ ،  ما هي المؤشرات التي تحتاج إلى التغيير وبأي حجم؟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DF7E2-28C4-E222-84A9-8404F5D31F9B}"/>
              </a:ext>
            </a:extLst>
          </p:cNvPr>
          <p:cNvSpPr txBox="1"/>
          <p:nvPr/>
        </p:nvSpPr>
        <p:spPr>
          <a:xfrm>
            <a:off x="3707606" y="5644250"/>
            <a:ext cx="7629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الأسلوب: المحاكاة حتى يتم الوصول إلى الهدف في ظل القيود المذكورة أعلاه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140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230D1-550C-E31B-609A-7624D40D4D40}"/>
              </a:ext>
            </a:extLst>
          </p:cNvPr>
          <p:cNvSpPr txBox="1"/>
          <p:nvPr/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rtl="1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800" b="0" i="0" kern="1200" spc="8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BAC31-543F-B6BA-FF39-6A54F3DEF761}"/>
              </a:ext>
            </a:extLst>
          </p:cNvPr>
          <p:cNvSpPr txBox="1"/>
          <p:nvPr/>
        </p:nvSpPr>
        <p:spPr>
          <a:xfrm>
            <a:off x="762000" y="557783"/>
            <a:ext cx="10989733" cy="65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r-LB" sz="3600" b="0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مؤشر نسبة عدد المحرومين والفقراء في عام 2019 والمحسن (دليل.)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83B1F-6386-EA7C-D94B-27D9CF9405A6}"/>
              </a:ext>
            </a:extLst>
          </p:cNvPr>
          <p:cNvSpPr/>
          <p:nvPr/>
        </p:nvSpPr>
        <p:spPr>
          <a:xfrm>
            <a:off x="4275667" y="2362200"/>
            <a:ext cx="618067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A8A14-9DAC-E46D-D14D-B0F16B8D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4" y="1841422"/>
            <a:ext cx="7134623" cy="45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230D1-550C-E31B-609A-7624D40D4D40}"/>
              </a:ext>
            </a:extLst>
          </p:cNvPr>
          <p:cNvSpPr txBox="1"/>
          <p:nvPr/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rtl="1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800" b="0" i="0" kern="1200" spc="8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BAC31-543F-B6BA-FF39-6A54F3DEF761}"/>
              </a:ext>
            </a:extLst>
          </p:cNvPr>
          <p:cNvSpPr txBox="1"/>
          <p:nvPr/>
        </p:nvSpPr>
        <p:spPr>
          <a:xfrm>
            <a:off x="127000" y="735077"/>
            <a:ext cx="11624733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r-LB" sz="2400" b="0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المعركة ضد الفقر: خوان مانويل سانتوس (نوبل)الحائز على الجائزة، الرئيس السابق لكولومبيا)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83B1F-6386-EA7C-D94B-27D9CF9405A6}"/>
              </a:ext>
            </a:extLst>
          </p:cNvPr>
          <p:cNvSpPr/>
          <p:nvPr/>
        </p:nvSpPr>
        <p:spPr>
          <a:xfrm>
            <a:off x="4275667" y="2362200"/>
            <a:ext cx="618067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F0F5F-C247-9F3B-AB34-2334ABF1E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" r="1114"/>
          <a:stretch/>
        </p:blipFill>
        <p:spPr>
          <a:xfrm>
            <a:off x="1227667" y="1883075"/>
            <a:ext cx="9584266" cy="44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5" y="3178840"/>
            <a:ext cx="8025181" cy="1956585"/>
          </a:xfrm>
        </p:spPr>
        <p:txBody>
          <a:bodyPr>
            <a:normAutofit fontScale="90000"/>
          </a:bodyPr>
          <a:lstStyle/>
          <a:p>
            <a:r>
              <a:rPr lang="ar-LB" dirty="0"/>
              <a:t>شكرًا...</a:t>
            </a:r>
            <a:br>
              <a:rPr lang="ar-LB" dirty="0"/>
            </a:br>
            <a:br>
              <a:rPr lang="ar-LB" dirty="0"/>
            </a:br>
            <a:br>
              <a:rPr lang="ar-LB" dirty="0"/>
            </a:br>
            <a:r>
              <a:rPr lang="ar-LB" sz="4400" dirty="0"/>
              <a:t>... دعونا نتناقش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4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68DAE2B-3C99-8330-C0E9-D3F6A2308B6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410" r="410"/>
          <a:stretch>
            <a:fillRect/>
          </a:stretch>
        </p:blipFill>
        <p:spPr>
          <a:xfrm>
            <a:off x="5218" y="524933"/>
            <a:ext cx="12192000" cy="318071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0A17BF-92C7-EB46-B21C-95BD91A2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3705652"/>
            <a:ext cx="12197218" cy="3152348"/>
          </a:xfrm>
        </p:spPr>
        <p:txBody>
          <a:bodyPr/>
          <a:lstStyle/>
          <a:p>
            <a:r>
              <a:rPr lang="ar-LB" dirty="0"/>
              <a:t>التواجد الإقليمي للمجلس الاقتصادي والاجتماعي التابع للأمم المتحدة</a:t>
            </a:r>
            <a:endParaRPr lang="en-US" dirty="0"/>
          </a:p>
          <a:p>
            <a:r>
              <a:rPr lang="ar-LB" dirty="0"/>
              <a:t>٢٢ دولة عضو، من موريتانيا إلى الصومال</a:t>
            </a:r>
            <a:endParaRPr lang="en-US" dirty="0"/>
          </a:p>
          <a:p>
            <a:r>
              <a:rPr lang="ar-LB" dirty="0"/>
              <a:t>الإسكوا هي إحدى اللجان الإقليمية الخمس التابعة للأمم المتحدة ، تعمل على :</a:t>
            </a:r>
            <a:endParaRPr lang="en-US" dirty="0"/>
          </a:p>
          <a:p>
            <a:pPr marL="0" indent="0">
              <a:buNone/>
            </a:pPr>
            <a:endParaRPr lang="ar-LB" dirty="0"/>
          </a:p>
          <a:p>
            <a:endParaRPr lang="ar-LB" dirty="0"/>
          </a:p>
          <a:p>
            <a:endParaRPr lang="en-US" dirty="0"/>
          </a:p>
          <a:p>
            <a:endParaRPr lang="ar-LB" dirty="0"/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89481F-CC06-71EE-1E81-D65A55E9C018}"/>
              </a:ext>
            </a:extLst>
          </p:cNvPr>
          <p:cNvSpPr txBox="1"/>
          <p:nvPr/>
        </p:nvSpPr>
        <p:spPr>
          <a:xfrm>
            <a:off x="-460450" y="5086445"/>
            <a:ext cx="61916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منصات حكومية دولية فريدة من نوعها</a:t>
            </a:r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تعزيز التكامل الإقليمي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تطوير القواعد والمعايير الإقليمية</a:t>
            </a:r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تبادل الخبرات وتعزيز التعاون</a:t>
            </a:r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تعزيز التنمية الشاملة والمستدامة في المنطقة العربية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8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230D1-550C-E31B-609A-7624D40D4D40}"/>
              </a:ext>
            </a:extLst>
          </p:cNvPr>
          <p:cNvSpPr txBox="1"/>
          <p:nvPr/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rtl="1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b="0" i="0" kern="1200" spc="80" baseline="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دول</a:t>
            </a:r>
            <a:r>
              <a:rPr lang="en-US" sz="2800" b="0" i="0" kern="1200" spc="8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spc="80" baseline="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الأعضاء</a:t>
            </a:r>
            <a:endParaRPr lang="en-US" sz="2800" b="0" i="0" kern="1200" spc="8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7A8791-E151-11D5-C0CC-ABC7FA0750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2334" y="1946152"/>
            <a:ext cx="6747933" cy="4354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93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D882D0-305C-4B4A-A2CD-B89D034B3C47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ar-LB" dirty="0"/>
              <a:t>الإسكوا ، مركز صوت وفكر يدعم عملية تطبيق أهداف التنمية المستدامة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3CD3E-EB06-98E0-5125-7B6C8C6F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1" y="1718733"/>
            <a:ext cx="9291109" cy="46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3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230D1-550C-E31B-609A-7624D40D4D40}"/>
              </a:ext>
            </a:extLst>
          </p:cNvPr>
          <p:cNvSpPr txBox="1"/>
          <p:nvPr/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rtl="1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800" b="0" i="0" kern="1200" spc="8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BAC31-543F-B6BA-FF39-6A54F3DEF761}"/>
              </a:ext>
            </a:extLst>
          </p:cNvPr>
          <p:cNvSpPr txBox="1"/>
          <p:nvPr/>
        </p:nvSpPr>
        <p:spPr>
          <a:xfrm>
            <a:off x="2908300" y="625293"/>
            <a:ext cx="6096000" cy="77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r-LB" sz="4400" b="0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لماذا القياس؟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E0E94F0-0F59-1A79-516B-A61A3EF7D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48466" y="2015067"/>
            <a:ext cx="7401356" cy="4217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D83B1F-6386-EA7C-D94B-27D9CF9405A6}"/>
              </a:ext>
            </a:extLst>
          </p:cNvPr>
          <p:cNvSpPr/>
          <p:nvPr/>
        </p:nvSpPr>
        <p:spPr>
          <a:xfrm>
            <a:off x="4275667" y="2362200"/>
            <a:ext cx="618067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FECC0AA-3138-4D2E-6BAC-CAAA46002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Multidimensional Poverty: SDGs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F9A4E-B90A-2BE9-4DE9-59ADD5FB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2335906"/>
            <a:ext cx="12192000" cy="3601329"/>
          </a:xfrm>
          <a:prstGeom prst="rect">
            <a:avLst/>
          </a:prstGeom>
        </p:spPr>
      </p:pic>
      <p:pic>
        <p:nvPicPr>
          <p:cNvPr id="7" name="Picture 6" descr="A colorful square with icons&#10;&#10;Description automatically generated with medium confidence">
            <a:extLst>
              <a:ext uri="{FF2B5EF4-FFF2-40B4-BE49-F238E27FC236}">
                <a16:creationId xmlns:a16="http://schemas.microsoft.com/office/drawing/2014/main" id="{E6D30317-F958-19A1-8C71-838280EC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802" y="127975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77BE9B-78A0-8DCA-355C-591ACAD26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Way to Compute: Alkire Foster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EDFBB-F199-D566-1887-9F3A9FD9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15" y="3403208"/>
            <a:ext cx="4181475" cy="18954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C9663E-CF62-113B-341C-4136ED21BC86}"/>
              </a:ext>
            </a:extLst>
          </p:cNvPr>
          <p:cNvSpPr txBox="1">
            <a:spLocks/>
          </p:cNvSpPr>
          <p:nvPr/>
        </p:nvSpPr>
        <p:spPr bwMode="auto">
          <a:xfrm>
            <a:off x="569343" y="2108632"/>
            <a:ext cx="4976908" cy="7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 pitchFamily="34" charset="0"/>
                <a:sym typeface="Gill Sans" charset="0"/>
              </a:rPr>
              <a:t>1. Select indicators, cutoffs, weights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5273BFB-C5F9-8866-20A0-A066FD96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51" y="2314331"/>
            <a:ext cx="4811353" cy="7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  <a:sym typeface="Gill Sans" charset="0"/>
              </a:rPr>
              <a:t>2. Create profile of deprivations for each household/individual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D2FE6-AA29-2C51-D266-48454DA7DC22}"/>
              </a:ext>
            </a:extLst>
          </p:cNvPr>
          <p:cNvSpPr txBox="1">
            <a:spLocks/>
          </p:cNvSpPr>
          <p:nvPr/>
        </p:nvSpPr>
        <p:spPr>
          <a:xfrm>
            <a:off x="895377" y="5567555"/>
            <a:ext cx="3467083" cy="5093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3. Identify who is poor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8A922D-1BA1-A365-1666-717E7438F5FD}"/>
              </a:ext>
            </a:extLst>
          </p:cNvPr>
          <p:cNvSpPr txBox="1">
            <a:spLocks/>
          </p:cNvSpPr>
          <p:nvPr/>
        </p:nvSpPr>
        <p:spPr bwMode="auto">
          <a:xfrm>
            <a:off x="6965000" y="5298683"/>
            <a:ext cx="4811353" cy="1146629"/>
          </a:xfrm>
          <a:prstGeom prst="rect">
            <a:avLst/>
          </a:prstGeom>
          <a:noFill/>
          <a:ln w="4127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itchFamily="34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itchFamily="34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itchFamily="34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itchFamily="34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  <a:sym typeface="Gill Sans" charset="0"/>
              </a:rPr>
              <a:t>4. </a:t>
            </a:r>
            <a:r>
              <a:rPr lang="en-GB" sz="2200" kern="0" dirty="0">
                <a:solidFill>
                  <a:srgbClr val="000000"/>
                </a:solidFill>
                <a:sym typeface="Gill Sans" charset="0"/>
              </a:rPr>
              <a:t>Compute Incidence, Intensity, MPI, and compositions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  <a:sym typeface="Gill Sans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800" kern="0" dirty="0">
              <a:solidFill>
                <a:srgbClr val="000000"/>
              </a:solidFill>
              <a:sym typeface="Gill Sans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  <a:sym typeface="Gill Sans" charset="0"/>
              </a:rPr>
              <a:t>MPI =  H x A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  <a:sym typeface="Gill Sans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EBA709-A8AF-7753-E398-7C233B9D3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34" y="2856420"/>
            <a:ext cx="3623068" cy="25202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2C5CFB-A5F6-41B9-3391-A04CD1D59CFD}"/>
              </a:ext>
            </a:extLst>
          </p:cNvPr>
          <p:cNvSpPr/>
          <p:nvPr/>
        </p:nvSpPr>
        <p:spPr>
          <a:xfrm>
            <a:off x="739392" y="5946274"/>
            <a:ext cx="3623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Kari’s Dep Score: 2/3</a:t>
            </a:r>
          </a:p>
          <a:p>
            <a:pPr algn="ctr"/>
            <a:r>
              <a:rPr lang="en-GB" sz="2000" dirty="0"/>
              <a:t>Poverty Cut-off: 1/3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1D9013-F28A-283F-F91B-0B25C8CA3F49}"/>
              </a:ext>
            </a:extLst>
          </p:cNvPr>
          <p:cNvSpPr/>
          <p:nvPr/>
        </p:nvSpPr>
        <p:spPr>
          <a:xfrm>
            <a:off x="3852196" y="6150114"/>
            <a:ext cx="3623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Source: OPHI</a:t>
            </a:r>
          </a:p>
        </p:txBody>
      </p:sp>
    </p:spTree>
    <p:extLst>
      <p:ext uri="{BB962C8B-B14F-4D97-AF65-F5344CB8AC3E}">
        <p14:creationId xmlns:p14="http://schemas.microsoft.com/office/powerpoint/2010/main" val="17250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68A92F-A421-02B3-A9B5-9C9DCBD4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141" y="575732"/>
            <a:ext cx="6006859" cy="369332"/>
          </a:xfrm>
        </p:spPr>
        <p:txBody>
          <a:bodyPr/>
          <a:lstStyle/>
          <a:p>
            <a:r>
              <a:rPr lang="ar-LB" sz="1600" dirty="0"/>
              <a:t>أدوات الإسكوا: تصميم مؤشر الفقر المتعدد الأبعاد (1)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793D5-71AD-4083-AD3D-3022D740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384"/>
            <a:ext cx="121920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9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68A92F-A421-02B3-A9B5-9C9DCBD4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141" y="575732"/>
            <a:ext cx="6006859" cy="369332"/>
          </a:xfrm>
        </p:spPr>
        <p:txBody>
          <a:bodyPr/>
          <a:lstStyle/>
          <a:p>
            <a:r>
              <a:rPr lang="ar-LB" sz="1600" dirty="0"/>
              <a:t>أدوات الإسكوا: تصميم مؤشر الفقر المتعدد الأبعاد (2)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578AF-25A6-FB06-1E16-26FF2A19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096"/>
            <a:ext cx="1219200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Ar" id="{CA9D1C49-7894-0E4A-B88F-93A62C7B6C47}" vid="{4D5710C3-A91B-0146-B7B2-58BEF02F20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ESCWA_Logo-Motto_PPT-Ar-V2</Template>
  <TotalTime>89</TotalTime>
  <Words>339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Selawik Light</vt:lpstr>
      <vt:lpstr>Speak Pro</vt:lpstr>
      <vt:lpstr>Wingdings</vt:lpstr>
      <vt:lpstr>SavonVTI</vt:lpstr>
      <vt:lpstr>من قياس الفقر إلى الحد من الفقر في المنطقة العربية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شكرًا...   ... دعونا نتناقش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 قياس الفقر إلى الحد من الفقر في المنطقة العربية</dc:title>
  <dc:creator>Hadi SLEIMAN</dc:creator>
  <cp:lastModifiedBy>Christian Oldiges</cp:lastModifiedBy>
  <cp:revision>2</cp:revision>
  <dcterms:created xsi:type="dcterms:W3CDTF">2023-11-20T13:00:31Z</dcterms:created>
  <dcterms:modified xsi:type="dcterms:W3CDTF">2023-11-29T05:53:46Z</dcterms:modified>
</cp:coreProperties>
</file>