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326" r:id="rId4"/>
    <p:sldId id="306" r:id="rId5"/>
    <p:sldId id="316" r:id="rId6"/>
    <p:sldId id="318" r:id="rId7"/>
    <p:sldId id="317" r:id="rId8"/>
    <p:sldId id="319" r:id="rId9"/>
    <p:sldId id="320" r:id="rId10"/>
    <p:sldId id="322" r:id="rId11"/>
    <p:sldId id="327" r:id="rId12"/>
    <p:sldId id="323" r:id="rId13"/>
    <p:sldId id="325" r:id="rId14"/>
    <p:sldId id="269" r:id="rId15"/>
  </p:sldIdLst>
  <p:sldSz cx="9144000" cy="6858000" type="screen4x3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ad Pournik" initials="MP" lastIdx="1" clrIdx="0">
    <p:extLst>
      <p:ext uri="{19B8F6BF-5375-455C-9EA6-DF929625EA0E}">
        <p15:presenceInfo xmlns:p15="http://schemas.microsoft.com/office/powerpoint/2012/main" userId="S::milad.pournik@un.org::152fb9e7-6921-49ef-93f8-482e6a3bfbc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82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3792" autoAdjust="0"/>
  </p:normalViewPr>
  <p:slideViewPr>
    <p:cSldViewPr snapToGrid="0">
      <p:cViewPr varScale="1">
        <p:scale>
          <a:sx n="117" d="100"/>
          <a:sy n="117" d="100"/>
        </p:scale>
        <p:origin x="167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D9E88-23A6-4723-B485-7C27B2A7D2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D0D53F-0A07-49FE-A0BE-CCAE85765D46}">
      <dgm:prSet/>
      <dgm:spPr/>
      <dgm:t>
        <a:bodyPr/>
        <a:lstStyle/>
        <a:p>
          <a:r>
            <a:rPr lang="en-US" dirty="0"/>
            <a:t>International Convention on the Protection of the Rights of All Migrant Workers and Members of Their Families (1990)</a:t>
          </a:r>
        </a:p>
      </dgm:t>
    </dgm:pt>
    <dgm:pt modelId="{6D624C12-3A7D-47F2-8435-C694CEDA815F}" type="parTrans" cxnId="{847A70FF-192D-4144-BA12-001E00AF4284}">
      <dgm:prSet/>
      <dgm:spPr/>
      <dgm:t>
        <a:bodyPr/>
        <a:lstStyle/>
        <a:p>
          <a:endParaRPr lang="en-US"/>
        </a:p>
      </dgm:t>
    </dgm:pt>
    <dgm:pt modelId="{72BAC043-4835-49E5-A3CF-759754888B92}" type="sibTrans" cxnId="{847A70FF-192D-4144-BA12-001E00AF4284}">
      <dgm:prSet/>
      <dgm:spPr/>
      <dgm:t>
        <a:bodyPr/>
        <a:lstStyle/>
        <a:p>
          <a:endParaRPr lang="en-US"/>
        </a:p>
      </dgm:t>
    </dgm:pt>
    <dgm:pt modelId="{9D1C71BE-6420-407E-BA3E-69FE51736B55}">
      <dgm:prSet/>
      <dgm:spPr/>
      <dgm:t>
        <a:bodyPr/>
        <a:lstStyle/>
        <a:p>
          <a:r>
            <a:rPr lang="en-US" dirty="0"/>
            <a:t>CEDAW: General recommendation No. 26 on women migrant workers (2009)</a:t>
          </a:r>
        </a:p>
      </dgm:t>
    </dgm:pt>
    <dgm:pt modelId="{669F2D58-54CB-4CE7-8DFE-BE03B0F92D7F}" type="parTrans" cxnId="{09C0C705-8C59-4905-BE1D-51CDAC6894AD}">
      <dgm:prSet/>
      <dgm:spPr/>
      <dgm:t>
        <a:bodyPr/>
        <a:lstStyle/>
        <a:p>
          <a:endParaRPr lang="en-US"/>
        </a:p>
      </dgm:t>
    </dgm:pt>
    <dgm:pt modelId="{8EB0D029-770F-43B1-9CB1-4A864B4BDFBC}" type="sibTrans" cxnId="{09C0C705-8C59-4905-BE1D-51CDAC6894AD}">
      <dgm:prSet/>
      <dgm:spPr/>
      <dgm:t>
        <a:bodyPr/>
        <a:lstStyle/>
        <a:p>
          <a:endParaRPr lang="en-US"/>
        </a:p>
      </dgm:t>
    </dgm:pt>
    <dgm:pt modelId="{5A2DE8B4-A4EA-4D34-A3A0-437EDFA1CCA4}">
      <dgm:prSet/>
      <dgm:spPr/>
      <dgm:t>
        <a:bodyPr/>
        <a:lstStyle/>
        <a:p>
          <a:r>
            <a:rPr lang="en-US" dirty="0"/>
            <a:t>GCM (2018)</a:t>
          </a:r>
        </a:p>
      </dgm:t>
    </dgm:pt>
    <dgm:pt modelId="{3B9EE744-F564-4ECA-8993-2E84A975560E}" type="parTrans" cxnId="{0867CA9F-BDA5-4DCC-B15D-4711E61E2610}">
      <dgm:prSet/>
      <dgm:spPr/>
      <dgm:t>
        <a:bodyPr/>
        <a:lstStyle/>
        <a:p>
          <a:endParaRPr lang="en-US"/>
        </a:p>
      </dgm:t>
    </dgm:pt>
    <dgm:pt modelId="{6D04227E-DE57-4307-A430-E853B3D0828B}" type="sibTrans" cxnId="{0867CA9F-BDA5-4DCC-B15D-4711E61E2610}">
      <dgm:prSet/>
      <dgm:spPr/>
      <dgm:t>
        <a:bodyPr/>
        <a:lstStyle/>
        <a:p>
          <a:endParaRPr lang="en-US"/>
        </a:p>
      </dgm:t>
    </dgm:pt>
    <dgm:pt modelId="{7C0B193C-A261-4893-89B7-7582B22F89CE}" type="pres">
      <dgm:prSet presAssocID="{0F8D9E88-23A6-4723-B485-7C27B2A7D2C8}" presName="linear" presStyleCnt="0">
        <dgm:presLayoutVars>
          <dgm:animLvl val="lvl"/>
          <dgm:resizeHandles val="exact"/>
        </dgm:presLayoutVars>
      </dgm:prSet>
      <dgm:spPr/>
    </dgm:pt>
    <dgm:pt modelId="{4E7F3954-CC95-4947-A14B-74868A719C02}" type="pres">
      <dgm:prSet presAssocID="{16D0D53F-0A07-49FE-A0BE-CCAE85765D4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E5C108F-F137-46FE-AE1F-84C9DC8E175B}" type="pres">
      <dgm:prSet presAssocID="{72BAC043-4835-49E5-A3CF-759754888B92}" presName="spacer" presStyleCnt="0"/>
      <dgm:spPr/>
    </dgm:pt>
    <dgm:pt modelId="{D5DE4ABF-DDE4-4B75-AA82-5999CFB5C920}" type="pres">
      <dgm:prSet presAssocID="{9D1C71BE-6420-407E-BA3E-69FE51736B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63DC71B-5E8D-4BAD-BDEE-95947D685820}" type="pres">
      <dgm:prSet presAssocID="{8EB0D029-770F-43B1-9CB1-4A864B4BDFBC}" presName="spacer" presStyleCnt="0"/>
      <dgm:spPr/>
    </dgm:pt>
    <dgm:pt modelId="{6A83E195-3E7B-4F1A-A412-946C8292ED60}" type="pres">
      <dgm:prSet presAssocID="{5A2DE8B4-A4EA-4D34-A3A0-437EDFA1CCA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C0C705-8C59-4905-BE1D-51CDAC6894AD}" srcId="{0F8D9E88-23A6-4723-B485-7C27B2A7D2C8}" destId="{9D1C71BE-6420-407E-BA3E-69FE51736B55}" srcOrd="1" destOrd="0" parTransId="{669F2D58-54CB-4CE7-8DFE-BE03B0F92D7F}" sibTransId="{8EB0D029-770F-43B1-9CB1-4A864B4BDFBC}"/>
    <dgm:cxn modelId="{CB36E516-4944-4AB6-9EF2-7E77C9372114}" type="presOf" srcId="{0F8D9E88-23A6-4723-B485-7C27B2A7D2C8}" destId="{7C0B193C-A261-4893-89B7-7582B22F89CE}" srcOrd="0" destOrd="0" presId="urn:microsoft.com/office/officeart/2005/8/layout/vList2"/>
    <dgm:cxn modelId="{50D95C3F-211D-4BAE-9A77-5B8EED8ABEBF}" type="presOf" srcId="{9D1C71BE-6420-407E-BA3E-69FE51736B55}" destId="{D5DE4ABF-DDE4-4B75-AA82-5999CFB5C920}" srcOrd="0" destOrd="0" presId="urn:microsoft.com/office/officeart/2005/8/layout/vList2"/>
    <dgm:cxn modelId="{C0A4CF61-0041-4FA4-B1B5-79FAB9AB6D73}" type="presOf" srcId="{16D0D53F-0A07-49FE-A0BE-CCAE85765D46}" destId="{4E7F3954-CC95-4947-A14B-74868A719C02}" srcOrd="0" destOrd="0" presId="urn:microsoft.com/office/officeart/2005/8/layout/vList2"/>
    <dgm:cxn modelId="{0867CA9F-BDA5-4DCC-B15D-4711E61E2610}" srcId="{0F8D9E88-23A6-4723-B485-7C27B2A7D2C8}" destId="{5A2DE8B4-A4EA-4D34-A3A0-437EDFA1CCA4}" srcOrd="2" destOrd="0" parTransId="{3B9EE744-F564-4ECA-8993-2E84A975560E}" sibTransId="{6D04227E-DE57-4307-A430-E853B3D0828B}"/>
    <dgm:cxn modelId="{643EA7EB-FAD2-41B7-B9E3-A55F7A9B554E}" type="presOf" srcId="{5A2DE8B4-A4EA-4D34-A3A0-437EDFA1CCA4}" destId="{6A83E195-3E7B-4F1A-A412-946C8292ED60}" srcOrd="0" destOrd="0" presId="urn:microsoft.com/office/officeart/2005/8/layout/vList2"/>
    <dgm:cxn modelId="{847A70FF-192D-4144-BA12-001E00AF4284}" srcId="{0F8D9E88-23A6-4723-B485-7C27B2A7D2C8}" destId="{16D0D53F-0A07-49FE-A0BE-CCAE85765D46}" srcOrd="0" destOrd="0" parTransId="{6D624C12-3A7D-47F2-8435-C694CEDA815F}" sibTransId="{72BAC043-4835-49E5-A3CF-759754888B92}"/>
    <dgm:cxn modelId="{1E1EC1F6-E487-4EA5-9C33-9DB29677F938}" type="presParOf" srcId="{7C0B193C-A261-4893-89B7-7582B22F89CE}" destId="{4E7F3954-CC95-4947-A14B-74868A719C02}" srcOrd="0" destOrd="0" presId="urn:microsoft.com/office/officeart/2005/8/layout/vList2"/>
    <dgm:cxn modelId="{CA46EC19-1DDC-46AC-9880-C16AFEF4CFD5}" type="presParOf" srcId="{7C0B193C-A261-4893-89B7-7582B22F89CE}" destId="{EE5C108F-F137-46FE-AE1F-84C9DC8E175B}" srcOrd="1" destOrd="0" presId="urn:microsoft.com/office/officeart/2005/8/layout/vList2"/>
    <dgm:cxn modelId="{8D699ECB-DCC0-4B11-9CBA-DB9F6DF642AA}" type="presParOf" srcId="{7C0B193C-A261-4893-89B7-7582B22F89CE}" destId="{D5DE4ABF-DDE4-4B75-AA82-5999CFB5C920}" srcOrd="2" destOrd="0" presId="urn:microsoft.com/office/officeart/2005/8/layout/vList2"/>
    <dgm:cxn modelId="{BBCC5063-EDC3-4EA8-B311-A6B9641D37A7}" type="presParOf" srcId="{7C0B193C-A261-4893-89B7-7582B22F89CE}" destId="{E63DC71B-5E8D-4BAD-BDEE-95947D685820}" srcOrd="3" destOrd="0" presId="urn:microsoft.com/office/officeart/2005/8/layout/vList2"/>
    <dgm:cxn modelId="{4903BC99-01BC-439C-B3F0-8D2A6849E26A}" type="presParOf" srcId="{7C0B193C-A261-4893-89B7-7582B22F89CE}" destId="{6A83E195-3E7B-4F1A-A412-946C8292ED6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E2BC0E-F332-4826-B8C3-7DAA0FB67D63}" type="doc">
      <dgm:prSet loTypeId="urn:microsoft.com/office/officeart/2016/7/layout/VerticalHollowActionList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8515F56-578D-4158-8CB7-E8D1955782F9}">
      <dgm:prSet/>
      <dgm:spPr/>
      <dgm:t>
        <a:bodyPr/>
        <a:lstStyle/>
        <a:p>
          <a:r>
            <a:rPr lang="en-US" dirty="0"/>
            <a:t>social protection reaches migrant and refugee women and girls</a:t>
          </a:r>
        </a:p>
      </dgm:t>
    </dgm:pt>
    <dgm:pt modelId="{75A7A88B-7E5F-4D2A-895C-F0869307A046}" type="parTrans" cxnId="{742E173C-E38A-44A7-B6B7-1B060B16571C}">
      <dgm:prSet/>
      <dgm:spPr/>
      <dgm:t>
        <a:bodyPr/>
        <a:lstStyle/>
        <a:p>
          <a:endParaRPr lang="en-US"/>
        </a:p>
      </dgm:t>
    </dgm:pt>
    <dgm:pt modelId="{A02C17E2-B84E-4580-8FC1-AB13487E3B5A}" type="sibTrans" cxnId="{742E173C-E38A-44A7-B6B7-1B060B16571C}">
      <dgm:prSet/>
      <dgm:spPr/>
      <dgm:t>
        <a:bodyPr/>
        <a:lstStyle/>
        <a:p>
          <a:endParaRPr lang="en-US"/>
        </a:p>
      </dgm:t>
    </dgm:pt>
    <dgm:pt modelId="{ABD5D822-ABC5-4589-988E-9BC8447EB88C}">
      <dgm:prSet/>
      <dgm:spPr/>
      <dgm:t>
        <a:bodyPr/>
        <a:lstStyle/>
        <a:p>
          <a:r>
            <a:rPr lang="en-US" dirty="0"/>
            <a:t>Ensure</a:t>
          </a:r>
        </a:p>
      </dgm:t>
    </dgm:pt>
    <dgm:pt modelId="{A533BC77-315F-43CF-A225-EE3677A04190}" type="parTrans" cxnId="{E8027C88-CC17-4F56-8DB8-0F291808FC56}">
      <dgm:prSet/>
      <dgm:spPr/>
      <dgm:t>
        <a:bodyPr/>
        <a:lstStyle/>
        <a:p>
          <a:endParaRPr lang="en-US"/>
        </a:p>
      </dgm:t>
    </dgm:pt>
    <dgm:pt modelId="{6DD7719C-6F59-44C2-9A25-10F86FF6B861}" type="sibTrans" cxnId="{E8027C88-CC17-4F56-8DB8-0F291808FC56}">
      <dgm:prSet/>
      <dgm:spPr/>
      <dgm:t>
        <a:bodyPr/>
        <a:lstStyle/>
        <a:p>
          <a:endParaRPr lang="en-US"/>
        </a:p>
      </dgm:t>
    </dgm:pt>
    <dgm:pt modelId="{E92FF51A-0666-49EE-81B4-9B3BAB9DB614}">
      <dgm:prSet/>
      <dgm:spPr/>
      <dgm:t>
        <a:bodyPr/>
        <a:lstStyle/>
        <a:p>
          <a:r>
            <a:rPr lang="en-US" dirty="0"/>
            <a:t>female migrants &amp; refugees are aware of and can access protection services, including safe houses </a:t>
          </a:r>
        </a:p>
      </dgm:t>
    </dgm:pt>
    <dgm:pt modelId="{30E7E51B-FDC7-4C89-BF15-331051E9523C}" type="parTrans" cxnId="{31726127-1623-4ABC-B7CC-4D6FE3142A36}">
      <dgm:prSet/>
      <dgm:spPr/>
      <dgm:t>
        <a:bodyPr/>
        <a:lstStyle/>
        <a:p>
          <a:endParaRPr lang="en-US"/>
        </a:p>
      </dgm:t>
    </dgm:pt>
    <dgm:pt modelId="{60C6F4AE-EB08-42BE-94E1-23B7C16156D8}" type="sibTrans" cxnId="{31726127-1623-4ABC-B7CC-4D6FE3142A36}">
      <dgm:prSet/>
      <dgm:spPr/>
      <dgm:t>
        <a:bodyPr/>
        <a:lstStyle/>
        <a:p>
          <a:endParaRPr lang="en-US"/>
        </a:p>
      </dgm:t>
    </dgm:pt>
    <dgm:pt modelId="{D9B8080A-EFE0-4575-BD14-6AD05BD02316}">
      <dgm:prSet/>
      <dgm:spPr/>
      <dgm:t>
        <a:bodyPr/>
        <a:lstStyle/>
        <a:p>
          <a:r>
            <a:rPr lang="en-US" dirty="0"/>
            <a:t>Involve</a:t>
          </a:r>
        </a:p>
      </dgm:t>
    </dgm:pt>
    <dgm:pt modelId="{D4929DF4-CBC6-461F-BE5E-D8B2D369128A}" type="parTrans" cxnId="{C868998A-11FD-42D3-B3B2-40541D668FFB}">
      <dgm:prSet/>
      <dgm:spPr/>
      <dgm:t>
        <a:bodyPr/>
        <a:lstStyle/>
        <a:p>
          <a:endParaRPr lang="en-US"/>
        </a:p>
      </dgm:t>
    </dgm:pt>
    <dgm:pt modelId="{71273896-4240-46D4-9A25-81143CBDC3D3}" type="sibTrans" cxnId="{C868998A-11FD-42D3-B3B2-40541D668FFB}">
      <dgm:prSet/>
      <dgm:spPr/>
      <dgm:t>
        <a:bodyPr/>
        <a:lstStyle/>
        <a:p>
          <a:endParaRPr lang="en-US"/>
        </a:p>
      </dgm:t>
    </dgm:pt>
    <dgm:pt modelId="{A34941D4-28D3-4425-8C20-D61E52049D17}">
      <dgm:prSet/>
      <dgm:spPr/>
      <dgm:t>
        <a:bodyPr/>
        <a:lstStyle/>
        <a:p>
          <a:r>
            <a:rPr lang="en-US" dirty="0"/>
            <a:t>women in critical decision-making efforts </a:t>
          </a:r>
        </a:p>
      </dgm:t>
    </dgm:pt>
    <dgm:pt modelId="{42C8D8C8-0693-4FFF-B95D-D9238D97A126}" type="parTrans" cxnId="{A3B7CF69-406A-4F65-BCD8-952B31135FD0}">
      <dgm:prSet/>
      <dgm:spPr/>
      <dgm:t>
        <a:bodyPr/>
        <a:lstStyle/>
        <a:p>
          <a:endParaRPr lang="en-US"/>
        </a:p>
      </dgm:t>
    </dgm:pt>
    <dgm:pt modelId="{93B8310B-C372-4EA1-ADDB-F2900A600BAE}" type="sibTrans" cxnId="{A3B7CF69-406A-4F65-BCD8-952B31135FD0}">
      <dgm:prSet/>
      <dgm:spPr/>
      <dgm:t>
        <a:bodyPr/>
        <a:lstStyle/>
        <a:p>
          <a:endParaRPr lang="en-US"/>
        </a:p>
      </dgm:t>
    </dgm:pt>
    <dgm:pt modelId="{8979BFEE-564F-480A-9899-7108B6D017D9}">
      <dgm:prSet/>
      <dgm:spPr/>
      <dgm:t>
        <a:bodyPr/>
        <a:lstStyle/>
        <a:p>
          <a:r>
            <a:rPr lang="en-US" dirty="0"/>
            <a:t>Develop</a:t>
          </a:r>
        </a:p>
      </dgm:t>
    </dgm:pt>
    <dgm:pt modelId="{6C237218-1C61-4559-B8D0-66992F314EDB}" type="parTrans" cxnId="{96A8003E-D9D0-46ED-8526-CEF27ED1CA4F}">
      <dgm:prSet/>
      <dgm:spPr/>
      <dgm:t>
        <a:bodyPr/>
        <a:lstStyle/>
        <a:p>
          <a:endParaRPr lang="en-US"/>
        </a:p>
      </dgm:t>
    </dgm:pt>
    <dgm:pt modelId="{D1007DD4-C9C3-474C-B272-9C38D6B64072}" type="sibTrans" cxnId="{96A8003E-D9D0-46ED-8526-CEF27ED1CA4F}">
      <dgm:prSet/>
      <dgm:spPr/>
      <dgm:t>
        <a:bodyPr/>
        <a:lstStyle/>
        <a:p>
          <a:endParaRPr lang="en-US"/>
        </a:p>
      </dgm:t>
    </dgm:pt>
    <dgm:pt modelId="{1E7C30A6-5E0F-4B31-B29C-4ACFF7F1628A}">
      <dgm:prSet/>
      <dgm:spPr/>
      <dgm:t>
        <a:bodyPr/>
        <a:lstStyle/>
        <a:p>
          <a:r>
            <a:rPr lang="en-US" dirty="0"/>
            <a:t>sex-disaggregated data and undertake gender analysis on the socio-economic situation of women migrants</a:t>
          </a:r>
        </a:p>
      </dgm:t>
    </dgm:pt>
    <dgm:pt modelId="{530FFB2A-08C0-4C4D-906E-C217B61214B6}" type="parTrans" cxnId="{0B3930BA-DDE8-4D94-A9DC-23BDE18AEABD}">
      <dgm:prSet/>
      <dgm:spPr/>
      <dgm:t>
        <a:bodyPr/>
        <a:lstStyle/>
        <a:p>
          <a:endParaRPr lang="en-US"/>
        </a:p>
      </dgm:t>
    </dgm:pt>
    <dgm:pt modelId="{C6F4B2CB-F14E-408A-ABA2-3916CBBC27D5}" type="sibTrans" cxnId="{0B3930BA-DDE8-4D94-A9DC-23BDE18AEABD}">
      <dgm:prSet/>
      <dgm:spPr/>
      <dgm:t>
        <a:bodyPr/>
        <a:lstStyle/>
        <a:p>
          <a:endParaRPr lang="en-US"/>
        </a:p>
      </dgm:t>
    </dgm:pt>
    <dgm:pt modelId="{0D7CCA30-3AE8-4578-8055-321CEF260314}">
      <dgm:prSet/>
      <dgm:spPr/>
      <dgm:t>
        <a:bodyPr/>
        <a:lstStyle/>
        <a:p>
          <a:r>
            <a:rPr lang="en-US" dirty="0"/>
            <a:t>labor law coverage in line with ILO &amp; CEDAW standards, including for domestic workers  </a:t>
          </a:r>
        </a:p>
      </dgm:t>
    </dgm:pt>
    <dgm:pt modelId="{C82D2659-BC23-4BDE-B0B9-193FBBD3F64C}" type="parTrans" cxnId="{7FF0FECA-A22F-4A81-8AFA-3F083185B621}">
      <dgm:prSet/>
      <dgm:spPr/>
      <dgm:t>
        <a:bodyPr/>
        <a:lstStyle/>
        <a:p>
          <a:endParaRPr lang="en-US"/>
        </a:p>
      </dgm:t>
    </dgm:pt>
    <dgm:pt modelId="{350D18D8-90AC-42B6-8E0D-2A3DCD9CB160}" type="sibTrans" cxnId="{7FF0FECA-A22F-4A81-8AFA-3F083185B621}">
      <dgm:prSet/>
      <dgm:spPr/>
      <dgm:t>
        <a:bodyPr/>
        <a:lstStyle/>
        <a:p>
          <a:endParaRPr lang="en-US"/>
        </a:p>
      </dgm:t>
    </dgm:pt>
    <dgm:pt modelId="{E294DE9E-3D6C-4489-9652-9E71C984AE17}">
      <dgm:prSet/>
      <dgm:spPr/>
      <dgm:t>
        <a:bodyPr/>
        <a:lstStyle/>
        <a:p>
          <a:r>
            <a:rPr lang="en-US"/>
            <a:t>Guarantee</a:t>
          </a:r>
        </a:p>
      </dgm:t>
    </dgm:pt>
    <dgm:pt modelId="{595BE7DD-7C90-44C7-BD73-0907ECD80C11}" type="parTrans" cxnId="{1963DFF8-4B61-487F-97EA-33FA36FAE678}">
      <dgm:prSet/>
      <dgm:spPr/>
      <dgm:t>
        <a:bodyPr/>
        <a:lstStyle/>
        <a:p>
          <a:endParaRPr lang="en-US"/>
        </a:p>
      </dgm:t>
    </dgm:pt>
    <dgm:pt modelId="{4FA86B30-5FA4-4D8E-9E01-AC35576EEB72}" type="sibTrans" cxnId="{1963DFF8-4B61-487F-97EA-33FA36FAE678}">
      <dgm:prSet/>
      <dgm:spPr/>
      <dgm:t>
        <a:bodyPr/>
        <a:lstStyle/>
        <a:p>
          <a:endParaRPr lang="en-US"/>
        </a:p>
      </dgm:t>
    </dgm:pt>
    <dgm:pt modelId="{300B4C04-060E-4FD2-B697-928A8AC09C6F}">
      <dgm:prSet/>
      <dgm:spPr/>
      <dgm:t>
        <a:bodyPr/>
        <a:lstStyle/>
        <a:p>
          <a:r>
            <a:rPr lang="en-US" dirty="0"/>
            <a:t>Strengthen</a:t>
          </a:r>
        </a:p>
      </dgm:t>
    </dgm:pt>
    <dgm:pt modelId="{DEEE9ECF-677F-4575-8318-33E63BB656C7}" type="parTrans" cxnId="{9DEB7D37-4790-485C-AE35-5549E4E4C8D0}">
      <dgm:prSet/>
      <dgm:spPr/>
      <dgm:t>
        <a:bodyPr/>
        <a:lstStyle/>
        <a:p>
          <a:endParaRPr lang="en-US"/>
        </a:p>
      </dgm:t>
    </dgm:pt>
    <dgm:pt modelId="{EE660196-6332-4B1D-8BF9-02131622C54B}" type="sibTrans" cxnId="{9DEB7D37-4790-485C-AE35-5549E4E4C8D0}">
      <dgm:prSet/>
      <dgm:spPr/>
      <dgm:t>
        <a:bodyPr/>
        <a:lstStyle/>
        <a:p>
          <a:endParaRPr lang="en-US"/>
        </a:p>
      </dgm:t>
    </dgm:pt>
    <dgm:pt modelId="{CBD142A7-4391-4D91-8CEF-E0F8761A67ED}">
      <dgm:prSet/>
      <dgm:spPr/>
      <dgm:t>
        <a:bodyPr/>
        <a:lstStyle/>
        <a:p>
          <a:r>
            <a:rPr lang="en-US" dirty="0"/>
            <a:t>gender-responsive policies and programs (pre-departure and post-arrival)</a:t>
          </a:r>
        </a:p>
      </dgm:t>
    </dgm:pt>
    <dgm:pt modelId="{0710B31E-5486-4AE2-99F9-30369B1C445C}" type="parTrans" cxnId="{DD41151A-3B6D-4301-B27E-1CFD1B148C32}">
      <dgm:prSet/>
      <dgm:spPr/>
      <dgm:t>
        <a:bodyPr/>
        <a:lstStyle/>
        <a:p>
          <a:endParaRPr lang="en-US"/>
        </a:p>
      </dgm:t>
    </dgm:pt>
    <dgm:pt modelId="{03C4A00F-8E53-4121-A3F3-60D538BB4168}" type="sibTrans" cxnId="{DD41151A-3B6D-4301-B27E-1CFD1B148C32}">
      <dgm:prSet/>
      <dgm:spPr/>
      <dgm:t>
        <a:bodyPr/>
        <a:lstStyle/>
        <a:p>
          <a:endParaRPr lang="en-US"/>
        </a:p>
      </dgm:t>
    </dgm:pt>
    <dgm:pt modelId="{F8CCC3FA-0E9E-4916-A04D-66FA4755FDD9}">
      <dgm:prSet/>
      <dgm:spPr/>
      <dgm:t>
        <a:bodyPr/>
        <a:lstStyle/>
        <a:p>
          <a:r>
            <a:rPr lang="en-US"/>
            <a:t>Ensure</a:t>
          </a:r>
          <a:endParaRPr lang="en-US" dirty="0"/>
        </a:p>
      </dgm:t>
    </dgm:pt>
    <dgm:pt modelId="{96BC0915-80F9-4D7A-B443-A270B495C0D3}" type="parTrans" cxnId="{F613B8A1-1AA3-431B-8F1E-41BE83675A0B}">
      <dgm:prSet/>
      <dgm:spPr/>
      <dgm:t>
        <a:bodyPr/>
        <a:lstStyle/>
        <a:p>
          <a:endParaRPr lang="en-US"/>
        </a:p>
      </dgm:t>
    </dgm:pt>
    <dgm:pt modelId="{93A281D5-F272-4BD3-ADCD-0259C41E0EA3}" type="sibTrans" cxnId="{F613B8A1-1AA3-431B-8F1E-41BE83675A0B}">
      <dgm:prSet/>
      <dgm:spPr/>
      <dgm:t>
        <a:bodyPr/>
        <a:lstStyle/>
        <a:p>
          <a:endParaRPr lang="en-US"/>
        </a:p>
      </dgm:t>
    </dgm:pt>
    <dgm:pt modelId="{BD5675CB-92AF-4500-B580-83D28BFB5CA8}" type="pres">
      <dgm:prSet presAssocID="{CAE2BC0E-F332-4826-B8C3-7DAA0FB67D63}" presName="Name0" presStyleCnt="0">
        <dgm:presLayoutVars>
          <dgm:dir/>
          <dgm:animLvl val="lvl"/>
          <dgm:resizeHandles val="exact"/>
        </dgm:presLayoutVars>
      </dgm:prSet>
      <dgm:spPr/>
    </dgm:pt>
    <dgm:pt modelId="{74B9ED7D-6A17-4CFB-B32E-3F5E2E4ABA73}" type="pres">
      <dgm:prSet presAssocID="{300B4C04-060E-4FD2-B697-928A8AC09C6F}" presName="linNode" presStyleCnt="0"/>
      <dgm:spPr/>
    </dgm:pt>
    <dgm:pt modelId="{A0752630-0A1D-443E-BD02-4E7F47354C83}" type="pres">
      <dgm:prSet presAssocID="{300B4C04-060E-4FD2-B697-928A8AC09C6F}" presName="parentText" presStyleLbl="solidFgAcc1" presStyleIdx="0" presStyleCnt="6">
        <dgm:presLayoutVars>
          <dgm:chMax val="1"/>
          <dgm:bulletEnabled/>
        </dgm:presLayoutVars>
      </dgm:prSet>
      <dgm:spPr/>
    </dgm:pt>
    <dgm:pt modelId="{84BB4A90-EEEE-48DA-895E-975007AC418B}" type="pres">
      <dgm:prSet presAssocID="{300B4C04-060E-4FD2-B697-928A8AC09C6F}" presName="descendantText" presStyleLbl="alignNode1" presStyleIdx="0" presStyleCnt="6">
        <dgm:presLayoutVars>
          <dgm:bulletEnabled/>
        </dgm:presLayoutVars>
      </dgm:prSet>
      <dgm:spPr/>
    </dgm:pt>
    <dgm:pt modelId="{3933F733-A06A-429B-9454-905BFE9EA139}" type="pres">
      <dgm:prSet presAssocID="{EE660196-6332-4B1D-8BF9-02131622C54B}" presName="sp" presStyleCnt="0"/>
      <dgm:spPr/>
    </dgm:pt>
    <dgm:pt modelId="{A3A63849-1CC5-48AA-A3F2-B99EC5DDE516}" type="pres">
      <dgm:prSet presAssocID="{F8CCC3FA-0E9E-4916-A04D-66FA4755FDD9}" presName="linNode" presStyleCnt="0"/>
      <dgm:spPr/>
    </dgm:pt>
    <dgm:pt modelId="{9E292711-DF17-41FF-A743-CBFF354BDBCA}" type="pres">
      <dgm:prSet presAssocID="{F8CCC3FA-0E9E-4916-A04D-66FA4755FDD9}" presName="parentText" presStyleLbl="solidFgAcc1" presStyleIdx="1" presStyleCnt="6">
        <dgm:presLayoutVars>
          <dgm:chMax val="1"/>
          <dgm:bulletEnabled/>
        </dgm:presLayoutVars>
      </dgm:prSet>
      <dgm:spPr/>
    </dgm:pt>
    <dgm:pt modelId="{4344BFDA-1318-42A2-AA02-143D15A7F935}" type="pres">
      <dgm:prSet presAssocID="{F8CCC3FA-0E9E-4916-A04D-66FA4755FDD9}" presName="descendantText" presStyleLbl="alignNode1" presStyleIdx="1" presStyleCnt="6">
        <dgm:presLayoutVars>
          <dgm:bulletEnabled/>
        </dgm:presLayoutVars>
      </dgm:prSet>
      <dgm:spPr/>
    </dgm:pt>
    <dgm:pt modelId="{EE72CAB6-815A-4610-9ED5-13668BBDE5EA}" type="pres">
      <dgm:prSet presAssocID="{93A281D5-F272-4BD3-ADCD-0259C41E0EA3}" presName="sp" presStyleCnt="0"/>
      <dgm:spPr/>
    </dgm:pt>
    <dgm:pt modelId="{D66BB587-CDD3-4C96-B19B-F3A95D084E1D}" type="pres">
      <dgm:prSet presAssocID="{E294DE9E-3D6C-4489-9652-9E71C984AE17}" presName="linNode" presStyleCnt="0"/>
      <dgm:spPr/>
    </dgm:pt>
    <dgm:pt modelId="{5ED7D306-B19B-45D0-B4EA-C13DB49E3E51}" type="pres">
      <dgm:prSet presAssocID="{E294DE9E-3D6C-4489-9652-9E71C984AE17}" presName="parentText" presStyleLbl="solidFgAcc1" presStyleIdx="2" presStyleCnt="6">
        <dgm:presLayoutVars>
          <dgm:chMax val="1"/>
          <dgm:bulletEnabled/>
        </dgm:presLayoutVars>
      </dgm:prSet>
      <dgm:spPr/>
    </dgm:pt>
    <dgm:pt modelId="{2E6796CA-B52F-474D-9328-4C6FBD751206}" type="pres">
      <dgm:prSet presAssocID="{E294DE9E-3D6C-4489-9652-9E71C984AE17}" presName="descendantText" presStyleLbl="alignNode1" presStyleIdx="2" presStyleCnt="6">
        <dgm:presLayoutVars>
          <dgm:bulletEnabled/>
        </dgm:presLayoutVars>
      </dgm:prSet>
      <dgm:spPr/>
    </dgm:pt>
    <dgm:pt modelId="{4DAC6C24-ABFB-4C1A-AAB4-07EB6EE8B98D}" type="pres">
      <dgm:prSet presAssocID="{4FA86B30-5FA4-4D8E-9E01-AC35576EEB72}" presName="sp" presStyleCnt="0"/>
      <dgm:spPr/>
    </dgm:pt>
    <dgm:pt modelId="{291A8237-B49D-43DB-BD63-53C05AB3D75E}" type="pres">
      <dgm:prSet presAssocID="{ABD5D822-ABC5-4589-988E-9BC8447EB88C}" presName="linNode" presStyleCnt="0"/>
      <dgm:spPr/>
    </dgm:pt>
    <dgm:pt modelId="{19E1673E-2B1E-4875-965B-2152EAF48521}" type="pres">
      <dgm:prSet presAssocID="{ABD5D822-ABC5-4589-988E-9BC8447EB88C}" presName="parentText" presStyleLbl="solidFgAcc1" presStyleIdx="3" presStyleCnt="6">
        <dgm:presLayoutVars>
          <dgm:chMax val="1"/>
          <dgm:bulletEnabled/>
        </dgm:presLayoutVars>
      </dgm:prSet>
      <dgm:spPr/>
    </dgm:pt>
    <dgm:pt modelId="{6038B6B7-AE66-4439-8151-F1699DAE4F68}" type="pres">
      <dgm:prSet presAssocID="{ABD5D822-ABC5-4589-988E-9BC8447EB88C}" presName="descendantText" presStyleLbl="alignNode1" presStyleIdx="3" presStyleCnt="6">
        <dgm:presLayoutVars>
          <dgm:bulletEnabled/>
        </dgm:presLayoutVars>
      </dgm:prSet>
      <dgm:spPr/>
    </dgm:pt>
    <dgm:pt modelId="{0858A7F6-34DA-41E1-A861-04FF06DD74FC}" type="pres">
      <dgm:prSet presAssocID="{6DD7719C-6F59-44C2-9A25-10F86FF6B861}" presName="sp" presStyleCnt="0"/>
      <dgm:spPr/>
    </dgm:pt>
    <dgm:pt modelId="{9E909A9C-52A8-4F5E-B181-FB9DEC7DEF08}" type="pres">
      <dgm:prSet presAssocID="{D9B8080A-EFE0-4575-BD14-6AD05BD02316}" presName="linNode" presStyleCnt="0"/>
      <dgm:spPr/>
    </dgm:pt>
    <dgm:pt modelId="{3F424885-DB34-4D38-8777-1E282387C529}" type="pres">
      <dgm:prSet presAssocID="{D9B8080A-EFE0-4575-BD14-6AD05BD02316}" presName="parentText" presStyleLbl="solidFgAcc1" presStyleIdx="4" presStyleCnt="6">
        <dgm:presLayoutVars>
          <dgm:chMax val="1"/>
          <dgm:bulletEnabled/>
        </dgm:presLayoutVars>
      </dgm:prSet>
      <dgm:spPr/>
    </dgm:pt>
    <dgm:pt modelId="{3E15EC57-AFEC-4866-B613-344266F1F10D}" type="pres">
      <dgm:prSet presAssocID="{D9B8080A-EFE0-4575-BD14-6AD05BD02316}" presName="descendantText" presStyleLbl="alignNode1" presStyleIdx="4" presStyleCnt="6">
        <dgm:presLayoutVars>
          <dgm:bulletEnabled/>
        </dgm:presLayoutVars>
      </dgm:prSet>
      <dgm:spPr/>
    </dgm:pt>
    <dgm:pt modelId="{2688F7C8-3498-4B10-B52D-E7DE414504BA}" type="pres">
      <dgm:prSet presAssocID="{71273896-4240-46D4-9A25-81143CBDC3D3}" presName="sp" presStyleCnt="0"/>
      <dgm:spPr/>
    </dgm:pt>
    <dgm:pt modelId="{B90E25F2-24FA-41FF-B01E-810C3B9008A8}" type="pres">
      <dgm:prSet presAssocID="{8979BFEE-564F-480A-9899-7108B6D017D9}" presName="linNode" presStyleCnt="0"/>
      <dgm:spPr/>
    </dgm:pt>
    <dgm:pt modelId="{BDCD1D57-AEE5-4987-AF5B-BAF41DA359E0}" type="pres">
      <dgm:prSet presAssocID="{8979BFEE-564F-480A-9899-7108B6D017D9}" presName="parentText" presStyleLbl="solidFgAcc1" presStyleIdx="5" presStyleCnt="6">
        <dgm:presLayoutVars>
          <dgm:chMax val="1"/>
          <dgm:bulletEnabled/>
        </dgm:presLayoutVars>
      </dgm:prSet>
      <dgm:spPr/>
    </dgm:pt>
    <dgm:pt modelId="{F8C8FF50-EA88-4771-AFA1-E3419F0184FB}" type="pres">
      <dgm:prSet presAssocID="{8979BFEE-564F-480A-9899-7108B6D017D9}" presName="descendantText" presStyleLbl="alignNode1" presStyleIdx="5" presStyleCnt="6">
        <dgm:presLayoutVars>
          <dgm:bulletEnabled/>
        </dgm:presLayoutVars>
      </dgm:prSet>
      <dgm:spPr/>
    </dgm:pt>
  </dgm:ptLst>
  <dgm:cxnLst>
    <dgm:cxn modelId="{27FC2716-50C9-476B-8878-437D75275787}" type="presOf" srcId="{1E7C30A6-5E0F-4B31-B29C-4ACFF7F1628A}" destId="{F8C8FF50-EA88-4771-AFA1-E3419F0184FB}" srcOrd="0" destOrd="0" presId="urn:microsoft.com/office/officeart/2016/7/layout/VerticalHollowActionList"/>
    <dgm:cxn modelId="{DD41151A-3B6D-4301-B27E-1CFD1B148C32}" srcId="{300B4C04-060E-4FD2-B697-928A8AC09C6F}" destId="{CBD142A7-4391-4D91-8CEF-E0F8761A67ED}" srcOrd="0" destOrd="0" parTransId="{0710B31E-5486-4AE2-99F9-30369B1C445C}" sibTransId="{03C4A00F-8E53-4121-A3F3-60D538BB4168}"/>
    <dgm:cxn modelId="{2AF4C921-D1C3-4C02-8499-F02E4565F107}" type="presOf" srcId="{E92FF51A-0666-49EE-81B4-9B3BAB9DB614}" destId="{6038B6B7-AE66-4439-8151-F1699DAE4F68}" srcOrd="0" destOrd="0" presId="urn:microsoft.com/office/officeart/2016/7/layout/VerticalHollowActionList"/>
    <dgm:cxn modelId="{31726127-1623-4ABC-B7CC-4D6FE3142A36}" srcId="{ABD5D822-ABC5-4589-988E-9BC8447EB88C}" destId="{E92FF51A-0666-49EE-81B4-9B3BAB9DB614}" srcOrd="0" destOrd="0" parTransId="{30E7E51B-FDC7-4C89-BF15-331051E9523C}" sibTransId="{60C6F4AE-EB08-42BE-94E1-23B7C16156D8}"/>
    <dgm:cxn modelId="{9DEB7D37-4790-485C-AE35-5549E4E4C8D0}" srcId="{CAE2BC0E-F332-4826-B8C3-7DAA0FB67D63}" destId="{300B4C04-060E-4FD2-B697-928A8AC09C6F}" srcOrd="0" destOrd="0" parTransId="{DEEE9ECF-677F-4575-8318-33E63BB656C7}" sibTransId="{EE660196-6332-4B1D-8BF9-02131622C54B}"/>
    <dgm:cxn modelId="{742E173C-E38A-44A7-B6B7-1B060B16571C}" srcId="{E294DE9E-3D6C-4489-9652-9E71C984AE17}" destId="{E8515F56-578D-4158-8CB7-E8D1955782F9}" srcOrd="0" destOrd="0" parTransId="{75A7A88B-7E5F-4D2A-895C-F0869307A046}" sibTransId="{A02C17E2-B84E-4580-8FC1-AB13487E3B5A}"/>
    <dgm:cxn modelId="{96A8003E-D9D0-46ED-8526-CEF27ED1CA4F}" srcId="{CAE2BC0E-F332-4826-B8C3-7DAA0FB67D63}" destId="{8979BFEE-564F-480A-9899-7108B6D017D9}" srcOrd="5" destOrd="0" parTransId="{6C237218-1C61-4559-B8D0-66992F314EDB}" sibTransId="{D1007DD4-C9C3-474C-B272-9C38D6B64072}"/>
    <dgm:cxn modelId="{37773E5F-478F-4472-8979-3DCFC7BD62B9}" type="presOf" srcId="{0D7CCA30-3AE8-4578-8055-321CEF260314}" destId="{4344BFDA-1318-42A2-AA02-143D15A7F935}" srcOrd="0" destOrd="0" presId="urn:microsoft.com/office/officeart/2016/7/layout/VerticalHollowActionList"/>
    <dgm:cxn modelId="{56F28143-B367-4C86-B277-0CD180D1362E}" type="presOf" srcId="{F8CCC3FA-0E9E-4916-A04D-66FA4755FDD9}" destId="{9E292711-DF17-41FF-A743-CBFF354BDBCA}" srcOrd="0" destOrd="0" presId="urn:microsoft.com/office/officeart/2016/7/layout/VerticalHollowActionList"/>
    <dgm:cxn modelId="{A3B7CF69-406A-4F65-BCD8-952B31135FD0}" srcId="{D9B8080A-EFE0-4575-BD14-6AD05BD02316}" destId="{A34941D4-28D3-4425-8C20-D61E52049D17}" srcOrd="0" destOrd="0" parTransId="{42C8D8C8-0693-4FFF-B95D-D9238D97A126}" sibTransId="{93B8310B-C372-4EA1-ADDB-F2900A600BAE}"/>
    <dgm:cxn modelId="{DEFB106C-2050-47AE-A0C9-E1442C97D554}" type="presOf" srcId="{A34941D4-28D3-4425-8C20-D61E52049D17}" destId="{3E15EC57-AFEC-4866-B613-344266F1F10D}" srcOrd="0" destOrd="0" presId="urn:microsoft.com/office/officeart/2016/7/layout/VerticalHollowActionList"/>
    <dgm:cxn modelId="{53062570-F9AD-45DD-8610-A13F209FB1E5}" type="presOf" srcId="{E294DE9E-3D6C-4489-9652-9E71C984AE17}" destId="{5ED7D306-B19B-45D0-B4EA-C13DB49E3E51}" srcOrd="0" destOrd="0" presId="urn:microsoft.com/office/officeart/2016/7/layout/VerticalHollowActionList"/>
    <dgm:cxn modelId="{3E898B56-1489-4DED-B30A-D5AE987F4B34}" type="presOf" srcId="{E8515F56-578D-4158-8CB7-E8D1955782F9}" destId="{2E6796CA-B52F-474D-9328-4C6FBD751206}" srcOrd="0" destOrd="0" presId="urn:microsoft.com/office/officeart/2016/7/layout/VerticalHollowActionList"/>
    <dgm:cxn modelId="{4C3DE379-1DF0-41AD-8ABC-CFDF83ECBDD7}" type="presOf" srcId="{8979BFEE-564F-480A-9899-7108B6D017D9}" destId="{BDCD1D57-AEE5-4987-AF5B-BAF41DA359E0}" srcOrd="0" destOrd="0" presId="urn:microsoft.com/office/officeart/2016/7/layout/VerticalHollowActionList"/>
    <dgm:cxn modelId="{B397DD82-4BED-4366-A3EC-B5EA63F09263}" type="presOf" srcId="{CBD142A7-4391-4D91-8CEF-E0F8761A67ED}" destId="{84BB4A90-EEEE-48DA-895E-975007AC418B}" srcOrd="0" destOrd="0" presId="urn:microsoft.com/office/officeart/2016/7/layout/VerticalHollowActionList"/>
    <dgm:cxn modelId="{E8027C88-CC17-4F56-8DB8-0F291808FC56}" srcId="{CAE2BC0E-F332-4826-B8C3-7DAA0FB67D63}" destId="{ABD5D822-ABC5-4589-988E-9BC8447EB88C}" srcOrd="3" destOrd="0" parTransId="{A533BC77-315F-43CF-A225-EE3677A04190}" sibTransId="{6DD7719C-6F59-44C2-9A25-10F86FF6B861}"/>
    <dgm:cxn modelId="{C868998A-11FD-42D3-B3B2-40541D668FFB}" srcId="{CAE2BC0E-F332-4826-B8C3-7DAA0FB67D63}" destId="{D9B8080A-EFE0-4575-BD14-6AD05BD02316}" srcOrd="4" destOrd="0" parTransId="{D4929DF4-CBC6-461F-BE5E-D8B2D369128A}" sibTransId="{71273896-4240-46D4-9A25-81143CBDC3D3}"/>
    <dgm:cxn modelId="{F613B8A1-1AA3-431B-8F1E-41BE83675A0B}" srcId="{CAE2BC0E-F332-4826-B8C3-7DAA0FB67D63}" destId="{F8CCC3FA-0E9E-4916-A04D-66FA4755FDD9}" srcOrd="1" destOrd="0" parTransId="{96BC0915-80F9-4D7A-B443-A270B495C0D3}" sibTransId="{93A281D5-F272-4BD3-ADCD-0259C41E0EA3}"/>
    <dgm:cxn modelId="{0B3930BA-DDE8-4D94-A9DC-23BDE18AEABD}" srcId="{8979BFEE-564F-480A-9899-7108B6D017D9}" destId="{1E7C30A6-5E0F-4B31-B29C-4ACFF7F1628A}" srcOrd="0" destOrd="0" parTransId="{530FFB2A-08C0-4C4D-906E-C217B61214B6}" sibTransId="{C6F4B2CB-F14E-408A-ABA2-3916CBBC27D5}"/>
    <dgm:cxn modelId="{0D273BC6-F757-4548-89E6-170FB5D5849C}" type="presOf" srcId="{300B4C04-060E-4FD2-B697-928A8AC09C6F}" destId="{A0752630-0A1D-443E-BD02-4E7F47354C83}" srcOrd="0" destOrd="0" presId="urn:microsoft.com/office/officeart/2016/7/layout/VerticalHollowActionList"/>
    <dgm:cxn modelId="{7FF0FECA-A22F-4A81-8AFA-3F083185B621}" srcId="{F8CCC3FA-0E9E-4916-A04D-66FA4755FDD9}" destId="{0D7CCA30-3AE8-4578-8055-321CEF260314}" srcOrd="0" destOrd="0" parTransId="{C82D2659-BC23-4BDE-B0B9-193FBBD3F64C}" sibTransId="{350D18D8-90AC-42B6-8E0D-2A3DCD9CB160}"/>
    <dgm:cxn modelId="{6F4030EF-178E-4E31-8EF0-226196E7BA7B}" type="presOf" srcId="{D9B8080A-EFE0-4575-BD14-6AD05BD02316}" destId="{3F424885-DB34-4D38-8777-1E282387C529}" srcOrd="0" destOrd="0" presId="urn:microsoft.com/office/officeart/2016/7/layout/VerticalHollowActionList"/>
    <dgm:cxn modelId="{7E8B4DF8-8220-421B-8F6D-4123A118AFE8}" type="presOf" srcId="{ABD5D822-ABC5-4589-988E-9BC8447EB88C}" destId="{19E1673E-2B1E-4875-965B-2152EAF48521}" srcOrd="0" destOrd="0" presId="urn:microsoft.com/office/officeart/2016/7/layout/VerticalHollowActionList"/>
    <dgm:cxn modelId="{1963DFF8-4B61-487F-97EA-33FA36FAE678}" srcId="{CAE2BC0E-F332-4826-B8C3-7DAA0FB67D63}" destId="{E294DE9E-3D6C-4489-9652-9E71C984AE17}" srcOrd="2" destOrd="0" parTransId="{595BE7DD-7C90-44C7-BD73-0907ECD80C11}" sibTransId="{4FA86B30-5FA4-4D8E-9E01-AC35576EEB72}"/>
    <dgm:cxn modelId="{26C04AFE-37B1-4A63-B99F-F1C5C8B6377F}" type="presOf" srcId="{CAE2BC0E-F332-4826-B8C3-7DAA0FB67D63}" destId="{BD5675CB-92AF-4500-B580-83D28BFB5CA8}" srcOrd="0" destOrd="0" presId="urn:microsoft.com/office/officeart/2016/7/layout/VerticalHollowActionList"/>
    <dgm:cxn modelId="{A07411B4-71E7-435C-B81B-8A3F1BD0834C}" type="presParOf" srcId="{BD5675CB-92AF-4500-B580-83D28BFB5CA8}" destId="{74B9ED7D-6A17-4CFB-B32E-3F5E2E4ABA73}" srcOrd="0" destOrd="0" presId="urn:microsoft.com/office/officeart/2016/7/layout/VerticalHollowActionList"/>
    <dgm:cxn modelId="{BE0BD804-3A29-4BAD-BFCF-E936A5618CA3}" type="presParOf" srcId="{74B9ED7D-6A17-4CFB-B32E-3F5E2E4ABA73}" destId="{A0752630-0A1D-443E-BD02-4E7F47354C83}" srcOrd="0" destOrd="0" presId="urn:microsoft.com/office/officeart/2016/7/layout/VerticalHollowActionList"/>
    <dgm:cxn modelId="{5CDB4248-0550-4DE2-B5FE-C8CE0D48DE16}" type="presParOf" srcId="{74B9ED7D-6A17-4CFB-B32E-3F5E2E4ABA73}" destId="{84BB4A90-EEEE-48DA-895E-975007AC418B}" srcOrd="1" destOrd="0" presId="urn:microsoft.com/office/officeart/2016/7/layout/VerticalHollowActionList"/>
    <dgm:cxn modelId="{875CCAD0-6B10-44D8-BADD-63D53781FBD8}" type="presParOf" srcId="{BD5675CB-92AF-4500-B580-83D28BFB5CA8}" destId="{3933F733-A06A-429B-9454-905BFE9EA139}" srcOrd="1" destOrd="0" presId="urn:microsoft.com/office/officeart/2016/7/layout/VerticalHollowActionList"/>
    <dgm:cxn modelId="{FC348D74-F4BB-41B0-9642-F8194D5A0904}" type="presParOf" srcId="{BD5675CB-92AF-4500-B580-83D28BFB5CA8}" destId="{A3A63849-1CC5-48AA-A3F2-B99EC5DDE516}" srcOrd="2" destOrd="0" presId="urn:microsoft.com/office/officeart/2016/7/layout/VerticalHollowActionList"/>
    <dgm:cxn modelId="{317CDE04-55D5-48B7-9F5C-8568741A0C60}" type="presParOf" srcId="{A3A63849-1CC5-48AA-A3F2-B99EC5DDE516}" destId="{9E292711-DF17-41FF-A743-CBFF354BDBCA}" srcOrd="0" destOrd="0" presId="urn:microsoft.com/office/officeart/2016/7/layout/VerticalHollowActionList"/>
    <dgm:cxn modelId="{DDCC12C3-D4DE-4C75-AA81-F9023D1BA4A2}" type="presParOf" srcId="{A3A63849-1CC5-48AA-A3F2-B99EC5DDE516}" destId="{4344BFDA-1318-42A2-AA02-143D15A7F935}" srcOrd="1" destOrd="0" presId="urn:microsoft.com/office/officeart/2016/7/layout/VerticalHollowActionList"/>
    <dgm:cxn modelId="{268758E0-A3E9-4035-BA5C-149F780D4CE2}" type="presParOf" srcId="{BD5675CB-92AF-4500-B580-83D28BFB5CA8}" destId="{EE72CAB6-815A-4610-9ED5-13668BBDE5EA}" srcOrd="3" destOrd="0" presId="urn:microsoft.com/office/officeart/2016/7/layout/VerticalHollowActionList"/>
    <dgm:cxn modelId="{7AE2DC86-983A-4253-B3E2-1036D0B50EAB}" type="presParOf" srcId="{BD5675CB-92AF-4500-B580-83D28BFB5CA8}" destId="{D66BB587-CDD3-4C96-B19B-F3A95D084E1D}" srcOrd="4" destOrd="0" presId="urn:microsoft.com/office/officeart/2016/7/layout/VerticalHollowActionList"/>
    <dgm:cxn modelId="{2B84DE08-1F95-4A0E-8F1B-B7A3C2625652}" type="presParOf" srcId="{D66BB587-CDD3-4C96-B19B-F3A95D084E1D}" destId="{5ED7D306-B19B-45D0-B4EA-C13DB49E3E51}" srcOrd="0" destOrd="0" presId="urn:microsoft.com/office/officeart/2016/7/layout/VerticalHollowActionList"/>
    <dgm:cxn modelId="{C673C4EF-8932-4C28-9859-BA17C6E9FCCD}" type="presParOf" srcId="{D66BB587-CDD3-4C96-B19B-F3A95D084E1D}" destId="{2E6796CA-B52F-474D-9328-4C6FBD751206}" srcOrd="1" destOrd="0" presId="urn:microsoft.com/office/officeart/2016/7/layout/VerticalHollowActionList"/>
    <dgm:cxn modelId="{B897025C-0DAD-4662-9DF3-286E2CCACD56}" type="presParOf" srcId="{BD5675CB-92AF-4500-B580-83D28BFB5CA8}" destId="{4DAC6C24-ABFB-4C1A-AAB4-07EB6EE8B98D}" srcOrd="5" destOrd="0" presId="urn:microsoft.com/office/officeart/2016/7/layout/VerticalHollowActionList"/>
    <dgm:cxn modelId="{E149B90F-F7F9-4982-A7E6-C7DE6DC881B6}" type="presParOf" srcId="{BD5675CB-92AF-4500-B580-83D28BFB5CA8}" destId="{291A8237-B49D-43DB-BD63-53C05AB3D75E}" srcOrd="6" destOrd="0" presId="urn:microsoft.com/office/officeart/2016/7/layout/VerticalHollowActionList"/>
    <dgm:cxn modelId="{E0368204-C9CB-4821-866E-909643F2E0EC}" type="presParOf" srcId="{291A8237-B49D-43DB-BD63-53C05AB3D75E}" destId="{19E1673E-2B1E-4875-965B-2152EAF48521}" srcOrd="0" destOrd="0" presId="urn:microsoft.com/office/officeart/2016/7/layout/VerticalHollowActionList"/>
    <dgm:cxn modelId="{1C4DEB84-214E-4831-BE1D-CC10DFF1ADB4}" type="presParOf" srcId="{291A8237-B49D-43DB-BD63-53C05AB3D75E}" destId="{6038B6B7-AE66-4439-8151-F1699DAE4F68}" srcOrd="1" destOrd="0" presId="urn:microsoft.com/office/officeart/2016/7/layout/VerticalHollowActionList"/>
    <dgm:cxn modelId="{8AF402B7-A855-403D-92CC-7054D756F1D3}" type="presParOf" srcId="{BD5675CB-92AF-4500-B580-83D28BFB5CA8}" destId="{0858A7F6-34DA-41E1-A861-04FF06DD74FC}" srcOrd="7" destOrd="0" presId="urn:microsoft.com/office/officeart/2016/7/layout/VerticalHollowActionList"/>
    <dgm:cxn modelId="{34888F45-198C-4F34-9553-43D53C94D126}" type="presParOf" srcId="{BD5675CB-92AF-4500-B580-83D28BFB5CA8}" destId="{9E909A9C-52A8-4F5E-B181-FB9DEC7DEF08}" srcOrd="8" destOrd="0" presId="urn:microsoft.com/office/officeart/2016/7/layout/VerticalHollowActionList"/>
    <dgm:cxn modelId="{5F4B1E9F-7B70-42C1-B4A7-36A797714F9B}" type="presParOf" srcId="{9E909A9C-52A8-4F5E-B181-FB9DEC7DEF08}" destId="{3F424885-DB34-4D38-8777-1E282387C529}" srcOrd="0" destOrd="0" presId="urn:microsoft.com/office/officeart/2016/7/layout/VerticalHollowActionList"/>
    <dgm:cxn modelId="{E071F088-CDFA-4F2E-BF71-36CB4C0FD6B8}" type="presParOf" srcId="{9E909A9C-52A8-4F5E-B181-FB9DEC7DEF08}" destId="{3E15EC57-AFEC-4866-B613-344266F1F10D}" srcOrd="1" destOrd="0" presId="urn:microsoft.com/office/officeart/2016/7/layout/VerticalHollowActionList"/>
    <dgm:cxn modelId="{C4956DFF-928B-46FC-AFAD-DAC8D7AA6D73}" type="presParOf" srcId="{BD5675CB-92AF-4500-B580-83D28BFB5CA8}" destId="{2688F7C8-3498-4B10-B52D-E7DE414504BA}" srcOrd="9" destOrd="0" presId="urn:microsoft.com/office/officeart/2016/7/layout/VerticalHollowActionList"/>
    <dgm:cxn modelId="{A5654D44-AD8C-4A6B-887B-C536EEDEB942}" type="presParOf" srcId="{BD5675CB-92AF-4500-B580-83D28BFB5CA8}" destId="{B90E25F2-24FA-41FF-B01E-810C3B9008A8}" srcOrd="10" destOrd="0" presId="urn:microsoft.com/office/officeart/2016/7/layout/VerticalHollowActionList"/>
    <dgm:cxn modelId="{F7F1489A-3958-43B4-BB6B-94AC595C8118}" type="presParOf" srcId="{B90E25F2-24FA-41FF-B01E-810C3B9008A8}" destId="{BDCD1D57-AEE5-4987-AF5B-BAF41DA359E0}" srcOrd="0" destOrd="0" presId="urn:microsoft.com/office/officeart/2016/7/layout/VerticalHollowActionList"/>
    <dgm:cxn modelId="{E306AC7A-E0CF-4C76-8ED9-BB00BF959F78}" type="presParOf" srcId="{B90E25F2-24FA-41FF-B01E-810C3B9008A8}" destId="{F8C8FF50-EA88-4771-AFA1-E3419F0184FB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F3954-CC95-4947-A14B-74868A719C02}">
      <dsp:nvSpPr>
        <dsp:cNvPr id="0" name=""/>
        <dsp:cNvSpPr/>
      </dsp:nvSpPr>
      <dsp:spPr>
        <a:xfrm>
          <a:off x="0" y="32945"/>
          <a:ext cx="5865222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International Convention on the Protection of the Rights of All Migrant Workers and Members of Their Families (1990)</a:t>
          </a:r>
        </a:p>
      </dsp:txBody>
      <dsp:txXfrm>
        <a:off x="94068" y="127013"/>
        <a:ext cx="5677086" cy="1738854"/>
      </dsp:txXfrm>
    </dsp:sp>
    <dsp:sp modelId="{D5DE4ABF-DDE4-4B75-AA82-5999CFB5C920}">
      <dsp:nvSpPr>
        <dsp:cNvPr id="0" name=""/>
        <dsp:cNvSpPr/>
      </dsp:nvSpPr>
      <dsp:spPr>
        <a:xfrm>
          <a:off x="0" y="2037696"/>
          <a:ext cx="5865222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CEDAW: General recommendation No. 26 on women migrant workers (2009)</a:t>
          </a:r>
        </a:p>
      </dsp:txBody>
      <dsp:txXfrm>
        <a:off x="94068" y="2131764"/>
        <a:ext cx="5677086" cy="1738854"/>
      </dsp:txXfrm>
    </dsp:sp>
    <dsp:sp modelId="{6A83E195-3E7B-4F1A-A412-946C8292ED60}">
      <dsp:nvSpPr>
        <dsp:cNvPr id="0" name=""/>
        <dsp:cNvSpPr/>
      </dsp:nvSpPr>
      <dsp:spPr>
        <a:xfrm>
          <a:off x="0" y="4042446"/>
          <a:ext cx="5865222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GCM (2018)</a:t>
          </a:r>
        </a:p>
      </dsp:txBody>
      <dsp:txXfrm>
        <a:off x="94068" y="4136514"/>
        <a:ext cx="5677086" cy="1738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B4A90-EEEE-48DA-895E-975007AC418B}">
      <dsp:nvSpPr>
        <dsp:cNvPr id="0" name=""/>
        <dsp:cNvSpPr/>
      </dsp:nvSpPr>
      <dsp:spPr>
        <a:xfrm>
          <a:off x="1760873" y="692"/>
          <a:ext cx="7043492" cy="90042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663" tIns="228707" rIns="136663" bIns="22870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gender-responsive policies and programs (pre-departure and post-arrival)</a:t>
          </a:r>
        </a:p>
      </dsp:txBody>
      <dsp:txXfrm>
        <a:off x="1760873" y="692"/>
        <a:ext cx="7043492" cy="900421"/>
      </dsp:txXfrm>
    </dsp:sp>
    <dsp:sp modelId="{A0752630-0A1D-443E-BD02-4E7F47354C83}">
      <dsp:nvSpPr>
        <dsp:cNvPr id="0" name=""/>
        <dsp:cNvSpPr/>
      </dsp:nvSpPr>
      <dsp:spPr>
        <a:xfrm>
          <a:off x="0" y="692"/>
          <a:ext cx="1760873" cy="900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80" tIns="88942" rIns="93180" bIns="8894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Strengthen</a:t>
          </a:r>
        </a:p>
      </dsp:txBody>
      <dsp:txXfrm>
        <a:off x="0" y="692"/>
        <a:ext cx="1760873" cy="900421"/>
      </dsp:txXfrm>
    </dsp:sp>
    <dsp:sp modelId="{4344BFDA-1318-42A2-AA02-143D15A7F935}">
      <dsp:nvSpPr>
        <dsp:cNvPr id="0" name=""/>
        <dsp:cNvSpPr/>
      </dsp:nvSpPr>
      <dsp:spPr>
        <a:xfrm>
          <a:off x="1760873" y="955139"/>
          <a:ext cx="7043492" cy="900421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663" tIns="228707" rIns="136663" bIns="22870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labor law coverage in line with ILO &amp; CEDAW standards, including for domestic workers  </a:t>
          </a:r>
        </a:p>
      </dsp:txBody>
      <dsp:txXfrm>
        <a:off x="1760873" y="955139"/>
        <a:ext cx="7043492" cy="900421"/>
      </dsp:txXfrm>
    </dsp:sp>
    <dsp:sp modelId="{9E292711-DF17-41FF-A743-CBFF354BDBCA}">
      <dsp:nvSpPr>
        <dsp:cNvPr id="0" name=""/>
        <dsp:cNvSpPr/>
      </dsp:nvSpPr>
      <dsp:spPr>
        <a:xfrm>
          <a:off x="0" y="955139"/>
          <a:ext cx="1760873" cy="900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80" tIns="88942" rIns="93180" bIns="8894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Ensure</a:t>
          </a:r>
          <a:endParaRPr lang="en-US" sz="1900" kern="1200" dirty="0"/>
        </a:p>
      </dsp:txBody>
      <dsp:txXfrm>
        <a:off x="0" y="955139"/>
        <a:ext cx="1760873" cy="900421"/>
      </dsp:txXfrm>
    </dsp:sp>
    <dsp:sp modelId="{2E6796CA-B52F-474D-9328-4C6FBD751206}">
      <dsp:nvSpPr>
        <dsp:cNvPr id="0" name=""/>
        <dsp:cNvSpPr/>
      </dsp:nvSpPr>
      <dsp:spPr>
        <a:xfrm>
          <a:off x="1760873" y="1909586"/>
          <a:ext cx="7043492" cy="900421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663" tIns="228707" rIns="136663" bIns="22870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social protection reaches migrant and refugee women and girls</a:t>
          </a:r>
        </a:p>
      </dsp:txBody>
      <dsp:txXfrm>
        <a:off x="1760873" y="1909586"/>
        <a:ext cx="7043492" cy="900421"/>
      </dsp:txXfrm>
    </dsp:sp>
    <dsp:sp modelId="{5ED7D306-B19B-45D0-B4EA-C13DB49E3E51}">
      <dsp:nvSpPr>
        <dsp:cNvPr id="0" name=""/>
        <dsp:cNvSpPr/>
      </dsp:nvSpPr>
      <dsp:spPr>
        <a:xfrm>
          <a:off x="0" y="1909586"/>
          <a:ext cx="1760873" cy="900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80" tIns="88942" rIns="93180" bIns="8894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Guarantee</a:t>
          </a:r>
        </a:p>
      </dsp:txBody>
      <dsp:txXfrm>
        <a:off x="0" y="1909586"/>
        <a:ext cx="1760873" cy="900421"/>
      </dsp:txXfrm>
    </dsp:sp>
    <dsp:sp modelId="{6038B6B7-AE66-4439-8151-F1699DAE4F68}">
      <dsp:nvSpPr>
        <dsp:cNvPr id="0" name=""/>
        <dsp:cNvSpPr/>
      </dsp:nvSpPr>
      <dsp:spPr>
        <a:xfrm>
          <a:off x="1760873" y="2864034"/>
          <a:ext cx="7043492" cy="900421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663" tIns="228707" rIns="136663" bIns="22870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female migrants &amp; refugees are aware of and can access protection services, including safe houses </a:t>
          </a:r>
        </a:p>
      </dsp:txBody>
      <dsp:txXfrm>
        <a:off x="1760873" y="2864034"/>
        <a:ext cx="7043492" cy="900421"/>
      </dsp:txXfrm>
    </dsp:sp>
    <dsp:sp modelId="{19E1673E-2B1E-4875-965B-2152EAF48521}">
      <dsp:nvSpPr>
        <dsp:cNvPr id="0" name=""/>
        <dsp:cNvSpPr/>
      </dsp:nvSpPr>
      <dsp:spPr>
        <a:xfrm>
          <a:off x="0" y="2864034"/>
          <a:ext cx="1760873" cy="900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80" tIns="88942" rIns="93180" bIns="8894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Ensure</a:t>
          </a:r>
        </a:p>
      </dsp:txBody>
      <dsp:txXfrm>
        <a:off x="0" y="2864034"/>
        <a:ext cx="1760873" cy="900421"/>
      </dsp:txXfrm>
    </dsp:sp>
    <dsp:sp modelId="{3E15EC57-AFEC-4866-B613-344266F1F10D}">
      <dsp:nvSpPr>
        <dsp:cNvPr id="0" name=""/>
        <dsp:cNvSpPr/>
      </dsp:nvSpPr>
      <dsp:spPr>
        <a:xfrm>
          <a:off x="1760873" y="3818481"/>
          <a:ext cx="7043492" cy="900421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663" tIns="228707" rIns="136663" bIns="22870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women in critical decision-making efforts </a:t>
          </a:r>
        </a:p>
      </dsp:txBody>
      <dsp:txXfrm>
        <a:off x="1760873" y="3818481"/>
        <a:ext cx="7043492" cy="900421"/>
      </dsp:txXfrm>
    </dsp:sp>
    <dsp:sp modelId="{3F424885-DB34-4D38-8777-1E282387C529}">
      <dsp:nvSpPr>
        <dsp:cNvPr id="0" name=""/>
        <dsp:cNvSpPr/>
      </dsp:nvSpPr>
      <dsp:spPr>
        <a:xfrm>
          <a:off x="0" y="3818481"/>
          <a:ext cx="1760873" cy="900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80" tIns="88942" rIns="93180" bIns="8894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Involve</a:t>
          </a:r>
        </a:p>
      </dsp:txBody>
      <dsp:txXfrm>
        <a:off x="0" y="3818481"/>
        <a:ext cx="1760873" cy="900421"/>
      </dsp:txXfrm>
    </dsp:sp>
    <dsp:sp modelId="{F8C8FF50-EA88-4771-AFA1-E3419F0184FB}">
      <dsp:nvSpPr>
        <dsp:cNvPr id="0" name=""/>
        <dsp:cNvSpPr/>
      </dsp:nvSpPr>
      <dsp:spPr>
        <a:xfrm>
          <a:off x="1760873" y="4772928"/>
          <a:ext cx="7043492" cy="90042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6663" tIns="228707" rIns="136663" bIns="228707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sex-disaggregated data and undertake gender analysis on the socio-economic situation of women migrants</a:t>
          </a:r>
        </a:p>
      </dsp:txBody>
      <dsp:txXfrm>
        <a:off x="1760873" y="4772928"/>
        <a:ext cx="7043492" cy="900421"/>
      </dsp:txXfrm>
    </dsp:sp>
    <dsp:sp modelId="{BDCD1D57-AEE5-4987-AF5B-BAF41DA359E0}">
      <dsp:nvSpPr>
        <dsp:cNvPr id="0" name=""/>
        <dsp:cNvSpPr/>
      </dsp:nvSpPr>
      <dsp:spPr>
        <a:xfrm>
          <a:off x="0" y="4772928"/>
          <a:ext cx="1760873" cy="9004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80" tIns="88942" rIns="93180" bIns="88942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Develop</a:t>
          </a:r>
        </a:p>
      </dsp:txBody>
      <dsp:txXfrm>
        <a:off x="0" y="4772928"/>
        <a:ext cx="1760873" cy="900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CA0EE-56A4-4117-AE65-369B492417F1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8D16D-F1D4-4C9A-8027-5240337F6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3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F49A-4A76-8648-9A37-132247F59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43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7F49A-4A76-8648-9A37-132247F598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25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7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Number of migrants and refugees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the region as share of the global world. </a:t>
            </a:r>
          </a:p>
          <a:p>
            <a:pPr marL="800100" marR="0" lvl="1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Univers LT Std 57 Cn"/>
              </a:rPr>
              <a:t>In 2020, the 41.4 million migrants and refugees in the Arab region represented 15 per cent of migrants and refugees globally vs. 14.2 million in 1990, which made up around 9 per cent of the total number worldwide.</a:t>
            </a:r>
          </a:p>
          <a:p>
            <a:pPr marL="800100" marR="0" lvl="1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i="0" u="none" strike="noStrike" baseline="0" dirty="0">
              <a:solidFill>
                <a:srgbClr val="000000"/>
              </a:solidFill>
              <a:latin typeface="Univers LT Std 57 Cn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Univers LT Std 57 Cn"/>
              </a:rPr>
              <a:t>The number of international migrants and refugees originating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Univers LT Std 57 Cn"/>
              </a:rPr>
              <a:t>from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Univers LT Std 57 Cn"/>
              </a:rPr>
              <a:t> the Arab region has grown from approximately 10.8 million in 1990 to 32.8 million in 2020 </a:t>
            </a:r>
          </a:p>
          <a:p>
            <a:pPr marL="800100" marR="0" lvl="1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b="0" i="0" u="none" strike="noStrike" baseline="0" dirty="0">
              <a:solidFill>
                <a:srgbClr val="000000"/>
              </a:solidFill>
              <a:latin typeface="Univers LT Std 57 Cn"/>
            </a:endParaRPr>
          </a:p>
          <a:p>
            <a:pPr marL="800100" marR="0" lvl="1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3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43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52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Violence against women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 and armed conflict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Women and the economy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96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8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8D16D-F1D4-4C9A-8027-5240337F66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8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5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79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2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1827" y="1297306"/>
            <a:ext cx="6700347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405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3756511"/>
            <a:ext cx="670263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D605E3-B913-48EC-8080-DF4B8C01770F}"/>
              </a:ext>
            </a:extLst>
          </p:cNvPr>
          <p:cNvSpPr/>
          <p:nvPr userDrawn="1"/>
        </p:nvSpPr>
        <p:spPr>
          <a:xfrm>
            <a:off x="272271" y="4771371"/>
            <a:ext cx="4382777" cy="189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0D66FA-8C0F-D54D-91B7-17CC665EC7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7569" y="5025811"/>
            <a:ext cx="2914695" cy="125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73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D712B4-46EA-F945-815F-208955F2242B}"/>
              </a:ext>
            </a:extLst>
          </p:cNvPr>
          <p:cNvSpPr/>
          <p:nvPr userDrawn="1"/>
        </p:nvSpPr>
        <p:spPr>
          <a:xfrm>
            <a:off x="0" y="1564302"/>
            <a:ext cx="9144000" cy="4353419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0145" y="2218794"/>
            <a:ext cx="6700347" cy="2367383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405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144" y="4677999"/>
            <a:ext cx="670263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E833D7-E954-364B-AC62-83CB091FE16C}"/>
              </a:ext>
            </a:extLst>
          </p:cNvPr>
          <p:cNvSpPr txBox="1"/>
          <p:nvPr userDrawn="1"/>
        </p:nvSpPr>
        <p:spPr>
          <a:xfrm>
            <a:off x="1844629" y="6476168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3069880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BF7176-84F6-D44C-9D31-8AC3C2AB082D}"/>
              </a:ext>
            </a:extLst>
          </p:cNvPr>
          <p:cNvSpPr/>
          <p:nvPr userDrawn="1"/>
        </p:nvSpPr>
        <p:spPr>
          <a:xfrm>
            <a:off x="2571355" y="2409691"/>
            <a:ext cx="6572645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1" y="2409691"/>
            <a:ext cx="2569368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1077" y="2792625"/>
            <a:ext cx="6018886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l">
              <a:lnSpc>
                <a:spcPct val="83000"/>
              </a:lnSpc>
              <a:defRPr lang="en-US" sz="330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1077" y="4846406"/>
            <a:ext cx="601888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E19219-F76D-7748-8FC4-0CB9534DA2C7}"/>
              </a:ext>
            </a:extLst>
          </p:cNvPr>
          <p:cNvSpPr txBox="1"/>
          <p:nvPr userDrawn="1"/>
        </p:nvSpPr>
        <p:spPr>
          <a:xfrm>
            <a:off x="2721076" y="6488915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69C77A-49F4-CB45-9E39-CA32E2A132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143" y="454649"/>
            <a:ext cx="2044213" cy="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54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-Subtitl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3E7C4C2-67F5-B94E-81E7-00528ABC2B76}"/>
              </a:ext>
            </a:extLst>
          </p:cNvPr>
          <p:cNvSpPr/>
          <p:nvPr userDrawn="1"/>
        </p:nvSpPr>
        <p:spPr>
          <a:xfrm>
            <a:off x="2571355" y="2409691"/>
            <a:ext cx="6572645" cy="3256498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356" y="1719748"/>
            <a:ext cx="6200955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7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53B761F-AC01-FC44-8276-E78878FB5F4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0" y="2409691"/>
            <a:ext cx="2571356" cy="325649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21077" y="2644989"/>
            <a:ext cx="6018885" cy="30212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>
              <a:buClr>
                <a:schemeClr val="bg1"/>
              </a:buClr>
              <a:buSzPct val="120000"/>
              <a:buFont typeface="Wingdings" pitchFamily="2" charset="2"/>
              <a:buChar char="§"/>
              <a:tabLst/>
              <a:defRPr sz="2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>
              <a:buClr>
                <a:schemeClr val="bg1"/>
              </a:buClr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DCF44-512A-5E47-A08D-1C491F205666}"/>
              </a:ext>
            </a:extLst>
          </p:cNvPr>
          <p:cNvSpPr txBox="1"/>
          <p:nvPr userDrawn="1"/>
        </p:nvSpPr>
        <p:spPr>
          <a:xfrm>
            <a:off x="2721077" y="6488915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12733E-1B53-A842-B212-11139951BD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7143" y="454649"/>
            <a:ext cx="2044213" cy="8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43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FD343C2-E4F1-7F46-A2F1-08FBA3E6E026}"/>
              </a:ext>
            </a:extLst>
          </p:cNvPr>
          <p:cNvSpPr/>
          <p:nvPr userDrawn="1"/>
        </p:nvSpPr>
        <p:spPr>
          <a:xfrm>
            <a:off x="0" y="292608"/>
            <a:ext cx="9144000" cy="1078992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557784"/>
            <a:ext cx="7731836" cy="4572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700" b="0" i="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0C7FB0A-A388-BB43-9634-7DEE2E8D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387" y="2176949"/>
            <a:ext cx="7731836" cy="348924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>
              <a:buClr>
                <a:srgbClr val="0298CA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D740F2-35F7-2345-83C9-E1237EDFAFE6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941292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3605842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059" y="2103120"/>
            <a:ext cx="3605842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US" dirty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27008" y="756537"/>
            <a:ext cx="8289986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EB9502-0651-374E-AE6C-8865823D87FA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63715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EEA9544-5AC3-334B-B48C-C891D0AE5BB6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127E1FB-DE01-1749-A883-9DE1FAA1FD6D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427008" y="1667820"/>
            <a:ext cx="3555668" cy="46467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80C0A46-5366-724C-B982-852FEE3577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11849" y="2520177"/>
            <a:ext cx="4505144" cy="379436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>
              <a:buClr>
                <a:srgbClr val="0298CA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9941A9-FCC8-BA4F-8619-10817DC1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1849" y="1667820"/>
            <a:ext cx="4505144" cy="523220"/>
          </a:xfrm>
          <a:prstGeom prst="rect">
            <a:avLst/>
          </a:prstGeom>
          <a:solidFill>
            <a:srgbClr val="0298CA"/>
          </a:solidFill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100" b="0" i="0" spc="6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11D41-A025-8F48-B8C6-F006B03E7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007" y="755181"/>
            <a:ext cx="8289986" cy="457247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24BFB-9B54-6C4C-88F1-178D3CEDC342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4117383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F491C28-1C81-1C4B-9AB0-2D9AF3487468}"/>
              </a:ext>
            </a:extLst>
          </p:cNvPr>
          <p:cNvSpPr/>
          <p:nvPr userDrawn="1"/>
        </p:nvSpPr>
        <p:spPr>
          <a:xfrm>
            <a:off x="0" y="1647645"/>
            <a:ext cx="5454052" cy="4696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1500">
              <a:solidFill>
                <a:schemeClr val="tx1"/>
              </a:solidFill>
            </a:endParaRP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8DECF708-1018-C14B-B4FB-738EA23F2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387" y="2176949"/>
            <a:ext cx="4444631" cy="348924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Tx/>
              <a:buNone/>
              <a:defRPr sz="1800" b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04813" indent="-198835">
              <a:buClr>
                <a:srgbClr val="0298CA"/>
              </a:buClr>
              <a:buSzPct val="120000"/>
              <a:buFont typeface="Wingdings" pitchFamily="2" charset="2"/>
              <a:buChar char="§"/>
              <a:tabLst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" indent="-137160">
              <a:buClr>
                <a:srgbClr val="0298CA"/>
              </a:buClr>
              <a:buFont typeface="Wingdings" pitchFamily="2" charset="2"/>
              <a:buChar char="§"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41BD8A75-37CC-DB42-B7DE-45550037B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60147"/>
            <a:ext cx="8289986" cy="44521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E4188F-9D81-A643-9345-14A4F431EF04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E7D02E7-91C4-7B41-A3D5-A424AC8F98F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5454052" y="1647645"/>
            <a:ext cx="3689949" cy="46755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DC2DEF-3FD0-7646-8C5D-4BC29625845B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67933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02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70083"/>
            <a:ext cx="8289986" cy="43557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/>
          </p:nvPr>
        </p:nvSpPr>
        <p:spPr>
          <a:xfrm>
            <a:off x="685801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23023EC-B05C-C24A-B73E-45D4DC9F81B5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3377242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/>
          </p:nvPr>
        </p:nvSpPr>
        <p:spPr>
          <a:xfrm>
            <a:off x="6088093" y="1647646"/>
            <a:ext cx="2367950" cy="291572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0FB25C7-ABFD-C644-BC4A-54D5562E4FDF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383712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6081623" y="4692770"/>
            <a:ext cx="2371472" cy="16303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B0F16E-0593-1844-A6B9-FB4ADD448393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1727440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A3E7992-0396-1E46-9F28-525A57944B35}"/>
              </a:ext>
            </a:extLst>
          </p:cNvPr>
          <p:cNvSpPr/>
          <p:nvPr userDrawn="1"/>
        </p:nvSpPr>
        <p:spPr>
          <a:xfrm>
            <a:off x="4425352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7123263" y="4390847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36726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gular-Slide-photo-Char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B76C77A-CF0D-6B49-8F42-BA0614C47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06" y="756537"/>
            <a:ext cx="8289986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D2BC8A-87D2-3B4B-8E07-948CDAD1C0FF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966C2B8-14B1-D844-8BCE-CFFC3E09E791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685800" y="2932982"/>
            <a:ext cx="3739552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2203630-8FEC-264E-AB2E-768E00B03D1F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4718648" y="2932982"/>
            <a:ext cx="3739553" cy="339018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9638F89-8167-1C48-8ABE-8B575A26F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1647645"/>
            <a:ext cx="3745114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DAAA585-2378-CB4D-81AD-4912C9F269FF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707981" y="1647645"/>
            <a:ext cx="3745114" cy="11300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 dirty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6785F-B54A-1840-AB01-17308E8C5591}"/>
              </a:ext>
            </a:extLst>
          </p:cNvPr>
          <p:cNvSpPr/>
          <p:nvPr userDrawn="1"/>
        </p:nvSpPr>
        <p:spPr>
          <a:xfrm>
            <a:off x="2413240" y="2648311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F5ACCBD-F044-6E41-A7DE-DC956B809ECB}"/>
              </a:ext>
            </a:extLst>
          </p:cNvPr>
          <p:cNvSpPr/>
          <p:nvPr userDrawn="1"/>
        </p:nvSpPr>
        <p:spPr>
          <a:xfrm>
            <a:off x="6446089" y="2648311"/>
            <a:ext cx="284672" cy="379562"/>
          </a:xfrm>
          <a:prstGeom prst="rect">
            <a:avLst/>
          </a:prstGeom>
          <a:solidFill>
            <a:srgbClr val="0298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225EE-8608-7B41-9502-BFC60C14F400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2518434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-Slide-photo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2103120"/>
            <a:ext cx="7511321" cy="3749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>
            <a:lvl1pPr>
              <a:defRPr lang="en-US" sz="1500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  <a:p>
            <a:pPr marL="0" lvl="1" indent="0">
              <a:buNone/>
            </a:pPr>
            <a:r>
              <a:rPr lang="en-US"/>
              <a:t>Second level</a:t>
            </a:r>
          </a:p>
          <a:p>
            <a:pPr marL="0" lvl="2" indent="0">
              <a:buNone/>
            </a:pPr>
            <a:r>
              <a:rPr lang="en-US"/>
              <a:t>Third level</a:t>
            </a:r>
          </a:p>
          <a:p>
            <a:pPr marL="0" lvl="3" indent="0">
              <a:buNone/>
            </a:pPr>
            <a:r>
              <a:rPr lang="en-US"/>
              <a:t>Fourth level</a:t>
            </a:r>
          </a:p>
          <a:p>
            <a:pPr marL="0" lvl="4" indent="0"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A781009D-B024-5E41-99BD-96A39FFAC7CB}"/>
              </a:ext>
            </a:extLst>
          </p:cNvPr>
          <p:cNvSpPr>
            <a:spLocks noGrp="1"/>
          </p:cNvSpPr>
          <p:nvPr>
            <p:ph type="subTitle" idx="12"/>
          </p:nvPr>
        </p:nvSpPr>
        <p:spPr>
          <a:xfrm>
            <a:off x="427006" y="756537"/>
            <a:ext cx="8289986" cy="4572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 i="0" spc="6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116A37-68B5-474C-B721-36189B64B389}"/>
              </a:ext>
            </a:extLst>
          </p:cNvPr>
          <p:cNvSpPr/>
          <p:nvPr userDrawn="1"/>
        </p:nvSpPr>
        <p:spPr>
          <a:xfrm>
            <a:off x="0" y="292608"/>
            <a:ext cx="9144000" cy="216350"/>
          </a:xfrm>
          <a:prstGeom prst="rect">
            <a:avLst/>
          </a:prstGeom>
          <a:gradFill>
            <a:gsLst>
              <a:gs pos="0">
                <a:srgbClr val="0298CA"/>
              </a:gs>
              <a:gs pos="100000">
                <a:srgbClr val="13498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A31AF3-D4CE-C241-81DC-11DB4C8DE510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800099" y="1900069"/>
            <a:ext cx="7511321" cy="44439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or chart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68568-7956-9C49-80BD-06F9D685E261}"/>
              </a:ext>
            </a:extLst>
          </p:cNvPr>
          <p:cNvSpPr txBox="1"/>
          <p:nvPr userDrawn="1"/>
        </p:nvSpPr>
        <p:spPr>
          <a:xfrm>
            <a:off x="1769662" y="6480289"/>
            <a:ext cx="5311379" cy="1674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8" b="1" dirty="0">
                <a:solidFill>
                  <a:srgbClr val="595959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© Copyright ESCWA. All rights reserved. No part of this presentation in all its property may be used or reproduced in any form without written permission</a:t>
            </a:r>
          </a:p>
        </p:txBody>
      </p:sp>
    </p:spTree>
    <p:extLst>
      <p:ext uri="{BB962C8B-B14F-4D97-AF65-F5344CB8AC3E}">
        <p14:creationId xmlns:p14="http://schemas.microsoft.com/office/powerpoint/2010/main" val="15978517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on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0D9A51-250E-4249-A28F-8BCB6AF9B0EA}"/>
              </a:ext>
            </a:extLst>
          </p:cNvPr>
          <p:cNvSpPr/>
          <p:nvPr userDrawn="1"/>
        </p:nvSpPr>
        <p:spPr>
          <a:xfrm>
            <a:off x="1" y="2381250"/>
            <a:ext cx="2569368" cy="3263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lIns="68580" tIns="34290" rIns="68580" bIns="34290" rtlCol="0" anchor="t">
            <a:normAutofit/>
          </a:bodyPr>
          <a:lstStyle/>
          <a:p>
            <a:pPr lvl="0" indent="0">
              <a:lnSpc>
                <a:spcPct val="110000"/>
              </a:lnSpc>
              <a:spcBef>
                <a:spcPts val="675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</a:pPr>
            <a:endParaRPr lang="en-US" sz="150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364381-9B92-DA43-9584-EA55DC6092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1077" y="3034907"/>
            <a:ext cx="6018886" cy="1956585"/>
          </a:xfrm>
          <a:prstGeom prst="rect">
            <a:avLst/>
          </a:prstGeom>
        </p:spPr>
        <p:txBody>
          <a:bodyPr tIns="45720" bIns="45720" anchor="ctr">
            <a:normAutofit/>
          </a:bodyPr>
          <a:lstStyle>
            <a:lvl1pPr algn="l">
              <a:lnSpc>
                <a:spcPct val="83000"/>
              </a:lnSpc>
              <a:defRPr lang="en-US" sz="3300" b="0" i="0" kern="1200" cap="none" spc="-75" baseline="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76312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16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5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1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7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4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9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D3710-B859-4576-94ED-E68371FA3BE2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3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D3710-B859-4576-94ED-E68371FA3BE2}" type="datetimeFigureOut">
              <a:rPr lang="en-US" smtClean="0"/>
              <a:t>11/07/2023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42146-0946-411C-8737-DFCED4789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1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900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1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5.JPG"/><Relationship Id="rId2" Type="http://schemas.openxmlformats.org/officeDocument/2006/relationships/hyperlink" Target="https://www.unescwa.org/publications/situation-report-international-migration-202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icef.org/mena/media/10786/file/Outcome%20doc_Stakeholder%20consutlation_GCM_Women%20children%20youth_15%20Feb%202021_final.pdf%20.pdf" TargetMode="External"/><Relationship Id="rId5" Type="http://schemas.openxmlformats.org/officeDocument/2006/relationships/image" Target="../media/image14.JPG"/><Relationship Id="rId4" Type="http://schemas.openxmlformats.org/officeDocument/2006/relationships/hyperlink" Target="https://www.unescwa.org/sites/default/files/event/materials/Arab%20Regional%20Global%20Compact%20for%20Migration%20Review%20Report_EN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1.jpe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BBA3B8-966C-4EE4-9137-B2D51C168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03" y="98238"/>
            <a:ext cx="2775143" cy="350013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b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Migrant Women in the Arab Region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dirty="0">
                <a:solidFill>
                  <a:srgbClr val="FFFFFF"/>
                </a:solidFill>
              </a:rPr>
              <a:t>Milad Pournik</a:t>
            </a:r>
            <a:br>
              <a:rPr lang="en-US" sz="2700" dirty="0">
                <a:solidFill>
                  <a:srgbClr val="FFFFFF"/>
                </a:solidFill>
              </a:rPr>
            </a:b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Associate Social Affairs Officer</a:t>
            </a:r>
            <a:br>
              <a:rPr lang="en-US" sz="2700" dirty="0">
                <a:solidFill>
                  <a:srgbClr val="FFFFFF"/>
                </a:solidFill>
              </a:rPr>
            </a:br>
            <a:br>
              <a:rPr lang="en-US" sz="27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ESCWA 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2700" dirty="0">
                <a:solidFill>
                  <a:srgbClr val="FFFFFF"/>
                </a:solidFill>
              </a:rPr>
              <a:t>June 22, 2023</a:t>
            </a: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5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500" b="1" i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AC74FFEC-1E01-F42D-C71A-673BB4536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004" y="-254441"/>
            <a:ext cx="5952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68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Content Placeholder 3">
            <a:extLst>
              <a:ext uri="{FF2B5EF4-FFF2-40B4-BE49-F238E27FC236}">
                <a16:creationId xmlns:a16="http://schemas.microsoft.com/office/drawing/2014/main" id="{92E17B14-80E3-1A09-9760-7E83B348B3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492947"/>
              </p:ext>
            </p:extLst>
          </p:nvPr>
        </p:nvGraphicFramePr>
        <p:xfrm>
          <a:off x="169817" y="591978"/>
          <a:ext cx="8804366" cy="567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283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CA6E9-A27D-B148-9ACB-AD96929A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41449-901D-09EF-C1F5-F0DC012E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184" y="5645150"/>
            <a:ext cx="6193632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6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2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5812" y="4218905"/>
            <a:ext cx="8375585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text, person, clothing, screensho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47AFFD1-C7BC-6A1C-B87F-D7C28FB01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1" y="478847"/>
            <a:ext cx="2688336" cy="3413760"/>
          </a:xfrm>
          <a:prstGeom prst="rect">
            <a:avLst/>
          </a:prstGeom>
        </p:spPr>
      </p:pic>
      <p:pic>
        <p:nvPicPr>
          <p:cNvPr id="3" name="Picture 2" descr="A group of logos on a white background&#10;&#10;Description automatically generated with low confidence">
            <a:hlinkClick r:id="rId4"/>
            <a:extLst>
              <a:ext uri="{FF2B5EF4-FFF2-40B4-BE49-F238E27FC236}">
                <a16:creationId xmlns:a16="http://schemas.microsoft.com/office/drawing/2014/main" id="{27A97A30-3A2A-4858-5DA5-A910BCA94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36" y="1215218"/>
            <a:ext cx="2688336" cy="2043135"/>
          </a:xfrm>
          <a:prstGeom prst="rect">
            <a:avLst/>
          </a:prstGeom>
        </p:spPr>
      </p:pic>
      <p:pic>
        <p:nvPicPr>
          <p:cNvPr id="8" name="Picture 7" descr="A picture containing text, screenshot, font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C1B86888-181D-FCBC-43AB-2080B1E206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61" y="1580539"/>
            <a:ext cx="2688336" cy="1209751"/>
          </a:xfrm>
          <a:prstGeom prst="rect">
            <a:avLst/>
          </a:prstGeom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06" y="491151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6194" y="5256704"/>
            <a:ext cx="1463040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CF7E2D-896D-9B5A-B3D3-BEDD3921A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4118" y="4440602"/>
            <a:ext cx="5145138" cy="1645920"/>
          </a:xfrm>
        </p:spPr>
        <p:txBody>
          <a:bodyPr anchor="ctr">
            <a:normAutofit/>
          </a:bodyPr>
          <a:lstStyle/>
          <a:p>
            <a:pPr marL="457200" lvl="1" indent="0">
              <a:spcBef>
                <a:spcPts val="0"/>
              </a:spcBef>
              <a:buNone/>
            </a:pP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7414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9D65-16D0-6746-BC56-1B9F5DDC1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349" y="931935"/>
            <a:ext cx="8151224" cy="30291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6600" dirty="0">
                <a:latin typeface="+mj-lt"/>
                <a:ea typeface="+mj-ea"/>
                <a:cs typeface="+mj-cs"/>
              </a:rPr>
              <a:t>Thank you</a:t>
            </a:r>
          </a:p>
        </p:txBody>
      </p:sp>
      <p:pic>
        <p:nvPicPr>
          <p:cNvPr id="4" name="Picture 2" descr="ESCWA">
            <a:extLst>
              <a:ext uri="{FF2B5EF4-FFF2-40B4-BE49-F238E27FC236}">
                <a16:creationId xmlns:a16="http://schemas.microsoft.com/office/drawing/2014/main" id="{BF06D21D-280C-446E-81DF-C357DFC2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653" y="4876292"/>
            <a:ext cx="4860034" cy="161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8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CA6E9-A27D-B148-9ACB-AD96929A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Overview of Migration Trends in the Arab Region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41449-901D-09EF-C1F5-F0DC012E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184" y="5645150"/>
            <a:ext cx="6193632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53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2900" y="8482"/>
            <a:ext cx="2676207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4123" y="3164497"/>
            <a:ext cx="4355594" cy="3030557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30395-FB7B-4644-9C5F-EBE365B7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128" y="2751437"/>
            <a:ext cx="2201092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Migration to and from the region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5F3E472F-0ECA-4012-BBE0-11984E6E717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51" y="154418"/>
            <a:ext cx="5634047" cy="2611874"/>
          </a:xfrm>
        </p:spPr>
      </p:pic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5AC3FFAE-12B9-4E8D-A19F-EB62A1FBD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74" y="2920710"/>
            <a:ext cx="3514601" cy="38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21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230395-FB7B-4644-9C5F-EBE365B7A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Demographics</a:t>
            </a:r>
          </a:p>
        </p:txBody>
      </p:sp>
      <p:pic>
        <p:nvPicPr>
          <p:cNvPr id="7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872791DF-3F0A-475D-8A4A-AB9C576DA2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8" y="1966293"/>
            <a:ext cx="8400301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9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CA6E9-A27D-B148-9ACB-AD96929A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630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rameworks and conventions on migrant women </a:t>
            </a:r>
            <a:endParaRPr lang="en-US" sz="63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41449-901D-09EF-C1F5-F0DC012E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184" y="5645150"/>
            <a:ext cx="6193632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951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ADC09A0A-5EF7-45F4-B8EE-54903540B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CCCB9C36-9336-B7CC-6AE0-4D939EACD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" y="5107728"/>
            <a:ext cx="3596463" cy="1213806"/>
          </a:xfrm>
          <a:prstGeom prst="rect">
            <a:avLst/>
          </a:prstGeom>
        </p:spPr>
      </p:pic>
      <p:pic>
        <p:nvPicPr>
          <p:cNvPr id="3" name="Picture 2" descr="A picture containing text, graphic design, poster, illustration&#10;&#10;Description automatically generated">
            <a:extLst>
              <a:ext uri="{FF2B5EF4-FFF2-40B4-BE49-F238E27FC236}">
                <a16:creationId xmlns:a16="http://schemas.microsoft.com/office/drawing/2014/main" id="{75D8D4A0-462E-D60C-02E6-2294B091AA2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6" y="2495547"/>
            <a:ext cx="1748790" cy="2075715"/>
          </a:xfrm>
          <a:prstGeom prst="rect">
            <a:avLst/>
          </a:prstGeom>
        </p:spPr>
      </p:pic>
      <p:pic>
        <p:nvPicPr>
          <p:cNvPr id="8" name="Picture 7" descr="A close-up of a flag&#10;&#10;Description automatically generated with low confidence">
            <a:extLst>
              <a:ext uri="{FF2B5EF4-FFF2-40B4-BE49-F238E27FC236}">
                <a16:creationId xmlns:a16="http://schemas.microsoft.com/office/drawing/2014/main" id="{CC6AF035-2C4D-A914-5DC5-99E8BAA681B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6" y="438680"/>
            <a:ext cx="1748790" cy="1311592"/>
          </a:xfrm>
          <a:prstGeom prst="rect">
            <a:avLst/>
          </a:prstGeom>
        </p:spPr>
      </p:pic>
      <p:graphicFrame>
        <p:nvGraphicFramePr>
          <p:cNvPr id="19" name="Content Placeholder 4">
            <a:extLst>
              <a:ext uri="{FF2B5EF4-FFF2-40B4-BE49-F238E27FC236}">
                <a16:creationId xmlns:a16="http://schemas.microsoft.com/office/drawing/2014/main" id="{DA7DBD05-C574-BBCD-E080-1BC53DFF89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78778" y="532213"/>
          <a:ext cx="5865222" cy="6002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2111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CA6E9-A27D-B148-9ACB-AD96929A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Overlap with Beijing critical areas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41449-901D-09EF-C1F5-F0DC012E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184" y="5645150"/>
            <a:ext cx="6193632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55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picture containing clipart, font, design&#10;&#10;Description automatically generated">
            <a:extLst>
              <a:ext uri="{FF2B5EF4-FFF2-40B4-BE49-F238E27FC236}">
                <a16:creationId xmlns:a16="http://schemas.microsoft.com/office/drawing/2014/main" id="{2810C353-E231-84B2-751F-7612F1117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14" y="643466"/>
            <a:ext cx="6691972" cy="5571067"/>
          </a:xfrm>
          <a:prstGeom prst="rect">
            <a:avLst/>
          </a:prstGeom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37F158AD-C767-703A-90D5-E887DA369859}"/>
              </a:ext>
            </a:extLst>
          </p:cNvPr>
          <p:cNvSpPr/>
          <p:nvPr/>
        </p:nvSpPr>
        <p:spPr>
          <a:xfrm>
            <a:off x="4669971" y="3043646"/>
            <a:ext cx="1658983" cy="1489165"/>
          </a:xfrm>
          <a:prstGeom prst="flowChartConnector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1D2396C1-CB96-02AA-4A09-5AD35D32F8A8}"/>
              </a:ext>
            </a:extLst>
          </p:cNvPr>
          <p:cNvSpPr/>
          <p:nvPr/>
        </p:nvSpPr>
        <p:spPr>
          <a:xfrm>
            <a:off x="4700309" y="4725368"/>
            <a:ext cx="1658983" cy="1489165"/>
          </a:xfrm>
          <a:prstGeom prst="flowChartConnector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5D270BD0-C90A-B815-AC8C-29832984058D}"/>
              </a:ext>
            </a:extLst>
          </p:cNvPr>
          <p:cNvSpPr/>
          <p:nvPr/>
        </p:nvSpPr>
        <p:spPr>
          <a:xfrm>
            <a:off x="6359292" y="1369423"/>
            <a:ext cx="1658983" cy="1489165"/>
          </a:xfrm>
          <a:prstGeom prst="flowChartConnector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4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3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4CA6E9-A27D-B148-9ACB-AD96929A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2" y="1999615"/>
            <a:ext cx="6858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3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41449-901D-09EF-C1F5-F0DC012ED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184" y="5645150"/>
            <a:ext cx="6193632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Ideas for the way forward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61818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ESCWA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Savon">
      <a:majorFont>
        <a:latin typeface="Speak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elawik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WA_Logo-Motto_PPT-En" id="{C0494A47-6240-984D-9060-4FB25B993CA0}" vid="{EAC04F47-4198-5B4C-8F78-8372780C2E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9693</TotalTime>
  <Words>280</Words>
  <Application>Microsoft Office PowerPoint</Application>
  <PresentationFormat>On-screen Show (4:3)</PresentationFormat>
  <Paragraphs>45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Garamond</vt:lpstr>
      <vt:lpstr>Selawik Light</vt:lpstr>
      <vt:lpstr>Speak Pro</vt:lpstr>
      <vt:lpstr>Symbol</vt:lpstr>
      <vt:lpstr>Univers LT Std 57 Cn</vt:lpstr>
      <vt:lpstr>Wingdings</vt:lpstr>
      <vt:lpstr>Office Theme</vt:lpstr>
      <vt:lpstr>SavonVTI</vt:lpstr>
      <vt:lpstr> Migrant Women in the Arab Region  Milad Pournik  Associate Social Affairs Officer  ESCWA    June 22, 2023  </vt:lpstr>
      <vt:lpstr>Overview of Migration Trends in the Arab Region</vt:lpstr>
      <vt:lpstr>Migration to and from the region</vt:lpstr>
      <vt:lpstr>Demographics</vt:lpstr>
      <vt:lpstr>Frameworks and conventions on migrant women </vt:lpstr>
      <vt:lpstr>PowerPoint Presentation</vt:lpstr>
      <vt:lpstr>Overlap with Beijing critical areas </vt:lpstr>
      <vt:lpstr>PowerPoint Presentation</vt:lpstr>
      <vt:lpstr>Key Recommendations</vt:lpstr>
      <vt:lpstr>PowerPoint Presentation</vt:lpstr>
      <vt:lpstr>Key Resources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Salman</dc:creator>
  <cp:lastModifiedBy>Ghya Baccar</cp:lastModifiedBy>
  <cp:revision>544</cp:revision>
  <cp:lastPrinted>2021-07-01T06:50:15Z</cp:lastPrinted>
  <dcterms:created xsi:type="dcterms:W3CDTF">2021-06-25T11:09:45Z</dcterms:created>
  <dcterms:modified xsi:type="dcterms:W3CDTF">2023-07-11T07:07:22Z</dcterms:modified>
</cp:coreProperties>
</file>