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14"/>
  </p:notesMasterIdLst>
  <p:handoutMasterIdLst>
    <p:handoutMasterId r:id="rId15"/>
  </p:handoutMasterIdLst>
  <p:sldIdLst>
    <p:sldId id="257" r:id="rId2"/>
    <p:sldId id="851" r:id="rId3"/>
    <p:sldId id="865" r:id="rId4"/>
    <p:sldId id="837" r:id="rId5"/>
    <p:sldId id="864" r:id="rId6"/>
    <p:sldId id="955" r:id="rId7"/>
    <p:sldId id="969" r:id="rId8"/>
    <p:sldId id="970" r:id="rId9"/>
    <p:sldId id="971" r:id="rId10"/>
    <p:sldId id="954" r:id="rId11"/>
    <p:sldId id="972" r:id="rId12"/>
    <p:sldId id="7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E55515"/>
    <a:srgbClr val="F99151"/>
    <a:srgbClr val="F3CFAF"/>
    <a:srgbClr val="FF3300"/>
    <a:srgbClr val="B9F8FD"/>
    <a:srgbClr val="134985"/>
    <a:srgbClr val="FFF0B7"/>
    <a:srgbClr val="581D6D"/>
    <a:srgbClr val="E3C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1" autoAdjust="0"/>
    <p:restoredTop sz="88124" autoAdjust="0"/>
  </p:normalViewPr>
  <p:slideViewPr>
    <p:cSldViewPr snapToGrid="0" snapToObjects="1">
      <p:cViewPr varScale="1">
        <p:scale>
          <a:sx n="110" d="100"/>
          <a:sy n="110" d="100"/>
        </p:scale>
        <p:origin x="1080" y="72"/>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jpg"/><Relationship Id="rId4" Type="http://schemas.openxmlformats.org/officeDocument/2006/relationships/image" Target="../media/image14.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jpg"/><Relationship Id="rId4" Type="http://schemas.openxmlformats.org/officeDocument/2006/relationships/image" Target="../media/image14.jfif"/></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D3420-74CA-4E38-89DF-75DF23F4CE6C}" type="doc">
      <dgm:prSet loTypeId="urn:microsoft.com/office/officeart/2005/8/layout/pList1" loCatId="list" qsTypeId="urn:microsoft.com/office/officeart/2005/8/quickstyle/simple1" qsCatId="simple" csTypeId="urn:microsoft.com/office/officeart/2005/8/colors/colorful3" csCatId="colorful" phldr="1"/>
      <dgm:spPr/>
      <dgm:t>
        <a:bodyPr/>
        <a:lstStyle/>
        <a:p>
          <a:endParaRPr lang="en-US"/>
        </a:p>
      </dgm:t>
    </dgm:pt>
    <dgm:pt modelId="{8C8C3CE6-C773-429C-9512-80EADB222AF7}">
      <dgm:prSet phldrT="[Text]" custT="1"/>
      <dgm:spPr/>
      <dgm:t>
        <a:bodyPr/>
        <a:lstStyle/>
        <a:p>
          <a:pPr algn="ctr">
            <a:buFont typeface="Arial" panose="020B0604020202020204" pitchFamily="34" charset="0"/>
            <a:buChar char="•"/>
          </a:pPr>
          <a:r>
            <a:rPr lang="ar-LB" sz="1600" b="1" dirty="0">
              <a:latin typeface="Arial" panose="020B0604020202020204" pitchFamily="34" charset="0"/>
              <a:cs typeface="Arial" panose="020B0604020202020204" pitchFamily="34" charset="0"/>
            </a:rPr>
            <a:t>الجيزة (مصر)</a:t>
          </a:r>
          <a:endParaRPr lang="en-US" sz="1600" b="1" dirty="0">
            <a:latin typeface="Arial" panose="020B0604020202020204" pitchFamily="34" charset="0"/>
            <a:cs typeface="Arial" panose="020B0604020202020204" pitchFamily="34" charset="0"/>
          </a:endParaRPr>
        </a:p>
        <a:p>
          <a:pPr algn="ctr">
            <a:buFont typeface="Arial" panose="020B0604020202020204" pitchFamily="34" charset="0"/>
            <a:buChar char="•"/>
          </a:pPr>
          <a:r>
            <a:rPr lang="ar-LB" sz="1600" b="0" dirty="0">
              <a:latin typeface="Arial" panose="020B0604020202020204" pitchFamily="34" charset="0"/>
              <a:cs typeface="Arial" panose="020B0604020202020204" pitchFamily="34" charset="0"/>
            </a:rPr>
            <a:t>إنشاء فصول للقرى ضعيفة الموارد بتعليم اللغة العربية والرياضيات ؛ التدريب في الأنشطة المدرة للدخل</a:t>
          </a:r>
          <a:endParaRPr lang="en-US" sz="1600" b="0" dirty="0">
            <a:latin typeface="Arial" panose="020B0604020202020204" pitchFamily="34" charset="0"/>
            <a:cs typeface="Arial" panose="020B0604020202020204" pitchFamily="34" charset="0"/>
          </a:endParaRPr>
        </a:p>
        <a:p>
          <a:pPr algn="ctr">
            <a:buFont typeface="Arial" panose="020B0604020202020204" pitchFamily="34" charset="0"/>
            <a:buChar char="•"/>
          </a:pPr>
          <a:r>
            <a:rPr lang="en-US" sz="1600" b="1" dirty="0">
              <a:latin typeface="Arial" panose="020B0604020202020204" pitchFamily="34" charset="0"/>
              <a:cs typeface="Arial" panose="020B0604020202020204" pitchFamily="34" charset="0"/>
            </a:rPr>
            <a:t>(</a:t>
          </a:r>
          <a:r>
            <a:rPr lang="ar-LB" sz="1600" b="1" dirty="0">
              <a:latin typeface="Arial" panose="020B0604020202020204" pitchFamily="34" charset="0"/>
              <a:cs typeface="Arial" panose="020B0604020202020204" pitchFamily="34" charset="0"/>
            </a:rPr>
            <a:t>من خلال التعليم</a:t>
          </a:r>
          <a:r>
            <a:rPr lang="en-US" sz="1600" b="1" dirty="0">
              <a:latin typeface="Arial" panose="020B0604020202020204" pitchFamily="34" charset="0"/>
              <a:cs typeface="Arial" panose="020B0604020202020204" pitchFamily="34" charset="0"/>
            </a:rPr>
            <a:t>)</a:t>
          </a:r>
        </a:p>
      </dgm:t>
    </dgm:pt>
    <dgm:pt modelId="{C26FFEBA-D926-4B84-AFD4-899334B8D7C6}" type="parTrans" cxnId="{65FFA61A-CBC7-4564-ACDE-E68A15077224}">
      <dgm:prSet/>
      <dgm:spPr/>
      <dgm:t>
        <a:bodyPr/>
        <a:lstStyle/>
        <a:p>
          <a:pPr algn="ctr"/>
          <a:endParaRPr lang="en-US" sz="1400" b="0">
            <a:latin typeface="Arial" panose="020B0604020202020204" pitchFamily="34" charset="0"/>
            <a:cs typeface="Arial" panose="020B0604020202020204" pitchFamily="34" charset="0"/>
          </a:endParaRPr>
        </a:p>
      </dgm:t>
    </dgm:pt>
    <dgm:pt modelId="{36BED694-60ED-44A5-B729-6B915A495845}" type="sibTrans" cxnId="{65FFA61A-CBC7-4564-ACDE-E68A15077224}">
      <dgm:prSet/>
      <dgm:spPr/>
      <dgm:t>
        <a:bodyPr/>
        <a:lstStyle/>
        <a:p>
          <a:pPr algn="ctr"/>
          <a:endParaRPr lang="en-US" sz="1400" b="0">
            <a:latin typeface="Arial" panose="020B0604020202020204" pitchFamily="34" charset="0"/>
            <a:cs typeface="Arial" panose="020B0604020202020204" pitchFamily="34" charset="0"/>
          </a:endParaRPr>
        </a:p>
      </dgm:t>
    </dgm:pt>
    <dgm:pt modelId="{769B8425-AC86-4149-A8E9-CDF8F60DC434}">
      <dgm:prSet custT="1"/>
      <dgm:spPr/>
      <dgm:t>
        <a:bodyPr/>
        <a:lstStyle/>
        <a:p>
          <a:pPr algn="ctr"/>
          <a:endParaRPr lang="en-US" sz="1600" b="1" dirty="0">
            <a:latin typeface="Arial" panose="020B0604020202020204" pitchFamily="34" charset="0"/>
            <a:cs typeface="Arial" panose="020B0604020202020204" pitchFamily="34" charset="0"/>
          </a:endParaRPr>
        </a:p>
        <a:p>
          <a:pPr algn="ctr"/>
          <a:r>
            <a:rPr lang="ar-LB" sz="1600" b="1" dirty="0">
              <a:latin typeface="Arial" panose="020B0604020202020204" pitchFamily="34" charset="0"/>
              <a:cs typeface="Arial" panose="020B0604020202020204" pitchFamily="34" charset="0"/>
            </a:rPr>
            <a:t>مقاطعة بوسيا (كينيا)</a:t>
          </a:r>
        </a:p>
        <a:p>
          <a:pPr algn="ctr"/>
          <a:r>
            <a:rPr lang="ar-LB" sz="1600" b="0" dirty="0">
              <a:latin typeface="Arial" panose="020B0604020202020204" pitchFamily="34" charset="0"/>
              <a:cs typeface="Arial" panose="020B0604020202020204" pitchFamily="34" charset="0"/>
            </a:rPr>
            <a:t>طورت برنامجًا خاصًا لمساعدة الفتيات الحوامل على العودة إلى المدرسة ، مما أدى إلى تضييق الفجوة في التحاق الفتيان والفتيات بالمدارس الثانوية.</a:t>
          </a:r>
        </a:p>
        <a:p>
          <a:pPr algn="ctr"/>
          <a:r>
            <a:rPr lang="en-US" sz="1600" b="1" dirty="0">
              <a:latin typeface="Arial" panose="020B0604020202020204" pitchFamily="34" charset="0"/>
              <a:cs typeface="Arial" panose="020B0604020202020204" pitchFamily="34" charset="0"/>
            </a:rPr>
            <a:t>(</a:t>
          </a:r>
          <a:r>
            <a:rPr lang="ar-LB" sz="1600" b="1" dirty="0">
              <a:latin typeface="Arial" panose="020B0604020202020204" pitchFamily="34" charset="0"/>
              <a:cs typeface="Arial" panose="020B0604020202020204" pitchFamily="34" charset="0"/>
            </a:rPr>
            <a:t>من خلال التعليم</a:t>
          </a:r>
          <a:r>
            <a:rPr lang="en-US" sz="1600" b="1" dirty="0">
              <a:latin typeface="Arial" panose="020B0604020202020204" pitchFamily="34" charset="0"/>
              <a:cs typeface="Arial" panose="020B0604020202020204" pitchFamily="34" charset="0"/>
            </a:rPr>
            <a:t>)</a:t>
          </a:r>
        </a:p>
      </dgm:t>
    </dgm:pt>
    <dgm:pt modelId="{CB2CC9D3-B803-47AE-961F-86C6F434A5AA}" type="parTrans" cxnId="{0CFAFC9C-7E37-4E25-898A-2D950FA6AD9D}">
      <dgm:prSet/>
      <dgm:spPr/>
      <dgm:t>
        <a:bodyPr/>
        <a:lstStyle/>
        <a:p>
          <a:pPr algn="ctr"/>
          <a:endParaRPr lang="en-US" sz="1400" b="0">
            <a:latin typeface="Arial" panose="020B0604020202020204" pitchFamily="34" charset="0"/>
            <a:cs typeface="Arial" panose="020B0604020202020204" pitchFamily="34" charset="0"/>
          </a:endParaRPr>
        </a:p>
      </dgm:t>
    </dgm:pt>
    <dgm:pt modelId="{FAEE8479-CC38-4ECA-9BD5-EA72410B7727}" type="sibTrans" cxnId="{0CFAFC9C-7E37-4E25-898A-2D950FA6AD9D}">
      <dgm:prSet/>
      <dgm:spPr/>
      <dgm:t>
        <a:bodyPr/>
        <a:lstStyle/>
        <a:p>
          <a:pPr algn="ctr"/>
          <a:endParaRPr lang="en-US" sz="1400" b="0">
            <a:latin typeface="Arial" panose="020B0604020202020204" pitchFamily="34" charset="0"/>
            <a:cs typeface="Arial" panose="020B0604020202020204" pitchFamily="34" charset="0"/>
          </a:endParaRPr>
        </a:p>
      </dgm:t>
    </dgm:pt>
    <dgm:pt modelId="{5E3DFEE1-4E1E-40ED-BEEC-15DACE9BAB8E}">
      <dgm:prSet custT="1"/>
      <dgm:spPr/>
      <dgm:t>
        <a:bodyPr/>
        <a:lstStyle/>
        <a:p>
          <a:pPr algn="ctr"/>
          <a:r>
            <a:rPr lang="ar-LB" sz="1600" b="1" dirty="0">
              <a:latin typeface="Arial" panose="020B0604020202020204" pitchFamily="34" charset="0"/>
              <a:cs typeface="Arial" panose="020B0604020202020204" pitchFamily="34" charset="0"/>
            </a:rPr>
            <a:t>هلسنكي (فنلندا)</a:t>
          </a:r>
        </a:p>
        <a:p>
          <a:pPr algn="ctr"/>
          <a:r>
            <a:rPr lang="ar-LB" sz="1600" b="0" dirty="0">
              <a:latin typeface="Arial" panose="020B0604020202020204" pitchFamily="34" charset="0"/>
              <a:cs typeface="Arial" panose="020B0604020202020204" pitchFamily="34" charset="0"/>
            </a:rPr>
            <a:t>عقد شراكة مع غوغل  لجلب ورش عمل البرمجة #</a:t>
          </a:r>
          <a:r>
            <a:rPr lang="en-US" sz="1600" b="0" dirty="0" err="1">
              <a:latin typeface="Arial" panose="020B0604020202020204" pitchFamily="34" charset="0"/>
              <a:cs typeface="Arial" panose="020B0604020202020204" pitchFamily="34" charset="0"/>
            </a:rPr>
            <a:t>iamremarkable</a:t>
          </a:r>
          <a:r>
            <a:rPr lang="en-US" sz="1600" b="0" dirty="0">
              <a:latin typeface="Arial" panose="020B0604020202020204" pitchFamily="34" charset="0"/>
              <a:cs typeface="Arial" panose="020B0604020202020204" pitchFamily="34" charset="0"/>
            </a:rPr>
            <a:t> </a:t>
          </a:r>
          <a:r>
            <a:rPr lang="ar-LB" sz="1600" b="0" dirty="0">
              <a:latin typeface="Arial" panose="020B0604020202020204" pitchFamily="34" charset="0"/>
              <a:cs typeface="Arial" panose="020B0604020202020204" pitchFamily="34" charset="0"/>
            </a:rPr>
            <a:t>المصممة للفتيات الصغيرات إلى أحياء المدينة ذات النسب العالية من المهاجرين والفئات المهمشة الأخرى</a:t>
          </a:r>
        </a:p>
        <a:p>
          <a:pPr algn="ctr"/>
          <a:r>
            <a:rPr lang="ar-LB" sz="1600" b="1" dirty="0">
              <a:latin typeface="Arial" panose="020B0604020202020204" pitchFamily="34" charset="0"/>
              <a:cs typeface="Arial" panose="020B0604020202020204" pitchFamily="34" charset="0"/>
            </a:rPr>
            <a:t>(من خلال التعليم)</a:t>
          </a: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dgm:t>
    </dgm:pt>
    <dgm:pt modelId="{D018944B-9E19-4425-B811-40702E86E950}" type="parTrans" cxnId="{AC8B6B65-1A86-4D72-96D5-B70A63D66DF1}">
      <dgm:prSet/>
      <dgm:spPr/>
      <dgm:t>
        <a:bodyPr/>
        <a:lstStyle/>
        <a:p>
          <a:pPr algn="ctr"/>
          <a:endParaRPr lang="en-US" sz="1400" b="0">
            <a:latin typeface="Arial" panose="020B0604020202020204" pitchFamily="34" charset="0"/>
            <a:cs typeface="Arial" panose="020B0604020202020204" pitchFamily="34" charset="0"/>
          </a:endParaRPr>
        </a:p>
      </dgm:t>
    </dgm:pt>
    <dgm:pt modelId="{040D6A0E-6E4A-4508-BD4E-641E87DF8C2D}" type="sibTrans" cxnId="{AC8B6B65-1A86-4D72-96D5-B70A63D66DF1}">
      <dgm:prSet/>
      <dgm:spPr/>
      <dgm:t>
        <a:bodyPr/>
        <a:lstStyle/>
        <a:p>
          <a:pPr algn="ctr"/>
          <a:endParaRPr lang="en-US" sz="1400" b="0">
            <a:latin typeface="Arial" panose="020B0604020202020204" pitchFamily="34" charset="0"/>
            <a:cs typeface="Arial" panose="020B0604020202020204" pitchFamily="34" charset="0"/>
          </a:endParaRPr>
        </a:p>
      </dgm:t>
    </dgm:pt>
    <dgm:pt modelId="{DE7813E2-66AF-4AAA-BA44-9DE284520FBE}">
      <dgm:prSet custT="1"/>
      <dgm:spPr/>
      <dgm:t>
        <a:bodyPr/>
        <a:lstStyle/>
        <a:p>
          <a:pPr algn="ctr"/>
          <a:r>
            <a:rPr lang="ar-LB" sz="1600" b="1" dirty="0">
              <a:latin typeface="Arial" panose="020B0604020202020204" pitchFamily="34" charset="0"/>
              <a:cs typeface="Arial" panose="020B0604020202020204" pitchFamily="34" charset="0"/>
            </a:rPr>
            <a:t>أكادير (المغرب)</a:t>
          </a:r>
          <a:r>
            <a:rPr lang="en-GB" sz="1600" b="1" dirty="0">
              <a:latin typeface="Arial" panose="020B0604020202020204" pitchFamily="34" charset="0"/>
              <a:cs typeface="Arial" panose="020B0604020202020204" pitchFamily="34" charset="0"/>
            </a:rPr>
            <a:t> </a:t>
          </a:r>
          <a:endParaRPr lang="ar-LB" sz="1600" b="1" dirty="0">
            <a:latin typeface="Arial" panose="020B0604020202020204" pitchFamily="34" charset="0"/>
            <a:cs typeface="Arial" panose="020B0604020202020204" pitchFamily="34" charset="0"/>
          </a:endParaRPr>
        </a:p>
        <a:p>
          <a:pPr algn="ctr"/>
          <a:r>
            <a:rPr lang="ar-LB" sz="1600" b="0" dirty="0">
              <a:latin typeface="Arial" panose="020B0604020202020204" pitchFamily="34" charset="0"/>
              <a:cs typeface="Arial" panose="020B0604020202020204" pitchFamily="34" charset="0"/>
            </a:rPr>
            <a:t>مبادرة تطوير "مراكز الاستماع " وإيواء النساء وحماية حقوق النساء والأطفال. </a:t>
          </a:r>
        </a:p>
        <a:p>
          <a:pPr algn="ctr"/>
          <a:r>
            <a:rPr lang="en-GB" sz="1600" b="1" dirty="0">
              <a:latin typeface="Arial" panose="020B0604020202020204" pitchFamily="34" charset="0"/>
              <a:cs typeface="Arial" panose="020B0604020202020204" pitchFamily="34" charset="0"/>
            </a:rPr>
            <a:t>(</a:t>
          </a:r>
          <a:r>
            <a:rPr lang="ar-LB" sz="1600" b="1" dirty="0">
              <a:latin typeface="Arial" panose="020B0604020202020204" pitchFamily="34" charset="0"/>
              <a:cs typeface="Arial" panose="020B0604020202020204" pitchFamily="34" charset="0"/>
            </a:rPr>
            <a:t>من خلال العنف ضد المرأة</a:t>
          </a:r>
          <a:r>
            <a:rPr lang="en-GB" sz="1600" b="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dgm:t>
    </dgm:pt>
    <dgm:pt modelId="{F4928B7C-9589-4955-9566-17AC5146BA1B}" type="parTrans" cxnId="{57922078-C9E1-4F1D-8BEE-29F8C7F6300F}">
      <dgm:prSet/>
      <dgm:spPr/>
      <dgm:t>
        <a:bodyPr/>
        <a:lstStyle/>
        <a:p>
          <a:pPr algn="ctr"/>
          <a:endParaRPr lang="en-US" sz="1400" b="0">
            <a:latin typeface="Arial" panose="020B0604020202020204" pitchFamily="34" charset="0"/>
            <a:cs typeface="Arial" panose="020B0604020202020204" pitchFamily="34" charset="0"/>
          </a:endParaRPr>
        </a:p>
      </dgm:t>
    </dgm:pt>
    <dgm:pt modelId="{53518DFD-18E6-4FB4-A898-FF4AA3391EBD}" type="sibTrans" cxnId="{57922078-C9E1-4F1D-8BEE-29F8C7F6300F}">
      <dgm:prSet/>
      <dgm:spPr/>
      <dgm:t>
        <a:bodyPr/>
        <a:lstStyle/>
        <a:p>
          <a:pPr algn="ctr"/>
          <a:endParaRPr lang="en-US" sz="1400" b="0">
            <a:latin typeface="Arial" panose="020B0604020202020204" pitchFamily="34" charset="0"/>
            <a:cs typeface="Arial" panose="020B0604020202020204" pitchFamily="34" charset="0"/>
          </a:endParaRPr>
        </a:p>
      </dgm:t>
    </dgm:pt>
    <dgm:pt modelId="{2D350007-E6A7-43F2-B55C-AFB2A0905D24}">
      <dgm:prSet custT="1"/>
      <dgm:spPr/>
      <dgm:t>
        <a:bodyPr/>
        <a:lstStyle/>
        <a:p>
          <a:pPr algn="ctr"/>
          <a:r>
            <a:rPr lang="ar-LB" sz="1600" b="1" dirty="0">
              <a:latin typeface="Arial" panose="020B0604020202020204" pitchFamily="34" charset="0"/>
              <a:cs typeface="Arial" panose="020B0604020202020204" pitchFamily="34" charset="0"/>
            </a:rPr>
            <a:t>عمان (الأردن)</a:t>
          </a:r>
          <a:endParaRPr lang="en-US" sz="1600" b="0" dirty="0">
            <a:latin typeface="Arial" panose="020B0604020202020204" pitchFamily="34" charset="0"/>
            <a:cs typeface="Arial" panose="020B0604020202020204" pitchFamily="34" charset="0"/>
          </a:endParaRPr>
        </a:p>
        <a:p>
          <a:pPr algn="ctr" rtl="1"/>
          <a:r>
            <a:rPr lang="ar-LB" sz="1600" b="0" dirty="0">
              <a:latin typeface="Arial" panose="020B0604020202020204" pitchFamily="34" charset="0"/>
              <a:cs typeface="Arial" panose="020B0604020202020204" pitchFamily="34" charset="0"/>
            </a:rPr>
            <a:t>أنشأت مركز للنساء المبدعات (</a:t>
          </a:r>
          <a:r>
            <a:rPr lang="en-GB" sz="1600" b="0" dirty="0">
              <a:latin typeface="Arial" panose="020B0604020202020204" pitchFamily="34" charset="0"/>
              <a:cs typeface="Arial" panose="020B0604020202020204" pitchFamily="34" charset="0"/>
            </a:rPr>
            <a:t>creative women hub</a:t>
          </a:r>
          <a:r>
            <a:rPr lang="ar-LB" sz="1600" b="0" dirty="0">
              <a:latin typeface="Arial" panose="020B0604020202020204" pitchFamily="34" charset="0"/>
              <a:cs typeface="Arial" panose="020B0604020202020204" pitchFamily="34" charset="0"/>
            </a:rPr>
            <a:t>)</a:t>
          </a:r>
          <a:r>
            <a:rPr lang="en-US" sz="1600" b="0" dirty="0">
              <a:latin typeface="Arial" panose="020B0604020202020204" pitchFamily="34" charset="0"/>
              <a:cs typeface="Arial" panose="020B0604020202020204" pitchFamily="34" charset="0"/>
            </a:rPr>
            <a:t> </a:t>
          </a:r>
          <a:r>
            <a:rPr lang="ar-LB" sz="1600" b="0" dirty="0">
              <a:latin typeface="Arial" panose="020B0604020202020204" pitchFamily="34" charset="0"/>
              <a:cs typeface="Arial" panose="020B0604020202020204" pitchFamily="34" charset="0"/>
            </a:rPr>
            <a:t> لتدريب وتمكين المرأة في عمان لاكتساب القدرات اللازمة في مجال تكنولوجيا المعلومات والاتصالات والتسويق الإلكتروني</a:t>
          </a:r>
          <a:r>
            <a:rPr lang="en-US" sz="1600" b="0" dirty="0">
              <a:latin typeface="Arial" panose="020B0604020202020204" pitchFamily="34" charset="0"/>
              <a:cs typeface="Arial" panose="020B0604020202020204" pitchFamily="34" charset="0"/>
            </a:rPr>
            <a:t>.</a:t>
          </a:r>
        </a:p>
        <a:p>
          <a:pPr algn="ctr"/>
          <a:r>
            <a:rPr lang="ar-LB" sz="1600" b="1" dirty="0">
              <a:latin typeface="Arial" panose="020B0604020202020204" pitchFamily="34" charset="0"/>
              <a:cs typeface="Arial" panose="020B0604020202020204" pitchFamily="34" charset="0"/>
            </a:rPr>
            <a:t>(من خلال التعليم والإقتصاد)</a:t>
          </a: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dgm:t>
    </dgm:pt>
    <dgm:pt modelId="{D7D2B743-FCC0-4159-82AC-AC6F7150C2DC}" type="parTrans" cxnId="{ACD097E1-43C3-4A7B-8D6B-E3B7F86EBFA6}">
      <dgm:prSet/>
      <dgm:spPr/>
      <dgm:t>
        <a:bodyPr/>
        <a:lstStyle/>
        <a:p>
          <a:pPr algn="ctr"/>
          <a:endParaRPr lang="en-US" sz="1400" b="0">
            <a:latin typeface="Arial" panose="020B0604020202020204" pitchFamily="34" charset="0"/>
            <a:cs typeface="Arial" panose="020B0604020202020204" pitchFamily="34" charset="0"/>
          </a:endParaRPr>
        </a:p>
      </dgm:t>
    </dgm:pt>
    <dgm:pt modelId="{05D03336-90C5-4F49-AE6E-2B31C8031B83}" type="sibTrans" cxnId="{ACD097E1-43C3-4A7B-8D6B-E3B7F86EBFA6}">
      <dgm:prSet/>
      <dgm:spPr/>
      <dgm:t>
        <a:bodyPr/>
        <a:lstStyle/>
        <a:p>
          <a:pPr algn="ctr"/>
          <a:endParaRPr lang="en-US" sz="1400" b="0">
            <a:latin typeface="Arial" panose="020B0604020202020204" pitchFamily="34" charset="0"/>
            <a:cs typeface="Arial" panose="020B0604020202020204" pitchFamily="34" charset="0"/>
          </a:endParaRPr>
        </a:p>
      </dgm:t>
    </dgm:pt>
    <dgm:pt modelId="{7BBD9483-0CBF-481E-ADB7-67AD1B6E0135}" type="pres">
      <dgm:prSet presAssocID="{281D3420-74CA-4E38-89DF-75DF23F4CE6C}" presName="Name0" presStyleCnt="0">
        <dgm:presLayoutVars>
          <dgm:dir/>
          <dgm:resizeHandles val="exact"/>
        </dgm:presLayoutVars>
      </dgm:prSet>
      <dgm:spPr/>
    </dgm:pt>
    <dgm:pt modelId="{14683228-1C17-4FBE-A327-4E4958A58469}" type="pres">
      <dgm:prSet presAssocID="{8C8C3CE6-C773-429C-9512-80EADB222AF7}" presName="compNode" presStyleCnt="0"/>
      <dgm:spPr/>
    </dgm:pt>
    <dgm:pt modelId="{A6C7491F-2AD1-49C7-9CD1-80BC318208E4}" type="pres">
      <dgm:prSet presAssocID="{8C8C3CE6-C773-429C-9512-80EADB222AF7}"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B763CAE2-7110-489F-BE62-8C7E2D2D882C}" type="pres">
      <dgm:prSet presAssocID="{8C8C3CE6-C773-429C-9512-80EADB222AF7}" presName="textRect" presStyleLbl="revTx" presStyleIdx="0" presStyleCnt="5">
        <dgm:presLayoutVars>
          <dgm:bulletEnabled val="1"/>
        </dgm:presLayoutVars>
      </dgm:prSet>
      <dgm:spPr/>
    </dgm:pt>
    <dgm:pt modelId="{F66C5B02-74FD-4232-83C6-7BCB78926898}" type="pres">
      <dgm:prSet presAssocID="{36BED694-60ED-44A5-B729-6B915A495845}" presName="sibTrans" presStyleLbl="sibTrans2D1" presStyleIdx="0" presStyleCnt="0"/>
      <dgm:spPr/>
    </dgm:pt>
    <dgm:pt modelId="{2360C389-0F68-4632-A841-1AD45E0E3C63}" type="pres">
      <dgm:prSet presAssocID="{769B8425-AC86-4149-A8E9-CDF8F60DC434}" presName="compNode" presStyleCnt="0"/>
      <dgm:spPr/>
    </dgm:pt>
    <dgm:pt modelId="{75A99E93-17E0-4909-8C6F-E273F7A4FDD0}" type="pres">
      <dgm:prSet presAssocID="{769B8425-AC86-4149-A8E9-CDF8F60DC434}"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71AF0C8D-2923-41BA-8BEB-AFAF8E0C7F14}" type="pres">
      <dgm:prSet presAssocID="{769B8425-AC86-4149-A8E9-CDF8F60DC434}" presName="textRect" presStyleLbl="revTx" presStyleIdx="1" presStyleCnt="5" custLinFactNeighborX="-1006" custLinFactNeighborY="-13065">
        <dgm:presLayoutVars>
          <dgm:bulletEnabled val="1"/>
        </dgm:presLayoutVars>
      </dgm:prSet>
      <dgm:spPr/>
    </dgm:pt>
    <dgm:pt modelId="{F080E0B3-7341-4F15-A684-3DE1744F8791}" type="pres">
      <dgm:prSet presAssocID="{FAEE8479-CC38-4ECA-9BD5-EA72410B7727}" presName="sibTrans" presStyleLbl="sibTrans2D1" presStyleIdx="0" presStyleCnt="0"/>
      <dgm:spPr/>
    </dgm:pt>
    <dgm:pt modelId="{556017B2-A487-49FA-AD33-33FDC4532EC9}" type="pres">
      <dgm:prSet presAssocID="{5E3DFEE1-4E1E-40ED-BEEC-15DACE9BAB8E}" presName="compNode" presStyleCnt="0"/>
      <dgm:spPr/>
    </dgm:pt>
    <dgm:pt modelId="{9188A4CB-B324-43E9-BE25-58E203210FC9}" type="pres">
      <dgm:prSet presAssocID="{5E3DFEE1-4E1E-40ED-BEEC-15DACE9BAB8E}"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2ABF80BC-4AF9-406D-B328-E5606B5C64F8}" type="pres">
      <dgm:prSet presAssocID="{5E3DFEE1-4E1E-40ED-BEEC-15DACE9BAB8E}" presName="textRect" presStyleLbl="revTx" presStyleIdx="2" presStyleCnt="5">
        <dgm:presLayoutVars>
          <dgm:bulletEnabled val="1"/>
        </dgm:presLayoutVars>
      </dgm:prSet>
      <dgm:spPr/>
    </dgm:pt>
    <dgm:pt modelId="{5AF2E50D-F2C3-40A1-9522-F512971CA33E}" type="pres">
      <dgm:prSet presAssocID="{040D6A0E-6E4A-4508-BD4E-641E87DF8C2D}" presName="sibTrans" presStyleLbl="sibTrans2D1" presStyleIdx="0" presStyleCnt="0"/>
      <dgm:spPr/>
    </dgm:pt>
    <dgm:pt modelId="{3F35FDC2-202F-4720-9CF4-A449259AB21C}" type="pres">
      <dgm:prSet presAssocID="{DE7813E2-66AF-4AAA-BA44-9DE284520FBE}" presName="compNode" presStyleCnt="0"/>
      <dgm:spPr/>
    </dgm:pt>
    <dgm:pt modelId="{49B7146B-4295-4BD5-80E4-786BC07F20C3}" type="pres">
      <dgm:prSet presAssocID="{DE7813E2-66AF-4AAA-BA44-9DE284520FBE}"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C5A94968-E306-4C7D-A2B9-EF7C8931A714}" type="pres">
      <dgm:prSet presAssocID="{DE7813E2-66AF-4AAA-BA44-9DE284520FBE}" presName="textRect" presStyleLbl="revTx" presStyleIdx="3" presStyleCnt="5">
        <dgm:presLayoutVars>
          <dgm:bulletEnabled val="1"/>
        </dgm:presLayoutVars>
      </dgm:prSet>
      <dgm:spPr/>
    </dgm:pt>
    <dgm:pt modelId="{F265F5BA-8B17-4607-B962-2A18876F882B}" type="pres">
      <dgm:prSet presAssocID="{53518DFD-18E6-4FB4-A898-FF4AA3391EBD}" presName="sibTrans" presStyleLbl="sibTrans2D1" presStyleIdx="0" presStyleCnt="0"/>
      <dgm:spPr/>
    </dgm:pt>
    <dgm:pt modelId="{11357679-B8DE-4741-A53E-9F0A35624FB8}" type="pres">
      <dgm:prSet presAssocID="{2D350007-E6A7-43F2-B55C-AFB2A0905D24}" presName="compNode" presStyleCnt="0"/>
      <dgm:spPr/>
    </dgm:pt>
    <dgm:pt modelId="{34FC59CF-923A-4778-8D02-2F129819A736}" type="pres">
      <dgm:prSet presAssocID="{2D350007-E6A7-43F2-B55C-AFB2A0905D24}" presName="pict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dgm:spPr>
    </dgm:pt>
    <dgm:pt modelId="{AAFB04A3-3386-4E2F-A199-C6A2F6DB9FD5}" type="pres">
      <dgm:prSet presAssocID="{2D350007-E6A7-43F2-B55C-AFB2A0905D24}" presName="textRect" presStyleLbl="revTx" presStyleIdx="4" presStyleCnt="5" custLinFactNeighborX="290" custLinFactNeighborY="-4544">
        <dgm:presLayoutVars>
          <dgm:bulletEnabled val="1"/>
        </dgm:presLayoutVars>
      </dgm:prSet>
      <dgm:spPr/>
    </dgm:pt>
  </dgm:ptLst>
  <dgm:cxnLst>
    <dgm:cxn modelId="{65FFA61A-CBC7-4564-ACDE-E68A15077224}" srcId="{281D3420-74CA-4E38-89DF-75DF23F4CE6C}" destId="{8C8C3CE6-C773-429C-9512-80EADB222AF7}" srcOrd="0" destOrd="0" parTransId="{C26FFEBA-D926-4B84-AFD4-899334B8D7C6}" sibTransId="{36BED694-60ED-44A5-B729-6B915A495845}"/>
    <dgm:cxn modelId="{A086751C-2E52-44B1-A0CA-C6AA3BB56115}" type="presOf" srcId="{281D3420-74CA-4E38-89DF-75DF23F4CE6C}" destId="{7BBD9483-0CBF-481E-ADB7-67AD1B6E0135}" srcOrd="0" destOrd="0" presId="urn:microsoft.com/office/officeart/2005/8/layout/pList1"/>
    <dgm:cxn modelId="{BF61A664-09D5-4DA7-AA39-85E16A0D4A6D}" type="presOf" srcId="{36BED694-60ED-44A5-B729-6B915A495845}" destId="{F66C5B02-74FD-4232-83C6-7BCB78926898}" srcOrd="0" destOrd="0" presId="urn:microsoft.com/office/officeart/2005/8/layout/pList1"/>
    <dgm:cxn modelId="{4F50F364-41D2-4BDE-A364-793024E72632}" type="presOf" srcId="{53518DFD-18E6-4FB4-A898-FF4AA3391EBD}" destId="{F265F5BA-8B17-4607-B962-2A18876F882B}" srcOrd="0" destOrd="0" presId="urn:microsoft.com/office/officeart/2005/8/layout/pList1"/>
    <dgm:cxn modelId="{AC8B6B65-1A86-4D72-96D5-B70A63D66DF1}" srcId="{281D3420-74CA-4E38-89DF-75DF23F4CE6C}" destId="{5E3DFEE1-4E1E-40ED-BEEC-15DACE9BAB8E}" srcOrd="2" destOrd="0" parTransId="{D018944B-9E19-4425-B811-40702E86E950}" sibTransId="{040D6A0E-6E4A-4508-BD4E-641E87DF8C2D}"/>
    <dgm:cxn modelId="{CD0F9166-94E0-4849-82E6-00C52E806111}" type="presOf" srcId="{FAEE8479-CC38-4ECA-9BD5-EA72410B7727}" destId="{F080E0B3-7341-4F15-A684-3DE1744F8791}" srcOrd="0" destOrd="0" presId="urn:microsoft.com/office/officeart/2005/8/layout/pList1"/>
    <dgm:cxn modelId="{57922078-C9E1-4F1D-8BEE-29F8C7F6300F}" srcId="{281D3420-74CA-4E38-89DF-75DF23F4CE6C}" destId="{DE7813E2-66AF-4AAA-BA44-9DE284520FBE}" srcOrd="3" destOrd="0" parTransId="{F4928B7C-9589-4955-9566-17AC5146BA1B}" sibTransId="{53518DFD-18E6-4FB4-A898-FF4AA3391EBD}"/>
    <dgm:cxn modelId="{45B44280-75F7-4C37-96F4-E458A4885DCC}" type="presOf" srcId="{8C8C3CE6-C773-429C-9512-80EADB222AF7}" destId="{B763CAE2-7110-489F-BE62-8C7E2D2D882C}" srcOrd="0" destOrd="0" presId="urn:microsoft.com/office/officeart/2005/8/layout/pList1"/>
    <dgm:cxn modelId="{B4182186-E0E4-41DA-82F2-FA1FEFCC8C04}" type="presOf" srcId="{DE7813E2-66AF-4AAA-BA44-9DE284520FBE}" destId="{C5A94968-E306-4C7D-A2B9-EF7C8931A714}" srcOrd="0" destOrd="0" presId="urn:microsoft.com/office/officeart/2005/8/layout/pList1"/>
    <dgm:cxn modelId="{D182A686-B867-45DA-BAE4-BECEEC499DF8}" type="presOf" srcId="{040D6A0E-6E4A-4508-BD4E-641E87DF8C2D}" destId="{5AF2E50D-F2C3-40A1-9522-F512971CA33E}" srcOrd="0" destOrd="0" presId="urn:microsoft.com/office/officeart/2005/8/layout/pList1"/>
    <dgm:cxn modelId="{0CFAFC9C-7E37-4E25-898A-2D950FA6AD9D}" srcId="{281D3420-74CA-4E38-89DF-75DF23F4CE6C}" destId="{769B8425-AC86-4149-A8E9-CDF8F60DC434}" srcOrd="1" destOrd="0" parTransId="{CB2CC9D3-B803-47AE-961F-86C6F434A5AA}" sibTransId="{FAEE8479-CC38-4ECA-9BD5-EA72410B7727}"/>
    <dgm:cxn modelId="{DC0436C4-8451-4F83-A03D-A1BB48501200}" type="presOf" srcId="{5E3DFEE1-4E1E-40ED-BEEC-15DACE9BAB8E}" destId="{2ABF80BC-4AF9-406D-B328-E5606B5C64F8}" srcOrd="0" destOrd="0" presId="urn:microsoft.com/office/officeart/2005/8/layout/pList1"/>
    <dgm:cxn modelId="{C7202AC8-F5F7-45E8-A980-1D62E4F8A0A1}" type="presOf" srcId="{2D350007-E6A7-43F2-B55C-AFB2A0905D24}" destId="{AAFB04A3-3386-4E2F-A199-C6A2F6DB9FD5}" srcOrd="0" destOrd="0" presId="urn:microsoft.com/office/officeart/2005/8/layout/pList1"/>
    <dgm:cxn modelId="{530EC2D0-48AF-4420-ACA3-D6E8A1ED6EC9}" type="presOf" srcId="{769B8425-AC86-4149-A8E9-CDF8F60DC434}" destId="{71AF0C8D-2923-41BA-8BEB-AFAF8E0C7F14}" srcOrd="0" destOrd="0" presId="urn:microsoft.com/office/officeart/2005/8/layout/pList1"/>
    <dgm:cxn modelId="{ACD097E1-43C3-4A7B-8D6B-E3B7F86EBFA6}" srcId="{281D3420-74CA-4E38-89DF-75DF23F4CE6C}" destId="{2D350007-E6A7-43F2-B55C-AFB2A0905D24}" srcOrd="4" destOrd="0" parTransId="{D7D2B743-FCC0-4159-82AC-AC6F7150C2DC}" sibTransId="{05D03336-90C5-4F49-AE6E-2B31C8031B83}"/>
    <dgm:cxn modelId="{2203D122-4BD9-46FD-BF1A-0F06C8EA3B9B}" type="presParOf" srcId="{7BBD9483-0CBF-481E-ADB7-67AD1B6E0135}" destId="{14683228-1C17-4FBE-A327-4E4958A58469}" srcOrd="0" destOrd="0" presId="urn:microsoft.com/office/officeart/2005/8/layout/pList1"/>
    <dgm:cxn modelId="{B82706AE-2E1F-4051-81F9-58F61CB9C4CC}" type="presParOf" srcId="{14683228-1C17-4FBE-A327-4E4958A58469}" destId="{A6C7491F-2AD1-49C7-9CD1-80BC318208E4}" srcOrd="0" destOrd="0" presId="urn:microsoft.com/office/officeart/2005/8/layout/pList1"/>
    <dgm:cxn modelId="{ACC5534B-3A01-471A-A1F2-CB3CA14B0270}" type="presParOf" srcId="{14683228-1C17-4FBE-A327-4E4958A58469}" destId="{B763CAE2-7110-489F-BE62-8C7E2D2D882C}" srcOrd="1" destOrd="0" presId="urn:microsoft.com/office/officeart/2005/8/layout/pList1"/>
    <dgm:cxn modelId="{69DAE6C5-F0E0-462B-BB00-19AEF33B0E65}" type="presParOf" srcId="{7BBD9483-0CBF-481E-ADB7-67AD1B6E0135}" destId="{F66C5B02-74FD-4232-83C6-7BCB78926898}" srcOrd="1" destOrd="0" presId="urn:microsoft.com/office/officeart/2005/8/layout/pList1"/>
    <dgm:cxn modelId="{52F55B3B-A4CB-412D-BDA6-A57153373390}" type="presParOf" srcId="{7BBD9483-0CBF-481E-ADB7-67AD1B6E0135}" destId="{2360C389-0F68-4632-A841-1AD45E0E3C63}" srcOrd="2" destOrd="0" presId="urn:microsoft.com/office/officeart/2005/8/layout/pList1"/>
    <dgm:cxn modelId="{43FECF85-AD0F-4571-8E82-5A1B137EC8C7}" type="presParOf" srcId="{2360C389-0F68-4632-A841-1AD45E0E3C63}" destId="{75A99E93-17E0-4909-8C6F-E273F7A4FDD0}" srcOrd="0" destOrd="0" presId="urn:microsoft.com/office/officeart/2005/8/layout/pList1"/>
    <dgm:cxn modelId="{34EA359C-C24E-4684-AFA5-303184411369}" type="presParOf" srcId="{2360C389-0F68-4632-A841-1AD45E0E3C63}" destId="{71AF0C8D-2923-41BA-8BEB-AFAF8E0C7F14}" srcOrd="1" destOrd="0" presId="urn:microsoft.com/office/officeart/2005/8/layout/pList1"/>
    <dgm:cxn modelId="{56405056-D874-4556-93C3-8565824468FA}" type="presParOf" srcId="{7BBD9483-0CBF-481E-ADB7-67AD1B6E0135}" destId="{F080E0B3-7341-4F15-A684-3DE1744F8791}" srcOrd="3" destOrd="0" presId="urn:microsoft.com/office/officeart/2005/8/layout/pList1"/>
    <dgm:cxn modelId="{AA9EEF60-741E-40B1-9BB8-2C2B059DFDF2}" type="presParOf" srcId="{7BBD9483-0CBF-481E-ADB7-67AD1B6E0135}" destId="{556017B2-A487-49FA-AD33-33FDC4532EC9}" srcOrd="4" destOrd="0" presId="urn:microsoft.com/office/officeart/2005/8/layout/pList1"/>
    <dgm:cxn modelId="{CF0614AF-CCB3-4824-AE7A-D4E72985C872}" type="presParOf" srcId="{556017B2-A487-49FA-AD33-33FDC4532EC9}" destId="{9188A4CB-B324-43E9-BE25-58E203210FC9}" srcOrd="0" destOrd="0" presId="urn:microsoft.com/office/officeart/2005/8/layout/pList1"/>
    <dgm:cxn modelId="{9EEAF662-9A2D-4D77-8EF6-31EC0946F552}" type="presParOf" srcId="{556017B2-A487-49FA-AD33-33FDC4532EC9}" destId="{2ABF80BC-4AF9-406D-B328-E5606B5C64F8}" srcOrd="1" destOrd="0" presId="urn:microsoft.com/office/officeart/2005/8/layout/pList1"/>
    <dgm:cxn modelId="{A0A887C0-F0E9-4BC0-B969-59F4ED3CD7BD}" type="presParOf" srcId="{7BBD9483-0CBF-481E-ADB7-67AD1B6E0135}" destId="{5AF2E50D-F2C3-40A1-9522-F512971CA33E}" srcOrd="5" destOrd="0" presId="urn:microsoft.com/office/officeart/2005/8/layout/pList1"/>
    <dgm:cxn modelId="{B2F6D38A-4FFC-4C06-A82C-6970FB971BF4}" type="presParOf" srcId="{7BBD9483-0CBF-481E-ADB7-67AD1B6E0135}" destId="{3F35FDC2-202F-4720-9CF4-A449259AB21C}" srcOrd="6" destOrd="0" presId="urn:microsoft.com/office/officeart/2005/8/layout/pList1"/>
    <dgm:cxn modelId="{AE653FB9-B992-47BF-A873-9D69C4269734}" type="presParOf" srcId="{3F35FDC2-202F-4720-9CF4-A449259AB21C}" destId="{49B7146B-4295-4BD5-80E4-786BC07F20C3}" srcOrd="0" destOrd="0" presId="urn:microsoft.com/office/officeart/2005/8/layout/pList1"/>
    <dgm:cxn modelId="{9140FD43-932C-4BDD-9206-0D3ECB3E4590}" type="presParOf" srcId="{3F35FDC2-202F-4720-9CF4-A449259AB21C}" destId="{C5A94968-E306-4C7D-A2B9-EF7C8931A714}" srcOrd="1" destOrd="0" presId="urn:microsoft.com/office/officeart/2005/8/layout/pList1"/>
    <dgm:cxn modelId="{CE4713D3-A12C-429A-8F72-23C5748DE2A2}" type="presParOf" srcId="{7BBD9483-0CBF-481E-ADB7-67AD1B6E0135}" destId="{F265F5BA-8B17-4607-B962-2A18876F882B}" srcOrd="7" destOrd="0" presId="urn:microsoft.com/office/officeart/2005/8/layout/pList1"/>
    <dgm:cxn modelId="{9B0B70E3-6C63-472B-9F33-63EBF282CCF2}" type="presParOf" srcId="{7BBD9483-0CBF-481E-ADB7-67AD1B6E0135}" destId="{11357679-B8DE-4741-A53E-9F0A35624FB8}" srcOrd="8" destOrd="0" presId="urn:microsoft.com/office/officeart/2005/8/layout/pList1"/>
    <dgm:cxn modelId="{931000F1-7F04-4870-9D25-581325686448}" type="presParOf" srcId="{11357679-B8DE-4741-A53E-9F0A35624FB8}" destId="{34FC59CF-923A-4778-8D02-2F129819A736}" srcOrd="0" destOrd="0" presId="urn:microsoft.com/office/officeart/2005/8/layout/pList1"/>
    <dgm:cxn modelId="{783C8E4D-F382-4705-8232-DFCF1E01EDD3}" type="presParOf" srcId="{11357679-B8DE-4741-A53E-9F0A35624FB8}" destId="{AAFB04A3-3386-4E2F-A199-C6A2F6DB9FD5}"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1A045-690E-409C-88EB-8A0F50E7D96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5ACA0B0-D8D3-48D0-BD69-EBD58EC29808}">
      <dgm:prSet phldrT="[Text]" custT="1"/>
      <dgm:spPr/>
      <dgm:t>
        <a:bodyPr/>
        <a:lstStyle/>
        <a:p>
          <a:pPr rtl="1"/>
          <a:r>
            <a:rPr lang="ar-LB" sz="2000" b="1" dirty="0">
              <a:solidFill>
                <a:schemeClr val="tx1">
                  <a:lumMod val="85000"/>
                  <a:lumOff val="15000"/>
                </a:schemeClr>
              </a:solidFill>
              <a:effectLst/>
              <a:latin typeface="Arial" panose="020B0604020202020204" pitchFamily="34" charset="0"/>
              <a:cs typeface="Arial" panose="020B0604020202020204" pitchFamily="34" charset="0"/>
            </a:rPr>
            <a:t>في 2021 و2022 اشارت الإعلانات الوزارية للمنتدى السياسي رفيع المستوى لاهمية الاستعراضات الطوعية المحلية ودور السلطات المحلية في التنمية </a:t>
          </a:r>
          <a:endParaRPr lang="en-US" sz="2000" b="1" dirty="0">
            <a:solidFill>
              <a:schemeClr val="tx1">
                <a:lumMod val="85000"/>
                <a:lumOff val="15000"/>
              </a:schemeClr>
            </a:solidFill>
          </a:endParaRPr>
        </a:p>
      </dgm:t>
    </dgm:pt>
    <dgm:pt modelId="{29102C8D-36B8-4BD3-BED3-C28D77B32D4A}" type="parTrans" cxnId="{58138020-8918-4AE3-BD54-07A628605247}">
      <dgm:prSet/>
      <dgm:spPr/>
      <dgm:t>
        <a:bodyPr/>
        <a:lstStyle/>
        <a:p>
          <a:endParaRPr lang="en-US" sz="2000" b="1">
            <a:solidFill>
              <a:schemeClr val="tx1">
                <a:lumMod val="85000"/>
                <a:lumOff val="15000"/>
              </a:schemeClr>
            </a:solidFill>
          </a:endParaRPr>
        </a:p>
      </dgm:t>
    </dgm:pt>
    <dgm:pt modelId="{7D7EE54F-96F4-4335-951F-09D6FC6F8CB1}" type="sibTrans" cxnId="{58138020-8918-4AE3-BD54-07A628605247}">
      <dgm:prSet/>
      <dgm:spPr/>
      <dgm:t>
        <a:bodyPr/>
        <a:lstStyle/>
        <a:p>
          <a:endParaRPr lang="en-US" sz="2000" b="1">
            <a:solidFill>
              <a:schemeClr val="tx1">
                <a:lumMod val="85000"/>
                <a:lumOff val="15000"/>
              </a:schemeClr>
            </a:solidFill>
          </a:endParaRPr>
        </a:p>
      </dgm:t>
    </dgm:pt>
    <dgm:pt modelId="{0706D291-A958-45BD-8194-16750D7A6006}">
      <dgm:prSet custT="1"/>
      <dgm:spPr/>
      <dgm:t>
        <a:bodyPr/>
        <a:lstStyle/>
        <a:p>
          <a:pPr rtl="1"/>
          <a:r>
            <a:rPr lang="ar-LB" sz="2000" b="1" dirty="0">
              <a:solidFill>
                <a:schemeClr val="tx1">
                  <a:lumMod val="85000"/>
                  <a:lumOff val="15000"/>
                </a:schemeClr>
              </a:solidFill>
              <a:effectLst/>
              <a:latin typeface="Arial" panose="020B0604020202020204" pitchFamily="34" charset="0"/>
              <a:cs typeface="Arial" panose="020B0604020202020204" pitchFamily="34" charset="0"/>
            </a:rPr>
            <a:t>لوحظت زيادة تدريجية في وضع التقارير الطوعية المحلية، فقد ارتفغت من 32٪ من البلدان في عام 2016 إلى 48٪ في عام 2022</a:t>
          </a:r>
          <a:endParaRPr lang="en-US" sz="2000" b="1" dirty="0">
            <a:solidFill>
              <a:schemeClr val="tx1">
                <a:lumMod val="85000"/>
                <a:lumOff val="15000"/>
              </a:schemeClr>
            </a:solidFill>
            <a:effectLst/>
            <a:latin typeface="Arial" panose="020B0604020202020204" pitchFamily="34" charset="0"/>
            <a:ea typeface="DengXian" panose="02010600030101010101" pitchFamily="2" charset="-122"/>
            <a:cs typeface="Arial" panose="020B0604020202020204" pitchFamily="34" charset="0"/>
          </a:endParaRPr>
        </a:p>
      </dgm:t>
    </dgm:pt>
    <dgm:pt modelId="{A04EDE4D-B2BD-4303-A6A5-8F589548DDCD}" type="parTrans" cxnId="{16A42215-DFBB-4FDF-ACCE-72D2B481AE82}">
      <dgm:prSet/>
      <dgm:spPr/>
      <dgm:t>
        <a:bodyPr/>
        <a:lstStyle/>
        <a:p>
          <a:endParaRPr lang="en-US" sz="2000" b="1">
            <a:solidFill>
              <a:schemeClr val="tx1">
                <a:lumMod val="85000"/>
                <a:lumOff val="15000"/>
              </a:schemeClr>
            </a:solidFill>
          </a:endParaRPr>
        </a:p>
      </dgm:t>
    </dgm:pt>
    <dgm:pt modelId="{861DF132-14EF-4753-B7D7-373E1A4A7ECB}" type="sibTrans" cxnId="{16A42215-DFBB-4FDF-ACCE-72D2B481AE82}">
      <dgm:prSet/>
      <dgm:spPr/>
      <dgm:t>
        <a:bodyPr/>
        <a:lstStyle/>
        <a:p>
          <a:endParaRPr lang="en-US" sz="2000" b="1">
            <a:solidFill>
              <a:schemeClr val="tx1">
                <a:lumMod val="85000"/>
                <a:lumOff val="15000"/>
              </a:schemeClr>
            </a:solidFill>
          </a:endParaRPr>
        </a:p>
      </dgm:t>
    </dgm:pt>
    <dgm:pt modelId="{464BD5D2-9360-4B15-B8E8-E532E1BB7ED7}">
      <dgm:prSet custT="1"/>
      <dgm:spPr/>
      <dgm:t>
        <a:bodyPr/>
        <a:lstStyle/>
        <a:p>
          <a:pPr rtl="1">
            <a:buFont typeface="Arial" panose="020B0604020202020204" pitchFamily="34" charset="0"/>
            <a:buChar char="•"/>
          </a:pPr>
          <a:r>
            <a:rPr lang="ar-LB" sz="2000" i="0" u="none" strike="noStrike" dirty="0">
              <a:solidFill>
                <a:srgbClr val="000000"/>
              </a:solidFill>
              <a:effectLst/>
              <a:latin typeface="Arial" panose="020B0604020202020204" pitchFamily="34" charset="0"/>
              <a:cs typeface="Arial" panose="020B0604020202020204" pitchFamily="34" charset="0"/>
            </a:rPr>
            <a:t>منذ عام 2016 ، تم تطوير </a:t>
          </a:r>
          <a:r>
            <a:rPr lang="ar-LB" sz="2000" b="1" i="0" u="none" strike="noStrike" dirty="0">
              <a:solidFill>
                <a:srgbClr val="000000"/>
              </a:solidFill>
              <a:effectLst/>
              <a:latin typeface="Arial" panose="020B0604020202020204" pitchFamily="34" charset="0"/>
              <a:cs typeface="Arial" panose="020B0604020202020204" pitchFamily="34" charset="0"/>
            </a:rPr>
            <a:t>أكثر من 200 </a:t>
          </a:r>
          <a:r>
            <a:rPr lang="en-US" sz="2000" b="1" i="0" u="none" strike="noStrike" dirty="0">
              <a:solidFill>
                <a:srgbClr val="000000"/>
              </a:solidFill>
              <a:effectLst/>
              <a:latin typeface="Arial" panose="020B0604020202020204" pitchFamily="34" charset="0"/>
              <a:cs typeface="Arial" panose="020B0604020202020204" pitchFamily="34" charset="0"/>
            </a:rPr>
            <a:t> </a:t>
          </a:r>
          <a:r>
            <a:rPr lang="ar-LB" sz="2000" b="1" i="0" u="none" strike="noStrike" dirty="0">
              <a:solidFill>
                <a:srgbClr val="000000"/>
              </a:solidFill>
              <a:effectLst/>
              <a:latin typeface="Arial" panose="020B0604020202020204" pitchFamily="34" charset="0"/>
              <a:cs typeface="Arial" panose="020B0604020202020204" pitchFamily="34" charset="0"/>
            </a:rPr>
            <a:t>إستعراض </a:t>
          </a:r>
          <a:r>
            <a:rPr lang="ar-LB" sz="2000" i="0" u="none" strike="noStrike" dirty="0">
              <a:solidFill>
                <a:srgbClr val="000000"/>
              </a:solidFill>
              <a:effectLst/>
              <a:latin typeface="Arial" panose="020B0604020202020204" pitchFamily="34" charset="0"/>
              <a:cs typeface="Arial" panose="020B0604020202020204" pitchFamily="34" charset="0"/>
            </a:rPr>
            <a:t>طوعي محلي في جميع أنحاء العالم. </a:t>
          </a:r>
          <a:r>
            <a:rPr lang="ar-LB" sz="2000" b="1" i="0" u="none" strike="noStrike" dirty="0">
              <a:solidFill>
                <a:srgbClr val="000000"/>
              </a:solidFill>
              <a:effectLst/>
              <a:latin typeface="Arial" panose="020B0604020202020204" pitchFamily="34" charset="0"/>
              <a:cs typeface="Arial" panose="020B0604020202020204" pitchFamily="34" charset="0"/>
            </a:rPr>
            <a:t>يمثلون 38 دولة و350 مليون شخص.</a:t>
          </a:r>
          <a:endParaRPr lang="en-US" sz="2000" b="1" dirty="0">
            <a:solidFill>
              <a:schemeClr val="tx1">
                <a:lumMod val="85000"/>
                <a:lumOff val="15000"/>
              </a:schemeClr>
            </a:solidFill>
            <a:effectLst/>
            <a:latin typeface="Arial" panose="020B0604020202020204" pitchFamily="34" charset="0"/>
            <a:ea typeface="DengXian" panose="02010600030101010101" pitchFamily="2" charset="-122"/>
            <a:cs typeface="Arial" panose="020B0604020202020204" pitchFamily="34" charset="0"/>
          </a:endParaRPr>
        </a:p>
      </dgm:t>
    </dgm:pt>
    <dgm:pt modelId="{B71A862A-E5C1-417B-8EE8-B302AD9C8D1D}" type="parTrans" cxnId="{36A5A42F-1642-4CE1-9048-505F14038A86}">
      <dgm:prSet/>
      <dgm:spPr/>
      <dgm:t>
        <a:bodyPr/>
        <a:lstStyle/>
        <a:p>
          <a:endParaRPr lang="en-US" sz="2000"/>
        </a:p>
      </dgm:t>
    </dgm:pt>
    <dgm:pt modelId="{F5935076-E950-425A-9D79-1EC017F31291}" type="sibTrans" cxnId="{36A5A42F-1642-4CE1-9048-505F14038A86}">
      <dgm:prSet/>
      <dgm:spPr/>
      <dgm:t>
        <a:bodyPr/>
        <a:lstStyle/>
        <a:p>
          <a:endParaRPr lang="en-US" sz="2000"/>
        </a:p>
      </dgm:t>
    </dgm:pt>
    <dgm:pt modelId="{0F85DAEC-81E5-4AF6-A2F6-64BA93001B7A}" type="pres">
      <dgm:prSet presAssocID="{9021A045-690E-409C-88EB-8A0F50E7D964}" presName="diagram" presStyleCnt="0">
        <dgm:presLayoutVars>
          <dgm:dir/>
          <dgm:resizeHandles val="exact"/>
        </dgm:presLayoutVars>
      </dgm:prSet>
      <dgm:spPr/>
    </dgm:pt>
    <dgm:pt modelId="{9EC5CFEC-F0DD-4ABB-AA02-6DDBFCDEA9E9}" type="pres">
      <dgm:prSet presAssocID="{15ACA0B0-D8D3-48D0-BD69-EBD58EC29808}" presName="node" presStyleLbl="node1" presStyleIdx="0" presStyleCnt="3" custScaleX="183005" custScaleY="126470" custLinFactNeighborY="-110">
        <dgm:presLayoutVars>
          <dgm:bulletEnabled val="1"/>
        </dgm:presLayoutVars>
      </dgm:prSet>
      <dgm:spPr/>
    </dgm:pt>
    <dgm:pt modelId="{1AB58D70-7454-4DFA-AC59-1EF941C5ACF2}" type="pres">
      <dgm:prSet presAssocID="{7D7EE54F-96F4-4335-951F-09D6FC6F8CB1}" presName="sibTrans" presStyleCnt="0"/>
      <dgm:spPr/>
    </dgm:pt>
    <dgm:pt modelId="{CC6A9A88-B9DC-4A07-8B57-0E1CDEB6194D}" type="pres">
      <dgm:prSet presAssocID="{0706D291-A958-45BD-8194-16750D7A6006}" presName="node" presStyleLbl="node1" presStyleIdx="1" presStyleCnt="3" custScaleX="183005" custScaleY="126470">
        <dgm:presLayoutVars>
          <dgm:bulletEnabled val="1"/>
        </dgm:presLayoutVars>
      </dgm:prSet>
      <dgm:spPr/>
    </dgm:pt>
    <dgm:pt modelId="{F829D53B-72C0-4082-B193-08F0730047DA}" type="pres">
      <dgm:prSet presAssocID="{861DF132-14EF-4753-B7D7-373E1A4A7ECB}" presName="sibTrans" presStyleCnt="0"/>
      <dgm:spPr/>
    </dgm:pt>
    <dgm:pt modelId="{47535F6C-5CDF-4702-B953-6DD9D91C8FBD}" type="pres">
      <dgm:prSet presAssocID="{464BD5D2-9360-4B15-B8E8-E532E1BB7ED7}" presName="node" presStyleLbl="node1" presStyleIdx="2" presStyleCnt="3" custScaleX="228729">
        <dgm:presLayoutVars>
          <dgm:bulletEnabled val="1"/>
        </dgm:presLayoutVars>
      </dgm:prSet>
      <dgm:spPr/>
    </dgm:pt>
  </dgm:ptLst>
  <dgm:cxnLst>
    <dgm:cxn modelId="{16A42215-DFBB-4FDF-ACCE-72D2B481AE82}" srcId="{9021A045-690E-409C-88EB-8A0F50E7D964}" destId="{0706D291-A958-45BD-8194-16750D7A6006}" srcOrd="1" destOrd="0" parTransId="{A04EDE4D-B2BD-4303-A6A5-8F589548DDCD}" sibTransId="{861DF132-14EF-4753-B7D7-373E1A4A7ECB}"/>
    <dgm:cxn modelId="{58138020-8918-4AE3-BD54-07A628605247}" srcId="{9021A045-690E-409C-88EB-8A0F50E7D964}" destId="{15ACA0B0-D8D3-48D0-BD69-EBD58EC29808}" srcOrd="0" destOrd="0" parTransId="{29102C8D-36B8-4BD3-BED3-C28D77B32D4A}" sibTransId="{7D7EE54F-96F4-4335-951F-09D6FC6F8CB1}"/>
    <dgm:cxn modelId="{36A5A42F-1642-4CE1-9048-505F14038A86}" srcId="{9021A045-690E-409C-88EB-8A0F50E7D964}" destId="{464BD5D2-9360-4B15-B8E8-E532E1BB7ED7}" srcOrd="2" destOrd="0" parTransId="{B71A862A-E5C1-417B-8EE8-B302AD9C8D1D}" sibTransId="{F5935076-E950-425A-9D79-1EC017F31291}"/>
    <dgm:cxn modelId="{42535539-E19C-464F-A1D5-E98FE892DE17}" type="presOf" srcId="{464BD5D2-9360-4B15-B8E8-E532E1BB7ED7}" destId="{47535F6C-5CDF-4702-B953-6DD9D91C8FBD}" srcOrd="0" destOrd="0" presId="urn:microsoft.com/office/officeart/2005/8/layout/default"/>
    <dgm:cxn modelId="{BBFF0F83-097B-4287-B138-9EEC5410623A}" type="presOf" srcId="{15ACA0B0-D8D3-48D0-BD69-EBD58EC29808}" destId="{9EC5CFEC-F0DD-4ABB-AA02-6DDBFCDEA9E9}" srcOrd="0" destOrd="0" presId="urn:microsoft.com/office/officeart/2005/8/layout/default"/>
    <dgm:cxn modelId="{B0EBB292-AE0F-4FE3-9FBC-931D7625AF2F}" type="presOf" srcId="{9021A045-690E-409C-88EB-8A0F50E7D964}" destId="{0F85DAEC-81E5-4AF6-A2F6-64BA93001B7A}" srcOrd="0" destOrd="0" presId="urn:microsoft.com/office/officeart/2005/8/layout/default"/>
    <dgm:cxn modelId="{36A2BDCE-396D-4B66-B752-96E5C36E4201}" type="presOf" srcId="{0706D291-A958-45BD-8194-16750D7A6006}" destId="{CC6A9A88-B9DC-4A07-8B57-0E1CDEB6194D}" srcOrd="0" destOrd="0" presId="urn:microsoft.com/office/officeart/2005/8/layout/default"/>
    <dgm:cxn modelId="{5F3D27C9-C7AC-4BCD-8448-77CAA39A7A27}" type="presParOf" srcId="{0F85DAEC-81E5-4AF6-A2F6-64BA93001B7A}" destId="{9EC5CFEC-F0DD-4ABB-AA02-6DDBFCDEA9E9}" srcOrd="0" destOrd="0" presId="urn:microsoft.com/office/officeart/2005/8/layout/default"/>
    <dgm:cxn modelId="{5F5A6E8E-D063-4D41-B570-F784C0A8D89D}" type="presParOf" srcId="{0F85DAEC-81E5-4AF6-A2F6-64BA93001B7A}" destId="{1AB58D70-7454-4DFA-AC59-1EF941C5ACF2}" srcOrd="1" destOrd="0" presId="urn:microsoft.com/office/officeart/2005/8/layout/default"/>
    <dgm:cxn modelId="{AFD6E9EC-B107-4DD3-BB17-65AACF531268}" type="presParOf" srcId="{0F85DAEC-81E5-4AF6-A2F6-64BA93001B7A}" destId="{CC6A9A88-B9DC-4A07-8B57-0E1CDEB6194D}" srcOrd="2" destOrd="0" presId="urn:microsoft.com/office/officeart/2005/8/layout/default"/>
    <dgm:cxn modelId="{E45694F9-B5A0-4A84-B59D-1F7C7AD9CF3D}" type="presParOf" srcId="{0F85DAEC-81E5-4AF6-A2F6-64BA93001B7A}" destId="{F829D53B-72C0-4082-B193-08F0730047DA}" srcOrd="3" destOrd="0" presId="urn:microsoft.com/office/officeart/2005/8/layout/default"/>
    <dgm:cxn modelId="{6808887F-8FB1-4435-8F18-D2CEE3B3C714}" type="presParOf" srcId="{0F85DAEC-81E5-4AF6-A2F6-64BA93001B7A}" destId="{47535F6C-5CDF-4702-B953-6DD9D91C8FB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F1000D-9A47-4ACB-AB77-1D755C118AEC}"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US"/>
        </a:p>
      </dgm:t>
    </dgm:pt>
    <dgm:pt modelId="{29AECBB9-A4C5-42BE-846C-012E11DC35C2}">
      <dgm:prSet phldrT="[Text]"/>
      <dgm:spPr/>
      <dgm:t>
        <a:bodyPr/>
        <a:lstStyle/>
        <a:p>
          <a:r>
            <a:rPr lang="en-US" dirty="0">
              <a:latin typeface="Arial" panose="020B0604020202020204" pitchFamily="34" charset="0"/>
              <a:cs typeface="Arial" panose="020B0604020202020204" pitchFamily="34" charset="0"/>
            </a:rPr>
            <a:t>SDG 3</a:t>
          </a:r>
        </a:p>
      </dgm:t>
    </dgm:pt>
    <dgm:pt modelId="{6F8FE497-8680-4914-BC7F-C1D0F3469700}" type="parTrans" cxnId="{6620A512-0E33-42EA-8AC1-DE492B83CE98}">
      <dgm:prSet/>
      <dgm:spPr/>
      <dgm:t>
        <a:bodyPr/>
        <a:lstStyle/>
        <a:p>
          <a:endParaRPr lang="en-US">
            <a:latin typeface="Arial" panose="020B0604020202020204" pitchFamily="34" charset="0"/>
            <a:cs typeface="Arial" panose="020B0604020202020204" pitchFamily="34" charset="0"/>
          </a:endParaRPr>
        </a:p>
      </dgm:t>
    </dgm:pt>
    <dgm:pt modelId="{D548DE04-5987-4EB9-9048-1FAE996E6602}" type="sibTrans" cxnId="{6620A512-0E33-42EA-8AC1-DE492B83CE98}">
      <dgm:prSet/>
      <dgm:spPr/>
      <dgm:t>
        <a:bodyPr/>
        <a:lstStyle/>
        <a:p>
          <a:endParaRPr lang="en-US">
            <a:latin typeface="Arial" panose="020B0604020202020204" pitchFamily="34" charset="0"/>
            <a:cs typeface="Arial" panose="020B0604020202020204" pitchFamily="34" charset="0"/>
          </a:endParaRPr>
        </a:p>
      </dgm:t>
    </dgm:pt>
    <dgm:pt modelId="{709E8642-8F58-4E69-B576-818FD16BD701}">
      <dgm:prSet phldrT="[Text]"/>
      <dgm:spPr/>
      <dgm:t>
        <a:bodyPr/>
        <a:lstStyle/>
        <a:p>
          <a:r>
            <a:rPr lang="en-US" dirty="0">
              <a:latin typeface="Arial" panose="020B0604020202020204" pitchFamily="34" charset="0"/>
              <a:cs typeface="Arial" panose="020B0604020202020204" pitchFamily="34" charset="0"/>
            </a:rPr>
            <a:t>SDG 4</a:t>
          </a:r>
        </a:p>
      </dgm:t>
    </dgm:pt>
    <dgm:pt modelId="{A7B2CC25-B355-4B1D-937E-CD9C5C33F4CF}" type="parTrans" cxnId="{F2690AC2-DE01-498E-BE68-7DCDB2B1F22C}">
      <dgm:prSet/>
      <dgm:spPr/>
      <dgm:t>
        <a:bodyPr/>
        <a:lstStyle/>
        <a:p>
          <a:endParaRPr lang="en-US">
            <a:latin typeface="Arial" panose="020B0604020202020204" pitchFamily="34" charset="0"/>
            <a:cs typeface="Arial" panose="020B0604020202020204" pitchFamily="34" charset="0"/>
          </a:endParaRPr>
        </a:p>
      </dgm:t>
    </dgm:pt>
    <dgm:pt modelId="{6150E90A-DACA-4C68-ADFB-519F9D80667A}" type="sibTrans" cxnId="{F2690AC2-DE01-498E-BE68-7DCDB2B1F22C}">
      <dgm:prSet/>
      <dgm:spPr/>
      <dgm:t>
        <a:bodyPr/>
        <a:lstStyle/>
        <a:p>
          <a:endParaRPr lang="en-US">
            <a:latin typeface="Arial" panose="020B0604020202020204" pitchFamily="34" charset="0"/>
            <a:cs typeface="Arial" panose="020B0604020202020204" pitchFamily="34" charset="0"/>
          </a:endParaRPr>
        </a:p>
      </dgm:t>
    </dgm:pt>
    <dgm:pt modelId="{998F29DB-799E-4FBE-860B-2EAAF922A34F}">
      <dgm:prSet phldrT="[Text]"/>
      <dgm:spPr>
        <a:solidFill>
          <a:srgbClr val="FF3300"/>
        </a:solidFill>
      </dgm:spPr>
      <dgm:t>
        <a:bodyPr/>
        <a:lstStyle/>
        <a:p>
          <a:r>
            <a:rPr lang="en-US" dirty="0">
              <a:latin typeface="Arial" panose="020B0604020202020204" pitchFamily="34" charset="0"/>
              <a:cs typeface="Arial" panose="020B0604020202020204" pitchFamily="34" charset="0"/>
            </a:rPr>
            <a:t>SDG 5</a:t>
          </a:r>
        </a:p>
      </dgm:t>
    </dgm:pt>
    <dgm:pt modelId="{E2FCCB61-16A3-4826-9CE7-25251A502905}" type="parTrans" cxnId="{DFF22D6B-538D-4E84-81AB-B5D24D011CD9}">
      <dgm:prSet/>
      <dgm:spPr/>
      <dgm:t>
        <a:bodyPr/>
        <a:lstStyle/>
        <a:p>
          <a:endParaRPr lang="en-US">
            <a:latin typeface="Arial" panose="020B0604020202020204" pitchFamily="34" charset="0"/>
            <a:cs typeface="Arial" panose="020B0604020202020204" pitchFamily="34" charset="0"/>
          </a:endParaRPr>
        </a:p>
      </dgm:t>
    </dgm:pt>
    <dgm:pt modelId="{00084244-53F2-45BE-953A-FBFDA92C375E}" type="sibTrans" cxnId="{DFF22D6B-538D-4E84-81AB-B5D24D011CD9}">
      <dgm:prSet/>
      <dgm:spPr/>
      <dgm:t>
        <a:bodyPr/>
        <a:lstStyle/>
        <a:p>
          <a:endParaRPr lang="en-US">
            <a:latin typeface="Arial" panose="020B0604020202020204" pitchFamily="34" charset="0"/>
            <a:cs typeface="Arial" panose="020B0604020202020204" pitchFamily="34" charset="0"/>
          </a:endParaRPr>
        </a:p>
      </dgm:t>
    </dgm:pt>
    <dgm:pt modelId="{553AB15F-B49F-42F4-B8F7-5E63E332F15F}">
      <dgm:prSet phldrT="[Text]"/>
      <dgm:spPr/>
      <dgm:t>
        <a:bodyPr/>
        <a:lstStyle/>
        <a:p>
          <a:r>
            <a:rPr lang="en-US" dirty="0">
              <a:latin typeface="Arial" panose="020B0604020202020204" pitchFamily="34" charset="0"/>
              <a:cs typeface="Arial" panose="020B0604020202020204" pitchFamily="34" charset="0"/>
            </a:rPr>
            <a:t>SDG 8</a:t>
          </a:r>
        </a:p>
      </dgm:t>
    </dgm:pt>
    <dgm:pt modelId="{CF7BAF0E-23BB-4FE4-913E-BDB79374DF60}" type="parTrans" cxnId="{476E8B09-A3BD-4AED-A903-6EB481CC949A}">
      <dgm:prSet/>
      <dgm:spPr/>
      <dgm:t>
        <a:bodyPr/>
        <a:lstStyle/>
        <a:p>
          <a:endParaRPr lang="en-US">
            <a:latin typeface="Arial" panose="020B0604020202020204" pitchFamily="34" charset="0"/>
            <a:cs typeface="Arial" panose="020B0604020202020204" pitchFamily="34" charset="0"/>
          </a:endParaRPr>
        </a:p>
      </dgm:t>
    </dgm:pt>
    <dgm:pt modelId="{9F851C1A-34A5-4D83-A2BB-002AEC66FDDB}" type="sibTrans" cxnId="{476E8B09-A3BD-4AED-A903-6EB481CC949A}">
      <dgm:prSet/>
      <dgm:spPr/>
      <dgm:t>
        <a:bodyPr/>
        <a:lstStyle/>
        <a:p>
          <a:endParaRPr lang="en-US">
            <a:latin typeface="Arial" panose="020B0604020202020204" pitchFamily="34" charset="0"/>
            <a:cs typeface="Arial" panose="020B0604020202020204" pitchFamily="34" charset="0"/>
          </a:endParaRPr>
        </a:p>
      </dgm:t>
    </dgm:pt>
    <dgm:pt modelId="{34FFDF74-9268-4BE9-A46E-A04AE32CFDF7}">
      <dgm:prSet phldrT="[Text]"/>
      <dgm:spPr/>
      <dgm:t>
        <a:bodyPr/>
        <a:lstStyle/>
        <a:p>
          <a:r>
            <a:rPr lang="en-US" dirty="0">
              <a:latin typeface="Arial" panose="020B0604020202020204" pitchFamily="34" charset="0"/>
              <a:cs typeface="Arial" panose="020B0604020202020204" pitchFamily="34" charset="0"/>
            </a:rPr>
            <a:t>SDG 10</a:t>
          </a:r>
        </a:p>
      </dgm:t>
    </dgm:pt>
    <dgm:pt modelId="{9DDB0BF5-0519-46B4-B8FF-1004FCED3223}" type="parTrans" cxnId="{EBC10581-DCE0-4B12-B1B0-C5BD4065F5FA}">
      <dgm:prSet/>
      <dgm:spPr/>
      <dgm:t>
        <a:bodyPr/>
        <a:lstStyle/>
        <a:p>
          <a:endParaRPr lang="en-US">
            <a:latin typeface="Arial" panose="020B0604020202020204" pitchFamily="34" charset="0"/>
            <a:cs typeface="Arial" panose="020B0604020202020204" pitchFamily="34" charset="0"/>
          </a:endParaRPr>
        </a:p>
      </dgm:t>
    </dgm:pt>
    <dgm:pt modelId="{02B0CFEB-E7CB-4E09-85EA-C6E38F243E17}" type="sibTrans" cxnId="{EBC10581-DCE0-4B12-B1B0-C5BD4065F5FA}">
      <dgm:prSet/>
      <dgm:spPr/>
      <dgm:t>
        <a:bodyPr/>
        <a:lstStyle/>
        <a:p>
          <a:endParaRPr lang="en-US">
            <a:latin typeface="Arial" panose="020B0604020202020204" pitchFamily="34" charset="0"/>
            <a:cs typeface="Arial" panose="020B0604020202020204" pitchFamily="34" charset="0"/>
          </a:endParaRPr>
        </a:p>
      </dgm:t>
    </dgm:pt>
    <dgm:pt modelId="{F8A73716-BC52-45B9-B8F7-A81CFDED9475}">
      <dgm:prSet phldrT="[Text]"/>
      <dgm:spPr/>
      <dgm:t>
        <a:bodyPr/>
        <a:lstStyle/>
        <a:p>
          <a:r>
            <a:rPr lang="en-US" dirty="0">
              <a:latin typeface="Arial" panose="020B0604020202020204" pitchFamily="34" charset="0"/>
              <a:cs typeface="Arial" panose="020B0604020202020204" pitchFamily="34" charset="0"/>
            </a:rPr>
            <a:t>SDG 11</a:t>
          </a:r>
        </a:p>
      </dgm:t>
    </dgm:pt>
    <dgm:pt modelId="{355C9145-3A9C-4947-85B2-A1F4D4815935}" type="parTrans" cxnId="{162A603C-E1A3-4C4A-BD7B-766F930E80C0}">
      <dgm:prSet/>
      <dgm:spPr/>
      <dgm:t>
        <a:bodyPr/>
        <a:lstStyle/>
        <a:p>
          <a:endParaRPr lang="en-US">
            <a:latin typeface="Arial" panose="020B0604020202020204" pitchFamily="34" charset="0"/>
            <a:cs typeface="Arial" panose="020B0604020202020204" pitchFamily="34" charset="0"/>
          </a:endParaRPr>
        </a:p>
      </dgm:t>
    </dgm:pt>
    <dgm:pt modelId="{43EA5475-3355-433C-B99C-14322209B0F3}" type="sibTrans" cxnId="{162A603C-E1A3-4C4A-BD7B-766F930E80C0}">
      <dgm:prSet/>
      <dgm:spPr/>
      <dgm:t>
        <a:bodyPr/>
        <a:lstStyle/>
        <a:p>
          <a:endParaRPr lang="en-US">
            <a:latin typeface="Arial" panose="020B0604020202020204" pitchFamily="34" charset="0"/>
            <a:cs typeface="Arial" panose="020B0604020202020204" pitchFamily="34" charset="0"/>
          </a:endParaRPr>
        </a:p>
      </dgm:t>
    </dgm:pt>
    <dgm:pt modelId="{65FFB498-3AD3-4C1F-9B1B-022B557ADD26}">
      <dgm:prSet phldrT="[Text]"/>
      <dgm:spPr/>
      <dgm:t>
        <a:bodyPr/>
        <a:lstStyle/>
        <a:p>
          <a:r>
            <a:rPr lang="en-US" dirty="0">
              <a:latin typeface="Arial" panose="020B0604020202020204" pitchFamily="34" charset="0"/>
              <a:cs typeface="Arial" panose="020B0604020202020204" pitchFamily="34" charset="0"/>
            </a:rPr>
            <a:t>SDG 13</a:t>
          </a:r>
        </a:p>
      </dgm:t>
    </dgm:pt>
    <dgm:pt modelId="{4EA2E0B2-7465-4E6E-9E13-0BA8CC440CC3}" type="parTrans" cxnId="{95A5C32A-F58E-4F11-93E5-14B65F29EC29}">
      <dgm:prSet/>
      <dgm:spPr/>
      <dgm:t>
        <a:bodyPr/>
        <a:lstStyle/>
        <a:p>
          <a:endParaRPr lang="en-US">
            <a:latin typeface="Arial" panose="020B0604020202020204" pitchFamily="34" charset="0"/>
            <a:cs typeface="Arial" panose="020B0604020202020204" pitchFamily="34" charset="0"/>
          </a:endParaRPr>
        </a:p>
      </dgm:t>
    </dgm:pt>
    <dgm:pt modelId="{1DE774AA-A4C9-4A99-A824-76AEB88C8242}" type="sibTrans" cxnId="{95A5C32A-F58E-4F11-93E5-14B65F29EC29}">
      <dgm:prSet/>
      <dgm:spPr/>
      <dgm:t>
        <a:bodyPr/>
        <a:lstStyle/>
        <a:p>
          <a:endParaRPr lang="en-US">
            <a:latin typeface="Arial" panose="020B0604020202020204" pitchFamily="34" charset="0"/>
            <a:cs typeface="Arial" panose="020B0604020202020204" pitchFamily="34" charset="0"/>
          </a:endParaRPr>
        </a:p>
      </dgm:t>
    </dgm:pt>
    <dgm:pt modelId="{0DEEC5EC-8FE9-4531-8F54-E8B6311FEDA6}">
      <dgm:prSet phldrT="[Text]"/>
      <dgm:spPr/>
      <dgm:t>
        <a:bodyPr/>
        <a:lstStyle/>
        <a:p>
          <a:r>
            <a:rPr lang="en-US" dirty="0">
              <a:latin typeface="Arial" panose="020B0604020202020204" pitchFamily="34" charset="0"/>
              <a:cs typeface="Arial" panose="020B0604020202020204" pitchFamily="34" charset="0"/>
            </a:rPr>
            <a:t>SDG 16</a:t>
          </a:r>
        </a:p>
      </dgm:t>
    </dgm:pt>
    <dgm:pt modelId="{3094295B-BD41-4444-96B1-273B51794CC0}" type="parTrans" cxnId="{AF41CE3E-D7D3-41F5-B966-7AF73EEC3B6C}">
      <dgm:prSet/>
      <dgm:spPr/>
      <dgm:t>
        <a:bodyPr/>
        <a:lstStyle/>
        <a:p>
          <a:endParaRPr lang="en-US">
            <a:latin typeface="Arial" panose="020B0604020202020204" pitchFamily="34" charset="0"/>
            <a:cs typeface="Arial" panose="020B0604020202020204" pitchFamily="34" charset="0"/>
          </a:endParaRPr>
        </a:p>
      </dgm:t>
    </dgm:pt>
    <dgm:pt modelId="{C704BECA-B280-44A8-A570-AE9E0FC764F1}" type="sibTrans" cxnId="{AF41CE3E-D7D3-41F5-B966-7AF73EEC3B6C}">
      <dgm:prSet/>
      <dgm:spPr/>
      <dgm:t>
        <a:bodyPr/>
        <a:lstStyle/>
        <a:p>
          <a:endParaRPr lang="en-US">
            <a:latin typeface="Arial" panose="020B0604020202020204" pitchFamily="34" charset="0"/>
            <a:cs typeface="Arial" panose="020B0604020202020204" pitchFamily="34" charset="0"/>
          </a:endParaRPr>
        </a:p>
      </dgm:t>
    </dgm:pt>
    <dgm:pt modelId="{9446144B-DAE9-48DC-B1EE-57C61829A982}">
      <dgm:prSet phldrT="[Text]"/>
      <dgm:spPr/>
      <dgm:t>
        <a:bodyPr/>
        <a:lstStyle/>
        <a:p>
          <a:r>
            <a:rPr lang="en-US" dirty="0">
              <a:latin typeface="Arial" panose="020B0604020202020204" pitchFamily="34" charset="0"/>
              <a:cs typeface="Arial" panose="020B0604020202020204" pitchFamily="34" charset="0"/>
            </a:rPr>
            <a:t>SDG 17</a:t>
          </a:r>
        </a:p>
      </dgm:t>
    </dgm:pt>
    <dgm:pt modelId="{D9E1A035-3ECC-4DE9-9F8F-4E225EB20859}" type="parTrans" cxnId="{4671EB50-6E81-41E6-ACBB-B413560D6A27}">
      <dgm:prSet/>
      <dgm:spPr/>
      <dgm:t>
        <a:bodyPr/>
        <a:lstStyle/>
        <a:p>
          <a:endParaRPr lang="en-US">
            <a:latin typeface="Arial" panose="020B0604020202020204" pitchFamily="34" charset="0"/>
            <a:cs typeface="Arial" panose="020B0604020202020204" pitchFamily="34" charset="0"/>
          </a:endParaRPr>
        </a:p>
      </dgm:t>
    </dgm:pt>
    <dgm:pt modelId="{F2DF1D56-0CB8-4066-B382-03AE6CD4E351}" type="sibTrans" cxnId="{4671EB50-6E81-41E6-ACBB-B413560D6A27}">
      <dgm:prSet/>
      <dgm:spPr/>
      <dgm:t>
        <a:bodyPr/>
        <a:lstStyle/>
        <a:p>
          <a:endParaRPr lang="en-US">
            <a:latin typeface="Arial" panose="020B0604020202020204" pitchFamily="34" charset="0"/>
            <a:cs typeface="Arial" panose="020B0604020202020204" pitchFamily="34" charset="0"/>
          </a:endParaRPr>
        </a:p>
      </dgm:t>
    </dgm:pt>
    <dgm:pt modelId="{FA0FCD11-CF4F-4004-9040-A53353951E48}">
      <dgm:prSet phldrT="[Text]"/>
      <dgm:spPr/>
      <dgm:t>
        <a:bodyPr/>
        <a:lstStyle/>
        <a:p>
          <a:r>
            <a:rPr lang="en-US" dirty="0">
              <a:latin typeface="Arial" panose="020B0604020202020204" pitchFamily="34" charset="0"/>
              <a:cs typeface="Arial" panose="020B0604020202020204" pitchFamily="34" charset="0"/>
            </a:rPr>
            <a:t>SDG 1 </a:t>
          </a:r>
        </a:p>
      </dgm:t>
    </dgm:pt>
    <dgm:pt modelId="{A2DE1095-CB3D-4FE9-B9AC-A74BBB43D180}" type="sibTrans" cxnId="{A62E9376-B502-458C-9961-EBCCBA6FE232}">
      <dgm:prSet/>
      <dgm:spPr/>
      <dgm:t>
        <a:bodyPr/>
        <a:lstStyle/>
        <a:p>
          <a:endParaRPr lang="en-US">
            <a:latin typeface="Arial" panose="020B0604020202020204" pitchFamily="34" charset="0"/>
            <a:cs typeface="Arial" panose="020B0604020202020204" pitchFamily="34" charset="0"/>
          </a:endParaRPr>
        </a:p>
      </dgm:t>
    </dgm:pt>
    <dgm:pt modelId="{5BE70DF9-B4F8-4A37-88CF-04A5693FC6C3}" type="parTrans" cxnId="{A62E9376-B502-458C-9961-EBCCBA6FE232}">
      <dgm:prSet/>
      <dgm:spPr/>
      <dgm:t>
        <a:bodyPr/>
        <a:lstStyle/>
        <a:p>
          <a:endParaRPr lang="en-US">
            <a:latin typeface="Arial" panose="020B0604020202020204" pitchFamily="34" charset="0"/>
            <a:cs typeface="Arial" panose="020B0604020202020204" pitchFamily="34" charset="0"/>
          </a:endParaRPr>
        </a:p>
      </dgm:t>
    </dgm:pt>
    <dgm:pt modelId="{EBAC5584-FCB6-4143-B155-0564232327E5}">
      <dgm:prSet phldrT="[Text]"/>
      <dgm:spPr/>
      <dgm:t>
        <a:bodyPr/>
        <a:lstStyle/>
        <a:p>
          <a:r>
            <a:rPr lang="en-US" dirty="0">
              <a:latin typeface="Arial" panose="020B0604020202020204" pitchFamily="34" charset="0"/>
              <a:cs typeface="Arial" panose="020B0604020202020204" pitchFamily="34" charset="0"/>
            </a:rPr>
            <a:t>SDG 2</a:t>
          </a:r>
        </a:p>
      </dgm:t>
    </dgm:pt>
    <dgm:pt modelId="{3699536A-663C-4EC0-AA9C-4B2696206F31}" type="parTrans" cxnId="{0F6E563E-9F93-478E-9D2E-3280906A4352}">
      <dgm:prSet/>
      <dgm:spPr/>
      <dgm:t>
        <a:bodyPr/>
        <a:lstStyle/>
        <a:p>
          <a:endParaRPr lang="en-US">
            <a:latin typeface="Arial" panose="020B0604020202020204" pitchFamily="34" charset="0"/>
            <a:cs typeface="Arial" panose="020B0604020202020204" pitchFamily="34" charset="0"/>
          </a:endParaRPr>
        </a:p>
      </dgm:t>
    </dgm:pt>
    <dgm:pt modelId="{4455431B-0E02-4EBB-8386-1021FE4BE51E}" type="sibTrans" cxnId="{0F6E563E-9F93-478E-9D2E-3280906A4352}">
      <dgm:prSet/>
      <dgm:spPr/>
      <dgm:t>
        <a:bodyPr/>
        <a:lstStyle/>
        <a:p>
          <a:endParaRPr lang="en-US">
            <a:latin typeface="Arial" panose="020B0604020202020204" pitchFamily="34" charset="0"/>
            <a:cs typeface="Arial" panose="020B0604020202020204" pitchFamily="34" charset="0"/>
          </a:endParaRPr>
        </a:p>
      </dgm:t>
    </dgm:pt>
    <dgm:pt modelId="{CE66EFE6-C26D-4460-996E-FAA8E8CF6522}">
      <dgm:prSet phldrT="[Text]"/>
      <dgm:spPr>
        <a:noFill/>
        <a:ln>
          <a:noFill/>
        </a:ln>
      </dgm:spPr>
      <dgm:t>
        <a:bodyPr/>
        <a:lstStyle/>
        <a:p>
          <a:endParaRPr lang="en-US" dirty="0">
            <a:latin typeface="Arial" panose="020B0604020202020204" pitchFamily="34" charset="0"/>
            <a:cs typeface="Arial" panose="020B0604020202020204" pitchFamily="34" charset="0"/>
          </a:endParaRPr>
        </a:p>
      </dgm:t>
    </dgm:pt>
    <dgm:pt modelId="{35E46B77-09DB-4A8E-B201-0C78D5AC54DB}" type="sibTrans" cxnId="{15746501-E97D-4A95-9588-866D4DE8D873}">
      <dgm:prSet/>
      <dgm:spPr/>
      <dgm:t>
        <a:bodyPr/>
        <a:lstStyle/>
        <a:p>
          <a:endParaRPr lang="en-US">
            <a:latin typeface="Arial" panose="020B0604020202020204" pitchFamily="34" charset="0"/>
            <a:cs typeface="Arial" panose="020B0604020202020204" pitchFamily="34" charset="0"/>
          </a:endParaRPr>
        </a:p>
      </dgm:t>
    </dgm:pt>
    <dgm:pt modelId="{55DBFDEA-A4FF-4E24-A339-EF3CDCA5C08E}" type="parTrans" cxnId="{15746501-E97D-4A95-9588-866D4DE8D873}">
      <dgm:prSet/>
      <dgm:spPr/>
      <dgm:t>
        <a:bodyPr/>
        <a:lstStyle/>
        <a:p>
          <a:endParaRPr lang="en-US">
            <a:latin typeface="Arial" panose="020B0604020202020204" pitchFamily="34" charset="0"/>
            <a:cs typeface="Arial" panose="020B0604020202020204" pitchFamily="34" charset="0"/>
          </a:endParaRPr>
        </a:p>
      </dgm:t>
    </dgm:pt>
    <dgm:pt modelId="{1A0DFA07-5924-497A-A0BF-1FF7A4A56FE2}" type="pres">
      <dgm:prSet presAssocID="{8BF1000D-9A47-4ACB-AB77-1D755C118AEC}" presName="Name0" presStyleCnt="0">
        <dgm:presLayoutVars>
          <dgm:chMax val="1"/>
          <dgm:dir/>
          <dgm:animLvl val="ctr"/>
          <dgm:resizeHandles val="exact"/>
        </dgm:presLayoutVars>
      </dgm:prSet>
      <dgm:spPr/>
    </dgm:pt>
    <dgm:pt modelId="{9F12F815-2B4C-49D7-9F8E-9BBBB0E7FF16}" type="pres">
      <dgm:prSet presAssocID="{CE66EFE6-C26D-4460-996E-FAA8E8CF6522}" presName="centerShape" presStyleLbl="node0" presStyleIdx="0" presStyleCnt="1"/>
      <dgm:spPr/>
    </dgm:pt>
    <dgm:pt modelId="{FF86A50B-878B-4BC4-96A7-E122574BDC6A}" type="pres">
      <dgm:prSet presAssocID="{FA0FCD11-CF4F-4004-9040-A53353951E48}" presName="node" presStyleLbl="node1" presStyleIdx="0" presStyleCnt="11">
        <dgm:presLayoutVars>
          <dgm:bulletEnabled val="1"/>
        </dgm:presLayoutVars>
      </dgm:prSet>
      <dgm:spPr/>
    </dgm:pt>
    <dgm:pt modelId="{C5E6E375-8391-4B33-96AD-69BD4BE0919C}" type="pres">
      <dgm:prSet presAssocID="{FA0FCD11-CF4F-4004-9040-A53353951E48}" presName="dummy" presStyleCnt="0"/>
      <dgm:spPr/>
    </dgm:pt>
    <dgm:pt modelId="{6E57BDAC-D41A-4982-A8CF-BB230EE5A779}" type="pres">
      <dgm:prSet presAssocID="{A2DE1095-CB3D-4FE9-B9AC-A74BBB43D180}" presName="sibTrans" presStyleLbl="sibTrans2D1" presStyleIdx="0" presStyleCnt="11"/>
      <dgm:spPr/>
    </dgm:pt>
    <dgm:pt modelId="{2194E2A1-776B-45E8-B02D-7542A14D9525}" type="pres">
      <dgm:prSet presAssocID="{EBAC5584-FCB6-4143-B155-0564232327E5}" presName="node" presStyleLbl="node1" presStyleIdx="1" presStyleCnt="11">
        <dgm:presLayoutVars>
          <dgm:bulletEnabled val="1"/>
        </dgm:presLayoutVars>
      </dgm:prSet>
      <dgm:spPr/>
    </dgm:pt>
    <dgm:pt modelId="{ECF4607E-C17D-45A0-8823-F86AA889437D}" type="pres">
      <dgm:prSet presAssocID="{EBAC5584-FCB6-4143-B155-0564232327E5}" presName="dummy" presStyleCnt="0"/>
      <dgm:spPr/>
    </dgm:pt>
    <dgm:pt modelId="{06C79B84-25D6-4752-9D95-25B15F68C92D}" type="pres">
      <dgm:prSet presAssocID="{4455431B-0E02-4EBB-8386-1021FE4BE51E}" presName="sibTrans" presStyleLbl="sibTrans2D1" presStyleIdx="1" presStyleCnt="11"/>
      <dgm:spPr/>
    </dgm:pt>
    <dgm:pt modelId="{8AB9E0FD-58C9-4DD6-9CAB-201F45A6BA38}" type="pres">
      <dgm:prSet presAssocID="{29AECBB9-A4C5-42BE-846C-012E11DC35C2}" presName="node" presStyleLbl="node1" presStyleIdx="2" presStyleCnt="11">
        <dgm:presLayoutVars>
          <dgm:bulletEnabled val="1"/>
        </dgm:presLayoutVars>
      </dgm:prSet>
      <dgm:spPr/>
    </dgm:pt>
    <dgm:pt modelId="{B1210215-DF6F-4076-A2F5-84EE2B2EF20A}" type="pres">
      <dgm:prSet presAssocID="{29AECBB9-A4C5-42BE-846C-012E11DC35C2}" presName="dummy" presStyleCnt="0"/>
      <dgm:spPr/>
    </dgm:pt>
    <dgm:pt modelId="{DAC604D7-EA43-473E-B81E-FB3D4822386A}" type="pres">
      <dgm:prSet presAssocID="{D548DE04-5987-4EB9-9048-1FAE996E6602}" presName="sibTrans" presStyleLbl="sibTrans2D1" presStyleIdx="2" presStyleCnt="11"/>
      <dgm:spPr/>
    </dgm:pt>
    <dgm:pt modelId="{F65E90B1-E232-4B2F-BEFD-6103C259AB5A}" type="pres">
      <dgm:prSet presAssocID="{709E8642-8F58-4E69-B576-818FD16BD701}" presName="node" presStyleLbl="node1" presStyleIdx="3" presStyleCnt="11">
        <dgm:presLayoutVars>
          <dgm:bulletEnabled val="1"/>
        </dgm:presLayoutVars>
      </dgm:prSet>
      <dgm:spPr/>
    </dgm:pt>
    <dgm:pt modelId="{4FD84055-FAE6-4E41-A8DD-CE0A4738D7D9}" type="pres">
      <dgm:prSet presAssocID="{709E8642-8F58-4E69-B576-818FD16BD701}" presName="dummy" presStyleCnt="0"/>
      <dgm:spPr/>
    </dgm:pt>
    <dgm:pt modelId="{1A412934-2BBF-4C42-9E88-0CE5BA38D570}" type="pres">
      <dgm:prSet presAssocID="{6150E90A-DACA-4C68-ADFB-519F9D80667A}" presName="sibTrans" presStyleLbl="sibTrans2D1" presStyleIdx="3" presStyleCnt="11"/>
      <dgm:spPr/>
    </dgm:pt>
    <dgm:pt modelId="{9A31FA16-B2EF-483C-871F-7D9E0267E63E}" type="pres">
      <dgm:prSet presAssocID="{998F29DB-799E-4FBE-860B-2EAAF922A34F}" presName="node" presStyleLbl="node1" presStyleIdx="4" presStyleCnt="11">
        <dgm:presLayoutVars>
          <dgm:bulletEnabled val="1"/>
        </dgm:presLayoutVars>
      </dgm:prSet>
      <dgm:spPr/>
    </dgm:pt>
    <dgm:pt modelId="{2D27AEC1-2AE8-45EF-8CC6-5FAC2389ECAA}" type="pres">
      <dgm:prSet presAssocID="{998F29DB-799E-4FBE-860B-2EAAF922A34F}" presName="dummy" presStyleCnt="0"/>
      <dgm:spPr/>
    </dgm:pt>
    <dgm:pt modelId="{B60BC62E-423F-4363-8C13-0DB0E1B79DE6}" type="pres">
      <dgm:prSet presAssocID="{00084244-53F2-45BE-953A-FBFDA92C375E}" presName="sibTrans" presStyleLbl="sibTrans2D1" presStyleIdx="4" presStyleCnt="11"/>
      <dgm:spPr/>
    </dgm:pt>
    <dgm:pt modelId="{17CAC6BD-AFA0-462A-8F95-86B9BB94740B}" type="pres">
      <dgm:prSet presAssocID="{553AB15F-B49F-42F4-B8F7-5E63E332F15F}" presName="node" presStyleLbl="node1" presStyleIdx="5" presStyleCnt="11">
        <dgm:presLayoutVars>
          <dgm:bulletEnabled val="1"/>
        </dgm:presLayoutVars>
      </dgm:prSet>
      <dgm:spPr/>
    </dgm:pt>
    <dgm:pt modelId="{92FDAF7C-FE37-405D-8F48-9D19585976DA}" type="pres">
      <dgm:prSet presAssocID="{553AB15F-B49F-42F4-B8F7-5E63E332F15F}" presName="dummy" presStyleCnt="0"/>
      <dgm:spPr/>
    </dgm:pt>
    <dgm:pt modelId="{500F49A5-49CC-4B28-8A04-5B2619D1F329}" type="pres">
      <dgm:prSet presAssocID="{9F851C1A-34A5-4D83-A2BB-002AEC66FDDB}" presName="sibTrans" presStyleLbl="sibTrans2D1" presStyleIdx="5" presStyleCnt="11"/>
      <dgm:spPr/>
    </dgm:pt>
    <dgm:pt modelId="{CCF33CD5-D8DC-453A-9BDE-EF1B0DD5FFBF}" type="pres">
      <dgm:prSet presAssocID="{34FFDF74-9268-4BE9-A46E-A04AE32CFDF7}" presName="node" presStyleLbl="node1" presStyleIdx="6" presStyleCnt="11">
        <dgm:presLayoutVars>
          <dgm:bulletEnabled val="1"/>
        </dgm:presLayoutVars>
      </dgm:prSet>
      <dgm:spPr/>
    </dgm:pt>
    <dgm:pt modelId="{FAE42039-EA85-4269-A4DE-2D7CF5DAF8F3}" type="pres">
      <dgm:prSet presAssocID="{34FFDF74-9268-4BE9-A46E-A04AE32CFDF7}" presName="dummy" presStyleCnt="0"/>
      <dgm:spPr/>
    </dgm:pt>
    <dgm:pt modelId="{30B43F49-7D2F-485C-9372-789B0545C42F}" type="pres">
      <dgm:prSet presAssocID="{02B0CFEB-E7CB-4E09-85EA-C6E38F243E17}" presName="sibTrans" presStyleLbl="sibTrans2D1" presStyleIdx="6" presStyleCnt="11"/>
      <dgm:spPr/>
    </dgm:pt>
    <dgm:pt modelId="{9EBC7CCA-49E2-496D-AEC9-28AA68EB0967}" type="pres">
      <dgm:prSet presAssocID="{F8A73716-BC52-45B9-B8F7-A81CFDED9475}" presName="node" presStyleLbl="node1" presStyleIdx="7" presStyleCnt="11">
        <dgm:presLayoutVars>
          <dgm:bulletEnabled val="1"/>
        </dgm:presLayoutVars>
      </dgm:prSet>
      <dgm:spPr/>
    </dgm:pt>
    <dgm:pt modelId="{7FEAECA8-E4CE-4F16-BB69-4B9C46D9C32A}" type="pres">
      <dgm:prSet presAssocID="{F8A73716-BC52-45B9-B8F7-A81CFDED9475}" presName="dummy" presStyleCnt="0"/>
      <dgm:spPr/>
    </dgm:pt>
    <dgm:pt modelId="{3720E17D-DAEE-4EF0-BD6E-CD2372FBE953}" type="pres">
      <dgm:prSet presAssocID="{43EA5475-3355-433C-B99C-14322209B0F3}" presName="sibTrans" presStyleLbl="sibTrans2D1" presStyleIdx="7" presStyleCnt="11"/>
      <dgm:spPr/>
    </dgm:pt>
    <dgm:pt modelId="{81B9847D-C6DC-4867-9A02-D646B4EE3826}" type="pres">
      <dgm:prSet presAssocID="{65FFB498-3AD3-4C1F-9B1B-022B557ADD26}" presName="node" presStyleLbl="node1" presStyleIdx="8" presStyleCnt="11">
        <dgm:presLayoutVars>
          <dgm:bulletEnabled val="1"/>
        </dgm:presLayoutVars>
      </dgm:prSet>
      <dgm:spPr/>
    </dgm:pt>
    <dgm:pt modelId="{32E305C2-2BDD-4A3D-B86C-86306C13DC42}" type="pres">
      <dgm:prSet presAssocID="{65FFB498-3AD3-4C1F-9B1B-022B557ADD26}" presName="dummy" presStyleCnt="0"/>
      <dgm:spPr/>
    </dgm:pt>
    <dgm:pt modelId="{B5877CA7-EF25-4299-8AE8-11CE1F255356}" type="pres">
      <dgm:prSet presAssocID="{1DE774AA-A4C9-4A99-A824-76AEB88C8242}" presName="sibTrans" presStyleLbl="sibTrans2D1" presStyleIdx="8" presStyleCnt="11"/>
      <dgm:spPr/>
    </dgm:pt>
    <dgm:pt modelId="{1199FD4A-F858-471A-9951-28AECE983B9B}" type="pres">
      <dgm:prSet presAssocID="{0DEEC5EC-8FE9-4531-8F54-E8B6311FEDA6}" presName="node" presStyleLbl="node1" presStyleIdx="9" presStyleCnt="11">
        <dgm:presLayoutVars>
          <dgm:bulletEnabled val="1"/>
        </dgm:presLayoutVars>
      </dgm:prSet>
      <dgm:spPr/>
    </dgm:pt>
    <dgm:pt modelId="{06EE83A8-F965-4FA0-8333-9BE8A859ABE5}" type="pres">
      <dgm:prSet presAssocID="{0DEEC5EC-8FE9-4531-8F54-E8B6311FEDA6}" presName="dummy" presStyleCnt="0"/>
      <dgm:spPr/>
    </dgm:pt>
    <dgm:pt modelId="{99B162F0-CEED-4268-9F7E-4FCBEF934B22}" type="pres">
      <dgm:prSet presAssocID="{C704BECA-B280-44A8-A570-AE9E0FC764F1}" presName="sibTrans" presStyleLbl="sibTrans2D1" presStyleIdx="9" presStyleCnt="11"/>
      <dgm:spPr/>
    </dgm:pt>
    <dgm:pt modelId="{39714A27-46FF-496B-8720-742227A5355B}" type="pres">
      <dgm:prSet presAssocID="{9446144B-DAE9-48DC-B1EE-57C61829A982}" presName="node" presStyleLbl="node1" presStyleIdx="10" presStyleCnt="11">
        <dgm:presLayoutVars>
          <dgm:bulletEnabled val="1"/>
        </dgm:presLayoutVars>
      </dgm:prSet>
      <dgm:spPr/>
    </dgm:pt>
    <dgm:pt modelId="{81FF7663-7F3D-4A94-86FF-CCC05F155192}" type="pres">
      <dgm:prSet presAssocID="{9446144B-DAE9-48DC-B1EE-57C61829A982}" presName="dummy" presStyleCnt="0"/>
      <dgm:spPr/>
    </dgm:pt>
    <dgm:pt modelId="{20DFEB55-BAF9-4249-81A5-C5CFF16436FE}" type="pres">
      <dgm:prSet presAssocID="{F2DF1D56-0CB8-4066-B382-03AE6CD4E351}" presName="sibTrans" presStyleLbl="sibTrans2D1" presStyleIdx="10" presStyleCnt="11"/>
      <dgm:spPr/>
    </dgm:pt>
  </dgm:ptLst>
  <dgm:cxnLst>
    <dgm:cxn modelId="{15746501-E97D-4A95-9588-866D4DE8D873}" srcId="{8BF1000D-9A47-4ACB-AB77-1D755C118AEC}" destId="{CE66EFE6-C26D-4460-996E-FAA8E8CF6522}" srcOrd="0" destOrd="0" parTransId="{55DBFDEA-A4FF-4E24-A339-EF3CDCA5C08E}" sibTransId="{35E46B77-09DB-4A8E-B201-0C78D5AC54DB}"/>
    <dgm:cxn modelId="{476E8B09-A3BD-4AED-A903-6EB481CC949A}" srcId="{CE66EFE6-C26D-4460-996E-FAA8E8CF6522}" destId="{553AB15F-B49F-42F4-B8F7-5E63E332F15F}" srcOrd="5" destOrd="0" parTransId="{CF7BAF0E-23BB-4FE4-913E-BDB79374DF60}" sibTransId="{9F851C1A-34A5-4D83-A2BB-002AEC66FDDB}"/>
    <dgm:cxn modelId="{6620A512-0E33-42EA-8AC1-DE492B83CE98}" srcId="{CE66EFE6-C26D-4460-996E-FAA8E8CF6522}" destId="{29AECBB9-A4C5-42BE-846C-012E11DC35C2}" srcOrd="2" destOrd="0" parTransId="{6F8FE497-8680-4914-BC7F-C1D0F3469700}" sibTransId="{D548DE04-5987-4EB9-9048-1FAE996E6602}"/>
    <dgm:cxn modelId="{CED4E321-3952-4A72-AB58-A395E798CE7C}" type="presOf" srcId="{9446144B-DAE9-48DC-B1EE-57C61829A982}" destId="{39714A27-46FF-496B-8720-742227A5355B}" srcOrd="0" destOrd="0" presId="urn:microsoft.com/office/officeart/2005/8/layout/radial6"/>
    <dgm:cxn modelId="{29994A2A-5CC3-4FBB-8C18-2B112855A197}" type="presOf" srcId="{F2DF1D56-0CB8-4066-B382-03AE6CD4E351}" destId="{20DFEB55-BAF9-4249-81A5-C5CFF16436FE}" srcOrd="0" destOrd="0" presId="urn:microsoft.com/office/officeart/2005/8/layout/radial6"/>
    <dgm:cxn modelId="{95A5C32A-F58E-4F11-93E5-14B65F29EC29}" srcId="{CE66EFE6-C26D-4460-996E-FAA8E8CF6522}" destId="{65FFB498-3AD3-4C1F-9B1B-022B557ADD26}" srcOrd="8" destOrd="0" parTransId="{4EA2E0B2-7465-4E6E-9E13-0BA8CC440CC3}" sibTransId="{1DE774AA-A4C9-4A99-A824-76AEB88C8242}"/>
    <dgm:cxn modelId="{3976E533-69B0-4110-B85E-880182B2FD6C}" type="presOf" srcId="{FA0FCD11-CF4F-4004-9040-A53353951E48}" destId="{FF86A50B-878B-4BC4-96A7-E122574BDC6A}" srcOrd="0" destOrd="0" presId="urn:microsoft.com/office/officeart/2005/8/layout/radial6"/>
    <dgm:cxn modelId="{162A603C-E1A3-4C4A-BD7B-766F930E80C0}" srcId="{CE66EFE6-C26D-4460-996E-FAA8E8CF6522}" destId="{F8A73716-BC52-45B9-B8F7-A81CFDED9475}" srcOrd="7" destOrd="0" parTransId="{355C9145-3A9C-4947-85B2-A1F4D4815935}" sibTransId="{43EA5475-3355-433C-B99C-14322209B0F3}"/>
    <dgm:cxn modelId="{0F6E563E-9F93-478E-9D2E-3280906A4352}" srcId="{CE66EFE6-C26D-4460-996E-FAA8E8CF6522}" destId="{EBAC5584-FCB6-4143-B155-0564232327E5}" srcOrd="1" destOrd="0" parTransId="{3699536A-663C-4EC0-AA9C-4B2696206F31}" sibTransId="{4455431B-0E02-4EBB-8386-1021FE4BE51E}"/>
    <dgm:cxn modelId="{AF41CE3E-D7D3-41F5-B966-7AF73EEC3B6C}" srcId="{CE66EFE6-C26D-4460-996E-FAA8E8CF6522}" destId="{0DEEC5EC-8FE9-4531-8F54-E8B6311FEDA6}" srcOrd="9" destOrd="0" parTransId="{3094295B-BD41-4444-96B1-273B51794CC0}" sibTransId="{C704BECA-B280-44A8-A570-AE9E0FC764F1}"/>
    <dgm:cxn modelId="{43D4D441-636A-4E52-BE1B-2CA3A56FE2FB}" type="presOf" srcId="{709E8642-8F58-4E69-B576-818FD16BD701}" destId="{F65E90B1-E232-4B2F-BEFD-6103C259AB5A}" srcOrd="0" destOrd="0" presId="urn:microsoft.com/office/officeart/2005/8/layout/radial6"/>
    <dgm:cxn modelId="{E5191348-DD32-42AB-BA44-20C1D4DFCC99}" type="presOf" srcId="{1DE774AA-A4C9-4A99-A824-76AEB88C8242}" destId="{B5877CA7-EF25-4299-8AE8-11CE1F255356}" srcOrd="0" destOrd="0" presId="urn:microsoft.com/office/officeart/2005/8/layout/radial6"/>
    <dgm:cxn modelId="{05BF684A-ED61-4932-A531-A9112535B56A}" type="presOf" srcId="{4455431B-0E02-4EBB-8386-1021FE4BE51E}" destId="{06C79B84-25D6-4752-9D95-25B15F68C92D}" srcOrd="0" destOrd="0" presId="urn:microsoft.com/office/officeart/2005/8/layout/radial6"/>
    <dgm:cxn modelId="{DFF22D6B-538D-4E84-81AB-B5D24D011CD9}" srcId="{CE66EFE6-C26D-4460-996E-FAA8E8CF6522}" destId="{998F29DB-799E-4FBE-860B-2EAAF922A34F}" srcOrd="4" destOrd="0" parTransId="{E2FCCB61-16A3-4826-9CE7-25251A502905}" sibTransId="{00084244-53F2-45BE-953A-FBFDA92C375E}"/>
    <dgm:cxn modelId="{35BF186C-23AF-4529-BA60-B6816A7E18D7}" type="presOf" srcId="{9F851C1A-34A5-4D83-A2BB-002AEC66FDDB}" destId="{500F49A5-49CC-4B28-8A04-5B2619D1F329}" srcOrd="0" destOrd="0" presId="urn:microsoft.com/office/officeart/2005/8/layout/radial6"/>
    <dgm:cxn modelId="{33F6A24F-9C15-4BB8-ABD1-BFD24114AC70}" type="presOf" srcId="{8BF1000D-9A47-4ACB-AB77-1D755C118AEC}" destId="{1A0DFA07-5924-497A-A0BF-1FF7A4A56FE2}" srcOrd="0" destOrd="0" presId="urn:microsoft.com/office/officeart/2005/8/layout/radial6"/>
    <dgm:cxn modelId="{4671EB50-6E81-41E6-ACBB-B413560D6A27}" srcId="{CE66EFE6-C26D-4460-996E-FAA8E8CF6522}" destId="{9446144B-DAE9-48DC-B1EE-57C61829A982}" srcOrd="10" destOrd="0" parTransId="{D9E1A035-3ECC-4DE9-9F8F-4E225EB20859}" sibTransId="{F2DF1D56-0CB8-4066-B382-03AE6CD4E351}"/>
    <dgm:cxn modelId="{A62E9376-B502-458C-9961-EBCCBA6FE232}" srcId="{CE66EFE6-C26D-4460-996E-FAA8E8CF6522}" destId="{FA0FCD11-CF4F-4004-9040-A53353951E48}" srcOrd="0" destOrd="0" parTransId="{5BE70DF9-B4F8-4A37-88CF-04A5693FC6C3}" sibTransId="{A2DE1095-CB3D-4FE9-B9AC-A74BBB43D180}"/>
    <dgm:cxn modelId="{EA9FA680-507B-499F-B565-BEFF7DF7EE5E}" type="presOf" srcId="{F8A73716-BC52-45B9-B8F7-A81CFDED9475}" destId="{9EBC7CCA-49E2-496D-AEC9-28AA68EB0967}" srcOrd="0" destOrd="0" presId="urn:microsoft.com/office/officeart/2005/8/layout/radial6"/>
    <dgm:cxn modelId="{EBC10581-DCE0-4B12-B1B0-C5BD4065F5FA}" srcId="{CE66EFE6-C26D-4460-996E-FAA8E8CF6522}" destId="{34FFDF74-9268-4BE9-A46E-A04AE32CFDF7}" srcOrd="6" destOrd="0" parTransId="{9DDB0BF5-0519-46B4-B8FF-1004FCED3223}" sibTransId="{02B0CFEB-E7CB-4E09-85EA-C6E38F243E17}"/>
    <dgm:cxn modelId="{9ABC4B8A-314C-402C-A848-0153A0A0648E}" type="presOf" srcId="{0DEEC5EC-8FE9-4531-8F54-E8B6311FEDA6}" destId="{1199FD4A-F858-471A-9951-28AECE983B9B}" srcOrd="0" destOrd="0" presId="urn:microsoft.com/office/officeart/2005/8/layout/radial6"/>
    <dgm:cxn modelId="{BCB1B39E-1752-4A17-8018-5CEB879EE2CD}" type="presOf" srcId="{6150E90A-DACA-4C68-ADFB-519F9D80667A}" destId="{1A412934-2BBF-4C42-9E88-0CE5BA38D570}" srcOrd="0" destOrd="0" presId="urn:microsoft.com/office/officeart/2005/8/layout/radial6"/>
    <dgm:cxn modelId="{9284ACBA-116F-49EB-BAE4-E39BAB473376}" type="presOf" srcId="{29AECBB9-A4C5-42BE-846C-012E11DC35C2}" destId="{8AB9E0FD-58C9-4DD6-9CAB-201F45A6BA38}" srcOrd="0" destOrd="0" presId="urn:microsoft.com/office/officeart/2005/8/layout/radial6"/>
    <dgm:cxn modelId="{A0B27FBB-17CE-456E-BC25-E7DCEB73B5D9}" type="presOf" srcId="{02B0CFEB-E7CB-4E09-85EA-C6E38F243E17}" destId="{30B43F49-7D2F-485C-9372-789B0545C42F}" srcOrd="0" destOrd="0" presId="urn:microsoft.com/office/officeart/2005/8/layout/radial6"/>
    <dgm:cxn modelId="{E0623ABD-0D97-448D-A25C-D8B3A0F78321}" type="presOf" srcId="{A2DE1095-CB3D-4FE9-B9AC-A74BBB43D180}" destId="{6E57BDAC-D41A-4982-A8CF-BB230EE5A779}" srcOrd="0" destOrd="0" presId="urn:microsoft.com/office/officeart/2005/8/layout/radial6"/>
    <dgm:cxn modelId="{F2690AC2-DE01-498E-BE68-7DCDB2B1F22C}" srcId="{CE66EFE6-C26D-4460-996E-FAA8E8CF6522}" destId="{709E8642-8F58-4E69-B576-818FD16BD701}" srcOrd="3" destOrd="0" parTransId="{A7B2CC25-B355-4B1D-937E-CD9C5C33F4CF}" sibTransId="{6150E90A-DACA-4C68-ADFB-519F9D80667A}"/>
    <dgm:cxn modelId="{3F42D9CB-65BB-4B6F-8746-6973C1C05F75}" type="presOf" srcId="{D548DE04-5987-4EB9-9048-1FAE996E6602}" destId="{DAC604D7-EA43-473E-B81E-FB3D4822386A}" srcOrd="0" destOrd="0" presId="urn:microsoft.com/office/officeart/2005/8/layout/radial6"/>
    <dgm:cxn modelId="{DFA1B7DF-8667-43F1-9CB9-2400E41E574C}" type="presOf" srcId="{43EA5475-3355-433C-B99C-14322209B0F3}" destId="{3720E17D-DAEE-4EF0-BD6E-CD2372FBE953}" srcOrd="0" destOrd="0" presId="urn:microsoft.com/office/officeart/2005/8/layout/radial6"/>
    <dgm:cxn modelId="{7138B6E1-0CD6-4D91-A3FF-324C1ED33650}" type="presOf" srcId="{C704BECA-B280-44A8-A570-AE9E0FC764F1}" destId="{99B162F0-CEED-4268-9F7E-4FCBEF934B22}" srcOrd="0" destOrd="0" presId="urn:microsoft.com/office/officeart/2005/8/layout/radial6"/>
    <dgm:cxn modelId="{E720B7E6-B1E7-4094-8175-60BA0DE9F4B1}" type="presOf" srcId="{00084244-53F2-45BE-953A-FBFDA92C375E}" destId="{B60BC62E-423F-4363-8C13-0DB0E1B79DE6}" srcOrd="0" destOrd="0" presId="urn:microsoft.com/office/officeart/2005/8/layout/radial6"/>
    <dgm:cxn modelId="{8DE17EEC-7413-4063-AB2A-12ABBCFA8F6E}" type="presOf" srcId="{EBAC5584-FCB6-4143-B155-0564232327E5}" destId="{2194E2A1-776B-45E8-B02D-7542A14D9525}" srcOrd="0" destOrd="0" presId="urn:microsoft.com/office/officeart/2005/8/layout/radial6"/>
    <dgm:cxn modelId="{95FE44EF-336A-4E03-832A-9F7F8DAA8DC9}" type="presOf" srcId="{553AB15F-B49F-42F4-B8F7-5E63E332F15F}" destId="{17CAC6BD-AFA0-462A-8F95-86B9BB94740B}" srcOrd="0" destOrd="0" presId="urn:microsoft.com/office/officeart/2005/8/layout/radial6"/>
    <dgm:cxn modelId="{69CBD1F4-2BA0-45E4-B42A-0DD67581DDB7}" type="presOf" srcId="{CE66EFE6-C26D-4460-996E-FAA8E8CF6522}" destId="{9F12F815-2B4C-49D7-9F8E-9BBBB0E7FF16}" srcOrd="0" destOrd="0" presId="urn:microsoft.com/office/officeart/2005/8/layout/radial6"/>
    <dgm:cxn modelId="{EBD57EF9-96E0-4897-B32B-810E589E8CDE}" type="presOf" srcId="{34FFDF74-9268-4BE9-A46E-A04AE32CFDF7}" destId="{CCF33CD5-D8DC-453A-9BDE-EF1B0DD5FFBF}" srcOrd="0" destOrd="0" presId="urn:microsoft.com/office/officeart/2005/8/layout/radial6"/>
    <dgm:cxn modelId="{38B80DFC-6005-4CC4-AE1F-EB20A6F6C6E2}" type="presOf" srcId="{65FFB498-3AD3-4C1F-9B1B-022B557ADD26}" destId="{81B9847D-C6DC-4867-9A02-D646B4EE3826}" srcOrd="0" destOrd="0" presId="urn:microsoft.com/office/officeart/2005/8/layout/radial6"/>
    <dgm:cxn modelId="{7F8C65FD-100B-4E5B-91A4-CC80CC5F3EB6}" type="presOf" srcId="{998F29DB-799E-4FBE-860B-2EAAF922A34F}" destId="{9A31FA16-B2EF-483C-871F-7D9E0267E63E}" srcOrd="0" destOrd="0" presId="urn:microsoft.com/office/officeart/2005/8/layout/radial6"/>
    <dgm:cxn modelId="{47A9113E-5654-4C7B-9DCF-81A38B529CDB}" type="presParOf" srcId="{1A0DFA07-5924-497A-A0BF-1FF7A4A56FE2}" destId="{9F12F815-2B4C-49D7-9F8E-9BBBB0E7FF16}" srcOrd="0" destOrd="0" presId="urn:microsoft.com/office/officeart/2005/8/layout/radial6"/>
    <dgm:cxn modelId="{59A423EA-708D-4AB7-85E7-FA3CFEE5F9AB}" type="presParOf" srcId="{1A0DFA07-5924-497A-A0BF-1FF7A4A56FE2}" destId="{FF86A50B-878B-4BC4-96A7-E122574BDC6A}" srcOrd="1" destOrd="0" presId="urn:microsoft.com/office/officeart/2005/8/layout/radial6"/>
    <dgm:cxn modelId="{8723D3C5-C76F-453F-80BB-B68FB2BD321B}" type="presParOf" srcId="{1A0DFA07-5924-497A-A0BF-1FF7A4A56FE2}" destId="{C5E6E375-8391-4B33-96AD-69BD4BE0919C}" srcOrd="2" destOrd="0" presId="urn:microsoft.com/office/officeart/2005/8/layout/radial6"/>
    <dgm:cxn modelId="{D5B15777-1598-4592-B49B-6D2A82FA8467}" type="presParOf" srcId="{1A0DFA07-5924-497A-A0BF-1FF7A4A56FE2}" destId="{6E57BDAC-D41A-4982-A8CF-BB230EE5A779}" srcOrd="3" destOrd="0" presId="urn:microsoft.com/office/officeart/2005/8/layout/radial6"/>
    <dgm:cxn modelId="{A533822C-556E-4FBA-AD33-2D7B3D9F4AA1}" type="presParOf" srcId="{1A0DFA07-5924-497A-A0BF-1FF7A4A56FE2}" destId="{2194E2A1-776B-45E8-B02D-7542A14D9525}" srcOrd="4" destOrd="0" presId="urn:microsoft.com/office/officeart/2005/8/layout/radial6"/>
    <dgm:cxn modelId="{55648F23-488F-4357-ABA4-3C5A92EF26BB}" type="presParOf" srcId="{1A0DFA07-5924-497A-A0BF-1FF7A4A56FE2}" destId="{ECF4607E-C17D-45A0-8823-F86AA889437D}" srcOrd="5" destOrd="0" presId="urn:microsoft.com/office/officeart/2005/8/layout/radial6"/>
    <dgm:cxn modelId="{52ACBEF4-2ED9-46B9-B43C-4315547309A6}" type="presParOf" srcId="{1A0DFA07-5924-497A-A0BF-1FF7A4A56FE2}" destId="{06C79B84-25D6-4752-9D95-25B15F68C92D}" srcOrd="6" destOrd="0" presId="urn:microsoft.com/office/officeart/2005/8/layout/radial6"/>
    <dgm:cxn modelId="{B903F4BC-BC84-4D7E-B68C-B6B062110E4D}" type="presParOf" srcId="{1A0DFA07-5924-497A-A0BF-1FF7A4A56FE2}" destId="{8AB9E0FD-58C9-4DD6-9CAB-201F45A6BA38}" srcOrd="7" destOrd="0" presId="urn:microsoft.com/office/officeart/2005/8/layout/radial6"/>
    <dgm:cxn modelId="{F548D4E6-F390-4FB5-95F6-6A5FACBF4CC0}" type="presParOf" srcId="{1A0DFA07-5924-497A-A0BF-1FF7A4A56FE2}" destId="{B1210215-DF6F-4076-A2F5-84EE2B2EF20A}" srcOrd="8" destOrd="0" presId="urn:microsoft.com/office/officeart/2005/8/layout/radial6"/>
    <dgm:cxn modelId="{ADA3233D-F2E1-44C6-88C4-7573A81A71B1}" type="presParOf" srcId="{1A0DFA07-5924-497A-A0BF-1FF7A4A56FE2}" destId="{DAC604D7-EA43-473E-B81E-FB3D4822386A}" srcOrd="9" destOrd="0" presId="urn:microsoft.com/office/officeart/2005/8/layout/radial6"/>
    <dgm:cxn modelId="{64F78FCB-36F0-4CF0-80B5-CFA51F7719E8}" type="presParOf" srcId="{1A0DFA07-5924-497A-A0BF-1FF7A4A56FE2}" destId="{F65E90B1-E232-4B2F-BEFD-6103C259AB5A}" srcOrd="10" destOrd="0" presId="urn:microsoft.com/office/officeart/2005/8/layout/radial6"/>
    <dgm:cxn modelId="{F0BE602E-4BE3-4BA2-9B7B-8B9A2862B423}" type="presParOf" srcId="{1A0DFA07-5924-497A-A0BF-1FF7A4A56FE2}" destId="{4FD84055-FAE6-4E41-A8DD-CE0A4738D7D9}" srcOrd="11" destOrd="0" presId="urn:microsoft.com/office/officeart/2005/8/layout/radial6"/>
    <dgm:cxn modelId="{551DE932-D4E2-44CC-A88D-3A75069BDFEF}" type="presParOf" srcId="{1A0DFA07-5924-497A-A0BF-1FF7A4A56FE2}" destId="{1A412934-2BBF-4C42-9E88-0CE5BA38D570}" srcOrd="12" destOrd="0" presId="urn:microsoft.com/office/officeart/2005/8/layout/radial6"/>
    <dgm:cxn modelId="{0B729D97-2C02-474E-915E-DF9C91AAFE10}" type="presParOf" srcId="{1A0DFA07-5924-497A-A0BF-1FF7A4A56FE2}" destId="{9A31FA16-B2EF-483C-871F-7D9E0267E63E}" srcOrd="13" destOrd="0" presId="urn:microsoft.com/office/officeart/2005/8/layout/radial6"/>
    <dgm:cxn modelId="{498D641A-352C-4411-B3D1-36BD472DDB32}" type="presParOf" srcId="{1A0DFA07-5924-497A-A0BF-1FF7A4A56FE2}" destId="{2D27AEC1-2AE8-45EF-8CC6-5FAC2389ECAA}" srcOrd="14" destOrd="0" presId="urn:microsoft.com/office/officeart/2005/8/layout/radial6"/>
    <dgm:cxn modelId="{48A592D4-3F69-4CC9-8968-1C0E05688AD4}" type="presParOf" srcId="{1A0DFA07-5924-497A-A0BF-1FF7A4A56FE2}" destId="{B60BC62E-423F-4363-8C13-0DB0E1B79DE6}" srcOrd="15" destOrd="0" presId="urn:microsoft.com/office/officeart/2005/8/layout/radial6"/>
    <dgm:cxn modelId="{AD49FC10-96A3-4CE4-80E0-DBC29F1FF4EC}" type="presParOf" srcId="{1A0DFA07-5924-497A-A0BF-1FF7A4A56FE2}" destId="{17CAC6BD-AFA0-462A-8F95-86B9BB94740B}" srcOrd="16" destOrd="0" presId="urn:microsoft.com/office/officeart/2005/8/layout/radial6"/>
    <dgm:cxn modelId="{F081E998-F75E-4077-A48A-A506993766D2}" type="presParOf" srcId="{1A0DFA07-5924-497A-A0BF-1FF7A4A56FE2}" destId="{92FDAF7C-FE37-405D-8F48-9D19585976DA}" srcOrd="17" destOrd="0" presId="urn:microsoft.com/office/officeart/2005/8/layout/radial6"/>
    <dgm:cxn modelId="{A92650AC-D05A-4157-8A45-98FAC0F36970}" type="presParOf" srcId="{1A0DFA07-5924-497A-A0BF-1FF7A4A56FE2}" destId="{500F49A5-49CC-4B28-8A04-5B2619D1F329}" srcOrd="18" destOrd="0" presId="urn:microsoft.com/office/officeart/2005/8/layout/radial6"/>
    <dgm:cxn modelId="{FEB937D3-A4E4-43D3-89E5-478EF25241F1}" type="presParOf" srcId="{1A0DFA07-5924-497A-A0BF-1FF7A4A56FE2}" destId="{CCF33CD5-D8DC-453A-9BDE-EF1B0DD5FFBF}" srcOrd="19" destOrd="0" presId="urn:microsoft.com/office/officeart/2005/8/layout/radial6"/>
    <dgm:cxn modelId="{2EEDC0E0-9FF6-40CC-BFCD-2DF8111F037E}" type="presParOf" srcId="{1A0DFA07-5924-497A-A0BF-1FF7A4A56FE2}" destId="{FAE42039-EA85-4269-A4DE-2D7CF5DAF8F3}" srcOrd="20" destOrd="0" presId="urn:microsoft.com/office/officeart/2005/8/layout/radial6"/>
    <dgm:cxn modelId="{A8A6A6AF-0C36-43A0-8FD8-3E4ABE4B457E}" type="presParOf" srcId="{1A0DFA07-5924-497A-A0BF-1FF7A4A56FE2}" destId="{30B43F49-7D2F-485C-9372-789B0545C42F}" srcOrd="21" destOrd="0" presId="urn:microsoft.com/office/officeart/2005/8/layout/radial6"/>
    <dgm:cxn modelId="{10A61777-6A61-4D90-B763-16D58E1EBA58}" type="presParOf" srcId="{1A0DFA07-5924-497A-A0BF-1FF7A4A56FE2}" destId="{9EBC7CCA-49E2-496D-AEC9-28AA68EB0967}" srcOrd="22" destOrd="0" presId="urn:microsoft.com/office/officeart/2005/8/layout/radial6"/>
    <dgm:cxn modelId="{AFC536F1-9EC4-4384-8277-8FAE1AA89BAE}" type="presParOf" srcId="{1A0DFA07-5924-497A-A0BF-1FF7A4A56FE2}" destId="{7FEAECA8-E4CE-4F16-BB69-4B9C46D9C32A}" srcOrd="23" destOrd="0" presId="urn:microsoft.com/office/officeart/2005/8/layout/radial6"/>
    <dgm:cxn modelId="{BB6A2698-83A2-41FF-9E04-B25231807C5B}" type="presParOf" srcId="{1A0DFA07-5924-497A-A0BF-1FF7A4A56FE2}" destId="{3720E17D-DAEE-4EF0-BD6E-CD2372FBE953}" srcOrd="24" destOrd="0" presId="urn:microsoft.com/office/officeart/2005/8/layout/radial6"/>
    <dgm:cxn modelId="{4C0BB6A4-BF5A-4735-932A-FFC487698DDB}" type="presParOf" srcId="{1A0DFA07-5924-497A-A0BF-1FF7A4A56FE2}" destId="{81B9847D-C6DC-4867-9A02-D646B4EE3826}" srcOrd="25" destOrd="0" presId="urn:microsoft.com/office/officeart/2005/8/layout/radial6"/>
    <dgm:cxn modelId="{B70ABB0D-D0BB-40D3-8C4F-5F244F09BA86}" type="presParOf" srcId="{1A0DFA07-5924-497A-A0BF-1FF7A4A56FE2}" destId="{32E305C2-2BDD-4A3D-B86C-86306C13DC42}" srcOrd="26" destOrd="0" presId="urn:microsoft.com/office/officeart/2005/8/layout/radial6"/>
    <dgm:cxn modelId="{AEAA811D-B850-4EBC-8346-F4BB1A33501B}" type="presParOf" srcId="{1A0DFA07-5924-497A-A0BF-1FF7A4A56FE2}" destId="{B5877CA7-EF25-4299-8AE8-11CE1F255356}" srcOrd="27" destOrd="0" presId="urn:microsoft.com/office/officeart/2005/8/layout/radial6"/>
    <dgm:cxn modelId="{AFA62358-6D7C-4328-9D27-428757B433EE}" type="presParOf" srcId="{1A0DFA07-5924-497A-A0BF-1FF7A4A56FE2}" destId="{1199FD4A-F858-471A-9951-28AECE983B9B}" srcOrd="28" destOrd="0" presId="urn:microsoft.com/office/officeart/2005/8/layout/radial6"/>
    <dgm:cxn modelId="{1453A27F-2521-40CE-9AE9-CC9ABA8D253B}" type="presParOf" srcId="{1A0DFA07-5924-497A-A0BF-1FF7A4A56FE2}" destId="{06EE83A8-F965-4FA0-8333-9BE8A859ABE5}" srcOrd="29" destOrd="0" presId="urn:microsoft.com/office/officeart/2005/8/layout/radial6"/>
    <dgm:cxn modelId="{B0F22C91-7B55-4F3D-B101-9B0F4DC69712}" type="presParOf" srcId="{1A0DFA07-5924-497A-A0BF-1FF7A4A56FE2}" destId="{99B162F0-CEED-4268-9F7E-4FCBEF934B22}" srcOrd="30" destOrd="0" presId="urn:microsoft.com/office/officeart/2005/8/layout/radial6"/>
    <dgm:cxn modelId="{2AEF52F3-A446-419E-953C-2C92848DC560}" type="presParOf" srcId="{1A0DFA07-5924-497A-A0BF-1FF7A4A56FE2}" destId="{39714A27-46FF-496B-8720-742227A5355B}" srcOrd="31" destOrd="0" presId="urn:microsoft.com/office/officeart/2005/8/layout/radial6"/>
    <dgm:cxn modelId="{48AAC49E-7843-4550-B1A6-C30AFB61CF14}" type="presParOf" srcId="{1A0DFA07-5924-497A-A0BF-1FF7A4A56FE2}" destId="{81FF7663-7F3D-4A94-86FF-CCC05F155192}" srcOrd="32" destOrd="0" presId="urn:microsoft.com/office/officeart/2005/8/layout/radial6"/>
    <dgm:cxn modelId="{779E13A0-DE4B-4493-B4D2-789B09E94789}" type="presParOf" srcId="{1A0DFA07-5924-497A-A0BF-1FF7A4A56FE2}" destId="{20DFEB55-BAF9-4249-81A5-C5CFF16436FE}" srcOrd="33"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B485AB-4661-4ECB-BB37-1AB48A7E943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5589CADA-348C-487D-8EAE-8250A8E30D56}">
      <dgm:prSet phldrT="[Text]" custT="1"/>
      <dgm:spPr/>
      <dgm:t>
        <a:bodyPr/>
        <a:lstStyle/>
        <a:p>
          <a:pPr>
            <a:buFont typeface="Arial" panose="020B0604020202020204" pitchFamily="34" charset="0"/>
            <a:buChar char="•"/>
          </a:pPr>
          <a:r>
            <a:rPr lang="ar-LB" sz="1800" b="1" i="0" u="none" strike="noStrike" dirty="0">
              <a:effectLst/>
              <a:latin typeface="Times New Roman" panose="02020603050405020304" pitchFamily="18" charset="0"/>
            </a:rPr>
            <a:t>مرتكز على الأدلة</a:t>
          </a:r>
          <a:endParaRPr lang="en-US" sz="1800" b="1" dirty="0"/>
        </a:p>
      </dgm:t>
    </dgm:pt>
    <dgm:pt modelId="{F680EDD2-A321-4622-BD7F-48AAB6F6C40E}" type="parTrans" cxnId="{DD249E4C-6BB1-4E19-9939-1E769C801B96}">
      <dgm:prSet/>
      <dgm:spPr/>
      <dgm:t>
        <a:bodyPr/>
        <a:lstStyle/>
        <a:p>
          <a:endParaRPr lang="en-US" sz="1800" b="1"/>
        </a:p>
      </dgm:t>
    </dgm:pt>
    <dgm:pt modelId="{D8E2B6AC-F36F-4E35-8A27-82018C234B18}" type="sibTrans" cxnId="{DD249E4C-6BB1-4E19-9939-1E769C801B96}">
      <dgm:prSet/>
      <dgm:spPr/>
      <dgm:t>
        <a:bodyPr/>
        <a:lstStyle/>
        <a:p>
          <a:endParaRPr lang="en-US" sz="1800" b="1"/>
        </a:p>
      </dgm:t>
    </dgm:pt>
    <dgm:pt modelId="{EAE29306-B3E2-4E9C-95BB-642EFBF77763}">
      <dgm:prSet custT="1"/>
      <dgm:spPr/>
      <dgm:t>
        <a:bodyPr/>
        <a:lstStyle/>
        <a:p>
          <a:r>
            <a:rPr lang="ar-LB" sz="1800" b="1" dirty="0">
              <a:latin typeface="Times New Roman" panose="02020603050405020304" pitchFamily="18" charset="0"/>
            </a:rPr>
            <a:t>تشاركي</a:t>
          </a:r>
          <a:endParaRPr lang="en-GB" sz="1800" b="1" dirty="0">
            <a:latin typeface="Times New Roman" panose="02020603050405020304" pitchFamily="18" charset="0"/>
          </a:endParaRPr>
        </a:p>
      </dgm:t>
    </dgm:pt>
    <dgm:pt modelId="{B12A7A95-0940-48C9-A2F3-B1BE21C1035C}" type="parTrans" cxnId="{73C91370-2B89-43A5-A229-4A31B3AC1326}">
      <dgm:prSet/>
      <dgm:spPr/>
      <dgm:t>
        <a:bodyPr/>
        <a:lstStyle/>
        <a:p>
          <a:endParaRPr lang="en-US" sz="1800" b="1"/>
        </a:p>
      </dgm:t>
    </dgm:pt>
    <dgm:pt modelId="{263DE0E7-09FA-4F76-AFE4-B654888A13CF}" type="sibTrans" cxnId="{73C91370-2B89-43A5-A229-4A31B3AC1326}">
      <dgm:prSet/>
      <dgm:spPr/>
      <dgm:t>
        <a:bodyPr/>
        <a:lstStyle/>
        <a:p>
          <a:endParaRPr lang="en-US" sz="1800" b="1"/>
        </a:p>
      </dgm:t>
    </dgm:pt>
    <dgm:pt modelId="{9237F471-23B0-4355-977E-5B5B3C6805A9}">
      <dgm:prSet custT="1"/>
      <dgm:spPr/>
      <dgm:t>
        <a:bodyPr/>
        <a:lstStyle/>
        <a:p>
          <a:r>
            <a:rPr lang="ar-LB" sz="1800" b="1" i="0" u="none" strike="noStrike" dirty="0">
              <a:effectLst/>
              <a:latin typeface="Times New Roman" panose="02020603050405020304" pitchFamily="18" charset="0"/>
            </a:rPr>
            <a:t>هادف</a:t>
          </a:r>
          <a:endParaRPr lang="en-GB" sz="1800" b="1" i="0" u="none" strike="noStrike" dirty="0">
            <a:effectLst/>
            <a:latin typeface="Times New Roman" panose="02020603050405020304" pitchFamily="18" charset="0"/>
          </a:endParaRPr>
        </a:p>
      </dgm:t>
    </dgm:pt>
    <dgm:pt modelId="{5B94DC5B-A30F-4281-94EE-925F606A5902}" type="parTrans" cxnId="{BD029D7C-08F5-4CF7-B31F-B01CF8E4FAF2}">
      <dgm:prSet/>
      <dgm:spPr/>
      <dgm:t>
        <a:bodyPr/>
        <a:lstStyle/>
        <a:p>
          <a:endParaRPr lang="en-US" sz="1800" b="1"/>
        </a:p>
      </dgm:t>
    </dgm:pt>
    <dgm:pt modelId="{06295F70-79BA-4EAA-B433-CB81D127E9DF}" type="sibTrans" cxnId="{BD029D7C-08F5-4CF7-B31F-B01CF8E4FAF2}">
      <dgm:prSet/>
      <dgm:spPr/>
      <dgm:t>
        <a:bodyPr/>
        <a:lstStyle/>
        <a:p>
          <a:endParaRPr lang="en-US" sz="1800" b="1"/>
        </a:p>
      </dgm:t>
    </dgm:pt>
    <dgm:pt modelId="{08DEF890-46DB-47A4-BA47-27BF14E7B892}">
      <dgm:prSet custT="1"/>
      <dgm:spPr/>
      <dgm:t>
        <a:bodyPr/>
        <a:lstStyle/>
        <a:p>
          <a:r>
            <a:rPr lang="ar-LB" sz="1800" b="1" dirty="0">
              <a:latin typeface="Times New Roman" panose="02020603050405020304" pitchFamily="18" charset="0"/>
            </a:rPr>
            <a:t>قابل للتنفيذ</a:t>
          </a:r>
          <a:endParaRPr lang="en-US" sz="1800" b="1" dirty="0"/>
        </a:p>
      </dgm:t>
    </dgm:pt>
    <dgm:pt modelId="{0CB32588-73FE-4C06-967F-7D5FF9C4E8A6}" type="parTrans" cxnId="{72E8956F-C4A9-472D-B415-6D9245B5D5A1}">
      <dgm:prSet/>
      <dgm:spPr/>
      <dgm:t>
        <a:bodyPr/>
        <a:lstStyle/>
        <a:p>
          <a:endParaRPr lang="en-US" sz="1800" b="1"/>
        </a:p>
      </dgm:t>
    </dgm:pt>
    <dgm:pt modelId="{F2FA2614-4835-48DC-B1D7-484418EF7D4E}" type="sibTrans" cxnId="{72E8956F-C4A9-472D-B415-6D9245B5D5A1}">
      <dgm:prSet/>
      <dgm:spPr/>
      <dgm:t>
        <a:bodyPr/>
        <a:lstStyle/>
        <a:p>
          <a:endParaRPr lang="en-US" sz="1800" b="1"/>
        </a:p>
      </dgm:t>
    </dgm:pt>
    <dgm:pt modelId="{F5C25B29-BC11-46D9-8146-6BF51E87E65D}" type="pres">
      <dgm:prSet presAssocID="{16B485AB-4661-4ECB-BB37-1AB48A7E943D}" presName="diagram" presStyleCnt="0">
        <dgm:presLayoutVars>
          <dgm:dir/>
          <dgm:resizeHandles val="exact"/>
        </dgm:presLayoutVars>
      </dgm:prSet>
      <dgm:spPr/>
    </dgm:pt>
    <dgm:pt modelId="{33C83E8B-2A74-4F96-983D-B664217D3698}" type="pres">
      <dgm:prSet presAssocID="{5589CADA-348C-487D-8EAE-8250A8E30D56}" presName="node" presStyleLbl="node1" presStyleIdx="0" presStyleCnt="4" custScaleX="34894" custScaleY="15677" custLinFactNeighborY="2079">
        <dgm:presLayoutVars>
          <dgm:bulletEnabled val="1"/>
        </dgm:presLayoutVars>
      </dgm:prSet>
      <dgm:spPr/>
    </dgm:pt>
    <dgm:pt modelId="{06463F02-5207-47FA-892D-75D92296C5DD}" type="pres">
      <dgm:prSet presAssocID="{D8E2B6AC-F36F-4E35-8A27-82018C234B18}" presName="sibTrans" presStyleCnt="0"/>
      <dgm:spPr/>
    </dgm:pt>
    <dgm:pt modelId="{C70CA9AE-62E6-4320-994C-5F4781930294}" type="pres">
      <dgm:prSet presAssocID="{EAE29306-B3E2-4E9C-95BB-642EFBF77763}" presName="node" presStyleLbl="node1" presStyleIdx="1" presStyleCnt="4" custScaleX="31473" custScaleY="15677" custLinFactNeighborY="2079">
        <dgm:presLayoutVars>
          <dgm:bulletEnabled val="1"/>
        </dgm:presLayoutVars>
      </dgm:prSet>
      <dgm:spPr/>
    </dgm:pt>
    <dgm:pt modelId="{4CB8458D-E604-41C5-837B-8A7B5422B8B5}" type="pres">
      <dgm:prSet presAssocID="{263DE0E7-09FA-4F76-AFE4-B654888A13CF}" presName="sibTrans" presStyleCnt="0"/>
      <dgm:spPr/>
    </dgm:pt>
    <dgm:pt modelId="{F6F1DD06-E545-4423-A9D2-8BD0A942CDDC}" type="pres">
      <dgm:prSet presAssocID="{9237F471-23B0-4355-977E-5B5B3C6805A9}" presName="node" presStyleLbl="node1" presStyleIdx="2" presStyleCnt="4" custScaleX="30496" custScaleY="15677" custLinFactNeighborY="2079">
        <dgm:presLayoutVars>
          <dgm:bulletEnabled val="1"/>
        </dgm:presLayoutVars>
      </dgm:prSet>
      <dgm:spPr/>
    </dgm:pt>
    <dgm:pt modelId="{44F1F14A-057D-43E4-BB46-B1510D0A2508}" type="pres">
      <dgm:prSet presAssocID="{06295F70-79BA-4EAA-B433-CB81D127E9DF}" presName="sibTrans" presStyleCnt="0"/>
      <dgm:spPr/>
    </dgm:pt>
    <dgm:pt modelId="{ACFD6326-86E2-4802-9764-39B3E0626CC7}" type="pres">
      <dgm:prSet presAssocID="{08DEF890-46DB-47A4-BA47-27BF14E7B892}" presName="node" presStyleLbl="node1" presStyleIdx="3" presStyleCnt="4" custScaleX="25656" custScaleY="15677" custLinFactNeighborX="-25" custLinFactNeighborY="1990">
        <dgm:presLayoutVars>
          <dgm:bulletEnabled val="1"/>
        </dgm:presLayoutVars>
      </dgm:prSet>
      <dgm:spPr/>
    </dgm:pt>
  </dgm:ptLst>
  <dgm:cxnLst>
    <dgm:cxn modelId="{50A03D2E-0140-42B1-8C4E-20B7899505DB}" type="presOf" srcId="{EAE29306-B3E2-4E9C-95BB-642EFBF77763}" destId="{C70CA9AE-62E6-4320-994C-5F4781930294}" srcOrd="0" destOrd="0" presId="urn:microsoft.com/office/officeart/2005/8/layout/default"/>
    <dgm:cxn modelId="{DD249E4C-6BB1-4E19-9939-1E769C801B96}" srcId="{16B485AB-4661-4ECB-BB37-1AB48A7E943D}" destId="{5589CADA-348C-487D-8EAE-8250A8E30D56}" srcOrd="0" destOrd="0" parTransId="{F680EDD2-A321-4622-BD7F-48AAB6F6C40E}" sibTransId="{D8E2B6AC-F36F-4E35-8A27-82018C234B18}"/>
    <dgm:cxn modelId="{7FF4FB6E-5297-4D5B-912E-1CD908690C2F}" type="presOf" srcId="{16B485AB-4661-4ECB-BB37-1AB48A7E943D}" destId="{F5C25B29-BC11-46D9-8146-6BF51E87E65D}" srcOrd="0" destOrd="0" presId="urn:microsoft.com/office/officeart/2005/8/layout/default"/>
    <dgm:cxn modelId="{72E8956F-C4A9-472D-B415-6D9245B5D5A1}" srcId="{16B485AB-4661-4ECB-BB37-1AB48A7E943D}" destId="{08DEF890-46DB-47A4-BA47-27BF14E7B892}" srcOrd="3" destOrd="0" parTransId="{0CB32588-73FE-4C06-967F-7D5FF9C4E8A6}" sibTransId="{F2FA2614-4835-48DC-B1D7-484418EF7D4E}"/>
    <dgm:cxn modelId="{73C91370-2B89-43A5-A229-4A31B3AC1326}" srcId="{16B485AB-4661-4ECB-BB37-1AB48A7E943D}" destId="{EAE29306-B3E2-4E9C-95BB-642EFBF77763}" srcOrd="1" destOrd="0" parTransId="{B12A7A95-0940-48C9-A2F3-B1BE21C1035C}" sibTransId="{263DE0E7-09FA-4F76-AFE4-B654888A13CF}"/>
    <dgm:cxn modelId="{748E7179-A861-4AD9-8B12-21455E85F890}" type="presOf" srcId="{5589CADA-348C-487D-8EAE-8250A8E30D56}" destId="{33C83E8B-2A74-4F96-983D-B664217D3698}" srcOrd="0" destOrd="0" presId="urn:microsoft.com/office/officeart/2005/8/layout/default"/>
    <dgm:cxn modelId="{BD029D7C-08F5-4CF7-B31F-B01CF8E4FAF2}" srcId="{16B485AB-4661-4ECB-BB37-1AB48A7E943D}" destId="{9237F471-23B0-4355-977E-5B5B3C6805A9}" srcOrd="2" destOrd="0" parTransId="{5B94DC5B-A30F-4281-94EE-925F606A5902}" sibTransId="{06295F70-79BA-4EAA-B433-CB81D127E9DF}"/>
    <dgm:cxn modelId="{3AD1CDDF-8051-4BC9-8CB7-0946913471CF}" type="presOf" srcId="{9237F471-23B0-4355-977E-5B5B3C6805A9}" destId="{F6F1DD06-E545-4423-A9D2-8BD0A942CDDC}" srcOrd="0" destOrd="0" presId="urn:microsoft.com/office/officeart/2005/8/layout/default"/>
    <dgm:cxn modelId="{F73EA1F3-5B23-4C3B-83C7-F5EBF4B3A32E}" type="presOf" srcId="{08DEF890-46DB-47A4-BA47-27BF14E7B892}" destId="{ACFD6326-86E2-4802-9764-39B3E0626CC7}" srcOrd="0" destOrd="0" presId="urn:microsoft.com/office/officeart/2005/8/layout/default"/>
    <dgm:cxn modelId="{1384A6B4-63DE-4EEC-AA0A-7A3B614E7C08}" type="presParOf" srcId="{F5C25B29-BC11-46D9-8146-6BF51E87E65D}" destId="{33C83E8B-2A74-4F96-983D-B664217D3698}" srcOrd="0" destOrd="0" presId="urn:microsoft.com/office/officeart/2005/8/layout/default"/>
    <dgm:cxn modelId="{7FAB44F1-8102-4E67-8920-B4C603118D8A}" type="presParOf" srcId="{F5C25B29-BC11-46D9-8146-6BF51E87E65D}" destId="{06463F02-5207-47FA-892D-75D92296C5DD}" srcOrd="1" destOrd="0" presId="urn:microsoft.com/office/officeart/2005/8/layout/default"/>
    <dgm:cxn modelId="{81905A64-D62B-4D5B-A174-A08DEF90529E}" type="presParOf" srcId="{F5C25B29-BC11-46D9-8146-6BF51E87E65D}" destId="{C70CA9AE-62E6-4320-994C-5F4781930294}" srcOrd="2" destOrd="0" presId="urn:microsoft.com/office/officeart/2005/8/layout/default"/>
    <dgm:cxn modelId="{FF12CA03-B8D0-4987-A0C5-6370694280AF}" type="presParOf" srcId="{F5C25B29-BC11-46D9-8146-6BF51E87E65D}" destId="{4CB8458D-E604-41C5-837B-8A7B5422B8B5}" srcOrd="3" destOrd="0" presId="urn:microsoft.com/office/officeart/2005/8/layout/default"/>
    <dgm:cxn modelId="{5940D0E5-434D-4205-BDAE-F8BA3342FAA3}" type="presParOf" srcId="{F5C25B29-BC11-46D9-8146-6BF51E87E65D}" destId="{F6F1DD06-E545-4423-A9D2-8BD0A942CDDC}" srcOrd="4" destOrd="0" presId="urn:microsoft.com/office/officeart/2005/8/layout/default"/>
    <dgm:cxn modelId="{8C564D91-00A5-4A6A-B7CF-7233387D8A3C}" type="presParOf" srcId="{F5C25B29-BC11-46D9-8146-6BF51E87E65D}" destId="{44F1F14A-057D-43E4-BB46-B1510D0A2508}" srcOrd="5" destOrd="0" presId="urn:microsoft.com/office/officeart/2005/8/layout/default"/>
    <dgm:cxn modelId="{7A94F426-3735-4282-AA84-01F821DD788B}" type="presParOf" srcId="{F5C25B29-BC11-46D9-8146-6BF51E87E65D}" destId="{ACFD6326-86E2-4802-9764-39B3E0626CC7}"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491F-2AD1-49C7-9CD1-80BC318208E4}">
      <dsp:nvSpPr>
        <dsp:cNvPr id="0" name=""/>
        <dsp:cNvSpPr/>
      </dsp:nvSpPr>
      <dsp:spPr>
        <a:xfrm>
          <a:off x="6369" y="713165"/>
          <a:ext cx="2197777" cy="151426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3CAE2-7110-489F-BE62-8C7E2D2D882C}">
      <dsp:nvSpPr>
        <dsp:cNvPr id="0" name=""/>
        <dsp:cNvSpPr/>
      </dsp:nvSpPr>
      <dsp:spPr>
        <a:xfrm>
          <a:off x="6369" y="2227434"/>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ar-LB" sz="1600" b="1" kern="1200" dirty="0">
              <a:latin typeface="Arial" panose="020B0604020202020204" pitchFamily="34" charset="0"/>
              <a:cs typeface="Arial" panose="020B0604020202020204" pitchFamily="34" charset="0"/>
            </a:rPr>
            <a:t>الجيزة (مصر)</a:t>
          </a:r>
          <a:endParaRPr lang="en-US"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Font typeface="Arial" panose="020B0604020202020204" pitchFamily="34" charset="0"/>
            <a:buNone/>
          </a:pPr>
          <a:r>
            <a:rPr lang="ar-LB" sz="1600" b="0" kern="1200" dirty="0">
              <a:latin typeface="Arial" panose="020B0604020202020204" pitchFamily="34" charset="0"/>
              <a:cs typeface="Arial" panose="020B0604020202020204" pitchFamily="34" charset="0"/>
            </a:rPr>
            <a:t>إنشاء فصول للقرى ضعيفة الموارد بتعليم اللغة العربية والرياضيات ؛ التدريب في الأنشطة المدرة للدخل</a:t>
          </a:r>
          <a:endParaRPr lang="en-US" sz="1600" b="0"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Font typeface="Arial" panose="020B0604020202020204" pitchFamily="34" charset="0"/>
            <a:buNone/>
          </a:pPr>
          <a:r>
            <a:rPr lang="en-US" sz="1600" b="1" kern="1200" dirty="0">
              <a:latin typeface="Arial" panose="020B0604020202020204" pitchFamily="34" charset="0"/>
              <a:cs typeface="Arial" panose="020B0604020202020204" pitchFamily="34" charset="0"/>
            </a:rPr>
            <a:t>(</a:t>
          </a:r>
          <a:r>
            <a:rPr lang="ar-LB" sz="1600" b="1" kern="1200" dirty="0">
              <a:latin typeface="Arial" panose="020B0604020202020204" pitchFamily="34" charset="0"/>
              <a:cs typeface="Arial" panose="020B0604020202020204" pitchFamily="34" charset="0"/>
            </a:rPr>
            <a:t>من خلال التعليم</a:t>
          </a:r>
          <a:r>
            <a:rPr lang="en-US" sz="1600" b="1" kern="1200" dirty="0">
              <a:latin typeface="Arial" panose="020B0604020202020204" pitchFamily="34" charset="0"/>
              <a:cs typeface="Arial" panose="020B0604020202020204" pitchFamily="34" charset="0"/>
            </a:rPr>
            <a:t>)</a:t>
          </a:r>
        </a:p>
      </dsp:txBody>
      <dsp:txXfrm>
        <a:off x="6369" y="2227434"/>
        <a:ext cx="2197777" cy="815375"/>
      </dsp:txXfrm>
    </dsp:sp>
    <dsp:sp modelId="{75A99E93-17E0-4909-8C6F-E273F7A4FDD0}">
      <dsp:nvSpPr>
        <dsp:cNvPr id="0" name=""/>
        <dsp:cNvSpPr/>
      </dsp:nvSpPr>
      <dsp:spPr>
        <a:xfrm>
          <a:off x="2424017" y="713165"/>
          <a:ext cx="2197777" cy="1514268"/>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F0C8D-2923-41BA-8BEB-AFAF8E0C7F14}">
      <dsp:nvSpPr>
        <dsp:cNvPr id="0" name=""/>
        <dsp:cNvSpPr/>
      </dsp:nvSpPr>
      <dsp:spPr>
        <a:xfrm>
          <a:off x="2401907" y="2120905"/>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ar-LB" sz="1600" b="1" kern="1200" dirty="0">
              <a:latin typeface="Arial" panose="020B0604020202020204" pitchFamily="34" charset="0"/>
              <a:cs typeface="Arial" panose="020B0604020202020204" pitchFamily="34" charset="0"/>
            </a:rPr>
            <a:t>مقاطعة بوسيا (كينيا)</a:t>
          </a:r>
        </a:p>
        <a:p>
          <a:pPr marL="0" lvl="0" indent="0" algn="ctr" defTabSz="711200">
            <a:lnSpc>
              <a:spcPct val="90000"/>
            </a:lnSpc>
            <a:spcBef>
              <a:spcPct val="0"/>
            </a:spcBef>
            <a:spcAft>
              <a:spcPct val="35000"/>
            </a:spcAft>
            <a:buNone/>
          </a:pPr>
          <a:r>
            <a:rPr lang="ar-LB" sz="1600" b="0" kern="1200" dirty="0">
              <a:latin typeface="Arial" panose="020B0604020202020204" pitchFamily="34" charset="0"/>
              <a:cs typeface="Arial" panose="020B0604020202020204" pitchFamily="34" charset="0"/>
            </a:rPr>
            <a:t>طورت برنامجًا خاصًا لمساعدة الفتيات الحوامل على العودة إلى المدرسة ، مما أدى إلى تضييق الفجوة في التحاق الفتيان والفتيات بالمدارس الثانوية.</a:t>
          </a:r>
        </a:p>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t>
          </a:r>
          <a:r>
            <a:rPr lang="ar-LB" sz="1600" b="1" kern="1200" dirty="0">
              <a:latin typeface="Arial" panose="020B0604020202020204" pitchFamily="34" charset="0"/>
              <a:cs typeface="Arial" panose="020B0604020202020204" pitchFamily="34" charset="0"/>
            </a:rPr>
            <a:t>من خلال التعليم</a:t>
          </a:r>
          <a:r>
            <a:rPr lang="en-US" sz="1600" b="1" kern="1200" dirty="0">
              <a:latin typeface="Arial" panose="020B0604020202020204" pitchFamily="34" charset="0"/>
              <a:cs typeface="Arial" panose="020B0604020202020204" pitchFamily="34" charset="0"/>
            </a:rPr>
            <a:t>)</a:t>
          </a:r>
        </a:p>
      </dsp:txBody>
      <dsp:txXfrm>
        <a:off x="2401907" y="2120905"/>
        <a:ext cx="2197777" cy="815375"/>
      </dsp:txXfrm>
    </dsp:sp>
    <dsp:sp modelId="{9188A4CB-B324-43E9-BE25-58E203210FC9}">
      <dsp:nvSpPr>
        <dsp:cNvPr id="0" name=""/>
        <dsp:cNvSpPr/>
      </dsp:nvSpPr>
      <dsp:spPr>
        <a:xfrm>
          <a:off x="4841665" y="713165"/>
          <a:ext cx="2197777" cy="151426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F80BC-4AF9-406D-B328-E5606B5C64F8}">
      <dsp:nvSpPr>
        <dsp:cNvPr id="0" name=""/>
        <dsp:cNvSpPr/>
      </dsp:nvSpPr>
      <dsp:spPr>
        <a:xfrm>
          <a:off x="4841665" y="2227434"/>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r-LB" sz="1600" b="1" kern="1200" dirty="0">
              <a:latin typeface="Arial" panose="020B0604020202020204" pitchFamily="34" charset="0"/>
              <a:cs typeface="Arial" panose="020B0604020202020204" pitchFamily="34" charset="0"/>
            </a:rPr>
            <a:t>هلسنكي (فنلندا)</a:t>
          </a:r>
        </a:p>
        <a:p>
          <a:pPr marL="0" lvl="0" indent="0" algn="ctr" defTabSz="711200">
            <a:lnSpc>
              <a:spcPct val="90000"/>
            </a:lnSpc>
            <a:spcBef>
              <a:spcPct val="0"/>
            </a:spcBef>
            <a:spcAft>
              <a:spcPct val="35000"/>
            </a:spcAft>
            <a:buNone/>
          </a:pPr>
          <a:r>
            <a:rPr lang="ar-LB" sz="1600" b="0" kern="1200" dirty="0">
              <a:latin typeface="Arial" panose="020B0604020202020204" pitchFamily="34" charset="0"/>
              <a:cs typeface="Arial" panose="020B0604020202020204" pitchFamily="34" charset="0"/>
            </a:rPr>
            <a:t>عقد شراكة مع غوغل  لجلب ورش عمل البرمجة #</a:t>
          </a:r>
          <a:r>
            <a:rPr lang="en-US" sz="1600" b="0" kern="1200" dirty="0" err="1">
              <a:latin typeface="Arial" panose="020B0604020202020204" pitchFamily="34" charset="0"/>
              <a:cs typeface="Arial" panose="020B0604020202020204" pitchFamily="34" charset="0"/>
            </a:rPr>
            <a:t>iamremarkable</a:t>
          </a:r>
          <a:r>
            <a:rPr lang="en-US" sz="1600" b="0" kern="1200" dirty="0">
              <a:latin typeface="Arial" panose="020B0604020202020204" pitchFamily="34" charset="0"/>
              <a:cs typeface="Arial" panose="020B0604020202020204" pitchFamily="34" charset="0"/>
            </a:rPr>
            <a:t> </a:t>
          </a:r>
          <a:r>
            <a:rPr lang="ar-LB" sz="1600" b="0" kern="1200" dirty="0">
              <a:latin typeface="Arial" panose="020B0604020202020204" pitchFamily="34" charset="0"/>
              <a:cs typeface="Arial" panose="020B0604020202020204" pitchFamily="34" charset="0"/>
            </a:rPr>
            <a:t>المصممة للفتيات الصغيرات إلى أحياء المدينة ذات النسب العالية من المهاجرين والفئات المهمشة الأخرى</a:t>
          </a:r>
        </a:p>
        <a:p>
          <a:pPr marL="0" lvl="0" indent="0" algn="ctr" defTabSz="711200">
            <a:lnSpc>
              <a:spcPct val="90000"/>
            </a:lnSpc>
            <a:spcBef>
              <a:spcPct val="0"/>
            </a:spcBef>
            <a:spcAft>
              <a:spcPct val="35000"/>
            </a:spcAft>
            <a:buNone/>
          </a:pPr>
          <a:r>
            <a:rPr lang="ar-LB" sz="1600" b="1" kern="1200" dirty="0">
              <a:latin typeface="Arial" panose="020B0604020202020204" pitchFamily="34" charset="0"/>
              <a:cs typeface="Arial" panose="020B0604020202020204" pitchFamily="34" charset="0"/>
            </a:rPr>
            <a:t>(من خلال التعليم)</a:t>
          </a:r>
          <a:endParaRPr lang="en-US"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dsp:txBody>
      <dsp:txXfrm>
        <a:off x="4841665" y="2227434"/>
        <a:ext cx="2197777" cy="815375"/>
      </dsp:txXfrm>
    </dsp:sp>
    <dsp:sp modelId="{49B7146B-4295-4BD5-80E4-786BC07F20C3}">
      <dsp:nvSpPr>
        <dsp:cNvPr id="0" name=""/>
        <dsp:cNvSpPr/>
      </dsp:nvSpPr>
      <dsp:spPr>
        <a:xfrm>
          <a:off x="7259313" y="713165"/>
          <a:ext cx="2197777" cy="1514268"/>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94968-E306-4C7D-A2B9-EF7C8931A714}">
      <dsp:nvSpPr>
        <dsp:cNvPr id="0" name=""/>
        <dsp:cNvSpPr/>
      </dsp:nvSpPr>
      <dsp:spPr>
        <a:xfrm>
          <a:off x="7259313" y="2227434"/>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r-LB" sz="1600" b="1" kern="1200" dirty="0">
              <a:latin typeface="Arial" panose="020B0604020202020204" pitchFamily="34" charset="0"/>
              <a:cs typeface="Arial" panose="020B0604020202020204" pitchFamily="34" charset="0"/>
            </a:rPr>
            <a:t>أكادير (المغرب)</a:t>
          </a:r>
          <a:r>
            <a:rPr lang="en-GB" sz="1600" b="1" kern="1200" dirty="0">
              <a:latin typeface="Arial" panose="020B0604020202020204" pitchFamily="34" charset="0"/>
              <a:cs typeface="Arial" panose="020B0604020202020204" pitchFamily="34" charset="0"/>
            </a:rPr>
            <a:t> </a:t>
          </a:r>
          <a:endParaRPr lang="ar-LB"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ar-LB" sz="1600" b="0" kern="1200" dirty="0">
              <a:latin typeface="Arial" panose="020B0604020202020204" pitchFamily="34" charset="0"/>
              <a:cs typeface="Arial" panose="020B0604020202020204" pitchFamily="34" charset="0"/>
            </a:rPr>
            <a:t>مبادرة تطوير "مراكز الاستماع " وإيواء النساء وحماية حقوق النساء والأطفال. </a:t>
          </a:r>
        </a:p>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a:t>
          </a:r>
          <a:r>
            <a:rPr lang="ar-LB" sz="1600" b="1" kern="1200" dirty="0">
              <a:latin typeface="Arial" panose="020B0604020202020204" pitchFamily="34" charset="0"/>
              <a:cs typeface="Arial" panose="020B0604020202020204" pitchFamily="34" charset="0"/>
            </a:rPr>
            <a:t>من خلال العنف ضد المرأة</a:t>
          </a:r>
          <a:r>
            <a:rPr lang="en-GB" sz="1600" b="1" kern="1200" dirty="0">
              <a:latin typeface="Arial" panose="020B0604020202020204" pitchFamily="34" charset="0"/>
              <a:cs typeface="Arial" panose="020B0604020202020204" pitchFamily="34" charset="0"/>
            </a:rPr>
            <a:t>)</a:t>
          </a:r>
          <a:endParaRPr lang="en-US" sz="1600" b="1" kern="1200" dirty="0">
            <a:latin typeface="Arial" panose="020B0604020202020204" pitchFamily="34" charset="0"/>
            <a:cs typeface="Arial" panose="020B0604020202020204" pitchFamily="34" charset="0"/>
          </a:endParaRPr>
        </a:p>
      </dsp:txBody>
      <dsp:txXfrm>
        <a:off x="7259313" y="2227434"/>
        <a:ext cx="2197777" cy="815375"/>
      </dsp:txXfrm>
    </dsp:sp>
    <dsp:sp modelId="{34FC59CF-923A-4778-8D02-2F129819A736}">
      <dsp:nvSpPr>
        <dsp:cNvPr id="0" name=""/>
        <dsp:cNvSpPr/>
      </dsp:nvSpPr>
      <dsp:spPr>
        <a:xfrm>
          <a:off x="9676961" y="713165"/>
          <a:ext cx="2197777" cy="1514268"/>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B04A3-3386-4E2F-A199-C6A2F6DB9FD5}">
      <dsp:nvSpPr>
        <dsp:cNvPr id="0" name=""/>
        <dsp:cNvSpPr/>
      </dsp:nvSpPr>
      <dsp:spPr>
        <a:xfrm>
          <a:off x="9683331" y="2190384"/>
          <a:ext cx="2197777" cy="81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ar-LB" sz="1600" b="1" kern="1200" dirty="0">
              <a:latin typeface="Arial" panose="020B0604020202020204" pitchFamily="34" charset="0"/>
              <a:cs typeface="Arial" panose="020B0604020202020204" pitchFamily="34" charset="0"/>
            </a:rPr>
            <a:t>عمان (الأردن)</a:t>
          </a:r>
          <a:endParaRPr lang="en-US" sz="1600" b="0" kern="1200" dirty="0">
            <a:latin typeface="Arial" panose="020B0604020202020204" pitchFamily="34" charset="0"/>
            <a:cs typeface="Arial" panose="020B0604020202020204" pitchFamily="34" charset="0"/>
          </a:endParaRPr>
        </a:p>
        <a:p>
          <a:pPr marL="0" lvl="0" indent="0" algn="ctr" defTabSz="711200" rtl="1">
            <a:lnSpc>
              <a:spcPct val="90000"/>
            </a:lnSpc>
            <a:spcBef>
              <a:spcPct val="0"/>
            </a:spcBef>
            <a:spcAft>
              <a:spcPct val="35000"/>
            </a:spcAft>
            <a:buNone/>
          </a:pPr>
          <a:r>
            <a:rPr lang="ar-LB" sz="1600" b="0" kern="1200" dirty="0">
              <a:latin typeface="Arial" panose="020B0604020202020204" pitchFamily="34" charset="0"/>
              <a:cs typeface="Arial" panose="020B0604020202020204" pitchFamily="34" charset="0"/>
            </a:rPr>
            <a:t>أنشأت مركز للنساء المبدعات (</a:t>
          </a:r>
          <a:r>
            <a:rPr lang="en-GB" sz="1600" b="0" kern="1200" dirty="0">
              <a:latin typeface="Arial" panose="020B0604020202020204" pitchFamily="34" charset="0"/>
              <a:cs typeface="Arial" panose="020B0604020202020204" pitchFamily="34" charset="0"/>
            </a:rPr>
            <a:t>creative women hub</a:t>
          </a:r>
          <a:r>
            <a:rPr lang="ar-LB" sz="1600" b="0" kern="1200" dirty="0">
              <a:latin typeface="Arial" panose="020B0604020202020204" pitchFamily="34" charset="0"/>
              <a:cs typeface="Arial" panose="020B0604020202020204" pitchFamily="34" charset="0"/>
            </a:rPr>
            <a:t>)</a:t>
          </a:r>
          <a:r>
            <a:rPr lang="en-US" sz="1600" b="0" kern="1200" dirty="0">
              <a:latin typeface="Arial" panose="020B0604020202020204" pitchFamily="34" charset="0"/>
              <a:cs typeface="Arial" panose="020B0604020202020204" pitchFamily="34" charset="0"/>
            </a:rPr>
            <a:t> </a:t>
          </a:r>
          <a:r>
            <a:rPr lang="ar-LB" sz="1600" b="0" kern="1200" dirty="0">
              <a:latin typeface="Arial" panose="020B0604020202020204" pitchFamily="34" charset="0"/>
              <a:cs typeface="Arial" panose="020B0604020202020204" pitchFamily="34" charset="0"/>
            </a:rPr>
            <a:t> لتدريب وتمكين المرأة في عمان لاكتساب القدرات اللازمة في مجال تكنولوجيا المعلومات والاتصالات والتسويق الإلكتروني</a:t>
          </a:r>
          <a:r>
            <a:rPr lang="en-US" sz="1600" b="0" kern="1200" dirty="0">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None/>
          </a:pPr>
          <a:r>
            <a:rPr lang="ar-LB" sz="1600" b="1" kern="1200" dirty="0">
              <a:latin typeface="Arial" panose="020B0604020202020204" pitchFamily="34" charset="0"/>
              <a:cs typeface="Arial" panose="020B0604020202020204" pitchFamily="34" charset="0"/>
            </a:rPr>
            <a:t>(من خلال التعليم والإقتصاد)</a:t>
          </a:r>
          <a:endParaRPr lang="en-US"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dsp:txBody>
      <dsp:txXfrm>
        <a:off x="9683331" y="2190384"/>
        <a:ext cx="2197777" cy="815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5CFEC-F0DD-4ABB-AA02-6DDBFCDEA9E9}">
      <dsp:nvSpPr>
        <dsp:cNvPr id="0" name=""/>
        <dsp:cNvSpPr/>
      </dsp:nvSpPr>
      <dsp:spPr>
        <a:xfrm>
          <a:off x="238136" y="0"/>
          <a:ext cx="3755253" cy="15570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LB" sz="2000" b="1" kern="1200" dirty="0">
              <a:solidFill>
                <a:schemeClr val="tx1">
                  <a:lumMod val="85000"/>
                  <a:lumOff val="15000"/>
                </a:schemeClr>
              </a:solidFill>
              <a:effectLst/>
              <a:latin typeface="Arial" panose="020B0604020202020204" pitchFamily="34" charset="0"/>
              <a:cs typeface="Arial" panose="020B0604020202020204" pitchFamily="34" charset="0"/>
            </a:rPr>
            <a:t>في 2021 و2022 اشارت الإعلانات الوزارية للمنتدى السياسي رفيع المستوى لاهمية الاستعراضات الطوعية المحلية ودور السلطات المحلية في التنمية </a:t>
          </a:r>
          <a:endParaRPr lang="en-US" sz="2000" b="1" kern="1200" dirty="0">
            <a:solidFill>
              <a:schemeClr val="tx1">
                <a:lumMod val="85000"/>
                <a:lumOff val="15000"/>
              </a:schemeClr>
            </a:solidFill>
          </a:endParaRPr>
        </a:p>
      </dsp:txBody>
      <dsp:txXfrm>
        <a:off x="238136" y="0"/>
        <a:ext cx="3755253" cy="1557094"/>
      </dsp:txXfrm>
    </dsp:sp>
    <dsp:sp modelId="{CC6A9A88-B9DC-4A07-8B57-0E1CDEB6194D}">
      <dsp:nvSpPr>
        <dsp:cNvPr id="0" name=""/>
        <dsp:cNvSpPr/>
      </dsp:nvSpPr>
      <dsp:spPr>
        <a:xfrm>
          <a:off x="4198589" y="978"/>
          <a:ext cx="3755253" cy="1557094"/>
        </a:xfrm>
        <a:prstGeom prst="rect">
          <a:avLst/>
        </a:prstGeom>
        <a:solidFill>
          <a:schemeClr val="accent5">
            <a:hueOff val="-1654278"/>
            <a:satOff val="-8885"/>
            <a:lumOff val="3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LB" sz="2000" b="1" kern="1200" dirty="0">
              <a:solidFill>
                <a:schemeClr val="tx1">
                  <a:lumMod val="85000"/>
                  <a:lumOff val="15000"/>
                </a:schemeClr>
              </a:solidFill>
              <a:effectLst/>
              <a:latin typeface="Arial" panose="020B0604020202020204" pitchFamily="34" charset="0"/>
              <a:cs typeface="Arial" panose="020B0604020202020204" pitchFamily="34" charset="0"/>
            </a:rPr>
            <a:t>لوحظت زيادة تدريجية في وضع التقارير الطوعية المحلية، فقد ارتفغت من 32٪ من البلدان في عام 2016 إلى 48٪ في عام 2022</a:t>
          </a:r>
          <a:endParaRPr lang="en-US" sz="2000" b="1" kern="1200" dirty="0">
            <a:solidFill>
              <a:schemeClr val="tx1">
                <a:lumMod val="85000"/>
                <a:lumOff val="15000"/>
              </a:schemeClr>
            </a:solidFill>
            <a:effectLst/>
            <a:latin typeface="Arial" panose="020B0604020202020204" pitchFamily="34" charset="0"/>
            <a:ea typeface="DengXian" panose="02010600030101010101" pitchFamily="2" charset="-122"/>
            <a:cs typeface="Arial" panose="020B0604020202020204" pitchFamily="34" charset="0"/>
          </a:endParaRPr>
        </a:p>
      </dsp:txBody>
      <dsp:txXfrm>
        <a:off x="4198589" y="978"/>
        <a:ext cx="3755253" cy="1557094"/>
      </dsp:txXfrm>
    </dsp:sp>
    <dsp:sp modelId="{47535F6C-5CDF-4702-B953-6DD9D91C8FBD}">
      <dsp:nvSpPr>
        <dsp:cNvPr id="0" name=""/>
        <dsp:cNvSpPr/>
      </dsp:nvSpPr>
      <dsp:spPr>
        <a:xfrm>
          <a:off x="1749236" y="1763272"/>
          <a:ext cx="4693507" cy="1231196"/>
        </a:xfrm>
        <a:prstGeom prst="rect">
          <a:avLst/>
        </a:prstGeom>
        <a:solidFill>
          <a:schemeClr val="accent5">
            <a:hueOff val="-3308557"/>
            <a:satOff val="-17770"/>
            <a:lumOff val="60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Font typeface="Arial" panose="020B0604020202020204" pitchFamily="34" charset="0"/>
            <a:buNone/>
          </a:pPr>
          <a:r>
            <a:rPr lang="ar-LB" sz="2000" i="0" u="none" strike="noStrike" kern="1200" dirty="0">
              <a:solidFill>
                <a:srgbClr val="000000"/>
              </a:solidFill>
              <a:effectLst/>
              <a:latin typeface="Arial" panose="020B0604020202020204" pitchFamily="34" charset="0"/>
              <a:cs typeface="Arial" panose="020B0604020202020204" pitchFamily="34" charset="0"/>
            </a:rPr>
            <a:t>منذ عام 2016 ، تم تطوير </a:t>
          </a:r>
          <a:r>
            <a:rPr lang="ar-LB" sz="2000" b="1" i="0" u="none" strike="noStrike" kern="1200" dirty="0">
              <a:solidFill>
                <a:srgbClr val="000000"/>
              </a:solidFill>
              <a:effectLst/>
              <a:latin typeface="Arial" panose="020B0604020202020204" pitchFamily="34" charset="0"/>
              <a:cs typeface="Arial" panose="020B0604020202020204" pitchFamily="34" charset="0"/>
            </a:rPr>
            <a:t>أكثر من 200 </a:t>
          </a:r>
          <a:r>
            <a:rPr lang="en-US" sz="2000" b="1" i="0" u="none" strike="noStrike" kern="1200" dirty="0">
              <a:solidFill>
                <a:srgbClr val="000000"/>
              </a:solidFill>
              <a:effectLst/>
              <a:latin typeface="Arial" panose="020B0604020202020204" pitchFamily="34" charset="0"/>
              <a:cs typeface="Arial" panose="020B0604020202020204" pitchFamily="34" charset="0"/>
            </a:rPr>
            <a:t> </a:t>
          </a:r>
          <a:r>
            <a:rPr lang="ar-LB" sz="2000" b="1" i="0" u="none" strike="noStrike" kern="1200" dirty="0">
              <a:solidFill>
                <a:srgbClr val="000000"/>
              </a:solidFill>
              <a:effectLst/>
              <a:latin typeface="Arial" panose="020B0604020202020204" pitchFamily="34" charset="0"/>
              <a:cs typeface="Arial" panose="020B0604020202020204" pitchFamily="34" charset="0"/>
            </a:rPr>
            <a:t>إستعراض </a:t>
          </a:r>
          <a:r>
            <a:rPr lang="ar-LB" sz="2000" i="0" u="none" strike="noStrike" kern="1200" dirty="0">
              <a:solidFill>
                <a:srgbClr val="000000"/>
              </a:solidFill>
              <a:effectLst/>
              <a:latin typeface="Arial" panose="020B0604020202020204" pitchFamily="34" charset="0"/>
              <a:cs typeface="Arial" panose="020B0604020202020204" pitchFamily="34" charset="0"/>
            </a:rPr>
            <a:t>طوعي محلي في جميع أنحاء العالم. </a:t>
          </a:r>
          <a:r>
            <a:rPr lang="ar-LB" sz="2000" b="1" i="0" u="none" strike="noStrike" kern="1200" dirty="0">
              <a:solidFill>
                <a:srgbClr val="000000"/>
              </a:solidFill>
              <a:effectLst/>
              <a:latin typeface="Arial" panose="020B0604020202020204" pitchFamily="34" charset="0"/>
              <a:cs typeface="Arial" panose="020B0604020202020204" pitchFamily="34" charset="0"/>
            </a:rPr>
            <a:t>يمثلون 38 دولة و350 مليون شخص.</a:t>
          </a:r>
          <a:endParaRPr lang="en-US" sz="2000" b="1" kern="1200" dirty="0">
            <a:solidFill>
              <a:schemeClr val="tx1">
                <a:lumMod val="85000"/>
                <a:lumOff val="15000"/>
              </a:schemeClr>
            </a:solidFill>
            <a:effectLst/>
            <a:latin typeface="Arial" panose="020B0604020202020204" pitchFamily="34" charset="0"/>
            <a:ea typeface="DengXian" panose="02010600030101010101" pitchFamily="2" charset="-122"/>
            <a:cs typeface="Arial" panose="020B0604020202020204" pitchFamily="34" charset="0"/>
          </a:endParaRPr>
        </a:p>
      </dsp:txBody>
      <dsp:txXfrm>
        <a:off x="1749236" y="1763272"/>
        <a:ext cx="4693507" cy="1231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FEB55-BAF9-4249-81A5-C5CFF16436FE}">
      <dsp:nvSpPr>
        <dsp:cNvPr id="0" name=""/>
        <dsp:cNvSpPr/>
      </dsp:nvSpPr>
      <dsp:spPr>
        <a:xfrm>
          <a:off x="1498590" y="373426"/>
          <a:ext cx="4581392" cy="4581392"/>
        </a:xfrm>
        <a:prstGeom prst="blockArc">
          <a:avLst>
            <a:gd name="adj1" fmla="val 14236364"/>
            <a:gd name="adj2" fmla="val 16200000"/>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B162F0-CEED-4268-9F7E-4FCBEF934B22}">
      <dsp:nvSpPr>
        <dsp:cNvPr id="0" name=""/>
        <dsp:cNvSpPr/>
      </dsp:nvSpPr>
      <dsp:spPr>
        <a:xfrm>
          <a:off x="1498590" y="373426"/>
          <a:ext cx="4581392" cy="4581392"/>
        </a:xfrm>
        <a:prstGeom prst="blockArc">
          <a:avLst>
            <a:gd name="adj1" fmla="val 12272727"/>
            <a:gd name="adj2" fmla="val 14236364"/>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877CA7-EF25-4299-8AE8-11CE1F255356}">
      <dsp:nvSpPr>
        <dsp:cNvPr id="0" name=""/>
        <dsp:cNvSpPr/>
      </dsp:nvSpPr>
      <dsp:spPr>
        <a:xfrm>
          <a:off x="1498590" y="373426"/>
          <a:ext cx="4581392" cy="4581392"/>
        </a:xfrm>
        <a:prstGeom prst="blockArc">
          <a:avLst>
            <a:gd name="adj1" fmla="val 10309091"/>
            <a:gd name="adj2" fmla="val 12272727"/>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0E17D-DAEE-4EF0-BD6E-CD2372FBE953}">
      <dsp:nvSpPr>
        <dsp:cNvPr id="0" name=""/>
        <dsp:cNvSpPr/>
      </dsp:nvSpPr>
      <dsp:spPr>
        <a:xfrm>
          <a:off x="1498590" y="373426"/>
          <a:ext cx="4581392" cy="4581392"/>
        </a:xfrm>
        <a:prstGeom prst="blockArc">
          <a:avLst>
            <a:gd name="adj1" fmla="val 8345455"/>
            <a:gd name="adj2" fmla="val 10309091"/>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43F49-7D2F-485C-9372-789B0545C42F}">
      <dsp:nvSpPr>
        <dsp:cNvPr id="0" name=""/>
        <dsp:cNvSpPr/>
      </dsp:nvSpPr>
      <dsp:spPr>
        <a:xfrm>
          <a:off x="1498590" y="373426"/>
          <a:ext cx="4581392" cy="4581392"/>
        </a:xfrm>
        <a:prstGeom prst="blockArc">
          <a:avLst>
            <a:gd name="adj1" fmla="val 6381818"/>
            <a:gd name="adj2" fmla="val 8345455"/>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0F49A5-49CC-4B28-8A04-5B2619D1F329}">
      <dsp:nvSpPr>
        <dsp:cNvPr id="0" name=""/>
        <dsp:cNvSpPr/>
      </dsp:nvSpPr>
      <dsp:spPr>
        <a:xfrm>
          <a:off x="1498590" y="373426"/>
          <a:ext cx="4581392" cy="4581392"/>
        </a:xfrm>
        <a:prstGeom prst="blockArc">
          <a:avLst>
            <a:gd name="adj1" fmla="val 4418182"/>
            <a:gd name="adj2" fmla="val 6381818"/>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0BC62E-423F-4363-8C13-0DB0E1B79DE6}">
      <dsp:nvSpPr>
        <dsp:cNvPr id="0" name=""/>
        <dsp:cNvSpPr/>
      </dsp:nvSpPr>
      <dsp:spPr>
        <a:xfrm>
          <a:off x="1498590" y="373426"/>
          <a:ext cx="4581392" cy="4581392"/>
        </a:xfrm>
        <a:prstGeom prst="blockArc">
          <a:avLst>
            <a:gd name="adj1" fmla="val 2454545"/>
            <a:gd name="adj2" fmla="val 4418182"/>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412934-2BBF-4C42-9E88-0CE5BA38D570}">
      <dsp:nvSpPr>
        <dsp:cNvPr id="0" name=""/>
        <dsp:cNvSpPr/>
      </dsp:nvSpPr>
      <dsp:spPr>
        <a:xfrm>
          <a:off x="1498590" y="373426"/>
          <a:ext cx="4581392" cy="4581392"/>
        </a:xfrm>
        <a:prstGeom prst="blockArc">
          <a:avLst>
            <a:gd name="adj1" fmla="val 490909"/>
            <a:gd name="adj2" fmla="val 2454545"/>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C604D7-EA43-473E-B81E-FB3D4822386A}">
      <dsp:nvSpPr>
        <dsp:cNvPr id="0" name=""/>
        <dsp:cNvSpPr/>
      </dsp:nvSpPr>
      <dsp:spPr>
        <a:xfrm>
          <a:off x="1498590" y="373426"/>
          <a:ext cx="4581392" cy="4581392"/>
        </a:xfrm>
        <a:prstGeom prst="blockArc">
          <a:avLst>
            <a:gd name="adj1" fmla="val 20127273"/>
            <a:gd name="adj2" fmla="val 490909"/>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C79B84-25D6-4752-9D95-25B15F68C92D}">
      <dsp:nvSpPr>
        <dsp:cNvPr id="0" name=""/>
        <dsp:cNvSpPr/>
      </dsp:nvSpPr>
      <dsp:spPr>
        <a:xfrm>
          <a:off x="1498590" y="373426"/>
          <a:ext cx="4581392" cy="4581392"/>
        </a:xfrm>
        <a:prstGeom prst="blockArc">
          <a:avLst>
            <a:gd name="adj1" fmla="val 18163636"/>
            <a:gd name="adj2" fmla="val 20127273"/>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57BDAC-D41A-4982-A8CF-BB230EE5A779}">
      <dsp:nvSpPr>
        <dsp:cNvPr id="0" name=""/>
        <dsp:cNvSpPr/>
      </dsp:nvSpPr>
      <dsp:spPr>
        <a:xfrm>
          <a:off x="1498590" y="373426"/>
          <a:ext cx="4581392" cy="4581392"/>
        </a:xfrm>
        <a:prstGeom prst="blockArc">
          <a:avLst>
            <a:gd name="adj1" fmla="val 16200000"/>
            <a:gd name="adj2" fmla="val 18163636"/>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12F815-2B4C-49D7-9F8E-9BBBB0E7FF16}">
      <dsp:nvSpPr>
        <dsp:cNvPr id="0" name=""/>
        <dsp:cNvSpPr/>
      </dsp:nvSpPr>
      <dsp:spPr>
        <a:xfrm>
          <a:off x="3218488" y="2093324"/>
          <a:ext cx="1141596" cy="1141596"/>
        </a:xfrm>
        <a:prstGeom prst="ellipse">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latin typeface="Arial" panose="020B0604020202020204" pitchFamily="34" charset="0"/>
            <a:cs typeface="Arial" panose="020B0604020202020204" pitchFamily="34" charset="0"/>
          </a:endParaRPr>
        </a:p>
      </dsp:txBody>
      <dsp:txXfrm>
        <a:off x="3385671" y="2260507"/>
        <a:ext cx="807230" cy="807230"/>
      </dsp:txXfrm>
    </dsp:sp>
    <dsp:sp modelId="{FF86A50B-878B-4BC4-96A7-E122574BDC6A}">
      <dsp:nvSpPr>
        <dsp:cNvPr id="0" name=""/>
        <dsp:cNvSpPr/>
      </dsp:nvSpPr>
      <dsp:spPr>
        <a:xfrm>
          <a:off x="3389727" y="2636"/>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1 </a:t>
          </a:r>
        </a:p>
      </dsp:txBody>
      <dsp:txXfrm>
        <a:off x="3506755" y="119664"/>
        <a:ext cx="565061" cy="565061"/>
      </dsp:txXfrm>
    </dsp:sp>
    <dsp:sp modelId="{2194E2A1-776B-45E8-B02D-7542A14D9525}">
      <dsp:nvSpPr>
        <dsp:cNvPr id="0" name=""/>
        <dsp:cNvSpPr/>
      </dsp:nvSpPr>
      <dsp:spPr>
        <a:xfrm>
          <a:off x="4612618" y="361709"/>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2</a:t>
          </a:r>
        </a:p>
      </dsp:txBody>
      <dsp:txXfrm>
        <a:off x="4729646" y="478737"/>
        <a:ext cx="565061" cy="565061"/>
      </dsp:txXfrm>
    </dsp:sp>
    <dsp:sp modelId="{8AB9E0FD-58C9-4DD6-9CAB-201F45A6BA38}">
      <dsp:nvSpPr>
        <dsp:cNvPr id="0" name=""/>
        <dsp:cNvSpPr/>
      </dsp:nvSpPr>
      <dsp:spPr>
        <a:xfrm>
          <a:off x="5447249" y="1324925"/>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3</a:t>
          </a:r>
        </a:p>
      </dsp:txBody>
      <dsp:txXfrm>
        <a:off x="5564277" y="1441953"/>
        <a:ext cx="565061" cy="565061"/>
      </dsp:txXfrm>
    </dsp:sp>
    <dsp:sp modelId="{F65E90B1-E232-4B2F-BEFD-6103C259AB5A}">
      <dsp:nvSpPr>
        <dsp:cNvPr id="0" name=""/>
        <dsp:cNvSpPr/>
      </dsp:nvSpPr>
      <dsp:spPr>
        <a:xfrm>
          <a:off x="5628632" y="2586470"/>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4</a:t>
          </a:r>
        </a:p>
      </dsp:txBody>
      <dsp:txXfrm>
        <a:off x="5745660" y="2703498"/>
        <a:ext cx="565061" cy="565061"/>
      </dsp:txXfrm>
    </dsp:sp>
    <dsp:sp modelId="{9A31FA16-B2EF-483C-871F-7D9E0267E63E}">
      <dsp:nvSpPr>
        <dsp:cNvPr id="0" name=""/>
        <dsp:cNvSpPr/>
      </dsp:nvSpPr>
      <dsp:spPr>
        <a:xfrm>
          <a:off x="5099178" y="3745811"/>
          <a:ext cx="799117" cy="799117"/>
        </a:xfrm>
        <a:prstGeom prst="ellipse">
          <a:avLst/>
        </a:prstGeom>
        <a:solidFill>
          <a:srgbClr val="FF33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5</a:t>
          </a:r>
        </a:p>
      </dsp:txBody>
      <dsp:txXfrm>
        <a:off x="5216206" y="3862839"/>
        <a:ext cx="565061" cy="565061"/>
      </dsp:txXfrm>
    </dsp:sp>
    <dsp:sp modelId="{17CAC6BD-AFA0-462A-8F95-86B9BB94740B}">
      <dsp:nvSpPr>
        <dsp:cNvPr id="0" name=""/>
        <dsp:cNvSpPr/>
      </dsp:nvSpPr>
      <dsp:spPr>
        <a:xfrm>
          <a:off x="4026986" y="4434868"/>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8</a:t>
          </a:r>
        </a:p>
      </dsp:txBody>
      <dsp:txXfrm>
        <a:off x="4144014" y="4551896"/>
        <a:ext cx="565061" cy="565061"/>
      </dsp:txXfrm>
    </dsp:sp>
    <dsp:sp modelId="{CCF33CD5-D8DC-453A-9BDE-EF1B0DD5FFBF}">
      <dsp:nvSpPr>
        <dsp:cNvPr id="0" name=""/>
        <dsp:cNvSpPr/>
      </dsp:nvSpPr>
      <dsp:spPr>
        <a:xfrm>
          <a:off x="2752468" y="4434868"/>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10</a:t>
          </a:r>
        </a:p>
      </dsp:txBody>
      <dsp:txXfrm>
        <a:off x="2869496" y="4551896"/>
        <a:ext cx="565061" cy="565061"/>
      </dsp:txXfrm>
    </dsp:sp>
    <dsp:sp modelId="{9EBC7CCA-49E2-496D-AEC9-28AA68EB0967}">
      <dsp:nvSpPr>
        <dsp:cNvPr id="0" name=""/>
        <dsp:cNvSpPr/>
      </dsp:nvSpPr>
      <dsp:spPr>
        <a:xfrm>
          <a:off x="1680276" y="3745811"/>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11</a:t>
          </a:r>
        </a:p>
      </dsp:txBody>
      <dsp:txXfrm>
        <a:off x="1797304" y="3862839"/>
        <a:ext cx="565061" cy="565061"/>
      </dsp:txXfrm>
    </dsp:sp>
    <dsp:sp modelId="{81B9847D-C6DC-4867-9A02-D646B4EE3826}">
      <dsp:nvSpPr>
        <dsp:cNvPr id="0" name=""/>
        <dsp:cNvSpPr/>
      </dsp:nvSpPr>
      <dsp:spPr>
        <a:xfrm>
          <a:off x="1150823" y="2586470"/>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13</a:t>
          </a:r>
        </a:p>
      </dsp:txBody>
      <dsp:txXfrm>
        <a:off x="1267851" y="2703498"/>
        <a:ext cx="565061" cy="565061"/>
      </dsp:txXfrm>
    </dsp:sp>
    <dsp:sp modelId="{1199FD4A-F858-471A-9951-28AECE983B9B}">
      <dsp:nvSpPr>
        <dsp:cNvPr id="0" name=""/>
        <dsp:cNvSpPr/>
      </dsp:nvSpPr>
      <dsp:spPr>
        <a:xfrm>
          <a:off x="1332205" y="1324925"/>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16</a:t>
          </a:r>
        </a:p>
      </dsp:txBody>
      <dsp:txXfrm>
        <a:off x="1449233" y="1441953"/>
        <a:ext cx="565061" cy="565061"/>
      </dsp:txXfrm>
    </dsp:sp>
    <dsp:sp modelId="{39714A27-46FF-496B-8720-742227A5355B}">
      <dsp:nvSpPr>
        <dsp:cNvPr id="0" name=""/>
        <dsp:cNvSpPr/>
      </dsp:nvSpPr>
      <dsp:spPr>
        <a:xfrm>
          <a:off x="2166837" y="361709"/>
          <a:ext cx="799117" cy="79911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SDG 17</a:t>
          </a:r>
        </a:p>
      </dsp:txBody>
      <dsp:txXfrm>
        <a:off x="2283865" y="478737"/>
        <a:ext cx="565061" cy="565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83E8B-2A74-4F96-983D-B664217D3698}">
      <dsp:nvSpPr>
        <dsp:cNvPr id="0" name=""/>
        <dsp:cNvSpPr/>
      </dsp:nvSpPr>
      <dsp:spPr>
        <a:xfrm>
          <a:off x="2380" y="188745"/>
          <a:ext cx="1865895" cy="5029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ar-LB" sz="1800" b="1" i="0" u="none" strike="noStrike" kern="1200" dirty="0">
              <a:effectLst/>
              <a:latin typeface="Times New Roman" panose="02020603050405020304" pitchFamily="18" charset="0"/>
            </a:rPr>
            <a:t>مرتكز على الأدلة</a:t>
          </a:r>
          <a:endParaRPr lang="en-US" sz="1800" b="1" kern="1200" dirty="0"/>
        </a:p>
      </dsp:txBody>
      <dsp:txXfrm>
        <a:off x="2380" y="188745"/>
        <a:ext cx="1865895" cy="502980"/>
      </dsp:txXfrm>
    </dsp:sp>
    <dsp:sp modelId="{C70CA9AE-62E6-4320-994C-5F4781930294}">
      <dsp:nvSpPr>
        <dsp:cNvPr id="0" name=""/>
        <dsp:cNvSpPr/>
      </dsp:nvSpPr>
      <dsp:spPr>
        <a:xfrm>
          <a:off x="2403008" y="188745"/>
          <a:ext cx="1682963" cy="5029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LB" sz="1800" b="1" kern="1200" dirty="0">
              <a:latin typeface="Times New Roman" panose="02020603050405020304" pitchFamily="18" charset="0"/>
            </a:rPr>
            <a:t>تشاركي</a:t>
          </a:r>
          <a:endParaRPr lang="en-GB" sz="1800" b="1" kern="1200" dirty="0">
            <a:latin typeface="Times New Roman" panose="02020603050405020304" pitchFamily="18" charset="0"/>
          </a:endParaRPr>
        </a:p>
      </dsp:txBody>
      <dsp:txXfrm>
        <a:off x="2403008" y="188745"/>
        <a:ext cx="1682963" cy="502980"/>
      </dsp:txXfrm>
    </dsp:sp>
    <dsp:sp modelId="{F6F1DD06-E545-4423-A9D2-8BD0A942CDDC}">
      <dsp:nvSpPr>
        <dsp:cNvPr id="0" name=""/>
        <dsp:cNvSpPr/>
      </dsp:nvSpPr>
      <dsp:spPr>
        <a:xfrm>
          <a:off x="4620704" y="188745"/>
          <a:ext cx="1630719" cy="5029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LB" sz="1800" b="1" i="0" u="none" strike="noStrike" kern="1200" dirty="0">
              <a:effectLst/>
              <a:latin typeface="Times New Roman" panose="02020603050405020304" pitchFamily="18" charset="0"/>
            </a:rPr>
            <a:t>هادف</a:t>
          </a:r>
          <a:endParaRPr lang="en-GB" sz="1800" b="1" i="0" u="none" strike="noStrike" kern="1200" dirty="0">
            <a:effectLst/>
            <a:latin typeface="Times New Roman" panose="02020603050405020304" pitchFamily="18" charset="0"/>
          </a:endParaRPr>
        </a:p>
      </dsp:txBody>
      <dsp:txXfrm>
        <a:off x="4620704" y="188745"/>
        <a:ext cx="1630719" cy="502980"/>
      </dsp:txXfrm>
    </dsp:sp>
    <dsp:sp modelId="{ACFD6326-86E2-4802-9764-39B3E0626CC7}">
      <dsp:nvSpPr>
        <dsp:cNvPr id="0" name=""/>
        <dsp:cNvSpPr/>
      </dsp:nvSpPr>
      <dsp:spPr>
        <a:xfrm>
          <a:off x="6784819" y="185889"/>
          <a:ext cx="1371909" cy="50298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r-LB" sz="1800" b="1" kern="1200" dirty="0">
              <a:latin typeface="Times New Roman" panose="02020603050405020304" pitchFamily="18" charset="0"/>
            </a:rPr>
            <a:t>قابل للتنفيذ</a:t>
          </a:r>
          <a:endParaRPr lang="en-US" sz="1800" b="1" kern="1200" dirty="0"/>
        </a:p>
      </dsp:txBody>
      <dsp:txXfrm>
        <a:off x="6784819" y="185889"/>
        <a:ext cx="1371909" cy="50298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t>11/07/2023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51B7D-5F64-5949-A811-97A405C7F271}" type="datetimeFigureOut">
              <a:rPr lang="en-US" smtClean="0"/>
              <a:t>11/07/2023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3410286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11</a:t>
            </a:fld>
            <a:endParaRPr lang="en-US"/>
          </a:p>
        </p:txBody>
      </p:sp>
    </p:spTree>
    <p:extLst>
      <p:ext uri="{BB962C8B-B14F-4D97-AF65-F5344CB8AC3E}">
        <p14:creationId xmlns:p14="http://schemas.microsoft.com/office/powerpoint/2010/main" val="413012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12</a:t>
            </a:fld>
            <a:endParaRPr lang="en-US"/>
          </a:p>
        </p:txBody>
      </p:sp>
    </p:spTree>
    <p:extLst>
      <p:ext uri="{BB962C8B-B14F-4D97-AF65-F5344CB8AC3E}">
        <p14:creationId xmlns:p14="http://schemas.microsoft.com/office/powerpoint/2010/main" val="246461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Since the introduction of the 2030 Agenda for Sustainable Development with its 17 SDGs in 2015, </a:t>
            </a:r>
            <a:r>
              <a:rPr lang="en-GB" sz="1200" b="1" i="0" u="none" strike="noStrike" dirty="0">
                <a:solidFill>
                  <a:srgbClr val="000000"/>
                </a:solidFill>
                <a:effectLst/>
                <a:latin typeface="Arial" panose="020B0604020202020204" pitchFamily="34" charset="0"/>
                <a:cs typeface="Arial" panose="020B0604020202020204" pitchFamily="34" charset="0"/>
              </a:rPr>
              <a:t>local governments across the world have made considerable efforts to translate and align </a:t>
            </a:r>
            <a:r>
              <a:rPr lang="en-GB" sz="1200" dirty="0">
                <a:solidFill>
                  <a:srgbClr val="000000"/>
                </a:solidFill>
                <a:latin typeface="Arial" panose="020B0604020202020204" pitchFamily="34" charset="0"/>
                <a:cs typeface="Arial" panose="020B0604020202020204" pitchFamily="34" charset="0"/>
              </a:rPr>
              <a:t>the global </a:t>
            </a:r>
            <a:r>
              <a:rPr lang="en-GB" sz="1200" b="0" i="0" u="none" strike="noStrike" dirty="0">
                <a:solidFill>
                  <a:srgbClr val="000000"/>
                </a:solidFill>
                <a:effectLst/>
                <a:latin typeface="Arial" panose="020B0604020202020204" pitchFamily="34" charset="0"/>
                <a:cs typeface="Arial" panose="020B0604020202020204" pitchFamily="34" charset="0"/>
              </a:rPr>
              <a:t>Goals with </a:t>
            </a:r>
            <a:r>
              <a:rPr lang="en-GB" sz="1200" b="1" i="0" u="none" strike="noStrike" dirty="0">
                <a:solidFill>
                  <a:srgbClr val="000000"/>
                </a:solidFill>
                <a:effectLst/>
                <a:latin typeface="Arial" panose="020B0604020202020204" pitchFamily="34" charset="0"/>
                <a:cs typeface="Arial" panose="020B0604020202020204" pitchFamily="34" charset="0"/>
              </a:rPr>
              <a:t>local contexts </a:t>
            </a:r>
            <a:r>
              <a:rPr lang="en-GB" sz="1200" b="0" i="0" u="none" strike="noStrike" dirty="0">
                <a:solidFill>
                  <a:srgbClr val="000000"/>
                </a:solidFill>
                <a:effectLst/>
                <a:latin typeface="Arial" panose="020B0604020202020204" pitchFamily="34" charset="0"/>
                <a:cs typeface="Arial" panose="020B0604020202020204" pitchFamily="34" charset="0"/>
              </a:rPr>
              <a:t>(also known as </a:t>
            </a:r>
            <a:r>
              <a:rPr lang="en-GB" sz="1200" b="1" i="0" u="sng" strike="noStrike" dirty="0">
                <a:solidFill>
                  <a:srgbClr val="000000"/>
                </a:solidFill>
                <a:effectLst/>
                <a:latin typeface="Arial" panose="020B0604020202020204" pitchFamily="34" charset="0"/>
                <a:cs typeface="Arial" panose="020B0604020202020204" pitchFamily="34" charset="0"/>
              </a:rPr>
              <a:t>SDG localization</a:t>
            </a:r>
            <a:r>
              <a:rPr lang="en-GB" sz="1200" b="0" i="0" u="none" strike="noStrike" dirty="0">
                <a:solidFill>
                  <a:srgbClr val="000000"/>
                </a:solidFill>
                <a:effectLst/>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3</a:t>
            </a:fld>
            <a:endParaRPr lang="en-US"/>
          </a:p>
        </p:txBody>
      </p:sp>
    </p:spTree>
    <p:extLst>
      <p:ext uri="{BB962C8B-B14F-4D97-AF65-F5344CB8AC3E}">
        <p14:creationId xmlns:p14="http://schemas.microsoft.com/office/powerpoint/2010/main" val="112215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Local governments have concentrated their efforts on education, with attention to girls from structurally discriminated groups.</a:t>
            </a:r>
            <a:endParaRPr lang="en-US" sz="1200">
              <a:highlight>
                <a:srgbClr val="FFFF00"/>
              </a:highligh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a:p>
        </p:txBody>
      </p:sp>
    </p:spTree>
    <p:extLst>
      <p:ext uri="{BB962C8B-B14F-4D97-AF65-F5344CB8AC3E}">
        <p14:creationId xmlns:p14="http://schemas.microsoft.com/office/powerpoint/2010/main" val="66842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374151"/>
                </a:solidFill>
                <a:effectLst/>
                <a:latin typeface="Söhne"/>
              </a:rPr>
              <a:t>Participation and Representation: </a:t>
            </a:r>
            <a:r>
              <a:rPr lang="en-GB" b="0" i="0" dirty="0">
                <a:solidFill>
                  <a:srgbClr val="374151"/>
                </a:solidFill>
                <a:effectLst/>
                <a:latin typeface="Söhne"/>
              </a:rPr>
              <a:t>Local stakeholders represent the diverse interests and perspectives of the community. Their participation ensures that development decisions are inclusive, transparent, and accountable. They can contribute local knowledge, experiences, and preferences to shape development plans and policies</a:t>
            </a:r>
          </a:p>
          <a:p>
            <a:endParaRPr lang="en-GB"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74151"/>
                </a:solidFill>
                <a:effectLst/>
                <a:latin typeface="Söhne"/>
              </a:rPr>
              <a:t>Needs Assessment:</a:t>
            </a:r>
            <a:r>
              <a:rPr lang="en-GB" b="0" i="0" dirty="0">
                <a:solidFill>
                  <a:srgbClr val="374151"/>
                </a:solidFill>
                <a:effectLst/>
                <a:latin typeface="Söhne"/>
              </a:rPr>
              <a:t> Local stakeholders can identify and prioritize the development needs of their community. Their understanding of local conditions help in assessing social, economic, and environmental challenges. This information guides the formulation of development strategies and interventions that address the specific needs of the community.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74151"/>
                </a:solidFill>
                <a:effectLst/>
                <a:latin typeface="Söhne"/>
              </a:rPr>
              <a:t>Resource Mobilization:</a:t>
            </a:r>
            <a:r>
              <a:rPr lang="en-GB" b="0" i="0" dirty="0">
                <a:solidFill>
                  <a:srgbClr val="374151"/>
                </a:solidFill>
                <a:effectLst/>
                <a:latin typeface="Söhne"/>
              </a:rPr>
              <a:t> Local stakeholders can mobilize local resources, including financial, human, and natural resources, to support development initiatives. They can contribute funds, volunteer efforts, local materials, or land for infrastructure projects. Their active involvement in resource mobilization increases the sustainability and ownership of development interventions.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74151"/>
                </a:solidFill>
                <a:effectLst/>
                <a:latin typeface="Söhne"/>
              </a:rPr>
              <a:t>Collaboration and Partnership: </a:t>
            </a:r>
            <a:r>
              <a:rPr lang="en-GB" b="0" i="0" dirty="0">
                <a:solidFill>
                  <a:srgbClr val="374151"/>
                </a:solidFill>
                <a:effectLst/>
                <a:latin typeface="Söhne"/>
              </a:rPr>
              <a:t>Local stakeholders can collaborate with government agencies, non-governmental organizations (NGOs), private sector entities, and other stakeholders. By forging partnerships, they can leverage resources, expertise, and networks to address development challenges collectively. Collaborative approaches foster synergy and enhance the effectiveness and impact of development interventions.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74151"/>
                </a:solidFill>
                <a:effectLst/>
                <a:latin typeface="Söhne"/>
              </a:rPr>
              <a:t>Monitoring and Evaluation</a:t>
            </a:r>
            <a:r>
              <a:rPr lang="en-GB" b="0" i="0" dirty="0">
                <a:solidFill>
                  <a:srgbClr val="374151"/>
                </a:solidFill>
                <a:effectLst/>
                <a:latin typeface="Söhne"/>
              </a:rPr>
              <a:t>: Local stakeholders can play a vital role in monitoring the progress and evaluating the outcomes of development initiatives. They can provide feedback on the effectiveness, efficiency, and impact of projects. Their involvement in monitoring and evaluation ensures that development interventions remain responsive to local needs and helps identify areas for improvement.</a:t>
            </a:r>
          </a:p>
          <a:p>
            <a:endParaRPr lang="en-US" dirty="0"/>
          </a:p>
          <a:p>
            <a:r>
              <a:rPr lang="en-GB" b="1" i="0" dirty="0">
                <a:solidFill>
                  <a:srgbClr val="374151"/>
                </a:solidFill>
                <a:effectLst/>
                <a:latin typeface="Söhne"/>
              </a:rPr>
              <a:t>Advocacy and Representation: </a:t>
            </a:r>
            <a:r>
              <a:rPr lang="en-GB" b="0" i="0" dirty="0">
                <a:solidFill>
                  <a:srgbClr val="374151"/>
                </a:solidFill>
                <a:effectLst/>
                <a:latin typeface="Söhne"/>
              </a:rPr>
              <a:t>Local stakeholders can act as advocates for their community, voicing concerns, and representing local interests to decision-makers and policymakers. They can contribute to policy dialogues, public consultations, and community meetings, ensuring that development decisions are informed by the perspectives of those directly affected</a:t>
            </a: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5</a:t>
            </a:fld>
            <a:endParaRPr lang="en-US"/>
          </a:p>
        </p:txBody>
      </p:sp>
    </p:spTree>
    <p:extLst>
      <p:ext uri="{BB962C8B-B14F-4D97-AF65-F5344CB8AC3E}">
        <p14:creationId xmlns:p14="http://schemas.microsoft.com/office/powerpoint/2010/main" val="246913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6</a:t>
            </a:fld>
            <a:endParaRPr lang="en-US"/>
          </a:p>
        </p:txBody>
      </p:sp>
    </p:spTree>
    <p:extLst>
      <p:ext uri="{BB962C8B-B14F-4D97-AF65-F5344CB8AC3E}">
        <p14:creationId xmlns:p14="http://schemas.microsoft.com/office/powerpoint/2010/main" val="10653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spcBef>
                <a:spcPts val="600"/>
              </a:spcBef>
              <a:spcAft>
                <a:spcPts val="600"/>
              </a:spcAft>
              <a:buFont typeface="Arial" panose="020B0604020202020204" pitchFamily="34" charset="0"/>
              <a:buChar char="•"/>
            </a:pPr>
            <a:r>
              <a:rPr lang="en-GB" b="0" i="0" dirty="0">
                <a:solidFill>
                  <a:srgbClr val="374151"/>
                </a:solidFill>
                <a:effectLst/>
                <a:latin typeface="Arial" panose="020B0604020202020204" pitchFamily="34" charset="0"/>
                <a:cs typeface="Arial" panose="020B0604020202020204" pitchFamily="34" charset="0"/>
              </a:rPr>
              <a:t>While the </a:t>
            </a:r>
            <a:r>
              <a:rPr lang="en-GB" b="0" i="0" dirty="0" err="1">
                <a:solidFill>
                  <a:srgbClr val="374151"/>
                </a:solidFill>
                <a:effectLst/>
                <a:latin typeface="Arial" panose="020B0604020202020204" pitchFamily="34" charset="0"/>
                <a:cs typeface="Arial" panose="020B0604020202020204" pitchFamily="34" charset="0"/>
              </a:rPr>
              <a:t>BPfA</a:t>
            </a:r>
            <a:r>
              <a:rPr lang="en-GB" b="0" i="0" dirty="0">
                <a:solidFill>
                  <a:srgbClr val="374151"/>
                </a:solidFill>
                <a:effectLst/>
                <a:latin typeface="Arial" panose="020B0604020202020204" pitchFamily="34" charset="0"/>
                <a:cs typeface="Arial" panose="020B0604020202020204" pitchFamily="34" charset="0"/>
              </a:rPr>
              <a:t> primarily focuses on national governments and international organizations, </a:t>
            </a:r>
            <a:r>
              <a:rPr lang="en-GB" b="1" i="0" dirty="0">
                <a:solidFill>
                  <a:srgbClr val="374151"/>
                </a:solidFill>
                <a:effectLst/>
                <a:latin typeface="Arial" panose="020B0604020202020204" pitchFamily="34" charset="0"/>
                <a:cs typeface="Arial" panose="020B0604020202020204" pitchFamily="34" charset="0"/>
              </a:rPr>
              <a:t>local governments also play a crucial role in its implementation. </a:t>
            </a:r>
            <a:endParaRPr lang="en-GB" sz="1200" b="0" i="0" u="none" strike="noStrike" dirty="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7</a:t>
            </a:fld>
            <a:endParaRPr lang="en-US"/>
          </a:p>
        </p:txBody>
      </p:sp>
    </p:spTree>
    <p:extLst>
      <p:ext uri="{BB962C8B-B14F-4D97-AF65-F5344CB8AC3E}">
        <p14:creationId xmlns:p14="http://schemas.microsoft.com/office/powerpoint/2010/main" val="153751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800" b="0" i="0" u="none" strike="noStrike" dirty="0">
                <a:solidFill>
                  <a:srgbClr val="000000"/>
                </a:solidFill>
                <a:effectLst/>
                <a:latin typeface="Arial" panose="020B0604020202020204" pitchFamily="34" charset="0"/>
              </a:rPr>
              <a:t>“Creating and sustaining the synergy between the SDGs and the </a:t>
            </a:r>
            <a:r>
              <a:rPr lang="en-US" sz="1800" b="0" i="0" u="none" strike="noStrike" dirty="0" err="1">
                <a:solidFill>
                  <a:srgbClr val="000000"/>
                </a:solidFill>
                <a:effectLst/>
                <a:latin typeface="Arial" panose="020B0604020202020204" pitchFamily="34" charset="0"/>
              </a:rPr>
              <a:t>BPfA</a:t>
            </a:r>
            <a:r>
              <a:rPr lang="en-US" sz="1800" b="0" i="0" u="none" strike="noStrike" dirty="0">
                <a:solidFill>
                  <a:srgbClr val="000000"/>
                </a:solidFill>
                <a:effectLst/>
                <a:latin typeface="Arial" panose="020B0604020202020204" pitchFamily="34" charset="0"/>
              </a:rPr>
              <a:t> ensures policy coherence and mainstreams GEWE into national development planning, budgeting and delivery processes. </a:t>
            </a:r>
          </a:p>
          <a:p>
            <a:pPr algn="just" rtl="0">
              <a:spcBef>
                <a:spcPts val="0"/>
              </a:spcBef>
              <a:spcAft>
                <a:spcPts val="0"/>
              </a:spcAft>
            </a:pPr>
            <a:r>
              <a:rPr lang="en-US" sz="1800" b="0" i="0" u="none" strike="noStrike" dirty="0">
                <a:solidFill>
                  <a:srgbClr val="000000"/>
                </a:solidFill>
                <a:effectLst/>
                <a:latin typeface="Arial" panose="020B0604020202020204" pitchFamily="34" charset="0"/>
              </a:rPr>
              <a:t>It also facilitates the integration of GEWE targets and indicators into national data collection, analysis and monitoring systems. It opens the door for GEWE to be at the </a:t>
            </a:r>
            <a:r>
              <a:rPr lang="en-US" sz="1800" b="0" i="0" u="none" strike="noStrike" dirty="0" err="1">
                <a:solidFill>
                  <a:srgbClr val="000000"/>
                </a:solidFill>
                <a:effectLst/>
                <a:latin typeface="Arial" panose="020B0604020202020204" pitchFamily="34" charset="0"/>
              </a:rPr>
              <a:t>centre</a:t>
            </a:r>
            <a:r>
              <a:rPr lang="en-US" sz="1800" b="0" i="0" u="none" strike="noStrike" dirty="0">
                <a:solidFill>
                  <a:srgbClr val="000000"/>
                </a:solidFill>
                <a:effectLst/>
                <a:latin typeface="Arial" panose="020B0604020202020204" pitchFamily="34" charset="0"/>
              </a:rPr>
              <a:t> of the development discourse and accountability systems at sector, national, regional and global levels.”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8</a:t>
            </a:fld>
            <a:endParaRPr lang="en-US"/>
          </a:p>
        </p:txBody>
      </p:sp>
    </p:spTree>
    <p:extLst>
      <p:ext uri="{BB962C8B-B14F-4D97-AF65-F5344CB8AC3E}">
        <p14:creationId xmlns:p14="http://schemas.microsoft.com/office/powerpoint/2010/main" val="46895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1200"/>
              </a:spcBef>
              <a:spcAft>
                <a:spcPts val="1200"/>
              </a:spcAft>
            </a:pPr>
            <a:r>
              <a:rPr lang="en-GB" sz="1200" b="1" i="0" u="none" strike="noStrike" dirty="0">
                <a:solidFill>
                  <a:srgbClr val="000000"/>
                </a:solidFill>
                <a:effectLst/>
                <a:latin typeface="Times New Roman" panose="02020603050405020304" pitchFamily="18" charset="0"/>
              </a:rPr>
              <a:t>This report is based on four guiding principles:</a:t>
            </a:r>
            <a:endParaRPr lang="en-GB" b="0" dirty="0">
              <a:effectLst/>
            </a:endParaRPr>
          </a:p>
          <a:p>
            <a:pPr algn="just" rtl="0" fontAlgn="base">
              <a:spcBef>
                <a:spcPts val="1200"/>
              </a:spcBef>
              <a:spcAft>
                <a:spcPts val="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Evidence-Based: Developing the VLRs requires the access and availability of high-quality urban data, produced at regular intervals and disaggregated by various dimensions, which can be effectively used to inform localized SDG indicators.</a:t>
            </a:r>
          </a:p>
          <a:p>
            <a:pPr algn="just" rtl="0" fontAlgn="base">
              <a:spcBef>
                <a:spcPts val="1200"/>
              </a:spcBef>
              <a:spcAft>
                <a:spcPts val="0"/>
              </a:spcAft>
              <a:buFont typeface="Arial" panose="020B0604020202020204" pitchFamily="34" charset="0"/>
              <a:buChar char="•"/>
            </a:pPr>
            <a:endParaRPr lang="en-GB" sz="1200" b="0" i="0" u="none" strike="noStrike" dirty="0">
              <a:solidFill>
                <a:srgbClr val="000000"/>
              </a:solidFill>
              <a:effectLst/>
              <a:latin typeface="Times New Roman" panose="02020603050405020304" pitchFamily="18" charset="0"/>
            </a:endParaRPr>
          </a:p>
          <a:p>
            <a:pPr algn="just"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Participatory: Elevating the role of participatory processes in developing VLRs. There are multiple ways in which these processes can be organized, depending on the stage, objective and stakeholders involved.</a:t>
            </a:r>
          </a:p>
          <a:p>
            <a:pPr algn="just" rtl="0" fontAlgn="base">
              <a:spcBef>
                <a:spcPts val="0"/>
              </a:spcBef>
              <a:spcAft>
                <a:spcPts val="0"/>
              </a:spcAft>
              <a:buFont typeface="Arial" panose="020B0604020202020204" pitchFamily="34" charset="0"/>
              <a:buChar char="•"/>
            </a:pPr>
            <a:endParaRPr lang="en-GB" sz="1200" b="0" i="0" u="none" strike="noStrike" dirty="0">
              <a:solidFill>
                <a:srgbClr val="000000"/>
              </a:solidFill>
              <a:effectLst/>
              <a:latin typeface="Times New Roman" panose="02020603050405020304" pitchFamily="18" charset="0"/>
            </a:endParaRPr>
          </a:p>
          <a:p>
            <a:pPr algn="just" rtl="0" fontAlgn="base">
              <a:spcBef>
                <a:spcPts val="0"/>
              </a:spcBef>
              <a:spcAft>
                <a:spcPts val="120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Meaningful: Providing insights into the strategies deployed to understand and reconcile various perspectives on local development challenges and how to address them, making the VLRs more reflective.</a:t>
            </a:r>
          </a:p>
          <a:p>
            <a:pPr algn="just" rtl="0" fontAlgn="base">
              <a:spcBef>
                <a:spcPts val="0"/>
              </a:spcBef>
              <a:spcAft>
                <a:spcPts val="1200"/>
              </a:spcAft>
              <a:buFont typeface="Arial" panose="020B0604020202020204" pitchFamily="34" charset="0"/>
              <a:buChar char="•"/>
            </a:pPr>
            <a:endParaRPr lang="en-GB" sz="1200" b="0" i="0" u="none" strike="noStrike" dirty="0">
              <a:solidFill>
                <a:srgbClr val="000000"/>
              </a:solidFill>
              <a:effectLst/>
              <a:latin typeface="Times New Roman" panose="02020603050405020304" pitchFamily="18" charset="0"/>
            </a:endParaRPr>
          </a:p>
          <a:p>
            <a:pPr algn="just" rtl="0" fontAlgn="base">
              <a:spcBef>
                <a:spcPts val="1200"/>
              </a:spcBef>
              <a:spcAft>
                <a:spcPts val="120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Actionable: Ensuring that the VLRs are actionable, emphasizing the importance of connecting data and action, and providing examples of how the VLRs can be operationalized for decision-making in countries and cities.</a:t>
            </a: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9</a:t>
            </a:fld>
            <a:endParaRPr lang="en-US"/>
          </a:p>
        </p:txBody>
      </p:sp>
    </p:spTree>
    <p:extLst>
      <p:ext uri="{BB962C8B-B14F-4D97-AF65-F5344CB8AC3E}">
        <p14:creationId xmlns:p14="http://schemas.microsoft.com/office/powerpoint/2010/main" val="232977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10</a:t>
            </a:fld>
            <a:endParaRPr lang="en-US"/>
          </a:p>
        </p:txBody>
      </p:sp>
    </p:spTree>
    <p:extLst>
      <p:ext uri="{BB962C8B-B14F-4D97-AF65-F5344CB8AC3E}">
        <p14:creationId xmlns:p14="http://schemas.microsoft.com/office/powerpoint/2010/main" val="943873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picture containing drawing&#10;&#10;Description automatically generated">
            <a:extLst>
              <a:ext uri="{FF2B5EF4-FFF2-40B4-BE49-F238E27FC236}">
                <a16:creationId xmlns:a16="http://schemas.microsoft.com/office/drawing/2014/main" id="{010D66FA-8C0F-D54D-91B7-17CC665EC7B4}"/>
              </a:ext>
            </a:extLst>
          </p:cNvPr>
          <p:cNvPicPr>
            <a:picLocks noChangeAspect="1"/>
          </p:cNvPicPr>
          <p:nvPr userDrawn="1"/>
        </p:nvPicPr>
        <p:blipFill>
          <a:blip r:embed="rId3"/>
          <a:stretch>
            <a:fillRect/>
          </a:stretch>
        </p:blipFill>
        <p:spPr>
          <a:xfrm>
            <a:off x="1077733" y="4862104"/>
            <a:ext cx="4992389" cy="1616334"/>
          </a:xfrm>
          <a:prstGeom prst="rect">
            <a:avLst/>
          </a:prstGeom>
        </p:spPr>
      </p:pic>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7225EE-8608-7B41-9502-BFC60C14F400}"/>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Box 4">
            <a:extLst>
              <a:ext uri="{FF2B5EF4-FFF2-40B4-BE49-F238E27FC236}">
                <a16:creationId xmlns:a16="http://schemas.microsoft.com/office/drawing/2014/main" id="{7AE833D7-E954-364B-AC62-83CB091FE16C}"/>
              </a:ext>
            </a:extLst>
          </p:cNvPr>
          <p:cNvSpPr txBox="1"/>
          <p:nvPr userDrawn="1"/>
        </p:nvSpPr>
        <p:spPr>
          <a:xfrm>
            <a:off x="2459506" y="6476168"/>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7" name="Picture 6" descr="A picture containing drawing&#10;&#10;Description automatically generated">
            <a:extLst>
              <a:ext uri="{FF2B5EF4-FFF2-40B4-BE49-F238E27FC236}">
                <a16:creationId xmlns:a16="http://schemas.microsoft.com/office/drawing/2014/main" id="{8873E871-7A5B-7042-8C3D-C461CF40675D}"/>
              </a:ext>
            </a:extLst>
          </p:cNvPr>
          <p:cNvPicPr>
            <a:picLocks noChangeAspect="1"/>
          </p:cNvPicPr>
          <p:nvPr userDrawn="1"/>
        </p:nvPicPr>
        <p:blipFill>
          <a:blip r:embed="rId2"/>
          <a:stretch>
            <a:fillRect/>
          </a:stretch>
        </p:blipFill>
        <p:spPr>
          <a:xfrm>
            <a:off x="702857" y="324610"/>
            <a:ext cx="3127271"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1"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3628102" y="2792624"/>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28102" y="4846405"/>
            <a:ext cx="8025181" cy="457201"/>
          </a:xfrm>
          <a:prstGeom prst="rect">
            <a:avLst/>
          </a:prstGeom>
        </p:spPr>
        <p:txBody>
          <a:bodyPr>
            <a:noAutofit/>
          </a:bodyPr>
          <a:lstStyle>
            <a:lvl1pPr marL="0" indent="0" algn="l">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3628102"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10" name="Picture 9" descr="A picture containing drawing&#10;&#10;Description automatically generated">
            <a:extLst>
              <a:ext uri="{FF2B5EF4-FFF2-40B4-BE49-F238E27FC236}">
                <a16:creationId xmlns:a16="http://schemas.microsoft.com/office/drawing/2014/main" id="{0069C77A-49F4-CB45-9E39-CA32E2A132BD}"/>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428474" y="1719747"/>
            <a:ext cx="8267940" cy="457201"/>
          </a:xfrm>
          <a:prstGeom prst="rect">
            <a:avLst/>
          </a:prstGeom>
        </p:spPr>
        <p:txBody>
          <a:bodyPr>
            <a:noAutofit/>
          </a:bodyPr>
          <a:lstStyle>
            <a:lvl1pPr marL="0" indent="0" algn="l">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1" y="2409691"/>
            <a:ext cx="3428475" cy="3256498"/>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3628103" y="2644988"/>
            <a:ext cx="8025180" cy="3021201"/>
          </a:xfrm>
          <a:prstGeom prst="rect">
            <a:avLst/>
          </a:prstGeom>
        </p:spPr>
        <p:txBody>
          <a:bodyPr/>
          <a:lstStyle>
            <a:lvl1pPr marL="0" indent="0">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F71DCF44-512A-5E47-A08D-1C491F205666}"/>
              </a:ext>
            </a:extLst>
          </p:cNvPr>
          <p:cNvSpPr txBox="1"/>
          <p:nvPr userDrawn="1"/>
        </p:nvSpPr>
        <p:spPr>
          <a:xfrm>
            <a:off x="3628103"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4" name="Picture 3" descr="A picture containing drawing&#10;&#10;Description automatically generated">
            <a:extLst>
              <a:ext uri="{FF2B5EF4-FFF2-40B4-BE49-F238E27FC236}">
                <a16:creationId xmlns:a16="http://schemas.microsoft.com/office/drawing/2014/main" id="{2A12733E-1B53-A842-B212-11139951BD91}"/>
              </a:ext>
            </a:extLst>
          </p:cNvPr>
          <p:cNvPicPr>
            <a:picLocks noChangeAspect="1"/>
          </p:cNvPicPr>
          <p:nvPr userDrawn="1"/>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205787" y="148680"/>
            <a:ext cx="11053314" cy="457201"/>
          </a:xfrm>
          <a:prstGeom prst="rect">
            <a:avLst/>
          </a:prstGeom>
        </p:spPr>
        <p:txBody>
          <a:bodyPr anchor="ctr">
            <a:noAutofit/>
          </a:bodyPr>
          <a:lstStyle>
            <a:lvl1pPr marL="0" indent="0" algn="l">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624235"/>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569343" y="1667820"/>
            <a:ext cx="4740891" cy="4646716"/>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15798" y="2520177"/>
            <a:ext cx="6006859" cy="3794360"/>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15798" y="1667820"/>
            <a:ext cx="6006859" cy="523220"/>
          </a:xfrm>
          <a:prstGeom prst="rect">
            <a:avLst/>
          </a:prstGeom>
          <a:solidFill>
            <a:srgbClr val="0298CA"/>
          </a:solidFill>
        </p:spPr>
        <p:txBody>
          <a:bodyPr>
            <a:noAutofit/>
          </a:bodyPr>
          <a:lstStyle>
            <a:lvl1pPr marL="0" indent="0" algn="l">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47"/>
          </a:xfrm>
          <a:prstGeom prst="rect">
            <a:avLst/>
          </a:prstGeom>
        </p:spPr>
        <p:txBody>
          <a:bodyPr/>
          <a:lstStyle>
            <a:lvl1pPr algn="ctr">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60146"/>
            <a:ext cx="11053314" cy="44521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Box 7">
            <a:extLst>
              <a:ext uri="{FF2B5EF4-FFF2-40B4-BE49-F238E27FC236}">
                <a16:creationId xmlns:a16="http://schemas.microsoft.com/office/drawing/2014/main" id="{56DC2DEF-3FD0-7646-8C5D-4BC29625845B}"/>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70082"/>
            <a:ext cx="11053314" cy="43557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6" name="TextBox 15">
            <a:extLst>
              <a:ext uri="{FF2B5EF4-FFF2-40B4-BE49-F238E27FC236}">
                <a16:creationId xmlns:a16="http://schemas.microsoft.com/office/drawing/2014/main" id="{4DB0F16E-0593-1844-A6B9-FB4ADD448393}"/>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nasrawi@u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12.xml.rels><?xml version="1.0" encoding="UTF-8" standalone="yes"?>
<Relationships xmlns="http://schemas.openxmlformats.org/package/2006/relationships"><Relationship Id="rId3" Type="http://schemas.openxmlformats.org/officeDocument/2006/relationships/hyperlink" Target="mailto:al-nasrawi@un.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png"/><Relationship Id="rId4" Type="http://schemas.openxmlformats.org/officeDocument/2006/relationships/diagramData" Target="../diagrams/data1.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jpe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7.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40.jpeg"/><Relationship Id="rId5" Type="http://schemas.openxmlformats.org/officeDocument/2006/relationships/diagramQuickStyle" Target="../diagrams/quickStyle3.xml"/><Relationship Id="rId10" Type="http://schemas.openxmlformats.org/officeDocument/2006/relationships/image" Target="../media/image39.png"/><Relationship Id="rId4" Type="http://schemas.openxmlformats.org/officeDocument/2006/relationships/diagramLayout" Target="../diagrams/layout3.xml"/><Relationship Id="rId9"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4;p13">
            <a:extLst>
              <a:ext uri="{FF2B5EF4-FFF2-40B4-BE49-F238E27FC236}">
                <a16:creationId xmlns:a16="http://schemas.microsoft.com/office/drawing/2014/main" id="{5B8833A0-FDB6-4CD9-B25D-988B02A3478E}"/>
              </a:ext>
            </a:extLst>
          </p:cNvPr>
          <p:cNvSpPr txBox="1"/>
          <p:nvPr/>
        </p:nvSpPr>
        <p:spPr>
          <a:xfrm>
            <a:off x="6027312" y="4632768"/>
            <a:ext cx="6164687" cy="2225232"/>
          </a:xfrm>
          <a:prstGeom prst="rect">
            <a:avLst/>
          </a:prstGeom>
          <a:solidFill>
            <a:srgbClr val="F1F1F1"/>
          </a:solidFill>
          <a:ln>
            <a:noFill/>
          </a:ln>
        </p:spPr>
        <p:txBody>
          <a:bodyPr spcFirstLastPara="1" wrap="square" lIns="0" tIns="0" rIns="0" bIns="0" anchor="t" anchorCtr="0">
            <a:noAutofit/>
          </a:bodyPr>
          <a:lstStyle/>
          <a:p>
            <a:pPr marL="0" marR="0" lvl="0" indent="0" algn="r" rtl="1">
              <a:spcBef>
                <a:spcPts val="0"/>
              </a:spcBef>
              <a:spcAft>
                <a:spcPts val="0"/>
              </a:spcAft>
              <a:buClr>
                <a:schemeClr val="dk1"/>
              </a:buClr>
              <a:buSzPts val="1100"/>
              <a:buFont typeface="Arial"/>
              <a:buNone/>
            </a:pPr>
            <a:endParaRPr lang="ar-LB" sz="2400" b="1" dirty="0">
              <a:latin typeface="Arial" panose="020B0604020202020204" pitchFamily="34" charset="0"/>
              <a:ea typeface="Raleway"/>
              <a:cs typeface="Arial" panose="020B0604020202020204" pitchFamily="34" charset="0"/>
              <a:sym typeface="Raleway"/>
            </a:endParaRPr>
          </a:p>
          <a:p>
            <a:pPr lvl="1" algn="r" rtl="1">
              <a:buClr>
                <a:schemeClr val="dk1"/>
              </a:buClr>
              <a:buSzPts val="1100"/>
            </a:pPr>
            <a:r>
              <a:rPr lang="ar-LB" sz="2400" b="1" dirty="0">
                <a:latin typeface="Arial" panose="020B0604020202020204" pitchFamily="34" charset="0"/>
                <a:ea typeface="Raleway"/>
                <a:cs typeface="Arial" panose="020B0604020202020204" pitchFamily="34" charset="0"/>
                <a:sym typeface="Raleway"/>
              </a:rPr>
              <a:t>د. سكينة النصراوي</a:t>
            </a:r>
          </a:p>
          <a:p>
            <a:pPr lvl="1" algn="r" rtl="1">
              <a:buClr>
                <a:schemeClr val="dk1"/>
              </a:buClr>
              <a:buSzPts val="1100"/>
            </a:pPr>
            <a:r>
              <a:rPr lang="ar-LB" sz="2400" b="1" dirty="0">
                <a:latin typeface="Arial" panose="020B0604020202020204" pitchFamily="34" charset="0"/>
                <a:ea typeface="Raleway"/>
                <a:cs typeface="Arial" panose="020B0604020202020204" pitchFamily="34" charset="0"/>
                <a:sym typeface="Raleway"/>
              </a:rPr>
              <a:t>مديرة ملف التنمية الحضرية المستدامة</a:t>
            </a:r>
            <a:br>
              <a:rPr lang="ar-LB" sz="2400" b="1" dirty="0">
                <a:latin typeface="Arial" panose="020B0604020202020204" pitchFamily="34" charset="0"/>
                <a:ea typeface="Raleway"/>
                <a:cs typeface="Arial" panose="020B0604020202020204" pitchFamily="34" charset="0"/>
                <a:sym typeface="Raleway"/>
              </a:rPr>
            </a:br>
            <a:r>
              <a:rPr lang="ar-LB" sz="2400" b="1" dirty="0">
                <a:latin typeface="Arial" panose="020B0604020202020204" pitchFamily="34" charset="0"/>
                <a:ea typeface="Raleway"/>
                <a:cs typeface="Arial" panose="020B0604020202020204" pitchFamily="34" charset="0"/>
                <a:sym typeface="Raleway"/>
              </a:rPr>
              <a:t>مجموعة السكان والعدالة بين الجنسين والتنمية الشاملة في الإسكوا</a:t>
            </a:r>
          </a:p>
          <a:p>
            <a:pPr lvl="1" algn="r" rtl="1">
              <a:buClr>
                <a:schemeClr val="dk1"/>
              </a:buClr>
              <a:buSzPts val="1100"/>
            </a:pPr>
            <a:r>
              <a:rPr lang="en-US" sz="1700" dirty="0">
                <a:solidFill>
                  <a:srgbClr val="134985"/>
                </a:solidFill>
                <a:latin typeface="Arial" panose="020B0604020202020204" pitchFamily="34" charset="0"/>
                <a:cs typeface="Arial" panose="020B0604020202020204" pitchFamily="34" charset="0"/>
                <a:sym typeface="Raleway"/>
                <a:hlinkClick r:id="rId3">
                  <a:extLst>
                    <a:ext uri="{A12FA001-AC4F-418D-AE19-62706E023703}">
                      <ahyp:hlinkClr xmlns:ahyp="http://schemas.microsoft.com/office/drawing/2018/hyperlinkcolor" val="tx"/>
                    </a:ext>
                  </a:extLst>
                </a:hlinkClick>
              </a:rPr>
              <a:t>al-nasrawi@un.org</a:t>
            </a:r>
            <a:endParaRPr sz="17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254DAB2-C770-3763-2425-76328230E0FF}"/>
              </a:ext>
            </a:extLst>
          </p:cNvPr>
          <p:cNvSpPr txBox="1"/>
          <p:nvPr/>
        </p:nvSpPr>
        <p:spPr>
          <a:xfrm>
            <a:off x="0" y="1491297"/>
            <a:ext cx="11966531" cy="1200329"/>
          </a:xfrm>
          <a:prstGeom prst="rect">
            <a:avLst/>
          </a:prstGeom>
          <a:noFill/>
        </p:spPr>
        <p:txBody>
          <a:bodyPr wrap="square">
            <a:spAutoFit/>
          </a:bodyPr>
          <a:lstStyle/>
          <a:p>
            <a:pPr marL="0" marR="0" algn="ctr" rtl="1" fontAlgn="base">
              <a:spcBef>
                <a:spcPts val="0"/>
              </a:spcBef>
              <a:spcAft>
                <a:spcPts val="0"/>
              </a:spcAft>
            </a:pPr>
            <a:r>
              <a:rPr lang="ar-LB"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اجتماع اقليمي لتعزيز قدرات اللجنة الفرعية حول المساواة بين الجنسين</a:t>
            </a:r>
          </a:p>
          <a:p>
            <a:pPr marL="0" marR="0" algn="ctr" rtl="1" fontAlgn="base">
              <a:spcBef>
                <a:spcPts val="0"/>
              </a:spcBef>
              <a:spcAft>
                <a:spcPts val="0"/>
              </a:spcAft>
            </a:pPr>
            <a:r>
              <a:rPr lang="ar-LB"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في مجال إعداد التقارير الوطنية عن الأطر والالتزامات الدولية</a:t>
            </a:r>
            <a:r>
              <a:rPr lang="en-US"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 </a:t>
            </a:r>
            <a:r>
              <a:rPr lang="ar-LB"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ولا سيما إعلان ومنهاج عمل بيجين + 30</a:t>
            </a:r>
          </a:p>
          <a:p>
            <a:pPr marL="0" marR="0" algn="ctr" rtl="1" fontAlgn="base">
              <a:spcBef>
                <a:spcPts val="0"/>
              </a:spcBef>
              <a:spcAft>
                <a:spcPts val="0"/>
              </a:spcAft>
            </a:pPr>
            <a:r>
              <a:rPr lang="ar-LB"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وخطة التنمية المستدامة لعام 2030</a:t>
            </a:r>
            <a:endParaRPr lang="en-US" sz="24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CEC4DC14-CE20-77CC-4E9F-F1A8163398B6}"/>
              </a:ext>
            </a:extLst>
          </p:cNvPr>
          <p:cNvSpPr txBox="1"/>
          <p:nvPr/>
        </p:nvSpPr>
        <p:spPr>
          <a:xfrm>
            <a:off x="1914521" y="3769447"/>
            <a:ext cx="8291512" cy="369332"/>
          </a:xfrm>
          <a:prstGeom prst="rect">
            <a:avLst/>
          </a:prstGeom>
          <a:noFill/>
        </p:spPr>
        <p:txBody>
          <a:bodyPr wrap="square">
            <a:spAutoFit/>
          </a:bodyPr>
          <a:lstStyle/>
          <a:p>
            <a:pPr marL="0" marR="0" algn="ctr" fontAlgn="base">
              <a:spcBef>
                <a:spcPts val="0"/>
              </a:spcBef>
              <a:spcAft>
                <a:spcPts val="0"/>
              </a:spcAft>
            </a:pPr>
            <a:r>
              <a:rPr lang="ar-LB" sz="1800" b="1"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rPr>
              <a:t>21 – 22 حزيران/يونيو 2023</a:t>
            </a:r>
            <a:endParaRPr lang="en-US" sz="1600" dirty="0">
              <a:solidFill>
                <a:srgbClr val="FFF0B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FEF31683-B205-EF33-9A23-2114C743CB86}"/>
              </a:ext>
            </a:extLst>
          </p:cNvPr>
          <p:cNvSpPr txBox="1"/>
          <p:nvPr/>
        </p:nvSpPr>
        <p:spPr>
          <a:xfrm>
            <a:off x="1056400" y="3027991"/>
            <a:ext cx="9664484" cy="523220"/>
          </a:xfrm>
          <a:prstGeom prst="rect">
            <a:avLst/>
          </a:prstGeom>
          <a:noFill/>
        </p:spPr>
        <p:txBody>
          <a:bodyPr wrap="square">
            <a:spAutoFit/>
          </a:bodyPr>
          <a:lstStyle/>
          <a:p>
            <a:pPr algn="ctr"/>
            <a:r>
              <a:rPr lang="ar-LB" sz="2800" b="1" i="0" u="none" strike="noStrike" baseline="0" dirty="0">
                <a:solidFill>
                  <a:schemeClr val="bg1"/>
                </a:solidFill>
                <a:latin typeface="Calibri" panose="020F0502020204030204" pitchFamily="34" charset="0"/>
                <a:cs typeface="Calibri" panose="020F0502020204030204" pitchFamily="34" charset="0"/>
              </a:rPr>
              <a:t>التقارير الطوعية المحلية وتقاطعاتها مع مراجعات منهاج عمل بيجين </a:t>
            </a:r>
            <a:r>
              <a:rPr lang="en-US" sz="2800" b="1" i="0" u="none" strike="noStrike" baseline="0" dirty="0">
                <a:solidFill>
                  <a:schemeClr val="bg1"/>
                </a:solidFill>
                <a:latin typeface="Calibri" panose="020F0502020204030204" pitchFamily="34" charset="0"/>
                <a:cs typeface="Calibri" panose="020F0502020204030204" pitchFamily="34" charset="0"/>
              </a:rPr>
              <a:t> </a:t>
            </a:r>
            <a:endParaRPr lang="en-GB" sz="2800" b="1" i="0" u="none" strike="noStrike" baseline="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3414C00-6609-BB46-38D5-F2593129000A}"/>
              </a:ext>
            </a:extLst>
          </p:cNvPr>
          <p:cNvPicPr>
            <a:picLocks noChangeAspect="1"/>
          </p:cNvPicPr>
          <p:nvPr/>
        </p:nvPicPr>
        <p:blipFill>
          <a:blip r:embed="rId4"/>
          <a:stretch>
            <a:fillRect/>
          </a:stretch>
        </p:blipFill>
        <p:spPr>
          <a:xfrm>
            <a:off x="0" y="4632767"/>
            <a:ext cx="6096000" cy="2225233"/>
          </a:xfrm>
          <a:prstGeom prst="rect">
            <a:avLst/>
          </a:prstGeom>
        </p:spPr>
      </p:pic>
    </p:spTree>
    <p:extLst>
      <p:ext uri="{BB962C8B-B14F-4D97-AF65-F5344CB8AC3E}">
        <p14:creationId xmlns:p14="http://schemas.microsoft.com/office/powerpoint/2010/main" val="420966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B20BD4A-99F9-4DBC-BE4E-3286029A36F6}"/>
              </a:ext>
            </a:extLst>
          </p:cNvPr>
          <p:cNvGrpSpPr/>
          <p:nvPr/>
        </p:nvGrpSpPr>
        <p:grpSpPr>
          <a:xfrm>
            <a:off x="81023" y="998497"/>
            <a:ext cx="11923789" cy="658853"/>
            <a:chOff x="890977" y="-1090469"/>
            <a:chExt cx="2115164" cy="1269098"/>
          </a:xfrm>
        </p:grpSpPr>
        <p:sp>
          <p:nvSpPr>
            <p:cNvPr id="27" name="Rectangle 26">
              <a:extLst>
                <a:ext uri="{FF2B5EF4-FFF2-40B4-BE49-F238E27FC236}">
                  <a16:creationId xmlns:a16="http://schemas.microsoft.com/office/drawing/2014/main" id="{7E2FA7A1-03C0-4A81-8174-8B91881F6A79}"/>
                </a:ext>
              </a:extLst>
            </p:cNvPr>
            <p:cNvSpPr/>
            <p:nvPr/>
          </p:nvSpPr>
          <p:spPr>
            <a:xfrm>
              <a:off x="890977" y="-1090469"/>
              <a:ext cx="2115164" cy="1269098"/>
            </a:xfrm>
            <a:prstGeom prst="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E16E6FFC-A26D-4D68-B7AF-D4B1F7A6A62F}"/>
                </a:ext>
              </a:extLst>
            </p:cNvPr>
            <p:cNvSpPr txBox="1"/>
            <p:nvPr/>
          </p:nvSpPr>
          <p:spPr>
            <a:xfrm>
              <a:off x="890977" y="-953248"/>
              <a:ext cx="2115164" cy="1116606"/>
            </a:xfrm>
            <a:prstGeom prst="rect">
              <a:avLst/>
            </a:prstGeom>
            <a:solidFill>
              <a:schemeClr val="accent1">
                <a:lumMod val="20000"/>
                <a:lumOff val="80000"/>
              </a:schemeClr>
            </a:solidFill>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LB" sz="2400" b="1" kern="1200" dirty="0">
                  <a:solidFill>
                    <a:schemeClr val="accent1">
                      <a:lumMod val="50000"/>
                    </a:schemeClr>
                  </a:solidFill>
                  <a:latin typeface="Arial" panose="020B0604020202020204" pitchFamily="34" charset="0"/>
                  <a:ea typeface="Jost" charset="0"/>
                  <a:cs typeface="Arial" panose="020B0604020202020204" pitchFamily="34" charset="0"/>
                </a:rPr>
                <a:t>أول استعراض طوعي محلي في المنطقة العربية</a:t>
              </a:r>
              <a:endParaRPr lang="en-US" sz="2400" b="1" kern="1200" dirty="0">
                <a:solidFill>
                  <a:schemeClr val="accent1">
                    <a:lumMod val="50000"/>
                  </a:schemeClr>
                </a:solidFill>
                <a:latin typeface="Arial" panose="020B0604020202020204" pitchFamily="34" charset="0"/>
                <a:ea typeface="Jost" charset="0"/>
                <a:cs typeface="Arial" panose="020B0604020202020204" pitchFamily="34" charset="0"/>
              </a:endParaRPr>
            </a:p>
          </p:txBody>
        </p:sp>
      </p:grpSp>
      <p:pic>
        <p:nvPicPr>
          <p:cNvPr id="51" name="Picture 50" descr="A picture containing text, businesscard, clipart&#10;&#10;Description automatically generated">
            <a:extLst>
              <a:ext uri="{FF2B5EF4-FFF2-40B4-BE49-F238E27FC236}">
                <a16:creationId xmlns:a16="http://schemas.microsoft.com/office/drawing/2014/main" id="{98F3F924-5D62-45DD-A72F-628CE2606903}"/>
              </a:ext>
            </a:extLst>
          </p:cNvPr>
          <p:cNvPicPr>
            <a:picLocks noChangeAspect="1"/>
          </p:cNvPicPr>
          <p:nvPr/>
        </p:nvPicPr>
        <p:blipFill>
          <a:blip r:embed="rId3"/>
          <a:stretch>
            <a:fillRect/>
          </a:stretch>
        </p:blipFill>
        <p:spPr>
          <a:xfrm>
            <a:off x="238912" y="998497"/>
            <a:ext cx="1730335" cy="735530"/>
          </a:xfrm>
          <a:prstGeom prst="rect">
            <a:avLst/>
          </a:prstGeom>
          <a:ln>
            <a:noFill/>
          </a:ln>
          <a:effectLst>
            <a:softEdge rad="112500"/>
          </a:effectLst>
        </p:spPr>
      </p:pic>
      <p:sp>
        <p:nvSpPr>
          <p:cNvPr id="60" name="TextBox 59">
            <a:extLst>
              <a:ext uri="{FF2B5EF4-FFF2-40B4-BE49-F238E27FC236}">
                <a16:creationId xmlns:a16="http://schemas.microsoft.com/office/drawing/2014/main" id="{C79CD575-2F7C-4775-8D58-C38A03076C0B}"/>
              </a:ext>
            </a:extLst>
          </p:cNvPr>
          <p:cNvSpPr txBox="1"/>
          <p:nvPr/>
        </p:nvSpPr>
        <p:spPr>
          <a:xfrm>
            <a:off x="1636618" y="6388372"/>
            <a:ext cx="10039350" cy="307777"/>
          </a:xfrm>
          <a:prstGeom prst="rect">
            <a:avLst/>
          </a:prstGeom>
          <a:solidFill>
            <a:schemeClr val="bg1"/>
          </a:solidFill>
        </p:spPr>
        <p:txBody>
          <a:bodyPr wrap="square">
            <a:spAutoFit/>
          </a:bodyPr>
          <a:lstStyle/>
          <a:p>
            <a:pPr marR="0" lvl="0" algn="just" rtl="0">
              <a:spcBef>
                <a:spcPts val="600"/>
              </a:spcBef>
              <a:spcAft>
                <a:spcPts val="600"/>
              </a:spcAft>
            </a:pPr>
            <a:endParaRPr lang="en-US" sz="1400" dirty="0">
              <a:solidFill>
                <a:srgbClr val="0894C6"/>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Subtitle 3">
            <a:extLst>
              <a:ext uri="{FF2B5EF4-FFF2-40B4-BE49-F238E27FC236}">
                <a16:creationId xmlns:a16="http://schemas.microsoft.com/office/drawing/2014/main" id="{D91D9ED2-B50B-F349-570D-A76BACA8ABDD}"/>
              </a:ext>
            </a:extLst>
          </p:cNvPr>
          <p:cNvSpPr>
            <a:spLocks noGrp="1"/>
          </p:cNvSpPr>
          <p:nvPr>
            <p:ph type="subTitle" idx="12"/>
          </p:nvPr>
        </p:nvSpPr>
        <p:spPr>
          <a:xfrm>
            <a:off x="205787" y="148680"/>
            <a:ext cx="11053314" cy="457201"/>
          </a:xfrm>
        </p:spPr>
        <p:txBody>
          <a:bodyPr/>
          <a:lstStyle/>
          <a:p>
            <a:pPr algn="r" rtl="1"/>
            <a:r>
              <a:rPr lang="ar-LB" sz="2400" b="1" i="0" u="none" strike="noStrike" dirty="0">
                <a:solidFill>
                  <a:srgbClr val="000000"/>
                </a:solidFill>
                <a:effectLst/>
                <a:latin typeface="Arial" panose="020B0604020202020204" pitchFamily="34" charset="0"/>
              </a:rPr>
              <a:t>التقاطعات العملية ومنهاج عمل بجين والاستعراضات الطوعية المحلية - مثال مدينة عمان</a:t>
            </a:r>
            <a:endParaRPr lang="en-US" sz="4000" dirty="0"/>
          </a:p>
        </p:txBody>
      </p:sp>
      <p:pic>
        <p:nvPicPr>
          <p:cNvPr id="10" name="Content Placeholder 4">
            <a:extLst>
              <a:ext uri="{FF2B5EF4-FFF2-40B4-BE49-F238E27FC236}">
                <a16:creationId xmlns:a16="http://schemas.microsoft.com/office/drawing/2014/main" id="{395F7B59-91EF-BA2A-4FC8-D206189B170B}"/>
              </a:ext>
            </a:extLst>
          </p:cNvPr>
          <p:cNvPicPr>
            <a:picLocks noGrp="1" noChangeAspect="1"/>
          </p:cNvPicPr>
          <p:nvPr>
            <p:ph sz="half" idx="1"/>
          </p:nvPr>
        </p:nvPicPr>
        <p:blipFill>
          <a:blip r:embed="rId4"/>
          <a:srcRect/>
          <a:stretch/>
        </p:blipFill>
        <p:spPr>
          <a:xfrm>
            <a:off x="99910" y="1734027"/>
            <a:ext cx="2229214" cy="3093604"/>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FBC5DB35-742F-FD6A-F0A2-851C86DA679A}"/>
              </a:ext>
            </a:extLst>
          </p:cNvPr>
          <p:cNvSpPr txBox="1"/>
          <p:nvPr/>
        </p:nvSpPr>
        <p:spPr>
          <a:xfrm>
            <a:off x="85577" y="5120839"/>
            <a:ext cx="4752864" cy="1477328"/>
          </a:xfrm>
          <a:prstGeom prst="rect">
            <a:avLst/>
          </a:prstGeom>
          <a:noFill/>
        </p:spPr>
        <p:txBody>
          <a:bodyPr wrap="square" rtlCol="0">
            <a:spAutoFit/>
          </a:bodyPr>
          <a:lstStyle/>
          <a:p>
            <a:pPr marL="285750" indent="-285750" algn="r" rtl="1">
              <a:buFont typeface="Arial" panose="020B0604020202020204" pitchFamily="34" charset="0"/>
              <a:buChar char="•"/>
            </a:pPr>
            <a:r>
              <a:rPr lang="ar-LB" i="0" u="none" strike="noStrike" dirty="0">
                <a:solidFill>
                  <a:srgbClr val="000000"/>
                </a:solidFill>
                <a:effectLst/>
                <a:latin typeface="Arial" panose="020B0604020202020204" pitchFamily="34" charset="0"/>
                <a:cs typeface="Arial" panose="020B0604020202020204" pitchFamily="34" charset="0"/>
              </a:rPr>
              <a:t>تعميم </a:t>
            </a:r>
            <a:r>
              <a:rPr lang="ar-LB" i="0" u="sng" strike="noStrike" dirty="0">
                <a:solidFill>
                  <a:srgbClr val="000000"/>
                </a:solidFill>
                <a:effectLst/>
                <a:latin typeface="Arial" panose="020B0604020202020204" pitchFamily="34" charset="0"/>
                <a:cs typeface="Arial" panose="020B0604020202020204" pitchFamily="34" charset="0"/>
              </a:rPr>
              <a:t>منظور المساواة بين الجنسين </a:t>
            </a:r>
            <a:r>
              <a:rPr lang="ar-LB" b="0" i="0" u="sng" strike="noStrike" dirty="0">
                <a:solidFill>
                  <a:srgbClr val="000000"/>
                </a:solidFill>
                <a:effectLst/>
                <a:latin typeface="Arial" panose="020B0604020202020204" pitchFamily="34" charset="0"/>
                <a:cs typeface="Arial" panose="020B0604020202020204" pitchFamily="34" charset="0"/>
              </a:rPr>
              <a:t>في عملية إعداد التقارير</a:t>
            </a:r>
            <a:endParaRPr lang="en-US" b="0" i="0" u="sng" strike="noStrike" dirty="0">
              <a:solidFill>
                <a:srgbClr val="000000"/>
              </a:solidFill>
              <a:effectLst/>
              <a:latin typeface="Arial" panose="020B0604020202020204" pitchFamily="34" charset="0"/>
              <a:cs typeface="Arial" panose="020B0604020202020204" pitchFamily="34" charset="0"/>
            </a:endParaRPr>
          </a:p>
          <a:p>
            <a:pPr marL="285750" indent="-285750" algn="r" rtl="1">
              <a:buFont typeface="Arial" panose="020B0604020202020204" pitchFamily="34" charset="0"/>
              <a:buChar char="•"/>
            </a:pPr>
            <a:r>
              <a:rPr lang="ar-LB" b="0" i="0" u="none" strike="noStrike" dirty="0">
                <a:solidFill>
                  <a:srgbClr val="000000"/>
                </a:solidFill>
                <a:effectLst/>
                <a:latin typeface="Arial" panose="020B0604020202020204" pitchFamily="34" charset="0"/>
                <a:cs typeface="Arial" panose="020B0604020202020204" pitchFamily="34" charset="0"/>
              </a:rPr>
              <a:t>عملية وضع ومراجعة التقرير </a:t>
            </a:r>
            <a:r>
              <a:rPr lang="ar-LB" b="0" i="0" u="sng" strike="noStrike" dirty="0">
                <a:solidFill>
                  <a:srgbClr val="000000"/>
                </a:solidFill>
                <a:effectLst/>
                <a:latin typeface="Arial" panose="020B0604020202020204" pitchFamily="34" charset="0"/>
                <a:cs typeface="Arial" panose="020B0604020202020204" pitchFamily="34" charset="0"/>
              </a:rPr>
              <a:t>تشاركية وشاملة</a:t>
            </a:r>
          </a:p>
          <a:p>
            <a:pPr marL="285750" indent="-285750" algn="r" rtl="1">
              <a:buFont typeface="Arial" panose="020B0604020202020204" pitchFamily="34" charset="0"/>
              <a:buChar char="•"/>
            </a:pPr>
            <a:r>
              <a:rPr lang="ar-LB" u="sng" dirty="0">
                <a:solidFill>
                  <a:srgbClr val="000000"/>
                </a:solidFill>
                <a:latin typeface="Arial" panose="020B0604020202020204" pitchFamily="34" charset="0"/>
                <a:cs typeface="Arial" panose="020B0604020202020204" pitchFamily="34" charset="0"/>
              </a:rPr>
              <a:t>تم تصنيف البيانات التي تم جمعها من المرصد الحضري </a:t>
            </a:r>
            <a:r>
              <a:rPr lang="ar-LB" dirty="0">
                <a:solidFill>
                  <a:srgbClr val="000000"/>
                </a:solidFill>
                <a:latin typeface="Arial" panose="020B0604020202020204" pitchFamily="34" charset="0"/>
                <a:cs typeface="Arial" panose="020B0604020202020204" pitchFamily="34" charset="0"/>
              </a:rPr>
              <a:t>في عمان حسب الجنس لجميع أهداف التنمية المستدامة (مثل البطالة ، والصحة ، والوصول إلى وسائل النقل وغيرها)</a:t>
            </a:r>
            <a:endParaRPr lang="en-US"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803A4D6-638C-1929-1FBB-6CCEC348A783}"/>
              </a:ext>
            </a:extLst>
          </p:cNvPr>
          <p:cNvPicPr>
            <a:picLocks noChangeAspect="1"/>
          </p:cNvPicPr>
          <p:nvPr/>
        </p:nvPicPr>
        <p:blipFill rotWithShape="1">
          <a:blip r:embed="rId5"/>
          <a:srcRect t="20282"/>
          <a:stretch/>
        </p:blipFill>
        <p:spPr>
          <a:xfrm>
            <a:off x="10433742" y="5656877"/>
            <a:ext cx="1726438" cy="941290"/>
          </a:xfrm>
          <a:prstGeom prst="rect">
            <a:avLst/>
          </a:prstGeom>
        </p:spPr>
      </p:pic>
      <p:pic>
        <p:nvPicPr>
          <p:cNvPr id="14" name="Picture 13">
            <a:extLst>
              <a:ext uri="{FF2B5EF4-FFF2-40B4-BE49-F238E27FC236}">
                <a16:creationId xmlns:a16="http://schemas.microsoft.com/office/drawing/2014/main" id="{D9A26B8E-7FED-6745-9722-D0156709244D}"/>
              </a:ext>
            </a:extLst>
          </p:cNvPr>
          <p:cNvPicPr>
            <a:picLocks noChangeAspect="1"/>
          </p:cNvPicPr>
          <p:nvPr/>
        </p:nvPicPr>
        <p:blipFill rotWithShape="1">
          <a:blip r:embed="rId6"/>
          <a:srcRect t="15704"/>
          <a:stretch/>
        </p:blipFill>
        <p:spPr>
          <a:xfrm>
            <a:off x="10745982" y="2317270"/>
            <a:ext cx="1414198" cy="893997"/>
          </a:xfrm>
          <a:prstGeom prst="rect">
            <a:avLst/>
          </a:prstGeom>
        </p:spPr>
      </p:pic>
      <p:pic>
        <p:nvPicPr>
          <p:cNvPr id="15" name="Picture 14">
            <a:extLst>
              <a:ext uri="{FF2B5EF4-FFF2-40B4-BE49-F238E27FC236}">
                <a16:creationId xmlns:a16="http://schemas.microsoft.com/office/drawing/2014/main" id="{E590A9FE-B13C-996D-1F53-9623606BD0EE}"/>
              </a:ext>
            </a:extLst>
          </p:cNvPr>
          <p:cNvPicPr>
            <a:picLocks noChangeAspect="1"/>
          </p:cNvPicPr>
          <p:nvPr/>
        </p:nvPicPr>
        <p:blipFill rotWithShape="1">
          <a:blip r:embed="rId7"/>
          <a:srcRect t="22174"/>
          <a:stretch/>
        </p:blipFill>
        <p:spPr>
          <a:xfrm>
            <a:off x="10472448" y="3981879"/>
            <a:ext cx="1738895" cy="952439"/>
          </a:xfrm>
          <a:prstGeom prst="rect">
            <a:avLst/>
          </a:prstGeom>
        </p:spPr>
      </p:pic>
      <p:pic>
        <p:nvPicPr>
          <p:cNvPr id="16" name="Picture 8" descr="Goal 8: Decent work and economic growth | Joint SDG Fund">
            <a:extLst>
              <a:ext uri="{FF2B5EF4-FFF2-40B4-BE49-F238E27FC236}">
                <a16:creationId xmlns:a16="http://schemas.microsoft.com/office/drawing/2014/main" id="{162AEF9C-F198-4B23-3CB9-D53A0D3EC2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9192" y="3519843"/>
            <a:ext cx="1589590" cy="12885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SUSTAINABLE DEVELOPMENT GOAL 3: Ensure healthy lives and promote well-being  for all at all ages. | SociSDG">
            <a:extLst>
              <a:ext uri="{FF2B5EF4-FFF2-40B4-BE49-F238E27FC236}">
                <a16:creationId xmlns:a16="http://schemas.microsoft.com/office/drawing/2014/main" id="{77BECA04-DF30-1764-4322-D8520260B2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8436" y="1884994"/>
            <a:ext cx="1599127" cy="12920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Goal 13: Climate action | Joint SDG Fund">
            <a:extLst>
              <a:ext uri="{FF2B5EF4-FFF2-40B4-BE49-F238E27FC236}">
                <a16:creationId xmlns:a16="http://schemas.microsoft.com/office/drawing/2014/main" id="{724FC457-A612-5FF0-3F13-742B0FC716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55854" y="5269720"/>
            <a:ext cx="1589590" cy="12885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3F54E41-2054-B9F3-D2E4-7CF252ACA05B}"/>
              </a:ext>
            </a:extLst>
          </p:cNvPr>
          <p:cNvPicPr>
            <a:picLocks noChangeAspect="1"/>
          </p:cNvPicPr>
          <p:nvPr/>
        </p:nvPicPr>
        <p:blipFill>
          <a:blip r:embed="rId11"/>
          <a:srcRect/>
          <a:stretch/>
        </p:blipFill>
        <p:spPr>
          <a:xfrm>
            <a:off x="4747309" y="1700290"/>
            <a:ext cx="4147818" cy="5157710"/>
          </a:xfrm>
          <a:prstGeom prst="rect">
            <a:avLst/>
          </a:prstGeom>
        </p:spPr>
      </p:pic>
      <p:pic>
        <p:nvPicPr>
          <p:cNvPr id="21" name="Picture 20">
            <a:extLst>
              <a:ext uri="{FF2B5EF4-FFF2-40B4-BE49-F238E27FC236}">
                <a16:creationId xmlns:a16="http://schemas.microsoft.com/office/drawing/2014/main" id="{EC802647-4CA0-4189-72C0-5EC840CCF21F}"/>
              </a:ext>
            </a:extLst>
          </p:cNvPr>
          <p:cNvPicPr>
            <a:picLocks noChangeAspect="1"/>
          </p:cNvPicPr>
          <p:nvPr/>
        </p:nvPicPr>
        <p:blipFill>
          <a:blip r:embed="rId12"/>
          <a:stretch>
            <a:fillRect/>
          </a:stretch>
        </p:blipFill>
        <p:spPr>
          <a:xfrm>
            <a:off x="2401705" y="1824341"/>
            <a:ext cx="2194713" cy="300329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82E12E6-9B8B-6AE9-9F5B-3B03C71F9093}"/>
              </a:ext>
            </a:extLst>
          </p:cNvPr>
          <p:cNvSpPr/>
          <p:nvPr/>
        </p:nvSpPr>
        <p:spPr>
          <a:xfrm>
            <a:off x="10027034" y="1539811"/>
            <a:ext cx="1165822" cy="730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a:extLst>
              <a:ext uri="{FF2B5EF4-FFF2-40B4-BE49-F238E27FC236}">
                <a16:creationId xmlns:a16="http://schemas.microsoft.com/office/drawing/2014/main" id="{9782B1CB-3CE3-9C53-AE9E-B9BDDF9002EB}"/>
              </a:ext>
            </a:extLst>
          </p:cNvPr>
          <p:cNvSpPr/>
          <p:nvPr/>
        </p:nvSpPr>
        <p:spPr>
          <a:xfrm>
            <a:off x="5513089" y="3063660"/>
            <a:ext cx="1165822" cy="7306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a16="http://schemas.microsoft.com/office/drawing/2014/main" id="{1415D0B0-8A44-72F5-191C-5B5DBA316CFF}"/>
              </a:ext>
            </a:extLst>
          </p:cNvPr>
          <p:cNvSpPr txBox="1"/>
          <p:nvPr/>
        </p:nvSpPr>
        <p:spPr>
          <a:xfrm>
            <a:off x="10772327" y="1755033"/>
            <a:ext cx="1387853" cy="730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ar-LB" b="1" kern="1200" dirty="0">
                <a:solidFill>
                  <a:schemeClr val="tx1"/>
                </a:solidFill>
                <a:latin typeface="Arial" panose="020B0604020202020204" pitchFamily="34" charset="0"/>
                <a:cs typeface="Arial" panose="020B0604020202020204" pitchFamily="34" charset="0"/>
              </a:rPr>
              <a:t>المرأة والصحة</a:t>
            </a:r>
            <a:endParaRPr lang="en-US" b="1" kern="1200" dirty="0">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266CE77-7C86-669B-A0A4-6218A0B980FE}"/>
              </a:ext>
            </a:extLst>
          </p:cNvPr>
          <p:cNvSpPr txBox="1"/>
          <p:nvPr/>
        </p:nvSpPr>
        <p:spPr>
          <a:xfrm>
            <a:off x="10772326" y="3408164"/>
            <a:ext cx="1387853" cy="730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ar-LB" b="1" kern="1200" dirty="0">
                <a:solidFill>
                  <a:schemeClr val="tx1"/>
                </a:solidFill>
                <a:latin typeface="Arial" panose="020B0604020202020204" pitchFamily="34" charset="0"/>
                <a:cs typeface="Arial" panose="020B0604020202020204" pitchFamily="34" charset="0"/>
              </a:rPr>
              <a:t>المرأة والاقتصاد</a:t>
            </a:r>
            <a:endParaRPr lang="en-US" b="1" kern="1200" dirty="0">
              <a:solidFill>
                <a:schemeClr val="tx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2B8FFFA-69E6-9BCF-93A5-1B64F560DDAB}"/>
              </a:ext>
            </a:extLst>
          </p:cNvPr>
          <p:cNvSpPr txBox="1"/>
          <p:nvPr/>
        </p:nvSpPr>
        <p:spPr>
          <a:xfrm>
            <a:off x="10708885" y="5142693"/>
            <a:ext cx="1387853" cy="7306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ar-LB" b="1" kern="1200" dirty="0">
                <a:solidFill>
                  <a:schemeClr val="tx1"/>
                </a:solidFill>
                <a:latin typeface="Arial" panose="020B0604020202020204" pitchFamily="34" charset="0"/>
                <a:cs typeface="Arial" panose="020B0604020202020204" pitchFamily="34" charset="0"/>
              </a:rPr>
              <a:t>المرأة والبيئة</a:t>
            </a:r>
            <a:endParaRPr lang="en-US" b="1" kern="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93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C79CD575-2F7C-4775-8D58-C38A03076C0B}"/>
              </a:ext>
            </a:extLst>
          </p:cNvPr>
          <p:cNvSpPr txBox="1"/>
          <p:nvPr/>
        </p:nvSpPr>
        <p:spPr>
          <a:xfrm>
            <a:off x="1636618" y="6388372"/>
            <a:ext cx="10039350" cy="307777"/>
          </a:xfrm>
          <a:prstGeom prst="rect">
            <a:avLst/>
          </a:prstGeom>
          <a:solidFill>
            <a:schemeClr val="bg1"/>
          </a:solidFill>
        </p:spPr>
        <p:txBody>
          <a:bodyPr wrap="square">
            <a:spAutoFit/>
          </a:bodyPr>
          <a:lstStyle/>
          <a:p>
            <a:pPr marR="0" lvl="0" algn="just" rtl="0">
              <a:spcBef>
                <a:spcPts val="600"/>
              </a:spcBef>
              <a:spcAft>
                <a:spcPts val="600"/>
              </a:spcAft>
            </a:pPr>
            <a:endParaRPr lang="en-US" sz="1400" dirty="0">
              <a:solidFill>
                <a:srgbClr val="0894C6"/>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2" descr="SDG Localization in ASEAN: Experiences in Shaping Policy and Implementation  Pathways | United Nations Development Programme">
            <a:extLst>
              <a:ext uri="{FF2B5EF4-FFF2-40B4-BE49-F238E27FC236}">
                <a16:creationId xmlns:a16="http://schemas.microsoft.com/office/drawing/2014/main" id="{CA47D978-76EA-F8AF-A85D-89AB2767F7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86" r="4007"/>
          <a:stretch/>
        </p:blipFill>
        <p:spPr bwMode="auto">
          <a:xfrm>
            <a:off x="0" y="847724"/>
            <a:ext cx="6831008" cy="6010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DB6C76-3791-84FA-8097-CEE4C274A687}"/>
              </a:ext>
            </a:extLst>
          </p:cNvPr>
          <p:cNvSpPr txBox="1"/>
          <p:nvPr/>
        </p:nvSpPr>
        <p:spPr>
          <a:xfrm>
            <a:off x="6831008" y="2319947"/>
            <a:ext cx="5088879" cy="2893100"/>
          </a:xfrm>
          <a:prstGeom prst="rect">
            <a:avLst/>
          </a:prstGeom>
          <a:noFill/>
        </p:spPr>
        <p:txBody>
          <a:bodyPr wrap="square">
            <a:spAutoFit/>
          </a:bodyPr>
          <a:lstStyle/>
          <a:p>
            <a:pPr algn="ctr" rtl="1"/>
            <a:r>
              <a:rPr lang="ar-LB" sz="2600" dirty="0">
                <a:effectLst/>
                <a:latin typeface="Arial" panose="020B0604020202020204" pitchFamily="34" charset="0"/>
                <a:cs typeface="Arial" panose="020B0604020202020204" pitchFamily="34" charset="0"/>
              </a:rPr>
              <a:t>ان </a:t>
            </a:r>
            <a:r>
              <a:rPr lang="ar-LB" sz="2600" b="1" dirty="0">
                <a:effectLst/>
                <a:latin typeface="Arial" panose="020B0604020202020204" pitchFamily="34" charset="0"/>
                <a:cs typeface="Arial" panose="020B0604020202020204" pitchFamily="34" charset="0"/>
              </a:rPr>
              <a:t>المشاركة الفعالة للحكومات المحلية وأصحاب المصلحة المعنيين</a:t>
            </a:r>
            <a:r>
              <a:rPr lang="ar-LB" sz="2600" b="1" dirty="0">
                <a:latin typeface="Arial" panose="020B0604020202020204" pitchFamily="34" charset="0"/>
                <a:cs typeface="Arial" panose="020B0604020202020204" pitchFamily="34" charset="0"/>
              </a:rPr>
              <a:t> في مراجعة المجالات الحاسمة </a:t>
            </a:r>
            <a:r>
              <a:rPr lang="ar-LB" sz="2600" b="1" dirty="0">
                <a:effectLst/>
                <a:latin typeface="Arial" panose="020B0604020202020204" pitchFamily="34" charset="0"/>
                <a:cs typeface="Arial" panose="020B0604020202020204" pitchFamily="34" charset="0"/>
              </a:rPr>
              <a:t>لمنهاج عمل بيجين يضمن  ا</a:t>
            </a:r>
            <a:r>
              <a:rPr lang="ar-LB" sz="2600" dirty="0">
                <a:effectLst/>
                <a:latin typeface="Arial" panose="020B0604020202020204" pitchFamily="34" charset="0"/>
                <a:cs typeface="Arial" panose="020B0604020202020204" pitchFamily="34" charset="0"/>
              </a:rPr>
              <a:t>لمساواة بين الجنسين </a:t>
            </a:r>
            <a:r>
              <a:rPr lang="ar-LB" sz="2600" b="1" dirty="0">
                <a:effectLst/>
                <a:latin typeface="Arial" panose="020B0604020202020204" pitchFamily="34" charset="0"/>
                <a:cs typeface="Arial" panose="020B0604020202020204" pitchFamily="34" charset="0"/>
              </a:rPr>
              <a:t>على جميع مستويات الحوكمة </a:t>
            </a:r>
            <a:r>
              <a:rPr lang="ar-LB" sz="2600" dirty="0">
                <a:effectLst/>
                <a:latin typeface="Arial" panose="020B0604020202020204" pitchFamily="34" charset="0"/>
                <a:cs typeface="Arial" panose="020B0604020202020204" pitchFamily="34" charset="0"/>
              </a:rPr>
              <a:t>وأخذ الاحتياجات والتجارب المحددة للنساء والفتيات في الاعتبار </a:t>
            </a:r>
            <a:r>
              <a:rPr lang="ar-LB" sz="2600" b="1" dirty="0">
                <a:effectLst/>
                <a:latin typeface="Arial" panose="020B0604020202020204" pitchFamily="34" charset="0"/>
                <a:cs typeface="Arial" panose="020B0604020202020204" pitchFamily="34" charset="0"/>
              </a:rPr>
              <a:t>في السياسات والبرامج والخدمات المعنية</a:t>
            </a:r>
            <a:endParaRPr lang="en-GB" sz="2600" b="1" dirty="0">
              <a:effectLst/>
              <a:latin typeface="Arial" panose="020B0604020202020204" pitchFamily="34" charset="0"/>
              <a:cs typeface="Arial" panose="020B0604020202020204" pitchFamily="34" charset="0"/>
            </a:endParaRPr>
          </a:p>
        </p:txBody>
      </p:sp>
      <p:pic>
        <p:nvPicPr>
          <p:cNvPr id="1026" name="Picture 2" descr="Modern 2020: WP5 - Local stakeholders engagement">
            <a:extLst>
              <a:ext uri="{FF2B5EF4-FFF2-40B4-BE49-F238E27FC236}">
                <a16:creationId xmlns:a16="http://schemas.microsoft.com/office/drawing/2014/main" id="{A2219314-043E-7BB3-C475-D352C99CA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737" y="2630118"/>
            <a:ext cx="1826015" cy="159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7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317730A-C83F-4B68-A243-13D0A0F6C198}"/>
              </a:ext>
            </a:extLst>
          </p:cNvPr>
          <p:cNvSpPr txBox="1"/>
          <p:nvPr/>
        </p:nvSpPr>
        <p:spPr>
          <a:xfrm>
            <a:off x="3406669" y="2192352"/>
            <a:ext cx="5915024" cy="1015663"/>
          </a:xfrm>
          <a:prstGeom prst="rect">
            <a:avLst/>
          </a:prstGeom>
          <a:noFill/>
        </p:spPr>
        <p:txBody>
          <a:bodyPr wrap="square" rtlCol="0">
            <a:spAutoFit/>
          </a:bodyPr>
          <a:lstStyle/>
          <a:p>
            <a:pPr algn="ctr"/>
            <a:r>
              <a:rPr lang="ar-LB" sz="6000" b="1" dirty="0">
                <a:solidFill>
                  <a:schemeClr val="bg1"/>
                </a:solidFill>
                <a:latin typeface="Arial" panose="020B0604020202020204" pitchFamily="34" charset="0"/>
                <a:cs typeface="Arial" panose="020B0604020202020204" pitchFamily="34" charset="0"/>
              </a:rPr>
              <a:t>شكرا </a:t>
            </a:r>
            <a:r>
              <a:rPr lang="ar-LB" sz="6000" b="1"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n-US" sz="6000" b="1" dirty="0">
              <a:solidFill>
                <a:schemeClr val="bg1"/>
              </a:solidFill>
              <a:latin typeface="Arial" panose="020B0604020202020204" pitchFamily="34" charset="0"/>
              <a:cs typeface="Arial" panose="020B0604020202020204" pitchFamily="34" charset="0"/>
            </a:endParaRPr>
          </a:p>
        </p:txBody>
      </p:sp>
      <p:sp>
        <p:nvSpPr>
          <p:cNvPr id="3" name="Google Shape;54;p13">
            <a:extLst>
              <a:ext uri="{FF2B5EF4-FFF2-40B4-BE49-F238E27FC236}">
                <a16:creationId xmlns:a16="http://schemas.microsoft.com/office/drawing/2014/main" id="{FA9ECC89-A1BF-90E8-C097-3807F0F5CD34}"/>
              </a:ext>
            </a:extLst>
          </p:cNvPr>
          <p:cNvSpPr txBox="1"/>
          <p:nvPr/>
        </p:nvSpPr>
        <p:spPr>
          <a:xfrm>
            <a:off x="6227815" y="4632768"/>
            <a:ext cx="5915024" cy="2225232"/>
          </a:xfrm>
          <a:prstGeom prst="rect">
            <a:avLst/>
          </a:prstGeom>
          <a:solidFill>
            <a:schemeClr val="bg1"/>
          </a:solidFill>
          <a:ln>
            <a:noFill/>
          </a:ln>
        </p:spPr>
        <p:txBody>
          <a:bodyPr spcFirstLastPara="1" wrap="square" lIns="0" tIns="0" rIns="0" bIns="0" anchor="t" anchorCtr="0">
            <a:noAutofit/>
          </a:bodyPr>
          <a:lstStyle/>
          <a:p>
            <a:pPr marL="0" marR="0" lvl="0" indent="0" algn="r" rtl="1">
              <a:spcBef>
                <a:spcPts val="0"/>
              </a:spcBef>
              <a:spcAft>
                <a:spcPts val="0"/>
              </a:spcAft>
              <a:buClr>
                <a:schemeClr val="dk1"/>
              </a:buClr>
              <a:buSzPts val="1100"/>
              <a:buFont typeface="Arial"/>
              <a:buNone/>
            </a:pPr>
            <a:endParaRPr lang="ar-LB" sz="2400" b="1" dirty="0">
              <a:latin typeface="Arial" panose="020B0604020202020204" pitchFamily="34" charset="0"/>
              <a:ea typeface="Raleway"/>
              <a:cs typeface="Arial" panose="020B0604020202020204" pitchFamily="34" charset="0"/>
              <a:sym typeface="Raleway"/>
            </a:endParaRPr>
          </a:p>
          <a:p>
            <a:pPr lvl="1" algn="r" rtl="1">
              <a:buClr>
                <a:schemeClr val="dk1"/>
              </a:buClr>
              <a:buSzPts val="1100"/>
            </a:pPr>
            <a:r>
              <a:rPr lang="ar-LB" sz="2400" b="1" dirty="0">
                <a:latin typeface="Arial" panose="020B0604020202020204" pitchFamily="34" charset="0"/>
                <a:ea typeface="Raleway"/>
                <a:cs typeface="Arial" panose="020B0604020202020204" pitchFamily="34" charset="0"/>
                <a:sym typeface="Raleway"/>
              </a:rPr>
              <a:t>د. سكينة النصراوي</a:t>
            </a:r>
          </a:p>
          <a:p>
            <a:pPr lvl="1" algn="r" rtl="1">
              <a:buClr>
                <a:schemeClr val="dk1"/>
              </a:buClr>
              <a:buSzPts val="1100"/>
            </a:pPr>
            <a:r>
              <a:rPr lang="ar-LB" sz="2400" b="1" dirty="0">
                <a:latin typeface="Arial" panose="020B0604020202020204" pitchFamily="34" charset="0"/>
                <a:ea typeface="Raleway"/>
                <a:cs typeface="Arial" panose="020B0604020202020204" pitchFamily="34" charset="0"/>
                <a:sym typeface="Raleway"/>
              </a:rPr>
              <a:t>مديرة ملف التنمية الحضرية المستدامة</a:t>
            </a:r>
            <a:br>
              <a:rPr lang="ar-LB" sz="2400" b="1" dirty="0">
                <a:latin typeface="Arial" panose="020B0604020202020204" pitchFamily="34" charset="0"/>
                <a:ea typeface="Raleway"/>
                <a:cs typeface="Arial" panose="020B0604020202020204" pitchFamily="34" charset="0"/>
                <a:sym typeface="Raleway"/>
              </a:rPr>
            </a:br>
            <a:r>
              <a:rPr lang="ar-LB" sz="2400" b="1" dirty="0">
                <a:latin typeface="Arial" panose="020B0604020202020204" pitchFamily="34" charset="0"/>
                <a:ea typeface="Raleway"/>
                <a:cs typeface="Arial" panose="020B0604020202020204" pitchFamily="34" charset="0"/>
                <a:sym typeface="Raleway"/>
              </a:rPr>
              <a:t>مجموعة السكان والعدالة بين الجنسين والتنمية الشاملة في الإسكوا</a:t>
            </a:r>
          </a:p>
          <a:p>
            <a:pPr lvl="1" algn="r" rtl="1">
              <a:buClr>
                <a:schemeClr val="dk1"/>
              </a:buClr>
              <a:buSzPts val="1100"/>
            </a:pPr>
            <a:r>
              <a:rPr lang="en-US" sz="1700" dirty="0">
                <a:solidFill>
                  <a:srgbClr val="134985"/>
                </a:solidFill>
                <a:latin typeface="Arial" panose="020B0604020202020204" pitchFamily="34" charset="0"/>
                <a:cs typeface="Arial" panose="020B0604020202020204" pitchFamily="34" charset="0"/>
                <a:sym typeface="Raleway"/>
                <a:hlinkClick r:id="rId3">
                  <a:extLst>
                    <a:ext uri="{A12FA001-AC4F-418D-AE19-62706E023703}">
                      <ahyp:hlinkClr xmlns:ahyp="http://schemas.microsoft.com/office/drawing/2018/hyperlinkcolor" val="tx"/>
                    </a:ext>
                  </a:extLst>
                </a:hlinkClick>
              </a:rPr>
              <a:t>al-nasrawi@un.org</a:t>
            </a:r>
            <a:endParaRP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3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53B66C-A340-C315-6726-2C124BF01204}"/>
              </a:ext>
            </a:extLst>
          </p:cNvPr>
          <p:cNvSpPr>
            <a:spLocks noGrp="1"/>
          </p:cNvSpPr>
          <p:nvPr>
            <p:ph type="subTitle" idx="12"/>
          </p:nvPr>
        </p:nvSpPr>
        <p:spPr>
          <a:xfrm>
            <a:off x="739557" y="142804"/>
            <a:ext cx="11053314" cy="457201"/>
          </a:xfrm>
        </p:spPr>
        <p:txBody>
          <a:bodyPr/>
          <a:lstStyle/>
          <a:p>
            <a:pPr algn="r" rtl="1"/>
            <a:r>
              <a:rPr lang="ar-LB" sz="2800" b="1" dirty="0">
                <a:solidFill>
                  <a:schemeClr val="tx1"/>
                </a:solidFill>
              </a:rPr>
              <a:t>موجز العرض</a:t>
            </a:r>
            <a:endParaRPr lang="en-US" sz="2800" b="1" dirty="0">
              <a:solidFill>
                <a:schemeClr val="tx1"/>
              </a:solidFill>
            </a:endParaRPr>
          </a:p>
        </p:txBody>
      </p:sp>
      <p:sp>
        <p:nvSpPr>
          <p:cNvPr id="2" name="TextBox 1">
            <a:extLst>
              <a:ext uri="{FF2B5EF4-FFF2-40B4-BE49-F238E27FC236}">
                <a16:creationId xmlns:a16="http://schemas.microsoft.com/office/drawing/2014/main" id="{E46CF747-0209-EA6C-A5E9-A9A6958CF00A}"/>
              </a:ext>
            </a:extLst>
          </p:cNvPr>
          <p:cNvSpPr txBox="1"/>
          <p:nvPr/>
        </p:nvSpPr>
        <p:spPr>
          <a:xfrm>
            <a:off x="3729466" y="1635024"/>
            <a:ext cx="8063405" cy="3939540"/>
          </a:xfrm>
          <a:prstGeom prst="rect">
            <a:avLst/>
          </a:prstGeom>
          <a:noFill/>
        </p:spPr>
        <p:txBody>
          <a:bodyPr wrap="square" rtlCol="0">
            <a:spAutoFit/>
          </a:bodyPr>
          <a:lstStyle/>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توطين</a:t>
            </a:r>
            <a:r>
              <a:rPr lang="en-US" sz="3000" dirty="0">
                <a:solidFill>
                  <a:srgbClr val="000000"/>
                </a:solidFill>
                <a:latin typeface="Arial" panose="020B0604020202020204" pitchFamily="34" charset="0"/>
                <a:cs typeface="Arial" panose="020B0604020202020204" pitchFamily="34" charset="0"/>
              </a:rPr>
              <a:t> </a:t>
            </a:r>
            <a:r>
              <a:rPr lang="ar-LB" sz="3000" dirty="0">
                <a:solidFill>
                  <a:srgbClr val="000000"/>
                </a:solidFill>
                <a:latin typeface="Arial" panose="020B0604020202020204" pitchFamily="34" charset="0"/>
                <a:cs typeface="Arial" panose="020B0604020202020204" pitchFamily="34" charset="0"/>
              </a:rPr>
              <a:t>أهداف التنمية المستدامة على المستوى المحلي </a:t>
            </a:r>
          </a:p>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التوطين على الصعيد المحلي وأصحاب المصلحة المحليين والأجندات العالمية</a:t>
            </a:r>
            <a:endParaRPr lang="en-US" sz="3000" dirty="0">
              <a:solidFill>
                <a:srgbClr val="000000"/>
              </a:solidFill>
              <a:latin typeface="Arial" panose="020B0604020202020204" pitchFamily="34" charset="0"/>
              <a:cs typeface="Arial" panose="020B0604020202020204" pitchFamily="34" charset="0"/>
            </a:endParaRPr>
          </a:p>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الحكومات المحلية والإستعرضات الطوعية المحلية</a:t>
            </a:r>
          </a:p>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الحكومات المحلية وإعلان ومنهاج عمل بيجين</a:t>
            </a:r>
          </a:p>
          <a:p>
            <a:pPr marL="400050" indent="-400050" algn="just" rtl="1">
              <a:spcBef>
                <a:spcPts val="600"/>
              </a:spcBef>
              <a:spcAft>
                <a:spcPts val="600"/>
              </a:spcAft>
              <a:buFont typeface="Arial" panose="020B0604020202020204" pitchFamily="34" charset="0"/>
              <a:buChar char="•"/>
            </a:pPr>
            <a:r>
              <a:rPr lang="ar-LB" sz="3000" dirty="0">
                <a:solidFill>
                  <a:srgbClr val="000000"/>
                </a:solidFill>
                <a:latin typeface="Arial" panose="020B0604020202020204" pitchFamily="34" charset="0"/>
                <a:cs typeface="Arial" panose="020B0604020202020204" pitchFamily="34" charset="0"/>
              </a:rPr>
              <a:t>التقاطعات الموضوعية</a:t>
            </a:r>
            <a:r>
              <a:rPr lang="en-US" sz="3000" dirty="0">
                <a:solidFill>
                  <a:srgbClr val="000000"/>
                </a:solidFill>
                <a:latin typeface="Arial" panose="020B0604020202020204" pitchFamily="34" charset="0"/>
                <a:cs typeface="Arial" panose="020B0604020202020204" pitchFamily="34" charset="0"/>
              </a:rPr>
              <a:t> </a:t>
            </a:r>
            <a:r>
              <a:rPr lang="ar-LB" sz="3000" dirty="0">
                <a:solidFill>
                  <a:srgbClr val="000000"/>
                </a:solidFill>
                <a:latin typeface="Arial" panose="020B0604020202020204" pitchFamily="34" charset="0"/>
                <a:cs typeface="Arial" panose="020B0604020202020204" pitchFamily="34" charset="0"/>
              </a:rPr>
              <a:t>والعملية</a:t>
            </a:r>
            <a:r>
              <a:rPr lang="en-GB" sz="3000" dirty="0">
                <a:solidFill>
                  <a:srgbClr val="000000"/>
                </a:solidFill>
                <a:latin typeface="Arial" panose="020B0604020202020204" pitchFamily="34" charset="0"/>
                <a:cs typeface="Arial" panose="020B0604020202020204" pitchFamily="34" charset="0"/>
              </a:rPr>
              <a:t> </a:t>
            </a:r>
            <a:r>
              <a:rPr lang="ar-LB" sz="3000" dirty="0">
                <a:solidFill>
                  <a:srgbClr val="000000"/>
                </a:solidFill>
                <a:latin typeface="Arial" panose="020B0604020202020204" pitchFamily="34" charset="0"/>
                <a:cs typeface="Arial" panose="020B0604020202020204" pitchFamily="34" charset="0"/>
              </a:rPr>
              <a:t>بين مراجعات منهاج عمل بيجين والمجالات الحاسمة والتقارير الطوعية المحلية</a:t>
            </a:r>
            <a:endParaRPr lang="en-US" sz="300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C703A1B-7C88-FC0E-B2DC-14E7405E1844}"/>
              </a:ext>
            </a:extLst>
          </p:cNvPr>
          <p:cNvPicPr>
            <a:picLocks noChangeAspect="1"/>
          </p:cNvPicPr>
          <p:nvPr/>
        </p:nvPicPr>
        <p:blipFill>
          <a:blip r:embed="rId2"/>
          <a:stretch>
            <a:fillRect/>
          </a:stretch>
        </p:blipFill>
        <p:spPr>
          <a:xfrm>
            <a:off x="-14287" y="1352586"/>
            <a:ext cx="3276600" cy="2252208"/>
          </a:xfrm>
          <a:prstGeom prst="rect">
            <a:avLst/>
          </a:prstGeom>
          <a:ln>
            <a:noFill/>
          </a:ln>
          <a:effectLst>
            <a:outerShdw blurRad="292100" dist="139700" dir="2700000" algn="tl" rotWithShape="0">
              <a:srgbClr val="333333">
                <a:alpha val="65000"/>
              </a:srgbClr>
            </a:outerShdw>
          </a:effectLst>
        </p:spPr>
      </p:pic>
      <p:pic>
        <p:nvPicPr>
          <p:cNvPr id="3" name="Picture 2" descr="Social Development for Sustainable Development | DISD">
            <a:extLst>
              <a:ext uri="{FF2B5EF4-FFF2-40B4-BE49-F238E27FC236}">
                <a16:creationId xmlns:a16="http://schemas.microsoft.com/office/drawing/2014/main" id="{E7F7EB05-F62E-2986-4D07-8F754F9DFF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 y="3823869"/>
            <a:ext cx="3276600" cy="2531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69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53B66C-A340-C315-6726-2C124BF01204}"/>
              </a:ext>
            </a:extLst>
          </p:cNvPr>
          <p:cNvSpPr>
            <a:spLocks noGrp="1"/>
          </p:cNvSpPr>
          <p:nvPr>
            <p:ph type="subTitle" idx="12"/>
          </p:nvPr>
        </p:nvSpPr>
        <p:spPr>
          <a:xfrm>
            <a:off x="665720" y="114409"/>
            <a:ext cx="11053314" cy="457201"/>
          </a:xfrm>
        </p:spPr>
        <p:txBody>
          <a:bodyPr/>
          <a:lstStyle/>
          <a:p>
            <a:pPr algn="r" rtl="1"/>
            <a:r>
              <a:rPr lang="ar-LB" sz="2800" b="1" dirty="0">
                <a:solidFill>
                  <a:schemeClr val="tx1"/>
                </a:solidFill>
              </a:rPr>
              <a:t>توطين أهداف التنمية المستدامة</a:t>
            </a:r>
            <a:r>
              <a:rPr lang="en-GB" sz="2800" b="1" dirty="0">
                <a:solidFill>
                  <a:schemeClr val="tx1"/>
                </a:solidFill>
              </a:rPr>
              <a:t> </a:t>
            </a:r>
            <a:r>
              <a:rPr lang="ar-LB" sz="2800" b="1" dirty="0">
                <a:solidFill>
                  <a:schemeClr val="tx1"/>
                </a:solidFill>
              </a:rPr>
              <a:t>على المستوى المحلي </a:t>
            </a:r>
            <a:endParaRPr lang="en-US" sz="2800" b="1" dirty="0">
              <a:solidFill>
                <a:schemeClr val="tx1"/>
              </a:solidFill>
            </a:endParaRPr>
          </a:p>
        </p:txBody>
      </p:sp>
      <p:sp>
        <p:nvSpPr>
          <p:cNvPr id="5" name="TextBox 4">
            <a:extLst>
              <a:ext uri="{FF2B5EF4-FFF2-40B4-BE49-F238E27FC236}">
                <a16:creationId xmlns:a16="http://schemas.microsoft.com/office/drawing/2014/main" id="{E00F1236-1AE4-4704-26CC-7A6025889441}"/>
              </a:ext>
            </a:extLst>
          </p:cNvPr>
          <p:cNvSpPr txBox="1"/>
          <p:nvPr/>
        </p:nvSpPr>
        <p:spPr>
          <a:xfrm>
            <a:off x="124466" y="911433"/>
            <a:ext cx="11594568" cy="2400657"/>
          </a:xfrm>
          <a:prstGeom prst="rect">
            <a:avLst/>
          </a:prstGeom>
          <a:noFill/>
        </p:spPr>
        <p:txBody>
          <a:bodyPr wrap="square" rtlCol="0">
            <a:spAutoFit/>
          </a:bodyPr>
          <a:lstStyle/>
          <a:p>
            <a:pPr marL="857250" lvl="1" indent="-400050" algn="just" rtl="1">
              <a:spcBef>
                <a:spcPts val="600"/>
              </a:spcBef>
              <a:spcAft>
                <a:spcPts val="600"/>
              </a:spcAft>
              <a:buFont typeface="Arial" panose="020B0604020202020204" pitchFamily="34" charset="0"/>
              <a:buChar char="•"/>
            </a:pPr>
            <a:r>
              <a:rPr lang="ar-LB" sz="2800" dirty="0">
                <a:latin typeface="Arial" panose="020B0604020202020204" pitchFamily="34" charset="0"/>
                <a:ea typeface="Nirmala Text Semilight" panose="020B0402040204020203" pitchFamily="34" charset="0"/>
                <a:cs typeface="Arial" panose="020B0604020202020204" pitchFamily="34" charset="0"/>
              </a:rPr>
              <a:t>ان توطين أهداف التنمية المستدامة على المستوى المحلي هو </a:t>
            </a:r>
            <a:r>
              <a:rPr lang="ar-LB" sz="2800" b="1" dirty="0">
                <a:latin typeface="Arial" panose="020B0604020202020204" pitchFamily="34" charset="0"/>
                <a:ea typeface="Nirmala Text Semilight" panose="020B0402040204020203" pitchFamily="34" charset="0"/>
                <a:cs typeface="Arial" panose="020B0604020202020204" pitchFamily="34" charset="0"/>
              </a:rPr>
              <a:t>عملية النظر في السياقات دون الوطنية في تحقيق خطة عام 2030 </a:t>
            </a:r>
            <a:r>
              <a:rPr lang="ar-LB" sz="2800" dirty="0">
                <a:latin typeface="Arial" panose="020B0604020202020204" pitchFamily="34" charset="0"/>
                <a:ea typeface="Nirmala Text Semilight" panose="020B0402040204020203" pitchFamily="34" charset="0"/>
                <a:cs typeface="Arial" panose="020B0604020202020204" pitchFamily="34" charset="0"/>
              </a:rPr>
              <a:t>، من تحديد الأهداف والغايات إلى تحديد وسائل التنفيذ واستخدام المؤشرات لقياس ورصد التقدم المحرز</a:t>
            </a:r>
            <a:endParaRPr lang="en-US" sz="2800" dirty="0">
              <a:latin typeface="Arial" panose="020B0604020202020204" pitchFamily="34" charset="0"/>
              <a:ea typeface="Nirmala Text Semilight" panose="020B0402040204020203" pitchFamily="34" charset="0"/>
              <a:cs typeface="Arial" panose="020B0604020202020204" pitchFamily="34" charset="0"/>
            </a:endParaRPr>
          </a:p>
          <a:p>
            <a:pPr marL="857250" lvl="1" indent="-400050" algn="just" rtl="1">
              <a:spcBef>
                <a:spcPts val="600"/>
              </a:spcBef>
              <a:spcAft>
                <a:spcPts val="600"/>
              </a:spcAft>
              <a:buFont typeface="Arial" panose="020B0604020202020204" pitchFamily="34" charset="0"/>
              <a:buChar char="•"/>
            </a:pPr>
            <a:r>
              <a:rPr lang="ar-LB" sz="2800" dirty="0">
                <a:solidFill>
                  <a:srgbClr val="000000"/>
                </a:solidFill>
                <a:latin typeface="Arial" panose="020B0604020202020204" pitchFamily="34" charset="0"/>
                <a:cs typeface="Arial" panose="020B0604020202020204" pitchFamily="34" charset="0"/>
              </a:rPr>
              <a:t>يهدف </a:t>
            </a:r>
            <a:r>
              <a:rPr lang="ar-LB" sz="2800" dirty="0">
                <a:latin typeface="Arial" panose="020B0604020202020204" pitchFamily="34" charset="0"/>
                <a:ea typeface="Nirmala Text Semilight" panose="020B0402040204020203" pitchFamily="34" charset="0"/>
                <a:cs typeface="Arial" panose="020B0604020202020204" pitchFamily="34" charset="0"/>
              </a:rPr>
              <a:t>توطين أهداف التنمية المستدامة على المستوى المحلي</a:t>
            </a:r>
            <a:r>
              <a:rPr lang="ar-LB" sz="2800" dirty="0">
                <a:solidFill>
                  <a:srgbClr val="000000"/>
                </a:solidFill>
                <a:latin typeface="Arial" panose="020B0604020202020204" pitchFamily="34" charset="0"/>
                <a:cs typeface="Arial" panose="020B0604020202020204" pitchFamily="34" charset="0"/>
              </a:rPr>
              <a:t> إلى </a:t>
            </a:r>
            <a:r>
              <a:rPr lang="ar-LB" sz="2800" b="1" dirty="0">
                <a:solidFill>
                  <a:srgbClr val="000000"/>
                </a:solidFill>
                <a:latin typeface="Arial" panose="020B0604020202020204" pitchFamily="34" charset="0"/>
                <a:cs typeface="Arial" panose="020B0604020202020204" pitchFamily="34" charset="0"/>
              </a:rPr>
              <a:t>تعزيز اتساق السياسات على مختلف المستويات من أجل التنمية المستدامة</a:t>
            </a:r>
          </a:p>
        </p:txBody>
      </p:sp>
      <p:sp>
        <p:nvSpPr>
          <p:cNvPr id="14" name="Rectangle 13">
            <a:extLst>
              <a:ext uri="{FF2B5EF4-FFF2-40B4-BE49-F238E27FC236}">
                <a16:creationId xmlns:a16="http://schemas.microsoft.com/office/drawing/2014/main" id="{4D811656-BA9B-4F0C-8F31-5FA27D49E4FE}"/>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7617772-72BE-2B23-6250-D1610A2BBD33}"/>
              </a:ext>
            </a:extLst>
          </p:cNvPr>
          <p:cNvGrpSpPr/>
          <p:nvPr/>
        </p:nvGrpSpPr>
        <p:grpSpPr>
          <a:xfrm>
            <a:off x="3586535" y="3685734"/>
            <a:ext cx="7849983" cy="2863402"/>
            <a:chOff x="2004635" y="2864977"/>
            <a:chExt cx="8646814" cy="3581200"/>
          </a:xfrm>
        </p:grpSpPr>
        <p:sp>
          <p:nvSpPr>
            <p:cNvPr id="20" name="TextBox 19">
              <a:extLst>
                <a:ext uri="{FF2B5EF4-FFF2-40B4-BE49-F238E27FC236}">
                  <a16:creationId xmlns:a16="http://schemas.microsoft.com/office/drawing/2014/main" id="{A49ADFA3-6023-95F0-8742-C1B7B376FC13}"/>
                </a:ext>
              </a:extLst>
            </p:cNvPr>
            <p:cNvSpPr txBox="1"/>
            <p:nvPr/>
          </p:nvSpPr>
          <p:spPr>
            <a:xfrm>
              <a:off x="2004635" y="5252894"/>
              <a:ext cx="2141728" cy="1193283"/>
            </a:xfrm>
            <a:prstGeom prst="rect">
              <a:avLst/>
            </a:prstGeom>
            <a:noFill/>
          </p:spPr>
          <p:txBody>
            <a:bodyPr wrap="square" rtlCol="0">
              <a:spAutoFit/>
            </a:bodyPr>
            <a:lstStyle/>
            <a:p>
              <a:pPr algn="ctr"/>
              <a:r>
                <a:rPr lang="ar-LB" sz="1400" b="1" dirty="0">
                  <a:latin typeface="Arial" panose="020B0604020202020204" pitchFamily="34" charset="0"/>
                  <a:ea typeface="Nirmala Text Semilight" panose="020B0402040204020203" pitchFamily="34" charset="0"/>
                  <a:cs typeface="Arial" panose="020B0604020202020204" pitchFamily="34" charset="0"/>
                </a:rPr>
                <a:t>التوافق مع إطار العمل المشترك ، وإلقاء الضوء على أهمية البيانات والعمل على الترابطات</a:t>
              </a:r>
              <a:endParaRPr lang="en-US" sz="1400" b="1" dirty="0">
                <a:latin typeface="Arial" panose="020B0604020202020204" pitchFamily="34" charset="0"/>
                <a:ea typeface="Nirmala Text Semilight" panose="020B0402040204020203" pitchFamily="34" charset="0"/>
                <a:cs typeface="Arial" panose="020B0604020202020204" pitchFamily="34" charset="0"/>
              </a:endParaRPr>
            </a:p>
          </p:txBody>
        </p:sp>
        <p:sp>
          <p:nvSpPr>
            <p:cNvPr id="21" name="TextBox 20">
              <a:extLst>
                <a:ext uri="{FF2B5EF4-FFF2-40B4-BE49-F238E27FC236}">
                  <a16:creationId xmlns:a16="http://schemas.microsoft.com/office/drawing/2014/main" id="{E51E77B9-DF6B-951D-2D0F-036FF77CDED0}"/>
                </a:ext>
              </a:extLst>
            </p:cNvPr>
            <p:cNvSpPr txBox="1"/>
            <p:nvPr/>
          </p:nvSpPr>
          <p:spPr>
            <a:xfrm>
              <a:off x="6444985" y="5285994"/>
              <a:ext cx="2025632" cy="923832"/>
            </a:xfrm>
            <a:prstGeom prst="rect">
              <a:avLst/>
            </a:prstGeom>
            <a:noFill/>
          </p:spPr>
          <p:txBody>
            <a:bodyPr wrap="square" rtlCol="0">
              <a:spAutoFit/>
            </a:bodyPr>
            <a:lstStyle/>
            <a:p>
              <a:pPr algn="ctr"/>
              <a:r>
                <a:rPr lang="ar-LB" sz="1400" b="1" dirty="0">
                  <a:latin typeface="Arial" panose="020B0604020202020204" pitchFamily="34" charset="0"/>
                  <a:ea typeface="Nirmala Text Semilight" panose="020B0402040204020203" pitchFamily="34" charset="0"/>
                  <a:cs typeface="Arial" panose="020B0604020202020204" pitchFamily="34" charset="0"/>
                </a:rPr>
                <a:t>تسخير جهود البلديات وتعزيز الاتساق في تنفيذ الخطط الوطنية</a:t>
              </a:r>
              <a:endParaRPr lang="en-US" sz="1400" b="1" dirty="0">
                <a:latin typeface="Arial" panose="020B0604020202020204" pitchFamily="34" charset="0"/>
                <a:ea typeface="Nirmala Text Semilight" panose="020B0402040204020203" pitchFamily="34" charset="0"/>
                <a:cs typeface="Arial" panose="020B0604020202020204" pitchFamily="34" charset="0"/>
              </a:endParaRPr>
            </a:p>
          </p:txBody>
        </p:sp>
        <p:sp>
          <p:nvSpPr>
            <p:cNvPr id="22" name="TextBox 21">
              <a:extLst>
                <a:ext uri="{FF2B5EF4-FFF2-40B4-BE49-F238E27FC236}">
                  <a16:creationId xmlns:a16="http://schemas.microsoft.com/office/drawing/2014/main" id="{CBA23FAE-C782-E505-C889-D47B002CE2CC}"/>
                </a:ext>
              </a:extLst>
            </p:cNvPr>
            <p:cNvSpPr txBox="1"/>
            <p:nvPr/>
          </p:nvSpPr>
          <p:spPr>
            <a:xfrm>
              <a:off x="4471464" y="5294183"/>
              <a:ext cx="1843583" cy="923832"/>
            </a:xfrm>
            <a:prstGeom prst="rect">
              <a:avLst/>
            </a:prstGeom>
            <a:noFill/>
          </p:spPr>
          <p:txBody>
            <a:bodyPr wrap="square" rtlCol="0">
              <a:spAutoFit/>
            </a:bodyPr>
            <a:lstStyle/>
            <a:p>
              <a:pPr algn="ctr"/>
              <a:r>
                <a:rPr lang="ar-LB" sz="1400" b="1" dirty="0">
                  <a:latin typeface="Arial" panose="020B0604020202020204" pitchFamily="34" charset="0"/>
                  <a:ea typeface="Nirmala Text Semilight" panose="020B0402040204020203" pitchFamily="34" charset="0"/>
                  <a:cs typeface="Arial" panose="020B0604020202020204" pitchFamily="34" charset="0"/>
                </a:rPr>
                <a:t>الاستماع إلى المجتمع، وتعزيز المشاركة والاتزام بأهداف التنمية المستدامة</a:t>
              </a:r>
              <a:endParaRPr lang="en-US" sz="1400" b="1" dirty="0">
                <a:latin typeface="Arial" panose="020B0604020202020204" pitchFamily="34" charset="0"/>
                <a:ea typeface="Nirmala Text Semilight" panose="020B0402040204020203" pitchFamily="34" charset="0"/>
                <a:cs typeface="Arial" panose="020B0604020202020204" pitchFamily="34" charset="0"/>
              </a:endParaRPr>
            </a:p>
          </p:txBody>
        </p:sp>
        <p:sp>
          <p:nvSpPr>
            <p:cNvPr id="23" name="TextBox 22">
              <a:extLst>
                <a:ext uri="{FF2B5EF4-FFF2-40B4-BE49-F238E27FC236}">
                  <a16:creationId xmlns:a16="http://schemas.microsoft.com/office/drawing/2014/main" id="{288E5CDC-B3A5-D3CC-B87B-25F74D167EE5}"/>
                </a:ext>
              </a:extLst>
            </p:cNvPr>
            <p:cNvSpPr txBox="1"/>
            <p:nvPr/>
          </p:nvSpPr>
          <p:spPr>
            <a:xfrm>
              <a:off x="8815948" y="5366704"/>
              <a:ext cx="1835501" cy="923832"/>
            </a:xfrm>
            <a:prstGeom prst="rect">
              <a:avLst/>
            </a:prstGeom>
            <a:noFill/>
          </p:spPr>
          <p:txBody>
            <a:bodyPr wrap="square" rtlCol="0">
              <a:spAutoFit/>
            </a:bodyPr>
            <a:lstStyle/>
            <a:p>
              <a:pPr algn="ctr"/>
              <a:r>
                <a:rPr lang="ar-LB" sz="1400" b="1" dirty="0">
                  <a:latin typeface="Arial" panose="020B0604020202020204" pitchFamily="34" charset="0"/>
                  <a:ea typeface="Nirmala Text Semilight" panose="020B0402040204020203" pitchFamily="34" charset="0"/>
                  <a:cs typeface="Arial" panose="020B0604020202020204" pitchFamily="34" charset="0"/>
                </a:rPr>
                <a:t>الانخراط مع المجتمع العالمي، وتعزيز الرؤية والحوار العالمي</a:t>
              </a:r>
              <a:endParaRPr lang="en-US" sz="1400" b="1" dirty="0">
                <a:latin typeface="Arial" panose="020B0604020202020204" pitchFamily="34" charset="0"/>
                <a:ea typeface="Nirmala Text Semilight" panose="020B0402040204020203" pitchFamily="34" charset="0"/>
                <a:cs typeface="Arial" panose="020B0604020202020204" pitchFamily="34" charset="0"/>
              </a:endParaRPr>
            </a:p>
          </p:txBody>
        </p:sp>
        <p:sp>
          <p:nvSpPr>
            <p:cNvPr id="24" name="TextBox 23">
              <a:extLst>
                <a:ext uri="{FF2B5EF4-FFF2-40B4-BE49-F238E27FC236}">
                  <a16:creationId xmlns:a16="http://schemas.microsoft.com/office/drawing/2014/main" id="{8240B2AE-8370-BBA4-0B91-B4E4A5AB4DA6}"/>
                </a:ext>
              </a:extLst>
            </p:cNvPr>
            <p:cNvSpPr txBox="1"/>
            <p:nvPr/>
          </p:nvSpPr>
          <p:spPr>
            <a:xfrm>
              <a:off x="8876156" y="2936453"/>
              <a:ext cx="1641124" cy="423423"/>
            </a:xfrm>
            <a:prstGeom prst="rect">
              <a:avLst/>
            </a:prstGeom>
            <a:noFill/>
          </p:spPr>
          <p:txBody>
            <a:bodyPr wrap="square" rtlCol="0">
              <a:spAutoFit/>
            </a:bodyPr>
            <a:lstStyle/>
            <a:p>
              <a:pPr algn="ctr"/>
              <a:r>
                <a:rPr lang="ar-LB"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المجتمع العالمي</a:t>
              </a:r>
              <a:endParaRPr lang="en-US"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sp>
          <p:nvSpPr>
            <p:cNvPr id="26" name="TextBox 25">
              <a:extLst>
                <a:ext uri="{FF2B5EF4-FFF2-40B4-BE49-F238E27FC236}">
                  <a16:creationId xmlns:a16="http://schemas.microsoft.com/office/drawing/2014/main" id="{0F748E8E-30A7-D88C-7E35-42ECAC896F42}"/>
                </a:ext>
              </a:extLst>
            </p:cNvPr>
            <p:cNvSpPr txBox="1"/>
            <p:nvPr/>
          </p:nvSpPr>
          <p:spPr>
            <a:xfrm>
              <a:off x="4249546" y="2884575"/>
              <a:ext cx="1830738" cy="423423"/>
            </a:xfrm>
            <a:prstGeom prst="rect">
              <a:avLst/>
            </a:prstGeom>
            <a:noFill/>
          </p:spPr>
          <p:txBody>
            <a:bodyPr wrap="square" rtlCol="0">
              <a:spAutoFit/>
            </a:bodyPr>
            <a:lstStyle/>
            <a:p>
              <a:pPr algn="ctr"/>
              <a:r>
                <a:rPr lang="ar-LB"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المجتمع المدني</a:t>
              </a:r>
              <a:endParaRPr lang="en-US"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sp>
          <p:nvSpPr>
            <p:cNvPr id="27" name="TextBox 26">
              <a:extLst>
                <a:ext uri="{FF2B5EF4-FFF2-40B4-BE49-F238E27FC236}">
                  <a16:creationId xmlns:a16="http://schemas.microsoft.com/office/drawing/2014/main" id="{3E73476C-2A3E-642B-C3EC-295CDA5896E7}"/>
                </a:ext>
              </a:extLst>
            </p:cNvPr>
            <p:cNvSpPr txBox="1"/>
            <p:nvPr/>
          </p:nvSpPr>
          <p:spPr>
            <a:xfrm>
              <a:off x="2175614" y="2864977"/>
              <a:ext cx="1638461" cy="423423"/>
            </a:xfrm>
            <a:prstGeom prst="rect">
              <a:avLst/>
            </a:prstGeom>
            <a:noFill/>
          </p:spPr>
          <p:txBody>
            <a:bodyPr wrap="square" rtlCol="0">
              <a:spAutoFit/>
            </a:bodyPr>
            <a:lstStyle/>
            <a:p>
              <a:pPr algn="ctr"/>
              <a:r>
                <a:rPr lang="ar-LB"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الحكومة المحلية</a:t>
              </a:r>
              <a:endParaRPr lang="en-US"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grpSp>
      <p:sp>
        <p:nvSpPr>
          <p:cNvPr id="28" name="Right Brace 27">
            <a:extLst>
              <a:ext uri="{FF2B5EF4-FFF2-40B4-BE49-F238E27FC236}">
                <a16:creationId xmlns:a16="http://schemas.microsoft.com/office/drawing/2014/main" id="{347BCE03-3C84-DDF5-B441-3789CC72E135}"/>
              </a:ext>
            </a:extLst>
          </p:cNvPr>
          <p:cNvSpPr/>
          <p:nvPr/>
        </p:nvSpPr>
        <p:spPr>
          <a:xfrm rot="10800000">
            <a:off x="2622922" y="3626579"/>
            <a:ext cx="664687" cy="2931253"/>
          </a:xfrm>
          <a:prstGeom prst="rightBrace">
            <a:avLst/>
          </a:prstGeom>
          <a:ln w="444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6" descr="Localizing the SDGs | SDG Knowledge and Learning Platform">
            <a:extLst>
              <a:ext uri="{FF2B5EF4-FFF2-40B4-BE49-F238E27FC236}">
                <a16:creationId xmlns:a16="http://schemas.microsoft.com/office/drawing/2014/main" id="{89C3540D-C2FC-D176-B5BA-AC5828D08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86" y="3837194"/>
            <a:ext cx="2510716" cy="125535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93FCDDD-501C-C10A-DF8B-26CA782AC12B}"/>
              </a:ext>
            </a:extLst>
          </p:cNvPr>
          <p:cNvSpPr txBox="1"/>
          <p:nvPr/>
        </p:nvSpPr>
        <p:spPr>
          <a:xfrm>
            <a:off x="200088" y="5316320"/>
            <a:ext cx="2348661" cy="769441"/>
          </a:xfrm>
          <a:prstGeom prst="rect">
            <a:avLst/>
          </a:prstGeom>
          <a:noFill/>
        </p:spPr>
        <p:txBody>
          <a:bodyPr wrap="square">
            <a:spAutoFit/>
          </a:bodyPr>
          <a:lstStyle/>
          <a:p>
            <a:pPr algn="ctr" rtl="1"/>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الدور</a:t>
            </a:r>
            <a:r>
              <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 </a:t>
            </a:r>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المركزي</a:t>
            </a:r>
            <a:r>
              <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 </a:t>
            </a:r>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لأصحاب</a:t>
            </a:r>
            <a:r>
              <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 </a:t>
            </a:r>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المصلحة</a:t>
            </a:r>
            <a:r>
              <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 </a:t>
            </a:r>
            <a:r>
              <a:rPr lang="en-US" sz="2200" b="1" dirty="0" err="1">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المحليين</a:t>
            </a:r>
            <a:endParaRPr lang="en-US" sz="22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pic>
        <p:nvPicPr>
          <p:cNvPr id="3" name="Picture 2">
            <a:extLst>
              <a:ext uri="{FF2B5EF4-FFF2-40B4-BE49-F238E27FC236}">
                <a16:creationId xmlns:a16="http://schemas.microsoft.com/office/drawing/2014/main" id="{A918086C-FB06-6EAE-80E9-48C48832350F}"/>
              </a:ext>
            </a:extLst>
          </p:cNvPr>
          <p:cNvPicPr>
            <a:picLocks noChangeAspect="1"/>
          </p:cNvPicPr>
          <p:nvPr/>
        </p:nvPicPr>
        <p:blipFill rotWithShape="1">
          <a:blip r:embed="rId4"/>
          <a:srcRect l="30192" t="40371" r="14643" b="38889"/>
          <a:stretch/>
        </p:blipFill>
        <p:spPr>
          <a:xfrm>
            <a:off x="3693178" y="4149761"/>
            <a:ext cx="7895737" cy="130426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DDC5B92-BBBA-EA19-18A5-8B39474DC41A}"/>
              </a:ext>
            </a:extLst>
          </p:cNvPr>
          <p:cNvSpPr txBox="1"/>
          <p:nvPr/>
        </p:nvSpPr>
        <p:spPr>
          <a:xfrm>
            <a:off x="7834338" y="3747183"/>
            <a:ext cx="1489889" cy="338554"/>
          </a:xfrm>
          <a:prstGeom prst="rect">
            <a:avLst/>
          </a:prstGeom>
          <a:noFill/>
        </p:spPr>
        <p:txBody>
          <a:bodyPr wrap="square" rtlCol="0">
            <a:spAutoFit/>
          </a:bodyPr>
          <a:lstStyle/>
          <a:p>
            <a:pPr algn="ctr"/>
            <a:r>
              <a:rPr lang="ar-LB"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rPr>
              <a:t>الحكومة الوطنية</a:t>
            </a:r>
            <a:endParaRPr lang="en-US" sz="1600" b="1" dirty="0">
              <a:solidFill>
                <a:schemeClr val="accent3">
                  <a:lumMod val="50000"/>
                </a:schemeClr>
              </a:solidFill>
              <a:latin typeface="Arial" panose="020B0604020202020204" pitchFamily="34" charset="0"/>
              <a:ea typeface="Nirmala Text Semilight" panose="020B0402040204020203" pitchFamily="34" charset="0"/>
              <a:cs typeface="Arial" panose="020B0604020202020204" pitchFamily="34" charset="0"/>
            </a:endParaRPr>
          </a:p>
        </p:txBody>
      </p:sp>
    </p:spTree>
    <p:extLst>
      <p:ext uri="{BB962C8B-B14F-4D97-AF65-F5344CB8AC3E}">
        <p14:creationId xmlns:p14="http://schemas.microsoft.com/office/powerpoint/2010/main" val="121645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B368012-38D1-0DA3-6A26-2E9BD8FCB9BC}"/>
              </a:ext>
            </a:extLst>
          </p:cNvPr>
          <p:cNvPicPr>
            <a:picLocks noChangeAspect="1"/>
          </p:cNvPicPr>
          <p:nvPr/>
        </p:nvPicPr>
        <p:blipFill>
          <a:blip r:embed="rId3"/>
          <a:stretch>
            <a:fillRect/>
          </a:stretch>
        </p:blipFill>
        <p:spPr>
          <a:xfrm>
            <a:off x="4186237" y="5859625"/>
            <a:ext cx="3819525" cy="828675"/>
          </a:xfrm>
          <a:prstGeom prst="rect">
            <a:avLst/>
          </a:prstGeom>
        </p:spPr>
      </p:pic>
      <p:sp>
        <p:nvSpPr>
          <p:cNvPr id="4" name="Subtitle 3">
            <a:extLst>
              <a:ext uri="{FF2B5EF4-FFF2-40B4-BE49-F238E27FC236}">
                <a16:creationId xmlns:a16="http://schemas.microsoft.com/office/drawing/2014/main" id="{1F2967B9-EA14-700D-E8E6-280DC3AFFD61}"/>
              </a:ext>
            </a:extLst>
          </p:cNvPr>
          <p:cNvSpPr>
            <a:spLocks noGrp="1"/>
          </p:cNvSpPr>
          <p:nvPr>
            <p:ph type="subTitle" idx="12"/>
          </p:nvPr>
        </p:nvSpPr>
        <p:spPr>
          <a:xfrm>
            <a:off x="965347" y="139888"/>
            <a:ext cx="11053314" cy="457201"/>
          </a:xfrm>
        </p:spPr>
        <p:txBody>
          <a:bodyPr/>
          <a:lstStyle/>
          <a:p>
            <a:pPr algn="r" rtl="1"/>
            <a:r>
              <a:rPr lang="ar-LB" sz="2800" b="1" dirty="0">
                <a:solidFill>
                  <a:schemeClr val="tx1"/>
                </a:solidFill>
              </a:rPr>
              <a:t>توطين أهداف التنمية المستدامة على المستوى المحلي (مثال الهدف5)</a:t>
            </a:r>
          </a:p>
        </p:txBody>
      </p:sp>
      <p:graphicFrame>
        <p:nvGraphicFramePr>
          <p:cNvPr id="5" name="Diagram 4">
            <a:extLst>
              <a:ext uri="{FF2B5EF4-FFF2-40B4-BE49-F238E27FC236}">
                <a16:creationId xmlns:a16="http://schemas.microsoft.com/office/drawing/2014/main" id="{66F3492C-9FF8-E413-065C-D032F1F0840B}"/>
              </a:ext>
            </a:extLst>
          </p:cNvPr>
          <p:cNvGraphicFramePr/>
          <p:nvPr>
            <p:extLst>
              <p:ext uri="{D42A27DB-BD31-4B8C-83A1-F6EECF244321}">
                <p14:modId xmlns:p14="http://schemas.microsoft.com/office/powerpoint/2010/main" val="2496827342"/>
              </p:ext>
            </p:extLst>
          </p:nvPr>
        </p:nvGraphicFramePr>
        <p:xfrm>
          <a:off x="105104" y="388883"/>
          <a:ext cx="11881109" cy="3755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ight Brace 19">
            <a:extLst>
              <a:ext uri="{FF2B5EF4-FFF2-40B4-BE49-F238E27FC236}">
                <a16:creationId xmlns:a16="http://schemas.microsoft.com/office/drawing/2014/main" id="{C6C78301-889B-560D-7E7A-338EF62DF15B}"/>
              </a:ext>
            </a:extLst>
          </p:cNvPr>
          <p:cNvSpPr/>
          <p:nvPr/>
        </p:nvSpPr>
        <p:spPr>
          <a:xfrm rot="5400000">
            <a:off x="3352682" y="1796025"/>
            <a:ext cx="506424" cy="6613074"/>
          </a:xfrm>
          <a:prstGeom prst="rightBrac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05DEAA4-34F1-3B0A-88B9-F4030C3E1CA5}"/>
              </a:ext>
            </a:extLst>
          </p:cNvPr>
          <p:cNvCxnSpPr>
            <a:cxnSpLocks/>
            <a:stCxn id="20" idx="1"/>
          </p:cNvCxnSpPr>
          <p:nvPr/>
        </p:nvCxnSpPr>
        <p:spPr>
          <a:xfrm>
            <a:off x="3605894" y="5355774"/>
            <a:ext cx="1817407" cy="528596"/>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3AC1E3-1B67-592E-1419-A59C9DD5E6CE}"/>
              </a:ext>
            </a:extLst>
          </p:cNvPr>
          <p:cNvCxnSpPr>
            <a:cxnSpLocks/>
          </p:cNvCxnSpPr>
          <p:nvPr/>
        </p:nvCxnSpPr>
        <p:spPr>
          <a:xfrm flipH="1">
            <a:off x="6492004" y="4345499"/>
            <a:ext cx="1817914" cy="1631635"/>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FAAAF1D-EFDF-DFF1-F14D-BE42C89109FA}"/>
              </a:ext>
            </a:extLst>
          </p:cNvPr>
          <p:cNvCxnSpPr>
            <a:cxnSpLocks/>
          </p:cNvCxnSpPr>
          <p:nvPr/>
        </p:nvCxnSpPr>
        <p:spPr>
          <a:xfrm>
            <a:off x="11046351" y="4791454"/>
            <a:ext cx="0" cy="974916"/>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24E00DAB-56E9-F992-190F-DB4D50790C76}"/>
              </a:ext>
            </a:extLst>
          </p:cNvPr>
          <p:cNvPicPr>
            <a:picLocks noChangeAspect="1"/>
          </p:cNvPicPr>
          <p:nvPr/>
        </p:nvPicPr>
        <p:blipFill>
          <a:blip r:embed="rId9"/>
          <a:stretch>
            <a:fillRect/>
          </a:stretch>
        </p:blipFill>
        <p:spPr>
          <a:xfrm>
            <a:off x="7888282" y="5884370"/>
            <a:ext cx="3657600" cy="876300"/>
          </a:xfrm>
          <a:prstGeom prst="rect">
            <a:avLst/>
          </a:prstGeom>
        </p:spPr>
      </p:pic>
      <p:cxnSp>
        <p:nvCxnSpPr>
          <p:cNvPr id="35" name="Straight Arrow Connector 34">
            <a:extLst>
              <a:ext uri="{FF2B5EF4-FFF2-40B4-BE49-F238E27FC236}">
                <a16:creationId xmlns:a16="http://schemas.microsoft.com/office/drawing/2014/main" id="{9D80FD50-D8F2-F3D6-77DD-1076BC2B7CBE}"/>
              </a:ext>
            </a:extLst>
          </p:cNvPr>
          <p:cNvCxnSpPr>
            <a:cxnSpLocks/>
          </p:cNvCxnSpPr>
          <p:nvPr/>
        </p:nvCxnSpPr>
        <p:spPr>
          <a:xfrm flipH="1">
            <a:off x="5573486" y="4791454"/>
            <a:ext cx="5472865" cy="1117661"/>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4FC62E4F-509C-C3A1-52C3-5CD669ED0591}"/>
              </a:ext>
            </a:extLst>
          </p:cNvPr>
          <p:cNvPicPr>
            <a:picLocks noChangeAspect="1"/>
          </p:cNvPicPr>
          <p:nvPr/>
        </p:nvPicPr>
        <p:blipFill>
          <a:blip r:embed="rId10"/>
          <a:stretch>
            <a:fillRect/>
          </a:stretch>
        </p:blipFill>
        <p:spPr>
          <a:xfrm>
            <a:off x="608019" y="5859625"/>
            <a:ext cx="3695700" cy="762000"/>
          </a:xfrm>
          <a:prstGeom prst="rect">
            <a:avLst/>
          </a:prstGeom>
        </p:spPr>
      </p:pic>
    </p:spTree>
    <p:extLst>
      <p:ext uri="{BB962C8B-B14F-4D97-AF65-F5344CB8AC3E}">
        <p14:creationId xmlns:p14="http://schemas.microsoft.com/office/powerpoint/2010/main" val="262410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4D15F0D-E407-EE5F-AB8A-DB211B7AC19C}"/>
              </a:ext>
            </a:extLst>
          </p:cNvPr>
          <p:cNvSpPr>
            <a:spLocks noGrp="1"/>
          </p:cNvSpPr>
          <p:nvPr>
            <p:ph type="subTitle" idx="12"/>
          </p:nvPr>
        </p:nvSpPr>
        <p:spPr>
          <a:xfrm>
            <a:off x="1026081" y="148680"/>
            <a:ext cx="11053314" cy="457201"/>
          </a:xfrm>
        </p:spPr>
        <p:txBody>
          <a:bodyPr/>
          <a:lstStyle/>
          <a:p>
            <a:pPr algn="r" rtl="1"/>
            <a:r>
              <a:rPr lang="ar-LB" sz="2800" b="1" i="0" u="none" strike="noStrike" dirty="0">
                <a:solidFill>
                  <a:srgbClr val="000000"/>
                </a:solidFill>
                <a:effectLst/>
                <a:latin typeface="Arial" panose="020B0604020202020204" pitchFamily="34" charset="0"/>
              </a:rPr>
              <a:t>التوطين على الصعيد المحلي وأصحاب المصلحة المحليين والأجندات العالمية</a:t>
            </a:r>
          </a:p>
        </p:txBody>
      </p:sp>
      <p:pic>
        <p:nvPicPr>
          <p:cNvPr id="5" name="Picture 4" descr="The New Urban Agenda - Habitat III">
            <a:extLst>
              <a:ext uri="{FF2B5EF4-FFF2-40B4-BE49-F238E27FC236}">
                <a16:creationId xmlns:a16="http://schemas.microsoft.com/office/drawing/2014/main" id="{89AA8B7D-EA68-7A0F-B9A7-6662A1ED1E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092" y="917311"/>
            <a:ext cx="1024128" cy="1366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B8A9414-5078-2141-1F73-504D3E39865C}"/>
              </a:ext>
            </a:extLst>
          </p:cNvPr>
          <p:cNvPicPr>
            <a:picLocks noChangeAspect="1"/>
          </p:cNvPicPr>
          <p:nvPr/>
        </p:nvPicPr>
        <p:blipFill>
          <a:blip r:embed="rId4"/>
          <a:stretch>
            <a:fillRect/>
          </a:stretch>
        </p:blipFill>
        <p:spPr>
          <a:xfrm>
            <a:off x="1656173" y="1624788"/>
            <a:ext cx="1890710" cy="61937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E569174-00C8-C448-A028-481B6D95926B}"/>
              </a:ext>
            </a:extLst>
          </p:cNvPr>
          <p:cNvPicPr>
            <a:picLocks noChangeAspect="1"/>
          </p:cNvPicPr>
          <p:nvPr/>
        </p:nvPicPr>
        <p:blipFill>
          <a:blip r:embed="rId5"/>
          <a:stretch>
            <a:fillRect/>
          </a:stretch>
        </p:blipFill>
        <p:spPr>
          <a:xfrm>
            <a:off x="217780" y="1054137"/>
            <a:ext cx="2182085" cy="457200"/>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B1F72434-C9B5-310E-2F20-AA19061D615D}"/>
              </a:ext>
            </a:extLst>
          </p:cNvPr>
          <p:cNvSpPr/>
          <p:nvPr/>
        </p:nvSpPr>
        <p:spPr>
          <a:xfrm>
            <a:off x="-4" y="2496805"/>
            <a:ext cx="12191999" cy="325185"/>
          </a:xfrm>
          <a:prstGeom prst="rect">
            <a:avLst/>
          </a:prstGeom>
          <a:gradFill>
            <a:gsLst>
              <a:gs pos="0">
                <a:schemeClr val="bg1">
                  <a:lumMod val="85000"/>
                </a:schemeClr>
              </a:gs>
              <a:gs pos="100000">
                <a:schemeClr val="accent4">
                  <a:tint val="65000"/>
                  <a:satMod val="100000"/>
                  <a:lumMod val="100000"/>
                </a:schemeClr>
              </a:gs>
              <a:gs pos="100000">
                <a:schemeClr val="accent4">
                  <a:tint val="70000"/>
                  <a:satMod val="100000"/>
                  <a:lumMod val="100000"/>
                </a:schemeClr>
              </a:gs>
            </a:gsLs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2400" b="1" dirty="0">
                <a:latin typeface="Arial" panose="020B0604020202020204" pitchFamily="34" charset="0"/>
                <a:cs typeface="Arial" panose="020B0604020202020204" pitchFamily="34" charset="0"/>
              </a:rPr>
              <a:t>أصحاب المصلحة المحليين في جوهر الأجندات العالمية</a:t>
            </a:r>
            <a:endParaRPr lang="en-US" sz="2400" b="1" dirty="0">
              <a:latin typeface="Arial" panose="020B0604020202020204" pitchFamily="34" charset="0"/>
              <a:cs typeface="Arial" panose="020B0604020202020204" pitchFamily="34" charset="0"/>
            </a:endParaRPr>
          </a:p>
        </p:txBody>
      </p:sp>
      <p:pic>
        <p:nvPicPr>
          <p:cNvPr id="2050" name="Picture 2" descr="Stakeholders Icon Images – Browse 4,162 Stock Photos, Vectors, and Video |  Adobe Stock">
            <a:extLst>
              <a:ext uri="{FF2B5EF4-FFF2-40B4-BE49-F238E27FC236}">
                <a16:creationId xmlns:a16="http://schemas.microsoft.com/office/drawing/2014/main" id="{3C48DF7A-FB73-E7A1-89DD-A85F914E4D47}"/>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l="23225" t="13806" r="23441" b="33287"/>
          <a:stretch/>
        </p:blipFill>
        <p:spPr bwMode="auto">
          <a:xfrm>
            <a:off x="5472111" y="2888164"/>
            <a:ext cx="1101723" cy="109291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0BDBB547-16AC-9668-64ED-FC4B9C070F0B}"/>
              </a:ext>
            </a:extLst>
          </p:cNvPr>
          <p:cNvSpPr/>
          <p:nvPr/>
        </p:nvSpPr>
        <p:spPr>
          <a:xfrm>
            <a:off x="3045078" y="3090471"/>
            <a:ext cx="2048256" cy="7056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الحكومات المحلية</a:t>
            </a:r>
            <a:endParaRPr lang="en-US" sz="1600" b="1"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EB750863-75E5-47BF-B1FF-0B80B6DF519C}"/>
              </a:ext>
            </a:extLst>
          </p:cNvPr>
          <p:cNvSpPr/>
          <p:nvPr/>
        </p:nvSpPr>
        <p:spPr>
          <a:xfrm>
            <a:off x="632045" y="3081811"/>
            <a:ext cx="2048256" cy="7056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الأكاديميا</a:t>
            </a:r>
            <a:endParaRPr lang="en-US" sz="1600" b="1"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92662814-1841-04D4-8C97-C0072DEE00BA}"/>
              </a:ext>
            </a:extLst>
          </p:cNvPr>
          <p:cNvSpPr/>
          <p:nvPr/>
        </p:nvSpPr>
        <p:spPr>
          <a:xfrm>
            <a:off x="6952611" y="3090471"/>
            <a:ext cx="2048256" cy="7056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القطاع الخاص</a:t>
            </a:r>
            <a:endParaRPr lang="en-US" sz="1600" b="1" dirty="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4570D0CE-B8E4-9541-30EB-A17CE15AD476}"/>
              </a:ext>
            </a:extLst>
          </p:cNvPr>
          <p:cNvSpPr/>
          <p:nvPr/>
        </p:nvSpPr>
        <p:spPr>
          <a:xfrm>
            <a:off x="9643998" y="3081811"/>
            <a:ext cx="2048256" cy="7056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المجتمع المدني</a:t>
            </a:r>
            <a:endParaRPr lang="en-US" sz="1600" b="1" dirty="0">
              <a:latin typeface="Arial" panose="020B0604020202020204" pitchFamily="34" charset="0"/>
              <a:cs typeface="Arial" panose="020B0604020202020204" pitchFamily="34" charset="0"/>
            </a:endParaRPr>
          </a:p>
        </p:txBody>
      </p:sp>
      <p:pic>
        <p:nvPicPr>
          <p:cNvPr id="18" name="Picture 4" descr="Insight - Free business icons">
            <a:extLst>
              <a:ext uri="{FF2B5EF4-FFF2-40B4-BE49-F238E27FC236}">
                <a16:creationId xmlns:a16="http://schemas.microsoft.com/office/drawing/2014/main" id="{790AC8BB-10F6-765E-6EA2-F25941DC1BBC}"/>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3341" y="52815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Advocacy Images - Free Download on Freepik">
            <a:extLst>
              <a:ext uri="{FF2B5EF4-FFF2-40B4-BE49-F238E27FC236}">
                <a16:creationId xmlns:a16="http://schemas.microsoft.com/office/drawing/2014/main" id="{632E7FD2-8EBA-AA5D-B24D-18BF0BAA459C}"/>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6319" y="5421086"/>
            <a:ext cx="781537" cy="78153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8AC245F-2174-B1A4-B463-A58E9230B350}"/>
              </a:ext>
            </a:extLst>
          </p:cNvPr>
          <p:cNvSpPr/>
          <p:nvPr/>
        </p:nvSpPr>
        <p:spPr>
          <a:xfrm>
            <a:off x="-2" y="3981074"/>
            <a:ext cx="12191999" cy="3726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2400" b="1" dirty="0">
                <a:latin typeface="Arial" panose="020B0604020202020204" pitchFamily="34" charset="0"/>
                <a:cs typeface="Arial" panose="020B0604020202020204" pitchFamily="34" charset="0"/>
              </a:rPr>
              <a:t>دور أصحاب المصلحة المحليين في التنمية المستدامة</a:t>
            </a:r>
            <a:endParaRPr lang="en-US" sz="2400" b="1"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57AB3546-3E39-AB20-29C9-A77CA7250135}"/>
              </a:ext>
            </a:extLst>
          </p:cNvPr>
          <p:cNvSpPr/>
          <p:nvPr/>
        </p:nvSpPr>
        <p:spPr>
          <a:xfrm>
            <a:off x="2601528" y="4566087"/>
            <a:ext cx="1635954" cy="8086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تقييم الاحتياجات</a:t>
            </a: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E7C1EA82-160B-E30D-8206-143A883655CA}"/>
              </a:ext>
            </a:extLst>
          </p:cNvPr>
          <p:cNvSpPr/>
          <p:nvPr/>
        </p:nvSpPr>
        <p:spPr>
          <a:xfrm>
            <a:off x="4546172" y="4575850"/>
            <a:ext cx="1635954" cy="8364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تعبئة الموارد</a:t>
            </a:r>
            <a:endParaRPr lang="en-US" sz="1600" b="1"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DE52FCA0-9982-B526-84E1-6D442F6F3C28}"/>
              </a:ext>
            </a:extLst>
          </p:cNvPr>
          <p:cNvSpPr/>
          <p:nvPr/>
        </p:nvSpPr>
        <p:spPr>
          <a:xfrm>
            <a:off x="10096254" y="4608374"/>
            <a:ext cx="1635954" cy="8364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المناصرة والتمثيل</a:t>
            </a:r>
            <a:endParaRPr lang="en-US"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9FA3EC2-8AE7-82C1-10F6-521B715802BF}"/>
              </a:ext>
            </a:extLst>
          </p:cNvPr>
          <p:cNvSpPr/>
          <p:nvPr/>
        </p:nvSpPr>
        <p:spPr>
          <a:xfrm>
            <a:off x="-3" y="6335484"/>
            <a:ext cx="12191997" cy="5007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LB" sz="2400" b="1" dirty="0">
                <a:latin typeface="Arial" panose="020B0604020202020204" pitchFamily="34" charset="0"/>
                <a:cs typeface="Arial" panose="020B0604020202020204" pitchFamily="34" charset="0"/>
              </a:rPr>
              <a:t>تؤدي العملية الشاملة إلى اتساق السياسات المحلية والوطنية</a:t>
            </a:r>
            <a:endParaRPr lang="en-US" sz="2400" b="1" dirty="0">
              <a:latin typeface="Arial" panose="020B0604020202020204" pitchFamily="34" charset="0"/>
              <a:cs typeface="Arial" panose="020B0604020202020204" pitchFamily="34" charset="0"/>
            </a:endParaRPr>
          </a:p>
        </p:txBody>
      </p:sp>
      <p:pic>
        <p:nvPicPr>
          <p:cNvPr id="3" name="Picture 2" descr="Social Development for Sustainable Development | DISD">
            <a:extLst>
              <a:ext uri="{FF2B5EF4-FFF2-40B4-BE49-F238E27FC236}">
                <a16:creationId xmlns:a16="http://schemas.microsoft.com/office/drawing/2014/main" id="{F3CA948E-207C-CD4F-43D4-EE8F1B595DC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82837" y="706519"/>
            <a:ext cx="2111372" cy="1631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Our Common Agenda | United Nations">
            <a:extLst>
              <a:ext uri="{FF2B5EF4-FFF2-40B4-BE49-F238E27FC236}">
                <a16:creationId xmlns:a16="http://schemas.microsoft.com/office/drawing/2014/main" id="{F06A0DC8-7D55-A0CE-8728-4CEAF7D79A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0795" y="912458"/>
            <a:ext cx="1060266" cy="13710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B0113436-A562-11C2-4436-CE372F8488AF}"/>
              </a:ext>
            </a:extLst>
          </p:cNvPr>
          <p:cNvPicPr>
            <a:picLocks noChangeAspect="1"/>
          </p:cNvPicPr>
          <p:nvPr/>
        </p:nvPicPr>
        <p:blipFill>
          <a:blip r:embed="rId11"/>
          <a:stretch>
            <a:fillRect/>
          </a:stretch>
        </p:blipFill>
        <p:spPr>
          <a:xfrm>
            <a:off x="8796281" y="986577"/>
            <a:ext cx="1340513" cy="1340513"/>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A27FF58B-9237-CAE1-EE42-69825665A813}"/>
              </a:ext>
            </a:extLst>
          </p:cNvPr>
          <p:cNvPicPr>
            <a:picLocks noChangeAspect="1"/>
          </p:cNvPicPr>
          <p:nvPr/>
        </p:nvPicPr>
        <p:blipFill>
          <a:blip r:embed="rId12"/>
          <a:stretch>
            <a:fillRect/>
          </a:stretch>
        </p:blipFill>
        <p:spPr>
          <a:xfrm>
            <a:off x="10411326" y="1318107"/>
            <a:ext cx="1639093" cy="613361"/>
          </a:xfrm>
          <a:prstGeom prst="rect">
            <a:avLst/>
          </a:prstGeom>
        </p:spPr>
      </p:pic>
      <p:pic>
        <p:nvPicPr>
          <p:cNvPr id="17" name="Picture 2" descr="Icon For Data #307740 - Free Icons Library">
            <a:extLst>
              <a:ext uri="{FF2B5EF4-FFF2-40B4-BE49-F238E27FC236}">
                <a16:creationId xmlns:a16="http://schemas.microsoft.com/office/drawing/2014/main" id="{4F79853C-9335-E23B-08FA-54AD450F7CB8}"/>
              </a:ext>
            </a:extLst>
          </p:cNvPr>
          <p:cNvPicPr>
            <a:picLocks noChangeAspect="1" noChangeArrowheads="1"/>
          </p:cNvPicPr>
          <p:nvPr/>
        </p:nvPicPr>
        <p:blipFill>
          <a:blip r:embed="rId1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1889" y="5383907"/>
            <a:ext cx="858336" cy="85833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63828E9-E7F4-D598-85FB-774D7584D66C}"/>
              </a:ext>
            </a:extLst>
          </p:cNvPr>
          <p:cNvSpPr/>
          <p:nvPr/>
        </p:nvSpPr>
        <p:spPr>
          <a:xfrm>
            <a:off x="8217241" y="4609124"/>
            <a:ext cx="1635954" cy="8364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الرصد والمتابعة</a:t>
            </a:r>
            <a:endParaRPr lang="en-US" sz="1600"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640B98FF-0199-B07B-636A-D3FC7674F488}"/>
              </a:ext>
            </a:extLst>
          </p:cNvPr>
          <p:cNvSpPr/>
          <p:nvPr/>
        </p:nvSpPr>
        <p:spPr>
          <a:xfrm>
            <a:off x="6425185" y="4584600"/>
            <a:ext cx="1635954" cy="83649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التعاون والشراكات</a:t>
            </a:r>
            <a:endParaRPr lang="en-US" sz="1600" b="1"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DB3FEB15-47C7-174A-F2BF-5B9C7BB167AD}"/>
              </a:ext>
            </a:extLst>
          </p:cNvPr>
          <p:cNvSpPr/>
          <p:nvPr/>
        </p:nvSpPr>
        <p:spPr>
          <a:xfrm>
            <a:off x="632045" y="4547417"/>
            <a:ext cx="1635954" cy="83649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LB" sz="1600" b="1" dirty="0">
                <a:latin typeface="Arial" panose="020B0604020202020204" pitchFamily="34" charset="0"/>
                <a:cs typeface="Arial" panose="020B0604020202020204" pitchFamily="34" charset="0"/>
              </a:rPr>
              <a:t>المشاركة والتمثيل</a:t>
            </a:r>
            <a:endParaRPr lang="en-US" sz="1600" b="1" dirty="0">
              <a:latin typeface="Arial" panose="020B0604020202020204" pitchFamily="34" charset="0"/>
              <a:cs typeface="Arial" panose="020B0604020202020204" pitchFamily="34" charset="0"/>
            </a:endParaRPr>
          </a:p>
        </p:txBody>
      </p:sp>
      <p:pic>
        <p:nvPicPr>
          <p:cNvPr id="5130" name="Picture 10" descr="Collaboration - Free people icons">
            <a:extLst>
              <a:ext uri="{FF2B5EF4-FFF2-40B4-BE49-F238E27FC236}">
                <a16:creationId xmlns:a16="http://schemas.microsoft.com/office/drawing/2014/main" id="{9DA7D2D1-B509-18BB-2716-EB8714A4D1E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80657" y="5453673"/>
            <a:ext cx="788570" cy="78857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Monitoring, Evaluation and Learning Services">
            <a:extLst>
              <a:ext uri="{FF2B5EF4-FFF2-40B4-BE49-F238E27FC236}">
                <a16:creationId xmlns:a16="http://schemas.microsoft.com/office/drawing/2014/main" id="{C632097E-6525-8FA5-DCD4-A097F1177A0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8677" y="5447329"/>
            <a:ext cx="781537" cy="78153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91C6706-AEE5-7110-1377-81BF94E75376}"/>
              </a:ext>
            </a:extLst>
          </p:cNvPr>
          <p:cNvSpPr/>
          <p:nvPr/>
        </p:nvSpPr>
        <p:spPr>
          <a:xfrm>
            <a:off x="8745701" y="913991"/>
            <a:ext cx="1529320" cy="1447131"/>
          </a:xfrm>
          <a:prstGeom prst="rect">
            <a:avLst/>
          </a:prstGeom>
          <a:noFill/>
          <a:ln w="149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73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5D5B574-49F2-C3E5-3EEF-DDBB1E3C0A35}"/>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2253B66C-A340-C315-6726-2C124BF01204}"/>
              </a:ext>
            </a:extLst>
          </p:cNvPr>
          <p:cNvSpPr>
            <a:spLocks noGrp="1"/>
          </p:cNvSpPr>
          <p:nvPr>
            <p:ph type="subTitle" idx="12"/>
          </p:nvPr>
        </p:nvSpPr>
        <p:spPr>
          <a:xfrm>
            <a:off x="889368" y="123670"/>
            <a:ext cx="11053314" cy="457201"/>
          </a:xfrm>
        </p:spPr>
        <p:txBody>
          <a:bodyPr/>
          <a:lstStyle/>
          <a:p>
            <a:pPr algn="r" rtl="1"/>
            <a:r>
              <a:rPr lang="ar-LB" sz="2800" b="1" dirty="0">
                <a:solidFill>
                  <a:schemeClr val="tx1"/>
                </a:solidFill>
              </a:rPr>
              <a:t>الحكومات المحلية والإستعرضات الطوعية الوطنية والمحلية</a:t>
            </a:r>
          </a:p>
        </p:txBody>
      </p:sp>
      <p:sp>
        <p:nvSpPr>
          <p:cNvPr id="5" name="TextBox 4">
            <a:extLst>
              <a:ext uri="{FF2B5EF4-FFF2-40B4-BE49-F238E27FC236}">
                <a16:creationId xmlns:a16="http://schemas.microsoft.com/office/drawing/2014/main" id="{E00F1236-1AE4-4704-26CC-7A6025889441}"/>
              </a:ext>
            </a:extLst>
          </p:cNvPr>
          <p:cNvSpPr txBox="1"/>
          <p:nvPr/>
        </p:nvSpPr>
        <p:spPr>
          <a:xfrm>
            <a:off x="361950" y="1098362"/>
            <a:ext cx="11378105" cy="1938992"/>
          </a:xfrm>
          <a:prstGeom prst="rect">
            <a:avLst/>
          </a:prstGeom>
          <a:noFill/>
        </p:spPr>
        <p:txBody>
          <a:bodyPr wrap="square" rtlCol="0">
            <a:spAutoFit/>
          </a:bodyPr>
          <a:lstStyle/>
          <a:p>
            <a:pPr marL="400050" indent="-400050" algn="just" rtl="1">
              <a:spcBef>
                <a:spcPts val="600"/>
              </a:spcBef>
              <a:spcAft>
                <a:spcPts val="600"/>
              </a:spcAft>
              <a:buFont typeface="Arial" panose="020B0604020202020204" pitchFamily="34" charset="0"/>
              <a:buChar char="•"/>
            </a:pPr>
            <a:r>
              <a:rPr lang="ar-LB" sz="2200" b="0" i="0" u="none" strike="noStrike" dirty="0">
                <a:solidFill>
                  <a:srgbClr val="000000"/>
                </a:solidFill>
                <a:effectLst/>
                <a:latin typeface="Arial" panose="020B0604020202020204" pitchFamily="34" charset="0"/>
                <a:cs typeface="Arial" panose="020B0604020202020204" pitchFamily="34" charset="0"/>
              </a:rPr>
              <a:t>تم تسليط الضوء على دور الحكومات المحلية في تحقيق الأهداف العالمية وأولويات التنمية الوطنية </a:t>
            </a:r>
            <a:r>
              <a:rPr lang="ar-LB" sz="2200" b="1" i="0" u="none" strike="noStrike" dirty="0">
                <a:solidFill>
                  <a:srgbClr val="000000"/>
                </a:solidFill>
                <a:effectLst/>
                <a:latin typeface="Arial" panose="020B0604020202020204" pitchFamily="34" charset="0"/>
                <a:cs typeface="Arial" panose="020B0604020202020204" pitchFamily="34" charset="0"/>
              </a:rPr>
              <a:t>في الإستعرضات الطوعية الوطنية </a:t>
            </a:r>
            <a:r>
              <a:rPr lang="ar-LB" sz="2200" b="0" i="0" u="none" strike="noStrike" dirty="0">
                <a:solidFill>
                  <a:srgbClr val="000000"/>
                </a:solidFill>
                <a:effectLst/>
                <a:latin typeface="Arial" panose="020B0604020202020204" pitchFamily="34" charset="0"/>
                <a:cs typeface="Arial" panose="020B0604020202020204" pitchFamily="34" charset="0"/>
              </a:rPr>
              <a:t>في العديد من الحالات</a:t>
            </a:r>
          </a:p>
          <a:p>
            <a:pPr marL="400050" indent="-400050" algn="just" rtl="1">
              <a:spcBef>
                <a:spcPts val="600"/>
              </a:spcBef>
              <a:spcAft>
                <a:spcPts val="600"/>
              </a:spcAft>
              <a:buFont typeface="Arial" panose="020B0604020202020204" pitchFamily="34" charset="0"/>
              <a:buChar char="•"/>
            </a:pPr>
            <a:r>
              <a:rPr lang="ar-LB" sz="2200" b="1" dirty="0">
                <a:solidFill>
                  <a:schemeClr val="accent3">
                    <a:lumMod val="75000"/>
                  </a:schemeClr>
                </a:solidFill>
                <a:latin typeface="Arial" panose="020B0604020202020204" pitchFamily="34" charset="0"/>
                <a:cs typeface="Arial" panose="020B0604020202020204" pitchFamily="34" charset="0"/>
              </a:rPr>
              <a:t>يعتبرعام 2020 </a:t>
            </a:r>
            <a:r>
              <a:rPr lang="ar-LB" sz="2200" dirty="0">
                <a:latin typeface="Arial" panose="020B0604020202020204" pitchFamily="34" charset="0"/>
                <a:cs typeface="Arial" panose="020B0604020202020204" pitchFamily="34" charset="0"/>
              </a:rPr>
              <a:t>هو العام الأول الذي أشارت فيه الحكومات الوطنية إلى </a:t>
            </a:r>
            <a:r>
              <a:rPr lang="ar-LB" sz="2200" b="1" dirty="0">
                <a:latin typeface="Arial" panose="020B0604020202020204" pitchFamily="34" charset="0"/>
                <a:cs typeface="Arial" panose="020B0604020202020204" pitchFamily="34" charset="0"/>
              </a:rPr>
              <a:t>الإستعرضات</a:t>
            </a:r>
            <a:r>
              <a:rPr lang="en-US" sz="2200" b="1" dirty="0">
                <a:latin typeface="Arial" panose="020B0604020202020204" pitchFamily="34" charset="0"/>
                <a:cs typeface="Arial" panose="020B0604020202020204" pitchFamily="34" charset="0"/>
              </a:rPr>
              <a:t> </a:t>
            </a:r>
            <a:r>
              <a:rPr lang="ar-LB" sz="2200" b="1" dirty="0">
                <a:latin typeface="Arial" panose="020B0604020202020204" pitchFamily="34" charset="0"/>
                <a:cs typeface="Arial" panose="020B0604020202020204" pitchFamily="34" charset="0"/>
              </a:rPr>
              <a:t>الطوعية المحلية</a:t>
            </a:r>
            <a:r>
              <a:rPr lang="en-US" sz="2200" b="1" dirty="0">
                <a:latin typeface="Arial" panose="020B0604020202020204" pitchFamily="34" charset="0"/>
                <a:cs typeface="Arial" panose="020B0604020202020204" pitchFamily="34" charset="0"/>
              </a:rPr>
              <a:t> </a:t>
            </a:r>
            <a:r>
              <a:rPr lang="ar-LB" sz="2200" b="1" dirty="0">
                <a:latin typeface="Arial" panose="020B0604020202020204" pitchFamily="34" charset="0"/>
                <a:cs typeface="Arial" panose="020B0604020202020204" pitchFamily="34" charset="0"/>
              </a:rPr>
              <a:t>ضمن إستعرضاتها الطوعية الوطنية  (</a:t>
            </a:r>
            <a:r>
              <a:rPr lang="ar-LB" sz="2200" dirty="0">
                <a:latin typeface="Arial" panose="020B0604020202020204" pitchFamily="34" charset="0"/>
                <a:cs typeface="Arial" panose="020B0604020202020204" pitchFamily="34" charset="0"/>
              </a:rPr>
              <a:t>فنلندا وكينيا وأوغندا) وشهد ال</a:t>
            </a:r>
            <a:r>
              <a:rPr lang="ar-LB" sz="2200" b="0" i="0" u="none" strike="noStrike" dirty="0">
                <a:solidFill>
                  <a:srgbClr val="000000"/>
                </a:solidFill>
                <a:effectLst/>
                <a:latin typeface="Arial" panose="020B0604020202020204" pitchFamily="34" charset="0"/>
                <a:cs typeface="Arial" panose="020B0604020202020204" pitchFamily="34" charset="0"/>
              </a:rPr>
              <a:t>مجتمع الدولي اهتمامًا متزايدًا من الحكومات المحلية بتطويرالإستعرضات الطوعية المحلية</a:t>
            </a:r>
            <a:endParaRPr lang="en-GB" sz="2200" b="0" i="0" u="none" strike="noStrike" dirty="0">
              <a:solidFill>
                <a:srgbClr val="000000"/>
              </a:solidFill>
              <a:effectLst/>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E6EDE5AD-E436-C142-53DA-DDC6B5B6903C}"/>
              </a:ext>
            </a:extLst>
          </p:cNvPr>
          <p:cNvGraphicFramePr/>
          <p:nvPr>
            <p:extLst>
              <p:ext uri="{D42A27DB-BD31-4B8C-83A1-F6EECF244321}">
                <p14:modId xmlns:p14="http://schemas.microsoft.com/office/powerpoint/2010/main" val="3097912063"/>
              </p:ext>
            </p:extLst>
          </p:nvPr>
        </p:nvGraphicFramePr>
        <p:xfrm>
          <a:off x="3641445" y="3586695"/>
          <a:ext cx="8191980" cy="2995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710B969C-27F1-497C-BCDC-F5F0C7E32410}"/>
              </a:ext>
            </a:extLst>
          </p:cNvPr>
          <p:cNvPicPr>
            <a:picLocks noChangeAspect="1"/>
          </p:cNvPicPr>
          <p:nvPr/>
        </p:nvPicPr>
        <p:blipFill>
          <a:blip r:embed="rId8"/>
          <a:stretch>
            <a:fillRect/>
          </a:stretch>
        </p:blipFill>
        <p:spPr>
          <a:xfrm>
            <a:off x="199756" y="3554845"/>
            <a:ext cx="1633491" cy="2405436"/>
          </a:xfrm>
          <a:prstGeom prst="rect">
            <a:avLst/>
          </a:prstGeom>
        </p:spPr>
      </p:pic>
      <p:sp>
        <p:nvSpPr>
          <p:cNvPr id="9" name="TextBox 8">
            <a:extLst>
              <a:ext uri="{FF2B5EF4-FFF2-40B4-BE49-F238E27FC236}">
                <a16:creationId xmlns:a16="http://schemas.microsoft.com/office/drawing/2014/main" id="{601A761A-540D-BDB8-18C2-5798CE57A5E6}"/>
              </a:ext>
            </a:extLst>
          </p:cNvPr>
          <p:cNvSpPr txBox="1"/>
          <p:nvPr/>
        </p:nvSpPr>
        <p:spPr>
          <a:xfrm>
            <a:off x="1271541" y="5002410"/>
            <a:ext cx="2257740" cy="830997"/>
          </a:xfrm>
          <a:prstGeom prst="rect">
            <a:avLst/>
          </a:prstGeom>
          <a:noFill/>
        </p:spPr>
        <p:txBody>
          <a:bodyPr wrap="square" rtlCol="0">
            <a:spAutoFit/>
          </a:bodyPr>
          <a:lstStyle/>
          <a:p>
            <a:pPr algn="ctr" rtl="1"/>
            <a:r>
              <a:rPr lang="ar-LB" sz="2400" b="1" dirty="0">
                <a:solidFill>
                  <a:schemeClr val="tx2"/>
                </a:solidFill>
                <a:latin typeface="Arial" panose="020B0604020202020204" pitchFamily="34" charset="0"/>
                <a:cs typeface="Arial" panose="020B0604020202020204" pitchFamily="34" charset="0"/>
              </a:rPr>
              <a:t>الإستعرضات الطوعية المحلية</a:t>
            </a:r>
            <a:endParaRPr lang="en-US"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20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253B66C-A340-C315-6726-2C124BF01204}"/>
              </a:ext>
            </a:extLst>
          </p:cNvPr>
          <p:cNvSpPr>
            <a:spLocks noGrp="1"/>
          </p:cNvSpPr>
          <p:nvPr>
            <p:ph type="subTitle" idx="12"/>
          </p:nvPr>
        </p:nvSpPr>
        <p:spPr>
          <a:xfrm>
            <a:off x="920162" y="44404"/>
            <a:ext cx="11053314" cy="457201"/>
          </a:xfrm>
        </p:spPr>
        <p:txBody>
          <a:bodyPr/>
          <a:lstStyle/>
          <a:p>
            <a:pPr algn="r" rtl="1"/>
            <a:r>
              <a:rPr lang="ar-LB" sz="2800" b="1" dirty="0">
                <a:solidFill>
                  <a:schemeClr val="tx1"/>
                </a:solidFill>
              </a:rPr>
              <a:t>الحكومات المحلية</a:t>
            </a:r>
            <a:r>
              <a:rPr lang="en-US" sz="2800" b="1" dirty="0">
                <a:solidFill>
                  <a:schemeClr val="tx1"/>
                </a:solidFill>
              </a:rPr>
              <a:t> </a:t>
            </a:r>
            <a:r>
              <a:rPr lang="ar-LB" sz="2800" b="1" dirty="0">
                <a:solidFill>
                  <a:schemeClr val="tx1"/>
                </a:solidFill>
              </a:rPr>
              <a:t>ومنهاج عمل بيجين</a:t>
            </a:r>
            <a:endParaRPr lang="en-US" sz="2800" b="1" dirty="0">
              <a:solidFill>
                <a:schemeClr val="tx1"/>
              </a:solidFill>
            </a:endParaRPr>
          </a:p>
        </p:txBody>
      </p:sp>
      <p:sp>
        <p:nvSpPr>
          <p:cNvPr id="21" name="Rectangle 20">
            <a:extLst>
              <a:ext uri="{FF2B5EF4-FFF2-40B4-BE49-F238E27FC236}">
                <a16:creationId xmlns:a16="http://schemas.microsoft.com/office/drawing/2014/main" id="{E5D5B574-49F2-C3E5-3EEF-DDBB1E3C0A35}"/>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A274767-7832-0296-0FEE-375EEC9C91DC}"/>
              </a:ext>
            </a:extLst>
          </p:cNvPr>
          <p:cNvGrpSpPr/>
          <p:nvPr/>
        </p:nvGrpSpPr>
        <p:grpSpPr>
          <a:xfrm>
            <a:off x="7935056" y="992309"/>
            <a:ext cx="4062915" cy="5717008"/>
            <a:chOff x="8348160" y="905385"/>
            <a:chExt cx="3524140" cy="5717008"/>
          </a:xfrm>
        </p:grpSpPr>
        <p:sp>
          <p:nvSpPr>
            <p:cNvPr id="5" name="Freeform: Shape 4">
              <a:extLst>
                <a:ext uri="{FF2B5EF4-FFF2-40B4-BE49-F238E27FC236}">
                  <a16:creationId xmlns:a16="http://schemas.microsoft.com/office/drawing/2014/main" id="{FB931081-A5CE-C46A-33BF-C37A3C115100}"/>
                </a:ext>
              </a:extLst>
            </p:cNvPr>
            <p:cNvSpPr/>
            <p:nvPr/>
          </p:nvSpPr>
          <p:spPr>
            <a:xfrm>
              <a:off x="8929825" y="905386"/>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rtl="1">
                <a:lnSpc>
                  <a:spcPct val="90000"/>
                </a:lnSpc>
                <a:spcBef>
                  <a:spcPct val="0"/>
                </a:spcBef>
                <a:spcAft>
                  <a:spcPct val="35000"/>
                </a:spcAft>
                <a:buNone/>
              </a:pPr>
              <a:r>
                <a:rPr lang="ar-LB" sz="2400" b="1" kern="1200" dirty="0">
                  <a:solidFill>
                    <a:schemeClr val="tx1"/>
                  </a:solidFill>
                  <a:effectLst/>
                  <a:latin typeface="Arial" panose="020B0604020202020204" pitchFamily="34" charset="0"/>
                  <a:cs typeface="Arial" panose="020B0604020202020204" pitchFamily="34" charset="0"/>
                </a:rPr>
                <a:t>توصيات السياسة العامة</a:t>
              </a:r>
              <a:endParaRPr lang="en-US" sz="2400" b="1" kern="1200" dirty="0">
                <a:solidFill>
                  <a:schemeClr val="tx1"/>
                </a:solidFill>
                <a:latin typeface="Arial" panose="020B0604020202020204" pitchFamily="34" charset="0"/>
                <a:cs typeface="Arial" panose="020B0604020202020204" pitchFamily="34" charset="0"/>
              </a:endParaRPr>
            </a:p>
          </p:txBody>
        </p:sp>
        <p:sp>
          <p:nvSpPr>
            <p:cNvPr id="6" name="Left Brace 5">
              <a:extLst>
                <a:ext uri="{FF2B5EF4-FFF2-40B4-BE49-F238E27FC236}">
                  <a16:creationId xmlns:a16="http://schemas.microsoft.com/office/drawing/2014/main" id="{9D03414F-6EA6-C302-DF4C-56F690B53766}"/>
                </a:ext>
              </a:extLst>
            </p:cNvPr>
            <p:cNvSpPr/>
            <p:nvPr/>
          </p:nvSpPr>
          <p:spPr>
            <a:xfrm rot="10800000">
              <a:off x="9120871" y="9053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994BB201-49FA-070E-D679-C7A79C3B0E71}"/>
                </a:ext>
              </a:extLst>
            </p:cNvPr>
            <p:cNvSpPr/>
            <p:nvPr/>
          </p:nvSpPr>
          <p:spPr>
            <a:xfrm>
              <a:off x="8571503" y="1840021"/>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ar-LB" sz="2400" b="1" kern="1200" dirty="0">
                  <a:solidFill>
                    <a:schemeClr val="tx1"/>
                  </a:solidFill>
                  <a:effectLst/>
                  <a:latin typeface="Arial" panose="020B0604020202020204" pitchFamily="34" charset="0"/>
                  <a:cs typeface="Arial" panose="020B0604020202020204" pitchFamily="34" charset="0"/>
                </a:rPr>
                <a:t>تشريعات وأنظمة</a:t>
              </a:r>
              <a:endParaRPr lang="en-US" sz="2400" b="1" kern="1200" dirty="0">
                <a:solidFill>
                  <a:schemeClr val="tx1"/>
                </a:solidFill>
                <a:latin typeface="Arial" panose="020B0604020202020204" pitchFamily="34" charset="0"/>
                <a:cs typeface="Arial" panose="020B0604020202020204" pitchFamily="34" charset="0"/>
              </a:endParaRPr>
            </a:p>
          </p:txBody>
        </p:sp>
        <p:sp>
          <p:nvSpPr>
            <p:cNvPr id="8" name="Left Brace 7">
              <a:extLst>
                <a:ext uri="{FF2B5EF4-FFF2-40B4-BE49-F238E27FC236}">
                  <a16:creationId xmlns:a16="http://schemas.microsoft.com/office/drawing/2014/main" id="{BA1EC0D3-3598-66F9-BEFF-ADD303274D14}"/>
                </a:ext>
              </a:extLst>
            </p:cNvPr>
            <p:cNvSpPr/>
            <p:nvPr/>
          </p:nvSpPr>
          <p:spPr>
            <a:xfrm rot="10800000">
              <a:off x="9120871" y="1808284"/>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EA204115-1B97-CF75-6E14-A04942105946}"/>
                </a:ext>
              </a:extLst>
            </p:cNvPr>
            <p:cNvSpPr/>
            <p:nvPr/>
          </p:nvSpPr>
          <p:spPr>
            <a:xfrm>
              <a:off x="8419181" y="2804054"/>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ar-LB" sz="2400" b="1" kern="1200" dirty="0">
                  <a:solidFill>
                    <a:schemeClr val="tx1"/>
                  </a:solidFill>
                  <a:effectLst/>
                  <a:latin typeface="Arial" panose="020B0604020202020204" pitchFamily="34" charset="0"/>
                  <a:ea typeface="+mn-ea"/>
                  <a:cs typeface="Arial" panose="020B0604020202020204" pitchFamily="34" charset="0"/>
                </a:rPr>
                <a:t>تقديم الخدمات</a:t>
              </a:r>
              <a:endParaRPr lang="en-US" sz="2400" b="1" kern="1200" dirty="0">
                <a:solidFill>
                  <a:schemeClr val="tx1"/>
                </a:solidFill>
                <a:effectLst/>
                <a:latin typeface="Arial" panose="020B0604020202020204" pitchFamily="34" charset="0"/>
                <a:ea typeface="+mn-ea"/>
                <a:cs typeface="Arial" panose="020B0604020202020204" pitchFamily="34" charset="0"/>
              </a:endParaRPr>
            </a:p>
          </p:txBody>
        </p:sp>
        <p:sp>
          <p:nvSpPr>
            <p:cNvPr id="10" name="Left Brace 9">
              <a:extLst>
                <a:ext uri="{FF2B5EF4-FFF2-40B4-BE49-F238E27FC236}">
                  <a16:creationId xmlns:a16="http://schemas.microsoft.com/office/drawing/2014/main" id="{5A5F5B4F-DF75-00B3-7C50-915CA381196A}"/>
                </a:ext>
              </a:extLst>
            </p:cNvPr>
            <p:cNvSpPr/>
            <p:nvPr/>
          </p:nvSpPr>
          <p:spPr>
            <a:xfrm rot="10800000">
              <a:off x="9120871" y="27910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A014B76B-1535-D6D7-4391-5723F081AD6F}"/>
                </a:ext>
              </a:extLst>
            </p:cNvPr>
            <p:cNvSpPr/>
            <p:nvPr/>
          </p:nvSpPr>
          <p:spPr>
            <a:xfrm>
              <a:off x="8348160" y="3782973"/>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ar-LB" sz="2400" b="1" kern="1200" dirty="0">
                  <a:solidFill>
                    <a:schemeClr val="tx1"/>
                  </a:solidFill>
                  <a:effectLst/>
                  <a:latin typeface="Arial" panose="020B0604020202020204" pitchFamily="34" charset="0"/>
                  <a:cs typeface="Arial" panose="020B0604020202020204" pitchFamily="34" charset="0"/>
                </a:rPr>
                <a:t>بناء القدرات</a:t>
              </a:r>
              <a:endParaRPr lang="en-GB" sz="2400" b="1" kern="1200" dirty="0">
                <a:solidFill>
                  <a:schemeClr val="tx1"/>
                </a:solidFill>
                <a:effectLst/>
                <a:latin typeface="Arial" panose="020B0604020202020204" pitchFamily="34" charset="0"/>
                <a:cs typeface="Arial" panose="020B0604020202020204" pitchFamily="34" charset="0"/>
              </a:endParaRPr>
            </a:p>
          </p:txBody>
        </p:sp>
        <p:sp>
          <p:nvSpPr>
            <p:cNvPr id="12" name="Left Brace 11">
              <a:extLst>
                <a:ext uri="{FF2B5EF4-FFF2-40B4-BE49-F238E27FC236}">
                  <a16:creationId xmlns:a16="http://schemas.microsoft.com/office/drawing/2014/main" id="{F573D2B1-DD52-25F8-2864-59AB6FF557D8}"/>
                </a:ext>
              </a:extLst>
            </p:cNvPr>
            <p:cNvSpPr/>
            <p:nvPr/>
          </p:nvSpPr>
          <p:spPr>
            <a:xfrm rot="10800000">
              <a:off x="9120871" y="37738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516024EF-7628-5B9E-9BC2-B16E115039F5}"/>
                </a:ext>
              </a:extLst>
            </p:cNvPr>
            <p:cNvSpPr/>
            <p:nvPr/>
          </p:nvSpPr>
          <p:spPr>
            <a:xfrm>
              <a:off x="8571503" y="4767363"/>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Font typeface="Arial" panose="020B0604020202020204" pitchFamily="34" charset="0"/>
                <a:buNone/>
              </a:pPr>
              <a:r>
                <a:rPr lang="ar-LB" sz="2400" b="1" kern="1200" dirty="0">
                  <a:solidFill>
                    <a:schemeClr val="tx1"/>
                  </a:solidFill>
                  <a:effectLst/>
                  <a:latin typeface="Arial" panose="020B0604020202020204" pitchFamily="34" charset="0"/>
                  <a:cs typeface="Arial" panose="020B0604020202020204" pitchFamily="34" charset="0"/>
                </a:rPr>
                <a:t>التعاون والشراكات</a:t>
              </a:r>
              <a:endParaRPr lang="en-GB" sz="2400" b="1" kern="1200" dirty="0">
                <a:solidFill>
                  <a:schemeClr val="tx1"/>
                </a:solidFill>
                <a:effectLst/>
                <a:latin typeface="Arial" panose="020B0604020202020204" pitchFamily="34" charset="0"/>
                <a:cs typeface="Arial" panose="020B0604020202020204" pitchFamily="34" charset="0"/>
              </a:endParaRPr>
            </a:p>
          </p:txBody>
        </p:sp>
        <p:sp>
          <p:nvSpPr>
            <p:cNvPr id="14" name="Left Brace 13">
              <a:extLst>
                <a:ext uri="{FF2B5EF4-FFF2-40B4-BE49-F238E27FC236}">
                  <a16:creationId xmlns:a16="http://schemas.microsoft.com/office/drawing/2014/main" id="{2AC97380-7122-9597-3500-14BE0DB4F252}"/>
                </a:ext>
              </a:extLst>
            </p:cNvPr>
            <p:cNvSpPr/>
            <p:nvPr/>
          </p:nvSpPr>
          <p:spPr>
            <a:xfrm rot="10800000">
              <a:off x="9120871" y="47566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5A11CD39-68A6-C9BB-0E3F-040D8DA5CB56}"/>
                </a:ext>
              </a:extLst>
            </p:cNvPr>
            <p:cNvSpPr/>
            <p:nvPr/>
          </p:nvSpPr>
          <p:spPr>
            <a:xfrm>
              <a:off x="8812145" y="5790793"/>
              <a:ext cx="2942475" cy="831600"/>
            </a:xfrm>
            <a:custGeom>
              <a:avLst/>
              <a:gdLst>
                <a:gd name="connsiteX0" fmla="*/ 0 w 2942475"/>
                <a:gd name="connsiteY0" fmla="*/ 0 h 831600"/>
                <a:gd name="connsiteX1" fmla="*/ 2942475 w 2942475"/>
                <a:gd name="connsiteY1" fmla="*/ 0 h 831600"/>
                <a:gd name="connsiteX2" fmla="*/ 2942475 w 2942475"/>
                <a:gd name="connsiteY2" fmla="*/ 831600 h 831600"/>
                <a:gd name="connsiteX3" fmla="*/ 0 w 2942475"/>
                <a:gd name="connsiteY3" fmla="*/ 831600 h 831600"/>
                <a:gd name="connsiteX4" fmla="*/ 0 w 2942475"/>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475" h="831600">
                  <a:moveTo>
                    <a:pt x="0" y="0"/>
                  </a:moveTo>
                  <a:lnTo>
                    <a:pt x="2942475" y="0"/>
                  </a:lnTo>
                  <a:lnTo>
                    <a:pt x="2942475" y="831600"/>
                  </a:lnTo>
                  <a:lnTo>
                    <a:pt x="0" y="831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ar-LB" sz="2400" b="1" kern="1200" dirty="0">
                  <a:solidFill>
                    <a:schemeClr val="tx1"/>
                  </a:solidFill>
                  <a:effectLst/>
                  <a:latin typeface="Arial" panose="020B0604020202020204" pitchFamily="34" charset="0"/>
                  <a:cs typeface="Arial" panose="020B0604020202020204" pitchFamily="34" charset="0"/>
                </a:rPr>
                <a:t>جمع البيانات ورصدها</a:t>
              </a:r>
              <a:endParaRPr lang="en-GB" sz="2400" b="1" kern="1200" dirty="0">
                <a:solidFill>
                  <a:schemeClr val="tx1"/>
                </a:solidFill>
                <a:effectLst/>
                <a:latin typeface="Arial" panose="020B0604020202020204" pitchFamily="34" charset="0"/>
                <a:cs typeface="Arial" panose="020B0604020202020204" pitchFamily="34" charset="0"/>
              </a:endParaRPr>
            </a:p>
          </p:txBody>
        </p:sp>
        <p:sp>
          <p:nvSpPr>
            <p:cNvPr id="16" name="Left Brace 15">
              <a:extLst>
                <a:ext uri="{FF2B5EF4-FFF2-40B4-BE49-F238E27FC236}">
                  <a16:creationId xmlns:a16="http://schemas.microsoft.com/office/drawing/2014/main" id="{0EE5DA25-F7D7-8C31-BD5F-67BE7EDBB03F}"/>
                </a:ext>
              </a:extLst>
            </p:cNvPr>
            <p:cNvSpPr/>
            <p:nvPr/>
          </p:nvSpPr>
          <p:spPr>
            <a:xfrm rot="10800000">
              <a:off x="9120871" y="5739485"/>
              <a:ext cx="588495" cy="831600"/>
            </a:xfrm>
            <a:prstGeom prst="leftBrace">
              <a:avLst>
                <a:gd name="adj1" fmla="val 35000"/>
                <a:gd name="adj2" fmla="val 50000"/>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grpSp>
      <p:sp>
        <p:nvSpPr>
          <p:cNvPr id="18" name="Freeform: Shape 17">
            <a:extLst>
              <a:ext uri="{FF2B5EF4-FFF2-40B4-BE49-F238E27FC236}">
                <a16:creationId xmlns:a16="http://schemas.microsoft.com/office/drawing/2014/main" id="{AAC52936-A21F-3965-2D2B-419B98214CAF}"/>
              </a:ext>
            </a:extLst>
          </p:cNvPr>
          <p:cNvSpPr/>
          <p:nvPr/>
        </p:nvSpPr>
        <p:spPr>
          <a:xfrm>
            <a:off x="1494502" y="932077"/>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accent6">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تضع الحكومات المحلية وتنفذ استراتيجيات وخطط وبرامج لمعالجة عدم المساواة بين الجنسين ، والعنف ضد المرأة ، وغيرها من القضايا التي تؤثر على حقوق المرأة</a:t>
            </a:r>
            <a:endParaRPr lang="en-US" kern="1200" dirty="0">
              <a:solidFill>
                <a:schemeClr val="tx1"/>
              </a:solidFill>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9D3DF9A9-767D-915E-3CF9-54AB5DDD5575}"/>
              </a:ext>
            </a:extLst>
          </p:cNvPr>
          <p:cNvSpPr/>
          <p:nvPr/>
        </p:nvSpPr>
        <p:spPr>
          <a:xfrm>
            <a:off x="1494502" y="1914877"/>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accent5">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تتمتع الحكومات المحلية بسلطة سن القوانين واللوائح التي تعزز المساواة بين الجنسين وتحمي حقوق المرأة في نطاق ولايتها القضائية</a:t>
            </a:r>
            <a:endParaRPr lang="en-US" kern="1200" dirty="0">
              <a:solidFill>
                <a:schemeClr val="tx1"/>
              </a:solidFill>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A2F94529-7DC1-0E51-B9A6-313CF2691794}"/>
              </a:ext>
            </a:extLst>
          </p:cNvPr>
          <p:cNvSpPr/>
          <p:nvPr/>
        </p:nvSpPr>
        <p:spPr>
          <a:xfrm>
            <a:off x="1516235" y="2868540"/>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accent4">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غالبًا ما تكون الحكومات المحلية مسؤولة عن تقديم الخدمات الأساسية للمجتمع ، مثل الرعاية الصحية والتعليم والرعاية الاجتماعية والسلامة العامة. إنهم بحاجة إلى التأكد من أن هذه الخدمات تستجيب للنوع الاجتماعي ، مع مراعاة الاحتياجات والأولويات المحددة للنساء والفتيات</a:t>
            </a:r>
            <a:endParaRPr lang="en-US" kern="1200" dirty="0">
              <a:solidFill>
                <a:schemeClr val="tx1"/>
              </a:solidFill>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B5539BF4-CDF4-8F90-40E1-33F3DC47DD8C}"/>
              </a:ext>
            </a:extLst>
          </p:cNvPr>
          <p:cNvSpPr/>
          <p:nvPr/>
        </p:nvSpPr>
        <p:spPr>
          <a:xfrm>
            <a:off x="1494502" y="3880478"/>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accent2">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يمكن للحكومات المحلية أن تدعم جهود بناء القدرات لتعزيز معرفة ومهارات المسؤولين المحليين وقادة المجتمع ومنظمات المجتمع المدني بشأن قضايا المساواة بين الجنسين</a:t>
            </a:r>
            <a:endParaRPr lang="en-GB" kern="1200" dirty="0">
              <a:solidFill>
                <a:schemeClr val="tx1"/>
              </a:solidFill>
              <a:effectLst/>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4ED89C18-5C16-DC9F-4DB4-213F37B8DA0B}"/>
              </a:ext>
            </a:extLst>
          </p:cNvPr>
          <p:cNvSpPr/>
          <p:nvPr/>
        </p:nvSpPr>
        <p:spPr>
          <a:xfrm>
            <a:off x="1494502" y="4863278"/>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bg2">
              <a:lumMod val="20000"/>
              <a:lumOff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يمكن للحكومات المحلية أن تتعاون مع المنظمات غير الحكومية، والمجتمعات المحلية ، وأصحاب المصلحة الآخرين لتعزيز الشراكات من أجل تنفيذ منهاج عمل بيجين</a:t>
            </a:r>
            <a:endParaRPr lang="en-GB" kern="1200" dirty="0">
              <a:solidFill>
                <a:schemeClr val="tx1"/>
              </a:solidFill>
              <a:effectLst/>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7D9BE9DA-61DD-1255-DB9F-0BEF54A549B9}"/>
              </a:ext>
            </a:extLst>
          </p:cNvPr>
          <p:cNvSpPr/>
          <p:nvPr/>
        </p:nvSpPr>
        <p:spPr>
          <a:xfrm>
            <a:off x="1494502" y="5846078"/>
            <a:ext cx="7339375" cy="831600"/>
          </a:xfrm>
          <a:custGeom>
            <a:avLst/>
            <a:gdLst>
              <a:gd name="connsiteX0" fmla="*/ 0 w 8003534"/>
              <a:gd name="connsiteY0" fmla="*/ 0 h 831600"/>
              <a:gd name="connsiteX1" fmla="*/ 8003534 w 8003534"/>
              <a:gd name="connsiteY1" fmla="*/ 0 h 831600"/>
              <a:gd name="connsiteX2" fmla="*/ 8003534 w 8003534"/>
              <a:gd name="connsiteY2" fmla="*/ 831600 h 831600"/>
              <a:gd name="connsiteX3" fmla="*/ 0 w 8003534"/>
              <a:gd name="connsiteY3" fmla="*/ 831600 h 831600"/>
              <a:gd name="connsiteX4" fmla="*/ 0 w 8003534"/>
              <a:gd name="connsiteY4" fmla="*/ 0 h 83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534" h="831600">
                <a:moveTo>
                  <a:pt x="0" y="0"/>
                </a:moveTo>
                <a:lnTo>
                  <a:pt x="8003534" y="0"/>
                </a:lnTo>
                <a:lnTo>
                  <a:pt x="8003534" y="831600"/>
                </a:lnTo>
                <a:lnTo>
                  <a:pt x="0" y="831600"/>
                </a:lnTo>
                <a:lnTo>
                  <a:pt x="0" y="0"/>
                </a:lnTo>
                <a:close/>
              </a:path>
            </a:pathLst>
          </a:custGeom>
          <a:solidFill>
            <a:schemeClr val="bg1">
              <a:lumMod val="85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1" algn="r" defTabSz="622300" rtl="1">
              <a:lnSpc>
                <a:spcPct val="90000"/>
              </a:lnSpc>
              <a:spcBef>
                <a:spcPct val="0"/>
              </a:spcBef>
              <a:spcAft>
                <a:spcPct val="15000"/>
              </a:spcAft>
            </a:pPr>
            <a:r>
              <a:rPr lang="ar-LB" kern="1200" dirty="0">
                <a:solidFill>
                  <a:schemeClr val="tx1"/>
                </a:solidFill>
                <a:effectLst/>
                <a:latin typeface="Arial" panose="020B0604020202020204" pitchFamily="34" charset="0"/>
                <a:cs typeface="Arial" panose="020B0604020202020204" pitchFamily="34" charset="0"/>
              </a:rPr>
              <a:t>تلعب الحكومات المحلية دورًا في جمع البيانات ورصد التقدم نحو أهداف المساواة بين الجنسين. يمكنهم جمع البيانات والمؤشرات المصنفة حسب الجنس لتقييم تأثير السياسات والبرامج ، وتحديد الثغرات والتحديات ، وتوجيه عملية صنع القرار القائمة على الأدلة</a:t>
            </a:r>
            <a:endParaRPr lang="en-GB" kern="1200" dirty="0">
              <a:solidFill>
                <a:schemeClr val="tx1"/>
              </a:solidFill>
              <a:effectLst/>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C4C8531D-2167-7762-9703-AE0C6A402DC1}"/>
              </a:ext>
            </a:extLst>
          </p:cNvPr>
          <p:cNvPicPr>
            <a:picLocks noChangeAspect="1"/>
          </p:cNvPicPr>
          <p:nvPr/>
        </p:nvPicPr>
        <p:blipFill>
          <a:blip r:embed="rId3"/>
          <a:stretch>
            <a:fillRect/>
          </a:stretch>
        </p:blipFill>
        <p:spPr>
          <a:xfrm>
            <a:off x="48977" y="2321946"/>
            <a:ext cx="1446171" cy="656133"/>
          </a:xfrm>
          <a:prstGeom prst="rect">
            <a:avLst/>
          </a:prstGeom>
        </p:spPr>
      </p:pic>
      <p:pic>
        <p:nvPicPr>
          <p:cNvPr id="31" name="Picture 30">
            <a:extLst>
              <a:ext uri="{FF2B5EF4-FFF2-40B4-BE49-F238E27FC236}">
                <a16:creationId xmlns:a16="http://schemas.microsoft.com/office/drawing/2014/main" id="{2BF1BCDF-B710-CFD7-9ABE-4A1F42463D65}"/>
              </a:ext>
            </a:extLst>
          </p:cNvPr>
          <p:cNvPicPr>
            <a:picLocks noChangeAspect="1"/>
          </p:cNvPicPr>
          <p:nvPr/>
        </p:nvPicPr>
        <p:blipFill>
          <a:blip r:embed="rId4"/>
          <a:stretch>
            <a:fillRect/>
          </a:stretch>
        </p:blipFill>
        <p:spPr>
          <a:xfrm>
            <a:off x="24165" y="1216653"/>
            <a:ext cx="1446171" cy="771183"/>
          </a:xfrm>
          <a:prstGeom prst="rect">
            <a:avLst/>
          </a:prstGeom>
        </p:spPr>
      </p:pic>
      <p:pic>
        <p:nvPicPr>
          <p:cNvPr id="33" name="Picture 32">
            <a:extLst>
              <a:ext uri="{FF2B5EF4-FFF2-40B4-BE49-F238E27FC236}">
                <a16:creationId xmlns:a16="http://schemas.microsoft.com/office/drawing/2014/main" id="{88287E6E-EBDB-65DC-A8D4-672F6DA9E660}"/>
              </a:ext>
            </a:extLst>
          </p:cNvPr>
          <p:cNvPicPr>
            <a:picLocks noChangeAspect="1"/>
          </p:cNvPicPr>
          <p:nvPr/>
        </p:nvPicPr>
        <p:blipFill>
          <a:blip r:embed="rId5"/>
          <a:stretch>
            <a:fillRect/>
          </a:stretch>
        </p:blipFill>
        <p:spPr>
          <a:xfrm>
            <a:off x="98743" y="4311580"/>
            <a:ext cx="1396405" cy="652526"/>
          </a:xfrm>
          <a:prstGeom prst="rect">
            <a:avLst/>
          </a:prstGeom>
        </p:spPr>
      </p:pic>
      <p:pic>
        <p:nvPicPr>
          <p:cNvPr id="35" name="Picture 34">
            <a:extLst>
              <a:ext uri="{FF2B5EF4-FFF2-40B4-BE49-F238E27FC236}">
                <a16:creationId xmlns:a16="http://schemas.microsoft.com/office/drawing/2014/main" id="{E0A63F30-3FA0-C8B7-E7C6-A22B11452D96}"/>
              </a:ext>
            </a:extLst>
          </p:cNvPr>
          <p:cNvPicPr>
            <a:picLocks noChangeAspect="1"/>
          </p:cNvPicPr>
          <p:nvPr/>
        </p:nvPicPr>
        <p:blipFill>
          <a:blip r:embed="rId6"/>
          <a:stretch>
            <a:fillRect/>
          </a:stretch>
        </p:blipFill>
        <p:spPr>
          <a:xfrm>
            <a:off x="136433" y="5286316"/>
            <a:ext cx="1350506" cy="628453"/>
          </a:xfrm>
          <a:prstGeom prst="rect">
            <a:avLst/>
          </a:prstGeom>
        </p:spPr>
      </p:pic>
      <p:pic>
        <p:nvPicPr>
          <p:cNvPr id="37" name="Picture 36">
            <a:extLst>
              <a:ext uri="{FF2B5EF4-FFF2-40B4-BE49-F238E27FC236}">
                <a16:creationId xmlns:a16="http://schemas.microsoft.com/office/drawing/2014/main" id="{F9688E75-DE98-483A-B8C7-D99070893FE2}"/>
              </a:ext>
            </a:extLst>
          </p:cNvPr>
          <p:cNvPicPr>
            <a:picLocks noChangeAspect="1"/>
          </p:cNvPicPr>
          <p:nvPr/>
        </p:nvPicPr>
        <p:blipFill>
          <a:blip r:embed="rId7"/>
          <a:stretch>
            <a:fillRect/>
          </a:stretch>
        </p:blipFill>
        <p:spPr>
          <a:xfrm>
            <a:off x="82757" y="6054819"/>
            <a:ext cx="1396619" cy="649590"/>
          </a:xfrm>
          <a:prstGeom prst="rect">
            <a:avLst/>
          </a:prstGeom>
        </p:spPr>
      </p:pic>
      <p:pic>
        <p:nvPicPr>
          <p:cNvPr id="38" name="Picture 37">
            <a:extLst>
              <a:ext uri="{FF2B5EF4-FFF2-40B4-BE49-F238E27FC236}">
                <a16:creationId xmlns:a16="http://schemas.microsoft.com/office/drawing/2014/main" id="{DAE98F46-DBC3-2CFE-81E8-294F3CB9044B}"/>
              </a:ext>
            </a:extLst>
          </p:cNvPr>
          <p:cNvPicPr>
            <a:picLocks noChangeAspect="1"/>
          </p:cNvPicPr>
          <p:nvPr/>
        </p:nvPicPr>
        <p:blipFill>
          <a:blip r:embed="rId8"/>
          <a:stretch>
            <a:fillRect/>
          </a:stretch>
        </p:blipFill>
        <p:spPr>
          <a:xfrm>
            <a:off x="21733" y="3211315"/>
            <a:ext cx="1494502" cy="691899"/>
          </a:xfrm>
          <a:prstGeom prst="rect">
            <a:avLst/>
          </a:prstGeom>
        </p:spPr>
      </p:pic>
    </p:spTree>
    <p:extLst>
      <p:ext uri="{BB962C8B-B14F-4D97-AF65-F5344CB8AC3E}">
        <p14:creationId xmlns:p14="http://schemas.microsoft.com/office/powerpoint/2010/main" val="7888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C07088-C211-ED78-95DD-CA4D15C8BF86}"/>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EB1697A8-6732-1430-72CC-44F64C0419D9}"/>
              </a:ext>
            </a:extLst>
          </p:cNvPr>
          <p:cNvSpPr>
            <a:spLocks noGrp="1"/>
          </p:cNvSpPr>
          <p:nvPr>
            <p:ph type="subTitle" idx="12"/>
          </p:nvPr>
        </p:nvSpPr>
        <p:spPr/>
        <p:txBody>
          <a:bodyPr/>
          <a:lstStyle/>
          <a:p>
            <a:pPr algn="r" rtl="1"/>
            <a:r>
              <a:rPr lang="ar-LB" sz="2400" b="1" i="0" u="none" strike="noStrike" dirty="0">
                <a:solidFill>
                  <a:srgbClr val="000000"/>
                </a:solidFill>
                <a:effectLst/>
                <a:latin typeface="Arial" panose="020B0604020202020204" pitchFamily="34" charset="0"/>
              </a:rPr>
              <a:t>التقاطعات المواضيعية و منهاج عمل بيجين و</a:t>
            </a:r>
            <a:r>
              <a:rPr lang="ar-LB" sz="2400" b="1" i="0" u="none" strike="noStrike" dirty="0">
                <a:solidFill>
                  <a:schemeClr val="tx1"/>
                </a:solidFill>
                <a:effectLst/>
                <a:latin typeface="Arial" panose="020B0604020202020204" pitchFamily="34" charset="0"/>
              </a:rPr>
              <a:t>الا</a:t>
            </a:r>
            <a:r>
              <a:rPr lang="ar-LB" sz="2400" b="1" dirty="0">
                <a:solidFill>
                  <a:schemeClr val="tx1"/>
                </a:solidFill>
              </a:rPr>
              <a:t>ستعراضات الطوعية المحلية</a:t>
            </a:r>
            <a:r>
              <a:rPr lang="ar-LB" sz="2400" b="1" i="0" u="none" strike="noStrike" dirty="0">
                <a:solidFill>
                  <a:srgbClr val="000000"/>
                </a:solidFill>
                <a:effectLst/>
                <a:latin typeface="Arial" panose="020B0604020202020204" pitchFamily="34" charset="0"/>
              </a:rPr>
              <a:t> </a:t>
            </a:r>
            <a:endParaRPr lang="en-US" sz="4000" dirty="0"/>
          </a:p>
        </p:txBody>
      </p:sp>
      <p:grpSp>
        <p:nvGrpSpPr>
          <p:cNvPr id="12" name="Group 11">
            <a:extLst>
              <a:ext uri="{FF2B5EF4-FFF2-40B4-BE49-F238E27FC236}">
                <a16:creationId xmlns:a16="http://schemas.microsoft.com/office/drawing/2014/main" id="{99A63EA4-AE2E-A415-D262-296B0C2F3B21}"/>
              </a:ext>
            </a:extLst>
          </p:cNvPr>
          <p:cNvGrpSpPr/>
          <p:nvPr/>
        </p:nvGrpSpPr>
        <p:grpSpPr>
          <a:xfrm>
            <a:off x="5183237" y="851253"/>
            <a:ext cx="7578573" cy="5236622"/>
            <a:chOff x="-1112460" y="848492"/>
            <a:chExt cx="7578573" cy="5236622"/>
          </a:xfrm>
        </p:grpSpPr>
        <p:graphicFrame>
          <p:nvGraphicFramePr>
            <p:cNvPr id="5" name="Diagram 4">
              <a:extLst>
                <a:ext uri="{FF2B5EF4-FFF2-40B4-BE49-F238E27FC236}">
                  <a16:creationId xmlns:a16="http://schemas.microsoft.com/office/drawing/2014/main" id="{83F85C2B-426A-2772-AB23-FF24D81CEE81}"/>
                </a:ext>
              </a:extLst>
            </p:cNvPr>
            <p:cNvGraphicFramePr/>
            <p:nvPr/>
          </p:nvGraphicFramePr>
          <p:xfrm>
            <a:off x="-1112460" y="848492"/>
            <a:ext cx="7578573" cy="5236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Magnifying glass with solid fill">
              <a:extLst>
                <a:ext uri="{FF2B5EF4-FFF2-40B4-BE49-F238E27FC236}">
                  <a16:creationId xmlns:a16="http://schemas.microsoft.com/office/drawing/2014/main" id="{9A80BD22-A580-A465-6A43-7279DF0C70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68486" y="4300036"/>
              <a:ext cx="1837290" cy="1742111"/>
            </a:xfrm>
            <a:prstGeom prst="rect">
              <a:avLst/>
            </a:prstGeom>
          </p:spPr>
        </p:pic>
        <p:pic>
          <p:nvPicPr>
            <p:cNvPr id="3" name="Picture 2" descr="The Beijing 12 critical areas of concern deconstructed | UN Women –  Headquarters">
              <a:extLst>
                <a:ext uri="{FF2B5EF4-FFF2-40B4-BE49-F238E27FC236}">
                  <a16:creationId xmlns:a16="http://schemas.microsoft.com/office/drawing/2014/main" id="{57A1B85C-95B7-47D5-9DD1-370FE2B0C2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085" y="2238125"/>
              <a:ext cx="3280983" cy="238175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5">
            <a:extLst>
              <a:ext uri="{FF2B5EF4-FFF2-40B4-BE49-F238E27FC236}">
                <a16:creationId xmlns:a16="http://schemas.microsoft.com/office/drawing/2014/main" id="{A85E5C55-9422-8D8C-EBC7-DE4236B049CC}"/>
              </a:ext>
            </a:extLst>
          </p:cNvPr>
          <p:cNvSpPr/>
          <p:nvPr/>
        </p:nvSpPr>
        <p:spPr>
          <a:xfrm>
            <a:off x="4999049" y="6333247"/>
            <a:ext cx="7171927" cy="485027"/>
          </a:xfrm>
          <a:prstGeom prst="roundRect">
            <a:avLst/>
          </a:prstGeom>
          <a:solidFill>
            <a:srgbClr val="E555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b="1" i="0" dirty="0">
                <a:solidFill>
                  <a:schemeClr val="bg1"/>
                </a:solidFill>
                <a:effectLst/>
                <a:latin typeface="Archivo"/>
              </a:rPr>
              <a:t>مراجعة تنفيذ منهاج عمل بيجين</a:t>
            </a:r>
            <a:endParaRPr lang="en-GB" b="1" i="0" dirty="0">
              <a:solidFill>
                <a:schemeClr val="bg1"/>
              </a:solidFill>
              <a:effectLst/>
              <a:latin typeface="Archivo"/>
            </a:endParaRPr>
          </a:p>
        </p:txBody>
      </p:sp>
      <p:sp>
        <p:nvSpPr>
          <p:cNvPr id="9" name="Rectangle: Rounded Corners 8">
            <a:extLst>
              <a:ext uri="{FF2B5EF4-FFF2-40B4-BE49-F238E27FC236}">
                <a16:creationId xmlns:a16="http://schemas.microsoft.com/office/drawing/2014/main" id="{7047EBFC-0828-3021-C893-FF39F89C726F}"/>
              </a:ext>
            </a:extLst>
          </p:cNvPr>
          <p:cNvSpPr/>
          <p:nvPr/>
        </p:nvSpPr>
        <p:spPr>
          <a:xfrm>
            <a:off x="0" y="6333247"/>
            <a:ext cx="6547945" cy="491365"/>
          </a:xfrm>
          <a:prstGeom prst="round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rgbClr val="3E4047"/>
                </a:solidFill>
                <a:latin typeface="Archivo"/>
              </a:rPr>
              <a:t>       الاستعراض الطوعي المحلي</a:t>
            </a:r>
            <a:endParaRPr lang="en-GB" b="1" i="0" dirty="0">
              <a:solidFill>
                <a:srgbClr val="3E4047"/>
              </a:solidFill>
              <a:effectLst/>
              <a:latin typeface="Archivo"/>
            </a:endParaRPr>
          </a:p>
        </p:txBody>
      </p:sp>
      <p:pic>
        <p:nvPicPr>
          <p:cNvPr id="15" name="Picture 2" descr="Interlinkages between SDG11 and other SDGs. Source: [10]. | Download  Scientific Diagram">
            <a:extLst>
              <a:ext uri="{FF2B5EF4-FFF2-40B4-BE49-F238E27FC236}">
                <a16:creationId xmlns:a16="http://schemas.microsoft.com/office/drawing/2014/main" id="{B0913307-2444-B1FB-0194-ED36BF5E98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332" y="898655"/>
            <a:ext cx="5007429" cy="500742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Magnifying glass with solid fill">
            <a:extLst>
              <a:ext uri="{FF2B5EF4-FFF2-40B4-BE49-F238E27FC236}">
                <a16:creationId xmlns:a16="http://schemas.microsoft.com/office/drawing/2014/main" id="{5A5A9FE4-2355-3856-AC02-509FEB047D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071569">
            <a:off x="4880631" y="3326735"/>
            <a:ext cx="1130541" cy="1216524"/>
          </a:xfrm>
          <a:prstGeom prst="rect">
            <a:avLst/>
          </a:prstGeom>
        </p:spPr>
      </p:pic>
    </p:spTree>
    <p:extLst>
      <p:ext uri="{BB962C8B-B14F-4D97-AF65-F5344CB8AC3E}">
        <p14:creationId xmlns:p14="http://schemas.microsoft.com/office/powerpoint/2010/main" val="311700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B1697A8-6732-1430-72CC-44F64C0419D9}"/>
              </a:ext>
            </a:extLst>
          </p:cNvPr>
          <p:cNvSpPr>
            <a:spLocks noGrp="1"/>
          </p:cNvSpPr>
          <p:nvPr>
            <p:ph type="subTitle" idx="12"/>
          </p:nvPr>
        </p:nvSpPr>
        <p:spPr>
          <a:xfrm>
            <a:off x="893272" y="121600"/>
            <a:ext cx="11053314" cy="457201"/>
          </a:xfrm>
        </p:spPr>
        <p:txBody>
          <a:bodyPr/>
          <a:lstStyle/>
          <a:p>
            <a:pPr algn="r" rtl="1"/>
            <a:r>
              <a:rPr lang="ar-LB" sz="2400" b="1" i="0" u="none" strike="noStrike" dirty="0">
                <a:solidFill>
                  <a:srgbClr val="000000"/>
                </a:solidFill>
                <a:effectLst/>
                <a:latin typeface="Arial" panose="020B0604020202020204" pitchFamily="34" charset="0"/>
              </a:rPr>
              <a:t>التقاطعات العملية ومنهاج عمل بجين والاستعراضات الطوعية المحلية </a:t>
            </a:r>
            <a:endParaRPr lang="en-US" sz="4000" dirty="0"/>
          </a:p>
        </p:txBody>
      </p:sp>
      <p:grpSp>
        <p:nvGrpSpPr>
          <p:cNvPr id="10" name="Group 9">
            <a:extLst>
              <a:ext uri="{FF2B5EF4-FFF2-40B4-BE49-F238E27FC236}">
                <a16:creationId xmlns:a16="http://schemas.microsoft.com/office/drawing/2014/main" id="{E6675FF8-6310-B33F-B30F-E0ABDA819C20}"/>
              </a:ext>
            </a:extLst>
          </p:cNvPr>
          <p:cNvGrpSpPr/>
          <p:nvPr/>
        </p:nvGrpSpPr>
        <p:grpSpPr>
          <a:xfrm>
            <a:off x="125645" y="1100714"/>
            <a:ext cx="8244528" cy="4045599"/>
            <a:chOff x="3050724" y="1866083"/>
            <a:chExt cx="8484250" cy="4560627"/>
          </a:xfrm>
        </p:grpSpPr>
        <p:pic>
          <p:nvPicPr>
            <p:cNvPr id="11" name="Picture 10">
              <a:extLst>
                <a:ext uri="{FF2B5EF4-FFF2-40B4-BE49-F238E27FC236}">
                  <a16:creationId xmlns:a16="http://schemas.microsoft.com/office/drawing/2014/main" id="{51B4916C-9673-8EA4-7D19-0C81F994F08B}"/>
                </a:ext>
              </a:extLst>
            </p:cNvPr>
            <p:cNvPicPr>
              <a:picLocks noChangeAspect="1"/>
            </p:cNvPicPr>
            <p:nvPr/>
          </p:nvPicPr>
          <p:blipFill>
            <a:blip r:embed="rId3"/>
            <a:stretch>
              <a:fillRect/>
            </a:stretch>
          </p:blipFill>
          <p:spPr>
            <a:xfrm>
              <a:off x="3050724" y="1866083"/>
              <a:ext cx="8484250" cy="4536841"/>
            </a:xfrm>
            <a:prstGeom prst="rect">
              <a:avLst/>
            </a:prstGeom>
          </p:spPr>
        </p:pic>
        <p:sp>
          <p:nvSpPr>
            <p:cNvPr id="12" name="Rectangle 11">
              <a:extLst>
                <a:ext uri="{FF2B5EF4-FFF2-40B4-BE49-F238E27FC236}">
                  <a16:creationId xmlns:a16="http://schemas.microsoft.com/office/drawing/2014/main" id="{E4DF343A-E228-B6E2-F932-3A0402AC7927}"/>
                </a:ext>
              </a:extLst>
            </p:cNvPr>
            <p:cNvSpPr/>
            <p:nvPr/>
          </p:nvSpPr>
          <p:spPr>
            <a:xfrm>
              <a:off x="3050724" y="2581154"/>
              <a:ext cx="8484250" cy="3845556"/>
            </a:xfrm>
            <a:prstGeom prst="rect">
              <a:avLst/>
            </a:prstGeom>
            <a:noFill/>
            <a:ln w="444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1DCC3031-52AF-78A7-CE24-65B95D3CD82C}"/>
              </a:ext>
            </a:extLst>
          </p:cNvPr>
          <p:cNvSpPr txBox="1"/>
          <p:nvPr/>
        </p:nvSpPr>
        <p:spPr>
          <a:xfrm>
            <a:off x="205786" y="5170645"/>
            <a:ext cx="8160447" cy="400110"/>
          </a:xfrm>
          <a:prstGeom prst="rect">
            <a:avLst/>
          </a:prstGeom>
          <a:noFill/>
        </p:spPr>
        <p:txBody>
          <a:bodyPr wrap="square">
            <a:spAutoFit/>
          </a:bodyPr>
          <a:lstStyle/>
          <a:p>
            <a:pPr algn="r" rtl="1"/>
            <a:r>
              <a:rPr lang="ar-LB" sz="2000" b="1" dirty="0">
                <a:solidFill>
                  <a:srgbClr val="000000"/>
                </a:solidFill>
                <a:latin typeface="Arial" panose="020B0604020202020204" pitchFamily="34" charset="0"/>
                <a:cs typeface="Arial" panose="020B0604020202020204" pitchFamily="34" charset="0"/>
              </a:rPr>
              <a:t>يعتمد تطوير الاستعراض الطوعي المحلي على أربعة مبادئ إرشادية:</a:t>
            </a:r>
            <a:endParaRPr lang="en-GB" sz="2000" b="1" dirty="0">
              <a:effectLst/>
              <a:latin typeface="Arial" panose="020B0604020202020204" pitchFamily="34" charset="0"/>
              <a:cs typeface="Arial" panose="020B0604020202020204" pitchFamily="34" charset="0"/>
            </a:endParaRPr>
          </a:p>
        </p:txBody>
      </p:sp>
      <p:graphicFrame>
        <p:nvGraphicFramePr>
          <p:cNvPr id="17" name="Diagram 16">
            <a:extLst>
              <a:ext uri="{FF2B5EF4-FFF2-40B4-BE49-F238E27FC236}">
                <a16:creationId xmlns:a16="http://schemas.microsoft.com/office/drawing/2014/main" id="{B5DAE5F4-619D-42B0-4FA9-6C8470780F5A}"/>
              </a:ext>
            </a:extLst>
          </p:cNvPr>
          <p:cNvGraphicFramePr/>
          <p:nvPr>
            <p:extLst>
              <p:ext uri="{D42A27DB-BD31-4B8C-83A1-F6EECF244321}">
                <p14:modId xmlns:p14="http://schemas.microsoft.com/office/powerpoint/2010/main" val="1722502349"/>
              </p:ext>
            </p:extLst>
          </p:nvPr>
        </p:nvGraphicFramePr>
        <p:xfrm>
          <a:off x="205786" y="5466028"/>
          <a:ext cx="8160447" cy="747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19" descr="The Beijing 12 critical areas of concern deconstructed | UN Women –  Headquarters">
            <a:extLst>
              <a:ext uri="{FF2B5EF4-FFF2-40B4-BE49-F238E27FC236}">
                <a16:creationId xmlns:a16="http://schemas.microsoft.com/office/drawing/2014/main" id="{2C7BB4F1-A18E-59BA-0641-E3360DF2B3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5012" y="3365698"/>
            <a:ext cx="3535592" cy="25665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5ADC066-5F55-4FAD-E070-5771F24D432D}"/>
              </a:ext>
            </a:extLst>
          </p:cNvPr>
          <p:cNvPicPr>
            <a:picLocks noChangeAspect="1"/>
          </p:cNvPicPr>
          <p:nvPr/>
        </p:nvPicPr>
        <p:blipFill>
          <a:blip r:embed="rId10"/>
          <a:stretch>
            <a:fillRect/>
          </a:stretch>
        </p:blipFill>
        <p:spPr>
          <a:xfrm>
            <a:off x="8413857" y="846884"/>
            <a:ext cx="2454167" cy="2291486"/>
          </a:xfrm>
          <a:prstGeom prst="rect">
            <a:avLst/>
          </a:prstGeom>
        </p:spPr>
      </p:pic>
      <p:sp>
        <p:nvSpPr>
          <p:cNvPr id="2" name="Rectangle 1">
            <a:extLst>
              <a:ext uri="{FF2B5EF4-FFF2-40B4-BE49-F238E27FC236}">
                <a16:creationId xmlns:a16="http://schemas.microsoft.com/office/drawing/2014/main" id="{CE3B577F-7873-BBFB-A16A-815344C6DDF6}"/>
              </a:ext>
            </a:extLst>
          </p:cNvPr>
          <p:cNvSpPr/>
          <p:nvPr/>
        </p:nvSpPr>
        <p:spPr>
          <a:xfrm>
            <a:off x="620110" y="6429507"/>
            <a:ext cx="10638991" cy="27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2F283D7-E376-DA3C-A758-E95889ECB2DF}"/>
              </a:ext>
            </a:extLst>
          </p:cNvPr>
          <p:cNvSpPr/>
          <p:nvPr/>
        </p:nvSpPr>
        <p:spPr>
          <a:xfrm>
            <a:off x="4999049" y="6333247"/>
            <a:ext cx="7171927" cy="485027"/>
          </a:xfrm>
          <a:prstGeom prst="roundRect">
            <a:avLst/>
          </a:prstGeom>
          <a:solidFill>
            <a:srgbClr val="E555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b="1" i="0" dirty="0">
                <a:solidFill>
                  <a:schemeClr val="bg1"/>
                </a:solidFill>
                <a:effectLst/>
                <a:latin typeface="Archivo"/>
              </a:rPr>
              <a:t>مراجعة تنفيذ منهاج عمل بيجين</a:t>
            </a:r>
            <a:endParaRPr lang="en-GB" b="1" i="0" dirty="0">
              <a:solidFill>
                <a:schemeClr val="bg1"/>
              </a:solidFill>
              <a:effectLst/>
              <a:latin typeface="Archivo"/>
            </a:endParaRPr>
          </a:p>
        </p:txBody>
      </p:sp>
      <p:sp>
        <p:nvSpPr>
          <p:cNvPr id="5" name="Rectangle: Rounded Corners 4">
            <a:extLst>
              <a:ext uri="{FF2B5EF4-FFF2-40B4-BE49-F238E27FC236}">
                <a16:creationId xmlns:a16="http://schemas.microsoft.com/office/drawing/2014/main" id="{6EF6358E-7BFD-1BF4-E57A-E7022DA5F2E7}"/>
              </a:ext>
            </a:extLst>
          </p:cNvPr>
          <p:cNvSpPr/>
          <p:nvPr/>
        </p:nvSpPr>
        <p:spPr>
          <a:xfrm>
            <a:off x="0" y="6333247"/>
            <a:ext cx="6547945" cy="491365"/>
          </a:xfrm>
          <a:prstGeom prst="roundRect">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rgbClr val="3E4047"/>
                </a:solidFill>
                <a:latin typeface="Archivo"/>
              </a:rPr>
              <a:t>       الاستعراض الطوعي المحلي</a:t>
            </a:r>
            <a:endParaRPr lang="en-GB" b="1" i="0" dirty="0">
              <a:solidFill>
                <a:srgbClr val="3E4047"/>
              </a:solidFill>
              <a:effectLst/>
              <a:latin typeface="Archivo"/>
            </a:endParaRPr>
          </a:p>
        </p:txBody>
      </p:sp>
      <p:sp>
        <p:nvSpPr>
          <p:cNvPr id="15" name="TextBox 14">
            <a:extLst>
              <a:ext uri="{FF2B5EF4-FFF2-40B4-BE49-F238E27FC236}">
                <a16:creationId xmlns:a16="http://schemas.microsoft.com/office/drawing/2014/main" id="{55688152-C1C0-BE05-F4DC-E27B640A8BC3}"/>
              </a:ext>
            </a:extLst>
          </p:cNvPr>
          <p:cNvSpPr txBox="1"/>
          <p:nvPr/>
        </p:nvSpPr>
        <p:spPr>
          <a:xfrm>
            <a:off x="2615815" y="2563682"/>
            <a:ext cx="2121408" cy="523220"/>
          </a:xfrm>
          <a:prstGeom prst="rect">
            <a:avLst/>
          </a:prstGeom>
          <a:noFill/>
        </p:spPr>
        <p:txBody>
          <a:bodyPr wrap="square">
            <a:spAutoFit/>
          </a:bodyPr>
          <a:lstStyle/>
          <a:p>
            <a:pPr algn="ctr" rtl="1"/>
            <a:r>
              <a:rPr lang="en-US" sz="1400" b="1" dirty="0" err="1">
                <a:latin typeface="Arial" panose="020B0604020202020204" pitchFamily="34" charset="0"/>
                <a:ea typeface="Tahoma" panose="020B0604030504040204" pitchFamily="34" charset="0"/>
                <a:cs typeface="Arial" panose="020B0604020202020204" pitchFamily="34" charset="0"/>
              </a:rPr>
              <a:t>أوراق</a:t>
            </a:r>
            <a:r>
              <a:rPr lang="en-US" sz="1400" b="1" dirty="0">
                <a:latin typeface="Arial" panose="020B0604020202020204" pitchFamily="34" charset="0"/>
                <a:ea typeface="Tahoma" panose="020B0604030504040204" pitchFamily="34" charset="0"/>
                <a:cs typeface="Arial" panose="020B0604020202020204" pitchFamily="34" charset="0"/>
              </a:rPr>
              <a:t> </a:t>
            </a:r>
            <a:r>
              <a:rPr lang="en-US" sz="1400" b="1" dirty="0" err="1">
                <a:latin typeface="Arial" panose="020B0604020202020204" pitchFamily="34" charset="0"/>
                <a:ea typeface="Tahoma" panose="020B0604030504040204" pitchFamily="34" charset="0"/>
                <a:cs typeface="Arial" panose="020B0604020202020204" pitchFamily="34" charset="0"/>
              </a:rPr>
              <a:t>المناقشة</a:t>
            </a:r>
            <a:r>
              <a:rPr lang="en-US" sz="1400" b="1" dirty="0">
                <a:latin typeface="Arial" panose="020B0604020202020204" pitchFamily="34" charset="0"/>
                <a:ea typeface="Tahoma" panose="020B0604030504040204" pitchFamily="34" charset="0"/>
                <a:cs typeface="Arial" panose="020B0604020202020204" pitchFamily="34" charset="0"/>
              </a:rPr>
              <a:t> المواضيعية  </a:t>
            </a:r>
            <a:r>
              <a:rPr lang="ar-LB" sz="1400" b="1" dirty="0">
                <a:latin typeface="Arial" panose="020B0604020202020204" pitchFamily="34" charset="0"/>
                <a:ea typeface="Tahoma" panose="020B0604030504040204" pitchFamily="34" charset="0"/>
                <a:cs typeface="Arial" panose="020B0604020202020204" pitchFamily="34" charset="0"/>
              </a:rPr>
              <a:t>حول أهداف التنمية المستدامة</a:t>
            </a:r>
            <a:endParaRPr lang="en-US" sz="1400" b="1" dirty="0">
              <a:latin typeface="Arial" panose="020B0604020202020204" pitchFamily="34" charset="0"/>
              <a:ea typeface="Tahoma" panose="020B060403050404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EAB1F82-6D47-58A8-7E68-70D259BE1F3C}"/>
              </a:ext>
            </a:extLst>
          </p:cNvPr>
          <p:cNvSpPr txBox="1"/>
          <p:nvPr/>
        </p:nvSpPr>
        <p:spPr>
          <a:xfrm>
            <a:off x="4505575" y="2969626"/>
            <a:ext cx="1142941" cy="307777"/>
          </a:xfrm>
          <a:prstGeom prst="rect">
            <a:avLst/>
          </a:prstGeom>
          <a:noFill/>
        </p:spPr>
        <p:txBody>
          <a:bodyPr wrap="square">
            <a:spAutoFit/>
          </a:bodyPr>
          <a:lstStyle/>
          <a:p>
            <a:pPr algn="ctr" rtl="1"/>
            <a:r>
              <a:rPr lang="ar-LB" sz="1400" b="1" dirty="0">
                <a:latin typeface="Arial" panose="020B0604020202020204" pitchFamily="34" charset="0"/>
                <a:ea typeface="Tahoma" panose="020B0604030504040204" pitchFamily="34" charset="0"/>
                <a:cs typeface="Arial" panose="020B0604020202020204" pitchFamily="34" charset="0"/>
              </a:rPr>
              <a:t>مسودة التقرير</a:t>
            </a:r>
            <a:endParaRPr lang="en-US" sz="1100" b="1" dirty="0"/>
          </a:p>
        </p:txBody>
      </p:sp>
      <p:sp>
        <p:nvSpPr>
          <p:cNvPr id="22" name="TextBox 21">
            <a:extLst>
              <a:ext uri="{FF2B5EF4-FFF2-40B4-BE49-F238E27FC236}">
                <a16:creationId xmlns:a16="http://schemas.microsoft.com/office/drawing/2014/main" id="{B3EE1844-8B7A-B45F-B593-9F86CE795DAC}"/>
              </a:ext>
            </a:extLst>
          </p:cNvPr>
          <p:cNvSpPr txBox="1"/>
          <p:nvPr/>
        </p:nvSpPr>
        <p:spPr>
          <a:xfrm>
            <a:off x="6419929" y="2874117"/>
            <a:ext cx="1865912" cy="307777"/>
          </a:xfrm>
          <a:prstGeom prst="rect">
            <a:avLst/>
          </a:prstGeom>
          <a:noFill/>
        </p:spPr>
        <p:txBody>
          <a:bodyPr wrap="square">
            <a:spAutoFit/>
          </a:bodyPr>
          <a:lstStyle/>
          <a:p>
            <a:pPr algn="ctr" rtl="1"/>
            <a:r>
              <a:rPr lang="ar-LB" sz="1400" b="1" i="0" u="none" strike="noStrike" dirty="0">
                <a:effectLst/>
                <a:latin typeface="Arial" panose="020B0604020202020204" pitchFamily="34" charset="0"/>
                <a:cs typeface="Arial" panose="020B0604020202020204" pitchFamily="34" charset="0"/>
              </a:rPr>
              <a:t>الاستعراض الطوعي المحلي</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45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En" id="{C0494A47-6240-984D-9060-4FB25B993CA0}" vid="{EAC04F47-4198-5B4C-8F78-8372780C2E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32571</TotalTime>
  <Words>1618</Words>
  <Application>Microsoft Office PowerPoint</Application>
  <PresentationFormat>Widescreen</PresentationFormat>
  <Paragraphs>153</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Archivo</vt:lpstr>
      <vt:lpstr>Arial</vt:lpstr>
      <vt:lpstr>Calibri</vt:lpstr>
      <vt:lpstr>Garamond</vt:lpstr>
      <vt:lpstr>Selawik Light</vt:lpstr>
      <vt:lpstr>Söhne</vt:lpstr>
      <vt:lpstr>Times New Roman</vt:lpstr>
      <vt:lpstr>Wingdings</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Technologies and Employment</dc:title>
  <dc:creator>Sukaina Al-Nasrawi</dc:creator>
  <cp:lastModifiedBy>Ghya Baccar</cp:lastModifiedBy>
  <cp:revision>442</cp:revision>
  <dcterms:created xsi:type="dcterms:W3CDTF">2020-10-11T08:52:55Z</dcterms:created>
  <dcterms:modified xsi:type="dcterms:W3CDTF">2023-07-11T07:43:15Z</dcterms:modified>
</cp:coreProperties>
</file>