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0"/>
  </p:notesMasterIdLst>
  <p:handoutMasterIdLst>
    <p:handoutMasterId r:id="rId21"/>
  </p:handoutMasterIdLst>
  <p:sldIdLst>
    <p:sldId id="322" r:id="rId3"/>
    <p:sldId id="325" r:id="rId4"/>
    <p:sldId id="336" r:id="rId5"/>
    <p:sldId id="337" r:id="rId6"/>
    <p:sldId id="338" r:id="rId7"/>
    <p:sldId id="340" r:id="rId8"/>
    <p:sldId id="339" r:id="rId9"/>
    <p:sldId id="347" r:id="rId10"/>
    <p:sldId id="327" r:id="rId11"/>
    <p:sldId id="334" r:id="rId12"/>
    <p:sldId id="332" r:id="rId13"/>
    <p:sldId id="329" r:id="rId14"/>
    <p:sldId id="330" r:id="rId15"/>
    <p:sldId id="331" r:id="rId16"/>
    <p:sldId id="342" r:id="rId17"/>
    <p:sldId id="343" r:id="rId18"/>
    <p:sldId id="344" r:id="rId19"/>
  </p:sldIdLst>
  <p:sldSz cx="12188825" cy="6858000"/>
  <p:notesSz cx="6797675" cy="9926638"/>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A060"/>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2289" autoAdjust="0"/>
  </p:normalViewPr>
  <p:slideViewPr>
    <p:cSldViewPr showGuides="1">
      <p:cViewPr varScale="1">
        <p:scale>
          <a:sx n="67" d="100"/>
          <a:sy n="67" d="100"/>
        </p:scale>
        <p:origin x="620" y="4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4a61b3e9ab7b320c/Rima%20Data/EGYPT%20HEICS%202017%20STATA/Final%20meeting%20files%20and%20report/Disaggregatedresults_2018_2004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4a61b3e9ab7b320c/Rima%20Data/EGYPT%20HEICS%202017%20STATA/Final%20meeting%20files%20and%20report/Disaggregatedresults_2018_2004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4a61b3e9ab7b320c/Rima%20Data/EGYPT%20HEICS%202017%20STATA/Final%20meeting%20files%20and%20report/Disaggregatedresults_2018_20042022.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886482939632546E-2"/>
          <c:y val="0.10689814814814814"/>
          <c:w val="0.88389129483814521"/>
          <c:h val="0.72088764946048411"/>
        </c:manualLayout>
      </c:layout>
      <c:barChart>
        <c:barDir val="col"/>
        <c:grouping val="clustered"/>
        <c:varyColors val="0"/>
        <c:ser>
          <c:idx val="0"/>
          <c:order val="0"/>
          <c:spPr>
            <a:solidFill>
              <a:schemeClr val="tx2">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'[Disaggregatedresults_2018_20042022.xlsx]MPI, H, A'!$E$29</c:f>
                <c:numCache>
                  <c:formatCode>General</c:formatCode>
                  <c:ptCount val="1"/>
                  <c:pt idx="0">
                    <c:v>4.4552760000000002E-3</c:v>
                  </c:pt>
                </c:numCache>
              </c:numRef>
            </c:plus>
            <c:minus>
              <c:numRef>
                <c:f>'[Disaggregatedresults_2018_20042022.xlsx]MPI, H, A'!$E$29</c:f>
                <c:numCache>
                  <c:formatCode>General</c:formatCode>
                  <c:ptCount val="1"/>
                  <c:pt idx="0">
                    <c:v>4.4552760000000002E-3</c:v>
                  </c:pt>
                </c:numCache>
              </c:numRef>
            </c:minus>
            <c:spPr>
              <a:noFill/>
              <a:ln w="9525" cap="flat" cmpd="sng" algn="ctr">
                <a:solidFill>
                  <a:schemeClr val="tx1">
                    <a:lumMod val="65000"/>
                    <a:lumOff val="35000"/>
                  </a:schemeClr>
                </a:solidFill>
                <a:round/>
              </a:ln>
              <a:effectLst/>
            </c:spPr>
          </c:errBars>
          <c:cat>
            <c:strRef>
              <c:f>'[Disaggregatedresults_2018_20042022.xlsx]MPI, H, A'!$B$29</c:f>
              <c:strCache>
                <c:ptCount val="1"/>
                <c:pt idx="0">
                  <c:v>Multidimensional Poverty Index</c:v>
                </c:pt>
              </c:strCache>
            </c:strRef>
          </c:cat>
          <c:val>
            <c:numRef>
              <c:f>'[Disaggregatedresults_2018_20042022.xlsx]MPI, H, A'!$C$29</c:f>
              <c:numCache>
                <c:formatCode>0.000</c:formatCode>
                <c:ptCount val="1"/>
                <c:pt idx="0">
                  <c:v>8.0556000000000003E-2</c:v>
                </c:pt>
              </c:numCache>
            </c:numRef>
          </c:val>
          <c:extLst>
            <c:ext xmlns:c16="http://schemas.microsoft.com/office/drawing/2014/chart" uri="{C3380CC4-5D6E-409C-BE32-E72D297353CC}">
              <c16:uniqueId val="{00000000-93B0-4439-AE4A-CE5EDF8AC2E4}"/>
            </c:ext>
          </c:extLst>
        </c:ser>
        <c:dLbls>
          <c:dLblPos val="outEnd"/>
          <c:showLegendKey val="0"/>
          <c:showVal val="1"/>
          <c:showCatName val="0"/>
          <c:showSerName val="0"/>
          <c:showPercent val="0"/>
          <c:showBubbleSize val="0"/>
        </c:dLbls>
        <c:gapWidth val="219"/>
        <c:overlap val="-27"/>
        <c:axId val="1059505663"/>
        <c:axId val="1059500255"/>
      </c:barChart>
      <c:catAx>
        <c:axId val="105950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ln>
                  <a:noFill/>
                </a:ln>
                <a:solidFill>
                  <a:schemeClr val="tx1"/>
                </a:solidFill>
                <a:latin typeface="+mn-lt"/>
                <a:ea typeface="+mn-ea"/>
                <a:cs typeface="+mn-cs"/>
              </a:defRPr>
            </a:pPr>
            <a:endParaRPr lang="en-US"/>
          </a:p>
        </c:txPr>
        <c:crossAx val="1059500255"/>
        <c:crosses val="autoZero"/>
        <c:auto val="1"/>
        <c:lblAlgn val="ctr"/>
        <c:lblOffset val="100"/>
        <c:noMultiLvlLbl val="0"/>
      </c:catAx>
      <c:valAx>
        <c:axId val="1059500255"/>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en-US"/>
          </a:p>
        </c:txPr>
        <c:crossAx val="1059505663"/>
        <c:crosses val="autoZero"/>
        <c:crossBetween val="between"/>
      </c:valAx>
      <c:spPr>
        <a:noFill/>
        <a:ln>
          <a:noFill/>
        </a:ln>
        <a:effectLst/>
      </c:spPr>
    </c:plotArea>
    <c:plotVisOnly val="1"/>
    <c:dispBlanksAs val="gap"/>
    <c:showDLblsOverMax val="0"/>
  </c:chart>
  <c:spPr>
    <a:noFill/>
    <a:ln>
      <a:noFill/>
    </a:ln>
    <a:effectLst/>
  </c:spPr>
  <c:txPr>
    <a:bodyPr rot="0"/>
    <a:lstStyle/>
    <a:p>
      <a:pPr>
        <a:defRPr>
          <a:ln>
            <a:noFill/>
          </a:ln>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ln>
                <a:noFill/>
              </a:ln>
              <a:solidFill>
                <a:schemeClr val="tx1"/>
              </a:solidFill>
              <a:latin typeface="+mn-lt"/>
              <a:ea typeface="+mn-ea"/>
              <a:cs typeface="+mn-cs"/>
            </a:defRPr>
          </a:pPr>
          <a:endParaRPr lang="en-US"/>
        </a:p>
      </c:txPr>
    </c:title>
    <c:autoTitleDeleted val="0"/>
    <c:plotArea>
      <c:layout>
        <c:manualLayout>
          <c:layoutTarget val="inner"/>
          <c:xMode val="edge"/>
          <c:yMode val="edge"/>
          <c:x val="9.3886482939632546E-2"/>
          <c:y val="0.10689814814814814"/>
          <c:w val="0.88389129483814521"/>
          <c:h val="0.72088764946048411"/>
        </c:manualLayout>
      </c:layout>
      <c:barChart>
        <c:barDir val="col"/>
        <c:grouping val="clustered"/>
        <c:varyColors val="0"/>
        <c:ser>
          <c:idx val="0"/>
          <c:order val="0"/>
          <c:tx>
            <c:strRef>
              <c:f>'[Disaggregatedresults_2018_20042022.xlsx]MPI, H, A'!$C$22</c:f>
              <c:strCache>
                <c:ptCount val="1"/>
              </c:strCache>
            </c:strRef>
          </c:tx>
          <c:spPr>
            <a:solidFill>
              <a:schemeClr val="accent2">
                <a:lumMod val="40000"/>
                <a:lumOff val="60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625-4DBB-A62A-F3701D835CE8}"/>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625-4DBB-A62A-F3701D835CE8}"/>
              </c:ext>
            </c:extLst>
          </c:dPt>
          <c:dLbls>
            <c:spPr>
              <a:noFill/>
              <a:ln>
                <a:noFill/>
              </a:ln>
              <a:effectLst/>
            </c:spPr>
            <c:txPr>
              <a:bodyPr rot="0" spcFirstLastPara="1" vertOverflow="ellipsis" vert="horz" wrap="square" anchor="ctr" anchorCtr="1"/>
              <a:lstStyle/>
              <a:p>
                <a:pPr>
                  <a:defRPr sz="1800" b="1" i="0" u="none" strike="noStrike" kern="1200" baseline="0">
                    <a:ln>
                      <a:noFill/>
                    </a:ln>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'[Disaggregatedresults_2018_20042022.xlsx]MPI, H, A'!$E$23:$E$24</c:f>
                <c:numCache>
                  <c:formatCode>General</c:formatCode>
                  <c:ptCount val="2"/>
                  <c:pt idx="0">
                    <c:v>1.1300576E-2</c:v>
                  </c:pt>
                  <c:pt idx="1">
                    <c:v>3.2371359999999998E-3</c:v>
                  </c:pt>
                </c:numCache>
              </c:numRef>
            </c:plus>
            <c:minus>
              <c:numRef>
                <c:f>'[Disaggregatedresults_2018_20042022.xlsx]MPI, H, A'!$E$23:$E$24</c:f>
                <c:numCache>
                  <c:formatCode>General</c:formatCode>
                  <c:ptCount val="2"/>
                  <c:pt idx="0">
                    <c:v>1.1300576E-2</c:v>
                  </c:pt>
                  <c:pt idx="1">
                    <c:v>3.2371359999999998E-3</c:v>
                  </c:pt>
                </c:numCache>
              </c:numRef>
            </c:minus>
            <c:spPr>
              <a:noFill/>
              <a:ln w="9525" cap="flat" cmpd="sng" algn="ctr">
                <a:solidFill>
                  <a:schemeClr val="tx1">
                    <a:lumMod val="65000"/>
                    <a:lumOff val="35000"/>
                  </a:schemeClr>
                </a:solidFill>
                <a:round/>
              </a:ln>
              <a:effectLst/>
            </c:spPr>
          </c:errBars>
          <c:cat>
            <c:strRef>
              <c:f>'[Disaggregatedresults_2018_20042022.xlsx]MPI, H, A'!$B$23:$B$24</c:f>
              <c:strCache>
                <c:ptCount val="2"/>
                <c:pt idx="0">
                  <c:v>Poverty Headcount (H)</c:v>
                </c:pt>
                <c:pt idx="1">
                  <c:v>Intensity (A)</c:v>
                </c:pt>
              </c:strCache>
            </c:strRef>
          </c:cat>
          <c:val>
            <c:numRef>
              <c:f>'[Disaggregatedresults_2018_20042022.xlsx]MPI, H, A'!$C$23:$C$24</c:f>
              <c:numCache>
                <c:formatCode>0.0%</c:formatCode>
                <c:ptCount val="2"/>
                <c:pt idx="0">
                  <c:v>0.2191988</c:v>
                </c:pt>
                <c:pt idx="1">
                  <c:v>0.3675022</c:v>
                </c:pt>
              </c:numCache>
            </c:numRef>
          </c:val>
          <c:extLst>
            <c:ext xmlns:c16="http://schemas.microsoft.com/office/drawing/2014/chart" uri="{C3380CC4-5D6E-409C-BE32-E72D297353CC}">
              <c16:uniqueId val="{00000004-4625-4DBB-A62A-F3701D835CE8}"/>
            </c:ext>
          </c:extLst>
        </c:ser>
        <c:dLbls>
          <c:dLblPos val="outEnd"/>
          <c:showLegendKey val="0"/>
          <c:showVal val="1"/>
          <c:showCatName val="0"/>
          <c:showSerName val="0"/>
          <c:showPercent val="0"/>
          <c:showBubbleSize val="0"/>
        </c:dLbls>
        <c:gapWidth val="219"/>
        <c:overlap val="-27"/>
        <c:axId val="1059505663"/>
        <c:axId val="1059500255"/>
      </c:barChart>
      <c:catAx>
        <c:axId val="1059505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ln>
                  <a:noFill/>
                </a:ln>
                <a:solidFill>
                  <a:schemeClr val="tx1"/>
                </a:solidFill>
                <a:latin typeface="+mn-lt"/>
                <a:ea typeface="+mn-ea"/>
                <a:cs typeface="+mn-cs"/>
              </a:defRPr>
            </a:pPr>
            <a:endParaRPr lang="en-US"/>
          </a:p>
        </c:txPr>
        <c:crossAx val="1059500255"/>
        <c:crosses val="autoZero"/>
        <c:auto val="1"/>
        <c:lblAlgn val="ctr"/>
        <c:lblOffset val="100"/>
        <c:noMultiLvlLbl val="0"/>
      </c:catAx>
      <c:valAx>
        <c:axId val="105950025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noFill/>
                </a:ln>
                <a:solidFill>
                  <a:schemeClr val="tx1"/>
                </a:solidFill>
                <a:latin typeface="+mn-lt"/>
                <a:ea typeface="+mn-ea"/>
                <a:cs typeface="+mn-cs"/>
              </a:defRPr>
            </a:pPr>
            <a:endParaRPr lang="en-US"/>
          </a:p>
        </c:txPr>
        <c:crossAx val="1059505663"/>
        <c:crosses val="autoZero"/>
        <c:crossBetween val="between"/>
      </c:valAx>
      <c:spPr>
        <a:noFill/>
        <a:ln>
          <a:noFill/>
        </a:ln>
        <a:effectLst/>
      </c:spPr>
    </c:plotArea>
    <c:legend>
      <c:legendPos val="b"/>
      <c:layout>
        <c:manualLayout>
          <c:xMode val="edge"/>
          <c:yMode val="edge"/>
          <c:x val="0.27583267716535431"/>
          <c:y val="0.92187445319335082"/>
          <c:w val="0.59602084906318797"/>
          <c:h val="7.8125546806649168E-2"/>
        </c:manualLayout>
      </c:layout>
      <c:overlay val="0"/>
      <c:spPr>
        <a:noFill/>
        <a:ln>
          <a:noFill/>
        </a:ln>
        <a:effectLst/>
      </c:spPr>
      <c:txPr>
        <a:bodyPr rot="0" spcFirstLastPara="1" vertOverflow="ellipsis" vert="horz" wrap="square" anchor="ctr" anchorCtr="1"/>
        <a:lstStyle/>
        <a:p>
          <a:pPr>
            <a:defRPr sz="1050" b="1" i="0" u="none" strike="noStrike" kern="1200" baseline="0">
              <a:ln>
                <a:noFill/>
              </a:ln>
              <a:solidFill>
                <a:schemeClr val="tx1"/>
              </a:solidFill>
              <a:latin typeface="+mn-lt"/>
              <a:ea typeface="+mn-ea"/>
              <a:cs typeface="+mn-cs"/>
            </a:defRPr>
          </a:pPr>
          <a:endParaRPr lang="en-US"/>
        </a:p>
      </c:txPr>
    </c:legend>
    <c:plotVisOnly val="1"/>
    <c:dispBlanksAs val="gap"/>
    <c:showDLblsOverMax val="0"/>
  </c:chart>
  <c:spPr>
    <a:noFill/>
    <a:ln>
      <a:noFill/>
    </a:ln>
    <a:effectLst/>
  </c:spPr>
  <c:txPr>
    <a:bodyPr rot="0"/>
    <a:lstStyle/>
    <a:p>
      <a:pPr>
        <a:defRPr>
          <a:ln>
            <a:noFill/>
          </a:ln>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'[Disaggregatedresults_2018_20042022.xlsx]Contribution of dimensions'!$B$1</c:f>
              <c:strCache>
                <c:ptCount val="1"/>
                <c:pt idx="0">
                  <c:v>Education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'[Disaggregatedresults_2018_20042022.xlsx]Contribution of dimensions'!$A$2</c:f>
              <c:strCache>
                <c:ptCount val="1"/>
                <c:pt idx="0">
                  <c:v>Contribution to MPI (dimension)</c:v>
                </c:pt>
              </c:strCache>
            </c:strRef>
          </c:cat>
          <c:val>
            <c:numRef>
              <c:f>'[Disaggregatedresults_2018_20042022.xlsx]Contribution of dimensions'!$B$2</c:f>
              <c:numCache>
                <c:formatCode>0.0%</c:formatCode>
                <c:ptCount val="1"/>
                <c:pt idx="0">
                  <c:v>0.17761717319488526</c:v>
                </c:pt>
              </c:numCache>
            </c:numRef>
          </c:val>
          <c:extLst>
            <c:ext xmlns:c16="http://schemas.microsoft.com/office/drawing/2014/chart" uri="{C3380CC4-5D6E-409C-BE32-E72D297353CC}">
              <c16:uniqueId val="{00000000-CE45-497D-BA19-2184A32774AF}"/>
            </c:ext>
          </c:extLst>
        </c:ser>
        <c:ser>
          <c:idx val="1"/>
          <c:order val="1"/>
          <c:tx>
            <c:strRef>
              <c:f>'[Disaggregatedresults_2018_20042022.xlsx]Contribution of dimensions'!$C$1</c:f>
              <c:strCache>
                <c:ptCount val="1"/>
                <c:pt idx="0">
                  <c:v>Health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'[Disaggregatedresults_2018_20042022.xlsx]Contribution of dimensions'!$A$2</c:f>
              <c:strCache>
                <c:ptCount val="1"/>
                <c:pt idx="0">
                  <c:v>Contribution to MPI (dimension)</c:v>
                </c:pt>
              </c:strCache>
            </c:strRef>
          </c:cat>
          <c:val>
            <c:numRef>
              <c:f>'[Disaggregatedresults_2018_20042022.xlsx]Contribution of dimensions'!$C$2</c:f>
              <c:numCache>
                <c:formatCode>0.0%</c:formatCode>
                <c:ptCount val="1"/>
                <c:pt idx="0">
                  <c:v>5.5105859637260439E-2</c:v>
                </c:pt>
              </c:numCache>
            </c:numRef>
          </c:val>
          <c:extLst>
            <c:ext xmlns:c16="http://schemas.microsoft.com/office/drawing/2014/chart" uri="{C3380CC4-5D6E-409C-BE32-E72D297353CC}">
              <c16:uniqueId val="{00000001-CE45-497D-BA19-2184A32774AF}"/>
            </c:ext>
          </c:extLst>
        </c:ser>
        <c:ser>
          <c:idx val="2"/>
          <c:order val="2"/>
          <c:tx>
            <c:strRef>
              <c:f>'[Disaggregatedresults_2018_20042022.xlsx]Contribution of dimensions'!$D$1</c:f>
              <c:strCache>
                <c:ptCount val="1"/>
                <c:pt idx="0">
                  <c:v>Housing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'[Disaggregatedresults_2018_20042022.xlsx]Contribution of dimensions'!$A$2</c:f>
              <c:strCache>
                <c:ptCount val="1"/>
                <c:pt idx="0">
                  <c:v>Contribution to MPI (dimension)</c:v>
                </c:pt>
              </c:strCache>
            </c:strRef>
          </c:cat>
          <c:val>
            <c:numRef>
              <c:f>'[Disaggregatedresults_2018_20042022.xlsx]Contribution of dimensions'!$D$2</c:f>
              <c:numCache>
                <c:formatCode>0.0%</c:formatCode>
                <c:ptCount val="1"/>
                <c:pt idx="0">
                  <c:v>9.0672071576118465E-2</c:v>
                </c:pt>
              </c:numCache>
            </c:numRef>
          </c:val>
          <c:extLst>
            <c:ext xmlns:c16="http://schemas.microsoft.com/office/drawing/2014/chart" uri="{C3380CC4-5D6E-409C-BE32-E72D297353CC}">
              <c16:uniqueId val="{00000002-CE45-497D-BA19-2184A32774AF}"/>
            </c:ext>
          </c:extLst>
        </c:ser>
        <c:ser>
          <c:idx val="3"/>
          <c:order val="3"/>
          <c:tx>
            <c:strRef>
              <c:f>'[Disaggregatedresults_2018_20042022.xlsx]Contribution of dimensions'!$E$1</c:f>
              <c:strCache>
                <c:ptCount val="1"/>
                <c:pt idx="0">
                  <c:v>Services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'[Disaggregatedresults_2018_20042022.xlsx]Contribution of dimensions'!$A$2</c:f>
              <c:strCache>
                <c:ptCount val="1"/>
                <c:pt idx="0">
                  <c:v>Contribution to MPI (dimension)</c:v>
                </c:pt>
              </c:strCache>
            </c:strRef>
          </c:cat>
          <c:val>
            <c:numRef>
              <c:f>'[Disaggregatedresults_2018_20042022.xlsx]Contribution of dimensions'!$E$2</c:f>
              <c:numCache>
                <c:formatCode>0.0%</c:formatCode>
                <c:ptCount val="1"/>
                <c:pt idx="0">
                  <c:v>0.22887388110160828</c:v>
                </c:pt>
              </c:numCache>
            </c:numRef>
          </c:val>
          <c:extLst>
            <c:ext xmlns:c16="http://schemas.microsoft.com/office/drawing/2014/chart" uri="{C3380CC4-5D6E-409C-BE32-E72D297353CC}">
              <c16:uniqueId val="{00000003-CE45-497D-BA19-2184A32774AF}"/>
            </c:ext>
          </c:extLst>
        </c:ser>
        <c:ser>
          <c:idx val="4"/>
          <c:order val="4"/>
          <c:tx>
            <c:strRef>
              <c:f>'[Disaggregatedresults_2018_20042022.xlsx]Contribution of dimensions'!$F$1</c:f>
              <c:strCache>
                <c:ptCount val="1"/>
                <c:pt idx="0">
                  <c:v>Employment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'[Disaggregatedresults_2018_20042022.xlsx]Contribution of dimensions'!$A$2</c:f>
              <c:strCache>
                <c:ptCount val="1"/>
                <c:pt idx="0">
                  <c:v>Contribution to MPI (dimension)</c:v>
                </c:pt>
              </c:strCache>
            </c:strRef>
          </c:cat>
          <c:val>
            <c:numRef>
              <c:f>'[Disaggregatedresults_2018_20042022.xlsx]Contribution of dimensions'!$F$2</c:f>
              <c:numCache>
                <c:formatCode>0.0%</c:formatCode>
                <c:ptCount val="1"/>
                <c:pt idx="0">
                  <c:v>0.1928231155872345</c:v>
                </c:pt>
              </c:numCache>
            </c:numRef>
          </c:val>
          <c:extLst>
            <c:ext xmlns:c16="http://schemas.microsoft.com/office/drawing/2014/chart" uri="{C3380CC4-5D6E-409C-BE32-E72D297353CC}">
              <c16:uniqueId val="{00000004-CE45-497D-BA19-2184A32774AF}"/>
            </c:ext>
          </c:extLst>
        </c:ser>
        <c:ser>
          <c:idx val="5"/>
          <c:order val="5"/>
          <c:tx>
            <c:strRef>
              <c:f>'[Disaggregatedresults_2018_20042022.xlsx]Contribution of dimensions'!$G$1</c:f>
              <c:strCache>
                <c:ptCount val="1"/>
                <c:pt idx="0">
                  <c:v>Social Assistance</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'[Disaggregatedresults_2018_20042022.xlsx]Contribution of dimensions'!$A$2</c:f>
              <c:strCache>
                <c:ptCount val="1"/>
                <c:pt idx="0">
                  <c:v>Contribution to MPI (dimension)</c:v>
                </c:pt>
              </c:strCache>
            </c:strRef>
          </c:cat>
          <c:val>
            <c:numRef>
              <c:f>'[Disaggregatedresults_2018_20042022.xlsx]Contribution of dimensions'!$G$2</c:f>
              <c:numCache>
                <c:formatCode>0.0%</c:formatCode>
                <c:ptCount val="1"/>
                <c:pt idx="0">
                  <c:v>0.15088390827178955</c:v>
                </c:pt>
              </c:numCache>
            </c:numRef>
          </c:val>
          <c:extLst>
            <c:ext xmlns:c16="http://schemas.microsoft.com/office/drawing/2014/chart" uri="{C3380CC4-5D6E-409C-BE32-E72D297353CC}">
              <c16:uniqueId val="{00000005-CE45-497D-BA19-2184A32774AF}"/>
            </c:ext>
          </c:extLst>
        </c:ser>
        <c:ser>
          <c:idx val="6"/>
          <c:order val="6"/>
          <c:tx>
            <c:strRef>
              <c:f>'[Disaggregatedresults_2018_20042022.xlsx]Contribution of dimensions'!$H$1</c:f>
              <c:strCache>
                <c:ptCount val="1"/>
                <c:pt idx="0">
                  <c:v>Food Security</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'[Disaggregatedresults_2018_20042022.xlsx]Contribution of dimensions'!$A$2</c:f>
              <c:strCache>
                <c:ptCount val="1"/>
                <c:pt idx="0">
                  <c:v>Contribution to MPI (dimension)</c:v>
                </c:pt>
              </c:strCache>
            </c:strRef>
          </c:cat>
          <c:val>
            <c:numRef>
              <c:f>'[Disaggregatedresults_2018_20042022.xlsx]Contribution of dimensions'!$H$2</c:f>
              <c:numCache>
                <c:formatCode>0.0%</c:formatCode>
                <c:ptCount val="1"/>
                <c:pt idx="0">
                  <c:v>0.1040240478515625</c:v>
                </c:pt>
              </c:numCache>
            </c:numRef>
          </c:val>
          <c:extLst>
            <c:ext xmlns:c16="http://schemas.microsoft.com/office/drawing/2014/chart" uri="{C3380CC4-5D6E-409C-BE32-E72D297353CC}">
              <c16:uniqueId val="{00000006-CE45-497D-BA19-2184A32774AF}"/>
            </c:ext>
          </c:extLst>
        </c:ser>
        <c:dLbls>
          <c:dLblPos val="ctr"/>
          <c:showLegendKey val="0"/>
          <c:showVal val="1"/>
          <c:showCatName val="0"/>
          <c:showSerName val="0"/>
          <c:showPercent val="0"/>
          <c:showBubbleSize val="0"/>
        </c:dLbls>
        <c:gapWidth val="150"/>
        <c:overlap val="100"/>
        <c:axId val="245586864"/>
        <c:axId val="244129136"/>
      </c:barChart>
      <c:catAx>
        <c:axId val="245586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44129136"/>
        <c:crosses val="autoZero"/>
        <c:auto val="1"/>
        <c:lblAlgn val="ctr"/>
        <c:lblOffset val="100"/>
        <c:noMultiLvlLbl val="0"/>
      </c:catAx>
      <c:valAx>
        <c:axId val="24412913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45586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83ED4-10BA-4AFF-A23B-80A0285872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5F263A8-B951-4B07-9841-5DD622CB5AE5}">
      <dgm:prSet phldrT="[Text]"/>
      <dgm:spPr/>
      <dgm:t>
        <a:bodyPr/>
        <a:lstStyle/>
        <a:p>
          <a:r>
            <a:rPr lang="en-GB" b="1" dirty="0"/>
            <a:t>Global MPI</a:t>
          </a:r>
          <a:endParaRPr lang="en-US" b="1" dirty="0"/>
        </a:p>
      </dgm:t>
    </dgm:pt>
    <dgm:pt modelId="{ED0C2ADE-C16F-439A-914A-9A6BC3F511B7}" type="parTrans" cxnId="{7C53FDC5-56CB-4362-8386-C105408D2B8B}">
      <dgm:prSet/>
      <dgm:spPr/>
      <dgm:t>
        <a:bodyPr/>
        <a:lstStyle/>
        <a:p>
          <a:endParaRPr lang="en-US"/>
        </a:p>
      </dgm:t>
    </dgm:pt>
    <dgm:pt modelId="{931C052C-9ECE-4FDC-9F19-7C6EAA75B163}" type="sibTrans" cxnId="{7C53FDC5-56CB-4362-8386-C105408D2B8B}">
      <dgm:prSet/>
      <dgm:spPr/>
      <dgm:t>
        <a:bodyPr/>
        <a:lstStyle/>
        <a:p>
          <a:endParaRPr lang="en-US"/>
        </a:p>
      </dgm:t>
    </dgm:pt>
    <dgm:pt modelId="{A41E9690-6032-4100-940F-2BECDDAE8A57}">
      <dgm:prSet phldrT="[Text]"/>
      <dgm:spPr/>
      <dgm:t>
        <a:bodyPr/>
        <a:lstStyle/>
        <a:p>
          <a:r>
            <a:rPr lang="en-GB" b="1" dirty="0"/>
            <a:t>Income Poverty</a:t>
          </a:r>
          <a:endParaRPr lang="en-US" b="1" dirty="0"/>
        </a:p>
      </dgm:t>
    </dgm:pt>
    <dgm:pt modelId="{47DC643C-9BBC-4433-AF52-4051E363D563}" type="parTrans" cxnId="{5B1C2C2A-F461-4F7F-A2AC-E8CC45C8C380}">
      <dgm:prSet/>
      <dgm:spPr/>
      <dgm:t>
        <a:bodyPr/>
        <a:lstStyle/>
        <a:p>
          <a:endParaRPr lang="en-US"/>
        </a:p>
      </dgm:t>
    </dgm:pt>
    <dgm:pt modelId="{FE540951-C985-4702-9B49-633BA7FD9D03}" type="sibTrans" cxnId="{5B1C2C2A-F461-4F7F-A2AC-E8CC45C8C380}">
      <dgm:prSet/>
      <dgm:spPr/>
      <dgm:t>
        <a:bodyPr/>
        <a:lstStyle/>
        <a:p>
          <a:endParaRPr lang="en-US"/>
        </a:p>
      </dgm:t>
    </dgm:pt>
    <dgm:pt modelId="{C6660561-3B5A-4081-90E7-60F7072BFB8D}">
      <dgm:prSet phldrT="[Text]"/>
      <dgm:spPr/>
      <dgm:t>
        <a:bodyPr/>
        <a:lstStyle/>
        <a:p>
          <a:r>
            <a:rPr lang="en-GB" b="1" dirty="0"/>
            <a:t>National Framework MPI</a:t>
          </a:r>
          <a:endParaRPr lang="en-US" b="1" dirty="0"/>
        </a:p>
      </dgm:t>
    </dgm:pt>
    <dgm:pt modelId="{AEF5E821-3EB2-4249-AC2A-7A5971B59F47}" type="parTrans" cxnId="{64F8E665-57B8-45F9-8AD6-688B457BB581}">
      <dgm:prSet/>
      <dgm:spPr/>
      <dgm:t>
        <a:bodyPr/>
        <a:lstStyle/>
        <a:p>
          <a:endParaRPr lang="en-US"/>
        </a:p>
      </dgm:t>
    </dgm:pt>
    <dgm:pt modelId="{AE402614-5EA5-41BC-91D6-3439E9559EBB}" type="sibTrans" cxnId="{64F8E665-57B8-45F9-8AD6-688B457BB581}">
      <dgm:prSet/>
      <dgm:spPr/>
      <dgm:t>
        <a:bodyPr/>
        <a:lstStyle/>
        <a:p>
          <a:endParaRPr lang="en-US"/>
        </a:p>
      </dgm:t>
    </dgm:pt>
    <dgm:pt modelId="{60422662-53CC-4760-AAD6-F57B6CA3459B}" type="pres">
      <dgm:prSet presAssocID="{98883ED4-10BA-4AFF-A23B-80A028587232}" presName="linear" presStyleCnt="0">
        <dgm:presLayoutVars>
          <dgm:dir/>
          <dgm:animLvl val="lvl"/>
          <dgm:resizeHandles val="exact"/>
        </dgm:presLayoutVars>
      </dgm:prSet>
      <dgm:spPr/>
    </dgm:pt>
    <dgm:pt modelId="{ECE1C37D-625D-45AB-B0AE-18140E415246}" type="pres">
      <dgm:prSet presAssocID="{95F263A8-B951-4B07-9841-5DD622CB5AE5}" presName="parentLin" presStyleCnt="0"/>
      <dgm:spPr/>
    </dgm:pt>
    <dgm:pt modelId="{FCE0D38E-4E6D-464F-81D6-524FE653999A}" type="pres">
      <dgm:prSet presAssocID="{95F263A8-B951-4B07-9841-5DD622CB5AE5}" presName="parentLeftMargin" presStyleLbl="node1" presStyleIdx="0" presStyleCnt="3"/>
      <dgm:spPr/>
    </dgm:pt>
    <dgm:pt modelId="{CB4423EF-D98B-488C-B07D-1B50392BDD24}" type="pres">
      <dgm:prSet presAssocID="{95F263A8-B951-4B07-9841-5DD622CB5AE5}" presName="parentText" presStyleLbl="node1" presStyleIdx="0" presStyleCnt="3">
        <dgm:presLayoutVars>
          <dgm:chMax val="0"/>
          <dgm:bulletEnabled val="1"/>
        </dgm:presLayoutVars>
      </dgm:prSet>
      <dgm:spPr/>
    </dgm:pt>
    <dgm:pt modelId="{F9091CDA-1882-48DF-A550-9D11954A31B4}" type="pres">
      <dgm:prSet presAssocID="{95F263A8-B951-4B07-9841-5DD622CB5AE5}" presName="negativeSpace" presStyleCnt="0"/>
      <dgm:spPr/>
    </dgm:pt>
    <dgm:pt modelId="{8ED79D6F-3DFC-4D19-89C9-6FD19F751D3C}" type="pres">
      <dgm:prSet presAssocID="{95F263A8-B951-4B07-9841-5DD622CB5AE5}" presName="childText" presStyleLbl="conFgAcc1" presStyleIdx="0" presStyleCnt="3">
        <dgm:presLayoutVars>
          <dgm:bulletEnabled val="1"/>
        </dgm:presLayoutVars>
      </dgm:prSet>
      <dgm:spPr/>
    </dgm:pt>
    <dgm:pt modelId="{F5B110D1-F433-4507-ACE8-896F621C5032}" type="pres">
      <dgm:prSet presAssocID="{931C052C-9ECE-4FDC-9F19-7C6EAA75B163}" presName="spaceBetweenRectangles" presStyleCnt="0"/>
      <dgm:spPr/>
    </dgm:pt>
    <dgm:pt modelId="{1C11AB43-89FD-4F7C-9E70-93186BAEEB50}" type="pres">
      <dgm:prSet presAssocID="{A41E9690-6032-4100-940F-2BECDDAE8A57}" presName="parentLin" presStyleCnt="0"/>
      <dgm:spPr/>
    </dgm:pt>
    <dgm:pt modelId="{D66757D5-E897-49DB-9138-3AD63BB87303}" type="pres">
      <dgm:prSet presAssocID="{A41E9690-6032-4100-940F-2BECDDAE8A57}" presName="parentLeftMargin" presStyleLbl="node1" presStyleIdx="0" presStyleCnt="3"/>
      <dgm:spPr/>
    </dgm:pt>
    <dgm:pt modelId="{32BC081D-67F2-4C1C-8709-140D3B1EBDE9}" type="pres">
      <dgm:prSet presAssocID="{A41E9690-6032-4100-940F-2BECDDAE8A57}" presName="parentText" presStyleLbl="node1" presStyleIdx="1" presStyleCnt="3">
        <dgm:presLayoutVars>
          <dgm:chMax val="0"/>
          <dgm:bulletEnabled val="1"/>
        </dgm:presLayoutVars>
      </dgm:prSet>
      <dgm:spPr/>
    </dgm:pt>
    <dgm:pt modelId="{7358CD2E-A1D1-4D8D-91FB-5E9FED40018C}" type="pres">
      <dgm:prSet presAssocID="{A41E9690-6032-4100-940F-2BECDDAE8A57}" presName="negativeSpace" presStyleCnt="0"/>
      <dgm:spPr/>
    </dgm:pt>
    <dgm:pt modelId="{14A170C9-7C67-482A-A726-A66F149F3F71}" type="pres">
      <dgm:prSet presAssocID="{A41E9690-6032-4100-940F-2BECDDAE8A57}" presName="childText" presStyleLbl="conFgAcc1" presStyleIdx="1" presStyleCnt="3">
        <dgm:presLayoutVars>
          <dgm:bulletEnabled val="1"/>
        </dgm:presLayoutVars>
      </dgm:prSet>
      <dgm:spPr/>
    </dgm:pt>
    <dgm:pt modelId="{DC9129F6-B0DC-4C5D-9AE5-05F6575B97E6}" type="pres">
      <dgm:prSet presAssocID="{FE540951-C985-4702-9B49-633BA7FD9D03}" presName="spaceBetweenRectangles" presStyleCnt="0"/>
      <dgm:spPr/>
    </dgm:pt>
    <dgm:pt modelId="{D8C7593B-1DBC-47EF-B0FC-8E9767AFF407}" type="pres">
      <dgm:prSet presAssocID="{C6660561-3B5A-4081-90E7-60F7072BFB8D}" presName="parentLin" presStyleCnt="0"/>
      <dgm:spPr/>
    </dgm:pt>
    <dgm:pt modelId="{4F5A7E0D-D407-462C-99CA-32A5A1830727}" type="pres">
      <dgm:prSet presAssocID="{C6660561-3B5A-4081-90E7-60F7072BFB8D}" presName="parentLeftMargin" presStyleLbl="node1" presStyleIdx="1" presStyleCnt="3"/>
      <dgm:spPr/>
    </dgm:pt>
    <dgm:pt modelId="{0DBCCCFD-7C09-4382-847D-FF54522472A8}" type="pres">
      <dgm:prSet presAssocID="{C6660561-3B5A-4081-90E7-60F7072BFB8D}" presName="parentText" presStyleLbl="node1" presStyleIdx="2" presStyleCnt="3">
        <dgm:presLayoutVars>
          <dgm:chMax val="0"/>
          <dgm:bulletEnabled val="1"/>
        </dgm:presLayoutVars>
      </dgm:prSet>
      <dgm:spPr/>
    </dgm:pt>
    <dgm:pt modelId="{4E623D43-32CD-4F18-AD53-74AF4D28779B}" type="pres">
      <dgm:prSet presAssocID="{C6660561-3B5A-4081-90E7-60F7072BFB8D}" presName="negativeSpace" presStyleCnt="0"/>
      <dgm:spPr/>
    </dgm:pt>
    <dgm:pt modelId="{AEDD9EA2-C12A-4B8A-BE59-9C15E1176E9E}" type="pres">
      <dgm:prSet presAssocID="{C6660561-3B5A-4081-90E7-60F7072BFB8D}" presName="childText" presStyleLbl="conFgAcc1" presStyleIdx="2" presStyleCnt="3">
        <dgm:presLayoutVars>
          <dgm:bulletEnabled val="1"/>
        </dgm:presLayoutVars>
      </dgm:prSet>
      <dgm:spPr/>
    </dgm:pt>
  </dgm:ptLst>
  <dgm:cxnLst>
    <dgm:cxn modelId="{53DFB507-40BA-4365-8FFB-25F1D44A6B94}" type="presOf" srcId="{C6660561-3B5A-4081-90E7-60F7072BFB8D}" destId="{0DBCCCFD-7C09-4382-847D-FF54522472A8}" srcOrd="1" destOrd="0" presId="urn:microsoft.com/office/officeart/2005/8/layout/list1"/>
    <dgm:cxn modelId="{835F960A-4E4E-4536-ABD0-2D59F58F6ADC}" type="presOf" srcId="{C6660561-3B5A-4081-90E7-60F7072BFB8D}" destId="{4F5A7E0D-D407-462C-99CA-32A5A1830727}" srcOrd="0" destOrd="0" presId="urn:microsoft.com/office/officeart/2005/8/layout/list1"/>
    <dgm:cxn modelId="{5B1C2C2A-F461-4F7F-A2AC-E8CC45C8C380}" srcId="{98883ED4-10BA-4AFF-A23B-80A028587232}" destId="{A41E9690-6032-4100-940F-2BECDDAE8A57}" srcOrd="1" destOrd="0" parTransId="{47DC643C-9BBC-4433-AF52-4051E363D563}" sibTransId="{FE540951-C985-4702-9B49-633BA7FD9D03}"/>
    <dgm:cxn modelId="{64F8E665-57B8-45F9-8AD6-688B457BB581}" srcId="{98883ED4-10BA-4AFF-A23B-80A028587232}" destId="{C6660561-3B5A-4081-90E7-60F7072BFB8D}" srcOrd="2" destOrd="0" parTransId="{AEF5E821-3EB2-4249-AC2A-7A5971B59F47}" sibTransId="{AE402614-5EA5-41BC-91D6-3439E9559EBB}"/>
    <dgm:cxn modelId="{CAACC5AB-9D9A-47E8-AB18-AFF6AF04AE4B}" type="presOf" srcId="{95F263A8-B951-4B07-9841-5DD622CB5AE5}" destId="{CB4423EF-D98B-488C-B07D-1B50392BDD24}" srcOrd="1" destOrd="0" presId="urn:microsoft.com/office/officeart/2005/8/layout/list1"/>
    <dgm:cxn modelId="{C4767BAE-2E03-47A0-BDBD-9F018263A945}" type="presOf" srcId="{98883ED4-10BA-4AFF-A23B-80A028587232}" destId="{60422662-53CC-4760-AAD6-F57B6CA3459B}" srcOrd="0" destOrd="0" presId="urn:microsoft.com/office/officeart/2005/8/layout/list1"/>
    <dgm:cxn modelId="{A43BBABC-956B-432A-BAEE-F57FFEF76DEA}" type="presOf" srcId="{A41E9690-6032-4100-940F-2BECDDAE8A57}" destId="{32BC081D-67F2-4C1C-8709-140D3B1EBDE9}" srcOrd="1" destOrd="0" presId="urn:microsoft.com/office/officeart/2005/8/layout/list1"/>
    <dgm:cxn modelId="{7C53FDC5-56CB-4362-8386-C105408D2B8B}" srcId="{98883ED4-10BA-4AFF-A23B-80A028587232}" destId="{95F263A8-B951-4B07-9841-5DD622CB5AE5}" srcOrd="0" destOrd="0" parTransId="{ED0C2ADE-C16F-439A-914A-9A6BC3F511B7}" sibTransId="{931C052C-9ECE-4FDC-9F19-7C6EAA75B163}"/>
    <dgm:cxn modelId="{8612DCDF-5B23-4F44-B4DC-D31FE163BF4A}" type="presOf" srcId="{95F263A8-B951-4B07-9841-5DD622CB5AE5}" destId="{FCE0D38E-4E6D-464F-81D6-524FE653999A}" srcOrd="0" destOrd="0" presId="urn:microsoft.com/office/officeart/2005/8/layout/list1"/>
    <dgm:cxn modelId="{3BAF46E2-1ED1-4B6A-AE27-50BE6A9C3B0F}" type="presOf" srcId="{A41E9690-6032-4100-940F-2BECDDAE8A57}" destId="{D66757D5-E897-49DB-9138-3AD63BB87303}" srcOrd="0" destOrd="0" presId="urn:microsoft.com/office/officeart/2005/8/layout/list1"/>
    <dgm:cxn modelId="{CA6C619B-9AD0-4CDB-81D1-65A6B82308B2}" type="presParOf" srcId="{60422662-53CC-4760-AAD6-F57B6CA3459B}" destId="{ECE1C37D-625D-45AB-B0AE-18140E415246}" srcOrd="0" destOrd="0" presId="urn:microsoft.com/office/officeart/2005/8/layout/list1"/>
    <dgm:cxn modelId="{22EE005C-B0FB-4F80-955B-6CC3FD1C7E5A}" type="presParOf" srcId="{ECE1C37D-625D-45AB-B0AE-18140E415246}" destId="{FCE0D38E-4E6D-464F-81D6-524FE653999A}" srcOrd="0" destOrd="0" presId="urn:microsoft.com/office/officeart/2005/8/layout/list1"/>
    <dgm:cxn modelId="{5E257A0F-36F8-40DC-B901-5BD25E83F55A}" type="presParOf" srcId="{ECE1C37D-625D-45AB-B0AE-18140E415246}" destId="{CB4423EF-D98B-488C-B07D-1B50392BDD24}" srcOrd="1" destOrd="0" presId="urn:microsoft.com/office/officeart/2005/8/layout/list1"/>
    <dgm:cxn modelId="{F9240BC6-5586-48A3-BFCB-2C5330CC3747}" type="presParOf" srcId="{60422662-53CC-4760-AAD6-F57B6CA3459B}" destId="{F9091CDA-1882-48DF-A550-9D11954A31B4}" srcOrd="1" destOrd="0" presId="urn:microsoft.com/office/officeart/2005/8/layout/list1"/>
    <dgm:cxn modelId="{AAF011BB-4D44-4675-8A0B-F3ECE0CB9667}" type="presParOf" srcId="{60422662-53CC-4760-AAD6-F57B6CA3459B}" destId="{8ED79D6F-3DFC-4D19-89C9-6FD19F751D3C}" srcOrd="2" destOrd="0" presId="urn:microsoft.com/office/officeart/2005/8/layout/list1"/>
    <dgm:cxn modelId="{3BC3AFC2-F052-4AB7-8D8A-B424BF622D49}" type="presParOf" srcId="{60422662-53CC-4760-AAD6-F57B6CA3459B}" destId="{F5B110D1-F433-4507-ACE8-896F621C5032}" srcOrd="3" destOrd="0" presId="urn:microsoft.com/office/officeart/2005/8/layout/list1"/>
    <dgm:cxn modelId="{12A7CA75-70A5-4193-B66D-B73F79EFD3BC}" type="presParOf" srcId="{60422662-53CC-4760-AAD6-F57B6CA3459B}" destId="{1C11AB43-89FD-4F7C-9E70-93186BAEEB50}" srcOrd="4" destOrd="0" presId="urn:microsoft.com/office/officeart/2005/8/layout/list1"/>
    <dgm:cxn modelId="{B616AEDB-6C06-4CE8-8D90-4344780B0564}" type="presParOf" srcId="{1C11AB43-89FD-4F7C-9E70-93186BAEEB50}" destId="{D66757D5-E897-49DB-9138-3AD63BB87303}" srcOrd="0" destOrd="0" presId="urn:microsoft.com/office/officeart/2005/8/layout/list1"/>
    <dgm:cxn modelId="{BDB9E441-A338-4E21-AD8E-DC4565549A0F}" type="presParOf" srcId="{1C11AB43-89FD-4F7C-9E70-93186BAEEB50}" destId="{32BC081D-67F2-4C1C-8709-140D3B1EBDE9}" srcOrd="1" destOrd="0" presId="urn:microsoft.com/office/officeart/2005/8/layout/list1"/>
    <dgm:cxn modelId="{5E624279-6B3F-4D5A-BA13-E2F85FB42DAE}" type="presParOf" srcId="{60422662-53CC-4760-AAD6-F57B6CA3459B}" destId="{7358CD2E-A1D1-4D8D-91FB-5E9FED40018C}" srcOrd="5" destOrd="0" presId="urn:microsoft.com/office/officeart/2005/8/layout/list1"/>
    <dgm:cxn modelId="{A4A8AF8D-0FF6-470E-959B-C1F6E1497096}" type="presParOf" srcId="{60422662-53CC-4760-AAD6-F57B6CA3459B}" destId="{14A170C9-7C67-482A-A726-A66F149F3F71}" srcOrd="6" destOrd="0" presId="urn:microsoft.com/office/officeart/2005/8/layout/list1"/>
    <dgm:cxn modelId="{F7C7E5FB-B38F-4EF4-B7C6-B503E1AB8D04}" type="presParOf" srcId="{60422662-53CC-4760-AAD6-F57B6CA3459B}" destId="{DC9129F6-B0DC-4C5D-9AE5-05F6575B97E6}" srcOrd="7" destOrd="0" presId="urn:microsoft.com/office/officeart/2005/8/layout/list1"/>
    <dgm:cxn modelId="{0321F961-1232-4B5A-845D-8631D60BA199}" type="presParOf" srcId="{60422662-53CC-4760-AAD6-F57B6CA3459B}" destId="{D8C7593B-1DBC-47EF-B0FC-8E9767AFF407}" srcOrd="8" destOrd="0" presId="urn:microsoft.com/office/officeart/2005/8/layout/list1"/>
    <dgm:cxn modelId="{0A34C9C9-0659-427E-9FA8-8488E1A7406F}" type="presParOf" srcId="{D8C7593B-1DBC-47EF-B0FC-8E9767AFF407}" destId="{4F5A7E0D-D407-462C-99CA-32A5A1830727}" srcOrd="0" destOrd="0" presId="urn:microsoft.com/office/officeart/2005/8/layout/list1"/>
    <dgm:cxn modelId="{48F13311-80EC-4573-96C2-57A35202E038}" type="presParOf" srcId="{D8C7593B-1DBC-47EF-B0FC-8E9767AFF407}" destId="{0DBCCCFD-7C09-4382-847D-FF54522472A8}" srcOrd="1" destOrd="0" presId="urn:microsoft.com/office/officeart/2005/8/layout/list1"/>
    <dgm:cxn modelId="{BCC66EF6-5474-4929-9960-B8228454885C}" type="presParOf" srcId="{60422662-53CC-4760-AAD6-F57B6CA3459B}" destId="{4E623D43-32CD-4F18-AD53-74AF4D28779B}" srcOrd="9" destOrd="0" presId="urn:microsoft.com/office/officeart/2005/8/layout/list1"/>
    <dgm:cxn modelId="{35580E11-A25C-4CFD-90E6-A9DC62FEBEE7}" type="presParOf" srcId="{60422662-53CC-4760-AAD6-F57B6CA3459B}" destId="{AEDD9EA2-C12A-4B8A-BE59-9C15E1176E9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7C4A9B-6047-4520-B31D-B53F77BEBA98}"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977E0595-3D6D-4D35-9203-23A469847B7F}">
      <dgm:prSet phldrT="[Text]" custT="1"/>
      <dgm:spPr/>
      <dgm:t>
        <a:bodyPr/>
        <a:lstStyle/>
        <a:p>
          <a:pPr>
            <a:lnSpc>
              <a:spcPct val="100000"/>
            </a:lnSpc>
            <a:defRPr cap="all"/>
          </a:pPr>
          <a:r>
            <a:rPr lang="en-GB" sz="1400" b="1" dirty="0"/>
            <a:t>MPI TEAM </a:t>
          </a:r>
        </a:p>
        <a:p>
          <a:pPr>
            <a:lnSpc>
              <a:spcPct val="100000"/>
            </a:lnSpc>
            <a:defRPr cap="all"/>
          </a:pPr>
          <a:r>
            <a:rPr lang="en-GB" sz="1100" dirty="0"/>
            <a:t>MPED.</a:t>
          </a:r>
        </a:p>
        <a:p>
          <a:pPr>
            <a:lnSpc>
              <a:spcPct val="100000"/>
            </a:lnSpc>
            <a:defRPr cap="all"/>
          </a:pPr>
          <a:r>
            <a:rPr lang="en-GB" sz="1100" dirty="0"/>
            <a:t> </a:t>
          </a:r>
          <a:r>
            <a:rPr lang="en-US" sz="1100" b="1" i="1" dirty="0">
              <a:effectLst/>
              <a:latin typeface="Garamond" panose="02020404030301010803" pitchFamily="18" charset="0"/>
              <a:ea typeface="Times New Roman" panose="02020603050405020304" pitchFamily="18" charset="0"/>
              <a:cs typeface="Calibri" panose="020F0502020204030204" pitchFamily="34" charset="0"/>
            </a:rPr>
            <a:t>CAPMAS</a:t>
          </a:r>
          <a:endParaRPr lang="en-US" sz="1100" dirty="0">
            <a:effectLst/>
            <a:latin typeface="Garamond" panose="02020404030301010803" pitchFamily="18" charset="0"/>
            <a:ea typeface="Times New Roman" panose="02020603050405020304" pitchFamily="18" charset="0"/>
            <a:cs typeface="Calibri" panose="020F0502020204030204" pitchFamily="34" charset="0"/>
          </a:endParaRPr>
        </a:p>
        <a:p>
          <a:pPr>
            <a:lnSpc>
              <a:spcPct val="100000"/>
            </a:lnSpc>
            <a:defRPr cap="all"/>
          </a:pPr>
          <a:r>
            <a:rPr lang="en-US" sz="1100" dirty="0">
              <a:effectLst/>
              <a:latin typeface="Garamond" panose="02020404030301010803" pitchFamily="18" charset="0"/>
              <a:ea typeface="Times New Roman" panose="02020603050405020304" pitchFamily="18" charset="0"/>
              <a:cs typeface="Calibri" panose="020F0502020204030204" pitchFamily="34" charset="0"/>
            </a:rPr>
            <a:t>MOSS</a:t>
          </a:r>
        </a:p>
        <a:p>
          <a:pPr>
            <a:lnSpc>
              <a:spcPct val="100000"/>
            </a:lnSpc>
            <a:defRPr cap="all"/>
          </a:pPr>
          <a:r>
            <a:rPr lang="en-US" sz="1100" dirty="0">
              <a:effectLst/>
              <a:latin typeface="Garamond" panose="02020404030301010803" pitchFamily="18" charset="0"/>
              <a:ea typeface="Times New Roman" panose="02020603050405020304" pitchFamily="18" charset="0"/>
              <a:cs typeface="Calibri" panose="020F0502020204030204" pitchFamily="34" charset="0"/>
            </a:rPr>
            <a:t> UNESCWA</a:t>
          </a:r>
        </a:p>
        <a:p>
          <a:pPr>
            <a:lnSpc>
              <a:spcPct val="100000"/>
            </a:lnSpc>
            <a:defRPr cap="all"/>
          </a:pPr>
          <a:r>
            <a:rPr lang="en-US" sz="1100" dirty="0">
              <a:effectLst/>
              <a:latin typeface="Garamond" panose="02020404030301010803" pitchFamily="18" charset="0"/>
              <a:ea typeface="Times New Roman" panose="02020603050405020304" pitchFamily="18" charset="0"/>
              <a:cs typeface="Calibri" panose="020F0502020204030204" pitchFamily="34" charset="0"/>
            </a:rPr>
            <a:t> OPHI </a:t>
          </a:r>
        </a:p>
        <a:p>
          <a:pPr>
            <a:lnSpc>
              <a:spcPct val="100000"/>
            </a:lnSpc>
            <a:defRPr cap="all"/>
          </a:pPr>
          <a:r>
            <a:rPr lang="en-US" sz="1100" dirty="0">
              <a:effectLst/>
              <a:latin typeface="Garamond" panose="02020404030301010803" pitchFamily="18" charset="0"/>
              <a:ea typeface="Times New Roman" panose="02020603050405020304" pitchFamily="18" charset="0"/>
              <a:cs typeface="Calibri" panose="020F0502020204030204" pitchFamily="34" charset="0"/>
            </a:rPr>
            <a:t> UNICEF</a:t>
          </a:r>
          <a:endParaRPr lang="en-US" sz="1100" dirty="0"/>
        </a:p>
      </dgm:t>
    </dgm:pt>
    <dgm:pt modelId="{8E66E6E4-E867-4E85-8820-47F185239F3D}" type="parTrans" cxnId="{B43D47ED-DA06-4F69-AA86-2C5D52A8C574}">
      <dgm:prSet/>
      <dgm:spPr/>
      <dgm:t>
        <a:bodyPr/>
        <a:lstStyle/>
        <a:p>
          <a:endParaRPr lang="en-US"/>
        </a:p>
      </dgm:t>
    </dgm:pt>
    <dgm:pt modelId="{1642C8BC-6CAB-472A-A1D5-52F7DFF6CFE4}" type="sibTrans" cxnId="{B43D47ED-DA06-4F69-AA86-2C5D52A8C574}">
      <dgm:prSet/>
      <dgm:spPr/>
      <dgm:t>
        <a:bodyPr/>
        <a:lstStyle/>
        <a:p>
          <a:endParaRPr lang="en-US"/>
        </a:p>
      </dgm:t>
    </dgm:pt>
    <dgm:pt modelId="{A43C96C3-4259-4854-9CBB-93035225644E}">
      <dgm:prSet phldrT="[Text]"/>
      <dgm:spPr/>
      <dgm:t>
        <a:bodyPr/>
        <a:lstStyle/>
        <a:p>
          <a:pPr>
            <a:lnSpc>
              <a:spcPct val="100000"/>
            </a:lnSpc>
            <a:defRPr cap="all"/>
          </a:pPr>
          <a:r>
            <a:rPr lang="en-GB" dirty="0"/>
            <a:t>Technical working group </a:t>
          </a:r>
          <a:endParaRPr lang="en-US" dirty="0"/>
        </a:p>
      </dgm:t>
    </dgm:pt>
    <dgm:pt modelId="{ECACE50F-6A0C-40FC-9C12-F251FD1D03BC}" type="parTrans" cxnId="{0C6DFAD4-AD05-4D88-A049-DA4F9643EEDD}">
      <dgm:prSet/>
      <dgm:spPr/>
      <dgm:t>
        <a:bodyPr/>
        <a:lstStyle/>
        <a:p>
          <a:endParaRPr lang="en-US"/>
        </a:p>
      </dgm:t>
    </dgm:pt>
    <dgm:pt modelId="{C5640CCB-128D-4640-998E-7B2656072EE1}" type="sibTrans" cxnId="{0C6DFAD4-AD05-4D88-A049-DA4F9643EEDD}">
      <dgm:prSet/>
      <dgm:spPr/>
      <dgm:t>
        <a:bodyPr/>
        <a:lstStyle/>
        <a:p>
          <a:endParaRPr lang="en-US"/>
        </a:p>
      </dgm:t>
    </dgm:pt>
    <dgm:pt modelId="{AA4AC7B3-2758-4BEB-BDE3-4E9ECC05BE49}">
      <dgm:prSet phldrT="[Text]"/>
      <dgm:spPr/>
      <dgm:t>
        <a:bodyPr/>
        <a:lstStyle/>
        <a:p>
          <a:pPr>
            <a:lnSpc>
              <a:spcPct val="100000"/>
            </a:lnSpc>
            <a:defRPr cap="all"/>
          </a:pPr>
          <a:r>
            <a:rPr lang="en-GB"/>
            <a:t>Advisory group </a:t>
          </a:r>
          <a:endParaRPr lang="en-US"/>
        </a:p>
      </dgm:t>
    </dgm:pt>
    <dgm:pt modelId="{91A8F685-83D2-40C6-8F28-26E8DB3A84B6}" type="parTrans" cxnId="{23C46C76-29FF-4788-90EB-34D9B7954B17}">
      <dgm:prSet/>
      <dgm:spPr/>
      <dgm:t>
        <a:bodyPr/>
        <a:lstStyle/>
        <a:p>
          <a:endParaRPr lang="en-US"/>
        </a:p>
      </dgm:t>
    </dgm:pt>
    <dgm:pt modelId="{78197BD5-3A37-4F3F-80F0-395DE5ADD256}" type="sibTrans" cxnId="{23C46C76-29FF-4788-90EB-34D9B7954B17}">
      <dgm:prSet/>
      <dgm:spPr/>
      <dgm:t>
        <a:bodyPr/>
        <a:lstStyle/>
        <a:p>
          <a:endParaRPr lang="en-US"/>
        </a:p>
      </dgm:t>
    </dgm:pt>
    <dgm:pt modelId="{5208F65F-2E32-41F5-BB27-E6FF037D8049}" type="pres">
      <dgm:prSet presAssocID="{CB7C4A9B-6047-4520-B31D-B53F77BEBA98}" presName="root" presStyleCnt="0">
        <dgm:presLayoutVars>
          <dgm:dir/>
          <dgm:resizeHandles val="exact"/>
        </dgm:presLayoutVars>
      </dgm:prSet>
      <dgm:spPr/>
    </dgm:pt>
    <dgm:pt modelId="{DD36017E-68D3-4004-8845-E71D24F19EFD}" type="pres">
      <dgm:prSet presAssocID="{977E0595-3D6D-4D35-9203-23A469847B7F}" presName="compNode" presStyleCnt="0"/>
      <dgm:spPr/>
    </dgm:pt>
    <dgm:pt modelId="{81356534-3F07-4498-9B47-44604B7CC47E}" type="pres">
      <dgm:prSet presAssocID="{977E0595-3D6D-4D35-9203-23A469847B7F}" presName="iconBgRect" presStyleLbl="bgShp" presStyleIdx="0" presStyleCnt="3"/>
      <dgm:spPr/>
    </dgm:pt>
    <dgm:pt modelId="{BF51FB5F-8CFB-443D-9BA1-6C3B08B41227}" type="pres">
      <dgm:prSet presAssocID="{977E0595-3D6D-4D35-9203-23A469847B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077015ED-F4B7-4F22-A1DD-329388E50CBD}" type="pres">
      <dgm:prSet presAssocID="{977E0595-3D6D-4D35-9203-23A469847B7F}" presName="spaceRect" presStyleCnt="0"/>
      <dgm:spPr/>
    </dgm:pt>
    <dgm:pt modelId="{E82808D1-9BD6-4A33-A8ED-F013C09F372A}" type="pres">
      <dgm:prSet presAssocID="{977E0595-3D6D-4D35-9203-23A469847B7F}" presName="textRect" presStyleLbl="revTx" presStyleIdx="0" presStyleCnt="3" custScaleX="169542">
        <dgm:presLayoutVars>
          <dgm:chMax val="1"/>
          <dgm:chPref val="1"/>
        </dgm:presLayoutVars>
      </dgm:prSet>
      <dgm:spPr/>
    </dgm:pt>
    <dgm:pt modelId="{726EA05B-2D85-4576-B6F6-135CDE5F4830}" type="pres">
      <dgm:prSet presAssocID="{1642C8BC-6CAB-472A-A1D5-52F7DFF6CFE4}" presName="sibTrans" presStyleCnt="0"/>
      <dgm:spPr/>
    </dgm:pt>
    <dgm:pt modelId="{70972E8C-CEAE-4B9F-9AB5-C2CBBB5D2BE5}" type="pres">
      <dgm:prSet presAssocID="{A43C96C3-4259-4854-9CBB-93035225644E}" presName="compNode" presStyleCnt="0"/>
      <dgm:spPr/>
    </dgm:pt>
    <dgm:pt modelId="{3C33D0F1-3747-43F0-8D4F-ACCC6DD2F5CC}" type="pres">
      <dgm:prSet presAssocID="{A43C96C3-4259-4854-9CBB-93035225644E}" presName="iconBgRect" presStyleLbl="bgShp" presStyleIdx="1" presStyleCnt="3"/>
      <dgm:spPr/>
    </dgm:pt>
    <dgm:pt modelId="{8D7D7E1C-C83B-4BE7-9C43-BEF61C0560F5}" type="pres">
      <dgm:prSet presAssocID="{A43C96C3-4259-4854-9CBB-9303522564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D6D72223-B74E-4284-AA66-AADC4C406127}" type="pres">
      <dgm:prSet presAssocID="{A43C96C3-4259-4854-9CBB-93035225644E}" presName="spaceRect" presStyleCnt="0"/>
      <dgm:spPr/>
    </dgm:pt>
    <dgm:pt modelId="{25655A42-6626-45FA-B9F4-CC08352280E2}" type="pres">
      <dgm:prSet presAssocID="{A43C96C3-4259-4854-9CBB-93035225644E}" presName="textRect" presStyleLbl="revTx" presStyleIdx="1" presStyleCnt="3">
        <dgm:presLayoutVars>
          <dgm:chMax val="1"/>
          <dgm:chPref val="1"/>
        </dgm:presLayoutVars>
      </dgm:prSet>
      <dgm:spPr/>
    </dgm:pt>
    <dgm:pt modelId="{E150FE47-175C-4FC7-9C3A-08A3339BABAD}" type="pres">
      <dgm:prSet presAssocID="{C5640CCB-128D-4640-998E-7B2656072EE1}" presName="sibTrans" presStyleCnt="0"/>
      <dgm:spPr/>
    </dgm:pt>
    <dgm:pt modelId="{5CA45C68-91AB-42FF-9720-3729D85D43E9}" type="pres">
      <dgm:prSet presAssocID="{AA4AC7B3-2758-4BEB-BDE3-4E9ECC05BE49}" presName="compNode" presStyleCnt="0"/>
      <dgm:spPr/>
    </dgm:pt>
    <dgm:pt modelId="{8FE20F53-5610-473C-996C-40900AD4E558}" type="pres">
      <dgm:prSet presAssocID="{AA4AC7B3-2758-4BEB-BDE3-4E9ECC05BE49}" presName="iconBgRect" presStyleLbl="bgShp" presStyleIdx="2" presStyleCnt="3"/>
      <dgm:spPr/>
    </dgm:pt>
    <dgm:pt modelId="{C1CAE71F-8606-4FA6-804E-1CDC0D2DBE15}" type="pres">
      <dgm:prSet presAssocID="{AA4AC7B3-2758-4BEB-BDE3-4E9ECC05BE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1D28F6CB-157C-4E60-B5F4-8468E4B5DD12}" type="pres">
      <dgm:prSet presAssocID="{AA4AC7B3-2758-4BEB-BDE3-4E9ECC05BE49}" presName="spaceRect" presStyleCnt="0"/>
      <dgm:spPr/>
    </dgm:pt>
    <dgm:pt modelId="{CBF27D65-1434-448E-97B8-37F0A6FF5EC1}" type="pres">
      <dgm:prSet presAssocID="{AA4AC7B3-2758-4BEB-BDE3-4E9ECC05BE49}" presName="textRect" presStyleLbl="revTx" presStyleIdx="2" presStyleCnt="3">
        <dgm:presLayoutVars>
          <dgm:chMax val="1"/>
          <dgm:chPref val="1"/>
        </dgm:presLayoutVars>
      </dgm:prSet>
      <dgm:spPr/>
    </dgm:pt>
  </dgm:ptLst>
  <dgm:cxnLst>
    <dgm:cxn modelId="{9F1E646C-98F1-4575-B832-1F18B33C0D10}" type="presOf" srcId="{AA4AC7B3-2758-4BEB-BDE3-4E9ECC05BE49}" destId="{CBF27D65-1434-448E-97B8-37F0A6FF5EC1}" srcOrd="0" destOrd="0" presId="urn:microsoft.com/office/officeart/2018/5/layout/IconCircleLabelList"/>
    <dgm:cxn modelId="{23C46C76-29FF-4788-90EB-34D9B7954B17}" srcId="{CB7C4A9B-6047-4520-B31D-B53F77BEBA98}" destId="{AA4AC7B3-2758-4BEB-BDE3-4E9ECC05BE49}" srcOrd="2" destOrd="0" parTransId="{91A8F685-83D2-40C6-8F28-26E8DB3A84B6}" sibTransId="{78197BD5-3A37-4F3F-80F0-395DE5ADD256}"/>
    <dgm:cxn modelId="{FD1B1878-AE59-4375-8A9C-ECDFAD4B992A}" type="presOf" srcId="{CB7C4A9B-6047-4520-B31D-B53F77BEBA98}" destId="{5208F65F-2E32-41F5-BB27-E6FF037D8049}" srcOrd="0" destOrd="0" presId="urn:microsoft.com/office/officeart/2018/5/layout/IconCircleLabelList"/>
    <dgm:cxn modelId="{3FFE2CCE-AB83-46E3-B6B5-270C9C9B9456}" type="presOf" srcId="{977E0595-3D6D-4D35-9203-23A469847B7F}" destId="{E82808D1-9BD6-4A33-A8ED-F013C09F372A}" srcOrd="0" destOrd="0" presId="urn:microsoft.com/office/officeart/2018/5/layout/IconCircleLabelList"/>
    <dgm:cxn modelId="{0C6DFAD4-AD05-4D88-A049-DA4F9643EEDD}" srcId="{CB7C4A9B-6047-4520-B31D-B53F77BEBA98}" destId="{A43C96C3-4259-4854-9CBB-93035225644E}" srcOrd="1" destOrd="0" parTransId="{ECACE50F-6A0C-40FC-9C12-F251FD1D03BC}" sibTransId="{C5640CCB-128D-4640-998E-7B2656072EE1}"/>
    <dgm:cxn modelId="{0D56BED8-AAAF-4998-B140-7FB02D363419}" type="presOf" srcId="{A43C96C3-4259-4854-9CBB-93035225644E}" destId="{25655A42-6626-45FA-B9F4-CC08352280E2}" srcOrd="0" destOrd="0" presId="urn:microsoft.com/office/officeart/2018/5/layout/IconCircleLabelList"/>
    <dgm:cxn modelId="{B43D47ED-DA06-4F69-AA86-2C5D52A8C574}" srcId="{CB7C4A9B-6047-4520-B31D-B53F77BEBA98}" destId="{977E0595-3D6D-4D35-9203-23A469847B7F}" srcOrd="0" destOrd="0" parTransId="{8E66E6E4-E867-4E85-8820-47F185239F3D}" sibTransId="{1642C8BC-6CAB-472A-A1D5-52F7DFF6CFE4}"/>
    <dgm:cxn modelId="{5BD2D51E-118C-44AD-B4E3-BDC6074433E7}" type="presParOf" srcId="{5208F65F-2E32-41F5-BB27-E6FF037D8049}" destId="{DD36017E-68D3-4004-8845-E71D24F19EFD}" srcOrd="0" destOrd="0" presId="urn:microsoft.com/office/officeart/2018/5/layout/IconCircleLabelList"/>
    <dgm:cxn modelId="{15EE8DCA-1AFE-4B68-9EE6-9F83A288709F}" type="presParOf" srcId="{DD36017E-68D3-4004-8845-E71D24F19EFD}" destId="{81356534-3F07-4498-9B47-44604B7CC47E}" srcOrd="0" destOrd="0" presId="urn:microsoft.com/office/officeart/2018/5/layout/IconCircleLabelList"/>
    <dgm:cxn modelId="{BCF38BF6-E995-441B-BBA7-2733E3F3A6F2}" type="presParOf" srcId="{DD36017E-68D3-4004-8845-E71D24F19EFD}" destId="{BF51FB5F-8CFB-443D-9BA1-6C3B08B41227}" srcOrd="1" destOrd="0" presId="urn:microsoft.com/office/officeart/2018/5/layout/IconCircleLabelList"/>
    <dgm:cxn modelId="{D784EC3A-E942-405C-B9B4-F3AD76F7BC7A}" type="presParOf" srcId="{DD36017E-68D3-4004-8845-E71D24F19EFD}" destId="{077015ED-F4B7-4F22-A1DD-329388E50CBD}" srcOrd="2" destOrd="0" presId="urn:microsoft.com/office/officeart/2018/5/layout/IconCircleLabelList"/>
    <dgm:cxn modelId="{9E18D748-48AD-4D2E-93A7-D1A5F6BFEB89}" type="presParOf" srcId="{DD36017E-68D3-4004-8845-E71D24F19EFD}" destId="{E82808D1-9BD6-4A33-A8ED-F013C09F372A}" srcOrd="3" destOrd="0" presId="urn:microsoft.com/office/officeart/2018/5/layout/IconCircleLabelList"/>
    <dgm:cxn modelId="{32EBE52F-1B9A-4C0C-BAD8-D585542DBB90}" type="presParOf" srcId="{5208F65F-2E32-41F5-BB27-E6FF037D8049}" destId="{726EA05B-2D85-4576-B6F6-135CDE5F4830}" srcOrd="1" destOrd="0" presId="urn:microsoft.com/office/officeart/2018/5/layout/IconCircleLabelList"/>
    <dgm:cxn modelId="{E944E4C5-CA95-488C-B848-3AD3AEFCFE46}" type="presParOf" srcId="{5208F65F-2E32-41F5-BB27-E6FF037D8049}" destId="{70972E8C-CEAE-4B9F-9AB5-C2CBBB5D2BE5}" srcOrd="2" destOrd="0" presId="urn:microsoft.com/office/officeart/2018/5/layout/IconCircleLabelList"/>
    <dgm:cxn modelId="{253C97B7-B09C-4747-86EB-6BD1DA2FE742}" type="presParOf" srcId="{70972E8C-CEAE-4B9F-9AB5-C2CBBB5D2BE5}" destId="{3C33D0F1-3747-43F0-8D4F-ACCC6DD2F5CC}" srcOrd="0" destOrd="0" presId="urn:microsoft.com/office/officeart/2018/5/layout/IconCircleLabelList"/>
    <dgm:cxn modelId="{469DFCB5-8FAF-49AE-8572-63E7745590DC}" type="presParOf" srcId="{70972E8C-CEAE-4B9F-9AB5-C2CBBB5D2BE5}" destId="{8D7D7E1C-C83B-4BE7-9C43-BEF61C0560F5}" srcOrd="1" destOrd="0" presId="urn:microsoft.com/office/officeart/2018/5/layout/IconCircleLabelList"/>
    <dgm:cxn modelId="{E6E44F77-00C4-4804-ACCC-B83320CAEAA9}" type="presParOf" srcId="{70972E8C-CEAE-4B9F-9AB5-C2CBBB5D2BE5}" destId="{D6D72223-B74E-4284-AA66-AADC4C406127}" srcOrd="2" destOrd="0" presId="urn:microsoft.com/office/officeart/2018/5/layout/IconCircleLabelList"/>
    <dgm:cxn modelId="{8423A8B2-D1F2-4343-B78D-B414EF27D8B8}" type="presParOf" srcId="{70972E8C-CEAE-4B9F-9AB5-C2CBBB5D2BE5}" destId="{25655A42-6626-45FA-B9F4-CC08352280E2}" srcOrd="3" destOrd="0" presId="urn:microsoft.com/office/officeart/2018/5/layout/IconCircleLabelList"/>
    <dgm:cxn modelId="{0D73A426-B565-445C-BE98-CEF140058DED}" type="presParOf" srcId="{5208F65F-2E32-41F5-BB27-E6FF037D8049}" destId="{E150FE47-175C-4FC7-9C3A-08A3339BABAD}" srcOrd="3" destOrd="0" presId="urn:microsoft.com/office/officeart/2018/5/layout/IconCircleLabelList"/>
    <dgm:cxn modelId="{CC4896C0-602A-4E96-AC61-6DAF2300CD2A}" type="presParOf" srcId="{5208F65F-2E32-41F5-BB27-E6FF037D8049}" destId="{5CA45C68-91AB-42FF-9720-3729D85D43E9}" srcOrd="4" destOrd="0" presId="urn:microsoft.com/office/officeart/2018/5/layout/IconCircleLabelList"/>
    <dgm:cxn modelId="{A32238B2-59A9-440F-969F-AF70783DFB0C}" type="presParOf" srcId="{5CA45C68-91AB-42FF-9720-3729D85D43E9}" destId="{8FE20F53-5610-473C-996C-40900AD4E558}" srcOrd="0" destOrd="0" presId="urn:microsoft.com/office/officeart/2018/5/layout/IconCircleLabelList"/>
    <dgm:cxn modelId="{23EAAE50-581F-4BA7-9C31-A6B65C9C3561}" type="presParOf" srcId="{5CA45C68-91AB-42FF-9720-3729D85D43E9}" destId="{C1CAE71F-8606-4FA6-804E-1CDC0D2DBE15}" srcOrd="1" destOrd="0" presId="urn:microsoft.com/office/officeart/2018/5/layout/IconCircleLabelList"/>
    <dgm:cxn modelId="{580BEDDB-B504-4B73-8E45-6F5E7063B570}" type="presParOf" srcId="{5CA45C68-91AB-42FF-9720-3729D85D43E9}" destId="{1D28F6CB-157C-4E60-B5F4-8468E4B5DD12}" srcOrd="2" destOrd="0" presId="urn:microsoft.com/office/officeart/2018/5/layout/IconCircleLabelList"/>
    <dgm:cxn modelId="{E1A77F50-9EE6-44E3-ABC1-523F8F452810}" type="presParOf" srcId="{5CA45C68-91AB-42FF-9720-3729D85D43E9}" destId="{CBF27D65-1434-448E-97B8-37F0A6FF5EC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155E0C-E44A-4DB0-A83A-E7B2EBBDDB9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BA3EFC98-935E-4B2A-BD48-A633779CBB1C}">
      <dgm:prSet phldrT="[Text]"/>
      <dgm:spPr/>
      <dgm:t>
        <a:bodyPr/>
        <a:lstStyle/>
        <a:p>
          <a:r>
            <a:rPr lang="en-US" dirty="0"/>
            <a:t>Dimension 1: Education </a:t>
          </a:r>
        </a:p>
      </dgm:t>
    </dgm:pt>
    <dgm:pt modelId="{E1B806FE-6BB2-4633-83EA-D9A44A52FE0C}" type="parTrans" cxnId="{A00B8387-01AD-4737-8274-54F52013DA6D}">
      <dgm:prSet/>
      <dgm:spPr/>
      <dgm:t>
        <a:bodyPr/>
        <a:lstStyle/>
        <a:p>
          <a:endParaRPr lang="en-US"/>
        </a:p>
      </dgm:t>
    </dgm:pt>
    <dgm:pt modelId="{9B7549E7-A1E9-40B2-9AC7-B6C17D3778DC}" type="sibTrans" cxnId="{A00B8387-01AD-4737-8274-54F52013DA6D}">
      <dgm:prSet/>
      <dgm:spPr/>
      <dgm:t>
        <a:bodyPr/>
        <a:lstStyle/>
        <a:p>
          <a:endParaRPr lang="en-US"/>
        </a:p>
      </dgm:t>
    </dgm:pt>
    <dgm:pt modelId="{1C009E72-511D-4B09-9E8A-D64FDADCD7ED}">
      <dgm:prSet phldrT="[Text]"/>
      <dgm:spPr/>
      <dgm:t>
        <a:bodyPr/>
        <a:lstStyle/>
        <a:p>
          <a:r>
            <a:rPr lang="en-US" dirty="0"/>
            <a:t>Years of schooling</a:t>
          </a:r>
        </a:p>
      </dgm:t>
    </dgm:pt>
    <dgm:pt modelId="{96250776-E4ED-40CA-AAA4-7B08F47C0D3B}" type="parTrans" cxnId="{36C15DE7-0035-40A1-BC18-A8FE8931BE95}">
      <dgm:prSet/>
      <dgm:spPr/>
      <dgm:t>
        <a:bodyPr/>
        <a:lstStyle/>
        <a:p>
          <a:endParaRPr lang="en-US"/>
        </a:p>
      </dgm:t>
    </dgm:pt>
    <dgm:pt modelId="{B1E8F14A-F445-494C-AB6C-D573B8CC9289}" type="sibTrans" cxnId="{36C15DE7-0035-40A1-BC18-A8FE8931BE95}">
      <dgm:prSet/>
      <dgm:spPr/>
      <dgm:t>
        <a:bodyPr/>
        <a:lstStyle/>
        <a:p>
          <a:endParaRPr lang="en-US"/>
        </a:p>
      </dgm:t>
    </dgm:pt>
    <dgm:pt modelId="{50618884-7465-4A58-8259-E8BB6B36D671}">
      <dgm:prSet phldrT="[Text]"/>
      <dgm:spPr/>
      <dgm:t>
        <a:bodyPr/>
        <a:lstStyle/>
        <a:p>
          <a:r>
            <a:rPr lang="en-US" dirty="0"/>
            <a:t>School attendance </a:t>
          </a:r>
        </a:p>
      </dgm:t>
    </dgm:pt>
    <dgm:pt modelId="{3C68DEEB-4970-41C3-AF81-22B7A1E3BA6A}" type="parTrans" cxnId="{B9069A22-0A5B-483A-BBE8-41D37A524A89}">
      <dgm:prSet/>
      <dgm:spPr/>
      <dgm:t>
        <a:bodyPr/>
        <a:lstStyle/>
        <a:p>
          <a:endParaRPr lang="en-US"/>
        </a:p>
      </dgm:t>
    </dgm:pt>
    <dgm:pt modelId="{0AB1CC5F-4D6C-4B6B-A369-C4317C8682C2}" type="sibTrans" cxnId="{B9069A22-0A5B-483A-BBE8-41D37A524A89}">
      <dgm:prSet/>
      <dgm:spPr/>
      <dgm:t>
        <a:bodyPr/>
        <a:lstStyle/>
        <a:p>
          <a:endParaRPr lang="en-US"/>
        </a:p>
      </dgm:t>
    </dgm:pt>
    <dgm:pt modelId="{8CD434D9-12C4-42BD-84B9-03E73F77CD08}">
      <dgm:prSet phldrT="[Text]"/>
      <dgm:spPr/>
      <dgm:t>
        <a:bodyPr/>
        <a:lstStyle/>
        <a:p>
          <a:r>
            <a:rPr lang="en-US" dirty="0"/>
            <a:t>Dimension 2: Health </a:t>
          </a:r>
        </a:p>
      </dgm:t>
    </dgm:pt>
    <dgm:pt modelId="{DC324539-D93F-48A5-81CA-81F4991AD13F}" type="parTrans" cxnId="{510C2F4A-B835-4368-9DF1-B3A5B7EE6396}">
      <dgm:prSet/>
      <dgm:spPr/>
      <dgm:t>
        <a:bodyPr/>
        <a:lstStyle/>
        <a:p>
          <a:endParaRPr lang="en-US"/>
        </a:p>
      </dgm:t>
    </dgm:pt>
    <dgm:pt modelId="{1A87FFD3-2D58-466C-85A9-5B77CDDD6BBE}" type="sibTrans" cxnId="{510C2F4A-B835-4368-9DF1-B3A5B7EE6396}">
      <dgm:prSet/>
      <dgm:spPr/>
      <dgm:t>
        <a:bodyPr/>
        <a:lstStyle/>
        <a:p>
          <a:endParaRPr lang="en-US"/>
        </a:p>
      </dgm:t>
    </dgm:pt>
    <dgm:pt modelId="{44F7F1A0-71BF-4220-A320-CAD1C56C0C5B}">
      <dgm:prSet phldrT="[Text]"/>
      <dgm:spPr/>
      <dgm:t>
        <a:bodyPr/>
        <a:lstStyle/>
        <a:p>
          <a:r>
            <a:rPr lang="en-US" dirty="0"/>
            <a:t>Access to healthcare services</a:t>
          </a:r>
        </a:p>
      </dgm:t>
    </dgm:pt>
    <dgm:pt modelId="{8E8A7AAF-4B48-4FDD-9E96-130C74988E10}" type="parTrans" cxnId="{6CA391C5-707D-43CB-9465-BF7E96A49BB7}">
      <dgm:prSet/>
      <dgm:spPr/>
      <dgm:t>
        <a:bodyPr/>
        <a:lstStyle/>
        <a:p>
          <a:endParaRPr lang="en-US"/>
        </a:p>
      </dgm:t>
    </dgm:pt>
    <dgm:pt modelId="{FEDBD8AB-C0F2-4EB5-9D69-706B7AA01099}" type="sibTrans" cxnId="{6CA391C5-707D-43CB-9465-BF7E96A49BB7}">
      <dgm:prSet/>
      <dgm:spPr/>
      <dgm:t>
        <a:bodyPr/>
        <a:lstStyle/>
        <a:p>
          <a:endParaRPr lang="en-US"/>
        </a:p>
      </dgm:t>
    </dgm:pt>
    <dgm:pt modelId="{1252FD2E-5CC6-46FF-9416-186860258DA8}">
      <dgm:prSet phldrT="[Text]"/>
      <dgm:spPr/>
      <dgm:t>
        <a:bodyPr/>
        <a:lstStyle/>
        <a:p>
          <a:r>
            <a:rPr lang="en-US" dirty="0"/>
            <a:t>Child mortality </a:t>
          </a:r>
        </a:p>
      </dgm:t>
    </dgm:pt>
    <dgm:pt modelId="{A49A9E7D-D2DA-416C-86A0-D121EDBC7A58}" type="parTrans" cxnId="{3FD19AE3-7823-4C2C-B8E5-CC0044EA15B6}">
      <dgm:prSet/>
      <dgm:spPr/>
      <dgm:t>
        <a:bodyPr/>
        <a:lstStyle/>
        <a:p>
          <a:endParaRPr lang="en-US"/>
        </a:p>
      </dgm:t>
    </dgm:pt>
    <dgm:pt modelId="{ACA8164E-FA5B-4C6C-A14A-87A5EE0662D2}" type="sibTrans" cxnId="{3FD19AE3-7823-4C2C-B8E5-CC0044EA15B6}">
      <dgm:prSet/>
      <dgm:spPr/>
      <dgm:t>
        <a:bodyPr/>
        <a:lstStyle/>
        <a:p>
          <a:endParaRPr lang="en-US"/>
        </a:p>
      </dgm:t>
    </dgm:pt>
    <dgm:pt modelId="{AFFE5399-59CE-4926-A871-FB9639023849}">
      <dgm:prSet phldrT="[Text]"/>
      <dgm:spPr/>
      <dgm:t>
        <a:bodyPr/>
        <a:lstStyle/>
        <a:p>
          <a:r>
            <a:rPr lang="en-US" dirty="0"/>
            <a:t>Dimension 3: Housing</a:t>
          </a:r>
        </a:p>
      </dgm:t>
    </dgm:pt>
    <dgm:pt modelId="{F008F429-5A73-48F9-8DFE-BE444BC883DB}" type="parTrans" cxnId="{AFC78CD6-6D11-48AE-AEF4-180F96C31F0B}">
      <dgm:prSet/>
      <dgm:spPr/>
      <dgm:t>
        <a:bodyPr/>
        <a:lstStyle/>
        <a:p>
          <a:endParaRPr lang="en-US"/>
        </a:p>
      </dgm:t>
    </dgm:pt>
    <dgm:pt modelId="{AFD03609-73A0-4B85-998B-8DB1CDFA82B2}" type="sibTrans" cxnId="{AFC78CD6-6D11-48AE-AEF4-180F96C31F0B}">
      <dgm:prSet/>
      <dgm:spPr/>
      <dgm:t>
        <a:bodyPr/>
        <a:lstStyle/>
        <a:p>
          <a:endParaRPr lang="en-US"/>
        </a:p>
      </dgm:t>
    </dgm:pt>
    <dgm:pt modelId="{91D3004F-BB33-424E-ADDC-E38E02C3CB94}">
      <dgm:prSet phldrT="[Text]"/>
      <dgm:spPr/>
      <dgm:t>
        <a:bodyPr/>
        <a:lstStyle/>
        <a:p>
          <a:r>
            <a:rPr lang="en-US" dirty="0"/>
            <a:t>Type of dwelling</a:t>
          </a:r>
        </a:p>
      </dgm:t>
    </dgm:pt>
    <dgm:pt modelId="{9241BA74-92CB-4112-8D19-C63C861FFC22}" type="parTrans" cxnId="{417975AF-AEAB-443D-946A-88DD0FA20FE7}">
      <dgm:prSet/>
      <dgm:spPr/>
      <dgm:t>
        <a:bodyPr/>
        <a:lstStyle/>
        <a:p>
          <a:endParaRPr lang="en-US"/>
        </a:p>
      </dgm:t>
    </dgm:pt>
    <dgm:pt modelId="{9AED35DA-DC8F-4BF7-99D0-99E0C7915222}" type="sibTrans" cxnId="{417975AF-AEAB-443D-946A-88DD0FA20FE7}">
      <dgm:prSet/>
      <dgm:spPr/>
      <dgm:t>
        <a:bodyPr/>
        <a:lstStyle/>
        <a:p>
          <a:endParaRPr lang="en-US"/>
        </a:p>
      </dgm:t>
    </dgm:pt>
    <dgm:pt modelId="{D577BF47-9520-4D56-B5D9-222194F95BB8}">
      <dgm:prSet phldrT="[Text]"/>
      <dgm:spPr/>
      <dgm:t>
        <a:bodyPr/>
        <a:lstStyle/>
        <a:p>
          <a:r>
            <a:rPr lang="en-US" dirty="0"/>
            <a:t>Overcrowding</a:t>
          </a:r>
        </a:p>
      </dgm:t>
    </dgm:pt>
    <dgm:pt modelId="{704CB851-DACC-4547-B9C8-981DEC4C5C01}" type="parTrans" cxnId="{134324A6-E37C-4B4B-B465-6EA3CE1A1569}">
      <dgm:prSet/>
      <dgm:spPr/>
      <dgm:t>
        <a:bodyPr/>
        <a:lstStyle/>
        <a:p>
          <a:endParaRPr lang="en-US"/>
        </a:p>
      </dgm:t>
    </dgm:pt>
    <dgm:pt modelId="{5A553B2F-85BF-495E-829C-9CE1D8EEBE81}" type="sibTrans" cxnId="{134324A6-E37C-4B4B-B465-6EA3CE1A1569}">
      <dgm:prSet/>
      <dgm:spPr/>
      <dgm:t>
        <a:bodyPr/>
        <a:lstStyle/>
        <a:p>
          <a:endParaRPr lang="en-US"/>
        </a:p>
      </dgm:t>
    </dgm:pt>
    <dgm:pt modelId="{DCA8C0AE-540A-4376-AE5B-CD156F92C4A7}">
      <dgm:prSet/>
      <dgm:spPr/>
      <dgm:t>
        <a:bodyPr/>
        <a:lstStyle/>
        <a:p>
          <a:r>
            <a:rPr lang="en-US" dirty="0"/>
            <a:t>Dimension 4: Services</a:t>
          </a:r>
        </a:p>
      </dgm:t>
    </dgm:pt>
    <dgm:pt modelId="{07BAA511-E73B-45B4-8DAB-5AFCA458B984}" type="parTrans" cxnId="{0C70E2BD-2F65-4273-A2E7-1A8FABB8F478}">
      <dgm:prSet/>
      <dgm:spPr/>
      <dgm:t>
        <a:bodyPr/>
        <a:lstStyle/>
        <a:p>
          <a:endParaRPr lang="en-US"/>
        </a:p>
      </dgm:t>
    </dgm:pt>
    <dgm:pt modelId="{D28247AA-61EF-491F-9E3D-525662CAB4F3}" type="sibTrans" cxnId="{0C70E2BD-2F65-4273-A2E7-1A8FABB8F478}">
      <dgm:prSet/>
      <dgm:spPr/>
      <dgm:t>
        <a:bodyPr/>
        <a:lstStyle/>
        <a:p>
          <a:endParaRPr lang="en-US"/>
        </a:p>
      </dgm:t>
    </dgm:pt>
    <dgm:pt modelId="{DB960E4F-43A3-4A37-BF00-89D8B2139980}">
      <dgm:prSet/>
      <dgm:spPr/>
      <dgm:t>
        <a:bodyPr/>
        <a:lstStyle/>
        <a:p>
          <a:r>
            <a:rPr lang="en-US" dirty="0"/>
            <a:t>Sanitation method and Overflow</a:t>
          </a:r>
        </a:p>
      </dgm:t>
    </dgm:pt>
    <dgm:pt modelId="{3A3106A1-0244-46E7-A631-82B3E70C19F5}" type="parTrans" cxnId="{81CB77E3-3E27-45C4-9C85-F3018769F350}">
      <dgm:prSet/>
      <dgm:spPr/>
      <dgm:t>
        <a:bodyPr/>
        <a:lstStyle/>
        <a:p>
          <a:endParaRPr lang="en-US"/>
        </a:p>
      </dgm:t>
    </dgm:pt>
    <dgm:pt modelId="{C44F2982-5D31-44B3-935D-AFE9F17796E9}" type="sibTrans" cxnId="{81CB77E3-3E27-45C4-9C85-F3018769F350}">
      <dgm:prSet/>
      <dgm:spPr/>
      <dgm:t>
        <a:bodyPr/>
        <a:lstStyle/>
        <a:p>
          <a:endParaRPr lang="en-US"/>
        </a:p>
      </dgm:t>
    </dgm:pt>
    <dgm:pt modelId="{29E729F8-1706-4530-9E5D-2408C3973A5E}">
      <dgm:prSet/>
      <dgm:spPr/>
      <dgm:t>
        <a:bodyPr/>
        <a:lstStyle/>
        <a:p>
          <a:r>
            <a:rPr lang="en-US" dirty="0"/>
            <a:t>Uninterrupted water</a:t>
          </a:r>
        </a:p>
      </dgm:t>
    </dgm:pt>
    <dgm:pt modelId="{576EAB35-525A-4853-B484-E1723A8A17B4}" type="parTrans" cxnId="{8C18507A-10FC-4708-8F30-3D5FFB72E224}">
      <dgm:prSet/>
      <dgm:spPr/>
      <dgm:t>
        <a:bodyPr/>
        <a:lstStyle/>
        <a:p>
          <a:endParaRPr lang="en-US"/>
        </a:p>
      </dgm:t>
    </dgm:pt>
    <dgm:pt modelId="{D6644571-0396-436A-A77A-D88ADAB7BF8E}" type="sibTrans" cxnId="{8C18507A-10FC-4708-8F30-3D5FFB72E224}">
      <dgm:prSet/>
      <dgm:spPr/>
      <dgm:t>
        <a:bodyPr/>
        <a:lstStyle/>
        <a:p>
          <a:endParaRPr lang="en-US"/>
        </a:p>
      </dgm:t>
    </dgm:pt>
    <dgm:pt modelId="{72E2669D-E40F-485E-9030-8DF292173B2C}">
      <dgm:prSet phldrT="[Text]"/>
      <dgm:spPr/>
      <dgm:t>
        <a:bodyPr/>
        <a:lstStyle/>
        <a:p>
          <a:r>
            <a:rPr lang="en-US" dirty="0"/>
            <a:t>Health Insurance</a:t>
          </a:r>
        </a:p>
      </dgm:t>
    </dgm:pt>
    <dgm:pt modelId="{3977B9F3-C0B1-4840-BD0A-FE5112AA688F}" type="parTrans" cxnId="{6BDB6303-2A4E-4C59-A7D8-5EAFF1FCF9C2}">
      <dgm:prSet/>
      <dgm:spPr/>
      <dgm:t>
        <a:bodyPr/>
        <a:lstStyle/>
        <a:p>
          <a:endParaRPr lang="en-US"/>
        </a:p>
      </dgm:t>
    </dgm:pt>
    <dgm:pt modelId="{33F6CFAD-6ACB-438D-B885-F52F64F3FB9C}" type="sibTrans" cxnId="{6BDB6303-2A4E-4C59-A7D8-5EAFF1FCF9C2}">
      <dgm:prSet/>
      <dgm:spPr/>
      <dgm:t>
        <a:bodyPr/>
        <a:lstStyle/>
        <a:p>
          <a:endParaRPr lang="en-US"/>
        </a:p>
      </dgm:t>
    </dgm:pt>
    <dgm:pt modelId="{520D4BC5-2C10-490D-8F0B-B046195C1BBD}">
      <dgm:prSet/>
      <dgm:spPr/>
      <dgm:t>
        <a:bodyPr/>
        <a:lstStyle/>
        <a:p>
          <a:r>
            <a:rPr lang="en-US" dirty="0"/>
            <a:t>Livelihood assets</a:t>
          </a:r>
        </a:p>
      </dgm:t>
    </dgm:pt>
    <dgm:pt modelId="{612208DB-9B41-41D7-BF57-4894A49B44AF}" type="parTrans" cxnId="{59869762-5DCA-4183-BC3E-18869D43CDDC}">
      <dgm:prSet/>
      <dgm:spPr/>
      <dgm:t>
        <a:bodyPr/>
        <a:lstStyle/>
        <a:p>
          <a:endParaRPr lang="en-US"/>
        </a:p>
      </dgm:t>
    </dgm:pt>
    <dgm:pt modelId="{7EEF2876-150C-4C00-ABFC-6C216221CC00}" type="sibTrans" cxnId="{59869762-5DCA-4183-BC3E-18869D43CDDC}">
      <dgm:prSet/>
      <dgm:spPr/>
      <dgm:t>
        <a:bodyPr/>
        <a:lstStyle/>
        <a:p>
          <a:endParaRPr lang="en-US"/>
        </a:p>
      </dgm:t>
    </dgm:pt>
    <dgm:pt modelId="{DC470EE1-9079-4F46-A7B9-A18D6EE3FE34}">
      <dgm:prSet/>
      <dgm:spPr/>
      <dgm:t>
        <a:bodyPr/>
        <a:lstStyle/>
        <a:p>
          <a:r>
            <a:rPr lang="en-US" dirty="0"/>
            <a:t>Communication assets</a:t>
          </a:r>
        </a:p>
      </dgm:t>
    </dgm:pt>
    <dgm:pt modelId="{4EDB0D69-6F26-4FF9-BEB7-B9740D08E132}" type="parTrans" cxnId="{0A4BB0C2-E123-4BFF-9181-063FD7D372C3}">
      <dgm:prSet/>
      <dgm:spPr/>
      <dgm:t>
        <a:bodyPr/>
        <a:lstStyle/>
        <a:p>
          <a:endParaRPr lang="en-US"/>
        </a:p>
      </dgm:t>
    </dgm:pt>
    <dgm:pt modelId="{9813B937-3F08-4226-AF19-9BCF9C30DDC1}" type="sibTrans" cxnId="{0A4BB0C2-E123-4BFF-9181-063FD7D372C3}">
      <dgm:prSet/>
      <dgm:spPr/>
      <dgm:t>
        <a:bodyPr/>
        <a:lstStyle/>
        <a:p>
          <a:endParaRPr lang="en-US"/>
        </a:p>
      </dgm:t>
    </dgm:pt>
    <dgm:pt modelId="{F1C9AC0A-7034-4C14-A059-2A04C096B312}">
      <dgm:prSet/>
      <dgm:spPr/>
      <dgm:t>
        <a:bodyPr/>
        <a:lstStyle/>
        <a:p>
          <a:r>
            <a:rPr lang="en-US" dirty="0"/>
            <a:t>Garbage disposal services</a:t>
          </a:r>
        </a:p>
      </dgm:t>
    </dgm:pt>
    <dgm:pt modelId="{CB05BA88-3213-4D09-9C42-44169E98DCDC}" type="parTrans" cxnId="{D25FCEFF-7885-4AB4-94E1-C33F21CB9632}">
      <dgm:prSet/>
      <dgm:spPr/>
      <dgm:t>
        <a:bodyPr/>
        <a:lstStyle/>
        <a:p>
          <a:endParaRPr lang="en-US"/>
        </a:p>
      </dgm:t>
    </dgm:pt>
    <dgm:pt modelId="{4FDC7A90-7265-4A31-8F0D-5053F3CE5000}" type="sibTrans" cxnId="{D25FCEFF-7885-4AB4-94E1-C33F21CB9632}">
      <dgm:prSet/>
      <dgm:spPr/>
      <dgm:t>
        <a:bodyPr/>
        <a:lstStyle/>
        <a:p>
          <a:endParaRPr lang="en-US"/>
        </a:p>
      </dgm:t>
    </dgm:pt>
    <dgm:pt modelId="{1AE7CEDE-2EE2-4302-9AC8-EEC5EC1AD317}">
      <dgm:prSet/>
      <dgm:spPr/>
      <dgm:t>
        <a:bodyPr/>
        <a:lstStyle/>
        <a:p>
          <a:r>
            <a:rPr lang="en-US" dirty="0"/>
            <a:t>Electricity </a:t>
          </a:r>
        </a:p>
      </dgm:t>
    </dgm:pt>
    <dgm:pt modelId="{ED04A4D3-2647-4334-B02A-A26F0029ADC0}" type="parTrans" cxnId="{9EB33EC7-0559-4176-AAA5-D93F30AFDAE7}">
      <dgm:prSet/>
      <dgm:spPr/>
      <dgm:t>
        <a:bodyPr/>
        <a:lstStyle/>
        <a:p>
          <a:endParaRPr lang="en-US"/>
        </a:p>
      </dgm:t>
    </dgm:pt>
    <dgm:pt modelId="{D9EB2480-9CE0-46A8-B450-C15F4813DBD7}" type="sibTrans" cxnId="{9EB33EC7-0559-4176-AAA5-D93F30AFDAE7}">
      <dgm:prSet/>
      <dgm:spPr/>
      <dgm:t>
        <a:bodyPr/>
        <a:lstStyle/>
        <a:p>
          <a:endParaRPr lang="en-US"/>
        </a:p>
      </dgm:t>
    </dgm:pt>
    <dgm:pt modelId="{8140E460-715C-43F9-A91E-93FB26EB949B}">
      <dgm:prSet/>
      <dgm:spPr/>
      <dgm:t>
        <a:bodyPr/>
        <a:lstStyle/>
        <a:p>
          <a:r>
            <a:rPr lang="en-US" dirty="0"/>
            <a:t>Dimension 5: Employment</a:t>
          </a:r>
        </a:p>
      </dgm:t>
    </dgm:pt>
    <dgm:pt modelId="{A6C5F029-2E11-4F88-81E6-E39DBBE96D69}" type="parTrans" cxnId="{10D0A4F8-B12C-4A9E-9F4F-A6E5069757FC}">
      <dgm:prSet/>
      <dgm:spPr/>
      <dgm:t>
        <a:bodyPr/>
        <a:lstStyle/>
        <a:p>
          <a:endParaRPr lang="en-US"/>
        </a:p>
      </dgm:t>
    </dgm:pt>
    <dgm:pt modelId="{EA09A86B-18D6-4874-9280-D211E4EBA5B3}" type="sibTrans" cxnId="{10D0A4F8-B12C-4A9E-9F4F-A6E5069757FC}">
      <dgm:prSet/>
      <dgm:spPr/>
      <dgm:t>
        <a:bodyPr/>
        <a:lstStyle/>
        <a:p>
          <a:endParaRPr lang="en-US"/>
        </a:p>
      </dgm:t>
    </dgm:pt>
    <dgm:pt modelId="{6800C65B-B416-45C9-A528-E669C67327E2}">
      <dgm:prSet/>
      <dgm:spPr/>
      <dgm:t>
        <a:bodyPr/>
        <a:lstStyle/>
        <a:p>
          <a:r>
            <a:rPr lang="en-US" dirty="0"/>
            <a:t>Decent work and social insurance</a:t>
          </a:r>
        </a:p>
      </dgm:t>
    </dgm:pt>
    <dgm:pt modelId="{798FCCD6-9A42-4886-8B78-2F3265672F4F}" type="parTrans" cxnId="{AB5C9D21-0E1F-41BA-A18F-FFB44EB94E2B}">
      <dgm:prSet/>
      <dgm:spPr/>
      <dgm:t>
        <a:bodyPr/>
        <a:lstStyle/>
        <a:p>
          <a:endParaRPr lang="en-US"/>
        </a:p>
      </dgm:t>
    </dgm:pt>
    <dgm:pt modelId="{5F078E0D-4A36-44DC-A3DE-02ACFDDECA61}" type="sibTrans" cxnId="{AB5C9D21-0E1F-41BA-A18F-FFB44EB94E2B}">
      <dgm:prSet/>
      <dgm:spPr/>
      <dgm:t>
        <a:bodyPr/>
        <a:lstStyle/>
        <a:p>
          <a:endParaRPr lang="en-US"/>
        </a:p>
      </dgm:t>
    </dgm:pt>
    <dgm:pt modelId="{7B1C834B-F303-4721-8CEC-BBE56CAEFCDA}">
      <dgm:prSet/>
      <dgm:spPr/>
      <dgm:t>
        <a:bodyPr/>
        <a:lstStyle/>
        <a:p>
          <a:r>
            <a:rPr lang="en-US" dirty="0"/>
            <a:t>Dimension 6: Food security </a:t>
          </a:r>
        </a:p>
      </dgm:t>
    </dgm:pt>
    <dgm:pt modelId="{68E941E2-61A1-40BF-9ACC-565627F2D95A}" type="parTrans" cxnId="{72B17C4F-98AD-4C99-A384-AAB8867803E9}">
      <dgm:prSet/>
      <dgm:spPr/>
      <dgm:t>
        <a:bodyPr/>
        <a:lstStyle/>
        <a:p>
          <a:endParaRPr lang="en-US"/>
        </a:p>
      </dgm:t>
    </dgm:pt>
    <dgm:pt modelId="{BBB435AD-2600-412A-862F-8C9847DA1C25}" type="sibTrans" cxnId="{72B17C4F-98AD-4C99-A384-AAB8867803E9}">
      <dgm:prSet/>
      <dgm:spPr/>
      <dgm:t>
        <a:bodyPr/>
        <a:lstStyle/>
        <a:p>
          <a:endParaRPr lang="en-US"/>
        </a:p>
      </dgm:t>
    </dgm:pt>
    <dgm:pt modelId="{D509D325-B4B5-4F04-B19C-BF3C36A7DDB4}">
      <dgm:prSet/>
      <dgm:spPr/>
      <dgm:t>
        <a:bodyPr/>
        <a:lstStyle/>
        <a:p>
          <a:r>
            <a:rPr lang="en-US" dirty="0"/>
            <a:t>HH food security </a:t>
          </a:r>
        </a:p>
      </dgm:t>
    </dgm:pt>
    <dgm:pt modelId="{F1C74BEE-52B9-44B9-AAEC-3F656278F2D7}" type="parTrans" cxnId="{C3B05EE5-7D27-4B8E-8BF0-E1CC15BE96AF}">
      <dgm:prSet/>
      <dgm:spPr/>
      <dgm:t>
        <a:bodyPr/>
        <a:lstStyle/>
        <a:p>
          <a:endParaRPr lang="en-US"/>
        </a:p>
      </dgm:t>
    </dgm:pt>
    <dgm:pt modelId="{2A33AE43-1604-4865-9925-4A520D9625FC}" type="sibTrans" cxnId="{C3B05EE5-7D27-4B8E-8BF0-E1CC15BE96AF}">
      <dgm:prSet/>
      <dgm:spPr/>
      <dgm:t>
        <a:bodyPr/>
        <a:lstStyle/>
        <a:p>
          <a:endParaRPr lang="en-US"/>
        </a:p>
      </dgm:t>
    </dgm:pt>
    <dgm:pt modelId="{7E489FD4-6D7A-4E2C-9F87-392808AB7ADB}">
      <dgm:prSet/>
      <dgm:spPr/>
      <dgm:t>
        <a:bodyPr/>
        <a:lstStyle/>
        <a:p>
          <a:r>
            <a:rPr lang="en-US" dirty="0"/>
            <a:t>Child stunting and wasting</a:t>
          </a:r>
        </a:p>
      </dgm:t>
    </dgm:pt>
    <dgm:pt modelId="{61507B67-27FF-48D8-989C-566F99B6C414}" type="parTrans" cxnId="{2FEC06DF-7B73-4C12-9CCB-D3D0F6BA6A8B}">
      <dgm:prSet/>
      <dgm:spPr/>
      <dgm:t>
        <a:bodyPr/>
        <a:lstStyle/>
        <a:p>
          <a:endParaRPr lang="en-US"/>
        </a:p>
      </dgm:t>
    </dgm:pt>
    <dgm:pt modelId="{D1682C1F-456A-4D07-A660-A214A9521F28}" type="sibTrans" cxnId="{2FEC06DF-7B73-4C12-9CCB-D3D0F6BA6A8B}">
      <dgm:prSet/>
      <dgm:spPr/>
      <dgm:t>
        <a:bodyPr/>
        <a:lstStyle/>
        <a:p>
          <a:endParaRPr lang="en-US"/>
        </a:p>
      </dgm:t>
    </dgm:pt>
    <dgm:pt modelId="{A57A5B60-929A-4666-91F8-68395D43B178}">
      <dgm:prSet/>
      <dgm:spPr/>
      <dgm:t>
        <a:bodyPr/>
        <a:lstStyle/>
        <a:p>
          <a:r>
            <a:rPr lang="en-US" dirty="0"/>
            <a:t>Animal source food intake</a:t>
          </a:r>
        </a:p>
      </dgm:t>
    </dgm:pt>
    <dgm:pt modelId="{FAB7FA9D-0018-44A0-AEAE-FA7D487C8A4D}" type="parTrans" cxnId="{0E95660C-9E7F-4539-B7F6-9BE0E44980DF}">
      <dgm:prSet/>
      <dgm:spPr/>
      <dgm:t>
        <a:bodyPr/>
        <a:lstStyle/>
        <a:p>
          <a:endParaRPr lang="en-US"/>
        </a:p>
      </dgm:t>
    </dgm:pt>
    <dgm:pt modelId="{D0A8C51E-058A-40B3-97DD-59D1F33BD283}" type="sibTrans" cxnId="{0E95660C-9E7F-4539-B7F6-9BE0E44980DF}">
      <dgm:prSet/>
      <dgm:spPr/>
      <dgm:t>
        <a:bodyPr/>
        <a:lstStyle/>
        <a:p>
          <a:endParaRPr lang="en-US"/>
        </a:p>
      </dgm:t>
    </dgm:pt>
    <dgm:pt modelId="{55FB1548-0E8C-4A26-BC0B-DBC3F8A8FDBC}">
      <dgm:prSet/>
      <dgm:spPr/>
      <dgm:t>
        <a:bodyPr/>
        <a:lstStyle/>
        <a:p>
          <a:r>
            <a:rPr lang="en-US" dirty="0"/>
            <a:t>Access to internet </a:t>
          </a:r>
        </a:p>
      </dgm:t>
    </dgm:pt>
    <dgm:pt modelId="{1D5D574C-6937-4A53-94F1-8BB27071F30F}" type="parTrans" cxnId="{44333D72-F368-47DE-9145-4F8B71D9A0E0}">
      <dgm:prSet/>
      <dgm:spPr/>
      <dgm:t>
        <a:bodyPr/>
        <a:lstStyle/>
        <a:p>
          <a:endParaRPr lang="en-US"/>
        </a:p>
      </dgm:t>
    </dgm:pt>
    <dgm:pt modelId="{0FB6FCBF-E1D7-4DD7-B657-406370C17B5B}" type="sibTrans" cxnId="{44333D72-F368-47DE-9145-4F8B71D9A0E0}">
      <dgm:prSet/>
      <dgm:spPr/>
      <dgm:t>
        <a:bodyPr/>
        <a:lstStyle/>
        <a:p>
          <a:endParaRPr lang="en-US"/>
        </a:p>
      </dgm:t>
    </dgm:pt>
    <dgm:pt modelId="{058188C7-DCAA-4BC1-A697-ABAC23B9EE6E}">
      <dgm:prSet/>
      <dgm:spPr/>
      <dgm:t>
        <a:bodyPr/>
        <a:lstStyle/>
        <a:p>
          <a:r>
            <a:rPr lang="en-US" dirty="0"/>
            <a:t>Dimension 6: Social Protection </a:t>
          </a:r>
        </a:p>
      </dgm:t>
    </dgm:pt>
    <dgm:pt modelId="{E59B9462-EBEE-4D10-A746-E0A208381C82}" type="parTrans" cxnId="{A3D9999F-8AB8-4BC5-B8F8-B50DB031F892}">
      <dgm:prSet/>
      <dgm:spPr/>
      <dgm:t>
        <a:bodyPr/>
        <a:lstStyle/>
        <a:p>
          <a:endParaRPr lang="en-US"/>
        </a:p>
      </dgm:t>
    </dgm:pt>
    <dgm:pt modelId="{1B15BF88-8E2F-4BA5-AA26-1B4258980105}" type="sibTrans" cxnId="{A3D9999F-8AB8-4BC5-B8F8-B50DB031F892}">
      <dgm:prSet/>
      <dgm:spPr/>
      <dgm:t>
        <a:bodyPr/>
        <a:lstStyle/>
        <a:p>
          <a:endParaRPr lang="en-US"/>
        </a:p>
      </dgm:t>
    </dgm:pt>
    <dgm:pt modelId="{D02A0E02-994D-40FC-8260-ACBAD215D246}">
      <dgm:prSet/>
      <dgm:spPr/>
      <dgm:t>
        <a:bodyPr/>
        <a:lstStyle/>
        <a:p>
          <a:r>
            <a:rPr lang="en-US" b="0" dirty="0"/>
            <a:t>Social assistance</a:t>
          </a:r>
        </a:p>
      </dgm:t>
    </dgm:pt>
    <dgm:pt modelId="{7E3D6D13-185B-48AD-8FE2-232408F4C844}" type="parTrans" cxnId="{28BC5517-88A9-40E0-9A55-F144C4296592}">
      <dgm:prSet/>
      <dgm:spPr/>
      <dgm:t>
        <a:bodyPr/>
        <a:lstStyle/>
        <a:p>
          <a:endParaRPr lang="en-US"/>
        </a:p>
      </dgm:t>
    </dgm:pt>
    <dgm:pt modelId="{B0FE85D0-0A0C-4533-8C06-8D36FFF924D0}" type="sibTrans" cxnId="{28BC5517-88A9-40E0-9A55-F144C4296592}">
      <dgm:prSet/>
      <dgm:spPr/>
      <dgm:t>
        <a:bodyPr/>
        <a:lstStyle/>
        <a:p>
          <a:endParaRPr lang="en-US"/>
        </a:p>
      </dgm:t>
    </dgm:pt>
    <dgm:pt modelId="{0857D846-BA5E-4799-918D-8875A08CF4C6}">
      <dgm:prSet/>
      <dgm:spPr/>
      <dgm:t>
        <a:bodyPr/>
        <a:lstStyle/>
        <a:p>
          <a:r>
            <a:rPr lang="en-US" dirty="0"/>
            <a:t>Social protection </a:t>
          </a:r>
        </a:p>
      </dgm:t>
    </dgm:pt>
    <dgm:pt modelId="{568F49BF-E5B7-4C10-AEE8-B37A0CBCA4E7}" type="parTrans" cxnId="{12634EA9-CAAA-4DF4-BBDB-299458DFD20D}">
      <dgm:prSet/>
      <dgm:spPr/>
      <dgm:t>
        <a:bodyPr/>
        <a:lstStyle/>
        <a:p>
          <a:endParaRPr lang="en-US"/>
        </a:p>
      </dgm:t>
    </dgm:pt>
    <dgm:pt modelId="{CFB20FD7-ECE3-4034-A5D0-36EB742A6B28}" type="sibTrans" cxnId="{12634EA9-CAAA-4DF4-BBDB-299458DFD20D}">
      <dgm:prSet/>
      <dgm:spPr/>
      <dgm:t>
        <a:bodyPr/>
        <a:lstStyle/>
        <a:p>
          <a:endParaRPr lang="en-US"/>
        </a:p>
      </dgm:t>
    </dgm:pt>
    <dgm:pt modelId="{D513DBA5-C0D0-4026-BA7D-4BDA91640AEE}">
      <dgm:prSet/>
      <dgm:spPr/>
      <dgm:t>
        <a:bodyPr/>
        <a:lstStyle/>
        <a:p>
          <a:r>
            <a:rPr lang="en-US" dirty="0"/>
            <a:t>Unemployment </a:t>
          </a:r>
        </a:p>
      </dgm:t>
    </dgm:pt>
    <dgm:pt modelId="{2A665D47-EECB-46DD-926E-CE0177299886}" type="parTrans" cxnId="{3D2F3EDF-0A26-4F9E-A5DA-9CCB9C1D240A}">
      <dgm:prSet/>
      <dgm:spPr/>
      <dgm:t>
        <a:bodyPr/>
        <a:lstStyle/>
        <a:p>
          <a:endParaRPr lang="en-US"/>
        </a:p>
      </dgm:t>
    </dgm:pt>
    <dgm:pt modelId="{815CE436-0CE7-4D84-946F-0312452D2000}" type="sibTrans" cxnId="{3D2F3EDF-0A26-4F9E-A5DA-9CCB9C1D240A}">
      <dgm:prSet/>
      <dgm:spPr/>
      <dgm:t>
        <a:bodyPr/>
        <a:lstStyle/>
        <a:p>
          <a:endParaRPr lang="en-US"/>
        </a:p>
      </dgm:t>
    </dgm:pt>
    <dgm:pt modelId="{EEE21AB5-1440-4C23-8092-CD056CDAA916}" type="pres">
      <dgm:prSet presAssocID="{6F155E0C-E44A-4DB0-A83A-E7B2EBBDDB9E}" presName="diagram" presStyleCnt="0">
        <dgm:presLayoutVars>
          <dgm:chPref val="1"/>
          <dgm:dir/>
          <dgm:animOne val="branch"/>
          <dgm:animLvl val="lvl"/>
          <dgm:resizeHandles/>
        </dgm:presLayoutVars>
      </dgm:prSet>
      <dgm:spPr/>
    </dgm:pt>
    <dgm:pt modelId="{E3FC5E66-8278-4969-8479-21AC8FFFD122}" type="pres">
      <dgm:prSet presAssocID="{BA3EFC98-935E-4B2A-BD48-A633779CBB1C}" presName="root" presStyleCnt="0"/>
      <dgm:spPr/>
    </dgm:pt>
    <dgm:pt modelId="{EC374EBE-E077-4216-A812-D5D0054817EB}" type="pres">
      <dgm:prSet presAssocID="{BA3EFC98-935E-4B2A-BD48-A633779CBB1C}" presName="rootComposite" presStyleCnt="0"/>
      <dgm:spPr/>
    </dgm:pt>
    <dgm:pt modelId="{78647444-E510-458B-88EC-EB00DD2228B5}" type="pres">
      <dgm:prSet presAssocID="{BA3EFC98-935E-4B2A-BD48-A633779CBB1C}" presName="rootText" presStyleLbl="node1" presStyleIdx="0" presStyleCnt="7"/>
      <dgm:spPr/>
    </dgm:pt>
    <dgm:pt modelId="{00F2619A-BC44-4D07-841E-07F341DD3649}" type="pres">
      <dgm:prSet presAssocID="{BA3EFC98-935E-4B2A-BD48-A633779CBB1C}" presName="rootConnector" presStyleLbl="node1" presStyleIdx="0" presStyleCnt="7"/>
      <dgm:spPr/>
    </dgm:pt>
    <dgm:pt modelId="{4EC096C2-8F5B-4B83-881C-9DA7ADCABAC6}" type="pres">
      <dgm:prSet presAssocID="{BA3EFC98-935E-4B2A-BD48-A633779CBB1C}" presName="childShape" presStyleCnt="0"/>
      <dgm:spPr/>
    </dgm:pt>
    <dgm:pt modelId="{68EDF51C-0604-4BA2-92D2-506724515221}" type="pres">
      <dgm:prSet presAssocID="{96250776-E4ED-40CA-AAA4-7B08F47C0D3B}" presName="Name13" presStyleLbl="parChTrans1D2" presStyleIdx="0" presStyleCnt="21"/>
      <dgm:spPr/>
    </dgm:pt>
    <dgm:pt modelId="{22FA6C2F-F75A-4785-8603-07D11E9F76BF}" type="pres">
      <dgm:prSet presAssocID="{1C009E72-511D-4B09-9E8A-D64FDADCD7ED}" presName="childText" presStyleLbl="bgAcc1" presStyleIdx="0" presStyleCnt="21">
        <dgm:presLayoutVars>
          <dgm:bulletEnabled val="1"/>
        </dgm:presLayoutVars>
      </dgm:prSet>
      <dgm:spPr/>
    </dgm:pt>
    <dgm:pt modelId="{E5BAB411-931F-4106-89F4-F020B4514B95}" type="pres">
      <dgm:prSet presAssocID="{3C68DEEB-4970-41C3-AF81-22B7A1E3BA6A}" presName="Name13" presStyleLbl="parChTrans1D2" presStyleIdx="1" presStyleCnt="21"/>
      <dgm:spPr/>
    </dgm:pt>
    <dgm:pt modelId="{7DE21845-9518-4725-B57B-1B00CE21EA57}" type="pres">
      <dgm:prSet presAssocID="{50618884-7465-4A58-8259-E8BB6B36D671}" presName="childText" presStyleLbl="bgAcc1" presStyleIdx="1" presStyleCnt="21">
        <dgm:presLayoutVars>
          <dgm:bulletEnabled val="1"/>
        </dgm:presLayoutVars>
      </dgm:prSet>
      <dgm:spPr/>
    </dgm:pt>
    <dgm:pt modelId="{16BA6DA4-DD07-4F3D-B588-6B7EBFBA91FC}" type="pres">
      <dgm:prSet presAssocID="{8CD434D9-12C4-42BD-84B9-03E73F77CD08}" presName="root" presStyleCnt="0"/>
      <dgm:spPr/>
    </dgm:pt>
    <dgm:pt modelId="{E040A10E-5910-42F7-A2DA-F8EB77764194}" type="pres">
      <dgm:prSet presAssocID="{8CD434D9-12C4-42BD-84B9-03E73F77CD08}" presName="rootComposite" presStyleCnt="0"/>
      <dgm:spPr/>
    </dgm:pt>
    <dgm:pt modelId="{A1EDCB9C-C455-4C9D-81F8-BCE3AE85CD5C}" type="pres">
      <dgm:prSet presAssocID="{8CD434D9-12C4-42BD-84B9-03E73F77CD08}" presName="rootText" presStyleLbl="node1" presStyleIdx="1" presStyleCnt="7"/>
      <dgm:spPr/>
    </dgm:pt>
    <dgm:pt modelId="{02363949-E5C6-4800-ABAB-7108264DD05D}" type="pres">
      <dgm:prSet presAssocID="{8CD434D9-12C4-42BD-84B9-03E73F77CD08}" presName="rootConnector" presStyleLbl="node1" presStyleIdx="1" presStyleCnt="7"/>
      <dgm:spPr/>
    </dgm:pt>
    <dgm:pt modelId="{09BBD426-AF83-4E8A-AB6A-A9FE30F21CC7}" type="pres">
      <dgm:prSet presAssocID="{8CD434D9-12C4-42BD-84B9-03E73F77CD08}" presName="childShape" presStyleCnt="0"/>
      <dgm:spPr/>
    </dgm:pt>
    <dgm:pt modelId="{9F685930-D018-4300-B258-768358D45BA0}" type="pres">
      <dgm:prSet presAssocID="{8E8A7AAF-4B48-4FDD-9E96-130C74988E10}" presName="Name13" presStyleLbl="parChTrans1D2" presStyleIdx="2" presStyleCnt="21"/>
      <dgm:spPr/>
    </dgm:pt>
    <dgm:pt modelId="{011C5F44-59D7-482C-8510-1A50218FFEB9}" type="pres">
      <dgm:prSet presAssocID="{44F7F1A0-71BF-4220-A320-CAD1C56C0C5B}" presName="childText" presStyleLbl="bgAcc1" presStyleIdx="2" presStyleCnt="21">
        <dgm:presLayoutVars>
          <dgm:bulletEnabled val="1"/>
        </dgm:presLayoutVars>
      </dgm:prSet>
      <dgm:spPr/>
    </dgm:pt>
    <dgm:pt modelId="{598FBB99-B52B-45BE-8EDC-C4591D9A73E7}" type="pres">
      <dgm:prSet presAssocID="{A49A9E7D-D2DA-416C-86A0-D121EDBC7A58}" presName="Name13" presStyleLbl="parChTrans1D2" presStyleIdx="3" presStyleCnt="21"/>
      <dgm:spPr/>
    </dgm:pt>
    <dgm:pt modelId="{AD341550-DDE9-4329-B037-567DE8712B13}" type="pres">
      <dgm:prSet presAssocID="{1252FD2E-5CC6-46FF-9416-186860258DA8}" presName="childText" presStyleLbl="bgAcc1" presStyleIdx="3" presStyleCnt="21">
        <dgm:presLayoutVars>
          <dgm:bulletEnabled val="1"/>
        </dgm:presLayoutVars>
      </dgm:prSet>
      <dgm:spPr/>
    </dgm:pt>
    <dgm:pt modelId="{150A8809-9C3F-4D9A-A321-944604D2C0C5}" type="pres">
      <dgm:prSet presAssocID="{3977B9F3-C0B1-4840-BD0A-FE5112AA688F}" presName="Name13" presStyleLbl="parChTrans1D2" presStyleIdx="4" presStyleCnt="21"/>
      <dgm:spPr/>
    </dgm:pt>
    <dgm:pt modelId="{CAB1352D-90F4-4CD9-A311-7F6B9743F832}" type="pres">
      <dgm:prSet presAssocID="{72E2669D-E40F-485E-9030-8DF292173B2C}" presName="childText" presStyleLbl="bgAcc1" presStyleIdx="4" presStyleCnt="21">
        <dgm:presLayoutVars>
          <dgm:bulletEnabled val="1"/>
        </dgm:presLayoutVars>
      </dgm:prSet>
      <dgm:spPr/>
    </dgm:pt>
    <dgm:pt modelId="{5F397642-BDAB-4E6C-B760-22EB9CD3569B}" type="pres">
      <dgm:prSet presAssocID="{AFFE5399-59CE-4926-A871-FB9639023849}" presName="root" presStyleCnt="0"/>
      <dgm:spPr/>
    </dgm:pt>
    <dgm:pt modelId="{9E0A1667-1679-4C8A-8AF0-0508DA4CD1F9}" type="pres">
      <dgm:prSet presAssocID="{AFFE5399-59CE-4926-A871-FB9639023849}" presName="rootComposite" presStyleCnt="0"/>
      <dgm:spPr/>
    </dgm:pt>
    <dgm:pt modelId="{B5A39C70-5EDE-459D-916D-EDA734DC0C0A}" type="pres">
      <dgm:prSet presAssocID="{AFFE5399-59CE-4926-A871-FB9639023849}" presName="rootText" presStyleLbl="node1" presStyleIdx="2" presStyleCnt="7"/>
      <dgm:spPr/>
    </dgm:pt>
    <dgm:pt modelId="{DC1776DB-2E02-4CC3-8B17-B26B6DFB1BC0}" type="pres">
      <dgm:prSet presAssocID="{AFFE5399-59CE-4926-A871-FB9639023849}" presName="rootConnector" presStyleLbl="node1" presStyleIdx="2" presStyleCnt="7"/>
      <dgm:spPr/>
    </dgm:pt>
    <dgm:pt modelId="{16873B85-60D6-464E-9A8B-931380223074}" type="pres">
      <dgm:prSet presAssocID="{AFFE5399-59CE-4926-A871-FB9639023849}" presName="childShape" presStyleCnt="0"/>
      <dgm:spPr/>
    </dgm:pt>
    <dgm:pt modelId="{92954BFF-1637-468A-8E28-3547F5EA8B3F}" type="pres">
      <dgm:prSet presAssocID="{9241BA74-92CB-4112-8D19-C63C861FFC22}" presName="Name13" presStyleLbl="parChTrans1D2" presStyleIdx="5" presStyleCnt="21"/>
      <dgm:spPr/>
    </dgm:pt>
    <dgm:pt modelId="{AC1DBC63-C935-404F-A266-E4E82B7B4A77}" type="pres">
      <dgm:prSet presAssocID="{91D3004F-BB33-424E-ADDC-E38E02C3CB94}" presName="childText" presStyleLbl="bgAcc1" presStyleIdx="5" presStyleCnt="21">
        <dgm:presLayoutVars>
          <dgm:bulletEnabled val="1"/>
        </dgm:presLayoutVars>
      </dgm:prSet>
      <dgm:spPr/>
    </dgm:pt>
    <dgm:pt modelId="{79585FA0-9926-4DD1-BA29-A99FDCD8F9B0}" type="pres">
      <dgm:prSet presAssocID="{704CB851-DACC-4547-B9C8-981DEC4C5C01}" presName="Name13" presStyleLbl="parChTrans1D2" presStyleIdx="6" presStyleCnt="21"/>
      <dgm:spPr/>
    </dgm:pt>
    <dgm:pt modelId="{015BFB32-8DAF-44AF-BFC2-B298823C264F}" type="pres">
      <dgm:prSet presAssocID="{D577BF47-9520-4D56-B5D9-222194F95BB8}" presName="childText" presStyleLbl="bgAcc1" presStyleIdx="6" presStyleCnt="21">
        <dgm:presLayoutVars>
          <dgm:bulletEnabled val="1"/>
        </dgm:presLayoutVars>
      </dgm:prSet>
      <dgm:spPr/>
    </dgm:pt>
    <dgm:pt modelId="{2D85D45A-E976-4644-B0FE-4FA5C35DE4FF}" type="pres">
      <dgm:prSet presAssocID="{612208DB-9B41-41D7-BF57-4894A49B44AF}" presName="Name13" presStyleLbl="parChTrans1D2" presStyleIdx="7" presStyleCnt="21"/>
      <dgm:spPr/>
    </dgm:pt>
    <dgm:pt modelId="{3875A8A3-1292-4605-939B-FA7C31828BD2}" type="pres">
      <dgm:prSet presAssocID="{520D4BC5-2C10-490D-8F0B-B046195C1BBD}" presName="childText" presStyleLbl="bgAcc1" presStyleIdx="7" presStyleCnt="21">
        <dgm:presLayoutVars>
          <dgm:bulletEnabled val="1"/>
        </dgm:presLayoutVars>
      </dgm:prSet>
      <dgm:spPr/>
    </dgm:pt>
    <dgm:pt modelId="{62762045-9FD6-4A9E-A97F-8910E2CE333D}" type="pres">
      <dgm:prSet presAssocID="{4EDB0D69-6F26-4FF9-BEB7-B9740D08E132}" presName="Name13" presStyleLbl="parChTrans1D2" presStyleIdx="8" presStyleCnt="21"/>
      <dgm:spPr/>
    </dgm:pt>
    <dgm:pt modelId="{6159F9A1-AD2A-4068-97FA-AB9AD358281C}" type="pres">
      <dgm:prSet presAssocID="{DC470EE1-9079-4F46-A7B9-A18D6EE3FE34}" presName="childText" presStyleLbl="bgAcc1" presStyleIdx="8" presStyleCnt="21">
        <dgm:presLayoutVars>
          <dgm:bulletEnabled val="1"/>
        </dgm:presLayoutVars>
      </dgm:prSet>
      <dgm:spPr/>
    </dgm:pt>
    <dgm:pt modelId="{209D7366-529A-4E6C-B2E1-875C87E24FA1}" type="pres">
      <dgm:prSet presAssocID="{DCA8C0AE-540A-4376-AE5B-CD156F92C4A7}" presName="root" presStyleCnt="0"/>
      <dgm:spPr/>
    </dgm:pt>
    <dgm:pt modelId="{F9403F78-3387-4E23-A4BC-D326C990E873}" type="pres">
      <dgm:prSet presAssocID="{DCA8C0AE-540A-4376-AE5B-CD156F92C4A7}" presName="rootComposite" presStyleCnt="0"/>
      <dgm:spPr/>
    </dgm:pt>
    <dgm:pt modelId="{7B77A560-82DD-4DC2-9533-A6C9033C5247}" type="pres">
      <dgm:prSet presAssocID="{DCA8C0AE-540A-4376-AE5B-CD156F92C4A7}" presName="rootText" presStyleLbl="node1" presStyleIdx="3" presStyleCnt="7"/>
      <dgm:spPr/>
    </dgm:pt>
    <dgm:pt modelId="{57B2ACA5-2888-4FF5-9B76-F51B351B8829}" type="pres">
      <dgm:prSet presAssocID="{DCA8C0AE-540A-4376-AE5B-CD156F92C4A7}" presName="rootConnector" presStyleLbl="node1" presStyleIdx="3" presStyleCnt="7"/>
      <dgm:spPr/>
    </dgm:pt>
    <dgm:pt modelId="{0CE6DFA7-639D-4C8F-8C85-9C37CE537F79}" type="pres">
      <dgm:prSet presAssocID="{DCA8C0AE-540A-4376-AE5B-CD156F92C4A7}" presName="childShape" presStyleCnt="0"/>
      <dgm:spPr/>
    </dgm:pt>
    <dgm:pt modelId="{1E91D493-C54E-4F62-AAA2-3F7109C649DC}" type="pres">
      <dgm:prSet presAssocID="{3A3106A1-0244-46E7-A631-82B3E70C19F5}" presName="Name13" presStyleLbl="parChTrans1D2" presStyleIdx="9" presStyleCnt="21"/>
      <dgm:spPr/>
    </dgm:pt>
    <dgm:pt modelId="{D25291DB-3D8A-4D42-9F71-FA625504505A}" type="pres">
      <dgm:prSet presAssocID="{DB960E4F-43A3-4A37-BF00-89D8B2139980}" presName="childText" presStyleLbl="bgAcc1" presStyleIdx="9" presStyleCnt="21">
        <dgm:presLayoutVars>
          <dgm:bulletEnabled val="1"/>
        </dgm:presLayoutVars>
      </dgm:prSet>
      <dgm:spPr/>
    </dgm:pt>
    <dgm:pt modelId="{1BA7D43A-DFF1-4AC1-BB98-A0AE19AE3072}" type="pres">
      <dgm:prSet presAssocID="{576EAB35-525A-4853-B484-E1723A8A17B4}" presName="Name13" presStyleLbl="parChTrans1D2" presStyleIdx="10" presStyleCnt="21"/>
      <dgm:spPr/>
    </dgm:pt>
    <dgm:pt modelId="{45FE56F6-CAFD-47E5-A8C0-FBE7E91890DA}" type="pres">
      <dgm:prSet presAssocID="{29E729F8-1706-4530-9E5D-2408C3973A5E}" presName="childText" presStyleLbl="bgAcc1" presStyleIdx="10" presStyleCnt="21">
        <dgm:presLayoutVars>
          <dgm:bulletEnabled val="1"/>
        </dgm:presLayoutVars>
      </dgm:prSet>
      <dgm:spPr/>
    </dgm:pt>
    <dgm:pt modelId="{C540E6B3-F017-460D-8C47-BEA173E0ED67}" type="pres">
      <dgm:prSet presAssocID="{CB05BA88-3213-4D09-9C42-44169E98DCDC}" presName="Name13" presStyleLbl="parChTrans1D2" presStyleIdx="11" presStyleCnt="21"/>
      <dgm:spPr/>
    </dgm:pt>
    <dgm:pt modelId="{5EBA7A17-E821-410A-9CA7-764C93838D9A}" type="pres">
      <dgm:prSet presAssocID="{F1C9AC0A-7034-4C14-A059-2A04C096B312}" presName="childText" presStyleLbl="bgAcc1" presStyleIdx="11" presStyleCnt="21">
        <dgm:presLayoutVars>
          <dgm:bulletEnabled val="1"/>
        </dgm:presLayoutVars>
      </dgm:prSet>
      <dgm:spPr/>
    </dgm:pt>
    <dgm:pt modelId="{5175F484-AB6B-41F4-840C-8623E4D479DC}" type="pres">
      <dgm:prSet presAssocID="{ED04A4D3-2647-4334-B02A-A26F0029ADC0}" presName="Name13" presStyleLbl="parChTrans1D2" presStyleIdx="12" presStyleCnt="21"/>
      <dgm:spPr/>
    </dgm:pt>
    <dgm:pt modelId="{4C59B2C1-2597-4F3C-8AC1-B52655C105DE}" type="pres">
      <dgm:prSet presAssocID="{1AE7CEDE-2EE2-4302-9AC8-EEC5EC1AD317}" presName="childText" presStyleLbl="bgAcc1" presStyleIdx="12" presStyleCnt="21" custScaleX="105552">
        <dgm:presLayoutVars>
          <dgm:bulletEnabled val="1"/>
        </dgm:presLayoutVars>
      </dgm:prSet>
      <dgm:spPr/>
    </dgm:pt>
    <dgm:pt modelId="{4313A780-13D7-4B87-AC98-8B83084C5E5D}" type="pres">
      <dgm:prSet presAssocID="{1D5D574C-6937-4A53-94F1-8BB27071F30F}" presName="Name13" presStyleLbl="parChTrans1D2" presStyleIdx="13" presStyleCnt="21"/>
      <dgm:spPr/>
    </dgm:pt>
    <dgm:pt modelId="{FC1E3DBA-D530-425A-BF82-11CABCC378BD}" type="pres">
      <dgm:prSet presAssocID="{55FB1548-0E8C-4A26-BC0B-DBC3F8A8FDBC}" presName="childText" presStyleLbl="bgAcc1" presStyleIdx="13" presStyleCnt="21">
        <dgm:presLayoutVars>
          <dgm:bulletEnabled val="1"/>
        </dgm:presLayoutVars>
      </dgm:prSet>
      <dgm:spPr/>
    </dgm:pt>
    <dgm:pt modelId="{2B9BE9A9-4D27-4282-8BDE-CE3E6C71510F}" type="pres">
      <dgm:prSet presAssocID="{8140E460-715C-43F9-A91E-93FB26EB949B}" presName="root" presStyleCnt="0"/>
      <dgm:spPr/>
    </dgm:pt>
    <dgm:pt modelId="{8637DA05-6BDC-4FDF-9B42-42314FA321AE}" type="pres">
      <dgm:prSet presAssocID="{8140E460-715C-43F9-A91E-93FB26EB949B}" presName="rootComposite" presStyleCnt="0"/>
      <dgm:spPr/>
    </dgm:pt>
    <dgm:pt modelId="{FB94200B-7919-45E5-8B8B-3CD25D89F620}" type="pres">
      <dgm:prSet presAssocID="{8140E460-715C-43F9-A91E-93FB26EB949B}" presName="rootText" presStyleLbl="node1" presStyleIdx="4" presStyleCnt="7"/>
      <dgm:spPr/>
    </dgm:pt>
    <dgm:pt modelId="{8C9F7AAC-50B9-4B4B-9A27-7CE6786097A6}" type="pres">
      <dgm:prSet presAssocID="{8140E460-715C-43F9-A91E-93FB26EB949B}" presName="rootConnector" presStyleLbl="node1" presStyleIdx="4" presStyleCnt="7"/>
      <dgm:spPr/>
    </dgm:pt>
    <dgm:pt modelId="{AE3159A8-E288-4412-88B4-57DBE7348AA4}" type="pres">
      <dgm:prSet presAssocID="{8140E460-715C-43F9-A91E-93FB26EB949B}" presName="childShape" presStyleCnt="0"/>
      <dgm:spPr/>
    </dgm:pt>
    <dgm:pt modelId="{1362B5C8-2ED9-4D18-8FEF-57F1F14240F7}" type="pres">
      <dgm:prSet presAssocID="{798FCCD6-9A42-4886-8B78-2F3265672F4F}" presName="Name13" presStyleLbl="parChTrans1D2" presStyleIdx="14" presStyleCnt="21"/>
      <dgm:spPr/>
    </dgm:pt>
    <dgm:pt modelId="{41D5A0C2-4D91-4A8E-A23F-A36EB998C16F}" type="pres">
      <dgm:prSet presAssocID="{6800C65B-B416-45C9-A528-E669C67327E2}" presName="childText" presStyleLbl="bgAcc1" presStyleIdx="14" presStyleCnt="21">
        <dgm:presLayoutVars>
          <dgm:bulletEnabled val="1"/>
        </dgm:presLayoutVars>
      </dgm:prSet>
      <dgm:spPr/>
    </dgm:pt>
    <dgm:pt modelId="{7F9F17B2-5C73-4647-B6FD-2D05404A07ED}" type="pres">
      <dgm:prSet presAssocID="{2A665D47-EECB-46DD-926E-CE0177299886}" presName="Name13" presStyleLbl="parChTrans1D2" presStyleIdx="15" presStyleCnt="21"/>
      <dgm:spPr/>
    </dgm:pt>
    <dgm:pt modelId="{38B2503E-3EE2-4A0F-98C7-BE3651C9A50B}" type="pres">
      <dgm:prSet presAssocID="{D513DBA5-C0D0-4026-BA7D-4BDA91640AEE}" presName="childText" presStyleLbl="bgAcc1" presStyleIdx="15" presStyleCnt="21">
        <dgm:presLayoutVars>
          <dgm:bulletEnabled val="1"/>
        </dgm:presLayoutVars>
      </dgm:prSet>
      <dgm:spPr/>
    </dgm:pt>
    <dgm:pt modelId="{EC8095EB-E6F6-451E-9B8E-4A8E68942E23}" type="pres">
      <dgm:prSet presAssocID="{058188C7-DCAA-4BC1-A697-ABAC23B9EE6E}" presName="root" presStyleCnt="0"/>
      <dgm:spPr/>
    </dgm:pt>
    <dgm:pt modelId="{B4DFD204-B2EA-4754-9F9D-2816F3F80CD1}" type="pres">
      <dgm:prSet presAssocID="{058188C7-DCAA-4BC1-A697-ABAC23B9EE6E}" presName="rootComposite" presStyleCnt="0"/>
      <dgm:spPr/>
    </dgm:pt>
    <dgm:pt modelId="{31608E46-7789-48A1-9ED8-2D26A03D4AD7}" type="pres">
      <dgm:prSet presAssocID="{058188C7-DCAA-4BC1-A697-ABAC23B9EE6E}" presName="rootText" presStyleLbl="node1" presStyleIdx="5" presStyleCnt="7"/>
      <dgm:spPr/>
    </dgm:pt>
    <dgm:pt modelId="{D193AE3B-A774-4454-9D8A-7ED846292F51}" type="pres">
      <dgm:prSet presAssocID="{058188C7-DCAA-4BC1-A697-ABAC23B9EE6E}" presName="rootConnector" presStyleLbl="node1" presStyleIdx="5" presStyleCnt="7"/>
      <dgm:spPr/>
    </dgm:pt>
    <dgm:pt modelId="{8EB0124E-4E3F-4DA0-AAE8-5B2908F2620E}" type="pres">
      <dgm:prSet presAssocID="{058188C7-DCAA-4BC1-A697-ABAC23B9EE6E}" presName="childShape" presStyleCnt="0"/>
      <dgm:spPr/>
    </dgm:pt>
    <dgm:pt modelId="{127C69E2-6460-43FD-8B7A-EF7E84270E0E}" type="pres">
      <dgm:prSet presAssocID="{7E3D6D13-185B-48AD-8FE2-232408F4C844}" presName="Name13" presStyleLbl="parChTrans1D2" presStyleIdx="16" presStyleCnt="21"/>
      <dgm:spPr/>
    </dgm:pt>
    <dgm:pt modelId="{66904D81-2861-4349-8CC9-6CBC980499C6}" type="pres">
      <dgm:prSet presAssocID="{D02A0E02-994D-40FC-8260-ACBAD215D246}" presName="childText" presStyleLbl="bgAcc1" presStyleIdx="16" presStyleCnt="21">
        <dgm:presLayoutVars>
          <dgm:bulletEnabled val="1"/>
        </dgm:presLayoutVars>
      </dgm:prSet>
      <dgm:spPr/>
    </dgm:pt>
    <dgm:pt modelId="{2A77451E-326D-4C89-971D-F9FA8796E11F}" type="pres">
      <dgm:prSet presAssocID="{568F49BF-E5B7-4C10-AEE8-B37A0CBCA4E7}" presName="Name13" presStyleLbl="parChTrans1D2" presStyleIdx="17" presStyleCnt="21"/>
      <dgm:spPr/>
    </dgm:pt>
    <dgm:pt modelId="{3155426D-73D0-4E0F-93BA-BCFCE503B8B4}" type="pres">
      <dgm:prSet presAssocID="{0857D846-BA5E-4799-918D-8875A08CF4C6}" presName="childText" presStyleLbl="bgAcc1" presStyleIdx="17" presStyleCnt="21">
        <dgm:presLayoutVars>
          <dgm:bulletEnabled val="1"/>
        </dgm:presLayoutVars>
      </dgm:prSet>
      <dgm:spPr/>
    </dgm:pt>
    <dgm:pt modelId="{C403674C-841B-4066-A2AB-AA7637594B4B}" type="pres">
      <dgm:prSet presAssocID="{7B1C834B-F303-4721-8CEC-BBE56CAEFCDA}" presName="root" presStyleCnt="0"/>
      <dgm:spPr/>
    </dgm:pt>
    <dgm:pt modelId="{9B91D275-6802-466C-B704-3DD9F4432E34}" type="pres">
      <dgm:prSet presAssocID="{7B1C834B-F303-4721-8CEC-BBE56CAEFCDA}" presName="rootComposite" presStyleCnt="0"/>
      <dgm:spPr/>
    </dgm:pt>
    <dgm:pt modelId="{DF538F8B-8D70-427D-AF00-8692DC978311}" type="pres">
      <dgm:prSet presAssocID="{7B1C834B-F303-4721-8CEC-BBE56CAEFCDA}" presName="rootText" presStyleLbl="node1" presStyleIdx="6" presStyleCnt="7"/>
      <dgm:spPr/>
    </dgm:pt>
    <dgm:pt modelId="{08F7C636-C311-439C-9135-37C9F47BD282}" type="pres">
      <dgm:prSet presAssocID="{7B1C834B-F303-4721-8CEC-BBE56CAEFCDA}" presName="rootConnector" presStyleLbl="node1" presStyleIdx="6" presStyleCnt="7"/>
      <dgm:spPr/>
    </dgm:pt>
    <dgm:pt modelId="{1BF8A635-2614-43D0-962F-235349A19529}" type="pres">
      <dgm:prSet presAssocID="{7B1C834B-F303-4721-8CEC-BBE56CAEFCDA}" presName="childShape" presStyleCnt="0"/>
      <dgm:spPr/>
    </dgm:pt>
    <dgm:pt modelId="{B07D8FFA-307C-4C4B-AE05-9F29269D6ABE}" type="pres">
      <dgm:prSet presAssocID="{F1C74BEE-52B9-44B9-AAEC-3F656278F2D7}" presName="Name13" presStyleLbl="parChTrans1D2" presStyleIdx="18" presStyleCnt="21"/>
      <dgm:spPr/>
    </dgm:pt>
    <dgm:pt modelId="{7B57E9F5-21C8-45E0-AFCB-332988013C88}" type="pres">
      <dgm:prSet presAssocID="{D509D325-B4B5-4F04-B19C-BF3C36A7DDB4}" presName="childText" presStyleLbl="bgAcc1" presStyleIdx="18" presStyleCnt="21">
        <dgm:presLayoutVars>
          <dgm:bulletEnabled val="1"/>
        </dgm:presLayoutVars>
      </dgm:prSet>
      <dgm:spPr/>
    </dgm:pt>
    <dgm:pt modelId="{67895F6B-C276-42AB-8B20-18A51F91726A}" type="pres">
      <dgm:prSet presAssocID="{61507B67-27FF-48D8-989C-566F99B6C414}" presName="Name13" presStyleLbl="parChTrans1D2" presStyleIdx="19" presStyleCnt="21"/>
      <dgm:spPr/>
    </dgm:pt>
    <dgm:pt modelId="{2AD4AC69-243D-42B0-B4E6-6B0C34360140}" type="pres">
      <dgm:prSet presAssocID="{7E489FD4-6D7A-4E2C-9F87-392808AB7ADB}" presName="childText" presStyleLbl="bgAcc1" presStyleIdx="19" presStyleCnt="21">
        <dgm:presLayoutVars>
          <dgm:bulletEnabled val="1"/>
        </dgm:presLayoutVars>
      </dgm:prSet>
      <dgm:spPr/>
    </dgm:pt>
    <dgm:pt modelId="{121D2808-0479-4298-BA3E-81FF04302299}" type="pres">
      <dgm:prSet presAssocID="{FAB7FA9D-0018-44A0-AEAE-FA7D487C8A4D}" presName="Name13" presStyleLbl="parChTrans1D2" presStyleIdx="20" presStyleCnt="21"/>
      <dgm:spPr/>
    </dgm:pt>
    <dgm:pt modelId="{3303CEA3-0D3C-410C-8E00-7DE9C51400B3}" type="pres">
      <dgm:prSet presAssocID="{A57A5B60-929A-4666-91F8-68395D43B178}" presName="childText" presStyleLbl="bgAcc1" presStyleIdx="20" presStyleCnt="21">
        <dgm:presLayoutVars>
          <dgm:bulletEnabled val="1"/>
        </dgm:presLayoutVars>
      </dgm:prSet>
      <dgm:spPr/>
    </dgm:pt>
  </dgm:ptLst>
  <dgm:cxnLst>
    <dgm:cxn modelId="{07255B01-E0C6-479C-AB45-F12CE07E4F5D}" type="presOf" srcId="{1252FD2E-5CC6-46FF-9416-186860258DA8}" destId="{AD341550-DDE9-4329-B037-567DE8712B13}" srcOrd="0" destOrd="0" presId="urn:microsoft.com/office/officeart/2005/8/layout/hierarchy3"/>
    <dgm:cxn modelId="{6BDB6303-2A4E-4C59-A7D8-5EAFF1FCF9C2}" srcId="{8CD434D9-12C4-42BD-84B9-03E73F77CD08}" destId="{72E2669D-E40F-485E-9030-8DF292173B2C}" srcOrd="2" destOrd="0" parTransId="{3977B9F3-C0B1-4840-BD0A-FE5112AA688F}" sibTransId="{33F6CFAD-6ACB-438D-B885-F52F64F3FB9C}"/>
    <dgm:cxn modelId="{AE0E8B03-52FE-4C1B-8D39-E5F7C838B980}" type="presOf" srcId="{DCA8C0AE-540A-4376-AE5B-CD156F92C4A7}" destId="{57B2ACA5-2888-4FF5-9B76-F51B351B8829}" srcOrd="1" destOrd="0" presId="urn:microsoft.com/office/officeart/2005/8/layout/hierarchy3"/>
    <dgm:cxn modelId="{80625805-40AD-4E84-B37B-6F1B5AAF293E}" type="presOf" srcId="{61507B67-27FF-48D8-989C-566F99B6C414}" destId="{67895F6B-C276-42AB-8B20-18A51F91726A}" srcOrd="0" destOrd="0" presId="urn:microsoft.com/office/officeart/2005/8/layout/hierarchy3"/>
    <dgm:cxn modelId="{C4A06D07-26A9-42C6-A22E-0D9152517AE0}" type="presOf" srcId="{7E489FD4-6D7A-4E2C-9F87-392808AB7ADB}" destId="{2AD4AC69-243D-42B0-B4E6-6B0C34360140}" srcOrd="0" destOrd="0" presId="urn:microsoft.com/office/officeart/2005/8/layout/hierarchy3"/>
    <dgm:cxn modelId="{6D9CA80B-CBCA-4F92-B5E7-3F8BE02DF3BB}" type="presOf" srcId="{9241BA74-92CB-4112-8D19-C63C861FFC22}" destId="{92954BFF-1637-468A-8E28-3547F5EA8B3F}" srcOrd="0" destOrd="0" presId="urn:microsoft.com/office/officeart/2005/8/layout/hierarchy3"/>
    <dgm:cxn modelId="{0E95660C-9E7F-4539-B7F6-9BE0E44980DF}" srcId="{7B1C834B-F303-4721-8CEC-BBE56CAEFCDA}" destId="{A57A5B60-929A-4666-91F8-68395D43B178}" srcOrd="2" destOrd="0" parTransId="{FAB7FA9D-0018-44A0-AEAE-FA7D487C8A4D}" sibTransId="{D0A8C51E-058A-40B3-97DD-59D1F33BD283}"/>
    <dgm:cxn modelId="{45C5FF0D-C2CB-49C4-AF49-CAD236CF6816}" type="presOf" srcId="{DC470EE1-9079-4F46-A7B9-A18D6EE3FE34}" destId="{6159F9A1-AD2A-4068-97FA-AB9AD358281C}" srcOrd="0" destOrd="0" presId="urn:microsoft.com/office/officeart/2005/8/layout/hierarchy3"/>
    <dgm:cxn modelId="{CEBA6712-1CBC-4F75-876B-F5626C1FBE87}" type="presOf" srcId="{7E3D6D13-185B-48AD-8FE2-232408F4C844}" destId="{127C69E2-6460-43FD-8B7A-EF7E84270E0E}" srcOrd="0" destOrd="0" presId="urn:microsoft.com/office/officeart/2005/8/layout/hierarchy3"/>
    <dgm:cxn modelId="{7105FC13-CAD7-4D93-B855-390A2EE1FCB6}" type="presOf" srcId="{44F7F1A0-71BF-4220-A320-CAD1C56C0C5B}" destId="{011C5F44-59D7-482C-8510-1A50218FFEB9}" srcOrd="0" destOrd="0" presId="urn:microsoft.com/office/officeart/2005/8/layout/hierarchy3"/>
    <dgm:cxn modelId="{DF4AC815-BBD9-4F20-B9FC-F0EDADF0F77A}" type="presOf" srcId="{D577BF47-9520-4D56-B5D9-222194F95BB8}" destId="{015BFB32-8DAF-44AF-BFC2-B298823C264F}" srcOrd="0" destOrd="0" presId="urn:microsoft.com/office/officeart/2005/8/layout/hierarchy3"/>
    <dgm:cxn modelId="{28BC5517-88A9-40E0-9A55-F144C4296592}" srcId="{058188C7-DCAA-4BC1-A697-ABAC23B9EE6E}" destId="{D02A0E02-994D-40FC-8260-ACBAD215D246}" srcOrd="0" destOrd="0" parTransId="{7E3D6D13-185B-48AD-8FE2-232408F4C844}" sibTransId="{B0FE85D0-0A0C-4533-8C06-8D36FFF924D0}"/>
    <dgm:cxn modelId="{02A3DE1E-6B51-4F5B-9DD8-AD5011DCB028}" type="presOf" srcId="{D513DBA5-C0D0-4026-BA7D-4BDA91640AEE}" destId="{38B2503E-3EE2-4A0F-98C7-BE3651C9A50B}" srcOrd="0" destOrd="0" presId="urn:microsoft.com/office/officeart/2005/8/layout/hierarchy3"/>
    <dgm:cxn modelId="{AB5C9D21-0E1F-41BA-A18F-FFB44EB94E2B}" srcId="{8140E460-715C-43F9-A91E-93FB26EB949B}" destId="{6800C65B-B416-45C9-A528-E669C67327E2}" srcOrd="0" destOrd="0" parTransId="{798FCCD6-9A42-4886-8B78-2F3265672F4F}" sibTransId="{5F078E0D-4A36-44DC-A3DE-02ACFDDECA61}"/>
    <dgm:cxn modelId="{B9069A22-0A5B-483A-BBE8-41D37A524A89}" srcId="{BA3EFC98-935E-4B2A-BD48-A633779CBB1C}" destId="{50618884-7465-4A58-8259-E8BB6B36D671}" srcOrd="1" destOrd="0" parTransId="{3C68DEEB-4970-41C3-AF81-22B7A1E3BA6A}" sibTransId="{0AB1CC5F-4D6C-4B6B-A369-C4317C8682C2}"/>
    <dgm:cxn modelId="{2CEEAA36-E1DE-4B4C-BD76-2B56245AF300}" type="presOf" srcId="{6F155E0C-E44A-4DB0-A83A-E7B2EBBDDB9E}" destId="{EEE21AB5-1440-4C23-8092-CD056CDAA916}" srcOrd="0" destOrd="0" presId="urn:microsoft.com/office/officeart/2005/8/layout/hierarchy3"/>
    <dgm:cxn modelId="{03C2A838-3816-45A7-901C-6C1B56B58641}" type="presOf" srcId="{F1C9AC0A-7034-4C14-A059-2A04C096B312}" destId="{5EBA7A17-E821-410A-9CA7-764C93838D9A}" srcOrd="0" destOrd="0" presId="urn:microsoft.com/office/officeart/2005/8/layout/hierarchy3"/>
    <dgm:cxn modelId="{D90EE938-17CA-459B-BBC7-5316CA4651BE}" type="presOf" srcId="{4EDB0D69-6F26-4FF9-BEB7-B9740D08E132}" destId="{62762045-9FD6-4A9E-A97F-8910E2CE333D}" srcOrd="0" destOrd="0" presId="urn:microsoft.com/office/officeart/2005/8/layout/hierarchy3"/>
    <dgm:cxn modelId="{FB1A3D3A-C3E1-40E9-BC84-BCBBA39B4127}" type="presOf" srcId="{96250776-E4ED-40CA-AAA4-7B08F47C0D3B}" destId="{68EDF51C-0604-4BA2-92D2-506724515221}" srcOrd="0" destOrd="0" presId="urn:microsoft.com/office/officeart/2005/8/layout/hierarchy3"/>
    <dgm:cxn modelId="{2DB29C40-8C88-4A6C-9B79-1BCD71713F7D}" type="presOf" srcId="{DB960E4F-43A3-4A37-BF00-89D8B2139980}" destId="{D25291DB-3D8A-4D42-9F71-FA625504505A}" srcOrd="0" destOrd="0" presId="urn:microsoft.com/office/officeart/2005/8/layout/hierarchy3"/>
    <dgm:cxn modelId="{B446B940-F60C-4949-A23B-9E3EC15E3E86}" type="presOf" srcId="{2A665D47-EECB-46DD-926E-CE0177299886}" destId="{7F9F17B2-5C73-4647-B6FD-2D05404A07ED}" srcOrd="0" destOrd="0" presId="urn:microsoft.com/office/officeart/2005/8/layout/hierarchy3"/>
    <dgm:cxn modelId="{73650B5C-CB6A-4E96-B77A-1BC293B2BA3C}" type="presOf" srcId="{7B1C834B-F303-4721-8CEC-BBE56CAEFCDA}" destId="{DF538F8B-8D70-427D-AF00-8692DC978311}" srcOrd="0" destOrd="0" presId="urn:microsoft.com/office/officeart/2005/8/layout/hierarchy3"/>
    <dgm:cxn modelId="{F3420B60-31A6-436D-B301-88A30859530A}" type="presOf" srcId="{1AE7CEDE-2EE2-4302-9AC8-EEC5EC1AD317}" destId="{4C59B2C1-2597-4F3C-8AC1-B52655C105DE}" srcOrd="0" destOrd="0" presId="urn:microsoft.com/office/officeart/2005/8/layout/hierarchy3"/>
    <dgm:cxn modelId="{59869762-5DCA-4183-BC3E-18869D43CDDC}" srcId="{AFFE5399-59CE-4926-A871-FB9639023849}" destId="{520D4BC5-2C10-490D-8F0B-B046195C1BBD}" srcOrd="2" destOrd="0" parTransId="{612208DB-9B41-41D7-BF57-4894A49B44AF}" sibTransId="{7EEF2876-150C-4C00-ABFC-6C216221CC00}"/>
    <dgm:cxn modelId="{FF2F3D46-55DB-456E-9204-8C0E4A0E3AFF}" type="presOf" srcId="{704CB851-DACC-4547-B9C8-981DEC4C5C01}" destId="{79585FA0-9926-4DD1-BA29-A99FDCD8F9B0}" srcOrd="0" destOrd="0" presId="urn:microsoft.com/office/officeart/2005/8/layout/hierarchy3"/>
    <dgm:cxn modelId="{442A0769-C4ED-41B4-8950-653855969AB7}" type="presOf" srcId="{798FCCD6-9A42-4886-8B78-2F3265672F4F}" destId="{1362B5C8-2ED9-4D18-8FEF-57F1F14240F7}" srcOrd="0" destOrd="0" presId="urn:microsoft.com/office/officeart/2005/8/layout/hierarchy3"/>
    <dgm:cxn modelId="{510C2F4A-B835-4368-9DF1-B3A5B7EE6396}" srcId="{6F155E0C-E44A-4DB0-A83A-E7B2EBBDDB9E}" destId="{8CD434D9-12C4-42BD-84B9-03E73F77CD08}" srcOrd="1" destOrd="0" parTransId="{DC324539-D93F-48A5-81CA-81F4991AD13F}" sibTransId="{1A87FFD3-2D58-466C-85A9-5B77CDDD6BBE}"/>
    <dgm:cxn modelId="{62592F4A-A6CA-4DDF-8432-EBDF41F8DFE5}" type="presOf" srcId="{F1C74BEE-52B9-44B9-AAEC-3F656278F2D7}" destId="{B07D8FFA-307C-4C4B-AE05-9F29269D6ABE}" srcOrd="0" destOrd="0" presId="urn:microsoft.com/office/officeart/2005/8/layout/hierarchy3"/>
    <dgm:cxn modelId="{C851656A-863A-4C16-BC87-4B4DDA577032}" type="presOf" srcId="{1C009E72-511D-4B09-9E8A-D64FDADCD7ED}" destId="{22FA6C2F-F75A-4785-8603-07D11E9F76BF}" srcOrd="0" destOrd="0" presId="urn:microsoft.com/office/officeart/2005/8/layout/hierarchy3"/>
    <dgm:cxn modelId="{37D3BC6C-2F8F-4068-9541-FB3535CF7E7A}" type="presOf" srcId="{FAB7FA9D-0018-44A0-AEAE-FA7D487C8A4D}" destId="{121D2808-0479-4298-BA3E-81FF04302299}" srcOrd="0" destOrd="0" presId="urn:microsoft.com/office/officeart/2005/8/layout/hierarchy3"/>
    <dgm:cxn modelId="{04429E4E-0598-48CF-B3AD-0AFDF99D2413}" type="presOf" srcId="{55FB1548-0E8C-4A26-BC0B-DBC3F8A8FDBC}" destId="{FC1E3DBA-D530-425A-BF82-11CABCC378BD}" srcOrd="0" destOrd="0" presId="urn:microsoft.com/office/officeart/2005/8/layout/hierarchy3"/>
    <dgm:cxn modelId="{72B17C4F-98AD-4C99-A384-AAB8867803E9}" srcId="{6F155E0C-E44A-4DB0-A83A-E7B2EBBDDB9E}" destId="{7B1C834B-F303-4721-8CEC-BBE56CAEFCDA}" srcOrd="6" destOrd="0" parTransId="{68E941E2-61A1-40BF-9ACC-565627F2D95A}" sibTransId="{BBB435AD-2600-412A-862F-8C9847DA1C25}"/>
    <dgm:cxn modelId="{C3DA2571-7209-4C7D-A9F8-00BC99962A60}" type="presOf" srcId="{0857D846-BA5E-4799-918D-8875A08CF4C6}" destId="{3155426D-73D0-4E0F-93BA-BCFCE503B8B4}" srcOrd="0" destOrd="0" presId="urn:microsoft.com/office/officeart/2005/8/layout/hierarchy3"/>
    <dgm:cxn modelId="{44333D72-F368-47DE-9145-4F8B71D9A0E0}" srcId="{DCA8C0AE-540A-4376-AE5B-CD156F92C4A7}" destId="{55FB1548-0E8C-4A26-BC0B-DBC3F8A8FDBC}" srcOrd="4" destOrd="0" parTransId="{1D5D574C-6937-4A53-94F1-8BB27071F30F}" sibTransId="{0FB6FCBF-E1D7-4DD7-B657-406370C17B5B}"/>
    <dgm:cxn modelId="{46571255-1283-4873-A31B-C0368018E638}" type="presOf" srcId="{8E8A7AAF-4B48-4FDD-9E96-130C74988E10}" destId="{9F685930-D018-4300-B258-768358D45BA0}" srcOrd="0" destOrd="0" presId="urn:microsoft.com/office/officeart/2005/8/layout/hierarchy3"/>
    <dgm:cxn modelId="{A50C5177-3B8C-45A4-A859-9D1AE33285F3}" type="presOf" srcId="{D509D325-B4B5-4F04-B19C-BF3C36A7DDB4}" destId="{7B57E9F5-21C8-45E0-AFCB-332988013C88}" srcOrd="0" destOrd="0" presId="urn:microsoft.com/office/officeart/2005/8/layout/hierarchy3"/>
    <dgm:cxn modelId="{3D61455A-493F-48D4-A4D9-5759274D9A36}" type="presOf" srcId="{7B1C834B-F303-4721-8CEC-BBE56CAEFCDA}" destId="{08F7C636-C311-439C-9135-37C9F47BD282}" srcOrd="1" destOrd="0" presId="urn:microsoft.com/office/officeart/2005/8/layout/hierarchy3"/>
    <dgm:cxn modelId="{8C18507A-10FC-4708-8F30-3D5FFB72E224}" srcId="{DCA8C0AE-540A-4376-AE5B-CD156F92C4A7}" destId="{29E729F8-1706-4530-9E5D-2408C3973A5E}" srcOrd="1" destOrd="0" parTransId="{576EAB35-525A-4853-B484-E1723A8A17B4}" sibTransId="{D6644571-0396-436A-A77A-D88ADAB7BF8E}"/>
    <dgm:cxn modelId="{CFCC8F5A-8015-4DA1-9B1D-9854270B0D7E}" type="presOf" srcId="{3C68DEEB-4970-41C3-AF81-22B7A1E3BA6A}" destId="{E5BAB411-931F-4106-89F4-F020B4514B95}" srcOrd="0" destOrd="0" presId="urn:microsoft.com/office/officeart/2005/8/layout/hierarchy3"/>
    <dgm:cxn modelId="{FF57747B-F2E7-4866-BFFF-2510C13F3921}" type="presOf" srcId="{72E2669D-E40F-485E-9030-8DF292173B2C}" destId="{CAB1352D-90F4-4CD9-A311-7F6B9743F832}" srcOrd="0" destOrd="0" presId="urn:microsoft.com/office/officeart/2005/8/layout/hierarchy3"/>
    <dgm:cxn modelId="{CDB05C83-9BFE-4CF0-B469-8DFAD127EA93}" type="presOf" srcId="{ED04A4D3-2647-4334-B02A-A26F0029ADC0}" destId="{5175F484-AB6B-41F4-840C-8623E4D479DC}" srcOrd="0" destOrd="0" presId="urn:microsoft.com/office/officeart/2005/8/layout/hierarchy3"/>
    <dgm:cxn modelId="{A00B8387-01AD-4737-8274-54F52013DA6D}" srcId="{6F155E0C-E44A-4DB0-A83A-E7B2EBBDDB9E}" destId="{BA3EFC98-935E-4B2A-BD48-A633779CBB1C}" srcOrd="0" destOrd="0" parTransId="{E1B806FE-6BB2-4633-83EA-D9A44A52FE0C}" sibTransId="{9B7549E7-A1E9-40B2-9AC7-B6C17D3778DC}"/>
    <dgm:cxn modelId="{F02D1088-157E-4FCE-B725-CEF31AFC760A}" type="presOf" srcId="{8CD434D9-12C4-42BD-84B9-03E73F77CD08}" destId="{02363949-E5C6-4800-ABAB-7108264DD05D}" srcOrd="1" destOrd="0" presId="urn:microsoft.com/office/officeart/2005/8/layout/hierarchy3"/>
    <dgm:cxn modelId="{7126838D-0D99-4464-9F38-CD32E2640952}" type="presOf" srcId="{BA3EFC98-935E-4B2A-BD48-A633779CBB1C}" destId="{00F2619A-BC44-4D07-841E-07F341DD3649}" srcOrd="1" destOrd="0" presId="urn:microsoft.com/office/officeart/2005/8/layout/hierarchy3"/>
    <dgm:cxn modelId="{9D420790-CC0F-46DD-92D3-2B41EDA8DB8D}" type="presOf" srcId="{CB05BA88-3213-4D09-9C42-44169E98DCDC}" destId="{C540E6B3-F017-460D-8C47-BEA173E0ED67}" srcOrd="0" destOrd="0" presId="urn:microsoft.com/office/officeart/2005/8/layout/hierarchy3"/>
    <dgm:cxn modelId="{57C36791-0D4F-476C-926F-3B197CE5741D}" type="presOf" srcId="{AFFE5399-59CE-4926-A871-FB9639023849}" destId="{DC1776DB-2E02-4CC3-8B17-B26B6DFB1BC0}" srcOrd="1" destOrd="0" presId="urn:microsoft.com/office/officeart/2005/8/layout/hierarchy3"/>
    <dgm:cxn modelId="{80D4D79A-2398-4A90-97EF-6E94DFAB1C0D}" type="presOf" srcId="{50618884-7465-4A58-8259-E8BB6B36D671}" destId="{7DE21845-9518-4725-B57B-1B00CE21EA57}" srcOrd="0" destOrd="0" presId="urn:microsoft.com/office/officeart/2005/8/layout/hierarchy3"/>
    <dgm:cxn modelId="{9C2AF19A-6CC1-4A8F-BAE5-D3F7A77B000A}" type="presOf" srcId="{058188C7-DCAA-4BC1-A697-ABAC23B9EE6E}" destId="{D193AE3B-A774-4454-9D8A-7ED846292F51}" srcOrd="1" destOrd="0" presId="urn:microsoft.com/office/officeart/2005/8/layout/hierarchy3"/>
    <dgm:cxn modelId="{0074219F-B87D-4A7C-8B97-15001AFCBF2D}" type="presOf" srcId="{D02A0E02-994D-40FC-8260-ACBAD215D246}" destId="{66904D81-2861-4349-8CC9-6CBC980499C6}" srcOrd="0" destOrd="0" presId="urn:microsoft.com/office/officeart/2005/8/layout/hierarchy3"/>
    <dgm:cxn modelId="{A3D9999F-8AB8-4BC5-B8F8-B50DB031F892}" srcId="{6F155E0C-E44A-4DB0-A83A-E7B2EBBDDB9E}" destId="{058188C7-DCAA-4BC1-A697-ABAC23B9EE6E}" srcOrd="5" destOrd="0" parTransId="{E59B9462-EBEE-4D10-A746-E0A208381C82}" sibTransId="{1B15BF88-8E2F-4BA5-AA26-1B4258980105}"/>
    <dgm:cxn modelId="{134324A6-E37C-4B4B-B465-6EA3CE1A1569}" srcId="{AFFE5399-59CE-4926-A871-FB9639023849}" destId="{D577BF47-9520-4D56-B5D9-222194F95BB8}" srcOrd="1" destOrd="0" parTransId="{704CB851-DACC-4547-B9C8-981DEC4C5C01}" sibTransId="{5A553B2F-85BF-495E-829C-9CE1D8EEBE81}"/>
    <dgm:cxn modelId="{5260E3A8-E179-4A2A-851E-DCB893709C3A}" type="presOf" srcId="{8CD434D9-12C4-42BD-84B9-03E73F77CD08}" destId="{A1EDCB9C-C455-4C9D-81F8-BCE3AE85CD5C}" srcOrd="0" destOrd="0" presId="urn:microsoft.com/office/officeart/2005/8/layout/hierarchy3"/>
    <dgm:cxn modelId="{12634EA9-CAAA-4DF4-BBDB-299458DFD20D}" srcId="{058188C7-DCAA-4BC1-A697-ABAC23B9EE6E}" destId="{0857D846-BA5E-4799-918D-8875A08CF4C6}" srcOrd="1" destOrd="0" parTransId="{568F49BF-E5B7-4C10-AEE8-B37A0CBCA4E7}" sibTransId="{CFB20FD7-ECE3-4034-A5D0-36EB742A6B28}"/>
    <dgm:cxn modelId="{7F305AAC-6268-46D1-ABFB-2A99E2D3D355}" type="presOf" srcId="{AFFE5399-59CE-4926-A871-FB9639023849}" destId="{B5A39C70-5EDE-459D-916D-EDA734DC0C0A}" srcOrd="0" destOrd="0" presId="urn:microsoft.com/office/officeart/2005/8/layout/hierarchy3"/>
    <dgm:cxn modelId="{1FF9A8AE-8747-43C4-A41D-4E914574ED8A}" type="presOf" srcId="{BA3EFC98-935E-4B2A-BD48-A633779CBB1C}" destId="{78647444-E510-458B-88EC-EB00DD2228B5}" srcOrd="0" destOrd="0" presId="urn:microsoft.com/office/officeart/2005/8/layout/hierarchy3"/>
    <dgm:cxn modelId="{417975AF-AEAB-443D-946A-88DD0FA20FE7}" srcId="{AFFE5399-59CE-4926-A871-FB9639023849}" destId="{91D3004F-BB33-424E-ADDC-E38E02C3CB94}" srcOrd="0" destOrd="0" parTransId="{9241BA74-92CB-4112-8D19-C63C861FFC22}" sibTransId="{9AED35DA-DC8F-4BF7-99D0-99E0C7915222}"/>
    <dgm:cxn modelId="{23D7FEB2-AA15-42F0-A7FB-E42B5F70A8E4}" type="presOf" srcId="{29E729F8-1706-4530-9E5D-2408C3973A5E}" destId="{45FE56F6-CAFD-47E5-A8C0-FBE7E91890DA}" srcOrd="0" destOrd="0" presId="urn:microsoft.com/office/officeart/2005/8/layout/hierarchy3"/>
    <dgm:cxn modelId="{7E8059B3-BA11-4F06-9E35-373B82C81260}" type="presOf" srcId="{A57A5B60-929A-4666-91F8-68395D43B178}" destId="{3303CEA3-0D3C-410C-8E00-7DE9C51400B3}" srcOrd="0" destOrd="0" presId="urn:microsoft.com/office/officeart/2005/8/layout/hierarchy3"/>
    <dgm:cxn modelId="{F6401EBA-629D-4499-9297-036EE19D795E}" type="presOf" srcId="{3977B9F3-C0B1-4840-BD0A-FE5112AA688F}" destId="{150A8809-9C3F-4D9A-A321-944604D2C0C5}" srcOrd="0" destOrd="0" presId="urn:microsoft.com/office/officeart/2005/8/layout/hierarchy3"/>
    <dgm:cxn modelId="{0C70E2BD-2F65-4273-A2E7-1A8FABB8F478}" srcId="{6F155E0C-E44A-4DB0-A83A-E7B2EBBDDB9E}" destId="{DCA8C0AE-540A-4376-AE5B-CD156F92C4A7}" srcOrd="3" destOrd="0" parTransId="{07BAA511-E73B-45B4-8DAB-5AFCA458B984}" sibTransId="{D28247AA-61EF-491F-9E3D-525662CAB4F3}"/>
    <dgm:cxn modelId="{84162DC1-D8DA-4AF8-8A44-4576E0C41C99}" type="presOf" srcId="{568F49BF-E5B7-4C10-AEE8-B37A0CBCA4E7}" destId="{2A77451E-326D-4C89-971D-F9FA8796E11F}" srcOrd="0" destOrd="0" presId="urn:microsoft.com/office/officeart/2005/8/layout/hierarchy3"/>
    <dgm:cxn modelId="{0A4BB0C2-E123-4BFF-9181-063FD7D372C3}" srcId="{AFFE5399-59CE-4926-A871-FB9639023849}" destId="{DC470EE1-9079-4F46-A7B9-A18D6EE3FE34}" srcOrd="3" destOrd="0" parTransId="{4EDB0D69-6F26-4FF9-BEB7-B9740D08E132}" sibTransId="{9813B937-3F08-4226-AF19-9BCF9C30DDC1}"/>
    <dgm:cxn modelId="{6CA391C5-707D-43CB-9465-BF7E96A49BB7}" srcId="{8CD434D9-12C4-42BD-84B9-03E73F77CD08}" destId="{44F7F1A0-71BF-4220-A320-CAD1C56C0C5B}" srcOrd="0" destOrd="0" parTransId="{8E8A7AAF-4B48-4FDD-9E96-130C74988E10}" sibTransId="{FEDBD8AB-C0F2-4EB5-9D69-706B7AA01099}"/>
    <dgm:cxn modelId="{9EB33EC7-0559-4176-AAA5-D93F30AFDAE7}" srcId="{DCA8C0AE-540A-4376-AE5B-CD156F92C4A7}" destId="{1AE7CEDE-2EE2-4302-9AC8-EEC5EC1AD317}" srcOrd="3" destOrd="0" parTransId="{ED04A4D3-2647-4334-B02A-A26F0029ADC0}" sibTransId="{D9EB2480-9CE0-46A8-B450-C15F4813DBD7}"/>
    <dgm:cxn modelId="{06C54AC8-78D5-4A28-B71B-45469DAE713F}" type="presOf" srcId="{8140E460-715C-43F9-A91E-93FB26EB949B}" destId="{8C9F7AAC-50B9-4B4B-9A27-7CE6786097A6}" srcOrd="1" destOrd="0" presId="urn:microsoft.com/office/officeart/2005/8/layout/hierarchy3"/>
    <dgm:cxn modelId="{A9E506CC-026D-49F6-AD52-DCD929C69F5B}" type="presOf" srcId="{520D4BC5-2C10-490D-8F0B-B046195C1BBD}" destId="{3875A8A3-1292-4605-939B-FA7C31828BD2}" srcOrd="0" destOrd="0" presId="urn:microsoft.com/office/officeart/2005/8/layout/hierarchy3"/>
    <dgm:cxn modelId="{EB5C67CC-F6EC-4A5B-AB27-C2B01FC6E814}" type="presOf" srcId="{A49A9E7D-D2DA-416C-86A0-D121EDBC7A58}" destId="{598FBB99-B52B-45BE-8EDC-C4591D9A73E7}" srcOrd="0" destOrd="0" presId="urn:microsoft.com/office/officeart/2005/8/layout/hierarchy3"/>
    <dgm:cxn modelId="{500B19D6-4E8A-473D-8FCA-F75E7F634F2C}" type="presOf" srcId="{1D5D574C-6937-4A53-94F1-8BB27071F30F}" destId="{4313A780-13D7-4B87-AC98-8B83084C5E5D}" srcOrd="0" destOrd="0" presId="urn:microsoft.com/office/officeart/2005/8/layout/hierarchy3"/>
    <dgm:cxn modelId="{AFC78CD6-6D11-48AE-AEF4-180F96C31F0B}" srcId="{6F155E0C-E44A-4DB0-A83A-E7B2EBBDDB9E}" destId="{AFFE5399-59CE-4926-A871-FB9639023849}" srcOrd="2" destOrd="0" parTransId="{F008F429-5A73-48F9-8DFE-BE444BC883DB}" sibTransId="{AFD03609-73A0-4B85-998B-8DB1CDFA82B2}"/>
    <dgm:cxn modelId="{2B59FADA-6E9A-44DA-A889-FA968B23E3CB}" type="presOf" srcId="{612208DB-9B41-41D7-BF57-4894A49B44AF}" destId="{2D85D45A-E976-4644-B0FE-4FA5C35DE4FF}" srcOrd="0" destOrd="0" presId="urn:microsoft.com/office/officeart/2005/8/layout/hierarchy3"/>
    <dgm:cxn modelId="{316A7ADC-FCE6-423A-9C6D-32192AAE8935}" type="presOf" srcId="{91D3004F-BB33-424E-ADDC-E38E02C3CB94}" destId="{AC1DBC63-C935-404F-A266-E4E82B7B4A77}" srcOrd="0" destOrd="0" presId="urn:microsoft.com/office/officeart/2005/8/layout/hierarchy3"/>
    <dgm:cxn modelId="{2FEC06DF-7B73-4C12-9CCB-D3D0F6BA6A8B}" srcId="{7B1C834B-F303-4721-8CEC-BBE56CAEFCDA}" destId="{7E489FD4-6D7A-4E2C-9F87-392808AB7ADB}" srcOrd="1" destOrd="0" parTransId="{61507B67-27FF-48D8-989C-566F99B6C414}" sibTransId="{D1682C1F-456A-4D07-A660-A214A9521F28}"/>
    <dgm:cxn modelId="{3D2F3EDF-0A26-4F9E-A5DA-9CCB9C1D240A}" srcId="{8140E460-715C-43F9-A91E-93FB26EB949B}" destId="{D513DBA5-C0D0-4026-BA7D-4BDA91640AEE}" srcOrd="1" destOrd="0" parTransId="{2A665D47-EECB-46DD-926E-CE0177299886}" sibTransId="{815CE436-0CE7-4D84-946F-0312452D2000}"/>
    <dgm:cxn modelId="{128B88E0-6F80-4C3A-A2C0-A69ECC83B787}" type="presOf" srcId="{8140E460-715C-43F9-A91E-93FB26EB949B}" destId="{FB94200B-7919-45E5-8B8B-3CD25D89F620}" srcOrd="0" destOrd="0" presId="urn:microsoft.com/office/officeart/2005/8/layout/hierarchy3"/>
    <dgm:cxn modelId="{81CB77E3-3E27-45C4-9C85-F3018769F350}" srcId="{DCA8C0AE-540A-4376-AE5B-CD156F92C4A7}" destId="{DB960E4F-43A3-4A37-BF00-89D8B2139980}" srcOrd="0" destOrd="0" parTransId="{3A3106A1-0244-46E7-A631-82B3E70C19F5}" sibTransId="{C44F2982-5D31-44B3-935D-AFE9F17796E9}"/>
    <dgm:cxn modelId="{3FD19AE3-7823-4C2C-B8E5-CC0044EA15B6}" srcId="{8CD434D9-12C4-42BD-84B9-03E73F77CD08}" destId="{1252FD2E-5CC6-46FF-9416-186860258DA8}" srcOrd="1" destOrd="0" parTransId="{A49A9E7D-D2DA-416C-86A0-D121EDBC7A58}" sibTransId="{ACA8164E-FA5B-4C6C-A14A-87A5EE0662D2}"/>
    <dgm:cxn modelId="{C3B05EE5-7D27-4B8E-8BF0-E1CC15BE96AF}" srcId="{7B1C834B-F303-4721-8CEC-BBE56CAEFCDA}" destId="{D509D325-B4B5-4F04-B19C-BF3C36A7DDB4}" srcOrd="0" destOrd="0" parTransId="{F1C74BEE-52B9-44B9-AAEC-3F656278F2D7}" sibTransId="{2A33AE43-1604-4865-9925-4A520D9625FC}"/>
    <dgm:cxn modelId="{36C15DE7-0035-40A1-BC18-A8FE8931BE95}" srcId="{BA3EFC98-935E-4B2A-BD48-A633779CBB1C}" destId="{1C009E72-511D-4B09-9E8A-D64FDADCD7ED}" srcOrd="0" destOrd="0" parTransId="{96250776-E4ED-40CA-AAA4-7B08F47C0D3B}" sibTransId="{B1E8F14A-F445-494C-AB6C-D573B8CC9289}"/>
    <dgm:cxn modelId="{B901B1F1-926E-4658-99EB-ECC8758538C7}" type="presOf" srcId="{3A3106A1-0244-46E7-A631-82B3E70C19F5}" destId="{1E91D493-C54E-4F62-AAA2-3F7109C649DC}" srcOrd="0" destOrd="0" presId="urn:microsoft.com/office/officeart/2005/8/layout/hierarchy3"/>
    <dgm:cxn modelId="{B375C6F7-9443-4768-936C-ACA317A23ECD}" type="presOf" srcId="{DCA8C0AE-540A-4376-AE5B-CD156F92C4A7}" destId="{7B77A560-82DD-4DC2-9533-A6C9033C5247}" srcOrd="0" destOrd="0" presId="urn:microsoft.com/office/officeart/2005/8/layout/hierarchy3"/>
    <dgm:cxn modelId="{10D0A4F8-B12C-4A9E-9F4F-A6E5069757FC}" srcId="{6F155E0C-E44A-4DB0-A83A-E7B2EBBDDB9E}" destId="{8140E460-715C-43F9-A91E-93FB26EB949B}" srcOrd="4" destOrd="0" parTransId="{A6C5F029-2E11-4F88-81E6-E39DBBE96D69}" sibTransId="{EA09A86B-18D6-4874-9280-D211E4EBA5B3}"/>
    <dgm:cxn modelId="{BD91E9F9-E59A-416D-B69F-219915A7DAD3}" type="presOf" srcId="{058188C7-DCAA-4BC1-A697-ABAC23B9EE6E}" destId="{31608E46-7789-48A1-9ED8-2D26A03D4AD7}" srcOrd="0" destOrd="0" presId="urn:microsoft.com/office/officeart/2005/8/layout/hierarchy3"/>
    <dgm:cxn modelId="{F071ABFA-2677-4D0C-8DE2-6B2D2CCE96EE}" type="presOf" srcId="{6800C65B-B416-45C9-A528-E669C67327E2}" destId="{41D5A0C2-4D91-4A8E-A23F-A36EB998C16F}" srcOrd="0" destOrd="0" presId="urn:microsoft.com/office/officeart/2005/8/layout/hierarchy3"/>
    <dgm:cxn modelId="{7A38FFFD-26DA-4AB3-9B16-7899BFEEA1FD}" type="presOf" srcId="{576EAB35-525A-4853-B484-E1723A8A17B4}" destId="{1BA7D43A-DFF1-4AC1-BB98-A0AE19AE3072}" srcOrd="0" destOrd="0" presId="urn:microsoft.com/office/officeart/2005/8/layout/hierarchy3"/>
    <dgm:cxn modelId="{D25FCEFF-7885-4AB4-94E1-C33F21CB9632}" srcId="{DCA8C0AE-540A-4376-AE5B-CD156F92C4A7}" destId="{F1C9AC0A-7034-4C14-A059-2A04C096B312}" srcOrd="2" destOrd="0" parTransId="{CB05BA88-3213-4D09-9C42-44169E98DCDC}" sibTransId="{4FDC7A90-7265-4A31-8F0D-5053F3CE5000}"/>
    <dgm:cxn modelId="{017CE3EF-C0B6-418B-B95E-B85BCBF71B53}" type="presParOf" srcId="{EEE21AB5-1440-4C23-8092-CD056CDAA916}" destId="{E3FC5E66-8278-4969-8479-21AC8FFFD122}" srcOrd="0" destOrd="0" presId="urn:microsoft.com/office/officeart/2005/8/layout/hierarchy3"/>
    <dgm:cxn modelId="{885E00D7-8262-4654-99E3-E5E36EFF33D2}" type="presParOf" srcId="{E3FC5E66-8278-4969-8479-21AC8FFFD122}" destId="{EC374EBE-E077-4216-A812-D5D0054817EB}" srcOrd="0" destOrd="0" presId="urn:microsoft.com/office/officeart/2005/8/layout/hierarchy3"/>
    <dgm:cxn modelId="{89DD85D0-80F1-4091-A35A-C9EF6CBBCF43}" type="presParOf" srcId="{EC374EBE-E077-4216-A812-D5D0054817EB}" destId="{78647444-E510-458B-88EC-EB00DD2228B5}" srcOrd="0" destOrd="0" presId="urn:microsoft.com/office/officeart/2005/8/layout/hierarchy3"/>
    <dgm:cxn modelId="{7DC107AB-FACA-44F8-9AD7-CF9CF0E7D009}" type="presParOf" srcId="{EC374EBE-E077-4216-A812-D5D0054817EB}" destId="{00F2619A-BC44-4D07-841E-07F341DD3649}" srcOrd="1" destOrd="0" presId="urn:microsoft.com/office/officeart/2005/8/layout/hierarchy3"/>
    <dgm:cxn modelId="{E1FE709C-0FD9-4964-898F-89F69EF2BF14}" type="presParOf" srcId="{E3FC5E66-8278-4969-8479-21AC8FFFD122}" destId="{4EC096C2-8F5B-4B83-881C-9DA7ADCABAC6}" srcOrd="1" destOrd="0" presId="urn:microsoft.com/office/officeart/2005/8/layout/hierarchy3"/>
    <dgm:cxn modelId="{F0F04BC6-FBA5-4ACD-8FE4-F0EE4BEAEC7A}" type="presParOf" srcId="{4EC096C2-8F5B-4B83-881C-9DA7ADCABAC6}" destId="{68EDF51C-0604-4BA2-92D2-506724515221}" srcOrd="0" destOrd="0" presId="urn:microsoft.com/office/officeart/2005/8/layout/hierarchy3"/>
    <dgm:cxn modelId="{78ED6D12-2FB0-4C01-84DB-BB5839F3E935}" type="presParOf" srcId="{4EC096C2-8F5B-4B83-881C-9DA7ADCABAC6}" destId="{22FA6C2F-F75A-4785-8603-07D11E9F76BF}" srcOrd="1" destOrd="0" presId="urn:microsoft.com/office/officeart/2005/8/layout/hierarchy3"/>
    <dgm:cxn modelId="{42221309-F4FD-46AA-B6AC-B7239A2D5823}" type="presParOf" srcId="{4EC096C2-8F5B-4B83-881C-9DA7ADCABAC6}" destId="{E5BAB411-931F-4106-89F4-F020B4514B95}" srcOrd="2" destOrd="0" presId="urn:microsoft.com/office/officeart/2005/8/layout/hierarchy3"/>
    <dgm:cxn modelId="{72F7B51B-0340-434C-990C-60F62D17F4A6}" type="presParOf" srcId="{4EC096C2-8F5B-4B83-881C-9DA7ADCABAC6}" destId="{7DE21845-9518-4725-B57B-1B00CE21EA57}" srcOrd="3" destOrd="0" presId="urn:microsoft.com/office/officeart/2005/8/layout/hierarchy3"/>
    <dgm:cxn modelId="{C40D9392-04AD-440C-89D8-191A680E0E32}" type="presParOf" srcId="{EEE21AB5-1440-4C23-8092-CD056CDAA916}" destId="{16BA6DA4-DD07-4F3D-B588-6B7EBFBA91FC}" srcOrd="1" destOrd="0" presId="urn:microsoft.com/office/officeart/2005/8/layout/hierarchy3"/>
    <dgm:cxn modelId="{8BA19319-1756-4178-90CA-4A2DF384AD3F}" type="presParOf" srcId="{16BA6DA4-DD07-4F3D-B588-6B7EBFBA91FC}" destId="{E040A10E-5910-42F7-A2DA-F8EB77764194}" srcOrd="0" destOrd="0" presId="urn:microsoft.com/office/officeart/2005/8/layout/hierarchy3"/>
    <dgm:cxn modelId="{2ABFA9C8-B42A-4ADB-A1E3-9E83EA1A3751}" type="presParOf" srcId="{E040A10E-5910-42F7-A2DA-F8EB77764194}" destId="{A1EDCB9C-C455-4C9D-81F8-BCE3AE85CD5C}" srcOrd="0" destOrd="0" presId="urn:microsoft.com/office/officeart/2005/8/layout/hierarchy3"/>
    <dgm:cxn modelId="{5F742111-B112-40BA-9B7D-B8B019054DC2}" type="presParOf" srcId="{E040A10E-5910-42F7-A2DA-F8EB77764194}" destId="{02363949-E5C6-4800-ABAB-7108264DD05D}" srcOrd="1" destOrd="0" presId="urn:microsoft.com/office/officeart/2005/8/layout/hierarchy3"/>
    <dgm:cxn modelId="{0BF70010-3455-40B3-8FA3-E4CB27BC3DDC}" type="presParOf" srcId="{16BA6DA4-DD07-4F3D-B588-6B7EBFBA91FC}" destId="{09BBD426-AF83-4E8A-AB6A-A9FE30F21CC7}" srcOrd="1" destOrd="0" presId="urn:microsoft.com/office/officeart/2005/8/layout/hierarchy3"/>
    <dgm:cxn modelId="{C2F9C369-C6A5-4AF2-A459-ABBBEC9820B1}" type="presParOf" srcId="{09BBD426-AF83-4E8A-AB6A-A9FE30F21CC7}" destId="{9F685930-D018-4300-B258-768358D45BA0}" srcOrd="0" destOrd="0" presId="urn:microsoft.com/office/officeart/2005/8/layout/hierarchy3"/>
    <dgm:cxn modelId="{8C6BA89F-6E0D-440B-8241-F53CCE3FD57D}" type="presParOf" srcId="{09BBD426-AF83-4E8A-AB6A-A9FE30F21CC7}" destId="{011C5F44-59D7-482C-8510-1A50218FFEB9}" srcOrd="1" destOrd="0" presId="urn:microsoft.com/office/officeart/2005/8/layout/hierarchy3"/>
    <dgm:cxn modelId="{2ED83711-4C66-4E3A-AB45-6583A74394BF}" type="presParOf" srcId="{09BBD426-AF83-4E8A-AB6A-A9FE30F21CC7}" destId="{598FBB99-B52B-45BE-8EDC-C4591D9A73E7}" srcOrd="2" destOrd="0" presId="urn:microsoft.com/office/officeart/2005/8/layout/hierarchy3"/>
    <dgm:cxn modelId="{B2932FFE-F21C-42B7-8E77-050DE4AD40DC}" type="presParOf" srcId="{09BBD426-AF83-4E8A-AB6A-A9FE30F21CC7}" destId="{AD341550-DDE9-4329-B037-567DE8712B13}" srcOrd="3" destOrd="0" presId="urn:microsoft.com/office/officeart/2005/8/layout/hierarchy3"/>
    <dgm:cxn modelId="{C288B202-CAC4-418F-B9BD-0E8972D8479C}" type="presParOf" srcId="{09BBD426-AF83-4E8A-AB6A-A9FE30F21CC7}" destId="{150A8809-9C3F-4D9A-A321-944604D2C0C5}" srcOrd="4" destOrd="0" presId="urn:microsoft.com/office/officeart/2005/8/layout/hierarchy3"/>
    <dgm:cxn modelId="{59DC9D7C-29EC-4006-AEC7-69AF96B2DDE6}" type="presParOf" srcId="{09BBD426-AF83-4E8A-AB6A-A9FE30F21CC7}" destId="{CAB1352D-90F4-4CD9-A311-7F6B9743F832}" srcOrd="5" destOrd="0" presId="urn:microsoft.com/office/officeart/2005/8/layout/hierarchy3"/>
    <dgm:cxn modelId="{789FF392-D33E-423B-A074-3B1ADF727C7E}" type="presParOf" srcId="{EEE21AB5-1440-4C23-8092-CD056CDAA916}" destId="{5F397642-BDAB-4E6C-B760-22EB9CD3569B}" srcOrd="2" destOrd="0" presId="urn:microsoft.com/office/officeart/2005/8/layout/hierarchy3"/>
    <dgm:cxn modelId="{9B41B07D-FC9C-41E5-B9C2-9E65C288C0FB}" type="presParOf" srcId="{5F397642-BDAB-4E6C-B760-22EB9CD3569B}" destId="{9E0A1667-1679-4C8A-8AF0-0508DA4CD1F9}" srcOrd="0" destOrd="0" presId="urn:microsoft.com/office/officeart/2005/8/layout/hierarchy3"/>
    <dgm:cxn modelId="{59474DDA-A62F-4618-BE47-1EFB41F19A20}" type="presParOf" srcId="{9E0A1667-1679-4C8A-8AF0-0508DA4CD1F9}" destId="{B5A39C70-5EDE-459D-916D-EDA734DC0C0A}" srcOrd="0" destOrd="0" presId="urn:microsoft.com/office/officeart/2005/8/layout/hierarchy3"/>
    <dgm:cxn modelId="{ABEB071E-7632-42C5-BDE2-091217C7B6A6}" type="presParOf" srcId="{9E0A1667-1679-4C8A-8AF0-0508DA4CD1F9}" destId="{DC1776DB-2E02-4CC3-8B17-B26B6DFB1BC0}" srcOrd="1" destOrd="0" presId="urn:microsoft.com/office/officeart/2005/8/layout/hierarchy3"/>
    <dgm:cxn modelId="{38168C63-2DAB-45C7-8CF7-1024521E51C1}" type="presParOf" srcId="{5F397642-BDAB-4E6C-B760-22EB9CD3569B}" destId="{16873B85-60D6-464E-9A8B-931380223074}" srcOrd="1" destOrd="0" presId="urn:microsoft.com/office/officeart/2005/8/layout/hierarchy3"/>
    <dgm:cxn modelId="{94A25F06-2494-4D6B-AD1A-5F14AB4A02BC}" type="presParOf" srcId="{16873B85-60D6-464E-9A8B-931380223074}" destId="{92954BFF-1637-468A-8E28-3547F5EA8B3F}" srcOrd="0" destOrd="0" presId="urn:microsoft.com/office/officeart/2005/8/layout/hierarchy3"/>
    <dgm:cxn modelId="{9F592994-E104-41F0-86F1-07F000574714}" type="presParOf" srcId="{16873B85-60D6-464E-9A8B-931380223074}" destId="{AC1DBC63-C935-404F-A266-E4E82B7B4A77}" srcOrd="1" destOrd="0" presId="urn:microsoft.com/office/officeart/2005/8/layout/hierarchy3"/>
    <dgm:cxn modelId="{B3A954AA-4974-4FD9-BD3B-D85CE12688A2}" type="presParOf" srcId="{16873B85-60D6-464E-9A8B-931380223074}" destId="{79585FA0-9926-4DD1-BA29-A99FDCD8F9B0}" srcOrd="2" destOrd="0" presId="urn:microsoft.com/office/officeart/2005/8/layout/hierarchy3"/>
    <dgm:cxn modelId="{7D74C667-E55A-43AE-B43E-46C2FFE2B338}" type="presParOf" srcId="{16873B85-60D6-464E-9A8B-931380223074}" destId="{015BFB32-8DAF-44AF-BFC2-B298823C264F}" srcOrd="3" destOrd="0" presId="urn:microsoft.com/office/officeart/2005/8/layout/hierarchy3"/>
    <dgm:cxn modelId="{198A7FE4-5670-4B96-AB72-D51E78AA8160}" type="presParOf" srcId="{16873B85-60D6-464E-9A8B-931380223074}" destId="{2D85D45A-E976-4644-B0FE-4FA5C35DE4FF}" srcOrd="4" destOrd="0" presId="urn:microsoft.com/office/officeart/2005/8/layout/hierarchy3"/>
    <dgm:cxn modelId="{FFA54EAA-5ECE-4A42-88AB-18CBBE1FEF37}" type="presParOf" srcId="{16873B85-60D6-464E-9A8B-931380223074}" destId="{3875A8A3-1292-4605-939B-FA7C31828BD2}" srcOrd="5" destOrd="0" presId="urn:microsoft.com/office/officeart/2005/8/layout/hierarchy3"/>
    <dgm:cxn modelId="{4A5BF19B-25E2-4D4F-AC1C-BFDA2633FA6E}" type="presParOf" srcId="{16873B85-60D6-464E-9A8B-931380223074}" destId="{62762045-9FD6-4A9E-A97F-8910E2CE333D}" srcOrd="6" destOrd="0" presId="urn:microsoft.com/office/officeart/2005/8/layout/hierarchy3"/>
    <dgm:cxn modelId="{65C51012-E4D9-4E3C-A525-A420F2DABB75}" type="presParOf" srcId="{16873B85-60D6-464E-9A8B-931380223074}" destId="{6159F9A1-AD2A-4068-97FA-AB9AD358281C}" srcOrd="7" destOrd="0" presId="urn:microsoft.com/office/officeart/2005/8/layout/hierarchy3"/>
    <dgm:cxn modelId="{D5D59D0A-30CC-4B1D-8ED7-BF7BE83AF98A}" type="presParOf" srcId="{EEE21AB5-1440-4C23-8092-CD056CDAA916}" destId="{209D7366-529A-4E6C-B2E1-875C87E24FA1}" srcOrd="3" destOrd="0" presId="urn:microsoft.com/office/officeart/2005/8/layout/hierarchy3"/>
    <dgm:cxn modelId="{1AC9EDE6-9A44-463A-A5E3-B797296F7F72}" type="presParOf" srcId="{209D7366-529A-4E6C-B2E1-875C87E24FA1}" destId="{F9403F78-3387-4E23-A4BC-D326C990E873}" srcOrd="0" destOrd="0" presId="urn:microsoft.com/office/officeart/2005/8/layout/hierarchy3"/>
    <dgm:cxn modelId="{46A449F1-4BC6-4792-8959-5194001700FE}" type="presParOf" srcId="{F9403F78-3387-4E23-A4BC-D326C990E873}" destId="{7B77A560-82DD-4DC2-9533-A6C9033C5247}" srcOrd="0" destOrd="0" presId="urn:microsoft.com/office/officeart/2005/8/layout/hierarchy3"/>
    <dgm:cxn modelId="{1E3D3DD3-3496-470D-BE8D-E14933F8ED14}" type="presParOf" srcId="{F9403F78-3387-4E23-A4BC-D326C990E873}" destId="{57B2ACA5-2888-4FF5-9B76-F51B351B8829}" srcOrd="1" destOrd="0" presId="urn:microsoft.com/office/officeart/2005/8/layout/hierarchy3"/>
    <dgm:cxn modelId="{E85D850B-A8A4-4E41-98A1-C9A4DAE077E7}" type="presParOf" srcId="{209D7366-529A-4E6C-B2E1-875C87E24FA1}" destId="{0CE6DFA7-639D-4C8F-8C85-9C37CE537F79}" srcOrd="1" destOrd="0" presId="urn:microsoft.com/office/officeart/2005/8/layout/hierarchy3"/>
    <dgm:cxn modelId="{56B50066-3B5A-421A-AB99-8C9970472842}" type="presParOf" srcId="{0CE6DFA7-639D-4C8F-8C85-9C37CE537F79}" destId="{1E91D493-C54E-4F62-AAA2-3F7109C649DC}" srcOrd="0" destOrd="0" presId="urn:microsoft.com/office/officeart/2005/8/layout/hierarchy3"/>
    <dgm:cxn modelId="{70E8F6DB-AFF9-4680-B4E8-05120A12120B}" type="presParOf" srcId="{0CE6DFA7-639D-4C8F-8C85-9C37CE537F79}" destId="{D25291DB-3D8A-4D42-9F71-FA625504505A}" srcOrd="1" destOrd="0" presId="urn:microsoft.com/office/officeart/2005/8/layout/hierarchy3"/>
    <dgm:cxn modelId="{7CB79F96-C264-4820-9CE8-1FBEEF9351B7}" type="presParOf" srcId="{0CE6DFA7-639D-4C8F-8C85-9C37CE537F79}" destId="{1BA7D43A-DFF1-4AC1-BB98-A0AE19AE3072}" srcOrd="2" destOrd="0" presId="urn:microsoft.com/office/officeart/2005/8/layout/hierarchy3"/>
    <dgm:cxn modelId="{5EC2D6F0-4F1C-410D-ABE1-052F05412459}" type="presParOf" srcId="{0CE6DFA7-639D-4C8F-8C85-9C37CE537F79}" destId="{45FE56F6-CAFD-47E5-A8C0-FBE7E91890DA}" srcOrd="3" destOrd="0" presId="urn:microsoft.com/office/officeart/2005/8/layout/hierarchy3"/>
    <dgm:cxn modelId="{DAA8A912-4F02-4C4D-B049-A3AD58C854DB}" type="presParOf" srcId="{0CE6DFA7-639D-4C8F-8C85-9C37CE537F79}" destId="{C540E6B3-F017-460D-8C47-BEA173E0ED67}" srcOrd="4" destOrd="0" presId="urn:microsoft.com/office/officeart/2005/8/layout/hierarchy3"/>
    <dgm:cxn modelId="{0CC508DE-D242-4FB9-A30A-E20B11BDCD06}" type="presParOf" srcId="{0CE6DFA7-639D-4C8F-8C85-9C37CE537F79}" destId="{5EBA7A17-E821-410A-9CA7-764C93838D9A}" srcOrd="5" destOrd="0" presId="urn:microsoft.com/office/officeart/2005/8/layout/hierarchy3"/>
    <dgm:cxn modelId="{5A0FAE5B-AE6B-4993-A07D-C6EB0E2E8ABE}" type="presParOf" srcId="{0CE6DFA7-639D-4C8F-8C85-9C37CE537F79}" destId="{5175F484-AB6B-41F4-840C-8623E4D479DC}" srcOrd="6" destOrd="0" presId="urn:microsoft.com/office/officeart/2005/8/layout/hierarchy3"/>
    <dgm:cxn modelId="{7CFFD339-35B9-4D4F-80E1-729CFB7DDCED}" type="presParOf" srcId="{0CE6DFA7-639D-4C8F-8C85-9C37CE537F79}" destId="{4C59B2C1-2597-4F3C-8AC1-B52655C105DE}" srcOrd="7" destOrd="0" presId="urn:microsoft.com/office/officeart/2005/8/layout/hierarchy3"/>
    <dgm:cxn modelId="{64494F81-7ED1-4DAE-AA8C-71E5962CF32B}" type="presParOf" srcId="{0CE6DFA7-639D-4C8F-8C85-9C37CE537F79}" destId="{4313A780-13D7-4B87-AC98-8B83084C5E5D}" srcOrd="8" destOrd="0" presId="urn:microsoft.com/office/officeart/2005/8/layout/hierarchy3"/>
    <dgm:cxn modelId="{005DA5E5-9977-4A9A-AB4E-155FF661F1DD}" type="presParOf" srcId="{0CE6DFA7-639D-4C8F-8C85-9C37CE537F79}" destId="{FC1E3DBA-D530-425A-BF82-11CABCC378BD}" srcOrd="9" destOrd="0" presId="urn:microsoft.com/office/officeart/2005/8/layout/hierarchy3"/>
    <dgm:cxn modelId="{A1FB048C-EC9E-4CC4-9C31-678B2D85B0F9}" type="presParOf" srcId="{EEE21AB5-1440-4C23-8092-CD056CDAA916}" destId="{2B9BE9A9-4D27-4282-8BDE-CE3E6C71510F}" srcOrd="4" destOrd="0" presId="urn:microsoft.com/office/officeart/2005/8/layout/hierarchy3"/>
    <dgm:cxn modelId="{25759517-157D-4153-890B-0B8DFE868AA5}" type="presParOf" srcId="{2B9BE9A9-4D27-4282-8BDE-CE3E6C71510F}" destId="{8637DA05-6BDC-4FDF-9B42-42314FA321AE}" srcOrd="0" destOrd="0" presId="urn:microsoft.com/office/officeart/2005/8/layout/hierarchy3"/>
    <dgm:cxn modelId="{604C3518-0619-49DA-91FF-A9590BFE48F6}" type="presParOf" srcId="{8637DA05-6BDC-4FDF-9B42-42314FA321AE}" destId="{FB94200B-7919-45E5-8B8B-3CD25D89F620}" srcOrd="0" destOrd="0" presId="urn:microsoft.com/office/officeart/2005/8/layout/hierarchy3"/>
    <dgm:cxn modelId="{ECFC1F56-ABB1-4EC0-B30C-014C1CD2A20A}" type="presParOf" srcId="{8637DA05-6BDC-4FDF-9B42-42314FA321AE}" destId="{8C9F7AAC-50B9-4B4B-9A27-7CE6786097A6}" srcOrd="1" destOrd="0" presId="urn:microsoft.com/office/officeart/2005/8/layout/hierarchy3"/>
    <dgm:cxn modelId="{61DB9A6E-71B5-4B34-85FF-331D96EB329B}" type="presParOf" srcId="{2B9BE9A9-4D27-4282-8BDE-CE3E6C71510F}" destId="{AE3159A8-E288-4412-88B4-57DBE7348AA4}" srcOrd="1" destOrd="0" presId="urn:microsoft.com/office/officeart/2005/8/layout/hierarchy3"/>
    <dgm:cxn modelId="{7A80F869-6B09-44C7-98CC-06D054B3149E}" type="presParOf" srcId="{AE3159A8-E288-4412-88B4-57DBE7348AA4}" destId="{1362B5C8-2ED9-4D18-8FEF-57F1F14240F7}" srcOrd="0" destOrd="0" presId="urn:microsoft.com/office/officeart/2005/8/layout/hierarchy3"/>
    <dgm:cxn modelId="{419C78DF-16BF-4185-B957-DCE64AC72E0A}" type="presParOf" srcId="{AE3159A8-E288-4412-88B4-57DBE7348AA4}" destId="{41D5A0C2-4D91-4A8E-A23F-A36EB998C16F}" srcOrd="1" destOrd="0" presId="urn:microsoft.com/office/officeart/2005/8/layout/hierarchy3"/>
    <dgm:cxn modelId="{FD0C0A69-E342-48FC-868A-33D7A146F52F}" type="presParOf" srcId="{AE3159A8-E288-4412-88B4-57DBE7348AA4}" destId="{7F9F17B2-5C73-4647-B6FD-2D05404A07ED}" srcOrd="2" destOrd="0" presId="urn:microsoft.com/office/officeart/2005/8/layout/hierarchy3"/>
    <dgm:cxn modelId="{926DE963-818B-4DBB-9955-203C6A1633B4}" type="presParOf" srcId="{AE3159A8-E288-4412-88B4-57DBE7348AA4}" destId="{38B2503E-3EE2-4A0F-98C7-BE3651C9A50B}" srcOrd="3" destOrd="0" presId="urn:microsoft.com/office/officeart/2005/8/layout/hierarchy3"/>
    <dgm:cxn modelId="{9800D0CF-B01A-49D8-B1DB-5137A04E5FC0}" type="presParOf" srcId="{EEE21AB5-1440-4C23-8092-CD056CDAA916}" destId="{EC8095EB-E6F6-451E-9B8E-4A8E68942E23}" srcOrd="5" destOrd="0" presId="urn:microsoft.com/office/officeart/2005/8/layout/hierarchy3"/>
    <dgm:cxn modelId="{F7F2880D-7312-4DFC-9225-A9F16F65E0A4}" type="presParOf" srcId="{EC8095EB-E6F6-451E-9B8E-4A8E68942E23}" destId="{B4DFD204-B2EA-4754-9F9D-2816F3F80CD1}" srcOrd="0" destOrd="0" presId="urn:microsoft.com/office/officeart/2005/8/layout/hierarchy3"/>
    <dgm:cxn modelId="{215F6980-4DAB-4425-8517-082CBEFCD3A7}" type="presParOf" srcId="{B4DFD204-B2EA-4754-9F9D-2816F3F80CD1}" destId="{31608E46-7789-48A1-9ED8-2D26A03D4AD7}" srcOrd="0" destOrd="0" presId="urn:microsoft.com/office/officeart/2005/8/layout/hierarchy3"/>
    <dgm:cxn modelId="{8C1AD469-371B-43F3-A9C7-FB4E027513BA}" type="presParOf" srcId="{B4DFD204-B2EA-4754-9F9D-2816F3F80CD1}" destId="{D193AE3B-A774-4454-9D8A-7ED846292F51}" srcOrd="1" destOrd="0" presId="urn:microsoft.com/office/officeart/2005/8/layout/hierarchy3"/>
    <dgm:cxn modelId="{9F99C9FC-765D-4D06-8D44-C278D937C3AD}" type="presParOf" srcId="{EC8095EB-E6F6-451E-9B8E-4A8E68942E23}" destId="{8EB0124E-4E3F-4DA0-AAE8-5B2908F2620E}" srcOrd="1" destOrd="0" presId="urn:microsoft.com/office/officeart/2005/8/layout/hierarchy3"/>
    <dgm:cxn modelId="{2CA2A0D7-CAB8-43AF-8EFA-918820860D08}" type="presParOf" srcId="{8EB0124E-4E3F-4DA0-AAE8-5B2908F2620E}" destId="{127C69E2-6460-43FD-8B7A-EF7E84270E0E}" srcOrd="0" destOrd="0" presId="urn:microsoft.com/office/officeart/2005/8/layout/hierarchy3"/>
    <dgm:cxn modelId="{0D48E8FB-4A33-49A6-B422-D3815EC3D620}" type="presParOf" srcId="{8EB0124E-4E3F-4DA0-AAE8-5B2908F2620E}" destId="{66904D81-2861-4349-8CC9-6CBC980499C6}" srcOrd="1" destOrd="0" presId="urn:microsoft.com/office/officeart/2005/8/layout/hierarchy3"/>
    <dgm:cxn modelId="{391DB9B0-8AA8-48F6-A0E5-D7E54BCA8D69}" type="presParOf" srcId="{8EB0124E-4E3F-4DA0-AAE8-5B2908F2620E}" destId="{2A77451E-326D-4C89-971D-F9FA8796E11F}" srcOrd="2" destOrd="0" presId="urn:microsoft.com/office/officeart/2005/8/layout/hierarchy3"/>
    <dgm:cxn modelId="{BA6967DB-F6DC-41A8-A2C1-948675EEA993}" type="presParOf" srcId="{8EB0124E-4E3F-4DA0-AAE8-5B2908F2620E}" destId="{3155426D-73D0-4E0F-93BA-BCFCE503B8B4}" srcOrd="3" destOrd="0" presId="urn:microsoft.com/office/officeart/2005/8/layout/hierarchy3"/>
    <dgm:cxn modelId="{BE79A8E3-5C6F-4510-B957-4914C838E9EC}" type="presParOf" srcId="{EEE21AB5-1440-4C23-8092-CD056CDAA916}" destId="{C403674C-841B-4066-A2AB-AA7637594B4B}" srcOrd="6" destOrd="0" presId="urn:microsoft.com/office/officeart/2005/8/layout/hierarchy3"/>
    <dgm:cxn modelId="{D2774835-1DC7-43AB-8405-BF2B5009519E}" type="presParOf" srcId="{C403674C-841B-4066-A2AB-AA7637594B4B}" destId="{9B91D275-6802-466C-B704-3DD9F4432E34}" srcOrd="0" destOrd="0" presId="urn:microsoft.com/office/officeart/2005/8/layout/hierarchy3"/>
    <dgm:cxn modelId="{78DDB705-BE7D-4D9F-9C65-E6B04A5E7393}" type="presParOf" srcId="{9B91D275-6802-466C-B704-3DD9F4432E34}" destId="{DF538F8B-8D70-427D-AF00-8692DC978311}" srcOrd="0" destOrd="0" presId="urn:microsoft.com/office/officeart/2005/8/layout/hierarchy3"/>
    <dgm:cxn modelId="{3D6ED2A0-E175-4861-A9CF-994A14E050EA}" type="presParOf" srcId="{9B91D275-6802-466C-B704-3DD9F4432E34}" destId="{08F7C636-C311-439C-9135-37C9F47BD282}" srcOrd="1" destOrd="0" presId="urn:microsoft.com/office/officeart/2005/8/layout/hierarchy3"/>
    <dgm:cxn modelId="{E0B135D9-9106-4D9E-8241-A88E486F1221}" type="presParOf" srcId="{C403674C-841B-4066-A2AB-AA7637594B4B}" destId="{1BF8A635-2614-43D0-962F-235349A19529}" srcOrd="1" destOrd="0" presId="urn:microsoft.com/office/officeart/2005/8/layout/hierarchy3"/>
    <dgm:cxn modelId="{5E115348-D145-43E6-8407-CEEF24714B02}" type="presParOf" srcId="{1BF8A635-2614-43D0-962F-235349A19529}" destId="{B07D8FFA-307C-4C4B-AE05-9F29269D6ABE}" srcOrd="0" destOrd="0" presId="urn:microsoft.com/office/officeart/2005/8/layout/hierarchy3"/>
    <dgm:cxn modelId="{4B741E48-8F92-4297-B86B-FA7F4C938082}" type="presParOf" srcId="{1BF8A635-2614-43D0-962F-235349A19529}" destId="{7B57E9F5-21C8-45E0-AFCB-332988013C88}" srcOrd="1" destOrd="0" presId="urn:microsoft.com/office/officeart/2005/8/layout/hierarchy3"/>
    <dgm:cxn modelId="{08277D70-FEC4-473D-8C93-16240B3C3939}" type="presParOf" srcId="{1BF8A635-2614-43D0-962F-235349A19529}" destId="{67895F6B-C276-42AB-8B20-18A51F91726A}" srcOrd="2" destOrd="0" presId="urn:microsoft.com/office/officeart/2005/8/layout/hierarchy3"/>
    <dgm:cxn modelId="{9BA7D084-A6A4-4F3A-A1E2-1EAFDC3865C0}" type="presParOf" srcId="{1BF8A635-2614-43D0-962F-235349A19529}" destId="{2AD4AC69-243D-42B0-B4E6-6B0C34360140}" srcOrd="3" destOrd="0" presId="urn:microsoft.com/office/officeart/2005/8/layout/hierarchy3"/>
    <dgm:cxn modelId="{D1DAEA5D-9183-43E7-85A0-79606C7FC9F6}" type="presParOf" srcId="{1BF8A635-2614-43D0-962F-235349A19529}" destId="{121D2808-0479-4298-BA3E-81FF04302299}" srcOrd="4" destOrd="0" presId="urn:microsoft.com/office/officeart/2005/8/layout/hierarchy3"/>
    <dgm:cxn modelId="{2361C988-6049-4CCB-A62C-6625034034AB}" type="presParOf" srcId="{1BF8A635-2614-43D0-962F-235349A19529}" destId="{3303CEA3-0D3C-410C-8E00-7DE9C51400B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79D6F-3DFC-4D19-89C9-6FD19F751D3C}">
      <dsp:nvSpPr>
        <dsp:cNvPr id="0" name=""/>
        <dsp:cNvSpPr/>
      </dsp:nvSpPr>
      <dsp:spPr>
        <a:xfrm>
          <a:off x="0" y="580260"/>
          <a:ext cx="10233396"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4423EF-D98B-488C-B07D-1B50392BDD24}">
      <dsp:nvSpPr>
        <dsp:cNvPr id="0" name=""/>
        <dsp:cNvSpPr/>
      </dsp:nvSpPr>
      <dsp:spPr>
        <a:xfrm>
          <a:off x="511669" y="34140"/>
          <a:ext cx="7163377"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59" tIns="0" rIns="270759" bIns="0" numCol="1" spcCol="1270" anchor="ctr" anchorCtr="0">
          <a:noAutofit/>
        </a:bodyPr>
        <a:lstStyle/>
        <a:p>
          <a:pPr marL="0" lvl="0" indent="0" algn="l" defTabSz="1644650">
            <a:lnSpc>
              <a:spcPct val="90000"/>
            </a:lnSpc>
            <a:spcBef>
              <a:spcPct val="0"/>
            </a:spcBef>
            <a:spcAft>
              <a:spcPct val="35000"/>
            </a:spcAft>
            <a:buNone/>
          </a:pPr>
          <a:r>
            <a:rPr lang="en-GB" sz="3700" b="1" kern="1200" dirty="0"/>
            <a:t>Global MPI</a:t>
          </a:r>
          <a:endParaRPr lang="en-US" sz="3700" b="1" kern="1200" dirty="0"/>
        </a:p>
      </dsp:txBody>
      <dsp:txXfrm>
        <a:off x="564988" y="87459"/>
        <a:ext cx="7056739" cy="985602"/>
      </dsp:txXfrm>
    </dsp:sp>
    <dsp:sp modelId="{14A170C9-7C67-482A-A726-A66F149F3F71}">
      <dsp:nvSpPr>
        <dsp:cNvPr id="0" name=""/>
        <dsp:cNvSpPr/>
      </dsp:nvSpPr>
      <dsp:spPr>
        <a:xfrm>
          <a:off x="0" y="2258580"/>
          <a:ext cx="10233396"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BC081D-67F2-4C1C-8709-140D3B1EBDE9}">
      <dsp:nvSpPr>
        <dsp:cNvPr id="0" name=""/>
        <dsp:cNvSpPr/>
      </dsp:nvSpPr>
      <dsp:spPr>
        <a:xfrm>
          <a:off x="511669" y="1712460"/>
          <a:ext cx="7163377"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59" tIns="0" rIns="270759" bIns="0" numCol="1" spcCol="1270" anchor="ctr" anchorCtr="0">
          <a:noAutofit/>
        </a:bodyPr>
        <a:lstStyle/>
        <a:p>
          <a:pPr marL="0" lvl="0" indent="0" algn="l" defTabSz="1644650">
            <a:lnSpc>
              <a:spcPct val="90000"/>
            </a:lnSpc>
            <a:spcBef>
              <a:spcPct val="0"/>
            </a:spcBef>
            <a:spcAft>
              <a:spcPct val="35000"/>
            </a:spcAft>
            <a:buNone/>
          </a:pPr>
          <a:r>
            <a:rPr lang="en-GB" sz="3700" b="1" kern="1200" dirty="0"/>
            <a:t>Income Poverty</a:t>
          </a:r>
          <a:endParaRPr lang="en-US" sz="3700" b="1" kern="1200" dirty="0"/>
        </a:p>
      </dsp:txBody>
      <dsp:txXfrm>
        <a:off x="564988" y="1765779"/>
        <a:ext cx="7056739" cy="985602"/>
      </dsp:txXfrm>
    </dsp:sp>
    <dsp:sp modelId="{AEDD9EA2-C12A-4B8A-BE59-9C15E1176E9E}">
      <dsp:nvSpPr>
        <dsp:cNvPr id="0" name=""/>
        <dsp:cNvSpPr/>
      </dsp:nvSpPr>
      <dsp:spPr>
        <a:xfrm>
          <a:off x="0" y="3936900"/>
          <a:ext cx="10233396" cy="93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BCCCFD-7C09-4382-847D-FF54522472A8}">
      <dsp:nvSpPr>
        <dsp:cNvPr id="0" name=""/>
        <dsp:cNvSpPr/>
      </dsp:nvSpPr>
      <dsp:spPr>
        <a:xfrm>
          <a:off x="511669" y="3390780"/>
          <a:ext cx="7163377" cy="1092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59" tIns="0" rIns="270759" bIns="0" numCol="1" spcCol="1270" anchor="ctr" anchorCtr="0">
          <a:noAutofit/>
        </a:bodyPr>
        <a:lstStyle/>
        <a:p>
          <a:pPr marL="0" lvl="0" indent="0" algn="l" defTabSz="1644650">
            <a:lnSpc>
              <a:spcPct val="90000"/>
            </a:lnSpc>
            <a:spcBef>
              <a:spcPct val="0"/>
            </a:spcBef>
            <a:spcAft>
              <a:spcPct val="35000"/>
            </a:spcAft>
            <a:buNone/>
          </a:pPr>
          <a:r>
            <a:rPr lang="en-GB" sz="3700" b="1" kern="1200" dirty="0"/>
            <a:t>National Framework MPI</a:t>
          </a:r>
          <a:endParaRPr lang="en-US" sz="3700" b="1" kern="1200" dirty="0"/>
        </a:p>
      </dsp:txBody>
      <dsp:txXfrm>
        <a:off x="564988" y="3444099"/>
        <a:ext cx="7056739" cy="985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56534-3F07-4498-9B47-44604B7CC47E}">
      <dsp:nvSpPr>
        <dsp:cNvPr id="0" name=""/>
        <dsp:cNvSpPr/>
      </dsp:nvSpPr>
      <dsp:spPr>
        <a:xfrm>
          <a:off x="1739964" y="12120"/>
          <a:ext cx="1406812" cy="1406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51FB5F-8CFB-443D-9BA1-6C3B08B41227}">
      <dsp:nvSpPr>
        <dsp:cNvPr id="0" name=""/>
        <dsp:cNvSpPr/>
      </dsp:nvSpPr>
      <dsp:spPr>
        <a:xfrm>
          <a:off x="2039777" y="311932"/>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2808D1-9BD6-4A33-A8ED-F013C09F372A}">
      <dsp:nvSpPr>
        <dsp:cNvPr id="0" name=""/>
        <dsp:cNvSpPr/>
      </dsp:nvSpPr>
      <dsp:spPr>
        <a:xfrm>
          <a:off x="488340" y="1857120"/>
          <a:ext cx="3910062"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kern="1200" dirty="0"/>
            <a:t>MPI TEAM </a:t>
          </a:r>
        </a:p>
        <a:p>
          <a:pPr marL="0" lvl="0" indent="0" algn="ctr" defTabSz="622300">
            <a:lnSpc>
              <a:spcPct val="100000"/>
            </a:lnSpc>
            <a:spcBef>
              <a:spcPct val="0"/>
            </a:spcBef>
            <a:spcAft>
              <a:spcPct val="35000"/>
            </a:spcAft>
            <a:buNone/>
            <a:defRPr cap="all"/>
          </a:pPr>
          <a:r>
            <a:rPr lang="en-GB" sz="1100" kern="1200" dirty="0"/>
            <a:t>MPED.</a:t>
          </a:r>
        </a:p>
        <a:p>
          <a:pPr marL="0" lvl="0" indent="0" algn="ctr" defTabSz="622300">
            <a:lnSpc>
              <a:spcPct val="100000"/>
            </a:lnSpc>
            <a:spcBef>
              <a:spcPct val="0"/>
            </a:spcBef>
            <a:spcAft>
              <a:spcPct val="35000"/>
            </a:spcAft>
            <a:buNone/>
            <a:defRPr cap="all"/>
          </a:pPr>
          <a:r>
            <a:rPr lang="en-GB" sz="1100" kern="1200" dirty="0"/>
            <a:t> </a:t>
          </a:r>
          <a:r>
            <a:rPr lang="en-US" sz="1100" b="1" i="1" kern="1200" dirty="0">
              <a:effectLst/>
              <a:latin typeface="Garamond" panose="02020404030301010803" pitchFamily="18" charset="0"/>
              <a:ea typeface="Times New Roman" panose="02020603050405020304" pitchFamily="18" charset="0"/>
              <a:cs typeface="Calibri" panose="020F0502020204030204" pitchFamily="34" charset="0"/>
            </a:rPr>
            <a:t>CAPMAS</a:t>
          </a:r>
          <a:endParaRPr lang="en-US" sz="1100" kern="1200" dirty="0">
            <a:effectLst/>
            <a:latin typeface="Garamond" panose="02020404030301010803" pitchFamily="18" charset="0"/>
            <a:ea typeface="Times New Roman" panose="02020603050405020304" pitchFamily="18" charset="0"/>
            <a:cs typeface="Calibri" panose="020F0502020204030204" pitchFamily="34" charset="0"/>
          </a:endParaRPr>
        </a:p>
        <a:p>
          <a:pPr marL="0" lvl="0" indent="0" algn="ctr" defTabSz="622300">
            <a:lnSpc>
              <a:spcPct val="100000"/>
            </a:lnSpc>
            <a:spcBef>
              <a:spcPct val="0"/>
            </a:spcBef>
            <a:spcAft>
              <a:spcPct val="35000"/>
            </a:spcAft>
            <a:buNone/>
            <a:defRPr cap="all"/>
          </a:pPr>
          <a:r>
            <a:rPr lang="en-US" sz="1100" kern="1200" dirty="0">
              <a:effectLst/>
              <a:latin typeface="Garamond" panose="02020404030301010803" pitchFamily="18" charset="0"/>
              <a:ea typeface="Times New Roman" panose="02020603050405020304" pitchFamily="18" charset="0"/>
              <a:cs typeface="Calibri" panose="020F0502020204030204" pitchFamily="34" charset="0"/>
            </a:rPr>
            <a:t>MOSS</a:t>
          </a:r>
        </a:p>
        <a:p>
          <a:pPr marL="0" lvl="0" indent="0" algn="ctr" defTabSz="622300">
            <a:lnSpc>
              <a:spcPct val="100000"/>
            </a:lnSpc>
            <a:spcBef>
              <a:spcPct val="0"/>
            </a:spcBef>
            <a:spcAft>
              <a:spcPct val="35000"/>
            </a:spcAft>
            <a:buNone/>
            <a:defRPr cap="all"/>
          </a:pPr>
          <a:r>
            <a:rPr lang="en-US" sz="1100" kern="1200" dirty="0">
              <a:effectLst/>
              <a:latin typeface="Garamond" panose="02020404030301010803" pitchFamily="18" charset="0"/>
              <a:ea typeface="Times New Roman" panose="02020603050405020304" pitchFamily="18" charset="0"/>
              <a:cs typeface="Calibri" panose="020F0502020204030204" pitchFamily="34" charset="0"/>
            </a:rPr>
            <a:t> UNESCWA</a:t>
          </a:r>
        </a:p>
        <a:p>
          <a:pPr marL="0" lvl="0" indent="0" algn="ctr" defTabSz="622300">
            <a:lnSpc>
              <a:spcPct val="100000"/>
            </a:lnSpc>
            <a:spcBef>
              <a:spcPct val="0"/>
            </a:spcBef>
            <a:spcAft>
              <a:spcPct val="35000"/>
            </a:spcAft>
            <a:buNone/>
            <a:defRPr cap="all"/>
          </a:pPr>
          <a:r>
            <a:rPr lang="en-US" sz="1100" kern="1200" dirty="0">
              <a:effectLst/>
              <a:latin typeface="Garamond" panose="02020404030301010803" pitchFamily="18" charset="0"/>
              <a:ea typeface="Times New Roman" panose="02020603050405020304" pitchFamily="18" charset="0"/>
              <a:cs typeface="Calibri" panose="020F0502020204030204" pitchFamily="34" charset="0"/>
            </a:rPr>
            <a:t> OPHI </a:t>
          </a:r>
        </a:p>
        <a:p>
          <a:pPr marL="0" lvl="0" indent="0" algn="ctr" defTabSz="622300">
            <a:lnSpc>
              <a:spcPct val="100000"/>
            </a:lnSpc>
            <a:spcBef>
              <a:spcPct val="0"/>
            </a:spcBef>
            <a:spcAft>
              <a:spcPct val="35000"/>
            </a:spcAft>
            <a:buNone/>
            <a:defRPr cap="all"/>
          </a:pPr>
          <a:r>
            <a:rPr lang="en-US" sz="1100" kern="1200" dirty="0">
              <a:effectLst/>
              <a:latin typeface="Garamond" panose="02020404030301010803" pitchFamily="18" charset="0"/>
              <a:ea typeface="Times New Roman" panose="02020603050405020304" pitchFamily="18" charset="0"/>
              <a:cs typeface="Calibri" panose="020F0502020204030204" pitchFamily="34" charset="0"/>
            </a:rPr>
            <a:t> UNICEF</a:t>
          </a:r>
          <a:endParaRPr lang="en-US" sz="1100" kern="1200" dirty="0"/>
        </a:p>
      </dsp:txBody>
      <dsp:txXfrm>
        <a:off x="488340" y="1857120"/>
        <a:ext cx="3910062" cy="1620000"/>
      </dsp:txXfrm>
    </dsp:sp>
    <dsp:sp modelId="{3C33D0F1-3747-43F0-8D4F-ACCC6DD2F5CC}">
      <dsp:nvSpPr>
        <dsp:cNvPr id="0" name=""/>
        <dsp:cNvSpPr/>
      </dsp:nvSpPr>
      <dsp:spPr>
        <a:xfrm>
          <a:off x="5251714" y="12120"/>
          <a:ext cx="1406812" cy="1406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7D7E1C-C83B-4BE7-9C43-BEF61C0560F5}">
      <dsp:nvSpPr>
        <dsp:cNvPr id="0" name=""/>
        <dsp:cNvSpPr/>
      </dsp:nvSpPr>
      <dsp:spPr>
        <a:xfrm>
          <a:off x="5551527" y="311932"/>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655A42-6626-45FA-B9F4-CC08352280E2}">
      <dsp:nvSpPr>
        <dsp:cNvPr id="0" name=""/>
        <dsp:cNvSpPr/>
      </dsp:nvSpPr>
      <dsp:spPr>
        <a:xfrm>
          <a:off x="4801996" y="1857120"/>
          <a:ext cx="2306250"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cap="all"/>
          </a:pPr>
          <a:r>
            <a:rPr lang="en-GB" sz="3300" kern="1200" dirty="0"/>
            <a:t>Technical working group </a:t>
          </a:r>
          <a:endParaRPr lang="en-US" sz="3300" kern="1200" dirty="0"/>
        </a:p>
      </dsp:txBody>
      <dsp:txXfrm>
        <a:off x="4801996" y="1857120"/>
        <a:ext cx="2306250" cy="1620000"/>
      </dsp:txXfrm>
    </dsp:sp>
    <dsp:sp modelId="{8FE20F53-5610-473C-996C-40900AD4E558}">
      <dsp:nvSpPr>
        <dsp:cNvPr id="0" name=""/>
        <dsp:cNvSpPr/>
      </dsp:nvSpPr>
      <dsp:spPr>
        <a:xfrm>
          <a:off x="7961558" y="12120"/>
          <a:ext cx="1406812" cy="1406812"/>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CAE71F-8606-4FA6-804E-1CDC0D2DBE15}">
      <dsp:nvSpPr>
        <dsp:cNvPr id="0" name=""/>
        <dsp:cNvSpPr/>
      </dsp:nvSpPr>
      <dsp:spPr>
        <a:xfrm>
          <a:off x="8261371" y="311932"/>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F27D65-1434-448E-97B8-37F0A6FF5EC1}">
      <dsp:nvSpPr>
        <dsp:cNvPr id="0" name=""/>
        <dsp:cNvSpPr/>
      </dsp:nvSpPr>
      <dsp:spPr>
        <a:xfrm>
          <a:off x="7511839" y="1857120"/>
          <a:ext cx="2306250" cy="16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cap="all"/>
          </a:pPr>
          <a:r>
            <a:rPr lang="en-GB" sz="3300" kern="1200"/>
            <a:t>Advisory group </a:t>
          </a:r>
          <a:endParaRPr lang="en-US" sz="3300" kern="1200"/>
        </a:p>
      </dsp:txBody>
      <dsp:txXfrm>
        <a:off x="7511839" y="1857120"/>
        <a:ext cx="2306250" cy="16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47444-E510-458B-88EC-EB00DD2228B5}">
      <dsp:nvSpPr>
        <dsp:cNvPr id="0" name=""/>
        <dsp:cNvSpPr/>
      </dsp:nvSpPr>
      <dsp:spPr>
        <a:xfrm>
          <a:off x="4536" y="121744"/>
          <a:ext cx="1344067" cy="67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Dimension 1: Education </a:t>
          </a:r>
        </a:p>
      </dsp:txBody>
      <dsp:txXfrm>
        <a:off x="24219" y="141427"/>
        <a:ext cx="1304701" cy="632667"/>
      </dsp:txXfrm>
    </dsp:sp>
    <dsp:sp modelId="{68EDF51C-0604-4BA2-92D2-506724515221}">
      <dsp:nvSpPr>
        <dsp:cNvPr id="0" name=""/>
        <dsp:cNvSpPr/>
      </dsp:nvSpPr>
      <dsp:spPr>
        <a:xfrm>
          <a:off x="138942" y="793778"/>
          <a:ext cx="134406" cy="504025"/>
        </a:xfrm>
        <a:custGeom>
          <a:avLst/>
          <a:gdLst/>
          <a:ahLst/>
          <a:cxnLst/>
          <a:rect l="0" t="0" r="0" b="0"/>
          <a:pathLst>
            <a:path>
              <a:moveTo>
                <a:pt x="0" y="0"/>
              </a:moveTo>
              <a:lnTo>
                <a:pt x="0" y="504025"/>
              </a:lnTo>
              <a:lnTo>
                <a:pt x="134406" y="5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FA6C2F-F75A-4785-8603-07D11E9F76BF}">
      <dsp:nvSpPr>
        <dsp:cNvPr id="0" name=""/>
        <dsp:cNvSpPr/>
      </dsp:nvSpPr>
      <dsp:spPr>
        <a:xfrm>
          <a:off x="273349" y="961787"/>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Years of schooling</a:t>
          </a:r>
        </a:p>
      </dsp:txBody>
      <dsp:txXfrm>
        <a:off x="293032" y="981470"/>
        <a:ext cx="1035888" cy="632667"/>
      </dsp:txXfrm>
    </dsp:sp>
    <dsp:sp modelId="{E5BAB411-931F-4106-89F4-F020B4514B95}">
      <dsp:nvSpPr>
        <dsp:cNvPr id="0" name=""/>
        <dsp:cNvSpPr/>
      </dsp:nvSpPr>
      <dsp:spPr>
        <a:xfrm>
          <a:off x="138942" y="793778"/>
          <a:ext cx="134406" cy="1344067"/>
        </a:xfrm>
        <a:custGeom>
          <a:avLst/>
          <a:gdLst/>
          <a:ahLst/>
          <a:cxnLst/>
          <a:rect l="0" t="0" r="0" b="0"/>
          <a:pathLst>
            <a:path>
              <a:moveTo>
                <a:pt x="0" y="0"/>
              </a:moveTo>
              <a:lnTo>
                <a:pt x="0" y="1344067"/>
              </a:lnTo>
              <a:lnTo>
                <a:pt x="134406" y="13440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E21845-9518-4725-B57B-1B00CE21EA57}">
      <dsp:nvSpPr>
        <dsp:cNvPr id="0" name=""/>
        <dsp:cNvSpPr/>
      </dsp:nvSpPr>
      <dsp:spPr>
        <a:xfrm>
          <a:off x="273349" y="1801829"/>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School attendance </a:t>
          </a:r>
        </a:p>
      </dsp:txBody>
      <dsp:txXfrm>
        <a:off x="293032" y="1821512"/>
        <a:ext cx="1035888" cy="632667"/>
      </dsp:txXfrm>
    </dsp:sp>
    <dsp:sp modelId="{A1EDCB9C-C455-4C9D-81F8-BCE3AE85CD5C}">
      <dsp:nvSpPr>
        <dsp:cNvPr id="0" name=""/>
        <dsp:cNvSpPr/>
      </dsp:nvSpPr>
      <dsp:spPr>
        <a:xfrm>
          <a:off x="1684620" y="121744"/>
          <a:ext cx="1344067" cy="67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Dimension 2: Health </a:t>
          </a:r>
        </a:p>
      </dsp:txBody>
      <dsp:txXfrm>
        <a:off x="1704303" y="141427"/>
        <a:ext cx="1304701" cy="632667"/>
      </dsp:txXfrm>
    </dsp:sp>
    <dsp:sp modelId="{9F685930-D018-4300-B258-768358D45BA0}">
      <dsp:nvSpPr>
        <dsp:cNvPr id="0" name=""/>
        <dsp:cNvSpPr/>
      </dsp:nvSpPr>
      <dsp:spPr>
        <a:xfrm>
          <a:off x="1819027" y="793778"/>
          <a:ext cx="134406" cy="504025"/>
        </a:xfrm>
        <a:custGeom>
          <a:avLst/>
          <a:gdLst/>
          <a:ahLst/>
          <a:cxnLst/>
          <a:rect l="0" t="0" r="0" b="0"/>
          <a:pathLst>
            <a:path>
              <a:moveTo>
                <a:pt x="0" y="0"/>
              </a:moveTo>
              <a:lnTo>
                <a:pt x="0" y="504025"/>
              </a:lnTo>
              <a:lnTo>
                <a:pt x="134406" y="5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1C5F44-59D7-482C-8510-1A50218FFEB9}">
      <dsp:nvSpPr>
        <dsp:cNvPr id="0" name=""/>
        <dsp:cNvSpPr/>
      </dsp:nvSpPr>
      <dsp:spPr>
        <a:xfrm>
          <a:off x="1953434" y="961787"/>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Access to healthcare services</a:t>
          </a:r>
        </a:p>
      </dsp:txBody>
      <dsp:txXfrm>
        <a:off x="1973117" y="981470"/>
        <a:ext cx="1035888" cy="632667"/>
      </dsp:txXfrm>
    </dsp:sp>
    <dsp:sp modelId="{598FBB99-B52B-45BE-8EDC-C4591D9A73E7}">
      <dsp:nvSpPr>
        <dsp:cNvPr id="0" name=""/>
        <dsp:cNvSpPr/>
      </dsp:nvSpPr>
      <dsp:spPr>
        <a:xfrm>
          <a:off x="1819027" y="793778"/>
          <a:ext cx="134406" cy="1344067"/>
        </a:xfrm>
        <a:custGeom>
          <a:avLst/>
          <a:gdLst/>
          <a:ahLst/>
          <a:cxnLst/>
          <a:rect l="0" t="0" r="0" b="0"/>
          <a:pathLst>
            <a:path>
              <a:moveTo>
                <a:pt x="0" y="0"/>
              </a:moveTo>
              <a:lnTo>
                <a:pt x="0" y="1344067"/>
              </a:lnTo>
              <a:lnTo>
                <a:pt x="134406" y="13440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341550-DDE9-4329-B037-567DE8712B13}">
      <dsp:nvSpPr>
        <dsp:cNvPr id="0" name=""/>
        <dsp:cNvSpPr/>
      </dsp:nvSpPr>
      <dsp:spPr>
        <a:xfrm>
          <a:off x="1953434" y="1801829"/>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Child mortality </a:t>
          </a:r>
        </a:p>
      </dsp:txBody>
      <dsp:txXfrm>
        <a:off x="1973117" y="1821512"/>
        <a:ext cx="1035888" cy="632667"/>
      </dsp:txXfrm>
    </dsp:sp>
    <dsp:sp modelId="{150A8809-9C3F-4D9A-A321-944604D2C0C5}">
      <dsp:nvSpPr>
        <dsp:cNvPr id="0" name=""/>
        <dsp:cNvSpPr/>
      </dsp:nvSpPr>
      <dsp:spPr>
        <a:xfrm>
          <a:off x="1819027" y="793778"/>
          <a:ext cx="134406" cy="2184110"/>
        </a:xfrm>
        <a:custGeom>
          <a:avLst/>
          <a:gdLst/>
          <a:ahLst/>
          <a:cxnLst/>
          <a:rect l="0" t="0" r="0" b="0"/>
          <a:pathLst>
            <a:path>
              <a:moveTo>
                <a:pt x="0" y="0"/>
              </a:moveTo>
              <a:lnTo>
                <a:pt x="0" y="2184110"/>
              </a:lnTo>
              <a:lnTo>
                <a:pt x="134406" y="21841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B1352D-90F4-4CD9-A311-7F6B9743F832}">
      <dsp:nvSpPr>
        <dsp:cNvPr id="0" name=""/>
        <dsp:cNvSpPr/>
      </dsp:nvSpPr>
      <dsp:spPr>
        <a:xfrm>
          <a:off x="1953434" y="2641871"/>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Health Insurance</a:t>
          </a:r>
        </a:p>
      </dsp:txBody>
      <dsp:txXfrm>
        <a:off x="1973117" y="2661554"/>
        <a:ext cx="1035888" cy="632667"/>
      </dsp:txXfrm>
    </dsp:sp>
    <dsp:sp modelId="{B5A39C70-5EDE-459D-916D-EDA734DC0C0A}">
      <dsp:nvSpPr>
        <dsp:cNvPr id="0" name=""/>
        <dsp:cNvSpPr/>
      </dsp:nvSpPr>
      <dsp:spPr>
        <a:xfrm>
          <a:off x="3364705" y="121744"/>
          <a:ext cx="1344067" cy="67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Dimension 3: Housing</a:t>
          </a:r>
        </a:p>
      </dsp:txBody>
      <dsp:txXfrm>
        <a:off x="3384388" y="141427"/>
        <a:ext cx="1304701" cy="632667"/>
      </dsp:txXfrm>
    </dsp:sp>
    <dsp:sp modelId="{92954BFF-1637-468A-8E28-3547F5EA8B3F}">
      <dsp:nvSpPr>
        <dsp:cNvPr id="0" name=""/>
        <dsp:cNvSpPr/>
      </dsp:nvSpPr>
      <dsp:spPr>
        <a:xfrm>
          <a:off x="3499112" y="793778"/>
          <a:ext cx="134406" cy="504025"/>
        </a:xfrm>
        <a:custGeom>
          <a:avLst/>
          <a:gdLst/>
          <a:ahLst/>
          <a:cxnLst/>
          <a:rect l="0" t="0" r="0" b="0"/>
          <a:pathLst>
            <a:path>
              <a:moveTo>
                <a:pt x="0" y="0"/>
              </a:moveTo>
              <a:lnTo>
                <a:pt x="0" y="504025"/>
              </a:lnTo>
              <a:lnTo>
                <a:pt x="134406" y="5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1DBC63-C935-404F-A266-E4E82B7B4A77}">
      <dsp:nvSpPr>
        <dsp:cNvPr id="0" name=""/>
        <dsp:cNvSpPr/>
      </dsp:nvSpPr>
      <dsp:spPr>
        <a:xfrm>
          <a:off x="3633518" y="961787"/>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Type of dwelling</a:t>
          </a:r>
        </a:p>
      </dsp:txBody>
      <dsp:txXfrm>
        <a:off x="3653201" y="981470"/>
        <a:ext cx="1035888" cy="632667"/>
      </dsp:txXfrm>
    </dsp:sp>
    <dsp:sp modelId="{79585FA0-9926-4DD1-BA29-A99FDCD8F9B0}">
      <dsp:nvSpPr>
        <dsp:cNvPr id="0" name=""/>
        <dsp:cNvSpPr/>
      </dsp:nvSpPr>
      <dsp:spPr>
        <a:xfrm>
          <a:off x="3499112" y="793778"/>
          <a:ext cx="134406" cy="1344067"/>
        </a:xfrm>
        <a:custGeom>
          <a:avLst/>
          <a:gdLst/>
          <a:ahLst/>
          <a:cxnLst/>
          <a:rect l="0" t="0" r="0" b="0"/>
          <a:pathLst>
            <a:path>
              <a:moveTo>
                <a:pt x="0" y="0"/>
              </a:moveTo>
              <a:lnTo>
                <a:pt x="0" y="1344067"/>
              </a:lnTo>
              <a:lnTo>
                <a:pt x="134406" y="13440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5BFB32-8DAF-44AF-BFC2-B298823C264F}">
      <dsp:nvSpPr>
        <dsp:cNvPr id="0" name=""/>
        <dsp:cNvSpPr/>
      </dsp:nvSpPr>
      <dsp:spPr>
        <a:xfrm>
          <a:off x="3633518" y="1801829"/>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Overcrowding</a:t>
          </a:r>
        </a:p>
      </dsp:txBody>
      <dsp:txXfrm>
        <a:off x="3653201" y="1821512"/>
        <a:ext cx="1035888" cy="632667"/>
      </dsp:txXfrm>
    </dsp:sp>
    <dsp:sp modelId="{2D85D45A-E976-4644-B0FE-4FA5C35DE4FF}">
      <dsp:nvSpPr>
        <dsp:cNvPr id="0" name=""/>
        <dsp:cNvSpPr/>
      </dsp:nvSpPr>
      <dsp:spPr>
        <a:xfrm>
          <a:off x="3499112" y="793778"/>
          <a:ext cx="134406" cy="2184110"/>
        </a:xfrm>
        <a:custGeom>
          <a:avLst/>
          <a:gdLst/>
          <a:ahLst/>
          <a:cxnLst/>
          <a:rect l="0" t="0" r="0" b="0"/>
          <a:pathLst>
            <a:path>
              <a:moveTo>
                <a:pt x="0" y="0"/>
              </a:moveTo>
              <a:lnTo>
                <a:pt x="0" y="2184110"/>
              </a:lnTo>
              <a:lnTo>
                <a:pt x="134406" y="21841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75A8A3-1292-4605-939B-FA7C31828BD2}">
      <dsp:nvSpPr>
        <dsp:cNvPr id="0" name=""/>
        <dsp:cNvSpPr/>
      </dsp:nvSpPr>
      <dsp:spPr>
        <a:xfrm>
          <a:off x="3633518" y="2641871"/>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Livelihood assets</a:t>
          </a:r>
        </a:p>
      </dsp:txBody>
      <dsp:txXfrm>
        <a:off x="3653201" y="2661554"/>
        <a:ext cx="1035888" cy="632667"/>
      </dsp:txXfrm>
    </dsp:sp>
    <dsp:sp modelId="{62762045-9FD6-4A9E-A97F-8910E2CE333D}">
      <dsp:nvSpPr>
        <dsp:cNvPr id="0" name=""/>
        <dsp:cNvSpPr/>
      </dsp:nvSpPr>
      <dsp:spPr>
        <a:xfrm>
          <a:off x="3499112" y="793778"/>
          <a:ext cx="134406" cy="3024152"/>
        </a:xfrm>
        <a:custGeom>
          <a:avLst/>
          <a:gdLst/>
          <a:ahLst/>
          <a:cxnLst/>
          <a:rect l="0" t="0" r="0" b="0"/>
          <a:pathLst>
            <a:path>
              <a:moveTo>
                <a:pt x="0" y="0"/>
              </a:moveTo>
              <a:lnTo>
                <a:pt x="0" y="3024152"/>
              </a:lnTo>
              <a:lnTo>
                <a:pt x="134406" y="30241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59F9A1-AD2A-4068-97FA-AB9AD358281C}">
      <dsp:nvSpPr>
        <dsp:cNvPr id="0" name=""/>
        <dsp:cNvSpPr/>
      </dsp:nvSpPr>
      <dsp:spPr>
        <a:xfrm>
          <a:off x="3633518" y="3481914"/>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Communication assets</a:t>
          </a:r>
        </a:p>
      </dsp:txBody>
      <dsp:txXfrm>
        <a:off x="3653201" y="3501597"/>
        <a:ext cx="1035888" cy="632667"/>
      </dsp:txXfrm>
    </dsp:sp>
    <dsp:sp modelId="{7B77A560-82DD-4DC2-9533-A6C9033C5247}">
      <dsp:nvSpPr>
        <dsp:cNvPr id="0" name=""/>
        <dsp:cNvSpPr/>
      </dsp:nvSpPr>
      <dsp:spPr>
        <a:xfrm>
          <a:off x="5044790" y="121744"/>
          <a:ext cx="1344067" cy="67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Dimension 4: Services</a:t>
          </a:r>
        </a:p>
      </dsp:txBody>
      <dsp:txXfrm>
        <a:off x="5064473" y="141427"/>
        <a:ext cx="1304701" cy="632667"/>
      </dsp:txXfrm>
    </dsp:sp>
    <dsp:sp modelId="{1E91D493-C54E-4F62-AAA2-3F7109C649DC}">
      <dsp:nvSpPr>
        <dsp:cNvPr id="0" name=""/>
        <dsp:cNvSpPr/>
      </dsp:nvSpPr>
      <dsp:spPr>
        <a:xfrm>
          <a:off x="5179196" y="793778"/>
          <a:ext cx="134406" cy="504025"/>
        </a:xfrm>
        <a:custGeom>
          <a:avLst/>
          <a:gdLst/>
          <a:ahLst/>
          <a:cxnLst/>
          <a:rect l="0" t="0" r="0" b="0"/>
          <a:pathLst>
            <a:path>
              <a:moveTo>
                <a:pt x="0" y="0"/>
              </a:moveTo>
              <a:lnTo>
                <a:pt x="0" y="504025"/>
              </a:lnTo>
              <a:lnTo>
                <a:pt x="134406" y="5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5291DB-3D8A-4D42-9F71-FA625504505A}">
      <dsp:nvSpPr>
        <dsp:cNvPr id="0" name=""/>
        <dsp:cNvSpPr/>
      </dsp:nvSpPr>
      <dsp:spPr>
        <a:xfrm>
          <a:off x="5313603" y="961787"/>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Sanitation method and Overflow</a:t>
          </a:r>
        </a:p>
      </dsp:txBody>
      <dsp:txXfrm>
        <a:off x="5333286" y="981470"/>
        <a:ext cx="1035888" cy="632667"/>
      </dsp:txXfrm>
    </dsp:sp>
    <dsp:sp modelId="{1BA7D43A-DFF1-4AC1-BB98-A0AE19AE3072}">
      <dsp:nvSpPr>
        <dsp:cNvPr id="0" name=""/>
        <dsp:cNvSpPr/>
      </dsp:nvSpPr>
      <dsp:spPr>
        <a:xfrm>
          <a:off x="5179196" y="793778"/>
          <a:ext cx="134406" cy="1344067"/>
        </a:xfrm>
        <a:custGeom>
          <a:avLst/>
          <a:gdLst/>
          <a:ahLst/>
          <a:cxnLst/>
          <a:rect l="0" t="0" r="0" b="0"/>
          <a:pathLst>
            <a:path>
              <a:moveTo>
                <a:pt x="0" y="0"/>
              </a:moveTo>
              <a:lnTo>
                <a:pt x="0" y="1344067"/>
              </a:lnTo>
              <a:lnTo>
                <a:pt x="134406" y="13440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FE56F6-CAFD-47E5-A8C0-FBE7E91890DA}">
      <dsp:nvSpPr>
        <dsp:cNvPr id="0" name=""/>
        <dsp:cNvSpPr/>
      </dsp:nvSpPr>
      <dsp:spPr>
        <a:xfrm>
          <a:off x="5313603" y="1801829"/>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Uninterrupted water</a:t>
          </a:r>
        </a:p>
      </dsp:txBody>
      <dsp:txXfrm>
        <a:off x="5333286" y="1821512"/>
        <a:ext cx="1035888" cy="632667"/>
      </dsp:txXfrm>
    </dsp:sp>
    <dsp:sp modelId="{C540E6B3-F017-460D-8C47-BEA173E0ED67}">
      <dsp:nvSpPr>
        <dsp:cNvPr id="0" name=""/>
        <dsp:cNvSpPr/>
      </dsp:nvSpPr>
      <dsp:spPr>
        <a:xfrm>
          <a:off x="5179196" y="793778"/>
          <a:ext cx="134406" cy="2184110"/>
        </a:xfrm>
        <a:custGeom>
          <a:avLst/>
          <a:gdLst/>
          <a:ahLst/>
          <a:cxnLst/>
          <a:rect l="0" t="0" r="0" b="0"/>
          <a:pathLst>
            <a:path>
              <a:moveTo>
                <a:pt x="0" y="0"/>
              </a:moveTo>
              <a:lnTo>
                <a:pt x="0" y="2184110"/>
              </a:lnTo>
              <a:lnTo>
                <a:pt x="134406" y="21841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BA7A17-E821-410A-9CA7-764C93838D9A}">
      <dsp:nvSpPr>
        <dsp:cNvPr id="0" name=""/>
        <dsp:cNvSpPr/>
      </dsp:nvSpPr>
      <dsp:spPr>
        <a:xfrm>
          <a:off x="5313603" y="2641871"/>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Garbage disposal services</a:t>
          </a:r>
        </a:p>
      </dsp:txBody>
      <dsp:txXfrm>
        <a:off x="5333286" y="2661554"/>
        <a:ext cx="1035888" cy="632667"/>
      </dsp:txXfrm>
    </dsp:sp>
    <dsp:sp modelId="{5175F484-AB6B-41F4-840C-8623E4D479DC}">
      <dsp:nvSpPr>
        <dsp:cNvPr id="0" name=""/>
        <dsp:cNvSpPr/>
      </dsp:nvSpPr>
      <dsp:spPr>
        <a:xfrm>
          <a:off x="5179196" y="793778"/>
          <a:ext cx="134406" cy="3024152"/>
        </a:xfrm>
        <a:custGeom>
          <a:avLst/>
          <a:gdLst/>
          <a:ahLst/>
          <a:cxnLst/>
          <a:rect l="0" t="0" r="0" b="0"/>
          <a:pathLst>
            <a:path>
              <a:moveTo>
                <a:pt x="0" y="0"/>
              </a:moveTo>
              <a:lnTo>
                <a:pt x="0" y="3024152"/>
              </a:lnTo>
              <a:lnTo>
                <a:pt x="134406" y="30241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59B2C1-2597-4F3C-8AC1-B52655C105DE}">
      <dsp:nvSpPr>
        <dsp:cNvPr id="0" name=""/>
        <dsp:cNvSpPr/>
      </dsp:nvSpPr>
      <dsp:spPr>
        <a:xfrm>
          <a:off x="5313603" y="3481914"/>
          <a:ext cx="1134952"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Electricity </a:t>
          </a:r>
        </a:p>
      </dsp:txBody>
      <dsp:txXfrm>
        <a:off x="5333286" y="3501597"/>
        <a:ext cx="1095586" cy="632667"/>
      </dsp:txXfrm>
    </dsp:sp>
    <dsp:sp modelId="{4313A780-13D7-4B87-AC98-8B83084C5E5D}">
      <dsp:nvSpPr>
        <dsp:cNvPr id="0" name=""/>
        <dsp:cNvSpPr/>
      </dsp:nvSpPr>
      <dsp:spPr>
        <a:xfrm>
          <a:off x="5179196" y="793778"/>
          <a:ext cx="134406" cy="3864194"/>
        </a:xfrm>
        <a:custGeom>
          <a:avLst/>
          <a:gdLst/>
          <a:ahLst/>
          <a:cxnLst/>
          <a:rect l="0" t="0" r="0" b="0"/>
          <a:pathLst>
            <a:path>
              <a:moveTo>
                <a:pt x="0" y="0"/>
              </a:moveTo>
              <a:lnTo>
                <a:pt x="0" y="3864194"/>
              </a:lnTo>
              <a:lnTo>
                <a:pt x="134406" y="38641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1E3DBA-D530-425A-BF82-11CABCC378BD}">
      <dsp:nvSpPr>
        <dsp:cNvPr id="0" name=""/>
        <dsp:cNvSpPr/>
      </dsp:nvSpPr>
      <dsp:spPr>
        <a:xfrm>
          <a:off x="5313603" y="4321956"/>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Access to internet </a:t>
          </a:r>
        </a:p>
      </dsp:txBody>
      <dsp:txXfrm>
        <a:off x="5333286" y="4341639"/>
        <a:ext cx="1035888" cy="632667"/>
      </dsp:txXfrm>
    </dsp:sp>
    <dsp:sp modelId="{FB94200B-7919-45E5-8B8B-3CD25D89F620}">
      <dsp:nvSpPr>
        <dsp:cNvPr id="0" name=""/>
        <dsp:cNvSpPr/>
      </dsp:nvSpPr>
      <dsp:spPr>
        <a:xfrm>
          <a:off x="6724874" y="121744"/>
          <a:ext cx="1344067" cy="67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Dimension 5: Employment</a:t>
          </a:r>
        </a:p>
      </dsp:txBody>
      <dsp:txXfrm>
        <a:off x="6744557" y="141427"/>
        <a:ext cx="1304701" cy="632667"/>
      </dsp:txXfrm>
    </dsp:sp>
    <dsp:sp modelId="{1362B5C8-2ED9-4D18-8FEF-57F1F14240F7}">
      <dsp:nvSpPr>
        <dsp:cNvPr id="0" name=""/>
        <dsp:cNvSpPr/>
      </dsp:nvSpPr>
      <dsp:spPr>
        <a:xfrm>
          <a:off x="6859281" y="793778"/>
          <a:ext cx="134406" cy="504025"/>
        </a:xfrm>
        <a:custGeom>
          <a:avLst/>
          <a:gdLst/>
          <a:ahLst/>
          <a:cxnLst/>
          <a:rect l="0" t="0" r="0" b="0"/>
          <a:pathLst>
            <a:path>
              <a:moveTo>
                <a:pt x="0" y="0"/>
              </a:moveTo>
              <a:lnTo>
                <a:pt x="0" y="504025"/>
              </a:lnTo>
              <a:lnTo>
                <a:pt x="134406" y="5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D5A0C2-4D91-4A8E-A23F-A36EB998C16F}">
      <dsp:nvSpPr>
        <dsp:cNvPr id="0" name=""/>
        <dsp:cNvSpPr/>
      </dsp:nvSpPr>
      <dsp:spPr>
        <a:xfrm>
          <a:off x="6993688" y="961787"/>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Decent work and social insurance</a:t>
          </a:r>
        </a:p>
      </dsp:txBody>
      <dsp:txXfrm>
        <a:off x="7013371" y="981470"/>
        <a:ext cx="1035888" cy="632667"/>
      </dsp:txXfrm>
    </dsp:sp>
    <dsp:sp modelId="{7F9F17B2-5C73-4647-B6FD-2D05404A07ED}">
      <dsp:nvSpPr>
        <dsp:cNvPr id="0" name=""/>
        <dsp:cNvSpPr/>
      </dsp:nvSpPr>
      <dsp:spPr>
        <a:xfrm>
          <a:off x="6859281" y="793778"/>
          <a:ext cx="134406" cy="1344067"/>
        </a:xfrm>
        <a:custGeom>
          <a:avLst/>
          <a:gdLst/>
          <a:ahLst/>
          <a:cxnLst/>
          <a:rect l="0" t="0" r="0" b="0"/>
          <a:pathLst>
            <a:path>
              <a:moveTo>
                <a:pt x="0" y="0"/>
              </a:moveTo>
              <a:lnTo>
                <a:pt x="0" y="1344067"/>
              </a:lnTo>
              <a:lnTo>
                <a:pt x="134406" y="13440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B2503E-3EE2-4A0F-98C7-BE3651C9A50B}">
      <dsp:nvSpPr>
        <dsp:cNvPr id="0" name=""/>
        <dsp:cNvSpPr/>
      </dsp:nvSpPr>
      <dsp:spPr>
        <a:xfrm>
          <a:off x="6993688" y="1801829"/>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Unemployment </a:t>
          </a:r>
        </a:p>
      </dsp:txBody>
      <dsp:txXfrm>
        <a:off x="7013371" y="1821512"/>
        <a:ext cx="1035888" cy="632667"/>
      </dsp:txXfrm>
    </dsp:sp>
    <dsp:sp modelId="{31608E46-7789-48A1-9ED8-2D26A03D4AD7}">
      <dsp:nvSpPr>
        <dsp:cNvPr id="0" name=""/>
        <dsp:cNvSpPr/>
      </dsp:nvSpPr>
      <dsp:spPr>
        <a:xfrm>
          <a:off x="8404959" y="121744"/>
          <a:ext cx="1344067" cy="67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Dimension 6: Social Protection </a:t>
          </a:r>
        </a:p>
      </dsp:txBody>
      <dsp:txXfrm>
        <a:off x="8424642" y="141427"/>
        <a:ext cx="1304701" cy="632667"/>
      </dsp:txXfrm>
    </dsp:sp>
    <dsp:sp modelId="{127C69E2-6460-43FD-8B7A-EF7E84270E0E}">
      <dsp:nvSpPr>
        <dsp:cNvPr id="0" name=""/>
        <dsp:cNvSpPr/>
      </dsp:nvSpPr>
      <dsp:spPr>
        <a:xfrm>
          <a:off x="8539366" y="793778"/>
          <a:ext cx="134406" cy="504025"/>
        </a:xfrm>
        <a:custGeom>
          <a:avLst/>
          <a:gdLst/>
          <a:ahLst/>
          <a:cxnLst/>
          <a:rect l="0" t="0" r="0" b="0"/>
          <a:pathLst>
            <a:path>
              <a:moveTo>
                <a:pt x="0" y="0"/>
              </a:moveTo>
              <a:lnTo>
                <a:pt x="0" y="504025"/>
              </a:lnTo>
              <a:lnTo>
                <a:pt x="134406" y="5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904D81-2861-4349-8CC9-6CBC980499C6}">
      <dsp:nvSpPr>
        <dsp:cNvPr id="0" name=""/>
        <dsp:cNvSpPr/>
      </dsp:nvSpPr>
      <dsp:spPr>
        <a:xfrm>
          <a:off x="8673773" y="961787"/>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b="0" kern="1200" dirty="0"/>
            <a:t>Social assistance</a:t>
          </a:r>
        </a:p>
      </dsp:txBody>
      <dsp:txXfrm>
        <a:off x="8693456" y="981470"/>
        <a:ext cx="1035888" cy="632667"/>
      </dsp:txXfrm>
    </dsp:sp>
    <dsp:sp modelId="{2A77451E-326D-4C89-971D-F9FA8796E11F}">
      <dsp:nvSpPr>
        <dsp:cNvPr id="0" name=""/>
        <dsp:cNvSpPr/>
      </dsp:nvSpPr>
      <dsp:spPr>
        <a:xfrm>
          <a:off x="8539366" y="793778"/>
          <a:ext cx="134406" cy="1344067"/>
        </a:xfrm>
        <a:custGeom>
          <a:avLst/>
          <a:gdLst/>
          <a:ahLst/>
          <a:cxnLst/>
          <a:rect l="0" t="0" r="0" b="0"/>
          <a:pathLst>
            <a:path>
              <a:moveTo>
                <a:pt x="0" y="0"/>
              </a:moveTo>
              <a:lnTo>
                <a:pt x="0" y="1344067"/>
              </a:lnTo>
              <a:lnTo>
                <a:pt x="134406" y="13440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55426D-73D0-4E0F-93BA-BCFCE503B8B4}">
      <dsp:nvSpPr>
        <dsp:cNvPr id="0" name=""/>
        <dsp:cNvSpPr/>
      </dsp:nvSpPr>
      <dsp:spPr>
        <a:xfrm>
          <a:off x="8673773" y="1801829"/>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Social protection </a:t>
          </a:r>
        </a:p>
      </dsp:txBody>
      <dsp:txXfrm>
        <a:off x="8693456" y="1821512"/>
        <a:ext cx="1035888" cy="632667"/>
      </dsp:txXfrm>
    </dsp:sp>
    <dsp:sp modelId="{DF538F8B-8D70-427D-AF00-8692DC978311}">
      <dsp:nvSpPr>
        <dsp:cNvPr id="0" name=""/>
        <dsp:cNvSpPr/>
      </dsp:nvSpPr>
      <dsp:spPr>
        <a:xfrm>
          <a:off x="10085044" y="121744"/>
          <a:ext cx="1344067" cy="6720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Dimension 6: Food security </a:t>
          </a:r>
        </a:p>
      </dsp:txBody>
      <dsp:txXfrm>
        <a:off x="10104727" y="141427"/>
        <a:ext cx="1304701" cy="632667"/>
      </dsp:txXfrm>
    </dsp:sp>
    <dsp:sp modelId="{B07D8FFA-307C-4C4B-AE05-9F29269D6ABE}">
      <dsp:nvSpPr>
        <dsp:cNvPr id="0" name=""/>
        <dsp:cNvSpPr/>
      </dsp:nvSpPr>
      <dsp:spPr>
        <a:xfrm>
          <a:off x="10219450" y="793778"/>
          <a:ext cx="134406" cy="504025"/>
        </a:xfrm>
        <a:custGeom>
          <a:avLst/>
          <a:gdLst/>
          <a:ahLst/>
          <a:cxnLst/>
          <a:rect l="0" t="0" r="0" b="0"/>
          <a:pathLst>
            <a:path>
              <a:moveTo>
                <a:pt x="0" y="0"/>
              </a:moveTo>
              <a:lnTo>
                <a:pt x="0" y="504025"/>
              </a:lnTo>
              <a:lnTo>
                <a:pt x="134406" y="50402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57E9F5-21C8-45E0-AFCB-332988013C88}">
      <dsp:nvSpPr>
        <dsp:cNvPr id="0" name=""/>
        <dsp:cNvSpPr/>
      </dsp:nvSpPr>
      <dsp:spPr>
        <a:xfrm>
          <a:off x="10353857" y="961787"/>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HH food security </a:t>
          </a:r>
        </a:p>
      </dsp:txBody>
      <dsp:txXfrm>
        <a:off x="10373540" y="981470"/>
        <a:ext cx="1035888" cy="632667"/>
      </dsp:txXfrm>
    </dsp:sp>
    <dsp:sp modelId="{67895F6B-C276-42AB-8B20-18A51F91726A}">
      <dsp:nvSpPr>
        <dsp:cNvPr id="0" name=""/>
        <dsp:cNvSpPr/>
      </dsp:nvSpPr>
      <dsp:spPr>
        <a:xfrm>
          <a:off x="10219450" y="793778"/>
          <a:ext cx="134406" cy="1344067"/>
        </a:xfrm>
        <a:custGeom>
          <a:avLst/>
          <a:gdLst/>
          <a:ahLst/>
          <a:cxnLst/>
          <a:rect l="0" t="0" r="0" b="0"/>
          <a:pathLst>
            <a:path>
              <a:moveTo>
                <a:pt x="0" y="0"/>
              </a:moveTo>
              <a:lnTo>
                <a:pt x="0" y="1344067"/>
              </a:lnTo>
              <a:lnTo>
                <a:pt x="134406" y="134406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D4AC69-243D-42B0-B4E6-6B0C34360140}">
      <dsp:nvSpPr>
        <dsp:cNvPr id="0" name=""/>
        <dsp:cNvSpPr/>
      </dsp:nvSpPr>
      <dsp:spPr>
        <a:xfrm>
          <a:off x="10353857" y="1801829"/>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Child stunting and wasting</a:t>
          </a:r>
        </a:p>
      </dsp:txBody>
      <dsp:txXfrm>
        <a:off x="10373540" y="1821512"/>
        <a:ext cx="1035888" cy="632667"/>
      </dsp:txXfrm>
    </dsp:sp>
    <dsp:sp modelId="{121D2808-0479-4298-BA3E-81FF04302299}">
      <dsp:nvSpPr>
        <dsp:cNvPr id="0" name=""/>
        <dsp:cNvSpPr/>
      </dsp:nvSpPr>
      <dsp:spPr>
        <a:xfrm>
          <a:off x="10219450" y="793778"/>
          <a:ext cx="134406" cy="2184110"/>
        </a:xfrm>
        <a:custGeom>
          <a:avLst/>
          <a:gdLst/>
          <a:ahLst/>
          <a:cxnLst/>
          <a:rect l="0" t="0" r="0" b="0"/>
          <a:pathLst>
            <a:path>
              <a:moveTo>
                <a:pt x="0" y="0"/>
              </a:moveTo>
              <a:lnTo>
                <a:pt x="0" y="2184110"/>
              </a:lnTo>
              <a:lnTo>
                <a:pt x="134406" y="21841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03CEA3-0D3C-410C-8E00-7DE9C51400B3}">
      <dsp:nvSpPr>
        <dsp:cNvPr id="0" name=""/>
        <dsp:cNvSpPr/>
      </dsp:nvSpPr>
      <dsp:spPr>
        <a:xfrm>
          <a:off x="10353857" y="2641871"/>
          <a:ext cx="1075254" cy="67203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1430" rIns="17145" bIns="11430" numCol="1" spcCol="1270" anchor="ctr" anchorCtr="0">
          <a:noAutofit/>
        </a:bodyPr>
        <a:lstStyle/>
        <a:p>
          <a:pPr marL="0" lvl="0" indent="0" algn="ctr" defTabSz="400050">
            <a:lnSpc>
              <a:spcPct val="90000"/>
            </a:lnSpc>
            <a:spcBef>
              <a:spcPct val="0"/>
            </a:spcBef>
            <a:spcAft>
              <a:spcPct val="35000"/>
            </a:spcAft>
            <a:buNone/>
          </a:pPr>
          <a:r>
            <a:rPr lang="en-US" sz="900" kern="1200" dirty="0"/>
            <a:t>Animal source food intake</a:t>
          </a:r>
        </a:p>
      </dsp:txBody>
      <dsp:txXfrm>
        <a:off x="10373540" y="2661554"/>
        <a:ext cx="1035888" cy="6326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11/28/2022</a:t>
            </a:fld>
            <a:endParaRPr>
              <a:solidFill>
                <a:schemeClr val="tx2"/>
              </a:solidFil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11/28/2022</a:t>
            </a:fld>
            <a:endParaRPr/>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240258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245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2A497736-803C-47FC-8AB6-30D67D2B0940}" type="datetime1">
              <a:rPr lang="en-US" smtClean="0"/>
              <a:t>11/28/2022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BB998089-03E3-4A69-A65C-8EA864282B1A}" type="datetime1">
              <a:rPr lang="en-US" smtClean="0"/>
              <a:t>11/28/2022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userDrawn="1"/>
        </p:nvSpPr>
        <p:spPr>
          <a:xfrm>
            <a:off x="0" y="292608"/>
            <a:ext cx="12188825"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3" name="Subtitle 2"/>
          <p:cNvSpPr>
            <a:spLocks noGrp="1"/>
          </p:cNvSpPr>
          <p:nvPr>
            <p:ph type="subTitle" idx="1"/>
          </p:nvPr>
        </p:nvSpPr>
        <p:spPr>
          <a:xfrm>
            <a:off x="1069569" y="557784"/>
            <a:ext cx="10306430" cy="457201"/>
          </a:xfrm>
          <a:prstGeom prst="rect">
            <a:avLst/>
          </a:prstGeom>
        </p:spPr>
        <p:txBody>
          <a:bodyPr>
            <a:noAutofit/>
          </a:bodyPr>
          <a:lstStyle>
            <a:lvl1pPr marL="0" indent="0" algn="ctr">
              <a:spcBef>
                <a:spcPts val="0"/>
              </a:spcBef>
              <a:buNone/>
              <a:defRPr sz="3599" b="0" i="0" spc="80" baseline="0">
                <a:solidFill>
                  <a:schemeClr val="bg1"/>
                </a:solidFill>
                <a:latin typeface="Arial" panose="020B0604020202020204" pitchFamily="34" charset="0"/>
                <a:cs typeface="Arial" panose="020B0604020202020204" pitchFamily="34" charset="0"/>
              </a:defRPr>
            </a:lvl1pPr>
            <a:lvl2pPr marL="457063" indent="0" algn="ctr">
              <a:buNone/>
              <a:defRPr sz="1600"/>
            </a:lvl2pPr>
            <a:lvl3pPr marL="914126" indent="0" algn="ctr">
              <a:buNone/>
              <a:defRPr sz="1600"/>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userDrawn="1"/>
        </p:nvSpPr>
        <p:spPr>
          <a:xfrm>
            <a:off x="0" y="1900069"/>
            <a:ext cx="12188825" cy="4443984"/>
          </a:xfrm>
          <a:prstGeom prst="rect">
            <a:avLst/>
          </a:prstGeom>
          <a:solidFill>
            <a:schemeClr val="bg1">
              <a:lumMod val="95000"/>
            </a:schemeClr>
          </a:solidFill>
          <a:ln>
            <a:noFill/>
          </a:ln>
        </p:spPr>
        <p:txBody>
          <a:bodyPr vert="horz" lIns="91416" tIns="45708" rIns="91416" bIns="45708" rtlCol="0" anchor="t">
            <a:normAutofit/>
          </a:bodyPr>
          <a:lstStyle/>
          <a:p>
            <a:pPr marL="0" lvl="0" indent="0" algn="r" defTabSz="914126"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1999" dirty="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570" y="2176949"/>
            <a:ext cx="10306430" cy="3489241"/>
          </a:xfrm>
          <a:prstGeom prst="rect">
            <a:avLst/>
          </a:prstGeom>
        </p:spPr>
        <p:txBody>
          <a:bodyPr/>
          <a:lstStyle>
            <a:lvl1pPr marL="0" indent="0">
              <a:buClr>
                <a:schemeClr val="bg1"/>
              </a:buClr>
              <a:buFontTx/>
              <a:buNone/>
              <a:defRPr sz="2799" b="0">
                <a:solidFill>
                  <a:schemeClr val="tx1">
                    <a:lumMod val="75000"/>
                    <a:lumOff val="25000"/>
                  </a:schemeClr>
                </a:solidFill>
                <a:latin typeface="Arial" panose="020B0604020202020204" pitchFamily="34" charset="0"/>
                <a:cs typeface="Arial" panose="020B0604020202020204" pitchFamily="34" charset="0"/>
              </a:defRPr>
            </a:lvl1pPr>
            <a:lvl2pPr marL="539588" indent="-265033">
              <a:buClr>
                <a:srgbClr val="0298CA"/>
              </a:buClr>
              <a:buSzPct val="120000"/>
              <a:buFont typeface="Wingdings" pitchFamily="2" charset="2"/>
              <a:buChar char="§"/>
              <a:tabLst/>
              <a:defRPr sz="2799">
                <a:solidFill>
                  <a:schemeClr val="tx1">
                    <a:lumMod val="75000"/>
                    <a:lumOff val="25000"/>
                  </a:schemeClr>
                </a:solidFill>
                <a:latin typeface="Arial" panose="020B0604020202020204" pitchFamily="34" charset="0"/>
                <a:cs typeface="Arial" panose="020B0604020202020204" pitchFamily="34" charset="0"/>
              </a:defRPr>
            </a:lvl2pPr>
            <a:lvl3pPr marL="731301" indent="-182825">
              <a:buClr>
                <a:srgbClr val="0298CA"/>
              </a:buClr>
              <a:buFont typeface="Wingdings" pitchFamily="2" charset="2"/>
              <a:buChar char="§"/>
              <a:defRPr sz="2399">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userDrawn="1"/>
        </p:nvSpPr>
        <p:spPr>
          <a:xfrm>
            <a:off x="2358935" y="6480289"/>
            <a:ext cx="7079994"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31889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4AABEE9-D47C-4A7B-B58D-7ED60019ADDA}" type="datetime1">
              <a:rPr lang="en-US" smtClean="0"/>
              <a:t>11/28/2022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p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3A2CFC0-4786-41FF-B1F6-7AF47F5A5B83}" type="datetime1">
              <a:rPr lang="en-US" smtClean="0"/>
              <a:t>11/28/2022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674DF4-FF75-425B-9F5E-455465D782BD}" type="datetime1">
              <a:rPr lang="en-US" smtClean="0"/>
              <a:t>11/28/2022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08A84AF-BD25-435F-8598-3026253284AF}" type="datetime1">
              <a:rPr lang="en-US" smtClean="0"/>
              <a:t>11/28/2022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90FBA-58F0-4CCA-94EB-E6723CC327CD}" type="datetime1">
              <a:rPr lang="en-US" smtClean="0"/>
              <a:t>11/28/2022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BE00D63-C302-4A1D-8FE7-7A0C6EA96625}" type="datetime1">
              <a:rPr lang="en-US" smtClean="0"/>
              <a:t>11/28/2022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A314C2-3729-4E17-9135-95078E36EF76}" type="datetime1">
              <a:rPr lang="en-US" smtClean="0"/>
              <a:t>11/28/2022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522ABAA6-7EA4-488B-B77A-57DD602DFD6D}" type="datetime1">
              <a:rPr lang="en-US" smtClean="0"/>
              <a:t>11/28/2022</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 id="214748368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w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1920" y="325671"/>
            <a:ext cx="8136905" cy="1159113"/>
          </a:xfrm>
        </p:spPr>
        <p:txBody>
          <a:bodyPr>
            <a:normAutofit/>
          </a:bodyPr>
          <a:lstStyle/>
          <a:p>
            <a:r>
              <a:rPr lang="en-US" sz="3600" dirty="0"/>
              <a:t> </a:t>
            </a:r>
          </a:p>
        </p:txBody>
      </p:sp>
      <p:sp>
        <p:nvSpPr>
          <p:cNvPr id="3" name="Subtitle 2"/>
          <p:cNvSpPr>
            <a:spLocks noGrp="1"/>
          </p:cNvSpPr>
          <p:nvPr>
            <p:ph type="subTitle" idx="1"/>
          </p:nvPr>
        </p:nvSpPr>
        <p:spPr>
          <a:xfrm>
            <a:off x="3862164" y="692696"/>
            <a:ext cx="8208912" cy="1368152"/>
          </a:xfrm>
        </p:spPr>
        <p:txBody>
          <a:bodyPr>
            <a:normAutofit/>
          </a:bodyPr>
          <a:lstStyle/>
          <a:p>
            <a:r>
              <a:rPr lang="en-US" sz="2400" b="1" dirty="0"/>
              <a:t>National Multidimensional Poverty Index in Egypt</a:t>
            </a:r>
          </a:p>
        </p:txBody>
      </p:sp>
      <p:pic>
        <p:nvPicPr>
          <p:cNvPr id="4" name="Picture 3"/>
          <p:cNvPicPr/>
          <p:nvPr/>
        </p:nvPicPr>
        <p:blipFill>
          <a:blip r:embed="rId2"/>
          <a:stretch/>
        </p:blipFill>
        <p:spPr>
          <a:xfrm>
            <a:off x="4082517" y="2767597"/>
            <a:ext cx="1890588" cy="1654129"/>
          </a:xfrm>
          <a:prstGeom prst="rect">
            <a:avLst/>
          </a:prstGeom>
          <a:ln>
            <a:noFill/>
          </a:ln>
        </p:spPr>
      </p:pic>
      <p:pic>
        <p:nvPicPr>
          <p:cNvPr id="5" name="Picture 10"/>
          <p:cNvPicPr/>
          <p:nvPr/>
        </p:nvPicPr>
        <p:blipFill>
          <a:blip r:embed="rId3"/>
          <a:srcRect t="28479" b="37295"/>
          <a:stretch/>
        </p:blipFill>
        <p:spPr>
          <a:xfrm>
            <a:off x="9795970" y="2873434"/>
            <a:ext cx="2283245" cy="1088357"/>
          </a:xfrm>
          <a:prstGeom prst="rect">
            <a:avLst/>
          </a:prstGeom>
          <a:ln>
            <a:noFill/>
          </a:ln>
        </p:spPr>
      </p:pic>
      <p:pic>
        <p:nvPicPr>
          <p:cNvPr id="6" name="Picture 131"/>
          <p:cNvPicPr/>
          <p:nvPr/>
        </p:nvPicPr>
        <p:blipFill>
          <a:blip r:embed="rId4"/>
          <a:stretch/>
        </p:blipFill>
        <p:spPr>
          <a:xfrm>
            <a:off x="3862164" y="5275859"/>
            <a:ext cx="2561813" cy="966348"/>
          </a:xfrm>
          <a:prstGeom prst="rect">
            <a:avLst/>
          </a:prstGeom>
          <a:ln>
            <a:noFill/>
          </a:ln>
        </p:spPr>
      </p:pic>
      <p:pic>
        <p:nvPicPr>
          <p:cNvPr id="7" name="Picture 6"/>
          <p:cNvPicPr/>
          <p:nvPr/>
        </p:nvPicPr>
        <p:blipFill>
          <a:blip r:embed="rId5"/>
          <a:stretch/>
        </p:blipFill>
        <p:spPr>
          <a:xfrm>
            <a:off x="7102524" y="2857809"/>
            <a:ext cx="1528522" cy="1528522"/>
          </a:xfrm>
          <a:prstGeom prst="rect">
            <a:avLst/>
          </a:prstGeom>
          <a:ln>
            <a:noFill/>
          </a:ln>
        </p:spPr>
      </p:pic>
      <p:pic>
        <p:nvPicPr>
          <p:cNvPr id="8" name="Picture 6"/>
          <p:cNvPicPr/>
          <p:nvPr/>
        </p:nvPicPr>
        <p:blipFill>
          <a:blip r:embed="rId6"/>
          <a:stretch/>
        </p:blipFill>
        <p:spPr>
          <a:xfrm>
            <a:off x="7841720" y="5071829"/>
            <a:ext cx="1460500" cy="1460500"/>
          </a:xfrm>
          <a:prstGeom prst="rect">
            <a:avLst/>
          </a:prstGeom>
          <a:ln>
            <a:noFill/>
          </a:ln>
        </p:spPr>
      </p:pic>
      <p:pic>
        <p:nvPicPr>
          <p:cNvPr id="9" name="Picture 8"/>
          <p:cNvPicPr/>
          <p:nvPr/>
        </p:nvPicPr>
        <p:blipFill>
          <a:blip r:embed="rId7"/>
          <a:stretch/>
        </p:blipFill>
        <p:spPr>
          <a:xfrm>
            <a:off x="10550693" y="4994772"/>
            <a:ext cx="1528522" cy="1528522"/>
          </a:xfrm>
          <a:prstGeom prst="rect">
            <a:avLst/>
          </a:prstGeom>
          <a:ln>
            <a:noFill/>
          </a:ln>
        </p:spPr>
      </p:pic>
    </p:spTree>
    <p:extLst>
      <p:ext uri="{BB962C8B-B14F-4D97-AF65-F5344CB8AC3E}">
        <p14:creationId xmlns:p14="http://schemas.microsoft.com/office/powerpoint/2010/main" val="3043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AC7D367-6FB4-4A44-BFE9-8C3514C48FE1}"/>
              </a:ext>
            </a:extLst>
          </p:cNvPr>
          <p:cNvSpPr txBox="1"/>
          <p:nvPr/>
        </p:nvSpPr>
        <p:spPr>
          <a:xfrm>
            <a:off x="261764" y="372272"/>
            <a:ext cx="8800831" cy="523220"/>
          </a:xfrm>
          <a:prstGeom prst="rect">
            <a:avLst/>
          </a:prstGeom>
          <a:noFill/>
        </p:spPr>
        <p:txBody>
          <a:bodyPr wrap="square" rtlCol="0">
            <a:spAutoFit/>
          </a:bodyPr>
          <a:lstStyle/>
          <a:p>
            <a:r>
              <a:rPr lang="en-US" sz="2800" b="1" dirty="0"/>
              <a:t>Unified Framework for National MPI for Egypt</a:t>
            </a:r>
          </a:p>
        </p:txBody>
      </p:sp>
      <p:graphicFrame>
        <p:nvGraphicFramePr>
          <p:cNvPr id="2" name="Diagram 1">
            <a:extLst>
              <a:ext uri="{FF2B5EF4-FFF2-40B4-BE49-F238E27FC236}">
                <a16:creationId xmlns:a16="http://schemas.microsoft.com/office/drawing/2014/main" id="{4986C48F-6B35-4013-B24F-50DE8F3CA172}"/>
              </a:ext>
            </a:extLst>
          </p:cNvPr>
          <p:cNvGraphicFramePr/>
          <p:nvPr>
            <p:extLst>
              <p:ext uri="{D42A27DB-BD31-4B8C-83A1-F6EECF244321}">
                <p14:modId xmlns:p14="http://schemas.microsoft.com/office/powerpoint/2010/main" val="1954748899"/>
              </p:ext>
            </p:extLst>
          </p:nvPr>
        </p:nvGraphicFramePr>
        <p:xfrm>
          <a:off x="257231" y="1340768"/>
          <a:ext cx="11433648" cy="5115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00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764" y="76200"/>
            <a:ext cx="11012899" cy="1120552"/>
          </a:xfrm>
        </p:spPr>
        <p:txBody>
          <a:bodyPr/>
          <a:lstStyle/>
          <a:p>
            <a:r>
              <a:rPr lang="en-US" b="1" dirty="0"/>
              <a:t>Links to national strategies</a:t>
            </a:r>
          </a:p>
        </p:txBody>
      </p:sp>
      <p:sp>
        <p:nvSpPr>
          <p:cNvPr id="3" name="Content Placeholder 2"/>
          <p:cNvSpPr>
            <a:spLocks noGrp="1"/>
          </p:cNvSpPr>
          <p:nvPr>
            <p:ph idx="1"/>
          </p:nvPr>
        </p:nvSpPr>
        <p:spPr>
          <a:xfrm>
            <a:off x="333772" y="1196752"/>
            <a:ext cx="10940891" cy="5524724"/>
          </a:xfrm>
        </p:spPr>
        <p:txBody>
          <a:bodyPr>
            <a:normAutofit/>
          </a:bodyPr>
          <a:lstStyle/>
          <a:p>
            <a:pPr>
              <a:buFont typeface="Wingdings" panose="05000000000000000000" pitchFamily="2" charset="2"/>
              <a:buChar char="§"/>
            </a:pPr>
            <a:r>
              <a:rPr lang="en-US" dirty="0"/>
              <a:t>The national multidimensional poverty measurement framework is aligned with national initiatives and on-going national development strategies. </a:t>
            </a:r>
          </a:p>
          <a:p>
            <a:pPr>
              <a:buFont typeface="Wingdings" panose="05000000000000000000" pitchFamily="2" charset="2"/>
              <a:buChar char="§"/>
            </a:pPr>
            <a:r>
              <a:rPr lang="en-US" dirty="0"/>
              <a:t>Of particular significance is the alignment with the following reform policies and strategies:</a:t>
            </a:r>
          </a:p>
          <a:p>
            <a:pPr lvl="1"/>
            <a:r>
              <a:rPr lang="en-US" dirty="0"/>
              <a:t>The updated National Sustainable Development Strategy (SDS) for Egypt 2030</a:t>
            </a:r>
          </a:p>
          <a:p>
            <a:pPr lvl="1"/>
            <a:r>
              <a:rPr lang="en-US" dirty="0"/>
              <a:t>Localization of SDGs at the regional Level </a:t>
            </a:r>
          </a:p>
          <a:p>
            <a:pPr lvl="1"/>
            <a:r>
              <a:rPr lang="en-US" dirty="0"/>
              <a:t>The second phase of structural reforms </a:t>
            </a:r>
          </a:p>
          <a:p>
            <a:pPr lvl="1"/>
            <a:r>
              <a:rPr lang="en-US" dirty="0"/>
              <a:t>Decent life Program</a:t>
            </a:r>
          </a:p>
          <a:p>
            <a:pPr lvl="1"/>
            <a:r>
              <a:rPr lang="en-US" dirty="0"/>
              <a:t>National Family Planning Program </a:t>
            </a:r>
          </a:p>
          <a:p>
            <a:pPr lvl="1"/>
            <a:r>
              <a:rPr lang="en-US" dirty="0"/>
              <a:t>Social protection strategy </a:t>
            </a:r>
          </a:p>
          <a:p>
            <a:endParaRPr lang="en-US" dirty="0"/>
          </a:p>
        </p:txBody>
      </p:sp>
      <p:sp>
        <p:nvSpPr>
          <p:cNvPr id="4" name="Slide Number Placeholder 3"/>
          <p:cNvSpPr>
            <a:spLocks noGrp="1"/>
          </p:cNvSpPr>
          <p:nvPr>
            <p:ph type="sldNum" sz="quarter" idx="12"/>
          </p:nvPr>
        </p:nvSpPr>
        <p:spPr/>
        <p:txBody>
          <a:bodyPr/>
          <a:lstStyle/>
          <a:p>
            <a:fld id="{DA60BA0E-20D0-4E7C-B286-26C960A6788F}" type="slidenum">
              <a:rPr lang="en-US" smtClean="0"/>
              <a:pPr/>
              <a:t>11</a:t>
            </a:fld>
            <a:endParaRPr lang="en-US"/>
          </a:p>
        </p:txBody>
      </p:sp>
    </p:spTree>
    <p:extLst>
      <p:ext uri="{BB962C8B-B14F-4D97-AF65-F5344CB8AC3E}">
        <p14:creationId xmlns:p14="http://schemas.microsoft.com/office/powerpoint/2010/main" val="261216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54F06DE-A934-4A7D-A709-B06B6007CD69}"/>
              </a:ext>
            </a:extLst>
          </p:cNvPr>
          <p:cNvSpPr>
            <a:spLocks noGrp="1"/>
          </p:cNvSpPr>
          <p:nvPr>
            <p:ph type="subTitle" idx="1"/>
          </p:nvPr>
        </p:nvSpPr>
        <p:spPr/>
        <p:txBody>
          <a:bodyPr/>
          <a:lstStyle/>
          <a:p>
            <a:r>
              <a:rPr lang="en-US" dirty="0"/>
              <a:t>Framework (1/3) </a:t>
            </a:r>
          </a:p>
          <a:p>
            <a:endParaRPr lang="en-US" dirty="0"/>
          </a:p>
        </p:txBody>
      </p:sp>
      <p:graphicFrame>
        <p:nvGraphicFramePr>
          <p:cNvPr id="11" name="Content Placeholder 10">
            <a:extLst>
              <a:ext uri="{FF2B5EF4-FFF2-40B4-BE49-F238E27FC236}">
                <a16:creationId xmlns:a16="http://schemas.microsoft.com/office/drawing/2014/main" id="{64A54203-DC59-4366-99FB-968BE95BB993}"/>
              </a:ext>
            </a:extLst>
          </p:cNvPr>
          <p:cNvGraphicFramePr>
            <a:graphicFrameLocks noGrp="1"/>
          </p:cNvGraphicFramePr>
          <p:nvPr>
            <p:ph sz="half" idx="2"/>
            <p:extLst>
              <p:ext uri="{D42A27DB-BD31-4B8C-83A1-F6EECF244321}">
                <p14:modId xmlns:p14="http://schemas.microsoft.com/office/powerpoint/2010/main" val="745953488"/>
              </p:ext>
            </p:extLst>
          </p:nvPr>
        </p:nvGraphicFramePr>
        <p:xfrm>
          <a:off x="0" y="1412776"/>
          <a:ext cx="12287100" cy="5852799"/>
        </p:xfrm>
        <a:graphic>
          <a:graphicData uri="http://schemas.openxmlformats.org/drawingml/2006/table">
            <a:tbl>
              <a:tblPr firstRow="1" bandRow="1">
                <a:tableStyleId>{5C22544A-7EE6-4342-B048-85BDC9FD1C3A}</a:tableStyleId>
              </a:tblPr>
              <a:tblGrid>
                <a:gridCol w="2854052">
                  <a:extLst>
                    <a:ext uri="{9D8B030D-6E8A-4147-A177-3AD203B41FA5}">
                      <a16:colId xmlns:a16="http://schemas.microsoft.com/office/drawing/2014/main" val="2223849959"/>
                    </a:ext>
                  </a:extLst>
                </a:gridCol>
                <a:gridCol w="3096344">
                  <a:extLst>
                    <a:ext uri="{9D8B030D-6E8A-4147-A177-3AD203B41FA5}">
                      <a16:colId xmlns:a16="http://schemas.microsoft.com/office/drawing/2014/main" val="34704509"/>
                    </a:ext>
                  </a:extLst>
                </a:gridCol>
                <a:gridCol w="6336704">
                  <a:extLst>
                    <a:ext uri="{9D8B030D-6E8A-4147-A177-3AD203B41FA5}">
                      <a16:colId xmlns:a16="http://schemas.microsoft.com/office/drawing/2014/main" val="3546809058"/>
                    </a:ext>
                  </a:extLst>
                </a:gridCol>
              </a:tblGrid>
              <a:tr h="529524">
                <a:tc>
                  <a:txBody>
                    <a:bodyPr/>
                    <a:lstStyle/>
                    <a:p>
                      <a:pPr algn="ctr" fontAlgn="ctr"/>
                      <a:r>
                        <a:rPr lang="en-US" sz="1400" b="1" i="0" u="none" strike="noStrike" dirty="0">
                          <a:solidFill>
                            <a:schemeClr val="bg1"/>
                          </a:solidFill>
                          <a:effectLst/>
                          <a:latin typeface="Arial" panose="020B0604020202020204" pitchFamily="34" charset="0"/>
                        </a:rPr>
                        <a:t>Dimension</a:t>
                      </a:r>
                    </a:p>
                  </a:txBody>
                  <a:tcPr marL="9523" marR="9523" marT="63483" marB="63483" anchor="ctr"/>
                </a:tc>
                <a:tc>
                  <a:txBody>
                    <a:bodyPr/>
                    <a:lstStyle/>
                    <a:p>
                      <a:pPr algn="ctr" fontAlgn="ctr"/>
                      <a:r>
                        <a:rPr lang="en-US" sz="1400" b="1" i="0" u="none" strike="noStrike" dirty="0">
                          <a:solidFill>
                            <a:schemeClr val="bg1"/>
                          </a:solidFill>
                          <a:effectLst/>
                          <a:latin typeface="Arial" panose="020B0604020202020204" pitchFamily="34" charset="0"/>
                        </a:rPr>
                        <a:t>Indicators</a:t>
                      </a:r>
                    </a:p>
                  </a:txBody>
                  <a:tcPr marL="9523" marR="9523" marT="9523" marB="0" anchor="ctr"/>
                </a:tc>
                <a:tc>
                  <a:txBody>
                    <a:bodyPr/>
                    <a:lstStyle/>
                    <a:p>
                      <a:pPr algn="ctr" fontAlgn="ctr"/>
                      <a:r>
                        <a:rPr lang="en-US" sz="1400" b="1" i="0" u="none" strike="noStrike" dirty="0">
                          <a:solidFill>
                            <a:schemeClr val="bg1"/>
                          </a:solidFill>
                          <a:effectLst/>
                          <a:latin typeface="Arial" panose="020B0604020202020204" pitchFamily="34" charset="0"/>
                        </a:rPr>
                        <a:t>Definition</a:t>
                      </a:r>
                    </a:p>
                  </a:txBody>
                  <a:tcPr marL="9523" marR="9523" marT="9523" marB="0" anchor="ctr"/>
                </a:tc>
                <a:extLst>
                  <a:ext uri="{0D108BD9-81ED-4DB2-BD59-A6C34878D82A}">
                    <a16:rowId xmlns:a16="http://schemas.microsoft.com/office/drawing/2014/main" val="1716103011"/>
                  </a:ext>
                </a:extLst>
              </a:tr>
              <a:tr h="529524">
                <a:tc rowSpan="2">
                  <a:txBody>
                    <a:bodyPr/>
                    <a:lstStyle/>
                    <a:p>
                      <a:pPr algn="ctr" fontAlgn="ctr"/>
                      <a:r>
                        <a:rPr lang="en-US" sz="1400" b="1" i="0" u="none" strike="noStrike" dirty="0">
                          <a:solidFill>
                            <a:schemeClr val="tx1"/>
                          </a:solidFill>
                          <a:effectLst/>
                          <a:latin typeface="Arial" panose="020B0604020202020204" pitchFamily="34" charset="0"/>
                        </a:rPr>
                        <a:t>Education.</a:t>
                      </a:r>
                    </a:p>
                  </a:txBody>
                  <a:tcPr marL="9523" marR="9523" marT="9523" marB="0" anchor="ctr"/>
                </a:tc>
                <a:tc>
                  <a:txBody>
                    <a:bodyPr/>
                    <a:lstStyle/>
                    <a:p>
                      <a:pPr algn="ctr" fontAlgn="ctr"/>
                      <a:r>
                        <a:rPr lang="en-US" sz="1400" b="1" i="0" u="none" strike="noStrike" dirty="0">
                          <a:solidFill>
                            <a:schemeClr val="tx1"/>
                          </a:solidFill>
                          <a:effectLst/>
                          <a:latin typeface="Arial" panose="020B0604020202020204" pitchFamily="34" charset="0"/>
                        </a:rPr>
                        <a:t>Educational attainment</a:t>
                      </a:r>
                    </a:p>
                  </a:txBody>
                  <a:tcPr marL="9523" marR="9523" marT="9523" marB="0" anchor="ctr"/>
                </a:tc>
                <a:tc>
                  <a:txBody>
                    <a:bodyPr/>
                    <a:lstStyle/>
                    <a:p>
                      <a:pPr algn="ctr" fontAlgn="ctr"/>
                      <a:r>
                        <a:rPr lang="en-US" sz="1400" b="1" i="0" u="none" strike="noStrike" dirty="0">
                          <a:solidFill>
                            <a:schemeClr val="tx1"/>
                          </a:solidFill>
                          <a:effectLst/>
                          <a:latin typeface="Arial" panose="020B0604020202020204" pitchFamily="34" charset="0"/>
                        </a:rPr>
                        <a:t>HH deprived if no household member aged 19+ has completed secondary schooling (12 years of schooling)</a:t>
                      </a:r>
                    </a:p>
                  </a:txBody>
                  <a:tcPr marL="9523" marR="9523" marT="9523" marB="0" anchor="ctr"/>
                </a:tc>
                <a:extLst>
                  <a:ext uri="{0D108BD9-81ED-4DB2-BD59-A6C34878D82A}">
                    <a16:rowId xmlns:a16="http://schemas.microsoft.com/office/drawing/2014/main" val="3256376439"/>
                  </a:ext>
                </a:extLst>
              </a:tr>
              <a:tr h="550681">
                <a:tc vMerge="1">
                  <a:txBody>
                    <a:bodyPr/>
                    <a:lstStyle/>
                    <a:p>
                      <a:endParaRPr lang="en-US"/>
                    </a:p>
                  </a:txBody>
                  <a:tcPr/>
                </a:tc>
                <a:tc>
                  <a:txBody>
                    <a:bodyPr/>
                    <a:lstStyle/>
                    <a:p>
                      <a:pPr algn="ctr" fontAlgn="ctr"/>
                      <a:r>
                        <a:rPr lang="en-US" sz="1400" b="1" i="0" u="none" strike="noStrike" dirty="0">
                          <a:solidFill>
                            <a:schemeClr val="tx1"/>
                          </a:solidFill>
                          <a:effectLst/>
                          <a:latin typeface="Arial" panose="020B0604020202020204" pitchFamily="34" charset="0"/>
                        </a:rPr>
                        <a:t>School attendance</a:t>
                      </a:r>
                    </a:p>
                  </a:txBody>
                  <a:tcPr marL="9523" marR="9523" marT="9523" marB="0" anchor="ctr"/>
                </a:tc>
                <a:tc>
                  <a:txBody>
                    <a:bodyPr/>
                    <a:lstStyle/>
                    <a:p>
                      <a:pPr algn="ctr" fontAlgn="ctr"/>
                      <a:r>
                        <a:rPr lang="en-US" sz="1400" b="1" i="0" u="none" strike="noStrike" dirty="0">
                          <a:solidFill>
                            <a:schemeClr val="tx1"/>
                          </a:solidFill>
                          <a:effectLst/>
                          <a:latin typeface="Arial" panose="020B0604020202020204" pitchFamily="34" charset="0"/>
                        </a:rPr>
                        <a:t>HH deprived if any HH member aged 6-18 is not attending school and has not completed secondary education</a:t>
                      </a:r>
                    </a:p>
                  </a:txBody>
                  <a:tcPr marL="9523" marR="9523" marT="9523" marB="0" anchor="ctr"/>
                </a:tc>
                <a:extLst>
                  <a:ext uri="{0D108BD9-81ED-4DB2-BD59-A6C34878D82A}">
                    <a16:rowId xmlns:a16="http://schemas.microsoft.com/office/drawing/2014/main" val="4218140026"/>
                  </a:ext>
                </a:extLst>
              </a:tr>
              <a:tr h="666438">
                <a:tc rowSpan="2">
                  <a:txBody>
                    <a:bodyPr/>
                    <a:lstStyle/>
                    <a:p>
                      <a:pPr algn="ctr" fontAlgn="ctr"/>
                      <a:r>
                        <a:rPr lang="en-US" sz="1400" b="1" i="0" u="none" strike="noStrike" dirty="0">
                          <a:solidFill>
                            <a:schemeClr val="tx1"/>
                          </a:solidFill>
                          <a:effectLst/>
                          <a:latin typeface="Arial" panose="020B0604020202020204" pitchFamily="34" charset="0"/>
                        </a:rPr>
                        <a:t>Health</a:t>
                      </a:r>
                    </a:p>
                  </a:txBody>
                  <a:tcPr marL="9523" marR="9523" marT="9523" marB="0" anchor="ctr"/>
                </a:tc>
                <a:tc>
                  <a:txBody>
                    <a:bodyPr/>
                    <a:lstStyle/>
                    <a:p>
                      <a:pPr algn="ctr" fontAlgn="ctr"/>
                      <a:r>
                        <a:rPr lang="en-US" sz="1400" b="1" i="0" u="none" strike="noStrike" dirty="0">
                          <a:solidFill>
                            <a:schemeClr val="tx1"/>
                          </a:solidFill>
                          <a:effectLst/>
                          <a:latin typeface="Arial" panose="020B0604020202020204" pitchFamily="34" charset="0"/>
                        </a:rPr>
                        <a:t>Child stunting and wasting</a:t>
                      </a:r>
                    </a:p>
                  </a:txBody>
                  <a:tcPr marL="9523" marR="9523" marT="9523" marB="0" anchor="ctr"/>
                </a:tc>
                <a:tc>
                  <a:txBody>
                    <a:bodyPr/>
                    <a:lstStyle/>
                    <a:p>
                      <a:pPr algn="ctr" fontAlgn="ctr"/>
                      <a:r>
                        <a:rPr lang="en-US" sz="1400" b="1" i="0" u="none" strike="noStrike" dirty="0">
                          <a:solidFill>
                            <a:schemeClr val="tx1"/>
                          </a:solidFill>
                          <a:effectLst/>
                          <a:latin typeface="Arial" panose="020B0604020202020204" pitchFamily="34" charset="0"/>
                        </a:rPr>
                        <a:t>HH is deprived if any child aged (0-59 months) is stunted (height for age &lt;-2 SD) OR if any child aged (0-59 months) is wasted (weight-for-age &lt;-2 SD)</a:t>
                      </a:r>
                    </a:p>
                  </a:txBody>
                  <a:tcPr marL="9523" marR="9523" marT="9523" marB="0" anchor="ctr"/>
                </a:tc>
                <a:extLst>
                  <a:ext uri="{0D108BD9-81ED-4DB2-BD59-A6C34878D82A}">
                    <a16:rowId xmlns:a16="http://schemas.microsoft.com/office/drawing/2014/main" val="3910697272"/>
                  </a:ext>
                </a:extLst>
              </a:tr>
              <a:tr h="529524">
                <a:tc vMerge="1">
                  <a:txBody>
                    <a:bodyPr/>
                    <a:lstStyle/>
                    <a:p>
                      <a:endParaRPr lang="en-US"/>
                    </a:p>
                  </a:txBody>
                  <a:tcPr/>
                </a:tc>
                <a:tc>
                  <a:txBody>
                    <a:bodyPr/>
                    <a:lstStyle/>
                    <a:p>
                      <a:pPr algn="ctr" fontAlgn="ctr"/>
                      <a:r>
                        <a:rPr lang="en-US" sz="1400" b="1" i="0" u="none" strike="noStrike" dirty="0">
                          <a:solidFill>
                            <a:schemeClr val="tx1"/>
                          </a:solidFill>
                          <a:effectLst/>
                          <a:latin typeface="Arial" panose="020B0604020202020204" pitchFamily="34" charset="0"/>
                        </a:rPr>
                        <a:t>Health insurance</a:t>
                      </a:r>
                    </a:p>
                  </a:txBody>
                  <a:tcPr marL="9523" marR="9523" marT="9523" marB="0" anchor="ctr"/>
                </a:tc>
                <a:tc>
                  <a:txBody>
                    <a:bodyPr/>
                    <a:lstStyle/>
                    <a:p>
                      <a:pPr algn="ctr" fontAlgn="ctr"/>
                      <a:r>
                        <a:rPr lang="en-US" sz="1400" b="1" i="0" u="none" strike="noStrike" dirty="0">
                          <a:solidFill>
                            <a:schemeClr val="tx1"/>
                          </a:solidFill>
                          <a:effectLst/>
                          <a:latin typeface="Arial" panose="020B0604020202020204" pitchFamily="34" charset="0"/>
                        </a:rPr>
                        <a:t>HH is deprived if no household member has a health insurance coverage</a:t>
                      </a:r>
                    </a:p>
                  </a:txBody>
                  <a:tcPr marL="9523" marR="9523" marT="9523" marB="0" anchor="ctr"/>
                </a:tc>
                <a:extLst>
                  <a:ext uri="{0D108BD9-81ED-4DB2-BD59-A6C34878D82A}">
                    <a16:rowId xmlns:a16="http://schemas.microsoft.com/office/drawing/2014/main" val="1835975810"/>
                  </a:ext>
                </a:extLst>
              </a:tr>
              <a:tr h="884051">
                <a:tc rowSpan="4">
                  <a:txBody>
                    <a:bodyPr/>
                    <a:lstStyle/>
                    <a:p>
                      <a:pPr algn="ctr" fontAlgn="ctr"/>
                      <a:r>
                        <a:rPr lang="en-US" sz="1400" b="1" i="0" u="none" strike="noStrike" dirty="0">
                          <a:solidFill>
                            <a:schemeClr val="tx1"/>
                          </a:solidFill>
                          <a:effectLst/>
                          <a:latin typeface="Arial" panose="020B0604020202020204" pitchFamily="34" charset="0"/>
                        </a:rPr>
                        <a:t> Housing</a:t>
                      </a:r>
                    </a:p>
                  </a:txBody>
                  <a:tcPr marL="9523" marR="9523" marT="9523" marB="0" anchor="ctr"/>
                </a:tc>
                <a:tc>
                  <a:txBody>
                    <a:bodyPr/>
                    <a:lstStyle/>
                    <a:p>
                      <a:pPr marL="0" marR="0" algn="ctr">
                        <a:lnSpc>
                          <a:spcPct val="115000"/>
                        </a:lnSpc>
                        <a:spcBef>
                          <a:spcPts val="0"/>
                        </a:spcBef>
                        <a:spcAft>
                          <a:spcPts val="0"/>
                        </a:spcAft>
                      </a:pPr>
                      <a:r>
                        <a:rPr lang="en-US" sz="1300" b="1" dirty="0">
                          <a:effectLst/>
                          <a:latin typeface="Arial" panose="020B0604020202020204" pitchFamily="34" charset="0"/>
                          <a:ea typeface="Arial" panose="020B0604020202020204" pitchFamily="34" charset="0"/>
                        </a:rPr>
                        <a:t>Livelihood assets</a:t>
                      </a:r>
                    </a:p>
                  </a:txBody>
                  <a:tcPr marL="63483" marR="63483" marT="63483" marB="63483" anchor="ctr"/>
                </a:tc>
                <a:tc>
                  <a:txBody>
                    <a:bodyPr/>
                    <a:lstStyle/>
                    <a:p>
                      <a:pPr algn="just">
                        <a:lnSpc>
                          <a:spcPct val="107000"/>
                        </a:lnSpc>
                        <a:spcAft>
                          <a:spcPts val="600"/>
                        </a:spcAft>
                      </a:pPr>
                      <a:r>
                        <a:rPr lang="en-US" sz="1300" b="1" kern="1200" dirty="0">
                          <a:solidFill>
                            <a:schemeClr val="dk1"/>
                          </a:solidFill>
                          <a:effectLst/>
                          <a:latin typeface="Arial" panose="020B0604020202020204" pitchFamily="34" charset="0"/>
                          <a:ea typeface="Calibri" panose="020F0502020204030204" pitchFamily="34" charset="0"/>
                          <a:cs typeface="+mn-cs"/>
                        </a:rPr>
                        <a:t>A household is deprived if the household does not own a car and is deprived in at least 5 of the following assets: refrigerator, deep freezer, oven, stove, washing machine, semi-automatic washing machine, automatic washing machine, dishwasher, water heater, vacuum cleaner, air conditioner, electric fan, heater, electric iron, VCR, digital camera, personal computer, water filler, blender, kitchen machine</a:t>
                      </a:r>
                    </a:p>
                  </a:txBody>
                  <a:tcPr marL="68580" marR="68580" marT="0" marB="0"/>
                </a:tc>
                <a:extLst>
                  <a:ext uri="{0D108BD9-81ED-4DB2-BD59-A6C34878D82A}">
                    <a16:rowId xmlns:a16="http://schemas.microsoft.com/office/drawing/2014/main" val="263223810"/>
                  </a:ext>
                </a:extLst>
              </a:tr>
              <a:tr h="529524">
                <a:tc vMerge="1">
                  <a:txBody>
                    <a:bodyPr/>
                    <a:lstStyle/>
                    <a:p>
                      <a:endParaRPr lang="en-US"/>
                    </a:p>
                  </a:txBody>
                  <a:tcPr/>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Type of dwelling </a:t>
                      </a:r>
                      <a:endParaRPr lang="en-US" sz="1300" b="1" kern="1200" dirty="0">
                        <a:solidFill>
                          <a:schemeClr val="dk1"/>
                        </a:solidFill>
                        <a:effectLst/>
                        <a:latin typeface="Arial" panose="020B0604020202020204" pitchFamily="34" charset="0"/>
                        <a:ea typeface="Arial" panose="020B0604020202020204" pitchFamily="34" charset="0"/>
                        <a:cs typeface="+mn-cs"/>
                      </a:endParaRPr>
                    </a:p>
                  </a:txBody>
                  <a:tcPr marL="63483" marR="63483" marT="63483" marB="63483" anchor="ctr"/>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Calibri" panose="020F0502020204030204" pitchFamily="34" charset="0"/>
                          <a:cs typeface="+mn-cs"/>
                        </a:rPr>
                        <a:t>A household is deprived if the housing situation fits at least one of the following conditions: (</a:t>
                      </a:r>
                      <a:r>
                        <a:rPr lang="en-US" sz="1300" b="1" kern="1200" dirty="0" err="1">
                          <a:solidFill>
                            <a:schemeClr val="dk1"/>
                          </a:solidFill>
                          <a:effectLst/>
                          <a:latin typeface="Arial" panose="020B0604020202020204" pitchFamily="34" charset="0"/>
                          <a:ea typeface="Calibri" panose="020F0502020204030204" pitchFamily="34" charset="0"/>
                          <a:cs typeface="+mn-cs"/>
                        </a:rPr>
                        <a:t>i</a:t>
                      </a:r>
                      <a:r>
                        <a:rPr lang="en-US" sz="1300" b="1" kern="1200" dirty="0">
                          <a:solidFill>
                            <a:schemeClr val="dk1"/>
                          </a:solidFill>
                          <a:effectLst/>
                          <a:latin typeface="Arial" panose="020B0604020202020204" pitchFamily="34" charset="0"/>
                          <a:ea typeface="Calibri" panose="020F0502020204030204" pitchFamily="34" charset="0"/>
                          <a:cs typeface="+mn-cs"/>
                        </a:rPr>
                        <a:t>) home is a place other than stand-alone house or apartment; (ii) it has a non-permanent floor or (iii) it has non-permanent roof*</a:t>
                      </a:r>
                    </a:p>
                  </a:txBody>
                  <a:tcPr marL="68580" marR="68580" marT="0" marB="0"/>
                </a:tc>
                <a:extLst>
                  <a:ext uri="{0D108BD9-81ED-4DB2-BD59-A6C34878D82A}">
                    <a16:rowId xmlns:a16="http://schemas.microsoft.com/office/drawing/2014/main" val="3393280742"/>
                  </a:ext>
                </a:extLst>
              </a:tr>
              <a:tr h="529524">
                <a:tc vMerge="1">
                  <a:txBody>
                    <a:bodyPr/>
                    <a:lstStyle/>
                    <a:p>
                      <a:endParaRPr lang="en-US"/>
                    </a:p>
                  </a:txBody>
                  <a:tcPr/>
                </a:tc>
                <a:tc>
                  <a:txBody>
                    <a:bodyPr/>
                    <a:lstStyle/>
                    <a:p>
                      <a:pPr marL="0" marR="0" algn="ctr">
                        <a:lnSpc>
                          <a:spcPct val="115000"/>
                        </a:lnSpc>
                        <a:spcBef>
                          <a:spcPts val="0"/>
                        </a:spcBef>
                        <a:spcAft>
                          <a:spcPts val="0"/>
                        </a:spcAft>
                      </a:pPr>
                      <a:r>
                        <a:rPr lang="en-US" sz="1300" b="1" dirty="0">
                          <a:effectLst/>
                          <a:latin typeface="Arial" panose="020B0604020202020204" pitchFamily="34" charset="0"/>
                          <a:ea typeface="Arial" panose="020B0604020202020204" pitchFamily="34" charset="0"/>
                        </a:rPr>
                        <a:t>Communication assets</a:t>
                      </a:r>
                    </a:p>
                    <a:p>
                      <a:pPr marL="0" marR="0" algn="ctr">
                        <a:lnSpc>
                          <a:spcPct val="115000"/>
                        </a:lnSpc>
                        <a:spcBef>
                          <a:spcPts val="0"/>
                        </a:spcBef>
                        <a:spcAft>
                          <a:spcPts val="0"/>
                        </a:spcAft>
                      </a:pPr>
                      <a:r>
                        <a:rPr lang="en-US" sz="1300" b="1" dirty="0">
                          <a:effectLst/>
                          <a:latin typeface="Arial" panose="020B0604020202020204" pitchFamily="34" charset="0"/>
                          <a:ea typeface="Arial" panose="020B0604020202020204" pitchFamily="34" charset="0"/>
                        </a:rPr>
                        <a:t> </a:t>
                      </a:r>
                    </a:p>
                  </a:txBody>
                  <a:tcPr marL="63483" marR="63483" marT="63483" marB="63483" anchor="ctr"/>
                </a:tc>
                <a:tc>
                  <a:txBody>
                    <a:bodyPr/>
                    <a:lstStyle/>
                    <a:p>
                      <a:pPr marL="0" marR="0" algn="just" defTabSz="1218987" rtl="0" eaLnBrk="1" latinLnBrk="0" hangingPunct="1">
                        <a:lnSpc>
                          <a:spcPct val="107000"/>
                        </a:lnSpc>
                        <a:spcBef>
                          <a:spcPts val="0"/>
                        </a:spcBef>
                        <a:spcAft>
                          <a:spcPts val="600"/>
                        </a:spcAft>
                      </a:pPr>
                      <a:r>
                        <a:rPr lang="en-US" sz="1300" b="1" kern="1200" dirty="0">
                          <a:solidFill>
                            <a:schemeClr val="dk1"/>
                          </a:solidFill>
                          <a:effectLst/>
                          <a:latin typeface="Arial" panose="020B0604020202020204" pitchFamily="34" charset="0"/>
                          <a:ea typeface="+mn-ea"/>
                          <a:cs typeface="+mn-cs"/>
                        </a:rPr>
                        <a:t>A household is deprived if it has none of the following FIVE communication assets: landline, smart phone, colored TV, computer, tablet</a:t>
                      </a:r>
                      <a:endParaRPr lang="en-US" sz="1300" b="1" kern="1200" dirty="0">
                        <a:solidFill>
                          <a:schemeClr val="dk1"/>
                        </a:solidFill>
                        <a:effectLst/>
                        <a:latin typeface="Arial" panose="020B0604020202020204" pitchFamily="34" charset="0"/>
                        <a:ea typeface="Arial" panose="020B0604020202020204" pitchFamily="34" charset="0"/>
                        <a:cs typeface="+mn-cs"/>
                      </a:endParaRPr>
                    </a:p>
                  </a:txBody>
                  <a:tcPr marL="63483" marR="63483" marT="63483" marB="63483" anchor="ctr"/>
                </a:tc>
                <a:extLst>
                  <a:ext uri="{0D108BD9-81ED-4DB2-BD59-A6C34878D82A}">
                    <a16:rowId xmlns:a16="http://schemas.microsoft.com/office/drawing/2014/main" val="3114516195"/>
                  </a:ext>
                </a:extLst>
              </a:tr>
              <a:tr h="550681">
                <a:tc vMerge="1">
                  <a:txBody>
                    <a:bodyPr/>
                    <a:lstStyle/>
                    <a:p>
                      <a:endParaRPr lang="en-US"/>
                    </a:p>
                  </a:txBody>
                  <a:tcPr/>
                </a:tc>
                <a:tc>
                  <a:txBody>
                    <a:bodyPr/>
                    <a:lstStyle/>
                    <a:p>
                      <a:pPr marL="0" marR="0" algn="ctr">
                        <a:lnSpc>
                          <a:spcPct val="115000"/>
                        </a:lnSpc>
                        <a:spcBef>
                          <a:spcPts val="0"/>
                        </a:spcBef>
                        <a:spcAft>
                          <a:spcPts val="0"/>
                        </a:spcAft>
                      </a:pPr>
                      <a:r>
                        <a:rPr lang="en-US" sz="1300" b="1" dirty="0">
                          <a:effectLst/>
                          <a:latin typeface="Arial" panose="020B0604020202020204" pitchFamily="34" charset="0"/>
                          <a:ea typeface="Arial" panose="020B0604020202020204" pitchFamily="34" charset="0"/>
                        </a:rPr>
                        <a:t>Overcrowding </a:t>
                      </a:r>
                    </a:p>
                  </a:txBody>
                  <a:tcPr marL="63483" marR="63483" marT="63483" marB="63483" anchor="ctr"/>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A household deprived if there are 3 or more people, aged 5+, per sleeping room</a:t>
                      </a:r>
                      <a:endParaRPr lang="en-US" sz="1300" b="1" kern="1200" dirty="0">
                        <a:solidFill>
                          <a:schemeClr val="dk1"/>
                        </a:solidFill>
                        <a:effectLst/>
                        <a:latin typeface="Arial" panose="020B0604020202020204" pitchFamily="34" charset="0"/>
                        <a:ea typeface="Arial" panose="020B0604020202020204" pitchFamily="34" charset="0"/>
                        <a:cs typeface="+mn-cs"/>
                      </a:endParaRPr>
                    </a:p>
                  </a:txBody>
                  <a:tcPr marL="63483" marR="63483" marT="63483" marB="63483" anchor="ctr"/>
                </a:tc>
                <a:extLst>
                  <a:ext uri="{0D108BD9-81ED-4DB2-BD59-A6C34878D82A}">
                    <a16:rowId xmlns:a16="http://schemas.microsoft.com/office/drawing/2014/main" val="1788789299"/>
                  </a:ext>
                </a:extLst>
              </a:tr>
            </a:tbl>
          </a:graphicData>
        </a:graphic>
      </p:graphicFrame>
    </p:spTree>
    <p:extLst>
      <p:ext uri="{BB962C8B-B14F-4D97-AF65-F5344CB8AC3E}">
        <p14:creationId xmlns:p14="http://schemas.microsoft.com/office/powerpoint/2010/main" val="54662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54F06DE-A934-4A7D-A709-B06B6007CD69}"/>
              </a:ext>
            </a:extLst>
          </p:cNvPr>
          <p:cNvSpPr>
            <a:spLocks noGrp="1"/>
          </p:cNvSpPr>
          <p:nvPr>
            <p:ph type="subTitle" idx="1"/>
          </p:nvPr>
        </p:nvSpPr>
        <p:spPr/>
        <p:txBody>
          <a:bodyPr/>
          <a:lstStyle/>
          <a:p>
            <a:r>
              <a:rPr lang="en-US" dirty="0"/>
              <a:t>Framework (2/3) </a:t>
            </a:r>
          </a:p>
          <a:p>
            <a:endParaRPr lang="en-US" dirty="0"/>
          </a:p>
        </p:txBody>
      </p:sp>
      <p:graphicFrame>
        <p:nvGraphicFramePr>
          <p:cNvPr id="11" name="Content Placeholder 10">
            <a:extLst>
              <a:ext uri="{FF2B5EF4-FFF2-40B4-BE49-F238E27FC236}">
                <a16:creationId xmlns:a16="http://schemas.microsoft.com/office/drawing/2014/main" id="{64A54203-DC59-4366-99FB-968BE95BB993}"/>
              </a:ext>
            </a:extLst>
          </p:cNvPr>
          <p:cNvGraphicFramePr>
            <a:graphicFrameLocks noGrp="1"/>
          </p:cNvGraphicFramePr>
          <p:nvPr>
            <p:ph sz="half" idx="2"/>
            <p:extLst>
              <p:ext uri="{D42A27DB-BD31-4B8C-83A1-F6EECF244321}">
                <p14:modId xmlns:p14="http://schemas.microsoft.com/office/powerpoint/2010/main" val="434100540"/>
              </p:ext>
            </p:extLst>
          </p:nvPr>
        </p:nvGraphicFramePr>
        <p:xfrm>
          <a:off x="-1" y="1268760"/>
          <a:ext cx="12188826" cy="5561479"/>
        </p:xfrm>
        <a:graphic>
          <a:graphicData uri="http://schemas.openxmlformats.org/drawingml/2006/table">
            <a:tbl>
              <a:tblPr firstRow="1" bandRow="1">
                <a:tableStyleId>{5C22544A-7EE6-4342-B048-85BDC9FD1C3A}</a:tableStyleId>
              </a:tblPr>
              <a:tblGrid>
                <a:gridCol w="1773933">
                  <a:extLst>
                    <a:ext uri="{9D8B030D-6E8A-4147-A177-3AD203B41FA5}">
                      <a16:colId xmlns:a16="http://schemas.microsoft.com/office/drawing/2014/main" val="2223849959"/>
                    </a:ext>
                  </a:extLst>
                </a:gridCol>
                <a:gridCol w="4536504">
                  <a:extLst>
                    <a:ext uri="{9D8B030D-6E8A-4147-A177-3AD203B41FA5}">
                      <a16:colId xmlns:a16="http://schemas.microsoft.com/office/drawing/2014/main" val="34704509"/>
                    </a:ext>
                  </a:extLst>
                </a:gridCol>
                <a:gridCol w="5878389">
                  <a:extLst>
                    <a:ext uri="{9D8B030D-6E8A-4147-A177-3AD203B41FA5}">
                      <a16:colId xmlns:a16="http://schemas.microsoft.com/office/drawing/2014/main" val="3546809058"/>
                    </a:ext>
                  </a:extLst>
                </a:gridCol>
              </a:tblGrid>
              <a:tr h="665352">
                <a:tc>
                  <a:txBody>
                    <a:bodyPr/>
                    <a:lstStyle/>
                    <a:p>
                      <a:pPr algn="ctr" fontAlgn="ctr"/>
                      <a:r>
                        <a:rPr lang="en-US" sz="1200" b="1" i="0" u="none" strike="noStrike" dirty="0">
                          <a:solidFill>
                            <a:schemeClr val="bg1"/>
                          </a:solidFill>
                          <a:effectLst/>
                          <a:latin typeface="Arial" panose="020B0604020202020204" pitchFamily="34" charset="0"/>
                        </a:rPr>
                        <a:t>Dimension</a:t>
                      </a:r>
                    </a:p>
                  </a:txBody>
                  <a:tcPr marL="9523" marR="9523" marT="63483" marB="63483" anchor="ctr"/>
                </a:tc>
                <a:tc>
                  <a:txBody>
                    <a:bodyPr/>
                    <a:lstStyle/>
                    <a:p>
                      <a:pPr algn="ctr" fontAlgn="ctr"/>
                      <a:r>
                        <a:rPr lang="en-US" sz="1200" b="1" i="0" u="none" strike="noStrike" dirty="0">
                          <a:solidFill>
                            <a:schemeClr val="bg1"/>
                          </a:solidFill>
                          <a:effectLst/>
                          <a:latin typeface="Arial" panose="020B0604020202020204" pitchFamily="34" charset="0"/>
                        </a:rPr>
                        <a:t>Indicators</a:t>
                      </a:r>
                    </a:p>
                  </a:txBody>
                  <a:tcPr marL="9523" marR="9523" marT="9523" marB="0" anchor="ctr"/>
                </a:tc>
                <a:tc>
                  <a:txBody>
                    <a:bodyPr/>
                    <a:lstStyle/>
                    <a:p>
                      <a:pPr algn="ctr" fontAlgn="ctr"/>
                      <a:r>
                        <a:rPr lang="en-US" sz="1200" b="1" i="0" u="none" strike="noStrike" dirty="0">
                          <a:solidFill>
                            <a:schemeClr val="bg1"/>
                          </a:solidFill>
                          <a:effectLst/>
                          <a:latin typeface="Arial" panose="020B0604020202020204" pitchFamily="34" charset="0"/>
                        </a:rPr>
                        <a:t>Definition</a:t>
                      </a:r>
                    </a:p>
                  </a:txBody>
                  <a:tcPr marL="9523" marR="9523" marT="9523" marB="0" anchor="ctr"/>
                </a:tc>
                <a:extLst>
                  <a:ext uri="{0D108BD9-81ED-4DB2-BD59-A6C34878D82A}">
                    <a16:rowId xmlns:a16="http://schemas.microsoft.com/office/drawing/2014/main" val="1716103011"/>
                  </a:ext>
                </a:extLst>
              </a:tr>
              <a:tr h="776869">
                <a:tc rowSpan="5">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Services</a:t>
                      </a:r>
                      <a:endParaRPr lang="en-US" sz="1800" b="1" dirty="0">
                        <a:effectLst/>
                        <a:latin typeface="Arial" panose="020B0604020202020204" pitchFamily="34" charset="0"/>
                        <a:ea typeface="Arial" panose="020B0604020202020204" pitchFamily="34" charset="0"/>
                      </a:endParaRPr>
                    </a:p>
                  </a:txBody>
                  <a:tcPr marL="63483" marR="63483" marT="63483" marB="63483" anchor="ct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Sanitation method and overflow</a:t>
                      </a:r>
                      <a:endParaRPr lang="en-US" sz="1800" b="1"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 </a:t>
                      </a:r>
                      <a:endParaRPr lang="en-US" sz="1800" b="1" dirty="0">
                        <a:effectLst/>
                        <a:latin typeface="Arial" panose="020B0604020202020204" pitchFamily="34" charset="0"/>
                        <a:ea typeface="Arial" panose="020B0604020202020204" pitchFamily="34" charset="0"/>
                      </a:endParaRPr>
                    </a:p>
                  </a:txBody>
                  <a:tcPr marL="63483" marR="63483" marT="63483" marB="63483" anchor="ct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HH deprived if the household does not have a public or private network sanitation method or is connected to a network but experience frequent sanitary sewer overflows</a:t>
                      </a:r>
                    </a:p>
                  </a:txBody>
                  <a:tcPr marL="63483" marR="63483" marT="63483" marB="63483" anchor="ctr"/>
                </a:tc>
                <a:extLst>
                  <a:ext uri="{0D108BD9-81ED-4DB2-BD59-A6C34878D82A}">
                    <a16:rowId xmlns:a16="http://schemas.microsoft.com/office/drawing/2014/main" val="3256376439"/>
                  </a:ext>
                </a:extLst>
              </a:tr>
              <a:tr h="1069693">
                <a:tc vMerge="1">
                  <a:txBody>
                    <a:bodyPr/>
                    <a:lstStyle/>
                    <a:p>
                      <a:endParaRPr lang="en-US"/>
                    </a:p>
                  </a:txBody>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Uninterrupted water</a:t>
                      </a:r>
                      <a:endParaRPr lang="en-US" sz="1800" b="1" dirty="0">
                        <a:effectLst/>
                        <a:latin typeface="Arial" panose="020B0604020202020204" pitchFamily="34" charset="0"/>
                        <a:ea typeface="Arial" panose="020B0604020202020204" pitchFamily="34" charset="0"/>
                      </a:endParaRPr>
                    </a:p>
                  </a:txBody>
                  <a:tcPr marL="63483" marR="63483" marT="63483" marB="63483" anchor="ct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HH deprived if the household does not have access to safe drinking water, according to MDG guidelines, or it has access but the service is interrupted more than once a week</a:t>
                      </a:r>
                    </a:p>
                  </a:txBody>
                  <a:tcPr marL="63483" marR="63483" marT="63483" marB="63483" anchor="ctr"/>
                </a:tc>
                <a:extLst>
                  <a:ext uri="{0D108BD9-81ED-4DB2-BD59-A6C34878D82A}">
                    <a16:rowId xmlns:a16="http://schemas.microsoft.com/office/drawing/2014/main" val="4218140026"/>
                  </a:ext>
                </a:extLst>
              </a:tr>
              <a:tr h="1237861">
                <a:tc vMerge="1">
                  <a:txBody>
                    <a:bodyPr/>
                    <a:lstStyle/>
                    <a:p>
                      <a:endParaRPr lang="en-US"/>
                    </a:p>
                  </a:txBody>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Garbage disposal services</a:t>
                      </a:r>
                      <a:endParaRPr lang="en-US" sz="1800" b="1"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 </a:t>
                      </a:r>
                      <a:endParaRPr lang="en-US" sz="1800" b="1" dirty="0">
                        <a:effectLst/>
                        <a:latin typeface="Arial" panose="020B0604020202020204" pitchFamily="34" charset="0"/>
                        <a:ea typeface="Arial" panose="020B0604020202020204" pitchFamily="34" charset="0"/>
                      </a:endParaRPr>
                    </a:p>
                  </a:txBody>
                  <a:tcPr marL="63483" marR="63483" marT="63483" marB="63483" anchor="ct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HH is deprived if the household disposes of its garbage through one of the following methods: on the street, feeding animals, burning it, throwing it into an abandoned place, or the household has access to proper garbage collection systems but garbage is collected less than twice a week.</a:t>
                      </a:r>
                    </a:p>
                  </a:txBody>
                  <a:tcPr marL="63483" marR="63483" marT="63483" marB="63483" anchor="ctr"/>
                </a:tc>
                <a:extLst>
                  <a:ext uri="{0D108BD9-81ED-4DB2-BD59-A6C34878D82A}">
                    <a16:rowId xmlns:a16="http://schemas.microsoft.com/office/drawing/2014/main" val="3910697272"/>
                  </a:ext>
                </a:extLst>
              </a:tr>
              <a:tr h="809205">
                <a:tc vMerge="1">
                  <a:txBody>
                    <a:bodyPr/>
                    <a:lstStyle/>
                    <a:p>
                      <a:endParaRPr lang="en-US"/>
                    </a:p>
                  </a:txBody>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Internet access</a:t>
                      </a:r>
                      <a:endParaRPr lang="en-US" sz="1800" b="1"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 </a:t>
                      </a:r>
                      <a:endParaRPr lang="en-US" sz="1800" b="1" dirty="0">
                        <a:effectLst/>
                        <a:latin typeface="Arial" panose="020B0604020202020204" pitchFamily="34" charset="0"/>
                        <a:ea typeface="Arial" panose="020B0604020202020204" pitchFamily="34" charset="0"/>
                      </a:endParaRPr>
                    </a:p>
                  </a:txBody>
                  <a:tcPr marL="63483" marR="63483" marT="63483" marB="63483" anchor="ct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HH is deprived if it has no access to internet cable, wire nor router</a:t>
                      </a:r>
                    </a:p>
                  </a:txBody>
                  <a:tcPr marL="63483" marR="63483" marT="63483" marB="63483" anchor="ctr"/>
                </a:tc>
                <a:extLst>
                  <a:ext uri="{0D108BD9-81ED-4DB2-BD59-A6C34878D82A}">
                    <a16:rowId xmlns:a16="http://schemas.microsoft.com/office/drawing/2014/main" val="1835975810"/>
                  </a:ext>
                </a:extLst>
              </a:tr>
              <a:tr h="841620">
                <a:tc vMerge="1">
                  <a:txBody>
                    <a:bodyPr/>
                    <a:lstStyle/>
                    <a:p>
                      <a:endParaRPr lang="en-US"/>
                    </a:p>
                  </a:txBody>
                  <a:tcP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Electricity</a:t>
                      </a:r>
                      <a:endParaRPr lang="en-US" sz="1800" b="1" dirty="0">
                        <a:effectLst/>
                        <a:latin typeface="Arial" panose="020B0604020202020204" pitchFamily="34" charset="0"/>
                        <a:ea typeface="Arial" panose="020B0604020202020204" pitchFamily="34" charset="0"/>
                      </a:endParaRPr>
                    </a:p>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 </a:t>
                      </a:r>
                      <a:endParaRPr lang="en-US" sz="1800" b="1" dirty="0">
                        <a:effectLst/>
                        <a:latin typeface="Arial" panose="020B0604020202020204" pitchFamily="34" charset="0"/>
                        <a:ea typeface="Arial" panose="020B0604020202020204" pitchFamily="34" charset="0"/>
                      </a:endParaRPr>
                    </a:p>
                  </a:txBody>
                  <a:tcPr marL="63483" marR="63483" marT="63483" marB="63483" anchor="ctr"/>
                </a:tc>
                <a:tc>
                  <a:txBody>
                    <a:bodyPr/>
                    <a:lstStyle/>
                    <a:p>
                      <a:pPr marL="0" marR="0" algn="ctr">
                        <a:lnSpc>
                          <a:spcPct val="115000"/>
                        </a:lnSpc>
                        <a:spcBef>
                          <a:spcPts val="0"/>
                        </a:spcBef>
                        <a:spcAft>
                          <a:spcPts val="0"/>
                        </a:spcAft>
                      </a:pPr>
                      <a:r>
                        <a:rPr lang="en-US" sz="1400" b="1" dirty="0">
                          <a:effectLst/>
                          <a:latin typeface="Arial" panose="020B0604020202020204" pitchFamily="34" charset="0"/>
                          <a:ea typeface="Arial" panose="020B0604020202020204" pitchFamily="34" charset="0"/>
                        </a:rPr>
                        <a:t>HH is deprived if the household is not connected to the public network or is connected but the service is interrupted more than once a week</a:t>
                      </a:r>
                    </a:p>
                  </a:txBody>
                  <a:tcPr marL="63483" marR="63483" marT="63483" marB="63483" anchor="ctr"/>
                </a:tc>
                <a:extLst>
                  <a:ext uri="{0D108BD9-81ED-4DB2-BD59-A6C34878D82A}">
                    <a16:rowId xmlns:a16="http://schemas.microsoft.com/office/drawing/2014/main" val="333359552"/>
                  </a:ext>
                </a:extLst>
              </a:tr>
            </a:tbl>
          </a:graphicData>
        </a:graphic>
      </p:graphicFrame>
    </p:spTree>
    <p:extLst>
      <p:ext uri="{BB962C8B-B14F-4D97-AF65-F5344CB8AC3E}">
        <p14:creationId xmlns:p14="http://schemas.microsoft.com/office/powerpoint/2010/main" val="238126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54F06DE-A934-4A7D-A709-B06B6007CD69}"/>
              </a:ext>
            </a:extLst>
          </p:cNvPr>
          <p:cNvSpPr>
            <a:spLocks noGrp="1"/>
          </p:cNvSpPr>
          <p:nvPr>
            <p:ph type="subTitle" idx="1"/>
          </p:nvPr>
        </p:nvSpPr>
        <p:spPr/>
        <p:txBody>
          <a:bodyPr/>
          <a:lstStyle/>
          <a:p>
            <a:r>
              <a:rPr lang="en-US" dirty="0"/>
              <a:t>Framework (3/3) </a:t>
            </a:r>
          </a:p>
          <a:p>
            <a:endParaRPr lang="en-US" dirty="0"/>
          </a:p>
        </p:txBody>
      </p:sp>
      <p:graphicFrame>
        <p:nvGraphicFramePr>
          <p:cNvPr id="11" name="Content Placeholder 10">
            <a:extLst>
              <a:ext uri="{FF2B5EF4-FFF2-40B4-BE49-F238E27FC236}">
                <a16:creationId xmlns:a16="http://schemas.microsoft.com/office/drawing/2014/main" id="{64A54203-DC59-4366-99FB-968BE95BB993}"/>
              </a:ext>
            </a:extLst>
          </p:cNvPr>
          <p:cNvGraphicFramePr>
            <a:graphicFrameLocks noGrp="1"/>
          </p:cNvGraphicFramePr>
          <p:nvPr>
            <p:ph sz="half" idx="2"/>
            <p:extLst>
              <p:ext uri="{D42A27DB-BD31-4B8C-83A1-F6EECF244321}">
                <p14:modId xmlns:p14="http://schemas.microsoft.com/office/powerpoint/2010/main" val="1332643418"/>
              </p:ext>
            </p:extLst>
          </p:nvPr>
        </p:nvGraphicFramePr>
        <p:xfrm>
          <a:off x="0" y="1340768"/>
          <a:ext cx="12188825" cy="5517232"/>
        </p:xfrm>
        <a:graphic>
          <a:graphicData uri="http://schemas.openxmlformats.org/drawingml/2006/table">
            <a:tbl>
              <a:tblPr firstRow="1" bandRow="1">
                <a:tableStyleId>{5C22544A-7EE6-4342-B048-85BDC9FD1C3A}</a:tableStyleId>
              </a:tblPr>
              <a:tblGrid>
                <a:gridCol w="2133973">
                  <a:extLst>
                    <a:ext uri="{9D8B030D-6E8A-4147-A177-3AD203B41FA5}">
                      <a16:colId xmlns:a16="http://schemas.microsoft.com/office/drawing/2014/main" val="2223849959"/>
                    </a:ext>
                  </a:extLst>
                </a:gridCol>
                <a:gridCol w="3816424">
                  <a:extLst>
                    <a:ext uri="{9D8B030D-6E8A-4147-A177-3AD203B41FA5}">
                      <a16:colId xmlns:a16="http://schemas.microsoft.com/office/drawing/2014/main" val="34704509"/>
                    </a:ext>
                  </a:extLst>
                </a:gridCol>
                <a:gridCol w="6238428">
                  <a:extLst>
                    <a:ext uri="{9D8B030D-6E8A-4147-A177-3AD203B41FA5}">
                      <a16:colId xmlns:a16="http://schemas.microsoft.com/office/drawing/2014/main" val="3546809058"/>
                    </a:ext>
                  </a:extLst>
                </a:gridCol>
              </a:tblGrid>
              <a:tr h="486505">
                <a:tc>
                  <a:txBody>
                    <a:bodyPr/>
                    <a:lstStyle/>
                    <a:p>
                      <a:pPr algn="ctr" fontAlgn="ctr"/>
                      <a:r>
                        <a:rPr lang="en-US" sz="1400" b="1" i="0" u="none" strike="noStrike" dirty="0">
                          <a:solidFill>
                            <a:schemeClr val="bg1"/>
                          </a:solidFill>
                          <a:effectLst/>
                          <a:latin typeface="Arial" panose="020B0604020202020204" pitchFamily="34" charset="0"/>
                        </a:rPr>
                        <a:t>Dimension</a:t>
                      </a:r>
                    </a:p>
                  </a:txBody>
                  <a:tcPr marL="9523" marR="9523" marT="63483" marB="63483" anchor="ctr"/>
                </a:tc>
                <a:tc>
                  <a:txBody>
                    <a:bodyPr/>
                    <a:lstStyle/>
                    <a:p>
                      <a:pPr algn="ctr" fontAlgn="ctr"/>
                      <a:r>
                        <a:rPr lang="en-US" sz="1400" b="1" i="0" u="none" strike="noStrike" dirty="0">
                          <a:solidFill>
                            <a:schemeClr val="bg1"/>
                          </a:solidFill>
                          <a:effectLst/>
                          <a:latin typeface="Arial" panose="020B0604020202020204" pitchFamily="34" charset="0"/>
                        </a:rPr>
                        <a:t>Indicators</a:t>
                      </a:r>
                    </a:p>
                  </a:txBody>
                  <a:tcPr marL="9523" marR="9523" marT="9523" marB="0" anchor="ctr"/>
                </a:tc>
                <a:tc>
                  <a:txBody>
                    <a:bodyPr/>
                    <a:lstStyle/>
                    <a:p>
                      <a:pPr algn="ctr" fontAlgn="ctr"/>
                      <a:r>
                        <a:rPr lang="en-US" sz="1400" b="1" i="0" u="none" strike="noStrike" dirty="0">
                          <a:solidFill>
                            <a:schemeClr val="bg1"/>
                          </a:solidFill>
                          <a:effectLst/>
                          <a:latin typeface="Arial" panose="020B0604020202020204" pitchFamily="34" charset="0"/>
                        </a:rPr>
                        <a:t>Definition</a:t>
                      </a:r>
                    </a:p>
                  </a:txBody>
                  <a:tcPr marL="9523" marR="9523" marT="9523" marB="0" anchor="ctr"/>
                </a:tc>
                <a:extLst>
                  <a:ext uri="{0D108BD9-81ED-4DB2-BD59-A6C34878D82A}">
                    <a16:rowId xmlns:a16="http://schemas.microsoft.com/office/drawing/2014/main" val="1716103011"/>
                  </a:ext>
                </a:extLst>
              </a:tr>
              <a:tr h="989032">
                <a:tc rowSpan="2">
                  <a:txBody>
                    <a:bodyPr/>
                    <a:lstStyle/>
                    <a:p>
                      <a:pPr marL="0" marR="0" algn="ctr">
                        <a:lnSpc>
                          <a:spcPct val="115000"/>
                        </a:lnSpc>
                        <a:spcBef>
                          <a:spcPts val="0"/>
                        </a:spcBef>
                        <a:spcAft>
                          <a:spcPts val="0"/>
                        </a:spcAft>
                      </a:pPr>
                      <a:r>
                        <a:rPr lang="en-US" sz="1300" b="1" dirty="0">
                          <a:effectLst/>
                          <a:latin typeface="Arial" panose="020B0604020202020204" pitchFamily="34" charset="0"/>
                          <a:ea typeface="Arial" panose="020B0604020202020204" pitchFamily="34" charset="0"/>
                        </a:rPr>
                        <a:t>Employment</a:t>
                      </a:r>
                    </a:p>
                  </a:txBody>
                  <a:tcPr marL="63483" marR="63483" marT="63483" marB="63483" anchor="ctr"/>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Unemployment</a:t>
                      </a:r>
                      <a:r>
                        <a:rPr lang="en-US" sz="1300" b="1" kern="1200" dirty="0">
                          <a:solidFill>
                            <a:schemeClr val="dk1"/>
                          </a:solidFill>
                          <a:effectLst/>
                          <a:latin typeface="Arial" panose="020B0604020202020204" pitchFamily="34" charset="0"/>
                          <a:ea typeface="Arial" panose="020B0604020202020204" pitchFamily="34" charset="0"/>
                          <a:cs typeface="+mn-cs"/>
                        </a:rPr>
                        <a:t> </a:t>
                      </a:r>
                    </a:p>
                  </a:txBody>
                  <a:tcPr marL="63483" marR="63483" marT="63483" marB="63483" anchor="ctr"/>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A household is deprived if any household member aged 15 to 64 part of the labor force is not working and is actively looking for a job</a:t>
                      </a:r>
                      <a:endParaRPr lang="en-US" sz="1300" b="1" kern="1200" dirty="0">
                        <a:solidFill>
                          <a:schemeClr val="dk1"/>
                        </a:solidFill>
                        <a:effectLst/>
                        <a:latin typeface="Arial" panose="020B0604020202020204" pitchFamily="34" charset="0"/>
                        <a:ea typeface="Arial" panose="020B0604020202020204" pitchFamily="34" charset="0"/>
                        <a:cs typeface="+mn-cs"/>
                      </a:endParaRPr>
                    </a:p>
                  </a:txBody>
                  <a:tcPr marL="63483" marR="63483" marT="63483" marB="63483" anchor="ctr"/>
                </a:tc>
                <a:extLst>
                  <a:ext uri="{0D108BD9-81ED-4DB2-BD59-A6C34878D82A}">
                    <a16:rowId xmlns:a16="http://schemas.microsoft.com/office/drawing/2014/main" val="3256376439"/>
                  </a:ext>
                </a:extLst>
              </a:tr>
              <a:tr h="853207">
                <a:tc vMerge="1">
                  <a:txBody>
                    <a:bodyPr/>
                    <a:lstStyle/>
                    <a:p>
                      <a:endParaRPr lang="en-US"/>
                    </a:p>
                  </a:txBody>
                  <a:tcPr/>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Decent work and social insurance </a:t>
                      </a:r>
                    </a:p>
                  </a:txBody>
                  <a:tcPr marL="63483" marR="63483" marT="63483" marB="63483" anchor="ctr"/>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A household is deprived if working household member aged 15 to 64 is: working with no contract or is working and not participating in social insurance</a:t>
                      </a:r>
                    </a:p>
                  </a:txBody>
                  <a:tcPr marL="63483" marR="63483" marT="63483" marB="63483" anchor="ctr"/>
                </a:tc>
                <a:extLst>
                  <a:ext uri="{0D108BD9-81ED-4DB2-BD59-A6C34878D82A}">
                    <a16:rowId xmlns:a16="http://schemas.microsoft.com/office/drawing/2014/main" val="2530729550"/>
                  </a:ext>
                </a:extLst>
              </a:tr>
              <a:tr h="961996">
                <a:tc rowSpan="2">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Social protection </a:t>
                      </a:r>
                      <a:endParaRPr lang="en-US" sz="1300" b="1" kern="1200" dirty="0">
                        <a:solidFill>
                          <a:schemeClr val="dk1"/>
                        </a:solidFill>
                        <a:effectLst/>
                        <a:latin typeface="Arial" panose="020B0604020202020204" pitchFamily="34" charset="0"/>
                        <a:ea typeface="Arial" panose="020B0604020202020204" pitchFamily="34" charset="0"/>
                        <a:cs typeface="+mn-cs"/>
                      </a:endParaRPr>
                    </a:p>
                  </a:txBody>
                  <a:tcPr marL="63483" marR="63483" marT="63483" marB="63483" anchor="ctr"/>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Calibri" panose="020F0502020204030204" pitchFamily="34" charset="0"/>
                          <a:cs typeface="+mn-cs"/>
                        </a:rPr>
                        <a:t>Social assistance</a:t>
                      </a:r>
                    </a:p>
                  </a:txBody>
                  <a:tcPr marL="68580" marR="68580" marT="0" marB="0"/>
                </a:tc>
                <a:tc>
                  <a:txBody>
                    <a:bodyPr/>
                    <a:lstStyle/>
                    <a:p>
                      <a:pPr marL="0" marR="0" algn="ctr" defTabSz="1218987" rtl="0" eaLnBrk="1" latinLnBrk="0" hangingPunct="1">
                        <a:lnSpc>
                          <a:spcPct val="115000"/>
                        </a:lnSpc>
                        <a:spcBef>
                          <a:spcPts val="0"/>
                        </a:spcBef>
                        <a:spcAft>
                          <a:spcPts val="0"/>
                        </a:spcAft>
                      </a:pPr>
                      <a:r>
                        <a:rPr lang="en-US" sz="1300" b="1" kern="1200">
                          <a:solidFill>
                            <a:schemeClr val="dk1"/>
                          </a:solidFill>
                          <a:effectLst/>
                          <a:latin typeface="Arial" panose="020B0604020202020204" pitchFamily="34" charset="0"/>
                          <a:ea typeface="Calibri" panose="020F0502020204030204" pitchFamily="34" charset="0"/>
                          <a:cs typeface="+mn-cs"/>
                        </a:rPr>
                        <a:t>A household is deprived if it falls below the poverty line, is eligible for a social assistance program, but does not receive any kind of social transfers</a:t>
                      </a:r>
                    </a:p>
                    <a:p>
                      <a:pPr marL="0" marR="0" algn="ctr" defTabSz="1218987" rtl="0" eaLnBrk="1" latinLnBrk="0" hangingPunct="1">
                        <a:lnSpc>
                          <a:spcPct val="115000"/>
                        </a:lnSpc>
                        <a:spcBef>
                          <a:spcPts val="0"/>
                        </a:spcBef>
                        <a:spcAft>
                          <a:spcPts val="0"/>
                        </a:spcAft>
                      </a:pPr>
                      <a:r>
                        <a:rPr lang="en-US" sz="1300" b="1" kern="1200">
                          <a:solidFill>
                            <a:schemeClr val="dk1"/>
                          </a:solidFill>
                          <a:effectLst/>
                          <a:latin typeface="Arial" panose="020B0604020202020204" pitchFamily="34" charset="0"/>
                          <a:ea typeface="Calibri" panose="020F0502020204030204" pitchFamily="34" charset="0"/>
                          <a:cs typeface="+mn-cs"/>
                        </a:rPr>
                        <a:t>(Eligibility criteria: TK: poor and has children &lt;18, Karama: poor and has elderly or disabled. Transfers include Takaful, Karama, or Ration card)</a:t>
                      </a:r>
                    </a:p>
                  </a:txBody>
                  <a:tcPr marL="68580" marR="68580" marT="0" marB="0"/>
                </a:tc>
                <a:extLst>
                  <a:ext uri="{0D108BD9-81ED-4DB2-BD59-A6C34878D82A}">
                    <a16:rowId xmlns:a16="http://schemas.microsoft.com/office/drawing/2014/main" val="1835975810"/>
                  </a:ext>
                </a:extLst>
              </a:tr>
              <a:tr h="470554">
                <a:tc vMerge="1">
                  <a:txBody>
                    <a:bodyPr/>
                    <a:lstStyle/>
                    <a:p>
                      <a:endParaRPr lang="en-US"/>
                    </a:p>
                  </a:txBody>
                  <a:tcPr/>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Calibri" panose="020F0502020204030204" pitchFamily="34" charset="0"/>
                          <a:cs typeface="+mn-cs"/>
                        </a:rPr>
                        <a:t>Social protection</a:t>
                      </a:r>
                    </a:p>
                  </a:txBody>
                  <a:tcPr marL="68580" marR="68580" marT="0" marB="0"/>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Calibri" panose="020F0502020204030204" pitchFamily="34" charset="0"/>
                          <a:cs typeface="+mn-cs"/>
                        </a:rPr>
                        <a:t>A household is deprived if less than 1/2 of family members 18+ have a source of income: including labor income, assets or real estates, or social transfers</a:t>
                      </a:r>
                    </a:p>
                  </a:txBody>
                  <a:tcPr marL="68580" marR="68580" marT="0" marB="0"/>
                </a:tc>
                <a:extLst>
                  <a:ext uri="{0D108BD9-81ED-4DB2-BD59-A6C34878D82A}">
                    <a16:rowId xmlns:a16="http://schemas.microsoft.com/office/drawing/2014/main" val="2852385590"/>
                  </a:ext>
                </a:extLst>
              </a:tr>
              <a:tr h="877969">
                <a:tc rowSpan="2">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Food Security </a:t>
                      </a:r>
                    </a:p>
                  </a:txBody>
                  <a:tcPr marL="63483" marR="63483" marT="63483" marB="63483" anchor="ctr"/>
                </a:tc>
                <a:tc>
                  <a:txBody>
                    <a:bodyPr/>
                    <a:lstStyle/>
                    <a:p>
                      <a:pPr marL="0" marR="0" algn="ctr" defTabSz="1218987" rtl="0" eaLnBrk="1" latinLnBrk="0" hangingPunct="1">
                        <a:lnSpc>
                          <a:spcPct val="115000"/>
                        </a:lnSpc>
                        <a:spcBef>
                          <a:spcPts val="0"/>
                        </a:spcBef>
                        <a:spcAft>
                          <a:spcPts val="0"/>
                        </a:spcAft>
                      </a:pPr>
                      <a:r>
                        <a:rPr lang="en-US" sz="1300" b="1" kern="1200">
                          <a:solidFill>
                            <a:schemeClr val="dk1"/>
                          </a:solidFill>
                          <a:effectLst/>
                          <a:latin typeface="Arial" panose="020B0604020202020204" pitchFamily="34" charset="0"/>
                          <a:ea typeface="+mn-ea"/>
                          <a:cs typeface="+mn-cs"/>
                        </a:rPr>
                        <a:t>Child stunting and wasting</a:t>
                      </a:r>
                    </a:p>
                  </a:txBody>
                  <a:tcPr marL="68580" marR="68580" marT="0" marB="0"/>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A household is deprived if any child aged (0-59 months) is stunted (height for age &lt;-2 SD) OR if any child aged (0-59 months) is wasted (weight-for-age &lt;-2 SD)</a:t>
                      </a:r>
                    </a:p>
                  </a:txBody>
                  <a:tcPr marL="68580" marR="68580" marT="0" marB="0"/>
                </a:tc>
                <a:extLst>
                  <a:ext uri="{0D108BD9-81ED-4DB2-BD59-A6C34878D82A}">
                    <a16:rowId xmlns:a16="http://schemas.microsoft.com/office/drawing/2014/main" val="386308357"/>
                  </a:ext>
                </a:extLst>
              </a:tr>
              <a:tr h="877969">
                <a:tc vMerge="1">
                  <a:txBody>
                    <a:bodyPr/>
                    <a:lstStyle/>
                    <a:p>
                      <a:pPr marL="0" marR="0" algn="ctr" defTabSz="1218987" rtl="0" eaLnBrk="1" latinLnBrk="0" hangingPunct="1">
                        <a:lnSpc>
                          <a:spcPct val="115000"/>
                        </a:lnSpc>
                        <a:spcBef>
                          <a:spcPts val="0"/>
                        </a:spcBef>
                        <a:spcAft>
                          <a:spcPts val="0"/>
                        </a:spcAft>
                      </a:pPr>
                      <a:endParaRPr lang="en-US" sz="1300" b="1" kern="1200" dirty="0">
                        <a:solidFill>
                          <a:schemeClr val="dk1"/>
                        </a:solidFill>
                        <a:effectLst/>
                        <a:latin typeface="Arial" panose="020B0604020202020204" pitchFamily="34" charset="0"/>
                        <a:ea typeface="Arial" panose="020B0604020202020204" pitchFamily="34" charset="0"/>
                        <a:cs typeface="+mn-cs"/>
                      </a:endParaRPr>
                    </a:p>
                  </a:txBody>
                  <a:tcPr marL="63483" marR="63483" marT="63483" marB="63483" anchor="ctr"/>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Animal source food intake (ASF)</a:t>
                      </a:r>
                    </a:p>
                  </a:txBody>
                  <a:tcPr marL="68580" marR="68580" marT="0" marB="0"/>
                </a:tc>
                <a:tc>
                  <a:txBody>
                    <a:bodyPr/>
                    <a:lstStyle/>
                    <a:p>
                      <a:pPr marL="0" marR="0" algn="ctr" defTabSz="1218987" rtl="0" eaLnBrk="1" latinLnBrk="0" hangingPunct="1">
                        <a:lnSpc>
                          <a:spcPct val="115000"/>
                        </a:lnSpc>
                        <a:spcBef>
                          <a:spcPts val="0"/>
                        </a:spcBef>
                        <a:spcAft>
                          <a:spcPts val="0"/>
                        </a:spcAft>
                      </a:pPr>
                      <a:r>
                        <a:rPr lang="en-US" sz="1300" b="1" kern="1200" dirty="0">
                          <a:solidFill>
                            <a:schemeClr val="dk1"/>
                          </a:solidFill>
                          <a:effectLst/>
                          <a:latin typeface="Arial" panose="020B0604020202020204" pitchFamily="34" charset="0"/>
                          <a:ea typeface="+mn-ea"/>
                          <a:cs typeface="+mn-cs"/>
                        </a:rPr>
                        <a:t>A household is deprived if it has any child 6-59 months not having received in the past week animal source food: (a) eggs (b) meat, poultry, fish or (c) dairy products</a:t>
                      </a:r>
                    </a:p>
                  </a:txBody>
                  <a:tcPr marL="68580" marR="68580" marT="0" marB="0"/>
                </a:tc>
                <a:extLst>
                  <a:ext uri="{0D108BD9-81ED-4DB2-BD59-A6C34878D82A}">
                    <a16:rowId xmlns:a16="http://schemas.microsoft.com/office/drawing/2014/main" val="3991912323"/>
                  </a:ext>
                </a:extLst>
              </a:tr>
            </a:tbl>
          </a:graphicData>
        </a:graphic>
      </p:graphicFrame>
    </p:spTree>
    <p:extLst>
      <p:ext uri="{BB962C8B-B14F-4D97-AF65-F5344CB8AC3E}">
        <p14:creationId xmlns:p14="http://schemas.microsoft.com/office/powerpoint/2010/main" val="111155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4FCFD-C6E6-46EA-B7C0-4EC44226CB89}"/>
              </a:ext>
            </a:extLst>
          </p:cNvPr>
          <p:cNvSpPr>
            <a:spLocks noGrp="1"/>
          </p:cNvSpPr>
          <p:nvPr>
            <p:ph type="title"/>
          </p:nvPr>
        </p:nvSpPr>
        <p:spPr>
          <a:xfrm>
            <a:off x="1117309" y="76200"/>
            <a:ext cx="10157354" cy="1397000"/>
          </a:xfrm>
        </p:spPr>
        <p:txBody>
          <a:bodyPr anchor="b">
            <a:normAutofit/>
          </a:bodyPr>
          <a:lstStyle/>
          <a:p>
            <a:r>
              <a:rPr lang="en-GB" dirty="0"/>
              <a:t>Preliminary results </a:t>
            </a:r>
            <a:endParaRPr lang="en-US" dirty="0"/>
          </a:p>
        </p:txBody>
      </p:sp>
      <p:sp>
        <p:nvSpPr>
          <p:cNvPr id="5" name="Slide Number Placeholder 4">
            <a:extLst>
              <a:ext uri="{FF2B5EF4-FFF2-40B4-BE49-F238E27FC236}">
                <a16:creationId xmlns:a16="http://schemas.microsoft.com/office/drawing/2014/main" id="{8CE08528-6B11-4472-A7A9-F9575939B473}"/>
              </a:ext>
            </a:extLst>
          </p:cNvPr>
          <p:cNvSpPr>
            <a:spLocks noGrp="1"/>
          </p:cNvSpPr>
          <p:nvPr>
            <p:ph type="sldNum" sz="quarter" idx="12"/>
          </p:nvPr>
        </p:nvSpPr>
        <p:spPr>
          <a:xfrm>
            <a:off x="10167146" y="6400801"/>
            <a:ext cx="1107518" cy="320675"/>
          </a:xfrm>
        </p:spPr>
        <p:txBody>
          <a:bodyPr anchor="b">
            <a:normAutofit/>
          </a:bodyPr>
          <a:lstStyle/>
          <a:p>
            <a:pPr>
              <a:spcAft>
                <a:spcPts val="600"/>
              </a:spcAft>
            </a:pPr>
            <a:fld id="{EB37DED6-D4C7-42EE-AB49-D2E39E64FDE4}" type="slidenum">
              <a:rPr lang="en-US" smtClean="0"/>
              <a:pPr>
                <a:spcAft>
                  <a:spcPts val="600"/>
                </a:spcAft>
              </a:pPr>
              <a:t>15</a:t>
            </a:fld>
            <a:endParaRPr lang="en-US"/>
          </a:p>
        </p:txBody>
      </p:sp>
      <p:graphicFrame>
        <p:nvGraphicFramePr>
          <p:cNvPr id="6" name="Content Placeholder 5">
            <a:extLst>
              <a:ext uri="{FF2B5EF4-FFF2-40B4-BE49-F238E27FC236}">
                <a16:creationId xmlns:a16="http://schemas.microsoft.com/office/drawing/2014/main" id="{60ED34BB-76C1-42FF-A299-EF2E7DD08289}"/>
              </a:ext>
            </a:extLst>
          </p:cNvPr>
          <p:cNvGraphicFramePr>
            <a:graphicFrameLocks noGrp="1"/>
          </p:cNvGraphicFramePr>
          <p:nvPr>
            <p:ph sz="half" idx="4294967295"/>
            <p:extLst>
              <p:ext uri="{D42A27DB-BD31-4B8C-83A1-F6EECF244321}">
                <p14:modId xmlns:p14="http://schemas.microsoft.com/office/powerpoint/2010/main" val="3189619673"/>
              </p:ext>
            </p:extLst>
          </p:nvPr>
        </p:nvGraphicFramePr>
        <p:xfrm>
          <a:off x="6229350" y="1701800"/>
          <a:ext cx="5043488" cy="4470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372FFA85-E7E0-47D0-B654-069D2D642A23}"/>
              </a:ext>
            </a:extLst>
          </p:cNvPr>
          <p:cNvGraphicFramePr>
            <a:graphicFrameLocks noGrp="1"/>
          </p:cNvGraphicFramePr>
          <p:nvPr>
            <p:ph sz="half" idx="1"/>
            <p:extLst>
              <p:ext uri="{D42A27DB-BD31-4B8C-83A1-F6EECF244321}">
                <p14:modId xmlns:p14="http://schemas.microsoft.com/office/powerpoint/2010/main" val="81779397"/>
              </p:ext>
            </p:extLst>
          </p:nvPr>
        </p:nvGraphicFramePr>
        <p:xfrm>
          <a:off x="1116013" y="1701800"/>
          <a:ext cx="5043488" cy="447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460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CE6C-E8EB-4EA2-B0AB-076669D3A019}"/>
              </a:ext>
            </a:extLst>
          </p:cNvPr>
          <p:cNvSpPr>
            <a:spLocks noGrp="1"/>
          </p:cNvSpPr>
          <p:nvPr>
            <p:ph type="title"/>
          </p:nvPr>
        </p:nvSpPr>
        <p:spPr/>
        <p:txBody>
          <a:bodyPr/>
          <a:lstStyle/>
          <a:p>
            <a:r>
              <a:rPr lang="en-GB" dirty="0"/>
              <a:t>Preliminary results </a:t>
            </a:r>
            <a:endParaRPr lang="en-US" dirty="0"/>
          </a:p>
        </p:txBody>
      </p:sp>
      <p:sp>
        <p:nvSpPr>
          <p:cNvPr id="4" name="Slide Number Placeholder 3">
            <a:extLst>
              <a:ext uri="{FF2B5EF4-FFF2-40B4-BE49-F238E27FC236}">
                <a16:creationId xmlns:a16="http://schemas.microsoft.com/office/drawing/2014/main" id="{00FA4FC8-A915-4D03-A221-C044A62455AA}"/>
              </a:ext>
            </a:extLst>
          </p:cNvPr>
          <p:cNvSpPr>
            <a:spLocks noGrp="1"/>
          </p:cNvSpPr>
          <p:nvPr>
            <p:ph type="sldNum" sz="quarter" idx="12"/>
          </p:nvPr>
        </p:nvSpPr>
        <p:spPr/>
        <p:txBody>
          <a:bodyPr/>
          <a:lstStyle/>
          <a:p>
            <a:fld id="{DA60BA0E-20D0-4E7C-B286-26C960A6788F}" type="slidenum">
              <a:rPr lang="en-US" smtClean="0"/>
              <a:pPr/>
              <a:t>16</a:t>
            </a:fld>
            <a:endParaRPr lang="en-US"/>
          </a:p>
        </p:txBody>
      </p:sp>
      <p:graphicFrame>
        <p:nvGraphicFramePr>
          <p:cNvPr id="5" name="Content Placeholder 4">
            <a:extLst>
              <a:ext uri="{FF2B5EF4-FFF2-40B4-BE49-F238E27FC236}">
                <a16:creationId xmlns:a16="http://schemas.microsoft.com/office/drawing/2014/main" id="{6164BCDE-66C5-4578-BDCD-4148CA5AD4E1}"/>
              </a:ext>
            </a:extLst>
          </p:cNvPr>
          <p:cNvGraphicFramePr>
            <a:graphicFrameLocks noGrp="1"/>
          </p:cNvGraphicFramePr>
          <p:nvPr>
            <p:ph idx="1"/>
            <p:extLst>
              <p:ext uri="{D42A27DB-BD31-4B8C-83A1-F6EECF244321}">
                <p14:modId xmlns:p14="http://schemas.microsoft.com/office/powerpoint/2010/main" val="591426763"/>
              </p:ext>
            </p:extLst>
          </p:nvPr>
        </p:nvGraphicFramePr>
        <p:xfrm>
          <a:off x="1117600" y="1701800"/>
          <a:ext cx="10156825" cy="447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4018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4E513-F1F5-489A-B79B-82694C2FA68B}"/>
              </a:ext>
            </a:extLst>
          </p:cNvPr>
          <p:cNvSpPr>
            <a:spLocks noGrp="1"/>
          </p:cNvSpPr>
          <p:nvPr>
            <p:ph type="title"/>
          </p:nvPr>
        </p:nvSpPr>
        <p:spPr>
          <a:xfrm>
            <a:off x="477788" y="76200"/>
            <a:ext cx="10796875" cy="1397000"/>
          </a:xfrm>
        </p:spPr>
        <p:txBody>
          <a:bodyPr>
            <a:normAutofit/>
          </a:bodyPr>
          <a:lstStyle/>
          <a:p>
            <a:r>
              <a:rPr lang="en-GB" sz="4800" b="1" dirty="0">
                <a:solidFill>
                  <a:srgbClr val="002060"/>
                </a:solidFill>
                <a:latin typeface="Garamond" panose="02020404030301010803" pitchFamily="18" charset="0"/>
                <a:cs typeface="Arial" panose="020B0604020202020204" pitchFamily="34" charset="0"/>
              </a:rPr>
              <a:t>Where we need to go </a:t>
            </a:r>
            <a:endParaRPr lang="en-US" sz="4800" b="1" dirty="0">
              <a:solidFill>
                <a:srgbClr val="002060"/>
              </a:solidFill>
              <a:latin typeface="Garamond" panose="02020404030301010803"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0D59F15F-8E2D-423F-BDC2-D8325567013C}"/>
              </a:ext>
            </a:extLst>
          </p:cNvPr>
          <p:cNvSpPr>
            <a:spLocks noGrp="1"/>
          </p:cNvSpPr>
          <p:nvPr>
            <p:ph idx="1"/>
          </p:nvPr>
        </p:nvSpPr>
        <p:spPr>
          <a:xfrm>
            <a:off x="549796" y="1473200"/>
            <a:ext cx="11305256" cy="4699000"/>
          </a:xfrm>
        </p:spPr>
        <p:txBody>
          <a:bodyPr>
            <a:normAutofit/>
          </a:bodyPr>
          <a:lstStyle/>
          <a:p>
            <a:pPr marL="342900" lvl="0" indent="-342900" algn="just">
              <a:lnSpc>
                <a:spcPct val="115000"/>
              </a:lnSpc>
              <a:spcAft>
                <a:spcPts val="1000"/>
              </a:spcAft>
              <a:buFont typeface="Wingdings" panose="05000000000000000000" pitchFamily="2" charset="2"/>
              <a:buChar char=""/>
            </a:pPr>
            <a:r>
              <a:rPr lang="en-US" sz="2000" b="1" dirty="0">
                <a:solidFill>
                  <a:srgbClr val="4472C4"/>
                </a:solidFill>
                <a:latin typeface="Garamond" panose="02020404030301010803" pitchFamily="18" charset="0"/>
                <a:cs typeface="Arial" panose="020B0604020202020204" pitchFamily="34" charset="0"/>
              </a:rPr>
              <a:t>Launching Egypt  N-MPI Index </a:t>
            </a:r>
            <a:r>
              <a:rPr lang="en-GB" sz="2000" b="1" dirty="0">
                <a:solidFill>
                  <a:srgbClr val="4472C4"/>
                </a:solidFill>
                <a:latin typeface="Garamond" panose="02020404030301010803" pitchFamily="18" charset="0"/>
                <a:cs typeface="Arial" panose="020B0604020202020204" pitchFamily="34" charset="0"/>
              </a:rPr>
              <a:t>and use MPIs when crafting our first poverty eradication strategies, and monitoring change</a:t>
            </a:r>
            <a:endParaRPr lang="en-US" sz="2000" b="1" dirty="0">
              <a:solidFill>
                <a:srgbClr val="4472C4"/>
              </a:solidFill>
              <a:latin typeface="Garamond" panose="02020404030301010803" pitchFamily="18" charset="0"/>
              <a:cs typeface="Arial" panose="020B0604020202020204" pitchFamily="34" charset="0"/>
            </a:endParaRPr>
          </a:p>
          <a:p>
            <a:pPr marL="342900" lvl="0" indent="-342900" algn="just">
              <a:lnSpc>
                <a:spcPct val="115000"/>
              </a:lnSpc>
              <a:spcAft>
                <a:spcPts val="1000"/>
              </a:spcAft>
              <a:buFont typeface="Wingdings" panose="05000000000000000000" pitchFamily="2" charset="2"/>
              <a:buChar char=""/>
            </a:pPr>
            <a:r>
              <a:rPr lang="en-US" sz="2000" b="1" i="0" dirty="0">
                <a:solidFill>
                  <a:srgbClr val="4472C4"/>
                </a:solidFill>
                <a:effectLst/>
                <a:latin typeface="Garamond" panose="02020404030301010803" pitchFamily="18" charset="0"/>
                <a:ea typeface="Times New Roman" panose="02020603050405020304" pitchFamily="18" charset="0"/>
                <a:cs typeface="Arial" panose="020B0604020202020204" pitchFamily="34" charset="0"/>
              </a:rPr>
              <a:t>With the help and support of UN-ESCWA and Oxford Poverty and Human Development Initiative, we can work to build statistical-capacity training for national statistics officers to empower them to gather high-quality poverty data with extensive disaggregation and to cover left-behind groups and to track their progress in reducing poverty and achieving other Sustainable Development Goals.</a:t>
            </a:r>
            <a:endParaRPr lang="en-GB" sz="2000" b="1" dirty="0">
              <a:effectLst/>
              <a:latin typeface="Calibri" panose="020F0502020204030204" pitchFamily="34" charset="0"/>
              <a:ea typeface="Times New Roman" panose="02020603050405020304" pitchFamily="18" charset="0"/>
              <a:cs typeface="Arial" panose="020B0604020202020204" pitchFamily="34" charset="0"/>
            </a:endParaRPr>
          </a:p>
          <a:p>
            <a:r>
              <a:rPr lang="en-US" sz="2000" b="1" i="0" dirty="0">
                <a:solidFill>
                  <a:srgbClr val="4472C4"/>
                </a:solidFill>
                <a:effectLst/>
                <a:latin typeface="Garamond" panose="02020404030301010803" pitchFamily="18" charset="0"/>
                <a:ea typeface="Times New Roman" panose="02020603050405020304" pitchFamily="18" charset="0"/>
                <a:cs typeface="Arial" panose="020B0604020202020204" pitchFamily="34" charset="0"/>
              </a:rPr>
              <a:t>Integrating new modules into household surveys would go a long way to capturing human development and the lived reality of poverty. This included vital topics for poverty such as types work, care work, equal work treatment and safety hazards and women empowerment (Bargaining power inside household) .</a:t>
            </a:r>
            <a:endParaRPr lang="en-US" sz="2000" b="1" dirty="0"/>
          </a:p>
        </p:txBody>
      </p:sp>
      <p:sp>
        <p:nvSpPr>
          <p:cNvPr id="4" name="Slide Number Placeholder 3">
            <a:extLst>
              <a:ext uri="{FF2B5EF4-FFF2-40B4-BE49-F238E27FC236}">
                <a16:creationId xmlns:a16="http://schemas.microsoft.com/office/drawing/2014/main" id="{538312CD-4B8D-4D5E-80A2-78047B731FF5}"/>
              </a:ext>
            </a:extLst>
          </p:cNvPr>
          <p:cNvSpPr>
            <a:spLocks noGrp="1"/>
          </p:cNvSpPr>
          <p:nvPr>
            <p:ph type="sldNum" sz="quarter" idx="12"/>
          </p:nvPr>
        </p:nvSpPr>
        <p:spPr/>
        <p:txBody>
          <a:bodyPr/>
          <a:lstStyle/>
          <a:p>
            <a:fld id="{DA60BA0E-20D0-4E7C-B286-26C960A6788F}" type="slidenum">
              <a:rPr lang="en-US" smtClean="0"/>
              <a:pPr/>
              <a:t>17</a:t>
            </a:fld>
            <a:endParaRPr lang="en-US"/>
          </a:p>
        </p:txBody>
      </p:sp>
    </p:spTree>
    <p:extLst>
      <p:ext uri="{BB962C8B-B14F-4D97-AF65-F5344CB8AC3E}">
        <p14:creationId xmlns:p14="http://schemas.microsoft.com/office/powerpoint/2010/main" val="240086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sz="3200" b="1" dirty="0">
                <a:latin typeface="Calibri" panose="020F0502020204030204" pitchFamily="34" charset="0"/>
                <a:cs typeface="Calibri" panose="020F0502020204030204" pitchFamily="34" charset="0"/>
              </a:rPr>
              <a:t>Literature review – Previous studies on EGYPT MPI </a:t>
            </a:r>
          </a:p>
        </p:txBody>
      </p:sp>
      <p:graphicFrame>
        <p:nvGraphicFramePr>
          <p:cNvPr id="8" name="Content Placeholder 7">
            <a:extLst>
              <a:ext uri="{FF2B5EF4-FFF2-40B4-BE49-F238E27FC236}">
                <a16:creationId xmlns:a16="http://schemas.microsoft.com/office/drawing/2014/main" id="{3782AE3E-C5C9-44D4-B76A-F512E5B3F645}"/>
              </a:ext>
            </a:extLst>
          </p:cNvPr>
          <p:cNvGraphicFramePr>
            <a:graphicFrameLocks noGrp="1"/>
          </p:cNvGraphicFramePr>
          <p:nvPr>
            <p:ph sz="half" idx="2"/>
            <p:extLst>
              <p:ext uri="{D42A27DB-BD31-4B8C-83A1-F6EECF244321}">
                <p14:modId xmlns:p14="http://schemas.microsoft.com/office/powerpoint/2010/main" val="1461362139"/>
              </p:ext>
            </p:extLst>
          </p:nvPr>
        </p:nvGraphicFramePr>
        <p:xfrm>
          <a:off x="0" y="1556792"/>
          <a:ext cx="12188825" cy="5346354"/>
        </p:xfrm>
        <a:graphic>
          <a:graphicData uri="http://schemas.openxmlformats.org/drawingml/2006/table">
            <a:tbl>
              <a:tblPr firstRow="1" bandRow="1">
                <a:tableStyleId>{5C22544A-7EE6-4342-B048-85BDC9FD1C3A}</a:tableStyleId>
              </a:tblPr>
              <a:tblGrid>
                <a:gridCol w="754925">
                  <a:extLst>
                    <a:ext uri="{9D8B030D-6E8A-4147-A177-3AD203B41FA5}">
                      <a16:colId xmlns:a16="http://schemas.microsoft.com/office/drawing/2014/main" val="3475923974"/>
                    </a:ext>
                  </a:extLst>
                </a:gridCol>
                <a:gridCol w="2176456">
                  <a:extLst>
                    <a:ext uri="{9D8B030D-6E8A-4147-A177-3AD203B41FA5}">
                      <a16:colId xmlns:a16="http://schemas.microsoft.com/office/drawing/2014/main" val="2110668923"/>
                    </a:ext>
                  </a:extLst>
                </a:gridCol>
                <a:gridCol w="5648521">
                  <a:extLst>
                    <a:ext uri="{9D8B030D-6E8A-4147-A177-3AD203B41FA5}">
                      <a16:colId xmlns:a16="http://schemas.microsoft.com/office/drawing/2014/main" val="2573866069"/>
                    </a:ext>
                  </a:extLst>
                </a:gridCol>
                <a:gridCol w="1323686">
                  <a:extLst>
                    <a:ext uri="{9D8B030D-6E8A-4147-A177-3AD203B41FA5}">
                      <a16:colId xmlns:a16="http://schemas.microsoft.com/office/drawing/2014/main" val="3862294192"/>
                    </a:ext>
                  </a:extLst>
                </a:gridCol>
                <a:gridCol w="2285237">
                  <a:extLst>
                    <a:ext uri="{9D8B030D-6E8A-4147-A177-3AD203B41FA5}">
                      <a16:colId xmlns:a16="http://schemas.microsoft.com/office/drawing/2014/main" val="3165392286"/>
                    </a:ext>
                  </a:extLst>
                </a:gridCol>
              </a:tblGrid>
              <a:tr h="564452">
                <a:tc>
                  <a:txBody>
                    <a:bodyPr/>
                    <a:lstStyle/>
                    <a:p>
                      <a:pPr algn="ctr" fontAlgn="b"/>
                      <a:r>
                        <a:rPr lang="en-US" sz="1400" b="1" i="0" u="none" strike="noStrike" dirty="0">
                          <a:solidFill>
                            <a:srgbClr val="FF0000"/>
                          </a:solidFill>
                          <a:effectLst/>
                          <a:latin typeface="Calibri" panose="020F0502020204030204" pitchFamily="34" charset="0"/>
                        </a:rPr>
                        <a:t>#</a:t>
                      </a:r>
                    </a:p>
                  </a:txBody>
                  <a:tcPr marL="0" marR="0" marT="0" marB="0" anchor="ctr">
                    <a:solidFill>
                      <a:schemeClr val="tx1">
                        <a:lumMod val="20000"/>
                        <a:lumOff val="80000"/>
                      </a:schemeClr>
                    </a:solidFill>
                  </a:tcPr>
                </a:tc>
                <a:tc>
                  <a:txBody>
                    <a:bodyPr/>
                    <a:lstStyle/>
                    <a:p>
                      <a:pPr algn="ctr" rtl="0" fontAlgn="ctr"/>
                      <a:r>
                        <a:rPr lang="en-US" sz="2000" b="1" i="0" u="none" strike="noStrike" dirty="0">
                          <a:solidFill>
                            <a:schemeClr val="tx2"/>
                          </a:solidFill>
                          <a:effectLst/>
                          <a:latin typeface="Selawik Light" panose="020B0502040204020203" pitchFamily="34" charset="0"/>
                        </a:rPr>
                        <a:t>Cited authors and studies</a:t>
                      </a:r>
                    </a:p>
                  </a:txBody>
                  <a:tcPr marL="0" marR="0" marT="0" marB="0" anchor="ctr">
                    <a:solidFill>
                      <a:schemeClr val="tx1">
                        <a:lumMod val="20000"/>
                        <a:lumOff val="80000"/>
                      </a:schemeClr>
                    </a:solidFill>
                  </a:tcPr>
                </a:tc>
                <a:tc>
                  <a:txBody>
                    <a:bodyPr/>
                    <a:lstStyle/>
                    <a:p>
                      <a:pPr algn="ctr" rtl="0" fontAlgn="ctr"/>
                      <a:r>
                        <a:rPr lang="en-US" sz="2000" b="1" i="0" u="none" strike="noStrike" dirty="0">
                          <a:solidFill>
                            <a:schemeClr val="tx2"/>
                          </a:solidFill>
                          <a:effectLst/>
                          <a:latin typeface="Selawik Light" panose="020B0502040204020203" pitchFamily="34" charset="0"/>
                        </a:rPr>
                        <a:t>Key findings </a:t>
                      </a:r>
                    </a:p>
                  </a:txBody>
                  <a:tcPr marL="0" marR="0" marT="0" marB="0" anchor="ctr">
                    <a:solidFill>
                      <a:schemeClr val="tx1">
                        <a:lumMod val="20000"/>
                        <a:lumOff val="80000"/>
                      </a:schemeClr>
                    </a:solidFill>
                  </a:tcPr>
                </a:tc>
                <a:tc>
                  <a:txBody>
                    <a:bodyPr/>
                    <a:lstStyle/>
                    <a:p>
                      <a:pPr algn="ctr" rtl="0" fontAlgn="ctr"/>
                      <a:r>
                        <a:rPr lang="en-US" sz="2000" b="1" i="0" u="none" strike="noStrike" dirty="0">
                          <a:solidFill>
                            <a:schemeClr val="tx2"/>
                          </a:solidFill>
                          <a:effectLst/>
                          <a:latin typeface="Selawik Light" panose="020B0502040204020203" pitchFamily="34" charset="0"/>
                        </a:rPr>
                        <a:t>Data source</a:t>
                      </a:r>
                    </a:p>
                  </a:txBody>
                  <a:tcPr marL="0" marR="0" marT="0" marB="0" anchor="ctr">
                    <a:solidFill>
                      <a:schemeClr val="tx1">
                        <a:lumMod val="20000"/>
                        <a:lumOff val="80000"/>
                      </a:schemeClr>
                    </a:solidFill>
                  </a:tcPr>
                </a:tc>
                <a:tc>
                  <a:txBody>
                    <a:bodyPr/>
                    <a:lstStyle/>
                    <a:p>
                      <a:pPr algn="ctr" rtl="0" fontAlgn="ctr"/>
                      <a:r>
                        <a:rPr lang="en-US" sz="2000" b="1" i="0" u="none" strike="noStrike" dirty="0">
                          <a:solidFill>
                            <a:schemeClr val="tx2"/>
                          </a:solidFill>
                          <a:effectLst/>
                          <a:latin typeface="Selawik Light" panose="020B0502040204020203" pitchFamily="34" charset="0"/>
                        </a:rPr>
                        <a:t>Frame details</a:t>
                      </a:r>
                    </a:p>
                  </a:txBody>
                  <a:tcPr marL="0" marR="0" marT="0" marB="0" anchor="ctr">
                    <a:solidFill>
                      <a:schemeClr val="tx1">
                        <a:lumMod val="20000"/>
                        <a:lumOff val="80000"/>
                      </a:schemeClr>
                    </a:solidFill>
                  </a:tcPr>
                </a:tc>
                <a:extLst>
                  <a:ext uri="{0D108BD9-81ED-4DB2-BD59-A6C34878D82A}">
                    <a16:rowId xmlns:a16="http://schemas.microsoft.com/office/drawing/2014/main" val="1887380642"/>
                  </a:ext>
                </a:extLst>
              </a:tr>
              <a:tr h="564452">
                <a:tc>
                  <a:txBody>
                    <a:bodyPr/>
                    <a:lstStyle/>
                    <a:p>
                      <a:pPr algn="ctr" fontAlgn="b"/>
                      <a:r>
                        <a:rPr lang="en-US" sz="1400" b="0" i="0" u="none" strike="noStrike" dirty="0">
                          <a:solidFill>
                            <a:srgbClr val="000000"/>
                          </a:solidFill>
                          <a:effectLst/>
                          <a:latin typeface="Calibri" panose="020F0502020204030204" pitchFamily="34" charset="0"/>
                        </a:rPr>
                        <a:t>1</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Global MPI - OPHI (2020)</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Egypt  global MPI reached to nearly 2% and severe poverty is 0.6% with Headcount poverty 5.2% </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DHS 2014</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3 dimensions, 10 indicators</a:t>
                      </a:r>
                    </a:p>
                  </a:txBody>
                  <a:tcPr marL="0" marR="0" marT="0" marB="0" anchor="ctr"/>
                </a:tc>
                <a:extLst>
                  <a:ext uri="{0D108BD9-81ED-4DB2-BD59-A6C34878D82A}">
                    <a16:rowId xmlns:a16="http://schemas.microsoft.com/office/drawing/2014/main" val="1271226532"/>
                  </a:ext>
                </a:extLst>
              </a:tr>
              <a:tr h="564452">
                <a:tc>
                  <a:txBody>
                    <a:bodyPr/>
                    <a:lstStyle/>
                    <a:p>
                      <a:pPr algn="ctr" fontAlgn="b"/>
                      <a:r>
                        <a:rPr lang="en-US" sz="1400" b="0" i="0" u="none" strike="noStrike" dirty="0">
                          <a:solidFill>
                            <a:srgbClr val="000000"/>
                          </a:solidFill>
                          <a:effectLst/>
                          <a:latin typeface="Calibri" panose="020F0502020204030204" pitchFamily="34" charset="0"/>
                        </a:rPr>
                        <a:t>2</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First version of Arab MPI - ESCWA (2017)</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Compared to global MPI, Egypt jumped to 11.5% with headcount poverty 27.2%</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DHS 2014</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3 dimensions, 12 indicators</a:t>
                      </a:r>
                    </a:p>
                  </a:txBody>
                  <a:tcPr marL="0" marR="0" marT="0" marB="0" anchor="ctr"/>
                </a:tc>
                <a:extLst>
                  <a:ext uri="{0D108BD9-81ED-4DB2-BD59-A6C34878D82A}">
                    <a16:rowId xmlns:a16="http://schemas.microsoft.com/office/drawing/2014/main" val="1841738511"/>
                  </a:ext>
                </a:extLst>
              </a:tr>
              <a:tr h="927865">
                <a:tc>
                  <a:txBody>
                    <a:bodyPr/>
                    <a:lstStyle/>
                    <a:p>
                      <a:pPr algn="ctr" fontAlgn="b"/>
                      <a:r>
                        <a:rPr lang="en-US" sz="1400" b="0" i="0" u="none" strike="noStrike">
                          <a:solidFill>
                            <a:srgbClr val="000000"/>
                          </a:solidFill>
                          <a:effectLst/>
                          <a:latin typeface="Calibri" panose="020F0502020204030204" pitchFamily="34" charset="0"/>
                        </a:rPr>
                        <a:t>3</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Using ordinal variables to measure multidimensional</a:t>
                      </a:r>
                      <a:br>
                        <a:rPr lang="en-US" sz="1400" b="0" kern="1200" dirty="0">
                          <a:solidFill>
                            <a:schemeClr val="tx1"/>
                          </a:solidFill>
                          <a:latin typeface="Arial" panose="020B0604020202020204" pitchFamily="34" charset="0"/>
                          <a:ea typeface="+mn-ea"/>
                          <a:cs typeface="Arial" panose="020B0604020202020204" pitchFamily="34" charset="0"/>
                        </a:rPr>
                      </a:br>
                      <a:r>
                        <a:rPr lang="en-US" sz="1400" b="0" kern="1200" dirty="0">
                          <a:solidFill>
                            <a:schemeClr val="tx1"/>
                          </a:solidFill>
                          <a:latin typeface="Arial" panose="020B0604020202020204" pitchFamily="34" charset="0"/>
                          <a:ea typeface="+mn-ea"/>
                          <a:cs typeface="Arial" panose="020B0604020202020204" pitchFamily="34" charset="0"/>
                        </a:rPr>
                        <a:t>poverty in Egypt and Jordan - </a:t>
                      </a:r>
                      <a:r>
                        <a:rPr lang="en-US" sz="1400" b="0" kern="1200" dirty="0" err="1">
                          <a:solidFill>
                            <a:schemeClr val="tx1"/>
                          </a:solidFill>
                          <a:latin typeface="Arial" panose="020B0604020202020204" pitchFamily="34" charset="0"/>
                          <a:ea typeface="+mn-ea"/>
                          <a:cs typeface="Arial" panose="020B0604020202020204" pitchFamily="34" charset="0"/>
                        </a:rPr>
                        <a:t>Bérenger</a:t>
                      </a:r>
                      <a:r>
                        <a:rPr lang="en-US" sz="1400" b="0" kern="1200" dirty="0">
                          <a:solidFill>
                            <a:schemeClr val="tx1"/>
                          </a:solidFill>
                          <a:latin typeface="Arial" panose="020B0604020202020204" pitchFamily="34" charset="0"/>
                          <a:ea typeface="+mn-ea"/>
                          <a:cs typeface="Arial" panose="020B0604020202020204" pitchFamily="34" charset="0"/>
                        </a:rPr>
                        <a:t> (2017)</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The results of this empirical investigation indicated that, for Egypt, the contribution to overall poverty of deprivation in health and education were the most important. </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DHS surveys conducted in (2002, 2007, 2009).</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3 dimensions, 9 indicators</a:t>
                      </a:r>
                    </a:p>
                  </a:txBody>
                  <a:tcPr marL="0" marR="0" marT="0" marB="0" anchor="ctr"/>
                </a:tc>
                <a:extLst>
                  <a:ext uri="{0D108BD9-81ED-4DB2-BD59-A6C34878D82A}">
                    <a16:rowId xmlns:a16="http://schemas.microsoft.com/office/drawing/2014/main" val="3842668625"/>
                  </a:ext>
                </a:extLst>
              </a:tr>
              <a:tr h="886332">
                <a:tc>
                  <a:txBody>
                    <a:bodyPr/>
                    <a:lstStyle/>
                    <a:p>
                      <a:pPr algn="ctr" fontAlgn="b"/>
                      <a:r>
                        <a:rPr lang="en-US" sz="1400" b="0" i="0" u="none" strike="noStrike">
                          <a:solidFill>
                            <a:srgbClr val="000000"/>
                          </a:solidFill>
                          <a:effectLst/>
                          <a:latin typeface="Calibri" panose="020F0502020204030204" pitchFamily="34" charset="0"/>
                        </a:rPr>
                        <a:t>4</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Measurement of Multidimensional Poverty in Egypt - Shaimaa Hussien and Bokyeong Park (2019)</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The results of this study emphasizes the importance of geographical targeting: Egyptians living in rural Egypt increases the probability of being in poverty, living in Upper Egypt increases the probability of being in poverty, etc. </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DHS 2014</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3 dimensions, 12 indicators</a:t>
                      </a:r>
                    </a:p>
                  </a:txBody>
                  <a:tcPr marL="0" marR="0" marT="0" marB="0" anchor="ctr"/>
                </a:tc>
                <a:extLst>
                  <a:ext uri="{0D108BD9-81ED-4DB2-BD59-A6C34878D82A}">
                    <a16:rowId xmlns:a16="http://schemas.microsoft.com/office/drawing/2014/main" val="3720756627"/>
                  </a:ext>
                </a:extLst>
              </a:tr>
              <a:tr h="564452">
                <a:tc>
                  <a:txBody>
                    <a:bodyPr/>
                    <a:lstStyle/>
                    <a:p>
                      <a:pPr algn="ctr" fontAlgn="b"/>
                      <a:r>
                        <a:rPr lang="en-US" sz="1400" b="0" i="0" u="none" strike="noStrike">
                          <a:solidFill>
                            <a:srgbClr val="000000"/>
                          </a:solidFill>
                          <a:effectLst/>
                          <a:latin typeface="Calibri" panose="020F0502020204030204" pitchFamily="34" charset="0"/>
                        </a:rPr>
                        <a:t>5</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The revised version of the Arab MPI - ESCWA (2020)</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For Egypt, the MPI dropped to 6.2% with 5% decrease in headcount poverty to 22.2% relative to the first version of the Arab MPI</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DHS 2014</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2 pillars, 5 dimensions, 10 indicators</a:t>
                      </a:r>
                    </a:p>
                  </a:txBody>
                  <a:tcPr marL="0" marR="0" marT="0" marB="0" anchor="ctr"/>
                </a:tc>
                <a:extLst>
                  <a:ext uri="{0D108BD9-81ED-4DB2-BD59-A6C34878D82A}">
                    <a16:rowId xmlns:a16="http://schemas.microsoft.com/office/drawing/2014/main" val="3297905063"/>
                  </a:ext>
                </a:extLst>
              </a:tr>
              <a:tr h="664749">
                <a:tc>
                  <a:txBody>
                    <a:bodyPr/>
                    <a:lstStyle/>
                    <a:p>
                      <a:pPr algn="ctr" fontAlgn="b"/>
                      <a:r>
                        <a:rPr lang="en-US" sz="1400" b="0" i="0" u="none" strike="noStrike">
                          <a:solidFill>
                            <a:srgbClr val="000000"/>
                          </a:solidFill>
                          <a:effectLst/>
                          <a:latin typeface="Calibri" panose="020F0502020204030204" pitchFamily="34" charset="0"/>
                        </a:rPr>
                        <a:t>6</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The revised Arab MPI, including a time-frame - ESCWA (2020)</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Multidimensional poverty headcount declined from 65% in 2000 to 20.8% in 2014</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DHS 2000 vs DHS 2014</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2 pillars, 5 dimensions, 10 indicators</a:t>
                      </a:r>
                    </a:p>
                  </a:txBody>
                  <a:tcPr marL="0" marR="0" marT="0" marB="0" anchor="ctr"/>
                </a:tc>
                <a:extLst>
                  <a:ext uri="{0D108BD9-81ED-4DB2-BD59-A6C34878D82A}">
                    <a16:rowId xmlns:a16="http://schemas.microsoft.com/office/drawing/2014/main" val="3288559236"/>
                  </a:ext>
                </a:extLst>
              </a:tr>
              <a:tr h="564452">
                <a:tc>
                  <a:txBody>
                    <a:bodyPr/>
                    <a:lstStyle/>
                    <a:p>
                      <a:pPr algn="ctr" fontAlgn="b"/>
                      <a:r>
                        <a:rPr lang="en-US" sz="1400" b="0" i="0" u="none" strike="noStrike">
                          <a:solidFill>
                            <a:srgbClr val="000000"/>
                          </a:solidFill>
                          <a:effectLst/>
                          <a:latin typeface="Calibri" panose="020F0502020204030204" pitchFamily="34" charset="0"/>
                        </a:rPr>
                        <a:t>7</a:t>
                      </a:r>
                    </a:p>
                  </a:txBody>
                  <a:tcPr marL="0" marR="0" marT="0" marB="0" anchor="ctr"/>
                </a:tc>
                <a:tc>
                  <a:txBody>
                    <a:bodyPr/>
                    <a:lstStyle/>
                    <a:p>
                      <a:pPr algn="ctr" rtl="0" fontAlgn="ctr"/>
                      <a:r>
                        <a:rPr lang="en-US" sz="1400" b="0" kern="1200">
                          <a:solidFill>
                            <a:schemeClr val="tx1"/>
                          </a:solidFill>
                          <a:latin typeface="Arial" panose="020B0604020202020204" pitchFamily="34" charset="0"/>
                          <a:ea typeface="+mn-ea"/>
                          <a:cs typeface="Arial" panose="020B0604020202020204" pitchFamily="34" charset="0"/>
                        </a:rPr>
                        <a:t>Heba et al. (2021)</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National - MPI is 11.1% with 33.2% of the Egyptians are multidimensional poor</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HIECS 2018</a:t>
                      </a:r>
                    </a:p>
                  </a:txBody>
                  <a:tcPr marL="0" marR="0" marT="0" marB="0" anchor="ctr"/>
                </a:tc>
                <a:tc>
                  <a:txBody>
                    <a:bodyPr/>
                    <a:lstStyle/>
                    <a:p>
                      <a:pPr algn="ctr" rtl="0" fontAlgn="ctr"/>
                      <a:r>
                        <a:rPr lang="en-US" sz="1400" b="0" kern="1200" dirty="0">
                          <a:solidFill>
                            <a:schemeClr val="tx1"/>
                          </a:solidFill>
                          <a:latin typeface="Arial" panose="020B0604020202020204" pitchFamily="34" charset="0"/>
                          <a:ea typeface="+mn-ea"/>
                          <a:cs typeface="Arial" panose="020B0604020202020204" pitchFamily="34" charset="0"/>
                        </a:rPr>
                        <a:t>4 dimensions, 17 indicators</a:t>
                      </a:r>
                    </a:p>
                  </a:txBody>
                  <a:tcPr marL="0" marR="0" marT="0" marB="0" anchor="ctr"/>
                </a:tc>
                <a:extLst>
                  <a:ext uri="{0D108BD9-81ED-4DB2-BD59-A6C34878D82A}">
                    <a16:rowId xmlns:a16="http://schemas.microsoft.com/office/drawing/2014/main" val="3306453790"/>
                  </a:ext>
                </a:extLst>
              </a:tr>
            </a:tbl>
          </a:graphicData>
        </a:graphic>
      </p:graphicFrame>
    </p:spTree>
    <p:extLst>
      <p:ext uri="{BB962C8B-B14F-4D97-AF65-F5344CB8AC3E}">
        <p14:creationId xmlns:p14="http://schemas.microsoft.com/office/powerpoint/2010/main" val="830957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FE489-4492-4E2C-A3B9-43AEE9916015}"/>
              </a:ext>
            </a:extLst>
          </p:cNvPr>
          <p:cNvSpPr>
            <a:spLocks noGrp="1"/>
          </p:cNvSpPr>
          <p:nvPr>
            <p:ph type="title"/>
          </p:nvPr>
        </p:nvSpPr>
        <p:spPr>
          <a:xfrm>
            <a:off x="1" y="76200"/>
            <a:ext cx="12188824" cy="1396999"/>
          </a:xfrm>
        </p:spPr>
        <p:txBody>
          <a:bodyPr>
            <a:normAutofit fontScale="90000"/>
          </a:bodyPr>
          <a:lstStyle/>
          <a:p>
            <a:r>
              <a:rPr lang="en-US" sz="3600" b="1" dirty="0">
                <a:latin typeface="+mj-lt"/>
                <a:ea typeface="+mj-ea"/>
                <a:cs typeface="+mj-cs"/>
              </a:rPr>
              <a:t>How does the National MPI help Egypt to confront poverty?  </a:t>
            </a:r>
            <a:r>
              <a:rPr lang="en-US" sz="3600" b="1" dirty="0">
                <a:effectLst/>
                <a:latin typeface="Garamond" panose="02020404030301010803" pitchFamily="18" charset="0"/>
                <a:ea typeface="Times New Roman" panose="02020603050405020304" pitchFamily="18" charset="0"/>
                <a:cs typeface="Calibri" panose="020F0502020204030204" pitchFamily="34" charset="0"/>
              </a:rPr>
              <a:t> </a:t>
            </a:r>
            <a:br>
              <a:rPr lang="en-GB" sz="4400" b="1" dirty="0">
                <a:effectLst/>
                <a:latin typeface="Calibri" panose="020F0502020204030204" pitchFamily="34" charset="0"/>
                <a:ea typeface="Times New Roman" panose="02020603050405020304" pitchFamily="18" charset="0"/>
                <a:cs typeface="Arial" panose="020B0604020202020204" pitchFamily="34" charset="0"/>
              </a:rPr>
            </a:br>
            <a:endParaRPr lang="en-US" dirty="0"/>
          </a:p>
        </p:txBody>
      </p:sp>
      <p:graphicFrame>
        <p:nvGraphicFramePr>
          <p:cNvPr id="5" name="Content Placeholder 4">
            <a:extLst>
              <a:ext uri="{FF2B5EF4-FFF2-40B4-BE49-F238E27FC236}">
                <a16:creationId xmlns:a16="http://schemas.microsoft.com/office/drawing/2014/main" id="{EFD4C344-9569-4029-8465-FA46AA844814}"/>
              </a:ext>
            </a:extLst>
          </p:cNvPr>
          <p:cNvGraphicFramePr>
            <a:graphicFrameLocks noGrp="1"/>
          </p:cNvGraphicFramePr>
          <p:nvPr>
            <p:ph idx="1"/>
            <p:extLst>
              <p:ext uri="{D42A27DB-BD31-4B8C-83A1-F6EECF244321}">
                <p14:modId xmlns:p14="http://schemas.microsoft.com/office/powerpoint/2010/main" val="396553269"/>
              </p:ext>
            </p:extLst>
          </p:nvPr>
        </p:nvGraphicFramePr>
        <p:xfrm>
          <a:off x="1117600" y="1268760"/>
          <a:ext cx="10233396" cy="4903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BFEA5377-1F1B-4911-857D-02088E504D68}"/>
              </a:ext>
            </a:extLst>
          </p:cNvPr>
          <p:cNvSpPr>
            <a:spLocks noGrp="1"/>
          </p:cNvSpPr>
          <p:nvPr>
            <p:ph type="sldNum" sz="quarter" idx="12"/>
          </p:nvPr>
        </p:nvSpPr>
        <p:spPr/>
        <p:txBody>
          <a:bodyPr/>
          <a:lstStyle/>
          <a:p>
            <a:fld id="{DA60BA0E-20D0-4E7C-B286-26C960A6788F}" type="slidenum">
              <a:rPr lang="en-US" smtClean="0"/>
              <a:pPr/>
              <a:t>3</a:t>
            </a:fld>
            <a:endParaRPr lang="en-US"/>
          </a:p>
        </p:txBody>
      </p:sp>
    </p:spTree>
    <p:extLst>
      <p:ext uri="{BB962C8B-B14F-4D97-AF65-F5344CB8AC3E}">
        <p14:creationId xmlns:p14="http://schemas.microsoft.com/office/powerpoint/2010/main" val="403100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7181D-F83F-4BF6-96DE-1E00A8B6155F}"/>
              </a:ext>
            </a:extLst>
          </p:cNvPr>
          <p:cNvSpPr>
            <a:spLocks noGrp="1"/>
          </p:cNvSpPr>
          <p:nvPr>
            <p:ph type="title"/>
          </p:nvPr>
        </p:nvSpPr>
        <p:spPr>
          <a:xfrm>
            <a:off x="261764" y="76200"/>
            <a:ext cx="11012899" cy="1397000"/>
          </a:xfrm>
        </p:spPr>
        <p:txBody>
          <a:bodyPr>
            <a:normAutofit/>
          </a:bodyPr>
          <a:lstStyle/>
          <a:p>
            <a:pPr lvl="0" algn="just">
              <a:lnSpc>
                <a:spcPct val="115000"/>
              </a:lnSpc>
              <a:spcAft>
                <a:spcPts val="1000"/>
              </a:spcAft>
            </a:pPr>
            <a:r>
              <a:rPr lang="en-US" sz="3200" b="1" i="0" dirty="0">
                <a:solidFill>
                  <a:srgbClr val="4472C4"/>
                </a:solidFill>
                <a:effectLst/>
                <a:latin typeface="Garamond" panose="02020404030301010803" pitchFamily="18" charset="0"/>
                <a:ea typeface="Times New Roman" panose="02020603050405020304" pitchFamily="18" charset="0"/>
                <a:cs typeface="Arial" panose="020B0604020202020204" pitchFamily="34" charset="0"/>
              </a:rPr>
              <a:t>Egypt's success according to the Global Multidimensional Poverty index </a:t>
            </a:r>
            <a:endParaRPr lang="en-GB" sz="3200" b="1"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Content Placeholder 2">
            <a:extLst>
              <a:ext uri="{FF2B5EF4-FFF2-40B4-BE49-F238E27FC236}">
                <a16:creationId xmlns:a16="http://schemas.microsoft.com/office/drawing/2014/main" id="{D797C81B-5AB9-403C-86C2-158C79F8D288}"/>
              </a:ext>
            </a:extLst>
          </p:cNvPr>
          <p:cNvSpPr>
            <a:spLocks noGrp="1"/>
          </p:cNvSpPr>
          <p:nvPr>
            <p:ph idx="1"/>
          </p:nvPr>
        </p:nvSpPr>
        <p:spPr>
          <a:xfrm>
            <a:off x="477788" y="1473200"/>
            <a:ext cx="11305256" cy="4699000"/>
          </a:xfrm>
        </p:spPr>
        <p:txBody>
          <a:bodyPr>
            <a:normAutofit/>
          </a:bodyPr>
          <a:lstStyle/>
          <a:p>
            <a:pPr marL="342900" lvl="0" indent="-342900" algn="just">
              <a:lnSpc>
                <a:spcPct val="115000"/>
              </a:lnSpc>
              <a:spcAft>
                <a:spcPts val="1000"/>
              </a:spcAft>
              <a:buFont typeface="Wingdings" panose="05000000000000000000" pitchFamily="2" charset="2"/>
              <a:buChar char=""/>
            </a:pPr>
            <a:r>
              <a:rPr lang="en-US" sz="2200" dirty="0">
                <a:latin typeface="Garamond" panose="02020404030301010803" pitchFamily="18" charset="0"/>
                <a:cs typeface="Calibri" panose="020F0502020204030204" pitchFamily="34" charset="0"/>
              </a:rPr>
              <a:t>In terms of global multidimensional poverty trends over time (2008 to 2014),</a:t>
            </a:r>
          </a:p>
          <a:p>
            <a:pPr marL="769545" lvl="2" indent="-342900" algn="just">
              <a:lnSpc>
                <a:spcPct val="115000"/>
              </a:lnSpc>
              <a:spcBef>
                <a:spcPts val="1866"/>
              </a:spcBef>
              <a:spcAft>
                <a:spcPts val="1000"/>
              </a:spcAft>
              <a:buFont typeface="Wingdings" panose="05000000000000000000" pitchFamily="2" charset="2"/>
              <a:buChar char="Ø"/>
            </a:pPr>
            <a:r>
              <a:rPr lang="en-US" sz="2000" dirty="0">
                <a:latin typeface="Garamond" panose="02020404030301010803" pitchFamily="18" charset="0"/>
                <a:cs typeface="Calibri" panose="020F0502020204030204" pitchFamily="34" charset="0"/>
              </a:rPr>
              <a:t> In 2008, approximately (8.0%) of the population in Egypt were living in multidimensional poverty, but by 2014, this number had fallen by more than a third (to 4.9%).</a:t>
            </a:r>
            <a:endParaRPr lang="en-GB" sz="2000" dirty="0">
              <a:latin typeface="Garamond" panose="02020404030301010803" pitchFamily="18" charset="0"/>
              <a:cs typeface="Calibri" panose="020F0502020204030204" pitchFamily="34" charset="0"/>
            </a:endParaRPr>
          </a:p>
          <a:p>
            <a:pPr marL="769545" lvl="2" indent="-342900" algn="just">
              <a:lnSpc>
                <a:spcPct val="115000"/>
              </a:lnSpc>
              <a:spcBef>
                <a:spcPts val="1866"/>
              </a:spcBef>
              <a:spcAft>
                <a:spcPts val="1000"/>
              </a:spcAft>
              <a:buFont typeface="Wingdings" panose="05000000000000000000" pitchFamily="2" charset="2"/>
              <a:buChar char="Ø"/>
            </a:pPr>
            <a:r>
              <a:rPr lang="en-US" sz="2000" dirty="0">
                <a:latin typeface="Garamond" panose="02020404030301010803" pitchFamily="18" charset="0"/>
                <a:cs typeface="Calibri" panose="020F0502020204030204" pitchFamily="34" charset="0"/>
              </a:rPr>
              <a:t>Between 2008 and 2014, nearly 2 million people left poverty.</a:t>
            </a:r>
            <a:endParaRPr lang="en-US" sz="1400" dirty="0">
              <a:latin typeface="Garamond" panose="02020404030301010803" pitchFamily="18" charset="0"/>
              <a:ea typeface="Times New Roman" panose="02020603050405020304" pitchFamily="18" charset="0"/>
              <a:cs typeface="Calibri" panose="020F0502020204030204" pitchFamily="34" charset="0"/>
            </a:endParaRPr>
          </a:p>
          <a:p>
            <a:pPr marL="342900" indent="-342900" algn="just">
              <a:lnSpc>
                <a:spcPct val="115000"/>
              </a:lnSpc>
              <a:spcAft>
                <a:spcPts val="1000"/>
              </a:spcAft>
              <a:buFont typeface="Wingdings" panose="05000000000000000000" pitchFamily="2" charset="2"/>
              <a:buChar char=""/>
            </a:pPr>
            <a:r>
              <a:rPr lang="en-US" sz="2200" dirty="0">
                <a:effectLst/>
                <a:latin typeface="Garamond" panose="02020404030301010803" pitchFamily="18" charset="0"/>
                <a:ea typeface="Times New Roman" panose="02020603050405020304" pitchFamily="18" charset="0"/>
                <a:cs typeface="Calibri" panose="020F0502020204030204" pitchFamily="34" charset="0"/>
              </a:rPr>
              <a:t>Poverty reduction in Egypt was </a:t>
            </a:r>
            <a:r>
              <a:rPr lang="en-US" sz="2200" b="1" i="1" dirty="0">
                <a:effectLst/>
                <a:latin typeface="Garamond" panose="02020404030301010803" pitchFamily="18" charset="0"/>
                <a:ea typeface="Times New Roman" panose="02020603050405020304" pitchFamily="18" charset="0"/>
                <a:cs typeface="Calibri" panose="020F0502020204030204" pitchFamily="34" charset="0"/>
              </a:rPr>
              <a:t>most pronounced in the most vulnerable groups,</a:t>
            </a:r>
            <a:r>
              <a:rPr lang="en-US" sz="2200" dirty="0">
                <a:effectLst/>
                <a:latin typeface="Garamond" panose="02020404030301010803" pitchFamily="18" charset="0"/>
                <a:ea typeface="Times New Roman" panose="02020603050405020304" pitchFamily="18" charset="0"/>
                <a:cs typeface="Calibri" panose="020F0502020204030204" pitchFamily="34" charset="0"/>
              </a:rPr>
              <a:t> meaning that, in absolute terms, multidimensional poverty reduced faster in populations who were initially among the poorest in 2008 than in less poor groups – </a:t>
            </a:r>
            <a:r>
              <a:rPr lang="en-US" sz="2200" b="1" i="1" dirty="0">
                <a:effectLst/>
                <a:latin typeface="Garamond" panose="02020404030301010803" pitchFamily="18" charset="0"/>
                <a:ea typeface="Times New Roman" panose="02020603050405020304" pitchFamily="18" charset="0"/>
                <a:cs typeface="Calibri" panose="020F0502020204030204" pitchFamily="34" charset="0"/>
              </a:rPr>
              <a:t>fulfilling the pledge to leave no one behind.</a:t>
            </a:r>
            <a:endParaRPr lang="en-GB" sz="2200" dirty="0">
              <a:effectLst/>
              <a:latin typeface="Calibri" panose="020F0502020204030204" pitchFamily="34" charset="0"/>
              <a:ea typeface="Times New Roman" panose="02020603050405020304" pitchFamily="18" charset="0"/>
              <a:cs typeface="Arial" panose="020B0604020202020204" pitchFamily="34" charset="0"/>
            </a:endParaRPr>
          </a:p>
          <a:p>
            <a:pPr marL="769545" lvl="1" indent="-342900" algn="just">
              <a:lnSpc>
                <a:spcPct val="115000"/>
              </a:lnSpc>
              <a:spcAft>
                <a:spcPts val="1000"/>
              </a:spcAft>
              <a:buFont typeface="Wingdings" panose="05000000000000000000" pitchFamily="2" charset="2"/>
              <a:buChar char=""/>
            </a:pPr>
            <a:endParaRPr lang="en-GB" sz="14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1E55E352-C679-4DC5-9EAE-59F1CEAFDF0D}"/>
              </a:ext>
            </a:extLst>
          </p:cNvPr>
          <p:cNvSpPr>
            <a:spLocks noGrp="1"/>
          </p:cNvSpPr>
          <p:nvPr>
            <p:ph type="sldNum" sz="quarter" idx="12"/>
          </p:nvPr>
        </p:nvSpPr>
        <p:spPr/>
        <p:txBody>
          <a:bodyPr/>
          <a:lstStyle/>
          <a:p>
            <a:fld id="{DA60BA0E-20D0-4E7C-B286-26C960A6788F}" type="slidenum">
              <a:rPr lang="en-US" smtClean="0"/>
              <a:pPr/>
              <a:t>4</a:t>
            </a:fld>
            <a:endParaRPr lang="en-US"/>
          </a:p>
        </p:txBody>
      </p:sp>
    </p:spTree>
    <p:extLst>
      <p:ext uri="{BB962C8B-B14F-4D97-AF65-F5344CB8AC3E}">
        <p14:creationId xmlns:p14="http://schemas.microsoft.com/office/powerpoint/2010/main" val="316800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A9C0B-4201-415A-A032-938F70F7856A}"/>
              </a:ext>
            </a:extLst>
          </p:cNvPr>
          <p:cNvSpPr>
            <a:spLocks noGrp="1"/>
          </p:cNvSpPr>
          <p:nvPr>
            <p:ph type="title"/>
          </p:nvPr>
        </p:nvSpPr>
        <p:spPr>
          <a:xfrm>
            <a:off x="333772" y="76200"/>
            <a:ext cx="11665296" cy="1397000"/>
          </a:xfrm>
        </p:spPr>
        <p:txBody>
          <a:bodyPr/>
          <a:lstStyle/>
          <a:p>
            <a:r>
              <a:rPr lang="en-GB" dirty="0"/>
              <a:t>Egypt’s position using Money Metric Poverty</a:t>
            </a:r>
            <a:endParaRPr lang="en-US" dirty="0"/>
          </a:p>
        </p:txBody>
      </p:sp>
      <p:sp>
        <p:nvSpPr>
          <p:cNvPr id="3" name="Content Placeholder 2">
            <a:extLst>
              <a:ext uri="{FF2B5EF4-FFF2-40B4-BE49-F238E27FC236}">
                <a16:creationId xmlns:a16="http://schemas.microsoft.com/office/drawing/2014/main" id="{B2D5BF35-BE0F-4B89-89EB-2B447BB8304B}"/>
              </a:ext>
            </a:extLst>
          </p:cNvPr>
          <p:cNvSpPr>
            <a:spLocks noGrp="1"/>
          </p:cNvSpPr>
          <p:nvPr>
            <p:ph idx="1"/>
          </p:nvPr>
        </p:nvSpPr>
        <p:spPr>
          <a:xfrm>
            <a:off x="333772" y="1628800"/>
            <a:ext cx="11737304" cy="4680520"/>
          </a:xfrm>
        </p:spPr>
        <p:txBody>
          <a:bodyPr>
            <a:normAutofit fontScale="92500" lnSpcReduction="20000"/>
          </a:bodyPr>
          <a:lstStyle/>
          <a:p>
            <a:pPr marL="342900" lvl="0" indent="-342900" algn="just">
              <a:lnSpc>
                <a:spcPct val="115000"/>
              </a:lnSpc>
              <a:buFont typeface="Wingdings" panose="05000000000000000000" pitchFamily="2" charset="2"/>
              <a:buChar char=""/>
            </a:pPr>
            <a:r>
              <a:rPr lang="en-US" sz="2600" b="1" dirty="0">
                <a:effectLst/>
                <a:latin typeface="Garamond" panose="02020404030301010803" pitchFamily="18" charset="0"/>
                <a:ea typeface="Times New Roman" panose="02020603050405020304" pitchFamily="18" charset="0"/>
                <a:cs typeface="Calibri" panose="020F0502020204030204" pitchFamily="34" charset="0"/>
              </a:rPr>
              <a:t>It has been shown that monetary poverty has been mostly increasing during the first two decades of the new millennium</a:t>
            </a:r>
            <a:r>
              <a:rPr lang="en-US" sz="1800" b="1" dirty="0">
                <a:effectLst/>
                <a:latin typeface="Garamond" panose="02020404030301010803" pitchFamily="18" charset="0"/>
                <a:ea typeface="Times New Roman" panose="02020603050405020304" pitchFamily="18" charset="0"/>
                <a:cs typeface="Calibri" panose="020F0502020204030204" pitchFamily="34" charset="0"/>
              </a:rPr>
              <a:t>. </a:t>
            </a:r>
            <a:endParaRPr lang="en-GB" sz="1600" b="1" dirty="0">
              <a:effectLst/>
              <a:latin typeface="Calibri" panose="020F0502020204030204" pitchFamily="34" charset="0"/>
              <a:ea typeface="Times New Roman" panose="02020603050405020304" pitchFamily="18" charset="0"/>
              <a:cs typeface="Arial" panose="020B0604020202020204" pitchFamily="34" charset="0"/>
            </a:endParaRPr>
          </a:p>
          <a:p>
            <a:pPr marL="742950" lvl="1" indent="-285750" algn="just">
              <a:lnSpc>
                <a:spcPct val="115000"/>
              </a:lnSpc>
              <a:buFont typeface="Courier New" panose="02070309020205020404" pitchFamily="49" charset="0"/>
              <a:buChar char="o"/>
            </a:pPr>
            <a:r>
              <a:rPr lang="en-US" sz="2200" dirty="0">
                <a:effectLst/>
                <a:latin typeface="Garamond" panose="02020404030301010803" pitchFamily="18" charset="0"/>
                <a:ea typeface="Times New Roman" panose="02020603050405020304" pitchFamily="18" charset="0"/>
                <a:cs typeface="Calibri" panose="020F0502020204030204" pitchFamily="34" charset="0"/>
              </a:rPr>
              <a:t>According to CAPMAS (2020) and based on a </a:t>
            </a:r>
            <a:r>
              <a:rPr lang="en-US" sz="2200" b="1" u="sng" dirty="0">
                <a:effectLst/>
                <a:latin typeface="Garamond" panose="02020404030301010803" pitchFamily="18" charset="0"/>
                <a:ea typeface="Times New Roman" panose="02020603050405020304" pitchFamily="18" charset="0"/>
                <a:cs typeface="Calibri" panose="020F0502020204030204" pitchFamily="34" charset="0"/>
              </a:rPr>
              <a:t>national consumption-based poverty line</a:t>
            </a:r>
            <a:r>
              <a:rPr lang="en-US" sz="2200" dirty="0">
                <a:effectLst/>
                <a:latin typeface="Garamond" panose="02020404030301010803" pitchFamily="18" charset="0"/>
                <a:ea typeface="Times New Roman" panose="02020603050405020304" pitchFamily="18" charset="0"/>
                <a:cs typeface="Calibri" panose="020F0502020204030204" pitchFamily="34" charset="0"/>
              </a:rPr>
              <a:t>, poverty increased </a:t>
            </a:r>
            <a:r>
              <a:rPr lang="en-US" sz="2200" b="1" i="1" dirty="0">
                <a:effectLst/>
                <a:latin typeface="Garamond" panose="02020404030301010803" pitchFamily="18" charset="0"/>
                <a:ea typeface="Times New Roman" panose="02020603050405020304" pitchFamily="18" charset="0"/>
                <a:cs typeface="Calibri" panose="020F0502020204030204" pitchFamily="34" charset="0"/>
              </a:rPr>
              <a:t>from 21.6% in 2008/2009 to 32.5% in 2017/2018 to 29.7% in 2019/2020.</a:t>
            </a:r>
            <a:endParaRPr lang="en-GB" sz="1900" dirty="0">
              <a:effectLst/>
              <a:latin typeface="Calibri" panose="020F0502020204030204" pitchFamily="34" charset="0"/>
              <a:ea typeface="Times New Roman" panose="02020603050405020304" pitchFamily="18" charset="0"/>
              <a:cs typeface="Arial" panose="020B0604020202020204" pitchFamily="34" charset="0"/>
            </a:endParaRPr>
          </a:p>
          <a:p>
            <a:pPr marL="742950" lvl="1" indent="-285750" algn="just">
              <a:lnSpc>
                <a:spcPct val="115000"/>
              </a:lnSpc>
              <a:buFont typeface="Courier New" panose="02070309020205020404" pitchFamily="49" charset="0"/>
              <a:buChar char="o"/>
            </a:pPr>
            <a:r>
              <a:rPr lang="en-US" sz="2200" dirty="0">
                <a:effectLst/>
                <a:latin typeface="Garamond" panose="02020404030301010803" pitchFamily="18" charset="0"/>
                <a:ea typeface="Times New Roman" panose="02020603050405020304" pitchFamily="18" charset="0"/>
                <a:cs typeface="Calibri" panose="020F0502020204030204" pitchFamily="34" charset="0"/>
              </a:rPr>
              <a:t>It is noteworthy that these trends coincided with relatively high economic growth rates between </a:t>
            </a:r>
            <a:r>
              <a:rPr lang="en-US" sz="2200" b="1" i="1" dirty="0">
                <a:effectLst/>
                <a:latin typeface="Garamond" panose="02020404030301010803" pitchFamily="18" charset="0"/>
                <a:ea typeface="Times New Roman" panose="02020603050405020304" pitchFamily="18" charset="0"/>
                <a:cs typeface="Calibri" panose="020F0502020204030204" pitchFamily="34" charset="0"/>
              </a:rPr>
              <a:t>2002/2003 and 2018/2019, with annual GDP growth rates averaging around 3.2 % with peaks of up to 5.6%</a:t>
            </a:r>
            <a:r>
              <a:rPr lang="en-US" sz="2200" dirty="0">
                <a:effectLst/>
                <a:latin typeface="Garamond" panose="02020404030301010803" pitchFamily="18" charset="0"/>
                <a:ea typeface="Times New Roman" panose="02020603050405020304" pitchFamily="18" charset="0"/>
                <a:cs typeface="Calibri" panose="020F0502020204030204" pitchFamily="34" charset="0"/>
              </a:rPr>
              <a:t>. </a:t>
            </a:r>
            <a:endParaRPr lang="en-GB" sz="1900" dirty="0">
              <a:effectLst/>
              <a:latin typeface="Calibri" panose="020F0502020204030204" pitchFamily="34" charset="0"/>
              <a:ea typeface="Times New Roman" panose="02020603050405020304" pitchFamily="18" charset="0"/>
              <a:cs typeface="Arial" panose="020B0604020202020204" pitchFamily="34" charset="0"/>
            </a:endParaRPr>
          </a:p>
          <a:p>
            <a:pPr marL="742950" lvl="1" indent="-285750" algn="just">
              <a:lnSpc>
                <a:spcPct val="115000"/>
              </a:lnSpc>
              <a:spcAft>
                <a:spcPts val="1000"/>
              </a:spcAft>
              <a:buFont typeface="Courier New" panose="02070309020205020404" pitchFamily="49" charset="0"/>
              <a:buChar char="o"/>
            </a:pPr>
            <a:r>
              <a:rPr lang="en-US" sz="2200" dirty="0">
                <a:effectLst/>
                <a:latin typeface="Garamond" panose="02020404030301010803" pitchFamily="18" charset="0"/>
                <a:ea typeface="Times New Roman" panose="02020603050405020304" pitchFamily="18" charset="0"/>
                <a:cs typeface="Calibri" panose="020F0502020204030204" pitchFamily="34" charset="0"/>
              </a:rPr>
              <a:t>It is worth noting that the latest trends in poverty reduction coincided with the implementation of public policies that occurred from 2017/18-2019/20, such as the Takaful and Karama cash transfer program, which was introduced in 2015. </a:t>
            </a:r>
          </a:p>
          <a:p>
            <a:pPr marL="742950" lvl="1" indent="-285750" algn="just">
              <a:lnSpc>
                <a:spcPct val="115000"/>
              </a:lnSpc>
              <a:spcAft>
                <a:spcPts val="1000"/>
              </a:spcAft>
              <a:buFont typeface="Courier New" panose="02070309020205020404" pitchFamily="49" charset="0"/>
              <a:buChar char="o"/>
            </a:pPr>
            <a:r>
              <a:rPr lang="en-US" sz="2200" dirty="0">
                <a:effectLst/>
                <a:latin typeface="Garamond" panose="02020404030301010803" pitchFamily="18" charset="0"/>
                <a:ea typeface="Times New Roman" panose="02020603050405020304" pitchFamily="18" charset="0"/>
                <a:cs typeface="Calibri" panose="020F0502020204030204" pitchFamily="34" charset="0"/>
              </a:rPr>
              <a:t>Additionally, several economic reforms were implemented in the most recent years with support from the IMF. For instance, tax credits were raised for low-income households, social insurance pensions were increased by 15 percent in addition to several reforms in the food security schemes (IMF, 2018).</a:t>
            </a:r>
            <a:endParaRPr lang="en-GB" sz="1900"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5D03D75F-9E36-4E5A-AE7F-82E89DA156E0}"/>
              </a:ext>
            </a:extLst>
          </p:cNvPr>
          <p:cNvSpPr>
            <a:spLocks noGrp="1"/>
          </p:cNvSpPr>
          <p:nvPr>
            <p:ph type="sldNum" sz="quarter" idx="12"/>
          </p:nvPr>
        </p:nvSpPr>
        <p:spPr/>
        <p:txBody>
          <a:bodyPr/>
          <a:lstStyle/>
          <a:p>
            <a:fld id="{DA60BA0E-20D0-4E7C-B286-26C960A6788F}" type="slidenum">
              <a:rPr lang="en-US" smtClean="0"/>
              <a:pPr/>
              <a:t>5</a:t>
            </a:fld>
            <a:endParaRPr lang="en-US"/>
          </a:p>
        </p:txBody>
      </p:sp>
    </p:spTree>
    <p:extLst>
      <p:ext uri="{BB962C8B-B14F-4D97-AF65-F5344CB8AC3E}">
        <p14:creationId xmlns:p14="http://schemas.microsoft.com/office/powerpoint/2010/main" val="3473835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E5766-4EC8-42FE-936A-A91466EE76F6}"/>
              </a:ext>
            </a:extLst>
          </p:cNvPr>
          <p:cNvSpPr>
            <a:spLocks noGrp="1"/>
          </p:cNvSpPr>
          <p:nvPr>
            <p:ph type="title"/>
          </p:nvPr>
        </p:nvSpPr>
        <p:spPr>
          <a:xfrm>
            <a:off x="405780" y="0"/>
            <a:ext cx="10729191" cy="1124744"/>
          </a:xfrm>
        </p:spPr>
        <p:txBody>
          <a:bodyPr>
            <a:normAutofit/>
          </a:bodyPr>
          <a:lstStyle/>
          <a:p>
            <a:r>
              <a:rPr lang="en-US" sz="3600" b="1" dirty="0">
                <a:effectLst/>
                <a:latin typeface="Garamond" panose="02020404030301010803" pitchFamily="18" charset="0"/>
                <a:ea typeface="Times New Roman" panose="02020603050405020304" pitchFamily="18" charset="0"/>
                <a:cs typeface="Calibri" panose="020F0502020204030204" pitchFamily="34" charset="0"/>
              </a:rPr>
              <a:t>Egypt MPI </a:t>
            </a:r>
            <a:r>
              <a:rPr lang="en-GB" sz="3600" b="1" dirty="0">
                <a:effectLst/>
                <a:latin typeface="Garamond" panose="02020404030301010803" pitchFamily="18" charset="0"/>
                <a:ea typeface="Times New Roman" panose="02020603050405020304" pitchFamily="18" charset="0"/>
                <a:cs typeface="Calibri" panose="020F0502020204030204" pitchFamily="34" charset="0"/>
              </a:rPr>
              <a:t>helps us to </a:t>
            </a:r>
            <a:endParaRPr lang="en-US" dirty="0"/>
          </a:p>
        </p:txBody>
      </p:sp>
      <p:sp>
        <p:nvSpPr>
          <p:cNvPr id="3" name="Content Placeholder 2">
            <a:extLst>
              <a:ext uri="{FF2B5EF4-FFF2-40B4-BE49-F238E27FC236}">
                <a16:creationId xmlns:a16="http://schemas.microsoft.com/office/drawing/2014/main" id="{23DB598B-60B7-4069-96A1-786FA1BAD13A}"/>
              </a:ext>
            </a:extLst>
          </p:cNvPr>
          <p:cNvSpPr>
            <a:spLocks noGrp="1"/>
          </p:cNvSpPr>
          <p:nvPr>
            <p:ph idx="1"/>
          </p:nvPr>
        </p:nvSpPr>
        <p:spPr>
          <a:xfrm>
            <a:off x="189756" y="1124744"/>
            <a:ext cx="11593289" cy="5596732"/>
          </a:xfrm>
        </p:spPr>
        <p:txBody>
          <a:bodyPr>
            <a:normAutofit fontScale="62500" lnSpcReduction="20000"/>
          </a:bodyPr>
          <a:lstStyle/>
          <a:p>
            <a:pPr marL="487755" indent="-457200" algn="just">
              <a:lnSpc>
                <a:spcPct val="115000"/>
              </a:lnSpc>
              <a:spcAft>
                <a:spcPts val="600"/>
              </a:spcAft>
              <a:buFont typeface="Wingdings" panose="05000000000000000000" pitchFamily="2" charset="2"/>
              <a:buChar char="§"/>
            </a:pPr>
            <a:r>
              <a:rPr lang="en-US" sz="2800" b="1" dirty="0">
                <a:effectLst/>
                <a:latin typeface="Garamond" panose="02020404030301010803" pitchFamily="18" charset="0"/>
                <a:ea typeface="Times New Roman" panose="02020603050405020304" pitchFamily="18" charset="0"/>
                <a:cs typeface="Calibri" panose="020F0502020204030204" pitchFamily="34" charset="0"/>
              </a:rPr>
              <a:t>Egypt has been more successful in reducing multidimensional poverty than income poverty</a:t>
            </a:r>
          </a:p>
          <a:p>
            <a:pPr marL="342900" lvl="0" indent="-342900" algn="just">
              <a:lnSpc>
                <a:spcPct val="115000"/>
              </a:lnSpc>
              <a:buFont typeface="Wingdings" panose="05000000000000000000" pitchFamily="2" charset="2"/>
              <a:buChar char=""/>
            </a:pPr>
            <a:r>
              <a:rPr lang="en-US" sz="2800" b="1" dirty="0">
                <a:effectLst/>
                <a:latin typeface="Garamond" panose="02020404030301010803" pitchFamily="18" charset="0"/>
                <a:ea typeface="Times New Roman" panose="02020603050405020304" pitchFamily="18" charset="0"/>
                <a:cs typeface="Calibri" panose="020F0502020204030204" pitchFamily="34" charset="0"/>
              </a:rPr>
              <a:t>As the overall poverty levels were low according to the global Multidimensional Poverty Index (MPI), there is a clear need for a national MPI in Egypt that will better </a:t>
            </a:r>
            <a:r>
              <a:rPr lang="en-US" sz="2800" b="1" dirty="0" err="1">
                <a:effectLst/>
                <a:latin typeface="Garamond" panose="02020404030301010803" pitchFamily="18" charset="0"/>
                <a:ea typeface="Times New Roman" panose="02020603050405020304" pitchFamily="18" charset="0"/>
                <a:cs typeface="Calibri" panose="020F0502020204030204" pitchFamily="34" charset="0"/>
              </a:rPr>
              <a:t>contextualise</a:t>
            </a:r>
            <a:r>
              <a:rPr lang="en-US" sz="2800" b="1" dirty="0">
                <a:effectLst/>
                <a:latin typeface="Garamond" panose="02020404030301010803" pitchFamily="18" charset="0"/>
                <a:ea typeface="Times New Roman" panose="02020603050405020304" pitchFamily="18" charset="0"/>
                <a:cs typeface="Calibri" panose="020F0502020204030204" pitchFamily="34" charset="0"/>
              </a:rPr>
              <a:t> poverty within the country. </a:t>
            </a:r>
            <a:endParaRPr lang="en-GB" sz="28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buFont typeface="Wingdings" panose="05000000000000000000" pitchFamily="2" charset="2"/>
              <a:buChar char=""/>
            </a:pPr>
            <a:r>
              <a:rPr lang="en-US" sz="2800" b="1" dirty="0">
                <a:effectLst/>
                <a:latin typeface="Garamond" panose="02020404030301010803" pitchFamily="18" charset="0"/>
                <a:ea typeface="Times New Roman" panose="02020603050405020304" pitchFamily="18" charset="0"/>
                <a:cs typeface="Calibri" panose="020F0502020204030204" pitchFamily="34" charset="0"/>
              </a:rPr>
              <a:t> A multidimensional approach considers </a:t>
            </a:r>
            <a:r>
              <a:rPr lang="en-US" sz="2800" b="1" i="1" dirty="0">
                <a:effectLst/>
                <a:latin typeface="Garamond" panose="02020404030301010803" pitchFamily="18" charset="0"/>
                <a:ea typeface="Times New Roman" panose="02020603050405020304" pitchFamily="18" charset="0"/>
                <a:cs typeface="Calibri" panose="020F0502020204030204" pitchFamily="34" charset="0"/>
              </a:rPr>
              <a:t>a wider range of deprivations in capabilities, resources, and rights that might characterize an individual’s well-being</a:t>
            </a:r>
            <a:r>
              <a:rPr lang="en-US" sz="2800" b="1" dirty="0">
                <a:effectLst/>
                <a:latin typeface="Garamond" panose="02020404030301010803" pitchFamily="18" charset="0"/>
                <a:ea typeface="Times New Roman" panose="02020603050405020304" pitchFamily="18" charset="0"/>
                <a:cs typeface="Calibri" panose="020F0502020204030204" pitchFamily="34" charset="0"/>
              </a:rPr>
              <a:t>.</a:t>
            </a:r>
            <a:endParaRPr lang="en-US" sz="2400" b="1" dirty="0">
              <a:effectLst/>
              <a:latin typeface="Garamond" panose="02020404030301010803" pitchFamily="18" charset="0"/>
              <a:ea typeface="Times New Roman" panose="02020603050405020304" pitchFamily="18" charset="0"/>
              <a:cs typeface="Calibri" panose="020F0502020204030204" pitchFamily="34" charset="0"/>
            </a:endParaRPr>
          </a:p>
          <a:p>
            <a:pPr marL="742950" lvl="1" indent="-285750" algn="just">
              <a:lnSpc>
                <a:spcPct val="115000"/>
              </a:lnSpc>
              <a:spcAft>
                <a:spcPts val="600"/>
              </a:spcAft>
              <a:buFont typeface="Courier New" panose="02070309020205020404" pitchFamily="49" charset="0"/>
              <a:buChar char="o"/>
            </a:pPr>
            <a:r>
              <a:rPr lang="en-US" sz="32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rPr>
              <a:t>Make visible recent progress in multidimensional poverty reduction so the whole country appreciate some of the positive steps that they know but can’t yet see. </a:t>
            </a:r>
            <a:r>
              <a:rPr lang="en-US" sz="3200" b="1" i="1"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rPr>
              <a:t>MPI is a silver opportunity to assess the mega development project such as Decent Life and Family planning program on Egypt’s quality of life.  </a:t>
            </a:r>
            <a:endParaRPr lang="en-GB" sz="3200" b="1" i="1"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p>
            <a:pPr marL="742950" lvl="1" indent="-285750" algn="just">
              <a:lnSpc>
                <a:spcPct val="115000"/>
              </a:lnSpc>
              <a:spcAft>
                <a:spcPts val="600"/>
              </a:spcAft>
              <a:buFont typeface="Courier New" panose="02070309020205020404" pitchFamily="49" charset="0"/>
              <a:buChar char="o"/>
            </a:pPr>
            <a:r>
              <a:rPr lang="en-US" sz="32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rPr>
              <a:t>Highlights the demographic differences and uneven distributions of resources across regions of the country. </a:t>
            </a:r>
            <a:r>
              <a:rPr lang="en-US" sz="3200" b="1" i="1" dirty="0">
                <a:solidFill>
                  <a:schemeClr val="tx2"/>
                </a:solidFill>
                <a:latin typeface="Garamond" panose="02020404030301010803" pitchFamily="18" charset="0"/>
                <a:cs typeface="Calibri" panose="020F0502020204030204" pitchFamily="34" charset="0"/>
              </a:rPr>
              <a:t>MPI can be used as tool for </a:t>
            </a:r>
            <a:r>
              <a:rPr lang="en-GB" sz="3200" b="1" i="1" dirty="0">
                <a:solidFill>
                  <a:schemeClr val="tx2"/>
                </a:solidFill>
                <a:latin typeface="Garamond" panose="02020404030301010803" pitchFamily="18" charset="0"/>
                <a:cs typeface="Calibri" panose="020F0502020204030204" pitchFamily="34" charset="0"/>
              </a:rPr>
              <a:t>for budgeting, targeting, coordination and policy design</a:t>
            </a:r>
          </a:p>
          <a:p>
            <a:pPr marL="742950" lvl="1" indent="-285750" algn="just">
              <a:lnSpc>
                <a:spcPct val="115000"/>
              </a:lnSpc>
              <a:spcAft>
                <a:spcPts val="600"/>
              </a:spcAft>
              <a:buFont typeface="Courier New" panose="02070309020205020404" pitchFamily="49" charset="0"/>
              <a:buChar char="o"/>
            </a:pPr>
            <a:r>
              <a:rPr lang="en-US" sz="3200" dirty="0">
                <a:solidFill>
                  <a:schemeClr val="tx2"/>
                </a:solidFill>
                <a:effectLst/>
                <a:latin typeface="Garamond" panose="02020404030301010803" pitchFamily="18" charset="0"/>
                <a:ea typeface="Times New Roman" panose="02020603050405020304" pitchFamily="18" charset="0"/>
                <a:cs typeface="Calibri" panose="020F0502020204030204" pitchFamily="34" charset="0"/>
              </a:rPr>
              <a:t>The MPI framework can capture the impact of shocks such as COVID-19 and Ukraine-Russian war on many health, education and living conditions indicators and thus provides an adequate basis for evaluating the impact of future shocks.</a:t>
            </a:r>
            <a:endParaRPr lang="en-GB" sz="32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p>
            <a:pPr marL="742950" lvl="1" indent="-285750" algn="just">
              <a:lnSpc>
                <a:spcPct val="115000"/>
              </a:lnSpc>
              <a:spcAft>
                <a:spcPts val="600"/>
              </a:spcAft>
              <a:buFont typeface="Courier New" panose="02070309020205020404" pitchFamily="49" charset="0"/>
              <a:buChar char="o"/>
            </a:pPr>
            <a:r>
              <a:rPr lang="en-GB" sz="3200" dirty="0">
                <a:solidFill>
                  <a:schemeClr val="tx2"/>
                </a:solidFill>
                <a:latin typeface="Garamond" panose="02020404030301010803" pitchFamily="18" charset="0"/>
                <a:ea typeface="Times New Roman" panose="02020603050405020304" pitchFamily="18" charset="0"/>
                <a:cs typeface="Calibri" panose="020F0502020204030204" pitchFamily="34" charset="0"/>
              </a:rPr>
              <a:t>On the international front, reporting on SDGs, Vision 2030 and VNRs</a:t>
            </a:r>
            <a:endParaRPr lang="en-GB" sz="3200" dirty="0">
              <a:solidFill>
                <a:schemeClr val="tx2"/>
              </a:solidFill>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DC6FC3C4-87FD-478A-880D-96DC8C4AFF1C}"/>
              </a:ext>
            </a:extLst>
          </p:cNvPr>
          <p:cNvSpPr>
            <a:spLocks noGrp="1"/>
          </p:cNvSpPr>
          <p:nvPr>
            <p:ph type="sldNum" sz="quarter" idx="12"/>
          </p:nvPr>
        </p:nvSpPr>
        <p:spPr/>
        <p:txBody>
          <a:bodyPr/>
          <a:lstStyle/>
          <a:p>
            <a:fld id="{DA60BA0E-20D0-4E7C-B286-26C960A6788F}" type="slidenum">
              <a:rPr lang="en-US" smtClean="0"/>
              <a:pPr/>
              <a:t>6</a:t>
            </a:fld>
            <a:endParaRPr lang="en-US"/>
          </a:p>
        </p:txBody>
      </p:sp>
    </p:spTree>
    <p:extLst>
      <p:ext uri="{BB962C8B-B14F-4D97-AF65-F5344CB8AC3E}">
        <p14:creationId xmlns:p14="http://schemas.microsoft.com/office/powerpoint/2010/main" val="319617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ACE5-69CE-4585-A515-910ECCCBDF64}"/>
              </a:ext>
            </a:extLst>
          </p:cNvPr>
          <p:cNvSpPr>
            <a:spLocks noGrp="1"/>
          </p:cNvSpPr>
          <p:nvPr>
            <p:ph type="title"/>
          </p:nvPr>
        </p:nvSpPr>
        <p:spPr>
          <a:xfrm>
            <a:off x="621804" y="76200"/>
            <a:ext cx="11305256" cy="832520"/>
          </a:xfrm>
        </p:spPr>
        <p:txBody>
          <a:bodyPr/>
          <a:lstStyle/>
          <a:p>
            <a:r>
              <a:rPr lang="en-GB" dirty="0"/>
              <a:t>National Framework of MPI</a:t>
            </a:r>
            <a:endParaRPr lang="en-US" dirty="0"/>
          </a:p>
        </p:txBody>
      </p:sp>
      <p:sp>
        <p:nvSpPr>
          <p:cNvPr id="3" name="Content Placeholder 2">
            <a:extLst>
              <a:ext uri="{FF2B5EF4-FFF2-40B4-BE49-F238E27FC236}">
                <a16:creationId xmlns:a16="http://schemas.microsoft.com/office/drawing/2014/main" id="{23AB6719-5250-4060-8E60-3B2F4CD85AE6}"/>
              </a:ext>
            </a:extLst>
          </p:cNvPr>
          <p:cNvSpPr>
            <a:spLocks noGrp="1"/>
          </p:cNvSpPr>
          <p:nvPr>
            <p:ph idx="1"/>
          </p:nvPr>
        </p:nvSpPr>
        <p:spPr>
          <a:xfrm>
            <a:off x="405780" y="908720"/>
            <a:ext cx="11377264" cy="5812756"/>
          </a:xfrm>
        </p:spPr>
        <p:txBody>
          <a:bodyPr>
            <a:normAutofit/>
          </a:bodyPr>
          <a:lstStyle/>
          <a:p>
            <a:pPr marL="342900" lvl="0" indent="-342900" algn="just">
              <a:lnSpc>
                <a:spcPct val="115000"/>
              </a:lnSpc>
              <a:buFont typeface="Wingdings" panose="05000000000000000000" pitchFamily="2" charset="2"/>
              <a:buChar char=""/>
            </a:pPr>
            <a:r>
              <a:rPr lang="en-US" dirty="0">
                <a:effectLst/>
                <a:latin typeface="Garamond" panose="02020404030301010803" pitchFamily="18" charset="0"/>
                <a:ea typeface="Times New Roman" panose="02020603050405020304" pitchFamily="18" charset="0"/>
                <a:cs typeface="Calibri" panose="020F0502020204030204" pitchFamily="34" charset="0"/>
              </a:rPr>
              <a:t>Work is already underway, MPED in partnership with the Central Agency for Public Mobilization and Statistics (</a:t>
            </a:r>
            <a:r>
              <a:rPr lang="en-US" b="1" i="1" dirty="0">
                <a:effectLst/>
                <a:latin typeface="Garamond" panose="02020404030301010803" pitchFamily="18" charset="0"/>
                <a:ea typeface="Times New Roman" panose="02020603050405020304" pitchFamily="18" charset="0"/>
                <a:cs typeface="Calibri" panose="020F0502020204030204" pitchFamily="34" charset="0"/>
              </a:rPr>
              <a:t>CAPMAS)</a:t>
            </a:r>
            <a:r>
              <a:rPr lang="en-US" dirty="0">
                <a:effectLst/>
                <a:latin typeface="Garamond" panose="02020404030301010803" pitchFamily="18" charset="0"/>
                <a:ea typeface="Times New Roman" panose="02020603050405020304" pitchFamily="18" charset="0"/>
                <a:cs typeface="Calibri" panose="020F0502020204030204" pitchFamily="34" charset="0"/>
              </a:rPr>
              <a:t>, MOSS,  UNESCWA, OPHI and UNICEF  to develop a </a:t>
            </a:r>
            <a:r>
              <a:rPr lang="en-US" b="1" u="sng" dirty="0">
                <a:effectLst/>
                <a:latin typeface="Garamond" panose="02020404030301010803" pitchFamily="18" charset="0"/>
                <a:ea typeface="Times New Roman" panose="02020603050405020304" pitchFamily="18" charset="0"/>
                <a:cs typeface="Calibri" panose="020F0502020204030204" pitchFamily="34" charset="0"/>
              </a:rPr>
              <a:t>national measure of multidimensional poverty </a:t>
            </a:r>
            <a:r>
              <a:rPr lang="en-US" dirty="0">
                <a:effectLst/>
                <a:latin typeface="Garamond" panose="02020404030301010803" pitchFamily="18" charset="0"/>
                <a:ea typeface="Times New Roman" panose="02020603050405020304" pitchFamily="18" charset="0"/>
                <a:cs typeface="Calibri" panose="020F0502020204030204" pitchFamily="34" charset="0"/>
              </a:rPr>
              <a:t>that best captures the multiple overlapping deprivations faced by everyday Egyptians.</a:t>
            </a:r>
            <a:endParaRPr lang="en-GB"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gn="just">
              <a:lnSpc>
                <a:spcPct val="115000"/>
              </a:lnSpc>
              <a:spcAft>
                <a:spcPts val="1000"/>
              </a:spcAft>
              <a:buFont typeface="Wingdings" panose="05000000000000000000" pitchFamily="2" charset="2"/>
              <a:buChar char=""/>
            </a:pPr>
            <a:r>
              <a:rPr lang="en-US" b="1" dirty="0">
                <a:effectLst/>
                <a:latin typeface="Garamond" panose="02020404030301010803" pitchFamily="18" charset="0"/>
                <a:ea typeface="Times New Roman" panose="02020603050405020304" pitchFamily="18" charset="0"/>
                <a:cs typeface="Calibri" panose="020F0502020204030204" pitchFamily="34" charset="0"/>
              </a:rPr>
              <a:t>The national MPI in Egypt is composed of 7 dimensions (health, education, housing, services, employment, social protection and food security), and 21 indicators selected based on consultations with national representatives and technical specialists in multi-dimensional poverty.</a:t>
            </a:r>
            <a:endParaRPr lang="en-GB" b="1" dirty="0">
              <a:effectLst/>
              <a:latin typeface="Calibri" panose="020F050202020403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E868C2CE-6FB9-4530-9A67-DE1066942E9D}"/>
              </a:ext>
            </a:extLst>
          </p:cNvPr>
          <p:cNvSpPr>
            <a:spLocks noGrp="1"/>
          </p:cNvSpPr>
          <p:nvPr>
            <p:ph type="sldNum" sz="quarter" idx="12"/>
          </p:nvPr>
        </p:nvSpPr>
        <p:spPr/>
        <p:txBody>
          <a:bodyPr/>
          <a:lstStyle/>
          <a:p>
            <a:fld id="{DA60BA0E-20D0-4E7C-B286-26C960A6788F}" type="slidenum">
              <a:rPr lang="en-US" smtClean="0"/>
              <a:pPr/>
              <a:t>7</a:t>
            </a:fld>
            <a:endParaRPr lang="en-US"/>
          </a:p>
        </p:txBody>
      </p:sp>
    </p:spTree>
    <p:extLst>
      <p:ext uri="{BB962C8B-B14F-4D97-AF65-F5344CB8AC3E}">
        <p14:creationId xmlns:p14="http://schemas.microsoft.com/office/powerpoint/2010/main" val="311484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B8A4CD-C17B-46BF-BD26-211AE647B4E5}"/>
              </a:ext>
            </a:extLst>
          </p:cNvPr>
          <p:cNvSpPr>
            <a:spLocks noGrp="1"/>
          </p:cNvSpPr>
          <p:nvPr>
            <p:ph type="sldNum" sz="quarter" idx="12"/>
          </p:nvPr>
        </p:nvSpPr>
        <p:spPr/>
        <p:txBody>
          <a:bodyPr/>
          <a:lstStyle/>
          <a:p>
            <a:fld id="{DA60BA0E-20D0-4E7C-B286-26C960A6788F}" type="slidenum">
              <a:rPr lang="en-US" smtClean="0"/>
              <a:pPr/>
              <a:t>8</a:t>
            </a:fld>
            <a:endParaRPr lang="en-US"/>
          </a:p>
        </p:txBody>
      </p:sp>
      <p:graphicFrame>
        <p:nvGraphicFramePr>
          <p:cNvPr id="5" name="Content Placeholder 4">
            <a:extLst>
              <a:ext uri="{FF2B5EF4-FFF2-40B4-BE49-F238E27FC236}">
                <a16:creationId xmlns:a16="http://schemas.microsoft.com/office/drawing/2014/main" id="{E7956EA7-1B3D-4D38-90C0-727C94D8567F}"/>
              </a:ext>
            </a:extLst>
          </p:cNvPr>
          <p:cNvGraphicFramePr>
            <a:graphicFrameLocks/>
          </p:cNvGraphicFramePr>
          <p:nvPr>
            <p:extLst>
              <p:ext uri="{D42A27DB-BD31-4B8C-83A1-F6EECF244321}">
                <p14:modId xmlns:p14="http://schemas.microsoft.com/office/powerpoint/2010/main" val="2775179198"/>
              </p:ext>
            </p:extLst>
          </p:nvPr>
        </p:nvGraphicFramePr>
        <p:xfrm>
          <a:off x="1069570" y="2176949"/>
          <a:ext cx="10306430" cy="34892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70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76200"/>
            <a:ext cx="10796875" cy="760512"/>
          </a:xfrm>
        </p:spPr>
        <p:txBody>
          <a:bodyPr/>
          <a:lstStyle/>
          <a:p>
            <a:r>
              <a:rPr lang="en-US" dirty="0"/>
              <a:t>Meetings and Consultations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9970464"/>
              </p:ext>
            </p:extLst>
          </p:nvPr>
        </p:nvGraphicFramePr>
        <p:xfrm>
          <a:off x="0" y="836713"/>
          <a:ext cx="12071076" cy="5728904"/>
        </p:xfrm>
        <a:graphic>
          <a:graphicData uri="http://schemas.openxmlformats.org/drawingml/2006/table">
            <a:tbl>
              <a:tblPr firstRow="1" bandRow="1">
                <a:tableStyleId>{5C22544A-7EE6-4342-B048-85BDC9FD1C3A}</a:tableStyleId>
              </a:tblPr>
              <a:tblGrid>
                <a:gridCol w="4415515">
                  <a:extLst>
                    <a:ext uri="{9D8B030D-6E8A-4147-A177-3AD203B41FA5}">
                      <a16:colId xmlns:a16="http://schemas.microsoft.com/office/drawing/2014/main" val="914554033"/>
                    </a:ext>
                  </a:extLst>
                </a:gridCol>
                <a:gridCol w="7655561">
                  <a:extLst>
                    <a:ext uri="{9D8B030D-6E8A-4147-A177-3AD203B41FA5}">
                      <a16:colId xmlns:a16="http://schemas.microsoft.com/office/drawing/2014/main" val="4165903826"/>
                    </a:ext>
                  </a:extLst>
                </a:gridCol>
              </a:tblGrid>
              <a:tr h="472444">
                <a:tc gridSpan="2">
                  <a:txBody>
                    <a:bodyPr/>
                    <a:lstStyle/>
                    <a:p>
                      <a:pPr algn="ctr"/>
                      <a:r>
                        <a:rPr lang="en-US" sz="1900" dirty="0"/>
                        <a:t>Teams Meetings </a:t>
                      </a:r>
                    </a:p>
                  </a:txBody>
                  <a:tcPr marL="91416" marR="91416" marT="45708" marB="45708"/>
                </a:tc>
                <a:tc hMerge="1">
                  <a:txBody>
                    <a:bodyPr/>
                    <a:lstStyle/>
                    <a:p>
                      <a:pPr algn="ctr"/>
                      <a:endParaRPr lang="en-US" dirty="0"/>
                    </a:p>
                  </a:txBody>
                  <a:tcPr/>
                </a:tc>
                <a:extLst>
                  <a:ext uri="{0D108BD9-81ED-4DB2-BD59-A6C34878D82A}">
                    <a16:rowId xmlns:a16="http://schemas.microsoft.com/office/drawing/2014/main" val="3798183915"/>
                  </a:ext>
                </a:extLst>
              </a:tr>
              <a:tr h="427658">
                <a:tc>
                  <a:txBody>
                    <a:bodyPr/>
                    <a:lstStyle/>
                    <a:p>
                      <a:pPr algn="ctr"/>
                      <a:r>
                        <a:rPr lang="en-US" sz="1900" dirty="0"/>
                        <a:t>April 27, 2021</a:t>
                      </a:r>
                    </a:p>
                  </a:txBody>
                  <a:tcPr marL="91416" marR="91416" marT="45708" marB="45708"/>
                </a:tc>
                <a:tc>
                  <a:txBody>
                    <a:bodyPr/>
                    <a:lstStyle/>
                    <a:p>
                      <a:r>
                        <a:rPr lang="en-US" sz="1900" dirty="0"/>
                        <a:t>Internal</a:t>
                      </a:r>
                      <a:r>
                        <a:rPr lang="en-US" sz="1900" baseline="0" dirty="0"/>
                        <a:t> technical meeting -  ESCWA and </a:t>
                      </a:r>
                      <a:r>
                        <a:rPr lang="en-US" sz="1900" baseline="0" dirty="0" err="1"/>
                        <a:t>MoP</a:t>
                      </a:r>
                      <a:endParaRPr lang="en-US" sz="1900" dirty="0"/>
                    </a:p>
                  </a:txBody>
                  <a:tcPr marL="91416" marR="91416" marT="45708" marB="45708"/>
                </a:tc>
                <a:extLst>
                  <a:ext uri="{0D108BD9-81ED-4DB2-BD59-A6C34878D82A}">
                    <a16:rowId xmlns:a16="http://schemas.microsoft.com/office/drawing/2014/main" val="903453756"/>
                  </a:ext>
                </a:extLst>
              </a:tr>
              <a:tr h="4680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t>June 9, 2021</a:t>
                      </a:r>
                    </a:p>
                  </a:txBody>
                  <a:tcPr marL="91416" marR="91416" marT="45708" marB="45708"/>
                </a:tc>
                <a:tc>
                  <a:txBody>
                    <a:bodyPr/>
                    <a:lstStyle/>
                    <a:p>
                      <a:r>
                        <a:rPr lang="en-US" sz="1900" dirty="0"/>
                        <a:t>Main</a:t>
                      </a:r>
                      <a:r>
                        <a:rPr lang="en-US" sz="1900" baseline="0" dirty="0"/>
                        <a:t> technical consultation meeting: - ESCWA, </a:t>
                      </a:r>
                      <a:r>
                        <a:rPr lang="en-US" sz="1900" baseline="0" dirty="0" err="1"/>
                        <a:t>MoP</a:t>
                      </a:r>
                      <a:r>
                        <a:rPr lang="en-US" sz="1900" baseline="0" dirty="0"/>
                        <a:t>, CAPMAS, OPHI, MOSS (</a:t>
                      </a:r>
                      <a:r>
                        <a:rPr lang="ar-LB" sz="1900" dirty="0"/>
                        <a:t>مؤشر الفقر متعدد األبعاد </a:t>
                      </a:r>
                      <a:r>
                        <a:rPr lang="en-US" sz="1900" dirty="0"/>
                        <a:t> -</a:t>
                      </a:r>
                      <a:r>
                        <a:rPr lang="ar-LB" sz="1900" dirty="0"/>
                        <a:t>مناقشة إطار العمل</a:t>
                      </a:r>
                      <a:r>
                        <a:rPr lang="en-US" sz="1900" dirty="0"/>
                        <a:t>)</a:t>
                      </a:r>
                    </a:p>
                  </a:txBody>
                  <a:tcPr marL="91416" marR="91416" marT="45708" marB="45708"/>
                </a:tc>
                <a:extLst>
                  <a:ext uri="{0D108BD9-81ED-4DB2-BD59-A6C34878D82A}">
                    <a16:rowId xmlns:a16="http://schemas.microsoft.com/office/drawing/2014/main" val="3353292466"/>
                  </a:ext>
                </a:extLst>
              </a:tr>
              <a:tr h="472444">
                <a:tc>
                  <a:txBody>
                    <a:bodyPr/>
                    <a:lstStyle/>
                    <a:p>
                      <a:pPr algn="ctr"/>
                      <a:r>
                        <a:rPr lang="en-US" sz="1900" dirty="0"/>
                        <a:t>July 13, 2021</a:t>
                      </a:r>
                    </a:p>
                  </a:txBody>
                  <a:tcPr marL="91416" marR="91416" marT="45708" marB="45708"/>
                </a:tc>
                <a:tc>
                  <a:txBody>
                    <a:bodyPr/>
                    <a:lstStyle/>
                    <a:p>
                      <a:r>
                        <a:rPr lang="en-US" sz="1900" dirty="0"/>
                        <a:t>Technical consultation meeting - ESCWA </a:t>
                      </a:r>
                      <a:r>
                        <a:rPr lang="en-US" sz="1900" dirty="0" err="1"/>
                        <a:t>MoP</a:t>
                      </a:r>
                      <a:r>
                        <a:rPr lang="en-US" sz="1900" dirty="0"/>
                        <a:t>, </a:t>
                      </a:r>
                      <a:r>
                        <a:rPr lang="en-US" sz="1900" dirty="0" err="1"/>
                        <a:t>MoSS</a:t>
                      </a:r>
                      <a:endParaRPr lang="en-US" sz="1900" dirty="0"/>
                    </a:p>
                  </a:txBody>
                  <a:tcPr marL="91416" marR="91416" marT="45708" marB="45708"/>
                </a:tc>
                <a:extLst>
                  <a:ext uri="{0D108BD9-81ED-4DB2-BD59-A6C34878D82A}">
                    <a16:rowId xmlns:a16="http://schemas.microsoft.com/office/drawing/2014/main" val="4128291283"/>
                  </a:ext>
                </a:extLst>
              </a:tr>
              <a:tr h="522712">
                <a:tc>
                  <a:txBody>
                    <a:bodyPr/>
                    <a:lstStyle/>
                    <a:p>
                      <a:pPr algn="ctr"/>
                      <a:r>
                        <a:rPr lang="en-US" sz="1900" dirty="0"/>
                        <a:t>September 8, 2021</a:t>
                      </a:r>
                    </a:p>
                  </a:txBody>
                  <a:tcPr marL="91416" marR="91416" marT="45708" marB="45708"/>
                </a:tc>
                <a:tc>
                  <a:txBody>
                    <a:bodyPr/>
                    <a:lstStyle/>
                    <a:p>
                      <a:r>
                        <a:rPr lang="en-US" sz="1900" dirty="0"/>
                        <a:t>Internal technical</a:t>
                      </a:r>
                      <a:r>
                        <a:rPr lang="en-US" sz="1900" baseline="0" dirty="0"/>
                        <a:t> consultation meeting ESCWA and </a:t>
                      </a:r>
                      <a:r>
                        <a:rPr lang="en-US" sz="1900" baseline="0" dirty="0" err="1"/>
                        <a:t>MoP</a:t>
                      </a:r>
                      <a:endParaRPr lang="en-US" sz="1900" dirty="0"/>
                    </a:p>
                  </a:txBody>
                  <a:tcPr marL="91416" marR="91416" marT="45708" marB="45708"/>
                </a:tc>
                <a:extLst>
                  <a:ext uri="{0D108BD9-81ED-4DB2-BD59-A6C34878D82A}">
                    <a16:rowId xmlns:a16="http://schemas.microsoft.com/office/drawing/2014/main" val="2350613122"/>
                  </a:ext>
                </a:extLst>
              </a:tr>
              <a:tr h="323856">
                <a:tc>
                  <a:txBody>
                    <a:bodyPr/>
                    <a:lstStyle/>
                    <a:p>
                      <a:pPr algn="ctr"/>
                      <a:r>
                        <a:rPr lang="en-US" sz="1900" dirty="0"/>
                        <a:t>December</a:t>
                      </a:r>
                      <a:r>
                        <a:rPr lang="en-US" sz="1900" baseline="0" dirty="0"/>
                        <a:t> 2021 </a:t>
                      </a:r>
                      <a:endParaRPr lang="en-US" sz="1900" dirty="0"/>
                    </a:p>
                  </a:txBody>
                  <a:tcPr marL="91416" marR="91416" marT="45708" marB="45708"/>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900" dirty="0"/>
                        <a:t>Technical consultation meeting - ESCWA </a:t>
                      </a:r>
                      <a:r>
                        <a:rPr lang="en-US" sz="1900" dirty="0" err="1"/>
                        <a:t>MoP</a:t>
                      </a:r>
                      <a:r>
                        <a:rPr lang="en-US" sz="1900" dirty="0"/>
                        <a:t>, </a:t>
                      </a:r>
                      <a:r>
                        <a:rPr lang="en-US" sz="1900" dirty="0" err="1"/>
                        <a:t>MoSS</a:t>
                      </a:r>
                      <a:r>
                        <a:rPr lang="en-US" sz="1900" dirty="0"/>
                        <a:t>,</a:t>
                      </a:r>
                      <a:r>
                        <a:rPr lang="en-US" sz="1900" baseline="0" dirty="0"/>
                        <a:t> CAPMAS</a:t>
                      </a:r>
                      <a:endParaRPr lang="en-US" sz="1900" dirty="0"/>
                    </a:p>
                    <a:p>
                      <a:endParaRPr lang="en-US" sz="1900" dirty="0"/>
                    </a:p>
                  </a:txBody>
                  <a:tcPr marL="91416" marR="91416" marT="45708" marB="45708"/>
                </a:tc>
                <a:extLst>
                  <a:ext uri="{0D108BD9-81ED-4DB2-BD59-A6C34878D82A}">
                    <a16:rowId xmlns:a16="http://schemas.microsoft.com/office/drawing/2014/main" val="315954133"/>
                  </a:ext>
                </a:extLst>
              </a:tr>
              <a:tr h="454739">
                <a:tc>
                  <a:txBody>
                    <a:bodyPr/>
                    <a:lstStyle/>
                    <a:p>
                      <a:pPr algn="ctr"/>
                      <a:r>
                        <a:rPr lang="en-US" sz="1900" dirty="0"/>
                        <a:t>February</a:t>
                      </a:r>
                      <a:r>
                        <a:rPr lang="en-US" sz="1900" baseline="0" dirty="0"/>
                        <a:t> 2022</a:t>
                      </a:r>
                      <a:endParaRPr lang="en-US" sz="1900" dirty="0"/>
                    </a:p>
                  </a:txBody>
                  <a:tcPr marL="91416" marR="91416" marT="45708" marB="45708"/>
                </a:tc>
                <a:tc>
                  <a:txBody>
                    <a:bodyPr/>
                    <a:lstStyle/>
                    <a:p>
                      <a:r>
                        <a:rPr lang="en-US" sz="1900" dirty="0"/>
                        <a:t>Integrated Framework of the N-MPI</a:t>
                      </a:r>
                      <a:r>
                        <a:rPr lang="en-US" sz="1900" baseline="0" dirty="0"/>
                        <a:t> </a:t>
                      </a:r>
                      <a:endParaRPr lang="en-US" sz="1900" dirty="0"/>
                    </a:p>
                  </a:txBody>
                  <a:tcPr marL="91416" marR="91416" marT="45708" marB="45708"/>
                </a:tc>
                <a:extLst>
                  <a:ext uri="{0D108BD9-81ED-4DB2-BD59-A6C34878D82A}">
                    <a16:rowId xmlns:a16="http://schemas.microsoft.com/office/drawing/2014/main" val="1546485121"/>
                  </a:ext>
                </a:extLst>
              </a:tr>
              <a:tr h="494725">
                <a:tc>
                  <a:txBody>
                    <a:bodyPr/>
                    <a:lstStyle/>
                    <a:p>
                      <a:pPr algn="ctr"/>
                      <a:r>
                        <a:rPr lang="en-US" sz="1900" dirty="0"/>
                        <a:t>March</a:t>
                      </a:r>
                      <a:r>
                        <a:rPr lang="en-US" sz="1900" baseline="0" dirty="0"/>
                        <a:t> 2022</a:t>
                      </a:r>
                      <a:endParaRPr lang="en-US" sz="1900" dirty="0"/>
                    </a:p>
                  </a:txBody>
                  <a:tcPr marL="91416" marR="91416" marT="45708" marB="45708"/>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900" dirty="0"/>
                        <a:t>Technical consultation meeting - ESCWA </a:t>
                      </a:r>
                      <a:r>
                        <a:rPr lang="en-US" sz="1900" dirty="0" err="1"/>
                        <a:t>MoP</a:t>
                      </a:r>
                      <a:r>
                        <a:rPr lang="en-US" sz="1900" dirty="0"/>
                        <a:t>, </a:t>
                      </a:r>
                      <a:r>
                        <a:rPr lang="en-US" sz="1900" dirty="0" err="1"/>
                        <a:t>MoSS</a:t>
                      </a:r>
                      <a:r>
                        <a:rPr lang="en-US" sz="1900" dirty="0"/>
                        <a:t> ,OPHI and</a:t>
                      </a:r>
                      <a:r>
                        <a:rPr lang="en-US" sz="1900" baseline="0" dirty="0"/>
                        <a:t> poverty experts and </a:t>
                      </a:r>
                      <a:r>
                        <a:rPr lang="en-US" sz="1900" b="1" u="sng" baseline="0" dirty="0"/>
                        <a:t>approved the framework </a:t>
                      </a:r>
                      <a:endParaRPr lang="en-US" sz="1900" b="1" u="sng" dirty="0"/>
                    </a:p>
                    <a:p>
                      <a:endParaRPr lang="en-US" sz="1900" dirty="0"/>
                    </a:p>
                  </a:txBody>
                  <a:tcPr marL="91416" marR="91416" marT="45708" marB="45708"/>
                </a:tc>
                <a:extLst>
                  <a:ext uri="{0D108BD9-81ED-4DB2-BD59-A6C34878D82A}">
                    <a16:rowId xmlns:a16="http://schemas.microsoft.com/office/drawing/2014/main" val="1141541267"/>
                  </a:ext>
                </a:extLst>
              </a:tr>
              <a:tr h="1077739">
                <a:tc>
                  <a:txBody>
                    <a:bodyPr/>
                    <a:lstStyle/>
                    <a:p>
                      <a:pPr algn="ctr"/>
                      <a:r>
                        <a:rPr lang="en-US" sz="1900" dirty="0"/>
                        <a:t>Since April 2022</a:t>
                      </a:r>
                    </a:p>
                  </a:txBody>
                  <a:tcPr marL="91416" marR="91416" marT="45708" marB="45708"/>
                </a:tc>
                <a:tc>
                  <a:txBody>
                    <a:bodyPr/>
                    <a:lstStyle/>
                    <a:p>
                      <a:r>
                        <a:rPr lang="en-US" sz="1900" dirty="0"/>
                        <a:t>We are working</a:t>
                      </a:r>
                      <a:r>
                        <a:rPr lang="en-US" sz="1900" baseline="0" dirty="0"/>
                        <a:t> on updating the framework using the latest data of HIECS 2020</a:t>
                      </a:r>
                      <a:endParaRPr lang="en-US" sz="1900" dirty="0"/>
                    </a:p>
                  </a:txBody>
                  <a:tcPr marL="91416" marR="91416" marT="45708" marB="45708"/>
                </a:tc>
                <a:extLst>
                  <a:ext uri="{0D108BD9-81ED-4DB2-BD59-A6C34878D82A}">
                    <a16:rowId xmlns:a16="http://schemas.microsoft.com/office/drawing/2014/main" val="950179502"/>
                  </a:ext>
                </a:extLst>
              </a:tr>
            </a:tbl>
          </a:graphicData>
        </a:graphic>
      </p:graphicFrame>
    </p:spTree>
    <p:extLst>
      <p:ext uri="{BB962C8B-B14F-4D97-AF65-F5344CB8AC3E}">
        <p14:creationId xmlns:p14="http://schemas.microsoft.com/office/powerpoint/2010/main" val="104843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S1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2144</Words>
  <Application>Microsoft Office PowerPoint</Application>
  <PresentationFormat>Custom</PresentationFormat>
  <Paragraphs>215</Paragraphs>
  <Slides>17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Gothic</vt:lpstr>
      <vt:lpstr>Courier New</vt:lpstr>
      <vt:lpstr>Garamond</vt:lpstr>
      <vt:lpstr>Selawik Light</vt:lpstr>
      <vt:lpstr>Wingdings</vt:lpstr>
      <vt:lpstr>TS102787940</vt:lpstr>
      <vt:lpstr> </vt:lpstr>
      <vt:lpstr>PowerPoint Presentation</vt:lpstr>
      <vt:lpstr>How does the National MPI help Egypt to confront poverty?    </vt:lpstr>
      <vt:lpstr>Egypt's success according to the Global Multidimensional Poverty index </vt:lpstr>
      <vt:lpstr>Egypt’s position using Money Metric Poverty</vt:lpstr>
      <vt:lpstr>Egypt MPI helps us to </vt:lpstr>
      <vt:lpstr>National Framework of MPI</vt:lpstr>
      <vt:lpstr>PowerPoint Presentation</vt:lpstr>
      <vt:lpstr>Meetings and Consultations</vt:lpstr>
      <vt:lpstr>PowerPoint Presentation</vt:lpstr>
      <vt:lpstr>Links to national strategies</vt:lpstr>
      <vt:lpstr>PowerPoint Presentation</vt:lpstr>
      <vt:lpstr>PowerPoint Presentation</vt:lpstr>
      <vt:lpstr>PowerPoint Presentation</vt:lpstr>
      <vt:lpstr>Preliminary results </vt:lpstr>
      <vt:lpstr>Preliminary results </vt:lpstr>
      <vt:lpstr>Where we need to go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2012-09-25T12:16:40Z</dcterms:created>
  <dcterms:modified xsi:type="dcterms:W3CDTF">2022-11-29T04:33:35Z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