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3"/>
  </p:notesMasterIdLst>
  <p:sldIdLst>
    <p:sldId id="364" r:id="rId2"/>
    <p:sldId id="351" r:id="rId3"/>
    <p:sldId id="442" r:id="rId4"/>
    <p:sldId id="447" r:id="rId5"/>
    <p:sldId id="443" r:id="rId6"/>
    <p:sldId id="446" r:id="rId7"/>
    <p:sldId id="445" r:id="rId8"/>
    <p:sldId id="444" r:id="rId9"/>
    <p:sldId id="451" r:id="rId10"/>
    <p:sldId id="449" r:id="rId11"/>
    <p:sldId id="448" r:id="rId12"/>
    <p:sldId id="385" r:id="rId13"/>
    <p:sldId id="386" r:id="rId14"/>
    <p:sldId id="389" r:id="rId15"/>
    <p:sldId id="388" r:id="rId16"/>
    <p:sldId id="392" r:id="rId17"/>
    <p:sldId id="390" r:id="rId18"/>
    <p:sldId id="407" r:id="rId19"/>
    <p:sldId id="408" r:id="rId20"/>
    <p:sldId id="409" r:id="rId21"/>
    <p:sldId id="359" r:id="rId22"/>
    <p:sldId id="396" r:id="rId23"/>
    <p:sldId id="395" r:id="rId24"/>
    <p:sldId id="391" r:id="rId25"/>
    <p:sldId id="394" r:id="rId26"/>
    <p:sldId id="393" r:id="rId27"/>
    <p:sldId id="371" r:id="rId28"/>
    <p:sldId id="380" r:id="rId29"/>
    <p:sldId id="381" r:id="rId30"/>
    <p:sldId id="384" r:id="rId31"/>
    <p:sldId id="379" r:id="rId32"/>
    <p:sldId id="383" r:id="rId33"/>
    <p:sldId id="378" r:id="rId34"/>
    <p:sldId id="382" r:id="rId35"/>
    <p:sldId id="397" r:id="rId36"/>
    <p:sldId id="387" r:id="rId37"/>
    <p:sldId id="400" r:id="rId38"/>
    <p:sldId id="398" r:id="rId39"/>
    <p:sldId id="399" r:id="rId40"/>
    <p:sldId id="401" r:id="rId41"/>
    <p:sldId id="402" r:id="rId42"/>
    <p:sldId id="403" r:id="rId43"/>
    <p:sldId id="405" r:id="rId44"/>
    <p:sldId id="404" r:id="rId45"/>
    <p:sldId id="406" r:id="rId46"/>
    <p:sldId id="410" r:id="rId47"/>
    <p:sldId id="416" r:id="rId48"/>
    <p:sldId id="421" r:id="rId49"/>
    <p:sldId id="420" r:id="rId50"/>
    <p:sldId id="417" r:id="rId51"/>
    <p:sldId id="419" r:id="rId52"/>
    <p:sldId id="418" r:id="rId53"/>
    <p:sldId id="422" r:id="rId54"/>
    <p:sldId id="423" r:id="rId55"/>
    <p:sldId id="440" r:id="rId56"/>
    <p:sldId id="428" r:id="rId57"/>
    <p:sldId id="433" r:id="rId58"/>
    <p:sldId id="434" r:id="rId59"/>
    <p:sldId id="438" r:id="rId60"/>
    <p:sldId id="439" r:id="rId61"/>
    <p:sldId id="350" r:id="rId62"/>
  </p:sldIdLst>
  <p:sldSz cx="9144000" cy="6858000" type="screen4x3"/>
  <p:notesSz cx="7010400" cy="92964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63" autoAdjust="0"/>
    <p:restoredTop sz="94660"/>
  </p:normalViewPr>
  <p:slideViewPr>
    <p:cSldViewPr>
      <p:cViewPr varScale="1">
        <p:scale>
          <a:sx n="115" d="100"/>
          <a:sy n="115" d="100"/>
        </p:scale>
        <p:origin x="139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3200" b="1" i="0" u="none" strike="noStrike" baseline="0" dirty="0">
                <a:solidFill>
                  <a:srgbClr val="00B0F0"/>
                </a:solidFill>
              </a:rPr>
              <a:t>الخسارة الحقيقية</a:t>
            </a:r>
          </a:p>
          <a:p>
            <a:pPr algn="ctr" rtl="0">
              <a:defRPr sz="1600"/>
            </a:pPr>
            <a:r>
              <a:rPr lang="ar-LB" sz="1600" b="0" i="0" u="none" strike="noStrike" baseline="0" dirty="0"/>
              <a:t>للناتج المحلي الإجمالي خلال الفترة 2011-2018 </a:t>
            </a:r>
          </a:p>
          <a:p>
            <a:pPr algn="ctr" rtl="0">
              <a:defRPr sz="1600"/>
            </a:pPr>
            <a:r>
              <a:rPr lang="ar-LB" sz="1600" b="0" i="0" u="none" strike="noStrike" baseline="0" dirty="0"/>
              <a:t>(بمليارات الدولارات الأمريكية)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الناتج المحلي الاجمالي الحقيقي المفترض في حال عدم نشوب حرب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61</c:v>
                </c:pt>
                <c:pt idx="1">
                  <c:v>64</c:v>
                </c:pt>
                <c:pt idx="2" formatCode="#,##0">
                  <c:v>67.2</c:v>
                </c:pt>
                <c:pt idx="3">
                  <c:v>70.599999999999994</c:v>
                </c:pt>
                <c:pt idx="4">
                  <c:v>74.099999999999994</c:v>
                </c:pt>
                <c:pt idx="5">
                  <c:v>77.8</c:v>
                </c:pt>
                <c:pt idx="6">
                  <c:v>81.7</c:v>
                </c:pt>
                <c:pt idx="7">
                  <c:v>85.8</c:v>
                </c:pt>
                <c:pt idx="8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89-478E-9FBE-3544432C84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الناتج المحلي الاجمالي الحقيقي أثناء النزاع (المكتب المركزي للاحصاء)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9-478E-9FBE-3544432C8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61</c:v>
                </c:pt>
                <c:pt idx="1">
                  <c:v>62.7</c:v>
                </c:pt>
                <c:pt idx="2" formatCode="#,##0">
                  <c:v>46.2</c:v>
                </c:pt>
                <c:pt idx="3">
                  <c:v>34</c:v>
                </c:pt>
                <c:pt idx="4">
                  <c:v>30.5</c:v>
                </c:pt>
                <c:pt idx="5">
                  <c:v>29.6</c:v>
                </c:pt>
                <c:pt idx="6">
                  <c:v>27.9</c:v>
                </c:pt>
                <c:pt idx="7">
                  <c:v>27.7</c:v>
                </c:pt>
                <c:pt idx="8">
                  <c:v>28.1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89-478E-9FBE-3544432C8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370112"/>
        <c:axId val="1877372608"/>
      </c:lineChart>
      <c:catAx>
        <c:axId val="187737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372608"/>
        <c:crosses val="autoZero"/>
        <c:auto val="1"/>
        <c:lblAlgn val="ctr"/>
        <c:lblOffset val="100"/>
        <c:noMultiLvlLbl val="0"/>
      </c:catAx>
      <c:valAx>
        <c:axId val="187737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37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ar-SY" sz="1600"/>
              <a:t>إجمالي</a:t>
            </a:r>
            <a:r>
              <a:rPr lang="ar-SY" sz="1600" baseline="0"/>
              <a:t> الحاويات في </a:t>
            </a:r>
            <a:r>
              <a:rPr lang="ar-SY" sz="1600"/>
              <a:t>مرفأ طرطوس ( الصادرة والواردة )</a:t>
            </a:r>
          </a:p>
          <a:p>
            <a:pPr>
              <a:defRPr sz="1600"/>
            </a:pPr>
            <a:r>
              <a:rPr lang="ar-SY" sz="1600"/>
              <a:t>( حاوية )</a:t>
            </a:r>
            <a:endParaRPr lang="en-US" sz="1600"/>
          </a:p>
        </c:rich>
      </c:tx>
      <c:layout>
        <c:manualLayout>
          <c:xMode val="edge"/>
          <c:yMode val="edge"/>
          <c:x val="0.23637417121033774"/>
          <c:y val="2.4877299506175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435602499796101"/>
          <c:y val="0.21624631479337142"/>
          <c:w val="0.67996884785079981"/>
          <c:h val="0.5753117097844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'مرفأطرطوس واللاذقية'!$A$13</c:f>
              <c:strCache>
                <c:ptCount val="1"/>
                <c:pt idx="0">
                  <c:v> الحاويات الصادرة </c:v>
                </c:pt>
              </c:strCache>
            </c:strRef>
          </c:tx>
          <c:spPr>
            <a:solidFill>
              <a:srgbClr val="001F76"/>
            </a:solidFill>
            <a:ln>
              <a:noFill/>
            </a:ln>
          </c:spPr>
          <c:invertIfNegative val="0"/>
          <c:cat>
            <c:numRef>
              <c:f>'مرفأطرطوس واللاذقية'!$D$12:$R$12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'مرفأطرطوس واللاذقية'!$D$13:$R$13</c:f>
              <c:numCache>
                <c:formatCode>#,##0</c:formatCode>
                <c:ptCount val="15"/>
                <c:pt idx="0">
                  <c:v>14574</c:v>
                </c:pt>
                <c:pt idx="1">
                  <c:v>20038</c:v>
                </c:pt>
                <c:pt idx="2">
                  <c:v>30175</c:v>
                </c:pt>
                <c:pt idx="3">
                  <c:v>29599</c:v>
                </c:pt>
                <c:pt idx="4">
                  <c:v>27708</c:v>
                </c:pt>
                <c:pt idx="5">
                  <c:v>17333</c:v>
                </c:pt>
                <c:pt idx="6">
                  <c:v>13420</c:v>
                </c:pt>
                <c:pt idx="7">
                  <c:v>20738</c:v>
                </c:pt>
                <c:pt idx="8">
                  <c:v>18070</c:v>
                </c:pt>
                <c:pt idx="9">
                  <c:v>8929</c:v>
                </c:pt>
                <c:pt idx="10">
                  <c:v>8393</c:v>
                </c:pt>
                <c:pt idx="11" formatCode="General">
                  <c:v>6591</c:v>
                </c:pt>
                <c:pt idx="12" formatCode="General">
                  <c:v>7779</c:v>
                </c:pt>
                <c:pt idx="13" formatCode="General">
                  <c:v>7252</c:v>
                </c:pt>
                <c:pt idx="14" formatCode="General">
                  <c:v>9067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F-4154-9E8D-009DE784738E}"/>
            </c:ext>
          </c:extLst>
        </c:ser>
        <c:ser>
          <c:idx val="1"/>
          <c:order val="1"/>
          <c:tx>
            <c:strRef>
              <c:f>'مرفأطرطوس واللاذقية'!$A$14</c:f>
              <c:strCache>
                <c:ptCount val="1"/>
                <c:pt idx="0">
                  <c:v> الحاويات الـــواردة </c:v>
                </c:pt>
              </c:strCache>
            </c:strRef>
          </c:tx>
          <c:invertIfNegative val="0"/>
          <c:cat>
            <c:numRef>
              <c:f>'مرفأطرطوس واللاذقية'!$D$12:$R$12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'مرفأطرطوس واللاذقية'!$D$14:$R$14</c:f>
              <c:numCache>
                <c:formatCode>#,##0</c:formatCode>
                <c:ptCount val="15"/>
                <c:pt idx="0">
                  <c:v>14170</c:v>
                </c:pt>
                <c:pt idx="1">
                  <c:v>21514</c:v>
                </c:pt>
                <c:pt idx="2">
                  <c:v>32433</c:v>
                </c:pt>
                <c:pt idx="3">
                  <c:v>33262</c:v>
                </c:pt>
                <c:pt idx="4">
                  <c:v>26491</c:v>
                </c:pt>
                <c:pt idx="5">
                  <c:v>15287</c:v>
                </c:pt>
                <c:pt idx="6">
                  <c:v>12187</c:v>
                </c:pt>
                <c:pt idx="7">
                  <c:v>18690</c:v>
                </c:pt>
                <c:pt idx="8">
                  <c:v>11738</c:v>
                </c:pt>
                <c:pt idx="9">
                  <c:v>8611</c:v>
                </c:pt>
                <c:pt idx="10">
                  <c:v>8021</c:v>
                </c:pt>
                <c:pt idx="11" formatCode="General">
                  <c:v>7848</c:v>
                </c:pt>
                <c:pt idx="12" formatCode="General">
                  <c:v>6797</c:v>
                </c:pt>
                <c:pt idx="13" formatCode="General">
                  <c:v>6594</c:v>
                </c:pt>
                <c:pt idx="1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F-4154-9E8D-009DE784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05984"/>
        <c:axId val="106907520"/>
      </c:barChart>
      <c:catAx>
        <c:axId val="1069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907520"/>
        <c:crosses val="autoZero"/>
        <c:auto val="1"/>
        <c:lblAlgn val="ctr"/>
        <c:lblOffset val="100"/>
        <c:noMultiLvlLbl val="0"/>
      </c:catAx>
      <c:valAx>
        <c:axId val="10690752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0690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effectLst/>
        </c:sp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ar-SY" sz="1600"/>
              <a:t>إجمالي</a:t>
            </a:r>
            <a:r>
              <a:rPr lang="ar-SY" sz="1600" baseline="0"/>
              <a:t> الحاويات في </a:t>
            </a:r>
            <a:r>
              <a:rPr lang="ar-SY" sz="1600"/>
              <a:t>مرفأ اللاذقية ( الصادرة والواردة )</a:t>
            </a:r>
          </a:p>
          <a:p>
            <a:pPr>
              <a:defRPr sz="1600"/>
            </a:pPr>
            <a:r>
              <a:rPr lang="ar-SY" sz="1600"/>
              <a:t>( حاوية )</a:t>
            </a:r>
            <a:endParaRPr lang="en-US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6435602499796101"/>
          <c:y val="0.21624631479337142"/>
          <c:w val="0.67996884785079981"/>
          <c:h val="0.5753117097844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'مرفأطرطوس واللاذقية'!$A$33</c:f>
              <c:strCache>
                <c:ptCount val="1"/>
                <c:pt idx="0">
                  <c:v> الحاويات الصادرة </c:v>
                </c:pt>
              </c:strCache>
            </c:strRef>
          </c:tx>
          <c:spPr>
            <a:solidFill>
              <a:srgbClr val="001F76"/>
            </a:solidFill>
            <a:ln>
              <a:noFill/>
            </a:ln>
          </c:spPr>
          <c:invertIfNegative val="0"/>
          <c:cat>
            <c:numRef>
              <c:f>'مرفأطرطوس واللاذقية'!$D$32:$R$32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'مرفأطرطوس واللاذقية'!$D$33:$R$33</c:f>
              <c:numCache>
                <c:formatCode>0</c:formatCode>
                <c:ptCount val="15"/>
                <c:pt idx="0">
                  <c:v>262225</c:v>
                </c:pt>
                <c:pt idx="1">
                  <c:v>282939</c:v>
                </c:pt>
                <c:pt idx="2">
                  <c:v>311690</c:v>
                </c:pt>
                <c:pt idx="3">
                  <c:v>293179</c:v>
                </c:pt>
                <c:pt idx="4">
                  <c:v>261348</c:v>
                </c:pt>
                <c:pt idx="5">
                  <c:v>173576</c:v>
                </c:pt>
                <c:pt idx="6">
                  <c:v>95847</c:v>
                </c:pt>
                <c:pt idx="7">
                  <c:v>127470</c:v>
                </c:pt>
                <c:pt idx="8">
                  <c:v>117899</c:v>
                </c:pt>
                <c:pt idx="9">
                  <c:v>124224</c:v>
                </c:pt>
                <c:pt idx="10">
                  <c:v>145776</c:v>
                </c:pt>
                <c:pt idx="11">
                  <c:v>166088</c:v>
                </c:pt>
                <c:pt idx="12">
                  <c:v>161323</c:v>
                </c:pt>
                <c:pt idx="13">
                  <c:v>124378</c:v>
                </c:pt>
                <c:pt idx="14">
                  <c:v>72000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0-4773-8FA2-7B2FEC717401}"/>
            </c:ext>
          </c:extLst>
        </c:ser>
        <c:ser>
          <c:idx val="1"/>
          <c:order val="1"/>
          <c:tx>
            <c:strRef>
              <c:f>'مرفأطرطوس واللاذقية'!$A$34</c:f>
              <c:strCache>
                <c:ptCount val="1"/>
                <c:pt idx="0">
                  <c:v> الحاويات الواردة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'مرفأطرطوس واللاذقية'!$D$32:$R$32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'مرفأطرطوس واللاذقية'!$D$34:$R$34</c:f>
              <c:numCache>
                <c:formatCode>0</c:formatCode>
                <c:ptCount val="15"/>
                <c:pt idx="0">
                  <c:v>271012</c:v>
                </c:pt>
                <c:pt idx="1">
                  <c:v>285257</c:v>
                </c:pt>
                <c:pt idx="2">
                  <c:v>314175</c:v>
                </c:pt>
                <c:pt idx="3">
                  <c:v>292226</c:v>
                </c:pt>
                <c:pt idx="4">
                  <c:v>260563</c:v>
                </c:pt>
                <c:pt idx="5">
                  <c:v>164398</c:v>
                </c:pt>
                <c:pt idx="6">
                  <c:v>96594</c:v>
                </c:pt>
                <c:pt idx="7">
                  <c:v>125608</c:v>
                </c:pt>
                <c:pt idx="8">
                  <c:v>117034</c:v>
                </c:pt>
                <c:pt idx="9">
                  <c:v>126629</c:v>
                </c:pt>
                <c:pt idx="10">
                  <c:v>144596</c:v>
                </c:pt>
                <c:pt idx="11">
                  <c:v>166180</c:v>
                </c:pt>
                <c:pt idx="12">
                  <c:v>162210</c:v>
                </c:pt>
                <c:pt idx="13">
                  <c:v>118377</c:v>
                </c:pt>
                <c:pt idx="14">
                  <c:v>73364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30-4773-8FA2-7B2FEC71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742144"/>
        <c:axId val="106743680"/>
      </c:barChart>
      <c:catAx>
        <c:axId val="1067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743680"/>
        <c:crosses val="autoZero"/>
        <c:auto val="1"/>
        <c:lblAlgn val="ctr"/>
        <c:lblOffset val="100"/>
        <c:noMultiLvlLbl val="0"/>
      </c:catAx>
      <c:valAx>
        <c:axId val="10674368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0674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effectLst/>
        </c:spPr>
      </c:dTable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1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4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/>
          <a:lstStyle>
            <a:lvl1pPr algn="l">
              <a:defRPr sz="1200"/>
            </a:lvl1pPr>
          </a:lstStyle>
          <a:p>
            <a:fld id="{F31629A4-E3EE-49B6-9D54-C6CD533596A7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1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4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 anchor="b"/>
          <a:lstStyle>
            <a:lvl1pPr algn="l">
              <a:defRPr sz="1200"/>
            </a:lvl1pPr>
          </a:lstStyle>
          <a:p>
            <a:fld id="{8ABFF0A4-02DF-42C6-B2BC-3F43D8F3BF0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87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2FDC-FC7A-4457-A18D-0939DF75D078}" type="datetimeFigureOut">
              <a:rPr lang="ar-SY" smtClean="0"/>
              <a:pPr/>
              <a:t>25/08/1443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ts.worldbank.org/visualization/country-analysis-visualization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wa.org/ar/publications/%D8%B3%D9%88%D8%B1%D9%8A%D8%A7-%D8%A8%D8%B9%D8%AF-%D8%AB%D9%85%D8%A7%D9%86%D9%8A-%D8%B3%D9%86%D9%88%D8%A7%D8%AA-%D9%85%D9%86-%D8%A7%D9%84%D8%AD%D8%B1%D8%A8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t.gov.sy/web/main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156568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t-trade-vis.azurewebsites.net/?reporter=760&amp;type=C&amp;year=2010&amp;flow=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ts.worldbank.org/visualization/country-analysis-visualizatio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CWA PPT P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483767" y="246641"/>
            <a:ext cx="631518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Y" sz="3000" b="1" dirty="0">
                <a:latin typeface="Arial Black" pitchFamily="34" charset="0"/>
              </a:rPr>
              <a:t>ورشة العمل الفنية حول</a:t>
            </a:r>
          </a:p>
          <a:p>
            <a:r>
              <a:rPr lang="ar-SY" sz="2800" b="1" dirty="0">
                <a:latin typeface="Arial Black" pitchFamily="34" charset="0"/>
              </a:rPr>
              <a:t>”</a:t>
            </a:r>
            <a:r>
              <a:rPr lang="ar-LB" sz="2800" b="1" dirty="0"/>
              <a:t>التخطيط الاستراتيجي</a:t>
            </a:r>
            <a:r>
              <a:rPr lang="en-GB" sz="2800" b="1" dirty="0"/>
              <a:t> </a:t>
            </a:r>
            <a:r>
              <a:rPr lang="ar-LB" sz="2800" b="1" dirty="0"/>
              <a:t>لتكامل قطاعات النقل المختلفة</a:t>
            </a:r>
            <a:endParaRPr lang="en-GB" sz="2800" b="1" dirty="0"/>
          </a:p>
          <a:p>
            <a:r>
              <a:rPr lang="ar-LB" sz="2800" b="1" dirty="0"/>
              <a:t> مع التنمية الاقتصادية والاجتماعية </a:t>
            </a:r>
            <a:r>
              <a:rPr lang="ar-SY" sz="2800" b="1" dirty="0">
                <a:latin typeface="Arial Black" pitchFamily="34" charset="0"/>
              </a:rPr>
              <a:t>“</a:t>
            </a:r>
            <a:endParaRPr lang="ar-LB" sz="2800" b="1" dirty="0">
              <a:latin typeface="Arial Black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179512" y="3645024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LB" sz="2400" b="1" dirty="0">
                <a:solidFill>
                  <a:srgbClr val="FFFF00"/>
                </a:solidFill>
                <a:latin typeface="Calibri" pitchFamily="34" charset="0"/>
              </a:rPr>
              <a:t>الجلسة الخامسة</a:t>
            </a:r>
            <a:endParaRPr lang="en-GB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r" rtl="1"/>
            <a:r>
              <a:rPr lang="ar-LB" sz="2800" b="1" dirty="0">
                <a:solidFill>
                  <a:schemeClr val="bg1"/>
                </a:solidFill>
                <a:latin typeface="Calibri" pitchFamily="34" charset="0"/>
              </a:rPr>
              <a:t>مراجعة مشتركة لأضرار قطاع النقل بعد 2011 والواقع الراهن</a:t>
            </a:r>
            <a:endParaRPr lang="ar-SY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 rtl="1"/>
            <a:endParaRPr lang="ar-LB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 rtl="1"/>
            <a:r>
              <a:rPr lang="ar-SY" sz="2000" b="1" dirty="0">
                <a:solidFill>
                  <a:schemeClr val="bg1"/>
                </a:solidFill>
                <a:latin typeface="Calibri" pitchFamily="34" charset="0"/>
              </a:rPr>
              <a:t>د. يعرب بدر</a:t>
            </a:r>
          </a:p>
          <a:p>
            <a:pPr algn="r" rtl="1"/>
            <a:r>
              <a:rPr lang="ar-SY" sz="2000" dirty="0">
                <a:solidFill>
                  <a:schemeClr val="bg1"/>
                </a:solidFill>
                <a:latin typeface="Calibri" pitchFamily="34" charset="0"/>
              </a:rPr>
              <a:t>المستشار الإقليمي للنقل واللوجستيات</a:t>
            </a:r>
            <a:br>
              <a:rPr lang="ar-SY" sz="20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ar-LB" sz="2000" dirty="0">
                <a:solidFill>
                  <a:schemeClr val="bg1"/>
                </a:solidFill>
                <a:latin typeface="Calibri" pitchFamily="34" charset="0"/>
              </a:rPr>
              <a:t>مجموعة الرفاه الاقتصادي المشترك </a:t>
            </a:r>
          </a:p>
          <a:p>
            <a:pPr algn="r" rtl="1"/>
            <a:r>
              <a:rPr lang="ar-LB" sz="2000" dirty="0">
                <a:solidFill>
                  <a:schemeClr val="bg1"/>
                </a:solidFill>
                <a:latin typeface="Calibri" pitchFamily="34" charset="0"/>
              </a:rPr>
              <a:t>دمشق، وزارة النقل، الخميس 24 آذار/ مارس 2022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upload.wikimedia.org/wikipedia/commons/thumb/7/...">
            <a:extLst>
              <a:ext uri="{FF2B5EF4-FFF2-40B4-BE49-F238E27FC236}">
                <a16:creationId xmlns:a16="http://schemas.microsoft.com/office/drawing/2014/main" id="{B4BBA041-8E20-4ECB-8331-901FF759AA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6" y="151603"/>
            <a:ext cx="1899416" cy="189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43F792-7B1C-4FA7-9D1D-B7FD032F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4" y="918012"/>
            <a:ext cx="9180377" cy="504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C57B8-CA04-424B-A9E4-1267D857EF7B}"/>
              </a:ext>
            </a:extLst>
          </p:cNvPr>
          <p:cNvSpPr txBox="1"/>
          <p:nvPr/>
        </p:nvSpPr>
        <p:spPr>
          <a:xfrm>
            <a:off x="3311862" y="548680"/>
            <a:ext cx="262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>
                <a:solidFill>
                  <a:srgbClr val="00B0F0"/>
                </a:solidFill>
              </a:rPr>
              <a:t>توزّع واردات سورية عام 2010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45DA9-FE25-4E66-8630-1808E746C38A}"/>
              </a:ext>
            </a:extLst>
          </p:cNvPr>
          <p:cNvSpPr/>
          <p:nvPr/>
        </p:nvSpPr>
        <p:spPr>
          <a:xfrm>
            <a:off x="179512" y="6155431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hlinkClick r:id="rId3"/>
              </a:rPr>
              <a:t>http://wits.worldbank.org/visualization/country-analysis-visualization.html</a:t>
            </a:r>
            <a:r>
              <a:rPr lang="ar-LB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657165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432937-1ADD-44B8-A551-FEB3EEFF5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644411"/>
              </p:ext>
            </p:extLst>
          </p:nvPr>
        </p:nvGraphicFramePr>
        <p:xfrm>
          <a:off x="990937" y="332656"/>
          <a:ext cx="720079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8DC7A-FDB8-4AF8-B994-1453A4EFBDE7}"/>
              </a:ext>
            </a:extLst>
          </p:cNvPr>
          <p:cNvSpPr txBox="1"/>
          <p:nvPr/>
        </p:nvSpPr>
        <p:spPr>
          <a:xfrm>
            <a:off x="5220072" y="5550044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>
                <a:solidFill>
                  <a:schemeClr val="accent1"/>
                </a:solidFill>
              </a:rPr>
              <a:t>النسبة عام 2018 لعام 2010 </a:t>
            </a:r>
            <a:r>
              <a:rPr lang="ar-LB" b="1" dirty="0">
                <a:solidFill>
                  <a:schemeClr val="accent1"/>
                </a:solidFill>
              </a:rPr>
              <a:t>= 46%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FD2D0-4091-4915-B35E-0CDF93E027FA}"/>
              </a:ext>
            </a:extLst>
          </p:cNvPr>
          <p:cNvSpPr txBox="1"/>
          <p:nvPr/>
        </p:nvSpPr>
        <p:spPr>
          <a:xfrm>
            <a:off x="2411760" y="6093296"/>
            <a:ext cx="612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المصدر: </a:t>
            </a:r>
            <a:r>
              <a:rPr lang="ar-LB" dirty="0">
                <a:hlinkClick r:id="rId3"/>
              </a:rPr>
              <a:t>سوريا بعد ثماني سنوات من الحرب. إسكوا،  كانون الثاني/ يناير 2020</a:t>
            </a:r>
            <a:endParaRPr lang="ar-L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6359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ar-LB" b="1" dirty="0">
                <a:solidFill>
                  <a:srgbClr val="00B0F0"/>
                </a:solidFill>
              </a:rPr>
              <a:t>ثانياً- تطور مؤشرات النقل 2007-2021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B4C99-17FB-49C3-8563-9C151B7588FC}"/>
              </a:ext>
            </a:extLst>
          </p:cNvPr>
          <p:cNvSpPr txBox="1"/>
          <p:nvPr/>
        </p:nvSpPr>
        <p:spPr>
          <a:xfrm>
            <a:off x="4716016" y="3996699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المصدر: موقع وزارة النقل ، مؤشرات وأرقام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C2061-6804-4B49-9BBD-79140292D84F}"/>
              </a:ext>
            </a:extLst>
          </p:cNvPr>
          <p:cNvSpPr/>
          <p:nvPr/>
        </p:nvSpPr>
        <p:spPr>
          <a:xfrm>
            <a:off x="727295" y="3923928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https://www.mot.gov.sy/web/main.php</a:t>
            </a:r>
            <a:r>
              <a:rPr lang="ar-LB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95EA5-8AD6-4E49-9770-ED2A4E1A08B9}"/>
              </a:ext>
            </a:extLst>
          </p:cNvPr>
          <p:cNvSpPr txBox="1"/>
          <p:nvPr/>
        </p:nvSpPr>
        <p:spPr>
          <a:xfrm>
            <a:off x="1011946" y="4743762"/>
            <a:ext cx="721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dirty="0">
                <a:solidFill>
                  <a:srgbClr val="FF0000"/>
                </a:solidFill>
              </a:rPr>
              <a:t>(يقتضي التنويه أن المقارنة ما بين مؤشرات 2020 ومؤشرات 2010 تأخذ بعين الاعتبار التأثير الإضافي لجائحة </a:t>
            </a:r>
            <a:r>
              <a:rPr lang="ar-LB" dirty="0" err="1">
                <a:solidFill>
                  <a:srgbClr val="FF0000"/>
                </a:solidFill>
              </a:rPr>
              <a:t>الكورونا</a:t>
            </a:r>
            <a:r>
              <a:rPr lang="ar-LB" dirty="0">
                <a:solidFill>
                  <a:srgbClr val="FF0000"/>
                </a:solidFill>
              </a:rPr>
              <a:t> على انخفاض بعض المؤشرات المتعلقة بنشاطات النقل، لذلك تمت إضافة المقارنة بين عام 2019 وعام 2010)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3792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النقل الطرقي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7167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62FD64-4899-4553-AA9F-6A010CC3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200"/>
            <a:ext cx="91440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A809-3E67-449B-91F6-E2277FB9B616}"/>
              </a:ext>
            </a:extLst>
          </p:cNvPr>
          <p:cNvSpPr txBox="1"/>
          <p:nvPr/>
        </p:nvSpPr>
        <p:spPr>
          <a:xfrm>
            <a:off x="6292304" y="458112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110%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83447-375F-4097-A933-1043DC047235}"/>
              </a:ext>
            </a:extLst>
          </p:cNvPr>
          <p:cNvSpPr txBox="1"/>
          <p:nvPr/>
        </p:nvSpPr>
        <p:spPr>
          <a:xfrm>
            <a:off x="6317162" y="5085184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110%</a:t>
            </a:r>
          </a:p>
        </p:txBody>
      </p:sp>
    </p:spTree>
    <p:extLst>
      <p:ext uri="{BB962C8B-B14F-4D97-AF65-F5344CB8AC3E}">
        <p14:creationId xmlns:p14="http://schemas.microsoft.com/office/powerpoint/2010/main" val="1541738993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9EC84-D63C-44C4-8F9F-501C8DD4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505"/>
            <a:ext cx="9144000" cy="4708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15E89-80AB-4337-82F0-DB4C15D7D2DF}"/>
              </a:ext>
            </a:extLst>
          </p:cNvPr>
          <p:cNvSpPr txBox="1"/>
          <p:nvPr/>
        </p:nvSpPr>
        <p:spPr>
          <a:xfrm>
            <a:off x="5940152" y="5949280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112%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810A7-1A2D-4581-BBA9-D059E5AC0B33}"/>
              </a:ext>
            </a:extLst>
          </p:cNvPr>
          <p:cNvSpPr txBox="1"/>
          <p:nvPr/>
        </p:nvSpPr>
        <p:spPr>
          <a:xfrm>
            <a:off x="6004272" y="6299732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111%</a:t>
            </a:r>
          </a:p>
        </p:txBody>
      </p:sp>
    </p:spTree>
    <p:extLst>
      <p:ext uri="{BB962C8B-B14F-4D97-AF65-F5344CB8AC3E}">
        <p14:creationId xmlns:p14="http://schemas.microsoft.com/office/powerpoint/2010/main" val="302889081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58148-5D04-4C18-A9F7-89B5EC69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4920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0D4A5A-3F8B-41B0-A08C-8D733968670C}"/>
              </a:ext>
            </a:extLst>
          </p:cNvPr>
          <p:cNvSpPr txBox="1"/>
          <p:nvPr/>
        </p:nvSpPr>
        <p:spPr>
          <a:xfrm>
            <a:off x="2411760" y="5397056"/>
            <a:ext cx="6505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الحصيلة النهائية لإيرادات مديريات النقل لعام 2021 تعادل 123.3 مليار ليرة سورية </a:t>
            </a:r>
            <a:br>
              <a:rPr lang="ar-LB" dirty="0"/>
            </a:br>
            <a:r>
              <a:rPr lang="ar-LB" dirty="0"/>
              <a:t>(123.322,788,742)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3801C-966E-43F7-9CBD-6F37A9C51316}"/>
              </a:ext>
            </a:extLst>
          </p:cNvPr>
          <p:cNvSpPr txBox="1"/>
          <p:nvPr/>
        </p:nvSpPr>
        <p:spPr>
          <a:xfrm>
            <a:off x="5192375" y="6237312"/>
            <a:ext cx="37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157% </a:t>
            </a:r>
            <a:r>
              <a:rPr lang="ar-LB" dirty="0">
                <a:solidFill>
                  <a:srgbClr val="FF0000"/>
                </a:solidFill>
              </a:rPr>
              <a:t>(بالليرة السورية)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F1D6C-57C9-45DC-936A-710837E74D37}"/>
              </a:ext>
            </a:extLst>
          </p:cNvPr>
          <p:cNvSpPr txBox="1"/>
          <p:nvPr/>
        </p:nvSpPr>
        <p:spPr>
          <a:xfrm>
            <a:off x="844817" y="6237312"/>
            <a:ext cx="37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103% </a:t>
            </a:r>
            <a:r>
              <a:rPr lang="ar-LB" dirty="0">
                <a:solidFill>
                  <a:srgbClr val="FF0000"/>
                </a:solidFill>
              </a:rPr>
              <a:t>(بالليرة السورية)</a:t>
            </a:r>
          </a:p>
        </p:txBody>
      </p:sp>
    </p:spTree>
    <p:extLst>
      <p:ext uri="{BB962C8B-B14F-4D97-AF65-F5344CB8AC3E}">
        <p14:creationId xmlns:p14="http://schemas.microsoft.com/office/powerpoint/2010/main" val="3922393850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B68A9-12E0-4924-9454-CE5532FB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146"/>
            <a:ext cx="9144000" cy="4323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FA5E6-F416-4249-A700-5F4C72682F03}"/>
              </a:ext>
            </a:extLst>
          </p:cNvPr>
          <p:cNvSpPr txBox="1"/>
          <p:nvPr/>
        </p:nvSpPr>
        <p:spPr>
          <a:xfrm>
            <a:off x="4790544" y="5733256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168.7 % </a:t>
            </a:r>
            <a:r>
              <a:rPr lang="ar-LB" dirty="0">
                <a:solidFill>
                  <a:srgbClr val="FF0000"/>
                </a:solidFill>
              </a:rPr>
              <a:t>(بالليرة السورية)</a:t>
            </a:r>
            <a:r>
              <a:rPr lang="ar-L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E411D-8429-4DDC-95F1-4D6AD268FB18}"/>
              </a:ext>
            </a:extLst>
          </p:cNvPr>
          <p:cNvSpPr txBox="1"/>
          <p:nvPr/>
        </p:nvSpPr>
        <p:spPr>
          <a:xfrm>
            <a:off x="4790543" y="6237145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107.4 % </a:t>
            </a:r>
            <a:r>
              <a:rPr lang="ar-LB" dirty="0">
                <a:solidFill>
                  <a:srgbClr val="FF0000"/>
                </a:solidFill>
              </a:rPr>
              <a:t>(بالليرة السورية)</a:t>
            </a:r>
            <a:r>
              <a:rPr lang="ar-L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92489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78A24-22A3-4FA0-9290-B4F522C8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065"/>
            <a:ext cx="9144000" cy="54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2813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EB844-2EE1-4270-B333-AC751C37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205"/>
            <a:ext cx="9144000" cy="46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5525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المحتويات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35" y="2132856"/>
            <a:ext cx="8435280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LB" b="1" dirty="0">
                <a:solidFill>
                  <a:srgbClr val="00B0F0"/>
                </a:solidFill>
              </a:rPr>
              <a:t>أولاً-	الاقتصاد السوري والتجارة الخارجية حتى عام 2010	</a:t>
            </a:r>
          </a:p>
          <a:p>
            <a:pPr marL="0" indent="0">
              <a:buNone/>
            </a:pPr>
            <a:r>
              <a:rPr lang="ar-LB" b="1" dirty="0">
                <a:solidFill>
                  <a:srgbClr val="00B0F0"/>
                </a:solidFill>
              </a:rPr>
              <a:t>ثانياً-	تطور مؤشرات النقل 2007-2021 </a:t>
            </a:r>
            <a:endParaRPr lang="en-GB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ar-LB" b="1" dirty="0">
                <a:solidFill>
                  <a:srgbClr val="00B0F0"/>
                </a:solidFill>
              </a:rPr>
              <a:t>ثالثاً- 	أضرار قطاع النقل بنتيجة الحرب بعد عام 2011</a:t>
            </a:r>
          </a:p>
          <a:p>
            <a:pPr marL="0" indent="0">
              <a:buNone/>
            </a:pPr>
            <a:r>
              <a:rPr lang="ar-LB" b="1" dirty="0">
                <a:solidFill>
                  <a:srgbClr val="00B0F0"/>
                </a:solidFill>
              </a:rPr>
              <a:t>رابعاً-	مراجعة مشتركة لتوصيات دراسة النقل متعدّد الأنماط 	لعام 2008 انطلاقا من المستجدات بعد 2011</a:t>
            </a:r>
            <a:endParaRPr lang="ar-SY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4032F-B9CB-4355-B8A3-BA7DC182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200" y="477735"/>
            <a:ext cx="9144000" cy="5403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878C1-7EEC-48FF-A319-6D7AC4BDE317}"/>
              </a:ext>
            </a:extLst>
          </p:cNvPr>
          <p:cNvSpPr txBox="1"/>
          <p:nvPr/>
        </p:nvSpPr>
        <p:spPr>
          <a:xfrm>
            <a:off x="620220" y="5881435"/>
            <a:ext cx="830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ضرورة  التواصل مع منظمة الصحة الدولية التي تقدّر عدد وفيات صدامات المرور لعام 2016 بـ  </a:t>
            </a:r>
            <a:r>
              <a:rPr lang="en-GB" dirty="0">
                <a:solidFill>
                  <a:srgbClr val="FF0000"/>
                </a:solidFill>
              </a:rPr>
              <a:t>4890</a:t>
            </a:r>
            <a:r>
              <a:rPr lang="ar-LB" dirty="0">
                <a:solidFill>
                  <a:srgbClr val="FF0000"/>
                </a:solidFill>
              </a:rPr>
              <a:t> وفاة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16C8A-D0E4-4627-B397-AB2C7A65DE20}"/>
              </a:ext>
            </a:extLst>
          </p:cNvPr>
          <p:cNvSpPr/>
          <p:nvPr/>
        </p:nvSpPr>
        <p:spPr>
          <a:xfrm>
            <a:off x="251520" y="6380265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hlinkClick r:id="rId3"/>
              </a:rPr>
              <a:t>https://www.who.int/publications/i/item/9789241565684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942246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النقل </a:t>
            </a:r>
            <a:r>
              <a:rPr lang="ar-LB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السككي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8C977-906B-426F-B1A6-A75CEB0C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231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92980-72EA-4E7D-BB7C-EE88B91AF884}"/>
              </a:ext>
            </a:extLst>
          </p:cNvPr>
          <p:cNvSpPr txBox="1"/>
          <p:nvPr/>
        </p:nvSpPr>
        <p:spPr>
          <a:xfrm>
            <a:off x="6516216" y="5779979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7.4 %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7AE36-8ABA-466F-9CA4-E1AC728AD986}"/>
              </a:ext>
            </a:extLst>
          </p:cNvPr>
          <p:cNvSpPr txBox="1"/>
          <p:nvPr/>
        </p:nvSpPr>
        <p:spPr>
          <a:xfrm>
            <a:off x="6387976" y="623731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20.4 %</a:t>
            </a:r>
          </a:p>
        </p:txBody>
      </p:sp>
    </p:spTree>
    <p:extLst>
      <p:ext uri="{BB962C8B-B14F-4D97-AF65-F5344CB8AC3E}">
        <p14:creationId xmlns:p14="http://schemas.microsoft.com/office/powerpoint/2010/main" val="956555568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36C19-23BD-4A25-84C0-E34AEE4A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088"/>
            <a:ext cx="9144000" cy="4717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7A7DE-CF44-4FA1-B102-32AB4C9FD871}"/>
              </a:ext>
            </a:extLst>
          </p:cNvPr>
          <p:cNvSpPr txBox="1"/>
          <p:nvPr/>
        </p:nvSpPr>
        <p:spPr>
          <a:xfrm>
            <a:off x="6444208" y="5787912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1.4 %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C7C8F-8D7F-4543-B661-DB203CEFF894}"/>
              </a:ext>
            </a:extLst>
          </p:cNvPr>
          <p:cNvSpPr txBox="1"/>
          <p:nvPr/>
        </p:nvSpPr>
        <p:spPr>
          <a:xfrm>
            <a:off x="6469738" y="6157244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2.5 %</a:t>
            </a:r>
          </a:p>
        </p:txBody>
      </p:sp>
    </p:spTree>
    <p:extLst>
      <p:ext uri="{BB962C8B-B14F-4D97-AF65-F5344CB8AC3E}">
        <p14:creationId xmlns:p14="http://schemas.microsoft.com/office/powerpoint/2010/main" val="1831356445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513EC-913A-4025-A65F-FD76B632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393"/>
            <a:ext cx="9144000" cy="501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125DBF-46A9-45B4-8D56-BE21FF7EF170}"/>
              </a:ext>
            </a:extLst>
          </p:cNvPr>
          <p:cNvSpPr txBox="1"/>
          <p:nvPr/>
        </p:nvSpPr>
        <p:spPr>
          <a:xfrm>
            <a:off x="6444208" y="593760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8.4 %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1835-6183-4152-A86F-5D9E65BBCAF4}"/>
              </a:ext>
            </a:extLst>
          </p:cNvPr>
          <p:cNvSpPr txBox="1"/>
          <p:nvPr/>
        </p:nvSpPr>
        <p:spPr>
          <a:xfrm>
            <a:off x="6464596" y="6288138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9.2 %</a:t>
            </a:r>
          </a:p>
        </p:txBody>
      </p:sp>
    </p:spTree>
    <p:extLst>
      <p:ext uri="{BB962C8B-B14F-4D97-AF65-F5344CB8AC3E}">
        <p14:creationId xmlns:p14="http://schemas.microsoft.com/office/powerpoint/2010/main" val="1831351581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34262-9A96-4972-81AB-2EACB84C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712"/>
            <a:ext cx="9144000" cy="4550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A2C713-1D0A-4638-B61D-D2AA43D1ED21}"/>
              </a:ext>
            </a:extLst>
          </p:cNvPr>
          <p:cNvSpPr txBox="1"/>
          <p:nvPr/>
        </p:nvSpPr>
        <p:spPr>
          <a:xfrm>
            <a:off x="6516216" y="5733256"/>
            <a:ext cx="23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13 %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28FFB-AA0D-488C-908D-AFC5C25967BA}"/>
              </a:ext>
            </a:extLst>
          </p:cNvPr>
          <p:cNvSpPr txBox="1"/>
          <p:nvPr/>
        </p:nvSpPr>
        <p:spPr>
          <a:xfrm>
            <a:off x="6516216" y="6165304"/>
            <a:ext cx="23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14 %</a:t>
            </a:r>
          </a:p>
        </p:txBody>
      </p:sp>
    </p:spTree>
    <p:extLst>
      <p:ext uri="{BB962C8B-B14F-4D97-AF65-F5344CB8AC3E}">
        <p14:creationId xmlns:p14="http://schemas.microsoft.com/office/powerpoint/2010/main" val="1022626592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G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النقل البحري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219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AC7AC-57FF-493F-AA82-5049E390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695"/>
            <a:ext cx="9144000" cy="5088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66B0E-C132-4068-B5CE-1BA6D2A921A8}"/>
              </a:ext>
            </a:extLst>
          </p:cNvPr>
          <p:cNvSpPr txBox="1"/>
          <p:nvPr/>
        </p:nvSpPr>
        <p:spPr>
          <a:xfrm>
            <a:off x="7092280" y="609329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90998-B7C2-48E2-85FE-FE4DBE0643C2}"/>
              </a:ext>
            </a:extLst>
          </p:cNvPr>
          <p:cNvSpPr txBox="1"/>
          <p:nvPr/>
        </p:nvSpPr>
        <p:spPr>
          <a:xfrm>
            <a:off x="5142110" y="6093296"/>
            <a:ext cx="17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طرطوس= 15.6%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01779-D4D8-4A7A-B258-D0FB628E54C7}"/>
              </a:ext>
            </a:extLst>
          </p:cNvPr>
          <p:cNvSpPr txBox="1"/>
          <p:nvPr/>
        </p:nvSpPr>
        <p:spPr>
          <a:xfrm>
            <a:off x="5166156" y="6397953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اللاذقية  = 26.2%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C4974-6D37-49C4-87CD-6A1A0CAE6023}"/>
              </a:ext>
            </a:extLst>
          </p:cNvPr>
          <p:cNvSpPr txBox="1"/>
          <p:nvPr/>
        </p:nvSpPr>
        <p:spPr>
          <a:xfrm>
            <a:off x="2987824" y="619042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3E267-AAC1-476C-B2EB-22C9EC9C719A}"/>
              </a:ext>
            </a:extLst>
          </p:cNvPr>
          <p:cNvSpPr txBox="1"/>
          <p:nvPr/>
        </p:nvSpPr>
        <p:spPr>
          <a:xfrm>
            <a:off x="1037654" y="5973305"/>
            <a:ext cx="17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طرطوس= 25.7%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449EC-0371-47FE-8BEB-79C5D11C4BF9}"/>
              </a:ext>
            </a:extLst>
          </p:cNvPr>
          <p:cNvSpPr txBox="1"/>
          <p:nvPr/>
        </p:nvSpPr>
        <p:spPr>
          <a:xfrm>
            <a:off x="1240465" y="639795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اللاذقية  = 27 %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F35A2-AE2A-47A4-A9B4-9FE5BCDF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015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49C5E-BD1D-4A10-ADA8-EEF2201D54FA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42B3-F4A1-40B3-A124-6747F6D5AFA2}"/>
              </a:ext>
            </a:extLst>
          </p:cNvPr>
          <p:cNvSpPr txBox="1"/>
          <p:nvPr/>
        </p:nvSpPr>
        <p:spPr>
          <a:xfrm>
            <a:off x="4758662" y="551723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فوسفات	= 31.1 %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596C3-9FA0-423C-B505-535762E74E70}"/>
              </a:ext>
            </a:extLst>
          </p:cNvPr>
          <p:cNvSpPr txBox="1"/>
          <p:nvPr/>
        </p:nvSpPr>
        <p:spPr>
          <a:xfrm>
            <a:off x="4758662" y="588237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حبوب  	= 0.00 %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AFAE3-EDFA-461A-8985-B6948A088B0C}"/>
              </a:ext>
            </a:extLst>
          </p:cNvPr>
          <p:cNvSpPr txBox="1"/>
          <p:nvPr/>
        </p:nvSpPr>
        <p:spPr>
          <a:xfrm>
            <a:off x="4758663" y="6207196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بضائع عامّة	= 29.5 %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41BF7-D66D-4E2B-A741-B92729EB103E}"/>
              </a:ext>
            </a:extLst>
          </p:cNvPr>
          <p:cNvSpPr txBox="1"/>
          <p:nvPr/>
        </p:nvSpPr>
        <p:spPr>
          <a:xfrm>
            <a:off x="2780195" y="551304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EAB78-8458-41A4-9827-883A5A01E261}"/>
              </a:ext>
            </a:extLst>
          </p:cNvPr>
          <p:cNvSpPr txBox="1"/>
          <p:nvPr/>
        </p:nvSpPr>
        <p:spPr>
          <a:xfrm>
            <a:off x="680721" y="5513042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فوسفات	= 11.8 %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A6536-78B7-4A11-AF35-B973EC1BF750}"/>
              </a:ext>
            </a:extLst>
          </p:cNvPr>
          <p:cNvSpPr txBox="1"/>
          <p:nvPr/>
        </p:nvSpPr>
        <p:spPr>
          <a:xfrm>
            <a:off x="633349" y="588237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حبوب  	= 0.00 %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7E0EA-C4DC-4C03-981E-819D7E983AA1}"/>
              </a:ext>
            </a:extLst>
          </p:cNvPr>
          <p:cNvSpPr txBox="1"/>
          <p:nvPr/>
        </p:nvSpPr>
        <p:spPr>
          <a:xfrm>
            <a:off x="633347" y="6207196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بضائع عامّة	= 42.3 %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22870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7E257-95D1-439E-B1F9-FF64CFDB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131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C9525-A786-4BF9-BF3E-A1ED15099B94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BC076-2676-4A0F-89AD-0BE65F2E62FD}"/>
              </a:ext>
            </a:extLst>
          </p:cNvPr>
          <p:cNvSpPr txBox="1"/>
          <p:nvPr/>
        </p:nvSpPr>
        <p:spPr>
          <a:xfrm>
            <a:off x="4758662" y="551723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ترانزيت	= 0.00 %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12C09-A4DA-4381-88B4-D8CF42EB8BC8}"/>
              </a:ext>
            </a:extLst>
          </p:cNvPr>
          <p:cNvSpPr txBox="1"/>
          <p:nvPr/>
        </p:nvSpPr>
        <p:spPr>
          <a:xfrm>
            <a:off x="4758662" y="588237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تصدير  	= 28.3 %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A1B36-E910-40CA-87F9-1408191E2789}"/>
              </a:ext>
            </a:extLst>
          </p:cNvPr>
          <p:cNvSpPr txBox="1"/>
          <p:nvPr/>
        </p:nvSpPr>
        <p:spPr>
          <a:xfrm>
            <a:off x="4758662" y="6207196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استيراد	= 26.1 %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AA0D5-8E77-4825-BC7E-ABC6A5437A70}"/>
              </a:ext>
            </a:extLst>
          </p:cNvPr>
          <p:cNvSpPr txBox="1"/>
          <p:nvPr/>
        </p:nvSpPr>
        <p:spPr>
          <a:xfrm>
            <a:off x="2627784" y="551304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7C91A-C80C-4882-B5EB-5336419A2B4D}"/>
              </a:ext>
            </a:extLst>
          </p:cNvPr>
          <p:cNvSpPr txBox="1"/>
          <p:nvPr/>
        </p:nvSpPr>
        <p:spPr>
          <a:xfrm>
            <a:off x="434472" y="551304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ترانزيت	= 0.00 %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7390E-8D3B-429C-8253-E95C8D982B77}"/>
              </a:ext>
            </a:extLst>
          </p:cNvPr>
          <p:cNvSpPr txBox="1"/>
          <p:nvPr/>
        </p:nvSpPr>
        <p:spPr>
          <a:xfrm>
            <a:off x="449347" y="5837864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تصدير  	= 11.9 %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7FA7E-1651-4EE1-862B-6D8543C514F1}"/>
              </a:ext>
            </a:extLst>
          </p:cNvPr>
          <p:cNvSpPr txBox="1"/>
          <p:nvPr/>
        </p:nvSpPr>
        <p:spPr>
          <a:xfrm>
            <a:off x="431714" y="6207196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استيراد	= 37.3 %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4583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LB" b="1" dirty="0">
                <a:solidFill>
                  <a:srgbClr val="00B0F0"/>
                </a:solidFill>
              </a:rPr>
              <a:t>أولا- الاقتصاد السوري والتجارة الخارجية حتى 2010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9D244-4821-4FD5-BF5A-3B118A96DC82}"/>
              </a:ext>
            </a:extLst>
          </p:cNvPr>
          <p:cNvSpPr/>
          <p:nvPr/>
        </p:nvSpPr>
        <p:spPr>
          <a:xfrm>
            <a:off x="971600" y="508518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hlinkClick r:id="rId2"/>
              </a:rPr>
              <a:t>https://dit-trade-vis.azurewebsites.net/?reporter=760&amp;type=C&amp;year=2010&amp;flow=2</a:t>
            </a:r>
            <a:r>
              <a:rPr lang="ar-LB" sz="1400" dirty="0"/>
              <a:t> 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04C58-1D8F-4034-8310-0D5B3A886FBE}"/>
              </a:ext>
            </a:extLst>
          </p:cNvPr>
          <p:cNvSpPr/>
          <p:nvPr/>
        </p:nvSpPr>
        <p:spPr>
          <a:xfrm>
            <a:off x="955779" y="4653136"/>
            <a:ext cx="778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</a:rPr>
              <a:t>International trade in goods and services based on UN </a:t>
            </a:r>
            <a:r>
              <a:rPr lang="en-GB" dirty="0" err="1">
                <a:solidFill>
                  <a:srgbClr val="000000"/>
                </a:solidFill>
                <a:latin typeface="Helvetica" panose="020B0604020202020204" pitchFamily="34" charset="0"/>
              </a:rPr>
              <a:t>Comtrade</a:t>
            </a: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</a:rPr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08666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2FC08-D835-4193-9AF8-522A8D90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7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40864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B32FE-6E9A-4A96-B217-C4CFBFE6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42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F3EDB-CD93-4E52-822B-A779E588266B}"/>
              </a:ext>
            </a:extLst>
          </p:cNvPr>
          <p:cNvSpPr txBox="1"/>
          <p:nvPr/>
        </p:nvSpPr>
        <p:spPr>
          <a:xfrm>
            <a:off x="7020272" y="573384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59DB0-1E36-4E7F-83E8-8B100DE7E20F}"/>
              </a:ext>
            </a:extLst>
          </p:cNvPr>
          <p:cNvSpPr txBox="1"/>
          <p:nvPr/>
        </p:nvSpPr>
        <p:spPr>
          <a:xfrm>
            <a:off x="4758662" y="5733849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ترانزيت	= 0.00 %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EAB1F-2E72-4E78-8B0E-E9F763FCF252}"/>
              </a:ext>
            </a:extLst>
          </p:cNvPr>
          <p:cNvSpPr txBox="1"/>
          <p:nvPr/>
        </p:nvSpPr>
        <p:spPr>
          <a:xfrm>
            <a:off x="4758662" y="6098991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تصدير  	= 44.1 %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94962-71C8-4324-B1D4-E8C6107DA668}"/>
              </a:ext>
            </a:extLst>
          </p:cNvPr>
          <p:cNvSpPr txBox="1"/>
          <p:nvPr/>
        </p:nvSpPr>
        <p:spPr>
          <a:xfrm>
            <a:off x="4758662" y="6423813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استيراد	= 36.1 %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573D6-D261-4C0C-B19A-005850435CB6}"/>
              </a:ext>
            </a:extLst>
          </p:cNvPr>
          <p:cNvSpPr txBox="1"/>
          <p:nvPr/>
        </p:nvSpPr>
        <p:spPr>
          <a:xfrm>
            <a:off x="2915816" y="5742774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BD76E-2F6E-415E-AB1E-8888C549F17C}"/>
              </a:ext>
            </a:extLst>
          </p:cNvPr>
          <p:cNvSpPr txBox="1"/>
          <p:nvPr/>
        </p:nvSpPr>
        <p:spPr>
          <a:xfrm>
            <a:off x="866520" y="5729659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ترانزيت	= 0.00 %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A4B86-D44A-49C8-ACC3-C855CA43334D}"/>
              </a:ext>
            </a:extLst>
          </p:cNvPr>
          <p:cNvSpPr txBox="1"/>
          <p:nvPr/>
        </p:nvSpPr>
        <p:spPr>
          <a:xfrm>
            <a:off x="866520" y="6035181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تصدير  	= 51.7 %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56E64-B5EC-4AD0-88BF-4BF4E3870858}"/>
              </a:ext>
            </a:extLst>
          </p:cNvPr>
          <p:cNvSpPr txBox="1"/>
          <p:nvPr/>
        </p:nvSpPr>
        <p:spPr>
          <a:xfrm>
            <a:off x="866520" y="6377301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استيراد	= 44.1 %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82268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D1EFF-9685-496F-83B1-555C661A7FF4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92173-C7B1-4B8A-ABE1-DF3D55D9D7B6}"/>
              </a:ext>
            </a:extLst>
          </p:cNvPr>
          <p:cNvSpPr txBox="1"/>
          <p:nvPr/>
        </p:nvSpPr>
        <p:spPr>
          <a:xfrm>
            <a:off x="4758662" y="551723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واردة	= 19.8 %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CAAC-C26C-4C10-AD88-63E5D9A83AA5}"/>
              </a:ext>
            </a:extLst>
          </p:cNvPr>
          <p:cNvSpPr txBox="1"/>
          <p:nvPr/>
        </p:nvSpPr>
        <p:spPr>
          <a:xfrm>
            <a:off x="4758662" y="588237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صادرة	= 24.5 %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E8739-573B-4C23-A143-8B07DC9A42DE}"/>
              </a:ext>
            </a:extLst>
          </p:cNvPr>
          <p:cNvSpPr txBox="1"/>
          <p:nvPr/>
        </p:nvSpPr>
        <p:spPr>
          <a:xfrm>
            <a:off x="2339752" y="551304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97B9A-C3D6-4436-B9C3-EAFFC1F00D17}"/>
              </a:ext>
            </a:extLst>
          </p:cNvPr>
          <p:cNvSpPr txBox="1"/>
          <p:nvPr/>
        </p:nvSpPr>
        <p:spPr>
          <a:xfrm>
            <a:off x="314838" y="551304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واردة	= 20.4 %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90924-7593-40A8-B277-4D704DB4EAF1}"/>
              </a:ext>
            </a:extLst>
          </p:cNvPr>
          <p:cNvSpPr txBox="1"/>
          <p:nvPr/>
        </p:nvSpPr>
        <p:spPr>
          <a:xfrm>
            <a:off x="395536" y="5949280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صادرة	= 26.3 %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485573"/>
              </p:ext>
            </p:extLst>
          </p:nvPr>
        </p:nvGraphicFramePr>
        <p:xfrm>
          <a:off x="146497" y="971436"/>
          <a:ext cx="8851006" cy="394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722218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A48CB7-5B08-42AA-A8D6-EA08D4BEEA57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38696-0536-4D58-8790-428267E38026}"/>
              </a:ext>
            </a:extLst>
          </p:cNvPr>
          <p:cNvSpPr txBox="1"/>
          <p:nvPr/>
        </p:nvSpPr>
        <p:spPr>
          <a:xfrm>
            <a:off x="4758662" y="551723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واردة	= 40.5 %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5710E-181F-4D13-B96D-976ED034F04C}"/>
              </a:ext>
            </a:extLst>
          </p:cNvPr>
          <p:cNvSpPr txBox="1"/>
          <p:nvPr/>
        </p:nvSpPr>
        <p:spPr>
          <a:xfrm>
            <a:off x="4758662" y="588237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صادرة	= 42.4 %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F12F4-2C39-41C9-BD07-53B22EA3B631}"/>
              </a:ext>
            </a:extLst>
          </p:cNvPr>
          <p:cNvSpPr txBox="1"/>
          <p:nvPr/>
        </p:nvSpPr>
        <p:spPr>
          <a:xfrm>
            <a:off x="2846233" y="551304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D0609-12C7-4ACD-89F7-A7842067F701}"/>
              </a:ext>
            </a:extLst>
          </p:cNvPr>
          <p:cNvSpPr txBox="1"/>
          <p:nvPr/>
        </p:nvSpPr>
        <p:spPr>
          <a:xfrm>
            <a:off x="762145" y="551304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واردة	= 55.5 %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8656B-54B0-429C-AEBA-9BC809C17905}"/>
              </a:ext>
            </a:extLst>
          </p:cNvPr>
          <p:cNvSpPr txBox="1"/>
          <p:nvPr/>
        </p:nvSpPr>
        <p:spPr>
          <a:xfrm>
            <a:off x="798299" y="5971793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صادرة	= 55.0 %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33372"/>
              </p:ext>
            </p:extLst>
          </p:nvPr>
        </p:nvGraphicFramePr>
        <p:xfrm>
          <a:off x="73660" y="609614"/>
          <a:ext cx="8996680" cy="392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263817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B1B9B-4644-412D-975F-982736BD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74" y="256501"/>
            <a:ext cx="9144000" cy="5508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BEA176-06E6-441E-B192-5018A26B6214}"/>
              </a:ext>
            </a:extLst>
          </p:cNvPr>
          <p:cNvSpPr txBox="1"/>
          <p:nvPr/>
        </p:nvSpPr>
        <p:spPr>
          <a:xfrm>
            <a:off x="6300192" y="5877272"/>
            <a:ext cx="264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30.4 %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D63A7-C035-4EDC-8D5E-EF84EAC4EE71}"/>
              </a:ext>
            </a:extLst>
          </p:cNvPr>
          <p:cNvSpPr txBox="1"/>
          <p:nvPr/>
        </p:nvSpPr>
        <p:spPr>
          <a:xfrm>
            <a:off x="6305594" y="6246604"/>
            <a:ext cx="264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53.0 % </a:t>
            </a:r>
          </a:p>
        </p:txBody>
      </p:sp>
    </p:spTree>
    <p:extLst>
      <p:ext uri="{BB962C8B-B14F-4D97-AF65-F5344CB8AC3E}">
        <p14:creationId xmlns:p14="http://schemas.microsoft.com/office/powerpoint/2010/main" val="635835306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النقل الجوّي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15219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AF537-E2FA-4288-8AA3-9341FC28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268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83113-1E12-4337-9615-E3A2300582B2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91BB-217D-43D7-9A81-1BA50EF3D138}"/>
              </a:ext>
            </a:extLst>
          </p:cNvPr>
          <p:cNvSpPr txBox="1"/>
          <p:nvPr/>
        </p:nvSpPr>
        <p:spPr>
          <a:xfrm>
            <a:off x="4886903" y="551723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مقلعة	= 7.6 %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EFCE6-3502-4F41-AFD9-419451710066}"/>
              </a:ext>
            </a:extLst>
          </p:cNvPr>
          <p:cNvSpPr txBox="1"/>
          <p:nvPr/>
        </p:nvSpPr>
        <p:spPr>
          <a:xfrm>
            <a:off x="4886903" y="588237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هابطة	= 7.6 %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ADE34-797D-4352-A113-9DDD43CC696A}"/>
              </a:ext>
            </a:extLst>
          </p:cNvPr>
          <p:cNvSpPr txBox="1"/>
          <p:nvPr/>
        </p:nvSpPr>
        <p:spPr>
          <a:xfrm>
            <a:off x="3064688" y="550966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679D1-7CF1-43A8-8967-E5751EA6E651}"/>
              </a:ext>
            </a:extLst>
          </p:cNvPr>
          <p:cNvSpPr txBox="1"/>
          <p:nvPr/>
        </p:nvSpPr>
        <p:spPr>
          <a:xfrm>
            <a:off x="1025707" y="551723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مقلعة	= 19.9 %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312D5-D43D-4046-9FF1-511C51A788B2}"/>
              </a:ext>
            </a:extLst>
          </p:cNvPr>
          <p:cNvSpPr txBox="1"/>
          <p:nvPr/>
        </p:nvSpPr>
        <p:spPr>
          <a:xfrm>
            <a:off x="1032740" y="5878998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هابطة	= 19.9 %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99715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9E3E3-75C3-4EB5-9DC1-6B48F200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340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C1247-AD02-4EF0-82D0-49414E4F9FD9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E567E-6A72-45E4-8E91-89F9F6241A29}"/>
              </a:ext>
            </a:extLst>
          </p:cNvPr>
          <p:cNvSpPr txBox="1"/>
          <p:nvPr/>
        </p:nvSpPr>
        <p:spPr>
          <a:xfrm>
            <a:off x="4776295" y="5517232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مغادرون	= 11.4 %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D9492-E676-4495-A7FA-4F2E2A747C48}"/>
              </a:ext>
            </a:extLst>
          </p:cNvPr>
          <p:cNvSpPr txBox="1"/>
          <p:nvPr/>
        </p:nvSpPr>
        <p:spPr>
          <a:xfrm>
            <a:off x="4886903" y="588237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قادمون	= 7.2 %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BE25C-F27E-436F-A90A-A2BF016D63D9}"/>
              </a:ext>
            </a:extLst>
          </p:cNvPr>
          <p:cNvSpPr txBox="1"/>
          <p:nvPr/>
        </p:nvSpPr>
        <p:spPr>
          <a:xfrm>
            <a:off x="2699792" y="551304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C0E4D-036B-40A5-99CA-AAF9DDA5480F}"/>
              </a:ext>
            </a:extLst>
          </p:cNvPr>
          <p:cNvSpPr txBox="1"/>
          <p:nvPr/>
        </p:nvSpPr>
        <p:spPr>
          <a:xfrm>
            <a:off x="556530" y="5499447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مغادرون	= 29.4 %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CEB37-3C8C-41E3-85FA-98CF2A7631C4}"/>
              </a:ext>
            </a:extLst>
          </p:cNvPr>
          <p:cNvSpPr txBox="1"/>
          <p:nvPr/>
        </p:nvSpPr>
        <p:spPr>
          <a:xfrm>
            <a:off x="556530" y="5885198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قادمون	= 26.1 %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4899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0B4221-9D87-4E15-B0B5-8EB05F08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537910" cy="5472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9A3FC-5538-4B80-B403-9DCED3E60CF4}"/>
              </a:ext>
            </a:extLst>
          </p:cNvPr>
          <p:cNvSpPr txBox="1"/>
          <p:nvPr/>
        </p:nvSpPr>
        <p:spPr>
          <a:xfrm>
            <a:off x="7020272" y="55172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BB106-A008-4F86-B30B-410BEB07AEE5}"/>
              </a:ext>
            </a:extLst>
          </p:cNvPr>
          <p:cNvSpPr txBox="1"/>
          <p:nvPr/>
        </p:nvSpPr>
        <p:spPr>
          <a:xfrm>
            <a:off x="4758662" y="551723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خارجي	= 15.2 %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97985-0628-4E22-A2E0-3B1F07A9F334}"/>
              </a:ext>
            </a:extLst>
          </p:cNvPr>
          <p:cNvSpPr txBox="1"/>
          <p:nvPr/>
        </p:nvSpPr>
        <p:spPr>
          <a:xfrm>
            <a:off x="4886903" y="588237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داخلي	= 2.3 %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6D5F4-61EE-47B9-8247-DF3E7CC7DB43}"/>
              </a:ext>
            </a:extLst>
          </p:cNvPr>
          <p:cNvSpPr txBox="1"/>
          <p:nvPr/>
        </p:nvSpPr>
        <p:spPr>
          <a:xfrm>
            <a:off x="2591258" y="555114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B3B24-F03E-4064-A8F0-1EB35700D664}"/>
              </a:ext>
            </a:extLst>
          </p:cNvPr>
          <p:cNvSpPr txBox="1"/>
          <p:nvPr/>
        </p:nvSpPr>
        <p:spPr>
          <a:xfrm>
            <a:off x="566344" y="5551141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خارجي	= 46.1 %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248FA-9F4C-4698-A64E-2A723FD5E92F}"/>
              </a:ext>
            </a:extLst>
          </p:cNvPr>
          <p:cNvSpPr txBox="1"/>
          <p:nvPr/>
        </p:nvSpPr>
        <p:spPr>
          <a:xfrm>
            <a:off x="502223" y="5920473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داخلي	= 13.8 %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06444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7DAE8-BDE9-4A9F-BCB9-C9E3EFF5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7704856" cy="5579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8214F-101F-4264-BF01-4BADA1E746CB}"/>
              </a:ext>
            </a:extLst>
          </p:cNvPr>
          <p:cNvSpPr txBox="1"/>
          <p:nvPr/>
        </p:nvSpPr>
        <p:spPr>
          <a:xfrm>
            <a:off x="6660232" y="5805264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9CA1B-1F1D-4D00-9FC2-339DDA6E5961}"/>
              </a:ext>
            </a:extLst>
          </p:cNvPr>
          <p:cNvSpPr txBox="1"/>
          <p:nvPr/>
        </p:nvSpPr>
        <p:spPr>
          <a:xfrm>
            <a:off x="4398622" y="580526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خارجي	= 22.9 %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CF4B7-4907-45CD-95B3-A1A72773A88D}"/>
              </a:ext>
            </a:extLst>
          </p:cNvPr>
          <p:cNvSpPr txBox="1"/>
          <p:nvPr/>
        </p:nvSpPr>
        <p:spPr>
          <a:xfrm>
            <a:off x="4526863" y="6170406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داخلي	= 4.2 %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BC836-3BB7-495F-AB40-387961ED12FF}"/>
              </a:ext>
            </a:extLst>
          </p:cNvPr>
          <p:cNvSpPr txBox="1"/>
          <p:nvPr/>
        </p:nvSpPr>
        <p:spPr>
          <a:xfrm>
            <a:off x="2367845" y="581351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D22C9-9E59-4876-8663-92DD5D673A2F}"/>
              </a:ext>
            </a:extLst>
          </p:cNvPr>
          <p:cNvSpPr txBox="1"/>
          <p:nvPr/>
        </p:nvSpPr>
        <p:spPr>
          <a:xfrm>
            <a:off x="324148" y="5801074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خارجي	= 76.9 %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0EB1-5620-406C-8AB7-BEA343EC76C1}"/>
              </a:ext>
            </a:extLst>
          </p:cNvPr>
          <p:cNvSpPr txBox="1"/>
          <p:nvPr/>
        </p:nvSpPr>
        <p:spPr>
          <a:xfrm>
            <a:off x="260027" y="6182847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داخلي	= 26.0 %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4295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9B49B-6E64-4EF7-9DE9-91CA621F9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41" b="45741"/>
          <a:stretch/>
        </p:blipFill>
        <p:spPr>
          <a:xfrm>
            <a:off x="827584" y="4293096"/>
            <a:ext cx="3888432" cy="183470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033888-2664-4ED3-95BE-B88DC92C5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6363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4519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1F7077-33BD-4939-8D20-1C290965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" y="764704"/>
            <a:ext cx="9144000" cy="4589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B970FD-A8B7-4536-B51B-53F94ADC8B35}"/>
              </a:ext>
            </a:extLst>
          </p:cNvPr>
          <p:cNvSpPr txBox="1"/>
          <p:nvPr/>
        </p:nvSpPr>
        <p:spPr>
          <a:xfrm>
            <a:off x="6430367" y="5517232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12%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12E7E-038B-40AC-A7EC-F7634AE30DC5}"/>
              </a:ext>
            </a:extLst>
          </p:cNvPr>
          <p:cNvSpPr txBox="1"/>
          <p:nvPr/>
        </p:nvSpPr>
        <p:spPr>
          <a:xfrm>
            <a:off x="6430366" y="5949280"/>
            <a:ext cx="23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62% </a:t>
            </a:r>
          </a:p>
        </p:txBody>
      </p:sp>
    </p:spTree>
    <p:extLst>
      <p:ext uri="{BB962C8B-B14F-4D97-AF65-F5344CB8AC3E}">
        <p14:creationId xmlns:p14="http://schemas.microsoft.com/office/powerpoint/2010/main" val="2361296678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F117E-6275-4F0E-98B5-C8B8B050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4670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A03D1-49E8-4599-9169-5AA2B39C23E9}"/>
              </a:ext>
            </a:extLst>
          </p:cNvPr>
          <p:cNvSpPr txBox="1"/>
          <p:nvPr/>
        </p:nvSpPr>
        <p:spPr>
          <a:xfrm>
            <a:off x="3384661" y="5517232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74.8% </a:t>
            </a:r>
            <a:r>
              <a:rPr lang="ar-LB" dirty="0">
                <a:solidFill>
                  <a:srgbClr val="FF0000"/>
                </a:solidFill>
              </a:rPr>
              <a:t>(تفسير؟) هبوط بسبب جائحة كوفيد-19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518E1-22A0-43FA-A8FE-FAEDD16F42EC}"/>
              </a:ext>
            </a:extLst>
          </p:cNvPr>
          <p:cNvSpPr txBox="1"/>
          <p:nvPr/>
        </p:nvSpPr>
        <p:spPr>
          <a:xfrm>
            <a:off x="1776921" y="5999712"/>
            <a:ext cx="700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229.9% </a:t>
            </a:r>
            <a:r>
              <a:rPr lang="ar-LB" dirty="0">
                <a:solidFill>
                  <a:srgbClr val="FF0000"/>
                </a:solidFill>
              </a:rPr>
              <a:t>(تفسير زيادة كمية البضائع </a:t>
            </a:r>
            <a:r>
              <a:rPr lang="ar-LB" dirty="0" err="1">
                <a:solidFill>
                  <a:srgbClr val="FF0000"/>
                </a:solidFill>
              </a:rPr>
              <a:t>الكيلومترية</a:t>
            </a:r>
            <a:r>
              <a:rPr lang="ar-LB" dirty="0">
                <a:solidFill>
                  <a:srgbClr val="FF0000"/>
                </a:solidFill>
              </a:rPr>
              <a:t> المنقولة عام 2019)</a:t>
            </a:r>
          </a:p>
        </p:txBody>
      </p:sp>
    </p:spTree>
    <p:extLst>
      <p:ext uri="{BB962C8B-B14F-4D97-AF65-F5344CB8AC3E}">
        <p14:creationId xmlns:p14="http://schemas.microsoft.com/office/powerpoint/2010/main" val="3759440268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LB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5- أعداد العاملين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51263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94470-3615-4951-BE25-0D589C0A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480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0C65-EB5F-495F-B800-FB3A1D15F690}"/>
              </a:ext>
            </a:extLst>
          </p:cNvPr>
          <p:cNvSpPr txBox="1"/>
          <p:nvPr/>
        </p:nvSpPr>
        <p:spPr>
          <a:xfrm>
            <a:off x="6238007" y="551723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 58.2 %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C0156-0575-4202-83A9-1707F5E72D9B}"/>
              </a:ext>
            </a:extLst>
          </p:cNvPr>
          <p:cNvSpPr/>
          <p:nvPr/>
        </p:nvSpPr>
        <p:spPr>
          <a:xfrm>
            <a:off x="662169" y="5973909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(ضرورة الأخذ بعين الاعتبار لخروج شركات النقل الداخلي والشركة العامة للطرق من ملاك وزارة النقل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0C910-B18D-4B7C-8380-26D70FA6AEB4}"/>
              </a:ext>
            </a:extLst>
          </p:cNvPr>
          <p:cNvSpPr txBox="1"/>
          <p:nvPr/>
        </p:nvSpPr>
        <p:spPr>
          <a:xfrm>
            <a:off x="3563888" y="5512508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 70.7 %</a:t>
            </a:r>
          </a:p>
        </p:txBody>
      </p:sp>
    </p:spTree>
    <p:extLst>
      <p:ext uri="{BB962C8B-B14F-4D97-AF65-F5344CB8AC3E}">
        <p14:creationId xmlns:p14="http://schemas.microsoft.com/office/powerpoint/2010/main" val="1306469752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A54D8-4A31-46EB-B338-FA945FA1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70134" cy="5219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F6B28-DF9C-44E2-BD05-6EBFA98ADDF9}"/>
              </a:ext>
            </a:extLst>
          </p:cNvPr>
          <p:cNvSpPr txBox="1"/>
          <p:nvPr/>
        </p:nvSpPr>
        <p:spPr>
          <a:xfrm>
            <a:off x="7164288" y="552771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2020/2010=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20B2D-7726-43BB-972F-09D7CB6E1B14}"/>
              </a:ext>
            </a:extLst>
          </p:cNvPr>
          <p:cNvSpPr txBox="1"/>
          <p:nvPr/>
        </p:nvSpPr>
        <p:spPr>
          <a:xfrm>
            <a:off x="5425256" y="5531491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إدارة مركزية= 85.2 %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FAEB8-B030-4819-A760-C6573709CA78}"/>
              </a:ext>
            </a:extLst>
          </p:cNvPr>
          <p:cNvSpPr txBox="1"/>
          <p:nvPr/>
        </p:nvSpPr>
        <p:spPr>
          <a:xfrm>
            <a:off x="5362740" y="5768675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بحري 	= 60.4 %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08852-0A6E-48AE-9E36-44ADED0AE1CB}"/>
              </a:ext>
            </a:extLst>
          </p:cNvPr>
          <p:cNvSpPr txBox="1"/>
          <p:nvPr/>
        </p:nvSpPr>
        <p:spPr>
          <a:xfrm>
            <a:off x="5362740" y="5982462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برّي	= 79.6 %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A0BCC-FB7A-46B8-AF70-97E938EE41D3}"/>
              </a:ext>
            </a:extLst>
          </p:cNvPr>
          <p:cNvSpPr txBox="1"/>
          <p:nvPr/>
        </p:nvSpPr>
        <p:spPr>
          <a:xfrm>
            <a:off x="5391293" y="6228020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>
                <a:solidFill>
                  <a:srgbClr val="FF0000"/>
                </a:solidFill>
              </a:rPr>
              <a:t>سككي	= 46.6 %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D8515-1367-497E-860D-A191DBC93F6A}"/>
              </a:ext>
            </a:extLst>
          </p:cNvPr>
          <p:cNvSpPr txBox="1"/>
          <p:nvPr/>
        </p:nvSpPr>
        <p:spPr>
          <a:xfrm>
            <a:off x="5440986" y="6467328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جوي	= 72.2 %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4CF4-B79B-41CA-A4CA-FB2DCDA23C9F}"/>
              </a:ext>
            </a:extLst>
          </p:cNvPr>
          <p:cNvSpPr txBox="1"/>
          <p:nvPr/>
        </p:nvSpPr>
        <p:spPr>
          <a:xfrm>
            <a:off x="3347864" y="552771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نسبة 2019/2010=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1D31E-643F-4A31-ADD0-0B48404CFDD7}"/>
              </a:ext>
            </a:extLst>
          </p:cNvPr>
          <p:cNvSpPr txBox="1"/>
          <p:nvPr/>
        </p:nvSpPr>
        <p:spPr>
          <a:xfrm>
            <a:off x="1207035" y="5527710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إدارة مركزية= 95.3 %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98FA7-6764-4713-AF87-46DDDCE4B7EA}"/>
              </a:ext>
            </a:extLst>
          </p:cNvPr>
          <p:cNvSpPr txBox="1"/>
          <p:nvPr/>
        </p:nvSpPr>
        <p:spPr>
          <a:xfrm>
            <a:off x="0" y="5727765"/>
            <a:ext cx="3041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1600" dirty="0"/>
              <a:t>بحري        = 100.8% </a:t>
            </a:r>
            <a:r>
              <a:rPr lang="ar-LB" sz="1600" dirty="0">
                <a:solidFill>
                  <a:srgbClr val="FF0000"/>
                </a:solidFill>
              </a:rPr>
              <a:t>(تفسير الزيادة ؟)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80996-813F-488C-A191-0CB64C95BEAE}"/>
              </a:ext>
            </a:extLst>
          </p:cNvPr>
          <p:cNvSpPr txBox="1"/>
          <p:nvPr/>
        </p:nvSpPr>
        <p:spPr>
          <a:xfrm>
            <a:off x="1073771" y="5927820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برّي	= 81.1 %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FF28A-38D1-40E9-ACE8-A9A77B0002D3}"/>
              </a:ext>
            </a:extLst>
          </p:cNvPr>
          <p:cNvSpPr txBox="1"/>
          <p:nvPr/>
        </p:nvSpPr>
        <p:spPr>
          <a:xfrm>
            <a:off x="1073771" y="6127875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>
                <a:solidFill>
                  <a:srgbClr val="FF0000"/>
                </a:solidFill>
              </a:rPr>
              <a:t>سككي	= 50.9 %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D2A83-0928-4DAA-9189-1F0BAB1F1050}"/>
              </a:ext>
            </a:extLst>
          </p:cNvPr>
          <p:cNvSpPr txBox="1"/>
          <p:nvPr/>
        </p:nvSpPr>
        <p:spPr>
          <a:xfrm>
            <a:off x="1098617" y="6467488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1600" dirty="0"/>
              <a:t>جوي	= 74.3 %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0650345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F4F7C-3B8D-4BCF-8D91-20A5C9D9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5" y="188640"/>
            <a:ext cx="7149909" cy="627106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374E76-D044-486D-9323-818BAF7A1DEF}"/>
              </a:ext>
            </a:extLst>
          </p:cNvPr>
          <p:cNvSpPr/>
          <p:nvPr/>
        </p:nvSpPr>
        <p:spPr>
          <a:xfrm>
            <a:off x="4427984" y="5733256"/>
            <a:ext cx="648072" cy="64807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9948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LB" b="1" dirty="0">
                <a:solidFill>
                  <a:srgbClr val="00B0F0"/>
                </a:solidFill>
              </a:rPr>
              <a:t>ثالثاً- أضرار قطاع النقل بنتيجة الحرب </a:t>
            </a:r>
            <a:br>
              <a:rPr lang="ar-LB" b="1" dirty="0">
                <a:solidFill>
                  <a:srgbClr val="00B0F0"/>
                </a:solidFill>
              </a:rPr>
            </a:br>
            <a:r>
              <a:rPr lang="ar-LB" b="1" dirty="0">
                <a:solidFill>
                  <a:srgbClr val="00B0F0"/>
                </a:solidFill>
              </a:rPr>
              <a:t>بعد عام 2011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6DA0F-90F9-4E19-BAE6-178924AEEBEB}"/>
              </a:ext>
            </a:extLst>
          </p:cNvPr>
          <p:cNvSpPr txBox="1"/>
          <p:nvPr/>
        </p:nvSpPr>
        <p:spPr>
          <a:xfrm>
            <a:off x="2627784" y="4293096"/>
            <a:ext cx="420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/>
              <a:t>المصدر: وزارة النقل، مديرية التخطيط والتعاون الدولي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0497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ضحايا بشرية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ar-LB" dirty="0"/>
              <a:t>200 شهيد</a:t>
            </a:r>
            <a:endParaRPr lang="en-GB" dirty="0"/>
          </a:p>
          <a:p>
            <a:r>
              <a:rPr lang="ar-LB" dirty="0"/>
              <a:t>41 جريح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2287"/>
      </p:ext>
    </p:extLst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قطاع المواصلات الطرقية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LB" dirty="0"/>
              <a:t>تدمير مئات مقاطع الطرق والجسور الحيوية والعبارات (60% خرج من الخدمة)</a:t>
            </a:r>
          </a:p>
          <a:p>
            <a:r>
              <a:rPr lang="ar-SA" dirty="0"/>
              <a:t>تدمير 50 جسر أهمها جسور حلب </a:t>
            </a:r>
            <a:r>
              <a:rPr lang="ar-LB" dirty="0"/>
              <a:t>،</a:t>
            </a:r>
            <a:r>
              <a:rPr lang="ar-SA" dirty="0"/>
              <a:t> دير</a:t>
            </a:r>
            <a:r>
              <a:rPr lang="ar-LB" dirty="0"/>
              <a:t> </a:t>
            </a:r>
            <a:r>
              <a:rPr lang="ar-SA" dirty="0"/>
              <a:t>الزور </a:t>
            </a:r>
            <a:r>
              <a:rPr lang="ar-LB" dirty="0"/>
              <a:t>،</a:t>
            </a:r>
            <a:r>
              <a:rPr lang="ar-SA" dirty="0"/>
              <a:t> الرقة جسر نهر الفرات</a:t>
            </a:r>
            <a:r>
              <a:rPr lang="ar-LB" dirty="0"/>
              <a:t>،</a:t>
            </a:r>
            <a:r>
              <a:rPr lang="ar-SA" dirty="0"/>
              <a:t> جسر الطريق السريع ادلب –أريحا- اللاذقية </a:t>
            </a:r>
            <a:r>
              <a:rPr lang="ar-LB" dirty="0"/>
              <a:t>،</a:t>
            </a:r>
            <a:r>
              <a:rPr lang="ar-SA" dirty="0"/>
              <a:t> جسر درعا.</a:t>
            </a:r>
            <a:endParaRPr lang="en-GB" dirty="0"/>
          </a:p>
          <a:p>
            <a:r>
              <a:rPr lang="ar-SA" dirty="0"/>
              <a:t>خروج 4095</a:t>
            </a:r>
            <a:r>
              <a:rPr lang="ar-LB" dirty="0"/>
              <a:t> </a:t>
            </a:r>
            <a:r>
              <a:rPr lang="ar-SA" dirty="0"/>
              <a:t>كم من شبكة الطرق من الخدمة من أصل </a:t>
            </a:r>
            <a:r>
              <a:rPr lang="en-GB" dirty="0"/>
              <a:t>9000</a:t>
            </a:r>
            <a:r>
              <a:rPr lang="ar-LB" dirty="0"/>
              <a:t> </a:t>
            </a:r>
            <a:r>
              <a:rPr lang="ar-SA" dirty="0"/>
              <a:t>كم طول الشبكة.</a:t>
            </a:r>
            <a:r>
              <a:rPr lang="ar-LB" dirty="0">
                <a:solidFill>
                  <a:srgbClr val="FF0000"/>
                </a:solidFill>
              </a:rPr>
              <a:t>(تفسير؟)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1752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قطاع النقل البرّي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تدمير العديد من مراكز خدمات معاملات المركبات وأهمها مديرية نقل حلب </a:t>
            </a:r>
            <a:r>
              <a:rPr lang="ar-LB" dirty="0"/>
              <a:t>،</a:t>
            </a:r>
            <a:r>
              <a:rPr lang="ar-SA" dirty="0"/>
              <a:t> دير الزور</a:t>
            </a:r>
            <a:r>
              <a:rPr lang="ar-LB" dirty="0"/>
              <a:t>، ريف دمشق، إدلب، الرقة.</a:t>
            </a:r>
            <a:endParaRPr lang="en-GB" dirty="0"/>
          </a:p>
          <a:p>
            <a:pPr lvl="0"/>
            <a:r>
              <a:rPr lang="ar-SA" dirty="0"/>
              <a:t>سرقة ونهب أجهزة الفحص الفني ومراكز المركبات في مختلف المناطق.</a:t>
            </a:r>
            <a:endParaRPr lang="en-GB" dirty="0"/>
          </a:p>
          <a:p>
            <a:pPr lvl="0"/>
            <a:r>
              <a:rPr lang="ar-SA" dirty="0"/>
              <a:t>سرقة الشاحنات واستخدامها وعرقلة عملها وقطع شرايين النقل بين المحافظات ودول الجوار.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239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51648-7E37-47E3-8D79-19DD3225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542925"/>
            <a:ext cx="8086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0908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قطاع السكك الحديدية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ar-LB" dirty="0"/>
          </a:p>
          <a:p>
            <a:pPr lvl="0"/>
            <a:r>
              <a:rPr lang="ar-SA" dirty="0"/>
              <a:t>تدمير </a:t>
            </a:r>
            <a:r>
              <a:rPr lang="ar-LB" dirty="0"/>
              <a:t>عشرات الجسور للسكك الحديدية (17؟) وخروج محطات ومنظومات الإشارة من العمل (100%)</a:t>
            </a:r>
            <a:endParaRPr lang="en-GB" dirty="0"/>
          </a:p>
          <a:p>
            <a:r>
              <a:rPr lang="ar-SA" dirty="0"/>
              <a:t>تفجير قطارات وفك وسرقة السكك الحديدية.</a:t>
            </a:r>
            <a:endParaRPr lang="en-GB" dirty="0"/>
          </a:p>
          <a:p>
            <a:r>
              <a:rPr lang="ar-SA" dirty="0"/>
              <a:t>جنوح القطارات بسبب عمليات التخريب.</a:t>
            </a:r>
            <a:endParaRPr lang="en-GB" dirty="0"/>
          </a:p>
          <a:p>
            <a:r>
              <a:rPr lang="ar-SA" dirty="0"/>
              <a:t>سرقة جسور السكك والمعامل الخاصة بتجميع وصيانة القطارات والعربات ونهب المحطات.</a:t>
            </a:r>
            <a:endParaRPr lang="en-GB" dirty="0"/>
          </a:p>
          <a:p>
            <a:r>
              <a:rPr lang="ar-SA" dirty="0"/>
              <a:t>خروج وتدمير 1800كم سكك حديدية من أصل 2450</a:t>
            </a:r>
            <a:r>
              <a:rPr lang="ar-LB" dirty="0"/>
              <a:t> </a:t>
            </a:r>
            <a:r>
              <a:rPr lang="ar-SA" dirty="0"/>
              <a:t>كم طول الشبكة.</a:t>
            </a:r>
            <a:endParaRPr lang="ar-LB" dirty="0"/>
          </a:p>
          <a:p>
            <a:r>
              <a:rPr lang="ar-SA" dirty="0"/>
              <a:t>تخريب خط قطارات الربوة – الهامة – الزبداني – سرغايا.</a:t>
            </a:r>
            <a:endParaRPr lang="en-GB" dirty="0"/>
          </a:p>
          <a:p>
            <a:r>
              <a:rPr lang="ar-SA" dirty="0"/>
              <a:t>سرقة وتدمير محطات القطارات في معظم المحافظات الشرقية والوسطى والجنوبية.</a:t>
            </a:r>
            <a:endParaRPr lang="ar-LB" dirty="0"/>
          </a:p>
          <a:p>
            <a:r>
              <a:rPr lang="ar-LB" dirty="0"/>
              <a:t>تدمير 126 رأس قاطر من أصل 152.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10051"/>
      </p:ext>
    </p:extLst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قطاع النقل البحري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تعرض السفن السورية </a:t>
            </a:r>
            <a:r>
              <a:rPr lang="ar-LB" dirty="0"/>
              <a:t>لإجراءات اقتصادية</a:t>
            </a:r>
            <a:r>
              <a:rPr lang="ar-SA" dirty="0"/>
              <a:t> قسرية أحادية الجانب</a:t>
            </a:r>
            <a:r>
              <a:rPr lang="ar-LB" dirty="0"/>
              <a:t> من قبل الولايات المتّحدة والاتحاد الأوروبي (تسمية </a:t>
            </a:r>
            <a:r>
              <a:rPr lang="ar-LB" dirty="0">
                <a:solidFill>
                  <a:srgbClr val="FF0000"/>
                </a:solidFill>
              </a:rPr>
              <a:t>عقوبات </a:t>
            </a:r>
            <a:r>
              <a:rPr lang="ar-LB" dirty="0"/>
              <a:t>خطأ شائع)</a:t>
            </a:r>
            <a:endParaRPr lang="en-GB" dirty="0"/>
          </a:p>
          <a:p>
            <a:r>
              <a:rPr lang="ar-SA" dirty="0"/>
              <a:t>منع التشغيل باتجاه العديد من الموانئ.</a:t>
            </a:r>
            <a:endParaRPr lang="en-GB" dirty="0"/>
          </a:p>
          <a:p>
            <a:r>
              <a:rPr lang="ar-SA" dirty="0"/>
              <a:t>منع الصيانة والإصلاح وملاحقة السفن السورية</a:t>
            </a:r>
            <a:r>
              <a:rPr lang="ar-LB" dirty="0"/>
              <a:t>.</a:t>
            </a:r>
          </a:p>
          <a:p>
            <a:r>
              <a:rPr lang="ar-SA" dirty="0"/>
              <a:t>ملاحقة السفن التي ت</a:t>
            </a:r>
            <a:r>
              <a:rPr lang="ar-LB" dirty="0"/>
              <a:t>ؤ</a:t>
            </a:r>
            <a:r>
              <a:rPr lang="ar-SA" dirty="0"/>
              <a:t>م الموانئ السورية.</a:t>
            </a:r>
            <a:endParaRPr lang="en-GB" dirty="0"/>
          </a:p>
          <a:p>
            <a:r>
              <a:rPr lang="ar-SA" dirty="0"/>
              <a:t>تراجع كبير في عدد السفن التي كانت تستقبلها </a:t>
            </a:r>
            <a:r>
              <a:rPr lang="ar-LB" dirty="0"/>
              <a:t>الموانئ السورية</a:t>
            </a:r>
            <a:r>
              <a:rPr lang="ar-SA" dirty="0"/>
              <a:t> 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6814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قطاع النقل الجوّي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/>
              <a:t>قصف واستهداف المطارات المدنية السورية من الإرهابيين ومن العدوان الاسرائيلي.</a:t>
            </a:r>
            <a:endParaRPr lang="en-GB" dirty="0"/>
          </a:p>
          <a:p>
            <a:r>
              <a:rPr lang="ar-SA" dirty="0"/>
              <a:t>منع وقيود عبور أي شركة طيران عبر الأجواء السورية.</a:t>
            </a:r>
            <a:endParaRPr lang="en-GB" dirty="0"/>
          </a:p>
          <a:p>
            <a:r>
              <a:rPr lang="ar-SA" dirty="0"/>
              <a:t>منع وقيود هبوط أي شركة طيران في </a:t>
            </a:r>
            <a:r>
              <a:rPr lang="ar-LB" dirty="0"/>
              <a:t>المطارات السورية</a:t>
            </a:r>
            <a:r>
              <a:rPr lang="ar-SA" dirty="0"/>
              <a:t>.</a:t>
            </a:r>
            <a:endParaRPr lang="en-GB" dirty="0"/>
          </a:p>
          <a:p>
            <a:r>
              <a:rPr lang="ar-SA" dirty="0"/>
              <a:t>منع السورية للطيران من التشغيل باتجاه أوروبا والعديد من الدول الأخرى.</a:t>
            </a:r>
            <a:endParaRPr lang="en-GB" dirty="0"/>
          </a:p>
          <a:p>
            <a:r>
              <a:rPr lang="ar-SA" dirty="0"/>
              <a:t>الحرمان من صيانة الطائرات والمحركات والمطارات وبالتالي تعرضها للتوقف.</a:t>
            </a:r>
            <a:endParaRPr lang="en-GB" dirty="0"/>
          </a:p>
          <a:p>
            <a:r>
              <a:rPr lang="ar-SA" dirty="0"/>
              <a:t>حجز طائرتين بوينغ</a:t>
            </a:r>
            <a:r>
              <a:rPr lang="ar-LB" dirty="0"/>
              <a:t> 747 بعد التعمير</a:t>
            </a:r>
            <a:r>
              <a:rPr lang="ar-SA" dirty="0"/>
              <a:t> في السعودية.</a:t>
            </a:r>
            <a:endParaRPr lang="ar-LB" dirty="0"/>
          </a:p>
          <a:p>
            <a:r>
              <a:rPr lang="ar-SA" dirty="0"/>
              <a:t>تدمير الأجهزة الملاحية الجوية والمعدات وورشات الصيانة واستهداف الكوادر والفنيين.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56633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3D5-DDE0-4F1E-8586-96FA940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00B0F0"/>
                </a:solidFill>
              </a:rPr>
              <a:t>حصيلة الاضرار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414D-8576-4035-BF01-C6A15126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LB" dirty="0"/>
              <a:t>قيمة الأضرار الكلية	27 تريليون ليرة سورية (حوالي 7.5 مليار دولار)</a:t>
            </a:r>
          </a:p>
          <a:p>
            <a:pPr marL="0" indent="0">
              <a:buNone/>
            </a:pPr>
            <a:r>
              <a:rPr lang="ar-LB" dirty="0"/>
              <a:t>منها:</a:t>
            </a:r>
          </a:p>
          <a:p>
            <a:pPr marL="0" indent="0">
              <a:buNone/>
            </a:pPr>
            <a:r>
              <a:rPr lang="ar-LB" dirty="0"/>
              <a:t>أضرار مباشرة	</a:t>
            </a:r>
            <a:endParaRPr lang="en-GB" dirty="0"/>
          </a:p>
          <a:p>
            <a:pPr marL="0" indent="0">
              <a:buNone/>
            </a:pPr>
            <a:r>
              <a:rPr lang="ar-LB" dirty="0"/>
              <a:t>أضرار غير مباشرة	</a:t>
            </a:r>
            <a:endParaRPr lang="en-GB" dirty="0"/>
          </a:p>
          <a:p>
            <a:r>
              <a:rPr lang="ar-LB" dirty="0"/>
              <a:t>انخفاض الإيرادات إلى ما يقارب 90% عما قبل الحرب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60103"/>
      </p:ext>
    </p:extLst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ar-LB" b="1" dirty="0">
                <a:solidFill>
                  <a:srgbClr val="00B0F0"/>
                </a:solidFill>
              </a:rPr>
              <a:t>رابعاً- مراجعة مشتركة لتوصيات دراسة النقل متعدّد الأنماط لعام 2008 </a:t>
            </a:r>
            <a:br>
              <a:rPr lang="ar-LB" b="1" dirty="0">
                <a:solidFill>
                  <a:srgbClr val="00B0F0"/>
                </a:solidFill>
              </a:rPr>
            </a:br>
            <a:r>
              <a:rPr lang="ar-LB" b="1" dirty="0">
                <a:solidFill>
                  <a:srgbClr val="00B0F0"/>
                </a:solidFill>
              </a:rPr>
              <a:t>انطلاقا من المستجدات بعد 2011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8563FA-D413-4382-A65A-F351D770EDB6}"/>
              </a:ext>
            </a:extLst>
          </p:cNvPr>
          <p:cNvSpPr txBox="1">
            <a:spLocks/>
          </p:cNvSpPr>
          <p:nvPr/>
        </p:nvSpPr>
        <p:spPr>
          <a:xfrm>
            <a:off x="683568" y="443711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LB" b="1" dirty="0">
                <a:solidFill>
                  <a:srgbClr val="00B0F0"/>
                </a:solidFill>
              </a:rPr>
              <a:t>إعادة تصويب مسار دراسة النقل متعدد الأنماط </a:t>
            </a:r>
            <a:endParaRPr lang="ar-SY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08770"/>
      </p:ext>
    </p:extLst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52" indent="-252052">
              <a:buClr>
                <a:srgbClr val="0BD0D9"/>
              </a:buClr>
              <a:buSzPct val="95000"/>
            </a:pP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المدخلات والمنهجية</a:t>
            </a:r>
            <a:endParaRPr lang="en-US" altLang="en-US" sz="4985" b="1" u="sng" dirty="0">
              <a:solidFill>
                <a:srgbClr val="00B0F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endParaRPr lang="ar-LB" altLang="en-US" dirty="0">
              <a:ea typeface="Majalla UI"/>
            </a:endParaRP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ar-LB" altLang="en-US" sz="3323" u="sng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السياق العام</a:t>
            </a:r>
            <a:r>
              <a:rPr lang="ar-LB" altLang="en-US" sz="2954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: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2954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أولويات إعادة الإعمار – ترميم العلاقات مع الجوار – إعادة الثقة بقطاع الخدمات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2954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الشراكات التجارية على الصعيدين الإقليمي والمتوسطي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2954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متطلبات النهوض للقطاعين الصناعي والزراعي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2954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إعادة تأهيل منظومة النقل والخدمات اللوجيستية</a:t>
            </a:r>
          </a:p>
        </p:txBody>
      </p:sp>
    </p:spTree>
    <p:extLst>
      <p:ext uri="{BB962C8B-B14F-4D97-AF65-F5344CB8AC3E}">
        <p14:creationId xmlns:p14="http://schemas.microsoft.com/office/powerpoint/2010/main" val="1901190867"/>
      </p:ext>
    </p:ext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30"/>
            <a:ext cx="8229600" cy="1395847"/>
          </a:xfrm>
        </p:spPr>
        <p:txBody>
          <a:bodyPr/>
          <a:lstStyle/>
          <a:p>
            <a:pPr marL="252052" indent="-252052">
              <a:buClr>
                <a:srgbClr val="0BD0D9"/>
              </a:buClr>
              <a:buSzPct val="95000"/>
            </a:pP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المدخلات والمنهجية</a:t>
            </a:r>
            <a:endParaRPr lang="en-US" altLang="en-US" sz="4985" b="1" u="sng" dirty="0">
              <a:solidFill>
                <a:srgbClr val="00B0F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1995"/>
            <a:ext cx="8229600" cy="479986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endParaRPr lang="ar-LB" altLang="en-US" dirty="0">
              <a:ea typeface="Majalla UI"/>
            </a:endParaRP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ar-LB" altLang="en-US" sz="3323" u="sng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الفرضيات: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مصير الشراكة الأورو-متوسطية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جذب الإستثمارات الخارجية (المؤثرة على القطاعات الإنتاجية و على مرافق النقل)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الرهانات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ترتيب الأولويات</a:t>
            </a:r>
            <a:endParaRPr lang="en-US" altLang="en-US" sz="3139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480158"/>
      </p:ext>
    </p:extLst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29"/>
            <a:ext cx="8229600" cy="1196441"/>
          </a:xfrm>
        </p:spPr>
        <p:txBody>
          <a:bodyPr/>
          <a:lstStyle/>
          <a:p>
            <a:pPr marL="252052" indent="-252052">
              <a:buClr>
                <a:srgbClr val="0BD0D9"/>
              </a:buClr>
              <a:buSzPct val="95000"/>
            </a:pP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عناصر </a:t>
            </a:r>
            <a:r>
              <a:rPr lang="ar-LB" altLang="en-US" sz="4985" b="1" u="sng" dirty="0" err="1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الإرتكاز</a:t>
            </a: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 والفرص</a:t>
            </a:r>
            <a:endParaRPr lang="en-US" altLang="en-US" sz="4985" b="1" u="sng" dirty="0">
              <a:solidFill>
                <a:srgbClr val="00B0F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9" y="1169056"/>
            <a:ext cx="8229600" cy="4980475"/>
          </a:xfrm>
        </p:spPr>
        <p:txBody>
          <a:bodyPr>
            <a:normAutofit lnSpcReduction="10000"/>
          </a:bodyPr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endParaRPr lang="ar-LB" altLang="en-US" dirty="0">
              <a:ea typeface="Majalla UI"/>
            </a:endParaRPr>
          </a:p>
          <a:p>
            <a:pPr marL="275499" indent="-31653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على الرغم من تبدل العديد من الفرضيات تبقى توصيات هذه الدراسة </a:t>
            </a:r>
            <a:r>
              <a:rPr lang="en-US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MMT</a:t>
            </a: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(</a:t>
            </a:r>
            <a:r>
              <a:rPr lang="ar-LB" sz="3139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مشاريع بنية تحتية - تطوير الخدمات – تسهيل العمليات التجارية والعبور</a:t>
            </a: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) جديرة بالإهتمام كونها توفر لسورية فرصة إبراز دورها الإقليمي والمتوسطي</a:t>
            </a:r>
            <a:endParaRPr lang="en-US" sz="3139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275499" indent="-31653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من المفيد إعادة تصويب الأولويات وصياغة خطة عمل محدثة وفقاً للمتغيرات والفرضيات الواجب تعديلها بناءً على مراجعة السياق العام على الصعيدين الوطني والإقليمي مع الأخذ بالإعتبار معطيات التجارة الدولية</a:t>
            </a:r>
            <a:endParaRPr lang="en-US" sz="3139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343636"/>
      </p:ext>
    </p:extLst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30"/>
            <a:ext cx="8229600" cy="930565"/>
          </a:xfrm>
        </p:spPr>
        <p:txBody>
          <a:bodyPr/>
          <a:lstStyle/>
          <a:p>
            <a:pPr marL="252052" indent="-252052">
              <a:buClr>
                <a:srgbClr val="0BD0D9"/>
              </a:buClr>
              <a:buSzPct val="95000"/>
            </a:pP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عناصر </a:t>
            </a:r>
            <a:r>
              <a:rPr lang="ar-LB" altLang="en-US" sz="4985" b="1" u="sng" dirty="0" err="1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الإرتكاز</a:t>
            </a: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 والفرص</a:t>
            </a:r>
            <a:endParaRPr lang="en-US" altLang="en-US" sz="4985" b="1" u="sng" dirty="0">
              <a:solidFill>
                <a:srgbClr val="00B0F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070"/>
            <a:ext cx="8229600" cy="4799867"/>
          </a:xfrm>
        </p:spPr>
        <p:txBody>
          <a:bodyPr>
            <a:normAutofit fontScale="92500"/>
          </a:bodyPr>
          <a:lstStyle/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يقتضي تطبيق الخطوات والمشاريع وفقاً للدور</a:t>
            </a:r>
            <a:r>
              <a:rPr lang="ar-SA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</a:t>
            </a: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المباشر الذي من الممكن أن تلعبه كل منها وكذلك للأثر </a:t>
            </a:r>
            <a:r>
              <a:rPr lang="ar-SA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والمردود</a:t>
            </a: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الذي تولده (الإجتماعي – الإقتصادي – البيئي – الإستراتيجي) مع الأخذ بعين الإعتبار الخيارات الوطنية والمعطيات الإقتصادية الخارجية.</a:t>
            </a:r>
            <a:endParaRPr lang="en-US" sz="3139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إعادة بناء قاعدة المعلومات اللازمة لتحديث دراسات الجدوى ولتقييم المشاريع والخطوات المنوي تنفيذها أو تطبيقها. </a:t>
            </a:r>
            <a:endParaRPr lang="en-US" sz="3139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إحياء لجنة متابعة (على غرار الإقتراح المنوه إليه في الدراسة)</a:t>
            </a:r>
          </a:p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إعادة بناء خطة عمل وبلورة جدول زمني للتنفيذ والمتابعة</a:t>
            </a:r>
            <a:endParaRPr lang="en-US" sz="3139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998918"/>
      </p:ext>
    </p:extLst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30"/>
            <a:ext cx="8229600" cy="930565"/>
          </a:xfrm>
        </p:spPr>
        <p:txBody>
          <a:bodyPr/>
          <a:lstStyle/>
          <a:p>
            <a:pPr marL="252052" indent="-252052">
              <a:buClr>
                <a:srgbClr val="0BD0D9"/>
              </a:buClr>
              <a:buSzPct val="95000"/>
            </a:pPr>
            <a:r>
              <a:rPr lang="ar-LB" altLang="en-US" sz="4985" b="1" u="sng" dirty="0" err="1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إستشراف</a:t>
            </a: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الإطار المستقبلي</a:t>
            </a:r>
            <a:endParaRPr lang="en-US" altLang="en-US" sz="4985" b="1" u="sng" dirty="0">
              <a:solidFill>
                <a:srgbClr val="00B0F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9" y="1169056"/>
            <a:ext cx="8229600" cy="5299151"/>
          </a:xfrm>
        </p:spPr>
        <p:txBody>
          <a:bodyPr>
            <a:normAutofit fontScale="92500"/>
          </a:bodyPr>
          <a:lstStyle/>
          <a:p>
            <a:pPr marL="275499" indent="-31653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فرضيات النمو: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الإستيراد: البضائع – الإمكانيات – المصادر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التصدير: القطاعات – الفرص – الشركاء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النقل الداخلي: إعادة الهيكلة – الأنماط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النقل العابر: الممرات المنافسة – العوائق الحدودية – قيود الإجراءات</a:t>
            </a:r>
            <a:endParaRPr lang="en-US" sz="2677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275499" indent="-31653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الأولويات وصياغة خطة عمل محدثة: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المتغيرات في السياق العام على الصعيدين الوطني والإقليمي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معطيات التجارة الدولية</a:t>
            </a:r>
          </a:p>
          <a:p>
            <a:pPr marL="973040" lvl="2" indent="-422041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التوجهات العامة للحكومة</a:t>
            </a:r>
            <a:endParaRPr lang="en-US" sz="2677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99630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E620B-7746-4116-83F0-F743A120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156"/>
            <a:ext cx="9144000" cy="44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95392"/>
      </p:ext>
    </p:extLst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9793"/>
            <a:ext cx="8229600" cy="646327"/>
          </a:xfrm>
        </p:spPr>
        <p:txBody>
          <a:bodyPr>
            <a:normAutofit fontScale="90000"/>
          </a:bodyPr>
          <a:lstStyle/>
          <a:p>
            <a:pPr marL="252052" indent="-252052">
              <a:buClr>
                <a:srgbClr val="0BD0D9"/>
              </a:buClr>
              <a:buSzPct val="95000"/>
            </a:pPr>
            <a:r>
              <a:rPr lang="ar-LB" altLang="en-US" sz="4985" b="1" u="sng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بلورة الإطار المستقبلي</a:t>
            </a:r>
            <a:endParaRPr lang="en-US" altLang="en-US" sz="4985" b="1" u="sng" dirty="0">
              <a:solidFill>
                <a:srgbClr val="00B0F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3180"/>
            <a:ext cx="8229600" cy="5565027"/>
          </a:xfrm>
        </p:spPr>
        <p:txBody>
          <a:bodyPr>
            <a:normAutofit fontScale="92500"/>
          </a:bodyPr>
          <a:lstStyle/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الخطوات والمشاريع:</a:t>
            </a:r>
          </a:p>
          <a:p>
            <a:pPr marL="1025795" lvl="2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الدور</a:t>
            </a:r>
            <a:r>
              <a:rPr lang="ar-SA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</a:t>
            </a: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المباشر </a:t>
            </a:r>
            <a:r>
              <a:rPr lang="ar-SA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والمردود</a:t>
            </a: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(الإجتماعي – الإقتصادي – البيئي – الإستراتيجي)</a:t>
            </a:r>
          </a:p>
          <a:p>
            <a:pPr marL="1025795" lvl="2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الخيارات الوطنية</a:t>
            </a:r>
          </a:p>
          <a:p>
            <a:pPr marL="1025795" lvl="2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المعطيات الإقتصادية الخارجية.</a:t>
            </a:r>
            <a:endParaRPr lang="en-US" sz="2677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بناء قاعدة المعلومات:</a:t>
            </a:r>
          </a:p>
          <a:p>
            <a:pPr marL="1025795" lvl="2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كفاءة الأنماط العاملة</a:t>
            </a:r>
          </a:p>
          <a:p>
            <a:pPr marL="1025795" lvl="2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أحجام النقل (الطلب)</a:t>
            </a:r>
          </a:p>
          <a:p>
            <a:pPr marL="1025795" lvl="2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Courier New" panose="02070309020205020404" pitchFamily="49" charset="0"/>
              <a:buChar char="o"/>
            </a:pPr>
            <a:r>
              <a:rPr lang="ar-LB" sz="2677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النمذجة</a:t>
            </a:r>
            <a:endParaRPr lang="en-US" sz="2677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33765" indent="-474796" algn="just">
              <a:lnSpc>
                <a:spcPct val="115000"/>
              </a:lnSpc>
              <a:spcBef>
                <a:spcPts val="0"/>
              </a:spcBef>
              <a:spcAft>
                <a:spcPts val="923"/>
              </a:spcAft>
              <a:buFont typeface="+mj-lt"/>
              <a:buAutoNum type="arabicPeriod" startAt="3"/>
            </a:pPr>
            <a:r>
              <a:rPr lang="ar-LB" sz="3139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إحياء لجنة متابعة (على غرار الإقتراح المنوه إليه في الدراسة)</a:t>
            </a:r>
          </a:p>
        </p:txBody>
      </p:sp>
    </p:spTree>
    <p:extLst>
      <p:ext uri="{BB962C8B-B14F-4D97-AF65-F5344CB8AC3E}">
        <p14:creationId xmlns:p14="http://schemas.microsoft.com/office/powerpoint/2010/main" val="3701763548"/>
      </p:ext>
    </p:extLst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0561" y="1628800"/>
            <a:ext cx="480933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0B0F0"/>
                </a:solidFill>
              </a:rPr>
              <a:t>شكراً لكم</a:t>
            </a:r>
            <a:r>
              <a:rPr lang="ar-LB" sz="8000" dirty="0">
                <a:solidFill>
                  <a:srgbClr val="00B0F0"/>
                </a:solidFill>
              </a:rPr>
              <a:t> </a:t>
            </a:r>
            <a:r>
              <a:rPr lang="ar-SY" sz="8000" dirty="0">
                <a:solidFill>
                  <a:srgbClr val="00B0F0"/>
                </a:solidFill>
              </a:rPr>
              <a:t>.....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164D6-DB41-4818-A1BF-23E613B0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327155" cy="39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343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DC4A2-1EB4-4D0A-BE27-84B99400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152"/>
            <a:ext cx="9144000" cy="44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243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F565E-A9AF-4092-8AC4-EECBD0C3A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0419"/>
            <a:ext cx="9144000" cy="4994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AEADF-A230-4800-8E2E-138D9A4AD1EC}"/>
              </a:ext>
            </a:extLst>
          </p:cNvPr>
          <p:cNvSpPr txBox="1"/>
          <p:nvPr/>
        </p:nvSpPr>
        <p:spPr>
          <a:xfrm>
            <a:off x="3157189" y="260648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dirty="0">
                <a:solidFill>
                  <a:srgbClr val="00B0F0"/>
                </a:solidFill>
              </a:rPr>
              <a:t>توزّع صادرات سورية عام 2010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32EEE-0AD6-40E2-8A2A-7A00796586DE}"/>
              </a:ext>
            </a:extLst>
          </p:cNvPr>
          <p:cNvSpPr/>
          <p:nvPr/>
        </p:nvSpPr>
        <p:spPr>
          <a:xfrm>
            <a:off x="323528" y="5939407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hlinkClick r:id="rId3"/>
              </a:rPr>
              <a:t>http://wits.worldbank.org/visualization/country-analysis-visualization.html</a:t>
            </a:r>
            <a:r>
              <a:rPr lang="ar-LB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5689708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26785</TotalTime>
  <Words>1612</Words>
  <Application>Microsoft Office PowerPoint</Application>
  <PresentationFormat>On-screen Show (4:3)</PresentationFormat>
  <Paragraphs>237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Black</vt:lpstr>
      <vt:lpstr>Calibri</vt:lpstr>
      <vt:lpstr>Courier New</vt:lpstr>
      <vt:lpstr>Helvetica</vt:lpstr>
      <vt:lpstr>Times New Roman</vt:lpstr>
      <vt:lpstr>Wingdings</vt:lpstr>
      <vt:lpstr>Office Theme</vt:lpstr>
      <vt:lpstr>PowerPoint Presentation</vt:lpstr>
      <vt:lpstr>المحتويات</vt:lpstr>
      <vt:lpstr>أولا- الاقتصاد السوري والتجارة الخارجية حتى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ثانياً- تطور مؤشرات النقل 2007-2021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ثالثاً- أضرار قطاع النقل بنتيجة الحرب  بعد عام 2011</vt:lpstr>
      <vt:lpstr>ضحايا بشرية </vt:lpstr>
      <vt:lpstr>قطاع المواصلات الطرقية </vt:lpstr>
      <vt:lpstr>قطاع النقل البرّي</vt:lpstr>
      <vt:lpstr>قطاع السكك الحديدية</vt:lpstr>
      <vt:lpstr>قطاع النقل البحري</vt:lpstr>
      <vt:lpstr>قطاع النقل الجوّي</vt:lpstr>
      <vt:lpstr>حصيلة الاضرار</vt:lpstr>
      <vt:lpstr>رابعاً- مراجعة مشتركة لتوصيات دراسة النقل متعدّد الأنماط لعام 2008  انطلاقا من المستجدات بعد 2011</vt:lpstr>
      <vt:lpstr>المدخلات والمنهجية</vt:lpstr>
      <vt:lpstr>المدخلات والمنهجية</vt:lpstr>
      <vt:lpstr>عناصر الإرتكاز  والفرص</vt:lpstr>
      <vt:lpstr>عناصر الإرتكاز  والفرص</vt:lpstr>
      <vt:lpstr>إستشراف الإطار المستقبلي</vt:lpstr>
      <vt:lpstr>بلورة الإطار المستقبلي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تاريخ إدارة السلامة المرورية في فرنسا</dc:title>
  <dc:creator>Windows User</dc:creator>
  <cp:lastModifiedBy>Yarob Badr</cp:lastModifiedBy>
  <cp:revision>250</cp:revision>
  <cp:lastPrinted>2020-11-17T07:15:17Z</cp:lastPrinted>
  <dcterms:created xsi:type="dcterms:W3CDTF">2012-08-13T16:03:55Z</dcterms:created>
  <dcterms:modified xsi:type="dcterms:W3CDTF">2022-03-28T14:08:01Z</dcterms:modified>
</cp:coreProperties>
</file>