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504" r:id="rId3"/>
    <p:sldId id="723" r:id="rId4"/>
    <p:sldId id="718" r:id="rId5"/>
    <p:sldId id="755" r:id="rId6"/>
    <p:sldId id="526" r:id="rId7"/>
    <p:sldId id="757" r:id="rId8"/>
    <p:sldId id="758" r:id="rId9"/>
    <p:sldId id="735" r:id="rId10"/>
    <p:sldId id="759" r:id="rId11"/>
    <p:sldId id="760" r:id="rId12"/>
    <p:sldId id="739" r:id="rId13"/>
    <p:sldId id="761" r:id="rId14"/>
    <p:sldId id="762" r:id="rId15"/>
    <p:sldId id="765" r:id="rId16"/>
    <p:sldId id="763" r:id="rId17"/>
    <p:sldId id="764" r:id="rId18"/>
    <p:sldId id="4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4E169-CF2D-3DA7-B0EC-2ABE7B78E3A5}" name="Maria Hitti" initials="MH" userId="S::maria.hitti@un.org::7b23c232-92b3-44b1-a07a-615a3c01f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C"/>
    <a:srgbClr val="F9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4"/>
    <p:restoredTop sz="94671"/>
  </p:normalViewPr>
  <p:slideViewPr>
    <p:cSldViewPr snapToGrid="0" snapToObjects="1">
      <p:cViewPr varScale="1">
        <p:scale>
          <a:sx n="67" d="100"/>
          <a:sy n="67" d="100"/>
        </p:scale>
        <p:origin x="4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nane Jouni" userId="55095dbb-a550-4554-92bd-248d62cb1e8b" providerId="ADAL" clId="{5EDABDCD-8190-485B-974A-3EAA97EDBB6E}"/>
    <pc:docChg chg="undo redo custSel modSld">
      <pc:chgData name="Jinane Jouni" userId="55095dbb-a550-4554-92bd-248d62cb1e8b" providerId="ADAL" clId="{5EDABDCD-8190-485B-974A-3EAA97EDBB6E}" dt="2023-11-23T11:49:56.251" v="755" actId="20577"/>
      <pc:docMkLst>
        <pc:docMk/>
      </pc:docMkLst>
      <pc:sldChg chg="modSp mod">
        <pc:chgData name="Jinane Jouni" userId="55095dbb-a550-4554-92bd-248d62cb1e8b" providerId="ADAL" clId="{5EDABDCD-8190-485B-974A-3EAA97EDBB6E}" dt="2023-11-23T11:03:13.176" v="686" actId="1076"/>
        <pc:sldMkLst>
          <pc:docMk/>
          <pc:sldMk cId="858057963" sldId="257"/>
        </pc:sldMkLst>
        <pc:spChg chg="mod">
          <ac:chgData name="Jinane Jouni" userId="55095dbb-a550-4554-92bd-248d62cb1e8b" providerId="ADAL" clId="{5EDABDCD-8190-485B-974A-3EAA97EDBB6E}" dt="2023-11-23T11:03:13.176" v="686" actId="1076"/>
          <ac:spMkLst>
            <pc:docMk/>
            <pc:sldMk cId="858057963" sldId="257"/>
            <ac:spMk id="2" creationId="{00000000-0000-0000-0000-000000000000}"/>
          </ac:spMkLst>
        </pc:spChg>
        <pc:spChg chg="mod">
          <ac:chgData name="Jinane Jouni" userId="55095dbb-a550-4554-92bd-248d62cb1e8b" providerId="ADAL" clId="{5EDABDCD-8190-485B-974A-3EAA97EDBB6E}" dt="2023-11-23T08:09:34.353" v="21" actId="1076"/>
          <ac:spMkLst>
            <pc:docMk/>
            <pc:sldMk cId="858057963" sldId="257"/>
            <ac:spMk id="3" creationId="{00000000-0000-0000-0000-000000000000}"/>
          </ac:spMkLst>
        </pc:spChg>
        <pc:spChg chg="mod">
          <ac:chgData name="Jinane Jouni" userId="55095dbb-a550-4554-92bd-248d62cb1e8b" providerId="ADAL" clId="{5EDABDCD-8190-485B-974A-3EAA97EDBB6E}" dt="2023-11-23T08:10:40.159" v="27" actId="20577"/>
          <ac:spMkLst>
            <pc:docMk/>
            <pc:sldMk cId="858057963" sldId="257"/>
            <ac:spMk id="5" creationId="{03C10C85-A68A-92FA-43B6-70F6428FEB68}"/>
          </ac:spMkLst>
        </pc:spChg>
      </pc:sldChg>
      <pc:sldChg chg="modSp mod">
        <pc:chgData name="Jinane Jouni" userId="55095dbb-a550-4554-92bd-248d62cb1e8b" providerId="ADAL" clId="{5EDABDCD-8190-485B-974A-3EAA97EDBB6E}" dt="2023-11-23T10:57:56.962" v="589" actId="20577"/>
        <pc:sldMkLst>
          <pc:docMk/>
          <pc:sldMk cId="2578891722" sldId="488"/>
        </pc:sldMkLst>
        <pc:spChg chg="mod">
          <ac:chgData name="Jinane Jouni" userId="55095dbb-a550-4554-92bd-248d62cb1e8b" providerId="ADAL" clId="{5EDABDCD-8190-485B-974A-3EAA97EDBB6E}" dt="2023-11-23T10:57:56.962" v="589" actId="20577"/>
          <ac:spMkLst>
            <pc:docMk/>
            <pc:sldMk cId="2578891722" sldId="488"/>
            <ac:spMk id="2" creationId="{00000000-0000-0000-0000-000000000000}"/>
          </ac:spMkLst>
        </pc:spChg>
      </pc:sldChg>
      <pc:sldChg chg="modSp mod">
        <pc:chgData name="Jinane Jouni" userId="55095dbb-a550-4554-92bd-248d62cb1e8b" providerId="ADAL" clId="{5EDABDCD-8190-485B-974A-3EAA97EDBB6E}" dt="2023-11-23T11:03:48.025" v="703" actId="20577"/>
        <pc:sldMkLst>
          <pc:docMk/>
          <pc:sldMk cId="39783969" sldId="504"/>
        </pc:sldMkLst>
        <pc:spChg chg="mod">
          <ac:chgData name="Jinane Jouni" userId="55095dbb-a550-4554-92bd-248d62cb1e8b" providerId="ADAL" clId="{5EDABDCD-8190-485B-974A-3EAA97EDBB6E}" dt="2023-11-23T11:03:23.455" v="688" actId="20577"/>
          <ac:spMkLst>
            <pc:docMk/>
            <pc:sldMk cId="39783969" sldId="504"/>
            <ac:spMk id="3" creationId="{00000000-0000-0000-0000-000000000000}"/>
          </ac:spMkLst>
        </pc:spChg>
        <pc:graphicFrameChg chg="mod">
          <ac:chgData name="Jinane Jouni" userId="55095dbb-a550-4554-92bd-248d62cb1e8b" providerId="ADAL" clId="{5EDABDCD-8190-485B-974A-3EAA97EDBB6E}" dt="2023-11-23T11:03:48.025" v="703" actId="20577"/>
          <ac:graphicFrameMkLst>
            <pc:docMk/>
            <pc:sldMk cId="39783969" sldId="504"/>
            <ac:graphicFrameMk id="13" creationId="{78BED5EA-4C1A-185A-0911-B7E218CC8EBC}"/>
          </ac:graphicFrameMkLst>
        </pc:graphicFrameChg>
      </pc:sldChg>
      <pc:sldChg chg="modSp mod">
        <pc:chgData name="Jinane Jouni" userId="55095dbb-a550-4554-92bd-248d62cb1e8b" providerId="ADAL" clId="{5EDABDCD-8190-485B-974A-3EAA97EDBB6E}" dt="2023-11-23T09:02:22.358" v="148" actId="20577"/>
        <pc:sldMkLst>
          <pc:docMk/>
          <pc:sldMk cId="238522944" sldId="526"/>
        </pc:sldMkLst>
        <pc:spChg chg="mod">
          <ac:chgData name="Jinane Jouni" userId="55095dbb-a550-4554-92bd-248d62cb1e8b" providerId="ADAL" clId="{5EDABDCD-8190-485B-974A-3EAA97EDBB6E}" dt="2023-11-23T08:21:12.871" v="95" actId="1076"/>
          <ac:spMkLst>
            <pc:docMk/>
            <pc:sldMk cId="238522944" sldId="526"/>
            <ac:spMk id="2" creationId="{D1EE6D04-85A2-AAA9-9179-91F57B4283F7}"/>
          </ac:spMkLst>
        </pc:spChg>
        <pc:spChg chg="mod">
          <ac:chgData name="Jinane Jouni" userId="55095dbb-a550-4554-92bd-248d62cb1e8b" providerId="ADAL" clId="{5EDABDCD-8190-485B-974A-3EAA97EDBB6E}" dt="2023-11-23T09:02:22.358" v="148" actId="20577"/>
          <ac:spMkLst>
            <pc:docMk/>
            <pc:sldMk cId="238522944" sldId="526"/>
            <ac:spMk id="3" creationId="{23FBC4C9-53DC-F4C1-FFDB-D11E36C53E8D}"/>
          </ac:spMkLst>
        </pc:spChg>
      </pc:sldChg>
      <pc:sldChg chg="modSp mod">
        <pc:chgData name="Jinane Jouni" userId="55095dbb-a550-4554-92bd-248d62cb1e8b" providerId="ADAL" clId="{5EDABDCD-8190-485B-974A-3EAA97EDBB6E}" dt="2023-11-23T11:04:16.373" v="706" actId="20577"/>
        <pc:sldMkLst>
          <pc:docMk/>
          <pc:sldMk cId="1085631760" sldId="718"/>
        </pc:sldMkLst>
        <pc:spChg chg="mod">
          <ac:chgData name="Jinane Jouni" userId="55095dbb-a550-4554-92bd-248d62cb1e8b" providerId="ADAL" clId="{5EDABDCD-8190-485B-974A-3EAA97EDBB6E}" dt="2023-11-23T11:04:16.373" v="706" actId="20577"/>
          <ac:spMkLst>
            <pc:docMk/>
            <pc:sldMk cId="1085631760" sldId="718"/>
            <ac:spMk id="2" creationId="{F24D070A-4FB1-4DBD-9065-C08AAA1C28CA}"/>
          </ac:spMkLst>
        </pc:spChg>
        <pc:picChg chg="mod">
          <ac:chgData name="Jinane Jouni" userId="55095dbb-a550-4554-92bd-248d62cb1e8b" providerId="ADAL" clId="{5EDABDCD-8190-485B-974A-3EAA97EDBB6E}" dt="2023-11-23T08:18:47.240" v="84" actId="1076"/>
          <ac:picMkLst>
            <pc:docMk/>
            <pc:sldMk cId="1085631760" sldId="718"/>
            <ac:picMk id="5" creationId="{4D8DAD02-8F38-7614-C2E5-88DC9E55D158}"/>
          </ac:picMkLst>
        </pc:picChg>
      </pc:sldChg>
      <pc:sldChg chg="modSp">
        <pc:chgData name="Jinane Jouni" userId="55095dbb-a550-4554-92bd-248d62cb1e8b" providerId="ADAL" clId="{5EDABDCD-8190-485B-974A-3EAA97EDBB6E}" dt="2023-11-23T08:13:32.961" v="35"/>
        <pc:sldMkLst>
          <pc:docMk/>
          <pc:sldMk cId="1555945219" sldId="723"/>
        </pc:sldMkLst>
        <pc:spChg chg="mod">
          <ac:chgData name="Jinane Jouni" userId="55095dbb-a550-4554-92bd-248d62cb1e8b" providerId="ADAL" clId="{5EDABDCD-8190-485B-974A-3EAA97EDBB6E}" dt="2023-11-23T08:13:32.961" v="35"/>
          <ac:spMkLst>
            <pc:docMk/>
            <pc:sldMk cId="1555945219" sldId="723"/>
            <ac:spMk id="2" creationId="{1EBD74CC-4005-497F-B549-9247AE163375}"/>
          </ac:spMkLst>
        </pc:spChg>
      </pc:sldChg>
      <pc:sldChg chg="modSp mod">
        <pc:chgData name="Jinane Jouni" userId="55095dbb-a550-4554-92bd-248d62cb1e8b" providerId="ADAL" clId="{5EDABDCD-8190-485B-974A-3EAA97EDBB6E}" dt="2023-11-23T09:14:34.489" v="228" actId="20577"/>
        <pc:sldMkLst>
          <pc:docMk/>
          <pc:sldMk cId="3162066565" sldId="735"/>
        </pc:sldMkLst>
        <pc:spChg chg="mod">
          <ac:chgData name="Jinane Jouni" userId="55095dbb-a550-4554-92bd-248d62cb1e8b" providerId="ADAL" clId="{5EDABDCD-8190-485B-974A-3EAA97EDBB6E}" dt="2023-11-23T09:14:34.489" v="228" actId="20577"/>
          <ac:spMkLst>
            <pc:docMk/>
            <pc:sldMk cId="3162066565" sldId="735"/>
            <ac:spMk id="3" creationId="{444F3CA2-8B19-B364-9BB0-D660776BEA93}"/>
          </ac:spMkLst>
        </pc:spChg>
        <pc:spChg chg="mod">
          <ac:chgData name="Jinane Jouni" userId="55095dbb-a550-4554-92bd-248d62cb1e8b" providerId="ADAL" clId="{5EDABDCD-8190-485B-974A-3EAA97EDBB6E}" dt="2023-11-23T09:12:55.908" v="214" actId="122"/>
          <ac:spMkLst>
            <pc:docMk/>
            <pc:sldMk cId="3162066565" sldId="735"/>
            <ac:spMk id="8" creationId="{00000000-0000-0000-0000-000000000000}"/>
          </ac:spMkLst>
        </pc:spChg>
      </pc:sldChg>
      <pc:sldChg chg="modSp mod">
        <pc:chgData name="Jinane Jouni" userId="55095dbb-a550-4554-92bd-248d62cb1e8b" providerId="ADAL" clId="{5EDABDCD-8190-485B-974A-3EAA97EDBB6E}" dt="2023-11-23T10:09:13.193" v="294" actId="20577"/>
        <pc:sldMkLst>
          <pc:docMk/>
          <pc:sldMk cId="1816410545" sldId="739"/>
        </pc:sldMkLst>
        <pc:spChg chg="mod">
          <ac:chgData name="Jinane Jouni" userId="55095dbb-a550-4554-92bd-248d62cb1e8b" providerId="ADAL" clId="{5EDABDCD-8190-485B-974A-3EAA97EDBB6E}" dt="2023-11-23T10:09:13.193" v="294" actId="20577"/>
          <ac:spMkLst>
            <pc:docMk/>
            <pc:sldMk cId="1816410545" sldId="739"/>
            <ac:spMk id="3" creationId="{ED7A48F6-F7A9-E1E0-CCC9-1DAE04FA37CA}"/>
          </ac:spMkLst>
        </pc:spChg>
        <pc:graphicFrameChg chg="mod">
          <ac:chgData name="Jinane Jouni" userId="55095dbb-a550-4554-92bd-248d62cb1e8b" providerId="ADAL" clId="{5EDABDCD-8190-485B-974A-3EAA97EDBB6E}" dt="2023-11-23T10:06:18.450" v="254"/>
          <ac:graphicFrameMkLst>
            <pc:docMk/>
            <pc:sldMk cId="1816410545" sldId="739"/>
            <ac:graphicFrameMk id="47" creationId="{14779402-169B-F50A-5826-4456DE768CB7}"/>
          </ac:graphicFrameMkLst>
        </pc:graphicFrameChg>
      </pc:sldChg>
      <pc:sldChg chg="modSp mod">
        <pc:chgData name="Jinane Jouni" userId="55095dbb-a550-4554-92bd-248d62cb1e8b" providerId="ADAL" clId="{5EDABDCD-8190-485B-974A-3EAA97EDBB6E}" dt="2023-11-23T11:04:23.157" v="707" actId="20577"/>
        <pc:sldMkLst>
          <pc:docMk/>
          <pc:sldMk cId="3921574654" sldId="755"/>
        </pc:sldMkLst>
        <pc:spChg chg="mod">
          <ac:chgData name="Jinane Jouni" userId="55095dbb-a550-4554-92bd-248d62cb1e8b" providerId="ADAL" clId="{5EDABDCD-8190-485B-974A-3EAA97EDBB6E}" dt="2023-11-23T11:04:23.157" v="707" actId="20577"/>
          <ac:spMkLst>
            <pc:docMk/>
            <pc:sldMk cId="3921574654" sldId="755"/>
            <ac:spMk id="2" creationId="{F24D070A-4FB1-4DBD-9065-C08AAA1C28CA}"/>
          </ac:spMkLst>
        </pc:spChg>
        <pc:picChg chg="mod">
          <ac:chgData name="Jinane Jouni" userId="55095dbb-a550-4554-92bd-248d62cb1e8b" providerId="ADAL" clId="{5EDABDCD-8190-485B-974A-3EAA97EDBB6E}" dt="2023-11-23T08:19:29.007" v="92" actId="1076"/>
          <ac:picMkLst>
            <pc:docMk/>
            <pc:sldMk cId="3921574654" sldId="755"/>
            <ac:picMk id="3" creationId="{10E382C2-BA34-6D6B-A42E-F7CCBEBB4735}"/>
          </ac:picMkLst>
        </pc:picChg>
      </pc:sldChg>
      <pc:sldChg chg="modSp mod">
        <pc:chgData name="Jinane Jouni" userId="55095dbb-a550-4554-92bd-248d62cb1e8b" providerId="ADAL" clId="{5EDABDCD-8190-485B-974A-3EAA97EDBB6E}" dt="2023-11-23T11:05:43.011" v="731" actId="20577"/>
        <pc:sldMkLst>
          <pc:docMk/>
          <pc:sldMk cId="2183725977" sldId="757"/>
        </pc:sldMkLst>
        <pc:spChg chg="mod">
          <ac:chgData name="Jinane Jouni" userId="55095dbb-a550-4554-92bd-248d62cb1e8b" providerId="ADAL" clId="{5EDABDCD-8190-485B-974A-3EAA97EDBB6E}" dt="2023-11-23T09:02:58.173" v="150" actId="782"/>
          <ac:spMkLst>
            <pc:docMk/>
            <pc:sldMk cId="2183725977" sldId="757"/>
            <ac:spMk id="2" creationId="{D1EE6D04-85A2-AAA9-9179-91F57B4283F7}"/>
          </ac:spMkLst>
        </pc:spChg>
        <pc:spChg chg="mod">
          <ac:chgData name="Jinane Jouni" userId="55095dbb-a550-4554-92bd-248d62cb1e8b" providerId="ADAL" clId="{5EDABDCD-8190-485B-974A-3EAA97EDBB6E}" dt="2023-11-23T11:05:43.011" v="731" actId="20577"/>
          <ac:spMkLst>
            <pc:docMk/>
            <pc:sldMk cId="2183725977" sldId="757"/>
            <ac:spMk id="3" creationId="{23FBC4C9-53DC-F4C1-FFDB-D11E36C53E8D}"/>
          </ac:spMkLst>
        </pc:spChg>
      </pc:sldChg>
      <pc:sldChg chg="modSp mod">
        <pc:chgData name="Jinane Jouni" userId="55095dbb-a550-4554-92bd-248d62cb1e8b" providerId="ADAL" clId="{5EDABDCD-8190-485B-974A-3EAA97EDBB6E}" dt="2023-11-23T11:47:14.752" v="738" actId="14100"/>
        <pc:sldMkLst>
          <pc:docMk/>
          <pc:sldMk cId="3373898973" sldId="758"/>
        </pc:sldMkLst>
        <pc:spChg chg="mod">
          <ac:chgData name="Jinane Jouni" userId="55095dbb-a550-4554-92bd-248d62cb1e8b" providerId="ADAL" clId="{5EDABDCD-8190-485B-974A-3EAA97EDBB6E}" dt="2023-11-23T11:47:14.752" v="738" actId="14100"/>
          <ac:spMkLst>
            <pc:docMk/>
            <pc:sldMk cId="3373898973" sldId="758"/>
            <ac:spMk id="2" creationId="{F24D070A-4FB1-4DBD-9065-C08AAA1C28CA}"/>
          </ac:spMkLst>
        </pc:spChg>
        <pc:spChg chg="mod">
          <ac:chgData name="Jinane Jouni" userId="55095dbb-a550-4554-92bd-248d62cb1e8b" providerId="ADAL" clId="{5EDABDCD-8190-485B-974A-3EAA97EDBB6E}" dt="2023-11-23T09:10:58.497" v="194" actId="20577"/>
          <ac:spMkLst>
            <pc:docMk/>
            <pc:sldMk cId="3373898973" sldId="758"/>
            <ac:spMk id="4" creationId="{D126C896-A376-9C85-1B80-525A9F6ADFA4}"/>
          </ac:spMkLst>
        </pc:spChg>
      </pc:sldChg>
      <pc:sldChg chg="modSp mod">
        <pc:chgData name="Jinane Jouni" userId="55095dbb-a550-4554-92bd-248d62cb1e8b" providerId="ADAL" clId="{5EDABDCD-8190-485B-974A-3EAA97EDBB6E}" dt="2023-11-23T09:15:55.257" v="242" actId="5793"/>
        <pc:sldMkLst>
          <pc:docMk/>
          <pc:sldMk cId="3740806900" sldId="759"/>
        </pc:sldMkLst>
        <pc:spChg chg="mod">
          <ac:chgData name="Jinane Jouni" userId="55095dbb-a550-4554-92bd-248d62cb1e8b" providerId="ADAL" clId="{5EDABDCD-8190-485B-974A-3EAA97EDBB6E}" dt="2023-11-23T09:15:14.008" v="230" actId="33524"/>
          <ac:spMkLst>
            <pc:docMk/>
            <pc:sldMk cId="3740806900" sldId="759"/>
            <ac:spMk id="2" creationId="{CA653EEB-1585-C76F-EE9B-832EC67A71B3}"/>
          </ac:spMkLst>
        </pc:spChg>
        <pc:spChg chg="mod">
          <ac:chgData name="Jinane Jouni" userId="55095dbb-a550-4554-92bd-248d62cb1e8b" providerId="ADAL" clId="{5EDABDCD-8190-485B-974A-3EAA97EDBB6E}" dt="2023-11-23T09:15:55.257" v="242" actId="5793"/>
          <ac:spMkLst>
            <pc:docMk/>
            <pc:sldMk cId="3740806900" sldId="759"/>
            <ac:spMk id="3" creationId="{44C76811-C866-75C6-4C09-112A9036D9D4}"/>
          </ac:spMkLst>
        </pc:spChg>
      </pc:sldChg>
      <pc:sldChg chg="modSp">
        <pc:chgData name="Jinane Jouni" userId="55095dbb-a550-4554-92bd-248d62cb1e8b" providerId="ADAL" clId="{5EDABDCD-8190-485B-974A-3EAA97EDBB6E}" dt="2023-11-23T09:17:15.310" v="251" actId="20577"/>
        <pc:sldMkLst>
          <pc:docMk/>
          <pc:sldMk cId="547979117" sldId="760"/>
        </pc:sldMkLst>
        <pc:spChg chg="mod">
          <ac:chgData name="Jinane Jouni" userId="55095dbb-a550-4554-92bd-248d62cb1e8b" providerId="ADAL" clId="{5EDABDCD-8190-485B-974A-3EAA97EDBB6E}" dt="2023-11-23T09:17:15.310" v="251" actId="20577"/>
          <ac:spMkLst>
            <pc:docMk/>
            <pc:sldMk cId="547979117" sldId="760"/>
            <ac:spMk id="2" creationId="{1EBD74CC-4005-497F-B549-9247AE163375}"/>
          </ac:spMkLst>
        </pc:spChg>
      </pc:sldChg>
      <pc:sldChg chg="modSp mod">
        <pc:chgData name="Jinane Jouni" userId="55095dbb-a550-4554-92bd-248d62cb1e8b" providerId="ADAL" clId="{5EDABDCD-8190-485B-974A-3EAA97EDBB6E}" dt="2023-11-23T10:22:02.470" v="360" actId="27636"/>
        <pc:sldMkLst>
          <pc:docMk/>
          <pc:sldMk cId="3429332437" sldId="761"/>
        </pc:sldMkLst>
        <pc:spChg chg="mod">
          <ac:chgData name="Jinane Jouni" userId="55095dbb-a550-4554-92bd-248d62cb1e8b" providerId="ADAL" clId="{5EDABDCD-8190-485B-974A-3EAA97EDBB6E}" dt="2023-11-23T10:12:57.805" v="299" actId="20577"/>
          <ac:spMkLst>
            <pc:docMk/>
            <pc:sldMk cId="3429332437" sldId="761"/>
            <ac:spMk id="2" creationId="{CA653EEB-1585-C76F-EE9B-832EC67A71B3}"/>
          </ac:spMkLst>
        </pc:spChg>
        <pc:spChg chg="mod">
          <ac:chgData name="Jinane Jouni" userId="55095dbb-a550-4554-92bd-248d62cb1e8b" providerId="ADAL" clId="{5EDABDCD-8190-485B-974A-3EAA97EDBB6E}" dt="2023-11-23T10:22:02.470" v="360" actId="27636"/>
          <ac:spMkLst>
            <pc:docMk/>
            <pc:sldMk cId="3429332437" sldId="761"/>
            <ac:spMk id="3" creationId="{44C76811-C866-75C6-4C09-112A9036D9D4}"/>
          </ac:spMkLst>
        </pc:spChg>
      </pc:sldChg>
      <pc:sldChg chg="modSp mod">
        <pc:chgData name="Jinane Jouni" userId="55095dbb-a550-4554-92bd-248d62cb1e8b" providerId="ADAL" clId="{5EDABDCD-8190-485B-974A-3EAA97EDBB6E}" dt="2023-11-23T11:02:57.682" v="684" actId="20577"/>
        <pc:sldMkLst>
          <pc:docMk/>
          <pc:sldMk cId="215401266" sldId="762"/>
        </pc:sldMkLst>
        <pc:spChg chg="mod">
          <ac:chgData name="Jinane Jouni" userId="55095dbb-a550-4554-92bd-248d62cb1e8b" providerId="ADAL" clId="{5EDABDCD-8190-485B-974A-3EAA97EDBB6E}" dt="2023-11-23T10:58:57.586" v="617" actId="403"/>
          <ac:spMkLst>
            <pc:docMk/>
            <pc:sldMk cId="215401266" sldId="762"/>
            <ac:spMk id="2" creationId="{F70DBC63-EF99-A180-40B6-165BD9B8D1FA}"/>
          </ac:spMkLst>
        </pc:spChg>
        <pc:graphicFrameChg chg="mod">
          <ac:chgData name="Jinane Jouni" userId="55095dbb-a550-4554-92bd-248d62cb1e8b" providerId="ADAL" clId="{5EDABDCD-8190-485B-974A-3EAA97EDBB6E}" dt="2023-11-23T11:02:57.682" v="684" actId="20577"/>
          <ac:graphicFrameMkLst>
            <pc:docMk/>
            <pc:sldMk cId="215401266" sldId="762"/>
            <ac:graphicFrameMk id="7" creationId="{D358F01A-A949-AFAF-A48B-08F2D59F36AE}"/>
          </ac:graphicFrameMkLst>
        </pc:graphicFrameChg>
      </pc:sldChg>
      <pc:sldChg chg="modSp mod">
        <pc:chgData name="Jinane Jouni" userId="55095dbb-a550-4554-92bd-248d62cb1e8b" providerId="ADAL" clId="{5EDABDCD-8190-485B-974A-3EAA97EDBB6E}" dt="2023-11-23T10:36:11.944" v="426" actId="14100"/>
        <pc:sldMkLst>
          <pc:docMk/>
          <pc:sldMk cId="2049847518" sldId="763"/>
        </pc:sldMkLst>
        <pc:spChg chg="mod">
          <ac:chgData name="Jinane Jouni" userId="55095dbb-a550-4554-92bd-248d62cb1e8b" providerId="ADAL" clId="{5EDABDCD-8190-485B-974A-3EAA97EDBB6E}" dt="2023-11-23T10:23:25.187" v="412" actId="20577"/>
          <ac:spMkLst>
            <pc:docMk/>
            <pc:sldMk cId="2049847518" sldId="763"/>
            <ac:spMk id="2" creationId="{8579011A-D811-1BA1-BAD4-316F3A82ADD2}"/>
          </ac:spMkLst>
        </pc:spChg>
        <pc:spChg chg="mod">
          <ac:chgData name="Jinane Jouni" userId="55095dbb-a550-4554-92bd-248d62cb1e8b" providerId="ADAL" clId="{5EDABDCD-8190-485B-974A-3EAA97EDBB6E}" dt="2023-11-23T10:36:11.944" v="426" actId="14100"/>
          <ac:spMkLst>
            <pc:docMk/>
            <pc:sldMk cId="2049847518" sldId="763"/>
            <ac:spMk id="3" creationId="{26B19184-0C1A-13E1-556C-4B42B34AE6B3}"/>
          </ac:spMkLst>
        </pc:spChg>
      </pc:sldChg>
      <pc:sldChg chg="modSp mod">
        <pc:chgData name="Jinane Jouni" userId="55095dbb-a550-4554-92bd-248d62cb1e8b" providerId="ADAL" clId="{5EDABDCD-8190-485B-974A-3EAA97EDBB6E}" dt="2023-11-23T11:49:56.251" v="755" actId="20577"/>
        <pc:sldMkLst>
          <pc:docMk/>
          <pc:sldMk cId="1868935106" sldId="764"/>
        </pc:sldMkLst>
        <pc:spChg chg="mod">
          <ac:chgData name="Jinane Jouni" userId="55095dbb-a550-4554-92bd-248d62cb1e8b" providerId="ADAL" clId="{5EDABDCD-8190-485B-974A-3EAA97EDBB6E}" dt="2023-11-23T11:49:56.251" v="755" actId="20577"/>
          <ac:spMkLst>
            <pc:docMk/>
            <pc:sldMk cId="1868935106" sldId="764"/>
            <ac:spMk id="2" creationId="{D76CAC7A-048A-6884-5DCC-D31B1ECECB94}"/>
          </ac:spMkLst>
        </pc:spChg>
        <pc:spChg chg="mod">
          <ac:chgData name="Jinane Jouni" userId="55095dbb-a550-4554-92bd-248d62cb1e8b" providerId="ADAL" clId="{5EDABDCD-8190-485B-974A-3EAA97EDBB6E}" dt="2023-11-23T10:57:45.615" v="578" actId="1076"/>
          <ac:spMkLst>
            <pc:docMk/>
            <pc:sldMk cId="1868935106" sldId="764"/>
            <ac:spMk id="15" creationId="{A5922C59-0E7B-1EB9-24D1-25EFCFD1536E}"/>
          </ac:spMkLst>
        </pc:spChg>
      </pc:sldChg>
      <pc:sldChg chg="modSp">
        <pc:chgData name="Jinane Jouni" userId="55095dbb-a550-4554-92bd-248d62cb1e8b" providerId="ADAL" clId="{5EDABDCD-8190-485B-974A-3EAA97EDBB6E}" dt="2023-11-23T10:22:45.512" v="378" actId="782"/>
        <pc:sldMkLst>
          <pc:docMk/>
          <pc:sldMk cId="4199873678" sldId="765"/>
        </pc:sldMkLst>
        <pc:spChg chg="mod">
          <ac:chgData name="Jinane Jouni" userId="55095dbb-a550-4554-92bd-248d62cb1e8b" providerId="ADAL" clId="{5EDABDCD-8190-485B-974A-3EAA97EDBB6E}" dt="2023-11-23T10:22:45.512" v="378" actId="782"/>
          <ac:spMkLst>
            <pc:docMk/>
            <pc:sldMk cId="4199873678" sldId="765"/>
            <ac:spMk id="2" creationId="{39A88041-77E7-7922-4AA4-2C3898B53FFC}"/>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06B8-ADC6-4EBF-9A07-06ACDF0B16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76F5E0-A877-4D0F-AAE6-C568072A7C1E}">
      <dgm:prSet/>
      <dgm:spPr/>
      <dgm:t>
        <a:bodyPr/>
        <a:lstStyle/>
        <a:p>
          <a:pPr rtl="1"/>
          <a:r>
            <a:rPr lang="ar-LB" b="1" dirty="0"/>
            <a:t>1. الحد من الفقر في الصين</a:t>
          </a:r>
          <a:endParaRPr lang="en-US" b="1" dirty="0"/>
        </a:p>
        <a:p>
          <a:pPr rtl="1"/>
          <a:endParaRPr lang="en-US" b="1" dirty="0"/>
        </a:p>
        <a:p>
          <a:pPr rtl="1"/>
          <a:r>
            <a:rPr lang="ar-LB" b="1" dirty="0"/>
            <a:t>المنهج: الاستثمارات في التنمية الريفية والتعليم والرعاية الصحية.</a:t>
          </a:r>
          <a:endParaRPr lang="en-US" b="1" dirty="0"/>
        </a:p>
        <a:p>
          <a:pPr rtl="1"/>
          <a:r>
            <a:rPr lang="ar-LB" b="1" dirty="0"/>
            <a:t>النتيجة: انتشال الملايين من براثن الفقر، وإبراز تأثير النمو الاقتصادي المستدام.</a:t>
          </a:r>
          <a:endParaRPr lang="en-US" b="1" dirty="0"/>
        </a:p>
      </dgm:t>
    </dgm:pt>
    <dgm:pt modelId="{854A28B8-A9F6-4E19-9CC7-0823A293AAF2}" type="parTrans" cxnId="{C8BC8366-3E1F-414B-9208-525BC8E950CE}">
      <dgm:prSet/>
      <dgm:spPr/>
      <dgm:t>
        <a:bodyPr/>
        <a:lstStyle/>
        <a:p>
          <a:endParaRPr lang="en-US"/>
        </a:p>
      </dgm:t>
    </dgm:pt>
    <dgm:pt modelId="{03872410-971B-4A3F-BF83-D363FF1AB8AD}" type="sibTrans" cxnId="{C8BC8366-3E1F-414B-9208-525BC8E950CE}">
      <dgm:prSet/>
      <dgm:spPr/>
      <dgm:t>
        <a:bodyPr/>
        <a:lstStyle/>
        <a:p>
          <a:endParaRPr lang="en-US"/>
        </a:p>
      </dgm:t>
    </dgm:pt>
    <dgm:pt modelId="{975065A7-104A-4930-A725-691CAB6973DE}">
      <dgm:prSet/>
      <dgm:spPr/>
      <dgm:t>
        <a:bodyPr/>
        <a:lstStyle/>
        <a:p>
          <a:pPr rtl="1"/>
          <a:r>
            <a:rPr lang="ar-LB" b="1" dirty="0"/>
            <a:t>2. برنامج </a:t>
          </a:r>
          <a:r>
            <a:rPr lang="en-US" b="1" dirty="0"/>
            <a:t>Bolsa Familia</a:t>
          </a:r>
          <a:r>
            <a:rPr lang="ar-LB" b="1" dirty="0"/>
            <a:t> في البرازيل</a:t>
          </a:r>
          <a:endParaRPr lang="en-US" b="1" dirty="0"/>
        </a:p>
        <a:p>
          <a:pPr rtl="1"/>
          <a:endParaRPr lang="en-US" b="1" dirty="0"/>
        </a:p>
        <a:p>
          <a:pPr rtl="1"/>
          <a:r>
            <a:rPr lang="ar-LB" b="1" dirty="0"/>
            <a:t>الاستراتيجية: تحويلات نقدية مشروطة لمساعدة الأسر ذات الدخل المنخفض.</a:t>
          </a:r>
          <a:endParaRPr lang="en-US" b="1" dirty="0"/>
        </a:p>
        <a:p>
          <a:pPr rtl="1"/>
          <a:r>
            <a:rPr lang="ar-LB" b="1" dirty="0"/>
            <a:t>التأثير: النجاح في الحد من الفقر وعدم المساواة في الدخل من خلال تعزيز الوصول إلى التعليم والرعاية الصحية</a:t>
          </a:r>
          <a:r>
            <a:rPr lang="en-US" b="1" dirty="0"/>
            <a:t>.</a:t>
          </a:r>
        </a:p>
        <a:p>
          <a:pPr rtl="1"/>
          <a:endParaRPr lang="en-US" dirty="0"/>
        </a:p>
      </dgm:t>
    </dgm:pt>
    <dgm:pt modelId="{B373048D-EE34-4666-84E9-DF41A0E2BD8B}" type="parTrans" cxnId="{BB853A60-5AD5-403C-8AAC-08542F55CCA9}">
      <dgm:prSet/>
      <dgm:spPr/>
      <dgm:t>
        <a:bodyPr/>
        <a:lstStyle/>
        <a:p>
          <a:endParaRPr lang="en-US"/>
        </a:p>
      </dgm:t>
    </dgm:pt>
    <dgm:pt modelId="{81C89CDA-AEAB-4EE8-84EA-4B1FB507EA34}" type="sibTrans" cxnId="{BB853A60-5AD5-403C-8AAC-08542F55CCA9}">
      <dgm:prSet/>
      <dgm:spPr/>
      <dgm:t>
        <a:bodyPr/>
        <a:lstStyle/>
        <a:p>
          <a:endParaRPr lang="en-US"/>
        </a:p>
      </dgm:t>
    </dgm:pt>
    <dgm:pt modelId="{3EFA92B9-857D-4336-B0F9-262790F79B6E}" type="pres">
      <dgm:prSet presAssocID="{439506B8-ADC6-4EBF-9A07-06ACDF0B1690}" presName="linear" presStyleCnt="0">
        <dgm:presLayoutVars>
          <dgm:animLvl val="lvl"/>
          <dgm:resizeHandles val="exact"/>
        </dgm:presLayoutVars>
      </dgm:prSet>
      <dgm:spPr/>
    </dgm:pt>
    <dgm:pt modelId="{E1F1B222-3EA5-4451-81E2-DCB26794B0FA}" type="pres">
      <dgm:prSet presAssocID="{3576F5E0-A877-4D0F-AAE6-C568072A7C1E}" presName="parentText" presStyleLbl="node1" presStyleIdx="0" presStyleCnt="2">
        <dgm:presLayoutVars>
          <dgm:chMax val="0"/>
          <dgm:bulletEnabled val="1"/>
        </dgm:presLayoutVars>
      </dgm:prSet>
      <dgm:spPr/>
    </dgm:pt>
    <dgm:pt modelId="{7967AE97-D3A1-4F44-924A-8C04708A39C5}" type="pres">
      <dgm:prSet presAssocID="{03872410-971B-4A3F-BF83-D363FF1AB8AD}" presName="spacer" presStyleCnt="0"/>
      <dgm:spPr/>
    </dgm:pt>
    <dgm:pt modelId="{19BBDD72-CFCA-4544-A3D4-B936E12E73EF}" type="pres">
      <dgm:prSet presAssocID="{975065A7-104A-4930-A725-691CAB6973DE}" presName="parentText" presStyleLbl="node1" presStyleIdx="1" presStyleCnt="2">
        <dgm:presLayoutVars>
          <dgm:chMax val="0"/>
          <dgm:bulletEnabled val="1"/>
        </dgm:presLayoutVars>
      </dgm:prSet>
      <dgm:spPr/>
    </dgm:pt>
  </dgm:ptLst>
  <dgm:cxnLst>
    <dgm:cxn modelId="{D4842701-B814-4E47-A177-31DA8112D5BB}" type="presOf" srcId="{3576F5E0-A877-4D0F-AAE6-C568072A7C1E}" destId="{E1F1B222-3EA5-4451-81E2-DCB26794B0FA}" srcOrd="0" destOrd="0" presId="urn:microsoft.com/office/officeart/2005/8/layout/vList2"/>
    <dgm:cxn modelId="{BB853A60-5AD5-403C-8AAC-08542F55CCA9}" srcId="{439506B8-ADC6-4EBF-9A07-06ACDF0B1690}" destId="{975065A7-104A-4930-A725-691CAB6973DE}" srcOrd="1" destOrd="0" parTransId="{B373048D-EE34-4666-84E9-DF41A0E2BD8B}" sibTransId="{81C89CDA-AEAB-4EE8-84EA-4B1FB507EA34}"/>
    <dgm:cxn modelId="{C8BC8366-3E1F-414B-9208-525BC8E950CE}" srcId="{439506B8-ADC6-4EBF-9A07-06ACDF0B1690}" destId="{3576F5E0-A877-4D0F-AAE6-C568072A7C1E}" srcOrd="0" destOrd="0" parTransId="{854A28B8-A9F6-4E19-9CC7-0823A293AAF2}" sibTransId="{03872410-971B-4A3F-BF83-D363FF1AB8AD}"/>
    <dgm:cxn modelId="{349381E8-A295-40D9-9802-62967F7759FF}" type="presOf" srcId="{975065A7-104A-4930-A725-691CAB6973DE}" destId="{19BBDD72-CFCA-4544-A3D4-B936E12E73EF}" srcOrd="0" destOrd="0" presId="urn:microsoft.com/office/officeart/2005/8/layout/vList2"/>
    <dgm:cxn modelId="{523CEAFA-AA44-4BE7-8087-3F028DAC390E}" type="presOf" srcId="{439506B8-ADC6-4EBF-9A07-06ACDF0B1690}" destId="{3EFA92B9-857D-4336-B0F9-262790F79B6E}" srcOrd="0" destOrd="0" presId="urn:microsoft.com/office/officeart/2005/8/layout/vList2"/>
    <dgm:cxn modelId="{AB85EC18-BA28-48C5-BDFF-FB55C62532A2}" type="presParOf" srcId="{3EFA92B9-857D-4336-B0F9-262790F79B6E}" destId="{E1F1B222-3EA5-4451-81E2-DCB26794B0FA}" srcOrd="0" destOrd="0" presId="urn:microsoft.com/office/officeart/2005/8/layout/vList2"/>
    <dgm:cxn modelId="{4A835B23-95C0-4CE0-8FD3-FF0CA8ECB372}" type="presParOf" srcId="{3EFA92B9-857D-4336-B0F9-262790F79B6E}" destId="{7967AE97-D3A1-4F44-924A-8C04708A39C5}" srcOrd="1" destOrd="0" presId="urn:microsoft.com/office/officeart/2005/8/layout/vList2"/>
    <dgm:cxn modelId="{F5ED588F-9925-4690-B98E-33709B74E132}" type="presParOf" srcId="{3EFA92B9-857D-4336-B0F9-262790F79B6E}" destId="{19BBDD72-CFCA-4544-A3D4-B936E12E73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B891A-D644-48D1-8C07-01970A88015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422767-686C-43FA-8F8C-E0D716465F40}">
      <dgm:prSet/>
      <dgm:spPr/>
      <dgm:t>
        <a:bodyPr/>
        <a:lstStyle/>
        <a:p>
          <a:r>
            <a:rPr lang="ar-LB" b="1" i="1" baseline="0" dirty="0"/>
            <a:t>برنامج التحويلات النقدية المشروطة الفيدرالية</a:t>
          </a:r>
          <a:endParaRPr lang="en-US" dirty="0"/>
        </a:p>
      </dgm:t>
    </dgm:pt>
    <dgm:pt modelId="{4D4435B1-B562-4BC6-86B0-DEA908666635}" type="parTrans" cxnId="{A39AA276-DDE4-4719-9BE4-3EBC5ABB4F43}">
      <dgm:prSet/>
      <dgm:spPr/>
      <dgm:t>
        <a:bodyPr/>
        <a:lstStyle/>
        <a:p>
          <a:endParaRPr lang="en-US"/>
        </a:p>
      </dgm:t>
    </dgm:pt>
    <dgm:pt modelId="{7313F248-51C0-41E6-B4C1-6D506A32ACAE}" type="sibTrans" cxnId="{A39AA276-DDE4-4719-9BE4-3EBC5ABB4F43}">
      <dgm:prSet/>
      <dgm:spPr/>
      <dgm:t>
        <a:bodyPr/>
        <a:lstStyle/>
        <a:p>
          <a:endParaRPr lang="en-US"/>
        </a:p>
      </dgm:t>
    </dgm:pt>
    <dgm:pt modelId="{0196AD7B-32FC-4DB4-B8D5-D250274DCFBB}">
      <dgm:prSet/>
      <dgm:spPr/>
      <dgm:t>
        <a:bodyPr/>
        <a:lstStyle/>
        <a:p>
          <a:r>
            <a:rPr lang="ar-LB" b="1" i="1" dirty="0"/>
            <a:t>تسعى إلى كسر الفقر بين الأجيال من خلال التحويلات النقدية والحصول على التعليم والصحة.</a:t>
          </a:r>
          <a:endParaRPr lang="en-US" dirty="0"/>
        </a:p>
      </dgm:t>
    </dgm:pt>
    <dgm:pt modelId="{E1EC9C0E-73A2-4327-9DE4-CB3E6FCF0C6C}" type="parTrans" cxnId="{D7ED4C88-E0EB-479A-B604-9AA21BFA9AE0}">
      <dgm:prSet/>
      <dgm:spPr/>
      <dgm:t>
        <a:bodyPr/>
        <a:lstStyle/>
        <a:p>
          <a:endParaRPr lang="en-US"/>
        </a:p>
      </dgm:t>
    </dgm:pt>
    <dgm:pt modelId="{F55E5FA4-9D53-42F9-A82E-FD156C866145}" type="sibTrans" cxnId="{D7ED4C88-E0EB-479A-B604-9AA21BFA9AE0}">
      <dgm:prSet/>
      <dgm:spPr/>
      <dgm:t>
        <a:bodyPr/>
        <a:lstStyle/>
        <a:p>
          <a:endParaRPr lang="en-US"/>
        </a:p>
      </dgm:t>
    </dgm:pt>
    <dgm:pt modelId="{C9A0E8F6-FF8C-48F1-824F-899405C8878F}" type="pres">
      <dgm:prSet presAssocID="{740B891A-D644-48D1-8C07-01970A88015A}" presName="root" presStyleCnt="0">
        <dgm:presLayoutVars>
          <dgm:dir/>
          <dgm:resizeHandles val="exact"/>
        </dgm:presLayoutVars>
      </dgm:prSet>
      <dgm:spPr/>
    </dgm:pt>
    <dgm:pt modelId="{1FA523A4-C742-41D7-B896-4DC20C791227}" type="pres">
      <dgm:prSet presAssocID="{15422767-686C-43FA-8F8C-E0D716465F40}" presName="compNode" presStyleCnt="0"/>
      <dgm:spPr/>
    </dgm:pt>
    <dgm:pt modelId="{9C0D6EBA-BB7A-44B8-A4C5-EB236D1113D7}" type="pres">
      <dgm:prSet presAssocID="{15422767-686C-43FA-8F8C-E0D716465F40}" presName="bgRect" presStyleLbl="bgShp" presStyleIdx="0" presStyleCnt="2"/>
      <dgm:spPr/>
    </dgm:pt>
    <dgm:pt modelId="{B1660767-27BA-4ABE-AC3A-6EE3C257508F}" type="pres">
      <dgm:prSet presAssocID="{15422767-686C-43FA-8F8C-E0D716465F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99D632A-7116-4E91-93F3-14336E0A9EE4}" type="pres">
      <dgm:prSet presAssocID="{15422767-686C-43FA-8F8C-E0D716465F40}" presName="spaceRect" presStyleCnt="0"/>
      <dgm:spPr/>
    </dgm:pt>
    <dgm:pt modelId="{6EAEA72A-A543-43F1-B935-C0602A0EB783}" type="pres">
      <dgm:prSet presAssocID="{15422767-686C-43FA-8F8C-E0D716465F40}" presName="parTx" presStyleLbl="revTx" presStyleIdx="0" presStyleCnt="2">
        <dgm:presLayoutVars>
          <dgm:chMax val="0"/>
          <dgm:chPref val="0"/>
        </dgm:presLayoutVars>
      </dgm:prSet>
      <dgm:spPr/>
    </dgm:pt>
    <dgm:pt modelId="{375F3E3F-1A3A-48BC-BB1E-581FE1708277}" type="pres">
      <dgm:prSet presAssocID="{7313F248-51C0-41E6-B4C1-6D506A32ACAE}" presName="sibTrans" presStyleCnt="0"/>
      <dgm:spPr/>
    </dgm:pt>
    <dgm:pt modelId="{0CC26941-2B95-438B-B5B3-BB6A7B579169}" type="pres">
      <dgm:prSet presAssocID="{0196AD7B-32FC-4DB4-B8D5-D250274DCFBB}" presName="compNode" presStyleCnt="0"/>
      <dgm:spPr/>
    </dgm:pt>
    <dgm:pt modelId="{81CC3BBF-6796-4D99-BF40-34A109132F1C}" type="pres">
      <dgm:prSet presAssocID="{0196AD7B-32FC-4DB4-B8D5-D250274DCFBB}" presName="bgRect" presStyleLbl="bgShp" presStyleIdx="1" presStyleCnt="2" custLinFactX="18235" custLinFactNeighborX="100000" custLinFactNeighborY="19315"/>
      <dgm:spPr/>
    </dgm:pt>
    <dgm:pt modelId="{3831BDA8-0340-48D5-BC70-BF9D271E4428}" type="pres">
      <dgm:prSet presAssocID="{0196AD7B-32FC-4DB4-B8D5-D250274DCF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5CCCF7F-3A9C-417C-A8C9-1C29F5484104}" type="pres">
      <dgm:prSet presAssocID="{0196AD7B-32FC-4DB4-B8D5-D250274DCFBB}" presName="spaceRect" presStyleCnt="0"/>
      <dgm:spPr/>
    </dgm:pt>
    <dgm:pt modelId="{321DD976-F967-4F3F-9C23-EFC5542A3CDD}" type="pres">
      <dgm:prSet presAssocID="{0196AD7B-32FC-4DB4-B8D5-D250274DCFBB}" presName="parTx" presStyleLbl="revTx" presStyleIdx="1" presStyleCnt="2" custLinFactNeighborX="-17583" custLinFactNeighborY="19315">
        <dgm:presLayoutVars>
          <dgm:chMax val="0"/>
          <dgm:chPref val="0"/>
        </dgm:presLayoutVars>
      </dgm:prSet>
      <dgm:spPr/>
    </dgm:pt>
  </dgm:ptLst>
  <dgm:cxnLst>
    <dgm:cxn modelId="{16DBBB09-1574-49CB-BE8F-72D2CE57446B}" type="presOf" srcId="{15422767-686C-43FA-8F8C-E0D716465F40}" destId="{6EAEA72A-A543-43F1-B935-C0602A0EB783}" srcOrd="0" destOrd="0" presId="urn:microsoft.com/office/officeart/2018/2/layout/IconVerticalSolidList"/>
    <dgm:cxn modelId="{A0EDD709-AC7D-4C55-B760-5184BAC9D6B2}" type="presOf" srcId="{740B891A-D644-48D1-8C07-01970A88015A}" destId="{C9A0E8F6-FF8C-48F1-824F-899405C8878F}" srcOrd="0" destOrd="0" presId="urn:microsoft.com/office/officeart/2018/2/layout/IconVerticalSolidList"/>
    <dgm:cxn modelId="{66A17F46-3416-4C4E-8D78-8C90F7DBE0EA}" type="presOf" srcId="{0196AD7B-32FC-4DB4-B8D5-D250274DCFBB}" destId="{321DD976-F967-4F3F-9C23-EFC5542A3CDD}" srcOrd="0" destOrd="0" presId="urn:microsoft.com/office/officeart/2018/2/layout/IconVerticalSolidList"/>
    <dgm:cxn modelId="{A39AA276-DDE4-4719-9BE4-3EBC5ABB4F43}" srcId="{740B891A-D644-48D1-8C07-01970A88015A}" destId="{15422767-686C-43FA-8F8C-E0D716465F40}" srcOrd="0" destOrd="0" parTransId="{4D4435B1-B562-4BC6-86B0-DEA908666635}" sibTransId="{7313F248-51C0-41E6-B4C1-6D506A32ACAE}"/>
    <dgm:cxn modelId="{D7ED4C88-E0EB-479A-B604-9AA21BFA9AE0}" srcId="{740B891A-D644-48D1-8C07-01970A88015A}" destId="{0196AD7B-32FC-4DB4-B8D5-D250274DCFBB}" srcOrd="1" destOrd="0" parTransId="{E1EC9C0E-73A2-4327-9DE4-CB3E6FCF0C6C}" sibTransId="{F55E5FA4-9D53-42F9-A82E-FD156C866145}"/>
    <dgm:cxn modelId="{21D4DC27-EB7F-46E7-88BD-55CDF8C1BE67}" type="presParOf" srcId="{C9A0E8F6-FF8C-48F1-824F-899405C8878F}" destId="{1FA523A4-C742-41D7-B896-4DC20C791227}" srcOrd="0" destOrd="0" presId="urn:microsoft.com/office/officeart/2018/2/layout/IconVerticalSolidList"/>
    <dgm:cxn modelId="{FDBDE950-8BEA-45C0-93EF-42494E376170}" type="presParOf" srcId="{1FA523A4-C742-41D7-B896-4DC20C791227}" destId="{9C0D6EBA-BB7A-44B8-A4C5-EB236D1113D7}" srcOrd="0" destOrd="0" presId="urn:microsoft.com/office/officeart/2018/2/layout/IconVerticalSolidList"/>
    <dgm:cxn modelId="{79CC884E-6E2C-465D-BF83-F57742585560}" type="presParOf" srcId="{1FA523A4-C742-41D7-B896-4DC20C791227}" destId="{B1660767-27BA-4ABE-AC3A-6EE3C257508F}" srcOrd="1" destOrd="0" presId="urn:microsoft.com/office/officeart/2018/2/layout/IconVerticalSolidList"/>
    <dgm:cxn modelId="{2E2D8F4F-5D30-4062-B365-0409980C0687}" type="presParOf" srcId="{1FA523A4-C742-41D7-B896-4DC20C791227}" destId="{799D632A-7116-4E91-93F3-14336E0A9EE4}" srcOrd="2" destOrd="0" presId="urn:microsoft.com/office/officeart/2018/2/layout/IconVerticalSolidList"/>
    <dgm:cxn modelId="{B3810626-02E0-4695-83ED-10775D234580}" type="presParOf" srcId="{1FA523A4-C742-41D7-B896-4DC20C791227}" destId="{6EAEA72A-A543-43F1-B935-C0602A0EB783}" srcOrd="3" destOrd="0" presId="urn:microsoft.com/office/officeart/2018/2/layout/IconVerticalSolidList"/>
    <dgm:cxn modelId="{CDF6F233-59EB-4261-B02B-40FCDD87DA88}" type="presParOf" srcId="{C9A0E8F6-FF8C-48F1-824F-899405C8878F}" destId="{375F3E3F-1A3A-48BC-BB1E-581FE1708277}" srcOrd="1" destOrd="0" presId="urn:microsoft.com/office/officeart/2018/2/layout/IconVerticalSolidList"/>
    <dgm:cxn modelId="{69B51DC6-EDC2-441A-9F9D-9DB8B5988E1D}" type="presParOf" srcId="{C9A0E8F6-FF8C-48F1-824F-899405C8878F}" destId="{0CC26941-2B95-438B-B5B3-BB6A7B579169}" srcOrd="2" destOrd="0" presId="urn:microsoft.com/office/officeart/2018/2/layout/IconVerticalSolidList"/>
    <dgm:cxn modelId="{2245B34C-56FF-440A-9D6C-C90AC117383F}" type="presParOf" srcId="{0CC26941-2B95-438B-B5B3-BB6A7B579169}" destId="{81CC3BBF-6796-4D99-BF40-34A109132F1C}" srcOrd="0" destOrd="0" presId="urn:microsoft.com/office/officeart/2018/2/layout/IconVerticalSolidList"/>
    <dgm:cxn modelId="{540915D2-DD57-467A-8CA1-A437C10D807C}" type="presParOf" srcId="{0CC26941-2B95-438B-B5B3-BB6A7B579169}" destId="{3831BDA8-0340-48D5-BC70-BF9D271E4428}" srcOrd="1" destOrd="0" presId="urn:microsoft.com/office/officeart/2018/2/layout/IconVerticalSolidList"/>
    <dgm:cxn modelId="{28E4FDCD-AC8E-48B9-B404-8FA96AAF964F}" type="presParOf" srcId="{0CC26941-2B95-438B-B5B3-BB6A7B579169}" destId="{75CCCF7F-3A9C-417C-A8C9-1C29F5484104}" srcOrd="2" destOrd="0" presId="urn:microsoft.com/office/officeart/2018/2/layout/IconVerticalSolidList"/>
    <dgm:cxn modelId="{AA51ABEA-E70A-43A2-9D96-050C5E19E77F}" type="presParOf" srcId="{0CC26941-2B95-438B-B5B3-BB6A7B579169}" destId="{321DD976-F967-4F3F-9C23-EFC5542A3C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8B15D3-E8BA-41CC-A0BD-65ED0DB0A6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EDEAB2F-9179-4244-9A5A-38F871383271}">
      <dgm:prSet/>
      <dgm:spPr/>
      <dgm:t>
        <a:bodyPr/>
        <a:lstStyle/>
        <a:p>
          <a:r>
            <a:rPr lang="ar-LB" dirty="0"/>
            <a:t>انخفاض بنسبة 15% تقريبًا في عدد الفقراء، وتخفيض بنسبة 25% في عدد الفقر المدقع بحلول عام 2017.</a:t>
          </a:r>
        </a:p>
      </dgm:t>
    </dgm:pt>
    <dgm:pt modelId="{6243444D-73B1-4B3B-93E2-F3731C7E352D}" type="parTrans" cxnId="{419440E0-5851-4F98-8BDD-13C8C39719D6}">
      <dgm:prSet/>
      <dgm:spPr/>
      <dgm:t>
        <a:bodyPr/>
        <a:lstStyle/>
        <a:p>
          <a:endParaRPr lang="en-US"/>
        </a:p>
      </dgm:t>
    </dgm:pt>
    <dgm:pt modelId="{CE2C0B0B-80AF-4DDE-8ABB-88A5208B8024}" type="sibTrans" cxnId="{419440E0-5851-4F98-8BDD-13C8C39719D6}">
      <dgm:prSet/>
      <dgm:spPr/>
      <dgm:t>
        <a:bodyPr/>
        <a:lstStyle/>
        <a:p>
          <a:endParaRPr lang="en-US"/>
        </a:p>
      </dgm:t>
    </dgm:pt>
    <dgm:pt modelId="{AE8840D3-4026-40DD-86CF-AEC8C208B123}">
      <dgm:prSet/>
      <dgm:spPr/>
      <dgm:t>
        <a:bodyPr/>
        <a:lstStyle/>
        <a:p>
          <a:r>
            <a:rPr lang="ar-LB" dirty="0"/>
            <a:t>انتشال 3.2 مليون شخص من الفقر، و3.4 مليون من الفقر المدقع (2017).</a:t>
          </a:r>
          <a:endParaRPr lang="en-US" dirty="0"/>
        </a:p>
      </dgm:t>
    </dgm:pt>
    <dgm:pt modelId="{0687F75D-08A0-41BE-851F-C080EAD3AB07}" type="parTrans" cxnId="{713C8819-B26D-4A66-9F91-A82AE0D32CBB}">
      <dgm:prSet/>
      <dgm:spPr/>
      <dgm:t>
        <a:bodyPr/>
        <a:lstStyle/>
        <a:p>
          <a:endParaRPr lang="en-US"/>
        </a:p>
      </dgm:t>
    </dgm:pt>
    <dgm:pt modelId="{4512D08B-3CB7-469B-B288-63B844E3BC17}" type="sibTrans" cxnId="{713C8819-B26D-4A66-9F91-A82AE0D32CBB}">
      <dgm:prSet/>
      <dgm:spPr/>
      <dgm:t>
        <a:bodyPr/>
        <a:lstStyle/>
        <a:p>
          <a:endParaRPr lang="en-US"/>
        </a:p>
      </dgm:t>
    </dgm:pt>
    <dgm:pt modelId="{779CE48B-5CCB-493F-A9AA-BD6D049E6CE4}">
      <dgm:prSet/>
      <dgm:spPr/>
      <dgm:t>
        <a:bodyPr/>
        <a:lstStyle/>
        <a:p>
          <a:r>
            <a:rPr lang="ar-LB" dirty="0"/>
            <a:t>الحد من التفاوتات الإقليمية: لوحظ التأثير الأكبر في أفقر المناطق في البرازيل.</a:t>
          </a:r>
          <a:endParaRPr lang="en-US" dirty="0"/>
        </a:p>
      </dgm:t>
    </dgm:pt>
    <dgm:pt modelId="{53A8FABD-5774-4FC0-8A7D-894D96440DA2}" type="parTrans" cxnId="{41E5E4DF-9C61-4076-A649-7B6052815B8E}">
      <dgm:prSet/>
      <dgm:spPr/>
      <dgm:t>
        <a:bodyPr/>
        <a:lstStyle/>
        <a:p>
          <a:endParaRPr lang="en-US"/>
        </a:p>
      </dgm:t>
    </dgm:pt>
    <dgm:pt modelId="{6BFBDA78-0C95-48F5-BB31-E08D888C1873}" type="sibTrans" cxnId="{41E5E4DF-9C61-4076-A649-7B6052815B8E}">
      <dgm:prSet/>
      <dgm:spPr/>
      <dgm:t>
        <a:bodyPr/>
        <a:lstStyle/>
        <a:p>
          <a:endParaRPr lang="en-US"/>
        </a:p>
      </dgm:t>
    </dgm:pt>
    <dgm:pt modelId="{431910B7-AC14-4132-9C78-D871B318A457}">
      <dgm:prSet/>
      <dgm:spPr/>
      <dgm:t>
        <a:bodyPr/>
        <a:lstStyle/>
        <a:p>
          <a:r>
            <a:rPr lang="ar-LB" dirty="0"/>
            <a:t>إعادة توزيع الموارد: يصل حوالي 70% من موارد البرنامج إلى أفقر 20% من السكان.</a:t>
          </a:r>
          <a:endParaRPr lang="en-US" dirty="0"/>
        </a:p>
      </dgm:t>
    </dgm:pt>
    <dgm:pt modelId="{52CAD4EE-5EDB-40AA-A0E1-0B0895447479}" type="parTrans" cxnId="{B5EACB32-BE50-4265-ABD5-20FDE0D4485A}">
      <dgm:prSet/>
      <dgm:spPr/>
      <dgm:t>
        <a:bodyPr/>
        <a:lstStyle/>
        <a:p>
          <a:endParaRPr lang="en-US"/>
        </a:p>
      </dgm:t>
    </dgm:pt>
    <dgm:pt modelId="{099716BE-9CC7-4C99-83B1-03E19A6A05F6}" type="sibTrans" cxnId="{B5EACB32-BE50-4265-ABD5-20FDE0D4485A}">
      <dgm:prSet/>
      <dgm:spPr/>
      <dgm:t>
        <a:bodyPr/>
        <a:lstStyle/>
        <a:p>
          <a:endParaRPr lang="en-US"/>
        </a:p>
      </dgm:t>
    </dgm:pt>
    <dgm:pt modelId="{E73B1BFF-1B29-4D43-A2F4-03553F9C138B}">
      <dgm:prSet/>
      <dgm:spPr/>
      <dgm:t>
        <a:bodyPr/>
        <a:lstStyle/>
        <a:p>
          <a:r>
            <a:rPr lang="ar-LB" dirty="0"/>
            <a:t>انخفاض معامل جيني بنحو 1-1.5% (2001-2015)</a:t>
          </a:r>
          <a:endParaRPr lang="en-US" dirty="0"/>
        </a:p>
      </dgm:t>
    </dgm:pt>
    <dgm:pt modelId="{7D71BD6B-CBF0-4983-96C3-C99FDF554BAD}" type="parTrans" cxnId="{F4674B39-08B9-4BC5-BA67-814E57FED3F9}">
      <dgm:prSet/>
      <dgm:spPr/>
      <dgm:t>
        <a:bodyPr/>
        <a:lstStyle/>
        <a:p>
          <a:endParaRPr lang="en-US"/>
        </a:p>
      </dgm:t>
    </dgm:pt>
    <dgm:pt modelId="{418B35A2-9265-40D1-B44F-C1F24D8583A4}" type="sibTrans" cxnId="{F4674B39-08B9-4BC5-BA67-814E57FED3F9}">
      <dgm:prSet/>
      <dgm:spPr/>
      <dgm:t>
        <a:bodyPr/>
        <a:lstStyle/>
        <a:p>
          <a:endParaRPr lang="en-US"/>
        </a:p>
      </dgm:t>
    </dgm:pt>
    <dgm:pt modelId="{85CAAE3A-C0AB-4C28-B7E3-E193ED682053}">
      <dgm:prSet/>
      <dgm:spPr/>
      <dgm:t>
        <a:bodyPr/>
        <a:lstStyle/>
        <a:p>
          <a:pPr algn="r" rtl="1"/>
          <a:r>
            <a:rPr lang="ar-LB" sz="1400" dirty="0"/>
            <a:t>التأثيرات التي تتجاوز الدخل:</a:t>
          </a:r>
          <a:endParaRPr lang="en-US" sz="1400" dirty="0"/>
        </a:p>
        <a:p>
          <a:pPr algn="r" rtl="1"/>
          <a:r>
            <a:rPr lang="ar-LB" sz="1400" dirty="0"/>
            <a:t>- النتائج الصحية الإيجابية: ترتبط بانخفاض معدل وفيات الرضع، وانخفاض معدلات الولادة المبكرة.</a:t>
          </a:r>
          <a:endParaRPr lang="en-US" sz="1400" dirty="0"/>
        </a:p>
        <a:p>
          <a:pPr algn="r" rtl="1"/>
          <a:r>
            <a:rPr lang="ar-LB" sz="1400" dirty="0"/>
            <a:t>- تأثير التعليم: زيادة معدلات الحضور للشباب.</a:t>
          </a:r>
          <a:endParaRPr lang="en-US" sz="1400" dirty="0"/>
        </a:p>
        <a:p>
          <a:pPr algn="r" rtl="1"/>
          <a:r>
            <a:rPr lang="ar-LB" sz="1400" dirty="0"/>
            <a:t>- تأثير سوق العمل: آثار إيجابية على الدخول إلى سوق العمل الرسمي.</a:t>
          </a:r>
          <a:endParaRPr lang="en-US" sz="1400" dirty="0"/>
        </a:p>
      </dgm:t>
    </dgm:pt>
    <dgm:pt modelId="{BB240811-D4C1-43CB-B02E-1FE90EF2FE12}" type="parTrans" cxnId="{BF99EA37-E2E4-4C16-862C-770C0F02250F}">
      <dgm:prSet/>
      <dgm:spPr/>
      <dgm:t>
        <a:bodyPr/>
        <a:lstStyle/>
        <a:p>
          <a:endParaRPr lang="en-US"/>
        </a:p>
      </dgm:t>
    </dgm:pt>
    <dgm:pt modelId="{1703D12E-E5B4-4816-9D51-98C6FC4AD018}" type="sibTrans" cxnId="{BF99EA37-E2E4-4C16-862C-770C0F02250F}">
      <dgm:prSet/>
      <dgm:spPr/>
      <dgm:t>
        <a:bodyPr/>
        <a:lstStyle/>
        <a:p>
          <a:endParaRPr lang="en-US"/>
        </a:p>
      </dgm:t>
    </dgm:pt>
    <dgm:pt modelId="{48936383-5223-4860-BF59-A7E91240C085}">
      <dgm:prSet/>
      <dgm:spPr/>
      <dgm:t>
        <a:bodyPr/>
        <a:lstStyle/>
        <a:p>
          <a:r>
            <a:rPr lang="ar-LB" dirty="0"/>
            <a:t>فعالة من حيث التكلفة: ارتفاع تأثير مضاعف الناتج المحلي الإجمالي = 1.78 دولار.</a:t>
          </a:r>
          <a:endParaRPr lang="en-US" dirty="0"/>
        </a:p>
      </dgm:t>
    </dgm:pt>
    <dgm:pt modelId="{8F7CDA31-B483-4D38-9AF1-0ED5D25D7E7D}" type="parTrans" cxnId="{C5BF24AC-4630-4427-AA34-7E65A8CE2061}">
      <dgm:prSet/>
      <dgm:spPr/>
      <dgm:t>
        <a:bodyPr/>
        <a:lstStyle/>
        <a:p>
          <a:endParaRPr lang="en-US"/>
        </a:p>
      </dgm:t>
    </dgm:pt>
    <dgm:pt modelId="{FA0F940B-3453-4548-BB8C-454B6D441D41}" type="sibTrans" cxnId="{C5BF24AC-4630-4427-AA34-7E65A8CE2061}">
      <dgm:prSet/>
      <dgm:spPr/>
      <dgm:t>
        <a:bodyPr/>
        <a:lstStyle/>
        <a:p>
          <a:endParaRPr lang="en-US"/>
        </a:p>
      </dgm:t>
    </dgm:pt>
    <dgm:pt modelId="{E0643510-8784-42D6-B6EF-CD9ABBF138D9}">
      <dgm:prSet/>
      <dgm:spPr/>
      <dgm:t>
        <a:bodyPr/>
        <a:lstStyle/>
        <a:p>
          <a:r>
            <a:rPr lang="ar-LB" dirty="0"/>
            <a:t>الشعبية والاستدامة: تم الحفاظ عليها من خلال إدارات متعددة مع إصلاحات مستمرة.</a:t>
          </a:r>
          <a:endParaRPr lang="en-US" dirty="0"/>
        </a:p>
      </dgm:t>
    </dgm:pt>
    <dgm:pt modelId="{8B13A5EE-3E5A-427E-9C5C-BEFAB7A63141}" type="parTrans" cxnId="{5C3310F9-9F50-4932-BDAB-375C7E44AA42}">
      <dgm:prSet/>
      <dgm:spPr/>
      <dgm:t>
        <a:bodyPr/>
        <a:lstStyle/>
        <a:p>
          <a:endParaRPr lang="en-US"/>
        </a:p>
      </dgm:t>
    </dgm:pt>
    <dgm:pt modelId="{ED57D5F1-143F-4616-9726-8833D89BBCEE}" type="sibTrans" cxnId="{5C3310F9-9F50-4932-BDAB-375C7E44AA42}">
      <dgm:prSet/>
      <dgm:spPr/>
      <dgm:t>
        <a:bodyPr/>
        <a:lstStyle/>
        <a:p>
          <a:endParaRPr lang="en-US"/>
        </a:p>
      </dgm:t>
    </dgm:pt>
    <dgm:pt modelId="{72593D02-F363-407A-9774-12A5A0B26487}" type="pres">
      <dgm:prSet presAssocID="{C08B15D3-E8BA-41CC-A0BD-65ED0DB0A60B}" presName="diagram" presStyleCnt="0">
        <dgm:presLayoutVars>
          <dgm:dir/>
          <dgm:resizeHandles val="exact"/>
        </dgm:presLayoutVars>
      </dgm:prSet>
      <dgm:spPr/>
    </dgm:pt>
    <dgm:pt modelId="{B7627EEA-576B-4BB0-9EBD-B47F9DD9AA04}" type="pres">
      <dgm:prSet presAssocID="{EEDEAB2F-9179-4244-9A5A-38F871383271}" presName="node" presStyleLbl="node1" presStyleIdx="0" presStyleCnt="8">
        <dgm:presLayoutVars>
          <dgm:bulletEnabled val="1"/>
        </dgm:presLayoutVars>
      </dgm:prSet>
      <dgm:spPr/>
    </dgm:pt>
    <dgm:pt modelId="{752E324E-5750-4373-A7D9-9E3707DE0CA7}" type="pres">
      <dgm:prSet presAssocID="{CE2C0B0B-80AF-4DDE-8ABB-88A5208B8024}" presName="sibTrans" presStyleCnt="0"/>
      <dgm:spPr/>
    </dgm:pt>
    <dgm:pt modelId="{D8A63873-C6A2-432A-A6FF-A54048D4DC0F}" type="pres">
      <dgm:prSet presAssocID="{AE8840D3-4026-40DD-86CF-AEC8C208B123}" presName="node" presStyleLbl="node1" presStyleIdx="1" presStyleCnt="8">
        <dgm:presLayoutVars>
          <dgm:bulletEnabled val="1"/>
        </dgm:presLayoutVars>
      </dgm:prSet>
      <dgm:spPr/>
    </dgm:pt>
    <dgm:pt modelId="{073070BD-37D1-4A12-B3B5-EC5BA61527D6}" type="pres">
      <dgm:prSet presAssocID="{4512D08B-3CB7-469B-B288-63B844E3BC17}" presName="sibTrans" presStyleCnt="0"/>
      <dgm:spPr/>
    </dgm:pt>
    <dgm:pt modelId="{2A675460-756F-4841-AC75-CE456EA0ED48}" type="pres">
      <dgm:prSet presAssocID="{779CE48B-5CCB-493F-A9AA-BD6D049E6CE4}" presName="node" presStyleLbl="node1" presStyleIdx="2" presStyleCnt="8">
        <dgm:presLayoutVars>
          <dgm:bulletEnabled val="1"/>
        </dgm:presLayoutVars>
      </dgm:prSet>
      <dgm:spPr/>
    </dgm:pt>
    <dgm:pt modelId="{3B1618C5-0225-4260-8A7A-B127F09CCA9C}" type="pres">
      <dgm:prSet presAssocID="{6BFBDA78-0C95-48F5-BB31-E08D888C1873}" presName="sibTrans" presStyleCnt="0"/>
      <dgm:spPr/>
    </dgm:pt>
    <dgm:pt modelId="{9AF95B08-2D7F-46AB-8A3C-1B2EECFFC450}" type="pres">
      <dgm:prSet presAssocID="{431910B7-AC14-4132-9C78-D871B318A457}" presName="node" presStyleLbl="node1" presStyleIdx="3" presStyleCnt="8">
        <dgm:presLayoutVars>
          <dgm:bulletEnabled val="1"/>
        </dgm:presLayoutVars>
      </dgm:prSet>
      <dgm:spPr/>
    </dgm:pt>
    <dgm:pt modelId="{B4486C15-0E32-45D9-9686-49F7596CCFA9}" type="pres">
      <dgm:prSet presAssocID="{099716BE-9CC7-4C99-83B1-03E19A6A05F6}" presName="sibTrans" presStyleCnt="0"/>
      <dgm:spPr/>
    </dgm:pt>
    <dgm:pt modelId="{C7F6EFDE-E720-4745-B6EA-7F5019A965FC}" type="pres">
      <dgm:prSet presAssocID="{E73B1BFF-1B29-4D43-A2F4-03553F9C138B}" presName="node" presStyleLbl="node1" presStyleIdx="4" presStyleCnt="8">
        <dgm:presLayoutVars>
          <dgm:bulletEnabled val="1"/>
        </dgm:presLayoutVars>
      </dgm:prSet>
      <dgm:spPr/>
    </dgm:pt>
    <dgm:pt modelId="{79D58E34-994B-48D8-A780-C3E3CD28DAEC}" type="pres">
      <dgm:prSet presAssocID="{418B35A2-9265-40D1-B44F-C1F24D8583A4}" presName="sibTrans" presStyleCnt="0"/>
      <dgm:spPr/>
    </dgm:pt>
    <dgm:pt modelId="{B68DA7F6-06FD-41C5-BD64-17C7398FAC1F}" type="pres">
      <dgm:prSet presAssocID="{85CAAE3A-C0AB-4C28-B7E3-E193ED682053}" presName="node" presStyleLbl="node1" presStyleIdx="5" presStyleCnt="8" custScaleX="113456" custScaleY="155647" custLinFactNeighborX="1206">
        <dgm:presLayoutVars>
          <dgm:bulletEnabled val="1"/>
        </dgm:presLayoutVars>
      </dgm:prSet>
      <dgm:spPr/>
    </dgm:pt>
    <dgm:pt modelId="{4807434E-151B-454B-A51A-856A1823ECC2}" type="pres">
      <dgm:prSet presAssocID="{1703D12E-E5B4-4816-9D51-98C6FC4AD018}" presName="sibTrans" presStyleCnt="0"/>
      <dgm:spPr/>
    </dgm:pt>
    <dgm:pt modelId="{562DFCDC-B4F5-4FB7-8594-DE38FACCE9DF}" type="pres">
      <dgm:prSet presAssocID="{48936383-5223-4860-BF59-A7E91240C085}" presName="node" presStyleLbl="node1" presStyleIdx="6" presStyleCnt="8">
        <dgm:presLayoutVars>
          <dgm:bulletEnabled val="1"/>
        </dgm:presLayoutVars>
      </dgm:prSet>
      <dgm:spPr/>
    </dgm:pt>
    <dgm:pt modelId="{89603659-1EFB-4B5C-80DA-E43A7AB3DAF1}" type="pres">
      <dgm:prSet presAssocID="{FA0F940B-3453-4548-BB8C-454B6D441D41}" presName="sibTrans" presStyleCnt="0"/>
      <dgm:spPr/>
    </dgm:pt>
    <dgm:pt modelId="{ED82CDCA-F2B5-4AF1-B531-306D1F26E214}" type="pres">
      <dgm:prSet presAssocID="{E0643510-8784-42D6-B6EF-CD9ABBF138D9}" presName="node" presStyleLbl="node1" presStyleIdx="7" presStyleCnt="8">
        <dgm:presLayoutVars>
          <dgm:bulletEnabled val="1"/>
        </dgm:presLayoutVars>
      </dgm:prSet>
      <dgm:spPr/>
    </dgm:pt>
  </dgm:ptLst>
  <dgm:cxnLst>
    <dgm:cxn modelId="{713C8819-B26D-4A66-9F91-A82AE0D32CBB}" srcId="{C08B15D3-E8BA-41CC-A0BD-65ED0DB0A60B}" destId="{AE8840D3-4026-40DD-86CF-AEC8C208B123}" srcOrd="1" destOrd="0" parTransId="{0687F75D-08A0-41BE-851F-C080EAD3AB07}" sibTransId="{4512D08B-3CB7-469B-B288-63B844E3BC17}"/>
    <dgm:cxn modelId="{FDECDD1F-E9C3-4EFD-8720-467502326D9A}" type="presOf" srcId="{779CE48B-5CCB-493F-A9AA-BD6D049E6CE4}" destId="{2A675460-756F-4841-AC75-CE456EA0ED48}" srcOrd="0" destOrd="0" presId="urn:microsoft.com/office/officeart/2005/8/layout/default"/>
    <dgm:cxn modelId="{F922A424-A127-4FF7-925B-C21F1613BC0C}" type="presOf" srcId="{EEDEAB2F-9179-4244-9A5A-38F871383271}" destId="{B7627EEA-576B-4BB0-9EBD-B47F9DD9AA04}" srcOrd="0" destOrd="0" presId="urn:microsoft.com/office/officeart/2005/8/layout/default"/>
    <dgm:cxn modelId="{45272B28-3F91-4795-B8F0-703778F85BCF}" type="presOf" srcId="{48936383-5223-4860-BF59-A7E91240C085}" destId="{562DFCDC-B4F5-4FB7-8594-DE38FACCE9DF}" srcOrd="0" destOrd="0" presId="urn:microsoft.com/office/officeart/2005/8/layout/default"/>
    <dgm:cxn modelId="{B5EACB32-BE50-4265-ABD5-20FDE0D4485A}" srcId="{C08B15D3-E8BA-41CC-A0BD-65ED0DB0A60B}" destId="{431910B7-AC14-4132-9C78-D871B318A457}" srcOrd="3" destOrd="0" parTransId="{52CAD4EE-5EDB-40AA-A0E1-0B0895447479}" sibTransId="{099716BE-9CC7-4C99-83B1-03E19A6A05F6}"/>
    <dgm:cxn modelId="{BF99EA37-E2E4-4C16-862C-770C0F02250F}" srcId="{C08B15D3-E8BA-41CC-A0BD-65ED0DB0A60B}" destId="{85CAAE3A-C0AB-4C28-B7E3-E193ED682053}" srcOrd="5" destOrd="0" parTransId="{BB240811-D4C1-43CB-B02E-1FE90EF2FE12}" sibTransId="{1703D12E-E5B4-4816-9D51-98C6FC4AD018}"/>
    <dgm:cxn modelId="{F4674B39-08B9-4BC5-BA67-814E57FED3F9}" srcId="{C08B15D3-E8BA-41CC-A0BD-65ED0DB0A60B}" destId="{E73B1BFF-1B29-4D43-A2F4-03553F9C138B}" srcOrd="4" destOrd="0" parTransId="{7D71BD6B-CBF0-4983-96C3-C99FDF554BAD}" sibTransId="{418B35A2-9265-40D1-B44F-C1F24D8583A4}"/>
    <dgm:cxn modelId="{2A59DE6A-D525-417A-9319-B9224A44DAD0}" type="presOf" srcId="{E73B1BFF-1B29-4D43-A2F4-03553F9C138B}" destId="{C7F6EFDE-E720-4745-B6EA-7F5019A965FC}" srcOrd="0" destOrd="0" presId="urn:microsoft.com/office/officeart/2005/8/layout/default"/>
    <dgm:cxn modelId="{E61D8070-55CD-444C-9A5B-E66D5CDEF4FE}" type="presOf" srcId="{431910B7-AC14-4132-9C78-D871B318A457}" destId="{9AF95B08-2D7F-46AB-8A3C-1B2EECFFC450}" srcOrd="0" destOrd="0" presId="urn:microsoft.com/office/officeart/2005/8/layout/default"/>
    <dgm:cxn modelId="{65C20EA0-E9A1-4F68-BA67-3CC3299CF94E}" type="presOf" srcId="{85CAAE3A-C0AB-4C28-B7E3-E193ED682053}" destId="{B68DA7F6-06FD-41C5-BD64-17C7398FAC1F}" srcOrd="0" destOrd="0" presId="urn:microsoft.com/office/officeart/2005/8/layout/default"/>
    <dgm:cxn modelId="{6EC46DA0-7167-4AFD-A837-9585A6C35F2F}" type="presOf" srcId="{E0643510-8784-42D6-B6EF-CD9ABBF138D9}" destId="{ED82CDCA-F2B5-4AF1-B531-306D1F26E214}" srcOrd="0" destOrd="0" presId="urn:microsoft.com/office/officeart/2005/8/layout/default"/>
    <dgm:cxn modelId="{8AB341A2-A0D9-495C-A93A-FD1630018CF8}" type="presOf" srcId="{AE8840D3-4026-40DD-86CF-AEC8C208B123}" destId="{D8A63873-C6A2-432A-A6FF-A54048D4DC0F}" srcOrd="0" destOrd="0" presId="urn:microsoft.com/office/officeart/2005/8/layout/default"/>
    <dgm:cxn modelId="{C5BF24AC-4630-4427-AA34-7E65A8CE2061}" srcId="{C08B15D3-E8BA-41CC-A0BD-65ED0DB0A60B}" destId="{48936383-5223-4860-BF59-A7E91240C085}" srcOrd="6" destOrd="0" parTransId="{8F7CDA31-B483-4D38-9AF1-0ED5D25D7E7D}" sibTransId="{FA0F940B-3453-4548-BB8C-454B6D441D41}"/>
    <dgm:cxn modelId="{41E5E4DF-9C61-4076-A649-7B6052815B8E}" srcId="{C08B15D3-E8BA-41CC-A0BD-65ED0DB0A60B}" destId="{779CE48B-5CCB-493F-A9AA-BD6D049E6CE4}" srcOrd="2" destOrd="0" parTransId="{53A8FABD-5774-4FC0-8A7D-894D96440DA2}" sibTransId="{6BFBDA78-0C95-48F5-BB31-E08D888C1873}"/>
    <dgm:cxn modelId="{419440E0-5851-4F98-8BDD-13C8C39719D6}" srcId="{C08B15D3-E8BA-41CC-A0BD-65ED0DB0A60B}" destId="{EEDEAB2F-9179-4244-9A5A-38F871383271}" srcOrd="0" destOrd="0" parTransId="{6243444D-73B1-4B3B-93E2-F3731C7E352D}" sibTransId="{CE2C0B0B-80AF-4DDE-8ABB-88A5208B8024}"/>
    <dgm:cxn modelId="{6A775AE4-D933-4AD1-92F8-FFAE56CBF512}" type="presOf" srcId="{C08B15D3-E8BA-41CC-A0BD-65ED0DB0A60B}" destId="{72593D02-F363-407A-9774-12A5A0B26487}" srcOrd="0" destOrd="0" presId="urn:microsoft.com/office/officeart/2005/8/layout/default"/>
    <dgm:cxn modelId="{5C3310F9-9F50-4932-BDAB-375C7E44AA42}" srcId="{C08B15D3-E8BA-41CC-A0BD-65ED0DB0A60B}" destId="{E0643510-8784-42D6-B6EF-CD9ABBF138D9}" srcOrd="7" destOrd="0" parTransId="{8B13A5EE-3E5A-427E-9C5C-BEFAB7A63141}" sibTransId="{ED57D5F1-143F-4616-9726-8833D89BBCEE}"/>
    <dgm:cxn modelId="{DB82C50F-5B2B-4C25-B0DA-0B217F37C928}" type="presParOf" srcId="{72593D02-F363-407A-9774-12A5A0B26487}" destId="{B7627EEA-576B-4BB0-9EBD-B47F9DD9AA04}" srcOrd="0" destOrd="0" presId="urn:microsoft.com/office/officeart/2005/8/layout/default"/>
    <dgm:cxn modelId="{04D6A37A-615A-4FD7-A337-37B21403F230}" type="presParOf" srcId="{72593D02-F363-407A-9774-12A5A0B26487}" destId="{752E324E-5750-4373-A7D9-9E3707DE0CA7}" srcOrd="1" destOrd="0" presId="urn:microsoft.com/office/officeart/2005/8/layout/default"/>
    <dgm:cxn modelId="{FBC46D34-AE66-4E29-94EE-6FD222225F06}" type="presParOf" srcId="{72593D02-F363-407A-9774-12A5A0B26487}" destId="{D8A63873-C6A2-432A-A6FF-A54048D4DC0F}" srcOrd="2" destOrd="0" presId="urn:microsoft.com/office/officeart/2005/8/layout/default"/>
    <dgm:cxn modelId="{DB26D21E-7583-4349-B6C0-CF5316F499EC}" type="presParOf" srcId="{72593D02-F363-407A-9774-12A5A0B26487}" destId="{073070BD-37D1-4A12-B3B5-EC5BA61527D6}" srcOrd="3" destOrd="0" presId="urn:microsoft.com/office/officeart/2005/8/layout/default"/>
    <dgm:cxn modelId="{6683E75F-E905-4AD8-A1DD-161AE255E6E4}" type="presParOf" srcId="{72593D02-F363-407A-9774-12A5A0B26487}" destId="{2A675460-756F-4841-AC75-CE456EA0ED48}" srcOrd="4" destOrd="0" presId="urn:microsoft.com/office/officeart/2005/8/layout/default"/>
    <dgm:cxn modelId="{BD3F44E3-EF49-4D39-B210-6A53DEFD2E05}" type="presParOf" srcId="{72593D02-F363-407A-9774-12A5A0B26487}" destId="{3B1618C5-0225-4260-8A7A-B127F09CCA9C}" srcOrd="5" destOrd="0" presId="urn:microsoft.com/office/officeart/2005/8/layout/default"/>
    <dgm:cxn modelId="{1B54D9D7-32C8-4D79-BF12-9782F13232A7}" type="presParOf" srcId="{72593D02-F363-407A-9774-12A5A0B26487}" destId="{9AF95B08-2D7F-46AB-8A3C-1B2EECFFC450}" srcOrd="6" destOrd="0" presId="urn:microsoft.com/office/officeart/2005/8/layout/default"/>
    <dgm:cxn modelId="{148F5E17-0D0D-4144-AF41-3C6767B3C226}" type="presParOf" srcId="{72593D02-F363-407A-9774-12A5A0B26487}" destId="{B4486C15-0E32-45D9-9686-49F7596CCFA9}" srcOrd="7" destOrd="0" presId="urn:microsoft.com/office/officeart/2005/8/layout/default"/>
    <dgm:cxn modelId="{3977B9A3-46D7-4DD8-AC32-02982BCD2471}" type="presParOf" srcId="{72593D02-F363-407A-9774-12A5A0B26487}" destId="{C7F6EFDE-E720-4745-B6EA-7F5019A965FC}" srcOrd="8" destOrd="0" presId="urn:microsoft.com/office/officeart/2005/8/layout/default"/>
    <dgm:cxn modelId="{102C345F-9E9F-4D1F-A5D3-147E4212DB5A}" type="presParOf" srcId="{72593D02-F363-407A-9774-12A5A0B26487}" destId="{79D58E34-994B-48D8-A780-C3E3CD28DAEC}" srcOrd="9" destOrd="0" presId="urn:microsoft.com/office/officeart/2005/8/layout/default"/>
    <dgm:cxn modelId="{1F98D650-8880-4CE4-A577-D42A8BDBEE6D}" type="presParOf" srcId="{72593D02-F363-407A-9774-12A5A0B26487}" destId="{B68DA7F6-06FD-41C5-BD64-17C7398FAC1F}" srcOrd="10" destOrd="0" presId="urn:microsoft.com/office/officeart/2005/8/layout/default"/>
    <dgm:cxn modelId="{09969261-A1AE-403F-8CA9-5F92D3CE41B4}" type="presParOf" srcId="{72593D02-F363-407A-9774-12A5A0B26487}" destId="{4807434E-151B-454B-A51A-856A1823ECC2}" srcOrd="11" destOrd="0" presId="urn:microsoft.com/office/officeart/2005/8/layout/default"/>
    <dgm:cxn modelId="{0559D92B-B251-4966-A55F-2369E24F3188}" type="presParOf" srcId="{72593D02-F363-407A-9774-12A5A0B26487}" destId="{562DFCDC-B4F5-4FB7-8594-DE38FACCE9DF}" srcOrd="12" destOrd="0" presId="urn:microsoft.com/office/officeart/2005/8/layout/default"/>
    <dgm:cxn modelId="{52C60DA9-79A0-4764-8700-537E3A82D216}" type="presParOf" srcId="{72593D02-F363-407A-9774-12A5A0B26487}" destId="{89603659-1EFB-4B5C-80DA-E43A7AB3DAF1}" srcOrd="13" destOrd="0" presId="urn:microsoft.com/office/officeart/2005/8/layout/default"/>
    <dgm:cxn modelId="{CA5EA13C-7110-43B8-89AC-311439D0CC19}" type="presParOf" srcId="{72593D02-F363-407A-9774-12A5A0B26487}" destId="{ED82CDCA-F2B5-4AF1-B531-306D1F26E21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B222-3EA5-4451-81E2-DCB26794B0FA}">
      <dsp:nvSpPr>
        <dsp:cNvPr id="0" name=""/>
        <dsp:cNvSpPr/>
      </dsp:nvSpPr>
      <dsp:spPr>
        <a:xfrm>
          <a:off x="0" y="77483"/>
          <a:ext cx="6245265" cy="2689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rtl="1">
            <a:lnSpc>
              <a:spcPct val="90000"/>
            </a:lnSpc>
            <a:spcBef>
              <a:spcPct val="0"/>
            </a:spcBef>
            <a:spcAft>
              <a:spcPct val="35000"/>
            </a:spcAft>
            <a:buNone/>
          </a:pPr>
          <a:r>
            <a:rPr lang="ar-LB" sz="1900" b="1" kern="1200" dirty="0"/>
            <a:t>1. الحد من الفقر في الصين</a:t>
          </a:r>
          <a:endParaRPr lang="en-US" sz="1900" b="1" kern="1200" dirty="0"/>
        </a:p>
        <a:p>
          <a:pPr marL="0" lvl="0" indent="0" algn="r" defTabSz="844550" rtl="1">
            <a:lnSpc>
              <a:spcPct val="90000"/>
            </a:lnSpc>
            <a:spcBef>
              <a:spcPct val="0"/>
            </a:spcBef>
            <a:spcAft>
              <a:spcPct val="35000"/>
            </a:spcAft>
            <a:buNone/>
          </a:pPr>
          <a:endParaRPr lang="en-US" sz="1900" b="1" kern="1200" dirty="0"/>
        </a:p>
        <a:p>
          <a:pPr marL="0" lvl="0" indent="0" algn="r" defTabSz="844550" rtl="1">
            <a:lnSpc>
              <a:spcPct val="90000"/>
            </a:lnSpc>
            <a:spcBef>
              <a:spcPct val="0"/>
            </a:spcBef>
            <a:spcAft>
              <a:spcPct val="35000"/>
            </a:spcAft>
            <a:buNone/>
          </a:pPr>
          <a:r>
            <a:rPr lang="ar-LB" sz="1900" b="1" kern="1200" dirty="0"/>
            <a:t>المنهج: الاستثمارات في التنمية الريفية والتعليم والرعاية الصحية.</a:t>
          </a:r>
          <a:endParaRPr lang="en-US" sz="1900" b="1" kern="1200" dirty="0"/>
        </a:p>
        <a:p>
          <a:pPr marL="0" lvl="0" indent="0" algn="r" defTabSz="844550" rtl="1">
            <a:lnSpc>
              <a:spcPct val="90000"/>
            </a:lnSpc>
            <a:spcBef>
              <a:spcPct val="0"/>
            </a:spcBef>
            <a:spcAft>
              <a:spcPct val="35000"/>
            </a:spcAft>
            <a:buNone/>
          </a:pPr>
          <a:r>
            <a:rPr lang="ar-LB" sz="1900" b="1" kern="1200" dirty="0"/>
            <a:t>النتيجة: انتشال الملايين من براثن الفقر، وإبراز تأثير النمو الاقتصادي المستدام.</a:t>
          </a:r>
          <a:endParaRPr lang="en-US" sz="1900" b="1" kern="1200" dirty="0"/>
        </a:p>
      </dsp:txBody>
      <dsp:txXfrm>
        <a:off x="131307" y="208790"/>
        <a:ext cx="5982651" cy="2427216"/>
      </dsp:txXfrm>
    </dsp:sp>
    <dsp:sp modelId="{19BBDD72-CFCA-4544-A3D4-B936E12E73EF}">
      <dsp:nvSpPr>
        <dsp:cNvPr id="0" name=""/>
        <dsp:cNvSpPr/>
      </dsp:nvSpPr>
      <dsp:spPr>
        <a:xfrm>
          <a:off x="0" y="2822033"/>
          <a:ext cx="6245265" cy="26898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r" defTabSz="844550" rtl="1">
            <a:lnSpc>
              <a:spcPct val="90000"/>
            </a:lnSpc>
            <a:spcBef>
              <a:spcPct val="0"/>
            </a:spcBef>
            <a:spcAft>
              <a:spcPct val="35000"/>
            </a:spcAft>
            <a:buNone/>
          </a:pPr>
          <a:r>
            <a:rPr lang="ar-LB" sz="1900" b="1" kern="1200" dirty="0"/>
            <a:t>2. برنامج </a:t>
          </a:r>
          <a:r>
            <a:rPr lang="en-US" sz="1900" b="1" kern="1200" dirty="0"/>
            <a:t>Bolsa Familia</a:t>
          </a:r>
          <a:r>
            <a:rPr lang="ar-LB" sz="1900" b="1" kern="1200" dirty="0"/>
            <a:t> في البرازيل</a:t>
          </a:r>
          <a:endParaRPr lang="en-US" sz="1900" b="1" kern="1200" dirty="0"/>
        </a:p>
        <a:p>
          <a:pPr marL="0" lvl="0" indent="0" algn="r" defTabSz="844550" rtl="1">
            <a:lnSpc>
              <a:spcPct val="90000"/>
            </a:lnSpc>
            <a:spcBef>
              <a:spcPct val="0"/>
            </a:spcBef>
            <a:spcAft>
              <a:spcPct val="35000"/>
            </a:spcAft>
            <a:buNone/>
          </a:pPr>
          <a:endParaRPr lang="en-US" sz="1900" b="1" kern="1200" dirty="0"/>
        </a:p>
        <a:p>
          <a:pPr marL="0" lvl="0" indent="0" algn="r" defTabSz="844550" rtl="1">
            <a:lnSpc>
              <a:spcPct val="90000"/>
            </a:lnSpc>
            <a:spcBef>
              <a:spcPct val="0"/>
            </a:spcBef>
            <a:spcAft>
              <a:spcPct val="35000"/>
            </a:spcAft>
            <a:buNone/>
          </a:pPr>
          <a:r>
            <a:rPr lang="ar-LB" sz="1900" b="1" kern="1200" dirty="0"/>
            <a:t>الاستراتيجية: تحويلات نقدية مشروطة لمساعدة الأسر ذات الدخل المنخفض.</a:t>
          </a:r>
          <a:endParaRPr lang="en-US" sz="1900" b="1" kern="1200" dirty="0"/>
        </a:p>
        <a:p>
          <a:pPr marL="0" lvl="0" indent="0" algn="r" defTabSz="844550" rtl="1">
            <a:lnSpc>
              <a:spcPct val="90000"/>
            </a:lnSpc>
            <a:spcBef>
              <a:spcPct val="0"/>
            </a:spcBef>
            <a:spcAft>
              <a:spcPct val="35000"/>
            </a:spcAft>
            <a:buNone/>
          </a:pPr>
          <a:r>
            <a:rPr lang="ar-LB" sz="1900" b="1" kern="1200" dirty="0"/>
            <a:t>التأثير: النجاح في الحد من الفقر وعدم المساواة في الدخل من خلال تعزيز الوصول إلى التعليم والرعاية الصحية</a:t>
          </a:r>
          <a:r>
            <a:rPr lang="en-US" sz="1900" b="1" kern="1200" dirty="0"/>
            <a:t>.</a:t>
          </a:r>
        </a:p>
        <a:p>
          <a:pPr marL="0" lvl="0" indent="0" algn="r" defTabSz="844550" rtl="1">
            <a:lnSpc>
              <a:spcPct val="90000"/>
            </a:lnSpc>
            <a:spcBef>
              <a:spcPct val="0"/>
            </a:spcBef>
            <a:spcAft>
              <a:spcPct val="35000"/>
            </a:spcAft>
            <a:buNone/>
          </a:pPr>
          <a:endParaRPr lang="en-US" sz="1900" kern="1200" dirty="0"/>
        </a:p>
      </dsp:txBody>
      <dsp:txXfrm>
        <a:off x="131307" y="2953340"/>
        <a:ext cx="5982651" cy="242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6EBA-BB7A-44B8-A4C5-EB236D1113D7}">
      <dsp:nvSpPr>
        <dsp:cNvPr id="0" name=""/>
        <dsp:cNvSpPr/>
      </dsp:nvSpPr>
      <dsp:spPr>
        <a:xfrm>
          <a:off x="0" y="920560"/>
          <a:ext cx="4250266" cy="1699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60767-27BA-4ABE-AC3A-6EE3C257508F}">
      <dsp:nvSpPr>
        <dsp:cNvPr id="0" name=""/>
        <dsp:cNvSpPr/>
      </dsp:nvSpPr>
      <dsp:spPr>
        <a:xfrm>
          <a:off x="514097" y="1302946"/>
          <a:ext cx="934722" cy="934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EA72A-A543-43F1-B935-C0602A0EB783}">
      <dsp:nvSpPr>
        <dsp:cNvPr id="0" name=""/>
        <dsp:cNvSpPr/>
      </dsp:nvSpPr>
      <dsp:spPr>
        <a:xfrm>
          <a:off x="1962917" y="920560"/>
          <a:ext cx="2287348" cy="169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63" tIns="179863" rIns="179863" bIns="179863" numCol="1" spcCol="1270" anchor="ctr" anchorCtr="0">
          <a:noAutofit/>
        </a:bodyPr>
        <a:lstStyle/>
        <a:p>
          <a:pPr marL="0" lvl="0" indent="0" algn="l" defTabSz="889000">
            <a:lnSpc>
              <a:spcPct val="90000"/>
            </a:lnSpc>
            <a:spcBef>
              <a:spcPct val="0"/>
            </a:spcBef>
            <a:spcAft>
              <a:spcPct val="35000"/>
            </a:spcAft>
            <a:buNone/>
          </a:pPr>
          <a:r>
            <a:rPr lang="ar-LB" sz="2000" b="1" i="1" kern="1200" baseline="0" dirty="0"/>
            <a:t>برنامج التحويلات النقدية المشروطة الفيدرالية</a:t>
          </a:r>
          <a:endParaRPr lang="en-US" sz="2000" kern="1200" dirty="0"/>
        </a:p>
      </dsp:txBody>
      <dsp:txXfrm>
        <a:off x="1962917" y="920560"/>
        <a:ext cx="2287348" cy="1699495"/>
      </dsp:txXfrm>
    </dsp:sp>
    <dsp:sp modelId="{81CC3BBF-6796-4D99-BF40-34A109132F1C}">
      <dsp:nvSpPr>
        <dsp:cNvPr id="0" name=""/>
        <dsp:cNvSpPr/>
      </dsp:nvSpPr>
      <dsp:spPr>
        <a:xfrm>
          <a:off x="0" y="3373187"/>
          <a:ext cx="4250266" cy="1699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1BDA8-0340-48D5-BC70-BF9D271E4428}">
      <dsp:nvSpPr>
        <dsp:cNvPr id="0" name=""/>
        <dsp:cNvSpPr/>
      </dsp:nvSpPr>
      <dsp:spPr>
        <a:xfrm>
          <a:off x="514097" y="3427316"/>
          <a:ext cx="934722" cy="934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1DD976-F967-4F3F-9C23-EFC5542A3CDD}">
      <dsp:nvSpPr>
        <dsp:cNvPr id="0" name=""/>
        <dsp:cNvSpPr/>
      </dsp:nvSpPr>
      <dsp:spPr>
        <a:xfrm>
          <a:off x="1560733" y="3373187"/>
          <a:ext cx="2287348" cy="1699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63" tIns="179863" rIns="179863" bIns="179863" numCol="1" spcCol="1270" anchor="ctr" anchorCtr="0">
          <a:noAutofit/>
        </a:bodyPr>
        <a:lstStyle/>
        <a:p>
          <a:pPr marL="0" lvl="0" indent="0" algn="l" defTabSz="889000">
            <a:lnSpc>
              <a:spcPct val="90000"/>
            </a:lnSpc>
            <a:spcBef>
              <a:spcPct val="0"/>
            </a:spcBef>
            <a:spcAft>
              <a:spcPct val="35000"/>
            </a:spcAft>
            <a:buNone/>
          </a:pPr>
          <a:r>
            <a:rPr lang="ar-LB" sz="2000" b="1" i="1" kern="1200" dirty="0"/>
            <a:t>تسعى إلى كسر الفقر بين الأجيال من خلال التحويلات النقدية والحصول على التعليم والصحة.</a:t>
          </a:r>
          <a:endParaRPr lang="en-US" sz="2000" kern="1200" dirty="0"/>
        </a:p>
      </dsp:txBody>
      <dsp:txXfrm>
        <a:off x="1560733" y="3373187"/>
        <a:ext cx="2287348" cy="1699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27EEA-576B-4BB0-9EBD-B47F9DD9AA04}">
      <dsp:nvSpPr>
        <dsp:cNvPr id="0" name=""/>
        <dsp:cNvSpPr/>
      </dsp:nvSpPr>
      <dsp:spPr>
        <a:xfrm>
          <a:off x="163150" y="462621"/>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انخفاض بنسبة 15% تقريبًا في عدد الفقراء، وتخفيض بنسبة 25% في عدد الفقر المدقع بحلول عام 2017.</a:t>
          </a:r>
        </a:p>
      </dsp:txBody>
      <dsp:txXfrm>
        <a:off x="163150" y="462621"/>
        <a:ext cx="2369604" cy="1421762"/>
      </dsp:txXfrm>
    </dsp:sp>
    <dsp:sp modelId="{D8A63873-C6A2-432A-A6FF-A54048D4DC0F}">
      <dsp:nvSpPr>
        <dsp:cNvPr id="0" name=""/>
        <dsp:cNvSpPr/>
      </dsp:nvSpPr>
      <dsp:spPr>
        <a:xfrm>
          <a:off x="2769715" y="462621"/>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انتشال 3.2 مليون شخص من الفقر، و3.4 مليون من الفقر المدقع (2017).</a:t>
          </a:r>
          <a:endParaRPr lang="en-US" sz="1600" kern="1200" dirty="0"/>
        </a:p>
      </dsp:txBody>
      <dsp:txXfrm>
        <a:off x="2769715" y="462621"/>
        <a:ext cx="2369604" cy="1421762"/>
      </dsp:txXfrm>
    </dsp:sp>
    <dsp:sp modelId="{2A675460-756F-4841-AC75-CE456EA0ED48}">
      <dsp:nvSpPr>
        <dsp:cNvPr id="0" name=""/>
        <dsp:cNvSpPr/>
      </dsp:nvSpPr>
      <dsp:spPr>
        <a:xfrm>
          <a:off x="5376280" y="462621"/>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الحد من التفاوتات الإقليمية: لوحظ التأثير الأكبر في أفقر المناطق في البرازيل.</a:t>
          </a:r>
          <a:endParaRPr lang="en-US" sz="1600" kern="1200" dirty="0"/>
        </a:p>
      </dsp:txBody>
      <dsp:txXfrm>
        <a:off x="5376280" y="462621"/>
        <a:ext cx="2369604" cy="1421762"/>
      </dsp:txXfrm>
    </dsp:sp>
    <dsp:sp modelId="{9AF95B08-2D7F-46AB-8A3C-1B2EECFFC450}">
      <dsp:nvSpPr>
        <dsp:cNvPr id="0" name=""/>
        <dsp:cNvSpPr/>
      </dsp:nvSpPr>
      <dsp:spPr>
        <a:xfrm>
          <a:off x="7982844" y="462621"/>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إعادة توزيع الموارد: يصل حوالي 70% من موارد البرنامج إلى أفقر 20% من السكان.</a:t>
          </a:r>
          <a:endParaRPr lang="en-US" sz="1600" kern="1200" dirty="0"/>
        </a:p>
      </dsp:txBody>
      <dsp:txXfrm>
        <a:off x="7982844" y="462621"/>
        <a:ext cx="2369604" cy="1421762"/>
      </dsp:txXfrm>
    </dsp:sp>
    <dsp:sp modelId="{C7F6EFDE-E720-4745-B6EA-7F5019A965FC}">
      <dsp:nvSpPr>
        <dsp:cNvPr id="0" name=""/>
        <dsp:cNvSpPr/>
      </dsp:nvSpPr>
      <dsp:spPr>
        <a:xfrm>
          <a:off x="3724" y="2516928"/>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انخفاض معامل جيني بنحو 1-1.5% (2001-2015)</a:t>
          </a:r>
          <a:endParaRPr lang="en-US" sz="1600" kern="1200" dirty="0"/>
        </a:p>
      </dsp:txBody>
      <dsp:txXfrm>
        <a:off x="3724" y="2516928"/>
        <a:ext cx="2369604" cy="1421762"/>
      </dsp:txXfrm>
    </dsp:sp>
    <dsp:sp modelId="{B68DA7F6-06FD-41C5-BD64-17C7398FAC1F}">
      <dsp:nvSpPr>
        <dsp:cNvPr id="0" name=""/>
        <dsp:cNvSpPr/>
      </dsp:nvSpPr>
      <dsp:spPr>
        <a:xfrm>
          <a:off x="2638866" y="2121344"/>
          <a:ext cx="2688458" cy="2212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LB" sz="1600" kern="1200" dirty="0"/>
            <a:t>التأثيرات التي تتجاوز الدخل:</a:t>
          </a:r>
          <a:endParaRPr lang="en-US" sz="1600" kern="1200" dirty="0"/>
        </a:p>
        <a:p>
          <a:pPr marL="0" lvl="0" indent="0" algn="r" defTabSz="711200" rtl="1">
            <a:lnSpc>
              <a:spcPct val="90000"/>
            </a:lnSpc>
            <a:spcBef>
              <a:spcPct val="0"/>
            </a:spcBef>
            <a:spcAft>
              <a:spcPct val="35000"/>
            </a:spcAft>
            <a:buNone/>
          </a:pPr>
          <a:r>
            <a:rPr lang="ar-LB" sz="1600" kern="1200" dirty="0"/>
            <a:t>- النتائج الصحية الإيجابية: ترتبط بانخفاض معدل وفيات الرضع، وانخفاض معدلات الولادة المبكرة.</a:t>
          </a:r>
          <a:endParaRPr lang="en-US" sz="1600" kern="1200" dirty="0"/>
        </a:p>
        <a:p>
          <a:pPr marL="0" lvl="0" indent="0" algn="r" defTabSz="711200" rtl="1">
            <a:lnSpc>
              <a:spcPct val="90000"/>
            </a:lnSpc>
            <a:spcBef>
              <a:spcPct val="0"/>
            </a:spcBef>
            <a:spcAft>
              <a:spcPct val="35000"/>
            </a:spcAft>
            <a:buNone/>
          </a:pPr>
          <a:r>
            <a:rPr lang="ar-LB" sz="1600" kern="1200" dirty="0"/>
            <a:t>- تأثير التعليم: زيادة معدلات الحضور للشباب.</a:t>
          </a:r>
          <a:endParaRPr lang="en-US" sz="1600" kern="1200" dirty="0"/>
        </a:p>
        <a:p>
          <a:pPr marL="0" lvl="0" indent="0" algn="r" defTabSz="711200" rtl="1">
            <a:lnSpc>
              <a:spcPct val="90000"/>
            </a:lnSpc>
            <a:spcBef>
              <a:spcPct val="0"/>
            </a:spcBef>
            <a:spcAft>
              <a:spcPct val="35000"/>
            </a:spcAft>
            <a:buNone/>
          </a:pPr>
          <a:r>
            <a:rPr lang="ar-LB" sz="1600" kern="1200" dirty="0"/>
            <a:t>- تأثير سوق العمل: آثار إيجابية على الدخول إلى سوق العمل الرسمي.</a:t>
          </a:r>
          <a:endParaRPr lang="en-US" sz="1600" kern="1200" dirty="0"/>
        </a:p>
      </dsp:txBody>
      <dsp:txXfrm>
        <a:off x="2638866" y="2121344"/>
        <a:ext cx="2688458" cy="2212930"/>
      </dsp:txXfrm>
    </dsp:sp>
    <dsp:sp modelId="{562DFCDC-B4F5-4FB7-8594-DE38FACCE9DF}">
      <dsp:nvSpPr>
        <dsp:cNvPr id="0" name=""/>
        <dsp:cNvSpPr/>
      </dsp:nvSpPr>
      <dsp:spPr>
        <a:xfrm>
          <a:off x="5535707" y="2516928"/>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فعالة من حيث التكلفة: ارتفاع تأثير مضاعف الناتج المحلي الإجمالي = 1.78 دولار.</a:t>
          </a:r>
          <a:endParaRPr lang="en-US" sz="1600" kern="1200" dirty="0"/>
        </a:p>
      </dsp:txBody>
      <dsp:txXfrm>
        <a:off x="5535707" y="2516928"/>
        <a:ext cx="2369604" cy="1421762"/>
      </dsp:txXfrm>
    </dsp:sp>
    <dsp:sp modelId="{ED82CDCA-F2B5-4AF1-B531-306D1F26E214}">
      <dsp:nvSpPr>
        <dsp:cNvPr id="0" name=""/>
        <dsp:cNvSpPr/>
      </dsp:nvSpPr>
      <dsp:spPr>
        <a:xfrm>
          <a:off x="8142271" y="2516928"/>
          <a:ext cx="2369604" cy="1421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1600" kern="1200" dirty="0"/>
            <a:t>الشعبية والاستدامة: تم الحفاظ عليها من خلال إدارات متعددة مع إصلاحات مستمرة.</a:t>
          </a:r>
          <a:endParaRPr lang="en-US" sz="1600" kern="1200" dirty="0"/>
        </a:p>
      </dsp:txBody>
      <dsp:txXfrm>
        <a:off x="8142271" y="2516928"/>
        <a:ext cx="2369604" cy="1421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D11A5-304F-4245-B085-0E68561A4B88}" type="datetimeFigureOut">
              <a:rPr lang="en-US" smtClean="0"/>
              <a:t>23/11/2023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A04EF-78D7-B644-9F9F-461EEF6A4EBA}" type="slidenum">
              <a:rPr lang="en-US" smtClean="0"/>
              <a:t>‹#›</a:t>
            </a:fld>
            <a:endParaRPr lang="en-US"/>
          </a:p>
        </p:txBody>
      </p:sp>
    </p:spTree>
    <p:extLst>
      <p:ext uri="{BB962C8B-B14F-4D97-AF65-F5344CB8AC3E}">
        <p14:creationId xmlns:p14="http://schemas.microsoft.com/office/powerpoint/2010/main" val="8326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45937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20446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46297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59203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00523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96941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5796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3836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97D03-2AAD-ED44-A57F-D88105EADBF6}" type="datetimeFigureOut">
              <a:rPr lang="en-US" smtClean="0"/>
              <a:t>23/11/2023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98045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97D03-2AAD-ED44-A57F-D88105EADBF6}" type="datetimeFigureOut">
              <a:rPr lang="en-US" smtClean="0"/>
              <a:t>23/11/2023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59134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7D03-2AAD-ED44-A57F-D88105EADBF6}" type="datetimeFigureOut">
              <a:rPr lang="en-US" smtClean="0"/>
              <a:t>23/11/2023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04347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2717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73622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97D03-2AAD-ED44-A57F-D88105EADBF6}" type="datetimeFigureOut">
              <a:rPr lang="en-US" smtClean="0"/>
              <a:t>23/11/2023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878B-9C2E-5847-A458-0EE01C36E4B2}" type="slidenum">
              <a:rPr lang="en-US" smtClean="0"/>
              <a:t>‹#›</a:t>
            </a:fld>
            <a:endParaRPr lang="en-US"/>
          </a:p>
        </p:txBody>
      </p:sp>
    </p:spTree>
    <p:extLst>
      <p:ext uri="{BB962C8B-B14F-4D97-AF65-F5344CB8AC3E}">
        <p14:creationId xmlns:p14="http://schemas.microsoft.com/office/powerpoint/2010/main" val="96771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p:cNvSpPr>
            <a:spLocks noGrp="1"/>
          </p:cNvSpPr>
          <p:nvPr>
            <p:ph type="ctrTitle"/>
          </p:nvPr>
        </p:nvSpPr>
        <p:spPr>
          <a:xfrm>
            <a:off x="1607609" y="1707516"/>
            <a:ext cx="10327215" cy="2050383"/>
          </a:xfrm>
        </p:spPr>
        <p:txBody>
          <a:bodyPr vert="horz" lIns="91440" tIns="45720" rIns="91440" bIns="45720" rtlCol="0" anchor="ctr">
            <a:normAutofit/>
          </a:bodyPr>
          <a:lstStyle/>
          <a:p>
            <a:pPr algn="r" rtl="1"/>
            <a:r>
              <a:rPr lang="ar-LB" sz="5400" b="1" kern="1200" dirty="0">
                <a:solidFill>
                  <a:schemeClr val="tx1"/>
                </a:solidFill>
                <a:latin typeface="+mj-lt"/>
                <a:ea typeface="+mj-ea"/>
                <a:cs typeface="+mj-cs"/>
              </a:rPr>
              <a:t>سياسات الحد من الفقر: دروس عالمية</a:t>
            </a:r>
            <a:endParaRPr lang="en-US" sz="5400" b="1" kern="1200" dirty="0">
              <a:solidFill>
                <a:schemeClr val="tx1"/>
              </a:solidFill>
              <a:latin typeface="+mj-lt"/>
              <a:ea typeface="+mj-ea"/>
              <a:cs typeface="+mj-cs"/>
            </a:endParaRPr>
          </a:p>
        </p:txBody>
      </p:sp>
      <p:sp>
        <p:nvSpPr>
          <p:cNvPr id="3" name="Subtitle 2"/>
          <p:cNvSpPr>
            <a:spLocks/>
          </p:cNvSpPr>
          <p:nvPr/>
        </p:nvSpPr>
        <p:spPr>
          <a:xfrm>
            <a:off x="3148576" y="3755340"/>
            <a:ext cx="8609480" cy="1058379"/>
          </a:xfrm>
          <a:prstGeom prst="rect">
            <a:avLst/>
          </a:prstGeom>
        </p:spPr>
        <p:txBody>
          <a:bodyPr>
            <a:noAutofit/>
          </a:bodyPr>
          <a:lstStyle/>
          <a:p>
            <a:pPr algn="r" defTabSz="576072">
              <a:lnSpc>
                <a:spcPct val="90000"/>
              </a:lnSpc>
              <a:spcBef>
                <a:spcPct val="0"/>
              </a:spcBef>
              <a:spcAft>
                <a:spcPts val="600"/>
              </a:spcAft>
            </a:pPr>
            <a:r>
              <a:rPr lang="ar-LB" sz="3200" b="1" kern="1200" dirty="0">
                <a:solidFill>
                  <a:srgbClr val="005897"/>
                </a:solidFill>
                <a:latin typeface="+mn-lt"/>
                <a:ea typeface="+mj-ea"/>
                <a:cs typeface="+mj-cs"/>
              </a:rPr>
              <a:t>كلاوديو سانتيبانيز (إدارة الشؤون الاقتصادية والاجتماعية)</a:t>
            </a:r>
          </a:p>
          <a:p>
            <a:pPr algn="r" defTabSz="576072" rtl="1">
              <a:lnSpc>
                <a:spcPct val="90000"/>
              </a:lnSpc>
              <a:spcBef>
                <a:spcPct val="0"/>
              </a:spcBef>
              <a:spcAft>
                <a:spcPts val="600"/>
              </a:spcAft>
            </a:pPr>
            <a:r>
              <a:rPr lang="ar-LB" sz="3200" b="1" kern="1200" dirty="0">
                <a:solidFill>
                  <a:srgbClr val="005897"/>
                </a:solidFill>
                <a:latin typeface="+mn-lt"/>
                <a:ea typeface="+mj-ea"/>
                <a:cs typeface="+mj-cs"/>
              </a:rPr>
              <a:t>ماريا كارمن ألبين (الإسكوا)</a:t>
            </a:r>
            <a:endParaRPr lang="en-US" sz="3200" dirty="0"/>
          </a:p>
        </p:txBody>
      </p:sp>
      <p:sp>
        <p:nvSpPr>
          <p:cNvPr id="5" name="TextBox 4">
            <a:extLst>
              <a:ext uri="{FF2B5EF4-FFF2-40B4-BE49-F238E27FC236}">
                <a16:creationId xmlns:a16="http://schemas.microsoft.com/office/drawing/2014/main" id="{03C10C85-A68A-92FA-43B6-70F6428FEB68}"/>
              </a:ext>
            </a:extLst>
          </p:cNvPr>
          <p:cNvSpPr txBox="1"/>
          <p:nvPr/>
        </p:nvSpPr>
        <p:spPr>
          <a:xfrm>
            <a:off x="164306" y="4925041"/>
            <a:ext cx="8129588" cy="1477328"/>
          </a:xfrm>
          <a:prstGeom prst="rect">
            <a:avLst/>
          </a:prstGeom>
          <a:noFill/>
        </p:spPr>
        <p:txBody>
          <a:bodyPr wrap="square" rtlCol="0">
            <a:spAutoFit/>
          </a:bodyPr>
          <a:lstStyle/>
          <a:p>
            <a:pPr marL="0" marR="0" algn="ctr"/>
            <a:r>
              <a:rPr lang="ar-LB" sz="1800" b="1" kern="1400" dirty="0">
                <a:effectLst/>
                <a:latin typeface="Times New Roman" panose="02020603050405020304" pitchFamily="18" charset="0"/>
                <a:ea typeface="SimSun" panose="02010600030101010101" pitchFamily="2" charset="-122"/>
              </a:rPr>
              <a:t>تحسين الحد من الفقر في الدول العربية: </a:t>
            </a:r>
            <a:endParaRPr lang="en-US" sz="1800" b="1" kern="1400" dirty="0">
              <a:effectLst/>
              <a:latin typeface="Times New Roman" panose="02020603050405020304" pitchFamily="18" charset="0"/>
              <a:ea typeface="SimSun" panose="02010600030101010101" pitchFamily="2" charset="-122"/>
            </a:endParaRPr>
          </a:p>
          <a:p>
            <a:pPr marL="0" marR="0" algn="ctr"/>
            <a:r>
              <a:rPr lang="ar-LB" sz="1800" b="1" kern="1400" dirty="0">
                <a:effectLst/>
                <a:latin typeface="Times New Roman" panose="02020603050405020304" pitchFamily="18" charset="0"/>
                <a:ea typeface="SimSun" panose="02010600030101010101" pitchFamily="2" charset="-122"/>
              </a:rPr>
              <a:t>قياس وأدوات لتوجيه السياسات، </a:t>
            </a:r>
            <a:endParaRPr lang="en-US" sz="1800" b="1" kern="1400" dirty="0">
              <a:effectLst/>
              <a:latin typeface="Times New Roman" panose="02020603050405020304" pitchFamily="18" charset="0"/>
              <a:ea typeface="SimSun" panose="02010600030101010101" pitchFamily="2" charset="-122"/>
            </a:endParaRPr>
          </a:p>
          <a:p>
            <a:pPr marL="0" marR="0" algn="ctr"/>
            <a:r>
              <a:rPr lang="ar-LB" sz="1800" b="1" kern="1400" dirty="0">
                <a:effectLst/>
                <a:latin typeface="Times New Roman" panose="02020603050405020304" pitchFamily="18" charset="0"/>
                <a:ea typeface="SimSun" panose="02010600030101010101" pitchFamily="2" charset="-122"/>
              </a:rPr>
              <a:t>المملكة الأردنية الهاشمية، عمان</a:t>
            </a:r>
            <a:endParaRPr lang="en-US" sz="1800" b="1" kern="1400" dirty="0">
              <a:effectLst/>
              <a:latin typeface="Times New Roman" panose="02020603050405020304" pitchFamily="18" charset="0"/>
              <a:ea typeface="SimSun" panose="02010600030101010101" pitchFamily="2" charset="-122"/>
            </a:endParaRPr>
          </a:p>
          <a:p>
            <a:pPr marL="0" marR="0" algn="ctr"/>
            <a:endParaRPr lang="ar-LB" sz="1800" b="1" kern="1400" dirty="0">
              <a:effectLst/>
              <a:latin typeface="Times New Roman" panose="02020603050405020304" pitchFamily="18" charset="0"/>
              <a:ea typeface="SimSun" panose="02010600030101010101" pitchFamily="2" charset="-122"/>
            </a:endParaRPr>
          </a:p>
          <a:p>
            <a:pPr marL="0" marR="0" algn="ctr"/>
            <a:r>
              <a:rPr lang="ar-LB" sz="1800" b="1" kern="1400" dirty="0">
                <a:effectLst/>
                <a:latin typeface="Times New Roman" panose="02020603050405020304" pitchFamily="18" charset="0"/>
                <a:ea typeface="SimSun" panose="02010600030101010101" pitchFamily="2" charset="-122"/>
              </a:rPr>
              <a:t>28-29 نوفمبر 2023</a:t>
            </a:r>
            <a:endParaRPr lang="en-US" sz="1800" dirty="0">
              <a:effectLst/>
              <a:latin typeface="Times New Roman" panose="02020603050405020304" pitchFamily="18" charset="0"/>
              <a:ea typeface="Calibri" panose="020F0502020204030204" pitchFamily="34" charset="0"/>
            </a:endParaRPr>
          </a:p>
        </p:txBody>
      </p:sp>
      <p:pic>
        <p:nvPicPr>
          <p:cNvPr id="2051" name="Picture 2" descr="A picture containing drawing, sketch, circle, clipart&#10;&#10;Description automatically generated">
            <a:extLst>
              <a:ext uri="{FF2B5EF4-FFF2-40B4-BE49-F238E27FC236}">
                <a16:creationId xmlns:a16="http://schemas.microsoft.com/office/drawing/2014/main" id="{1BAA6290-C89C-B8F6-3E63-AEDCEC976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890588"/>
            <a:ext cx="1044575" cy="7318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descr="A picture containing graphics, circle, darkness, art&#10;&#10;Description automatically generated">
            <a:extLst>
              <a:ext uri="{FF2B5EF4-FFF2-40B4-BE49-F238E27FC236}">
                <a16:creationId xmlns:a16="http://schemas.microsoft.com/office/drawing/2014/main" id="{9D89138D-4061-243F-315D-569CDDEE9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800100"/>
            <a:ext cx="2303463" cy="844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A close-up of a logo&#10;&#10;Description automatically generated">
            <a:extLst>
              <a:ext uri="{FF2B5EF4-FFF2-40B4-BE49-F238E27FC236}">
                <a16:creationId xmlns:a16="http://schemas.microsoft.com/office/drawing/2014/main" id="{244613A4-0850-16B0-66E9-E050A6C5D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750888"/>
            <a:ext cx="2628900" cy="842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CE541E65-0990-A9C6-526E-E9BA5F116B1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4D99A346-66FC-6EF9-516F-C7C57502D68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805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53EEB-1585-C76F-EE9B-832EC67A71B3}"/>
              </a:ext>
            </a:extLst>
          </p:cNvPr>
          <p:cNvSpPr>
            <a:spLocks noGrp="1"/>
          </p:cNvSpPr>
          <p:nvPr>
            <p:ph type="title"/>
          </p:nvPr>
        </p:nvSpPr>
        <p:spPr>
          <a:xfrm>
            <a:off x="1245072" y="1289765"/>
            <a:ext cx="3651101" cy="4270963"/>
          </a:xfrm>
        </p:spPr>
        <p:txBody>
          <a:bodyPr anchor="ctr">
            <a:normAutofit/>
          </a:bodyPr>
          <a:lstStyle/>
          <a:p>
            <a:pPr algn="ctr"/>
            <a:r>
              <a:rPr lang="ar-LB" sz="4800" dirty="0">
                <a:solidFill>
                  <a:srgbClr val="FFFFFF"/>
                </a:solidFill>
              </a:rPr>
              <a:t>الحد من الفقر بشكل ملحوظ، ولكنه لا يخلو من التحديات</a:t>
            </a:r>
            <a:endParaRPr lang="en-US" sz="4800" dirty="0">
              <a:solidFill>
                <a:srgbClr val="FFFFFF"/>
              </a:solidFill>
            </a:endParaRPr>
          </a:p>
        </p:txBody>
      </p:sp>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4C76811-C866-75C6-4C09-112A9036D9D4}"/>
              </a:ext>
            </a:extLst>
          </p:cNvPr>
          <p:cNvSpPr>
            <a:spLocks noGrp="1"/>
          </p:cNvSpPr>
          <p:nvPr>
            <p:ph idx="1"/>
          </p:nvPr>
        </p:nvSpPr>
        <p:spPr>
          <a:xfrm>
            <a:off x="6297233" y="518400"/>
            <a:ext cx="4771607" cy="5837949"/>
          </a:xfrm>
        </p:spPr>
        <p:txBody>
          <a:bodyPr anchor="ctr">
            <a:normAutofit/>
          </a:bodyPr>
          <a:lstStyle/>
          <a:p>
            <a:pPr algn="r" rtl="1"/>
            <a:r>
              <a:rPr lang="ar-LB" sz="2000" dirty="0">
                <a:solidFill>
                  <a:schemeClr val="tx1">
                    <a:alpha val="80000"/>
                  </a:schemeClr>
                </a:solidFill>
              </a:rPr>
              <a:t>ولا تزال المجتمعات الريفية تواجه مستويات معيشية منخفضة.</a:t>
            </a:r>
          </a:p>
          <a:p>
            <a:pPr algn="r" rtl="1"/>
            <a:r>
              <a:rPr lang="ar-LB" sz="2000" dirty="0">
                <a:solidFill>
                  <a:schemeClr val="tx1">
                    <a:alpha val="80000"/>
                  </a:schemeClr>
                </a:solidFill>
              </a:rPr>
              <a:t>التفاوت بين الشرق والغرب: فجوة واسعة في الدخل المتاح بين المناطق الشرقية والغربية.</a:t>
            </a:r>
          </a:p>
          <a:p>
            <a:pPr algn="r" rtl="1"/>
            <a:r>
              <a:rPr lang="ar-LB" sz="2000" dirty="0">
                <a:solidFill>
                  <a:schemeClr val="tx1">
                    <a:alpha val="80000"/>
                  </a:schemeClr>
                </a:solidFill>
              </a:rPr>
              <a:t>العمال المهاجرون الريفيون: يعمل العديد منهم في وظائف هشة (منخفضة الدخل، وظروف عمل صعبة)، ومحدودية الوصول إلى شبكات الأمان، بسبب قيود تسجيل الأسر.</a:t>
            </a:r>
          </a:p>
          <a:p>
            <a:pPr algn="r" rtl="1"/>
            <a:r>
              <a:rPr lang="ar-LB" sz="2000" dirty="0">
                <a:solidFill>
                  <a:schemeClr val="tx1">
                    <a:alpha val="80000"/>
                  </a:schemeClr>
                </a:solidFill>
              </a:rPr>
              <a:t>تباطؤ النمو الاقتصادي: يشكل تباطؤ النمو الاقتصادي تحديا أمام الجهود المستدامة للتخفيف من حدة الفقر.</a:t>
            </a:r>
            <a:endParaRPr lang="en-US" sz="2000" dirty="0">
              <a:solidFill>
                <a:schemeClr val="tx1">
                  <a:alpha val="80000"/>
                </a:schemeClr>
              </a:solidFill>
            </a:endParaRP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80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629301" y="955589"/>
            <a:ext cx="3457669" cy="2865458"/>
          </a:xfrm>
        </p:spPr>
        <p:txBody>
          <a:bodyPr vert="horz" lIns="91440" tIns="45720" rIns="91440" bIns="45720" rtlCol="0" anchor="ctr">
            <a:normAutofit/>
          </a:bodyPr>
          <a:lstStyle/>
          <a:p>
            <a:pPr algn="ctr"/>
            <a:r>
              <a:rPr lang="ar-LB" sz="4800" b="1" i="1" dirty="0">
                <a:solidFill>
                  <a:schemeClr val="tx2"/>
                </a:solidFill>
              </a:rPr>
              <a:t>البرازيل</a:t>
            </a:r>
            <a:br>
              <a:rPr lang="en-US" sz="4800" b="1" i="1" dirty="0">
                <a:solidFill>
                  <a:schemeClr val="tx2"/>
                </a:solidFill>
              </a:rPr>
            </a:br>
            <a:br>
              <a:rPr lang="ar-LB" sz="4800" b="1" i="1" dirty="0">
                <a:solidFill>
                  <a:schemeClr val="tx2"/>
                </a:solidFill>
              </a:rPr>
            </a:br>
            <a:r>
              <a:rPr lang="ar-LB" sz="4800" b="1" i="1" dirty="0">
                <a:solidFill>
                  <a:schemeClr val="tx2"/>
                </a:solidFill>
              </a:rPr>
              <a:t>الحقيبة العائلية</a:t>
            </a:r>
            <a:br>
              <a:rPr lang="en-US" sz="4800" b="1" i="1" dirty="0">
                <a:solidFill>
                  <a:schemeClr val="tx2"/>
                </a:solidFill>
              </a:rPr>
            </a:br>
            <a:r>
              <a:rPr lang="en-US" sz="4800" b="1" i="1" dirty="0">
                <a:solidFill>
                  <a:schemeClr val="tx2"/>
                </a:solidFill>
              </a:rPr>
              <a:t>Bolsa </a:t>
            </a:r>
            <a:r>
              <a:rPr lang="en-US" sz="4800" b="1" i="1" dirty="0" err="1">
                <a:solidFill>
                  <a:schemeClr val="tx2"/>
                </a:solidFill>
              </a:rPr>
              <a:t>Família</a:t>
            </a:r>
            <a:r>
              <a:rPr lang="en-US" sz="4800" b="1" i="1" dirty="0">
                <a:solidFill>
                  <a:schemeClr val="tx2"/>
                </a:solidFill>
              </a:rPr>
              <a:t> </a:t>
            </a:r>
          </a:p>
        </p:txBody>
      </p:sp>
      <p:grpSp>
        <p:nvGrpSpPr>
          <p:cNvPr id="43" name="Group 42">
            <a:extLst>
              <a:ext uri="{FF2B5EF4-FFF2-40B4-BE49-F238E27FC236}">
                <a16:creationId xmlns:a16="http://schemas.microsoft.com/office/drawing/2014/main" id="{30483244-3FE1-5CDD-710A-F74FDBFB2F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707" y="5350720"/>
            <a:ext cx="1952954" cy="1663853"/>
            <a:chOff x="-115707" y="5350720"/>
            <a:chExt cx="1952954" cy="1663853"/>
          </a:xfrm>
        </p:grpSpPr>
        <p:sp>
          <p:nvSpPr>
            <p:cNvPr id="44" name="Freeform: Shape 43">
              <a:extLst>
                <a:ext uri="{FF2B5EF4-FFF2-40B4-BE49-F238E27FC236}">
                  <a16:creationId xmlns:a16="http://schemas.microsoft.com/office/drawing/2014/main" id="{C19FC087-ADB8-F0CB-388D-4029C1B53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111881">
              <a:off x="259292" y="6176131"/>
              <a:ext cx="325448" cy="313454"/>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711207 w 3020684"/>
                <a:gd name="connsiteY0" fmla="*/ 130849 h 2750940"/>
                <a:gd name="connsiteX1" fmla="*/ 78716 w 3020684"/>
                <a:gd name="connsiteY1" fmla="*/ 1337983 h 2750940"/>
                <a:gd name="connsiteX2" fmla="*/ 293599 w 3020684"/>
                <a:gd name="connsiteY2" fmla="*/ 2534547 h 2750940"/>
                <a:gd name="connsiteX3" fmla="*/ 2621701 w 3020684"/>
                <a:gd name="connsiteY3" fmla="*/ 2610685 h 2750940"/>
                <a:gd name="connsiteX4" fmla="*/ 3003114 w 3020684"/>
                <a:gd name="connsiteY4" fmla="*/ 1062907 h 2750940"/>
                <a:gd name="connsiteX5" fmla="*/ 2122563 w 3020684"/>
                <a:gd name="connsiteY5" fmla="*/ 137475 h 2750940"/>
                <a:gd name="connsiteX6" fmla="*/ 711207 w 3020684"/>
                <a:gd name="connsiteY6" fmla="*/ 130849 h 2750940"/>
                <a:gd name="connsiteX0" fmla="*/ 529556 w 2839033"/>
                <a:gd name="connsiteY0" fmla="*/ 130849 h 2750940"/>
                <a:gd name="connsiteX1" fmla="*/ 111948 w 2839033"/>
                <a:gd name="connsiteY1" fmla="*/ 2534547 h 2750940"/>
                <a:gd name="connsiteX2" fmla="*/ 2440050 w 2839033"/>
                <a:gd name="connsiteY2" fmla="*/ 2610685 h 2750940"/>
                <a:gd name="connsiteX3" fmla="*/ 2821463 w 2839033"/>
                <a:gd name="connsiteY3" fmla="*/ 1062907 h 2750940"/>
                <a:gd name="connsiteX4" fmla="*/ 1940912 w 2839033"/>
                <a:gd name="connsiteY4" fmla="*/ 137475 h 2750940"/>
                <a:gd name="connsiteX5" fmla="*/ 529556 w 2839033"/>
                <a:gd name="connsiteY5" fmla="*/ 130849 h 2750940"/>
                <a:gd name="connsiteX0" fmla="*/ 274338 w 2973736"/>
                <a:gd name="connsiteY0" fmla="*/ 422384 h 2697767"/>
                <a:gd name="connsiteX1" fmla="*/ 246651 w 2973736"/>
                <a:gd name="connsiteY1" fmla="*/ 2436688 h 2697767"/>
                <a:gd name="connsiteX2" fmla="*/ 2574753 w 2973736"/>
                <a:gd name="connsiteY2" fmla="*/ 2512826 h 2697767"/>
                <a:gd name="connsiteX3" fmla="*/ 2956166 w 2973736"/>
                <a:gd name="connsiteY3" fmla="*/ 965048 h 2697767"/>
                <a:gd name="connsiteX4" fmla="*/ 2075615 w 2973736"/>
                <a:gd name="connsiteY4" fmla="*/ 39616 h 2697767"/>
                <a:gd name="connsiteX5" fmla="*/ 274338 w 2973736"/>
                <a:gd name="connsiteY5" fmla="*/ 422384 h 2697767"/>
                <a:gd name="connsiteX0" fmla="*/ 100018 w 2811870"/>
                <a:gd name="connsiteY0" fmla="*/ 446539 h 2755139"/>
                <a:gd name="connsiteX1" fmla="*/ 462726 w 2811870"/>
                <a:gd name="connsiteY1" fmla="*/ 2519633 h 2755139"/>
                <a:gd name="connsiteX2" fmla="*/ 2400433 w 2811870"/>
                <a:gd name="connsiteY2" fmla="*/ 2536981 h 2755139"/>
                <a:gd name="connsiteX3" fmla="*/ 2781846 w 2811870"/>
                <a:gd name="connsiteY3" fmla="*/ 989203 h 2755139"/>
                <a:gd name="connsiteX4" fmla="*/ 1901295 w 2811870"/>
                <a:gd name="connsiteY4" fmla="*/ 63771 h 2755139"/>
                <a:gd name="connsiteX5" fmla="*/ 100018 w 2811870"/>
                <a:gd name="connsiteY5" fmla="*/ 446539 h 2755139"/>
                <a:gd name="connsiteX0" fmla="*/ 91560 w 2784878"/>
                <a:gd name="connsiteY0" fmla="*/ 446539 h 2832031"/>
                <a:gd name="connsiteX1" fmla="*/ 454268 w 2784878"/>
                <a:gd name="connsiteY1" fmla="*/ 2519633 h 2832031"/>
                <a:gd name="connsiteX2" fmla="*/ 2087171 w 2784878"/>
                <a:gd name="connsiteY2" fmla="*/ 2666122 h 2832031"/>
                <a:gd name="connsiteX3" fmla="*/ 2773388 w 2784878"/>
                <a:gd name="connsiteY3" fmla="*/ 989203 h 2832031"/>
                <a:gd name="connsiteX4" fmla="*/ 1892837 w 2784878"/>
                <a:gd name="connsiteY4" fmla="*/ 63771 h 2832031"/>
                <a:gd name="connsiteX5" fmla="*/ 91560 w 2784878"/>
                <a:gd name="connsiteY5" fmla="*/ 446539 h 28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4878" h="2832031">
                  <a:moveTo>
                    <a:pt x="91560" y="446539"/>
                  </a:moveTo>
                  <a:cubicBezTo>
                    <a:pt x="-148201" y="855849"/>
                    <a:pt x="121666" y="2149703"/>
                    <a:pt x="454268" y="2519633"/>
                  </a:cubicBezTo>
                  <a:cubicBezTo>
                    <a:pt x="786870" y="2889563"/>
                    <a:pt x="1700651" y="2921194"/>
                    <a:pt x="2087171" y="2666122"/>
                  </a:cubicBezTo>
                  <a:cubicBezTo>
                    <a:pt x="2473691" y="2411050"/>
                    <a:pt x="2856578" y="1401405"/>
                    <a:pt x="2773388" y="989203"/>
                  </a:cubicBezTo>
                  <a:cubicBezTo>
                    <a:pt x="2690198" y="577001"/>
                    <a:pt x="2164387" y="242305"/>
                    <a:pt x="1892837" y="63771"/>
                  </a:cubicBezTo>
                  <a:cubicBezTo>
                    <a:pt x="1510852" y="-91572"/>
                    <a:pt x="331321" y="37229"/>
                    <a:pt x="91560" y="44653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2DCB3265-6690-DE15-57A0-D46EAD5D5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40295">
              <a:off x="-115707" y="5352001"/>
              <a:ext cx="1075445" cy="459406"/>
            </a:xfrm>
            <a:custGeom>
              <a:avLst/>
              <a:gdLst>
                <a:gd name="connsiteX0" fmla="*/ 0 w 1075445"/>
                <a:gd name="connsiteY0" fmla="*/ 0 h 459406"/>
                <a:gd name="connsiteX1" fmla="*/ 125139 w 1075445"/>
                <a:gd name="connsiteY1" fmla="*/ 34070 h 459406"/>
                <a:gd name="connsiteX2" fmla="*/ 1075445 w 1075445"/>
                <a:gd name="connsiteY2" fmla="*/ 296789 h 459406"/>
                <a:gd name="connsiteX3" fmla="*/ 1040119 w 1075445"/>
                <a:gd name="connsiteY3" fmla="*/ 459252 h 459406"/>
                <a:gd name="connsiteX4" fmla="*/ 209223 w 1075445"/>
                <a:gd name="connsiteY4" fmla="*/ 342343 h 459406"/>
                <a:gd name="connsiteX5" fmla="*/ 123893 w 1075445"/>
                <a:gd name="connsiteY5" fmla="*/ 328364 h 45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445" h="459406">
                  <a:moveTo>
                    <a:pt x="0" y="0"/>
                  </a:moveTo>
                  <a:lnTo>
                    <a:pt x="125139" y="34070"/>
                  </a:lnTo>
                  <a:cubicBezTo>
                    <a:pt x="505458" y="136618"/>
                    <a:pt x="1044653" y="276605"/>
                    <a:pt x="1075445" y="296789"/>
                  </a:cubicBezTo>
                  <a:cubicBezTo>
                    <a:pt x="1071846" y="332177"/>
                    <a:pt x="1052634" y="464544"/>
                    <a:pt x="1040119" y="459252"/>
                  </a:cubicBezTo>
                  <a:cubicBezTo>
                    <a:pt x="1010602" y="460855"/>
                    <a:pt x="384281" y="402112"/>
                    <a:pt x="209223" y="342343"/>
                  </a:cubicBezTo>
                  <a:lnTo>
                    <a:pt x="123893" y="328364"/>
                  </a:ln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250FBE3D-043E-DA22-353D-CC5A0EEC7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40295">
              <a:off x="-115707" y="5350720"/>
              <a:ext cx="1075445" cy="459406"/>
            </a:xfrm>
            <a:custGeom>
              <a:avLst/>
              <a:gdLst>
                <a:gd name="connsiteX0" fmla="*/ 0 w 1075445"/>
                <a:gd name="connsiteY0" fmla="*/ 0 h 459406"/>
                <a:gd name="connsiteX1" fmla="*/ 125139 w 1075445"/>
                <a:gd name="connsiteY1" fmla="*/ 34070 h 459406"/>
                <a:gd name="connsiteX2" fmla="*/ 1075445 w 1075445"/>
                <a:gd name="connsiteY2" fmla="*/ 296789 h 459406"/>
                <a:gd name="connsiteX3" fmla="*/ 1040119 w 1075445"/>
                <a:gd name="connsiteY3" fmla="*/ 459252 h 459406"/>
                <a:gd name="connsiteX4" fmla="*/ 209223 w 1075445"/>
                <a:gd name="connsiteY4" fmla="*/ 342343 h 459406"/>
                <a:gd name="connsiteX5" fmla="*/ 123893 w 1075445"/>
                <a:gd name="connsiteY5" fmla="*/ 328364 h 45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445" h="459406">
                  <a:moveTo>
                    <a:pt x="0" y="0"/>
                  </a:moveTo>
                  <a:lnTo>
                    <a:pt x="125139" y="34070"/>
                  </a:lnTo>
                  <a:cubicBezTo>
                    <a:pt x="505458" y="136618"/>
                    <a:pt x="1044653" y="276605"/>
                    <a:pt x="1075445" y="296789"/>
                  </a:cubicBezTo>
                  <a:cubicBezTo>
                    <a:pt x="1071846" y="332177"/>
                    <a:pt x="1052634" y="464544"/>
                    <a:pt x="1040119" y="459252"/>
                  </a:cubicBezTo>
                  <a:cubicBezTo>
                    <a:pt x="1010602" y="460855"/>
                    <a:pt x="384281" y="402112"/>
                    <a:pt x="209223" y="342343"/>
                  </a:cubicBezTo>
                  <a:lnTo>
                    <a:pt x="123893" y="328364"/>
                  </a:ln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546BE822-3E2C-8A7A-8BDC-049080C18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435277" flipH="1" flipV="1">
              <a:off x="926606" y="6033104"/>
              <a:ext cx="910640" cy="981469"/>
            </a:xfrm>
            <a:custGeom>
              <a:avLst/>
              <a:gdLst>
                <a:gd name="connsiteX0" fmla="*/ 0 w 910640"/>
                <a:gd name="connsiteY0" fmla="*/ 141849 h 981469"/>
                <a:gd name="connsiteX1" fmla="*/ 528917 w 910640"/>
                <a:gd name="connsiteY1" fmla="*/ 646629 h 981469"/>
                <a:gd name="connsiteX2" fmla="*/ 805510 w 910640"/>
                <a:gd name="connsiteY2" fmla="*/ 986 h 981469"/>
                <a:gd name="connsiteX3" fmla="*/ 895796 w 910640"/>
                <a:gd name="connsiteY3" fmla="*/ 403546 h 981469"/>
                <a:gd name="connsiteX4" fmla="*/ 910640 w 910640"/>
                <a:gd name="connsiteY4" fmla="*/ 516168 h 981469"/>
                <a:gd name="connsiteX5" fmla="*/ 427480 w 910640"/>
                <a:gd name="connsiteY5" fmla="*/ 981469 h 981469"/>
                <a:gd name="connsiteX6" fmla="*/ 346136 w 910640"/>
                <a:gd name="connsiteY6" fmla="*/ 971263 h 981469"/>
                <a:gd name="connsiteX7" fmla="*/ 271594 w 910640"/>
                <a:gd name="connsiteY7" fmla="*/ 941984 h 981469"/>
                <a:gd name="connsiteX8" fmla="*/ 109689 w 910640"/>
                <a:gd name="connsiteY8" fmla="*/ 652521 h 981469"/>
                <a:gd name="connsiteX9" fmla="*/ 0 w 910640"/>
                <a:gd name="connsiteY9" fmla="*/ 141849 h 9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0640" h="981469">
                  <a:moveTo>
                    <a:pt x="0" y="141849"/>
                  </a:moveTo>
                  <a:cubicBezTo>
                    <a:pt x="129897" y="117360"/>
                    <a:pt x="365447" y="465069"/>
                    <a:pt x="528917" y="646629"/>
                  </a:cubicBezTo>
                  <a:cubicBezTo>
                    <a:pt x="621115" y="431415"/>
                    <a:pt x="793780" y="-14848"/>
                    <a:pt x="805510" y="986"/>
                  </a:cubicBezTo>
                  <a:cubicBezTo>
                    <a:pt x="811749" y="-18180"/>
                    <a:pt x="877877" y="246482"/>
                    <a:pt x="895796" y="403546"/>
                  </a:cubicBezTo>
                  <a:lnTo>
                    <a:pt x="910640" y="516168"/>
                  </a:lnTo>
                  <a:lnTo>
                    <a:pt x="427480" y="981469"/>
                  </a:lnTo>
                  <a:lnTo>
                    <a:pt x="346136" y="971263"/>
                  </a:lnTo>
                  <a:cubicBezTo>
                    <a:pt x="317946" y="964813"/>
                    <a:pt x="292334" y="955366"/>
                    <a:pt x="271594" y="941984"/>
                  </a:cubicBezTo>
                  <a:cubicBezTo>
                    <a:pt x="188637" y="888458"/>
                    <a:pt x="125212" y="719108"/>
                    <a:pt x="109689" y="652521"/>
                  </a:cubicBezTo>
                  <a:cubicBezTo>
                    <a:pt x="79978" y="541726"/>
                    <a:pt x="23903" y="300243"/>
                    <a:pt x="0" y="14184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88315343-0191-368B-3F08-DD7E500DB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435277" flipH="1" flipV="1">
              <a:off x="926607" y="6033104"/>
              <a:ext cx="910640" cy="981469"/>
            </a:xfrm>
            <a:custGeom>
              <a:avLst/>
              <a:gdLst>
                <a:gd name="connsiteX0" fmla="*/ 0 w 910640"/>
                <a:gd name="connsiteY0" fmla="*/ 141849 h 981469"/>
                <a:gd name="connsiteX1" fmla="*/ 528918 w 910640"/>
                <a:gd name="connsiteY1" fmla="*/ 646629 h 981469"/>
                <a:gd name="connsiteX2" fmla="*/ 805509 w 910640"/>
                <a:gd name="connsiteY2" fmla="*/ 986 h 981469"/>
                <a:gd name="connsiteX3" fmla="*/ 895796 w 910640"/>
                <a:gd name="connsiteY3" fmla="*/ 403546 h 981469"/>
                <a:gd name="connsiteX4" fmla="*/ 910640 w 910640"/>
                <a:gd name="connsiteY4" fmla="*/ 516168 h 981469"/>
                <a:gd name="connsiteX5" fmla="*/ 427480 w 910640"/>
                <a:gd name="connsiteY5" fmla="*/ 981469 h 981469"/>
                <a:gd name="connsiteX6" fmla="*/ 346136 w 910640"/>
                <a:gd name="connsiteY6" fmla="*/ 971263 h 981469"/>
                <a:gd name="connsiteX7" fmla="*/ 271594 w 910640"/>
                <a:gd name="connsiteY7" fmla="*/ 941984 h 981469"/>
                <a:gd name="connsiteX8" fmla="*/ 109689 w 910640"/>
                <a:gd name="connsiteY8" fmla="*/ 652521 h 981469"/>
                <a:gd name="connsiteX9" fmla="*/ 0 w 910640"/>
                <a:gd name="connsiteY9" fmla="*/ 141849 h 9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0640" h="981469">
                  <a:moveTo>
                    <a:pt x="0" y="141849"/>
                  </a:moveTo>
                  <a:cubicBezTo>
                    <a:pt x="129897" y="117360"/>
                    <a:pt x="365447" y="465069"/>
                    <a:pt x="528918" y="646629"/>
                  </a:cubicBezTo>
                  <a:cubicBezTo>
                    <a:pt x="621115" y="431415"/>
                    <a:pt x="793780" y="-14848"/>
                    <a:pt x="805509" y="986"/>
                  </a:cubicBezTo>
                  <a:cubicBezTo>
                    <a:pt x="811749" y="-18180"/>
                    <a:pt x="877878" y="246482"/>
                    <a:pt x="895796" y="403546"/>
                  </a:cubicBezTo>
                  <a:lnTo>
                    <a:pt x="910640" y="516168"/>
                  </a:lnTo>
                  <a:lnTo>
                    <a:pt x="427480" y="981469"/>
                  </a:lnTo>
                  <a:lnTo>
                    <a:pt x="346136" y="971263"/>
                  </a:lnTo>
                  <a:cubicBezTo>
                    <a:pt x="317946" y="964813"/>
                    <a:pt x="292334" y="955366"/>
                    <a:pt x="271594" y="941984"/>
                  </a:cubicBezTo>
                  <a:cubicBezTo>
                    <a:pt x="188637" y="888458"/>
                    <a:pt x="125212" y="719108"/>
                    <a:pt x="109689" y="652521"/>
                  </a:cubicBezTo>
                  <a:cubicBezTo>
                    <a:pt x="79978" y="541726"/>
                    <a:pt x="23903" y="300243"/>
                    <a:pt x="0" y="141849"/>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39" name="Picture 38" descr="Brazil landscape">
            <a:extLst>
              <a:ext uri="{FF2B5EF4-FFF2-40B4-BE49-F238E27FC236}">
                <a16:creationId xmlns:a16="http://schemas.microsoft.com/office/drawing/2014/main" id="{C0202D2B-D5F5-7915-8DA7-CB04D8105EAC}"/>
              </a:ext>
            </a:extLst>
          </p:cNvPr>
          <p:cNvPicPr>
            <a:picLocks noChangeAspect="1"/>
          </p:cNvPicPr>
          <p:nvPr/>
        </p:nvPicPr>
        <p:blipFill rotWithShape="1">
          <a:blip r:embed="rId2"/>
          <a:srcRect l="37234" r="10716" b="1"/>
          <a:stretch/>
        </p:blipFill>
        <p:spPr>
          <a:xfrm>
            <a:off x="4716326" y="10"/>
            <a:ext cx="7475674" cy="6857990"/>
          </a:xfrm>
          <a:prstGeom prst="rect">
            <a:avLst/>
          </a:prstGeom>
        </p:spPr>
      </p:pic>
    </p:spTree>
    <p:extLst>
      <p:ext uri="{BB962C8B-B14F-4D97-AF65-F5344CB8AC3E}">
        <p14:creationId xmlns:p14="http://schemas.microsoft.com/office/powerpoint/2010/main" val="54797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57BCB6-0C35-9492-4B5C-91F8082E93B6}"/>
              </a:ext>
            </a:extLst>
          </p:cNvPr>
          <p:cNvSpPr txBox="1"/>
          <p:nvPr/>
        </p:nvSpPr>
        <p:spPr>
          <a:xfrm>
            <a:off x="887024" y="1310174"/>
            <a:ext cx="3274318" cy="423765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i="1" kern="1200">
                <a:solidFill>
                  <a:schemeClr val="tx2"/>
                </a:solidFill>
                <a:latin typeface="+mj-lt"/>
                <a:ea typeface="+mj-ea"/>
                <a:cs typeface="+mj-cs"/>
              </a:rPr>
              <a:t>Bolsa Família </a:t>
            </a:r>
          </a:p>
        </p:txBody>
      </p:sp>
      <p:sp>
        <p:nvSpPr>
          <p:cNvPr id="3" name="TextBox 2">
            <a:extLst>
              <a:ext uri="{FF2B5EF4-FFF2-40B4-BE49-F238E27FC236}">
                <a16:creationId xmlns:a16="http://schemas.microsoft.com/office/drawing/2014/main" id="{ED7A48F6-F7A9-E1E0-CCC9-1DAE04FA37CA}"/>
              </a:ext>
            </a:extLst>
          </p:cNvPr>
          <p:cNvSpPr txBox="1"/>
          <p:nvPr/>
        </p:nvSpPr>
        <p:spPr>
          <a:xfrm>
            <a:off x="4732867" y="942726"/>
            <a:ext cx="7145866" cy="4431983"/>
          </a:xfrm>
          <a:prstGeom prst="rect">
            <a:avLst/>
          </a:prstGeom>
          <a:noFill/>
          <a:ln>
            <a:solidFill>
              <a:schemeClr val="accent1"/>
            </a:solidFill>
          </a:ln>
        </p:spPr>
        <p:txBody>
          <a:bodyPr wrap="square" rtlCol="0">
            <a:spAutoFit/>
          </a:bodyPr>
          <a:lstStyle/>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أنشئت في عام 2003، لتوحيد برامج التحويلات النقدية المشروطة المتعددة.</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التكامل مع خطة "البرازيل بدون فقر" (2011)</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المستفيدون: الأسر التي تعيش في حالة فقر (ربع الحد الأدنى للأجور) وفقر مدقع (نصف الحد الأدنى للأجور). وتعطى الأولوية لأسر محددة، بما في ذلك مجموعات معينة من السكان الأصليين والمنحدرين من أصل أفريقي.</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أكبر تغطية في أمريكا اللاتينية</a:t>
            </a:r>
            <a:r>
              <a:rPr lang="en-US" kern="100" dirty="0">
                <a:effectLst/>
                <a:latin typeface="Calibri" panose="020F0502020204030204" pitchFamily="34" charset="0"/>
                <a:ea typeface="Calibri" panose="020F0502020204030204" pitchFamily="34" charset="0"/>
                <a:cs typeface="Arial" panose="020B0604020202020204" pitchFamily="34" charset="0"/>
              </a:rPr>
              <a:t>:</a:t>
            </a:r>
            <a:r>
              <a:rPr lang="ar-LB" kern="100" dirty="0">
                <a:effectLst/>
                <a:latin typeface="Calibri" panose="020F0502020204030204" pitchFamily="34" charset="0"/>
                <a:ea typeface="Calibri" panose="020F0502020204030204" pitchFamily="34" charset="0"/>
                <a:cs typeface="Arial" panose="020B0604020202020204" pitchFamily="34" charset="0"/>
              </a:rPr>
              <a:t> الوصول إلى 20 مليون أسرة (25% من سكان البرازيل) (أغسطس 2022) - متوسط ​​الدفع الشهري 116 دولارًا أمريكيًا (نصف الحد الأدنى للأجور).</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التوسع خلال كوفيد-19: الطوارئ الإضافية: 1.2 مليون أسرة إضافية وزيادة مدفوعات الأسر.</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الانتقال إلى </a:t>
            </a:r>
            <a:r>
              <a:rPr lang="en-US" kern="100" dirty="0" err="1">
                <a:effectLst/>
                <a:latin typeface="Calibri" panose="020F0502020204030204" pitchFamily="34" charset="0"/>
                <a:ea typeface="Calibri" panose="020F0502020204030204" pitchFamily="34" charset="0"/>
                <a:cs typeface="Arial" panose="020B0604020202020204" pitchFamily="34" charset="0"/>
              </a:rPr>
              <a:t>Auxílio</a:t>
            </a:r>
            <a:r>
              <a:rPr lang="en-US" kern="100" dirty="0">
                <a:effectLst/>
                <a:latin typeface="Calibri" panose="020F0502020204030204" pitchFamily="34" charset="0"/>
                <a:ea typeface="Calibri" panose="020F0502020204030204" pitchFamily="34" charset="0"/>
                <a:cs typeface="Arial" panose="020B0604020202020204" pitchFamily="34" charset="0"/>
              </a:rPr>
              <a:t> </a:t>
            </a:r>
            <a:r>
              <a:rPr lang="en-US" kern="100" dirty="0" err="1">
                <a:effectLst/>
                <a:latin typeface="Calibri" panose="020F0502020204030204" pitchFamily="34" charset="0"/>
                <a:ea typeface="Calibri" panose="020F0502020204030204" pitchFamily="34" charset="0"/>
                <a:cs typeface="Arial" panose="020B0604020202020204" pitchFamily="34" charset="0"/>
              </a:rPr>
              <a:t>Brasil</a:t>
            </a:r>
            <a:r>
              <a:rPr lang="en-US" kern="100" dirty="0">
                <a:effectLst/>
                <a:latin typeface="Calibri" panose="020F0502020204030204" pitchFamily="34" charset="0"/>
                <a:ea typeface="Calibri" panose="020F0502020204030204" pitchFamily="34" charset="0"/>
                <a:cs typeface="Arial" panose="020B0604020202020204" pitchFamily="34" charset="0"/>
              </a:rPr>
              <a:t> (2021) </a:t>
            </a:r>
            <a:r>
              <a:rPr lang="ar-LB" kern="100" dirty="0">
                <a:effectLst/>
                <a:latin typeface="Calibri" panose="020F0502020204030204" pitchFamily="34" charset="0"/>
                <a:ea typeface="Calibri" panose="020F0502020204030204" pitchFamily="34" charset="0"/>
                <a:cs typeface="Arial" panose="020B0604020202020204" pitchFamily="34" charset="0"/>
              </a:rPr>
              <a:t>والعودة إلى </a:t>
            </a:r>
            <a:r>
              <a:rPr lang="en-US" kern="100" dirty="0">
                <a:effectLst/>
                <a:latin typeface="Calibri" panose="020F0502020204030204" pitchFamily="34" charset="0"/>
                <a:ea typeface="Calibri" panose="020F0502020204030204" pitchFamily="34" charset="0"/>
                <a:cs typeface="Arial" panose="020B0604020202020204" pitchFamily="34" charset="0"/>
              </a:rPr>
              <a:t>Bolsa Famili</a:t>
            </a:r>
            <a:r>
              <a:rPr lang="en-US" kern="100" dirty="0">
                <a:latin typeface="Calibri" panose="020F0502020204030204" pitchFamily="34" charset="0"/>
                <a:ea typeface="Calibri" panose="020F0502020204030204" pitchFamily="34" charset="0"/>
                <a:cs typeface="Arial" panose="020B0604020202020204" pitchFamily="34" charset="0"/>
              </a:rPr>
              <a:t>a (2022)</a:t>
            </a:r>
            <a:r>
              <a:rPr lang="ar-LB" kern="100" dirty="0">
                <a:effectLst/>
                <a:latin typeface="Calibri" panose="020F0502020204030204" pitchFamily="34" charset="0"/>
                <a:ea typeface="Calibri" panose="020F0502020204030204" pitchFamily="34" charset="0"/>
                <a:cs typeface="Arial" panose="020B0604020202020204" pitchFamily="34" charset="0"/>
              </a:rPr>
              <a:t> </a:t>
            </a:r>
            <a:r>
              <a:rPr lang="en-US" kern="100" dirty="0">
                <a:effectLst/>
                <a:latin typeface="Calibri" panose="020F0502020204030204" pitchFamily="34" charset="0"/>
                <a:ea typeface="Calibri" panose="020F0502020204030204" pitchFamily="34" charset="0"/>
                <a:cs typeface="Arial" panose="020B0604020202020204" pitchFamily="34" charset="0"/>
              </a:rPr>
              <a:t>:</a:t>
            </a:r>
            <a:r>
              <a:rPr lang="ar-LB" kern="100" dirty="0">
                <a:effectLst/>
                <a:latin typeface="Calibri" panose="020F0502020204030204" pitchFamily="34" charset="0"/>
                <a:ea typeface="Calibri" panose="020F0502020204030204" pitchFamily="34" charset="0"/>
                <a:cs typeface="Arial" panose="020B0604020202020204" pitchFamily="34" charset="0"/>
              </a:rPr>
              <a:t>الاستفادة من 600 ريال (حوالي 120 دولارًا) شهريًا لمدة 4 سنوات.</a:t>
            </a:r>
          </a:p>
          <a:p>
            <a:pPr marL="342900" marR="0" lvl="0" indent="-342900" algn="r" rtl="1">
              <a:spcBef>
                <a:spcPts val="0"/>
              </a:spcBef>
              <a:spcAft>
                <a:spcPts val="600"/>
              </a:spcAft>
              <a:buFont typeface="Calibri" panose="020F0502020204030204" pitchFamily="34" charset="0"/>
              <a:buChar char="-"/>
            </a:pPr>
            <a:r>
              <a:rPr lang="ar-LB" kern="100" dirty="0">
                <a:effectLst/>
                <a:latin typeface="Calibri" panose="020F0502020204030204" pitchFamily="34" charset="0"/>
                <a:ea typeface="Calibri" panose="020F0502020204030204" pitchFamily="34" charset="0"/>
                <a:cs typeface="Arial" panose="020B0604020202020204" pitchFamily="34" charset="0"/>
              </a:rPr>
              <a:t>التكلفة بين 0.4 و0.5% من الناتج المحلي الإجمالي (2018) - ارتفعت إلى 1.2% من الناتج المحلي الإجمالي 20.2 مليار دولار (2023).</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7" name="TextBox 15">
            <a:extLst>
              <a:ext uri="{FF2B5EF4-FFF2-40B4-BE49-F238E27FC236}">
                <a16:creationId xmlns:a16="http://schemas.microsoft.com/office/drawing/2014/main" id="{14779402-169B-F50A-5826-4456DE768CB7}"/>
              </a:ext>
            </a:extLst>
          </p:cNvPr>
          <p:cNvGraphicFramePr/>
          <p:nvPr>
            <p:extLst>
              <p:ext uri="{D42A27DB-BD31-4B8C-83A1-F6EECF244321}">
                <p14:modId xmlns:p14="http://schemas.microsoft.com/office/powerpoint/2010/main" val="2362432261"/>
              </p:ext>
            </p:extLst>
          </p:nvPr>
        </p:nvGraphicFramePr>
        <p:xfrm>
          <a:off x="313267" y="475143"/>
          <a:ext cx="4250266" cy="566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41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A653EEB-1585-C76F-EE9B-832EC67A71B3}"/>
              </a:ext>
            </a:extLst>
          </p:cNvPr>
          <p:cNvSpPr>
            <a:spLocks noGrp="1"/>
          </p:cNvSpPr>
          <p:nvPr>
            <p:ph type="title"/>
          </p:nvPr>
        </p:nvSpPr>
        <p:spPr>
          <a:xfrm>
            <a:off x="358929" y="841248"/>
            <a:ext cx="4255404" cy="5340097"/>
          </a:xfrm>
        </p:spPr>
        <p:txBody>
          <a:bodyPr anchor="ctr">
            <a:normAutofit/>
          </a:bodyPr>
          <a:lstStyle/>
          <a:p>
            <a:r>
              <a:rPr lang="ar-LB" sz="4800" dirty="0">
                <a:solidFill>
                  <a:schemeClr val="bg1"/>
                </a:solidFill>
              </a:rPr>
              <a:t>فوائد وشروط </a:t>
            </a:r>
            <a:br>
              <a:rPr lang="en-US" sz="4800" dirty="0">
                <a:solidFill>
                  <a:schemeClr val="bg1"/>
                </a:solidFill>
              </a:rPr>
            </a:br>
            <a:r>
              <a:rPr lang="en-US" sz="4800" dirty="0">
                <a:solidFill>
                  <a:schemeClr val="bg1"/>
                </a:solidFill>
              </a:rPr>
              <a:t>Bolsa </a:t>
            </a:r>
            <a:r>
              <a:rPr lang="en-US" sz="4800" dirty="0" err="1">
                <a:solidFill>
                  <a:schemeClr val="bg1"/>
                </a:solidFill>
              </a:rPr>
              <a:t>Família</a:t>
            </a:r>
            <a:r>
              <a:rPr lang="en-US" sz="4800" dirty="0">
                <a:solidFill>
                  <a:schemeClr val="bg1"/>
                </a:solidFill>
              </a:rPr>
              <a:t> </a:t>
            </a:r>
          </a:p>
        </p:txBody>
      </p:sp>
      <p:sp>
        <p:nvSpPr>
          <p:cNvPr id="3" name="Content Placeholder 2">
            <a:extLst>
              <a:ext uri="{FF2B5EF4-FFF2-40B4-BE49-F238E27FC236}">
                <a16:creationId xmlns:a16="http://schemas.microsoft.com/office/drawing/2014/main" id="{44C76811-C866-75C6-4C09-112A9036D9D4}"/>
              </a:ext>
            </a:extLst>
          </p:cNvPr>
          <p:cNvSpPr>
            <a:spLocks/>
          </p:cNvSpPr>
          <p:nvPr/>
        </p:nvSpPr>
        <p:spPr>
          <a:xfrm>
            <a:off x="4985885" y="980141"/>
            <a:ext cx="6367913" cy="5369859"/>
          </a:xfrm>
          <a:prstGeom prst="rect">
            <a:avLst/>
          </a:prstGeom>
        </p:spPr>
        <p:txBody>
          <a:bodyPr anchor="ctr">
            <a:normAutofit/>
          </a:bodyPr>
          <a:lstStyle/>
          <a:p>
            <a:pPr algn="r" defTabSz="713232" rtl="1">
              <a:lnSpc>
                <a:spcPct val="90000"/>
              </a:lnSpc>
            </a:pPr>
            <a:r>
              <a:rPr lang="ar-LB" b="1" kern="100" dirty="0">
                <a:solidFill>
                  <a:schemeClr val="tx1"/>
                </a:solidFill>
                <a:latin typeface="Calibri" panose="020F0502020204030204" pitchFamily="34" charset="0"/>
                <a:ea typeface="+mn-ea"/>
                <a:cs typeface="Arial" panose="020B0604020202020204" pitchFamily="34" charset="0"/>
              </a:rPr>
              <a:t>يمكن للأسر الحصول على ما يصل إلى أربعة أنواع من المزايا:</a:t>
            </a:r>
            <a:endParaRPr lang="en-US" b="1" kern="100" dirty="0">
              <a:solidFill>
                <a:schemeClr val="tx1"/>
              </a:solidFill>
              <a:latin typeface="Calibri" panose="020F0502020204030204" pitchFamily="34" charset="0"/>
              <a:ea typeface="+mn-ea"/>
              <a:cs typeface="Arial" panose="020B0604020202020204" pitchFamily="34" charset="0"/>
            </a:endParaRPr>
          </a:p>
          <a:p>
            <a:pPr algn="r" defTabSz="713232" rtl="1">
              <a:lnSpc>
                <a:spcPct val="90000"/>
              </a:lnSpc>
            </a:pPr>
            <a:r>
              <a:rPr lang="ar-LB" kern="100" dirty="0">
                <a:solidFill>
                  <a:schemeClr val="tx1"/>
                </a:solidFill>
                <a:latin typeface="Calibri" panose="020F0502020204030204" pitchFamily="34" charset="0"/>
                <a:ea typeface="+mn-ea"/>
                <a:cs typeface="Arial" panose="020B0604020202020204" pitchFamily="34" charset="0"/>
              </a:rPr>
              <a:t>	- المنفعة الأساسية؛</a:t>
            </a:r>
          </a:p>
          <a:p>
            <a:pPr marL="285750" indent="-285750" algn="r" defTabSz="713232" rtl="1">
              <a:lnSpc>
                <a:spcPct val="90000"/>
              </a:lnSpc>
              <a:buFont typeface="Courier New" panose="02070309020205020404" pitchFamily="49" charset="0"/>
              <a:buChar char="o"/>
            </a:pPr>
            <a:r>
              <a:rPr lang="ar-LB" kern="100" dirty="0">
                <a:solidFill>
                  <a:schemeClr val="tx1"/>
                </a:solidFill>
                <a:latin typeface="Calibri" panose="020F0502020204030204" pitchFamily="34" charset="0"/>
                <a:ea typeface="+mn-ea"/>
                <a:cs typeface="Arial" panose="020B0604020202020204" pitchFamily="34" charset="0"/>
              </a:rPr>
              <a:t>منفعة متغيرة، للعائلات التي لديها نساء حوامل أو مرضعات و/أو أطفال حتى سن 15 عامًا (حتى 5 تحويلات لكل أسرة)؛</a:t>
            </a:r>
          </a:p>
          <a:p>
            <a:pPr marL="285750" indent="-285750" algn="r" defTabSz="713232" rtl="1">
              <a:lnSpc>
                <a:spcPct val="90000"/>
              </a:lnSpc>
              <a:buFont typeface="Courier New" panose="02070309020205020404" pitchFamily="49" charset="0"/>
              <a:buChar char="o"/>
            </a:pPr>
            <a:r>
              <a:rPr lang="ar-LB" kern="100" dirty="0">
                <a:solidFill>
                  <a:schemeClr val="tx1"/>
                </a:solidFill>
                <a:latin typeface="Calibri" panose="020F0502020204030204" pitchFamily="34" charset="0"/>
                <a:ea typeface="+mn-ea"/>
                <a:cs typeface="Arial" panose="020B0604020202020204" pitchFamily="34" charset="0"/>
              </a:rPr>
              <a:t>منفعة الشباب المتغيرة، للعائلات التي يتراوح عمر أفرادها بين 16 و17 عامًا (ما يصل إلى مستفيدين لكل أسرة)؛</a:t>
            </a:r>
          </a:p>
          <a:p>
            <a:pPr marL="285750" indent="-285750" algn="r" defTabSz="713232" rtl="1">
              <a:lnSpc>
                <a:spcPct val="90000"/>
              </a:lnSpc>
              <a:buFont typeface="Courier New" panose="02070309020205020404" pitchFamily="49" charset="0"/>
              <a:buChar char="o"/>
            </a:pPr>
            <a:r>
              <a:rPr lang="ar-LB" kern="100" dirty="0">
                <a:latin typeface="Calibri" panose="020F0502020204030204" pitchFamily="34" charset="0"/>
                <a:cs typeface="Arial" panose="020B0604020202020204" pitchFamily="34" charset="0"/>
              </a:rPr>
              <a:t>منفعة</a:t>
            </a:r>
            <a:r>
              <a:rPr lang="ar-LB" kern="100" dirty="0">
                <a:solidFill>
                  <a:schemeClr val="tx1"/>
                </a:solidFill>
                <a:latin typeface="Calibri" panose="020F0502020204030204" pitchFamily="34" charset="0"/>
                <a:ea typeface="+mn-ea"/>
                <a:cs typeface="Arial" panose="020B0604020202020204" pitchFamily="34" charset="0"/>
              </a:rPr>
              <a:t> التغلب على الفقر المدقع (بكميات متغيرة).</a:t>
            </a:r>
            <a:endParaRPr lang="en-US" kern="100" dirty="0">
              <a:solidFill>
                <a:schemeClr val="tx1"/>
              </a:solidFill>
              <a:latin typeface="Calibri" panose="020F0502020204030204" pitchFamily="34" charset="0"/>
              <a:ea typeface="+mn-ea"/>
              <a:cs typeface="Arial" panose="020B0604020202020204" pitchFamily="34" charset="0"/>
            </a:endParaRPr>
          </a:p>
          <a:p>
            <a:pPr marL="356616" lvl="1" algn="r" defTabSz="713232" rtl="1">
              <a:lnSpc>
                <a:spcPct val="90000"/>
              </a:lnSpc>
            </a:pPr>
            <a:endParaRPr lang="ar-LB" kern="100" dirty="0">
              <a:latin typeface="Calibri" panose="020F0502020204030204" pitchFamily="34" charset="0"/>
              <a:cs typeface="Arial" panose="020B0604020202020204" pitchFamily="34" charset="0"/>
            </a:endParaRPr>
          </a:p>
          <a:p>
            <a:pPr marL="356616" lvl="1" algn="r" defTabSz="713232" rtl="1">
              <a:lnSpc>
                <a:spcPct val="90000"/>
              </a:lnSpc>
            </a:pPr>
            <a:r>
              <a:rPr lang="ar-LB" kern="100" dirty="0">
                <a:latin typeface="Calibri" panose="020F0502020204030204" pitchFamily="34" charset="0"/>
                <a:cs typeface="Arial" panose="020B0604020202020204" pitchFamily="34" charset="0"/>
              </a:rPr>
              <a:t>- </a:t>
            </a:r>
            <a:r>
              <a:rPr lang="ar-LB" kern="100" dirty="0">
                <a:solidFill>
                  <a:schemeClr val="tx1"/>
                </a:solidFill>
                <a:latin typeface="Calibri" panose="020F0502020204030204" pitchFamily="34" charset="0"/>
                <a:ea typeface="+mn-ea"/>
                <a:cs typeface="Arial" panose="020B0604020202020204" pitchFamily="34" charset="0"/>
              </a:rPr>
              <a:t>المزايا مدفوعة بشكل تفضيلي للنساء</a:t>
            </a:r>
          </a:p>
          <a:p>
            <a:pPr marL="356616" lvl="1" algn="r" defTabSz="713232" rtl="1">
              <a:lnSpc>
                <a:spcPct val="90000"/>
              </a:lnSpc>
            </a:pPr>
            <a:endParaRPr lang="ar-LB" kern="100" dirty="0">
              <a:solidFill>
                <a:schemeClr val="tx1"/>
              </a:solidFill>
              <a:latin typeface="Calibri" panose="020F0502020204030204" pitchFamily="34" charset="0"/>
              <a:ea typeface="+mn-ea"/>
              <a:cs typeface="Arial" panose="020B0604020202020204" pitchFamily="34" charset="0"/>
            </a:endParaRPr>
          </a:p>
          <a:p>
            <a:pPr marL="356616" lvl="1" algn="r" defTabSz="713232" rtl="1">
              <a:lnSpc>
                <a:spcPct val="90000"/>
              </a:lnSpc>
            </a:pPr>
            <a:endParaRPr lang="ar-LB" kern="100" dirty="0">
              <a:solidFill>
                <a:schemeClr val="tx1"/>
              </a:solidFill>
              <a:latin typeface="Calibri" panose="020F0502020204030204" pitchFamily="34" charset="0"/>
              <a:ea typeface="+mn-ea"/>
              <a:cs typeface="Arial" panose="020B0604020202020204" pitchFamily="34" charset="0"/>
            </a:endParaRPr>
          </a:p>
          <a:p>
            <a:pPr marL="356616" lvl="1" algn="r" defTabSz="713232" rtl="1">
              <a:lnSpc>
                <a:spcPct val="90000"/>
              </a:lnSpc>
            </a:pPr>
            <a:r>
              <a:rPr lang="ar-LB" kern="100" dirty="0">
                <a:solidFill>
                  <a:schemeClr val="tx1"/>
                </a:solidFill>
                <a:latin typeface="Calibri" panose="020F0502020204030204" pitchFamily="34" charset="0"/>
                <a:ea typeface="+mn-ea"/>
                <a:cs typeface="Arial" panose="020B0604020202020204" pitchFamily="34" charset="0"/>
              </a:rPr>
              <a:t>- الشروط: الحد الأدنى لمعدل الالتحاق بالمدارس بنسبة 85% للأطفال الذين تتراوح أعمارهم بين 6 و15 عامًا؛ 75% للشباب الذين تتراوح أعمارهم بين 16 و17 عاماً؛ التطعيمات والفحوصات السابقة للولادة والفحوصات الصحية للأطفال.</a:t>
            </a:r>
          </a:p>
          <a:p>
            <a:pPr marL="356616" lvl="1" algn="r" defTabSz="713232" rtl="1">
              <a:lnSpc>
                <a:spcPct val="90000"/>
              </a:lnSpc>
            </a:pPr>
            <a:endParaRPr lang="ar-LB" kern="100" dirty="0">
              <a:solidFill>
                <a:schemeClr val="tx1"/>
              </a:solidFill>
              <a:latin typeface="Calibri" panose="020F0502020204030204" pitchFamily="34" charset="0"/>
              <a:ea typeface="+mn-ea"/>
              <a:cs typeface="Arial" panose="020B0604020202020204" pitchFamily="34" charset="0"/>
            </a:endParaRPr>
          </a:p>
          <a:p>
            <a:pPr marL="356616" lvl="1" algn="r" defTabSz="713232" rtl="1">
              <a:lnSpc>
                <a:spcPct val="90000"/>
              </a:lnSpc>
            </a:pPr>
            <a:r>
              <a:rPr lang="ar-LB" kern="100" dirty="0">
                <a:solidFill>
                  <a:schemeClr val="tx1"/>
                </a:solidFill>
                <a:latin typeface="Calibri" panose="020F0502020204030204" pitchFamily="34" charset="0"/>
                <a:ea typeface="+mn-ea"/>
                <a:cs typeface="Arial" panose="020B0604020202020204" pitchFamily="34" charset="0"/>
              </a:rPr>
              <a:t>- برامج مجانية: التدريب المهني والتعليم والقروض الصغيرة.</a:t>
            </a:r>
          </a:p>
          <a:p>
            <a:pPr marL="356616" lvl="1" algn="r" defTabSz="713232" rtl="1">
              <a:lnSpc>
                <a:spcPct val="90000"/>
              </a:lnSpc>
            </a:pPr>
            <a:endParaRPr lang="ar-LB" kern="100" dirty="0">
              <a:solidFill>
                <a:schemeClr val="tx1"/>
              </a:solidFill>
              <a:latin typeface="Calibri" panose="020F0502020204030204" pitchFamily="34" charset="0"/>
              <a:ea typeface="+mn-ea"/>
              <a:cs typeface="Arial" panose="020B0604020202020204" pitchFamily="34" charset="0"/>
            </a:endParaRPr>
          </a:p>
          <a:p>
            <a:pPr marL="356616" lvl="1" algn="r" defTabSz="713232" rtl="1">
              <a:lnSpc>
                <a:spcPct val="90000"/>
              </a:lnSpc>
            </a:pPr>
            <a:r>
              <a:rPr lang="ar-LB" kern="100" dirty="0">
                <a:solidFill>
                  <a:schemeClr val="tx1"/>
                </a:solidFill>
                <a:latin typeface="Calibri" panose="020F0502020204030204" pitchFamily="34" charset="0"/>
                <a:ea typeface="+mn-ea"/>
                <a:cs typeface="Arial" panose="020B0604020202020204" pitchFamily="34" charset="0"/>
              </a:rPr>
              <a:t>- عائد مضمون : يمكن للأسر التي تتجاوز حد الدخل أن تدخل مرة أخرى في البرنامج إذا تدهورت حالتها الاقتصادية خلال الـ 36 شهرًا التالية.</a:t>
            </a:r>
            <a:endParaRPr lang="en-US" b="1" kern="100" dirty="0">
              <a:solidFill>
                <a:schemeClr val="tx1"/>
              </a:solidFill>
              <a:latin typeface="Calibri" panose="020F0502020204030204" pitchFamily="34" charset="0"/>
              <a:ea typeface="+mn-ea"/>
              <a:cs typeface="Arial" panose="020B0604020202020204" pitchFamily="34" charset="0"/>
            </a:endParaRPr>
          </a:p>
          <a:p>
            <a:pPr>
              <a:lnSpc>
                <a:spcPct val="90000"/>
              </a:lnSpc>
            </a:pPr>
            <a:endParaRPr lang="en-US" sz="900" dirty="0">
              <a:solidFill>
                <a:schemeClr val="tx1">
                  <a:alpha val="80000"/>
                </a:schemeClr>
              </a:solidFill>
            </a:endParaRPr>
          </a:p>
        </p:txBody>
      </p:sp>
    </p:spTree>
    <p:extLst>
      <p:ext uri="{BB962C8B-B14F-4D97-AF65-F5344CB8AC3E}">
        <p14:creationId xmlns:p14="http://schemas.microsoft.com/office/powerpoint/2010/main" val="342933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BC63-EF99-A180-40B6-165BD9B8D1FA}"/>
              </a:ext>
            </a:extLst>
          </p:cNvPr>
          <p:cNvSpPr>
            <a:spLocks noGrp="1"/>
          </p:cNvSpPr>
          <p:nvPr>
            <p:ph type="title"/>
          </p:nvPr>
        </p:nvSpPr>
        <p:spPr>
          <a:xfrm>
            <a:off x="838200" y="365125"/>
            <a:ext cx="10515600" cy="1325563"/>
          </a:xfrm>
        </p:spPr>
        <p:txBody>
          <a:bodyPr>
            <a:normAutofit fontScale="90000"/>
          </a:bodyPr>
          <a:lstStyle/>
          <a:p>
            <a:pPr algn="r" rtl="1"/>
            <a:r>
              <a:rPr lang="ar-LB" sz="3100" b="1" kern="100" dirty="0">
                <a:solidFill>
                  <a:srgbClr val="0F0F0F"/>
                </a:solidFill>
                <a:latin typeface="Segoe UI" panose="020B0502040204020203" pitchFamily="34" charset="0"/>
                <a:ea typeface="Calibri" panose="020F0502020204030204" pitchFamily="34" charset="0"/>
                <a:cs typeface="Arial" panose="020B0604020202020204" pitchFamily="34" charset="0"/>
              </a:rPr>
              <a:t>تأثير و فعالية </a:t>
            </a:r>
            <a:r>
              <a:rPr lang="en-US" sz="3100" b="1" kern="100" dirty="0">
                <a:solidFill>
                  <a:srgbClr val="0F0F0F"/>
                </a:solidFill>
                <a:effectLst/>
                <a:latin typeface="Segoe UI" panose="020B0502040204020203" pitchFamily="34" charset="0"/>
                <a:ea typeface="Calibri" panose="020F0502020204030204" pitchFamily="34" charset="0"/>
                <a:cs typeface="Arial" panose="020B0604020202020204" pitchFamily="34" charset="0"/>
              </a:rPr>
              <a:t>Bolsa </a:t>
            </a:r>
            <a:r>
              <a:rPr lang="en-US" sz="3100" b="1" kern="100" dirty="0" err="1">
                <a:solidFill>
                  <a:srgbClr val="0F0F0F"/>
                </a:solidFill>
                <a:effectLst/>
                <a:latin typeface="Segoe UI" panose="020B0502040204020203" pitchFamily="34" charset="0"/>
                <a:ea typeface="Calibri" panose="020F0502020204030204" pitchFamily="34" charset="0"/>
                <a:cs typeface="Arial" panose="020B0604020202020204" pitchFamily="34" charset="0"/>
              </a:rPr>
              <a:t>Família</a:t>
            </a:r>
            <a:br>
              <a:rPr lang="ar-LB" sz="3100" b="1" kern="100" dirty="0">
                <a:solidFill>
                  <a:srgbClr val="0F0F0F"/>
                </a:solidFill>
                <a:latin typeface="Segoe UI" panose="020B0502040204020203" pitchFamily="34" charset="0"/>
                <a:ea typeface="Calibri" panose="020F0502020204030204" pitchFamily="34" charset="0"/>
                <a:cs typeface="Arial" panose="020B0604020202020204" pitchFamily="34" charset="0"/>
              </a:rPr>
            </a:br>
            <a:br>
              <a:rPr lang="en-US" sz="2400" b="1" kern="100" dirty="0">
                <a:effectLst/>
                <a:latin typeface="Calibri" panose="020F0502020204030204" pitchFamily="34" charset="0"/>
                <a:ea typeface="Calibri" panose="020F0502020204030204" pitchFamily="34" charset="0"/>
                <a:cs typeface="Arial" panose="020B0604020202020204" pitchFamily="34" charset="0"/>
              </a:rPr>
            </a:br>
            <a:endParaRPr lang="en-US" sz="5400" b="1" dirty="0"/>
          </a:p>
        </p:txBody>
      </p:sp>
      <p:graphicFrame>
        <p:nvGraphicFramePr>
          <p:cNvPr id="7" name="Content Placeholder 2">
            <a:extLst>
              <a:ext uri="{FF2B5EF4-FFF2-40B4-BE49-F238E27FC236}">
                <a16:creationId xmlns:a16="http://schemas.microsoft.com/office/drawing/2014/main" id="{D358F01A-A949-AFAF-A48B-08F2D59F36AE}"/>
              </a:ext>
            </a:extLst>
          </p:cNvPr>
          <p:cNvGraphicFramePr>
            <a:graphicFrameLocks noGrp="1"/>
          </p:cNvGraphicFramePr>
          <p:nvPr>
            <p:ph idx="1"/>
            <p:extLst>
              <p:ext uri="{D42A27DB-BD31-4B8C-83A1-F6EECF244321}">
                <p14:modId xmlns:p14="http://schemas.microsoft.com/office/powerpoint/2010/main" val="168007637"/>
              </p:ext>
            </p:extLst>
          </p:nvPr>
        </p:nvGraphicFramePr>
        <p:xfrm>
          <a:off x="838200" y="1380067"/>
          <a:ext cx="10515600" cy="4796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0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8041-77E7-7922-4AA4-2C3898B53FFC}"/>
              </a:ext>
            </a:extLst>
          </p:cNvPr>
          <p:cNvSpPr>
            <a:spLocks noGrp="1"/>
          </p:cNvSpPr>
          <p:nvPr>
            <p:ph type="title"/>
          </p:nvPr>
        </p:nvSpPr>
        <p:spPr>
          <a:xfrm>
            <a:off x="6985519" y="1007707"/>
            <a:ext cx="4256314" cy="4519094"/>
          </a:xfrm>
        </p:spPr>
        <p:txBody>
          <a:bodyPr vert="horz" lIns="91440" tIns="45720" rIns="91440" bIns="45720" rtlCol="0" anchor="ctr">
            <a:normAutofit/>
          </a:bodyPr>
          <a:lstStyle/>
          <a:p>
            <a:pPr algn="r" rtl="1"/>
            <a:r>
              <a:rPr lang="ar-LB" sz="5400" dirty="0"/>
              <a:t>ملاحظة حول فلسطين</a:t>
            </a:r>
            <a:endParaRPr lang="en-US" sz="5400" dirty="0"/>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998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9011A-D811-1BA1-BAD4-316F3A82ADD2}"/>
              </a:ext>
            </a:extLst>
          </p:cNvPr>
          <p:cNvSpPr>
            <a:spLocks noGrp="1"/>
          </p:cNvSpPr>
          <p:nvPr>
            <p:ph type="title"/>
          </p:nvPr>
        </p:nvSpPr>
        <p:spPr>
          <a:xfrm>
            <a:off x="1156851" y="637762"/>
            <a:ext cx="2898276" cy="5576770"/>
          </a:xfrm>
        </p:spPr>
        <p:txBody>
          <a:bodyPr anchor="t">
            <a:normAutofit/>
          </a:bodyPr>
          <a:lstStyle/>
          <a:p>
            <a:pPr algn="r" rtl="1"/>
            <a:r>
              <a:rPr lang="ar-LB" dirty="0">
                <a:solidFill>
                  <a:schemeClr val="bg1"/>
                </a:solidFill>
              </a:rPr>
              <a:t>برنامج التحويلات النقدية الوطني للسلطة الفلسطينية</a:t>
            </a:r>
            <a:br>
              <a:rPr lang="ar-LB" dirty="0">
                <a:solidFill>
                  <a:schemeClr val="bg1"/>
                </a:solidFill>
              </a:rPr>
            </a:br>
            <a:r>
              <a:rPr lang="en-US" dirty="0">
                <a:solidFill>
                  <a:schemeClr val="bg1"/>
                </a:solidFill>
              </a:rPr>
              <a:t>(PNCT)</a:t>
            </a:r>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7"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B19184-0C1A-13E1-556C-4B42B34AE6B3}"/>
              </a:ext>
            </a:extLst>
          </p:cNvPr>
          <p:cNvSpPr>
            <a:spLocks noGrp="1"/>
          </p:cNvSpPr>
          <p:nvPr>
            <p:ph idx="1"/>
          </p:nvPr>
        </p:nvSpPr>
        <p:spPr>
          <a:xfrm>
            <a:off x="4981575" y="850052"/>
            <a:ext cx="6991349" cy="5326911"/>
          </a:xfrm>
        </p:spPr>
        <p:txBody>
          <a:bodyPr>
            <a:normAutofit/>
          </a:bodyPr>
          <a:lstStyle/>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الإطلاق: 2010 في الضفة الغربية، 2011 في غزة.</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تغطية ونطاق كبيرين: 600 ألف شخص نصفهم من الأطفال؛ </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spcBef>
                <a:spcPts val="0"/>
              </a:spcBef>
              <a:spcAft>
                <a:spcPts val="800"/>
              </a:spcAft>
              <a:buNone/>
            </a:pPr>
            <a:r>
              <a:rPr lang="ar-LB" sz="1700" kern="100" dirty="0">
                <a:effectLst/>
                <a:latin typeface="Calibri" panose="020F0502020204030204" pitchFamily="34" charset="0"/>
                <a:ea typeface="Calibri" panose="020F0502020204030204" pitchFamily="34" charset="0"/>
                <a:cs typeface="Arial" panose="020B0604020202020204" pitchFamily="34" charset="0"/>
              </a:rPr>
              <a:t>119 ألف أسرة (75 ألف غزة، 44 ألف الضفة الغربية).</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spcBef>
                <a:spcPts val="0"/>
              </a:spcBef>
              <a:spcAft>
                <a:spcPts val="800"/>
              </a:spcAft>
              <a:buNone/>
            </a:pPr>
            <a:r>
              <a:rPr lang="ar-LB" sz="1700" kern="100" dirty="0">
                <a:effectLst/>
                <a:latin typeface="Calibri" panose="020F0502020204030204" pitchFamily="34" charset="0"/>
                <a:ea typeface="Calibri" panose="020F0502020204030204" pitchFamily="34" charset="0"/>
                <a:cs typeface="Arial" panose="020B0604020202020204" pitchFamily="34" charset="0"/>
              </a:rPr>
              <a:t>90 ألف إضافية على قائمة الانتظار قبل الحرب، كانت التغطية 86% للأسر التي تعيش في فقر مدقع، و8% للأسر الفقيرة (حسب خطوط الفقر لعام 2020).</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كفاءة الاستهداف: الوكيل القائم على الاستهلاك يعني صيغة الاختبار، بما في ذلك نقاط الضعف المختلفة.</a:t>
            </a:r>
          </a:p>
          <a:p>
            <a:pPr marL="0" marR="0" indent="0" algn="r" rtl="1">
              <a:spcBef>
                <a:spcPts val="0"/>
              </a:spcBef>
              <a:spcAft>
                <a:spcPts val="800"/>
              </a:spcAft>
              <a:buNone/>
            </a:pPr>
            <a:r>
              <a:rPr lang="ar-LB" sz="1700" kern="100" dirty="0">
                <a:latin typeface="Calibri" panose="020F0502020204030204" pitchFamily="34" charset="0"/>
                <a:ea typeface="Calibri" panose="020F0502020204030204" pitchFamily="34" charset="0"/>
                <a:cs typeface="Arial" panose="020B0604020202020204" pitchFamily="34" charset="0"/>
              </a:rPr>
              <a:t>	</a:t>
            </a:r>
            <a:r>
              <a:rPr lang="ar-LB" sz="1700" kern="100" dirty="0">
                <a:effectLst/>
                <a:latin typeface="Calibri" panose="020F0502020204030204" pitchFamily="34" charset="0"/>
                <a:ea typeface="Calibri" panose="020F0502020204030204" pitchFamily="34" charset="0"/>
                <a:cs typeface="Arial" panose="020B0604020202020204" pitchFamily="34" charset="0"/>
              </a:rPr>
              <a:t> أخطاء تضمين/استبعاد أقل من البرامج الأخرى المشابهة.</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المزايا النقدية: تتراوح من 214 دولارًا إلى 514 دولارًا لكل ربع سنة.</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المزايا التكميلية: المساعدة في حالات الطوارئ، والحصول على الرعاية الصحية، والخدمات التعليمية، والغذاء.</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التأثيرات الإيجابية المقبولة على نطاق واسع: شراء الأطعمة المغذية، والتعليم، والرعاية الصحية، وسداد الديون.</a:t>
            </a:r>
          </a:p>
          <a:p>
            <a:pPr marL="0" marR="0" algn="r" rtl="1">
              <a:spcBef>
                <a:spcPts val="0"/>
              </a:spcBef>
              <a:spcAft>
                <a:spcPts val="800"/>
              </a:spcAft>
            </a:pPr>
            <a:r>
              <a:rPr lang="ar-LB" sz="1700" kern="100" dirty="0">
                <a:effectLst/>
                <a:latin typeface="Calibri" panose="020F0502020204030204" pitchFamily="34" charset="0"/>
                <a:ea typeface="Calibri" panose="020F0502020204030204" pitchFamily="34" charset="0"/>
                <a:cs typeface="Arial" panose="020B0604020202020204" pitchFamily="34" charset="0"/>
              </a:rPr>
              <a:t>الإمكانية كأداة سياسية: عنصر أساسي لتحقيق أهداف الحد من الفقر ومعالجة الفقر الناجم عن الحرب.</a:t>
            </a:r>
            <a:endParaRPr lang="en-US" sz="1700" dirty="0"/>
          </a:p>
        </p:txBody>
      </p:sp>
    </p:spTree>
    <p:extLst>
      <p:ext uri="{BB962C8B-B14F-4D97-AF65-F5344CB8AC3E}">
        <p14:creationId xmlns:p14="http://schemas.microsoft.com/office/powerpoint/2010/main" val="204984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CAC7A-048A-6884-5DCC-D31B1ECECB94}"/>
              </a:ext>
            </a:extLst>
          </p:cNvPr>
          <p:cNvSpPr>
            <a:spLocks noGrp="1"/>
          </p:cNvSpPr>
          <p:nvPr>
            <p:ph type="title"/>
          </p:nvPr>
        </p:nvSpPr>
        <p:spPr>
          <a:xfrm>
            <a:off x="664029" y="468460"/>
            <a:ext cx="10603521" cy="1033669"/>
          </a:xfrm>
        </p:spPr>
        <p:txBody>
          <a:bodyPr>
            <a:noAutofit/>
          </a:bodyPr>
          <a:lstStyle/>
          <a:p>
            <a:pPr algn="ctr" rtl="1"/>
            <a:br>
              <a:rPr lang="en-US"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ar-LB"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المساعدة الاجتماعية المستجيبة للصدمات و </a:t>
            </a:r>
            <a:r>
              <a:rPr lang="en-US"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:PNCT</a:t>
            </a:r>
            <a:br>
              <a:rPr lang="en-US"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ar-LB"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التحدي الهائل المتمثل في الرد على حرب سريعة البداية</a:t>
            </a:r>
            <a:br>
              <a:rPr lang="en-US" sz="32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en-US" sz="3200" dirty="0">
              <a:solidFill>
                <a:srgbClr val="FFFFFF"/>
              </a:solidFill>
            </a:endParaRPr>
          </a:p>
        </p:txBody>
      </p:sp>
      <p:sp>
        <p:nvSpPr>
          <p:cNvPr id="15" name="Content Placeholder 2">
            <a:extLst>
              <a:ext uri="{FF2B5EF4-FFF2-40B4-BE49-F238E27FC236}">
                <a16:creationId xmlns:a16="http://schemas.microsoft.com/office/drawing/2014/main" id="{A5922C59-0E7B-1EB9-24D1-25EFCFD1536E}"/>
              </a:ext>
            </a:extLst>
          </p:cNvPr>
          <p:cNvSpPr>
            <a:spLocks noGrp="1"/>
          </p:cNvSpPr>
          <p:nvPr>
            <p:ph idx="1"/>
          </p:nvPr>
        </p:nvSpPr>
        <p:spPr>
          <a:xfrm>
            <a:off x="326569" y="2075483"/>
            <a:ext cx="11538857" cy="5042854"/>
          </a:xfrm>
        </p:spPr>
        <p:txBody>
          <a:bodyPr anchor="ctr">
            <a:normAutofit lnSpcReduction="10000"/>
          </a:bodyPr>
          <a:lstStyle/>
          <a:p>
            <a:pPr marL="0" marR="0" lvl="0" indent="0" algn="r" rtl="1">
              <a:spcBef>
                <a:spcPts val="0"/>
              </a:spcBef>
              <a:spcAft>
                <a:spcPts val="0"/>
              </a:spcAft>
              <a:buNone/>
            </a:pPr>
            <a:r>
              <a:rPr lang="ar-LB" sz="1600" b="1" kern="100" dirty="0">
                <a:effectLst/>
                <a:latin typeface="Calibri" panose="020F0502020204030204" pitchFamily="34" charset="0"/>
                <a:ea typeface="Calibri" panose="020F0502020204030204" pitchFamily="34" charset="0"/>
                <a:cs typeface="Arial" panose="020B0604020202020204" pitchFamily="34" charset="0"/>
              </a:rPr>
              <a:t>تؤثر بشكل كبير على الظروف/الأصول المادية للأسرة، بما في ذلك رأس المال البشري</a:t>
            </a:r>
          </a:p>
          <a:p>
            <a:pPr marR="0" lvl="0" algn="r" rtl="1">
              <a:spcBef>
                <a:spcPts val="0"/>
              </a:spcBef>
              <a:spcAft>
                <a:spcPts val="0"/>
              </a:spcAft>
              <a:buFont typeface="Wingdings" panose="05000000000000000000" pitchFamily="2" charset="2"/>
              <a:buChar char="Ø"/>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R="0" lvl="0" algn="r" rtl="1">
              <a:spcBef>
                <a:spcPts val="0"/>
              </a:spcBef>
              <a:spcAft>
                <a:spcPts val="0"/>
              </a:spcAft>
              <a:buFont typeface="Wingdings" panose="05000000000000000000" pitchFamily="2" charset="2"/>
              <a:buChar char="Ø"/>
            </a:pPr>
            <a:r>
              <a:rPr lang="ar-LB" sz="1600" kern="100" dirty="0">
                <a:effectLst/>
                <a:latin typeface="Calibri" panose="020F0502020204030204" pitchFamily="34" charset="0"/>
                <a:ea typeface="Calibri" panose="020F0502020204030204" pitchFamily="34" charset="0"/>
                <a:cs typeface="Arial" panose="020B0604020202020204" pitchFamily="34" charset="0"/>
              </a:rPr>
              <a:t>مراجعة شاملة لجميع المزايا</a:t>
            </a:r>
          </a:p>
          <a:p>
            <a:pPr marR="0" lvl="0" algn="r" rtl="1">
              <a:spcBef>
                <a:spcPts val="0"/>
              </a:spcBef>
              <a:spcAft>
                <a:spcPts val="0"/>
              </a:spcAft>
              <a:buFont typeface="Wingdings" panose="05000000000000000000" pitchFamily="2" charset="2"/>
              <a:buChar char="Ø"/>
            </a:pPr>
            <a:r>
              <a:rPr lang="ar-LB" sz="1600" kern="100" dirty="0">
                <a:effectLst/>
                <a:latin typeface="Calibri" panose="020F0502020204030204" pitchFamily="34" charset="0"/>
                <a:ea typeface="Calibri" panose="020F0502020204030204" pitchFamily="34" charset="0"/>
                <a:cs typeface="Arial" panose="020B0604020202020204" pitchFamily="34" charset="0"/>
              </a:rPr>
              <a:t>خطة المساعدات العينية</a:t>
            </a:r>
          </a:p>
          <a:p>
            <a:pPr marR="0" lvl="0" algn="r" rtl="1">
              <a:spcBef>
                <a:spcPts val="0"/>
              </a:spcBef>
              <a:spcAft>
                <a:spcPts val="0"/>
              </a:spcAft>
              <a:buFont typeface="Wingdings" panose="05000000000000000000" pitchFamily="2" charset="2"/>
              <a:buChar char="Ø"/>
            </a:pPr>
            <a:r>
              <a:rPr lang="ar-LB" sz="1600" kern="100" dirty="0">
                <a:effectLst/>
                <a:latin typeface="Calibri" panose="020F0502020204030204" pitchFamily="34" charset="0"/>
                <a:ea typeface="Calibri" panose="020F0502020204030204" pitchFamily="34" charset="0"/>
                <a:cs typeface="Arial" panose="020B0604020202020204" pitchFamily="34" charset="0"/>
              </a:rPr>
              <a:t>ضمان استمرارية الخدمات / المدفوعات</a:t>
            </a:r>
          </a:p>
          <a:p>
            <a:pPr marR="0" lvl="0" algn="r" rtl="1">
              <a:spcBef>
                <a:spcPts val="0"/>
              </a:spcBef>
              <a:spcAft>
                <a:spcPts val="0"/>
              </a:spcAft>
              <a:buFont typeface="Wingdings" panose="05000000000000000000" pitchFamily="2" charset="2"/>
              <a:buChar char="Ø"/>
            </a:pPr>
            <a:r>
              <a:rPr lang="ar-LB" sz="1600" kern="100" dirty="0">
                <a:effectLst/>
                <a:latin typeface="Calibri" panose="020F0502020204030204" pitchFamily="34" charset="0"/>
                <a:ea typeface="Calibri" panose="020F0502020204030204" pitchFamily="34" charset="0"/>
                <a:cs typeface="Arial" panose="020B0604020202020204" pitchFamily="34" charset="0"/>
              </a:rPr>
              <a:t>زيادة التغطية والمدة ومستويات الفائدة</a:t>
            </a:r>
          </a:p>
          <a:p>
            <a:pPr marR="0" lvl="0" algn="r" rtl="1">
              <a:spcBef>
                <a:spcPts val="0"/>
              </a:spcBef>
              <a:spcAft>
                <a:spcPts val="0"/>
              </a:spcAft>
              <a:buFont typeface="Wingdings" panose="05000000000000000000" pitchFamily="2" charset="2"/>
              <a:buChar char="Ø"/>
            </a:pPr>
            <a:r>
              <a:rPr lang="ar-LB" sz="1600" kern="100" dirty="0">
                <a:effectLst/>
                <a:latin typeface="Calibri" panose="020F0502020204030204" pitchFamily="34" charset="0"/>
                <a:ea typeface="Calibri" panose="020F0502020204030204" pitchFamily="34" charset="0"/>
                <a:cs typeface="Arial" panose="020B0604020202020204" pitchFamily="34" charset="0"/>
              </a:rPr>
              <a:t>المراقبة المستمرة للمستضعفين.</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b="1" kern="100" dirty="0">
                <a:effectLst/>
                <a:latin typeface="Calibri" panose="020F0502020204030204" pitchFamily="34" charset="0"/>
                <a:ea typeface="Calibri" panose="020F0502020204030204" pitchFamily="34" charset="0"/>
                <a:cs typeface="Arial" panose="020B0604020202020204" pitchFamily="34" charset="0"/>
              </a:rPr>
              <a:t>ستظهر أشكال جديدة من المستضعفين (الإعاقة، والجنس، والمرتبطة بالصحة</a:t>
            </a:r>
            <a:r>
              <a:rPr lang="en-US" sz="1600" b="1" kern="100" dirty="0">
                <a:effectLst/>
                <a:latin typeface="Calibri" panose="020F0502020204030204" pitchFamily="34" charset="0"/>
                <a:ea typeface="Calibri" panose="020F0502020204030204" pitchFamily="34" charset="0"/>
                <a:cs typeface="Arial" panose="020B0604020202020204" pitchFamily="34" charset="0"/>
              </a:rPr>
              <a:t>(</a:t>
            </a: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endParaRPr lang="ar-LB"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kern="100" dirty="0">
                <a:effectLst/>
                <a:latin typeface="Calibri" panose="020F0502020204030204" pitchFamily="34" charset="0"/>
                <a:ea typeface="Calibri" panose="020F0502020204030204" pitchFamily="34" charset="0"/>
                <a:cs typeface="Arial" panose="020B0604020202020204" pitchFamily="34" charset="0"/>
              </a:rPr>
              <a:t>تغييرات على معايير الاختيار و/أو حزمة المزايا</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b="1" kern="100" dirty="0">
                <a:effectLst/>
                <a:latin typeface="Calibri" panose="020F0502020204030204" pitchFamily="34" charset="0"/>
                <a:ea typeface="Calibri" panose="020F0502020204030204" pitchFamily="34" charset="0"/>
                <a:cs typeface="Arial" panose="020B0604020202020204" pitchFamily="34" charset="0"/>
              </a:rPr>
              <a:t>التأثير على غير الفقراء (غير مشمولين في كثير من الأحيان في البرامج أو السجلات الحالية)</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kern="100" dirty="0">
                <a:effectLst/>
                <a:latin typeface="Calibri" panose="020F0502020204030204" pitchFamily="34" charset="0"/>
                <a:ea typeface="Calibri" panose="020F0502020204030204" pitchFamily="34" charset="0"/>
                <a:cs typeface="Arial" panose="020B0604020202020204" pitchFamily="34" charset="0"/>
              </a:rPr>
              <a:t>أهمية جهود التسجيل</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b="1" kern="100" dirty="0">
                <a:effectLst/>
                <a:latin typeface="Calibri" panose="020F0502020204030204" pitchFamily="34" charset="0"/>
                <a:ea typeface="Calibri" panose="020F0502020204030204" pitchFamily="34" charset="0"/>
                <a:cs typeface="Arial" panose="020B0604020202020204" pitchFamily="34" charset="0"/>
              </a:rPr>
              <a:t>التسبب في نزوح واسع النطاق وتقسيم الأسر وفقدان المستندات الرئيسية</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kern="100" dirty="0">
                <a:effectLst/>
                <a:latin typeface="Calibri" panose="020F0502020204030204" pitchFamily="34" charset="0"/>
                <a:ea typeface="Calibri" panose="020F0502020204030204" pitchFamily="34" charset="0"/>
                <a:cs typeface="Arial" panose="020B0604020202020204" pitchFamily="34" charset="0"/>
              </a:rPr>
              <a:t>أهمية إمكانية نقل الفوائد لدعم الأشخاص أثناء نزوحهم</a:t>
            </a:r>
          </a:p>
          <a:p>
            <a:pPr marL="0" marR="0" lvl="0" indent="0" algn="r" rtl="1">
              <a:spcBef>
                <a:spcPts val="0"/>
              </a:spcBef>
              <a:spcAft>
                <a:spcPts val="0"/>
              </a:spcAft>
              <a:buNone/>
            </a:pPr>
            <a:endParaRPr lang="ar-LB" sz="16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b="1" kern="100" dirty="0">
                <a:effectLst/>
                <a:latin typeface="Calibri" panose="020F0502020204030204" pitchFamily="34" charset="0"/>
                <a:ea typeface="Calibri" panose="020F0502020204030204" pitchFamily="34" charset="0"/>
                <a:cs typeface="Arial" panose="020B0604020202020204" pitchFamily="34" charset="0"/>
              </a:rPr>
              <a:t>سيصبح الوصول إلى البيانات والأنظمة الحالية أكثر تعقيدًا (بسبب الانهيار المحتمل لنظام الحماية الاجتماعية)</a:t>
            </a:r>
          </a:p>
          <a:p>
            <a:pPr marL="0" marR="0" lvl="0" indent="0" algn="r" rtl="1">
              <a:spcBef>
                <a:spcPts val="0"/>
              </a:spcBef>
              <a:spcAft>
                <a:spcPts val="0"/>
              </a:spcAft>
              <a:buNone/>
            </a:pPr>
            <a:endParaRPr lang="ar-LB"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spcBef>
                <a:spcPts val="0"/>
              </a:spcBef>
              <a:spcAft>
                <a:spcPts val="0"/>
              </a:spcAft>
              <a:buNone/>
            </a:pPr>
            <a:r>
              <a:rPr lang="ar-LB" sz="1600" kern="100" dirty="0">
                <a:effectLst/>
                <a:latin typeface="Calibri" panose="020F0502020204030204" pitchFamily="34" charset="0"/>
                <a:ea typeface="Calibri" panose="020F0502020204030204" pitchFamily="34" charset="0"/>
                <a:cs typeface="Arial" panose="020B0604020202020204" pitchFamily="34" charset="0"/>
              </a:rPr>
              <a:t>تعزيز التنسيق الكامل بين كافة الجهات الحكومية والمؤسسات الدولية ومؤسسات المجتمع المدني</a:t>
            </a:r>
          </a:p>
          <a:p>
            <a:pPr marL="0" marR="0" lvl="0" indent="0" algn="r" rtl="1">
              <a:spcBef>
                <a:spcPts val="0"/>
              </a:spcBef>
              <a:spcAft>
                <a:spcPts val="0"/>
              </a:spcAft>
              <a:buNone/>
            </a:pPr>
            <a:r>
              <a:rPr lang="ar-LB" sz="1600" kern="100" dirty="0">
                <a:effectLst/>
                <a:latin typeface="Calibri" panose="020F0502020204030204" pitchFamily="34" charset="0"/>
                <a:ea typeface="Calibri" panose="020F0502020204030204" pitchFamily="34" charset="0"/>
                <a:cs typeface="Arial" panose="020B0604020202020204" pitchFamily="34" charset="0"/>
              </a:rPr>
              <a:t>تعزيز تكامل نظام معلومات الإدارة (</a:t>
            </a:r>
            <a:r>
              <a:rPr lang="en-US" sz="1600" kern="100" dirty="0" err="1">
                <a:latin typeface="Calibri" panose="020F0502020204030204" pitchFamily="34" charset="0"/>
                <a:ea typeface="Calibri" panose="020F0502020204030204" pitchFamily="34" charset="0"/>
                <a:cs typeface="Arial" panose="020B0604020202020204" pitchFamily="34" charset="0"/>
              </a:rPr>
              <a:t>Portalgate</a:t>
            </a:r>
            <a:r>
              <a:rPr lang="ar-LB" sz="1600" kern="100" dirty="0">
                <a:effectLst/>
                <a:latin typeface="Calibri" panose="020F0502020204030204" pitchFamily="34" charset="0"/>
                <a:ea typeface="Calibri" panose="020F0502020204030204" pitchFamily="34" charset="0"/>
                <a:cs typeface="Arial" panose="020B0604020202020204" pitchFamily="34" charset="0"/>
              </a:rPr>
              <a:t>)</a:t>
            </a:r>
            <a:r>
              <a:rPr lang="en-US" sz="1600" kern="100" dirty="0">
                <a:effectLst/>
                <a:latin typeface="Calibri" panose="020F0502020204030204" pitchFamily="34" charset="0"/>
                <a:ea typeface="Calibri" panose="020F0502020204030204" pitchFamily="34" charset="0"/>
                <a:cs typeface="Arial" panose="020B0604020202020204" pitchFamily="34" charset="0"/>
              </a:rPr>
              <a:t> </a:t>
            </a:r>
            <a:r>
              <a:rPr lang="ar-LB" sz="1600" kern="100" dirty="0">
                <a:effectLst/>
                <a:latin typeface="Calibri" panose="020F0502020204030204" pitchFamily="34" charset="0"/>
                <a:ea typeface="Calibri" panose="020F0502020204030204" pitchFamily="34" charset="0"/>
                <a:cs typeface="Arial" panose="020B0604020202020204" pitchFamily="34" charset="0"/>
              </a:rPr>
              <a:t>الخاص بالبرنامج لجلب البيانات الرئيسية من أنظمة المعلومات الإدارية للقطاعات ذات الصلة</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rtl="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000" dirty="0"/>
          </a:p>
        </p:txBody>
      </p:sp>
    </p:spTree>
    <p:extLst>
      <p:ext uri="{BB962C8B-B14F-4D97-AF65-F5344CB8AC3E}">
        <p14:creationId xmlns:p14="http://schemas.microsoft.com/office/powerpoint/2010/main" val="186893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82639" y="1012536"/>
            <a:ext cx="4613300" cy="3163224"/>
          </a:xfrm>
        </p:spPr>
        <p:txBody>
          <a:bodyPr anchor="t">
            <a:normAutofit/>
          </a:bodyPr>
          <a:lstStyle/>
          <a:p>
            <a:pPr algn="l"/>
            <a:r>
              <a:rPr lang="ar-LB" sz="4800" b="1" dirty="0"/>
              <a:t>شكراً !</a:t>
            </a:r>
            <a:endParaRPr lang="en-US" sz="4800" b="1" dirty="0"/>
          </a:p>
        </p:txBody>
      </p:sp>
      <p:sp>
        <p:nvSpPr>
          <p:cNvPr id="23" name="Rectangle 2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the united nations&#10;&#10;Description automatically generated">
            <a:extLst>
              <a:ext uri="{FF2B5EF4-FFF2-40B4-BE49-F238E27FC236}">
                <a16:creationId xmlns:a16="http://schemas.microsoft.com/office/drawing/2014/main" id="{1216E063-EC32-4993-B18B-DD951A73E069}"/>
              </a:ext>
            </a:extLst>
          </p:cNvPr>
          <p:cNvPicPr>
            <a:picLocks noChangeAspect="1"/>
          </p:cNvPicPr>
          <p:nvPr/>
        </p:nvPicPr>
        <p:blipFill rotWithShape="1">
          <a:blip r:embed="rId2"/>
          <a:srcRect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57889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p:cNvSpPr>
            <a:spLocks noGrp="1"/>
          </p:cNvSpPr>
          <p:nvPr>
            <p:ph type="title" idx="4294967295"/>
          </p:nvPr>
        </p:nvSpPr>
        <p:spPr>
          <a:xfrm>
            <a:off x="479394" y="1070800"/>
            <a:ext cx="3939688" cy="5583126"/>
          </a:xfrm>
        </p:spPr>
        <p:txBody>
          <a:bodyPr vert="horz" lIns="91440" tIns="45720" rIns="91440" bIns="45720" rtlCol="0" anchor="ctr">
            <a:noAutofit/>
          </a:bodyPr>
          <a:lstStyle/>
          <a:p>
            <a:pPr algn="r"/>
            <a:r>
              <a:rPr lang="ar-LB" sz="2800" b="1" dirty="0"/>
              <a:t>ل</a:t>
            </a:r>
            <a:r>
              <a:rPr lang="ar-LB" sz="2800" b="1" kern="1200" dirty="0">
                <a:solidFill>
                  <a:schemeClr val="tx1"/>
                </a:solidFill>
                <a:latin typeface="+mj-lt"/>
                <a:ea typeface="+mj-ea"/>
                <a:cs typeface="+mj-cs"/>
              </a:rPr>
              <a:t>قد اعتمدت سياسات النمو الناجحة المناصرة للفقراء على استراتيجيات مختلفة، بما في ذلك شبكات الأمان الاجتماعي والاستثمارات المستهدفة.</a:t>
            </a:r>
            <a:endParaRPr lang="en-US" sz="2800" b="1"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3">
            <a:extLst>
              <a:ext uri="{FF2B5EF4-FFF2-40B4-BE49-F238E27FC236}">
                <a16:creationId xmlns:a16="http://schemas.microsoft.com/office/drawing/2014/main" id="{78BED5EA-4C1A-185A-0911-B7E218CC8EBC}"/>
              </a:ext>
            </a:extLst>
          </p:cNvPr>
          <p:cNvGraphicFramePr>
            <a:graphicFrameLocks noGrp="1"/>
          </p:cNvGraphicFramePr>
          <p:nvPr>
            <p:ph sz="half" idx="2"/>
            <p:extLst>
              <p:ext uri="{D42A27DB-BD31-4B8C-83A1-F6EECF244321}">
                <p14:modId xmlns:p14="http://schemas.microsoft.com/office/powerpoint/2010/main" val="47226918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2247119" y="5138135"/>
            <a:ext cx="7690153" cy="792658"/>
          </a:xfrm>
        </p:spPr>
        <p:txBody>
          <a:bodyPr vert="horz" lIns="91440" tIns="45720" rIns="91440" bIns="45720" rtlCol="0" anchor="b">
            <a:normAutofit/>
          </a:bodyPr>
          <a:lstStyle/>
          <a:p>
            <a:pPr algn="ctr"/>
            <a:r>
              <a:rPr lang="ar-LB" sz="3600" b="1" i="1" dirty="0">
                <a:solidFill>
                  <a:schemeClr val="tx2"/>
                </a:solidFill>
              </a:rPr>
              <a:t>جهود الصين لإنهاء الفقر</a:t>
            </a:r>
            <a:endParaRPr lang="en-US" sz="3600" b="1" i="1" dirty="0">
              <a:solidFill>
                <a:schemeClr val="tx2"/>
              </a:solidFill>
            </a:endParaRPr>
          </a:p>
        </p:txBody>
      </p:sp>
      <p:pic>
        <p:nvPicPr>
          <p:cNvPr id="17" name="Picture 16" descr="Great Wall of China">
            <a:extLst>
              <a:ext uri="{FF2B5EF4-FFF2-40B4-BE49-F238E27FC236}">
                <a16:creationId xmlns:a16="http://schemas.microsoft.com/office/drawing/2014/main" id="{FC0418E2-6259-11AC-5B57-1DEC831E8988}"/>
              </a:ext>
            </a:extLst>
          </p:cNvPr>
          <p:cNvPicPr>
            <a:picLocks noChangeAspect="1"/>
          </p:cNvPicPr>
          <p:nvPr/>
        </p:nvPicPr>
        <p:blipFill rotWithShape="1">
          <a:blip r:embed="rId2"/>
          <a:srcRect t="26630" b="13531"/>
          <a:stretch/>
        </p:blipFill>
        <p:spPr>
          <a:xfrm>
            <a:off x="20" y="10"/>
            <a:ext cx="12191980" cy="4869743"/>
          </a:xfrm>
          <a:prstGeom prst="rect">
            <a:avLst/>
          </a:prstGeom>
        </p:spPr>
      </p:pic>
      <p:sp>
        <p:nvSpPr>
          <p:cNvPr id="21" name="Freeform: Shape 20">
            <a:extLst>
              <a:ext uri="{FF2B5EF4-FFF2-40B4-BE49-F238E27FC236}">
                <a16:creationId xmlns:a16="http://schemas.microsoft.com/office/drawing/2014/main" id="{ABD1F7DD-A00E-3FD4-3979-3B1A49069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612809" y="5083873"/>
            <a:ext cx="1258952" cy="1811097"/>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4F6A26FB-F1F6-093E-64A9-633A5332C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83933">
            <a:off x="607197" y="5088391"/>
            <a:ext cx="1258952" cy="1811097"/>
          </a:xfrm>
          <a:custGeom>
            <a:avLst/>
            <a:gdLst>
              <a:gd name="connsiteX0" fmla="*/ 855248 w 1127866"/>
              <a:gd name="connsiteY0" fmla="*/ 402898 h 1622520"/>
              <a:gd name="connsiteX1" fmla="*/ 848081 w 1127866"/>
              <a:gd name="connsiteY1" fmla="*/ 398865 h 1622520"/>
              <a:gd name="connsiteX2" fmla="*/ 568035 w 1127866"/>
              <a:gd name="connsiteY2" fmla="*/ 462614 h 1622520"/>
              <a:gd name="connsiteX3" fmla="*/ 329880 w 1127866"/>
              <a:gd name="connsiteY3" fmla="*/ 597097 h 1622520"/>
              <a:gd name="connsiteX4" fmla="*/ 328473 w 1127866"/>
              <a:gd name="connsiteY4" fmla="*/ 572035 h 1622520"/>
              <a:gd name="connsiteX5" fmla="*/ 429199 w 1127866"/>
              <a:gd name="connsiteY5" fmla="*/ 385656 h 1622520"/>
              <a:gd name="connsiteX6" fmla="*/ 433245 w 1127866"/>
              <a:gd name="connsiteY6" fmla="*/ 188854 h 1622520"/>
              <a:gd name="connsiteX7" fmla="*/ 365438 w 1127866"/>
              <a:gd name="connsiteY7" fmla="*/ 0 h 1622520"/>
              <a:gd name="connsiteX8" fmla="*/ 269406 w 1127866"/>
              <a:gd name="connsiteY8" fmla="*/ 98117 h 1622520"/>
              <a:gd name="connsiteX9" fmla="*/ 175275 w 1127866"/>
              <a:gd name="connsiteY9" fmla="*/ 246350 h 1622520"/>
              <a:gd name="connsiteX10" fmla="*/ 68276 w 1127866"/>
              <a:gd name="connsiteY10" fmla="*/ 516424 h 1622520"/>
              <a:gd name="connsiteX11" fmla="*/ 114 w 1127866"/>
              <a:gd name="connsiteY11" fmla="*/ 961504 h 1622520"/>
              <a:gd name="connsiteX12" fmla="*/ 36005 w 1127866"/>
              <a:gd name="connsiteY12" fmla="*/ 1344303 h 1622520"/>
              <a:gd name="connsiteX13" fmla="*/ 46838 w 1127866"/>
              <a:gd name="connsiteY13" fmla="*/ 1387574 h 1622520"/>
              <a:gd name="connsiteX14" fmla="*/ 308373 w 1127866"/>
              <a:gd name="connsiteY14" fmla="*/ 1622520 h 1622520"/>
              <a:gd name="connsiteX15" fmla="*/ 289552 w 1127866"/>
              <a:gd name="connsiteY15" fmla="*/ 1571009 h 1622520"/>
              <a:gd name="connsiteX16" fmla="*/ 225711 w 1127866"/>
              <a:gd name="connsiteY16" fmla="*/ 1336088 h 1622520"/>
              <a:gd name="connsiteX17" fmla="*/ 195024 w 1127866"/>
              <a:gd name="connsiteY17" fmla="*/ 1136312 h 1622520"/>
              <a:gd name="connsiteX18" fmla="*/ 200055 w 1127866"/>
              <a:gd name="connsiteY18" fmla="*/ 1108788 h 1622520"/>
              <a:gd name="connsiteX19" fmla="*/ 346105 w 1127866"/>
              <a:gd name="connsiteY19" fmla="*/ 1188197 h 1622520"/>
              <a:gd name="connsiteX20" fmla="*/ 549199 w 1127866"/>
              <a:gd name="connsiteY20" fmla="*/ 1248533 h 1622520"/>
              <a:gd name="connsiteX21" fmla="*/ 729669 w 1127866"/>
              <a:gd name="connsiteY21" fmla="*/ 1255844 h 1622520"/>
              <a:gd name="connsiteX22" fmla="*/ 957219 w 1127866"/>
              <a:gd name="connsiteY22" fmla="*/ 1197923 h 1622520"/>
              <a:gd name="connsiteX23" fmla="*/ 1101104 w 1127866"/>
              <a:gd name="connsiteY23" fmla="*/ 1105615 h 1622520"/>
              <a:gd name="connsiteX24" fmla="*/ 1115963 w 1127866"/>
              <a:gd name="connsiteY24" fmla="*/ 1061393 h 1622520"/>
              <a:gd name="connsiteX25" fmla="*/ 969631 w 1127866"/>
              <a:gd name="connsiteY25" fmla="*/ 995196 h 1622520"/>
              <a:gd name="connsiteX26" fmla="*/ 742082 w 1127866"/>
              <a:gd name="connsiteY26" fmla="*/ 941412 h 1622520"/>
              <a:gd name="connsiteX27" fmla="*/ 436317 w 1127866"/>
              <a:gd name="connsiteY27" fmla="*/ 940372 h 1622520"/>
              <a:gd name="connsiteX28" fmla="*/ 339433 w 1127866"/>
              <a:gd name="connsiteY28" fmla="*/ 928328 h 1622520"/>
              <a:gd name="connsiteX29" fmla="*/ 534092 w 1127866"/>
              <a:gd name="connsiteY29" fmla="*/ 825005 h 1622520"/>
              <a:gd name="connsiteX30" fmla="*/ 693841 w 1127866"/>
              <a:gd name="connsiteY30" fmla="*/ 689959 h 1622520"/>
              <a:gd name="connsiteX31" fmla="*/ 819649 w 1127866"/>
              <a:gd name="connsiteY31" fmla="*/ 523137 h 1622520"/>
              <a:gd name="connsiteX32" fmla="*/ 855248 w 1127866"/>
              <a:gd name="connsiteY32" fmla="*/ 402898 h 162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7866" h="1622520">
                <a:moveTo>
                  <a:pt x="855248" y="402898"/>
                </a:moveTo>
                <a:cubicBezTo>
                  <a:pt x="853627" y="400570"/>
                  <a:pt x="851274" y="399163"/>
                  <a:pt x="848081" y="398865"/>
                </a:cubicBezTo>
                <a:cubicBezTo>
                  <a:pt x="822532" y="396491"/>
                  <a:pt x="654401" y="429576"/>
                  <a:pt x="568035" y="462614"/>
                </a:cubicBezTo>
                <a:cubicBezTo>
                  <a:pt x="481668" y="495653"/>
                  <a:pt x="369807" y="578860"/>
                  <a:pt x="329880" y="597097"/>
                </a:cubicBezTo>
                <a:cubicBezTo>
                  <a:pt x="289954" y="615333"/>
                  <a:pt x="311920" y="607275"/>
                  <a:pt x="328473" y="572035"/>
                </a:cubicBezTo>
                <a:cubicBezTo>
                  <a:pt x="345026" y="536794"/>
                  <a:pt x="413759" y="461222"/>
                  <a:pt x="429199" y="385656"/>
                </a:cubicBezTo>
                <a:cubicBezTo>
                  <a:pt x="444345" y="311528"/>
                  <a:pt x="444173" y="271797"/>
                  <a:pt x="433245" y="188854"/>
                </a:cubicBezTo>
                <a:cubicBezTo>
                  <a:pt x="419727" y="119473"/>
                  <a:pt x="403555" y="65606"/>
                  <a:pt x="365438" y="0"/>
                </a:cubicBezTo>
                <a:cubicBezTo>
                  <a:pt x="338466" y="10015"/>
                  <a:pt x="298699" y="61964"/>
                  <a:pt x="269406" y="98117"/>
                </a:cubicBezTo>
                <a:cubicBezTo>
                  <a:pt x="235927" y="139435"/>
                  <a:pt x="208796" y="176632"/>
                  <a:pt x="175275" y="246350"/>
                </a:cubicBezTo>
                <a:cubicBezTo>
                  <a:pt x="141753" y="316067"/>
                  <a:pt x="97470" y="397232"/>
                  <a:pt x="68276" y="516424"/>
                </a:cubicBezTo>
                <a:cubicBezTo>
                  <a:pt x="39082" y="635617"/>
                  <a:pt x="1626" y="825623"/>
                  <a:pt x="114" y="961504"/>
                </a:cubicBezTo>
                <a:cubicBezTo>
                  <a:pt x="-1400" y="1097384"/>
                  <a:pt x="12273" y="1220987"/>
                  <a:pt x="36005" y="1344303"/>
                </a:cubicBezTo>
                <a:lnTo>
                  <a:pt x="46838" y="1387574"/>
                </a:lnTo>
                <a:lnTo>
                  <a:pt x="308373" y="1622520"/>
                </a:lnTo>
                <a:lnTo>
                  <a:pt x="289552" y="1571009"/>
                </a:lnTo>
                <a:cubicBezTo>
                  <a:pt x="266021" y="1501473"/>
                  <a:pt x="241466" y="1408537"/>
                  <a:pt x="225711" y="1336088"/>
                </a:cubicBezTo>
                <a:cubicBezTo>
                  <a:pt x="209956" y="1263639"/>
                  <a:pt x="199300" y="1174196"/>
                  <a:pt x="195024" y="1136312"/>
                </a:cubicBezTo>
                <a:cubicBezTo>
                  <a:pt x="190748" y="1098429"/>
                  <a:pt x="190263" y="1101976"/>
                  <a:pt x="200055" y="1108788"/>
                </a:cubicBezTo>
                <a:cubicBezTo>
                  <a:pt x="209848" y="1115600"/>
                  <a:pt x="287915" y="1164907"/>
                  <a:pt x="346105" y="1188197"/>
                </a:cubicBezTo>
                <a:cubicBezTo>
                  <a:pt x="404295" y="1211488"/>
                  <a:pt x="485271" y="1237259"/>
                  <a:pt x="549199" y="1248533"/>
                </a:cubicBezTo>
                <a:cubicBezTo>
                  <a:pt x="613126" y="1259808"/>
                  <a:pt x="661666" y="1264279"/>
                  <a:pt x="729669" y="1255844"/>
                </a:cubicBezTo>
                <a:cubicBezTo>
                  <a:pt x="797673" y="1247409"/>
                  <a:pt x="895314" y="1222960"/>
                  <a:pt x="957219" y="1197923"/>
                </a:cubicBezTo>
                <a:cubicBezTo>
                  <a:pt x="1019125" y="1172884"/>
                  <a:pt x="1074646" y="1128370"/>
                  <a:pt x="1101104" y="1105615"/>
                </a:cubicBezTo>
                <a:cubicBezTo>
                  <a:pt x="1127561" y="1082859"/>
                  <a:pt x="1137875" y="1079796"/>
                  <a:pt x="1115963" y="1061393"/>
                </a:cubicBezTo>
                <a:cubicBezTo>
                  <a:pt x="1094051" y="1042990"/>
                  <a:pt x="1031944" y="1015193"/>
                  <a:pt x="969631" y="995196"/>
                </a:cubicBezTo>
                <a:cubicBezTo>
                  <a:pt x="907317" y="975200"/>
                  <a:pt x="830967" y="950549"/>
                  <a:pt x="742082" y="941412"/>
                </a:cubicBezTo>
                <a:cubicBezTo>
                  <a:pt x="653196" y="932274"/>
                  <a:pt x="503426" y="942552"/>
                  <a:pt x="436317" y="940372"/>
                </a:cubicBezTo>
                <a:cubicBezTo>
                  <a:pt x="369209" y="938191"/>
                  <a:pt x="334012" y="934899"/>
                  <a:pt x="339433" y="928328"/>
                </a:cubicBezTo>
                <a:cubicBezTo>
                  <a:pt x="344854" y="921757"/>
                  <a:pt x="475024" y="864733"/>
                  <a:pt x="534092" y="825005"/>
                </a:cubicBezTo>
                <a:cubicBezTo>
                  <a:pt x="593160" y="785276"/>
                  <a:pt x="646248" y="740270"/>
                  <a:pt x="693841" y="689959"/>
                </a:cubicBezTo>
                <a:cubicBezTo>
                  <a:pt x="741434" y="639648"/>
                  <a:pt x="793942" y="571653"/>
                  <a:pt x="819649" y="523137"/>
                </a:cubicBezTo>
                <a:cubicBezTo>
                  <a:pt x="842142" y="480686"/>
                  <a:pt x="866601" y="419198"/>
                  <a:pt x="855248" y="402898"/>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73844404-E04B-F587-0397-04D02020A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10456444" y="4719323"/>
            <a:ext cx="920129" cy="1040596"/>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65EA55DA-978E-CF15-1103-467BC1F47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204777" y="5887613"/>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136F6D93-88CF-AC9D-C5E1-B1E1C27EC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703623" flipH="1" flipV="1">
            <a:off x="10452150" y="4719675"/>
            <a:ext cx="920129" cy="1040596"/>
          </a:xfrm>
          <a:custGeom>
            <a:avLst/>
            <a:gdLst>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793072 w 2813738"/>
              <a:gd name="connsiteY9" fmla="*/ 1800696 h 3214044"/>
              <a:gd name="connsiteX10" fmla="*/ 2813681 w 2813738"/>
              <a:gd name="connsiteY10" fmla="*/ 2045662 h 3214044"/>
              <a:gd name="connsiteX11" fmla="*/ 2749358 w 2813738"/>
              <a:gd name="connsiteY11" fmla="*/ 2417869 h 3214044"/>
              <a:gd name="connsiteX12" fmla="*/ 2299096 w 2813738"/>
              <a:gd name="connsiteY12" fmla="*/ 3038713 h 3214044"/>
              <a:gd name="connsiteX13" fmla="*/ 1929645 w 2813738"/>
              <a:gd name="connsiteY13"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784500 w 2813738"/>
              <a:gd name="connsiteY8" fmla="*/ 1753864 h 3214044"/>
              <a:gd name="connsiteX9" fmla="*/ 2813681 w 2813738"/>
              <a:gd name="connsiteY9" fmla="*/ 2045662 h 3214044"/>
              <a:gd name="connsiteX10" fmla="*/ 2749358 w 2813738"/>
              <a:gd name="connsiteY10" fmla="*/ 2417869 h 3214044"/>
              <a:gd name="connsiteX11" fmla="*/ 2299096 w 2813738"/>
              <a:gd name="connsiteY11" fmla="*/ 3038713 h 3214044"/>
              <a:gd name="connsiteX12" fmla="*/ 1929645 w 2813738"/>
              <a:gd name="connsiteY12"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334808 w 2813738"/>
              <a:gd name="connsiteY4" fmla="*/ 2196353 h 3214044"/>
              <a:gd name="connsiteX5" fmla="*/ 0 w 2813738"/>
              <a:gd name="connsiteY5" fmla="*/ 481954 h 3214044"/>
              <a:gd name="connsiteX6" fmla="*/ 2467865 w 2813738"/>
              <a:gd name="connsiteY6" fmla="*/ 0 h 3214044"/>
              <a:gd name="connsiteX7" fmla="*/ 2809430 w 2813738"/>
              <a:gd name="connsiteY7" fmla="*/ 1748995 h 3214044"/>
              <a:gd name="connsiteX8" fmla="*/ 2813681 w 2813738"/>
              <a:gd name="connsiteY8" fmla="*/ 2045662 h 3214044"/>
              <a:gd name="connsiteX9" fmla="*/ 2749358 w 2813738"/>
              <a:gd name="connsiteY9" fmla="*/ 2417869 h 3214044"/>
              <a:gd name="connsiteX10" fmla="*/ 2299096 w 2813738"/>
              <a:gd name="connsiteY10" fmla="*/ 3038713 h 3214044"/>
              <a:gd name="connsiteX11" fmla="*/ 1929645 w 2813738"/>
              <a:gd name="connsiteY11" fmla="*/ 3173450 h 3214044"/>
              <a:gd name="connsiteX0" fmla="*/ 2041023 w 2925116"/>
              <a:gd name="connsiteY0" fmla="*/ 3173450 h 3214044"/>
              <a:gd name="connsiteX1" fmla="*/ 1693151 w 2925116"/>
              <a:gd name="connsiteY1" fmla="*/ 3212054 h 3214044"/>
              <a:gd name="connsiteX2" fmla="*/ 657537 w 2925116"/>
              <a:gd name="connsiteY2" fmla="*/ 2756430 h 3214044"/>
              <a:gd name="connsiteX3" fmla="*/ 447435 w 2925116"/>
              <a:gd name="connsiteY3" fmla="*/ 2229184 h 3214044"/>
              <a:gd name="connsiteX4" fmla="*/ 111378 w 2925116"/>
              <a:gd name="connsiteY4" fmla="*/ 481954 h 3214044"/>
              <a:gd name="connsiteX5" fmla="*/ 2579243 w 2925116"/>
              <a:gd name="connsiteY5" fmla="*/ 0 h 3214044"/>
              <a:gd name="connsiteX6" fmla="*/ 2920808 w 2925116"/>
              <a:gd name="connsiteY6" fmla="*/ 1748995 h 3214044"/>
              <a:gd name="connsiteX7" fmla="*/ 2925059 w 2925116"/>
              <a:gd name="connsiteY7" fmla="*/ 2045662 h 3214044"/>
              <a:gd name="connsiteX8" fmla="*/ 2860736 w 2925116"/>
              <a:gd name="connsiteY8" fmla="*/ 2417869 h 3214044"/>
              <a:gd name="connsiteX9" fmla="*/ 2410474 w 2925116"/>
              <a:gd name="connsiteY9" fmla="*/ 3038713 h 3214044"/>
              <a:gd name="connsiteX10" fmla="*/ 2041023 w 2925116"/>
              <a:gd name="connsiteY10" fmla="*/ 3173450 h 3214044"/>
              <a:gd name="connsiteX0" fmla="*/ 1929645 w 2813738"/>
              <a:gd name="connsiteY0" fmla="*/ 3173450 h 3214044"/>
              <a:gd name="connsiteX1" fmla="*/ 1581773 w 2813738"/>
              <a:gd name="connsiteY1" fmla="*/ 3212054 h 3214044"/>
              <a:gd name="connsiteX2" fmla="*/ 546159 w 2813738"/>
              <a:gd name="connsiteY2" fmla="*/ 2756430 h 3214044"/>
              <a:gd name="connsiteX3" fmla="*/ 336057 w 2813738"/>
              <a:gd name="connsiteY3" fmla="*/ 2229184 h 3214044"/>
              <a:gd name="connsiteX4" fmla="*/ 0 w 2813738"/>
              <a:gd name="connsiteY4" fmla="*/ 481954 h 3214044"/>
              <a:gd name="connsiteX5" fmla="*/ 2467865 w 2813738"/>
              <a:gd name="connsiteY5" fmla="*/ 0 h 3214044"/>
              <a:gd name="connsiteX6" fmla="*/ 2809430 w 2813738"/>
              <a:gd name="connsiteY6" fmla="*/ 1748995 h 3214044"/>
              <a:gd name="connsiteX7" fmla="*/ 2813681 w 2813738"/>
              <a:gd name="connsiteY7" fmla="*/ 2045662 h 3214044"/>
              <a:gd name="connsiteX8" fmla="*/ 2749358 w 2813738"/>
              <a:gd name="connsiteY8" fmla="*/ 2417869 h 3214044"/>
              <a:gd name="connsiteX9" fmla="*/ 2299096 w 2813738"/>
              <a:gd name="connsiteY9" fmla="*/ 3038713 h 3214044"/>
              <a:gd name="connsiteX10" fmla="*/ 1929645 w 2813738"/>
              <a:gd name="connsiteY10" fmla="*/ 3173450 h 3214044"/>
              <a:gd name="connsiteX0" fmla="*/ 1929645 w 2813738"/>
              <a:gd name="connsiteY0" fmla="*/ 3173450 h 3222394"/>
              <a:gd name="connsiteX1" fmla="*/ 1581773 w 2813738"/>
              <a:gd name="connsiteY1" fmla="*/ 3212054 h 3222394"/>
              <a:gd name="connsiteX2" fmla="*/ 634750 w 2813738"/>
              <a:gd name="connsiteY2" fmla="*/ 2993222 h 3222394"/>
              <a:gd name="connsiteX3" fmla="*/ 336057 w 2813738"/>
              <a:gd name="connsiteY3" fmla="*/ 2229184 h 3222394"/>
              <a:gd name="connsiteX4" fmla="*/ 0 w 2813738"/>
              <a:gd name="connsiteY4" fmla="*/ 481954 h 3222394"/>
              <a:gd name="connsiteX5" fmla="*/ 2467865 w 2813738"/>
              <a:gd name="connsiteY5" fmla="*/ 0 h 3222394"/>
              <a:gd name="connsiteX6" fmla="*/ 2809430 w 2813738"/>
              <a:gd name="connsiteY6" fmla="*/ 1748995 h 3222394"/>
              <a:gd name="connsiteX7" fmla="*/ 2813681 w 2813738"/>
              <a:gd name="connsiteY7" fmla="*/ 2045662 h 3222394"/>
              <a:gd name="connsiteX8" fmla="*/ 2749358 w 2813738"/>
              <a:gd name="connsiteY8" fmla="*/ 2417869 h 3222394"/>
              <a:gd name="connsiteX9" fmla="*/ 2299096 w 2813738"/>
              <a:gd name="connsiteY9" fmla="*/ 3038713 h 3222394"/>
              <a:gd name="connsiteX10" fmla="*/ 1929645 w 2813738"/>
              <a:gd name="connsiteY10" fmla="*/ 3173450 h 3222394"/>
              <a:gd name="connsiteX0" fmla="*/ 1929645 w 2813738"/>
              <a:gd name="connsiteY0" fmla="*/ 3173450 h 3259726"/>
              <a:gd name="connsiteX1" fmla="*/ 1581773 w 2813738"/>
              <a:gd name="connsiteY1" fmla="*/ 3212054 h 3259726"/>
              <a:gd name="connsiteX2" fmla="*/ 634750 w 2813738"/>
              <a:gd name="connsiteY2" fmla="*/ 2993222 h 3259726"/>
              <a:gd name="connsiteX3" fmla="*/ 336057 w 2813738"/>
              <a:gd name="connsiteY3" fmla="*/ 2229184 h 3259726"/>
              <a:gd name="connsiteX4" fmla="*/ 0 w 2813738"/>
              <a:gd name="connsiteY4" fmla="*/ 481954 h 3259726"/>
              <a:gd name="connsiteX5" fmla="*/ 2467865 w 2813738"/>
              <a:gd name="connsiteY5" fmla="*/ 0 h 3259726"/>
              <a:gd name="connsiteX6" fmla="*/ 2809430 w 2813738"/>
              <a:gd name="connsiteY6" fmla="*/ 1748995 h 3259726"/>
              <a:gd name="connsiteX7" fmla="*/ 2813681 w 2813738"/>
              <a:gd name="connsiteY7" fmla="*/ 2045662 h 3259726"/>
              <a:gd name="connsiteX8" fmla="*/ 2749358 w 2813738"/>
              <a:gd name="connsiteY8" fmla="*/ 2417869 h 3259726"/>
              <a:gd name="connsiteX9" fmla="*/ 2299096 w 2813738"/>
              <a:gd name="connsiteY9" fmla="*/ 3038713 h 3259726"/>
              <a:gd name="connsiteX10" fmla="*/ 1929645 w 2813738"/>
              <a:gd name="connsiteY10" fmla="*/ 3173450 h 3259726"/>
              <a:gd name="connsiteX0" fmla="*/ 1929645 w 2813738"/>
              <a:gd name="connsiteY0" fmla="*/ 3173450 h 3173450"/>
              <a:gd name="connsiteX1" fmla="*/ 634750 w 2813738"/>
              <a:gd name="connsiteY1" fmla="*/ 2993222 h 3173450"/>
              <a:gd name="connsiteX2" fmla="*/ 336057 w 2813738"/>
              <a:gd name="connsiteY2" fmla="*/ 2229184 h 3173450"/>
              <a:gd name="connsiteX3" fmla="*/ 0 w 2813738"/>
              <a:gd name="connsiteY3" fmla="*/ 481954 h 3173450"/>
              <a:gd name="connsiteX4" fmla="*/ 2467865 w 2813738"/>
              <a:gd name="connsiteY4" fmla="*/ 0 h 3173450"/>
              <a:gd name="connsiteX5" fmla="*/ 2809430 w 2813738"/>
              <a:gd name="connsiteY5" fmla="*/ 1748995 h 3173450"/>
              <a:gd name="connsiteX6" fmla="*/ 2813681 w 2813738"/>
              <a:gd name="connsiteY6" fmla="*/ 2045662 h 3173450"/>
              <a:gd name="connsiteX7" fmla="*/ 2749358 w 2813738"/>
              <a:gd name="connsiteY7" fmla="*/ 2417869 h 3173450"/>
              <a:gd name="connsiteX8" fmla="*/ 2299096 w 2813738"/>
              <a:gd name="connsiteY8" fmla="*/ 3038713 h 3173450"/>
              <a:gd name="connsiteX9" fmla="*/ 1929645 w 2813738"/>
              <a:gd name="connsiteY9" fmla="*/ 3173450 h 3173450"/>
              <a:gd name="connsiteX0" fmla="*/ 1929645 w 2813738"/>
              <a:gd name="connsiteY0" fmla="*/ 3173450 h 3248537"/>
              <a:gd name="connsiteX1" fmla="*/ 796962 w 2813738"/>
              <a:gd name="connsiteY1" fmla="*/ 3173288 h 3248537"/>
              <a:gd name="connsiteX2" fmla="*/ 336057 w 2813738"/>
              <a:gd name="connsiteY2" fmla="*/ 2229184 h 3248537"/>
              <a:gd name="connsiteX3" fmla="*/ 0 w 2813738"/>
              <a:gd name="connsiteY3" fmla="*/ 481954 h 3248537"/>
              <a:gd name="connsiteX4" fmla="*/ 2467865 w 2813738"/>
              <a:gd name="connsiteY4" fmla="*/ 0 h 3248537"/>
              <a:gd name="connsiteX5" fmla="*/ 2809430 w 2813738"/>
              <a:gd name="connsiteY5" fmla="*/ 1748995 h 3248537"/>
              <a:gd name="connsiteX6" fmla="*/ 2813681 w 2813738"/>
              <a:gd name="connsiteY6" fmla="*/ 2045662 h 3248537"/>
              <a:gd name="connsiteX7" fmla="*/ 2749358 w 2813738"/>
              <a:gd name="connsiteY7" fmla="*/ 2417869 h 3248537"/>
              <a:gd name="connsiteX8" fmla="*/ 2299096 w 2813738"/>
              <a:gd name="connsiteY8" fmla="*/ 3038713 h 3248537"/>
              <a:gd name="connsiteX9" fmla="*/ 1929645 w 2813738"/>
              <a:gd name="connsiteY9" fmla="*/ 3173450 h 3248537"/>
              <a:gd name="connsiteX0" fmla="*/ 1929645 w 2813681"/>
              <a:gd name="connsiteY0" fmla="*/ 3173450 h 3248537"/>
              <a:gd name="connsiteX1" fmla="*/ 796962 w 2813681"/>
              <a:gd name="connsiteY1" fmla="*/ 3173288 h 3248537"/>
              <a:gd name="connsiteX2" fmla="*/ 336057 w 2813681"/>
              <a:gd name="connsiteY2" fmla="*/ 2229184 h 3248537"/>
              <a:gd name="connsiteX3" fmla="*/ 0 w 2813681"/>
              <a:gd name="connsiteY3" fmla="*/ 481954 h 3248537"/>
              <a:gd name="connsiteX4" fmla="*/ 2467865 w 2813681"/>
              <a:gd name="connsiteY4" fmla="*/ 0 h 3248537"/>
              <a:gd name="connsiteX5" fmla="*/ 2809430 w 2813681"/>
              <a:gd name="connsiteY5" fmla="*/ 1748995 h 3248537"/>
              <a:gd name="connsiteX6" fmla="*/ 2813681 w 2813681"/>
              <a:gd name="connsiteY6" fmla="*/ 2045662 h 3248537"/>
              <a:gd name="connsiteX7" fmla="*/ 2299096 w 2813681"/>
              <a:gd name="connsiteY7" fmla="*/ 3038713 h 3248537"/>
              <a:gd name="connsiteX8" fmla="*/ 1929645 w 2813681"/>
              <a:gd name="connsiteY8" fmla="*/ 3173450 h 3248537"/>
              <a:gd name="connsiteX0" fmla="*/ 1929645 w 2816936"/>
              <a:gd name="connsiteY0" fmla="*/ 3173450 h 3248537"/>
              <a:gd name="connsiteX1" fmla="*/ 796962 w 2816936"/>
              <a:gd name="connsiteY1" fmla="*/ 3173288 h 3248537"/>
              <a:gd name="connsiteX2" fmla="*/ 336057 w 2816936"/>
              <a:gd name="connsiteY2" fmla="*/ 2229184 h 3248537"/>
              <a:gd name="connsiteX3" fmla="*/ 0 w 2816936"/>
              <a:gd name="connsiteY3" fmla="*/ 481954 h 3248537"/>
              <a:gd name="connsiteX4" fmla="*/ 2467865 w 2816936"/>
              <a:gd name="connsiteY4" fmla="*/ 0 h 3248537"/>
              <a:gd name="connsiteX5" fmla="*/ 2809430 w 2816936"/>
              <a:gd name="connsiteY5" fmla="*/ 1748995 h 3248537"/>
              <a:gd name="connsiteX6" fmla="*/ 2813681 w 2816936"/>
              <a:gd name="connsiteY6" fmla="*/ 2045662 h 3248537"/>
              <a:gd name="connsiteX7" fmla="*/ 2299096 w 2816936"/>
              <a:gd name="connsiteY7" fmla="*/ 3038713 h 3248537"/>
              <a:gd name="connsiteX8" fmla="*/ 1929645 w 2816936"/>
              <a:gd name="connsiteY8" fmla="*/ 3173450 h 3248537"/>
              <a:gd name="connsiteX0" fmla="*/ 1929645 w 2817968"/>
              <a:gd name="connsiteY0" fmla="*/ 3173450 h 3248537"/>
              <a:gd name="connsiteX1" fmla="*/ 796962 w 2817968"/>
              <a:gd name="connsiteY1" fmla="*/ 3173288 h 3248537"/>
              <a:gd name="connsiteX2" fmla="*/ 336057 w 2817968"/>
              <a:gd name="connsiteY2" fmla="*/ 2229184 h 3248537"/>
              <a:gd name="connsiteX3" fmla="*/ 0 w 2817968"/>
              <a:gd name="connsiteY3" fmla="*/ 481954 h 3248537"/>
              <a:gd name="connsiteX4" fmla="*/ 2467865 w 2817968"/>
              <a:gd name="connsiteY4" fmla="*/ 0 h 3248537"/>
              <a:gd name="connsiteX5" fmla="*/ 2809430 w 2817968"/>
              <a:gd name="connsiteY5" fmla="*/ 1748995 h 3248537"/>
              <a:gd name="connsiteX6" fmla="*/ 2813681 w 2817968"/>
              <a:gd name="connsiteY6" fmla="*/ 2045662 h 3248537"/>
              <a:gd name="connsiteX7" fmla="*/ 2299096 w 2817968"/>
              <a:gd name="connsiteY7" fmla="*/ 3038713 h 3248537"/>
              <a:gd name="connsiteX8" fmla="*/ 1929645 w 2817968"/>
              <a:gd name="connsiteY8" fmla="*/ 3173450 h 3248537"/>
              <a:gd name="connsiteX0" fmla="*/ 1929645 w 2818220"/>
              <a:gd name="connsiteY0" fmla="*/ 3173450 h 3248983"/>
              <a:gd name="connsiteX1" fmla="*/ 796962 w 2818220"/>
              <a:gd name="connsiteY1" fmla="*/ 3173288 h 3248983"/>
              <a:gd name="connsiteX2" fmla="*/ 336057 w 2818220"/>
              <a:gd name="connsiteY2" fmla="*/ 2229184 h 3248983"/>
              <a:gd name="connsiteX3" fmla="*/ 0 w 2818220"/>
              <a:gd name="connsiteY3" fmla="*/ 481954 h 3248983"/>
              <a:gd name="connsiteX4" fmla="*/ 2467865 w 2818220"/>
              <a:gd name="connsiteY4" fmla="*/ 0 h 3248983"/>
              <a:gd name="connsiteX5" fmla="*/ 2809430 w 2818220"/>
              <a:gd name="connsiteY5" fmla="*/ 1748995 h 3248983"/>
              <a:gd name="connsiteX6" fmla="*/ 2813681 w 2818220"/>
              <a:gd name="connsiteY6" fmla="*/ 2045662 h 3248983"/>
              <a:gd name="connsiteX7" fmla="*/ 2318165 w 2818220"/>
              <a:gd name="connsiteY7" fmla="*/ 3027931 h 3248983"/>
              <a:gd name="connsiteX8" fmla="*/ 1929645 w 2818220"/>
              <a:gd name="connsiteY8" fmla="*/ 3173450 h 3248983"/>
              <a:gd name="connsiteX0" fmla="*/ 1872966 w 2818220"/>
              <a:gd name="connsiteY0" fmla="*/ 3389204 h 3395069"/>
              <a:gd name="connsiteX1" fmla="*/ 796962 w 2818220"/>
              <a:gd name="connsiteY1" fmla="*/ 3173288 h 3395069"/>
              <a:gd name="connsiteX2" fmla="*/ 336057 w 2818220"/>
              <a:gd name="connsiteY2" fmla="*/ 2229184 h 3395069"/>
              <a:gd name="connsiteX3" fmla="*/ 0 w 2818220"/>
              <a:gd name="connsiteY3" fmla="*/ 481954 h 3395069"/>
              <a:gd name="connsiteX4" fmla="*/ 2467865 w 2818220"/>
              <a:gd name="connsiteY4" fmla="*/ 0 h 3395069"/>
              <a:gd name="connsiteX5" fmla="*/ 2809430 w 2818220"/>
              <a:gd name="connsiteY5" fmla="*/ 1748995 h 3395069"/>
              <a:gd name="connsiteX6" fmla="*/ 2813681 w 2818220"/>
              <a:gd name="connsiteY6" fmla="*/ 2045662 h 3395069"/>
              <a:gd name="connsiteX7" fmla="*/ 2318165 w 2818220"/>
              <a:gd name="connsiteY7" fmla="*/ 3027931 h 3395069"/>
              <a:gd name="connsiteX8" fmla="*/ 1872966 w 2818220"/>
              <a:gd name="connsiteY8" fmla="*/ 3389204 h 3395069"/>
              <a:gd name="connsiteX0" fmla="*/ 1861016 w 2818220"/>
              <a:gd name="connsiteY0" fmla="*/ 3328014 h 3339978"/>
              <a:gd name="connsiteX1" fmla="*/ 796962 w 2818220"/>
              <a:gd name="connsiteY1" fmla="*/ 3173288 h 3339978"/>
              <a:gd name="connsiteX2" fmla="*/ 336057 w 2818220"/>
              <a:gd name="connsiteY2" fmla="*/ 2229184 h 3339978"/>
              <a:gd name="connsiteX3" fmla="*/ 0 w 2818220"/>
              <a:gd name="connsiteY3" fmla="*/ 481954 h 3339978"/>
              <a:gd name="connsiteX4" fmla="*/ 2467865 w 2818220"/>
              <a:gd name="connsiteY4" fmla="*/ 0 h 3339978"/>
              <a:gd name="connsiteX5" fmla="*/ 2809430 w 2818220"/>
              <a:gd name="connsiteY5" fmla="*/ 1748995 h 3339978"/>
              <a:gd name="connsiteX6" fmla="*/ 2813681 w 2818220"/>
              <a:gd name="connsiteY6" fmla="*/ 2045662 h 3339978"/>
              <a:gd name="connsiteX7" fmla="*/ 2318165 w 2818220"/>
              <a:gd name="connsiteY7" fmla="*/ 3027931 h 3339978"/>
              <a:gd name="connsiteX8" fmla="*/ 1861016 w 2818220"/>
              <a:gd name="connsiteY8" fmla="*/ 3328014 h 3339978"/>
              <a:gd name="connsiteX0" fmla="*/ 1861016 w 2820003"/>
              <a:gd name="connsiteY0" fmla="*/ 3328014 h 3339751"/>
              <a:gd name="connsiteX1" fmla="*/ 796962 w 2820003"/>
              <a:gd name="connsiteY1" fmla="*/ 3173288 h 3339751"/>
              <a:gd name="connsiteX2" fmla="*/ 336057 w 2820003"/>
              <a:gd name="connsiteY2" fmla="*/ 2229184 h 3339751"/>
              <a:gd name="connsiteX3" fmla="*/ 0 w 2820003"/>
              <a:gd name="connsiteY3" fmla="*/ 481954 h 3339751"/>
              <a:gd name="connsiteX4" fmla="*/ 2467865 w 2820003"/>
              <a:gd name="connsiteY4" fmla="*/ 0 h 3339751"/>
              <a:gd name="connsiteX5" fmla="*/ 2809430 w 2820003"/>
              <a:gd name="connsiteY5" fmla="*/ 1748995 h 3339751"/>
              <a:gd name="connsiteX6" fmla="*/ 2813681 w 2820003"/>
              <a:gd name="connsiteY6" fmla="*/ 2045662 h 3339751"/>
              <a:gd name="connsiteX7" fmla="*/ 2410534 w 2820003"/>
              <a:gd name="connsiteY7" fmla="*/ 3031066 h 3339751"/>
              <a:gd name="connsiteX8" fmla="*/ 1861016 w 2820003"/>
              <a:gd name="connsiteY8" fmla="*/ 3328014 h 3339751"/>
              <a:gd name="connsiteX0" fmla="*/ 1861016 w 2819648"/>
              <a:gd name="connsiteY0" fmla="*/ 3328014 h 3339751"/>
              <a:gd name="connsiteX1" fmla="*/ 796962 w 2819648"/>
              <a:gd name="connsiteY1" fmla="*/ 3173288 h 3339751"/>
              <a:gd name="connsiteX2" fmla="*/ 336057 w 2819648"/>
              <a:gd name="connsiteY2" fmla="*/ 2229184 h 3339751"/>
              <a:gd name="connsiteX3" fmla="*/ 0 w 2819648"/>
              <a:gd name="connsiteY3" fmla="*/ 481954 h 3339751"/>
              <a:gd name="connsiteX4" fmla="*/ 2467865 w 2819648"/>
              <a:gd name="connsiteY4" fmla="*/ 0 h 3339751"/>
              <a:gd name="connsiteX5" fmla="*/ 2809430 w 2819648"/>
              <a:gd name="connsiteY5" fmla="*/ 1748995 h 3339751"/>
              <a:gd name="connsiteX6" fmla="*/ 2813681 w 2819648"/>
              <a:gd name="connsiteY6" fmla="*/ 2045662 h 3339751"/>
              <a:gd name="connsiteX7" fmla="*/ 2410534 w 2819648"/>
              <a:gd name="connsiteY7" fmla="*/ 3031066 h 3339751"/>
              <a:gd name="connsiteX8" fmla="*/ 1861016 w 2819648"/>
              <a:gd name="connsiteY8" fmla="*/ 3328014 h 3339751"/>
              <a:gd name="connsiteX0" fmla="*/ 1861016 w 2820851"/>
              <a:gd name="connsiteY0" fmla="*/ 3328014 h 3341130"/>
              <a:gd name="connsiteX1" fmla="*/ 796962 w 2820851"/>
              <a:gd name="connsiteY1" fmla="*/ 3173288 h 3341130"/>
              <a:gd name="connsiteX2" fmla="*/ 336057 w 2820851"/>
              <a:gd name="connsiteY2" fmla="*/ 2229184 h 3341130"/>
              <a:gd name="connsiteX3" fmla="*/ 0 w 2820851"/>
              <a:gd name="connsiteY3" fmla="*/ 481954 h 3341130"/>
              <a:gd name="connsiteX4" fmla="*/ 2467865 w 2820851"/>
              <a:gd name="connsiteY4" fmla="*/ 0 h 3341130"/>
              <a:gd name="connsiteX5" fmla="*/ 2809430 w 2820851"/>
              <a:gd name="connsiteY5" fmla="*/ 1748995 h 3341130"/>
              <a:gd name="connsiteX6" fmla="*/ 2813681 w 2820851"/>
              <a:gd name="connsiteY6" fmla="*/ 2045662 h 3341130"/>
              <a:gd name="connsiteX7" fmla="*/ 2452877 w 2820851"/>
              <a:gd name="connsiteY7" fmla="*/ 3012062 h 3341130"/>
              <a:gd name="connsiteX8" fmla="*/ 1861016 w 282085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9430 w 2835461"/>
              <a:gd name="connsiteY5" fmla="*/ 1748995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35461"/>
              <a:gd name="connsiteY0" fmla="*/ 3328014 h 3341130"/>
              <a:gd name="connsiteX1" fmla="*/ 796962 w 2835461"/>
              <a:gd name="connsiteY1" fmla="*/ 3173288 h 3341130"/>
              <a:gd name="connsiteX2" fmla="*/ 336057 w 2835461"/>
              <a:gd name="connsiteY2" fmla="*/ 2229184 h 3341130"/>
              <a:gd name="connsiteX3" fmla="*/ 0 w 2835461"/>
              <a:gd name="connsiteY3" fmla="*/ 481954 h 3341130"/>
              <a:gd name="connsiteX4" fmla="*/ 2467865 w 2835461"/>
              <a:gd name="connsiteY4" fmla="*/ 0 h 3341130"/>
              <a:gd name="connsiteX5" fmla="*/ 2803530 w 2835461"/>
              <a:gd name="connsiteY5" fmla="*/ 1718331 h 3341130"/>
              <a:gd name="connsiteX6" fmla="*/ 2828769 w 2835461"/>
              <a:gd name="connsiteY6" fmla="*/ 2091483 h 3341130"/>
              <a:gd name="connsiteX7" fmla="*/ 2452877 w 2835461"/>
              <a:gd name="connsiteY7" fmla="*/ 3012062 h 3341130"/>
              <a:gd name="connsiteX8" fmla="*/ 1861016 w 2835461"/>
              <a:gd name="connsiteY8" fmla="*/ 3328014 h 3341130"/>
              <a:gd name="connsiteX0" fmla="*/ 1861016 w 2829919"/>
              <a:gd name="connsiteY0" fmla="*/ 3328014 h 3341130"/>
              <a:gd name="connsiteX1" fmla="*/ 796962 w 2829919"/>
              <a:gd name="connsiteY1" fmla="*/ 3173288 h 3341130"/>
              <a:gd name="connsiteX2" fmla="*/ 336057 w 2829919"/>
              <a:gd name="connsiteY2" fmla="*/ 2229184 h 3341130"/>
              <a:gd name="connsiteX3" fmla="*/ 0 w 2829919"/>
              <a:gd name="connsiteY3" fmla="*/ 481954 h 3341130"/>
              <a:gd name="connsiteX4" fmla="*/ 2467865 w 2829919"/>
              <a:gd name="connsiteY4" fmla="*/ 0 h 3341130"/>
              <a:gd name="connsiteX5" fmla="*/ 2803530 w 2829919"/>
              <a:gd name="connsiteY5" fmla="*/ 1718331 h 3341130"/>
              <a:gd name="connsiteX6" fmla="*/ 2828769 w 2829919"/>
              <a:gd name="connsiteY6" fmla="*/ 2091483 h 3341130"/>
              <a:gd name="connsiteX7" fmla="*/ 2452877 w 2829919"/>
              <a:gd name="connsiteY7" fmla="*/ 3012062 h 3341130"/>
              <a:gd name="connsiteX8" fmla="*/ 1861016 w 2829919"/>
              <a:gd name="connsiteY8" fmla="*/ 3328014 h 3341130"/>
              <a:gd name="connsiteX0" fmla="*/ 1861016 w 2829919"/>
              <a:gd name="connsiteY0" fmla="*/ 3328014 h 3346886"/>
              <a:gd name="connsiteX1" fmla="*/ 796962 w 2829919"/>
              <a:gd name="connsiteY1" fmla="*/ 3173288 h 3346886"/>
              <a:gd name="connsiteX2" fmla="*/ 336057 w 2829919"/>
              <a:gd name="connsiteY2" fmla="*/ 2229184 h 3346886"/>
              <a:gd name="connsiteX3" fmla="*/ 0 w 2829919"/>
              <a:gd name="connsiteY3" fmla="*/ 481954 h 3346886"/>
              <a:gd name="connsiteX4" fmla="*/ 2467865 w 2829919"/>
              <a:gd name="connsiteY4" fmla="*/ 0 h 3346886"/>
              <a:gd name="connsiteX5" fmla="*/ 2803530 w 2829919"/>
              <a:gd name="connsiteY5" fmla="*/ 1718331 h 3346886"/>
              <a:gd name="connsiteX6" fmla="*/ 2828769 w 2829919"/>
              <a:gd name="connsiteY6" fmla="*/ 2091483 h 3346886"/>
              <a:gd name="connsiteX7" fmla="*/ 2452877 w 2829919"/>
              <a:gd name="connsiteY7" fmla="*/ 3012062 h 3346886"/>
              <a:gd name="connsiteX8" fmla="*/ 1861016 w 2829919"/>
              <a:gd name="connsiteY8" fmla="*/ 3328014 h 334688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2467865 w 2829919"/>
              <a:gd name="connsiteY4" fmla="*/ 0 h 3352626"/>
              <a:gd name="connsiteX5" fmla="*/ 2803530 w 2829919"/>
              <a:gd name="connsiteY5" fmla="*/ 1718331 h 3352626"/>
              <a:gd name="connsiteX6" fmla="*/ 2828769 w 2829919"/>
              <a:gd name="connsiteY6" fmla="*/ 2091483 h 3352626"/>
              <a:gd name="connsiteX7" fmla="*/ 2452877 w 2829919"/>
              <a:gd name="connsiteY7" fmla="*/ 3012062 h 3352626"/>
              <a:gd name="connsiteX8" fmla="*/ 1861016 w 2829919"/>
              <a:gd name="connsiteY8"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36004 w 2829919"/>
              <a:gd name="connsiteY4" fmla="*/ 2119429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2626"/>
              <a:gd name="connsiteX1" fmla="*/ 796962 w 2829919"/>
              <a:gd name="connsiteY1" fmla="*/ 3173288 h 3352626"/>
              <a:gd name="connsiteX2" fmla="*/ 336057 w 2829919"/>
              <a:gd name="connsiteY2" fmla="*/ 2229184 h 3352626"/>
              <a:gd name="connsiteX3" fmla="*/ 0 w 2829919"/>
              <a:gd name="connsiteY3" fmla="*/ 481954 h 3352626"/>
              <a:gd name="connsiteX4" fmla="*/ 1649572 w 2829919"/>
              <a:gd name="connsiteY4" fmla="*/ 2189943 h 3352626"/>
              <a:gd name="connsiteX5" fmla="*/ 2467865 w 2829919"/>
              <a:gd name="connsiteY5" fmla="*/ 0 h 3352626"/>
              <a:gd name="connsiteX6" fmla="*/ 2803530 w 2829919"/>
              <a:gd name="connsiteY6" fmla="*/ 1718331 h 3352626"/>
              <a:gd name="connsiteX7" fmla="*/ 2828769 w 2829919"/>
              <a:gd name="connsiteY7" fmla="*/ 2091483 h 3352626"/>
              <a:gd name="connsiteX8" fmla="*/ 2452877 w 2829919"/>
              <a:gd name="connsiteY8" fmla="*/ 3012062 h 3352626"/>
              <a:gd name="connsiteX9" fmla="*/ 1861016 w 2829919"/>
              <a:gd name="connsiteY9" fmla="*/ 3328014 h 3352626"/>
              <a:gd name="connsiteX0" fmla="*/ 1861016 w 2829919"/>
              <a:gd name="connsiteY0" fmla="*/ 3328014 h 3359247"/>
              <a:gd name="connsiteX1" fmla="*/ 796962 w 2829919"/>
              <a:gd name="connsiteY1" fmla="*/ 3173288 h 3359247"/>
              <a:gd name="connsiteX2" fmla="*/ 336057 w 2829919"/>
              <a:gd name="connsiteY2" fmla="*/ 2229184 h 3359247"/>
              <a:gd name="connsiteX3" fmla="*/ 0 w 2829919"/>
              <a:gd name="connsiteY3" fmla="*/ 481954 h 3359247"/>
              <a:gd name="connsiteX4" fmla="*/ 1649572 w 2829919"/>
              <a:gd name="connsiteY4" fmla="*/ 2189943 h 3359247"/>
              <a:gd name="connsiteX5" fmla="*/ 2467865 w 2829919"/>
              <a:gd name="connsiteY5" fmla="*/ 0 h 3359247"/>
              <a:gd name="connsiteX6" fmla="*/ 2803530 w 2829919"/>
              <a:gd name="connsiteY6" fmla="*/ 1718331 h 3359247"/>
              <a:gd name="connsiteX7" fmla="*/ 2828769 w 2829919"/>
              <a:gd name="connsiteY7" fmla="*/ 2091483 h 3359247"/>
              <a:gd name="connsiteX8" fmla="*/ 2452877 w 2829919"/>
              <a:gd name="connsiteY8" fmla="*/ 3012062 h 3359247"/>
              <a:gd name="connsiteX9" fmla="*/ 1861016 w 2829919"/>
              <a:gd name="connsiteY9" fmla="*/ 3328014 h 3359247"/>
              <a:gd name="connsiteX0" fmla="*/ 1861016 w 2830596"/>
              <a:gd name="connsiteY0" fmla="*/ 3328014 h 3342040"/>
              <a:gd name="connsiteX1" fmla="*/ 796962 w 2830596"/>
              <a:gd name="connsiteY1" fmla="*/ 3173288 h 3342040"/>
              <a:gd name="connsiteX2" fmla="*/ 336057 w 2830596"/>
              <a:gd name="connsiteY2" fmla="*/ 2229184 h 3342040"/>
              <a:gd name="connsiteX3" fmla="*/ 0 w 2830596"/>
              <a:gd name="connsiteY3" fmla="*/ 481954 h 3342040"/>
              <a:gd name="connsiteX4" fmla="*/ 1649572 w 2830596"/>
              <a:gd name="connsiteY4" fmla="*/ 2189943 h 3342040"/>
              <a:gd name="connsiteX5" fmla="*/ 2467865 w 2830596"/>
              <a:gd name="connsiteY5" fmla="*/ 0 h 3342040"/>
              <a:gd name="connsiteX6" fmla="*/ 2803530 w 2830596"/>
              <a:gd name="connsiteY6" fmla="*/ 1718331 h 3342040"/>
              <a:gd name="connsiteX7" fmla="*/ 2828769 w 2830596"/>
              <a:gd name="connsiteY7" fmla="*/ 2091483 h 3342040"/>
              <a:gd name="connsiteX8" fmla="*/ 2516033 w 2830596"/>
              <a:gd name="connsiteY8" fmla="*/ 2999544 h 3342040"/>
              <a:gd name="connsiteX9" fmla="*/ 1861016 w 2830596"/>
              <a:gd name="connsiteY9" fmla="*/ 3328014 h 3342040"/>
              <a:gd name="connsiteX0" fmla="*/ 1861016 w 2830709"/>
              <a:gd name="connsiteY0" fmla="*/ 3328014 h 3344557"/>
              <a:gd name="connsiteX1" fmla="*/ 796962 w 2830709"/>
              <a:gd name="connsiteY1" fmla="*/ 3173288 h 3344557"/>
              <a:gd name="connsiteX2" fmla="*/ 336057 w 2830709"/>
              <a:gd name="connsiteY2" fmla="*/ 2229184 h 3344557"/>
              <a:gd name="connsiteX3" fmla="*/ 0 w 2830709"/>
              <a:gd name="connsiteY3" fmla="*/ 481954 h 3344557"/>
              <a:gd name="connsiteX4" fmla="*/ 1649572 w 2830709"/>
              <a:gd name="connsiteY4" fmla="*/ 2189943 h 3344557"/>
              <a:gd name="connsiteX5" fmla="*/ 2467865 w 2830709"/>
              <a:gd name="connsiteY5" fmla="*/ 0 h 3344557"/>
              <a:gd name="connsiteX6" fmla="*/ 2803530 w 2830709"/>
              <a:gd name="connsiteY6" fmla="*/ 1718331 h 3344557"/>
              <a:gd name="connsiteX7" fmla="*/ 2828769 w 2830709"/>
              <a:gd name="connsiteY7" fmla="*/ 2091483 h 3344557"/>
              <a:gd name="connsiteX8" fmla="*/ 2522497 w 2830709"/>
              <a:gd name="connsiteY8" fmla="*/ 2964989 h 3344557"/>
              <a:gd name="connsiteX9" fmla="*/ 1861016 w 2830709"/>
              <a:gd name="connsiteY9" fmla="*/ 3328014 h 3344557"/>
              <a:gd name="connsiteX0" fmla="*/ 1861016 w 2830709"/>
              <a:gd name="connsiteY0" fmla="*/ 3328014 h 3359688"/>
              <a:gd name="connsiteX1" fmla="*/ 796962 w 2830709"/>
              <a:gd name="connsiteY1" fmla="*/ 3173288 h 3359688"/>
              <a:gd name="connsiteX2" fmla="*/ 336057 w 2830709"/>
              <a:gd name="connsiteY2" fmla="*/ 2229184 h 3359688"/>
              <a:gd name="connsiteX3" fmla="*/ 0 w 2830709"/>
              <a:gd name="connsiteY3" fmla="*/ 481954 h 3359688"/>
              <a:gd name="connsiteX4" fmla="*/ 1649572 w 2830709"/>
              <a:gd name="connsiteY4" fmla="*/ 2189943 h 3359688"/>
              <a:gd name="connsiteX5" fmla="*/ 2467865 w 2830709"/>
              <a:gd name="connsiteY5" fmla="*/ 0 h 3359688"/>
              <a:gd name="connsiteX6" fmla="*/ 2803530 w 2830709"/>
              <a:gd name="connsiteY6" fmla="*/ 1718331 h 3359688"/>
              <a:gd name="connsiteX7" fmla="*/ 2828769 w 2830709"/>
              <a:gd name="connsiteY7" fmla="*/ 2091483 h 3359688"/>
              <a:gd name="connsiteX8" fmla="*/ 2522497 w 2830709"/>
              <a:gd name="connsiteY8" fmla="*/ 2964989 h 3359688"/>
              <a:gd name="connsiteX9" fmla="*/ 1861016 w 2830709"/>
              <a:gd name="connsiteY9" fmla="*/ 3328014 h 3359688"/>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49572 w 2830709"/>
              <a:gd name="connsiteY4" fmla="*/ 2189943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803530 w 2830709"/>
              <a:gd name="connsiteY6" fmla="*/ 1718331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9262 w 2830709"/>
              <a:gd name="connsiteY6" fmla="*/ 1436277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30709"/>
              <a:gd name="connsiteY0" fmla="*/ 3328014 h 3360929"/>
              <a:gd name="connsiteX1" fmla="*/ 832092 w 2830709"/>
              <a:gd name="connsiteY1" fmla="*/ 3219563 h 3360929"/>
              <a:gd name="connsiteX2" fmla="*/ 336057 w 2830709"/>
              <a:gd name="connsiteY2" fmla="*/ 2229184 h 3360929"/>
              <a:gd name="connsiteX3" fmla="*/ 0 w 2830709"/>
              <a:gd name="connsiteY3" fmla="*/ 481954 h 3360929"/>
              <a:gd name="connsiteX4" fmla="*/ 1620462 w 2830709"/>
              <a:gd name="connsiteY4" fmla="*/ 2209024 h 3360929"/>
              <a:gd name="connsiteX5" fmla="*/ 2467865 w 2830709"/>
              <a:gd name="connsiteY5" fmla="*/ 0 h 3360929"/>
              <a:gd name="connsiteX6" fmla="*/ 2744478 w 2830709"/>
              <a:gd name="connsiteY6" fmla="*/ 1377332 h 3360929"/>
              <a:gd name="connsiteX7" fmla="*/ 2828769 w 2830709"/>
              <a:gd name="connsiteY7" fmla="*/ 2091483 h 3360929"/>
              <a:gd name="connsiteX8" fmla="*/ 2522497 w 2830709"/>
              <a:gd name="connsiteY8" fmla="*/ 2964989 h 3360929"/>
              <a:gd name="connsiteX9" fmla="*/ 1861016 w 2830709"/>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620462 w 2828818"/>
              <a:gd name="connsiteY4" fmla="*/ 2209024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861016 w 2828818"/>
              <a:gd name="connsiteY0" fmla="*/ 3328014 h 3360929"/>
              <a:gd name="connsiteX1" fmla="*/ 832092 w 2828818"/>
              <a:gd name="connsiteY1" fmla="*/ 3219563 h 3360929"/>
              <a:gd name="connsiteX2" fmla="*/ 336057 w 2828818"/>
              <a:gd name="connsiteY2" fmla="*/ 2229184 h 3360929"/>
              <a:gd name="connsiteX3" fmla="*/ 0 w 2828818"/>
              <a:gd name="connsiteY3" fmla="*/ 481954 h 3360929"/>
              <a:gd name="connsiteX4" fmla="*/ 1589645 w 2828818"/>
              <a:gd name="connsiteY4" fmla="*/ 2018827 h 3360929"/>
              <a:gd name="connsiteX5" fmla="*/ 2467865 w 2828818"/>
              <a:gd name="connsiteY5" fmla="*/ 0 h 3360929"/>
              <a:gd name="connsiteX6" fmla="*/ 2744478 w 2828818"/>
              <a:gd name="connsiteY6" fmla="*/ 1377332 h 3360929"/>
              <a:gd name="connsiteX7" fmla="*/ 2828769 w 2828818"/>
              <a:gd name="connsiteY7" fmla="*/ 2091483 h 3360929"/>
              <a:gd name="connsiteX8" fmla="*/ 2522497 w 2828818"/>
              <a:gd name="connsiteY8" fmla="*/ 2964989 h 3360929"/>
              <a:gd name="connsiteX9" fmla="*/ 1861016 w 2828818"/>
              <a:gd name="connsiteY9" fmla="*/ 3328014 h 3360929"/>
              <a:gd name="connsiteX0" fmla="*/ 1721722 w 2689524"/>
              <a:gd name="connsiteY0" fmla="*/ 3328014 h 3360929"/>
              <a:gd name="connsiteX1" fmla="*/ 692798 w 2689524"/>
              <a:gd name="connsiteY1" fmla="*/ 3219563 h 3360929"/>
              <a:gd name="connsiteX2" fmla="*/ 196763 w 2689524"/>
              <a:gd name="connsiteY2" fmla="*/ 2229184 h 3360929"/>
              <a:gd name="connsiteX3" fmla="*/ 0 w 2689524"/>
              <a:gd name="connsiteY3" fmla="*/ 731729 h 3360929"/>
              <a:gd name="connsiteX4" fmla="*/ 1450351 w 2689524"/>
              <a:gd name="connsiteY4" fmla="*/ 2018827 h 3360929"/>
              <a:gd name="connsiteX5" fmla="*/ 2328571 w 2689524"/>
              <a:gd name="connsiteY5" fmla="*/ 0 h 3360929"/>
              <a:gd name="connsiteX6" fmla="*/ 2605184 w 2689524"/>
              <a:gd name="connsiteY6" fmla="*/ 1377332 h 3360929"/>
              <a:gd name="connsiteX7" fmla="*/ 2689475 w 2689524"/>
              <a:gd name="connsiteY7" fmla="*/ 2091483 h 3360929"/>
              <a:gd name="connsiteX8" fmla="*/ 2383203 w 2689524"/>
              <a:gd name="connsiteY8" fmla="*/ 2964989 h 3360929"/>
              <a:gd name="connsiteX9" fmla="*/ 1721722 w 2689524"/>
              <a:gd name="connsiteY9" fmla="*/ 3328014 h 3360929"/>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50351 w 2689524"/>
              <a:gd name="connsiteY4" fmla="*/ 1739783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081885"/>
              <a:gd name="connsiteX1" fmla="*/ 692798 w 2689524"/>
              <a:gd name="connsiteY1" fmla="*/ 2940519 h 3081885"/>
              <a:gd name="connsiteX2" fmla="*/ 196763 w 2689524"/>
              <a:gd name="connsiteY2" fmla="*/ 1950140 h 3081885"/>
              <a:gd name="connsiteX3" fmla="*/ 0 w 2689524"/>
              <a:gd name="connsiteY3" fmla="*/ 452685 h 3081885"/>
              <a:gd name="connsiteX4" fmla="*/ 1434392 w 2689524"/>
              <a:gd name="connsiteY4" fmla="*/ 1601965 h 3081885"/>
              <a:gd name="connsiteX5" fmla="*/ 2300667 w 2689524"/>
              <a:gd name="connsiteY5" fmla="*/ 0 h 3081885"/>
              <a:gd name="connsiteX6" fmla="*/ 2605184 w 2689524"/>
              <a:gd name="connsiteY6" fmla="*/ 1098288 h 3081885"/>
              <a:gd name="connsiteX7" fmla="*/ 2689475 w 2689524"/>
              <a:gd name="connsiteY7" fmla="*/ 1812439 h 3081885"/>
              <a:gd name="connsiteX8" fmla="*/ 2383203 w 2689524"/>
              <a:gd name="connsiteY8" fmla="*/ 2685945 h 3081885"/>
              <a:gd name="connsiteX9" fmla="*/ 1721722 w 2689524"/>
              <a:gd name="connsiteY9" fmla="*/ 3048970 h 3081885"/>
              <a:gd name="connsiteX0" fmla="*/ 1721722 w 2689524"/>
              <a:gd name="connsiteY0" fmla="*/ 3048970 h 3105307"/>
              <a:gd name="connsiteX1" fmla="*/ 633527 w 2689524"/>
              <a:gd name="connsiteY1" fmla="*/ 2986647 h 3105307"/>
              <a:gd name="connsiteX2" fmla="*/ 196763 w 2689524"/>
              <a:gd name="connsiteY2" fmla="*/ 1950140 h 3105307"/>
              <a:gd name="connsiteX3" fmla="*/ 0 w 2689524"/>
              <a:gd name="connsiteY3" fmla="*/ 452685 h 3105307"/>
              <a:gd name="connsiteX4" fmla="*/ 1434392 w 2689524"/>
              <a:gd name="connsiteY4" fmla="*/ 1601965 h 3105307"/>
              <a:gd name="connsiteX5" fmla="*/ 2300667 w 2689524"/>
              <a:gd name="connsiteY5" fmla="*/ 0 h 3105307"/>
              <a:gd name="connsiteX6" fmla="*/ 2605184 w 2689524"/>
              <a:gd name="connsiteY6" fmla="*/ 1098288 h 3105307"/>
              <a:gd name="connsiteX7" fmla="*/ 2689475 w 2689524"/>
              <a:gd name="connsiteY7" fmla="*/ 1812439 h 3105307"/>
              <a:gd name="connsiteX8" fmla="*/ 2383203 w 2689524"/>
              <a:gd name="connsiteY8" fmla="*/ 2685945 h 3105307"/>
              <a:gd name="connsiteX9" fmla="*/ 1721722 w 2689524"/>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05184 w 2753276"/>
              <a:gd name="connsiteY6" fmla="*/ 1098288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76"/>
              <a:gd name="connsiteY0" fmla="*/ 3048970 h 3105307"/>
              <a:gd name="connsiteX1" fmla="*/ 633527 w 2753276"/>
              <a:gd name="connsiteY1" fmla="*/ 2986647 h 3105307"/>
              <a:gd name="connsiteX2" fmla="*/ 196763 w 2753276"/>
              <a:gd name="connsiteY2" fmla="*/ 1950140 h 3105307"/>
              <a:gd name="connsiteX3" fmla="*/ 0 w 2753276"/>
              <a:gd name="connsiteY3" fmla="*/ 452685 h 3105307"/>
              <a:gd name="connsiteX4" fmla="*/ 1434392 w 2753276"/>
              <a:gd name="connsiteY4" fmla="*/ 1601965 h 3105307"/>
              <a:gd name="connsiteX5" fmla="*/ 2300667 w 2753276"/>
              <a:gd name="connsiteY5" fmla="*/ 0 h 3105307"/>
              <a:gd name="connsiteX6" fmla="*/ 2681366 w 2753276"/>
              <a:gd name="connsiteY6" fmla="*/ 1170525 h 3105307"/>
              <a:gd name="connsiteX7" fmla="*/ 2753251 w 2753276"/>
              <a:gd name="connsiteY7" fmla="*/ 1836106 h 3105307"/>
              <a:gd name="connsiteX8" fmla="*/ 2383203 w 2753276"/>
              <a:gd name="connsiteY8" fmla="*/ 2685945 h 3105307"/>
              <a:gd name="connsiteX9" fmla="*/ 1721722 w 2753276"/>
              <a:gd name="connsiteY9" fmla="*/ 3048970 h 3105307"/>
              <a:gd name="connsiteX0" fmla="*/ 1721722 w 2753288"/>
              <a:gd name="connsiteY0" fmla="*/ 3048970 h 3104766"/>
              <a:gd name="connsiteX1" fmla="*/ 633527 w 2753288"/>
              <a:gd name="connsiteY1" fmla="*/ 2986647 h 3104766"/>
              <a:gd name="connsiteX2" fmla="*/ 196763 w 2753288"/>
              <a:gd name="connsiteY2" fmla="*/ 1950140 h 3104766"/>
              <a:gd name="connsiteX3" fmla="*/ 0 w 2753288"/>
              <a:gd name="connsiteY3" fmla="*/ 452685 h 3104766"/>
              <a:gd name="connsiteX4" fmla="*/ 1434392 w 2753288"/>
              <a:gd name="connsiteY4" fmla="*/ 1601965 h 3104766"/>
              <a:gd name="connsiteX5" fmla="*/ 2300667 w 2753288"/>
              <a:gd name="connsiteY5" fmla="*/ 0 h 3104766"/>
              <a:gd name="connsiteX6" fmla="*/ 2681366 w 2753288"/>
              <a:gd name="connsiteY6" fmla="*/ 1170525 h 3104766"/>
              <a:gd name="connsiteX7" fmla="*/ 2753251 w 2753288"/>
              <a:gd name="connsiteY7" fmla="*/ 1836106 h 3104766"/>
              <a:gd name="connsiteX8" fmla="*/ 2423950 w 2753288"/>
              <a:gd name="connsiteY8" fmla="*/ 2694786 h 3104766"/>
              <a:gd name="connsiteX9" fmla="*/ 1721722 w 2753288"/>
              <a:gd name="connsiteY9" fmla="*/ 3048970 h 3104766"/>
              <a:gd name="connsiteX0" fmla="*/ 1721722 w 2753288"/>
              <a:gd name="connsiteY0" fmla="*/ 3048970 h 3104764"/>
              <a:gd name="connsiteX1" fmla="*/ 633527 w 2753288"/>
              <a:gd name="connsiteY1" fmla="*/ 2986647 h 3104764"/>
              <a:gd name="connsiteX2" fmla="*/ 196763 w 2753288"/>
              <a:gd name="connsiteY2" fmla="*/ 1950140 h 3104764"/>
              <a:gd name="connsiteX3" fmla="*/ 0 w 2753288"/>
              <a:gd name="connsiteY3" fmla="*/ 452685 h 3104764"/>
              <a:gd name="connsiteX4" fmla="*/ 1434392 w 2753288"/>
              <a:gd name="connsiteY4" fmla="*/ 1601965 h 3104764"/>
              <a:gd name="connsiteX5" fmla="*/ 2300667 w 2753288"/>
              <a:gd name="connsiteY5" fmla="*/ 0 h 3104764"/>
              <a:gd name="connsiteX6" fmla="*/ 2681366 w 2753288"/>
              <a:gd name="connsiteY6" fmla="*/ 1170525 h 3104764"/>
              <a:gd name="connsiteX7" fmla="*/ 2753251 w 2753288"/>
              <a:gd name="connsiteY7" fmla="*/ 1836106 h 3104764"/>
              <a:gd name="connsiteX8" fmla="*/ 2423950 w 2753288"/>
              <a:gd name="connsiteY8" fmla="*/ 2694786 h 3104764"/>
              <a:gd name="connsiteX9" fmla="*/ 1721722 w 2753288"/>
              <a:gd name="connsiteY9" fmla="*/ 3048970 h 3104764"/>
              <a:gd name="connsiteX0" fmla="*/ 1832144 w 2863710"/>
              <a:gd name="connsiteY0" fmla="*/ 3048970 h 3104766"/>
              <a:gd name="connsiteX1" fmla="*/ 743949 w 2863710"/>
              <a:gd name="connsiteY1" fmla="*/ 2986647 h 3104766"/>
              <a:gd name="connsiteX2" fmla="*/ 307185 w 2863710"/>
              <a:gd name="connsiteY2" fmla="*/ 1950140 h 3104766"/>
              <a:gd name="connsiteX3" fmla="*/ 121564 w 2863710"/>
              <a:gd name="connsiteY3" fmla="*/ 662147 h 3104766"/>
              <a:gd name="connsiteX4" fmla="*/ 110422 w 2863710"/>
              <a:gd name="connsiteY4" fmla="*/ 452685 h 3104766"/>
              <a:gd name="connsiteX5" fmla="*/ 1544814 w 2863710"/>
              <a:gd name="connsiteY5" fmla="*/ 1601965 h 3104766"/>
              <a:gd name="connsiteX6" fmla="*/ 2411089 w 2863710"/>
              <a:gd name="connsiteY6" fmla="*/ 0 h 3104766"/>
              <a:gd name="connsiteX7" fmla="*/ 2791788 w 2863710"/>
              <a:gd name="connsiteY7" fmla="*/ 1170525 h 3104766"/>
              <a:gd name="connsiteX8" fmla="*/ 2863673 w 2863710"/>
              <a:gd name="connsiteY8" fmla="*/ 1836106 h 3104766"/>
              <a:gd name="connsiteX9" fmla="*/ 2534372 w 2863710"/>
              <a:gd name="connsiteY9" fmla="*/ 2694786 h 3104766"/>
              <a:gd name="connsiteX10" fmla="*/ 1832144 w 2863710"/>
              <a:gd name="connsiteY10" fmla="*/ 3048970 h 3104766"/>
              <a:gd name="connsiteX0" fmla="*/ 1723370 w 2754936"/>
              <a:gd name="connsiteY0" fmla="*/ 3048970 h 3104764"/>
              <a:gd name="connsiteX1" fmla="*/ 635175 w 2754936"/>
              <a:gd name="connsiteY1" fmla="*/ 2986647 h 3104764"/>
              <a:gd name="connsiteX2" fmla="*/ 198411 w 2754936"/>
              <a:gd name="connsiteY2" fmla="*/ 1950140 h 3104764"/>
              <a:gd name="connsiteX3" fmla="*/ 12790 w 2754936"/>
              <a:gd name="connsiteY3" fmla="*/ 662147 h 3104764"/>
              <a:gd name="connsiteX4" fmla="*/ 234272 w 2754936"/>
              <a:gd name="connsiteY4" fmla="*/ 575239 h 3104764"/>
              <a:gd name="connsiteX5" fmla="*/ 1436040 w 2754936"/>
              <a:gd name="connsiteY5" fmla="*/ 1601965 h 3104764"/>
              <a:gd name="connsiteX6" fmla="*/ 2302315 w 2754936"/>
              <a:gd name="connsiteY6" fmla="*/ 0 h 3104764"/>
              <a:gd name="connsiteX7" fmla="*/ 2683014 w 2754936"/>
              <a:gd name="connsiteY7" fmla="*/ 1170525 h 3104764"/>
              <a:gd name="connsiteX8" fmla="*/ 2754899 w 2754936"/>
              <a:gd name="connsiteY8" fmla="*/ 1836106 h 3104764"/>
              <a:gd name="connsiteX9" fmla="*/ 2425598 w 2754936"/>
              <a:gd name="connsiteY9" fmla="*/ 2694786 h 3104764"/>
              <a:gd name="connsiteX10" fmla="*/ 1723370 w 2754936"/>
              <a:gd name="connsiteY10" fmla="*/ 3048970 h 3104764"/>
              <a:gd name="connsiteX0" fmla="*/ 1723813 w 2755379"/>
              <a:gd name="connsiteY0" fmla="*/ 3048970 h 3104766"/>
              <a:gd name="connsiteX1" fmla="*/ 635618 w 2755379"/>
              <a:gd name="connsiteY1" fmla="*/ 2986647 h 3104766"/>
              <a:gd name="connsiteX2" fmla="*/ 198854 w 2755379"/>
              <a:gd name="connsiteY2" fmla="*/ 1950140 h 3104766"/>
              <a:gd name="connsiteX3" fmla="*/ 13233 w 2755379"/>
              <a:gd name="connsiteY3" fmla="*/ 662147 h 3104766"/>
              <a:gd name="connsiteX4" fmla="*/ 234715 w 2755379"/>
              <a:gd name="connsiteY4" fmla="*/ 575239 h 3104766"/>
              <a:gd name="connsiteX5" fmla="*/ 1436483 w 2755379"/>
              <a:gd name="connsiteY5" fmla="*/ 1601965 h 3104766"/>
              <a:gd name="connsiteX6" fmla="*/ 2302758 w 2755379"/>
              <a:gd name="connsiteY6" fmla="*/ 0 h 3104766"/>
              <a:gd name="connsiteX7" fmla="*/ 2683457 w 2755379"/>
              <a:gd name="connsiteY7" fmla="*/ 1170525 h 3104766"/>
              <a:gd name="connsiteX8" fmla="*/ 2755342 w 2755379"/>
              <a:gd name="connsiteY8" fmla="*/ 1836106 h 3104766"/>
              <a:gd name="connsiteX9" fmla="*/ 2426041 w 2755379"/>
              <a:gd name="connsiteY9" fmla="*/ 2694786 h 3104766"/>
              <a:gd name="connsiteX10" fmla="*/ 1723813 w 2755379"/>
              <a:gd name="connsiteY10" fmla="*/ 3048970 h 3104766"/>
              <a:gd name="connsiteX0" fmla="*/ 1723813 w 2755379"/>
              <a:gd name="connsiteY0" fmla="*/ 3048970 h 3104764"/>
              <a:gd name="connsiteX1" fmla="*/ 635618 w 2755379"/>
              <a:gd name="connsiteY1" fmla="*/ 2986647 h 3104764"/>
              <a:gd name="connsiteX2" fmla="*/ 198854 w 2755379"/>
              <a:gd name="connsiteY2" fmla="*/ 1950140 h 3104764"/>
              <a:gd name="connsiteX3" fmla="*/ 13233 w 2755379"/>
              <a:gd name="connsiteY3" fmla="*/ 662147 h 3104764"/>
              <a:gd name="connsiteX4" fmla="*/ 234715 w 2755379"/>
              <a:gd name="connsiteY4" fmla="*/ 575239 h 3104764"/>
              <a:gd name="connsiteX5" fmla="*/ 1436483 w 2755379"/>
              <a:gd name="connsiteY5" fmla="*/ 1601965 h 3104764"/>
              <a:gd name="connsiteX6" fmla="*/ 2302758 w 2755379"/>
              <a:gd name="connsiteY6" fmla="*/ 0 h 3104764"/>
              <a:gd name="connsiteX7" fmla="*/ 2683457 w 2755379"/>
              <a:gd name="connsiteY7" fmla="*/ 1170525 h 3104764"/>
              <a:gd name="connsiteX8" fmla="*/ 2755342 w 2755379"/>
              <a:gd name="connsiteY8" fmla="*/ 1836106 h 3104764"/>
              <a:gd name="connsiteX9" fmla="*/ 2426041 w 2755379"/>
              <a:gd name="connsiteY9" fmla="*/ 2694786 h 3104764"/>
              <a:gd name="connsiteX10" fmla="*/ 1723813 w 2755379"/>
              <a:gd name="connsiteY10" fmla="*/ 3048970 h 3104764"/>
              <a:gd name="connsiteX0" fmla="*/ 1733901 w 2765467"/>
              <a:gd name="connsiteY0" fmla="*/ 3048970 h 3104766"/>
              <a:gd name="connsiteX1" fmla="*/ 645706 w 2765467"/>
              <a:gd name="connsiteY1" fmla="*/ 2986647 h 3104766"/>
              <a:gd name="connsiteX2" fmla="*/ 208942 w 2765467"/>
              <a:gd name="connsiteY2" fmla="*/ 1950140 h 3104766"/>
              <a:gd name="connsiteX3" fmla="*/ 23321 w 2765467"/>
              <a:gd name="connsiteY3" fmla="*/ 662147 h 3104766"/>
              <a:gd name="connsiteX4" fmla="*/ 197107 w 2765467"/>
              <a:gd name="connsiteY4" fmla="*/ 568171 h 3104766"/>
              <a:gd name="connsiteX5" fmla="*/ 1446571 w 2765467"/>
              <a:gd name="connsiteY5" fmla="*/ 1601965 h 3104766"/>
              <a:gd name="connsiteX6" fmla="*/ 2312846 w 2765467"/>
              <a:gd name="connsiteY6" fmla="*/ 0 h 3104766"/>
              <a:gd name="connsiteX7" fmla="*/ 2693545 w 2765467"/>
              <a:gd name="connsiteY7" fmla="*/ 1170525 h 3104766"/>
              <a:gd name="connsiteX8" fmla="*/ 2765430 w 2765467"/>
              <a:gd name="connsiteY8" fmla="*/ 1836106 h 3104766"/>
              <a:gd name="connsiteX9" fmla="*/ 2436129 w 2765467"/>
              <a:gd name="connsiteY9" fmla="*/ 2694786 h 3104766"/>
              <a:gd name="connsiteX10" fmla="*/ 1733901 w 2765467"/>
              <a:gd name="connsiteY10" fmla="*/ 3048970 h 3104766"/>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37155 w 2756051"/>
              <a:gd name="connsiteY5" fmla="*/ 1601965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 name="connsiteX0" fmla="*/ 1724485 w 2756051"/>
              <a:gd name="connsiteY0" fmla="*/ 3048970 h 3104764"/>
              <a:gd name="connsiteX1" fmla="*/ 636290 w 2756051"/>
              <a:gd name="connsiteY1" fmla="*/ 2986647 h 3104764"/>
              <a:gd name="connsiteX2" fmla="*/ 199526 w 2756051"/>
              <a:gd name="connsiteY2" fmla="*/ 1950140 h 3104764"/>
              <a:gd name="connsiteX3" fmla="*/ 13905 w 2756051"/>
              <a:gd name="connsiteY3" fmla="*/ 662147 h 3104764"/>
              <a:gd name="connsiteX4" fmla="*/ 187691 w 2756051"/>
              <a:gd name="connsiteY4" fmla="*/ 568171 h 3104764"/>
              <a:gd name="connsiteX5" fmla="*/ 1466857 w 2756051"/>
              <a:gd name="connsiteY5" fmla="*/ 1895688 h 3104764"/>
              <a:gd name="connsiteX6" fmla="*/ 2303430 w 2756051"/>
              <a:gd name="connsiteY6" fmla="*/ 0 h 3104764"/>
              <a:gd name="connsiteX7" fmla="*/ 2684129 w 2756051"/>
              <a:gd name="connsiteY7" fmla="*/ 1170525 h 3104764"/>
              <a:gd name="connsiteX8" fmla="*/ 2756014 w 2756051"/>
              <a:gd name="connsiteY8" fmla="*/ 1836106 h 3104764"/>
              <a:gd name="connsiteX9" fmla="*/ 2426713 w 2756051"/>
              <a:gd name="connsiteY9" fmla="*/ 2694786 h 3104764"/>
              <a:gd name="connsiteX10" fmla="*/ 1724485 w 2756051"/>
              <a:gd name="connsiteY10" fmla="*/ 3048970 h 310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6051" h="3104764">
                <a:moveTo>
                  <a:pt x="1724485" y="3048970"/>
                </a:moveTo>
                <a:cubicBezTo>
                  <a:pt x="1426081" y="3097614"/>
                  <a:pt x="890450" y="3169785"/>
                  <a:pt x="636290" y="2986647"/>
                </a:cubicBezTo>
                <a:cubicBezTo>
                  <a:pt x="382130" y="2803509"/>
                  <a:pt x="304348" y="2347624"/>
                  <a:pt x="199526" y="1950140"/>
                </a:cubicBezTo>
                <a:cubicBezTo>
                  <a:pt x="94704" y="1552656"/>
                  <a:pt x="46699" y="911723"/>
                  <a:pt x="13905" y="662147"/>
                </a:cubicBezTo>
                <a:cubicBezTo>
                  <a:pt x="-18889" y="412571"/>
                  <a:pt x="-5767" y="466901"/>
                  <a:pt x="187691" y="568171"/>
                </a:cubicBezTo>
                <a:cubicBezTo>
                  <a:pt x="426385" y="718543"/>
                  <a:pt x="966028" y="1274493"/>
                  <a:pt x="1466857" y="1895688"/>
                </a:cubicBezTo>
                <a:cubicBezTo>
                  <a:pt x="1695003" y="1589952"/>
                  <a:pt x="2238101" y="85449"/>
                  <a:pt x="2303430" y="0"/>
                </a:cubicBezTo>
                <a:cubicBezTo>
                  <a:pt x="2464274" y="367081"/>
                  <a:pt x="2638530" y="907149"/>
                  <a:pt x="2684129" y="1170525"/>
                </a:cubicBezTo>
                <a:lnTo>
                  <a:pt x="2756014" y="1836106"/>
                </a:lnTo>
                <a:cubicBezTo>
                  <a:pt x="2758138" y="2311745"/>
                  <a:pt x="2669555" y="2417589"/>
                  <a:pt x="2426713" y="2694786"/>
                </a:cubicBezTo>
                <a:cubicBezTo>
                  <a:pt x="2254164" y="2847789"/>
                  <a:pt x="2022889" y="3000327"/>
                  <a:pt x="1724485" y="3048970"/>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559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D070A-4FB1-4DBD-9065-C08AAA1C28CA}"/>
              </a:ext>
            </a:extLst>
          </p:cNvPr>
          <p:cNvSpPr>
            <a:spLocks noGrp="1"/>
          </p:cNvSpPr>
          <p:nvPr>
            <p:ph type="title"/>
          </p:nvPr>
        </p:nvSpPr>
        <p:spPr>
          <a:xfrm>
            <a:off x="-68994" y="1818771"/>
            <a:ext cx="4090529" cy="3778370"/>
          </a:xfrm>
        </p:spPr>
        <p:txBody>
          <a:bodyPr>
            <a:noAutofit/>
          </a:bodyPr>
          <a:lstStyle/>
          <a:p>
            <a:pPr algn="r" rtl="1"/>
            <a:r>
              <a:rPr lang="ar-LB" sz="2000" b="1" dirty="0">
                <a:latin typeface="+mn-lt"/>
                <a:cs typeface="Arial" panose="020B0604020202020204" pitchFamily="34" charset="0"/>
              </a:rPr>
              <a:t>الحد من الفقر العالمي:</a:t>
            </a:r>
            <a:br>
              <a:rPr lang="ar-LB" sz="2000" b="1" dirty="0">
                <a:latin typeface="+mn-lt"/>
                <a:cs typeface="Arial" panose="020B0604020202020204" pitchFamily="34" charset="0"/>
              </a:rPr>
            </a:br>
            <a:r>
              <a:rPr lang="ar-LB" sz="2000" dirty="0">
                <a:latin typeface="+mn-lt"/>
                <a:cs typeface="Arial" panose="020B0604020202020204" pitchFamily="34" charset="0"/>
              </a:rPr>
              <a:t>- 1990: 36% (1.9 مليار شخص)</a:t>
            </a:r>
            <a:br>
              <a:rPr lang="ar-LB" sz="2000" dirty="0">
                <a:latin typeface="+mn-lt"/>
                <a:cs typeface="Arial" panose="020B0604020202020204" pitchFamily="34" charset="0"/>
              </a:rPr>
            </a:br>
            <a:r>
              <a:rPr lang="ar-LB" sz="2000" dirty="0">
                <a:latin typeface="+mn-lt"/>
                <a:cs typeface="Arial" panose="020B0604020202020204" pitchFamily="34" charset="0"/>
              </a:rPr>
              <a:t>- 2018: 9% (669 مليون شخص)</a:t>
            </a:r>
            <a:br>
              <a:rPr lang="ar-LB" sz="2000" dirty="0">
                <a:latin typeface="+mn-lt"/>
                <a:cs typeface="Arial" panose="020B0604020202020204" pitchFamily="34" charset="0"/>
              </a:rPr>
            </a:br>
            <a:br>
              <a:rPr lang="en-US" sz="2000" b="1" dirty="0">
                <a:latin typeface="+mn-lt"/>
                <a:cs typeface="Arial" panose="020B0604020202020204" pitchFamily="34" charset="0"/>
              </a:rPr>
            </a:br>
            <a:r>
              <a:rPr lang="ar-LB" sz="2000" b="1" dirty="0">
                <a:latin typeface="+mn-lt"/>
                <a:cs typeface="Arial" panose="020B0604020202020204" pitchFamily="34" charset="0"/>
              </a:rPr>
              <a:t>مساهمة الصين</a:t>
            </a:r>
            <a:r>
              <a:rPr lang="en-US" sz="2000" b="1" dirty="0">
                <a:latin typeface="+mn-lt"/>
                <a:cs typeface="Arial" panose="020B0604020202020204" pitchFamily="34" charset="0"/>
              </a:rPr>
              <a:t>:</a:t>
            </a:r>
            <a:br>
              <a:rPr lang="en-US" sz="2000" b="1" dirty="0">
                <a:latin typeface="+mn-lt"/>
                <a:cs typeface="Arial" panose="020B0604020202020204" pitchFamily="34" charset="0"/>
              </a:rPr>
            </a:br>
            <a:r>
              <a:rPr lang="ar-LB" sz="2000" dirty="0">
                <a:latin typeface="+mn-lt"/>
                <a:cs typeface="Arial" panose="020B0604020202020204" pitchFamily="34" charset="0"/>
              </a:rPr>
              <a:t>- مسؤولة عن 60% من الانخفاض العالمي</a:t>
            </a:r>
            <a:br>
              <a:rPr lang="ar-LB" sz="2000" dirty="0">
                <a:latin typeface="+mn-lt"/>
                <a:cs typeface="Arial" panose="020B0604020202020204" pitchFamily="34" charset="0"/>
              </a:rPr>
            </a:br>
            <a:r>
              <a:rPr lang="ar-LB" sz="2000" dirty="0">
                <a:latin typeface="+mn-lt"/>
                <a:cs typeface="Arial" panose="020B0604020202020204" pitchFamily="34" charset="0"/>
              </a:rPr>
              <a:t>- انتشال 748 مليون شخص من الفقر المدقع - خفض معدل الفقر من 66% % إلى 0.3%.</a:t>
            </a:r>
            <a:br>
              <a:rPr lang="en-US" sz="2000" dirty="0">
                <a:latin typeface="+mn-lt"/>
                <a:cs typeface="Arial" panose="020B0604020202020204" pitchFamily="34" charset="0"/>
              </a:rPr>
            </a:br>
            <a:br>
              <a:rPr lang="en-GB" sz="3600" b="1" dirty="0">
                <a:latin typeface="+mn-lt"/>
                <a:cs typeface="Arial" panose="020B0604020202020204" pitchFamily="34" charset="0"/>
              </a:rPr>
            </a:br>
            <a:br>
              <a:rPr lang="en-GB" sz="3600" b="1" dirty="0">
                <a:latin typeface="+mn-lt"/>
                <a:cs typeface="Arial" panose="020B0604020202020204" pitchFamily="34" charset="0"/>
              </a:rPr>
            </a:br>
            <a:br>
              <a:rPr lang="en-GB" sz="3600" b="1" dirty="0">
                <a:latin typeface="+mn-lt"/>
                <a:cs typeface="Arial" panose="020B0604020202020204" pitchFamily="34" charset="0"/>
              </a:rPr>
            </a:br>
            <a:br>
              <a:rPr lang="en-GB" sz="3600" b="1" dirty="0">
                <a:latin typeface="+mn-lt"/>
                <a:cs typeface="Arial" panose="020B0604020202020204" pitchFamily="34" charset="0"/>
              </a:rPr>
            </a:br>
            <a:endParaRPr lang="en-US" sz="3600" b="1" dirty="0">
              <a:latin typeface="+mn-lt"/>
            </a:endParaRPr>
          </a:p>
        </p:txBody>
      </p:sp>
      <p:cxnSp>
        <p:nvCxnSpPr>
          <p:cNvPr id="20" name="Straight Connector 1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A graph of a global breakdown&#10;&#10;Description automatically generated">
            <a:extLst>
              <a:ext uri="{FF2B5EF4-FFF2-40B4-BE49-F238E27FC236}">
                <a16:creationId xmlns:a16="http://schemas.microsoft.com/office/drawing/2014/main" id="{4D8DAD02-8F38-7614-C2E5-88DC9E55D1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619" y="794751"/>
            <a:ext cx="6419974" cy="5347942"/>
          </a:xfrm>
          <a:prstGeom prst="rect">
            <a:avLst/>
          </a:prstGeom>
          <a:noFill/>
          <a:ln>
            <a:noFill/>
          </a:ln>
        </p:spPr>
      </p:pic>
    </p:spTree>
    <p:extLst>
      <p:ext uri="{BB962C8B-B14F-4D97-AF65-F5344CB8AC3E}">
        <p14:creationId xmlns:p14="http://schemas.microsoft.com/office/powerpoint/2010/main" val="108563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4D070A-4FB1-4DBD-9065-C08AAA1C28CA}"/>
              </a:ext>
            </a:extLst>
          </p:cNvPr>
          <p:cNvSpPr>
            <a:spLocks noGrp="1"/>
          </p:cNvSpPr>
          <p:nvPr>
            <p:ph type="title"/>
          </p:nvPr>
        </p:nvSpPr>
        <p:spPr>
          <a:xfrm>
            <a:off x="773408" y="992093"/>
            <a:ext cx="3616913" cy="4390789"/>
          </a:xfrm>
        </p:spPr>
        <p:txBody>
          <a:bodyPr vert="horz" lIns="91440" tIns="45720" rIns="91440" bIns="45720" rtlCol="0" anchor="b">
            <a:normAutofit/>
          </a:bodyPr>
          <a:lstStyle/>
          <a:p>
            <a:pPr algn="ctr"/>
            <a:r>
              <a:rPr lang="ar-LB" sz="2100" b="1" kern="1200" dirty="0">
                <a:solidFill>
                  <a:schemeClr val="tx1"/>
                </a:solidFill>
                <a:latin typeface="+mj-lt"/>
                <a:ea typeface="+mj-ea"/>
                <a:cs typeface="+mj-cs"/>
              </a:rPr>
              <a:t>كان الفقر منذ فترة طويلة أكثر حدة في المناطق الريفية. </a:t>
            </a:r>
            <a:br>
              <a:rPr lang="ar-LB" sz="2100" b="1" kern="1200" dirty="0">
                <a:solidFill>
                  <a:schemeClr val="tx1"/>
                </a:solidFill>
                <a:latin typeface="+mj-lt"/>
                <a:ea typeface="+mj-ea"/>
                <a:cs typeface="+mj-cs"/>
              </a:rPr>
            </a:br>
            <a:br>
              <a:rPr lang="ar-LB" sz="2100" b="1" kern="1200" dirty="0">
                <a:solidFill>
                  <a:schemeClr val="tx1"/>
                </a:solidFill>
                <a:latin typeface="+mj-lt"/>
                <a:ea typeface="+mj-ea"/>
                <a:cs typeface="+mj-cs"/>
              </a:rPr>
            </a:br>
            <a:r>
              <a:rPr lang="ar-LB" sz="2100" b="1" kern="1200" dirty="0">
                <a:solidFill>
                  <a:schemeClr val="tx1"/>
                </a:solidFill>
                <a:latin typeface="+mj-lt"/>
                <a:ea typeface="+mj-ea"/>
                <a:cs typeface="+mj-cs"/>
              </a:rPr>
              <a:t>وباستخدام خط الفقر الريفي في الصين (2.30 دولارًا في اليوم وفقًا لتعادل القوة الشرائية لعام 2011)، انخفضت المعدلات أيضًا بشكل كبير.</a:t>
            </a:r>
            <a:br>
              <a:rPr lang="en-US" sz="2100" b="1" kern="1200" dirty="0">
                <a:solidFill>
                  <a:schemeClr val="tx1"/>
                </a:solidFill>
                <a:latin typeface="+mj-lt"/>
                <a:ea typeface="+mj-ea"/>
                <a:cs typeface="+mj-cs"/>
              </a:rPr>
            </a:br>
            <a:br>
              <a:rPr lang="en-US" sz="2100" b="1" kern="1200" dirty="0">
                <a:solidFill>
                  <a:schemeClr val="tx1"/>
                </a:solidFill>
                <a:latin typeface="+mj-lt"/>
                <a:ea typeface="+mj-ea"/>
                <a:cs typeface="+mj-cs"/>
              </a:rPr>
            </a:br>
            <a:br>
              <a:rPr lang="en-US" sz="2100" b="1" kern="1200" dirty="0">
                <a:solidFill>
                  <a:schemeClr val="tx1"/>
                </a:solidFill>
                <a:latin typeface="+mj-lt"/>
                <a:ea typeface="+mj-ea"/>
                <a:cs typeface="+mj-cs"/>
              </a:rPr>
            </a:br>
            <a:endParaRPr lang="en-US" sz="2100" b="1" kern="1200" dirty="0">
              <a:solidFill>
                <a:schemeClr val="tx1"/>
              </a:solidFill>
              <a:latin typeface="+mj-lt"/>
              <a:ea typeface="+mj-ea"/>
              <a:cs typeface="+mj-cs"/>
            </a:endParaRPr>
          </a:p>
        </p:txBody>
      </p:sp>
      <p:pic>
        <p:nvPicPr>
          <p:cNvPr id="3" name="Picture 2" descr="A graph of poverty&#10;&#10;Description automatically generated">
            <a:extLst>
              <a:ext uri="{FF2B5EF4-FFF2-40B4-BE49-F238E27FC236}">
                <a16:creationId xmlns:a16="http://schemas.microsoft.com/office/drawing/2014/main" id="{10E382C2-BA34-6D6B-A42E-F7CCBEBB4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27776" y="992093"/>
            <a:ext cx="6395691" cy="5324411"/>
          </a:xfrm>
          <a:prstGeom prst="rect">
            <a:avLst/>
          </a:prstGeom>
          <a:noFill/>
        </p:spPr>
      </p:pic>
    </p:spTree>
    <p:extLst>
      <p:ext uri="{BB962C8B-B14F-4D97-AF65-F5344CB8AC3E}">
        <p14:creationId xmlns:p14="http://schemas.microsoft.com/office/powerpoint/2010/main" val="392157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E6D04-85A2-AAA9-9179-91F57B4283F7}"/>
              </a:ext>
            </a:extLst>
          </p:cNvPr>
          <p:cNvSpPr>
            <a:spLocks noGrp="1"/>
          </p:cNvSpPr>
          <p:nvPr>
            <p:ph type="title" idx="4294967295"/>
          </p:nvPr>
        </p:nvSpPr>
        <p:spPr>
          <a:xfrm>
            <a:off x="3676578" y="369107"/>
            <a:ext cx="7792720" cy="1442811"/>
          </a:xfrm>
        </p:spPr>
        <p:txBody>
          <a:bodyPr vert="horz" lIns="91440" tIns="45720" rIns="91440" bIns="45720" rtlCol="0" anchor="b">
            <a:normAutofit/>
          </a:bodyPr>
          <a:lstStyle/>
          <a:p>
            <a:pPr algn="r" rtl="1"/>
            <a:r>
              <a:rPr lang="ar-LB" sz="5400" b="1" dirty="0"/>
              <a:t>الحد من الفقر في الصين</a:t>
            </a:r>
            <a:endParaRPr lang="en-US" sz="5400" b="1"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FBC4C9-53DC-F4C1-FFDB-D11E36C53E8D}"/>
              </a:ext>
            </a:extLst>
          </p:cNvPr>
          <p:cNvSpPr>
            <a:spLocks noGrp="1"/>
          </p:cNvSpPr>
          <p:nvPr>
            <p:ph sz="half" idx="2"/>
          </p:nvPr>
        </p:nvSpPr>
        <p:spPr>
          <a:xfrm>
            <a:off x="0" y="2370712"/>
            <a:ext cx="11925299" cy="4344413"/>
          </a:xfrm>
        </p:spPr>
        <p:txBody>
          <a:bodyPr vert="horz" lIns="91440" tIns="45720" rIns="91440" bIns="45720" rtlCol="0">
            <a:normAutofit/>
          </a:bodyPr>
          <a:lstStyle/>
          <a:p>
            <a:pPr marL="342900" marR="0" indent="-342900" algn="r" rtl="1">
              <a:spcBef>
                <a:spcPts val="0"/>
              </a:spcBef>
              <a:spcAft>
                <a:spcPts val="800"/>
              </a:spcAft>
              <a:buClr>
                <a:schemeClr val="tx1"/>
              </a:buClr>
              <a:buFont typeface="Arial" panose="020B0604020202020204" pitchFamily="34" charset="0"/>
              <a:buChar char="•"/>
            </a:pPr>
            <a:r>
              <a:rPr lang="ar-LB" sz="2200" b="1" dirty="0">
                <a:solidFill>
                  <a:schemeClr val="tx1"/>
                </a:solidFill>
                <a:effectLst/>
                <a:latin typeface="+mn-lt"/>
                <a:cs typeface="+mn-cs"/>
              </a:rPr>
              <a:t>نتيجة عقود من النمو الاقتصادي السريع:</a:t>
            </a:r>
          </a:p>
          <a:p>
            <a:pPr marR="0" algn="r" rtl="1">
              <a:spcBef>
                <a:spcPts val="0"/>
              </a:spcBef>
              <a:spcAft>
                <a:spcPts val="800"/>
              </a:spcAft>
              <a:buClr>
                <a:schemeClr val="tx1"/>
              </a:buClr>
            </a:pPr>
            <a:r>
              <a:rPr lang="ar-LB" sz="2200" dirty="0">
                <a:solidFill>
                  <a:schemeClr val="tx1"/>
                </a:solidFill>
                <a:effectLst/>
                <a:latin typeface="+mn-lt"/>
                <a:cs typeface="+mn-cs"/>
              </a:rPr>
              <a:t>زاد نصيب الفرد من الدخل القومي الإجمالي في الصين عشرة أضعاف من 940 دولارا في عام 2000 إلى 10410 دولارات في عام 2019.</a:t>
            </a:r>
          </a:p>
          <a:p>
            <a:pPr marL="342900" marR="0" indent="-342900" algn="r" rtl="1">
              <a:spcBef>
                <a:spcPts val="0"/>
              </a:spcBef>
              <a:spcAft>
                <a:spcPts val="800"/>
              </a:spcAft>
              <a:buClr>
                <a:schemeClr val="tx1"/>
              </a:buClr>
              <a:buFont typeface="Arial" panose="020B0604020202020204" pitchFamily="34" charset="0"/>
              <a:buChar char="•"/>
            </a:pPr>
            <a:r>
              <a:rPr lang="ar-LB" sz="2200" b="1" dirty="0">
                <a:solidFill>
                  <a:schemeClr val="tx1"/>
                </a:solidFill>
                <a:effectLst/>
                <a:latin typeface="+mn-lt"/>
                <a:cs typeface="+mn-cs"/>
              </a:rPr>
              <a:t>لكن النمو الاقتصادي غير متكافئ – الفجوة بين المناطق الحضرية والريفية:</a:t>
            </a:r>
          </a:p>
          <a:p>
            <a:pPr marR="0" algn="r" rtl="1">
              <a:spcBef>
                <a:spcPts val="0"/>
              </a:spcBef>
              <a:spcAft>
                <a:spcPts val="800"/>
              </a:spcAft>
              <a:buClr>
                <a:schemeClr val="tx1"/>
              </a:buClr>
            </a:pPr>
            <a:r>
              <a:rPr lang="ar-LB" sz="2200" dirty="0">
                <a:solidFill>
                  <a:schemeClr val="tx1"/>
                </a:solidFill>
                <a:effectLst/>
                <a:latin typeface="+mn-lt"/>
                <a:cs typeface="+mn-cs"/>
              </a:rPr>
              <a:t>تركز وظائف التصنيع ذات الأجور المرتفعة في المناطق الحضرية.</a:t>
            </a:r>
          </a:p>
          <a:p>
            <a:pPr marL="342900" marR="0" indent="-342900" algn="r" rtl="1">
              <a:spcBef>
                <a:spcPts val="0"/>
              </a:spcBef>
              <a:spcAft>
                <a:spcPts val="800"/>
              </a:spcAft>
              <a:buClr>
                <a:schemeClr val="tx1"/>
              </a:buClr>
              <a:buFont typeface="Arial" panose="020B0604020202020204" pitchFamily="34" charset="0"/>
              <a:buChar char="•"/>
            </a:pPr>
            <a:r>
              <a:rPr lang="ar-LB" sz="2200" b="1" dirty="0">
                <a:solidFill>
                  <a:schemeClr val="tx1"/>
                </a:solidFill>
                <a:effectLst/>
                <a:latin typeface="+mn-lt"/>
                <a:cs typeface="+mn-cs"/>
              </a:rPr>
              <a:t>مبادرات التخفيف من حدة الفقر الريفي (1986):</a:t>
            </a:r>
          </a:p>
          <a:p>
            <a:pPr marR="0" algn="r" rtl="1">
              <a:spcBef>
                <a:spcPts val="0"/>
              </a:spcBef>
              <a:spcAft>
                <a:spcPts val="800"/>
              </a:spcAft>
              <a:buClr>
                <a:schemeClr val="tx1"/>
              </a:buClr>
            </a:pPr>
            <a:r>
              <a:rPr lang="ar-LB" sz="2200" dirty="0">
                <a:solidFill>
                  <a:schemeClr val="tx1"/>
                </a:solidFill>
                <a:effectLst/>
                <a:latin typeface="+mn-lt"/>
                <a:cs typeface="+mn-cs"/>
              </a:rPr>
              <a:t>تحديد المناطق الفقيرة؛ إنشاء خط الفقر الوطني؛ صناديق خاصة للحد من الفقر.</a:t>
            </a:r>
          </a:p>
          <a:p>
            <a:pPr marL="342900" marR="0" indent="-342900" algn="r" rtl="1">
              <a:spcBef>
                <a:spcPts val="0"/>
              </a:spcBef>
              <a:spcAft>
                <a:spcPts val="800"/>
              </a:spcAft>
              <a:buClr>
                <a:schemeClr val="tx1"/>
              </a:buClr>
              <a:buFont typeface="Arial" panose="020B0604020202020204" pitchFamily="34" charset="0"/>
              <a:buChar char="•"/>
            </a:pPr>
            <a:r>
              <a:rPr lang="ar-LB" sz="2200" b="1" dirty="0">
                <a:solidFill>
                  <a:schemeClr val="tx1"/>
                </a:solidFill>
                <a:effectLst/>
                <a:latin typeface="+mn-lt"/>
                <a:cs typeface="+mn-cs"/>
              </a:rPr>
              <a:t>برنامج تخفيف حدة الفقر ذي الأولوية لمدة سبع سنوات (1994):</a:t>
            </a:r>
          </a:p>
          <a:p>
            <a:pPr marR="0" algn="r" rtl="1">
              <a:spcBef>
                <a:spcPts val="0"/>
              </a:spcBef>
              <a:spcAft>
                <a:spcPts val="800"/>
              </a:spcAft>
              <a:buClr>
                <a:schemeClr val="tx1"/>
              </a:buClr>
            </a:pPr>
            <a:r>
              <a:rPr lang="ar-LB" sz="2200" dirty="0">
                <a:solidFill>
                  <a:schemeClr val="tx1"/>
                </a:solidFill>
                <a:effectLst/>
                <a:latin typeface="+mn-lt"/>
                <a:cs typeface="+mn-cs"/>
              </a:rPr>
              <a:t>انتشال 80 مليون شخص من الفقر؛ آليات التعاون الحضري الريفي؛ - إلغاء رسوم المدارس الابتدائية لطلاب الريف، وما إلى ذلك.</a:t>
            </a:r>
          </a:p>
          <a:p>
            <a:pPr marR="0" algn="r" rtl="1">
              <a:spcBef>
                <a:spcPts val="0"/>
              </a:spcBef>
              <a:spcAft>
                <a:spcPts val="800"/>
              </a:spcAft>
              <a:buClr>
                <a:schemeClr val="tx1"/>
              </a:buClr>
            </a:pPr>
            <a:r>
              <a:rPr lang="ar-LB" sz="2200" dirty="0">
                <a:solidFill>
                  <a:schemeClr val="tx1"/>
                </a:solidFill>
                <a:effectLst/>
                <a:latin typeface="+mn-lt"/>
                <a:cs typeface="+mn-cs"/>
              </a:rPr>
              <a:t>توسيع ضمان الحد الأدنى لسبل العيش </a:t>
            </a:r>
            <a:r>
              <a:rPr lang="en-US" sz="2200" dirty="0">
                <a:solidFill>
                  <a:schemeClr val="tx1"/>
                </a:solidFill>
                <a:effectLst/>
                <a:latin typeface="+mn-lt"/>
                <a:cs typeface="+mn-cs"/>
              </a:rPr>
              <a:t> </a:t>
            </a:r>
            <a:r>
              <a:rPr lang="en-US" sz="2200" dirty="0" err="1">
                <a:solidFill>
                  <a:schemeClr val="tx1"/>
                </a:solidFill>
                <a:effectLst/>
                <a:latin typeface="+mn-lt"/>
                <a:cs typeface="+mn-cs"/>
              </a:rPr>
              <a:t>Dibao</a:t>
            </a:r>
            <a:r>
              <a:rPr lang="en-US" sz="2200" dirty="0">
                <a:solidFill>
                  <a:schemeClr val="tx1"/>
                </a:solidFill>
                <a:effectLst/>
                <a:latin typeface="+mn-lt"/>
                <a:cs typeface="+mn-cs"/>
              </a:rPr>
              <a:t> </a:t>
            </a:r>
            <a:r>
              <a:rPr lang="ar-LB" sz="2200" dirty="0">
                <a:solidFill>
                  <a:schemeClr val="tx1"/>
                </a:solidFill>
                <a:effectLst/>
                <a:latin typeface="+mn-lt"/>
                <a:cs typeface="+mn-cs"/>
              </a:rPr>
              <a:t>برنامج التحويلات النقدية غير المشروطة</a:t>
            </a:r>
            <a:endParaRPr lang="en-US" sz="2200" dirty="0">
              <a:solidFill>
                <a:schemeClr val="tx1"/>
              </a:solidFill>
              <a:effectLst/>
              <a:latin typeface="+mn-lt"/>
              <a:cs typeface="+mn-cs"/>
            </a:endParaRPr>
          </a:p>
          <a:p>
            <a:pPr marL="342900" marR="0" indent="-342900" algn="r" rtl="1">
              <a:spcBef>
                <a:spcPts val="0"/>
              </a:spcBef>
              <a:spcAft>
                <a:spcPts val="800"/>
              </a:spcAft>
              <a:buClr>
                <a:schemeClr val="tx1"/>
              </a:buClr>
              <a:buFont typeface="Arial" panose="020B0604020202020204" pitchFamily="34" charset="0"/>
              <a:buChar char="•"/>
            </a:pPr>
            <a:endParaRPr lang="en-US" sz="2200" b="1" dirty="0">
              <a:solidFill>
                <a:schemeClr val="tx1"/>
              </a:solidFill>
              <a:effectLst/>
              <a:latin typeface="+mn-lt"/>
              <a:cs typeface="+mn-cs"/>
            </a:endParaRPr>
          </a:p>
          <a:p>
            <a:pPr indent="-228600" algn="r" rtl="1">
              <a:buClr>
                <a:schemeClr val="tx1"/>
              </a:buClr>
              <a:buFont typeface="Arial" panose="020B0604020202020204" pitchFamily="34" charset="0"/>
              <a:buChar char="•"/>
            </a:pPr>
            <a:endParaRPr lang="en-US" sz="2200" dirty="0">
              <a:solidFill>
                <a:schemeClr val="tx1"/>
              </a:solidFill>
              <a:latin typeface="+mn-lt"/>
              <a:cs typeface="+mn-cs"/>
            </a:endParaRPr>
          </a:p>
        </p:txBody>
      </p:sp>
    </p:spTree>
    <p:extLst>
      <p:ext uri="{BB962C8B-B14F-4D97-AF65-F5344CB8AC3E}">
        <p14:creationId xmlns:p14="http://schemas.microsoft.com/office/powerpoint/2010/main" val="23852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6D04-85A2-AAA9-9179-91F57B4283F7}"/>
              </a:ext>
            </a:extLst>
          </p:cNvPr>
          <p:cNvSpPr>
            <a:spLocks noGrp="1"/>
          </p:cNvSpPr>
          <p:nvPr>
            <p:ph type="title" idx="4294967295"/>
          </p:nvPr>
        </p:nvSpPr>
        <p:spPr>
          <a:xfrm>
            <a:off x="990600" y="325370"/>
            <a:ext cx="9398000" cy="978498"/>
          </a:xfrm>
        </p:spPr>
        <p:txBody>
          <a:bodyPr vert="horz" lIns="91440" tIns="45720" rIns="91440" bIns="45720" rtlCol="0" anchor="b">
            <a:normAutofit/>
          </a:bodyPr>
          <a:lstStyle/>
          <a:p>
            <a:pPr algn="r" rtl="1"/>
            <a:r>
              <a:rPr lang="ar-LB" b="1" dirty="0"/>
              <a:t>ديباو "ضمان الحد الأدنى من سبل العيش"</a:t>
            </a:r>
            <a:endParaRPr lang="en-US" b="1" dirty="0"/>
          </a:p>
        </p:txBody>
      </p:sp>
      <p:sp>
        <p:nvSpPr>
          <p:cNvPr id="3" name="Content Placeholder 2">
            <a:extLst>
              <a:ext uri="{FF2B5EF4-FFF2-40B4-BE49-F238E27FC236}">
                <a16:creationId xmlns:a16="http://schemas.microsoft.com/office/drawing/2014/main" id="{23FBC4C9-53DC-F4C1-FFDB-D11E36C53E8D}"/>
              </a:ext>
            </a:extLst>
          </p:cNvPr>
          <p:cNvSpPr>
            <a:spLocks noGrp="1"/>
          </p:cNvSpPr>
          <p:nvPr>
            <p:ph sz="half" idx="2"/>
          </p:nvPr>
        </p:nvSpPr>
        <p:spPr>
          <a:xfrm>
            <a:off x="161925" y="1771651"/>
            <a:ext cx="11496675" cy="4421916"/>
          </a:xfrm>
        </p:spPr>
        <p:txBody>
          <a:bodyPr vert="horz" lIns="91440" tIns="45720" rIns="91440" bIns="45720" rtlCol="0">
            <a:normAutofit/>
          </a:bodyPr>
          <a:lstStyle/>
          <a:p>
            <a:pPr marR="0" algn="r" rtl="1">
              <a:spcBef>
                <a:spcPts val="0"/>
              </a:spcBef>
              <a:spcAft>
                <a:spcPts val="800"/>
              </a:spcAft>
              <a:buClr>
                <a:schemeClr val="tx1"/>
              </a:buClr>
            </a:pPr>
            <a:endParaRPr lang="en-US" sz="2200" dirty="0">
              <a:solidFill>
                <a:schemeClr val="tx1"/>
              </a:solidFill>
              <a:latin typeface="+mn-lt"/>
              <a:cs typeface="+mn-cs"/>
            </a:endParaRPr>
          </a:p>
          <a:p>
            <a:pPr marL="342900" marR="0" indent="-342900" algn="r" rtl="1">
              <a:spcBef>
                <a:spcPts val="0"/>
              </a:spcBef>
              <a:spcAft>
                <a:spcPts val="800"/>
              </a:spcAft>
              <a:buClr>
                <a:schemeClr val="tx1"/>
              </a:buClr>
              <a:buFont typeface="Arial" panose="020B0604020202020204" pitchFamily="34" charset="0"/>
              <a:buChar char="•"/>
            </a:pPr>
            <a:r>
              <a:rPr lang="ar-LB" sz="2200" dirty="0">
                <a:solidFill>
                  <a:schemeClr val="tx1"/>
                </a:solidFill>
                <a:effectLst/>
                <a:latin typeface="+mn-lt"/>
                <a:cs typeface="+mn-cs"/>
              </a:rPr>
              <a:t>برنامج التحويلات النقدية غير المشروط الذي تم اختباره على أساس شبكة الأمان الأولية. غطت جميع المجالات بحلول عام 2007.</a:t>
            </a:r>
          </a:p>
          <a:p>
            <a:pPr marL="342900" marR="0" indent="-342900" algn="r" rtl="1">
              <a:spcBef>
                <a:spcPts val="0"/>
              </a:spcBef>
              <a:spcAft>
                <a:spcPts val="800"/>
              </a:spcAft>
              <a:buClr>
                <a:schemeClr val="tx1"/>
              </a:buClr>
              <a:buFont typeface="Arial" panose="020B0604020202020204" pitchFamily="34" charset="0"/>
              <a:buChar char="•"/>
            </a:pPr>
            <a:r>
              <a:rPr lang="ar-LB" sz="2200" dirty="0">
                <a:solidFill>
                  <a:schemeClr val="tx1"/>
                </a:solidFill>
                <a:effectLst/>
                <a:latin typeface="+mn-lt"/>
                <a:cs typeface="+mn-cs"/>
              </a:rPr>
              <a:t>تم تنفيذها من قبل المسؤولين المحليين.</a:t>
            </a:r>
          </a:p>
          <a:p>
            <a:pPr marL="342900" marR="0" indent="-342900" algn="r" rtl="1">
              <a:spcBef>
                <a:spcPts val="0"/>
              </a:spcBef>
              <a:spcAft>
                <a:spcPts val="800"/>
              </a:spcAft>
              <a:buClr>
                <a:schemeClr val="tx1"/>
              </a:buClr>
              <a:buFont typeface="Arial" panose="020B0604020202020204" pitchFamily="34" charset="0"/>
              <a:buChar char="•"/>
            </a:pPr>
            <a:r>
              <a:rPr lang="ar-LB" sz="2200" dirty="0">
                <a:solidFill>
                  <a:schemeClr val="tx1"/>
                </a:solidFill>
                <a:latin typeface="+mn-lt"/>
                <a:cs typeface="+mn-cs"/>
              </a:rPr>
              <a:t>تغطي</a:t>
            </a:r>
            <a:r>
              <a:rPr lang="ar-LB" sz="2200" dirty="0">
                <a:solidFill>
                  <a:schemeClr val="tx1"/>
                </a:solidFill>
                <a:effectLst/>
                <a:latin typeface="+mn-lt"/>
                <a:cs typeface="+mn-cs"/>
              </a:rPr>
              <a:t> الدفعات المباشرة فرق دخل الأسرة عن الحد الأدنى للدخل.</a:t>
            </a:r>
          </a:p>
          <a:p>
            <a:pPr marL="342900" marR="0" indent="-342900" algn="r" rtl="1">
              <a:spcBef>
                <a:spcPts val="0"/>
              </a:spcBef>
              <a:spcAft>
                <a:spcPts val="800"/>
              </a:spcAft>
              <a:buClr>
                <a:schemeClr val="tx1"/>
              </a:buClr>
              <a:buFont typeface="Arial" panose="020B0604020202020204" pitchFamily="34" charset="0"/>
              <a:buChar char="•"/>
            </a:pPr>
            <a:r>
              <a:rPr lang="ar-LB" sz="2200" dirty="0">
                <a:solidFill>
                  <a:schemeClr val="tx1"/>
                </a:solidFill>
                <a:effectLst/>
                <a:latin typeface="+mn-lt"/>
                <a:cs typeface="+mn-cs"/>
              </a:rPr>
              <a:t>وتغطي:</a:t>
            </a:r>
          </a:p>
          <a:p>
            <a:pPr marR="0" algn="r" rtl="1">
              <a:spcBef>
                <a:spcPts val="0"/>
              </a:spcBef>
              <a:spcAft>
                <a:spcPts val="800"/>
              </a:spcAft>
              <a:buClr>
                <a:schemeClr val="tx1"/>
              </a:buClr>
            </a:pPr>
            <a:r>
              <a:rPr lang="ar-LB" sz="2200" dirty="0">
                <a:solidFill>
                  <a:schemeClr val="tx1"/>
                </a:solidFill>
                <a:effectLst/>
                <a:latin typeface="+mn-lt"/>
                <a:cs typeface="+mn-cs"/>
              </a:rPr>
              <a:t>- المستفيدون من المناطق الحضرية: ارتفع عددهم من 11.7 مليون في عام 2001 إلى الذروة عند 23.5 مليون في عام 2009.</a:t>
            </a:r>
          </a:p>
          <a:p>
            <a:pPr marR="0" algn="r" rtl="1">
              <a:spcBef>
                <a:spcPts val="0"/>
              </a:spcBef>
              <a:spcAft>
                <a:spcPts val="800"/>
              </a:spcAft>
              <a:buClr>
                <a:schemeClr val="tx1"/>
              </a:buClr>
            </a:pPr>
            <a:r>
              <a:rPr lang="ar-LB" sz="2200" dirty="0">
                <a:solidFill>
                  <a:schemeClr val="tx1"/>
                </a:solidFill>
                <a:effectLst/>
                <a:latin typeface="+mn-lt"/>
                <a:cs typeface="+mn-cs"/>
              </a:rPr>
              <a:t>- المستفيدون من المناطق الريفية: ارتفع عددهم من 3 ملايين في عام 2001 إلى الذروة عند 53.9 مليون في عام 2013.</a:t>
            </a:r>
          </a:p>
          <a:p>
            <a:pPr marL="342900" marR="0" indent="-342900" algn="r" rtl="1">
              <a:spcBef>
                <a:spcPts val="0"/>
              </a:spcBef>
              <a:spcAft>
                <a:spcPts val="800"/>
              </a:spcAft>
              <a:buClr>
                <a:schemeClr val="tx1"/>
              </a:buClr>
              <a:buFont typeface="Arial" panose="020B0604020202020204" pitchFamily="34" charset="0"/>
              <a:buChar char="•"/>
            </a:pPr>
            <a:r>
              <a:rPr lang="ar-LB" sz="2200" dirty="0">
                <a:solidFill>
                  <a:schemeClr val="tx1"/>
                </a:solidFill>
                <a:effectLst/>
                <a:latin typeface="+mn-lt"/>
                <a:cs typeface="+mn-cs"/>
              </a:rPr>
              <a:t>يعتبر مكملاً لبرنامج “</a:t>
            </a:r>
            <a:r>
              <a:rPr lang="en-US" sz="2200" dirty="0" err="1">
                <a:solidFill>
                  <a:schemeClr val="tx1"/>
                </a:solidFill>
                <a:effectLst/>
                <a:latin typeface="+mn-lt"/>
                <a:cs typeface="+mn-cs"/>
              </a:rPr>
              <a:t>Tekun</a:t>
            </a:r>
            <a:r>
              <a:rPr lang="ar-LB" sz="2200" dirty="0">
                <a:solidFill>
                  <a:schemeClr val="tx1"/>
                </a:solidFill>
                <a:effectLst/>
                <a:latin typeface="+mn-lt"/>
                <a:cs typeface="+mn-cs"/>
              </a:rPr>
              <a:t>": إعانات نقدية وعينية تستهدف الأفراد الأكثر فقراً (كبار السن، الأشخاص ذوي الإعاقة، القصر الذين ليس لديهم مصدر دخل). 5 ملايين مستفيد ريفي في عام 2016</a:t>
            </a:r>
            <a:endParaRPr lang="en-US" sz="2200" dirty="0">
              <a:solidFill>
                <a:schemeClr val="tx1"/>
              </a:solidFill>
              <a:effectLst/>
              <a:latin typeface="+mn-lt"/>
              <a:cs typeface="+mn-cs"/>
            </a:endParaRPr>
          </a:p>
          <a:p>
            <a:pPr indent="-228600">
              <a:buClr>
                <a:schemeClr val="tx1"/>
              </a:buClr>
              <a:buFont typeface="Arial" panose="020B0604020202020204" pitchFamily="34" charset="0"/>
              <a:buChar char="•"/>
            </a:pPr>
            <a:endParaRPr lang="en-US" sz="2200" dirty="0">
              <a:solidFill>
                <a:schemeClr val="tx1"/>
              </a:solidFill>
              <a:latin typeface="+mn-lt"/>
              <a:cs typeface="+mn-cs"/>
            </a:endParaRPr>
          </a:p>
        </p:txBody>
      </p:sp>
    </p:spTree>
    <p:extLst>
      <p:ext uri="{BB962C8B-B14F-4D97-AF65-F5344CB8AC3E}">
        <p14:creationId xmlns:p14="http://schemas.microsoft.com/office/powerpoint/2010/main" val="218372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6" name="Rectangle 15">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24D070A-4FB1-4DBD-9065-C08AAA1C28CA}"/>
              </a:ext>
            </a:extLst>
          </p:cNvPr>
          <p:cNvSpPr>
            <a:spLocks noGrp="1"/>
          </p:cNvSpPr>
          <p:nvPr>
            <p:ph type="title"/>
          </p:nvPr>
        </p:nvSpPr>
        <p:spPr>
          <a:xfrm>
            <a:off x="-27518" y="3310468"/>
            <a:ext cx="5213263" cy="2197551"/>
          </a:xfrm>
        </p:spPr>
        <p:txBody>
          <a:bodyPr vert="horz" lIns="91440" tIns="45720" rIns="91440" bIns="45720" rtlCol="0" anchor="b">
            <a:normAutofit fontScale="90000"/>
          </a:bodyPr>
          <a:lstStyle/>
          <a:p>
            <a:pPr algn="r" rtl="1"/>
            <a:br>
              <a:rPr lang="en-US" sz="1000" b="1" kern="1200" dirty="0">
                <a:solidFill>
                  <a:srgbClr val="FFFFFF"/>
                </a:solidFill>
                <a:latin typeface="+mj-lt"/>
                <a:ea typeface="+mj-ea"/>
                <a:cs typeface="+mj-cs"/>
              </a:rPr>
            </a:b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r>
              <a:rPr lang="ar-LB" sz="1800" b="1" kern="1200" dirty="0">
                <a:solidFill>
                  <a:srgbClr val="FFFFFF"/>
                </a:solidFill>
                <a:latin typeface="+mj-lt"/>
                <a:ea typeface="+mj-ea"/>
                <a:cs typeface="+mj-cs"/>
              </a:rPr>
              <a:t>الأسباب المحتملة:</a:t>
            </a:r>
            <a:br>
              <a:rPr lang="en-US" sz="1800" b="1" kern="1200" dirty="0">
                <a:solidFill>
                  <a:srgbClr val="FFFFFF"/>
                </a:solidFill>
                <a:latin typeface="+mj-lt"/>
                <a:ea typeface="+mj-ea"/>
                <a:cs typeface="+mj-cs"/>
              </a:rPr>
            </a:br>
            <a:r>
              <a:rPr lang="ar-LB" sz="1800" b="1" kern="1200" dirty="0">
                <a:solidFill>
                  <a:srgbClr val="FFFFFF"/>
                </a:solidFill>
                <a:latin typeface="+mj-lt"/>
                <a:ea typeface="+mj-ea"/>
                <a:cs typeface="+mj-cs"/>
              </a:rPr>
              <a:t> - زيادة عدد المستفيدين الجدد من المعاشات التقاعدية في المناطق الحضرية </a:t>
            </a:r>
            <a:br>
              <a:rPr lang="en-US" sz="1800" b="1" kern="1200" dirty="0">
                <a:solidFill>
                  <a:srgbClr val="FFFFFF"/>
                </a:solidFill>
                <a:latin typeface="+mj-lt"/>
                <a:ea typeface="+mj-ea"/>
                <a:cs typeface="+mj-cs"/>
              </a:rPr>
            </a:br>
            <a:r>
              <a:rPr lang="en-US" sz="1800" b="1" dirty="0">
                <a:solidFill>
                  <a:srgbClr val="FFFFFF"/>
                </a:solidFill>
              </a:rPr>
              <a:t>-  </a:t>
            </a:r>
            <a:r>
              <a:rPr lang="ar-LB" sz="1800" b="1" kern="1200" dirty="0">
                <a:solidFill>
                  <a:srgbClr val="FFFFFF"/>
                </a:solidFill>
                <a:latin typeface="+mj-lt"/>
                <a:ea typeface="+mj-ea"/>
                <a:cs typeface="+mj-cs"/>
              </a:rPr>
              <a:t>تحسينات في استهداف ديباو </a:t>
            </a:r>
            <a:br>
              <a:rPr lang="en-US" sz="1800" b="1" kern="1200" dirty="0">
                <a:solidFill>
                  <a:srgbClr val="FFFFFF"/>
                </a:solidFill>
                <a:latin typeface="+mj-lt"/>
                <a:ea typeface="+mj-ea"/>
                <a:cs typeface="+mj-cs"/>
              </a:rPr>
            </a:br>
            <a:r>
              <a:rPr lang="ar-LB" sz="1800" b="1" kern="1200" dirty="0">
                <a:solidFill>
                  <a:srgbClr val="FFFFFF"/>
                </a:solidFill>
                <a:latin typeface="+mj-lt"/>
                <a:ea typeface="+mj-ea"/>
                <a:cs typeface="+mj-cs"/>
              </a:rPr>
              <a:t>- فرض غرامات على الإجراءات غير السليمة من قبل المسؤولين أو المستفيدين. </a:t>
            </a:r>
            <a:br>
              <a:rPr lang="en-US" sz="1800" b="1" kern="1200" dirty="0">
                <a:solidFill>
                  <a:srgbClr val="FFFFFF"/>
                </a:solidFill>
                <a:latin typeface="+mj-lt"/>
                <a:ea typeface="+mj-ea"/>
                <a:cs typeface="+mj-cs"/>
              </a:rPr>
            </a:br>
            <a:r>
              <a:rPr lang="ar-LB" sz="1800" b="1" kern="1200" dirty="0">
                <a:solidFill>
                  <a:srgbClr val="FFFFFF"/>
                </a:solidFill>
                <a:latin typeface="+mj-lt"/>
                <a:ea typeface="+mj-ea"/>
                <a:cs typeface="+mj-cs"/>
              </a:rPr>
              <a:t>- تطوير قواعد البيانات التي تساعد على التحقق من أهلية المدفوعات.</a:t>
            </a:r>
            <a:br>
              <a:rPr lang="en-US" sz="1800" b="1" kern="1200" dirty="0">
                <a:solidFill>
                  <a:srgbClr val="FFFFFF"/>
                </a:solidFill>
                <a:latin typeface="+mj-lt"/>
                <a:ea typeface="+mj-ea"/>
                <a:cs typeface="+mj-cs"/>
              </a:rPr>
            </a:br>
            <a:br>
              <a:rPr lang="en-US" sz="1600" b="1" kern="1200" dirty="0">
                <a:solidFill>
                  <a:srgbClr val="FFFFFF"/>
                </a:solidFill>
                <a:latin typeface="+mj-lt"/>
                <a:ea typeface="+mj-ea"/>
                <a:cs typeface="+mj-cs"/>
              </a:rPr>
            </a:br>
            <a:endParaRPr lang="en-US" sz="1000" b="1"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D126C896-A376-9C85-1B80-525A9F6ADFA4}"/>
              </a:ext>
            </a:extLst>
          </p:cNvPr>
          <p:cNvSpPr txBox="1"/>
          <p:nvPr/>
        </p:nvSpPr>
        <p:spPr>
          <a:xfrm>
            <a:off x="462962" y="842912"/>
            <a:ext cx="4163649" cy="2197551"/>
          </a:xfrm>
          <a:prstGeom prst="rect">
            <a:avLst/>
          </a:prstGeom>
        </p:spPr>
        <p:txBody>
          <a:bodyPr vert="horz" lIns="91440" tIns="45720" rIns="91440" bIns="45720" rtlCol="0">
            <a:normAutofit/>
          </a:bodyPr>
          <a:lstStyle/>
          <a:p>
            <a:pPr algn="r" rtl="1">
              <a:lnSpc>
                <a:spcPct val="90000"/>
              </a:lnSpc>
              <a:spcAft>
                <a:spcPts val="600"/>
              </a:spcAft>
            </a:pPr>
            <a:r>
              <a:rPr lang="ar-LB" sz="2000" b="1" dirty="0">
                <a:solidFill>
                  <a:srgbClr val="FFFFFF"/>
                </a:solidFill>
              </a:rPr>
              <a:t>تراجع تغطية ديباو</a:t>
            </a:r>
            <a:endParaRPr lang="en-US" sz="2000" b="1" dirty="0">
              <a:solidFill>
                <a:srgbClr val="FFFFFF"/>
              </a:solidFill>
            </a:endParaRPr>
          </a:p>
          <a:p>
            <a:pPr algn="r" rtl="1">
              <a:lnSpc>
                <a:spcPct val="90000"/>
              </a:lnSpc>
              <a:spcAft>
                <a:spcPts val="600"/>
              </a:spcAft>
            </a:pPr>
            <a:endParaRPr lang="ar-LB" sz="2000" b="1" dirty="0">
              <a:solidFill>
                <a:srgbClr val="FFFFFF"/>
              </a:solidFill>
            </a:endParaRPr>
          </a:p>
          <a:p>
            <a:pPr algn="r" rtl="1">
              <a:lnSpc>
                <a:spcPct val="90000"/>
              </a:lnSpc>
              <a:spcAft>
                <a:spcPts val="600"/>
              </a:spcAft>
            </a:pPr>
            <a:r>
              <a:rPr lang="ar-LB" sz="2000" dirty="0">
                <a:solidFill>
                  <a:srgbClr val="FFFFFF"/>
                </a:solidFill>
              </a:rPr>
              <a:t>على الرغم من ارتفاع الحد الأدنى للدخل وتجاوز عتبة النمو متوسط توزيع الدخل الأدنى</a:t>
            </a:r>
            <a:endParaRPr lang="en-US" sz="2000" dirty="0">
              <a:solidFill>
                <a:srgbClr val="FFFFFF"/>
              </a:solidFill>
            </a:endParaRPr>
          </a:p>
        </p:txBody>
      </p:sp>
      <p:pic>
        <p:nvPicPr>
          <p:cNvPr id="5" name="Picture 4">
            <a:extLst>
              <a:ext uri="{FF2B5EF4-FFF2-40B4-BE49-F238E27FC236}">
                <a16:creationId xmlns:a16="http://schemas.microsoft.com/office/drawing/2014/main" id="{3FE62C25-50C1-BFAE-E27E-A2C96A9B6F3B}"/>
              </a:ext>
            </a:extLst>
          </p:cNvPr>
          <p:cNvPicPr>
            <a:picLocks noChangeAspect="1"/>
          </p:cNvPicPr>
          <p:nvPr/>
        </p:nvPicPr>
        <p:blipFill>
          <a:blip r:embed="rId2"/>
          <a:stretch>
            <a:fillRect/>
          </a:stretch>
        </p:blipFill>
        <p:spPr>
          <a:xfrm>
            <a:off x="6005304" y="1178335"/>
            <a:ext cx="5407002" cy="4501329"/>
          </a:xfrm>
          <a:prstGeom prst="rect">
            <a:avLst/>
          </a:prstGeom>
        </p:spPr>
      </p:pic>
    </p:spTree>
    <p:extLst>
      <p:ext uri="{BB962C8B-B14F-4D97-AF65-F5344CB8AC3E}">
        <p14:creationId xmlns:p14="http://schemas.microsoft.com/office/powerpoint/2010/main" val="337389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70466" y="0"/>
            <a:ext cx="10954447" cy="954464"/>
          </a:xfrm>
        </p:spPr>
        <p:txBody>
          <a:bodyPr>
            <a:noAutofit/>
          </a:bodyPr>
          <a:lstStyle/>
          <a:p>
            <a:pPr lvl="1" algn="ctr" rtl="0">
              <a:spcBef>
                <a:spcPct val="20000"/>
              </a:spcBef>
            </a:pPr>
            <a:r>
              <a:rPr lang="ar-LB" sz="4000" b="1" kern="1200" dirty="0">
                <a:solidFill>
                  <a:schemeClr val="accent1">
                    <a:lumMod val="75000"/>
                  </a:schemeClr>
                </a:solidFill>
                <a:latin typeface="+mj-lt"/>
                <a:ea typeface="+mj-ea"/>
                <a:cs typeface="+mj-cs"/>
              </a:rPr>
              <a:t>استراتيجية الصين المستهدفة لتخفيف حدة الفقر</a:t>
            </a:r>
            <a:endParaRPr lang="en-US" sz="4000" b="1" kern="1200" dirty="0">
              <a:solidFill>
                <a:schemeClr val="accent1">
                  <a:lumMod val="75000"/>
                </a:schemeClr>
              </a:solidFill>
              <a:latin typeface="+mj-lt"/>
              <a:ea typeface="+mj-ea"/>
              <a:cs typeface="+mj-cs"/>
            </a:endParaRPr>
          </a:p>
        </p:txBody>
      </p:sp>
      <p:sp>
        <p:nvSpPr>
          <p:cNvPr id="3" name="TextBox 2">
            <a:extLst>
              <a:ext uri="{FF2B5EF4-FFF2-40B4-BE49-F238E27FC236}">
                <a16:creationId xmlns:a16="http://schemas.microsoft.com/office/drawing/2014/main" id="{444F3CA2-8B19-B364-9BB0-D660776BEA93}"/>
              </a:ext>
            </a:extLst>
          </p:cNvPr>
          <p:cNvSpPr txBox="1"/>
          <p:nvPr/>
        </p:nvSpPr>
        <p:spPr>
          <a:xfrm>
            <a:off x="323850" y="1432817"/>
            <a:ext cx="11620499" cy="3170099"/>
          </a:xfrm>
          <a:prstGeom prst="rect">
            <a:avLst/>
          </a:prstGeom>
          <a:noFill/>
        </p:spPr>
        <p:txBody>
          <a:bodyPr wrap="square" numCol="1" rtlCol="0">
            <a:spAutoFit/>
          </a:bodyPr>
          <a:lstStyle/>
          <a:p>
            <a:pPr algn="ctr"/>
            <a:r>
              <a:rPr lang="ar-LB" sz="2000" b="1" dirty="0"/>
              <a:t>هدف السياسة منذ عام 2015:</a:t>
            </a:r>
          </a:p>
          <a:p>
            <a:pPr algn="ctr"/>
            <a:r>
              <a:rPr lang="ar-LB" sz="2000" b="1" dirty="0"/>
              <a:t>انتشال أكثر من 70 مليون شخص من الفقر والقضاء على الفقر بحلول عام 2020</a:t>
            </a:r>
            <a:endParaRPr lang="en-US" sz="2000" b="1" dirty="0"/>
          </a:p>
          <a:p>
            <a:pPr algn="ctr"/>
            <a:endParaRPr lang="en-US" sz="2000" dirty="0"/>
          </a:p>
          <a:p>
            <a:pPr marL="285750" indent="-285750" algn="r" rtl="1">
              <a:buFont typeface="Wingdings" panose="05000000000000000000" pitchFamily="2" charset="2"/>
              <a:buChar char="Ø"/>
            </a:pPr>
            <a:r>
              <a:rPr lang="ar-LB" sz="2000" dirty="0"/>
              <a:t>القضاء على انعدام الأمن الغذائي ونقص الملابس ("مصدران للقلق") وضمان الرعاية الصحية والتعليم والإسكان ("ثلاث ضمانات").</a:t>
            </a:r>
          </a:p>
          <a:p>
            <a:pPr marL="285750" indent="-285750" algn="r" rtl="1">
              <a:buFont typeface="Wingdings" panose="05000000000000000000" pitchFamily="2" charset="2"/>
              <a:buChar char="Ø"/>
            </a:pPr>
            <a:r>
              <a:rPr lang="ar-LB" sz="2000" dirty="0"/>
              <a:t>استهداف 832 مقاطعة في 14 منطقة متجاورة "تعاني من الفقر المدقع".</a:t>
            </a:r>
          </a:p>
          <a:p>
            <a:pPr marL="285750" indent="-285750" algn="r" rtl="1">
              <a:buFont typeface="Wingdings" panose="05000000000000000000" pitchFamily="2" charset="2"/>
              <a:buChar char="Ø"/>
            </a:pPr>
            <a:r>
              <a:rPr lang="ar-LB" sz="2000" dirty="0"/>
              <a:t>الدقة في تحديد الأسر الفقيرة: الاستفادة من 49 مؤشرا للأسرة و137 قرية.</a:t>
            </a:r>
          </a:p>
          <a:p>
            <a:pPr algn="r" rtl="1"/>
            <a:r>
              <a:rPr lang="en-US" sz="2000" dirty="0"/>
              <a:t>	</a:t>
            </a:r>
            <a:r>
              <a:rPr lang="ar-LB" sz="2000" dirty="0"/>
              <a:t>وبحلول عام 2014، تم تحديد 90 مليون فرد فقير، و29 مليون أسرة فقيرة، و128 ألف قرية فقيرة.</a:t>
            </a:r>
          </a:p>
          <a:p>
            <a:pPr marL="285750" indent="-285750" algn="r" rtl="1">
              <a:buFont typeface="Wingdings" panose="05000000000000000000" pitchFamily="2" charset="2"/>
              <a:buChar char="Ø"/>
            </a:pPr>
            <a:r>
              <a:rPr lang="ar-LB" sz="2000" dirty="0"/>
              <a:t>تحليل أسباب الفقر المختلفة مما يؤدي إلى دعم مخصص من الأخصائيين الاجتماعيين لمدة 2-3 سنوات.</a:t>
            </a:r>
          </a:p>
          <a:p>
            <a:pPr marL="285750" indent="-285750" algn="r" rtl="1">
              <a:buFont typeface="Wingdings" panose="05000000000000000000" pitchFamily="2" charset="2"/>
              <a:buChar char="Ø"/>
            </a:pPr>
            <a:r>
              <a:rPr lang="ar-LB" sz="2000" dirty="0"/>
              <a:t>المساعدة الشاملة: سياسات التعليم والرعاية الصحية التي تستهدف جوانب مختلفة.</a:t>
            </a:r>
          </a:p>
          <a:p>
            <a:pPr marL="285750" indent="-285750" algn="r" rtl="1">
              <a:buFont typeface="Wingdings" panose="05000000000000000000" pitchFamily="2" charset="2"/>
              <a:buChar char="Ø"/>
            </a:pPr>
            <a:r>
              <a:rPr lang="ar-LB" sz="2000" dirty="0"/>
              <a:t>وتضاعفت الميزانية الحكومية المخصصة لتخفيف حدة الفقر من 7.5 مليار دولار في عام 2015 إلى 18.3 مليار دولار في عام 2019.</a:t>
            </a:r>
            <a:endParaRPr lang="en-US" sz="2000" dirty="0"/>
          </a:p>
        </p:txBody>
      </p:sp>
    </p:spTree>
    <p:extLst>
      <p:ext uri="{BB962C8B-B14F-4D97-AF65-F5344CB8AC3E}">
        <p14:creationId xmlns:p14="http://schemas.microsoft.com/office/powerpoint/2010/main" val="3162066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10210</TotalTime>
  <Words>1659</Words>
  <Application>Microsoft Office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Garamond</vt:lpstr>
      <vt:lpstr>Segoe UI</vt:lpstr>
      <vt:lpstr>Times New Roman</vt:lpstr>
      <vt:lpstr>Wingdings</vt:lpstr>
      <vt:lpstr>Office Theme</vt:lpstr>
      <vt:lpstr>سياسات الحد من الفقر: دروس عالمية</vt:lpstr>
      <vt:lpstr>لقد اعتمدت سياسات النمو الناجحة المناصرة للفقراء على استراتيجيات مختلفة، بما في ذلك شبكات الأمان الاجتماعي والاستثمارات المستهدفة.</vt:lpstr>
      <vt:lpstr>جهود الصين لإنهاء الفقر</vt:lpstr>
      <vt:lpstr>الحد من الفقر العالمي: - 1990: 36% (1.9 مليار شخص) - 2018: 9% (669 مليون شخص)  مساهمة الصين: - مسؤولة عن 60% من الانخفاض العالمي - انتشال 748 مليون شخص من الفقر المدقع - خفض معدل الفقر من 66% % إلى 0.3%.     </vt:lpstr>
      <vt:lpstr>كان الفقر منذ فترة طويلة أكثر حدة في المناطق الريفية.   وباستخدام خط الفقر الريفي في الصين (2.30 دولارًا في اليوم وفقًا لتعادل القوة الشرائية لعام 2011)، انخفضت المعدلات أيضًا بشكل كبير.   </vt:lpstr>
      <vt:lpstr>الحد من الفقر في الصين</vt:lpstr>
      <vt:lpstr>ديباو "ضمان الحد الأدنى من سبل العيش"</vt:lpstr>
      <vt:lpstr>    الأسباب المحتملة:  - زيادة عدد المستفيدين الجدد من المعاشات التقاعدية في المناطق الحضرية  -  تحسينات في استهداف ديباو  - فرض غرامات على الإجراءات غير السليمة من قبل المسؤولين أو المستفيدين.  - تطوير قواعد البيانات التي تساعد على التحقق من أهلية المدفوعات.  </vt:lpstr>
      <vt:lpstr>استراتيجية الصين المستهدفة لتخفيف حدة الفقر</vt:lpstr>
      <vt:lpstr>الحد من الفقر بشكل ملحوظ، ولكنه لا يخلو من التحديات</vt:lpstr>
      <vt:lpstr>البرازيل  الحقيبة العائلية Bolsa Família </vt:lpstr>
      <vt:lpstr>PowerPoint Presentation</vt:lpstr>
      <vt:lpstr>فوائد وشروط  Bolsa Família </vt:lpstr>
      <vt:lpstr>تأثير و فعالية Bolsa Família  </vt:lpstr>
      <vt:lpstr>ملاحظة حول فلسطين</vt:lpstr>
      <vt:lpstr>برنامج التحويلات النقدية الوطني للسلطة الفلسطينية (PNCT)</vt:lpstr>
      <vt:lpstr> المساعدة الاجتماعية المستجيبة للصدمات و :PNCT التحدي الهائل المتمثل في الرد على حرب سريعة البداية </vt:lpstr>
      <vt:lpstr>شكراً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Inequality in Arab Countries</dc:title>
  <dc:creator>Khalid Abu-Ismail</dc:creator>
  <cp:lastModifiedBy>Jinane Jouni</cp:lastModifiedBy>
  <cp:revision>84</cp:revision>
  <dcterms:created xsi:type="dcterms:W3CDTF">2019-12-01T20:50:42Z</dcterms:created>
  <dcterms:modified xsi:type="dcterms:W3CDTF">2023-11-23T11:50:03Z</dcterms:modified>
</cp:coreProperties>
</file>