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70" r:id="rId3"/>
    <p:sldId id="266" r:id="rId4"/>
    <p:sldId id="267" r:id="rId5"/>
    <p:sldId id="268" r:id="rId6"/>
    <p:sldId id="269" r:id="rId7"/>
    <p:sldId id="289" r:id="rId8"/>
    <p:sldId id="265" r:id="rId9"/>
    <p:sldId id="278" r:id="rId10"/>
    <p:sldId id="272" r:id="rId11"/>
    <p:sldId id="273" r:id="rId12"/>
    <p:sldId id="274" r:id="rId13"/>
    <p:sldId id="291" r:id="rId14"/>
    <p:sldId id="279" r:id="rId15"/>
    <p:sldId id="292" r:id="rId16"/>
    <p:sldId id="282" r:id="rId17"/>
    <p:sldId id="284" r:id="rId18"/>
    <p:sldId id="287" r:id="rId19"/>
    <p:sldId id="288" r:id="rId20"/>
    <p:sldId id="280" r:id="rId21"/>
    <p:sldId id="281" r:id="rId22"/>
    <p:sldId id="285"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58537-5142-4D43-9D9B-C81C081B6322}" v="42" dt="2023-11-28T10:02:43.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9"/>
    <p:restoredTop sz="86278"/>
  </p:normalViewPr>
  <p:slideViewPr>
    <p:cSldViewPr snapToGrid="0">
      <p:cViewPr varScale="1">
        <p:scale>
          <a:sx n="48" d="100"/>
          <a:sy n="48" d="100"/>
        </p:scale>
        <p:origin x="224"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77FA6-17A9-2140-BCAC-316EE738BD66}"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558EC743-309A-0D4C-86F3-F56EA0FDF6FC}">
      <dgm:prSet phldrT="[Text]" custT="1"/>
      <dgm:spPr/>
      <dgm:t>
        <a:bodyPr/>
        <a:lstStyle/>
        <a:p>
          <a:pPr>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Investments in social infrastructure and service provision</a:t>
          </a:r>
          <a:endParaRPr lang="en-US" sz="2400" b="1" dirty="0"/>
        </a:p>
      </dgm:t>
    </dgm:pt>
    <dgm:pt modelId="{25181E23-8946-794E-92B3-D10EE5DF330C}" type="parTrans" cxnId="{7A3F3AE7-1130-AD40-A09B-5D9FD5ADE005}">
      <dgm:prSet/>
      <dgm:spPr/>
      <dgm:t>
        <a:bodyPr/>
        <a:lstStyle/>
        <a:p>
          <a:endParaRPr lang="en-US"/>
        </a:p>
      </dgm:t>
    </dgm:pt>
    <dgm:pt modelId="{A8996CD5-4A4D-E74E-8AC7-76560950EE42}" type="sibTrans" cxnId="{7A3F3AE7-1130-AD40-A09B-5D9FD5ADE005}">
      <dgm:prSet/>
      <dgm:spPr/>
      <dgm:t>
        <a:bodyPr/>
        <a:lstStyle/>
        <a:p>
          <a:endParaRPr lang="en-US"/>
        </a:p>
      </dgm:t>
    </dgm:pt>
    <dgm:pt modelId="{83472EE5-B960-0843-9E5C-31C1D20A226F}">
      <dgm:prSet phldrT="[Text]" custT="1"/>
      <dgm:spPr/>
      <dgm:t>
        <a:bodyPr/>
        <a:lstStyle/>
        <a:p>
          <a:pPr>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Strengthening social protection systems and safety nets</a:t>
          </a:r>
          <a:endParaRPr lang="en-US" sz="2400" b="1" dirty="0"/>
        </a:p>
      </dgm:t>
    </dgm:pt>
    <dgm:pt modelId="{7684CD86-92B7-8842-B81A-B7942DE35282}" type="parTrans" cxnId="{817BD1E1-1C00-184F-BDD1-52C98746E9E1}">
      <dgm:prSet/>
      <dgm:spPr/>
      <dgm:t>
        <a:bodyPr/>
        <a:lstStyle/>
        <a:p>
          <a:endParaRPr lang="en-US"/>
        </a:p>
      </dgm:t>
    </dgm:pt>
    <dgm:pt modelId="{9CAB67E3-F5B9-0C4E-A397-BEA31496BC1F}" type="sibTrans" cxnId="{817BD1E1-1C00-184F-BDD1-52C98746E9E1}">
      <dgm:prSet/>
      <dgm:spPr/>
      <dgm:t>
        <a:bodyPr/>
        <a:lstStyle/>
        <a:p>
          <a:endParaRPr lang="en-US"/>
        </a:p>
      </dgm:t>
    </dgm:pt>
    <dgm:pt modelId="{42EAE783-D426-784F-95EA-62BF1407A8DF}">
      <dgm:prSet phldrT="[Text]" custT="1"/>
      <dgm:spPr/>
      <dgm:t>
        <a:bodyPr/>
        <a:lstStyle/>
        <a:p>
          <a:pPr>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Creating an enabling environment for increased local and foreign direct investment</a:t>
          </a:r>
          <a:endParaRPr lang="en-US" sz="2400" b="1" dirty="0"/>
        </a:p>
      </dgm:t>
    </dgm:pt>
    <dgm:pt modelId="{BCEDD7D9-9A57-F749-BFC6-FAFED034CB62}" type="parTrans" cxnId="{5CDD9EA6-1177-4043-96C8-C6F918BB1DD8}">
      <dgm:prSet/>
      <dgm:spPr/>
      <dgm:t>
        <a:bodyPr/>
        <a:lstStyle/>
        <a:p>
          <a:endParaRPr lang="en-US"/>
        </a:p>
      </dgm:t>
    </dgm:pt>
    <dgm:pt modelId="{009A5E34-34B8-D941-B319-05665D4741ED}" type="sibTrans" cxnId="{5CDD9EA6-1177-4043-96C8-C6F918BB1DD8}">
      <dgm:prSet/>
      <dgm:spPr/>
      <dgm:t>
        <a:bodyPr/>
        <a:lstStyle/>
        <a:p>
          <a:endParaRPr lang="en-US"/>
        </a:p>
      </dgm:t>
    </dgm:pt>
    <dgm:pt modelId="{74008E10-70C3-6943-B99E-F2FBCC65E434}">
      <dgm:prSet phldrT="[Text]" custT="1"/>
      <dgm:spPr/>
      <dgm:t>
        <a:bodyPr/>
        <a:lstStyle/>
        <a:p>
          <a:pPr>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New national model of accounting</a:t>
          </a:r>
          <a:endParaRPr lang="en-US" sz="2400" b="1" dirty="0"/>
        </a:p>
      </dgm:t>
    </dgm:pt>
    <dgm:pt modelId="{D66664BF-2B8B-2F4F-A2F3-3B7B754ECB79}" type="parTrans" cxnId="{C4EF31BE-0DA0-C14D-94F7-354521B412FA}">
      <dgm:prSet/>
      <dgm:spPr/>
      <dgm:t>
        <a:bodyPr/>
        <a:lstStyle/>
        <a:p>
          <a:endParaRPr lang="en-US"/>
        </a:p>
      </dgm:t>
    </dgm:pt>
    <dgm:pt modelId="{5CD7DF80-89F3-FF4C-802D-7FA3CFAEE6AE}" type="sibTrans" cxnId="{C4EF31BE-0DA0-C14D-94F7-354521B412FA}">
      <dgm:prSet/>
      <dgm:spPr/>
      <dgm:t>
        <a:bodyPr/>
        <a:lstStyle/>
        <a:p>
          <a:endParaRPr lang="en-US"/>
        </a:p>
      </dgm:t>
    </dgm:pt>
    <dgm:pt modelId="{139C60CF-FEC8-C84A-A9B9-EF6B00DE0089}">
      <dgm:prSet phldrT="[Text]" custT="1"/>
      <dgm:spPr/>
      <dgm:t>
        <a:bodyPr/>
        <a:lstStyle/>
        <a:p>
          <a:pPr>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Targeted support for the poor and marginalized groups</a:t>
          </a:r>
          <a:endParaRPr lang="en-US" sz="2400" b="1" dirty="0"/>
        </a:p>
      </dgm:t>
    </dgm:pt>
    <dgm:pt modelId="{C45FF0D1-E166-8546-8BD0-39799ADFA22D}" type="parTrans" cxnId="{826AF277-8E63-2245-953D-458A591577DE}">
      <dgm:prSet/>
      <dgm:spPr/>
      <dgm:t>
        <a:bodyPr/>
        <a:lstStyle/>
        <a:p>
          <a:endParaRPr lang="en-US"/>
        </a:p>
      </dgm:t>
    </dgm:pt>
    <dgm:pt modelId="{3E72E6B2-00ED-D44A-939D-E3CA3BC4CD0C}" type="sibTrans" cxnId="{826AF277-8E63-2245-953D-458A591577DE}">
      <dgm:prSet/>
      <dgm:spPr/>
      <dgm:t>
        <a:bodyPr/>
        <a:lstStyle/>
        <a:p>
          <a:endParaRPr lang="en-US"/>
        </a:p>
      </dgm:t>
    </dgm:pt>
    <dgm:pt modelId="{8EF3125F-CA52-4747-AA12-B70D9FCBC0BD}">
      <dgm:prSet phldrT="[Text]" custT="1"/>
      <dgm:spPr/>
      <dgm:t>
        <a:bodyPr/>
        <a:lstStyle/>
        <a:p>
          <a:pPr>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Strategy for sustainable graduation from poverty</a:t>
          </a:r>
          <a:endParaRPr lang="en-US" sz="2400" b="1" dirty="0"/>
        </a:p>
      </dgm:t>
    </dgm:pt>
    <dgm:pt modelId="{20ADBAC5-06E5-294C-8935-2A0AC07A3579}" type="parTrans" cxnId="{EEE62E51-D901-CD41-B9AA-48F48AC564AE}">
      <dgm:prSet/>
      <dgm:spPr/>
      <dgm:t>
        <a:bodyPr/>
        <a:lstStyle/>
        <a:p>
          <a:endParaRPr lang="en-US"/>
        </a:p>
      </dgm:t>
    </dgm:pt>
    <dgm:pt modelId="{511189D3-A535-5D42-AE40-9176470E3880}" type="sibTrans" cxnId="{EEE62E51-D901-CD41-B9AA-48F48AC564AE}">
      <dgm:prSet/>
      <dgm:spPr/>
      <dgm:t>
        <a:bodyPr/>
        <a:lstStyle/>
        <a:p>
          <a:endParaRPr lang="en-US"/>
        </a:p>
      </dgm:t>
    </dgm:pt>
    <dgm:pt modelId="{E3E750B9-2AF9-DD49-B45D-9F5DB27E07E0}">
      <dgm:prSet phldrT="[Text]" custT="1"/>
      <dgm:spPr/>
      <dgm:t>
        <a:bodyPr/>
        <a:lstStyle/>
        <a:p>
          <a:pPr>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Establishing new initiatives in the areas of social insurance, social safety nets, and labor market support programs</a:t>
          </a:r>
          <a:endParaRPr lang="en-US" sz="2400" b="1" dirty="0"/>
        </a:p>
      </dgm:t>
    </dgm:pt>
    <dgm:pt modelId="{8E18DD91-C1E4-4B4D-B2E2-3D6949CAC8F6}" type="parTrans" cxnId="{024BC03B-AE5C-2048-83B8-33C53C11FCF2}">
      <dgm:prSet/>
      <dgm:spPr/>
      <dgm:t>
        <a:bodyPr/>
        <a:lstStyle/>
        <a:p>
          <a:endParaRPr lang="en-US"/>
        </a:p>
      </dgm:t>
    </dgm:pt>
    <dgm:pt modelId="{DC4A820A-B615-0741-8AB0-64119E7AA0B1}" type="sibTrans" cxnId="{024BC03B-AE5C-2048-83B8-33C53C11FCF2}">
      <dgm:prSet/>
      <dgm:spPr/>
      <dgm:t>
        <a:bodyPr/>
        <a:lstStyle/>
        <a:p>
          <a:endParaRPr lang="en-US"/>
        </a:p>
      </dgm:t>
    </dgm:pt>
    <dgm:pt modelId="{DF110CE6-55E3-F847-AF22-CF3C150F8F9A}">
      <dgm:prSet phldrT="[Text]" custT="1"/>
      <dgm:spPr/>
      <dgm:t>
        <a:bodyPr/>
        <a:lstStyle/>
        <a:p>
          <a:pPr>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Focusing on economic growth, job creation, improving livelihoods, and reducing vulnerabilities to climate chang</a:t>
          </a:r>
          <a:r>
            <a:rPr lang="en-US" sz="2400" dirty="0">
              <a:effectLst/>
              <a:latin typeface="Calibri" panose="020F0502020204030204" pitchFamily="34" charset="0"/>
              <a:ea typeface="Calibri" panose="020F0502020204030204" pitchFamily="34" charset="0"/>
              <a:cs typeface="Times New Roman" panose="02020603050405020304" pitchFamily="18" charset="0"/>
            </a:rPr>
            <a:t>e </a:t>
          </a:r>
          <a:endParaRPr lang="en-US" sz="2400" dirty="0"/>
        </a:p>
      </dgm:t>
    </dgm:pt>
    <dgm:pt modelId="{3B97689F-CF8A-0945-9879-C947DF35F251}" type="parTrans" cxnId="{82EE9719-39C3-7141-B24F-74E9C3B6CACE}">
      <dgm:prSet/>
      <dgm:spPr/>
      <dgm:t>
        <a:bodyPr/>
        <a:lstStyle/>
        <a:p>
          <a:endParaRPr lang="en-US"/>
        </a:p>
      </dgm:t>
    </dgm:pt>
    <dgm:pt modelId="{7757AC55-D4BD-6043-BD5F-3710FFB9EDAA}" type="sibTrans" cxnId="{82EE9719-39C3-7141-B24F-74E9C3B6CACE}">
      <dgm:prSet/>
      <dgm:spPr/>
      <dgm:t>
        <a:bodyPr/>
        <a:lstStyle/>
        <a:p>
          <a:endParaRPr lang="en-US"/>
        </a:p>
      </dgm:t>
    </dgm:pt>
    <dgm:pt modelId="{C493ADB9-74DA-0D48-A3F6-2E7DEB1A61F7}" type="pres">
      <dgm:prSet presAssocID="{CFA77FA6-17A9-2140-BCAC-316EE738BD66}" presName="diagram" presStyleCnt="0">
        <dgm:presLayoutVars>
          <dgm:dir/>
          <dgm:resizeHandles val="exact"/>
        </dgm:presLayoutVars>
      </dgm:prSet>
      <dgm:spPr/>
    </dgm:pt>
    <dgm:pt modelId="{08189AF5-3C30-D348-9364-EF595339427F}" type="pres">
      <dgm:prSet presAssocID="{558EC743-309A-0D4C-86F3-F56EA0FDF6FC}" presName="node" presStyleLbl="node1" presStyleIdx="0" presStyleCnt="8" custLinFactY="8911" custLinFactNeighborX="13543" custLinFactNeighborY="100000">
        <dgm:presLayoutVars>
          <dgm:bulletEnabled val="1"/>
        </dgm:presLayoutVars>
      </dgm:prSet>
      <dgm:spPr>
        <a:prstGeom prst="rect">
          <a:avLst/>
        </a:prstGeom>
      </dgm:spPr>
    </dgm:pt>
    <dgm:pt modelId="{B82E6700-1189-F84D-B149-8724DED81F5E}" type="pres">
      <dgm:prSet presAssocID="{A8996CD5-4A4D-E74E-8AC7-76560950EE42}" presName="sibTrans" presStyleCnt="0"/>
      <dgm:spPr/>
    </dgm:pt>
    <dgm:pt modelId="{B1C66474-63E5-BC4F-8DF2-36651FADB68F}" type="pres">
      <dgm:prSet presAssocID="{83472EE5-B960-0843-9E5C-31C1D20A226F}" presName="node" presStyleLbl="node1" presStyleIdx="1" presStyleCnt="8" custLinFactNeighborX="7271" custLinFactNeighborY="4465">
        <dgm:presLayoutVars>
          <dgm:bulletEnabled val="1"/>
        </dgm:presLayoutVars>
      </dgm:prSet>
      <dgm:spPr>
        <a:prstGeom prst="rect">
          <a:avLst/>
        </a:prstGeom>
      </dgm:spPr>
    </dgm:pt>
    <dgm:pt modelId="{E8D5A73B-01D8-0645-9B01-CCF4EA35BD2C}" type="pres">
      <dgm:prSet presAssocID="{9CAB67E3-F5B9-0C4E-A397-BEA31496BC1F}" presName="sibTrans" presStyleCnt="0"/>
      <dgm:spPr/>
    </dgm:pt>
    <dgm:pt modelId="{A9D5DCA8-F509-F442-A8B0-DD2C6BA9DE26}" type="pres">
      <dgm:prSet presAssocID="{42EAE783-D426-784F-95EA-62BF1407A8DF}" presName="node" presStyleLbl="node1" presStyleIdx="2" presStyleCnt="8" custLinFactNeighborX="2868" custLinFactNeighborY="4465">
        <dgm:presLayoutVars>
          <dgm:bulletEnabled val="1"/>
        </dgm:presLayoutVars>
      </dgm:prSet>
      <dgm:spPr>
        <a:prstGeom prst="rect">
          <a:avLst/>
        </a:prstGeom>
      </dgm:spPr>
    </dgm:pt>
    <dgm:pt modelId="{DDDBB85E-134B-474E-AA93-D6E5A0A234BC}" type="pres">
      <dgm:prSet presAssocID="{009A5E34-34B8-D941-B319-05665D4741ED}" presName="sibTrans" presStyleCnt="0"/>
      <dgm:spPr/>
    </dgm:pt>
    <dgm:pt modelId="{AB1273A7-CBA7-2346-B695-DB000331AB2C}" type="pres">
      <dgm:prSet presAssocID="{74008E10-70C3-6943-B99E-F2FBCC65E434}" presName="node" presStyleLbl="node1" presStyleIdx="3" presStyleCnt="8" custLinFactNeighborX="13543" custLinFactNeighborY="95562">
        <dgm:presLayoutVars>
          <dgm:bulletEnabled val="1"/>
        </dgm:presLayoutVars>
      </dgm:prSet>
      <dgm:spPr>
        <a:prstGeom prst="rect">
          <a:avLst/>
        </a:prstGeom>
      </dgm:spPr>
    </dgm:pt>
    <dgm:pt modelId="{F587B5A8-D22A-E04E-A36C-8BD209FFF52A}" type="pres">
      <dgm:prSet presAssocID="{5CD7DF80-89F3-FF4C-802D-7FA3CFAEE6AE}" presName="sibTrans" presStyleCnt="0"/>
      <dgm:spPr/>
    </dgm:pt>
    <dgm:pt modelId="{9A6C051C-8E80-5E4B-A924-6789229E511E}" type="pres">
      <dgm:prSet presAssocID="{139C60CF-FEC8-C84A-A9B9-EF6B00DE0089}" presName="node" presStyleLbl="node1" presStyleIdx="4" presStyleCnt="8" custLinFactX="13323" custLinFactNeighborX="100000" custLinFactNeighborY="95562">
        <dgm:presLayoutVars>
          <dgm:bulletEnabled val="1"/>
        </dgm:presLayoutVars>
      </dgm:prSet>
      <dgm:spPr>
        <a:prstGeom prst="rect">
          <a:avLst/>
        </a:prstGeom>
      </dgm:spPr>
    </dgm:pt>
    <dgm:pt modelId="{E1B0C342-CFB7-524A-A0BC-EE64E574444D}" type="pres">
      <dgm:prSet presAssocID="{3E72E6B2-00ED-D44A-939D-E3CA3BC4CD0C}" presName="sibTrans" presStyleCnt="0"/>
      <dgm:spPr/>
    </dgm:pt>
    <dgm:pt modelId="{1876DF19-8517-0D4D-B382-9E3DCD710786}" type="pres">
      <dgm:prSet presAssocID="{8EF3125F-CA52-4747-AA12-B70D9FCBC0BD}" presName="node" presStyleLbl="node1" presStyleIdx="5" presStyleCnt="8" custLinFactNeighborX="3016" custLinFactNeighborY="-8199">
        <dgm:presLayoutVars>
          <dgm:bulletEnabled val="1"/>
        </dgm:presLayoutVars>
      </dgm:prSet>
      <dgm:spPr>
        <a:prstGeom prst="rect">
          <a:avLst/>
        </a:prstGeom>
      </dgm:spPr>
    </dgm:pt>
    <dgm:pt modelId="{7E1322DE-E76A-2B49-B237-A697A1CD81CD}" type="pres">
      <dgm:prSet presAssocID="{511189D3-A535-5D42-AE40-9176470E3880}" presName="sibTrans" presStyleCnt="0"/>
      <dgm:spPr/>
    </dgm:pt>
    <dgm:pt modelId="{AA7DA6BB-6F8F-7942-A536-12FB2C15D2E4}" type="pres">
      <dgm:prSet presAssocID="{E3E750B9-2AF9-DD49-B45D-9F5DB27E07E0}" presName="node" presStyleLbl="node1" presStyleIdx="6" presStyleCnt="8" custLinFactNeighborX="62320" custLinFactNeighborY="-21105">
        <dgm:presLayoutVars>
          <dgm:bulletEnabled val="1"/>
        </dgm:presLayoutVars>
      </dgm:prSet>
      <dgm:spPr>
        <a:prstGeom prst="rect">
          <a:avLst/>
        </a:prstGeom>
      </dgm:spPr>
    </dgm:pt>
    <dgm:pt modelId="{92031ABD-0D72-2045-81EA-52BA963E7D66}" type="pres">
      <dgm:prSet presAssocID="{DC4A820A-B615-0741-8AB0-64119E7AA0B1}" presName="sibTrans" presStyleCnt="0"/>
      <dgm:spPr/>
    </dgm:pt>
    <dgm:pt modelId="{54461AB6-B059-7249-9548-F19D8B708884}" type="pres">
      <dgm:prSet presAssocID="{DF110CE6-55E3-F847-AF22-CF3C150F8F9A}" presName="node" presStyleLbl="node1" presStyleIdx="7" presStyleCnt="8" custLinFactY="-23758" custLinFactNeighborX="-47733" custLinFactNeighborY="-100000">
        <dgm:presLayoutVars>
          <dgm:bulletEnabled val="1"/>
        </dgm:presLayoutVars>
      </dgm:prSet>
      <dgm:spPr>
        <a:prstGeom prst="rect">
          <a:avLst/>
        </a:prstGeom>
      </dgm:spPr>
    </dgm:pt>
  </dgm:ptLst>
  <dgm:cxnLst>
    <dgm:cxn modelId="{E786640A-21BB-4844-85E9-FF6FCF7B14C8}" type="presOf" srcId="{E3E750B9-2AF9-DD49-B45D-9F5DB27E07E0}" destId="{AA7DA6BB-6F8F-7942-A536-12FB2C15D2E4}" srcOrd="0" destOrd="0" presId="urn:microsoft.com/office/officeart/2005/8/layout/default"/>
    <dgm:cxn modelId="{82EE9719-39C3-7141-B24F-74E9C3B6CACE}" srcId="{CFA77FA6-17A9-2140-BCAC-316EE738BD66}" destId="{DF110CE6-55E3-F847-AF22-CF3C150F8F9A}" srcOrd="7" destOrd="0" parTransId="{3B97689F-CF8A-0945-9879-C947DF35F251}" sibTransId="{7757AC55-D4BD-6043-BD5F-3710FFB9EDAA}"/>
    <dgm:cxn modelId="{4C12201E-441A-3D49-B7CA-3DE54AAD9FFC}" type="presOf" srcId="{CFA77FA6-17A9-2140-BCAC-316EE738BD66}" destId="{C493ADB9-74DA-0D48-A3F6-2E7DEB1A61F7}" srcOrd="0" destOrd="0" presId="urn:microsoft.com/office/officeart/2005/8/layout/default"/>
    <dgm:cxn modelId="{55C5FE24-C745-2244-AFE5-97F308E42DEF}" type="presOf" srcId="{74008E10-70C3-6943-B99E-F2FBCC65E434}" destId="{AB1273A7-CBA7-2346-B695-DB000331AB2C}" srcOrd="0" destOrd="0" presId="urn:microsoft.com/office/officeart/2005/8/layout/default"/>
    <dgm:cxn modelId="{2FA7E639-F18C-8B4B-823E-71742AC82DC2}" type="presOf" srcId="{139C60CF-FEC8-C84A-A9B9-EF6B00DE0089}" destId="{9A6C051C-8E80-5E4B-A924-6789229E511E}" srcOrd="0" destOrd="0" presId="urn:microsoft.com/office/officeart/2005/8/layout/default"/>
    <dgm:cxn modelId="{024BC03B-AE5C-2048-83B8-33C53C11FCF2}" srcId="{CFA77FA6-17A9-2140-BCAC-316EE738BD66}" destId="{E3E750B9-2AF9-DD49-B45D-9F5DB27E07E0}" srcOrd="6" destOrd="0" parTransId="{8E18DD91-C1E4-4B4D-B2E2-3D6949CAC8F6}" sibTransId="{DC4A820A-B615-0741-8AB0-64119E7AA0B1}"/>
    <dgm:cxn modelId="{EEE62E51-D901-CD41-B9AA-48F48AC564AE}" srcId="{CFA77FA6-17A9-2140-BCAC-316EE738BD66}" destId="{8EF3125F-CA52-4747-AA12-B70D9FCBC0BD}" srcOrd="5" destOrd="0" parTransId="{20ADBAC5-06E5-294C-8935-2A0AC07A3579}" sibTransId="{511189D3-A535-5D42-AE40-9176470E3880}"/>
    <dgm:cxn modelId="{85C17777-E7A2-314E-9D5A-1A7C5653D7E1}" type="presOf" srcId="{DF110CE6-55E3-F847-AF22-CF3C150F8F9A}" destId="{54461AB6-B059-7249-9548-F19D8B708884}" srcOrd="0" destOrd="0" presId="urn:microsoft.com/office/officeart/2005/8/layout/default"/>
    <dgm:cxn modelId="{826AF277-8E63-2245-953D-458A591577DE}" srcId="{CFA77FA6-17A9-2140-BCAC-316EE738BD66}" destId="{139C60CF-FEC8-C84A-A9B9-EF6B00DE0089}" srcOrd="4" destOrd="0" parTransId="{C45FF0D1-E166-8546-8BD0-39799ADFA22D}" sibTransId="{3E72E6B2-00ED-D44A-939D-E3CA3BC4CD0C}"/>
    <dgm:cxn modelId="{48F8857C-DC62-034A-AE5B-6BCDCDAFC99C}" type="presOf" srcId="{8EF3125F-CA52-4747-AA12-B70D9FCBC0BD}" destId="{1876DF19-8517-0D4D-B382-9E3DCD710786}" srcOrd="0" destOrd="0" presId="urn:microsoft.com/office/officeart/2005/8/layout/default"/>
    <dgm:cxn modelId="{6467AE94-DBB9-4A46-B6B1-E8725677D0E0}" type="presOf" srcId="{558EC743-309A-0D4C-86F3-F56EA0FDF6FC}" destId="{08189AF5-3C30-D348-9364-EF595339427F}" srcOrd="0" destOrd="0" presId="urn:microsoft.com/office/officeart/2005/8/layout/default"/>
    <dgm:cxn modelId="{5CDD9EA6-1177-4043-96C8-C6F918BB1DD8}" srcId="{CFA77FA6-17A9-2140-BCAC-316EE738BD66}" destId="{42EAE783-D426-784F-95EA-62BF1407A8DF}" srcOrd="2" destOrd="0" parTransId="{BCEDD7D9-9A57-F749-BFC6-FAFED034CB62}" sibTransId="{009A5E34-34B8-D941-B319-05665D4741ED}"/>
    <dgm:cxn modelId="{C4EF31BE-0DA0-C14D-94F7-354521B412FA}" srcId="{CFA77FA6-17A9-2140-BCAC-316EE738BD66}" destId="{74008E10-70C3-6943-B99E-F2FBCC65E434}" srcOrd="3" destOrd="0" parTransId="{D66664BF-2B8B-2F4F-A2F3-3B7B754ECB79}" sibTransId="{5CD7DF80-89F3-FF4C-802D-7FA3CFAEE6AE}"/>
    <dgm:cxn modelId="{5617E5CB-7950-6449-A0D3-F98F5C72E64C}" type="presOf" srcId="{42EAE783-D426-784F-95EA-62BF1407A8DF}" destId="{A9D5DCA8-F509-F442-A8B0-DD2C6BA9DE26}" srcOrd="0" destOrd="0" presId="urn:microsoft.com/office/officeart/2005/8/layout/default"/>
    <dgm:cxn modelId="{817BD1E1-1C00-184F-BDD1-52C98746E9E1}" srcId="{CFA77FA6-17A9-2140-BCAC-316EE738BD66}" destId="{83472EE5-B960-0843-9E5C-31C1D20A226F}" srcOrd="1" destOrd="0" parTransId="{7684CD86-92B7-8842-B81A-B7942DE35282}" sibTransId="{9CAB67E3-F5B9-0C4E-A397-BEA31496BC1F}"/>
    <dgm:cxn modelId="{BA86FEE4-2488-724B-8256-FB6A54E14951}" type="presOf" srcId="{83472EE5-B960-0843-9E5C-31C1D20A226F}" destId="{B1C66474-63E5-BC4F-8DF2-36651FADB68F}" srcOrd="0" destOrd="0" presId="urn:microsoft.com/office/officeart/2005/8/layout/default"/>
    <dgm:cxn modelId="{7A3F3AE7-1130-AD40-A09B-5D9FD5ADE005}" srcId="{CFA77FA6-17A9-2140-BCAC-316EE738BD66}" destId="{558EC743-309A-0D4C-86F3-F56EA0FDF6FC}" srcOrd="0" destOrd="0" parTransId="{25181E23-8946-794E-92B3-D10EE5DF330C}" sibTransId="{A8996CD5-4A4D-E74E-8AC7-76560950EE42}"/>
    <dgm:cxn modelId="{0190BA7A-B4B8-4445-8962-84A74A4DE570}" type="presParOf" srcId="{C493ADB9-74DA-0D48-A3F6-2E7DEB1A61F7}" destId="{08189AF5-3C30-D348-9364-EF595339427F}" srcOrd="0" destOrd="0" presId="urn:microsoft.com/office/officeart/2005/8/layout/default"/>
    <dgm:cxn modelId="{F957AB18-C212-3543-A913-D3000915C2A3}" type="presParOf" srcId="{C493ADB9-74DA-0D48-A3F6-2E7DEB1A61F7}" destId="{B82E6700-1189-F84D-B149-8724DED81F5E}" srcOrd="1" destOrd="0" presId="urn:microsoft.com/office/officeart/2005/8/layout/default"/>
    <dgm:cxn modelId="{5FCDB6C9-7999-FC46-AE35-44328797EA10}" type="presParOf" srcId="{C493ADB9-74DA-0D48-A3F6-2E7DEB1A61F7}" destId="{B1C66474-63E5-BC4F-8DF2-36651FADB68F}" srcOrd="2" destOrd="0" presId="urn:microsoft.com/office/officeart/2005/8/layout/default"/>
    <dgm:cxn modelId="{D730EBDD-8508-4943-8523-B059C115F415}" type="presParOf" srcId="{C493ADB9-74DA-0D48-A3F6-2E7DEB1A61F7}" destId="{E8D5A73B-01D8-0645-9B01-CCF4EA35BD2C}" srcOrd="3" destOrd="0" presId="urn:microsoft.com/office/officeart/2005/8/layout/default"/>
    <dgm:cxn modelId="{B46164E6-87F7-5742-B818-257DB087557B}" type="presParOf" srcId="{C493ADB9-74DA-0D48-A3F6-2E7DEB1A61F7}" destId="{A9D5DCA8-F509-F442-A8B0-DD2C6BA9DE26}" srcOrd="4" destOrd="0" presId="urn:microsoft.com/office/officeart/2005/8/layout/default"/>
    <dgm:cxn modelId="{10BE4D03-2AB3-0A45-9E0C-071C0C5107AB}" type="presParOf" srcId="{C493ADB9-74DA-0D48-A3F6-2E7DEB1A61F7}" destId="{DDDBB85E-134B-474E-AA93-D6E5A0A234BC}" srcOrd="5" destOrd="0" presId="urn:microsoft.com/office/officeart/2005/8/layout/default"/>
    <dgm:cxn modelId="{D5B7EDFD-45C7-6146-BF6B-A7021270B66C}" type="presParOf" srcId="{C493ADB9-74DA-0D48-A3F6-2E7DEB1A61F7}" destId="{AB1273A7-CBA7-2346-B695-DB000331AB2C}" srcOrd="6" destOrd="0" presId="urn:microsoft.com/office/officeart/2005/8/layout/default"/>
    <dgm:cxn modelId="{41B242AA-5A1F-6F49-83B4-41CC02DF8D4B}" type="presParOf" srcId="{C493ADB9-74DA-0D48-A3F6-2E7DEB1A61F7}" destId="{F587B5A8-D22A-E04E-A36C-8BD209FFF52A}" srcOrd="7" destOrd="0" presId="urn:microsoft.com/office/officeart/2005/8/layout/default"/>
    <dgm:cxn modelId="{E56FFD11-BC24-F745-92A0-36D941489D55}" type="presParOf" srcId="{C493ADB9-74DA-0D48-A3F6-2E7DEB1A61F7}" destId="{9A6C051C-8E80-5E4B-A924-6789229E511E}" srcOrd="8" destOrd="0" presId="urn:microsoft.com/office/officeart/2005/8/layout/default"/>
    <dgm:cxn modelId="{8F729076-950D-ED40-A53D-E6094A779FA9}" type="presParOf" srcId="{C493ADB9-74DA-0D48-A3F6-2E7DEB1A61F7}" destId="{E1B0C342-CFB7-524A-A0BC-EE64E574444D}" srcOrd="9" destOrd="0" presId="urn:microsoft.com/office/officeart/2005/8/layout/default"/>
    <dgm:cxn modelId="{08323D86-EE88-E94E-801C-20D0BFD7D91C}" type="presParOf" srcId="{C493ADB9-74DA-0D48-A3F6-2E7DEB1A61F7}" destId="{1876DF19-8517-0D4D-B382-9E3DCD710786}" srcOrd="10" destOrd="0" presId="urn:microsoft.com/office/officeart/2005/8/layout/default"/>
    <dgm:cxn modelId="{0FD0D07D-3A52-634F-A2EB-5568FEC0698B}" type="presParOf" srcId="{C493ADB9-74DA-0D48-A3F6-2E7DEB1A61F7}" destId="{7E1322DE-E76A-2B49-B237-A697A1CD81CD}" srcOrd="11" destOrd="0" presId="urn:microsoft.com/office/officeart/2005/8/layout/default"/>
    <dgm:cxn modelId="{A3A032C0-58F6-2F44-BB00-66875D3BB1E9}" type="presParOf" srcId="{C493ADB9-74DA-0D48-A3F6-2E7DEB1A61F7}" destId="{AA7DA6BB-6F8F-7942-A536-12FB2C15D2E4}" srcOrd="12" destOrd="0" presId="urn:microsoft.com/office/officeart/2005/8/layout/default"/>
    <dgm:cxn modelId="{403DB7D6-15BE-5D4C-950A-F79E03E4FCA8}" type="presParOf" srcId="{C493ADB9-74DA-0D48-A3F6-2E7DEB1A61F7}" destId="{92031ABD-0D72-2045-81EA-52BA963E7D66}" srcOrd="13" destOrd="0" presId="urn:microsoft.com/office/officeart/2005/8/layout/default"/>
    <dgm:cxn modelId="{FE0FC61F-AC32-F045-9047-19D41CB83FD1}" type="presParOf" srcId="{C493ADB9-74DA-0D48-A3F6-2E7DEB1A61F7}" destId="{54461AB6-B059-7249-9548-F19D8B70888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A77FA6-17A9-2140-BCAC-316EE738BD66}" type="doc">
      <dgm:prSet loTypeId="urn:microsoft.com/office/officeart/2005/8/layout/default" loCatId="" qsTypeId="urn:microsoft.com/office/officeart/2005/8/quickstyle/simple3" qsCatId="simple" csTypeId="urn:microsoft.com/office/officeart/2005/8/colors/accent2_2" csCatId="accent2" phldr="1"/>
      <dgm:spPr/>
      <dgm:t>
        <a:bodyPr/>
        <a:lstStyle/>
        <a:p>
          <a:endParaRPr lang="en-US"/>
        </a:p>
      </dgm:t>
    </dgm:pt>
    <dgm:pt modelId="{558EC743-309A-0D4C-86F3-F56EA0FDF6FC}">
      <dgm:prSet phldrT="[Text]" custT="1"/>
      <dgm:spPr/>
      <dgm:t>
        <a:bodyPr/>
        <a:lstStyle/>
        <a:p>
          <a:pPr>
            <a:buFont typeface="+mj-lt"/>
            <a:buAutoNum type="arabicPeriod"/>
          </a:pPr>
          <a:r>
            <a:rPr lang="en-US" sz="2400">
              <a:effectLst/>
              <a:latin typeface="Helvetica Neue" panose="02000503000000020004" pitchFamily="2" charset="0"/>
            </a:rPr>
            <a:t>A progressive taxation system towards comprehensive public service provision.</a:t>
          </a:r>
          <a:endParaRPr lang="en-US" sz="2400" b="1" dirty="0"/>
        </a:p>
      </dgm:t>
    </dgm:pt>
    <dgm:pt modelId="{25181E23-8946-794E-92B3-D10EE5DF330C}" type="parTrans" cxnId="{7A3F3AE7-1130-AD40-A09B-5D9FD5ADE005}">
      <dgm:prSet/>
      <dgm:spPr/>
      <dgm:t>
        <a:bodyPr/>
        <a:lstStyle/>
        <a:p>
          <a:endParaRPr lang="en-US"/>
        </a:p>
      </dgm:t>
    </dgm:pt>
    <dgm:pt modelId="{A8996CD5-4A4D-E74E-8AC7-76560950EE42}" type="sibTrans" cxnId="{7A3F3AE7-1130-AD40-A09B-5D9FD5ADE005}">
      <dgm:prSet/>
      <dgm:spPr/>
      <dgm:t>
        <a:bodyPr/>
        <a:lstStyle/>
        <a:p>
          <a:endParaRPr lang="en-US"/>
        </a:p>
      </dgm:t>
    </dgm:pt>
    <dgm:pt modelId="{835B34CC-E683-2A4D-8470-3644F6813FF7}">
      <dgm:prSet/>
      <dgm:spPr/>
      <dgm:t>
        <a:bodyPr/>
        <a:lstStyle/>
        <a:p>
          <a:pPr>
            <a:buFont typeface="+mj-lt"/>
            <a:buAutoNum type="arabicPeriod"/>
          </a:pPr>
          <a:r>
            <a:rPr lang="en-US" dirty="0">
              <a:effectLst/>
              <a:latin typeface="Helvetica Neue" panose="02000503000000020004" pitchFamily="2" charset="0"/>
            </a:rPr>
            <a:t>Expanding social protection programs to vulnerable and marginalized groups.</a:t>
          </a:r>
        </a:p>
      </dgm:t>
    </dgm:pt>
    <dgm:pt modelId="{9929494E-338E-7746-BD87-E437009A195E}" type="parTrans" cxnId="{2112A5AC-BC43-7648-B9FE-094FED03416D}">
      <dgm:prSet/>
      <dgm:spPr/>
      <dgm:t>
        <a:bodyPr/>
        <a:lstStyle/>
        <a:p>
          <a:endParaRPr lang="en-US"/>
        </a:p>
      </dgm:t>
    </dgm:pt>
    <dgm:pt modelId="{4A054393-4FF7-DA4C-B706-59B738C146E1}" type="sibTrans" cxnId="{2112A5AC-BC43-7648-B9FE-094FED03416D}">
      <dgm:prSet/>
      <dgm:spPr/>
      <dgm:t>
        <a:bodyPr/>
        <a:lstStyle/>
        <a:p>
          <a:endParaRPr lang="en-US"/>
        </a:p>
      </dgm:t>
    </dgm:pt>
    <dgm:pt modelId="{68BDEEA4-A602-2F42-8EDE-FE2F241FD7FC}">
      <dgm:prSet/>
      <dgm:spPr/>
      <dgm:t>
        <a:bodyPr/>
        <a:lstStyle/>
        <a:p>
          <a:pPr>
            <a:buFont typeface="+mj-lt"/>
            <a:buAutoNum type="arabicPeriod"/>
          </a:pPr>
          <a:r>
            <a:rPr lang="en-US">
              <a:effectLst/>
              <a:latin typeface="Helvetica Neue" panose="02000503000000020004" pitchFamily="2" charset="0"/>
            </a:rPr>
            <a:t>Investing in education, health, and other basic services.</a:t>
          </a:r>
          <a:endParaRPr lang="en-US" dirty="0">
            <a:effectLst/>
            <a:latin typeface="Helvetica Neue" panose="02000503000000020004" pitchFamily="2" charset="0"/>
          </a:endParaRPr>
        </a:p>
      </dgm:t>
    </dgm:pt>
    <dgm:pt modelId="{2174DC8F-3462-8F4E-BB51-8F91DA173BF2}" type="parTrans" cxnId="{F0930B19-DBD6-B445-8321-6EE8D306E5C7}">
      <dgm:prSet/>
      <dgm:spPr/>
      <dgm:t>
        <a:bodyPr/>
        <a:lstStyle/>
        <a:p>
          <a:endParaRPr lang="en-US"/>
        </a:p>
      </dgm:t>
    </dgm:pt>
    <dgm:pt modelId="{53847BEC-6DCD-BE42-9FE2-E5CB9FAC2799}" type="sibTrans" cxnId="{F0930B19-DBD6-B445-8321-6EE8D306E5C7}">
      <dgm:prSet/>
      <dgm:spPr/>
      <dgm:t>
        <a:bodyPr/>
        <a:lstStyle/>
        <a:p>
          <a:endParaRPr lang="en-US"/>
        </a:p>
      </dgm:t>
    </dgm:pt>
    <dgm:pt modelId="{F30AEF54-D1A8-9343-97DF-0DF8FF5E5839}">
      <dgm:prSet/>
      <dgm:spPr/>
      <dgm:t>
        <a:bodyPr/>
        <a:lstStyle/>
        <a:p>
          <a:pPr>
            <a:buFont typeface="+mj-lt"/>
            <a:buAutoNum type="arabicPeriod"/>
          </a:pPr>
          <a:r>
            <a:rPr lang="en-US">
              <a:effectLst/>
              <a:latin typeface="Helvetica Neue" panose="02000503000000020004" pitchFamily="2" charset="0"/>
            </a:rPr>
            <a:t>Promoting job creation and productive employment.</a:t>
          </a:r>
          <a:endParaRPr lang="en-US" dirty="0">
            <a:effectLst/>
            <a:latin typeface="Helvetica Neue" panose="02000503000000020004" pitchFamily="2" charset="0"/>
          </a:endParaRPr>
        </a:p>
      </dgm:t>
    </dgm:pt>
    <dgm:pt modelId="{0B368CBA-7181-1545-B926-5215439C5D17}" type="parTrans" cxnId="{4A88466C-B953-2940-B144-CAB766F37ABA}">
      <dgm:prSet/>
      <dgm:spPr/>
      <dgm:t>
        <a:bodyPr/>
        <a:lstStyle/>
        <a:p>
          <a:endParaRPr lang="en-US"/>
        </a:p>
      </dgm:t>
    </dgm:pt>
    <dgm:pt modelId="{0979F4E5-D98B-AA4F-8290-647CE4441CE3}" type="sibTrans" cxnId="{4A88466C-B953-2940-B144-CAB766F37ABA}">
      <dgm:prSet/>
      <dgm:spPr/>
      <dgm:t>
        <a:bodyPr/>
        <a:lstStyle/>
        <a:p>
          <a:endParaRPr lang="en-US"/>
        </a:p>
      </dgm:t>
    </dgm:pt>
    <dgm:pt modelId="{6BDEEAA6-6DD0-EB4D-8BC6-4F710839A9DC}">
      <dgm:prSet/>
      <dgm:spPr/>
      <dgm:t>
        <a:bodyPr/>
        <a:lstStyle/>
        <a:p>
          <a:pPr>
            <a:buFont typeface="+mj-lt"/>
            <a:buAutoNum type="arabicPeriod"/>
          </a:pPr>
          <a:r>
            <a:rPr lang="en-US">
              <a:effectLst/>
              <a:latin typeface="Helvetica Neue" panose="02000503000000020004" pitchFamily="2" charset="0"/>
            </a:rPr>
            <a:t>Encouraging equal access to productive assets for all individuals.</a:t>
          </a:r>
          <a:endParaRPr lang="en-US" dirty="0">
            <a:effectLst/>
            <a:latin typeface="Helvetica Neue" panose="02000503000000020004" pitchFamily="2" charset="0"/>
          </a:endParaRPr>
        </a:p>
      </dgm:t>
    </dgm:pt>
    <dgm:pt modelId="{5BB7310D-F96D-9C47-A9FE-DAEAD5C6B4EA}" type="parTrans" cxnId="{12B72DF7-52C4-144A-B8EB-BB6812627E41}">
      <dgm:prSet/>
      <dgm:spPr/>
      <dgm:t>
        <a:bodyPr/>
        <a:lstStyle/>
        <a:p>
          <a:endParaRPr lang="en-US"/>
        </a:p>
      </dgm:t>
    </dgm:pt>
    <dgm:pt modelId="{9232D214-E74D-7347-AF9F-ED829F31A5FF}" type="sibTrans" cxnId="{12B72DF7-52C4-144A-B8EB-BB6812627E41}">
      <dgm:prSet/>
      <dgm:spPr/>
      <dgm:t>
        <a:bodyPr/>
        <a:lstStyle/>
        <a:p>
          <a:endParaRPr lang="en-US"/>
        </a:p>
      </dgm:t>
    </dgm:pt>
    <dgm:pt modelId="{5F3EE260-BCEE-6C40-80E4-8A4D8931259E}">
      <dgm:prSet/>
      <dgm:spPr/>
      <dgm:t>
        <a:bodyPr/>
        <a:lstStyle/>
        <a:p>
          <a:pPr>
            <a:buFont typeface="+mj-lt"/>
            <a:buAutoNum type="arabicPeriod"/>
          </a:pPr>
          <a:r>
            <a:rPr lang="en-US">
              <a:effectLst/>
              <a:latin typeface="Helvetica Neue" panose="02000503000000020004" pitchFamily="2" charset="0"/>
            </a:rPr>
            <a:t>Increasing budget allocations and improving the efficiency of public expenditure.</a:t>
          </a:r>
          <a:endParaRPr lang="en-US" dirty="0">
            <a:effectLst/>
            <a:latin typeface="Helvetica Neue" panose="02000503000000020004" pitchFamily="2" charset="0"/>
          </a:endParaRPr>
        </a:p>
      </dgm:t>
    </dgm:pt>
    <dgm:pt modelId="{554A8514-1F3B-A34E-8D6D-7EEE5BADEB37}" type="parTrans" cxnId="{74F0F150-1577-DC48-97B8-C99E924969E3}">
      <dgm:prSet/>
      <dgm:spPr/>
      <dgm:t>
        <a:bodyPr/>
        <a:lstStyle/>
        <a:p>
          <a:endParaRPr lang="en-US"/>
        </a:p>
      </dgm:t>
    </dgm:pt>
    <dgm:pt modelId="{77D05ED5-B93D-6245-BA7B-3DA187FAFFDD}" type="sibTrans" cxnId="{74F0F150-1577-DC48-97B8-C99E924969E3}">
      <dgm:prSet/>
      <dgm:spPr/>
      <dgm:t>
        <a:bodyPr/>
        <a:lstStyle/>
        <a:p>
          <a:endParaRPr lang="en-US"/>
        </a:p>
      </dgm:t>
    </dgm:pt>
    <dgm:pt modelId="{B7792C58-C797-7947-932E-6DAEEA702FE3}">
      <dgm:prSet/>
      <dgm:spPr/>
      <dgm:t>
        <a:bodyPr/>
        <a:lstStyle/>
        <a:p>
          <a:pPr>
            <a:buFont typeface="+mj-lt"/>
            <a:buAutoNum type="arabicPeriod"/>
          </a:pPr>
          <a:r>
            <a:rPr lang="en-US">
              <a:effectLst/>
              <a:latin typeface="Helvetica Neue" panose="02000503000000020004" pitchFamily="2" charset="0"/>
            </a:rPr>
            <a:t>Implementing policies to promote gender equality and improve economic participation of women.</a:t>
          </a:r>
          <a:endParaRPr lang="en-US" dirty="0">
            <a:effectLst/>
            <a:latin typeface="Helvetica Neue" panose="02000503000000020004" pitchFamily="2" charset="0"/>
          </a:endParaRPr>
        </a:p>
      </dgm:t>
    </dgm:pt>
    <dgm:pt modelId="{F608BB41-1596-D849-88B2-0330CF785CC5}" type="parTrans" cxnId="{7C235E18-5E2C-E942-9EE2-3604A5ACFDF0}">
      <dgm:prSet/>
      <dgm:spPr/>
      <dgm:t>
        <a:bodyPr/>
        <a:lstStyle/>
        <a:p>
          <a:endParaRPr lang="en-US"/>
        </a:p>
      </dgm:t>
    </dgm:pt>
    <dgm:pt modelId="{383D9DF0-FC18-0042-9079-BC8B3E4BAE01}" type="sibTrans" cxnId="{7C235E18-5E2C-E942-9EE2-3604A5ACFDF0}">
      <dgm:prSet/>
      <dgm:spPr/>
      <dgm:t>
        <a:bodyPr/>
        <a:lstStyle/>
        <a:p>
          <a:endParaRPr lang="en-US"/>
        </a:p>
      </dgm:t>
    </dgm:pt>
    <dgm:pt modelId="{6DC9AF66-5E50-D94C-9D80-0B2BBD5644A2}">
      <dgm:prSet/>
      <dgm:spPr/>
      <dgm:t>
        <a:bodyPr/>
        <a:lstStyle/>
        <a:p>
          <a:pPr>
            <a:buFont typeface="+mj-lt"/>
            <a:buAutoNum type="arabicPeriod"/>
          </a:pPr>
          <a:r>
            <a:rPr lang="en-US">
              <a:effectLst/>
              <a:latin typeface="Helvetica Neue" panose="02000503000000020004" pitchFamily="2" charset="0"/>
            </a:rPr>
            <a:t>Increasing transparency and participation in decision-making </a:t>
          </a:r>
          <a:endParaRPr lang="en-US" dirty="0">
            <a:effectLst/>
            <a:latin typeface="Helvetica Neue" panose="02000503000000020004" pitchFamily="2" charset="0"/>
          </a:endParaRPr>
        </a:p>
      </dgm:t>
    </dgm:pt>
    <dgm:pt modelId="{C2248614-956B-C646-9F83-B7D02040C007}" type="parTrans" cxnId="{76794974-A0E8-9542-9128-1608BE163D8D}">
      <dgm:prSet/>
      <dgm:spPr/>
      <dgm:t>
        <a:bodyPr/>
        <a:lstStyle/>
        <a:p>
          <a:endParaRPr lang="en-US"/>
        </a:p>
      </dgm:t>
    </dgm:pt>
    <dgm:pt modelId="{19C81E9C-01C5-CB43-9E8C-6B799E2B9BE3}" type="sibTrans" cxnId="{76794974-A0E8-9542-9128-1608BE163D8D}">
      <dgm:prSet/>
      <dgm:spPr/>
      <dgm:t>
        <a:bodyPr/>
        <a:lstStyle/>
        <a:p>
          <a:endParaRPr lang="en-US"/>
        </a:p>
      </dgm:t>
    </dgm:pt>
    <dgm:pt modelId="{C493ADB9-74DA-0D48-A3F6-2E7DEB1A61F7}" type="pres">
      <dgm:prSet presAssocID="{CFA77FA6-17A9-2140-BCAC-316EE738BD66}" presName="diagram" presStyleCnt="0">
        <dgm:presLayoutVars>
          <dgm:dir/>
          <dgm:resizeHandles val="exact"/>
        </dgm:presLayoutVars>
      </dgm:prSet>
      <dgm:spPr/>
    </dgm:pt>
    <dgm:pt modelId="{08189AF5-3C30-D348-9364-EF595339427F}" type="pres">
      <dgm:prSet presAssocID="{558EC743-309A-0D4C-86F3-F56EA0FDF6FC}" presName="node" presStyleLbl="node1" presStyleIdx="0" presStyleCnt="8" custLinFactY="16667" custLinFactNeighborX="1424" custLinFactNeighborY="100000">
        <dgm:presLayoutVars>
          <dgm:bulletEnabled val="1"/>
        </dgm:presLayoutVars>
      </dgm:prSet>
      <dgm:spPr>
        <a:prstGeom prst="rect">
          <a:avLst/>
        </a:prstGeom>
      </dgm:spPr>
    </dgm:pt>
    <dgm:pt modelId="{B82E6700-1189-F84D-B149-8724DED81F5E}" type="pres">
      <dgm:prSet presAssocID="{A8996CD5-4A4D-E74E-8AC7-76560950EE42}" presName="sibTrans" presStyleCnt="0"/>
      <dgm:spPr/>
    </dgm:pt>
    <dgm:pt modelId="{A79F03E5-BA8F-2C4D-B4F4-CC833248A9BB}" type="pres">
      <dgm:prSet presAssocID="{835B34CC-E683-2A4D-8470-3644F6813FF7}" presName="node" presStyleLbl="node1" presStyleIdx="1" presStyleCnt="8">
        <dgm:presLayoutVars>
          <dgm:bulletEnabled val="1"/>
        </dgm:presLayoutVars>
      </dgm:prSet>
      <dgm:spPr/>
    </dgm:pt>
    <dgm:pt modelId="{089E1521-A394-6C40-8F7A-8D19B32C6A66}" type="pres">
      <dgm:prSet presAssocID="{4A054393-4FF7-DA4C-B706-59B738C146E1}" presName="sibTrans" presStyleCnt="0"/>
      <dgm:spPr/>
    </dgm:pt>
    <dgm:pt modelId="{ED1D95E5-97F9-FA4A-B8C1-E0ACC4CDA1FA}" type="pres">
      <dgm:prSet presAssocID="{68BDEEA4-A602-2F42-8EDE-FE2F241FD7FC}" presName="node" presStyleLbl="node1" presStyleIdx="2" presStyleCnt="8">
        <dgm:presLayoutVars>
          <dgm:bulletEnabled val="1"/>
        </dgm:presLayoutVars>
      </dgm:prSet>
      <dgm:spPr/>
    </dgm:pt>
    <dgm:pt modelId="{EDE1ED63-8C4A-6745-BB3E-DBA69CC6B31C}" type="pres">
      <dgm:prSet presAssocID="{53847BEC-6DCD-BE42-9FE2-E5CB9FAC2799}" presName="sibTrans" presStyleCnt="0"/>
      <dgm:spPr/>
    </dgm:pt>
    <dgm:pt modelId="{0A86BAE0-920B-0E46-BCC9-4A48E4B3E8FC}" type="pres">
      <dgm:prSet presAssocID="{F30AEF54-D1A8-9343-97DF-0DF8FF5E5839}" presName="node" presStyleLbl="node1" presStyleIdx="3" presStyleCnt="8" custLinFactY="13824" custLinFactNeighborX="3746" custLinFactNeighborY="100000">
        <dgm:presLayoutVars>
          <dgm:bulletEnabled val="1"/>
        </dgm:presLayoutVars>
      </dgm:prSet>
      <dgm:spPr/>
    </dgm:pt>
    <dgm:pt modelId="{711FE11F-260D-F942-BAFA-90D04B654FE1}" type="pres">
      <dgm:prSet presAssocID="{0979F4E5-D98B-AA4F-8290-647CE4441CE3}" presName="sibTrans" presStyleCnt="0"/>
      <dgm:spPr/>
    </dgm:pt>
    <dgm:pt modelId="{D1F30685-93E4-F04A-934D-E684C18E1514}" type="pres">
      <dgm:prSet presAssocID="{6BDEEAA6-6DD0-EB4D-8BC6-4F710839A9DC}" presName="node" presStyleLbl="node1" presStyleIdx="4" presStyleCnt="8">
        <dgm:presLayoutVars>
          <dgm:bulletEnabled val="1"/>
        </dgm:presLayoutVars>
      </dgm:prSet>
      <dgm:spPr/>
    </dgm:pt>
    <dgm:pt modelId="{1D3D5C16-9AC2-2746-856C-29F5E5FE570C}" type="pres">
      <dgm:prSet presAssocID="{9232D214-E74D-7347-AF9F-ED829F31A5FF}" presName="sibTrans" presStyleCnt="0"/>
      <dgm:spPr/>
    </dgm:pt>
    <dgm:pt modelId="{691D15F2-E8C9-0D49-A140-341AA68B083B}" type="pres">
      <dgm:prSet presAssocID="{5F3EE260-BCEE-6C40-80E4-8A4D8931259E}" presName="node" presStyleLbl="node1" presStyleIdx="5" presStyleCnt="8">
        <dgm:presLayoutVars>
          <dgm:bulletEnabled val="1"/>
        </dgm:presLayoutVars>
      </dgm:prSet>
      <dgm:spPr/>
    </dgm:pt>
    <dgm:pt modelId="{D9C3D8B6-BFFD-7F4F-84EF-F3B0A5423CBF}" type="pres">
      <dgm:prSet presAssocID="{77D05ED5-B93D-6245-BA7B-3DA187FAFFDD}" presName="sibTrans" presStyleCnt="0"/>
      <dgm:spPr/>
    </dgm:pt>
    <dgm:pt modelId="{94DCF953-0552-0A42-8803-25E79F225CEA}" type="pres">
      <dgm:prSet presAssocID="{B7792C58-C797-7947-932E-6DAEEA702FE3}" presName="node" presStyleLbl="node1" presStyleIdx="6" presStyleCnt="8" custLinFactNeighborX="57575" custLinFactNeighborY="-2843">
        <dgm:presLayoutVars>
          <dgm:bulletEnabled val="1"/>
        </dgm:presLayoutVars>
      </dgm:prSet>
      <dgm:spPr/>
    </dgm:pt>
    <dgm:pt modelId="{760BF10B-6BA0-664A-AA8F-26F4CF5CD88D}" type="pres">
      <dgm:prSet presAssocID="{383D9DF0-FC18-0042-9079-BC8B3E4BAE01}" presName="sibTrans" presStyleCnt="0"/>
      <dgm:spPr/>
    </dgm:pt>
    <dgm:pt modelId="{F2ED5DCA-39A6-B046-878D-D5658D00EC81}" type="pres">
      <dgm:prSet presAssocID="{6DC9AF66-5E50-D94C-9D80-0B2BBD5644A2}" presName="node" presStyleLbl="node1" presStyleIdx="7" presStyleCnt="8" custLinFactNeighborX="56653" custLinFactNeighborY="-4464">
        <dgm:presLayoutVars>
          <dgm:bulletEnabled val="1"/>
        </dgm:presLayoutVars>
      </dgm:prSet>
      <dgm:spPr/>
    </dgm:pt>
  </dgm:ptLst>
  <dgm:cxnLst>
    <dgm:cxn modelId="{F1334D0E-5ED8-B84B-B3D2-EA2ACA747B26}" type="presOf" srcId="{835B34CC-E683-2A4D-8470-3644F6813FF7}" destId="{A79F03E5-BA8F-2C4D-B4F4-CC833248A9BB}" srcOrd="0" destOrd="0" presId="urn:microsoft.com/office/officeart/2005/8/layout/default"/>
    <dgm:cxn modelId="{7C235E18-5E2C-E942-9EE2-3604A5ACFDF0}" srcId="{CFA77FA6-17A9-2140-BCAC-316EE738BD66}" destId="{B7792C58-C797-7947-932E-6DAEEA702FE3}" srcOrd="6" destOrd="0" parTransId="{F608BB41-1596-D849-88B2-0330CF785CC5}" sibTransId="{383D9DF0-FC18-0042-9079-BC8B3E4BAE01}"/>
    <dgm:cxn modelId="{F0930B19-DBD6-B445-8321-6EE8D306E5C7}" srcId="{CFA77FA6-17A9-2140-BCAC-316EE738BD66}" destId="{68BDEEA4-A602-2F42-8EDE-FE2F241FD7FC}" srcOrd="2" destOrd="0" parTransId="{2174DC8F-3462-8F4E-BB51-8F91DA173BF2}" sibTransId="{53847BEC-6DCD-BE42-9FE2-E5CB9FAC2799}"/>
    <dgm:cxn modelId="{2A231B1B-8B21-D047-A5F6-5F34ABBC8198}" type="presOf" srcId="{6BDEEAA6-6DD0-EB4D-8BC6-4F710839A9DC}" destId="{D1F30685-93E4-F04A-934D-E684C18E1514}" srcOrd="0" destOrd="0" presId="urn:microsoft.com/office/officeart/2005/8/layout/default"/>
    <dgm:cxn modelId="{4C12201E-441A-3D49-B7CA-3DE54AAD9FFC}" type="presOf" srcId="{CFA77FA6-17A9-2140-BCAC-316EE738BD66}" destId="{C493ADB9-74DA-0D48-A3F6-2E7DEB1A61F7}" srcOrd="0" destOrd="0" presId="urn:microsoft.com/office/officeart/2005/8/layout/default"/>
    <dgm:cxn modelId="{4C98122C-59C4-3345-A697-9EED988ABCF4}" type="presOf" srcId="{F30AEF54-D1A8-9343-97DF-0DF8FF5E5839}" destId="{0A86BAE0-920B-0E46-BCC9-4A48E4B3E8FC}" srcOrd="0" destOrd="0" presId="urn:microsoft.com/office/officeart/2005/8/layout/default"/>
    <dgm:cxn modelId="{74F0F150-1577-DC48-97B8-C99E924969E3}" srcId="{CFA77FA6-17A9-2140-BCAC-316EE738BD66}" destId="{5F3EE260-BCEE-6C40-80E4-8A4D8931259E}" srcOrd="5" destOrd="0" parTransId="{554A8514-1F3B-A34E-8D6D-7EEE5BADEB37}" sibTransId="{77D05ED5-B93D-6245-BA7B-3DA187FAFFDD}"/>
    <dgm:cxn modelId="{E5467852-23D2-4148-A63E-FACA3B02A8C6}" type="presOf" srcId="{68BDEEA4-A602-2F42-8EDE-FE2F241FD7FC}" destId="{ED1D95E5-97F9-FA4A-B8C1-E0ACC4CDA1FA}" srcOrd="0" destOrd="0" presId="urn:microsoft.com/office/officeart/2005/8/layout/default"/>
    <dgm:cxn modelId="{4A88466C-B953-2940-B144-CAB766F37ABA}" srcId="{CFA77FA6-17A9-2140-BCAC-316EE738BD66}" destId="{F30AEF54-D1A8-9343-97DF-0DF8FF5E5839}" srcOrd="3" destOrd="0" parTransId="{0B368CBA-7181-1545-B926-5215439C5D17}" sibTransId="{0979F4E5-D98B-AA4F-8290-647CE4441CE3}"/>
    <dgm:cxn modelId="{76794974-A0E8-9542-9128-1608BE163D8D}" srcId="{CFA77FA6-17A9-2140-BCAC-316EE738BD66}" destId="{6DC9AF66-5E50-D94C-9D80-0B2BBD5644A2}" srcOrd="7" destOrd="0" parTransId="{C2248614-956B-C646-9F83-B7D02040C007}" sibTransId="{19C81E9C-01C5-CB43-9E8C-6B799E2B9BE3}"/>
    <dgm:cxn modelId="{0961498E-D10B-4340-8C92-990A1A407776}" type="presOf" srcId="{5F3EE260-BCEE-6C40-80E4-8A4D8931259E}" destId="{691D15F2-E8C9-0D49-A140-341AA68B083B}" srcOrd="0" destOrd="0" presId="urn:microsoft.com/office/officeart/2005/8/layout/default"/>
    <dgm:cxn modelId="{6467AE94-DBB9-4A46-B6B1-E8725677D0E0}" type="presOf" srcId="{558EC743-309A-0D4C-86F3-F56EA0FDF6FC}" destId="{08189AF5-3C30-D348-9364-EF595339427F}" srcOrd="0" destOrd="0" presId="urn:microsoft.com/office/officeart/2005/8/layout/default"/>
    <dgm:cxn modelId="{7F0433A6-BB18-F144-A028-2A934723AB46}" type="presOf" srcId="{B7792C58-C797-7947-932E-6DAEEA702FE3}" destId="{94DCF953-0552-0A42-8803-25E79F225CEA}" srcOrd="0" destOrd="0" presId="urn:microsoft.com/office/officeart/2005/8/layout/default"/>
    <dgm:cxn modelId="{2112A5AC-BC43-7648-B9FE-094FED03416D}" srcId="{CFA77FA6-17A9-2140-BCAC-316EE738BD66}" destId="{835B34CC-E683-2A4D-8470-3644F6813FF7}" srcOrd="1" destOrd="0" parTransId="{9929494E-338E-7746-BD87-E437009A195E}" sibTransId="{4A054393-4FF7-DA4C-B706-59B738C146E1}"/>
    <dgm:cxn modelId="{5823E7D8-FCF8-4046-B199-F92412126354}" type="presOf" srcId="{6DC9AF66-5E50-D94C-9D80-0B2BBD5644A2}" destId="{F2ED5DCA-39A6-B046-878D-D5658D00EC81}" srcOrd="0" destOrd="0" presId="urn:microsoft.com/office/officeart/2005/8/layout/default"/>
    <dgm:cxn modelId="{7A3F3AE7-1130-AD40-A09B-5D9FD5ADE005}" srcId="{CFA77FA6-17A9-2140-BCAC-316EE738BD66}" destId="{558EC743-309A-0D4C-86F3-F56EA0FDF6FC}" srcOrd="0" destOrd="0" parTransId="{25181E23-8946-794E-92B3-D10EE5DF330C}" sibTransId="{A8996CD5-4A4D-E74E-8AC7-76560950EE42}"/>
    <dgm:cxn modelId="{12B72DF7-52C4-144A-B8EB-BB6812627E41}" srcId="{CFA77FA6-17A9-2140-BCAC-316EE738BD66}" destId="{6BDEEAA6-6DD0-EB4D-8BC6-4F710839A9DC}" srcOrd="4" destOrd="0" parTransId="{5BB7310D-F96D-9C47-A9FE-DAEAD5C6B4EA}" sibTransId="{9232D214-E74D-7347-AF9F-ED829F31A5FF}"/>
    <dgm:cxn modelId="{0190BA7A-B4B8-4445-8962-84A74A4DE570}" type="presParOf" srcId="{C493ADB9-74DA-0D48-A3F6-2E7DEB1A61F7}" destId="{08189AF5-3C30-D348-9364-EF595339427F}" srcOrd="0" destOrd="0" presId="urn:microsoft.com/office/officeart/2005/8/layout/default"/>
    <dgm:cxn modelId="{F957AB18-C212-3543-A913-D3000915C2A3}" type="presParOf" srcId="{C493ADB9-74DA-0D48-A3F6-2E7DEB1A61F7}" destId="{B82E6700-1189-F84D-B149-8724DED81F5E}" srcOrd="1" destOrd="0" presId="urn:microsoft.com/office/officeart/2005/8/layout/default"/>
    <dgm:cxn modelId="{A0EB31C7-B5C5-9440-AF92-784508FBBCC7}" type="presParOf" srcId="{C493ADB9-74DA-0D48-A3F6-2E7DEB1A61F7}" destId="{A79F03E5-BA8F-2C4D-B4F4-CC833248A9BB}" srcOrd="2" destOrd="0" presId="urn:microsoft.com/office/officeart/2005/8/layout/default"/>
    <dgm:cxn modelId="{B1C75F0E-FC67-094D-890F-8D404E180A0B}" type="presParOf" srcId="{C493ADB9-74DA-0D48-A3F6-2E7DEB1A61F7}" destId="{089E1521-A394-6C40-8F7A-8D19B32C6A66}" srcOrd="3" destOrd="0" presId="urn:microsoft.com/office/officeart/2005/8/layout/default"/>
    <dgm:cxn modelId="{F03DD14D-C64D-5F4E-B7C6-F1138ACF36C9}" type="presParOf" srcId="{C493ADB9-74DA-0D48-A3F6-2E7DEB1A61F7}" destId="{ED1D95E5-97F9-FA4A-B8C1-E0ACC4CDA1FA}" srcOrd="4" destOrd="0" presId="urn:microsoft.com/office/officeart/2005/8/layout/default"/>
    <dgm:cxn modelId="{A4970C42-77C3-6F48-B834-3AFBB4B7E275}" type="presParOf" srcId="{C493ADB9-74DA-0D48-A3F6-2E7DEB1A61F7}" destId="{EDE1ED63-8C4A-6745-BB3E-DBA69CC6B31C}" srcOrd="5" destOrd="0" presId="urn:microsoft.com/office/officeart/2005/8/layout/default"/>
    <dgm:cxn modelId="{1EDE7363-BFDA-4E4A-B724-FB572C053768}" type="presParOf" srcId="{C493ADB9-74DA-0D48-A3F6-2E7DEB1A61F7}" destId="{0A86BAE0-920B-0E46-BCC9-4A48E4B3E8FC}" srcOrd="6" destOrd="0" presId="urn:microsoft.com/office/officeart/2005/8/layout/default"/>
    <dgm:cxn modelId="{85CC1752-E496-C245-A39D-227C087BBDBA}" type="presParOf" srcId="{C493ADB9-74DA-0D48-A3F6-2E7DEB1A61F7}" destId="{711FE11F-260D-F942-BAFA-90D04B654FE1}" srcOrd="7" destOrd="0" presId="urn:microsoft.com/office/officeart/2005/8/layout/default"/>
    <dgm:cxn modelId="{5BEF66C2-E9A1-B94A-A90C-AF1065719085}" type="presParOf" srcId="{C493ADB9-74DA-0D48-A3F6-2E7DEB1A61F7}" destId="{D1F30685-93E4-F04A-934D-E684C18E1514}" srcOrd="8" destOrd="0" presId="urn:microsoft.com/office/officeart/2005/8/layout/default"/>
    <dgm:cxn modelId="{41061109-6E7D-C547-ACE3-D9AB97899068}" type="presParOf" srcId="{C493ADB9-74DA-0D48-A3F6-2E7DEB1A61F7}" destId="{1D3D5C16-9AC2-2746-856C-29F5E5FE570C}" srcOrd="9" destOrd="0" presId="urn:microsoft.com/office/officeart/2005/8/layout/default"/>
    <dgm:cxn modelId="{A66C82B2-8575-A542-A4E5-A32C7124E317}" type="presParOf" srcId="{C493ADB9-74DA-0D48-A3F6-2E7DEB1A61F7}" destId="{691D15F2-E8C9-0D49-A140-341AA68B083B}" srcOrd="10" destOrd="0" presId="urn:microsoft.com/office/officeart/2005/8/layout/default"/>
    <dgm:cxn modelId="{941A1040-F131-784D-8CCC-B6B0D3C7E817}" type="presParOf" srcId="{C493ADB9-74DA-0D48-A3F6-2E7DEB1A61F7}" destId="{D9C3D8B6-BFFD-7F4F-84EF-F3B0A5423CBF}" srcOrd="11" destOrd="0" presId="urn:microsoft.com/office/officeart/2005/8/layout/default"/>
    <dgm:cxn modelId="{300EB5F5-4171-2F45-8BFF-B40C3DB3CA0A}" type="presParOf" srcId="{C493ADB9-74DA-0D48-A3F6-2E7DEB1A61F7}" destId="{94DCF953-0552-0A42-8803-25E79F225CEA}" srcOrd="12" destOrd="0" presId="urn:microsoft.com/office/officeart/2005/8/layout/default"/>
    <dgm:cxn modelId="{A52CE903-2899-DD48-9516-668ED8D6C8E0}" type="presParOf" srcId="{C493ADB9-74DA-0D48-A3F6-2E7DEB1A61F7}" destId="{760BF10B-6BA0-664A-AA8F-26F4CF5CD88D}" srcOrd="13" destOrd="0" presId="urn:microsoft.com/office/officeart/2005/8/layout/default"/>
    <dgm:cxn modelId="{2C04ED84-4464-9548-87C1-9ED9F8AA827E}" type="presParOf" srcId="{C493ADB9-74DA-0D48-A3F6-2E7DEB1A61F7}" destId="{F2ED5DCA-39A6-B046-878D-D5658D00EC8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26A2B8-25AC-49D2-A75B-733F609B8D2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DA420A0-D070-4926-BC18-76394935FDB2}">
      <dgm:prSet/>
      <dgm:spPr>
        <a:solidFill>
          <a:schemeClr val="accent1"/>
        </a:solidFill>
      </dgm:spPr>
      <dgm:t>
        <a:bodyPr/>
        <a:lstStyle/>
        <a:p>
          <a:r>
            <a:rPr lang="en-US" b="1" i="0" dirty="0"/>
            <a:t>1. Vietnam: Implemented general poverty reduction mechanisms and policies, gradually reduced and abolished subsidy policies, increased repayable and conditional support policies, and achieved impressive poverty reduction regardless of the measurement methodologies. </a:t>
          </a:r>
          <a:endParaRPr lang="en-US" b="1" dirty="0"/>
        </a:p>
      </dgm:t>
    </dgm:pt>
    <dgm:pt modelId="{2A910500-A82F-4A7B-BA0E-0DAAAA701E2A}" type="parTrans" cxnId="{00F48144-C8D1-4946-966A-AD56B1FF49C6}">
      <dgm:prSet/>
      <dgm:spPr/>
      <dgm:t>
        <a:bodyPr/>
        <a:lstStyle/>
        <a:p>
          <a:endParaRPr lang="en-US"/>
        </a:p>
      </dgm:t>
    </dgm:pt>
    <dgm:pt modelId="{4AEA7F17-ACE8-4221-8A82-D49BD8D7B305}" type="sibTrans" cxnId="{00F48144-C8D1-4946-966A-AD56B1FF49C6}">
      <dgm:prSet/>
      <dgm:spPr/>
      <dgm:t>
        <a:bodyPr/>
        <a:lstStyle/>
        <a:p>
          <a:endParaRPr lang="en-US"/>
        </a:p>
      </dgm:t>
    </dgm:pt>
    <dgm:pt modelId="{14524333-94A0-4775-B28F-12F31B5DBEF8}">
      <dgm:prSet/>
      <dgm:spPr>
        <a:solidFill>
          <a:schemeClr val="accent1"/>
        </a:solidFill>
      </dgm:spPr>
      <dgm:t>
        <a:bodyPr/>
        <a:lstStyle/>
        <a:p>
          <a:r>
            <a:rPr lang="en-US" b="1" i="0" dirty="0"/>
            <a:t>2. Zambia: Implemented investments in social infrastructure and service provision, enhanced capacities to withstand effects of climate change, strengthened social protection systems and safety nets, affirmative action for marginalized groups, and created an enabling environment for increased local and foreign direct investment. </a:t>
          </a:r>
          <a:endParaRPr lang="en-US" b="1" dirty="0"/>
        </a:p>
      </dgm:t>
    </dgm:pt>
    <dgm:pt modelId="{821F395A-B69A-4439-A5FC-4A1A4D69C9AD}" type="parTrans" cxnId="{1D567EDB-BD54-41C4-9FD8-E7B2C9C3EBF9}">
      <dgm:prSet/>
      <dgm:spPr/>
      <dgm:t>
        <a:bodyPr/>
        <a:lstStyle/>
        <a:p>
          <a:endParaRPr lang="en-US"/>
        </a:p>
      </dgm:t>
    </dgm:pt>
    <dgm:pt modelId="{7C27D2D2-76D8-4759-9869-BA55E6380E46}" type="sibTrans" cxnId="{1D567EDB-BD54-41C4-9FD8-E7B2C9C3EBF9}">
      <dgm:prSet/>
      <dgm:spPr/>
      <dgm:t>
        <a:bodyPr/>
        <a:lstStyle/>
        <a:p>
          <a:endParaRPr lang="en-US"/>
        </a:p>
      </dgm:t>
    </dgm:pt>
    <dgm:pt modelId="{1E362D6B-43BB-471E-8A7B-7066F1BBF9E0}">
      <dgm:prSet/>
      <dgm:spPr>
        <a:solidFill>
          <a:schemeClr val="accent1"/>
        </a:solidFill>
      </dgm:spPr>
      <dgm:t>
        <a:bodyPr/>
        <a:lstStyle/>
        <a:p>
          <a:r>
            <a:rPr lang="en-US" b="1" i="0" dirty="0"/>
            <a:t>3. Uzbekistan: Implemented state support for income growth, a new national model of accounting, targeted support for the poor, and employment opportunities for those from low-income families. </a:t>
          </a:r>
          <a:endParaRPr lang="en-US" b="1" dirty="0"/>
        </a:p>
      </dgm:t>
    </dgm:pt>
    <dgm:pt modelId="{359A0A46-AC9F-440C-8E70-7B259963EEC1}" type="parTrans" cxnId="{026B8EC6-BA69-4F20-AC2D-2DF14B84217E}">
      <dgm:prSet/>
      <dgm:spPr/>
      <dgm:t>
        <a:bodyPr/>
        <a:lstStyle/>
        <a:p>
          <a:endParaRPr lang="en-US"/>
        </a:p>
      </dgm:t>
    </dgm:pt>
    <dgm:pt modelId="{F68E13F0-61C5-4283-8C58-19194BBE7DFD}" type="sibTrans" cxnId="{026B8EC6-BA69-4F20-AC2D-2DF14B84217E}">
      <dgm:prSet/>
      <dgm:spPr/>
      <dgm:t>
        <a:bodyPr/>
        <a:lstStyle/>
        <a:p>
          <a:endParaRPr lang="en-US"/>
        </a:p>
      </dgm:t>
    </dgm:pt>
    <dgm:pt modelId="{F8ECABEF-518C-4371-94FC-BEB5A66079AD}">
      <dgm:prSet/>
      <dgm:spPr>
        <a:solidFill>
          <a:schemeClr val="accent1"/>
        </a:solidFill>
      </dgm:spPr>
      <dgm:t>
        <a:bodyPr/>
        <a:lstStyle/>
        <a:p>
          <a:r>
            <a:rPr lang="en-US" b="1" i="0" dirty="0"/>
            <a:t>4. Rwanda: Implemented scaling up social protection interventions, developed a Covid-19 Social Protection Response and Recovery Plan, and developed a strategy for sustainable graduation from poverty. </a:t>
          </a:r>
          <a:endParaRPr lang="en-US" b="1" dirty="0"/>
        </a:p>
      </dgm:t>
    </dgm:pt>
    <dgm:pt modelId="{2B0602B1-50FB-437F-9C83-2F6C810AFA08}" type="parTrans" cxnId="{14676177-10D0-42D3-9C06-5FC2328FC443}">
      <dgm:prSet/>
      <dgm:spPr/>
      <dgm:t>
        <a:bodyPr/>
        <a:lstStyle/>
        <a:p>
          <a:endParaRPr lang="en-US"/>
        </a:p>
      </dgm:t>
    </dgm:pt>
    <dgm:pt modelId="{75719FEE-2F64-4185-B873-408CF43FE595}" type="sibTrans" cxnId="{14676177-10D0-42D3-9C06-5FC2328FC443}">
      <dgm:prSet/>
      <dgm:spPr/>
      <dgm:t>
        <a:bodyPr/>
        <a:lstStyle/>
        <a:p>
          <a:endParaRPr lang="en-US"/>
        </a:p>
      </dgm:t>
    </dgm:pt>
    <dgm:pt modelId="{0954F707-D9B3-4756-A754-B1A29D941A8D}">
      <dgm:prSet/>
      <dgm:spPr>
        <a:solidFill>
          <a:schemeClr val="accent1"/>
        </a:solidFill>
      </dgm:spPr>
      <dgm:t>
        <a:bodyPr/>
        <a:lstStyle/>
        <a:p>
          <a:r>
            <a:rPr lang="en-US" b="1" i="0" dirty="0"/>
            <a:t>5. Romania: Implemented policies and measures to reduce the number of citizens living in severe and relative poverty, encouraging participation in the labor market, and developing the protection and social assistance system. </a:t>
          </a:r>
          <a:endParaRPr lang="en-US" b="1" dirty="0"/>
        </a:p>
      </dgm:t>
    </dgm:pt>
    <dgm:pt modelId="{957C4C2C-183D-4992-8957-FBC1D0737ACD}" type="parTrans" cxnId="{1F8251FB-003C-403F-AA83-4110BA316A64}">
      <dgm:prSet/>
      <dgm:spPr/>
      <dgm:t>
        <a:bodyPr/>
        <a:lstStyle/>
        <a:p>
          <a:endParaRPr lang="en-US"/>
        </a:p>
      </dgm:t>
    </dgm:pt>
    <dgm:pt modelId="{12C90003-DCEB-4DF4-9D5B-949A0CEFEF01}" type="sibTrans" cxnId="{1F8251FB-003C-403F-AA83-4110BA316A64}">
      <dgm:prSet/>
      <dgm:spPr/>
      <dgm:t>
        <a:bodyPr/>
        <a:lstStyle/>
        <a:p>
          <a:endParaRPr lang="en-US"/>
        </a:p>
      </dgm:t>
    </dgm:pt>
    <dgm:pt modelId="{CFEBBED8-90D1-DA43-973A-75D052CC729E}" type="pres">
      <dgm:prSet presAssocID="{6F26A2B8-25AC-49D2-A75B-733F609B8D25}" presName="linear" presStyleCnt="0">
        <dgm:presLayoutVars>
          <dgm:animLvl val="lvl"/>
          <dgm:resizeHandles val="exact"/>
        </dgm:presLayoutVars>
      </dgm:prSet>
      <dgm:spPr/>
    </dgm:pt>
    <dgm:pt modelId="{EB5D4FF8-6066-B741-AED8-1E3BB4AD6F11}" type="pres">
      <dgm:prSet presAssocID="{9DA420A0-D070-4926-BC18-76394935FDB2}" presName="parentText" presStyleLbl="node1" presStyleIdx="0" presStyleCnt="5">
        <dgm:presLayoutVars>
          <dgm:chMax val="0"/>
          <dgm:bulletEnabled val="1"/>
        </dgm:presLayoutVars>
      </dgm:prSet>
      <dgm:spPr/>
    </dgm:pt>
    <dgm:pt modelId="{E662985C-AFD4-EC42-9E43-B56403BEF7B1}" type="pres">
      <dgm:prSet presAssocID="{4AEA7F17-ACE8-4221-8A82-D49BD8D7B305}" presName="spacer" presStyleCnt="0"/>
      <dgm:spPr/>
    </dgm:pt>
    <dgm:pt modelId="{C10A9CFF-A6D7-8243-825A-33F4A2D4538C}" type="pres">
      <dgm:prSet presAssocID="{14524333-94A0-4775-B28F-12F31B5DBEF8}" presName="parentText" presStyleLbl="node1" presStyleIdx="1" presStyleCnt="5">
        <dgm:presLayoutVars>
          <dgm:chMax val="0"/>
          <dgm:bulletEnabled val="1"/>
        </dgm:presLayoutVars>
      </dgm:prSet>
      <dgm:spPr/>
    </dgm:pt>
    <dgm:pt modelId="{23C5EDCE-F194-9C42-B9A8-AB16F8F2B618}" type="pres">
      <dgm:prSet presAssocID="{7C27D2D2-76D8-4759-9869-BA55E6380E46}" presName="spacer" presStyleCnt="0"/>
      <dgm:spPr/>
    </dgm:pt>
    <dgm:pt modelId="{46092781-4D72-1745-A7F6-DDBA2F91DFB7}" type="pres">
      <dgm:prSet presAssocID="{1E362D6B-43BB-471E-8A7B-7066F1BBF9E0}" presName="parentText" presStyleLbl="node1" presStyleIdx="2" presStyleCnt="5">
        <dgm:presLayoutVars>
          <dgm:chMax val="0"/>
          <dgm:bulletEnabled val="1"/>
        </dgm:presLayoutVars>
      </dgm:prSet>
      <dgm:spPr/>
    </dgm:pt>
    <dgm:pt modelId="{318EA4C5-94AF-624E-A477-3357CDF46431}" type="pres">
      <dgm:prSet presAssocID="{F68E13F0-61C5-4283-8C58-19194BBE7DFD}" presName="spacer" presStyleCnt="0"/>
      <dgm:spPr/>
    </dgm:pt>
    <dgm:pt modelId="{11A698D1-FD13-AB40-9F71-F38E772BA207}" type="pres">
      <dgm:prSet presAssocID="{F8ECABEF-518C-4371-94FC-BEB5A66079AD}" presName="parentText" presStyleLbl="node1" presStyleIdx="3" presStyleCnt="5">
        <dgm:presLayoutVars>
          <dgm:chMax val="0"/>
          <dgm:bulletEnabled val="1"/>
        </dgm:presLayoutVars>
      </dgm:prSet>
      <dgm:spPr/>
    </dgm:pt>
    <dgm:pt modelId="{3ED47F37-E0E7-FD43-B902-9A3BBBBD891C}" type="pres">
      <dgm:prSet presAssocID="{75719FEE-2F64-4185-B873-408CF43FE595}" presName="spacer" presStyleCnt="0"/>
      <dgm:spPr/>
    </dgm:pt>
    <dgm:pt modelId="{EA11C8A0-D274-9040-A885-A516C3771D8A}" type="pres">
      <dgm:prSet presAssocID="{0954F707-D9B3-4756-A754-B1A29D941A8D}" presName="parentText" presStyleLbl="node1" presStyleIdx="4" presStyleCnt="5">
        <dgm:presLayoutVars>
          <dgm:chMax val="0"/>
          <dgm:bulletEnabled val="1"/>
        </dgm:presLayoutVars>
      </dgm:prSet>
      <dgm:spPr/>
    </dgm:pt>
  </dgm:ptLst>
  <dgm:cxnLst>
    <dgm:cxn modelId="{F5492302-237D-BF46-8729-D539802468CC}" type="presOf" srcId="{14524333-94A0-4775-B28F-12F31B5DBEF8}" destId="{C10A9CFF-A6D7-8243-825A-33F4A2D4538C}" srcOrd="0" destOrd="0" presId="urn:microsoft.com/office/officeart/2005/8/layout/vList2"/>
    <dgm:cxn modelId="{00F48144-C8D1-4946-966A-AD56B1FF49C6}" srcId="{6F26A2B8-25AC-49D2-A75B-733F609B8D25}" destId="{9DA420A0-D070-4926-BC18-76394935FDB2}" srcOrd="0" destOrd="0" parTransId="{2A910500-A82F-4A7B-BA0E-0DAAAA701E2A}" sibTransId="{4AEA7F17-ACE8-4221-8A82-D49BD8D7B305}"/>
    <dgm:cxn modelId="{6FD5E253-9DEF-5B49-91D9-B64934547D00}" type="presOf" srcId="{1E362D6B-43BB-471E-8A7B-7066F1BBF9E0}" destId="{46092781-4D72-1745-A7F6-DDBA2F91DFB7}" srcOrd="0" destOrd="0" presId="urn:microsoft.com/office/officeart/2005/8/layout/vList2"/>
    <dgm:cxn modelId="{14676177-10D0-42D3-9C06-5FC2328FC443}" srcId="{6F26A2B8-25AC-49D2-A75B-733F609B8D25}" destId="{F8ECABEF-518C-4371-94FC-BEB5A66079AD}" srcOrd="3" destOrd="0" parTransId="{2B0602B1-50FB-437F-9C83-2F6C810AFA08}" sibTransId="{75719FEE-2F64-4185-B873-408CF43FE595}"/>
    <dgm:cxn modelId="{A99E1D9D-5481-4244-8FB9-C255B1C5E59B}" type="presOf" srcId="{9DA420A0-D070-4926-BC18-76394935FDB2}" destId="{EB5D4FF8-6066-B741-AED8-1E3BB4AD6F11}" srcOrd="0" destOrd="0" presId="urn:microsoft.com/office/officeart/2005/8/layout/vList2"/>
    <dgm:cxn modelId="{B5A4C5BD-C4A7-D24D-8314-4AB33FD35BD9}" type="presOf" srcId="{6F26A2B8-25AC-49D2-A75B-733F609B8D25}" destId="{CFEBBED8-90D1-DA43-973A-75D052CC729E}" srcOrd="0" destOrd="0" presId="urn:microsoft.com/office/officeart/2005/8/layout/vList2"/>
    <dgm:cxn modelId="{026B8EC6-BA69-4F20-AC2D-2DF14B84217E}" srcId="{6F26A2B8-25AC-49D2-A75B-733F609B8D25}" destId="{1E362D6B-43BB-471E-8A7B-7066F1BBF9E0}" srcOrd="2" destOrd="0" parTransId="{359A0A46-AC9F-440C-8E70-7B259963EEC1}" sibTransId="{F68E13F0-61C5-4283-8C58-19194BBE7DFD}"/>
    <dgm:cxn modelId="{1D567EDB-BD54-41C4-9FD8-E7B2C9C3EBF9}" srcId="{6F26A2B8-25AC-49D2-A75B-733F609B8D25}" destId="{14524333-94A0-4775-B28F-12F31B5DBEF8}" srcOrd="1" destOrd="0" parTransId="{821F395A-B69A-4439-A5FC-4A1A4D69C9AD}" sibTransId="{7C27D2D2-76D8-4759-9869-BA55E6380E46}"/>
    <dgm:cxn modelId="{43A290E5-C3ED-B44C-8D48-C61F2B474543}" type="presOf" srcId="{F8ECABEF-518C-4371-94FC-BEB5A66079AD}" destId="{11A698D1-FD13-AB40-9F71-F38E772BA207}" srcOrd="0" destOrd="0" presId="urn:microsoft.com/office/officeart/2005/8/layout/vList2"/>
    <dgm:cxn modelId="{C469BBF2-07E0-D24E-A80D-F83289CAE062}" type="presOf" srcId="{0954F707-D9B3-4756-A754-B1A29D941A8D}" destId="{EA11C8A0-D274-9040-A885-A516C3771D8A}" srcOrd="0" destOrd="0" presId="urn:microsoft.com/office/officeart/2005/8/layout/vList2"/>
    <dgm:cxn modelId="{1F8251FB-003C-403F-AA83-4110BA316A64}" srcId="{6F26A2B8-25AC-49D2-A75B-733F609B8D25}" destId="{0954F707-D9B3-4756-A754-B1A29D941A8D}" srcOrd="4" destOrd="0" parTransId="{957C4C2C-183D-4992-8957-FBC1D0737ACD}" sibTransId="{12C90003-DCEB-4DF4-9D5B-949A0CEFEF01}"/>
    <dgm:cxn modelId="{5C0439ED-BA3E-134F-B8C3-5882981EBA77}" type="presParOf" srcId="{CFEBBED8-90D1-DA43-973A-75D052CC729E}" destId="{EB5D4FF8-6066-B741-AED8-1E3BB4AD6F11}" srcOrd="0" destOrd="0" presId="urn:microsoft.com/office/officeart/2005/8/layout/vList2"/>
    <dgm:cxn modelId="{E6C80432-C4D2-9C40-A850-C5F7A4682FE3}" type="presParOf" srcId="{CFEBBED8-90D1-DA43-973A-75D052CC729E}" destId="{E662985C-AFD4-EC42-9E43-B56403BEF7B1}" srcOrd="1" destOrd="0" presId="urn:microsoft.com/office/officeart/2005/8/layout/vList2"/>
    <dgm:cxn modelId="{06D3A26B-7909-674D-BEDC-5BEE9BB2A94E}" type="presParOf" srcId="{CFEBBED8-90D1-DA43-973A-75D052CC729E}" destId="{C10A9CFF-A6D7-8243-825A-33F4A2D4538C}" srcOrd="2" destOrd="0" presId="urn:microsoft.com/office/officeart/2005/8/layout/vList2"/>
    <dgm:cxn modelId="{E0772296-C16B-204F-BBC3-544EA701EF7B}" type="presParOf" srcId="{CFEBBED8-90D1-DA43-973A-75D052CC729E}" destId="{23C5EDCE-F194-9C42-B9A8-AB16F8F2B618}" srcOrd="3" destOrd="0" presId="urn:microsoft.com/office/officeart/2005/8/layout/vList2"/>
    <dgm:cxn modelId="{76A4210B-0CD3-F149-B237-5038E9B216CB}" type="presParOf" srcId="{CFEBBED8-90D1-DA43-973A-75D052CC729E}" destId="{46092781-4D72-1745-A7F6-DDBA2F91DFB7}" srcOrd="4" destOrd="0" presId="urn:microsoft.com/office/officeart/2005/8/layout/vList2"/>
    <dgm:cxn modelId="{3152F6AF-3D7C-2C4C-B110-78A3C8035954}" type="presParOf" srcId="{CFEBBED8-90D1-DA43-973A-75D052CC729E}" destId="{318EA4C5-94AF-624E-A477-3357CDF46431}" srcOrd="5" destOrd="0" presId="urn:microsoft.com/office/officeart/2005/8/layout/vList2"/>
    <dgm:cxn modelId="{69DB62DB-4BDD-5144-9F57-59ECD38861B5}" type="presParOf" srcId="{CFEBBED8-90D1-DA43-973A-75D052CC729E}" destId="{11A698D1-FD13-AB40-9F71-F38E772BA207}" srcOrd="6" destOrd="0" presId="urn:microsoft.com/office/officeart/2005/8/layout/vList2"/>
    <dgm:cxn modelId="{B8C3F96D-4548-4D43-A2E8-EC8AC98790B6}" type="presParOf" srcId="{CFEBBED8-90D1-DA43-973A-75D052CC729E}" destId="{3ED47F37-E0E7-FD43-B902-9A3BBBBD891C}" srcOrd="7" destOrd="0" presId="urn:microsoft.com/office/officeart/2005/8/layout/vList2"/>
    <dgm:cxn modelId="{273051B9-23FE-AD4C-B3EA-3EF3A831BF06}" type="presParOf" srcId="{CFEBBED8-90D1-DA43-973A-75D052CC729E}" destId="{EA11C8A0-D274-9040-A885-A516C3771D8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26A2B8-25AC-49D2-A75B-733F609B8D2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DA420A0-D070-4926-BC18-76394935FDB2}">
      <dgm:prSet/>
      <dgm:spPr>
        <a:solidFill>
          <a:schemeClr val="accent1"/>
        </a:solidFill>
      </dgm:spPr>
      <dgm:t>
        <a:bodyPr/>
        <a:lstStyle/>
        <a:p>
          <a:r>
            <a:rPr lang="en-US" b="1" i="0" dirty="0">
              <a:solidFill>
                <a:schemeClr val="bg1"/>
              </a:solidFill>
              <a:effectLst/>
              <a:latin typeface="IBM Plex Sans" panose="020B0503050203000203" pitchFamily="34" charset="0"/>
            </a:rPr>
            <a:t>6. Saudi Arabia: Implemented steps to reduce income inequality through social safety nets and poverty reduction programs, improving existing programs, and establishing new initiatives in the areas of social insurance, social safety nets, and labor market support programs. </a:t>
          </a:r>
          <a:endParaRPr lang="en-US" b="1" dirty="0">
            <a:solidFill>
              <a:schemeClr val="bg1"/>
            </a:solidFill>
          </a:endParaRPr>
        </a:p>
      </dgm:t>
    </dgm:pt>
    <dgm:pt modelId="{2A910500-A82F-4A7B-BA0E-0DAAAA701E2A}" type="parTrans" cxnId="{00F48144-C8D1-4946-966A-AD56B1FF49C6}">
      <dgm:prSet/>
      <dgm:spPr/>
      <dgm:t>
        <a:bodyPr/>
        <a:lstStyle/>
        <a:p>
          <a:endParaRPr lang="en-US"/>
        </a:p>
      </dgm:t>
    </dgm:pt>
    <dgm:pt modelId="{4AEA7F17-ACE8-4221-8A82-D49BD8D7B305}" type="sibTrans" cxnId="{00F48144-C8D1-4946-966A-AD56B1FF49C6}">
      <dgm:prSet/>
      <dgm:spPr/>
      <dgm:t>
        <a:bodyPr/>
        <a:lstStyle/>
        <a:p>
          <a:endParaRPr lang="en-US"/>
        </a:p>
      </dgm:t>
    </dgm:pt>
    <dgm:pt modelId="{07C8E603-B40E-0E43-B8D4-C8F1B076A1C8}">
      <dgm:prSet/>
      <dgm:spPr>
        <a:solidFill>
          <a:schemeClr val="accent1"/>
        </a:solidFill>
      </dgm:spPr>
      <dgm:t>
        <a:bodyPr/>
        <a:lstStyle/>
        <a:p>
          <a:r>
            <a:rPr lang="en-US" b="1" i="0" dirty="0">
              <a:solidFill>
                <a:schemeClr val="bg1"/>
              </a:solidFill>
              <a:effectLst/>
              <a:latin typeface="IBM Plex Sans" panose="020B0503050203000203" pitchFamily="34" charset="0"/>
            </a:rPr>
            <a:t>7. Slovakia: Implemented measures to reduce poverty and inequality under SDGs 1, 2, and 10, with observed progress but challenges with the implementation of antidiscrimination laws and insufficient deterrence for discrimination. </a:t>
          </a:r>
        </a:p>
      </dgm:t>
    </dgm:pt>
    <dgm:pt modelId="{705994AE-0032-A74B-AA6A-EE332E27A795}" type="parTrans" cxnId="{4727A979-7368-E047-913F-0C9AA3D8DF99}">
      <dgm:prSet/>
      <dgm:spPr/>
      <dgm:t>
        <a:bodyPr/>
        <a:lstStyle/>
        <a:p>
          <a:endParaRPr lang="en-US"/>
        </a:p>
      </dgm:t>
    </dgm:pt>
    <dgm:pt modelId="{7021AC62-6883-9046-8119-83BC9314B4CC}" type="sibTrans" cxnId="{4727A979-7368-E047-913F-0C9AA3D8DF99}">
      <dgm:prSet/>
      <dgm:spPr/>
      <dgm:t>
        <a:bodyPr/>
        <a:lstStyle/>
        <a:p>
          <a:endParaRPr lang="en-US"/>
        </a:p>
      </dgm:t>
    </dgm:pt>
    <dgm:pt modelId="{E1E71ACE-5A57-1944-97A6-B90424CEE260}">
      <dgm:prSet/>
      <dgm:spPr>
        <a:solidFill>
          <a:schemeClr val="accent1"/>
        </a:solidFill>
      </dgm:spPr>
      <dgm:t>
        <a:bodyPr/>
        <a:lstStyle/>
        <a:p>
          <a:r>
            <a:rPr lang="en-US" b="1" i="0" dirty="0">
              <a:solidFill>
                <a:schemeClr val="bg1"/>
              </a:solidFill>
              <a:effectLst/>
              <a:latin typeface="IBM Plex Sans" panose="020B0503050203000203" pitchFamily="34" charset="0"/>
            </a:rPr>
            <a:t>8. Guyana: Implemented actions to expand access to technology, investments in the social sector, and infrastructure and incentives for private sector expansion. </a:t>
          </a:r>
        </a:p>
      </dgm:t>
    </dgm:pt>
    <dgm:pt modelId="{564B1ADA-BC4F-7D40-ADB6-44A7A3F1F931}" type="parTrans" cxnId="{83754E0C-420D-EC45-9BE3-98E787D45656}">
      <dgm:prSet/>
      <dgm:spPr/>
      <dgm:t>
        <a:bodyPr/>
        <a:lstStyle/>
        <a:p>
          <a:endParaRPr lang="en-US"/>
        </a:p>
      </dgm:t>
    </dgm:pt>
    <dgm:pt modelId="{A7BE68E2-5A84-EA4F-A47C-647B04F7EF94}" type="sibTrans" cxnId="{83754E0C-420D-EC45-9BE3-98E787D45656}">
      <dgm:prSet/>
      <dgm:spPr/>
      <dgm:t>
        <a:bodyPr/>
        <a:lstStyle/>
        <a:p>
          <a:endParaRPr lang="en-US"/>
        </a:p>
      </dgm:t>
    </dgm:pt>
    <dgm:pt modelId="{5C098B78-05A4-7E49-8FD1-B594F02A9F32}">
      <dgm:prSet/>
      <dgm:spPr>
        <a:solidFill>
          <a:schemeClr val="accent1"/>
        </a:solidFill>
      </dgm:spPr>
      <dgm:t>
        <a:bodyPr/>
        <a:lstStyle/>
        <a:p>
          <a:r>
            <a:rPr lang="en-US" b="1" i="0" dirty="0">
              <a:solidFill>
                <a:schemeClr val="bg1"/>
              </a:solidFill>
              <a:effectLst/>
              <a:latin typeface="IBM Plex Sans" panose="020B0503050203000203" pitchFamily="34" charset="0"/>
            </a:rPr>
            <a:t>9. Barbados: Implemented a multi-pronged approach to addressing systemic and structural challenges perpetuating poverty, focusing on economic growth, job creation, improving livelihoods, reducing vulnerabilities to climate change, and institutional strengthening of the social protection system. </a:t>
          </a:r>
        </a:p>
      </dgm:t>
    </dgm:pt>
    <dgm:pt modelId="{CB98BC9B-D1AA-A042-A447-EB407B71C355}" type="parTrans" cxnId="{BDB22CBE-4CFE-D44B-B4D9-97CD10254473}">
      <dgm:prSet/>
      <dgm:spPr/>
      <dgm:t>
        <a:bodyPr/>
        <a:lstStyle/>
        <a:p>
          <a:endParaRPr lang="en-US"/>
        </a:p>
      </dgm:t>
    </dgm:pt>
    <dgm:pt modelId="{C997D5E4-3356-1240-9D6D-EA186FCA6AD9}" type="sibTrans" cxnId="{BDB22CBE-4CFE-D44B-B4D9-97CD10254473}">
      <dgm:prSet/>
      <dgm:spPr/>
      <dgm:t>
        <a:bodyPr/>
        <a:lstStyle/>
        <a:p>
          <a:endParaRPr lang="en-US"/>
        </a:p>
      </dgm:t>
    </dgm:pt>
    <dgm:pt modelId="{ED841BB7-F8DE-8746-BC64-E685CA4784B3}">
      <dgm:prSet/>
      <dgm:spPr>
        <a:solidFill>
          <a:schemeClr val="accent1"/>
        </a:solidFill>
      </dgm:spPr>
      <dgm:t>
        <a:bodyPr/>
        <a:lstStyle/>
        <a:p>
          <a:r>
            <a:rPr lang="en-US" b="1" i="0" dirty="0">
              <a:solidFill>
                <a:schemeClr val="bg1"/>
              </a:solidFill>
              <a:effectLst/>
              <a:latin typeface="IBM Plex Sans" panose="020B0503050203000203" pitchFamily="34" charset="0"/>
            </a:rPr>
            <a:t>10. Bahrain: Implemented policies and programs aimed at promoting job creation, reducing unemployment, and addressing the efficiency of social support and protection, including the allocation of government subsidies to eligible individuals. </a:t>
          </a:r>
        </a:p>
      </dgm:t>
    </dgm:pt>
    <dgm:pt modelId="{AE7981C4-F83D-C945-AF96-CD373DC124F0}" type="parTrans" cxnId="{4AF91025-9E6F-2142-B6A5-E98F9CF85ECD}">
      <dgm:prSet/>
      <dgm:spPr/>
      <dgm:t>
        <a:bodyPr/>
        <a:lstStyle/>
        <a:p>
          <a:endParaRPr lang="en-US"/>
        </a:p>
      </dgm:t>
    </dgm:pt>
    <dgm:pt modelId="{68E748C4-9BC9-0044-A1BF-36B1EE47AA22}" type="sibTrans" cxnId="{4AF91025-9E6F-2142-B6A5-E98F9CF85ECD}">
      <dgm:prSet/>
      <dgm:spPr/>
      <dgm:t>
        <a:bodyPr/>
        <a:lstStyle/>
        <a:p>
          <a:endParaRPr lang="en-US"/>
        </a:p>
      </dgm:t>
    </dgm:pt>
    <dgm:pt modelId="{F2302B9A-7644-E940-9533-9D7D8C6FFBAC}">
      <dgm:prSet/>
      <dgm:spPr>
        <a:solidFill>
          <a:schemeClr val="accent1"/>
        </a:solidFill>
      </dgm:spPr>
      <dgm:t>
        <a:bodyPr/>
        <a:lstStyle/>
        <a:p>
          <a:r>
            <a:rPr lang="en-US" b="1" i="0" dirty="0">
              <a:solidFill>
                <a:schemeClr val="bg1"/>
              </a:solidFill>
              <a:effectLst/>
              <a:latin typeface="IBM Plex Sans" panose="020B0503050203000203" pitchFamily="34" charset="0"/>
            </a:rPr>
            <a:t>11. Timor </a:t>
          </a:r>
          <a:r>
            <a:rPr lang="en-US" b="1" i="0" dirty="0" err="1">
              <a:solidFill>
                <a:schemeClr val="bg1"/>
              </a:solidFill>
              <a:effectLst/>
              <a:latin typeface="IBM Plex Sans" panose="020B0503050203000203" pitchFamily="34" charset="0"/>
            </a:rPr>
            <a:t>Leste</a:t>
          </a:r>
          <a:r>
            <a:rPr lang="en-US" b="1" i="0" dirty="0">
              <a:solidFill>
                <a:schemeClr val="bg1"/>
              </a:solidFill>
              <a:effectLst/>
              <a:latin typeface="IBM Plex Sans" panose="020B0503050203000203" pitchFamily="34" charset="0"/>
            </a:rPr>
            <a:t>: Aims to eradicate extreme poverty, reduce poverty by at least half, implement social protection systems, ensure equal rights to resources, build resilience to environmental, economic and social disasters, and fund the successful implementation of poverty eradication policies. </a:t>
          </a:r>
          <a:endParaRPr lang="en-US" b="1" dirty="0">
            <a:solidFill>
              <a:schemeClr val="bg1"/>
            </a:solidFill>
          </a:endParaRPr>
        </a:p>
      </dgm:t>
    </dgm:pt>
    <dgm:pt modelId="{44B986A6-8E66-D84A-B5F5-F3B34C1467A6}" type="parTrans" cxnId="{CC4E5D4F-8D36-4440-88A9-6EE13DB2C0C9}">
      <dgm:prSet/>
      <dgm:spPr/>
      <dgm:t>
        <a:bodyPr/>
        <a:lstStyle/>
        <a:p>
          <a:endParaRPr lang="en-US"/>
        </a:p>
      </dgm:t>
    </dgm:pt>
    <dgm:pt modelId="{F9009D5E-E977-8642-9EB1-9ADDF415BADE}" type="sibTrans" cxnId="{CC4E5D4F-8D36-4440-88A9-6EE13DB2C0C9}">
      <dgm:prSet/>
      <dgm:spPr/>
      <dgm:t>
        <a:bodyPr/>
        <a:lstStyle/>
        <a:p>
          <a:endParaRPr lang="en-US"/>
        </a:p>
      </dgm:t>
    </dgm:pt>
    <dgm:pt modelId="{CFEBBED8-90D1-DA43-973A-75D052CC729E}" type="pres">
      <dgm:prSet presAssocID="{6F26A2B8-25AC-49D2-A75B-733F609B8D25}" presName="linear" presStyleCnt="0">
        <dgm:presLayoutVars>
          <dgm:animLvl val="lvl"/>
          <dgm:resizeHandles val="exact"/>
        </dgm:presLayoutVars>
      </dgm:prSet>
      <dgm:spPr/>
    </dgm:pt>
    <dgm:pt modelId="{EB5D4FF8-6066-B741-AED8-1E3BB4AD6F11}" type="pres">
      <dgm:prSet presAssocID="{9DA420A0-D070-4926-BC18-76394935FDB2}" presName="parentText" presStyleLbl="node1" presStyleIdx="0" presStyleCnt="6">
        <dgm:presLayoutVars>
          <dgm:chMax val="0"/>
          <dgm:bulletEnabled val="1"/>
        </dgm:presLayoutVars>
      </dgm:prSet>
      <dgm:spPr/>
    </dgm:pt>
    <dgm:pt modelId="{E662985C-AFD4-EC42-9E43-B56403BEF7B1}" type="pres">
      <dgm:prSet presAssocID="{4AEA7F17-ACE8-4221-8A82-D49BD8D7B305}" presName="spacer" presStyleCnt="0"/>
      <dgm:spPr/>
    </dgm:pt>
    <dgm:pt modelId="{5E93DC2F-12A6-C640-A3DF-8C70B7BEF12F}" type="pres">
      <dgm:prSet presAssocID="{07C8E603-B40E-0E43-B8D4-C8F1B076A1C8}" presName="parentText" presStyleLbl="node1" presStyleIdx="1" presStyleCnt="6">
        <dgm:presLayoutVars>
          <dgm:chMax val="0"/>
          <dgm:bulletEnabled val="1"/>
        </dgm:presLayoutVars>
      </dgm:prSet>
      <dgm:spPr/>
    </dgm:pt>
    <dgm:pt modelId="{C1E90ADC-521E-2B49-9B49-1AE90031B7B2}" type="pres">
      <dgm:prSet presAssocID="{7021AC62-6883-9046-8119-83BC9314B4CC}" presName="spacer" presStyleCnt="0"/>
      <dgm:spPr/>
    </dgm:pt>
    <dgm:pt modelId="{F9664702-318C-3D4B-A510-4EBF4D6C7450}" type="pres">
      <dgm:prSet presAssocID="{E1E71ACE-5A57-1944-97A6-B90424CEE260}" presName="parentText" presStyleLbl="node1" presStyleIdx="2" presStyleCnt="6">
        <dgm:presLayoutVars>
          <dgm:chMax val="0"/>
          <dgm:bulletEnabled val="1"/>
        </dgm:presLayoutVars>
      </dgm:prSet>
      <dgm:spPr/>
    </dgm:pt>
    <dgm:pt modelId="{5DB95D05-0A00-FA40-B370-D8BA387C97D1}" type="pres">
      <dgm:prSet presAssocID="{A7BE68E2-5A84-EA4F-A47C-647B04F7EF94}" presName="spacer" presStyleCnt="0"/>
      <dgm:spPr/>
    </dgm:pt>
    <dgm:pt modelId="{28CBCD0D-79FF-AA49-9DE3-6E9690D8B9A6}" type="pres">
      <dgm:prSet presAssocID="{5C098B78-05A4-7E49-8FD1-B594F02A9F32}" presName="parentText" presStyleLbl="node1" presStyleIdx="3" presStyleCnt="6">
        <dgm:presLayoutVars>
          <dgm:chMax val="0"/>
          <dgm:bulletEnabled val="1"/>
        </dgm:presLayoutVars>
      </dgm:prSet>
      <dgm:spPr/>
    </dgm:pt>
    <dgm:pt modelId="{B387F615-F78A-8643-B2E9-26BAF555D82B}" type="pres">
      <dgm:prSet presAssocID="{C997D5E4-3356-1240-9D6D-EA186FCA6AD9}" presName="spacer" presStyleCnt="0"/>
      <dgm:spPr/>
    </dgm:pt>
    <dgm:pt modelId="{40B12710-818D-7C42-9D90-49A3CF07DEC2}" type="pres">
      <dgm:prSet presAssocID="{ED841BB7-F8DE-8746-BC64-E685CA4784B3}" presName="parentText" presStyleLbl="node1" presStyleIdx="4" presStyleCnt="6">
        <dgm:presLayoutVars>
          <dgm:chMax val="0"/>
          <dgm:bulletEnabled val="1"/>
        </dgm:presLayoutVars>
      </dgm:prSet>
      <dgm:spPr/>
    </dgm:pt>
    <dgm:pt modelId="{CF4802E2-8942-604C-8AEF-3D2349E8E99D}" type="pres">
      <dgm:prSet presAssocID="{68E748C4-9BC9-0044-A1BF-36B1EE47AA22}" presName="spacer" presStyleCnt="0"/>
      <dgm:spPr/>
    </dgm:pt>
    <dgm:pt modelId="{91CAB7E7-0730-F045-AAF4-3EE93E51CDFE}" type="pres">
      <dgm:prSet presAssocID="{F2302B9A-7644-E940-9533-9D7D8C6FFBAC}" presName="parentText" presStyleLbl="node1" presStyleIdx="5" presStyleCnt="6">
        <dgm:presLayoutVars>
          <dgm:chMax val="0"/>
          <dgm:bulletEnabled val="1"/>
        </dgm:presLayoutVars>
      </dgm:prSet>
      <dgm:spPr/>
    </dgm:pt>
  </dgm:ptLst>
  <dgm:cxnLst>
    <dgm:cxn modelId="{83754E0C-420D-EC45-9BE3-98E787D45656}" srcId="{6F26A2B8-25AC-49D2-A75B-733F609B8D25}" destId="{E1E71ACE-5A57-1944-97A6-B90424CEE260}" srcOrd="2" destOrd="0" parTransId="{564B1ADA-BC4F-7D40-ADB6-44A7A3F1F931}" sibTransId="{A7BE68E2-5A84-EA4F-A47C-647B04F7EF94}"/>
    <dgm:cxn modelId="{3322A60D-06FD-D946-AB31-6C86BB688F7F}" type="presOf" srcId="{5C098B78-05A4-7E49-8FD1-B594F02A9F32}" destId="{28CBCD0D-79FF-AA49-9DE3-6E9690D8B9A6}" srcOrd="0" destOrd="0" presId="urn:microsoft.com/office/officeart/2005/8/layout/vList2"/>
    <dgm:cxn modelId="{B6F48316-ED95-E142-884D-24466FB9FF53}" type="presOf" srcId="{E1E71ACE-5A57-1944-97A6-B90424CEE260}" destId="{F9664702-318C-3D4B-A510-4EBF4D6C7450}" srcOrd="0" destOrd="0" presId="urn:microsoft.com/office/officeart/2005/8/layout/vList2"/>
    <dgm:cxn modelId="{4AF91025-9E6F-2142-B6A5-E98F9CF85ECD}" srcId="{6F26A2B8-25AC-49D2-A75B-733F609B8D25}" destId="{ED841BB7-F8DE-8746-BC64-E685CA4784B3}" srcOrd="4" destOrd="0" parTransId="{AE7981C4-F83D-C945-AF96-CD373DC124F0}" sibTransId="{68E748C4-9BC9-0044-A1BF-36B1EE47AA22}"/>
    <dgm:cxn modelId="{7696FA31-7019-D840-9254-EE094EB5E700}" type="presOf" srcId="{ED841BB7-F8DE-8746-BC64-E685CA4784B3}" destId="{40B12710-818D-7C42-9D90-49A3CF07DEC2}" srcOrd="0" destOrd="0" presId="urn:microsoft.com/office/officeart/2005/8/layout/vList2"/>
    <dgm:cxn modelId="{00F48144-C8D1-4946-966A-AD56B1FF49C6}" srcId="{6F26A2B8-25AC-49D2-A75B-733F609B8D25}" destId="{9DA420A0-D070-4926-BC18-76394935FDB2}" srcOrd="0" destOrd="0" parTransId="{2A910500-A82F-4A7B-BA0E-0DAAAA701E2A}" sibTransId="{4AEA7F17-ACE8-4221-8A82-D49BD8D7B305}"/>
    <dgm:cxn modelId="{CC4E5D4F-8D36-4440-88A9-6EE13DB2C0C9}" srcId="{6F26A2B8-25AC-49D2-A75B-733F609B8D25}" destId="{F2302B9A-7644-E940-9533-9D7D8C6FFBAC}" srcOrd="5" destOrd="0" parTransId="{44B986A6-8E66-D84A-B5F5-F3B34C1467A6}" sibTransId="{F9009D5E-E977-8642-9EB1-9ADDF415BADE}"/>
    <dgm:cxn modelId="{796A886F-5335-2F47-BCDC-C3AFA091A8BE}" type="presOf" srcId="{F2302B9A-7644-E940-9533-9D7D8C6FFBAC}" destId="{91CAB7E7-0730-F045-AAF4-3EE93E51CDFE}" srcOrd="0" destOrd="0" presId="urn:microsoft.com/office/officeart/2005/8/layout/vList2"/>
    <dgm:cxn modelId="{4727A979-7368-E047-913F-0C9AA3D8DF99}" srcId="{6F26A2B8-25AC-49D2-A75B-733F609B8D25}" destId="{07C8E603-B40E-0E43-B8D4-C8F1B076A1C8}" srcOrd="1" destOrd="0" parTransId="{705994AE-0032-A74B-AA6A-EE332E27A795}" sibTransId="{7021AC62-6883-9046-8119-83BC9314B4CC}"/>
    <dgm:cxn modelId="{A99E1D9D-5481-4244-8FB9-C255B1C5E59B}" type="presOf" srcId="{9DA420A0-D070-4926-BC18-76394935FDB2}" destId="{EB5D4FF8-6066-B741-AED8-1E3BB4AD6F11}" srcOrd="0" destOrd="0" presId="urn:microsoft.com/office/officeart/2005/8/layout/vList2"/>
    <dgm:cxn modelId="{B5A4C5BD-C4A7-D24D-8314-4AB33FD35BD9}" type="presOf" srcId="{6F26A2B8-25AC-49D2-A75B-733F609B8D25}" destId="{CFEBBED8-90D1-DA43-973A-75D052CC729E}" srcOrd="0" destOrd="0" presId="urn:microsoft.com/office/officeart/2005/8/layout/vList2"/>
    <dgm:cxn modelId="{BDB22CBE-4CFE-D44B-B4D9-97CD10254473}" srcId="{6F26A2B8-25AC-49D2-A75B-733F609B8D25}" destId="{5C098B78-05A4-7E49-8FD1-B594F02A9F32}" srcOrd="3" destOrd="0" parTransId="{CB98BC9B-D1AA-A042-A447-EB407B71C355}" sibTransId="{C997D5E4-3356-1240-9D6D-EA186FCA6AD9}"/>
    <dgm:cxn modelId="{614715C3-0E44-9340-9D53-298642A55E46}" type="presOf" srcId="{07C8E603-B40E-0E43-B8D4-C8F1B076A1C8}" destId="{5E93DC2F-12A6-C640-A3DF-8C70B7BEF12F}" srcOrd="0" destOrd="0" presId="urn:microsoft.com/office/officeart/2005/8/layout/vList2"/>
    <dgm:cxn modelId="{5C0439ED-BA3E-134F-B8C3-5882981EBA77}" type="presParOf" srcId="{CFEBBED8-90D1-DA43-973A-75D052CC729E}" destId="{EB5D4FF8-6066-B741-AED8-1E3BB4AD6F11}" srcOrd="0" destOrd="0" presId="urn:microsoft.com/office/officeart/2005/8/layout/vList2"/>
    <dgm:cxn modelId="{E6C80432-C4D2-9C40-A850-C5F7A4682FE3}" type="presParOf" srcId="{CFEBBED8-90D1-DA43-973A-75D052CC729E}" destId="{E662985C-AFD4-EC42-9E43-B56403BEF7B1}" srcOrd="1" destOrd="0" presId="urn:microsoft.com/office/officeart/2005/8/layout/vList2"/>
    <dgm:cxn modelId="{31BA6988-8E40-3B43-AEB8-726649BC00AD}" type="presParOf" srcId="{CFEBBED8-90D1-DA43-973A-75D052CC729E}" destId="{5E93DC2F-12A6-C640-A3DF-8C70B7BEF12F}" srcOrd="2" destOrd="0" presId="urn:microsoft.com/office/officeart/2005/8/layout/vList2"/>
    <dgm:cxn modelId="{D521A26B-E0BB-4047-B02F-BB58BC024C00}" type="presParOf" srcId="{CFEBBED8-90D1-DA43-973A-75D052CC729E}" destId="{C1E90ADC-521E-2B49-9B49-1AE90031B7B2}" srcOrd="3" destOrd="0" presId="urn:microsoft.com/office/officeart/2005/8/layout/vList2"/>
    <dgm:cxn modelId="{0DEFD3BC-2A50-1B47-A231-A907DB1CEA6B}" type="presParOf" srcId="{CFEBBED8-90D1-DA43-973A-75D052CC729E}" destId="{F9664702-318C-3D4B-A510-4EBF4D6C7450}" srcOrd="4" destOrd="0" presId="urn:microsoft.com/office/officeart/2005/8/layout/vList2"/>
    <dgm:cxn modelId="{3CB564F3-ABFF-9E40-8570-9151A2405804}" type="presParOf" srcId="{CFEBBED8-90D1-DA43-973A-75D052CC729E}" destId="{5DB95D05-0A00-FA40-B370-D8BA387C97D1}" srcOrd="5" destOrd="0" presId="urn:microsoft.com/office/officeart/2005/8/layout/vList2"/>
    <dgm:cxn modelId="{08EFEBD7-E2F5-3E49-8E9E-1EF95D28250A}" type="presParOf" srcId="{CFEBBED8-90D1-DA43-973A-75D052CC729E}" destId="{28CBCD0D-79FF-AA49-9DE3-6E9690D8B9A6}" srcOrd="6" destOrd="0" presId="urn:microsoft.com/office/officeart/2005/8/layout/vList2"/>
    <dgm:cxn modelId="{8D6293EC-DB9A-A044-8B57-8BDA2CB255F7}" type="presParOf" srcId="{CFEBBED8-90D1-DA43-973A-75D052CC729E}" destId="{B387F615-F78A-8643-B2E9-26BAF555D82B}" srcOrd="7" destOrd="0" presId="urn:microsoft.com/office/officeart/2005/8/layout/vList2"/>
    <dgm:cxn modelId="{6164F0FB-2AE9-F747-A3F1-195EC74B608B}" type="presParOf" srcId="{CFEBBED8-90D1-DA43-973A-75D052CC729E}" destId="{40B12710-818D-7C42-9D90-49A3CF07DEC2}" srcOrd="8" destOrd="0" presId="urn:microsoft.com/office/officeart/2005/8/layout/vList2"/>
    <dgm:cxn modelId="{71325550-4416-0449-96DD-D6C17D3A2705}" type="presParOf" srcId="{CFEBBED8-90D1-DA43-973A-75D052CC729E}" destId="{CF4802E2-8942-604C-8AEF-3D2349E8E99D}" srcOrd="9" destOrd="0" presId="urn:microsoft.com/office/officeart/2005/8/layout/vList2"/>
    <dgm:cxn modelId="{1179F3C9-6BE1-6948-B417-E3E7FA924523}" type="presParOf" srcId="{CFEBBED8-90D1-DA43-973A-75D052CC729E}" destId="{91CAB7E7-0730-F045-AAF4-3EE93E51CDFE}" srcOrd="1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4BFD3B-C60B-CD48-B51F-3694527B261D}"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A1D2379F-6252-3246-B7D9-8E2D7CB748B7}">
      <dgm:prSet phldrT="[Text]"/>
      <dgm:spPr/>
      <dgm:t>
        <a:bodyPr/>
        <a:lstStyle/>
        <a:p>
          <a:r>
            <a:rPr lang="en-US" dirty="0"/>
            <a:t>Poverty</a:t>
          </a:r>
        </a:p>
      </dgm:t>
    </dgm:pt>
    <dgm:pt modelId="{B31717CA-E6F9-EC44-9F13-E55317EE55A0}" type="parTrans" cxnId="{C3DD7D22-9194-D145-A134-3C117453FD8C}">
      <dgm:prSet/>
      <dgm:spPr/>
      <dgm:t>
        <a:bodyPr/>
        <a:lstStyle/>
        <a:p>
          <a:endParaRPr lang="en-US"/>
        </a:p>
      </dgm:t>
    </dgm:pt>
    <dgm:pt modelId="{265DBCF7-3316-4A43-82C5-2A5CE0226834}" type="sibTrans" cxnId="{C3DD7D22-9194-D145-A134-3C117453FD8C}">
      <dgm:prSet/>
      <dgm:spPr/>
      <dgm:t>
        <a:bodyPr/>
        <a:lstStyle/>
        <a:p>
          <a:endParaRPr lang="en-US"/>
        </a:p>
      </dgm:t>
    </dgm:pt>
    <dgm:pt modelId="{FA6515FC-C214-344C-9069-25A8EA2E4E4A}">
      <dgm:prSet phldrT="[Text]"/>
      <dgm:spPr/>
      <dgm:t>
        <a:bodyPr/>
        <a:lstStyle/>
        <a:p>
          <a:r>
            <a:rPr lang="en-US" dirty="0"/>
            <a:t>Inequality</a:t>
          </a:r>
        </a:p>
      </dgm:t>
    </dgm:pt>
    <dgm:pt modelId="{3F8692C5-0B1F-574F-898D-10209775CE33}" type="parTrans" cxnId="{5DD8A09E-4FB6-6444-814C-2D675E3A87FF}">
      <dgm:prSet/>
      <dgm:spPr/>
      <dgm:t>
        <a:bodyPr/>
        <a:lstStyle/>
        <a:p>
          <a:endParaRPr lang="en-US"/>
        </a:p>
      </dgm:t>
    </dgm:pt>
    <dgm:pt modelId="{B8D6FEBF-B95A-4942-A3F7-A8A220F936A9}" type="sibTrans" cxnId="{5DD8A09E-4FB6-6444-814C-2D675E3A87FF}">
      <dgm:prSet/>
      <dgm:spPr/>
      <dgm:t>
        <a:bodyPr/>
        <a:lstStyle/>
        <a:p>
          <a:endParaRPr lang="en-US"/>
        </a:p>
      </dgm:t>
    </dgm:pt>
    <dgm:pt modelId="{21090DFB-FAE7-3C42-9E6E-6C1ED4BBF5CB}">
      <dgm:prSet phldrT="[Text]"/>
      <dgm:spPr/>
      <dgm:t>
        <a:bodyPr/>
        <a:lstStyle/>
        <a:p>
          <a:r>
            <a:rPr lang="en-US" dirty="0"/>
            <a:t>Economic insecurity</a:t>
          </a:r>
        </a:p>
      </dgm:t>
    </dgm:pt>
    <dgm:pt modelId="{982DED4D-74E5-BF46-98D3-BA734B03DC91}" type="parTrans" cxnId="{642F3DC6-8E42-3943-9EE6-6B8F8ECCB210}">
      <dgm:prSet/>
      <dgm:spPr/>
      <dgm:t>
        <a:bodyPr/>
        <a:lstStyle/>
        <a:p>
          <a:endParaRPr lang="en-US"/>
        </a:p>
      </dgm:t>
    </dgm:pt>
    <dgm:pt modelId="{EECF6399-405F-B543-B49E-08B877FD3DD0}" type="sibTrans" cxnId="{642F3DC6-8E42-3943-9EE6-6B8F8ECCB210}">
      <dgm:prSet/>
      <dgm:spPr/>
      <dgm:t>
        <a:bodyPr/>
        <a:lstStyle/>
        <a:p>
          <a:endParaRPr lang="en-US"/>
        </a:p>
      </dgm:t>
    </dgm:pt>
    <dgm:pt modelId="{FD5C0F2B-4417-0242-A7F8-6E17F9DD68E2}">
      <dgm:prSet phldrT="[Text]"/>
      <dgm:spPr/>
      <dgm:t>
        <a:bodyPr/>
        <a:lstStyle/>
        <a:p>
          <a:r>
            <a:rPr lang="en-US" dirty="0"/>
            <a:t>Trust</a:t>
          </a:r>
        </a:p>
      </dgm:t>
    </dgm:pt>
    <dgm:pt modelId="{F165762D-5916-1D4B-9714-81E74E5273F7}" type="parTrans" cxnId="{725E8DD8-CC74-EF4B-9B7B-58E8DBB7C1A7}">
      <dgm:prSet/>
      <dgm:spPr/>
      <dgm:t>
        <a:bodyPr/>
        <a:lstStyle/>
        <a:p>
          <a:endParaRPr lang="en-US"/>
        </a:p>
      </dgm:t>
    </dgm:pt>
    <dgm:pt modelId="{F117AC56-6D43-B54E-9060-E830BD53EEFB}" type="sibTrans" cxnId="{725E8DD8-CC74-EF4B-9B7B-58E8DBB7C1A7}">
      <dgm:prSet/>
      <dgm:spPr/>
      <dgm:t>
        <a:bodyPr/>
        <a:lstStyle/>
        <a:p>
          <a:endParaRPr lang="en-US"/>
        </a:p>
      </dgm:t>
    </dgm:pt>
    <dgm:pt modelId="{ADF5712B-8824-924D-A4EB-B894D7B080B9}" type="pres">
      <dgm:prSet presAssocID="{7E4BFD3B-C60B-CD48-B51F-3694527B261D}" presName="Name0" presStyleCnt="0">
        <dgm:presLayoutVars>
          <dgm:dir/>
          <dgm:resizeHandles val="exact"/>
        </dgm:presLayoutVars>
      </dgm:prSet>
      <dgm:spPr/>
    </dgm:pt>
    <dgm:pt modelId="{B555F4B1-DF4D-CB42-986C-648D3C752246}" type="pres">
      <dgm:prSet presAssocID="{A1D2379F-6252-3246-B7D9-8E2D7CB748B7}" presName="node" presStyleLbl="node1" presStyleIdx="0" presStyleCnt="4">
        <dgm:presLayoutVars>
          <dgm:bulletEnabled val="1"/>
        </dgm:presLayoutVars>
      </dgm:prSet>
      <dgm:spPr/>
    </dgm:pt>
    <dgm:pt modelId="{F075901D-8EAE-BA4E-9906-25010AE85A0D}" type="pres">
      <dgm:prSet presAssocID="{265DBCF7-3316-4A43-82C5-2A5CE0226834}" presName="sibTrans" presStyleLbl="sibTrans2D1" presStyleIdx="0" presStyleCnt="4"/>
      <dgm:spPr/>
    </dgm:pt>
    <dgm:pt modelId="{9DE36E7F-59E2-C94C-9B32-931B936DA9AF}" type="pres">
      <dgm:prSet presAssocID="{265DBCF7-3316-4A43-82C5-2A5CE0226834}" presName="connectorText" presStyleLbl="sibTrans2D1" presStyleIdx="0" presStyleCnt="4"/>
      <dgm:spPr/>
    </dgm:pt>
    <dgm:pt modelId="{5B39ED7A-6467-9646-BA73-44BCB2E7D94A}" type="pres">
      <dgm:prSet presAssocID="{FA6515FC-C214-344C-9069-25A8EA2E4E4A}" presName="node" presStyleLbl="node1" presStyleIdx="1" presStyleCnt="4">
        <dgm:presLayoutVars>
          <dgm:bulletEnabled val="1"/>
        </dgm:presLayoutVars>
      </dgm:prSet>
      <dgm:spPr/>
    </dgm:pt>
    <dgm:pt modelId="{1CBE9BA9-B20A-CB4E-AE7A-1CDBF6B8EFF8}" type="pres">
      <dgm:prSet presAssocID="{B8D6FEBF-B95A-4942-A3F7-A8A220F936A9}" presName="sibTrans" presStyleLbl="sibTrans2D1" presStyleIdx="1" presStyleCnt="4"/>
      <dgm:spPr/>
    </dgm:pt>
    <dgm:pt modelId="{75EF37EF-95DF-CD4C-B731-3E8BD05E5AB0}" type="pres">
      <dgm:prSet presAssocID="{B8D6FEBF-B95A-4942-A3F7-A8A220F936A9}" presName="connectorText" presStyleLbl="sibTrans2D1" presStyleIdx="1" presStyleCnt="4"/>
      <dgm:spPr/>
    </dgm:pt>
    <dgm:pt modelId="{A918D54A-E315-7F4D-B524-546C360CF228}" type="pres">
      <dgm:prSet presAssocID="{21090DFB-FAE7-3C42-9E6E-6C1ED4BBF5CB}" presName="node" presStyleLbl="node1" presStyleIdx="2" presStyleCnt="4">
        <dgm:presLayoutVars>
          <dgm:bulletEnabled val="1"/>
        </dgm:presLayoutVars>
      </dgm:prSet>
      <dgm:spPr/>
    </dgm:pt>
    <dgm:pt modelId="{5DD76AE4-70BA-A945-ADCB-BCD4245C17D3}" type="pres">
      <dgm:prSet presAssocID="{EECF6399-405F-B543-B49E-08B877FD3DD0}" presName="sibTrans" presStyleLbl="sibTrans2D1" presStyleIdx="2" presStyleCnt="4"/>
      <dgm:spPr/>
    </dgm:pt>
    <dgm:pt modelId="{2092F3F1-79C5-2542-B6E8-463497825794}" type="pres">
      <dgm:prSet presAssocID="{EECF6399-405F-B543-B49E-08B877FD3DD0}" presName="connectorText" presStyleLbl="sibTrans2D1" presStyleIdx="2" presStyleCnt="4"/>
      <dgm:spPr/>
    </dgm:pt>
    <dgm:pt modelId="{7F12BA1C-9DDB-544D-AB0C-7FD87F3E74C4}" type="pres">
      <dgm:prSet presAssocID="{FD5C0F2B-4417-0242-A7F8-6E17F9DD68E2}" presName="node" presStyleLbl="node1" presStyleIdx="3" presStyleCnt="4">
        <dgm:presLayoutVars>
          <dgm:bulletEnabled val="1"/>
        </dgm:presLayoutVars>
      </dgm:prSet>
      <dgm:spPr/>
    </dgm:pt>
    <dgm:pt modelId="{4D5876F8-E2CE-C84A-8847-357ED3A8A77B}" type="pres">
      <dgm:prSet presAssocID="{F117AC56-6D43-B54E-9060-E830BD53EEFB}" presName="sibTrans" presStyleLbl="sibTrans2D1" presStyleIdx="3" presStyleCnt="4"/>
      <dgm:spPr/>
    </dgm:pt>
    <dgm:pt modelId="{D7014C03-D9E7-F746-9319-4B074E17F332}" type="pres">
      <dgm:prSet presAssocID="{F117AC56-6D43-B54E-9060-E830BD53EEFB}" presName="connectorText" presStyleLbl="sibTrans2D1" presStyleIdx="3" presStyleCnt="4"/>
      <dgm:spPr/>
    </dgm:pt>
  </dgm:ptLst>
  <dgm:cxnLst>
    <dgm:cxn modelId="{CF70BE01-B467-C94B-9072-9F51AD917229}" type="presOf" srcId="{EECF6399-405F-B543-B49E-08B877FD3DD0}" destId="{5DD76AE4-70BA-A945-ADCB-BCD4245C17D3}" srcOrd="0" destOrd="0" presId="urn:microsoft.com/office/officeart/2005/8/layout/cycle7"/>
    <dgm:cxn modelId="{C3DD7D22-9194-D145-A134-3C117453FD8C}" srcId="{7E4BFD3B-C60B-CD48-B51F-3694527B261D}" destId="{A1D2379F-6252-3246-B7D9-8E2D7CB748B7}" srcOrd="0" destOrd="0" parTransId="{B31717CA-E6F9-EC44-9F13-E55317EE55A0}" sibTransId="{265DBCF7-3316-4A43-82C5-2A5CE0226834}"/>
    <dgm:cxn modelId="{FC386A25-25E1-AC45-AB79-9B04E1E7D758}" type="presOf" srcId="{F117AC56-6D43-B54E-9060-E830BD53EEFB}" destId="{D7014C03-D9E7-F746-9319-4B074E17F332}" srcOrd="1" destOrd="0" presId="urn:microsoft.com/office/officeart/2005/8/layout/cycle7"/>
    <dgm:cxn modelId="{A1267E64-47C8-9548-BE6D-73DC23838CC0}" type="presOf" srcId="{265DBCF7-3316-4A43-82C5-2A5CE0226834}" destId="{9DE36E7F-59E2-C94C-9B32-931B936DA9AF}" srcOrd="1" destOrd="0" presId="urn:microsoft.com/office/officeart/2005/8/layout/cycle7"/>
    <dgm:cxn modelId="{BA47DB84-3A7C-0F46-9034-82778F383841}" type="presOf" srcId="{B8D6FEBF-B95A-4942-A3F7-A8A220F936A9}" destId="{1CBE9BA9-B20A-CB4E-AE7A-1CDBF6B8EFF8}" srcOrd="0" destOrd="0" presId="urn:microsoft.com/office/officeart/2005/8/layout/cycle7"/>
    <dgm:cxn modelId="{99ED7689-F9F6-7643-AFCA-0ED990965D02}" type="presOf" srcId="{A1D2379F-6252-3246-B7D9-8E2D7CB748B7}" destId="{B555F4B1-DF4D-CB42-986C-648D3C752246}" srcOrd="0" destOrd="0" presId="urn:microsoft.com/office/officeart/2005/8/layout/cycle7"/>
    <dgm:cxn modelId="{01AF668A-4423-474C-9ECC-3B9ABD128857}" type="presOf" srcId="{FD5C0F2B-4417-0242-A7F8-6E17F9DD68E2}" destId="{7F12BA1C-9DDB-544D-AB0C-7FD87F3E74C4}" srcOrd="0" destOrd="0" presId="urn:microsoft.com/office/officeart/2005/8/layout/cycle7"/>
    <dgm:cxn modelId="{09A9D88B-38B0-2D4B-BA66-5473B306F312}" type="presOf" srcId="{F117AC56-6D43-B54E-9060-E830BD53EEFB}" destId="{4D5876F8-E2CE-C84A-8847-357ED3A8A77B}" srcOrd="0" destOrd="0" presId="urn:microsoft.com/office/officeart/2005/8/layout/cycle7"/>
    <dgm:cxn modelId="{5DD8A09E-4FB6-6444-814C-2D675E3A87FF}" srcId="{7E4BFD3B-C60B-CD48-B51F-3694527B261D}" destId="{FA6515FC-C214-344C-9069-25A8EA2E4E4A}" srcOrd="1" destOrd="0" parTransId="{3F8692C5-0B1F-574F-898D-10209775CE33}" sibTransId="{B8D6FEBF-B95A-4942-A3F7-A8A220F936A9}"/>
    <dgm:cxn modelId="{24B477B0-C0C4-4748-896E-81662EA42669}" type="presOf" srcId="{B8D6FEBF-B95A-4942-A3F7-A8A220F936A9}" destId="{75EF37EF-95DF-CD4C-B731-3E8BD05E5AB0}" srcOrd="1" destOrd="0" presId="urn:microsoft.com/office/officeart/2005/8/layout/cycle7"/>
    <dgm:cxn modelId="{60C2C8BA-FA23-4642-AC90-12E6DC6466E9}" type="presOf" srcId="{7E4BFD3B-C60B-CD48-B51F-3694527B261D}" destId="{ADF5712B-8824-924D-A4EB-B894D7B080B9}" srcOrd="0" destOrd="0" presId="urn:microsoft.com/office/officeart/2005/8/layout/cycle7"/>
    <dgm:cxn modelId="{7B261AC2-FAFA-E447-AD89-F080B5AA9B7D}" type="presOf" srcId="{21090DFB-FAE7-3C42-9E6E-6C1ED4BBF5CB}" destId="{A918D54A-E315-7F4D-B524-546C360CF228}" srcOrd="0" destOrd="0" presId="urn:microsoft.com/office/officeart/2005/8/layout/cycle7"/>
    <dgm:cxn modelId="{642F3DC6-8E42-3943-9EE6-6B8F8ECCB210}" srcId="{7E4BFD3B-C60B-CD48-B51F-3694527B261D}" destId="{21090DFB-FAE7-3C42-9E6E-6C1ED4BBF5CB}" srcOrd="2" destOrd="0" parTransId="{982DED4D-74E5-BF46-98D3-BA734B03DC91}" sibTransId="{EECF6399-405F-B543-B49E-08B877FD3DD0}"/>
    <dgm:cxn modelId="{725E8DD8-CC74-EF4B-9B7B-58E8DBB7C1A7}" srcId="{7E4BFD3B-C60B-CD48-B51F-3694527B261D}" destId="{FD5C0F2B-4417-0242-A7F8-6E17F9DD68E2}" srcOrd="3" destOrd="0" parTransId="{F165762D-5916-1D4B-9714-81E74E5273F7}" sibTransId="{F117AC56-6D43-B54E-9060-E830BD53EEFB}"/>
    <dgm:cxn modelId="{E074B7E2-57A5-334A-B02F-0584C3511635}" type="presOf" srcId="{FA6515FC-C214-344C-9069-25A8EA2E4E4A}" destId="{5B39ED7A-6467-9646-BA73-44BCB2E7D94A}" srcOrd="0" destOrd="0" presId="urn:microsoft.com/office/officeart/2005/8/layout/cycle7"/>
    <dgm:cxn modelId="{EB336DFA-664A-6645-A9CD-FF3BDEDFC52D}" type="presOf" srcId="{EECF6399-405F-B543-B49E-08B877FD3DD0}" destId="{2092F3F1-79C5-2542-B6E8-463497825794}" srcOrd="1" destOrd="0" presId="urn:microsoft.com/office/officeart/2005/8/layout/cycle7"/>
    <dgm:cxn modelId="{696259FE-9C1E-3C4A-8812-50577AC2544E}" type="presOf" srcId="{265DBCF7-3316-4A43-82C5-2A5CE0226834}" destId="{F075901D-8EAE-BA4E-9906-25010AE85A0D}" srcOrd="0" destOrd="0" presId="urn:microsoft.com/office/officeart/2005/8/layout/cycle7"/>
    <dgm:cxn modelId="{B52EF0C2-DC4E-B647-8902-02AE7139C945}" type="presParOf" srcId="{ADF5712B-8824-924D-A4EB-B894D7B080B9}" destId="{B555F4B1-DF4D-CB42-986C-648D3C752246}" srcOrd="0" destOrd="0" presId="urn:microsoft.com/office/officeart/2005/8/layout/cycle7"/>
    <dgm:cxn modelId="{7E8AE5CA-F457-5144-A802-4BC799E84166}" type="presParOf" srcId="{ADF5712B-8824-924D-A4EB-B894D7B080B9}" destId="{F075901D-8EAE-BA4E-9906-25010AE85A0D}" srcOrd="1" destOrd="0" presId="urn:microsoft.com/office/officeart/2005/8/layout/cycle7"/>
    <dgm:cxn modelId="{87D9E4FD-0A99-1940-A691-AEB2CF8EBB90}" type="presParOf" srcId="{F075901D-8EAE-BA4E-9906-25010AE85A0D}" destId="{9DE36E7F-59E2-C94C-9B32-931B936DA9AF}" srcOrd="0" destOrd="0" presId="urn:microsoft.com/office/officeart/2005/8/layout/cycle7"/>
    <dgm:cxn modelId="{B7A4CC6D-46A1-2C4D-ADD1-DC34E1A2BCCD}" type="presParOf" srcId="{ADF5712B-8824-924D-A4EB-B894D7B080B9}" destId="{5B39ED7A-6467-9646-BA73-44BCB2E7D94A}" srcOrd="2" destOrd="0" presId="urn:microsoft.com/office/officeart/2005/8/layout/cycle7"/>
    <dgm:cxn modelId="{E41CE7CC-10F6-8948-8989-0316F441BF22}" type="presParOf" srcId="{ADF5712B-8824-924D-A4EB-B894D7B080B9}" destId="{1CBE9BA9-B20A-CB4E-AE7A-1CDBF6B8EFF8}" srcOrd="3" destOrd="0" presId="urn:microsoft.com/office/officeart/2005/8/layout/cycle7"/>
    <dgm:cxn modelId="{15A9336F-8F4F-8343-9B47-20EA95579220}" type="presParOf" srcId="{1CBE9BA9-B20A-CB4E-AE7A-1CDBF6B8EFF8}" destId="{75EF37EF-95DF-CD4C-B731-3E8BD05E5AB0}" srcOrd="0" destOrd="0" presId="urn:microsoft.com/office/officeart/2005/8/layout/cycle7"/>
    <dgm:cxn modelId="{3DD1B8A2-8E68-374A-87E1-E8C01F89E9FA}" type="presParOf" srcId="{ADF5712B-8824-924D-A4EB-B894D7B080B9}" destId="{A918D54A-E315-7F4D-B524-546C360CF228}" srcOrd="4" destOrd="0" presId="urn:microsoft.com/office/officeart/2005/8/layout/cycle7"/>
    <dgm:cxn modelId="{0AA114B3-1232-3840-BF37-104E7C14F61B}" type="presParOf" srcId="{ADF5712B-8824-924D-A4EB-B894D7B080B9}" destId="{5DD76AE4-70BA-A945-ADCB-BCD4245C17D3}" srcOrd="5" destOrd="0" presId="urn:microsoft.com/office/officeart/2005/8/layout/cycle7"/>
    <dgm:cxn modelId="{1DD3DCE6-917D-6945-88CA-3401AC6435E9}" type="presParOf" srcId="{5DD76AE4-70BA-A945-ADCB-BCD4245C17D3}" destId="{2092F3F1-79C5-2542-B6E8-463497825794}" srcOrd="0" destOrd="0" presId="urn:microsoft.com/office/officeart/2005/8/layout/cycle7"/>
    <dgm:cxn modelId="{B0D994B0-A5AB-D442-B339-89BB3634B1A7}" type="presParOf" srcId="{ADF5712B-8824-924D-A4EB-B894D7B080B9}" destId="{7F12BA1C-9DDB-544D-AB0C-7FD87F3E74C4}" srcOrd="6" destOrd="0" presId="urn:microsoft.com/office/officeart/2005/8/layout/cycle7"/>
    <dgm:cxn modelId="{0D79BF5A-72FA-AB46-84B6-D60E6604DBAC}" type="presParOf" srcId="{ADF5712B-8824-924D-A4EB-B894D7B080B9}" destId="{4D5876F8-E2CE-C84A-8847-357ED3A8A77B}" srcOrd="7" destOrd="0" presId="urn:microsoft.com/office/officeart/2005/8/layout/cycle7"/>
    <dgm:cxn modelId="{CF56F586-D62B-E24B-A512-B189FF3C1978}" type="presParOf" srcId="{4D5876F8-E2CE-C84A-8847-357ED3A8A77B}" destId="{D7014C03-D9E7-F746-9319-4B074E17F332}"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9AF5-3C30-D348-9364-EF595339427F}">
      <dsp:nvSpPr>
        <dsp:cNvPr id="0" name=""/>
        <dsp:cNvSpPr/>
      </dsp:nvSpPr>
      <dsp:spPr>
        <a:xfrm>
          <a:off x="989704" y="2241668"/>
          <a:ext cx="3426305" cy="2055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dirty="0">
              <a:effectLst/>
              <a:latin typeface="Calibri" panose="020F0502020204030204" pitchFamily="34" charset="0"/>
              <a:ea typeface="Calibri" panose="020F0502020204030204" pitchFamily="34" charset="0"/>
              <a:cs typeface="Times New Roman" panose="02020603050405020304" pitchFamily="18" charset="0"/>
            </a:rPr>
            <a:t>Investments in social infrastructure and service provision</a:t>
          </a:r>
          <a:endParaRPr lang="en-US" sz="2400" b="1" kern="1200" dirty="0"/>
        </a:p>
      </dsp:txBody>
      <dsp:txXfrm>
        <a:off x="989704" y="2241668"/>
        <a:ext cx="3426305" cy="2055783"/>
      </dsp:txXfrm>
    </dsp:sp>
    <dsp:sp modelId="{B1C66474-63E5-BC4F-8DF2-36651FADB68F}">
      <dsp:nvSpPr>
        <dsp:cNvPr id="0" name=""/>
        <dsp:cNvSpPr/>
      </dsp:nvSpPr>
      <dsp:spPr>
        <a:xfrm>
          <a:off x="4543742" y="94485"/>
          <a:ext cx="3426305" cy="2055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dirty="0">
              <a:effectLst/>
              <a:latin typeface="Calibri" panose="020F0502020204030204" pitchFamily="34" charset="0"/>
              <a:ea typeface="Calibri" panose="020F0502020204030204" pitchFamily="34" charset="0"/>
              <a:cs typeface="Times New Roman" panose="02020603050405020304" pitchFamily="18" charset="0"/>
            </a:rPr>
            <a:t>Strengthening social protection systems and safety nets</a:t>
          </a:r>
          <a:endParaRPr lang="en-US" sz="2400" b="1" kern="1200" dirty="0"/>
        </a:p>
      </dsp:txBody>
      <dsp:txXfrm>
        <a:off x="4543742" y="94485"/>
        <a:ext cx="3426305" cy="2055783"/>
      </dsp:txXfrm>
    </dsp:sp>
    <dsp:sp modelId="{A9D5DCA8-F509-F442-A8B0-DD2C6BA9DE26}">
      <dsp:nvSpPr>
        <dsp:cNvPr id="0" name=""/>
        <dsp:cNvSpPr/>
      </dsp:nvSpPr>
      <dsp:spPr>
        <a:xfrm>
          <a:off x="8161817" y="94485"/>
          <a:ext cx="3426305" cy="2055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dirty="0">
              <a:effectLst/>
              <a:latin typeface="Calibri" panose="020F0502020204030204" pitchFamily="34" charset="0"/>
              <a:ea typeface="Calibri" panose="020F0502020204030204" pitchFamily="34" charset="0"/>
              <a:cs typeface="Times New Roman" panose="02020603050405020304" pitchFamily="18" charset="0"/>
            </a:rPr>
            <a:t> Creating an enabling environment for increased local and foreign direct investment</a:t>
          </a:r>
          <a:endParaRPr lang="en-US" sz="2400" b="1" kern="1200" dirty="0"/>
        </a:p>
      </dsp:txBody>
      <dsp:txXfrm>
        <a:off x="8161817" y="94485"/>
        <a:ext cx="3426305" cy="2055783"/>
      </dsp:txXfrm>
    </dsp:sp>
    <dsp:sp modelId="{AB1273A7-CBA7-2346-B695-DB000331AB2C}">
      <dsp:nvSpPr>
        <dsp:cNvPr id="0" name=""/>
        <dsp:cNvSpPr/>
      </dsp:nvSpPr>
      <dsp:spPr>
        <a:xfrm>
          <a:off x="989704" y="4365655"/>
          <a:ext cx="3426305" cy="2055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dirty="0">
              <a:effectLst/>
              <a:latin typeface="Calibri" panose="020F0502020204030204" pitchFamily="34" charset="0"/>
              <a:ea typeface="Calibri" panose="020F0502020204030204" pitchFamily="34" charset="0"/>
              <a:cs typeface="Times New Roman" panose="02020603050405020304" pitchFamily="18" charset="0"/>
            </a:rPr>
            <a:t>New national model of accounting</a:t>
          </a:r>
          <a:endParaRPr lang="en-US" sz="2400" b="1" kern="1200" dirty="0"/>
        </a:p>
      </dsp:txBody>
      <dsp:txXfrm>
        <a:off x="989704" y="4365655"/>
        <a:ext cx="3426305" cy="2055783"/>
      </dsp:txXfrm>
    </dsp:sp>
    <dsp:sp modelId="{9A6C051C-8E80-5E4B-A924-6789229E511E}">
      <dsp:nvSpPr>
        <dsp:cNvPr id="0" name=""/>
        <dsp:cNvSpPr/>
      </dsp:nvSpPr>
      <dsp:spPr>
        <a:xfrm>
          <a:off x="8177407" y="4365655"/>
          <a:ext cx="3426305" cy="2055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dirty="0">
              <a:effectLst/>
              <a:latin typeface="Calibri" panose="020F0502020204030204" pitchFamily="34" charset="0"/>
              <a:ea typeface="Calibri" panose="020F0502020204030204" pitchFamily="34" charset="0"/>
              <a:cs typeface="Times New Roman" panose="02020603050405020304" pitchFamily="18" charset="0"/>
            </a:rPr>
            <a:t>Targeted support for the poor and marginalized groups</a:t>
          </a:r>
          <a:endParaRPr lang="en-US" sz="2400" b="1" kern="1200" dirty="0"/>
        </a:p>
      </dsp:txBody>
      <dsp:txXfrm>
        <a:off x="8177407" y="4365655"/>
        <a:ext cx="3426305" cy="2055783"/>
      </dsp:txXfrm>
    </dsp:sp>
    <dsp:sp modelId="{1876DF19-8517-0D4D-B382-9E3DCD710786}">
      <dsp:nvSpPr>
        <dsp:cNvPr id="0" name=""/>
        <dsp:cNvSpPr/>
      </dsp:nvSpPr>
      <dsp:spPr>
        <a:xfrm>
          <a:off x="8166888" y="2232554"/>
          <a:ext cx="3426305" cy="2055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dirty="0">
              <a:effectLst/>
              <a:latin typeface="Calibri" panose="020F0502020204030204" pitchFamily="34" charset="0"/>
              <a:ea typeface="Calibri" panose="020F0502020204030204" pitchFamily="34" charset="0"/>
              <a:cs typeface="Times New Roman" panose="02020603050405020304" pitchFamily="18" charset="0"/>
            </a:rPr>
            <a:t>Strategy for sustainable graduation from poverty</a:t>
          </a:r>
          <a:endParaRPr lang="en-US" sz="2400" b="1" kern="1200" dirty="0"/>
        </a:p>
      </dsp:txBody>
      <dsp:txXfrm>
        <a:off x="8166888" y="2232554"/>
        <a:ext cx="3426305" cy="2055783"/>
      </dsp:txXfrm>
    </dsp:sp>
    <dsp:sp modelId="{AA7DA6BB-6F8F-7942-A536-12FB2C15D2E4}">
      <dsp:nvSpPr>
        <dsp:cNvPr id="0" name=""/>
        <dsp:cNvSpPr/>
      </dsp:nvSpPr>
      <dsp:spPr>
        <a:xfrm>
          <a:off x="4545420" y="4365649"/>
          <a:ext cx="3426305" cy="2055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dirty="0">
              <a:effectLst/>
              <a:latin typeface="Calibri" panose="020F0502020204030204" pitchFamily="34" charset="0"/>
              <a:ea typeface="Calibri" panose="020F0502020204030204" pitchFamily="34" charset="0"/>
              <a:cs typeface="Times New Roman" panose="02020603050405020304" pitchFamily="18" charset="0"/>
            </a:rPr>
            <a:t>Establishing new initiatives in the areas of social insurance, social safety nets, and labor market support programs</a:t>
          </a:r>
          <a:endParaRPr lang="en-US" sz="2400" b="1" kern="1200" dirty="0"/>
        </a:p>
      </dsp:txBody>
      <dsp:txXfrm>
        <a:off x="4545420" y="4365649"/>
        <a:ext cx="3426305" cy="2055783"/>
      </dsp:txXfrm>
    </dsp:sp>
    <dsp:sp modelId="{54461AB6-B059-7249-9548-F19D8B708884}">
      <dsp:nvSpPr>
        <dsp:cNvPr id="0" name=""/>
        <dsp:cNvSpPr/>
      </dsp:nvSpPr>
      <dsp:spPr>
        <a:xfrm>
          <a:off x="4543605" y="2255326"/>
          <a:ext cx="3426305" cy="2055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dirty="0">
              <a:effectLst/>
              <a:latin typeface="Calibri" panose="020F0502020204030204" pitchFamily="34" charset="0"/>
              <a:ea typeface="Calibri" panose="020F0502020204030204" pitchFamily="34" charset="0"/>
              <a:cs typeface="Times New Roman" panose="02020603050405020304" pitchFamily="18" charset="0"/>
            </a:rPr>
            <a:t>Focusing on economic growth, job creation, improving livelihoods, and reducing vulnerabilities to climate chang</a:t>
          </a: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e </a:t>
          </a:r>
          <a:endParaRPr lang="en-US" sz="2400" kern="1200" dirty="0"/>
        </a:p>
      </dsp:txBody>
      <dsp:txXfrm>
        <a:off x="4543605" y="2255326"/>
        <a:ext cx="3426305" cy="2055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9AF5-3C30-D348-9364-EF595339427F}">
      <dsp:nvSpPr>
        <dsp:cNvPr id="0" name=""/>
        <dsp:cNvSpPr/>
      </dsp:nvSpPr>
      <dsp:spPr>
        <a:xfrm>
          <a:off x="574470" y="2401115"/>
          <a:ext cx="3426305" cy="205578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a:effectLst/>
              <a:latin typeface="Helvetica Neue" panose="02000503000000020004" pitchFamily="2" charset="0"/>
            </a:rPr>
            <a:t>A progressive taxation system towards comprehensive public service provision.</a:t>
          </a:r>
          <a:endParaRPr lang="en-US" sz="2400" b="1" kern="1200" dirty="0"/>
        </a:p>
      </dsp:txBody>
      <dsp:txXfrm>
        <a:off x="574470" y="2401115"/>
        <a:ext cx="3426305" cy="2055783"/>
      </dsp:txXfrm>
    </dsp:sp>
    <dsp:sp modelId="{A79F03E5-BA8F-2C4D-B4F4-CC833248A9BB}">
      <dsp:nvSpPr>
        <dsp:cNvPr id="0" name=""/>
        <dsp:cNvSpPr/>
      </dsp:nvSpPr>
      <dsp:spPr>
        <a:xfrm>
          <a:off x="4294615" y="2694"/>
          <a:ext cx="3426305" cy="205578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dirty="0">
              <a:effectLst/>
              <a:latin typeface="Helvetica Neue" panose="02000503000000020004" pitchFamily="2" charset="0"/>
            </a:rPr>
            <a:t>Expanding social protection programs to vulnerable and marginalized groups.</a:t>
          </a:r>
        </a:p>
      </dsp:txBody>
      <dsp:txXfrm>
        <a:off x="4294615" y="2694"/>
        <a:ext cx="3426305" cy="2055783"/>
      </dsp:txXfrm>
    </dsp:sp>
    <dsp:sp modelId="{ED1D95E5-97F9-FA4A-B8C1-E0ACC4CDA1FA}">
      <dsp:nvSpPr>
        <dsp:cNvPr id="0" name=""/>
        <dsp:cNvSpPr/>
      </dsp:nvSpPr>
      <dsp:spPr>
        <a:xfrm>
          <a:off x="8063551" y="2694"/>
          <a:ext cx="3426305" cy="205578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a:effectLst/>
              <a:latin typeface="Helvetica Neue" panose="02000503000000020004" pitchFamily="2" charset="0"/>
            </a:rPr>
            <a:t>Investing in education, health, and other basic services.</a:t>
          </a:r>
          <a:endParaRPr lang="en-US" sz="2400" kern="1200" dirty="0">
            <a:effectLst/>
            <a:latin typeface="Helvetica Neue" panose="02000503000000020004" pitchFamily="2" charset="0"/>
          </a:endParaRPr>
        </a:p>
      </dsp:txBody>
      <dsp:txXfrm>
        <a:off x="8063551" y="2694"/>
        <a:ext cx="3426305" cy="2055783"/>
      </dsp:txXfrm>
    </dsp:sp>
    <dsp:sp modelId="{0A86BAE0-920B-0E46-BCC9-4A48E4B3E8FC}">
      <dsp:nvSpPr>
        <dsp:cNvPr id="0" name=""/>
        <dsp:cNvSpPr/>
      </dsp:nvSpPr>
      <dsp:spPr>
        <a:xfrm>
          <a:off x="654029" y="4741083"/>
          <a:ext cx="3426305" cy="205578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a:effectLst/>
              <a:latin typeface="Helvetica Neue" panose="02000503000000020004" pitchFamily="2" charset="0"/>
            </a:rPr>
            <a:t>Promoting job creation and productive employment.</a:t>
          </a:r>
          <a:endParaRPr lang="en-US" sz="2400" kern="1200" dirty="0">
            <a:effectLst/>
            <a:latin typeface="Helvetica Neue" panose="02000503000000020004" pitchFamily="2" charset="0"/>
          </a:endParaRPr>
        </a:p>
      </dsp:txBody>
      <dsp:txXfrm>
        <a:off x="654029" y="4741083"/>
        <a:ext cx="3426305" cy="2055783"/>
      </dsp:txXfrm>
    </dsp:sp>
    <dsp:sp modelId="{D1F30685-93E4-F04A-934D-E684C18E1514}">
      <dsp:nvSpPr>
        <dsp:cNvPr id="0" name=""/>
        <dsp:cNvSpPr/>
      </dsp:nvSpPr>
      <dsp:spPr>
        <a:xfrm>
          <a:off x="4294615" y="2401108"/>
          <a:ext cx="3426305" cy="205578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a:effectLst/>
              <a:latin typeface="Helvetica Neue" panose="02000503000000020004" pitchFamily="2" charset="0"/>
            </a:rPr>
            <a:t>Encouraging equal access to productive assets for all individuals.</a:t>
          </a:r>
          <a:endParaRPr lang="en-US" sz="2400" kern="1200" dirty="0">
            <a:effectLst/>
            <a:latin typeface="Helvetica Neue" panose="02000503000000020004" pitchFamily="2" charset="0"/>
          </a:endParaRPr>
        </a:p>
      </dsp:txBody>
      <dsp:txXfrm>
        <a:off x="4294615" y="2401108"/>
        <a:ext cx="3426305" cy="2055783"/>
      </dsp:txXfrm>
    </dsp:sp>
    <dsp:sp modelId="{691D15F2-E8C9-0D49-A140-341AA68B083B}">
      <dsp:nvSpPr>
        <dsp:cNvPr id="0" name=""/>
        <dsp:cNvSpPr/>
      </dsp:nvSpPr>
      <dsp:spPr>
        <a:xfrm>
          <a:off x="8063551" y="2401108"/>
          <a:ext cx="3426305" cy="205578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a:effectLst/>
              <a:latin typeface="Helvetica Neue" panose="02000503000000020004" pitchFamily="2" charset="0"/>
            </a:rPr>
            <a:t>Increasing budget allocations and improving the efficiency of public expenditure.</a:t>
          </a:r>
          <a:endParaRPr lang="en-US" sz="2400" kern="1200" dirty="0">
            <a:effectLst/>
            <a:latin typeface="Helvetica Neue" panose="02000503000000020004" pitchFamily="2" charset="0"/>
          </a:endParaRPr>
        </a:p>
      </dsp:txBody>
      <dsp:txXfrm>
        <a:off x="8063551" y="2401108"/>
        <a:ext cx="3426305" cy="2055783"/>
      </dsp:txXfrm>
    </dsp:sp>
    <dsp:sp modelId="{94DCF953-0552-0A42-8803-25E79F225CEA}">
      <dsp:nvSpPr>
        <dsp:cNvPr id="0" name=""/>
        <dsp:cNvSpPr/>
      </dsp:nvSpPr>
      <dsp:spPr>
        <a:xfrm>
          <a:off x="4382842" y="4741076"/>
          <a:ext cx="3426305" cy="205578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a:effectLst/>
              <a:latin typeface="Helvetica Neue" panose="02000503000000020004" pitchFamily="2" charset="0"/>
            </a:rPr>
            <a:t>Implementing policies to promote gender equality and improve economic participation of women.</a:t>
          </a:r>
          <a:endParaRPr lang="en-US" sz="2400" kern="1200" dirty="0">
            <a:effectLst/>
            <a:latin typeface="Helvetica Neue" panose="02000503000000020004" pitchFamily="2" charset="0"/>
          </a:endParaRPr>
        </a:p>
      </dsp:txBody>
      <dsp:txXfrm>
        <a:off x="4382842" y="4741076"/>
        <a:ext cx="3426305" cy="2055783"/>
      </dsp:txXfrm>
    </dsp:sp>
    <dsp:sp modelId="{F2ED5DCA-39A6-B046-878D-D5658D00EC81}">
      <dsp:nvSpPr>
        <dsp:cNvPr id="0" name=""/>
        <dsp:cNvSpPr/>
      </dsp:nvSpPr>
      <dsp:spPr>
        <a:xfrm>
          <a:off x="8120187" y="4707751"/>
          <a:ext cx="3426305" cy="205578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a:effectLst/>
              <a:latin typeface="Helvetica Neue" panose="02000503000000020004" pitchFamily="2" charset="0"/>
            </a:rPr>
            <a:t>Increasing transparency and participation in decision-making </a:t>
          </a:r>
          <a:endParaRPr lang="en-US" sz="2400" kern="1200" dirty="0">
            <a:effectLst/>
            <a:latin typeface="Helvetica Neue" panose="02000503000000020004" pitchFamily="2" charset="0"/>
          </a:endParaRPr>
        </a:p>
      </dsp:txBody>
      <dsp:txXfrm>
        <a:off x="8120187" y="4707751"/>
        <a:ext cx="3426305" cy="2055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D4FF8-6066-B741-AED8-1E3BB4AD6F11}">
      <dsp:nvSpPr>
        <dsp:cNvPr id="0" name=""/>
        <dsp:cNvSpPr/>
      </dsp:nvSpPr>
      <dsp:spPr>
        <a:xfrm>
          <a:off x="0" y="115638"/>
          <a:ext cx="7691744" cy="1213289"/>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1. Vietnam: Implemented general poverty reduction mechanisms and policies, gradually reduced and abolished subsidy policies, increased repayable and conditional support policies, and achieved impressive poverty reduction regardless of the measurement methodologies. </a:t>
          </a:r>
          <a:endParaRPr lang="en-US" sz="1700" b="1" kern="1200" dirty="0"/>
        </a:p>
      </dsp:txBody>
      <dsp:txXfrm>
        <a:off x="59228" y="174866"/>
        <a:ext cx="7573288" cy="1094833"/>
      </dsp:txXfrm>
    </dsp:sp>
    <dsp:sp modelId="{C10A9CFF-A6D7-8243-825A-33F4A2D4538C}">
      <dsp:nvSpPr>
        <dsp:cNvPr id="0" name=""/>
        <dsp:cNvSpPr/>
      </dsp:nvSpPr>
      <dsp:spPr>
        <a:xfrm>
          <a:off x="0" y="1377888"/>
          <a:ext cx="7691744" cy="1213289"/>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2. Zambia: Implemented investments in social infrastructure and service provision, enhanced capacities to withstand effects of climate change, strengthened social protection systems and safety nets, affirmative action for marginalized groups, and created an enabling environment for increased local and foreign direct investment. </a:t>
          </a:r>
          <a:endParaRPr lang="en-US" sz="1700" b="1" kern="1200" dirty="0"/>
        </a:p>
      </dsp:txBody>
      <dsp:txXfrm>
        <a:off x="59228" y="1437116"/>
        <a:ext cx="7573288" cy="1094833"/>
      </dsp:txXfrm>
    </dsp:sp>
    <dsp:sp modelId="{46092781-4D72-1745-A7F6-DDBA2F91DFB7}">
      <dsp:nvSpPr>
        <dsp:cNvPr id="0" name=""/>
        <dsp:cNvSpPr/>
      </dsp:nvSpPr>
      <dsp:spPr>
        <a:xfrm>
          <a:off x="0" y="2640137"/>
          <a:ext cx="7691744" cy="1213289"/>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3. Uzbekistan: Implemented state support for income growth, a new national model of accounting, targeted support for the poor, and employment opportunities for those from low-income families. </a:t>
          </a:r>
          <a:endParaRPr lang="en-US" sz="1700" b="1" kern="1200" dirty="0"/>
        </a:p>
      </dsp:txBody>
      <dsp:txXfrm>
        <a:off x="59228" y="2699365"/>
        <a:ext cx="7573288" cy="1094833"/>
      </dsp:txXfrm>
    </dsp:sp>
    <dsp:sp modelId="{11A698D1-FD13-AB40-9F71-F38E772BA207}">
      <dsp:nvSpPr>
        <dsp:cNvPr id="0" name=""/>
        <dsp:cNvSpPr/>
      </dsp:nvSpPr>
      <dsp:spPr>
        <a:xfrm>
          <a:off x="0" y="3902388"/>
          <a:ext cx="7691744" cy="1213289"/>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4. Rwanda: Implemented scaling up social protection interventions, developed a Covid-19 Social Protection Response and Recovery Plan, and developed a strategy for sustainable graduation from poverty. </a:t>
          </a:r>
          <a:endParaRPr lang="en-US" sz="1700" b="1" kern="1200" dirty="0"/>
        </a:p>
      </dsp:txBody>
      <dsp:txXfrm>
        <a:off x="59228" y="3961616"/>
        <a:ext cx="7573288" cy="1094833"/>
      </dsp:txXfrm>
    </dsp:sp>
    <dsp:sp modelId="{EA11C8A0-D274-9040-A885-A516C3771D8A}">
      <dsp:nvSpPr>
        <dsp:cNvPr id="0" name=""/>
        <dsp:cNvSpPr/>
      </dsp:nvSpPr>
      <dsp:spPr>
        <a:xfrm>
          <a:off x="0" y="5164638"/>
          <a:ext cx="7691744" cy="1213289"/>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5. Romania: Implemented policies and measures to reduce the number of citizens living in severe and relative poverty, encouraging participation in the labor market, and developing the protection and social assistance system. </a:t>
          </a:r>
          <a:endParaRPr lang="en-US" sz="1700" b="1" kern="1200" dirty="0"/>
        </a:p>
      </dsp:txBody>
      <dsp:txXfrm>
        <a:off x="59228" y="5223866"/>
        <a:ext cx="7573288" cy="1094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D4FF8-6066-B741-AED8-1E3BB4AD6F11}">
      <dsp:nvSpPr>
        <dsp:cNvPr id="0" name=""/>
        <dsp:cNvSpPr/>
      </dsp:nvSpPr>
      <dsp:spPr>
        <a:xfrm>
          <a:off x="0" y="14274"/>
          <a:ext cx="7845286" cy="104832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effectLst/>
              <a:latin typeface="IBM Plex Sans" panose="020B0503050203000203" pitchFamily="34" charset="0"/>
            </a:rPr>
            <a:t>6. Saudi Arabia: Implemented steps to reduce income inequality through social safety nets and poverty reduction programs, improving existing programs, and establishing new initiatives in the areas of social insurance, social safety nets, and labor market support programs. </a:t>
          </a:r>
          <a:endParaRPr lang="en-US" sz="1400" b="1" kern="1200" dirty="0">
            <a:solidFill>
              <a:schemeClr val="bg1"/>
            </a:solidFill>
          </a:endParaRPr>
        </a:p>
      </dsp:txBody>
      <dsp:txXfrm>
        <a:off x="51175" y="65449"/>
        <a:ext cx="7742936" cy="945970"/>
      </dsp:txXfrm>
    </dsp:sp>
    <dsp:sp modelId="{5E93DC2F-12A6-C640-A3DF-8C70B7BEF12F}">
      <dsp:nvSpPr>
        <dsp:cNvPr id="0" name=""/>
        <dsp:cNvSpPr/>
      </dsp:nvSpPr>
      <dsp:spPr>
        <a:xfrm>
          <a:off x="0" y="1102914"/>
          <a:ext cx="7845286" cy="104832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effectLst/>
              <a:latin typeface="IBM Plex Sans" panose="020B0503050203000203" pitchFamily="34" charset="0"/>
            </a:rPr>
            <a:t>7. Slovakia: Implemented measures to reduce poverty and inequality under SDGs 1, 2, and 10, with observed progress but challenges with the implementation of antidiscrimination laws and insufficient deterrence for discrimination. </a:t>
          </a:r>
        </a:p>
      </dsp:txBody>
      <dsp:txXfrm>
        <a:off x="51175" y="1154089"/>
        <a:ext cx="7742936" cy="945970"/>
      </dsp:txXfrm>
    </dsp:sp>
    <dsp:sp modelId="{F9664702-318C-3D4B-A510-4EBF4D6C7450}">
      <dsp:nvSpPr>
        <dsp:cNvPr id="0" name=""/>
        <dsp:cNvSpPr/>
      </dsp:nvSpPr>
      <dsp:spPr>
        <a:xfrm>
          <a:off x="0" y="2191554"/>
          <a:ext cx="7845286" cy="104832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effectLst/>
              <a:latin typeface="IBM Plex Sans" panose="020B0503050203000203" pitchFamily="34" charset="0"/>
            </a:rPr>
            <a:t>8. Guyana: Implemented actions to expand access to technology, investments in the social sector, and infrastructure and incentives for private sector expansion. </a:t>
          </a:r>
        </a:p>
      </dsp:txBody>
      <dsp:txXfrm>
        <a:off x="51175" y="2242729"/>
        <a:ext cx="7742936" cy="945970"/>
      </dsp:txXfrm>
    </dsp:sp>
    <dsp:sp modelId="{28CBCD0D-79FF-AA49-9DE3-6E9690D8B9A6}">
      <dsp:nvSpPr>
        <dsp:cNvPr id="0" name=""/>
        <dsp:cNvSpPr/>
      </dsp:nvSpPr>
      <dsp:spPr>
        <a:xfrm>
          <a:off x="0" y="3280194"/>
          <a:ext cx="7845286" cy="104832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effectLst/>
              <a:latin typeface="IBM Plex Sans" panose="020B0503050203000203" pitchFamily="34" charset="0"/>
            </a:rPr>
            <a:t>9. Barbados: Implemented a multi-pronged approach to addressing systemic and structural challenges perpetuating poverty, focusing on economic growth, job creation, improving livelihoods, reducing vulnerabilities to climate change, and institutional strengthening of the social protection system. </a:t>
          </a:r>
        </a:p>
      </dsp:txBody>
      <dsp:txXfrm>
        <a:off x="51175" y="3331369"/>
        <a:ext cx="7742936" cy="945970"/>
      </dsp:txXfrm>
    </dsp:sp>
    <dsp:sp modelId="{40B12710-818D-7C42-9D90-49A3CF07DEC2}">
      <dsp:nvSpPr>
        <dsp:cNvPr id="0" name=""/>
        <dsp:cNvSpPr/>
      </dsp:nvSpPr>
      <dsp:spPr>
        <a:xfrm>
          <a:off x="0" y="4368834"/>
          <a:ext cx="7845286" cy="104832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effectLst/>
              <a:latin typeface="IBM Plex Sans" panose="020B0503050203000203" pitchFamily="34" charset="0"/>
            </a:rPr>
            <a:t>10. Bahrain: Implemented policies and programs aimed at promoting job creation, reducing unemployment, and addressing the efficiency of social support and protection, including the allocation of government subsidies to eligible individuals. </a:t>
          </a:r>
        </a:p>
      </dsp:txBody>
      <dsp:txXfrm>
        <a:off x="51175" y="4420009"/>
        <a:ext cx="7742936" cy="945970"/>
      </dsp:txXfrm>
    </dsp:sp>
    <dsp:sp modelId="{91CAB7E7-0730-F045-AAF4-3EE93E51CDFE}">
      <dsp:nvSpPr>
        <dsp:cNvPr id="0" name=""/>
        <dsp:cNvSpPr/>
      </dsp:nvSpPr>
      <dsp:spPr>
        <a:xfrm>
          <a:off x="0" y="5457474"/>
          <a:ext cx="7845286" cy="104832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effectLst/>
              <a:latin typeface="IBM Plex Sans" panose="020B0503050203000203" pitchFamily="34" charset="0"/>
            </a:rPr>
            <a:t>11. Timor </a:t>
          </a:r>
          <a:r>
            <a:rPr lang="en-US" sz="1400" b="1" i="0" kern="1200" dirty="0" err="1">
              <a:solidFill>
                <a:schemeClr val="bg1"/>
              </a:solidFill>
              <a:effectLst/>
              <a:latin typeface="IBM Plex Sans" panose="020B0503050203000203" pitchFamily="34" charset="0"/>
            </a:rPr>
            <a:t>Leste</a:t>
          </a:r>
          <a:r>
            <a:rPr lang="en-US" sz="1400" b="1" i="0" kern="1200" dirty="0">
              <a:solidFill>
                <a:schemeClr val="bg1"/>
              </a:solidFill>
              <a:effectLst/>
              <a:latin typeface="IBM Plex Sans" panose="020B0503050203000203" pitchFamily="34" charset="0"/>
            </a:rPr>
            <a:t>: Aims to eradicate extreme poverty, reduce poverty by at least half, implement social protection systems, ensure equal rights to resources, build resilience to environmental, economic and social disasters, and fund the successful implementation of poverty eradication policies. </a:t>
          </a:r>
          <a:endParaRPr lang="en-US" sz="1400" b="1" kern="1200" dirty="0">
            <a:solidFill>
              <a:schemeClr val="bg1"/>
            </a:solidFill>
          </a:endParaRPr>
        </a:p>
      </dsp:txBody>
      <dsp:txXfrm>
        <a:off x="51175" y="5508649"/>
        <a:ext cx="7742936" cy="945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5F4B1-DF4D-CB42-986C-648D3C752246}">
      <dsp:nvSpPr>
        <dsp:cNvPr id="0" name=""/>
        <dsp:cNvSpPr/>
      </dsp:nvSpPr>
      <dsp:spPr>
        <a:xfrm>
          <a:off x="2038796" y="554"/>
          <a:ext cx="1713607" cy="8568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Poverty</a:t>
          </a:r>
        </a:p>
      </dsp:txBody>
      <dsp:txXfrm>
        <a:off x="2063891" y="25649"/>
        <a:ext cx="1663417" cy="806613"/>
      </dsp:txXfrm>
    </dsp:sp>
    <dsp:sp modelId="{F075901D-8EAE-BA4E-9906-25010AE85A0D}">
      <dsp:nvSpPr>
        <dsp:cNvPr id="0" name=""/>
        <dsp:cNvSpPr/>
      </dsp:nvSpPr>
      <dsp:spPr>
        <a:xfrm rot="2700000">
          <a:off x="3272158" y="1102048"/>
          <a:ext cx="892948" cy="299881"/>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362122" y="1162024"/>
        <a:ext cx="713020" cy="179929"/>
      </dsp:txXfrm>
    </dsp:sp>
    <dsp:sp modelId="{5B39ED7A-6467-9646-BA73-44BCB2E7D94A}">
      <dsp:nvSpPr>
        <dsp:cNvPr id="0" name=""/>
        <dsp:cNvSpPr/>
      </dsp:nvSpPr>
      <dsp:spPr>
        <a:xfrm>
          <a:off x="3684862" y="1646619"/>
          <a:ext cx="1713607" cy="8568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Inequality</a:t>
          </a:r>
        </a:p>
      </dsp:txBody>
      <dsp:txXfrm>
        <a:off x="3709957" y="1671714"/>
        <a:ext cx="1663417" cy="806613"/>
      </dsp:txXfrm>
    </dsp:sp>
    <dsp:sp modelId="{1CBE9BA9-B20A-CB4E-AE7A-1CDBF6B8EFF8}">
      <dsp:nvSpPr>
        <dsp:cNvPr id="0" name=""/>
        <dsp:cNvSpPr/>
      </dsp:nvSpPr>
      <dsp:spPr>
        <a:xfrm rot="8100000">
          <a:off x="3272158" y="2748113"/>
          <a:ext cx="892948" cy="299881"/>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362122" y="2808089"/>
        <a:ext cx="713020" cy="179929"/>
      </dsp:txXfrm>
    </dsp:sp>
    <dsp:sp modelId="{A918D54A-E315-7F4D-B524-546C360CF228}">
      <dsp:nvSpPr>
        <dsp:cNvPr id="0" name=""/>
        <dsp:cNvSpPr/>
      </dsp:nvSpPr>
      <dsp:spPr>
        <a:xfrm>
          <a:off x="2038796" y="3292685"/>
          <a:ext cx="1713607" cy="8568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Economic insecurity</a:t>
          </a:r>
        </a:p>
      </dsp:txBody>
      <dsp:txXfrm>
        <a:off x="2063891" y="3317780"/>
        <a:ext cx="1663417" cy="806613"/>
      </dsp:txXfrm>
    </dsp:sp>
    <dsp:sp modelId="{5DD76AE4-70BA-A945-ADCB-BCD4245C17D3}">
      <dsp:nvSpPr>
        <dsp:cNvPr id="0" name=""/>
        <dsp:cNvSpPr/>
      </dsp:nvSpPr>
      <dsp:spPr>
        <a:xfrm rot="13500000">
          <a:off x="1626093" y="2748113"/>
          <a:ext cx="892948" cy="299881"/>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716057" y="2808089"/>
        <a:ext cx="713020" cy="179929"/>
      </dsp:txXfrm>
    </dsp:sp>
    <dsp:sp modelId="{7F12BA1C-9DDB-544D-AB0C-7FD87F3E74C4}">
      <dsp:nvSpPr>
        <dsp:cNvPr id="0" name=""/>
        <dsp:cNvSpPr/>
      </dsp:nvSpPr>
      <dsp:spPr>
        <a:xfrm>
          <a:off x="392730" y="1646619"/>
          <a:ext cx="1713607" cy="8568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Trust</a:t>
          </a:r>
        </a:p>
      </dsp:txBody>
      <dsp:txXfrm>
        <a:off x="417825" y="1671714"/>
        <a:ext cx="1663417" cy="806613"/>
      </dsp:txXfrm>
    </dsp:sp>
    <dsp:sp modelId="{4D5876F8-E2CE-C84A-8847-357ED3A8A77B}">
      <dsp:nvSpPr>
        <dsp:cNvPr id="0" name=""/>
        <dsp:cNvSpPr/>
      </dsp:nvSpPr>
      <dsp:spPr>
        <a:xfrm rot="18900000">
          <a:off x="1626093" y="1102048"/>
          <a:ext cx="892948" cy="299881"/>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16057" y="1162024"/>
        <a:ext cx="713020" cy="1799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D8809-154D-8A40-9F4C-D37430D9AB7E}" type="datetimeFigureOut">
              <a:rPr lang="en-US" smtClean="0"/>
              <a:t>11/22/23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775D5-EC06-BA40-AFE9-3DB01106910F}" type="slidenum">
              <a:rPr lang="en-US" smtClean="0"/>
              <a:t>‹#›</a:t>
            </a:fld>
            <a:endParaRPr lang="en-US"/>
          </a:p>
        </p:txBody>
      </p:sp>
    </p:spTree>
    <p:extLst>
      <p:ext uri="{BB962C8B-B14F-4D97-AF65-F5344CB8AC3E}">
        <p14:creationId xmlns:p14="http://schemas.microsoft.com/office/powerpoint/2010/main" val="233488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775D5-EC06-BA40-AFE9-3DB01106910F}" type="slidenum">
              <a:rPr lang="en-US" smtClean="0"/>
              <a:t>3</a:t>
            </a:fld>
            <a:endParaRPr lang="en-US"/>
          </a:p>
        </p:txBody>
      </p:sp>
    </p:spTree>
    <p:extLst>
      <p:ext uri="{BB962C8B-B14F-4D97-AF65-F5344CB8AC3E}">
        <p14:creationId xmlns:p14="http://schemas.microsoft.com/office/powerpoint/2010/main" val="22089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solidFill>
                  <a:srgbClr val="333333"/>
                </a:solidFill>
                <a:effectLst/>
                <a:latin typeface="RobotoCondensed"/>
              </a:rPr>
              <a:t>A 1 per cent average annual reduction in income inequality in developing countries from 2022 to 2030, coupled with the UN DESA projected GDP per capita growth rate of 4.7 per cent, could bring down the global extreme poverty headcount by 100 million people by 2030. </a:t>
            </a:r>
            <a:endParaRPr lang="en-US" dirty="0">
              <a:effectLst/>
            </a:endParaRPr>
          </a:p>
          <a:p>
            <a:pPr>
              <a:buFont typeface="Arial" panose="020B0604020202020204" pitchFamily="34" charset="0"/>
              <a:buChar char="•"/>
            </a:pPr>
            <a:r>
              <a:rPr lang="en-US" sz="1200" dirty="0">
                <a:solidFill>
                  <a:srgbClr val="333333"/>
                </a:solidFill>
                <a:effectLst/>
                <a:latin typeface="RobotoCondensed"/>
              </a:rPr>
              <a:t>Ending extreme poverty by 2030 (poverty miracle scenario) would require an average annual GDP per capita growth rate of 10 per cent in developing countries along with 7 per cent average annual reduction in income inequality.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E1775D5-EC06-BA40-AFE9-3DB01106910F}" type="slidenum">
              <a:rPr lang="en-US" smtClean="0"/>
              <a:t>6</a:t>
            </a:fld>
            <a:endParaRPr lang="en-US"/>
          </a:p>
        </p:txBody>
      </p:sp>
    </p:spTree>
    <p:extLst>
      <p:ext uri="{BB962C8B-B14F-4D97-AF65-F5344CB8AC3E}">
        <p14:creationId xmlns:p14="http://schemas.microsoft.com/office/powerpoint/2010/main" val="188493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solidFill>
                  <a:srgbClr val="000000"/>
                </a:solidFill>
                <a:effectLst/>
                <a:latin typeface="Whitney"/>
              </a:rPr>
              <a:t>If current trends continue, 575 million people will still be living in extreme poverty and only one-third of countries will have halved their national poverty levels by 2030. </a:t>
            </a:r>
            <a:endParaRPr lang="en-US" sz="1200" dirty="0">
              <a:solidFill>
                <a:srgbClr val="E81C2B"/>
              </a:solidFill>
              <a:effectLst/>
              <a:latin typeface="Whitney"/>
            </a:endParaRPr>
          </a:p>
          <a:p>
            <a:pPr>
              <a:buFont typeface="Arial" panose="020B0604020202020204" pitchFamily="34" charset="0"/>
              <a:buChar char="•"/>
            </a:pPr>
            <a:r>
              <a:rPr lang="en-US" sz="1200" dirty="0">
                <a:solidFill>
                  <a:srgbClr val="000000"/>
                </a:solidFill>
                <a:effectLst/>
                <a:latin typeface="Whitney"/>
              </a:rPr>
              <a:t>Despite the expansion of social protection during the COVID-19 crisis, over 4 billion people remain entirely unprotected. Many of the world’s vulnerable population groups, including the young and the elderly, remain uncovered by statutory social protection </a:t>
            </a:r>
            <a:r>
              <a:rPr lang="en-US" sz="1200" dirty="0" err="1">
                <a:solidFill>
                  <a:srgbClr val="000000"/>
                </a:solidFill>
                <a:effectLst/>
                <a:latin typeface="Whitney"/>
              </a:rPr>
              <a:t>programmes</a:t>
            </a:r>
            <a:r>
              <a:rPr lang="en-US" sz="1200" dirty="0">
                <a:solidFill>
                  <a:srgbClr val="000000"/>
                </a:solidFill>
                <a:effectLst/>
                <a:latin typeface="Whitney"/>
              </a:rPr>
              <a:t>. </a:t>
            </a:r>
            <a:endParaRPr lang="en-US" sz="1200" dirty="0">
              <a:solidFill>
                <a:srgbClr val="E81C2B"/>
              </a:solidFill>
              <a:effectLst/>
              <a:latin typeface="Whitney"/>
            </a:endParaRPr>
          </a:p>
          <a:p>
            <a:pPr>
              <a:buFont typeface="Arial" panose="020B0604020202020204" pitchFamily="34" charset="0"/>
              <a:buChar char="•"/>
            </a:pPr>
            <a:r>
              <a:rPr lang="en-US" sz="1200" dirty="0">
                <a:solidFill>
                  <a:srgbClr val="000000"/>
                </a:solidFill>
                <a:effectLst/>
                <a:latin typeface="Whitney"/>
              </a:rPr>
              <a:t>The share of government spending on essential services, such as education, health and social protection, is significantly higher in advanced economies than in emerging and developing economies. </a:t>
            </a:r>
            <a:endParaRPr lang="en-US" sz="1200" dirty="0">
              <a:solidFill>
                <a:srgbClr val="E81C2B"/>
              </a:solidFill>
              <a:effectLst/>
              <a:latin typeface="Whitney"/>
            </a:endParaRPr>
          </a:p>
          <a:p>
            <a:pPr>
              <a:buFont typeface="Arial" panose="020B0604020202020204" pitchFamily="34" charset="0"/>
              <a:buChar char="•"/>
            </a:pPr>
            <a:r>
              <a:rPr lang="en-US" sz="1200" dirty="0">
                <a:solidFill>
                  <a:srgbClr val="000000"/>
                </a:solidFill>
                <a:effectLst/>
                <a:latin typeface="Whitney"/>
              </a:rPr>
              <a:t>A surge in action and investment to enhance economic opportunities, improve education and extend social protection to all, particularly the </a:t>
            </a:r>
            <a:endParaRPr lang="en-US" sz="1200" dirty="0">
              <a:solidFill>
                <a:srgbClr val="E81C2B"/>
              </a:solidFill>
              <a:effectLst/>
              <a:latin typeface="Whitney"/>
            </a:endParaRPr>
          </a:p>
          <a:p>
            <a:r>
              <a:rPr lang="en-US" sz="1200" dirty="0">
                <a:solidFill>
                  <a:srgbClr val="000000"/>
                </a:solidFill>
                <a:effectLst/>
                <a:latin typeface="Whitney"/>
              </a:rPr>
              <a:t>most excluded, is crucial to delivering on the central commitment to end poverty and leave no one behind. </a:t>
            </a:r>
            <a:endParaRPr lang="en-US" dirty="0"/>
          </a:p>
          <a:p>
            <a:endParaRPr lang="en-US" dirty="0"/>
          </a:p>
        </p:txBody>
      </p:sp>
      <p:sp>
        <p:nvSpPr>
          <p:cNvPr id="4" name="Slide Number Placeholder 3"/>
          <p:cNvSpPr>
            <a:spLocks noGrp="1"/>
          </p:cNvSpPr>
          <p:nvPr>
            <p:ph type="sldNum" sz="quarter" idx="5"/>
          </p:nvPr>
        </p:nvSpPr>
        <p:spPr/>
        <p:txBody>
          <a:bodyPr/>
          <a:lstStyle/>
          <a:p>
            <a:fld id="{CE1775D5-EC06-BA40-AFE9-3DB01106910F}" type="slidenum">
              <a:rPr lang="en-US" smtClean="0"/>
              <a:t>8</a:t>
            </a:fld>
            <a:endParaRPr lang="en-US"/>
          </a:p>
        </p:txBody>
      </p:sp>
    </p:spTree>
    <p:extLst>
      <p:ext uri="{BB962C8B-B14F-4D97-AF65-F5344CB8AC3E}">
        <p14:creationId xmlns:p14="http://schemas.microsoft.com/office/powerpoint/2010/main" val="2628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775D5-EC06-BA40-AFE9-3DB01106910F}" type="slidenum">
              <a:rPr lang="en-US" smtClean="0"/>
              <a:t>16</a:t>
            </a:fld>
            <a:endParaRPr lang="en-US"/>
          </a:p>
        </p:txBody>
      </p:sp>
    </p:spTree>
    <p:extLst>
      <p:ext uri="{BB962C8B-B14F-4D97-AF65-F5344CB8AC3E}">
        <p14:creationId xmlns:p14="http://schemas.microsoft.com/office/powerpoint/2010/main" val="324686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effectLst/>
                <a:latin typeface="Söhne"/>
              </a:rPr>
              <a:t>Poverty:</a:t>
            </a:r>
            <a:r>
              <a:rPr lang="en-US" b="0" i="0" dirty="0">
                <a:effectLst/>
                <a:latin typeface="Söhne"/>
              </a:rPr>
              <a:t> Economic insecurity can directly lead to poverty. It mentions that lacking access to social protection systems resulted in millions of people falling into poverty due to the COVID-19 crisis. Moreover, the inability of comprehensive social protection systems to keep up with changes in the world of work contributes to economic insecurity, which can perpetuate or exacerbate poverty.</a:t>
            </a:r>
          </a:p>
          <a:p>
            <a:pPr algn="l">
              <a:buFont typeface="+mj-lt"/>
              <a:buAutoNum type="arabicPeriod"/>
            </a:pPr>
            <a:r>
              <a:rPr lang="en-US" b="1" i="0" dirty="0">
                <a:effectLst/>
                <a:latin typeface="Söhne"/>
              </a:rPr>
              <a:t>Inequality of Wellbeing:</a:t>
            </a:r>
            <a:r>
              <a:rPr lang="en-US" b="0" i="0" dirty="0">
                <a:effectLst/>
                <a:latin typeface="Söhne"/>
              </a:rPr>
              <a:t> Economic insecurity contributes to inequalities in wellbeing across various segments of society. Vulnerable groups like women, youth, persons with disabilities, and indigenous peoples are overrepresented among informal workers, who faced the brunt of income losses during the pandemic. This exacerbates existing inequalities, impacting their overall wellbeing.</a:t>
            </a:r>
          </a:p>
          <a:p>
            <a:pPr algn="l">
              <a:buFont typeface="+mj-lt"/>
              <a:buAutoNum type="arabicPeriod"/>
            </a:pPr>
            <a:r>
              <a:rPr lang="en-US" b="1" i="0" dirty="0">
                <a:effectLst/>
                <a:latin typeface="Söhne"/>
              </a:rPr>
              <a:t>Job Insecurity and Working Conditions:</a:t>
            </a:r>
            <a:r>
              <a:rPr lang="en-US" b="0" i="0" dirty="0">
                <a:effectLst/>
                <a:latin typeface="Söhne"/>
              </a:rPr>
              <a:t> The rise of poorly paid and precarious work, coupled with a lack of stable employment opportunities, contributes to economic insecurity. This insecurity not only affects income stability but also impacts mental and physical health. For instance, the text highlights how the COVID-19 crisis has heightened health risks for workers, particularly those in essential services, leading to increased rates of burnout, anxiety, and depression.</a:t>
            </a:r>
          </a:p>
          <a:p>
            <a:pPr algn="l">
              <a:buFont typeface="+mj-lt"/>
              <a:buAutoNum type="arabicPeriod"/>
            </a:pPr>
            <a:r>
              <a:rPr lang="en-US" b="1" i="0" dirty="0">
                <a:effectLst/>
                <a:latin typeface="Söhne"/>
              </a:rPr>
              <a:t>Social Identity and Collective Wellbeing:</a:t>
            </a:r>
            <a:r>
              <a:rPr lang="en-US" b="0" i="0" dirty="0">
                <a:effectLst/>
                <a:latin typeface="Söhne"/>
              </a:rPr>
              <a:t> Decent employment provides more than just income; it also contributes to social identity and collective wellbeing. However, workers in temporary or non-standard contracts often face challenges in developing a strong social identity through their jobs. This vulnerability can impact their overall sense of wellbeing and inclusion within society.</a:t>
            </a:r>
          </a:p>
          <a:p>
            <a:pPr algn="l">
              <a:buFont typeface="+mj-lt"/>
              <a:buAutoNum type="arabicPeriod"/>
            </a:pPr>
            <a:r>
              <a:rPr lang="en-US" b="1" i="0" dirty="0">
                <a:effectLst/>
                <a:latin typeface="Söhne"/>
              </a:rPr>
              <a:t>Trust in Institutions:</a:t>
            </a:r>
            <a:r>
              <a:rPr lang="en-US" b="0" i="0" dirty="0">
                <a:effectLst/>
                <a:latin typeface="Söhne"/>
              </a:rPr>
              <a:t> Economic insecurity, job instability, and dissatisfaction with the quality of public services can lead to reduced trust in public institutions. Low trust in governments and institutions can create disengagement from public mandates and hinder compliance with laws and recommendations, affecting overall societal wellbeing and functioning.</a:t>
            </a:r>
          </a:p>
          <a:p>
            <a:pPr algn="l"/>
            <a:r>
              <a:rPr lang="en-US" b="0" i="0" dirty="0">
                <a:effectLst/>
                <a:latin typeface="Söhne"/>
              </a:rPr>
              <a:t>In summary, economic insecurity not only directly contributes to poverty but also exacerbates inequalities, impacts mental and physical wellbeing, influences social identity, and affects trust in institutions, all of which collectively contribute to individual and societal wellbeing.</a:t>
            </a:r>
          </a:p>
          <a:p>
            <a:endParaRPr lang="en-US" dirty="0"/>
          </a:p>
        </p:txBody>
      </p:sp>
      <p:sp>
        <p:nvSpPr>
          <p:cNvPr id="4" name="Slide Number Placeholder 3"/>
          <p:cNvSpPr>
            <a:spLocks noGrp="1"/>
          </p:cNvSpPr>
          <p:nvPr>
            <p:ph type="sldNum" sz="quarter" idx="5"/>
          </p:nvPr>
        </p:nvSpPr>
        <p:spPr/>
        <p:txBody>
          <a:bodyPr/>
          <a:lstStyle/>
          <a:p>
            <a:fld id="{CE1775D5-EC06-BA40-AFE9-3DB01106910F}" type="slidenum">
              <a:rPr lang="en-US" smtClean="0"/>
              <a:t>21</a:t>
            </a:fld>
            <a:endParaRPr lang="en-US"/>
          </a:p>
        </p:txBody>
      </p:sp>
    </p:spTree>
    <p:extLst>
      <p:ext uri="{BB962C8B-B14F-4D97-AF65-F5344CB8AC3E}">
        <p14:creationId xmlns:p14="http://schemas.microsoft.com/office/powerpoint/2010/main" val="155213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775D5-EC06-BA40-AFE9-3DB01106910F}" type="slidenum">
              <a:rPr lang="en-US" smtClean="0"/>
              <a:t>22</a:t>
            </a:fld>
            <a:endParaRPr lang="en-US"/>
          </a:p>
        </p:txBody>
      </p:sp>
    </p:spTree>
    <p:extLst>
      <p:ext uri="{BB962C8B-B14F-4D97-AF65-F5344CB8AC3E}">
        <p14:creationId xmlns:p14="http://schemas.microsoft.com/office/powerpoint/2010/main" val="244577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1873-B077-A15D-261A-E580DE9569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5D0B5F-2631-CE71-0D11-64EC31F14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2D60E9-A78B-167E-46BC-28DA0BBA8F37}"/>
              </a:ext>
            </a:extLst>
          </p:cNvPr>
          <p:cNvSpPr>
            <a:spLocks noGrp="1"/>
          </p:cNvSpPr>
          <p:nvPr>
            <p:ph type="dt" sz="half" idx="10"/>
          </p:nvPr>
        </p:nvSpPr>
        <p:spPr/>
        <p:txBody>
          <a:bodyPr/>
          <a:lstStyle/>
          <a:p>
            <a:fld id="{3D70D6FD-4D85-E945-9103-D4EB7ECD4AE4}" type="datetimeFigureOut">
              <a:rPr lang="en-US" smtClean="0"/>
              <a:t>11/22/23</a:t>
            </a:fld>
            <a:endParaRPr lang="en-US"/>
          </a:p>
        </p:txBody>
      </p:sp>
      <p:sp>
        <p:nvSpPr>
          <p:cNvPr id="5" name="Footer Placeholder 4">
            <a:extLst>
              <a:ext uri="{FF2B5EF4-FFF2-40B4-BE49-F238E27FC236}">
                <a16:creationId xmlns:a16="http://schemas.microsoft.com/office/drawing/2014/main" id="{8044F43E-9E27-2BA9-911E-EB785127E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481D5-8EF6-F8AD-0AF3-0217D5ADB60F}"/>
              </a:ext>
            </a:extLst>
          </p:cNvPr>
          <p:cNvSpPr>
            <a:spLocks noGrp="1"/>
          </p:cNvSpPr>
          <p:nvPr>
            <p:ph type="sldNum" sz="quarter" idx="12"/>
          </p:nvPr>
        </p:nvSpPr>
        <p:spPr/>
        <p:txBody>
          <a:bodyPr/>
          <a:lstStyle/>
          <a:p>
            <a:fld id="{18AD1226-8396-BB49-B622-FCB6D2C0F213}" type="slidenum">
              <a:rPr lang="en-US" smtClean="0"/>
              <a:t>‹#›</a:t>
            </a:fld>
            <a:endParaRPr lang="en-US"/>
          </a:p>
        </p:txBody>
      </p:sp>
    </p:spTree>
    <p:extLst>
      <p:ext uri="{BB962C8B-B14F-4D97-AF65-F5344CB8AC3E}">
        <p14:creationId xmlns:p14="http://schemas.microsoft.com/office/powerpoint/2010/main" val="112251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B6EA-FAD0-912F-3916-C7161630EF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E941D3-40D5-7DE9-AF01-D0071235C3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02F54-F7FF-8291-571C-E341733D2921}"/>
              </a:ext>
            </a:extLst>
          </p:cNvPr>
          <p:cNvSpPr>
            <a:spLocks noGrp="1"/>
          </p:cNvSpPr>
          <p:nvPr>
            <p:ph type="dt" sz="half" idx="10"/>
          </p:nvPr>
        </p:nvSpPr>
        <p:spPr/>
        <p:txBody>
          <a:bodyPr/>
          <a:lstStyle/>
          <a:p>
            <a:fld id="{3D70D6FD-4D85-E945-9103-D4EB7ECD4AE4}" type="datetimeFigureOut">
              <a:rPr lang="en-US" smtClean="0"/>
              <a:t>11/22/23</a:t>
            </a:fld>
            <a:endParaRPr lang="en-US"/>
          </a:p>
        </p:txBody>
      </p:sp>
      <p:sp>
        <p:nvSpPr>
          <p:cNvPr id="5" name="Footer Placeholder 4">
            <a:extLst>
              <a:ext uri="{FF2B5EF4-FFF2-40B4-BE49-F238E27FC236}">
                <a16:creationId xmlns:a16="http://schemas.microsoft.com/office/drawing/2014/main" id="{4910DE3E-6AFD-0424-EDF7-8DF6F446E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DA6AF-0591-5485-8212-C64A408FB931}"/>
              </a:ext>
            </a:extLst>
          </p:cNvPr>
          <p:cNvSpPr>
            <a:spLocks noGrp="1"/>
          </p:cNvSpPr>
          <p:nvPr>
            <p:ph type="sldNum" sz="quarter" idx="12"/>
          </p:nvPr>
        </p:nvSpPr>
        <p:spPr/>
        <p:txBody>
          <a:bodyPr/>
          <a:lstStyle/>
          <a:p>
            <a:fld id="{18AD1226-8396-BB49-B622-FCB6D2C0F213}" type="slidenum">
              <a:rPr lang="en-US" smtClean="0"/>
              <a:t>‹#›</a:t>
            </a:fld>
            <a:endParaRPr lang="en-US"/>
          </a:p>
        </p:txBody>
      </p:sp>
    </p:spTree>
    <p:extLst>
      <p:ext uri="{BB962C8B-B14F-4D97-AF65-F5344CB8AC3E}">
        <p14:creationId xmlns:p14="http://schemas.microsoft.com/office/powerpoint/2010/main" val="298040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F980BF-4F9A-D594-4F96-BCAAFD4902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1DAEED-C496-C14D-26B0-ACB81A7A8B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8861F-307E-2159-32F7-1606D63E6482}"/>
              </a:ext>
            </a:extLst>
          </p:cNvPr>
          <p:cNvSpPr>
            <a:spLocks noGrp="1"/>
          </p:cNvSpPr>
          <p:nvPr>
            <p:ph type="dt" sz="half" idx="10"/>
          </p:nvPr>
        </p:nvSpPr>
        <p:spPr/>
        <p:txBody>
          <a:bodyPr/>
          <a:lstStyle/>
          <a:p>
            <a:fld id="{3D70D6FD-4D85-E945-9103-D4EB7ECD4AE4}" type="datetimeFigureOut">
              <a:rPr lang="en-US" smtClean="0"/>
              <a:t>11/22/23</a:t>
            </a:fld>
            <a:endParaRPr lang="en-US"/>
          </a:p>
        </p:txBody>
      </p:sp>
      <p:sp>
        <p:nvSpPr>
          <p:cNvPr id="5" name="Footer Placeholder 4">
            <a:extLst>
              <a:ext uri="{FF2B5EF4-FFF2-40B4-BE49-F238E27FC236}">
                <a16:creationId xmlns:a16="http://schemas.microsoft.com/office/drawing/2014/main" id="{D5C61528-DCA2-B94E-5836-3D254F333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66D07-25CA-48DE-FB45-E740740ED31C}"/>
              </a:ext>
            </a:extLst>
          </p:cNvPr>
          <p:cNvSpPr>
            <a:spLocks noGrp="1"/>
          </p:cNvSpPr>
          <p:nvPr>
            <p:ph type="sldNum" sz="quarter" idx="12"/>
          </p:nvPr>
        </p:nvSpPr>
        <p:spPr/>
        <p:txBody>
          <a:bodyPr/>
          <a:lstStyle/>
          <a:p>
            <a:fld id="{18AD1226-8396-BB49-B622-FCB6D2C0F213}" type="slidenum">
              <a:rPr lang="en-US" smtClean="0"/>
              <a:t>‹#›</a:t>
            </a:fld>
            <a:endParaRPr lang="en-US"/>
          </a:p>
        </p:txBody>
      </p:sp>
    </p:spTree>
    <p:extLst>
      <p:ext uri="{BB962C8B-B14F-4D97-AF65-F5344CB8AC3E}">
        <p14:creationId xmlns:p14="http://schemas.microsoft.com/office/powerpoint/2010/main" val="9072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6E806-7CC3-2DE6-723E-FACC31AA9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F5D816-4F91-DB7D-DD33-9F90D9E274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E161B-D205-38CA-51ED-174B5E63DB0A}"/>
              </a:ext>
            </a:extLst>
          </p:cNvPr>
          <p:cNvSpPr>
            <a:spLocks noGrp="1"/>
          </p:cNvSpPr>
          <p:nvPr>
            <p:ph type="dt" sz="half" idx="10"/>
          </p:nvPr>
        </p:nvSpPr>
        <p:spPr/>
        <p:txBody>
          <a:bodyPr/>
          <a:lstStyle/>
          <a:p>
            <a:fld id="{3D70D6FD-4D85-E945-9103-D4EB7ECD4AE4}" type="datetimeFigureOut">
              <a:rPr lang="en-US" smtClean="0"/>
              <a:t>11/22/23</a:t>
            </a:fld>
            <a:endParaRPr lang="en-US"/>
          </a:p>
        </p:txBody>
      </p:sp>
      <p:sp>
        <p:nvSpPr>
          <p:cNvPr id="5" name="Footer Placeholder 4">
            <a:extLst>
              <a:ext uri="{FF2B5EF4-FFF2-40B4-BE49-F238E27FC236}">
                <a16:creationId xmlns:a16="http://schemas.microsoft.com/office/drawing/2014/main" id="{6895173F-37D1-A363-5E95-450429253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0FBEC-41AE-1C28-168F-A3068EAF7F77}"/>
              </a:ext>
            </a:extLst>
          </p:cNvPr>
          <p:cNvSpPr>
            <a:spLocks noGrp="1"/>
          </p:cNvSpPr>
          <p:nvPr>
            <p:ph type="sldNum" sz="quarter" idx="12"/>
          </p:nvPr>
        </p:nvSpPr>
        <p:spPr/>
        <p:txBody>
          <a:bodyPr/>
          <a:lstStyle/>
          <a:p>
            <a:fld id="{18AD1226-8396-BB49-B622-FCB6D2C0F213}" type="slidenum">
              <a:rPr lang="en-US" smtClean="0"/>
              <a:t>‹#›</a:t>
            </a:fld>
            <a:endParaRPr lang="en-US"/>
          </a:p>
        </p:txBody>
      </p:sp>
    </p:spTree>
    <p:extLst>
      <p:ext uri="{BB962C8B-B14F-4D97-AF65-F5344CB8AC3E}">
        <p14:creationId xmlns:p14="http://schemas.microsoft.com/office/powerpoint/2010/main" val="241816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6E2B-3CFF-593B-CD45-3AB2F65A40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164BAA-23E4-BD72-F8DE-7364FFA13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D85231-B4E6-B5B4-D397-A409FCAC2F42}"/>
              </a:ext>
            </a:extLst>
          </p:cNvPr>
          <p:cNvSpPr>
            <a:spLocks noGrp="1"/>
          </p:cNvSpPr>
          <p:nvPr>
            <p:ph type="dt" sz="half" idx="10"/>
          </p:nvPr>
        </p:nvSpPr>
        <p:spPr/>
        <p:txBody>
          <a:bodyPr/>
          <a:lstStyle/>
          <a:p>
            <a:fld id="{3D70D6FD-4D85-E945-9103-D4EB7ECD4AE4}" type="datetimeFigureOut">
              <a:rPr lang="en-US" smtClean="0"/>
              <a:t>11/22/23</a:t>
            </a:fld>
            <a:endParaRPr lang="en-US"/>
          </a:p>
        </p:txBody>
      </p:sp>
      <p:sp>
        <p:nvSpPr>
          <p:cNvPr id="5" name="Footer Placeholder 4">
            <a:extLst>
              <a:ext uri="{FF2B5EF4-FFF2-40B4-BE49-F238E27FC236}">
                <a16:creationId xmlns:a16="http://schemas.microsoft.com/office/drawing/2014/main" id="{7626C4E3-05ED-19F0-B3DB-68910A995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29508-3459-9684-6332-5CA68A12E4A0}"/>
              </a:ext>
            </a:extLst>
          </p:cNvPr>
          <p:cNvSpPr>
            <a:spLocks noGrp="1"/>
          </p:cNvSpPr>
          <p:nvPr>
            <p:ph type="sldNum" sz="quarter" idx="12"/>
          </p:nvPr>
        </p:nvSpPr>
        <p:spPr/>
        <p:txBody>
          <a:bodyPr/>
          <a:lstStyle/>
          <a:p>
            <a:fld id="{18AD1226-8396-BB49-B622-FCB6D2C0F213}" type="slidenum">
              <a:rPr lang="en-US" smtClean="0"/>
              <a:t>‹#›</a:t>
            </a:fld>
            <a:endParaRPr lang="en-US"/>
          </a:p>
        </p:txBody>
      </p:sp>
    </p:spTree>
    <p:extLst>
      <p:ext uri="{BB962C8B-B14F-4D97-AF65-F5344CB8AC3E}">
        <p14:creationId xmlns:p14="http://schemas.microsoft.com/office/powerpoint/2010/main" val="125303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E65D-052B-B488-18AD-2A86D6568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4443C2-B961-F1EE-AF42-E72332F6BC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DF8FE2-653D-6A7B-6DF8-D8B6F2523A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172028-ABE1-0138-3762-7DC90E4928BB}"/>
              </a:ext>
            </a:extLst>
          </p:cNvPr>
          <p:cNvSpPr>
            <a:spLocks noGrp="1"/>
          </p:cNvSpPr>
          <p:nvPr>
            <p:ph type="dt" sz="half" idx="10"/>
          </p:nvPr>
        </p:nvSpPr>
        <p:spPr/>
        <p:txBody>
          <a:bodyPr/>
          <a:lstStyle/>
          <a:p>
            <a:fld id="{3D70D6FD-4D85-E945-9103-D4EB7ECD4AE4}" type="datetimeFigureOut">
              <a:rPr lang="en-US" smtClean="0"/>
              <a:t>11/22/23</a:t>
            </a:fld>
            <a:endParaRPr lang="en-US"/>
          </a:p>
        </p:txBody>
      </p:sp>
      <p:sp>
        <p:nvSpPr>
          <p:cNvPr id="6" name="Footer Placeholder 5">
            <a:extLst>
              <a:ext uri="{FF2B5EF4-FFF2-40B4-BE49-F238E27FC236}">
                <a16:creationId xmlns:a16="http://schemas.microsoft.com/office/drawing/2014/main" id="{1C2F52FF-9324-EF68-C2AD-99EBAC3A7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5F3C71-90EA-4BE0-FFFD-DDC1D13C8120}"/>
              </a:ext>
            </a:extLst>
          </p:cNvPr>
          <p:cNvSpPr>
            <a:spLocks noGrp="1"/>
          </p:cNvSpPr>
          <p:nvPr>
            <p:ph type="sldNum" sz="quarter" idx="12"/>
          </p:nvPr>
        </p:nvSpPr>
        <p:spPr/>
        <p:txBody>
          <a:bodyPr/>
          <a:lstStyle/>
          <a:p>
            <a:fld id="{18AD1226-8396-BB49-B622-FCB6D2C0F213}" type="slidenum">
              <a:rPr lang="en-US" smtClean="0"/>
              <a:t>‹#›</a:t>
            </a:fld>
            <a:endParaRPr lang="en-US"/>
          </a:p>
        </p:txBody>
      </p:sp>
    </p:spTree>
    <p:extLst>
      <p:ext uri="{BB962C8B-B14F-4D97-AF65-F5344CB8AC3E}">
        <p14:creationId xmlns:p14="http://schemas.microsoft.com/office/powerpoint/2010/main" val="214493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33E25-3C3F-3A04-BE7D-A3CB95863D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56FD0D-BB10-63CB-9255-C9F13CE5A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CDD667-BDA6-1B14-F055-5462E58A23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744134-E531-8C42-B01D-66130A85F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7555E9-EB45-716D-D7EA-E568E594B3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F5C9C9-3B9D-03EF-E248-5F62D3EBC1A6}"/>
              </a:ext>
            </a:extLst>
          </p:cNvPr>
          <p:cNvSpPr>
            <a:spLocks noGrp="1"/>
          </p:cNvSpPr>
          <p:nvPr>
            <p:ph type="dt" sz="half" idx="10"/>
          </p:nvPr>
        </p:nvSpPr>
        <p:spPr/>
        <p:txBody>
          <a:bodyPr/>
          <a:lstStyle/>
          <a:p>
            <a:fld id="{3D70D6FD-4D85-E945-9103-D4EB7ECD4AE4}" type="datetimeFigureOut">
              <a:rPr lang="en-US" smtClean="0"/>
              <a:t>11/22/23</a:t>
            </a:fld>
            <a:endParaRPr lang="en-US"/>
          </a:p>
        </p:txBody>
      </p:sp>
      <p:sp>
        <p:nvSpPr>
          <p:cNvPr id="8" name="Footer Placeholder 7">
            <a:extLst>
              <a:ext uri="{FF2B5EF4-FFF2-40B4-BE49-F238E27FC236}">
                <a16:creationId xmlns:a16="http://schemas.microsoft.com/office/drawing/2014/main" id="{7F72FAB1-3E67-671C-3D73-D9F2EBCC62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755A26-53B2-0BBC-499E-1FA965C9154F}"/>
              </a:ext>
            </a:extLst>
          </p:cNvPr>
          <p:cNvSpPr>
            <a:spLocks noGrp="1"/>
          </p:cNvSpPr>
          <p:nvPr>
            <p:ph type="sldNum" sz="quarter" idx="12"/>
          </p:nvPr>
        </p:nvSpPr>
        <p:spPr/>
        <p:txBody>
          <a:bodyPr/>
          <a:lstStyle/>
          <a:p>
            <a:fld id="{18AD1226-8396-BB49-B622-FCB6D2C0F213}" type="slidenum">
              <a:rPr lang="en-US" smtClean="0"/>
              <a:t>‹#›</a:t>
            </a:fld>
            <a:endParaRPr lang="en-US"/>
          </a:p>
        </p:txBody>
      </p:sp>
    </p:spTree>
    <p:extLst>
      <p:ext uri="{BB962C8B-B14F-4D97-AF65-F5344CB8AC3E}">
        <p14:creationId xmlns:p14="http://schemas.microsoft.com/office/powerpoint/2010/main" val="16256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B5D2-192C-56BE-2CCD-D272B7913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3BB2D4-1138-7322-5AD7-4123F1028147}"/>
              </a:ext>
            </a:extLst>
          </p:cNvPr>
          <p:cNvSpPr>
            <a:spLocks noGrp="1"/>
          </p:cNvSpPr>
          <p:nvPr>
            <p:ph type="dt" sz="half" idx="10"/>
          </p:nvPr>
        </p:nvSpPr>
        <p:spPr/>
        <p:txBody>
          <a:bodyPr/>
          <a:lstStyle/>
          <a:p>
            <a:fld id="{3D70D6FD-4D85-E945-9103-D4EB7ECD4AE4}" type="datetimeFigureOut">
              <a:rPr lang="en-US" smtClean="0"/>
              <a:t>11/22/23</a:t>
            </a:fld>
            <a:endParaRPr lang="en-US"/>
          </a:p>
        </p:txBody>
      </p:sp>
      <p:sp>
        <p:nvSpPr>
          <p:cNvPr id="4" name="Footer Placeholder 3">
            <a:extLst>
              <a:ext uri="{FF2B5EF4-FFF2-40B4-BE49-F238E27FC236}">
                <a16:creationId xmlns:a16="http://schemas.microsoft.com/office/drawing/2014/main" id="{C11AFD48-C96E-9829-5E55-A9C3BDA158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65ED96-CEA4-D5A0-0B42-7A814969B72C}"/>
              </a:ext>
            </a:extLst>
          </p:cNvPr>
          <p:cNvSpPr>
            <a:spLocks noGrp="1"/>
          </p:cNvSpPr>
          <p:nvPr>
            <p:ph type="sldNum" sz="quarter" idx="12"/>
          </p:nvPr>
        </p:nvSpPr>
        <p:spPr/>
        <p:txBody>
          <a:bodyPr/>
          <a:lstStyle/>
          <a:p>
            <a:fld id="{18AD1226-8396-BB49-B622-FCB6D2C0F213}" type="slidenum">
              <a:rPr lang="en-US" smtClean="0"/>
              <a:t>‹#›</a:t>
            </a:fld>
            <a:endParaRPr lang="en-US"/>
          </a:p>
        </p:txBody>
      </p:sp>
    </p:spTree>
    <p:extLst>
      <p:ext uri="{BB962C8B-B14F-4D97-AF65-F5344CB8AC3E}">
        <p14:creationId xmlns:p14="http://schemas.microsoft.com/office/powerpoint/2010/main" val="295445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0E397-4EA7-5583-188D-118B0F77E17D}"/>
              </a:ext>
            </a:extLst>
          </p:cNvPr>
          <p:cNvSpPr>
            <a:spLocks noGrp="1"/>
          </p:cNvSpPr>
          <p:nvPr>
            <p:ph type="dt" sz="half" idx="10"/>
          </p:nvPr>
        </p:nvSpPr>
        <p:spPr/>
        <p:txBody>
          <a:bodyPr/>
          <a:lstStyle/>
          <a:p>
            <a:fld id="{3D70D6FD-4D85-E945-9103-D4EB7ECD4AE4}" type="datetimeFigureOut">
              <a:rPr lang="en-US" smtClean="0"/>
              <a:t>11/22/23</a:t>
            </a:fld>
            <a:endParaRPr lang="en-US"/>
          </a:p>
        </p:txBody>
      </p:sp>
      <p:sp>
        <p:nvSpPr>
          <p:cNvPr id="3" name="Footer Placeholder 2">
            <a:extLst>
              <a:ext uri="{FF2B5EF4-FFF2-40B4-BE49-F238E27FC236}">
                <a16:creationId xmlns:a16="http://schemas.microsoft.com/office/drawing/2014/main" id="{CC1806D5-CA17-52D0-964F-8E13A41F27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ACBB94-BB1C-25F7-6447-424F70F15D3C}"/>
              </a:ext>
            </a:extLst>
          </p:cNvPr>
          <p:cNvSpPr>
            <a:spLocks noGrp="1"/>
          </p:cNvSpPr>
          <p:nvPr>
            <p:ph type="sldNum" sz="quarter" idx="12"/>
          </p:nvPr>
        </p:nvSpPr>
        <p:spPr/>
        <p:txBody>
          <a:bodyPr/>
          <a:lstStyle/>
          <a:p>
            <a:fld id="{18AD1226-8396-BB49-B622-FCB6D2C0F213}" type="slidenum">
              <a:rPr lang="en-US" smtClean="0"/>
              <a:t>‹#›</a:t>
            </a:fld>
            <a:endParaRPr lang="en-US"/>
          </a:p>
        </p:txBody>
      </p:sp>
    </p:spTree>
    <p:extLst>
      <p:ext uri="{BB962C8B-B14F-4D97-AF65-F5344CB8AC3E}">
        <p14:creationId xmlns:p14="http://schemas.microsoft.com/office/powerpoint/2010/main" val="76959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5531-3254-1736-75FA-F2BF3CB76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C1FF7C-2A54-3609-C627-F72831244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779AF7-0B82-A16D-6667-33E0B65B5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3D1325-13FA-9EFB-1D2B-2EA158CF7EC7}"/>
              </a:ext>
            </a:extLst>
          </p:cNvPr>
          <p:cNvSpPr>
            <a:spLocks noGrp="1"/>
          </p:cNvSpPr>
          <p:nvPr>
            <p:ph type="dt" sz="half" idx="10"/>
          </p:nvPr>
        </p:nvSpPr>
        <p:spPr/>
        <p:txBody>
          <a:bodyPr/>
          <a:lstStyle/>
          <a:p>
            <a:fld id="{3D70D6FD-4D85-E945-9103-D4EB7ECD4AE4}" type="datetimeFigureOut">
              <a:rPr lang="en-US" smtClean="0"/>
              <a:t>11/22/23</a:t>
            </a:fld>
            <a:endParaRPr lang="en-US"/>
          </a:p>
        </p:txBody>
      </p:sp>
      <p:sp>
        <p:nvSpPr>
          <p:cNvPr id="6" name="Footer Placeholder 5">
            <a:extLst>
              <a:ext uri="{FF2B5EF4-FFF2-40B4-BE49-F238E27FC236}">
                <a16:creationId xmlns:a16="http://schemas.microsoft.com/office/drawing/2014/main" id="{2B4D9F46-72E8-4A9B-64EC-53DEE47C6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63490-F293-E3E9-39B8-D703E9F45DC7}"/>
              </a:ext>
            </a:extLst>
          </p:cNvPr>
          <p:cNvSpPr>
            <a:spLocks noGrp="1"/>
          </p:cNvSpPr>
          <p:nvPr>
            <p:ph type="sldNum" sz="quarter" idx="12"/>
          </p:nvPr>
        </p:nvSpPr>
        <p:spPr/>
        <p:txBody>
          <a:bodyPr/>
          <a:lstStyle/>
          <a:p>
            <a:fld id="{18AD1226-8396-BB49-B622-FCB6D2C0F213}" type="slidenum">
              <a:rPr lang="en-US" smtClean="0"/>
              <a:t>‹#›</a:t>
            </a:fld>
            <a:endParaRPr lang="en-US"/>
          </a:p>
        </p:txBody>
      </p:sp>
    </p:spTree>
    <p:extLst>
      <p:ext uri="{BB962C8B-B14F-4D97-AF65-F5344CB8AC3E}">
        <p14:creationId xmlns:p14="http://schemas.microsoft.com/office/powerpoint/2010/main" val="237192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E097-6FB4-C4EC-3D4F-DD7F911A3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9A6BFD-7CF5-D9A8-07FB-0565AA29E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0D509D-D2A5-81B9-71A5-27A405D9E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4D3FAD-36DD-8D18-FCB4-EBE3CF74E43D}"/>
              </a:ext>
            </a:extLst>
          </p:cNvPr>
          <p:cNvSpPr>
            <a:spLocks noGrp="1"/>
          </p:cNvSpPr>
          <p:nvPr>
            <p:ph type="dt" sz="half" idx="10"/>
          </p:nvPr>
        </p:nvSpPr>
        <p:spPr/>
        <p:txBody>
          <a:bodyPr/>
          <a:lstStyle/>
          <a:p>
            <a:fld id="{3D70D6FD-4D85-E945-9103-D4EB7ECD4AE4}" type="datetimeFigureOut">
              <a:rPr lang="en-US" smtClean="0"/>
              <a:t>11/22/23</a:t>
            </a:fld>
            <a:endParaRPr lang="en-US"/>
          </a:p>
        </p:txBody>
      </p:sp>
      <p:sp>
        <p:nvSpPr>
          <p:cNvPr id="6" name="Footer Placeholder 5">
            <a:extLst>
              <a:ext uri="{FF2B5EF4-FFF2-40B4-BE49-F238E27FC236}">
                <a16:creationId xmlns:a16="http://schemas.microsoft.com/office/drawing/2014/main" id="{DDF4CAD4-E0D8-3734-4E30-C988583419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3B65D-59FC-9AB5-FF89-72C2295169DE}"/>
              </a:ext>
            </a:extLst>
          </p:cNvPr>
          <p:cNvSpPr>
            <a:spLocks noGrp="1"/>
          </p:cNvSpPr>
          <p:nvPr>
            <p:ph type="sldNum" sz="quarter" idx="12"/>
          </p:nvPr>
        </p:nvSpPr>
        <p:spPr/>
        <p:txBody>
          <a:bodyPr/>
          <a:lstStyle/>
          <a:p>
            <a:fld id="{18AD1226-8396-BB49-B622-FCB6D2C0F213}" type="slidenum">
              <a:rPr lang="en-US" smtClean="0"/>
              <a:t>‹#›</a:t>
            </a:fld>
            <a:endParaRPr lang="en-US"/>
          </a:p>
        </p:txBody>
      </p:sp>
    </p:spTree>
    <p:extLst>
      <p:ext uri="{BB962C8B-B14F-4D97-AF65-F5344CB8AC3E}">
        <p14:creationId xmlns:p14="http://schemas.microsoft.com/office/powerpoint/2010/main" val="152825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2FC105-6D7E-7529-41ED-963D77B09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C9E06D-D900-40F9-A161-A71252D0BA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73A42-A084-6A37-F201-36E431072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0D6FD-4D85-E945-9103-D4EB7ECD4AE4}" type="datetimeFigureOut">
              <a:rPr lang="en-US" smtClean="0"/>
              <a:t>11/22/23</a:t>
            </a:fld>
            <a:endParaRPr lang="en-US"/>
          </a:p>
        </p:txBody>
      </p:sp>
      <p:sp>
        <p:nvSpPr>
          <p:cNvPr id="5" name="Footer Placeholder 4">
            <a:extLst>
              <a:ext uri="{FF2B5EF4-FFF2-40B4-BE49-F238E27FC236}">
                <a16:creationId xmlns:a16="http://schemas.microsoft.com/office/drawing/2014/main" id="{3F988FEA-32FA-E3D7-9E3F-96BC78205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20C7E1-DBE1-F795-2B4C-8A2F23321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D1226-8396-BB49-B622-FCB6D2C0F213}" type="slidenum">
              <a:rPr lang="en-US" smtClean="0"/>
              <a:t>‹#›</a:t>
            </a:fld>
            <a:endParaRPr lang="en-US"/>
          </a:p>
        </p:txBody>
      </p:sp>
    </p:spTree>
    <p:extLst>
      <p:ext uri="{BB962C8B-B14F-4D97-AF65-F5344CB8AC3E}">
        <p14:creationId xmlns:p14="http://schemas.microsoft.com/office/powerpoint/2010/main" val="4090389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950D-B628-C991-C8E6-3D4FEF679041}"/>
              </a:ext>
            </a:extLst>
          </p:cNvPr>
          <p:cNvSpPr>
            <a:spLocks noGrp="1"/>
          </p:cNvSpPr>
          <p:nvPr>
            <p:ph type="ctrTitle"/>
          </p:nvPr>
        </p:nvSpPr>
        <p:spPr/>
        <p:txBody>
          <a:bodyPr/>
          <a:lstStyle/>
          <a:p>
            <a:r>
              <a:rPr lang="en-US" dirty="0"/>
              <a:t>Session 5:  Poverty trends and challenges</a:t>
            </a:r>
          </a:p>
        </p:txBody>
      </p:sp>
      <p:sp>
        <p:nvSpPr>
          <p:cNvPr id="3" name="Subtitle 2">
            <a:extLst>
              <a:ext uri="{FF2B5EF4-FFF2-40B4-BE49-F238E27FC236}">
                <a16:creationId xmlns:a16="http://schemas.microsoft.com/office/drawing/2014/main" id="{2D1EFD84-24DD-B556-CE3A-8EBE2609F79A}"/>
              </a:ext>
            </a:extLst>
          </p:cNvPr>
          <p:cNvSpPr>
            <a:spLocks noGrp="1"/>
          </p:cNvSpPr>
          <p:nvPr>
            <p:ph type="subTitle" idx="1"/>
          </p:nvPr>
        </p:nvSpPr>
        <p:spPr/>
        <p:txBody>
          <a:bodyPr>
            <a:normAutofit fontScale="92500" lnSpcReduction="20000"/>
          </a:bodyPr>
          <a:lstStyle/>
          <a:p>
            <a:r>
              <a:rPr lang="en-US" sz="1800" b="1" kern="1400" dirty="0">
                <a:effectLst/>
                <a:latin typeface="Times New Roman" panose="02020603050405020304" pitchFamily="18" charset="0"/>
                <a:ea typeface="SimSun" panose="02010600030101010101" pitchFamily="2" charset="-122"/>
              </a:rPr>
              <a:t>Workshop on</a:t>
            </a:r>
            <a:br>
              <a:rPr lang="en-US" sz="1800" b="1" kern="1400" dirty="0">
                <a:effectLst/>
                <a:latin typeface="Times New Roman" panose="02020603050405020304" pitchFamily="18" charset="0"/>
                <a:ea typeface="SimSun" panose="02010600030101010101" pitchFamily="2" charset="-122"/>
              </a:rPr>
            </a:br>
            <a:r>
              <a:rPr lang="en-US" sz="1800" b="1" kern="1400" dirty="0">
                <a:effectLst/>
                <a:latin typeface="Times New Roman" panose="02020603050405020304" pitchFamily="18" charset="0"/>
                <a:ea typeface="SimSun" panose="02010600030101010101" pitchFamily="2" charset="-122"/>
              </a:rPr>
              <a:t>Optimizing poverty reductions in Arab States: </a:t>
            </a:r>
            <a:br>
              <a:rPr lang="en-US" sz="1800" b="1" kern="1400" dirty="0">
                <a:effectLst/>
                <a:latin typeface="Times New Roman" panose="02020603050405020304" pitchFamily="18" charset="0"/>
                <a:ea typeface="SimSun" panose="02010600030101010101" pitchFamily="2" charset="-122"/>
              </a:rPr>
            </a:br>
            <a:r>
              <a:rPr lang="en-US" sz="1800" b="1" kern="1400" dirty="0">
                <a:effectLst/>
                <a:latin typeface="Times New Roman" panose="02020603050405020304" pitchFamily="18" charset="0"/>
                <a:ea typeface="SimSun" panose="02010600030101010101" pitchFamily="2" charset="-122"/>
              </a:rPr>
              <a:t>Measurement and tools to inform policies</a:t>
            </a:r>
            <a:br>
              <a:rPr lang="en-US" sz="1800" b="1" kern="1400" dirty="0">
                <a:effectLst/>
                <a:latin typeface="Times New Roman" panose="02020603050405020304" pitchFamily="18" charset="0"/>
                <a:ea typeface="SimSun" panose="02010600030101010101" pitchFamily="2" charset="-122"/>
              </a:rPr>
            </a:br>
            <a:r>
              <a:rPr lang="en-US" sz="1800" b="1" kern="1400" dirty="0">
                <a:effectLst/>
                <a:latin typeface="Times New Roman" panose="02020603050405020304" pitchFamily="18" charset="0"/>
                <a:ea typeface="SimSun" panose="02010600030101010101" pitchFamily="2" charset="-122"/>
              </a:rPr>
              <a:t>Hashemite Kingdom of Jordan, Amman</a:t>
            </a:r>
            <a:r>
              <a:rPr lang="en-US" dirty="0">
                <a:effectLst/>
              </a:rPr>
              <a:t> </a:t>
            </a:r>
          </a:p>
          <a:p>
            <a:r>
              <a:rPr lang="en-US" dirty="0"/>
              <a:t>CLAUDIO SANTIBANEZ, DIVISION OF INCLUSIVE SOCIAL DEVELOPMENT</a:t>
            </a:r>
          </a:p>
          <a:p>
            <a:r>
              <a:rPr lang="en-US" dirty="0"/>
              <a:t>DESA</a:t>
            </a:r>
          </a:p>
        </p:txBody>
      </p:sp>
      <p:pic>
        <p:nvPicPr>
          <p:cNvPr id="4" name="Picture 3">
            <a:extLst>
              <a:ext uri="{FF2B5EF4-FFF2-40B4-BE49-F238E27FC236}">
                <a16:creationId xmlns:a16="http://schemas.microsoft.com/office/drawing/2014/main" id="{25E11670-322F-78EA-FC68-237A451B6E8F}"/>
              </a:ext>
            </a:extLst>
          </p:cNvPr>
          <p:cNvPicPr>
            <a:picLocks noChangeAspect="1"/>
          </p:cNvPicPr>
          <p:nvPr/>
        </p:nvPicPr>
        <p:blipFill>
          <a:blip r:embed="rId2"/>
          <a:stretch>
            <a:fillRect/>
          </a:stretch>
        </p:blipFill>
        <p:spPr>
          <a:xfrm>
            <a:off x="8575964" y="5735637"/>
            <a:ext cx="3810000" cy="1371600"/>
          </a:xfrm>
          <a:prstGeom prst="rect">
            <a:avLst/>
          </a:prstGeom>
        </p:spPr>
      </p:pic>
    </p:spTree>
    <p:extLst>
      <p:ext uri="{BB962C8B-B14F-4D97-AF65-F5344CB8AC3E}">
        <p14:creationId xmlns:p14="http://schemas.microsoft.com/office/powerpoint/2010/main" val="3832463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1A6B10-5F87-1FB7-C24F-17C3BA1205C5}"/>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0813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A852-E712-93ED-38BB-C7214D4CD88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058403-C97D-28B2-380C-181D5905456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9206A90-938A-7084-9638-A934C9EC008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1964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0D99-6CAA-0711-DAE9-FC5F1E10C5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6081D9-1D2A-FD9B-3686-A566BAFD4BF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B822A41-4E88-D230-5275-D6C3D3F2F11F}"/>
              </a:ext>
            </a:extLst>
          </p:cNvPr>
          <p:cNvPicPr>
            <a:picLocks noChangeAspect="1"/>
          </p:cNvPicPr>
          <p:nvPr/>
        </p:nvPicPr>
        <p:blipFill>
          <a:blip r:embed="rId2"/>
          <a:stretch>
            <a:fillRect/>
          </a:stretch>
        </p:blipFill>
        <p:spPr>
          <a:xfrm>
            <a:off x="24074" y="0"/>
            <a:ext cx="12167926" cy="6858000"/>
          </a:xfrm>
          <a:prstGeom prst="rect">
            <a:avLst/>
          </a:prstGeom>
        </p:spPr>
      </p:pic>
    </p:spTree>
    <p:extLst>
      <p:ext uri="{BB962C8B-B14F-4D97-AF65-F5344CB8AC3E}">
        <p14:creationId xmlns:p14="http://schemas.microsoft.com/office/powerpoint/2010/main" val="3812130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620427-F0B9-850F-7B26-DB05746FFF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534274" cy="6858000"/>
          </a:xfrm>
          <a:prstGeom prst="rect">
            <a:avLst/>
          </a:prstGeom>
        </p:spPr>
      </p:pic>
      <p:pic>
        <p:nvPicPr>
          <p:cNvPr id="8" name="Picture 7">
            <a:extLst>
              <a:ext uri="{FF2B5EF4-FFF2-40B4-BE49-F238E27FC236}">
                <a16:creationId xmlns:a16="http://schemas.microsoft.com/office/drawing/2014/main" id="{8DE2960D-0CD4-1CD9-47B6-9CD8FD0EAAE3}"/>
              </a:ext>
            </a:extLst>
          </p:cNvPr>
          <p:cNvPicPr>
            <a:picLocks noChangeAspect="1"/>
          </p:cNvPicPr>
          <p:nvPr/>
        </p:nvPicPr>
        <p:blipFill>
          <a:blip r:embed="rId3"/>
          <a:stretch>
            <a:fillRect/>
          </a:stretch>
        </p:blipFill>
        <p:spPr>
          <a:xfrm>
            <a:off x="-299095" y="5735637"/>
            <a:ext cx="3810000" cy="1371600"/>
          </a:xfrm>
          <a:prstGeom prst="rect">
            <a:avLst/>
          </a:prstGeom>
        </p:spPr>
      </p:pic>
    </p:spTree>
    <p:extLst>
      <p:ext uri="{BB962C8B-B14F-4D97-AF65-F5344CB8AC3E}">
        <p14:creationId xmlns:p14="http://schemas.microsoft.com/office/powerpoint/2010/main" val="279719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899611F-512D-EB39-6BA6-A1D15BA4DB98}"/>
              </a:ext>
            </a:extLst>
          </p:cNvPr>
          <p:cNvGraphicFramePr/>
          <p:nvPr>
            <p:extLst>
              <p:ext uri="{D42A27DB-BD31-4B8C-83A1-F6EECF244321}">
                <p14:modId xmlns:p14="http://schemas.microsoft.com/office/powerpoint/2010/main" val="1909862298"/>
              </p:ext>
            </p:extLst>
          </p:nvPr>
        </p:nvGraphicFramePr>
        <p:xfrm>
          <a:off x="1" y="0"/>
          <a:ext cx="1201553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A80E7A3-56DE-351A-8CBA-620028AF6187}"/>
              </a:ext>
            </a:extLst>
          </p:cNvPr>
          <p:cNvSpPr>
            <a:spLocks noGrp="1"/>
          </p:cNvSpPr>
          <p:nvPr>
            <p:ph type="title"/>
          </p:nvPr>
        </p:nvSpPr>
        <p:spPr>
          <a:xfrm>
            <a:off x="1" y="61131"/>
            <a:ext cx="4412973" cy="1325563"/>
          </a:xfrm>
        </p:spPr>
        <p:txBody>
          <a:bodyPr>
            <a:normAutofit/>
          </a:bodyPr>
          <a:lstStyle/>
          <a:p>
            <a:r>
              <a:rPr lang="en-US" sz="2400" b="1" dirty="0">
                <a:solidFill>
                  <a:srgbClr val="1E1D1A"/>
                </a:solidFill>
                <a:latin typeface="IBM Plex Sans" panose="020B0503050203000203" pitchFamily="34" charset="0"/>
              </a:rPr>
              <a:t>M</a:t>
            </a:r>
            <a:r>
              <a:rPr lang="en-US" sz="2400" b="1" i="0" dirty="0">
                <a:solidFill>
                  <a:srgbClr val="1E1D1A"/>
                </a:solidFill>
                <a:effectLst/>
                <a:latin typeface="IBM Plex Sans" panose="020B0503050203000203" pitchFamily="34" charset="0"/>
              </a:rPr>
              <a:t>easures taken by VNR 2023 countries to combat poverty and inequality include</a:t>
            </a:r>
            <a:endParaRPr lang="en-US" sz="2400" b="1" dirty="0"/>
          </a:p>
        </p:txBody>
      </p:sp>
      <p:pic>
        <p:nvPicPr>
          <p:cNvPr id="4" name="Picture 3">
            <a:extLst>
              <a:ext uri="{FF2B5EF4-FFF2-40B4-BE49-F238E27FC236}">
                <a16:creationId xmlns:a16="http://schemas.microsoft.com/office/drawing/2014/main" id="{5F0391FA-35F9-F5D4-A9FD-C864141A2F5B}"/>
              </a:ext>
            </a:extLst>
          </p:cNvPr>
          <p:cNvPicPr>
            <a:picLocks noChangeAspect="1"/>
          </p:cNvPicPr>
          <p:nvPr/>
        </p:nvPicPr>
        <p:blipFill>
          <a:blip r:embed="rId7"/>
          <a:stretch>
            <a:fillRect/>
          </a:stretch>
        </p:blipFill>
        <p:spPr>
          <a:xfrm>
            <a:off x="8575964" y="5735637"/>
            <a:ext cx="3810000" cy="1371600"/>
          </a:xfrm>
          <a:prstGeom prst="rect">
            <a:avLst/>
          </a:prstGeom>
        </p:spPr>
      </p:pic>
    </p:spTree>
    <p:extLst>
      <p:ext uri="{BB962C8B-B14F-4D97-AF65-F5344CB8AC3E}">
        <p14:creationId xmlns:p14="http://schemas.microsoft.com/office/powerpoint/2010/main" val="512852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899611F-512D-EB39-6BA6-A1D15BA4DB98}"/>
              </a:ext>
            </a:extLst>
          </p:cNvPr>
          <p:cNvGraphicFramePr/>
          <p:nvPr>
            <p:extLst>
              <p:ext uri="{D42A27DB-BD31-4B8C-83A1-F6EECF244321}">
                <p14:modId xmlns:p14="http://schemas.microsoft.com/office/powerpoint/2010/main" val="3787793989"/>
              </p:ext>
            </p:extLst>
          </p:nvPr>
        </p:nvGraphicFramePr>
        <p:xfrm>
          <a:off x="1" y="0"/>
          <a:ext cx="1201553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A80E7A3-56DE-351A-8CBA-620028AF6187}"/>
              </a:ext>
            </a:extLst>
          </p:cNvPr>
          <p:cNvSpPr>
            <a:spLocks noGrp="1"/>
          </p:cNvSpPr>
          <p:nvPr>
            <p:ph type="title"/>
          </p:nvPr>
        </p:nvSpPr>
        <p:spPr>
          <a:xfrm>
            <a:off x="1" y="61131"/>
            <a:ext cx="5405718" cy="1325563"/>
          </a:xfrm>
        </p:spPr>
        <p:txBody>
          <a:bodyPr>
            <a:normAutofit/>
          </a:bodyPr>
          <a:lstStyle/>
          <a:p>
            <a:r>
              <a:rPr lang="en-US" sz="2400" b="1" dirty="0">
                <a:solidFill>
                  <a:srgbClr val="1E1D1A"/>
                </a:solidFill>
                <a:latin typeface="IBM Plex Sans" panose="020B0503050203000203" pitchFamily="34" charset="0"/>
              </a:rPr>
              <a:t>Compare with literature </a:t>
            </a:r>
            <a:br>
              <a:rPr lang="en-US" sz="2400" b="1" dirty="0">
                <a:solidFill>
                  <a:srgbClr val="1E1D1A"/>
                </a:solidFill>
                <a:latin typeface="IBM Plex Sans" panose="020B0503050203000203" pitchFamily="34" charset="0"/>
              </a:rPr>
            </a:br>
            <a:r>
              <a:rPr lang="en-US" sz="2400" b="1" dirty="0">
                <a:solidFill>
                  <a:srgbClr val="1E1D1A"/>
                </a:solidFill>
                <a:latin typeface="IBM Plex Sans" panose="020B0503050203000203" pitchFamily="34" charset="0"/>
              </a:rPr>
              <a:t>suggestion (PB 107)</a:t>
            </a:r>
            <a:endParaRPr lang="en-US" sz="2400" b="1" dirty="0"/>
          </a:p>
        </p:txBody>
      </p:sp>
    </p:spTree>
    <p:extLst>
      <p:ext uri="{BB962C8B-B14F-4D97-AF65-F5344CB8AC3E}">
        <p14:creationId xmlns:p14="http://schemas.microsoft.com/office/powerpoint/2010/main" val="167654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CA68B-A77F-35CF-0C72-8B201BE13E31}"/>
              </a:ext>
            </a:extLst>
          </p:cNvPr>
          <p:cNvSpPr>
            <a:spLocks noGrp="1"/>
          </p:cNvSpPr>
          <p:nvPr>
            <p:ph type="title"/>
          </p:nvPr>
        </p:nvSpPr>
        <p:spPr>
          <a:xfrm>
            <a:off x="586478" y="1683756"/>
            <a:ext cx="3115265" cy="2396359"/>
          </a:xfrm>
        </p:spPr>
        <p:txBody>
          <a:bodyPr anchor="b">
            <a:normAutofit/>
          </a:bodyPr>
          <a:lstStyle/>
          <a:p>
            <a:pPr algn="r"/>
            <a:r>
              <a:rPr lang="en-US" sz="2800" b="0" i="0" dirty="0">
                <a:solidFill>
                  <a:srgbClr val="FFFFFF"/>
                </a:solidFill>
                <a:effectLst/>
                <a:latin typeface="IBM Plex Sans" panose="020B0503050203000203" pitchFamily="34" charset="0"/>
              </a:rPr>
              <a:t>Measures to Combat Poverty and Inequality: </a:t>
            </a:r>
            <a:br>
              <a:rPr lang="en-US" sz="2800" b="0" i="0" dirty="0">
                <a:solidFill>
                  <a:srgbClr val="FFFFFF"/>
                </a:solidFill>
                <a:effectLst/>
                <a:latin typeface="IBM Plex Sans" panose="020B0503050203000203" pitchFamily="34" charset="0"/>
              </a:rPr>
            </a:br>
            <a:endParaRPr lang="en-US" sz="2800" dirty="0">
              <a:solidFill>
                <a:srgbClr val="FFFFFF"/>
              </a:solidFill>
            </a:endParaRPr>
          </a:p>
        </p:txBody>
      </p:sp>
      <p:graphicFrame>
        <p:nvGraphicFramePr>
          <p:cNvPr id="5" name="Content Placeholder 2">
            <a:extLst>
              <a:ext uri="{FF2B5EF4-FFF2-40B4-BE49-F238E27FC236}">
                <a16:creationId xmlns:a16="http://schemas.microsoft.com/office/drawing/2014/main" id="{844CC2CF-D17F-D6F6-B08C-A62587DC5A66}"/>
              </a:ext>
            </a:extLst>
          </p:cNvPr>
          <p:cNvGraphicFramePr>
            <a:graphicFrameLocks noGrp="1"/>
          </p:cNvGraphicFramePr>
          <p:nvPr>
            <p:ph idx="1"/>
            <p:extLst>
              <p:ext uri="{D42A27DB-BD31-4B8C-83A1-F6EECF244321}">
                <p14:modId xmlns:p14="http://schemas.microsoft.com/office/powerpoint/2010/main" val="1182672360"/>
              </p:ext>
            </p:extLst>
          </p:nvPr>
        </p:nvGraphicFramePr>
        <p:xfrm>
          <a:off x="4288222" y="251791"/>
          <a:ext cx="7691744" cy="6493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4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CA68B-A77F-35CF-0C72-8B201BE13E31}"/>
              </a:ext>
            </a:extLst>
          </p:cNvPr>
          <p:cNvSpPr>
            <a:spLocks noGrp="1"/>
          </p:cNvSpPr>
          <p:nvPr>
            <p:ph type="title"/>
          </p:nvPr>
        </p:nvSpPr>
        <p:spPr>
          <a:xfrm>
            <a:off x="586478" y="1683756"/>
            <a:ext cx="3115265" cy="2396359"/>
          </a:xfrm>
        </p:spPr>
        <p:txBody>
          <a:bodyPr anchor="b">
            <a:normAutofit/>
          </a:bodyPr>
          <a:lstStyle/>
          <a:p>
            <a:pPr algn="r"/>
            <a:r>
              <a:rPr lang="en-US" sz="2800" b="0" i="0" dirty="0">
                <a:solidFill>
                  <a:srgbClr val="FFFFFF"/>
                </a:solidFill>
                <a:effectLst/>
                <a:latin typeface="IBM Plex Sans" panose="020B0503050203000203" pitchFamily="34" charset="0"/>
              </a:rPr>
              <a:t>Measures to Combat Poverty and Inequality: </a:t>
            </a:r>
            <a:br>
              <a:rPr lang="en-US" sz="2800" b="0" i="0" dirty="0">
                <a:solidFill>
                  <a:srgbClr val="FFFFFF"/>
                </a:solidFill>
                <a:effectLst/>
                <a:latin typeface="IBM Plex Sans" panose="020B0503050203000203" pitchFamily="34" charset="0"/>
              </a:rPr>
            </a:br>
            <a:endParaRPr lang="en-US" sz="2800" dirty="0">
              <a:solidFill>
                <a:srgbClr val="FFFFFF"/>
              </a:solidFill>
            </a:endParaRPr>
          </a:p>
        </p:txBody>
      </p:sp>
      <p:graphicFrame>
        <p:nvGraphicFramePr>
          <p:cNvPr id="5" name="Content Placeholder 2">
            <a:extLst>
              <a:ext uri="{FF2B5EF4-FFF2-40B4-BE49-F238E27FC236}">
                <a16:creationId xmlns:a16="http://schemas.microsoft.com/office/drawing/2014/main" id="{844CC2CF-D17F-D6F6-B08C-A62587DC5A66}"/>
              </a:ext>
            </a:extLst>
          </p:cNvPr>
          <p:cNvGraphicFramePr>
            <a:graphicFrameLocks noGrp="1"/>
          </p:cNvGraphicFramePr>
          <p:nvPr>
            <p:ph idx="1"/>
            <p:extLst>
              <p:ext uri="{D42A27DB-BD31-4B8C-83A1-F6EECF244321}">
                <p14:modId xmlns:p14="http://schemas.microsoft.com/office/powerpoint/2010/main" val="236026798"/>
              </p:ext>
            </p:extLst>
          </p:nvPr>
        </p:nvGraphicFramePr>
        <p:xfrm>
          <a:off x="4187688" y="119270"/>
          <a:ext cx="7845286" cy="6520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279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0807-1E70-A876-08BC-68092D1B28E1}"/>
              </a:ext>
            </a:extLst>
          </p:cNvPr>
          <p:cNvSpPr>
            <a:spLocks noGrp="1"/>
          </p:cNvSpPr>
          <p:nvPr>
            <p:ph type="title"/>
          </p:nvPr>
        </p:nvSpPr>
        <p:spPr/>
        <p:txBody>
          <a:bodyPr/>
          <a:lstStyle/>
          <a:p>
            <a:r>
              <a:rPr lang="en-US" dirty="0"/>
              <a:t>Peace, security, poverty and inequality</a:t>
            </a:r>
          </a:p>
        </p:txBody>
      </p:sp>
      <p:sp>
        <p:nvSpPr>
          <p:cNvPr id="6" name="TextBox 5">
            <a:extLst>
              <a:ext uri="{FF2B5EF4-FFF2-40B4-BE49-F238E27FC236}">
                <a16:creationId xmlns:a16="http://schemas.microsoft.com/office/drawing/2014/main" id="{035F97E5-5ACA-4BEF-ED23-86B893686962}"/>
              </a:ext>
            </a:extLst>
          </p:cNvPr>
          <p:cNvSpPr txBox="1"/>
          <p:nvPr/>
        </p:nvSpPr>
        <p:spPr>
          <a:xfrm>
            <a:off x="624545" y="1690688"/>
            <a:ext cx="3719960" cy="4247317"/>
          </a:xfrm>
          <a:prstGeom prst="rect">
            <a:avLst/>
          </a:prstGeom>
          <a:noFill/>
        </p:spPr>
        <p:txBody>
          <a:bodyPr wrap="square">
            <a:spAutoFit/>
          </a:bodyPr>
          <a:lstStyle/>
          <a:p>
            <a:r>
              <a:rPr lang="en-US" sz="1800" b="1" dirty="0">
                <a:effectLst/>
                <a:latin typeface="National2"/>
              </a:rPr>
              <a:t>Wars and violent conflict </a:t>
            </a:r>
            <a:endParaRPr lang="en-US" dirty="0"/>
          </a:p>
          <a:p>
            <a:r>
              <a:rPr lang="en-US" sz="1800" dirty="0">
                <a:effectLst/>
                <a:latin typeface="National2"/>
              </a:rPr>
              <a:t>While poverty has been broadly reduced across the globe since 1990, it increased in conflict-affected countries. The gap between peaceful and conflict-affected countries in their progress on poverty reduction </a:t>
            </a:r>
            <a:r>
              <a:rPr lang="en-US" sz="1800" dirty="0">
                <a:solidFill>
                  <a:srgbClr val="4F5677"/>
                </a:solidFill>
                <a:effectLst/>
                <a:latin typeface="National2"/>
              </a:rPr>
              <a:t>is predicted to widen further</a:t>
            </a:r>
            <a:r>
              <a:rPr lang="en-US" sz="1800" dirty="0">
                <a:effectLst/>
                <a:latin typeface="National2"/>
              </a:rPr>
              <a:t>. By 2030, </a:t>
            </a:r>
            <a:r>
              <a:rPr lang="en-US" sz="1800" dirty="0">
                <a:solidFill>
                  <a:srgbClr val="4F5677"/>
                </a:solidFill>
                <a:effectLst/>
                <a:latin typeface="National2"/>
              </a:rPr>
              <a:t>two-thirds of the world’s extreme poor </a:t>
            </a:r>
            <a:r>
              <a:rPr lang="en-US" sz="1800" dirty="0">
                <a:effectLst/>
                <a:latin typeface="National2"/>
              </a:rPr>
              <a:t>will live in fragile and conflict-affected countries. Almost </a:t>
            </a:r>
            <a:r>
              <a:rPr lang="en-US" sz="1800" dirty="0">
                <a:solidFill>
                  <a:srgbClr val="4F5677"/>
                </a:solidFill>
                <a:effectLst/>
                <a:latin typeface="National2"/>
              </a:rPr>
              <a:t>70% of the 193 million people suffering from acute hunger </a:t>
            </a:r>
            <a:r>
              <a:rPr lang="en-US" sz="1800" dirty="0">
                <a:effectLst/>
                <a:latin typeface="National2"/>
              </a:rPr>
              <a:t>live in countries with violent conflict and instability.</a:t>
            </a:r>
            <a:endParaRPr lang="en-US" dirty="0">
              <a:effectLst/>
            </a:endParaRPr>
          </a:p>
          <a:p>
            <a:endParaRPr lang="en-US" dirty="0"/>
          </a:p>
        </p:txBody>
      </p:sp>
      <p:pic>
        <p:nvPicPr>
          <p:cNvPr id="8" name="Picture 7" descr="A screenshot of a computer&#10;&#10;Description automatically generated">
            <a:extLst>
              <a:ext uri="{FF2B5EF4-FFF2-40B4-BE49-F238E27FC236}">
                <a16:creationId xmlns:a16="http://schemas.microsoft.com/office/drawing/2014/main" id="{2B1B743E-9C48-8749-6840-DF7E7D3C5A02}"/>
              </a:ext>
            </a:extLst>
          </p:cNvPr>
          <p:cNvPicPr>
            <a:picLocks noChangeAspect="1"/>
          </p:cNvPicPr>
          <p:nvPr/>
        </p:nvPicPr>
        <p:blipFill rotWithShape="1">
          <a:blip r:embed="rId2"/>
          <a:srcRect l="14493" t="15822" r="3691" b="5610"/>
          <a:stretch/>
        </p:blipFill>
        <p:spPr>
          <a:xfrm>
            <a:off x="5832906" y="3041374"/>
            <a:ext cx="6359094" cy="3816626"/>
          </a:xfrm>
          <a:prstGeom prst="rect">
            <a:avLst/>
          </a:prstGeom>
        </p:spPr>
      </p:pic>
    </p:spTree>
    <p:extLst>
      <p:ext uri="{BB962C8B-B14F-4D97-AF65-F5344CB8AC3E}">
        <p14:creationId xmlns:p14="http://schemas.microsoft.com/office/powerpoint/2010/main" val="3122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175CF-F1BE-B3F5-FC45-C3DAEAC089E2}"/>
              </a:ext>
            </a:extLst>
          </p:cNvPr>
          <p:cNvSpPr>
            <a:spLocks noGrp="1"/>
          </p:cNvSpPr>
          <p:nvPr>
            <p:ph idx="1"/>
          </p:nvPr>
        </p:nvSpPr>
        <p:spPr>
          <a:xfrm>
            <a:off x="838200" y="384048"/>
            <a:ext cx="10515600" cy="5792915"/>
          </a:xfrm>
        </p:spPr>
        <p:txBody>
          <a:bodyPr>
            <a:normAutofit fontScale="70000" lnSpcReduction="20000"/>
          </a:bodyPr>
          <a:lstStyle/>
          <a:p>
            <a:pPr marL="0" indent="0">
              <a:buNone/>
            </a:pPr>
            <a:r>
              <a:rPr lang="en-US" b="1" dirty="0">
                <a:solidFill>
                  <a:srgbClr val="000000"/>
                </a:solidFill>
                <a:effectLst/>
                <a:latin typeface="Helvetica Neue" panose="02000503000000020004" pitchFamily="2" charset="0"/>
              </a:rPr>
              <a:t>Peace:</a:t>
            </a:r>
          </a:p>
          <a:p>
            <a:r>
              <a:rPr lang="en-US" dirty="0">
                <a:solidFill>
                  <a:srgbClr val="000000"/>
                </a:solidFill>
                <a:effectLst/>
                <a:latin typeface="Helvetica Neue" panose="02000503000000020004" pitchFamily="2" charset="0"/>
              </a:rPr>
              <a:t>Rebuilding the state, strengthening the social contract and social cohesion, and encouraging non-violent political participation are the critical elements for building peace in conflict-affected areas. </a:t>
            </a:r>
            <a:br>
              <a:rPr lang="en-US" dirty="0">
                <a:solidFill>
                  <a:srgbClr val="000000"/>
                </a:solidFill>
                <a:effectLst/>
                <a:latin typeface="Helvetica Neue" panose="02000503000000020004" pitchFamily="2" charset="0"/>
              </a:rPr>
            </a:br>
            <a:endParaRPr lang="en-US" dirty="0">
              <a:solidFill>
                <a:srgbClr val="000000"/>
              </a:solidFill>
              <a:effectLst/>
              <a:latin typeface="Helvetica Neue" panose="02000503000000020004" pitchFamily="2" charset="0"/>
            </a:endParaRPr>
          </a:p>
          <a:p>
            <a:pPr marL="0" indent="0">
              <a:buNone/>
            </a:pPr>
            <a:r>
              <a:rPr lang="en-US" b="1" dirty="0">
                <a:solidFill>
                  <a:srgbClr val="000000"/>
                </a:solidFill>
                <a:effectLst/>
                <a:latin typeface="Helvetica Neue" panose="02000503000000020004" pitchFamily="2" charset="0"/>
              </a:rPr>
              <a:t>Decent Work:</a:t>
            </a:r>
          </a:p>
          <a:p>
            <a:r>
              <a:rPr lang="en-US" dirty="0">
                <a:solidFill>
                  <a:srgbClr val="000000"/>
                </a:solidFill>
                <a:effectLst/>
                <a:latin typeface="Helvetica Neue" panose="02000503000000020004" pitchFamily="2" charset="0"/>
              </a:rPr>
              <a:t>Automation and digitization will continue to drive changes in the workplace and employment relationships, which should be managed in a way that ensures that gains in productivity are matched by wider social benefits.</a:t>
            </a:r>
          </a:p>
          <a:p>
            <a:r>
              <a:rPr lang="en-US" dirty="0">
                <a:solidFill>
                  <a:srgbClr val="000000"/>
                </a:solidFill>
                <a:effectLst/>
                <a:latin typeface="Helvetica Neue" panose="02000503000000020004" pitchFamily="2" charset="0"/>
              </a:rPr>
              <a:t>Investment in skills is especially important in the face of automation and digitization to ensure workers remain competitive in the changing </a:t>
            </a:r>
            <a:r>
              <a:rPr lang="en-US" dirty="0" err="1">
                <a:solidFill>
                  <a:srgbClr val="000000"/>
                </a:solidFill>
                <a:effectLst/>
                <a:latin typeface="Helvetica Neue" panose="02000503000000020004" pitchFamily="2" charset="0"/>
              </a:rPr>
              <a:t>labour</a:t>
            </a:r>
            <a:r>
              <a:rPr lang="en-US" dirty="0">
                <a:solidFill>
                  <a:srgbClr val="000000"/>
                </a:solidFill>
                <a:effectLst/>
                <a:latin typeface="Helvetica Neue" panose="02000503000000020004" pitchFamily="2" charset="0"/>
              </a:rPr>
              <a:t> market.</a:t>
            </a:r>
          </a:p>
          <a:p>
            <a:r>
              <a:rPr lang="en-US" dirty="0">
                <a:solidFill>
                  <a:srgbClr val="000000"/>
                </a:solidFill>
                <a:effectLst/>
                <a:latin typeface="Helvetica Neue" panose="02000503000000020004" pitchFamily="2" charset="0"/>
              </a:rPr>
              <a:t>Public policies play a crucial role in promoting Gender Equity and </a:t>
            </a:r>
            <a:r>
              <a:rPr lang="en-US" dirty="0" err="1">
                <a:solidFill>
                  <a:srgbClr val="000000"/>
                </a:solidFill>
                <a:effectLst/>
                <a:latin typeface="Helvetica Neue" panose="02000503000000020004" pitchFamily="2" charset="0"/>
              </a:rPr>
              <a:t>Labour</a:t>
            </a:r>
            <a:r>
              <a:rPr lang="en-US" dirty="0">
                <a:solidFill>
                  <a:srgbClr val="000000"/>
                </a:solidFill>
                <a:effectLst/>
                <a:latin typeface="Helvetica Neue" panose="02000503000000020004" pitchFamily="2" charset="0"/>
              </a:rPr>
              <a:t> Market Outcomes.</a:t>
            </a:r>
            <a:br>
              <a:rPr lang="en-US" dirty="0">
                <a:solidFill>
                  <a:srgbClr val="000000"/>
                </a:solidFill>
                <a:effectLst/>
                <a:latin typeface="Helvetica Neue" panose="02000503000000020004" pitchFamily="2" charset="0"/>
              </a:rPr>
            </a:br>
            <a:endParaRPr lang="en-US" dirty="0">
              <a:solidFill>
                <a:srgbClr val="000000"/>
              </a:solidFill>
              <a:effectLst/>
              <a:latin typeface="Helvetica Neue" panose="02000503000000020004" pitchFamily="2" charset="0"/>
            </a:endParaRPr>
          </a:p>
          <a:p>
            <a:pPr marL="0" indent="0">
              <a:buNone/>
            </a:pPr>
            <a:r>
              <a:rPr lang="en-US" b="1" dirty="0">
                <a:solidFill>
                  <a:srgbClr val="000000"/>
                </a:solidFill>
                <a:effectLst/>
                <a:latin typeface="Helvetica Neue" panose="02000503000000020004" pitchFamily="2" charset="0"/>
              </a:rPr>
              <a:t>Greater Equality:</a:t>
            </a:r>
          </a:p>
          <a:p>
            <a:r>
              <a:rPr lang="en-US" dirty="0">
                <a:solidFill>
                  <a:srgbClr val="000000"/>
                </a:solidFill>
                <a:effectLst/>
                <a:latin typeface="Helvetica Neue" panose="02000503000000020004" pitchFamily="2" charset="0"/>
              </a:rPr>
              <a:t>Horizontal inequalities based on group membership are associated with a range of negative political, social, and economic outcomes in diverse contexts, and data availability is a constraint to better measuring them.</a:t>
            </a:r>
          </a:p>
          <a:p>
            <a:r>
              <a:rPr lang="en-US" dirty="0">
                <a:solidFill>
                  <a:srgbClr val="000000"/>
                </a:solidFill>
                <a:effectLst/>
                <a:latin typeface="Helvetica Neue" panose="02000503000000020004" pitchFamily="2" charset="0"/>
              </a:rPr>
              <a:t>Affirmative action can (and has) played a role in addressing both vertical and horizontal inequalities in different contexts, but implementation and design matter significantly, and policy learning would enhance their impact. </a:t>
            </a:r>
          </a:p>
          <a:p>
            <a:endParaRPr lang="en-US" dirty="0"/>
          </a:p>
        </p:txBody>
      </p:sp>
      <p:pic>
        <p:nvPicPr>
          <p:cNvPr id="4" name="Picture 3">
            <a:extLst>
              <a:ext uri="{FF2B5EF4-FFF2-40B4-BE49-F238E27FC236}">
                <a16:creationId xmlns:a16="http://schemas.microsoft.com/office/drawing/2014/main" id="{C3CA652C-CFE9-E150-3434-39C325B608E1}"/>
              </a:ext>
            </a:extLst>
          </p:cNvPr>
          <p:cNvPicPr>
            <a:picLocks noChangeAspect="1"/>
          </p:cNvPicPr>
          <p:nvPr/>
        </p:nvPicPr>
        <p:blipFill>
          <a:blip r:embed="rId2"/>
          <a:stretch>
            <a:fillRect/>
          </a:stretch>
        </p:blipFill>
        <p:spPr>
          <a:xfrm>
            <a:off x="8575964" y="5735637"/>
            <a:ext cx="3810000" cy="1371600"/>
          </a:xfrm>
          <a:prstGeom prst="rect">
            <a:avLst/>
          </a:prstGeom>
        </p:spPr>
      </p:pic>
    </p:spTree>
    <p:extLst>
      <p:ext uri="{BB962C8B-B14F-4D97-AF65-F5344CB8AC3E}">
        <p14:creationId xmlns:p14="http://schemas.microsoft.com/office/powerpoint/2010/main" val="116126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7DAA64-5447-FD5A-C5D4-A48D51F60A27}"/>
              </a:ext>
            </a:extLst>
          </p:cNvPr>
          <p:cNvPicPr>
            <a:picLocks noGrp="1" noChangeAspect="1"/>
          </p:cNvPicPr>
          <p:nvPr>
            <p:ph idx="1"/>
          </p:nvPr>
        </p:nvPicPr>
        <p:blipFill>
          <a:blip r:embed="rId2"/>
          <a:stretch>
            <a:fillRect/>
          </a:stretch>
        </p:blipFill>
        <p:spPr>
          <a:xfrm>
            <a:off x="484457" y="643466"/>
            <a:ext cx="8103371" cy="5571067"/>
          </a:xfrm>
          <a:prstGeom prst="rect">
            <a:avLst/>
          </a:prstGeom>
        </p:spPr>
      </p:pic>
      <p:pic>
        <p:nvPicPr>
          <p:cNvPr id="2" name="Picture 1">
            <a:extLst>
              <a:ext uri="{FF2B5EF4-FFF2-40B4-BE49-F238E27FC236}">
                <a16:creationId xmlns:a16="http://schemas.microsoft.com/office/drawing/2014/main" id="{44A4FE45-BA35-C17E-2F10-48AC505D8B57}"/>
              </a:ext>
            </a:extLst>
          </p:cNvPr>
          <p:cNvPicPr>
            <a:picLocks noChangeAspect="1"/>
          </p:cNvPicPr>
          <p:nvPr/>
        </p:nvPicPr>
        <p:blipFill>
          <a:blip r:embed="rId3"/>
          <a:stretch>
            <a:fillRect/>
          </a:stretch>
        </p:blipFill>
        <p:spPr>
          <a:xfrm>
            <a:off x="8575964" y="5735637"/>
            <a:ext cx="3810000" cy="1371600"/>
          </a:xfrm>
          <a:prstGeom prst="rect">
            <a:avLst/>
          </a:prstGeom>
        </p:spPr>
      </p:pic>
      <p:pic>
        <p:nvPicPr>
          <p:cNvPr id="6" name="Picture 5">
            <a:extLst>
              <a:ext uri="{FF2B5EF4-FFF2-40B4-BE49-F238E27FC236}">
                <a16:creationId xmlns:a16="http://schemas.microsoft.com/office/drawing/2014/main" id="{7210FDBD-F288-A5AA-9BD4-1EE18343C539}"/>
              </a:ext>
            </a:extLst>
          </p:cNvPr>
          <p:cNvPicPr>
            <a:picLocks noChangeAspect="1"/>
          </p:cNvPicPr>
          <p:nvPr/>
        </p:nvPicPr>
        <p:blipFill>
          <a:blip r:embed="rId4"/>
          <a:stretch>
            <a:fillRect/>
          </a:stretch>
        </p:blipFill>
        <p:spPr>
          <a:xfrm>
            <a:off x="9461500" y="2167"/>
            <a:ext cx="2730500" cy="3746500"/>
          </a:xfrm>
          <a:prstGeom prst="rect">
            <a:avLst/>
          </a:prstGeom>
        </p:spPr>
      </p:pic>
    </p:spTree>
    <p:extLst>
      <p:ext uri="{BB962C8B-B14F-4D97-AF65-F5344CB8AC3E}">
        <p14:creationId xmlns:p14="http://schemas.microsoft.com/office/powerpoint/2010/main" val="282214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0EFF-7F02-C88E-0115-F5E0E44338F7}"/>
              </a:ext>
            </a:extLst>
          </p:cNvPr>
          <p:cNvSpPr>
            <a:spLocks noGrp="1"/>
          </p:cNvSpPr>
          <p:nvPr>
            <p:ph type="title"/>
          </p:nvPr>
        </p:nvSpPr>
        <p:spPr>
          <a:xfrm>
            <a:off x="821179" y="177252"/>
            <a:ext cx="10515600" cy="596409"/>
          </a:xfrm>
        </p:spPr>
        <p:txBody>
          <a:bodyPr>
            <a:normAutofit fontScale="90000"/>
          </a:bodyPr>
          <a:lstStyle/>
          <a:p>
            <a:pPr algn="ctr"/>
            <a:r>
              <a:rPr lang="en-US" b="1" dirty="0"/>
              <a:t>DESA Policy Briefs series on economic insecurity</a:t>
            </a:r>
          </a:p>
        </p:txBody>
      </p:sp>
      <p:pic>
        <p:nvPicPr>
          <p:cNvPr id="5" name="Content Placeholder 4">
            <a:extLst>
              <a:ext uri="{FF2B5EF4-FFF2-40B4-BE49-F238E27FC236}">
                <a16:creationId xmlns:a16="http://schemas.microsoft.com/office/drawing/2014/main" id="{CA7AFDE5-0BDF-4661-14A5-371B2F2926E3}"/>
              </a:ext>
            </a:extLst>
          </p:cNvPr>
          <p:cNvPicPr>
            <a:picLocks noGrp="1" noChangeAspect="1"/>
          </p:cNvPicPr>
          <p:nvPr>
            <p:ph idx="1"/>
          </p:nvPr>
        </p:nvPicPr>
        <p:blipFill rotWithShape="1">
          <a:blip r:embed="rId2"/>
          <a:srcRect t="2572"/>
          <a:stretch/>
        </p:blipFill>
        <p:spPr>
          <a:xfrm>
            <a:off x="143665" y="1282045"/>
            <a:ext cx="2375625" cy="4887446"/>
          </a:xfrm>
        </p:spPr>
      </p:pic>
      <p:pic>
        <p:nvPicPr>
          <p:cNvPr id="7" name="Picture 6">
            <a:extLst>
              <a:ext uri="{FF2B5EF4-FFF2-40B4-BE49-F238E27FC236}">
                <a16:creationId xmlns:a16="http://schemas.microsoft.com/office/drawing/2014/main" id="{4D78947F-BB31-B9C1-1642-4F9C77880497}"/>
              </a:ext>
            </a:extLst>
          </p:cNvPr>
          <p:cNvPicPr>
            <a:picLocks noChangeAspect="1"/>
          </p:cNvPicPr>
          <p:nvPr/>
        </p:nvPicPr>
        <p:blipFill rotWithShape="1">
          <a:blip r:embed="rId3"/>
          <a:srcRect t="3314"/>
          <a:stretch/>
        </p:blipFill>
        <p:spPr>
          <a:xfrm>
            <a:off x="2588518" y="1282045"/>
            <a:ext cx="2375625" cy="4655278"/>
          </a:xfrm>
          <a:prstGeom prst="rect">
            <a:avLst/>
          </a:prstGeom>
        </p:spPr>
      </p:pic>
      <p:pic>
        <p:nvPicPr>
          <p:cNvPr id="9" name="Picture 8">
            <a:extLst>
              <a:ext uri="{FF2B5EF4-FFF2-40B4-BE49-F238E27FC236}">
                <a16:creationId xmlns:a16="http://schemas.microsoft.com/office/drawing/2014/main" id="{7246BBAC-46FC-35E9-519C-A2BB3D9BE7D6}"/>
              </a:ext>
            </a:extLst>
          </p:cNvPr>
          <p:cNvPicPr>
            <a:picLocks noChangeAspect="1"/>
          </p:cNvPicPr>
          <p:nvPr/>
        </p:nvPicPr>
        <p:blipFill rotWithShape="1">
          <a:blip r:embed="rId4"/>
          <a:srcRect t="2861" b="13726"/>
          <a:stretch/>
        </p:blipFill>
        <p:spPr>
          <a:xfrm>
            <a:off x="4975501" y="1282045"/>
            <a:ext cx="2375624" cy="4016230"/>
          </a:xfrm>
          <a:prstGeom prst="rect">
            <a:avLst/>
          </a:prstGeom>
        </p:spPr>
      </p:pic>
      <p:pic>
        <p:nvPicPr>
          <p:cNvPr id="11" name="Picture 10">
            <a:extLst>
              <a:ext uri="{FF2B5EF4-FFF2-40B4-BE49-F238E27FC236}">
                <a16:creationId xmlns:a16="http://schemas.microsoft.com/office/drawing/2014/main" id="{E8FF14C3-A37F-007E-1B7D-7FA4923D3173}"/>
              </a:ext>
            </a:extLst>
          </p:cNvPr>
          <p:cNvPicPr>
            <a:picLocks noChangeAspect="1"/>
          </p:cNvPicPr>
          <p:nvPr/>
        </p:nvPicPr>
        <p:blipFill rotWithShape="1">
          <a:blip r:embed="rId5"/>
          <a:srcRect t="3100"/>
          <a:stretch/>
        </p:blipFill>
        <p:spPr>
          <a:xfrm>
            <a:off x="7386131" y="1282045"/>
            <a:ext cx="2521439" cy="4679315"/>
          </a:xfrm>
          <a:prstGeom prst="rect">
            <a:avLst/>
          </a:prstGeom>
        </p:spPr>
      </p:pic>
      <p:pic>
        <p:nvPicPr>
          <p:cNvPr id="13" name="Picture 12">
            <a:extLst>
              <a:ext uri="{FF2B5EF4-FFF2-40B4-BE49-F238E27FC236}">
                <a16:creationId xmlns:a16="http://schemas.microsoft.com/office/drawing/2014/main" id="{80705CA2-596A-D2F1-FF24-0CA8DEBD54B9}"/>
              </a:ext>
            </a:extLst>
          </p:cNvPr>
          <p:cNvPicPr>
            <a:picLocks noChangeAspect="1"/>
          </p:cNvPicPr>
          <p:nvPr/>
        </p:nvPicPr>
        <p:blipFill rotWithShape="1">
          <a:blip r:embed="rId6"/>
          <a:srcRect t="3168"/>
          <a:stretch/>
        </p:blipFill>
        <p:spPr>
          <a:xfrm>
            <a:off x="9773113" y="1282045"/>
            <a:ext cx="2418887" cy="4036184"/>
          </a:xfrm>
          <a:prstGeom prst="rect">
            <a:avLst/>
          </a:prstGeom>
        </p:spPr>
      </p:pic>
      <p:pic>
        <p:nvPicPr>
          <p:cNvPr id="3" name="Picture 2">
            <a:extLst>
              <a:ext uri="{FF2B5EF4-FFF2-40B4-BE49-F238E27FC236}">
                <a16:creationId xmlns:a16="http://schemas.microsoft.com/office/drawing/2014/main" id="{AFA3014A-75E2-427E-45B1-0C84B7586949}"/>
              </a:ext>
            </a:extLst>
          </p:cNvPr>
          <p:cNvPicPr>
            <a:picLocks noChangeAspect="1"/>
          </p:cNvPicPr>
          <p:nvPr/>
        </p:nvPicPr>
        <p:blipFill>
          <a:blip r:embed="rId7"/>
          <a:stretch>
            <a:fillRect/>
          </a:stretch>
        </p:blipFill>
        <p:spPr>
          <a:xfrm>
            <a:off x="8575964" y="5735637"/>
            <a:ext cx="3810000" cy="1371600"/>
          </a:xfrm>
          <a:prstGeom prst="rect">
            <a:avLst/>
          </a:prstGeom>
        </p:spPr>
      </p:pic>
    </p:spTree>
    <p:extLst>
      <p:ext uri="{BB962C8B-B14F-4D97-AF65-F5344CB8AC3E}">
        <p14:creationId xmlns:p14="http://schemas.microsoft.com/office/powerpoint/2010/main" val="3141286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0EFF-7F02-C88E-0115-F5E0E44338F7}"/>
              </a:ext>
            </a:extLst>
          </p:cNvPr>
          <p:cNvSpPr>
            <a:spLocks noGrp="1"/>
          </p:cNvSpPr>
          <p:nvPr>
            <p:ph type="title"/>
          </p:nvPr>
        </p:nvSpPr>
        <p:spPr>
          <a:xfrm>
            <a:off x="821179" y="177252"/>
            <a:ext cx="10515600" cy="596409"/>
          </a:xfrm>
        </p:spPr>
        <p:txBody>
          <a:bodyPr>
            <a:normAutofit fontScale="90000"/>
          </a:bodyPr>
          <a:lstStyle/>
          <a:p>
            <a:pPr algn="ctr"/>
            <a:r>
              <a:rPr lang="en-US" b="1" u="sng" dirty="0"/>
              <a:t>Economic insecurity</a:t>
            </a:r>
          </a:p>
        </p:txBody>
      </p:sp>
      <p:sp>
        <p:nvSpPr>
          <p:cNvPr id="4" name="Content Placeholder 3">
            <a:extLst>
              <a:ext uri="{FF2B5EF4-FFF2-40B4-BE49-F238E27FC236}">
                <a16:creationId xmlns:a16="http://schemas.microsoft.com/office/drawing/2014/main" id="{233CE0AF-A091-440C-BC9C-8DC2DA20071B}"/>
              </a:ext>
            </a:extLst>
          </p:cNvPr>
          <p:cNvSpPr>
            <a:spLocks noGrp="1"/>
          </p:cNvSpPr>
          <p:nvPr>
            <p:ph idx="1"/>
          </p:nvPr>
        </p:nvSpPr>
        <p:spPr>
          <a:xfrm>
            <a:off x="962584" y="999075"/>
            <a:ext cx="6099142" cy="1000227"/>
          </a:xfrm>
        </p:spPr>
        <p:txBody>
          <a:bodyPr>
            <a:normAutofit fontScale="92500"/>
          </a:bodyPr>
          <a:lstStyle/>
          <a:p>
            <a:r>
              <a:rPr lang="en-US" sz="2400" b="1" i="0" dirty="0">
                <a:effectLst/>
                <a:latin typeface="Söhne"/>
              </a:rPr>
              <a:t>Economic insecurity and poverty are interconnected issues that affect people's ability to cope and recover from economic shocks.</a:t>
            </a:r>
          </a:p>
          <a:p>
            <a:pPr algn="l">
              <a:buFont typeface="+mj-lt"/>
              <a:buAutoNum type="arabicPeriod"/>
            </a:pPr>
            <a:endParaRPr lang="en-US" b="0" i="0" dirty="0">
              <a:effectLst/>
              <a:latin typeface="Söhne"/>
            </a:endParaRPr>
          </a:p>
          <a:p>
            <a:endParaRPr lang="en-US" dirty="0"/>
          </a:p>
        </p:txBody>
      </p:sp>
      <p:graphicFrame>
        <p:nvGraphicFramePr>
          <p:cNvPr id="6" name="Diagram 5">
            <a:extLst>
              <a:ext uri="{FF2B5EF4-FFF2-40B4-BE49-F238E27FC236}">
                <a16:creationId xmlns:a16="http://schemas.microsoft.com/office/drawing/2014/main" id="{2075BEC8-7FEB-738D-B7A1-206F80339B4E}"/>
              </a:ext>
            </a:extLst>
          </p:cNvPr>
          <p:cNvGraphicFramePr/>
          <p:nvPr/>
        </p:nvGraphicFramePr>
        <p:xfrm>
          <a:off x="6608189" y="618663"/>
          <a:ext cx="5791200" cy="4150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3">
            <a:extLst>
              <a:ext uri="{FF2B5EF4-FFF2-40B4-BE49-F238E27FC236}">
                <a16:creationId xmlns:a16="http://schemas.microsoft.com/office/drawing/2014/main" id="{921F01A6-2B0B-819B-195B-A60C5C400389}"/>
              </a:ext>
            </a:extLst>
          </p:cNvPr>
          <p:cNvSpPr txBox="1">
            <a:spLocks/>
          </p:cNvSpPr>
          <p:nvPr/>
        </p:nvSpPr>
        <p:spPr>
          <a:xfrm>
            <a:off x="226767" y="2297598"/>
            <a:ext cx="6768445" cy="1009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latin typeface="Söhne"/>
              </a:rPr>
              <a:t>Structural factors such as employment instability and joblessness can contribute to rising economic insecurity and inequality.</a:t>
            </a:r>
            <a:endParaRPr lang="en-US" dirty="0">
              <a:latin typeface="Söhne"/>
            </a:endParaRPr>
          </a:p>
        </p:txBody>
      </p:sp>
      <p:sp>
        <p:nvSpPr>
          <p:cNvPr id="10" name="Content Placeholder 3">
            <a:extLst>
              <a:ext uri="{FF2B5EF4-FFF2-40B4-BE49-F238E27FC236}">
                <a16:creationId xmlns:a16="http://schemas.microsoft.com/office/drawing/2014/main" id="{DE8A2EC6-680D-8032-9C6F-3FFB8D4B9D93}"/>
              </a:ext>
            </a:extLst>
          </p:cNvPr>
          <p:cNvSpPr txBox="1">
            <a:spLocks/>
          </p:cNvSpPr>
          <p:nvPr/>
        </p:nvSpPr>
        <p:spPr>
          <a:xfrm>
            <a:off x="612744" y="3628355"/>
            <a:ext cx="7806179" cy="1282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latin typeface="Söhne"/>
              </a:rPr>
              <a:t>Economic insecurity affects citizens’ policy preferences, including support for specific political parties and leaders, and even attitudes towards the role of government itself.</a:t>
            </a:r>
          </a:p>
        </p:txBody>
      </p:sp>
      <p:sp>
        <p:nvSpPr>
          <p:cNvPr id="12" name="Content Placeholder 3">
            <a:extLst>
              <a:ext uri="{FF2B5EF4-FFF2-40B4-BE49-F238E27FC236}">
                <a16:creationId xmlns:a16="http://schemas.microsoft.com/office/drawing/2014/main" id="{5B7F5BA6-7F4F-83A2-6400-8AA730A3AFD7}"/>
              </a:ext>
            </a:extLst>
          </p:cNvPr>
          <p:cNvSpPr txBox="1">
            <a:spLocks/>
          </p:cNvSpPr>
          <p:nvPr/>
        </p:nvSpPr>
        <p:spPr>
          <a:xfrm>
            <a:off x="1423447" y="5059633"/>
            <a:ext cx="10501460" cy="14509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latin typeface="Söhne"/>
              </a:rPr>
              <a:t>Economic insecurity, job instability, and dissatisfaction with the quality of public services can lead to reduced trust in public institutions, creating disengagement from public mandates and hinder compliance with laws and recommendations, affecting overall societal wellbeing and functioning. </a:t>
            </a:r>
          </a:p>
          <a:p>
            <a:pPr>
              <a:buFont typeface="+mj-lt"/>
              <a:buAutoNum type="arabicPeriod"/>
            </a:pPr>
            <a:endParaRPr lang="en-US" dirty="0">
              <a:latin typeface="Söhne"/>
            </a:endParaRPr>
          </a:p>
          <a:p>
            <a:endParaRPr lang="en-US" dirty="0"/>
          </a:p>
        </p:txBody>
      </p:sp>
      <p:pic>
        <p:nvPicPr>
          <p:cNvPr id="3" name="Picture 2">
            <a:extLst>
              <a:ext uri="{FF2B5EF4-FFF2-40B4-BE49-F238E27FC236}">
                <a16:creationId xmlns:a16="http://schemas.microsoft.com/office/drawing/2014/main" id="{83E3903D-A192-90B4-E11A-82CA32F17970}"/>
              </a:ext>
            </a:extLst>
          </p:cNvPr>
          <p:cNvPicPr>
            <a:picLocks noChangeAspect="1"/>
          </p:cNvPicPr>
          <p:nvPr/>
        </p:nvPicPr>
        <p:blipFill>
          <a:blip r:embed="rId8"/>
          <a:stretch>
            <a:fillRect/>
          </a:stretch>
        </p:blipFill>
        <p:spPr>
          <a:xfrm>
            <a:off x="8575964" y="5735637"/>
            <a:ext cx="3810000" cy="1371600"/>
          </a:xfrm>
          <a:prstGeom prst="rect">
            <a:avLst/>
          </a:prstGeom>
        </p:spPr>
      </p:pic>
    </p:spTree>
    <p:extLst>
      <p:ext uri="{BB962C8B-B14F-4D97-AF65-F5344CB8AC3E}">
        <p14:creationId xmlns:p14="http://schemas.microsoft.com/office/powerpoint/2010/main" val="2147344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D97E5-2832-B2F5-691F-67E3CB7B0768}"/>
              </a:ext>
            </a:extLst>
          </p:cNvPr>
          <p:cNvSpPr>
            <a:spLocks noGrp="1"/>
          </p:cNvSpPr>
          <p:nvPr>
            <p:ph type="title"/>
          </p:nvPr>
        </p:nvSpPr>
        <p:spPr/>
        <p:txBody>
          <a:bodyPr>
            <a:normAutofit/>
          </a:bodyPr>
          <a:lstStyle/>
          <a:p>
            <a:r>
              <a:rPr lang="en-US" dirty="0"/>
              <a:t>Final points:</a:t>
            </a:r>
          </a:p>
        </p:txBody>
      </p:sp>
      <p:sp>
        <p:nvSpPr>
          <p:cNvPr id="3" name="Content Placeholder 2">
            <a:extLst>
              <a:ext uri="{FF2B5EF4-FFF2-40B4-BE49-F238E27FC236}">
                <a16:creationId xmlns:a16="http://schemas.microsoft.com/office/drawing/2014/main" id="{B170897B-0879-E186-F93C-9820B5734EE4}"/>
              </a:ext>
            </a:extLst>
          </p:cNvPr>
          <p:cNvSpPr>
            <a:spLocks noGrp="1"/>
          </p:cNvSpPr>
          <p:nvPr>
            <p:ph idx="1"/>
          </p:nvPr>
        </p:nvSpPr>
        <p:spPr/>
        <p:txBody>
          <a:bodyPr>
            <a:normAutofit/>
          </a:bodyPr>
          <a:lstStyle/>
          <a:p>
            <a:endParaRPr lang="en-US" dirty="0"/>
          </a:p>
          <a:p>
            <a:pPr marL="0" indent="0">
              <a:buNone/>
            </a:pPr>
            <a:endParaRPr lang="en-US" dirty="0"/>
          </a:p>
          <a:p>
            <a:r>
              <a:rPr lang="en-US" dirty="0"/>
              <a:t>Address the several interlinkages of the SDGs affecting SDG1.</a:t>
            </a:r>
          </a:p>
          <a:p>
            <a:r>
              <a:rPr lang="en-US" dirty="0"/>
              <a:t>A comprehensive focus on poverty elimination may include an understanding on how economic insecurity, inequality and institutional trust accelerate poverty goals.</a:t>
            </a:r>
          </a:p>
          <a:p>
            <a:r>
              <a:rPr lang="en-US" dirty="0"/>
              <a:t>WSS 2025.</a:t>
            </a:r>
          </a:p>
        </p:txBody>
      </p:sp>
      <p:pic>
        <p:nvPicPr>
          <p:cNvPr id="4" name="Picture 3">
            <a:extLst>
              <a:ext uri="{FF2B5EF4-FFF2-40B4-BE49-F238E27FC236}">
                <a16:creationId xmlns:a16="http://schemas.microsoft.com/office/drawing/2014/main" id="{E0905CB8-2616-22ED-E0A7-C430F5AF5B57}"/>
              </a:ext>
            </a:extLst>
          </p:cNvPr>
          <p:cNvPicPr>
            <a:picLocks noChangeAspect="1"/>
          </p:cNvPicPr>
          <p:nvPr/>
        </p:nvPicPr>
        <p:blipFill>
          <a:blip r:embed="rId3"/>
          <a:stretch>
            <a:fillRect/>
          </a:stretch>
        </p:blipFill>
        <p:spPr>
          <a:xfrm>
            <a:off x="8575964" y="5735637"/>
            <a:ext cx="3810000" cy="1371600"/>
          </a:xfrm>
          <a:prstGeom prst="rect">
            <a:avLst/>
          </a:prstGeom>
        </p:spPr>
      </p:pic>
    </p:spTree>
    <p:extLst>
      <p:ext uri="{BB962C8B-B14F-4D97-AF65-F5344CB8AC3E}">
        <p14:creationId xmlns:p14="http://schemas.microsoft.com/office/powerpoint/2010/main" val="2416149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658E-36C9-0546-B28A-FFD70256C6B4}"/>
              </a:ext>
            </a:extLst>
          </p:cNvPr>
          <p:cNvSpPr>
            <a:spLocks noGrp="1"/>
          </p:cNvSpPr>
          <p:nvPr>
            <p:ph type="title"/>
          </p:nvPr>
        </p:nvSpPr>
        <p:spPr/>
        <p:txBody>
          <a:bodyPr>
            <a:normAutofit/>
          </a:bodyPr>
          <a:lstStyle/>
          <a:p>
            <a:pPr algn="ctr"/>
            <a:r>
              <a:rPr lang="ar-AE" sz="20000" dirty="0"/>
              <a:t>شكرا كتير</a:t>
            </a:r>
            <a:endParaRPr lang="en-US" sz="20000" dirty="0"/>
          </a:p>
        </p:txBody>
      </p:sp>
      <p:pic>
        <p:nvPicPr>
          <p:cNvPr id="4" name="Picture 3">
            <a:extLst>
              <a:ext uri="{FF2B5EF4-FFF2-40B4-BE49-F238E27FC236}">
                <a16:creationId xmlns:a16="http://schemas.microsoft.com/office/drawing/2014/main" id="{ABBE5D14-D1E9-4C9B-6276-77B2EE7443CE}"/>
              </a:ext>
            </a:extLst>
          </p:cNvPr>
          <p:cNvPicPr>
            <a:picLocks noChangeAspect="1"/>
          </p:cNvPicPr>
          <p:nvPr/>
        </p:nvPicPr>
        <p:blipFill>
          <a:blip r:embed="rId2"/>
          <a:stretch>
            <a:fillRect/>
          </a:stretch>
        </p:blipFill>
        <p:spPr>
          <a:xfrm>
            <a:off x="8575964" y="5735637"/>
            <a:ext cx="3810000" cy="1371600"/>
          </a:xfrm>
          <a:prstGeom prst="rect">
            <a:avLst/>
          </a:prstGeom>
        </p:spPr>
      </p:pic>
    </p:spTree>
    <p:extLst>
      <p:ext uri="{BB962C8B-B14F-4D97-AF65-F5344CB8AC3E}">
        <p14:creationId xmlns:p14="http://schemas.microsoft.com/office/powerpoint/2010/main" val="260082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503FDE-DB71-B858-4AF2-816E635DCC7B}"/>
              </a:ext>
            </a:extLst>
          </p:cNvPr>
          <p:cNvPicPr>
            <a:picLocks noGrp="1" noChangeAspect="1"/>
          </p:cNvPicPr>
          <p:nvPr>
            <p:ph idx="1"/>
          </p:nvPr>
        </p:nvPicPr>
        <p:blipFill>
          <a:blip r:embed="rId3"/>
          <a:stretch>
            <a:fillRect/>
          </a:stretch>
        </p:blipFill>
        <p:spPr>
          <a:xfrm>
            <a:off x="647677" y="413657"/>
            <a:ext cx="8752378" cy="5763306"/>
          </a:xfrm>
          <a:ln>
            <a:solidFill>
              <a:schemeClr val="lt1">
                <a:hueOff val="0"/>
                <a:satOff val="0"/>
                <a:lumOff val="0"/>
              </a:schemeClr>
            </a:solidFill>
          </a:ln>
        </p:spPr>
      </p:pic>
      <p:sp>
        <p:nvSpPr>
          <p:cNvPr id="6" name="Title 1">
            <a:extLst>
              <a:ext uri="{FF2B5EF4-FFF2-40B4-BE49-F238E27FC236}">
                <a16:creationId xmlns:a16="http://schemas.microsoft.com/office/drawing/2014/main" id="{9625C0DC-874C-7AB9-9A5C-CE80BBCF50ED}"/>
              </a:ext>
            </a:extLst>
          </p:cNvPr>
          <p:cNvSpPr>
            <a:spLocks noGrp="1"/>
          </p:cNvSpPr>
          <p:nvPr>
            <p:ph type="title"/>
          </p:nvPr>
        </p:nvSpPr>
        <p:spPr>
          <a:xfrm>
            <a:off x="8860972" y="4615543"/>
            <a:ext cx="3331028" cy="1325563"/>
          </a:xfrm>
        </p:spPr>
        <p:txBody>
          <a:bodyPr>
            <a:normAutofit/>
          </a:bodyPr>
          <a:lstStyle/>
          <a:p>
            <a:r>
              <a:rPr lang="en-US" sz="1200" i="0" dirty="0">
                <a:solidFill>
                  <a:srgbClr val="333333"/>
                </a:solidFill>
                <a:effectLst/>
                <a:latin typeface="+mn-lt"/>
              </a:rPr>
              <a:t>World Bank Data Blog: Poverty is back to pre-COVID levels globally, but not for low-income countries</a:t>
            </a:r>
            <a:br>
              <a:rPr lang="en-US" sz="1200" i="0" dirty="0">
                <a:solidFill>
                  <a:srgbClr val="333333"/>
                </a:solidFill>
                <a:effectLst/>
                <a:latin typeface="+mn-lt"/>
              </a:rPr>
            </a:br>
            <a:r>
              <a:rPr lang="en-US" sz="1200" i="0" u="none" strike="noStrike" cap="all" dirty="0">
                <a:solidFill>
                  <a:srgbClr val="337AB7"/>
                </a:solidFill>
                <a:effectLst/>
                <a:latin typeface="+mn-lt"/>
              </a:rPr>
              <a:t>NISHANT YONZAN</a:t>
            </a:r>
            <a:br>
              <a:rPr lang="en-US" sz="1200" i="0" cap="all" dirty="0">
                <a:solidFill>
                  <a:srgbClr val="787878"/>
                </a:solidFill>
                <a:effectLst/>
                <a:latin typeface="+mn-lt"/>
              </a:rPr>
            </a:br>
            <a:r>
              <a:rPr lang="en-US" sz="1200" i="0" u="none" strike="noStrike" cap="all" dirty="0">
                <a:solidFill>
                  <a:srgbClr val="337AB7"/>
                </a:solidFill>
                <a:effectLst/>
                <a:latin typeface="+mn-lt"/>
              </a:rPr>
              <a:t>DANIEL GERSZON MAHLER</a:t>
            </a:r>
            <a:br>
              <a:rPr lang="en-US" sz="1200" i="0" cap="all" dirty="0">
                <a:solidFill>
                  <a:srgbClr val="787878"/>
                </a:solidFill>
                <a:effectLst/>
                <a:latin typeface="+mn-lt"/>
              </a:rPr>
            </a:br>
            <a:r>
              <a:rPr lang="en-US" sz="1200" i="0" u="none" strike="noStrike" cap="all" dirty="0">
                <a:solidFill>
                  <a:srgbClr val="337AB7"/>
                </a:solidFill>
                <a:effectLst/>
                <a:latin typeface="+mn-lt"/>
              </a:rPr>
              <a:t>CHRISTOPH LAKNER</a:t>
            </a:r>
            <a:br>
              <a:rPr lang="en-US" sz="1200" i="0" cap="all" dirty="0">
                <a:solidFill>
                  <a:srgbClr val="787878"/>
                </a:solidFill>
                <a:effectLst/>
                <a:latin typeface="+mn-lt"/>
              </a:rPr>
            </a:br>
            <a:r>
              <a:rPr lang="en-US" sz="1200" i="0" dirty="0">
                <a:solidFill>
                  <a:srgbClr val="787878"/>
                </a:solidFill>
                <a:effectLst/>
                <a:latin typeface="+mn-lt"/>
              </a:rPr>
              <a:t>|</a:t>
            </a:r>
            <a:r>
              <a:rPr lang="en-US" sz="1200" i="0" cap="all" dirty="0">
                <a:solidFill>
                  <a:srgbClr val="787878"/>
                </a:solidFill>
                <a:effectLst/>
                <a:latin typeface="+mn-lt"/>
              </a:rPr>
              <a:t>OCTOBER 03, 2023</a:t>
            </a:r>
            <a:endParaRPr lang="en-US" sz="1200" dirty="0">
              <a:latin typeface="+mn-lt"/>
            </a:endParaRPr>
          </a:p>
        </p:txBody>
      </p:sp>
      <p:pic>
        <p:nvPicPr>
          <p:cNvPr id="2" name="Picture 1">
            <a:extLst>
              <a:ext uri="{FF2B5EF4-FFF2-40B4-BE49-F238E27FC236}">
                <a16:creationId xmlns:a16="http://schemas.microsoft.com/office/drawing/2014/main" id="{08F778B1-2DF1-26AE-0051-9BB02CC24528}"/>
              </a:ext>
            </a:extLst>
          </p:cNvPr>
          <p:cNvPicPr>
            <a:picLocks noChangeAspect="1"/>
          </p:cNvPicPr>
          <p:nvPr/>
        </p:nvPicPr>
        <p:blipFill>
          <a:blip r:embed="rId4"/>
          <a:stretch>
            <a:fillRect/>
          </a:stretch>
        </p:blipFill>
        <p:spPr>
          <a:xfrm>
            <a:off x="8575964" y="5735637"/>
            <a:ext cx="3810000" cy="1371600"/>
          </a:xfrm>
          <a:prstGeom prst="rect">
            <a:avLst/>
          </a:prstGeom>
        </p:spPr>
      </p:pic>
    </p:spTree>
    <p:extLst>
      <p:ext uri="{BB962C8B-B14F-4D97-AF65-F5344CB8AC3E}">
        <p14:creationId xmlns:p14="http://schemas.microsoft.com/office/powerpoint/2010/main" val="259289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81CA0E-C8D4-3143-4119-6CEF4008F7C9}"/>
              </a:ext>
            </a:extLst>
          </p:cNvPr>
          <p:cNvPicPr>
            <a:picLocks noGrp="1" noChangeAspect="1"/>
          </p:cNvPicPr>
          <p:nvPr>
            <p:ph idx="1"/>
          </p:nvPr>
        </p:nvPicPr>
        <p:blipFill>
          <a:blip r:embed="rId2"/>
          <a:stretch>
            <a:fillRect/>
          </a:stretch>
        </p:blipFill>
        <p:spPr>
          <a:xfrm>
            <a:off x="-7835" y="740230"/>
            <a:ext cx="12199836" cy="5301798"/>
          </a:xfrm>
        </p:spPr>
      </p:pic>
      <p:pic>
        <p:nvPicPr>
          <p:cNvPr id="2" name="Picture 1">
            <a:extLst>
              <a:ext uri="{FF2B5EF4-FFF2-40B4-BE49-F238E27FC236}">
                <a16:creationId xmlns:a16="http://schemas.microsoft.com/office/drawing/2014/main" id="{E879A0DC-35F8-6B27-408B-467B0F158147}"/>
              </a:ext>
            </a:extLst>
          </p:cNvPr>
          <p:cNvPicPr>
            <a:picLocks noChangeAspect="1"/>
          </p:cNvPicPr>
          <p:nvPr/>
        </p:nvPicPr>
        <p:blipFill>
          <a:blip r:embed="rId3"/>
          <a:stretch>
            <a:fillRect/>
          </a:stretch>
        </p:blipFill>
        <p:spPr>
          <a:xfrm>
            <a:off x="8575964" y="5735637"/>
            <a:ext cx="3810000" cy="1371600"/>
          </a:xfrm>
          <a:prstGeom prst="rect">
            <a:avLst/>
          </a:prstGeom>
        </p:spPr>
      </p:pic>
      <p:sp>
        <p:nvSpPr>
          <p:cNvPr id="3" name="TextBox 2">
            <a:extLst>
              <a:ext uri="{FF2B5EF4-FFF2-40B4-BE49-F238E27FC236}">
                <a16:creationId xmlns:a16="http://schemas.microsoft.com/office/drawing/2014/main" id="{9B6BEE2E-CDC2-16C2-4C9A-814CF325EB7A}"/>
              </a:ext>
            </a:extLst>
          </p:cNvPr>
          <p:cNvSpPr txBox="1"/>
          <p:nvPr/>
        </p:nvSpPr>
        <p:spPr>
          <a:xfrm>
            <a:off x="6092083" y="4302369"/>
            <a:ext cx="849913" cy="276999"/>
          </a:xfrm>
          <a:prstGeom prst="rect">
            <a:avLst/>
          </a:prstGeom>
          <a:noFill/>
          <a:ln>
            <a:solidFill>
              <a:schemeClr val="tx1"/>
            </a:solidFill>
          </a:ln>
        </p:spPr>
        <p:txBody>
          <a:bodyPr wrap="none" rtlCol="0">
            <a:spAutoFit/>
          </a:bodyPr>
          <a:lstStyle/>
          <a:p>
            <a:r>
              <a:rPr lang="en-US" sz="1200" dirty="0"/>
              <a:t>2010: 6.39</a:t>
            </a:r>
          </a:p>
        </p:txBody>
      </p:sp>
      <p:sp>
        <p:nvSpPr>
          <p:cNvPr id="6" name="TextBox 5">
            <a:extLst>
              <a:ext uri="{FF2B5EF4-FFF2-40B4-BE49-F238E27FC236}">
                <a16:creationId xmlns:a16="http://schemas.microsoft.com/office/drawing/2014/main" id="{67CE7BD2-5BA0-6C82-B0A6-F6081B50429A}"/>
              </a:ext>
            </a:extLst>
          </p:cNvPr>
          <p:cNvSpPr txBox="1"/>
          <p:nvPr/>
        </p:nvSpPr>
        <p:spPr>
          <a:xfrm>
            <a:off x="7516691" y="4163869"/>
            <a:ext cx="928459" cy="276999"/>
          </a:xfrm>
          <a:prstGeom prst="rect">
            <a:avLst/>
          </a:prstGeom>
          <a:noFill/>
          <a:ln>
            <a:solidFill>
              <a:schemeClr val="tx1"/>
            </a:solidFill>
          </a:ln>
        </p:spPr>
        <p:txBody>
          <a:bodyPr wrap="none" rtlCol="0">
            <a:spAutoFit/>
          </a:bodyPr>
          <a:lstStyle/>
          <a:p>
            <a:r>
              <a:rPr lang="en-US" sz="1200" dirty="0"/>
              <a:t>2023: 44.04</a:t>
            </a:r>
          </a:p>
        </p:txBody>
      </p:sp>
    </p:spTree>
    <p:extLst>
      <p:ext uri="{BB962C8B-B14F-4D97-AF65-F5344CB8AC3E}">
        <p14:creationId xmlns:p14="http://schemas.microsoft.com/office/powerpoint/2010/main" val="371744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0013D2-BCC4-DC55-4B3E-AD4C181617FB}"/>
              </a:ext>
            </a:extLst>
          </p:cNvPr>
          <p:cNvPicPr>
            <a:picLocks noGrp="1" noChangeAspect="1"/>
          </p:cNvPicPr>
          <p:nvPr>
            <p:ph idx="1"/>
          </p:nvPr>
        </p:nvPicPr>
        <p:blipFill>
          <a:blip r:embed="rId2"/>
          <a:stretch>
            <a:fillRect/>
          </a:stretch>
        </p:blipFill>
        <p:spPr>
          <a:xfrm>
            <a:off x="0" y="747940"/>
            <a:ext cx="12192000" cy="5298392"/>
          </a:xfrm>
        </p:spPr>
      </p:pic>
      <p:sp>
        <p:nvSpPr>
          <p:cNvPr id="6" name="Rectangle 5">
            <a:extLst>
              <a:ext uri="{FF2B5EF4-FFF2-40B4-BE49-F238E27FC236}">
                <a16:creationId xmlns:a16="http://schemas.microsoft.com/office/drawing/2014/main" id="{00A18532-7D03-6056-6711-4BAEF216D469}"/>
              </a:ext>
            </a:extLst>
          </p:cNvPr>
          <p:cNvSpPr/>
          <p:nvPr/>
        </p:nvSpPr>
        <p:spPr>
          <a:xfrm>
            <a:off x="3102429" y="2253343"/>
            <a:ext cx="1774371" cy="272143"/>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B26D0F6-FA99-39CB-0C15-B62FD9FBB0A8}"/>
              </a:ext>
            </a:extLst>
          </p:cNvPr>
          <p:cNvPicPr>
            <a:picLocks noChangeAspect="1"/>
          </p:cNvPicPr>
          <p:nvPr/>
        </p:nvPicPr>
        <p:blipFill>
          <a:blip r:embed="rId3"/>
          <a:stretch>
            <a:fillRect/>
          </a:stretch>
        </p:blipFill>
        <p:spPr>
          <a:xfrm>
            <a:off x="8575964" y="5735637"/>
            <a:ext cx="3810000" cy="1371600"/>
          </a:xfrm>
          <a:prstGeom prst="rect">
            <a:avLst/>
          </a:prstGeom>
        </p:spPr>
      </p:pic>
      <p:sp>
        <p:nvSpPr>
          <p:cNvPr id="3" name="TextBox 2">
            <a:extLst>
              <a:ext uri="{FF2B5EF4-FFF2-40B4-BE49-F238E27FC236}">
                <a16:creationId xmlns:a16="http://schemas.microsoft.com/office/drawing/2014/main" id="{76349E14-2773-528F-5799-8FF29E1B31C7}"/>
              </a:ext>
            </a:extLst>
          </p:cNvPr>
          <p:cNvSpPr txBox="1"/>
          <p:nvPr/>
        </p:nvSpPr>
        <p:spPr>
          <a:xfrm>
            <a:off x="6092083" y="4302369"/>
            <a:ext cx="849913" cy="276999"/>
          </a:xfrm>
          <a:prstGeom prst="rect">
            <a:avLst/>
          </a:prstGeom>
          <a:noFill/>
          <a:ln>
            <a:solidFill>
              <a:schemeClr val="tx1"/>
            </a:solidFill>
          </a:ln>
        </p:spPr>
        <p:txBody>
          <a:bodyPr wrap="none" rtlCol="0">
            <a:spAutoFit/>
          </a:bodyPr>
          <a:lstStyle/>
          <a:p>
            <a:r>
              <a:rPr lang="en-US" sz="1200" dirty="0"/>
              <a:t>2010: 1.85</a:t>
            </a:r>
          </a:p>
        </p:txBody>
      </p:sp>
      <p:sp>
        <p:nvSpPr>
          <p:cNvPr id="4" name="TextBox 3">
            <a:extLst>
              <a:ext uri="{FF2B5EF4-FFF2-40B4-BE49-F238E27FC236}">
                <a16:creationId xmlns:a16="http://schemas.microsoft.com/office/drawing/2014/main" id="{69B9E5D2-046C-733E-67B7-0EF228A628B3}"/>
              </a:ext>
            </a:extLst>
          </p:cNvPr>
          <p:cNvSpPr txBox="1"/>
          <p:nvPr/>
        </p:nvSpPr>
        <p:spPr>
          <a:xfrm>
            <a:off x="7271177" y="4096906"/>
            <a:ext cx="928459" cy="276999"/>
          </a:xfrm>
          <a:prstGeom prst="rect">
            <a:avLst/>
          </a:prstGeom>
          <a:noFill/>
          <a:ln>
            <a:solidFill>
              <a:schemeClr val="tx1"/>
            </a:solidFill>
          </a:ln>
        </p:spPr>
        <p:txBody>
          <a:bodyPr wrap="none" rtlCol="0">
            <a:spAutoFit/>
          </a:bodyPr>
          <a:lstStyle/>
          <a:p>
            <a:r>
              <a:rPr lang="en-US" sz="1200" dirty="0"/>
              <a:t>2023: 10.11</a:t>
            </a:r>
          </a:p>
        </p:txBody>
      </p:sp>
    </p:spTree>
    <p:extLst>
      <p:ext uri="{BB962C8B-B14F-4D97-AF65-F5344CB8AC3E}">
        <p14:creationId xmlns:p14="http://schemas.microsoft.com/office/powerpoint/2010/main" val="301511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D3CEA5-BEFA-3026-BC1A-E42210C0170D}"/>
              </a:ext>
            </a:extLst>
          </p:cNvPr>
          <p:cNvPicPr>
            <a:picLocks noChangeAspect="1"/>
          </p:cNvPicPr>
          <p:nvPr/>
        </p:nvPicPr>
        <p:blipFill>
          <a:blip r:embed="rId3"/>
          <a:stretch>
            <a:fillRect/>
          </a:stretch>
        </p:blipFill>
        <p:spPr>
          <a:xfrm>
            <a:off x="0" y="137569"/>
            <a:ext cx="8883653" cy="6099945"/>
          </a:xfrm>
          <a:prstGeom prst="rect">
            <a:avLst/>
          </a:prstGeom>
        </p:spPr>
      </p:pic>
      <p:pic>
        <p:nvPicPr>
          <p:cNvPr id="13" name="Picture 12">
            <a:extLst>
              <a:ext uri="{FF2B5EF4-FFF2-40B4-BE49-F238E27FC236}">
                <a16:creationId xmlns:a16="http://schemas.microsoft.com/office/drawing/2014/main" id="{4EE1FEBB-717C-0B20-1227-2953BAA87CD6}"/>
              </a:ext>
            </a:extLst>
          </p:cNvPr>
          <p:cNvPicPr>
            <a:picLocks noChangeAspect="1"/>
          </p:cNvPicPr>
          <p:nvPr/>
        </p:nvPicPr>
        <p:blipFill>
          <a:blip r:embed="rId4"/>
          <a:stretch>
            <a:fillRect/>
          </a:stretch>
        </p:blipFill>
        <p:spPr>
          <a:xfrm>
            <a:off x="9461500" y="3111500"/>
            <a:ext cx="2730500" cy="3746500"/>
          </a:xfrm>
          <a:prstGeom prst="rect">
            <a:avLst/>
          </a:prstGeom>
        </p:spPr>
      </p:pic>
      <p:pic>
        <p:nvPicPr>
          <p:cNvPr id="2" name="Picture 1">
            <a:extLst>
              <a:ext uri="{FF2B5EF4-FFF2-40B4-BE49-F238E27FC236}">
                <a16:creationId xmlns:a16="http://schemas.microsoft.com/office/drawing/2014/main" id="{DEE488FF-9501-B6D8-7752-F5070ECDDA06}"/>
              </a:ext>
            </a:extLst>
          </p:cNvPr>
          <p:cNvPicPr>
            <a:picLocks noChangeAspect="1"/>
          </p:cNvPicPr>
          <p:nvPr/>
        </p:nvPicPr>
        <p:blipFill>
          <a:blip r:embed="rId5"/>
          <a:stretch>
            <a:fillRect/>
          </a:stretch>
        </p:blipFill>
        <p:spPr>
          <a:xfrm>
            <a:off x="8721437" y="0"/>
            <a:ext cx="3810000" cy="1371600"/>
          </a:xfrm>
          <a:prstGeom prst="rect">
            <a:avLst/>
          </a:prstGeom>
        </p:spPr>
      </p:pic>
    </p:spTree>
    <p:extLst>
      <p:ext uri="{BB962C8B-B14F-4D97-AF65-F5344CB8AC3E}">
        <p14:creationId xmlns:p14="http://schemas.microsoft.com/office/powerpoint/2010/main" val="56218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and white table with text&#10;&#10;Description automatically generated">
            <a:extLst>
              <a:ext uri="{FF2B5EF4-FFF2-40B4-BE49-F238E27FC236}">
                <a16:creationId xmlns:a16="http://schemas.microsoft.com/office/drawing/2014/main" id="{F09F7E2C-D0F2-05A8-06D2-F9EE20A48C77}"/>
              </a:ext>
            </a:extLst>
          </p:cNvPr>
          <p:cNvPicPr>
            <a:picLocks noGrp="1" noChangeAspect="1"/>
          </p:cNvPicPr>
          <p:nvPr>
            <p:ph idx="1"/>
          </p:nvPr>
        </p:nvPicPr>
        <p:blipFill>
          <a:blip r:embed="rId2"/>
          <a:stretch>
            <a:fillRect/>
          </a:stretch>
        </p:blipFill>
        <p:spPr>
          <a:xfrm>
            <a:off x="838200" y="711151"/>
            <a:ext cx="10515600" cy="3890874"/>
          </a:xfrm>
          <a:prstGeom prst="rect">
            <a:avLst/>
          </a:prstGeom>
        </p:spPr>
      </p:pic>
      <p:pic>
        <p:nvPicPr>
          <p:cNvPr id="5" name="Picture 4">
            <a:extLst>
              <a:ext uri="{FF2B5EF4-FFF2-40B4-BE49-F238E27FC236}">
                <a16:creationId xmlns:a16="http://schemas.microsoft.com/office/drawing/2014/main" id="{BCF22381-C80A-ED66-71D5-44110C3134C3}"/>
              </a:ext>
            </a:extLst>
          </p:cNvPr>
          <p:cNvPicPr>
            <a:picLocks noChangeAspect="1"/>
          </p:cNvPicPr>
          <p:nvPr/>
        </p:nvPicPr>
        <p:blipFill>
          <a:blip r:embed="rId3"/>
          <a:stretch>
            <a:fillRect/>
          </a:stretch>
        </p:blipFill>
        <p:spPr>
          <a:xfrm>
            <a:off x="8575964" y="5735637"/>
            <a:ext cx="3810000" cy="1371600"/>
          </a:xfrm>
          <a:prstGeom prst="rect">
            <a:avLst/>
          </a:prstGeom>
        </p:spPr>
      </p:pic>
    </p:spTree>
    <p:extLst>
      <p:ext uri="{BB962C8B-B14F-4D97-AF65-F5344CB8AC3E}">
        <p14:creationId xmlns:p14="http://schemas.microsoft.com/office/powerpoint/2010/main" val="179524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DF21D2-9060-75B4-B7B8-D82EAA44F647}"/>
              </a:ext>
            </a:extLst>
          </p:cNvPr>
          <p:cNvSpPr>
            <a:spLocks noGrp="1"/>
          </p:cNvSpPr>
          <p:nvPr>
            <p:ph idx="1"/>
          </p:nvPr>
        </p:nvSpPr>
        <p:spPr>
          <a:xfrm>
            <a:off x="194872" y="248763"/>
            <a:ext cx="7330190" cy="6138060"/>
          </a:xfrm>
        </p:spPr>
        <p:txBody>
          <a:bodyPr>
            <a:normAutofit fontScale="92500" lnSpcReduction="20000"/>
          </a:bodyPr>
          <a:lstStyle/>
          <a:p>
            <a:pPr algn="l">
              <a:buFont typeface="+mj-lt"/>
              <a:buAutoNum type="arabicPeriod"/>
            </a:pPr>
            <a:r>
              <a:rPr lang="en-US" b="1" i="0" dirty="0">
                <a:effectLst/>
                <a:latin typeface="Söhne"/>
              </a:rPr>
              <a:t>Projected Extent of Extreme Poverty (2030)</a:t>
            </a:r>
            <a:endParaRPr lang="en-US" b="0" i="0" dirty="0">
              <a:effectLst/>
              <a:latin typeface="Söhne"/>
            </a:endParaRPr>
          </a:p>
          <a:p>
            <a:pPr marL="914400" lvl="2" indent="0">
              <a:buNone/>
            </a:pPr>
            <a:r>
              <a:rPr lang="en-US" b="0" i="0" dirty="0">
                <a:effectLst/>
                <a:latin typeface="Söhne"/>
              </a:rPr>
              <a:t>If current trends persist, an estimated 575 million individuals will still endure extreme poverty by 2030.</a:t>
            </a:r>
          </a:p>
          <a:p>
            <a:pPr algn="l">
              <a:buFont typeface="+mj-lt"/>
              <a:buAutoNum type="arabicPeriod"/>
            </a:pPr>
            <a:r>
              <a:rPr lang="en-US" b="1" i="0" dirty="0">
                <a:effectLst/>
                <a:latin typeface="Söhne"/>
              </a:rPr>
              <a:t>National Poverty Reduction</a:t>
            </a:r>
            <a:endParaRPr lang="en-US" b="0" i="0" dirty="0">
              <a:effectLst/>
              <a:latin typeface="Söhne"/>
            </a:endParaRPr>
          </a:p>
          <a:p>
            <a:pPr marL="914400" lvl="2" indent="0">
              <a:buNone/>
            </a:pPr>
            <a:r>
              <a:rPr lang="en-US" b="0" i="0" dirty="0">
                <a:effectLst/>
                <a:latin typeface="Söhne"/>
              </a:rPr>
              <a:t>Only one-third of countries are on track to halve their national poverty levels by 2030.</a:t>
            </a:r>
          </a:p>
          <a:p>
            <a:pPr algn="l">
              <a:buFont typeface="+mj-lt"/>
              <a:buAutoNum type="arabicPeriod"/>
            </a:pPr>
            <a:r>
              <a:rPr lang="en-US" b="1" i="0" dirty="0">
                <a:effectLst/>
                <a:latin typeface="Söhne"/>
              </a:rPr>
              <a:t>Impact of COVID-19 Crisis</a:t>
            </a:r>
            <a:endParaRPr lang="en-US" b="0" i="0" dirty="0">
              <a:effectLst/>
              <a:latin typeface="Söhne"/>
            </a:endParaRPr>
          </a:p>
          <a:p>
            <a:pPr marL="914400" lvl="2" indent="0">
              <a:buNone/>
            </a:pPr>
            <a:r>
              <a:rPr lang="en-US" b="0" i="0" dirty="0">
                <a:effectLst/>
                <a:latin typeface="Söhne"/>
              </a:rPr>
              <a:t>Despite expanded social protection during the pandemic, over 4 billion people globally remain entirely unprotected.</a:t>
            </a:r>
          </a:p>
          <a:p>
            <a:pPr algn="l">
              <a:buFont typeface="+mj-lt"/>
              <a:buAutoNum type="arabicPeriod"/>
            </a:pPr>
            <a:r>
              <a:rPr lang="en-US" b="1" i="0" dirty="0">
                <a:effectLst/>
                <a:latin typeface="Söhne"/>
              </a:rPr>
              <a:t>Vulnerable Population Groups</a:t>
            </a:r>
            <a:endParaRPr lang="en-US" b="0" i="0" dirty="0">
              <a:effectLst/>
              <a:latin typeface="Söhne"/>
            </a:endParaRPr>
          </a:p>
          <a:p>
            <a:pPr marL="914400" lvl="2" indent="0">
              <a:buNone/>
            </a:pPr>
            <a:r>
              <a:rPr lang="en-US" b="0" i="0" dirty="0">
                <a:effectLst/>
                <a:latin typeface="Söhne"/>
              </a:rPr>
              <a:t>Many vulnerable demographics, such as the youth and the elderly, lack coverage in statutory social protection programs.</a:t>
            </a:r>
          </a:p>
          <a:p>
            <a:pPr algn="l">
              <a:buFont typeface="+mj-lt"/>
              <a:buAutoNum type="arabicPeriod"/>
            </a:pPr>
            <a:r>
              <a:rPr lang="en-US" b="1" i="0" dirty="0">
                <a:effectLst/>
                <a:latin typeface="Söhne"/>
              </a:rPr>
              <a:t>Disparity in Government Spending</a:t>
            </a:r>
            <a:endParaRPr lang="en-US" b="0" i="0" dirty="0">
              <a:effectLst/>
              <a:latin typeface="Söhne"/>
            </a:endParaRPr>
          </a:p>
          <a:p>
            <a:pPr marL="914400" lvl="2" indent="0">
              <a:buNone/>
            </a:pPr>
            <a:r>
              <a:rPr lang="en-US" b="0" i="0" dirty="0">
                <a:effectLst/>
                <a:latin typeface="Söhne"/>
              </a:rPr>
              <a:t>Advanced economies allocate a notably higher share of government spending to crucial services like education, health, and social protection compared to emerging and developing economies.</a:t>
            </a:r>
          </a:p>
          <a:p>
            <a:pPr algn="l">
              <a:buFont typeface="+mj-lt"/>
              <a:buAutoNum type="arabicPeriod"/>
            </a:pPr>
            <a:r>
              <a:rPr lang="en-US" b="1" i="0" dirty="0">
                <a:effectLst/>
                <a:latin typeface="Söhne"/>
              </a:rPr>
              <a:t>Need for Action and Investment</a:t>
            </a:r>
            <a:endParaRPr lang="en-US" b="0" i="0" dirty="0">
              <a:effectLst/>
              <a:latin typeface="Söhne"/>
            </a:endParaRPr>
          </a:p>
          <a:p>
            <a:pPr marL="914400" lvl="2" indent="0">
              <a:buNone/>
            </a:pPr>
            <a:r>
              <a:rPr lang="en-US" b="0" i="0" dirty="0">
                <a:effectLst/>
                <a:latin typeface="Söhne"/>
              </a:rPr>
              <a:t>Urgent action and increased investment are necessary to improve economic opportunities, enhance education, and extend social protection to all, especially the most marginalized.</a:t>
            </a:r>
          </a:p>
          <a:p>
            <a:endParaRPr lang="en-US" dirty="0"/>
          </a:p>
        </p:txBody>
      </p:sp>
      <p:pic>
        <p:nvPicPr>
          <p:cNvPr id="5" name="Picture 4">
            <a:extLst>
              <a:ext uri="{FF2B5EF4-FFF2-40B4-BE49-F238E27FC236}">
                <a16:creationId xmlns:a16="http://schemas.microsoft.com/office/drawing/2014/main" id="{26C3708E-B2BD-1BB2-6FA3-7C1F5D43C31B}"/>
              </a:ext>
            </a:extLst>
          </p:cNvPr>
          <p:cNvPicPr>
            <a:picLocks noChangeAspect="1"/>
          </p:cNvPicPr>
          <p:nvPr/>
        </p:nvPicPr>
        <p:blipFill rotWithShape="1">
          <a:blip r:embed="rId3"/>
          <a:srcRect t="992"/>
          <a:stretch/>
        </p:blipFill>
        <p:spPr>
          <a:xfrm>
            <a:off x="7659975" y="248763"/>
            <a:ext cx="4532026" cy="6052317"/>
          </a:xfrm>
          <a:prstGeom prst="rect">
            <a:avLst/>
          </a:prstGeom>
        </p:spPr>
      </p:pic>
    </p:spTree>
    <p:extLst>
      <p:ext uri="{BB962C8B-B14F-4D97-AF65-F5344CB8AC3E}">
        <p14:creationId xmlns:p14="http://schemas.microsoft.com/office/powerpoint/2010/main" val="388924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7CAB-2859-2387-DC3E-D672498E1EE3}"/>
              </a:ext>
            </a:extLst>
          </p:cNvPr>
          <p:cNvSpPr>
            <a:spLocks noGrp="1"/>
          </p:cNvSpPr>
          <p:nvPr>
            <p:ph type="title"/>
          </p:nvPr>
        </p:nvSpPr>
        <p:spPr>
          <a:xfrm>
            <a:off x="8753499" y="-23019"/>
            <a:ext cx="3255818" cy="1325563"/>
          </a:xfrm>
        </p:spPr>
        <p:txBody>
          <a:bodyPr/>
          <a:lstStyle/>
          <a:p>
            <a:r>
              <a:rPr lang="en-US" b="1" u="sng" dirty="0"/>
              <a:t>VNRs 2023</a:t>
            </a:r>
          </a:p>
        </p:txBody>
      </p:sp>
      <p:pic>
        <p:nvPicPr>
          <p:cNvPr id="5" name="Content Placeholder 4" descr="A screenshot of a computer&#10;&#10;Description automatically generated">
            <a:extLst>
              <a:ext uri="{FF2B5EF4-FFF2-40B4-BE49-F238E27FC236}">
                <a16:creationId xmlns:a16="http://schemas.microsoft.com/office/drawing/2014/main" id="{BB6D9D0B-F745-BEF5-BAB5-B249448C49DB}"/>
              </a:ext>
            </a:extLst>
          </p:cNvPr>
          <p:cNvPicPr>
            <a:picLocks noGrp="1" noChangeAspect="1"/>
          </p:cNvPicPr>
          <p:nvPr>
            <p:ph idx="1"/>
          </p:nvPr>
        </p:nvPicPr>
        <p:blipFill rotWithShape="1">
          <a:blip r:embed="rId2"/>
          <a:srcRect t="3469" b="41493"/>
          <a:stretch/>
        </p:blipFill>
        <p:spPr>
          <a:xfrm>
            <a:off x="4126620" y="1181676"/>
            <a:ext cx="7666355" cy="5676324"/>
          </a:xfrm>
        </p:spPr>
      </p:pic>
      <p:pic>
        <p:nvPicPr>
          <p:cNvPr id="6" name="Content Placeholder 4" descr="A screenshot of a computer&#10;&#10;Description automatically generated">
            <a:extLst>
              <a:ext uri="{FF2B5EF4-FFF2-40B4-BE49-F238E27FC236}">
                <a16:creationId xmlns:a16="http://schemas.microsoft.com/office/drawing/2014/main" id="{B2466E10-2DF3-A655-66F4-90EF1E526C6F}"/>
              </a:ext>
            </a:extLst>
          </p:cNvPr>
          <p:cNvPicPr>
            <a:picLocks noChangeAspect="1"/>
          </p:cNvPicPr>
          <p:nvPr/>
        </p:nvPicPr>
        <p:blipFill rotWithShape="1">
          <a:blip r:embed="rId2"/>
          <a:srcRect t="58479" r="49915" b="1"/>
          <a:stretch/>
        </p:blipFill>
        <p:spPr>
          <a:xfrm>
            <a:off x="-40662" y="0"/>
            <a:ext cx="3950939" cy="4406358"/>
          </a:xfrm>
          <a:prstGeom prst="rect">
            <a:avLst/>
          </a:prstGeom>
        </p:spPr>
      </p:pic>
      <p:pic>
        <p:nvPicPr>
          <p:cNvPr id="7" name="Content Placeholder 4" descr="A screenshot of a computer&#10;&#10;Description automatically generated">
            <a:extLst>
              <a:ext uri="{FF2B5EF4-FFF2-40B4-BE49-F238E27FC236}">
                <a16:creationId xmlns:a16="http://schemas.microsoft.com/office/drawing/2014/main" id="{E05EF074-86AC-F3FC-3139-A05996685C2C}"/>
              </a:ext>
            </a:extLst>
          </p:cNvPr>
          <p:cNvPicPr>
            <a:picLocks noChangeAspect="1"/>
          </p:cNvPicPr>
          <p:nvPr/>
        </p:nvPicPr>
        <p:blipFill rotWithShape="1">
          <a:blip r:embed="rId2"/>
          <a:srcRect l="49870" t="59014" b="13514"/>
          <a:stretch/>
        </p:blipFill>
        <p:spPr>
          <a:xfrm>
            <a:off x="182683" y="4406359"/>
            <a:ext cx="3727594" cy="2451642"/>
          </a:xfrm>
          <a:prstGeom prst="rect">
            <a:avLst/>
          </a:prstGeom>
        </p:spPr>
      </p:pic>
      <p:pic>
        <p:nvPicPr>
          <p:cNvPr id="8" name="Picture 7">
            <a:extLst>
              <a:ext uri="{FF2B5EF4-FFF2-40B4-BE49-F238E27FC236}">
                <a16:creationId xmlns:a16="http://schemas.microsoft.com/office/drawing/2014/main" id="{1212E245-9729-C79E-2154-506AD13ECFBC}"/>
              </a:ext>
            </a:extLst>
          </p:cNvPr>
          <p:cNvPicPr>
            <a:picLocks noChangeAspect="1"/>
          </p:cNvPicPr>
          <p:nvPr/>
        </p:nvPicPr>
        <p:blipFill>
          <a:blip r:embed="rId3"/>
          <a:stretch>
            <a:fillRect/>
          </a:stretch>
        </p:blipFill>
        <p:spPr>
          <a:xfrm>
            <a:off x="8575964" y="5735637"/>
            <a:ext cx="3810000" cy="1371600"/>
          </a:xfrm>
          <a:prstGeom prst="rect">
            <a:avLst/>
          </a:prstGeom>
        </p:spPr>
      </p:pic>
    </p:spTree>
    <p:extLst>
      <p:ext uri="{BB962C8B-B14F-4D97-AF65-F5344CB8AC3E}">
        <p14:creationId xmlns:p14="http://schemas.microsoft.com/office/powerpoint/2010/main" val="2603877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10486</TotalTime>
  <Words>1888</Words>
  <Application>Microsoft Macintosh PowerPoint</Application>
  <PresentationFormat>Widescreen</PresentationFormat>
  <Paragraphs>101</Paragraphs>
  <Slides>23</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Calibri Light</vt:lpstr>
      <vt:lpstr>Helvetica Neue</vt:lpstr>
      <vt:lpstr>IBM Plex Sans</vt:lpstr>
      <vt:lpstr>National2</vt:lpstr>
      <vt:lpstr>RobotoCondensed</vt:lpstr>
      <vt:lpstr>Söhne</vt:lpstr>
      <vt:lpstr>Times New Roman</vt:lpstr>
      <vt:lpstr>Whitney</vt:lpstr>
      <vt:lpstr>Office Theme</vt:lpstr>
      <vt:lpstr>Session 5:  Poverty trends and challenges</vt:lpstr>
      <vt:lpstr>PowerPoint Presentation</vt:lpstr>
      <vt:lpstr>World Bank Data Blog: Poverty is back to pre-COVID levels globally, but not for low-income countries NISHANT YONZAN DANIEL GERSZON MAHLER CHRISTOPH LAKNER |OCTOBER 03, 2023</vt:lpstr>
      <vt:lpstr>PowerPoint Presentation</vt:lpstr>
      <vt:lpstr>PowerPoint Presentation</vt:lpstr>
      <vt:lpstr>PowerPoint Presentation</vt:lpstr>
      <vt:lpstr>PowerPoint Presentation</vt:lpstr>
      <vt:lpstr>PowerPoint Presentation</vt:lpstr>
      <vt:lpstr>VNRs 2023</vt:lpstr>
      <vt:lpstr>PowerPoint Presentation</vt:lpstr>
      <vt:lpstr>PowerPoint Presentation</vt:lpstr>
      <vt:lpstr>PowerPoint Presentation</vt:lpstr>
      <vt:lpstr>PowerPoint Presentation</vt:lpstr>
      <vt:lpstr>Measures taken by VNR 2023 countries to combat poverty and inequality include</vt:lpstr>
      <vt:lpstr>Compare with literature  suggestion (PB 107)</vt:lpstr>
      <vt:lpstr>Measures to Combat Poverty and Inequality:  </vt:lpstr>
      <vt:lpstr>Measures to Combat Poverty and Inequality:  </vt:lpstr>
      <vt:lpstr>Peace, security, poverty and inequality</vt:lpstr>
      <vt:lpstr>PowerPoint Presentation</vt:lpstr>
      <vt:lpstr>DESA Policy Briefs series on economic insecurity</vt:lpstr>
      <vt:lpstr>Economic insecurity</vt:lpstr>
      <vt:lpstr>Final points:</vt:lpstr>
      <vt:lpstr>شكرا كتير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Claudio Santibanez Servat</dc:creator>
  <cp:lastModifiedBy>Claudio Santibanez Servat</cp:lastModifiedBy>
  <cp:revision>2</cp:revision>
  <dcterms:created xsi:type="dcterms:W3CDTF">2023-11-21T03:19:00Z</dcterms:created>
  <dcterms:modified xsi:type="dcterms:W3CDTF">2023-11-28T10:10:08Z</dcterms:modified>
</cp:coreProperties>
</file>