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4.xml" ContentType="application/vnd.openxmlformats-officedocument.drawingml.chart+xml"/>
  <Override PartName="/ppt/theme/themeOverride8.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charts/chart16.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47" r:id="rId2"/>
  </p:sldMasterIdLst>
  <p:notesMasterIdLst>
    <p:notesMasterId r:id="rId34"/>
  </p:notesMasterIdLst>
  <p:handoutMasterIdLst>
    <p:handoutMasterId r:id="rId35"/>
  </p:handoutMasterIdLst>
  <p:sldIdLst>
    <p:sldId id="256" r:id="rId3"/>
    <p:sldId id="257" r:id="rId4"/>
    <p:sldId id="618" r:id="rId5"/>
    <p:sldId id="617" r:id="rId6"/>
    <p:sldId id="619" r:id="rId7"/>
    <p:sldId id="620" r:id="rId8"/>
    <p:sldId id="621" r:id="rId9"/>
    <p:sldId id="535" r:id="rId10"/>
    <p:sldId id="575" r:id="rId11"/>
    <p:sldId id="615" r:id="rId12"/>
    <p:sldId id="623" r:id="rId13"/>
    <p:sldId id="353" r:id="rId14"/>
    <p:sldId id="624" r:id="rId15"/>
    <p:sldId id="549" r:id="rId16"/>
    <p:sldId id="610" r:id="rId17"/>
    <p:sldId id="625" r:id="rId18"/>
    <p:sldId id="622" r:id="rId19"/>
    <p:sldId id="509" r:id="rId20"/>
    <p:sldId id="565" r:id="rId21"/>
    <p:sldId id="626" r:id="rId22"/>
    <p:sldId id="614" r:id="rId23"/>
    <p:sldId id="627" r:id="rId24"/>
    <p:sldId id="628" r:id="rId25"/>
    <p:sldId id="612" r:id="rId26"/>
    <p:sldId id="629" r:id="rId27"/>
    <p:sldId id="613" r:id="rId28"/>
    <p:sldId id="601" r:id="rId29"/>
    <p:sldId id="581" r:id="rId30"/>
    <p:sldId id="563" r:id="rId31"/>
    <p:sldId id="630"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DB"/>
    <a:srgbClr val="DEEBF7"/>
    <a:srgbClr val="548235"/>
    <a:srgbClr val="E6E6E6"/>
    <a:srgbClr val="599ECD"/>
    <a:srgbClr val="D35940"/>
    <a:srgbClr val="0B7BD1"/>
    <a:srgbClr val="F2F2F2"/>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24"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178736\AppData\Local\Microsoft\Windows\INetCache\Content.Outlook\Y17AZ1X0\Poverty%20results%20-%20Inequality%20report%200711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10102032\Desktop\Politcal%20economy%20chapter\All%20indicators%20AARC%20graph%20(1).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nuella%20Nehme\Desktop\MPI%20beyond%20averages%20papers%20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3.xml"/><Relationship Id="rId4" Type="http://schemas.openxmlformats.org/officeDocument/2006/relationships/oleObject" Target="file:///C:\Users\Manuella%20Nehme\Desktop\Trends%20in%20MPI.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10178736\AppData\Local\Microsoft\Windows\INetCache\Content.Outlook\Y17AZ1X0\Figs7-1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10178736\Desktop\&#1578;&#1581;&#1583;&#1617;&#1610;&#1575;&#1578;%20&#1575;&#1604;&#1578;&#1606;&#1605;&#1610;&#157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0178736\AppData\Local\Microsoft\Windows\INetCache\Content.Outlook\Y17AZ1X0\Poverty%20results%20-%20Inequality%20report%200711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10178736\AppData\Local\Microsoft\Windows\INetCache\Content.Outlook\Y17AZ1X0\Povertywelath-Figures_2000-202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ar-LB"/>
              <a:t>الفقر في المنطقة العربية</a:t>
            </a:r>
            <a:endParaRPr lang="en-US"/>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v>عدد الفقراء (مليون)</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Summaryplot!$D$1:$P$1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Summaryplot!$D$3:$P$3</c:f>
              <c:numCache>
                <c:formatCode>0</c:formatCode>
                <c:ptCount val="13"/>
                <c:pt idx="0">
                  <c:v>82.554131486352318</c:v>
                </c:pt>
                <c:pt idx="1">
                  <c:v>88.739798412146783</c:v>
                </c:pt>
                <c:pt idx="2">
                  <c:v>90.022953053279053</c:v>
                </c:pt>
                <c:pt idx="3">
                  <c:v>96.124177732579327</c:v>
                </c:pt>
                <c:pt idx="4">
                  <c:v>87.15899499882029</c:v>
                </c:pt>
                <c:pt idx="5">
                  <c:v>94.377484000169332</c:v>
                </c:pt>
                <c:pt idx="6">
                  <c:v>102.01936900899892</c:v>
                </c:pt>
                <c:pt idx="7">
                  <c:v>105.00608631637165</c:v>
                </c:pt>
                <c:pt idx="8">
                  <c:v>108.33448446272826</c:v>
                </c:pt>
                <c:pt idx="9">
                  <c:v>107.65836328874138</c:v>
                </c:pt>
                <c:pt idx="10">
                  <c:v>120.82117574999235</c:v>
                </c:pt>
                <c:pt idx="11">
                  <c:v>123.43724153795675</c:v>
                </c:pt>
                <c:pt idx="12">
                  <c:v>127.28735566836079</c:v>
                </c:pt>
              </c:numCache>
            </c:numRef>
          </c:val>
          <c:extLst>
            <c:ext xmlns:c16="http://schemas.microsoft.com/office/drawing/2014/chart" uri="{C3380CC4-5D6E-409C-BE32-E72D297353CC}">
              <c16:uniqueId val="{00000000-8AD0-4E13-9107-24FD0CC7F9C7}"/>
            </c:ext>
          </c:extLst>
        </c:ser>
        <c:dLbls>
          <c:showLegendKey val="0"/>
          <c:showVal val="1"/>
          <c:showCatName val="0"/>
          <c:showSerName val="0"/>
          <c:showPercent val="0"/>
          <c:showBubbleSize val="0"/>
        </c:dLbls>
        <c:gapWidth val="150"/>
        <c:axId val="889731711"/>
        <c:axId val="853249567"/>
      </c:barChart>
      <c:lineChart>
        <c:grouping val="standard"/>
        <c:varyColors val="0"/>
        <c:ser>
          <c:idx val="0"/>
          <c:order val="0"/>
          <c:tx>
            <c:v>نسبة الفقر (%)</c:v>
          </c:tx>
          <c:spPr>
            <a:ln w="28575" cap="rnd">
              <a:solidFill>
                <a:schemeClr val="accent1"/>
              </a:solidFill>
              <a:round/>
            </a:ln>
            <a:effectLst/>
          </c:spPr>
          <c:marker>
            <c:symbol val="none"/>
          </c:marker>
          <c:dLbls>
            <c:spPr>
              <a:noFill/>
              <a:ln>
                <a:noFill/>
              </a:ln>
              <a:effectLst/>
            </c:spPr>
            <c:txPr>
              <a:bodyPr rot="-5400000" spcFirstLastPara="1" vertOverflow="ellipsis"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Summaryplot!$D$1:$P$1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Summaryplot!$D$2:$P$2</c:f>
              <c:numCache>
                <c:formatCode>0.0</c:formatCode>
                <c:ptCount val="13"/>
                <c:pt idx="0">
                  <c:v>23.675343765378653</c:v>
                </c:pt>
                <c:pt idx="1">
                  <c:v>24.863395702964148</c:v>
                </c:pt>
                <c:pt idx="2">
                  <c:v>24.653563427192839</c:v>
                </c:pt>
                <c:pt idx="3">
                  <c:v>25.744596609568273</c:v>
                </c:pt>
                <c:pt idx="4">
                  <c:v>22.844131159665679</c:v>
                </c:pt>
                <c:pt idx="5">
                  <c:v>24.223579320723402</c:v>
                </c:pt>
                <c:pt idx="6">
                  <c:v>25.661974887018676</c:v>
                </c:pt>
                <c:pt idx="7">
                  <c:v>25.904268257512555</c:v>
                </c:pt>
                <c:pt idx="8">
                  <c:v>26.220099882979952</c:v>
                </c:pt>
                <c:pt idx="9">
                  <c:v>25.6709937371865</c:v>
                </c:pt>
                <c:pt idx="10">
                  <c:v>28.264675587590268</c:v>
                </c:pt>
                <c:pt idx="11">
                  <c:v>28.323742005180932</c:v>
                </c:pt>
                <c:pt idx="12">
                  <c:v>28.644513868878672</c:v>
                </c:pt>
              </c:numCache>
            </c:numRef>
          </c:val>
          <c:smooth val="0"/>
          <c:extLst>
            <c:ext xmlns:c16="http://schemas.microsoft.com/office/drawing/2014/chart" uri="{C3380CC4-5D6E-409C-BE32-E72D297353CC}">
              <c16:uniqueId val="{00000001-8AD0-4E13-9107-24FD0CC7F9C7}"/>
            </c:ext>
          </c:extLst>
        </c:ser>
        <c:dLbls>
          <c:showLegendKey val="0"/>
          <c:showVal val="1"/>
          <c:showCatName val="0"/>
          <c:showSerName val="0"/>
          <c:showPercent val="0"/>
          <c:showBubbleSize val="0"/>
        </c:dLbls>
        <c:marker val="1"/>
        <c:smooth val="0"/>
        <c:axId val="1086996831"/>
        <c:axId val="823688383"/>
      </c:lineChart>
      <c:catAx>
        <c:axId val="88973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3249567"/>
        <c:crosses val="autoZero"/>
        <c:auto val="1"/>
        <c:lblAlgn val="ctr"/>
        <c:lblOffset val="100"/>
        <c:noMultiLvlLbl val="0"/>
      </c:catAx>
      <c:valAx>
        <c:axId val="853249567"/>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ar-LB"/>
                  <a:t>عدد الفقراء (مليون)</a:t>
                </a:r>
                <a:endParaRPr lang="en-US"/>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9731711"/>
        <c:crosses val="autoZero"/>
        <c:crossBetween val="between"/>
      </c:valAx>
      <c:valAx>
        <c:axId val="823688383"/>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ar-LB" dirty="0"/>
                  <a:t>نسبة</a:t>
                </a:r>
                <a:r>
                  <a:rPr lang="ar-LB" baseline="0" dirty="0"/>
                  <a:t> الفقر (%)</a:t>
                </a:r>
                <a:endParaRPr lang="en-US"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6996831"/>
        <c:crosses val="max"/>
        <c:crossBetween val="between"/>
      </c:valAx>
      <c:catAx>
        <c:axId val="1086996831"/>
        <c:scaling>
          <c:orientation val="minMax"/>
        </c:scaling>
        <c:delete val="1"/>
        <c:axPos val="b"/>
        <c:numFmt formatCode="General" sourceLinked="1"/>
        <c:majorTickMark val="out"/>
        <c:minorTickMark val="none"/>
        <c:tickLblPos val="nextTo"/>
        <c:crossAx val="823688383"/>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66456133183492E-2"/>
          <c:y val="4.2940666438297831E-2"/>
          <c:w val="0.94839838184544312"/>
          <c:h val="0.77793948620393727"/>
        </c:manualLayout>
      </c:layout>
      <c:scatterChart>
        <c:scatterStyle val="lineMarker"/>
        <c:varyColors val="0"/>
        <c:ser>
          <c:idx val="0"/>
          <c:order val="0"/>
          <c:tx>
            <c:strRef>
              <c:f>'Selected indicators graph'!$A$2:$A$11</c:f>
              <c:strCache>
                <c:ptCount val="10"/>
                <c:pt idx="0">
                  <c:v>Stunting </c:v>
                </c:pt>
              </c:strCache>
            </c:strRef>
          </c:tx>
          <c:spPr>
            <a:ln w="19050" cap="rnd">
              <a:noFill/>
              <a:round/>
            </a:ln>
            <a:effectLst/>
          </c:spPr>
          <c:marker>
            <c:symbol val="circle"/>
            <c:size val="7"/>
            <c:spPr>
              <a:solidFill>
                <a:schemeClr val="accent1"/>
              </a:solidFill>
              <a:ln w="9525">
                <a:solidFill>
                  <a:schemeClr val="accent1"/>
                </a:solidFill>
              </a:ln>
              <a:effectLst/>
            </c:spPr>
          </c:marker>
          <c:dLbls>
            <c:dLbl>
              <c:idx val="0"/>
              <c:layout>
                <c:manualLayout>
                  <c:x val="-4.4866600412812478E-2"/>
                  <c:y val="-2.1526825275872775E-2"/>
                </c:manualLayout>
              </c:layout>
              <c:tx>
                <c:rich>
                  <a:bodyPr/>
                  <a:lstStyle/>
                  <a:p>
                    <a:fld id="{08BDB260-0E1F-4F49-B478-1BBD4CC7F59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63F-3047-B0FE-5F1446BAA580}"/>
                </c:ext>
              </c:extLst>
            </c:dLbl>
            <c:dLbl>
              <c:idx val="1"/>
              <c:layout>
                <c:manualLayout>
                  <c:x val="-2.7593520894961678E-2"/>
                  <c:y val="-0.10907301275856647"/>
                </c:manualLayout>
              </c:layout>
              <c:tx>
                <c:rich>
                  <a:bodyPr/>
                  <a:lstStyle/>
                  <a:p>
                    <a:fld id="{FFB8B772-02D4-405A-A6C1-53351C09DAC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5.1479463712374614E-2"/>
                      <c:h val="4.2988044161922208E-2"/>
                    </c:manualLayout>
                  </c15:layout>
                  <c15:dlblFieldTable/>
                  <c15:showDataLabelsRange val="1"/>
                </c:ext>
                <c:ext xmlns:c16="http://schemas.microsoft.com/office/drawing/2014/chart" uri="{C3380CC4-5D6E-409C-BE32-E72D297353CC}">
                  <c16:uniqueId val="{00000001-263F-3047-B0FE-5F1446BAA580}"/>
                </c:ext>
              </c:extLst>
            </c:dLbl>
            <c:dLbl>
              <c:idx val="2"/>
              <c:layout>
                <c:manualLayout>
                  <c:x val="-4.3859287006599905E-2"/>
                  <c:y val="-1.5792058250783222E-2"/>
                </c:manualLayout>
              </c:layout>
              <c:tx>
                <c:rich>
                  <a:bodyPr/>
                  <a:lstStyle/>
                  <a:p>
                    <a:fld id="{1B844D41-7A6D-435D-9017-3C7CA2CE863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63F-3047-B0FE-5F1446BAA580}"/>
                </c:ext>
              </c:extLst>
            </c:dLbl>
            <c:dLbl>
              <c:idx val="3"/>
              <c:layout>
                <c:manualLayout>
                  <c:x val="5.8939173865402749E-3"/>
                  <c:y val="-7.1899077131487594E-3"/>
                </c:manualLayout>
              </c:layout>
              <c:tx>
                <c:rich>
                  <a:bodyPr/>
                  <a:lstStyle/>
                  <a:p>
                    <a:fld id="{6A680831-E577-487F-9560-8AA7EFDCE87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63F-3047-B0FE-5F1446BAA580}"/>
                </c:ext>
              </c:extLst>
            </c:dLbl>
            <c:dLbl>
              <c:idx val="4"/>
              <c:tx>
                <c:rich>
                  <a:bodyPr/>
                  <a:lstStyle/>
                  <a:p>
                    <a:fld id="{55060F39-AA29-49CA-80F0-BBA12394EDE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F-3047-B0FE-5F1446BAA580}"/>
                </c:ext>
              </c:extLst>
            </c:dLbl>
            <c:dLbl>
              <c:idx val="5"/>
              <c:layout>
                <c:manualLayout>
                  <c:x val="-4.8260836327497902E-3"/>
                  <c:y val="1.0014393362120058E-2"/>
                </c:manualLayout>
              </c:layout>
              <c:tx>
                <c:rich>
                  <a:bodyPr/>
                  <a:lstStyle/>
                  <a:p>
                    <a:fld id="{BC75501E-C754-4613-873C-96219313AA1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63F-3047-B0FE-5F1446BAA580}"/>
                </c:ext>
              </c:extLst>
            </c:dLbl>
            <c:dLbl>
              <c:idx val="6"/>
              <c:layout>
                <c:manualLayout>
                  <c:x val="-2.1674820987182427E-2"/>
                  <c:y val="-3.2996359326052091E-2"/>
                </c:manualLayout>
              </c:layout>
              <c:tx>
                <c:rich>
                  <a:bodyPr/>
                  <a:lstStyle/>
                  <a:p>
                    <a:fld id="{F1A83650-5C46-4B75-90E5-64F5ED07F5B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63F-3047-B0FE-5F1446BAA580}"/>
                </c:ext>
              </c:extLst>
            </c:dLbl>
            <c:dLbl>
              <c:idx val="7"/>
              <c:layout>
                <c:manualLayout>
                  <c:x val="-5.6779935275080906E-2"/>
                  <c:y val="1.8616543899754465E-2"/>
                </c:manualLayout>
              </c:layout>
              <c:tx>
                <c:rich>
                  <a:bodyPr/>
                  <a:lstStyle/>
                  <a:p>
                    <a:fld id="{2FD89816-39E0-4EEC-8E78-0AD9E22920A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63F-3047-B0FE-5F1446BAA580}"/>
                </c:ext>
              </c:extLst>
            </c:dLbl>
            <c:dLbl>
              <c:idx val="8"/>
              <c:layout>
                <c:manualLayout>
                  <c:x val="-2.6278317152103679E-2"/>
                  <c:y val="-1.2924674738238365E-2"/>
                </c:manualLayout>
              </c:layout>
              <c:tx>
                <c:rich>
                  <a:bodyPr/>
                  <a:lstStyle/>
                  <a:p>
                    <a:fld id="{9DC77463-B505-4627-A96C-6210A949C17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63F-3047-B0FE-5F1446BAA580}"/>
                </c:ext>
              </c:extLst>
            </c:dLbl>
            <c:dLbl>
              <c:idx val="9"/>
              <c:layout>
                <c:manualLayout>
                  <c:x val="-3.0319674846469552E-2"/>
                  <c:y val="-3.5863742838596738E-2"/>
                </c:manualLayout>
              </c:layout>
              <c:tx>
                <c:rich>
                  <a:bodyPr/>
                  <a:lstStyle/>
                  <a:p>
                    <a:fld id="{C7A076F5-8A06-4D49-818C-C21C361333C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graph'!$C$2:$C$11</c:f>
              <c:numCache>
                <c:formatCode>0.00</c:formatCode>
                <c:ptCount val="10"/>
                <c:pt idx="0">
                  <c:v>-0.21546296510470686</c:v>
                </c:pt>
                <c:pt idx="1">
                  <c:v>-1.5951558374898256</c:v>
                </c:pt>
                <c:pt idx="2">
                  <c:v>-0.93728103737652502</c:v>
                </c:pt>
                <c:pt idx="3">
                  <c:v>-0.15566468837003855</c:v>
                </c:pt>
                <c:pt idx="4">
                  <c:v>1.2872800215477875</c:v>
                </c:pt>
                <c:pt idx="5">
                  <c:v>0.25684010855056005</c:v>
                </c:pt>
                <c:pt idx="6">
                  <c:v>-4.7194258253613341E-2</c:v>
                </c:pt>
                <c:pt idx="7">
                  <c:v>-0.5691746887834026</c:v>
                </c:pt>
                <c:pt idx="8">
                  <c:v>-0.38931558484738282</c:v>
                </c:pt>
                <c:pt idx="9">
                  <c:v>1.9964040190329602</c:v>
                </c:pt>
              </c:numCache>
            </c:numRef>
          </c:xVal>
          <c:yVal>
            <c:numRef>
              <c:f>'Selected indicators graph'!$D$2:$D$11</c:f>
              <c:numCache>
                <c:formatCode>0.00</c:formatCode>
                <c:ptCount val="10"/>
                <c:pt idx="0">
                  <c:v>2.2452009690968167</c:v>
                </c:pt>
                <c:pt idx="1">
                  <c:v>0.15529660626201203</c:v>
                </c:pt>
                <c:pt idx="2">
                  <c:v>0.95459819419723146</c:v>
                </c:pt>
                <c:pt idx="3">
                  <c:v>0.47569583080497857</c:v>
                </c:pt>
                <c:pt idx="4">
                  <c:v>-3.427082040629903</c:v>
                </c:pt>
                <c:pt idx="5">
                  <c:v>-7.1183446735467726E-2</c:v>
                </c:pt>
                <c:pt idx="6">
                  <c:v>1.2861771150960433</c:v>
                </c:pt>
                <c:pt idx="7">
                  <c:v>0.52706864062983527</c:v>
                </c:pt>
                <c:pt idx="8">
                  <c:v>1.1281002239088345</c:v>
                </c:pt>
                <c:pt idx="9">
                  <c:v>2.4289797750782327</c:v>
                </c:pt>
              </c:numCache>
            </c:numRef>
          </c:yVal>
          <c:smooth val="0"/>
          <c:extLst>
            <c:ext xmlns:c15="http://schemas.microsoft.com/office/drawing/2012/chart" uri="{02D57815-91ED-43cb-92C2-25804820EDAC}">
              <c15:datalabelsRange>
                <c15:f>'Selected indicators graph'!$B$2:$B$11</c15:f>
                <c15:dlblRangeCache>
                  <c:ptCount val="10"/>
                  <c:pt idx="0">
                    <c:v>COM</c:v>
                  </c:pt>
                  <c:pt idx="1">
                    <c:v>EGY</c:v>
                  </c:pt>
                  <c:pt idx="2">
                    <c:v>IRQ</c:v>
                  </c:pt>
                  <c:pt idx="3">
                    <c:v>JOR</c:v>
                  </c:pt>
                  <c:pt idx="4">
                    <c:v>LBY</c:v>
                  </c:pt>
                  <c:pt idx="5">
                    <c:v>MRT</c:v>
                  </c:pt>
                  <c:pt idx="6">
                    <c:v>MAR</c:v>
                  </c:pt>
                  <c:pt idx="7">
                    <c:v>PSE</c:v>
                  </c:pt>
                  <c:pt idx="8">
                    <c:v>SDN</c:v>
                  </c:pt>
                  <c:pt idx="9">
                    <c:v>YEM</c:v>
                  </c:pt>
                </c15:dlblRangeCache>
              </c15:datalabelsRange>
            </c:ext>
            <c:ext xmlns:c16="http://schemas.microsoft.com/office/drawing/2014/chart" uri="{C3380CC4-5D6E-409C-BE32-E72D297353CC}">
              <c16:uniqueId val="{0000000A-263F-3047-B0FE-5F1446BAA580}"/>
            </c:ext>
          </c:extLst>
        </c:ser>
        <c:ser>
          <c:idx val="1"/>
          <c:order val="1"/>
          <c:tx>
            <c:strRef>
              <c:f>'Selected indicators graph'!$A$12:$A$17</c:f>
              <c:strCache>
                <c:ptCount val="6"/>
                <c:pt idx="0">
                  <c:v>Average years of education (Age 25+)</c:v>
                </c:pt>
              </c:strCache>
            </c:strRef>
          </c:tx>
          <c:spPr>
            <a:ln w="25400" cap="rnd">
              <a:noFill/>
              <a:round/>
            </a:ln>
            <a:effectLst/>
          </c:spPr>
          <c:marker>
            <c:symbol val="circle"/>
            <c:size val="7"/>
            <c:spPr>
              <a:solidFill>
                <a:schemeClr val="accent2"/>
              </a:solidFill>
              <a:ln w="9525">
                <a:solidFill>
                  <a:schemeClr val="accent2"/>
                </a:solidFill>
              </a:ln>
              <a:effectLst/>
            </c:spPr>
          </c:marker>
          <c:dLbls>
            <c:dLbl>
              <c:idx val="0"/>
              <c:tx>
                <c:rich>
                  <a:bodyPr/>
                  <a:lstStyle/>
                  <a:p>
                    <a:fld id="{1701612A-5144-4C23-A13C-91A10D7505B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63F-3047-B0FE-5F1446BAA580}"/>
                </c:ext>
              </c:extLst>
            </c:dLbl>
            <c:dLbl>
              <c:idx val="1"/>
              <c:layout>
                <c:manualLayout>
                  <c:x val="-6.0355987055016776E-3"/>
                  <c:y val="-1.412242824485649E-3"/>
                </c:manualLayout>
              </c:layout>
              <c:tx>
                <c:rich>
                  <a:bodyPr/>
                  <a:lstStyle/>
                  <a:p>
                    <a:fld id="{4AEE9E0F-7555-4166-9C75-4035ED48285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63F-3047-B0FE-5F1446BAA580}"/>
                </c:ext>
              </c:extLst>
            </c:dLbl>
            <c:dLbl>
              <c:idx val="2"/>
              <c:tx>
                <c:rich>
                  <a:bodyPr/>
                  <a:lstStyle/>
                  <a:p>
                    <a:fld id="{3ADA0F1C-DE24-4C15-AED5-6E6602DC9D5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63F-3047-B0FE-5F1446BAA580}"/>
                </c:ext>
              </c:extLst>
            </c:dLbl>
            <c:dLbl>
              <c:idx val="3"/>
              <c:layout>
                <c:manualLayout>
                  <c:x val="1.5602655250617945E-2"/>
                  <c:y val="3.8731126351141593E-2"/>
                </c:manualLayout>
              </c:layout>
              <c:tx>
                <c:rich>
                  <a:bodyPr/>
                  <a:lstStyle/>
                  <a:p>
                    <a:fld id="{50465B5F-08A5-4272-B5FB-415E4FB1C16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63F-3047-B0FE-5F1446BAA580}"/>
                </c:ext>
              </c:extLst>
            </c:dLbl>
            <c:dLbl>
              <c:idx val="4"/>
              <c:layout>
                <c:manualLayout>
                  <c:x val="-4.8515404021099301E-2"/>
                  <c:y val="-4.2796263370304521E-3"/>
                </c:manualLayout>
              </c:layout>
              <c:tx>
                <c:rich>
                  <a:bodyPr/>
                  <a:lstStyle/>
                  <a:p>
                    <a:fld id="{24A0F9A4-5B53-4AC9-A31B-EC473F498EB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63F-3047-B0FE-5F1446BAA580}"/>
                </c:ext>
              </c:extLst>
            </c:dLbl>
            <c:dLbl>
              <c:idx val="5"/>
              <c:layout>
                <c:manualLayout>
                  <c:x val="-1.4951456310679671E-2"/>
                  <c:y val="-4.7290379025202493E-2"/>
                </c:manualLayout>
              </c:layout>
              <c:tx>
                <c:rich>
                  <a:bodyPr/>
                  <a:lstStyle/>
                  <a:p>
                    <a:fld id="{B6B3AF89-AF8D-4D63-BA5C-51459C83F8F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graph'!$C$12:$C$17</c:f>
              <c:numCache>
                <c:formatCode>0.00</c:formatCode>
                <c:ptCount val="6"/>
                <c:pt idx="0">
                  <c:v>3.8881016080554609</c:v>
                </c:pt>
                <c:pt idx="1">
                  <c:v>-5.5441312226867545</c:v>
                </c:pt>
                <c:pt idx="2">
                  <c:v>0.60775619930653058</c:v>
                </c:pt>
                <c:pt idx="3">
                  <c:v>0.14904365770365136</c:v>
                </c:pt>
                <c:pt idx="4">
                  <c:v>-0.66106991630614509</c:v>
                </c:pt>
                <c:pt idx="5">
                  <c:v>-3.945109863512708</c:v>
                </c:pt>
              </c:numCache>
            </c:numRef>
          </c:xVal>
          <c:yVal>
            <c:numRef>
              <c:f>'Selected indicators graph'!$D$12:$D$17</c:f>
              <c:numCache>
                <c:formatCode>0.00</c:formatCode>
                <c:ptCount val="6"/>
                <c:pt idx="0">
                  <c:v>5.7038419004871166</c:v>
                </c:pt>
                <c:pt idx="1">
                  <c:v>1.8068859001532989</c:v>
                </c:pt>
                <c:pt idx="2">
                  <c:v>1.3790636940811396</c:v>
                </c:pt>
                <c:pt idx="3">
                  <c:v>1.2447504848830393</c:v>
                </c:pt>
                <c:pt idx="4">
                  <c:v>1.9972725629061383</c:v>
                </c:pt>
                <c:pt idx="5">
                  <c:v>1.7338561579725464</c:v>
                </c:pt>
              </c:numCache>
            </c:numRef>
          </c:yVal>
          <c:smooth val="0"/>
          <c:extLst>
            <c:ext xmlns:c15="http://schemas.microsoft.com/office/drawing/2012/chart" uri="{02D57815-91ED-43cb-92C2-25804820EDAC}">
              <c15:datalabelsRange>
                <c15:f>'Selected indicators graph'!$B$12:$B$17</c15:f>
                <c15:dlblRangeCache>
                  <c:ptCount val="6"/>
                  <c:pt idx="0">
                    <c:v>COM</c:v>
                  </c:pt>
                  <c:pt idx="1">
                    <c:v>EGY</c:v>
                  </c:pt>
                  <c:pt idx="2">
                    <c:v>IRQ</c:v>
                  </c:pt>
                  <c:pt idx="3">
                    <c:v>JOR</c:v>
                  </c:pt>
                  <c:pt idx="4">
                    <c:v>MRT</c:v>
                  </c:pt>
                  <c:pt idx="5">
                    <c:v>SDN</c:v>
                  </c:pt>
                </c15:dlblRangeCache>
              </c15:datalabelsRange>
            </c:ext>
            <c:ext xmlns:c16="http://schemas.microsoft.com/office/drawing/2014/chart" uri="{C3380CC4-5D6E-409C-BE32-E72D297353CC}">
              <c16:uniqueId val="{00000011-263F-3047-B0FE-5F1446BAA580}"/>
            </c:ext>
          </c:extLst>
        </c:ser>
        <c:ser>
          <c:idx val="2"/>
          <c:order val="2"/>
          <c:tx>
            <c:strRef>
              <c:f>'Selected indicators graph'!$A$18:$A$25</c:f>
              <c:strCache>
                <c:ptCount val="8"/>
                <c:pt idx="0">
                  <c:v>Completion 6 years (Age 25+)</c:v>
                </c:pt>
              </c:strCache>
            </c:strRef>
          </c:tx>
          <c:spPr>
            <a:ln w="25400" cap="rnd">
              <a:noFill/>
              <a:round/>
            </a:ln>
            <a:effectLst/>
          </c:spPr>
          <c:marker>
            <c:symbol val="circle"/>
            <c:size val="7"/>
            <c:spPr>
              <a:solidFill>
                <a:schemeClr val="accent3"/>
              </a:solidFill>
              <a:ln w="9525">
                <a:solidFill>
                  <a:schemeClr val="accent3"/>
                </a:solidFill>
              </a:ln>
              <a:effectLst/>
            </c:spPr>
          </c:marker>
          <c:dLbls>
            <c:dLbl>
              <c:idx val="0"/>
              <c:layout>
                <c:manualLayout>
                  <c:x val="-2.3831001707310857E-2"/>
                  <c:y val="-3.8688228487568137E-2"/>
                </c:manualLayout>
              </c:layout>
              <c:tx>
                <c:rich>
                  <a:bodyPr/>
                  <a:lstStyle/>
                  <a:p>
                    <a:fld id="{C4C541F6-9034-4B57-9F0C-6196B2A7D72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63F-3047-B0FE-5F1446BAA580}"/>
                </c:ext>
              </c:extLst>
            </c:dLbl>
            <c:dLbl>
              <c:idx val="1"/>
              <c:layout>
                <c:manualLayout>
                  <c:x val="-3.6779935275080909E-2"/>
                  <c:y val="3.2996359326051883E-2"/>
                </c:manualLayout>
              </c:layout>
              <c:tx>
                <c:rich>
                  <a:bodyPr/>
                  <a:lstStyle/>
                  <a:p>
                    <a:fld id="{121AB44F-3142-4475-9E2A-401BEE4974D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63F-3047-B0FE-5F1446BAA580}"/>
                </c:ext>
              </c:extLst>
            </c:dLbl>
            <c:dLbl>
              <c:idx val="2"/>
              <c:layout>
                <c:manualLayout>
                  <c:x val="-1.6996661825050726E-4"/>
                  <c:y val="-4.2796263370304521E-3"/>
                </c:manualLayout>
              </c:layout>
              <c:tx>
                <c:rich>
                  <a:bodyPr/>
                  <a:lstStyle/>
                  <a:p>
                    <a:fld id="{6849ECAF-0F8B-4A20-8355-CE44937CE04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63F-3047-B0FE-5F1446BAA580}"/>
                </c:ext>
              </c:extLst>
            </c:dLbl>
            <c:dLbl>
              <c:idx val="3"/>
              <c:layout>
                <c:manualLayout>
                  <c:x val="-4.9122263843233191E-2"/>
                  <c:y val="3.5863742838596786E-2"/>
                </c:manualLayout>
              </c:layout>
              <c:tx>
                <c:rich>
                  <a:bodyPr/>
                  <a:lstStyle/>
                  <a:p>
                    <a:fld id="{2681DC17-59C5-4FA9-B8B2-731328F4D21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263F-3047-B0FE-5F1446BAA580}"/>
                </c:ext>
              </c:extLst>
            </c:dLbl>
            <c:dLbl>
              <c:idx val="4"/>
              <c:layout>
                <c:manualLayout>
                  <c:x val="-3.5667507580969857E-2"/>
                  <c:y val="-7.1347726695453445E-2"/>
                </c:manualLayout>
              </c:layout>
              <c:tx>
                <c:rich>
                  <a:bodyPr/>
                  <a:lstStyle/>
                  <a:p>
                    <a:fld id="{8615883E-8B3B-4C20-B349-5861A64A63F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63F-3047-B0FE-5F1446BAA580}"/>
                </c:ext>
              </c:extLst>
            </c:dLbl>
            <c:dLbl>
              <c:idx val="5"/>
              <c:tx>
                <c:rich>
                  <a:bodyPr/>
                  <a:lstStyle/>
                  <a:p>
                    <a:fld id="{87B1FDC9-755E-47A1-9875-FE261AB0A9B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63F-3047-B0FE-5F1446BAA580}"/>
                </c:ext>
              </c:extLst>
            </c:dLbl>
            <c:dLbl>
              <c:idx val="6"/>
              <c:layout>
                <c:manualLayout>
                  <c:x val="-4.889792715765795E-2"/>
                  <c:y val="2.1531973166430018E-2"/>
                </c:manualLayout>
              </c:layout>
              <c:tx>
                <c:rich>
                  <a:bodyPr/>
                  <a:lstStyle/>
                  <a:p>
                    <a:fld id="{E2922E3D-D25C-4B68-BFEB-CE47B6E3ECB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5.1704872907369921E-2"/>
                      <c:h val="5.1600334966476161E-2"/>
                    </c:manualLayout>
                  </c15:layout>
                  <c15:dlblFieldTable/>
                  <c15:showDataLabelsRange val="1"/>
                </c:ext>
                <c:ext xmlns:c16="http://schemas.microsoft.com/office/drawing/2014/chart" uri="{C3380CC4-5D6E-409C-BE32-E72D297353CC}">
                  <c16:uniqueId val="{00000018-263F-3047-B0FE-5F1446BAA580}"/>
                </c:ext>
              </c:extLst>
            </c:dLbl>
            <c:dLbl>
              <c:idx val="7"/>
              <c:layout>
                <c:manualLayout>
                  <c:x val="-1.1715210355987054E-2"/>
                  <c:y val="2.7261592300962381E-2"/>
                </c:manualLayout>
              </c:layout>
              <c:tx>
                <c:rich>
                  <a:bodyPr/>
                  <a:lstStyle/>
                  <a:p>
                    <a:fld id="{1BB83F60-129E-4454-ABDB-D9925811958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graph'!$C$18:$C$25</c:f>
              <c:numCache>
                <c:formatCode>0.00</c:formatCode>
                <c:ptCount val="8"/>
                <c:pt idx="0">
                  <c:v>1.0635271399013879</c:v>
                </c:pt>
                <c:pt idx="1">
                  <c:v>-3.9983355531526321</c:v>
                </c:pt>
                <c:pt idx="2">
                  <c:v>1.9032168707903807</c:v>
                </c:pt>
                <c:pt idx="3">
                  <c:v>-0.35877401445321144</c:v>
                </c:pt>
                <c:pt idx="4">
                  <c:v>-5.5427202132724567</c:v>
                </c:pt>
                <c:pt idx="5">
                  <c:v>-4.3525552037752764</c:v>
                </c:pt>
                <c:pt idx="6">
                  <c:v>-1.6607367950884355</c:v>
                </c:pt>
                <c:pt idx="7">
                  <c:v>-3.4287461342629832</c:v>
                </c:pt>
              </c:numCache>
            </c:numRef>
          </c:xVal>
          <c:yVal>
            <c:numRef>
              <c:f>'Selected indicators graph'!$D$18:$D$25</c:f>
              <c:numCache>
                <c:formatCode>0.00</c:formatCode>
                <c:ptCount val="8"/>
                <c:pt idx="0">
                  <c:v>4.2545210832210412</c:v>
                </c:pt>
                <c:pt idx="1">
                  <c:v>1.596331301183973</c:v>
                </c:pt>
                <c:pt idx="2">
                  <c:v>0.59330814566469492</c:v>
                </c:pt>
                <c:pt idx="3">
                  <c:v>0.46229784788682782</c:v>
                </c:pt>
                <c:pt idx="4">
                  <c:v>2.4765507288847521</c:v>
                </c:pt>
                <c:pt idx="5">
                  <c:v>2.8487122373632934</c:v>
                </c:pt>
                <c:pt idx="6">
                  <c:v>0.58538193467765343</c:v>
                </c:pt>
                <c:pt idx="7">
                  <c:v>1.182407535017771</c:v>
                </c:pt>
              </c:numCache>
            </c:numRef>
          </c:yVal>
          <c:smooth val="0"/>
          <c:extLst>
            <c:ext xmlns:c15="http://schemas.microsoft.com/office/drawing/2012/chart" uri="{02D57815-91ED-43cb-92C2-25804820EDAC}">
              <c15:datalabelsRange>
                <c15:f>'Selected indicators graph'!$B$18:$B$25</c15:f>
                <c15:dlblRangeCache>
                  <c:ptCount val="8"/>
                  <c:pt idx="0">
                    <c:v>COM</c:v>
                  </c:pt>
                  <c:pt idx="1">
                    <c:v>EGY</c:v>
                  </c:pt>
                  <c:pt idx="2">
                    <c:v>IRQ</c:v>
                  </c:pt>
                  <c:pt idx="3">
                    <c:v>JOR</c:v>
                  </c:pt>
                  <c:pt idx="4">
                    <c:v>MRT</c:v>
                  </c:pt>
                  <c:pt idx="5">
                    <c:v>MAR</c:v>
                  </c:pt>
                  <c:pt idx="6">
                    <c:v>PSE</c:v>
                  </c:pt>
                  <c:pt idx="7">
                    <c:v>SDN</c:v>
                  </c:pt>
                </c15:dlblRangeCache>
              </c15:datalabelsRange>
            </c:ext>
            <c:ext xmlns:c16="http://schemas.microsoft.com/office/drawing/2014/chart" uri="{C3380CC4-5D6E-409C-BE32-E72D297353CC}">
              <c16:uniqueId val="{0000001A-263F-3047-B0FE-5F1446BAA580}"/>
            </c:ext>
          </c:extLst>
        </c:ser>
        <c:ser>
          <c:idx val="3"/>
          <c:order val="3"/>
          <c:tx>
            <c:strRef>
              <c:f>'Selected indicators graph'!$A$26:$A$32</c:f>
              <c:strCache>
                <c:ptCount val="7"/>
                <c:pt idx="0">
                  <c:v>Completion 12 years (Age 25+)</c:v>
                </c:pt>
              </c:strCache>
            </c:strRef>
          </c:tx>
          <c:spPr>
            <a:ln w="25400" cap="rnd">
              <a:noFill/>
              <a:round/>
            </a:ln>
            <a:effectLst/>
          </c:spPr>
          <c:marker>
            <c:symbol val="circle"/>
            <c:size val="7"/>
            <c:spPr>
              <a:solidFill>
                <a:schemeClr val="accent4"/>
              </a:solidFill>
              <a:ln w="9525">
                <a:solidFill>
                  <a:schemeClr val="accent4"/>
                </a:solidFill>
              </a:ln>
              <a:effectLst/>
            </c:spPr>
          </c:marker>
          <c:dLbls>
            <c:dLbl>
              <c:idx val="0"/>
              <c:tx>
                <c:rich>
                  <a:bodyPr/>
                  <a:lstStyle/>
                  <a:p>
                    <a:fld id="{E144F18D-52BA-44F5-8FC6-8EEB03EE9A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63F-3047-B0FE-5F1446BAA580}"/>
                </c:ext>
              </c:extLst>
            </c:dLbl>
            <c:dLbl>
              <c:idx val="1"/>
              <c:layout>
                <c:manualLayout>
                  <c:x val="-4.8543689320388349E-2"/>
                  <c:y val="5.7347670250896057E-3"/>
                </c:manualLayout>
              </c:layout>
              <c:tx>
                <c:rich>
                  <a:bodyPr/>
                  <a:lstStyle/>
                  <a:p>
                    <a:fld id="{E7887F4C-D13E-4465-AA9C-6E18C8C0D7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63F-3047-B0FE-5F1446BAA580}"/>
                </c:ext>
              </c:extLst>
            </c:dLbl>
            <c:dLbl>
              <c:idx val="2"/>
              <c:layout>
                <c:manualLayout>
                  <c:x val="-2.7508090614886731E-2"/>
                  <c:y val="-2.5806451612903226E-2"/>
                </c:manualLayout>
              </c:layout>
              <c:tx>
                <c:rich>
                  <a:bodyPr/>
                  <a:lstStyle/>
                  <a:p>
                    <a:fld id="{11B0420E-9CD0-4A8A-9FF3-3270481F78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263F-3047-B0FE-5F1446BAA580}"/>
                </c:ext>
              </c:extLst>
            </c:dLbl>
            <c:dLbl>
              <c:idx val="3"/>
              <c:layout>
                <c:manualLayout>
                  <c:x val="-9.7087378640776691E-3"/>
                  <c:y val="0"/>
                </c:manualLayout>
              </c:layout>
              <c:tx>
                <c:rich>
                  <a:bodyPr/>
                  <a:lstStyle/>
                  <a:p>
                    <a:fld id="{2C635D96-C214-4CBB-8AB9-5FF5D6EC1B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63F-3047-B0FE-5F1446BAA580}"/>
                </c:ext>
              </c:extLst>
            </c:dLbl>
            <c:dLbl>
              <c:idx val="4"/>
              <c:layout>
                <c:manualLayout>
                  <c:x val="-5.3398058252427182E-2"/>
                  <c:y val="-8.6021505376344086E-3"/>
                </c:manualLayout>
              </c:layout>
              <c:tx>
                <c:rich>
                  <a:bodyPr/>
                  <a:lstStyle/>
                  <a:p>
                    <a:fld id="{7794C236-D483-4544-8FB3-FED5C4AC15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63F-3047-B0FE-5F1446BAA580}"/>
                </c:ext>
              </c:extLst>
            </c:dLbl>
            <c:dLbl>
              <c:idx val="5"/>
              <c:layout>
                <c:manualLayout>
                  <c:x val="-4.3689320388349516E-2"/>
                  <c:y val="-8.6021505376343566E-3"/>
                </c:manualLayout>
              </c:layout>
              <c:tx>
                <c:rich>
                  <a:bodyPr/>
                  <a:lstStyle/>
                  <a:p>
                    <a:fld id="{4621D855-A117-446B-81F0-648A164E21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263F-3047-B0FE-5F1446BAA580}"/>
                </c:ext>
              </c:extLst>
            </c:dLbl>
            <c:dLbl>
              <c:idx val="6"/>
              <c:layout>
                <c:manualLayout>
                  <c:x val="-4.8543689320388349E-2"/>
                  <c:y val="-2.8673835125448029E-3"/>
                </c:manualLayout>
              </c:layout>
              <c:tx>
                <c:rich>
                  <a:bodyPr/>
                  <a:lstStyle/>
                  <a:p>
                    <a:fld id="{26C33538-EE07-4145-9792-BBC4389CAB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graph'!$C$26:$C$32</c:f>
              <c:numCache>
                <c:formatCode>0.00</c:formatCode>
                <c:ptCount val="7"/>
                <c:pt idx="0">
                  <c:v>1.1306776672093344</c:v>
                </c:pt>
                <c:pt idx="1">
                  <c:v>-5.6414628238298352</c:v>
                </c:pt>
                <c:pt idx="2">
                  <c:v>4.7082012746559654</c:v>
                </c:pt>
                <c:pt idx="3">
                  <c:v>1.5980713772881794</c:v>
                </c:pt>
                <c:pt idx="4">
                  <c:v>-9.4836733853492348</c:v>
                </c:pt>
                <c:pt idx="5">
                  <c:v>-6.0020816690268486</c:v>
                </c:pt>
                <c:pt idx="6">
                  <c:v>-7.8722048551374773</c:v>
                </c:pt>
              </c:numCache>
            </c:numRef>
          </c:xVal>
          <c:yVal>
            <c:numRef>
              <c:f>'Selected indicators graph'!$D$26:$D$32</c:f>
              <c:numCache>
                <c:formatCode>0.00</c:formatCode>
                <c:ptCount val="7"/>
                <c:pt idx="0">
                  <c:v>10.046404058158487</c:v>
                </c:pt>
                <c:pt idx="1">
                  <c:v>0.92561623481746125</c:v>
                </c:pt>
                <c:pt idx="2">
                  <c:v>1.0665872668026433</c:v>
                </c:pt>
                <c:pt idx="3">
                  <c:v>1.3428079367161283</c:v>
                </c:pt>
                <c:pt idx="4">
                  <c:v>8.5899640766185836</c:v>
                </c:pt>
                <c:pt idx="5">
                  <c:v>2.6195123915068841</c:v>
                </c:pt>
                <c:pt idx="6">
                  <c:v>4.1642624647339366</c:v>
                </c:pt>
              </c:numCache>
            </c:numRef>
          </c:yVal>
          <c:smooth val="0"/>
          <c:extLst>
            <c:ext xmlns:c15="http://schemas.microsoft.com/office/drawing/2012/chart" uri="{02D57815-91ED-43cb-92C2-25804820EDAC}">
              <c15:datalabelsRange>
                <c15:f>'Selected indicators graph'!$B$26:$B$32</c15:f>
                <c15:dlblRangeCache>
                  <c:ptCount val="7"/>
                  <c:pt idx="0">
                    <c:v>COM</c:v>
                  </c:pt>
                  <c:pt idx="1">
                    <c:v>EGY</c:v>
                  </c:pt>
                  <c:pt idx="2">
                    <c:v>IRQ</c:v>
                  </c:pt>
                  <c:pt idx="3">
                    <c:v>JOR</c:v>
                  </c:pt>
                  <c:pt idx="4">
                    <c:v>MRT</c:v>
                  </c:pt>
                  <c:pt idx="5">
                    <c:v>PSE</c:v>
                  </c:pt>
                  <c:pt idx="6">
                    <c:v>SDN</c:v>
                  </c:pt>
                </c15:dlblRangeCache>
              </c15:datalabelsRange>
            </c:ext>
            <c:ext xmlns:c16="http://schemas.microsoft.com/office/drawing/2014/chart" uri="{C3380CC4-5D6E-409C-BE32-E72D297353CC}">
              <c16:uniqueId val="{00000022-263F-3047-B0FE-5F1446BAA580}"/>
            </c:ext>
          </c:extLst>
        </c:ser>
        <c:ser>
          <c:idx val="4"/>
          <c:order val="4"/>
          <c:tx>
            <c:strRef>
              <c:f>'Selected indicators graph'!$A$33:$A$41</c:f>
              <c:strCache>
                <c:ptCount val="9"/>
                <c:pt idx="0">
                  <c:v>Skilled attendance at birth</c:v>
                </c:pt>
              </c:strCache>
            </c:strRef>
          </c:tx>
          <c:spPr>
            <a:ln w="25400" cap="rnd">
              <a:noFill/>
              <a:round/>
            </a:ln>
            <a:effectLst/>
          </c:spPr>
          <c:marker>
            <c:symbol val="circle"/>
            <c:size val="7"/>
            <c:spPr>
              <a:solidFill>
                <a:srgbClr val="C00000"/>
              </a:solidFill>
              <a:ln w="9525">
                <a:noFill/>
              </a:ln>
              <a:effectLst/>
            </c:spPr>
          </c:marker>
          <c:dLbls>
            <c:dLbl>
              <c:idx val="0"/>
              <c:layout>
                <c:manualLayout>
                  <c:x val="-3.2362459546925688E-2"/>
                  <c:y val="-2.2939068100358423E-2"/>
                </c:manualLayout>
              </c:layout>
              <c:tx>
                <c:rich>
                  <a:bodyPr/>
                  <a:lstStyle/>
                  <a:p>
                    <a:fld id="{217062AA-5362-4466-B35E-0A2394A237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263F-3047-B0FE-5F1446BAA580}"/>
                </c:ext>
              </c:extLst>
            </c:dLbl>
            <c:dLbl>
              <c:idx val="1"/>
              <c:layout>
                <c:manualLayout>
                  <c:x val="-9.7087378640777298E-3"/>
                  <c:y val="-4.8745519713261652E-2"/>
                </c:manualLayout>
              </c:layout>
              <c:tx>
                <c:rich>
                  <a:bodyPr/>
                  <a:lstStyle/>
                  <a:p>
                    <a:fld id="{00689909-433E-443F-84CD-44EA5BBE89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263F-3047-B0FE-5F1446BAA580}"/>
                </c:ext>
              </c:extLst>
            </c:dLbl>
            <c:dLbl>
              <c:idx val="2"/>
              <c:layout>
                <c:manualLayout>
                  <c:x val="6.4724919093850537E-3"/>
                  <c:y val="-2.2939068100358475E-2"/>
                </c:manualLayout>
              </c:layout>
              <c:tx>
                <c:rich>
                  <a:bodyPr/>
                  <a:lstStyle/>
                  <a:p>
                    <a:fld id="{0B1536A3-7C7C-4FE9-8255-F0B16CBA5D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63F-3047-B0FE-5F1446BAA580}"/>
                </c:ext>
              </c:extLst>
            </c:dLbl>
            <c:dLbl>
              <c:idx val="3"/>
              <c:layout>
                <c:manualLayout>
                  <c:x val="-1.1326860841423949E-2"/>
                  <c:y val="3.1541218637992835E-2"/>
                </c:manualLayout>
              </c:layout>
              <c:tx>
                <c:rich>
                  <a:bodyPr/>
                  <a:lstStyle/>
                  <a:p>
                    <a:fld id="{85CCEBEB-D471-4A85-9D31-C08E76203C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263F-3047-B0FE-5F1446BAA580}"/>
                </c:ext>
              </c:extLst>
            </c:dLbl>
            <c:dLbl>
              <c:idx val="4"/>
              <c:layout>
                <c:manualLayout>
                  <c:x val="-7.281553398058252E-2"/>
                  <c:y val="5.1612903225806452E-2"/>
                </c:manualLayout>
              </c:layout>
              <c:tx>
                <c:rich>
                  <a:bodyPr/>
                  <a:lstStyle/>
                  <a:p>
                    <a:fld id="{9DA97957-1A2A-4393-93BC-F6632E8C58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263F-3047-B0FE-5F1446BAA580}"/>
                </c:ext>
              </c:extLst>
            </c:dLbl>
            <c:dLbl>
              <c:idx val="5"/>
              <c:layout>
                <c:manualLayout>
                  <c:x val="-3.7216828478964459E-2"/>
                  <c:y val="2.5806451612903226E-2"/>
                </c:manualLayout>
              </c:layout>
              <c:tx>
                <c:rich>
                  <a:bodyPr/>
                  <a:lstStyle/>
                  <a:p>
                    <a:fld id="{BAA28B5F-979B-4F1E-BC02-0C643E9526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263F-3047-B0FE-5F1446BAA580}"/>
                </c:ext>
              </c:extLst>
            </c:dLbl>
            <c:dLbl>
              <c:idx val="6"/>
              <c:tx>
                <c:rich>
                  <a:bodyPr/>
                  <a:lstStyle/>
                  <a:p>
                    <a:fld id="{BAA63552-2F5F-431C-AC4D-1132608AB7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63F-3047-B0FE-5F1446BAA580}"/>
                </c:ext>
              </c:extLst>
            </c:dLbl>
            <c:dLbl>
              <c:idx val="7"/>
              <c:layout>
                <c:manualLayout>
                  <c:x val="-3.2362459546925564E-2"/>
                  <c:y val="4.3010752688172046E-2"/>
                </c:manualLayout>
              </c:layout>
              <c:tx>
                <c:rich>
                  <a:bodyPr/>
                  <a:lstStyle/>
                  <a:p>
                    <a:fld id="{090EE475-600A-4DEA-9274-4A18D67F91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263F-3047-B0FE-5F1446BAA580}"/>
                </c:ext>
              </c:extLst>
            </c:dLbl>
            <c:dLbl>
              <c:idx val="8"/>
              <c:layout>
                <c:manualLayout>
                  <c:x val="-3.0744336569579346E-2"/>
                  <c:y val="-4.0143369175627296E-2"/>
                </c:manualLayout>
              </c:layout>
              <c:tx>
                <c:rich>
                  <a:bodyPr/>
                  <a:lstStyle/>
                  <a:p>
                    <a:fld id="{47761501-0964-432B-AE21-3CDB9FA984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graph'!$C$33:$C$41</c:f>
              <c:numCache>
                <c:formatCode>0.00</c:formatCode>
                <c:ptCount val="9"/>
                <c:pt idx="0">
                  <c:v>-0.92508589757771542</c:v>
                </c:pt>
                <c:pt idx="1">
                  <c:v>-5.3614693672376372</c:v>
                </c:pt>
                <c:pt idx="2">
                  <c:v>-3.6341719475287526</c:v>
                </c:pt>
                <c:pt idx="3">
                  <c:v>-0.24203399658828673</c:v>
                </c:pt>
                <c:pt idx="4">
                  <c:v>-0.21558561283290256</c:v>
                </c:pt>
                <c:pt idx="5">
                  <c:v>-4.4561576646604202</c:v>
                </c:pt>
                <c:pt idx="6">
                  <c:v>-9.1136323810792952</c:v>
                </c:pt>
                <c:pt idx="7">
                  <c:v>-0.35861554990304079</c:v>
                </c:pt>
                <c:pt idx="8">
                  <c:v>-3.7836184474517309</c:v>
                </c:pt>
              </c:numCache>
            </c:numRef>
          </c:xVal>
          <c:yVal>
            <c:numRef>
              <c:f>'Selected indicators graph'!$D$33:$D$41</c:f>
              <c:numCache>
                <c:formatCode>0.00</c:formatCode>
                <c:ptCount val="9"/>
                <c:pt idx="0">
                  <c:v>2.7465135020336318</c:v>
                </c:pt>
                <c:pt idx="1">
                  <c:v>2.5813271679696159</c:v>
                </c:pt>
                <c:pt idx="2">
                  <c:v>2.1231348208989198</c:v>
                </c:pt>
                <c:pt idx="3">
                  <c:v>8.1947339166421607E-2</c:v>
                </c:pt>
                <c:pt idx="4">
                  <c:v>3.6014961850128202E-2</c:v>
                </c:pt>
                <c:pt idx="5">
                  <c:v>1.7576116344731441</c:v>
                </c:pt>
                <c:pt idx="6">
                  <c:v>3.8897259129704986</c:v>
                </c:pt>
                <c:pt idx="7">
                  <c:v>0.17747134735273118</c:v>
                </c:pt>
                <c:pt idx="8">
                  <c:v>4.0316817879177291</c:v>
                </c:pt>
              </c:numCache>
            </c:numRef>
          </c:yVal>
          <c:smooth val="0"/>
          <c:extLst>
            <c:ext xmlns:c15="http://schemas.microsoft.com/office/drawing/2012/chart" uri="{02D57815-91ED-43cb-92C2-25804820EDAC}">
              <c15:datalabelsRange>
                <c15:f>'Selected indicators graph'!$B$33:$B$41</c15:f>
                <c15:dlblRangeCache>
                  <c:ptCount val="9"/>
                  <c:pt idx="0">
                    <c:v>COM</c:v>
                  </c:pt>
                  <c:pt idx="1">
                    <c:v>EGY</c:v>
                  </c:pt>
                  <c:pt idx="2">
                    <c:v>IRQ</c:v>
                  </c:pt>
                  <c:pt idx="3">
                    <c:v>JOR</c:v>
                  </c:pt>
                  <c:pt idx="4">
                    <c:v>LBY</c:v>
                  </c:pt>
                  <c:pt idx="5">
                    <c:v>MRT</c:v>
                  </c:pt>
                  <c:pt idx="6">
                    <c:v>MAR</c:v>
                  </c:pt>
                  <c:pt idx="7">
                    <c:v>PSE</c:v>
                  </c:pt>
                  <c:pt idx="8">
                    <c:v>YEM</c:v>
                  </c:pt>
                </c15:dlblRangeCache>
              </c15:datalabelsRange>
            </c:ext>
            <c:ext xmlns:c16="http://schemas.microsoft.com/office/drawing/2014/chart" uri="{C3380CC4-5D6E-409C-BE32-E72D297353CC}">
              <c16:uniqueId val="{0000002C-263F-3047-B0FE-5F1446BAA580}"/>
            </c:ext>
          </c:extLst>
        </c:ser>
        <c:ser>
          <c:idx val="5"/>
          <c:order val="5"/>
          <c:tx>
            <c:strRef>
              <c:f>'Selected indicators graph'!$A$42:$A$45</c:f>
              <c:strCache>
                <c:ptCount val="4"/>
                <c:pt idx="0">
                  <c:v>Infant Mortality Rate </c:v>
                </c:pt>
              </c:strCache>
            </c:strRef>
          </c:tx>
          <c:spPr>
            <a:ln w="25400" cap="rnd">
              <a:noFill/>
              <a:round/>
            </a:ln>
            <a:effectLst/>
          </c:spPr>
          <c:marker>
            <c:symbol val="circle"/>
            <c:size val="7"/>
            <c:spPr>
              <a:solidFill>
                <a:schemeClr val="accent6"/>
              </a:solidFill>
              <a:ln w="9525">
                <a:solidFill>
                  <a:schemeClr val="accent6"/>
                </a:solidFill>
              </a:ln>
              <a:effectLst/>
            </c:spPr>
          </c:marker>
          <c:dLbls>
            <c:dLbl>
              <c:idx val="0"/>
              <c:layout>
                <c:manualLayout>
                  <c:x val="-5.0161812297734629E-2"/>
                  <c:y val="9.1756272401433692E-2"/>
                </c:manualLayout>
              </c:layout>
              <c:tx>
                <c:rich>
                  <a:bodyPr/>
                  <a:lstStyle/>
                  <a:p>
                    <a:fld id="{04D37BE8-6F2C-4BAD-B9B3-2078B63303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263F-3047-B0FE-5F1446BAA580}"/>
                </c:ext>
              </c:extLst>
            </c:dLbl>
            <c:dLbl>
              <c:idx val="1"/>
              <c:tx>
                <c:rich>
                  <a:bodyPr/>
                  <a:lstStyle/>
                  <a:p>
                    <a:fld id="{910002E5-7F67-429E-AE36-FF789DA6F7B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263F-3047-B0FE-5F1446BAA580}"/>
                </c:ext>
              </c:extLst>
            </c:dLbl>
            <c:dLbl>
              <c:idx val="2"/>
              <c:layout>
                <c:manualLayout>
                  <c:x val="5.0683319687837819E-2"/>
                  <c:y val="6.8817301558123933E-2"/>
                </c:manualLayout>
              </c:layout>
              <c:tx>
                <c:rich>
                  <a:bodyPr/>
                  <a:lstStyle/>
                  <a:p>
                    <a:fld id="{DF226EE7-CB51-4638-A4C3-B737AA0127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4.8073822822405222E-2"/>
                      <c:h val="5.1569974098100942E-2"/>
                    </c:manualLayout>
                  </c15:layout>
                  <c15:dlblFieldTable/>
                  <c15:showDataLabelsRange val="1"/>
                </c:ext>
                <c:ext xmlns:c16="http://schemas.microsoft.com/office/drawing/2014/chart" uri="{C3380CC4-5D6E-409C-BE32-E72D297353CC}">
                  <c16:uniqueId val="{0000002F-263F-3047-B0FE-5F1446BAA580}"/>
                </c:ext>
              </c:extLst>
            </c:dLbl>
            <c:dLbl>
              <c:idx val="3"/>
              <c:layout>
                <c:manualLayout>
                  <c:x val="3.236245954692438E-3"/>
                  <c:y val="6.8817204301075269E-2"/>
                </c:manualLayout>
              </c:layout>
              <c:tx>
                <c:rich>
                  <a:bodyPr/>
                  <a:lstStyle/>
                  <a:p>
                    <a:fld id="{90E845D1-0AB4-4795-A939-3E45DF16D0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graph'!$C$42:$C$45</c:f>
              <c:numCache>
                <c:formatCode>0.00</c:formatCode>
                <c:ptCount val="4"/>
                <c:pt idx="0">
                  <c:v>-0.20703471003640228</c:v>
                </c:pt>
                <c:pt idx="1">
                  <c:v>7.0494471473336873E-2</c:v>
                </c:pt>
                <c:pt idx="2">
                  <c:v>1.3910873574252136E-2</c:v>
                </c:pt>
                <c:pt idx="3">
                  <c:v>-1.359540661983738E-2</c:v>
                </c:pt>
              </c:numCache>
            </c:numRef>
          </c:xVal>
          <c:yVal>
            <c:numRef>
              <c:f>'Selected indicators graph'!$D$42:$D$45</c:f>
              <c:numCache>
                <c:formatCode>0.00</c:formatCode>
                <c:ptCount val="4"/>
                <c:pt idx="0">
                  <c:v>0.20856529969632831</c:v>
                </c:pt>
                <c:pt idx="1">
                  <c:v>7.1490879897284643E-2</c:v>
                </c:pt>
                <c:pt idx="2">
                  <c:v>0.11597626872421607</c:v>
                </c:pt>
                <c:pt idx="3">
                  <c:v>8.9554525175361555E-2</c:v>
                </c:pt>
              </c:numCache>
            </c:numRef>
          </c:yVal>
          <c:smooth val="0"/>
          <c:extLst>
            <c:ext xmlns:c15="http://schemas.microsoft.com/office/drawing/2012/chart" uri="{02D57815-91ED-43cb-92C2-25804820EDAC}">
              <c15:datalabelsRange>
                <c15:f>'Selected indicators graph'!$B$42:$B$45</c15:f>
                <c15:dlblRangeCache>
                  <c:ptCount val="4"/>
                  <c:pt idx="0">
                    <c:v>EGY</c:v>
                  </c:pt>
                  <c:pt idx="1">
                    <c:v>JOR</c:v>
                  </c:pt>
                  <c:pt idx="2">
                    <c:v>LBY</c:v>
                  </c:pt>
                  <c:pt idx="3">
                    <c:v>PSE</c:v>
                  </c:pt>
                </c15:dlblRangeCache>
              </c15:datalabelsRange>
            </c:ext>
            <c:ext xmlns:c16="http://schemas.microsoft.com/office/drawing/2014/chart" uri="{C3380CC4-5D6E-409C-BE32-E72D297353CC}">
              <c16:uniqueId val="{00000031-263F-3047-B0FE-5F1446BAA580}"/>
            </c:ext>
          </c:extLst>
        </c:ser>
        <c:ser>
          <c:idx val="6"/>
          <c:order val="6"/>
          <c:tx>
            <c:strRef>
              <c:f>'Selected indicators graph'!$A$46:$A$54</c:f>
              <c:strCache>
                <c:ptCount val="9"/>
                <c:pt idx="0">
                  <c:v>Improved sanitation </c:v>
                </c:pt>
              </c:strCache>
            </c:strRef>
          </c:tx>
          <c:spPr>
            <a:ln w="25400" cap="rnd">
              <a:noFill/>
              <a:round/>
            </a:ln>
            <a:effectLst/>
          </c:spPr>
          <c:marker>
            <c:symbol val="circle"/>
            <c:size val="7"/>
            <c:spPr>
              <a:solidFill>
                <a:schemeClr val="accent1">
                  <a:lumMod val="60000"/>
                </a:schemeClr>
              </a:solidFill>
              <a:ln w="9525">
                <a:solidFill>
                  <a:schemeClr val="accent1">
                    <a:lumMod val="60000"/>
                  </a:schemeClr>
                </a:solidFill>
              </a:ln>
              <a:effectLst/>
            </c:spPr>
          </c:marker>
          <c:dLbls>
            <c:dLbl>
              <c:idx val="0"/>
              <c:tx>
                <c:rich>
                  <a:bodyPr/>
                  <a:lstStyle/>
                  <a:p>
                    <a:fld id="{7A005FD1-410F-45B6-8647-C176227492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263F-3047-B0FE-5F1446BAA580}"/>
                </c:ext>
              </c:extLst>
            </c:dLbl>
            <c:dLbl>
              <c:idx val="1"/>
              <c:tx>
                <c:rich>
                  <a:bodyPr/>
                  <a:lstStyle/>
                  <a:p>
                    <a:fld id="{84516429-3E84-4FE8-8A7B-64A2439EBD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263F-3047-B0FE-5F1446BAA580}"/>
                </c:ext>
              </c:extLst>
            </c:dLbl>
            <c:dLbl>
              <c:idx val="2"/>
              <c:layout>
                <c:manualLayout>
                  <c:x val="-5.6634304207119741E-2"/>
                  <c:y val="-2.007168458781362E-2"/>
                </c:manualLayout>
              </c:layout>
              <c:tx>
                <c:rich>
                  <a:bodyPr/>
                  <a:lstStyle/>
                  <a:p>
                    <a:fld id="{0CFC27BE-60A7-4F8F-9465-9A3719A57B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63F-3047-B0FE-5F1446BAA580}"/>
                </c:ext>
              </c:extLst>
            </c:dLbl>
            <c:dLbl>
              <c:idx val="3"/>
              <c:layout>
                <c:manualLayout>
                  <c:x val="-4.3689320388349516E-2"/>
                  <c:y val="4.8745519713261541E-2"/>
                </c:manualLayout>
              </c:layout>
              <c:tx>
                <c:rich>
                  <a:bodyPr/>
                  <a:lstStyle/>
                  <a:p>
                    <a:fld id="{D232FEC9-7752-425D-844E-DB15D8DFD2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63F-3047-B0FE-5F1446BAA580}"/>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263F-3047-B0FE-5F1446BAA580}"/>
                </c:ext>
              </c:extLst>
            </c:dLbl>
            <c:dLbl>
              <c:idx val="5"/>
              <c:tx>
                <c:rich>
                  <a:bodyPr/>
                  <a:lstStyle/>
                  <a:p>
                    <a:fld id="{8E0F4F88-AB36-4ED3-B145-B48559BB1E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263F-3047-B0FE-5F1446BAA580}"/>
                </c:ext>
              </c:extLst>
            </c:dLbl>
            <c:dLbl>
              <c:idx val="6"/>
              <c:tx>
                <c:rich>
                  <a:bodyPr/>
                  <a:lstStyle/>
                  <a:p>
                    <a:fld id="{61498E01-C89B-4BC4-98A4-8FD3BDEE53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263F-3047-B0FE-5F1446BAA580}"/>
                </c:ext>
              </c:extLst>
            </c:dLbl>
            <c:dLbl>
              <c:idx val="7"/>
              <c:tx>
                <c:rich>
                  <a:bodyPr/>
                  <a:lstStyle/>
                  <a:p>
                    <a:fld id="{32BC7702-D1FD-4B13-AAF3-5D0AD35D1E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263F-3047-B0FE-5F1446BAA580}"/>
                </c:ext>
              </c:extLst>
            </c:dLbl>
            <c:dLbl>
              <c:idx val="8"/>
              <c:tx>
                <c:rich>
                  <a:bodyPr/>
                  <a:lstStyle/>
                  <a:p>
                    <a:fld id="{761072EA-E6A6-473A-B108-3A7751BD9D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graph'!$C$46:$C$54</c:f>
              <c:numCache>
                <c:formatCode>0.00</c:formatCode>
                <c:ptCount val="9"/>
                <c:pt idx="0">
                  <c:v>8.0065530275794661</c:v>
                </c:pt>
                <c:pt idx="1">
                  <c:v>-0.1587006846710759</c:v>
                </c:pt>
                <c:pt idx="2">
                  <c:v>-5.5520000669617815</c:v>
                </c:pt>
                <c:pt idx="3">
                  <c:v>-1.1384223859952525</c:v>
                </c:pt>
                <c:pt idx="5">
                  <c:v>-10.154371859312938</c:v>
                </c:pt>
                <c:pt idx="6">
                  <c:v>-0.76430057084607705</c:v>
                </c:pt>
                <c:pt idx="7">
                  <c:v>9.1971541306952389</c:v>
                </c:pt>
                <c:pt idx="8">
                  <c:v>-2.8491187498637216</c:v>
                </c:pt>
              </c:numCache>
            </c:numRef>
          </c:xVal>
          <c:yVal>
            <c:numRef>
              <c:f>'Selected indicators graph'!$D$46:$D$54</c:f>
              <c:numCache>
                <c:formatCode>0.00</c:formatCode>
                <c:ptCount val="9"/>
                <c:pt idx="0">
                  <c:v>-8.828281221910073</c:v>
                </c:pt>
                <c:pt idx="1">
                  <c:v>-8.9833321833476809E-2</c:v>
                </c:pt>
                <c:pt idx="2">
                  <c:v>1.2223382709546149</c:v>
                </c:pt>
                <c:pt idx="3">
                  <c:v>-1.2021181747357668</c:v>
                </c:pt>
                <c:pt idx="4">
                  <c:v>6.6125803825124674</c:v>
                </c:pt>
                <c:pt idx="5">
                  <c:v>1.7146117470421052</c:v>
                </c:pt>
                <c:pt idx="6">
                  <c:v>0.5806056626985745</c:v>
                </c:pt>
                <c:pt idx="7">
                  <c:v>-4.6237749336364597</c:v>
                </c:pt>
                <c:pt idx="8">
                  <c:v>10.89268644974517</c:v>
                </c:pt>
              </c:numCache>
            </c:numRef>
          </c:yVal>
          <c:smooth val="0"/>
          <c:extLst>
            <c:ext xmlns:c15="http://schemas.microsoft.com/office/drawing/2012/chart" uri="{02D57815-91ED-43cb-92C2-25804820EDAC}">
              <c15:datalabelsRange>
                <c15:f>'Selected indicators graph'!$B$46:$B$54</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3B-263F-3047-B0FE-5F1446BAA580}"/>
            </c:ext>
          </c:extLst>
        </c:ser>
        <c:ser>
          <c:idx val="7"/>
          <c:order val="7"/>
          <c:tx>
            <c:strRef>
              <c:f>'Selected indicators graph'!$A$55:$A$63</c:f>
              <c:strCache>
                <c:ptCount val="9"/>
                <c:pt idx="0">
                  <c:v>Safe drinking water </c:v>
                </c:pt>
              </c:strCache>
            </c:strRef>
          </c:tx>
          <c:spPr>
            <a:ln w="25400" cap="rnd">
              <a:noFill/>
              <a:round/>
            </a:ln>
            <a:effectLst/>
          </c:spPr>
          <c:marker>
            <c:symbol val="circle"/>
            <c:size val="7"/>
            <c:spPr>
              <a:solidFill>
                <a:srgbClr val="582808"/>
              </a:solidFill>
              <a:ln w="9525">
                <a:noFill/>
              </a:ln>
              <a:effectLst/>
            </c:spPr>
          </c:marker>
          <c:dLbls>
            <c:dLbl>
              <c:idx val="0"/>
              <c:tx>
                <c:rich>
                  <a:bodyPr/>
                  <a:lstStyle/>
                  <a:p>
                    <a:fld id="{81D4130D-F915-40DA-92DB-95015BE9051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263F-3047-B0FE-5F1446BAA580}"/>
                </c:ext>
              </c:extLst>
            </c:dLbl>
            <c:dLbl>
              <c:idx val="1"/>
              <c:tx>
                <c:rich>
                  <a:bodyPr/>
                  <a:lstStyle/>
                  <a:p>
                    <a:fld id="{B73F842B-23AC-4B43-830B-CC2D8342794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263F-3047-B0FE-5F1446BAA580}"/>
                </c:ext>
              </c:extLst>
            </c:dLbl>
            <c:dLbl>
              <c:idx val="2"/>
              <c:layout>
                <c:manualLayout>
                  <c:x val="-6.6343042071197525E-2"/>
                  <c:y val="-0.16917562724014343"/>
                </c:manualLayout>
              </c:layout>
              <c:tx>
                <c:rich>
                  <a:bodyPr/>
                  <a:lstStyle/>
                  <a:p>
                    <a:fld id="{8B1808F6-D914-4481-A934-9A52680BE0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263F-3047-B0FE-5F1446BAA580}"/>
                </c:ext>
              </c:extLst>
            </c:dLbl>
            <c:dLbl>
              <c:idx val="3"/>
              <c:layout>
                <c:manualLayout>
                  <c:x val="-3.7216828478964521E-2"/>
                  <c:y val="-3.440860215053769E-2"/>
                </c:manualLayout>
              </c:layout>
              <c:tx>
                <c:rich>
                  <a:bodyPr/>
                  <a:lstStyle/>
                  <a:p>
                    <a:fld id="{F5F52E54-B57C-4622-BC32-5DE190A4A4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263F-3047-B0FE-5F1446BAA580}"/>
                </c:ext>
              </c:extLst>
            </c:dLbl>
            <c:dLbl>
              <c:idx val="4"/>
              <c:tx>
                <c:rich>
                  <a:bodyPr/>
                  <a:lstStyle/>
                  <a:p>
                    <a:fld id="{9D6E9EF7-C94D-49C6-823B-ED5D8D30AF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263F-3047-B0FE-5F1446BAA580}"/>
                </c:ext>
              </c:extLst>
            </c:dLbl>
            <c:dLbl>
              <c:idx val="5"/>
              <c:tx>
                <c:rich>
                  <a:bodyPr/>
                  <a:lstStyle/>
                  <a:p>
                    <a:fld id="{C5275D73-C386-4BA5-8A4F-E0CA0C48DB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263F-3047-B0FE-5F1446BAA580}"/>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263F-3047-B0FE-5F1446BAA580}"/>
                </c:ext>
              </c:extLst>
            </c:dLbl>
            <c:dLbl>
              <c:idx val="7"/>
              <c:tx>
                <c:rich>
                  <a:bodyPr/>
                  <a:lstStyle/>
                  <a:p>
                    <a:fld id="{4CD44B77-BEC3-400E-97B1-6C6F9539EC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263F-3047-B0FE-5F1446BAA580}"/>
                </c:ext>
              </c:extLst>
            </c:dLbl>
            <c:dLbl>
              <c:idx val="8"/>
              <c:tx>
                <c:rich>
                  <a:bodyPr/>
                  <a:lstStyle/>
                  <a:p>
                    <a:fld id="{9DFD134D-7CCE-4B7B-AC34-3A587B5E57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263F-3047-B0FE-5F1446BAA5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graph'!$C$55:$C$63</c:f>
              <c:numCache>
                <c:formatCode>0.00</c:formatCode>
                <c:ptCount val="9"/>
                <c:pt idx="0">
                  <c:v>0.63633798458329061</c:v>
                </c:pt>
                <c:pt idx="1">
                  <c:v>-0.58865026849800328</c:v>
                </c:pt>
                <c:pt idx="2">
                  <c:v>-3.2953903900567738E-2</c:v>
                </c:pt>
                <c:pt idx="3">
                  <c:v>-2.1220758293661213</c:v>
                </c:pt>
                <c:pt idx="4">
                  <c:v>-3.1702083657223379</c:v>
                </c:pt>
                <c:pt idx="5">
                  <c:v>2.0430203767634048</c:v>
                </c:pt>
                <c:pt idx="7">
                  <c:v>12.659958174233289</c:v>
                </c:pt>
                <c:pt idx="8">
                  <c:v>-8.9533354519085613</c:v>
                </c:pt>
              </c:numCache>
            </c:numRef>
          </c:xVal>
          <c:yVal>
            <c:numRef>
              <c:f>'Selected indicators graph'!$D$55:$D$63</c:f>
              <c:numCache>
                <c:formatCode>0.00</c:formatCode>
                <c:ptCount val="9"/>
                <c:pt idx="0">
                  <c:v>-0.78514614040836594</c:v>
                </c:pt>
                <c:pt idx="1">
                  <c:v>4.4565953088748778E-2</c:v>
                </c:pt>
                <c:pt idx="2">
                  <c:v>0.61644610792019883</c:v>
                </c:pt>
                <c:pt idx="3">
                  <c:v>0.82409025475171926</c:v>
                </c:pt>
                <c:pt idx="4">
                  <c:v>5.855107967436024</c:v>
                </c:pt>
                <c:pt idx="5">
                  <c:v>-1.0512384351656689</c:v>
                </c:pt>
                <c:pt idx="6">
                  <c:v>-1.442933094958132</c:v>
                </c:pt>
                <c:pt idx="7">
                  <c:v>-2.7874140315606977</c:v>
                </c:pt>
                <c:pt idx="8">
                  <c:v>2.2130217846805023</c:v>
                </c:pt>
              </c:numCache>
            </c:numRef>
          </c:yVal>
          <c:smooth val="0"/>
          <c:extLst>
            <c:ext xmlns:c15="http://schemas.microsoft.com/office/drawing/2012/chart" uri="{02D57815-91ED-43cb-92C2-25804820EDAC}">
              <c15:datalabelsRange>
                <c15:f>'Selected indicators graph'!$B$55:$B$63</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45-263F-3047-B0FE-5F1446BAA580}"/>
            </c:ext>
          </c:extLst>
        </c:ser>
        <c:dLbls>
          <c:showLegendKey val="0"/>
          <c:showVal val="0"/>
          <c:showCatName val="0"/>
          <c:showSerName val="0"/>
          <c:showPercent val="0"/>
          <c:showBubbleSize val="0"/>
        </c:dLbls>
        <c:axId val="-268340352"/>
        <c:axId val="-268339808"/>
      </c:scatterChart>
      <c:valAx>
        <c:axId val="-268340352"/>
        <c:scaling>
          <c:orientation val="minMax"/>
          <c:max val="5"/>
          <c:min val="-1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AARC in ratio of wealth quintiles (%)</a:t>
                </a:r>
              </a:p>
            </c:rich>
          </c:tx>
          <c:layout>
            <c:manualLayout>
              <c:xMode val="edge"/>
              <c:yMode val="edge"/>
              <c:x val="0.7548981065446787"/>
              <c:y val="0.673824132818099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8339808"/>
        <c:crosses val="autoZero"/>
        <c:crossBetween val="midCat"/>
      </c:valAx>
      <c:valAx>
        <c:axId val="-268339808"/>
        <c:scaling>
          <c:orientation val="minMax"/>
          <c:max val="11"/>
          <c:min val="-5"/>
        </c:scaling>
        <c:delete val="0"/>
        <c:axPos val="l"/>
        <c:title>
          <c:tx>
            <c:rich>
              <a:bodyPr rot="-540000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r>
                  <a:rPr lang="ar-LB" dirty="0"/>
                  <a:t>متوسّط معدّل التغيّر</a:t>
                </a:r>
                <a:r>
                  <a:rPr lang="ar-LB" baseline="0" dirty="0"/>
                  <a:t> السنوي للمؤشّر (%)</a:t>
                </a:r>
                <a:endParaRPr lang="en-US" dirty="0"/>
              </a:p>
            </c:rich>
          </c:tx>
          <c:layout>
            <c:manualLayout>
              <c:xMode val="edge"/>
              <c:yMode val="edge"/>
              <c:x val="0"/>
              <c:y val="0.19593765050303569"/>
            </c:manualLayout>
          </c:layout>
          <c:overlay val="0"/>
          <c:spPr>
            <a:noFill/>
            <a:ln>
              <a:noFill/>
            </a:ln>
            <a:effectLst/>
          </c:spPr>
          <c:txPr>
            <a:bodyPr rot="-540000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834035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4484704256150173E-2"/>
          <c:y val="4.3660873234759666E-2"/>
          <c:w val="0.88173004743575412"/>
          <c:h val="0.70236627781038308"/>
        </c:manualLayout>
      </c:layout>
      <c:stockChart>
        <c:ser>
          <c:idx val="0"/>
          <c:order val="0"/>
          <c:tx>
            <c:strRef>
              <c:f>'Figure 5'!$C$3</c:f>
              <c:strCache>
                <c:ptCount val="1"/>
                <c:pt idx="0">
                  <c:v>National average </c:v>
                </c:pt>
              </c:strCache>
            </c:strRef>
          </c:tx>
          <c:spPr>
            <a:ln w="28575" cap="rnd">
              <a:noFill/>
              <a:round/>
            </a:ln>
            <a:effectLst/>
          </c:spPr>
          <c:marker>
            <c:symbol val="dash"/>
            <c:size val="7"/>
            <c:spPr>
              <a:solidFill>
                <a:schemeClr val="accent2">
                  <a:shade val="50000"/>
                </a:schemeClr>
              </a:solidFill>
              <a:ln w="9525">
                <a:solidFill>
                  <a:schemeClr val="accent2">
                    <a:shade val="5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5'!$C$4:$C$17</c:f>
              <c:numCache>
                <c:formatCode>General</c:formatCode>
                <c:ptCount val="14"/>
                <c:pt idx="0">
                  <c:v>11.17</c:v>
                </c:pt>
                <c:pt idx="1">
                  <c:v>13.47</c:v>
                </c:pt>
                <c:pt idx="2">
                  <c:v>15.02</c:v>
                </c:pt>
                <c:pt idx="3">
                  <c:v>15.78</c:v>
                </c:pt>
                <c:pt idx="4">
                  <c:v>21.6</c:v>
                </c:pt>
                <c:pt idx="5">
                  <c:v>16</c:v>
                </c:pt>
                <c:pt idx="6">
                  <c:v>21.82</c:v>
                </c:pt>
                <c:pt idx="7">
                  <c:v>14.91</c:v>
                </c:pt>
                <c:pt idx="8">
                  <c:v>35.619999999999997</c:v>
                </c:pt>
                <c:pt idx="9">
                  <c:v>19.39</c:v>
                </c:pt>
                <c:pt idx="10">
                  <c:v>50.69</c:v>
                </c:pt>
                <c:pt idx="11">
                  <c:v>39.950000000000003</c:v>
                </c:pt>
                <c:pt idx="12">
                  <c:v>48.04</c:v>
                </c:pt>
                <c:pt idx="13">
                  <c:v>36.549999999999997</c:v>
                </c:pt>
              </c:numCache>
            </c:numRef>
          </c:val>
          <c:smooth val="0"/>
          <c:extLst>
            <c:ext xmlns:c16="http://schemas.microsoft.com/office/drawing/2014/chart" uri="{C3380CC4-5D6E-409C-BE32-E72D297353CC}">
              <c16:uniqueId val="{00000000-6304-4F27-99F3-D46814F5410C}"/>
            </c:ext>
          </c:extLst>
        </c:ser>
        <c:ser>
          <c:idx val="1"/>
          <c:order val="1"/>
          <c:tx>
            <c:strRef>
              <c:f>'Figure 5'!$D$3</c:f>
              <c:strCache>
                <c:ptCount val="1"/>
                <c:pt idx="0">
                  <c:v>Poorest</c:v>
                </c:pt>
              </c:strCache>
            </c:strRef>
          </c:tx>
          <c:spPr>
            <a:ln w="28575" cap="rnd">
              <a:noFill/>
              <a:round/>
            </a:ln>
            <a:effectLst/>
          </c:spPr>
          <c:marker>
            <c:symbol val="circle"/>
            <c:size val="7"/>
            <c:spPr>
              <a:solidFill>
                <a:schemeClr val="accent2">
                  <a:shade val="70000"/>
                </a:schemeClr>
              </a:solidFill>
              <a:ln w="9525">
                <a:solidFill>
                  <a:schemeClr val="accent2">
                    <a:shade val="7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5'!$D$4:$D$17</c:f>
              <c:numCache>
                <c:formatCode>0.00</c:formatCode>
                <c:ptCount val="14"/>
                <c:pt idx="0">
                  <c:v>31.190882533795378</c:v>
                </c:pt>
                <c:pt idx="1">
                  <c:v>39.399404754485701</c:v>
                </c:pt>
                <c:pt idx="2">
                  <c:v>28.674005321480621</c:v>
                </c:pt>
                <c:pt idx="3">
                  <c:v>34.301117703595061</c:v>
                </c:pt>
                <c:pt idx="4">
                  <c:v>40.951593543805508</c:v>
                </c:pt>
                <c:pt idx="5">
                  <c:v>42.529587281410386</c:v>
                </c:pt>
                <c:pt idx="6">
                  <c:v>60.435883749959928</c:v>
                </c:pt>
                <c:pt idx="7">
                  <c:v>35.845573759795677</c:v>
                </c:pt>
                <c:pt idx="8">
                  <c:v>68.228169755285563</c:v>
                </c:pt>
                <c:pt idx="9">
                  <c:v>49.706319101406898</c:v>
                </c:pt>
                <c:pt idx="10">
                  <c:v>85.943757565085676</c:v>
                </c:pt>
                <c:pt idx="11">
                  <c:v>74.56217649294598</c:v>
                </c:pt>
                <c:pt idx="12">
                  <c:v>98.070152603161219</c:v>
                </c:pt>
                <c:pt idx="13">
                  <c:v>87.411177199621449</c:v>
                </c:pt>
              </c:numCache>
            </c:numRef>
          </c:val>
          <c:smooth val="0"/>
          <c:extLst>
            <c:ext xmlns:c16="http://schemas.microsoft.com/office/drawing/2014/chart" uri="{C3380CC4-5D6E-409C-BE32-E72D297353CC}">
              <c16:uniqueId val="{00000001-6304-4F27-99F3-D46814F5410C}"/>
            </c:ext>
          </c:extLst>
        </c:ser>
        <c:ser>
          <c:idx val="2"/>
          <c:order val="2"/>
          <c:tx>
            <c:strRef>
              <c:f>'Figure 5'!$E$3</c:f>
              <c:strCache>
                <c:ptCount val="1"/>
                <c:pt idx="0">
                  <c:v>Poor</c:v>
                </c:pt>
              </c:strCache>
            </c:strRef>
          </c:tx>
          <c:spPr>
            <a:ln w="28575" cap="rnd">
              <a:noFill/>
              <a:round/>
            </a:ln>
            <a:effectLst/>
          </c:spPr>
          <c:marker>
            <c:symbol val="circle"/>
            <c:size val="7"/>
            <c:spPr>
              <a:solidFill>
                <a:schemeClr val="accent2">
                  <a:shade val="90000"/>
                </a:schemeClr>
              </a:solidFill>
              <a:ln w="9525">
                <a:solidFill>
                  <a:schemeClr val="accent2">
                    <a:shade val="9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5'!$E$4:$E$17</c:f>
              <c:numCache>
                <c:formatCode>0.00</c:formatCode>
                <c:ptCount val="14"/>
                <c:pt idx="0">
                  <c:v>13.018077978445575</c:v>
                </c:pt>
                <c:pt idx="1">
                  <c:v>17.197252804076744</c:v>
                </c:pt>
                <c:pt idx="2">
                  <c:v>16.246460178527101</c:v>
                </c:pt>
                <c:pt idx="3">
                  <c:v>19.359706061157855</c:v>
                </c:pt>
                <c:pt idx="4">
                  <c:v>29.822691131585856</c:v>
                </c:pt>
                <c:pt idx="5">
                  <c:v>21.737392680874326</c:v>
                </c:pt>
                <c:pt idx="6">
                  <c:v>26.39697863175266</c:v>
                </c:pt>
                <c:pt idx="7">
                  <c:v>18.928941188600039</c:v>
                </c:pt>
                <c:pt idx="8">
                  <c:v>46.243915510095675</c:v>
                </c:pt>
                <c:pt idx="9">
                  <c:v>23.490916494605337</c:v>
                </c:pt>
                <c:pt idx="10">
                  <c:v>64.042994648676355</c:v>
                </c:pt>
                <c:pt idx="11">
                  <c:v>49.573896730822327</c:v>
                </c:pt>
                <c:pt idx="12">
                  <c:v>75.361614306616076</c:v>
                </c:pt>
                <c:pt idx="13">
                  <c:v>54.79361473049682</c:v>
                </c:pt>
              </c:numCache>
            </c:numRef>
          </c:val>
          <c:smooth val="0"/>
          <c:extLst>
            <c:ext xmlns:c16="http://schemas.microsoft.com/office/drawing/2014/chart" uri="{C3380CC4-5D6E-409C-BE32-E72D297353CC}">
              <c16:uniqueId val="{00000002-6304-4F27-99F3-D46814F5410C}"/>
            </c:ext>
          </c:extLst>
        </c:ser>
        <c:ser>
          <c:idx val="3"/>
          <c:order val="3"/>
          <c:tx>
            <c:strRef>
              <c:f>'Figure 5'!$F$3</c:f>
              <c:strCache>
                <c:ptCount val="1"/>
                <c:pt idx="0">
                  <c:v>Middle</c:v>
                </c:pt>
              </c:strCache>
            </c:strRef>
          </c:tx>
          <c:spPr>
            <a:ln w="25400" cap="rnd">
              <a:noFill/>
              <a:round/>
            </a:ln>
            <a:effectLst/>
          </c:spPr>
          <c:marker>
            <c:symbol val="circle"/>
            <c:size val="7"/>
            <c:spPr>
              <a:solidFill>
                <a:schemeClr val="accent2">
                  <a:tint val="90000"/>
                </a:schemeClr>
              </a:solidFill>
              <a:ln w="9525">
                <a:solidFill>
                  <a:schemeClr val="accent2">
                    <a:tint val="9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5'!$F$4:$F$17</c:f>
              <c:numCache>
                <c:formatCode>0.00</c:formatCode>
                <c:ptCount val="14"/>
                <c:pt idx="0">
                  <c:v>8.1528653057729947</c:v>
                </c:pt>
                <c:pt idx="1">
                  <c:v>7.4690727862856159</c:v>
                </c:pt>
                <c:pt idx="2">
                  <c:v>18.604478598511495</c:v>
                </c:pt>
                <c:pt idx="3">
                  <c:v>13.960450711443361</c:v>
                </c:pt>
                <c:pt idx="4">
                  <c:v>16.891384674345499</c:v>
                </c:pt>
                <c:pt idx="5">
                  <c:v>10.427933510453467</c:v>
                </c:pt>
                <c:pt idx="6">
                  <c:v>14.36264380969177</c:v>
                </c:pt>
                <c:pt idx="7">
                  <c:v>12.072604675985749</c:v>
                </c:pt>
                <c:pt idx="8">
                  <c:v>33.335865104342751</c:v>
                </c:pt>
                <c:pt idx="9">
                  <c:v>14.524318831504043</c:v>
                </c:pt>
                <c:pt idx="10">
                  <c:v>50.300743459418804</c:v>
                </c:pt>
                <c:pt idx="11">
                  <c:v>40.692940443245654</c:v>
                </c:pt>
                <c:pt idx="12">
                  <c:v>40.517641463113677</c:v>
                </c:pt>
                <c:pt idx="13">
                  <c:v>26.892858850092953</c:v>
                </c:pt>
              </c:numCache>
            </c:numRef>
          </c:val>
          <c:smooth val="0"/>
          <c:extLst>
            <c:ext xmlns:c16="http://schemas.microsoft.com/office/drawing/2014/chart" uri="{C3380CC4-5D6E-409C-BE32-E72D297353CC}">
              <c16:uniqueId val="{00000003-6304-4F27-99F3-D46814F5410C}"/>
            </c:ext>
          </c:extLst>
        </c:ser>
        <c:ser>
          <c:idx val="4"/>
          <c:order val="4"/>
          <c:tx>
            <c:strRef>
              <c:f>'Figure 5'!$G$3</c:f>
              <c:strCache>
                <c:ptCount val="1"/>
                <c:pt idx="0">
                  <c:v>Rich</c:v>
                </c:pt>
              </c:strCache>
            </c:strRef>
          </c:tx>
          <c:spPr>
            <a:ln w="25400" cap="rnd">
              <a:noFill/>
              <a:round/>
            </a:ln>
            <a:effectLst/>
          </c:spPr>
          <c:marker>
            <c:symbol val="circle"/>
            <c:size val="7"/>
            <c:spPr>
              <a:solidFill>
                <a:schemeClr val="accent2">
                  <a:tint val="70000"/>
                </a:schemeClr>
              </a:solidFill>
              <a:ln w="9525">
                <a:solidFill>
                  <a:schemeClr val="accent2">
                    <a:tint val="7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5'!$G$4:$G$17</c:f>
              <c:numCache>
                <c:formatCode>0.00</c:formatCode>
                <c:ptCount val="14"/>
                <c:pt idx="0">
                  <c:v>2.8442894842879487</c:v>
                </c:pt>
                <c:pt idx="1">
                  <c:v>2.6653547580863237</c:v>
                </c:pt>
                <c:pt idx="2">
                  <c:v>8.4657431521017656</c:v>
                </c:pt>
                <c:pt idx="3">
                  <c:v>8.4568111696053681</c:v>
                </c:pt>
                <c:pt idx="4">
                  <c:v>15.856044451525394</c:v>
                </c:pt>
                <c:pt idx="5">
                  <c:v>4.1816836115951252</c:v>
                </c:pt>
                <c:pt idx="6">
                  <c:v>5.8191572577523338</c:v>
                </c:pt>
                <c:pt idx="7">
                  <c:v>6.5327527660327842</c:v>
                </c:pt>
                <c:pt idx="8">
                  <c:v>22.112258879708456</c:v>
                </c:pt>
                <c:pt idx="9">
                  <c:v>7.814744239925524</c:v>
                </c:pt>
                <c:pt idx="10">
                  <c:v>37.756737881197729</c:v>
                </c:pt>
                <c:pt idx="11">
                  <c:v>21.330114304911717</c:v>
                </c:pt>
                <c:pt idx="12">
                  <c:v>23.949485239577037</c:v>
                </c:pt>
                <c:pt idx="13">
                  <c:v>13.786636822555737</c:v>
                </c:pt>
              </c:numCache>
            </c:numRef>
          </c:val>
          <c:smooth val="0"/>
          <c:extLst>
            <c:ext xmlns:c16="http://schemas.microsoft.com/office/drawing/2014/chart" uri="{C3380CC4-5D6E-409C-BE32-E72D297353CC}">
              <c16:uniqueId val="{00000004-6304-4F27-99F3-D46814F5410C}"/>
            </c:ext>
          </c:extLst>
        </c:ser>
        <c:ser>
          <c:idx val="5"/>
          <c:order val="5"/>
          <c:tx>
            <c:strRef>
              <c:f>'Figure 5'!$H$3</c:f>
              <c:strCache>
                <c:ptCount val="1"/>
                <c:pt idx="0">
                  <c:v>Richest</c:v>
                </c:pt>
              </c:strCache>
            </c:strRef>
          </c:tx>
          <c:spPr>
            <a:ln w="25400" cap="rnd">
              <a:noFill/>
              <a:round/>
            </a:ln>
            <a:effectLst/>
          </c:spPr>
          <c:marker>
            <c:symbol val="circle"/>
            <c:size val="7"/>
            <c:spPr>
              <a:solidFill>
                <a:schemeClr val="accent2">
                  <a:tint val="50000"/>
                </a:schemeClr>
              </a:solidFill>
              <a:ln w="9525">
                <a:solidFill>
                  <a:schemeClr val="accent2">
                    <a:tint val="50000"/>
                  </a:schemeClr>
                </a:solidFill>
              </a:ln>
              <a:effectLst/>
            </c:spPr>
          </c:marker>
          <c:cat>
            <c:multiLvlStrRef>
              <c:f>'Figure 5'!$A$4:$B$17</c:f>
              <c:multiLvlStrCache>
                <c:ptCount val="14"/>
                <c:lvl>
                  <c:pt idx="0">
                    <c:v>2012</c:v>
                  </c:pt>
                  <c:pt idx="1">
                    <c:v>2017</c:v>
                  </c:pt>
                  <c:pt idx="2">
                    <c:v>2014</c:v>
                  </c:pt>
                  <c:pt idx="3">
                    <c:v>2019</c:v>
                  </c:pt>
                  <c:pt idx="4">
                    <c:v>2014</c:v>
                  </c:pt>
                  <c:pt idx="5">
                    <c:v>2018</c:v>
                  </c:pt>
                  <c:pt idx="6">
                    <c:v>2011</c:v>
                  </c:pt>
                  <c:pt idx="7">
                    <c:v>2018</c:v>
                  </c:pt>
                  <c:pt idx="8">
                    <c:v>2012</c:v>
                  </c:pt>
                  <c:pt idx="9">
                    <c:v>2019</c:v>
                  </c:pt>
                  <c:pt idx="10">
                    <c:v>2011</c:v>
                  </c:pt>
                  <c:pt idx="11">
                    <c:v>2018</c:v>
                  </c:pt>
                  <c:pt idx="12">
                    <c:v>2011</c:v>
                  </c:pt>
                  <c:pt idx="13">
                    <c:v>2018</c:v>
                  </c:pt>
                </c:lvl>
                <c:lvl>
                  <c:pt idx="0">
                    <c:v>Jordan</c:v>
                  </c:pt>
                  <c:pt idx="2">
                    <c:v>State of Palestine</c:v>
                  </c:pt>
                  <c:pt idx="4">
                    <c:v>Egypt</c:v>
                  </c:pt>
                  <c:pt idx="6">
                    <c:v>Tunisia</c:v>
                  </c:pt>
                  <c:pt idx="8">
                    <c:v>Algeria</c:v>
                  </c:pt>
                  <c:pt idx="10">
                    <c:v>Iraq</c:v>
                  </c:pt>
                  <c:pt idx="12">
                    <c:v>Morocco</c:v>
                  </c:pt>
                </c:lvl>
              </c:multiLvlStrCache>
            </c:multiLvlStrRef>
          </c:cat>
          <c:val>
            <c:numRef>
              <c:f>'Figure 5'!$H$4:$H$17</c:f>
              <c:numCache>
                <c:formatCode>0.00</c:formatCode>
                <c:ptCount val="14"/>
                <c:pt idx="0">
                  <c:v>0.64208907141852789</c:v>
                </c:pt>
                <c:pt idx="1">
                  <c:v>0.52664912255206164</c:v>
                </c:pt>
                <c:pt idx="2">
                  <c:v>2.419626811363301</c:v>
                </c:pt>
                <c:pt idx="3">
                  <c:v>1.5271137307195162</c:v>
                </c:pt>
                <c:pt idx="4">
                  <c:v>4.6931979892988931</c:v>
                </c:pt>
                <c:pt idx="5">
                  <c:v>1.1807331811817925</c:v>
                </c:pt>
                <c:pt idx="6">
                  <c:v>0.99756893706991479</c:v>
                </c:pt>
                <c:pt idx="7">
                  <c:v>1.3339071002972633</c:v>
                </c:pt>
                <c:pt idx="8">
                  <c:v>8.786483174645662</c:v>
                </c:pt>
                <c:pt idx="9">
                  <c:v>1.9349797635097901</c:v>
                </c:pt>
                <c:pt idx="10">
                  <c:v>15.510615175557362</c:v>
                </c:pt>
                <c:pt idx="11">
                  <c:v>13.442523876558225</c:v>
                </c:pt>
                <c:pt idx="12">
                  <c:v>8.7997242685849066</c:v>
                </c:pt>
                <c:pt idx="13">
                  <c:v>4.7402519155686109</c:v>
                </c:pt>
              </c:numCache>
            </c:numRef>
          </c:val>
          <c:smooth val="0"/>
          <c:extLst>
            <c:ext xmlns:c16="http://schemas.microsoft.com/office/drawing/2014/chart" uri="{C3380CC4-5D6E-409C-BE32-E72D297353CC}">
              <c16:uniqueId val="{00000005-6304-4F27-99F3-D46814F5410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12125552"/>
        <c:axId val="412126112"/>
      </c:stockChart>
      <c:catAx>
        <c:axId val="41212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126112"/>
        <c:crosses val="autoZero"/>
        <c:auto val="1"/>
        <c:lblAlgn val="ctr"/>
        <c:lblOffset val="100"/>
        <c:noMultiLvlLbl val="0"/>
      </c:catAx>
      <c:valAx>
        <c:axId val="412126112"/>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ar-LB" dirty="0"/>
                  <a:t>نسبة الفقر المتعدد الأبعاد (%)</a:t>
                </a:r>
                <a:endParaRPr lang="en-US" dirty="0"/>
              </a:p>
            </c:rich>
          </c:tx>
          <c:layout>
            <c:manualLayout>
              <c:xMode val="edge"/>
              <c:yMode val="edge"/>
              <c:x val="2.2273610902470698E-2"/>
              <c:y val="5.166354588471862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125552"/>
        <c:crosses val="autoZero"/>
        <c:crossBetween val="between"/>
      </c:valAx>
      <c:spPr>
        <a:solidFill>
          <a:srgbClr val="EBF5DB"/>
        </a:solidFill>
        <a:ln>
          <a:noFill/>
        </a:ln>
        <a:effectLst/>
      </c:spPr>
    </c:plotArea>
    <c:legend>
      <c:legendPos val="b"/>
      <c:layout>
        <c:manualLayout>
          <c:xMode val="edge"/>
          <c:yMode val="edge"/>
          <c:x val="0.29858125507377159"/>
          <c:y val="0.92587921882062119"/>
          <c:w val="0.45535591366899902"/>
          <c:h val="6.0080502052920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sz="14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strRef>
              <c:f>'by education of household head'!$C$3</c:f>
              <c:strCache>
                <c:ptCount val="1"/>
                <c:pt idx="0">
                  <c:v>National average </c:v>
                </c:pt>
              </c:strCache>
            </c:strRef>
          </c:tx>
          <c:spPr>
            <a:ln w="28575" cap="rnd">
              <a:noFill/>
              <a:round/>
            </a:ln>
            <a:effectLst/>
          </c:spPr>
          <c:marker>
            <c:symbol val="dash"/>
            <c:size val="7"/>
            <c:spPr>
              <a:solidFill>
                <a:sysClr val="windowText" lastClr="000000">
                  <a:lumMod val="65000"/>
                  <a:lumOff val="35000"/>
                </a:sysClr>
              </a:solidFill>
              <a:ln w="9525">
                <a:solidFill>
                  <a:sysClr val="windowText" lastClr="000000">
                    <a:lumMod val="50000"/>
                    <a:lumOff val="50000"/>
                  </a:sysClr>
                </a:solidFill>
              </a:ln>
              <a:effectLst/>
            </c:spPr>
          </c:marker>
          <c:cat>
            <c:multiLvlStrRef>
              <c:f>'by education of household head'!$A$4:$B$10</c:f>
              <c:multiLvlStrCache>
                <c:ptCount val="7"/>
                <c:lvl>
                  <c:pt idx="0">
                    <c:v>2017</c:v>
                  </c:pt>
                  <c:pt idx="1">
                    <c:v>2019</c:v>
                  </c:pt>
                  <c:pt idx="2">
                    <c:v>2018</c:v>
                  </c:pt>
                  <c:pt idx="3">
                    <c:v>2018</c:v>
                  </c:pt>
                  <c:pt idx="4">
                    <c:v>2019</c:v>
                  </c:pt>
                  <c:pt idx="5">
                    <c:v>2018</c:v>
                  </c:pt>
                  <c:pt idx="6">
                    <c:v>2018</c:v>
                  </c:pt>
                </c:lvl>
                <c:lvl>
                  <c:pt idx="0">
                    <c:v>Jordan</c:v>
                  </c:pt>
                  <c:pt idx="1">
                    <c:v>State of Palestine</c:v>
                  </c:pt>
                  <c:pt idx="2">
                    <c:v>Egypt</c:v>
                  </c:pt>
                  <c:pt idx="3">
                    <c:v>Tunisia</c:v>
                  </c:pt>
                  <c:pt idx="4">
                    <c:v>Algeria</c:v>
                  </c:pt>
                  <c:pt idx="5">
                    <c:v>Iraq</c:v>
                  </c:pt>
                  <c:pt idx="6">
                    <c:v>Morocco</c:v>
                  </c:pt>
                </c:lvl>
              </c:multiLvlStrCache>
            </c:multiLvlStrRef>
          </c:cat>
          <c:val>
            <c:numRef>
              <c:f>'by education of household head'!$C$4:$C$10</c:f>
              <c:numCache>
                <c:formatCode>General</c:formatCode>
                <c:ptCount val="7"/>
                <c:pt idx="0">
                  <c:v>13.47</c:v>
                </c:pt>
                <c:pt idx="1">
                  <c:v>15.78</c:v>
                </c:pt>
                <c:pt idx="2">
                  <c:v>16</c:v>
                </c:pt>
                <c:pt idx="3">
                  <c:v>14.91</c:v>
                </c:pt>
                <c:pt idx="4">
                  <c:v>19.39</c:v>
                </c:pt>
                <c:pt idx="5">
                  <c:v>39.950000000000003</c:v>
                </c:pt>
                <c:pt idx="6">
                  <c:v>36.549999999999997</c:v>
                </c:pt>
              </c:numCache>
            </c:numRef>
          </c:val>
          <c:smooth val="0"/>
          <c:extLst>
            <c:ext xmlns:c16="http://schemas.microsoft.com/office/drawing/2014/chart" uri="{C3380CC4-5D6E-409C-BE32-E72D297353CC}">
              <c16:uniqueId val="{00000000-D0B6-4D94-B749-6D313A26DD8F}"/>
            </c:ext>
          </c:extLst>
        </c:ser>
        <c:ser>
          <c:idx val="1"/>
          <c:order val="1"/>
          <c:tx>
            <c:strRef>
              <c:f>'by education of household head'!$D$3</c:f>
              <c:strCache>
                <c:ptCount val="1"/>
                <c:pt idx="0">
                  <c:v>Household head with no education</c:v>
                </c:pt>
              </c:strCache>
            </c:strRef>
          </c:tx>
          <c:spPr>
            <a:ln w="28575" cap="rnd">
              <a:noFill/>
              <a:round/>
            </a:ln>
            <a:effectLst/>
          </c:spPr>
          <c:marker>
            <c:symbol val="triangle"/>
            <c:size val="10"/>
            <c:spPr>
              <a:solidFill>
                <a:srgbClr val="C00000"/>
              </a:solidFill>
              <a:ln w="9525">
                <a:noFill/>
              </a:ln>
              <a:effectLst/>
            </c:spPr>
          </c:marker>
          <c:cat>
            <c:multiLvlStrRef>
              <c:f>'by education of household head'!$A$4:$B$10</c:f>
              <c:multiLvlStrCache>
                <c:ptCount val="7"/>
                <c:lvl>
                  <c:pt idx="0">
                    <c:v>2017</c:v>
                  </c:pt>
                  <c:pt idx="1">
                    <c:v>2019</c:v>
                  </c:pt>
                  <c:pt idx="2">
                    <c:v>2018</c:v>
                  </c:pt>
                  <c:pt idx="3">
                    <c:v>2018</c:v>
                  </c:pt>
                  <c:pt idx="4">
                    <c:v>2019</c:v>
                  </c:pt>
                  <c:pt idx="5">
                    <c:v>2018</c:v>
                  </c:pt>
                  <c:pt idx="6">
                    <c:v>2018</c:v>
                  </c:pt>
                </c:lvl>
                <c:lvl>
                  <c:pt idx="0">
                    <c:v>Jordan</c:v>
                  </c:pt>
                  <c:pt idx="1">
                    <c:v>State of Palestine</c:v>
                  </c:pt>
                  <c:pt idx="2">
                    <c:v>Egypt</c:v>
                  </c:pt>
                  <c:pt idx="3">
                    <c:v>Tunisia</c:v>
                  </c:pt>
                  <c:pt idx="4">
                    <c:v>Algeria</c:v>
                  </c:pt>
                  <c:pt idx="5">
                    <c:v>Iraq</c:v>
                  </c:pt>
                  <c:pt idx="6">
                    <c:v>Morocco</c:v>
                  </c:pt>
                </c:lvl>
              </c:multiLvlStrCache>
            </c:multiLvlStrRef>
          </c:cat>
          <c:val>
            <c:numRef>
              <c:f>'by education of household head'!$D$4:$D$10</c:f>
              <c:numCache>
                <c:formatCode>General</c:formatCode>
                <c:ptCount val="7"/>
                <c:pt idx="0">
                  <c:v>26.22</c:v>
                </c:pt>
                <c:pt idx="1">
                  <c:v>32.630000000000003</c:v>
                </c:pt>
                <c:pt idx="2">
                  <c:v>34.01</c:v>
                </c:pt>
                <c:pt idx="3">
                  <c:v>22.35</c:v>
                </c:pt>
                <c:pt idx="4">
                  <c:v>25.63</c:v>
                </c:pt>
                <c:pt idx="5">
                  <c:v>52.51</c:v>
                </c:pt>
                <c:pt idx="6">
                  <c:v>49.71</c:v>
                </c:pt>
              </c:numCache>
            </c:numRef>
          </c:val>
          <c:smooth val="0"/>
          <c:extLst>
            <c:ext xmlns:c16="http://schemas.microsoft.com/office/drawing/2014/chart" uri="{C3380CC4-5D6E-409C-BE32-E72D297353CC}">
              <c16:uniqueId val="{00000001-D0B6-4D94-B749-6D313A26DD8F}"/>
            </c:ext>
          </c:extLst>
        </c:ser>
        <c:ser>
          <c:idx val="2"/>
          <c:order val="2"/>
          <c:tx>
            <c:strRef>
              <c:f>'by education of household head'!$E$3</c:f>
              <c:strCache>
                <c:ptCount val="1"/>
                <c:pt idx="0">
                  <c:v>Household head with higher education</c:v>
                </c:pt>
              </c:strCache>
            </c:strRef>
          </c:tx>
          <c:spPr>
            <a:ln w="28575" cap="rnd">
              <a:noFill/>
              <a:round/>
            </a:ln>
            <a:effectLst/>
          </c:spPr>
          <c:marker>
            <c:symbol val="square"/>
            <c:size val="8"/>
            <c:spPr>
              <a:solidFill>
                <a:srgbClr val="44546A"/>
              </a:solidFill>
              <a:ln w="9525">
                <a:noFill/>
              </a:ln>
              <a:effectLst/>
            </c:spPr>
          </c:marker>
          <c:cat>
            <c:multiLvlStrRef>
              <c:f>'by education of household head'!$A$4:$B$10</c:f>
              <c:multiLvlStrCache>
                <c:ptCount val="7"/>
                <c:lvl>
                  <c:pt idx="0">
                    <c:v>2017</c:v>
                  </c:pt>
                  <c:pt idx="1">
                    <c:v>2019</c:v>
                  </c:pt>
                  <c:pt idx="2">
                    <c:v>2018</c:v>
                  </c:pt>
                  <c:pt idx="3">
                    <c:v>2018</c:v>
                  </c:pt>
                  <c:pt idx="4">
                    <c:v>2019</c:v>
                  </c:pt>
                  <c:pt idx="5">
                    <c:v>2018</c:v>
                  </c:pt>
                  <c:pt idx="6">
                    <c:v>2018</c:v>
                  </c:pt>
                </c:lvl>
                <c:lvl>
                  <c:pt idx="0">
                    <c:v>Jordan</c:v>
                  </c:pt>
                  <c:pt idx="1">
                    <c:v>State of Palestine</c:v>
                  </c:pt>
                  <c:pt idx="2">
                    <c:v>Egypt</c:v>
                  </c:pt>
                  <c:pt idx="3">
                    <c:v>Tunisia</c:v>
                  </c:pt>
                  <c:pt idx="4">
                    <c:v>Algeria</c:v>
                  </c:pt>
                  <c:pt idx="5">
                    <c:v>Iraq</c:v>
                  </c:pt>
                  <c:pt idx="6">
                    <c:v>Morocco</c:v>
                  </c:pt>
                </c:lvl>
              </c:multiLvlStrCache>
            </c:multiLvlStrRef>
          </c:cat>
          <c:val>
            <c:numRef>
              <c:f>'by education of household head'!$E$4:$E$10</c:f>
              <c:numCache>
                <c:formatCode>General</c:formatCode>
                <c:ptCount val="7"/>
                <c:pt idx="0">
                  <c:v>1.99</c:v>
                </c:pt>
                <c:pt idx="1">
                  <c:v>2.33</c:v>
                </c:pt>
                <c:pt idx="2">
                  <c:v>1.27</c:v>
                </c:pt>
                <c:pt idx="3">
                  <c:v>0.23</c:v>
                </c:pt>
                <c:pt idx="4">
                  <c:v>1.21</c:v>
                </c:pt>
                <c:pt idx="5">
                  <c:v>10.16</c:v>
                </c:pt>
                <c:pt idx="6">
                  <c:v>2.96</c:v>
                </c:pt>
              </c:numCache>
            </c:numRef>
          </c:val>
          <c:smooth val="0"/>
          <c:extLst>
            <c:ext xmlns:c16="http://schemas.microsoft.com/office/drawing/2014/chart" uri="{C3380CC4-5D6E-409C-BE32-E72D297353CC}">
              <c16:uniqueId val="{00000002-D0B6-4D94-B749-6D313A26DD8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12103712"/>
        <c:axId val="412104272"/>
      </c:stockChart>
      <c:catAx>
        <c:axId val="4121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2104272"/>
        <c:crosses val="autoZero"/>
        <c:auto val="1"/>
        <c:lblAlgn val="ctr"/>
        <c:lblOffset val="100"/>
        <c:noMultiLvlLbl val="0"/>
      </c:catAx>
      <c:valAx>
        <c:axId val="412104272"/>
        <c:scaling>
          <c:orientation val="minMax"/>
          <c:max val="8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LB" dirty="0"/>
                  <a:t>نبسة الفقر المتعدد الأبعاد (%)</a:t>
                </a:r>
                <a:endParaRPr lang="en-US" dirty="0"/>
              </a:p>
            </c:rich>
          </c:tx>
          <c:layout>
            <c:manualLayout>
              <c:xMode val="edge"/>
              <c:yMode val="edge"/>
              <c:x val="1.4605338966775492E-2"/>
              <c:y val="7.177419693867682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21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sz="1000"/>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5"/>
          <c:order val="0"/>
          <c:tx>
            <c:strRef>
              <c:f>'Figure 3.4  (2)'!$C$4</c:f>
              <c:strCache>
                <c:ptCount val="1"/>
                <c:pt idx="0">
                  <c:v>المتوسط الوطني</c:v>
                </c:pt>
              </c:strCache>
            </c:strRef>
          </c:tx>
          <c:spPr>
            <a:ln w="25400" cap="rnd">
              <a:noFill/>
              <a:round/>
            </a:ln>
            <a:effectLst/>
          </c:spPr>
          <c:marker>
            <c:symbol val="dash"/>
            <c:size val="7"/>
            <c:spPr>
              <a:solidFill>
                <a:srgbClr val="92D050"/>
              </a:solidFill>
              <a:ln w="9525">
                <a:solidFill>
                  <a:srgbClr val="92D050"/>
                </a:solidFill>
              </a:ln>
              <a:effectLst/>
            </c:spPr>
          </c:marker>
          <c:cat>
            <c:strRef>
              <c:f>'Figure 3.4  (2)'!$A$5:$A$11</c:f>
              <c:strCache>
                <c:ptCount val="7"/>
                <c:pt idx="0">
                  <c:v>الأردن 2017</c:v>
                </c:pt>
                <c:pt idx="1">
                  <c:v>فلسطين 2019</c:v>
                </c:pt>
                <c:pt idx="2">
                  <c:v>مصر 2018</c:v>
                </c:pt>
                <c:pt idx="3">
                  <c:v>تونس 2018</c:v>
                </c:pt>
                <c:pt idx="4">
                  <c:v>الجزائر 2019</c:v>
                </c:pt>
                <c:pt idx="5">
                  <c:v>العراق 2018</c:v>
                </c:pt>
                <c:pt idx="6">
                  <c:v>المغرب 2018</c:v>
                </c:pt>
              </c:strCache>
            </c:strRef>
          </c:cat>
          <c:val>
            <c:numRef>
              <c:f>'Figure 3.4  (2)'!$C$5:$C$11</c:f>
              <c:numCache>
                <c:formatCode>0.00</c:formatCode>
                <c:ptCount val="7"/>
                <c:pt idx="0">
                  <c:v>13.467887291737313</c:v>
                </c:pt>
                <c:pt idx="1">
                  <c:v>15.781600100659986</c:v>
                </c:pt>
                <c:pt idx="2">
                  <c:v>15.995653221336148</c:v>
                </c:pt>
                <c:pt idx="3">
                  <c:v>14.909911397379105</c:v>
                </c:pt>
                <c:pt idx="4">
                  <c:v>19.389441216528699</c:v>
                </c:pt>
                <c:pt idx="5">
                  <c:v>39.945608954505943</c:v>
                </c:pt>
                <c:pt idx="6">
                  <c:v>36.551129140769547</c:v>
                </c:pt>
              </c:numCache>
            </c:numRef>
          </c:val>
          <c:smooth val="0"/>
          <c:extLst>
            <c:ext xmlns:c16="http://schemas.microsoft.com/office/drawing/2014/chart" uri="{C3380CC4-5D6E-409C-BE32-E72D297353CC}">
              <c16:uniqueId val="{00000000-367F-4E7F-9344-E74914DE7BDD}"/>
            </c:ext>
          </c:extLst>
        </c:ser>
        <c:ser>
          <c:idx val="0"/>
          <c:order val="1"/>
          <c:tx>
            <c:strRef>
              <c:f>'Figure 3.4  (2)'!$D$4</c:f>
              <c:strCache>
                <c:ptCount val="1"/>
                <c:pt idx="0">
                  <c:v>الحضر</c:v>
                </c:pt>
              </c:strCache>
            </c:strRef>
          </c:tx>
          <c:spPr>
            <a:ln w="25400" cap="rnd">
              <a:noFill/>
              <a:round/>
            </a:ln>
            <a:effectLst/>
          </c:spPr>
          <c:marker>
            <c:symbol val="square"/>
            <c:size val="7"/>
            <c:spPr>
              <a:solidFill>
                <a:srgbClr val="D35940"/>
              </a:solidFill>
              <a:ln w="9525">
                <a:solidFill>
                  <a:srgbClr val="D35940"/>
                </a:solidFill>
              </a:ln>
              <a:effectLst/>
            </c:spPr>
          </c:marker>
          <c:cat>
            <c:strRef>
              <c:f>'Figure 3.4  (2)'!$A$5:$A$11</c:f>
              <c:strCache>
                <c:ptCount val="7"/>
                <c:pt idx="0">
                  <c:v>الأردن 2017</c:v>
                </c:pt>
                <c:pt idx="1">
                  <c:v>فلسطين 2019</c:v>
                </c:pt>
                <c:pt idx="2">
                  <c:v>مصر 2018</c:v>
                </c:pt>
                <c:pt idx="3">
                  <c:v>تونس 2018</c:v>
                </c:pt>
                <c:pt idx="4">
                  <c:v>الجزائر 2019</c:v>
                </c:pt>
                <c:pt idx="5">
                  <c:v>العراق 2018</c:v>
                </c:pt>
                <c:pt idx="6">
                  <c:v>المغرب 2018</c:v>
                </c:pt>
              </c:strCache>
            </c:strRef>
          </c:cat>
          <c:val>
            <c:numRef>
              <c:f>'Figure 3.4  (2)'!$D$5:$D$11</c:f>
              <c:numCache>
                <c:formatCode>0.00</c:formatCode>
                <c:ptCount val="7"/>
                <c:pt idx="0">
                  <c:v>13.176884365017861</c:v>
                </c:pt>
                <c:pt idx="1">
                  <c:v>16.005818059065998</c:v>
                </c:pt>
                <c:pt idx="2">
                  <c:v>10.249810318534253</c:v>
                </c:pt>
                <c:pt idx="3">
                  <c:v>9.1054704003502387</c:v>
                </c:pt>
                <c:pt idx="4">
                  <c:v>14.026394194180938</c:v>
                </c:pt>
                <c:pt idx="5">
                  <c:v>34.652558106719937</c:v>
                </c:pt>
                <c:pt idx="6">
                  <c:v>17.100737072771924</c:v>
                </c:pt>
              </c:numCache>
            </c:numRef>
          </c:val>
          <c:smooth val="0"/>
          <c:extLst>
            <c:ext xmlns:c16="http://schemas.microsoft.com/office/drawing/2014/chart" uri="{C3380CC4-5D6E-409C-BE32-E72D297353CC}">
              <c16:uniqueId val="{00000001-367F-4E7F-9344-E74914DE7BDD}"/>
            </c:ext>
          </c:extLst>
        </c:ser>
        <c:ser>
          <c:idx val="1"/>
          <c:order val="2"/>
          <c:tx>
            <c:strRef>
              <c:f>'Figure 3.4  (2)'!$E$4</c:f>
              <c:strCache>
                <c:ptCount val="1"/>
                <c:pt idx="0">
                  <c:v>الريف</c:v>
                </c:pt>
              </c:strCache>
            </c:strRef>
          </c:tx>
          <c:spPr>
            <a:ln w="25400" cap="rnd">
              <a:noFill/>
              <a:round/>
            </a:ln>
            <a:effectLst/>
          </c:spPr>
          <c:marker>
            <c:symbol val="triangle"/>
            <c:size val="7"/>
            <c:spPr>
              <a:solidFill>
                <a:srgbClr val="0B7BD1"/>
              </a:solidFill>
              <a:ln w="9525">
                <a:solidFill>
                  <a:srgbClr val="0B7BD1"/>
                </a:solidFill>
              </a:ln>
              <a:effectLst/>
            </c:spPr>
          </c:marker>
          <c:cat>
            <c:strRef>
              <c:f>'Figure 3.4  (2)'!$A$5:$A$11</c:f>
              <c:strCache>
                <c:ptCount val="7"/>
                <c:pt idx="0">
                  <c:v>الأردن 2017</c:v>
                </c:pt>
                <c:pt idx="1">
                  <c:v>فلسطين 2019</c:v>
                </c:pt>
                <c:pt idx="2">
                  <c:v>مصر 2018</c:v>
                </c:pt>
                <c:pt idx="3">
                  <c:v>تونس 2018</c:v>
                </c:pt>
                <c:pt idx="4">
                  <c:v>الجزائر 2019</c:v>
                </c:pt>
                <c:pt idx="5">
                  <c:v>العراق 2018</c:v>
                </c:pt>
                <c:pt idx="6">
                  <c:v>المغرب 2018</c:v>
                </c:pt>
              </c:strCache>
            </c:strRef>
          </c:cat>
          <c:val>
            <c:numRef>
              <c:f>'Figure 3.4  (2)'!$E$5:$E$11</c:f>
              <c:numCache>
                <c:formatCode>0.00</c:formatCode>
                <c:ptCount val="7"/>
                <c:pt idx="0">
                  <c:v>15.86734687762886</c:v>
                </c:pt>
                <c:pt idx="1">
                  <c:v>13.622474942767507</c:v>
                </c:pt>
                <c:pt idx="2">
                  <c:v>20.297586872416385</c:v>
                </c:pt>
                <c:pt idx="3">
                  <c:v>27.53770543819082</c:v>
                </c:pt>
                <c:pt idx="4">
                  <c:v>28.655600179924679</c:v>
                </c:pt>
                <c:pt idx="5">
                  <c:v>51.900538190676457</c:v>
                </c:pt>
                <c:pt idx="6">
                  <c:v>67.747739656316924</c:v>
                </c:pt>
              </c:numCache>
            </c:numRef>
          </c:val>
          <c:smooth val="0"/>
          <c:extLst>
            <c:ext xmlns:c16="http://schemas.microsoft.com/office/drawing/2014/chart" uri="{C3380CC4-5D6E-409C-BE32-E72D297353CC}">
              <c16:uniqueId val="{00000002-367F-4E7F-9344-E74914DE7BDD}"/>
            </c:ext>
          </c:extLst>
        </c:ser>
        <c:ser>
          <c:idx val="2"/>
          <c:order val="3"/>
          <c:tx>
            <c:strRef>
              <c:f>'Figure 3.4  (2)'!$F$4</c:f>
              <c:strCache>
                <c:ptCount val="1"/>
                <c:pt idx="0">
                  <c:v>مخيم فلسطيني</c:v>
                </c:pt>
              </c:strCache>
            </c:strRef>
          </c:tx>
          <c:spPr>
            <a:ln w="25400" cap="rnd">
              <a:solidFill>
                <a:srgbClr val="548235"/>
              </a:solidFill>
              <a:round/>
            </a:ln>
            <a:effectLst/>
          </c:spPr>
          <c:marker>
            <c:symbol val="x"/>
            <c:size val="9"/>
            <c:spPr>
              <a:noFill/>
              <a:ln w="15875">
                <a:solidFill>
                  <a:srgbClr val="548235"/>
                </a:solidFill>
              </a:ln>
              <a:effectLst/>
            </c:spPr>
          </c:marker>
          <c:cat>
            <c:strRef>
              <c:f>'Figure 3.4  (2)'!$A$5:$A$11</c:f>
              <c:strCache>
                <c:ptCount val="7"/>
                <c:pt idx="0">
                  <c:v>الأردن 2017</c:v>
                </c:pt>
                <c:pt idx="1">
                  <c:v>فلسطين 2019</c:v>
                </c:pt>
                <c:pt idx="2">
                  <c:v>مصر 2018</c:v>
                </c:pt>
                <c:pt idx="3">
                  <c:v>تونس 2018</c:v>
                </c:pt>
                <c:pt idx="4">
                  <c:v>الجزائر 2019</c:v>
                </c:pt>
                <c:pt idx="5">
                  <c:v>العراق 2018</c:v>
                </c:pt>
                <c:pt idx="6">
                  <c:v>المغرب 2018</c:v>
                </c:pt>
              </c:strCache>
            </c:strRef>
          </c:cat>
          <c:val>
            <c:numRef>
              <c:f>'Figure 3.4  (2)'!$F$5:$F$11</c:f>
              <c:numCache>
                <c:formatCode>0.00</c:formatCode>
                <c:ptCount val="7"/>
                <c:pt idx="1">
                  <c:v>17.430813919420171</c:v>
                </c:pt>
              </c:numCache>
            </c:numRef>
          </c:val>
          <c:smooth val="0"/>
          <c:extLst>
            <c:ext xmlns:c16="http://schemas.microsoft.com/office/drawing/2014/chart" uri="{C3380CC4-5D6E-409C-BE32-E72D297353CC}">
              <c16:uniqueId val="{00000003-367F-4E7F-9344-E74914DE7BD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08219120"/>
        <c:axId val="408219680"/>
      </c:stockChart>
      <c:catAx>
        <c:axId val="40821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219680"/>
        <c:crosses val="autoZero"/>
        <c:auto val="1"/>
        <c:lblAlgn val="ctr"/>
        <c:lblOffset val="100"/>
        <c:noMultiLvlLbl val="0"/>
      </c:catAx>
      <c:valAx>
        <c:axId val="408219680"/>
        <c:scaling>
          <c:orientation val="minMax"/>
          <c:max val="8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LB" sz="1000" b="0" i="0" u="none" strike="noStrike" baseline="0">
                    <a:effectLst/>
                  </a:rPr>
                  <a:t>نسبة الفقر المتعدد الأبعاد (%)</a:t>
                </a:r>
                <a:endParaRPr lang="en-US"/>
              </a:p>
            </c:rich>
          </c:tx>
          <c:layout>
            <c:manualLayout>
              <c:xMode val="edge"/>
              <c:yMode val="edge"/>
              <c:x val="8.3194664640996677E-3"/>
              <c:y val="0.1109405236183830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21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10644198375771"/>
          <c:y val="4.5264421740267596E-2"/>
          <c:w val="0.77099509300467872"/>
          <c:h val="0.87840615923009624"/>
        </c:manualLayout>
      </c:layout>
      <c:barChart>
        <c:barDir val="bar"/>
        <c:grouping val="clustered"/>
        <c:varyColors val="0"/>
        <c:ser>
          <c:idx val="0"/>
          <c:order val="0"/>
          <c:spPr>
            <a:solidFill>
              <a:srgbClr val="C00000"/>
            </a:solidFill>
          </c:spPr>
          <c:invertIfNegative val="0"/>
          <c:dPt>
            <c:idx val="0"/>
            <c:invertIfNegative val="0"/>
            <c:bubble3D val="0"/>
            <c:spPr>
              <a:solidFill>
                <a:srgbClr val="00B050"/>
              </a:solidFill>
            </c:spPr>
            <c:extLst>
              <c:ext xmlns:c16="http://schemas.microsoft.com/office/drawing/2014/chart" uri="{C3380CC4-5D6E-409C-BE32-E72D297353CC}">
                <c16:uniqueId val="{00000001-7BCD-47D7-9EBA-EB5D877D6166}"/>
              </c:ext>
            </c:extLst>
          </c:dPt>
          <c:dPt>
            <c:idx val="1"/>
            <c:invertIfNegative val="0"/>
            <c:bubble3D val="0"/>
            <c:spPr>
              <a:solidFill>
                <a:srgbClr val="00B050"/>
              </a:solidFill>
            </c:spPr>
            <c:extLst>
              <c:ext xmlns:c16="http://schemas.microsoft.com/office/drawing/2014/chart" uri="{C3380CC4-5D6E-409C-BE32-E72D297353CC}">
                <c16:uniqueId val="{00000003-7BCD-47D7-9EBA-EB5D877D6166}"/>
              </c:ext>
            </c:extLst>
          </c:dPt>
          <c:dPt>
            <c:idx val="2"/>
            <c:invertIfNegative val="0"/>
            <c:bubble3D val="0"/>
            <c:spPr>
              <a:solidFill>
                <a:srgbClr val="00B050"/>
              </a:solidFill>
            </c:spPr>
            <c:extLst>
              <c:ext xmlns:c16="http://schemas.microsoft.com/office/drawing/2014/chart" uri="{C3380CC4-5D6E-409C-BE32-E72D297353CC}">
                <c16:uniqueId val="{00000005-7BCD-47D7-9EBA-EB5D877D6166}"/>
              </c:ext>
            </c:extLst>
          </c:dPt>
          <c:dLbls>
            <c:dLbl>
              <c:idx val="0"/>
              <c:spPr>
                <a:noFill/>
                <a:ln>
                  <a:noFill/>
                </a:ln>
                <a:effectLst/>
              </c:spPr>
              <c:txPr>
                <a:bodyPr wrap="square" lIns="38100" tIns="19050" rIns="38100" bIns="19050" anchor="ctr">
                  <a:spAutoFit/>
                </a:bodyPr>
                <a:lstStyle/>
                <a:p>
                  <a:pPr>
                    <a:defRPr sz="1100">
                      <a:solidFill>
                        <a:srgbClr val="00B05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BCD-47D7-9EBA-EB5D877D6166}"/>
                </c:ext>
              </c:extLst>
            </c:dLbl>
            <c:dLbl>
              <c:idx val="1"/>
              <c:spPr>
                <a:noFill/>
                <a:ln>
                  <a:noFill/>
                </a:ln>
                <a:effectLst/>
              </c:spPr>
              <c:txPr>
                <a:bodyPr wrap="square" lIns="38100" tIns="19050" rIns="38100" bIns="19050" anchor="ctr">
                  <a:spAutoFit/>
                </a:bodyPr>
                <a:lstStyle/>
                <a:p>
                  <a:pPr>
                    <a:defRPr sz="1100">
                      <a:solidFill>
                        <a:srgbClr val="00B05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7BCD-47D7-9EBA-EB5D877D6166}"/>
                </c:ext>
              </c:extLst>
            </c:dLbl>
            <c:dLbl>
              <c:idx val="2"/>
              <c:spPr>
                <a:noFill/>
                <a:ln>
                  <a:noFill/>
                </a:ln>
                <a:effectLst/>
              </c:spPr>
              <c:txPr>
                <a:bodyPr wrap="square" lIns="38100" tIns="19050" rIns="38100" bIns="19050" anchor="ctr">
                  <a:spAutoFit/>
                </a:bodyPr>
                <a:lstStyle/>
                <a:p>
                  <a:pPr>
                    <a:defRPr sz="1100">
                      <a:solidFill>
                        <a:srgbClr val="00B05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7BCD-47D7-9EBA-EB5D877D6166}"/>
                </c:ext>
              </c:extLst>
            </c:dLbl>
            <c:spPr>
              <a:noFill/>
              <a:ln>
                <a:noFill/>
              </a:ln>
              <a:effectLst/>
            </c:spPr>
            <c:txPr>
              <a:bodyPr wrap="square" lIns="38100" tIns="19050" rIns="38100" bIns="19050" anchor="ctr">
                <a:spAutoFit/>
              </a:bodyPr>
              <a:lstStyle/>
              <a:p>
                <a:pPr>
                  <a:defRPr sz="11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Sheet2!$A$2:$A$15</c:f>
              <c:strCache>
                <c:ptCount val="14"/>
                <c:pt idx="0">
                  <c:v>الأردن</c:v>
                </c:pt>
                <c:pt idx="1">
                  <c:v>المغرب</c:v>
                </c:pt>
                <c:pt idx="2">
                  <c:v>اليمن</c:v>
                </c:pt>
                <c:pt idx="3">
                  <c:v>الجزائر</c:v>
                </c:pt>
                <c:pt idx="4">
                  <c:v>تونس</c:v>
                </c:pt>
                <c:pt idx="5">
                  <c:v>السعودية</c:v>
                </c:pt>
                <c:pt idx="6">
                  <c:v>موريتانا</c:v>
                </c:pt>
                <c:pt idx="7">
                  <c:v>مصر</c:v>
                </c:pt>
                <c:pt idx="8">
                  <c:v>الإمارات</c:v>
                </c:pt>
                <c:pt idx="9">
                  <c:v>الكويت</c:v>
                </c:pt>
                <c:pt idx="10">
                  <c:v>سلطنة عمان</c:v>
                </c:pt>
                <c:pt idx="11">
                  <c:v>قطر</c:v>
                </c:pt>
                <c:pt idx="12">
                  <c:v>لبنان</c:v>
                </c:pt>
                <c:pt idx="13">
                  <c:v>البحرين</c:v>
                </c:pt>
              </c:strCache>
            </c:strRef>
          </c:cat>
          <c:val>
            <c:numRef>
              <c:f>Sheet2!$B$2:$B$15</c:f>
              <c:numCache>
                <c:formatCode>General</c:formatCode>
                <c:ptCount val="14"/>
                <c:pt idx="0">
                  <c:v>-10</c:v>
                </c:pt>
                <c:pt idx="1">
                  <c:v>-9</c:v>
                </c:pt>
                <c:pt idx="2">
                  <c:v>-1</c:v>
                </c:pt>
                <c:pt idx="3">
                  <c:v>2</c:v>
                </c:pt>
                <c:pt idx="4">
                  <c:v>6</c:v>
                </c:pt>
                <c:pt idx="5">
                  <c:v>7</c:v>
                </c:pt>
                <c:pt idx="6">
                  <c:v>8</c:v>
                </c:pt>
                <c:pt idx="7">
                  <c:v>13</c:v>
                </c:pt>
                <c:pt idx="8">
                  <c:v>16</c:v>
                </c:pt>
                <c:pt idx="9">
                  <c:v>19</c:v>
                </c:pt>
                <c:pt idx="10">
                  <c:v>22</c:v>
                </c:pt>
                <c:pt idx="11">
                  <c:v>36</c:v>
                </c:pt>
                <c:pt idx="12">
                  <c:v>59</c:v>
                </c:pt>
                <c:pt idx="13">
                  <c:v>66</c:v>
                </c:pt>
              </c:numCache>
            </c:numRef>
          </c:val>
          <c:extLst>
            <c:ext xmlns:c16="http://schemas.microsoft.com/office/drawing/2014/chart" uri="{C3380CC4-5D6E-409C-BE32-E72D297353CC}">
              <c16:uniqueId val="{00000006-7BCD-47D7-9EBA-EB5D877D6166}"/>
            </c:ext>
          </c:extLst>
        </c:ser>
        <c:dLbls>
          <c:dLblPos val="outEnd"/>
          <c:showLegendKey val="0"/>
          <c:showVal val="1"/>
          <c:showCatName val="0"/>
          <c:showSerName val="0"/>
          <c:showPercent val="0"/>
          <c:showBubbleSize val="0"/>
        </c:dLbls>
        <c:gapWidth val="182"/>
        <c:axId val="1472185808"/>
        <c:axId val="1472186352"/>
      </c:barChart>
      <c:catAx>
        <c:axId val="14721858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72186352"/>
        <c:crosses val="autoZero"/>
        <c:auto val="1"/>
        <c:lblAlgn val="ctr"/>
        <c:lblOffset val="100"/>
        <c:noMultiLvlLbl val="0"/>
      </c:catAx>
      <c:valAx>
        <c:axId val="1472186352"/>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185808"/>
        <c:crossesAt val="1"/>
        <c:crossBetween val="between"/>
      </c:valAx>
      <c:spPr>
        <a:noFill/>
        <a:ln w="25400">
          <a:noFill/>
        </a:ln>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414569672995542E-2"/>
          <c:y val="4.4902085655453748E-2"/>
          <c:w val="0.89208252679730593"/>
          <c:h val="0.70554190021564822"/>
        </c:manualLayout>
      </c:layout>
      <c:scatterChart>
        <c:scatterStyle val="lineMarker"/>
        <c:varyColors val="0"/>
        <c:ser>
          <c:idx val="0"/>
          <c:order val="0"/>
          <c:tx>
            <c:strRef>
              <c:f>'DII corr with DCI'!$D$1</c:f>
              <c:strCache>
                <c:ptCount val="1"/>
                <c:pt idx="0">
                  <c:v>DCI (2020)</c:v>
                </c:pt>
              </c:strCache>
            </c:strRef>
          </c:tx>
          <c:spPr>
            <a:ln w="25400" cap="rnd">
              <a:noFill/>
              <a:round/>
            </a:ln>
            <a:effectLst/>
          </c:spPr>
          <c:marker>
            <c:symbol val="diamond"/>
            <c:size val="6"/>
            <c:spPr>
              <a:solidFill>
                <a:schemeClr val="accent2">
                  <a:lumMod val="50000"/>
                </a:schemeClr>
              </a:solidFill>
              <a:ln w="9525">
                <a:noFill/>
              </a:ln>
              <a:effectLst/>
            </c:spPr>
          </c:marker>
          <c:dLbls>
            <c:dLbl>
              <c:idx val="49"/>
              <c:layout>
                <c:manualLayout>
                  <c:x val="-5.7426741962988928E-2"/>
                  <c:y val="-4.6226176620580074E-2"/>
                </c:manualLayout>
              </c:layout>
              <c:tx>
                <c:rich>
                  <a:bodyPr/>
                  <a:lstStyle/>
                  <a:p>
                    <a:r>
                      <a:rPr lang="ar-LB" dirty="0"/>
                      <a:t>فنزويلا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0BD-43CA-B45C-05D48CB977EB}"/>
                </c:ext>
              </c:extLst>
            </c:dLbl>
            <c:dLbl>
              <c:idx val="147"/>
              <c:tx>
                <c:rich>
                  <a:bodyPr/>
                  <a:lstStyle/>
                  <a:p>
                    <a:r>
                      <a:rPr lang="ar-LB" dirty="0"/>
                      <a:t>هايتي</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0BD-43CA-B45C-05D48CB977EB}"/>
                </c:ext>
              </c:extLst>
            </c:dLbl>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9525" cap="rnd" cmpd="sng">
                <a:solidFill>
                  <a:schemeClr val="accent1">
                    <a:lumMod val="60000"/>
                    <a:lumOff val="40000"/>
                  </a:schemeClr>
                </a:solidFill>
                <a:prstDash val="sysDash"/>
              </a:ln>
              <a:effectLst/>
            </c:spPr>
            <c:trendlineType val="poly"/>
            <c:order val="2"/>
            <c:dispRSqr val="1"/>
            <c:dispEq val="0"/>
            <c:trendlineLbl>
              <c:layout>
                <c:manualLayout>
                  <c:x val="0.18704651842647252"/>
                  <c:y val="-9.6266711646702099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DCI'!$D$2:$D$151</c:f>
              <c:numCache>
                <c:formatCode>General</c:formatCode>
                <c:ptCount val="150"/>
                <c:pt idx="0">
                  <c:v>0.14462122207571132</c:v>
                </c:pt>
                <c:pt idx="1">
                  <c:v>0.14737567377282873</c:v>
                </c:pt>
                <c:pt idx="2">
                  <c:v>0.13037957967633987</c:v>
                </c:pt>
                <c:pt idx="3">
                  <c:v>0.19904977826327777</c:v>
                </c:pt>
                <c:pt idx="4">
                  <c:v>0.15873891762904266</c:v>
                </c:pt>
                <c:pt idx="5">
                  <c:v>0.16473422264428705</c:v>
                </c:pt>
                <c:pt idx="6">
                  <c:v>0.23580286559441613</c:v>
                </c:pt>
                <c:pt idx="7">
                  <c:v>0.19157395996428825</c:v>
                </c:pt>
                <c:pt idx="8">
                  <c:v>0.14646796402700082</c:v>
                </c:pt>
                <c:pt idx="9">
                  <c:v>0.12397714704310069</c:v>
                </c:pt>
                <c:pt idx="10">
                  <c:v>0.19151767229777397</c:v>
                </c:pt>
                <c:pt idx="11">
                  <c:v>0.14726852915544328</c:v>
                </c:pt>
                <c:pt idx="12">
                  <c:v>0.21755413060348094</c:v>
                </c:pt>
                <c:pt idx="13">
                  <c:v>0.24502700190338242</c:v>
                </c:pt>
                <c:pt idx="14">
                  <c:v>0.19730866690935622</c:v>
                </c:pt>
                <c:pt idx="15">
                  <c:v>0.24924346142394152</c:v>
                </c:pt>
                <c:pt idx="16">
                  <c:v>0.18455325514306564</c:v>
                </c:pt>
                <c:pt idx="17">
                  <c:v>0.21847438894027649</c:v>
                </c:pt>
                <c:pt idx="18">
                  <c:v>0.24169280663089213</c:v>
                </c:pt>
                <c:pt idx="19">
                  <c:v>0.19573231486824363</c:v>
                </c:pt>
                <c:pt idx="20">
                  <c:v>0.22330787338104865</c:v>
                </c:pt>
                <c:pt idx="21">
                  <c:v>0.2199536307509912</c:v>
                </c:pt>
                <c:pt idx="22">
                  <c:v>0.17376676780287204</c:v>
                </c:pt>
                <c:pt idx="23">
                  <c:v>0.22974803447246792</c:v>
                </c:pt>
                <c:pt idx="24">
                  <c:v>0.2677030749369777</c:v>
                </c:pt>
                <c:pt idx="25">
                  <c:v>0.27147810458827998</c:v>
                </c:pt>
                <c:pt idx="26">
                  <c:v>0.23345801136613775</c:v>
                </c:pt>
                <c:pt idx="27">
                  <c:v>0.24852417856090914</c:v>
                </c:pt>
                <c:pt idx="28">
                  <c:v>0.25212225938287841</c:v>
                </c:pt>
                <c:pt idx="29">
                  <c:v>0.2102183667299741</c:v>
                </c:pt>
                <c:pt idx="30">
                  <c:v>0.30606156294068976</c:v>
                </c:pt>
                <c:pt idx="31">
                  <c:v>0.28034090955088731</c:v>
                </c:pt>
                <c:pt idx="32">
                  <c:v>0.30698531953538138</c:v>
                </c:pt>
                <c:pt idx="33">
                  <c:v>0.32072708152615753</c:v>
                </c:pt>
                <c:pt idx="34">
                  <c:v>0.29642694574037348</c:v>
                </c:pt>
                <c:pt idx="35">
                  <c:v>0.28959208611061726</c:v>
                </c:pt>
                <c:pt idx="36">
                  <c:v>0.29331631356400706</c:v>
                </c:pt>
                <c:pt idx="37">
                  <c:v>0.38677203396292342</c:v>
                </c:pt>
                <c:pt idx="38">
                  <c:v>0.2417881494443859</c:v>
                </c:pt>
                <c:pt idx="39">
                  <c:v>0.3125328995647903</c:v>
                </c:pt>
                <c:pt idx="40">
                  <c:v>0.36318498372542413</c:v>
                </c:pt>
                <c:pt idx="41">
                  <c:v>0.33430703203892409</c:v>
                </c:pt>
                <c:pt idx="42">
                  <c:v>0.31027240390897587</c:v>
                </c:pt>
                <c:pt idx="43">
                  <c:v>0.41051549589869474</c:v>
                </c:pt>
                <c:pt idx="44">
                  <c:v>0.43249429364433389</c:v>
                </c:pt>
                <c:pt idx="45">
                  <c:v>0.40619877372675495</c:v>
                </c:pt>
                <c:pt idx="46">
                  <c:v>0.38349487503046559</c:v>
                </c:pt>
                <c:pt idx="47">
                  <c:v>0.36397063045228756</c:v>
                </c:pt>
                <c:pt idx="48">
                  <c:v>0.37699827758684173</c:v>
                </c:pt>
                <c:pt idx="49">
                  <c:v>0.55130611009615493</c:v>
                </c:pt>
                <c:pt idx="50">
                  <c:v>0.36615825267246721</c:v>
                </c:pt>
                <c:pt idx="51">
                  <c:v>0.37325199077172039</c:v>
                </c:pt>
                <c:pt idx="52">
                  <c:v>0.38670592265933995</c:v>
                </c:pt>
                <c:pt idx="53">
                  <c:v>0.38421239961807468</c:v>
                </c:pt>
                <c:pt idx="54">
                  <c:v>0.4033580364838652</c:v>
                </c:pt>
                <c:pt idx="55">
                  <c:v>0.43662662403643804</c:v>
                </c:pt>
                <c:pt idx="56">
                  <c:v>0.38632063499076003</c:v>
                </c:pt>
                <c:pt idx="57">
                  <c:v>0.44791527037867801</c:v>
                </c:pt>
                <c:pt idx="58">
                  <c:v>0.41766567224696655</c:v>
                </c:pt>
                <c:pt idx="59">
                  <c:v>0.49329248182280505</c:v>
                </c:pt>
                <c:pt idx="60">
                  <c:v>0.49182777610386036</c:v>
                </c:pt>
                <c:pt idx="61">
                  <c:v>0.43307184130583631</c:v>
                </c:pt>
                <c:pt idx="62">
                  <c:v>0.44293270421027975</c:v>
                </c:pt>
                <c:pt idx="63">
                  <c:v>0.46470774697945799</c:v>
                </c:pt>
                <c:pt idx="64">
                  <c:v>0.37572100505352807</c:v>
                </c:pt>
                <c:pt idx="65">
                  <c:v>0.42735947555256559</c:v>
                </c:pt>
                <c:pt idx="66">
                  <c:v>0.39748929552900347</c:v>
                </c:pt>
                <c:pt idx="67">
                  <c:v>0.40087581269888339</c:v>
                </c:pt>
                <c:pt idx="68">
                  <c:v>0.44145463413521407</c:v>
                </c:pt>
                <c:pt idx="69">
                  <c:v>0.36176559547194759</c:v>
                </c:pt>
                <c:pt idx="70">
                  <c:v>0.36432931894111148</c:v>
                </c:pt>
                <c:pt idx="71">
                  <c:v>0.35961989547460832</c:v>
                </c:pt>
                <c:pt idx="72">
                  <c:v>0.38534678388782856</c:v>
                </c:pt>
                <c:pt idx="73">
                  <c:v>0.46431571177388548</c:v>
                </c:pt>
                <c:pt idx="74">
                  <c:v>0.43271172506550615</c:v>
                </c:pt>
                <c:pt idx="75">
                  <c:v>0.44666357426635966</c:v>
                </c:pt>
                <c:pt idx="76">
                  <c:v>0.44510685969908631</c:v>
                </c:pt>
                <c:pt idx="77">
                  <c:v>0.42108450721539081</c:v>
                </c:pt>
                <c:pt idx="78">
                  <c:v>0.44209421415847006</c:v>
                </c:pt>
                <c:pt idx="79">
                  <c:v>0.41360786723301363</c:v>
                </c:pt>
                <c:pt idx="80">
                  <c:v>0.51737879731607272</c:v>
                </c:pt>
                <c:pt idx="81">
                  <c:v>0.46805904550943972</c:v>
                </c:pt>
                <c:pt idx="82">
                  <c:v>0.45683169125746453</c:v>
                </c:pt>
                <c:pt idx="83">
                  <c:v>0.47310194860328486</c:v>
                </c:pt>
                <c:pt idx="84">
                  <c:v>0.4480655513053971</c:v>
                </c:pt>
                <c:pt idx="85">
                  <c:v>0.5489914062227842</c:v>
                </c:pt>
                <c:pt idx="86">
                  <c:v>0.496942218431003</c:v>
                </c:pt>
                <c:pt idx="87">
                  <c:v>0.47788629672987931</c:v>
                </c:pt>
                <c:pt idx="88">
                  <c:v>0.44553632908340318</c:v>
                </c:pt>
                <c:pt idx="89">
                  <c:v>0.48851441504618071</c:v>
                </c:pt>
                <c:pt idx="90">
                  <c:v>0.46345385331114014</c:v>
                </c:pt>
                <c:pt idx="91">
                  <c:v>0.42405017740337508</c:v>
                </c:pt>
                <c:pt idx="92">
                  <c:v>0.43445289193676612</c:v>
                </c:pt>
                <c:pt idx="93">
                  <c:v>0.5168049664174883</c:v>
                </c:pt>
                <c:pt idx="94">
                  <c:v>0.60368234681069766</c:v>
                </c:pt>
                <c:pt idx="95">
                  <c:v>0.49262233755242191</c:v>
                </c:pt>
                <c:pt idx="96">
                  <c:v>0.50183226158314487</c:v>
                </c:pt>
                <c:pt idx="97">
                  <c:v>0.46032661903247285</c:v>
                </c:pt>
                <c:pt idx="98">
                  <c:v>0.41959716931637664</c:v>
                </c:pt>
                <c:pt idx="99">
                  <c:v>0.46441329881024812</c:v>
                </c:pt>
                <c:pt idx="100">
                  <c:v>0.47923458666913427</c:v>
                </c:pt>
                <c:pt idx="101">
                  <c:v>0.49503304602244408</c:v>
                </c:pt>
                <c:pt idx="102">
                  <c:v>0.57671379595255401</c:v>
                </c:pt>
                <c:pt idx="103">
                  <c:v>0.47684729236622392</c:v>
                </c:pt>
                <c:pt idx="104">
                  <c:v>0.55655683817858093</c:v>
                </c:pt>
                <c:pt idx="105">
                  <c:v>0.42192932809611444</c:v>
                </c:pt>
                <c:pt idx="106">
                  <c:v>0.5672634357234837</c:v>
                </c:pt>
                <c:pt idx="107">
                  <c:v>0.40966791191510343</c:v>
                </c:pt>
                <c:pt idx="108">
                  <c:v>0.51202031824596039</c:v>
                </c:pt>
                <c:pt idx="109">
                  <c:v>0.51716687859648902</c:v>
                </c:pt>
                <c:pt idx="110">
                  <c:v>0.4136842500940478</c:v>
                </c:pt>
                <c:pt idx="111">
                  <c:v>0.59784829810253937</c:v>
                </c:pt>
                <c:pt idx="112">
                  <c:v>0.61996495068141755</c:v>
                </c:pt>
                <c:pt idx="113">
                  <c:v>0.51226898771966067</c:v>
                </c:pt>
                <c:pt idx="114">
                  <c:v>0.49974000627181908</c:v>
                </c:pt>
                <c:pt idx="115">
                  <c:v>0.47235390945672395</c:v>
                </c:pt>
                <c:pt idx="116">
                  <c:v>0.61347600347284925</c:v>
                </c:pt>
                <c:pt idx="117">
                  <c:v>0.57970777471010537</c:v>
                </c:pt>
                <c:pt idx="118">
                  <c:v>0.4357147414248152</c:v>
                </c:pt>
                <c:pt idx="119">
                  <c:v>0.5083643751380007</c:v>
                </c:pt>
                <c:pt idx="120">
                  <c:v>0.61151558031396658</c:v>
                </c:pt>
                <c:pt idx="121">
                  <c:v>0.5204552690035319</c:v>
                </c:pt>
                <c:pt idx="122">
                  <c:v>0.57432414571209645</c:v>
                </c:pt>
                <c:pt idx="123">
                  <c:v>0.49049073384162684</c:v>
                </c:pt>
                <c:pt idx="124">
                  <c:v>0.54346255795752618</c:v>
                </c:pt>
                <c:pt idx="125">
                  <c:v>0.59589244593220192</c:v>
                </c:pt>
                <c:pt idx="126">
                  <c:v>0.50625976190306943</c:v>
                </c:pt>
                <c:pt idx="127">
                  <c:v>0.57088912436089501</c:v>
                </c:pt>
                <c:pt idx="128">
                  <c:v>0.54109335582058482</c:v>
                </c:pt>
                <c:pt idx="129">
                  <c:v>0.50840171395721112</c:v>
                </c:pt>
                <c:pt idx="130">
                  <c:v>0.58275349467817483</c:v>
                </c:pt>
                <c:pt idx="131">
                  <c:v>0.56659157368057234</c:v>
                </c:pt>
                <c:pt idx="132">
                  <c:v>0.46791824781526631</c:v>
                </c:pt>
                <c:pt idx="133">
                  <c:v>0.54755786870702627</c:v>
                </c:pt>
                <c:pt idx="134">
                  <c:v>0.53850088766946069</c:v>
                </c:pt>
                <c:pt idx="135">
                  <c:v>0.56251660317545848</c:v>
                </c:pt>
                <c:pt idx="136">
                  <c:v>0.59612371598288016</c:v>
                </c:pt>
                <c:pt idx="137">
                  <c:v>0.52192605170214301</c:v>
                </c:pt>
                <c:pt idx="138">
                  <c:v>0.51466523289233246</c:v>
                </c:pt>
                <c:pt idx="139">
                  <c:v>0.56473736049595047</c:v>
                </c:pt>
                <c:pt idx="140">
                  <c:v>0.65537825338064748</c:v>
                </c:pt>
                <c:pt idx="141">
                  <c:v>0.5477112169583167</c:v>
                </c:pt>
                <c:pt idx="142">
                  <c:v>0.52526465264280164</c:v>
                </c:pt>
                <c:pt idx="143">
                  <c:v>0.57762221136829839</c:v>
                </c:pt>
                <c:pt idx="144">
                  <c:v>0.65733645609325098</c:v>
                </c:pt>
                <c:pt idx="145">
                  <c:v>0.53095784362779086</c:v>
                </c:pt>
                <c:pt idx="146">
                  <c:v>0.63585899925128286</c:v>
                </c:pt>
                <c:pt idx="147">
                  <c:v>0.65754550062228134</c:v>
                </c:pt>
                <c:pt idx="148">
                  <c:v>0.54400257359568849</c:v>
                </c:pt>
                <c:pt idx="149">
                  <c:v>0.6240266519369686</c:v>
                </c:pt>
              </c:numCache>
            </c:numRef>
          </c:yVal>
          <c:smooth val="0"/>
          <c:extLst>
            <c:ext xmlns:c16="http://schemas.microsoft.com/office/drawing/2014/chart" uri="{C3380CC4-5D6E-409C-BE32-E72D297353CC}">
              <c16:uniqueId val="{00000003-E0BD-43CA-B45C-05D48CB977EB}"/>
            </c:ext>
          </c:extLst>
        </c:ser>
        <c:ser>
          <c:idx val="1"/>
          <c:order val="1"/>
          <c:tx>
            <c:strRef>
              <c:f>'DII corr with DCI'!$E$1</c:f>
              <c:strCache>
                <c:ptCount val="1"/>
                <c:pt idx="0">
                  <c:v>المنطقة العربية</c:v>
                </c:pt>
              </c:strCache>
            </c:strRef>
          </c:tx>
          <c:spPr>
            <a:ln w="25400" cap="rnd">
              <a:noFill/>
              <a:round/>
            </a:ln>
            <a:effectLst/>
          </c:spPr>
          <c:marker>
            <c:symbol val="diamond"/>
            <c:size val="6"/>
            <c:spPr>
              <a:solidFill>
                <a:schemeClr val="accent2">
                  <a:lumMod val="50000"/>
                </a:schemeClr>
              </a:solidFill>
              <a:ln w="9525">
                <a:noFill/>
              </a:ln>
              <a:effectLst/>
            </c:spPr>
          </c:marker>
          <c:dPt>
            <c:idx val="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4-E0BD-43CA-B45C-05D48CB977EB}"/>
              </c:ext>
            </c:extLst>
          </c:dPt>
          <c:dPt>
            <c:idx val="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5-E0BD-43CA-B45C-05D48CB977EB}"/>
              </c:ext>
            </c:extLst>
          </c:dPt>
          <c:dPt>
            <c:idx val="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6-E0BD-43CA-B45C-05D48CB977EB}"/>
              </c:ext>
            </c:extLst>
          </c:dPt>
          <c:dPt>
            <c:idx val="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7-E0BD-43CA-B45C-05D48CB977EB}"/>
              </c:ext>
            </c:extLst>
          </c:dPt>
          <c:dPt>
            <c:idx val="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8-E0BD-43CA-B45C-05D48CB977EB}"/>
              </c:ext>
            </c:extLst>
          </c:dPt>
          <c:dPt>
            <c:idx val="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9-E0BD-43CA-B45C-05D48CB977EB}"/>
              </c:ext>
            </c:extLst>
          </c:dPt>
          <c:dPt>
            <c:idx val="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A-E0BD-43CA-B45C-05D48CB977EB}"/>
              </c:ext>
            </c:extLst>
          </c:dPt>
          <c:dPt>
            <c:idx val="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B-E0BD-43CA-B45C-05D48CB977EB}"/>
              </c:ext>
            </c:extLst>
          </c:dPt>
          <c:dPt>
            <c:idx val="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C-E0BD-43CA-B45C-05D48CB977EB}"/>
              </c:ext>
            </c:extLst>
          </c:dPt>
          <c:dPt>
            <c:idx val="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D-E0BD-43CA-B45C-05D48CB977EB}"/>
              </c:ext>
            </c:extLst>
          </c:dPt>
          <c:dPt>
            <c:idx val="1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E-E0BD-43CA-B45C-05D48CB977EB}"/>
              </c:ext>
            </c:extLst>
          </c:dPt>
          <c:dPt>
            <c:idx val="1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0F-E0BD-43CA-B45C-05D48CB977EB}"/>
              </c:ext>
            </c:extLst>
          </c:dPt>
          <c:dPt>
            <c:idx val="1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0-E0BD-43CA-B45C-05D48CB977EB}"/>
              </c:ext>
            </c:extLst>
          </c:dPt>
          <c:dPt>
            <c:idx val="1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1-E0BD-43CA-B45C-05D48CB977EB}"/>
              </c:ext>
            </c:extLst>
          </c:dPt>
          <c:dPt>
            <c:idx val="1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2-E0BD-43CA-B45C-05D48CB977EB}"/>
              </c:ext>
            </c:extLst>
          </c:dPt>
          <c:dPt>
            <c:idx val="1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3-E0BD-43CA-B45C-05D48CB977EB}"/>
              </c:ext>
            </c:extLst>
          </c:dPt>
          <c:dPt>
            <c:idx val="1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4-E0BD-43CA-B45C-05D48CB977EB}"/>
              </c:ext>
            </c:extLst>
          </c:dPt>
          <c:dPt>
            <c:idx val="1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5-E0BD-43CA-B45C-05D48CB977EB}"/>
              </c:ext>
            </c:extLst>
          </c:dPt>
          <c:dPt>
            <c:idx val="1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6-E0BD-43CA-B45C-05D48CB977EB}"/>
              </c:ext>
            </c:extLst>
          </c:dPt>
          <c:dPt>
            <c:idx val="1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7-E0BD-43CA-B45C-05D48CB977EB}"/>
              </c:ext>
            </c:extLst>
          </c:dPt>
          <c:dPt>
            <c:idx val="2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8-E0BD-43CA-B45C-05D48CB977EB}"/>
              </c:ext>
            </c:extLst>
          </c:dPt>
          <c:dPt>
            <c:idx val="2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9-E0BD-43CA-B45C-05D48CB977EB}"/>
              </c:ext>
            </c:extLst>
          </c:dPt>
          <c:dPt>
            <c:idx val="2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A-E0BD-43CA-B45C-05D48CB977EB}"/>
              </c:ext>
            </c:extLst>
          </c:dPt>
          <c:dPt>
            <c:idx val="2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B-E0BD-43CA-B45C-05D48CB977EB}"/>
              </c:ext>
            </c:extLst>
          </c:dPt>
          <c:dPt>
            <c:idx val="2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C-E0BD-43CA-B45C-05D48CB977EB}"/>
              </c:ext>
            </c:extLst>
          </c:dPt>
          <c:dPt>
            <c:idx val="2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D-E0BD-43CA-B45C-05D48CB977EB}"/>
              </c:ext>
            </c:extLst>
          </c:dPt>
          <c:dPt>
            <c:idx val="2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E-E0BD-43CA-B45C-05D48CB977EB}"/>
              </c:ext>
            </c:extLst>
          </c:dPt>
          <c:dPt>
            <c:idx val="2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1F-E0BD-43CA-B45C-05D48CB977EB}"/>
              </c:ext>
            </c:extLst>
          </c:dPt>
          <c:dPt>
            <c:idx val="2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0-E0BD-43CA-B45C-05D48CB977EB}"/>
              </c:ext>
            </c:extLst>
          </c:dPt>
          <c:dPt>
            <c:idx val="2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1-E0BD-43CA-B45C-05D48CB977EB}"/>
              </c:ext>
            </c:extLst>
          </c:dPt>
          <c:dPt>
            <c:idx val="3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2-E0BD-43CA-B45C-05D48CB977EB}"/>
              </c:ext>
            </c:extLst>
          </c:dPt>
          <c:dPt>
            <c:idx val="3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3-E0BD-43CA-B45C-05D48CB977EB}"/>
              </c:ext>
            </c:extLst>
          </c:dPt>
          <c:dPt>
            <c:idx val="3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4-E0BD-43CA-B45C-05D48CB977EB}"/>
              </c:ext>
            </c:extLst>
          </c:dPt>
          <c:dPt>
            <c:idx val="3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5-E0BD-43CA-B45C-05D48CB977EB}"/>
              </c:ext>
            </c:extLst>
          </c:dPt>
          <c:dPt>
            <c:idx val="3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6-E0BD-43CA-B45C-05D48CB977EB}"/>
              </c:ext>
            </c:extLst>
          </c:dPt>
          <c:dPt>
            <c:idx val="3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7-E0BD-43CA-B45C-05D48CB977EB}"/>
              </c:ext>
            </c:extLst>
          </c:dPt>
          <c:dPt>
            <c:idx val="3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8-E0BD-43CA-B45C-05D48CB977EB}"/>
              </c:ext>
            </c:extLst>
          </c:dPt>
          <c:dPt>
            <c:idx val="3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9-E0BD-43CA-B45C-05D48CB977EB}"/>
              </c:ext>
            </c:extLst>
          </c:dPt>
          <c:dPt>
            <c:idx val="3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A-E0BD-43CA-B45C-05D48CB977EB}"/>
              </c:ext>
            </c:extLst>
          </c:dPt>
          <c:dPt>
            <c:idx val="3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B-E0BD-43CA-B45C-05D48CB977EB}"/>
              </c:ext>
            </c:extLst>
          </c:dPt>
          <c:dPt>
            <c:idx val="4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C-E0BD-43CA-B45C-05D48CB977EB}"/>
              </c:ext>
            </c:extLst>
          </c:dPt>
          <c:dPt>
            <c:idx val="4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D-E0BD-43CA-B45C-05D48CB977EB}"/>
              </c:ext>
            </c:extLst>
          </c:dPt>
          <c:dPt>
            <c:idx val="4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E-E0BD-43CA-B45C-05D48CB977EB}"/>
              </c:ext>
            </c:extLst>
          </c:dPt>
          <c:dPt>
            <c:idx val="4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2F-E0BD-43CA-B45C-05D48CB977EB}"/>
              </c:ext>
            </c:extLst>
          </c:dPt>
          <c:dPt>
            <c:idx val="4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0-E0BD-43CA-B45C-05D48CB977EB}"/>
              </c:ext>
            </c:extLst>
          </c:dPt>
          <c:dPt>
            <c:idx val="4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1-E0BD-43CA-B45C-05D48CB977EB}"/>
              </c:ext>
            </c:extLst>
          </c:dPt>
          <c:dPt>
            <c:idx val="4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2-E0BD-43CA-B45C-05D48CB977EB}"/>
              </c:ext>
            </c:extLst>
          </c:dPt>
          <c:dPt>
            <c:idx val="4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3-E0BD-43CA-B45C-05D48CB977EB}"/>
              </c:ext>
            </c:extLst>
          </c:dPt>
          <c:dPt>
            <c:idx val="4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4-E0BD-43CA-B45C-05D48CB977EB}"/>
              </c:ext>
            </c:extLst>
          </c:dPt>
          <c:dPt>
            <c:idx val="4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5-E0BD-43CA-B45C-05D48CB977EB}"/>
              </c:ext>
            </c:extLst>
          </c:dPt>
          <c:dPt>
            <c:idx val="5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6-E0BD-43CA-B45C-05D48CB977EB}"/>
              </c:ext>
            </c:extLst>
          </c:dPt>
          <c:dPt>
            <c:idx val="5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7-E0BD-43CA-B45C-05D48CB977EB}"/>
              </c:ext>
            </c:extLst>
          </c:dPt>
          <c:dPt>
            <c:idx val="5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8-E0BD-43CA-B45C-05D48CB977EB}"/>
              </c:ext>
            </c:extLst>
          </c:dPt>
          <c:dPt>
            <c:idx val="5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9-E0BD-43CA-B45C-05D48CB977EB}"/>
              </c:ext>
            </c:extLst>
          </c:dPt>
          <c:dPt>
            <c:idx val="5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A-E0BD-43CA-B45C-05D48CB977EB}"/>
              </c:ext>
            </c:extLst>
          </c:dPt>
          <c:dPt>
            <c:idx val="5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B-E0BD-43CA-B45C-05D48CB977EB}"/>
              </c:ext>
            </c:extLst>
          </c:dPt>
          <c:dPt>
            <c:idx val="5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C-E0BD-43CA-B45C-05D48CB977EB}"/>
              </c:ext>
            </c:extLst>
          </c:dPt>
          <c:dPt>
            <c:idx val="5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D-E0BD-43CA-B45C-05D48CB977EB}"/>
              </c:ext>
            </c:extLst>
          </c:dPt>
          <c:dPt>
            <c:idx val="5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E-E0BD-43CA-B45C-05D48CB977EB}"/>
              </c:ext>
            </c:extLst>
          </c:dPt>
          <c:dPt>
            <c:idx val="5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3F-E0BD-43CA-B45C-05D48CB977EB}"/>
              </c:ext>
            </c:extLst>
          </c:dPt>
          <c:dPt>
            <c:idx val="6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0-E0BD-43CA-B45C-05D48CB977EB}"/>
              </c:ext>
            </c:extLst>
          </c:dPt>
          <c:dPt>
            <c:idx val="6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1-E0BD-43CA-B45C-05D48CB977EB}"/>
              </c:ext>
            </c:extLst>
          </c:dPt>
          <c:dPt>
            <c:idx val="6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2-E0BD-43CA-B45C-05D48CB977EB}"/>
              </c:ext>
            </c:extLst>
          </c:dPt>
          <c:dPt>
            <c:idx val="6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3-E0BD-43CA-B45C-05D48CB977EB}"/>
              </c:ext>
            </c:extLst>
          </c:dPt>
          <c:dPt>
            <c:idx val="6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4-E0BD-43CA-B45C-05D48CB977EB}"/>
              </c:ext>
            </c:extLst>
          </c:dPt>
          <c:dPt>
            <c:idx val="6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5-E0BD-43CA-B45C-05D48CB977EB}"/>
              </c:ext>
            </c:extLst>
          </c:dPt>
          <c:dPt>
            <c:idx val="6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6-E0BD-43CA-B45C-05D48CB977EB}"/>
              </c:ext>
            </c:extLst>
          </c:dPt>
          <c:dPt>
            <c:idx val="6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7-E0BD-43CA-B45C-05D48CB977EB}"/>
              </c:ext>
            </c:extLst>
          </c:dPt>
          <c:dPt>
            <c:idx val="6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8-E0BD-43CA-B45C-05D48CB977EB}"/>
              </c:ext>
            </c:extLst>
          </c:dPt>
          <c:dPt>
            <c:idx val="6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9-E0BD-43CA-B45C-05D48CB977EB}"/>
              </c:ext>
            </c:extLst>
          </c:dPt>
          <c:dPt>
            <c:idx val="7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A-E0BD-43CA-B45C-05D48CB977EB}"/>
              </c:ext>
            </c:extLst>
          </c:dPt>
          <c:dPt>
            <c:idx val="7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B-E0BD-43CA-B45C-05D48CB977EB}"/>
              </c:ext>
            </c:extLst>
          </c:dPt>
          <c:dPt>
            <c:idx val="7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C-E0BD-43CA-B45C-05D48CB977EB}"/>
              </c:ext>
            </c:extLst>
          </c:dPt>
          <c:dPt>
            <c:idx val="7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D-E0BD-43CA-B45C-05D48CB977EB}"/>
              </c:ext>
            </c:extLst>
          </c:dPt>
          <c:dPt>
            <c:idx val="7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E-E0BD-43CA-B45C-05D48CB977EB}"/>
              </c:ext>
            </c:extLst>
          </c:dPt>
          <c:dPt>
            <c:idx val="7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4F-E0BD-43CA-B45C-05D48CB977EB}"/>
              </c:ext>
            </c:extLst>
          </c:dPt>
          <c:dPt>
            <c:idx val="7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0-E0BD-43CA-B45C-05D48CB977EB}"/>
              </c:ext>
            </c:extLst>
          </c:dPt>
          <c:dPt>
            <c:idx val="7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1-E0BD-43CA-B45C-05D48CB977EB}"/>
              </c:ext>
            </c:extLst>
          </c:dPt>
          <c:dPt>
            <c:idx val="7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2-E0BD-43CA-B45C-05D48CB977EB}"/>
              </c:ext>
            </c:extLst>
          </c:dPt>
          <c:dPt>
            <c:idx val="7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3-E0BD-43CA-B45C-05D48CB977EB}"/>
              </c:ext>
            </c:extLst>
          </c:dPt>
          <c:dPt>
            <c:idx val="8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4-E0BD-43CA-B45C-05D48CB977EB}"/>
              </c:ext>
            </c:extLst>
          </c:dPt>
          <c:dPt>
            <c:idx val="8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5-E0BD-43CA-B45C-05D48CB977EB}"/>
              </c:ext>
            </c:extLst>
          </c:dPt>
          <c:dPt>
            <c:idx val="8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6-E0BD-43CA-B45C-05D48CB977EB}"/>
              </c:ext>
            </c:extLst>
          </c:dPt>
          <c:dPt>
            <c:idx val="8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7-E0BD-43CA-B45C-05D48CB977EB}"/>
              </c:ext>
            </c:extLst>
          </c:dPt>
          <c:dPt>
            <c:idx val="8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8-E0BD-43CA-B45C-05D48CB977EB}"/>
              </c:ext>
            </c:extLst>
          </c:dPt>
          <c:dPt>
            <c:idx val="8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9-E0BD-43CA-B45C-05D48CB977EB}"/>
              </c:ext>
            </c:extLst>
          </c:dPt>
          <c:dPt>
            <c:idx val="8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A-E0BD-43CA-B45C-05D48CB977EB}"/>
              </c:ext>
            </c:extLst>
          </c:dPt>
          <c:dPt>
            <c:idx val="8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B-E0BD-43CA-B45C-05D48CB977EB}"/>
              </c:ext>
            </c:extLst>
          </c:dPt>
          <c:dPt>
            <c:idx val="8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C-E0BD-43CA-B45C-05D48CB977EB}"/>
              </c:ext>
            </c:extLst>
          </c:dPt>
          <c:dPt>
            <c:idx val="8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D-E0BD-43CA-B45C-05D48CB977EB}"/>
              </c:ext>
            </c:extLst>
          </c:dPt>
          <c:dPt>
            <c:idx val="9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E-E0BD-43CA-B45C-05D48CB977EB}"/>
              </c:ext>
            </c:extLst>
          </c:dPt>
          <c:dPt>
            <c:idx val="9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5F-E0BD-43CA-B45C-05D48CB977EB}"/>
              </c:ext>
            </c:extLst>
          </c:dPt>
          <c:dPt>
            <c:idx val="9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0-E0BD-43CA-B45C-05D48CB977EB}"/>
              </c:ext>
            </c:extLst>
          </c:dPt>
          <c:dPt>
            <c:idx val="9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1-E0BD-43CA-B45C-05D48CB977EB}"/>
              </c:ext>
            </c:extLst>
          </c:dPt>
          <c:dPt>
            <c:idx val="9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2-E0BD-43CA-B45C-05D48CB977EB}"/>
              </c:ext>
            </c:extLst>
          </c:dPt>
          <c:dPt>
            <c:idx val="9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3-E0BD-43CA-B45C-05D48CB977EB}"/>
              </c:ext>
            </c:extLst>
          </c:dPt>
          <c:dPt>
            <c:idx val="9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4-E0BD-43CA-B45C-05D48CB977EB}"/>
              </c:ext>
            </c:extLst>
          </c:dPt>
          <c:dPt>
            <c:idx val="9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5-E0BD-43CA-B45C-05D48CB977EB}"/>
              </c:ext>
            </c:extLst>
          </c:dPt>
          <c:dPt>
            <c:idx val="9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6-E0BD-43CA-B45C-05D48CB977EB}"/>
              </c:ext>
            </c:extLst>
          </c:dPt>
          <c:dPt>
            <c:idx val="9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7-E0BD-43CA-B45C-05D48CB977EB}"/>
              </c:ext>
            </c:extLst>
          </c:dPt>
          <c:dPt>
            <c:idx val="10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8-E0BD-43CA-B45C-05D48CB977EB}"/>
              </c:ext>
            </c:extLst>
          </c:dPt>
          <c:dPt>
            <c:idx val="10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9-E0BD-43CA-B45C-05D48CB977EB}"/>
              </c:ext>
            </c:extLst>
          </c:dPt>
          <c:dPt>
            <c:idx val="10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A-E0BD-43CA-B45C-05D48CB977EB}"/>
              </c:ext>
            </c:extLst>
          </c:dPt>
          <c:dPt>
            <c:idx val="10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B-E0BD-43CA-B45C-05D48CB977EB}"/>
              </c:ext>
            </c:extLst>
          </c:dPt>
          <c:dPt>
            <c:idx val="10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C-E0BD-43CA-B45C-05D48CB977EB}"/>
              </c:ext>
            </c:extLst>
          </c:dPt>
          <c:dPt>
            <c:idx val="10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D-E0BD-43CA-B45C-05D48CB977EB}"/>
              </c:ext>
            </c:extLst>
          </c:dPt>
          <c:dPt>
            <c:idx val="10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E-E0BD-43CA-B45C-05D48CB977EB}"/>
              </c:ext>
            </c:extLst>
          </c:dPt>
          <c:dPt>
            <c:idx val="10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6F-E0BD-43CA-B45C-05D48CB977EB}"/>
              </c:ext>
            </c:extLst>
          </c:dPt>
          <c:dPt>
            <c:idx val="10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0-E0BD-43CA-B45C-05D48CB977EB}"/>
              </c:ext>
            </c:extLst>
          </c:dPt>
          <c:dPt>
            <c:idx val="10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1-E0BD-43CA-B45C-05D48CB977EB}"/>
              </c:ext>
            </c:extLst>
          </c:dPt>
          <c:dPt>
            <c:idx val="11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2-E0BD-43CA-B45C-05D48CB977EB}"/>
              </c:ext>
            </c:extLst>
          </c:dPt>
          <c:dPt>
            <c:idx val="11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3-E0BD-43CA-B45C-05D48CB977EB}"/>
              </c:ext>
            </c:extLst>
          </c:dPt>
          <c:dPt>
            <c:idx val="11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4-E0BD-43CA-B45C-05D48CB977EB}"/>
              </c:ext>
            </c:extLst>
          </c:dPt>
          <c:dPt>
            <c:idx val="11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5-E0BD-43CA-B45C-05D48CB977EB}"/>
              </c:ext>
            </c:extLst>
          </c:dPt>
          <c:dPt>
            <c:idx val="11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6-E0BD-43CA-B45C-05D48CB977EB}"/>
              </c:ext>
            </c:extLst>
          </c:dPt>
          <c:dPt>
            <c:idx val="11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7-E0BD-43CA-B45C-05D48CB977EB}"/>
              </c:ext>
            </c:extLst>
          </c:dPt>
          <c:dPt>
            <c:idx val="11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8-E0BD-43CA-B45C-05D48CB977EB}"/>
              </c:ext>
            </c:extLst>
          </c:dPt>
          <c:dPt>
            <c:idx val="11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9-E0BD-43CA-B45C-05D48CB977EB}"/>
              </c:ext>
            </c:extLst>
          </c:dPt>
          <c:dPt>
            <c:idx val="11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A-E0BD-43CA-B45C-05D48CB977EB}"/>
              </c:ext>
            </c:extLst>
          </c:dPt>
          <c:dPt>
            <c:idx val="11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B-E0BD-43CA-B45C-05D48CB977EB}"/>
              </c:ext>
            </c:extLst>
          </c:dPt>
          <c:dPt>
            <c:idx val="12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C-E0BD-43CA-B45C-05D48CB977EB}"/>
              </c:ext>
            </c:extLst>
          </c:dPt>
          <c:dPt>
            <c:idx val="12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D-E0BD-43CA-B45C-05D48CB977EB}"/>
              </c:ext>
            </c:extLst>
          </c:dPt>
          <c:dPt>
            <c:idx val="12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E-E0BD-43CA-B45C-05D48CB977EB}"/>
              </c:ext>
            </c:extLst>
          </c:dPt>
          <c:dPt>
            <c:idx val="12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7F-E0BD-43CA-B45C-05D48CB977EB}"/>
              </c:ext>
            </c:extLst>
          </c:dPt>
          <c:dPt>
            <c:idx val="12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0-E0BD-43CA-B45C-05D48CB977EB}"/>
              </c:ext>
            </c:extLst>
          </c:dPt>
          <c:dPt>
            <c:idx val="12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1-E0BD-43CA-B45C-05D48CB977EB}"/>
              </c:ext>
            </c:extLst>
          </c:dPt>
          <c:dPt>
            <c:idx val="12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2-E0BD-43CA-B45C-05D48CB977EB}"/>
              </c:ext>
            </c:extLst>
          </c:dPt>
          <c:dPt>
            <c:idx val="12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3-E0BD-43CA-B45C-05D48CB977EB}"/>
              </c:ext>
            </c:extLst>
          </c:dPt>
          <c:dPt>
            <c:idx val="12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4-E0BD-43CA-B45C-05D48CB977EB}"/>
              </c:ext>
            </c:extLst>
          </c:dPt>
          <c:dPt>
            <c:idx val="12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5-E0BD-43CA-B45C-05D48CB977EB}"/>
              </c:ext>
            </c:extLst>
          </c:dPt>
          <c:dPt>
            <c:idx val="13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6-E0BD-43CA-B45C-05D48CB977EB}"/>
              </c:ext>
            </c:extLst>
          </c:dPt>
          <c:dPt>
            <c:idx val="13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7-E0BD-43CA-B45C-05D48CB977EB}"/>
              </c:ext>
            </c:extLst>
          </c:dPt>
          <c:dPt>
            <c:idx val="13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8-E0BD-43CA-B45C-05D48CB977EB}"/>
              </c:ext>
            </c:extLst>
          </c:dPt>
          <c:dPt>
            <c:idx val="13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9-E0BD-43CA-B45C-05D48CB977EB}"/>
              </c:ext>
            </c:extLst>
          </c:dPt>
          <c:dPt>
            <c:idx val="13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A-E0BD-43CA-B45C-05D48CB977EB}"/>
              </c:ext>
            </c:extLst>
          </c:dPt>
          <c:dPt>
            <c:idx val="13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B-E0BD-43CA-B45C-05D48CB977EB}"/>
              </c:ext>
            </c:extLst>
          </c:dPt>
          <c:dPt>
            <c:idx val="13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C-E0BD-43CA-B45C-05D48CB977EB}"/>
              </c:ext>
            </c:extLst>
          </c:dPt>
          <c:dPt>
            <c:idx val="13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D-E0BD-43CA-B45C-05D48CB977EB}"/>
              </c:ext>
            </c:extLst>
          </c:dPt>
          <c:dPt>
            <c:idx val="13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E-E0BD-43CA-B45C-05D48CB977EB}"/>
              </c:ext>
            </c:extLst>
          </c:dPt>
          <c:dPt>
            <c:idx val="13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8F-E0BD-43CA-B45C-05D48CB977EB}"/>
              </c:ext>
            </c:extLst>
          </c:dPt>
          <c:dPt>
            <c:idx val="14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0-E0BD-43CA-B45C-05D48CB977EB}"/>
              </c:ext>
            </c:extLst>
          </c:dPt>
          <c:dPt>
            <c:idx val="14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1-E0BD-43CA-B45C-05D48CB977EB}"/>
              </c:ext>
            </c:extLst>
          </c:dPt>
          <c:dPt>
            <c:idx val="14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2-E0BD-43CA-B45C-05D48CB977EB}"/>
              </c:ext>
            </c:extLst>
          </c:dPt>
          <c:dPt>
            <c:idx val="14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3-E0BD-43CA-B45C-05D48CB977EB}"/>
              </c:ext>
            </c:extLst>
          </c:dPt>
          <c:dPt>
            <c:idx val="14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4-E0BD-43CA-B45C-05D48CB977EB}"/>
              </c:ext>
            </c:extLst>
          </c:dPt>
          <c:dPt>
            <c:idx val="14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5-E0BD-43CA-B45C-05D48CB977EB}"/>
              </c:ext>
            </c:extLst>
          </c:dPt>
          <c:dPt>
            <c:idx val="14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6-E0BD-43CA-B45C-05D48CB977EB}"/>
              </c:ext>
            </c:extLst>
          </c:dPt>
          <c:dPt>
            <c:idx val="14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7-E0BD-43CA-B45C-05D48CB977EB}"/>
              </c:ext>
            </c:extLst>
          </c:dPt>
          <c:dPt>
            <c:idx val="14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8-E0BD-43CA-B45C-05D48CB977EB}"/>
              </c:ext>
            </c:extLst>
          </c:dPt>
          <c:dPt>
            <c:idx val="14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9-E0BD-43CA-B45C-05D48CB977EB}"/>
              </c:ext>
            </c:extLst>
          </c:dPt>
          <c:dPt>
            <c:idx val="15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A-E0BD-43CA-B45C-05D48CB977EB}"/>
              </c:ext>
            </c:extLst>
          </c:dPt>
          <c:dPt>
            <c:idx val="15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B-E0BD-43CA-B45C-05D48CB977EB}"/>
              </c:ext>
            </c:extLst>
          </c:dPt>
          <c:dPt>
            <c:idx val="15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C-E0BD-43CA-B45C-05D48CB977EB}"/>
              </c:ext>
            </c:extLst>
          </c:dPt>
          <c:dPt>
            <c:idx val="153"/>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D-E0BD-43CA-B45C-05D48CB977EB}"/>
              </c:ext>
            </c:extLst>
          </c:dPt>
          <c:dPt>
            <c:idx val="154"/>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E-E0BD-43CA-B45C-05D48CB977EB}"/>
              </c:ext>
            </c:extLst>
          </c:dPt>
          <c:dPt>
            <c:idx val="155"/>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9F-E0BD-43CA-B45C-05D48CB977EB}"/>
              </c:ext>
            </c:extLst>
          </c:dPt>
          <c:dPt>
            <c:idx val="156"/>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0-E0BD-43CA-B45C-05D48CB977EB}"/>
              </c:ext>
            </c:extLst>
          </c:dPt>
          <c:dPt>
            <c:idx val="157"/>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1-E0BD-43CA-B45C-05D48CB977EB}"/>
              </c:ext>
            </c:extLst>
          </c:dPt>
          <c:dPt>
            <c:idx val="158"/>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2-E0BD-43CA-B45C-05D48CB977EB}"/>
              </c:ext>
            </c:extLst>
          </c:dPt>
          <c:dPt>
            <c:idx val="159"/>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3-E0BD-43CA-B45C-05D48CB977EB}"/>
              </c:ext>
            </c:extLst>
          </c:dPt>
          <c:dPt>
            <c:idx val="160"/>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4-E0BD-43CA-B45C-05D48CB977EB}"/>
              </c:ext>
            </c:extLst>
          </c:dPt>
          <c:dPt>
            <c:idx val="161"/>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5-E0BD-43CA-B45C-05D48CB977EB}"/>
              </c:ext>
            </c:extLst>
          </c:dPt>
          <c:dPt>
            <c:idx val="162"/>
            <c:marker>
              <c:symbol val="diamond"/>
              <c:size val="6"/>
              <c:spPr>
                <a:solidFill>
                  <a:schemeClr val="accent2">
                    <a:lumMod val="50000"/>
                  </a:schemeClr>
                </a:solidFill>
                <a:ln w="9525">
                  <a:noFill/>
                </a:ln>
                <a:effectLst/>
              </c:spPr>
            </c:marker>
            <c:bubble3D val="0"/>
            <c:extLst>
              <c:ext xmlns:c16="http://schemas.microsoft.com/office/drawing/2014/chart" uri="{C3380CC4-5D6E-409C-BE32-E72D297353CC}">
                <c16:uniqueId val="{000000A6-E0BD-43CA-B45C-05D48CB977EB}"/>
              </c:ext>
            </c:extLst>
          </c:dPt>
          <c:dLbls>
            <c:delete val="1"/>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DCI'!$E$2:$E$151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formatCode="General">
                  <c:v>0.44293270421027975</c:v>
                </c:pt>
                <c:pt idx="63">
                  <c:v>#N/A</c:v>
                </c:pt>
                <c:pt idx="64" formatCode="General">
                  <c:v>0.37572100505352807</c:v>
                </c:pt>
                <c:pt idx="65">
                  <c:v>#N/A</c:v>
                </c:pt>
                <c:pt idx="66">
                  <c:v>#N/A</c:v>
                </c:pt>
                <c:pt idx="67">
                  <c:v>#N/A</c:v>
                </c:pt>
                <c:pt idx="68" formatCode="General">
                  <c:v>0.44145463413521407</c:v>
                </c:pt>
                <c:pt idx="69">
                  <c:v>#N/A</c:v>
                </c:pt>
                <c:pt idx="70" formatCode="General">
                  <c:v>0.36432931894111148</c:v>
                </c:pt>
                <c:pt idx="71" formatCode="General">
                  <c:v>0.35961989547460832</c:v>
                </c:pt>
                <c:pt idx="72">
                  <c:v>#N/A</c:v>
                </c:pt>
                <c:pt idx="73">
                  <c:v>#N/A</c:v>
                </c:pt>
                <c:pt idx="74">
                  <c:v>#N/A</c:v>
                </c:pt>
                <c:pt idx="75">
                  <c:v>#N/A</c:v>
                </c:pt>
                <c:pt idx="76">
                  <c:v>#N/A</c:v>
                </c:pt>
                <c:pt idx="77">
                  <c:v>#N/A</c:v>
                </c:pt>
                <c:pt idx="78">
                  <c:v>#N/A</c:v>
                </c:pt>
                <c:pt idx="79">
                  <c:v>#N/A</c:v>
                </c:pt>
                <c:pt idx="80">
                  <c:v>#N/A</c:v>
                </c:pt>
                <c:pt idx="81">
                  <c:v>#N/A</c:v>
                </c:pt>
                <c:pt idx="82">
                  <c:v>#N/A</c:v>
                </c:pt>
                <c:pt idx="83">
                  <c:v>#N/A</c:v>
                </c:pt>
                <c:pt idx="84" formatCode="General">
                  <c:v>0.4480655513053971</c:v>
                </c:pt>
                <c:pt idx="85">
                  <c:v>#N/A</c:v>
                </c:pt>
                <c:pt idx="86">
                  <c:v>#N/A</c:v>
                </c:pt>
                <c:pt idx="87">
                  <c:v>#N/A</c:v>
                </c:pt>
                <c:pt idx="88" formatCode="General">
                  <c:v>0.44553632908340318</c:v>
                </c:pt>
                <c:pt idx="89">
                  <c:v>#N/A</c:v>
                </c:pt>
                <c:pt idx="90">
                  <c:v>#N/A</c:v>
                </c:pt>
                <c:pt idx="91">
                  <c:v>#N/A</c:v>
                </c:pt>
                <c:pt idx="92" formatCode="General">
                  <c:v>0.43445289193676612</c:v>
                </c:pt>
                <c:pt idx="93">
                  <c:v>#N/A</c:v>
                </c:pt>
                <c:pt idx="94">
                  <c:v>#N/A</c:v>
                </c:pt>
                <c:pt idx="95" formatCode="General">
                  <c:v>0.49262233755242191</c:v>
                </c:pt>
                <c:pt idx="96">
                  <c:v>#N/A</c:v>
                </c:pt>
                <c:pt idx="97" formatCode="General">
                  <c:v>0.46032661903247285</c:v>
                </c:pt>
                <c:pt idx="98" formatCode="General">
                  <c:v>0.41959716931637664</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formatCode="General">
                  <c:v>0.49974000627181908</c:v>
                </c:pt>
                <c:pt idx="115">
                  <c:v>#N/A</c:v>
                </c:pt>
                <c:pt idx="116">
                  <c:v>#N/A</c:v>
                </c:pt>
                <c:pt idx="117">
                  <c:v>#N/A</c:v>
                </c:pt>
                <c:pt idx="118">
                  <c:v>#N/A</c:v>
                </c:pt>
                <c:pt idx="119">
                  <c:v>#N/A</c:v>
                </c:pt>
                <c:pt idx="120">
                  <c:v>#N/A</c:v>
                </c:pt>
                <c:pt idx="121" formatCode="General">
                  <c:v>0.5204552690035319</c:v>
                </c:pt>
                <c:pt idx="122" formatCode="General">
                  <c:v>0.57432414571209645</c:v>
                </c:pt>
                <c:pt idx="123">
                  <c:v>#N/A</c:v>
                </c:pt>
                <c:pt idx="124">
                  <c:v>#N/A</c:v>
                </c:pt>
                <c:pt idx="125">
                  <c:v>#N/A</c:v>
                </c:pt>
                <c:pt idx="126">
                  <c:v>#N/A</c:v>
                </c:pt>
                <c:pt idx="127">
                  <c:v>#N/A</c:v>
                </c:pt>
                <c:pt idx="128">
                  <c:v>#N/A</c:v>
                </c:pt>
                <c:pt idx="129">
                  <c:v>#N/A</c:v>
                </c:pt>
                <c:pt idx="130">
                  <c:v>#N/A</c:v>
                </c:pt>
                <c:pt idx="131" formatCode="General">
                  <c:v>0.56659157368057234</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formatCode="General">
                  <c:v>0.53095784362779086</c:v>
                </c:pt>
                <c:pt idx="146" formatCode="General">
                  <c:v>0.63585899925128286</c:v>
                </c:pt>
                <c:pt idx="147">
                  <c:v>#N/A</c:v>
                </c:pt>
                <c:pt idx="148">
                  <c:v>#N/A</c:v>
                </c:pt>
                <c:pt idx="149">
                  <c:v>#N/A</c:v>
                </c:pt>
              </c:numCache>
            </c:numRef>
          </c:yVal>
          <c:smooth val="0"/>
          <c:extLst>
            <c:ext xmlns:c16="http://schemas.microsoft.com/office/drawing/2014/chart" uri="{C3380CC4-5D6E-409C-BE32-E72D297353CC}">
              <c16:uniqueId val="{000000A7-E0BD-43CA-B45C-05D48CB977EB}"/>
            </c:ext>
          </c:extLst>
        </c:ser>
        <c:ser>
          <c:idx val="2"/>
          <c:order val="2"/>
          <c:tx>
            <c:strRef>
              <c:f>'DII corr with DCI'!$F$1</c:f>
              <c:strCache>
                <c:ptCount val="1"/>
                <c:pt idx="0">
                  <c:v>شرق آسيا والمحيط الهادئ</c:v>
                </c:pt>
              </c:strCache>
            </c:strRef>
          </c:tx>
          <c:spPr>
            <a:ln w="19050" cap="rnd">
              <a:noFill/>
              <a:round/>
            </a:ln>
            <a:effectLst/>
          </c:spPr>
          <c:marker>
            <c:symbol val="diamond"/>
            <c:size val="6"/>
            <c:spPr>
              <a:solidFill>
                <a:srgbClr val="E87118"/>
              </a:solidFill>
              <a:ln w="9525">
                <a:noFill/>
              </a:ln>
              <a:effectLst/>
            </c:spPr>
          </c:marker>
          <c:dLbls>
            <c:dLbl>
              <c:idx val="29"/>
              <c:layout>
                <c:manualLayout>
                  <c:x val="1.4487950494987883E-2"/>
                  <c:y val="1.4621695840745984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سنغافورة</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E0BD-43CA-B45C-05D48CB977EB}"/>
                </c:ext>
              </c:extLst>
            </c:dLbl>
            <c:dLbl>
              <c:idx val="38"/>
              <c:layout>
                <c:manualLayout>
                  <c:x val="3.7185621729337219E-3"/>
                  <c:y val="1.8206450027798374E-5"/>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كوريا الجنوبية</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E0BD-43CA-B45C-05D48CB977EB}"/>
                </c:ext>
              </c:extLst>
            </c:dLbl>
            <c:dLbl>
              <c:idx val="118"/>
              <c:layout>
                <c:manualLayout>
                  <c:x val="-3.401503436936501E-2"/>
                  <c:y val="5.356433421599481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الفلبين</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DCI'!$F$2:$F$151</c:f>
              <c:numCache>
                <c:formatCode>0.00</c:formatCode>
                <c:ptCount val="150"/>
                <c:pt idx="0">
                  <c:v>#N/A</c:v>
                </c:pt>
                <c:pt idx="1">
                  <c:v>#N/A</c:v>
                </c:pt>
                <c:pt idx="2">
                  <c:v>#N/A</c:v>
                </c:pt>
                <c:pt idx="3">
                  <c:v>#N/A</c:v>
                </c:pt>
                <c:pt idx="4">
                  <c:v>#N/A</c:v>
                </c:pt>
                <c:pt idx="5">
                  <c:v>#N/A</c:v>
                </c:pt>
                <c:pt idx="6">
                  <c:v>#N/A</c:v>
                </c:pt>
                <c:pt idx="7" formatCode="General">
                  <c:v>0.19157395996428825</c:v>
                </c:pt>
                <c:pt idx="8">
                  <c:v>#N/A</c:v>
                </c:pt>
                <c:pt idx="9">
                  <c:v>#N/A</c:v>
                </c:pt>
                <c:pt idx="10" formatCode="General">
                  <c:v>0.19151767229777397</c:v>
                </c:pt>
                <c:pt idx="11">
                  <c:v>#N/A</c:v>
                </c:pt>
                <c:pt idx="12" formatCode="General">
                  <c:v>0.21755413060348094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formatCode="General">
                  <c:v>0.2102183667299741</c:v>
                </c:pt>
                <c:pt idx="30">
                  <c:v>#N/A</c:v>
                </c:pt>
                <c:pt idx="31">
                  <c:v>#N/A</c:v>
                </c:pt>
                <c:pt idx="32">
                  <c:v>#N/A</c:v>
                </c:pt>
                <c:pt idx="33">
                  <c:v>#N/A</c:v>
                </c:pt>
                <c:pt idx="34">
                  <c:v>#N/A</c:v>
                </c:pt>
                <c:pt idx="35">
                  <c:v>#N/A</c:v>
                </c:pt>
                <c:pt idx="36">
                  <c:v>#N/A</c:v>
                </c:pt>
                <c:pt idx="37">
                  <c:v>#N/A</c:v>
                </c:pt>
                <c:pt idx="38" formatCode="General">
                  <c:v>0.2417881494443859</c:v>
                </c:pt>
                <c:pt idx="39">
                  <c:v>#N/A</c:v>
                </c:pt>
                <c:pt idx="40">
                  <c:v>#N/A</c:v>
                </c:pt>
                <c:pt idx="41">
                  <c:v>#N/A</c:v>
                </c:pt>
                <c:pt idx="42">
                  <c:v>#N/A</c:v>
                </c:pt>
                <c:pt idx="43">
                  <c:v>#N/A</c:v>
                </c:pt>
                <c:pt idx="44">
                  <c:v>#N/A</c:v>
                </c:pt>
                <c:pt idx="45">
                  <c:v>#N/A</c:v>
                </c:pt>
                <c:pt idx="46">
                  <c:v>#N/A</c:v>
                </c:pt>
                <c:pt idx="47" formatCode="General">
                  <c:v>0.36397063045228756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formatCode="General">
                  <c:v>0.44510685969908631</c:v>
                </c:pt>
                <c:pt idx="77" formatCode="General">
                  <c:v>0.42108450721539081</c:v>
                </c:pt>
                <c:pt idx="78">
                  <c:v>#N/A</c:v>
                </c:pt>
                <c:pt idx="79">
                  <c:v>#N/A</c:v>
                </c:pt>
                <c:pt idx="80">
                  <c:v>#N/A</c:v>
                </c:pt>
                <c:pt idx="81">
                  <c:v>#N/A</c:v>
                </c:pt>
                <c:pt idx="82">
                  <c:v>#N/A</c:v>
                </c:pt>
                <c:pt idx="83">
                  <c:v>#N/A</c:v>
                </c:pt>
                <c:pt idx="84">
                  <c:v>#N/A</c:v>
                </c:pt>
                <c:pt idx="85" formatCode="General">
                  <c:v>0.5489914062227842</c:v>
                </c:pt>
                <c:pt idx="86">
                  <c:v>#N/A</c:v>
                </c:pt>
                <c:pt idx="87" formatCode="General">
                  <c:v>0.47788629672987931</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formatCode="General">
                  <c:v>0.42192932809611444</c:v>
                </c:pt>
                <c:pt idx="106">
                  <c:v>#N/A</c:v>
                </c:pt>
                <c:pt idx="107" formatCode="General">
                  <c:v>0.40966791191510343</c:v>
                </c:pt>
                <c:pt idx="108">
                  <c:v>#N/A</c:v>
                </c:pt>
                <c:pt idx="109" formatCode="General">
                  <c:v>0.51716687859648902</c:v>
                </c:pt>
                <c:pt idx="110">
                  <c:v>#N/A</c:v>
                </c:pt>
                <c:pt idx="111">
                  <c:v>#N/A</c:v>
                </c:pt>
                <c:pt idx="112">
                  <c:v>#N/A</c:v>
                </c:pt>
                <c:pt idx="113">
                  <c:v>#N/A</c:v>
                </c:pt>
                <c:pt idx="114">
                  <c:v>#N/A</c:v>
                </c:pt>
                <c:pt idx="115">
                  <c:v>#N/A</c:v>
                </c:pt>
                <c:pt idx="116">
                  <c:v>#N/A</c:v>
                </c:pt>
                <c:pt idx="117">
                  <c:v>#N/A</c:v>
                </c:pt>
                <c:pt idx="118" formatCode="General">
                  <c:v>0.4357147414248152</c:v>
                </c:pt>
                <c:pt idx="119">
                  <c:v>#N/A</c:v>
                </c:pt>
                <c:pt idx="120">
                  <c:v>#N/A</c:v>
                </c:pt>
                <c:pt idx="121">
                  <c:v>#N/A</c:v>
                </c:pt>
                <c:pt idx="122">
                  <c:v>#N/A</c:v>
                </c:pt>
                <c:pt idx="123" formatCode="General">
                  <c:v>0.49049073384162684</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numCache>
            </c:numRef>
          </c:yVal>
          <c:smooth val="0"/>
          <c:extLst>
            <c:ext xmlns:c16="http://schemas.microsoft.com/office/drawing/2014/chart" uri="{C3380CC4-5D6E-409C-BE32-E72D297353CC}">
              <c16:uniqueId val="{000000AB-E0BD-43CA-B45C-05D48CB977EB}"/>
            </c:ext>
          </c:extLst>
        </c:ser>
        <c:ser>
          <c:idx val="3"/>
          <c:order val="3"/>
          <c:tx>
            <c:strRef>
              <c:f>'DII corr with DCI'!$G$1</c:f>
              <c:strCache>
                <c:ptCount val="1"/>
                <c:pt idx="0">
                  <c:v>أوروبا وآسيا الوسطى</c:v>
                </c:pt>
              </c:strCache>
            </c:strRef>
          </c:tx>
          <c:spPr>
            <a:ln w="19050" cap="rnd">
              <a:noFill/>
              <a:round/>
            </a:ln>
            <a:effectLst/>
          </c:spPr>
          <c:marker>
            <c:symbol val="diamond"/>
            <c:size val="6"/>
            <c:spPr>
              <a:solidFill>
                <a:srgbClr val="92D050"/>
              </a:solidFill>
              <a:ln w="9525">
                <a:noFill/>
              </a:ln>
              <a:effectLst/>
            </c:spPr>
          </c:marker>
          <c:dLbls>
            <c:dLbl>
              <c:idx val="9"/>
              <c:layout>
                <c:manualLayout>
                  <c:x val="8.3892199746862552E-3"/>
                  <c:y val="2.4521213484808443E-3"/>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سويسرا</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C-E0BD-43CA-B45C-05D48CB977EB}"/>
                </c:ext>
              </c:extLst>
            </c:dLbl>
            <c:dLbl>
              <c:idx val="22"/>
              <c:layout>
                <c:manualLayout>
                  <c:x val="2.5266391575955192E-2"/>
                  <c:y val="1.4621695840746074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المملكة المتحدة</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DCI'!$G$2:$G$151</c:f>
              <c:numCache>
                <c:formatCode>General</c:formatCode>
                <c:ptCount val="150"/>
                <c:pt idx="0">
                  <c:v>0.14462122207571132</c:v>
                </c:pt>
                <c:pt idx="1">
                  <c:v>0.14737567377282873</c:v>
                </c:pt>
                <c:pt idx="2">
                  <c:v>0.13037957967633987</c:v>
                </c:pt>
                <c:pt idx="3">
                  <c:v>0.19904977826327777</c:v>
                </c:pt>
                <c:pt idx="4">
                  <c:v>0.15873891762904266</c:v>
                </c:pt>
                <c:pt idx="5">
                  <c:v>0.16473422264428705</c:v>
                </c:pt>
                <c:pt idx="6">
                  <c:v>0.23580286559441613</c:v>
                </c:pt>
                <c:pt idx="7" formatCode="0.00">
                  <c:v>#N/A</c:v>
                </c:pt>
                <c:pt idx="8">
                  <c:v>0.14646796402700082</c:v>
                </c:pt>
                <c:pt idx="9">
                  <c:v>0.12397714704310069</c:v>
                </c:pt>
                <c:pt idx="10" formatCode="0.00">
                  <c:v>#N/A</c:v>
                </c:pt>
                <c:pt idx="11">
                  <c:v>0.14726852915544328</c:v>
                </c:pt>
                <c:pt idx="12" formatCode="0.00">
                  <c:v>#N/A</c:v>
                </c:pt>
                <c:pt idx="13">
                  <c:v>0.24502700190338242</c:v>
                </c:pt>
                <c:pt idx="14">
                  <c:v>0.19730866690935622</c:v>
                </c:pt>
                <c:pt idx="15">
                  <c:v>0.24924346142394152</c:v>
                </c:pt>
                <c:pt idx="16">
                  <c:v>0.18455325514306564</c:v>
                </c:pt>
                <c:pt idx="17">
                  <c:v>0.21847438894027649</c:v>
                </c:pt>
                <c:pt idx="18">
                  <c:v>0.24169280663089213</c:v>
                </c:pt>
                <c:pt idx="19">
                  <c:v>0.19573231486824363</c:v>
                </c:pt>
                <c:pt idx="20" formatCode="0.00">
                  <c:v>#N/A</c:v>
                </c:pt>
                <c:pt idx="21">
                  <c:v>0.2199536307509912</c:v>
                </c:pt>
                <c:pt idx="22">
                  <c:v>0.17376676780287204</c:v>
                </c:pt>
                <c:pt idx="23">
                  <c:v>0.22974803447246792</c:v>
                </c:pt>
                <c:pt idx="24">
                  <c:v>0.2677030749369777</c:v>
                </c:pt>
                <c:pt idx="25">
                  <c:v>0.27147810458827998</c:v>
                </c:pt>
                <c:pt idx="26">
                  <c:v>0.23345801136613775</c:v>
                </c:pt>
                <c:pt idx="27">
                  <c:v>0.24852417856090914</c:v>
                </c:pt>
                <c:pt idx="28" formatCode="0.00">
                  <c:v>#N/A</c:v>
                </c:pt>
                <c:pt idx="29" formatCode="0.00">
                  <c:v>#N/A</c:v>
                </c:pt>
                <c:pt idx="30" formatCode="0.00">
                  <c:v>#N/A</c:v>
                </c:pt>
                <c:pt idx="31">
                  <c:v>0.28034090955088731</c:v>
                </c:pt>
                <c:pt idx="32">
                  <c:v>0.30698531953538138</c:v>
                </c:pt>
                <c:pt idx="33">
                  <c:v>0.32072708152615753</c:v>
                </c:pt>
                <c:pt idx="34" formatCode="0.00">
                  <c:v>#N/A</c:v>
                </c:pt>
                <c:pt idx="35">
                  <c:v>0.28959208611061726</c:v>
                </c:pt>
                <c:pt idx="36" formatCode="0.00">
                  <c:v>#N/A</c:v>
                </c:pt>
                <c:pt idx="37" formatCode="0.00">
                  <c:v>#N/A</c:v>
                </c:pt>
                <c:pt idx="38" formatCode="0.00">
                  <c:v>#N/A</c:v>
                </c:pt>
                <c:pt idx="39">
                  <c:v>0.3125328995647903</c:v>
                </c:pt>
                <c:pt idx="40" formatCode="0.00">
                  <c:v>#N/A</c:v>
                </c:pt>
                <c:pt idx="41">
                  <c:v>0.33430703203892409</c:v>
                </c:pt>
                <c:pt idx="42" formatCode="0.00">
                  <c:v>#N/A</c:v>
                </c:pt>
                <c:pt idx="43" formatCode="0.00">
                  <c:v>#N/A</c:v>
                </c:pt>
                <c:pt idx="44" formatCode="0.00">
                  <c:v>#N/A</c:v>
                </c:pt>
                <c:pt idx="45" formatCode="0.00">
                  <c:v>#N/A</c:v>
                </c:pt>
                <c:pt idx="46">
                  <c:v>0.38349487503046559</c:v>
                </c:pt>
                <c:pt idx="47" formatCode="0.00">
                  <c:v>#N/A</c:v>
                </c:pt>
                <c:pt idx="48" formatCode="0.00">
                  <c:v>#N/A</c:v>
                </c:pt>
                <c:pt idx="49" formatCode="0.00">
                  <c:v>#N/A</c:v>
                </c:pt>
                <c:pt idx="50">
                  <c:v>0.36615825267246721</c:v>
                </c:pt>
                <c:pt idx="51">
                  <c:v>0.37325199077172039</c:v>
                </c:pt>
                <c:pt idx="52">
                  <c:v>0.38670592265933995</c:v>
                </c:pt>
                <c:pt idx="53">
                  <c:v>0.38421239961807468</c:v>
                </c:pt>
                <c:pt idx="54">
                  <c:v>0.4033580364838652</c:v>
                </c:pt>
                <c:pt idx="55">
                  <c:v>0.43662662403643804</c:v>
                </c:pt>
                <c:pt idx="56" formatCode="0.00">
                  <c:v>#N/A</c:v>
                </c:pt>
                <c:pt idx="57" formatCode="0.00">
                  <c:v>#N/A</c:v>
                </c:pt>
                <c:pt idx="58">
                  <c:v>0.41766567224696655</c:v>
                </c:pt>
                <c:pt idx="59" formatCode="0.00">
                  <c:v>#N/A</c:v>
                </c:pt>
                <c:pt idx="60" formatCode="0.00">
                  <c:v>#N/A</c:v>
                </c:pt>
                <c:pt idx="61" formatCode="0.00">
                  <c:v>#N/A</c:v>
                </c:pt>
                <c:pt idx="62" formatCode="0.00">
                  <c:v>#N/A</c:v>
                </c:pt>
                <c:pt idx="63" formatCode="0.00">
                  <c:v>#N/A</c:v>
                </c:pt>
                <c:pt idx="64" formatCode="0.00">
                  <c:v>#N/A</c:v>
                </c:pt>
                <c:pt idx="65" formatCode="0.00">
                  <c:v>#N/A</c:v>
                </c:pt>
                <c:pt idx="66">
                  <c:v>0.39748929552900347</c:v>
                </c:pt>
                <c:pt idx="67" formatCode="0.00">
                  <c:v>#N/A</c:v>
                </c:pt>
                <c:pt idx="68" formatCode="0.00">
                  <c:v>#N/A</c:v>
                </c:pt>
                <c:pt idx="69">
                  <c:v>0.36176559547194759</c:v>
                </c:pt>
                <c:pt idx="70" formatCode="0.00">
                  <c:v>#N/A</c:v>
                </c:pt>
                <c:pt idx="71" formatCode="0.00">
                  <c:v>#N/A</c:v>
                </c:pt>
                <c:pt idx="72" formatCode="0.00">
                  <c:v>#N/A</c:v>
                </c:pt>
                <c:pt idx="73" formatCode="0.00">
                  <c:v>#N/A</c:v>
                </c:pt>
                <c:pt idx="74">
                  <c:v>0.43271172506550615</c:v>
                </c:pt>
                <c:pt idx="75">
                  <c:v>0.44666357426635966</c:v>
                </c:pt>
                <c:pt idx="76" formatCode="0.00">
                  <c:v>#N/A</c:v>
                </c:pt>
                <c:pt idx="77" formatCode="0.00">
                  <c:v>#N/A</c:v>
                </c:pt>
                <c:pt idx="78" formatCode="0.00">
                  <c:v>#N/A</c:v>
                </c:pt>
                <c:pt idx="79">
                  <c:v>0.41360786723301363</c:v>
                </c:pt>
                <c:pt idx="80" formatCode="0.00">
                  <c:v>#N/A</c:v>
                </c:pt>
                <c:pt idx="81">
                  <c:v>0.46805904550943972</c:v>
                </c:pt>
                <c:pt idx="82" formatCode="0.00">
                  <c:v>#N/A</c:v>
                </c:pt>
                <c:pt idx="83">
                  <c:v>0.47310194860328486</c:v>
                </c:pt>
                <c:pt idx="84" formatCode="0.00">
                  <c:v>#N/A</c:v>
                </c:pt>
                <c:pt idx="85" formatCode="0.00">
                  <c:v>#N/A</c:v>
                </c:pt>
                <c:pt idx="86">
                  <c:v>0.496942218431003</c:v>
                </c:pt>
                <c:pt idx="87" formatCode="0.00">
                  <c:v>#N/A</c:v>
                </c:pt>
                <c:pt idx="88" formatCode="0.00">
                  <c:v>#N/A</c:v>
                </c:pt>
                <c:pt idx="89" formatCode="0.00">
                  <c:v>#N/A</c:v>
                </c:pt>
                <c:pt idx="90">
                  <c:v>0.46345385331114014</c:v>
                </c:pt>
                <c:pt idx="91" formatCode="0.00">
                  <c:v>#N/A</c:v>
                </c:pt>
                <c:pt idx="92" formatCode="0.00">
                  <c:v>#N/A</c:v>
                </c:pt>
                <c:pt idx="93" formatCode="0.00">
                  <c:v>#N/A</c:v>
                </c:pt>
                <c:pt idx="94" formatCode="0.00">
                  <c:v>#N/A</c:v>
                </c:pt>
                <c:pt idx="95" formatCode="0.00">
                  <c:v>#N/A</c:v>
                </c:pt>
                <c:pt idx="96" formatCode="0.00">
                  <c:v>#N/A</c:v>
                </c:pt>
                <c:pt idx="97" formatCode="0.00">
                  <c:v>#N/A</c:v>
                </c:pt>
                <c:pt idx="98" formatCode="0.00">
                  <c:v>#N/A</c:v>
                </c:pt>
                <c:pt idx="99" formatCode="0.00">
                  <c:v>#N/A</c:v>
                </c:pt>
                <c:pt idx="100" formatCode="0.00">
                  <c:v>#N/A</c:v>
                </c:pt>
                <c:pt idx="101" formatCode="0.00">
                  <c:v>#N/A</c:v>
                </c:pt>
                <c:pt idx="102" formatCode="0.00">
                  <c:v>#N/A</c:v>
                </c:pt>
                <c:pt idx="103" formatCode="0.00">
                  <c:v>#N/A</c:v>
                </c:pt>
                <c:pt idx="104" formatCode="0.00">
                  <c:v>#N/A</c:v>
                </c:pt>
                <c:pt idx="105" formatCode="0.00">
                  <c:v>#N/A</c:v>
                </c:pt>
                <c:pt idx="106" formatCode="0.00">
                  <c:v>#N/A</c:v>
                </c:pt>
                <c:pt idx="107" formatCode="0.00">
                  <c:v>#N/A</c:v>
                </c:pt>
                <c:pt idx="108" formatCode="0.00">
                  <c:v>#N/A</c:v>
                </c:pt>
                <c:pt idx="109" formatCode="0.00">
                  <c:v>#N/A</c:v>
                </c:pt>
                <c:pt idx="110">
                  <c:v>0.4136842500940478</c:v>
                </c:pt>
                <c:pt idx="111" formatCode="0.00">
                  <c:v>#N/A</c:v>
                </c:pt>
                <c:pt idx="112" formatCode="0.00">
                  <c:v>#N/A</c:v>
                </c:pt>
                <c:pt idx="113" formatCode="0.00">
                  <c:v>#N/A</c:v>
                </c:pt>
                <c:pt idx="114" formatCode="0.00">
                  <c:v>#N/A</c:v>
                </c:pt>
                <c:pt idx="115" formatCode="0.00">
                  <c:v>#N/A</c:v>
                </c:pt>
                <c:pt idx="116" formatCode="0.00">
                  <c:v>#N/A</c:v>
                </c:pt>
                <c:pt idx="117" formatCode="0.00">
                  <c:v>#N/A</c:v>
                </c:pt>
                <c:pt idx="118" formatCode="0.00">
                  <c:v>#N/A</c:v>
                </c:pt>
                <c:pt idx="119" formatCode="0.00">
                  <c:v>#N/A</c:v>
                </c:pt>
                <c:pt idx="120" formatCode="0.00">
                  <c:v>#N/A</c:v>
                </c:pt>
                <c:pt idx="121" formatCode="0.00">
                  <c:v>#N/A</c:v>
                </c:pt>
                <c:pt idx="122" formatCode="0.00">
                  <c:v>#N/A</c:v>
                </c:pt>
                <c:pt idx="123" formatCode="0.00">
                  <c:v>#N/A</c:v>
                </c:pt>
                <c:pt idx="124">
                  <c:v>0.54346255795752618</c:v>
                </c:pt>
                <c:pt idx="125">
                  <c:v>0.59589244593220192</c:v>
                </c:pt>
                <c:pt idx="126" formatCode="0.00">
                  <c:v>#N/A</c:v>
                </c:pt>
                <c:pt idx="127" formatCode="0.00">
                  <c:v>#N/A</c:v>
                </c:pt>
                <c:pt idx="128" formatCode="0.00">
                  <c:v>#N/A</c:v>
                </c:pt>
                <c:pt idx="129" formatCode="0.00">
                  <c:v>#N/A</c:v>
                </c:pt>
                <c:pt idx="130" formatCode="0.00">
                  <c:v>#N/A</c:v>
                </c:pt>
                <c:pt idx="131" formatCode="0.00">
                  <c:v>#N/A</c:v>
                </c:pt>
                <c:pt idx="132" formatCode="0.00">
                  <c:v>#N/A</c:v>
                </c:pt>
                <c:pt idx="133" formatCode="0.00">
                  <c:v>#N/A</c:v>
                </c:pt>
                <c:pt idx="134" formatCode="0.00">
                  <c:v>#N/A</c:v>
                </c:pt>
                <c:pt idx="135" formatCode="0.00">
                  <c:v>#N/A</c:v>
                </c:pt>
                <c:pt idx="136" formatCode="0.00">
                  <c:v>#N/A</c:v>
                </c:pt>
                <c:pt idx="137" formatCode="0.00">
                  <c:v>#N/A</c:v>
                </c:pt>
                <c:pt idx="138" formatCode="0.00">
                  <c:v>#N/A</c:v>
                </c:pt>
                <c:pt idx="139" formatCode="0.00">
                  <c:v>#N/A</c:v>
                </c:pt>
                <c:pt idx="140" formatCode="0.00">
                  <c:v>#N/A</c:v>
                </c:pt>
                <c:pt idx="141" formatCode="0.00">
                  <c:v>#N/A</c:v>
                </c:pt>
                <c:pt idx="142" formatCode="0.00">
                  <c:v>#N/A</c:v>
                </c:pt>
                <c:pt idx="143" formatCode="0.00">
                  <c:v>#N/A</c:v>
                </c:pt>
                <c:pt idx="144" formatCode="0.00">
                  <c:v>#N/A</c:v>
                </c:pt>
                <c:pt idx="145" formatCode="0.00">
                  <c:v>#N/A</c:v>
                </c:pt>
                <c:pt idx="146" formatCode="0.00">
                  <c:v>#N/A</c:v>
                </c:pt>
                <c:pt idx="147" formatCode="0.00">
                  <c:v>#N/A</c:v>
                </c:pt>
                <c:pt idx="148" formatCode="0.00">
                  <c:v>#N/A</c:v>
                </c:pt>
                <c:pt idx="149" formatCode="0.00">
                  <c:v>#N/A</c:v>
                </c:pt>
              </c:numCache>
            </c:numRef>
          </c:yVal>
          <c:smooth val="0"/>
          <c:extLst>
            <c:ext xmlns:c16="http://schemas.microsoft.com/office/drawing/2014/chart" uri="{C3380CC4-5D6E-409C-BE32-E72D297353CC}">
              <c16:uniqueId val="{000000AE-E0BD-43CA-B45C-05D48CB977EB}"/>
            </c:ext>
          </c:extLst>
        </c:ser>
        <c:ser>
          <c:idx val="4"/>
          <c:order val="4"/>
          <c:tx>
            <c:strRef>
              <c:f>'DII corr with DCI'!$H$1</c:f>
              <c:strCache>
                <c:ptCount val="1"/>
                <c:pt idx="0">
                  <c:v>أمريكا اللاتينية ومنطقة البحر الكاريبي</c:v>
                </c:pt>
              </c:strCache>
              <c:extLst xmlns:c15="http://schemas.microsoft.com/office/drawing/2012/chart"/>
            </c:strRef>
          </c:tx>
          <c:spPr>
            <a:ln w="19050" cap="rnd">
              <a:noFill/>
              <a:round/>
            </a:ln>
            <a:effectLst/>
          </c:spPr>
          <c:marker>
            <c:symbol val="diamond"/>
            <c:size val="6"/>
            <c:spPr>
              <a:solidFill>
                <a:schemeClr val="accent5">
                  <a:lumMod val="40000"/>
                  <a:lumOff val="60000"/>
                </a:schemeClr>
              </a:solidFill>
              <a:ln w="9525">
                <a:noFill/>
              </a:ln>
              <a:effectLst/>
            </c:spPr>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F-E0BD-43CA-B45C-05D48CB977EB}"/>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0-E0BD-43CA-B45C-05D48CB977EB}"/>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1-E0BD-43CA-B45C-05D48CB977EB}"/>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2-E0BD-43CA-B45C-05D48CB977EB}"/>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3-E0BD-43CA-B45C-05D48CB977EB}"/>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4-E0BD-43CA-B45C-05D48CB977EB}"/>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5-E0BD-43CA-B45C-05D48CB977EB}"/>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6-E0BD-43CA-B45C-05D48CB977EB}"/>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7-E0BD-43CA-B45C-05D48CB977EB}"/>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8-E0BD-43CA-B45C-05D48CB977EB}"/>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9-E0BD-43CA-B45C-05D48CB977EB}"/>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A-E0BD-43CA-B45C-05D48CB977EB}"/>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B-E0BD-43CA-B45C-05D48CB977EB}"/>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C-E0BD-43CA-B45C-05D48CB977EB}"/>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D-E0BD-43CA-B45C-05D48CB977EB}"/>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E-E0BD-43CA-B45C-05D48CB977EB}"/>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F-E0BD-43CA-B45C-05D48CB977EB}"/>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0-E0BD-43CA-B45C-05D48CB977EB}"/>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1-E0BD-43CA-B45C-05D48CB977EB}"/>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2-E0BD-43CA-B45C-05D48CB977EB}"/>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3-E0BD-43CA-B45C-05D48CB977EB}"/>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4-E0BD-43CA-B45C-05D48CB977EB}"/>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5-E0BD-43CA-B45C-05D48CB977EB}"/>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6-E0BD-43CA-B45C-05D48CB977EB}"/>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7-E0BD-43CA-B45C-05D48CB977EB}"/>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8-E0BD-43CA-B45C-05D48CB977EB}"/>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9-E0BD-43CA-B45C-05D48CB977EB}"/>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A-E0BD-43CA-B45C-05D48CB977EB}"/>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B-E0BD-43CA-B45C-05D48CB977EB}"/>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C-E0BD-43CA-B45C-05D48CB977EB}"/>
                </c:ext>
              </c:extLst>
            </c:dLbl>
            <c:dLbl>
              <c:idx val="30"/>
              <c:tx>
                <c:rich>
                  <a:bodyPr/>
                  <a:lstStyle/>
                  <a:p>
                    <a:fld id="{CBB7CEF0-AC69-47B4-A51C-759CA7E698F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D-E0BD-43CA-B45C-05D48CB977EB}"/>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E-E0BD-43CA-B45C-05D48CB977EB}"/>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F-E0BD-43CA-B45C-05D48CB977EB}"/>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0-E0BD-43CA-B45C-05D48CB977EB}"/>
                </c:ext>
              </c:extLst>
            </c:dLbl>
            <c:dLbl>
              <c:idx val="34"/>
              <c:tx>
                <c:rich>
                  <a:bodyPr/>
                  <a:lstStyle/>
                  <a:p>
                    <a:fld id="{3F2EF1D4-8CF1-48E0-A44D-2999035549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1-E0BD-43CA-B45C-05D48CB977EB}"/>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2-E0BD-43CA-B45C-05D48CB977EB}"/>
                </c:ext>
              </c:extLst>
            </c:dLbl>
            <c:dLbl>
              <c:idx val="36"/>
              <c:tx>
                <c:rich>
                  <a:bodyPr/>
                  <a:lstStyle/>
                  <a:p>
                    <a:fld id="{FC0162FA-FDB5-44C4-B9BB-1CF686A4E07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3-E0BD-43CA-B45C-05D48CB977EB}"/>
                </c:ext>
              </c:extLst>
            </c:dLbl>
            <c:dLbl>
              <c:idx val="37"/>
              <c:tx>
                <c:rich>
                  <a:bodyPr/>
                  <a:lstStyle/>
                  <a:p>
                    <a:fld id="{10D8DA72-D3B9-4224-8006-07EE3F920A5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4-E0BD-43CA-B45C-05D48CB977EB}"/>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5-E0BD-43CA-B45C-05D48CB977EB}"/>
                </c:ext>
              </c:extLst>
            </c:dLbl>
            <c:dLbl>
              <c:idx val="39"/>
              <c:tx>
                <c:rich>
                  <a:bodyPr/>
                  <a:lstStyle/>
                  <a:p>
                    <a:fld id="{1111095F-8596-44E1-BC07-4CBF2E16D3F4}"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D6-E0BD-43CA-B45C-05D48CB977EB}"/>
                </c:ext>
              </c:extLst>
            </c:dLbl>
            <c:dLbl>
              <c:idx val="40"/>
              <c:tx>
                <c:rich>
                  <a:bodyPr/>
                  <a:lstStyle/>
                  <a:p>
                    <a:fld id="{E0DA452A-3BA0-46B9-A254-A7D0D970C6D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7-E0BD-43CA-B45C-05D48CB977EB}"/>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8-E0BD-43CA-B45C-05D48CB977EB}"/>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9-E0BD-43CA-B45C-05D48CB977EB}"/>
                </c:ext>
              </c:extLst>
            </c:dLbl>
            <c:dLbl>
              <c:idx val="43"/>
              <c:tx>
                <c:rich>
                  <a:bodyPr/>
                  <a:lstStyle/>
                  <a:p>
                    <a:fld id="{3C6E44F1-C344-4E17-9C74-3B73059FDC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A-E0BD-43CA-B45C-05D48CB977EB}"/>
                </c:ext>
              </c:extLst>
            </c:dLbl>
            <c:dLbl>
              <c:idx val="44"/>
              <c:tx>
                <c:rich>
                  <a:bodyPr/>
                  <a:lstStyle/>
                  <a:p>
                    <a:fld id="{86054FA2-8098-42DB-9ED2-0FBB9FB5A5C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B-E0BD-43CA-B45C-05D48CB977EB}"/>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C-E0BD-43CA-B45C-05D48CB977EB}"/>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D-E0BD-43CA-B45C-05D48CB977EB}"/>
                </c:ext>
              </c:extLst>
            </c:dLbl>
            <c:dLbl>
              <c:idx val="47"/>
              <c:tx>
                <c:rich>
                  <a:bodyPr/>
                  <a:lstStyle/>
                  <a:p>
                    <a:fld id="{15527DF8-6040-4A71-BC5B-EB3198749053}"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DE-E0BD-43CA-B45C-05D48CB977EB}"/>
                </c:ext>
              </c:extLst>
            </c:dLbl>
            <c:dLbl>
              <c:idx val="48"/>
              <c:tx>
                <c:rich>
                  <a:bodyPr/>
                  <a:lstStyle/>
                  <a:p>
                    <a:fld id="{15222AFD-BC83-4659-9D40-F10832B75DA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F-E0BD-43CA-B45C-05D48CB977EB}"/>
                </c:ext>
              </c:extLst>
            </c:dLbl>
            <c:dLbl>
              <c:idx val="49"/>
              <c:tx>
                <c:rich>
                  <a:bodyPr/>
                  <a:lstStyle/>
                  <a:p>
                    <a:fld id="{B0F4A0A3-BBE8-4654-84FB-A47D51A143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0-E0BD-43CA-B45C-05D48CB977EB}"/>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1-E0BD-43CA-B45C-05D48CB977EB}"/>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2-E0BD-43CA-B45C-05D48CB977EB}"/>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3-E0BD-43CA-B45C-05D48CB977EB}"/>
                </c:ext>
              </c:extLst>
            </c:dLbl>
            <c:dLbl>
              <c:idx val="53"/>
              <c:tx>
                <c:rich>
                  <a:bodyPr/>
                  <a:lstStyle/>
                  <a:p>
                    <a:fld id="{26616B49-1661-4FEB-AEE2-34B125545F91}"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E4-E0BD-43CA-B45C-05D48CB977EB}"/>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5-E0BD-43CA-B45C-05D48CB977EB}"/>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6-E0BD-43CA-B45C-05D48CB977EB}"/>
                </c:ext>
              </c:extLst>
            </c:dLbl>
            <c:dLbl>
              <c:idx val="56"/>
              <c:tx>
                <c:rich>
                  <a:bodyPr/>
                  <a:lstStyle/>
                  <a:p>
                    <a:fld id="{ABB1FD47-7A10-47F1-9E9F-225E9243F2F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7-E0BD-43CA-B45C-05D48CB977EB}"/>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8-E0BD-43CA-B45C-05D48CB977EB}"/>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9-E0BD-43CA-B45C-05D48CB977EB}"/>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A-E0BD-43CA-B45C-05D48CB977EB}"/>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B-E0BD-43CA-B45C-05D48CB977EB}"/>
                </c:ext>
              </c:extLst>
            </c:dLbl>
            <c:dLbl>
              <c:idx val="61"/>
              <c:tx>
                <c:rich>
                  <a:bodyPr/>
                  <a:lstStyle/>
                  <a:p>
                    <a:fld id="{0641D8D4-5D4B-4669-B2C2-5A57C389C6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C-E0BD-43CA-B45C-05D48CB977EB}"/>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D-E0BD-43CA-B45C-05D48CB977EB}"/>
                </c:ext>
              </c:extLst>
            </c:dLbl>
            <c:dLbl>
              <c:idx val="63"/>
              <c:tx>
                <c:rich>
                  <a:bodyPr/>
                  <a:lstStyle/>
                  <a:p>
                    <a:fld id="{1A7580FF-7286-4E4C-B15E-1E2EBE3B7DFE}"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EE-E0BD-43CA-B45C-05D48CB977EB}"/>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F-E0BD-43CA-B45C-05D48CB977EB}"/>
                </c:ext>
              </c:extLst>
            </c:dLbl>
            <c:dLbl>
              <c:idx val="65"/>
              <c:tx>
                <c:rich>
                  <a:bodyPr/>
                  <a:lstStyle/>
                  <a:p>
                    <a:fld id="{B293EA7C-89A4-4AA8-B3A8-0E94C7EC629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0-E0BD-43CA-B45C-05D48CB977EB}"/>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1-E0BD-43CA-B45C-05D48CB977EB}"/>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2-E0BD-43CA-B45C-05D48CB977EB}"/>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3-E0BD-43CA-B45C-05D48CB977EB}"/>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4-E0BD-43CA-B45C-05D48CB977EB}"/>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5-E0BD-43CA-B45C-05D48CB977EB}"/>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6-E0BD-43CA-B45C-05D48CB977EB}"/>
                </c:ext>
              </c:extLst>
            </c:dLbl>
            <c:dLbl>
              <c:idx val="72"/>
              <c:tx>
                <c:rich>
                  <a:bodyPr/>
                  <a:lstStyle/>
                  <a:p>
                    <a:fld id="{4C2C2DEB-2182-43F3-AEBC-6EF8BC7FB1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7-E0BD-43CA-B45C-05D48CB977EB}"/>
                </c:ext>
              </c:extLst>
            </c:dLbl>
            <c:dLbl>
              <c:idx val="73"/>
              <c:tx>
                <c:rich>
                  <a:bodyPr/>
                  <a:lstStyle/>
                  <a:p>
                    <a:fld id="{DC110102-A8D5-4BFC-A357-37FFEDAA7C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8-E0BD-43CA-B45C-05D48CB977EB}"/>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9-E0BD-43CA-B45C-05D48CB977EB}"/>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A-E0BD-43CA-B45C-05D48CB977EB}"/>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B-E0BD-43CA-B45C-05D48CB977EB}"/>
                </c:ext>
              </c:extLst>
            </c:dLbl>
            <c:dLbl>
              <c:idx val="77"/>
              <c:tx>
                <c:rich>
                  <a:bodyPr/>
                  <a:lstStyle/>
                  <a:p>
                    <a:fld id="{6C6BBE5F-B5C4-4DBA-A9F1-312598E50136}"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0FC-E0BD-43CA-B45C-05D48CB977EB}"/>
                </c:ext>
              </c:extLst>
            </c:dLbl>
            <c:dLbl>
              <c:idx val="78"/>
              <c:tx>
                <c:rich>
                  <a:bodyPr/>
                  <a:lstStyle/>
                  <a:p>
                    <a:fld id="{A660AAAC-B929-4C5E-B307-AD3A6045807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D-E0BD-43CA-B45C-05D48CB977EB}"/>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E-E0BD-43CA-B45C-05D48CB977EB}"/>
                </c:ext>
              </c:extLst>
            </c:dLbl>
            <c:dLbl>
              <c:idx val="80"/>
              <c:tx>
                <c:rich>
                  <a:bodyPr/>
                  <a:lstStyle/>
                  <a:p>
                    <a:fld id="{7234B127-1CBF-4951-863C-B1B61008FE6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F-E0BD-43CA-B45C-05D48CB977EB}"/>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0-E0BD-43CA-B45C-05D48CB977EB}"/>
                </c:ext>
              </c:extLst>
            </c:dLbl>
            <c:dLbl>
              <c:idx val="82"/>
              <c:tx>
                <c:rich>
                  <a:bodyPr/>
                  <a:lstStyle/>
                  <a:p>
                    <a:fld id="{081236FD-D9A2-499E-A108-29CCB476648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1-E0BD-43CA-B45C-05D48CB977EB}"/>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2-E0BD-43CA-B45C-05D48CB977EB}"/>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3-E0BD-43CA-B45C-05D48CB977EB}"/>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4-E0BD-43CA-B45C-05D48CB977EB}"/>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5-E0BD-43CA-B45C-05D48CB977EB}"/>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6-E0BD-43CA-B45C-05D48CB977EB}"/>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7-E0BD-43CA-B45C-05D48CB977EB}"/>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8-E0BD-43CA-B45C-05D48CB977EB}"/>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9-E0BD-43CA-B45C-05D48CB977EB}"/>
                </c:ext>
              </c:extLst>
            </c:dLbl>
            <c:dLbl>
              <c:idx val="91"/>
              <c:tx>
                <c:rich>
                  <a:bodyPr/>
                  <a:lstStyle/>
                  <a:p>
                    <a:fld id="{F234D8E3-0A2B-4335-8BAF-FF5B8B37285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A-E0BD-43CA-B45C-05D48CB977EB}"/>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B-E0BD-43CA-B45C-05D48CB977EB}"/>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C-E0BD-43CA-B45C-05D48CB977EB}"/>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D-E0BD-43CA-B45C-05D48CB977EB}"/>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E-E0BD-43CA-B45C-05D48CB977EB}"/>
                </c:ext>
              </c:extLst>
            </c:dLbl>
            <c:dLbl>
              <c:idx val="96"/>
              <c:tx>
                <c:rich>
                  <a:bodyPr/>
                  <a:lstStyle/>
                  <a:p>
                    <a:fld id="{60A05733-951B-4280-8723-125F6089AA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F-E0BD-43CA-B45C-05D48CB977EB}"/>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0-E0BD-43CA-B45C-05D48CB977EB}"/>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1-E0BD-43CA-B45C-05D48CB977EB}"/>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2-E0BD-43CA-B45C-05D48CB977EB}"/>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3-E0BD-43CA-B45C-05D48CB977EB}"/>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4-E0BD-43CA-B45C-05D48CB977EB}"/>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5-E0BD-43CA-B45C-05D48CB977EB}"/>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6-E0BD-43CA-B45C-05D48CB977EB}"/>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7-E0BD-43CA-B45C-05D48CB977EB}"/>
                </c:ext>
              </c:extLst>
            </c:dLbl>
            <c:dLbl>
              <c:idx val="105"/>
              <c:tx>
                <c:rich>
                  <a:bodyPr/>
                  <a:lstStyle/>
                  <a:p>
                    <a:fld id="{D6312131-63AE-488D-A695-D1B2D715512B}"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8-E0BD-43CA-B45C-05D48CB977EB}"/>
                </c:ext>
              </c:extLst>
            </c:dLbl>
            <c:dLbl>
              <c:idx val="106"/>
              <c:tx>
                <c:rich>
                  <a:bodyPr/>
                  <a:lstStyle/>
                  <a:p>
                    <a:fld id="{C2ED439D-0A7E-4660-8CF3-7AF7ED35560D}"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9-E0BD-43CA-B45C-05D48CB977EB}"/>
                </c:ext>
              </c:extLst>
            </c:dLbl>
            <c:dLbl>
              <c:idx val="107"/>
              <c:tx>
                <c:rich>
                  <a:bodyPr/>
                  <a:lstStyle/>
                  <a:p>
                    <a:fld id="{0DD3E4BC-D3A7-4DC4-8B82-FDDD076B7003}"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A-E0BD-43CA-B45C-05D48CB977EB}"/>
                </c:ext>
              </c:extLst>
            </c:dLbl>
            <c:dLbl>
              <c:idx val="108"/>
              <c:tx>
                <c:rich>
                  <a:bodyPr/>
                  <a:lstStyle/>
                  <a:p>
                    <a:fld id="{71EA69FC-B5B0-4341-B3BA-28B9D2A3D3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B-E0BD-43CA-B45C-05D48CB977EB}"/>
                </c:ext>
              </c:extLst>
            </c:dLbl>
            <c:dLbl>
              <c:idx val="109"/>
              <c:tx>
                <c:rich>
                  <a:bodyPr/>
                  <a:lstStyle/>
                  <a:p>
                    <a:fld id="{3D4DA257-2DDD-4482-A91D-841854344C5A}"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C-E0BD-43CA-B45C-05D48CB977EB}"/>
                </c:ext>
              </c:extLst>
            </c:dLbl>
            <c:dLbl>
              <c:idx val="110"/>
              <c:tx>
                <c:rich>
                  <a:bodyPr/>
                  <a:lstStyle/>
                  <a:p>
                    <a:fld id="{73BEF614-8D50-4090-B076-A4F508FE8D1C}"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D-E0BD-43CA-B45C-05D48CB977EB}"/>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E-E0BD-43CA-B45C-05D48CB977EB}"/>
                </c:ext>
              </c:extLst>
            </c:dLbl>
            <c:dLbl>
              <c:idx val="112"/>
              <c:tx>
                <c:rich>
                  <a:bodyPr/>
                  <a:lstStyle/>
                  <a:p>
                    <a:fld id="{8C96B5B5-4475-465A-ADA2-D3350E8A886B}"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1F-E0BD-43CA-B45C-05D48CB977EB}"/>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0-E0BD-43CA-B45C-05D48CB977EB}"/>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1-E0BD-43CA-B45C-05D48CB977EB}"/>
                </c:ext>
              </c:extLst>
            </c:dLbl>
            <c:dLbl>
              <c:idx val="115"/>
              <c:tx>
                <c:rich>
                  <a:bodyPr/>
                  <a:lstStyle/>
                  <a:p>
                    <a:fld id="{A066B4D7-5FC9-44AA-BBC4-94F0691554B9}"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2-E0BD-43CA-B45C-05D48CB977EB}"/>
                </c:ext>
              </c:extLst>
            </c:dLbl>
            <c:dLbl>
              <c:idx val="116"/>
              <c:tx>
                <c:rich>
                  <a:bodyPr/>
                  <a:lstStyle/>
                  <a:p>
                    <a:fld id="{E538926E-8383-4A9A-84A0-B1B12AD68E49}"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3-E0BD-43CA-B45C-05D48CB977EB}"/>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4-E0BD-43CA-B45C-05D48CB977EB}"/>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5-E0BD-43CA-B45C-05D48CB977EB}"/>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6-E0BD-43CA-B45C-05D48CB977EB}"/>
                </c:ext>
              </c:extLst>
            </c:dLbl>
            <c:dLbl>
              <c:idx val="120"/>
              <c:tx>
                <c:rich>
                  <a:bodyPr/>
                  <a:lstStyle/>
                  <a:p>
                    <a:fld id="{2C22ED7D-5AA4-4328-B7DC-9356686FC9A4}"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7-E0BD-43CA-B45C-05D48CB977EB}"/>
                </c:ext>
              </c:extLst>
            </c:dLbl>
            <c:dLbl>
              <c:idx val="121"/>
              <c:tx>
                <c:rich>
                  <a:bodyPr/>
                  <a:lstStyle/>
                  <a:p>
                    <a:fld id="{3CE32C8A-6F02-4EC8-BB29-1898BD2526F6}"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8-E0BD-43CA-B45C-05D48CB977EB}"/>
                </c:ext>
              </c:extLst>
            </c:dLbl>
            <c:dLbl>
              <c:idx val="122"/>
              <c:tx>
                <c:rich>
                  <a:bodyPr/>
                  <a:lstStyle/>
                  <a:p>
                    <a:fld id="{5E742637-9E8E-415A-B83F-C296B0A6E27C}"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9-E0BD-43CA-B45C-05D48CB977EB}"/>
                </c:ext>
              </c:extLst>
            </c:dLbl>
            <c:dLbl>
              <c:idx val="123"/>
              <c:tx>
                <c:rich>
                  <a:bodyPr/>
                  <a:lstStyle/>
                  <a:p>
                    <a:fld id="{F8A16089-7A6C-42BA-9FD6-B18B12CB957B}"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A-E0BD-43CA-B45C-05D48CB977EB}"/>
                </c:ext>
              </c:extLst>
            </c:dLbl>
            <c:dLbl>
              <c:idx val="124"/>
              <c:tx>
                <c:rich>
                  <a:bodyPr/>
                  <a:lstStyle/>
                  <a:p>
                    <a:fld id="{4E009BAB-6564-48BB-8FDA-CAE3CD2D0B48}"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B-E0BD-43CA-B45C-05D48CB977EB}"/>
                </c:ext>
              </c:extLst>
            </c:dLbl>
            <c:dLbl>
              <c:idx val="125"/>
              <c:tx>
                <c:rich>
                  <a:bodyPr/>
                  <a:lstStyle/>
                  <a:p>
                    <a:fld id="{1DC8BEE4-F554-4259-B3E0-1CB68482BEF9}"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C-E0BD-43CA-B45C-05D48CB977EB}"/>
                </c:ext>
              </c:extLst>
            </c:dLbl>
            <c:dLbl>
              <c:idx val="126"/>
              <c:tx>
                <c:rich>
                  <a:bodyPr/>
                  <a:lstStyle/>
                  <a:p>
                    <a:fld id="{1917E844-464B-4FF9-93DA-F1C72E8D313E}"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D-E0BD-43CA-B45C-05D48CB977EB}"/>
                </c:ext>
              </c:extLst>
            </c:dLbl>
            <c:dLbl>
              <c:idx val="127"/>
              <c:tx>
                <c:rich>
                  <a:bodyPr/>
                  <a:lstStyle/>
                  <a:p>
                    <a:fld id="{DB69C01B-1C88-478F-AC8A-84C0662B4D16}"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E-E0BD-43CA-B45C-05D48CB977EB}"/>
                </c:ext>
              </c:extLst>
            </c:dLbl>
            <c:dLbl>
              <c:idx val="128"/>
              <c:tx>
                <c:rich>
                  <a:bodyPr/>
                  <a:lstStyle/>
                  <a:p>
                    <a:fld id="{56A212F2-BB7E-4B6A-85F5-2F368E54D712}"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2F-E0BD-43CA-B45C-05D48CB977EB}"/>
                </c:ext>
              </c:extLst>
            </c:dLbl>
            <c:dLbl>
              <c:idx val="129"/>
              <c:tx>
                <c:rich>
                  <a:bodyPr/>
                  <a:lstStyle/>
                  <a:p>
                    <a:fld id="{3C17596D-0834-4086-9F4D-7212FE86B6FD}"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0-E0BD-43CA-B45C-05D48CB977EB}"/>
                </c:ext>
              </c:extLst>
            </c:dLbl>
            <c:dLbl>
              <c:idx val="130"/>
              <c:tx>
                <c:rich>
                  <a:bodyPr/>
                  <a:lstStyle/>
                  <a:p>
                    <a:fld id="{E6EE0A30-7CED-449F-B01D-2FA79CFA985B}"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1-E0BD-43CA-B45C-05D48CB977EB}"/>
                </c:ext>
              </c:extLst>
            </c:dLbl>
            <c:dLbl>
              <c:idx val="131"/>
              <c:tx>
                <c:rich>
                  <a:bodyPr/>
                  <a:lstStyle/>
                  <a:p>
                    <a:fld id="{C6549C43-D0C8-4489-AA84-D4E57EA6378A}"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2-E0BD-43CA-B45C-05D48CB977EB}"/>
                </c:ext>
              </c:extLst>
            </c:dLbl>
            <c:dLbl>
              <c:idx val="132"/>
              <c:tx>
                <c:rich>
                  <a:bodyPr/>
                  <a:lstStyle/>
                  <a:p>
                    <a:fld id="{C8385AFC-A773-4B38-8902-765130118739}"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3-E0BD-43CA-B45C-05D48CB977EB}"/>
                </c:ext>
              </c:extLst>
            </c:dLbl>
            <c:dLbl>
              <c:idx val="133"/>
              <c:tx>
                <c:rich>
                  <a:bodyPr/>
                  <a:lstStyle/>
                  <a:p>
                    <a:fld id="{1DC94C00-09A8-48C9-B77B-BFBB85FACB9B}"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4-E0BD-43CA-B45C-05D48CB977EB}"/>
                </c:ext>
              </c:extLst>
            </c:dLbl>
            <c:dLbl>
              <c:idx val="134"/>
              <c:tx>
                <c:rich>
                  <a:bodyPr/>
                  <a:lstStyle/>
                  <a:p>
                    <a:fld id="{C1E6EB1F-4D34-41B9-951B-38ADF7C62E9D}"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5-E0BD-43CA-B45C-05D48CB977EB}"/>
                </c:ext>
              </c:extLst>
            </c:dLbl>
            <c:dLbl>
              <c:idx val="135"/>
              <c:tx>
                <c:rich>
                  <a:bodyPr/>
                  <a:lstStyle/>
                  <a:p>
                    <a:fld id="{C2D0D2CC-1780-4B17-937E-DE5A3A9D4F80}"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6-E0BD-43CA-B45C-05D48CB977EB}"/>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7-E0BD-43CA-B45C-05D48CB977EB}"/>
                </c:ext>
              </c:extLst>
            </c:dLbl>
            <c:dLbl>
              <c:idx val="137"/>
              <c:tx>
                <c:rich>
                  <a:bodyPr/>
                  <a:lstStyle/>
                  <a:p>
                    <a:fld id="{2AFFBC8D-F55D-48A8-94E8-CF1707D3A8D9}"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8-E0BD-43CA-B45C-05D48CB977EB}"/>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9-E0BD-43CA-B45C-05D48CB977EB}"/>
                </c:ext>
              </c:extLst>
            </c:dLbl>
            <c:dLbl>
              <c:idx val="139"/>
              <c:tx>
                <c:rich>
                  <a:bodyPr/>
                  <a:lstStyle/>
                  <a:p>
                    <a:fld id="{C56EF72A-6864-4E9B-97D2-547507ABD63E}"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A-E0BD-43CA-B45C-05D48CB977EB}"/>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B-E0BD-43CA-B45C-05D48CB977EB}"/>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C-E0BD-43CA-B45C-05D48CB977EB}"/>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D-E0BD-43CA-B45C-05D48CB977EB}"/>
                </c:ext>
              </c:extLst>
            </c:dLbl>
            <c:dLbl>
              <c:idx val="143"/>
              <c:tx>
                <c:rich>
                  <a:bodyPr/>
                  <a:lstStyle/>
                  <a:p>
                    <a:fld id="{09F7B4D0-5221-43F9-AA35-0C94C9DF01A7}"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3E-E0BD-43CA-B45C-05D48CB977EB}"/>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F-E0BD-43CA-B45C-05D48CB977EB}"/>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0-E0BD-43CA-B45C-05D48CB977EB}"/>
                </c:ext>
              </c:extLst>
            </c:dLbl>
            <c:dLbl>
              <c:idx val="146"/>
              <c:tx>
                <c:rich>
                  <a:bodyPr/>
                  <a:lstStyle/>
                  <a:p>
                    <a:fld id="{998A34E6-2045-4DD4-BCB7-40301887CD94}"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41-E0BD-43CA-B45C-05D48CB977EB}"/>
                </c:ext>
              </c:extLst>
            </c:dLbl>
            <c:dLbl>
              <c:idx val="147"/>
              <c:tx>
                <c:rich>
                  <a:bodyPr/>
                  <a:lstStyle/>
                  <a:p>
                    <a:fld id="{CD48C1D2-F39C-4755-B91E-131D27B8B5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2-E0BD-43CA-B45C-05D48CB977EB}"/>
                </c:ext>
              </c:extLst>
            </c:dLbl>
            <c:dLbl>
              <c:idx val="148"/>
              <c:tx>
                <c:rich>
                  <a:bodyPr/>
                  <a:lstStyle/>
                  <a:p>
                    <a:fld id="{34B2214B-A296-48DA-90CA-E441B638DF0A}"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43-E0BD-43CA-B45C-05D48CB977EB}"/>
                </c:ext>
              </c:extLst>
            </c:dLbl>
            <c:dLbl>
              <c:idx val="149"/>
              <c:tx>
                <c:rich>
                  <a:bodyPr/>
                  <a:lstStyle/>
                  <a:p>
                    <a:fld id="{F46E020C-481A-41DD-86BF-06B4A23902D8}" type="CELLRANGE">
                      <a:rPr lang="en-US"/>
                      <a:pPr/>
                      <a:t>[CELLRANGE]</a:t>
                    </a:fld>
                    <a:endParaRPr lang="en-US"/>
                  </a:p>
                </c:rich>
              </c:tx>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dlblFieldTable/>
                  <c15:showDataLabelsRange val="1"/>
                </c:ext>
                <c:ext xmlns:c16="http://schemas.microsoft.com/office/drawing/2014/chart" uri="{C3380CC4-5D6E-409C-BE32-E72D297353CC}">
                  <c16:uniqueId val="{00000144-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xmlns:c15="http://schemas.microsoft.com/office/drawing/2012/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extLst xmlns:c15="http://schemas.microsoft.com/office/drawing/2012/chart"/>
            </c:numRef>
          </c:xVal>
          <c:yVal>
            <c:numRef>
              <c:f>'DII corr with DCI'!$H$2:$H$151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formatCode="General">
                  <c:v>0.30606156294068976</c:v>
                </c:pt>
                <c:pt idx="31">
                  <c:v>#N/A</c:v>
                </c:pt>
                <c:pt idx="32">
                  <c:v>#N/A</c:v>
                </c:pt>
                <c:pt idx="33">
                  <c:v>#N/A</c:v>
                </c:pt>
                <c:pt idx="34" formatCode="General">
                  <c:v>0.29642694574037348</c:v>
                </c:pt>
                <c:pt idx="35">
                  <c:v>#N/A</c:v>
                </c:pt>
                <c:pt idx="36" formatCode="General">
                  <c:v>0.29331631356400706</c:v>
                </c:pt>
                <c:pt idx="37" formatCode="General">
                  <c:v>0.38677203396292342</c:v>
                </c:pt>
                <c:pt idx="38">
                  <c:v>#N/A</c:v>
                </c:pt>
                <c:pt idx="39">
                  <c:v>#N/A</c:v>
                </c:pt>
                <c:pt idx="40" formatCode="General">
                  <c:v>0.36318498372542413</c:v>
                </c:pt>
                <c:pt idx="41">
                  <c:v>#N/A</c:v>
                </c:pt>
                <c:pt idx="42">
                  <c:v>#N/A</c:v>
                </c:pt>
                <c:pt idx="43" formatCode="General">
                  <c:v>0.41051549589869474</c:v>
                </c:pt>
                <c:pt idx="44" formatCode="General">
                  <c:v>0.43249429364433389</c:v>
                </c:pt>
                <c:pt idx="45">
                  <c:v>#N/A</c:v>
                </c:pt>
                <c:pt idx="46">
                  <c:v>#N/A</c:v>
                </c:pt>
                <c:pt idx="47">
                  <c:v>#N/A</c:v>
                </c:pt>
                <c:pt idx="48" formatCode="General">
                  <c:v>0.37699827758684173</c:v>
                </c:pt>
                <c:pt idx="49" formatCode="General">
                  <c:v>0.55130611009615493</c:v>
                </c:pt>
                <c:pt idx="50">
                  <c:v>#N/A</c:v>
                </c:pt>
                <c:pt idx="51">
                  <c:v>#N/A</c:v>
                </c:pt>
                <c:pt idx="52">
                  <c:v>#N/A</c:v>
                </c:pt>
                <c:pt idx="53">
                  <c:v>#N/A</c:v>
                </c:pt>
                <c:pt idx="54">
                  <c:v>#N/A</c:v>
                </c:pt>
                <c:pt idx="55">
                  <c:v>#N/A</c:v>
                </c:pt>
                <c:pt idx="56" formatCode="General">
                  <c:v>0.38632063499076003</c:v>
                </c:pt>
                <c:pt idx="57">
                  <c:v>#N/A</c:v>
                </c:pt>
                <c:pt idx="58">
                  <c:v>#N/A</c:v>
                </c:pt>
                <c:pt idx="59">
                  <c:v>#N/A</c:v>
                </c:pt>
                <c:pt idx="60">
                  <c:v>#N/A</c:v>
                </c:pt>
                <c:pt idx="61" formatCode="General">
                  <c:v>0.43307184130583631</c:v>
                </c:pt>
                <c:pt idx="62">
                  <c:v>#N/A</c:v>
                </c:pt>
                <c:pt idx="63">
                  <c:v>#N/A</c:v>
                </c:pt>
                <c:pt idx="64">
                  <c:v>#N/A</c:v>
                </c:pt>
                <c:pt idx="65" formatCode="General">
                  <c:v>0.42735947555256559</c:v>
                </c:pt>
                <c:pt idx="66">
                  <c:v>#N/A</c:v>
                </c:pt>
                <c:pt idx="67">
                  <c:v>#N/A</c:v>
                </c:pt>
                <c:pt idx="68">
                  <c:v>#N/A</c:v>
                </c:pt>
                <c:pt idx="69">
                  <c:v>#N/A</c:v>
                </c:pt>
                <c:pt idx="70">
                  <c:v>#N/A</c:v>
                </c:pt>
                <c:pt idx="71">
                  <c:v>#N/A</c:v>
                </c:pt>
                <c:pt idx="72" formatCode="General">
                  <c:v>0.38534678388782856</c:v>
                </c:pt>
                <c:pt idx="73" formatCode="General">
                  <c:v>0.46431571177388548</c:v>
                </c:pt>
                <c:pt idx="74">
                  <c:v>#N/A</c:v>
                </c:pt>
                <c:pt idx="75">
                  <c:v>#N/A</c:v>
                </c:pt>
                <c:pt idx="76">
                  <c:v>#N/A</c:v>
                </c:pt>
                <c:pt idx="77">
                  <c:v>#N/A</c:v>
                </c:pt>
                <c:pt idx="78" formatCode="General">
                  <c:v>0.44209421415847006</c:v>
                </c:pt>
                <c:pt idx="79">
                  <c:v>#N/A</c:v>
                </c:pt>
                <c:pt idx="80" formatCode="General">
                  <c:v>0.51737879731607272</c:v>
                </c:pt>
                <c:pt idx="81">
                  <c:v>#N/A</c:v>
                </c:pt>
                <c:pt idx="82" formatCode="General">
                  <c:v>0.45683169125746453</c:v>
                </c:pt>
                <c:pt idx="83">
                  <c:v>#N/A</c:v>
                </c:pt>
                <c:pt idx="84">
                  <c:v>#N/A</c:v>
                </c:pt>
                <c:pt idx="85">
                  <c:v>#N/A</c:v>
                </c:pt>
                <c:pt idx="86">
                  <c:v>#N/A</c:v>
                </c:pt>
                <c:pt idx="87">
                  <c:v>#N/A</c:v>
                </c:pt>
                <c:pt idx="88">
                  <c:v>#N/A</c:v>
                </c:pt>
                <c:pt idx="89">
                  <c:v>#N/A</c:v>
                </c:pt>
                <c:pt idx="90">
                  <c:v>#N/A</c:v>
                </c:pt>
                <c:pt idx="91" formatCode="General">
                  <c:v>0.42405017740337508</c:v>
                </c:pt>
                <c:pt idx="92">
                  <c:v>#N/A</c:v>
                </c:pt>
                <c:pt idx="93">
                  <c:v>#N/A</c:v>
                </c:pt>
                <c:pt idx="94">
                  <c:v>#N/A</c:v>
                </c:pt>
                <c:pt idx="95">
                  <c:v>#N/A</c:v>
                </c:pt>
                <c:pt idx="96" formatCode="General">
                  <c:v>0.50183226158314487</c:v>
                </c:pt>
                <c:pt idx="97">
                  <c:v>#N/A</c:v>
                </c:pt>
                <c:pt idx="98">
                  <c:v>#N/A</c:v>
                </c:pt>
                <c:pt idx="99">
                  <c:v>#N/A</c:v>
                </c:pt>
                <c:pt idx="100">
                  <c:v>#N/A</c:v>
                </c:pt>
                <c:pt idx="101">
                  <c:v>#N/A</c:v>
                </c:pt>
                <c:pt idx="102">
                  <c:v>#N/A</c:v>
                </c:pt>
                <c:pt idx="103">
                  <c:v>#N/A</c:v>
                </c:pt>
                <c:pt idx="104">
                  <c:v>#N/A</c:v>
                </c:pt>
                <c:pt idx="105">
                  <c:v>#N/A</c:v>
                </c:pt>
                <c:pt idx="106">
                  <c:v>#N/A</c:v>
                </c:pt>
                <c:pt idx="107">
                  <c:v>#N/A</c:v>
                </c:pt>
                <c:pt idx="108" formatCode="General">
                  <c:v>0.51202031824596039</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formatCode="General">
                  <c:v>0.65754550062228134</c:v>
                </c:pt>
                <c:pt idx="148">
                  <c:v>#N/A</c:v>
                </c:pt>
                <c:pt idx="149">
                  <c:v>#N/A</c:v>
                </c:pt>
              </c:numCache>
              <c:extLst xmlns:c15="http://schemas.microsoft.com/office/drawing/2012/chart"/>
            </c:numRef>
          </c:yVal>
          <c:smooth val="0"/>
          <c:extLst xmlns:c15="http://schemas.microsoft.com/office/drawing/2012/chart">
            <c:ext xmlns:c15="http://schemas.microsoft.com/office/drawing/2012/chart" uri="{02D57815-91ED-43cb-92C2-25804820EDAC}">
              <c15:datalabelsRange>
                <c15:f>'C:\Users\10147314\Downloads\[L2200275-World Development Challenges Report Requested Graphs.xlsx]Figure 39'!$B$3:$B$163</c15:f>
                <c15:dlblRangeCache>
                  <c:ptCount val="161"/>
                  <c:pt idx="4">
                    <c:v> Iraq</c:v>
                  </c:pt>
                  <c:pt idx="8">
                    <c:v> Libya</c:v>
                  </c:pt>
                  <c:pt idx="14">
                    <c:v> Sudan</c:v>
                  </c:pt>
                  <c:pt idx="15">
                    <c:v> Syrian Arab Republic</c:v>
                  </c:pt>
                  <c:pt idx="18">
                    <c:v> Yemen</c:v>
                  </c:pt>
                  <c:pt idx="19">
                    <c:v> Somalia</c:v>
                  </c:pt>
                </c15:dlblRangeCache>
              </c15:datalabelsRange>
            </c:ext>
            <c:ext xmlns:c16="http://schemas.microsoft.com/office/drawing/2014/chart" uri="{C3380CC4-5D6E-409C-BE32-E72D297353CC}">
              <c16:uniqueId val="{00000145-E0BD-43CA-B45C-05D48CB977EB}"/>
            </c:ext>
          </c:extLst>
        </c:ser>
        <c:ser>
          <c:idx val="5"/>
          <c:order val="5"/>
          <c:tx>
            <c:strRef>
              <c:f>'DII corr with DCI'!$I$1</c:f>
              <c:strCache>
                <c:ptCount val="1"/>
                <c:pt idx="0">
                  <c:v>Middle East and North Africa</c:v>
                </c:pt>
              </c:strCache>
            </c:strRef>
          </c:tx>
          <c:spPr>
            <a:ln w="19050" cap="rnd">
              <a:noFill/>
              <a:round/>
            </a:ln>
            <a:effectLst/>
          </c:spPr>
          <c:marker>
            <c:symbol val="diamond"/>
            <c:size val="6"/>
            <c:spPr>
              <a:solidFill>
                <a:srgbClr val="FFC000"/>
              </a:solidFill>
              <a:ln w="9525">
                <a:noFill/>
              </a:ln>
              <a:effectLst/>
            </c:spPr>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6-E0BD-43CA-B45C-05D48CB977EB}"/>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7-E0BD-43CA-B45C-05D48CB977EB}"/>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8-E0BD-43CA-B45C-05D48CB977EB}"/>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9-E0BD-43CA-B45C-05D48CB977EB}"/>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A-E0BD-43CA-B45C-05D48CB977EB}"/>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B-E0BD-43CA-B45C-05D48CB977EB}"/>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C-E0BD-43CA-B45C-05D48CB977EB}"/>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D-E0BD-43CA-B45C-05D48CB977EB}"/>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E-E0BD-43CA-B45C-05D48CB977EB}"/>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F-E0BD-43CA-B45C-05D48CB977EB}"/>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0-E0BD-43CA-B45C-05D48CB977EB}"/>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1-E0BD-43CA-B45C-05D48CB977EB}"/>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2-E0BD-43CA-B45C-05D48CB977EB}"/>
                </c:ext>
              </c:extLst>
            </c:dLbl>
            <c:dLbl>
              <c:idx val="13"/>
              <c:tx>
                <c:rich>
                  <a:bodyPr/>
                  <a:lstStyle/>
                  <a:p>
                    <a:fld id="{7E59B23A-6A0C-4179-9953-D1FACD9CA4B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3-E0BD-43CA-B45C-05D48CB977EB}"/>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4-E0BD-43CA-B45C-05D48CB977EB}"/>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5-E0BD-43CA-B45C-05D48CB977EB}"/>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6-E0BD-43CA-B45C-05D48CB977EB}"/>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7-E0BD-43CA-B45C-05D48CB977EB}"/>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8-E0BD-43CA-B45C-05D48CB977EB}"/>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9-E0BD-43CA-B45C-05D48CB977EB}"/>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A-E0BD-43CA-B45C-05D48CB977EB}"/>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B-E0BD-43CA-B45C-05D48CB977EB}"/>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C-E0BD-43CA-B45C-05D48CB977EB}"/>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D-E0BD-43CA-B45C-05D48CB977EB}"/>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E-E0BD-43CA-B45C-05D48CB977EB}"/>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F-E0BD-43CA-B45C-05D48CB977EB}"/>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0-E0BD-43CA-B45C-05D48CB977EB}"/>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1-E0BD-43CA-B45C-05D48CB977EB}"/>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2-E0BD-43CA-B45C-05D48CB977EB}"/>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3-E0BD-43CA-B45C-05D48CB977EB}"/>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4-E0BD-43CA-B45C-05D48CB977EB}"/>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5-E0BD-43CA-B45C-05D48CB977EB}"/>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6-E0BD-43CA-B45C-05D48CB977EB}"/>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7-E0BD-43CA-B45C-05D48CB977EB}"/>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8-E0BD-43CA-B45C-05D48CB977EB}"/>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9-E0BD-43CA-B45C-05D48CB977EB}"/>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A-E0BD-43CA-B45C-05D48CB977EB}"/>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B-E0BD-43CA-B45C-05D48CB977EB}"/>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C-E0BD-43CA-B45C-05D48CB977EB}"/>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D-E0BD-43CA-B45C-05D48CB977EB}"/>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E-E0BD-43CA-B45C-05D48CB977EB}"/>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F-E0BD-43CA-B45C-05D48CB977EB}"/>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0-E0BD-43CA-B45C-05D48CB977EB}"/>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1-E0BD-43CA-B45C-05D48CB977EB}"/>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2-E0BD-43CA-B45C-05D48CB977EB}"/>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3-E0BD-43CA-B45C-05D48CB977EB}"/>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4-E0BD-43CA-B45C-05D48CB977EB}"/>
                </c:ext>
              </c:extLst>
            </c:dLbl>
            <c:dLbl>
              <c:idx val="47"/>
              <c:tx>
                <c:rich>
                  <a:bodyPr/>
                  <a:lstStyle/>
                  <a:p>
                    <a:fld id="{4F5C9AB7-7F5B-49E6-9036-23AD6C5B697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5-E0BD-43CA-B45C-05D48CB977EB}"/>
                </c:ext>
              </c:extLst>
            </c:dLbl>
            <c:dLbl>
              <c:idx val="48"/>
              <c:tx>
                <c:rich>
                  <a:bodyPr/>
                  <a:lstStyle/>
                  <a:p>
                    <a:fld id="{7C9F748B-5CD1-4E05-AD2C-BAAFDD25A6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6-E0BD-43CA-B45C-05D48CB977EB}"/>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7-E0BD-43CA-B45C-05D48CB977EB}"/>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8-E0BD-43CA-B45C-05D48CB977EB}"/>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9-E0BD-43CA-B45C-05D48CB977EB}"/>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A-E0BD-43CA-B45C-05D48CB977EB}"/>
                </c:ext>
              </c:extLst>
            </c:dLbl>
            <c:dLbl>
              <c:idx val="53"/>
              <c:tx>
                <c:rich>
                  <a:bodyPr/>
                  <a:lstStyle/>
                  <a:p>
                    <a:fld id="{711B4CA4-C7D7-40F6-9480-17A3F3A4F6A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B-E0BD-43CA-B45C-05D48CB977EB}"/>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C-E0BD-43CA-B45C-05D48CB977EB}"/>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D-E0BD-43CA-B45C-05D48CB977EB}"/>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E-E0BD-43CA-B45C-05D48CB977EB}"/>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F-E0BD-43CA-B45C-05D48CB977EB}"/>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0-E0BD-43CA-B45C-05D48CB977EB}"/>
                </c:ext>
              </c:extLst>
            </c:dLbl>
            <c:dLbl>
              <c:idx val="59"/>
              <c:tx>
                <c:rich>
                  <a:bodyPr/>
                  <a:lstStyle/>
                  <a:p>
                    <a:fld id="{4E400A9F-1655-45B7-B556-00B3214DBDE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1-E0BD-43CA-B45C-05D48CB977EB}"/>
                </c:ext>
              </c:extLst>
            </c:dLbl>
            <c:dLbl>
              <c:idx val="60"/>
              <c:tx>
                <c:rich>
                  <a:bodyPr/>
                  <a:lstStyle/>
                  <a:p>
                    <a:fld id="{C5DB11A1-2C14-4AAC-9332-830621C0475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2-E0BD-43CA-B45C-05D48CB977EB}"/>
                </c:ext>
              </c:extLst>
            </c:dLbl>
            <c:dLbl>
              <c:idx val="61"/>
              <c:tx>
                <c:rich>
                  <a:bodyPr/>
                  <a:lstStyle/>
                  <a:p>
                    <a:fld id="{DD17334A-030F-4273-924E-74D978DA1A2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3-E0BD-43CA-B45C-05D48CB977EB}"/>
                </c:ext>
              </c:extLst>
            </c:dLbl>
            <c:dLbl>
              <c:idx val="62"/>
              <c:tx>
                <c:rich>
                  <a:bodyPr/>
                  <a:lstStyle/>
                  <a:p>
                    <a:fld id="{64152E1C-EA59-49F9-893C-17E6DDC90C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4-E0BD-43CA-B45C-05D48CB977EB}"/>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5-E0BD-43CA-B45C-05D48CB977EB}"/>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6-E0BD-43CA-B45C-05D48CB977EB}"/>
                </c:ext>
              </c:extLst>
            </c:dLbl>
            <c:dLbl>
              <c:idx val="65"/>
              <c:tx>
                <c:rich>
                  <a:bodyPr/>
                  <a:lstStyle/>
                  <a:p>
                    <a:fld id="{7FCE05B3-3BAA-4097-8C6F-27B7BEB838E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7-E0BD-43CA-B45C-05D48CB977EB}"/>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8-E0BD-43CA-B45C-05D48CB977EB}"/>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9-E0BD-43CA-B45C-05D48CB977EB}"/>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A-E0BD-43CA-B45C-05D48CB977EB}"/>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B-E0BD-43CA-B45C-05D48CB977EB}"/>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C-E0BD-43CA-B45C-05D48CB977EB}"/>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D-E0BD-43CA-B45C-05D48CB977EB}"/>
                </c:ext>
              </c:extLst>
            </c:dLbl>
            <c:dLbl>
              <c:idx val="72"/>
              <c:tx>
                <c:rich>
                  <a:bodyPr/>
                  <a:lstStyle/>
                  <a:p>
                    <a:fld id="{F6A9C50D-8915-4069-935A-7AE8DAF5182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E-E0BD-43CA-B45C-05D48CB977EB}"/>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F-E0BD-43CA-B45C-05D48CB977EB}"/>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0-E0BD-43CA-B45C-05D48CB977EB}"/>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1-E0BD-43CA-B45C-05D48CB977EB}"/>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2-E0BD-43CA-B45C-05D48CB977EB}"/>
                </c:ext>
              </c:extLst>
            </c:dLbl>
            <c:dLbl>
              <c:idx val="77"/>
              <c:tx>
                <c:rich>
                  <a:bodyPr/>
                  <a:lstStyle/>
                  <a:p>
                    <a:fld id="{905F9D79-7420-4A03-B8FC-EBDBBDE67A3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3-E0BD-43CA-B45C-05D48CB977EB}"/>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4-E0BD-43CA-B45C-05D48CB977EB}"/>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5-E0BD-43CA-B45C-05D48CB977EB}"/>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6-E0BD-43CA-B45C-05D48CB977EB}"/>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7-E0BD-43CA-B45C-05D48CB977EB}"/>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8-E0BD-43CA-B45C-05D48CB977EB}"/>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9-E0BD-43CA-B45C-05D48CB977EB}"/>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A-E0BD-43CA-B45C-05D48CB977EB}"/>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B-E0BD-43CA-B45C-05D48CB977EB}"/>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C-E0BD-43CA-B45C-05D48CB977EB}"/>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D-E0BD-43CA-B45C-05D48CB977EB}"/>
                </c:ext>
              </c:extLst>
            </c:dLbl>
            <c:dLbl>
              <c:idx val="88"/>
              <c:tx>
                <c:rich>
                  <a:bodyPr/>
                  <a:lstStyle/>
                  <a:p>
                    <a:fld id="{FE96086F-87A2-46E5-B092-4D7169A41CD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E-E0BD-43CA-B45C-05D48CB977EB}"/>
                </c:ext>
              </c:extLst>
            </c:dLbl>
            <c:dLbl>
              <c:idx val="89"/>
              <c:tx>
                <c:rich>
                  <a:bodyPr/>
                  <a:lstStyle/>
                  <a:p>
                    <a:fld id="{3A64A710-44BA-4545-8B7A-3693CF3A43C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F-E0BD-43CA-B45C-05D48CB977EB}"/>
                </c:ext>
              </c:extLst>
            </c:dLbl>
            <c:dLbl>
              <c:idx val="90"/>
              <c:tx>
                <c:rich>
                  <a:bodyPr/>
                  <a:lstStyle/>
                  <a:p>
                    <a:fld id="{3BBD6506-C954-44B7-9879-E09491B758B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0-E0BD-43CA-B45C-05D48CB977EB}"/>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1-E0BD-43CA-B45C-05D48CB977EB}"/>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2-E0BD-43CA-B45C-05D48CB977EB}"/>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3-E0BD-43CA-B45C-05D48CB977EB}"/>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4-E0BD-43CA-B45C-05D48CB977EB}"/>
                </c:ext>
              </c:extLst>
            </c:dLbl>
            <c:dLbl>
              <c:idx val="95"/>
              <c:tx>
                <c:rich>
                  <a:bodyPr/>
                  <a:lstStyle/>
                  <a:p>
                    <a:fld id="{E85F1696-D017-409D-AA6A-B8072D9B0A8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5-E0BD-43CA-B45C-05D48CB977EB}"/>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6-E0BD-43CA-B45C-05D48CB977EB}"/>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7-E0BD-43CA-B45C-05D48CB977EB}"/>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8-E0BD-43CA-B45C-05D48CB977EB}"/>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9-E0BD-43CA-B45C-05D48CB977EB}"/>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A-E0BD-43CA-B45C-05D48CB977EB}"/>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B-E0BD-43CA-B45C-05D48CB977EB}"/>
                </c:ext>
              </c:extLst>
            </c:dLbl>
            <c:dLbl>
              <c:idx val="102"/>
              <c:tx>
                <c:rich>
                  <a:bodyPr/>
                  <a:lstStyle/>
                  <a:p>
                    <a:fld id="{3C2882E3-A0C1-4B38-B96F-20E491A8AC0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C-E0BD-43CA-B45C-05D48CB977EB}"/>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D-E0BD-43CA-B45C-05D48CB977EB}"/>
                </c:ext>
              </c:extLst>
            </c:dLbl>
            <c:dLbl>
              <c:idx val="104"/>
              <c:tx>
                <c:rich>
                  <a:bodyPr/>
                  <a:lstStyle/>
                  <a:p>
                    <a:fld id="{D8B8836B-E904-46B0-85BE-BFBF27639E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AE-E0BD-43CA-B45C-05D48CB977EB}"/>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F-E0BD-43CA-B45C-05D48CB977EB}"/>
                </c:ext>
              </c:extLst>
            </c:dLbl>
            <c:dLbl>
              <c:idx val="106"/>
              <c:tx>
                <c:rich>
                  <a:bodyPr/>
                  <a:lstStyle/>
                  <a:p>
                    <a:fld id="{A8449517-274B-49D9-BCBC-7D9FBB0D831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0-E0BD-43CA-B45C-05D48CB977EB}"/>
                </c:ext>
              </c:extLst>
            </c:dLbl>
            <c:dLbl>
              <c:idx val="107"/>
              <c:tx>
                <c:rich>
                  <a:bodyPr/>
                  <a:lstStyle/>
                  <a:p>
                    <a:fld id="{60EE28E7-AB78-4398-8102-E2182073B8B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1-E0BD-43CA-B45C-05D48CB977EB}"/>
                </c:ext>
              </c:extLst>
            </c:dLbl>
            <c:dLbl>
              <c:idx val="108"/>
              <c:tx>
                <c:rich>
                  <a:bodyPr/>
                  <a:lstStyle/>
                  <a:p>
                    <a:fld id="{82222DFC-95CE-42FE-9A5B-5C423975450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2-E0BD-43CA-B45C-05D48CB977EB}"/>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3-E0BD-43CA-B45C-05D48CB977EB}"/>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4-E0BD-43CA-B45C-05D48CB977EB}"/>
                </c:ext>
              </c:extLst>
            </c:dLbl>
            <c:dLbl>
              <c:idx val="111"/>
              <c:tx>
                <c:rich>
                  <a:bodyPr/>
                  <a:lstStyle/>
                  <a:p>
                    <a:fld id="{5405F6BE-9892-4ED9-8D62-93608C7592D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5-E0BD-43CA-B45C-05D48CB977EB}"/>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6-E0BD-43CA-B45C-05D48CB977EB}"/>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7-E0BD-43CA-B45C-05D48CB977EB}"/>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8-E0BD-43CA-B45C-05D48CB977EB}"/>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9-E0BD-43CA-B45C-05D48CB977EB}"/>
                </c:ext>
              </c:extLst>
            </c:dLbl>
            <c:dLbl>
              <c:idx val="116"/>
              <c:tx>
                <c:rich>
                  <a:bodyPr/>
                  <a:lstStyle/>
                  <a:p>
                    <a:fld id="{E319EA38-4875-4DF0-BE42-F885F8F49A8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A-E0BD-43CA-B45C-05D48CB977EB}"/>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B-E0BD-43CA-B45C-05D48CB977EB}"/>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C-E0BD-43CA-B45C-05D48CB977EB}"/>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D-E0BD-43CA-B45C-05D48CB977EB}"/>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E-E0BD-43CA-B45C-05D48CB977EB}"/>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F-E0BD-43CA-B45C-05D48CB977EB}"/>
                </c:ext>
              </c:extLst>
            </c:dLbl>
            <c:dLbl>
              <c:idx val="122"/>
              <c:tx>
                <c:rich>
                  <a:bodyPr/>
                  <a:lstStyle/>
                  <a:p>
                    <a:fld id="{B37EEBCA-DA9A-48D0-AC70-740A50254F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0-E0BD-43CA-B45C-05D48CB977EB}"/>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1-E0BD-43CA-B45C-05D48CB977EB}"/>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2-E0BD-43CA-B45C-05D48CB977EB}"/>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3-E0BD-43CA-B45C-05D48CB977EB}"/>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4-E0BD-43CA-B45C-05D48CB977EB}"/>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5-E0BD-43CA-B45C-05D48CB977EB}"/>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6-E0BD-43CA-B45C-05D48CB977EB}"/>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7-E0BD-43CA-B45C-05D48CB977EB}"/>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8-E0BD-43CA-B45C-05D48CB977EB}"/>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9-E0BD-43CA-B45C-05D48CB977EB}"/>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A-E0BD-43CA-B45C-05D48CB977EB}"/>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B-E0BD-43CA-B45C-05D48CB977EB}"/>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C-E0BD-43CA-B45C-05D48CB977EB}"/>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D-E0BD-43CA-B45C-05D48CB977EB}"/>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E-E0BD-43CA-B45C-05D48CB977EB}"/>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F-E0BD-43CA-B45C-05D48CB977EB}"/>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0-E0BD-43CA-B45C-05D48CB977EB}"/>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1-E0BD-43CA-B45C-05D48CB977EB}"/>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2-E0BD-43CA-B45C-05D48CB977EB}"/>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3-E0BD-43CA-B45C-05D48CB977EB}"/>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4-E0BD-43CA-B45C-05D48CB977EB}"/>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5-E0BD-43CA-B45C-05D48CB977EB}"/>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6-E0BD-43CA-B45C-05D48CB977EB}"/>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7-E0BD-43CA-B45C-05D48CB977EB}"/>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8-E0BD-43CA-B45C-05D48CB977EB}"/>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9-E0BD-43CA-B45C-05D48CB977EB}"/>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A-E0BD-43CA-B45C-05D48CB977EB}"/>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B-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DCI'!$I$2:$I$151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numCache>
            </c:numRef>
          </c:yVal>
          <c:smooth val="0"/>
          <c:extLst>
            <c:ext xmlns:c15="http://schemas.microsoft.com/office/drawing/2012/chart" uri="{02D57815-91ED-43cb-92C2-25804820EDAC}">
              <c15:datalabelsRange>
                <c15:f>'C:\Users\10147314\Downloads\[L2200275-World Development Challenges Report Requested Graphs.xlsx]Figure 39'!$B$3:$B$163</c15:f>
                <c15:dlblRangeCache>
                  <c:ptCount val="161"/>
                  <c:pt idx="4">
                    <c:v> Iraq</c:v>
                  </c:pt>
                  <c:pt idx="8">
                    <c:v> Libya</c:v>
                  </c:pt>
                  <c:pt idx="14">
                    <c:v> Sudan</c:v>
                  </c:pt>
                  <c:pt idx="15">
                    <c:v> Syrian Arab Republic</c:v>
                  </c:pt>
                  <c:pt idx="18">
                    <c:v> Yemen</c:v>
                  </c:pt>
                  <c:pt idx="19">
                    <c:v> Somalia</c:v>
                  </c:pt>
                </c15:dlblRangeCache>
              </c15:datalabelsRange>
            </c:ext>
            <c:ext xmlns:c16="http://schemas.microsoft.com/office/drawing/2014/chart" uri="{C3380CC4-5D6E-409C-BE32-E72D297353CC}">
              <c16:uniqueId val="{000001DC-E0BD-43CA-B45C-05D48CB977EB}"/>
            </c:ext>
          </c:extLst>
        </c:ser>
        <c:ser>
          <c:idx val="6"/>
          <c:order val="6"/>
          <c:tx>
            <c:strRef>
              <c:f>'DII corr with DCI'!$J$1</c:f>
              <c:strCache>
                <c:ptCount val="1"/>
                <c:pt idx="0">
                  <c:v>أمريكا الشمالية</c:v>
                </c:pt>
              </c:strCache>
            </c:strRef>
          </c:tx>
          <c:spPr>
            <a:ln w="19050" cap="rnd">
              <a:noFill/>
              <a:round/>
            </a:ln>
            <a:effectLst/>
          </c:spPr>
          <c:marker>
            <c:symbol val="diamond"/>
            <c:size val="6"/>
            <c:spPr>
              <a:solidFill>
                <a:srgbClr val="002060"/>
              </a:solidFill>
              <a:ln w="9525">
                <a:noFill/>
              </a:ln>
              <a:effectLst/>
            </c:spPr>
          </c:marker>
          <c:dLbls>
            <c:delete val="1"/>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DCI'!$J$2:$J$151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formatCode="General">
                  <c:v>0.22330787338104865</c:v>
                </c:pt>
                <c:pt idx="21">
                  <c:v>#N/A</c:v>
                </c:pt>
                <c:pt idx="22">
                  <c:v>#N/A</c:v>
                </c:pt>
                <c:pt idx="23">
                  <c:v>#N/A</c:v>
                </c:pt>
                <c:pt idx="24">
                  <c:v>#N/A</c:v>
                </c:pt>
                <c:pt idx="25">
                  <c:v>#N/A</c:v>
                </c:pt>
                <c:pt idx="26">
                  <c:v>#N/A</c:v>
                </c:pt>
                <c:pt idx="27">
                  <c:v>#N/A</c:v>
                </c:pt>
                <c:pt idx="28" formatCode="General">
                  <c:v>0.25212225938287841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numCache>
            </c:numRef>
          </c:yVal>
          <c:smooth val="0"/>
          <c:extLst>
            <c:ext xmlns:c16="http://schemas.microsoft.com/office/drawing/2014/chart" uri="{C3380CC4-5D6E-409C-BE32-E72D297353CC}">
              <c16:uniqueId val="{000001DD-E0BD-43CA-B45C-05D48CB977EB}"/>
            </c:ext>
          </c:extLst>
        </c:ser>
        <c:ser>
          <c:idx val="7"/>
          <c:order val="7"/>
          <c:tx>
            <c:strRef>
              <c:f>'DII corr with DCI'!$K$1</c:f>
              <c:strCache>
                <c:ptCount val="1"/>
                <c:pt idx="0">
                  <c:v>جنوب آسيا</c:v>
                </c:pt>
              </c:strCache>
            </c:strRef>
          </c:tx>
          <c:spPr>
            <a:ln w="19050" cap="rnd">
              <a:noFill/>
              <a:round/>
            </a:ln>
            <a:effectLst/>
          </c:spPr>
          <c:marker>
            <c:symbol val="diamond"/>
            <c:size val="6"/>
            <c:spPr>
              <a:solidFill>
                <a:srgbClr val="7030A0"/>
              </a:solidFill>
              <a:ln w="9525">
                <a:noFill/>
              </a:ln>
              <a:effectLst/>
            </c:spPr>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E-E0BD-43CA-B45C-05D48CB977EB}"/>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F-E0BD-43CA-B45C-05D48CB977EB}"/>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0-E0BD-43CA-B45C-05D48CB977EB}"/>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1-E0BD-43CA-B45C-05D48CB977EB}"/>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2-E0BD-43CA-B45C-05D48CB977EB}"/>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3-E0BD-43CA-B45C-05D48CB977EB}"/>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4-E0BD-43CA-B45C-05D48CB977EB}"/>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5-E0BD-43CA-B45C-05D48CB977EB}"/>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6-E0BD-43CA-B45C-05D48CB977EB}"/>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7-E0BD-43CA-B45C-05D48CB977EB}"/>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8-E0BD-43CA-B45C-05D48CB977EB}"/>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9-E0BD-43CA-B45C-05D48CB977EB}"/>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A-E0BD-43CA-B45C-05D48CB977EB}"/>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B-E0BD-43CA-B45C-05D48CB977EB}"/>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C-E0BD-43CA-B45C-05D48CB977EB}"/>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D-E0BD-43CA-B45C-05D48CB977EB}"/>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E-E0BD-43CA-B45C-05D48CB977EB}"/>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F-E0BD-43CA-B45C-05D48CB977EB}"/>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0-E0BD-43CA-B45C-05D48CB977EB}"/>
                </c:ext>
              </c:extLst>
            </c:dLbl>
            <c:dLbl>
              <c:idx val="19"/>
              <c:tx>
                <c:rich>
                  <a:bodyPr/>
                  <a:lstStyle/>
                  <a:p>
                    <a:fld id="{7C3DDC0F-D7E4-45DE-8EA9-0E75C37D93C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1-E0BD-43CA-B45C-05D48CB977EB}"/>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2-E0BD-43CA-B45C-05D48CB977EB}"/>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3-E0BD-43CA-B45C-05D48CB977EB}"/>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4-E0BD-43CA-B45C-05D48CB977EB}"/>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5-E0BD-43CA-B45C-05D48CB977EB}"/>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6-E0BD-43CA-B45C-05D48CB977EB}"/>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7-E0BD-43CA-B45C-05D48CB977EB}"/>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8-E0BD-43CA-B45C-05D48CB977EB}"/>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9-E0BD-43CA-B45C-05D48CB977EB}"/>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A-E0BD-43CA-B45C-05D48CB977EB}"/>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B-E0BD-43CA-B45C-05D48CB977EB}"/>
                </c:ext>
              </c:extLst>
            </c:dLbl>
            <c:dLbl>
              <c:idx val="30"/>
              <c:tx>
                <c:rich>
                  <a:bodyPr/>
                  <a:lstStyle/>
                  <a:p>
                    <a:fld id="{88C0DE1B-7E03-44AF-896E-C507F1B6B1D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FC-E0BD-43CA-B45C-05D48CB977EB}"/>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D-E0BD-43CA-B45C-05D48CB977EB}"/>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E-E0BD-43CA-B45C-05D48CB977EB}"/>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FF-E0BD-43CA-B45C-05D48CB977EB}"/>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0-E0BD-43CA-B45C-05D48CB977EB}"/>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1-E0BD-43CA-B45C-05D48CB977EB}"/>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2-E0BD-43CA-B45C-05D48CB977EB}"/>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3-E0BD-43CA-B45C-05D48CB977EB}"/>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4-E0BD-43CA-B45C-05D48CB977EB}"/>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5-E0BD-43CA-B45C-05D48CB977EB}"/>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6-E0BD-43CA-B45C-05D48CB977EB}"/>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7-E0BD-43CA-B45C-05D48CB977EB}"/>
                </c:ext>
              </c:extLst>
            </c:dLbl>
            <c:dLbl>
              <c:idx val="42"/>
              <c:tx>
                <c:rich>
                  <a:bodyPr/>
                  <a:lstStyle/>
                  <a:p>
                    <a:fld id="{BC56BEA1-5558-4DA3-B730-F46AFAD64F0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8-E0BD-43CA-B45C-05D48CB977EB}"/>
                </c:ext>
              </c:extLst>
            </c:dLbl>
            <c:dLbl>
              <c:idx val="43"/>
              <c:tx>
                <c:rich>
                  <a:bodyPr/>
                  <a:lstStyle/>
                  <a:p>
                    <a:fld id="{D99FB7D8-8669-4E94-964D-2E75CF2B6DB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09-E0BD-43CA-B45C-05D48CB977EB}"/>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A-E0BD-43CA-B45C-05D48CB977EB}"/>
                </c:ext>
              </c:extLst>
            </c:dLbl>
            <c:dLbl>
              <c:idx val="45"/>
              <c:tx>
                <c:rich>
                  <a:bodyPr/>
                  <a:lstStyle/>
                  <a:p>
                    <a:fld id="{F42DFAE7-DA37-4953-B455-5D03B429B0C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0B-E0BD-43CA-B45C-05D48CB977EB}"/>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C-E0BD-43CA-B45C-05D48CB977EB}"/>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D-E0BD-43CA-B45C-05D48CB977EB}"/>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E-E0BD-43CA-B45C-05D48CB977EB}"/>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0F-E0BD-43CA-B45C-05D48CB977EB}"/>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0-E0BD-43CA-B45C-05D48CB977EB}"/>
                </c:ext>
              </c:extLst>
            </c:dLbl>
            <c:dLbl>
              <c:idx val="51"/>
              <c:tx>
                <c:rich>
                  <a:bodyPr/>
                  <a:lstStyle/>
                  <a:p>
                    <a:fld id="{375FB3EC-6367-4E24-B8DB-8A690A7FF4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1-E0BD-43CA-B45C-05D48CB977EB}"/>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2-E0BD-43CA-B45C-05D48CB977EB}"/>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3-E0BD-43CA-B45C-05D48CB977EB}"/>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4-E0BD-43CA-B45C-05D48CB977EB}"/>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5-E0BD-43CA-B45C-05D48CB977EB}"/>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6-E0BD-43CA-B45C-05D48CB977EB}"/>
                </c:ext>
              </c:extLst>
            </c:dLbl>
            <c:dLbl>
              <c:idx val="57"/>
              <c:tx>
                <c:rich>
                  <a:bodyPr/>
                  <a:lstStyle/>
                  <a:p>
                    <a:fld id="{191CD309-6324-4156-8FCE-ADB0E52D323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17-E0BD-43CA-B45C-05D48CB977EB}"/>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8-E0BD-43CA-B45C-05D48CB977EB}"/>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9-E0BD-43CA-B45C-05D48CB977EB}"/>
                </c:ext>
              </c:extLst>
            </c:dLbl>
            <c:dLbl>
              <c:idx val="60"/>
              <c:tx>
                <c:rich>
                  <a:bodyPr/>
                  <a:lstStyle/>
                  <a:p>
                    <a:fld id="{F4812644-986E-4A43-A8FC-1DB0AD6B21C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1A-E0BD-43CA-B45C-05D48CB977EB}"/>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B-E0BD-43CA-B45C-05D48CB977EB}"/>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C-E0BD-43CA-B45C-05D48CB977EB}"/>
                </c:ext>
              </c:extLst>
            </c:dLbl>
            <c:dLbl>
              <c:idx val="63"/>
              <c:tx>
                <c:rich>
                  <a:bodyPr/>
                  <a:lstStyle/>
                  <a:p>
                    <a:fld id="{B34DCD61-F16C-42EF-90A4-8BA88AFBCFA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1D-E0BD-43CA-B45C-05D48CB977EB}"/>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E-E0BD-43CA-B45C-05D48CB977EB}"/>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1F-E0BD-43CA-B45C-05D48CB977EB}"/>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0-E0BD-43CA-B45C-05D48CB977EB}"/>
                </c:ext>
              </c:extLst>
            </c:dLbl>
            <c:dLbl>
              <c:idx val="67"/>
              <c:tx>
                <c:rich>
                  <a:bodyPr/>
                  <a:lstStyle/>
                  <a:p>
                    <a:fld id="{4CC5937D-D47D-4E8A-8434-AA30BF44A0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21-E0BD-43CA-B45C-05D48CB977EB}"/>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2-E0BD-43CA-B45C-05D48CB977EB}"/>
                </c:ext>
              </c:extLst>
            </c:dLbl>
            <c:dLbl>
              <c:idx val="69"/>
              <c:tx>
                <c:rich>
                  <a:bodyPr/>
                  <a:lstStyle/>
                  <a:p>
                    <a:fld id="{89539EEE-5A47-4176-82C9-D3743BC1FE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3-E0BD-43CA-B45C-05D48CB977EB}"/>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4-E0BD-43CA-B45C-05D48CB977EB}"/>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5-E0BD-43CA-B45C-05D48CB977EB}"/>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6-E0BD-43CA-B45C-05D48CB977EB}"/>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7-E0BD-43CA-B45C-05D48CB977EB}"/>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8-E0BD-43CA-B45C-05D48CB977EB}"/>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9-E0BD-43CA-B45C-05D48CB977EB}"/>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A-E0BD-43CA-B45C-05D48CB977EB}"/>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B-E0BD-43CA-B45C-05D48CB977EB}"/>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C-E0BD-43CA-B45C-05D48CB977EB}"/>
                </c:ext>
              </c:extLst>
            </c:dLbl>
            <c:dLbl>
              <c:idx val="79"/>
              <c:tx>
                <c:rich>
                  <a:bodyPr/>
                  <a:lstStyle/>
                  <a:p>
                    <a:fld id="{0689D17F-9B85-49D6-A819-05497C4F1A5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D-E0BD-43CA-B45C-05D48CB977EB}"/>
                </c:ext>
              </c:extLst>
            </c:dLbl>
            <c:dLbl>
              <c:idx val="80"/>
              <c:tx>
                <c:rich>
                  <a:bodyPr/>
                  <a:lstStyle/>
                  <a:p>
                    <a:fld id="{22222DA2-DE4B-4F52-8D7F-49DECBDBDD2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2E-E0BD-43CA-B45C-05D48CB977EB}"/>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2F-E0BD-43CA-B45C-05D48CB977EB}"/>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0-E0BD-43CA-B45C-05D48CB977EB}"/>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1-E0BD-43CA-B45C-05D48CB977EB}"/>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2-E0BD-43CA-B45C-05D48CB977EB}"/>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3-E0BD-43CA-B45C-05D48CB977EB}"/>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4-E0BD-43CA-B45C-05D48CB977EB}"/>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5-E0BD-43CA-B45C-05D48CB977EB}"/>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6-E0BD-43CA-B45C-05D48CB977EB}"/>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7-E0BD-43CA-B45C-05D48CB977EB}"/>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8-E0BD-43CA-B45C-05D48CB977EB}"/>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9-E0BD-43CA-B45C-05D48CB977EB}"/>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A-E0BD-43CA-B45C-05D48CB977EB}"/>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B-E0BD-43CA-B45C-05D48CB977EB}"/>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C-E0BD-43CA-B45C-05D48CB977EB}"/>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D-E0BD-43CA-B45C-05D48CB977EB}"/>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E-E0BD-43CA-B45C-05D48CB977EB}"/>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3F-E0BD-43CA-B45C-05D48CB977EB}"/>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0-E0BD-43CA-B45C-05D48CB977EB}"/>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1-E0BD-43CA-B45C-05D48CB977EB}"/>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2-E0BD-43CA-B45C-05D48CB977EB}"/>
                </c:ext>
              </c:extLst>
            </c:dLbl>
            <c:dLbl>
              <c:idx val="101"/>
              <c:tx>
                <c:rich>
                  <a:bodyPr/>
                  <a:lstStyle/>
                  <a:p>
                    <a:fld id="{BE4B363E-48BB-4FA6-A6D2-EEF602B247D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243-E0BD-43CA-B45C-05D48CB977EB}"/>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4-E0BD-43CA-B45C-05D48CB977EB}"/>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5-E0BD-43CA-B45C-05D48CB977EB}"/>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6-E0BD-43CA-B45C-05D48CB977EB}"/>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7-E0BD-43CA-B45C-05D48CB977EB}"/>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8-E0BD-43CA-B45C-05D48CB977EB}"/>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9-E0BD-43CA-B45C-05D48CB977EB}"/>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A-E0BD-43CA-B45C-05D48CB977EB}"/>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B-E0BD-43CA-B45C-05D48CB977EB}"/>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C-E0BD-43CA-B45C-05D48CB977EB}"/>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D-E0BD-43CA-B45C-05D48CB977EB}"/>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E-E0BD-43CA-B45C-05D48CB977EB}"/>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4F-E0BD-43CA-B45C-05D48CB977EB}"/>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0-E0BD-43CA-B45C-05D48CB977EB}"/>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1-E0BD-43CA-B45C-05D48CB977EB}"/>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2-E0BD-43CA-B45C-05D48CB977EB}"/>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3-E0BD-43CA-B45C-05D48CB977EB}"/>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4-E0BD-43CA-B45C-05D48CB977EB}"/>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5-E0BD-43CA-B45C-05D48CB977EB}"/>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6-E0BD-43CA-B45C-05D48CB977EB}"/>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7-E0BD-43CA-B45C-05D48CB977EB}"/>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8-E0BD-43CA-B45C-05D48CB977EB}"/>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9-E0BD-43CA-B45C-05D48CB977EB}"/>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A-E0BD-43CA-B45C-05D48CB977EB}"/>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B-E0BD-43CA-B45C-05D48CB977EB}"/>
                </c:ext>
              </c:extLst>
            </c:dLbl>
            <c:dLbl>
              <c:idx val="126"/>
              <c:tx>
                <c:rich>
                  <a:bodyPr/>
                  <a:lstStyle/>
                  <a:p>
                    <a:fld id="{468ECF01-5032-4FFE-9C15-DD4CD471BDD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5C-E0BD-43CA-B45C-05D48CB977EB}"/>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D-E0BD-43CA-B45C-05D48CB977EB}"/>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5E-E0BD-43CA-B45C-05D48CB977EB}"/>
                </c:ext>
              </c:extLst>
            </c:dLbl>
            <c:dLbl>
              <c:idx val="129"/>
              <c:tx>
                <c:rich>
                  <a:bodyPr/>
                  <a:lstStyle/>
                  <a:p>
                    <a:fld id="{C74A8DE6-6B67-48BD-BDF2-8A069C1F4C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5F-E0BD-43CA-B45C-05D48CB977EB}"/>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0-E0BD-43CA-B45C-05D48CB977EB}"/>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1-E0BD-43CA-B45C-05D48CB977EB}"/>
                </c:ext>
              </c:extLst>
            </c:dLbl>
            <c:dLbl>
              <c:idx val="132"/>
              <c:layout>
                <c:manualLayout>
                  <c:x val="-3.7607848063020845E-2"/>
                  <c:y val="4.8696504419088668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الهند</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62-E0BD-43CA-B45C-05D48CB977EB}"/>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3-E0BD-43CA-B45C-05D48CB977EB}"/>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4-E0BD-43CA-B45C-05D48CB977EB}"/>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5-E0BD-43CA-B45C-05D48CB977EB}"/>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6-E0BD-43CA-B45C-05D48CB977EB}"/>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7-E0BD-43CA-B45C-05D48CB977EB}"/>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8-E0BD-43CA-B45C-05D48CB977EB}"/>
                </c:ext>
              </c:extLst>
            </c:dLbl>
            <c:dLbl>
              <c:idx val="139"/>
              <c:tx>
                <c:rich>
                  <a:bodyPr/>
                  <a:lstStyle/>
                  <a:p>
                    <a:fld id="{F8B019A5-9E00-4227-9CE8-932A246EE3E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269-E0BD-43CA-B45C-05D48CB977EB}"/>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A-E0BD-43CA-B45C-05D48CB977EB}"/>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B-E0BD-43CA-B45C-05D48CB977EB}"/>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C-E0BD-43CA-B45C-05D48CB977EB}"/>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D-E0BD-43CA-B45C-05D48CB977EB}"/>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E-E0BD-43CA-B45C-05D48CB977EB}"/>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6F-E0BD-43CA-B45C-05D48CB977EB}"/>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70-E0BD-43CA-B45C-05D48CB977EB}"/>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71-E0BD-43CA-B45C-05D48CB977EB}"/>
                </c:ext>
              </c:extLst>
            </c:dLbl>
            <c:dLbl>
              <c:idx val="148"/>
              <c:layout>
                <c:manualLayout>
                  <c:x val="-4.4793475450332319E-2"/>
                  <c:y val="5.8432164012900897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باكستان</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72-E0BD-43CA-B45C-05D48CB977EB}"/>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273-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DCI'!$K$2:$K$151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formatCode="General">
                  <c:v>0.40619877372675495</c:v>
                </c:pt>
                <c:pt idx="46">
                  <c:v>#N/A</c:v>
                </c:pt>
                <c:pt idx="47">
                  <c:v>#N/A</c:v>
                </c:pt>
                <c:pt idx="48">
                  <c:v>#N/A</c:v>
                </c:pt>
                <c:pt idx="49">
                  <c:v>#N/A</c:v>
                </c:pt>
                <c:pt idx="50">
                  <c:v>#N/A</c:v>
                </c:pt>
                <c:pt idx="51">
                  <c:v>#N/A</c:v>
                </c:pt>
                <c:pt idx="52">
                  <c:v>#N/A</c:v>
                </c:pt>
                <c:pt idx="53">
                  <c:v>#N/A</c:v>
                </c:pt>
                <c:pt idx="54">
                  <c:v>#N/A</c:v>
                </c:pt>
                <c:pt idx="55">
                  <c:v>#N/A</c:v>
                </c:pt>
                <c:pt idx="56">
                  <c:v>#N/A</c:v>
                </c:pt>
                <c:pt idx="57" formatCode="General">
                  <c:v>0.44791527037867801</c:v>
                </c:pt>
                <c:pt idx="58">
                  <c:v>#N/A</c:v>
                </c:pt>
                <c:pt idx="59">
                  <c:v>#N/A</c:v>
                </c:pt>
                <c:pt idx="60" formatCode="General">
                  <c:v>0.49182777610386036</c:v>
                </c:pt>
                <c:pt idx="61">
                  <c:v>#N/A</c:v>
                </c:pt>
                <c:pt idx="62">
                  <c:v>#N/A</c:v>
                </c:pt>
                <c:pt idx="63">
                  <c:v>#N/A</c:v>
                </c:pt>
                <c:pt idx="64">
                  <c:v>#N/A</c:v>
                </c:pt>
                <c:pt idx="65">
                  <c:v>#N/A</c:v>
                </c:pt>
                <c:pt idx="66">
                  <c:v>#N/A</c:v>
                </c:pt>
                <c:pt idx="67" formatCode="General">
                  <c:v>0.40087581269888339</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formatCode="General">
                  <c:v>0.50625976190306943</c:v>
                </c:pt>
                <c:pt idx="127">
                  <c:v>#N/A</c:v>
                </c:pt>
                <c:pt idx="128">
                  <c:v>#N/A</c:v>
                </c:pt>
                <c:pt idx="129" formatCode="General">
                  <c:v>0.50840171395721112</c:v>
                </c:pt>
                <c:pt idx="130">
                  <c:v>#N/A</c:v>
                </c:pt>
                <c:pt idx="131">
                  <c:v>#N/A</c:v>
                </c:pt>
                <c:pt idx="132" formatCode="General">
                  <c:v>0.46791824781526631</c:v>
                </c:pt>
                <c:pt idx="133">
                  <c:v>#N/A</c:v>
                </c:pt>
                <c:pt idx="134">
                  <c:v>#N/A</c:v>
                </c:pt>
                <c:pt idx="135">
                  <c:v>#N/A</c:v>
                </c:pt>
                <c:pt idx="136">
                  <c:v>#N/A</c:v>
                </c:pt>
                <c:pt idx="137">
                  <c:v>#N/A</c:v>
                </c:pt>
                <c:pt idx="138">
                  <c:v>#N/A</c:v>
                </c:pt>
                <c:pt idx="139" formatCode="General">
                  <c:v>0.56473736049595047</c:v>
                </c:pt>
                <c:pt idx="140">
                  <c:v>#N/A</c:v>
                </c:pt>
                <c:pt idx="141">
                  <c:v>#N/A</c:v>
                </c:pt>
                <c:pt idx="142">
                  <c:v>#N/A</c:v>
                </c:pt>
                <c:pt idx="143">
                  <c:v>#N/A</c:v>
                </c:pt>
                <c:pt idx="144">
                  <c:v>#N/A</c:v>
                </c:pt>
                <c:pt idx="145">
                  <c:v>#N/A</c:v>
                </c:pt>
                <c:pt idx="146">
                  <c:v>#N/A</c:v>
                </c:pt>
                <c:pt idx="147">
                  <c:v>#N/A</c:v>
                </c:pt>
                <c:pt idx="148" formatCode="General">
                  <c:v>0.54400257359568849</c:v>
                </c:pt>
                <c:pt idx="149">
                  <c:v>#N/A</c:v>
                </c:pt>
              </c:numCache>
            </c:numRef>
          </c:yVal>
          <c:smooth val="0"/>
          <c:extLst>
            <c:ext xmlns:c15="http://schemas.microsoft.com/office/drawing/2012/chart" uri="{02D57815-91ED-43cb-92C2-25804820EDAC}">
              <c15:datalabelsRange>
                <c15:f>'C:\Users\10147314\Downloads\[L2200275-World Development Challenges Report Requested Graphs.xlsx]Figure 39'!$B$3:$B$163</c15:f>
                <c15:dlblRangeCache>
                  <c:ptCount val="161"/>
                  <c:pt idx="4">
                    <c:v> Iraq</c:v>
                  </c:pt>
                  <c:pt idx="8">
                    <c:v> Libya</c:v>
                  </c:pt>
                  <c:pt idx="14">
                    <c:v> Sudan</c:v>
                  </c:pt>
                  <c:pt idx="15">
                    <c:v> Syrian Arab Republic</c:v>
                  </c:pt>
                  <c:pt idx="18">
                    <c:v> Yemen</c:v>
                  </c:pt>
                  <c:pt idx="19">
                    <c:v> Somalia</c:v>
                  </c:pt>
                </c15:dlblRangeCache>
              </c15:datalabelsRange>
            </c:ext>
            <c:ext xmlns:c16="http://schemas.microsoft.com/office/drawing/2014/chart" uri="{C3380CC4-5D6E-409C-BE32-E72D297353CC}">
              <c16:uniqueId val="{00000274-E0BD-43CA-B45C-05D48CB977EB}"/>
            </c:ext>
          </c:extLst>
        </c:ser>
        <c:ser>
          <c:idx val="8"/>
          <c:order val="8"/>
          <c:tx>
            <c:strRef>
              <c:f>'DII corr with DCI'!$L$1</c:f>
              <c:strCache>
                <c:ptCount val="1"/>
                <c:pt idx="0">
                  <c:v>أفريقيا جنوب الصحراء الكبرى</c:v>
                </c:pt>
              </c:strCache>
            </c:strRef>
          </c:tx>
          <c:spPr>
            <a:ln w="19050" cap="rnd">
              <a:noFill/>
              <a:round/>
            </a:ln>
            <a:effectLst/>
          </c:spPr>
          <c:marker>
            <c:symbol val="diamond"/>
            <c:size val="6"/>
            <c:spPr>
              <a:solidFill>
                <a:schemeClr val="accent5">
                  <a:lumMod val="75000"/>
                </a:schemeClr>
              </a:solidFill>
              <a:ln w="9525">
                <a:noFill/>
              </a:ln>
              <a:effectLst/>
            </c:spPr>
          </c:marker>
          <c:dLbls>
            <c:dLbl>
              <c:idx val="94"/>
              <c:layout>
                <c:manualLayout>
                  <c:x val="-0.16547608742022962"/>
                  <c:y val="-3.1622687229861807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موزمبيق</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75-E0BD-43CA-B45C-05D48CB977EB}"/>
                </c:ext>
              </c:extLst>
            </c:dLbl>
            <c:dLbl>
              <c:idx val="140"/>
              <c:layout>
                <c:manualLayout>
                  <c:x val="-0.23700900806091602"/>
                  <c:y val="-3.6490517026767887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جمهورية</a:t>
                    </a:r>
                    <a:r>
                      <a:rPr lang="ar-LB" baseline="0" dirty="0"/>
                      <a:t> الكونغو الديمقراطية</a:t>
                    </a:r>
                    <a:endParaRPr lang="ar-LB" dirty="0"/>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76-E0BD-43CA-B45C-05D48CB977EB}"/>
                </c:ext>
              </c:extLst>
            </c:dLbl>
            <c:dLbl>
              <c:idx val="144"/>
              <c:layout>
                <c:manualLayout>
                  <c:x val="-0.12943563969340574"/>
                  <c:y val="-5.1094006417486168E-2"/>
                </c:manualLayout>
              </c:layout>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جمهورية أفريقيا الوسطى</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77-E0BD-43CA-B45C-05D48CB977EB}"/>
                </c:ext>
              </c:extLst>
            </c:dLbl>
            <c:dLbl>
              <c:idx val="149"/>
              <c:tx>
                <c:rich>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r>
                      <a:rPr lang="ar-LB" dirty="0"/>
                      <a:t>تشاد</a:t>
                    </a:r>
                  </a:p>
                </c:rich>
              </c:tx>
              <c:spPr>
                <a:noFill/>
                <a:ln>
                  <a:noFill/>
                </a:ln>
                <a:effectLst/>
              </c:spPr>
              <c:txPr>
                <a:bodyPr rot="0" spcFirstLastPara="1" vertOverflow="ellipsis" vert="horz" wrap="square" anchor="ctr" anchorCtr="1"/>
                <a:lstStyle/>
                <a:p>
                  <a:pPr rtl="1">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278-E0BD-43CA-B45C-05D48CB977E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'DII corr with DCI'!$C$2:$C$151</c:f>
              <c:numCache>
                <c:formatCode>General</c:formatCode>
                <c:ptCount val="150"/>
                <c:pt idx="0">
                  <c:v>8.3307497766996072E-2</c:v>
                </c:pt>
                <c:pt idx="1">
                  <c:v>0.10575194386670071</c:v>
                </c:pt>
                <c:pt idx="2">
                  <c:v>0.10972866474443226</c:v>
                </c:pt>
                <c:pt idx="3">
                  <c:v>0.11777300804566236</c:v>
                </c:pt>
                <c:pt idx="4">
                  <c:v>0.12053084246762902</c:v>
                </c:pt>
                <c:pt idx="5">
                  <c:v>0.1215736848633427</c:v>
                </c:pt>
                <c:pt idx="6">
                  <c:v>0.12670057300506377</c:v>
                </c:pt>
                <c:pt idx="7">
                  <c:v>0.12706105736782389</c:v>
                </c:pt>
                <c:pt idx="8">
                  <c:v>0.1274223639538494</c:v>
                </c:pt>
                <c:pt idx="9">
                  <c:v>0.12985155464588879</c:v>
                </c:pt>
                <c:pt idx="10">
                  <c:v>0.13171866012595337</c:v>
                </c:pt>
                <c:pt idx="11">
                  <c:v>0.13213725686380054</c:v>
                </c:pt>
                <c:pt idx="12">
                  <c:v>0.13781384685213757</c:v>
                </c:pt>
                <c:pt idx="13">
                  <c:v>0.13790127506427902</c:v>
                </c:pt>
                <c:pt idx="14">
                  <c:v>0.14076589213755672</c:v>
                </c:pt>
                <c:pt idx="15">
                  <c:v>0.14667661562338807</c:v>
                </c:pt>
                <c:pt idx="16">
                  <c:v>0.14726669038347973</c:v>
                </c:pt>
                <c:pt idx="17">
                  <c:v>0.14757526441851329</c:v>
                </c:pt>
                <c:pt idx="18">
                  <c:v>0.15250049109288355</c:v>
                </c:pt>
                <c:pt idx="19">
                  <c:v>0.15283826657271379</c:v>
                </c:pt>
                <c:pt idx="20">
                  <c:v>0.15930868316262592</c:v>
                </c:pt>
                <c:pt idx="21">
                  <c:v>0.16616670904660122</c:v>
                </c:pt>
                <c:pt idx="22">
                  <c:v>0.16646352669197576</c:v>
                </c:pt>
                <c:pt idx="23">
                  <c:v>0.16744769446888808</c:v>
                </c:pt>
                <c:pt idx="24">
                  <c:v>0.17078229549466736</c:v>
                </c:pt>
                <c:pt idx="25">
                  <c:v>0.17372652301519168</c:v>
                </c:pt>
                <c:pt idx="26">
                  <c:v>0.17906698237911831</c:v>
                </c:pt>
                <c:pt idx="27">
                  <c:v>0.18434878497460069</c:v>
                </c:pt>
                <c:pt idx="28">
                  <c:v>0.19478227439675788</c:v>
                </c:pt>
                <c:pt idx="29">
                  <c:v>0.19561472367907698</c:v>
                </c:pt>
                <c:pt idx="30">
                  <c:v>0.20005539060272795</c:v>
                </c:pt>
                <c:pt idx="31">
                  <c:v>0.20288376518530371</c:v>
                </c:pt>
                <c:pt idx="32">
                  <c:v>0.20877305334967142</c:v>
                </c:pt>
                <c:pt idx="33">
                  <c:v>0.21071494881122055</c:v>
                </c:pt>
                <c:pt idx="34">
                  <c:v>0.21268865867006834</c:v>
                </c:pt>
                <c:pt idx="35">
                  <c:v>0.217958359392321</c:v>
                </c:pt>
                <c:pt idx="36">
                  <c:v>0.21859556388797449</c:v>
                </c:pt>
                <c:pt idx="37">
                  <c:v>0.22039781265732486</c:v>
                </c:pt>
                <c:pt idx="38">
                  <c:v>0.23243571650827163</c:v>
                </c:pt>
                <c:pt idx="39">
                  <c:v>0.23489584210854453</c:v>
                </c:pt>
                <c:pt idx="40">
                  <c:v>0.23710565411862308</c:v>
                </c:pt>
                <c:pt idx="41">
                  <c:v>0.24289944610300077</c:v>
                </c:pt>
                <c:pt idx="42">
                  <c:v>0.24624879707242117</c:v>
                </c:pt>
                <c:pt idx="43">
                  <c:v>0.24930098132425785</c:v>
                </c:pt>
                <c:pt idx="44">
                  <c:v>0.25726387313225829</c:v>
                </c:pt>
                <c:pt idx="45">
                  <c:v>0.25855223436477143</c:v>
                </c:pt>
                <c:pt idx="46">
                  <c:v>0.26704484231050429</c:v>
                </c:pt>
                <c:pt idx="47">
                  <c:v>0.27106873886647914</c:v>
                </c:pt>
                <c:pt idx="48">
                  <c:v>0.27124297904207423</c:v>
                </c:pt>
                <c:pt idx="49">
                  <c:v>0.27178984811678852</c:v>
                </c:pt>
                <c:pt idx="50">
                  <c:v>0.27538152131966265</c:v>
                </c:pt>
                <c:pt idx="51">
                  <c:v>0.27647047830852983</c:v>
                </c:pt>
                <c:pt idx="52">
                  <c:v>0.2773808601342394</c:v>
                </c:pt>
                <c:pt idx="53">
                  <c:v>0.2827989965747994</c:v>
                </c:pt>
                <c:pt idx="54">
                  <c:v>0.28434792534564646</c:v>
                </c:pt>
                <c:pt idx="55">
                  <c:v>0.28834538661142101</c:v>
                </c:pt>
                <c:pt idx="56">
                  <c:v>0.29059720884332862</c:v>
                </c:pt>
                <c:pt idx="57">
                  <c:v>0.29415454541353497</c:v>
                </c:pt>
                <c:pt idx="58">
                  <c:v>0.29450083083493789</c:v>
                </c:pt>
                <c:pt idx="59">
                  <c:v>0.29684257172876105</c:v>
                </c:pt>
                <c:pt idx="60">
                  <c:v>0.29697450870238579</c:v>
                </c:pt>
                <c:pt idx="61">
                  <c:v>0.30044538016381511</c:v>
                </c:pt>
                <c:pt idx="62">
                  <c:v>0.30235050550775155</c:v>
                </c:pt>
                <c:pt idx="63">
                  <c:v>0.30406124896139425</c:v>
                </c:pt>
                <c:pt idx="64">
                  <c:v>0.3053321000858501</c:v>
                </c:pt>
                <c:pt idx="65">
                  <c:v>0.30600137296345536</c:v>
                </c:pt>
                <c:pt idx="66">
                  <c:v>0.30927926254897159</c:v>
                </c:pt>
                <c:pt idx="67">
                  <c:v>0.31079033113186166</c:v>
                </c:pt>
                <c:pt idx="68">
                  <c:v>0.31620018792552634</c:v>
                </c:pt>
                <c:pt idx="69">
                  <c:v>0.32071527690548679</c:v>
                </c:pt>
                <c:pt idx="70">
                  <c:v>0.32694146522966161</c:v>
                </c:pt>
                <c:pt idx="71">
                  <c:v>0.3273078402881337</c:v>
                </c:pt>
                <c:pt idx="72">
                  <c:v>0.33284976216638384</c:v>
                </c:pt>
                <c:pt idx="73">
                  <c:v>0.33378552036223158</c:v>
                </c:pt>
                <c:pt idx="74">
                  <c:v>0.33765132232193862</c:v>
                </c:pt>
                <c:pt idx="75">
                  <c:v>0.33781129526787046</c:v>
                </c:pt>
                <c:pt idx="76">
                  <c:v>0.33874001152319821</c:v>
                </c:pt>
                <c:pt idx="77">
                  <c:v>0.33968148156710248</c:v>
                </c:pt>
                <c:pt idx="78">
                  <c:v>0.34216275118057093</c:v>
                </c:pt>
                <c:pt idx="79">
                  <c:v>0.3429396934835191</c:v>
                </c:pt>
                <c:pt idx="80">
                  <c:v>0.34388219681679061</c:v>
                </c:pt>
                <c:pt idx="81">
                  <c:v>0.34601003836370969</c:v>
                </c:pt>
                <c:pt idx="82">
                  <c:v>0.35064303279560544</c:v>
                </c:pt>
                <c:pt idx="83">
                  <c:v>0.35404036992969051</c:v>
                </c:pt>
                <c:pt idx="84">
                  <c:v>0.35523858845787082</c:v>
                </c:pt>
                <c:pt idx="85">
                  <c:v>0.35722996365080678</c:v>
                </c:pt>
                <c:pt idx="86">
                  <c:v>0.35950633196713011</c:v>
                </c:pt>
                <c:pt idx="87">
                  <c:v>0.36130939533205969</c:v>
                </c:pt>
                <c:pt idx="88">
                  <c:v>0.36203070025736395</c:v>
                </c:pt>
                <c:pt idx="89">
                  <c:v>0.36358852405447029</c:v>
                </c:pt>
                <c:pt idx="90">
                  <c:v>0.36375012449102084</c:v>
                </c:pt>
                <c:pt idx="91">
                  <c:v>0.36462755722981854</c:v>
                </c:pt>
                <c:pt idx="92">
                  <c:v>0.36612899156532591</c:v>
                </c:pt>
                <c:pt idx="93">
                  <c:v>0.3662751905450361</c:v>
                </c:pt>
                <c:pt idx="94">
                  <c:v>0.36692365429281365</c:v>
                </c:pt>
                <c:pt idx="95">
                  <c:v>0.37229556292987404</c:v>
                </c:pt>
                <c:pt idx="96">
                  <c:v>0.37681516123626974</c:v>
                </c:pt>
                <c:pt idx="97">
                  <c:v>0.37749878711976886</c:v>
                </c:pt>
                <c:pt idx="98">
                  <c:v>0.38164598633741931</c:v>
                </c:pt>
                <c:pt idx="99">
                  <c:v>0.38570854362651646</c:v>
                </c:pt>
                <c:pt idx="100">
                  <c:v>0.3906613820402558</c:v>
                </c:pt>
                <c:pt idx="101">
                  <c:v>0.39613962731655522</c:v>
                </c:pt>
                <c:pt idx="102">
                  <c:v>0.39622942137321959</c:v>
                </c:pt>
                <c:pt idx="103">
                  <c:v>0.39735273070029692</c:v>
                </c:pt>
                <c:pt idx="104">
                  <c:v>0.39852149472077159</c:v>
                </c:pt>
                <c:pt idx="105">
                  <c:v>0.40269615832506594</c:v>
                </c:pt>
                <c:pt idx="106">
                  <c:v>0.40677979914692353</c:v>
                </c:pt>
                <c:pt idx="107">
                  <c:v>0.40866693375561075</c:v>
                </c:pt>
                <c:pt idx="108">
                  <c:v>0.40916681392919191</c:v>
                </c:pt>
                <c:pt idx="109">
                  <c:v>0.41146539438866542</c:v>
                </c:pt>
                <c:pt idx="110">
                  <c:v>0.4182429410259878</c:v>
                </c:pt>
                <c:pt idx="111">
                  <c:v>0.41864572360998742</c:v>
                </c:pt>
                <c:pt idx="112">
                  <c:v>0.42006742688484983</c:v>
                </c:pt>
                <c:pt idx="113">
                  <c:v>0.43200952273826748</c:v>
                </c:pt>
                <c:pt idx="114">
                  <c:v>0.43471498504935807</c:v>
                </c:pt>
                <c:pt idx="115">
                  <c:v>0.43557785543227795</c:v>
                </c:pt>
                <c:pt idx="116">
                  <c:v>0.44123783437265934</c:v>
                </c:pt>
                <c:pt idx="117">
                  <c:v>0.4482580415657596</c:v>
                </c:pt>
                <c:pt idx="118">
                  <c:v>0.45106070902374817</c:v>
                </c:pt>
                <c:pt idx="119">
                  <c:v>0.45207420949035476</c:v>
                </c:pt>
                <c:pt idx="120">
                  <c:v>0.4528121769874896</c:v>
                </c:pt>
                <c:pt idx="121">
                  <c:v>0.45478353894508244</c:v>
                </c:pt>
                <c:pt idx="122">
                  <c:v>0.46111466318880634</c:v>
                </c:pt>
                <c:pt idx="123">
                  <c:v>0.46847001570708019</c:v>
                </c:pt>
                <c:pt idx="124">
                  <c:v>0.47552431819930502</c:v>
                </c:pt>
                <c:pt idx="125">
                  <c:v>0.48518448224192734</c:v>
                </c:pt>
                <c:pt idx="126">
                  <c:v>0.50652829698221347</c:v>
                </c:pt>
                <c:pt idx="127">
                  <c:v>0.51980107806104037</c:v>
                </c:pt>
                <c:pt idx="128">
                  <c:v>0.52007134164845714</c:v>
                </c:pt>
                <c:pt idx="129">
                  <c:v>0.52266601576905003</c:v>
                </c:pt>
                <c:pt idx="130">
                  <c:v>0.52294100713342895</c:v>
                </c:pt>
                <c:pt idx="131">
                  <c:v>0.52579964052250694</c:v>
                </c:pt>
                <c:pt idx="132">
                  <c:v>0.53187415675891458</c:v>
                </c:pt>
                <c:pt idx="133">
                  <c:v>0.53280986608970993</c:v>
                </c:pt>
                <c:pt idx="134">
                  <c:v>0.53441074453122572</c:v>
                </c:pt>
                <c:pt idx="135">
                  <c:v>0.53761615975413457</c:v>
                </c:pt>
                <c:pt idx="136">
                  <c:v>0.53817457313374994</c:v>
                </c:pt>
                <c:pt idx="137">
                  <c:v>0.54355516924916247</c:v>
                </c:pt>
                <c:pt idx="138">
                  <c:v>0.54858730380859988</c:v>
                </c:pt>
                <c:pt idx="139">
                  <c:v>0.54950940234753076</c:v>
                </c:pt>
                <c:pt idx="140">
                  <c:v>0.55867613197217625</c:v>
                </c:pt>
                <c:pt idx="141">
                  <c:v>0.56976171699385603</c:v>
                </c:pt>
                <c:pt idx="142">
                  <c:v>0.57421692089929699</c:v>
                </c:pt>
                <c:pt idx="143">
                  <c:v>0.5939908259662896</c:v>
                </c:pt>
                <c:pt idx="144">
                  <c:v>0.60296175190833345</c:v>
                </c:pt>
                <c:pt idx="145">
                  <c:v>0.60665522289796725</c:v>
                </c:pt>
                <c:pt idx="146">
                  <c:v>0.653888246565696</c:v>
                </c:pt>
                <c:pt idx="147">
                  <c:v>0.654112066069091</c:v>
                </c:pt>
                <c:pt idx="148">
                  <c:v>0.6782511008281179</c:v>
                </c:pt>
                <c:pt idx="149">
                  <c:v>0.72208116280967694</c:v>
                </c:pt>
              </c:numCache>
            </c:numRef>
          </c:xVal>
          <c:yVal>
            <c:numRef>
              <c:f>'DII corr with DCI'!$L$2:$L$151</c:f>
              <c:numCache>
                <c:formatCode>0.00</c:formatCode>
                <c:ptCount val="1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formatCode="General">
                  <c:v>0.31027240390897587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formatCode="General">
                  <c:v>0.49329248182280505</c:v>
                </c:pt>
                <c:pt idx="60">
                  <c:v>#N/A</c:v>
                </c:pt>
                <c:pt idx="61">
                  <c:v>#N/A</c:v>
                </c:pt>
                <c:pt idx="62">
                  <c:v>#N/A</c:v>
                </c:pt>
                <c:pt idx="63" formatCode="General">
                  <c:v>0.46470774697945799</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formatCode="General">
                  <c:v>0.48851441504618071</c:v>
                </c:pt>
                <c:pt idx="90">
                  <c:v>#N/A</c:v>
                </c:pt>
                <c:pt idx="91">
                  <c:v>#N/A</c:v>
                </c:pt>
                <c:pt idx="92">
                  <c:v>#N/A</c:v>
                </c:pt>
                <c:pt idx="93" formatCode="General">
                  <c:v>0.5168049664174883</c:v>
                </c:pt>
                <c:pt idx="94" formatCode="General">
                  <c:v>0.60368234681069766</c:v>
                </c:pt>
                <c:pt idx="95">
                  <c:v>#N/A</c:v>
                </c:pt>
                <c:pt idx="96">
                  <c:v>#N/A</c:v>
                </c:pt>
                <c:pt idx="97">
                  <c:v>#N/A</c:v>
                </c:pt>
                <c:pt idx="98">
                  <c:v>#N/A</c:v>
                </c:pt>
                <c:pt idx="99" formatCode="General">
                  <c:v>0.46441329881024812</c:v>
                </c:pt>
                <c:pt idx="100" formatCode="General">
                  <c:v>0.47923458666913427</c:v>
                </c:pt>
                <c:pt idx="101" formatCode="General">
                  <c:v>0.49503304602244408</c:v>
                </c:pt>
                <c:pt idx="102" formatCode="General">
                  <c:v>0.57671379595255401</c:v>
                </c:pt>
                <c:pt idx="103" formatCode="General">
                  <c:v>0.47684729236622392</c:v>
                </c:pt>
                <c:pt idx="104" formatCode="General">
                  <c:v>0.55655683817858093</c:v>
                </c:pt>
                <c:pt idx="105">
                  <c:v>#N/A</c:v>
                </c:pt>
                <c:pt idx="106" formatCode="General">
                  <c:v>0.5672634357234837</c:v>
                </c:pt>
                <c:pt idx="107">
                  <c:v>#N/A</c:v>
                </c:pt>
                <c:pt idx="108">
                  <c:v>#N/A</c:v>
                </c:pt>
                <c:pt idx="109">
                  <c:v>#N/A</c:v>
                </c:pt>
                <c:pt idx="110">
                  <c:v>#N/A</c:v>
                </c:pt>
                <c:pt idx="111" formatCode="General">
                  <c:v>0.59784829810253937</c:v>
                </c:pt>
                <c:pt idx="112" formatCode="General">
                  <c:v>0.61996495068141755</c:v>
                </c:pt>
                <c:pt idx="113" formatCode="General">
                  <c:v>0.51226898771966067</c:v>
                </c:pt>
                <c:pt idx="114">
                  <c:v>#N/A</c:v>
                </c:pt>
                <c:pt idx="115" formatCode="General">
                  <c:v>0.47235390945672395</c:v>
                </c:pt>
                <c:pt idx="116" formatCode="General">
                  <c:v>0.61347600347284925</c:v>
                </c:pt>
                <c:pt idx="117" formatCode="General">
                  <c:v>0.57970777471010537</c:v>
                </c:pt>
                <c:pt idx="118">
                  <c:v>#N/A</c:v>
                </c:pt>
                <c:pt idx="119" formatCode="General">
                  <c:v>0.5083643751380007</c:v>
                </c:pt>
                <c:pt idx="120" formatCode="General">
                  <c:v>0.61151558031396658</c:v>
                </c:pt>
                <c:pt idx="121">
                  <c:v>#N/A</c:v>
                </c:pt>
                <c:pt idx="122">
                  <c:v>#N/A</c:v>
                </c:pt>
                <c:pt idx="123">
                  <c:v>#N/A</c:v>
                </c:pt>
                <c:pt idx="124">
                  <c:v>#N/A</c:v>
                </c:pt>
                <c:pt idx="125">
                  <c:v>#N/A</c:v>
                </c:pt>
                <c:pt idx="126">
                  <c:v>#N/A</c:v>
                </c:pt>
                <c:pt idx="127" formatCode="General">
                  <c:v>0.57088912436089501</c:v>
                </c:pt>
                <c:pt idx="128" formatCode="General">
                  <c:v>0.54109335582058482</c:v>
                </c:pt>
                <c:pt idx="129">
                  <c:v>#N/A</c:v>
                </c:pt>
                <c:pt idx="130" formatCode="General">
                  <c:v>0.58275349467817483</c:v>
                </c:pt>
                <c:pt idx="131">
                  <c:v>#N/A</c:v>
                </c:pt>
                <c:pt idx="132">
                  <c:v>#N/A</c:v>
                </c:pt>
                <c:pt idx="133" formatCode="General">
                  <c:v>0.54755786870702627</c:v>
                </c:pt>
                <c:pt idx="134" formatCode="General">
                  <c:v>0.53850088766946069</c:v>
                </c:pt>
                <c:pt idx="135" formatCode="General">
                  <c:v>0.56251660317545848</c:v>
                </c:pt>
                <c:pt idx="136" formatCode="General">
                  <c:v>0.59612371598288016</c:v>
                </c:pt>
                <c:pt idx="137" formatCode="General">
                  <c:v>0.52192605170214301</c:v>
                </c:pt>
                <c:pt idx="138" formatCode="General">
                  <c:v>0.51466523289233246</c:v>
                </c:pt>
                <c:pt idx="139">
                  <c:v>#N/A</c:v>
                </c:pt>
                <c:pt idx="140" formatCode="General">
                  <c:v>0.65537825338064748</c:v>
                </c:pt>
                <c:pt idx="141" formatCode="General">
                  <c:v>0.5477112169583167</c:v>
                </c:pt>
                <c:pt idx="142" formatCode="General">
                  <c:v>0.52526465264280164</c:v>
                </c:pt>
                <c:pt idx="143" formatCode="General">
                  <c:v>0.57762221136829839</c:v>
                </c:pt>
                <c:pt idx="144" formatCode="General">
                  <c:v>0.65733645609325098</c:v>
                </c:pt>
                <c:pt idx="145">
                  <c:v>#N/A</c:v>
                </c:pt>
                <c:pt idx="146">
                  <c:v>#N/A</c:v>
                </c:pt>
                <c:pt idx="147">
                  <c:v>#N/A</c:v>
                </c:pt>
                <c:pt idx="148">
                  <c:v>#N/A</c:v>
                </c:pt>
                <c:pt idx="149" formatCode="General">
                  <c:v>0.6240266519369686</c:v>
                </c:pt>
              </c:numCache>
            </c:numRef>
          </c:yVal>
          <c:smooth val="0"/>
          <c:extLst>
            <c:ext xmlns:c16="http://schemas.microsoft.com/office/drawing/2014/chart" uri="{C3380CC4-5D6E-409C-BE32-E72D297353CC}">
              <c16:uniqueId val="{00000279-E0BD-43CA-B45C-05D48CB977EB}"/>
            </c:ext>
          </c:extLst>
        </c:ser>
        <c:dLbls>
          <c:dLblPos val="t"/>
          <c:showLegendKey val="0"/>
          <c:showVal val="1"/>
          <c:showCatName val="0"/>
          <c:showSerName val="0"/>
          <c:showPercent val="0"/>
          <c:showBubbleSize val="0"/>
        </c:dLbls>
        <c:axId val="2069284048"/>
        <c:axId val="1889823648"/>
        <c:extLst/>
      </c:scatterChart>
      <c:valAx>
        <c:axId val="2069284048"/>
        <c:scaling>
          <c:orientation val="minMax"/>
          <c:max val="1"/>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r-LB" dirty="0"/>
                  <a:t>دليل اللامساواة في التنمية</a:t>
                </a:r>
                <a:endParaRPr lang="en-US" dirty="0"/>
              </a:p>
            </c:rich>
          </c:tx>
          <c:layout>
            <c:manualLayout>
              <c:xMode val="edge"/>
              <c:yMode val="edge"/>
              <c:x val="0.41917651304596437"/>
              <c:y val="0.800242816637684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9823648"/>
        <c:crosses val="autoZero"/>
        <c:crossBetween val="midCat"/>
      </c:valAx>
      <c:valAx>
        <c:axId val="188982364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r-LB" dirty="0"/>
                  <a:t>دليل تحديات</a:t>
                </a:r>
                <a:r>
                  <a:rPr lang="ar-LB" baseline="0" dirty="0"/>
                  <a:t> التنمية</a:t>
                </a:r>
                <a:endParaRPr lang="en-US" dirty="0"/>
              </a:p>
            </c:rich>
          </c:tx>
          <c:layout>
            <c:manualLayout>
              <c:xMode val="edge"/>
              <c:yMode val="edge"/>
              <c:x val="1.7617090283603844E-2"/>
              <c:y val="0.160231393088178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9"/>
        <c:delete val="1"/>
      </c:legendEntry>
      <c:layout>
        <c:manualLayout>
          <c:xMode val="edge"/>
          <c:yMode val="edge"/>
          <c:x val="6.4741214647395295E-2"/>
          <c:y val="0.82843874298436659"/>
          <c:w val="0.93269443481065684"/>
          <c:h val="0.150042775032899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7381528442129"/>
          <c:y val="2.8534696168396947E-2"/>
          <c:w val="0.84031999132268798"/>
          <c:h val="0.90241628212231628"/>
        </c:manualLayout>
      </c:layout>
      <c:barChart>
        <c:barDir val="bar"/>
        <c:grouping val="clustered"/>
        <c:varyColors val="0"/>
        <c:ser>
          <c:idx val="0"/>
          <c:order val="0"/>
          <c:spPr>
            <a:solidFill>
              <a:srgbClr val="C00000"/>
            </a:solidFill>
          </c:spPr>
          <c:invertIfNegative val="0"/>
          <c:dPt>
            <c:idx val="0"/>
            <c:invertIfNegative val="0"/>
            <c:bubble3D val="0"/>
            <c:spPr>
              <a:solidFill>
                <a:srgbClr val="548235"/>
              </a:solidFill>
            </c:spPr>
            <c:extLst>
              <c:ext xmlns:c16="http://schemas.microsoft.com/office/drawing/2014/chart" uri="{C3380CC4-5D6E-409C-BE32-E72D297353CC}">
                <c16:uniqueId val="{00000004-D53E-4B13-AAED-E2DA1060EAD5}"/>
              </c:ext>
            </c:extLst>
          </c:dPt>
          <c:dPt>
            <c:idx val="1"/>
            <c:invertIfNegative val="0"/>
            <c:bubble3D val="0"/>
            <c:spPr>
              <a:solidFill>
                <a:srgbClr val="548235"/>
              </a:solidFill>
            </c:spPr>
            <c:extLst>
              <c:ext xmlns:c16="http://schemas.microsoft.com/office/drawing/2014/chart" uri="{C3380CC4-5D6E-409C-BE32-E72D297353CC}">
                <c16:uniqueId val="{00000003-D53E-4B13-AAED-E2DA1060EAD5}"/>
              </c:ext>
            </c:extLst>
          </c:dPt>
          <c:dPt>
            <c:idx val="2"/>
            <c:invertIfNegative val="0"/>
            <c:bubble3D val="0"/>
            <c:spPr>
              <a:solidFill>
                <a:srgbClr val="548235"/>
              </a:solidFill>
            </c:spPr>
            <c:extLst>
              <c:ext xmlns:c16="http://schemas.microsoft.com/office/drawing/2014/chart" uri="{C3380CC4-5D6E-409C-BE32-E72D297353CC}">
                <c16:uniqueId val="{00000002-D53E-4B13-AAED-E2DA1060EAD5}"/>
              </c:ext>
            </c:extLst>
          </c:dPt>
          <c:dPt>
            <c:idx val="3"/>
            <c:invertIfNegative val="0"/>
            <c:bubble3D val="0"/>
            <c:spPr>
              <a:solidFill>
                <a:srgbClr val="548235"/>
              </a:solidFill>
            </c:spPr>
            <c:extLst>
              <c:ext xmlns:c16="http://schemas.microsoft.com/office/drawing/2014/chart" uri="{C3380CC4-5D6E-409C-BE32-E72D297353CC}">
                <c16:uniqueId val="{00000001-D53E-4B13-AAED-E2DA1060EAD5}"/>
              </c:ext>
            </c:extLst>
          </c:dPt>
          <c:dLbls>
            <c:dLbl>
              <c:idx val="0"/>
              <c:spPr>
                <a:noFill/>
                <a:ln>
                  <a:noFill/>
                </a:ln>
                <a:effectLst/>
              </c:spPr>
              <c:txPr>
                <a:bodyPr wrap="square" lIns="38100" tIns="19050" rIns="38100" bIns="19050" anchor="ctr">
                  <a:spAutoFit/>
                </a:bodyPr>
                <a:lstStyle/>
                <a:p>
                  <a:pPr>
                    <a:defRPr sz="1100">
                      <a:solidFill>
                        <a:srgbClr val="54823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53E-4B13-AAED-E2DA1060EAD5}"/>
                </c:ext>
              </c:extLst>
            </c:dLbl>
            <c:dLbl>
              <c:idx val="1"/>
              <c:spPr>
                <a:noFill/>
                <a:ln>
                  <a:noFill/>
                </a:ln>
                <a:effectLst/>
              </c:spPr>
              <c:txPr>
                <a:bodyPr wrap="square" lIns="38100" tIns="19050" rIns="38100" bIns="19050" anchor="ctr">
                  <a:spAutoFit/>
                </a:bodyPr>
                <a:lstStyle/>
                <a:p>
                  <a:pPr>
                    <a:defRPr sz="1100">
                      <a:solidFill>
                        <a:srgbClr val="54823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53E-4B13-AAED-E2DA1060EAD5}"/>
                </c:ext>
              </c:extLst>
            </c:dLbl>
            <c:dLbl>
              <c:idx val="2"/>
              <c:spPr>
                <a:noFill/>
                <a:ln>
                  <a:noFill/>
                </a:ln>
                <a:effectLst/>
              </c:spPr>
              <c:txPr>
                <a:bodyPr wrap="square" lIns="38100" tIns="19050" rIns="38100" bIns="19050" anchor="ctr">
                  <a:spAutoFit/>
                </a:bodyPr>
                <a:lstStyle/>
                <a:p>
                  <a:pPr>
                    <a:defRPr sz="1100">
                      <a:solidFill>
                        <a:srgbClr val="54823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53E-4B13-AAED-E2DA1060EAD5}"/>
                </c:ext>
              </c:extLst>
            </c:dLbl>
            <c:dLbl>
              <c:idx val="3"/>
              <c:spPr>
                <a:noFill/>
                <a:ln>
                  <a:noFill/>
                </a:ln>
                <a:effectLst/>
              </c:spPr>
              <c:txPr>
                <a:bodyPr wrap="square" lIns="38100" tIns="19050" rIns="38100" bIns="19050" anchor="ctr">
                  <a:spAutoFit/>
                </a:bodyPr>
                <a:lstStyle/>
                <a:p>
                  <a:pPr>
                    <a:defRPr sz="1100">
                      <a:solidFill>
                        <a:srgbClr val="548235"/>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53E-4B13-AAED-E2DA1060EAD5}"/>
                </c:ext>
              </c:extLst>
            </c:dLbl>
            <c:dLbl>
              <c:idx val="4"/>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53E-4B13-AAED-E2DA1060EAD5}"/>
                </c:ext>
              </c:extLst>
            </c:dLbl>
            <c:spPr>
              <a:noFill/>
              <a:ln>
                <a:noFill/>
              </a:ln>
              <a:effectLst/>
            </c:spPr>
            <c:txPr>
              <a:bodyPr wrap="square" lIns="38100" tIns="19050" rIns="38100" bIns="19050" anchor="ctr">
                <a:spAutoFit/>
              </a:bodyPr>
              <a:lstStyle/>
              <a:p>
                <a:pPr>
                  <a:defRPr sz="11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الجزائر</c:v>
                </c:pt>
                <c:pt idx="1">
                  <c:v>سوريا</c:v>
                </c:pt>
                <c:pt idx="2">
                  <c:v>لبنان</c:v>
                </c:pt>
                <c:pt idx="3">
                  <c:v>البحرين</c:v>
                </c:pt>
                <c:pt idx="4">
                  <c:v>اليمن</c:v>
                </c:pt>
                <c:pt idx="5">
                  <c:v>الكويت</c:v>
                </c:pt>
                <c:pt idx="6">
                  <c:v>السودان</c:v>
                </c:pt>
                <c:pt idx="7">
                  <c:v>العراق</c:v>
                </c:pt>
                <c:pt idx="8">
                  <c:v>سلطنة عمان</c:v>
                </c:pt>
                <c:pt idx="9">
                  <c:v>مصر</c:v>
                </c:pt>
                <c:pt idx="10">
                  <c:v>السعودية</c:v>
                </c:pt>
                <c:pt idx="11">
                  <c:v>تونس</c:v>
                </c:pt>
                <c:pt idx="12">
                  <c:v>المغرب</c:v>
                </c:pt>
                <c:pt idx="13">
                  <c:v>الأردن</c:v>
                </c:pt>
                <c:pt idx="14">
                  <c:v>موريتانيا</c:v>
                </c:pt>
                <c:pt idx="15">
                  <c:v>الإمارات</c:v>
                </c:pt>
                <c:pt idx="16">
                  <c:v>قطر</c:v>
                </c:pt>
              </c:strCache>
            </c:strRef>
          </c:cat>
          <c:val>
            <c:numRef>
              <c:f>Sheet1!$B$2:$B$18</c:f>
              <c:numCache>
                <c:formatCode>General</c:formatCode>
                <c:ptCount val="17"/>
                <c:pt idx="0">
                  <c:v>16</c:v>
                </c:pt>
                <c:pt idx="1">
                  <c:v>11</c:v>
                </c:pt>
                <c:pt idx="2">
                  <c:v>8</c:v>
                </c:pt>
                <c:pt idx="3">
                  <c:v>5</c:v>
                </c:pt>
                <c:pt idx="4">
                  <c:v>0</c:v>
                </c:pt>
                <c:pt idx="5">
                  <c:v>-1</c:v>
                </c:pt>
                <c:pt idx="6">
                  <c:v>-1</c:v>
                </c:pt>
                <c:pt idx="7">
                  <c:v>-6</c:v>
                </c:pt>
                <c:pt idx="8">
                  <c:v>-8</c:v>
                </c:pt>
                <c:pt idx="9">
                  <c:v>-10</c:v>
                </c:pt>
                <c:pt idx="10">
                  <c:v>-12</c:v>
                </c:pt>
                <c:pt idx="11">
                  <c:v>-16</c:v>
                </c:pt>
                <c:pt idx="12">
                  <c:v>-19</c:v>
                </c:pt>
                <c:pt idx="13">
                  <c:v>-25</c:v>
                </c:pt>
                <c:pt idx="14">
                  <c:v>-27</c:v>
                </c:pt>
                <c:pt idx="15">
                  <c:v>-30</c:v>
                </c:pt>
                <c:pt idx="16">
                  <c:v>-33</c:v>
                </c:pt>
              </c:numCache>
            </c:numRef>
          </c:val>
          <c:extLst>
            <c:ext xmlns:c16="http://schemas.microsoft.com/office/drawing/2014/chart" uri="{C3380CC4-5D6E-409C-BE32-E72D297353CC}">
              <c16:uniqueId val="{00000000-D53E-4B13-AAED-E2DA1060EAD5}"/>
            </c:ext>
          </c:extLst>
        </c:ser>
        <c:dLbls>
          <c:dLblPos val="outEnd"/>
          <c:showLegendKey val="0"/>
          <c:showVal val="1"/>
          <c:showCatName val="0"/>
          <c:showSerName val="0"/>
          <c:showPercent val="0"/>
          <c:showBubbleSize val="0"/>
        </c:dLbls>
        <c:gapWidth val="182"/>
        <c:axId val="1472185808"/>
        <c:axId val="1472186352"/>
      </c:barChart>
      <c:catAx>
        <c:axId val="14721858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72186352"/>
        <c:crosses val="autoZero"/>
        <c:auto val="1"/>
        <c:lblAlgn val="ctr"/>
        <c:lblOffset val="100"/>
        <c:noMultiLvlLbl val="0"/>
      </c:catAx>
      <c:valAx>
        <c:axId val="1472186352"/>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185808"/>
        <c:crossesAt val="1"/>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ar-LB"/>
              <a:t>تأثير الصدمات على الفقر - الفقر الوطني</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v>قبل كوفيد</c:v>
          </c:tx>
          <c:spPr>
            <a:solidFill>
              <a:schemeClr val="accent1"/>
            </a:solidFill>
            <a:ln>
              <a:noFill/>
            </a:ln>
            <a:effectLst/>
          </c:spPr>
          <c:invertIfNegative val="0"/>
          <c:cat>
            <c:numRef>
              <c:f>'[4]Draft Graphs'!$G$20:$G$24</c:f>
              <c:numCache>
                <c:formatCode>General</c:formatCode>
                <c:ptCount val="5"/>
                <c:pt idx="0">
                  <c:v>2019</c:v>
                </c:pt>
                <c:pt idx="1">
                  <c:v>2020</c:v>
                </c:pt>
                <c:pt idx="2">
                  <c:v>2021</c:v>
                </c:pt>
                <c:pt idx="3">
                  <c:v>2022</c:v>
                </c:pt>
                <c:pt idx="4">
                  <c:v>2023</c:v>
                </c:pt>
              </c:numCache>
            </c:numRef>
          </c:cat>
          <c:val>
            <c:numRef>
              <c:f>'Slide 13'!$K$10:$O$10</c:f>
              <c:numCache>
                <c:formatCode>_-* #,##0_-;\-* #,##0_-;_-* "-"??_-;_-@_-</c:formatCode>
                <c:ptCount val="5"/>
                <c:pt idx="0">
                  <c:v>103.77305581764554</c:v>
                </c:pt>
                <c:pt idx="1">
                  <c:v>105.23287033503453</c:v>
                </c:pt>
                <c:pt idx="2">
                  <c:v>106.8037201758989</c:v>
                </c:pt>
                <c:pt idx="3">
                  <c:v>107.90295816638638</c:v>
                </c:pt>
                <c:pt idx="4">
                  <c:v>108.78221210351192</c:v>
                </c:pt>
              </c:numCache>
            </c:numRef>
          </c:val>
          <c:extLst>
            <c:ext xmlns:c16="http://schemas.microsoft.com/office/drawing/2014/chart" uri="{C3380CC4-5D6E-409C-BE32-E72D297353CC}">
              <c16:uniqueId val="{00000000-C445-4A4E-9EE5-887F1D09ACC4}"/>
            </c:ext>
          </c:extLst>
        </c:ser>
        <c:ser>
          <c:idx val="1"/>
          <c:order val="1"/>
          <c:tx>
            <c:v>بعد كوفيد</c:v>
          </c:tx>
          <c:spPr>
            <a:solidFill>
              <a:schemeClr val="accent2"/>
            </a:solidFill>
            <a:ln>
              <a:noFill/>
            </a:ln>
            <a:effectLst/>
          </c:spPr>
          <c:invertIfNegative val="0"/>
          <c:cat>
            <c:numRef>
              <c:f>'[4]Draft Graphs'!$G$20:$G$24</c:f>
              <c:numCache>
                <c:formatCode>General</c:formatCode>
                <c:ptCount val="5"/>
                <c:pt idx="0">
                  <c:v>2019</c:v>
                </c:pt>
                <c:pt idx="1">
                  <c:v>2020</c:v>
                </c:pt>
                <c:pt idx="2">
                  <c:v>2021</c:v>
                </c:pt>
                <c:pt idx="3">
                  <c:v>2022</c:v>
                </c:pt>
                <c:pt idx="4">
                  <c:v>2023</c:v>
                </c:pt>
              </c:numCache>
            </c:numRef>
          </c:cat>
          <c:val>
            <c:numRef>
              <c:f>'Slide 13'!$K$9:$O$9</c:f>
              <c:numCache>
                <c:formatCode>_-* #,##0.0_-;\-* #,##0.0_-;_-* "-"??_-;_-@_-</c:formatCode>
                <c:ptCount val="5"/>
                <c:pt idx="1">
                  <c:v>15.966528466710001</c:v>
                </c:pt>
                <c:pt idx="2">
                  <c:v>18.418095845745356</c:v>
                </c:pt>
                <c:pt idx="3">
                  <c:v>19.30318817980379</c:v>
                </c:pt>
                <c:pt idx="4">
                  <c:v>20.369923416111259</c:v>
                </c:pt>
              </c:numCache>
            </c:numRef>
          </c:val>
          <c:extLst>
            <c:ext xmlns:c16="http://schemas.microsoft.com/office/drawing/2014/chart" uri="{C3380CC4-5D6E-409C-BE32-E72D297353CC}">
              <c16:uniqueId val="{00000001-C445-4A4E-9EE5-887F1D09ACC4}"/>
            </c:ext>
          </c:extLst>
        </c:ser>
        <c:ser>
          <c:idx val="2"/>
          <c:order val="2"/>
          <c:tx>
            <c:v>بعد حرب أوكرانيا</c:v>
          </c:tx>
          <c:spPr>
            <a:solidFill>
              <a:schemeClr val="accent3"/>
            </a:solidFill>
            <a:ln>
              <a:noFill/>
            </a:ln>
            <a:effectLst/>
          </c:spPr>
          <c:invertIfNegative val="0"/>
          <c:cat>
            <c:numRef>
              <c:f>'[4]Draft Graphs'!$G$20:$G$24</c:f>
              <c:numCache>
                <c:formatCode>General</c:formatCode>
                <c:ptCount val="5"/>
                <c:pt idx="0">
                  <c:v>2019</c:v>
                </c:pt>
                <c:pt idx="1">
                  <c:v>2020</c:v>
                </c:pt>
                <c:pt idx="2">
                  <c:v>2021</c:v>
                </c:pt>
                <c:pt idx="3">
                  <c:v>2022</c:v>
                </c:pt>
                <c:pt idx="4">
                  <c:v>2023</c:v>
                </c:pt>
              </c:numCache>
            </c:numRef>
          </c:cat>
          <c:val>
            <c:numRef>
              <c:f>'Slide 13'!$K$8:$O$8</c:f>
              <c:numCache>
                <c:formatCode>General</c:formatCode>
                <c:ptCount val="5"/>
                <c:pt idx="3" formatCode="_-* #,##0.0_-;\-* #,##0.0_-;_-* &quot;-&quot;??_-;_-@_-">
                  <c:v>2.6689684812943937</c:v>
                </c:pt>
                <c:pt idx="4" formatCode="_-* #,##0.0_-;\-* #,##0.0_-;_-* &quot;-&quot;??_-;_-@_-">
                  <c:v>5.7768276032317578</c:v>
                </c:pt>
              </c:numCache>
            </c:numRef>
          </c:val>
          <c:extLst>
            <c:ext xmlns:c16="http://schemas.microsoft.com/office/drawing/2014/chart" uri="{C3380CC4-5D6E-409C-BE32-E72D297353CC}">
              <c16:uniqueId val="{00000002-C445-4A4E-9EE5-887F1D09ACC4}"/>
            </c:ext>
          </c:extLst>
        </c:ser>
        <c:dLbls>
          <c:showLegendKey val="0"/>
          <c:showVal val="0"/>
          <c:showCatName val="0"/>
          <c:showSerName val="0"/>
          <c:showPercent val="0"/>
          <c:showBubbleSize val="0"/>
        </c:dLbls>
        <c:gapWidth val="150"/>
        <c:overlap val="100"/>
        <c:axId val="1231024544"/>
        <c:axId val="1231025088"/>
      </c:barChart>
      <c:catAx>
        <c:axId val="123102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1025088"/>
        <c:crosses val="autoZero"/>
        <c:auto val="1"/>
        <c:lblAlgn val="ctr"/>
        <c:lblOffset val="100"/>
        <c:noMultiLvlLbl val="0"/>
      </c:catAx>
      <c:valAx>
        <c:axId val="123102508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102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ar-LB"/>
              <a:t>عدد الفقراء في المنطقة العربية (مليون)</a:t>
            </a:r>
            <a:endParaRPr lang="en-US"/>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v>قبل كوفيد</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14'!$F$9:$J$9</c:f>
              <c:numCache>
                <c:formatCode>General</c:formatCode>
                <c:ptCount val="5"/>
                <c:pt idx="0">
                  <c:v>2019</c:v>
                </c:pt>
                <c:pt idx="1">
                  <c:v>2020</c:v>
                </c:pt>
                <c:pt idx="2">
                  <c:v>2021</c:v>
                </c:pt>
                <c:pt idx="3">
                  <c:v>2022</c:v>
                </c:pt>
                <c:pt idx="4">
                  <c:v>2023</c:v>
                </c:pt>
              </c:numCache>
            </c:numRef>
          </c:cat>
          <c:val>
            <c:numRef>
              <c:f>'Slide 14'!$F$12:$J$12</c:f>
              <c:numCache>
                <c:formatCode>0</c:formatCode>
                <c:ptCount val="5"/>
                <c:pt idx="0">
                  <c:v>103.77305581764554</c:v>
                </c:pt>
                <c:pt idx="1">
                  <c:v>105.23287033503453</c:v>
                </c:pt>
                <c:pt idx="2">
                  <c:v>106.8037201758989</c:v>
                </c:pt>
              </c:numCache>
            </c:numRef>
          </c:val>
          <c:extLst>
            <c:ext xmlns:c16="http://schemas.microsoft.com/office/drawing/2014/chart" uri="{C3380CC4-5D6E-409C-BE32-E72D297353CC}">
              <c16:uniqueId val="{00000000-BF58-44FE-A425-A6DFAD4DA0E3}"/>
            </c:ext>
          </c:extLst>
        </c:ser>
        <c:ser>
          <c:idx val="1"/>
          <c:order val="1"/>
          <c:tx>
            <c:v>بعد كوفيد</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14'!$F$9:$J$9</c:f>
              <c:numCache>
                <c:formatCode>General</c:formatCode>
                <c:ptCount val="5"/>
                <c:pt idx="0">
                  <c:v>2019</c:v>
                </c:pt>
                <c:pt idx="1">
                  <c:v>2020</c:v>
                </c:pt>
                <c:pt idx="2">
                  <c:v>2021</c:v>
                </c:pt>
                <c:pt idx="3">
                  <c:v>2022</c:v>
                </c:pt>
                <c:pt idx="4">
                  <c:v>2023</c:v>
                </c:pt>
              </c:numCache>
            </c:numRef>
          </c:cat>
          <c:val>
            <c:numRef>
              <c:f>'Slide 14'!$F$11:$J$11</c:f>
              <c:numCache>
                <c:formatCode>0</c:formatCode>
                <c:ptCount val="5"/>
                <c:pt idx="1">
                  <c:v>121.19939880174458</c:v>
                </c:pt>
                <c:pt idx="2">
                  <c:v>125.22181602164426</c:v>
                </c:pt>
                <c:pt idx="3">
                  <c:v>127.20614634619017</c:v>
                </c:pt>
                <c:pt idx="4">
                  <c:v>129.15213551962319</c:v>
                </c:pt>
              </c:numCache>
            </c:numRef>
          </c:val>
          <c:extLst>
            <c:ext xmlns:c16="http://schemas.microsoft.com/office/drawing/2014/chart" uri="{C3380CC4-5D6E-409C-BE32-E72D297353CC}">
              <c16:uniqueId val="{00000001-BF58-44FE-A425-A6DFAD4DA0E3}"/>
            </c:ext>
          </c:extLst>
        </c:ser>
        <c:ser>
          <c:idx val="0"/>
          <c:order val="2"/>
          <c:tx>
            <c:v>بعد حرب أوكرانيا</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14'!$F$9:$J$9</c:f>
              <c:numCache>
                <c:formatCode>General</c:formatCode>
                <c:ptCount val="5"/>
                <c:pt idx="0">
                  <c:v>2019</c:v>
                </c:pt>
                <c:pt idx="1">
                  <c:v>2020</c:v>
                </c:pt>
                <c:pt idx="2">
                  <c:v>2021</c:v>
                </c:pt>
                <c:pt idx="3">
                  <c:v>2022</c:v>
                </c:pt>
                <c:pt idx="4">
                  <c:v>2023</c:v>
                </c:pt>
              </c:numCache>
            </c:numRef>
          </c:cat>
          <c:val>
            <c:numRef>
              <c:f>'Slide 14'!$F$10:$J$10</c:f>
              <c:numCache>
                <c:formatCode>General</c:formatCode>
                <c:ptCount val="5"/>
                <c:pt idx="3" formatCode="0">
                  <c:v>129.87511482748457</c:v>
                </c:pt>
                <c:pt idx="4" formatCode="0">
                  <c:v>134.92896312285495</c:v>
                </c:pt>
              </c:numCache>
            </c:numRef>
          </c:val>
          <c:extLst>
            <c:ext xmlns:c16="http://schemas.microsoft.com/office/drawing/2014/chart" uri="{C3380CC4-5D6E-409C-BE32-E72D297353CC}">
              <c16:uniqueId val="{00000002-BF58-44FE-A425-A6DFAD4DA0E3}"/>
            </c:ext>
          </c:extLst>
        </c:ser>
        <c:dLbls>
          <c:dLblPos val="outEnd"/>
          <c:showLegendKey val="0"/>
          <c:showVal val="1"/>
          <c:showCatName val="0"/>
          <c:showSerName val="0"/>
          <c:showPercent val="0"/>
          <c:showBubbleSize val="0"/>
        </c:dLbls>
        <c:gapWidth val="182"/>
        <c:axId val="976868623"/>
        <c:axId val="976871119"/>
      </c:barChart>
      <c:catAx>
        <c:axId val="976868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6871119"/>
        <c:crosses val="autoZero"/>
        <c:auto val="1"/>
        <c:lblAlgn val="ctr"/>
        <c:lblOffset val="100"/>
        <c:noMultiLvlLbl val="0"/>
      </c:catAx>
      <c:valAx>
        <c:axId val="9768711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r>
                  <a:rPr lang="ar-LB" dirty="0"/>
                  <a:t>عدد الفقراء (مليون)</a:t>
                </a:r>
                <a:endParaRPr lang="en-US" dirty="0"/>
              </a:p>
            </c:rich>
          </c:tx>
          <c:overlay val="0"/>
          <c:spPr>
            <a:noFill/>
            <a:ln>
              <a:noFill/>
            </a:ln>
            <a:effectLst/>
          </c:spPr>
          <c:txPr>
            <a:bodyPr rot="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686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440" b="0" i="0" u="none" strike="noStrike" kern="1200" spc="0" baseline="0">
                <a:solidFill>
                  <a:schemeClr val="tx1">
                    <a:lumMod val="65000"/>
                    <a:lumOff val="35000"/>
                  </a:schemeClr>
                </a:solidFill>
                <a:latin typeface="+mn-lt"/>
                <a:ea typeface="+mn-ea"/>
                <a:cs typeface="+mn-cs"/>
              </a:defRPr>
            </a:pPr>
            <a:r>
              <a:rPr lang="ar-LB" dirty="0"/>
              <a:t>نسبة الفقر (%)</a:t>
            </a:r>
            <a:r>
              <a:rPr lang="ar-LB" baseline="0" dirty="0"/>
              <a:t> </a:t>
            </a:r>
            <a:r>
              <a:rPr lang="en-US" baseline="0" dirty="0"/>
              <a:t>[</a:t>
            </a:r>
            <a:r>
              <a:rPr lang="ar-LB" baseline="0" dirty="0"/>
              <a:t>خطوط الفقر الوطنية</a:t>
            </a:r>
            <a:r>
              <a:rPr lang="en-US" baseline="0" dirty="0"/>
              <a:t>]</a:t>
            </a:r>
            <a:endParaRPr lang="en-US" dirty="0"/>
          </a:p>
        </c:rich>
      </c:tx>
      <c:overlay val="0"/>
      <c:spPr>
        <a:noFill/>
        <a:ln>
          <a:noFill/>
        </a:ln>
        <a:effectLst/>
      </c:spPr>
      <c:txPr>
        <a:bodyPr rot="0" spcFirstLastPara="1" vertOverflow="ellipsis" vert="horz" wrap="square" anchor="ctr" anchorCtr="1"/>
        <a:lstStyle/>
        <a:p>
          <a:pPr rtl="1">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'mmp 2'!$B$1</c:f>
              <c:strCache>
                <c:ptCount val="1"/>
                <c:pt idx="0">
                  <c:v>2010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'mmp 2'!$A$2:$A$16</c:f>
              <c:strCache>
                <c:ptCount val="15"/>
                <c:pt idx="0">
                  <c:v>اليمن</c:v>
                </c:pt>
                <c:pt idx="1">
                  <c:v>الصومال</c:v>
                </c:pt>
                <c:pt idx="2">
                  <c:v>لبنان</c:v>
                </c:pt>
                <c:pt idx="3">
                  <c:v>السودان</c:v>
                </c:pt>
                <c:pt idx="4">
                  <c:v>سوريا</c:v>
                </c:pt>
                <c:pt idx="5">
                  <c:v>جزر القمر</c:v>
                </c:pt>
                <c:pt idx="6">
                  <c:v>فلسطين</c:v>
                </c:pt>
                <c:pt idx="7">
                  <c:v>مصر</c:v>
                </c:pt>
                <c:pt idx="8">
                  <c:v>موريتانيا</c:v>
                </c:pt>
                <c:pt idx="9">
                  <c:v>جيبوتي</c:v>
                </c:pt>
                <c:pt idx="10">
                  <c:v>الأردن</c:v>
                </c:pt>
                <c:pt idx="11">
                  <c:v>تونس</c:v>
                </c:pt>
                <c:pt idx="12">
                  <c:v>العراق</c:v>
                </c:pt>
                <c:pt idx="13">
                  <c:v>الجزائر</c:v>
                </c:pt>
                <c:pt idx="14">
                  <c:v>المغرب</c:v>
                </c:pt>
              </c:strCache>
            </c:strRef>
          </c:cat>
          <c:val>
            <c:numRef>
              <c:f>'mmp 2'!$B$2:$B$16</c:f>
              <c:numCache>
                <c:formatCode>0.00</c:formatCode>
                <c:ptCount val="15"/>
                <c:pt idx="0">
                  <c:v>45.77</c:v>
                </c:pt>
                <c:pt idx="1">
                  <c:v>72.77</c:v>
                </c:pt>
                <c:pt idx="2">
                  <c:v>28.92</c:v>
                </c:pt>
                <c:pt idx="3">
                  <c:v>44.45</c:v>
                </c:pt>
                <c:pt idx="4">
                  <c:v>11.03</c:v>
                </c:pt>
                <c:pt idx="5">
                  <c:v>47.2</c:v>
                </c:pt>
                <c:pt idx="6">
                  <c:v>25.7</c:v>
                </c:pt>
                <c:pt idx="7">
                  <c:v>25.2</c:v>
                </c:pt>
                <c:pt idx="8">
                  <c:v>39.159999999999997</c:v>
                </c:pt>
                <c:pt idx="9">
                  <c:v>50.12</c:v>
                </c:pt>
                <c:pt idx="10">
                  <c:v>14.4</c:v>
                </c:pt>
                <c:pt idx="11">
                  <c:v>20.5</c:v>
                </c:pt>
                <c:pt idx="12">
                  <c:v>14.4</c:v>
                </c:pt>
                <c:pt idx="13">
                  <c:v>6.12</c:v>
                </c:pt>
                <c:pt idx="14">
                  <c:v>7.43</c:v>
                </c:pt>
              </c:numCache>
            </c:numRef>
          </c:val>
          <c:extLst>
            <c:ext xmlns:c16="http://schemas.microsoft.com/office/drawing/2014/chart" uri="{C3380CC4-5D6E-409C-BE32-E72D297353CC}">
              <c16:uniqueId val="{00000000-27D4-4C3B-AD62-57EE3481367A}"/>
            </c:ext>
          </c:extLst>
        </c:ser>
        <c:ser>
          <c:idx val="1"/>
          <c:order val="1"/>
          <c:tx>
            <c:strRef>
              <c:f>'mmp 2'!$C$1</c:f>
              <c:strCache>
                <c:ptCount val="1"/>
                <c:pt idx="0">
                  <c:v>2019</c:v>
                </c:pt>
              </c:strCache>
            </c:strRef>
          </c:tx>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B427-455D-B375-70D3D41FA639}"/>
              </c:ext>
            </c:extLst>
          </c:dPt>
          <c:dPt>
            <c:idx val="2"/>
            <c:invertIfNegative val="0"/>
            <c:bubble3D val="0"/>
            <c:spPr>
              <a:solidFill>
                <a:srgbClr val="FF0000"/>
              </a:solidFill>
              <a:ln>
                <a:noFill/>
              </a:ln>
              <a:effectLst/>
            </c:spPr>
            <c:extLst>
              <c:ext xmlns:c16="http://schemas.microsoft.com/office/drawing/2014/chart" uri="{C3380CC4-5D6E-409C-BE32-E72D297353CC}">
                <c16:uniqueId val="{00000001-B427-455D-B375-70D3D41FA639}"/>
              </c:ext>
            </c:extLst>
          </c:dPt>
          <c:dPt>
            <c:idx val="4"/>
            <c:invertIfNegative val="0"/>
            <c:bubble3D val="0"/>
            <c:spPr>
              <a:solidFill>
                <a:srgbClr val="FF0000"/>
              </a:solidFill>
              <a:ln>
                <a:noFill/>
              </a:ln>
              <a:effectLst/>
            </c:spPr>
            <c:extLst>
              <c:ext xmlns:c16="http://schemas.microsoft.com/office/drawing/2014/chart" uri="{C3380CC4-5D6E-409C-BE32-E72D297353CC}">
                <c16:uniqueId val="{00000002-B427-455D-B375-70D3D41FA639}"/>
              </c:ext>
            </c:extLst>
          </c:dPt>
          <c:dPt>
            <c:idx val="6"/>
            <c:invertIfNegative val="0"/>
            <c:bubble3D val="0"/>
            <c:spPr>
              <a:solidFill>
                <a:srgbClr val="FF0000"/>
              </a:solidFill>
              <a:ln>
                <a:noFill/>
              </a:ln>
              <a:effectLst/>
            </c:spPr>
            <c:extLst>
              <c:ext xmlns:c16="http://schemas.microsoft.com/office/drawing/2014/chart" uri="{C3380CC4-5D6E-409C-BE32-E72D297353CC}">
                <c16:uniqueId val="{00000003-B427-455D-B375-70D3D41FA639}"/>
              </c:ext>
            </c:extLst>
          </c:dPt>
          <c:dPt>
            <c:idx val="7"/>
            <c:invertIfNegative val="0"/>
            <c:bubble3D val="0"/>
            <c:spPr>
              <a:solidFill>
                <a:srgbClr val="FF0000"/>
              </a:solidFill>
              <a:ln>
                <a:noFill/>
              </a:ln>
              <a:effectLst/>
            </c:spPr>
            <c:extLst>
              <c:ext xmlns:c16="http://schemas.microsoft.com/office/drawing/2014/chart" uri="{C3380CC4-5D6E-409C-BE32-E72D297353CC}">
                <c16:uniqueId val="{00000004-B427-455D-B375-70D3D41FA639}"/>
              </c:ext>
            </c:extLst>
          </c:dPt>
          <c:dPt>
            <c:idx val="8"/>
            <c:invertIfNegative val="0"/>
            <c:bubble3D val="0"/>
            <c:spPr>
              <a:solidFill>
                <a:srgbClr val="92D050"/>
              </a:solidFill>
              <a:ln>
                <a:solidFill>
                  <a:srgbClr val="92D050"/>
                </a:solidFill>
              </a:ln>
              <a:effectLst/>
            </c:spPr>
            <c:extLst>
              <c:ext xmlns:c16="http://schemas.microsoft.com/office/drawing/2014/chart" uri="{C3380CC4-5D6E-409C-BE32-E72D297353CC}">
                <c16:uniqueId val="{00000006-B427-455D-B375-70D3D41FA639}"/>
              </c:ext>
            </c:extLst>
          </c:dPt>
          <c:dPt>
            <c:idx val="9"/>
            <c:invertIfNegative val="0"/>
            <c:bubble3D val="0"/>
            <c:spPr>
              <a:solidFill>
                <a:srgbClr val="92D050"/>
              </a:solidFill>
              <a:ln>
                <a:noFill/>
              </a:ln>
              <a:effectLst/>
            </c:spPr>
            <c:extLst>
              <c:ext xmlns:c16="http://schemas.microsoft.com/office/drawing/2014/chart" uri="{C3380CC4-5D6E-409C-BE32-E72D297353CC}">
                <c16:uniqueId val="{00000007-B427-455D-B375-70D3D41FA639}"/>
              </c:ext>
            </c:extLst>
          </c:dPt>
          <c:dPt>
            <c:idx val="10"/>
            <c:invertIfNegative val="0"/>
            <c:bubble3D val="0"/>
            <c:spPr>
              <a:solidFill>
                <a:srgbClr val="FF0000"/>
              </a:solidFill>
              <a:ln>
                <a:noFill/>
              </a:ln>
              <a:effectLst/>
            </c:spPr>
            <c:extLst>
              <c:ext xmlns:c16="http://schemas.microsoft.com/office/drawing/2014/chart" uri="{C3380CC4-5D6E-409C-BE32-E72D297353CC}">
                <c16:uniqueId val="{00000005-B427-455D-B375-70D3D41FA639}"/>
              </c:ext>
            </c:extLst>
          </c:dPt>
          <c:dPt>
            <c:idx val="14"/>
            <c:invertIfNegative val="0"/>
            <c:bubble3D val="0"/>
            <c:spPr>
              <a:solidFill>
                <a:srgbClr val="92D050"/>
              </a:solidFill>
              <a:ln>
                <a:noFill/>
              </a:ln>
              <a:effectLst/>
            </c:spPr>
            <c:extLst>
              <c:ext xmlns:c16="http://schemas.microsoft.com/office/drawing/2014/chart" uri="{C3380CC4-5D6E-409C-BE32-E72D297353CC}">
                <c16:uniqueId val="{00000008-B427-455D-B375-70D3D41FA63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'mmp 2'!$A$2:$A$16</c:f>
              <c:strCache>
                <c:ptCount val="15"/>
                <c:pt idx="0">
                  <c:v>اليمن</c:v>
                </c:pt>
                <c:pt idx="1">
                  <c:v>الصومال</c:v>
                </c:pt>
                <c:pt idx="2">
                  <c:v>لبنان</c:v>
                </c:pt>
                <c:pt idx="3">
                  <c:v>السودان</c:v>
                </c:pt>
                <c:pt idx="4">
                  <c:v>سوريا</c:v>
                </c:pt>
                <c:pt idx="5">
                  <c:v>جزر القمر</c:v>
                </c:pt>
                <c:pt idx="6">
                  <c:v>فلسطين</c:v>
                </c:pt>
                <c:pt idx="7">
                  <c:v>مصر</c:v>
                </c:pt>
                <c:pt idx="8">
                  <c:v>موريتانيا</c:v>
                </c:pt>
                <c:pt idx="9">
                  <c:v>جيبوتي</c:v>
                </c:pt>
                <c:pt idx="10">
                  <c:v>الأردن</c:v>
                </c:pt>
                <c:pt idx="11">
                  <c:v>تونس</c:v>
                </c:pt>
                <c:pt idx="12">
                  <c:v>العراق</c:v>
                </c:pt>
                <c:pt idx="13">
                  <c:v>الجزائر</c:v>
                </c:pt>
                <c:pt idx="14">
                  <c:v>المغرب</c:v>
                </c:pt>
              </c:strCache>
            </c:strRef>
          </c:cat>
          <c:val>
            <c:numRef>
              <c:f>'mmp 2'!$C$2:$C$16</c:f>
              <c:numCache>
                <c:formatCode>0.00</c:formatCode>
                <c:ptCount val="15"/>
                <c:pt idx="0">
                  <c:v>82.725243890964819</c:v>
                </c:pt>
                <c:pt idx="1">
                  <c:v>63.923050292469718</c:v>
                </c:pt>
                <c:pt idx="2">
                  <c:v>43.762987988707266</c:v>
                </c:pt>
                <c:pt idx="3">
                  <c:v>43.746957822707252</c:v>
                </c:pt>
                <c:pt idx="4">
                  <c:v>42.1778744816894</c:v>
                </c:pt>
                <c:pt idx="5">
                  <c:v>41.463030163368437</c:v>
                </c:pt>
                <c:pt idx="6">
                  <c:v>30.097587257831641</c:v>
                </c:pt>
                <c:pt idx="7">
                  <c:v>29.700005674899359</c:v>
                </c:pt>
                <c:pt idx="8">
                  <c:v>26.38219202901973</c:v>
                </c:pt>
                <c:pt idx="9">
                  <c:v>17.055500929981878</c:v>
                </c:pt>
                <c:pt idx="10">
                  <c:v>15.413793385961421</c:v>
                </c:pt>
                <c:pt idx="11">
                  <c:v>14.109567967183834</c:v>
                </c:pt>
                <c:pt idx="12">
                  <c:v>13.86189107360245</c:v>
                </c:pt>
                <c:pt idx="13">
                  <c:v>4.3927019188654555</c:v>
                </c:pt>
                <c:pt idx="14">
                  <c:v>2.1013995822367924</c:v>
                </c:pt>
              </c:numCache>
            </c:numRef>
          </c:val>
          <c:extLst>
            <c:ext xmlns:c16="http://schemas.microsoft.com/office/drawing/2014/chart" uri="{C3380CC4-5D6E-409C-BE32-E72D297353CC}">
              <c16:uniqueId val="{00000001-27D4-4C3B-AD62-57EE3481367A}"/>
            </c:ext>
          </c:extLst>
        </c:ser>
        <c:dLbls>
          <c:showLegendKey val="0"/>
          <c:showVal val="0"/>
          <c:showCatName val="0"/>
          <c:showSerName val="0"/>
          <c:showPercent val="0"/>
          <c:showBubbleSize val="0"/>
        </c:dLbls>
        <c:gapWidth val="219"/>
        <c:overlap val="-27"/>
        <c:axId val="663841087"/>
        <c:axId val="663835263"/>
      </c:barChart>
      <c:catAx>
        <c:axId val="66384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35263"/>
        <c:crosses val="autoZero"/>
        <c:auto val="1"/>
        <c:lblAlgn val="ctr"/>
        <c:lblOffset val="100"/>
        <c:noMultiLvlLbl val="0"/>
      </c:catAx>
      <c:valAx>
        <c:axId val="66383526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r>
                  <a:rPr lang="ar-LB" dirty="0"/>
                  <a:t>نسبة الفقلر</a:t>
                </a:r>
                <a:r>
                  <a:rPr lang="ar-LB" baseline="0" dirty="0"/>
                  <a:t> (%)</a:t>
                </a:r>
                <a:endParaRPr lang="en-US" dirty="0"/>
              </a:p>
            </c:rich>
          </c:tx>
          <c:overlay val="0"/>
          <c:spPr>
            <a:noFill/>
            <a:ln>
              <a:noFill/>
            </a:ln>
            <a:effectLst/>
          </c:spPr>
          <c:txPr>
            <a:bodyPr rot="-5400000" spcFirstLastPara="1" vertOverflow="ellipsis" vert="horz" wrap="square" anchor="ctr" anchorCtr="1"/>
            <a:lstStyle/>
            <a:p>
              <a:pPr rtl="1">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41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63445948566777E-2"/>
          <c:y val="6.976741630931467E-2"/>
          <c:w val="0.91124574945373205"/>
          <c:h val="0.7048140615952897"/>
        </c:manualLayout>
      </c:layout>
      <c:stockChart>
        <c:ser>
          <c:idx val="0"/>
          <c:order val="0"/>
          <c:tx>
            <c:v>الدليل العربي المنقح للفقر المتعدد الأبعاد M0</c:v>
          </c:tx>
          <c:spPr>
            <a:ln w="25400" cap="rnd">
              <a:noFill/>
              <a:round/>
            </a:ln>
            <a:effectLst/>
          </c:spPr>
          <c:marker>
            <c:symbol val="circle"/>
            <c:size val="7"/>
            <c:spPr>
              <a:solidFill>
                <a:srgbClr val="C00000"/>
              </a:solidFill>
              <a:ln w="9525">
                <a:noFill/>
                <a:round/>
              </a:ln>
              <a:effectLst/>
            </c:spPr>
          </c:marker>
          <c:dLbls>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'Figure 3 MPI+CIs'!$A$5:$B$18</c:f>
              <c:multiLvlStrCache>
                <c:ptCount val="14"/>
                <c:lvl>
                  <c:pt idx="0">
                    <c:v>2012</c:v>
                  </c:pt>
                  <c:pt idx="1">
                    <c:v>2017</c:v>
                  </c:pt>
                  <c:pt idx="2">
                    <c:v>2011</c:v>
                  </c:pt>
                  <c:pt idx="3">
                    <c:v>2018</c:v>
                  </c:pt>
                  <c:pt idx="4">
                    <c:v>2014</c:v>
                  </c:pt>
                  <c:pt idx="5">
                    <c:v>2018</c:v>
                  </c:pt>
                  <c:pt idx="6">
                    <c:v>2012</c:v>
                  </c:pt>
                  <c:pt idx="7">
                    <c:v>2019</c:v>
                  </c:pt>
                  <c:pt idx="8">
                    <c:v>2011</c:v>
                  </c:pt>
                  <c:pt idx="9">
                    <c:v>2018</c:v>
                  </c:pt>
                  <c:pt idx="10">
                    <c:v>2011</c:v>
                  </c:pt>
                  <c:pt idx="11">
                    <c:v>2018</c:v>
                  </c:pt>
                  <c:pt idx="12">
                    <c:v>Baseline</c:v>
                  </c:pt>
                  <c:pt idx="13">
                    <c:v>Recent</c:v>
                  </c:pt>
                </c:lvl>
                <c:lvl>
                  <c:pt idx="0">
                    <c:v>الأردن</c:v>
                  </c:pt>
                  <c:pt idx="2">
                    <c:v>تونس</c:v>
                  </c:pt>
                  <c:pt idx="4">
                    <c:v>مصر</c:v>
                  </c:pt>
                  <c:pt idx="6">
                    <c:v>الجزائر</c:v>
                  </c:pt>
                  <c:pt idx="8">
                    <c:v>العراق</c:v>
                  </c:pt>
                  <c:pt idx="10">
                    <c:v>المغرب</c:v>
                  </c:pt>
                  <c:pt idx="12">
                    <c:v>المتوسط المرجح بحجم السكان للسبع دول المتوسطة الدخل</c:v>
                  </c:pt>
                </c:lvl>
              </c:multiLvlStrCache>
            </c:multiLvlStrRef>
          </c:cat>
          <c:val>
            <c:numRef>
              <c:f>'Figure 3 MPI+CIs'!$C$5:$C$18</c:f>
              <c:numCache>
                <c:formatCode>0.000</c:formatCode>
                <c:ptCount val="14"/>
                <c:pt idx="0">
                  <c:v>2.8370507801868613E-2</c:v>
                </c:pt>
                <c:pt idx="1">
                  <c:v>3.668753960863224E-2</c:v>
                </c:pt>
                <c:pt idx="2">
                  <c:v>6.2552284288962465E-2</c:v>
                </c:pt>
                <c:pt idx="3">
                  <c:v>3.998194911055275E-2</c:v>
                </c:pt>
                <c:pt idx="4">
                  <c:v>6.0597288116822585E-2</c:v>
                </c:pt>
                <c:pt idx="5">
                  <c:v>4.4153112464237511E-2</c:v>
                </c:pt>
                <c:pt idx="6">
                  <c:v>0.10270782905140058</c:v>
                </c:pt>
                <c:pt idx="7">
                  <c:v>5.4354490299264056E-2</c:v>
                </c:pt>
                <c:pt idx="8">
                  <c:v>0.16568575331262772</c:v>
                </c:pt>
                <c:pt idx="9">
                  <c:v>0.11986658189541481</c:v>
                </c:pt>
                <c:pt idx="10">
                  <c:v>0.17862875849774698</c:v>
                </c:pt>
                <c:pt idx="11">
                  <c:v>0.12501115500798679</c:v>
                </c:pt>
                <c:pt idx="12">
                  <c:v>0.10199599736832989</c:v>
                </c:pt>
                <c:pt idx="13">
                  <c:v>7.0042756433460793E-2</c:v>
                </c:pt>
              </c:numCache>
            </c:numRef>
          </c:val>
          <c:smooth val="0"/>
          <c:extLst>
            <c:ext xmlns:c16="http://schemas.microsoft.com/office/drawing/2014/chart" uri="{C3380CC4-5D6E-409C-BE32-E72D297353CC}">
              <c16:uniqueId val="{00000000-BAFC-47DA-B07D-480EE9360442}"/>
            </c:ext>
          </c:extLst>
        </c:ser>
        <c:ser>
          <c:idx val="1"/>
          <c:order val="1"/>
          <c:tx>
            <c:v>الحد الأدنى (مجال الثقة 95%)</c:v>
          </c:tx>
          <c:spPr>
            <a:ln w="25400" cap="rnd">
              <a:noFill/>
              <a:round/>
            </a:ln>
            <a:effectLst/>
          </c:spPr>
          <c:marker>
            <c:symbol val="dash"/>
            <c:size val="10"/>
            <c:spPr>
              <a:solidFill>
                <a:schemeClr val="accent2">
                  <a:lumMod val="50000"/>
                </a:schemeClr>
              </a:solidFill>
              <a:ln w="9525">
                <a:noFill/>
                <a:round/>
              </a:ln>
              <a:effectLst/>
            </c:spPr>
          </c:marker>
          <c:dLbls>
            <c:delete val="1"/>
          </c:dLbls>
          <c:cat>
            <c:multiLvlStrRef>
              <c:f>'Figure 3 MPI+CIs'!$A$5:$B$18</c:f>
              <c:multiLvlStrCache>
                <c:ptCount val="14"/>
                <c:lvl>
                  <c:pt idx="0">
                    <c:v>2012</c:v>
                  </c:pt>
                  <c:pt idx="1">
                    <c:v>2017</c:v>
                  </c:pt>
                  <c:pt idx="2">
                    <c:v>2011</c:v>
                  </c:pt>
                  <c:pt idx="3">
                    <c:v>2018</c:v>
                  </c:pt>
                  <c:pt idx="4">
                    <c:v>2014</c:v>
                  </c:pt>
                  <c:pt idx="5">
                    <c:v>2018</c:v>
                  </c:pt>
                  <c:pt idx="6">
                    <c:v>2012</c:v>
                  </c:pt>
                  <c:pt idx="7">
                    <c:v>2019</c:v>
                  </c:pt>
                  <c:pt idx="8">
                    <c:v>2011</c:v>
                  </c:pt>
                  <c:pt idx="9">
                    <c:v>2018</c:v>
                  </c:pt>
                  <c:pt idx="10">
                    <c:v>2011</c:v>
                  </c:pt>
                  <c:pt idx="11">
                    <c:v>2018</c:v>
                  </c:pt>
                  <c:pt idx="12">
                    <c:v>Baseline</c:v>
                  </c:pt>
                  <c:pt idx="13">
                    <c:v>Recent</c:v>
                  </c:pt>
                </c:lvl>
                <c:lvl>
                  <c:pt idx="0">
                    <c:v>الأردن</c:v>
                  </c:pt>
                  <c:pt idx="2">
                    <c:v>تونس</c:v>
                  </c:pt>
                  <c:pt idx="4">
                    <c:v>مصر</c:v>
                  </c:pt>
                  <c:pt idx="6">
                    <c:v>الجزائر</c:v>
                  </c:pt>
                  <c:pt idx="8">
                    <c:v>العراق</c:v>
                  </c:pt>
                  <c:pt idx="10">
                    <c:v>المغرب</c:v>
                  </c:pt>
                  <c:pt idx="12">
                    <c:v>المتوسط المرجح بحجم السكان للسبع دول المتوسطة الدخل</c:v>
                  </c:pt>
                </c:lvl>
              </c:multiLvlStrCache>
            </c:multiLvlStrRef>
          </c:cat>
          <c:val>
            <c:numRef>
              <c:f>'Figure 3 MPI+CIs'!$D$5:$D$18</c:f>
              <c:numCache>
                <c:formatCode>0.000</c:formatCode>
                <c:ptCount val="14"/>
                <c:pt idx="0">
                  <c:v>2.5256799999999999E-2</c:v>
                </c:pt>
                <c:pt idx="1">
                  <c:v>3.3706699999999999E-2</c:v>
                </c:pt>
                <c:pt idx="2">
                  <c:v>5.7561000000000001E-2</c:v>
                </c:pt>
                <c:pt idx="3">
                  <c:v>3.6572399999999998E-2</c:v>
                </c:pt>
                <c:pt idx="4">
                  <c:v>5.6972200000000001E-2</c:v>
                </c:pt>
                <c:pt idx="5">
                  <c:v>4.3193200000000001E-2</c:v>
                </c:pt>
                <c:pt idx="6">
                  <c:v>9.7846500000000003E-2</c:v>
                </c:pt>
                <c:pt idx="7">
                  <c:v>5.0925900000000003E-2</c:v>
                </c:pt>
                <c:pt idx="8">
                  <c:v>0.16186790000000001</c:v>
                </c:pt>
                <c:pt idx="9">
                  <c:v>0.1140027</c:v>
                </c:pt>
                <c:pt idx="10">
                  <c:v>0.1625461</c:v>
                </c:pt>
                <c:pt idx="11">
                  <c:v>0.1148777</c:v>
                </c:pt>
              </c:numCache>
            </c:numRef>
          </c:val>
          <c:smooth val="0"/>
          <c:extLst>
            <c:ext xmlns:c16="http://schemas.microsoft.com/office/drawing/2014/chart" uri="{C3380CC4-5D6E-409C-BE32-E72D297353CC}">
              <c16:uniqueId val="{00000001-BAFC-47DA-B07D-480EE9360442}"/>
            </c:ext>
          </c:extLst>
        </c:ser>
        <c:ser>
          <c:idx val="2"/>
          <c:order val="2"/>
          <c:tx>
            <c:v>الحد الأعلى (مجال الثقة 95%)</c:v>
          </c:tx>
          <c:spPr>
            <a:ln w="25400" cap="rnd">
              <a:noFill/>
              <a:round/>
            </a:ln>
            <a:effectLst/>
          </c:spPr>
          <c:marker>
            <c:symbol val="dash"/>
            <c:size val="9"/>
            <c:spPr>
              <a:solidFill>
                <a:schemeClr val="accent3"/>
              </a:solidFill>
              <a:ln w="9525">
                <a:solidFill>
                  <a:schemeClr val="accent3"/>
                </a:solidFill>
                <a:round/>
              </a:ln>
              <a:effectLst/>
            </c:spPr>
          </c:marker>
          <c:dLbls>
            <c:delete val="1"/>
          </c:dLbls>
          <c:cat>
            <c:multiLvlStrRef>
              <c:f>'Figure 3 MPI+CIs'!$A$5:$B$18</c:f>
              <c:multiLvlStrCache>
                <c:ptCount val="14"/>
                <c:lvl>
                  <c:pt idx="0">
                    <c:v>2012</c:v>
                  </c:pt>
                  <c:pt idx="1">
                    <c:v>2017</c:v>
                  </c:pt>
                  <c:pt idx="2">
                    <c:v>2011</c:v>
                  </c:pt>
                  <c:pt idx="3">
                    <c:v>2018</c:v>
                  </c:pt>
                  <c:pt idx="4">
                    <c:v>2014</c:v>
                  </c:pt>
                  <c:pt idx="5">
                    <c:v>2018</c:v>
                  </c:pt>
                  <c:pt idx="6">
                    <c:v>2012</c:v>
                  </c:pt>
                  <c:pt idx="7">
                    <c:v>2019</c:v>
                  </c:pt>
                  <c:pt idx="8">
                    <c:v>2011</c:v>
                  </c:pt>
                  <c:pt idx="9">
                    <c:v>2018</c:v>
                  </c:pt>
                  <c:pt idx="10">
                    <c:v>2011</c:v>
                  </c:pt>
                  <c:pt idx="11">
                    <c:v>2018</c:v>
                  </c:pt>
                  <c:pt idx="12">
                    <c:v>Baseline</c:v>
                  </c:pt>
                  <c:pt idx="13">
                    <c:v>Recent</c:v>
                  </c:pt>
                </c:lvl>
                <c:lvl>
                  <c:pt idx="0">
                    <c:v>الأردن</c:v>
                  </c:pt>
                  <c:pt idx="2">
                    <c:v>تونس</c:v>
                  </c:pt>
                  <c:pt idx="4">
                    <c:v>مصر</c:v>
                  </c:pt>
                  <c:pt idx="6">
                    <c:v>الجزائر</c:v>
                  </c:pt>
                  <c:pt idx="8">
                    <c:v>العراق</c:v>
                  </c:pt>
                  <c:pt idx="10">
                    <c:v>المغرب</c:v>
                  </c:pt>
                  <c:pt idx="12">
                    <c:v>المتوسط المرجح بحجم السكان للسبع دول المتوسطة الدخل</c:v>
                  </c:pt>
                </c:lvl>
              </c:multiLvlStrCache>
            </c:multiLvlStrRef>
          </c:cat>
          <c:val>
            <c:numRef>
              <c:f>'Figure 3 MPI+CIs'!$E$5:$E$18</c:f>
              <c:numCache>
                <c:formatCode>0.000</c:formatCode>
                <c:ptCount val="14"/>
                <c:pt idx="0">
                  <c:v>3.1484199999999997E-2</c:v>
                </c:pt>
                <c:pt idx="1">
                  <c:v>3.9668299999999997E-2</c:v>
                </c:pt>
                <c:pt idx="2">
                  <c:v>6.7543500000000006E-2</c:v>
                </c:pt>
                <c:pt idx="3">
                  <c:v>4.33915E-2</c:v>
                </c:pt>
                <c:pt idx="4">
                  <c:v>6.4222299999999996E-2</c:v>
                </c:pt>
                <c:pt idx="5">
                  <c:v>4.5113E-2</c:v>
                </c:pt>
                <c:pt idx="6">
                  <c:v>0.1075691</c:v>
                </c:pt>
                <c:pt idx="7">
                  <c:v>5.7783099999999997E-2</c:v>
                </c:pt>
                <c:pt idx="8">
                  <c:v>0.1695036</c:v>
                </c:pt>
                <c:pt idx="9">
                  <c:v>0.12573039999999999</c:v>
                </c:pt>
                <c:pt idx="10">
                  <c:v>0.19471140000000001</c:v>
                </c:pt>
                <c:pt idx="11">
                  <c:v>0.1351446</c:v>
                </c:pt>
              </c:numCache>
            </c:numRef>
          </c:val>
          <c:smooth val="0"/>
          <c:extLst>
            <c:ext xmlns:c16="http://schemas.microsoft.com/office/drawing/2014/chart" uri="{C3380CC4-5D6E-409C-BE32-E72D297353CC}">
              <c16:uniqueId val="{00000002-BAFC-47DA-B07D-480EE9360442}"/>
            </c:ext>
          </c:extLst>
        </c:ser>
        <c:dLbls>
          <c:showLegendKey val="0"/>
          <c:showVal val="1"/>
          <c:showCatName val="0"/>
          <c:showSerName val="0"/>
          <c:showPercent val="0"/>
          <c:showBubbleSize val="0"/>
        </c:dLbls>
        <c:axId val="412090272"/>
        <c:axId val="412090832"/>
      </c:stockChart>
      <c:catAx>
        <c:axId val="41209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412090832"/>
        <c:crosses val="autoZero"/>
        <c:auto val="1"/>
        <c:lblAlgn val="ctr"/>
        <c:lblOffset val="100"/>
        <c:noMultiLvlLbl val="0"/>
      </c:catAx>
      <c:valAx>
        <c:axId val="412090832"/>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ar-LB"/>
                  <a:t>دليل الفقر المتعدد الأبعاد</a:t>
                </a:r>
                <a:r>
                  <a:rPr lang="en-US"/>
                  <a:t> M0</a:t>
                </a:r>
              </a:p>
            </c:rich>
          </c:tx>
          <c:layout>
            <c:manualLayout>
              <c:xMode val="edge"/>
              <c:yMode val="edge"/>
              <c:x val="4.6923444914213309E-3"/>
              <c:y val="0.30710655297324557"/>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0.0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2090272"/>
        <c:crosses val="autoZero"/>
        <c:crossBetween val="between"/>
      </c:valAx>
      <c:spPr>
        <a:noFill/>
        <a:ln>
          <a:noFill/>
        </a:ln>
        <a:effectLst/>
      </c:spPr>
    </c:plotArea>
    <c:legend>
      <c:legendPos val="b"/>
      <c:layout>
        <c:manualLayout>
          <c:xMode val="edge"/>
          <c:yMode val="edge"/>
          <c:x val="0.29358188103525928"/>
          <c:y val="0.93886946021993767"/>
          <c:w val="0.48688660489555485"/>
          <c:h val="5.88666695232852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2F2F2"/>
    </a:solidFill>
    <a:ln w="9525" cap="flat" cmpd="sng" algn="ctr">
      <a:noFill/>
      <a:round/>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ar-LB" dirty="0"/>
              <a:t>عدد السكّان الفقراء فقرًا متعدّد الأبعاد (%)</a:t>
            </a:r>
            <a:r>
              <a:rPr lang="ar-LB" baseline="0" dirty="0"/>
              <a:t> ودليل الفقر المتعدّد الأبعاد مع مرور الوقت</a:t>
            </a:r>
            <a:endParaRPr lang="ar-LB"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372270699282233E-2"/>
          <c:y val="0.12366528276129823"/>
          <c:w val="0.84506129526906626"/>
          <c:h val="0.44141496496402471"/>
        </c:manualLayout>
      </c:layout>
      <c:barChart>
        <c:barDir val="col"/>
        <c:grouping val="clustered"/>
        <c:varyColors val="0"/>
        <c:ser>
          <c:idx val="0"/>
          <c:order val="0"/>
          <c:tx>
            <c:v>HMP_Y1</c:v>
          </c:tx>
          <c:spPr>
            <a:solidFill>
              <a:schemeClr val="accent1"/>
            </a:solidFill>
            <a:ln>
              <a:noFill/>
            </a:ln>
            <a:effectLst/>
          </c:spPr>
          <c:invertIfNegative val="0"/>
          <c:cat>
            <c:strRef>
              <c:f>Sheet8!$B$1:$L$1</c:f>
              <c:strCache>
                <c:ptCount val="11"/>
                <c:pt idx="0">
                  <c:v>الجزائر</c:v>
                </c:pt>
                <c:pt idx="1">
                  <c:v>مصر</c:v>
                </c:pt>
                <c:pt idx="2">
                  <c:v>العراق</c:v>
                </c:pt>
                <c:pt idx="3">
                  <c:v>الأردن</c:v>
                </c:pt>
                <c:pt idx="4">
                  <c:v>موريتانيا</c:v>
                </c:pt>
                <c:pt idx="5">
                  <c:v>المغرب</c:v>
                </c:pt>
                <c:pt idx="6">
                  <c:v>فلسطين</c:v>
                </c:pt>
                <c:pt idx="7">
                  <c:v>السودان</c:v>
                </c:pt>
                <c:pt idx="8">
                  <c:v>تونس</c:v>
                </c:pt>
                <c:pt idx="9">
                  <c:v>متوسّط العالم العربي</c:v>
                </c:pt>
                <c:pt idx="10">
                  <c:v>المتوسّط العالمي</c:v>
                </c:pt>
              </c:strCache>
            </c:strRef>
          </c:cat>
          <c:val>
            <c:numRef>
              <c:f>Sheet8!$B$2:$L$2</c:f>
              <c:numCache>
                <c:formatCode>General</c:formatCode>
                <c:ptCount val="11"/>
                <c:pt idx="0">
                  <c:v>2.1</c:v>
                </c:pt>
                <c:pt idx="1">
                  <c:v>8</c:v>
                </c:pt>
                <c:pt idx="2">
                  <c:v>14.4</c:v>
                </c:pt>
                <c:pt idx="3">
                  <c:v>0.5</c:v>
                </c:pt>
                <c:pt idx="4">
                  <c:v>63</c:v>
                </c:pt>
                <c:pt idx="5">
                  <c:v>17.3</c:v>
                </c:pt>
                <c:pt idx="6">
                  <c:v>1.1000000000000001</c:v>
                </c:pt>
                <c:pt idx="7">
                  <c:v>57</c:v>
                </c:pt>
                <c:pt idx="8">
                  <c:v>1.4</c:v>
                </c:pt>
                <c:pt idx="9">
                  <c:v>16.368400000000001</c:v>
                </c:pt>
                <c:pt idx="10">
                  <c:v>32.941600000000001</c:v>
                </c:pt>
              </c:numCache>
            </c:numRef>
          </c:val>
          <c:extLst>
            <c:ext xmlns:c16="http://schemas.microsoft.com/office/drawing/2014/chart" uri="{C3380CC4-5D6E-409C-BE32-E72D297353CC}">
              <c16:uniqueId val="{00000000-1745-4245-9268-E7BB6B277A29}"/>
            </c:ext>
          </c:extLst>
        </c:ser>
        <c:ser>
          <c:idx val="1"/>
          <c:order val="1"/>
          <c:tx>
            <c:v>HMP_Y2</c:v>
          </c:tx>
          <c:spPr>
            <a:solidFill>
              <a:schemeClr val="accent2"/>
            </a:solidFill>
            <a:ln>
              <a:noFill/>
            </a:ln>
            <a:effectLst/>
          </c:spPr>
          <c:invertIfNegative val="0"/>
          <c:cat>
            <c:strRef>
              <c:f>Sheet8!$B$1:$L$1</c:f>
              <c:strCache>
                <c:ptCount val="11"/>
                <c:pt idx="0">
                  <c:v>الجزائر</c:v>
                </c:pt>
                <c:pt idx="1">
                  <c:v>مصر</c:v>
                </c:pt>
                <c:pt idx="2">
                  <c:v>العراق</c:v>
                </c:pt>
                <c:pt idx="3">
                  <c:v>الأردن</c:v>
                </c:pt>
                <c:pt idx="4">
                  <c:v>موريتانيا</c:v>
                </c:pt>
                <c:pt idx="5">
                  <c:v>المغرب</c:v>
                </c:pt>
                <c:pt idx="6">
                  <c:v>فلسطين</c:v>
                </c:pt>
                <c:pt idx="7">
                  <c:v>السودان</c:v>
                </c:pt>
                <c:pt idx="8">
                  <c:v>تونس</c:v>
                </c:pt>
                <c:pt idx="9">
                  <c:v>متوسّط العالم العربي</c:v>
                </c:pt>
                <c:pt idx="10">
                  <c:v>المتوسّط العالمي</c:v>
                </c:pt>
              </c:strCache>
            </c:strRef>
          </c:cat>
          <c:val>
            <c:numRef>
              <c:f>Sheet8!$B$3:$L$3</c:f>
              <c:numCache>
                <c:formatCode>General</c:formatCode>
                <c:ptCount val="11"/>
                <c:pt idx="0">
                  <c:v>1.4</c:v>
                </c:pt>
                <c:pt idx="1">
                  <c:v>4.9000000000000004</c:v>
                </c:pt>
                <c:pt idx="2">
                  <c:v>8.6</c:v>
                </c:pt>
                <c:pt idx="3">
                  <c:v>0.4</c:v>
                </c:pt>
                <c:pt idx="4">
                  <c:v>50.6</c:v>
                </c:pt>
                <c:pt idx="5">
                  <c:v>7.9</c:v>
                </c:pt>
                <c:pt idx="6">
                  <c:v>0.5</c:v>
                </c:pt>
                <c:pt idx="7">
                  <c:v>52.3</c:v>
                </c:pt>
                <c:pt idx="8">
                  <c:v>0.8</c:v>
                </c:pt>
                <c:pt idx="9">
                  <c:v>12.5396</c:v>
                </c:pt>
                <c:pt idx="10">
                  <c:v>22.5684</c:v>
                </c:pt>
              </c:numCache>
            </c:numRef>
          </c:val>
          <c:extLst>
            <c:ext xmlns:c16="http://schemas.microsoft.com/office/drawing/2014/chart" uri="{C3380CC4-5D6E-409C-BE32-E72D297353CC}">
              <c16:uniqueId val="{00000001-1745-4245-9268-E7BB6B277A29}"/>
            </c:ext>
          </c:extLst>
        </c:ser>
        <c:dLbls>
          <c:showLegendKey val="0"/>
          <c:showVal val="0"/>
          <c:showCatName val="0"/>
          <c:showSerName val="0"/>
          <c:showPercent val="0"/>
          <c:showBubbleSize val="0"/>
        </c:dLbls>
        <c:gapWidth val="219"/>
        <c:axId val="1065106543"/>
        <c:axId val="1064949455"/>
      </c:barChart>
      <c:lineChart>
        <c:grouping val="standard"/>
        <c:varyColors val="0"/>
        <c:ser>
          <c:idx val="2"/>
          <c:order val="2"/>
          <c:tx>
            <c:v>MPI_Y1</c:v>
          </c:tx>
          <c:spPr>
            <a:ln w="25400" cap="rnd">
              <a:noFill/>
              <a:round/>
            </a:ln>
            <a:effectLst/>
          </c:spPr>
          <c:marker>
            <c:symbol val="dash"/>
            <c:size val="10"/>
            <c:spPr>
              <a:solidFill>
                <a:srgbClr val="FF0000"/>
              </a:solidFill>
              <a:ln w="38100">
                <a:solidFill>
                  <a:srgbClr val="FF0000"/>
                </a:solidFill>
              </a:ln>
              <a:effectLst/>
            </c:spPr>
          </c:marker>
          <c:cat>
            <c:strRef>
              <c:f>Sheet8!$B$1:$L$1</c:f>
              <c:strCache>
                <c:ptCount val="11"/>
                <c:pt idx="0">
                  <c:v>الجزائر</c:v>
                </c:pt>
                <c:pt idx="1">
                  <c:v>مصر</c:v>
                </c:pt>
                <c:pt idx="2">
                  <c:v>العراق</c:v>
                </c:pt>
                <c:pt idx="3">
                  <c:v>الأردن</c:v>
                </c:pt>
                <c:pt idx="4">
                  <c:v>موريتانيا</c:v>
                </c:pt>
                <c:pt idx="5">
                  <c:v>المغرب</c:v>
                </c:pt>
                <c:pt idx="6">
                  <c:v>فلسطين</c:v>
                </c:pt>
                <c:pt idx="7">
                  <c:v>السودان</c:v>
                </c:pt>
                <c:pt idx="8">
                  <c:v>تونس</c:v>
                </c:pt>
                <c:pt idx="9">
                  <c:v>متوسّط العالم العربي</c:v>
                </c:pt>
                <c:pt idx="10">
                  <c:v>المتوسّط العالمي</c:v>
                </c:pt>
              </c:strCache>
            </c:strRef>
          </c:cat>
          <c:val>
            <c:numRef>
              <c:f>Sheet8!$B$4:$L$4</c:f>
              <c:numCache>
                <c:formatCode>General</c:formatCode>
                <c:ptCount val="11"/>
                <c:pt idx="0">
                  <c:v>8.0000000000000002E-3</c:v>
                </c:pt>
                <c:pt idx="1">
                  <c:v>3.2000000000000001E-2</c:v>
                </c:pt>
                <c:pt idx="2">
                  <c:v>5.7000000000000002E-2</c:v>
                </c:pt>
                <c:pt idx="3">
                  <c:v>2E-3</c:v>
                </c:pt>
                <c:pt idx="4">
                  <c:v>0.35699999999999998</c:v>
                </c:pt>
                <c:pt idx="5">
                  <c:v>7.8E-2</c:v>
                </c:pt>
                <c:pt idx="6">
                  <c:v>4.0000000000000001E-3</c:v>
                </c:pt>
                <c:pt idx="7">
                  <c:v>0.317</c:v>
                </c:pt>
                <c:pt idx="8">
                  <c:v>6.0000000000000001E-3</c:v>
                </c:pt>
                <c:pt idx="9">
                  <c:v>8.0799999999999997E-2</c:v>
                </c:pt>
                <c:pt idx="10">
                  <c:v>0.1704</c:v>
                </c:pt>
              </c:numCache>
            </c:numRef>
          </c:val>
          <c:smooth val="0"/>
          <c:extLst>
            <c:ext xmlns:c16="http://schemas.microsoft.com/office/drawing/2014/chart" uri="{C3380CC4-5D6E-409C-BE32-E72D297353CC}">
              <c16:uniqueId val="{00000002-1745-4245-9268-E7BB6B277A29}"/>
            </c:ext>
          </c:extLst>
        </c:ser>
        <c:ser>
          <c:idx val="3"/>
          <c:order val="3"/>
          <c:tx>
            <c:v>MPI_Y2</c:v>
          </c:tx>
          <c:spPr>
            <a:ln w="25400" cap="rnd">
              <a:noFill/>
              <a:round/>
            </a:ln>
            <a:effectLst/>
          </c:spPr>
          <c:marker>
            <c:symbol val="circle"/>
            <c:size val="10"/>
            <c:spPr>
              <a:solidFill>
                <a:schemeClr val="accent4"/>
              </a:solidFill>
              <a:ln w="12700">
                <a:solidFill>
                  <a:schemeClr val="accent4"/>
                </a:solidFill>
              </a:ln>
              <a:effectLst/>
            </c:spPr>
          </c:marker>
          <c:cat>
            <c:strRef>
              <c:f>Sheet8!$B$1:$L$1</c:f>
              <c:strCache>
                <c:ptCount val="11"/>
                <c:pt idx="0">
                  <c:v>الجزائر</c:v>
                </c:pt>
                <c:pt idx="1">
                  <c:v>مصر</c:v>
                </c:pt>
                <c:pt idx="2">
                  <c:v>العراق</c:v>
                </c:pt>
                <c:pt idx="3">
                  <c:v>الأردن</c:v>
                </c:pt>
                <c:pt idx="4">
                  <c:v>موريتانيا</c:v>
                </c:pt>
                <c:pt idx="5">
                  <c:v>المغرب</c:v>
                </c:pt>
                <c:pt idx="6">
                  <c:v>فلسطين</c:v>
                </c:pt>
                <c:pt idx="7">
                  <c:v>السودان</c:v>
                </c:pt>
                <c:pt idx="8">
                  <c:v>تونس</c:v>
                </c:pt>
                <c:pt idx="9">
                  <c:v>متوسّط العالم العربي</c:v>
                </c:pt>
                <c:pt idx="10">
                  <c:v>المتوسّط العالمي</c:v>
                </c:pt>
              </c:strCache>
            </c:strRef>
          </c:cat>
          <c:val>
            <c:numRef>
              <c:f>Sheet8!$B$5:$L$5</c:f>
              <c:numCache>
                <c:formatCode>General</c:formatCode>
                <c:ptCount val="11"/>
                <c:pt idx="0">
                  <c:v>5.0000000000000001E-3</c:v>
                </c:pt>
                <c:pt idx="1">
                  <c:v>1.7999999999999999E-2</c:v>
                </c:pt>
                <c:pt idx="2">
                  <c:v>3.3000000000000002E-2</c:v>
                </c:pt>
                <c:pt idx="3">
                  <c:v>2E-3</c:v>
                </c:pt>
                <c:pt idx="4">
                  <c:v>0.26100000000000001</c:v>
                </c:pt>
                <c:pt idx="5">
                  <c:v>3.3000000000000002E-2</c:v>
                </c:pt>
                <c:pt idx="6">
                  <c:v>2E-3</c:v>
                </c:pt>
                <c:pt idx="7">
                  <c:v>0.27900000000000003</c:v>
                </c:pt>
                <c:pt idx="8">
                  <c:v>3.0000000000000001E-3</c:v>
                </c:pt>
                <c:pt idx="9">
                  <c:v>6.0699999999999997E-2</c:v>
                </c:pt>
                <c:pt idx="10">
                  <c:v>0.1103</c:v>
                </c:pt>
              </c:numCache>
            </c:numRef>
          </c:val>
          <c:smooth val="0"/>
          <c:extLst>
            <c:ext xmlns:c16="http://schemas.microsoft.com/office/drawing/2014/chart" uri="{C3380CC4-5D6E-409C-BE32-E72D297353CC}">
              <c16:uniqueId val="{00000003-1745-4245-9268-E7BB6B277A29}"/>
            </c:ext>
          </c:extLst>
        </c:ser>
        <c:dLbls>
          <c:showLegendKey val="0"/>
          <c:showVal val="0"/>
          <c:showCatName val="0"/>
          <c:showSerName val="0"/>
          <c:showPercent val="0"/>
          <c:showBubbleSize val="0"/>
        </c:dLbls>
        <c:marker val="1"/>
        <c:smooth val="0"/>
        <c:axId val="1097895023"/>
        <c:axId val="1126123375"/>
      </c:lineChart>
      <c:catAx>
        <c:axId val="106510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4949455"/>
        <c:crosses val="autoZero"/>
        <c:auto val="1"/>
        <c:lblAlgn val="ctr"/>
        <c:lblOffset val="100"/>
        <c:noMultiLvlLbl val="0"/>
      </c:catAx>
      <c:valAx>
        <c:axId val="1064949455"/>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ar-LB"/>
                  <a:t>عدد السكّان الفقراء</a:t>
                </a:r>
                <a:r>
                  <a:rPr lang="ar-LB" baseline="0"/>
                  <a:t> فقرًا متعدّد الأبعاد (%)</a:t>
                </a:r>
                <a:endParaRPr lang="en-US"/>
              </a:p>
            </c:rich>
          </c:tx>
          <c:layout>
            <c:manualLayout>
              <c:xMode val="edge"/>
              <c:yMode val="edge"/>
              <c:x val="6.6157452235882262E-3"/>
              <c:y val="0.2138208743508419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5106543"/>
        <c:crosses val="autoZero"/>
        <c:crossBetween val="between"/>
      </c:valAx>
      <c:valAx>
        <c:axId val="1126123375"/>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ar-LB"/>
                  <a:t>دليل الفقر المتعدّد الأبعاد</a:t>
                </a:r>
                <a:endParaRPr lang="en-US"/>
              </a:p>
            </c:rich>
          </c:tx>
          <c:layout>
            <c:manualLayout>
              <c:xMode val="edge"/>
              <c:yMode val="edge"/>
              <c:x val="0.97326572145899792"/>
              <c:y val="0.2685673589660874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7895023"/>
        <c:crosses val="max"/>
        <c:crossBetween val="between"/>
      </c:valAx>
      <c:catAx>
        <c:axId val="1097895023"/>
        <c:scaling>
          <c:orientation val="minMax"/>
        </c:scaling>
        <c:delete val="1"/>
        <c:axPos val="b"/>
        <c:numFmt formatCode="General" sourceLinked="1"/>
        <c:majorTickMark val="out"/>
        <c:minorTickMark val="none"/>
        <c:tickLblPos val="nextTo"/>
        <c:crossAx val="112612337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المنطقة العربية</c:v>
          </c:tx>
          <c:spPr>
            <a:ln w="38100" cap="flat" cmpd="dbl" algn="ctr">
              <a:solidFill>
                <a:schemeClr val="accent1"/>
              </a:solidFill>
              <a:miter lim="800000"/>
            </a:ln>
            <a:effectLst/>
          </c:spPr>
          <c:marker>
            <c:symbol val="none"/>
          </c:marker>
          <c:cat>
            <c:numRef>
              <c:f>Summaryplot!$D$27:$P$27</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Summaryplot!$D$28:$P$28</c:f>
              <c:numCache>
                <c:formatCode>_(* #,##0_);_(* \(#,##0\);_(* "-"??_);_(@_)</c:formatCode>
                <c:ptCount val="13"/>
                <c:pt idx="0">
                  <c:v>350.3097792889273</c:v>
                </c:pt>
                <c:pt idx="1">
                  <c:v>349.85977160560122</c:v>
                </c:pt>
                <c:pt idx="2">
                  <c:v>346.60016182816469</c:v>
                </c:pt>
                <c:pt idx="3">
                  <c:v>348.68716996065143</c:v>
                </c:pt>
                <c:pt idx="4">
                  <c:v>351.21755406131484</c:v>
                </c:pt>
                <c:pt idx="5">
                  <c:v>353.75634323339216</c:v>
                </c:pt>
                <c:pt idx="6">
                  <c:v>351.26648023700449</c:v>
                </c:pt>
                <c:pt idx="7">
                  <c:v>344.52695984701381</c:v>
                </c:pt>
                <c:pt idx="8">
                  <c:v>343.98820559070646</c:v>
                </c:pt>
                <c:pt idx="9">
                  <c:v>342.6701339534759</c:v>
                </c:pt>
                <c:pt idx="10">
                  <c:v>319.86490540761741</c:v>
                </c:pt>
                <c:pt idx="11">
                  <c:v>321.49982174472012</c:v>
                </c:pt>
                <c:pt idx="12">
                  <c:v>327.31244176971279</c:v>
                </c:pt>
              </c:numCache>
            </c:numRef>
          </c:val>
          <c:smooth val="0"/>
          <c:extLst>
            <c:ext xmlns:c16="http://schemas.microsoft.com/office/drawing/2014/chart" uri="{C3380CC4-5D6E-409C-BE32-E72D297353CC}">
              <c16:uniqueId val="{00000000-62A7-4CDF-A50D-5751061FBD35}"/>
            </c:ext>
          </c:extLst>
        </c:ser>
        <c:ser>
          <c:idx val="2"/>
          <c:order val="1"/>
          <c:tx>
            <c:v>المتوسط العالمي</c:v>
          </c:tx>
          <c:spPr>
            <a:ln w="38100" cap="flat" cmpd="dbl" algn="ctr">
              <a:solidFill>
                <a:schemeClr val="accent3"/>
              </a:solidFill>
              <a:miter lim="800000"/>
            </a:ln>
            <a:effectLst/>
          </c:spPr>
          <c:marker>
            <c:symbol val="none"/>
          </c:marker>
          <c:cat>
            <c:numRef>
              <c:f>Summaryplot!$D$27:$P$27</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Summaryplot!$D$29:$P$29</c:f>
              <c:numCache>
                <c:formatCode>_(* #,##0_);_(* \(#,##0\);_(* "-"??_);_(@_)</c:formatCode>
                <c:ptCount val="13"/>
                <c:pt idx="0">
                  <c:v>423.60743615690541</c:v>
                </c:pt>
                <c:pt idx="1">
                  <c:v>430.47941083459273</c:v>
                </c:pt>
                <c:pt idx="2">
                  <c:v>436.13344462331565</c:v>
                </c:pt>
                <c:pt idx="3">
                  <c:v>444.90722991832126</c:v>
                </c:pt>
                <c:pt idx="4">
                  <c:v>452.59910397859539</c:v>
                </c:pt>
                <c:pt idx="5">
                  <c:v>462.53913032723779</c:v>
                </c:pt>
                <c:pt idx="6">
                  <c:v>475.64565979582756</c:v>
                </c:pt>
                <c:pt idx="7">
                  <c:v>484.66539385739821</c:v>
                </c:pt>
                <c:pt idx="8">
                  <c:v>498.95086139307949</c:v>
                </c:pt>
                <c:pt idx="9">
                  <c:v>506.97896068088397</c:v>
                </c:pt>
                <c:pt idx="10">
                  <c:v>481.54757104979848</c:v>
                </c:pt>
                <c:pt idx="11">
                  <c:v>496.79727235405301</c:v>
                </c:pt>
                <c:pt idx="12">
                  <c:v>520.43676023124283</c:v>
                </c:pt>
              </c:numCache>
            </c:numRef>
          </c:val>
          <c:smooth val="0"/>
          <c:extLst>
            <c:ext xmlns:c16="http://schemas.microsoft.com/office/drawing/2014/chart" uri="{C3380CC4-5D6E-409C-BE32-E72D297353CC}">
              <c16:uniqueId val="{00000001-62A7-4CDF-A50D-5751061FBD35}"/>
            </c:ext>
          </c:extLst>
        </c:ser>
        <c:dLbls>
          <c:showLegendKey val="0"/>
          <c:showVal val="0"/>
          <c:showCatName val="0"/>
          <c:showSerName val="0"/>
          <c:showPercent val="0"/>
          <c:showBubbleSize val="0"/>
        </c:dLbls>
        <c:smooth val="0"/>
        <c:axId val="329977456"/>
        <c:axId val="329972048"/>
      </c:lineChart>
      <c:catAx>
        <c:axId val="329977456"/>
        <c:scaling>
          <c:orientation val="minMax"/>
        </c:scaling>
        <c:delete val="0"/>
        <c:axPos val="b"/>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9972048"/>
        <c:crosses val="autoZero"/>
        <c:auto val="1"/>
        <c:lblAlgn val="ctr"/>
        <c:lblOffset val="100"/>
        <c:noMultiLvlLbl val="0"/>
      </c:catAx>
      <c:valAx>
        <c:axId val="329972048"/>
        <c:scaling>
          <c:orientation val="minMax"/>
          <c:max val="600"/>
          <c:min val="0"/>
        </c:scaling>
        <c:delete val="0"/>
        <c:axPos val="l"/>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ar-LB"/>
                  <a:t>متوسط الدخل، دولار أمريكي</a:t>
                </a:r>
                <a:endParaRPr lang="en-US"/>
              </a:p>
              <a:p>
                <a:pPr>
                  <a:defRPr/>
                </a:pPr>
                <a:r>
                  <a:rPr lang="en-US"/>
                  <a:t>(2011 PPP)</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9977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ar-LB"/>
              <a:t>معدلات العبور الإقليمية</a:t>
            </a:r>
            <a:endParaRPr lang="en-US"/>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1458333333333333E-2"/>
          <c:y val="0.19008260302035601"/>
          <c:w val="0.95435063976377954"/>
          <c:h val="0.70887469861431252"/>
        </c:manualLayout>
      </c:layout>
      <c:barChart>
        <c:barDir val="col"/>
        <c:grouping val="clustered"/>
        <c:varyColors val="0"/>
        <c:ser>
          <c:idx val="0"/>
          <c:order val="0"/>
          <c:tx>
            <c:strRef>
              <c:f>Sheet1!$B$1</c:f>
              <c:strCache>
                <c:ptCount val="1"/>
                <c:pt idx="0">
                  <c:v>أحدث مسح</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[3]passthrough!$A$1:$G$1</c:f>
              <c:numCache>
                <c:formatCode>General</c:formatCode>
                <c:ptCount val="7"/>
                <c:pt idx="0">
                  <c:v>0</c:v>
                </c:pt>
                <c:pt idx="1">
                  <c:v>0</c:v>
                </c:pt>
                <c:pt idx="2">
                  <c:v>0</c:v>
                </c:pt>
                <c:pt idx="3">
                  <c:v>0</c:v>
                </c:pt>
                <c:pt idx="4">
                  <c:v>0</c:v>
                </c:pt>
                <c:pt idx="5">
                  <c:v>0</c:v>
                </c:pt>
                <c:pt idx="6">
                  <c:v>0</c:v>
                </c:pt>
              </c:numCache>
            </c:numRef>
          </c:cat>
          <c:val>
            <c:numRef>
              <c:f>Sheet1!$B$2:$B$8</c:f>
              <c:numCache>
                <c:formatCode>General</c:formatCode>
                <c:ptCount val="7"/>
                <c:pt idx="0">
                  <c:v>0.34</c:v>
                </c:pt>
                <c:pt idx="1">
                  <c:v>0.87</c:v>
                </c:pt>
                <c:pt idx="2">
                  <c:v>0.86</c:v>
                </c:pt>
                <c:pt idx="3">
                  <c:v>0.92</c:v>
                </c:pt>
                <c:pt idx="4">
                  <c:v>1.02</c:v>
                </c:pt>
                <c:pt idx="5">
                  <c:v>0.31</c:v>
                </c:pt>
                <c:pt idx="6">
                  <c:v>1.17</c:v>
                </c:pt>
              </c:numCache>
            </c:numRef>
          </c:val>
          <c:extLst>
            <c:ext xmlns:c16="http://schemas.microsoft.com/office/drawing/2014/chart" uri="{C3380CC4-5D6E-409C-BE32-E72D297353CC}">
              <c16:uniqueId val="{00000000-3CEE-4FE4-B92D-800C37A7B544}"/>
            </c:ext>
          </c:extLst>
        </c:ser>
        <c:dLbls>
          <c:showLegendKey val="0"/>
          <c:showVal val="1"/>
          <c:showCatName val="0"/>
          <c:showSerName val="0"/>
          <c:showPercent val="0"/>
          <c:showBubbleSize val="0"/>
        </c:dLbls>
        <c:gapWidth val="219"/>
        <c:axId val="917364879"/>
        <c:axId val="917342415"/>
      </c:barChart>
      <c:lineChart>
        <c:grouping val="standard"/>
        <c:varyColors val="0"/>
        <c:ser>
          <c:idx val="1"/>
          <c:order val="1"/>
          <c:tx>
            <c:strRef>
              <c:f>Sheet1!$C$1</c:f>
              <c:strCache>
                <c:ptCount val="1"/>
                <c:pt idx="0">
                  <c:v>المتوسط</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المنطقة العربية</c:v>
                </c:pt>
                <c:pt idx="1">
                  <c:v>شرق آسيا والمحيط الهادئ</c:v>
                </c:pt>
                <c:pt idx="2">
                  <c:v>أوروبا وآسيا الوسطى</c:v>
                </c:pt>
                <c:pt idx="3">
                  <c:v>أمريكا اللاتينية ومنطقة البحر الكاريبي</c:v>
                </c:pt>
                <c:pt idx="4">
                  <c:v>جنوب آسيا</c:v>
                </c:pt>
                <c:pt idx="5">
                  <c:v>أفريقيا جنوب الصحراء الكبرى</c:v>
                </c:pt>
                <c:pt idx="6">
                  <c:v>أمريكا الشمالية</c:v>
                </c:pt>
              </c:strCache>
            </c:strRef>
          </c:cat>
          <c:val>
            <c:numRef>
              <c:f>Sheet1!$C$2:$C$8</c:f>
              <c:numCache>
                <c:formatCode>General</c:formatCode>
                <c:ptCount val="7"/>
                <c:pt idx="0">
                  <c:v>0.629</c:v>
                </c:pt>
                <c:pt idx="1">
                  <c:v>0.629</c:v>
                </c:pt>
                <c:pt idx="2">
                  <c:v>0.629</c:v>
                </c:pt>
                <c:pt idx="3">
                  <c:v>0.629</c:v>
                </c:pt>
                <c:pt idx="4">
                  <c:v>0.629</c:v>
                </c:pt>
                <c:pt idx="5">
                  <c:v>0.629</c:v>
                </c:pt>
                <c:pt idx="6">
                  <c:v>0.629</c:v>
                </c:pt>
              </c:numCache>
            </c:numRef>
          </c:val>
          <c:smooth val="0"/>
          <c:extLst>
            <c:ext xmlns:c16="http://schemas.microsoft.com/office/drawing/2014/chart" uri="{C3380CC4-5D6E-409C-BE32-E72D297353CC}">
              <c16:uniqueId val="{00000001-3CEE-4FE4-B92D-800C37A7B544}"/>
            </c:ext>
          </c:extLst>
        </c:ser>
        <c:dLbls>
          <c:showLegendKey val="0"/>
          <c:showVal val="1"/>
          <c:showCatName val="0"/>
          <c:showSerName val="0"/>
          <c:showPercent val="0"/>
          <c:showBubbleSize val="0"/>
        </c:dLbls>
        <c:marker val="1"/>
        <c:smooth val="0"/>
        <c:axId val="663821535"/>
        <c:axId val="663821951"/>
      </c:lineChart>
      <c:catAx>
        <c:axId val="66382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21951"/>
        <c:crosses val="autoZero"/>
        <c:auto val="1"/>
        <c:lblAlgn val="ctr"/>
        <c:lblOffset val="100"/>
        <c:noMultiLvlLbl val="0"/>
      </c:catAx>
      <c:valAx>
        <c:axId val="663821951"/>
        <c:scaling>
          <c:orientation val="minMax"/>
          <c:max val="1.4"/>
        </c:scaling>
        <c:delete val="1"/>
        <c:axPos val="l"/>
        <c:numFmt formatCode="General" sourceLinked="1"/>
        <c:majorTickMark val="none"/>
        <c:minorTickMark val="none"/>
        <c:tickLblPos val="nextTo"/>
        <c:crossAx val="663821535"/>
        <c:crosses val="autoZero"/>
        <c:crossBetween val="between"/>
      </c:valAx>
      <c:valAx>
        <c:axId val="9173424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7364879"/>
        <c:crosses val="max"/>
        <c:crossBetween val="between"/>
      </c:valAx>
      <c:catAx>
        <c:axId val="917364879"/>
        <c:scaling>
          <c:orientation val="minMax"/>
        </c:scaling>
        <c:delete val="1"/>
        <c:axPos val="b"/>
        <c:numFmt formatCode="General" sourceLinked="1"/>
        <c:majorTickMark val="out"/>
        <c:minorTickMark val="none"/>
        <c:tickLblPos val="nextTo"/>
        <c:crossAx val="9173424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مؤشر GINI الأحدث المتاح</c:v>
                </c:pt>
              </c:strCache>
            </c:strRef>
          </c:tx>
          <c:spPr>
            <a:solidFill>
              <a:schemeClr val="accent1"/>
            </a:solidFill>
            <a:ln>
              <a:noFill/>
            </a:ln>
            <a:effectLst/>
          </c:spPr>
          <c:invertIfNegative val="0"/>
          <c:dLbls>
            <c:spPr>
              <a:solidFill>
                <a:srgbClr val="E0E0E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Sheet3!$A$2:$A$14</c:f>
              <c:strCache>
                <c:ptCount val="13"/>
                <c:pt idx="0">
                  <c:v>الجزائر (2011)</c:v>
                </c:pt>
                <c:pt idx="1">
                  <c:v>جزر القمر (2014)</c:v>
                </c:pt>
                <c:pt idx="2">
                  <c:v>جيبوتي (2017)</c:v>
                </c:pt>
                <c:pt idx="3">
                  <c:v>مصر (2017)</c:v>
                </c:pt>
                <c:pt idx="4">
                  <c:v>العراق (2012)</c:v>
                </c:pt>
                <c:pt idx="5">
                  <c:v>الأردن (2010)</c:v>
                </c:pt>
                <c:pt idx="6">
                  <c:v>لبنان (2011)</c:v>
                </c:pt>
                <c:pt idx="7">
                  <c:v>موريتانيا (2014)</c:v>
                </c:pt>
                <c:pt idx="8">
                  <c:v>المغرب (2013)</c:v>
                </c:pt>
                <c:pt idx="9">
                  <c:v>فلسطين (2016)</c:v>
                </c:pt>
                <c:pt idx="10">
                  <c:v>الصومال (2017)</c:v>
                </c:pt>
                <c:pt idx="11">
                  <c:v>السودان (2014)</c:v>
                </c:pt>
                <c:pt idx="12">
                  <c:v>سوريا (2003)</c:v>
                </c:pt>
              </c:strCache>
            </c:strRef>
          </c:cat>
          <c:val>
            <c:numRef>
              <c:f>Sheet3!$B$2:$B$14</c:f>
              <c:numCache>
                <c:formatCode>General</c:formatCode>
                <c:ptCount val="13"/>
                <c:pt idx="0">
                  <c:v>27.62</c:v>
                </c:pt>
                <c:pt idx="1">
                  <c:v>45.33</c:v>
                </c:pt>
                <c:pt idx="2">
                  <c:v>41.59</c:v>
                </c:pt>
                <c:pt idx="3">
                  <c:v>31.53</c:v>
                </c:pt>
                <c:pt idx="4">
                  <c:v>29.54</c:v>
                </c:pt>
                <c:pt idx="5">
                  <c:v>33.659999999999997</c:v>
                </c:pt>
                <c:pt idx="6">
                  <c:v>31.83</c:v>
                </c:pt>
                <c:pt idx="7">
                  <c:v>32.619999999999997</c:v>
                </c:pt>
                <c:pt idx="8">
                  <c:v>39.549999999999997</c:v>
                </c:pt>
                <c:pt idx="9">
                  <c:v>33.69</c:v>
                </c:pt>
                <c:pt idx="10">
                  <c:v>36.82</c:v>
                </c:pt>
                <c:pt idx="11">
                  <c:v>34.24</c:v>
                </c:pt>
                <c:pt idx="12">
                  <c:v>37.51</c:v>
                </c:pt>
              </c:numCache>
            </c:numRef>
          </c:val>
          <c:extLst>
            <c:ext xmlns:c16="http://schemas.microsoft.com/office/drawing/2014/chart" uri="{C3380CC4-5D6E-409C-BE32-E72D297353CC}">
              <c16:uniqueId val="{00000000-E01F-432C-B49A-D2C483D203C9}"/>
            </c:ext>
          </c:extLst>
        </c:ser>
        <c:dLbls>
          <c:showLegendKey val="0"/>
          <c:showVal val="0"/>
          <c:showCatName val="0"/>
          <c:showSerName val="0"/>
          <c:showPercent val="0"/>
          <c:showBubbleSize val="0"/>
        </c:dLbls>
        <c:gapWidth val="219"/>
        <c:axId val="181766560"/>
        <c:axId val="181766976"/>
      </c:barChart>
      <c:lineChart>
        <c:grouping val="standard"/>
        <c:varyColors val="0"/>
        <c:ser>
          <c:idx val="2"/>
          <c:order val="1"/>
          <c:tx>
            <c:strRef>
              <c:f>Sheet3!$D$1</c:f>
              <c:strCache>
                <c:ptCount val="1"/>
                <c:pt idx="0">
                  <c:v>المتوسط العالمي = 38.24</c:v>
                </c:pt>
              </c:strCache>
            </c:strRef>
          </c:tx>
          <c:spPr>
            <a:ln w="28575" cap="rnd">
              <a:solidFill>
                <a:srgbClr val="FF0000"/>
              </a:solidFill>
              <a:prstDash val="sysDot"/>
              <a:round/>
            </a:ln>
            <a:effectLst/>
          </c:spPr>
          <c:marker>
            <c:symbol val="none"/>
          </c:marker>
          <c:val>
            <c:numRef>
              <c:f>Sheet3!$D$2:$D$14</c:f>
              <c:numCache>
                <c:formatCode>General</c:formatCode>
                <c:ptCount val="13"/>
                <c:pt idx="0">
                  <c:v>38.24</c:v>
                </c:pt>
                <c:pt idx="1">
                  <c:v>38.24</c:v>
                </c:pt>
                <c:pt idx="2">
                  <c:v>38.24</c:v>
                </c:pt>
                <c:pt idx="3">
                  <c:v>38.24</c:v>
                </c:pt>
                <c:pt idx="4">
                  <c:v>38.24</c:v>
                </c:pt>
                <c:pt idx="5">
                  <c:v>38.24</c:v>
                </c:pt>
                <c:pt idx="6">
                  <c:v>38.24</c:v>
                </c:pt>
                <c:pt idx="7">
                  <c:v>38.24</c:v>
                </c:pt>
                <c:pt idx="8">
                  <c:v>38.24</c:v>
                </c:pt>
                <c:pt idx="9">
                  <c:v>38.24</c:v>
                </c:pt>
                <c:pt idx="10">
                  <c:v>38.24</c:v>
                </c:pt>
                <c:pt idx="11">
                  <c:v>38.24</c:v>
                </c:pt>
                <c:pt idx="12">
                  <c:v>38.24</c:v>
                </c:pt>
              </c:numCache>
            </c:numRef>
          </c:val>
          <c:smooth val="0"/>
          <c:extLst>
            <c:ext xmlns:c16="http://schemas.microsoft.com/office/drawing/2014/chart" uri="{C3380CC4-5D6E-409C-BE32-E72D297353CC}">
              <c16:uniqueId val="{00000002-E01F-432C-B49A-D2C483D203C9}"/>
            </c:ext>
          </c:extLst>
        </c:ser>
        <c:dLbls>
          <c:showLegendKey val="0"/>
          <c:showVal val="0"/>
          <c:showCatName val="0"/>
          <c:showSerName val="0"/>
          <c:showPercent val="0"/>
          <c:showBubbleSize val="0"/>
        </c:dLbls>
        <c:marker val="1"/>
        <c:smooth val="0"/>
        <c:axId val="181766560"/>
        <c:axId val="181766976"/>
      </c:lineChart>
      <c:catAx>
        <c:axId val="1817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66976"/>
        <c:crosses val="autoZero"/>
        <c:auto val="1"/>
        <c:lblAlgn val="ctr"/>
        <c:lblOffset val="100"/>
        <c:noMultiLvlLbl val="0"/>
      </c:catAx>
      <c:valAx>
        <c:axId val="1817669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LB" baseline="0" dirty="0"/>
                  <a:t> (%)</a:t>
                </a:r>
                <a:r>
                  <a:rPr lang="en-US" dirty="0"/>
                  <a:t>GINI</a:t>
                </a:r>
                <a:r>
                  <a:rPr lang="ar-LB" dirty="0"/>
                  <a:t>مؤشر </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6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EE00D-4D51-4CB1-89CB-03F4FD382277}"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82BE32ED-5B0C-41A2-9997-94217AD235C7}">
      <dgm:prSet phldrT="[Text]"/>
      <dgm:spPr/>
      <dgm:t>
        <a:bodyPr/>
        <a:lstStyle/>
        <a:p>
          <a:pPr rtl="1"/>
          <a:r>
            <a:rPr kumimoji="0" lang="ar-LB" b="0" i="0" u="none" strike="noStrike" cap="none" spc="0" normalizeH="0" baseline="0" noProof="0" dirty="0">
              <a:ln/>
              <a:effectLst/>
              <a:uLnTx/>
              <a:uFillTx/>
              <a:latin typeface="+mn-lt"/>
              <a:ea typeface="+mn-ea"/>
              <a:cs typeface="+mn-cs"/>
            </a:rPr>
            <a:t>دليل المتانة الاقتصادية</a:t>
          </a:r>
          <a:endParaRPr lang="en-US" dirty="0">
            <a:latin typeface="+mn-lt"/>
          </a:endParaRPr>
        </a:p>
      </dgm:t>
    </dgm:pt>
    <dgm:pt modelId="{E1D0D47B-E2DE-49BD-8907-3339BA7EC8D0}" type="parTrans" cxnId="{B58BD81A-731C-4196-ABCA-ECFB8F8B70BE}">
      <dgm:prSet/>
      <dgm:spPr/>
      <dgm:t>
        <a:bodyPr/>
        <a:lstStyle/>
        <a:p>
          <a:endParaRPr lang="en-US"/>
        </a:p>
      </dgm:t>
    </dgm:pt>
    <dgm:pt modelId="{BCD7A35C-661C-491D-A1A4-40F3DB115C20}" type="sibTrans" cxnId="{B58BD81A-731C-4196-ABCA-ECFB8F8B70BE}">
      <dgm:prSet/>
      <dgm:spPr/>
      <dgm:t>
        <a:bodyPr/>
        <a:lstStyle/>
        <a:p>
          <a:endParaRPr lang="en-US"/>
        </a:p>
      </dgm:t>
    </dgm:pt>
    <dgm:pt modelId="{BB0D1D99-8ED0-4CB6-9615-57BCBD5D36C2}">
      <dgm:prSet phldrT="[Text]"/>
      <dgm:spPr/>
      <dgm:t>
        <a:bodyPr/>
        <a:lstStyle/>
        <a:p>
          <a:pPr rtl="1"/>
          <a:r>
            <a:rPr kumimoji="0" lang="ar-LB" b="0" i="0" u="none" strike="noStrike" cap="none" spc="0" normalizeH="0" baseline="0" noProof="0" dirty="0">
              <a:ln/>
              <a:effectLst/>
              <a:uLnTx/>
              <a:uFillTx/>
              <a:latin typeface="+mn-lt"/>
              <a:ea typeface="+mn-ea"/>
              <a:cs typeface="+mn-cs"/>
            </a:rPr>
            <a:t>دليل متانة الاقتصاد الحقيقي</a:t>
          </a:r>
          <a:endParaRPr lang="en-US" dirty="0">
            <a:latin typeface="+mn-lt"/>
          </a:endParaRPr>
        </a:p>
      </dgm:t>
    </dgm:pt>
    <dgm:pt modelId="{F975F92F-6B6D-4524-AC03-12C0782B4496}" type="parTrans" cxnId="{EE914175-883E-4451-86C2-C60A6342AB05}">
      <dgm:prSet/>
      <dgm:spPr/>
      <dgm:t>
        <a:bodyPr/>
        <a:lstStyle/>
        <a:p>
          <a:endParaRPr lang="en-US"/>
        </a:p>
      </dgm:t>
    </dgm:pt>
    <dgm:pt modelId="{71E9A239-C5BF-4056-8E57-3DE636533214}" type="sibTrans" cxnId="{EE914175-883E-4451-86C2-C60A6342AB05}">
      <dgm:prSet/>
      <dgm:spPr/>
      <dgm:t>
        <a:bodyPr/>
        <a:lstStyle/>
        <a:p>
          <a:endParaRPr lang="en-US"/>
        </a:p>
      </dgm:t>
    </dgm:pt>
    <dgm:pt modelId="{9CD70048-0AD4-4FC1-8C9E-72E42DC3AAF0}">
      <dgm:prSet phldrT="[Text]"/>
      <dgm:spPr/>
      <dgm:t>
        <a:bodyPr/>
        <a:lstStyle/>
        <a:p>
          <a:pPr rtl="1"/>
          <a:r>
            <a:rPr kumimoji="0" lang="ar-LB" b="0" i="0" u="none" strike="noStrike" cap="none" spc="0" normalizeH="0" baseline="0" noProof="0" dirty="0">
              <a:ln/>
              <a:effectLst/>
              <a:uLnTx/>
              <a:uFillTx/>
              <a:latin typeface="+mn-lt"/>
              <a:ea typeface="+mn-ea"/>
              <a:cs typeface="+mn-cs"/>
            </a:rPr>
            <a:t>دليل المتانة المالية</a:t>
          </a:r>
          <a:endParaRPr lang="en-US" dirty="0">
            <a:latin typeface="+mn-lt"/>
          </a:endParaRPr>
        </a:p>
      </dgm:t>
    </dgm:pt>
    <dgm:pt modelId="{21B93C06-7A21-4185-80A9-A3A190E52699}" type="parTrans" cxnId="{9D554EE1-6A14-4C16-9310-84B467FCD770}">
      <dgm:prSet/>
      <dgm:spPr/>
      <dgm:t>
        <a:bodyPr/>
        <a:lstStyle/>
        <a:p>
          <a:endParaRPr lang="en-US"/>
        </a:p>
      </dgm:t>
    </dgm:pt>
    <dgm:pt modelId="{38BAC28B-4306-4BF0-8202-E112358E3217}" type="sibTrans" cxnId="{9D554EE1-6A14-4C16-9310-84B467FCD770}">
      <dgm:prSet/>
      <dgm:spPr/>
      <dgm:t>
        <a:bodyPr/>
        <a:lstStyle/>
        <a:p>
          <a:endParaRPr lang="en-US"/>
        </a:p>
      </dgm:t>
    </dgm:pt>
    <dgm:pt modelId="{D75D3E65-9F5B-4633-A646-F60A23F11987}">
      <dgm:prSet phldrT="[Text]"/>
      <dgm:spPr/>
      <dgm:t>
        <a:bodyPr/>
        <a:lstStyle/>
        <a:p>
          <a:pPr rtl="1"/>
          <a:r>
            <a:rPr lang="ar-LB" dirty="0">
              <a:latin typeface="+mn-lt"/>
              <a:ea typeface="+mn-ea"/>
              <a:cs typeface="+mn-cs"/>
            </a:rPr>
            <a:t>هشاشة التبادل التجاري والزراعة</a:t>
          </a:r>
          <a:endParaRPr lang="en-US" dirty="0">
            <a:latin typeface="+mn-lt"/>
          </a:endParaRPr>
        </a:p>
      </dgm:t>
    </dgm:pt>
    <dgm:pt modelId="{4A36A221-639D-4DB7-B04D-6B611E8B371F}" type="parTrans" cxnId="{E21FE1F7-71D5-46B7-B6E4-7EEA7AC2EE60}">
      <dgm:prSet/>
      <dgm:spPr/>
      <dgm:t>
        <a:bodyPr/>
        <a:lstStyle/>
        <a:p>
          <a:endParaRPr lang="en-US"/>
        </a:p>
      </dgm:t>
    </dgm:pt>
    <dgm:pt modelId="{B381C6D0-1EE8-4D2D-81F0-13484D0877B5}" type="sibTrans" cxnId="{E21FE1F7-71D5-46B7-B6E4-7EEA7AC2EE60}">
      <dgm:prSet/>
      <dgm:spPr/>
      <dgm:t>
        <a:bodyPr/>
        <a:lstStyle/>
        <a:p>
          <a:endParaRPr lang="en-US"/>
        </a:p>
      </dgm:t>
    </dgm:pt>
    <dgm:pt modelId="{492EAA0B-1DEB-48F7-8F04-CF78FB0B7719}">
      <dgm:prSet phldrT="[Text]"/>
      <dgm:spPr/>
      <dgm:t>
        <a:bodyPr/>
        <a:lstStyle/>
        <a:p>
          <a:pPr rtl="1"/>
          <a:r>
            <a:rPr lang="ar-LB" dirty="0">
              <a:latin typeface="+mn-lt"/>
              <a:ea typeface="+mn-ea"/>
              <a:cs typeface="+mn-cs"/>
            </a:rPr>
            <a:t>التعقيد الاقتصادي والمتانة التكنولوجية</a:t>
          </a:r>
          <a:endParaRPr lang="en-US" dirty="0">
            <a:latin typeface="+mn-lt"/>
          </a:endParaRPr>
        </a:p>
      </dgm:t>
    </dgm:pt>
    <dgm:pt modelId="{F7F5F1CC-95E5-4C84-B636-F39FA8BA9AE0}" type="parTrans" cxnId="{B682F296-A968-4479-9574-4F57244A117A}">
      <dgm:prSet/>
      <dgm:spPr/>
      <dgm:t>
        <a:bodyPr/>
        <a:lstStyle/>
        <a:p>
          <a:endParaRPr lang="en-US"/>
        </a:p>
      </dgm:t>
    </dgm:pt>
    <dgm:pt modelId="{3F6B98AD-8E21-4F9C-81AF-61209A126C9F}" type="sibTrans" cxnId="{B682F296-A968-4479-9574-4F57244A117A}">
      <dgm:prSet/>
      <dgm:spPr/>
      <dgm:t>
        <a:bodyPr/>
        <a:lstStyle/>
        <a:p>
          <a:endParaRPr lang="en-US"/>
        </a:p>
      </dgm:t>
    </dgm:pt>
    <dgm:pt modelId="{5569F30B-4A98-4B84-89DF-EA92E89299A3}">
      <dgm:prSet phldrT="[Text]"/>
      <dgm:spPr/>
      <dgm:t>
        <a:bodyPr/>
        <a:lstStyle/>
        <a:p>
          <a:pPr rtl="1"/>
          <a:r>
            <a:rPr lang="ar-LB" dirty="0">
              <a:latin typeface="+mn-lt"/>
            </a:rPr>
            <a:t>العمالة الهشة</a:t>
          </a:r>
          <a:endParaRPr lang="en-US" dirty="0">
            <a:latin typeface="+mn-lt"/>
          </a:endParaRPr>
        </a:p>
      </dgm:t>
    </dgm:pt>
    <dgm:pt modelId="{60E7AF08-4B18-49EC-A344-F0667DB2BD66}" type="parTrans" cxnId="{BF397DCA-F5DB-4D85-BE80-8C780C55978C}">
      <dgm:prSet/>
      <dgm:spPr/>
      <dgm:t>
        <a:bodyPr/>
        <a:lstStyle/>
        <a:p>
          <a:endParaRPr lang="en-US"/>
        </a:p>
      </dgm:t>
    </dgm:pt>
    <dgm:pt modelId="{BAC0F164-2975-4E3C-B04B-EB0B9F805DA2}" type="sibTrans" cxnId="{BF397DCA-F5DB-4D85-BE80-8C780C55978C}">
      <dgm:prSet/>
      <dgm:spPr/>
      <dgm:t>
        <a:bodyPr/>
        <a:lstStyle/>
        <a:p>
          <a:endParaRPr lang="en-US"/>
        </a:p>
      </dgm:t>
    </dgm:pt>
    <dgm:pt modelId="{58AB39B6-6B2D-4435-B5C4-6AF51DCC80EE}">
      <dgm:prSet phldrT="[Text]"/>
      <dgm:spPr/>
      <dgm:t>
        <a:bodyPr/>
        <a:lstStyle/>
        <a:p>
          <a:pPr rtl="1"/>
          <a:r>
            <a:rPr lang="ar-LB" dirty="0">
              <a:latin typeface="+mn-lt"/>
              <a:ea typeface="+mn-ea"/>
              <a:cs typeface="+mn-cs"/>
            </a:rPr>
            <a:t>نسبة الدين إلى الناتج المحلي الإجمالي</a:t>
          </a:r>
          <a:endParaRPr lang="en-US" dirty="0">
            <a:latin typeface="+mn-lt"/>
          </a:endParaRPr>
        </a:p>
      </dgm:t>
    </dgm:pt>
    <dgm:pt modelId="{889AA259-D3F3-4938-BD29-E4406C18E0CB}" type="parTrans" cxnId="{65D957AA-BCC5-47C5-8BB2-7C5010944D98}">
      <dgm:prSet/>
      <dgm:spPr/>
      <dgm:t>
        <a:bodyPr/>
        <a:lstStyle/>
        <a:p>
          <a:endParaRPr lang="en-US"/>
        </a:p>
      </dgm:t>
    </dgm:pt>
    <dgm:pt modelId="{E2E9F3E2-D012-40C1-B739-A6525CFE45DE}" type="sibTrans" cxnId="{65D957AA-BCC5-47C5-8BB2-7C5010944D98}">
      <dgm:prSet/>
      <dgm:spPr/>
      <dgm:t>
        <a:bodyPr/>
        <a:lstStyle/>
        <a:p>
          <a:endParaRPr lang="en-US"/>
        </a:p>
      </dgm:t>
    </dgm:pt>
    <dgm:pt modelId="{2546CDE9-0E3C-4EB8-8692-445DE3578605}">
      <dgm:prSet phldrT="[Text]"/>
      <dgm:spPr/>
      <dgm:t>
        <a:bodyPr/>
        <a:lstStyle/>
        <a:p>
          <a:pPr rtl="1"/>
          <a:r>
            <a:rPr lang="ar-LB" dirty="0">
              <a:latin typeface="+mn-lt"/>
              <a:ea typeface="+mn-ea"/>
              <a:cs typeface="+mn-cs"/>
            </a:rPr>
            <a:t>التصنيفات الائتمانية</a:t>
          </a:r>
          <a:endParaRPr lang="en-US" dirty="0">
            <a:latin typeface="+mn-lt"/>
          </a:endParaRPr>
        </a:p>
      </dgm:t>
    </dgm:pt>
    <dgm:pt modelId="{B0BFE43D-73F2-4EE6-8983-6E421679F990}" type="parTrans" cxnId="{9D90348C-243D-4F0B-99D6-B1D42746E2F6}">
      <dgm:prSet/>
      <dgm:spPr/>
      <dgm:t>
        <a:bodyPr/>
        <a:lstStyle/>
        <a:p>
          <a:endParaRPr lang="en-US"/>
        </a:p>
      </dgm:t>
    </dgm:pt>
    <dgm:pt modelId="{1B0AA087-240B-40DF-9904-58423396F5C8}" type="sibTrans" cxnId="{9D90348C-243D-4F0B-99D6-B1D42746E2F6}">
      <dgm:prSet/>
      <dgm:spPr/>
      <dgm:t>
        <a:bodyPr/>
        <a:lstStyle/>
        <a:p>
          <a:endParaRPr lang="en-US"/>
        </a:p>
      </dgm:t>
    </dgm:pt>
    <dgm:pt modelId="{50AE7273-5FA4-4655-9442-E156A6FA2426}" type="pres">
      <dgm:prSet presAssocID="{355EE00D-4D51-4CB1-89CB-03F4FD382277}" presName="hierChild1" presStyleCnt="0">
        <dgm:presLayoutVars>
          <dgm:orgChart val="1"/>
          <dgm:chPref val="1"/>
          <dgm:dir/>
          <dgm:animOne val="branch"/>
          <dgm:animLvl val="lvl"/>
          <dgm:resizeHandles/>
        </dgm:presLayoutVars>
      </dgm:prSet>
      <dgm:spPr/>
    </dgm:pt>
    <dgm:pt modelId="{B9F2A2B5-FDAC-4E14-946F-EA5D2E247C7E}" type="pres">
      <dgm:prSet presAssocID="{82BE32ED-5B0C-41A2-9997-94217AD235C7}" presName="hierRoot1" presStyleCnt="0">
        <dgm:presLayoutVars>
          <dgm:hierBranch val="init"/>
        </dgm:presLayoutVars>
      </dgm:prSet>
      <dgm:spPr/>
    </dgm:pt>
    <dgm:pt modelId="{78810352-4B0D-4616-8017-1CDFBFDC8E29}" type="pres">
      <dgm:prSet presAssocID="{82BE32ED-5B0C-41A2-9997-94217AD235C7}" presName="rootComposite1" presStyleCnt="0"/>
      <dgm:spPr/>
    </dgm:pt>
    <dgm:pt modelId="{06863984-95F7-424D-8FAC-637505740F6E}" type="pres">
      <dgm:prSet presAssocID="{82BE32ED-5B0C-41A2-9997-94217AD235C7}" presName="rootText1" presStyleLbl="node0" presStyleIdx="0" presStyleCnt="1">
        <dgm:presLayoutVars>
          <dgm:chPref val="3"/>
        </dgm:presLayoutVars>
      </dgm:prSet>
      <dgm:spPr/>
    </dgm:pt>
    <dgm:pt modelId="{A19345D6-E2F1-41A1-A385-52B0F0A252C6}" type="pres">
      <dgm:prSet presAssocID="{82BE32ED-5B0C-41A2-9997-94217AD235C7}" presName="rootConnector1" presStyleLbl="node1" presStyleIdx="0" presStyleCnt="0"/>
      <dgm:spPr/>
    </dgm:pt>
    <dgm:pt modelId="{1909FF8A-5E4C-4137-A542-B83A9331A44D}" type="pres">
      <dgm:prSet presAssocID="{82BE32ED-5B0C-41A2-9997-94217AD235C7}" presName="hierChild2" presStyleCnt="0"/>
      <dgm:spPr/>
    </dgm:pt>
    <dgm:pt modelId="{D77584EB-26F8-4BD3-A527-6A2BE74F3DF6}" type="pres">
      <dgm:prSet presAssocID="{F975F92F-6B6D-4524-AC03-12C0782B4496}" presName="Name37" presStyleLbl="parChTrans1D2" presStyleIdx="0" presStyleCnt="2"/>
      <dgm:spPr/>
    </dgm:pt>
    <dgm:pt modelId="{55766F87-0EE9-4040-B31A-021468BBF585}" type="pres">
      <dgm:prSet presAssocID="{BB0D1D99-8ED0-4CB6-9615-57BCBD5D36C2}" presName="hierRoot2" presStyleCnt="0">
        <dgm:presLayoutVars>
          <dgm:hierBranch val="init"/>
        </dgm:presLayoutVars>
      </dgm:prSet>
      <dgm:spPr/>
    </dgm:pt>
    <dgm:pt modelId="{75F1D597-28C1-457A-9CB1-1A36762A186A}" type="pres">
      <dgm:prSet presAssocID="{BB0D1D99-8ED0-4CB6-9615-57BCBD5D36C2}" presName="rootComposite" presStyleCnt="0"/>
      <dgm:spPr/>
    </dgm:pt>
    <dgm:pt modelId="{D337B771-4DF4-4AC8-AE2C-4140BA8C9ED2}" type="pres">
      <dgm:prSet presAssocID="{BB0D1D99-8ED0-4CB6-9615-57BCBD5D36C2}" presName="rootText" presStyleLbl="node2" presStyleIdx="0" presStyleCnt="2">
        <dgm:presLayoutVars>
          <dgm:chPref val="3"/>
        </dgm:presLayoutVars>
      </dgm:prSet>
      <dgm:spPr/>
    </dgm:pt>
    <dgm:pt modelId="{52B1FBEE-F915-44A4-BF05-EBFC39DA99FD}" type="pres">
      <dgm:prSet presAssocID="{BB0D1D99-8ED0-4CB6-9615-57BCBD5D36C2}" presName="rootConnector" presStyleLbl="node2" presStyleIdx="0" presStyleCnt="2"/>
      <dgm:spPr/>
    </dgm:pt>
    <dgm:pt modelId="{7E7A9FF2-095A-4FD4-94C5-8709FADCB2EE}" type="pres">
      <dgm:prSet presAssocID="{BB0D1D99-8ED0-4CB6-9615-57BCBD5D36C2}" presName="hierChild4" presStyleCnt="0"/>
      <dgm:spPr/>
    </dgm:pt>
    <dgm:pt modelId="{C3D172B0-E779-432F-BA1E-E7D475E88726}" type="pres">
      <dgm:prSet presAssocID="{4A36A221-639D-4DB7-B04D-6B611E8B371F}" presName="Name37" presStyleLbl="parChTrans1D3" presStyleIdx="0" presStyleCnt="5"/>
      <dgm:spPr/>
    </dgm:pt>
    <dgm:pt modelId="{688CA9C9-457B-4368-AB68-ADA4DD0859A5}" type="pres">
      <dgm:prSet presAssocID="{D75D3E65-9F5B-4633-A646-F60A23F11987}" presName="hierRoot2" presStyleCnt="0">
        <dgm:presLayoutVars>
          <dgm:hierBranch val="init"/>
        </dgm:presLayoutVars>
      </dgm:prSet>
      <dgm:spPr/>
    </dgm:pt>
    <dgm:pt modelId="{408CF573-CF10-46F5-B217-AB2BF896AA9E}" type="pres">
      <dgm:prSet presAssocID="{D75D3E65-9F5B-4633-A646-F60A23F11987}" presName="rootComposite" presStyleCnt="0"/>
      <dgm:spPr/>
    </dgm:pt>
    <dgm:pt modelId="{17F909A1-25C3-4462-8436-8E0DDD041661}" type="pres">
      <dgm:prSet presAssocID="{D75D3E65-9F5B-4633-A646-F60A23F11987}" presName="rootText" presStyleLbl="node3" presStyleIdx="0" presStyleCnt="5">
        <dgm:presLayoutVars>
          <dgm:chPref val="3"/>
        </dgm:presLayoutVars>
      </dgm:prSet>
      <dgm:spPr/>
    </dgm:pt>
    <dgm:pt modelId="{A7CE72D5-EADD-4F45-9875-7FA3EED08FC9}" type="pres">
      <dgm:prSet presAssocID="{D75D3E65-9F5B-4633-A646-F60A23F11987}" presName="rootConnector" presStyleLbl="node3" presStyleIdx="0" presStyleCnt="5"/>
      <dgm:spPr/>
    </dgm:pt>
    <dgm:pt modelId="{01FFC977-3F7B-474C-B0E1-1D1964E9DD94}" type="pres">
      <dgm:prSet presAssocID="{D75D3E65-9F5B-4633-A646-F60A23F11987}" presName="hierChild4" presStyleCnt="0"/>
      <dgm:spPr/>
    </dgm:pt>
    <dgm:pt modelId="{7D90D1AC-1B61-4FB4-B999-4DD62E5C3D8C}" type="pres">
      <dgm:prSet presAssocID="{D75D3E65-9F5B-4633-A646-F60A23F11987}" presName="hierChild5" presStyleCnt="0"/>
      <dgm:spPr/>
    </dgm:pt>
    <dgm:pt modelId="{3D7647C6-CC9B-433A-9B1C-9462274A014F}" type="pres">
      <dgm:prSet presAssocID="{F7F5F1CC-95E5-4C84-B636-F39FA8BA9AE0}" presName="Name37" presStyleLbl="parChTrans1D3" presStyleIdx="1" presStyleCnt="5"/>
      <dgm:spPr/>
    </dgm:pt>
    <dgm:pt modelId="{FE1FE474-B354-4EE1-8260-FC4A973A983B}" type="pres">
      <dgm:prSet presAssocID="{492EAA0B-1DEB-48F7-8F04-CF78FB0B7719}" presName="hierRoot2" presStyleCnt="0">
        <dgm:presLayoutVars>
          <dgm:hierBranch val="init"/>
        </dgm:presLayoutVars>
      </dgm:prSet>
      <dgm:spPr/>
    </dgm:pt>
    <dgm:pt modelId="{31F61763-5968-4FF3-9BF1-610200FD7855}" type="pres">
      <dgm:prSet presAssocID="{492EAA0B-1DEB-48F7-8F04-CF78FB0B7719}" presName="rootComposite" presStyleCnt="0"/>
      <dgm:spPr/>
    </dgm:pt>
    <dgm:pt modelId="{ADF94FAC-5F67-49EC-B465-0FDF03291A0C}" type="pres">
      <dgm:prSet presAssocID="{492EAA0B-1DEB-48F7-8F04-CF78FB0B7719}" presName="rootText" presStyleLbl="node3" presStyleIdx="1" presStyleCnt="5">
        <dgm:presLayoutVars>
          <dgm:chPref val="3"/>
        </dgm:presLayoutVars>
      </dgm:prSet>
      <dgm:spPr/>
    </dgm:pt>
    <dgm:pt modelId="{BA4FD93F-AB3F-441A-82A3-EDAA050DABF1}" type="pres">
      <dgm:prSet presAssocID="{492EAA0B-1DEB-48F7-8F04-CF78FB0B7719}" presName="rootConnector" presStyleLbl="node3" presStyleIdx="1" presStyleCnt="5"/>
      <dgm:spPr/>
    </dgm:pt>
    <dgm:pt modelId="{562E4B4A-822B-4903-9173-8D87D5F689EE}" type="pres">
      <dgm:prSet presAssocID="{492EAA0B-1DEB-48F7-8F04-CF78FB0B7719}" presName="hierChild4" presStyleCnt="0"/>
      <dgm:spPr/>
    </dgm:pt>
    <dgm:pt modelId="{11A9E3B6-6D04-4668-8FDE-055C4BA9BB72}" type="pres">
      <dgm:prSet presAssocID="{492EAA0B-1DEB-48F7-8F04-CF78FB0B7719}" presName="hierChild5" presStyleCnt="0"/>
      <dgm:spPr/>
    </dgm:pt>
    <dgm:pt modelId="{9AB0D0F3-E39F-4707-A16B-B40498497EC9}" type="pres">
      <dgm:prSet presAssocID="{60E7AF08-4B18-49EC-A344-F0667DB2BD66}" presName="Name37" presStyleLbl="parChTrans1D3" presStyleIdx="2" presStyleCnt="5"/>
      <dgm:spPr/>
    </dgm:pt>
    <dgm:pt modelId="{82959CB1-EF58-488D-B5CB-26209032E0C1}" type="pres">
      <dgm:prSet presAssocID="{5569F30B-4A98-4B84-89DF-EA92E89299A3}" presName="hierRoot2" presStyleCnt="0">
        <dgm:presLayoutVars>
          <dgm:hierBranch val="init"/>
        </dgm:presLayoutVars>
      </dgm:prSet>
      <dgm:spPr/>
    </dgm:pt>
    <dgm:pt modelId="{1DDB978E-26C5-4C0A-88A6-DD38F865D6A4}" type="pres">
      <dgm:prSet presAssocID="{5569F30B-4A98-4B84-89DF-EA92E89299A3}" presName="rootComposite" presStyleCnt="0"/>
      <dgm:spPr/>
    </dgm:pt>
    <dgm:pt modelId="{7DF73377-D701-4EB5-B204-FB0FD483AADF}" type="pres">
      <dgm:prSet presAssocID="{5569F30B-4A98-4B84-89DF-EA92E89299A3}" presName="rootText" presStyleLbl="node3" presStyleIdx="2" presStyleCnt="5">
        <dgm:presLayoutVars>
          <dgm:chPref val="3"/>
        </dgm:presLayoutVars>
      </dgm:prSet>
      <dgm:spPr/>
    </dgm:pt>
    <dgm:pt modelId="{1EAA5EB2-FF86-4487-ADE7-2AF69F59DE52}" type="pres">
      <dgm:prSet presAssocID="{5569F30B-4A98-4B84-89DF-EA92E89299A3}" presName="rootConnector" presStyleLbl="node3" presStyleIdx="2" presStyleCnt="5"/>
      <dgm:spPr/>
    </dgm:pt>
    <dgm:pt modelId="{0C6EFC1B-14BE-4EBC-AB82-F3AF99D7C5A1}" type="pres">
      <dgm:prSet presAssocID="{5569F30B-4A98-4B84-89DF-EA92E89299A3}" presName="hierChild4" presStyleCnt="0"/>
      <dgm:spPr/>
    </dgm:pt>
    <dgm:pt modelId="{5E15CDA2-7D10-4A29-9F26-A0225CA5DC6C}" type="pres">
      <dgm:prSet presAssocID="{5569F30B-4A98-4B84-89DF-EA92E89299A3}" presName="hierChild5" presStyleCnt="0"/>
      <dgm:spPr/>
    </dgm:pt>
    <dgm:pt modelId="{9FC5D2D5-57B4-4EF7-972F-00D76C78574F}" type="pres">
      <dgm:prSet presAssocID="{BB0D1D99-8ED0-4CB6-9615-57BCBD5D36C2}" presName="hierChild5" presStyleCnt="0"/>
      <dgm:spPr/>
    </dgm:pt>
    <dgm:pt modelId="{1C3DC497-0394-47D8-A841-1EB441D5A737}" type="pres">
      <dgm:prSet presAssocID="{21B93C06-7A21-4185-80A9-A3A190E52699}" presName="Name37" presStyleLbl="parChTrans1D2" presStyleIdx="1" presStyleCnt="2"/>
      <dgm:spPr/>
    </dgm:pt>
    <dgm:pt modelId="{0ECE754B-5E68-434F-BB59-CCB8ED1E8FC4}" type="pres">
      <dgm:prSet presAssocID="{9CD70048-0AD4-4FC1-8C9E-72E42DC3AAF0}" presName="hierRoot2" presStyleCnt="0">
        <dgm:presLayoutVars>
          <dgm:hierBranch val="init"/>
        </dgm:presLayoutVars>
      </dgm:prSet>
      <dgm:spPr/>
    </dgm:pt>
    <dgm:pt modelId="{42660274-5F22-43D0-A8A1-6B857D8BD4C8}" type="pres">
      <dgm:prSet presAssocID="{9CD70048-0AD4-4FC1-8C9E-72E42DC3AAF0}" presName="rootComposite" presStyleCnt="0"/>
      <dgm:spPr/>
    </dgm:pt>
    <dgm:pt modelId="{A3B5AF2F-2090-4C99-9070-4AFD7EC91F65}" type="pres">
      <dgm:prSet presAssocID="{9CD70048-0AD4-4FC1-8C9E-72E42DC3AAF0}" presName="rootText" presStyleLbl="node2" presStyleIdx="1" presStyleCnt="2">
        <dgm:presLayoutVars>
          <dgm:chPref val="3"/>
        </dgm:presLayoutVars>
      </dgm:prSet>
      <dgm:spPr/>
    </dgm:pt>
    <dgm:pt modelId="{D20C304A-EA19-4B97-8E69-B53F0A2CF3BB}" type="pres">
      <dgm:prSet presAssocID="{9CD70048-0AD4-4FC1-8C9E-72E42DC3AAF0}" presName="rootConnector" presStyleLbl="node2" presStyleIdx="1" presStyleCnt="2"/>
      <dgm:spPr/>
    </dgm:pt>
    <dgm:pt modelId="{668C7A87-5ECA-4E19-86CD-8AD613B4F8CA}" type="pres">
      <dgm:prSet presAssocID="{9CD70048-0AD4-4FC1-8C9E-72E42DC3AAF0}" presName="hierChild4" presStyleCnt="0"/>
      <dgm:spPr/>
    </dgm:pt>
    <dgm:pt modelId="{D31A5DBD-FCE1-490C-8301-11267DE1754E}" type="pres">
      <dgm:prSet presAssocID="{889AA259-D3F3-4938-BD29-E4406C18E0CB}" presName="Name37" presStyleLbl="parChTrans1D3" presStyleIdx="3" presStyleCnt="5"/>
      <dgm:spPr/>
    </dgm:pt>
    <dgm:pt modelId="{554333FA-1406-4914-A746-6414E9BD598D}" type="pres">
      <dgm:prSet presAssocID="{58AB39B6-6B2D-4435-B5C4-6AF51DCC80EE}" presName="hierRoot2" presStyleCnt="0">
        <dgm:presLayoutVars>
          <dgm:hierBranch val="init"/>
        </dgm:presLayoutVars>
      </dgm:prSet>
      <dgm:spPr/>
    </dgm:pt>
    <dgm:pt modelId="{CD2CCCD0-D51E-499B-A6A7-42BDB9823F09}" type="pres">
      <dgm:prSet presAssocID="{58AB39B6-6B2D-4435-B5C4-6AF51DCC80EE}" presName="rootComposite" presStyleCnt="0"/>
      <dgm:spPr/>
    </dgm:pt>
    <dgm:pt modelId="{671181E6-7BC0-4765-A94A-05BF58960445}" type="pres">
      <dgm:prSet presAssocID="{58AB39B6-6B2D-4435-B5C4-6AF51DCC80EE}" presName="rootText" presStyleLbl="node3" presStyleIdx="3" presStyleCnt="5">
        <dgm:presLayoutVars>
          <dgm:chPref val="3"/>
        </dgm:presLayoutVars>
      </dgm:prSet>
      <dgm:spPr/>
    </dgm:pt>
    <dgm:pt modelId="{47B26553-FF99-42B9-BA3E-77079B28FAE7}" type="pres">
      <dgm:prSet presAssocID="{58AB39B6-6B2D-4435-B5C4-6AF51DCC80EE}" presName="rootConnector" presStyleLbl="node3" presStyleIdx="3" presStyleCnt="5"/>
      <dgm:spPr/>
    </dgm:pt>
    <dgm:pt modelId="{E8455BFD-7CEB-45D6-A7DA-746C54833990}" type="pres">
      <dgm:prSet presAssocID="{58AB39B6-6B2D-4435-B5C4-6AF51DCC80EE}" presName="hierChild4" presStyleCnt="0"/>
      <dgm:spPr/>
    </dgm:pt>
    <dgm:pt modelId="{95AC3172-5375-4BC2-BA57-074FF152EAF8}" type="pres">
      <dgm:prSet presAssocID="{58AB39B6-6B2D-4435-B5C4-6AF51DCC80EE}" presName="hierChild5" presStyleCnt="0"/>
      <dgm:spPr/>
    </dgm:pt>
    <dgm:pt modelId="{9E2376B9-CD33-40E3-8209-B35D07B645F5}" type="pres">
      <dgm:prSet presAssocID="{B0BFE43D-73F2-4EE6-8983-6E421679F990}" presName="Name37" presStyleLbl="parChTrans1D3" presStyleIdx="4" presStyleCnt="5"/>
      <dgm:spPr/>
    </dgm:pt>
    <dgm:pt modelId="{646602BB-A03A-4B01-AB05-8D5D809F5E51}" type="pres">
      <dgm:prSet presAssocID="{2546CDE9-0E3C-4EB8-8692-445DE3578605}" presName="hierRoot2" presStyleCnt="0">
        <dgm:presLayoutVars>
          <dgm:hierBranch val="init"/>
        </dgm:presLayoutVars>
      </dgm:prSet>
      <dgm:spPr/>
    </dgm:pt>
    <dgm:pt modelId="{155FF51D-72EF-4466-ACD1-85B8AA879D41}" type="pres">
      <dgm:prSet presAssocID="{2546CDE9-0E3C-4EB8-8692-445DE3578605}" presName="rootComposite" presStyleCnt="0"/>
      <dgm:spPr/>
    </dgm:pt>
    <dgm:pt modelId="{F86ACBE3-EF49-4E81-A409-96E264D1F4B4}" type="pres">
      <dgm:prSet presAssocID="{2546CDE9-0E3C-4EB8-8692-445DE3578605}" presName="rootText" presStyleLbl="node3" presStyleIdx="4" presStyleCnt="5">
        <dgm:presLayoutVars>
          <dgm:chPref val="3"/>
        </dgm:presLayoutVars>
      </dgm:prSet>
      <dgm:spPr/>
    </dgm:pt>
    <dgm:pt modelId="{C9594600-B2F5-4957-9CCF-425532D19B1E}" type="pres">
      <dgm:prSet presAssocID="{2546CDE9-0E3C-4EB8-8692-445DE3578605}" presName="rootConnector" presStyleLbl="node3" presStyleIdx="4" presStyleCnt="5"/>
      <dgm:spPr/>
    </dgm:pt>
    <dgm:pt modelId="{632C437B-2B68-49A1-8841-0FA50DCFC744}" type="pres">
      <dgm:prSet presAssocID="{2546CDE9-0E3C-4EB8-8692-445DE3578605}" presName="hierChild4" presStyleCnt="0"/>
      <dgm:spPr/>
    </dgm:pt>
    <dgm:pt modelId="{7FE61D5B-BC15-43BA-921B-B8EFB268FD27}" type="pres">
      <dgm:prSet presAssocID="{2546CDE9-0E3C-4EB8-8692-445DE3578605}" presName="hierChild5" presStyleCnt="0"/>
      <dgm:spPr/>
    </dgm:pt>
    <dgm:pt modelId="{FA74F8AA-F8AB-4AD8-A071-F4E1C844FD2D}" type="pres">
      <dgm:prSet presAssocID="{9CD70048-0AD4-4FC1-8C9E-72E42DC3AAF0}" presName="hierChild5" presStyleCnt="0"/>
      <dgm:spPr/>
    </dgm:pt>
    <dgm:pt modelId="{96E15C3B-C46F-4056-979C-C20CC6E90B42}" type="pres">
      <dgm:prSet presAssocID="{82BE32ED-5B0C-41A2-9997-94217AD235C7}" presName="hierChild3" presStyleCnt="0"/>
      <dgm:spPr/>
    </dgm:pt>
  </dgm:ptLst>
  <dgm:cxnLst>
    <dgm:cxn modelId="{A161F716-6106-4A40-83D0-9743C37FDD03}" type="presOf" srcId="{492EAA0B-1DEB-48F7-8F04-CF78FB0B7719}" destId="{ADF94FAC-5F67-49EC-B465-0FDF03291A0C}" srcOrd="0" destOrd="0" presId="urn:microsoft.com/office/officeart/2005/8/layout/orgChart1"/>
    <dgm:cxn modelId="{B58BD81A-731C-4196-ABCA-ECFB8F8B70BE}" srcId="{355EE00D-4D51-4CB1-89CB-03F4FD382277}" destId="{82BE32ED-5B0C-41A2-9997-94217AD235C7}" srcOrd="0" destOrd="0" parTransId="{E1D0D47B-E2DE-49BD-8907-3339BA7EC8D0}" sibTransId="{BCD7A35C-661C-491D-A1A4-40F3DB115C20}"/>
    <dgm:cxn modelId="{961E9321-6FB4-43AA-AC38-BEC186827B0E}" type="presOf" srcId="{58AB39B6-6B2D-4435-B5C4-6AF51DCC80EE}" destId="{671181E6-7BC0-4765-A94A-05BF58960445}" srcOrd="0" destOrd="0" presId="urn:microsoft.com/office/officeart/2005/8/layout/orgChart1"/>
    <dgm:cxn modelId="{7265E124-C541-46E3-AD2A-1512A142667A}" type="presOf" srcId="{355EE00D-4D51-4CB1-89CB-03F4FD382277}" destId="{50AE7273-5FA4-4655-9442-E156A6FA2426}" srcOrd="0" destOrd="0" presId="urn:microsoft.com/office/officeart/2005/8/layout/orgChart1"/>
    <dgm:cxn modelId="{11051E42-3E6F-4845-B80E-257B509198CA}" type="presOf" srcId="{4A36A221-639D-4DB7-B04D-6B611E8B371F}" destId="{C3D172B0-E779-432F-BA1E-E7D475E88726}" srcOrd="0" destOrd="0" presId="urn:microsoft.com/office/officeart/2005/8/layout/orgChart1"/>
    <dgm:cxn modelId="{996B8263-906B-44D2-9E3E-A4E50247E586}" type="presOf" srcId="{2546CDE9-0E3C-4EB8-8692-445DE3578605}" destId="{C9594600-B2F5-4957-9CCF-425532D19B1E}" srcOrd="1" destOrd="0" presId="urn:microsoft.com/office/officeart/2005/8/layout/orgChart1"/>
    <dgm:cxn modelId="{2B52AF63-8E57-40D2-A45A-8BDD809506BC}" type="presOf" srcId="{60E7AF08-4B18-49EC-A344-F0667DB2BD66}" destId="{9AB0D0F3-E39F-4707-A16B-B40498497EC9}" srcOrd="0" destOrd="0" presId="urn:microsoft.com/office/officeart/2005/8/layout/orgChart1"/>
    <dgm:cxn modelId="{0622C663-2D8C-43F8-8AB5-22056F30E770}" type="presOf" srcId="{492EAA0B-1DEB-48F7-8F04-CF78FB0B7719}" destId="{BA4FD93F-AB3F-441A-82A3-EDAA050DABF1}" srcOrd="1" destOrd="0" presId="urn:microsoft.com/office/officeart/2005/8/layout/orgChart1"/>
    <dgm:cxn modelId="{959D3552-1160-4149-A5E1-9054DC582F7D}" type="presOf" srcId="{D75D3E65-9F5B-4633-A646-F60A23F11987}" destId="{17F909A1-25C3-4462-8436-8E0DDD041661}" srcOrd="0" destOrd="0" presId="urn:microsoft.com/office/officeart/2005/8/layout/orgChart1"/>
    <dgm:cxn modelId="{EE914175-883E-4451-86C2-C60A6342AB05}" srcId="{82BE32ED-5B0C-41A2-9997-94217AD235C7}" destId="{BB0D1D99-8ED0-4CB6-9615-57BCBD5D36C2}" srcOrd="0" destOrd="0" parTransId="{F975F92F-6B6D-4524-AC03-12C0782B4496}" sibTransId="{71E9A239-C5BF-4056-8E57-3DE636533214}"/>
    <dgm:cxn modelId="{D17C8375-99EB-439C-AACC-600C7DEDCADF}" type="presOf" srcId="{BB0D1D99-8ED0-4CB6-9615-57BCBD5D36C2}" destId="{D337B771-4DF4-4AC8-AE2C-4140BA8C9ED2}" srcOrd="0" destOrd="0" presId="urn:microsoft.com/office/officeart/2005/8/layout/orgChart1"/>
    <dgm:cxn modelId="{06C6D978-5A30-4A5D-B970-6F425D031F55}" type="presOf" srcId="{9CD70048-0AD4-4FC1-8C9E-72E42DC3AAF0}" destId="{D20C304A-EA19-4B97-8E69-B53F0A2CF3BB}" srcOrd="1" destOrd="0" presId="urn:microsoft.com/office/officeart/2005/8/layout/orgChart1"/>
    <dgm:cxn modelId="{CC393A85-1920-47A3-B3FB-EC9E46522C48}" type="presOf" srcId="{5569F30B-4A98-4B84-89DF-EA92E89299A3}" destId="{1EAA5EB2-FF86-4487-ADE7-2AF69F59DE52}" srcOrd="1" destOrd="0" presId="urn:microsoft.com/office/officeart/2005/8/layout/orgChart1"/>
    <dgm:cxn modelId="{9D90348C-243D-4F0B-99D6-B1D42746E2F6}" srcId="{9CD70048-0AD4-4FC1-8C9E-72E42DC3AAF0}" destId="{2546CDE9-0E3C-4EB8-8692-445DE3578605}" srcOrd="1" destOrd="0" parTransId="{B0BFE43D-73F2-4EE6-8983-6E421679F990}" sibTransId="{1B0AA087-240B-40DF-9904-58423396F5C8}"/>
    <dgm:cxn modelId="{A01FB08C-3D44-41DC-9C2F-925EAD0D4826}" type="presOf" srcId="{BB0D1D99-8ED0-4CB6-9615-57BCBD5D36C2}" destId="{52B1FBEE-F915-44A4-BF05-EBFC39DA99FD}" srcOrd="1" destOrd="0" presId="urn:microsoft.com/office/officeart/2005/8/layout/orgChart1"/>
    <dgm:cxn modelId="{0BF4148D-8D74-475E-9BC8-84F7AB00AE12}" type="presOf" srcId="{B0BFE43D-73F2-4EE6-8983-6E421679F990}" destId="{9E2376B9-CD33-40E3-8209-B35D07B645F5}" srcOrd="0" destOrd="0" presId="urn:microsoft.com/office/officeart/2005/8/layout/orgChart1"/>
    <dgm:cxn modelId="{B682F296-A968-4479-9574-4F57244A117A}" srcId="{BB0D1D99-8ED0-4CB6-9615-57BCBD5D36C2}" destId="{492EAA0B-1DEB-48F7-8F04-CF78FB0B7719}" srcOrd="1" destOrd="0" parTransId="{F7F5F1CC-95E5-4C84-B636-F39FA8BA9AE0}" sibTransId="{3F6B98AD-8E21-4F9C-81AF-61209A126C9F}"/>
    <dgm:cxn modelId="{7E64ED9E-3E92-4ED6-8C37-1DFB3C11E184}" type="presOf" srcId="{F975F92F-6B6D-4524-AC03-12C0782B4496}" destId="{D77584EB-26F8-4BD3-A527-6A2BE74F3DF6}" srcOrd="0" destOrd="0" presId="urn:microsoft.com/office/officeart/2005/8/layout/orgChart1"/>
    <dgm:cxn modelId="{65D957AA-BCC5-47C5-8BB2-7C5010944D98}" srcId="{9CD70048-0AD4-4FC1-8C9E-72E42DC3AAF0}" destId="{58AB39B6-6B2D-4435-B5C4-6AF51DCC80EE}" srcOrd="0" destOrd="0" parTransId="{889AA259-D3F3-4938-BD29-E4406C18E0CB}" sibTransId="{E2E9F3E2-D012-40C1-B739-A6525CFE45DE}"/>
    <dgm:cxn modelId="{24309FB4-6289-4D90-9278-00CC7FBB08E6}" type="presOf" srcId="{58AB39B6-6B2D-4435-B5C4-6AF51DCC80EE}" destId="{47B26553-FF99-42B9-BA3E-77079B28FAE7}" srcOrd="1" destOrd="0" presId="urn:microsoft.com/office/officeart/2005/8/layout/orgChart1"/>
    <dgm:cxn modelId="{862F1EBD-02ED-4DF9-AFCB-4E2D9993BFDB}" type="presOf" srcId="{D75D3E65-9F5B-4633-A646-F60A23F11987}" destId="{A7CE72D5-EADD-4F45-9875-7FA3EED08FC9}" srcOrd="1" destOrd="0" presId="urn:microsoft.com/office/officeart/2005/8/layout/orgChart1"/>
    <dgm:cxn modelId="{6B33B4C3-149B-4BBC-9624-BCC687B223A0}" type="presOf" srcId="{9CD70048-0AD4-4FC1-8C9E-72E42DC3AAF0}" destId="{A3B5AF2F-2090-4C99-9070-4AFD7EC91F65}" srcOrd="0" destOrd="0" presId="urn:microsoft.com/office/officeart/2005/8/layout/orgChart1"/>
    <dgm:cxn modelId="{BF397DCA-F5DB-4D85-BE80-8C780C55978C}" srcId="{BB0D1D99-8ED0-4CB6-9615-57BCBD5D36C2}" destId="{5569F30B-4A98-4B84-89DF-EA92E89299A3}" srcOrd="2" destOrd="0" parTransId="{60E7AF08-4B18-49EC-A344-F0667DB2BD66}" sibTransId="{BAC0F164-2975-4E3C-B04B-EB0B9F805DA2}"/>
    <dgm:cxn modelId="{E8968AD3-7A29-4B03-B00F-A460685935CC}" type="presOf" srcId="{F7F5F1CC-95E5-4C84-B636-F39FA8BA9AE0}" destId="{3D7647C6-CC9B-433A-9B1C-9462274A014F}" srcOrd="0" destOrd="0" presId="urn:microsoft.com/office/officeart/2005/8/layout/orgChart1"/>
    <dgm:cxn modelId="{E53226D4-B3CD-4666-A1C5-43DFDB78CF33}" type="presOf" srcId="{2546CDE9-0E3C-4EB8-8692-445DE3578605}" destId="{F86ACBE3-EF49-4E81-A409-96E264D1F4B4}" srcOrd="0" destOrd="0" presId="urn:microsoft.com/office/officeart/2005/8/layout/orgChart1"/>
    <dgm:cxn modelId="{6A5660DD-B591-4D8D-A01C-2D4E50C756CE}" type="presOf" srcId="{889AA259-D3F3-4938-BD29-E4406C18E0CB}" destId="{D31A5DBD-FCE1-490C-8301-11267DE1754E}" srcOrd="0" destOrd="0" presId="urn:microsoft.com/office/officeart/2005/8/layout/orgChart1"/>
    <dgm:cxn modelId="{9D554EE1-6A14-4C16-9310-84B467FCD770}" srcId="{82BE32ED-5B0C-41A2-9997-94217AD235C7}" destId="{9CD70048-0AD4-4FC1-8C9E-72E42DC3AAF0}" srcOrd="1" destOrd="0" parTransId="{21B93C06-7A21-4185-80A9-A3A190E52699}" sibTransId="{38BAC28B-4306-4BF0-8202-E112358E3217}"/>
    <dgm:cxn modelId="{43BF17E7-3910-4C68-994E-6602897C2637}" type="presOf" srcId="{82BE32ED-5B0C-41A2-9997-94217AD235C7}" destId="{06863984-95F7-424D-8FAC-637505740F6E}" srcOrd="0" destOrd="0" presId="urn:microsoft.com/office/officeart/2005/8/layout/orgChart1"/>
    <dgm:cxn modelId="{FFC5B5E9-5E9F-4984-B9EA-7448267D5F05}" type="presOf" srcId="{5569F30B-4A98-4B84-89DF-EA92E89299A3}" destId="{7DF73377-D701-4EB5-B204-FB0FD483AADF}" srcOrd="0" destOrd="0" presId="urn:microsoft.com/office/officeart/2005/8/layout/orgChart1"/>
    <dgm:cxn modelId="{05E531F4-2696-4FAF-8CA7-5C20AC99EE9A}" type="presOf" srcId="{82BE32ED-5B0C-41A2-9997-94217AD235C7}" destId="{A19345D6-E2F1-41A1-A385-52B0F0A252C6}" srcOrd="1" destOrd="0" presId="urn:microsoft.com/office/officeart/2005/8/layout/orgChart1"/>
    <dgm:cxn modelId="{E21FE1F7-71D5-46B7-B6E4-7EEA7AC2EE60}" srcId="{BB0D1D99-8ED0-4CB6-9615-57BCBD5D36C2}" destId="{D75D3E65-9F5B-4633-A646-F60A23F11987}" srcOrd="0" destOrd="0" parTransId="{4A36A221-639D-4DB7-B04D-6B611E8B371F}" sibTransId="{B381C6D0-1EE8-4D2D-81F0-13484D0877B5}"/>
    <dgm:cxn modelId="{FE1DD1FF-14F6-44B9-B72C-F8E53D0F8D68}" type="presOf" srcId="{21B93C06-7A21-4185-80A9-A3A190E52699}" destId="{1C3DC497-0394-47D8-A841-1EB441D5A737}" srcOrd="0" destOrd="0" presId="urn:microsoft.com/office/officeart/2005/8/layout/orgChart1"/>
    <dgm:cxn modelId="{F8C8C86D-249E-494D-BE82-409F258364EF}" type="presParOf" srcId="{50AE7273-5FA4-4655-9442-E156A6FA2426}" destId="{B9F2A2B5-FDAC-4E14-946F-EA5D2E247C7E}" srcOrd="0" destOrd="0" presId="urn:microsoft.com/office/officeart/2005/8/layout/orgChart1"/>
    <dgm:cxn modelId="{C3D035C6-9501-42AB-A57E-6CE7304AEB3D}" type="presParOf" srcId="{B9F2A2B5-FDAC-4E14-946F-EA5D2E247C7E}" destId="{78810352-4B0D-4616-8017-1CDFBFDC8E29}" srcOrd="0" destOrd="0" presId="urn:microsoft.com/office/officeart/2005/8/layout/orgChart1"/>
    <dgm:cxn modelId="{8DB9B0D8-D898-4A40-96B5-AA593CBA6F00}" type="presParOf" srcId="{78810352-4B0D-4616-8017-1CDFBFDC8E29}" destId="{06863984-95F7-424D-8FAC-637505740F6E}" srcOrd="0" destOrd="0" presId="urn:microsoft.com/office/officeart/2005/8/layout/orgChart1"/>
    <dgm:cxn modelId="{167E7D03-3DA0-4674-845F-F41892896A3E}" type="presParOf" srcId="{78810352-4B0D-4616-8017-1CDFBFDC8E29}" destId="{A19345D6-E2F1-41A1-A385-52B0F0A252C6}" srcOrd="1" destOrd="0" presId="urn:microsoft.com/office/officeart/2005/8/layout/orgChart1"/>
    <dgm:cxn modelId="{75CF6D84-2B1B-4BD6-991A-B67CD88DEF64}" type="presParOf" srcId="{B9F2A2B5-FDAC-4E14-946F-EA5D2E247C7E}" destId="{1909FF8A-5E4C-4137-A542-B83A9331A44D}" srcOrd="1" destOrd="0" presId="urn:microsoft.com/office/officeart/2005/8/layout/orgChart1"/>
    <dgm:cxn modelId="{EE1CF13C-1799-4478-9E14-2E31EB018A1B}" type="presParOf" srcId="{1909FF8A-5E4C-4137-A542-B83A9331A44D}" destId="{D77584EB-26F8-4BD3-A527-6A2BE74F3DF6}" srcOrd="0" destOrd="0" presId="urn:microsoft.com/office/officeart/2005/8/layout/orgChart1"/>
    <dgm:cxn modelId="{59C6C1CB-C021-44D6-B8E2-C59A5D9E8B44}" type="presParOf" srcId="{1909FF8A-5E4C-4137-A542-B83A9331A44D}" destId="{55766F87-0EE9-4040-B31A-021468BBF585}" srcOrd="1" destOrd="0" presId="urn:microsoft.com/office/officeart/2005/8/layout/orgChart1"/>
    <dgm:cxn modelId="{D338A892-85B5-4471-BFBB-E222602D6A53}" type="presParOf" srcId="{55766F87-0EE9-4040-B31A-021468BBF585}" destId="{75F1D597-28C1-457A-9CB1-1A36762A186A}" srcOrd="0" destOrd="0" presId="urn:microsoft.com/office/officeart/2005/8/layout/orgChart1"/>
    <dgm:cxn modelId="{492CA7BF-E167-4D83-B278-166862DDB2DC}" type="presParOf" srcId="{75F1D597-28C1-457A-9CB1-1A36762A186A}" destId="{D337B771-4DF4-4AC8-AE2C-4140BA8C9ED2}" srcOrd="0" destOrd="0" presId="urn:microsoft.com/office/officeart/2005/8/layout/orgChart1"/>
    <dgm:cxn modelId="{FDD84DCF-8C4F-4794-8D8A-343340406228}" type="presParOf" srcId="{75F1D597-28C1-457A-9CB1-1A36762A186A}" destId="{52B1FBEE-F915-44A4-BF05-EBFC39DA99FD}" srcOrd="1" destOrd="0" presId="urn:microsoft.com/office/officeart/2005/8/layout/orgChart1"/>
    <dgm:cxn modelId="{F420950E-F9AC-47E2-A5A5-352F2D31A413}" type="presParOf" srcId="{55766F87-0EE9-4040-B31A-021468BBF585}" destId="{7E7A9FF2-095A-4FD4-94C5-8709FADCB2EE}" srcOrd="1" destOrd="0" presId="urn:microsoft.com/office/officeart/2005/8/layout/orgChart1"/>
    <dgm:cxn modelId="{151D8044-C35C-411C-9032-8AEE78B3A46C}" type="presParOf" srcId="{7E7A9FF2-095A-4FD4-94C5-8709FADCB2EE}" destId="{C3D172B0-E779-432F-BA1E-E7D475E88726}" srcOrd="0" destOrd="0" presId="urn:microsoft.com/office/officeart/2005/8/layout/orgChart1"/>
    <dgm:cxn modelId="{74EC415D-FDA9-4877-9D5C-1526B6FBF74F}" type="presParOf" srcId="{7E7A9FF2-095A-4FD4-94C5-8709FADCB2EE}" destId="{688CA9C9-457B-4368-AB68-ADA4DD0859A5}" srcOrd="1" destOrd="0" presId="urn:microsoft.com/office/officeart/2005/8/layout/orgChart1"/>
    <dgm:cxn modelId="{45ABEDC1-ACFB-4FFC-A72D-7843A5583D98}" type="presParOf" srcId="{688CA9C9-457B-4368-AB68-ADA4DD0859A5}" destId="{408CF573-CF10-46F5-B217-AB2BF896AA9E}" srcOrd="0" destOrd="0" presId="urn:microsoft.com/office/officeart/2005/8/layout/orgChart1"/>
    <dgm:cxn modelId="{72D6D94C-F76C-4B82-8A1C-FAB95D9DF407}" type="presParOf" srcId="{408CF573-CF10-46F5-B217-AB2BF896AA9E}" destId="{17F909A1-25C3-4462-8436-8E0DDD041661}" srcOrd="0" destOrd="0" presId="urn:microsoft.com/office/officeart/2005/8/layout/orgChart1"/>
    <dgm:cxn modelId="{A62B55A0-2ADA-4385-BE9F-D7C24AFDE9E8}" type="presParOf" srcId="{408CF573-CF10-46F5-B217-AB2BF896AA9E}" destId="{A7CE72D5-EADD-4F45-9875-7FA3EED08FC9}" srcOrd="1" destOrd="0" presId="urn:microsoft.com/office/officeart/2005/8/layout/orgChart1"/>
    <dgm:cxn modelId="{8A259A23-81F2-4C75-A19C-08013AB088E3}" type="presParOf" srcId="{688CA9C9-457B-4368-AB68-ADA4DD0859A5}" destId="{01FFC977-3F7B-474C-B0E1-1D1964E9DD94}" srcOrd="1" destOrd="0" presId="urn:microsoft.com/office/officeart/2005/8/layout/orgChart1"/>
    <dgm:cxn modelId="{DB67C6A4-340F-4E51-9C39-A4B5EF52487B}" type="presParOf" srcId="{688CA9C9-457B-4368-AB68-ADA4DD0859A5}" destId="{7D90D1AC-1B61-4FB4-B999-4DD62E5C3D8C}" srcOrd="2" destOrd="0" presId="urn:microsoft.com/office/officeart/2005/8/layout/orgChart1"/>
    <dgm:cxn modelId="{6547FA57-2057-4822-AE18-753D4F03B296}" type="presParOf" srcId="{7E7A9FF2-095A-4FD4-94C5-8709FADCB2EE}" destId="{3D7647C6-CC9B-433A-9B1C-9462274A014F}" srcOrd="2" destOrd="0" presId="urn:microsoft.com/office/officeart/2005/8/layout/orgChart1"/>
    <dgm:cxn modelId="{3A0EBA08-DC9D-48CC-85E7-4292D73218F2}" type="presParOf" srcId="{7E7A9FF2-095A-4FD4-94C5-8709FADCB2EE}" destId="{FE1FE474-B354-4EE1-8260-FC4A973A983B}" srcOrd="3" destOrd="0" presId="urn:microsoft.com/office/officeart/2005/8/layout/orgChart1"/>
    <dgm:cxn modelId="{04ED5628-CC37-49EC-B156-1A51F2A719FB}" type="presParOf" srcId="{FE1FE474-B354-4EE1-8260-FC4A973A983B}" destId="{31F61763-5968-4FF3-9BF1-610200FD7855}" srcOrd="0" destOrd="0" presId="urn:microsoft.com/office/officeart/2005/8/layout/orgChart1"/>
    <dgm:cxn modelId="{1ABEE94B-EE77-46A4-8EB6-9C455F9FC071}" type="presParOf" srcId="{31F61763-5968-4FF3-9BF1-610200FD7855}" destId="{ADF94FAC-5F67-49EC-B465-0FDF03291A0C}" srcOrd="0" destOrd="0" presId="urn:microsoft.com/office/officeart/2005/8/layout/orgChart1"/>
    <dgm:cxn modelId="{D21F7C52-8EA8-447F-8A4E-12FD88C94C43}" type="presParOf" srcId="{31F61763-5968-4FF3-9BF1-610200FD7855}" destId="{BA4FD93F-AB3F-441A-82A3-EDAA050DABF1}" srcOrd="1" destOrd="0" presId="urn:microsoft.com/office/officeart/2005/8/layout/orgChart1"/>
    <dgm:cxn modelId="{AE5A2875-AC9F-4975-A645-ACAD002633A2}" type="presParOf" srcId="{FE1FE474-B354-4EE1-8260-FC4A973A983B}" destId="{562E4B4A-822B-4903-9173-8D87D5F689EE}" srcOrd="1" destOrd="0" presId="urn:microsoft.com/office/officeart/2005/8/layout/orgChart1"/>
    <dgm:cxn modelId="{E4D394FE-602A-4DE2-A710-1278E8800A74}" type="presParOf" srcId="{FE1FE474-B354-4EE1-8260-FC4A973A983B}" destId="{11A9E3B6-6D04-4668-8FDE-055C4BA9BB72}" srcOrd="2" destOrd="0" presId="urn:microsoft.com/office/officeart/2005/8/layout/orgChart1"/>
    <dgm:cxn modelId="{D50372B3-0758-4A36-BDB7-6B0665695280}" type="presParOf" srcId="{7E7A9FF2-095A-4FD4-94C5-8709FADCB2EE}" destId="{9AB0D0F3-E39F-4707-A16B-B40498497EC9}" srcOrd="4" destOrd="0" presId="urn:microsoft.com/office/officeart/2005/8/layout/orgChart1"/>
    <dgm:cxn modelId="{21117816-6573-49C4-B171-F4F15B989203}" type="presParOf" srcId="{7E7A9FF2-095A-4FD4-94C5-8709FADCB2EE}" destId="{82959CB1-EF58-488D-B5CB-26209032E0C1}" srcOrd="5" destOrd="0" presId="urn:microsoft.com/office/officeart/2005/8/layout/orgChart1"/>
    <dgm:cxn modelId="{1255CF5F-F41C-47C2-ABB3-3DF9CD2232C5}" type="presParOf" srcId="{82959CB1-EF58-488D-B5CB-26209032E0C1}" destId="{1DDB978E-26C5-4C0A-88A6-DD38F865D6A4}" srcOrd="0" destOrd="0" presId="urn:microsoft.com/office/officeart/2005/8/layout/orgChart1"/>
    <dgm:cxn modelId="{754BEA96-3ADE-4CEA-A3E4-D09F813D1CB3}" type="presParOf" srcId="{1DDB978E-26C5-4C0A-88A6-DD38F865D6A4}" destId="{7DF73377-D701-4EB5-B204-FB0FD483AADF}" srcOrd="0" destOrd="0" presId="urn:microsoft.com/office/officeart/2005/8/layout/orgChart1"/>
    <dgm:cxn modelId="{5E38E589-827C-4482-934F-D1DBD669397E}" type="presParOf" srcId="{1DDB978E-26C5-4C0A-88A6-DD38F865D6A4}" destId="{1EAA5EB2-FF86-4487-ADE7-2AF69F59DE52}" srcOrd="1" destOrd="0" presId="urn:microsoft.com/office/officeart/2005/8/layout/orgChart1"/>
    <dgm:cxn modelId="{13179757-97CD-4A11-A01D-1678062609E6}" type="presParOf" srcId="{82959CB1-EF58-488D-B5CB-26209032E0C1}" destId="{0C6EFC1B-14BE-4EBC-AB82-F3AF99D7C5A1}" srcOrd="1" destOrd="0" presId="urn:microsoft.com/office/officeart/2005/8/layout/orgChart1"/>
    <dgm:cxn modelId="{A0F94BCF-1325-4C35-9882-F986FEF2EE09}" type="presParOf" srcId="{82959CB1-EF58-488D-B5CB-26209032E0C1}" destId="{5E15CDA2-7D10-4A29-9F26-A0225CA5DC6C}" srcOrd="2" destOrd="0" presId="urn:microsoft.com/office/officeart/2005/8/layout/orgChart1"/>
    <dgm:cxn modelId="{5513D377-8714-42C9-9765-F9D9E4FF5017}" type="presParOf" srcId="{55766F87-0EE9-4040-B31A-021468BBF585}" destId="{9FC5D2D5-57B4-4EF7-972F-00D76C78574F}" srcOrd="2" destOrd="0" presId="urn:microsoft.com/office/officeart/2005/8/layout/orgChart1"/>
    <dgm:cxn modelId="{69E2BBB2-28F0-4ABC-8817-518B5BA429E2}" type="presParOf" srcId="{1909FF8A-5E4C-4137-A542-B83A9331A44D}" destId="{1C3DC497-0394-47D8-A841-1EB441D5A737}" srcOrd="2" destOrd="0" presId="urn:microsoft.com/office/officeart/2005/8/layout/orgChart1"/>
    <dgm:cxn modelId="{0DF8F1CC-DC29-4622-A8F4-13B1AA535FDE}" type="presParOf" srcId="{1909FF8A-5E4C-4137-A542-B83A9331A44D}" destId="{0ECE754B-5E68-434F-BB59-CCB8ED1E8FC4}" srcOrd="3" destOrd="0" presId="urn:microsoft.com/office/officeart/2005/8/layout/orgChart1"/>
    <dgm:cxn modelId="{D30DCF07-1804-4FFB-A0E8-EB889671D2DC}" type="presParOf" srcId="{0ECE754B-5E68-434F-BB59-CCB8ED1E8FC4}" destId="{42660274-5F22-43D0-A8A1-6B857D8BD4C8}" srcOrd="0" destOrd="0" presId="urn:microsoft.com/office/officeart/2005/8/layout/orgChart1"/>
    <dgm:cxn modelId="{2C5DCF8D-D96C-4A6F-843D-9CFD01707B35}" type="presParOf" srcId="{42660274-5F22-43D0-A8A1-6B857D8BD4C8}" destId="{A3B5AF2F-2090-4C99-9070-4AFD7EC91F65}" srcOrd="0" destOrd="0" presId="urn:microsoft.com/office/officeart/2005/8/layout/orgChart1"/>
    <dgm:cxn modelId="{DE91787E-D506-4515-9A8A-F7491A489216}" type="presParOf" srcId="{42660274-5F22-43D0-A8A1-6B857D8BD4C8}" destId="{D20C304A-EA19-4B97-8E69-B53F0A2CF3BB}" srcOrd="1" destOrd="0" presId="urn:microsoft.com/office/officeart/2005/8/layout/orgChart1"/>
    <dgm:cxn modelId="{56371C9E-9F78-47CF-8616-5101CBE56303}" type="presParOf" srcId="{0ECE754B-5E68-434F-BB59-CCB8ED1E8FC4}" destId="{668C7A87-5ECA-4E19-86CD-8AD613B4F8CA}" srcOrd="1" destOrd="0" presId="urn:microsoft.com/office/officeart/2005/8/layout/orgChart1"/>
    <dgm:cxn modelId="{B57AFE57-F8D0-43E0-B798-2C874E1A4EEA}" type="presParOf" srcId="{668C7A87-5ECA-4E19-86CD-8AD613B4F8CA}" destId="{D31A5DBD-FCE1-490C-8301-11267DE1754E}" srcOrd="0" destOrd="0" presId="urn:microsoft.com/office/officeart/2005/8/layout/orgChart1"/>
    <dgm:cxn modelId="{FB046D48-AF3C-4969-B969-11BFB841E422}" type="presParOf" srcId="{668C7A87-5ECA-4E19-86CD-8AD613B4F8CA}" destId="{554333FA-1406-4914-A746-6414E9BD598D}" srcOrd="1" destOrd="0" presId="urn:microsoft.com/office/officeart/2005/8/layout/orgChart1"/>
    <dgm:cxn modelId="{1B5A0BDC-AB65-42A4-92E8-57A549EA0A00}" type="presParOf" srcId="{554333FA-1406-4914-A746-6414E9BD598D}" destId="{CD2CCCD0-D51E-499B-A6A7-42BDB9823F09}" srcOrd="0" destOrd="0" presId="urn:microsoft.com/office/officeart/2005/8/layout/orgChart1"/>
    <dgm:cxn modelId="{06F1AEC6-FAE8-4370-8A08-00CD730A5203}" type="presParOf" srcId="{CD2CCCD0-D51E-499B-A6A7-42BDB9823F09}" destId="{671181E6-7BC0-4765-A94A-05BF58960445}" srcOrd="0" destOrd="0" presId="urn:microsoft.com/office/officeart/2005/8/layout/orgChart1"/>
    <dgm:cxn modelId="{DA43B914-D5FB-4D8E-8B33-B7945A5F1512}" type="presParOf" srcId="{CD2CCCD0-D51E-499B-A6A7-42BDB9823F09}" destId="{47B26553-FF99-42B9-BA3E-77079B28FAE7}" srcOrd="1" destOrd="0" presId="urn:microsoft.com/office/officeart/2005/8/layout/orgChart1"/>
    <dgm:cxn modelId="{2C27E04D-8EF9-403B-BF10-DFBB17A2F416}" type="presParOf" srcId="{554333FA-1406-4914-A746-6414E9BD598D}" destId="{E8455BFD-7CEB-45D6-A7DA-746C54833990}" srcOrd="1" destOrd="0" presId="urn:microsoft.com/office/officeart/2005/8/layout/orgChart1"/>
    <dgm:cxn modelId="{4507C021-7CFB-42ED-995F-A51C17EC960D}" type="presParOf" srcId="{554333FA-1406-4914-A746-6414E9BD598D}" destId="{95AC3172-5375-4BC2-BA57-074FF152EAF8}" srcOrd="2" destOrd="0" presId="urn:microsoft.com/office/officeart/2005/8/layout/orgChart1"/>
    <dgm:cxn modelId="{102DC094-05CB-4768-B8E6-D8D2D3B6220A}" type="presParOf" srcId="{668C7A87-5ECA-4E19-86CD-8AD613B4F8CA}" destId="{9E2376B9-CD33-40E3-8209-B35D07B645F5}" srcOrd="2" destOrd="0" presId="urn:microsoft.com/office/officeart/2005/8/layout/orgChart1"/>
    <dgm:cxn modelId="{878BCEAD-14B1-4360-8B3D-5025A6E82725}" type="presParOf" srcId="{668C7A87-5ECA-4E19-86CD-8AD613B4F8CA}" destId="{646602BB-A03A-4B01-AB05-8D5D809F5E51}" srcOrd="3" destOrd="0" presId="urn:microsoft.com/office/officeart/2005/8/layout/orgChart1"/>
    <dgm:cxn modelId="{3CDDD6D9-D58C-47BD-85DB-8E64BF58E626}" type="presParOf" srcId="{646602BB-A03A-4B01-AB05-8D5D809F5E51}" destId="{155FF51D-72EF-4466-ACD1-85B8AA879D41}" srcOrd="0" destOrd="0" presId="urn:microsoft.com/office/officeart/2005/8/layout/orgChart1"/>
    <dgm:cxn modelId="{E0EF37E5-164F-40DA-904B-677C18EB55ED}" type="presParOf" srcId="{155FF51D-72EF-4466-ACD1-85B8AA879D41}" destId="{F86ACBE3-EF49-4E81-A409-96E264D1F4B4}" srcOrd="0" destOrd="0" presId="urn:microsoft.com/office/officeart/2005/8/layout/orgChart1"/>
    <dgm:cxn modelId="{AF19FDF5-D17E-49B0-A66F-34508EDDE17C}" type="presParOf" srcId="{155FF51D-72EF-4466-ACD1-85B8AA879D41}" destId="{C9594600-B2F5-4957-9CCF-425532D19B1E}" srcOrd="1" destOrd="0" presId="urn:microsoft.com/office/officeart/2005/8/layout/orgChart1"/>
    <dgm:cxn modelId="{FBE9CFA4-EA11-4EB0-A024-8F5680115388}" type="presParOf" srcId="{646602BB-A03A-4B01-AB05-8D5D809F5E51}" destId="{632C437B-2B68-49A1-8841-0FA50DCFC744}" srcOrd="1" destOrd="0" presId="urn:microsoft.com/office/officeart/2005/8/layout/orgChart1"/>
    <dgm:cxn modelId="{8DE933A9-642C-485D-9014-4BB7AD8700B4}" type="presParOf" srcId="{646602BB-A03A-4B01-AB05-8D5D809F5E51}" destId="{7FE61D5B-BC15-43BA-921B-B8EFB268FD27}" srcOrd="2" destOrd="0" presId="urn:microsoft.com/office/officeart/2005/8/layout/orgChart1"/>
    <dgm:cxn modelId="{22302358-8838-4F46-8661-9B029773A1C8}" type="presParOf" srcId="{0ECE754B-5E68-434F-BB59-CCB8ED1E8FC4}" destId="{FA74F8AA-F8AB-4AD8-A071-F4E1C844FD2D}" srcOrd="2" destOrd="0" presId="urn:microsoft.com/office/officeart/2005/8/layout/orgChart1"/>
    <dgm:cxn modelId="{A486B51A-4009-4698-96E5-8635422A966B}" type="presParOf" srcId="{B9F2A2B5-FDAC-4E14-946F-EA5D2E247C7E}" destId="{96E15C3B-C46F-4056-979C-C20CC6E90B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EE00D-4D51-4CB1-89CB-03F4FD382277}"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82BE32ED-5B0C-41A2-9997-94217AD235C7}">
      <dgm:prSet phldrT="[Text]"/>
      <dgm:spPr/>
      <dgm:t>
        <a:bodyPr/>
        <a:lstStyle/>
        <a:p>
          <a:pPr rtl="1"/>
          <a:r>
            <a:rPr lang="ar-LB" dirty="0"/>
            <a:t>دليل اللامساواة في التنمية</a:t>
          </a:r>
          <a:endParaRPr lang="en-US" dirty="0"/>
        </a:p>
      </dgm:t>
    </dgm:pt>
    <dgm:pt modelId="{E1D0D47B-E2DE-49BD-8907-3339BA7EC8D0}" type="parTrans" cxnId="{B58BD81A-731C-4196-ABCA-ECFB8F8B70BE}">
      <dgm:prSet/>
      <dgm:spPr/>
      <dgm:t>
        <a:bodyPr/>
        <a:lstStyle/>
        <a:p>
          <a:endParaRPr lang="en-US"/>
        </a:p>
      </dgm:t>
    </dgm:pt>
    <dgm:pt modelId="{BCD7A35C-661C-491D-A1A4-40F3DB115C20}" type="sibTrans" cxnId="{B58BD81A-731C-4196-ABCA-ECFB8F8B70BE}">
      <dgm:prSet/>
      <dgm:spPr/>
      <dgm:t>
        <a:bodyPr/>
        <a:lstStyle/>
        <a:p>
          <a:endParaRPr lang="en-US"/>
        </a:p>
      </dgm:t>
    </dgm:pt>
    <dgm:pt modelId="{BB0D1D99-8ED0-4CB6-9615-57BCBD5D36C2}">
      <dgm:prSet phldrT="[Text]"/>
      <dgm:spPr/>
      <dgm:t>
        <a:bodyPr/>
        <a:lstStyle/>
        <a:p>
          <a:pPr rtl="1"/>
          <a:r>
            <a:rPr lang="ar-LB" dirty="0"/>
            <a:t>لامساواة في التنمية البشرية</a:t>
          </a:r>
          <a:endParaRPr lang="en-US" dirty="0"/>
        </a:p>
      </dgm:t>
    </dgm:pt>
    <dgm:pt modelId="{F975F92F-6B6D-4524-AC03-12C0782B4496}" type="parTrans" cxnId="{EE914175-883E-4451-86C2-C60A6342AB05}">
      <dgm:prSet/>
      <dgm:spPr/>
      <dgm:t>
        <a:bodyPr/>
        <a:lstStyle/>
        <a:p>
          <a:endParaRPr lang="en-US"/>
        </a:p>
      </dgm:t>
    </dgm:pt>
    <dgm:pt modelId="{71E9A239-C5BF-4056-8E57-3DE636533214}" type="sibTrans" cxnId="{EE914175-883E-4451-86C2-C60A6342AB05}">
      <dgm:prSet/>
      <dgm:spPr/>
      <dgm:t>
        <a:bodyPr/>
        <a:lstStyle/>
        <a:p>
          <a:endParaRPr lang="en-US"/>
        </a:p>
      </dgm:t>
    </dgm:pt>
    <dgm:pt modelId="{9CD70048-0AD4-4FC1-8C9E-72E42DC3AAF0}">
      <dgm:prSet phldrT="[Text]"/>
      <dgm:spPr/>
      <dgm:t>
        <a:bodyPr/>
        <a:lstStyle/>
        <a:p>
          <a:pPr rtl="1"/>
          <a:r>
            <a:rPr lang="ar-LB" dirty="0"/>
            <a:t>لامساواة في الاستدامة البيئية</a:t>
          </a:r>
          <a:endParaRPr lang="en-US" dirty="0"/>
        </a:p>
      </dgm:t>
    </dgm:pt>
    <dgm:pt modelId="{21B93C06-7A21-4185-80A9-A3A190E52699}" type="parTrans" cxnId="{9D554EE1-6A14-4C16-9310-84B467FCD770}">
      <dgm:prSet/>
      <dgm:spPr/>
      <dgm:t>
        <a:bodyPr/>
        <a:lstStyle/>
        <a:p>
          <a:endParaRPr lang="en-US"/>
        </a:p>
      </dgm:t>
    </dgm:pt>
    <dgm:pt modelId="{38BAC28B-4306-4BF0-8202-E112358E3217}" type="sibTrans" cxnId="{9D554EE1-6A14-4C16-9310-84B467FCD770}">
      <dgm:prSet/>
      <dgm:spPr/>
      <dgm:t>
        <a:bodyPr/>
        <a:lstStyle/>
        <a:p>
          <a:endParaRPr lang="en-US"/>
        </a:p>
      </dgm:t>
    </dgm:pt>
    <dgm:pt modelId="{98D0F677-A031-4858-8188-63B551154677}">
      <dgm:prSet phldrT="[Text]"/>
      <dgm:spPr/>
      <dgm:t>
        <a:bodyPr/>
        <a:lstStyle/>
        <a:p>
          <a:pPr rtl="1"/>
          <a:r>
            <a:rPr lang="ar-LB" dirty="0"/>
            <a:t>لامساواة في الحوكمة</a:t>
          </a:r>
          <a:endParaRPr lang="en-US" dirty="0"/>
        </a:p>
      </dgm:t>
    </dgm:pt>
    <dgm:pt modelId="{18A07063-2C63-4E3F-B957-F1A4BED3138D}" type="parTrans" cxnId="{E5275C82-E6DF-4C96-AA47-62D0BB0CCB38}">
      <dgm:prSet/>
      <dgm:spPr/>
      <dgm:t>
        <a:bodyPr/>
        <a:lstStyle/>
        <a:p>
          <a:endParaRPr lang="en-US"/>
        </a:p>
      </dgm:t>
    </dgm:pt>
    <dgm:pt modelId="{691724C0-0AD5-4B27-9468-3179FA7FAAC2}" type="sibTrans" cxnId="{E5275C82-E6DF-4C96-AA47-62D0BB0CCB38}">
      <dgm:prSet/>
      <dgm:spPr/>
      <dgm:t>
        <a:bodyPr/>
        <a:lstStyle/>
        <a:p>
          <a:endParaRPr lang="en-US"/>
        </a:p>
      </dgm:t>
    </dgm:pt>
    <dgm:pt modelId="{D75D3E65-9F5B-4633-A646-F60A23F11987}">
      <dgm:prSet phldrT="[Text]"/>
      <dgm:spPr/>
      <dgm:t>
        <a:bodyPr/>
        <a:lstStyle/>
        <a:p>
          <a:pPr rtl="1"/>
          <a:r>
            <a:rPr lang="ar-LB" dirty="0"/>
            <a:t>لامساواة في الصحة</a:t>
          </a:r>
          <a:endParaRPr lang="en-US" dirty="0"/>
        </a:p>
      </dgm:t>
    </dgm:pt>
    <dgm:pt modelId="{4A36A221-639D-4DB7-B04D-6B611E8B371F}" type="parTrans" cxnId="{E21FE1F7-71D5-46B7-B6E4-7EEA7AC2EE60}">
      <dgm:prSet/>
      <dgm:spPr/>
      <dgm:t>
        <a:bodyPr/>
        <a:lstStyle/>
        <a:p>
          <a:endParaRPr lang="en-US"/>
        </a:p>
      </dgm:t>
    </dgm:pt>
    <dgm:pt modelId="{B381C6D0-1EE8-4D2D-81F0-13484D0877B5}" type="sibTrans" cxnId="{E21FE1F7-71D5-46B7-B6E4-7EEA7AC2EE60}">
      <dgm:prSet/>
      <dgm:spPr/>
      <dgm:t>
        <a:bodyPr/>
        <a:lstStyle/>
        <a:p>
          <a:endParaRPr lang="en-US"/>
        </a:p>
      </dgm:t>
    </dgm:pt>
    <dgm:pt modelId="{492EAA0B-1DEB-48F7-8F04-CF78FB0B7719}">
      <dgm:prSet phldrT="[Text]"/>
      <dgm:spPr/>
      <dgm:t>
        <a:bodyPr/>
        <a:lstStyle/>
        <a:p>
          <a:pPr rtl="1"/>
          <a:r>
            <a:rPr lang="ar-LB" dirty="0"/>
            <a:t>لامساواة في التعليم</a:t>
          </a:r>
          <a:endParaRPr lang="en-US" dirty="0"/>
        </a:p>
      </dgm:t>
    </dgm:pt>
    <dgm:pt modelId="{F7F5F1CC-95E5-4C84-B636-F39FA8BA9AE0}" type="parTrans" cxnId="{B682F296-A968-4479-9574-4F57244A117A}">
      <dgm:prSet/>
      <dgm:spPr/>
      <dgm:t>
        <a:bodyPr/>
        <a:lstStyle/>
        <a:p>
          <a:endParaRPr lang="en-US"/>
        </a:p>
      </dgm:t>
    </dgm:pt>
    <dgm:pt modelId="{3F6B98AD-8E21-4F9C-81AF-61209A126C9F}" type="sibTrans" cxnId="{B682F296-A968-4479-9574-4F57244A117A}">
      <dgm:prSet/>
      <dgm:spPr/>
      <dgm:t>
        <a:bodyPr/>
        <a:lstStyle/>
        <a:p>
          <a:endParaRPr lang="en-US"/>
        </a:p>
      </dgm:t>
    </dgm:pt>
    <dgm:pt modelId="{58AB39B6-6B2D-4435-B5C4-6AF51DCC80EE}">
      <dgm:prSet phldrT="[Text]"/>
      <dgm:spPr/>
      <dgm:t>
        <a:bodyPr/>
        <a:lstStyle/>
        <a:p>
          <a:pPr rtl="1"/>
          <a:r>
            <a:rPr lang="ar-LB" dirty="0"/>
            <a:t>لامساواة في معدل الوفيات الناتجة عن تلوث الهواء</a:t>
          </a:r>
          <a:endParaRPr lang="en-US" dirty="0"/>
        </a:p>
      </dgm:t>
    </dgm:pt>
    <dgm:pt modelId="{889AA259-D3F3-4938-BD29-E4406C18E0CB}" type="parTrans" cxnId="{65D957AA-BCC5-47C5-8BB2-7C5010944D98}">
      <dgm:prSet/>
      <dgm:spPr/>
      <dgm:t>
        <a:bodyPr/>
        <a:lstStyle/>
        <a:p>
          <a:endParaRPr lang="en-US"/>
        </a:p>
      </dgm:t>
    </dgm:pt>
    <dgm:pt modelId="{E2E9F3E2-D012-40C1-B739-A6525CFE45DE}" type="sibTrans" cxnId="{65D957AA-BCC5-47C5-8BB2-7C5010944D98}">
      <dgm:prSet/>
      <dgm:spPr/>
      <dgm:t>
        <a:bodyPr/>
        <a:lstStyle/>
        <a:p>
          <a:endParaRPr lang="en-US"/>
        </a:p>
      </dgm:t>
    </dgm:pt>
    <dgm:pt modelId="{2546CDE9-0E3C-4EB8-8692-445DE3578605}">
      <dgm:prSet phldrT="[Text]"/>
      <dgm:spPr/>
      <dgm:t>
        <a:bodyPr/>
        <a:lstStyle/>
        <a:p>
          <a:pPr rtl="1"/>
          <a:r>
            <a:rPr lang="ar-LB" dirty="0"/>
            <a:t>لامساواة في معدل الوفيات الناتجة عن قصور في توفر المياه والصرف الصحي والنظافة الصحية</a:t>
          </a:r>
          <a:endParaRPr lang="en-US" dirty="0"/>
        </a:p>
      </dgm:t>
    </dgm:pt>
    <dgm:pt modelId="{B0BFE43D-73F2-4EE6-8983-6E421679F990}" type="parTrans" cxnId="{9D90348C-243D-4F0B-99D6-B1D42746E2F6}">
      <dgm:prSet/>
      <dgm:spPr/>
      <dgm:t>
        <a:bodyPr/>
        <a:lstStyle/>
        <a:p>
          <a:endParaRPr lang="en-US"/>
        </a:p>
      </dgm:t>
    </dgm:pt>
    <dgm:pt modelId="{1B0AA087-240B-40DF-9904-58423396F5C8}" type="sibTrans" cxnId="{9D90348C-243D-4F0B-99D6-B1D42746E2F6}">
      <dgm:prSet/>
      <dgm:spPr/>
      <dgm:t>
        <a:bodyPr/>
        <a:lstStyle/>
        <a:p>
          <a:endParaRPr lang="en-US"/>
        </a:p>
      </dgm:t>
    </dgm:pt>
    <dgm:pt modelId="{7431E37D-8313-47FC-8626-80795B6C5EEF}">
      <dgm:prSet phldrT="[Text]"/>
      <dgm:spPr/>
      <dgm:t>
        <a:bodyPr/>
        <a:lstStyle/>
        <a:p>
          <a:pPr rtl="1"/>
          <a:r>
            <a:rPr lang="ar-LB" dirty="0"/>
            <a:t>لامساواة في الحريات المدنية</a:t>
          </a:r>
          <a:endParaRPr lang="en-US" dirty="0"/>
        </a:p>
      </dgm:t>
    </dgm:pt>
    <dgm:pt modelId="{1FDABB63-4102-4DFB-B943-91F873883B45}" type="parTrans" cxnId="{E7BAD9B7-97ED-48FA-A665-C661A0ED79A8}">
      <dgm:prSet/>
      <dgm:spPr/>
      <dgm:t>
        <a:bodyPr/>
        <a:lstStyle/>
        <a:p>
          <a:endParaRPr lang="en-US"/>
        </a:p>
      </dgm:t>
    </dgm:pt>
    <dgm:pt modelId="{B01126B4-D62A-4119-8F60-D949DD044CEC}" type="sibTrans" cxnId="{E7BAD9B7-97ED-48FA-A665-C661A0ED79A8}">
      <dgm:prSet/>
      <dgm:spPr/>
      <dgm:t>
        <a:bodyPr/>
        <a:lstStyle/>
        <a:p>
          <a:endParaRPr lang="en-US"/>
        </a:p>
      </dgm:t>
    </dgm:pt>
    <dgm:pt modelId="{0FF8B59E-5CCE-40DB-8720-87FA9F34D57D}">
      <dgm:prSet phldrT="[Text]"/>
      <dgm:spPr/>
      <dgm:t>
        <a:bodyPr/>
        <a:lstStyle/>
        <a:p>
          <a:pPr rtl="1"/>
          <a:r>
            <a:rPr lang="ar-LB" dirty="0"/>
            <a:t>لامساواة في السلطة السياسية</a:t>
          </a:r>
          <a:endParaRPr lang="en-US" dirty="0"/>
        </a:p>
      </dgm:t>
    </dgm:pt>
    <dgm:pt modelId="{9656CE2D-9925-4C15-BD6B-309B34A89C69}" type="parTrans" cxnId="{D6E20FF4-56CD-4F12-8D9B-8AD19175C103}">
      <dgm:prSet/>
      <dgm:spPr/>
      <dgm:t>
        <a:bodyPr/>
        <a:lstStyle/>
        <a:p>
          <a:endParaRPr lang="en-US"/>
        </a:p>
      </dgm:t>
    </dgm:pt>
    <dgm:pt modelId="{1182A588-C209-4624-B121-D75CF59A78D2}" type="sibTrans" cxnId="{D6E20FF4-56CD-4F12-8D9B-8AD19175C103}">
      <dgm:prSet/>
      <dgm:spPr/>
      <dgm:t>
        <a:bodyPr/>
        <a:lstStyle/>
        <a:p>
          <a:endParaRPr lang="en-US"/>
        </a:p>
      </dgm:t>
    </dgm:pt>
    <dgm:pt modelId="{FB2F9C26-32A1-49A4-A155-0149E15B629A}">
      <dgm:prSet phldrT="[Text]"/>
      <dgm:spPr/>
      <dgm:t>
        <a:bodyPr/>
        <a:lstStyle/>
        <a:p>
          <a:pPr rtl="1"/>
          <a:r>
            <a:rPr lang="ar-LB" dirty="0"/>
            <a:t>لامساواة في المشاركة</a:t>
          </a:r>
          <a:endParaRPr lang="en-US" dirty="0"/>
        </a:p>
      </dgm:t>
    </dgm:pt>
    <dgm:pt modelId="{25A81474-4FAA-42F9-B7DE-24AF8E9CBFC7}" type="parTrans" cxnId="{DCBB84D2-721F-4C08-B642-E86208EA88CF}">
      <dgm:prSet/>
      <dgm:spPr/>
      <dgm:t>
        <a:bodyPr/>
        <a:lstStyle/>
        <a:p>
          <a:endParaRPr lang="en-US"/>
        </a:p>
      </dgm:t>
    </dgm:pt>
    <dgm:pt modelId="{2CE9B817-1B6F-4269-8E26-CE673852DD04}" type="sibTrans" cxnId="{DCBB84D2-721F-4C08-B642-E86208EA88CF}">
      <dgm:prSet/>
      <dgm:spPr/>
      <dgm:t>
        <a:bodyPr/>
        <a:lstStyle/>
        <a:p>
          <a:endParaRPr lang="en-US"/>
        </a:p>
      </dgm:t>
    </dgm:pt>
    <dgm:pt modelId="{A6AA417F-F996-4552-BEDF-0EE0DB9DB8F0}">
      <dgm:prSet phldrT="[Text]"/>
      <dgm:spPr/>
      <dgm:t>
        <a:bodyPr/>
        <a:lstStyle/>
        <a:p>
          <a:pPr rtl="1"/>
          <a:r>
            <a:rPr lang="ar-LB" dirty="0"/>
            <a:t>لامساواة في الدخل</a:t>
          </a:r>
          <a:endParaRPr lang="en-US" dirty="0"/>
        </a:p>
      </dgm:t>
    </dgm:pt>
    <dgm:pt modelId="{765A901A-72F0-4616-A187-8F82F1298713}" type="parTrans" cxnId="{01DD287A-918E-447F-9F62-EFD126CFB099}">
      <dgm:prSet/>
      <dgm:spPr/>
      <dgm:t>
        <a:bodyPr/>
        <a:lstStyle/>
        <a:p>
          <a:endParaRPr lang="en-US"/>
        </a:p>
      </dgm:t>
    </dgm:pt>
    <dgm:pt modelId="{286405D7-2F93-4941-A12F-F928D2398B29}" type="sibTrans" cxnId="{01DD287A-918E-447F-9F62-EFD126CFB099}">
      <dgm:prSet/>
      <dgm:spPr/>
      <dgm:t>
        <a:bodyPr/>
        <a:lstStyle/>
        <a:p>
          <a:endParaRPr lang="en-US"/>
        </a:p>
      </dgm:t>
    </dgm:pt>
    <dgm:pt modelId="{6B2EDC88-E7EB-405C-8CD0-4941348BB5C9}">
      <dgm:prSet phldrT="[Text]"/>
      <dgm:spPr/>
      <dgm:t>
        <a:bodyPr/>
        <a:lstStyle/>
        <a:p>
          <a:pPr rtl="1"/>
          <a:r>
            <a:rPr lang="ar-LB" dirty="0"/>
            <a:t>لامساواة في الثروة</a:t>
          </a:r>
          <a:endParaRPr lang="en-US" dirty="0"/>
        </a:p>
      </dgm:t>
    </dgm:pt>
    <dgm:pt modelId="{36C28FBA-D028-40B0-B3A7-F284E49CAD0A}" type="parTrans" cxnId="{8261F483-C79A-4166-9C0B-36ACE3B3D97C}">
      <dgm:prSet/>
      <dgm:spPr/>
      <dgm:t>
        <a:bodyPr/>
        <a:lstStyle/>
        <a:p>
          <a:endParaRPr lang="en-US"/>
        </a:p>
      </dgm:t>
    </dgm:pt>
    <dgm:pt modelId="{09C2B764-1C03-46E1-8E82-4BAA1F958A1C}" type="sibTrans" cxnId="{8261F483-C79A-4166-9C0B-36ACE3B3D97C}">
      <dgm:prSet/>
      <dgm:spPr/>
      <dgm:t>
        <a:bodyPr/>
        <a:lstStyle/>
        <a:p>
          <a:endParaRPr lang="en-US"/>
        </a:p>
      </dgm:t>
    </dgm:pt>
    <dgm:pt modelId="{5569F30B-4A98-4B84-89DF-EA92E89299A3}">
      <dgm:prSet phldrT="[Text]"/>
      <dgm:spPr/>
      <dgm:t>
        <a:bodyPr/>
        <a:lstStyle/>
        <a:p>
          <a:pPr rtl="1"/>
          <a:r>
            <a:rPr lang="ar-LB" dirty="0"/>
            <a:t>لامساواة في الدخل والشمول المالي</a:t>
          </a:r>
          <a:endParaRPr lang="en-US" dirty="0"/>
        </a:p>
      </dgm:t>
    </dgm:pt>
    <dgm:pt modelId="{BAC0F164-2975-4E3C-B04B-EB0B9F805DA2}" type="sibTrans" cxnId="{BF397DCA-F5DB-4D85-BE80-8C780C55978C}">
      <dgm:prSet/>
      <dgm:spPr/>
      <dgm:t>
        <a:bodyPr/>
        <a:lstStyle/>
        <a:p>
          <a:endParaRPr lang="en-US"/>
        </a:p>
      </dgm:t>
    </dgm:pt>
    <dgm:pt modelId="{60E7AF08-4B18-49EC-A344-F0667DB2BD66}" type="parTrans" cxnId="{BF397DCA-F5DB-4D85-BE80-8C780C55978C}">
      <dgm:prSet/>
      <dgm:spPr/>
      <dgm:t>
        <a:bodyPr/>
        <a:lstStyle/>
        <a:p>
          <a:endParaRPr lang="en-US"/>
        </a:p>
      </dgm:t>
    </dgm:pt>
    <dgm:pt modelId="{BD4E5A1C-88BB-4A04-B793-75DFCFB800C0}">
      <dgm:prSet phldrT="[Text]"/>
      <dgm:spPr/>
      <dgm:t>
        <a:bodyPr/>
        <a:lstStyle/>
        <a:p>
          <a:pPr rtl="1"/>
          <a:r>
            <a:rPr lang="ar-LB" dirty="0"/>
            <a:t>لامساواة في انبعاثات الكربون</a:t>
          </a:r>
          <a:endParaRPr lang="en-US" dirty="0"/>
        </a:p>
      </dgm:t>
    </dgm:pt>
    <dgm:pt modelId="{486F8FB3-9F1A-46EF-BAA2-8A173FE8F5F6}" type="parTrans" cxnId="{196D5E42-562D-48B0-B181-D93BF71A40FC}">
      <dgm:prSet/>
      <dgm:spPr/>
      <dgm:t>
        <a:bodyPr/>
        <a:lstStyle/>
        <a:p>
          <a:endParaRPr lang="en-US"/>
        </a:p>
      </dgm:t>
    </dgm:pt>
    <dgm:pt modelId="{1627F346-F99C-493A-92F2-B11C50C3806E}" type="sibTrans" cxnId="{196D5E42-562D-48B0-B181-D93BF71A40FC}">
      <dgm:prSet/>
      <dgm:spPr/>
      <dgm:t>
        <a:bodyPr/>
        <a:lstStyle/>
        <a:p>
          <a:endParaRPr lang="en-US"/>
        </a:p>
      </dgm:t>
    </dgm:pt>
    <dgm:pt modelId="{018AF4F5-B5F7-4E0F-B226-AFF116573F1F}">
      <dgm:prSet phldrT="[Text]"/>
      <dgm:spPr/>
      <dgm:t>
        <a:bodyPr/>
        <a:lstStyle/>
        <a:p>
          <a:pPr rtl="1"/>
          <a:r>
            <a:rPr lang="ar-LB" dirty="0"/>
            <a:t>لامساواة في الصحة البيئية</a:t>
          </a:r>
          <a:endParaRPr lang="en-US" dirty="0"/>
        </a:p>
      </dgm:t>
    </dgm:pt>
    <dgm:pt modelId="{9D5CDCA2-0B8C-44CE-9FAF-BF849C1CE5A2}" type="parTrans" cxnId="{4E512676-F4B4-4FAF-A52F-4D7F8884ED2C}">
      <dgm:prSet/>
      <dgm:spPr/>
      <dgm:t>
        <a:bodyPr/>
        <a:lstStyle/>
        <a:p>
          <a:endParaRPr lang="en-US"/>
        </a:p>
      </dgm:t>
    </dgm:pt>
    <dgm:pt modelId="{0A50D4AF-4E97-4844-BD6D-C9A2EA03EE13}" type="sibTrans" cxnId="{4E512676-F4B4-4FAF-A52F-4D7F8884ED2C}">
      <dgm:prSet/>
      <dgm:spPr/>
      <dgm:t>
        <a:bodyPr/>
        <a:lstStyle/>
        <a:p>
          <a:endParaRPr lang="en-US"/>
        </a:p>
      </dgm:t>
    </dgm:pt>
    <dgm:pt modelId="{85934362-FF69-46C4-A0F5-709166020B10}" type="pres">
      <dgm:prSet presAssocID="{355EE00D-4D51-4CB1-89CB-03F4FD382277}" presName="hierChild1" presStyleCnt="0">
        <dgm:presLayoutVars>
          <dgm:orgChart val="1"/>
          <dgm:chPref val="1"/>
          <dgm:dir/>
          <dgm:animOne val="branch"/>
          <dgm:animLvl val="lvl"/>
          <dgm:resizeHandles/>
        </dgm:presLayoutVars>
      </dgm:prSet>
      <dgm:spPr/>
    </dgm:pt>
    <dgm:pt modelId="{CAC5B825-88F5-4885-B611-DD8CAC09F331}" type="pres">
      <dgm:prSet presAssocID="{82BE32ED-5B0C-41A2-9997-94217AD235C7}" presName="hierRoot1" presStyleCnt="0">
        <dgm:presLayoutVars>
          <dgm:hierBranch val="init"/>
        </dgm:presLayoutVars>
      </dgm:prSet>
      <dgm:spPr/>
    </dgm:pt>
    <dgm:pt modelId="{7A879AAE-DB68-4504-BFE9-06DE6594D34F}" type="pres">
      <dgm:prSet presAssocID="{82BE32ED-5B0C-41A2-9997-94217AD235C7}" presName="rootComposite1" presStyleCnt="0"/>
      <dgm:spPr/>
    </dgm:pt>
    <dgm:pt modelId="{C66D1FBC-ED65-47BE-BC98-7E2504B66656}" type="pres">
      <dgm:prSet presAssocID="{82BE32ED-5B0C-41A2-9997-94217AD235C7}" presName="rootText1" presStyleLbl="node0" presStyleIdx="0" presStyleCnt="1">
        <dgm:presLayoutVars>
          <dgm:chPref val="3"/>
        </dgm:presLayoutVars>
      </dgm:prSet>
      <dgm:spPr/>
    </dgm:pt>
    <dgm:pt modelId="{6D0B9481-B1F4-444B-97CE-645DEF98EFE5}" type="pres">
      <dgm:prSet presAssocID="{82BE32ED-5B0C-41A2-9997-94217AD235C7}" presName="rootConnector1" presStyleLbl="node1" presStyleIdx="0" presStyleCnt="0"/>
      <dgm:spPr/>
    </dgm:pt>
    <dgm:pt modelId="{902EF773-AF6C-433F-B573-1CB5E281DB7C}" type="pres">
      <dgm:prSet presAssocID="{82BE32ED-5B0C-41A2-9997-94217AD235C7}" presName="hierChild2" presStyleCnt="0"/>
      <dgm:spPr/>
    </dgm:pt>
    <dgm:pt modelId="{68232EA6-0978-4522-950C-D93541B86576}" type="pres">
      <dgm:prSet presAssocID="{F975F92F-6B6D-4524-AC03-12C0782B4496}" presName="Name37" presStyleLbl="parChTrans1D2" presStyleIdx="0" presStyleCnt="3"/>
      <dgm:spPr/>
    </dgm:pt>
    <dgm:pt modelId="{4C903169-2BE2-46E3-8A1D-151CC9556CC9}" type="pres">
      <dgm:prSet presAssocID="{BB0D1D99-8ED0-4CB6-9615-57BCBD5D36C2}" presName="hierRoot2" presStyleCnt="0">
        <dgm:presLayoutVars>
          <dgm:hierBranch val="init"/>
        </dgm:presLayoutVars>
      </dgm:prSet>
      <dgm:spPr/>
    </dgm:pt>
    <dgm:pt modelId="{B75DB5B1-1CA0-4623-A1AA-9A77056CCA1B}" type="pres">
      <dgm:prSet presAssocID="{BB0D1D99-8ED0-4CB6-9615-57BCBD5D36C2}" presName="rootComposite" presStyleCnt="0"/>
      <dgm:spPr/>
    </dgm:pt>
    <dgm:pt modelId="{BF272A12-6524-442F-8A3B-801B36CA79FA}" type="pres">
      <dgm:prSet presAssocID="{BB0D1D99-8ED0-4CB6-9615-57BCBD5D36C2}" presName="rootText" presStyleLbl="node2" presStyleIdx="0" presStyleCnt="3">
        <dgm:presLayoutVars>
          <dgm:chPref val="3"/>
        </dgm:presLayoutVars>
      </dgm:prSet>
      <dgm:spPr/>
    </dgm:pt>
    <dgm:pt modelId="{AD6C2BA7-FCC0-4AD9-BAB1-083B9CC9684E}" type="pres">
      <dgm:prSet presAssocID="{BB0D1D99-8ED0-4CB6-9615-57BCBD5D36C2}" presName="rootConnector" presStyleLbl="node2" presStyleIdx="0" presStyleCnt="3"/>
      <dgm:spPr/>
    </dgm:pt>
    <dgm:pt modelId="{BEDF71CE-F107-428D-9EDE-9C105F994188}" type="pres">
      <dgm:prSet presAssocID="{BB0D1D99-8ED0-4CB6-9615-57BCBD5D36C2}" presName="hierChild4" presStyleCnt="0"/>
      <dgm:spPr/>
    </dgm:pt>
    <dgm:pt modelId="{3F96EDAC-5724-4F49-86C7-8E343446EB10}" type="pres">
      <dgm:prSet presAssocID="{4A36A221-639D-4DB7-B04D-6B611E8B371F}" presName="Name37" presStyleLbl="parChTrans1D3" presStyleIdx="0" presStyleCnt="8"/>
      <dgm:spPr/>
    </dgm:pt>
    <dgm:pt modelId="{D9BA71B9-96DC-4376-8538-6DD2F6826C35}" type="pres">
      <dgm:prSet presAssocID="{D75D3E65-9F5B-4633-A646-F60A23F11987}" presName="hierRoot2" presStyleCnt="0">
        <dgm:presLayoutVars>
          <dgm:hierBranch val="init"/>
        </dgm:presLayoutVars>
      </dgm:prSet>
      <dgm:spPr/>
    </dgm:pt>
    <dgm:pt modelId="{6166E11B-AEC1-4878-B56C-C9275DA8E36A}" type="pres">
      <dgm:prSet presAssocID="{D75D3E65-9F5B-4633-A646-F60A23F11987}" presName="rootComposite" presStyleCnt="0"/>
      <dgm:spPr/>
    </dgm:pt>
    <dgm:pt modelId="{4343CD13-0BED-4781-AF78-0FA4BF0D1EB8}" type="pres">
      <dgm:prSet presAssocID="{D75D3E65-9F5B-4633-A646-F60A23F11987}" presName="rootText" presStyleLbl="node3" presStyleIdx="0" presStyleCnt="8">
        <dgm:presLayoutVars>
          <dgm:chPref val="3"/>
        </dgm:presLayoutVars>
      </dgm:prSet>
      <dgm:spPr/>
    </dgm:pt>
    <dgm:pt modelId="{C32D58F6-A072-4B7D-9F14-F8BE3281495F}" type="pres">
      <dgm:prSet presAssocID="{D75D3E65-9F5B-4633-A646-F60A23F11987}" presName="rootConnector" presStyleLbl="node3" presStyleIdx="0" presStyleCnt="8"/>
      <dgm:spPr/>
    </dgm:pt>
    <dgm:pt modelId="{9222F516-B778-448F-B92E-9AFAF2564EFE}" type="pres">
      <dgm:prSet presAssocID="{D75D3E65-9F5B-4633-A646-F60A23F11987}" presName="hierChild4" presStyleCnt="0"/>
      <dgm:spPr/>
    </dgm:pt>
    <dgm:pt modelId="{D968F708-C926-40C2-AD71-8552BCD5C8D5}" type="pres">
      <dgm:prSet presAssocID="{D75D3E65-9F5B-4633-A646-F60A23F11987}" presName="hierChild5" presStyleCnt="0"/>
      <dgm:spPr/>
    </dgm:pt>
    <dgm:pt modelId="{B5FAC000-C807-432F-88FD-EC3A942E601B}" type="pres">
      <dgm:prSet presAssocID="{F7F5F1CC-95E5-4C84-B636-F39FA8BA9AE0}" presName="Name37" presStyleLbl="parChTrans1D3" presStyleIdx="1" presStyleCnt="8"/>
      <dgm:spPr/>
    </dgm:pt>
    <dgm:pt modelId="{D2D49BDF-FDCD-4B6D-A016-7620C5C7B416}" type="pres">
      <dgm:prSet presAssocID="{492EAA0B-1DEB-48F7-8F04-CF78FB0B7719}" presName="hierRoot2" presStyleCnt="0">
        <dgm:presLayoutVars>
          <dgm:hierBranch val="init"/>
        </dgm:presLayoutVars>
      </dgm:prSet>
      <dgm:spPr/>
    </dgm:pt>
    <dgm:pt modelId="{DF59516F-DC98-4EFE-8EF1-0EE039EE8AE4}" type="pres">
      <dgm:prSet presAssocID="{492EAA0B-1DEB-48F7-8F04-CF78FB0B7719}" presName="rootComposite" presStyleCnt="0"/>
      <dgm:spPr/>
    </dgm:pt>
    <dgm:pt modelId="{430014C6-AB48-463E-AF34-E70C519E0CAA}" type="pres">
      <dgm:prSet presAssocID="{492EAA0B-1DEB-48F7-8F04-CF78FB0B7719}" presName="rootText" presStyleLbl="node3" presStyleIdx="1" presStyleCnt="8">
        <dgm:presLayoutVars>
          <dgm:chPref val="3"/>
        </dgm:presLayoutVars>
      </dgm:prSet>
      <dgm:spPr/>
    </dgm:pt>
    <dgm:pt modelId="{CF64C834-A04D-40F8-841F-4A0850D409FD}" type="pres">
      <dgm:prSet presAssocID="{492EAA0B-1DEB-48F7-8F04-CF78FB0B7719}" presName="rootConnector" presStyleLbl="node3" presStyleIdx="1" presStyleCnt="8"/>
      <dgm:spPr/>
    </dgm:pt>
    <dgm:pt modelId="{7FDD451E-5D9B-48CF-A705-A21C8824C3EA}" type="pres">
      <dgm:prSet presAssocID="{492EAA0B-1DEB-48F7-8F04-CF78FB0B7719}" presName="hierChild4" presStyleCnt="0"/>
      <dgm:spPr/>
    </dgm:pt>
    <dgm:pt modelId="{CA2B9CED-5FB9-4E3D-8448-7AAE9739F827}" type="pres">
      <dgm:prSet presAssocID="{492EAA0B-1DEB-48F7-8F04-CF78FB0B7719}" presName="hierChild5" presStyleCnt="0"/>
      <dgm:spPr/>
    </dgm:pt>
    <dgm:pt modelId="{8E851E60-8A80-4960-A366-DD53E54382EB}" type="pres">
      <dgm:prSet presAssocID="{60E7AF08-4B18-49EC-A344-F0667DB2BD66}" presName="Name37" presStyleLbl="parChTrans1D3" presStyleIdx="2" presStyleCnt="8"/>
      <dgm:spPr/>
    </dgm:pt>
    <dgm:pt modelId="{13876E41-4D67-43E2-B8AB-0552C10803A4}" type="pres">
      <dgm:prSet presAssocID="{5569F30B-4A98-4B84-89DF-EA92E89299A3}" presName="hierRoot2" presStyleCnt="0">
        <dgm:presLayoutVars>
          <dgm:hierBranch val="init"/>
        </dgm:presLayoutVars>
      </dgm:prSet>
      <dgm:spPr/>
    </dgm:pt>
    <dgm:pt modelId="{D380C1E4-F5DC-4CF8-9822-8918D435A49E}" type="pres">
      <dgm:prSet presAssocID="{5569F30B-4A98-4B84-89DF-EA92E89299A3}" presName="rootComposite" presStyleCnt="0"/>
      <dgm:spPr/>
    </dgm:pt>
    <dgm:pt modelId="{704CC9B8-E4D2-4B41-B901-A52C838EE9A7}" type="pres">
      <dgm:prSet presAssocID="{5569F30B-4A98-4B84-89DF-EA92E89299A3}" presName="rootText" presStyleLbl="node3" presStyleIdx="2" presStyleCnt="8">
        <dgm:presLayoutVars>
          <dgm:chPref val="3"/>
        </dgm:presLayoutVars>
      </dgm:prSet>
      <dgm:spPr/>
    </dgm:pt>
    <dgm:pt modelId="{36323F64-8FB5-4DF2-B6FB-D3B0685218DE}" type="pres">
      <dgm:prSet presAssocID="{5569F30B-4A98-4B84-89DF-EA92E89299A3}" presName="rootConnector" presStyleLbl="node3" presStyleIdx="2" presStyleCnt="8"/>
      <dgm:spPr/>
    </dgm:pt>
    <dgm:pt modelId="{41492916-09F3-497E-B9BE-1720DF4E0B88}" type="pres">
      <dgm:prSet presAssocID="{5569F30B-4A98-4B84-89DF-EA92E89299A3}" presName="hierChild4" presStyleCnt="0"/>
      <dgm:spPr/>
    </dgm:pt>
    <dgm:pt modelId="{FE5A16E7-CE55-41ED-A5B3-C9403E523728}" type="pres">
      <dgm:prSet presAssocID="{765A901A-72F0-4616-A187-8F82F1298713}" presName="Name37" presStyleLbl="parChTrans1D4" presStyleIdx="0" presStyleCnt="4"/>
      <dgm:spPr/>
    </dgm:pt>
    <dgm:pt modelId="{6759B7F6-6953-4797-A3AF-E6E83267A763}" type="pres">
      <dgm:prSet presAssocID="{A6AA417F-F996-4552-BEDF-0EE0DB9DB8F0}" presName="hierRoot2" presStyleCnt="0">
        <dgm:presLayoutVars>
          <dgm:hierBranch val="init"/>
        </dgm:presLayoutVars>
      </dgm:prSet>
      <dgm:spPr/>
    </dgm:pt>
    <dgm:pt modelId="{798E1452-6408-44D2-B73C-1EC315847D30}" type="pres">
      <dgm:prSet presAssocID="{A6AA417F-F996-4552-BEDF-0EE0DB9DB8F0}" presName="rootComposite" presStyleCnt="0"/>
      <dgm:spPr/>
    </dgm:pt>
    <dgm:pt modelId="{8ACC6C9A-38BC-45EB-9B51-92F6D50CA9FA}" type="pres">
      <dgm:prSet presAssocID="{A6AA417F-F996-4552-BEDF-0EE0DB9DB8F0}" presName="rootText" presStyleLbl="node4" presStyleIdx="0" presStyleCnt="4">
        <dgm:presLayoutVars>
          <dgm:chPref val="3"/>
        </dgm:presLayoutVars>
      </dgm:prSet>
      <dgm:spPr/>
    </dgm:pt>
    <dgm:pt modelId="{8FFACF1F-9BAF-4230-89E4-F9F167D0BF71}" type="pres">
      <dgm:prSet presAssocID="{A6AA417F-F996-4552-BEDF-0EE0DB9DB8F0}" presName="rootConnector" presStyleLbl="node4" presStyleIdx="0" presStyleCnt="4"/>
      <dgm:spPr/>
    </dgm:pt>
    <dgm:pt modelId="{3CC781F6-2095-4E99-A76E-959EBCBA7F0A}" type="pres">
      <dgm:prSet presAssocID="{A6AA417F-F996-4552-BEDF-0EE0DB9DB8F0}" presName="hierChild4" presStyleCnt="0"/>
      <dgm:spPr/>
    </dgm:pt>
    <dgm:pt modelId="{6F7A7589-3793-434A-836F-A6250D9143EE}" type="pres">
      <dgm:prSet presAssocID="{A6AA417F-F996-4552-BEDF-0EE0DB9DB8F0}" presName="hierChild5" presStyleCnt="0"/>
      <dgm:spPr/>
    </dgm:pt>
    <dgm:pt modelId="{095B44DE-F2DC-4B50-8E94-00BAAED727FA}" type="pres">
      <dgm:prSet presAssocID="{36C28FBA-D028-40B0-B3A7-F284E49CAD0A}" presName="Name37" presStyleLbl="parChTrans1D4" presStyleIdx="1" presStyleCnt="4"/>
      <dgm:spPr/>
    </dgm:pt>
    <dgm:pt modelId="{DA85FEAA-CDBA-4BC0-BCE1-BFD2D817A29F}" type="pres">
      <dgm:prSet presAssocID="{6B2EDC88-E7EB-405C-8CD0-4941348BB5C9}" presName="hierRoot2" presStyleCnt="0">
        <dgm:presLayoutVars>
          <dgm:hierBranch val="init"/>
        </dgm:presLayoutVars>
      </dgm:prSet>
      <dgm:spPr/>
    </dgm:pt>
    <dgm:pt modelId="{36A61145-6AC2-497D-819A-FB9326C31A38}" type="pres">
      <dgm:prSet presAssocID="{6B2EDC88-E7EB-405C-8CD0-4941348BB5C9}" presName="rootComposite" presStyleCnt="0"/>
      <dgm:spPr/>
    </dgm:pt>
    <dgm:pt modelId="{71E71A3A-F8BF-4ADC-9E9C-43504261E2D2}" type="pres">
      <dgm:prSet presAssocID="{6B2EDC88-E7EB-405C-8CD0-4941348BB5C9}" presName="rootText" presStyleLbl="node4" presStyleIdx="1" presStyleCnt="4">
        <dgm:presLayoutVars>
          <dgm:chPref val="3"/>
        </dgm:presLayoutVars>
      </dgm:prSet>
      <dgm:spPr/>
    </dgm:pt>
    <dgm:pt modelId="{AD2B76A0-FD08-4E97-8755-50146832D550}" type="pres">
      <dgm:prSet presAssocID="{6B2EDC88-E7EB-405C-8CD0-4941348BB5C9}" presName="rootConnector" presStyleLbl="node4" presStyleIdx="1" presStyleCnt="4"/>
      <dgm:spPr/>
    </dgm:pt>
    <dgm:pt modelId="{113F171F-AA25-497F-BC64-F4E8586C847F}" type="pres">
      <dgm:prSet presAssocID="{6B2EDC88-E7EB-405C-8CD0-4941348BB5C9}" presName="hierChild4" presStyleCnt="0"/>
      <dgm:spPr/>
    </dgm:pt>
    <dgm:pt modelId="{24382BFF-45B5-4203-816C-F5E1BA19E74F}" type="pres">
      <dgm:prSet presAssocID="{6B2EDC88-E7EB-405C-8CD0-4941348BB5C9}" presName="hierChild5" presStyleCnt="0"/>
      <dgm:spPr/>
    </dgm:pt>
    <dgm:pt modelId="{4781D8DD-5A0D-4177-8FCF-B157DF535423}" type="pres">
      <dgm:prSet presAssocID="{5569F30B-4A98-4B84-89DF-EA92E89299A3}" presName="hierChild5" presStyleCnt="0"/>
      <dgm:spPr/>
    </dgm:pt>
    <dgm:pt modelId="{7D98D566-07C6-4B17-B315-DBA96C605B35}" type="pres">
      <dgm:prSet presAssocID="{BB0D1D99-8ED0-4CB6-9615-57BCBD5D36C2}" presName="hierChild5" presStyleCnt="0"/>
      <dgm:spPr/>
    </dgm:pt>
    <dgm:pt modelId="{171149F1-6D95-4460-911F-41293075144E}" type="pres">
      <dgm:prSet presAssocID="{21B93C06-7A21-4185-80A9-A3A190E52699}" presName="Name37" presStyleLbl="parChTrans1D2" presStyleIdx="1" presStyleCnt="3"/>
      <dgm:spPr/>
    </dgm:pt>
    <dgm:pt modelId="{F6073352-2B2E-4CD4-B3F8-AC6502421C4A}" type="pres">
      <dgm:prSet presAssocID="{9CD70048-0AD4-4FC1-8C9E-72E42DC3AAF0}" presName="hierRoot2" presStyleCnt="0">
        <dgm:presLayoutVars>
          <dgm:hierBranch val="init"/>
        </dgm:presLayoutVars>
      </dgm:prSet>
      <dgm:spPr/>
    </dgm:pt>
    <dgm:pt modelId="{EDD479AA-BA4C-4F60-9951-63640DB457D9}" type="pres">
      <dgm:prSet presAssocID="{9CD70048-0AD4-4FC1-8C9E-72E42DC3AAF0}" presName="rootComposite" presStyleCnt="0"/>
      <dgm:spPr/>
    </dgm:pt>
    <dgm:pt modelId="{9E7E1C57-43C1-4770-AA67-6F68150D570F}" type="pres">
      <dgm:prSet presAssocID="{9CD70048-0AD4-4FC1-8C9E-72E42DC3AAF0}" presName="rootText" presStyleLbl="node2" presStyleIdx="1" presStyleCnt="3">
        <dgm:presLayoutVars>
          <dgm:chPref val="3"/>
        </dgm:presLayoutVars>
      </dgm:prSet>
      <dgm:spPr/>
    </dgm:pt>
    <dgm:pt modelId="{CB55FD57-C18D-4B35-A997-F91B2A601D7D}" type="pres">
      <dgm:prSet presAssocID="{9CD70048-0AD4-4FC1-8C9E-72E42DC3AAF0}" presName="rootConnector" presStyleLbl="node2" presStyleIdx="1" presStyleCnt="3"/>
      <dgm:spPr/>
    </dgm:pt>
    <dgm:pt modelId="{F03087B0-32BD-4EE6-8750-5C860B613819}" type="pres">
      <dgm:prSet presAssocID="{9CD70048-0AD4-4FC1-8C9E-72E42DC3AAF0}" presName="hierChild4" presStyleCnt="0"/>
      <dgm:spPr/>
    </dgm:pt>
    <dgm:pt modelId="{CE40A239-B8A7-4DEE-AC7C-B27A035A0A61}" type="pres">
      <dgm:prSet presAssocID="{486F8FB3-9F1A-46EF-BAA2-8A173FE8F5F6}" presName="Name37" presStyleLbl="parChTrans1D3" presStyleIdx="3" presStyleCnt="8"/>
      <dgm:spPr/>
    </dgm:pt>
    <dgm:pt modelId="{5D7527BA-4ACC-47C4-81AC-AC04F96D9D23}" type="pres">
      <dgm:prSet presAssocID="{BD4E5A1C-88BB-4A04-B793-75DFCFB800C0}" presName="hierRoot2" presStyleCnt="0">
        <dgm:presLayoutVars>
          <dgm:hierBranch val="init"/>
        </dgm:presLayoutVars>
      </dgm:prSet>
      <dgm:spPr/>
    </dgm:pt>
    <dgm:pt modelId="{B69CCDD4-27FA-4251-85FE-C231430DC511}" type="pres">
      <dgm:prSet presAssocID="{BD4E5A1C-88BB-4A04-B793-75DFCFB800C0}" presName="rootComposite" presStyleCnt="0"/>
      <dgm:spPr/>
    </dgm:pt>
    <dgm:pt modelId="{496BC15E-FCAF-47E8-B087-50564B342517}" type="pres">
      <dgm:prSet presAssocID="{BD4E5A1C-88BB-4A04-B793-75DFCFB800C0}" presName="rootText" presStyleLbl="node3" presStyleIdx="3" presStyleCnt="8">
        <dgm:presLayoutVars>
          <dgm:chPref val="3"/>
        </dgm:presLayoutVars>
      </dgm:prSet>
      <dgm:spPr/>
    </dgm:pt>
    <dgm:pt modelId="{E0A8725C-E0C5-4C47-B150-EEB4A09E68B1}" type="pres">
      <dgm:prSet presAssocID="{BD4E5A1C-88BB-4A04-B793-75DFCFB800C0}" presName="rootConnector" presStyleLbl="node3" presStyleIdx="3" presStyleCnt="8"/>
      <dgm:spPr/>
    </dgm:pt>
    <dgm:pt modelId="{9E6843B6-D9DF-47FE-8A22-120356BFAD46}" type="pres">
      <dgm:prSet presAssocID="{BD4E5A1C-88BB-4A04-B793-75DFCFB800C0}" presName="hierChild4" presStyleCnt="0"/>
      <dgm:spPr/>
    </dgm:pt>
    <dgm:pt modelId="{96CBC0AA-3653-4AB1-9466-78EEB976AE34}" type="pres">
      <dgm:prSet presAssocID="{BD4E5A1C-88BB-4A04-B793-75DFCFB800C0}" presName="hierChild5" presStyleCnt="0"/>
      <dgm:spPr/>
    </dgm:pt>
    <dgm:pt modelId="{90D5AB54-9BFA-4A6F-94D2-35A407100028}" type="pres">
      <dgm:prSet presAssocID="{9D5CDCA2-0B8C-44CE-9FAF-BF849C1CE5A2}" presName="Name37" presStyleLbl="parChTrans1D3" presStyleIdx="4" presStyleCnt="8"/>
      <dgm:spPr/>
    </dgm:pt>
    <dgm:pt modelId="{18ED69B7-C86D-4A3D-8ED5-73DD5CC141BA}" type="pres">
      <dgm:prSet presAssocID="{018AF4F5-B5F7-4E0F-B226-AFF116573F1F}" presName="hierRoot2" presStyleCnt="0">
        <dgm:presLayoutVars>
          <dgm:hierBranch val="init"/>
        </dgm:presLayoutVars>
      </dgm:prSet>
      <dgm:spPr/>
    </dgm:pt>
    <dgm:pt modelId="{AB2A5437-37E3-4554-A4BF-AEBAA99DECA1}" type="pres">
      <dgm:prSet presAssocID="{018AF4F5-B5F7-4E0F-B226-AFF116573F1F}" presName="rootComposite" presStyleCnt="0"/>
      <dgm:spPr/>
    </dgm:pt>
    <dgm:pt modelId="{1BF1BFA9-D586-4638-B4A1-5557DCA0A316}" type="pres">
      <dgm:prSet presAssocID="{018AF4F5-B5F7-4E0F-B226-AFF116573F1F}" presName="rootText" presStyleLbl="node3" presStyleIdx="4" presStyleCnt="8">
        <dgm:presLayoutVars>
          <dgm:chPref val="3"/>
        </dgm:presLayoutVars>
      </dgm:prSet>
      <dgm:spPr/>
    </dgm:pt>
    <dgm:pt modelId="{1CEAFDE4-6569-47E0-8EB5-1C20F7388DD4}" type="pres">
      <dgm:prSet presAssocID="{018AF4F5-B5F7-4E0F-B226-AFF116573F1F}" presName="rootConnector" presStyleLbl="node3" presStyleIdx="4" presStyleCnt="8"/>
      <dgm:spPr/>
    </dgm:pt>
    <dgm:pt modelId="{D10F3EEF-1921-4CA6-9F28-F1DAA7595A51}" type="pres">
      <dgm:prSet presAssocID="{018AF4F5-B5F7-4E0F-B226-AFF116573F1F}" presName="hierChild4" presStyleCnt="0"/>
      <dgm:spPr/>
    </dgm:pt>
    <dgm:pt modelId="{A6D53838-B5DB-4863-B207-E23C1D694244}" type="pres">
      <dgm:prSet presAssocID="{889AA259-D3F3-4938-BD29-E4406C18E0CB}" presName="Name37" presStyleLbl="parChTrans1D4" presStyleIdx="2" presStyleCnt="4"/>
      <dgm:spPr/>
    </dgm:pt>
    <dgm:pt modelId="{F32BFF8E-BD0E-419B-9355-1B89E16168E5}" type="pres">
      <dgm:prSet presAssocID="{58AB39B6-6B2D-4435-B5C4-6AF51DCC80EE}" presName="hierRoot2" presStyleCnt="0">
        <dgm:presLayoutVars>
          <dgm:hierBranch val="init"/>
        </dgm:presLayoutVars>
      </dgm:prSet>
      <dgm:spPr/>
    </dgm:pt>
    <dgm:pt modelId="{2E6E9964-53D8-4CB8-858E-C50C6E369D42}" type="pres">
      <dgm:prSet presAssocID="{58AB39B6-6B2D-4435-B5C4-6AF51DCC80EE}" presName="rootComposite" presStyleCnt="0"/>
      <dgm:spPr/>
    </dgm:pt>
    <dgm:pt modelId="{2728342B-ADE1-490A-A5E6-78AB08FD9FF9}" type="pres">
      <dgm:prSet presAssocID="{58AB39B6-6B2D-4435-B5C4-6AF51DCC80EE}" presName="rootText" presStyleLbl="node4" presStyleIdx="2" presStyleCnt="4">
        <dgm:presLayoutVars>
          <dgm:chPref val="3"/>
        </dgm:presLayoutVars>
      </dgm:prSet>
      <dgm:spPr/>
    </dgm:pt>
    <dgm:pt modelId="{80B3D4EE-19FC-4A6B-BE6E-0434760C40F7}" type="pres">
      <dgm:prSet presAssocID="{58AB39B6-6B2D-4435-B5C4-6AF51DCC80EE}" presName="rootConnector" presStyleLbl="node4" presStyleIdx="2" presStyleCnt="4"/>
      <dgm:spPr/>
    </dgm:pt>
    <dgm:pt modelId="{C4EC3A67-EAC3-44B6-9398-5591B88BD221}" type="pres">
      <dgm:prSet presAssocID="{58AB39B6-6B2D-4435-B5C4-6AF51DCC80EE}" presName="hierChild4" presStyleCnt="0"/>
      <dgm:spPr/>
    </dgm:pt>
    <dgm:pt modelId="{D65BCE63-D1F2-417F-9E66-19552F180141}" type="pres">
      <dgm:prSet presAssocID="{58AB39B6-6B2D-4435-B5C4-6AF51DCC80EE}" presName="hierChild5" presStyleCnt="0"/>
      <dgm:spPr/>
    </dgm:pt>
    <dgm:pt modelId="{2B60AA7B-F492-4126-9847-9C0AA5DB95B5}" type="pres">
      <dgm:prSet presAssocID="{B0BFE43D-73F2-4EE6-8983-6E421679F990}" presName="Name37" presStyleLbl="parChTrans1D4" presStyleIdx="3" presStyleCnt="4"/>
      <dgm:spPr/>
    </dgm:pt>
    <dgm:pt modelId="{0DE38FC9-602E-400C-8508-986F3A50117D}" type="pres">
      <dgm:prSet presAssocID="{2546CDE9-0E3C-4EB8-8692-445DE3578605}" presName="hierRoot2" presStyleCnt="0">
        <dgm:presLayoutVars>
          <dgm:hierBranch val="init"/>
        </dgm:presLayoutVars>
      </dgm:prSet>
      <dgm:spPr/>
    </dgm:pt>
    <dgm:pt modelId="{2E50DDBC-D9DF-4C93-8E6F-342D028FC83E}" type="pres">
      <dgm:prSet presAssocID="{2546CDE9-0E3C-4EB8-8692-445DE3578605}" presName="rootComposite" presStyleCnt="0"/>
      <dgm:spPr/>
    </dgm:pt>
    <dgm:pt modelId="{CAFBB0A9-6819-4D30-B49A-11362CF4F425}" type="pres">
      <dgm:prSet presAssocID="{2546CDE9-0E3C-4EB8-8692-445DE3578605}" presName="rootText" presStyleLbl="node4" presStyleIdx="3" presStyleCnt="4">
        <dgm:presLayoutVars>
          <dgm:chPref val="3"/>
        </dgm:presLayoutVars>
      </dgm:prSet>
      <dgm:spPr/>
    </dgm:pt>
    <dgm:pt modelId="{59961FFC-9329-49FD-ABF3-71F722668C8A}" type="pres">
      <dgm:prSet presAssocID="{2546CDE9-0E3C-4EB8-8692-445DE3578605}" presName="rootConnector" presStyleLbl="node4" presStyleIdx="3" presStyleCnt="4"/>
      <dgm:spPr/>
    </dgm:pt>
    <dgm:pt modelId="{E174430E-1B92-4F8E-B15A-D9DA24089B9B}" type="pres">
      <dgm:prSet presAssocID="{2546CDE9-0E3C-4EB8-8692-445DE3578605}" presName="hierChild4" presStyleCnt="0"/>
      <dgm:spPr/>
    </dgm:pt>
    <dgm:pt modelId="{F946F6E2-9823-4F76-9675-6C37F89DBB78}" type="pres">
      <dgm:prSet presAssocID="{2546CDE9-0E3C-4EB8-8692-445DE3578605}" presName="hierChild5" presStyleCnt="0"/>
      <dgm:spPr/>
    </dgm:pt>
    <dgm:pt modelId="{F838552F-816E-4007-B282-1B4F6CDEB074}" type="pres">
      <dgm:prSet presAssocID="{018AF4F5-B5F7-4E0F-B226-AFF116573F1F}" presName="hierChild5" presStyleCnt="0"/>
      <dgm:spPr/>
    </dgm:pt>
    <dgm:pt modelId="{495E73BC-9A05-4F4E-A3A7-31CE6C8E2421}" type="pres">
      <dgm:prSet presAssocID="{9CD70048-0AD4-4FC1-8C9E-72E42DC3AAF0}" presName="hierChild5" presStyleCnt="0"/>
      <dgm:spPr/>
    </dgm:pt>
    <dgm:pt modelId="{D380A112-D0B4-4131-99B8-C9162F379721}" type="pres">
      <dgm:prSet presAssocID="{18A07063-2C63-4E3F-B957-F1A4BED3138D}" presName="Name37" presStyleLbl="parChTrans1D2" presStyleIdx="2" presStyleCnt="3"/>
      <dgm:spPr/>
    </dgm:pt>
    <dgm:pt modelId="{598CED3E-1E2A-4A1C-8F09-0FEF735326F5}" type="pres">
      <dgm:prSet presAssocID="{98D0F677-A031-4858-8188-63B551154677}" presName="hierRoot2" presStyleCnt="0">
        <dgm:presLayoutVars>
          <dgm:hierBranch val="init"/>
        </dgm:presLayoutVars>
      </dgm:prSet>
      <dgm:spPr/>
    </dgm:pt>
    <dgm:pt modelId="{7BDCEFC3-8FF3-4619-B2D6-4B4111072DB3}" type="pres">
      <dgm:prSet presAssocID="{98D0F677-A031-4858-8188-63B551154677}" presName="rootComposite" presStyleCnt="0"/>
      <dgm:spPr/>
    </dgm:pt>
    <dgm:pt modelId="{1FF6F19B-1DE9-4B15-8B70-CA1E1EAECDA3}" type="pres">
      <dgm:prSet presAssocID="{98D0F677-A031-4858-8188-63B551154677}" presName="rootText" presStyleLbl="node2" presStyleIdx="2" presStyleCnt="3">
        <dgm:presLayoutVars>
          <dgm:chPref val="3"/>
        </dgm:presLayoutVars>
      </dgm:prSet>
      <dgm:spPr/>
    </dgm:pt>
    <dgm:pt modelId="{0E106EDC-4F5D-4BC7-86C5-9FE7D09EAF83}" type="pres">
      <dgm:prSet presAssocID="{98D0F677-A031-4858-8188-63B551154677}" presName="rootConnector" presStyleLbl="node2" presStyleIdx="2" presStyleCnt="3"/>
      <dgm:spPr/>
    </dgm:pt>
    <dgm:pt modelId="{A8C13DF1-CCE9-4E71-A13C-DE15377A7FF1}" type="pres">
      <dgm:prSet presAssocID="{98D0F677-A031-4858-8188-63B551154677}" presName="hierChild4" presStyleCnt="0"/>
      <dgm:spPr/>
    </dgm:pt>
    <dgm:pt modelId="{C1683F68-73DF-493B-9A01-28682623EBD7}" type="pres">
      <dgm:prSet presAssocID="{1FDABB63-4102-4DFB-B943-91F873883B45}" presName="Name37" presStyleLbl="parChTrans1D3" presStyleIdx="5" presStyleCnt="8"/>
      <dgm:spPr/>
    </dgm:pt>
    <dgm:pt modelId="{8486EF49-3619-48F4-B4AE-9704DD31043D}" type="pres">
      <dgm:prSet presAssocID="{7431E37D-8313-47FC-8626-80795B6C5EEF}" presName="hierRoot2" presStyleCnt="0">
        <dgm:presLayoutVars>
          <dgm:hierBranch val="init"/>
        </dgm:presLayoutVars>
      </dgm:prSet>
      <dgm:spPr/>
    </dgm:pt>
    <dgm:pt modelId="{FD219000-B1EB-422B-A35F-4761B9E6E2F2}" type="pres">
      <dgm:prSet presAssocID="{7431E37D-8313-47FC-8626-80795B6C5EEF}" presName="rootComposite" presStyleCnt="0"/>
      <dgm:spPr/>
    </dgm:pt>
    <dgm:pt modelId="{E60E5FEE-27D2-4C0E-B3E3-0FA6C390F36A}" type="pres">
      <dgm:prSet presAssocID="{7431E37D-8313-47FC-8626-80795B6C5EEF}" presName="rootText" presStyleLbl="node3" presStyleIdx="5" presStyleCnt="8">
        <dgm:presLayoutVars>
          <dgm:chPref val="3"/>
        </dgm:presLayoutVars>
      </dgm:prSet>
      <dgm:spPr/>
    </dgm:pt>
    <dgm:pt modelId="{32727E55-6656-4FCA-8037-773DE01E8EA8}" type="pres">
      <dgm:prSet presAssocID="{7431E37D-8313-47FC-8626-80795B6C5EEF}" presName="rootConnector" presStyleLbl="node3" presStyleIdx="5" presStyleCnt="8"/>
      <dgm:spPr/>
    </dgm:pt>
    <dgm:pt modelId="{E718CAD5-AECB-4747-8148-BC6CD33EBD63}" type="pres">
      <dgm:prSet presAssocID="{7431E37D-8313-47FC-8626-80795B6C5EEF}" presName="hierChild4" presStyleCnt="0"/>
      <dgm:spPr/>
    </dgm:pt>
    <dgm:pt modelId="{EBE9E438-1F93-4A18-8D95-4DAB1AF16940}" type="pres">
      <dgm:prSet presAssocID="{7431E37D-8313-47FC-8626-80795B6C5EEF}" presName="hierChild5" presStyleCnt="0"/>
      <dgm:spPr/>
    </dgm:pt>
    <dgm:pt modelId="{DF8D8F8E-7651-46A3-B2D3-E291B2C84143}" type="pres">
      <dgm:prSet presAssocID="{9656CE2D-9925-4C15-BD6B-309B34A89C69}" presName="Name37" presStyleLbl="parChTrans1D3" presStyleIdx="6" presStyleCnt="8"/>
      <dgm:spPr/>
    </dgm:pt>
    <dgm:pt modelId="{BA6EFEF7-333F-4BB0-A665-5261B7D0D538}" type="pres">
      <dgm:prSet presAssocID="{0FF8B59E-5CCE-40DB-8720-87FA9F34D57D}" presName="hierRoot2" presStyleCnt="0">
        <dgm:presLayoutVars>
          <dgm:hierBranch val="init"/>
        </dgm:presLayoutVars>
      </dgm:prSet>
      <dgm:spPr/>
    </dgm:pt>
    <dgm:pt modelId="{23ED8252-4254-4127-B063-8BD622D4B753}" type="pres">
      <dgm:prSet presAssocID="{0FF8B59E-5CCE-40DB-8720-87FA9F34D57D}" presName="rootComposite" presStyleCnt="0"/>
      <dgm:spPr/>
    </dgm:pt>
    <dgm:pt modelId="{6E80F678-7090-4922-9854-C409CAF42734}" type="pres">
      <dgm:prSet presAssocID="{0FF8B59E-5CCE-40DB-8720-87FA9F34D57D}" presName="rootText" presStyleLbl="node3" presStyleIdx="6" presStyleCnt="8">
        <dgm:presLayoutVars>
          <dgm:chPref val="3"/>
        </dgm:presLayoutVars>
      </dgm:prSet>
      <dgm:spPr/>
    </dgm:pt>
    <dgm:pt modelId="{10A8AECB-B818-430F-8365-F38395B89D8A}" type="pres">
      <dgm:prSet presAssocID="{0FF8B59E-5CCE-40DB-8720-87FA9F34D57D}" presName="rootConnector" presStyleLbl="node3" presStyleIdx="6" presStyleCnt="8"/>
      <dgm:spPr/>
    </dgm:pt>
    <dgm:pt modelId="{C8B313D2-149A-41BE-BAF0-9BB64B636488}" type="pres">
      <dgm:prSet presAssocID="{0FF8B59E-5CCE-40DB-8720-87FA9F34D57D}" presName="hierChild4" presStyleCnt="0"/>
      <dgm:spPr/>
    </dgm:pt>
    <dgm:pt modelId="{24B40079-B75D-4AE2-B515-9B4E9B6A7620}" type="pres">
      <dgm:prSet presAssocID="{0FF8B59E-5CCE-40DB-8720-87FA9F34D57D}" presName="hierChild5" presStyleCnt="0"/>
      <dgm:spPr/>
    </dgm:pt>
    <dgm:pt modelId="{F2E8F51A-DA68-4B8F-A6E6-BEC5BF64232A}" type="pres">
      <dgm:prSet presAssocID="{25A81474-4FAA-42F9-B7DE-24AF8E9CBFC7}" presName="Name37" presStyleLbl="parChTrans1D3" presStyleIdx="7" presStyleCnt="8"/>
      <dgm:spPr/>
    </dgm:pt>
    <dgm:pt modelId="{31BD5987-7563-4D5B-846D-9EB220ECC278}" type="pres">
      <dgm:prSet presAssocID="{FB2F9C26-32A1-49A4-A155-0149E15B629A}" presName="hierRoot2" presStyleCnt="0">
        <dgm:presLayoutVars>
          <dgm:hierBranch val="init"/>
        </dgm:presLayoutVars>
      </dgm:prSet>
      <dgm:spPr/>
    </dgm:pt>
    <dgm:pt modelId="{BD2957D2-54D4-4E9D-83DE-24ED56E6D250}" type="pres">
      <dgm:prSet presAssocID="{FB2F9C26-32A1-49A4-A155-0149E15B629A}" presName="rootComposite" presStyleCnt="0"/>
      <dgm:spPr/>
    </dgm:pt>
    <dgm:pt modelId="{9EA4955F-30CC-476D-97E0-BE15E9A5AAD8}" type="pres">
      <dgm:prSet presAssocID="{FB2F9C26-32A1-49A4-A155-0149E15B629A}" presName="rootText" presStyleLbl="node3" presStyleIdx="7" presStyleCnt="8">
        <dgm:presLayoutVars>
          <dgm:chPref val="3"/>
        </dgm:presLayoutVars>
      </dgm:prSet>
      <dgm:spPr/>
    </dgm:pt>
    <dgm:pt modelId="{95243A1A-55BC-46C2-BFEA-2C17BB25D6FD}" type="pres">
      <dgm:prSet presAssocID="{FB2F9C26-32A1-49A4-A155-0149E15B629A}" presName="rootConnector" presStyleLbl="node3" presStyleIdx="7" presStyleCnt="8"/>
      <dgm:spPr/>
    </dgm:pt>
    <dgm:pt modelId="{41ACBE0A-241A-45BD-98D2-7E60BD544DB5}" type="pres">
      <dgm:prSet presAssocID="{FB2F9C26-32A1-49A4-A155-0149E15B629A}" presName="hierChild4" presStyleCnt="0"/>
      <dgm:spPr/>
    </dgm:pt>
    <dgm:pt modelId="{C01F22B5-42D9-4159-9B5F-3CCFF9EFA25F}" type="pres">
      <dgm:prSet presAssocID="{FB2F9C26-32A1-49A4-A155-0149E15B629A}" presName="hierChild5" presStyleCnt="0"/>
      <dgm:spPr/>
    </dgm:pt>
    <dgm:pt modelId="{F6A52F72-8B28-49FB-9BD8-97D04F2504B8}" type="pres">
      <dgm:prSet presAssocID="{98D0F677-A031-4858-8188-63B551154677}" presName="hierChild5" presStyleCnt="0"/>
      <dgm:spPr/>
    </dgm:pt>
    <dgm:pt modelId="{90B9C26B-D12D-4C74-8010-09D0F76E9D8B}" type="pres">
      <dgm:prSet presAssocID="{82BE32ED-5B0C-41A2-9997-94217AD235C7}" presName="hierChild3" presStyleCnt="0"/>
      <dgm:spPr/>
    </dgm:pt>
  </dgm:ptLst>
  <dgm:cxnLst>
    <dgm:cxn modelId="{03B6280E-D1E7-4E96-AD76-DFD9ADBFD694}" type="presOf" srcId="{1FDABB63-4102-4DFB-B943-91F873883B45}" destId="{C1683F68-73DF-493B-9A01-28682623EBD7}" srcOrd="0" destOrd="0" presId="urn:microsoft.com/office/officeart/2005/8/layout/orgChart1"/>
    <dgm:cxn modelId="{13B53F13-1BEA-4880-83AA-34090A145B9C}" type="presOf" srcId="{4A36A221-639D-4DB7-B04D-6B611E8B371F}" destId="{3F96EDAC-5724-4F49-86C7-8E343446EB10}" srcOrd="0" destOrd="0" presId="urn:microsoft.com/office/officeart/2005/8/layout/orgChart1"/>
    <dgm:cxn modelId="{E8534817-8FDF-4462-A72E-ADBF32402DC0}" type="presOf" srcId="{18A07063-2C63-4E3F-B957-F1A4BED3138D}" destId="{D380A112-D0B4-4131-99B8-C9162F379721}" srcOrd="0" destOrd="0" presId="urn:microsoft.com/office/officeart/2005/8/layout/orgChart1"/>
    <dgm:cxn modelId="{B58BD81A-731C-4196-ABCA-ECFB8F8B70BE}" srcId="{355EE00D-4D51-4CB1-89CB-03F4FD382277}" destId="{82BE32ED-5B0C-41A2-9997-94217AD235C7}" srcOrd="0" destOrd="0" parTransId="{E1D0D47B-E2DE-49BD-8907-3339BA7EC8D0}" sibTransId="{BCD7A35C-661C-491D-A1A4-40F3DB115C20}"/>
    <dgm:cxn modelId="{55F3D61B-BCA6-4A12-9790-016C54A9C85C}" type="presOf" srcId="{9D5CDCA2-0B8C-44CE-9FAF-BF849C1CE5A2}" destId="{90D5AB54-9BFA-4A6F-94D2-35A407100028}" srcOrd="0" destOrd="0" presId="urn:microsoft.com/office/officeart/2005/8/layout/orgChart1"/>
    <dgm:cxn modelId="{E3EBA62B-3DBD-479B-86D5-7B477C34295E}" type="presOf" srcId="{486F8FB3-9F1A-46EF-BAA2-8A173FE8F5F6}" destId="{CE40A239-B8A7-4DEE-AC7C-B27A035A0A61}" srcOrd="0" destOrd="0" presId="urn:microsoft.com/office/officeart/2005/8/layout/orgChart1"/>
    <dgm:cxn modelId="{8698432D-76D0-4BF7-9ABD-57DD54AB0994}" type="presOf" srcId="{BD4E5A1C-88BB-4A04-B793-75DFCFB800C0}" destId="{E0A8725C-E0C5-4C47-B150-EEB4A09E68B1}" srcOrd="1" destOrd="0" presId="urn:microsoft.com/office/officeart/2005/8/layout/orgChart1"/>
    <dgm:cxn modelId="{E14C7D2D-E8C0-44C8-8216-CB068EE36604}" type="presOf" srcId="{492EAA0B-1DEB-48F7-8F04-CF78FB0B7719}" destId="{430014C6-AB48-463E-AF34-E70C519E0CAA}" srcOrd="0" destOrd="0" presId="urn:microsoft.com/office/officeart/2005/8/layout/orgChart1"/>
    <dgm:cxn modelId="{52132434-E8BF-4BE3-AB34-EDD1BB3D95A0}" type="presOf" srcId="{F975F92F-6B6D-4524-AC03-12C0782B4496}" destId="{68232EA6-0978-4522-950C-D93541B86576}" srcOrd="0" destOrd="0" presId="urn:microsoft.com/office/officeart/2005/8/layout/orgChart1"/>
    <dgm:cxn modelId="{0F3E3D34-C920-4869-8F2C-5A14BA48D804}" type="presOf" srcId="{6B2EDC88-E7EB-405C-8CD0-4941348BB5C9}" destId="{AD2B76A0-FD08-4E97-8755-50146832D550}" srcOrd="1" destOrd="0" presId="urn:microsoft.com/office/officeart/2005/8/layout/orgChart1"/>
    <dgm:cxn modelId="{0C86AB3F-CC19-448F-81D1-63903CD598C3}" type="presOf" srcId="{FB2F9C26-32A1-49A4-A155-0149E15B629A}" destId="{95243A1A-55BC-46C2-BFEA-2C17BB25D6FD}" srcOrd="1" destOrd="0" presId="urn:microsoft.com/office/officeart/2005/8/layout/orgChart1"/>
    <dgm:cxn modelId="{94B5115C-6F3E-4336-97A1-09F8DB6F2FD9}" type="presOf" srcId="{82BE32ED-5B0C-41A2-9997-94217AD235C7}" destId="{C66D1FBC-ED65-47BE-BC98-7E2504B66656}" srcOrd="0" destOrd="0" presId="urn:microsoft.com/office/officeart/2005/8/layout/orgChart1"/>
    <dgm:cxn modelId="{196D5E42-562D-48B0-B181-D93BF71A40FC}" srcId="{9CD70048-0AD4-4FC1-8C9E-72E42DC3AAF0}" destId="{BD4E5A1C-88BB-4A04-B793-75DFCFB800C0}" srcOrd="0" destOrd="0" parTransId="{486F8FB3-9F1A-46EF-BAA2-8A173FE8F5F6}" sibTransId="{1627F346-F99C-493A-92F2-B11C50C3806E}"/>
    <dgm:cxn modelId="{EAF6D145-8BFD-4CCB-A27A-E4137A238FC2}" type="presOf" srcId="{58AB39B6-6B2D-4435-B5C4-6AF51DCC80EE}" destId="{2728342B-ADE1-490A-A5E6-78AB08FD9FF9}" srcOrd="0" destOrd="0" presId="urn:microsoft.com/office/officeart/2005/8/layout/orgChart1"/>
    <dgm:cxn modelId="{FEACAB47-5758-4698-AD35-F8BF17E544D0}" type="presOf" srcId="{492EAA0B-1DEB-48F7-8F04-CF78FB0B7719}" destId="{CF64C834-A04D-40F8-841F-4A0850D409FD}" srcOrd="1" destOrd="0" presId="urn:microsoft.com/office/officeart/2005/8/layout/orgChart1"/>
    <dgm:cxn modelId="{5A527B68-B5B3-4997-9CD9-6DC580C0AB7F}" type="presOf" srcId="{B0BFE43D-73F2-4EE6-8983-6E421679F990}" destId="{2B60AA7B-F492-4126-9847-9C0AA5DB95B5}" srcOrd="0" destOrd="0" presId="urn:microsoft.com/office/officeart/2005/8/layout/orgChart1"/>
    <dgm:cxn modelId="{8990414F-DAB2-4176-B9E1-2C46354755C3}" type="presOf" srcId="{9CD70048-0AD4-4FC1-8C9E-72E42DC3AAF0}" destId="{CB55FD57-C18D-4B35-A997-F91B2A601D7D}" srcOrd="1" destOrd="0" presId="urn:microsoft.com/office/officeart/2005/8/layout/orgChart1"/>
    <dgm:cxn modelId="{A767774F-0AE8-49C5-B1FE-616CC00F4E12}" type="presOf" srcId="{BB0D1D99-8ED0-4CB6-9615-57BCBD5D36C2}" destId="{BF272A12-6524-442F-8A3B-801B36CA79FA}" srcOrd="0" destOrd="0" presId="urn:microsoft.com/office/officeart/2005/8/layout/orgChart1"/>
    <dgm:cxn modelId="{E0D4B370-2861-408A-B983-3927933F7991}" type="presOf" srcId="{60E7AF08-4B18-49EC-A344-F0667DB2BD66}" destId="{8E851E60-8A80-4960-A366-DD53E54382EB}" srcOrd="0" destOrd="0" presId="urn:microsoft.com/office/officeart/2005/8/layout/orgChart1"/>
    <dgm:cxn modelId="{9ECA7C53-032D-481A-B7A4-B8EA26F9758C}" type="presOf" srcId="{018AF4F5-B5F7-4E0F-B226-AFF116573F1F}" destId="{1BF1BFA9-D586-4638-B4A1-5557DCA0A316}" srcOrd="0" destOrd="0" presId="urn:microsoft.com/office/officeart/2005/8/layout/orgChart1"/>
    <dgm:cxn modelId="{12D88A73-5893-4A62-9A6E-D3B2EC4D1056}" type="presOf" srcId="{82BE32ED-5B0C-41A2-9997-94217AD235C7}" destId="{6D0B9481-B1F4-444B-97CE-645DEF98EFE5}" srcOrd="1" destOrd="0" presId="urn:microsoft.com/office/officeart/2005/8/layout/orgChart1"/>
    <dgm:cxn modelId="{EE914175-883E-4451-86C2-C60A6342AB05}" srcId="{82BE32ED-5B0C-41A2-9997-94217AD235C7}" destId="{BB0D1D99-8ED0-4CB6-9615-57BCBD5D36C2}" srcOrd="0" destOrd="0" parTransId="{F975F92F-6B6D-4524-AC03-12C0782B4496}" sibTransId="{71E9A239-C5BF-4056-8E57-3DE636533214}"/>
    <dgm:cxn modelId="{4E512676-F4B4-4FAF-A52F-4D7F8884ED2C}" srcId="{9CD70048-0AD4-4FC1-8C9E-72E42DC3AAF0}" destId="{018AF4F5-B5F7-4E0F-B226-AFF116573F1F}" srcOrd="1" destOrd="0" parTransId="{9D5CDCA2-0B8C-44CE-9FAF-BF849C1CE5A2}" sibTransId="{0A50D4AF-4E97-4844-BD6D-C9A2EA03EE13}"/>
    <dgm:cxn modelId="{01DD287A-918E-447F-9F62-EFD126CFB099}" srcId="{5569F30B-4A98-4B84-89DF-EA92E89299A3}" destId="{A6AA417F-F996-4552-BEDF-0EE0DB9DB8F0}" srcOrd="0" destOrd="0" parTransId="{765A901A-72F0-4616-A187-8F82F1298713}" sibTransId="{286405D7-2F93-4941-A12F-F928D2398B29}"/>
    <dgm:cxn modelId="{E5275C82-E6DF-4C96-AA47-62D0BB0CCB38}" srcId="{82BE32ED-5B0C-41A2-9997-94217AD235C7}" destId="{98D0F677-A031-4858-8188-63B551154677}" srcOrd="2" destOrd="0" parTransId="{18A07063-2C63-4E3F-B957-F1A4BED3138D}" sibTransId="{691724C0-0AD5-4B27-9468-3179FA7FAAC2}"/>
    <dgm:cxn modelId="{1CF99C83-0843-4115-A803-CF6A6B4F4CB6}" type="presOf" srcId="{6B2EDC88-E7EB-405C-8CD0-4941348BB5C9}" destId="{71E71A3A-F8BF-4ADC-9E9C-43504261E2D2}" srcOrd="0" destOrd="0" presId="urn:microsoft.com/office/officeart/2005/8/layout/orgChart1"/>
    <dgm:cxn modelId="{8261F483-C79A-4166-9C0B-36ACE3B3D97C}" srcId="{5569F30B-4A98-4B84-89DF-EA92E89299A3}" destId="{6B2EDC88-E7EB-405C-8CD0-4941348BB5C9}" srcOrd="1" destOrd="0" parTransId="{36C28FBA-D028-40B0-B3A7-F284E49CAD0A}" sibTransId="{09C2B764-1C03-46E1-8E82-4BAA1F958A1C}"/>
    <dgm:cxn modelId="{845F4D84-3509-44CE-B7E0-A7B14E1456AD}" type="presOf" srcId="{D75D3E65-9F5B-4633-A646-F60A23F11987}" destId="{4343CD13-0BED-4781-AF78-0FA4BF0D1EB8}" srcOrd="0" destOrd="0" presId="urn:microsoft.com/office/officeart/2005/8/layout/orgChart1"/>
    <dgm:cxn modelId="{711D8B86-7571-44CA-83C2-5E02FE63E373}" type="presOf" srcId="{A6AA417F-F996-4552-BEDF-0EE0DB9DB8F0}" destId="{8ACC6C9A-38BC-45EB-9B51-92F6D50CA9FA}" srcOrd="0" destOrd="0" presId="urn:microsoft.com/office/officeart/2005/8/layout/orgChart1"/>
    <dgm:cxn modelId="{D5108187-6F31-49EE-9365-BF62FC9D80F0}" type="presOf" srcId="{355EE00D-4D51-4CB1-89CB-03F4FD382277}" destId="{85934362-FF69-46C4-A0F5-709166020B10}" srcOrd="0" destOrd="0" presId="urn:microsoft.com/office/officeart/2005/8/layout/orgChart1"/>
    <dgm:cxn modelId="{14F59E88-2EFD-4B70-9519-3974E2DB616B}" type="presOf" srcId="{58AB39B6-6B2D-4435-B5C4-6AF51DCC80EE}" destId="{80B3D4EE-19FC-4A6B-BE6E-0434760C40F7}" srcOrd="1" destOrd="0" presId="urn:microsoft.com/office/officeart/2005/8/layout/orgChart1"/>
    <dgm:cxn modelId="{9D90348C-243D-4F0B-99D6-B1D42746E2F6}" srcId="{018AF4F5-B5F7-4E0F-B226-AFF116573F1F}" destId="{2546CDE9-0E3C-4EB8-8692-445DE3578605}" srcOrd="1" destOrd="0" parTransId="{B0BFE43D-73F2-4EE6-8983-6E421679F990}" sibTransId="{1B0AA087-240B-40DF-9904-58423396F5C8}"/>
    <dgm:cxn modelId="{37DA0A8D-6581-41DB-98D9-6A8A362134B7}" type="presOf" srcId="{25A81474-4FAA-42F9-B7DE-24AF8E9CBFC7}" destId="{F2E8F51A-DA68-4B8F-A6E6-BEC5BF64232A}" srcOrd="0" destOrd="0" presId="urn:microsoft.com/office/officeart/2005/8/layout/orgChart1"/>
    <dgm:cxn modelId="{B682F296-A968-4479-9574-4F57244A117A}" srcId="{BB0D1D99-8ED0-4CB6-9615-57BCBD5D36C2}" destId="{492EAA0B-1DEB-48F7-8F04-CF78FB0B7719}" srcOrd="1" destOrd="0" parTransId="{F7F5F1CC-95E5-4C84-B636-F39FA8BA9AE0}" sibTransId="{3F6B98AD-8E21-4F9C-81AF-61209A126C9F}"/>
    <dgm:cxn modelId="{7A763598-DEE5-4706-A4E4-0EB24CF33152}" type="presOf" srcId="{5569F30B-4A98-4B84-89DF-EA92E89299A3}" destId="{36323F64-8FB5-4DF2-B6FB-D3B0685218DE}" srcOrd="1" destOrd="0" presId="urn:microsoft.com/office/officeart/2005/8/layout/orgChart1"/>
    <dgm:cxn modelId="{50B6899A-0D81-492B-B1A0-7BE6D6FF7324}" type="presOf" srcId="{FB2F9C26-32A1-49A4-A155-0149E15B629A}" destId="{9EA4955F-30CC-476D-97E0-BE15E9A5AAD8}" srcOrd="0" destOrd="0" presId="urn:microsoft.com/office/officeart/2005/8/layout/orgChart1"/>
    <dgm:cxn modelId="{C5C00C9F-E21C-4F0F-8037-FFD9202A3B6F}" type="presOf" srcId="{765A901A-72F0-4616-A187-8F82F1298713}" destId="{FE5A16E7-CE55-41ED-A5B3-C9403E523728}" srcOrd="0" destOrd="0" presId="urn:microsoft.com/office/officeart/2005/8/layout/orgChart1"/>
    <dgm:cxn modelId="{65D957AA-BCC5-47C5-8BB2-7C5010944D98}" srcId="{018AF4F5-B5F7-4E0F-B226-AFF116573F1F}" destId="{58AB39B6-6B2D-4435-B5C4-6AF51DCC80EE}" srcOrd="0" destOrd="0" parTransId="{889AA259-D3F3-4938-BD29-E4406C18E0CB}" sibTransId="{E2E9F3E2-D012-40C1-B739-A6525CFE45DE}"/>
    <dgm:cxn modelId="{278EA7AA-C8EB-431F-ACDC-D98601323677}" type="presOf" srcId="{D75D3E65-9F5B-4633-A646-F60A23F11987}" destId="{C32D58F6-A072-4B7D-9F14-F8BE3281495F}" srcOrd="1" destOrd="0" presId="urn:microsoft.com/office/officeart/2005/8/layout/orgChart1"/>
    <dgm:cxn modelId="{8AD25CAF-8687-4238-BC26-57CC32F72621}" type="presOf" srcId="{BB0D1D99-8ED0-4CB6-9615-57BCBD5D36C2}" destId="{AD6C2BA7-FCC0-4AD9-BAB1-083B9CC9684E}" srcOrd="1" destOrd="0" presId="urn:microsoft.com/office/officeart/2005/8/layout/orgChart1"/>
    <dgm:cxn modelId="{E7BAD9B7-97ED-48FA-A665-C661A0ED79A8}" srcId="{98D0F677-A031-4858-8188-63B551154677}" destId="{7431E37D-8313-47FC-8626-80795B6C5EEF}" srcOrd="0" destOrd="0" parTransId="{1FDABB63-4102-4DFB-B943-91F873883B45}" sibTransId="{B01126B4-D62A-4119-8F60-D949DD044CEC}"/>
    <dgm:cxn modelId="{3AE6A4BA-5F7F-47DA-9674-4FE30898E0FF}" type="presOf" srcId="{7431E37D-8313-47FC-8626-80795B6C5EEF}" destId="{E60E5FEE-27D2-4C0E-B3E3-0FA6C390F36A}" srcOrd="0" destOrd="0" presId="urn:microsoft.com/office/officeart/2005/8/layout/orgChart1"/>
    <dgm:cxn modelId="{B72645BC-80AF-4C53-A11F-2B5927E79B21}" type="presOf" srcId="{0FF8B59E-5CCE-40DB-8720-87FA9F34D57D}" destId="{6E80F678-7090-4922-9854-C409CAF42734}" srcOrd="0" destOrd="0" presId="urn:microsoft.com/office/officeart/2005/8/layout/orgChart1"/>
    <dgm:cxn modelId="{4DDD98BE-992D-4898-AEEE-2103A63411BF}" type="presOf" srcId="{A6AA417F-F996-4552-BEDF-0EE0DB9DB8F0}" destId="{8FFACF1F-9BAF-4230-89E4-F9F167D0BF71}" srcOrd="1" destOrd="0" presId="urn:microsoft.com/office/officeart/2005/8/layout/orgChart1"/>
    <dgm:cxn modelId="{D4F385C5-CE51-4C4F-A3EE-79BE6A085F38}" type="presOf" srcId="{018AF4F5-B5F7-4E0F-B226-AFF116573F1F}" destId="{1CEAFDE4-6569-47E0-8EB5-1C20F7388DD4}" srcOrd="1" destOrd="0" presId="urn:microsoft.com/office/officeart/2005/8/layout/orgChart1"/>
    <dgm:cxn modelId="{51D066C6-CD70-41BC-A0DD-24DF317B0947}" type="presOf" srcId="{36C28FBA-D028-40B0-B3A7-F284E49CAD0A}" destId="{095B44DE-F2DC-4B50-8E94-00BAAED727FA}" srcOrd="0" destOrd="0" presId="urn:microsoft.com/office/officeart/2005/8/layout/orgChart1"/>
    <dgm:cxn modelId="{6E1755C6-6D98-4D84-AF37-E4CE947BF38C}" type="presOf" srcId="{98D0F677-A031-4858-8188-63B551154677}" destId="{1FF6F19B-1DE9-4B15-8B70-CA1E1EAECDA3}" srcOrd="0" destOrd="0" presId="urn:microsoft.com/office/officeart/2005/8/layout/orgChart1"/>
    <dgm:cxn modelId="{BF397DCA-F5DB-4D85-BE80-8C780C55978C}" srcId="{BB0D1D99-8ED0-4CB6-9615-57BCBD5D36C2}" destId="{5569F30B-4A98-4B84-89DF-EA92E89299A3}" srcOrd="2" destOrd="0" parTransId="{60E7AF08-4B18-49EC-A344-F0667DB2BD66}" sibTransId="{BAC0F164-2975-4E3C-B04B-EB0B9F805DA2}"/>
    <dgm:cxn modelId="{DC45C4CF-53A6-490B-A1D1-28AA68582685}" type="presOf" srcId="{F7F5F1CC-95E5-4C84-B636-F39FA8BA9AE0}" destId="{B5FAC000-C807-432F-88FD-EC3A942E601B}" srcOrd="0" destOrd="0" presId="urn:microsoft.com/office/officeart/2005/8/layout/orgChart1"/>
    <dgm:cxn modelId="{DCBB84D2-721F-4C08-B642-E86208EA88CF}" srcId="{98D0F677-A031-4858-8188-63B551154677}" destId="{FB2F9C26-32A1-49A4-A155-0149E15B629A}" srcOrd="2" destOrd="0" parTransId="{25A81474-4FAA-42F9-B7DE-24AF8E9CBFC7}" sibTransId="{2CE9B817-1B6F-4269-8E26-CE673852DD04}"/>
    <dgm:cxn modelId="{35C094D2-915E-423A-9C53-8AF513FFD220}" type="presOf" srcId="{889AA259-D3F3-4938-BD29-E4406C18E0CB}" destId="{A6D53838-B5DB-4863-B207-E23C1D694244}" srcOrd="0" destOrd="0" presId="urn:microsoft.com/office/officeart/2005/8/layout/orgChart1"/>
    <dgm:cxn modelId="{65FAADD5-ECCA-46F8-963F-69D23FF0F30C}" type="presOf" srcId="{0FF8B59E-5CCE-40DB-8720-87FA9F34D57D}" destId="{10A8AECB-B818-430F-8365-F38395B89D8A}" srcOrd="1" destOrd="0" presId="urn:microsoft.com/office/officeart/2005/8/layout/orgChart1"/>
    <dgm:cxn modelId="{9D554EE1-6A14-4C16-9310-84B467FCD770}" srcId="{82BE32ED-5B0C-41A2-9997-94217AD235C7}" destId="{9CD70048-0AD4-4FC1-8C9E-72E42DC3AAF0}" srcOrd="1" destOrd="0" parTransId="{21B93C06-7A21-4185-80A9-A3A190E52699}" sibTransId="{38BAC28B-4306-4BF0-8202-E112358E3217}"/>
    <dgm:cxn modelId="{C85CE0EA-55F9-4EEF-9006-69B309A341D9}" type="presOf" srcId="{5569F30B-4A98-4B84-89DF-EA92E89299A3}" destId="{704CC9B8-E4D2-4B41-B901-A52C838EE9A7}" srcOrd="0" destOrd="0" presId="urn:microsoft.com/office/officeart/2005/8/layout/orgChart1"/>
    <dgm:cxn modelId="{0ABA79EB-31BF-4465-9B23-8B169CFCAA4E}" type="presOf" srcId="{2546CDE9-0E3C-4EB8-8692-445DE3578605}" destId="{59961FFC-9329-49FD-ABF3-71F722668C8A}" srcOrd="1" destOrd="0" presId="urn:microsoft.com/office/officeart/2005/8/layout/orgChart1"/>
    <dgm:cxn modelId="{3C6133F1-178D-4916-BD29-F77AF39DE77A}" type="presOf" srcId="{BD4E5A1C-88BB-4A04-B793-75DFCFB800C0}" destId="{496BC15E-FCAF-47E8-B087-50564B342517}" srcOrd="0" destOrd="0" presId="urn:microsoft.com/office/officeart/2005/8/layout/orgChart1"/>
    <dgm:cxn modelId="{D6E20FF4-56CD-4F12-8D9B-8AD19175C103}" srcId="{98D0F677-A031-4858-8188-63B551154677}" destId="{0FF8B59E-5CCE-40DB-8720-87FA9F34D57D}" srcOrd="1" destOrd="0" parTransId="{9656CE2D-9925-4C15-BD6B-309B34A89C69}" sibTransId="{1182A588-C209-4624-B121-D75CF59A78D2}"/>
    <dgm:cxn modelId="{F94455F4-C40F-43F1-93AD-073ADEFBEC19}" type="presOf" srcId="{2546CDE9-0E3C-4EB8-8692-445DE3578605}" destId="{CAFBB0A9-6819-4D30-B49A-11362CF4F425}" srcOrd="0" destOrd="0" presId="urn:microsoft.com/office/officeart/2005/8/layout/orgChart1"/>
    <dgm:cxn modelId="{5FD416F5-D965-4D0D-9A49-DD1F4EACDFA5}" type="presOf" srcId="{9656CE2D-9925-4C15-BD6B-309B34A89C69}" destId="{DF8D8F8E-7651-46A3-B2D3-E291B2C84143}" srcOrd="0" destOrd="0" presId="urn:microsoft.com/office/officeart/2005/8/layout/orgChart1"/>
    <dgm:cxn modelId="{E21FE1F7-71D5-46B7-B6E4-7EEA7AC2EE60}" srcId="{BB0D1D99-8ED0-4CB6-9615-57BCBD5D36C2}" destId="{D75D3E65-9F5B-4633-A646-F60A23F11987}" srcOrd="0" destOrd="0" parTransId="{4A36A221-639D-4DB7-B04D-6B611E8B371F}" sibTransId="{B381C6D0-1EE8-4D2D-81F0-13484D0877B5}"/>
    <dgm:cxn modelId="{C8E57CF9-CCB2-41D7-AF9A-332A95DC6FE6}" type="presOf" srcId="{98D0F677-A031-4858-8188-63B551154677}" destId="{0E106EDC-4F5D-4BC7-86C5-9FE7D09EAF83}" srcOrd="1" destOrd="0" presId="urn:microsoft.com/office/officeart/2005/8/layout/orgChart1"/>
    <dgm:cxn modelId="{8A8A8FFB-8CED-477B-9995-522B1AFD68F2}" type="presOf" srcId="{21B93C06-7A21-4185-80A9-A3A190E52699}" destId="{171149F1-6D95-4460-911F-41293075144E}" srcOrd="0" destOrd="0" presId="urn:microsoft.com/office/officeart/2005/8/layout/orgChart1"/>
    <dgm:cxn modelId="{B15205FC-8FFA-4018-8289-25361E880E5A}" type="presOf" srcId="{9CD70048-0AD4-4FC1-8C9E-72E42DC3AAF0}" destId="{9E7E1C57-43C1-4770-AA67-6F68150D570F}" srcOrd="0" destOrd="0" presId="urn:microsoft.com/office/officeart/2005/8/layout/orgChart1"/>
    <dgm:cxn modelId="{6491EFFC-A843-4E60-90F6-50095BB648C7}" type="presOf" srcId="{7431E37D-8313-47FC-8626-80795B6C5EEF}" destId="{32727E55-6656-4FCA-8037-773DE01E8EA8}" srcOrd="1" destOrd="0" presId="urn:microsoft.com/office/officeart/2005/8/layout/orgChart1"/>
    <dgm:cxn modelId="{E7989328-AF7C-4008-B7EE-8A5DB38DCD53}" type="presParOf" srcId="{85934362-FF69-46C4-A0F5-709166020B10}" destId="{CAC5B825-88F5-4885-B611-DD8CAC09F331}" srcOrd="0" destOrd="0" presId="urn:microsoft.com/office/officeart/2005/8/layout/orgChart1"/>
    <dgm:cxn modelId="{4AFB05D0-AA27-483E-A968-FF747D9CD8E3}" type="presParOf" srcId="{CAC5B825-88F5-4885-B611-DD8CAC09F331}" destId="{7A879AAE-DB68-4504-BFE9-06DE6594D34F}" srcOrd="0" destOrd="0" presId="urn:microsoft.com/office/officeart/2005/8/layout/orgChart1"/>
    <dgm:cxn modelId="{D912195F-5075-42A6-89D2-67E4C3FA2509}" type="presParOf" srcId="{7A879AAE-DB68-4504-BFE9-06DE6594D34F}" destId="{C66D1FBC-ED65-47BE-BC98-7E2504B66656}" srcOrd="0" destOrd="0" presId="urn:microsoft.com/office/officeart/2005/8/layout/orgChart1"/>
    <dgm:cxn modelId="{B9924747-D1D8-4E53-BE89-8F7CFC10FFD6}" type="presParOf" srcId="{7A879AAE-DB68-4504-BFE9-06DE6594D34F}" destId="{6D0B9481-B1F4-444B-97CE-645DEF98EFE5}" srcOrd="1" destOrd="0" presId="urn:microsoft.com/office/officeart/2005/8/layout/orgChart1"/>
    <dgm:cxn modelId="{8CAE71CE-2A22-4E56-BE8E-12BB658EA92F}" type="presParOf" srcId="{CAC5B825-88F5-4885-B611-DD8CAC09F331}" destId="{902EF773-AF6C-433F-B573-1CB5E281DB7C}" srcOrd="1" destOrd="0" presId="urn:microsoft.com/office/officeart/2005/8/layout/orgChart1"/>
    <dgm:cxn modelId="{44F55106-41C4-40D5-ABBB-CAFDC1FCAE9F}" type="presParOf" srcId="{902EF773-AF6C-433F-B573-1CB5E281DB7C}" destId="{68232EA6-0978-4522-950C-D93541B86576}" srcOrd="0" destOrd="0" presId="urn:microsoft.com/office/officeart/2005/8/layout/orgChart1"/>
    <dgm:cxn modelId="{FED3A1D7-0887-4468-8629-F33E8AC5D96A}" type="presParOf" srcId="{902EF773-AF6C-433F-B573-1CB5E281DB7C}" destId="{4C903169-2BE2-46E3-8A1D-151CC9556CC9}" srcOrd="1" destOrd="0" presId="urn:microsoft.com/office/officeart/2005/8/layout/orgChart1"/>
    <dgm:cxn modelId="{2587EBB5-ED62-47C2-A0CF-06FC8F8296F5}" type="presParOf" srcId="{4C903169-2BE2-46E3-8A1D-151CC9556CC9}" destId="{B75DB5B1-1CA0-4623-A1AA-9A77056CCA1B}" srcOrd="0" destOrd="0" presId="urn:microsoft.com/office/officeart/2005/8/layout/orgChart1"/>
    <dgm:cxn modelId="{6960F475-3E32-499D-96CC-60093B68FA05}" type="presParOf" srcId="{B75DB5B1-1CA0-4623-A1AA-9A77056CCA1B}" destId="{BF272A12-6524-442F-8A3B-801B36CA79FA}" srcOrd="0" destOrd="0" presId="urn:microsoft.com/office/officeart/2005/8/layout/orgChart1"/>
    <dgm:cxn modelId="{D6C4F8E6-A9D0-49E1-BD46-044301659185}" type="presParOf" srcId="{B75DB5B1-1CA0-4623-A1AA-9A77056CCA1B}" destId="{AD6C2BA7-FCC0-4AD9-BAB1-083B9CC9684E}" srcOrd="1" destOrd="0" presId="urn:microsoft.com/office/officeart/2005/8/layout/orgChart1"/>
    <dgm:cxn modelId="{9F4DD40D-3C26-4B57-ABA5-08E78F761A26}" type="presParOf" srcId="{4C903169-2BE2-46E3-8A1D-151CC9556CC9}" destId="{BEDF71CE-F107-428D-9EDE-9C105F994188}" srcOrd="1" destOrd="0" presId="urn:microsoft.com/office/officeart/2005/8/layout/orgChart1"/>
    <dgm:cxn modelId="{E79A90BF-35D3-458A-9E9B-06C4ECF8E2CE}" type="presParOf" srcId="{BEDF71CE-F107-428D-9EDE-9C105F994188}" destId="{3F96EDAC-5724-4F49-86C7-8E343446EB10}" srcOrd="0" destOrd="0" presId="urn:microsoft.com/office/officeart/2005/8/layout/orgChart1"/>
    <dgm:cxn modelId="{A075F2E6-BBC2-4D6A-8C0A-EA852658AC8F}" type="presParOf" srcId="{BEDF71CE-F107-428D-9EDE-9C105F994188}" destId="{D9BA71B9-96DC-4376-8538-6DD2F6826C35}" srcOrd="1" destOrd="0" presId="urn:microsoft.com/office/officeart/2005/8/layout/orgChart1"/>
    <dgm:cxn modelId="{7976F7BA-D3E2-46E6-80C1-B3B23BDC9CCF}" type="presParOf" srcId="{D9BA71B9-96DC-4376-8538-6DD2F6826C35}" destId="{6166E11B-AEC1-4878-B56C-C9275DA8E36A}" srcOrd="0" destOrd="0" presId="urn:microsoft.com/office/officeart/2005/8/layout/orgChart1"/>
    <dgm:cxn modelId="{67075441-E00C-4481-82D6-B9F5D412DFF4}" type="presParOf" srcId="{6166E11B-AEC1-4878-B56C-C9275DA8E36A}" destId="{4343CD13-0BED-4781-AF78-0FA4BF0D1EB8}" srcOrd="0" destOrd="0" presId="urn:microsoft.com/office/officeart/2005/8/layout/orgChart1"/>
    <dgm:cxn modelId="{3465C772-277F-498D-AF04-647A742A4786}" type="presParOf" srcId="{6166E11B-AEC1-4878-B56C-C9275DA8E36A}" destId="{C32D58F6-A072-4B7D-9F14-F8BE3281495F}" srcOrd="1" destOrd="0" presId="urn:microsoft.com/office/officeart/2005/8/layout/orgChart1"/>
    <dgm:cxn modelId="{EA8906AE-3FE6-4A5B-9F46-FF0074F49679}" type="presParOf" srcId="{D9BA71B9-96DC-4376-8538-6DD2F6826C35}" destId="{9222F516-B778-448F-B92E-9AFAF2564EFE}" srcOrd="1" destOrd="0" presId="urn:microsoft.com/office/officeart/2005/8/layout/orgChart1"/>
    <dgm:cxn modelId="{9A43B94A-7ECF-458A-9A87-23D89A79CD79}" type="presParOf" srcId="{D9BA71B9-96DC-4376-8538-6DD2F6826C35}" destId="{D968F708-C926-40C2-AD71-8552BCD5C8D5}" srcOrd="2" destOrd="0" presId="urn:microsoft.com/office/officeart/2005/8/layout/orgChart1"/>
    <dgm:cxn modelId="{833F1432-79BA-4A54-97D9-8D3224BF71EF}" type="presParOf" srcId="{BEDF71CE-F107-428D-9EDE-9C105F994188}" destId="{B5FAC000-C807-432F-88FD-EC3A942E601B}" srcOrd="2" destOrd="0" presId="urn:microsoft.com/office/officeart/2005/8/layout/orgChart1"/>
    <dgm:cxn modelId="{67036D12-2680-4B0C-986D-984F32F8D4FA}" type="presParOf" srcId="{BEDF71CE-F107-428D-9EDE-9C105F994188}" destId="{D2D49BDF-FDCD-4B6D-A016-7620C5C7B416}" srcOrd="3" destOrd="0" presId="urn:microsoft.com/office/officeart/2005/8/layout/orgChart1"/>
    <dgm:cxn modelId="{E084BF12-0AF3-4835-B87B-4E5518D7A1AB}" type="presParOf" srcId="{D2D49BDF-FDCD-4B6D-A016-7620C5C7B416}" destId="{DF59516F-DC98-4EFE-8EF1-0EE039EE8AE4}" srcOrd="0" destOrd="0" presId="urn:microsoft.com/office/officeart/2005/8/layout/orgChart1"/>
    <dgm:cxn modelId="{0A13F8E4-DCAD-469E-9041-A8854325BCED}" type="presParOf" srcId="{DF59516F-DC98-4EFE-8EF1-0EE039EE8AE4}" destId="{430014C6-AB48-463E-AF34-E70C519E0CAA}" srcOrd="0" destOrd="0" presId="urn:microsoft.com/office/officeart/2005/8/layout/orgChart1"/>
    <dgm:cxn modelId="{89E3EB04-C246-491B-8D65-4C59D24B5AC7}" type="presParOf" srcId="{DF59516F-DC98-4EFE-8EF1-0EE039EE8AE4}" destId="{CF64C834-A04D-40F8-841F-4A0850D409FD}" srcOrd="1" destOrd="0" presId="urn:microsoft.com/office/officeart/2005/8/layout/orgChart1"/>
    <dgm:cxn modelId="{46A61FDC-ED67-412F-BC61-456D6225F6C8}" type="presParOf" srcId="{D2D49BDF-FDCD-4B6D-A016-7620C5C7B416}" destId="{7FDD451E-5D9B-48CF-A705-A21C8824C3EA}" srcOrd="1" destOrd="0" presId="urn:microsoft.com/office/officeart/2005/8/layout/orgChart1"/>
    <dgm:cxn modelId="{F9DE277B-AFCB-4DEB-94C9-3BED5345FF5A}" type="presParOf" srcId="{D2D49BDF-FDCD-4B6D-A016-7620C5C7B416}" destId="{CA2B9CED-5FB9-4E3D-8448-7AAE9739F827}" srcOrd="2" destOrd="0" presId="urn:microsoft.com/office/officeart/2005/8/layout/orgChart1"/>
    <dgm:cxn modelId="{6E4775B6-5A8D-44EF-84FA-1BD4FC88541A}" type="presParOf" srcId="{BEDF71CE-F107-428D-9EDE-9C105F994188}" destId="{8E851E60-8A80-4960-A366-DD53E54382EB}" srcOrd="4" destOrd="0" presId="urn:microsoft.com/office/officeart/2005/8/layout/orgChart1"/>
    <dgm:cxn modelId="{B081706A-8D2C-45A4-BB3F-015955ECB409}" type="presParOf" srcId="{BEDF71CE-F107-428D-9EDE-9C105F994188}" destId="{13876E41-4D67-43E2-B8AB-0552C10803A4}" srcOrd="5" destOrd="0" presId="urn:microsoft.com/office/officeart/2005/8/layout/orgChart1"/>
    <dgm:cxn modelId="{ACBF608A-6BE9-4A42-BA12-D00FDE02D8D5}" type="presParOf" srcId="{13876E41-4D67-43E2-B8AB-0552C10803A4}" destId="{D380C1E4-F5DC-4CF8-9822-8918D435A49E}" srcOrd="0" destOrd="0" presId="urn:microsoft.com/office/officeart/2005/8/layout/orgChart1"/>
    <dgm:cxn modelId="{B8C27AE4-E989-42B4-B1BE-E38D79C94FEE}" type="presParOf" srcId="{D380C1E4-F5DC-4CF8-9822-8918D435A49E}" destId="{704CC9B8-E4D2-4B41-B901-A52C838EE9A7}" srcOrd="0" destOrd="0" presId="urn:microsoft.com/office/officeart/2005/8/layout/orgChart1"/>
    <dgm:cxn modelId="{F350B595-CFE0-499D-9A62-EC238A6E8EAA}" type="presParOf" srcId="{D380C1E4-F5DC-4CF8-9822-8918D435A49E}" destId="{36323F64-8FB5-4DF2-B6FB-D3B0685218DE}" srcOrd="1" destOrd="0" presId="urn:microsoft.com/office/officeart/2005/8/layout/orgChart1"/>
    <dgm:cxn modelId="{2721A2F1-6120-4987-9F41-361ECBD27D45}" type="presParOf" srcId="{13876E41-4D67-43E2-B8AB-0552C10803A4}" destId="{41492916-09F3-497E-B9BE-1720DF4E0B88}" srcOrd="1" destOrd="0" presId="urn:microsoft.com/office/officeart/2005/8/layout/orgChart1"/>
    <dgm:cxn modelId="{6ED74449-4D4C-4342-BADC-E39AF10AFB9A}" type="presParOf" srcId="{41492916-09F3-497E-B9BE-1720DF4E0B88}" destId="{FE5A16E7-CE55-41ED-A5B3-C9403E523728}" srcOrd="0" destOrd="0" presId="urn:microsoft.com/office/officeart/2005/8/layout/orgChart1"/>
    <dgm:cxn modelId="{263D89CC-BF26-4CF2-86EA-A7335D7B0CD8}" type="presParOf" srcId="{41492916-09F3-497E-B9BE-1720DF4E0B88}" destId="{6759B7F6-6953-4797-A3AF-E6E83267A763}" srcOrd="1" destOrd="0" presId="urn:microsoft.com/office/officeart/2005/8/layout/orgChart1"/>
    <dgm:cxn modelId="{9DC650CE-D1EC-4033-8689-8E7D3BBBED3E}" type="presParOf" srcId="{6759B7F6-6953-4797-A3AF-E6E83267A763}" destId="{798E1452-6408-44D2-B73C-1EC315847D30}" srcOrd="0" destOrd="0" presId="urn:microsoft.com/office/officeart/2005/8/layout/orgChart1"/>
    <dgm:cxn modelId="{B0085478-C992-4F63-8F31-F730CE526BFB}" type="presParOf" srcId="{798E1452-6408-44D2-B73C-1EC315847D30}" destId="{8ACC6C9A-38BC-45EB-9B51-92F6D50CA9FA}" srcOrd="0" destOrd="0" presId="urn:microsoft.com/office/officeart/2005/8/layout/orgChart1"/>
    <dgm:cxn modelId="{E1881FD3-02AD-440E-BDA8-ABA583E66D4F}" type="presParOf" srcId="{798E1452-6408-44D2-B73C-1EC315847D30}" destId="{8FFACF1F-9BAF-4230-89E4-F9F167D0BF71}" srcOrd="1" destOrd="0" presId="urn:microsoft.com/office/officeart/2005/8/layout/orgChart1"/>
    <dgm:cxn modelId="{B8F003E3-5754-48A7-A4E5-4A9E75C24950}" type="presParOf" srcId="{6759B7F6-6953-4797-A3AF-E6E83267A763}" destId="{3CC781F6-2095-4E99-A76E-959EBCBA7F0A}" srcOrd="1" destOrd="0" presId="urn:microsoft.com/office/officeart/2005/8/layout/orgChart1"/>
    <dgm:cxn modelId="{78A93E4B-EEE8-4745-A8D3-8A667F961D2D}" type="presParOf" srcId="{6759B7F6-6953-4797-A3AF-E6E83267A763}" destId="{6F7A7589-3793-434A-836F-A6250D9143EE}" srcOrd="2" destOrd="0" presId="urn:microsoft.com/office/officeart/2005/8/layout/orgChart1"/>
    <dgm:cxn modelId="{2188F3E8-D146-46F6-956F-185502E8E037}" type="presParOf" srcId="{41492916-09F3-497E-B9BE-1720DF4E0B88}" destId="{095B44DE-F2DC-4B50-8E94-00BAAED727FA}" srcOrd="2" destOrd="0" presId="urn:microsoft.com/office/officeart/2005/8/layout/orgChart1"/>
    <dgm:cxn modelId="{5A4752B3-F263-4704-8585-33C7D31155B2}" type="presParOf" srcId="{41492916-09F3-497E-B9BE-1720DF4E0B88}" destId="{DA85FEAA-CDBA-4BC0-BCE1-BFD2D817A29F}" srcOrd="3" destOrd="0" presId="urn:microsoft.com/office/officeart/2005/8/layout/orgChart1"/>
    <dgm:cxn modelId="{E9F26308-F406-4B59-A648-BC3DC4B12A62}" type="presParOf" srcId="{DA85FEAA-CDBA-4BC0-BCE1-BFD2D817A29F}" destId="{36A61145-6AC2-497D-819A-FB9326C31A38}" srcOrd="0" destOrd="0" presId="urn:microsoft.com/office/officeart/2005/8/layout/orgChart1"/>
    <dgm:cxn modelId="{41948BD1-129E-4B7E-A87E-CD42E0FB62E8}" type="presParOf" srcId="{36A61145-6AC2-497D-819A-FB9326C31A38}" destId="{71E71A3A-F8BF-4ADC-9E9C-43504261E2D2}" srcOrd="0" destOrd="0" presId="urn:microsoft.com/office/officeart/2005/8/layout/orgChart1"/>
    <dgm:cxn modelId="{F60755C7-293A-4384-9512-B5E4F7E639DA}" type="presParOf" srcId="{36A61145-6AC2-497D-819A-FB9326C31A38}" destId="{AD2B76A0-FD08-4E97-8755-50146832D550}" srcOrd="1" destOrd="0" presId="urn:microsoft.com/office/officeart/2005/8/layout/orgChart1"/>
    <dgm:cxn modelId="{D4E003C4-60CA-479B-9F1A-1B29B4AE580C}" type="presParOf" srcId="{DA85FEAA-CDBA-4BC0-BCE1-BFD2D817A29F}" destId="{113F171F-AA25-497F-BC64-F4E8586C847F}" srcOrd="1" destOrd="0" presId="urn:microsoft.com/office/officeart/2005/8/layout/orgChart1"/>
    <dgm:cxn modelId="{0BBEA742-FB61-41C7-90F1-D45D7BDE7AE0}" type="presParOf" srcId="{DA85FEAA-CDBA-4BC0-BCE1-BFD2D817A29F}" destId="{24382BFF-45B5-4203-816C-F5E1BA19E74F}" srcOrd="2" destOrd="0" presId="urn:microsoft.com/office/officeart/2005/8/layout/orgChart1"/>
    <dgm:cxn modelId="{0E9ECF29-F2D4-4CA1-B8C0-59E4EC80C6D8}" type="presParOf" srcId="{13876E41-4D67-43E2-B8AB-0552C10803A4}" destId="{4781D8DD-5A0D-4177-8FCF-B157DF535423}" srcOrd="2" destOrd="0" presId="urn:microsoft.com/office/officeart/2005/8/layout/orgChart1"/>
    <dgm:cxn modelId="{A8B05108-114A-47B1-8138-A68748882443}" type="presParOf" srcId="{4C903169-2BE2-46E3-8A1D-151CC9556CC9}" destId="{7D98D566-07C6-4B17-B315-DBA96C605B35}" srcOrd="2" destOrd="0" presId="urn:microsoft.com/office/officeart/2005/8/layout/orgChart1"/>
    <dgm:cxn modelId="{2E3BC7E2-4DCA-498A-B861-AB5192438CCA}" type="presParOf" srcId="{902EF773-AF6C-433F-B573-1CB5E281DB7C}" destId="{171149F1-6D95-4460-911F-41293075144E}" srcOrd="2" destOrd="0" presId="urn:microsoft.com/office/officeart/2005/8/layout/orgChart1"/>
    <dgm:cxn modelId="{B5FB6625-2ADD-4573-BE3A-74310B49F0ED}" type="presParOf" srcId="{902EF773-AF6C-433F-B573-1CB5E281DB7C}" destId="{F6073352-2B2E-4CD4-B3F8-AC6502421C4A}" srcOrd="3" destOrd="0" presId="urn:microsoft.com/office/officeart/2005/8/layout/orgChart1"/>
    <dgm:cxn modelId="{8E4E07C1-F210-4A88-A5D3-7891266DB35D}" type="presParOf" srcId="{F6073352-2B2E-4CD4-B3F8-AC6502421C4A}" destId="{EDD479AA-BA4C-4F60-9951-63640DB457D9}" srcOrd="0" destOrd="0" presId="urn:microsoft.com/office/officeart/2005/8/layout/orgChart1"/>
    <dgm:cxn modelId="{3F142B45-CD0E-4E7D-9DCA-84A4D3B2421B}" type="presParOf" srcId="{EDD479AA-BA4C-4F60-9951-63640DB457D9}" destId="{9E7E1C57-43C1-4770-AA67-6F68150D570F}" srcOrd="0" destOrd="0" presId="urn:microsoft.com/office/officeart/2005/8/layout/orgChart1"/>
    <dgm:cxn modelId="{062E93D5-1302-426C-95FF-82D07378B8AD}" type="presParOf" srcId="{EDD479AA-BA4C-4F60-9951-63640DB457D9}" destId="{CB55FD57-C18D-4B35-A997-F91B2A601D7D}" srcOrd="1" destOrd="0" presId="urn:microsoft.com/office/officeart/2005/8/layout/orgChart1"/>
    <dgm:cxn modelId="{8BDDE62E-A682-4FF3-A3D3-8CEDFE1E4271}" type="presParOf" srcId="{F6073352-2B2E-4CD4-B3F8-AC6502421C4A}" destId="{F03087B0-32BD-4EE6-8750-5C860B613819}" srcOrd="1" destOrd="0" presId="urn:microsoft.com/office/officeart/2005/8/layout/orgChart1"/>
    <dgm:cxn modelId="{9BD7F800-CA82-4A93-8A5C-C350B9CCC025}" type="presParOf" srcId="{F03087B0-32BD-4EE6-8750-5C860B613819}" destId="{CE40A239-B8A7-4DEE-AC7C-B27A035A0A61}" srcOrd="0" destOrd="0" presId="urn:microsoft.com/office/officeart/2005/8/layout/orgChart1"/>
    <dgm:cxn modelId="{BBAA998D-052D-4306-AB15-3D59859CB7B5}" type="presParOf" srcId="{F03087B0-32BD-4EE6-8750-5C860B613819}" destId="{5D7527BA-4ACC-47C4-81AC-AC04F96D9D23}" srcOrd="1" destOrd="0" presId="urn:microsoft.com/office/officeart/2005/8/layout/orgChart1"/>
    <dgm:cxn modelId="{5B53D472-200B-4795-BC5C-585C2A28CA99}" type="presParOf" srcId="{5D7527BA-4ACC-47C4-81AC-AC04F96D9D23}" destId="{B69CCDD4-27FA-4251-85FE-C231430DC511}" srcOrd="0" destOrd="0" presId="urn:microsoft.com/office/officeart/2005/8/layout/orgChart1"/>
    <dgm:cxn modelId="{BEFB6204-7A92-46CD-BD25-34D50E6202E1}" type="presParOf" srcId="{B69CCDD4-27FA-4251-85FE-C231430DC511}" destId="{496BC15E-FCAF-47E8-B087-50564B342517}" srcOrd="0" destOrd="0" presId="urn:microsoft.com/office/officeart/2005/8/layout/orgChart1"/>
    <dgm:cxn modelId="{17803037-A2BF-4009-BDFA-24A7D2D1E5F7}" type="presParOf" srcId="{B69CCDD4-27FA-4251-85FE-C231430DC511}" destId="{E0A8725C-E0C5-4C47-B150-EEB4A09E68B1}" srcOrd="1" destOrd="0" presId="urn:microsoft.com/office/officeart/2005/8/layout/orgChart1"/>
    <dgm:cxn modelId="{B8A9A5F2-C516-4446-8327-69ABCA12CDFE}" type="presParOf" srcId="{5D7527BA-4ACC-47C4-81AC-AC04F96D9D23}" destId="{9E6843B6-D9DF-47FE-8A22-120356BFAD46}" srcOrd="1" destOrd="0" presId="urn:microsoft.com/office/officeart/2005/8/layout/orgChart1"/>
    <dgm:cxn modelId="{7CA2B742-8096-456D-BE57-8C06F41E5E56}" type="presParOf" srcId="{5D7527BA-4ACC-47C4-81AC-AC04F96D9D23}" destId="{96CBC0AA-3653-4AB1-9466-78EEB976AE34}" srcOrd="2" destOrd="0" presId="urn:microsoft.com/office/officeart/2005/8/layout/orgChart1"/>
    <dgm:cxn modelId="{1A4DCDA3-E8D5-4DE0-96A9-C5325550402A}" type="presParOf" srcId="{F03087B0-32BD-4EE6-8750-5C860B613819}" destId="{90D5AB54-9BFA-4A6F-94D2-35A407100028}" srcOrd="2" destOrd="0" presId="urn:microsoft.com/office/officeart/2005/8/layout/orgChart1"/>
    <dgm:cxn modelId="{B39A33F9-247F-4933-85F9-421A68A61D4F}" type="presParOf" srcId="{F03087B0-32BD-4EE6-8750-5C860B613819}" destId="{18ED69B7-C86D-4A3D-8ED5-73DD5CC141BA}" srcOrd="3" destOrd="0" presId="urn:microsoft.com/office/officeart/2005/8/layout/orgChart1"/>
    <dgm:cxn modelId="{5C2CD699-FE32-4E8B-80D3-35487F66D449}" type="presParOf" srcId="{18ED69B7-C86D-4A3D-8ED5-73DD5CC141BA}" destId="{AB2A5437-37E3-4554-A4BF-AEBAA99DECA1}" srcOrd="0" destOrd="0" presId="urn:microsoft.com/office/officeart/2005/8/layout/orgChart1"/>
    <dgm:cxn modelId="{B9042EF9-18A2-497C-A0A8-8DE1F4575DC7}" type="presParOf" srcId="{AB2A5437-37E3-4554-A4BF-AEBAA99DECA1}" destId="{1BF1BFA9-D586-4638-B4A1-5557DCA0A316}" srcOrd="0" destOrd="0" presId="urn:microsoft.com/office/officeart/2005/8/layout/orgChart1"/>
    <dgm:cxn modelId="{638D17DE-A7A0-4F58-AEBE-2DE80CF43BB3}" type="presParOf" srcId="{AB2A5437-37E3-4554-A4BF-AEBAA99DECA1}" destId="{1CEAFDE4-6569-47E0-8EB5-1C20F7388DD4}" srcOrd="1" destOrd="0" presId="urn:microsoft.com/office/officeart/2005/8/layout/orgChart1"/>
    <dgm:cxn modelId="{FFC0D6A5-A776-4061-84F6-380D8A3405C9}" type="presParOf" srcId="{18ED69B7-C86D-4A3D-8ED5-73DD5CC141BA}" destId="{D10F3EEF-1921-4CA6-9F28-F1DAA7595A51}" srcOrd="1" destOrd="0" presId="urn:microsoft.com/office/officeart/2005/8/layout/orgChart1"/>
    <dgm:cxn modelId="{8F6D9E1E-71F9-4D21-B047-5E117838E327}" type="presParOf" srcId="{D10F3EEF-1921-4CA6-9F28-F1DAA7595A51}" destId="{A6D53838-B5DB-4863-B207-E23C1D694244}" srcOrd="0" destOrd="0" presId="urn:microsoft.com/office/officeart/2005/8/layout/orgChart1"/>
    <dgm:cxn modelId="{B08D3CF5-EDC7-45E0-AB5D-07FF651DB6A9}" type="presParOf" srcId="{D10F3EEF-1921-4CA6-9F28-F1DAA7595A51}" destId="{F32BFF8E-BD0E-419B-9355-1B89E16168E5}" srcOrd="1" destOrd="0" presId="urn:microsoft.com/office/officeart/2005/8/layout/orgChart1"/>
    <dgm:cxn modelId="{4D4BFC2C-901C-4BB5-93C2-33A423D3130B}" type="presParOf" srcId="{F32BFF8E-BD0E-419B-9355-1B89E16168E5}" destId="{2E6E9964-53D8-4CB8-858E-C50C6E369D42}" srcOrd="0" destOrd="0" presId="urn:microsoft.com/office/officeart/2005/8/layout/orgChart1"/>
    <dgm:cxn modelId="{2158B19B-929B-44B9-AD35-F1F4A5819BBE}" type="presParOf" srcId="{2E6E9964-53D8-4CB8-858E-C50C6E369D42}" destId="{2728342B-ADE1-490A-A5E6-78AB08FD9FF9}" srcOrd="0" destOrd="0" presId="urn:microsoft.com/office/officeart/2005/8/layout/orgChart1"/>
    <dgm:cxn modelId="{2D1D96AC-4D2D-4512-B746-760A22596D47}" type="presParOf" srcId="{2E6E9964-53D8-4CB8-858E-C50C6E369D42}" destId="{80B3D4EE-19FC-4A6B-BE6E-0434760C40F7}" srcOrd="1" destOrd="0" presId="urn:microsoft.com/office/officeart/2005/8/layout/orgChart1"/>
    <dgm:cxn modelId="{E08CB7E5-429D-416E-846F-8ECBD64C4A46}" type="presParOf" srcId="{F32BFF8E-BD0E-419B-9355-1B89E16168E5}" destId="{C4EC3A67-EAC3-44B6-9398-5591B88BD221}" srcOrd="1" destOrd="0" presId="urn:microsoft.com/office/officeart/2005/8/layout/orgChart1"/>
    <dgm:cxn modelId="{B2895ECD-9EF7-4072-86C7-3092D333A1E3}" type="presParOf" srcId="{F32BFF8E-BD0E-419B-9355-1B89E16168E5}" destId="{D65BCE63-D1F2-417F-9E66-19552F180141}" srcOrd="2" destOrd="0" presId="urn:microsoft.com/office/officeart/2005/8/layout/orgChart1"/>
    <dgm:cxn modelId="{63FAB591-4B6B-4055-A490-8E2E216C4300}" type="presParOf" srcId="{D10F3EEF-1921-4CA6-9F28-F1DAA7595A51}" destId="{2B60AA7B-F492-4126-9847-9C0AA5DB95B5}" srcOrd="2" destOrd="0" presId="urn:microsoft.com/office/officeart/2005/8/layout/orgChart1"/>
    <dgm:cxn modelId="{DC3ED26F-8E8A-480D-B7A8-8F31F08DBCAF}" type="presParOf" srcId="{D10F3EEF-1921-4CA6-9F28-F1DAA7595A51}" destId="{0DE38FC9-602E-400C-8508-986F3A50117D}" srcOrd="3" destOrd="0" presId="urn:microsoft.com/office/officeart/2005/8/layout/orgChart1"/>
    <dgm:cxn modelId="{D29E1D1B-C5B9-4382-983D-1229CD6B972C}" type="presParOf" srcId="{0DE38FC9-602E-400C-8508-986F3A50117D}" destId="{2E50DDBC-D9DF-4C93-8E6F-342D028FC83E}" srcOrd="0" destOrd="0" presId="urn:microsoft.com/office/officeart/2005/8/layout/orgChart1"/>
    <dgm:cxn modelId="{10A7867D-3301-418E-B4A7-C83085706810}" type="presParOf" srcId="{2E50DDBC-D9DF-4C93-8E6F-342D028FC83E}" destId="{CAFBB0A9-6819-4D30-B49A-11362CF4F425}" srcOrd="0" destOrd="0" presId="urn:microsoft.com/office/officeart/2005/8/layout/orgChart1"/>
    <dgm:cxn modelId="{95846BA5-6248-4E11-A03B-C22F9A6385F8}" type="presParOf" srcId="{2E50DDBC-D9DF-4C93-8E6F-342D028FC83E}" destId="{59961FFC-9329-49FD-ABF3-71F722668C8A}" srcOrd="1" destOrd="0" presId="urn:microsoft.com/office/officeart/2005/8/layout/orgChart1"/>
    <dgm:cxn modelId="{435D7D04-1B58-4EA8-88F7-59051393D282}" type="presParOf" srcId="{0DE38FC9-602E-400C-8508-986F3A50117D}" destId="{E174430E-1B92-4F8E-B15A-D9DA24089B9B}" srcOrd="1" destOrd="0" presId="urn:microsoft.com/office/officeart/2005/8/layout/orgChart1"/>
    <dgm:cxn modelId="{E00FAE3A-948C-4991-8AF3-D3889AE49195}" type="presParOf" srcId="{0DE38FC9-602E-400C-8508-986F3A50117D}" destId="{F946F6E2-9823-4F76-9675-6C37F89DBB78}" srcOrd="2" destOrd="0" presId="urn:microsoft.com/office/officeart/2005/8/layout/orgChart1"/>
    <dgm:cxn modelId="{05A023B0-A58C-46E1-8438-FD404903970F}" type="presParOf" srcId="{18ED69B7-C86D-4A3D-8ED5-73DD5CC141BA}" destId="{F838552F-816E-4007-B282-1B4F6CDEB074}" srcOrd="2" destOrd="0" presId="urn:microsoft.com/office/officeart/2005/8/layout/orgChart1"/>
    <dgm:cxn modelId="{9CEA5FE4-97BF-482C-9B70-0A388BA8BD96}" type="presParOf" srcId="{F6073352-2B2E-4CD4-B3F8-AC6502421C4A}" destId="{495E73BC-9A05-4F4E-A3A7-31CE6C8E2421}" srcOrd="2" destOrd="0" presId="urn:microsoft.com/office/officeart/2005/8/layout/orgChart1"/>
    <dgm:cxn modelId="{0D381533-777A-4E71-B47A-65318B9DBAF8}" type="presParOf" srcId="{902EF773-AF6C-433F-B573-1CB5E281DB7C}" destId="{D380A112-D0B4-4131-99B8-C9162F379721}" srcOrd="4" destOrd="0" presId="urn:microsoft.com/office/officeart/2005/8/layout/orgChart1"/>
    <dgm:cxn modelId="{25874FFC-AA1F-45F3-9F80-F974593C43C2}" type="presParOf" srcId="{902EF773-AF6C-433F-B573-1CB5E281DB7C}" destId="{598CED3E-1E2A-4A1C-8F09-0FEF735326F5}" srcOrd="5" destOrd="0" presId="urn:microsoft.com/office/officeart/2005/8/layout/orgChart1"/>
    <dgm:cxn modelId="{17597F3B-8D0E-49FD-BAF6-CF168E582757}" type="presParOf" srcId="{598CED3E-1E2A-4A1C-8F09-0FEF735326F5}" destId="{7BDCEFC3-8FF3-4619-B2D6-4B4111072DB3}" srcOrd="0" destOrd="0" presId="urn:microsoft.com/office/officeart/2005/8/layout/orgChart1"/>
    <dgm:cxn modelId="{9980FE1E-0674-4F92-AA09-A02D25D0E939}" type="presParOf" srcId="{7BDCEFC3-8FF3-4619-B2D6-4B4111072DB3}" destId="{1FF6F19B-1DE9-4B15-8B70-CA1E1EAECDA3}" srcOrd="0" destOrd="0" presId="urn:microsoft.com/office/officeart/2005/8/layout/orgChart1"/>
    <dgm:cxn modelId="{158154E2-BE9A-4686-A55E-69EE896E7499}" type="presParOf" srcId="{7BDCEFC3-8FF3-4619-B2D6-4B4111072DB3}" destId="{0E106EDC-4F5D-4BC7-86C5-9FE7D09EAF83}" srcOrd="1" destOrd="0" presId="urn:microsoft.com/office/officeart/2005/8/layout/orgChart1"/>
    <dgm:cxn modelId="{63409802-14ED-46C7-94A8-93DB035C0693}" type="presParOf" srcId="{598CED3E-1E2A-4A1C-8F09-0FEF735326F5}" destId="{A8C13DF1-CCE9-4E71-A13C-DE15377A7FF1}" srcOrd="1" destOrd="0" presId="urn:microsoft.com/office/officeart/2005/8/layout/orgChart1"/>
    <dgm:cxn modelId="{5508C43F-AE8B-495E-B189-8F15E3AC9DAF}" type="presParOf" srcId="{A8C13DF1-CCE9-4E71-A13C-DE15377A7FF1}" destId="{C1683F68-73DF-493B-9A01-28682623EBD7}" srcOrd="0" destOrd="0" presId="urn:microsoft.com/office/officeart/2005/8/layout/orgChart1"/>
    <dgm:cxn modelId="{EA3AF0E5-3BC0-48C1-8F94-D5C388A62CA9}" type="presParOf" srcId="{A8C13DF1-CCE9-4E71-A13C-DE15377A7FF1}" destId="{8486EF49-3619-48F4-B4AE-9704DD31043D}" srcOrd="1" destOrd="0" presId="urn:microsoft.com/office/officeart/2005/8/layout/orgChart1"/>
    <dgm:cxn modelId="{1EB1E92F-D879-431A-AB98-9742CFC1D5E2}" type="presParOf" srcId="{8486EF49-3619-48F4-B4AE-9704DD31043D}" destId="{FD219000-B1EB-422B-A35F-4761B9E6E2F2}" srcOrd="0" destOrd="0" presId="urn:microsoft.com/office/officeart/2005/8/layout/orgChart1"/>
    <dgm:cxn modelId="{337CB35B-495A-4AA5-9097-6BDF45B3DF72}" type="presParOf" srcId="{FD219000-B1EB-422B-A35F-4761B9E6E2F2}" destId="{E60E5FEE-27D2-4C0E-B3E3-0FA6C390F36A}" srcOrd="0" destOrd="0" presId="urn:microsoft.com/office/officeart/2005/8/layout/orgChart1"/>
    <dgm:cxn modelId="{2152B101-D043-4D1A-BF47-45A2A3A4102E}" type="presParOf" srcId="{FD219000-B1EB-422B-A35F-4761B9E6E2F2}" destId="{32727E55-6656-4FCA-8037-773DE01E8EA8}" srcOrd="1" destOrd="0" presId="urn:microsoft.com/office/officeart/2005/8/layout/orgChart1"/>
    <dgm:cxn modelId="{FCC4A451-02E4-4EE2-9238-DB7CDEACCF8C}" type="presParOf" srcId="{8486EF49-3619-48F4-B4AE-9704DD31043D}" destId="{E718CAD5-AECB-4747-8148-BC6CD33EBD63}" srcOrd="1" destOrd="0" presId="urn:microsoft.com/office/officeart/2005/8/layout/orgChart1"/>
    <dgm:cxn modelId="{D9D069C2-294D-487F-9959-1C216E220608}" type="presParOf" srcId="{8486EF49-3619-48F4-B4AE-9704DD31043D}" destId="{EBE9E438-1F93-4A18-8D95-4DAB1AF16940}" srcOrd="2" destOrd="0" presId="urn:microsoft.com/office/officeart/2005/8/layout/orgChart1"/>
    <dgm:cxn modelId="{75F41999-9332-4705-A890-C53173D2F8FF}" type="presParOf" srcId="{A8C13DF1-CCE9-4E71-A13C-DE15377A7FF1}" destId="{DF8D8F8E-7651-46A3-B2D3-E291B2C84143}" srcOrd="2" destOrd="0" presId="urn:microsoft.com/office/officeart/2005/8/layout/orgChart1"/>
    <dgm:cxn modelId="{7D769D3B-90CD-434E-B998-1A130EC320F7}" type="presParOf" srcId="{A8C13DF1-CCE9-4E71-A13C-DE15377A7FF1}" destId="{BA6EFEF7-333F-4BB0-A665-5261B7D0D538}" srcOrd="3" destOrd="0" presId="urn:microsoft.com/office/officeart/2005/8/layout/orgChart1"/>
    <dgm:cxn modelId="{FC5D4668-BA0E-4194-8172-F90E26D9A037}" type="presParOf" srcId="{BA6EFEF7-333F-4BB0-A665-5261B7D0D538}" destId="{23ED8252-4254-4127-B063-8BD622D4B753}" srcOrd="0" destOrd="0" presId="urn:microsoft.com/office/officeart/2005/8/layout/orgChart1"/>
    <dgm:cxn modelId="{FCF98C3D-D476-4EEA-A1FA-056402363596}" type="presParOf" srcId="{23ED8252-4254-4127-B063-8BD622D4B753}" destId="{6E80F678-7090-4922-9854-C409CAF42734}" srcOrd="0" destOrd="0" presId="urn:microsoft.com/office/officeart/2005/8/layout/orgChart1"/>
    <dgm:cxn modelId="{8304420D-E6C0-49D0-B16D-7837F69BD736}" type="presParOf" srcId="{23ED8252-4254-4127-B063-8BD622D4B753}" destId="{10A8AECB-B818-430F-8365-F38395B89D8A}" srcOrd="1" destOrd="0" presId="urn:microsoft.com/office/officeart/2005/8/layout/orgChart1"/>
    <dgm:cxn modelId="{14EE9537-A670-4F18-A767-8F0B30B9EDF8}" type="presParOf" srcId="{BA6EFEF7-333F-4BB0-A665-5261B7D0D538}" destId="{C8B313D2-149A-41BE-BAF0-9BB64B636488}" srcOrd="1" destOrd="0" presId="urn:microsoft.com/office/officeart/2005/8/layout/orgChart1"/>
    <dgm:cxn modelId="{DAA472DE-5F61-4F90-B123-E55199159386}" type="presParOf" srcId="{BA6EFEF7-333F-4BB0-A665-5261B7D0D538}" destId="{24B40079-B75D-4AE2-B515-9B4E9B6A7620}" srcOrd="2" destOrd="0" presId="urn:microsoft.com/office/officeart/2005/8/layout/orgChart1"/>
    <dgm:cxn modelId="{E3CED7BE-B898-4FDC-A82E-6822692DA4F1}" type="presParOf" srcId="{A8C13DF1-CCE9-4E71-A13C-DE15377A7FF1}" destId="{F2E8F51A-DA68-4B8F-A6E6-BEC5BF64232A}" srcOrd="4" destOrd="0" presId="urn:microsoft.com/office/officeart/2005/8/layout/orgChart1"/>
    <dgm:cxn modelId="{592ADBB8-373E-420F-BF2E-0BF4FF9F2968}" type="presParOf" srcId="{A8C13DF1-CCE9-4E71-A13C-DE15377A7FF1}" destId="{31BD5987-7563-4D5B-846D-9EB220ECC278}" srcOrd="5" destOrd="0" presId="urn:microsoft.com/office/officeart/2005/8/layout/orgChart1"/>
    <dgm:cxn modelId="{0DF4E6D4-E645-4AE4-8BC9-938E529B1274}" type="presParOf" srcId="{31BD5987-7563-4D5B-846D-9EB220ECC278}" destId="{BD2957D2-54D4-4E9D-83DE-24ED56E6D250}" srcOrd="0" destOrd="0" presId="urn:microsoft.com/office/officeart/2005/8/layout/orgChart1"/>
    <dgm:cxn modelId="{921569CF-DB68-4274-AFC9-FB5D9A522787}" type="presParOf" srcId="{BD2957D2-54D4-4E9D-83DE-24ED56E6D250}" destId="{9EA4955F-30CC-476D-97E0-BE15E9A5AAD8}" srcOrd="0" destOrd="0" presId="urn:microsoft.com/office/officeart/2005/8/layout/orgChart1"/>
    <dgm:cxn modelId="{20ACBFEC-E04E-4226-B14B-54BC704E233B}" type="presParOf" srcId="{BD2957D2-54D4-4E9D-83DE-24ED56E6D250}" destId="{95243A1A-55BC-46C2-BFEA-2C17BB25D6FD}" srcOrd="1" destOrd="0" presId="urn:microsoft.com/office/officeart/2005/8/layout/orgChart1"/>
    <dgm:cxn modelId="{E4D38BA0-2EE2-4385-A9BB-D82B65F793DC}" type="presParOf" srcId="{31BD5987-7563-4D5B-846D-9EB220ECC278}" destId="{41ACBE0A-241A-45BD-98D2-7E60BD544DB5}" srcOrd="1" destOrd="0" presId="urn:microsoft.com/office/officeart/2005/8/layout/orgChart1"/>
    <dgm:cxn modelId="{ADCDE3B1-E55D-4028-AAC8-0E77868BF152}" type="presParOf" srcId="{31BD5987-7563-4D5B-846D-9EB220ECC278}" destId="{C01F22B5-42D9-4159-9B5F-3CCFF9EFA25F}" srcOrd="2" destOrd="0" presId="urn:microsoft.com/office/officeart/2005/8/layout/orgChart1"/>
    <dgm:cxn modelId="{9805B66F-4A0C-4B85-B732-8A4B8D033D28}" type="presParOf" srcId="{598CED3E-1E2A-4A1C-8F09-0FEF735326F5}" destId="{F6A52F72-8B28-49FB-9BD8-97D04F2504B8}" srcOrd="2" destOrd="0" presId="urn:microsoft.com/office/officeart/2005/8/layout/orgChart1"/>
    <dgm:cxn modelId="{AD2D754C-CC36-4F63-8003-B1E7898E4A72}" type="presParOf" srcId="{CAC5B825-88F5-4885-B611-DD8CAC09F331}" destId="{90B9C26B-D12D-4C74-8010-09D0F76E9D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376B9-CD33-40E3-8209-B35D07B645F5}">
      <dsp:nvSpPr>
        <dsp:cNvPr id="0" name=""/>
        <dsp:cNvSpPr/>
      </dsp:nvSpPr>
      <dsp:spPr>
        <a:xfrm>
          <a:off x="2232233" y="1855471"/>
          <a:ext cx="229841" cy="1792765"/>
        </a:xfrm>
        <a:custGeom>
          <a:avLst/>
          <a:gdLst/>
          <a:ahLst/>
          <a:cxnLst/>
          <a:rect l="0" t="0" r="0" b="0"/>
          <a:pathLst>
            <a:path>
              <a:moveTo>
                <a:pt x="0" y="0"/>
              </a:moveTo>
              <a:lnTo>
                <a:pt x="0" y="1792765"/>
              </a:lnTo>
              <a:lnTo>
                <a:pt x="229841" y="179276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A5DBD-FCE1-490C-8301-11267DE1754E}">
      <dsp:nvSpPr>
        <dsp:cNvPr id="0" name=""/>
        <dsp:cNvSpPr/>
      </dsp:nvSpPr>
      <dsp:spPr>
        <a:xfrm>
          <a:off x="2232233" y="1855471"/>
          <a:ext cx="229841" cy="704848"/>
        </a:xfrm>
        <a:custGeom>
          <a:avLst/>
          <a:gdLst/>
          <a:ahLst/>
          <a:cxnLst/>
          <a:rect l="0" t="0" r="0" b="0"/>
          <a:pathLst>
            <a:path>
              <a:moveTo>
                <a:pt x="0" y="0"/>
              </a:moveTo>
              <a:lnTo>
                <a:pt x="0" y="704848"/>
              </a:lnTo>
              <a:lnTo>
                <a:pt x="229841" y="7048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DC497-0394-47D8-A841-1EB441D5A737}">
      <dsp:nvSpPr>
        <dsp:cNvPr id="0" name=""/>
        <dsp:cNvSpPr/>
      </dsp:nvSpPr>
      <dsp:spPr>
        <a:xfrm>
          <a:off x="1918116" y="767554"/>
          <a:ext cx="927028" cy="321778"/>
        </a:xfrm>
        <a:custGeom>
          <a:avLst/>
          <a:gdLst/>
          <a:ahLst/>
          <a:cxnLst/>
          <a:rect l="0" t="0" r="0" b="0"/>
          <a:pathLst>
            <a:path>
              <a:moveTo>
                <a:pt x="0" y="0"/>
              </a:moveTo>
              <a:lnTo>
                <a:pt x="0" y="160889"/>
              </a:lnTo>
              <a:lnTo>
                <a:pt x="927028" y="160889"/>
              </a:lnTo>
              <a:lnTo>
                <a:pt x="927028" y="32177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B0D0F3-E39F-4707-A16B-B40498497EC9}">
      <dsp:nvSpPr>
        <dsp:cNvPr id="0" name=""/>
        <dsp:cNvSpPr/>
      </dsp:nvSpPr>
      <dsp:spPr>
        <a:xfrm>
          <a:off x="378176" y="1855471"/>
          <a:ext cx="229841" cy="2880683"/>
        </a:xfrm>
        <a:custGeom>
          <a:avLst/>
          <a:gdLst/>
          <a:ahLst/>
          <a:cxnLst/>
          <a:rect l="0" t="0" r="0" b="0"/>
          <a:pathLst>
            <a:path>
              <a:moveTo>
                <a:pt x="0" y="0"/>
              </a:moveTo>
              <a:lnTo>
                <a:pt x="0" y="2880683"/>
              </a:lnTo>
              <a:lnTo>
                <a:pt x="229841" y="2880683"/>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647C6-CC9B-433A-9B1C-9462274A014F}">
      <dsp:nvSpPr>
        <dsp:cNvPr id="0" name=""/>
        <dsp:cNvSpPr/>
      </dsp:nvSpPr>
      <dsp:spPr>
        <a:xfrm>
          <a:off x="378176" y="1855471"/>
          <a:ext cx="229841" cy="1792765"/>
        </a:xfrm>
        <a:custGeom>
          <a:avLst/>
          <a:gdLst/>
          <a:ahLst/>
          <a:cxnLst/>
          <a:rect l="0" t="0" r="0" b="0"/>
          <a:pathLst>
            <a:path>
              <a:moveTo>
                <a:pt x="0" y="0"/>
              </a:moveTo>
              <a:lnTo>
                <a:pt x="0" y="1792765"/>
              </a:lnTo>
              <a:lnTo>
                <a:pt x="229841" y="179276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172B0-E779-432F-BA1E-E7D475E88726}">
      <dsp:nvSpPr>
        <dsp:cNvPr id="0" name=""/>
        <dsp:cNvSpPr/>
      </dsp:nvSpPr>
      <dsp:spPr>
        <a:xfrm>
          <a:off x="378176" y="1855471"/>
          <a:ext cx="229841" cy="704848"/>
        </a:xfrm>
        <a:custGeom>
          <a:avLst/>
          <a:gdLst/>
          <a:ahLst/>
          <a:cxnLst/>
          <a:rect l="0" t="0" r="0" b="0"/>
          <a:pathLst>
            <a:path>
              <a:moveTo>
                <a:pt x="0" y="0"/>
              </a:moveTo>
              <a:lnTo>
                <a:pt x="0" y="704848"/>
              </a:lnTo>
              <a:lnTo>
                <a:pt x="229841" y="7048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584EB-26F8-4BD3-A527-6A2BE74F3DF6}">
      <dsp:nvSpPr>
        <dsp:cNvPr id="0" name=""/>
        <dsp:cNvSpPr/>
      </dsp:nvSpPr>
      <dsp:spPr>
        <a:xfrm>
          <a:off x="991088" y="767554"/>
          <a:ext cx="927028" cy="321778"/>
        </a:xfrm>
        <a:custGeom>
          <a:avLst/>
          <a:gdLst/>
          <a:ahLst/>
          <a:cxnLst/>
          <a:rect l="0" t="0" r="0" b="0"/>
          <a:pathLst>
            <a:path>
              <a:moveTo>
                <a:pt x="927028" y="0"/>
              </a:moveTo>
              <a:lnTo>
                <a:pt x="927028" y="160889"/>
              </a:lnTo>
              <a:lnTo>
                <a:pt x="0" y="160889"/>
              </a:lnTo>
              <a:lnTo>
                <a:pt x="0" y="32177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63984-95F7-424D-8FAC-637505740F6E}">
      <dsp:nvSpPr>
        <dsp:cNvPr id="0" name=""/>
        <dsp:cNvSpPr/>
      </dsp:nvSpPr>
      <dsp:spPr>
        <a:xfrm>
          <a:off x="1151977" y="1414"/>
          <a:ext cx="1532278" cy="766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kumimoji="0" lang="ar-LB" sz="1600" b="0" i="0" u="none" strike="noStrike" kern="1200" cap="none" spc="0" normalizeH="0" baseline="0" noProof="0" dirty="0">
              <a:ln/>
              <a:effectLst/>
              <a:uLnTx/>
              <a:uFillTx/>
              <a:latin typeface="+mn-lt"/>
              <a:ea typeface="+mn-ea"/>
              <a:cs typeface="+mn-cs"/>
            </a:rPr>
            <a:t>دليل المتانة الاقتصادية</a:t>
          </a:r>
          <a:endParaRPr lang="en-US" sz="1600" kern="1200" dirty="0">
            <a:latin typeface="+mn-lt"/>
          </a:endParaRPr>
        </a:p>
      </dsp:txBody>
      <dsp:txXfrm>
        <a:off x="1151977" y="1414"/>
        <a:ext cx="1532278" cy="766139"/>
      </dsp:txXfrm>
    </dsp:sp>
    <dsp:sp modelId="{D337B771-4DF4-4AC8-AE2C-4140BA8C9ED2}">
      <dsp:nvSpPr>
        <dsp:cNvPr id="0" name=""/>
        <dsp:cNvSpPr/>
      </dsp:nvSpPr>
      <dsp:spPr>
        <a:xfrm>
          <a:off x="224948" y="1089332"/>
          <a:ext cx="1532278" cy="7661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kumimoji="0" lang="ar-LB" sz="1600" b="0" i="0" u="none" strike="noStrike" kern="1200" cap="none" spc="0" normalizeH="0" baseline="0" noProof="0" dirty="0">
              <a:ln/>
              <a:effectLst/>
              <a:uLnTx/>
              <a:uFillTx/>
              <a:latin typeface="+mn-lt"/>
              <a:ea typeface="+mn-ea"/>
              <a:cs typeface="+mn-cs"/>
            </a:rPr>
            <a:t>دليل متانة الاقتصاد الحقيقي</a:t>
          </a:r>
          <a:endParaRPr lang="en-US" sz="1600" kern="1200" dirty="0">
            <a:latin typeface="+mn-lt"/>
          </a:endParaRPr>
        </a:p>
      </dsp:txBody>
      <dsp:txXfrm>
        <a:off x="224948" y="1089332"/>
        <a:ext cx="1532278" cy="766139"/>
      </dsp:txXfrm>
    </dsp:sp>
    <dsp:sp modelId="{17F909A1-25C3-4462-8436-8E0DDD041661}">
      <dsp:nvSpPr>
        <dsp:cNvPr id="0" name=""/>
        <dsp:cNvSpPr/>
      </dsp:nvSpPr>
      <dsp:spPr>
        <a:xfrm>
          <a:off x="608018" y="2177250"/>
          <a:ext cx="1532278" cy="766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LB" sz="1600" kern="1200" dirty="0">
              <a:latin typeface="+mn-lt"/>
              <a:ea typeface="+mn-ea"/>
              <a:cs typeface="+mn-cs"/>
            </a:rPr>
            <a:t>هشاشة التبادل التجاري والزراعة</a:t>
          </a:r>
          <a:endParaRPr lang="en-US" sz="1600" kern="1200" dirty="0">
            <a:latin typeface="+mn-lt"/>
          </a:endParaRPr>
        </a:p>
      </dsp:txBody>
      <dsp:txXfrm>
        <a:off x="608018" y="2177250"/>
        <a:ext cx="1532278" cy="766139"/>
      </dsp:txXfrm>
    </dsp:sp>
    <dsp:sp modelId="{ADF94FAC-5F67-49EC-B465-0FDF03291A0C}">
      <dsp:nvSpPr>
        <dsp:cNvPr id="0" name=""/>
        <dsp:cNvSpPr/>
      </dsp:nvSpPr>
      <dsp:spPr>
        <a:xfrm>
          <a:off x="608018" y="3265168"/>
          <a:ext cx="1532278" cy="766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LB" sz="1600" kern="1200" dirty="0">
              <a:latin typeface="+mn-lt"/>
              <a:ea typeface="+mn-ea"/>
              <a:cs typeface="+mn-cs"/>
            </a:rPr>
            <a:t>التعقيد الاقتصادي والمتانة التكنولوجية</a:t>
          </a:r>
          <a:endParaRPr lang="en-US" sz="1600" kern="1200" dirty="0">
            <a:latin typeface="+mn-lt"/>
          </a:endParaRPr>
        </a:p>
      </dsp:txBody>
      <dsp:txXfrm>
        <a:off x="608018" y="3265168"/>
        <a:ext cx="1532278" cy="766139"/>
      </dsp:txXfrm>
    </dsp:sp>
    <dsp:sp modelId="{7DF73377-D701-4EB5-B204-FB0FD483AADF}">
      <dsp:nvSpPr>
        <dsp:cNvPr id="0" name=""/>
        <dsp:cNvSpPr/>
      </dsp:nvSpPr>
      <dsp:spPr>
        <a:xfrm>
          <a:off x="608018" y="4353085"/>
          <a:ext cx="1532278" cy="766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LB" sz="1600" kern="1200" dirty="0">
              <a:latin typeface="+mn-lt"/>
            </a:rPr>
            <a:t>العمالة الهشة</a:t>
          </a:r>
          <a:endParaRPr lang="en-US" sz="1600" kern="1200" dirty="0">
            <a:latin typeface="+mn-lt"/>
          </a:endParaRPr>
        </a:p>
      </dsp:txBody>
      <dsp:txXfrm>
        <a:off x="608018" y="4353085"/>
        <a:ext cx="1532278" cy="766139"/>
      </dsp:txXfrm>
    </dsp:sp>
    <dsp:sp modelId="{A3B5AF2F-2090-4C99-9070-4AFD7EC91F65}">
      <dsp:nvSpPr>
        <dsp:cNvPr id="0" name=""/>
        <dsp:cNvSpPr/>
      </dsp:nvSpPr>
      <dsp:spPr>
        <a:xfrm>
          <a:off x="2079005" y="1089332"/>
          <a:ext cx="1532278" cy="7661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kumimoji="0" lang="ar-LB" sz="1600" b="0" i="0" u="none" strike="noStrike" kern="1200" cap="none" spc="0" normalizeH="0" baseline="0" noProof="0" dirty="0">
              <a:ln/>
              <a:effectLst/>
              <a:uLnTx/>
              <a:uFillTx/>
              <a:latin typeface="+mn-lt"/>
              <a:ea typeface="+mn-ea"/>
              <a:cs typeface="+mn-cs"/>
            </a:rPr>
            <a:t>دليل المتانة المالية</a:t>
          </a:r>
          <a:endParaRPr lang="en-US" sz="1600" kern="1200" dirty="0">
            <a:latin typeface="+mn-lt"/>
          </a:endParaRPr>
        </a:p>
      </dsp:txBody>
      <dsp:txXfrm>
        <a:off x="2079005" y="1089332"/>
        <a:ext cx="1532278" cy="766139"/>
      </dsp:txXfrm>
    </dsp:sp>
    <dsp:sp modelId="{671181E6-7BC0-4765-A94A-05BF58960445}">
      <dsp:nvSpPr>
        <dsp:cNvPr id="0" name=""/>
        <dsp:cNvSpPr/>
      </dsp:nvSpPr>
      <dsp:spPr>
        <a:xfrm>
          <a:off x="2462075" y="2177250"/>
          <a:ext cx="1532278" cy="766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LB" sz="1600" kern="1200" dirty="0">
              <a:latin typeface="+mn-lt"/>
              <a:ea typeface="+mn-ea"/>
              <a:cs typeface="+mn-cs"/>
            </a:rPr>
            <a:t>نسبة الدين إلى الناتج المحلي الإجمالي</a:t>
          </a:r>
          <a:endParaRPr lang="en-US" sz="1600" kern="1200" dirty="0">
            <a:latin typeface="+mn-lt"/>
          </a:endParaRPr>
        </a:p>
      </dsp:txBody>
      <dsp:txXfrm>
        <a:off x="2462075" y="2177250"/>
        <a:ext cx="1532278" cy="766139"/>
      </dsp:txXfrm>
    </dsp:sp>
    <dsp:sp modelId="{F86ACBE3-EF49-4E81-A409-96E264D1F4B4}">
      <dsp:nvSpPr>
        <dsp:cNvPr id="0" name=""/>
        <dsp:cNvSpPr/>
      </dsp:nvSpPr>
      <dsp:spPr>
        <a:xfrm>
          <a:off x="2462075" y="3265168"/>
          <a:ext cx="1532278" cy="766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LB" sz="1600" kern="1200" dirty="0">
              <a:latin typeface="+mn-lt"/>
              <a:ea typeface="+mn-ea"/>
              <a:cs typeface="+mn-cs"/>
            </a:rPr>
            <a:t>التصنيفات الائتمانية</a:t>
          </a:r>
          <a:endParaRPr lang="en-US" sz="1600" kern="1200" dirty="0">
            <a:latin typeface="+mn-lt"/>
          </a:endParaRPr>
        </a:p>
      </dsp:txBody>
      <dsp:txXfrm>
        <a:off x="2462075" y="3265168"/>
        <a:ext cx="1532278" cy="766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F51A-DA68-4B8F-A6E6-BEC5BF64232A}">
      <dsp:nvSpPr>
        <dsp:cNvPr id="0" name=""/>
        <dsp:cNvSpPr/>
      </dsp:nvSpPr>
      <dsp:spPr>
        <a:xfrm>
          <a:off x="9609486" y="1881605"/>
          <a:ext cx="233016" cy="2920467"/>
        </a:xfrm>
        <a:custGeom>
          <a:avLst/>
          <a:gdLst/>
          <a:ahLst/>
          <a:cxnLst/>
          <a:rect l="0" t="0" r="0" b="0"/>
          <a:pathLst>
            <a:path>
              <a:moveTo>
                <a:pt x="0" y="0"/>
              </a:moveTo>
              <a:lnTo>
                <a:pt x="0" y="2920467"/>
              </a:lnTo>
              <a:lnTo>
                <a:pt x="233016" y="292046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D8F8E-7651-46A3-B2D3-E291B2C84143}">
      <dsp:nvSpPr>
        <dsp:cNvPr id="0" name=""/>
        <dsp:cNvSpPr/>
      </dsp:nvSpPr>
      <dsp:spPr>
        <a:xfrm>
          <a:off x="9609486" y="1881605"/>
          <a:ext cx="233016" cy="1817524"/>
        </a:xfrm>
        <a:custGeom>
          <a:avLst/>
          <a:gdLst/>
          <a:ahLst/>
          <a:cxnLst/>
          <a:rect l="0" t="0" r="0" b="0"/>
          <a:pathLst>
            <a:path>
              <a:moveTo>
                <a:pt x="0" y="0"/>
              </a:moveTo>
              <a:lnTo>
                <a:pt x="0" y="1817524"/>
              </a:lnTo>
              <a:lnTo>
                <a:pt x="233016" y="1817524"/>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83F68-73DF-493B-9A01-28682623EBD7}">
      <dsp:nvSpPr>
        <dsp:cNvPr id="0" name=""/>
        <dsp:cNvSpPr/>
      </dsp:nvSpPr>
      <dsp:spPr>
        <a:xfrm>
          <a:off x="9609486" y="1881605"/>
          <a:ext cx="233016" cy="714582"/>
        </a:xfrm>
        <a:custGeom>
          <a:avLst/>
          <a:gdLst/>
          <a:ahLst/>
          <a:cxnLst/>
          <a:rect l="0" t="0" r="0" b="0"/>
          <a:pathLst>
            <a:path>
              <a:moveTo>
                <a:pt x="0" y="0"/>
              </a:moveTo>
              <a:lnTo>
                <a:pt x="0" y="714582"/>
              </a:lnTo>
              <a:lnTo>
                <a:pt x="233016" y="71458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0A112-D0B4-4131-99B8-C9162F379721}">
      <dsp:nvSpPr>
        <dsp:cNvPr id="0" name=""/>
        <dsp:cNvSpPr/>
      </dsp:nvSpPr>
      <dsp:spPr>
        <a:xfrm>
          <a:off x="6471537" y="778662"/>
          <a:ext cx="3759325" cy="326222"/>
        </a:xfrm>
        <a:custGeom>
          <a:avLst/>
          <a:gdLst/>
          <a:ahLst/>
          <a:cxnLst/>
          <a:rect l="0" t="0" r="0" b="0"/>
          <a:pathLst>
            <a:path>
              <a:moveTo>
                <a:pt x="0" y="0"/>
              </a:moveTo>
              <a:lnTo>
                <a:pt x="0" y="163111"/>
              </a:lnTo>
              <a:lnTo>
                <a:pt x="3759325" y="163111"/>
              </a:lnTo>
              <a:lnTo>
                <a:pt x="3759325" y="32622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0AA7B-F492-4126-9847-9C0AA5DB95B5}">
      <dsp:nvSpPr>
        <dsp:cNvPr id="0" name=""/>
        <dsp:cNvSpPr/>
      </dsp:nvSpPr>
      <dsp:spPr>
        <a:xfrm>
          <a:off x="7729823" y="2984547"/>
          <a:ext cx="233016" cy="1817524"/>
        </a:xfrm>
        <a:custGeom>
          <a:avLst/>
          <a:gdLst/>
          <a:ahLst/>
          <a:cxnLst/>
          <a:rect l="0" t="0" r="0" b="0"/>
          <a:pathLst>
            <a:path>
              <a:moveTo>
                <a:pt x="0" y="0"/>
              </a:moveTo>
              <a:lnTo>
                <a:pt x="0" y="1817524"/>
              </a:lnTo>
              <a:lnTo>
                <a:pt x="233016" y="1817524"/>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53838-B5DB-4863-B207-E23C1D694244}">
      <dsp:nvSpPr>
        <dsp:cNvPr id="0" name=""/>
        <dsp:cNvSpPr/>
      </dsp:nvSpPr>
      <dsp:spPr>
        <a:xfrm>
          <a:off x="7729823" y="2984547"/>
          <a:ext cx="233016" cy="714582"/>
        </a:xfrm>
        <a:custGeom>
          <a:avLst/>
          <a:gdLst/>
          <a:ahLst/>
          <a:cxnLst/>
          <a:rect l="0" t="0" r="0" b="0"/>
          <a:pathLst>
            <a:path>
              <a:moveTo>
                <a:pt x="0" y="0"/>
              </a:moveTo>
              <a:lnTo>
                <a:pt x="0" y="714582"/>
              </a:lnTo>
              <a:lnTo>
                <a:pt x="233016" y="714582"/>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AB54-9BFA-4A6F-94D2-35A407100028}">
      <dsp:nvSpPr>
        <dsp:cNvPr id="0" name=""/>
        <dsp:cNvSpPr/>
      </dsp:nvSpPr>
      <dsp:spPr>
        <a:xfrm>
          <a:off x="7411368" y="1881605"/>
          <a:ext cx="939831" cy="326222"/>
        </a:xfrm>
        <a:custGeom>
          <a:avLst/>
          <a:gdLst/>
          <a:ahLst/>
          <a:cxnLst/>
          <a:rect l="0" t="0" r="0" b="0"/>
          <a:pathLst>
            <a:path>
              <a:moveTo>
                <a:pt x="0" y="0"/>
              </a:moveTo>
              <a:lnTo>
                <a:pt x="0" y="163111"/>
              </a:lnTo>
              <a:lnTo>
                <a:pt x="939831" y="163111"/>
              </a:lnTo>
              <a:lnTo>
                <a:pt x="939831" y="32622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0A239-B8A7-4DEE-AC7C-B27A035A0A61}">
      <dsp:nvSpPr>
        <dsp:cNvPr id="0" name=""/>
        <dsp:cNvSpPr/>
      </dsp:nvSpPr>
      <dsp:spPr>
        <a:xfrm>
          <a:off x="6471537" y="1881605"/>
          <a:ext cx="939831" cy="326222"/>
        </a:xfrm>
        <a:custGeom>
          <a:avLst/>
          <a:gdLst/>
          <a:ahLst/>
          <a:cxnLst/>
          <a:rect l="0" t="0" r="0" b="0"/>
          <a:pathLst>
            <a:path>
              <a:moveTo>
                <a:pt x="939831" y="0"/>
              </a:moveTo>
              <a:lnTo>
                <a:pt x="939831" y="163111"/>
              </a:lnTo>
              <a:lnTo>
                <a:pt x="0" y="163111"/>
              </a:lnTo>
              <a:lnTo>
                <a:pt x="0" y="32622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149F1-6D95-4460-911F-41293075144E}">
      <dsp:nvSpPr>
        <dsp:cNvPr id="0" name=""/>
        <dsp:cNvSpPr/>
      </dsp:nvSpPr>
      <dsp:spPr>
        <a:xfrm>
          <a:off x="6471537" y="778662"/>
          <a:ext cx="939831" cy="326222"/>
        </a:xfrm>
        <a:custGeom>
          <a:avLst/>
          <a:gdLst/>
          <a:ahLst/>
          <a:cxnLst/>
          <a:rect l="0" t="0" r="0" b="0"/>
          <a:pathLst>
            <a:path>
              <a:moveTo>
                <a:pt x="0" y="0"/>
              </a:moveTo>
              <a:lnTo>
                <a:pt x="0" y="163111"/>
              </a:lnTo>
              <a:lnTo>
                <a:pt x="939831" y="163111"/>
              </a:lnTo>
              <a:lnTo>
                <a:pt x="939831" y="32622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B44DE-F2DC-4B50-8E94-00BAAED727FA}">
      <dsp:nvSpPr>
        <dsp:cNvPr id="0" name=""/>
        <dsp:cNvSpPr/>
      </dsp:nvSpPr>
      <dsp:spPr>
        <a:xfrm>
          <a:off x="3970498" y="2984547"/>
          <a:ext cx="233016" cy="1817524"/>
        </a:xfrm>
        <a:custGeom>
          <a:avLst/>
          <a:gdLst/>
          <a:ahLst/>
          <a:cxnLst/>
          <a:rect l="0" t="0" r="0" b="0"/>
          <a:pathLst>
            <a:path>
              <a:moveTo>
                <a:pt x="0" y="0"/>
              </a:moveTo>
              <a:lnTo>
                <a:pt x="0" y="1817524"/>
              </a:lnTo>
              <a:lnTo>
                <a:pt x="233016" y="1817524"/>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A16E7-CE55-41ED-A5B3-C9403E523728}">
      <dsp:nvSpPr>
        <dsp:cNvPr id="0" name=""/>
        <dsp:cNvSpPr/>
      </dsp:nvSpPr>
      <dsp:spPr>
        <a:xfrm>
          <a:off x="3970498" y="2984547"/>
          <a:ext cx="233016" cy="714582"/>
        </a:xfrm>
        <a:custGeom>
          <a:avLst/>
          <a:gdLst/>
          <a:ahLst/>
          <a:cxnLst/>
          <a:rect l="0" t="0" r="0" b="0"/>
          <a:pathLst>
            <a:path>
              <a:moveTo>
                <a:pt x="0" y="0"/>
              </a:moveTo>
              <a:lnTo>
                <a:pt x="0" y="714582"/>
              </a:lnTo>
              <a:lnTo>
                <a:pt x="233016" y="714582"/>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51E60-8A80-4960-A366-DD53E54382EB}">
      <dsp:nvSpPr>
        <dsp:cNvPr id="0" name=""/>
        <dsp:cNvSpPr/>
      </dsp:nvSpPr>
      <dsp:spPr>
        <a:xfrm>
          <a:off x="2712212" y="1881605"/>
          <a:ext cx="1879662" cy="326222"/>
        </a:xfrm>
        <a:custGeom>
          <a:avLst/>
          <a:gdLst/>
          <a:ahLst/>
          <a:cxnLst/>
          <a:rect l="0" t="0" r="0" b="0"/>
          <a:pathLst>
            <a:path>
              <a:moveTo>
                <a:pt x="0" y="0"/>
              </a:moveTo>
              <a:lnTo>
                <a:pt x="0" y="163111"/>
              </a:lnTo>
              <a:lnTo>
                <a:pt x="1879662" y="163111"/>
              </a:lnTo>
              <a:lnTo>
                <a:pt x="1879662" y="32622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AC000-C807-432F-88FD-EC3A942E601B}">
      <dsp:nvSpPr>
        <dsp:cNvPr id="0" name=""/>
        <dsp:cNvSpPr/>
      </dsp:nvSpPr>
      <dsp:spPr>
        <a:xfrm>
          <a:off x="2666492" y="1881605"/>
          <a:ext cx="91440" cy="326222"/>
        </a:xfrm>
        <a:custGeom>
          <a:avLst/>
          <a:gdLst/>
          <a:ahLst/>
          <a:cxnLst/>
          <a:rect l="0" t="0" r="0" b="0"/>
          <a:pathLst>
            <a:path>
              <a:moveTo>
                <a:pt x="45720" y="0"/>
              </a:moveTo>
              <a:lnTo>
                <a:pt x="45720" y="32622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6EDAC-5724-4F49-86C7-8E343446EB10}">
      <dsp:nvSpPr>
        <dsp:cNvPr id="0" name=""/>
        <dsp:cNvSpPr/>
      </dsp:nvSpPr>
      <dsp:spPr>
        <a:xfrm>
          <a:off x="832549" y="1881605"/>
          <a:ext cx="1879662" cy="326222"/>
        </a:xfrm>
        <a:custGeom>
          <a:avLst/>
          <a:gdLst/>
          <a:ahLst/>
          <a:cxnLst/>
          <a:rect l="0" t="0" r="0" b="0"/>
          <a:pathLst>
            <a:path>
              <a:moveTo>
                <a:pt x="1879662" y="0"/>
              </a:moveTo>
              <a:lnTo>
                <a:pt x="1879662" y="163111"/>
              </a:lnTo>
              <a:lnTo>
                <a:pt x="0" y="163111"/>
              </a:lnTo>
              <a:lnTo>
                <a:pt x="0" y="32622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232EA6-0978-4522-950C-D93541B86576}">
      <dsp:nvSpPr>
        <dsp:cNvPr id="0" name=""/>
        <dsp:cNvSpPr/>
      </dsp:nvSpPr>
      <dsp:spPr>
        <a:xfrm>
          <a:off x="2712212" y="778662"/>
          <a:ext cx="3759325" cy="326222"/>
        </a:xfrm>
        <a:custGeom>
          <a:avLst/>
          <a:gdLst/>
          <a:ahLst/>
          <a:cxnLst/>
          <a:rect l="0" t="0" r="0" b="0"/>
          <a:pathLst>
            <a:path>
              <a:moveTo>
                <a:pt x="3759325" y="0"/>
              </a:moveTo>
              <a:lnTo>
                <a:pt x="3759325" y="163111"/>
              </a:lnTo>
              <a:lnTo>
                <a:pt x="0" y="163111"/>
              </a:lnTo>
              <a:lnTo>
                <a:pt x="0" y="326222"/>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D1FBC-ED65-47BE-BC98-7E2504B66656}">
      <dsp:nvSpPr>
        <dsp:cNvPr id="0" name=""/>
        <dsp:cNvSpPr/>
      </dsp:nvSpPr>
      <dsp:spPr>
        <a:xfrm>
          <a:off x="5694817" y="1942"/>
          <a:ext cx="1553440" cy="7767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دليل اللامساواة في التنمية</a:t>
          </a:r>
          <a:endParaRPr lang="en-US" sz="1200" kern="1200" dirty="0"/>
        </a:p>
      </dsp:txBody>
      <dsp:txXfrm>
        <a:off x="5694817" y="1942"/>
        <a:ext cx="1553440" cy="776720"/>
      </dsp:txXfrm>
    </dsp:sp>
    <dsp:sp modelId="{BF272A12-6524-442F-8A3B-801B36CA79FA}">
      <dsp:nvSpPr>
        <dsp:cNvPr id="0" name=""/>
        <dsp:cNvSpPr/>
      </dsp:nvSpPr>
      <dsp:spPr>
        <a:xfrm>
          <a:off x="1935492" y="1104884"/>
          <a:ext cx="1553440" cy="7767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التنمية البشرية</a:t>
          </a:r>
          <a:endParaRPr lang="en-US" sz="1200" kern="1200" dirty="0"/>
        </a:p>
      </dsp:txBody>
      <dsp:txXfrm>
        <a:off x="1935492" y="1104884"/>
        <a:ext cx="1553440" cy="776720"/>
      </dsp:txXfrm>
    </dsp:sp>
    <dsp:sp modelId="{4343CD13-0BED-4781-AF78-0FA4BF0D1EB8}">
      <dsp:nvSpPr>
        <dsp:cNvPr id="0" name=""/>
        <dsp:cNvSpPr/>
      </dsp:nvSpPr>
      <dsp:spPr>
        <a:xfrm>
          <a:off x="55829"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الصحة</a:t>
          </a:r>
          <a:endParaRPr lang="en-US" sz="1200" kern="1200" dirty="0"/>
        </a:p>
      </dsp:txBody>
      <dsp:txXfrm>
        <a:off x="55829" y="2207827"/>
        <a:ext cx="1553440" cy="776720"/>
      </dsp:txXfrm>
    </dsp:sp>
    <dsp:sp modelId="{430014C6-AB48-463E-AF34-E70C519E0CAA}">
      <dsp:nvSpPr>
        <dsp:cNvPr id="0" name=""/>
        <dsp:cNvSpPr/>
      </dsp:nvSpPr>
      <dsp:spPr>
        <a:xfrm>
          <a:off x="1935492"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التعليم</a:t>
          </a:r>
          <a:endParaRPr lang="en-US" sz="1200" kern="1200" dirty="0"/>
        </a:p>
      </dsp:txBody>
      <dsp:txXfrm>
        <a:off x="1935492" y="2207827"/>
        <a:ext cx="1553440" cy="776720"/>
      </dsp:txXfrm>
    </dsp:sp>
    <dsp:sp modelId="{704CC9B8-E4D2-4B41-B901-A52C838EE9A7}">
      <dsp:nvSpPr>
        <dsp:cNvPr id="0" name=""/>
        <dsp:cNvSpPr/>
      </dsp:nvSpPr>
      <dsp:spPr>
        <a:xfrm>
          <a:off x="3815154"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الدخل والشمول المالي</a:t>
          </a:r>
          <a:endParaRPr lang="en-US" sz="1200" kern="1200" dirty="0"/>
        </a:p>
      </dsp:txBody>
      <dsp:txXfrm>
        <a:off x="3815154" y="2207827"/>
        <a:ext cx="1553440" cy="776720"/>
      </dsp:txXfrm>
    </dsp:sp>
    <dsp:sp modelId="{8ACC6C9A-38BC-45EB-9B51-92F6D50CA9FA}">
      <dsp:nvSpPr>
        <dsp:cNvPr id="0" name=""/>
        <dsp:cNvSpPr/>
      </dsp:nvSpPr>
      <dsp:spPr>
        <a:xfrm>
          <a:off x="4203514" y="3310769"/>
          <a:ext cx="1553440" cy="776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الدخل</a:t>
          </a:r>
          <a:endParaRPr lang="en-US" sz="1200" kern="1200" dirty="0"/>
        </a:p>
      </dsp:txBody>
      <dsp:txXfrm>
        <a:off x="4203514" y="3310769"/>
        <a:ext cx="1553440" cy="776720"/>
      </dsp:txXfrm>
    </dsp:sp>
    <dsp:sp modelId="{71E71A3A-F8BF-4ADC-9E9C-43504261E2D2}">
      <dsp:nvSpPr>
        <dsp:cNvPr id="0" name=""/>
        <dsp:cNvSpPr/>
      </dsp:nvSpPr>
      <dsp:spPr>
        <a:xfrm>
          <a:off x="4203514" y="4413712"/>
          <a:ext cx="1553440" cy="776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الثروة</a:t>
          </a:r>
          <a:endParaRPr lang="en-US" sz="1200" kern="1200" dirty="0"/>
        </a:p>
      </dsp:txBody>
      <dsp:txXfrm>
        <a:off x="4203514" y="4413712"/>
        <a:ext cx="1553440" cy="776720"/>
      </dsp:txXfrm>
    </dsp:sp>
    <dsp:sp modelId="{9E7E1C57-43C1-4770-AA67-6F68150D570F}">
      <dsp:nvSpPr>
        <dsp:cNvPr id="0" name=""/>
        <dsp:cNvSpPr/>
      </dsp:nvSpPr>
      <dsp:spPr>
        <a:xfrm>
          <a:off x="6634648" y="1104884"/>
          <a:ext cx="1553440" cy="7767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الاستدامة البيئية</a:t>
          </a:r>
          <a:endParaRPr lang="en-US" sz="1200" kern="1200" dirty="0"/>
        </a:p>
      </dsp:txBody>
      <dsp:txXfrm>
        <a:off x="6634648" y="1104884"/>
        <a:ext cx="1553440" cy="776720"/>
      </dsp:txXfrm>
    </dsp:sp>
    <dsp:sp modelId="{496BC15E-FCAF-47E8-B087-50564B342517}">
      <dsp:nvSpPr>
        <dsp:cNvPr id="0" name=""/>
        <dsp:cNvSpPr/>
      </dsp:nvSpPr>
      <dsp:spPr>
        <a:xfrm>
          <a:off x="5694817"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انبعاثات الكربون</a:t>
          </a:r>
          <a:endParaRPr lang="en-US" sz="1200" kern="1200" dirty="0"/>
        </a:p>
      </dsp:txBody>
      <dsp:txXfrm>
        <a:off x="5694817" y="2207827"/>
        <a:ext cx="1553440" cy="776720"/>
      </dsp:txXfrm>
    </dsp:sp>
    <dsp:sp modelId="{1BF1BFA9-D586-4638-B4A1-5557DCA0A316}">
      <dsp:nvSpPr>
        <dsp:cNvPr id="0" name=""/>
        <dsp:cNvSpPr/>
      </dsp:nvSpPr>
      <dsp:spPr>
        <a:xfrm>
          <a:off x="7574479"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الصحة البيئية</a:t>
          </a:r>
          <a:endParaRPr lang="en-US" sz="1200" kern="1200" dirty="0"/>
        </a:p>
      </dsp:txBody>
      <dsp:txXfrm>
        <a:off x="7574479" y="2207827"/>
        <a:ext cx="1553440" cy="776720"/>
      </dsp:txXfrm>
    </dsp:sp>
    <dsp:sp modelId="{2728342B-ADE1-490A-A5E6-78AB08FD9FF9}">
      <dsp:nvSpPr>
        <dsp:cNvPr id="0" name=""/>
        <dsp:cNvSpPr/>
      </dsp:nvSpPr>
      <dsp:spPr>
        <a:xfrm>
          <a:off x="7962839" y="3310769"/>
          <a:ext cx="1553440" cy="776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معدل الوفيات الناتجة عن تلوث الهواء</a:t>
          </a:r>
          <a:endParaRPr lang="en-US" sz="1200" kern="1200" dirty="0"/>
        </a:p>
      </dsp:txBody>
      <dsp:txXfrm>
        <a:off x="7962839" y="3310769"/>
        <a:ext cx="1553440" cy="776720"/>
      </dsp:txXfrm>
    </dsp:sp>
    <dsp:sp modelId="{CAFBB0A9-6819-4D30-B49A-11362CF4F425}">
      <dsp:nvSpPr>
        <dsp:cNvPr id="0" name=""/>
        <dsp:cNvSpPr/>
      </dsp:nvSpPr>
      <dsp:spPr>
        <a:xfrm>
          <a:off x="7962839" y="4413712"/>
          <a:ext cx="1553440" cy="776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معدل الوفيات الناتجة عن قصور في توفر المياه والصرف الصحي والنظافة الصحية</a:t>
          </a:r>
          <a:endParaRPr lang="en-US" sz="1200" kern="1200" dirty="0"/>
        </a:p>
      </dsp:txBody>
      <dsp:txXfrm>
        <a:off x="7962839" y="4413712"/>
        <a:ext cx="1553440" cy="776720"/>
      </dsp:txXfrm>
    </dsp:sp>
    <dsp:sp modelId="{1FF6F19B-1DE9-4B15-8B70-CA1E1EAECDA3}">
      <dsp:nvSpPr>
        <dsp:cNvPr id="0" name=""/>
        <dsp:cNvSpPr/>
      </dsp:nvSpPr>
      <dsp:spPr>
        <a:xfrm>
          <a:off x="9454142" y="1104884"/>
          <a:ext cx="1553440" cy="7767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الحوكمة</a:t>
          </a:r>
          <a:endParaRPr lang="en-US" sz="1200" kern="1200" dirty="0"/>
        </a:p>
      </dsp:txBody>
      <dsp:txXfrm>
        <a:off x="9454142" y="1104884"/>
        <a:ext cx="1553440" cy="776720"/>
      </dsp:txXfrm>
    </dsp:sp>
    <dsp:sp modelId="{E60E5FEE-27D2-4C0E-B3E3-0FA6C390F36A}">
      <dsp:nvSpPr>
        <dsp:cNvPr id="0" name=""/>
        <dsp:cNvSpPr/>
      </dsp:nvSpPr>
      <dsp:spPr>
        <a:xfrm>
          <a:off x="9842502" y="2207827"/>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الحريات المدنية</a:t>
          </a:r>
          <a:endParaRPr lang="en-US" sz="1200" kern="1200" dirty="0"/>
        </a:p>
      </dsp:txBody>
      <dsp:txXfrm>
        <a:off x="9842502" y="2207827"/>
        <a:ext cx="1553440" cy="776720"/>
      </dsp:txXfrm>
    </dsp:sp>
    <dsp:sp modelId="{6E80F678-7090-4922-9854-C409CAF42734}">
      <dsp:nvSpPr>
        <dsp:cNvPr id="0" name=""/>
        <dsp:cNvSpPr/>
      </dsp:nvSpPr>
      <dsp:spPr>
        <a:xfrm>
          <a:off x="9842502" y="3310769"/>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السلطة السياسية</a:t>
          </a:r>
          <a:endParaRPr lang="en-US" sz="1200" kern="1200" dirty="0"/>
        </a:p>
      </dsp:txBody>
      <dsp:txXfrm>
        <a:off x="9842502" y="3310769"/>
        <a:ext cx="1553440" cy="776720"/>
      </dsp:txXfrm>
    </dsp:sp>
    <dsp:sp modelId="{9EA4955F-30CC-476D-97E0-BE15E9A5AAD8}">
      <dsp:nvSpPr>
        <dsp:cNvPr id="0" name=""/>
        <dsp:cNvSpPr/>
      </dsp:nvSpPr>
      <dsp:spPr>
        <a:xfrm>
          <a:off x="9842502" y="4413712"/>
          <a:ext cx="1553440" cy="776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LB" sz="1200" kern="1200" dirty="0"/>
            <a:t>لامساواة في المشاركة</a:t>
          </a:r>
          <a:endParaRPr lang="en-US" sz="1200" kern="1200" dirty="0"/>
        </a:p>
      </dsp:txBody>
      <dsp:txXfrm>
        <a:off x="9842502" y="4413712"/>
        <a:ext cx="1553440" cy="7767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0.04849</cdr:x>
      <cdr:y>0.64793</cdr:y>
    </cdr:from>
    <cdr:to>
      <cdr:x>0.24545</cdr:x>
      <cdr:y>0.64839</cdr:y>
    </cdr:to>
    <cdr:cxnSp macro="">
      <cdr:nvCxnSpPr>
        <cdr:cNvPr id="3" name="Straight Arrow Connector 2">
          <a:extLst xmlns:a="http://schemas.openxmlformats.org/drawingml/2006/main">
            <a:ext uri="{FF2B5EF4-FFF2-40B4-BE49-F238E27FC236}">
              <a16:creationId xmlns:a16="http://schemas.microsoft.com/office/drawing/2014/main" id="{9B934A72-0F0B-48BF-84BC-08A9E90659E6}"/>
            </a:ext>
          </a:extLst>
        </cdr:cNvPr>
        <cdr:cNvCxnSpPr/>
      </cdr:nvCxnSpPr>
      <cdr:spPr>
        <a:xfrm xmlns:a="http://schemas.openxmlformats.org/drawingml/2006/main" flipH="1" flipV="1">
          <a:off x="516756" y="2733744"/>
          <a:ext cx="2099025" cy="1941"/>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0.20785</cdr:x>
      <cdr:y>0.02358</cdr:y>
    </cdr:from>
    <cdr:to>
      <cdr:x>0.44063</cdr:x>
      <cdr:y>0.08914</cdr:y>
    </cdr:to>
    <cdr:sp macro="" textlink="">
      <cdr:nvSpPr>
        <cdr:cNvPr id="7" name="TextBox 6"/>
        <cdr:cNvSpPr txBox="1"/>
      </cdr:nvSpPr>
      <cdr:spPr>
        <a:xfrm xmlns:a="http://schemas.openxmlformats.org/drawingml/2006/main">
          <a:off x="1953666" y="105682"/>
          <a:ext cx="2188029" cy="293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0.67568</cdr:x>
      <cdr:y>0.0244</cdr:y>
    </cdr:from>
    <cdr:to>
      <cdr:x>0.67695</cdr:x>
      <cdr:y>0.39954</cdr:y>
    </cdr:to>
    <cdr:cxnSp macro="">
      <cdr:nvCxnSpPr>
        <cdr:cNvPr id="9" name="Straight Arrow Connector 8">
          <a:extLst xmlns:a="http://schemas.openxmlformats.org/drawingml/2006/main">
            <a:ext uri="{FF2B5EF4-FFF2-40B4-BE49-F238E27FC236}">
              <a16:creationId xmlns:a16="http://schemas.microsoft.com/office/drawing/2014/main" id="{051413AA-2808-4B97-AA3B-0444F3DFE57C}"/>
            </a:ext>
          </a:extLst>
        </cdr:cNvPr>
        <cdr:cNvCxnSpPr/>
      </cdr:nvCxnSpPr>
      <cdr:spPr>
        <a:xfrm xmlns:a="http://schemas.openxmlformats.org/drawingml/2006/main" flipH="1" flipV="1">
          <a:off x="7200790" y="102941"/>
          <a:ext cx="13588" cy="1582785"/>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0.6862</cdr:x>
      <cdr:y>0.11865</cdr:y>
    </cdr:from>
    <cdr:to>
      <cdr:x>0.79414</cdr:x>
      <cdr:y>0.30441</cdr:y>
    </cdr:to>
    <cdr:sp macro="" textlink="">
      <cdr:nvSpPr>
        <cdr:cNvPr id="13" name="TextBox 12"/>
        <cdr:cNvSpPr txBox="1"/>
      </cdr:nvSpPr>
      <cdr:spPr>
        <a:xfrm xmlns:a="http://schemas.openxmlformats.org/drawingml/2006/main">
          <a:off x="5831064" y="514783"/>
          <a:ext cx="917266" cy="805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LB" sz="1600" b="1" dirty="0">
              <a:solidFill>
                <a:srgbClr val="FF0000"/>
              </a:solidFill>
            </a:rPr>
            <a:t>إنجازات أعلى</a:t>
          </a:r>
          <a:endParaRPr lang="en-US" sz="1600" b="1" dirty="0">
            <a:solidFill>
              <a:srgbClr val="FF0000"/>
            </a:solidFill>
          </a:endParaRPr>
        </a:p>
      </cdr:txBody>
    </cdr:sp>
  </cdr:relSizeAnchor>
  <cdr:relSizeAnchor xmlns:cdr="http://schemas.openxmlformats.org/drawingml/2006/chartDrawing">
    <cdr:from>
      <cdr:x>0.0734</cdr:x>
      <cdr:y>0.67995</cdr:y>
    </cdr:from>
    <cdr:to>
      <cdr:x>0.24246</cdr:x>
      <cdr:y>0.75798</cdr:y>
    </cdr:to>
    <cdr:sp macro="" textlink="">
      <cdr:nvSpPr>
        <cdr:cNvPr id="8" name="Rectangle 7">
          <a:extLst xmlns:a="http://schemas.openxmlformats.org/drawingml/2006/main">
            <a:ext uri="{FF2B5EF4-FFF2-40B4-BE49-F238E27FC236}">
              <a16:creationId xmlns:a16="http://schemas.microsoft.com/office/drawing/2014/main" id="{90FC4586-11B8-D64B-9522-5472AC926BB0}"/>
            </a:ext>
          </a:extLst>
        </cdr:cNvPr>
        <cdr:cNvSpPr/>
      </cdr:nvSpPr>
      <cdr:spPr>
        <a:xfrm xmlns:a="http://schemas.openxmlformats.org/drawingml/2006/main">
          <a:off x="623725" y="2950079"/>
          <a:ext cx="1436612"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ar-LB" sz="1600" b="1" dirty="0">
              <a:solidFill>
                <a:srgbClr val="FF0000"/>
              </a:solidFill>
            </a:rPr>
            <a:t>لامساواة أقل</a:t>
          </a:r>
          <a:endParaRPr lang="en-US" sz="16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0.22604</cdr:x>
      <cdr:y>0.84319</cdr:y>
    </cdr:from>
    <cdr:to>
      <cdr:x>0.33965</cdr:x>
      <cdr:y>0.90852</cdr:y>
    </cdr:to>
    <cdr:sp macro="" textlink="">
      <cdr:nvSpPr>
        <cdr:cNvPr id="2"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2684718" y="3812221"/>
          <a:ext cx="1349297"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LB" sz="1400" dirty="0">
              <a:solidFill>
                <a:schemeClr val="tx1">
                  <a:lumMod val="65000"/>
                  <a:lumOff val="35000"/>
                </a:schemeClr>
              </a:solidFill>
            </a:rPr>
            <a:t>فلسطين</a:t>
          </a:r>
          <a:endParaRPr lang="en-US" sz="1400" dirty="0">
            <a:solidFill>
              <a:schemeClr val="tx1">
                <a:lumMod val="65000"/>
                <a:lumOff val="35000"/>
              </a:schemeClr>
            </a:solidFill>
          </a:endParaRPr>
        </a:p>
      </cdr:txBody>
    </cdr:sp>
  </cdr:relSizeAnchor>
  <cdr:relSizeAnchor xmlns:cdr="http://schemas.openxmlformats.org/drawingml/2006/chartDrawing">
    <cdr:from>
      <cdr:x>0.38265</cdr:x>
      <cdr:y>0.84319</cdr:y>
    </cdr:from>
    <cdr:to>
      <cdr:x>0.43804</cdr:x>
      <cdr:y>0.90852</cdr:y>
    </cdr:to>
    <cdr:sp macro="" textlink="">
      <cdr:nvSpPr>
        <cdr:cNvPr id="3"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4544740" y="3812222"/>
          <a:ext cx="657922"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LB" sz="1400" dirty="0">
              <a:solidFill>
                <a:schemeClr val="tx1">
                  <a:lumMod val="65000"/>
                  <a:lumOff val="35000"/>
                </a:schemeClr>
              </a:solidFill>
            </a:rPr>
            <a:t>مصر</a:t>
          </a:r>
          <a:endParaRPr lang="en-US" sz="1400" dirty="0">
            <a:solidFill>
              <a:schemeClr val="tx1">
                <a:lumMod val="65000"/>
                <a:lumOff val="35000"/>
              </a:schemeClr>
            </a:solidFill>
          </a:endParaRPr>
        </a:p>
      </cdr:txBody>
    </cdr:sp>
  </cdr:relSizeAnchor>
  <cdr:relSizeAnchor xmlns:cdr="http://schemas.openxmlformats.org/drawingml/2006/chartDrawing">
    <cdr:from>
      <cdr:x>0.51068</cdr:x>
      <cdr:y>0.84319</cdr:y>
    </cdr:from>
    <cdr:to>
      <cdr:x>0.56608</cdr:x>
      <cdr:y>0.90852</cdr:y>
    </cdr:to>
    <cdr:sp macro="" textlink="">
      <cdr:nvSpPr>
        <cdr:cNvPr id="4"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6065395" y="3812221"/>
          <a:ext cx="657922"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LB" sz="1400" dirty="0">
              <a:solidFill>
                <a:schemeClr val="tx1">
                  <a:lumMod val="65000"/>
                  <a:lumOff val="35000"/>
                </a:schemeClr>
              </a:solidFill>
            </a:rPr>
            <a:t>تونس</a:t>
          </a:r>
          <a:endParaRPr lang="en-US" sz="1400" dirty="0">
            <a:solidFill>
              <a:schemeClr val="tx1">
                <a:lumMod val="65000"/>
                <a:lumOff val="35000"/>
              </a:schemeClr>
            </a:solidFill>
          </a:endParaRPr>
        </a:p>
      </cdr:txBody>
    </cdr:sp>
  </cdr:relSizeAnchor>
  <cdr:relSizeAnchor xmlns:cdr="http://schemas.openxmlformats.org/drawingml/2006/chartDrawing">
    <cdr:from>
      <cdr:x>0.63052</cdr:x>
      <cdr:y>0.84319</cdr:y>
    </cdr:from>
    <cdr:to>
      <cdr:x>0.68591</cdr:x>
      <cdr:y>0.90852</cdr:y>
    </cdr:to>
    <cdr:sp macro="" textlink="">
      <cdr:nvSpPr>
        <cdr:cNvPr id="5"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7488662" y="3812221"/>
          <a:ext cx="657922"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1"/>
          <a:r>
            <a:rPr lang="ar-LB" sz="1400" dirty="0">
              <a:solidFill>
                <a:schemeClr val="tx1">
                  <a:lumMod val="65000"/>
                  <a:lumOff val="35000"/>
                </a:schemeClr>
              </a:solidFill>
            </a:rPr>
            <a:t>الجزائر</a:t>
          </a:r>
          <a:endParaRPr lang="en-US" sz="1400" dirty="0">
            <a:solidFill>
              <a:schemeClr val="tx1">
                <a:lumMod val="65000"/>
                <a:lumOff val="35000"/>
              </a:schemeClr>
            </a:solidFill>
          </a:endParaRPr>
        </a:p>
      </cdr:txBody>
    </cdr:sp>
  </cdr:relSizeAnchor>
  <cdr:relSizeAnchor xmlns:cdr="http://schemas.openxmlformats.org/drawingml/2006/chartDrawing">
    <cdr:from>
      <cdr:x>0.76196</cdr:x>
      <cdr:y>0.84319</cdr:y>
    </cdr:from>
    <cdr:to>
      <cdr:x>0.81735</cdr:x>
      <cdr:y>0.90852</cdr:y>
    </cdr:to>
    <cdr:sp macro="" textlink="">
      <cdr:nvSpPr>
        <cdr:cNvPr id="6"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9049832" y="3812222"/>
          <a:ext cx="657922"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rtl="1"/>
          <a:r>
            <a:rPr lang="ar-LB" sz="1400" dirty="0">
              <a:solidFill>
                <a:schemeClr val="tx1">
                  <a:lumMod val="65000"/>
                  <a:lumOff val="35000"/>
                </a:schemeClr>
              </a:solidFill>
            </a:rPr>
            <a:t>العراق</a:t>
          </a:r>
          <a:endParaRPr lang="en-US" sz="1400" dirty="0">
            <a:solidFill>
              <a:schemeClr val="tx1">
                <a:lumMod val="65000"/>
                <a:lumOff val="35000"/>
              </a:schemeClr>
            </a:solidFill>
          </a:endParaRPr>
        </a:p>
      </cdr:txBody>
    </cdr:sp>
  </cdr:relSizeAnchor>
  <cdr:relSizeAnchor xmlns:cdr="http://schemas.openxmlformats.org/drawingml/2006/chartDrawing">
    <cdr:from>
      <cdr:x>0.88402</cdr:x>
      <cdr:y>0.84319</cdr:y>
    </cdr:from>
    <cdr:to>
      <cdr:x>0.94523</cdr:x>
      <cdr:y>0.90852</cdr:y>
    </cdr:to>
    <cdr:sp macro="" textlink="">
      <cdr:nvSpPr>
        <cdr:cNvPr id="7" name="TextBox 1">
          <a:extLst xmlns:a="http://schemas.openxmlformats.org/drawingml/2006/main">
            <a:ext uri="{FF2B5EF4-FFF2-40B4-BE49-F238E27FC236}">
              <a16:creationId xmlns:a16="http://schemas.microsoft.com/office/drawing/2014/main" id="{307DF693-D2D1-C0FC-F077-47C99BAD4822}"/>
            </a:ext>
          </a:extLst>
        </cdr:cNvPr>
        <cdr:cNvSpPr txBox="1"/>
      </cdr:nvSpPr>
      <cdr:spPr>
        <a:xfrm xmlns:a="http://schemas.openxmlformats.org/drawingml/2006/main">
          <a:off x="10499490" y="3812222"/>
          <a:ext cx="727061" cy="295391"/>
        </a:xfrm>
        <a:prstGeom xmlns:a="http://schemas.openxmlformats.org/drawingml/2006/main" prst="rect">
          <a:avLst/>
        </a:prstGeom>
        <a:solidFill xmlns:a="http://schemas.openxmlformats.org/drawingml/2006/main">
          <a:srgbClr val="EBF5DB"/>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rtl="1"/>
          <a:r>
            <a:rPr lang="ar-LB" sz="1400" dirty="0">
              <a:solidFill>
                <a:schemeClr val="tx1">
                  <a:lumMod val="65000"/>
                  <a:lumOff val="35000"/>
                </a:schemeClr>
              </a:solidFill>
            </a:rPr>
            <a:t>المغرب</a:t>
          </a:r>
          <a:endParaRPr lang="en-US" sz="1400" dirty="0">
            <a:solidFill>
              <a:schemeClr val="tx1">
                <a:lumMod val="65000"/>
                <a:lumOff val="3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0.12614</cdr:x>
      <cdr:y>0.85291</cdr:y>
    </cdr:from>
    <cdr:to>
      <cdr:x>0.21527</cdr:x>
      <cdr:y>0.90566</cdr:y>
    </cdr:to>
    <cdr:sp macro="" textlink="">
      <cdr:nvSpPr>
        <cdr:cNvPr id="2" name="TextBox 1">
          <a:extLst xmlns:a="http://schemas.openxmlformats.org/drawingml/2006/main">
            <a:ext uri="{FF2B5EF4-FFF2-40B4-BE49-F238E27FC236}">
              <a16:creationId xmlns:a16="http://schemas.microsoft.com/office/drawing/2014/main" id="{6726ACBB-E30D-B4D7-81C9-0FAA7C0DC1A5}"/>
            </a:ext>
          </a:extLst>
        </cdr:cNvPr>
        <cdr:cNvSpPr txBox="1"/>
      </cdr:nvSpPr>
      <cdr:spPr>
        <a:xfrm xmlns:a="http://schemas.openxmlformats.org/drawingml/2006/main">
          <a:off x="757529" y="3963138"/>
          <a:ext cx="535257" cy="245092"/>
        </a:xfrm>
        <a:prstGeom xmlns:a="http://schemas.openxmlformats.org/drawingml/2006/main" prst="rect">
          <a:avLst/>
        </a:prstGeom>
        <a:solidFill xmlns:a="http://schemas.openxmlformats.org/drawingml/2006/main">
          <a:srgbClr val="DEEBF7"/>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rtl="1"/>
          <a:r>
            <a:rPr lang="ar-LB"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الأردن</a:t>
          </a:r>
          <a:endPar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0.22653</cdr:x>
      <cdr:y>0.84973</cdr:y>
    </cdr:from>
    <cdr:to>
      <cdr:x>0.34314</cdr:x>
      <cdr:y>0.92602</cdr:y>
    </cdr:to>
    <cdr:sp macro="" textlink="">
      <cdr:nvSpPr>
        <cdr:cNvPr id="3" name="TextBox 1">
          <a:extLst xmlns:a="http://schemas.openxmlformats.org/drawingml/2006/main">
            <a:ext uri="{FF2B5EF4-FFF2-40B4-BE49-F238E27FC236}">
              <a16:creationId xmlns:a16="http://schemas.microsoft.com/office/drawing/2014/main" id="{136B2A3E-2D72-3B86-7CAD-39A55CBFE6E1}"/>
            </a:ext>
          </a:extLst>
        </cdr:cNvPr>
        <cdr:cNvSpPr txBox="1"/>
      </cdr:nvSpPr>
      <cdr:spPr>
        <a:xfrm xmlns:a="http://schemas.openxmlformats.org/drawingml/2006/main">
          <a:off x="1360448" y="3948357"/>
          <a:ext cx="700276" cy="354514"/>
        </a:xfrm>
        <a:prstGeom xmlns:a="http://schemas.openxmlformats.org/drawingml/2006/main" prst="rect">
          <a:avLst/>
        </a:prstGeom>
        <a:solidFill xmlns:a="http://schemas.openxmlformats.org/drawingml/2006/main">
          <a:srgbClr val="DEEBF7"/>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ar-LB"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فلسطين</a:t>
          </a:r>
          <a:endPar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0.37806</cdr:x>
      <cdr:y>0.84858</cdr:y>
    </cdr:from>
    <cdr:to>
      <cdr:x>0.44662</cdr:x>
      <cdr:y>0.90408</cdr:y>
    </cdr:to>
    <cdr:sp macro="" textlink="">
      <cdr:nvSpPr>
        <cdr:cNvPr id="4" name="TextBox 1">
          <a:extLst xmlns:a="http://schemas.openxmlformats.org/drawingml/2006/main">
            <a:ext uri="{FF2B5EF4-FFF2-40B4-BE49-F238E27FC236}">
              <a16:creationId xmlns:a16="http://schemas.microsoft.com/office/drawing/2014/main" id="{136B2A3E-2D72-3B86-7CAD-39A55CBFE6E1}"/>
            </a:ext>
          </a:extLst>
        </cdr:cNvPr>
        <cdr:cNvSpPr txBox="1"/>
      </cdr:nvSpPr>
      <cdr:spPr>
        <a:xfrm xmlns:a="http://schemas.openxmlformats.org/drawingml/2006/main">
          <a:off x="2270470" y="3943041"/>
          <a:ext cx="411695" cy="257867"/>
        </a:xfrm>
        <a:prstGeom xmlns:a="http://schemas.openxmlformats.org/drawingml/2006/main" prst="rect">
          <a:avLst/>
        </a:prstGeom>
        <a:solidFill xmlns:a="http://schemas.openxmlformats.org/drawingml/2006/main">
          <a:srgbClr val="DEEBF7"/>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ar-LB"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مصر</a:t>
          </a:r>
          <a:endPar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0.85578</cdr:x>
      <cdr:y>0.84426</cdr:y>
    </cdr:from>
    <cdr:to>
      <cdr:x>0.95687</cdr:x>
      <cdr:y>0.89327</cdr:y>
    </cdr:to>
    <cdr:sp macro="" textlink="">
      <cdr:nvSpPr>
        <cdr:cNvPr id="5" name="TextBox 1">
          <a:extLst xmlns:a="http://schemas.openxmlformats.org/drawingml/2006/main">
            <a:ext uri="{FF2B5EF4-FFF2-40B4-BE49-F238E27FC236}">
              <a16:creationId xmlns:a16="http://schemas.microsoft.com/office/drawing/2014/main" id="{136B2A3E-2D72-3B86-7CAD-39A55CBFE6E1}"/>
            </a:ext>
          </a:extLst>
        </cdr:cNvPr>
        <cdr:cNvSpPr txBox="1"/>
      </cdr:nvSpPr>
      <cdr:spPr>
        <a:xfrm xmlns:a="http://schemas.openxmlformats.org/drawingml/2006/main">
          <a:off x="5139396" y="3922946"/>
          <a:ext cx="607122" cy="227745"/>
        </a:xfrm>
        <a:prstGeom xmlns:a="http://schemas.openxmlformats.org/drawingml/2006/main" prst="rect">
          <a:avLst/>
        </a:prstGeom>
        <a:solidFill xmlns:a="http://schemas.openxmlformats.org/drawingml/2006/main">
          <a:srgbClr val="DEEBF7"/>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ar-LB"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المغرب</a:t>
          </a:r>
          <a:endPar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0.37857</cdr:x>
      <cdr:y>0.57412</cdr:y>
    </cdr:from>
    <cdr:to>
      <cdr:x>0.5</cdr:x>
      <cdr:y>0.71065</cdr:y>
    </cdr:to>
    <cdr:sp macro="" textlink="">
      <cdr:nvSpPr>
        <cdr:cNvPr id="2" name="TextBox 1">
          <a:extLst xmlns:a="http://schemas.openxmlformats.org/drawingml/2006/main">
            <a:ext uri="{FF2B5EF4-FFF2-40B4-BE49-F238E27FC236}">
              <a16:creationId xmlns:a16="http://schemas.microsoft.com/office/drawing/2014/main" id="{14425830-DAFF-48E3-BEF5-0A42CC2C07F0}"/>
            </a:ext>
          </a:extLst>
        </cdr:cNvPr>
        <cdr:cNvSpPr txBox="1"/>
      </cdr:nvSpPr>
      <cdr:spPr>
        <a:xfrm xmlns:a="http://schemas.openxmlformats.org/drawingml/2006/main">
          <a:off x="4038604" y="2717924"/>
          <a:ext cx="129542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ar-LB" dirty="0">
              <a:solidFill>
                <a:schemeClr val="accent4"/>
              </a:solidFill>
            </a:rPr>
            <a:t>مستوى متوسط من اللامساواة </a:t>
          </a:r>
          <a:endParaRPr lang="en-US" dirty="0">
            <a:solidFill>
              <a:schemeClr val="accent4"/>
            </a:solidFill>
          </a:endParaRPr>
        </a:p>
      </cdr:txBody>
    </cdr:sp>
  </cdr:relSizeAnchor>
  <cdr:relSizeAnchor xmlns:cdr="http://schemas.openxmlformats.org/drawingml/2006/chartDrawing">
    <cdr:from>
      <cdr:x>0.08897</cdr:x>
      <cdr:y>0.64494</cdr:y>
    </cdr:from>
    <cdr:to>
      <cdr:x>0.23132</cdr:x>
      <cdr:y>0.75546</cdr:y>
    </cdr:to>
    <cdr:sp macro="" textlink="">
      <cdr:nvSpPr>
        <cdr:cNvPr id="4" name="TextBox 1">
          <a:extLst xmlns:a="http://schemas.openxmlformats.org/drawingml/2006/main">
            <a:ext uri="{FF2B5EF4-FFF2-40B4-BE49-F238E27FC236}">
              <a16:creationId xmlns:a16="http://schemas.microsoft.com/office/drawing/2014/main" id="{B2760D84-FFCD-420E-9D1E-C068E910C651}"/>
            </a:ext>
          </a:extLst>
        </cdr:cNvPr>
        <cdr:cNvSpPr txBox="1"/>
      </cdr:nvSpPr>
      <cdr:spPr>
        <a:xfrm xmlns:a="http://schemas.openxmlformats.org/drawingml/2006/main">
          <a:off x="949136" y="3053191"/>
          <a:ext cx="151859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ar-LB" sz="1400" i="0" dirty="0">
              <a:solidFill>
                <a:schemeClr val="accent6"/>
              </a:solidFill>
            </a:rPr>
            <a:t>مستوى منخفض جداً ومنخفض من اللامساواة</a:t>
          </a:r>
          <a:endParaRPr lang="en-US" sz="1400" i="0" dirty="0">
            <a:solidFill>
              <a:schemeClr val="accent6"/>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11/24/2022</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176312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a:p>
        </p:txBody>
      </p:sp>
    </p:spTree>
    <p:extLst>
      <p:ext uri="{BB962C8B-B14F-4D97-AF65-F5344CB8AC3E}">
        <p14:creationId xmlns:p14="http://schemas.microsoft.com/office/powerpoint/2010/main" val="385564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31126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682885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a:t>Thank you</a:t>
            </a:r>
          </a:p>
        </p:txBody>
      </p:sp>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00836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5378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102203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86800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61171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54842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7687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98332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1894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11960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841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1582272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6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13" b="1" i="0">
                <a:solidFill>
                  <a:srgbClr val="0E0E0E"/>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2576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406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4.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8EF57F-B93D-140A-6D87-13647EFA9B16}"/>
              </a:ext>
            </a:extLst>
          </p:cNvPr>
          <p:cNvSpPr>
            <a:spLocks noGrp="1"/>
          </p:cNvSpPr>
          <p:nvPr>
            <p:ph type="ctrTitle"/>
          </p:nvPr>
        </p:nvSpPr>
        <p:spPr>
          <a:xfrm>
            <a:off x="654333" y="1849374"/>
            <a:ext cx="11074400" cy="1579626"/>
          </a:xfrm>
        </p:spPr>
        <p:txBody>
          <a:bodyPr>
            <a:noAutofit/>
          </a:bodyPr>
          <a:lstStyle/>
          <a:p>
            <a:pPr rtl="1"/>
            <a:br>
              <a:rPr lang="en-US" sz="3600" dirty="0"/>
            </a:br>
            <a:r>
              <a:rPr lang="ar-LB" sz="3600" dirty="0"/>
              <a:t>تحدي الفقر في البلدان العربية: نظرة شاملة واقتراحات </a:t>
            </a:r>
            <a:r>
              <a:rPr lang="ar-LB" sz="3600"/>
              <a:t>لرسم السياسات</a:t>
            </a:r>
            <a:br>
              <a:rPr lang="en-US" dirty="0"/>
            </a:br>
            <a:br>
              <a:rPr lang="en-US" sz="2400" dirty="0"/>
            </a:br>
            <a:r>
              <a:rPr lang="en-US" sz="2400" dirty="0"/>
              <a:t> </a:t>
            </a:r>
            <a:r>
              <a:rPr lang="ar-LB" sz="2400" dirty="0"/>
              <a:t>الورشة التدريبية حول أدلة الفقر المتعدد الأبعاد لاستراتيجيات الحد من الفقر</a:t>
            </a:r>
            <a:br>
              <a:rPr lang="ar-LB" sz="2400" dirty="0"/>
            </a:br>
            <a:br>
              <a:rPr lang="ar-LB" sz="2400" dirty="0"/>
            </a:br>
            <a:r>
              <a:rPr lang="ar-LB" sz="2400" dirty="0"/>
              <a:t>24 – 11- 2022 بيروت </a:t>
            </a:r>
            <a:br>
              <a:rPr lang="en-US" sz="6600" dirty="0">
                <a:effectLst/>
                <a:latin typeface="Calibri" panose="020F0502020204030204" pitchFamily="34" charset="0"/>
                <a:ea typeface="Calibri" panose="020F0502020204030204" pitchFamily="34" charset="0"/>
              </a:rPr>
            </a:br>
            <a:br>
              <a:rPr lang="en-US" sz="2800" dirty="0">
                <a:effectLst/>
                <a:latin typeface="Calibri" panose="020F0502020204030204" pitchFamily="34" charset="0"/>
                <a:ea typeface="Calibri" panose="020F0502020204030204" pitchFamily="34" charset="0"/>
              </a:rPr>
            </a:br>
            <a:endParaRPr lang="en-US" dirty="0"/>
          </a:p>
        </p:txBody>
      </p:sp>
      <p:sp>
        <p:nvSpPr>
          <p:cNvPr id="5" name="Subtitle 2">
            <a:extLst>
              <a:ext uri="{FF2B5EF4-FFF2-40B4-BE49-F238E27FC236}">
                <a16:creationId xmlns:a16="http://schemas.microsoft.com/office/drawing/2014/main" id="{41959AF2-CEB8-F068-BD01-A8320B9D6D30}"/>
              </a:ext>
            </a:extLst>
          </p:cNvPr>
          <p:cNvSpPr>
            <a:spLocks noGrp="1"/>
          </p:cNvSpPr>
          <p:nvPr>
            <p:ph type="subTitle" idx="1"/>
          </p:nvPr>
        </p:nvSpPr>
        <p:spPr>
          <a:xfrm>
            <a:off x="1881438" y="3494454"/>
            <a:ext cx="8936846" cy="1092139"/>
          </a:xfrm>
        </p:spPr>
        <p:txBody>
          <a:bodyPr>
            <a:normAutofit/>
          </a:bodyPr>
          <a:lstStyle/>
          <a:p>
            <a:r>
              <a:rPr lang="ar-LB" sz="2400" i="1" dirty="0"/>
              <a:t>خالد أبو إسماعيل</a:t>
            </a:r>
            <a:endParaRPr lang="en-US" sz="2400" dirty="0"/>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66D4-9A95-454D-B6D6-DBA92A6838D4}"/>
              </a:ext>
            </a:extLst>
          </p:cNvPr>
          <p:cNvSpPr>
            <a:spLocks noGrp="1"/>
          </p:cNvSpPr>
          <p:nvPr>
            <p:ph type="ctrTitle"/>
          </p:nvPr>
        </p:nvSpPr>
        <p:spPr>
          <a:xfrm>
            <a:off x="536470" y="3086914"/>
            <a:ext cx="8025181" cy="1956585"/>
          </a:xfrm>
        </p:spPr>
        <p:txBody>
          <a:bodyPr>
            <a:normAutofit/>
          </a:bodyPr>
          <a:lstStyle/>
          <a:p>
            <a:r>
              <a:rPr lang="ar-LB" sz="4400" dirty="0"/>
              <a:t>2. تحديد سياق هذه الحقائق النمطية</a:t>
            </a:r>
            <a:endParaRPr lang="en-US" dirty="0"/>
          </a:p>
        </p:txBody>
      </p:sp>
    </p:spTree>
    <p:extLst>
      <p:ext uri="{BB962C8B-B14F-4D97-AF65-F5344CB8AC3E}">
        <p14:creationId xmlns:p14="http://schemas.microsoft.com/office/powerpoint/2010/main" val="250142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76734F9-3A12-4279-8872-AA8F4A8129DA}"/>
              </a:ext>
            </a:extLst>
          </p:cNvPr>
          <p:cNvSpPr>
            <a:spLocks noGrp="1"/>
          </p:cNvSpPr>
          <p:nvPr>
            <p:ph type="subTitle" idx="1"/>
          </p:nvPr>
        </p:nvSpPr>
        <p:spPr>
          <a:xfrm>
            <a:off x="114300" y="531090"/>
            <a:ext cx="11963400" cy="592052"/>
          </a:xfrm>
        </p:spPr>
        <p:txBody>
          <a:bodyPr/>
          <a:lstStyle/>
          <a:p>
            <a:pPr rtl="1"/>
            <a:r>
              <a:rPr lang="ar-LB" sz="2800" dirty="0"/>
              <a:t>ما هو السبب وراء ارتفاع فقر الدخل؟ النمو المنخفض للدخل الأسري، خاصة بعد عام 2012</a:t>
            </a:r>
            <a:endParaRPr lang="en-US" sz="2800" dirty="0"/>
          </a:p>
        </p:txBody>
      </p:sp>
      <p:graphicFrame>
        <p:nvGraphicFramePr>
          <p:cNvPr id="3" name="Chart 2">
            <a:extLst>
              <a:ext uri="{FF2B5EF4-FFF2-40B4-BE49-F238E27FC236}">
                <a16:creationId xmlns:a16="http://schemas.microsoft.com/office/drawing/2014/main" id="{6606EED3-37C4-49BE-BB08-B9C502A52188}"/>
              </a:ext>
            </a:extLst>
          </p:cNvPr>
          <p:cNvGraphicFramePr>
            <a:graphicFrameLocks/>
          </p:cNvGraphicFramePr>
          <p:nvPr>
            <p:extLst>
              <p:ext uri="{D42A27DB-BD31-4B8C-83A1-F6EECF244321}">
                <p14:modId xmlns:p14="http://schemas.microsoft.com/office/powerpoint/2010/main" val="3426223280"/>
              </p:ext>
            </p:extLst>
          </p:nvPr>
        </p:nvGraphicFramePr>
        <p:xfrm>
          <a:off x="0" y="1902691"/>
          <a:ext cx="12192000" cy="4424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16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560B2B-5724-4E0A-A272-2100DBBFE4EC}"/>
              </a:ext>
            </a:extLst>
          </p:cNvPr>
          <p:cNvSpPr>
            <a:spLocks noGrp="1"/>
          </p:cNvSpPr>
          <p:nvPr>
            <p:ph type="subTitle" idx="1"/>
          </p:nvPr>
        </p:nvSpPr>
        <p:spPr>
          <a:xfrm>
            <a:off x="1" y="329182"/>
            <a:ext cx="12191999" cy="457201"/>
          </a:xfrm>
        </p:spPr>
        <p:txBody>
          <a:bodyPr/>
          <a:lstStyle/>
          <a:p>
            <a:r>
              <a:rPr lang="ar-LB" sz="2400" dirty="0"/>
              <a:t>معدلات العبور المنخفضة من الدخل القومي إلى الدخل الأسري هي محرك رئيسي لفقر الدخل (تدل على إنتاجية منخفضة وارتفاع درجات اللامساواة)</a:t>
            </a:r>
            <a:endParaRPr lang="en-US" sz="2400" dirty="0"/>
          </a:p>
        </p:txBody>
      </p:sp>
      <p:graphicFrame>
        <p:nvGraphicFramePr>
          <p:cNvPr id="3" name="Chart 2">
            <a:extLst>
              <a:ext uri="{FF2B5EF4-FFF2-40B4-BE49-F238E27FC236}">
                <a16:creationId xmlns:a16="http://schemas.microsoft.com/office/drawing/2014/main" id="{CE6B555B-B8F5-4DD3-9C08-23374F18D16E}"/>
              </a:ext>
            </a:extLst>
          </p:cNvPr>
          <p:cNvGraphicFramePr>
            <a:graphicFrameLocks/>
          </p:cNvGraphicFramePr>
          <p:nvPr>
            <p:extLst>
              <p:ext uri="{D42A27DB-BD31-4B8C-83A1-F6EECF244321}">
                <p14:modId xmlns:p14="http://schemas.microsoft.com/office/powerpoint/2010/main" val="869669552"/>
              </p:ext>
            </p:extLst>
          </p:nvPr>
        </p:nvGraphicFramePr>
        <p:xfrm>
          <a:off x="0" y="1951640"/>
          <a:ext cx="12192000" cy="4369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B76114C-DD8C-F47F-873B-E51831061579}"/>
              </a:ext>
            </a:extLst>
          </p:cNvPr>
          <p:cNvSpPr/>
          <p:nvPr/>
        </p:nvSpPr>
        <p:spPr>
          <a:xfrm>
            <a:off x="10474031" y="6064947"/>
            <a:ext cx="1717964" cy="241220"/>
          </a:xfrm>
          <a:prstGeom prst="rect">
            <a:avLst/>
          </a:prstGeom>
        </p:spPr>
        <p:txBody>
          <a:bodyPr wrap="square">
            <a:spAutoFit/>
          </a:bodyPr>
          <a:lstStyle/>
          <a:p>
            <a:pPr algn="r" rtl="1">
              <a:lnSpc>
                <a:spcPct val="114000"/>
              </a:lnSpc>
            </a:pPr>
            <a:r>
              <a:rPr lang="ar-LB" sz="900" kern="1400" dirty="0">
                <a:latin typeface="Calibri Light" panose="020F0302020204030204" pitchFamily="34" charset="0"/>
                <a:ea typeface="Times New Roman" panose="02020603050405020304" pitchFamily="18" charset="0"/>
                <a:cs typeface="Calibri Light" panose="020F0302020204030204" pitchFamily="34" charset="0"/>
              </a:rPr>
              <a:t>المصدر: حسابات الإسكوا</a:t>
            </a:r>
            <a:endParaRPr lang="en-US" sz="900" kern="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86099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17906D-3AC9-DF49-8037-BD697795D353}"/>
              </a:ext>
            </a:extLst>
          </p:cNvPr>
          <p:cNvSpPr/>
          <p:nvPr/>
        </p:nvSpPr>
        <p:spPr>
          <a:xfrm>
            <a:off x="10658764" y="6122475"/>
            <a:ext cx="1533236" cy="241220"/>
          </a:xfrm>
          <a:prstGeom prst="rect">
            <a:avLst/>
          </a:prstGeom>
        </p:spPr>
        <p:txBody>
          <a:bodyPr wrap="square">
            <a:spAutoFit/>
          </a:bodyPr>
          <a:lstStyle/>
          <a:p>
            <a:pPr>
              <a:lnSpc>
                <a:spcPct val="114000"/>
              </a:lnSpc>
            </a:pPr>
            <a:r>
              <a:rPr lang="en-US" sz="900" kern="1400" dirty="0" err="1">
                <a:latin typeface="Calibri Light" panose="020F0302020204030204" pitchFamily="34" charset="0"/>
                <a:ea typeface="Times New Roman" panose="02020603050405020304" pitchFamily="18" charset="0"/>
                <a:cs typeface="Calibri Light" panose="020F0302020204030204" pitchFamily="34" charset="0"/>
              </a:rPr>
              <a:t>PovcalNet</a:t>
            </a:r>
            <a:r>
              <a:rPr lang="ar-LB" sz="900" kern="1400" dirty="0">
                <a:latin typeface="Calibri Light" panose="020F0302020204030204" pitchFamily="34" charset="0"/>
                <a:ea typeface="Times New Roman" panose="02020603050405020304" pitchFamily="18" charset="0"/>
                <a:cs typeface="Calibri Light" panose="020F0302020204030204" pitchFamily="34" charset="0"/>
              </a:rPr>
              <a:t>المصدر: البنك الدولي، </a:t>
            </a:r>
            <a:endParaRPr lang="en-US" sz="900" kern="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Subtitle 1">
            <a:extLst>
              <a:ext uri="{FF2B5EF4-FFF2-40B4-BE49-F238E27FC236}">
                <a16:creationId xmlns:a16="http://schemas.microsoft.com/office/drawing/2014/main" id="{46C58C90-902E-8E48-AB39-FC4EA63BCD35}"/>
              </a:ext>
            </a:extLst>
          </p:cNvPr>
          <p:cNvSpPr>
            <a:spLocks noGrp="1"/>
          </p:cNvSpPr>
          <p:nvPr>
            <p:ph type="subTitle" idx="1"/>
          </p:nvPr>
        </p:nvSpPr>
        <p:spPr>
          <a:xfrm>
            <a:off x="119062" y="352260"/>
            <a:ext cx="11953875" cy="683475"/>
          </a:xfrm>
        </p:spPr>
        <p:txBody>
          <a:bodyPr/>
          <a:lstStyle/>
          <a:p>
            <a:r>
              <a:rPr lang="ar-LB" sz="2400" dirty="0"/>
              <a:t>ماذا عن اللامساواة في الدخل؟</a:t>
            </a:r>
            <a:endParaRPr lang="en-US" sz="2400" dirty="0"/>
          </a:p>
          <a:p>
            <a:endParaRPr lang="en-US" sz="1600" dirty="0"/>
          </a:p>
          <a:p>
            <a:r>
              <a:rPr lang="ar-LB" sz="1600" dirty="0"/>
              <a:t>غير معروفة لكنها منخفضة وثابتة نسبياً، لذا فإنّ ارتفاع نسبة الفقر بحسب المسوح يتعلّق بمشكلة النمو</a:t>
            </a:r>
            <a:endParaRPr lang="en-LB" sz="1600" dirty="0"/>
          </a:p>
        </p:txBody>
      </p:sp>
      <p:graphicFrame>
        <p:nvGraphicFramePr>
          <p:cNvPr id="4" name="Chart 3">
            <a:extLst>
              <a:ext uri="{FF2B5EF4-FFF2-40B4-BE49-F238E27FC236}">
                <a16:creationId xmlns:a16="http://schemas.microsoft.com/office/drawing/2014/main" id="{850D110E-36C9-FCCE-281F-499AFBE50090}"/>
              </a:ext>
            </a:extLst>
          </p:cNvPr>
          <p:cNvGraphicFramePr>
            <a:graphicFrameLocks/>
          </p:cNvGraphicFramePr>
          <p:nvPr>
            <p:extLst>
              <p:ext uri="{D42A27DB-BD31-4B8C-83A1-F6EECF244321}">
                <p14:modId xmlns:p14="http://schemas.microsoft.com/office/powerpoint/2010/main" val="2271817776"/>
              </p:ext>
            </p:extLst>
          </p:nvPr>
        </p:nvGraphicFramePr>
        <p:xfrm>
          <a:off x="0" y="1921163"/>
          <a:ext cx="12192000" cy="4442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55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61EB9B38-6568-7F48-A7E8-8AECB523B224}"/>
              </a:ext>
            </a:extLst>
          </p:cNvPr>
          <p:cNvGraphicFramePr>
            <a:graphicFrameLocks noGrp="1"/>
          </p:cNvGraphicFramePr>
          <p:nvPr>
            <p:ph type="pic" idx="10"/>
            <p:extLst>
              <p:ext uri="{D42A27DB-BD31-4B8C-83A1-F6EECF244321}">
                <p14:modId xmlns:p14="http://schemas.microsoft.com/office/powerpoint/2010/main" val="347781496"/>
              </p:ext>
            </p:extLst>
          </p:nvPr>
        </p:nvGraphicFramePr>
        <p:xfrm>
          <a:off x="0" y="1513490"/>
          <a:ext cx="12192000" cy="36976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4B9ABF1-EC25-EA4D-8B85-10D702A855A6}"/>
              </a:ext>
            </a:extLst>
          </p:cNvPr>
          <p:cNvSpPr txBox="1"/>
          <p:nvPr/>
        </p:nvSpPr>
        <p:spPr>
          <a:xfrm>
            <a:off x="6690294" y="5828135"/>
            <a:ext cx="5501706"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المصدر: حسابات الإسكوا بناء على المسوح الأسرية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ملاحظة: قمنا بتعيين -10 و 10٪ كحدود أدنى وأعلى لمتوسط ​​المعدل السنوي للتغيرات لجميع المؤشرات (</a:t>
            </a:r>
            <a:r>
              <a:rPr kumimoji="0" lang="en-US" sz="900" b="0" i="0" u="none" strike="noStrike" kern="1200" cap="none" spc="0" normalizeH="0" baseline="0" noProof="0" dirty="0">
                <a:ln>
                  <a:noFill/>
                </a:ln>
                <a:solidFill>
                  <a:srgbClr val="000000"/>
                </a:solidFill>
                <a:effectLst/>
                <a:uLnTx/>
                <a:uFillTx/>
                <a:latin typeface="Selawik Light" panose="02020404030301010803"/>
                <a:ea typeface="+mn-ea"/>
                <a:cs typeface="+mn-cs"/>
              </a:rPr>
              <a:t>AARC) </a:t>
            </a:r>
            <a:r>
              <a:rPr kumimoji="0" lang="ar-SA"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 </a:t>
            </a:r>
            <a:r>
              <a:rPr kumimoji="0" lang="ar"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في نسبة الخُمس الأكثر ثراءً إلى أفقرها. تقع قيم </a:t>
            </a:r>
            <a:r>
              <a:rPr kumimoji="0" lang="en-US" sz="900" b="0" i="0" u="none" strike="noStrike" kern="1200" cap="none" spc="0" normalizeH="0" baseline="0" noProof="0" dirty="0">
                <a:ln>
                  <a:noFill/>
                </a:ln>
                <a:solidFill>
                  <a:srgbClr val="000000"/>
                </a:solidFill>
                <a:effectLst/>
                <a:uLnTx/>
                <a:uFillTx/>
                <a:latin typeface="Selawik Light" panose="02020404030301010803"/>
                <a:ea typeface="+mn-ea"/>
                <a:cs typeface="+mn-cs"/>
              </a:rPr>
              <a:t>AARC </a:t>
            </a:r>
            <a:r>
              <a:rPr kumimoji="0" lang="ar-SA"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 </a:t>
            </a:r>
            <a:r>
              <a:rPr kumimoji="0" lang="ar" sz="9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لجميع البلدان ضمن هذا النطاق، باستثناء الحالات التالية: فلسطين والسودان لمياه الشرب الآمنة وموريتانيا والمغرب لتحسين الصرف الصحي.</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Subtitle 3">
            <a:extLst>
              <a:ext uri="{FF2B5EF4-FFF2-40B4-BE49-F238E27FC236}">
                <a16:creationId xmlns:a16="http://schemas.microsoft.com/office/drawing/2014/main" id="{62B374DF-F719-FE41-B2E2-D89DDA2B33BB}"/>
              </a:ext>
            </a:extLst>
          </p:cNvPr>
          <p:cNvSpPr txBox="1">
            <a:spLocks/>
          </p:cNvSpPr>
          <p:nvPr/>
        </p:nvSpPr>
        <p:spPr>
          <a:xfrm>
            <a:off x="0" y="5488025"/>
            <a:ext cx="6788727" cy="986441"/>
          </a:xfrm>
          <a:prstGeom prst="rect">
            <a:avLst/>
          </a:prstGeom>
          <a:solidFill>
            <a:schemeClr val="accent5">
              <a:lumMod val="60000"/>
              <a:lumOff val="4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just" defTabSz="914400" rtl="1" eaLnBrk="1" fontAlgn="auto" latinLnBrk="0" hangingPunct="1">
              <a:lnSpc>
                <a:spcPct val="110000"/>
              </a:lnSpc>
              <a:spcBef>
                <a:spcPts val="900"/>
              </a:spcBef>
              <a:spcAft>
                <a:spcPts val="0"/>
              </a:spcAft>
              <a:buClr>
                <a:srgbClr val="000000">
                  <a:lumMod val="85000"/>
                  <a:lumOff val="15000"/>
                </a:srgbClr>
              </a:buClr>
              <a:buSzTx/>
              <a:buFont typeface="Arial" panose="020B0604020202020204" pitchFamily="34" charset="0"/>
              <a:buChar char="•"/>
              <a:tabLst/>
              <a:defRPr/>
            </a:pPr>
            <a:r>
              <a:rPr kumimoji="0" lang="ar-L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جميع المؤشرات تقيس الإنجازات، ولذا فإن نسبة الثروة تقيس ثروة الخمس الأغنى إلى ثروة الخمس الأفقر.</a:t>
            </a:r>
            <a:endParaRPr kumimoji="0" lang="a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1" eaLnBrk="1" fontAlgn="auto" latinLnBrk="0" hangingPunct="1">
              <a:lnSpc>
                <a:spcPct val="110000"/>
              </a:lnSpc>
              <a:spcBef>
                <a:spcPts val="900"/>
              </a:spcBef>
              <a:spcAft>
                <a:spcPts val="0"/>
              </a:spcAft>
              <a:buClr>
                <a:srgbClr val="000000">
                  <a:lumMod val="85000"/>
                  <a:lumOff val="15000"/>
                </a:srgbClr>
              </a:buClr>
              <a:buSzTx/>
              <a:buFont typeface="Arial" panose="020B0604020202020204" pitchFamily="34" charset="0"/>
              <a:buChar char="•"/>
              <a:tabLst/>
              <a:defRPr/>
            </a:pPr>
            <a:r>
              <a:rPr kumimoji="0" lang="a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بشكل عام، حققت الدول العربية مكاسب في رأس المال البشري</a:t>
            </a:r>
            <a:r>
              <a:rPr kumimoji="0" lang="ar-L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مع</a:t>
            </a:r>
            <a:r>
              <a:rPr kumimoji="0" lang="a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الحد أيضًا من ال</a:t>
            </a:r>
            <a:r>
              <a:rPr kumimoji="0" lang="ar-L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لا</a:t>
            </a:r>
            <a:r>
              <a:rPr kumimoji="0" lang="a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مساواة.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CACBC72C-83AF-42B3-9D0D-B873FD0CE857}"/>
              </a:ext>
            </a:extLst>
          </p:cNvPr>
          <p:cNvGrpSpPr/>
          <p:nvPr/>
        </p:nvGrpSpPr>
        <p:grpSpPr>
          <a:xfrm>
            <a:off x="1616364" y="4547732"/>
            <a:ext cx="9348551" cy="733034"/>
            <a:chOff x="282924" y="5164129"/>
            <a:chExt cx="6043446" cy="733034"/>
          </a:xfrm>
        </p:grpSpPr>
        <p:pic>
          <p:nvPicPr>
            <p:cNvPr id="3" name="Picture 2">
              <a:extLst>
                <a:ext uri="{FF2B5EF4-FFF2-40B4-BE49-F238E27FC236}">
                  <a16:creationId xmlns:a16="http://schemas.microsoft.com/office/drawing/2014/main" id="{34F0FE2A-1BAB-446B-9BD1-45EA398DA4DA}"/>
                </a:ext>
              </a:extLst>
            </p:cNvPr>
            <p:cNvPicPr>
              <a:picLocks noChangeAspect="1"/>
            </p:cNvPicPr>
            <p:nvPr/>
          </p:nvPicPr>
          <p:blipFill>
            <a:blip r:embed="rId3"/>
            <a:stretch>
              <a:fillRect/>
            </a:stretch>
          </p:blipFill>
          <p:spPr>
            <a:xfrm>
              <a:off x="282924" y="5222384"/>
              <a:ext cx="3280083" cy="629776"/>
            </a:xfrm>
            <a:prstGeom prst="rect">
              <a:avLst/>
            </a:prstGeom>
          </p:spPr>
        </p:pic>
        <p:sp>
          <p:nvSpPr>
            <p:cNvPr id="5" name="TextBox 4">
              <a:extLst>
                <a:ext uri="{FF2B5EF4-FFF2-40B4-BE49-F238E27FC236}">
                  <a16:creationId xmlns:a16="http://schemas.microsoft.com/office/drawing/2014/main" id="{C75EE2E1-BE0A-4C5E-A714-BF5319219CC8}"/>
                </a:ext>
              </a:extLst>
            </p:cNvPr>
            <p:cNvSpPr txBox="1"/>
            <p:nvPr/>
          </p:nvSpPr>
          <p:spPr>
            <a:xfrm>
              <a:off x="410818" y="5172079"/>
              <a:ext cx="4638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تقزّم</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sp>
          <p:nvSpPr>
            <p:cNvPr id="9" name="TextBox 8">
              <a:extLst>
                <a:ext uri="{FF2B5EF4-FFF2-40B4-BE49-F238E27FC236}">
                  <a16:creationId xmlns:a16="http://schemas.microsoft.com/office/drawing/2014/main" id="{A3C2799A-685E-4125-AE42-628BB31E4090}"/>
                </a:ext>
              </a:extLst>
            </p:cNvPr>
            <p:cNvSpPr txBox="1"/>
            <p:nvPr/>
          </p:nvSpPr>
          <p:spPr>
            <a:xfrm>
              <a:off x="410818" y="5398772"/>
              <a:ext cx="23323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إتمام 6 سنوات (25 سنة وما فوق)</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sp>
          <p:nvSpPr>
            <p:cNvPr id="10" name="TextBox 9">
              <a:extLst>
                <a:ext uri="{FF2B5EF4-FFF2-40B4-BE49-F238E27FC236}">
                  <a16:creationId xmlns:a16="http://schemas.microsoft.com/office/drawing/2014/main" id="{1624AEB6-E2DF-4939-85EE-C8543EB9682C}"/>
                </a:ext>
              </a:extLst>
            </p:cNvPr>
            <p:cNvSpPr txBox="1"/>
            <p:nvPr/>
          </p:nvSpPr>
          <p:spPr>
            <a:xfrm>
              <a:off x="407505" y="5620164"/>
              <a:ext cx="9342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قبالة ماهرة</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sp>
          <p:nvSpPr>
            <p:cNvPr id="12" name="TextBox 11">
              <a:extLst>
                <a:ext uri="{FF2B5EF4-FFF2-40B4-BE49-F238E27FC236}">
                  <a16:creationId xmlns:a16="http://schemas.microsoft.com/office/drawing/2014/main" id="{071D4521-0B60-4E2B-B3EC-4D5BB3653F14}"/>
                </a:ext>
              </a:extLst>
            </p:cNvPr>
            <p:cNvSpPr txBox="1"/>
            <p:nvPr/>
          </p:nvSpPr>
          <p:spPr>
            <a:xfrm>
              <a:off x="3488007" y="5164129"/>
              <a:ext cx="2838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متوسط سنوات التعليم (25 سنة وما فوق)</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sp>
          <p:nvSpPr>
            <p:cNvPr id="13" name="TextBox 12">
              <a:extLst>
                <a:ext uri="{FF2B5EF4-FFF2-40B4-BE49-F238E27FC236}">
                  <a16:creationId xmlns:a16="http://schemas.microsoft.com/office/drawing/2014/main" id="{E01E0807-E99A-4B83-9480-03D78E931704}"/>
                </a:ext>
              </a:extLst>
            </p:cNvPr>
            <p:cNvSpPr txBox="1"/>
            <p:nvPr/>
          </p:nvSpPr>
          <p:spPr>
            <a:xfrm>
              <a:off x="3488007" y="5398772"/>
              <a:ext cx="24326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إتمام 12 سنوات (25 سنة وما فوق)</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sp>
          <p:nvSpPr>
            <p:cNvPr id="14" name="TextBox 13">
              <a:extLst>
                <a:ext uri="{FF2B5EF4-FFF2-40B4-BE49-F238E27FC236}">
                  <a16:creationId xmlns:a16="http://schemas.microsoft.com/office/drawing/2014/main" id="{B2A9FD94-C804-4191-ACFB-BA327724E1F9}"/>
                </a:ext>
              </a:extLst>
            </p:cNvPr>
            <p:cNvSpPr txBox="1"/>
            <p:nvPr/>
          </p:nvSpPr>
          <p:spPr>
            <a:xfrm>
              <a:off x="3488007" y="5604264"/>
              <a:ext cx="13119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srgbClr val="000000"/>
                  </a:solidFill>
                  <a:effectLst/>
                  <a:uLnTx/>
                  <a:uFillTx/>
                  <a:latin typeface="Selawik Light" panose="02020404030301010803"/>
                  <a:ea typeface="+mn-ea"/>
                  <a:cs typeface="Tahoma" panose="020B0604030504040204" pitchFamily="34" charset="0"/>
                </a:rPr>
                <a:t>معدل وفيات الرضع</a:t>
              </a:r>
              <a:endParaRPr kumimoji="0" lang="en-US" sz="1200" b="0" i="0" u="none" strike="noStrike" kern="1200" cap="none" spc="0" normalizeH="0" baseline="0" noProof="0" dirty="0">
                <a:ln>
                  <a:noFill/>
                </a:ln>
                <a:solidFill>
                  <a:srgbClr val="000000"/>
                </a:solidFill>
                <a:effectLst/>
                <a:uLnTx/>
                <a:uFillTx/>
                <a:latin typeface="Selawik Light" panose="02020404030301010803"/>
                <a:ea typeface="+mn-ea"/>
                <a:cs typeface="+mn-cs"/>
              </a:endParaRPr>
            </a:p>
          </p:txBody>
        </p:sp>
      </p:grpSp>
      <p:sp>
        <p:nvSpPr>
          <p:cNvPr id="17" name="Title 4">
            <a:extLst>
              <a:ext uri="{FF2B5EF4-FFF2-40B4-BE49-F238E27FC236}">
                <a16:creationId xmlns:a16="http://schemas.microsoft.com/office/drawing/2014/main" id="{7DB1552F-4FD2-5157-CD81-4C9CD0EFFDAC}"/>
              </a:ext>
            </a:extLst>
          </p:cNvPr>
          <p:cNvSpPr txBox="1">
            <a:spLocks/>
          </p:cNvSpPr>
          <p:nvPr/>
        </p:nvSpPr>
        <p:spPr>
          <a:xfrm>
            <a:off x="569343" y="542925"/>
            <a:ext cx="11053314" cy="707806"/>
          </a:xfrm>
          <a:prstGeom prst="rect">
            <a:avLst/>
          </a:prstGeom>
        </p:spPr>
        <p:txBody>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ctr"/>
            <a:r>
              <a:rPr lang="ar-LB" sz="2400" dirty="0">
                <a:solidFill>
                  <a:schemeClr val="accent5">
                    <a:lumMod val="75000"/>
                  </a:schemeClr>
                </a:solidFill>
              </a:rPr>
              <a:t>ما الذي يحرك التحسينات في دليل الفقر المتعدد الأبعاد؟</a:t>
            </a:r>
          </a:p>
          <a:p>
            <a:pPr algn="ctr"/>
            <a:r>
              <a:rPr lang="ar-LB" sz="2400" dirty="0">
                <a:solidFill>
                  <a:schemeClr val="accent5">
                    <a:lumMod val="75000"/>
                  </a:schemeClr>
                </a:solidFill>
              </a:rPr>
              <a:t>التحسينات في المؤشرات الأساسية وسد الفجوات بين الفقراء والأغنياء </a:t>
            </a:r>
            <a:endParaRPr lang="en-US" sz="2400" dirty="0">
              <a:solidFill>
                <a:schemeClr val="accent5">
                  <a:lumMod val="75000"/>
                </a:schemeClr>
              </a:solidFill>
            </a:endParaRPr>
          </a:p>
        </p:txBody>
      </p:sp>
      <p:sp>
        <p:nvSpPr>
          <p:cNvPr id="18" name="TextBox 17">
            <a:extLst>
              <a:ext uri="{FF2B5EF4-FFF2-40B4-BE49-F238E27FC236}">
                <a16:creationId xmlns:a16="http://schemas.microsoft.com/office/drawing/2014/main" id="{7C25C33A-C7B0-8DCF-D4A3-A4A07050EA0C}"/>
              </a:ext>
            </a:extLst>
          </p:cNvPr>
          <p:cNvSpPr txBox="1"/>
          <p:nvPr/>
        </p:nvSpPr>
        <p:spPr>
          <a:xfrm>
            <a:off x="1164020" y="1277509"/>
            <a:ext cx="9863960" cy="369332"/>
          </a:xfrm>
          <a:prstGeom prst="rect">
            <a:avLst/>
          </a:prstGeom>
          <a:noFill/>
        </p:spPr>
        <p:txBody>
          <a:bodyPr wrap="square" rtlCol="0">
            <a:spAutoFit/>
          </a:bodyPr>
          <a:lstStyle/>
          <a:p>
            <a:pPr algn="ctr"/>
            <a:r>
              <a:rPr lang="ar-LB" dirty="0"/>
              <a:t>متوسّط معدّل التغيّر</a:t>
            </a:r>
            <a:r>
              <a:rPr lang="ar-LB" baseline="0" dirty="0"/>
              <a:t> السنوي للمؤشّرات المختارة ونسبة الثروة الخاصة بها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9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76734F9-3A12-4279-8872-AA8F4A8129DA}"/>
              </a:ext>
            </a:extLst>
          </p:cNvPr>
          <p:cNvSpPr>
            <a:spLocks noGrp="1"/>
          </p:cNvSpPr>
          <p:nvPr>
            <p:ph type="subTitle" idx="1"/>
          </p:nvPr>
        </p:nvSpPr>
        <p:spPr>
          <a:xfrm>
            <a:off x="66675" y="557783"/>
            <a:ext cx="11963400" cy="728092"/>
          </a:xfrm>
        </p:spPr>
        <p:txBody>
          <a:bodyPr>
            <a:normAutofit/>
          </a:bodyPr>
          <a:lstStyle/>
          <a:p>
            <a:pPr>
              <a:lnSpc>
                <a:spcPct val="100000"/>
              </a:lnSpc>
              <a:spcAft>
                <a:spcPts val="600"/>
              </a:spcAft>
            </a:pPr>
            <a:r>
              <a:rPr lang="ar-LB" sz="2400" dirty="0"/>
              <a:t>لكن الاختلاف في نسب الفقر المتعدد الأبعاد حسب الثروة لا يزال كبير ومتزايد في بعض الدول</a:t>
            </a:r>
            <a:endParaRPr lang="en-US" sz="2400" dirty="0"/>
          </a:p>
        </p:txBody>
      </p:sp>
      <p:graphicFrame>
        <p:nvGraphicFramePr>
          <p:cNvPr id="6" name="Chart 5">
            <a:extLst>
              <a:ext uri="{FF2B5EF4-FFF2-40B4-BE49-F238E27FC236}">
                <a16:creationId xmlns:a16="http://schemas.microsoft.com/office/drawing/2014/main" id="{9AB2DA43-DD46-4B56-B07A-94CFDF097D3C}"/>
              </a:ext>
            </a:extLst>
          </p:cNvPr>
          <p:cNvGraphicFramePr/>
          <p:nvPr>
            <p:extLst>
              <p:ext uri="{D42A27DB-BD31-4B8C-83A1-F6EECF244321}">
                <p14:modId xmlns:p14="http://schemas.microsoft.com/office/powerpoint/2010/main" val="12717869"/>
              </p:ext>
            </p:extLst>
          </p:nvPr>
        </p:nvGraphicFramePr>
        <p:xfrm>
          <a:off x="314960" y="1869440"/>
          <a:ext cx="11877040"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a:extLst>
              <a:ext uri="{FF2B5EF4-FFF2-40B4-BE49-F238E27FC236}">
                <a16:creationId xmlns:a16="http://schemas.microsoft.com/office/drawing/2014/main" id="{307DF693-D2D1-C0FC-F077-47C99BAD4822}"/>
              </a:ext>
            </a:extLst>
          </p:cNvPr>
          <p:cNvSpPr txBox="1"/>
          <p:nvPr/>
        </p:nvSpPr>
        <p:spPr>
          <a:xfrm>
            <a:off x="1884555" y="5681662"/>
            <a:ext cx="657922" cy="295391"/>
          </a:xfrm>
          <a:prstGeom prst="rect">
            <a:avLst/>
          </a:prstGeom>
          <a:solidFill>
            <a:srgbClr val="EBF5DB"/>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ar-LB" sz="1400" dirty="0">
                <a:solidFill>
                  <a:schemeClr val="tx1">
                    <a:lumMod val="65000"/>
                    <a:lumOff val="35000"/>
                  </a:schemeClr>
                </a:solidFill>
              </a:rPr>
              <a:t>الأردن</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59290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D018C5A-49FB-4B3A-AC0E-E6F0E67F53D4}"/>
              </a:ext>
            </a:extLst>
          </p:cNvPr>
          <p:cNvGraphicFramePr>
            <a:graphicFrameLocks noGrp="1"/>
          </p:cNvGraphicFramePr>
          <p:nvPr>
            <p:ph sz="half" idx="2"/>
            <p:extLst>
              <p:ext uri="{D42A27DB-BD31-4B8C-83A1-F6EECF244321}">
                <p14:modId xmlns:p14="http://schemas.microsoft.com/office/powerpoint/2010/main" val="2991197300"/>
              </p:ext>
            </p:extLst>
          </p:nvPr>
        </p:nvGraphicFramePr>
        <p:xfrm>
          <a:off x="5616575" y="1668463"/>
          <a:ext cx="6005513" cy="4646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30CBEF2-BBA7-45E8-A728-19AD150A6242}"/>
              </a:ext>
            </a:extLst>
          </p:cNvPr>
          <p:cNvGraphicFramePr>
            <a:graphicFrameLocks/>
          </p:cNvGraphicFramePr>
          <p:nvPr>
            <p:extLst>
              <p:ext uri="{D42A27DB-BD31-4B8C-83A1-F6EECF244321}">
                <p14:modId xmlns:p14="http://schemas.microsoft.com/office/powerpoint/2010/main" val="159686401"/>
              </p:ext>
            </p:extLst>
          </p:nvPr>
        </p:nvGraphicFramePr>
        <p:xfrm>
          <a:off x="114300" y="1668463"/>
          <a:ext cx="5502275" cy="46466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4">
            <a:extLst>
              <a:ext uri="{FF2B5EF4-FFF2-40B4-BE49-F238E27FC236}">
                <a16:creationId xmlns:a16="http://schemas.microsoft.com/office/drawing/2014/main" id="{7D258107-7501-3A6A-3AAA-62014DBB7969}"/>
              </a:ext>
            </a:extLst>
          </p:cNvPr>
          <p:cNvSpPr>
            <a:spLocks noGrp="1"/>
          </p:cNvSpPr>
          <p:nvPr>
            <p:ph type="title"/>
          </p:nvPr>
        </p:nvSpPr>
        <p:spPr>
          <a:xfrm>
            <a:off x="209550" y="755180"/>
            <a:ext cx="11413107" cy="457247"/>
          </a:xfrm>
        </p:spPr>
        <p:txBody>
          <a:bodyPr/>
          <a:lstStyle/>
          <a:p>
            <a:r>
              <a:rPr lang="ar-LB" dirty="0"/>
              <a:t>والفوارق على أساس المنطقة والمستوى التعليمي لرب الأسرة لا تزال كبيرة</a:t>
            </a:r>
            <a:endParaRPr lang="en-US" dirty="0"/>
          </a:p>
        </p:txBody>
      </p:sp>
      <p:sp>
        <p:nvSpPr>
          <p:cNvPr id="15" name="TextBox 1">
            <a:extLst>
              <a:ext uri="{FF2B5EF4-FFF2-40B4-BE49-F238E27FC236}">
                <a16:creationId xmlns:a16="http://schemas.microsoft.com/office/drawing/2014/main" id="{6726ACBB-E30D-B4D7-81C9-0FAA7C0DC1A5}"/>
              </a:ext>
            </a:extLst>
          </p:cNvPr>
          <p:cNvSpPr txBox="1"/>
          <p:nvPr/>
        </p:nvSpPr>
        <p:spPr>
          <a:xfrm>
            <a:off x="6062547" y="5980539"/>
            <a:ext cx="1063083" cy="241841"/>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المتوسط الوطني</a:t>
            </a:r>
            <a:endParaRPr lang="en-US" sz="1000" dirty="0">
              <a:solidFill>
                <a:schemeClr val="tx1">
                  <a:lumMod val="75000"/>
                  <a:lumOff val="25000"/>
                </a:schemeClr>
              </a:solidFill>
            </a:endParaRPr>
          </a:p>
        </p:txBody>
      </p:sp>
      <p:sp>
        <p:nvSpPr>
          <p:cNvPr id="16" name="TextBox 1">
            <a:extLst>
              <a:ext uri="{FF2B5EF4-FFF2-40B4-BE49-F238E27FC236}">
                <a16:creationId xmlns:a16="http://schemas.microsoft.com/office/drawing/2014/main" id="{5AA0015C-BBCC-E965-F473-60F988E7CF77}"/>
              </a:ext>
            </a:extLst>
          </p:cNvPr>
          <p:cNvSpPr txBox="1"/>
          <p:nvPr/>
        </p:nvSpPr>
        <p:spPr>
          <a:xfrm>
            <a:off x="7244576" y="5980538"/>
            <a:ext cx="1806497" cy="241841"/>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رب الأسرة غير متعلم(ة)</a:t>
            </a:r>
            <a:endParaRPr lang="en-US" sz="1000" dirty="0">
              <a:solidFill>
                <a:schemeClr val="tx1">
                  <a:lumMod val="75000"/>
                  <a:lumOff val="25000"/>
                </a:schemeClr>
              </a:solidFill>
            </a:endParaRPr>
          </a:p>
        </p:txBody>
      </p:sp>
      <p:sp>
        <p:nvSpPr>
          <p:cNvPr id="17" name="TextBox 1">
            <a:extLst>
              <a:ext uri="{FF2B5EF4-FFF2-40B4-BE49-F238E27FC236}">
                <a16:creationId xmlns:a16="http://schemas.microsoft.com/office/drawing/2014/main" id="{841A86E9-4709-C193-325D-886A3B3C3A4D}"/>
              </a:ext>
            </a:extLst>
          </p:cNvPr>
          <p:cNvSpPr txBox="1"/>
          <p:nvPr/>
        </p:nvSpPr>
        <p:spPr>
          <a:xfrm>
            <a:off x="9255512" y="5984024"/>
            <a:ext cx="2107581" cy="238355"/>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رب الأسرة حاصل(ة) على تعليم عال</a:t>
            </a:r>
            <a:endParaRPr lang="en-US" sz="1000" dirty="0">
              <a:solidFill>
                <a:schemeClr val="tx1">
                  <a:lumMod val="75000"/>
                  <a:lumOff val="25000"/>
                </a:schemeClr>
              </a:solidFill>
            </a:endParaRPr>
          </a:p>
        </p:txBody>
      </p:sp>
      <p:sp>
        <p:nvSpPr>
          <p:cNvPr id="18" name="TextBox 1">
            <a:extLst>
              <a:ext uri="{FF2B5EF4-FFF2-40B4-BE49-F238E27FC236}">
                <a16:creationId xmlns:a16="http://schemas.microsoft.com/office/drawing/2014/main" id="{136B2A3E-2D72-3B86-7CAD-39A55CBFE6E1}"/>
              </a:ext>
            </a:extLst>
          </p:cNvPr>
          <p:cNvSpPr txBox="1"/>
          <p:nvPr/>
        </p:nvSpPr>
        <p:spPr>
          <a:xfrm>
            <a:off x="8619331" y="5611505"/>
            <a:ext cx="479501" cy="241841"/>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تونس</a:t>
            </a:r>
            <a:endParaRPr lang="en-US" sz="1000" dirty="0">
              <a:solidFill>
                <a:schemeClr val="tx1">
                  <a:lumMod val="75000"/>
                  <a:lumOff val="25000"/>
                </a:schemeClr>
              </a:solidFill>
            </a:endParaRPr>
          </a:p>
        </p:txBody>
      </p:sp>
      <p:sp>
        <p:nvSpPr>
          <p:cNvPr id="19" name="TextBox 1">
            <a:extLst>
              <a:ext uri="{FF2B5EF4-FFF2-40B4-BE49-F238E27FC236}">
                <a16:creationId xmlns:a16="http://schemas.microsoft.com/office/drawing/2014/main" id="{136B2A3E-2D72-3B86-7CAD-39A55CBFE6E1}"/>
              </a:ext>
            </a:extLst>
          </p:cNvPr>
          <p:cNvSpPr txBox="1"/>
          <p:nvPr/>
        </p:nvSpPr>
        <p:spPr>
          <a:xfrm>
            <a:off x="9355873" y="5611504"/>
            <a:ext cx="535257" cy="241841"/>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الجزائر</a:t>
            </a:r>
            <a:endParaRPr lang="en-US" sz="1000" dirty="0">
              <a:solidFill>
                <a:schemeClr val="tx1">
                  <a:lumMod val="75000"/>
                  <a:lumOff val="25000"/>
                </a:schemeClr>
              </a:solidFill>
            </a:endParaRPr>
          </a:p>
        </p:txBody>
      </p:sp>
      <p:sp>
        <p:nvSpPr>
          <p:cNvPr id="20" name="TextBox 1">
            <a:extLst>
              <a:ext uri="{FF2B5EF4-FFF2-40B4-BE49-F238E27FC236}">
                <a16:creationId xmlns:a16="http://schemas.microsoft.com/office/drawing/2014/main" id="{136B2A3E-2D72-3B86-7CAD-39A55CBFE6E1}"/>
              </a:ext>
            </a:extLst>
          </p:cNvPr>
          <p:cNvSpPr txBox="1"/>
          <p:nvPr/>
        </p:nvSpPr>
        <p:spPr>
          <a:xfrm>
            <a:off x="10092661" y="5591409"/>
            <a:ext cx="535597" cy="273088"/>
          </a:xfrm>
          <a:prstGeom prst="rect">
            <a:avLst/>
          </a:prstGeom>
          <a:solidFill>
            <a:srgbClr val="DEEBF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r>
              <a:rPr lang="ar-LB" sz="1000" dirty="0">
                <a:solidFill>
                  <a:schemeClr val="tx1">
                    <a:lumMod val="75000"/>
                    <a:lumOff val="25000"/>
                  </a:schemeClr>
                </a:solidFill>
              </a:rPr>
              <a:t>العراق</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402944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61D3B4-A7E7-8A45-90EE-5FCDF88A0F2D}"/>
              </a:ext>
            </a:extLst>
          </p:cNvPr>
          <p:cNvSpPr>
            <a:spLocks noGrp="1"/>
          </p:cNvSpPr>
          <p:nvPr>
            <p:ph type="subTitle" idx="1"/>
          </p:nvPr>
        </p:nvSpPr>
        <p:spPr>
          <a:xfrm>
            <a:off x="1069847" y="557783"/>
            <a:ext cx="10309115" cy="634028"/>
          </a:xfrm>
        </p:spPr>
        <p:txBody>
          <a:bodyPr/>
          <a:lstStyle/>
          <a:p>
            <a:r>
              <a:rPr lang="ar-LB" b="1" dirty="0"/>
              <a:t>الخلاصة</a:t>
            </a:r>
            <a:endParaRPr lang="en-US" b="1" dirty="0"/>
          </a:p>
        </p:txBody>
      </p:sp>
      <p:sp>
        <p:nvSpPr>
          <p:cNvPr id="3" name="Content Placeholder 2">
            <a:extLst>
              <a:ext uri="{FF2B5EF4-FFF2-40B4-BE49-F238E27FC236}">
                <a16:creationId xmlns:a16="http://schemas.microsoft.com/office/drawing/2014/main" id="{25D8E369-8BA9-4441-BC72-E122FA5D9B17}"/>
              </a:ext>
            </a:extLst>
          </p:cNvPr>
          <p:cNvSpPr>
            <a:spLocks noGrp="1"/>
          </p:cNvSpPr>
          <p:nvPr>
            <p:ph sz="half" idx="2"/>
          </p:nvPr>
        </p:nvSpPr>
        <p:spPr>
          <a:xfrm>
            <a:off x="120868" y="1903679"/>
            <a:ext cx="11950263" cy="4396538"/>
          </a:xfrm>
        </p:spPr>
        <p:txBody>
          <a:bodyPr/>
          <a:lstStyle/>
          <a:p>
            <a:pPr marL="514350" indent="-514350" algn="just" rtl="1">
              <a:buClr>
                <a:schemeClr val="tx1"/>
              </a:buClr>
              <a:buAutoNum type="arabicPeriod"/>
            </a:pPr>
            <a:r>
              <a:rPr lang="ar-LB" dirty="0">
                <a:solidFill>
                  <a:schemeClr val="tx1"/>
                </a:solidFill>
              </a:rPr>
              <a:t>بأي طريقة ننظر للأمر، نجد ارتفاع في نسبة فقر الدخل بين 2010 و2022 (كذلك الأمر بالنسبة للتوقعات المستقبلية). </a:t>
            </a:r>
            <a:r>
              <a:rPr lang="ar-LB" dirty="0">
                <a:solidFill>
                  <a:srgbClr val="FF0000"/>
                </a:solidFill>
              </a:rPr>
              <a:t>يتعلق ذلك بنمط النمو للاقتصاديات العربية وأيضاً بتأثير النزاعات.</a:t>
            </a:r>
          </a:p>
          <a:p>
            <a:pPr marL="514350" indent="-514350" algn="just" rtl="1">
              <a:buClr>
                <a:schemeClr val="tx1"/>
              </a:buClr>
              <a:buAutoNum type="arabicPeriod"/>
            </a:pPr>
            <a:r>
              <a:rPr lang="ar-LB" dirty="0">
                <a:solidFill>
                  <a:schemeClr val="tx1"/>
                </a:solidFill>
              </a:rPr>
              <a:t>من ناحية أخرى، نجد تحسن في الفقر المتعدد الأبعاد (الذي لا يأخذ بعين الاعتبار جودة الصحة والتعليم) خلال الفترة ذاتها.</a:t>
            </a:r>
            <a:r>
              <a:rPr lang="ar-LB" dirty="0">
                <a:solidFill>
                  <a:srgbClr val="FF0000"/>
                </a:solidFill>
              </a:rPr>
              <a:t> لكنّ الفجوات مازالت كبيرة بين بعض الشرائح المجتمعية والأزمات والنزاعات إمّا عطّلت أو عكست هذا التقدم في بعض الدول.</a:t>
            </a:r>
            <a:endParaRPr lang="en-GB" dirty="0">
              <a:solidFill>
                <a:srgbClr val="FF0000"/>
              </a:solidFill>
            </a:endParaRPr>
          </a:p>
        </p:txBody>
      </p:sp>
    </p:spTree>
    <p:extLst>
      <p:ext uri="{BB962C8B-B14F-4D97-AF65-F5344CB8AC3E}">
        <p14:creationId xmlns:p14="http://schemas.microsoft.com/office/powerpoint/2010/main" val="199751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66D4-9A95-454D-B6D6-DBA92A6838D4}"/>
              </a:ext>
            </a:extLst>
          </p:cNvPr>
          <p:cNvSpPr>
            <a:spLocks noGrp="1"/>
          </p:cNvSpPr>
          <p:nvPr>
            <p:ph type="ctrTitle"/>
          </p:nvPr>
        </p:nvSpPr>
        <p:spPr>
          <a:xfrm>
            <a:off x="710485" y="2686804"/>
            <a:ext cx="8025181" cy="1956585"/>
          </a:xfrm>
        </p:spPr>
        <p:txBody>
          <a:bodyPr>
            <a:normAutofit/>
          </a:bodyPr>
          <a:lstStyle/>
          <a:p>
            <a:r>
              <a:rPr lang="ar-LB" sz="4400" dirty="0"/>
              <a:t>3. ما الذي يجب القيام به؟</a:t>
            </a:r>
            <a:endParaRPr lang="en-US" dirty="0"/>
          </a:p>
        </p:txBody>
      </p:sp>
      <p:sp>
        <p:nvSpPr>
          <p:cNvPr id="4" name="TextBox 3">
            <a:extLst>
              <a:ext uri="{FF2B5EF4-FFF2-40B4-BE49-F238E27FC236}">
                <a16:creationId xmlns:a16="http://schemas.microsoft.com/office/drawing/2014/main" id="{1727CA29-9D07-412B-8834-6F647BAB8D80}"/>
              </a:ext>
            </a:extLst>
          </p:cNvPr>
          <p:cNvSpPr txBox="1"/>
          <p:nvPr/>
        </p:nvSpPr>
        <p:spPr>
          <a:xfrm>
            <a:off x="396160" y="4386214"/>
            <a:ext cx="8339506" cy="954107"/>
          </a:xfrm>
          <a:prstGeom prst="rect">
            <a:avLst/>
          </a:prstGeom>
          <a:noFill/>
        </p:spPr>
        <p:txBody>
          <a:bodyPr wrap="square">
            <a:spAutoFit/>
          </a:bodyPr>
          <a:lstStyle/>
          <a:p>
            <a:pPr algn="r" rtl="1"/>
            <a:r>
              <a:rPr lang="ar-LB" sz="2800" dirty="0">
                <a:solidFill>
                  <a:schemeClr val="bg2">
                    <a:lumMod val="20000"/>
                    <a:lumOff val="80000"/>
                  </a:schemeClr>
                </a:solidFill>
                <a:latin typeface="Arial" panose="020B0604020202020204" pitchFamily="34" charset="0"/>
                <a:cs typeface="Arial" panose="020B0604020202020204" pitchFamily="34" charset="0"/>
              </a:rPr>
              <a:t>استنتاجات ومقترحات مستوحاة من التقرير العربي الثاني حول الفقر متعدد الابعاد وتقرير </a:t>
            </a:r>
            <a:r>
              <a:rPr lang="ar-LB" sz="2800" spc="-100" dirty="0">
                <a:solidFill>
                  <a:schemeClr val="bg1"/>
                </a:solidFill>
                <a:latin typeface="Arial" panose="020B0604020202020204" pitchFamily="34" charset="0"/>
                <a:cs typeface="Arial" panose="020B0604020202020204" pitchFamily="34" charset="0"/>
              </a:rPr>
              <a:t>تحديات</a:t>
            </a:r>
            <a:r>
              <a:rPr lang="ar-LB" sz="2800" dirty="0">
                <a:solidFill>
                  <a:schemeClr val="bg2">
                    <a:lumMod val="20000"/>
                    <a:lumOff val="80000"/>
                  </a:schemeClr>
                </a:solidFill>
                <a:latin typeface="Arial" panose="020B0604020202020204" pitchFamily="34" charset="0"/>
                <a:cs typeface="Arial" panose="020B0604020202020204" pitchFamily="34" charset="0"/>
              </a:rPr>
              <a:t> التنمية في العالم</a:t>
            </a:r>
            <a:endParaRPr lang="en-US" sz="2800"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93A8-CEF3-41D1-8223-941A4CE63469}"/>
              </a:ext>
            </a:extLst>
          </p:cNvPr>
          <p:cNvSpPr txBox="1"/>
          <p:nvPr/>
        </p:nvSpPr>
        <p:spPr>
          <a:xfrm>
            <a:off x="618308" y="544286"/>
            <a:ext cx="10955384" cy="584775"/>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3200" dirty="0">
                <a:solidFill>
                  <a:prstClr val="black"/>
                </a:solidFill>
                <a:latin typeface="Calibri" panose="020F0502020204030204"/>
              </a:rPr>
              <a:t>المهمة الأولى: تحسين المتانة الاقتصادية</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6E973FC5-0F67-4256-9B25-0FEE97EB6E1E}"/>
              </a:ext>
            </a:extLst>
          </p:cNvPr>
          <p:cNvGraphicFramePr/>
          <p:nvPr>
            <p:extLst>
              <p:ext uri="{D42A27DB-BD31-4B8C-83A1-F6EECF244321}">
                <p14:modId xmlns:p14="http://schemas.microsoft.com/office/powerpoint/2010/main" val="3869146023"/>
              </p:ext>
            </p:extLst>
          </p:nvPr>
        </p:nvGraphicFramePr>
        <p:xfrm>
          <a:off x="618308" y="1115122"/>
          <a:ext cx="4219303"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itle 3">
            <a:extLst>
              <a:ext uri="{FF2B5EF4-FFF2-40B4-BE49-F238E27FC236}">
                <a16:creationId xmlns:a16="http://schemas.microsoft.com/office/drawing/2014/main" id="{BAEED753-D965-4DD6-BDA8-29B76BE3748F}"/>
              </a:ext>
            </a:extLst>
          </p:cNvPr>
          <p:cNvSpPr>
            <a:spLocks noGrp="1"/>
          </p:cNvSpPr>
          <p:nvPr>
            <p:ph type="subTitle" idx="12"/>
          </p:nvPr>
        </p:nvSpPr>
        <p:spPr>
          <a:xfrm>
            <a:off x="5019674" y="1788661"/>
            <a:ext cx="7097193" cy="457201"/>
          </a:xfrm>
        </p:spPr>
        <p:txBody>
          <a:bodyPr/>
          <a:lstStyle/>
          <a:p>
            <a:pPr algn="r" defTabSz="457200" rtl="1"/>
            <a:r>
              <a:rPr lang="ar-LB" sz="2000" dirty="0">
                <a:solidFill>
                  <a:schemeClr val="tx1"/>
                </a:solidFill>
                <a:latin typeface="+mn-lt"/>
                <a:cs typeface="+mn-cs"/>
              </a:rPr>
              <a:t>تسجل معظم البلدان العربية خسائر في ترتيبها عند الانتقال من الدخل القومي الإجمالي إلى دليل المتانة الاقتصادية، وتنضم 6 منهم إلى مجموعة البلدان ال20 التي سجلت أكبر خسائر في ترتيبها</a:t>
            </a:r>
          </a:p>
          <a:p>
            <a:pPr rtl="1"/>
            <a:endParaRPr lang="en-US" sz="2800" dirty="0"/>
          </a:p>
        </p:txBody>
      </p:sp>
      <p:graphicFrame>
        <p:nvGraphicFramePr>
          <p:cNvPr id="2" name="Chart 1">
            <a:extLst>
              <a:ext uri="{FF2B5EF4-FFF2-40B4-BE49-F238E27FC236}">
                <a16:creationId xmlns:a16="http://schemas.microsoft.com/office/drawing/2014/main" id="{AEC96BC9-DFCC-4C79-BD68-2B51AF141760}"/>
              </a:ext>
            </a:extLst>
          </p:cNvPr>
          <p:cNvGraphicFramePr>
            <a:graphicFrameLocks/>
          </p:cNvGraphicFramePr>
          <p:nvPr>
            <p:extLst>
              <p:ext uri="{D42A27DB-BD31-4B8C-83A1-F6EECF244321}">
                <p14:modId xmlns:p14="http://schemas.microsoft.com/office/powerpoint/2010/main" val="2120536998"/>
              </p:ext>
            </p:extLst>
          </p:nvPr>
        </p:nvGraphicFramePr>
        <p:xfrm>
          <a:off x="4837176" y="2478024"/>
          <a:ext cx="6739128" cy="34472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4986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3B74C15-34C7-C844-44BE-C6A2B727C987}"/>
              </a:ext>
            </a:extLst>
          </p:cNvPr>
          <p:cNvSpPr>
            <a:spLocks noGrp="1"/>
          </p:cNvSpPr>
          <p:nvPr>
            <p:ph type="subTitle" idx="1"/>
          </p:nvPr>
        </p:nvSpPr>
        <p:spPr>
          <a:xfrm>
            <a:off x="73572" y="1671145"/>
            <a:ext cx="12002814" cy="4151585"/>
          </a:xfrm>
        </p:spPr>
        <p:txBody>
          <a:bodyPr/>
          <a:lstStyle/>
          <a:p>
            <a:pPr rtl="1"/>
            <a:r>
              <a:rPr lang="ar-LB" sz="4400" b="1" dirty="0"/>
              <a:t>موجز</a:t>
            </a:r>
            <a:endParaRPr lang="en-US" sz="4400" b="1" dirty="0"/>
          </a:p>
          <a:p>
            <a:pPr algn="r" rtl="1"/>
            <a:endParaRPr lang="en-US" sz="3600" dirty="0"/>
          </a:p>
          <a:p>
            <a:pPr marL="514350" indent="-514350" algn="r" rtl="1">
              <a:buClr>
                <a:schemeClr val="bg1"/>
              </a:buClr>
              <a:buAutoNum type="arabicPeriod"/>
            </a:pPr>
            <a:r>
              <a:rPr lang="ar-LB" sz="3600" dirty="0"/>
              <a:t>اهم الحقائق النمطية المتعلقة بالفقر خلال العقد الماضي</a:t>
            </a:r>
          </a:p>
          <a:p>
            <a:pPr marL="514350" indent="-514350" algn="r" rtl="1">
              <a:buClr>
                <a:schemeClr val="bg1"/>
              </a:buClr>
              <a:buAutoNum type="arabicPeriod"/>
            </a:pPr>
            <a:r>
              <a:rPr lang="ar-LB" sz="3600" dirty="0"/>
              <a:t>سياق ومسببات هذه الحقائق النمطية</a:t>
            </a:r>
          </a:p>
          <a:p>
            <a:pPr marL="514350" indent="-514350" algn="r" rtl="1">
              <a:buClr>
                <a:schemeClr val="bg1"/>
              </a:buClr>
              <a:buAutoNum type="arabicPeriod"/>
            </a:pPr>
            <a:r>
              <a:rPr lang="ar-LB" sz="3600" dirty="0"/>
              <a:t>ما الذي يجب القيام به؟</a:t>
            </a:r>
            <a:endParaRPr lang="en-US" sz="3600" dirty="0"/>
          </a:p>
        </p:txBody>
      </p:sp>
    </p:spTree>
    <p:extLst>
      <p:ext uri="{BB962C8B-B14F-4D97-AF65-F5344CB8AC3E}">
        <p14:creationId xmlns:p14="http://schemas.microsoft.com/office/powerpoint/2010/main" val="407304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FEA3B-42DF-B84A-8316-A62C7A59D10A}"/>
              </a:ext>
            </a:extLst>
          </p:cNvPr>
          <p:cNvSpPr>
            <a:spLocks noGrp="1"/>
          </p:cNvSpPr>
          <p:nvPr>
            <p:ph type="subTitle" idx="1"/>
          </p:nvPr>
        </p:nvSpPr>
        <p:spPr>
          <a:xfrm>
            <a:off x="826836" y="476945"/>
            <a:ext cx="10911946" cy="640396"/>
          </a:xfrm>
        </p:spPr>
        <p:txBody>
          <a:bodyPr/>
          <a:lstStyle/>
          <a:p>
            <a:pPr rtl="1"/>
            <a:r>
              <a:rPr lang="ar-LB" sz="2800" b="1" dirty="0"/>
              <a:t>ماذا يمكن للحكومات أن تفعل؟</a:t>
            </a:r>
            <a:endParaRPr lang="en-US" sz="2800" b="1" dirty="0"/>
          </a:p>
        </p:txBody>
      </p:sp>
      <p:sp>
        <p:nvSpPr>
          <p:cNvPr id="3" name="Content Placeholder 2">
            <a:extLst>
              <a:ext uri="{FF2B5EF4-FFF2-40B4-BE49-F238E27FC236}">
                <a16:creationId xmlns:a16="http://schemas.microsoft.com/office/drawing/2014/main" id="{8F42C903-3E87-3F44-AA7F-706FB659A0ED}"/>
              </a:ext>
            </a:extLst>
          </p:cNvPr>
          <p:cNvSpPr>
            <a:spLocks noGrp="1"/>
          </p:cNvSpPr>
          <p:nvPr>
            <p:ph sz="half" idx="2"/>
          </p:nvPr>
        </p:nvSpPr>
        <p:spPr>
          <a:xfrm>
            <a:off x="0" y="1921163"/>
            <a:ext cx="12192000" cy="4387358"/>
          </a:xfrm>
        </p:spPr>
        <p:txBody>
          <a:bodyPr/>
          <a:lstStyle/>
          <a:p>
            <a:pPr algn="just" rtl="1"/>
            <a:r>
              <a:rPr lang="ar-LB" sz="2400" b="1" dirty="0">
                <a:solidFill>
                  <a:srgbClr val="FF0000"/>
                </a:solidFill>
              </a:rPr>
              <a:t>تجاوز سياسات الاقتصاد الكلي والسياسات القطاعية الريعية والموجهة نحو الاستقرار</a:t>
            </a:r>
          </a:p>
          <a:p>
            <a:pPr algn="just" rtl="1"/>
            <a:r>
              <a:rPr lang="ar-LB" sz="2400" dirty="0">
                <a:solidFill>
                  <a:schemeClr val="tx1"/>
                </a:solidFill>
              </a:rPr>
              <a:t>التحول الهيكلي هو الحل ولكنه ليس سهلاً – ليست مجرد مشكلة تقنية. هذا التحول يتطلب عقداً اجتماعياً جديداً مع إصلاحات رئيسية في الحوكمة والسياسات الاقتصادية (أقل ليبرالية ولصالح الطبقة الوسطى والفقيرة). هنا ليس فقط الحوكمة الديمقراطية ولكن فعالية الحكومة والحيز المالي أساسيان أيضاً.</a:t>
            </a:r>
          </a:p>
          <a:p>
            <a:pPr algn="just" rtl="1"/>
            <a:r>
              <a:rPr lang="ar-LB" sz="2400" dirty="0">
                <a:solidFill>
                  <a:schemeClr val="tx1"/>
                </a:solidFill>
              </a:rPr>
              <a:t>كيفية القيام بذلك عملياً؟ يمكن لمعظم الدول أن تشهد مكاسب كبيرة في الإنتاجية إذا ارتبطت هذه "الصفقة الجديدة" بإطار للتعاون الاقتصادي الإقليمي (بما في ذلك الاستثمار في البنية التحتية/النقل، المزيد من حرية الحركة للعمالة ورأس المال والمواءمة التدريجية لسياسات التجارة والاستثمار). يمكن أن يكون البناء أو إعادة البناء عامل تسريع رئيسي.</a:t>
            </a:r>
            <a:endParaRPr lang="en-US" sz="2400" dirty="0">
              <a:solidFill>
                <a:schemeClr val="tx1"/>
              </a:solidFill>
            </a:endParaRPr>
          </a:p>
        </p:txBody>
      </p:sp>
    </p:spTree>
    <p:extLst>
      <p:ext uri="{BB962C8B-B14F-4D97-AF65-F5344CB8AC3E}">
        <p14:creationId xmlns:p14="http://schemas.microsoft.com/office/powerpoint/2010/main" val="229338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5F10672-46FD-49B8-86A0-40FBCEC6FE3C}"/>
              </a:ext>
            </a:extLst>
          </p:cNvPr>
          <p:cNvSpPr txBox="1"/>
          <p:nvPr/>
        </p:nvSpPr>
        <p:spPr>
          <a:xfrm>
            <a:off x="605591" y="659097"/>
            <a:ext cx="10879822" cy="400110"/>
          </a:xfrm>
          <a:prstGeom prst="rect">
            <a:avLst/>
          </a:prstGeom>
          <a:noFill/>
        </p:spPr>
        <p:txBody>
          <a:bodyPr wrap="square">
            <a:spAutoFit/>
          </a:bodyPr>
          <a:lstStyle/>
          <a:p>
            <a:pPr algn="r" rtl="1"/>
            <a:r>
              <a:rPr lang="ar-LB" sz="2000" dirty="0"/>
              <a:t>المهمة الثانية: تحسين أوضاع وقدرات قطاعي الصحة والتعليم حاصة في مجال الجودة</a:t>
            </a:r>
            <a:endParaRPr lang="en-US" sz="2000" dirty="0"/>
          </a:p>
        </p:txBody>
      </p:sp>
      <p:pic>
        <p:nvPicPr>
          <p:cNvPr id="3" name="Picture 2">
            <a:extLst>
              <a:ext uri="{FF2B5EF4-FFF2-40B4-BE49-F238E27FC236}">
                <a16:creationId xmlns:a16="http://schemas.microsoft.com/office/drawing/2014/main" id="{03C0BDB1-FA02-C9A2-C4ED-0CA2E698854C}"/>
              </a:ext>
            </a:extLst>
          </p:cNvPr>
          <p:cNvPicPr>
            <a:picLocks noChangeAspect="1"/>
          </p:cNvPicPr>
          <p:nvPr/>
        </p:nvPicPr>
        <p:blipFill>
          <a:blip r:embed="rId2"/>
          <a:stretch>
            <a:fillRect/>
          </a:stretch>
        </p:blipFill>
        <p:spPr>
          <a:xfrm>
            <a:off x="6243782" y="1366983"/>
            <a:ext cx="5241630" cy="4936684"/>
          </a:xfrm>
          <a:prstGeom prst="rect">
            <a:avLst/>
          </a:prstGeom>
        </p:spPr>
      </p:pic>
      <p:pic>
        <p:nvPicPr>
          <p:cNvPr id="5" name="Picture 4">
            <a:extLst>
              <a:ext uri="{FF2B5EF4-FFF2-40B4-BE49-F238E27FC236}">
                <a16:creationId xmlns:a16="http://schemas.microsoft.com/office/drawing/2014/main" id="{D288900B-068B-9073-5110-AD3AB2D17AEE}"/>
              </a:ext>
            </a:extLst>
          </p:cNvPr>
          <p:cNvPicPr>
            <a:picLocks noChangeAspect="1"/>
          </p:cNvPicPr>
          <p:nvPr/>
        </p:nvPicPr>
        <p:blipFill>
          <a:blip r:embed="rId3"/>
          <a:stretch>
            <a:fillRect/>
          </a:stretch>
        </p:blipFill>
        <p:spPr>
          <a:xfrm>
            <a:off x="605590" y="1366984"/>
            <a:ext cx="5416519" cy="4936684"/>
          </a:xfrm>
          <a:prstGeom prst="rect">
            <a:avLst/>
          </a:prstGeom>
        </p:spPr>
      </p:pic>
    </p:spTree>
    <p:extLst>
      <p:ext uri="{BB962C8B-B14F-4D97-AF65-F5344CB8AC3E}">
        <p14:creationId xmlns:p14="http://schemas.microsoft.com/office/powerpoint/2010/main" val="186678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FEA3B-42DF-B84A-8316-A62C7A59D10A}"/>
              </a:ext>
            </a:extLst>
          </p:cNvPr>
          <p:cNvSpPr>
            <a:spLocks noGrp="1"/>
          </p:cNvSpPr>
          <p:nvPr>
            <p:ph type="subTitle" idx="1"/>
          </p:nvPr>
        </p:nvSpPr>
        <p:spPr>
          <a:xfrm>
            <a:off x="817599" y="557784"/>
            <a:ext cx="10911946" cy="640396"/>
          </a:xfrm>
        </p:spPr>
        <p:txBody>
          <a:bodyPr/>
          <a:lstStyle/>
          <a:p>
            <a:pPr rtl="1"/>
            <a:r>
              <a:rPr lang="ar-LB" sz="2800" b="1" dirty="0"/>
              <a:t>ماذا يمكن للحكومات أن تفعل؟</a:t>
            </a:r>
            <a:endParaRPr lang="en-US" sz="2800" b="1" dirty="0"/>
          </a:p>
        </p:txBody>
      </p:sp>
      <p:sp>
        <p:nvSpPr>
          <p:cNvPr id="3" name="Content Placeholder 2">
            <a:extLst>
              <a:ext uri="{FF2B5EF4-FFF2-40B4-BE49-F238E27FC236}">
                <a16:creationId xmlns:a16="http://schemas.microsoft.com/office/drawing/2014/main" id="{8F42C903-3E87-3F44-AA7F-706FB659A0ED}"/>
              </a:ext>
            </a:extLst>
          </p:cNvPr>
          <p:cNvSpPr>
            <a:spLocks noGrp="1"/>
          </p:cNvSpPr>
          <p:nvPr>
            <p:ph sz="half" idx="2"/>
          </p:nvPr>
        </p:nvSpPr>
        <p:spPr>
          <a:xfrm>
            <a:off x="0" y="1363836"/>
            <a:ext cx="12192000" cy="4376823"/>
          </a:xfrm>
        </p:spPr>
        <p:txBody>
          <a:bodyPr/>
          <a:lstStyle/>
          <a:p>
            <a:pPr algn="just" rtl="1">
              <a:lnSpc>
                <a:spcPct val="115000"/>
              </a:lnSpc>
              <a:spcAft>
                <a:spcPts val="1000"/>
              </a:spcAft>
            </a:pPr>
            <a:endParaRPr lang="en-US" sz="2400" dirty="0">
              <a:latin typeface="Cambria" panose="02040503050406030204" pitchFamily="18" charset="0"/>
              <a:ea typeface="Calibri" panose="020F0502020204030204" pitchFamily="34" charset="0"/>
              <a:cs typeface="Times New Roman" panose="02020603050405020304" pitchFamily="18" charset="0"/>
            </a:endParaRPr>
          </a:p>
          <a:p>
            <a:pPr algn="just" rtl="1">
              <a:lnSpc>
                <a:spcPct val="115000"/>
              </a:lnSpc>
              <a:spcAft>
                <a:spcPts val="1000"/>
              </a:spcAft>
            </a:pPr>
            <a:r>
              <a:rPr lang="ar-LB" sz="2400" dirty="0">
                <a:solidFill>
                  <a:srgbClr val="FF0000"/>
                </a:solidFill>
                <a:latin typeface="Cambria" panose="02040503050406030204" pitchFamily="18" charset="0"/>
                <a:ea typeface="Calibri" panose="020F0502020204030204" pitchFamily="34" charset="0"/>
                <a:cs typeface="Times New Roman" panose="02020603050405020304" pitchFamily="18" charset="0"/>
              </a:rPr>
              <a:t>إعادة النظر في سياسات واستراتيجيات وقدرات القطاع الصحي </a:t>
            </a:r>
            <a:r>
              <a:rPr lang="ar-LB" sz="2400" dirty="0">
                <a:latin typeface="Cambria" panose="02040503050406030204" pitchFamily="18" charset="0"/>
                <a:ea typeface="Calibri" panose="020F0502020204030204" pitchFamily="34" charset="0"/>
                <a:cs typeface="Times New Roman" panose="02020603050405020304" pitchFamily="18" charset="0"/>
              </a:rPr>
              <a:t>لتمكينه من الاستجابة للمطالب الصحية الحالية وكذلك الصدمات الغير متوقعة.</a:t>
            </a:r>
          </a:p>
          <a:p>
            <a:pPr algn="just" rtl="1">
              <a:lnSpc>
                <a:spcPct val="115000"/>
              </a:lnSpc>
              <a:spcAft>
                <a:spcPts val="1000"/>
              </a:spcAft>
            </a:pPr>
            <a:r>
              <a:rPr lang="ar-LB" sz="2400" dirty="0">
                <a:effectLst/>
                <a:latin typeface="Cambria" panose="02040503050406030204" pitchFamily="18" charset="0"/>
                <a:ea typeface="Calibri" panose="020F0502020204030204" pitchFamily="34" charset="0"/>
                <a:cs typeface="Times New Roman" panose="02020603050405020304" pitchFamily="18" charset="0"/>
              </a:rPr>
              <a:t>هذا يستدعي تحسين جودة الخدمة والقدرة على تحمل تكاليفها، وإعادة توجيه النظم الصحية نحو الوقاية، والاستثمار في قطاع الصحة العامة، بما في ذلك توسيع قدرات ومرافق المستشفيات وعيادات الصحة الأولية.</a:t>
            </a:r>
          </a:p>
          <a:p>
            <a:pPr algn="just" rtl="1">
              <a:lnSpc>
                <a:spcPct val="115000"/>
              </a:lnSpc>
              <a:spcAft>
                <a:spcPts val="1000"/>
              </a:spcAft>
            </a:pPr>
            <a:r>
              <a:rPr lang="ar-LB" sz="2400" dirty="0">
                <a:effectLst/>
                <a:latin typeface="Cambria" panose="02040503050406030204" pitchFamily="18" charset="0"/>
                <a:ea typeface="Calibri" panose="020F0502020204030204" pitchFamily="34" charset="0"/>
                <a:cs typeface="Times New Roman" panose="02020603050405020304" pitchFamily="18" charset="0"/>
              </a:rPr>
              <a:t>على مستوى المنطقة، تعتبر الاستثمارات القوية في المياه والصرف الصحي والكهرباء وتغذية الأطفال ضرورية أيضاً لإحراز تقدم في الحد من الفقر المتعدد الأبعاد وفقر الأطفال المتعدد الأبعاد.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815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FEA3B-42DF-B84A-8316-A62C7A59D10A}"/>
              </a:ext>
            </a:extLst>
          </p:cNvPr>
          <p:cNvSpPr>
            <a:spLocks noGrp="1"/>
          </p:cNvSpPr>
          <p:nvPr>
            <p:ph type="subTitle" idx="1"/>
          </p:nvPr>
        </p:nvSpPr>
        <p:spPr>
          <a:xfrm>
            <a:off x="817599" y="557784"/>
            <a:ext cx="10911946" cy="640396"/>
          </a:xfrm>
        </p:spPr>
        <p:txBody>
          <a:bodyPr/>
          <a:lstStyle/>
          <a:p>
            <a:pPr rtl="1"/>
            <a:r>
              <a:rPr lang="ar-LB" sz="2800" b="1" dirty="0"/>
              <a:t>ماذا يمكن للحكومات أن تفعل؟</a:t>
            </a:r>
            <a:endParaRPr lang="en-US" sz="2800" b="1" dirty="0"/>
          </a:p>
        </p:txBody>
      </p:sp>
      <p:sp>
        <p:nvSpPr>
          <p:cNvPr id="3" name="Content Placeholder 2">
            <a:extLst>
              <a:ext uri="{FF2B5EF4-FFF2-40B4-BE49-F238E27FC236}">
                <a16:creationId xmlns:a16="http://schemas.microsoft.com/office/drawing/2014/main" id="{8F42C903-3E87-3F44-AA7F-706FB659A0ED}"/>
              </a:ext>
            </a:extLst>
          </p:cNvPr>
          <p:cNvSpPr>
            <a:spLocks noGrp="1"/>
          </p:cNvSpPr>
          <p:nvPr>
            <p:ph sz="half" idx="2"/>
          </p:nvPr>
        </p:nvSpPr>
        <p:spPr>
          <a:xfrm>
            <a:off x="0" y="1363836"/>
            <a:ext cx="12192000" cy="4376823"/>
          </a:xfrm>
        </p:spPr>
        <p:txBody>
          <a:bodyPr/>
          <a:lstStyle/>
          <a:p>
            <a:pPr algn="just" rtl="1">
              <a:lnSpc>
                <a:spcPct val="115000"/>
              </a:lnSpc>
              <a:spcAft>
                <a:spcPts val="1000"/>
              </a:spcAft>
            </a:pPr>
            <a:endParaRPr lang="en-US" sz="2400" dirty="0">
              <a:effectLst/>
              <a:latin typeface="Cambria" panose="02040503050406030204" pitchFamily="18" charset="0"/>
              <a:ea typeface="Calibri" panose="020F0502020204030204" pitchFamily="34" charset="0"/>
              <a:cs typeface="Calibri" panose="020F0502020204030204" pitchFamily="34" charset="0"/>
            </a:endParaRPr>
          </a:p>
          <a:p>
            <a:pPr algn="just" rtl="1">
              <a:lnSpc>
                <a:spcPct val="115000"/>
              </a:lnSpc>
              <a:spcAft>
                <a:spcPts val="1000"/>
              </a:spcAft>
            </a:pPr>
            <a:r>
              <a:rPr lang="ar-LB" sz="2400"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الانتقال من التعليم الكمي إلى التعليم الجيد،</a:t>
            </a:r>
            <a:r>
              <a:rPr lang="ar-LB" sz="2400" dirty="0">
                <a:effectLst/>
                <a:latin typeface="Cambria" panose="02040503050406030204" pitchFamily="18" charset="0"/>
                <a:ea typeface="Calibri" panose="020F0502020204030204" pitchFamily="34" charset="0"/>
                <a:cs typeface="Calibri" panose="020F0502020204030204" pitchFamily="34" charset="0"/>
              </a:rPr>
              <a:t> من خلال تحسين مؤهلات المعلمين وأجورهم وزيادة الاستثمار في نتائج التعلم في الصفوف المبكرة والبقاء في المدارس، لا سيما في المناطق الريفية وفي أقل البلدان نمواً. نهج التعلم الذي يعطي الأولوية لتعليم مهارات الحياة والمواطنة هو أمر بالغ الأهمية. في معظم البلدان، سيتطلب ذلك تسخير المهارات اللازمة لوظائف المستقبل مع مراعاة التحديات التي تفرضها الثورة الصناعية الرابعة.</a:t>
            </a:r>
            <a:endParaRPr lang="en-US" sz="2400" dirty="0">
              <a:effectLst/>
              <a:latin typeface="Cambria" panose="02040503050406030204" pitchFamily="18" charset="0"/>
              <a:ea typeface="Calibri" panose="020F0502020204030204" pitchFamily="34" charset="0"/>
              <a:cs typeface="Calibri" panose="020F0502020204030204" pitchFamily="34" charset="0"/>
            </a:endParaRPr>
          </a:p>
          <a:p>
            <a:pPr algn="just" rtl="1">
              <a:lnSpc>
                <a:spcPct val="115000"/>
              </a:lnSpc>
              <a:spcAft>
                <a:spcPts val="1000"/>
              </a:spcAft>
            </a:pPr>
            <a:r>
              <a:rPr lang="ar-LB" sz="2400" dirty="0">
                <a:effectLst/>
                <a:latin typeface="Cambria" panose="02040503050406030204" pitchFamily="18" charset="0"/>
                <a:ea typeface="Calibri" panose="020F0502020204030204" pitchFamily="34" charset="0"/>
                <a:cs typeface="Calibri" panose="020F0502020204030204" pitchFamily="34" charset="0"/>
              </a:rPr>
              <a:t>القيام بذلك بشكل صحيح يعالج العديد من محركات السياسة الاجتماعية والاقتصادية المتعلقة بفقر الدخل والفقر المتعدد الأبعاد.</a:t>
            </a:r>
            <a:endParaRPr lang="en-US" sz="2400" dirty="0">
              <a:effectLst/>
              <a:latin typeface="Cambria" panose="0204050305040603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76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69757D7-ADEE-4877-924C-901229916CF6}"/>
              </a:ext>
            </a:extLst>
          </p:cNvPr>
          <p:cNvGrpSpPr/>
          <p:nvPr/>
        </p:nvGrpSpPr>
        <p:grpSpPr>
          <a:xfrm>
            <a:off x="1144891" y="1773369"/>
            <a:ext cx="3788799" cy="989929"/>
            <a:chOff x="0" y="16644"/>
            <a:chExt cx="3788799" cy="989929"/>
          </a:xfrm>
        </p:grpSpPr>
        <p:sp>
          <p:nvSpPr>
            <p:cNvPr id="26" name="Rectangle: Rounded Corners 25">
              <a:extLst>
                <a:ext uri="{FF2B5EF4-FFF2-40B4-BE49-F238E27FC236}">
                  <a16:creationId xmlns:a16="http://schemas.microsoft.com/office/drawing/2014/main" id="{FBB1EC05-F598-4264-A78A-3206CB89C57C}"/>
                </a:ext>
              </a:extLst>
            </p:cNvPr>
            <p:cNvSpPr/>
            <p:nvPr/>
          </p:nvSpPr>
          <p:spPr>
            <a:xfrm>
              <a:off x="0" y="16644"/>
              <a:ext cx="3788799" cy="98992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angle: Rounded Corners 4">
              <a:extLst>
                <a:ext uri="{FF2B5EF4-FFF2-40B4-BE49-F238E27FC236}">
                  <a16:creationId xmlns:a16="http://schemas.microsoft.com/office/drawing/2014/main" id="{F9DD8412-5C5E-4863-A6F3-792149C3A5A1}"/>
                </a:ext>
              </a:extLst>
            </p:cNvPr>
            <p:cNvSpPr txBox="1"/>
            <p:nvPr/>
          </p:nvSpPr>
          <p:spPr>
            <a:xfrm>
              <a:off x="48324" y="64968"/>
              <a:ext cx="3692151" cy="89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ar-LB" sz="1400" kern="1200" dirty="0"/>
                <a:t>تواجه المنطقة العربية ثاني أعلى نسبة تحديات عالمياً.</a:t>
              </a:r>
              <a:endParaRPr lang="en-US" sz="1400" kern="1200" dirty="0">
                <a:solidFill>
                  <a:schemeClr val="tx1"/>
                </a:solidFill>
              </a:endParaRPr>
            </a:p>
          </p:txBody>
        </p:sp>
      </p:grpSp>
      <p:grpSp>
        <p:nvGrpSpPr>
          <p:cNvPr id="17" name="Group 16">
            <a:extLst>
              <a:ext uri="{FF2B5EF4-FFF2-40B4-BE49-F238E27FC236}">
                <a16:creationId xmlns:a16="http://schemas.microsoft.com/office/drawing/2014/main" id="{575B78C8-86A9-43E7-94EE-25942F939278}"/>
              </a:ext>
            </a:extLst>
          </p:cNvPr>
          <p:cNvGrpSpPr/>
          <p:nvPr/>
        </p:nvGrpSpPr>
        <p:grpSpPr>
          <a:xfrm>
            <a:off x="1144891" y="2818019"/>
            <a:ext cx="3788799" cy="989929"/>
            <a:chOff x="0" y="1061294"/>
            <a:chExt cx="3788799" cy="989929"/>
          </a:xfrm>
        </p:grpSpPr>
        <p:sp>
          <p:nvSpPr>
            <p:cNvPr id="24" name="Rectangle: Rounded Corners 23">
              <a:extLst>
                <a:ext uri="{FF2B5EF4-FFF2-40B4-BE49-F238E27FC236}">
                  <a16:creationId xmlns:a16="http://schemas.microsoft.com/office/drawing/2014/main" id="{042DCE10-E605-45F8-BD1E-B594474617D2}"/>
                </a:ext>
              </a:extLst>
            </p:cNvPr>
            <p:cNvSpPr/>
            <p:nvPr/>
          </p:nvSpPr>
          <p:spPr>
            <a:xfrm>
              <a:off x="0" y="1061294"/>
              <a:ext cx="3788799" cy="98992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angle: Rounded Corners 6">
              <a:extLst>
                <a:ext uri="{FF2B5EF4-FFF2-40B4-BE49-F238E27FC236}">
                  <a16:creationId xmlns:a16="http://schemas.microsoft.com/office/drawing/2014/main" id="{88332CC5-B963-40AC-AB17-0631FB1BFB7D}"/>
                </a:ext>
              </a:extLst>
            </p:cNvPr>
            <p:cNvSpPr txBox="1"/>
            <p:nvPr/>
          </p:nvSpPr>
          <p:spPr>
            <a:xfrm>
              <a:off x="48324" y="1109618"/>
              <a:ext cx="3692151" cy="89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ar-LB" sz="1400" kern="1200" dirty="0"/>
                <a:t>تفصل بين أن أفريقيا جنوب الصحراء الكبرى والمنطقة العربية وجنوب آسيا وأقرب جيرانهم، أي أمريكا الالتينية وشرق آسيا، فجوة هائلة.</a:t>
              </a:r>
              <a:endParaRPr lang="en-US" sz="1400" kern="1200" dirty="0"/>
            </a:p>
          </p:txBody>
        </p:sp>
      </p:grpSp>
      <p:grpSp>
        <p:nvGrpSpPr>
          <p:cNvPr id="18" name="Group 17">
            <a:extLst>
              <a:ext uri="{FF2B5EF4-FFF2-40B4-BE49-F238E27FC236}">
                <a16:creationId xmlns:a16="http://schemas.microsoft.com/office/drawing/2014/main" id="{2F83A54C-81BD-46B3-A077-2061642AF919}"/>
              </a:ext>
            </a:extLst>
          </p:cNvPr>
          <p:cNvGrpSpPr/>
          <p:nvPr/>
        </p:nvGrpSpPr>
        <p:grpSpPr>
          <a:xfrm>
            <a:off x="1144891" y="3862669"/>
            <a:ext cx="3788799" cy="989929"/>
            <a:chOff x="0" y="2105944"/>
            <a:chExt cx="3788799" cy="989929"/>
          </a:xfrm>
        </p:grpSpPr>
        <p:sp>
          <p:nvSpPr>
            <p:cNvPr id="22" name="Rectangle: Rounded Corners 21">
              <a:extLst>
                <a:ext uri="{FF2B5EF4-FFF2-40B4-BE49-F238E27FC236}">
                  <a16:creationId xmlns:a16="http://schemas.microsoft.com/office/drawing/2014/main" id="{C4411530-12AE-42FC-AD06-D789762BD6AA}"/>
                </a:ext>
              </a:extLst>
            </p:cNvPr>
            <p:cNvSpPr/>
            <p:nvPr/>
          </p:nvSpPr>
          <p:spPr>
            <a:xfrm>
              <a:off x="0" y="2105944"/>
              <a:ext cx="3788799" cy="98992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angle: Rounded Corners 8">
              <a:extLst>
                <a:ext uri="{FF2B5EF4-FFF2-40B4-BE49-F238E27FC236}">
                  <a16:creationId xmlns:a16="http://schemas.microsoft.com/office/drawing/2014/main" id="{481D7681-3FFF-4B72-811B-8973300749DE}"/>
                </a:ext>
              </a:extLst>
            </p:cNvPr>
            <p:cNvSpPr txBox="1"/>
            <p:nvPr/>
          </p:nvSpPr>
          <p:spPr>
            <a:xfrm>
              <a:off x="48324" y="2154268"/>
              <a:ext cx="3692151" cy="89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ar-LB" sz="1400" kern="1200" dirty="0"/>
                <a:t>لوحظ انخفاض بسيط في تحدّيات التنمية في المنطقة العربية.</a:t>
              </a:r>
              <a:endParaRPr lang="en-US" sz="1400" kern="1200" dirty="0"/>
            </a:p>
          </p:txBody>
        </p:sp>
      </p:grpSp>
      <p:grpSp>
        <p:nvGrpSpPr>
          <p:cNvPr id="19" name="Group 18">
            <a:extLst>
              <a:ext uri="{FF2B5EF4-FFF2-40B4-BE49-F238E27FC236}">
                <a16:creationId xmlns:a16="http://schemas.microsoft.com/office/drawing/2014/main" id="{21396CDF-FEB7-467C-A0B0-69BA16CC7FE6}"/>
              </a:ext>
            </a:extLst>
          </p:cNvPr>
          <p:cNvGrpSpPr/>
          <p:nvPr/>
        </p:nvGrpSpPr>
        <p:grpSpPr>
          <a:xfrm>
            <a:off x="1144891" y="4907318"/>
            <a:ext cx="3788799" cy="989929"/>
            <a:chOff x="0" y="3150593"/>
            <a:chExt cx="3788799" cy="989929"/>
          </a:xfrm>
        </p:grpSpPr>
        <p:sp>
          <p:nvSpPr>
            <p:cNvPr id="20" name="Rectangle: Rounded Corners 19">
              <a:extLst>
                <a:ext uri="{FF2B5EF4-FFF2-40B4-BE49-F238E27FC236}">
                  <a16:creationId xmlns:a16="http://schemas.microsoft.com/office/drawing/2014/main" id="{372C9899-00E0-4FFE-9F95-A3A87ACEB641}"/>
                </a:ext>
              </a:extLst>
            </p:cNvPr>
            <p:cNvSpPr/>
            <p:nvPr/>
          </p:nvSpPr>
          <p:spPr>
            <a:xfrm>
              <a:off x="0" y="3150593"/>
              <a:ext cx="3788799" cy="989929"/>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10">
              <a:extLst>
                <a:ext uri="{FF2B5EF4-FFF2-40B4-BE49-F238E27FC236}">
                  <a16:creationId xmlns:a16="http://schemas.microsoft.com/office/drawing/2014/main" id="{BF03D170-0F72-4D76-8993-5E1BBD52B88E}"/>
                </a:ext>
              </a:extLst>
            </p:cNvPr>
            <p:cNvSpPr txBox="1"/>
            <p:nvPr/>
          </p:nvSpPr>
          <p:spPr>
            <a:xfrm>
              <a:off x="48324" y="3198917"/>
              <a:ext cx="3692151" cy="89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ar-LB" sz="1400" kern="1200" dirty="0"/>
                <a:t>تواجه المنطقة العربية أوجه قصور بارزة في بعد الحوكمة، متمثلة بحصة كبيرة ومتزايدة لتحدّي الحوكمة في دليل تحديات التنمية.</a:t>
              </a:r>
              <a:endParaRPr lang="en-US" sz="1400" kern="1200" dirty="0"/>
            </a:p>
          </p:txBody>
        </p:sp>
      </p:grpSp>
      <p:pic>
        <p:nvPicPr>
          <p:cNvPr id="3" name="Picture 2">
            <a:extLst>
              <a:ext uri="{FF2B5EF4-FFF2-40B4-BE49-F238E27FC236}">
                <a16:creationId xmlns:a16="http://schemas.microsoft.com/office/drawing/2014/main" id="{B6DC5863-1225-3AAB-82A0-678DF59B0A48}"/>
              </a:ext>
            </a:extLst>
          </p:cNvPr>
          <p:cNvPicPr>
            <a:picLocks noChangeAspect="1"/>
          </p:cNvPicPr>
          <p:nvPr/>
        </p:nvPicPr>
        <p:blipFill>
          <a:blip r:embed="rId2"/>
          <a:stretch>
            <a:fillRect/>
          </a:stretch>
        </p:blipFill>
        <p:spPr>
          <a:xfrm>
            <a:off x="5143501" y="771242"/>
            <a:ext cx="6909954" cy="5325981"/>
          </a:xfrm>
          <a:prstGeom prst="rect">
            <a:avLst/>
          </a:prstGeom>
        </p:spPr>
      </p:pic>
      <p:pic>
        <p:nvPicPr>
          <p:cNvPr id="4" name="Picture 3">
            <a:extLst>
              <a:ext uri="{FF2B5EF4-FFF2-40B4-BE49-F238E27FC236}">
                <a16:creationId xmlns:a16="http://schemas.microsoft.com/office/drawing/2014/main" id="{1B6728D7-39DA-788F-43FB-C34213AF32B2}"/>
              </a:ext>
            </a:extLst>
          </p:cNvPr>
          <p:cNvPicPr>
            <a:picLocks noChangeAspect="1"/>
          </p:cNvPicPr>
          <p:nvPr/>
        </p:nvPicPr>
        <p:blipFill>
          <a:blip r:embed="rId3"/>
          <a:stretch>
            <a:fillRect/>
          </a:stretch>
        </p:blipFill>
        <p:spPr>
          <a:xfrm>
            <a:off x="6248066" y="6079012"/>
            <a:ext cx="5711537" cy="413686"/>
          </a:xfrm>
          <a:prstGeom prst="rect">
            <a:avLst/>
          </a:prstGeom>
        </p:spPr>
      </p:pic>
      <p:sp>
        <p:nvSpPr>
          <p:cNvPr id="2" name="TextBox 1">
            <a:extLst>
              <a:ext uri="{FF2B5EF4-FFF2-40B4-BE49-F238E27FC236}">
                <a16:creationId xmlns:a16="http://schemas.microsoft.com/office/drawing/2014/main" id="{84AB330E-2308-292E-D8CE-BFEC5749400B}"/>
              </a:ext>
            </a:extLst>
          </p:cNvPr>
          <p:cNvSpPr txBox="1"/>
          <p:nvPr/>
        </p:nvSpPr>
        <p:spPr>
          <a:xfrm>
            <a:off x="-2058" y="-97761"/>
            <a:ext cx="10319079" cy="461665"/>
          </a:xfrm>
          <a:prstGeom prst="rect">
            <a:avLst/>
          </a:prstGeom>
          <a:noFill/>
        </p:spPr>
        <p:txBody>
          <a:bodyPr wrap="square">
            <a:spAutoFit/>
          </a:bodyPr>
          <a:lstStyle/>
          <a:p>
            <a:pPr algn="r" rtl="1"/>
            <a:r>
              <a:rPr lang="ar-LB" sz="2400" dirty="0"/>
              <a:t>المهمة الثالثة: التصدي لتحديات الحوكمة</a:t>
            </a:r>
            <a:endParaRPr lang="en-US" sz="2400" dirty="0"/>
          </a:p>
        </p:txBody>
      </p:sp>
    </p:spTree>
    <p:extLst>
      <p:ext uri="{BB962C8B-B14F-4D97-AF65-F5344CB8AC3E}">
        <p14:creationId xmlns:p14="http://schemas.microsoft.com/office/powerpoint/2010/main" val="258014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FEA3B-42DF-B84A-8316-A62C7A59D10A}"/>
              </a:ext>
            </a:extLst>
          </p:cNvPr>
          <p:cNvSpPr>
            <a:spLocks noGrp="1"/>
          </p:cNvSpPr>
          <p:nvPr>
            <p:ph type="subTitle" idx="1"/>
          </p:nvPr>
        </p:nvSpPr>
        <p:spPr>
          <a:xfrm>
            <a:off x="817599" y="557784"/>
            <a:ext cx="10911946" cy="640396"/>
          </a:xfrm>
        </p:spPr>
        <p:txBody>
          <a:bodyPr/>
          <a:lstStyle/>
          <a:p>
            <a:pPr rtl="1"/>
            <a:r>
              <a:rPr lang="ar-LB" sz="2800" b="1" dirty="0"/>
              <a:t>ماذا يمكن للحكومات أن تفعل؟</a:t>
            </a:r>
            <a:endParaRPr lang="en-US" sz="2800" b="1" dirty="0"/>
          </a:p>
        </p:txBody>
      </p:sp>
      <p:sp>
        <p:nvSpPr>
          <p:cNvPr id="3" name="Content Placeholder 2">
            <a:extLst>
              <a:ext uri="{FF2B5EF4-FFF2-40B4-BE49-F238E27FC236}">
                <a16:creationId xmlns:a16="http://schemas.microsoft.com/office/drawing/2014/main" id="{8F42C903-3E87-3F44-AA7F-706FB659A0ED}"/>
              </a:ext>
            </a:extLst>
          </p:cNvPr>
          <p:cNvSpPr>
            <a:spLocks noGrp="1"/>
          </p:cNvSpPr>
          <p:nvPr>
            <p:ph sz="half" idx="2"/>
          </p:nvPr>
        </p:nvSpPr>
        <p:spPr>
          <a:xfrm>
            <a:off x="0" y="1363836"/>
            <a:ext cx="12192000" cy="4376823"/>
          </a:xfrm>
        </p:spPr>
        <p:txBody>
          <a:bodyPr/>
          <a:lstStyle/>
          <a:p>
            <a:pPr algn="just" rtl="1">
              <a:lnSpc>
                <a:spcPct val="115000"/>
              </a:lnSpc>
              <a:spcAft>
                <a:spcPts val="1000"/>
              </a:spcAft>
            </a:pPr>
            <a:endParaRPr lang="en-US" sz="2400" dirty="0">
              <a:latin typeface="Cambria" panose="02040503050406030204" pitchFamily="18" charset="0"/>
              <a:ea typeface="Calibri" panose="020F0502020204030204" pitchFamily="34" charset="0"/>
              <a:cs typeface="Times New Roman" panose="02020603050405020304" pitchFamily="18" charset="0"/>
            </a:endParaRPr>
          </a:p>
          <a:p>
            <a:pPr algn="just" rtl="1">
              <a:lnSpc>
                <a:spcPct val="115000"/>
              </a:lnSpc>
              <a:spcAft>
                <a:spcPts val="1000"/>
              </a:spcAft>
            </a:pPr>
            <a:r>
              <a:rPr lang="ar-LB" sz="2400"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التعامل مع فعالية الحكومة والحوكمة الديمقراطية كمكملات وليس مبادلات (أي واحد على حساب الاخر).</a:t>
            </a:r>
          </a:p>
          <a:p>
            <a:pPr algn="just" rtl="1">
              <a:lnSpc>
                <a:spcPct val="115000"/>
              </a:lnSpc>
              <a:spcAft>
                <a:spcPts val="1000"/>
              </a:spcAft>
            </a:pPr>
            <a:r>
              <a:rPr lang="ar-LB" sz="2400"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تعزيز المؤسسات: إن تنفيذ هذه السياسات يتطلب وجود مؤسسات قوية وفعالة، وخاصة في العديد من البلدان الفقيرة. </a:t>
            </a:r>
            <a:r>
              <a:rPr lang="ar-LB" sz="2400" dirty="0">
                <a:effectLst/>
                <a:latin typeface="Cambria" panose="02040503050406030204" pitchFamily="18" charset="0"/>
                <a:ea typeface="Calibri" panose="020F0502020204030204" pitchFamily="34" charset="0"/>
                <a:cs typeface="Calibri" panose="020F0502020204030204" pitchFamily="34" charset="0"/>
              </a:rPr>
              <a:t>وبالتالي، فإن الأولوية السياسية الثالثة هي بناء المتانة والقدرة المؤسسية لإدارة المخاطر والهشاشة. على سبيل المثال، على مستوى الأسر، يجب تعزيز نظم الحماية الاجتماعية، وتوسيع وتعميق تغطيتها الفعالة. على المستوى الوطني، يجب تنفيذ التقنيات التكنولوجية لمساعدة البلدان ذات القدرات المحدودة على إنشاء آليات وأنظمة إنذار مبكر تحلل التهديدات والمخاطر، وخاصة في أنظمتها البيئية والغذائية</a:t>
            </a:r>
          </a:p>
        </p:txBody>
      </p:sp>
    </p:spTree>
    <p:extLst>
      <p:ext uri="{BB962C8B-B14F-4D97-AF65-F5344CB8AC3E}">
        <p14:creationId xmlns:p14="http://schemas.microsoft.com/office/powerpoint/2010/main" val="140991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D14B93AF-3788-429C-B1E2-1769585C2DA7}"/>
              </a:ext>
            </a:extLst>
          </p:cNvPr>
          <p:cNvCxnSpPr>
            <a:cxnSpLocks/>
          </p:cNvCxnSpPr>
          <p:nvPr/>
        </p:nvCxnSpPr>
        <p:spPr>
          <a:xfrm>
            <a:off x="4019124" y="1581150"/>
            <a:ext cx="0" cy="33540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129DFD-8649-9251-2B8E-0C693303336E}"/>
              </a:ext>
            </a:extLst>
          </p:cNvPr>
          <p:cNvPicPr>
            <a:picLocks noChangeAspect="1"/>
          </p:cNvPicPr>
          <p:nvPr/>
        </p:nvPicPr>
        <p:blipFill>
          <a:blip r:embed="rId2"/>
          <a:stretch>
            <a:fillRect/>
          </a:stretch>
        </p:blipFill>
        <p:spPr>
          <a:xfrm>
            <a:off x="1558564" y="1201833"/>
            <a:ext cx="7924800" cy="5337512"/>
          </a:xfrm>
          <a:prstGeom prst="rect">
            <a:avLst/>
          </a:prstGeom>
        </p:spPr>
      </p:pic>
      <p:cxnSp>
        <p:nvCxnSpPr>
          <p:cNvPr id="6" name="Straight Arrow Connector 5">
            <a:extLst>
              <a:ext uri="{FF2B5EF4-FFF2-40B4-BE49-F238E27FC236}">
                <a16:creationId xmlns:a16="http://schemas.microsoft.com/office/drawing/2014/main" id="{D1002203-AFF2-3BEF-ED96-4F462C62FBBC}"/>
              </a:ext>
            </a:extLst>
          </p:cNvPr>
          <p:cNvCxnSpPr>
            <a:cxnSpLocks/>
          </p:cNvCxnSpPr>
          <p:nvPr/>
        </p:nvCxnSpPr>
        <p:spPr>
          <a:xfrm>
            <a:off x="6914724" y="1581150"/>
            <a:ext cx="0" cy="32755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84F668-2536-72E5-0877-9E25C535FBA1}"/>
              </a:ext>
            </a:extLst>
          </p:cNvPr>
          <p:cNvSpPr txBox="1"/>
          <p:nvPr/>
        </p:nvSpPr>
        <p:spPr>
          <a:xfrm>
            <a:off x="1838037" y="550509"/>
            <a:ext cx="7781530" cy="461665"/>
          </a:xfrm>
          <a:prstGeom prst="rect">
            <a:avLst/>
          </a:prstGeom>
          <a:noFill/>
        </p:spPr>
        <p:txBody>
          <a:bodyPr wrap="square">
            <a:spAutoFit/>
          </a:bodyPr>
          <a:lstStyle/>
          <a:p>
            <a:pPr algn="r" rtl="1"/>
            <a:r>
              <a:rPr lang="ar-LB" sz="2400" dirty="0"/>
              <a:t>هذا سيعزز العلاقة بين التنمية البشرية والحوكمة</a:t>
            </a:r>
            <a:endParaRPr lang="en-US" sz="2400" dirty="0"/>
          </a:p>
        </p:txBody>
      </p:sp>
    </p:spTree>
    <p:extLst>
      <p:ext uri="{BB962C8B-B14F-4D97-AF65-F5344CB8AC3E}">
        <p14:creationId xmlns:p14="http://schemas.microsoft.com/office/powerpoint/2010/main" val="204342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93A8-CEF3-41D1-8223-941A4CE63469}"/>
              </a:ext>
            </a:extLst>
          </p:cNvPr>
          <p:cNvSpPr txBox="1"/>
          <p:nvPr/>
        </p:nvSpPr>
        <p:spPr>
          <a:xfrm>
            <a:off x="370114" y="544286"/>
            <a:ext cx="11579885" cy="523220"/>
          </a:xfrm>
          <a:prstGeom prst="rect">
            <a:avLst/>
          </a:prstGeom>
          <a:noFill/>
        </p:spPr>
        <p:txBody>
          <a:bodyPr wrap="square">
            <a:spAutoFit/>
          </a:bodyPr>
          <a:lstStyle/>
          <a:p>
            <a:pPr algn="r" rtl="1"/>
            <a:r>
              <a:rPr lang="ar-LB" sz="2800" dirty="0"/>
              <a:t>المهمة الرابعة: الحد من جميع أشكال اللامساواة وعدم ترك أي أحد خلف الركب</a:t>
            </a:r>
            <a:endParaRPr lang="en-US" sz="2800" dirty="0"/>
          </a:p>
        </p:txBody>
      </p:sp>
      <p:graphicFrame>
        <p:nvGraphicFramePr>
          <p:cNvPr id="6" name="Diagram 5">
            <a:extLst>
              <a:ext uri="{FF2B5EF4-FFF2-40B4-BE49-F238E27FC236}">
                <a16:creationId xmlns:a16="http://schemas.microsoft.com/office/drawing/2014/main" id="{6E973FC5-0F67-4256-9B25-0FEE97EB6E1E}"/>
              </a:ext>
            </a:extLst>
          </p:cNvPr>
          <p:cNvGraphicFramePr/>
          <p:nvPr>
            <p:extLst>
              <p:ext uri="{D42A27DB-BD31-4B8C-83A1-F6EECF244321}">
                <p14:modId xmlns:p14="http://schemas.microsoft.com/office/powerpoint/2010/main" val="2269023965"/>
              </p:ext>
            </p:extLst>
          </p:nvPr>
        </p:nvGraphicFramePr>
        <p:xfrm>
          <a:off x="370114" y="1121339"/>
          <a:ext cx="11451772" cy="519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69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5F10672-46FD-49B8-86A0-40FBCEC6FE3C}"/>
              </a:ext>
            </a:extLst>
          </p:cNvPr>
          <p:cNvSpPr txBox="1"/>
          <p:nvPr/>
        </p:nvSpPr>
        <p:spPr>
          <a:xfrm>
            <a:off x="570700" y="459062"/>
            <a:ext cx="11478422" cy="707886"/>
          </a:xfrm>
          <a:prstGeom prst="rect">
            <a:avLst/>
          </a:prstGeom>
          <a:noFill/>
        </p:spPr>
        <p:txBody>
          <a:bodyPr wrap="square">
            <a:spAutoFit/>
          </a:bodyPr>
          <a:lstStyle/>
          <a:p>
            <a:pPr algn="r" rtl="1"/>
            <a:r>
              <a:rPr lang="ar-LB" sz="2000" i="1" dirty="0"/>
              <a:t>من الناحية المفاهيمية، نتوقع أن تؤثر اللامساواة على التنمية (والعكس بالعكس) ولكن العلاقة تعتمد على الظروف الأولية</a:t>
            </a:r>
            <a:endParaRPr lang="en-US" sz="2000" i="1" dirty="0"/>
          </a:p>
        </p:txBody>
      </p:sp>
      <p:sp>
        <p:nvSpPr>
          <p:cNvPr id="7" name="TextBox 6">
            <a:extLst>
              <a:ext uri="{FF2B5EF4-FFF2-40B4-BE49-F238E27FC236}">
                <a16:creationId xmlns:a16="http://schemas.microsoft.com/office/drawing/2014/main" id="{4F1FB09B-C536-4169-A19F-9AFEE2C1524E}"/>
              </a:ext>
            </a:extLst>
          </p:cNvPr>
          <p:cNvSpPr txBox="1"/>
          <p:nvPr/>
        </p:nvSpPr>
        <p:spPr>
          <a:xfrm>
            <a:off x="4859456" y="6139679"/>
            <a:ext cx="6096000" cy="2616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المصدر: حسابات الإسكوا</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9" name="Chart 8">
            <a:extLst>
              <a:ext uri="{FF2B5EF4-FFF2-40B4-BE49-F238E27FC236}">
                <a16:creationId xmlns:a16="http://schemas.microsoft.com/office/drawing/2014/main" id="{F07B7ECA-DAD8-4655-A26A-1F2AE8E67F36}"/>
              </a:ext>
            </a:extLst>
          </p:cNvPr>
          <p:cNvGraphicFramePr>
            <a:graphicFrameLocks/>
          </p:cNvGraphicFramePr>
          <p:nvPr>
            <p:extLst>
              <p:ext uri="{D42A27DB-BD31-4B8C-83A1-F6EECF244321}">
                <p14:modId xmlns:p14="http://schemas.microsoft.com/office/powerpoint/2010/main" val="1266445405"/>
              </p:ext>
            </p:extLst>
          </p:nvPr>
        </p:nvGraphicFramePr>
        <p:xfrm>
          <a:off x="287406" y="1405609"/>
          <a:ext cx="10668050" cy="47340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a:extLst>
              <a:ext uri="{FF2B5EF4-FFF2-40B4-BE49-F238E27FC236}">
                <a16:creationId xmlns:a16="http://schemas.microsoft.com/office/drawing/2014/main" id="{23C58F44-3540-403D-8775-16C200EF74E8}"/>
              </a:ext>
            </a:extLst>
          </p:cNvPr>
          <p:cNvCxnSpPr/>
          <p:nvPr/>
        </p:nvCxnSpPr>
        <p:spPr>
          <a:xfrm>
            <a:off x="3819099" y="1406293"/>
            <a:ext cx="0" cy="35757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425830-DAFF-48E3-BEF5-0A42CC2C07F0}"/>
              </a:ext>
            </a:extLst>
          </p:cNvPr>
          <p:cNvSpPr txBox="1"/>
          <p:nvPr/>
        </p:nvSpPr>
        <p:spPr>
          <a:xfrm>
            <a:off x="6219825" y="4400550"/>
            <a:ext cx="4049507" cy="369332"/>
          </a:xfrm>
          <a:prstGeom prst="rect">
            <a:avLst/>
          </a:prstGeom>
          <a:noFill/>
        </p:spPr>
        <p:txBody>
          <a:bodyPr wrap="none" rtlCol="0">
            <a:spAutoFit/>
          </a:bodyPr>
          <a:lstStyle/>
          <a:p>
            <a:r>
              <a:rPr lang="ar-LB" dirty="0">
                <a:solidFill>
                  <a:srgbClr val="FF0000"/>
                </a:solidFill>
              </a:rPr>
              <a:t>مستوى مرتفع ومرتفع جداً من اللامساواة</a:t>
            </a:r>
            <a:endParaRPr lang="en-US" dirty="0">
              <a:solidFill>
                <a:srgbClr val="FF0000"/>
              </a:solidFill>
            </a:endParaRPr>
          </a:p>
        </p:txBody>
      </p:sp>
    </p:spTree>
    <p:extLst>
      <p:ext uri="{BB962C8B-B14F-4D97-AF65-F5344CB8AC3E}">
        <p14:creationId xmlns:p14="http://schemas.microsoft.com/office/powerpoint/2010/main" val="374862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6D4D582-8D65-446E-92D5-E33FC7D3696F}"/>
              </a:ext>
            </a:extLst>
          </p:cNvPr>
          <p:cNvSpPr>
            <a:spLocks noGrp="1"/>
          </p:cNvSpPr>
          <p:nvPr>
            <p:ph type="subTitle" idx="12"/>
          </p:nvPr>
        </p:nvSpPr>
        <p:spPr>
          <a:xfrm>
            <a:off x="412587" y="855287"/>
            <a:ext cx="11053314" cy="457201"/>
          </a:xfrm>
        </p:spPr>
        <p:txBody>
          <a:bodyPr/>
          <a:lstStyle/>
          <a:p>
            <a:pPr algn="r" defTabSz="457200" rtl="1"/>
            <a:r>
              <a:rPr lang="ar-LB" sz="2400" dirty="0">
                <a:solidFill>
                  <a:schemeClr val="tx1"/>
                </a:solidFill>
                <a:latin typeface="+mn-lt"/>
                <a:cs typeface="+mn-cs"/>
              </a:rPr>
              <a:t>تسجل معظم البلدان العربية خسائر في ترتيبها عند الانتقال من دليل تحديات التنمية إلى دليل اللامساواة في التنمية</a:t>
            </a:r>
            <a:endParaRPr lang="en-US" sz="2400" dirty="0">
              <a:solidFill>
                <a:schemeClr val="tx1"/>
              </a:solidFill>
              <a:latin typeface="+mn-lt"/>
              <a:cs typeface="+mn-cs"/>
            </a:endParaRPr>
          </a:p>
          <a:p>
            <a:pPr rtl="1"/>
            <a:endParaRPr lang="en-US" dirty="0"/>
          </a:p>
        </p:txBody>
      </p:sp>
      <p:sp>
        <p:nvSpPr>
          <p:cNvPr id="6" name="TextBox 5">
            <a:extLst>
              <a:ext uri="{FF2B5EF4-FFF2-40B4-BE49-F238E27FC236}">
                <a16:creationId xmlns:a16="http://schemas.microsoft.com/office/drawing/2014/main" id="{D8494BB7-F198-40C4-AE34-B7945CC8813D}"/>
              </a:ext>
            </a:extLst>
          </p:cNvPr>
          <p:cNvSpPr txBox="1"/>
          <p:nvPr/>
        </p:nvSpPr>
        <p:spPr>
          <a:xfrm>
            <a:off x="2672688" y="5741103"/>
            <a:ext cx="6096000" cy="2616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100" dirty="0">
                <a:solidFill>
                  <a:prstClr val="black"/>
                </a:solidFill>
                <a:latin typeface="Calibri" panose="020F0502020204030204" pitchFamily="34" charset="0"/>
                <a:cs typeface="Calibri" panose="020F0502020204030204" pitchFamily="34" charset="0"/>
              </a:rPr>
              <a:t>المصدر: حسابات الإسكوا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Chart 1">
            <a:extLst>
              <a:ext uri="{FF2B5EF4-FFF2-40B4-BE49-F238E27FC236}">
                <a16:creationId xmlns:a16="http://schemas.microsoft.com/office/drawing/2014/main" id="{EE75A3BA-650D-4762-BA45-3DC08EDE4110}"/>
              </a:ext>
            </a:extLst>
          </p:cNvPr>
          <p:cNvGraphicFramePr>
            <a:graphicFrameLocks/>
          </p:cNvGraphicFramePr>
          <p:nvPr>
            <p:extLst>
              <p:ext uri="{D42A27DB-BD31-4B8C-83A1-F6EECF244321}">
                <p14:modId xmlns:p14="http://schemas.microsoft.com/office/powerpoint/2010/main" val="149845852"/>
              </p:ext>
            </p:extLst>
          </p:nvPr>
        </p:nvGraphicFramePr>
        <p:xfrm>
          <a:off x="2834640" y="1207008"/>
          <a:ext cx="5812427" cy="4450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35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66D4-9A95-454D-B6D6-DBA92A6838D4}"/>
              </a:ext>
            </a:extLst>
          </p:cNvPr>
          <p:cNvSpPr>
            <a:spLocks noGrp="1"/>
          </p:cNvSpPr>
          <p:nvPr>
            <p:ph type="ctrTitle"/>
          </p:nvPr>
        </p:nvSpPr>
        <p:spPr>
          <a:xfrm>
            <a:off x="536470" y="3086914"/>
            <a:ext cx="8025181" cy="1956585"/>
          </a:xfrm>
        </p:spPr>
        <p:txBody>
          <a:bodyPr>
            <a:normAutofit/>
          </a:bodyPr>
          <a:lstStyle/>
          <a:p>
            <a:r>
              <a:rPr lang="ar-LB" sz="4400" dirty="0"/>
              <a:t>1. الحقائق النمطية المتعلقة بالفقر</a:t>
            </a:r>
            <a:endParaRPr lang="en-US" dirty="0"/>
          </a:p>
        </p:txBody>
      </p:sp>
    </p:spTree>
    <p:extLst>
      <p:ext uri="{BB962C8B-B14F-4D97-AF65-F5344CB8AC3E}">
        <p14:creationId xmlns:p14="http://schemas.microsoft.com/office/powerpoint/2010/main" val="429031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FEA3B-42DF-B84A-8316-A62C7A59D10A}"/>
              </a:ext>
            </a:extLst>
          </p:cNvPr>
          <p:cNvSpPr>
            <a:spLocks noGrp="1"/>
          </p:cNvSpPr>
          <p:nvPr>
            <p:ph type="subTitle" idx="1"/>
          </p:nvPr>
        </p:nvSpPr>
        <p:spPr>
          <a:xfrm>
            <a:off x="817599" y="557784"/>
            <a:ext cx="10911946" cy="640396"/>
          </a:xfrm>
        </p:spPr>
        <p:txBody>
          <a:bodyPr/>
          <a:lstStyle/>
          <a:p>
            <a:pPr rtl="1"/>
            <a:r>
              <a:rPr lang="ar-LB" sz="2800" b="1" dirty="0"/>
              <a:t>ماذا يمكننا أن نفعل؟</a:t>
            </a:r>
            <a:endParaRPr lang="en-US" sz="2800" b="1" dirty="0"/>
          </a:p>
        </p:txBody>
      </p:sp>
      <p:sp>
        <p:nvSpPr>
          <p:cNvPr id="3" name="Content Placeholder 2">
            <a:extLst>
              <a:ext uri="{FF2B5EF4-FFF2-40B4-BE49-F238E27FC236}">
                <a16:creationId xmlns:a16="http://schemas.microsoft.com/office/drawing/2014/main" id="{8F42C903-3E87-3F44-AA7F-706FB659A0ED}"/>
              </a:ext>
            </a:extLst>
          </p:cNvPr>
          <p:cNvSpPr>
            <a:spLocks noGrp="1"/>
          </p:cNvSpPr>
          <p:nvPr>
            <p:ph sz="half" idx="2"/>
          </p:nvPr>
        </p:nvSpPr>
        <p:spPr>
          <a:xfrm>
            <a:off x="0" y="1059036"/>
            <a:ext cx="12192000" cy="4376823"/>
          </a:xfrm>
        </p:spPr>
        <p:txBody>
          <a:bodyPr/>
          <a:lstStyle/>
          <a:p>
            <a:pPr algn="just" rtl="1"/>
            <a:endParaRPr lang="en-US" sz="2400" dirty="0">
              <a:effectLst/>
              <a:latin typeface="Cambria" panose="02040503050406030204" pitchFamily="18" charset="0"/>
              <a:ea typeface="Calibri" panose="020F0502020204030204" pitchFamily="34" charset="0"/>
              <a:cs typeface="Calibri" panose="020F0502020204030204" pitchFamily="34" charset="0"/>
            </a:endParaRPr>
          </a:p>
          <a:p>
            <a:pPr algn="just" rtl="1"/>
            <a:endParaRPr lang="en-US" sz="2400" dirty="0">
              <a:latin typeface="Cambria" panose="02040503050406030204" pitchFamily="18" charset="0"/>
              <a:ea typeface="Calibri" panose="020F0502020204030204" pitchFamily="34" charset="0"/>
              <a:cs typeface="Calibri" panose="020F0502020204030204" pitchFamily="34" charset="0"/>
            </a:endParaRPr>
          </a:p>
          <a:p>
            <a:pPr algn="just" rtl="1"/>
            <a:r>
              <a:rPr lang="ar-LB" sz="2400"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1. علينا أن نجعل الحد من الفقر واللامساواة أولوي</a:t>
            </a:r>
            <a:r>
              <a:rPr lang="ar-LB" sz="2400" dirty="0">
                <a:solidFill>
                  <a:srgbClr val="FF0000"/>
                </a:solidFill>
                <a:latin typeface="Cambria" panose="02040503050406030204" pitchFamily="18" charset="0"/>
                <a:ea typeface="Calibri" panose="020F0502020204030204" pitchFamily="34" charset="0"/>
                <a:cs typeface="Calibri" panose="020F0502020204030204" pitchFamily="34" charset="0"/>
              </a:rPr>
              <a:t>ة</a:t>
            </a:r>
            <a:r>
              <a:rPr lang="ar-LB" sz="2400" dirty="0">
                <a:solidFill>
                  <a:srgbClr val="FF0000"/>
                </a:solidFill>
                <a:effectLst/>
                <a:latin typeface="Cambria" panose="02040503050406030204" pitchFamily="18" charset="0"/>
                <a:ea typeface="Calibri" panose="020F0502020204030204" pitchFamily="34" charset="0"/>
                <a:cs typeface="Calibri" panose="020F0502020204030204" pitchFamily="34" charset="0"/>
              </a:rPr>
              <a:t> برنامجية رئيسية. </a:t>
            </a:r>
            <a:r>
              <a:rPr lang="ar-LB" sz="2400" dirty="0">
                <a:effectLst/>
                <a:latin typeface="Cambria" panose="02040503050406030204" pitchFamily="18" charset="0"/>
                <a:ea typeface="Calibri" panose="020F0502020204030204" pitchFamily="34" charset="0"/>
                <a:cs typeface="Calibri" panose="020F0502020204030204" pitchFamily="34" charset="0"/>
              </a:rPr>
              <a:t>هذا يعني الضغط مع المانحين للحصول على المزيد من الموارد. المنطقة أضعف بكثير مما يدل مستوى دخلها. علينا أن نطالب بتقديم المزيد من القروض الميسرة وليس فقط لأقل البلدان نمواً.</a:t>
            </a:r>
          </a:p>
          <a:p>
            <a:pPr algn="just" rtl="1"/>
            <a:r>
              <a:rPr lang="ar-LB" sz="2400" dirty="0">
                <a:effectLst/>
                <a:latin typeface="Calibri" panose="020F0502020204030204" pitchFamily="34" charset="0"/>
                <a:ea typeface="Calibri" panose="020F0502020204030204" pitchFamily="34" charset="0"/>
                <a:cs typeface="Arial" panose="020B0604020202020204" pitchFamily="34" charset="0"/>
              </a:rPr>
              <a:t>2. </a:t>
            </a:r>
            <a:r>
              <a:rPr lang="ar-LB"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يجب علينا تصميم أدوات للحد من الفقر مصممة خصيصا للمنطقة.</a:t>
            </a:r>
          </a:p>
          <a:p>
            <a:pPr algn="just" rtl="1"/>
            <a:endParaRPr lang="ar-LB" sz="2400" dirty="0">
              <a:latin typeface="Cambria" panose="02040503050406030204" pitchFamily="18" charset="0"/>
              <a:ea typeface="Calibri" panose="020F0502020204030204" pitchFamily="34" charset="0"/>
              <a:cs typeface="Calibri" panose="020F0502020204030204" pitchFamily="34" charset="0"/>
            </a:endParaRPr>
          </a:p>
          <a:p>
            <a:pPr algn="just" rtl="1"/>
            <a:r>
              <a:rPr lang="ar-LB" sz="2400" dirty="0">
                <a:latin typeface="Cambria" panose="02040503050406030204" pitchFamily="18" charset="0"/>
                <a:ea typeface="Calibri" panose="020F0502020204030204" pitchFamily="34" charset="0"/>
                <a:cs typeface="Calibri" panose="020F0502020204030204" pitchFamily="34" charset="0"/>
              </a:rPr>
              <a:t>وأخيراً وليس آخراً، </a:t>
            </a:r>
            <a:r>
              <a:rPr lang="ar-LB" sz="2400" dirty="0">
                <a:solidFill>
                  <a:srgbClr val="FF0000"/>
                </a:solidFill>
                <a:latin typeface="Cambria" panose="02040503050406030204" pitchFamily="18" charset="0"/>
                <a:ea typeface="Calibri" panose="020F0502020204030204" pitchFamily="34" charset="0"/>
                <a:cs typeface="Calibri" panose="020F0502020204030204" pitchFamily="34" charset="0"/>
              </a:rPr>
              <a:t>يجب علينا مواصلة العمل معاً</a:t>
            </a:r>
            <a:r>
              <a:rPr lang="ar-LB" sz="2400" dirty="0">
                <a:latin typeface="Cambria" panose="02040503050406030204" pitchFamily="18" charset="0"/>
                <a:ea typeface="Calibri" panose="020F0502020204030204" pitchFamily="34" charset="0"/>
                <a:cs typeface="Calibri" panose="020F0502020204030204" pitchFamily="34" charset="0"/>
              </a:rPr>
              <a:t>: بالتالي، وبالتعاون مع</a:t>
            </a:r>
            <a:r>
              <a:rPr lang="en-US" sz="2400" dirty="0">
                <a:latin typeface="Cambria" panose="02040503050406030204" pitchFamily="18" charset="0"/>
                <a:ea typeface="Calibri" panose="020F0502020204030204" pitchFamily="34" charset="0"/>
                <a:cs typeface="Calibri" panose="020F0502020204030204" pitchFamily="34" charset="0"/>
              </a:rPr>
              <a:t> </a:t>
            </a:r>
            <a:r>
              <a:rPr lang="ar-LB" sz="2400" dirty="0">
                <a:latin typeface="Cambria" panose="02040503050406030204" pitchFamily="18" charset="0"/>
                <a:ea typeface="Calibri" panose="020F0502020204030204" pitchFamily="34" charset="0"/>
                <a:cs typeface="Calibri" panose="020F0502020204030204" pitchFamily="34" charset="0"/>
              </a:rPr>
              <a:t>مبادرة أكسفورد المعنية بالفقر والتنمية البشرية ومنظمة الصحة العالمية وبرنامج الأمم المتحدة الإنمائي واليونيسف، نحن ندعم العديد من البلدان العربية في تصميم أدلّة وطنية للفقر المتعدد الأبعاد</a:t>
            </a:r>
            <a:r>
              <a:rPr lang="en-US" sz="2400" dirty="0">
                <a:effectLst/>
                <a:latin typeface="Cambria" panose="02040503050406030204" pitchFamily="18" charset="0"/>
                <a:ea typeface="Calibri" panose="020F0502020204030204" pitchFamily="34" charset="0"/>
                <a:cs typeface="Calibri" panose="020F0502020204030204" pitchFamily="34" charset="0"/>
              </a:rPr>
              <a:t> (MPIs) </a:t>
            </a:r>
            <a:r>
              <a:rPr lang="ar-LB" sz="2400" dirty="0">
                <a:latin typeface="Cambria" panose="02040503050406030204" pitchFamily="18"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solidFill>
                <a:schemeClr val="tx1"/>
              </a:solidFill>
            </a:endParaRPr>
          </a:p>
        </p:txBody>
      </p:sp>
    </p:spTree>
    <p:extLst>
      <p:ext uri="{BB962C8B-B14F-4D97-AF65-F5344CB8AC3E}">
        <p14:creationId xmlns:p14="http://schemas.microsoft.com/office/powerpoint/2010/main" val="424507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p:txBody>
          <a:bodyPr/>
          <a:lstStyle/>
          <a:p>
            <a:r>
              <a:rPr lang="ar-LB" dirty="0"/>
              <a:t>شكراً</a:t>
            </a:r>
            <a:endParaRPr lang="en-US" dirty="0"/>
          </a:p>
        </p:txBody>
      </p:sp>
    </p:spTree>
    <p:extLst>
      <p:ext uri="{BB962C8B-B14F-4D97-AF65-F5344CB8AC3E}">
        <p14:creationId xmlns:p14="http://schemas.microsoft.com/office/powerpoint/2010/main" val="406844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607095FD-C6C2-4502-874C-15D8A1E05F0A}"/>
              </a:ext>
            </a:extLst>
          </p:cNvPr>
          <p:cNvSpPr txBox="1">
            <a:spLocks/>
          </p:cNvSpPr>
          <p:nvPr/>
        </p:nvSpPr>
        <p:spPr>
          <a:xfrm>
            <a:off x="0" y="381000"/>
            <a:ext cx="12192000" cy="457201"/>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rtl="1"/>
            <a:r>
              <a:rPr lang="ar-LB" sz="2400" dirty="0"/>
              <a:t>المنطقة العربية هي المنطقة الوحيدة التي شهدت ارتفاعاً في نسبة فقر الدخل خلال العقد الماضي (بغض النظر عن طريقة قياسه)</a:t>
            </a:r>
            <a:endParaRPr lang="en-US" sz="2400" dirty="0"/>
          </a:p>
        </p:txBody>
      </p:sp>
      <p:sp>
        <p:nvSpPr>
          <p:cNvPr id="2" name="Rectangle 1">
            <a:extLst>
              <a:ext uri="{FF2B5EF4-FFF2-40B4-BE49-F238E27FC236}">
                <a16:creationId xmlns:a16="http://schemas.microsoft.com/office/drawing/2014/main" id="{C426E567-35A0-1CB5-CD8D-8980C363DD23}"/>
              </a:ext>
            </a:extLst>
          </p:cNvPr>
          <p:cNvSpPr/>
          <p:nvPr/>
        </p:nvSpPr>
        <p:spPr>
          <a:xfrm>
            <a:off x="10474036" y="6029575"/>
            <a:ext cx="1717964" cy="241220"/>
          </a:xfrm>
          <a:prstGeom prst="rect">
            <a:avLst/>
          </a:prstGeom>
        </p:spPr>
        <p:txBody>
          <a:bodyPr wrap="square">
            <a:spAutoFit/>
          </a:bodyPr>
          <a:lstStyle/>
          <a:p>
            <a:pPr algn="r" rtl="1">
              <a:lnSpc>
                <a:spcPct val="114000"/>
              </a:lnSpc>
            </a:pPr>
            <a:r>
              <a:rPr lang="ar-LB" sz="900" kern="1400" dirty="0">
                <a:latin typeface="Calibri Light" panose="020F0302020204030204" pitchFamily="34" charset="0"/>
                <a:ea typeface="Times New Roman" panose="02020603050405020304" pitchFamily="18" charset="0"/>
                <a:cs typeface="Calibri Light" panose="020F0302020204030204" pitchFamily="34" charset="0"/>
              </a:rPr>
              <a:t>المصدر: حسابات الإسكوا</a:t>
            </a:r>
            <a:endParaRPr lang="en-US" sz="900" kern="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graphicFrame>
        <p:nvGraphicFramePr>
          <p:cNvPr id="4" name="Chart 3">
            <a:extLst>
              <a:ext uri="{FF2B5EF4-FFF2-40B4-BE49-F238E27FC236}">
                <a16:creationId xmlns:a16="http://schemas.microsoft.com/office/drawing/2014/main" id="{F0274127-8E30-474F-90FB-8667271DBE7F}"/>
              </a:ext>
            </a:extLst>
          </p:cNvPr>
          <p:cNvGraphicFramePr>
            <a:graphicFrameLocks/>
          </p:cNvGraphicFramePr>
          <p:nvPr>
            <p:extLst>
              <p:ext uri="{D42A27DB-BD31-4B8C-83A1-F6EECF244321}">
                <p14:modId xmlns:p14="http://schemas.microsoft.com/office/powerpoint/2010/main" val="327358517"/>
              </p:ext>
            </p:extLst>
          </p:nvPr>
        </p:nvGraphicFramePr>
        <p:xfrm>
          <a:off x="1" y="1956816"/>
          <a:ext cx="12192000" cy="4193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858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8ED3D4-8811-4D63-9CE7-7289A5F814E4}"/>
              </a:ext>
            </a:extLst>
          </p:cNvPr>
          <p:cNvSpPr>
            <a:spLocks noGrp="1"/>
          </p:cNvSpPr>
          <p:nvPr>
            <p:ph type="subTitle" idx="1"/>
          </p:nvPr>
        </p:nvSpPr>
        <p:spPr>
          <a:xfrm>
            <a:off x="0" y="557783"/>
            <a:ext cx="12191999" cy="457201"/>
          </a:xfrm>
        </p:spPr>
        <p:txBody>
          <a:bodyPr/>
          <a:lstStyle/>
          <a:p>
            <a:pPr rtl="1"/>
            <a:r>
              <a:rPr lang="ar-LB" sz="2800" dirty="0">
                <a:solidFill>
                  <a:srgbClr val="FF0000"/>
                </a:solidFill>
              </a:rPr>
              <a:t>عدد الفقراء في عام 2023 هو 135، حوالي 30 أكثر مما كان متوقعاً قبل كوفيد</a:t>
            </a:r>
            <a:endParaRPr lang="en-US" sz="2800" dirty="0">
              <a:solidFill>
                <a:srgbClr val="FF0000"/>
              </a:solidFill>
            </a:endParaRPr>
          </a:p>
        </p:txBody>
      </p:sp>
      <p:graphicFrame>
        <p:nvGraphicFramePr>
          <p:cNvPr id="6" name="Chart 5">
            <a:extLst>
              <a:ext uri="{FF2B5EF4-FFF2-40B4-BE49-F238E27FC236}">
                <a16:creationId xmlns:a16="http://schemas.microsoft.com/office/drawing/2014/main" id="{D5D75F36-AD11-4607-8224-C8C580A8721C}"/>
              </a:ext>
            </a:extLst>
          </p:cNvPr>
          <p:cNvGraphicFramePr>
            <a:graphicFrameLocks noGrp="1"/>
          </p:cNvGraphicFramePr>
          <p:nvPr>
            <p:extLst>
              <p:ext uri="{D42A27DB-BD31-4B8C-83A1-F6EECF244321}">
                <p14:modId xmlns:p14="http://schemas.microsoft.com/office/powerpoint/2010/main" val="3432555334"/>
              </p:ext>
            </p:extLst>
          </p:nvPr>
        </p:nvGraphicFramePr>
        <p:xfrm>
          <a:off x="1" y="1881631"/>
          <a:ext cx="6095998" cy="4389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5A3749E-AF29-49F4-8B88-BD91252545DB}"/>
              </a:ext>
            </a:extLst>
          </p:cNvPr>
          <p:cNvGraphicFramePr>
            <a:graphicFrameLocks/>
          </p:cNvGraphicFramePr>
          <p:nvPr>
            <p:extLst>
              <p:ext uri="{D42A27DB-BD31-4B8C-83A1-F6EECF244321}">
                <p14:modId xmlns:p14="http://schemas.microsoft.com/office/powerpoint/2010/main" val="1843035015"/>
              </p:ext>
            </p:extLst>
          </p:nvPr>
        </p:nvGraphicFramePr>
        <p:xfrm>
          <a:off x="6095998" y="1879041"/>
          <a:ext cx="6095997" cy="441858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82C014B-6E36-95A9-8E98-EE0456D76495}"/>
              </a:ext>
            </a:extLst>
          </p:cNvPr>
          <p:cNvSpPr/>
          <p:nvPr/>
        </p:nvSpPr>
        <p:spPr>
          <a:xfrm>
            <a:off x="10474031" y="6064947"/>
            <a:ext cx="1717964" cy="241220"/>
          </a:xfrm>
          <a:prstGeom prst="rect">
            <a:avLst/>
          </a:prstGeom>
        </p:spPr>
        <p:txBody>
          <a:bodyPr wrap="square">
            <a:spAutoFit/>
          </a:bodyPr>
          <a:lstStyle/>
          <a:p>
            <a:pPr algn="r" rtl="1">
              <a:lnSpc>
                <a:spcPct val="114000"/>
              </a:lnSpc>
            </a:pPr>
            <a:r>
              <a:rPr lang="ar-LB" sz="900" kern="1400" dirty="0">
                <a:latin typeface="Calibri Light" panose="020F0302020204030204" pitchFamily="34" charset="0"/>
                <a:ea typeface="Times New Roman" panose="02020603050405020304" pitchFamily="18" charset="0"/>
                <a:cs typeface="Calibri Light" panose="020F0302020204030204" pitchFamily="34" charset="0"/>
              </a:rPr>
              <a:t>المصدر: حسابات الإسكوا</a:t>
            </a:r>
            <a:endParaRPr lang="en-US" sz="900" kern="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2879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607095FD-C6C2-4502-874C-15D8A1E05F0A}"/>
              </a:ext>
            </a:extLst>
          </p:cNvPr>
          <p:cNvSpPr txBox="1">
            <a:spLocks/>
          </p:cNvSpPr>
          <p:nvPr/>
        </p:nvSpPr>
        <p:spPr>
          <a:xfrm>
            <a:off x="0" y="551833"/>
            <a:ext cx="12192000" cy="457201"/>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r" rtl="1"/>
            <a:r>
              <a:rPr lang="ar-LB" sz="2400" dirty="0"/>
              <a:t>كما هو متوقع، تظهر نتائج الدول أن الفقر يتزايد بشكل أسرع في البلدان المتأثرة بالنزاعات</a:t>
            </a:r>
            <a:endParaRPr lang="en-US" sz="2400" dirty="0"/>
          </a:p>
        </p:txBody>
      </p:sp>
      <p:graphicFrame>
        <p:nvGraphicFramePr>
          <p:cNvPr id="7" name="Chart 6">
            <a:extLst>
              <a:ext uri="{FF2B5EF4-FFF2-40B4-BE49-F238E27FC236}">
                <a16:creationId xmlns:a16="http://schemas.microsoft.com/office/drawing/2014/main" id="{8FF351F4-393C-40C9-AEFA-AD061C0F2F04}"/>
              </a:ext>
            </a:extLst>
          </p:cNvPr>
          <p:cNvGraphicFramePr>
            <a:graphicFrameLocks/>
          </p:cNvGraphicFramePr>
          <p:nvPr>
            <p:extLst>
              <p:ext uri="{D42A27DB-BD31-4B8C-83A1-F6EECF244321}">
                <p14:modId xmlns:p14="http://schemas.microsoft.com/office/powerpoint/2010/main" val="4272769187"/>
              </p:ext>
            </p:extLst>
          </p:nvPr>
        </p:nvGraphicFramePr>
        <p:xfrm>
          <a:off x="0" y="1893455"/>
          <a:ext cx="12192000" cy="44127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D8F4BC96-112B-2DAD-FEF9-ACF8D5E1B8B9}"/>
              </a:ext>
            </a:extLst>
          </p:cNvPr>
          <p:cNvSpPr/>
          <p:nvPr/>
        </p:nvSpPr>
        <p:spPr>
          <a:xfrm>
            <a:off x="10474031" y="6064947"/>
            <a:ext cx="1717964" cy="241220"/>
          </a:xfrm>
          <a:prstGeom prst="rect">
            <a:avLst/>
          </a:prstGeom>
        </p:spPr>
        <p:txBody>
          <a:bodyPr wrap="square">
            <a:spAutoFit/>
          </a:bodyPr>
          <a:lstStyle/>
          <a:p>
            <a:pPr algn="r" rtl="1">
              <a:lnSpc>
                <a:spcPct val="114000"/>
              </a:lnSpc>
            </a:pPr>
            <a:r>
              <a:rPr lang="ar-LB" sz="900" kern="1400" dirty="0">
                <a:latin typeface="Calibri Light" panose="020F0302020204030204" pitchFamily="34" charset="0"/>
                <a:ea typeface="Times New Roman" panose="02020603050405020304" pitchFamily="18" charset="0"/>
                <a:cs typeface="Calibri Light" panose="020F0302020204030204" pitchFamily="34" charset="0"/>
              </a:rPr>
              <a:t>المصدر: حسابات الإسكوا</a:t>
            </a:r>
            <a:endParaRPr lang="en-US" sz="900" kern="14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56136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607095FD-C6C2-4502-874C-15D8A1E05F0A}"/>
              </a:ext>
            </a:extLst>
          </p:cNvPr>
          <p:cNvSpPr txBox="1">
            <a:spLocks/>
          </p:cNvSpPr>
          <p:nvPr/>
        </p:nvSpPr>
        <p:spPr>
          <a:xfrm>
            <a:off x="0" y="584200"/>
            <a:ext cx="12192000" cy="457201"/>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rtl="1"/>
            <a:r>
              <a:rPr lang="ar-LB" sz="2200" dirty="0"/>
              <a:t>بينما ارتفعت نسبة فقر الدخل، انخفض الفقر المتعدد الأبعاد في معظم الدول العربية (قبل الجائحة)</a:t>
            </a:r>
            <a:endParaRPr lang="en-US" sz="2200" dirty="0"/>
          </a:p>
        </p:txBody>
      </p:sp>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157922720"/>
              </p:ext>
            </p:extLst>
          </p:nvPr>
        </p:nvGraphicFramePr>
        <p:xfrm>
          <a:off x="-1" y="1911927"/>
          <a:ext cx="12191999" cy="4431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78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330B4-DAAA-A043-9920-1ED32612D4DE}"/>
              </a:ext>
            </a:extLst>
          </p:cNvPr>
          <p:cNvSpPr>
            <a:spLocks noGrp="1"/>
          </p:cNvSpPr>
          <p:nvPr>
            <p:ph type="subTitle" idx="1"/>
          </p:nvPr>
        </p:nvSpPr>
        <p:spPr>
          <a:xfrm>
            <a:off x="687291" y="581615"/>
            <a:ext cx="10817418" cy="684117"/>
          </a:xfrm>
        </p:spPr>
        <p:txBody>
          <a:bodyPr/>
          <a:lstStyle/>
          <a:p>
            <a:r>
              <a:rPr lang="ar-LB" sz="2400" spc="0" dirty="0"/>
              <a:t>دليل الفقر المتعدّد الأبعاد يظهر أيضًا انخفاضًا إلي جانب التحسينات في دليل التنمية البشرية</a:t>
            </a:r>
            <a:endParaRPr lang="en-US" sz="2400" spc="0" dirty="0"/>
          </a:p>
        </p:txBody>
      </p:sp>
      <p:sp>
        <p:nvSpPr>
          <p:cNvPr id="5" name="Rectangle 4">
            <a:extLst>
              <a:ext uri="{FF2B5EF4-FFF2-40B4-BE49-F238E27FC236}">
                <a16:creationId xmlns:a16="http://schemas.microsoft.com/office/drawing/2014/main" id="{31AFA9F3-CE1B-6A45-9EE7-F6E889571576}"/>
              </a:ext>
            </a:extLst>
          </p:cNvPr>
          <p:cNvSpPr/>
          <p:nvPr/>
        </p:nvSpPr>
        <p:spPr>
          <a:xfrm>
            <a:off x="277461" y="1460756"/>
            <a:ext cx="10964563"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عدد الأشخاص في الفقر المتعدد الأبعاد (المحور الأيسر ) ودليل الفقر المتعدد الأبعاد  (المحور الأيمن) في البلدان العربيّة المتوسّطة الدخل مع مرور الوقت</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6128C3B-17EC-4F42-A8D6-4951E361B9A1}"/>
              </a:ext>
            </a:extLst>
          </p:cNvPr>
          <p:cNvSpPr/>
          <p:nvPr/>
        </p:nvSpPr>
        <p:spPr>
          <a:xfrm>
            <a:off x="0" y="6120981"/>
            <a:ext cx="11140966" cy="215444"/>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المصدر:</a:t>
            </a:r>
            <a:r>
              <a:rPr kumimoji="0" lang="ar-LB"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OPHI and UNDP (2021)</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ight Arrow 6">
            <a:extLst>
              <a:ext uri="{FF2B5EF4-FFF2-40B4-BE49-F238E27FC236}">
                <a16:creationId xmlns:a16="http://schemas.microsoft.com/office/drawing/2014/main" id="{7EB2500A-DD72-A54B-A35A-681CC2D57A2D}"/>
              </a:ext>
            </a:extLst>
          </p:cNvPr>
          <p:cNvSpPr/>
          <p:nvPr/>
        </p:nvSpPr>
        <p:spPr>
          <a:xfrm rot="10800000">
            <a:off x="11242024" y="1477600"/>
            <a:ext cx="357352" cy="290933"/>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lawik Light" panose="02020404030301010803"/>
              <a:ea typeface="+mn-ea"/>
              <a:cs typeface="+mn-cs"/>
            </a:endParaRPr>
          </a:p>
        </p:txBody>
      </p:sp>
      <p:graphicFrame>
        <p:nvGraphicFramePr>
          <p:cNvPr id="9" name="Content Placeholder 9">
            <a:extLst>
              <a:ext uri="{FF2B5EF4-FFF2-40B4-BE49-F238E27FC236}">
                <a16:creationId xmlns:a16="http://schemas.microsoft.com/office/drawing/2014/main" id="{21402D1D-DD44-094F-A126-13BB7DC81C6C}"/>
              </a:ext>
            </a:extLst>
          </p:cNvPr>
          <p:cNvGraphicFramePr>
            <a:graphicFrameLocks noGrp="1"/>
          </p:cNvGraphicFramePr>
          <p:nvPr/>
        </p:nvGraphicFramePr>
        <p:xfrm>
          <a:off x="122830" y="1870138"/>
          <a:ext cx="11784841" cy="428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72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61D3B4-A7E7-8A45-90EE-5FCDF88A0F2D}"/>
              </a:ext>
            </a:extLst>
          </p:cNvPr>
          <p:cNvSpPr>
            <a:spLocks noGrp="1"/>
          </p:cNvSpPr>
          <p:nvPr>
            <p:ph type="subTitle" idx="1"/>
          </p:nvPr>
        </p:nvSpPr>
        <p:spPr>
          <a:xfrm>
            <a:off x="241737" y="557783"/>
            <a:ext cx="11740713" cy="634028"/>
          </a:xfrm>
        </p:spPr>
        <p:txBody>
          <a:bodyPr/>
          <a:lstStyle/>
          <a:p>
            <a:r>
              <a:rPr lang="ar-LB" sz="2800" b="1" dirty="0"/>
              <a:t>أثرت النزاعات والجائحة على اتجاهات الفقر المتعدد الأبعاد</a:t>
            </a:r>
            <a:endParaRPr lang="en-US" sz="2800" b="1" dirty="0"/>
          </a:p>
        </p:txBody>
      </p:sp>
      <p:sp>
        <p:nvSpPr>
          <p:cNvPr id="3" name="Content Placeholder 2">
            <a:extLst>
              <a:ext uri="{FF2B5EF4-FFF2-40B4-BE49-F238E27FC236}">
                <a16:creationId xmlns:a16="http://schemas.microsoft.com/office/drawing/2014/main" id="{25D8E369-8BA9-4441-BC72-E122FA5D9B17}"/>
              </a:ext>
            </a:extLst>
          </p:cNvPr>
          <p:cNvSpPr>
            <a:spLocks noGrp="1"/>
          </p:cNvSpPr>
          <p:nvPr>
            <p:ph sz="half" idx="2"/>
          </p:nvPr>
        </p:nvSpPr>
        <p:spPr>
          <a:xfrm>
            <a:off x="241737" y="2334410"/>
            <a:ext cx="11950263" cy="4396538"/>
          </a:xfrm>
        </p:spPr>
        <p:txBody>
          <a:bodyPr/>
          <a:lstStyle/>
          <a:p>
            <a:pPr algn="just" rtl="1">
              <a:buClr>
                <a:schemeClr val="tx1"/>
              </a:buClr>
            </a:pPr>
            <a:r>
              <a:rPr lang="ar-LB" dirty="0">
                <a:solidFill>
                  <a:schemeClr val="tx1"/>
                </a:solidFill>
              </a:rPr>
              <a:t>لا نعلم على وجه الدقة ولكن تظهر عمليات المحاكاة ارتفاعاً ملحوظاً في لبنان (من نسبة فقر 40% إلى أكثر من 80% بحسب دليل الإسكوا للفقر المتعدد الأبعاد)، ومن المتوقع أيضاً أن تشهد فلسطين والعراق ارتفاعاً بسيطاً.</a:t>
            </a:r>
            <a:endParaRPr lang="en-GB" dirty="0">
              <a:solidFill>
                <a:schemeClr val="tx1"/>
              </a:solidFill>
            </a:endParaRPr>
          </a:p>
        </p:txBody>
      </p:sp>
    </p:spTree>
    <p:extLst>
      <p:ext uri="{BB962C8B-B14F-4D97-AF65-F5344CB8AC3E}">
        <p14:creationId xmlns:p14="http://schemas.microsoft.com/office/powerpoint/2010/main" val="3810881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V2.potx  -  Read-Only" id="{B04F34E8-4093-4A69-8BD1-8F42FBC9F8CF}" vid="{D1C270FA-A887-44E1-81DC-7E1AA7C7A074}"/>
    </a:ext>
  </a:extLst>
</a:theme>
</file>

<file path=ppt/theme/theme2.xml><?xml version="1.0" encoding="utf-8"?>
<a:theme xmlns:a="http://schemas.openxmlformats.org/drawingml/2006/main" name="1_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ESCWA_impact of ocioeconomic, geopolitical, security , climatic on the humanitarian outlook </Template>
  <TotalTime>3262</TotalTime>
  <Words>1738</Words>
  <Application>Microsoft Office PowerPoint</Application>
  <PresentationFormat>Widescreen</PresentationFormat>
  <Paragraphs>290</Paragraphs>
  <Slides>31</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Calibri</vt:lpstr>
      <vt:lpstr>Calibri Light</vt:lpstr>
      <vt:lpstr>Cambria</vt:lpstr>
      <vt:lpstr>Garamond</vt:lpstr>
      <vt:lpstr>Selawik Light</vt:lpstr>
      <vt:lpstr>Speak Pro</vt:lpstr>
      <vt:lpstr>Tahoma</vt:lpstr>
      <vt:lpstr>Times New Roman</vt:lpstr>
      <vt:lpstr>Wingdings</vt:lpstr>
      <vt:lpstr>SavonVTI</vt:lpstr>
      <vt:lpstr>1_SavonVTI</vt:lpstr>
      <vt:lpstr> تحدي الفقر في البلدان العربية: نظرة شاملة واقتراحات لرسم السياسات   الورشة التدريبية حول أدلة الفقر المتعدد الأبعاد لاستراتيجيات الحد من الفقر  24 – 11- 2022 بيروت   </vt:lpstr>
      <vt:lpstr>PowerPoint Presentation</vt:lpstr>
      <vt:lpstr>1. الحقائق النمطية المتعلقة بالفقر</vt:lpstr>
      <vt:lpstr>PowerPoint Presentation</vt:lpstr>
      <vt:lpstr>PowerPoint Presentation</vt:lpstr>
      <vt:lpstr>PowerPoint Presentation</vt:lpstr>
      <vt:lpstr>PowerPoint Presentation</vt:lpstr>
      <vt:lpstr>PowerPoint Presentation</vt:lpstr>
      <vt:lpstr>PowerPoint Presentation</vt:lpstr>
      <vt:lpstr>2. تحديد سياق هذه الحقائق النمطية</vt:lpstr>
      <vt:lpstr>PowerPoint Presentation</vt:lpstr>
      <vt:lpstr>PowerPoint Presentation</vt:lpstr>
      <vt:lpstr>PowerPoint Presentation</vt:lpstr>
      <vt:lpstr>PowerPoint Presentation</vt:lpstr>
      <vt:lpstr>PowerPoint Presentation</vt:lpstr>
      <vt:lpstr>والفوارق على أساس المنطقة والمستوى التعليمي لرب الأسرة لا تزال كبيرة</vt:lpstr>
      <vt:lpstr>PowerPoint Presentation</vt:lpstr>
      <vt:lpstr>3. ما الذي يجب القيام به؟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socioeconomic, geopolitical, security and/or climatic trends, which may have an impact</dc:title>
  <dc:creator>Pattile Nahabedian</dc:creator>
  <cp:lastModifiedBy>Khalid Abu-Ismail</cp:lastModifiedBy>
  <cp:revision>192</cp:revision>
  <dcterms:created xsi:type="dcterms:W3CDTF">2022-05-06T08:05:56Z</dcterms:created>
  <dcterms:modified xsi:type="dcterms:W3CDTF">2022-11-24T15:43:38Z</dcterms:modified>
</cp:coreProperties>
</file>