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37" r:id="rId1"/>
  </p:sldMasterIdLst>
  <p:notesMasterIdLst>
    <p:notesMasterId r:id="rId33"/>
  </p:notesMasterIdLst>
  <p:handoutMasterIdLst>
    <p:handoutMasterId r:id="rId34"/>
  </p:handoutMasterIdLst>
  <p:sldIdLst>
    <p:sldId id="257" r:id="rId2"/>
    <p:sldId id="970" r:id="rId3"/>
    <p:sldId id="971" r:id="rId4"/>
    <p:sldId id="973" r:id="rId5"/>
    <p:sldId id="297" r:id="rId6"/>
    <p:sldId id="977" r:id="rId7"/>
    <p:sldId id="978" r:id="rId8"/>
    <p:sldId id="974" r:id="rId9"/>
    <p:sldId id="976" r:id="rId10"/>
    <p:sldId id="957" r:id="rId11"/>
    <p:sldId id="958" r:id="rId12"/>
    <p:sldId id="541" r:id="rId13"/>
    <p:sldId id="860" r:id="rId14"/>
    <p:sldId id="861" r:id="rId15"/>
    <p:sldId id="863" r:id="rId16"/>
    <p:sldId id="864" r:id="rId17"/>
    <p:sldId id="865" r:id="rId18"/>
    <p:sldId id="866" r:id="rId19"/>
    <p:sldId id="867" r:id="rId20"/>
    <p:sldId id="868" r:id="rId21"/>
    <p:sldId id="959" r:id="rId22"/>
    <p:sldId id="960" r:id="rId23"/>
    <p:sldId id="961" r:id="rId24"/>
    <p:sldId id="962" r:id="rId25"/>
    <p:sldId id="964" r:id="rId26"/>
    <p:sldId id="955" r:id="rId27"/>
    <p:sldId id="966" r:id="rId28"/>
    <p:sldId id="956" r:id="rId29"/>
    <p:sldId id="967" r:id="rId30"/>
    <p:sldId id="969" r:id="rId31"/>
    <p:sldId id="9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kaina Al Nasrawi" initials="SAN" lastIdx="1" clrIdx="0">
    <p:extLst>
      <p:ext uri="{19B8F6BF-5375-455C-9EA6-DF929625EA0E}">
        <p15:presenceInfo xmlns:p15="http://schemas.microsoft.com/office/powerpoint/2012/main" userId="S::al-nasrawi@un.org::5e0c50a2-9f32-4bf2-bf7f-7cee8cb8d2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781C1"/>
    <a:srgbClr val="1CA398"/>
    <a:srgbClr val="1E548C"/>
    <a:srgbClr val="ED0003"/>
    <a:srgbClr val="FFFBE6"/>
    <a:srgbClr val="FFFAF4"/>
    <a:srgbClr val="124A87"/>
    <a:srgbClr val="F3BB3F"/>
    <a:srgbClr val="E02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1583" autoAdjust="0"/>
  </p:normalViewPr>
  <p:slideViewPr>
    <p:cSldViewPr snapToGrid="0" snapToObjects="1">
      <p:cViewPr varScale="1">
        <p:scale>
          <a:sx n="67" d="100"/>
          <a:sy n="67" d="100"/>
        </p:scale>
        <p:origin x="568" y="52"/>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nane Jouni" userId="55095dbb-a550-4554-92bd-248d62cb1e8b" providerId="ADAL" clId="{1265DF01-2113-4AE8-A0BA-37952D09C90C}"/>
    <pc:docChg chg="delSld">
      <pc:chgData name="Jinane Jouni" userId="55095dbb-a550-4554-92bd-248d62cb1e8b" providerId="ADAL" clId="{1265DF01-2113-4AE8-A0BA-37952D09C90C}" dt="2023-11-24T12:47:35.265" v="10" actId="47"/>
      <pc:docMkLst>
        <pc:docMk/>
      </pc:docMkLst>
      <pc:sldChg chg="del">
        <pc:chgData name="Jinane Jouni" userId="55095dbb-a550-4554-92bd-248d62cb1e8b" providerId="ADAL" clId="{1265DF01-2113-4AE8-A0BA-37952D09C90C}" dt="2023-11-24T12:47:35.265" v="10" actId="47"/>
        <pc:sldMkLst>
          <pc:docMk/>
          <pc:sldMk cId="2883243152" sldId="832"/>
        </pc:sldMkLst>
      </pc:sldChg>
      <pc:sldChg chg="del">
        <pc:chgData name="Jinane Jouni" userId="55095dbb-a550-4554-92bd-248d62cb1e8b" providerId="ADAL" clId="{1265DF01-2113-4AE8-A0BA-37952D09C90C}" dt="2023-11-24T12:47:29.921" v="0" actId="47"/>
        <pc:sldMkLst>
          <pc:docMk/>
          <pc:sldMk cId="1702583788" sldId="840"/>
        </pc:sldMkLst>
      </pc:sldChg>
      <pc:sldChg chg="del">
        <pc:chgData name="Jinane Jouni" userId="55095dbb-a550-4554-92bd-248d62cb1e8b" providerId="ADAL" clId="{1265DF01-2113-4AE8-A0BA-37952D09C90C}" dt="2023-11-24T12:47:30.477" v="2" actId="47"/>
        <pc:sldMkLst>
          <pc:docMk/>
          <pc:sldMk cId="3962578413" sldId="848"/>
        </pc:sldMkLst>
      </pc:sldChg>
      <pc:sldChg chg="del">
        <pc:chgData name="Jinane Jouni" userId="55095dbb-a550-4554-92bd-248d62cb1e8b" providerId="ADAL" clId="{1265DF01-2113-4AE8-A0BA-37952D09C90C}" dt="2023-11-24T12:47:30.740" v="3" actId="47"/>
        <pc:sldMkLst>
          <pc:docMk/>
          <pc:sldMk cId="3177556732" sldId="849"/>
        </pc:sldMkLst>
      </pc:sldChg>
      <pc:sldChg chg="del">
        <pc:chgData name="Jinane Jouni" userId="55095dbb-a550-4554-92bd-248d62cb1e8b" providerId="ADAL" clId="{1265DF01-2113-4AE8-A0BA-37952D09C90C}" dt="2023-11-24T12:47:31.207" v="4" actId="47"/>
        <pc:sldMkLst>
          <pc:docMk/>
          <pc:sldMk cId="1988841481" sldId="850"/>
        </pc:sldMkLst>
      </pc:sldChg>
      <pc:sldChg chg="del">
        <pc:chgData name="Jinane Jouni" userId="55095dbb-a550-4554-92bd-248d62cb1e8b" providerId="ADAL" clId="{1265DF01-2113-4AE8-A0BA-37952D09C90C}" dt="2023-11-24T12:47:33.580" v="8" actId="47"/>
        <pc:sldMkLst>
          <pc:docMk/>
          <pc:sldMk cId="426573093" sldId="857"/>
        </pc:sldMkLst>
      </pc:sldChg>
      <pc:sldChg chg="del">
        <pc:chgData name="Jinane Jouni" userId="55095dbb-a550-4554-92bd-248d62cb1e8b" providerId="ADAL" clId="{1265DF01-2113-4AE8-A0BA-37952D09C90C}" dt="2023-11-24T12:47:33.798" v="9" actId="47"/>
        <pc:sldMkLst>
          <pc:docMk/>
          <pc:sldMk cId="712409899" sldId="858"/>
        </pc:sldMkLst>
      </pc:sldChg>
      <pc:sldChg chg="del">
        <pc:chgData name="Jinane Jouni" userId="55095dbb-a550-4554-92bd-248d62cb1e8b" providerId="ADAL" clId="{1265DF01-2113-4AE8-A0BA-37952D09C90C}" dt="2023-11-24T12:47:30.205" v="1" actId="47"/>
        <pc:sldMkLst>
          <pc:docMk/>
          <pc:sldMk cId="3415901617" sldId="979"/>
        </pc:sldMkLst>
      </pc:sldChg>
      <pc:sldChg chg="del">
        <pc:chgData name="Jinane Jouni" userId="55095dbb-a550-4554-92bd-248d62cb1e8b" providerId="ADAL" clId="{1265DF01-2113-4AE8-A0BA-37952D09C90C}" dt="2023-11-24T12:47:31.719" v="5" actId="47"/>
        <pc:sldMkLst>
          <pc:docMk/>
          <pc:sldMk cId="2301347316" sldId="981"/>
        </pc:sldMkLst>
      </pc:sldChg>
      <pc:sldChg chg="del">
        <pc:chgData name="Jinane Jouni" userId="55095dbb-a550-4554-92bd-248d62cb1e8b" providerId="ADAL" clId="{1265DF01-2113-4AE8-A0BA-37952D09C90C}" dt="2023-11-24T12:47:32.973" v="7" actId="47"/>
        <pc:sldMkLst>
          <pc:docMk/>
          <pc:sldMk cId="776887151" sldId="983"/>
        </pc:sldMkLst>
      </pc:sldChg>
      <pc:sldChg chg="del">
        <pc:chgData name="Jinane Jouni" userId="55095dbb-a550-4554-92bd-248d62cb1e8b" providerId="ADAL" clId="{1265DF01-2113-4AE8-A0BA-37952D09C90C}" dt="2023-11-24T12:47:31.989" v="6" actId="47"/>
        <pc:sldMkLst>
          <pc:docMk/>
          <pc:sldMk cId="3409013719" sldId="9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10186210\Desktop\Additional%20plo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LB" b="0" i="0">
                <a:effectLst/>
              </a:rPr>
              <a:t>منحنى لورنز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'Lorenz Curve'!$B$4</c:f>
              <c:strCache>
                <c:ptCount val="1"/>
                <c:pt idx="0">
                  <c:v>الحصة المتراكمة من الدخل (أو الإستهلاك)</c:v>
                </c:pt>
              </c:strCache>
            </c:strRef>
          </c:tx>
          <c:spPr>
            <a:ln w="28575" cap="rnd">
              <a:solidFill>
                <a:schemeClr val="accent1"/>
              </a:solidFill>
              <a:round/>
            </a:ln>
            <a:effectLst/>
          </c:spPr>
          <c:marker>
            <c:symbol val="none"/>
          </c:marker>
          <c:cat>
            <c:numRef>
              <c:f>'Lorenz Curve'!$B$5:$B$15</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 Curve'!$B$5:$B$15</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0"/>
          <c:extLst>
            <c:ext xmlns:c16="http://schemas.microsoft.com/office/drawing/2014/chart" uri="{C3380CC4-5D6E-409C-BE32-E72D297353CC}">
              <c16:uniqueId val="{00000000-269D-4F2F-B836-2F0C51929FDE}"/>
            </c:ext>
          </c:extLst>
        </c:ser>
        <c:ser>
          <c:idx val="1"/>
          <c:order val="1"/>
          <c:tx>
            <c:strRef>
              <c:f>'Lorenz Curve'!$C$4</c:f>
              <c:strCache>
                <c:ptCount val="1"/>
                <c:pt idx="0">
                  <c:v>خط التساوي (٤٥ درجة)</c:v>
                </c:pt>
              </c:strCache>
            </c:strRef>
          </c:tx>
          <c:spPr>
            <a:ln w="28575" cap="rnd">
              <a:solidFill>
                <a:schemeClr val="accent2"/>
              </a:solidFill>
              <a:round/>
            </a:ln>
            <a:effectLst/>
          </c:spPr>
          <c:marker>
            <c:symbol val="none"/>
          </c:marker>
          <c:cat>
            <c:numRef>
              <c:f>'Lorenz Curve'!$B$5:$B$15</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 Curve'!$C$5:$C$15</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0"/>
          <c:extLst>
            <c:ext xmlns:c16="http://schemas.microsoft.com/office/drawing/2014/chart" uri="{C3380CC4-5D6E-409C-BE32-E72D297353CC}">
              <c16:uniqueId val="{00000001-269D-4F2F-B836-2F0C51929FDE}"/>
            </c:ext>
          </c:extLst>
        </c:ser>
        <c:ser>
          <c:idx val="2"/>
          <c:order val="2"/>
          <c:tx>
            <c:strRef>
              <c:f>'Lorenz Curve'!$D$4</c:f>
              <c:strCache>
                <c:ptCount val="1"/>
                <c:pt idx="0">
                  <c:v>منحنى لورنز</c:v>
                </c:pt>
              </c:strCache>
            </c:strRef>
          </c:tx>
          <c:spPr>
            <a:ln w="28575" cap="rnd">
              <a:solidFill>
                <a:schemeClr val="accent3"/>
              </a:solidFill>
              <a:round/>
            </a:ln>
            <a:effectLst/>
          </c:spPr>
          <c:marker>
            <c:symbol val="x"/>
            <c:size val="9"/>
            <c:spPr>
              <a:noFill/>
              <a:ln w="9525">
                <a:solidFill>
                  <a:schemeClr val="accent3"/>
                </a:solidFill>
              </a:ln>
              <a:effectLst/>
            </c:spPr>
          </c:marker>
          <c:cat>
            <c:numRef>
              <c:f>'Lorenz Curve'!$B$5:$B$15</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 Curve'!$D$5:$D$15</c:f>
              <c:numCache>
                <c:formatCode>General</c:formatCode>
                <c:ptCount val="11"/>
                <c:pt idx="0">
                  <c:v>0</c:v>
                </c:pt>
                <c:pt idx="1">
                  <c:v>1.6866595923886625</c:v>
                </c:pt>
                <c:pt idx="2">
                  <c:v>5.5500678292230923</c:v>
                </c:pt>
                <c:pt idx="3">
                  <c:v>10.943873783672679</c:v>
                </c:pt>
                <c:pt idx="4">
                  <c:v>17.824587959028086</c:v>
                </c:pt>
                <c:pt idx="5">
                  <c:v>26.045742358994627</c:v>
                </c:pt>
                <c:pt idx="6">
                  <c:v>35.654650330587891</c:v>
                </c:pt>
                <c:pt idx="7">
                  <c:v>46.893004601477081</c:v>
                </c:pt>
                <c:pt idx="8">
                  <c:v>59.988004937537141</c:v>
                </c:pt>
                <c:pt idx="9">
                  <c:v>75.762177808945054</c:v>
                </c:pt>
                <c:pt idx="10">
                  <c:v>100.00000000000027</c:v>
                </c:pt>
              </c:numCache>
            </c:numRef>
          </c:val>
          <c:smooth val="0"/>
          <c:extLst>
            <c:ext xmlns:c16="http://schemas.microsoft.com/office/drawing/2014/chart" uri="{C3380CC4-5D6E-409C-BE32-E72D297353CC}">
              <c16:uniqueId val="{00000002-269D-4F2F-B836-2F0C51929FDE}"/>
            </c:ext>
          </c:extLst>
        </c:ser>
        <c:dLbls>
          <c:showLegendKey val="0"/>
          <c:showVal val="0"/>
          <c:showCatName val="0"/>
          <c:showSerName val="0"/>
          <c:showPercent val="0"/>
          <c:showBubbleSize val="0"/>
        </c:dLbls>
        <c:smooth val="0"/>
        <c:axId val="1422995775"/>
        <c:axId val="1422989535"/>
      </c:lineChart>
      <c:catAx>
        <c:axId val="14229957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LB"/>
                  <a:t>الحصة التراكمية للأشخاص من أدناهم مرتباً إلى أعلاهم مرتباً </a:t>
                </a:r>
                <a:endParaRPr lang="en-US"/>
              </a:p>
            </c:rich>
          </c:tx>
          <c:layout>
            <c:manualLayout>
              <c:xMode val="edge"/>
              <c:yMode val="edge"/>
              <c:x val="0.19825853985264566"/>
              <c:y val="0.873851959233953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2989535"/>
        <c:crosses val="autoZero"/>
        <c:auto val="1"/>
        <c:lblAlgn val="ctr"/>
        <c:lblOffset val="100"/>
        <c:noMultiLvlLbl val="0"/>
      </c:catAx>
      <c:valAx>
        <c:axId val="1422989535"/>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LB"/>
                  <a:t>الحصة المتراكمة من الدخل (أو الإستهلاك)</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2995775"/>
        <c:crossesAt val="1"/>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all" spc="0" baseline="0">
                <a:solidFill>
                  <a:schemeClr val="bg1"/>
                </a:solidFill>
                <a:latin typeface="+mn-lt"/>
                <a:ea typeface="+mn-ea"/>
                <a:cs typeface="+mn-cs"/>
              </a:defRPr>
            </a:pPr>
            <a:r>
              <a:rPr lang="ar-SA" sz="1800" dirty="0">
                <a:solidFill>
                  <a:schemeClr val="bg1"/>
                </a:solidFill>
                <a:effectLst/>
                <a:highlight>
                  <a:srgbClr val="1781C1"/>
                </a:highlight>
              </a:rPr>
              <a:t>منحنيات النمو الغير خطية</a:t>
            </a:r>
            <a:endParaRPr lang="en-US" sz="1800" dirty="0">
              <a:solidFill>
                <a:schemeClr val="bg1"/>
              </a:solidFill>
              <a:effectLst/>
              <a:highlight>
                <a:srgbClr val="1781C1"/>
              </a:highlight>
            </a:endParaRPr>
          </a:p>
        </c:rich>
      </c:tx>
      <c:overlay val="0"/>
      <c:spPr>
        <a:solidFill>
          <a:srgbClr val="1781C1"/>
        </a:solidFill>
        <a:ln>
          <a:noFill/>
        </a:ln>
        <a:effectLst/>
      </c:spPr>
      <c:txPr>
        <a:bodyPr rot="0" spcFirstLastPara="1" vertOverflow="ellipsis" vert="horz" wrap="square" anchor="ctr" anchorCtr="1"/>
        <a:lstStyle/>
        <a:p>
          <a:pPr>
            <a:defRPr sz="1440" b="0" i="0" u="none" strike="noStrike" kern="1200" cap="all"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Sheet1!$D$2</c:f>
              <c:strCache>
                <c:ptCount val="1"/>
                <c:pt idx="0">
                  <c:v>إنخفاض لمعامل جيني بنسبة ١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cat>
            <c:numRef>
              <c:f>Sheet1!$C$3:$C$12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Sheet1!$D$3:$D$12</c:f>
              <c:numCache>
                <c:formatCode>General</c:formatCode>
                <c:ptCount val="10"/>
                <c:pt idx="0">
                  <c:v>17</c:v>
                </c:pt>
                <c:pt idx="1">
                  <c:v>10</c:v>
                </c:pt>
                <c:pt idx="2">
                  <c:v>7</c:v>
                </c:pt>
                <c:pt idx="3">
                  <c:v>5</c:v>
                </c:pt>
                <c:pt idx="4">
                  <c:v>3.8</c:v>
                </c:pt>
                <c:pt idx="5">
                  <c:v>3.5</c:v>
                </c:pt>
                <c:pt idx="6">
                  <c:v>3.4</c:v>
                </c:pt>
                <c:pt idx="7">
                  <c:v>3.35</c:v>
                </c:pt>
                <c:pt idx="8">
                  <c:v>3.32</c:v>
                </c:pt>
                <c:pt idx="9">
                  <c:v>3.3</c:v>
                </c:pt>
              </c:numCache>
            </c:numRef>
          </c:val>
          <c:smooth val="0"/>
          <c:extLst>
            <c:ext xmlns:c16="http://schemas.microsoft.com/office/drawing/2014/chart" uri="{C3380CC4-5D6E-409C-BE32-E72D297353CC}">
              <c16:uniqueId val="{00000000-8B23-402F-A3F5-4CD3B92223D2}"/>
            </c:ext>
          </c:extLst>
        </c:ser>
        <c:ser>
          <c:idx val="1"/>
          <c:order val="1"/>
          <c:tx>
            <c:strRef>
              <c:f>Sheet1!$E$2</c:f>
              <c:strCache>
                <c:ptCount val="1"/>
                <c:pt idx="0">
                  <c:v>زيادة لمعامل جيني بنسبة ١ ٪</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cat>
            <c:numRef>
              <c:f>Sheet1!$C$3:$C$12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Sheet1!$E$3:$E$12</c:f>
              <c:numCache>
                <c:formatCode>General</c:formatCode>
                <c:ptCount val="10"/>
                <c:pt idx="0">
                  <c:v>-5</c:v>
                </c:pt>
                <c:pt idx="1">
                  <c:v>-1</c:v>
                </c:pt>
                <c:pt idx="2">
                  <c:v>2</c:v>
                </c:pt>
                <c:pt idx="3">
                  <c:v>4</c:v>
                </c:pt>
                <c:pt idx="4">
                  <c:v>5</c:v>
                </c:pt>
                <c:pt idx="5">
                  <c:v>5.5</c:v>
                </c:pt>
                <c:pt idx="6">
                  <c:v>5.4</c:v>
                </c:pt>
                <c:pt idx="7">
                  <c:v>5.45</c:v>
                </c:pt>
                <c:pt idx="8">
                  <c:v>5.43</c:v>
                </c:pt>
                <c:pt idx="9">
                  <c:v>5.4</c:v>
                </c:pt>
              </c:numCache>
            </c:numRef>
          </c:val>
          <c:smooth val="0"/>
          <c:extLst>
            <c:ext xmlns:c16="http://schemas.microsoft.com/office/drawing/2014/chart" uri="{C3380CC4-5D6E-409C-BE32-E72D297353CC}">
              <c16:uniqueId val="{00000001-8B23-402F-A3F5-4CD3B92223D2}"/>
            </c:ext>
          </c:extLst>
        </c:ser>
        <c:ser>
          <c:idx val="2"/>
          <c:order val="2"/>
          <c:tx>
            <c:strRef>
              <c:f>Sheet1!$F$2</c:f>
              <c:strCache>
                <c:ptCount val="1"/>
                <c:pt idx="0">
                  <c:v>لا تغيير في معامل جيني </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val>
            <c:numRef>
              <c:f>Sheet1!$F$3:$F$12</c:f>
              <c:numCache>
                <c:formatCode>General</c:formatCode>
                <c:ptCount val="10"/>
                <c:pt idx="0">
                  <c:v>4.5</c:v>
                </c:pt>
                <c:pt idx="1">
                  <c:v>4.5</c:v>
                </c:pt>
                <c:pt idx="2">
                  <c:v>4.5</c:v>
                </c:pt>
                <c:pt idx="3">
                  <c:v>4.5</c:v>
                </c:pt>
                <c:pt idx="4">
                  <c:v>4.5</c:v>
                </c:pt>
                <c:pt idx="5">
                  <c:v>4.5</c:v>
                </c:pt>
                <c:pt idx="6">
                  <c:v>4.5</c:v>
                </c:pt>
                <c:pt idx="7">
                  <c:v>4.5</c:v>
                </c:pt>
                <c:pt idx="8">
                  <c:v>4.5</c:v>
                </c:pt>
                <c:pt idx="9">
                  <c:v>4.5</c:v>
                </c:pt>
              </c:numCache>
            </c:numRef>
          </c:val>
          <c:smooth val="0"/>
          <c:extLst>
            <c:ext xmlns:c16="http://schemas.microsoft.com/office/drawing/2014/chart" uri="{C3380CC4-5D6E-409C-BE32-E72D297353CC}">
              <c16:uniqueId val="{00000002-8B23-402F-A3F5-4CD3B92223D2}"/>
            </c:ext>
          </c:extLst>
        </c:ser>
        <c:dLbls>
          <c:showLegendKey val="0"/>
          <c:showVal val="0"/>
          <c:showCatName val="0"/>
          <c:showSerName val="0"/>
          <c:showPercent val="0"/>
          <c:showBubbleSize val="0"/>
        </c:dLbls>
        <c:marker val="1"/>
        <c:smooth val="0"/>
        <c:axId val="1127143983"/>
        <c:axId val="1127145231"/>
      </c:lineChart>
      <c:catAx>
        <c:axId val="1127143983"/>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r>
                  <a:rPr lang="ar-LB" sz="1100" b="1" dirty="0"/>
                  <a:t>الحصة التراكمية للأشخاص من أدناهم مرتباً إلى أعلاهم مرتباً </a:t>
                </a:r>
                <a:endParaRPr lang="en-US" sz="1100" b="1" dirty="0"/>
              </a:p>
            </c:rich>
          </c:tx>
          <c:layout>
            <c:manualLayout>
              <c:xMode val="edge"/>
              <c:yMode val="edge"/>
              <c:x val="0.1364522132548355"/>
              <c:y val="0.829727015886737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127145231"/>
        <c:crosses val="autoZero"/>
        <c:auto val="1"/>
        <c:lblAlgn val="ctr"/>
        <c:lblOffset val="100"/>
        <c:noMultiLvlLbl val="0"/>
      </c:catAx>
      <c:valAx>
        <c:axId val="1127145231"/>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r>
                  <a:rPr lang="ar-LB" sz="1200" b="1"/>
                  <a:t>معدل النمو السنوي لنصيب الفرد (أو شريحة سكانية) من الدخل بين نقطتين زمنيتين (نسبة مئوية)</a:t>
                </a:r>
                <a:endParaRPr lang="en-US" sz="1200" b="1"/>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271439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Sheet1!$D$2</c:f>
              <c:strCache>
                <c:ptCount val="1"/>
                <c:pt idx="0">
                  <c:v>إنخفاض لمعامل جيني بنسبة ١ ٪</c:v>
                </c:pt>
              </c:strCache>
            </c:strRef>
          </c:tx>
          <c:spPr>
            <a:ln w="38100" cap="rnd">
              <a:solidFill>
                <a:schemeClr val="accent1"/>
              </a:solidFill>
              <a:round/>
            </a:ln>
            <a:effectLst/>
          </c:spPr>
          <c:marker>
            <c:symbol val="none"/>
          </c:marker>
          <c:cat>
            <c:numRef>
              <c:f>Sheet1!$C$3:$C$12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Sheet1!$D$15:$D$24</c:f>
              <c:numCache>
                <c:formatCode>General</c:formatCode>
                <c:ptCount val="10"/>
                <c:pt idx="0">
                  <c:v>80</c:v>
                </c:pt>
                <c:pt idx="1">
                  <c:v>60</c:v>
                </c:pt>
                <c:pt idx="2">
                  <c:v>40</c:v>
                </c:pt>
                <c:pt idx="3">
                  <c:v>20</c:v>
                </c:pt>
                <c:pt idx="4">
                  <c:v>0</c:v>
                </c:pt>
                <c:pt idx="5">
                  <c:v>-20</c:v>
                </c:pt>
                <c:pt idx="6">
                  <c:v>-40</c:v>
                </c:pt>
                <c:pt idx="7">
                  <c:v>-60</c:v>
                </c:pt>
                <c:pt idx="8">
                  <c:v>-80</c:v>
                </c:pt>
                <c:pt idx="9">
                  <c:v>-100</c:v>
                </c:pt>
              </c:numCache>
            </c:numRef>
          </c:val>
          <c:smooth val="0"/>
          <c:extLst>
            <c:ext xmlns:c16="http://schemas.microsoft.com/office/drawing/2014/chart" uri="{C3380CC4-5D6E-409C-BE32-E72D297353CC}">
              <c16:uniqueId val="{00000000-489B-41CD-8F9E-09F76DA3D74E}"/>
            </c:ext>
          </c:extLst>
        </c:ser>
        <c:ser>
          <c:idx val="1"/>
          <c:order val="1"/>
          <c:tx>
            <c:strRef>
              <c:f>Sheet1!$E$2</c:f>
              <c:strCache>
                <c:ptCount val="1"/>
                <c:pt idx="0">
                  <c:v>زيادة لمعامل جيني بنسبة ١ ٪</c:v>
                </c:pt>
              </c:strCache>
            </c:strRef>
          </c:tx>
          <c:spPr>
            <a:ln w="38100" cap="rnd">
              <a:solidFill>
                <a:schemeClr val="accent2"/>
              </a:solidFill>
              <a:round/>
            </a:ln>
            <a:effectLst/>
          </c:spPr>
          <c:marker>
            <c:symbol val="none"/>
          </c:marker>
          <c:cat>
            <c:numRef>
              <c:f>Sheet1!$C$3:$C$12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Sheet1!$E$15:$E$24</c:f>
              <c:numCache>
                <c:formatCode>General</c:formatCode>
                <c:ptCount val="10"/>
                <c:pt idx="0">
                  <c:v>-80</c:v>
                </c:pt>
                <c:pt idx="1">
                  <c:v>-60</c:v>
                </c:pt>
                <c:pt idx="2">
                  <c:v>-40</c:v>
                </c:pt>
                <c:pt idx="3">
                  <c:v>-20</c:v>
                </c:pt>
                <c:pt idx="4">
                  <c:v>0</c:v>
                </c:pt>
                <c:pt idx="5">
                  <c:v>20</c:v>
                </c:pt>
                <c:pt idx="6">
                  <c:v>40</c:v>
                </c:pt>
                <c:pt idx="7">
                  <c:v>60</c:v>
                </c:pt>
                <c:pt idx="8">
                  <c:v>80</c:v>
                </c:pt>
                <c:pt idx="9">
                  <c:v>100</c:v>
                </c:pt>
              </c:numCache>
            </c:numRef>
          </c:val>
          <c:smooth val="0"/>
          <c:extLst>
            <c:ext xmlns:c16="http://schemas.microsoft.com/office/drawing/2014/chart" uri="{C3380CC4-5D6E-409C-BE32-E72D297353CC}">
              <c16:uniqueId val="{00000001-489B-41CD-8F9E-09F76DA3D74E}"/>
            </c:ext>
          </c:extLst>
        </c:ser>
        <c:dLbls>
          <c:showLegendKey val="0"/>
          <c:showVal val="0"/>
          <c:showCatName val="0"/>
          <c:showSerName val="0"/>
          <c:showPercent val="0"/>
          <c:showBubbleSize val="0"/>
        </c:dLbls>
        <c:smooth val="0"/>
        <c:axId val="1127143983"/>
        <c:axId val="1127145231"/>
      </c:lineChart>
      <c:catAx>
        <c:axId val="1127143983"/>
        <c:scaling>
          <c:orientation val="minMax"/>
        </c:scaling>
        <c:delete val="0"/>
        <c:axPos val="b"/>
        <c:title>
          <c:tx>
            <c:rich>
              <a:bodyPr rot="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r>
                  <a:rPr lang="ar-LB" sz="700" b="1" i="0" cap="all" baseline="0">
                    <a:effectLst/>
                  </a:rPr>
                  <a:t>الحصة التراكمية للأشخاص من أدناهم مرتباً إلى أعلاهم مرتباً </a:t>
                </a:r>
                <a:endParaRPr lang="en-US" sz="700" b="1">
                  <a:effectLst/>
                </a:endParaRPr>
              </a:p>
            </c:rich>
          </c:tx>
          <c:layout>
            <c:manualLayout>
              <c:xMode val="edge"/>
              <c:yMode val="edge"/>
              <c:x val="0.13794178837116763"/>
              <c:y val="0.86740405180749869"/>
            </c:manualLayout>
          </c:layout>
          <c:overlay val="0"/>
          <c:spPr>
            <a:noFill/>
            <a:ln>
              <a:noFill/>
            </a:ln>
            <a:effectLst/>
          </c:spPr>
          <c:txPr>
            <a:bodyPr rot="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127145231"/>
        <c:crosses val="autoZero"/>
        <c:auto val="1"/>
        <c:lblAlgn val="ctr"/>
        <c:lblOffset val="100"/>
        <c:noMultiLvlLbl val="0"/>
      </c:catAx>
      <c:valAx>
        <c:axId val="1127145231"/>
        <c:scaling>
          <c:orientation val="minMax"/>
          <c:max val="100"/>
          <c:min val="-100"/>
        </c:scaling>
        <c:delete val="0"/>
        <c:axPos val="l"/>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ar-LB" sz="1000" b="1" i="0" cap="all" baseline="0">
                    <a:effectLst/>
                  </a:rPr>
                  <a:t>معدل النمو السنوي لنصيب الفرد (أو شريحة سكانية) من الدخل بين نقطتين زمنيتين (نسبة مئوية)</a:t>
                </a:r>
                <a:endParaRPr lang="en-US" sz="1000" b="1">
                  <a:effectLst/>
                </a:endParaRP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143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Sheet1!$D$2</c:f>
              <c:strCache>
                <c:ptCount val="1"/>
                <c:pt idx="0">
                  <c:v>إنخفاض لمعامل جيني بنسبة ١ ٪</c:v>
                </c:pt>
              </c:strCache>
            </c:strRef>
          </c:tx>
          <c:spPr>
            <a:ln w="38100" cap="rnd">
              <a:solidFill>
                <a:schemeClr val="accent1"/>
              </a:solidFill>
              <a:round/>
            </a:ln>
            <a:effectLst/>
          </c:spPr>
          <c:marker>
            <c:symbol val="none"/>
          </c:marker>
          <c:cat>
            <c:numRef>
              <c:f>Sheet1!$C$26:$C$126</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Sheet1!$D$26:$D$126</c:f>
              <c:numCache>
                <c:formatCode>General</c:formatCode>
                <c:ptCount val="101"/>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pt idx="26">
                  <c:v>40</c:v>
                </c:pt>
                <c:pt idx="27">
                  <c:v>40</c:v>
                </c:pt>
                <c:pt idx="28">
                  <c:v>40</c:v>
                </c:pt>
                <c:pt idx="29">
                  <c:v>40</c:v>
                </c:pt>
                <c:pt idx="30">
                  <c:v>40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-20</c:v>
                </c:pt>
                <c:pt idx="61">
                  <c:v>-20</c:v>
                </c:pt>
                <c:pt idx="62">
                  <c:v>-20</c:v>
                </c:pt>
                <c:pt idx="63">
                  <c:v>-20</c:v>
                </c:pt>
                <c:pt idx="64">
                  <c:v>-20</c:v>
                </c:pt>
                <c:pt idx="65">
                  <c:v>-20</c:v>
                </c:pt>
                <c:pt idx="66">
                  <c:v>-20</c:v>
                </c:pt>
                <c:pt idx="67">
                  <c:v>-20</c:v>
                </c:pt>
                <c:pt idx="68">
                  <c:v>-20</c:v>
                </c:pt>
                <c:pt idx="69">
                  <c:v>-20</c:v>
                </c:pt>
                <c:pt idx="70">
                  <c:v>-20</c:v>
                </c:pt>
                <c:pt idx="71">
                  <c:v>-20</c:v>
                </c:pt>
                <c:pt idx="72">
                  <c:v>-20</c:v>
                </c:pt>
                <c:pt idx="73">
                  <c:v>-20</c:v>
                </c:pt>
                <c:pt idx="74">
                  <c:v>-20</c:v>
                </c:pt>
                <c:pt idx="75">
                  <c:v>-20</c:v>
                </c:pt>
                <c:pt idx="76">
                  <c:v>-20</c:v>
                </c:pt>
                <c:pt idx="77">
                  <c:v>-20</c:v>
                </c:pt>
                <c:pt idx="78">
                  <c:v>-20</c:v>
                </c:pt>
                <c:pt idx="79">
                  <c:v>-20</c:v>
                </c:pt>
                <c:pt idx="80">
                  <c:v>-20</c:v>
                </c:pt>
                <c:pt idx="81">
                  <c:v>-20</c:v>
                </c:pt>
                <c:pt idx="82">
                  <c:v>-20</c:v>
                </c:pt>
                <c:pt idx="83">
                  <c:v>-20</c:v>
                </c:pt>
                <c:pt idx="84">
                  <c:v>-20</c:v>
                </c:pt>
                <c:pt idx="85">
                  <c:v>-20</c:v>
                </c:pt>
                <c:pt idx="86">
                  <c:v>-20</c:v>
                </c:pt>
                <c:pt idx="87">
                  <c:v>-20</c:v>
                </c:pt>
                <c:pt idx="88">
                  <c:v>-20</c:v>
                </c:pt>
                <c:pt idx="89">
                  <c:v>-20</c:v>
                </c:pt>
                <c:pt idx="90">
                  <c:v>-20</c:v>
                </c:pt>
                <c:pt idx="91">
                  <c:v>-20</c:v>
                </c:pt>
                <c:pt idx="92">
                  <c:v>-20</c:v>
                </c:pt>
                <c:pt idx="93">
                  <c:v>-20</c:v>
                </c:pt>
                <c:pt idx="94">
                  <c:v>-20</c:v>
                </c:pt>
                <c:pt idx="95">
                  <c:v>-20</c:v>
                </c:pt>
                <c:pt idx="96">
                  <c:v>-20</c:v>
                </c:pt>
                <c:pt idx="97">
                  <c:v>-20</c:v>
                </c:pt>
                <c:pt idx="98">
                  <c:v>-20</c:v>
                </c:pt>
                <c:pt idx="99">
                  <c:v>-20</c:v>
                </c:pt>
                <c:pt idx="100">
                  <c:v>-20</c:v>
                </c:pt>
              </c:numCache>
            </c:numRef>
          </c:val>
          <c:smooth val="0"/>
          <c:extLst>
            <c:ext xmlns:c16="http://schemas.microsoft.com/office/drawing/2014/chart" uri="{C3380CC4-5D6E-409C-BE32-E72D297353CC}">
              <c16:uniqueId val="{00000000-5123-4F68-A804-742D6F6CE96C}"/>
            </c:ext>
          </c:extLst>
        </c:ser>
        <c:ser>
          <c:idx val="1"/>
          <c:order val="1"/>
          <c:tx>
            <c:strRef>
              <c:f>Sheet1!$E$2</c:f>
              <c:strCache>
                <c:ptCount val="1"/>
                <c:pt idx="0">
                  <c:v>زيادة لمعامل جيني بنسبة ١ ٪</c:v>
                </c:pt>
              </c:strCache>
            </c:strRef>
          </c:tx>
          <c:spPr>
            <a:ln w="38100" cap="rnd">
              <a:solidFill>
                <a:schemeClr val="accent2"/>
              </a:solidFill>
              <a:round/>
            </a:ln>
            <a:effectLst/>
          </c:spPr>
          <c:marker>
            <c:symbol val="none"/>
          </c:marker>
          <c:cat>
            <c:numRef>
              <c:f>Sheet1!$C$26:$C$126</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Sheet1!$E$26:$E$126</c:f>
              <c:numCache>
                <c:formatCode>General</c:formatCode>
                <c:ptCount val="101"/>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40</c:v>
                </c:pt>
                <c:pt idx="61">
                  <c:v>40</c:v>
                </c:pt>
                <c:pt idx="62">
                  <c:v>40</c:v>
                </c:pt>
                <c:pt idx="63">
                  <c:v>40</c:v>
                </c:pt>
                <c:pt idx="64">
                  <c:v>40</c:v>
                </c:pt>
                <c:pt idx="65">
                  <c:v>40</c:v>
                </c:pt>
                <c:pt idx="66">
                  <c:v>40</c:v>
                </c:pt>
                <c:pt idx="67">
                  <c:v>40</c:v>
                </c:pt>
                <c:pt idx="68">
                  <c:v>40</c:v>
                </c:pt>
                <c:pt idx="69">
                  <c:v>40</c:v>
                </c:pt>
                <c:pt idx="70">
                  <c:v>40</c:v>
                </c:pt>
                <c:pt idx="71">
                  <c:v>40</c:v>
                </c:pt>
                <c:pt idx="72">
                  <c:v>40</c:v>
                </c:pt>
                <c:pt idx="73">
                  <c:v>40</c:v>
                </c:pt>
                <c:pt idx="74">
                  <c:v>40</c:v>
                </c:pt>
                <c:pt idx="75">
                  <c:v>40</c:v>
                </c:pt>
                <c:pt idx="76">
                  <c:v>40</c:v>
                </c:pt>
                <c:pt idx="77">
                  <c:v>40</c:v>
                </c:pt>
                <c:pt idx="78">
                  <c:v>40</c:v>
                </c:pt>
                <c:pt idx="79">
                  <c:v>40</c:v>
                </c:pt>
                <c:pt idx="80">
                  <c:v>40</c:v>
                </c:pt>
                <c:pt idx="81">
                  <c:v>40</c:v>
                </c:pt>
                <c:pt idx="82">
                  <c:v>40</c:v>
                </c:pt>
                <c:pt idx="83">
                  <c:v>40</c:v>
                </c:pt>
                <c:pt idx="84">
                  <c:v>40</c:v>
                </c:pt>
                <c:pt idx="85">
                  <c:v>40</c:v>
                </c:pt>
                <c:pt idx="86">
                  <c:v>40</c:v>
                </c:pt>
                <c:pt idx="87">
                  <c:v>40</c:v>
                </c:pt>
                <c:pt idx="88">
                  <c:v>40</c:v>
                </c:pt>
                <c:pt idx="89">
                  <c:v>40</c:v>
                </c:pt>
                <c:pt idx="90">
                  <c:v>40</c:v>
                </c:pt>
                <c:pt idx="91">
                  <c:v>40</c:v>
                </c:pt>
                <c:pt idx="92">
                  <c:v>40</c:v>
                </c:pt>
                <c:pt idx="93">
                  <c:v>40</c:v>
                </c:pt>
                <c:pt idx="94">
                  <c:v>40</c:v>
                </c:pt>
                <c:pt idx="95">
                  <c:v>40</c:v>
                </c:pt>
                <c:pt idx="96">
                  <c:v>40</c:v>
                </c:pt>
                <c:pt idx="97">
                  <c:v>40</c:v>
                </c:pt>
                <c:pt idx="98">
                  <c:v>40</c:v>
                </c:pt>
                <c:pt idx="99">
                  <c:v>40</c:v>
                </c:pt>
                <c:pt idx="100">
                  <c:v>40</c:v>
                </c:pt>
              </c:numCache>
            </c:numRef>
          </c:val>
          <c:smooth val="0"/>
          <c:extLst>
            <c:ext xmlns:c16="http://schemas.microsoft.com/office/drawing/2014/chart" uri="{C3380CC4-5D6E-409C-BE32-E72D297353CC}">
              <c16:uniqueId val="{00000001-5123-4F68-A804-742D6F6CE96C}"/>
            </c:ext>
          </c:extLst>
        </c:ser>
        <c:dLbls>
          <c:showLegendKey val="0"/>
          <c:showVal val="0"/>
          <c:showCatName val="0"/>
          <c:showSerName val="0"/>
          <c:showPercent val="0"/>
          <c:showBubbleSize val="0"/>
        </c:dLbls>
        <c:smooth val="0"/>
        <c:axId val="1127143983"/>
        <c:axId val="1127145231"/>
      </c:lineChart>
      <c:catAx>
        <c:axId val="1127143983"/>
        <c:scaling>
          <c:orientation val="minMax"/>
        </c:scaling>
        <c:delete val="0"/>
        <c:axPos val="b"/>
        <c:title>
          <c:tx>
            <c:rich>
              <a:bodyPr rot="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r>
                  <a:rPr lang="ar-LB" sz="700" b="1" i="0" cap="all" baseline="0">
                    <a:effectLst/>
                  </a:rPr>
                  <a:t>الحصة التراكمية للأشخاص من أدناهم مرتباً إلى أعلاهم مرتباً </a:t>
                </a:r>
                <a:endParaRPr lang="en-US" sz="700" b="1">
                  <a:effectLst/>
                </a:endParaRPr>
              </a:p>
            </c:rich>
          </c:tx>
          <c:layout>
            <c:manualLayout>
              <c:xMode val="edge"/>
              <c:yMode val="edge"/>
              <c:x val="0.10714225817639536"/>
              <c:y val="0.83070666075996402"/>
            </c:manualLayout>
          </c:layout>
          <c:overlay val="0"/>
          <c:spPr>
            <a:noFill/>
            <a:ln>
              <a:noFill/>
            </a:ln>
            <a:effectLst/>
          </c:spPr>
          <c:txPr>
            <a:bodyPr rot="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127145231"/>
        <c:crosses val="autoZero"/>
        <c:auto val="1"/>
        <c:lblAlgn val="ctr"/>
        <c:lblOffset val="100"/>
        <c:tickLblSkip val="10"/>
        <c:tickMarkSkip val="10"/>
        <c:noMultiLvlLbl val="0"/>
      </c:catAx>
      <c:valAx>
        <c:axId val="1127145231"/>
        <c:scaling>
          <c:orientation val="minMax"/>
          <c:max val="100"/>
          <c:min val="-100"/>
        </c:scaling>
        <c:delete val="0"/>
        <c:axPos val="l"/>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ar-LB" sz="1000" b="1" i="0" cap="all" baseline="0">
                    <a:effectLst/>
                  </a:rPr>
                  <a:t>معدل النمو السنوي لنصيب الفرد (أو شريحة سكانية) من الدخل بين نقطتين زمنيتين (نسبة مئوية)</a:t>
                </a:r>
                <a:endParaRPr lang="en-US" sz="1000" b="1">
                  <a:effectLst/>
                </a:endParaRP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143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Sheet1!$D$2</c:f>
              <c:strCache>
                <c:ptCount val="1"/>
                <c:pt idx="0">
                  <c:v>إنخفاض لمعامل جيني بنسبة ١ ٪</c:v>
                </c:pt>
              </c:strCache>
            </c:strRef>
          </c:tx>
          <c:spPr>
            <a:ln w="38100" cap="rnd">
              <a:solidFill>
                <a:schemeClr val="accent1"/>
              </a:solidFill>
              <a:round/>
            </a:ln>
            <a:effectLst/>
          </c:spPr>
          <c:marker>
            <c:symbol val="none"/>
          </c:marker>
          <c:cat>
            <c:numRef>
              <c:f>Sheet1!$C$3:$C$12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Sheet1!$H$27:$H$36</c:f>
              <c:numCache>
                <c:formatCode>General</c:formatCode>
                <c:ptCount val="10"/>
                <c:pt idx="0">
                  <c:v>20</c:v>
                </c:pt>
                <c:pt idx="1">
                  <c:v>15</c:v>
                </c:pt>
                <c:pt idx="2">
                  <c:v>12</c:v>
                </c:pt>
                <c:pt idx="3">
                  <c:v>10</c:v>
                </c:pt>
                <c:pt idx="4">
                  <c:v>10</c:v>
                </c:pt>
                <c:pt idx="5">
                  <c:v>15</c:v>
                </c:pt>
                <c:pt idx="6">
                  <c:v>13</c:v>
                </c:pt>
                <c:pt idx="7">
                  <c:v>-3</c:v>
                </c:pt>
                <c:pt idx="8">
                  <c:v>-10</c:v>
                </c:pt>
                <c:pt idx="9">
                  <c:v>-12</c:v>
                </c:pt>
              </c:numCache>
            </c:numRef>
          </c:val>
          <c:smooth val="0"/>
          <c:extLst>
            <c:ext xmlns:c16="http://schemas.microsoft.com/office/drawing/2014/chart" uri="{C3380CC4-5D6E-409C-BE32-E72D297353CC}">
              <c16:uniqueId val="{00000000-F81A-4201-8D7A-B06E3F904FBF}"/>
            </c:ext>
          </c:extLst>
        </c:ser>
        <c:ser>
          <c:idx val="1"/>
          <c:order val="1"/>
          <c:tx>
            <c:strRef>
              <c:f>Sheet1!$E$2</c:f>
              <c:strCache>
                <c:ptCount val="1"/>
                <c:pt idx="0">
                  <c:v>زيادة لمعامل جيني بنسبة ١ ٪</c:v>
                </c:pt>
              </c:strCache>
            </c:strRef>
          </c:tx>
          <c:spPr>
            <a:ln w="38100" cap="rnd">
              <a:solidFill>
                <a:schemeClr val="accent2"/>
              </a:solidFill>
              <a:round/>
            </a:ln>
            <a:effectLst/>
          </c:spPr>
          <c:marker>
            <c:symbol val="none"/>
          </c:marker>
          <c:cat>
            <c:numRef>
              <c:f>Sheet1!$C$3:$C$12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Sheet1!$I$27:$I$36</c:f>
              <c:numCache>
                <c:formatCode>General</c:formatCode>
                <c:ptCount val="10"/>
                <c:pt idx="0">
                  <c:v>-20</c:v>
                </c:pt>
                <c:pt idx="1">
                  <c:v>-15</c:v>
                </c:pt>
                <c:pt idx="2">
                  <c:v>-12</c:v>
                </c:pt>
                <c:pt idx="3">
                  <c:v>-10</c:v>
                </c:pt>
                <c:pt idx="4">
                  <c:v>-10</c:v>
                </c:pt>
                <c:pt idx="5">
                  <c:v>-15</c:v>
                </c:pt>
                <c:pt idx="6">
                  <c:v>-13</c:v>
                </c:pt>
                <c:pt idx="7">
                  <c:v>3</c:v>
                </c:pt>
                <c:pt idx="8">
                  <c:v>10</c:v>
                </c:pt>
                <c:pt idx="9">
                  <c:v>12</c:v>
                </c:pt>
              </c:numCache>
            </c:numRef>
          </c:val>
          <c:smooth val="0"/>
          <c:extLst>
            <c:ext xmlns:c16="http://schemas.microsoft.com/office/drawing/2014/chart" uri="{C3380CC4-5D6E-409C-BE32-E72D297353CC}">
              <c16:uniqueId val="{00000001-F81A-4201-8D7A-B06E3F904FBF}"/>
            </c:ext>
          </c:extLst>
        </c:ser>
        <c:dLbls>
          <c:showLegendKey val="0"/>
          <c:showVal val="0"/>
          <c:showCatName val="0"/>
          <c:showSerName val="0"/>
          <c:showPercent val="0"/>
          <c:showBubbleSize val="0"/>
        </c:dLbls>
        <c:smooth val="0"/>
        <c:axId val="1127143983"/>
        <c:axId val="1127145231"/>
      </c:lineChart>
      <c:catAx>
        <c:axId val="1127143983"/>
        <c:scaling>
          <c:orientation val="minMax"/>
        </c:scaling>
        <c:delete val="0"/>
        <c:axPos val="b"/>
        <c:title>
          <c:tx>
            <c:rich>
              <a:bodyPr rot="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r>
                  <a:rPr lang="ar-LB" sz="700" b="1" i="0" cap="all" baseline="0" dirty="0">
                    <a:effectLst/>
                  </a:rPr>
                  <a:t>الحصة التراكمية للأشخاص من أدناهم مرتباً إلى أعلاهم مرتباً </a:t>
                </a:r>
                <a:endParaRPr lang="en-US" sz="700" b="1" dirty="0">
                  <a:effectLst/>
                </a:endParaRPr>
              </a:p>
            </c:rich>
          </c:tx>
          <c:layout>
            <c:manualLayout>
              <c:xMode val="edge"/>
              <c:yMode val="edge"/>
              <c:x val="0.21303540773467913"/>
              <c:y val="0.84038603160085934"/>
            </c:manualLayout>
          </c:layout>
          <c:overlay val="0"/>
          <c:spPr>
            <a:noFill/>
            <a:ln>
              <a:noFill/>
            </a:ln>
            <a:effectLst/>
          </c:spPr>
          <c:txPr>
            <a:bodyPr rot="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127145231"/>
        <c:crosses val="autoZero"/>
        <c:auto val="1"/>
        <c:lblAlgn val="ctr"/>
        <c:lblOffset val="100"/>
        <c:noMultiLvlLbl val="0"/>
      </c:catAx>
      <c:valAx>
        <c:axId val="1127145231"/>
        <c:scaling>
          <c:orientation val="minMax"/>
          <c:max val="100"/>
          <c:min val="-100"/>
        </c:scaling>
        <c:delete val="0"/>
        <c:axPos val="l"/>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ar-LB" sz="1000" b="1" i="0" cap="all" baseline="0">
                    <a:effectLst/>
                  </a:rPr>
                  <a:t>معدل النمو السنوي لنصيب الفرد (أو شريحة سكانية) من الدخل بين نقطتين زمنيتين (نسبة مئوية)</a:t>
                </a:r>
                <a:endParaRPr lang="en-US" sz="1000" b="1">
                  <a:effectLst/>
                </a:endParaRP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143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67B0F-A46B-4C48-8CA4-C4A21C741737}"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1B95EBD4-B2D5-4F98-B951-967DB9337D8E}">
      <dgm:prSet phldrT="[Text]" custT="1"/>
      <dgm:spPr/>
      <dgm:t>
        <a:bodyPr/>
        <a:lstStyle/>
        <a:p>
          <a:r>
            <a:rPr lang="ar-LB" sz="1600" b="0" i="0" dirty="0"/>
            <a:t>هل من الممكن احتساب نمو الدخل و الإنفاق للأسرة من المعطيات التي غالباً ما تكون مقدرة في الحسابات القومية، هل هناك علاقة مثالية؟ </a:t>
          </a:r>
          <a:endParaRPr lang="en-US" sz="1600" dirty="0"/>
        </a:p>
      </dgm:t>
    </dgm:pt>
    <dgm:pt modelId="{AFE36A63-B466-48D8-9948-55CB009F5B8B}" type="parTrans" cxnId="{1097CB3C-FA3B-4759-944A-0FA73CDC858A}">
      <dgm:prSet/>
      <dgm:spPr/>
      <dgm:t>
        <a:bodyPr/>
        <a:lstStyle/>
        <a:p>
          <a:endParaRPr lang="en-US"/>
        </a:p>
      </dgm:t>
    </dgm:pt>
    <dgm:pt modelId="{B2A565A4-E4DF-47BB-810D-812CF2F1221E}" type="sibTrans" cxnId="{1097CB3C-FA3B-4759-944A-0FA73CDC858A}">
      <dgm:prSet/>
      <dgm:spPr/>
      <dgm:t>
        <a:bodyPr/>
        <a:lstStyle/>
        <a:p>
          <a:endParaRPr lang="en-US"/>
        </a:p>
      </dgm:t>
    </dgm:pt>
    <dgm:pt modelId="{739A770D-0746-4477-AFBB-1A69A8F1AC1D}">
      <dgm:prSet phldrT="[Text]" custT="1"/>
      <dgm:spPr/>
      <dgm:t>
        <a:bodyPr/>
        <a:lstStyle/>
        <a:p>
          <a:r>
            <a:rPr lang="ar-LB" sz="1500" b="0" i="0" dirty="0"/>
            <a:t>النمو السنوي في الدخل (أو الإنفاق) كما تم قياسه ببيانات مسح الأسرة على مدى فترة زمنية</a:t>
          </a:r>
        </a:p>
        <a:p>
          <a:r>
            <a:rPr lang="en-US" sz="1500" b="0" i="0" dirty="0"/>
            <a:t>Vs.</a:t>
          </a:r>
        </a:p>
        <a:p>
          <a:r>
            <a:rPr lang="ar-LB" sz="1500" b="0" i="0" dirty="0"/>
            <a:t>النمو السنوي في الدخل (أو النفقات) كما تم قياسه ببيانات الحسابات القومية على مدى فترة زمنية</a:t>
          </a:r>
          <a:endParaRPr lang="en-US" sz="1500" dirty="0"/>
        </a:p>
      </dgm:t>
    </dgm:pt>
    <dgm:pt modelId="{0C7937D0-6A27-4997-B0BE-86AAB2A26D47}" type="parTrans" cxnId="{612A8F32-7ED9-4395-A338-3CA002B6E1A3}">
      <dgm:prSet/>
      <dgm:spPr/>
      <dgm:t>
        <a:bodyPr/>
        <a:lstStyle/>
        <a:p>
          <a:endParaRPr lang="en-US"/>
        </a:p>
      </dgm:t>
    </dgm:pt>
    <dgm:pt modelId="{C3996ABB-206A-4496-88F5-46438D3B5660}" type="sibTrans" cxnId="{612A8F32-7ED9-4395-A338-3CA002B6E1A3}">
      <dgm:prSet/>
      <dgm:spPr/>
      <dgm:t>
        <a:bodyPr/>
        <a:lstStyle/>
        <a:p>
          <a:endParaRPr lang="en-US"/>
        </a:p>
      </dgm:t>
    </dgm:pt>
    <dgm:pt modelId="{5394239C-433D-493F-9782-515F90F46954}">
      <dgm:prSet phldrT="[Text]" custT="1"/>
      <dgm:spPr/>
      <dgm:t>
        <a:bodyPr/>
        <a:lstStyle/>
        <a:p>
          <a:r>
            <a:rPr lang="ar-LB" sz="1500" b="0" i="0" dirty="0"/>
            <a:t>يتم جمع الحسابات القومية وبيانات المسح بشكل مختلف وعلى مستويات مختلفة</a:t>
          </a:r>
          <a:endParaRPr lang="en-US" sz="1500" dirty="0"/>
        </a:p>
      </dgm:t>
    </dgm:pt>
    <dgm:pt modelId="{12063D5F-709C-4E10-A6D4-56E1CCC83F85}" type="parTrans" cxnId="{57322BDD-0B7F-4891-BB91-CD4EBB32794E}">
      <dgm:prSet/>
      <dgm:spPr/>
      <dgm:t>
        <a:bodyPr/>
        <a:lstStyle/>
        <a:p>
          <a:endParaRPr lang="en-US"/>
        </a:p>
      </dgm:t>
    </dgm:pt>
    <dgm:pt modelId="{568D48B1-E41F-4B52-A692-DED53B2CBCDF}" type="sibTrans" cxnId="{57322BDD-0B7F-4891-BB91-CD4EBB32794E}">
      <dgm:prSet/>
      <dgm:spPr/>
      <dgm:t>
        <a:bodyPr/>
        <a:lstStyle/>
        <a:p>
          <a:endParaRPr lang="en-US"/>
        </a:p>
      </dgm:t>
    </dgm:pt>
    <dgm:pt modelId="{F8485913-A21C-45E6-B86A-157856C5E5CA}">
      <dgm:prSet phldrT="[Text]" custT="1"/>
      <dgm:spPr/>
      <dgm:t>
        <a:bodyPr/>
        <a:lstStyle/>
        <a:p>
          <a:r>
            <a:rPr lang="ar-LB" sz="1500" b="0" i="0" dirty="0"/>
            <a:t>النقص المنهجي في الإبلاغ و مشاكل عدم الاستجابة</a:t>
          </a:r>
          <a:endParaRPr lang="en-US" sz="1500" dirty="0"/>
        </a:p>
      </dgm:t>
    </dgm:pt>
    <dgm:pt modelId="{F481BA0A-379F-4FC5-A799-BEA05B3881A4}" type="parTrans" cxnId="{8D52AA92-7215-4B61-8DC2-BE939FD78A23}">
      <dgm:prSet/>
      <dgm:spPr/>
      <dgm:t>
        <a:bodyPr/>
        <a:lstStyle/>
        <a:p>
          <a:endParaRPr lang="en-US"/>
        </a:p>
      </dgm:t>
    </dgm:pt>
    <dgm:pt modelId="{0381BB41-D056-4553-AFB2-B9C0743FE7D3}" type="sibTrans" cxnId="{8D52AA92-7215-4B61-8DC2-BE939FD78A23}">
      <dgm:prSet/>
      <dgm:spPr/>
      <dgm:t>
        <a:bodyPr/>
        <a:lstStyle/>
        <a:p>
          <a:endParaRPr lang="en-US"/>
        </a:p>
      </dgm:t>
    </dgm:pt>
    <dgm:pt modelId="{BCB8A916-E0F4-4D48-A1AC-A39E1337B8DC}">
      <dgm:prSet phldrT="[Text]" custT="1"/>
      <dgm:spPr/>
      <dgm:t>
        <a:bodyPr/>
        <a:lstStyle/>
        <a:p>
          <a:r>
            <a:rPr lang="ar-LB" sz="1600" b="0" i="0" dirty="0"/>
            <a:t>علاقة غير مثالية</a:t>
          </a:r>
          <a:endParaRPr lang="en-GB" sz="1600" b="0" i="0" dirty="0"/>
        </a:p>
        <a:p>
          <a:r>
            <a:rPr lang="en-GB" sz="1600" i="1" u="none" dirty="0"/>
            <a:t>~</a:t>
          </a:r>
        </a:p>
        <a:p>
          <a:r>
            <a:rPr lang="ar-LB" sz="1600" dirty="0"/>
            <a:t>في المكان والزمان</a:t>
          </a:r>
        </a:p>
      </dgm:t>
    </dgm:pt>
    <dgm:pt modelId="{AF414A6B-6519-4C26-9B0E-F60E02050DE9}" type="parTrans" cxnId="{40216DE7-E97F-41BF-A405-977816F2E122}">
      <dgm:prSet/>
      <dgm:spPr/>
      <dgm:t>
        <a:bodyPr/>
        <a:lstStyle/>
        <a:p>
          <a:endParaRPr lang="en-US"/>
        </a:p>
      </dgm:t>
    </dgm:pt>
    <dgm:pt modelId="{67FE1882-E53A-434E-B212-D93E1B2754A9}" type="sibTrans" cxnId="{40216DE7-E97F-41BF-A405-977816F2E122}">
      <dgm:prSet/>
      <dgm:spPr/>
      <dgm:t>
        <a:bodyPr/>
        <a:lstStyle/>
        <a:p>
          <a:endParaRPr lang="en-US"/>
        </a:p>
      </dgm:t>
    </dgm:pt>
    <dgm:pt modelId="{5D783E3A-A9A3-4B4B-8834-2BB14030C3D5}">
      <dgm:prSet phldrT="[Text]" custT="1"/>
      <dgm:spPr/>
      <dgm:t>
        <a:bodyPr/>
        <a:lstStyle/>
        <a:p>
          <a:r>
            <a:rPr lang="ar-LB" sz="1500" dirty="0"/>
            <a:t>اختلافات إضافية: عينات المسح ليست ممثلة، أخطاء قياس...</a:t>
          </a:r>
        </a:p>
        <a:p>
          <a:endParaRPr lang="en-US" sz="1500" dirty="0"/>
        </a:p>
      </dgm:t>
    </dgm:pt>
    <dgm:pt modelId="{B6D4AEFD-AB5A-4E6E-995C-E0BAB49E9586}" type="parTrans" cxnId="{0FFC0047-164C-49C1-9562-1BE768FCF5B6}">
      <dgm:prSet/>
      <dgm:spPr/>
      <dgm:t>
        <a:bodyPr/>
        <a:lstStyle/>
        <a:p>
          <a:endParaRPr lang="en-US"/>
        </a:p>
      </dgm:t>
    </dgm:pt>
    <dgm:pt modelId="{8E4C58A3-B2FD-4750-ACA2-861F469D4BB7}" type="sibTrans" cxnId="{0FFC0047-164C-49C1-9562-1BE768FCF5B6}">
      <dgm:prSet/>
      <dgm:spPr/>
      <dgm:t>
        <a:bodyPr/>
        <a:lstStyle/>
        <a:p>
          <a:endParaRPr lang="en-US"/>
        </a:p>
      </dgm:t>
    </dgm:pt>
    <dgm:pt modelId="{267F4196-D1DF-49C3-80A2-EA3E5E5E8CD3}">
      <dgm:prSet phldrT="[Text]" custT="1"/>
      <dgm:spPr/>
      <dgm:t>
        <a:bodyPr/>
        <a:lstStyle/>
        <a:p>
          <a:r>
            <a:rPr lang="ar-LB" sz="1500" b="0" i="0" dirty="0"/>
            <a:t>الصدمات الاقتصادية المفاجئة التي لا يتم تسجيلها في المسوحات (ويرجع ذلك أساسًا إلى عدم إجراء المسوحات على أساس سنوي)</a:t>
          </a:r>
          <a:endParaRPr lang="en-US" sz="1500" dirty="0"/>
        </a:p>
      </dgm:t>
    </dgm:pt>
    <dgm:pt modelId="{CDCC7100-0970-42CD-B74C-3109D87BF417}" type="parTrans" cxnId="{1BDC126F-3A7B-4A67-8611-7031F0E177DE}">
      <dgm:prSet/>
      <dgm:spPr/>
      <dgm:t>
        <a:bodyPr/>
        <a:lstStyle/>
        <a:p>
          <a:endParaRPr lang="en-US"/>
        </a:p>
      </dgm:t>
    </dgm:pt>
    <dgm:pt modelId="{0878584B-E74C-4339-BAF1-2F7BC44D1FD7}" type="sibTrans" cxnId="{1BDC126F-3A7B-4A67-8611-7031F0E177DE}">
      <dgm:prSet/>
      <dgm:spPr/>
      <dgm:t>
        <a:bodyPr/>
        <a:lstStyle/>
        <a:p>
          <a:endParaRPr lang="en-US"/>
        </a:p>
      </dgm:t>
    </dgm:pt>
    <dgm:pt modelId="{D1D3BFA8-AC3B-4008-971C-6565BA8DB0BE}" type="pres">
      <dgm:prSet presAssocID="{0C567B0F-A46B-4C48-8CA4-C4A21C741737}" presName="Name0" presStyleCnt="0">
        <dgm:presLayoutVars>
          <dgm:chPref val="1"/>
          <dgm:dir/>
          <dgm:animOne val="branch"/>
          <dgm:animLvl val="lvl"/>
          <dgm:resizeHandles/>
        </dgm:presLayoutVars>
      </dgm:prSet>
      <dgm:spPr/>
    </dgm:pt>
    <dgm:pt modelId="{0F580A58-6DCD-48AD-BB8F-909C95ED2D56}" type="pres">
      <dgm:prSet presAssocID="{1B95EBD4-B2D5-4F98-B951-967DB9337D8E}" presName="vertOne" presStyleCnt="0"/>
      <dgm:spPr/>
    </dgm:pt>
    <dgm:pt modelId="{9907A046-45BF-4F95-9AA3-F52EF86BF1D4}" type="pres">
      <dgm:prSet presAssocID="{1B95EBD4-B2D5-4F98-B951-967DB9337D8E}" presName="txOne" presStyleLbl="node0" presStyleIdx="0" presStyleCnt="1">
        <dgm:presLayoutVars>
          <dgm:chPref val="3"/>
        </dgm:presLayoutVars>
      </dgm:prSet>
      <dgm:spPr/>
    </dgm:pt>
    <dgm:pt modelId="{1218B4B0-54D6-4C07-8EDE-812AE795AE02}" type="pres">
      <dgm:prSet presAssocID="{1B95EBD4-B2D5-4F98-B951-967DB9337D8E}" presName="parTransOne" presStyleCnt="0"/>
      <dgm:spPr/>
    </dgm:pt>
    <dgm:pt modelId="{92ADA3A5-ED69-4350-8092-51E5D94B4835}" type="pres">
      <dgm:prSet presAssocID="{1B95EBD4-B2D5-4F98-B951-967DB9337D8E}" presName="horzOne" presStyleCnt="0"/>
      <dgm:spPr/>
    </dgm:pt>
    <dgm:pt modelId="{A5C06EC0-B12F-4252-AFAC-604485C64DE6}" type="pres">
      <dgm:prSet presAssocID="{739A770D-0746-4477-AFBB-1A69A8F1AC1D}" presName="vertTwo" presStyleCnt="0"/>
      <dgm:spPr/>
    </dgm:pt>
    <dgm:pt modelId="{0EABC078-0C3C-40A4-BE82-E1E41615CADE}" type="pres">
      <dgm:prSet presAssocID="{739A770D-0746-4477-AFBB-1A69A8F1AC1D}" presName="txTwo" presStyleLbl="node2" presStyleIdx="0" presStyleCnt="2">
        <dgm:presLayoutVars>
          <dgm:chPref val="3"/>
        </dgm:presLayoutVars>
      </dgm:prSet>
      <dgm:spPr/>
    </dgm:pt>
    <dgm:pt modelId="{4F1F65A2-6E67-49D5-BB24-D30186D7FF66}" type="pres">
      <dgm:prSet presAssocID="{739A770D-0746-4477-AFBB-1A69A8F1AC1D}" presName="parTransTwo" presStyleCnt="0"/>
      <dgm:spPr/>
    </dgm:pt>
    <dgm:pt modelId="{1E2F992A-14D8-4A5E-8897-51737D213184}" type="pres">
      <dgm:prSet presAssocID="{739A770D-0746-4477-AFBB-1A69A8F1AC1D}" presName="horzTwo" presStyleCnt="0"/>
      <dgm:spPr/>
    </dgm:pt>
    <dgm:pt modelId="{BE8E214D-4863-4D10-8D58-FBEFDC4C556A}" type="pres">
      <dgm:prSet presAssocID="{5394239C-433D-493F-9782-515F90F46954}" presName="vertThree" presStyleCnt="0"/>
      <dgm:spPr/>
    </dgm:pt>
    <dgm:pt modelId="{6733FEEC-A209-48B5-A8CD-9815946B34B0}" type="pres">
      <dgm:prSet presAssocID="{5394239C-433D-493F-9782-515F90F46954}" presName="txThree" presStyleLbl="node3" presStyleIdx="0" presStyleCnt="4">
        <dgm:presLayoutVars>
          <dgm:chPref val="3"/>
        </dgm:presLayoutVars>
      </dgm:prSet>
      <dgm:spPr/>
    </dgm:pt>
    <dgm:pt modelId="{04452031-5F16-45EE-9829-DCE8E0D44FFB}" type="pres">
      <dgm:prSet presAssocID="{5394239C-433D-493F-9782-515F90F46954}" presName="horzThree" presStyleCnt="0"/>
      <dgm:spPr/>
    </dgm:pt>
    <dgm:pt modelId="{B24A31A9-0EC8-41CB-8F79-28B99EBAC2BC}" type="pres">
      <dgm:prSet presAssocID="{568D48B1-E41F-4B52-A692-DED53B2CBCDF}" presName="sibSpaceThree" presStyleCnt="0"/>
      <dgm:spPr/>
    </dgm:pt>
    <dgm:pt modelId="{D77F3B75-1628-4FC5-AC62-1A45C140653E}" type="pres">
      <dgm:prSet presAssocID="{F8485913-A21C-45E6-B86A-157856C5E5CA}" presName="vertThree" presStyleCnt="0"/>
      <dgm:spPr/>
    </dgm:pt>
    <dgm:pt modelId="{3765D325-45FA-425A-A043-D3ABD885109E}" type="pres">
      <dgm:prSet presAssocID="{F8485913-A21C-45E6-B86A-157856C5E5CA}" presName="txThree" presStyleLbl="node3" presStyleIdx="1" presStyleCnt="4">
        <dgm:presLayoutVars>
          <dgm:chPref val="3"/>
        </dgm:presLayoutVars>
      </dgm:prSet>
      <dgm:spPr/>
    </dgm:pt>
    <dgm:pt modelId="{0F7167D1-AF5F-4AE6-9216-2F6A7DA3DB06}" type="pres">
      <dgm:prSet presAssocID="{F8485913-A21C-45E6-B86A-157856C5E5CA}" presName="horzThree" presStyleCnt="0"/>
      <dgm:spPr/>
    </dgm:pt>
    <dgm:pt modelId="{26C389C6-166A-4F63-9C18-F02FE07EB21A}" type="pres">
      <dgm:prSet presAssocID="{0381BB41-D056-4553-AFB2-B9C0743FE7D3}" presName="sibSpaceThree" presStyleCnt="0"/>
      <dgm:spPr/>
    </dgm:pt>
    <dgm:pt modelId="{2604361F-5E06-41CD-974E-5A8F94790B57}" type="pres">
      <dgm:prSet presAssocID="{267F4196-D1DF-49C3-80A2-EA3E5E5E8CD3}" presName="vertThree" presStyleCnt="0"/>
      <dgm:spPr/>
    </dgm:pt>
    <dgm:pt modelId="{00CDBF41-841F-40E8-AB25-D56CD1347A49}" type="pres">
      <dgm:prSet presAssocID="{267F4196-D1DF-49C3-80A2-EA3E5E5E8CD3}" presName="txThree" presStyleLbl="node3" presStyleIdx="2" presStyleCnt="4">
        <dgm:presLayoutVars>
          <dgm:chPref val="3"/>
        </dgm:presLayoutVars>
      </dgm:prSet>
      <dgm:spPr/>
    </dgm:pt>
    <dgm:pt modelId="{D930BC65-6AD6-41A6-A268-88B96BF28349}" type="pres">
      <dgm:prSet presAssocID="{267F4196-D1DF-49C3-80A2-EA3E5E5E8CD3}" presName="horzThree" presStyleCnt="0"/>
      <dgm:spPr/>
    </dgm:pt>
    <dgm:pt modelId="{BAB86609-20AF-454A-B45F-A4CCFCA8042A}" type="pres">
      <dgm:prSet presAssocID="{C3996ABB-206A-4496-88F5-46438D3B5660}" presName="sibSpaceTwo" presStyleCnt="0"/>
      <dgm:spPr/>
    </dgm:pt>
    <dgm:pt modelId="{C2F29816-1387-47D3-93DD-0AD92A93F23A}" type="pres">
      <dgm:prSet presAssocID="{BCB8A916-E0F4-4D48-A1AC-A39E1337B8DC}" presName="vertTwo" presStyleCnt="0"/>
      <dgm:spPr/>
    </dgm:pt>
    <dgm:pt modelId="{D08669B8-7059-4A51-86DA-9CE010C26B8D}" type="pres">
      <dgm:prSet presAssocID="{BCB8A916-E0F4-4D48-A1AC-A39E1337B8DC}" presName="txTwo" presStyleLbl="node2" presStyleIdx="1" presStyleCnt="2">
        <dgm:presLayoutVars>
          <dgm:chPref val="3"/>
        </dgm:presLayoutVars>
      </dgm:prSet>
      <dgm:spPr/>
    </dgm:pt>
    <dgm:pt modelId="{851BC501-C658-45CE-81E2-0E95AF017389}" type="pres">
      <dgm:prSet presAssocID="{BCB8A916-E0F4-4D48-A1AC-A39E1337B8DC}" presName="parTransTwo" presStyleCnt="0"/>
      <dgm:spPr/>
    </dgm:pt>
    <dgm:pt modelId="{3AE984F0-C102-4FA4-A7A3-0DD4E0574236}" type="pres">
      <dgm:prSet presAssocID="{BCB8A916-E0F4-4D48-A1AC-A39E1337B8DC}" presName="horzTwo" presStyleCnt="0"/>
      <dgm:spPr/>
    </dgm:pt>
    <dgm:pt modelId="{EA919994-1625-49AE-AF5F-58A10CF0A669}" type="pres">
      <dgm:prSet presAssocID="{5D783E3A-A9A3-4B4B-8834-2BB14030C3D5}" presName="vertThree" presStyleCnt="0"/>
      <dgm:spPr/>
    </dgm:pt>
    <dgm:pt modelId="{B6A48399-6D2C-4147-A913-5F2ABF381AD9}" type="pres">
      <dgm:prSet presAssocID="{5D783E3A-A9A3-4B4B-8834-2BB14030C3D5}" presName="txThree" presStyleLbl="node3" presStyleIdx="3" presStyleCnt="4">
        <dgm:presLayoutVars>
          <dgm:chPref val="3"/>
        </dgm:presLayoutVars>
      </dgm:prSet>
      <dgm:spPr/>
    </dgm:pt>
    <dgm:pt modelId="{FBAE7375-D737-4CE5-995D-C1A38A76035E}" type="pres">
      <dgm:prSet presAssocID="{5D783E3A-A9A3-4B4B-8834-2BB14030C3D5}" presName="horzThree" presStyleCnt="0"/>
      <dgm:spPr/>
    </dgm:pt>
  </dgm:ptLst>
  <dgm:cxnLst>
    <dgm:cxn modelId="{0D31112A-FC15-4936-BF22-B83CFB1CCFF6}" type="presOf" srcId="{5394239C-433D-493F-9782-515F90F46954}" destId="{6733FEEC-A209-48B5-A8CD-9815946B34B0}" srcOrd="0" destOrd="0" presId="urn:microsoft.com/office/officeart/2005/8/layout/hierarchy4"/>
    <dgm:cxn modelId="{612A8F32-7ED9-4395-A338-3CA002B6E1A3}" srcId="{1B95EBD4-B2D5-4F98-B951-967DB9337D8E}" destId="{739A770D-0746-4477-AFBB-1A69A8F1AC1D}" srcOrd="0" destOrd="0" parTransId="{0C7937D0-6A27-4997-B0BE-86AAB2A26D47}" sibTransId="{C3996ABB-206A-4496-88F5-46438D3B5660}"/>
    <dgm:cxn modelId="{1097CB3C-FA3B-4759-944A-0FA73CDC858A}" srcId="{0C567B0F-A46B-4C48-8CA4-C4A21C741737}" destId="{1B95EBD4-B2D5-4F98-B951-967DB9337D8E}" srcOrd="0" destOrd="0" parTransId="{AFE36A63-B466-48D8-9948-55CB009F5B8B}" sibTransId="{B2A565A4-E4DF-47BB-810D-812CF2F1221E}"/>
    <dgm:cxn modelId="{913BE461-D96B-47A4-8165-347E54BDEACD}" type="presOf" srcId="{F8485913-A21C-45E6-B86A-157856C5E5CA}" destId="{3765D325-45FA-425A-A043-D3ABD885109E}" srcOrd="0" destOrd="0" presId="urn:microsoft.com/office/officeart/2005/8/layout/hierarchy4"/>
    <dgm:cxn modelId="{0FFC0047-164C-49C1-9562-1BE768FCF5B6}" srcId="{BCB8A916-E0F4-4D48-A1AC-A39E1337B8DC}" destId="{5D783E3A-A9A3-4B4B-8834-2BB14030C3D5}" srcOrd="0" destOrd="0" parTransId="{B6D4AEFD-AB5A-4E6E-995C-E0BAB49E9586}" sibTransId="{8E4C58A3-B2FD-4750-ACA2-861F469D4BB7}"/>
    <dgm:cxn modelId="{1BDC126F-3A7B-4A67-8611-7031F0E177DE}" srcId="{739A770D-0746-4477-AFBB-1A69A8F1AC1D}" destId="{267F4196-D1DF-49C3-80A2-EA3E5E5E8CD3}" srcOrd="2" destOrd="0" parTransId="{CDCC7100-0970-42CD-B74C-3109D87BF417}" sibTransId="{0878584B-E74C-4339-BAF1-2F7BC44D1FD7}"/>
    <dgm:cxn modelId="{318AC96F-AD07-42CC-81D2-787D8FB2A20C}" type="presOf" srcId="{1B95EBD4-B2D5-4F98-B951-967DB9337D8E}" destId="{9907A046-45BF-4F95-9AA3-F52EF86BF1D4}" srcOrd="0" destOrd="0" presId="urn:microsoft.com/office/officeart/2005/8/layout/hierarchy4"/>
    <dgm:cxn modelId="{8A1DEC85-5736-4D09-8C57-0CC733E414BD}" type="presOf" srcId="{BCB8A916-E0F4-4D48-A1AC-A39E1337B8DC}" destId="{D08669B8-7059-4A51-86DA-9CE010C26B8D}" srcOrd="0" destOrd="0" presId="urn:microsoft.com/office/officeart/2005/8/layout/hierarchy4"/>
    <dgm:cxn modelId="{8D52AA92-7215-4B61-8DC2-BE939FD78A23}" srcId="{739A770D-0746-4477-AFBB-1A69A8F1AC1D}" destId="{F8485913-A21C-45E6-B86A-157856C5E5CA}" srcOrd="1" destOrd="0" parTransId="{F481BA0A-379F-4FC5-A799-BEA05B3881A4}" sibTransId="{0381BB41-D056-4553-AFB2-B9C0743FE7D3}"/>
    <dgm:cxn modelId="{864D8EAC-10AD-4F8F-BDFD-A72A94BC201A}" type="presOf" srcId="{0C567B0F-A46B-4C48-8CA4-C4A21C741737}" destId="{D1D3BFA8-AC3B-4008-971C-6565BA8DB0BE}" srcOrd="0" destOrd="0" presId="urn:microsoft.com/office/officeart/2005/8/layout/hierarchy4"/>
    <dgm:cxn modelId="{9112F6C2-A0DB-4E6A-936C-D4FB160E4736}" type="presOf" srcId="{5D783E3A-A9A3-4B4B-8834-2BB14030C3D5}" destId="{B6A48399-6D2C-4147-A913-5F2ABF381AD9}" srcOrd="0" destOrd="0" presId="urn:microsoft.com/office/officeart/2005/8/layout/hierarchy4"/>
    <dgm:cxn modelId="{B00F37D1-774A-472A-9030-3F278DB5D957}" type="presOf" srcId="{739A770D-0746-4477-AFBB-1A69A8F1AC1D}" destId="{0EABC078-0C3C-40A4-BE82-E1E41615CADE}" srcOrd="0" destOrd="0" presId="urn:microsoft.com/office/officeart/2005/8/layout/hierarchy4"/>
    <dgm:cxn modelId="{57322BDD-0B7F-4891-BB91-CD4EBB32794E}" srcId="{739A770D-0746-4477-AFBB-1A69A8F1AC1D}" destId="{5394239C-433D-493F-9782-515F90F46954}" srcOrd="0" destOrd="0" parTransId="{12063D5F-709C-4E10-A6D4-56E1CCC83F85}" sibTransId="{568D48B1-E41F-4B52-A692-DED53B2CBCDF}"/>
    <dgm:cxn modelId="{251C3DDE-2A5C-4FDC-8CE2-29DB5539C8AB}" type="presOf" srcId="{267F4196-D1DF-49C3-80A2-EA3E5E5E8CD3}" destId="{00CDBF41-841F-40E8-AB25-D56CD1347A49}" srcOrd="0" destOrd="0" presId="urn:microsoft.com/office/officeart/2005/8/layout/hierarchy4"/>
    <dgm:cxn modelId="{40216DE7-E97F-41BF-A405-977816F2E122}" srcId="{1B95EBD4-B2D5-4F98-B951-967DB9337D8E}" destId="{BCB8A916-E0F4-4D48-A1AC-A39E1337B8DC}" srcOrd="1" destOrd="0" parTransId="{AF414A6B-6519-4C26-9B0E-F60E02050DE9}" sibTransId="{67FE1882-E53A-434E-B212-D93E1B2754A9}"/>
    <dgm:cxn modelId="{0B0B5E2C-0821-4900-A5E5-D247DEB08A00}" type="presParOf" srcId="{D1D3BFA8-AC3B-4008-971C-6565BA8DB0BE}" destId="{0F580A58-6DCD-48AD-BB8F-909C95ED2D56}" srcOrd="0" destOrd="0" presId="urn:microsoft.com/office/officeart/2005/8/layout/hierarchy4"/>
    <dgm:cxn modelId="{2ECA3CB1-B84D-4387-B6A3-4C1EBDAD24B0}" type="presParOf" srcId="{0F580A58-6DCD-48AD-BB8F-909C95ED2D56}" destId="{9907A046-45BF-4F95-9AA3-F52EF86BF1D4}" srcOrd="0" destOrd="0" presId="urn:microsoft.com/office/officeart/2005/8/layout/hierarchy4"/>
    <dgm:cxn modelId="{CD0C5386-382A-4709-B8DD-A9EE40C0F088}" type="presParOf" srcId="{0F580A58-6DCD-48AD-BB8F-909C95ED2D56}" destId="{1218B4B0-54D6-4C07-8EDE-812AE795AE02}" srcOrd="1" destOrd="0" presId="urn:microsoft.com/office/officeart/2005/8/layout/hierarchy4"/>
    <dgm:cxn modelId="{E01AFB00-9503-4B78-B73A-9F90D4650A8C}" type="presParOf" srcId="{0F580A58-6DCD-48AD-BB8F-909C95ED2D56}" destId="{92ADA3A5-ED69-4350-8092-51E5D94B4835}" srcOrd="2" destOrd="0" presId="urn:microsoft.com/office/officeart/2005/8/layout/hierarchy4"/>
    <dgm:cxn modelId="{AB942E35-CB10-4FD3-9379-0F3CEC431A39}" type="presParOf" srcId="{92ADA3A5-ED69-4350-8092-51E5D94B4835}" destId="{A5C06EC0-B12F-4252-AFAC-604485C64DE6}" srcOrd="0" destOrd="0" presId="urn:microsoft.com/office/officeart/2005/8/layout/hierarchy4"/>
    <dgm:cxn modelId="{74109992-3B72-46A4-895B-AA8470393F9B}" type="presParOf" srcId="{A5C06EC0-B12F-4252-AFAC-604485C64DE6}" destId="{0EABC078-0C3C-40A4-BE82-E1E41615CADE}" srcOrd="0" destOrd="0" presId="urn:microsoft.com/office/officeart/2005/8/layout/hierarchy4"/>
    <dgm:cxn modelId="{69B23697-171E-4E07-8FA5-D8CAC5A28393}" type="presParOf" srcId="{A5C06EC0-B12F-4252-AFAC-604485C64DE6}" destId="{4F1F65A2-6E67-49D5-BB24-D30186D7FF66}" srcOrd="1" destOrd="0" presId="urn:microsoft.com/office/officeart/2005/8/layout/hierarchy4"/>
    <dgm:cxn modelId="{E6A76DE8-4C4F-4671-9E6F-366E1FEF0FC9}" type="presParOf" srcId="{A5C06EC0-B12F-4252-AFAC-604485C64DE6}" destId="{1E2F992A-14D8-4A5E-8897-51737D213184}" srcOrd="2" destOrd="0" presId="urn:microsoft.com/office/officeart/2005/8/layout/hierarchy4"/>
    <dgm:cxn modelId="{DA053FE3-D21F-4813-A3A5-DB1DFAFCAD87}" type="presParOf" srcId="{1E2F992A-14D8-4A5E-8897-51737D213184}" destId="{BE8E214D-4863-4D10-8D58-FBEFDC4C556A}" srcOrd="0" destOrd="0" presId="urn:microsoft.com/office/officeart/2005/8/layout/hierarchy4"/>
    <dgm:cxn modelId="{96C77A0F-1CF2-46B5-8510-C0E2ED8A6A2C}" type="presParOf" srcId="{BE8E214D-4863-4D10-8D58-FBEFDC4C556A}" destId="{6733FEEC-A209-48B5-A8CD-9815946B34B0}" srcOrd="0" destOrd="0" presId="urn:microsoft.com/office/officeart/2005/8/layout/hierarchy4"/>
    <dgm:cxn modelId="{ACC9E272-6176-4B7C-99BA-46312BB63460}" type="presParOf" srcId="{BE8E214D-4863-4D10-8D58-FBEFDC4C556A}" destId="{04452031-5F16-45EE-9829-DCE8E0D44FFB}" srcOrd="1" destOrd="0" presId="urn:microsoft.com/office/officeart/2005/8/layout/hierarchy4"/>
    <dgm:cxn modelId="{BAB88F31-BA90-47D7-B197-9ECE502A99A7}" type="presParOf" srcId="{1E2F992A-14D8-4A5E-8897-51737D213184}" destId="{B24A31A9-0EC8-41CB-8F79-28B99EBAC2BC}" srcOrd="1" destOrd="0" presId="urn:microsoft.com/office/officeart/2005/8/layout/hierarchy4"/>
    <dgm:cxn modelId="{D5485F82-4DE3-4B74-A734-8CA91AABE52C}" type="presParOf" srcId="{1E2F992A-14D8-4A5E-8897-51737D213184}" destId="{D77F3B75-1628-4FC5-AC62-1A45C140653E}" srcOrd="2" destOrd="0" presId="urn:microsoft.com/office/officeart/2005/8/layout/hierarchy4"/>
    <dgm:cxn modelId="{F3E9D0E4-C3A7-40FA-A004-689311838D22}" type="presParOf" srcId="{D77F3B75-1628-4FC5-AC62-1A45C140653E}" destId="{3765D325-45FA-425A-A043-D3ABD885109E}" srcOrd="0" destOrd="0" presId="urn:microsoft.com/office/officeart/2005/8/layout/hierarchy4"/>
    <dgm:cxn modelId="{04B0229B-2881-4F31-8D73-CCAD127D10ED}" type="presParOf" srcId="{D77F3B75-1628-4FC5-AC62-1A45C140653E}" destId="{0F7167D1-AF5F-4AE6-9216-2F6A7DA3DB06}" srcOrd="1" destOrd="0" presId="urn:microsoft.com/office/officeart/2005/8/layout/hierarchy4"/>
    <dgm:cxn modelId="{FAC22467-E75E-4888-A48F-224D5E31354B}" type="presParOf" srcId="{1E2F992A-14D8-4A5E-8897-51737D213184}" destId="{26C389C6-166A-4F63-9C18-F02FE07EB21A}" srcOrd="3" destOrd="0" presId="urn:microsoft.com/office/officeart/2005/8/layout/hierarchy4"/>
    <dgm:cxn modelId="{D191FA49-CB99-46CA-9F23-58B0E479DF53}" type="presParOf" srcId="{1E2F992A-14D8-4A5E-8897-51737D213184}" destId="{2604361F-5E06-41CD-974E-5A8F94790B57}" srcOrd="4" destOrd="0" presId="urn:microsoft.com/office/officeart/2005/8/layout/hierarchy4"/>
    <dgm:cxn modelId="{1F5EF9F0-D888-4059-9298-E3A98FE42C81}" type="presParOf" srcId="{2604361F-5E06-41CD-974E-5A8F94790B57}" destId="{00CDBF41-841F-40E8-AB25-D56CD1347A49}" srcOrd="0" destOrd="0" presId="urn:microsoft.com/office/officeart/2005/8/layout/hierarchy4"/>
    <dgm:cxn modelId="{265A7793-5CED-4CA5-B321-4E790353B0C4}" type="presParOf" srcId="{2604361F-5E06-41CD-974E-5A8F94790B57}" destId="{D930BC65-6AD6-41A6-A268-88B96BF28349}" srcOrd="1" destOrd="0" presId="urn:microsoft.com/office/officeart/2005/8/layout/hierarchy4"/>
    <dgm:cxn modelId="{5B40D622-55B8-4AC3-9624-60AD8AF02B47}" type="presParOf" srcId="{92ADA3A5-ED69-4350-8092-51E5D94B4835}" destId="{BAB86609-20AF-454A-B45F-A4CCFCA8042A}" srcOrd="1" destOrd="0" presId="urn:microsoft.com/office/officeart/2005/8/layout/hierarchy4"/>
    <dgm:cxn modelId="{8498D37C-4AFB-45F8-960B-1A3C65FD42FC}" type="presParOf" srcId="{92ADA3A5-ED69-4350-8092-51E5D94B4835}" destId="{C2F29816-1387-47D3-93DD-0AD92A93F23A}" srcOrd="2" destOrd="0" presId="urn:microsoft.com/office/officeart/2005/8/layout/hierarchy4"/>
    <dgm:cxn modelId="{F9831E23-2FB5-4A5D-8CAB-940E78E1C293}" type="presParOf" srcId="{C2F29816-1387-47D3-93DD-0AD92A93F23A}" destId="{D08669B8-7059-4A51-86DA-9CE010C26B8D}" srcOrd="0" destOrd="0" presId="urn:microsoft.com/office/officeart/2005/8/layout/hierarchy4"/>
    <dgm:cxn modelId="{E4CC44DE-9A38-4055-8E90-C390535E3BA9}" type="presParOf" srcId="{C2F29816-1387-47D3-93DD-0AD92A93F23A}" destId="{851BC501-C658-45CE-81E2-0E95AF017389}" srcOrd="1" destOrd="0" presId="urn:microsoft.com/office/officeart/2005/8/layout/hierarchy4"/>
    <dgm:cxn modelId="{0C4B633D-1D29-4E98-BEDA-66C91B204FC5}" type="presParOf" srcId="{C2F29816-1387-47D3-93DD-0AD92A93F23A}" destId="{3AE984F0-C102-4FA4-A7A3-0DD4E0574236}" srcOrd="2" destOrd="0" presId="urn:microsoft.com/office/officeart/2005/8/layout/hierarchy4"/>
    <dgm:cxn modelId="{ACCD7CAB-4B61-4489-9541-F7B293C8F424}" type="presParOf" srcId="{3AE984F0-C102-4FA4-A7A3-0DD4E0574236}" destId="{EA919994-1625-49AE-AF5F-58A10CF0A669}" srcOrd="0" destOrd="0" presId="urn:microsoft.com/office/officeart/2005/8/layout/hierarchy4"/>
    <dgm:cxn modelId="{F09EB309-E2A7-4934-9558-1756EDCBFF88}" type="presParOf" srcId="{EA919994-1625-49AE-AF5F-58A10CF0A669}" destId="{B6A48399-6D2C-4147-A913-5F2ABF381AD9}" srcOrd="0" destOrd="0" presId="urn:microsoft.com/office/officeart/2005/8/layout/hierarchy4"/>
    <dgm:cxn modelId="{E436CFC7-DFF7-457F-A4A5-4E268937B40E}" type="presParOf" srcId="{EA919994-1625-49AE-AF5F-58A10CF0A669}" destId="{FBAE7375-D737-4CE5-995D-C1A38A76035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7A046-45BF-4F95-9AA3-F52EF86BF1D4}">
      <dsp:nvSpPr>
        <dsp:cNvPr id="0" name=""/>
        <dsp:cNvSpPr/>
      </dsp:nvSpPr>
      <dsp:spPr>
        <a:xfrm>
          <a:off x="4145" y="842"/>
          <a:ext cx="11220905" cy="15156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b="0" i="0" kern="1200" dirty="0"/>
            <a:t>هل من الممكن احتساب نمو الدخل و الإنفاق للأسرة من المعطيات التي غالباً ما تكون مقدرة في الحسابات القومية، هل هناك علاقة مثالية؟ </a:t>
          </a:r>
          <a:endParaRPr lang="en-US" sz="1600" kern="1200" dirty="0"/>
        </a:p>
      </dsp:txBody>
      <dsp:txXfrm>
        <a:off x="48537" y="45234"/>
        <a:ext cx="11132121" cy="1426876"/>
      </dsp:txXfrm>
    </dsp:sp>
    <dsp:sp modelId="{0EABC078-0C3C-40A4-BE82-E1E41615CADE}">
      <dsp:nvSpPr>
        <dsp:cNvPr id="0" name=""/>
        <dsp:cNvSpPr/>
      </dsp:nvSpPr>
      <dsp:spPr>
        <a:xfrm>
          <a:off x="4145" y="1709636"/>
          <a:ext cx="8302608" cy="15156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r-LB" sz="1500" b="0" i="0" kern="1200" dirty="0"/>
            <a:t>النمو السنوي في الدخل (أو الإنفاق) كما تم قياسه ببيانات مسح الأسرة على مدى فترة زمنية</a:t>
          </a:r>
        </a:p>
        <a:p>
          <a:pPr marL="0" lvl="0" indent="0" algn="ctr" defTabSz="666750">
            <a:lnSpc>
              <a:spcPct val="90000"/>
            </a:lnSpc>
            <a:spcBef>
              <a:spcPct val="0"/>
            </a:spcBef>
            <a:spcAft>
              <a:spcPct val="35000"/>
            </a:spcAft>
            <a:buNone/>
          </a:pPr>
          <a:r>
            <a:rPr lang="en-US" sz="1500" b="0" i="0" kern="1200" dirty="0"/>
            <a:t>Vs.</a:t>
          </a:r>
        </a:p>
        <a:p>
          <a:pPr marL="0" lvl="0" indent="0" algn="ctr" defTabSz="666750">
            <a:lnSpc>
              <a:spcPct val="90000"/>
            </a:lnSpc>
            <a:spcBef>
              <a:spcPct val="0"/>
            </a:spcBef>
            <a:spcAft>
              <a:spcPct val="35000"/>
            </a:spcAft>
            <a:buNone/>
          </a:pPr>
          <a:r>
            <a:rPr lang="ar-LB" sz="1500" b="0" i="0" kern="1200" dirty="0"/>
            <a:t>النمو السنوي في الدخل (أو النفقات) كما تم قياسه ببيانات الحسابات القومية على مدى فترة زمنية</a:t>
          </a:r>
          <a:endParaRPr lang="en-US" sz="1500" kern="1200" dirty="0"/>
        </a:p>
      </dsp:txBody>
      <dsp:txXfrm>
        <a:off x="48537" y="1754028"/>
        <a:ext cx="8213824" cy="1426876"/>
      </dsp:txXfrm>
    </dsp:sp>
    <dsp:sp modelId="{6733FEEC-A209-48B5-A8CD-9815946B34B0}">
      <dsp:nvSpPr>
        <dsp:cNvPr id="0" name=""/>
        <dsp:cNvSpPr/>
      </dsp:nvSpPr>
      <dsp:spPr>
        <a:xfrm>
          <a:off x="4145" y="3418430"/>
          <a:ext cx="2692155" cy="15156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r-LB" sz="1500" b="0" i="0" kern="1200" dirty="0"/>
            <a:t>يتم جمع الحسابات القومية وبيانات المسح بشكل مختلف وعلى مستويات مختلفة</a:t>
          </a:r>
          <a:endParaRPr lang="en-US" sz="1500" kern="1200" dirty="0"/>
        </a:p>
      </dsp:txBody>
      <dsp:txXfrm>
        <a:off x="48537" y="3462822"/>
        <a:ext cx="2603371" cy="1426876"/>
      </dsp:txXfrm>
    </dsp:sp>
    <dsp:sp modelId="{3765D325-45FA-425A-A043-D3ABD885109E}">
      <dsp:nvSpPr>
        <dsp:cNvPr id="0" name=""/>
        <dsp:cNvSpPr/>
      </dsp:nvSpPr>
      <dsp:spPr>
        <a:xfrm>
          <a:off x="2809371" y="3418430"/>
          <a:ext cx="2692155" cy="15156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r-LB" sz="1500" b="0" i="0" kern="1200" dirty="0"/>
            <a:t>النقص المنهجي في الإبلاغ و مشاكل عدم الاستجابة</a:t>
          </a:r>
          <a:endParaRPr lang="en-US" sz="1500" kern="1200" dirty="0"/>
        </a:p>
      </dsp:txBody>
      <dsp:txXfrm>
        <a:off x="2853763" y="3462822"/>
        <a:ext cx="2603371" cy="1426876"/>
      </dsp:txXfrm>
    </dsp:sp>
    <dsp:sp modelId="{00CDBF41-841F-40E8-AB25-D56CD1347A49}">
      <dsp:nvSpPr>
        <dsp:cNvPr id="0" name=""/>
        <dsp:cNvSpPr/>
      </dsp:nvSpPr>
      <dsp:spPr>
        <a:xfrm>
          <a:off x="5614598" y="3418430"/>
          <a:ext cx="2692155" cy="15156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r-LB" sz="1500" b="0" i="0" kern="1200" dirty="0"/>
            <a:t>الصدمات الاقتصادية المفاجئة التي لا يتم تسجيلها في المسوحات (ويرجع ذلك أساسًا إلى عدم إجراء المسوحات على أساس سنوي)</a:t>
          </a:r>
          <a:endParaRPr lang="en-US" sz="1500" kern="1200" dirty="0"/>
        </a:p>
      </dsp:txBody>
      <dsp:txXfrm>
        <a:off x="5658990" y="3462822"/>
        <a:ext cx="2603371" cy="1426876"/>
      </dsp:txXfrm>
    </dsp:sp>
    <dsp:sp modelId="{D08669B8-7059-4A51-86DA-9CE010C26B8D}">
      <dsp:nvSpPr>
        <dsp:cNvPr id="0" name=""/>
        <dsp:cNvSpPr/>
      </dsp:nvSpPr>
      <dsp:spPr>
        <a:xfrm>
          <a:off x="8532894" y="1709636"/>
          <a:ext cx="2692155" cy="15156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b="0" i="0" kern="1200" dirty="0"/>
            <a:t>علاقة غير مثالية</a:t>
          </a:r>
          <a:endParaRPr lang="en-GB" sz="1600" b="0" i="0" kern="1200" dirty="0"/>
        </a:p>
        <a:p>
          <a:pPr marL="0" lvl="0" indent="0" algn="ctr" defTabSz="711200">
            <a:lnSpc>
              <a:spcPct val="90000"/>
            </a:lnSpc>
            <a:spcBef>
              <a:spcPct val="0"/>
            </a:spcBef>
            <a:spcAft>
              <a:spcPct val="35000"/>
            </a:spcAft>
            <a:buNone/>
          </a:pPr>
          <a:r>
            <a:rPr lang="en-GB" sz="1600" i="1" u="none" kern="1200" dirty="0"/>
            <a:t>~</a:t>
          </a:r>
        </a:p>
        <a:p>
          <a:pPr marL="0" lvl="0" indent="0" algn="ctr" defTabSz="711200">
            <a:lnSpc>
              <a:spcPct val="90000"/>
            </a:lnSpc>
            <a:spcBef>
              <a:spcPct val="0"/>
            </a:spcBef>
            <a:spcAft>
              <a:spcPct val="35000"/>
            </a:spcAft>
            <a:buNone/>
          </a:pPr>
          <a:r>
            <a:rPr lang="ar-LB" sz="1600" kern="1200" dirty="0"/>
            <a:t>في المكان والزمان</a:t>
          </a:r>
        </a:p>
      </dsp:txBody>
      <dsp:txXfrm>
        <a:off x="8577286" y="1754028"/>
        <a:ext cx="2603371" cy="1426876"/>
      </dsp:txXfrm>
    </dsp:sp>
    <dsp:sp modelId="{B6A48399-6D2C-4147-A913-5F2ABF381AD9}">
      <dsp:nvSpPr>
        <dsp:cNvPr id="0" name=""/>
        <dsp:cNvSpPr/>
      </dsp:nvSpPr>
      <dsp:spPr>
        <a:xfrm>
          <a:off x="8532894" y="3418430"/>
          <a:ext cx="2692155" cy="15156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r-LB" sz="1500" kern="1200" dirty="0"/>
            <a:t>اختلافات إضافية: عينات المسح ليست ممثلة، أخطاء قياس...</a:t>
          </a:r>
        </a:p>
        <a:p>
          <a:pPr marL="0" lvl="0" indent="0" algn="ctr" defTabSz="666750">
            <a:lnSpc>
              <a:spcPct val="90000"/>
            </a:lnSpc>
            <a:spcBef>
              <a:spcPct val="0"/>
            </a:spcBef>
            <a:spcAft>
              <a:spcPct val="35000"/>
            </a:spcAft>
            <a:buNone/>
          </a:pPr>
          <a:endParaRPr lang="en-US" sz="1500" kern="1200" dirty="0"/>
        </a:p>
      </dsp:txBody>
      <dsp:txXfrm>
        <a:off x="8577286" y="3462822"/>
        <a:ext cx="2603371" cy="14268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0.77574</cdr:x>
      <cdr:y>0.67095</cdr:y>
    </cdr:from>
    <cdr:to>
      <cdr:x>1</cdr:x>
      <cdr:y>0.77212</cdr:y>
    </cdr:to>
    <cdr:sp macro="" textlink="">
      <cdr:nvSpPr>
        <cdr:cNvPr id="2" name="Rectangle 1">
          <a:extLst xmlns:a="http://schemas.openxmlformats.org/drawingml/2006/main">
            <a:ext uri="{FF2B5EF4-FFF2-40B4-BE49-F238E27FC236}">
              <a16:creationId xmlns:a16="http://schemas.microsoft.com/office/drawing/2014/main" id="{3F05FE82-2D12-49BB-B90D-71B8E6A91F22}"/>
            </a:ext>
          </a:extLst>
        </cdr:cNvPr>
        <cdr:cNvSpPr/>
      </cdr:nvSpPr>
      <cdr:spPr>
        <a:xfrm xmlns:a="http://schemas.openxmlformats.org/drawingml/2006/main">
          <a:off x="2312732" y="3521331"/>
          <a:ext cx="668594" cy="53094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highlight>
              <a:srgbClr val="808000"/>
            </a:high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24/11/2023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24/11/2023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341028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r" defTabSz="457200" rtl="1"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Barlow Medium"/>
              <a:cs typeface="+mn-cs"/>
            </a:endParaRPr>
          </a:p>
        </p:txBody>
      </p:sp>
      <p:sp>
        <p:nvSpPr>
          <p:cNvPr id="4" name="Slide Number Placeholder 3"/>
          <p:cNvSpPr>
            <a:spLocks noGrp="1"/>
          </p:cNvSpPr>
          <p:nvPr>
            <p:ph type="sldNum" sz="quarter" idx="5"/>
          </p:nvPr>
        </p:nvSpPr>
        <p:spPr/>
        <p:txBody>
          <a:bodyPr/>
          <a:lstStyle/>
          <a:p>
            <a:fld id="{FB27F49A-4A76-8648-9A37-132247F598C3}" type="slidenum">
              <a:rPr lang="en-US" smtClean="0"/>
              <a:t>21</a:t>
            </a:fld>
            <a:endParaRPr lang="en-US" dirty="0"/>
          </a:p>
        </p:txBody>
      </p:sp>
    </p:spTree>
    <p:extLst>
      <p:ext uri="{BB962C8B-B14F-4D97-AF65-F5344CB8AC3E}">
        <p14:creationId xmlns:p14="http://schemas.microsoft.com/office/powerpoint/2010/main" val="313189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Barlow Medium"/>
              <a:cs typeface="+mn-cs"/>
            </a:endParaRPr>
          </a:p>
        </p:txBody>
      </p:sp>
      <p:sp>
        <p:nvSpPr>
          <p:cNvPr id="4" name="Slide Number Placeholder 3"/>
          <p:cNvSpPr>
            <a:spLocks noGrp="1"/>
          </p:cNvSpPr>
          <p:nvPr>
            <p:ph type="sldNum" sz="quarter" idx="5"/>
          </p:nvPr>
        </p:nvSpPr>
        <p:spPr/>
        <p:txBody>
          <a:bodyPr/>
          <a:lstStyle/>
          <a:p>
            <a:fld id="{FB27F49A-4A76-8648-9A37-132247F598C3}" type="slidenum">
              <a:rPr lang="en-US" smtClean="0"/>
              <a:t>26</a:t>
            </a:fld>
            <a:endParaRPr lang="en-US" dirty="0"/>
          </a:p>
        </p:txBody>
      </p:sp>
    </p:spTree>
    <p:extLst>
      <p:ext uri="{BB962C8B-B14F-4D97-AF65-F5344CB8AC3E}">
        <p14:creationId xmlns:p14="http://schemas.microsoft.com/office/powerpoint/2010/main" val="143737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GB" dirty="0"/>
              <a:t>As we can see in the figure to the right, the initial poverty rate (with no growth) has decreased, when subject to inequality increased growth (growth of 1% that results in inequality increase of 1 %). </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27</a:t>
            </a:fld>
            <a:endParaRPr lang="en-US"/>
          </a:p>
        </p:txBody>
      </p:sp>
    </p:spTree>
    <p:extLst>
      <p:ext uri="{BB962C8B-B14F-4D97-AF65-F5344CB8AC3E}">
        <p14:creationId xmlns:p14="http://schemas.microsoft.com/office/powerpoint/2010/main" val="336607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b="0" i="0" dirty="0">
                <a:solidFill>
                  <a:srgbClr val="000000"/>
                </a:solidFill>
                <a:effectLst/>
                <a:latin typeface="Tahoma" panose="020B0604030504040204" pitchFamily="34" charset="0"/>
              </a:rPr>
              <a:t>ويمكن تحليل نتائج السيناريوهات الخاصة بتغيير مؤشر جيني و (أو) معدل النمو و تأثيرها على احتساب نسبة الفقر من خلال النظر إلى منحنيات الفقر المتساوية. ويظهر الأخير العديد من السيناريوهات لتغيرات في دالة التوزيع والتغيرات في النمو مما يؤدي إلى نفس مستوى الفقر.</a:t>
            </a:r>
            <a:endParaRPr lang="en-GB" b="0" i="0" dirty="0">
              <a:solidFill>
                <a:srgbClr val="000000"/>
              </a:solidFill>
              <a:effectLst/>
              <a:latin typeface="Tahoma" panose="020B0604030504040204" pitchFamily="34" charset="0"/>
            </a:endParaRPr>
          </a:p>
          <a:p>
            <a:pPr algn="r" rtl="1"/>
            <a:r>
              <a:rPr lang="ar-LB" b="0" i="0" dirty="0">
                <a:solidFill>
                  <a:srgbClr val="000000"/>
                </a:solidFill>
                <a:effectLst/>
                <a:latin typeface="Tahoma" panose="020B0604030504040204" pitchFamily="34" charset="0"/>
              </a:rPr>
              <a:t>كلما زاد ميل المنحنيات العمودية، مما يشير إلى أن تقليل مؤشر جيني (</a:t>
            </a:r>
            <a:r>
              <a:rPr lang="en-US" b="0" i="0" dirty="0">
                <a:solidFill>
                  <a:srgbClr val="000000"/>
                </a:solidFill>
                <a:effectLst/>
                <a:latin typeface="Tahoma" panose="020B0604030504040204" pitchFamily="34" charset="0"/>
              </a:rPr>
              <a:t>pro-poor) </a:t>
            </a:r>
            <a:r>
              <a:rPr lang="ar-LB" b="0" i="0" dirty="0">
                <a:solidFill>
                  <a:srgbClr val="000000"/>
                </a:solidFill>
                <a:effectLst/>
                <a:latin typeface="Tahoma" panose="020B0604030504040204" pitchFamily="34" charset="0"/>
              </a:rPr>
              <a:t>أكثر تأثيرًا من زيادة النمو. ويمكن ملاحظة ذلك بوضوح في منطقة أمريكا الشمالية، حيث إن المنحنيات عمودية تمامًا تقريبًا، عندما يتم قياس الفقر عند 1.9 دولار أمريكي وفقًا لتعادل القوة الشرائية لعام 2011. ومع ذلك، إذا استخدمنا خطوط فقر أعلى، فمن المرجح أن تميل المنحنيات في اتجاه عقارب الساعة.</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28</a:t>
            </a:fld>
            <a:endParaRPr lang="en-US"/>
          </a:p>
        </p:txBody>
      </p:sp>
    </p:spTree>
    <p:extLst>
      <p:ext uri="{BB962C8B-B14F-4D97-AF65-F5344CB8AC3E}">
        <p14:creationId xmlns:p14="http://schemas.microsoft.com/office/powerpoint/2010/main" val="270147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r>
              <a:rPr lang="ar-LB" dirty="0">
                <a:effectLst/>
              </a:rPr>
              <a:t>بالنسبة للبلدان/المناطق التي كانت فيها معدلات فقر أولية منخفضة، وتغيير مؤشر جيني بشكل عام له تأثير أكبر من تغيرات النمو.</a:t>
            </a:r>
          </a:p>
          <a:p>
            <a:pPr rtl="1"/>
            <a:br>
              <a:rPr lang="ar-LB" dirty="0">
                <a:effectLst/>
              </a:rPr>
            </a:br>
            <a:endParaRPr lang="ar-LB" dirty="0">
              <a:effectLst/>
            </a:endParaRPr>
          </a:p>
          <a:p>
            <a:pPr algn="r" rtl="1"/>
            <a:br>
              <a:rPr lang="ar-LB" dirty="0"/>
            </a:b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29</a:t>
            </a:fld>
            <a:endParaRPr lang="en-US"/>
          </a:p>
        </p:txBody>
      </p:sp>
    </p:spTree>
    <p:extLst>
      <p:ext uri="{BB962C8B-B14F-4D97-AF65-F5344CB8AC3E}">
        <p14:creationId xmlns:p14="http://schemas.microsoft.com/office/powerpoint/2010/main" val="322358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a:effectLst/>
              </a:rPr>
              <a:t>أما بالنسبة للبلدان التي ترتفع فيها معدلات الفقر، تتغير المعادلة. إن تغيير مؤشر جيني لا يؤدي إلى تحسين جهود الحد من الفقر بقدر ما ينتجه تغيير في النمو. ويمكن ملاحظة ذلك بوضوح في منطقة جنوب أفريقيا. عند قياس الفقر بإستعمال خطوط فقر عالية نسبياً، تكون المنحنيات مسطحة تقريبًا (أفقية)</a:t>
            </a:r>
          </a:p>
          <a:p>
            <a:pPr rtl="1"/>
            <a:br>
              <a:rPr lang="ar-LB" dirty="0">
                <a:effectLst/>
              </a:rPr>
            </a:br>
            <a:endParaRPr lang="ar-LB" dirty="0">
              <a:effectLst/>
            </a:endParaRPr>
          </a:p>
          <a:p>
            <a:br>
              <a:rPr lang="ar-LB" dirty="0">
                <a:effectLst/>
              </a:rPr>
            </a:b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30</a:t>
            </a:fld>
            <a:endParaRPr lang="en-US"/>
          </a:p>
        </p:txBody>
      </p:sp>
    </p:spTree>
    <p:extLst>
      <p:ext uri="{BB962C8B-B14F-4D97-AF65-F5344CB8AC3E}">
        <p14:creationId xmlns:p14="http://schemas.microsoft.com/office/powerpoint/2010/main" val="160796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a:t>
            </a:fld>
            <a:endParaRPr lang="en-US"/>
          </a:p>
        </p:txBody>
      </p:sp>
    </p:spTree>
    <p:extLst>
      <p:ext uri="{BB962C8B-B14F-4D97-AF65-F5344CB8AC3E}">
        <p14:creationId xmlns:p14="http://schemas.microsoft.com/office/powerpoint/2010/main" val="426727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3</a:t>
            </a:fld>
            <a:endParaRPr lang="en-US"/>
          </a:p>
        </p:txBody>
      </p:sp>
    </p:spTree>
    <p:extLst>
      <p:ext uri="{BB962C8B-B14F-4D97-AF65-F5344CB8AC3E}">
        <p14:creationId xmlns:p14="http://schemas.microsoft.com/office/powerpoint/2010/main" val="131323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149270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LB" b="0" i="0" dirty="0">
                <a:solidFill>
                  <a:srgbClr val="000000"/>
                </a:solidFill>
                <a:effectLst/>
                <a:latin typeface="Montserrat" panose="00000500000000000000" pitchFamily="2" charset="0"/>
              </a:rPr>
              <a:t>نفقات الاستهلاك الشخصي - الحسابات القومية</a:t>
            </a:r>
            <a:r>
              <a:rPr lang="en-GB" b="0" i="0" dirty="0">
                <a:solidFill>
                  <a:srgbClr val="000000"/>
                </a:solidFill>
                <a:effectLst/>
                <a:latin typeface="Montserrat" panose="00000500000000000000" pitchFamily="2" charset="0"/>
              </a:rPr>
              <a:t>PCE - </a:t>
            </a:r>
            <a:endParaRPr lang="ar-LB" b="0" i="0" dirty="0">
              <a:solidFill>
                <a:srgbClr val="000000"/>
              </a:solidFill>
              <a:effectLst/>
              <a:latin typeface="Montserrat" panose="00000500000000000000" pitchFamily="2" charset="0"/>
            </a:endParaRPr>
          </a:p>
          <a:p>
            <a:pPr algn="r"/>
            <a:r>
              <a:rPr lang="ar-LB" dirty="0"/>
              <a:t>إجمالي الناتج المحلي</a:t>
            </a:r>
            <a:r>
              <a:rPr lang="en-GB" dirty="0"/>
              <a:t>-GDP</a:t>
            </a:r>
            <a:br>
              <a:rPr lang="ar-LB" dirty="0"/>
            </a:br>
            <a:endParaRPr lang="en-LB" dirty="0"/>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a:p>
        </p:txBody>
      </p:sp>
    </p:spTree>
    <p:extLst>
      <p:ext uri="{BB962C8B-B14F-4D97-AF65-F5344CB8AC3E}">
        <p14:creationId xmlns:p14="http://schemas.microsoft.com/office/powerpoint/2010/main" val="190387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a:p>
        </p:txBody>
      </p:sp>
    </p:spTree>
    <p:extLst>
      <p:ext uri="{BB962C8B-B14F-4D97-AF65-F5344CB8AC3E}">
        <p14:creationId xmlns:p14="http://schemas.microsoft.com/office/powerpoint/2010/main" val="308292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a:p>
        </p:txBody>
      </p:sp>
    </p:spTree>
    <p:extLst>
      <p:ext uri="{BB962C8B-B14F-4D97-AF65-F5344CB8AC3E}">
        <p14:creationId xmlns:p14="http://schemas.microsoft.com/office/powerpoint/2010/main" val="246676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1 - At point A, I can buy x goods of X and y good of Y. The cost of this bundle is Z (Fixed poverty line)</a:t>
            </a:r>
          </a:p>
          <a:p>
            <a:r>
              <a:rPr lang="en-GB" sz="1200" kern="1200" dirty="0">
                <a:solidFill>
                  <a:schemeClr val="tx1"/>
                </a:solidFill>
                <a:effectLst/>
                <a:latin typeface="+mn-lt"/>
                <a:ea typeface="+mn-ea"/>
                <a:cs typeface="+mn-cs"/>
              </a:rPr>
              <a:t>2 - When relative price of X change at period 2 (say price decreases), individual can now buy more of X, at the same cost of period 1</a:t>
            </a:r>
          </a:p>
          <a:p>
            <a:r>
              <a:rPr lang="en-GB" sz="1200" kern="1200" dirty="0">
                <a:solidFill>
                  <a:schemeClr val="tx1"/>
                </a:solidFill>
                <a:effectLst/>
                <a:latin typeface="+mn-lt"/>
                <a:ea typeface="+mn-ea"/>
                <a:cs typeface="+mn-cs"/>
              </a:rPr>
              <a:t>3 - But this will mean that the buyer will attain a higher utility - point A (According to the utility maximization problem) ~ How should I spend my money in order to maximize my utility </a:t>
            </a:r>
          </a:p>
          <a:p>
            <a:r>
              <a:rPr lang="en-GB" sz="1200" kern="1200" dirty="0">
                <a:solidFill>
                  <a:schemeClr val="tx1"/>
                </a:solidFill>
                <a:effectLst/>
                <a:latin typeface="+mn-lt"/>
                <a:ea typeface="+mn-ea"/>
                <a:cs typeface="+mn-cs"/>
              </a:rPr>
              <a:t>4 - Otherwise, and to keep utility constant as in period 1, then the buyer does not need to spend fully his initial budget line (period 1) and thus content with a different bundle (represented by point C), and the new cost is z’</a:t>
            </a:r>
          </a:p>
          <a:p>
            <a:r>
              <a:rPr lang="en-GB" sz="1200" kern="1200" dirty="0">
                <a:solidFill>
                  <a:schemeClr val="tx1"/>
                </a:solidFill>
                <a:effectLst/>
                <a:latin typeface="+mn-lt"/>
                <a:ea typeface="+mn-ea"/>
                <a:cs typeface="+mn-cs"/>
              </a:rPr>
              <a:t>5 - By doing so and if I am measuring poverty in period 2, at the fixed period 1 cost/ budget, then this individual might be considered poor</a:t>
            </a:r>
          </a:p>
          <a:p>
            <a:r>
              <a:rPr lang="en-GB" sz="1200" kern="1200" dirty="0">
                <a:solidFill>
                  <a:schemeClr val="tx1"/>
                </a:solidFill>
                <a:effectLst/>
                <a:latin typeface="+mn-lt"/>
                <a:ea typeface="+mn-ea"/>
                <a:cs typeface="+mn-cs"/>
              </a:rPr>
              <a:t>6 - In fact, all individuals between Z and Z' will be considered poor</a:t>
            </a:r>
          </a:p>
          <a:p>
            <a:r>
              <a:rPr lang="en-GB" sz="1200" kern="1200" dirty="0">
                <a:solidFill>
                  <a:schemeClr val="tx1"/>
                </a:solidFill>
                <a:effectLst/>
                <a:latin typeface="+mn-lt"/>
                <a:ea typeface="+mn-ea"/>
                <a:cs typeface="+mn-cs"/>
              </a:rPr>
              <a:t>7 - This is the problem with fixed (over space and time) lines </a:t>
            </a:r>
            <a:endParaRPr lang="en-US" dirty="0"/>
          </a:p>
        </p:txBody>
      </p:sp>
      <p:sp>
        <p:nvSpPr>
          <p:cNvPr id="4" name="Slide Number Placeholder 3"/>
          <p:cNvSpPr>
            <a:spLocks noGrp="1"/>
          </p:cNvSpPr>
          <p:nvPr>
            <p:ph type="sldNum" sz="quarter" idx="10"/>
          </p:nvPr>
        </p:nvSpPr>
        <p:spPr/>
        <p:txBody>
          <a:bodyPr/>
          <a:lstStyle/>
          <a:p>
            <a:fld id="{703A6CB7-9457-4C97-A6F0-D4F2E28D6D7E}" type="slidenum">
              <a:rPr lang="en-US" smtClean="0"/>
              <a:t>12</a:t>
            </a:fld>
            <a:endParaRPr lang="en-US"/>
          </a:p>
        </p:txBody>
      </p:sp>
    </p:spTree>
    <p:extLst>
      <p:ext uri="{BB962C8B-B14F-4D97-AF65-F5344CB8AC3E}">
        <p14:creationId xmlns:p14="http://schemas.microsoft.com/office/powerpoint/2010/main" val="298853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13</a:t>
            </a:fld>
            <a:endParaRPr lang="en-US"/>
          </a:p>
        </p:txBody>
      </p:sp>
    </p:spTree>
    <p:extLst>
      <p:ext uri="{BB962C8B-B14F-4D97-AF65-F5344CB8AC3E}">
        <p14:creationId xmlns:p14="http://schemas.microsoft.com/office/powerpoint/2010/main" val="3268640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userDrawn="1"/>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0" y="0"/>
            <a:ext cx="4271797" cy="6858000"/>
          </a:xfrm>
          <a:prstGeom prst="rect">
            <a:avLst/>
          </a:prstGeom>
          <a:gradFill>
            <a:gsLst>
              <a:gs pos="0">
                <a:srgbClr val="0298CA"/>
              </a:gs>
              <a:gs pos="33000">
                <a:srgbClr val="0892C5"/>
              </a:gs>
              <a:gs pos="67000">
                <a:srgbClr val="116EA6"/>
              </a:gs>
              <a:gs pos="100000">
                <a:srgbClr val="124A8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379133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userDrawn="1"/>
        </p:nvSpPr>
        <p:spPr>
          <a:xfrm>
            <a:off x="2459506" y="6476168"/>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userDrawn="1"/>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3628102"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userDrawn="1"/>
        </p:nvSpPr>
        <p:spPr>
          <a:xfrm>
            <a:off x="3628103"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205787" y="148680"/>
            <a:ext cx="11053314" cy="457201"/>
          </a:xfrm>
          <a:prstGeom prst="rect">
            <a:avLst/>
          </a:prstGeom>
        </p:spPr>
        <p:txBody>
          <a:bodyPr anchor="ctr">
            <a:noAutofit/>
          </a:bodyPr>
          <a:lstStyle>
            <a:lvl1pPr marL="0" indent="0" algn="l">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624235"/>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Box 7">
            <a:extLst>
              <a:ext uri="{FF2B5EF4-FFF2-40B4-BE49-F238E27FC236}">
                <a16:creationId xmlns:a16="http://schemas.microsoft.com/office/drawing/2014/main" id="{56DC2DEF-3FD0-7646-8C5D-4BC29625845B}"/>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 id="2147483747" r:id="rId14"/>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D65-16D0-6746-BC56-1B9F5DDC1228}"/>
              </a:ext>
            </a:extLst>
          </p:cNvPr>
          <p:cNvSpPr>
            <a:spLocks noGrp="1"/>
          </p:cNvSpPr>
          <p:nvPr>
            <p:ph type="ctrTitle"/>
          </p:nvPr>
        </p:nvSpPr>
        <p:spPr>
          <a:xfrm>
            <a:off x="725364" y="1937259"/>
            <a:ext cx="11048582" cy="1327023"/>
          </a:xfrm>
        </p:spPr>
        <p:txBody>
          <a:bodyPr>
            <a:normAutofit/>
          </a:bodyPr>
          <a:lstStyle/>
          <a:p>
            <a:pPr rtl="1"/>
            <a:r>
              <a:rPr lang="ar-LB" sz="2400" b="0" i="0" dirty="0">
                <a:effectLst/>
                <a:latin typeface="Tahoma" panose="020B0604030504040204" pitchFamily="34" charset="0"/>
              </a:rPr>
              <a:t>ورشة العمل الإقليمية حول "سياسة خفض الفقر في الدول العربية"</a:t>
            </a:r>
            <a:br>
              <a:rPr lang="ar-LB" sz="2400" b="0" i="0" dirty="0">
                <a:effectLst/>
                <a:latin typeface="Tahoma" panose="020B0604030504040204" pitchFamily="34" charset="0"/>
              </a:rPr>
            </a:br>
            <a:r>
              <a:rPr lang="ar-LB" sz="2400" b="0" i="0" dirty="0">
                <a:effectLst/>
                <a:latin typeface="Tahoma" panose="020B0604030504040204" pitchFamily="34" charset="0"/>
              </a:rPr>
              <a:t>بيروت في ٢٨ و ٢٩ نوفمبر ٢٠٢٣ </a:t>
            </a:r>
            <a:br>
              <a:rPr lang="en-GB" sz="2400" b="0" i="0" dirty="0">
                <a:effectLst/>
                <a:latin typeface="Tahoma" panose="020B0604030504040204" pitchFamily="34" charset="0"/>
              </a:rPr>
            </a:br>
            <a:br>
              <a:rPr lang="ar-LB" sz="2400" b="0" i="0" dirty="0">
                <a:effectLst/>
                <a:latin typeface="Tahoma" panose="020B0604030504040204" pitchFamily="34" charset="0"/>
              </a:rPr>
            </a:br>
            <a:r>
              <a:rPr lang="ar-LB" sz="2400" b="0" i="0" dirty="0">
                <a:effectLst/>
                <a:latin typeface="Tahoma" panose="020B0604030504040204" pitchFamily="34" charset="0"/>
              </a:rPr>
              <a:t>الإسكوا  </a:t>
            </a:r>
          </a:p>
        </p:txBody>
      </p:sp>
    </p:spTree>
    <p:extLst>
      <p:ext uri="{BB962C8B-B14F-4D97-AF65-F5344CB8AC3E}">
        <p14:creationId xmlns:p14="http://schemas.microsoft.com/office/powerpoint/2010/main" val="420966897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3">
            <a:extLst>
              <a:ext uri="{FF2B5EF4-FFF2-40B4-BE49-F238E27FC236}">
                <a16:creationId xmlns:a16="http://schemas.microsoft.com/office/drawing/2014/main" id="{7E1C144B-E137-512F-FAFC-147696B68E00}"/>
              </a:ext>
            </a:extLst>
          </p:cNvPr>
          <p:cNvSpPr>
            <a:spLocks noGrp="1"/>
          </p:cNvSpPr>
          <p:nvPr>
            <p:ph type="subTitle" idx="1"/>
          </p:nvPr>
        </p:nvSpPr>
        <p:spPr>
          <a:xfrm>
            <a:off x="569343" y="1130018"/>
            <a:ext cx="3176745" cy="523220"/>
          </a:xfrm>
        </p:spPr>
        <p:txBody>
          <a:bodyPr/>
          <a:lstStyle/>
          <a:p>
            <a:pPr algn="ctr"/>
            <a:r>
              <a:rPr lang="ar-LB" b="0" i="0" dirty="0">
                <a:effectLst/>
                <a:latin typeface="Tahoma" panose="020B0604030504040204" pitchFamily="34" charset="0"/>
              </a:rPr>
              <a:t>سياسات خفض الفقر </a:t>
            </a:r>
            <a:endParaRPr lang="en-US" dirty="0"/>
          </a:p>
        </p:txBody>
      </p:sp>
      <p:graphicFrame>
        <p:nvGraphicFramePr>
          <p:cNvPr id="17" name="Content Placeholder 16">
            <a:extLst>
              <a:ext uri="{FF2B5EF4-FFF2-40B4-BE49-F238E27FC236}">
                <a16:creationId xmlns:a16="http://schemas.microsoft.com/office/drawing/2014/main" id="{1EE8474F-F65B-4A26-BDD2-39D1D7E145F4}"/>
              </a:ext>
            </a:extLst>
          </p:cNvPr>
          <p:cNvGraphicFramePr>
            <a:graphicFrameLocks noGrp="1"/>
          </p:cNvGraphicFramePr>
          <p:nvPr>
            <p:ph sz="half" idx="2"/>
          </p:nvPr>
        </p:nvGraphicFramePr>
        <p:xfrm>
          <a:off x="4127833" y="1130018"/>
          <a:ext cx="7876567" cy="535499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F3CD570-4AFC-4CBB-9D95-DB84555DB804}"/>
              </a:ext>
            </a:extLst>
          </p:cNvPr>
          <p:cNvSpPr txBox="1"/>
          <p:nvPr/>
        </p:nvSpPr>
        <p:spPr>
          <a:xfrm>
            <a:off x="569342" y="1868368"/>
            <a:ext cx="3176747" cy="4616648"/>
          </a:xfrm>
          <a:prstGeom prst="rect">
            <a:avLst/>
          </a:prstGeom>
          <a:noFill/>
          <a:ln>
            <a:solidFill>
              <a:srgbClr val="0070C0"/>
            </a:solidFill>
          </a:ln>
        </p:spPr>
        <p:txBody>
          <a:bodyPr wrap="square" rtlCol="0">
            <a:spAutoFit/>
          </a:bodyPr>
          <a:lstStyle/>
          <a:p>
            <a:pPr algn="r" rtl="1"/>
            <a:r>
              <a:rPr lang="ar-LB" sz="1400" b="0" i="0" dirty="0">
                <a:solidFill>
                  <a:srgbClr val="000000"/>
                </a:solidFill>
                <a:effectLst/>
                <a:latin typeface="Tahoma" panose="020B0604030504040204" pitchFamily="34" charset="0"/>
              </a:rPr>
              <a:t>في الواقع، يعتمد تأثير التغيير (أم لا) في دالة توزيع الدخل (نمو لصالح الفقراء أو الأغنياء)، و في ظل تغيير (أم لا) لمتوسط الدخل (زيادة أو نقصان) على سياسات الحد من الفقر على ما يلي:</a:t>
            </a:r>
          </a:p>
          <a:p>
            <a:pPr algn="r" rtl="1"/>
            <a:br>
              <a:rPr lang="ar-LB" sz="1400" b="0" i="0" dirty="0">
                <a:solidFill>
                  <a:srgbClr val="000000"/>
                </a:solidFill>
                <a:effectLst/>
                <a:latin typeface="Tahoma" panose="020B0604030504040204" pitchFamily="34" charset="0"/>
              </a:rPr>
            </a:br>
            <a:endParaRPr lang="ar-LB" sz="1400" b="0" i="0" dirty="0">
              <a:solidFill>
                <a:srgbClr val="000000"/>
              </a:solidFill>
              <a:effectLst/>
              <a:latin typeface="Tahoma" panose="020B0604030504040204" pitchFamily="34" charset="0"/>
            </a:endParaRPr>
          </a:p>
          <a:p>
            <a:pPr algn="r" rtl="1"/>
            <a:r>
              <a:rPr lang="ar-LB" sz="1400" b="0" i="0" dirty="0">
                <a:solidFill>
                  <a:srgbClr val="000000"/>
                </a:solidFill>
                <a:effectLst/>
                <a:latin typeface="Tahoma" panose="020B0604030504040204" pitchFamily="34" charset="0"/>
              </a:rPr>
              <a:t>• الظروف الأولية (قبل تطبيق السياسات) للبلد (مستوى الفقر،معدل الدخل، و دالة توزيع الدخل)</a:t>
            </a:r>
            <a:endParaRPr lang="en-GB" sz="1400" b="0" i="0" dirty="0">
              <a:solidFill>
                <a:srgbClr val="000000"/>
              </a:solidFill>
              <a:effectLst/>
              <a:latin typeface="Tahoma" panose="020B0604030504040204" pitchFamily="34" charset="0"/>
            </a:endParaRPr>
          </a:p>
          <a:p>
            <a:pPr algn="r" rtl="1"/>
            <a:endParaRPr lang="ar-LB" sz="1400" b="0" i="0" dirty="0">
              <a:solidFill>
                <a:srgbClr val="000000"/>
              </a:solidFill>
              <a:effectLst/>
              <a:latin typeface="Tahoma" panose="020B0604030504040204" pitchFamily="34" charset="0"/>
            </a:endParaRPr>
          </a:p>
          <a:p>
            <a:pPr algn="r" rtl="1"/>
            <a:r>
              <a:rPr lang="ar-LB" sz="1400" b="0" i="0" dirty="0">
                <a:solidFill>
                  <a:srgbClr val="000000"/>
                </a:solidFill>
                <a:effectLst/>
                <a:latin typeface="Tahoma" panose="020B0604030504040204" pitchFamily="34" charset="0"/>
              </a:rPr>
              <a:t>• مؤشر الفقر</a:t>
            </a:r>
            <a:r>
              <a:rPr lang="ar-EG" sz="1400" dirty="0">
                <a:solidFill>
                  <a:srgbClr val="000000"/>
                </a:solidFill>
                <a:latin typeface="Tahoma" panose="020B0604030504040204" pitchFamily="34" charset="0"/>
              </a:rPr>
              <a:t> الأولي</a:t>
            </a:r>
            <a:r>
              <a:rPr lang="ar-LB" sz="1400" b="0" i="0" dirty="0">
                <a:solidFill>
                  <a:srgbClr val="000000"/>
                </a:solidFill>
                <a:effectLst/>
                <a:latin typeface="Tahoma" panose="020B0604030504040204" pitchFamily="34" charset="0"/>
              </a:rPr>
              <a:t> (نسبة الفقر، فجوة الفقر و غيرها)</a:t>
            </a:r>
            <a:endParaRPr lang="en-GB" sz="1400" b="0" i="0" dirty="0">
              <a:solidFill>
                <a:srgbClr val="000000"/>
              </a:solidFill>
              <a:effectLst/>
              <a:latin typeface="Tahoma" panose="020B0604030504040204" pitchFamily="34" charset="0"/>
            </a:endParaRPr>
          </a:p>
          <a:p>
            <a:pPr algn="r" rtl="1"/>
            <a:endParaRPr lang="ar-LB" sz="1400" b="0" i="0" dirty="0">
              <a:solidFill>
                <a:srgbClr val="000000"/>
              </a:solidFill>
              <a:effectLst/>
              <a:latin typeface="Tahoma" panose="020B0604030504040204" pitchFamily="34" charset="0"/>
            </a:endParaRPr>
          </a:p>
          <a:p>
            <a:pPr algn="r" rtl="1"/>
            <a:r>
              <a:rPr lang="ar-LB" sz="1400" b="0" i="0" dirty="0">
                <a:solidFill>
                  <a:srgbClr val="000000"/>
                </a:solidFill>
                <a:effectLst/>
                <a:latin typeface="Tahoma" panose="020B0604030504040204" pitchFamily="34" charset="0"/>
              </a:rPr>
              <a:t>• طبيعة السياسات المتبعة (طبيعة النمو و شكله) </a:t>
            </a:r>
            <a:endParaRPr lang="en-GB" sz="1400" b="0" i="0" dirty="0">
              <a:solidFill>
                <a:srgbClr val="000000"/>
              </a:solidFill>
              <a:effectLst/>
              <a:latin typeface="Tahoma" panose="020B0604030504040204" pitchFamily="34" charset="0"/>
            </a:endParaRPr>
          </a:p>
          <a:p>
            <a:pPr algn="r" rtl="1"/>
            <a:endParaRPr lang="ar-LB" sz="1400" b="0" i="0" dirty="0">
              <a:solidFill>
                <a:srgbClr val="000000"/>
              </a:solidFill>
              <a:effectLst/>
              <a:latin typeface="Tahoma" panose="020B0604030504040204" pitchFamily="34" charset="0"/>
            </a:endParaRPr>
          </a:p>
          <a:p>
            <a:pPr algn="r" rtl="1"/>
            <a:r>
              <a:rPr lang="ar-LB" sz="1400" b="0" i="0" dirty="0">
                <a:solidFill>
                  <a:srgbClr val="000000"/>
                </a:solidFill>
                <a:effectLst/>
                <a:latin typeface="Tahoma" panose="020B0604030504040204" pitchFamily="34" charset="0"/>
              </a:rPr>
              <a:t>• خط الفقر المستخدم لقياس معدلات الفقر (من هي المجموعات السكانية المستهدفة، وكيفية استهدافها)</a:t>
            </a:r>
          </a:p>
          <a:p>
            <a:pPr algn="r"/>
            <a:endParaRPr lang="en-US" sz="1400" dirty="0"/>
          </a:p>
        </p:txBody>
      </p:sp>
      <p:sp>
        <p:nvSpPr>
          <p:cNvPr id="6" name="Subtitle 19">
            <a:extLst>
              <a:ext uri="{FF2B5EF4-FFF2-40B4-BE49-F238E27FC236}">
                <a16:creationId xmlns:a16="http://schemas.microsoft.com/office/drawing/2014/main" id="{222DD479-846C-4553-9E0B-845EC1B269CD}"/>
              </a:ext>
            </a:extLst>
          </p:cNvPr>
          <p:cNvSpPr txBox="1">
            <a:spLocks/>
          </p:cNvSpPr>
          <p:nvPr/>
        </p:nvSpPr>
        <p:spPr>
          <a:xfrm>
            <a:off x="0" y="-14374"/>
            <a:ext cx="12192000" cy="89473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SA" sz="3600" b="1" dirty="0">
                <a:solidFill>
                  <a:schemeClr val="bg1"/>
                </a:solidFill>
                <a:latin typeface="Times New Roman" panose="02020603050405020304" pitchFamily="18" charset="0"/>
              </a:rPr>
              <a:t>منحنيات النمو (</a:t>
            </a:r>
            <a:r>
              <a:rPr lang="en-GB" sz="3600" b="1" dirty="0">
                <a:solidFill>
                  <a:schemeClr val="bg1"/>
                </a:solidFill>
                <a:latin typeface="Times New Roman" panose="02020603050405020304" pitchFamily="18" charset="0"/>
              </a:rPr>
              <a:t>(</a:t>
            </a:r>
            <a:r>
              <a:rPr lang="en-US" sz="3600" b="1" dirty="0">
                <a:solidFill>
                  <a:schemeClr val="bg1"/>
                </a:solidFill>
                <a:latin typeface="Times New Roman" panose="02020603050405020304" pitchFamily="18" charset="0"/>
              </a:rPr>
              <a:t>GIC</a:t>
            </a:r>
          </a:p>
        </p:txBody>
      </p:sp>
    </p:spTree>
    <p:extLst>
      <p:ext uri="{BB962C8B-B14F-4D97-AF65-F5344CB8AC3E}">
        <p14:creationId xmlns:p14="http://schemas.microsoft.com/office/powerpoint/2010/main" val="24816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2007EA-700C-4FC3-80BE-F2BB853096E8}"/>
              </a:ext>
            </a:extLst>
          </p:cNvPr>
          <p:cNvSpPr>
            <a:spLocks noGrp="1"/>
          </p:cNvSpPr>
          <p:nvPr>
            <p:ph type="body" sz="half" idx="2"/>
          </p:nvPr>
        </p:nvSpPr>
        <p:spPr>
          <a:xfrm>
            <a:off x="914400" y="5968180"/>
            <a:ext cx="3161963" cy="354981"/>
          </a:xfrm>
          <a:solidFill>
            <a:srgbClr val="1781C1"/>
          </a:solidFill>
        </p:spPr>
        <p:txBody>
          <a:bodyPr>
            <a:normAutofit fontScale="92500" lnSpcReduction="20000"/>
          </a:bodyPr>
          <a:lstStyle/>
          <a:p>
            <a:pPr marL="0" indent="0" algn="ctr" rtl="1">
              <a:buNone/>
              <a:defRPr sz="2000" b="0" i="0" u="none" strike="noStrike" kern="1200" cap="none" spc="0" normalizeH="0" baseline="0">
                <a:solidFill>
                  <a:prstClr val="black">
                    <a:lumMod val="65000"/>
                    <a:lumOff val="35000"/>
                  </a:prstClr>
                </a:solidFill>
                <a:latin typeface="+mj-lt"/>
                <a:ea typeface="+mj-ea"/>
                <a:cs typeface="+mj-cs"/>
              </a:defRPr>
            </a:pPr>
            <a:r>
              <a:rPr lang="ar-SA" sz="1900" dirty="0">
                <a:solidFill>
                  <a:schemeClr val="bg1"/>
                </a:solidFill>
              </a:rPr>
              <a:t>منحنيات النمو خطية</a:t>
            </a:r>
            <a:endParaRPr lang="en-US" sz="1900" dirty="0">
              <a:solidFill>
                <a:schemeClr val="bg1"/>
              </a:solidFill>
            </a:endParaRPr>
          </a:p>
        </p:txBody>
      </p:sp>
      <p:sp>
        <p:nvSpPr>
          <p:cNvPr id="11" name="Text Placeholder 10">
            <a:extLst>
              <a:ext uri="{FF2B5EF4-FFF2-40B4-BE49-F238E27FC236}">
                <a16:creationId xmlns:a16="http://schemas.microsoft.com/office/drawing/2014/main" id="{970D3B53-5C21-4D6F-98DE-9E081C354295}"/>
              </a:ext>
            </a:extLst>
          </p:cNvPr>
          <p:cNvSpPr>
            <a:spLocks noGrp="1"/>
          </p:cNvSpPr>
          <p:nvPr>
            <p:ph type="body" sz="half" idx="13"/>
          </p:nvPr>
        </p:nvSpPr>
        <p:spPr>
          <a:xfrm>
            <a:off x="4511615" y="5968180"/>
            <a:ext cx="3161963" cy="354982"/>
          </a:xfrm>
          <a:solidFill>
            <a:srgbClr val="1781C1"/>
          </a:solidFill>
        </p:spPr>
        <p:txBody>
          <a:bodyPr>
            <a:normAutofit fontScale="92500" lnSpcReduction="10000"/>
          </a:bodyPr>
          <a:lstStyle/>
          <a:p>
            <a:pPr marL="0" indent="0" algn="ctr">
              <a:buNone/>
            </a:pPr>
            <a:r>
              <a:rPr lang="ar-SA" sz="1800" dirty="0">
                <a:solidFill>
                  <a:schemeClr val="bg1"/>
                </a:solidFill>
                <a:latin typeface="+mj-lt"/>
                <a:ea typeface="+mj-ea"/>
                <a:cs typeface="+mj-cs"/>
              </a:rPr>
              <a:t>منحنيات النمو الغير خطية</a:t>
            </a:r>
            <a:endParaRPr lang="en-US" sz="1800" dirty="0">
              <a:solidFill>
                <a:schemeClr val="bg1"/>
              </a:solidFill>
              <a:latin typeface="+mj-lt"/>
              <a:ea typeface="+mj-ea"/>
              <a:cs typeface="+mj-cs"/>
            </a:endParaRPr>
          </a:p>
        </p:txBody>
      </p:sp>
      <p:sp>
        <p:nvSpPr>
          <p:cNvPr id="12" name="Text Placeholder 11">
            <a:extLst>
              <a:ext uri="{FF2B5EF4-FFF2-40B4-BE49-F238E27FC236}">
                <a16:creationId xmlns:a16="http://schemas.microsoft.com/office/drawing/2014/main" id="{F21A6F13-3EC2-41E3-B525-183D23CB8713}"/>
              </a:ext>
            </a:extLst>
          </p:cNvPr>
          <p:cNvSpPr>
            <a:spLocks noGrp="1"/>
          </p:cNvSpPr>
          <p:nvPr>
            <p:ph type="body" sz="half" idx="14"/>
          </p:nvPr>
        </p:nvSpPr>
        <p:spPr>
          <a:xfrm>
            <a:off x="8108830" y="5968180"/>
            <a:ext cx="3161963" cy="354982"/>
          </a:xfrm>
          <a:solidFill>
            <a:srgbClr val="1781C1"/>
          </a:solidFill>
        </p:spPr>
        <p:txBody>
          <a:bodyPr>
            <a:normAutofit fontScale="92500" lnSpcReduction="20000"/>
          </a:bodyPr>
          <a:lstStyle/>
          <a:p>
            <a:pPr marL="0" indent="0" algn="ctr">
              <a:lnSpc>
                <a:spcPct val="120000"/>
              </a:lnSpc>
              <a:buNone/>
            </a:pPr>
            <a:r>
              <a:rPr lang="ar-SA" sz="1800" dirty="0">
                <a:solidFill>
                  <a:schemeClr val="bg1"/>
                </a:solidFill>
                <a:latin typeface="+mj-lt"/>
                <a:ea typeface="+mj-ea"/>
                <a:cs typeface="+mj-cs"/>
              </a:rPr>
              <a:t>منحنيات النمو الغير خطية</a:t>
            </a:r>
            <a:endParaRPr lang="en-US" sz="1800" dirty="0">
              <a:solidFill>
                <a:schemeClr val="bg1"/>
              </a:solidFill>
              <a:latin typeface="+mj-lt"/>
              <a:ea typeface="+mj-ea"/>
              <a:cs typeface="+mj-cs"/>
            </a:endParaRPr>
          </a:p>
          <a:p>
            <a:pPr marL="0" indent="0" algn="ctr">
              <a:buNone/>
            </a:pPr>
            <a:endParaRPr lang="en-US" dirty="0"/>
          </a:p>
        </p:txBody>
      </p:sp>
      <p:graphicFrame>
        <p:nvGraphicFramePr>
          <p:cNvPr id="13" name="Chart 12">
            <a:extLst>
              <a:ext uri="{FF2B5EF4-FFF2-40B4-BE49-F238E27FC236}">
                <a16:creationId xmlns:a16="http://schemas.microsoft.com/office/drawing/2014/main" id="{CD93AFE7-8F44-4B85-A600-5DD527C2BA6B}"/>
              </a:ext>
            </a:extLst>
          </p:cNvPr>
          <p:cNvGraphicFramePr>
            <a:graphicFrameLocks/>
          </p:cNvGraphicFramePr>
          <p:nvPr/>
        </p:nvGraphicFramePr>
        <p:xfrm>
          <a:off x="525697" y="851139"/>
          <a:ext cx="2905124" cy="5117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873DA2D7-563A-4C02-9805-F5BA7C2BF84E}"/>
              </a:ext>
            </a:extLst>
          </p:cNvPr>
          <p:cNvGraphicFramePr>
            <a:graphicFrameLocks/>
          </p:cNvGraphicFramePr>
          <p:nvPr/>
        </p:nvGraphicFramePr>
        <p:xfrm>
          <a:off x="4605337" y="851140"/>
          <a:ext cx="2981326" cy="52019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2EF475B-74AB-4AB7-BA07-FA20C499A30F}"/>
              </a:ext>
            </a:extLst>
          </p:cNvPr>
          <p:cNvGraphicFramePr>
            <a:graphicFrameLocks/>
          </p:cNvGraphicFramePr>
          <p:nvPr/>
        </p:nvGraphicFramePr>
        <p:xfrm>
          <a:off x="8101153" y="851139"/>
          <a:ext cx="2981326" cy="511704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F05FE82-2D12-49BB-B90D-71B8E6A91F22}"/>
              </a:ext>
            </a:extLst>
          </p:cNvPr>
          <p:cNvSpPr/>
          <p:nvPr/>
        </p:nvSpPr>
        <p:spPr>
          <a:xfrm>
            <a:off x="2113935" y="4326194"/>
            <a:ext cx="668594" cy="53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sp>
        <p:nvSpPr>
          <p:cNvPr id="17" name="Rectangle 16">
            <a:extLst>
              <a:ext uri="{FF2B5EF4-FFF2-40B4-BE49-F238E27FC236}">
                <a16:creationId xmlns:a16="http://schemas.microsoft.com/office/drawing/2014/main" id="{3796A7BE-6C1F-4907-B09B-84A16706FC2E}"/>
              </a:ext>
            </a:extLst>
          </p:cNvPr>
          <p:cNvSpPr/>
          <p:nvPr/>
        </p:nvSpPr>
        <p:spPr>
          <a:xfrm>
            <a:off x="5664893" y="4271096"/>
            <a:ext cx="668594" cy="53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sp>
        <p:nvSpPr>
          <p:cNvPr id="18" name="Rectangle 17">
            <a:extLst>
              <a:ext uri="{FF2B5EF4-FFF2-40B4-BE49-F238E27FC236}">
                <a16:creationId xmlns:a16="http://schemas.microsoft.com/office/drawing/2014/main" id="{6E4A47BB-06F0-410F-8B0A-F93E1BF21E2A}"/>
              </a:ext>
            </a:extLst>
          </p:cNvPr>
          <p:cNvSpPr/>
          <p:nvPr/>
        </p:nvSpPr>
        <p:spPr>
          <a:xfrm>
            <a:off x="9257519" y="4271095"/>
            <a:ext cx="668594" cy="53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sp>
        <p:nvSpPr>
          <p:cNvPr id="20" name="Subtitle 19">
            <a:extLst>
              <a:ext uri="{FF2B5EF4-FFF2-40B4-BE49-F238E27FC236}">
                <a16:creationId xmlns:a16="http://schemas.microsoft.com/office/drawing/2014/main" id="{A9B41C24-A414-4F9C-9640-9EDA380F0269}"/>
              </a:ext>
            </a:extLst>
          </p:cNvPr>
          <p:cNvSpPr txBox="1">
            <a:spLocks/>
          </p:cNvSpPr>
          <p:nvPr/>
        </p:nvSpPr>
        <p:spPr>
          <a:xfrm>
            <a:off x="0" y="0"/>
            <a:ext cx="12192000" cy="851139"/>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SA" sz="3600" b="1" dirty="0">
                <a:solidFill>
                  <a:schemeClr val="bg1"/>
                </a:solidFill>
                <a:latin typeface="Times New Roman" panose="02020603050405020304" pitchFamily="18" charset="0"/>
              </a:rPr>
              <a:t>يصور منحنى النمو</a:t>
            </a:r>
            <a:r>
              <a:rPr lang="en-US" sz="3600" b="1" dirty="0">
                <a:solidFill>
                  <a:schemeClr val="bg1"/>
                </a:solidFill>
                <a:latin typeface="Times New Roman" panose="02020603050405020304" pitchFamily="18" charset="0"/>
              </a:rPr>
              <a:t> (GIC) </a:t>
            </a:r>
            <a:r>
              <a:rPr lang="ar-SA" sz="3600" b="1" dirty="0">
                <a:solidFill>
                  <a:schemeClr val="bg1"/>
                </a:solidFill>
                <a:latin typeface="Times New Roman" panose="02020603050405020304" pitchFamily="18" charset="0"/>
              </a:rPr>
              <a:t>بيانياً معدل النمو لنصيب الفرد (أو شريحة سكانية) من الدخل بين نقطتين زمنيتين</a:t>
            </a:r>
            <a:endParaRPr lang="en-US" sz="36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64723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593731" y="5785511"/>
            <a:ext cx="5090746" cy="263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611316" y="1890345"/>
            <a:ext cx="0" cy="39125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27226" y="5906233"/>
            <a:ext cx="1240449" cy="738664"/>
          </a:xfrm>
          <a:prstGeom prst="rect">
            <a:avLst/>
          </a:prstGeom>
          <a:noFill/>
        </p:spPr>
        <p:txBody>
          <a:bodyPr wrap="square" rtlCol="0">
            <a:spAutoFit/>
          </a:bodyPr>
          <a:lstStyle/>
          <a:p>
            <a:pPr rtl="1"/>
            <a:r>
              <a:rPr lang="ar-LB" sz="1400" dirty="0">
                <a:effectLst/>
              </a:rPr>
              <a:t>سلعة أ</a:t>
            </a:r>
          </a:p>
          <a:p>
            <a:br>
              <a:rPr lang="ar-LB" sz="1400" dirty="0">
                <a:effectLst/>
              </a:rPr>
            </a:br>
            <a:endParaRPr lang="en-US" sz="1400" dirty="0">
              <a:latin typeface="Arial Black" panose="020B0A04020102020204" pitchFamily="34" charset="0"/>
            </a:endParaRPr>
          </a:p>
        </p:txBody>
      </p:sp>
      <p:sp>
        <p:nvSpPr>
          <p:cNvPr id="10" name="TextBox 9"/>
          <p:cNvSpPr txBox="1"/>
          <p:nvPr/>
        </p:nvSpPr>
        <p:spPr>
          <a:xfrm rot="16200000">
            <a:off x="1848583" y="2101361"/>
            <a:ext cx="985312" cy="307777"/>
          </a:xfrm>
          <a:prstGeom prst="rect">
            <a:avLst/>
          </a:prstGeom>
          <a:noFill/>
        </p:spPr>
        <p:txBody>
          <a:bodyPr wrap="square" rtlCol="0">
            <a:spAutoFit/>
          </a:bodyPr>
          <a:lstStyle/>
          <a:p>
            <a:r>
              <a:rPr lang="ar-LB" sz="1400" b="0" i="0" dirty="0">
                <a:solidFill>
                  <a:srgbClr val="000000"/>
                </a:solidFill>
                <a:effectLst/>
                <a:latin typeface="Tahoma" panose="020B0604030504040204" pitchFamily="34" charset="0"/>
              </a:rPr>
              <a:t>سلعة ب </a:t>
            </a:r>
            <a:endParaRPr lang="en-US" sz="1400" dirty="0">
              <a:latin typeface="Arial Black" panose="020B0A04020102020204" pitchFamily="34" charset="0"/>
            </a:endParaRPr>
          </a:p>
        </p:txBody>
      </p:sp>
      <p:sp>
        <p:nvSpPr>
          <p:cNvPr id="11" name="Arc 10"/>
          <p:cNvSpPr/>
          <p:nvPr/>
        </p:nvSpPr>
        <p:spPr>
          <a:xfrm rot="10520926">
            <a:off x="3362852" y="531957"/>
            <a:ext cx="5478775" cy="4409869"/>
          </a:xfrm>
          <a:prstGeom prst="arc">
            <a:avLst>
              <a:gd name="adj1" fmla="val 16009280"/>
              <a:gd name="adj2" fmla="val 38598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1087375" y="5461498"/>
            <a:ext cx="1183653" cy="553998"/>
          </a:xfrm>
          <a:prstGeom prst="rect">
            <a:avLst/>
          </a:prstGeom>
          <a:noFill/>
        </p:spPr>
        <p:txBody>
          <a:bodyPr wrap="square" rtlCol="0">
            <a:spAutoFit/>
          </a:bodyPr>
          <a:lstStyle/>
          <a:p>
            <a:pPr rtl="1"/>
            <a:r>
              <a:rPr lang="ar-LB" sz="1000" dirty="0"/>
              <a:t>الكلفة في الفترة الزمنية الأولى </a:t>
            </a:r>
          </a:p>
          <a:p>
            <a:endParaRPr lang="en-US" sz="1000" dirty="0"/>
          </a:p>
        </p:txBody>
      </p:sp>
      <p:cxnSp>
        <p:nvCxnSpPr>
          <p:cNvPr id="14" name="Straight Connector 13"/>
          <p:cNvCxnSpPr/>
          <p:nvPr/>
        </p:nvCxnSpPr>
        <p:spPr>
          <a:xfrm>
            <a:off x="10347290" y="4420826"/>
            <a:ext cx="4484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917092" y="4131601"/>
            <a:ext cx="1167911" cy="553998"/>
          </a:xfrm>
          <a:prstGeom prst="rect">
            <a:avLst/>
          </a:prstGeom>
          <a:noFill/>
        </p:spPr>
        <p:txBody>
          <a:bodyPr wrap="square" rtlCol="0">
            <a:spAutoFit/>
          </a:bodyPr>
          <a:lstStyle/>
          <a:p>
            <a:pPr algn="r"/>
            <a:r>
              <a:rPr lang="ar-LB" sz="1000" dirty="0"/>
              <a:t>دالة مستوى المنفعة في الفترة الزمنية الأولى </a:t>
            </a:r>
            <a:endParaRPr lang="en-US" sz="100" dirty="0"/>
          </a:p>
        </p:txBody>
      </p:sp>
      <p:cxnSp>
        <p:nvCxnSpPr>
          <p:cNvPr id="17" name="Straight Connector 16"/>
          <p:cNvCxnSpPr/>
          <p:nvPr/>
        </p:nvCxnSpPr>
        <p:spPr>
          <a:xfrm>
            <a:off x="3421670" y="3996118"/>
            <a:ext cx="2031023" cy="11605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357338" y="5647573"/>
            <a:ext cx="44840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69873" y="3172961"/>
            <a:ext cx="649546" cy="2046433"/>
          </a:xfrm>
          <a:prstGeom prst="line">
            <a:avLst/>
          </a:prstGeom>
          <a:ln w="38100" cmpd="sng">
            <a:solidFill>
              <a:schemeClr val="accent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357338" y="6136771"/>
            <a:ext cx="44840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30791" y="2443109"/>
            <a:ext cx="826459" cy="24717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10520926">
            <a:off x="3824583" y="123036"/>
            <a:ext cx="5478775" cy="4409869"/>
          </a:xfrm>
          <a:prstGeom prst="arc">
            <a:avLst>
              <a:gd name="adj1" fmla="val 16009280"/>
              <a:gd name="adj2" fmla="val 385984"/>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0660AFE2-F812-403D-8FD2-2F5455F21B83}"/>
              </a:ext>
            </a:extLst>
          </p:cNvPr>
          <p:cNvSpPr/>
          <p:nvPr/>
        </p:nvSpPr>
        <p:spPr>
          <a:xfrm>
            <a:off x="2611316" y="4501951"/>
            <a:ext cx="1672377" cy="1274595"/>
          </a:xfrm>
          <a:prstGeom prst="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Callout: Line with No Border 12">
                <a:extLst>
                  <a:ext uri="{FF2B5EF4-FFF2-40B4-BE49-F238E27FC236}">
                    <a16:creationId xmlns:a16="http://schemas.microsoft.com/office/drawing/2014/main" id="{7F2885F1-0EFB-49A2-AF02-BC067855AADA}"/>
                  </a:ext>
                </a:extLst>
              </p:cNvPr>
              <p:cNvSpPr/>
              <p:nvPr/>
            </p:nvSpPr>
            <p:spPr>
              <a:xfrm>
                <a:off x="7531898" y="2286027"/>
                <a:ext cx="727187" cy="646331"/>
              </a:xfrm>
              <a:prstGeom prst="callout1">
                <a:avLst>
                  <a:gd name="adj1" fmla="val 33986"/>
                  <a:gd name="adj2" fmla="val -33482"/>
                  <a:gd name="adj3" fmla="val 348675"/>
                  <a:gd name="adj4" fmla="val -441131"/>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r>
                      <a:rPr lang="en-US" sz="4000" i="1" dirty="0" smtClean="0">
                        <a:latin typeface="Cambria Math" panose="02040503050406030204" pitchFamily="18" charset="0"/>
                      </a:rPr>
                      <m:t>𝑍</m:t>
                    </m:r>
                  </m:oMath>
                </a14:m>
                <a:r>
                  <a:rPr lang="en-US" sz="4000" dirty="0"/>
                  <a:t> </a:t>
                </a:r>
              </a:p>
            </p:txBody>
          </p:sp>
        </mc:Choice>
        <mc:Fallback xmlns="">
          <p:sp>
            <p:nvSpPr>
              <p:cNvPr id="13" name="Callout: Line with No Border 12">
                <a:extLst>
                  <a:ext uri="{FF2B5EF4-FFF2-40B4-BE49-F238E27FC236}">
                    <a16:creationId xmlns:a16="http://schemas.microsoft.com/office/drawing/2014/main" id="{7F2885F1-0EFB-49A2-AF02-BC067855AADA}"/>
                  </a:ext>
                </a:extLst>
              </p:cNvPr>
              <p:cNvSpPr>
                <a:spLocks noRot="1" noChangeAspect="1" noMove="1" noResize="1" noEditPoints="1" noAdjustHandles="1" noChangeArrowheads="1" noChangeShapeType="1" noTextEdit="1"/>
              </p:cNvSpPr>
              <p:nvPr/>
            </p:nvSpPr>
            <p:spPr>
              <a:xfrm>
                <a:off x="7531898" y="2286027"/>
                <a:ext cx="727187" cy="646331"/>
              </a:xfrm>
              <a:prstGeom prst="callout1">
                <a:avLst>
                  <a:gd name="adj1" fmla="val 33986"/>
                  <a:gd name="adj2" fmla="val -33482"/>
                  <a:gd name="adj3" fmla="val 348675"/>
                  <a:gd name="adj4" fmla="val -441131"/>
                </a:avLst>
              </a:prstGeom>
              <a:blipFill>
                <a:blip r:embed="rId3"/>
                <a:stretch>
                  <a:fillRect t="-3274" r="-24641"/>
                </a:stretch>
              </a:blipFill>
            </p:spPr>
            <p:txBody>
              <a:bodyPr/>
              <a:lstStyle/>
              <a:p>
                <a:r>
                  <a:rPr lang="en-US">
                    <a:noFill/>
                  </a:rPr>
                  <a:t> </a:t>
                </a:r>
              </a:p>
            </p:txBody>
          </p:sp>
        </mc:Fallback>
      </mc:AlternateContent>
      <p:sp>
        <p:nvSpPr>
          <p:cNvPr id="21" name="TextBox 20"/>
          <p:cNvSpPr txBox="1"/>
          <p:nvPr/>
        </p:nvSpPr>
        <p:spPr>
          <a:xfrm>
            <a:off x="11050196" y="5919161"/>
            <a:ext cx="1258009" cy="400110"/>
          </a:xfrm>
          <a:prstGeom prst="rect">
            <a:avLst/>
          </a:prstGeom>
          <a:noFill/>
        </p:spPr>
        <p:txBody>
          <a:bodyPr wrap="square" rtlCol="0">
            <a:spAutoFit/>
          </a:bodyPr>
          <a:lstStyle/>
          <a:p>
            <a:r>
              <a:rPr lang="ar-LB" sz="1000" dirty="0"/>
              <a:t>الكلفة في الفترة الزمنية الثانية </a:t>
            </a:r>
            <a:endParaRPr lang="en-US" sz="1000" dirty="0"/>
          </a:p>
        </p:txBody>
      </p:sp>
      <p:cxnSp>
        <p:nvCxnSpPr>
          <p:cNvPr id="22" name="Straight Connector 21"/>
          <p:cNvCxnSpPr>
            <a:cxnSpLocks/>
          </p:cNvCxnSpPr>
          <p:nvPr/>
        </p:nvCxnSpPr>
        <p:spPr>
          <a:xfrm>
            <a:off x="10344386" y="5065766"/>
            <a:ext cx="499225"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66482" y="4798030"/>
            <a:ext cx="1258009" cy="553998"/>
          </a:xfrm>
          <a:prstGeom prst="rect">
            <a:avLst/>
          </a:prstGeom>
          <a:noFill/>
        </p:spPr>
        <p:txBody>
          <a:bodyPr wrap="square" rtlCol="0">
            <a:spAutoFit/>
          </a:bodyPr>
          <a:lstStyle/>
          <a:p>
            <a:pPr algn="r"/>
            <a:r>
              <a:rPr lang="ar-LB" sz="1000" dirty="0"/>
              <a:t>دالة مستوى المنفعة الأمثل في الفترة الزمنية الثانية </a:t>
            </a:r>
            <a:endParaRPr lang="en-US" sz="1000" dirty="0"/>
          </a:p>
        </p:txBody>
      </p:sp>
      <p:grpSp>
        <p:nvGrpSpPr>
          <p:cNvPr id="7" name="Group 6"/>
          <p:cNvGrpSpPr/>
          <p:nvPr/>
        </p:nvGrpSpPr>
        <p:grpSpPr>
          <a:xfrm>
            <a:off x="5726976" y="1181047"/>
            <a:ext cx="1759187" cy="1428145"/>
            <a:chOff x="5726976" y="1181047"/>
            <a:chExt cx="1759187" cy="1428145"/>
          </a:xfrm>
        </p:grpSpPr>
        <mc:AlternateContent xmlns:mc="http://schemas.openxmlformats.org/markup-compatibility/2006" xmlns:a14="http://schemas.microsoft.com/office/drawing/2010/main">
          <mc:Choice Requires="a14">
            <p:sp>
              <p:nvSpPr>
                <p:cNvPr id="25" name="Callout: Line with No Border 12">
                  <a:extLst>
                    <a:ext uri="{FF2B5EF4-FFF2-40B4-BE49-F238E27FC236}">
                      <a16:creationId xmlns:a16="http://schemas.microsoft.com/office/drawing/2014/main" id="{7F2885F1-0EFB-49A2-AF02-BC067855AADA}"/>
                    </a:ext>
                  </a:extLst>
                </p:cNvPr>
                <p:cNvSpPr/>
                <p:nvPr/>
              </p:nvSpPr>
              <p:spPr>
                <a:xfrm>
                  <a:off x="6758976" y="1181047"/>
                  <a:ext cx="727187" cy="646331"/>
                </a:xfrm>
                <a:prstGeom prst="callout1">
                  <a:avLst>
                    <a:gd name="adj1" fmla="val 115442"/>
                    <a:gd name="adj2" fmla="val -153511"/>
                    <a:gd name="adj3" fmla="val 348675"/>
                    <a:gd name="adj4" fmla="val -441131"/>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i="1" dirty="0">
                    <a:latin typeface="Cambria Math" panose="02040503050406030204" pitchFamily="18" charset="0"/>
                  </a:endParaRPr>
                </a:p>
                <a:p>
                  <a:pPr algn="ctr"/>
                  <a:endParaRPr lang="en-US" sz="4000" i="1" dirty="0">
                    <a:latin typeface="Cambria Math" panose="02040503050406030204" pitchFamily="18" charset="0"/>
                  </a:endParaRPr>
                </a:p>
                <a:p>
                  <a:pPr algn="ctr"/>
                  <a14:m>
                    <m:oMath xmlns:m="http://schemas.openxmlformats.org/officeDocument/2006/math">
                      <m:r>
                        <a:rPr lang="en-US" sz="4000" i="1" dirty="0" smtClean="0">
                          <a:latin typeface="Cambria Math" panose="02040503050406030204" pitchFamily="18" charset="0"/>
                        </a:rPr>
                        <m:t> </m:t>
                      </m:r>
                    </m:oMath>
                  </a14:m>
                  <a:r>
                    <a:rPr lang="en-US" sz="4000" dirty="0"/>
                    <a:t> </a:t>
                  </a:r>
                </a:p>
              </p:txBody>
            </p:sp>
          </mc:Choice>
          <mc:Fallback xmlns="">
            <p:sp>
              <p:nvSpPr>
                <p:cNvPr id="25" name="Callout: Line with No Border 12">
                  <a:extLst>
                    <a:ext uri="{FF2B5EF4-FFF2-40B4-BE49-F238E27FC236}">
                      <a16:creationId xmlns:a16="http://schemas.microsoft.com/office/drawing/2014/main" id="{7F2885F1-0EFB-49A2-AF02-BC067855AADA}"/>
                    </a:ext>
                  </a:extLst>
                </p:cNvPr>
                <p:cNvSpPr>
                  <a:spLocks noRot="1" noChangeAspect="1" noMove="1" noResize="1" noEditPoints="1" noAdjustHandles="1" noChangeArrowheads="1" noChangeShapeType="1" noTextEdit="1"/>
                </p:cNvSpPr>
                <p:nvPr/>
              </p:nvSpPr>
              <p:spPr>
                <a:xfrm>
                  <a:off x="6758976" y="1181047"/>
                  <a:ext cx="727187" cy="646331"/>
                </a:xfrm>
                <a:prstGeom prst="callout1">
                  <a:avLst>
                    <a:gd name="adj1" fmla="val 115442"/>
                    <a:gd name="adj2" fmla="val -153511"/>
                    <a:gd name="adj3" fmla="val 348675"/>
                    <a:gd name="adj4" fmla="val -441131"/>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726976" y="1901306"/>
                  <a:ext cx="750526"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i="1" dirty="0">
                            <a:solidFill>
                              <a:srgbClr val="000000"/>
                            </a:solidFill>
                            <a:latin typeface="Cambria Math" panose="02040503050406030204" pitchFamily="18" charset="0"/>
                          </a:rPr>
                          <m:t>𝑍</m:t>
                        </m:r>
                        <m:r>
                          <a:rPr lang="en-US" sz="4000" i="1" dirty="0" smtClean="0">
                            <a:solidFill>
                              <a:srgbClr val="000000"/>
                            </a:solidFill>
                            <a:latin typeface="Cambria Math" panose="02040503050406030204" pitchFamily="18" charset="0"/>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726976" y="1901306"/>
                  <a:ext cx="750526" cy="707886"/>
                </a:xfrm>
                <a:prstGeom prst="rect">
                  <a:avLst/>
                </a:prstGeom>
                <a:blipFill>
                  <a:blip r:embed="rId5"/>
                  <a:stretch>
                    <a:fillRect/>
                  </a:stretch>
                </a:blipFill>
              </p:spPr>
              <p:txBody>
                <a:bodyPr/>
                <a:lstStyle/>
                <a:p>
                  <a:r>
                    <a:rPr lang="en-US">
                      <a:noFill/>
                    </a:rPr>
                    <a:t> </a:t>
                  </a:r>
                </a:p>
              </p:txBody>
            </p:sp>
          </mc:Fallback>
        </mc:AlternateContent>
      </p:grpSp>
      <p:sp>
        <p:nvSpPr>
          <p:cNvPr id="16" name="TextBox 15"/>
          <p:cNvSpPr txBox="1"/>
          <p:nvPr/>
        </p:nvSpPr>
        <p:spPr>
          <a:xfrm>
            <a:off x="3969873" y="4482484"/>
            <a:ext cx="359394" cy="369332"/>
          </a:xfrm>
          <a:prstGeom prst="rect">
            <a:avLst/>
          </a:prstGeom>
          <a:noFill/>
        </p:spPr>
        <p:txBody>
          <a:bodyPr wrap="none" rtlCol="0">
            <a:spAutoFit/>
          </a:bodyPr>
          <a:lstStyle/>
          <a:p>
            <a:r>
              <a:rPr lang="en-US" i="1" dirty="0">
                <a:solidFill>
                  <a:srgbClr val="FF0000"/>
                </a:solidFill>
              </a:rPr>
              <a:t>A</a:t>
            </a:r>
          </a:p>
        </p:txBody>
      </p:sp>
      <p:sp>
        <p:nvSpPr>
          <p:cNvPr id="32" name="TextBox 31"/>
          <p:cNvSpPr txBox="1"/>
          <p:nvPr/>
        </p:nvSpPr>
        <p:spPr>
          <a:xfrm>
            <a:off x="3084573" y="3365759"/>
            <a:ext cx="328936" cy="369332"/>
          </a:xfrm>
          <a:prstGeom prst="rect">
            <a:avLst/>
          </a:prstGeom>
          <a:noFill/>
        </p:spPr>
        <p:txBody>
          <a:bodyPr wrap="none" rtlCol="0">
            <a:spAutoFit/>
          </a:bodyPr>
          <a:lstStyle/>
          <a:p>
            <a:r>
              <a:rPr lang="en-US" i="1" dirty="0">
                <a:solidFill>
                  <a:srgbClr val="FF0000"/>
                </a:solidFill>
              </a:rPr>
              <a:t>C</a:t>
            </a:r>
          </a:p>
        </p:txBody>
      </p:sp>
      <p:sp>
        <p:nvSpPr>
          <p:cNvPr id="33" name="TextBox 32"/>
          <p:cNvSpPr txBox="1"/>
          <p:nvPr/>
        </p:nvSpPr>
        <p:spPr>
          <a:xfrm>
            <a:off x="4003468" y="2881438"/>
            <a:ext cx="314510" cy="369332"/>
          </a:xfrm>
          <a:prstGeom prst="rect">
            <a:avLst/>
          </a:prstGeom>
          <a:noFill/>
        </p:spPr>
        <p:txBody>
          <a:bodyPr wrap="none" rtlCol="0">
            <a:spAutoFit/>
          </a:bodyPr>
          <a:lstStyle/>
          <a:p>
            <a:r>
              <a:rPr lang="en-US" i="1" dirty="0">
                <a:solidFill>
                  <a:srgbClr val="FF0000"/>
                </a:solidFill>
              </a:rPr>
              <a:t>B</a:t>
            </a:r>
          </a:p>
        </p:txBody>
      </p:sp>
      <p:grpSp>
        <p:nvGrpSpPr>
          <p:cNvPr id="41" name="Group 40"/>
          <p:cNvGrpSpPr/>
          <p:nvPr/>
        </p:nvGrpSpPr>
        <p:grpSpPr>
          <a:xfrm>
            <a:off x="10384526" y="1601072"/>
            <a:ext cx="1739965" cy="707886"/>
            <a:chOff x="10384526" y="1601072"/>
            <a:chExt cx="1739965" cy="707886"/>
          </a:xfrm>
        </p:grpSpPr>
        <p:sp>
          <p:nvSpPr>
            <p:cNvPr id="36" name="TextBox 35"/>
            <p:cNvSpPr txBox="1"/>
            <p:nvPr/>
          </p:nvSpPr>
          <p:spPr>
            <a:xfrm>
              <a:off x="10384526" y="1798754"/>
              <a:ext cx="359394" cy="369332"/>
            </a:xfrm>
            <a:prstGeom prst="rect">
              <a:avLst/>
            </a:prstGeom>
            <a:noFill/>
          </p:spPr>
          <p:txBody>
            <a:bodyPr wrap="none" rtlCol="0">
              <a:spAutoFit/>
            </a:bodyPr>
            <a:lstStyle/>
            <a:p>
              <a:r>
                <a:rPr lang="en-US" i="1" dirty="0">
                  <a:solidFill>
                    <a:srgbClr val="FF0000"/>
                  </a:solidFill>
                </a:rPr>
                <a:t>A</a:t>
              </a:r>
            </a:p>
          </p:txBody>
        </p:sp>
        <p:sp>
          <p:nvSpPr>
            <p:cNvPr id="23" name="TextBox 22"/>
            <p:cNvSpPr txBox="1"/>
            <p:nvPr/>
          </p:nvSpPr>
          <p:spPr>
            <a:xfrm>
              <a:off x="10670327" y="1601072"/>
              <a:ext cx="1454164" cy="707886"/>
            </a:xfrm>
            <a:prstGeom prst="rect">
              <a:avLst/>
            </a:prstGeom>
            <a:noFill/>
          </p:spPr>
          <p:txBody>
            <a:bodyPr wrap="square" rtlCol="0">
              <a:spAutoFit/>
            </a:bodyPr>
            <a:lstStyle/>
            <a:p>
              <a:pPr algn="r"/>
              <a:r>
                <a:rPr lang="ar-LB" sz="1000" b="0" i="0" dirty="0">
                  <a:solidFill>
                    <a:srgbClr val="000000"/>
                  </a:solidFill>
                  <a:effectLst/>
                  <a:latin typeface="Tahoma" panose="020B0604030504040204" pitchFamily="34" charset="0"/>
                </a:rPr>
                <a:t>مجموعة السلع و الخدمات في الفترة الزمنية الأولى</a:t>
              </a:r>
              <a:endParaRPr lang="en-GB" sz="1000" b="0" i="0" dirty="0">
                <a:solidFill>
                  <a:srgbClr val="000000"/>
                </a:solidFill>
                <a:effectLst/>
                <a:latin typeface="Tahoma" panose="020B0604030504040204" pitchFamily="34" charset="0"/>
              </a:endParaRPr>
            </a:p>
            <a:p>
              <a:pPr algn="r"/>
              <a:r>
                <a:rPr lang="ar-LB" sz="1000" b="0" i="0" dirty="0">
                  <a:solidFill>
                    <a:srgbClr val="000000"/>
                  </a:solidFill>
                  <a:effectLst/>
                  <a:latin typeface="Tahoma" panose="020B0604030504040204" pitchFamily="34" charset="0"/>
                </a:rPr>
                <a:t>مستوى المنفعة ألف  </a:t>
              </a:r>
              <a:endParaRPr lang="en-US" sz="1000" dirty="0"/>
            </a:p>
          </p:txBody>
        </p:sp>
      </p:grpSp>
      <p:grpSp>
        <p:nvGrpSpPr>
          <p:cNvPr id="43" name="Group 42"/>
          <p:cNvGrpSpPr/>
          <p:nvPr/>
        </p:nvGrpSpPr>
        <p:grpSpPr>
          <a:xfrm>
            <a:off x="10405789" y="2323712"/>
            <a:ext cx="1718702" cy="553998"/>
            <a:chOff x="10427772" y="3127367"/>
            <a:chExt cx="1537766" cy="553998"/>
          </a:xfrm>
        </p:grpSpPr>
        <p:sp>
          <p:nvSpPr>
            <p:cNvPr id="37" name="TextBox 36"/>
            <p:cNvSpPr txBox="1"/>
            <p:nvPr/>
          </p:nvSpPr>
          <p:spPr>
            <a:xfrm>
              <a:off x="10427772" y="3202131"/>
              <a:ext cx="314510" cy="369332"/>
            </a:xfrm>
            <a:prstGeom prst="rect">
              <a:avLst/>
            </a:prstGeom>
            <a:noFill/>
          </p:spPr>
          <p:txBody>
            <a:bodyPr wrap="none" rtlCol="0">
              <a:spAutoFit/>
            </a:bodyPr>
            <a:lstStyle/>
            <a:p>
              <a:r>
                <a:rPr lang="en-US" i="1" dirty="0">
                  <a:solidFill>
                    <a:srgbClr val="FF0000"/>
                  </a:solidFill>
                </a:rPr>
                <a:t>B</a:t>
              </a:r>
            </a:p>
          </p:txBody>
        </p:sp>
        <p:sp>
          <p:nvSpPr>
            <p:cNvPr id="39" name="TextBox 38"/>
            <p:cNvSpPr txBox="1"/>
            <p:nvPr/>
          </p:nvSpPr>
          <p:spPr>
            <a:xfrm>
              <a:off x="10841855" y="3127367"/>
              <a:ext cx="1123683" cy="553998"/>
            </a:xfrm>
            <a:prstGeom prst="rect">
              <a:avLst/>
            </a:prstGeom>
            <a:noFill/>
          </p:spPr>
          <p:txBody>
            <a:bodyPr wrap="square" rtlCol="0">
              <a:spAutoFit/>
            </a:bodyPr>
            <a:lstStyle/>
            <a:p>
              <a:pPr marR="0" algn="r" rtl="1" latinLnBrk="0">
                <a:spcBef>
                  <a:spcPts val="0"/>
                </a:spcBef>
                <a:spcAft>
                  <a:spcPts val="0"/>
                </a:spcAft>
              </a:pPr>
              <a:r>
                <a:rPr lang="ar-LB" sz="1000" dirty="0">
                  <a:effectLst/>
                </a:rPr>
                <a:t>مجموعة السلع و الخدمات الأمثل في الفترة الزمنية الثانية</a:t>
              </a:r>
            </a:p>
          </p:txBody>
        </p:sp>
      </p:grpSp>
      <p:grpSp>
        <p:nvGrpSpPr>
          <p:cNvPr id="44" name="Group 43"/>
          <p:cNvGrpSpPr/>
          <p:nvPr/>
        </p:nvGrpSpPr>
        <p:grpSpPr>
          <a:xfrm>
            <a:off x="10456558" y="2915953"/>
            <a:ext cx="1628445" cy="861774"/>
            <a:chOff x="10456558" y="2915953"/>
            <a:chExt cx="1628445" cy="861774"/>
          </a:xfrm>
        </p:grpSpPr>
        <p:sp>
          <p:nvSpPr>
            <p:cNvPr id="38" name="TextBox 37"/>
            <p:cNvSpPr txBox="1"/>
            <p:nvPr/>
          </p:nvSpPr>
          <p:spPr>
            <a:xfrm>
              <a:off x="10456558" y="3085786"/>
              <a:ext cx="328936" cy="369332"/>
            </a:xfrm>
            <a:prstGeom prst="rect">
              <a:avLst/>
            </a:prstGeom>
            <a:noFill/>
          </p:spPr>
          <p:txBody>
            <a:bodyPr wrap="none" rtlCol="0">
              <a:spAutoFit/>
            </a:bodyPr>
            <a:lstStyle/>
            <a:p>
              <a:r>
                <a:rPr lang="en-US" i="1" dirty="0">
                  <a:solidFill>
                    <a:srgbClr val="FF0000"/>
                  </a:solidFill>
                </a:rPr>
                <a:t>C</a:t>
              </a:r>
            </a:p>
          </p:txBody>
        </p:sp>
        <p:sp>
          <p:nvSpPr>
            <p:cNvPr id="40" name="TextBox 39"/>
            <p:cNvSpPr txBox="1"/>
            <p:nvPr/>
          </p:nvSpPr>
          <p:spPr>
            <a:xfrm>
              <a:off x="10813194" y="2915953"/>
              <a:ext cx="1271809" cy="861774"/>
            </a:xfrm>
            <a:prstGeom prst="rect">
              <a:avLst/>
            </a:prstGeom>
            <a:noFill/>
          </p:spPr>
          <p:txBody>
            <a:bodyPr wrap="square" rtlCol="0">
              <a:spAutoFit/>
            </a:bodyPr>
            <a:lstStyle/>
            <a:p>
              <a:pPr algn="r"/>
              <a:r>
                <a:rPr lang="ar-LB" sz="1000" b="0" i="0" dirty="0">
                  <a:solidFill>
                    <a:srgbClr val="000000"/>
                  </a:solidFill>
                  <a:effectLst/>
                  <a:latin typeface="Tahoma" panose="020B0604030504040204" pitchFamily="34" charset="0"/>
                </a:rPr>
                <a:t>مجموعة السلع و الخدمات في الفترة الزمنية الثانية و التي تنتج نفس مستوى المنفعة ألف</a:t>
              </a:r>
              <a:endParaRPr lang="en-US" sz="1000" dirty="0"/>
            </a:p>
          </p:txBody>
        </p:sp>
      </p:grpSp>
      <p:sp>
        <p:nvSpPr>
          <p:cNvPr id="42" name="Rectangle 41">
            <a:extLst>
              <a:ext uri="{FF2B5EF4-FFF2-40B4-BE49-F238E27FC236}">
                <a16:creationId xmlns:a16="http://schemas.microsoft.com/office/drawing/2014/main" id="{55458296-E140-4A51-8FA5-C3826AAC03FD}"/>
              </a:ext>
            </a:extLst>
          </p:cNvPr>
          <p:cNvSpPr/>
          <p:nvPr/>
        </p:nvSpPr>
        <p:spPr>
          <a:xfrm rot="20263398">
            <a:off x="3529183" y="1747675"/>
            <a:ext cx="2980830" cy="34900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a:p>
            <a:r>
              <a:rPr lang="en-US" dirty="0"/>
              <a:t>   </a:t>
            </a:r>
          </a:p>
          <a:p>
            <a:r>
              <a:rPr lang="en-US" dirty="0"/>
              <a:t>  ____</a:t>
            </a:r>
          </a:p>
          <a:p>
            <a:r>
              <a:rPr lang="en-US" dirty="0"/>
              <a:t>  ____</a:t>
            </a:r>
          </a:p>
          <a:p>
            <a:r>
              <a:rPr lang="en-US" dirty="0"/>
              <a:t> ____</a:t>
            </a:r>
          </a:p>
          <a:p>
            <a:r>
              <a:rPr lang="en-US" dirty="0"/>
              <a:t> ____</a:t>
            </a:r>
          </a:p>
          <a:p>
            <a:r>
              <a:rPr lang="en-US" dirty="0"/>
              <a:t>  ___</a:t>
            </a:r>
          </a:p>
          <a:p>
            <a:r>
              <a:rPr lang="en-US" dirty="0"/>
              <a:t>   __</a:t>
            </a:r>
          </a:p>
          <a:p>
            <a:r>
              <a:rPr lang="en-US" dirty="0"/>
              <a:t>     </a:t>
            </a:r>
          </a:p>
          <a:p>
            <a:r>
              <a:rPr lang="en-US" dirty="0"/>
              <a:t>         </a:t>
            </a:r>
          </a:p>
          <a:p>
            <a:r>
              <a:rPr lang="en-US" dirty="0"/>
              <a:t>             </a:t>
            </a:r>
          </a:p>
          <a:p>
            <a:r>
              <a:rPr lang="en-US" dirty="0"/>
              <a:t>                  </a:t>
            </a:r>
          </a:p>
          <a:p>
            <a:r>
              <a:rPr lang="en-US" dirty="0"/>
              <a:t>                         </a:t>
            </a:r>
          </a:p>
          <a:p>
            <a:endParaRPr lang="en-US" dirty="0"/>
          </a:p>
        </p:txBody>
      </p:sp>
      <p:sp>
        <p:nvSpPr>
          <p:cNvPr id="45" name="Rectangle 44"/>
          <p:cNvSpPr/>
          <p:nvPr/>
        </p:nvSpPr>
        <p:spPr>
          <a:xfrm>
            <a:off x="10210800" y="1519167"/>
            <a:ext cx="1913690" cy="2325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210800" y="4122513"/>
            <a:ext cx="1913690" cy="2311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ubtitle 19">
            <a:extLst>
              <a:ext uri="{FF2B5EF4-FFF2-40B4-BE49-F238E27FC236}">
                <a16:creationId xmlns:a16="http://schemas.microsoft.com/office/drawing/2014/main" id="{D32606C0-9325-4420-AA14-4AD0076EEAF5}"/>
              </a:ext>
            </a:extLst>
          </p:cNvPr>
          <p:cNvSpPr txBox="1">
            <a:spLocks/>
          </p:cNvSpPr>
          <p:nvPr/>
        </p:nvSpPr>
        <p:spPr>
          <a:xfrm>
            <a:off x="0" y="-9433"/>
            <a:ext cx="12192000" cy="985226"/>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buNone/>
            </a:pPr>
            <a:r>
              <a:rPr lang="ar-LB" sz="2900" dirty="0">
                <a:solidFill>
                  <a:schemeClr val="bg1"/>
                </a:solidFill>
                <a:effectLst/>
              </a:rPr>
              <a:t>خط الفقر يجب أن يحتسب مع الأخذ بالحسبان درجة من الاتساق والتحديد (بحيث تكون خصائص كل بلد محفوظة) </a:t>
            </a:r>
          </a:p>
          <a:p>
            <a:pPr marL="0" indent="0" algn="ctr">
              <a:buNone/>
            </a:pPr>
            <a:br>
              <a:rPr lang="ar-LB" sz="2900" dirty="0">
                <a:solidFill>
                  <a:schemeClr val="bg1"/>
                </a:solidFill>
              </a:rPr>
            </a:br>
            <a:endParaRPr lang="en-US" sz="2900" dirty="0">
              <a:solidFill>
                <a:schemeClr val="bg1"/>
              </a:solidFill>
            </a:endParaRPr>
          </a:p>
        </p:txBody>
      </p:sp>
    </p:spTree>
    <p:extLst>
      <p:ext uri="{BB962C8B-B14F-4D97-AF65-F5344CB8AC3E}">
        <p14:creationId xmlns:p14="http://schemas.microsoft.com/office/powerpoint/2010/main" val="7774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circle(in)">
                                      <p:cBhvr>
                                        <p:cTn id="61" dur="2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500"/>
                                        <p:tgtEl>
                                          <p:spTgt spid="7"/>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randombar(horizontal)">
                                      <p:cBhvr>
                                        <p:cTn id="1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34" grpId="0" animBg="1"/>
      <p:bldP spid="4" grpId="0" animBg="1"/>
      <p:bldP spid="4" grpId="1" animBg="1"/>
      <p:bldP spid="13" grpId="0" animBg="1"/>
      <p:bldP spid="13" grpId="1" animBg="1"/>
      <p:bldP spid="21" grpId="0"/>
      <p:bldP spid="24" grpId="0"/>
      <p:bldP spid="16" grpId="0"/>
      <p:bldP spid="32" grpId="0"/>
      <p:bldP spid="33" grpId="0"/>
      <p:bldP spid="42" grpId="0"/>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a:extLst>
              <a:ext uri="{FF2B5EF4-FFF2-40B4-BE49-F238E27FC236}">
                <a16:creationId xmlns:a16="http://schemas.microsoft.com/office/drawing/2014/main" id="{4AB55A40-C6C5-4BDF-8712-E04A47D67457}"/>
              </a:ext>
            </a:extLst>
          </p:cNvPr>
          <p:cNvSpPr>
            <a:spLocks noGrp="1"/>
          </p:cNvSpPr>
          <p:nvPr>
            <p:ph type="subTitle" idx="1"/>
          </p:nvPr>
        </p:nvSpPr>
        <p:spPr/>
        <p:txBody>
          <a:bodyPr/>
          <a:lstStyle/>
          <a:p>
            <a:r>
              <a:rPr lang="ar-LB" sz="3200" b="0" i="0" dirty="0">
                <a:effectLst/>
                <a:latin typeface="Tahoma" panose="020B0604030504040204" pitchFamily="34" charset="0"/>
              </a:rPr>
              <a:t>احتساب الفقر بالإعتماد على البيانات المجمعة والمحدودة</a:t>
            </a:r>
            <a:r>
              <a:rPr lang="ar-EG" sz="3200" dirty="0">
                <a:latin typeface="Tahoma" panose="020B0604030504040204" pitchFamily="34" charset="0"/>
              </a:rPr>
              <a:t> - أداة الإسكوا </a:t>
            </a:r>
            <a:endParaRPr lang="en-US" sz="3200" dirty="0"/>
          </a:p>
        </p:txBody>
      </p:sp>
      <p:pic>
        <p:nvPicPr>
          <p:cNvPr id="24" name="Content Placeholder 23">
            <a:extLst>
              <a:ext uri="{FF2B5EF4-FFF2-40B4-BE49-F238E27FC236}">
                <a16:creationId xmlns:a16="http://schemas.microsoft.com/office/drawing/2014/main" id="{75C0CF18-7A97-43B9-BE4F-677330BECABB}"/>
              </a:ext>
            </a:extLst>
          </p:cNvPr>
          <p:cNvPicPr>
            <a:picLocks noGrp="1" noChangeAspect="1"/>
          </p:cNvPicPr>
          <p:nvPr>
            <p:ph sz="half" idx="2"/>
          </p:nvPr>
        </p:nvPicPr>
        <p:blipFill rotWithShape="1">
          <a:blip r:embed="rId3"/>
          <a:srcRect t="8498" b="1088"/>
          <a:stretch/>
        </p:blipFill>
        <p:spPr>
          <a:xfrm>
            <a:off x="2992102" y="2399581"/>
            <a:ext cx="9183668" cy="3390181"/>
          </a:xfrm>
        </p:spPr>
      </p:pic>
      <p:pic>
        <p:nvPicPr>
          <p:cNvPr id="13" name="Picture 12">
            <a:extLst>
              <a:ext uri="{FF2B5EF4-FFF2-40B4-BE49-F238E27FC236}">
                <a16:creationId xmlns:a16="http://schemas.microsoft.com/office/drawing/2014/main" id="{DA06E9D9-0D21-4B21-BE22-8DF56B0AC680}"/>
              </a:ext>
            </a:extLst>
          </p:cNvPr>
          <p:cNvPicPr>
            <a:picLocks noChangeAspect="1"/>
          </p:cNvPicPr>
          <p:nvPr/>
        </p:nvPicPr>
        <p:blipFill>
          <a:blip r:embed="rId4"/>
          <a:stretch>
            <a:fillRect/>
          </a:stretch>
        </p:blipFill>
        <p:spPr>
          <a:xfrm>
            <a:off x="-1569" y="2399581"/>
            <a:ext cx="1110284" cy="3390181"/>
          </a:xfrm>
          <a:prstGeom prst="rect">
            <a:avLst/>
          </a:prstGeom>
          <a:noFill/>
          <a:ln>
            <a:noFill/>
          </a:ln>
        </p:spPr>
      </p:pic>
      <p:pic>
        <p:nvPicPr>
          <p:cNvPr id="16" name="Picture 15">
            <a:extLst>
              <a:ext uri="{FF2B5EF4-FFF2-40B4-BE49-F238E27FC236}">
                <a16:creationId xmlns:a16="http://schemas.microsoft.com/office/drawing/2014/main" id="{F78030C3-2B93-4CA0-A6C6-7AA3B1CF0807}"/>
              </a:ext>
            </a:extLst>
          </p:cNvPr>
          <p:cNvPicPr>
            <a:picLocks noChangeAspect="1"/>
          </p:cNvPicPr>
          <p:nvPr/>
        </p:nvPicPr>
        <p:blipFill>
          <a:blip r:embed="rId5"/>
          <a:stretch>
            <a:fillRect/>
          </a:stretch>
        </p:blipFill>
        <p:spPr>
          <a:xfrm>
            <a:off x="1455799" y="2399581"/>
            <a:ext cx="1195038" cy="3390181"/>
          </a:xfrm>
          <a:prstGeom prst="rect">
            <a:avLst/>
          </a:prstGeom>
          <a:noFill/>
          <a:ln>
            <a:noFill/>
          </a:ln>
        </p:spPr>
      </p:pic>
    </p:spTree>
    <p:extLst>
      <p:ext uri="{BB962C8B-B14F-4D97-AF65-F5344CB8AC3E}">
        <p14:creationId xmlns:p14="http://schemas.microsoft.com/office/powerpoint/2010/main" val="139006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graph&#10;&#10;Description automatically generated">
            <a:extLst>
              <a:ext uri="{FF2B5EF4-FFF2-40B4-BE49-F238E27FC236}">
                <a16:creationId xmlns:a16="http://schemas.microsoft.com/office/drawing/2014/main" id="{3281BD7D-AA46-4D4B-9D02-AB0FB27BD943}"/>
              </a:ext>
            </a:extLst>
          </p:cNvPr>
          <p:cNvPicPr>
            <a:picLocks noGrp="1" noChangeAspect="1"/>
          </p:cNvPicPr>
          <p:nvPr>
            <p:ph type="pic" idx="10"/>
          </p:nvPr>
        </p:nvPicPr>
        <p:blipFill>
          <a:blip r:embed="rId2"/>
          <a:stretch/>
        </p:blipFill>
        <p:spPr>
          <a:xfrm>
            <a:off x="101600" y="1044988"/>
            <a:ext cx="11950700" cy="4899786"/>
          </a:xfrm>
          <a:noFill/>
        </p:spPr>
      </p:pic>
      <p:sp>
        <p:nvSpPr>
          <p:cNvPr id="6" name="Subtitle 19">
            <a:extLst>
              <a:ext uri="{FF2B5EF4-FFF2-40B4-BE49-F238E27FC236}">
                <a16:creationId xmlns:a16="http://schemas.microsoft.com/office/drawing/2014/main" id="{1B614932-69F0-41FC-B1E2-0546A2B4D342}"/>
              </a:ext>
            </a:extLst>
          </p:cNvPr>
          <p:cNvSpPr>
            <a:spLocks noGrp="1"/>
          </p:cNvSpPr>
          <p:nvPr>
            <p:ph type="subTitle" idx="1"/>
          </p:nvPr>
        </p:nvSpPr>
        <p:spPr>
          <a:xfrm>
            <a:off x="0" y="1969"/>
            <a:ext cx="12192000" cy="769211"/>
          </a:xfrm>
          <a:solidFill>
            <a:srgbClr val="00B0F0"/>
          </a:solidFill>
        </p:spPr>
        <p:txBody>
          <a:bodyPr/>
          <a:lstStyle/>
          <a:p>
            <a:pPr algn="ctr"/>
            <a:r>
              <a:rPr lang="ar-LB" sz="2200" b="0" i="0" dirty="0">
                <a:effectLst/>
                <a:latin typeface="Tahoma" panose="020B0604030504040204" pitchFamily="34" charset="0"/>
              </a:rPr>
              <a:t>منحنى لورنز، نسبة الفقر و منحنيات النمو (من خلالها يمكن قياس مدى استفادة النسب المئوية المختلفة للسكان من النمو الإجمالي خلال فترة معينة)</a:t>
            </a:r>
            <a:endParaRPr lang="en-US" sz="2200" dirty="0"/>
          </a:p>
        </p:txBody>
      </p:sp>
    </p:spTree>
    <p:extLst>
      <p:ext uri="{BB962C8B-B14F-4D97-AF65-F5344CB8AC3E}">
        <p14:creationId xmlns:p14="http://schemas.microsoft.com/office/powerpoint/2010/main" val="294524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72C2E3-6EA1-4830-ACAC-56FBF80B5CEF}"/>
              </a:ext>
            </a:extLst>
          </p:cNvPr>
          <p:cNvPicPr>
            <a:picLocks noGrp="1" noChangeAspect="1"/>
          </p:cNvPicPr>
          <p:nvPr>
            <p:ph type="pic" idx="10"/>
          </p:nvPr>
        </p:nvPicPr>
        <p:blipFill>
          <a:blip r:embed="rId2"/>
          <a:stretch/>
        </p:blipFill>
        <p:spPr>
          <a:xfrm>
            <a:off x="2847975" y="1984574"/>
            <a:ext cx="6521757" cy="4875014"/>
          </a:xfrm>
          <a:prstGeom prst="rect">
            <a:avLst/>
          </a:prstGeom>
          <a:noFill/>
        </p:spPr>
      </p:pic>
      <p:pic>
        <p:nvPicPr>
          <p:cNvPr id="5" name="Content Placeholder 8">
            <a:extLst>
              <a:ext uri="{FF2B5EF4-FFF2-40B4-BE49-F238E27FC236}">
                <a16:creationId xmlns:a16="http://schemas.microsoft.com/office/drawing/2014/main" id="{026CF616-6889-4B9C-9940-EF8D74F4334D}"/>
              </a:ext>
            </a:extLst>
          </p:cNvPr>
          <p:cNvPicPr>
            <a:picLocks noGrp="1" noChangeAspect="1"/>
          </p:cNvPicPr>
          <p:nvPr>
            <p:ph sz="half" idx="2"/>
          </p:nvPr>
        </p:nvPicPr>
        <p:blipFill>
          <a:blip r:embed="rId3"/>
          <a:stretch>
            <a:fillRect/>
          </a:stretch>
        </p:blipFill>
        <p:spPr>
          <a:xfrm>
            <a:off x="1022350" y="905609"/>
            <a:ext cx="10309225" cy="1278990"/>
          </a:xfrm>
        </p:spPr>
      </p:pic>
      <p:sp>
        <p:nvSpPr>
          <p:cNvPr id="6" name="Subtitle 19">
            <a:extLst>
              <a:ext uri="{FF2B5EF4-FFF2-40B4-BE49-F238E27FC236}">
                <a16:creationId xmlns:a16="http://schemas.microsoft.com/office/drawing/2014/main" id="{B2CB8468-6B89-42B0-9087-DCA1761E7DF0}"/>
              </a:ext>
            </a:extLst>
          </p:cNvPr>
          <p:cNvSpPr>
            <a:spLocks noGrp="1"/>
          </p:cNvSpPr>
          <p:nvPr>
            <p:ph type="subTitle" idx="1"/>
          </p:nvPr>
        </p:nvSpPr>
        <p:spPr>
          <a:xfrm>
            <a:off x="0" y="1970"/>
            <a:ext cx="12192000" cy="769211"/>
          </a:xfrm>
          <a:solidFill>
            <a:srgbClr val="00B0F0"/>
          </a:solidFill>
        </p:spPr>
        <p:txBody>
          <a:bodyPr/>
          <a:lstStyle/>
          <a:p>
            <a:pPr algn="ctr"/>
            <a:r>
              <a:rPr lang="ar-LB" sz="3600" b="0" i="0" dirty="0">
                <a:effectLst/>
                <a:latin typeface="Tahoma" panose="020B0604030504040204" pitchFamily="34" charset="0"/>
              </a:rPr>
              <a:t>مرونة الفقر للنمو و عدم المساواة </a:t>
            </a:r>
            <a:endParaRPr lang="en-US" sz="4400" dirty="0"/>
          </a:p>
        </p:txBody>
      </p:sp>
    </p:spTree>
    <p:extLst>
      <p:ext uri="{BB962C8B-B14F-4D97-AF65-F5344CB8AC3E}">
        <p14:creationId xmlns:p14="http://schemas.microsoft.com/office/powerpoint/2010/main" val="99945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
            <a:extLst>
              <a:ext uri="{FF2B5EF4-FFF2-40B4-BE49-F238E27FC236}">
                <a16:creationId xmlns:a16="http://schemas.microsoft.com/office/drawing/2014/main" id="{F88CB05D-81C5-4DA6-A0A8-649553F7EA8B}"/>
              </a:ext>
            </a:extLst>
          </p:cNvPr>
          <p:cNvSpPr>
            <a:spLocks noGrp="1"/>
          </p:cNvSpPr>
          <p:nvPr>
            <p:ph type="subTitle" idx="1"/>
          </p:nvPr>
        </p:nvSpPr>
        <p:spPr>
          <a:xfrm>
            <a:off x="1069847" y="557783"/>
            <a:ext cx="10309115" cy="457201"/>
          </a:xfrm>
        </p:spPr>
        <p:txBody>
          <a:bodyPr/>
          <a:lstStyle/>
          <a:p>
            <a:r>
              <a:rPr lang="ar-LB" b="0" i="0" dirty="0">
                <a:effectLst/>
                <a:latin typeface="Tahoma" panose="020B0604030504040204" pitchFamily="34" charset="0"/>
              </a:rPr>
              <a:t>ميزات الأداة الإضافية (١/٥)</a:t>
            </a:r>
            <a:endParaRPr lang="en-US" dirty="0"/>
          </a:p>
        </p:txBody>
      </p:sp>
      <p:pic>
        <p:nvPicPr>
          <p:cNvPr id="9" name="Content Placeholder 8" descr="A screenshot of a computer&#10;&#10;Description automatically generated">
            <a:extLst>
              <a:ext uri="{FF2B5EF4-FFF2-40B4-BE49-F238E27FC236}">
                <a16:creationId xmlns:a16="http://schemas.microsoft.com/office/drawing/2014/main" id="{21161EA8-AA2A-4B16-9BC6-6FBEC668CBD4}"/>
              </a:ext>
            </a:extLst>
          </p:cNvPr>
          <p:cNvPicPr>
            <a:picLocks noGrp="1" noChangeAspect="1"/>
          </p:cNvPicPr>
          <p:nvPr>
            <p:ph sz="half" idx="2"/>
          </p:nvPr>
        </p:nvPicPr>
        <p:blipFill>
          <a:blip r:embed="rId2"/>
          <a:stretch>
            <a:fillRect/>
          </a:stretch>
        </p:blipFill>
        <p:spPr>
          <a:xfrm>
            <a:off x="1969233" y="1900723"/>
            <a:ext cx="8510344" cy="3489241"/>
          </a:xfrm>
          <a:noFill/>
        </p:spPr>
      </p:pic>
      <p:pic>
        <p:nvPicPr>
          <p:cNvPr id="11" name="Picture 10">
            <a:extLst>
              <a:ext uri="{FF2B5EF4-FFF2-40B4-BE49-F238E27FC236}">
                <a16:creationId xmlns:a16="http://schemas.microsoft.com/office/drawing/2014/main" id="{41B4CBC4-F344-4739-98B7-85D3BA3F6687}"/>
              </a:ext>
            </a:extLst>
          </p:cNvPr>
          <p:cNvPicPr>
            <a:picLocks noChangeAspect="1"/>
          </p:cNvPicPr>
          <p:nvPr/>
        </p:nvPicPr>
        <p:blipFill>
          <a:blip r:embed="rId3"/>
          <a:stretch>
            <a:fillRect/>
          </a:stretch>
        </p:blipFill>
        <p:spPr>
          <a:xfrm>
            <a:off x="0" y="5304064"/>
            <a:ext cx="12192000" cy="1088572"/>
          </a:xfrm>
          <a:prstGeom prst="rect">
            <a:avLst/>
          </a:prstGeom>
        </p:spPr>
      </p:pic>
      <p:sp>
        <p:nvSpPr>
          <p:cNvPr id="12" name="Oval 11">
            <a:extLst>
              <a:ext uri="{FF2B5EF4-FFF2-40B4-BE49-F238E27FC236}">
                <a16:creationId xmlns:a16="http://schemas.microsoft.com/office/drawing/2014/main" id="{DCA6969D-8DF7-40E6-84DF-6ECECA67B5BF}"/>
              </a:ext>
            </a:extLst>
          </p:cNvPr>
          <p:cNvSpPr/>
          <p:nvPr/>
        </p:nvSpPr>
        <p:spPr>
          <a:xfrm>
            <a:off x="4057650" y="5867402"/>
            <a:ext cx="381000" cy="3238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BD4EF3-3280-4582-B51E-A589E89A1326}"/>
              </a:ext>
            </a:extLst>
          </p:cNvPr>
          <p:cNvSpPr txBox="1"/>
          <p:nvPr/>
        </p:nvSpPr>
        <p:spPr>
          <a:xfrm>
            <a:off x="4457700" y="5900352"/>
            <a:ext cx="453970" cy="276999"/>
          </a:xfrm>
          <a:prstGeom prst="rect">
            <a:avLst/>
          </a:prstGeom>
          <a:noFill/>
        </p:spPr>
        <p:txBody>
          <a:bodyPr wrap="none" rtlCol="0">
            <a:spAutoFit/>
          </a:bodyPr>
          <a:lstStyle/>
          <a:p>
            <a:r>
              <a:rPr lang="en-GB" sz="1200" dirty="0">
                <a:solidFill>
                  <a:srgbClr val="FF0000"/>
                </a:solidFill>
              </a:rPr>
              <a:t>3.25</a:t>
            </a:r>
            <a:endParaRPr lang="en-US" sz="1200" dirty="0">
              <a:solidFill>
                <a:srgbClr val="FF0000"/>
              </a:solidFill>
            </a:endParaRPr>
          </a:p>
        </p:txBody>
      </p:sp>
    </p:spTree>
    <p:extLst>
      <p:ext uri="{BB962C8B-B14F-4D97-AF65-F5344CB8AC3E}">
        <p14:creationId xmlns:p14="http://schemas.microsoft.com/office/powerpoint/2010/main" val="368538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8">
            <a:extLst>
              <a:ext uri="{FF2B5EF4-FFF2-40B4-BE49-F238E27FC236}">
                <a16:creationId xmlns:a16="http://schemas.microsoft.com/office/drawing/2014/main" id="{B553B894-A4FD-40F7-A17F-C6390230626B}"/>
              </a:ext>
            </a:extLst>
          </p:cNvPr>
          <p:cNvPicPr>
            <a:picLocks noGrp="1" noChangeAspect="1"/>
          </p:cNvPicPr>
          <p:nvPr>
            <p:ph type="pic" idx="10"/>
          </p:nvPr>
        </p:nvPicPr>
        <p:blipFill>
          <a:blip r:embed="rId2"/>
          <a:stretch/>
        </p:blipFill>
        <p:spPr>
          <a:xfrm>
            <a:off x="120650" y="976544"/>
            <a:ext cx="11950700" cy="5482168"/>
          </a:xfrm>
          <a:noFill/>
        </p:spPr>
      </p:pic>
      <p:sp>
        <p:nvSpPr>
          <p:cNvPr id="15" name="Subtitle 19">
            <a:extLst>
              <a:ext uri="{FF2B5EF4-FFF2-40B4-BE49-F238E27FC236}">
                <a16:creationId xmlns:a16="http://schemas.microsoft.com/office/drawing/2014/main" id="{31DC0C46-61BF-4349-83AA-D533EEE94241}"/>
              </a:ext>
            </a:extLst>
          </p:cNvPr>
          <p:cNvSpPr>
            <a:spLocks noGrp="1"/>
          </p:cNvSpPr>
          <p:nvPr>
            <p:ph type="subTitle" idx="1"/>
          </p:nvPr>
        </p:nvSpPr>
        <p:spPr>
          <a:xfrm>
            <a:off x="0" y="3912"/>
            <a:ext cx="12192000" cy="769211"/>
          </a:xfrm>
        </p:spPr>
        <p:txBody>
          <a:bodyPr/>
          <a:lstStyle/>
          <a:p>
            <a:pPr algn="ctr"/>
            <a:r>
              <a:rPr lang="ar-LB" sz="3600" b="0" i="0" dirty="0">
                <a:effectLst/>
                <a:latin typeface="Tahoma" panose="020B0604030504040204" pitchFamily="34" charset="0"/>
              </a:rPr>
              <a:t>ميزات الأداة الإضافية (٢/٥)</a:t>
            </a:r>
            <a:endParaRPr lang="en-US" sz="6000" dirty="0"/>
          </a:p>
        </p:txBody>
      </p:sp>
    </p:spTree>
    <p:extLst>
      <p:ext uri="{BB962C8B-B14F-4D97-AF65-F5344CB8AC3E}">
        <p14:creationId xmlns:p14="http://schemas.microsoft.com/office/powerpoint/2010/main" val="30991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6AAB348-1D78-4BBB-AA28-D0A74A529C47}"/>
              </a:ext>
            </a:extLst>
          </p:cNvPr>
          <p:cNvPicPr>
            <a:picLocks noGrp="1" noChangeAspect="1"/>
          </p:cNvPicPr>
          <p:nvPr>
            <p:ph type="pic" idx="10"/>
          </p:nvPr>
        </p:nvPicPr>
        <p:blipFill rotWithShape="1">
          <a:blip r:embed="rId2"/>
          <a:srcRect r="649" b="-2"/>
          <a:stretch/>
        </p:blipFill>
        <p:spPr>
          <a:xfrm>
            <a:off x="120650" y="901700"/>
            <a:ext cx="11950700" cy="5834063"/>
          </a:xfrm>
          <a:noFill/>
        </p:spPr>
      </p:pic>
      <p:sp>
        <p:nvSpPr>
          <p:cNvPr id="9" name="Subtitle 19">
            <a:extLst>
              <a:ext uri="{FF2B5EF4-FFF2-40B4-BE49-F238E27FC236}">
                <a16:creationId xmlns:a16="http://schemas.microsoft.com/office/drawing/2014/main" id="{08BE7CD4-CF7A-4D3D-83BA-F64A808B27AB}"/>
              </a:ext>
            </a:extLst>
          </p:cNvPr>
          <p:cNvSpPr>
            <a:spLocks noGrp="1"/>
          </p:cNvSpPr>
          <p:nvPr>
            <p:ph type="subTitle" idx="1"/>
          </p:nvPr>
        </p:nvSpPr>
        <p:spPr>
          <a:xfrm>
            <a:off x="0" y="5669"/>
            <a:ext cx="12192000" cy="769211"/>
          </a:xfrm>
        </p:spPr>
        <p:txBody>
          <a:bodyPr/>
          <a:lstStyle/>
          <a:p>
            <a:pPr algn="ctr"/>
            <a:r>
              <a:rPr lang="ar-LB" sz="3600" b="0" i="0" dirty="0">
                <a:effectLst/>
                <a:latin typeface="Tahoma" panose="020B0604030504040204" pitchFamily="34" charset="0"/>
              </a:rPr>
              <a:t>ميزات الأداة الإضافية (٣/٥)</a:t>
            </a:r>
            <a:endParaRPr lang="en-US" sz="4400" dirty="0"/>
          </a:p>
        </p:txBody>
      </p:sp>
    </p:spTree>
    <p:extLst>
      <p:ext uri="{BB962C8B-B14F-4D97-AF65-F5344CB8AC3E}">
        <p14:creationId xmlns:p14="http://schemas.microsoft.com/office/powerpoint/2010/main" val="326356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949FCE8-B1D6-4051-A403-F9F408AFAB6C}"/>
              </a:ext>
            </a:extLst>
          </p:cNvPr>
          <p:cNvPicPr>
            <a:picLocks noGrp="1" noChangeAspect="1"/>
          </p:cNvPicPr>
          <p:nvPr>
            <p:ph type="pic" idx="10"/>
          </p:nvPr>
        </p:nvPicPr>
        <p:blipFill>
          <a:blip r:embed="rId2"/>
          <a:stretch/>
        </p:blipFill>
        <p:spPr>
          <a:xfrm>
            <a:off x="120650" y="856615"/>
            <a:ext cx="11950700" cy="5676583"/>
          </a:xfrm>
          <a:noFill/>
        </p:spPr>
      </p:pic>
      <p:sp>
        <p:nvSpPr>
          <p:cNvPr id="10" name="Subtitle 19">
            <a:extLst>
              <a:ext uri="{FF2B5EF4-FFF2-40B4-BE49-F238E27FC236}">
                <a16:creationId xmlns:a16="http://schemas.microsoft.com/office/drawing/2014/main" id="{12E53DCC-207B-4889-BE9E-D43AC5C0858F}"/>
              </a:ext>
            </a:extLst>
          </p:cNvPr>
          <p:cNvSpPr>
            <a:spLocks noGrp="1"/>
          </p:cNvSpPr>
          <p:nvPr>
            <p:ph type="subTitle" idx="1"/>
          </p:nvPr>
        </p:nvSpPr>
        <p:spPr>
          <a:xfrm>
            <a:off x="0" y="13253"/>
            <a:ext cx="12192000" cy="769211"/>
          </a:xfrm>
        </p:spPr>
        <p:txBody>
          <a:bodyPr/>
          <a:lstStyle/>
          <a:p>
            <a:pPr algn="ctr"/>
            <a:r>
              <a:rPr lang="ar-LB" sz="3600" b="0" i="0" dirty="0">
                <a:effectLst/>
                <a:latin typeface="Tahoma" panose="020B0604030504040204" pitchFamily="34" charset="0"/>
              </a:rPr>
              <a:t>ميزات الأداة الإضافية (٥/</a:t>
            </a:r>
            <a:r>
              <a:rPr lang="en-US" sz="3600" b="0" i="0" dirty="0">
                <a:effectLst/>
                <a:latin typeface="Tahoma" panose="020B0604030504040204" pitchFamily="34" charset="0"/>
              </a:rPr>
              <a:t>٤</a:t>
            </a:r>
            <a:r>
              <a:rPr lang="ar-LB" sz="3600" b="0" i="0" dirty="0">
                <a:effectLst/>
                <a:latin typeface="Tahoma" panose="020B0604030504040204" pitchFamily="34" charset="0"/>
              </a:rPr>
              <a:t>)</a:t>
            </a:r>
            <a:endParaRPr lang="en-US" sz="3600" dirty="0"/>
          </a:p>
        </p:txBody>
      </p:sp>
    </p:spTree>
    <p:extLst>
      <p:ext uri="{BB962C8B-B14F-4D97-AF65-F5344CB8AC3E}">
        <p14:creationId xmlns:p14="http://schemas.microsoft.com/office/powerpoint/2010/main" val="177821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A3F1121-CCEF-4A1B-BF84-D32A6A92B364}"/>
              </a:ext>
            </a:extLst>
          </p:cNvPr>
          <p:cNvSpPr>
            <a:spLocks noGrp="1"/>
          </p:cNvSpPr>
          <p:nvPr>
            <p:ph sz="half" idx="2"/>
          </p:nvPr>
        </p:nvSpPr>
        <p:spPr>
          <a:xfrm>
            <a:off x="5615798" y="2520177"/>
            <a:ext cx="6006859" cy="3794360"/>
          </a:xfrm>
        </p:spPr>
        <p:txBody>
          <a:bodyPr>
            <a:normAutofit/>
          </a:bodyPr>
          <a:lstStyle/>
          <a:p>
            <a:pPr algn="r" rtl="1">
              <a:lnSpc>
                <a:spcPct val="100000"/>
              </a:lnSpc>
            </a:pPr>
            <a:r>
              <a:rPr lang="ar-EG" sz="1500" b="1" i="0" u="sng" dirty="0">
                <a:effectLst/>
              </a:rPr>
              <a:t>الخطوةالأولى: </a:t>
            </a:r>
            <a:r>
              <a:rPr lang="ar-EG" sz="1500" i="0" u="sng" dirty="0">
                <a:effectLst/>
              </a:rPr>
              <a:t>جمع وترتيب البيانات المجمعة</a:t>
            </a:r>
          </a:p>
          <a:p>
            <a:pPr algn="r" rtl="1">
              <a:lnSpc>
                <a:spcPct val="100000"/>
              </a:lnSpc>
            </a:pPr>
            <a:r>
              <a:rPr lang="ar-LB" sz="1500" b="0" i="0" dirty="0">
                <a:effectLst/>
              </a:rPr>
              <a:t>بدلاً من الحصول على البيانات الجزئية للدخل (أو الإنفاق) لجميع الأسر التي عادةً ما يشملها مسح الدخل و الإنفاق، يمكن الإعتماد فقط على بيانات مجمعة. البيانات المطلوبة في هذه الحالة (على سبيل المثال لا الحصر) هي:</a:t>
            </a:r>
            <a:endParaRPr lang="en-GB" sz="1500" b="0" i="0" dirty="0">
              <a:effectLst/>
            </a:endParaRPr>
          </a:p>
          <a:p>
            <a:pPr marL="285750" indent="-285750" algn="r" rtl="1">
              <a:lnSpc>
                <a:spcPct val="100000"/>
              </a:lnSpc>
              <a:buClr>
                <a:schemeClr val="tx1"/>
              </a:buClr>
              <a:buFont typeface="Wingdings" panose="05000000000000000000" pitchFamily="2" charset="2"/>
              <a:buChar char="q"/>
            </a:pPr>
            <a:r>
              <a:rPr lang="ar-LB" sz="1500" b="0" i="0" dirty="0">
                <a:effectLst/>
              </a:rPr>
              <a:t> متوسط إنفاق واستهلاك</a:t>
            </a:r>
            <a:r>
              <a:rPr lang="en-GB" sz="1500" b="0" i="0" dirty="0">
                <a:effectLst/>
              </a:rPr>
              <a:t> </a:t>
            </a:r>
            <a:r>
              <a:rPr lang="ar-LB" sz="1500" b="0" i="0" dirty="0">
                <a:effectLst/>
              </a:rPr>
              <a:t>(أو الدخل) الأسرة الشهري، مقسمة حسب مجموعات الإنفاق أو الإستهلاك  </a:t>
            </a:r>
          </a:p>
          <a:p>
            <a:pPr marL="285750" indent="-285750" algn="r" rtl="1">
              <a:lnSpc>
                <a:spcPct val="100000"/>
              </a:lnSpc>
              <a:buClr>
                <a:schemeClr val="tx1"/>
              </a:buClr>
              <a:buFont typeface="Wingdings" panose="05000000000000000000" pitchFamily="2" charset="2"/>
              <a:buChar char="q"/>
            </a:pPr>
            <a:r>
              <a:rPr lang="ar-LB" sz="1500" b="0" i="0" dirty="0">
                <a:effectLst/>
              </a:rPr>
              <a:t> متوسط ​​الدخل الإجمالي (أو الوطني)</a:t>
            </a:r>
            <a:endParaRPr lang="en-GB" sz="1500" b="0" i="0" dirty="0">
              <a:effectLst/>
            </a:endParaRPr>
          </a:p>
          <a:p>
            <a:pPr algn="r" rtl="1">
              <a:lnSpc>
                <a:spcPct val="100000"/>
              </a:lnSpc>
            </a:pPr>
            <a:endParaRPr lang="ar-LB" sz="1500" b="0" i="0" dirty="0">
              <a:effectLst/>
            </a:endParaRPr>
          </a:p>
          <a:p>
            <a:pPr algn="r" rtl="1">
              <a:lnSpc>
                <a:spcPct val="100000"/>
              </a:lnSpc>
            </a:pPr>
            <a:r>
              <a:rPr lang="ar-LB" sz="1500" i="0" u="sng" dirty="0">
                <a:effectLst/>
              </a:rPr>
              <a:t>بمجرد تجميع البيانات وترتيبها، ننتقل إلى </a:t>
            </a:r>
            <a:r>
              <a:rPr lang="ar-LB" sz="1500" b="1" i="0" u="sng" dirty="0">
                <a:effectLst/>
              </a:rPr>
              <a:t>الخطوة الثانية:</a:t>
            </a:r>
          </a:p>
          <a:p>
            <a:pPr marL="285750" indent="-285750" algn="r" rtl="1">
              <a:lnSpc>
                <a:spcPct val="100000"/>
              </a:lnSpc>
              <a:buClr>
                <a:schemeClr val="tx1"/>
              </a:buClr>
              <a:buFont typeface="Wingdings" panose="05000000000000000000" pitchFamily="2" charset="2"/>
              <a:buChar char="q"/>
            </a:pPr>
            <a:r>
              <a:rPr lang="ar-LB" sz="1500" b="1" i="0" dirty="0">
                <a:effectLst/>
              </a:rPr>
              <a:t>احتساب منحنى لورنز</a:t>
            </a:r>
            <a:r>
              <a:rPr lang="ar-LB" sz="1500" b="0" i="0" dirty="0">
                <a:effectLst/>
              </a:rPr>
              <a:t>: يجب أن يلتقط جميع المعلومات المتعلقة بنمط عدم المساواة النسبية بين السكان. توفر الأدبيات المتعلقة بتقدير منحنيات لورينز أشكالًا وظيفية مختلفة. اثنان من أفضل هذه المنحنيات أداءً هما منحنى لورنز التربيعي العام</a:t>
            </a:r>
            <a:r>
              <a:rPr lang="ar-EG" sz="1500" b="0" i="0" dirty="0">
                <a:effectLst/>
              </a:rPr>
              <a:t> </a:t>
            </a:r>
            <a:r>
              <a:rPr lang="en-US" sz="1500" b="0" i="0" dirty="0">
                <a:effectLst/>
              </a:rPr>
              <a:t>)</a:t>
            </a:r>
            <a:r>
              <a:rPr lang="ar-LB" sz="1500" b="0" i="0" dirty="0">
                <a:effectLst/>
              </a:rPr>
              <a:t>فيلاسينور وأرنولد 1984، 1989) وما يمكن تسميته بمنحنى بيتا لورينز (كاكواني 1980).</a:t>
            </a:r>
          </a:p>
          <a:p>
            <a:pPr algn="r" rtl="1">
              <a:lnSpc>
                <a:spcPct val="100000"/>
              </a:lnSpc>
            </a:pPr>
            <a:endParaRPr lang="en-US" sz="1500" dirty="0"/>
          </a:p>
          <a:p>
            <a:pPr algn="r" rtl="1">
              <a:lnSpc>
                <a:spcPct val="100000"/>
              </a:lnSpc>
            </a:pPr>
            <a:endParaRPr lang="en-US" sz="1500" dirty="0"/>
          </a:p>
        </p:txBody>
      </p:sp>
      <p:sp>
        <p:nvSpPr>
          <p:cNvPr id="17" name="Subtitle 3">
            <a:extLst>
              <a:ext uri="{FF2B5EF4-FFF2-40B4-BE49-F238E27FC236}">
                <a16:creationId xmlns:a16="http://schemas.microsoft.com/office/drawing/2014/main" id="{826FEE81-3045-D1AA-539F-7688BDF0B6A4}"/>
              </a:ext>
            </a:extLst>
          </p:cNvPr>
          <p:cNvSpPr>
            <a:spLocks noGrp="1"/>
          </p:cNvSpPr>
          <p:nvPr>
            <p:ph type="subTitle" idx="1"/>
          </p:nvPr>
        </p:nvSpPr>
        <p:spPr>
          <a:xfrm>
            <a:off x="5615798" y="1667820"/>
            <a:ext cx="6006859" cy="523220"/>
          </a:xfrm>
        </p:spPr>
        <p:txBody>
          <a:bodyPr/>
          <a:lstStyle/>
          <a:p>
            <a:pPr algn="ctr"/>
            <a:r>
              <a:rPr lang="ar-LB" dirty="0"/>
              <a:t>الخطوات المتبعة</a:t>
            </a:r>
            <a:endParaRPr lang="en-US" dirty="0"/>
          </a:p>
        </p:txBody>
      </p:sp>
      <p:graphicFrame>
        <p:nvGraphicFramePr>
          <p:cNvPr id="23" name="Picture Placeholder 22">
            <a:extLst>
              <a:ext uri="{FF2B5EF4-FFF2-40B4-BE49-F238E27FC236}">
                <a16:creationId xmlns:a16="http://schemas.microsoft.com/office/drawing/2014/main" id="{B9475547-00DD-4838-A687-FD080695F046}"/>
              </a:ext>
            </a:extLst>
          </p:cNvPr>
          <p:cNvGraphicFramePr>
            <a:graphicFrameLocks noGrp="1"/>
          </p:cNvGraphicFramePr>
          <p:nvPr>
            <p:ph type="pic" idx="10"/>
            <p:extLst>
              <p:ext uri="{D42A27DB-BD31-4B8C-83A1-F6EECF244321}">
                <p14:modId xmlns:p14="http://schemas.microsoft.com/office/powerpoint/2010/main" val="1186684218"/>
              </p:ext>
            </p:extLst>
          </p:nvPr>
        </p:nvGraphicFramePr>
        <p:xfrm>
          <a:off x="569913" y="1668463"/>
          <a:ext cx="4740275" cy="4646612"/>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19">
            <a:extLst>
              <a:ext uri="{FF2B5EF4-FFF2-40B4-BE49-F238E27FC236}">
                <a16:creationId xmlns:a16="http://schemas.microsoft.com/office/drawing/2014/main" id="{3EDE773D-FC36-4F06-A021-B6C6C78FD736}"/>
              </a:ext>
            </a:extLst>
          </p:cNvPr>
          <p:cNvSpPr txBox="1">
            <a:spLocks/>
          </p:cNvSpPr>
          <p:nvPr/>
        </p:nvSpPr>
        <p:spPr>
          <a:xfrm>
            <a:off x="0" y="-4365"/>
            <a:ext cx="12192000" cy="769211"/>
          </a:xfrm>
          <a:prstGeom prst="rect">
            <a:avLst/>
          </a:prstGeom>
          <a:solidFill>
            <a:srgbClr val="00B0F0"/>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a:r>
              <a:rPr lang="ar-LB" sz="3200" b="0" i="0" dirty="0">
                <a:effectLst/>
                <a:latin typeface="Tahoma" panose="020B0604030504040204" pitchFamily="34" charset="0"/>
              </a:rPr>
              <a:t>احتساب الفقر بالإعتماد على البيانات المجمعة والمحدودة</a:t>
            </a:r>
            <a:endParaRPr lang="en-US" sz="3200" dirty="0"/>
          </a:p>
        </p:txBody>
      </p:sp>
    </p:spTree>
    <p:extLst>
      <p:ext uri="{BB962C8B-B14F-4D97-AF65-F5344CB8AC3E}">
        <p14:creationId xmlns:p14="http://schemas.microsoft.com/office/powerpoint/2010/main" val="133718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536D14-33A2-4EC7-95AB-FC54B24E06D0}"/>
              </a:ext>
            </a:extLst>
          </p:cNvPr>
          <p:cNvPicPr>
            <a:picLocks noChangeAspect="1"/>
          </p:cNvPicPr>
          <p:nvPr/>
        </p:nvPicPr>
        <p:blipFill rotWithShape="1">
          <a:blip r:embed="rId2"/>
          <a:srcRect l="455" r="1732" b="1"/>
          <a:stretch/>
        </p:blipFill>
        <p:spPr>
          <a:xfrm>
            <a:off x="120650" y="701675"/>
            <a:ext cx="11950700" cy="5834063"/>
          </a:xfrm>
          <a:prstGeom prst="rect">
            <a:avLst/>
          </a:prstGeom>
          <a:noFill/>
          <a:ln>
            <a:noFill/>
          </a:ln>
        </p:spPr>
      </p:pic>
      <p:sp>
        <p:nvSpPr>
          <p:cNvPr id="12" name="Subtitle 19">
            <a:extLst>
              <a:ext uri="{FF2B5EF4-FFF2-40B4-BE49-F238E27FC236}">
                <a16:creationId xmlns:a16="http://schemas.microsoft.com/office/drawing/2014/main" id="{5C866B1E-590D-48CF-9EF9-28A2CD28FB05}"/>
              </a:ext>
            </a:extLst>
          </p:cNvPr>
          <p:cNvSpPr>
            <a:spLocks noGrp="1"/>
          </p:cNvSpPr>
          <p:nvPr>
            <p:ph type="subTitle" idx="1"/>
          </p:nvPr>
        </p:nvSpPr>
        <p:spPr>
          <a:xfrm>
            <a:off x="0" y="11960"/>
            <a:ext cx="12192000" cy="671960"/>
          </a:xfrm>
        </p:spPr>
        <p:txBody>
          <a:bodyPr/>
          <a:lstStyle/>
          <a:p>
            <a:pPr algn="ctr"/>
            <a:r>
              <a:rPr lang="ar-LB" sz="3600" b="0" i="0" dirty="0">
                <a:effectLst/>
                <a:latin typeface="Tahoma" panose="020B0604030504040204" pitchFamily="34" charset="0"/>
              </a:rPr>
              <a:t>ميزات الأداة الإضافية (٥/٥)</a:t>
            </a:r>
            <a:endParaRPr lang="en-US" sz="4400" dirty="0"/>
          </a:p>
        </p:txBody>
      </p:sp>
    </p:spTree>
    <p:extLst>
      <p:ext uri="{BB962C8B-B14F-4D97-AF65-F5344CB8AC3E}">
        <p14:creationId xmlns:p14="http://schemas.microsoft.com/office/powerpoint/2010/main" val="196796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3">
            <a:extLst>
              <a:ext uri="{FF2B5EF4-FFF2-40B4-BE49-F238E27FC236}">
                <a16:creationId xmlns:a16="http://schemas.microsoft.com/office/drawing/2014/main" id="{E60589BD-4662-DB8F-3A1D-8CF835B5A9FB}"/>
              </a:ext>
            </a:extLst>
          </p:cNvPr>
          <p:cNvSpPr/>
          <p:nvPr/>
        </p:nvSpPr>
        <p:spPr>
          <a:xfrm>
            <a:off x="6629144" y="1701944"/>
            <a:ext cx="5166616" cy="4740268"/>
          </a:xfrm>
          <a:custGeom>
            <a:avLst/>
            <a:gdLst/>
            <a:ahLst/>
            <a:cxnLst/>
            <a:rect l="l" t="t" r="r" b="b"/>
            <a:pathLst>
              <a:path w="753347" h="1298825">
                <a:moveTo>
                  <a:pt x="753347" y="0"/>
                </a:moveTo>
                <a:lnTo>
                  <a:pt x="753347" y="1184525"/>
                </a:lnTo>
                <a:lnTo>
                  <a:pt x="376673" y="1298825"/>
                </a:lnTo>
                <a:lnTo>
                  <a:pt x="0" y="1184525"/>
                </a:lnTo>
                <a:lnTo>
                  <a:pt x="0" y="0"/>
                </a:lnTo>
                <a:lnTo>
                  <a:pt x="753347" y="0"/>
                </a:ln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a:lstStyle/>
          <a:p>
            <a:endParaRPr lang="en-US" sz="1200"/>
          </a:p>
        </p:txBody>
      </p:sp>
      <p:sp>
        <p:nvSpPr>
          <p:cNvPr id="35" name="TextBox 31">
            <a:extLst>
              <a:ext uri="{FF2B5EF4-FFF2-40B4-BE49-F238E27FC236}">
                <a16:creationId xmlns:a16="http://schemas.microsoft.com/office/drawing/2014/main" id="{C4070A7C-8052-7111-BB9E-C83DF79F418A}"/>
              </a:ext>
            </a:extLst>
          </p:cNvPr>
          <p:cNvSpPr txBox="1"/>
          <p:nvPr/>
        </p:nvSpPr>
        <p:spPr>
          <a:xfrm>
            <a:off x="7067704" y="1773744"/>
            <a:ext cx="4240375" cy="544829"/>
          </a:xfrm>
          <a:prstGeom prst="rect">
            <a:avLst/>
          </a:prstGeom>
        </p:spPr>
        <p:txBody>
          <a:bodyPr wrap="square" lIns="0" tIns="0" rIns="0" bIns="0" rtlCol="0" anchor="t">
            <a:spAutoFit/>
          </a:bodyPr>
          <a:lstStyle/>
          <a:p>
            <a:pPr algn="r">
              <a:lnSpc>
                <a:spcPct val="107000"/>
              </a:lnSpc>
              <a:spcAft>
                <a:spcPts val="800"/>
              </a:spcAft>
            </a:pPr>
            <a:r>
              <a:rPr lang="ar-SA" sz="17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زيادة في متوسط ​​ الدخل في ظل عدم حدوث تغيير في دالة التوزيع</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Freeform 12">
            <a:extLst>
              <a:ext uri="{FF2B5EF4-FFF2-40B4-BE49-F238E27FC236}">
                <a16:creationId xmlns:a16="http://schemas.microsoft.com/office/drawing/2014/main" id="{774BDC4C-778D-94B9-E9F3-BA818EA8AF90}"/>
              </a:ext>
            </a:extLst>
          </p:cNvPr>
          <p:cNvSpPr/>
          <p:nvPr/>
        </p:nvSpPr>
        <p:spPr>
          <a:xfrm>
            <a:off x="8666067" y="853280"/>
            <a:ext cx="840844" cy="806978"/>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p:spPr>
        <p:style>
          <a:lnRef idx="2">
            <a:schemeClr val="accent3"/>
          </a:lnRef>
          <a:fillRef idx="1">
            <a:schemeClr val="lt1"/>
          </a:fillRef>
          <a:effectRef idx="0">
            <a:schemeClr val="accent3"/>
          </a:effectRef>
          <a:fontRef idx="minor">
            <a:schemeClr val="dk1"/>
          </a:fontRef>
        </p:style>
        <p:txBody>
          <a:bodyPr/>
          <a:lstStyle/>
          <a:p>
            <a:endParaRPr lang="en-US" sz="1200"/>
          </a:p>
        </p:txBody>
      </p:sp>
      <p:sp>
        <p:nvSpPr>
          <p:cNvPr id="18" name="Freeform 13">
            <a:extLst>
              <a:ext uri="{FF2B5EF4-FFF2-40B4-BE49-F238E27FC236}">
                <a16:creationId xmlns:a16="http://schemas.microsoft.com/office/drawing/2014/main" id="{03CD9A8A-57C6-E532-DF95-A97E82B8D99D}"/>
              </a:ext>
            </a:extLst>
          </p:cNvPr>
          <p:cNvSpPr/>
          <p:nvPr/>
        </p:nvSpPr>
        <p:spPr>
          <a:xfrm>
            <a:off x="8754107" y="919869"/>
            <a:ext cx="711483" cy="682827"/>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13538A"/>
          </a:solidFill>
        </p:spPr>
        <p:txBody>
          <a:bodyPr/>
          <a:lstStyle/>
          <a:p>
            <a:endParaRPr lang="en-US" sz="1200"/>
          </a:p>
        </p:txBody>
      </p:sp>
      <p:sp>
        <p:nvSpPr>
          <p:cNvPr id="10" name="Rectangle 6">
            <a:extLst>
              <a:ext uri="{FF2B5EF4-FFF2-40B4-BE49-F238E27FC236}">
                <a16:creationId xmlns:a16="http://schemas.microsoft.com/office/drawing/2014/main" id="{76B234A3-ED39-4B14-85EF-FA413B846133}"/>
              </a:ext>
            </a:extLst>
          </p:cNvPr>
          <p:cNvSpPr>
            <a:spLocks noChangeArrowheads="1"/>
          </p:cNvSpPr>
          <p:nvPr/>
        </p:nvSpPr>
        <p:spPr bwMode="auto">
          <a:xfrm>
            <a:off x="6659880" y="2415429"/>
            <a:ext cx="5014216" cy="329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lnSpc>
                <a:spcPct val="107000"/>
              </a:lnSpc>
              <a:spcAft>
                <a:spcPts val="80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تنخفض </a:t>
            </a:r>
            <a:r>
              <a:rPr lang="en-US" dirty="0">
                <a:solidFill>
                  <a:srgbClr val="000000"/>
                </a:solidFill>
                <a:latin typeface="Calibri" panose="020F0502020204030204" pitchFamily="34" charset="0"/>
                <a:cs typeface="Tahoma" panose="020B0604030504040204" pitchFamily="34" charset="0"/>
              </a:rPr>
              <a:t>نسبة الفقر </a:t>
            </a:r>
          </a:p>
          <a:p>
            <a:pPr marL="285750" indent="-285750" algn="r" rtl="1">
              <a:lnSpc>
                <a:spcPct val="107000"/>
              </a:lnSpc>
              <a:spcAft>
                <a:spcPts val="80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تزداد نسبة خفض الفقر مع المستوى الأولي لمتوسط الدخل </a:t>
            </a:r>
            <a:endParaRPr lang="en-US" dirty="0">
              <a:solidFill>
                <a:srgbClr val="000000"/>
              </a:solidFill>
              <a:latin typeface="Calibri" panose="020F0502020204030204" pitchFamily="34" charset="0"/>
              <a:cs typeface="Tahoma" panose="020B0604030504040204" pitchFamily="34" charset="0"/>
            </a:endParaRPr>
          </a:p>
          <a:p>
            <a:pPr marL="285750" indent="-285750" algn="r" rtl="1">
              <a:lnSpc>
                <a:spcPct val="107000"/>
              </a:lnSpc>
              <a:spcAft>
                <a:spcPts val="240"/>
              </a:spcAft>
              <a:buFont typeface="Wingdings" panose="05000000000000000000" pitchFamily="2" charset="2"/>
              <a:buChar char="q"/>
            </a:pPr>
            <a:r>
              <a:rPr lang="ar-SA" sz="18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تتضاءل نسبة خفض الفقر </a:t>
            </a:r>
            <a:r>
              <a:rPr lang="ar-SA" dirty="0">
                <a:solidFill>
                  <a:srgbClr val="000000"/>
                </a:solidFill>
                <a:latin typeface="Calibri" panose="020F0502020204030204" pitchFamily="34" charset="0"/>
                <a:cs typeface="Tahoma" panose="020B0604030504040204" pitchFamily="34" charset="0"/>
              </a:rPr>
              <a:t>مع المستوى الأولي اللامساواة</a:t>
            </a:r>
            <a:endParaRPr lang="en-US" dirty="0">
              <a:solidFill>
                <a:srgbClr val="000000"/>
              </a:solidFill>
              <a:latin typeface="Calibri" panose="020F0502020204030204" pitchFamily="34" charset="0"/>
              <a:cs typeface="Tahoma" panose="020B0604030504040204" pitchFamily="34" charset="0"/>
            </a:endParaRPr>
          </a:p>
          <a:p>
            <a:pPr marL="285750" indent="-285750" algn="r" rtl="1">
              <a:lnSpc>
                <a:spcPct val="107000"/>
              </a:lnSpc>
              <a:spcAft>
                <a:spcPts val="24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تزداد نسبة الفقر مع قيمة ألفا</a:t>
            </a:r>
            <a:endParaRPr lang="en-GB" dirty="0">
              <a:solidFill>
                <a:srgbClr val="000000"/>
              </a:solidFill>
              <a:latin typeface="Calibri" panose="020F0502020204030204" pitchFamily="34" charset="0"/>
              <a:cs typeface="Tahoma" panose="020B0604030504040204" pitchFamily="34" charset="0"/>
            </a:endParaRPr>
          </a:p>
          <a:p>
            <a:pPr algn="r" rtl="1">
              <a:lnSpc>
                <a:spcPct val="107000"/>
              </a:lnSpc>
              <a:spcAft>
                <a:spcPts val="240"/>
              </a:spcAft>
            </a:pPr>
            <a:r>
              <a:rPr lang="ar-SA" dirty="0">
                <a:solidFill>
                  <a:srgbClr val="000000"/>
                </a:solidFill>
                <a:latin typeface="Calibri" panose="020F0502020204030204" pitchFamily="34" charset="0"/>
                <a:cs typeface="Tahoma" panose="020B0604030504040204" pitchFamily="34" charset="0"/>
              </a:rPr>
              <a:t>مقياس فوستر غرير ثوربيك المتري</a:t>
            </a:r>
            <a:r>
              <a:rPr lang="en-US" dirty="0">
                <a:solidFill>
                  <a:srgbClr val="000000"/>
                </a:solidFill>
                <a:latin typeface="Calibri" panose="020F0502020204030204" pitchFamily="34" charset="0"/>
                <a:cs typeface="Tahoma" panose="020B0604030504040204" pitchFamily="34" charset="0"/>
              </a:rPr>
              <a:t> FGT - </a:t>
            </a:r>
            <a:r>
              <a:rPr lang="ar-SA" dirty="0">
                <a:solidFill>
                  <a:srgbClr val="000000"/>
                </a:solidFill>
                <a:latin typeface="Calibri" panose="020F0502020204030204" pitchFamily="34" charset="0"/>
                <a:cs typeface="Tahoma" panose="020B0604030504040204" pitchFamily="34" charset="0"/>
              </a:rPr>
              <a:t>و ترفع صيغة</a:t>
            </a:r>
            <a:r>
              <a:rPr lang="en-US" dirty="0">
                <a:solidFill>
                  <a:srgbClr val="000000"/>
                </a:solidFill>
                <a:latin typeface="Calibri" panose="020F0502020204030204" pitchFamily="34" charset="0"/>
                <a:cs typeface="Tahoma" panose="020B0604030504040204" pitchFamily="34" charset="0"/>
              </a:rPr>
              <a:t> FGT </a:t>
            </a:r>
            <a:r>
              <a:rPr lang="ar-SA" dirty="0">
                <a:solidFill>
                  <a:srgbClr val="000000"/>
                </a:solidFill>
                <a:latin typeface="Calibri" panose="020F0502020204030204" pitchFamily="34" charset="0"/>
                <a:cs typeface="Tahoma" panose="020B0604030504040204" pitchFamily="34" charset="0"/>
              </a:rPr>
              <a:t>المجاميع إلى قوة ألفا</a:t>
            </a:r>
            <a:r>
              <a:rPr lang="en-US" dirty="0">
                <a:solidFill>
                  <a:srgbClr val="000000"/>
                </a:solidFill>
                <a:latin typeface="Calibri" panose="020F0502020204030204" pitchFamily="34" charset="0"/>
                <a:cs typeface="Tahoma" panose="020B0604030504040204" pitchFamily="34" charset="0"/>
              </a:rPr>
              <a:t>(α)</a:t>
            </a:r>
            <a:r>
              <a:rPr lang="ar-SA" dirty="0">
                <a:solidFill>
                  <a:srgbClr val="000000"/>
                </a:solidFill>
                <a:latin typeface="Calibri" panose="020F0502020204030204" pitchFamily="34" charset="0"/>
                <a:cs typeface="Tahoma" panose="020B0604030504040204" pitchFamily="34" charset="0"/>
              </a:rPr>
              <a:t>، إذ تكون</a:t>
            </a:r>
            <a:r>
              <a:rPr lang="en-US" dirty="0">
                <a:solidFill>
                  <a:srgbClr val="000000"/>
                </a:solidFill>
                <a:latin typeface="Calibri" panose="020F0502020204030204" pitchFamily="34" charset="0"/>
                <a:cs typeface="Tahoma" panose="020B0604030504040204" pitchFamily="34" charset="0"/>
              </a:rPr>
              <a:t> FGT0 </a:t>
            </a:r>
            <a:r>
              <a:rPr lang="ar-SA" dirty="0">
                <a:solidFill>
                  <a:srgbClr val="000000"/>
                </a:solidFill>
                <a:latin typeface="Calibri" panose="020F0502020204030204" pitchFamily="34" charset="0"/>
                <a:cs typeface="Tahoma" panose="020B0604030504040204" pitchFamily="34" charset="0"/>
              </a:rPr>
              <a:t>مؤشر نسبة الفقر، </a:t>
            </a:r>
            <a:r>
              <a:rPr lang="en-US" dirty="0">
                <a:solidFill>
                  <a:srgbClr val="000000"/>
                </a:solidFill>
                <a:latin typeface="Calibri" panose="020F0502020204030204" pitchFamily="34" charset="0"/>
                <a:cs typeface="Tahoma" panose="020B0604030504040204" pitchFamily="34" charset="0"/>
              </a:rPr>
              <a:t>FGT1 </a:t>
            </a:r>
            <a:r>
              <a:rPr lang="ar-SA" dirty="0">
                <a:solidFill>
                  <a:srgbClr val="000000"/>
                </a:solidFill>
                <a:latin typeface="Calibri" panose="020F0502020204030204" pitchFamily="34" charset="0"/>
                <a:cs typeface="Tahoma" panose="020B0604030504040204" pitchFamily="34" charset="0"/>
              </a:rPr>
              <a:t>مؤشر فجوة الفقر، </a:t>
            </a:r>
            <a:r>
              <a:rPr lang="en-US" dirty="0">
                <a:solidFill>
                  <a:srgbClr val="000000"/>
                </a:solidFill>
                <a:latin typeface="Calibri" panose="020F0502020204030204" pitchFamily="34" charset="0"/>
                <a:cs typeface="Tahoma" panose="020B0604030504040204" pitchFamily="34" charset="0"/>
              </a:rPr>
              <a:t>FGT2 </a:t>
            </a:r>
            <a:r>
              <a:rPr lang="ar-SA" dirty="0">
                <a:solidFill>
                  <a:srgbClr val="000000"/>
                </a:solidFill>
                <a:latin typeface="Calibri" panose="020F0502020204030204" pitchFamily="34" charset="0"/>
                <a:cs typeface="Tahoma" panose="020B0604030504040204" pitchFamily="34" charset="0"/>
              </a:rPr>
              <a:t>مؤشر فجوة الفقر التربيعي</a:t>
            </a:r>
            <a:endParaRPr lang="en-US" dirty="0">
              <a:solidFill>
                <a:srgbClr val="000000"/>
              </a:solidFill>
              <a:latin typeface="Calibri" panose="020F0502020204030204" pitchFamily="34" charset="0"/>
              <a:cs typeface="Tahoma" panose="020B0604030504040204" pitchFamily="34" charset="0"/>
            </a:endParaRPr>
          </a:p>
        </p:txBody>
      </p:sp>
      <p:sp>
        <p:nvSpPr>
          <p:cNvPr id="47" name="Freeform 3">
            <a:extLst>
              <a:ext uri="{FF2B5EF4-FFF2-40B4-BE49-F238E27FC236}">
                <a16:creationId xmlns:a16="http://schemas.microsoft.com/office/drawing/2014/main" id="{5095A352-31D8-49CA-ADF1-74E8F36FCDA2}"/>
              </a:ext>
            </a:extLst>
          </p:cNvPr>
          <p:cNvSpPr/>
          <p:nvPr/>
        </p:nvSpPr>
        <p:spPr>
          <a:xfrm>
            <a:off x="517904" y="1758648"/>
            <a:ext cx="5166616" cy="4683563"/>
          </a:xfrm>
          <a:custGeom>
            <a:avLst/>
            <a:gdLst/>
            <a:ahLst/>
            <a:cxnLst/>
            <a:rect l="l" t="t" r="r" b="b"/>
            <a:pathLst>
              <a:path w="753347" h="1298825">
                <a:moveTo>
                  <a:pt x="753347" y="0"/>
                </a:moveTo>
                <a:lnTo>
                  <a:pt x="753347" y="1184525"/>
                </a:lnTo>
                <a:lnTo>
                  <a:pt x="376673" y="1298825"/>
                </a:lnTo>
                <a:lnTo>
                  <a:pt x="0" y="1184525"/>
                </a:lnTo>
                <a:lnTo>
                  <a:pt x="0" y="0"/>
                </a:lnTo>
                <a:lnTo>
                  <a:pt x="753347" y="0"/>
                </a:ln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a:lstStyle/>
          <a:p>
            <a:endParaRPr lang="en-US" sz="1200"/>
          </a:p>
        </p:txBody>
      </p:sp>
      <p:sp>
        <p:nvSpPr>
          <p:cNvPr id="48" name="TextBox 31">
            <a:extLst>
              <a:ext uri="{FF2B5EF4-FFF2-40B4-BE49-F238E27FC236}">
                <a16:creationId xmlns:a16="http://schemas.microsoft.com/office/drawing/2014/main" id="{90D7CB3B-1635-4587-97B5-C6EC66FA7C7B}"/>
              </a:ext>
            </a:extLst>
          </p:cNvPr>
          <p:cNvSpPr txBox="1"/>
          <p:nvPr/>
        </p:nvSpPr>
        <p:spPr>
          <a:xfrm>
            <a:off x="697384" y="1806317"/>
            <a:ext cx="4240375" cy="534698"/>
          </a:xfrm>
          <a:prstGeom prst="rect">
            <a:avLst/>
          </a:prstGeom>
        </p:spPr>
        <p:txBody>
          <a:bodyPr wrap="square" lIns="0" tIns="0" rIns="0" bIns="0" rtlCol="0" anchor="t">
            <a:spAutoFit/>
          </a:bodyPr>
          <a:lstStyle/>
          <a:p>
            <a:pPr algn="r">
              <a:lnSpc>
                <a:spcPct val="107000"/>
              </a:lnSpc>
              <a:spcAft>
                <a:spcPts val="800"/>
              </a:spcAft>
            </a:pPr>
            <a:r>
              <a:rPr lang="ar-SA" sz="17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تغيير في دالة التوزيع (نمو لصالح الفقراء</a:t>
            </a:r>
            <a:r>
              <a:rPr lang="ar-EG" sz="17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a:t>
            </a:r>
            <a:r>
              <a:rPr lang="ar-SA" sz="17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في ظل عدم حدوث تغيير لمتوسط الدخل</a:t>
            </a:r>
          </a:p>
        </p:txBody>
      </p:sp>
      <p:sp>
        <p:nvSpPr>
          <p:cNvPr id="49" name="Rectangle 6">
            <a:extLst>
              <a:ext uri="{FF2B5EF4-FFF2-40B4-BE49-F238E27FC236}">
                <a16:creationId xmlns:a16="http://schemas.microsoft.com/office/drawing/2014/main" id="{255AD26F-D7AE-41CE-A71B-7EA4EDD158BA}"/>
              </a:ext>
            </a:extLst>
          </p:cNvPr>
          <p:cNvSpPr>
            <a:spLocks noChangeArrowheads="1"/>
          </p:cNvSpPr>
          <p:nvPr/>
        </p:nvSpPr>
        <p:spPr bwMode="auto">
          <a:xfrm>
            <a:off x="517904" y="3005334"/>
            <a:ext cx="5014216" cy="27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lnSpc>
                <a:spcPct val="107000"/>
              </a:lnSpc>
              <a:spcAft>
                <a:spcPts val="80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تنخفض </a:t>
            </a:r>
            <a:r>
              <a:rPr lang="en-US" dirty="0">
                <a:solidFill>
                  <a:srgbClr val="000000"/>
                </a:solidFill>
                <a:latin typeface="Calibri" panose="020F0502020204030204" pitchFamily="34" charset="0"/>
                <a:cs typeface="Tahoma" panose="020B0604030504040204" pitchFamily="34" charset="0"/>
              </a:rPr>
              <a:t>نسبة الفقر </a:t>
            </a:r>
            <a:r>
              <a:rPr lang="ar-LB" dirty="0">
                <a:solidFill>
                  <a:srgbClr val="000000"/>
                </a:solidFill>
                <a:latin typeface="Calibri" panose="020F0502020204030204" pitchFamily="34" charset="0"/>
                <a:cs typeface="Tahoma" panose="020B0604030504040204" pitchFamily="34" charset="0"/>
              </a:rPr>
              <a:t>(طالما أن نسبة خط الفقر إلى متوسط ​​الدخل أقل من قيمة 1)</a:t>
            </a:r>
            <a:endParaRPr lang="en-US" dirty="0">
              <a:solidFill>
                <a:srgbClr val="000000"/>
              </a:solidFill>
              <a:latin typeface="Calibri" panose="020F0502020204030204" pitchFamily="34" charset="0"/>
              <a:cs typeface="Tahoma" panose="020B0604030504040204" pitchFamily="34" charset="0"/>
            </a:endParaRPr>
          </a:p>
          <a:p>
            <a:pPr marL="285750" indent="-285750" algn="r" rtl="1">
              <a:lnSpc>
                <a:spcPct val="107000"/>
              </a:lnSpc>
              <a:spcAft>
                <a:spcPts val="80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تزداد نسبة خفض الفقر بشكل رتيب مع المستوى الأولي لمتوسط الدخل </a:t>
            </a:r>
            <a:r>
              <a:rPr lang="en-GB" dirty="0">
                <a:solidFill>
                  <a:srgbClr val="000000"/>
                </a:solidFill>
                <a:latin typeface="Calibri" panose="020F0502020204030204" pitchFamily="34" charset="0"/>
                <a:cs typeface="Tahoma" panose="020B0604030504040204" pitchFamily="34" charset="0"/>
              </a:rPr>
              <a:t>  </a:t>
            </a:r>
            <a:endParaRPr lang="en-US" dirty="0">
              <a:solidFill>
                <a:srgbClr val="000000"/>
              </a:solidFill>
              <a:latin typeface="Calibri" panose="020F0502020204030204" pitchFamily="34" charset="0"/>
              <a:cs typeface="Tahoma" panose="020B0604030504040204" pitchFamily="34" charset="0"/>
            </a:endParaRPr>
          </a:p>
          <a:p>
            <a:pPr marL="285750" indent="-285750" algn="r" rtl="1">
              <a:lnSpc>
                <a:spcPct val="107000"/>
              </a:lnSpc>
              <a:spcAft>
                <a:spcPts val="24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تتضاءل نسبة خفض الفقر بشكل رتيب مع المستوى الأولي اللامساواة</a:t>
            </a:r>
            <a:endParaRPr lang="en-US" dirty="0">
              <a:solidFill>
                <a:srgbClr val="000000"/>
              </a:solidFill>
              <a:latin typeface="Calibri" panose="020F0502020204030204" pitchFamily="34" charset="0"/>
              <a:cs typeface="Tahoma" panose="020B0604030504040204" pitchFamily="34" charset="0"/>
            </a:endParaRPr>
          </a:p>
          <a:p>
            <a:pPr marL="285750" indent="-285750" algn="r" rtl="1">
              <a:lnSpc>
                <a:spcPct val="107000"/>
              </a:lnSpc>
              <a:spcAft>
                <a:spcPts val="24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تزداد نسبة الفقر بشكل رتيب مع قيمة ألفا</a:t>
            </a:r>
            <a:endParaRPr lang="en-US" dirty="0">
              <a:solidFill>
                <a:srgbClr val="000000"/>
              </a:solidFill>
              <a:latin typeface="Calibri" panose="020F0502020204030204" pitchFamily="34" charset="0"/>
              <a:cs typeface="Tahoma" panose="020B0604030504040204" pitchFamily="34" charset="0"/>
            </a:endParaRPr>
          </a:p>
          <a:p>
            <a:pPr algn="r" rtl="1">
              <a:lnSpc>
                <a:spcPct val="107000"/>
              </a:lnSpc>
              <a:spcAft>
                <a:spcPts val="240"/>
              </a:spcAft>
            </a:pPr>
            <a:endParaRPr lang="en-US" dirty="0">
              <a:solidFill>
                <a:srgbClr val="000000"/>
              </a:solidFill>
              <a:latin typeface="Calibri" panose="020F0502020204030204" pitchFamily="34" charset="0"/>
              <a:cs typeface="Tahoma" panose="020B0604030504040204" pitchFamily="34" charset="0"/>
            </a:endParaRPr>
          </a:p>
        </p:txBody>
      </p:sp>
      <p:sp>
        <p:nvSpPr>
          <p:cNvPr id="50" name="Freeform 12">
            <a:extLst>
              <a:ext uri="{FF2B5EF4-FFF2-40B4-BE49-F238E27FC236}">
                <a16:creationId xmlns:a16="http://schemas.microsoft.com/office/drawing/2014/main" id="{ADF18632-D3E0-46D3-8A05-9013CF00BDD2}"/>
              </a:ext>
            </a:extLst>
          </p:cNvPr>
          <p:cNvSpPr/>
          <p:nvPr/>
        </p:nvSpPr>
        <p:spPr>
          <a:xfrm>
            <a:off x="2585307" y="885938"/>
            <a:ext cx="840844" cy="806978"/>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p:spPr>
        <p:style>
          <a:lnRef idx="2">
            <a:schemeClr val="accent3"/>
          </a:lnRef>
          <a:fillRef idx="1">
            <a:schemeClr val="lt1"/>
          </a:fillRef>
          <a:effectRef idx="0">
            <a:schemeClr val="accent3"/>
          </a:effectRef>
          <a:fontRef idx="minor">
            <a:schemeClr val="dk1"/>
          </a:fontRef>
        </p:style>
        <p:txBody>
          <a:bodyPr/>
          <a:lstStyle/>
          <a:p>
            <a:endParaRPr lang="en-US" sz="1200"/>
          </a:p>
        </p:txBody>
      </p:sp>
      <p:sp>
        <p:nvSpPr>
          <p:cNvPr id="52" name="Freeform 13">
            <a:extLst>
              <a:ext uri="{FF2B5EF4-FFF2-40B4-BE49-F238E27FC236}">
                <a16:creationId xmlns:a16="http://schemas.microsoft.com/office/drawing/2014/main" id="{9D257551-43A0-4366-87D3-B0B35679C506}"/>
              </a:ext>
            </a:extLst>
          </p:cNvPr>
          <p:cNvSpPr/>
          <p:nvPr/>
        </p:nvSpPr>
        <p:spPr>
          <a:xfrm>
            <a:off x="2673347" y="952527"/>
            <a:ext cx="711483" cy="682827"/>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13538A"/>
          </a:solidFill>
        </p:spPr>
        <p:txBody>
          <a:bodyPr/>
          <a:lstStyle/>
          <a:p>
            <a:endParaRPr lang="en-US" sz="1200"/>
          </a:p>
        </p:txBody>
      </p:sp>
      <p:sp>
        <p:nvSpPr>
          <p:cNvPr id="55" name="Subtitle 19">
            <a:extLst>
              <a:ext uri="{FF2B5EF4-FFF2-40B4-BE49-F238E27FC236}">
                <a16:creationId xmlns:a16="http://schemas.microsoft.com/office/drawing/2014/main" id="{4B4EB9E8-F0B4-42EC-B77F-46B804B9F678}"/>
              </a:ext>
            </a:extLst>
          </p:cNvPr>
          <p:cNvSpPr txBox="1">
            <a:spLocks/>
          </p:cNvSpPr>
          <p:nvPr/>
        </p:nvSpPr>
        <p:spPr>
          <a:xfrm>
            <a:off x="0" y="0"/>
            <a:ext cx="12192000" cy="851139"/>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spcBef>
                <a:spcPts val="600"/>
              </a:spcBef>
              <a:spcAft>
                <a:spcPts val="600"/>
              </a:spcAft>
              <a:buNone/>
            </a:pPr>
            <a:r>
              <a:rPr lang="ar-SA" sz="3600" b="1" dirty="0">
                <a:solidFill>
                  <a:schemeClr val="bg1"/>
                </a:solidFill>
                <a:latin typeface="Times New Roman" panose="02020603050405020304" pitchFamily="18" charset="0"/>
              </a:rPr>
              <a:t>توصيات في السياسة العامة لخفض الفقر </a:t>
            </a:r>
            <a:endParaRPr lang="ar-LB" sz="3600" b="1" dirty="0">
              <a:solidFill>
                <a:schemeClr val="bg1"/>
              </a:solidFill>
              <a:latin typeface="Times New Roman" panose="02020603050405020304" pitchFamily="18" charset="0"/>
            </a:endParaRPr>
          </a:p>
        </p:txBody>
      </p:sp>
      <p:pic>
        <p:nvPicPr>
          <p:cNvPr id="5" name="Picture 4">
            <a:extLst>
              <a:ext uri="{FF2B5EF4-FFF2-40B4-BE49-F238E27FC236}">
                <a16:creationId xmlns:a16="http://schemas.microsoft.com/office/drawing/2014/main" id="{AFC4CAB7-740A-E8DF-C031-484829D7DC1E}"/>
              </a:ext>
            </a:extLst>
          </p:cNvPr>
          <p:cNvPicPr>
            <a:picLocks noChangeAspect="1"/>
          </p:cNvPicPr>
          <p:nvPr/>
        </p:nvPicPr>
        <p:blipFill>
          <a:blip r:embed="rId3"/>
          <a:stretch>
            <a:fillRect/>
          </a:stretch>
        </p:blipFill>
        <p:spPr>
          <a:xfrm>
            <a:off x="8049842" y="5649483"/>
            <a:ext cx="2266950" cy="612499"/>
          </a:xfrm>
          <a:prstGeom prst="rect">
            <a:avLst/>
          </a:prstGeom>
        </p:spPr>
      </p:pic>
    </p:spTree>
    <p:extLst>
      <p:ext uri="{BB962C8B-B14F-4D97-AF65-F5344CB8AC3E}">
        <p14:creationId xmlns:p14="http://schemas.microsoft.com/office/powerpoint/2010/main" val="11391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274BEF-241C-DDB4-1FB8-1A07979A965C}"/>
              </a:ext>
            </a:extLst>
          </p:cNvPr>
          <p:cNvSpPr txBox="1"/>
          <p:nvPr/>
        </p:nvSpPr>
        <p:spPr>
          <a:xfrm>
            <a:off x="6016738" y="1276494"/>
            <a:ext cx="3413522" cy="1519455"/>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 الأولي:</a:t>
            </a:r>
            <a:r>
              <a:rPr lang="ar-LB" sz="1600" b="1" dirty="0">
                <a:solidFill>
                  <a:srgbClr val="000000"/>
                </a:solidFill>
                <a:latin typeface="Tahoma" panose="020B0604030504040204" pitchFamily="34" charset="0"/>
              </a:rPr>
              <a:t> 60000</a:t>
            </a:r>
            <a:endParaRPr lang="en-US" sz="1600" b="1"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a:t>
            </a:r>
            <a:r>
              <a:rPr lang="en-GB" sz="1600" dirty="0">
                <a:solidFill>
                  <a:srgbClr val="000000"/>
                </a:solidFill>
                <a:latin typeface="Tahoma" panose="020B0604030504040204" pitchFamily="34" charset="0"/>
              </a:rPr>
              <a:t>20</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chemeClr val="accent1"/>
                </a:solidFill>
                <a:latin typeface="Tahoma" panose="020B0604030504040204" pitchFamily="34" charset="0"/>
              </a:rPr>
              <a:t>%30</a:t>
            </a:r>
            <a:endParaRPr lang="en-US" sz="1600" b="1" dirty="0">
              <a:solidFill>
                <a:schemeClr val="accent1"/>
              </a:solidFill>
              <a:latin typeface="Tahoma" panose="020B0604030504040204" pitchFamily="34" charset="0"/>
            </a:endParaRPr>
          </a:p>
        </p:txBody>
      </p:sp>
      <p:sp>
        <p:nvSpPr>
          <p:cNvPr id="8" name="TextBox 7">
            <a:extLst>
              <a:ext uri="{FF2B5EF4-FFF2-40B4-BE49-F238E27FC236}">
                <a16:creationId xmlns:a16="http://schemas.microsoft.com/office/drawing/2014/main" id="{7F5D457E-33F0-6880-D882-ECCFBF243C78}"/>
              </a:ext>
            </a:extLst>
          </p:cNvPr>
          <p:cNvSpPr txBox="1"/>
          <p:nvPr/>
        </p:nvSpPr>
        <p:spPr>
          <a:xfrm>
            <a:off x="2629359" y="1249346"/>
            <a:ext cx="3205258" cy="1546603"/>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 الأولي : </a:t>
            </a:r>
            <a:r>
              <a:rPr lang="ar-LB" sz="1600" b="1" dirty="0">
                <a:solidFill>
                  <a:srgbClr val="000000"/>
                </a:solidFill>
                <a:latin typeface="Tahoma" panose="020B0604030504040204" pitchFamily="34" charset="0"/>
              </a:rPr>
              <a:t>40000</a:t>
            </a:r>
            <a:endParaRPr lang="en-US" sz="1600" b="1"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a:t>
            </a:r>
            <a:r>
              <a:rPr lang="en-GB" sz="1600" dirty="0">
                <a:solidFill>
                  <a:srgbClr val="000000"/>
                </a:solidFill>
                <a:latin typeface="Tahoma" panose="020B0604030504040204" pitchFamily="34" charset="0"/>
              </a:rPr>
              <a:t>31</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chemeClr val="accent1"/>
                </a:solidFill>
                <a:latin typeface="Tahoma" panose="020B0604030504040204" pitchFamily="34" charset="0"/>
              </a:rPr>
              <a:t>%30</a:t>
            </a:r>
            <a:endParaRPr lang="en-US" sz="1600" b="1" dirty="0">
              <a:solidFill>
                <a:schemeClr val="accent1"/>
              </a:solidFill>
              <a:latin typeface="Tahoma" panose="020B0604030504040204" pitchFamily="34" charset="0"/>
            </a:endParaRPr>
          </a:p>
        </p:txBody>
      </p:sp>
      <p:sp>
        <p:nvSpPr>
          <p:cNvPr id="12" name="Arrow: Down 11">
            <a:extLst>
              <a:ext uri="{FF2B5EF4-FFF2-40B4-BE49-F238E27FC236}">
                <a16:creationId xmlns:a16="http://schemas.microsoft.com/office/drawing/2014/main" id="{625EB302-8D31-588A-C450-DFE937932D95}"/>
              </a:ext>
            </a:extLst>
          </p:cNvPr>
          <p:cNvSpPr/>
          <p:nvPr/>
        </p:nvSpPr>
        <p:spPr>
          <a:xfrm>
            <a:off x="5599915" y="2953851"/>
            <a:ext cx="657225" cy="11906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53A621-D6A6-4FBA-902B-297615B524D9}"/>
              </a:ext>
            </a:extLst>
          </p:cNvPr>
          <p:cNvSpPr txBox="1"/>
          <p:nvPr/>
        </p:nvSpPr>
        <p:spPr>
          <a:xfrm>
            <a:off x="2629359" y="4280416"/>
            <a:ext cx="326231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 </a:t>
            </a:r>
            <a:r>
              <a:rPr lang="en-GB" sz="1600" dirty="0">
                <a:solidFill>
                  <a:srgbClr val="000000"/>
                </a:solidFill>
                <a:latin typeface="Tahoma" panose="020B0604030504040204" pitchFamily="34" charset="0"/>
              </a:rPr>
              <a:t>40400</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30</a:t>
            </a:r>
            <a:endParaRPr lang="ar-LB"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en-GB" sz="1600" b="1" dirty="0">
                <a:solidFill>
                  <a:srgbClr val="000000"/>
                </a:solidFill>
                <a:latin typeface="Tahoma" panose="020B0604030504040204" pitchFamily="34" charset="0"/>
                <a:cs typeface="Tahoma" panose="020B0604030504040204" pitchFamily="34" charset="0"/>
              </a:rPr>
              <a:t>1</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%30</a:t>
            </a:r>
            <a:endParaRPr lang="en-US" sz="1600" dirty="0">
              <a:solidFill>
                <a:srgbClr val="000000"/>
              </a:solidFill>
              <a:latin typeface="Tahoma" panose="020B0604030504040204" pitchFamily="34" charset="0"/>
            </a:endParaRPr>
          </a:p>
        </p:txBody>
      </p:sp>
      <p:sp>
        <p:nvSpPr>
          <p:cNvPr id="15" name="TextBox 14">
            <a:extLst>
              <a:ext uri="{FF2B5EF4-FFF2-40B4-BE49-F238E27FC236}">
                <a16:creationId xmlns:a16="http://schemas.microsoft.com/office/drawing/2014/main" id="{C6EFC315-13C0-B38C-2E50-C5EF9B5EC580}"/>
              </a:ext>
            </a:extLst>
          </p:cNvPr>
          <p:cNvSpPr txBox="1"/>
          <p:nvPr/>
        </p:nvSpPr>
        <p:spPr>
          <a:xfrm>
            <a:off x="3162807" y="3256777"/>
            <a:ext cx="2138362" cy="584775"/>
          </a:xfrm>
          <a:prstGeom prst="rect">
            <a:avLst/>
          </a:prstGeom>
          <a:noFill/>
        </p:spPr>
        <p:txBody>
          <a:bodyPr wrap="square" rtlCol="0">
            <a:spAutoFit/>
          </a:bodyPr>
          <a:lstStyle/>
          <a:p>
            <a:pPr algn="r" rtl="1"/>
            <a:r>
              <a:rPr lang="ar-SA" sz="1600" b="1" dirty="0">
                <a:solidFill>
                  <a:schemeClr val="accent1"/>
                </a:solidFill>
                <a:latin typeface="Tahoma" panose="020B0604030504040204" pitchFamily="34" charset="0"/>
              </a:rPr>
              <a:t>زيادة</a:t>
            </a:r>
            <a:r>
              <a:rPr lang="en-US" sz="1600" b="1" dirty="0">
                <a:solidFill>
                  <a:schemeClr val="accent1"/>
                </a:solidFill>
                <a:latin typeface="Tahoma" panose="020B0604030504040204" pitchFamily="34" charset="0"/>
              </a:rPr>
              <a:t> 1% </a:t>
            </a:r>
            <a:r>
              <a:rPr lang="ar-SA" sz="1600" b="1" dirty="0">
                <a:solidFill>
                  <a:schemeClr val="accent1"/>
                </a:solidFill>
                <a:latin typeface="Tahoma" panose="020B0604030504040204" pitchFamily="34" charset="0"/>
              </a:rPr>
              <a:t> في متوسط</a:t>
            </a:r>
            <a:r>
              <a:rPr lang="en-US" sz="1600" b="1" dirty="0">
                <a:solidFill>
                  <a:schemeClr val="accent1"/>
                </a:solidFill>
                <a:latin typeface="Tahoma" panose="020B0604030504040204" pitchFamily="34" charset="0"/>
              </a:rPr>
              <a:t> </a:t>
            </a:r>
            <a:r>
              <a:rPr lang="ar-LB" sz="1600" b="1" dirty="0">
                <a:solidFill>
                  <a:schemeClr val="accent1"/>
                </a:solidFill>
                <a:latin typeface="Tahoma" panose="020B0604030504040204" pitchFamily="34" charset="0"/>
              </a:rPr>
              <a:t>الدخل</a:t>
            </a:r>
            <a:endParaRPr lang="en-US" sz="1600" b="1" dirty="0">
              <a:solidFill>
                <a:schemeClr val="accent1"/>
              </a:solidFill>
              <a:latin typeface="Tahoma" panose="020B0604030504040204" pitchFamily="34" charset="0"/>
            </a:endParaRPr>
          </a:p>
        </p:txBody>
      </p:sp>
      <p:sp>
        <p:nvSpPr>
          <p:cNvPr id="16" name="TextBox 15">
            <a:extLst>
              <a:ext uri="{FF2B5EF4-FFF2-40B4-BE49-F238E27FC236}">
                <a16:creationId xmlns:a16="http://schemas.microsoft.com/office/drawing/2014/main" id="{0936D2DB-A931-52AA-3064-6D61BF3C3C57}"/>
              </a:ext>
            </a:extLst>
          </p:cNvPr>
          <p:cNvSpPr txBox="1"/>
          <p:nvPr/>
        </p:nvSpPr>
        <p:spPr>
          <a:xfrm>
            <a:off x="6038946" y="4302383"/>
            <a:ext cx="341352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a:t>
            </a:r>
            <a:r>
              <a:rPr lang="en-GB" sz="1600" dirty="0">
                <a:solidFill>
                  <a:srgbClr val="000000"/>
                </a:solidFill>
                <a:latin typeface="Tahoma" panose="020B0604030504040204" pitchFamily="34" charset="0"/>
              </a:rPr>
              <a:t> 60600</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18</a:t>
            </a:r>
            <a:endParaRPr lang="en-US"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en-GB" sz="1600" b="1" dirty="0">
                <a:solidFill>
                  <a:srgbClr val="000000"/>
                </a:solidFill>
                <a:latin typeface="Tahoma" panose="020B0604030504040204" pitchFamily="34" charset="0"/>
                <a:cs typeface="Tahoma" panose="020B0604030504040204" pitchFamily="34" charset="0"/>
              </a:rPr>
              <a:t>2</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%30</a:t>
            </a:r>
            <a:endParaRPr lang="en-US" sz="1600" dirty="0">
              <a:solidFill>
                <a:srgbClr val="000000"/>
              </a:solidFill>
              <a:latin typeface="Tahoma" panose="020B0604030504040204" pitchFamily="34" charset="0"/>
            </a:endParaRPr>
          </a:p>
        </p:txBody>
      </p:sp>
      <p:sp>
        <p:nvSpPr>
          <p:cNvPr id="9" name="Subtitle 19">
            <a:extLst>
              <a:ext uri="{FF2B5EF4-FFF2-40B4-BE49-F238E27FC236}">
                <a16:creationId xmlns:a16="http://schemas.microsoft.com/office/drawing/2014/main" id="{4EEB705E-0EB0-44FE-B696-352A4A13BE0C}"/>
              </a:ext>
            </a:extLst>
          </p:cNvPr>
          <p:cNvSpPr txBox="1">
            <a:spLocks/>
          </p:cNvSpPr>
          <p:nvPr/>
        </p:nvSpPr>
        <p:spPr>
          <a:xfrm>
            <a:off x="0" y="0"/>
            <a:ext cx="12192000" cy="851139"/>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07000"/>
              </a:lnSpc>
              <a:spcAft>
                <a:spcPts val="800"/>
              </a:spcAft>
              <a:buNone/>
            </a:pPr>
            <a:r>
              <a:rPr lang="ar-SA" sz="3600" b="1" dirty="0">
                <a:solidFill>
                  <a:schemeClr val="bg1"/>
                </a:solidFill>
                <a:effectLst/>
                <a:ea typeface="Calibri" panose="020F0502020204030204" pitchFamily="34" charset="0"/>
              </a:rPr>
              <a:t>زيادة في متوسط ​​ الدخل في ظل عدم حدوث تغيير في دالة التوزيع</a:t>
            </a:r>
            <a:endParaRPr lang="en-US" sz="3600" b="1" dirty="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148875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A13291C-E8E5-68F9-BA8B-91211517D4B9}"/>
              </a:ext>
            </a:extLst>
          </p:cNvPr>
          <p:cNvSpPr>
            <a:spLocks noGrp="1"/>
          </p:cNvSpPr>
          <p:nvPr>
            <p:ph type="subTitle" idx="12"/>
          </p:nvPr>
        </p:nvSpPr>
        <p:spPr>
          <a:xfrm>
            <a:off x="205787" y="129630"/>
            <a:ext cx="11053314" cy="457201"/>
          </a:xfrm>
        </p:spPr>
        <p:txBody>
          <a:bodyPr/>
          <a:lstStyle/>
          <a:p>
            <a:pPr algn="ctr"/>
            <a:r>
              <a:rPr lang="en-US" dirty="0"/>
              <a:t>Scenario A - </a:t>
            </a:r>
            <a:r>
              <a:rPr lang="en-US" dirty="0" err="1"/>
              <a:t>gini</a:t>
            </a:r>
            <a:endParaRPr lang="en-US" dirty="0"/>
          </a:p>
        </p:txBody>
      </p:sp>
      <p:sp>
        <p:nvSpPr>
          <p:cNvPr id="5" name="TextBox 4">
            <a:extLst>
              <a:ext uri="{FF2B5EF4-FFF2-40B4-BE49-F238E27FC236}">
                <a16:creationId xmlns:a16="http://schemas.microsoft.com/office/drawing/2014/main" id="{CB274BEF-241C-DDB4-1FB8-1A07979A965C}"/>
              </a:ext>
            </a:extLst>
          </p:cNvPr>
          <p:cNvSpPr txBox="1"/>
          <p:nvPr/>
        </p:nvSpPr>
        <p:spPr>
          <a:xfrm>
            <a:off x="5739271" y="1404337"/>
            <a:ext cx="3413522" cy="1519455"/>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 الأولي: </a:t>
            </a:r>
            <a:r>
              <a:rPr lang="en-GB" sz="1600" b="1" dirty="0">
                <a:solidFill>
                  <a:srgbClr val="000000"/>
                </a:solidFill>
                <a:latin typeface="Tahoma" panose="020B0604030504040204" pitchFamily="34" charset="0"/>
              </a:rPr>
              <a:t>40000</a:t>
            </a:r>
            <a:endParaRPr lang="en-US" sz="1600" b="1" dirty="0">
              <a:solidFill>
                <a:schemeClr val="accent1"/>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a:t>
            </a:r>
            <a:r>
              <a:rPr lang="en-GB" sz="1600" dirty="0">
                <a:solidFill>
                  <a:srgbClr val="000000"/>
                </a:solidFill>
                <a:latin typeface="Tahoma" panose="020B0604030504040204" pitchFamily="34" charset="0"/>
              </a:rPr>
              <a:t>31</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rgbClr val="000000"/>
                </a:solidFill>
                <a:latin typeface="Tahoma" panose="020B0604030504040204" pitchFamily="34" charset="0"/>
              </a:rPr>
              <a:t>%</a:t>
            </a:r>
            <a:r>
              <a:rPr lang="en-US" sz="1600" b="1" dirty="0">
                <a:solidFill>
                  <a:srgbClr val="000000"/>
                </a:solidFill>
                <a:latin typeface="Tahoma" panose="020B0604030504040204" pitchFamily="34" charset="0"/>
              </a:rPr>
              <a:t>30</a:t>
            </a:r>
          </a:p>
        </p:txBody>
      </p:sp>
      <p:sp>
        <p:nvSpPr>
          <p:cNvPr id="8" name="TextBox 7">
            <a:extLst>
              <a:ext uri="{FF2B5EF4-FFF2-40B4-BE49-F238E27FC236}">
                <a16:creationId xmlns:a16="http://schemas.microsoft.com/office/drawing/2014/main" id="{7F5D457E-33F0-6880-D882-ECCFBF243C78}"/>
              </a:ext>
            </a:extLst>
          </p:cNvPr>
          <p:cNvSpPr txBox="1"/>
          <p:nvPr/>
        </p:nvSpPr>
        <p:spPr>
          <a:xfrm>
            <a:off x="2351892" y="1377189"/>
            <a:ext cx="3205258" cy="1546603"/>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 الأولي : </a:t>
            </a:r>
            <a:r>
              <a:rPr lang="en-GB" sz="1600" b="1" dirty="0">
                <a:solidFill>
                  <a:srgbClr val="000000"/>
                </a:solidFill>
                <a:latin typeface="Tahoma" panose="020B0604030504040204" pitchFamily="34" charset="0"/>
              </a:rPr>
              <a:t>40000</a:t>
            </a:r>
            <a:endParaRPr lang="en-US" sz="1600" b="1" dirty="0">
              <a:solidFill>
                <a:schemeClr val="accent1"/>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a:t>
            </a:r>
            <a:r>
              <a:rPr lang="en-GB" sz="1600" dirty="0">
                <a:solidFill>
                  <a:srgbClr val="000000"/>
                </a:solidFill>
                <a:latin typeface="Tahoma" panose="020B0604030504040204" pitchFamily="34" charset="0"/>
              </a:rPr>
              <a:t>35.5</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rgbClr val="000000"/>
                </a:solidFill>
                <a:latin typeface="Tahoma" panose="020B0604030504040204" pitchFamily="34" charset="0"/>
              </a:rPr>
              <a:t>%</a:t>
            </a:r>
            <a:r>
              <a:rPr lang="en-US" sz="1600" b="1" dirty="0">
                <a:solidFill>
                  <a:srgbClr val="000000"/>
                </a:solidFill>
                <a:latin typeface="Tahoma" panose="020B0604030504040204" pitchFamily="34" charset="0"/>
              </a:rPr>
              <a:t>40</a:t>
            </a:r>
          </a:p>
        </p:txBody>
      </p:sp>
      <p:sp>
        <p:nvSpPr>
          <p:cNvPr id="12" name="Arrow: Down 11">
            <a:extLst>
              <a:ext uri="{FF2B5EF4-FFF2-40B4-BE49-F238E27FC236}">
                <a16:creationId xmlns:a16="http://schemas.microsoft.com/office/drawing/2014/main" id="{625EB302-8D31-588A-C450-DFE937932D95}"/>
              </a:ext>
            </a:extLst>
          </p:cNvPr>
          <p:cNvSpPr/>
          <p:nvPr/>
        </p:nvSpPr>
        <p:spPr>
          <a:xfrm>
            <a:off x="5322448" y="3081694"/>
            <a:ext cx="657225" cy="11906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53A621-D6A6-4FBA-902B-297615B524D9}"/>
              </a:ext>
            </a:extLst>
          </p:cNvPr>
          <p:cNvSpPr txBox="1"/>
          <p:nvPr/>
        </p:nvSpPr>
        <p:spPr>
          <a:xfrm>
            <a:off x="2476959" y="4430226"/>
            <a:ext cx="326231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 </a:t>
            </a:r>
            <a:r>
              <a:rPr lang="en-GB" sz="1600" dirty="0">
                <a:solidFill>
                  <a:srgbClr val="000000"/>
                </a:solidFill>
                <a:latin typeface="Tahoma" panose="020B0604030504040204" pitchFamily="34" charset="0"/>
              </a:rPr>
              <a:t>40400</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35</a:t>
            </a:r>
            <a:endParaRPr lang="ar-LB"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ar-LB" sz="1600" b="1" dirty="0">
                <a:solidFill>
                  <a:srgbClr val="000000"/>
                </a:solidFill>
                <a:latin typeface="Tahoma" panose="020B0604030504040204" pitchFamily="34" charset="0"/>
                <a:cs typeface="Tahoma" panose="020B0604030504040204" pitchFamily="34" charset="0"/>
              </a:rPr>
              <a:t>%</a:t>
            </a:r>
            <a:r>
              <a:rPr lang="en-GB" sz="1600" b="1" dirty="0">
                <a:solidFill>
                  <a:srgbClr val="000000"/>
                </a:solidFill>
                <a:latin typeface="Tahoma" panose="020B0604030504040204" pitchFamily="34" charset="0"/>
                <a:cs typeface="Tahoma" panose="020B0604030504040204" pitchFamily="34" charset="0"/>
              </a:rPr>
              <a:t>0.5</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en-US" sz="1600" dirty="0">
                <a:solidFill>
                  <a:srgbClr val="000000"/>
                </a:solidFill>
                <a:latin typeface="Tahoma" panose="020B0604030504040204" pitchFamily="34" charset="0"/>
              </a:rPr>
              <a:t>40</a:t>
            </a:r>
          </a:p>
        </p:txBody>
      </p:sp>
      <p:sp>
        <p:nvSpPr>
          <p:cNvPr id="15" name="TextBox 14">
            <a:extLst>
              <a:ext uri="{FF2B5EF4-FFF2-40B4-BE49-F238E27FC236}">
                <a16:creationId xmlns:a16="http://schemas.microsoft.com/office/drawing/2014/main" id="{C6EFC315-13C0-B38C-2E50-C5EF9B5EC580}"/>
              </a:ext>
            </a:extLst>
          </p:cNvPr>
          <p:cNvSpPr txBox="1"/>
          <p:nvPr/>
        </p:nvSpPr>
        <p:spPr>
          <a:xfrm>
            <a:off x="2885340" y="3384620"/>
            <a:ext cx="2138362" cy="584775"/>
          </a:xfrm>
          <a:prstGeom prst="rect">
            <a:avLst/>
          </a:prstGeom>
          <a:noFill/>
        </p:spPr>
        <p:txBody>
          <a:bodyPr wrap="square" rtlCol="0">
            <a:spAutoFit/>
          </a:bodyPr>
          <a:lstStyle/>
          <a:p>
            <a:pPr algn="r" rtl="1"/>
            <a:r>
              <a:rPr lang="ar-SA" sz="1600" b="1" dirty="0">
                <a:solidFill>
                  <a:schemeClr val="accent1"/>
                </a:solidFill>
                <a:latin typeface="Tahoma" panose="020B0604030504040204" pitchFamily="34" charset="0"/>
              </a:rPr>
              <a:t>زيادة</a:t>
            </a:r>
            <a:r>
              <a:rPr lang="en-US" sz="1600" b="1" dirty="0">
                <a:solidFill>
                  <a:schemeClr val="accent1"/>
                </a:solidFill>
                <a:latin typeface="Tahoma" panose="020B0604030504040204" pitchFamily="34" charset="0"/>
              </a:rPr>
              <a:t> 1% </a:t>
            </a:r>
            <a:r>
              <a:rPr lang="ar-SA" sz="1600" b="1" dirty="0">
                <a:solidFill>
                  <a:schemeClr val="accent1"/>
                </a:solidFill>
                <a:latin typeface="Tahoma" panose="020B0604030504040204" pitchFamily="34" charset="0"/>
              </a:rPr>
              <a:t> في متوسط</a:t>
            </a:r>
            <a:r>
              <a:rPr lang="en-US" sz="1600" b="1" dirty="0">
                <a:solidFill>
                  <a:schemeClr val="accent1"/>
                </a:solidFill>
                <a:latin typeface="Tahoma" panose="020B0604030504040204" pitchFamily="34" charset="0"/>
              </a:rPr>
              <a:t> </a:t>
            </a:r>
            <a:r>
              <a:rPr lang="ar-LB" sz="1600" b="1" dirty="0">
                <a:solidFill>
                  <a:schemeClr val="accent1"/>
                </a:solidFill>
                <a:latin typeface="Tahoma" panose="020B0604030504040204" pitchFamily="34" charset="0"/>
              </a:rPr>
              <a:t>الدخل</a:t>
            </a:r>
            <a:endParaRPr lang="en-US" sz="1600" b="1" dirty="0">
              <a:solidFill>
                <a:schemeClr val="accent1"/>
              </a:solidFill>
              <a:latin typeface="Tahoma" panose="020B0604030504040204" pitchFamily="34" charset="0"/>
            </a:endParaRPr>
          </a:p>
        </p:txBody>
      </p:sp>
      <p:sp>
        <p:nvSpPr>
          <p:cNvPr id="16" name="TextBox 15">
            <a:extLst>
              <a:ext uri="{FF2B5EF4-FFF2-40B4-BE49-F238E27FC236}">
                <a16:creationId xmlns:a16="http://schemas.microsoft.com/office/drawing/2014/main" id="{0936D2DB-A931-52AA-3064-6D61BF3C3C57}"/>
              </a:ext>
            </a:extLst>
          </p:cNvPr>
          <p:cNvSpPr txBox="1"/>
          <p:nvPr/>
        </p:nvSpPr>
        <p:spPr>
          <a:xfrm>
            <a:off x="5891671" y="4430226"/>
            <a:ext cx="341352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 </a:t>
            </a:r>
            <a:r>
              <a:rPr lang="en-US" sz="1600" dirty="0">
                <a:solidFill>
                  <a:srgbClr val="000000"/>
                </a:solidFill>
                <a:latin typeface="Tahoma" panose="020B0604030504040204" pitchFamily="34" charset="0"/>
              </a:rPr>
              <a:t>40400</a:t>
            </a: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30</a:t>
            </a:r>
            <a:endParaRPr lang="en-US"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ar-LB" sz="1600" b="1" dirty="0">
                <a:solidFill>
                  <a:srgbClr val="000000"/>
                </a:solidFill>
                <a:latin typeface="Tahoma" panose="020B0604030504040204" pitchFamily="34" charset="0"/>
                <a:cs typeface="Tahoma" panose="020B0604030504040204" pitchFamily="34" charset="0"/>
              </a:rPr>
              <a:t>%</a:t>
            </a:r>
            <a:r>
              <a:rPr lang="en-GB" sz="1600" b="1" dirty="0">
                <a:solidFill>
                  <a:srgbClr val="000000"/>
                </a:solidFill>
                <a:latin typeface="Tahoma" panose="020B0604030504040204" pitchFamily="34" charset="0"/>
                <a:cs typeface="Tahoma" panose="020B0604030504040204" pitchFamily="34" charset="0"/>
              </a:rPr>
              <a:t>1</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en-US" sz="1600" dirty="0">
                <a:solidFill>
                  <a:srgbClr val="000000"/>
                </a:solidFill>
                <a:latin typeface="Tahoma" panose="020B0604030504040204" pitchFamily="34" charset="0"/>
              </a:rPr>
              <a:t>30</a:t>
            </a:r>
          </a:p>
        </p:txBody>
      </p:sp>
      <p:sp>
        <p:nvSpPr>
          <p:cNvPr id="9" name="Subtitle 19">
            <a:extLst>
              <a:ext uri="{FF2B5EF4-FFF2-40B4-BE49-F238E27FC236}">
                <a16:creationId xmlns:a16="http://schemas.microsoft.com/office/drawing/2014/main" id="{F7EB3F73-7A6C-4DAC-A245-3F17DAD45B0A}"/>
              </a:ext>
            </a:extLst>
          </p:cNvPr>
          <p:cNvSpPr txBox="1">
            <a:spLocks/>
          </p:cNvSpPr>
          <p:nvPr/>
        </p:nvSpPr>
        <p:spPr>
          <a:xfrm>
            <a:off x="0" y="0"/>
            <a:ext cx="12192000" cy="851139"/>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240"/>
              </a:spcAft>
              <a:buNone/>
            </a:pPr>
            <a:r>
              <a:rPr lang="ar-SA" sz="3600" b="1" dirty="0">
                <a:solidFill>
                  <a:schemeClr val="bg1"/>
                </a:solidFill>
              </a:rPr>
              <a:t>تتضاءل نسبة خفض الفقر مع المستوى الأولي اللامساواة</a:t>
            </a:r>
            <a:endParaRPr lang="en-US" sz="3600" b="1" dirty="0">
              <a:solidFill>
                <a:schemeClr val="bg1"/>
              </a:solidFill>
            </a:endParaRPr>
          </a:p>
        </p:txBody>
      </p:sp>
    </p:spTree>
    <p:extLst>
      <p:ext uri="{BB962C8B-B14F-4D97-AF65-F5344CB8AC3E}">
        <p14:creationId xmlns:p14="http://schemas.microsoft.com/office/powerpoint/2010/main" val="3698762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A13291C-E8E5-68F9-BA8B-91211517D4B9}"/>
              </a:ext>
            </a:extLst>
          </p:cNvPr>
          <p:cNvSpPr>
            <a:spLocks noGrp="1"/>
          </p:cNvSpPr>
          <p:nvPr>
            <p:ph type="subTitle" idx="12"/>
          </p:nvPr>
        </p:nvSpPr>
        <p:spPr>
          <a:xfrm>
            <a:off x="0" y="71852"/>
            <a:ext cx="11053314" cy="457201"/>
          </a:xfrm>
        </p:spPr>
        <p:txBody>
          <a:bodyPr/>
          <a:lstStyle/>
          <a:p>
            <a:pPr algn="ctr"/>
            <a:r>
              <a:rPr lang="en-US" dirty="0"/>
              <a:t>Scenario B – mean different</a:t>
            </a:r>
          </a:p>
        </p:txBody>
      </p:sp>
      <p:sp>
        <p:nvSpPr>
          <p:cNvPr id="5" name="TextBox 4">
            <a:extLst>
              <a:ext uri="{FF2B5EF4-FFF2-40B4-BE49-F238E27FC236}">
                <a16:creationId xmlns:a16="http://schemas.microsoft.com/office/drawing/2014/main" id="{CB274BEF-241C-DDB4-1FB8-1A07979A965C}"/>
              </a:ext>
            </a:extLst>
          </p:cNvPr>
          <p:cNvSpPr txBox="1"/>
          <p:nvPr/>
        </p:nvSpPr>
        <p:spPr>
          <a:xfrm>
            <a:off x="7488012" y="1257444"/>
            <a:ext cx="3413522" cy="1519455"/>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 الأولي: </a:t>
            </a:r>
            <a:r>
              <a:rPr lang="ar-LB" sz="1600" b="1" dirty="0">
                <a:solidFill>
                  <a:srgbClr val="000000"/>
                </a:solidFill>
                <a:latin typeface="Tahoma" panose="020B0604030504040204" pitchFamily="34" charset="0"/>
              </a:rPr>
              <a:t>60000</a:t>
            </a:r>
            <a:endParaRPr lang="en-US" sz="1600" b="1"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a:t>
            </a:r>
            <a:r>
              <a:rPr lang="en-GB" sz="1600" dirty="0">
                <a:solidFill>
                  <a:srgbClr val="000000"/>
                </a:solidFill>
                <a:latin typeface="Tahoma" panose="020B0604030504040204" pitchFamily="34" charset="0"/>
              </a:rPr>
              <a:t>25</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chemeClr val="accent1"/>
                </a:solidFill>
                <a:latin typeface="Tahoma" panose="020B0604030504040204" pitchFamily="34" charset="0"/>
              </a:rPr>
              <a:t>%</a:t>
            </a:r>
            <a:r>
              <a:rPr lang="en-GB" sz="1600" b="1" dirty="0">
                <a:solidFill>
                  <a:schemeClr val="accent1"/>
                </a:solidFill>
                <a:latin typeface="Tahoma" panose="020B0604030504040204" pitchFamily="34" charset="0"/>
              </a:rPr>
              <a:t>34.7</a:t>
            </a:r>
            <a:endParaRPr lang="en-US" sz="1600" b="1" dirty="0">
              <a:solidFill>
                <a:schemeClr val="accent1"/>
              </a:solidFill>
              <a:latin typeface="Tahoma" panose="020B0604030504040204" pitchFamily="34" charset="0"/>
            </a:endParaRPr>
          </a:p>
        </p:txBody>
      </p:sp>
      <p:sp>
        <p:nvSpPr>
          <p:cNvPr id="8" name="TextBox 7">
            <a:extLst>
              <a:ext uri="{FF2B5EF4-FFF2-40B4-BE49-F238E27FC236}">
                <a16:creationId xmlns:a16="http://schemas.microsoft.com/office/drawing/2014/main" id="{7F5D457E-33F0-6880-D882-ECCFBF243C78}"/>
              </a:ext>
            </a:extLst>
          </p:cNvPr>
          <p:cNvSpPr txBox="1"/>
          <p:nvPr/>
        </p:nvSpPr>
        <p:spPr>
          <a:xfrm>
            <a:off x="4115331" y="1219337"/>
            <a:ext cx="3205258" cy="1546603"/>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 الأولي : </a:t>
            </a:r>
            <a:r>
              <a:rPr lang="ar-LB" sz="1600" b="1" dirty="0">
                <a:solidFill>
                  <a:srgbClr val="000000"/>
                </a:solidFill>
                <a:latin typeface="Tahoma" panose="020B0604030504040204" pitchFamily="34" charset="0"/>
              </a:rPr>
              <a:t>40000</a:t>
            </a:r>
            <a:endParaRPr lang="en-US" sz="1600" b="1"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%35</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chemeClr val="accent1"/>
                </a:solidFill>
                <a:latin typeface="Tahoma" panose="020B0604030504040204" pitchFamily="34" charset="0"/>
              </a:rPr>
              <a:t>%</a:t>
            </a:r>
            <a:r>
              <a:rPr lang="en-GB" sz="1600" b="1" dirty="0">
                <a:solidFill>
                  <a:srgbClr val="0070C0"/>
                </a:solidFill>
                <a:latin typeface="Tahoma" panose="020B0604030504040204" pitchFamily="34" charset="0"/>
              </a:rPr>
              <a:t>34.2</a:t>
            </a:r>
            <a:endParaRPr lang="en-US" sz="1600" b="1" dirty="0">
              <a:solidFill>
                <a:srgbClr val="0070C0"/>
              </a:solidFill>
              <a:latin typeface="Tahoma" panose="020B0604030504040204" pitchFamily="34" charset="0"/>
            </a:endParaRPr>
          </a:p>
        </p:txBody>
      </p:sp>
      <p:sp>
        <p:nvSpPr>
          <p:cNvPr id="12" name="Arrow: Down 11">
            <a:extLst>
              <a:ext uri="{FF2B5EF4-FFF2-40B4-BE49-F238E27FC236}">
                <a16:creationId xmlns:a16="http://schemas.microsoft.com/office/drawing/2014/main" id="{625EB302-8D31-588A-C450-DFE937932D95}"/>
              </a:ext>
            </a:extLst>
          </p:cNvPr>
          <p:cNvSpPr/>
          <p:nvPr/>
        </p:nvSpPr>
        <p:spPr>
          <a:xfrm>
            <a:off x="7071189" y="2934801"/>
            <a:ext cx="657225" cy="12181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53A621-D6A6-4FBA-902B-297615B524D9}"/>
              </a:ext>
            </a:extLst>
          </p:cNvPr>
          <p:cNvSpPr txBox="1"/>
          <p:nvPr/>
        </p:nvSpPr>
        <p:spPr>
          <a:xfrm>
            <a:off x="4225700" y="4283333"/>
            <a:ext cx="326231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 </a:t>
            </a:r>
            <a:r>
              <a:rPr lang="en-US" sz="1600" dirty="0">
                <a:solidFill>
                  <a:srgbClr val="000000"/>
                </a:solidFill>
                <a:latin typeface="Tahoma" panose="020B0604030504040204" pitchFamily="34" charset="0"/>
              </a:rPr>
              <a:t>40000</a:t>
            </a: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34</a:t>
            </a:r>
            <a:endParaRPr lang="ar-LB"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ar-LB" sz="1600" b="1" dirty="0">
                <a:solidFill>
                  <a:srgbClr val="000000"/>
                </a:solidFill>
                <a:latin typeface="Tahoma" panose="020B0604030504040204" pitchFamily="34" charset="0"/>
                <a:cs typeface="Tahoma" panose="020B0604030504040204" pitchFamily="34" charset="0"/>
              </a:rPr>
              <a:t>%</a:t>
            </a:r>
            <a:r>
              <a:rPr lang="en-GB" sz="1600" b="1" dirty="0">
                <a:solidFill>
                  <a:srgbClr val="000000"/>
                </a:solidFill>
                <a:latin typeface="Tahoma" panose="020B0604030504040204" pitchFamily="34" charset="0"/>
                <a:cs typeface="Tahoma" panose="020B0604030504040204" pitchFamily="34" charset="0"/>
              </a:rPr>
              <a:t>1</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latin typeface="Tahoma" panose="020B0604030504040204" pitchFamily="34" charset="0"/>
              </a:rPr>
              <a:t>معامل جيني: </a:t>
            </a:r>
            <a:r>
              <a:rPr lang="ar-LB" sz="1600" dirty="0">
                <a:solidFill>
                  <a:srgbClr val="0070C0"/>
                </a:solidFill>
                <a:latin typeface="Tahoma" panose="020B0604030504040204" pitchFamily="34" charset="0"/>
              </a:rPr>
              <a:t>%</a:t>
            </a:r>
            <a:r>
              <a:rPr lang="en-US" sz="1600" dirty="0">
                <a:solidFill>
                  <a:srgbClr val="0070C0"/>
                </a:solidFill>
                <a:latin typeface="Tahoma" panose="020B0604030504040204" pitchFamily="34" charset="0"/>
              </a:rPr>
              <a:t>33.2</a:t>
            </a:r>
          </a:p>
        </p:txBody>
      </p:sp>
      <p:sp>
        <p:nvSpPr>
          <p:cNvPr id="15" name="TextBox 14">
            <a:extLst>
              <a:ext uri="{FF2B5EF4-FFF2-40B4-BE49-F238E27FC236}">
                <a16:creationId xmlns:a16="http://schemas.microsoft.com/office/drawing/2014/main" id="{C6EFC315-13C0-B38C-2E50-C5EF9B5EC580}"/>
              </a:ext>
            </a:extLst>
          </p:cNvPr>
          <p:cNvSpPr txBox="1"/>
          <p:nvPr/>
        </p:nvSpPr>
        <p:spPr>
          <a:xfrm>
            <a:off x="4648779" y="3114614"/>
            <a:ext cx="2138362" cy="830997"/>
          </a:xfrm>
          <a:prstGeom prst="rect">
            <a:avLst/>
          </a:prstGeom>
          <a:noFill/>
        </p:spPr>
        <p:txBody>
          <a:bodyPr wrap="square" rtlCol="0">
            <a:spAutoFit/>
          </a:bodyPr>
          <a:lstStyle/>
          <a:p>
            <a:pPr algn="r" rtl="1"/>
            <a:r>
              <a:rPr lang="ar-SA" sz="1600" b="1" dirty="0">
                <a:solidFill>
                  <a:schemeClr val="accent1"/>
                </a:solidFill>
                <a:latin typeface="Tahoma" panose="020B0604030504040204" pitchFamily="34" charset="0"/>
              </a:rPr>
              <a:t>تغيير في دالة التوزيع (نمو لصالح الفقراء</a:t>
            </a:r>
            <a:r>
              <a:rPr lang="ar-EG" sz="1600" b="1" dirty="0">
                <a:solidFill>
                  <a:schemeClr val="accent1"/>
                </a:solidFill>
                <a:latin typeface="Tahoma" panose="020B0604030504040204" pitchFamily="34" charset="0"/>
              </a:rPr>
              <a:t>)</a:t>
            </a:r>
            <a:endParaRPr lang="en-US" sz="1600" b="1" dirty="0">
              <a:solidFill>
                <a:schemeClr val="accent1"/>
              </a:solidFill>
              <a:latin typeface="Tahoma" panose="020B0604030504040204" pitchFamily="34" charset="0"/>
            </a:endParaRPr>
          </a:p>
        </p:txBody>
      </p:sp>
      <p:sp>
        <p:nvSpPr>
          <p:cNvPr id="16" name="TextBox 15">
            <a:extLst>
              <a:ext uri="{FF2B5EF4-FFF2-40B4-BE49-F238E27FC236}">
                <a16:creationId xmlns:a16="http://schemas.microsoft.com/office/drawing/2014/main" id="{0936D2DB-A931-52AA-3064-6D61BF3C3C57}"/>
              </a:ext>
            </a:extLst>
          </p:cNvPr>
          <p:cNvSpPr txBox="1"/>
          <p:nvPr/>
        </p:nvSpPr>
        <p:spPr>
          <a:xfrm>
            <a:off x="7678306" y="4283332"/>
            <a:ext cx="341352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 </a:t>
            </a:r>
            <a:r>
              <a:rPr lang="en-US" sz="1600" dirty="0">
                <a:solidFill>
                  <a:srgbClr val="000000"/>
                </a:solidFill>
                <a:latin typeface="Tahoma" panose="020B0604030504040204" pitchFamily="34" charset="0"/>
              </a:rPr>
              <a:t>60000</a:t>
            </a: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23</a:t>
            </a:r>
            <a:endParaRPr lang="en-US"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ar-LB" sz="1600" b="1" dirty="0">
                <a:solidFill>
                  <a:srgbClr val="000000"/>
                </a:solidFill>
                <a:latin typeface="Tahoma" panose="020B0604030504040204" pitchFamily="34" charset="0"/>
                <a:cs typeface="Tahoma" panose="020B0604030504040204" pitchFamily="34" charset="0"/>
              </a:rPr>
              <a:t>%</a:t>
            </a:r>
            <a:r>
              <a:rPr lang="en-GB" sz="1600" b="1" dirty="0">
                <a:solidFill>
                  <a:srgbClr val="000000"/>
                </a:solidFill>
                <a:latin typeface="Tahoma" panose="020B0604030504040204" pitchFamily="34" charset="0"/>
                <a:cs typeface="Tahoma" panose="020B0604030504040204" pitchFamily="34" charset="0"/>
              </a:rPr>
              <a:t>2</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latin typeface="Tahoma" panose="020B0604030504040204" pitchFamily="34" charset="0"/>
              </a:rPr>
              <a:t>معامل جيني: </a:t>
            </a:r>
            <a:r>
              <a:rPr lang="ar-LB" sz="1600" dirty="0">
                <a:solidFill>
                  <a:srgbClr val="0070C0"/>
                </a:solidFill>
                <a:latin typeface="Tahoma" panose="020B0604030504040204" pitchFamily="34" charset="0"/>
              </a:rPr>
              <a:t>%</a:t>
            </a:r>
            <a:r>
              <a:rPr lang="en-US" sz="1600" dirty="0">
                <a:solidFill>
                  <a:srgbClr val="0070C0"/>
                </a:solidFill>
                <a:latin typeface="Tahoma" panose="020B0604030504040204" pitchFamily="34" charset="0"/>
              </a:rPr>
              <a:t>33.7</a:t>
            </a:r>
          </a:p>
        </p:txBody>
      </p:sp>
      <p:graphicFrame>
        <p:nvGraphicFramePr>
          <p:cNvPr id="3" name="Table 2">
            <a:extLst>
              <a:ext uri="{FF2B5EF4-FFF2-40B4-BE49-F238E27FC236}">
                <a16:creationId xmlns:a16="http://schemas.microsoft.com/office/drawing/2014/main" id="{9BE879D3-5459-9310-AB5D-168C3506FC78}"/>
              </a:ext>
            </a:extLst>
          </p:cNvPr>
          <p:cNvGraphicFramePr>
            <a:graphicFrameLocks noGrp="1"/>
          </p:cNvGraphicFramePr>
          <p:nvPr>
            <p:extLst>
              <p:ext uri="{D42A27DB-BD31-4B8C-83A1-F6EECF244321}">
                <p14:modId xmlns:p14="http://schemas.microsoft.com/office/powerpoint/2010/main" val="772069761"/>
              </p:ext>
            </p:extLst>
          </p:nvPr>
        </p:nvGraphicFramePr>
        <p:xfrm>
          <a:off x="277150" y="991574"/>
          <a:ext cx="1908175" cy="2761593"/>
        </p:xfrm>
        <a:graphic>
          <a:graphicData uri="http://schemas.openxmlformats.org/drawingml/2006/table">
            <a:tbl>
              <a:tblPr>
                <a:tableStyleId>{5C22544A-7EE6-4342-B048-85BDC9FD1C3A}</a:tableStyleId>
              </a:tblPr>
              <a:tblGrid>
                <a:gridCol w="750757">
                  <a:extLst>
                    <a:ext uri="{9D8B030D-6E8A-4147-A177-3AD203B41FA5}">
                      <a16:colId xmlns:a16="http://schemas.microsoft.com/office/drawing/2014/main" val="4017064219"/>
                    </a:ext>
                  </a:extLst>
                </a:gridCol>
                <a:gridCol w="1157418">
                  <a:extLst>
                    <a:ext uri="{9D8B030D-6E8A-4147-A177-3AD203B41FA5}">
                      <a16:colId xmlns:a16="http://schemas.microsoft.com/office/drawing/2014/main" val="1010724670"/>
                    </a:ext>
                  </a:extLst>
                </a:gridCol>
              </a:tblGrid>
              <a:tr h="210843">
                <a:tc>
                  <a:txBody>
                    <a:bodyPr/>
                    <a:lstStyle/>
                    <a:p>
                      <a:pPr algn="ctr" fontAlgn="b"/>
                      <a:r>
                        <a:rPr lang="ar-LB" sz="1100" b="0" i="0" u="none" strike="noStrike" dirty="0">
                          <a:solidFill>
                            <a:srgbClr val="000000"/>
                          </a:solidFill>
                          <a:effectLst/>
                          <a:latin typeface="Times New Roman" panose="02020603050405020304" pitchFamily="18" charset="0"/>
                          <a:cs typeface="Times New Roman" panose="02020603050405020304" pitchFamily="18" charset="0"/>
                        </a:rPr>
                        <a:t>الحصة التراكمية للأشخاص من أدناهم مرتباً إلى أعلاهم مرتباً </a:t>
                      </a:r>
                    </a:p>
                  </a:txBody>
                  <a:tcPr marL="6350" marR="6350" marT="6350" marB="0" anchor="ctr"/>
                </a:tc>
                <a:tc>
                  <a:txBody>
                    <a:bodyPr/>
                    <a:lstStyle/>
                    <a:p>
                      <a:pPr algn="ctr" fontAlgn="b"/>
                      <a:r>
                        <a:rPr lang="ar-LB" sz="1100" b="0" i="0" u="none" strike="noStrike" dirty="0">
                          <a:solidFill>
                            <a:srgbClr val="000000"/>
                          </a:solidFill>
                          <a:effectLst/>
                          <a:latin typeface="Times New Roman" panose="02020603050405020304" pitchFamily="18" charset="0"/>
                          <a:cs typeface="Times New Roman" panose="02020603050405020304" pitchFamily="18" charset="0"/>
                        </a:rPr>
                        <a:t>الحصة اللاتراكمية من الدخل (أو الإستهلاك)</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832670911"/>
                  </a:ext>
                </a:extLst>
              </a:tr>
              <a:tr h="210843">
                <a:tc>
                  <a:txBody>
                    <a:bodyPr/>
                    <a:lstStyle/>
                    <a:p>
                      <a:pPr algn="ctr" fontAlgn="b"/>
                      <a:r>
                        <a:rPr lang="ar-LB" sz="1100" u="none" strike="noStrike" dirty="0">
                          <a:effectLst/>
                          <a:latin typeface="Times New Roman" panose="02020603050405020304" pitchFamily="18" charset="0"/>
                          <a:cs typeface="Times New Roman" panose="02020603050405020304" pitchFamily="18" charset="0"/>
                        </a:rPr>
                        <a:t>العشري الأول</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2 %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2273397640"/>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4 %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3028114012"/>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1828742393"/>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7 %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1502876838"/>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8 %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3361844191"/>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10%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952062678"/>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11%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2780820598"/>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13%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2745274212"/>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16%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1102429840"/>
                  </a:ext>
                </a:extLst>
              </a:tr>
              <a:tr h="187096">
                <a:tc>
                  <a:txBody>
                    <a:bodyPr/>
                    <a:lstStyle/>
                    <a:p>
                      <a:pPr algn="ctr" fontAlgn="b"/>
                      <a:r>
                        <a:rPr lang="ar-LB" sz="1100" b="0" i="0" u="none" strike="noStrike" dirty="0">
                          <a:solidFill>
                            <a:srgbClr val="000000"/>
                          </a:solidFill>
                          <a:effectLst/>
                          <a:latin typeface="Times New Roman" panose="02020603050405020304" pitchFamily="18" charset="0"/>
                          <a:cs typeface="Times New Roman" panose="02020603050405020304" pitchFamily="18" charset="0"/>
                        </a:rPr>
                        <a:t>العشري العاشر</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1665955074"/>
                  </a:ext>
                </a:extLst>
              </a:tr>
            </a:tbl>
          </a:graphicData>
        </a:graphic>
      </p:graphicFrame>
      <p:sp>
        <p:nvSpPr>
          <p:cNvPr id="9" name="Arrow: Curved Right 8">
            <a:extLst>
              <a:ext uri="{FF2B5EF4-FFF2-40B4-BE49-F238E27FC236}">
                <a16:creationId xmlns:a16="http://schemas.microsoft.com/office/drawing/2014/main" id="{E4947281-6E33-7542-F48E-EE6DC2F3EFA5}"/>
              </a:ext>
            </a:extLst>
          </p:cNvPr>
          <p:cNvSpPr/>
          <p:nvPr/>
        </p:nvSpPr>
        <p:spPr>
          <a:xfrm rot="10800000">
            <a:off x="2339470" y="4459763"/>
            <a:ext cx="750758" cy="222650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Subtitle 19">
            <a:extLst>
              <a:ext uri="{FF2B5EF4-FFF2-40B4-BE49-F238E27FC236}">
                <a16:creationId xmlns:a16="http://schemas.microsoft.com/office/drawing/2014/main" id="{BB2CAA9C-65A7-4767-9A4B-7D87995D0EC4}"/>
              </a:ext>
            </a:extLst>
          </p:cNvPr>
          <p:cNvSpPr txBox="1">
            <a:spLocks/>
          </p:cNvSpPr>
          <p:nvPr/>
        </p:nvSpPr>
        <p:spPr>
          <a:xfrm>
            <a:off x="0" y="0"/>
            <a:ext cx="12192000" cy="919722"/>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07000"/>
              </a:lnSpc>
              <a:spcAft>
                <a:spcPts val="800"/>
              </a:spcAft>
              <a:buNone/>
            </a:pPr>
            <a:r>
              <a:rPr lang="ar-SA" sz="2800" b="1" dirty="0">
                <a:solidFill>
                  <a:schemeClr val="bg1"/>
                </a:solidFill>
                <a:effectLst/>
                <a:latin typeface="Calibri" panose="020F0502020204030204" pitchFamily="34" charset="0"/>
                <a:ea typeface="Calibri" panose="020F0502020204030204" pitchFamily="34" charset="0"/>
                <a:cs typeface="Tahoma" panose="020B0604030504040204" pitchFamily="34" charset="0"/>
              </a:rPr>
              <a:t>تغيير في دالة التوزيع (نمو لصالح الفقراء</a:t>
            </a:r>
            <a:r>
              <a:rPr lang="ar-EG" sz="2800" b="1" dirty="0">
                <a:solidFill>
                  <a:schemeClr val="bg1"/>
                </a:solidFill>
                <a:effectLst/>
                <a:latin typeface="Calibri" panose="020F0502020204030204" pitchFamily="34" charset="0"/>
                <a:ea typeface="Calibri" panose="020F0502020204030204" pitchFamily="34" charset="0"/>
                <a:cs typeface="Tahoma" panose="020B0604030504040204" pitchFamily="34" charset="0"/>
              </a:rPr>
              <a:t>)</a:t>
            </a:r>
            <a:r>
              <a:rPr lang="ar-SA" sz="2800" b="1" dirty="0">
                <a:solidFill>
                  <a:schemeClr val="bg1"/>
                </a:solidFill>
                <a:effectLst/>
                <a:latin typeface="Calibri" panose="020F0502020204030204" pitchFamily="34" charset="0"/>
                <a:ea typeface="Calibri" panose="020F0502020204030204" pitchFamily="34" charset="0"/>
                <a:cs typeface="Tahoma" panose="020B0604030504040204" pitchFamily="34" charset="0"/>
              </a:rPr>
              <a:t> في ظل عدم حدوث تغيير لمتوسط الدخل</a:t>
            </a:r>
          </a:p>
        </p:txBody>
      </p:sp>
      <p:graphicFrame>
        <p:nvGraphicFramePr>
          <p:cNvPr id="17" name="Table 16">
            <a:extLst>
              <a:ext uri="{FF2B5EF4-FFF2-40B4-BE49-F238E27FC236}">
                <a16:creationId xmlns:a16="http://schemas.microsoft.com/office/drawing/2014/main" id="{2F2C4521-07A4-40E1-A722-CAFB083E88D0}"/>
              </a:ext>
            </a:extLst>
          </p:cNvPr>
          <p:cNvGraphicFramePr>
            <a:graphicFrameLocks noGrp="1"/>
          </p:cNvGraphicFramePr>
          <p:nvPr>
            <p:extLst>
              <p:ext uri="{D42A27DB-BD31-4B8C-83A1-F6EECF244321}">
                <p14:modId xmlns:p14="http://schemas.microsoft.com/office/powerpoint/2010/main" val="1760300963"/>
              </p:ext>
            </p:extLst>
          </p:nvPr>
        </p:nvGraphicFramePr>
        <p:xfrm>
          <a:off x="297672" y="3812260"/>
          <a:ext cx="1908175" cy="2874010"/>
        </p:xfrm>
        <a:graphic>
          <a:graphicData uri="http://schemas.openxmlformats.org/drawingml/2006/table">
            <a:tbl>
              <a:tblPr>
                <a:tableStyleId>{5C22544A-7EE6-4342-B048-85BDC9FD1C3A}</a:tableStyleId>
              </a:tblPr>
              <a:tblGrid>
                <a:gridCol w="750757">
                  <a:extLst>
                    <a:ext uri="{9D8B030D-6E8A-4147-A177-3AD203B41FA5}">
                      <a16:colId xmlns:a16="http://schemas.microsoft.com/office/drawing/2014/main" val="4017064219"/>
                    </a:ext>
                  </a:extLst>
                </a:gridCol>
                <a:gridCol w="1157418">
                  <a:extLst>
                    <a:ext uri="{9D8B030D-6E8A-4147-A177-3AD203B41FA5}">
                      <a16:colId xmlns:a16="http://schemas.microsoft.com/office/drawing/2014/main" val="1010724670"/>
                    </a:ext>
                  </a:extLst>
                </a:gridCol>
              </a:tblGrid>
              <a:tr h="210843">
                <a:tc>
                  <a:txBody>
                    <a:bodyPr/>
                    <a:lstStyle/>
                    <a:p>
                      <a:pPr algn="ctr" fontAlgn="b"/>
                      <a:r>
                        <a:rPr lang="ar-LB" sz="1100" b="0" i="0" u="none" strike="noStrike" dirty="0">
                          <a:solidFill>
                            <a:srgbClr val="000000"/>
                          </a:solidFill>
                          <a:effectLst/>
                          <a:latin typeface="Times New Roman" panose="02020603050405020304" pitchFamily="18" charset="0"/>
                          <a:cs typeface="Times New Roman" panose="02020603050405020304" pitchFamily="18" charset="0"/>
                        </a:rPr>
                        <a:t>الحصة التراكمية للأشخاص من أدناهم مرتباً إلى أعلاهم مرتباً </a:t>
                      </a:r>
                    </a:p>
                  </a:txBody>
                  <a:tcPr marL="6350" marR="6350" marT="6350" marB="0" anchor="ctr"/>
                </a:tc>
                <a:tc>
                  <a:txBody>
                    <a:bodyPr/>
                    <a:lstStyle/>
                    <a:p>
                      <a:pPr algn="ctr" fontAlgn="b"/>
                      <a:r>
                        <a:rPr lang="ar-LB" sz="1100" u="none" strike="noStrike" dirty="0">
                          <a:effectLst/>
                          <a:latin typeface="Times New Roman" panose="02020603050405020304" pitchFamily="18" charset="0"/>
                          <a:cs typeface="Times New Roman" panose="02020603050405020304" pitchFamily="18" charset="0"/>
                        </a:rPr>
                        <a:t>الحصة اللاتراكمية من الدخل (أو الإستهلاك)</a:t>
                      </a:r>
                    </a:p>
                  </a:txBody>
                  <a:tcPr marL="6350" marR="6350" marT="6350" marB="0" anchor="ctr"/>
                </a:tc>
                <a:extLst>
                  <a:ext uri="{0D108BD9-81ED-4DB2-BD59-A6C34878D82A}">
                    <a16:rowId xmlns:a16="http://schemas.microsoft.com/office/drawing/2014/main" val="2832670911"/>
                  </a:ext>
                </a:extLst>
              </a:tr>
              <a:tr h="210843">
                <a:tc>
                  <a:txBody>
                    <a:bodyPr/>
                    <a:lstStyle/>
                    <a:p>
                      <a:pPr algn="ctr" fontAlgn="b"/>
                      <a:r>
                        <a:rPr lang="ar-LB" sz="1100" u="none" strike="noStrike" dirty="0">
                          <a:effectLst/>
                          <a:latin typeface="Times New Roman" panose="02020603050405020304" pitchFamily="18" charset="0"/>
                          <a:cs typeface="Times New Roman" panose="02020603050405020304" pitchFamily="18" charset="0"/>
                        </a:rPr>
                        <a:t>العشري الأول</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3 %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solidFill>
                      <a:srgbClr val="FFFF00"/>
                    </a:solidFill>
                  </a:tcPr>
                </a:tc>
                <a:extLst>
                  <a:ext uri="{0D108BD9-81ED-4DB2-BD59-A6C34878D82A}">
                    <a16:rowId xmlns:a16="http://schemas.microsoft.com/office/drawing/2014/main" val="2273397640"/>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4 %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3028114012"/>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5 %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1828742393"/>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1502876838"/>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3361844191"/>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10%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952062678"/>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11%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2780820598"/>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13%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2745274212"/>
                  </a:ext>
                </a:extLst>
              </a:tr>
              <a:tr h="210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16%</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tc>
                <a:extLst>
                  <a:ext uri="{0D108BD9-81ED-4DB2-BD59-A6C34878D82A}">
                    <a16:rowId xmlns:a16="http://schemas.microsoft.com/office/drawing/2014/main" val="1102429840"/>
                  </a:ext>
                </a:extLst>
              </a:tr>
              <a:tr h="187096">
                <a:tc>
                  <a:txBody>
                    <a:bodyPr/>
                    <a:lstStyle/>
                    <a:p>
                      <a:pPr algn="ctr" fontAlgn="b"/>
                      <a:r>
                        <a:rPr lang="ar-LB" sz="1100" b="0" i="0" u="none" strike="noStrike" dirty="0">
                          <a:solidFill>
                            <a:srgbClr val="000000"/>
                          </a:solidFill>
                          <a:effectLst/>
                          <a:latin typeface="Times New Roman" panose="02020603050405020304" pitchFamily="18" charset="0"/>
                          <a:cs typeface="Times New Roman" panose="02020603050405020304" pitchFamily="18" charset="0"/>
                        </a:rPr>
                        <a:t>العشري العاشر</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23%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00" marR="6350" marT="6350" marB="0" anchor="b">
                    <a:solidFill>
                      <a:srgbClr val="FFFF00"/>
                    </a:solidFill>
                  </a:tcPr>
                </a:tc>
                <a:extLst>
                  <a:ext uri="{0D108BD9-81ED-4DB2-BD59-A6C34878D82A}">
                    <a16:rowId xmlns:a16="http://schemas.microsoft.com/office/drawing/2014/main" val="1665955074"/>
                  </a:ext>
                </a:extLst>
              </a:tr>
            </a:tbl>
          </a:graphicData>
        </a:graphic>
      </p:graphicFrame>
    </p:spTree>
    <p:extLst>
      <p:ext uri="{BB962C8B-B14F-4D97-AF65-F5344CB8AC3E}">
        <p14:creationId xmlns:p14="http://schemas.microsoft.com/office/powerpoint/2010/main" val="409610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A13291C-E8E5-68F9-BA8B-91211517D4B9}"/>
              </a:ext>
            </a:extLst>
          </p:cNvPr>
          <p:cNvSpPr>
            <a:spLocks noGrp="1"/>
          </p:cNvSpPr>
          <p:nvPr>
            <p:ph type="subTitle" idx="12"/>
          </p:nvPr>
        </p:nvSpPr>
        <p:spPr>
          <a:xfrm>
            <a:off x="0" y="71852"/>
            <a:ext cx="11053314" cy="457201"/>
          </a:xfrm>
        </p:spPr>
        <p:txBody>
          <a:bodyPr/>
          <a:lstStyle/>
          <a:p>
            <a:pPr algn="ctr"/>
            <a:r>
              <a:rPr lang="en-US" dirty="0"/>
              <a:t>Scenario B – mean different</a:t>
            </a:r>
          </a:p>
        </p:txBody>
      </p:sp>
      <p:sp>
        <p:nvSpPr>
          <p:cNvPr id="5" name="TextBox 4">
            <a:extLst>
              <a:ext uri="{FF2B5EF4-FFF2-40B4-BE49-F238E27FC236}">
                <a16:creationId xmlns:a16="http://schemas.microsoft.com/office/drawing/2014/main" id="{CB274BEF-241C-DDB4-1FB8-1A07979A965C}"/>
              </a:ext>
            </a:extLst>
          </p:cNvPr>
          <p:cNvSpPr txBox="1"/>
          <p:nvPr/>
        </p:nvSpPr>
        <p:spPr>
          <a:xfrm>
            <a:off x="5859237" y="1343169"/>
            <a:ext cx="3413522" cy="1519455"/>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 الأولي: </a:t>
            </a:r>
            <a:r>
              <a:rPr lang="ar-LB" sz="1600" b="1" dirty="0">
                <a:solidFill>
                  <a:srgbClr val="000000"/>
                </a:solidFill>
                <a:latin typeface="Tahoma" panose="020B0604030504040204" pitchFamily="34" charset="0"/>
              </a:rPr>
              <a:t>40000</a:t>
            </a:r>
            <a:endParaRPr lang="en-US" sz="1600" b="1"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a:t>
            </a:r>
            <a:r>
              <a:rPr lang="en-GB" sz="1600" dirty="0">
                <a:solidFill>
                  <a:srgbClr val="000000"/>
                </a:solidFill>
                <a:latin typeface="Tahoma" panose="020B0604030504040204" pitchFamily="34" charset="0"/>
              </a:rPr>
              <a:t>36</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chemeClr val="accent1"/>
                </a:solidFill>
                <a:latin typeface="Tahoma" panose="020B0604030504040204" pitchFamily="34" charset="0"/>
              </a:rPr>
              <a:t>%</a:t>
            </a:r>
            <a:r>
              <a:rPr lang="en-GB" sz="1600" b="1" dirty="0">
                <a:solidFill>
                  <a:schemeClr val="accent1"/>
                </a:solidFill>
                <a:latin typeface="Tahoma" panose="020B0604030504040204" pitchFamily="34" charset="0"/>
              </a:rPr>
              <a:t>34.7</a:t>
            </a:r>
            <a:endParaRPr lang="en-US" sz="1600" b="1" dirty="0">
              <a:solidFill>
                <a:schemeClr val="accent1"/>
              </a:solidFill>
              <a:latin typeface="Tahoma" panose="020B0604030504040204" pitchFamily="34" charset="0"/>
            </a:endParaRPr>
          </a:p>
        </p:txBody>
      </p:sp>
      <p:sp>
        <p:nvSpPr>
          <p:cNvPr id="8" name="TextBox 7">
            <a:extLst>
              <a:ext uri="{FF2B5EF4-FFF2-40B4-BE49-F238E27FC236}">
                <a16:creationId xmlns:a16="http://schemas.microsoft.com/office/drawing/2014/main" id="{7F5D457E-33F0-6880-D882-ECCFBF243C78}"/>
              </a:ext>
            </a:extLst>
          </p:cNvPr>
          <p:cNvSpPr txBox="1"/>
          <p:nvPr/>
        </p:nvSpPr>
        <p:spPr>
          <a:xfrm>
            <a:off x="2486556" y="1305062"/>
            <a:ext cx="3205258" cy="1546603"/>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 الأولي : </a:t>
            </a:r>
            <a:r>
              <a:rPr lang="ar-LB" sz="1600" b="1" dirty="0">
                <a:solidFill>
                  <a:srgbClr val="000000"/>
                </a:solidFill>
                <a:latin typeface="Tahoma" panose="020B0604030504040204" pitchFamily="34" charset="0"/>
              </a:rPr>
              <a:t>40000</a:t>
            </a:r>
            <a:endParaRPr lang="en-US" sz="1600" b="1"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معدل الفقر الأولي: %</a:t>
            </a:r>
            <a:r>
              <a:rPr lang="en-GB" sz="1600" dirty="0">
                <a:solidFill>
                  <a:srgbClr val="000000"/>
                </a:solidFill>
                <a:latin typeface="Tahoma" panose="020B0604030504040204" pitchFamily="34" charset="0"/>
              </a:rPr>
              <a:t>46</a:t>
            </a:r>
            <a:endParaRPr lang="en-US" sz="1600" dirty="0">
              <a:solidFill>
                <a:srgbClr val="000000"/>
              </a:solidFill>
              <a:latin typeface="Tahoma" panose="020B0604030504040204" pitchFamily="34" charset="0"/>
            </a:endParaRPr>
          </a:p>
          <a:p>
            <a:pPr algn="r" rtl="1">
              <a:lnSpc>
                <a:spcPct val="150000"/>
              </a:lnSpc>
            </a:pPr>
            <a:r>
              <a:rPr lang="ar-LB" sz="1600" dirty="0">
                <a:solidFill>
                  <a:srgbClr val="000000"/>
                </a:solidFill>
                <a:latin typeface="Tahoma" panose="020B0604030504040204" pitchFamily="34" charset="0"/>
              </a:rPr>
              <a:t>معامل جيني: </a:t>
            </a:r>
            <a:r>
              <a:rPr lang="ar-LB" sz="1600" b="1" dirty="0">
                <a:solidFill>
                  <a:schemeClr val="accent1"/>
                </a:solidFill>
                <a:latin typeface="Tahoma" panose="020B0604030504040204" pitchFamily="34" charset="0"/>
              </a:rPr>
              <a:t>%</a:t>
            </a:r>
            <a:r>
              <a:rPr lang="en-GB" sz="1600" b="1" dirty="0">
                <a:solidFill>
                  <a:srgbClr val="0070C0"/>
                </a:solidFill>
                <a:latin typeface="Tahoma" panose="020B0604030504040204" pitchFamily="34" charset="0"/>
              </a:rPr>
              <a:t>45</a:t>
            </a:r>
            <a:endParaRPr lang="en-US" sz="1600" b="1" dirty="0">
              <a:solidFill>
                <a:srgbClr val="0070C0"/>
              </a:solidFill>
              <a:latin typeface="Tahoma" panose="020B0604030504040204" pitchFamily="34" charset="0"/>
            </a:endParaRPr>
          </a:p>
        </p:txBody>
      </p:sp>
      <p:sp>
        <p:nvSpPr>
          <p:cNvPr id="12" name="Arrow: Down 11">
            <a:extLst>
              <a:ext uri="{FF2B5EF4-FFF2-40B4-BE49-F238E27FC236}">
                <a16:creationId xmlns:a16="http://schemas.microsoft.com/office/drawing/2014/main" id="{625EB302-8D31-588A-C450-DFE937932D95}"/>
              </a:ext>
            </a:extLst>
          </p:cNvPr>
          <p:cNvSpPr/>
          <p:nvPr/>
        </p:nvSpPr>
        <p:spPr>
          <a:xfrm>
            <a:off x="5442414" y="3020526"/>
            <a:ext cx="657225" cy="12181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53A621-D6A6-4FBA-902B-297615B524D9}"/>
              </a:ext>
            </a:extLst>
          </p:cNvPr>
          <p:cNvSpPr txBox="1"/>
          <p:nvPr/>
        </p:nvSpPr>
        <p:spPr>
          <a:xfrm>
            <a:off x="2596925" y="4369058"/>
            <a:ext cx="326231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B</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 </a:t>
            </a:r>
            <a:r>
              <a:rPr lang="en-US" sz="1600" dirty="0">
                <a:solidFill>
                  <a:srgbClr val="000000"/>
                </a:solidFill>
                <a:latin typeface="Tahoma" panose="020B0604030504040204" pitchFamily="34" charset="0"/>
              </a:rPr>
              <a:t>40000</a:t>
            </a: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45.6</a:t>
            </a:r>
            <a:endParaRPr lang="ar-LB"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ar-LB" sz="1600" b="1" dirty="0">
                <a:solidFill>
                  <a:srgbClr val="000000"/>
                </a:solidFill>
                <a:latin typeface="Tahoma" panose="020B0604030504040204" pitchFamily="34" charset="0"/>
                <a:cs typeface="Tahoma" panose="020B0604030504040204" pitchFamily="34" charset="0"/>
              </a:rPr>
              <a:t>%</a:t>
            </a:r>
            <a:r>
              <a:rPr lang="en-GB" sz="1600" b="1" dirty="0">
                <a:solidFill>
                  <a:srgbClr val="000000"/>
                </a:solidFill>
                <a:latin typeface="Tahoma" panose="020B0604030504040204" pitchFamily="34" charset="0"/>
                <a:cs typeface="Tahoma" panose="020B0604030504040204" pitchFamily="34" charset="0"/>
              </a:rPr>
              <a:t>0.4</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latin typeface="Tahoma" panose="020B0604030504040204" pitchFamily="34" charset="0"/>
              </a:rPr>
              <a:t>معامل جيني: </a:t>
            </a:r>
            <a:r>
              <a:rPr lang="ar-LB" sz="1600" dirty="0">
                <a:solidFill>
                  <a:srgbClr val="0070C0"/>
                </a:solidFill>
                <a:latin typeface="Tahoma" panose="020B0604030504040204" pitchFamily="34" charset="0"/>
              </a:rPr>
              <a:t>%</a:t>
            </a:r>
            <a:r>
              <a:rPr lang="en-US" sz="1600" dirty="0">
                <a:solidFill>
                  <a:srgbClr val="0070C0"/>
                </a:solidFill>
                <a:latin typeface="Tahoma" panose="020B0604030504040204" pitchFamily="34" charset="0"/>
              </a:rPr>
              <a:t>44</a:t>
            </a:r>
          </a:p>
        </p:txBody>
      </p:sp>
      <p:sp>
        <p:nvSpPr>
          <p:cNvPr id="15" name="TextBox 14">
            <a:extLst>
              <a:ext uri="{FF2B5EF4-FFF2-40B4-BE49-F238E27FC236}">
                <a16:creationId xmlns:a16="http://schemas.microsoft.com/office/drawing/2014/main" id="{C6EFC315-13C0-B38C-2E50-C5EF9B5EC580}"/>
              </a:ext>
            </a:extLst>
          </p:cNvPr>
          <p:cNvSpPr txBox="1"/>
          <p:nvPr/>
        </p:nvSpPr>
        <p:spPr>
          <a:xfrm>
            <a:off x="3020004" y="3200339"/>
            <a:ext cx="2138362" cy="830997"/>
          </a:xfrm>
          <a:prstGeom prst="rect">
            <a:avLst/>
          </a:prstGeom>
          <a:noFill/>
        </p:spPr>
        <p:txBody>
          <a:bodyPr wrap="square" rtlCol="0">
            <a:spAutoFit/>
          </a:bodyPr>
          <a:lstStyle/>
          <a:p>
            <a:pPr algn="r" rtl="1"/>
            <a:r>
              <a:rPr lang="ar-SA" sz="1600" b="1" dirty="0">
                <a:solidFill>
                  <a:schemeClr val="accent1"/>
                </a:solidFill>
                <a:latin typeface="Tahoma" panose="020B0604030504040204" pitchFamily="34" charset="0"/>
              </a:rPr>
              <a:t>تغيير في دالة التوزيع (نمو لصالح الفقراء</a:t>
            </a:r>
            <a:r>
              <a:rPr lang="ar-EG" sz="1600" b="1" dirty="0">
                <a:solidFill>
                  <a:schemeClr val="accent1"/>
                </a:solidFill>
                <a:latin typeface="Tahoma" panose="020B0604030504040204" pitchFamily="34" charset="0"/>
              </a:rPr>
              <a:t>)</a:t>
            </a:r>
            <a:endParaRPr lang="en-US" sz="1600" b="1" dirty="0">
              <a:solidFill>
                <a:schemeClr val="accent1"/>
              </a:solidFill>
              <a:latin typeface="Tahoma" panose="020B0604030504040204" pitchFamily="34" charset="0"/>
            </a:endParaRPr>
          </a:p>
        </p:txBody>
      </p:sp>
      <p:sp>
        <p:nvSpPr>
          <p:cNvPr id="16" name="TextBox 15">
            <a:extLst>
              <a:ext uri="{FF2B5EF4-FFF2-40B4-BE49-F238E27FC236}">
                <a16:creationId xmlns:a16="http://schemas.microsoft.com/office/drawing/2014/main" id="{0936D2DB-A931-52AA-3064-6D61BF3C3C57}"/>
              </a:ext>
            </a:extLst>
          </p:cNvPr>
          <p:cNvSpPr txBox="1"/>
          <p:nvPr/>
        </p:nvSpPr>
        <p:spPr>
          <a:xfrm>
            <a:off x="6049531" y="4369057"/>
            <a:ext cx="3413522" cy="188878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r" rtl="1">
              <a:lnSpc>
                <a:spcPct val="150000"/>
              </a:lnSpc>
            </a:pPr>
            <a:r>
              <a:rPr lang="ar-LB" sz="1600" dirty="0">
                <a:solidFill>
                  <a:srgbClr val="000000"/>
                </a:solidFill>
                <a:latin typeface="Tahoma" panose="020B0604030504040204" pitchFamily="34" charset="0"/>
              </a:rPr>
              <a:t>بلد </a:t>
            </a:r>
            <a:r>
              <a:rPr lang="en-US" sz="1600" dirty="0">
                <a:solidFill>
                  <a:srgbClr val="000000"/>
                </a:solidFill>
                <a:latin typeface="Tahoma" panose="020B0604030504040204" pitchFamily="34" charset="0"/>
              </a:rPr>
              <a:t>A</a:t>
            </a:r>
          </a:p>
          <a:p>
            <a:pPr algn="r" rtl="1">
              <a:lnSpc>
                <a:spcPct val="150000"/>
              </a:lnSpc>
            </a:pPr>
            <a:r>
              <a:rPr lang="ar-LB" sz="1600" dirty="0">
                <a:solidFill>
                  <a:srgbClr val="000000"/>
                </a:solidFill>
                <a:latin typeface="Tahoma" panose="020B0604030504040204" pitchFamily="34" charset="0"/>
              </a:rPr>
              <a:t>متوسط الدخل</a:t>
            </a:r>
            <a:r>
              <a:rPr lang="en-US" sz="1600" dirty="0">
                <a:solidFill>
                  <a:srgbClr val="000000"/>
                </a:solidFill>
                <a:latin typeface="Tahoma" panose="020B0604030504040204" pitchFamily="34" charset="0"/>
              </a:rPr>
              <a:t> </a:t>
            </a:r>
            <a:r>
              <a:rPr lang="ar-LB" sz="1600" dirty="0">
                <a:solidFill>
                  <a:srgbClr val="000000"/>
                </a:solidFill>
                <a:latin typeface="Tahoma" panose="020B0604030504040204" pitchFamily="34" charset="0"/>
              </a:rPr>
              <a:t>المعدل : </a:t>
            </a:r>
            <a:r>
              <a:rPr lang="en-US" sz="1600" dirty="0">
                <a:solidFill>
                  <a:srgbClr val="000000"/>
                </a:solidFill>
                <a:latin typeface="Tahoma" panose="020B0604030504040204" pitchFamily="34" charset="0"/>
              </a:rPr>
              <a:t>40000</a:t>
            </a:r>
          </a:p>
          <a:p>
            <a:pPr algn="r" rtl="1">
              <a:lnSpc>
                <a:spcPct val="150000"/>
              </a:lnSpc>
            </a:pPr>
            <a:r>
              <a:rPr lang="ar-LB" sz="1600" dirty="0">
                <a:solidFill>
                  <a:srgbClr val="000000"/>
                </a:solidFill>
                <a:latin typeface="Tahoma" panose="020B0604030504040204" pitchFamily="34" charset="0"/>
              </a:rPr>
              <a:t>معدل الفقر  الناتج: %</a:t>
            </a:r>
            <a:r>
              <a:rPr lang="en-GB" sz="1600" dirty="0">
                <a:solidFill>
                  <a:srgbClr val="000000"/>
                </a:solidFill>
                <a:latin typeface="Tahoma" panose="020B0604030504040204" pitchFamily="34" charset="0"/>
              </a:rPr>
              <a:t>35.15</a:t>
            </a:r>
            <a:endParaRPr lang="en-US" sz="1600" dirty="0">
              <a:solidFill>
                <a:srgbClr val="000000"/>
              </a:solidFill>
              <a:latin typeface="Tahoma" panose="020B0604030504040204" pitchFamily="34" charset="0"/>
            </a:endParaRPr>
          </a:p>
          <a:p>
            <a:pPr algn="r" rtl="1">
              <a:lnSpc>
                <a:spcPct val="150000"/>
              </a:lnSpc>
            </a:pPr>
            <a:r>
              <a:rPr lang="ar-SA" sz="1600" dirty="0">
                <a:solidFill>
                  <a:srgbClr val="000000"/>
                </a:solidFill>
                <a:latin typeface="Calibri" panose="020F0502020204030204" pitchFamily="34" charset="0"/>
                <a:cs typeface="Tahoma" panose="020B0604030504040204" pitchFamily="34" charset="0"/>
              </a:rPr>
              <a:t>نسبة خفض الفقر</a:t>
            </a:r>
            <a:r>
              <a:rPr lang="ar-LB" sz="1600" dirty="0">
                <a:solidFill>
                  <a:srgbClr val="000000"/>
                </a:solidFill>
                <a:latin typeface="Tahoma" panose="020B0604030504040204" pitchFamily="34" charset="0"/>
                <a:cs typeface="Tahoma" panose="020B0604030504040204" pitchFamily="34" charset="0"/>
              </a:rPr>
              <a:t>: </a:t>
            </a:r>
            <a:r>
              <a:rPr lang="ar-LB" sz="1600" b="1" dirty="0">
                <a:solidFill>
                  <a:srgbClr val="000000"/>
                </a:solidFill>
                <a:latin typeface="Tahoma" panose="020B0604030504040204" pitchFamily="34" charset="0"/>
                <a:cs typeface="Tahoma" panose="020B0604030504040204" pitchFamily="34" charset="0"/>
              </a:rPr>
              <a:t>%</a:t>
            </a:r>
            <a:r>
              <a:rPr lang="en-GB" sz="1600" b="1" dirty="0">
                <a:solidFill>
                  <a:srgbClr val="000000"/>
                </a:solidFill>
                <a:latin typeface="Tahoma" panose="020B0604030504040204" pitchFamily="34" charset="0"/>
                <a:cs typeface="Tahoma" panose="020B0604030504040204" pitchFamily="34" charset="0"/>
              </a:rPr>
              <a:t>0.85</a:t>
            </a:r>
            <a:endParaRPr lang="en-US" sz="1600" b="1" dirty="0">
              <a:solidFill>
                <a:srgbClr val="000000"/>
              </a:solidFill>
              <a:latin typeface="Tahoma" panose="020B0604030504040204" pitchFamily="34" charset="0"/>
              <a:cs typeface="Tahoma" panose="020B0604030504040204" pitchFamily="34" charset="0"/>
            </a:endParaRPr>
          </a:p>
          <a:p>
            <a:pPr algn="r" rtl="1">
              <a:lnSpc>
                <a:spcPct val="150000"/>
              </a:lnSpc>
            </a:pPr>
            <a:r>
              <a:rPr lang="ar-LB" sz="1600" dirty="0">
                <a:latin typeface="Tahoma" panose="020B0604030504040204" pitchFamily="34" charset="0"/>
              </a:rPr>
              <a:t>معامل جيني: </a:t>
            </a:r>
            <a:r>
              <a:rPr lang="ar-LB" sz="1600" dirty="0">
                <a:solidFill>
                  <a:srgbClr val="0070C0"/>
                </a:solidFill>
                <a:latin typeface="Tahoma" panose="020B0604030504040204" pitchFamily="34" charset="0"/>
              </a:rPr>
              <a:t>%</a:t>
            </a:r>
            <a:r>
              <a:rPr lang="en-US" sz="1600" dirty="0">
                <a:solidFill>
                  <a:srgbClr val="0070C0"/>
                </a:solidFill>
                <a:latin typeface="Tahoma" panose="020B0604030504040204" pitchFamily="34" charset="0"/>
              </a:rPr>
              <a:t>33.7</a:t>
            </a:r>
          </a:p>
        </p:txBody>
      </p:sp>
      <p:sp>
        <p:nvSpPr>
          <p:cNvPr id="14" name="Subtitle 19">
            <a:extLst>
              <a:ext uri="{FF2B5EF4-FFF2-40B4-BE49-F238E27FC236}">
                <a16:creationId xmlns:a16="http://schemas.microsoft.com/office/drawing/2014/main" id="{BB2CAA9C-65A7-4767-9A4B-7D87995D0EC4}"/>
              </a:ext>
            </a:extLst>
          </p:cNvPr>
          <p:cNvSpPr txBox="1">
            <a:spLocks/>
          </p:cNvSpPr>
          <p:nvPr/>
        </p:nvSpPr>
        <p:spPr>
          <a:xfrm>
            <a:off x="0" y="0"/>
            <a:ext cx="12192000" cy="919722"/>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07000"/>
              </a:lnSpc>
              <a:spcAft>
                <a:spcPts val="800"/>
              </a:spcAft>
              <a:buNone/>
            </a:pPr>
            <a:r>
              <a:rPr lang="ar-SA" sz="2800" b="1" dirty="0">
                <a:solidFill>
                  <a:schemeClr val="bg1"/>
                </a:solidFill>
                <a:effectLst/>
                <a:latin typeface="Calibri" panose="020F0502020204030204" pitchFamily="34" charset="0"/>
                <a:ea typeface="Calibri" panose="020F0502020204030204" pitchFamily="34" charset="0"/>
                <a:cs typeface="Tahoma" panose="020B0604030504040204" pitchFamily="34" charset="0"/>
              </a:rPr>
              <a:t>تغيير في دالة التوزيع (نمو لصالح الفقراء</a:t>
            </a:r>
            <a:r>
              <a:rPr lang="ar-EG" sz="2800" b="1" dirty="0">
                <a:solidFill>
                  <a:schemeClr val="bg1"/>
                </a:solidFill>
                <a:effectLst/>
                <a:latin typeface="Calibri" panose="020F0502020204030204" pitchFamily="34" charset="0"/>
                <a:ea typeface="Calibri" panose="020F0502020204030204" pitchFamily="34" charset="0"/>
                <a:cs typeface="Tahoma" panose="020B0604030504040204" pitchFamily="34" charset="0"/>
              </a:rPr>
              <a:t>)</a:t>
            </a:r>
            <a:r>
              <a:rPr lang="ar-SA" sz="2800" b="1" dirty="0">
                <a:solidFill>
                  <a:schemeClr val="bg1"/>
                </a:solidFill>
                <a:effectLst/>
                <a:latin typeface="Calibri" panose="020F0502020204030204" pitchFamily="34" charset="0"/>
                <a:ea typeface="Calibri" panose="020F0502020204030204" pitchFamily="34" charset="0"/>
                <a:cs typeface="Tahoma" panose="020B0604030504040204" pitchFamily="34" charset="0"/>
              </a:rPr>
              <a:t> في ظل عدم حدوث تغيير لمتوسط الدخل</a:t>
            </a:r>
          </a:p>
        </p:txBody>
      </p:sp>
    </p:spTree>
    <p:extLst>
      <p:ext uri="{BB962C8B-B14F-4D97-AF65-F5344CB8AC3E}">
        <p14:creationId xmlns:p14="http://schemas.microsoft.com/office/powerpoint/2010/main" val="307321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3">
            <a:extLst>
              <a:ext uri="{FF2B5EF4-FFF2-40B4-BE49-F238E27FC236}">
                <a16:creationId xmlns:a16="http://schemas.microsoft.com/office/drawing/2014/main" id="{E60589BD-4662-DB8F-3A1D-8CF835B5A9FB}"/>
              </a:ext>
            </a:extLst>
          </p:cNvPr>
          <p:cNvSpPr/>
          <p:nvPr/>
        </p:nvSpPr>
        <p:spPr>
          <a:xfrm>
            <a:off x="6629144" y="1758648"/>
            <a:ext cx="5166616" cy="4683563"/>
          </a:xfrm>
          <a:custGeom>
            <a:avLst/>
            <a:gdLst/>
            <a:ahLst/>
            <a:cxnLst/>
            <a:rect l="l" t="t" r="r" b="b"/>
            <a:pathLst>
              <a:path w="753347" h="1298825">
                <a:moveTo>
                  <a:pt x="753347" y="0"/>
                </a:moveTo>
                <a:lnTo>
                  <a:pt x="753347" y="1184525"/>
                </a:lnTo>
                <a:lnTo>
                  <a:pt x="376673" y="1298825"/>
                </a:lnTo>
                <a:lnTo>
                  <a:pt x="0" y="1184525"/>
                </a:lnTo>
                <a:lnTo>
                  <a:pt x="0" y="0"/>
                </a:lnTo>
                <a:lnTo>
                  <a:pt x="753347" y="0"/>
                </a:ln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a:lstStyle/>
          <a:p>
            <a:endParaRPr lang="en-US" sz="1200"/>
          </a:p>
        </p:txBody>
      </p:sp>
      <p:sp>
        <p:nvSpPr>
          <p:cNvPr id="35" name="TextBox 31">
            <a:extLst>
              <a:ext uri="{FF2B5EF4-FFF2-40B4-BE49-F238E27FC236}">
                <a16:creationId xmlns:a16="http://schemas.microsoft.com/office/drawing/2014/main" id="{C4070A7C-8052-7111-BB9E-C83DF79F418A}"/>
              </a:ext>
            </a:extLst>
          </p:cNvPr>
          <p:cNvSpPr txBox="1"/>
          <p:nvPr/>
        </p:nvSpPr>
        <p:spPr>
          <a:xfrm>
            <a:off x="7067704" y="1773744"/>
            <a:ext cx="4240375" cy="553998"/>
          </a:xfrm>
          <a:prstGeom prst="rect">
            <a:avLst/>
          </a:prstGeom>
        </p:spPr>
        <p:txBody>
          <a:bodyPr wrap="square" lIns="0" tIns="0" rIns="0" bIns="0" rtlCol="0" anchor="t">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EG" altLang="en-US" b="1" dirty="0">
                <a:solidFill>
                  <a:srgbClr val="000000"/>
                </a:solidFill>
                <a:latin typeface="Arial" panose="020B0604020202020204" pitchFamily="34" charset="0"/>
                <a:cs typeface="Arial" panose="020B0604020202020204" pitchFamily="34" charset="0"/>
              </a:rPr>
              <a:t>تغيير في دالة التوزيع (نمو لصالح الفقراء </a:t>
            </a:r>
            <a:r>
              <a:rPr lang="en-GB" altLang="en-US" b="1" dirty="0">
                <a:solidFill>
                  <a:srgbClr val="000000"/>
                </a:solidFill>
                <a:latin typeface="Arial" panose="020B0604020202020204" pitchFamily="34" charset="0"/>
                <a:cs typeface="Arial" panose="020B0604020202020204" pitchFamily="34" charset="0"/>
              </a:rPr>
              <a:t>Pro-poor</a:t>
            </a:r>
            <a:r>
              <a:rPr lang="ar-EG" altLang="en-US" b="1" dirty="0">
                <a:solidFill>
                  <a:srgbClr val="000000"/>
                </a:solidFill>
                <a:latin typeface="Arial" panose="020B0604020202020204" pitchFamily="34" charset="0"/>
                <a:cs typeface="Arial" panose="020B0604020202020204" pitchFamily="34" charset="0"/>
              </a:rPr>
              <a:t>)، في ظل تغيير (</a:t>
            </a:r>
            <a:r>
              <a:rPr lang="ar-SA" altLang="en-US" b="1" dirty="0">
                <a:solidFill>
                  <a:srgbClr val="000000"/>
                </a:solidFill>
                <a:latin typeface="Arial" panose="020B0604020202020204" pitchFamily="34" charset="0"/>
                <a:cs typeface="Arial" panose="020B0604020202020204" pitchFamily="34" charset="0"/>
              </a:rPr>
              <a:t>زيادة</a:t>
            </a:r>
            <a:r>
              <a:rPr lang="ar-EG" altLang="en-US" b="1" dirty="0">
                <a:solidFill>
                  <a:srgbClr val="000000"/>
                </a:solidFill>
                <a:latin typeface="Arial" panose="020B0604020202020204" pitchFamily="34" charset="0"/>
                <a:cs typeface="Arial" panose="020B0604020202020204" pitchFamily="34" charset="0"/>
              </a:rPr>
              <a:t>) </a:t>
            </a:r>
            <a:r>
              <a:rPr kumimoji="0" lang="ar-EG"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لمتوسط الدخل</a:t>
            </a:r>
            <a:endParaRPr kumimoji="0" lang="ar-EG" altLang="en-US" sz="4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Freeform 12">
            <a:extLst>
              <a:ext uri="{FF2B5EF4-FFF2-40B4-BE49-F238E27FC236}">
                <a16:creationId xmlns:a16="http://schemas.microsoft.com/office/drawing/2014/main" id="{774BDC4C-778D-94B9-E9F3-BA818EA8AF90}"/>
              </a:ext>
            </a:extLst>
          </p:cNvPr>
          <p:cNvSpPr/>
          <p:nvPr/>
        </p:nvSpPr>
        <p:spPr>
          <a:xfrm>
            <a:off x="8666067" y="885938"/>
            <a:ext cx="840844" cy="806978"/>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p:spPr>
        <p:style>
          <a:lnRef idx="2">
            <a:schemeClr val="accent3"/>
          </a:lnRef>
          <a:fillRef idx="1">
            <a:schemeClr val="lt1"/>
          </a:fillRef>
          <a:effectRef idx="0">
            <a:schemeClr val="accent3"/>
          </a:effectRef>
          <a:fontRef idx="minor">
            <a:schemeClr val="dk1"/>
          </a:fontRef>
        </p:style>
        <p:txBody>
          <a:bodyPr/>
          <a:lstStyle/>
          <a:p>
            <a:endParaRPr lang="en-US" sz="1200"/>
          </a:p>
        </p:txBody>
      </p:sp>
      <p:sp>
        <p:nvSpPr>
          <p:cNvPr id="18" name="Freeform 13">
            <a:extLst>
              <a:ext uri="{FF2B5EF4-FFF2-40B4-BE49-F238E27FC236}">
                <a16:creationId xmlns:a16="http://schemas.microsoft.com/office/drawing/2014/main" id="{03CD9A8A-57C6-E532-DF95-A97E82B8D99D}"/>
              </a:ext>
            </a:extLst>
          </p:cNvPr>
          <p:cNvSpPr/>
          <p:nvPr/>
        </p:nvSpPr>
        <p:spPr>
          <a:xfrm>
            <a:off x="8754107" y="952527"/>
            <a:ext cx="711483" cy="682827"/>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13538A"/>
          </a:solidFill>
        </p:spPr>
        <p:txBody>
          <a:bodyPr/>
          <a:lstStyle/>
          <a:p>
            <a:endParaRPr lang="en-US" sz="1200"/>
          </a:p>
        </p:txBody>
      </p:sp>
      <p:sp>
        <p:nvSpPr>
          <p:cNvPr id="10" name="Rectangle 6">
            <a:extLst>
              <a:ext uri="{FF2B5EF4-FFF2-40B4-BE49-F238E27FC236}">
                <a16:creationId xmlns:a16="http://schemas.microsoft.com/office/drawing/2014/main" id="{76B234A3-ED39-4B14-85EF-FA413B846133}"/>
              </a:ext>
            </a:extLst>
          </p:cNvPr>
          <p:cNvSpPr>
            <a:spLocks noChangeArrowheads="1"/>
          </p:cNvSpPr>
          <p:nvPr/>
        </p:nvSpPr>
        <p:spPr bwMode="auto">
          <a:xfrm>
            <a:off x="6629144" y="3077982"/>
            <a:ext cx="5014216" cy="256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lnSpc>
                <a:spcPct val="107000"/>
              </a:lnSpc>
              <a:spcAft>
                <a:spcPts val="800"/>
              </a:spcAft>
              <a:buFont typeface="Wingdings" panose="05000000000000000000" pitchFamily="2" charset="2"/>
              <a:buChar char="q"/>
            </a:pPr>
            <a:r>
              <a:rPr lang="ar-SA" sz="18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تزداد نسبة خفض الفقر بشكل رتيب مع المستوى الأولي لمتوسط الدخل </a:t>
            </a:r>
            <a:endParaRPr lang="en-GB" sz="1800" dirty="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p>
            <a:pPr marL="285750" indent="-285750" algn="r" rtl="1">
              <a:lnSpc>
                <a:spcPct val="107000"/>
              </a:lnSpc>
              <a:spcAft>
                <a:spcPts val="800"/>
              </a:spcAft>
              <a:buFont typeface="Wingdings" panose="05000000000000000000" pitchFamily="2" charset="2"/>
              <a:buChar char="q"/>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07000"/>
              </a:lnSpc>
              <a:spcAft>
                <a:spcPts val="800"/>
              </a:spcAft>
              <a:buFont typeface="Wingdings" panose="05000000000000000000" pitchFamily="2" charset="2"/>
              <a:buChar char="q"/>
            </a:pPr>
            <a:r>
              <a:rPr lang="ar-SA" sz="18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تتضاءل نسبة خفض الفقر بشكل رتيب مع المستوى الأولي اللامساواة</a:t>
            </a:r>
            <a:endParaRPr lang="en-GB" sz="1800" dirty="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p>
            <a:pPr marL="285750" indent="-285750" algn="r" rtl="1">
              <a:lnSpc>
                <a:spcPct val="107000"/>
              </a:lnSpc>
              <a:spcAft>
                <a:spcPts val="800"/>
              </a:spcAft>
              <a:buFont typeface="Wingdings" panose="05000000000000000000" pitchFamily="2" charset="2"/>
              <a:buChar char="q"/>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07000"/>
              </a:lnSpc>
              <a:spcAft>
                <a:spcPts val="80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تزداد</a:t>
            </a:r>
            <a:r>
              <a:rPr lang="ar-SA" sz="18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نسبة خفض الفقر بشكل رتيب مع قيمة ألفا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7" name="Freeform 3">
            <a:extLst>
              <a:ext uri="{FF2B5EF4-FFF2-40B4-BE49-F238E27FC236}">
                <a16:creationId xmlns:a16="http://schemas.microsoft.com/office/drawing/2014/main" id="{5095A352-31D8-49CA-ADF1-74E8F36FCDA2}"/>
              </a:ext>
            </a:extLst>
          </p:cNvPr>
          <p:cNvSpPr/>
          <p:nvPr/>
        </p:nvSpPr>
        <p:spPr>
          <a:xfrm>
            <a:off x="517904" y="1758648"/>
            <a:ext cx="5166616" cy="4683563"/>
          </a:xfrm>
          <a:custGeom>
            <a:avLst/>
            <a:gdLst/>
            <a:ahLst/>
            <a:cxnLst/>
            <a:rect l="l" t="t" r="r" b="b"/>
            <a:pathLst>
              <a:path w="753347" h="1298825">
                <a:moveTo>
                  <a:pt x="753347" y="0"/>
                </a:moveTo>
                <a:lnTo>
                  <a:pt x="753347" y="1184525"/>
                </a:lnTo>
                <a:lnTo>
                  <a:pt x="376673" y="1298825"/>
                </a:lnTo>
                <a:lnTo>
                  <a:pt x="0" y="1184525"/>
                </a:lnTo>
                <a:lnTo>
                  <a:pt x="0" y="0"/>
                </a:lnTo>
                <a:lnTo>
                  <a:pt x="753347" y="0"/>
                </a:ln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a:lstStyle/>
          <a:p>
            <a:endParaRPr lang="en-US" sz="1200"/>
          </a:p>
        </p:txBody>
      </p:sp>
      <p:sp>
        <p:nvSpPr>
          <p:cNvPr id="48" name="TextBox 31">
            <a:extLst>
              <a:ext uri="{FF2B5EF4-FFF2-40B4-BE49-F238E27FC236}">
                <a16:creationId xmlns:a16="http://schemas.microsoft.com/office/drawing/2014/main" id="{90D7CB3B-1635-4587-97B5-C6EC66FA7C7B}"/>
              </a:ext>
            </a:extLst>
          </p:cNvPr>
          <p:cNvSpPr txBox="1"/>
          <p:nvPr/>
        </p:nvSpPr>
        <p:spPr>
          <a:xfrm>
            <a:off x="697384" y="1806317"/>
            <a:ext cx="4240375" cy="576761"/>
          </a:xfrm>
          <a:prstGeom prst="rect">
            <a:avLst/>
          </a:prstGeom>
        </p:spPr>
        <p:txBody>
          <a:bodyPr wrap="square" lIns="0" tIns="0" rIns="0" bIns="0" rtlCol="0" anchor="t">
            <a:spAutoFit/>
          </a:bodyPr>
          <a:lstStyle/>
          <a:p>
            <a:pPr algn="r" rtl="1">
              <a:lnSpc>
                <a:spcPct val="107000"/>
              </a:lnSpc>
              <a:spcAft>
                <a:spcPts val="800"/>
              </a:spcAft>
            </a:pPr>
            <a:r>
              <a:rPr lang="ar-EG" b="1" dirty="0">
                <a:solidFill>
                  <a:srgbClr val="000000"/>
                </a:solidFill>
                <a:latin typeface="Calibri" panose="020F0502020204030204" pitchFamily="34" charset="0"/>
                <a:cs typeface="Arial" panose="020B0604020202020204" pitchFamily="34" charset="0"/>
              </a:rPr>
              <a:t>تغيير في دالة التوزيع </a:t>
            </a:r>
            <a:r>
              <a:rPr lang="en-US" b="1" dirty="0">
                <a:solidFill>
                  <a:srgbClr val="000000"/>
                </a:solidFill>
                <a:latin typeface="Calibri" panose="020F0502020204030204" pitchFamily="34" charset="0"/>
                <a:cs typeface="Arial" panose="020B0604020202020204" pitchFamily="34" charset="0"/>
              </a:rPr>
              <a:t>)</a:t>
            </a:r>
            <a:r>
              <a:rPr lang="ar-EG" b="1" dirty="0">
                <a:solidFill>
                  <a:srgbClr val="000000"/>
                </a:solidFill>
                <a:latin typeface="Calibri" panose="020F0502020204030204" pitchFamily="34" charset="0"/>
                <a:cs typeface="Arial" panose="020B0604020202020204" pitchFamily="34" charset="0"/>
              </a:rPr>
              <a:t>نمو لصالح الأغنياء</a:t>
            </a:r>
            <a:r>
              <a:rPr lang="en-US" b="1" dirty="0">
                <a:solidFill>
                  <a:srgbClr val="000000"/>
                </a:solidFill>
                <a:latin typeface="Calibri" panose="020F0502020204030204" pitchFamily="34" charset="0"/>
                <a:cs typeface="Arial" panose="020B0604020202020204" pitchFamily="34" charset="0"/>
              </a:rPr>
              <a:t>(</a:t>
            </a:r>
            <a:r>
              <a:rPr lang="ar-EG" b="1" dirty="0">
                <a:solidFill>
                  <a:srgbClr val="000000"/>
                </a:solidFill>
                <a:latin typeface="Calibri" panose="020F0502020204030204" pitchFamily="34" charset="0"/>
                <a:cs typeface="Arial" panose="020B0604020202020204" pitchFamily="34" charset="0"/>
              </a:rPr>
              <a:t>، في ظل تغيير (</a:t>
            </a:r>
            <a:r>
              <a:rPr lang="ar-SA" b="1" dirty="0">
                <a:solidFill>
                  <a:srgbClr val="000000"/>
                </a:solidFill>
                <a:latin typeface="Calibri" panose="020F0502020204030204" pitchFamily="34" charset="0"/>
                <a:cs typeface="Arial" panose="020B0604020202020204" pitchFamily="34" charset="0"/>
              </a:rPr>
              <a:t>زيادة</a:t>
            </a:r>
            <a:r>
              <a:rPr lang="ar-EG" b="1" dirty="0">
                <a:solidFill>
                  <a:srgbClr val="000000"/>
                </a:solidFill>
                <a:latin typeface="Calibri" panose="020F0502020204030204" pitchFamily="34" charset="0"/>
                <a:cs typeface="Arial" panose="020B0604020202020204" pitchFamily="34" charset="0"/>
              </a:rPr>
              <a:t>) لمتوسط الدخل</a:t>
            </a:r>
            <a:endParaRPr lang="en-US" b="1" dirty="0">
              <a:solidFill>
                <a:srgbClr val="000000"/>
              </a:solidFill>
              <a:latin typeface="Calibri" panose="020F0502020204030204" pitchFamily="34" charset="0"/>
              <a:cs typeface="Arial" panose="020B0604020202020204" pitchFamily="34" charset="0"/>
            </a:endParaRPr>
          </a:p>
        </p:txBody>
      </p:sp>
      <p:sp>
        <p:nvSpPr>
          <p:cNvPr id="49" name="Rectangle 6">
            <a:extLst>
              <a:ext uri="{FF2B5EF4-FFF2-40B4-BE49-F238E27FC236}">
                <a16:creationId xmlns:a16="http://schemas.microsoft.com/office/drawing/2014/main" id="{255AD26F-D7AE-41CE-A71B-7EA4EDD158BA}"/>
              </a:ext>
            </a:extLst>
          </p:cNvPr>
          <p:cNvSpPr>
            <a:spLocks noChangeArrowheads="1"/>
          </p:cNvSpPr>
          <p:nvPr/>
        </p:nvSpPr>
        <p:spPr bwMode="auto">
          <a:xfrm>
            <a:off x="517904" y="2889532"/>
            <a:ext cx="5014216" cy="293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lnSpc>
                <a:spcPct val="107000"/>
              </a:lnSpc>
              <a:spcAft>
                <a:spcPts val="80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تنخفض نسبة الفقر طالما أن مرونة التوزيع ترتفع بمعدل أقل من مرونة النمو</a:t>
            </a:r>
            <a:endParaRPr lang="en-GB" dirty="0">
              <a:solidFill>
                <a:srgbClr val="000000"/>
              </a:solidFill>
              <a:latin typeface="Calibri" panose="020F0502020204030204" pitchFamily="34" charset="0"/>
              <a:cs typeface="Tahoma" panose="020B0604030504040204" pitchFamily="34" charset="0"/>
            </a:endParaRPr>
          </a:p>
          <a:p>
            <a:pPr marL="285750" indent="-285750" algn="r" rtl="1">
              <a:lnSpc>
                <a:spcPct val="107000"/>
              </a:lnSpc>
              <a:spcAft>
                <a:spcPts val="800"/>
              </a:spcAft>
              <a:buFont typeface="Wingdings" panose="05000000000000000000" pitchFamily="2" charset="2"/>
              <a:buChar char="q"/>
            </a:pPr>
            <a:endParaRPr lang="ar-SA" dirty="0">
              <a:solidFill>
                <a:srgbClr val="000000"/>
              </a:solidFill>
              <a:latin typeface="Calibri" panose="020F0502020204030204" pitchFamily="34" charset="0"/>
              <a:cs typeface="Tahoma" panose="020B0604030504040204" pitchFamily="34" charset="0"/>
            </a:endParaRPr>
          </a:p>
          <a:p>
            <a:pPr marL="285750" indent="-285750" algn="r" rtl="1">
              <a:lnSpc>
                <a:spcPct val="107000"/>
              </a:lnSpc>
              <a:spcAft>
                <a:spcPts val="800"/>
              </a:spcAft>
              <a:buFont typeface="Wingdings" panose="05000000000000000000" pitchFamily="2" charset="2"/>
              <a:buChar char="q"/>
            </a:pPr>
            <a:r>
              <a:rPr lang="ar-SA" dirty="0">
                <a:solidFill>
                  <a:srgbClr val="000000"/>
                </a:solidFill>
                <a:latin typeface="Calibri" panose="020F0502020204030204" pitchFamily="34" charset="0"/>
                <a:cs typeface="Tahoma" panose="020B0604030504040204" pitchFamily="34" charset="0"/>
              </a:rPr>
              <a:t>تنخفض نسبة الفقر طالما أن متوسط الدخل الأولي منخفض، ونسبة الفقر مرتفعة. وحيث أنه عندما يكون متوسط الدخل الأولي مرتفعًا ومعدل الفقر منخفضًا، يكون لعدم المساواة تأثير أكبر على معدلات الفقر، وبالتالي يفوق تأثير النمو، وبالتالي يزيد إجمالي الفقر بدلاً من تقليله </a:t>
            </a:r>
          </a:p>
        </p:txBody>
      </p:sp>
      <p:sp>
        <p:nvSpPr>
          <p:cNvPr id="50" name="Freeform 12">
            <a:extLst>
              <a:ext uri="{FF2B5EF4-FFF2-40B4-BE49-F238E27FC236}">
                <a16:creationId xmlns:a16="http://schemas.microsoft.com/office/drawing/2014/main" id="{ADF18632-D3E0-46D3-8A05-9013CF00BDD2}"/>
              </a:ext>
            </a:extLst>
          </p:cNvPr>
          <p:cNvSpPr/>
          <p:nvPr/>
        </p:nvSpPr>
        <p:spPr>
          <a:xfrm>
            <a:off x="2585307" y="885938"/>
            <a:ext cx="840844" cy="806978"/>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p:spPr>
        <p:style>
          <a:lnRef idx="2">
            <a:schemeClr val="accent3"/>
          </a:lnRef>
          <a:fillRef idx="1">
            <a:schemeClr val="lt1"/>
          </a:fillRef>
          <a:effectRef idx="0">
            <a:schemeClr val="accent3"/>
          </a:effectRef>
          <a:fontRef idx="minor">
            <a:schemeClr val="dk1"/>
          </a:fontRef>
        </p:style>
        <p:txBody>
          <a:bodyPr/>
          <a:lstStyle/>
          <a:p>
            <a:endParaRPr lang="en-US" sz="1200"/>
          </a:p>
        </p:txBody>
      </p:sp>
      <p:sp>
        <p:nvSpPr>
          <p:cNvPr id="52" name="Freeform 13">
            <a:extLst>
              <a:ext uri="{FF2B5EF4-FFF2-40B4-BE49-F238E27FC236}">
                <a16:creationId xmlns:a16="http://schemas.microsoft.com/office/drawing/2014/main" id="{9D257551-43A0-4366-87D3-B0B35679C506}"/>
              </a:ext>
            </a:extLst>
          </p:cNvPr>
          <p:cNvSpPr/>
          <p:nvPr/>
        </p:nvSpPr>
        <p:spPr>
          <a:xfrm>
            <a:off x="2673347" y="952527"/>
            <a:ext cx="711483" cy="682827"/>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13538A"/>
          </a:solidFill>
        </p:spPr>
        <p:txBody>
          <a:bodyPr/>
          <a:lstStyle/>
          <a:p>
            <a:endParaRPr lang="en-US" sz="1200"/>
          </a:p>
        </p:txBody>
      </p:sp>
      <p:sp>
        <p:nvSpPr>
          <p:cNvPr id="15" name="Subtitle 19">
            <a:extLst>
              <a:ext uri="{FF2B5EF4-FFF2-40B4-BE49-F238E27FC236}">
                <a16:creationId xmlns:a16="http://schemas.microsoft.com/office/drawing/2014/main" id="{56474537-12CF-4D88-A4BC-C507C474B071}"/>
              </a:ext>
            </a:extLst>
          </p:cNvPr>
          <p:cNvSpPr txBox="1">
            <a:spLocks/>
          </p:cNvSpPr>
          <p:nvPr/>
        </p:nvSpPr>
        <p:spPr>
          <a:xfrm>
            <a:off x="0" y="0"/>
            <a:ext cx="12192000" cy="851139"/>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spcBef>
                <a:spcPts val="600"/>
              </a:spcBef>
              <a:spcAft>
                <a:spcPts val="600"/>
              </a:spcAft>
              <a:buNone/>
            </a:pPr>
            <a:r>
              <a:rPr lang="ar-SA" sz="3600" b="1" dirty="0">
                <a:solidFill>
                  <a:schemeClr val="bg1"/>
                </a:solidFill>
                <a:latin typeface="Times New Roman" panose="02020603050405020304" pitchFamily="18" charset="0"/>
              </a:rPr>
              <a:t>توصيات في السياسة العامة لخفض الفقر </a:t>
            </a:r>
            <a:endParaRPr lang="ar-LB" sz="36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02736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C784BE0-2563-4659-9F7D-D88142B19130}"/>
              </a:ext>
            </a:extLst>
          </p:cNvPr>
          <p:cNvPicPr>
            <a:picLocks noGrp="1" noChangeAspect="1"/>
          </p:cNvPicPr>
          <p:nvPr>
            <p:ph sz="half" idx="1"/>
          </p:nvPr>
        </p:nvPicPr>
        <p:blipFill rotWithShape="1">
          <a:blip r:embed="rId3"/>
          <a:srcRect t="2847" b="-64"/>
          <a:stretch/>
        </p:blipFill>
        <p:spPr>
          <a:xfrm>
            <a:off x="1716179" y="2210638"/>
            <a:ext cx="3509779" cy="3660984"/>
          </a:xfrm>
          <a:prstGeom prst="rect">
            <a:avLst/>
          </a:prstGeom>
        </p:spPr>
      </p:pic>
      <p:sp>
        <p:nvSpPr>
          <p:cNvPr id="11" name="TextBox 10">
            <a:extLst>
              <a:ext uri="{FF2B5EF4-FFF2-40B4-BE49-F238E27FC236}">
                <a16:creationId xmlns:a16="http://schemas.microsoft.com/office/drawing/2014/main" id="{B6EC920C-1BBF-4543-AE64-D02A8561ADE8}"/>
              </a:ext>
            </a:extLst>
          </p:cNvPr>
          <p:cNvSpPr txBox="1"/>
          <p:nvPr/>
        </p:nvSpPr>
        <p:spPr>
          <a:xfrm>
            <a:off x="1050373" y="1479119"/>
            <a:ext cx="4841390" cy="646331"/>
          </a:xfrm>
          <a:prstGeom prst="rect">
            <a:avLst/>
          </a:prstGeom>
          <a:noFill/>
        </p:spPr>
        <p:txBody>
          <a:bodyPr wrap="none" rtlCol="0">
            <a:spAutoFit/>
          </a:bodyPr>
          <a:lstStyle/>
          <a:p>
            <a:pPr algn="ctr"/>
            <a:r>
              <a:rPr lang="ar-LB" dirty="0"/>
              <a:t>خط الفقر المدقع للشخص الواحد في اليوم الواحد </a:t>
            </a:r>
            <a:endParaRPr lang="en-GB" dirty="0"/>
          </a:p>
          <a:p>
            <a:pPr algn="ctr"/>
            <a:r>
              <a:rPr lang="ar-LB" dirty="0"/>
              <a:t> (١.٩ دولار أمريكي يعادل القوة الشرائية)</a:t>
            </a:r>
            <a:endParaRPr lang="en-US" dirty="0"/>
          </a:p>
        </p:txBody>
      </p:sp>
      <p:sp>
        <p:nvSpPr>
          <p:cNvPr id="13" name="TextBox 12">
            <a:extLst>
              <a:ext uri="{FF2B5EF4-FFF2-40B4-BE49-F238E27FC236}">
                <a16:creationId xmlns:a16="http://schemas.microsoft.com/office/drawing/2014/main" id="{4B7807C2-265C-431D-9D44-0C54290D78C5}"/>
              </a:ext>
            </a:extLst>
          </p:cNvPr>
          <p:cNvSpPr txBox="1"/>
          <p:nvPr/>
        </p:nvSpPr>
        <p:spPr>
          <a:xfrm>
            <a:off x="6788405" y="1493074"/>
            <a:ext cx="4081567" cy="646331"/>
          </a:xfrm>
          <a:prstGeom prst="rect">
            <a:avLst/>
          </a:prstGeom>
          <a:noFill/>
        </p:spPr>
        <p:txBody>
          <a:bodyPr wrap="none" rtlCol="0">
            <a:spAutoFit/>
          </a:bodyPr>
          <a:lstStyle/>
          <a:p>
            <a:r>
              <a:rPr lang="ar-LB" dirty="0"/>
              <a:t>خط الفقر للشخص الواحد في اليوم الواحد</a:t>
            </a:r>
            <a:endParaRPr lang="en-GB" dirty="0"/>
          </a:p>
          <a:p>
            <a:r>
              <a:rPr lang="ar-LB" dirty="0"/>
              <a:t> (٤.٦ دولار أمريكي يعادل القوة الشرائية)</a:t>
            </a:r>
            <a:endParaRPr lang="en-US" dirty="0"/>
          </a:p>
        </p:txBody>
      </p:sp>
      <p:pic>
        <p:nvPicPr>
          <p:cNvPr id="17" name="Content Placeholder 16">
            <a:extLst>
              <a:ext uri="{FF2B5EF4-FFF2-40B4-BE49-F238E27FC236}">
                <a16:creationId xmlns:a16="http://schemas.microsoft.com/office/drawing/2014/main" id="{348CF486-CCF6-4A46-AD9C-0A21275F1D35}"/>
              </a:ext>
            </a:extLst>
          </p:cNvPr>
          <p:cNvPicPr>
            <a:picLocks noGrp="1" noChangeAspect="1"/>
          </p:cNvPicPr>
          <p:nvPr>
            <p:ph sz="half" idx="2"/>
          </p:nvPr>
        </p:nvPicPr>
        <p:blipFill rotWithShape="1">
          <a:blip r:embed="rId4"/>
          <a:srcRect t="2860"/>
          <a:stretch/>
        </p:blipFill>
        <p:spPr>
          <a:xfrm>
            <a:off x="6967494" y="2210638"/>
            <a:ext cx="3506874" cy="3640887"/>
          </a:xfrm>
        </p:spPr>
      </p:pic>
      <p:sp>
        <p:nvSpPr>
          <p:cNvPr id="3" name="Subtitle 2">
            <a:extLst>
              <a:ext uri="{FF2B5EF4-FFF2-40B4-BE49-F238E27FC236}">
                <a16:creationId xmlns:a16="http://schemas.microsoft.com/office/drawing/2014/main" id="{B52A5DA1-D056-4450-A06F-9E53B963A550}"/>
              </a:ext>
            </a:extLst>
          </p:cNvPr>
          <p:cNvSpPr>
            <a:spLocks noGrp="1"/>
          </p:cNvSpPr>
          <p:nvPr>
            <p:ph type="subTitle" idx="12"/>
          </p:nvPr>
        </p:nvSpPr>
        <p:spPr/>
        <p:txBody>
          <a:bodyPr/>
          <a:lstStyle/>
          <a:p>
            <a:endParaRPr lang="en-US"/>
          </a:p>
        </p:txBody>
      </p:sp>
      <p:sp>
        <p:nvSpPr>
          <p:cNvPr id="9" name="Subtitle 19">
            <a:extLst>
              <a:ext uri="{FF2B5EF4-FFF2-40B4-BE49-F238E27FC236}">
                <a16:creationId xmlns:a16="http://schemas.microsoft.com/office/drawing/2014/main" id="{9FE00FB9-5719-4513-8D19-C172EB2DD83F}"/>
              </a:ext>
            </a:extLst>
          </p:cNvPr>
          <p:cNvSpPr txBox="1">
            <a:spLocks/>
          </p:cNvSpPr>
          <p:nvPr/>
        </p:nvSpPr>
        <p:spPr>
          <a:xfrm>
            <a:off x="0" y="1"/>
            <a:ext cx="12192000" cy="84772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LB" sz="3600" b="0" i="0" dirty="0">
                <a:solidFill>
                  <a:schemeClr val="bg1"/>
                </a:solidFill>
                <a:effectLst/>
                <a:latin typeface="Tahoma" panose="020B0604030504040204" pitchFamily="34" charset="0"/>
              </a:rPr>
              <a:t>المنطقة العربية </a:t>
            </a:r>
            <a:endParaRPr lang="en-US" sz="40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858878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EC920C-1BBF-4543-AE64-D02A8561ADE8}"/>
              </a:ext>
            </a:extLst>
          </p:cNvPr>
          <p:cNvSpPr txBox="1"/>
          <p:nvPr/>
        </p:nvSpPr>
        <p:spPr>
          <a:xfrm>
            <a:off x="1050373" y="1452771"/>
            <a:ext cx="4841390" cy="646331"/>
          </a:xfrm>
          <a:prstGeom prst="rect">
            <a:avLst/>
          </a:prstGeom>
          <a:noFill/>
        </p:spPr>
        <p:txBody>
          <a:bodyPr wrap="none" rtlCol="0">
            <a:spAutoFit/>
          </a:bodyPr>
          <a:lstStyle/>
          <a:p>
            <a:pPr algn="ctr"/>
            <a:r>
              <a:rPr lang="ar-LB" dirty="0"/>
              <a:t>خط الفقر المدقع للشخص الواحد في اليوم الواحد </a:t>
            </a:r>
            <a:endParaRPr lang="en-GB" dirty="0"/>
          </a:p>
          <a:p>
            <a:pPr algn="ctr"/>
            <a:r>
              <a:rPr lang="ar-LB" dirty="0"/>
              <a:t> (١.٩ دولار أمريكي يعادل القوة الشرائية)</a:t>
            </a:r>
            <a:endParaRPr lang="en-US" dirty="0"/>
          </a:p>
        </p:txBody>
      </p:sp>
      <p:sp>
        <p:nvSpPr>
          <p:cNvPr id="13" name="TextBox 12">
            <a:extLst>
              <a:ext uri="{FF2B5EF4-FFF2-40B4-BE49-F238E27FC236}">
                <a16:creationId xmlns:a16="http://schemas.microsoft.com/office/drawing/2014/main" id="{4B7807C2-265C-431D-9D44-0C54290D78C5}"/>
              </a:ext>
            </a:extLst>
          </p:cNvPr>
          <p:cNvSpPr txBox="1"/>
          <p:nvPr/>
        </p:nvSpPr>
        <p:spPr>
          <a:xfrm>
            <a:off x="6618433" y="1442722"/>
            <a:ext cx="4204997" cy="646331"/>
          </a:xfrm>
          <a:prstGeom prst="rect">
            <a:avLst/>
          </a:prstGeom>
          <a:noFill/>
        </p:spPr>
        <p:txBody>
          <a:bodyPr wrap="none" rtlCol="0">
            <a:spAutoFit/>
          </a:bodyPr>
          <a:lstStyle/>
          <a:p>
            <a:r>
              <a:rPr lang="ar-LB" dirty="0"/>
              <a:t>خط الفقر للشخص الواحد في اليوم الواحد</a:t>
            </a:r>
            <a:endParaRPr lang="en-GB" dirty="0"/>
          </a:p>
          <a:p>
            <a:r>
              <a:rPr lang="ar-LB" dirty="0"/>
              <a:t>  (٢٣.٧ دولار أمريكي يعادل القوة الشرائية)</a:t>
            </a:r>
            <a:endParaRPr lang="en-US" dirty="0"/>
          </a:p>
        </p:txBody>
      </p:sp>
      <p:pic>
        <p:nvPicPr>
          <p:cNvPr id="10" name="Content Placeholder 9">
            <a:extLst>
              <a:ext uri="{FF2B5EF4-FFF2-40B4-BE49-F238E27FC236}">
                <a16:creationId xmlns:a16="http://schemas.microsoft.com/office/drawing/2014/main" id="{7962C2F4-CBAB-4EFD-A45A-630E8EE5E35D}"/>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3485" b="-3485"/>
          <a:stretch/>
        </p:blipFill>
        <p:spPr bwMode="auto">
          <a:xfrm>
            <a:off x="1702053" y="2234067"/>
            <a:ext cx="3538029" cy="3748087"/>
          </a:xfrm>
          <a:prstGeom prst="rect">
            <a:avLst/>
          </a:prstGeom>
          <a:noFill/>
          <a:ln>
            <a:noFill/>
          </a:ln>
        </p:spPr>
      </p:pic>
      <p:pic>
        <p:nvPicPr>
          <p:cNvPr id="15" name="Content Placeholder 14">
            <a:extLst>
              <a:ext uri="{FF2B5EF4-FFF2-40B4-BE49-F238E27FC236}">
                <a16:creationId xmlns:a16="http://schemas.microsoft.com/office/drawing/2014/main" id="{60A10C44-4746-47E9-9103-36E430049267}"/>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3592"/>
          <a:stretch/>
        </p:blipFill>
        <p:spPr bwMode="auto">
          <a:xfrm>
            <a:off x="6951919" y="2234067"/>
            <a:ext cx="3538027" cy="3621796"/>
          </a:xfrm>
          <a:prstGeom prst="rect">
            <a:avLst/>
          </a:prstGeom>
          <a:noFill/>
          <a:ln>
            <a:noFill/>
          </a:ln>
        </p:spPr>
      </p:pic>
      <p:sp>
        <p:nvSpPr>
          <p:cNvPr id="12" name="Subtitle 11">
            <a:extLst>
              <a:ext uri="{FF2B5EF4-FFF2-40B4-BE49-F238E27FC236}">
                <a16:creationId xmlns:a16="http://schemas.microsoft.com/office/drawing/2014/main" id="{F14E514C-2CF3-48CE-A1F7-0C9B51293118}"/>
              </a:ext>
            </a:extLst>
          </p:cNvPr>
          <p:cNvSpPr>
            <a:spLocks noGrp="1"/>
          </p:cNvSpPr>
          <p:nvPr>
            <p:ph type="subTitle" idx="12"/>
          </p:nvPr>
        </p:nvSpPr>
        <p:spPr/>
        <p:txBody>
          <a:bodyPr/>
          <a:lstStyle/>
          <a:p>
            <a:endParaRPr lang="en-US"/>
          </a:p>
        </p:txBody>
      </p:sp>
      <p:sp>
        <p:nvSpPr>
          <p:cNvPr id="18" name="Subtitle 19">
            <a:extLst>
              <a:ext uri="{FF2B5EF4-FFF2-40B4-BE49-F238E27FC236}">
                <a16:creationId xmlns:a16="http://schemas.microsoft.com/office/drawing/2014/main" id="{5609E4E8-F4B0-4F27-B06D-68500B46855B}"/>
              </a:ext>
            </a:extLst>
          </p:cNvPr>
          <p:cNvSpPr txBox="1">
            <a:spLocks/>
          </p:cNvSpPr>
          <p:nvPr/>
        </p:nvSpPr>
        <p:spPr>
          <a:xfrm>
            <a:off x="0" y="1"/>
            <a:ext cx="12192000" cy="84772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SA" sz="3600" b="1" dirty="0">
                <a:solidFill>
                  <a:schemeClr val="bg1"/>
                </a:solidFill>
                <a:latin typeface="Times New Roman" panose="02020603050405020304" pitchFamily="18" charset="0"/>
              </a:rPr>
              <a:t>منطقة أمريكا الشمالية</a:t>
            </a:r>
            <a:endParaRPr lang="en-US" sz="36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79411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EC920C-1BBF-4543-AE64-D02A8561ADE8}"/>
              </a:ext>
            </a:extLst>
          </p:cNvPr>
          <p:cNvSpPr txBox="1"/>
          <p:nvPr/>
        </p:nvSpPr>
        <p:spPr>
          <a:xfrm>
            <a:off x="775335" y="1613654"/>
            <a:ext cx="1983235" cy="369332"/>
          </a:xfrm>
          <a:prstGeom prst="rect">
            <a:avLst/>
          </a:prstGeom>
          <a:noFill/>
        </p:spPr>
        <p:txBody>
          <a:bodyPr wrap="none" rtlCol="0">
            <a:spAutoFit/>
          </a:bodyPr>
          <a:lstStyle/>
          <a:p>
            <a:r>
              <a:rPr lang="ar-LB" dirty="0"/>
              <a:t>خط الفقر المدقع ١</a:t>
            </a:r>
            <a:endParaRPr lang="en-US" dirty="0"/>
          </a:p>
        </p:txBody>
      </p:sp>
      <p:sp>
        <p:nvSpPr>
          <p:cNvPr id="13" name="TextBox 12">
            <a:extLst>
              <a:ext uri="{FF2B5EF4-FFF2-40B4-BE49-F238E27FC236}">
                <a16:creationId xmlns:a16="http://schemas.microsoft.com/office/drawing/2014/main" id="{4B7807C2-265C-431D-9D44-0C54290D78C5}"/>
              </a:ext>
            </a:extLst>
          </p:cNvPr>
          <p:cNvSpPr txBox="1"/>
          <p:nvPr/>
        </p:nvSpPr>
        <p:spPr>
          <a:xfrm>
            <a:off x="4832883" y="1613654"/>
            <a:ext cx="2125903" cy="369332"/>
          </a:xfrm>
          <a:prstGeom prst="rect">
            <a:avLst/>
          </a:prstGeom>
          <a:noFill/>
        </p:spPr>
        <p:txBody>
          <a:bodyPr wrap="none" rtlCol="0">
            <a:spAutoFit/>
          </a:bodyPr>
          <a:lstStyle/>
          <a:p>
            <a:r>
              <a:rPr lang="ar-LB" dirty="0"/>
              <a:t>خط الفقر المدقع ١.٩</a:t>
            </a:r>
            <a:endParaRPr lang="en-US" dirty="0"/>
          </a:p>
        </p:txBody>
      </p:sp>
      <p:sp>
        <p:nvSpPr>
          <p:cNvPr id="12" name="Subtitle 11">
            <a:extLst>
              <a:ext uri="{FF2B5EF4-FFF2-40B4-BE49-F238E27FC236}">
                <a16:creationId xmlns:a16="http://schemas.microsoft.com/office/drawing/2014/main" id="{F14E514C-2CF3-48CE-A1F7-0C9B51293118}"/>
              </a:ext>
            </a:extLst>
          </p:cNvPr>
          <p:cNvSpPr>
            <a:spLocks noGrp="1"/>
          </p:cNvSpPr>
          <p:nvPr>
            <p:ph type="subTitle" idx="12"/>
          </p:nvPr>
        </p:nvSpPr>
        <p:spPr/>
        <p:txBody>
          <a:bodyPr/>
          <a:lstStyle/>
          <a:p>
            <a:endParaRPr lang="en-US"/>
          </a:p>
        </p:txBody>
      </p:sp>
      <p:sp>
        <p:nvSpPr>
          <p:cNvPr id="18" name="Subtitle 19">
            <a:extLst>
              <a:ext uri="{FF2B5EF4-FFF2-40B4-BE49-F238E27FC236}">
                <a16:creationId xmlns:a16="http://schemas.microsoft.com/office/drawing/2014/main" id="{5609E4E8-F4B0-4F27-B06D-68500B46855B}"/>
              </a:ext>
            </a:extLst>
          </p:cNvPr>
          <p:cNvSpPr txBox="1">
            <a:spLocks/>
          </p:cNvSpPr>
          <p:nvPr/>
        </p:nvSpPr>
        <p:spPr>
          <a:xfrm>
            <a:off x="0" y="1"/>
            <a:ext cx="12192000" cy="84772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LB" sz="3600" b="0" i="0" dirty="0">
                <a:solidFill>
                  <a:schemeClr val="bg1"/>
                </a:solidFill>
                <a:effectLst/>
                <a:latin typeface="Tahoma" panose="020B0604030504040204" pitchFamily="34" charset="0"/>
              </a:rPr>
              <a:t>منطقة جنوب اسيا </a:t>
            </a:r>
            <a:endParaRPr lang="en-US" sz="4000" b="1" dirty="0">
              <a:solidFill>
                <a:schemeClr val="bg1"/>
              </a:solidFill>
              <a:latin typeface="Times New Roman" panose="02020603050405020304" pitchFamily="18" charset="0"/>
            </a:endParaRPr>
          </a:p>
        </p:txBody>
      </p:sp>
      <p:sp>
        <p:nvSpPr>
          <p:cNvPr id="8" name="TextBox 7">
            <a:extLst>
              <a:ext uri="{FF2B5EF4-FFF2-40B4-BE49-F238E27FC236}">
                <a16:creationId xmlns:a16="http://schemas.microsoft.com/office/drawing/2014/main" id="{29585DD4-06E0-4E6E-A929-EF48DC84740A}"/>
              </a:ext>
            </a:extLst>
          </p:cNvPr>
          <p:cNvSpPr txBox="1"/>
          <p:nvPr/>
        </p:nvSpPr>
        <p:spPr>
          <a:xfrm>
            <a:off x="8719083" y="1604129"/>
            <a:ext cx="2125903" cy="369332"/>
          </a:xfrm>
          <a:prstGeom prst="rect">
            <a:avLst/>
          </a:prstGeom>
          <a:noFill/>
        </p:spPr>
        <p:txBody>
          <a:bodyPr wrap="none" rtlCol="0">
            <a:spAutoFit/>
          </a:bodyPr>
          <a:lstStyle/>
          <a:p>
            <a:r>
              <a:rPr lang="ar-LB" dirty="0"/>
              <a:t>خط الفقر المدقع ٣.٩</a:t>
            </a:r>
            <a:endParaRPr lang="en-US" dirty="0"/>
          </a:p>
        </p:txBody>
      </p:sp>
      <p:pic>
        <p:nvPicPr>
          <p:cNvPr id="16" name="Content Placeholder 15">
            <a:extLst>
              <a:ext uri="{FF2B5EF4-FFF2-40B4-BE49-F238E27FC236}">
                <a16:creationId xmlns:a16="http://schemas.microsoft.com/office/drawing/2014/main" id="{D23DE06A-4FEA-4EE4-B3A2-E6ED3FF50C2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3159"/>
          <a:stretch/>
        </p:blipFill>
        <p:spPr bwMode="auto">
          <a:xfrm>
            <a:off x="426136" y="2124074"/>
            <a:ext cx="3050489" cy="4324505"/>
          </a:xfrm>
          <a:prstGeom prst="rect">
            <a:avLst/>
          </a:prstGeom>
          <a:noFill/>
          <a:ln>
            <a:noFill/>
          </a:ln>
        </p:spPr>
      </p:pic>
      <p:pic>
        <p:nvPicPr>
          <p:cNvPr id="17" name="Picture 16">
            <a:extLst>
              <a:ext uri="{FF2B5EF4-FFF2-40B4-BE49-F238E27FC236}">
                <a16:creationId xmlns:a16="http://schemas.microsoft.com/office/drawing/2014/main" id="{B36DEE72-6E90-48D5-8D46-49D5E2C49C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13"/>
          <a:stretch/>
        </p:blipFill>
        <p:spPr bwMode="auto">
          <a:xfrm>
            <a:off x="4436419" y="2095499"/>
            <a:ext cx="2869255" cy="4262388"/>
          </a:xfrm>
          <a:prstGeom prst="rect">
            <a:avLst/>
          </a:prstGeom>
          <a:noFill/>
          <a:ln>
            <a:noFill/>
          </a:ln>
        </p:spPr>
      </p:pic>
      <p:pic>
        <p:nvPicPr>
          <p:cNvPr id="20" name="Picture 19">
            <a:extLst>
              <a:ext uri="{FF2B5EF4-FFF2-40B4-BE49-F238E27FC236}">
                <a16:creationId xmlns:a16="http://schemas.microsoft.com/office/drawing/2014/main" id="{74DE0AF0-467B-4A46-8555-237C84F205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48" b="247"/>
          <a:stretch/>
        </p:blipFill>
        <p:spPr bwMode="auto">
          <a:xfrm>
            <a:off x="8376885" y="2124073"/>
            <a:ext cx="2603509" cy="4206869"/>
          </a:xfrm>
          <a:prstGeom prst="rect">
            <a:avLst/>
          </a:prstGeom>
          <a:noFill/>
          <a:ln>
            <a:noFill/>
          </a:ln>
        </p:spPr>
      </p:pic>
    </p:spTree>
    <p:extLst>
      <p:ext uri="{BB962C8B-B14F-4D97-AF65-F5344CB8AC3E}">
        <p14:creationId xmlns:p14="http://schemas.microsoft.com/office/powerpoint/2010/main" val="278877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math equations on a white background&#10;&#10;Description automatically generated">
            <a:extLst>
              <a:ext uri="{FF2B5EF4-FFF2-40B4-BE49-F238E27FC236}">
                <a16:creationId xmlns:a16="http://schemas.microsoft.com/office/drawing/2014/main" id="{43F18A1E-79BF-4DC9-97D6-EBA0F6A90BE5}"/>
              </a:ext>
            </a:extLst>
          </p:cNvPr>
          <p:cNvPicPr>
            <a:picLocks noChangeAspect="1"/>
          </p:cNvPicPr>
          <p:nvPr/>
        </p:nvPicPr>
        <p:blipFill>
          <a:blip r:embed="rId3"/>
          <a:stretch>
            <a:fillRect/>
          </a:stretch>
        </p:blipFill>
        <p:spPr>
          <a:xfrm>
            <a:off x="569343" y="1625122"/>
            <a:ext cx="4740891" cy="4089018"/>
          </a:xfrm>
          <a:prstGeom prst="rect">
            <a:avLst/>
          </a:prstGeom>
          <a:noFill/>
          <a:ln>
            <a:noFill/>
          </a:ln>
        </p:spPr>
      </p:pic>
      <p:sp>
        <p:nvSpPr>
          <p:cNvPr id="7" name="Content Placeholder 6">
            <a:extLst>
              <a:ext uri="{FF2B5EF4-FFF2-40B4-BE49-F238E27FC236}">
                <a16:creationId xmlns:a16="http://schemas.microsoft.com/office/drawing/2014/main" id="{AA3F1121-CCEF-4A1B-BF84-D32A6A92B364}"/>
              </a:ext>
            </a:extLst>
          </p:cNvPr>
          <p:cNvSpPr>
            <a:spLocks noGrp="1"/>
          </p:cNvSpPr>
          <p:nvPr>
            <p:ph sz="half" idx="2"/>
          </p:nvPr>
        </p:nvSpPr>
        <p:spPr>
          <a:xfrm>
            <a:off x="5615798" y="2520177"/>
            <a:ext cx="6006859" cy="3794360"/>
          </a:xfrm>
        </p:spPr>
        <p:txBody>
          <a:bodyPr>
            <a:normAutofit lnSpcReduction="10000"/>
          </a:bodyPr>
          <a:lstStyle/>
          <a:p>
            <a:pPr marL="342900" indent="-342900" algn="r" rtl="1">
              <a:lnSpc>
                <a:spcPct val="100000"/>
              </a:lnSpc>
              <a:buClr>
                <a:schemeClr val="tx1"/>
              </a:buClr>
              <a:buFont typeface="Wingdings" panose="05000000000000000000" pitchFamily="2" charset="2"/>
              <a:buChar char="q"/>
            </a:pPr>
            <a:endParaRPr lang="en-GB" sz="2000" b="1" dirty="0">
              <a:effectLst/>
            </a:endParaRPr>
          </a:p>
          <a:p>
            <a:pPr marL="342900" indent="-342900" algn="r" rtl="1">
              <a:lnSpc>
                <a:spcPct val="100000"/>
              </a:lnSpc>
              <a:buClr>
                <a:schemeClr val="tx1"/>
              </a:buClr>
              <a:buFont typeface="Wingdings" panose="05000000000000000000" pitchFamily="2" charset="2"/>
              <a:buChar char="q"/>
            </a:pPr>
            <a:r>
              <a:rPr lang="ar-LB" sz="2000" b="1" dirty="0">
                <a:effectLst/>
              </a:rPr>
              <a:t>احتساب</a:t>
            </a:r>
            <a:r>
              <a:rPr lang="en-GB" sz="2000" b="1" dirty="0">
                <a:effectLst/>
              </a:rPr>
              <a:t> </a:t>
            </a:r>
            <a:r>
              <a:rPr lang="ar-LB" sz="2000" b="1" dirty="0">
                <a:effectLst/>
              </a:rPr>
              <a:t>عتبة الفقر</a:t>
            </a:r>
            <a:r>
              <a:rPr lang="en-GB" sz="2000" b="1" dirty="0">
                <a:effectLst/>
              </a:rPr>
              <a:t>:</a:t>
            </a:r>
            <a:r>
              <a:rPr lang="ar-LB" sz="2000" dirty="0">
                <a:effectLst/>
              </a:rPr>
              <a:t> تقييم مستويات المعيشة المطلقة للفقراء، أي عن طريق حساب عتبة الفقر المناسبة (خط الفقر)</a:t>
            </a:r>
            <a:endParaRPr lang="en-GB" sz="2000" dirty="0">
              <a:effectLst/>
            </a:endParaRPr>
          </a:p>
          <a:p>
            <a:pPr marL="342900" indent="-342900" algn="r" rtl="1">
              <a:lnSpc>
                <a:spcPct val="100000"/>
              </a:lnSpc>
              <a:buClr>
                <a:schemeClr val="tx1"/>
              </a:buClr>
              <a:buFont typeface="Wingdings" panose="05000000000000000000" pitchFamily="2" charset="2"/>
              <a:buChar char="q"/>
            </a:pPr>
            <a:endParaRPr lang="en-GB" sz="2000" dirty="0">
              <a:effectLst/>
            </a:endParaRPr>
          </a:p>
          <a:p>
            <a:pPr marL="342900" indent="-342900" algn="r" rtl="1">
              <a:lnSpc>
                <a:spcPct val="100000"/>
              </a:lnSpc>
              <a:buClr>
                <a:schemeClr val="tx1"/>
              </a:buClr>
              <a:buFont typeface="Wingdings" panose="05000000000000000000" pitchFamily="2" charset="2"/>
              <a:buChar char="q"/>
            </a:pPr>
            <a:endParaRPr lang="ar-LB" sz="2000" dirty="0">
              <a:effectLst/>
            </a:endParaRPr>
          </a:p>
          <a:p>
            <a:pPr marL="342900" indent="-342900" algn="r" rtl="1">
              <a:lnSpc>
                <a:spcPct val="100000"/>
              </a:lnSpc>
              <a:buClr>
                <a:schemeClr val="tx1"/>
              </a:buClr>
              <a:buFont typeface="Wingdings" panose="05000000000000000000" pitchFamily="2" charset="2"/>
              <a:buChar char="q"/>
            </a:pPr>
            <a:r>
              <a:rPr lang="ar-LB" sz="2000" b="1" dirty="0">
                <a:effectLst/>
              </a:rPr>
              <a:t>احتساب الفقر:</a:t>
            </a:r>
            <a:r>
              <a:rPr lang="ar-LB" sz="2000" dirty="0">
                <a:effectLst/>
              </a:rPr>
              <a:t> تعتمد منهجية الإسكوا فئة فوستر-جرير-ثوربيك (جيمس فوستر، جويل غرير، اريك ثوربكي، ١٩٨٤). تشمل هذه الفئة بعض مقاييس الفقر المستخدمة على نطاق واسع (مثل نسبة الفقراء و فجوة الفقر).</a:t>
            </a:r>
          </a:p>
          <a:p>
            <a:pPr algn="r" rtl="1">
              <a:lnSpc>
                <a:spcPct val="100000"/>
              </a:lnSpc>
            </a:pPr>
            <a:br>
              <a:rPr lang="ar-LB" sz="2000" dirty="0">
                <a:effectLst/>
              </a:rPr>
            </a:br>
            <a:endParaRPr lang="en-US" sz="2000" dirty="0"/>
          </a:p>
        </p:txBody>
      </p:sp>
      <p:sp>
        <p:nvSpPr>
          <p:cNvPr id="24" name="Subtitle 3">
            <a:extLst>
              <a:ext uri="{FF2B5EF4-FFF2-40B4-BE49-F238E27FC236}">
                <a16:creationId xmlns:a16="http://schemas.microsoft.com/office/drawing/2014/main" id="{27A4F7D2-A53C-50BA-CB57-6DB0EDF045F2}"/>
              </a:ext>
            </a:extLst>
          </p:cNvPr>
          <p:cNvSpPr>
            <a:spLocks noGrp="1"/>
          </p:cNvSpPr>
          <p:nvPr>
            <p:ph type="subTitle" idx="1"/>
          </p:nvPr>
        </p:nvSpPr>
        <p:spPr>
          <a:xfrm>
            <a:off x="5615798" y="1667820"/>
            <a:ext cx="6006859" cy="523220"/>
          </a:xfrm>
        </p:spPr>
        <p:txBody>
          <a:bodyPr/>
          <a:lstStyle/>
          <a:p>
            <a:pPr algn="ctr"/>
            <a:r>
              <a:rPr lang="ar-LB" dirty="0"/>
              <a:t>الخطوات المتبعة</a:t>
            </a:r>
            <a:endParaRPr lang="en-US" dirty="0"/>
          </a:p>
          <a:p>
            <a:endParaRPr lang="en-US" dirty="0"/>
          </a:p>
        </p:txBody>
      </p:sp>
      <p:sp>
        <p:nvSpPr>
          <p:cNvPr id="6" name="Subtitle 19">
            <a:extLst>
              <a:ext uri="{FF2B5EF4-FFF2-40B4-BE49-F238E27FC236}">
                <a16:creationId xmlns:a16="http://schemas.microsoft.com/office/drawing/2014/main" id="{B1C1CFC5-9701-41B3-A529-262FB4FB79DB}"/>
              </a:ext>
            </a:extLst>
          </p:cNvPr>
          <p:cNvSpPr txBox="1">
            <a:spLocks/>
          </p:cNvSpPr>
          <p:nvPr/>
        </p:nvSpPr>
        <p:spPr>
          <a:xfrm>
            <a:off x="0" y="-4365"/>
            <a:ext cx="12192000" cy="769211"/>
          </a:xfrm>
          <a:prstGeom prst="rect">
            <a:avLst/>
          </a:prstGeom>
          <a:solidFill>
            <a:srgbClr val="00B0F0"/>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a:r>
              <a:rPr lang="ar-LB" sz="3200" b="0" i="0" dirty="0">
                <a:effectLst/>
                <a:latin typeface="Tahoma" panose="020B0604030504040204" pitchFamily="34" charset="0"/>
              </a:rPr>
              <a:t>احتساب الفقر بالإعتماد على البيانات المجمعة والمحدودة</a:t>
            </a:r>
            <a:endParaRPr lang="en-US" sz="3200" dirty="0"/>
          </a:p>
        </p:txBody>
      </p:sp>
    </p:spTree>
    <p:extLst>
      <p:ext uri="{BB962C8B-B14F-4D97-AF65-F5344CB8AC3E}">
        <p14:creationId xmlns:p14="http://schemas.microsoft.com/office/powerpoint/2010/main" val="34492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EC920C-1BBF-4543-AE64-D02A8561ADE8}"/>
              </a:ext>
            </a:extLst>
          </p:cNvPr>
          <p:cNvSpPr txBox="1"/>
          <p:nvPr/>
        </p:nvSpPr>
        <p:spPr>
          <a:xfrm>
            <a:off x="732937" y="1564305"/>
            <a:ext cx="4841390" cy="646331"/>
          </a:xfrm>
          <a:prstGeom prst="rect">
            <a:avLst/>
          </a:prstGeom>
          <a:noFill/>
        </p:spPr>
        <p:txBody>
          <a:bodyPr wrap="none" rtlCol="0">
            <a:spAutoFit/>
          </a:bodyPr>
          <a:lstStyle/>
          <a:p>
            <a:pPr algn="ctr"/>
            <a:r>
              <a:rPr lang="ar-LB" dirty="0"/>
              <a:t>خط الفقر المدقع للشخص الواحد في اليوم الواحد </a:t>
            </a:r>
            <a:endParaRPr lang="en-GB" dirty="0"/>
          </a:p>
          <a:p>
            <a:pPr algn="ctr"/>
            <a:r>
              <a:rPr lang="ar-LB" dirty="0"/>
              <a:t> (١.٩ دولار أمريكي يعادل القوة الشرائية)</a:t>
            </a:r>
            <a:endParaRPr lang="en-US" dirty="0"/>
          </a:p>
        </p:txBody>
      </p:sp>
      <p:sp>
        <p:nvSpPr>
          <p:cNvPr id="13" name="TextBox 12">
            <a:extLst>
              <a:ext uri="{FF2B5EF4-FFF2-40B4-BE49-F238E27FC236}">
                <a16:creationId xmlns:a16="http://schemas.microsoft.com/office/drawing/2014/main" id="{4B7807C2-265C-431D-9D44-0C54290D78C5}"/>
              </a:ext>
            </a:extLst>
          </p:cNvPr>
          <p:cNvSpPr txBox="1"/>
          <p:nvPr/>
        </p:nvSpPr>
        <p:spPr>
          <a:xfrm>
            <a:off x="6674247" y="1564304"/>
            <a:ext cx="4204997" cy="646331"/>
          </a:xfrm>
          <a:prstGeom prst="rect">
            <a:avLst/>
          </a:prstGeom>
          <a:noFill/>
        </p:spPr>
        <p:txBody>
          <a:bodyPr wrap="none" rtlCol="0">
            <a:spAutoFit/>
          </a:bodyPr>
          <a:lstStyle/>
          <a:p>
            <a:r>
              <a:rPr lang="ar-LB" dirty="0"/>
              <a:t>خط الفقر للشخص الواحد في اليوم الواحد</a:t>
            </a:r>
            <a:endParaRPr lang="en-GB" dirty="0"/>
          </a:p>
          <a:p>
            <a:r>
              <a:rPr lang="ar-LB" dirty="0"/>
              <a:t>  (٢.٧ دولار أمريكي يعادل القوة الشرائية)</a:t>
            </a:r>
            <a:endParaRPr lang="en-US" dirty="0"/>
          </a:p>
        </p:txBody>
      </p:sp>
      <p:sp>
        <p:nvSpPr>
          <p:cNvPr id="12" name="Subtitle 11">
            <a:extLst>
              <a:ext uri="{FF2B5EF4-FFF2-40B4-BE49-F238E27FC236}">
                <a16:creationId xmlns:a16="http://schemas.microsoft.com/office/drawing/2014/main" id="{F14E514C-2CF3-48CE-A1F7-0C9B51293118}"/>
              </a:ext>
            </a:extLst>
          </p:cNvPr>
          <p:cNvSpPr>
            <a:spLocks noGrp="1"/>
          </p:cNvSpPr>
          <p:nvPr>
            <p:ph type="subTitle" idx="12"/>
          </p:nvPr>
        </p:nvSpPr>
        <p:spPr/>
        <p:txBody>
          <a:bodyPr/>
          <a:lstStyle/>
          <a:p>
            <a:endParaRPr lang="en-US"/>
          </a:p>
        </p:txBody>
      </p:sp>
      <p:sp>
        <p:nvSpPr>
          <p:cNvPr id="18" name="Subtitle 19">
            <a:extLst>
              <a:ext uri="{FF2B5EF4-FFF2-40B4-BE49-F238E27FC236}">
                <a16:creationId xmlns:a16="http://schemas.microsoft.com/office/drawing/2014/main" id="{5609E4E8-F4B0-4F27-B06D-68500B46855B}"/>
              </a:ext>
            </a:extLst>
          </p:cNvPr>
          <p:cNvSpPr txBox="1">
            <a:spLocks/>
          </p:cNvSpPr>
          <p:nvPr/>
        </p:nvSpPr>
        <p:spPr>
          <a:xfrm>
            <a:off x="0" y="1"/>
            <a:ext cx="12192000" cy="84772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LB" sz="3600" b="0" i="0" dirty="0">
                <a:solidFill>
                  <a:schemeClr val="bg1"/>
                </a:solidFill>
                <a:effectLst/>
                <a:latin typeface="Tahoma" panose="020B0604030504040204" pitchFamily="34" charset="0"/>
              </a:rPr>
              <a:t>منطقة جنوب أفريقيا </a:t>
            </a:r>
            <a:endParaRPr lang="en-US" sz="4000" b="1" dirty="0">
              <a:solidFill>
                <a:schemeClr val="bg1"/>
              </a:solidFill>
              <a:latin typeface="Times New Roman" panose="02020603050405020304" pitchFamily="18" charset="0"/>
            </a:endParaRPr>
          </a:p>
        </p:txBody>
      </p:sp>
      <p:pic>
        <p:nvPicPr>
          <p:cNvPr id="14" name="Content Placeholder 13">
            <a:extLst>
              <a:ext uri="{FF2B5EF4-FFF2-40B4-BE49-F238E27FC236}">
                <a16:creationId xmlns:a16="http://schemas.microsoft.com/office/drawing/2014/main" id="{A88CD4ED-75A0-4689-9D3E-F06838716FBE}"/>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4465"/>
          <a:stretch/>
        </p:blipFill>
        <p:spPr bwMode="auto">
          <a:xfrm>
            <a:off x="1081727" y="2291024"/>
            <a:ext cx="4143810" cy="4013380"/>
          </a:xfrm>
          <a:prstGeom prst="rect">
            <a:avLst/>
          </a:prstGeom>
          <a:noFill/>
          <a:ln>
            <a:noFill/>
          </a:ln>
        </p:spPr>
      </p:pic>
      <p:pic>
        <p:nvPicPr>
          <p:cNvPr id="16" name="Content Placeholder 15">
            <a:extLst>
              <a:ext uri="{FF2B5EF4-FFF2-40B4-BE49-F238E27FC236}">
                <a16:creationId xmlns:a16="http://schemas.microsoft.com/office/drawing/2014/main" id="{44E6D637-DC0A-4F1B-9511-DBE85B91FB32}"/>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2552"/>
          <a:stretch/>
        </p:blipFill>
        <p:spPr bwMode="auto">
          <a:xfrm>
            <a:off x="6542482" y="2210636"/>
            <a:ext cx="4299689" cy="4093767"/>
          </a:xfrm>
          <a:prstGeom prst="rect">
            <a:avLst/>
          </a:prstGeom>
          <a:noFill/>
          <a:ln>
            <a:noFill/>
          </a:ln>
        </p:spPr>
      </p:pic>
    </p:spTree>
    <p:extLst>
      <p:ext uri="{BB962C8B-B14F-4D97-AF65-F5344CB8AC3E}">
        <p14:creationId xmlns:p14="http://schemas.microsoft.com/office/powerpoint/2010/main" val="1290116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5B25-EA6F-4F83-8618-43BDCCB73AC6}"/>
              </a:ext>
            </a:extLst>
          </p:cNvPr>
          <p:cNvSpPr>
            <a:spLocks noGrp="1"/>
          </p:cNvSpPr>
          <p:nvPr>
            <p:ph type="ctrTitle"/>
          </p:nvPr>
        </p:nvSpPr>
        <p:spPr>
          <a:xfrm>
            <a:off x="1533527" y="2218793"/>
            <a:ext cx="8933796" cy="2367383"/>
          </a:xfrm>
        </p:spPr>
        <p:txBody>
          <a:bodyPr tIns="45720" bIns="45720" anchor="ctr">
            <a:normAutofit/>
          </a:bodyPr>
          <a:lstStyle/>
          <a:p>
            <a:r>
              <a:rPr lang="ar-LB" b="0" i="0" dirty="0">
                <a:effectLst/>
                <a:latin typeface="Tahoma" panose="020B0604030504040204" pitchFamily="34" charset="0"/>
              </a:rPr>
              <a:t>شكراً </a:t>
            </a:r>
            <a:endParaRPr lang="en-US" b="0" i="0" kern="1200" cap="none" spc="-100" baseline="0" dirty="0">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541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60F7A2E-33B0-4B76-9F95-AB883587F086}"/>
                  </a:ext>
                </a:extLst>
              </p:cNvPr>
              <p:cNvSpPr/>
              <p:nvPr/>
            </p:nvSpPr>
            <p:spPr>
              <a:xfrm>
                <a:off x="2514031" y="3944378"/>
                <a:ext cx="1844685" cy="453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Arial" panose="020B0604020202020204" pitchFamily="34" charset="0"/>
                            </a:rPr>
                          </m:ctrlPr>
                        </m:sSubPr>
                        <m:e>
                          <m:r>
                            <a:rPr lang="ar-SA" sz="1800">
                              <a:solidFill>
                                <a:srgbClr val="404040"/>
                              </a:solidFill>
                              <a:effectLst/>
                              <a:latin typeface="Cambria Math" panose="02040503050406030204" pitchFamily="18" charset="0"/>
                              <a:ea typeface="Calibri" panose="020F0502020204030204" pitchFamily="34" charset="0"/>
                              <a:cs typeface="Arial" panose="020B0604020202020204" pitchFamily="34" charset="0"/>
                            </a:rPr>
                            <m:t>نمو</m:t>
                          </m:r>
                          <m:r>
                            <a:rPr lang="en-US" sz="1800" i="1">
                              <a:solidFill>
                                <a:srgbClr val="404040"/>
                              </a:solidFill>
                              <a:effectLst/>
                              <a:latin typeface="Cambria Math" panose="02040503050406030204" pitchFamily="18" charset="0"/>
                              <a:ea typeface="Calibri" panose="020F0502020204030204" pitchFamily="34" charset="0"/>
                              <a:cs typeface="Arial" panose="020B0604020202020204" pitchFamily="34" charset="0"/>
                            </a:rPr>
                            <m:t> </m:t>
                          </m:r>
                        </m:e>
                        <m:sub>
                          <m:r>
                            <a:rPr lang="ar-SA" sz="1800">
                              <a:solidFill>
                                <a:srgbClr val="404040"/>
                              </a:solidFill>
                              <a:effectLst/>
                              <a:latin typeface="Cambria Math" panose="02040503050406030204" pitchFamily="18" charset="0"/>
                              <a:ea typeface="Calibri" panose="020F0502020204030204" pitchFamily="34" charset="0"/>
                              <a:cs typeface="Arial" panose="020B0604020202020204" pitchFamily="34" charset="0"/>
                            </a:rPr>
                            <m:t>٠٠</m:t>
                          </m:r>
                          <m:r>
                            <a:rPr lang="ar-SA" sz="1800">
                              <a:solidFill>
                                <a:srgbClr val="404040"/>
                              </a:solidFill>
                              <a:effectLst/>
                              <a:latin typeface="Cambria Math" panose="02040503050406030204" pitchFamily="18" charset="0"/>
                              <a:ea typeface="Calibri" panose="020F0502020204030204" pitchFamily="34" charset="0"/>
                              <a:cs typeface="Arial" panose="020B0604020202020204" pitchFamily="34" charset="0"/>
                            </a:rPr>
                            <m:t>/</m:t>
                          </m:r>
                          <m:r>
                            <a:rPr lang="ar-SA" sz="1800">
                              <a:solidFill>
                                <a:srgbClr val="404040"/>
                              </a:solidFill>
                              <a:effectLst/>
                              <a:latin typeface="Cambria Math" panose="02040503050406030204" pitchFamily="18" charset="0"/>
                              <a:ea typeface="Calibri" panose="020F0502020204030204" pitchFamily="34" charset="0"/>
                              <a:cs typeface="Arial" panose="020B0604020202020204" pitchFamily="34" charset="0"/>
                            </a:rPr>
                            <m:t>٠١</m:t>
                          </m:r>
                        </m:sub>
                      </m:sSub>
                    </m:oMath>
                  </m:oMathPara>
                </a14:m>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2" name="Rectangle 21">
                <a:extLst>
                  <a:ext uri="{FF2B5EF4-FFF2-40B4-BE49-F238E27FC236}">
                    <a16:creationId xmlns:a16="http://schemas.microsoft.com/office/drawing/2014/main" id="{E60F7A2E-33B0-4B76-9F95-AB883587F086}"/>
                  </a:ext>
                </a:extLst>
              </p:cNvPr>
              <p:cNvSpPr>
                <a:spLocks noRot="1" noChangeAspect="1" noMove="1" noResize="1" noEditPoints="1" noAdjustHandles="1" noChangeArrowheads="1" noChangeShapeType="1" noTextEdit="1"/>
              </p:cNvSpPr>
              <p:nvPr/>
            </p:nvSpPr>
            <p:spPr>
              <a:xfrm>
                <a:off x="2514031" y="3944378"/>
                <a:ext cx="1844685" cy="453675"/>
              </a:xfrm>
              <a:prstGeom prst="rect">
                <a:avLst/>
              </a:prstGeom>
              <a:blipFill>
                <a:blip r:embed="rId3"/>
                <a:stretch>
                  <a:fillRect/>
                </a:stretch>
              </a:blipFill>
              <a:ln>
                <a:noFill/>
              </a:ln>
              <a:effectLst/>
            </p:spPr>
            <p:txBody>
              <a:bodyPr/>
              <a:lstStyle/>
              <a:p>
                <a:r>
                  <a:rPr lang="en-US">
                    <a:noFill/>
                  </a:rPr>
                  <a:t> </a:t>
                </a:r>
              </a:p>
            </p:txBody>
          </p:sp>
        </mc:Fallback>
      </mc:AlternateContent>
      <p:sp>
        <p:nvSpPr>
          <p:cNvPr id="11" name="Subtitle 6">
            <a:extLst>
              <a:ext uri="{FF2B5EF4-FFF2-40B4-BE49-F238E27FC236}">
                <a16:creationId xmlns:a16="http://schemas.microsoft.com/office/drawing/2014/main" id="{D50EEA7A-5C0C-4F5E-9135-4178EBA4A075}"/>
              </a:ext>
            </a:extLst>
          </p:cNvPr>
          <p:cNvSpPr>
            <a:spLocks noGrp="1"/>
          </p:cNvSpPr>
          <p:nvPr>
            <p:ph type="subTitle" idx="12"/>
          </p:nvPr>
        </p:nvSpPr>
        <p:spPr/>
        <p:txBody>
          <a:bodyPr/>
          <a:lstStyle/>
          <a:p>
            <a:r>
              <a:rPr lang="en-GB" sz="1600" dirty="0">
                <a:latin typeface="Times New Roman" panose="02020603050405020304" pitchFamily="18" charset="0"/>
                <a:cs typeface="Times New Roman" panose="02020603050405020304" pitchFamily="18" charset="0"/>
              </a:rPr>
              <a:t>Per-capita mean expenditure &amp; Gini index over time [1996, 2022]</a:t>
            </a:r>
            <a:endParaRPr lang="en-US" sz="1600" i="1" dirty="0">
              <a:latin typeface="Times New Roman" panose="02020603050405020304" pitchFamily="18" charset="0"/>
              <a:cs typeface="Times New Roman" panose="02020603050405020304" pitchFamily="18" charset="0"/>
            </a:endParaRPr>
          </a:p>
        </p:txBody>
      </p:sp>
      <p:sp>
        <p:nvSpPr>
          <p:cNvPr id="12" name="Subtitle 19">
            <a:extLst>
              <a:ext uri="{FF2B5EF4-FFF2-40B4-BE49-F238E27FC236}">
                <a16:creationId xmlns:a16="http://schemas.microsoft.com/office/drawing/2014/main" id="{05B23B03-8B91-42ED-907F-2A384275C276}"/>
              </a:ext>
            </a:extLst>
          </p:cNvPr>
          <p:cNvSpPr txBox="1">
            <a:spLocks/>
          </p:cNvSpPr>
          <p:nvPr/>
        </p:nvSpPr>
        <p:spPr>
          <a:xfrm>
            <a:off x="0" y="1"/>
            <a:ext cx="12192000" cy="89473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SA" sz="3600" b="1" dirty="0">
                <a:solidFill>
                  <a:schemeClr val="bg1"/>
                </a:solidFill>
                <a:latin typeface="Times New Roman" panose="02020603050405020304" pitchFamily="18" charset="0"/>
              </a:rPr>
              <a:t>حساب مقاييس الفقر للسنوات التي لم يتم فيها إجراء مسوحات (التنبؤ الآني والتنبؤ المستقبلي)</a:t>
            </a:r>
            <a:endParaRPr lang="en-US" sz="3600" b="1" dirty="0">
              <a:solidFill>
                <a:schemeClr val="bg1"/>
              </a:solidFill>
              <a:latin typeface="Times New Roman" panose="02020603050405020304" pitchFamily="18" charset="0"/>
            </a:endParaRPr>
          </a:p>
        </p:txBody>
      </p:sp>
      <p:sp>
        <p:nvSpPr>
          <p:cNvPr id="16" name="TextBox 15">
            <a:extLst>
              <a:ext uri="{FF2B5EF4-FFF2-40B4-BE49-F238E27FC236}">
                <a16:creationId xmlns:a16="http://schemas.microsoft.com/office/drawing/2014/main" id="{7D29406C-F2E1-45C4-82D0-647597647F4D}"/>
              </a:ext>
            </a:extLst>
          </p:cNvPr>
          <p:cNvSpPr txBox="1"/>
          <p:nvPr/>
        </p:nvSpPr>
        <p:spPr>
          <a:xfrm>
            <a:off x="0" y="1022556"/>
            <a:ext cx="12192000" cy="1477328"/>
          </a:xfrm>
          <a:prstGeom prst="rect">
            <a:avLst/>
          </a:prstGeom>
          <a:noFill/>
        </p:spPr>
        <p:txBody>
          <a:bodyPr wrap="square">
            <a:spAutoFit/>
          </a:bodyPr>
          <a:lstStyle/>
          <a:p>
            <a:pPr algn="r" rtl="1">
              <a:lnSpc>
                <a:spcPct val="100000"/>
              </a:lnSpc>
            </a:pPr>
            <a:r>
              <a:rPr lang="ar-LB" sz="1800" b="0" i="0" dirty="0">
                <a:effectLst/>
              </a:rPr>
              <a:t> البيانات المطلوبة في هذه الحالة (على سبيل المثال لا الحصر) هي:</a:t>
            </a:r>
            <a:endParaRPr lang="en-GB" sz="1800" b="0" i="0" dirty="0">
              <a:effectLst/>
            </a:endParaRPr>
          </a:p>
          <a:p>
            <a:pPr algn="r" rtl="1">
              <a:lnSpc>
                <a:spcPct val="100000"/>
              </a:lnSpc>
            </a:pPr>
            <a:endParaRPr lang="en-GB" sz="1800" b="0" i="0" dirty="0">
              <a:effectLst/>
            </a:endParaRPr>
          </a:p>
          <a:p>
            <a:pPr marL="285750" indent="-285750" algn="r" rtl="1">
              <a:lnSpc>
                <a:spcPct val="100000"/>
              </a:lnSpc>
              <a:buClr>
                <a:schemeClr val="tx1"/>
              </a:buClr>
              <a:buFont typeface="Wingdings" panose="05000000000000000000" pitchFamily="2" charset="2"/>
              <a:buChar char="q"/>
            </a:pPr>
            <a:r>
              <a:rPr lang="ar-LB" sz="1800" b="0" i="0" dirty="0">
                <a:effectLst/>
              </a:rPr>
              <a:t> متوسط إنفاق واستهلاك</a:t>
            </a:r>
            <a:r>
              <a:rPr lang="en-GB" sz="1800" b="0" i="0" dirty="0">
                <a:effectLst/>
              </a:rPr>
              <a:t> </a:t>
            </a:r>
            <a:r>
              <a:rPr lang="ar-LB" sz="1800" b="0" i="0" dirty="0">
                <a:effectLst/>
              </a:rPr>
              <a:t>(أو الدخل) الأسرة الشهري، مقسمة حسب مجموعات الإنفاق أو الإستهلاك</a:t>
            </a:r>
            <a:endParaRPr lang="en-GB" sz="1800" b="0" i="0" dirty="0">
              <a:effectLst/>
            </a:endParaRPr>
          </a:p>
          <a:p>
            <a:pPr algn="r" rtl="1">
              <a:lnSpc>
                <a:spcPct val="100000"/>
              </a:lnSpc>
              <a:buClr>
                <a:schemeClr val="tx1"/>
              </a:buClr>
            </a:pPr>
            <a:endParaRPr lang="ar-LB" sz="1800" b="0" i="0" dirty="0">
              <a:effectLst/>
            </a:endParaRPr>
          </a:p>
          <a:p>
            <a:pPr marL="285750" indent="-285750" algn="r" rtl="1">
              <a:lnSpc>
                <a:spcPct val="100000"/>
              </a:lnSpc>
              <a:buClr>
                <a:schemeClr val="tx1"/>
              </a:buClr>
              <a:buFont typeface="Wingdings" panose="05000000000000000000" pitchFamily="2" charset="2"/>
              <a:buChar char="q"/>
            </a:pPr>
            <a:r>
              <a:rPr lang="ar-LB" sz="1800" b="1" i="0" dirty="0">
                <a:effectLst/>
              </a:rPr>
              <a:t> متوسط ​​الدخل الإجمالي (أو الوطني)</a:t>
            </a:r>
            <a:endParaRPr lang="en-GB" sz="1800" b="1" i="0" dirty="0">
              <a:effectLst/>
            </a:endParaRPr>
          </a:p>
        </p:txBody>
      </p:sp>
      <p:cxnSp>
        <p:nvCxnSpPr>
          <p:cNvPr id="8" name="Straight Connector 7">
            <a:extLst>
              <a:ext uri="{FF2B5EF4-FFF2-40B4-BE49-F238E27FC236}">
                <a16:creationId xmlns:a16="http://schemas.microsoft.com/office/drawing/2014/main" id="{CABD6F8C-0A96-440B-BCFC-50531C0C4A92}"/>
              </a:ext>
            </a:extLst>
          </p:cNvPr>
          <p:cNvCxnSpPr>
            <a:cxnSpLocks/>
          </p:cNvCxnSpPr>
          <p:nvPr/>
        </p:nvCxnSpPr>
        <p:spPr>
          <a:xfrm>
            <a:off x="2487561" y="3264310"/>
            <a:ext cx="796905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6F637AB-8B34-4ED1-AB38-A754C1FFE214}"/>
              </a:ext>
            </a:extLst>
          </p:cNvPr>
          <p:cNvCxnSpPr>
            <a:cxnSpLocks/>
          </p:cNvCxnSpPr>
          <p:nvPr/>
        </p:nvCxnSpPr>
        <p:spPr>
          <a:xfrm>
            <a:off x="2487561" y="3028337"/>
            <a:ext cx="0" cy="4670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B30522-CBA2-48A7-9357-6B9257392C41}"/>
              </a:ext>
            </a:extLst>
          </p:cNvPr>
          <p:cNvCxnSpPr>
            <a:cxnSpLocks/>
          </p:cNvCxnSpPr>
          <p:nvPr/>
        </p:nvCxnSpPr>
        <p:spPr>
          <a:xfrm>
            <a:off x="10446800" y="3023418"/>
            <a:ext cx="0" cy="4670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B70C16-CEFB-4681-A316-A45214204DAA}"/>
              </a:ext>
            </a:extLst>
          </p:cNvPr>
          <p:cNvCxnSpPr>
            <a:cxnSpLocks/>
          </p:cNvCxnSpPr>
          <p:nvPr/>
        </p:nvCxnSpPr>
        <p:spPr>
          <a:xfrm>
            <a:off x="4488424" y="3013588"/>
            <a:ext cx="0" cy="46704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4D3759-D820-440B-8C98-F53215E0C8B7}"/>
              </a:ext>
            </a:extLst>
          </p:cNvPr>
          <p:cNvCxnSpPr>
            <a:cxnSpLocks/>
          </p:cNvCxnSpPr>
          <p:nvPr/>
        </p:nvCxnSpPr>
        <p:spPr>
          <a:xfrm>
            <a:off x="6474548" y="3006230"/>
            <a:ext cx="0" cy="46704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33153B-516B-456B-8439-440EB415762D}"/>
              </a:ext>
            </a:extLst>
          </p:cNvPr>
          <p:cNvCxnSpPr>
            <a:cxnSpLocks/>
          </p:cNvCxnSpPr>
          <p:nvPr/>
        </p:nvCxnSpPr>
        <p:spPr>
          <a:xfrm>
            <a:off x="8475425" y="2996421"/>
            <a:ext cx="0" cy="46704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C70B612-DD0A-4B56-9946-B4162D1D4E84}"/>
              </a:ext>
            </a:extLst>
          </p:cNvPr>
          <p:cNvSpPr txBox="1"/>
          <p:nvPr/>
        </p:nvSpPr>
        <p:spPr>
          <a:xfrm>
            <a:off x="1745199" y="2708600"/>
            <a:ext cx="1730471" cy="646331"/>
          </a:xfrm>
          <a:prstGeom prst="rect">
            <a:avLst/>
          </a:prstGeom>
          <a:noFill/>
        </p:spPr>
        <p:txBody>
          <a:bodyPr wrap="square">
            <a:spAutoFit/>
          </a:bodyPr>
          <a:lstStyle/>
          <a:p>
            <a:r>
              <a:rPr lang="ar-LB" sz="1200" b="1" dirty="0">
                <a:solidFill>
                  <a:srgbClr val="FF0000"/>
                </a:solidFill>
                <a:effectLst/>
                <a:latin typeface="Arial" panose="020B0604020202020204" pitchFamily="34" charset="0"/>
              </a:rPr>
              <a:t>السنة المرجعية ٢٠٢٠</a:t>
            </a:r>
            <a:endParaRPr lang="ar-LB" sz="1200" b="1" dirty="0">
              <a:solidFill>
                <a:srgbClr val="FF0000"/>
              </a:solidFill>
              <a:effectLst/>
            </a:endParaRPr>
          </a:p>
          <a:p>
            <a:br>
              <a:rPr lang="ar-LB" sz="1200" b="1" dirty="0">
                <a:solidFill>
                  <a:srgbClr val="FF0000"/>
                </a:solidFill>
              </a:rPr>
            </a:br>
            <a:endParaRPr lang="en-US" sz="1200" b="1" dirty="0">
              <a:solidFill>
                <a:srgbClr val="FF0000"/>
              </a:solidFill>
            </a:endParaRPr>
          </a:p>
        </p:txBody>
      </p:sp>
      <p:sp>
        <p:nvSpPr>
          <p:cNvPr id="36" name="TextBox 35">
            <a:extLst>
              <a:ext uri="{FF2B5EF4-FFF2-40B4-BE49-F238E27FC236}">
                <a16:creationId xmlns:a16="http://schemas.microsoft.com/office/drawing/2014/main" id="{1C8646A5-9FC8-4F73-A9B8-AA0A740A9880}"/>
              </a:ext>
            </a:extLst>
          </p:cNvPr>
          <p:cNvSpPr txBox="1"/>
          <p:nvPr/>
        </p:nvSpPr>
        <p:spPr>
          <a:xfrm>
            <a:off x="9670713" y="2708599"/>
            <a:ext cx="2339928" cy="646331"/>
          </a:xfrm>
          <a:prstGeom prst="rect">
            <a:avLst/>
          </a:prstGeom>
          <a:noFill/>
        </p:spPr>
        <p:txBody>
          <a:bodyPr wrap="square">
            <a:spAutoFit/>
          </a:bodyPr>
          <a:lstStyle/>
          <a:p>
            <a:r>
              <a:rPr lang="ar-LB" sz="1200" b="1" dirty="0">
                <a:solidFill>
                  <a:srgbClr val="FF0000"/>
                </a:solidFill>
                <a:effectLst/>
                <a:latin typeface="Arial" panose="020B0604020202020204" pitchFamily="34" charset="0"/>
              </a:rPr>
              <a:t>السنة المرجعية ٢٠٢٤</a:t>
            </a:r>
            <a:endParaRPr lang="ar-LB" sz="1200" b="1" dirty="0">
              <a:solidFill>
                <a:srgbClr val="FF0000"/>
              </a:solidFill>
              <a:effectLst/>
            </a:endParaRPr>
          </a:p>
          <a:p>
            <a:br>
              <a:rPr lang="ar-LB" sz="1200" b="1" dirty="0">
                <a:solidFill>
                  <a:srgbClr val="FF0000"/>
                </a:solidFill>
              </a:rPr>
            </a:br>
            <a:endParaRPr lang="en-US" sz="1200" b="1" dirty="0">
              <a:solidFill>
                <a:srgbClr val="FF0000"/>
              </a:solidFill>
            </a:endParaRPr>
          </a:p>
        </p:txBody>
      </p:sp>
      <p:sp>
        <p:nvSpPr>
          <p:cNvPr id="38" name="TextBox 37">
            <a:extLst>
              <a:ext uri="{FF2B5EF4-FFF2-40B4-BE49-F238E27FC236}">
                <a16:creationId xmlns:a16="http://schemas.microsoft.com/office/drawing/2014/main" id="{F1D3C620-290D-416E-886F-8DA64BBD6DDD}"/>
              </a:ext>
            </a:extLst>
          </p:cNvPr>
          <p:cNvSpPr txBox="1"/>
          <p:nvPr/>
        </p:nvSpPr>
        <p:spPr>
          <a:xfrm>
            <a:off x="4242599" y="2708600"/>
            <a:ext cx="693836" cy="275644"/>
          </a:xfrm>
          <a:prstGeom prst="rect">
            <a:avLst/>
          </a:prstGeom>
          <a:noFill/>
        </p:spPr>
        <p:txBody>
          <a:bodyPr wrap="square">
            <a:spAutoFit/>
          </a:bodyPr>
          <a:lstStyle/>
          <a:p>
            <a:r>
              <a:rPr lang="en-US" sz="1200" b="1" i="0" dirty="0">
                <a:solidFill>
                  <a:srgbClr val="404040"/>
                </a:solidFill>
                <a:effectLst/>
                <a:latin typeface="Tahoma" panose="020B0604030504040204" pitchFamily="34" charset="0"/>
                <a:ea typeface="Tahoma" panose="020B0604030504040204" pitchFamily="34" charset="0"/>
                <a:cs typeface="Tahoma" panose="020B0604030504040204" pitchFamily="34" charset="0"/>
              </a:rPr>
              <a:t>٢٠٢١</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478B12E2-BF57-4183-BBA8-19D2A7B85CEA}"/>
              </a:ext>
            </a:extLst>
          </p:cNvPr>
          <p:cNvSpPr txBox="1"/>
          <p:nvPr/>
        </p:nvSpPr>
        <p:spPr>
          <a:xfrm>
            <a:off x="8209923" y="2703686"/>
            <a:ext cx="693836" cy="275644"/>
          </a:xfrm>
          <a:prstGeom prst="rect">
            <a:avLst/>
          </a:prstGeom>
          <a:noFill/>
        </p:spPr>
        <p:txBody>
          <a:bodyPr wrap="square">
            <a:spAutoFit/>
          </a:bodyPr>
          <a:lstStyle/>
          <a:p>
            <a:r>
              <a:rPr lang="en-US" sz="1200" b="1" i="0" dirty="0">
                <a:solidFill>
                  <a:srgbClr val="404040"/>
                </a:solidFill>
                <a:effectLst/>
                <a:latin typeface="Tahoma" panose="020B0604030504040204" pitchFamily="34" charset="0"/>
                <a:ea typeface="Tahoma" panose="020B0604030504040204" pitchFamily="34" charset="0"/>
                <a:cs typeface="Tahoma" panose="020B0604030504040204" pitchFamily="34" charset="0"/>
              </a:rPr>
              <a:t>٢٠٢٣</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112961BE-AC79-4365-B96D-677E8546B2BA}"/>
              </a:ext>
            </a:extLst>
          </p:cNvPr>
          <p:cNvSpPr txBox="1"/>
          <p:nvPr/>
        </p:nvSpPr>
        <p:spPr>
          <a:xfrm>
            <a:off x="5702687" y="2693852"/>
            <a:ext cx="1552880" cy="276999"/>
          </a:xfrm>
          <a:prstGeom prst="rect">
            <a:avLst/>
          </a:prstGeom>
          <a:noFill/>
        </p:spPr>
        <p:txBody>
          <a:bodyPr wrap="square">
            <a:spAutoFit/>
          </a:bodyPr>
          <a:lstStyle/>
          <a:p>
            <a:r>
              <a:rPr lang="ar-LB" sz="1200" b="1" i="0" dirty="0">
                <a:solidFill>
                  <a:srgbClr val="0070C0"/>
                </a:solidFill>
                <a:effectLst/>
                <a:latin typeface="Arial" panose="020B0604020202020204" pitchFamily="34" charset="0"/>
              </a:rPr>
              <a:t>سنة المسح ٢٠٢٢</a:t>
            </a:r>
            <a:endParaRPr lang="en-US" sz="1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42" name="Straight Connector 41">
            <a:extLst>
              <a:ext uri="{FF2B5EF4-FFF2-40B4-BE49-F238E27FC236}">
                <a16:creationId xmlns:a16="http://schemas.microsoft.com/office/drawing/2014/main" id="{4A8B86CD-31C9-4DEA-B0AB-29E0341308F6}"/>
              </a:ext>
            </a:extLst>
          </p:cNvPr>
          <p:cNvCxnSpPr>
            <a:cxnSpLocks/>
          </p:cNvCxnSpPr>
          <p:nvPr/>
        </p:nvCxnSpPr>
        <p:spPr>
          <a:xfrm flipH="1">
            <a:off x="4488424" y="3864077"/>
            <a:ext cx="189271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C61F0D-7438-4D31-887C-E514C1765D15}"/>
              </a:ext>
            </a:extLst>
          </p:cNvPr>
          <p:cNvCxnSpPr/>
          <p:nvPr/>
        </p:nvCxnSpPr>
        <p:spPr>
          <a:xfrm flipH="1">
            <a:off x="6548293" y="3859163"/>
            <a:ext cx="189271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515297-B7AD-443B-9972-D59FF25D54E5}"/>
              </a:ext>
            </a:extLst>
          </p:cNvPr>
          <p:cNvCxnSpPr>
            <a:cxnSpLocks/>
          </p:cNvCxnSpPr>
          <p:nvPr/>
        </p:nvCxnSpPr>
        <p:spPr>
          <a:xfrm>
            <a:off x="8554065" y="3859163"/>
            <a:ext cx="18730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194AD7F-1ADB-4A65-A85F-67515FEDADFD}"/>
              </a:ext>
            </a:extLst>
          </p:cNvPr>
          <p:cNvCxnSpPr>
            <a:cxnSpLocks/>
          </p:cNvCxnSpPr>
          <p:nvPr/>
        </p:nvCxnSpPr>
        <p:spPr>
          <a:xfrm flipH="1">
            <a:off x="2487561" y="3859163"/>
            <a:ext cx="19172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8BF955E-F118-4E1D-BBAC-DDB24EEFAE00}"/>
                  </a:ext>
                </a:extLst>
              </p:cNvPr>
              <p:cNvSpPr txBox="1"/>
              <p:nvPr/>
            </p:nvSpPr>
            <p:spPr>
              <a:xfrm>
                <a:off x="4896455" y="3895576"/>
                <a:ext cx="1052071" cy="4678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a:latin typeface="Cambria Math" panose="02040503050406030204" pitchFamily="18" charset="0"/>
                            </a:rPr>
                            <m:t>ن</m:t>
                          </m:r>
                          <m:r>
                            <a:rPr lang="en-US" i="0">
                              <a:latin typeface="Cambria Math" panose="02040503050406030204" pitchFamily="18" charset="0"/>
                            </a:rPr>
                            <m:t>مو</m:t>
                          </m:r>
                        </m:e>
                        <m:sub>
                          <m:r>
                            <a:rPr lang="en-US" i="0">
                              <a:latin typeface="Cambria Math" panose="02040503050406030204" pitchFamily="18" charset="0"/>
                            </a:rPr>
                            <m:t>٠</m:t>
                          </m:r>
                          <m:f>
                            <m:fPr>
                              <m:type m:val="lin"/>
                              <m:ctrlPr>
                                <a:rPr lang="en-US" i="1">
                                  <a:latin typeface="Cambria Math" panose="02040503050406030204" pitchFamily="18" charset="0"/>
                                </a:rPr>
                              </m:ctrlPr>
                            </m:fPr>
                            <m:num>
                              <m:r>
                                <a:rPr lang="en-US" i="0">
                                  <a:latin typeface="Cambria Math" panose="02040503050406030204" pitchFamily="18" charset="0"/>
                                </a:rPr>
                                <m:t>١</m:t>
                              </m:r>
                            </m:num>
                            <m:den>
                              <m:r>
                                <a:rPr lang="en-US" i="0">
                                  <a:latin typeface="Cambria Math" panose="02040503050406030204" pitchFamily="18" charset="0"/>
                                </a:rPr>
                                <m:t>٠</m:t>
                              </m:r>
                            </m:den>
                          </m:f>
                          <m:r>
                            <a:rPr lang="en-US" i="0">
                              <a:latin typeface="Cambria Math" panose="02040503050406030204" pitchFamily="18" charset="0"/>
                            </a:rPr>
                            <m:t>٢</m:t>
                          </m:r>
                          <m:r>
                            <a:rPr lang="en-US" i="0">
                              <a:latin typeface="Cambria Math" panose="02040503050406030204" pitchFamily="18" charset="0"/>
                            </a:rPr>
                            <m:t> </m:t>
                          </m:r>
                        </m:sub>
                      </m:sSub>
                    </m:oMath>
                  </m:oMathPara>
                </a14:m>
                <a:endParaRPr lang="en-US" dirty="0"/>
              </a:p>
            </p:txBody>
          </p:sp>
        </mc:Choice>
        <mc:Fallback xmlns="">
          <p:sp>
            <p:nvSpPr>
              <p:cNvPr id="52" name="TextBox 51">
                <a:extLst>
                  <a:ext uri="{FF2B5EF4-FFF2-40B4-BE49-F238E27FC236}">
                    <a16:creationId xmlns:a16="http://schemas.microsoft.com/office/drawing/2014/main" id="{18BF955E-F118-4E1D-BBAC-DDB24EEFAE00}"/>
                  </a:ext>
                </a:extLst>
              </p:cNvPr>
              <p:cNvSpPr txBox="1">
                <a:spLocks noRot="1" noChangeAspect="1" noMove="1" noResize="1" noEditPoints="1" noAdjustHandles="1" noChangeArrowheads="1" noChangeShapeType="1" noTextEdit="1"/>
              </p:cNvSpPr>
              <p:nvPr/>
            </p:nvSpPr>
            <p:spPr>
              <a:xfrm>
                <a:off x="4896455" y="3895576"/>
                <a:ext cx="1052071" cy="467820"/>
              </a:xfrm>
              <a:prstGeom prst="rect">
                <a:avLst/>
              </a:prstGeom>
              <a:blipFill>
                <a:blip r:embed="rId4"/>
                <a:stretch>
                  <a:fillRect l="-5202" t="-23377" r="-16763" b="-105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1B800A0-D797-44A0-92B5-854104239B78}"/>
                  </a:ext>
                </a:extLst>
              </p:cNvPr>
              <p:cNvSpPr txBox="1"/>
              <p:nvPr/>
            </p:nvSpPr>
            <p:spPr>
              <a:xfrm>
                <a:off x="6663043" y="3910641"/>
                <a:ext cx="1451772" cy="460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a:latin typeface="Cambria Math" panose="02040503050406030204" pitchFamily="18" charset="0"/>
                            </a:rPr>
                            <m:t>ن</m:t>
                          </m:r>
                          <m:r>
                            <a:rPr lang="en-US" i="0">
                              <a:latin typeface="Cambria Math" panose="02040503050406030204" pitchFamily="18" charset="0"/>
                            </a:rPr>
                            <m:t>مو</m:t>
                          </m:r>
                          <m:r>
                            <a:rPr lang="en-US" i="0">
                              <a:latin typeface="Cambria Math" panose="02040503050406030204" pitchFamily="18" charset="0"/>
                            </a:rPr>
                            <m:t> </m:t>
                          </m:r>
                        </m:e>
                        <m:sub>
                          <m:r>
                            <a:rPr lang="en-US" i="0">
                              <a:latin typeface="Cambria Math" panose="02040503050406030204" pitchFamily="18" charset="0"/>
                            </a:rPr>
                            <m:t>٠</m:t>
                          </m:r>
                          <m:f>
                            <m:fPr>
                              <m:type m:val="lin"/>
                              <m:ctrlPr>
                                <a:rPr lang="en-US" i="1">
                                  <a:latin typeface="Cambria Math" panose="02040503050406030204" pitchFamily="18" charset="0"/>
                                </a:rPr>
                              </m:ctrlPr>
                            </m:fPr>
                            <m:num>
                              <m:r>
                                <a:rPr lang="en-US" i="0">
                                  <a:latin typeface="Cambria Math" panose="02040503050406030204" pitchFamily="18" charset="0"/>
                                </a:rPr>
                                <m:t>٢</m:t>
                              </m:r>
                            </m:num>
                            <m:den>
                              <m:r>
                                <a:rPr lang="en-US" i="0">
                                  <a:latin typeface="Cambria Math" panose="02040503050406030204" pitchFamily="18" charset="0"/>
                                </a:rPr>
                                <m:t>٠</m:t>
                              </m:r>
                            </m:den>
                          </m:f>
                          <m:r>
                            <a:rPr lang="en-US" i="0">
                              <a:latin typeface="Cambria Math" panose="02040503050406030204" pitchFamily="18" charset="0"/>
                            </a:rPr>
                            <m:t>٣</m:t>
                          </m:r>
                        </m:sub>
                      </m:sSub>
                    </m:oMath>
                  </m:oMathPara>
                </a14:m>
                <a:endParaRPr lang="en-US" dirty="0"/>
              </a:p>
            </p:txBody>
          </p:sp>
        </mc:Choice>
        <mc:Fallback xmlns="">
          <p:sp>
            <p:nvSpPr>
              <p:cNvPr id="64" name="TextBox 63">
                <a:extLst>
                  <a:ext uri="{FF2B5EF4-FFF2-40B4-BE49-F238E27FC236}">
                    <a16:creationId xmlns:a16="http://schemas.microsoft.com/office/drawing/2014/main" id="{E1B800A0-D797-44A0-92B5-854104239B78}"/>
                  </a:ext>
                </a:extLst>
              </p:cNvPr>
              <p:cNvSpPr txBox="1">
                <a:spLocks noRot="1" noChangeAspect="1" noMove="1" noResize="1" noEditPoints="1" noAdjustHandles="1" noChangeArrowheads="1" noChangeShapeType="1" noTextEdit="1"/>
              </p:cNvSpPr>
              <p:nvPr/>
            </p:nvSpPr>
            <p:spPr>
              <a:xfrm>
                <a:off x="6663043" y="3910641"/>
                <a:ext cx="1451772" cy="460319"/>
              </a:xfrm>
              <a:prstGeom prst="rect">
                <a:avLst/>
              </a:prstGeom>
              <a:blipFill>
                <a:blip r:embed="rId5"/>
                <a:stretch>
                  <a:fillRect t="-26667" r="-1681" b="-10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C84B013-1851-4E35-8D42-BD0EDDF1B160}"/>
                  </a:ext>
                </a:extLst>
              </p:cNvPr>
              <p:cNvSpPr txBox="1"/>
              <p:nvPr/>
            </p:nvSpPr>
            <p:spPr>
              <a:xfrm>
                <a:off x="8560854" y="3899326"/>
                <a:ext cx="1844686" cy="460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a:latin typeface="Cambria Math" panose="02040503050406030204" pitchFamily="18" charset="0"/>
                            </a:rPr>
                            <m:t>ن</m:t>
                          </m:r>
                          <m:r>
                            <a:rPr lang="en-US" i="0">
                              <a:latin typeface="Cambria Math" panose="02040503050406030204" pitchFamily="18" charset="0"/>
                            </a:rPr>
                            <m:t>مو</m:t>
                          </m:r>
                          <m:r>
                            <a:rPr lang="en-US" i="0">
                              <a:latin typeface="Cambria Math" panose="02040503050406030204" pitchFamily="18" charset="0"/>
                            </a:rPr>
                            <m:t> </m:t>
                          </m:r>
                        </m:e>
                        <m:sub>
                          <m:r>
                            <a:rPr lang="en-US" i="0">
                              <a:latin typeface="Cambria Math" panose="02040503050406030204" pitchFamily="18" charset="0"/>
                            </a:rPr>
                            <m:t>٠</m:t>
                          </m:r>
                          <m:f>
                            <m:fPr>
                              <m:type m:val="lin"/>
                              <m:ctrlPr>
                                <a:rPr lang="en-US" i="1">
                                  <a:latin typeface="Cambria Math" panose="02040503050406030204" pitchFamily="18" charset="0"/>
                                </a:rPr>
                              </m:ctrlPr>
                            </m:fPr>
                            <m:num>
                              <m:r>
                                <a:rPr lang="en-US" i="0">
                                  <a:latin typeface="Cambria Math" panose="02040503050406030204" pitchFamily="18" charset="0"/>
                                </a:rPr>
                                <m:t>٣</m:t>
                              </m:r>
                            </m:num>
                            <m:den>
                              <m:r>
                                <a:rPr lang="en-US" i="0">
                                  <a:latin typeface="Cambria Math" panose="02040503050406030204" pitchFamily="18" charset="0"/>
                                </a:rPr>
                                <m:t>٠</m:t>
                              </m:r>
                            </m:den>
                          </m:f>
                          <m:r>
                            <a:rPr lang="en-US" i="0">
                              <a:latin typeface="Cambria Math" panose="02040503050406030204" pitchFamily="18" charset="0"/>
                            </a:rPr>
                            <m:t>٤</m:t>
                          </m:r>
                        </m:sub>
                      </m:sSub>
                    </m:oMath>
                  </m:oMathPara>
                </a14:m>
                <a:endParaRPr lang="en-US" dirty="0"/>
              </a:p>
            </p:txBody>
          </p:sp>
        </mc:Choice>
        <mc:Fallback xmlns="">
          <p:sp>
            <p:nvSpPr>
              <p:cNvPr id="68" name="TextBox 67">
                <a:extLst>
                  <a:ext uri="{FF2B5EF4-FFF2-40B4-BE49-F238E27FC236}">
                    <a16:creationId xmlns:a16="http://schemas.microsoft.com/office/drawing/2014/main" id="{8C84B013-1851-4E35-8D42-BD0EDDF1B160}"/>
                  </a:ext>
                </a:extLst>
              </p:cNvPr>
              <p:cNvSpPr txBox="1">
                <a:spLocks noRot="1" noChangeAspect="1" noMove="1" noResize="1" noEditPoints="1" noAdjustHandles="1" noChangeArrowheads="1" noChangeShapeType="1" noTextEdit="1"/>
              </p:cNvSpPr>
              <p:nvPr/>
            </p:nvSpPr>
            <p:spPr>
              <a:xfrm>
                <a:off x="8560854" y="3899326"/>
                <a:ext cx="1844686" cy="460319"/>
              </a:xfrm>
              <a:prstGeom prst="rect">
                <a:avLst/>
              </a:prstGeom>
              <a:blipFill>
                <a:blip r:embed="rId6"/>
                <a:stretch>
                  <a:fillRect t="-26667" b="-10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A7BA036F-6CDC-4567-9425-8117A34189AF}"/>
                  </a:ext>
                </a:extLst>
              </p:cNvPr>
              <p:cNvSpPr/>
              <p:nvPr/>
            </p:nvSpPr>
            <p:spPr>
              <a:xfrm>
                <a:off x="5791201" y="4783025"/>
                <a:ext cx="1179842" cy="9688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µ</m:t>
                          </m:r>
                        </m:e>
                        <m:sub>
                          <m:eqArr>
                            <m:eqArrPr>
                              <m:ctrlPr>
                                <a:rPr lang="en-US" sz="1800" b="1" i="1" smtClean="0">
                                  <a:solidFill>
                                    <a:schemeClr val="bg1"/>
                                  </a:solidFill>
                                  <a:effectLst/>
                                  <a:latin typeface="Cambria Math" panose="02040503050406030204" pitchFamily="18" charset="0"/>
                                  <a:ea typeface="Calibri" panose="020F0502020204030204" pitchFamily="34" charset="0"/>
                                  <a:cs typeface="Tahoma" panose="020B0604030504040204" pitchFamily="34" charset="0"/>
                                </a:rPr>
                              </m:ctrlPr>
                            </m:eqArrPr>
                            <m:e>
                              <m:r>
                                <a:rPr lang="ar-EG" sz="1800" b="1" i="1" smtClean="0">
                                  <a:solidFill>
                                    <a:schemeClr val="bg1"/>
                                  </a:solidFill>
                                  <a:effectLst/>
                                  <a:latin typeface="Cambria Math" panose="02040503050406030204" pitchFamily="18" charset="0"/>
                                  <a:ea typeface="Calibri" panose="020F0502020204030204" pitchFamily="34" charset="0"/>
                                  <a:cs typeface="Tahoma" panose="020B0604030504040204" pitchFamily="34" charset="0"/>
                                </a:rPr>
                                <m:t> </m:t>
                              </m:r>
                            </m:e>
                            <m:e>
                              <m:r>
                                <a:rPr lang="ar-SA" sz="1800">
                                  <a:solidFill>
                                    <a:schemeClr val="bg1"/>
                                  </a:solidFill>
                                  <a:effectLst/>
                                  <a:latin typeface="Cambria Math" panose="02040503050406030204" pitchFamily="18" charset="0"/>
                                  <a:ea typeface="Calibri" panose="020F0502020204030204" pitchFamily="34" charset="0"/>
                                  <a:cs typeface="Tahoma" panose="020B0604030504040204" pitchFamily="34" charset="0"/>
                                </a:rPr>
                                <m:t>متوسط</m:t>
                              </m:r>
                              <m:r>
                                <a:rPr lang="ar-SA" sz="1800">
                                  <a:solidFill>
                                    <a:schemeClr val="bg1"/>
                                  </a:solidFill>
                                  <a:effectLst/>
                                  <a:latin typeface="Cambria Math" panose="02040503050406030204" pitchFamily="18" charset="0"/>
                                  <a:ea typeface="Calibri" panose="020F0502020204030204" pitchFamily="34" charset="0"/>
                                  <a:cs typeface="Cambria Math" panose="02040503050406030204" pitchFamily="18" charset="0"/>
                                </a:rPr>
                                <m:t> </m:t>
                              </m:r>
                            </m:e>
                            <m:e>
                              <m:r>
                                <a:rPr lang="ar-SA" sz="1800">
                                  <a:solidFill>
                                    <a:schemeClr val="bg1"/>
                                  </a:solidFill>
                                  <a:effectLst/>
                                  <a:latin typeface="Cambria Math" panose="02040503050406030204" pitchFamily="18" charset="0"/>
                                  <a:ea typeface="Calibri" panose="020F0502020204030204" pitchFamily="34" charset="0"/>
                                  <a:cs typeface="Tahoma" panose="020B0604030504040204" pitchFamily="34" charset="0"/>
                                </a:rPr>
                                <m:t>الدخل</m:t>
                              </m:r>
                            </m:e>
                            <m:e>
                              <m:r>
                                <a:rPr lang="ar-SA" b="1">
                                  <a:solidFill>
                                    <a:schemeClr val="bg1"/>
                                  </a:solidFill>
                                  <a:latin typeface="Cambria Math" panose="02040503050406030204" pitchFamily="18" charset="0"/>
                                  <a:ea typeface="Calibri" panose="020F0502020204030204" pitchFamily="34" charset="0"/>
                                </a:rPr>
                                <m:t>٢٠٢٢</m:t>
                              </m:r>
                              <m:r>
                                <a:rPr lang="ar-LB" sz="1800" b="1">
                                  <a:solidFill>
                                    <a:schemeClr val="bg1"/>
                                  </a:solidFill>
                                  <a:effectLst/>
                                  <a:latin typeface="Cambria Math" panose="02040503050406030204" pitchFamily="18" charset="0"/>
                                  <a:ea typeface="Calibri" panose="020F0502020204030204" pitchFamily="34" charset="0"/>
                                  <a:cs typeface="Tahoma" panose="020B0604030504040204" pitchFamily="34" charset="0"/>
                                </a:rPr>
                                <m:t>​ </m:t>
                              </m:r>
                            </m:e>
                          </m:eqArr>
                        </m:sub>
                      </m:sSub>
                    </m:oMath>
                  </m:oMathPara>
                </a14:m>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1" name="Rectangle 70">
                <a:extLst>
                  <a:ext uri="{FF2B5EF4-FFF2-40B4-BE49-F238E27FC236}">
                    <a16:creationId xmlns:a16="http://schemas.microsoft.com/office/drawing/2014/main" id="{A7BA036F-6CDC-4567-9425-8117A34189AF}"/>
                  </a:ext>
                </a:extLst>
              </p:cNvPr>
              <p:cNvSpPr>
                <a:spLocks noRot="1" noChangeAspect="1" noMove="1" noResize="1" noEditPoints="1" noAdjustHandles="1" noChangeArrowheads="1" noChangeShapeType="1" noTextEdit="1"/>
              </p:cNvSpPr>
              <p:nvPr/>
            </p:nvSpPr>
            <p:spPr>
              <a:xfrm>
                <a:off x="5791201" y="4783025"/>
                <a:ext cx="1179842" cy="9688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E2F712A-7614-43E6-B18B-0D82E9F5724E}"/>
                  </a:ext>
                </a:extLst>
              </p:cNvPr>
              <p:cNvSpPr txBox="1"/>
              <p:nvPr/>
            </p:nvSpPr>
            <p:spPr>
              <a:xfrm>
                <a:off x="2021760" y="4675578"/>
                <a:ext cx="931601" cy="110876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µ</m:t>
                          </m:r>
                        </m:e>
                        <m:sub>
                          <m:eqArr>
                            <m:eqArrPr>
                              <m:ctrlPr>
                                <a:rPr lang="en-US" sz="1800" b="1" i="1" smtClean="0">
                                  <a:solidFill>
                                    <a:srgbClr val="FF0000"/>
                                  </a:solidFill>
                                  <a:effectLst/>
                                  <a:latin typeface="Cambria Math" panose="02040503050406030204" pitchFamily="18" charset="0"/>
                                  <a:ea typeface="Calibri" panose="020F0502020204030204" pitchFamily="34" charset="0"/>
                                  <a:cs typeface="Tahoma" panose="020B0604030504040204" pitchFamily="34" charset="0"/>
                                </a:rPr>
                              </m:ctrlPr>
                            </m:eqArrPr>
                            <m:e>
                              <m:r>
                                <a:rPr lang="ar-EG" sz="1800" b="1" i="1" smtClean="0">
                                  <a:solidFill>
                                    <a:srgbClr val="FF0000"/>
                                  </a:solidFill>
                                  <a:effectLst/>
                                  <a:latin typeface="Cambria Math" panose="02040503050406030204" pitchFamily="18" charset="0"/>
                                  <a:ea typeface="Calibri" panose="020F0502020204030204" pitchFamily="34" charset="0"/>
                                  <a:cs typeface="Tahoma" panose="020B0604030504040204" pitchFamily="34" charset="0"/>
                                </a:rPr>
                                <m:t> </m:t>
                              </m:r>
                            </m:e>
                            <m:e>
                              <m:r>
                                <a:rPr lang="ar-SA" sz="1800">
                                  <a:solidFill>
                                    <a:srgbClr val="FF0000"/>
                                  </a:solidFill>
                                  <a:effectLst/>
                                  <a:latin typeface="Cambria Math" panose="02040503050406030204" pitchFamily="18" charset="0"/>
                                  <a:ea typeface="Calibri" panose="020F0502020204030204" pitchFamily="34" charset="0"/>
                                  <a:cs typeface="Tahoma" panose="020B0604030504040204" pitchFamily="34" charset="0"/>
                                </a:rPr>
                                <m:t>متوسط</m:t>
                              </m:r>
                              <m:r>
                                <a:rPr lang="ar-SA" sz="1800">
                                  <a:solidFill>
                                    <a:srgbClr val="FF0000"/>
                                  </a:solidFill>
                                  <a:effectLst/>
                                  <a:latin typeface="Cambria Math" panose="02040503050406030204" pitchFamily="18" charset="0"/>
                                  <a:ea typeface="Calibri" panose="020F0502020204030204" pitchFamily="34" charset="0"/>
                                  <a:cs typeface="Cambria Math" panose="02040503050406030204" pitchFamily="18" charset="0"/>
                                </a:rPr>
                                <m:t> </m:t>
                              </m:r>
                            </m:e>
                            <m:e>
                              <m:r>
                                <a:rPr lang="ar-SA" sz="1800">
                                  <a:solidFill>
                                    <a:srgbClr val="FF0000"/>
                                  </a:solidFill>
                                  <a:effectLst/>
                                  <a:latin typeface="Cambria Math" panose="02040503050406030204" pitchFamily="18" charset="0"/>
                                  <a:ea typeface="Calibri" panose="020F0502020204030204" pitchFamily="34" charset="0"/>
                                  <a:cs typeface="Tahoma" panose="020B0604030504040204" pitchFamily="34" charset="0"/>
                                </a:rPr>
                                <m:t>الدخل</m:t>
                              </m:r>
                            </m:e>
                            <m:e>
                              <m:r>
                                <a:rPr lang="ar-SA" b="1">
                                  <a:solidFill>
                                    <a:srgbClr val="FF0000"/>
                                  </a:solidFill>
                                  <a:latin typeface="Cambria Math" panose="02040503050406030204" pitchFamily="18" charset="0"/>
                                  <a:ea typeface="Calibri" panose="020F0502020204030204" pitchFamily="34" charset="0"/>
                                </a:rPr>
                                <m:t>٢٠٢٠</m:t>
                              </m:r>
                              <m:r>
                                <a:rPr lang="ar-LB" sz="1800" b="1">
                                  <a:solidFill>
                                    <a:srgbClr val="FF0000"/>
                                  </a:solidFill>
                                  <a:effectLst/>
                                  <a:latin typeface="Cambria Math" panose="02040503050406030204" pitchFamily="18" charset="0"/>
                                  <a:ea typeface="Calibri" panose="020F0502020204030204" pitchFamily="34" charset="0"/>
                                  <a:cs typeface="Tahoma" panose="020B0604030504040204" pitchFamily="34" charset="0"/>
                                </a:rPr>
                                <m:t>​ </m:t>
                              </m:r>
                            </m:e>
                          </m:eqArr>
                        </m:sub>
                      </m:sSub>
                    </m:oMath>
                  </m:oMathPara>
                </a14:m>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3" name="TextBox 72">
                <a:extLst>
                  <a:ext uri="{FF2B5EF4-FFF2-40B4-BE49-F238E27FC236}">
                    <a16:creationId xmlns:a16="http://schemas.microsoft.com/office/drawing/2014/main" id="{4E2F712A-7614-43E6-B18B-0D82E9F5724E}"/>
                  </a:ext>
                </a:extLst>
              </p:cNvPr>
              <p:cNvSpPr txBox="1">
                <a:spLocks noRot="1" noChangeAspect="1" noMove="1" noResize="1" noEditPoints="1" noAdjustHandles="1" noChangeArrowheads="1" noChangeShapeType="1" noTextEdit="1"/>
              </p:cNvSpPr>
              <p:nvPr/>
            </p:nvSpPr>
            <p:spPr>
              <a:xfrm>
                <a:off x="2021760" y="4675578"/>
                <a:ext cx="931601" cy="11087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B982751-7C8C-410F-8F81-8208231A3EB9}"/>
                  </a:ext>
                </a:extLst>
              </p:cNvPr>
              <p:cNvSpPr txBox="1"/>
              <p:nvPr/>
            </p:nvSpPr>
            <p:spPr>
              <a:xfrm>
                <a:off x="10020332" y="4660829"/>
                <a:ext cx="931601" cy="112133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µ</m:t>
                          </m:r>
                        </m:e>
                        <m:sub>
                          <m:eqArr>
                            <m:eqArrPr>
                              <m:ctrlPr>
                                <a:rPr lang="en-US" sz="1800" b="1" i="1" smtClean="0">
                                  <a:solidFill>
                                    <a:srgbClr val="FF0000"/>
                                  </a:solidFill>
                                  <a:effectLst/>
                                  <a:latin typeface="Cambria Math" panose="02040503050406030204" pitchFamily="18" charset="0"/>
                                  <a:ea typeface="Calibri" panose="020F0502020204030204" pitchFamily="34" charset="0"/>
                                  <a:cs typeface="Tahoma" panose="020B0604030504040204" pitchFamily="34" charset="0"/>
                                </a:rPr>
                              </m:ctrlPr>
                            </m:eqArrPr>
                            <m:e>
                              <m:r>
                                <a:rPr lang="ar-EG" sz="1800" b="1" i="1" smtClean="0">
                                  <a:solidFill>
                                    <a:srgbClr val="FF0000"/>
                                  </a:solidFill>
                                  <a:effectLst/>
                                  <a:latin typeface="Cambria Math" panose="02040503050406030204" pitchFamily="18" charset="0"/>
                                  <a:ea typeface="Calibri" panose="020F0502020204030204" pitchFamily="34" charset="0"/>
                                  <a:cs typeface="Tahoma" panose="020B0604030504040204" pitchFamily="34" charset="0"/>
                                </a:rPr>
                                <m:t> </m:t>
                              </m:r>
                            </m:e>
                            <m:e>
                              <m:r>
                                <a:rPr lang="ar-SA" sz="1800">
                                  <a:solidFill>
                                    <a:srgbClr val="FF0000"/>
                                  </a:solidFill>
                                  <a:effectLst/>
                                  <a:latin typeface="Cambria Math" panose="02040503050406030204" pitchFamily="18" charset="0"/>
                                  <a:ea typeface="Calibri" panose="020F0502020204030204" pitchFamily="34" charset="0"/>
                                  <a:cs typeface="Tahoma" panose="020B0604030504040204" pitchFamily="34" charset="0"/>
                                </a:rPr>
                                <m:t>متوسط</m:t>
                              </m:r>
                              <m:r>
                                <a:rPr lang="ar-SA" sz="1800">
                                  <a:solidFill>
                                    <a:srgbClr val="FF0000"/>
                                  </a:solidFill>
                                  <a:effectLst/>
                                  <a:latin typeface="Cambria Math" panose="02040503050406030204" pitchFamily="18" charset="0"/>
                                  <a:ea typeface="Calibri" panose="020F0502020204030204" pitchFamily="34" charset="0"/>
                                  <a:cs typeface="Cambria Math" panose="02040503050406030204" pitchFamily="18" charset="0"/>
                                </a:rPr>
                                <m:t> </m:t>
                              </m:r>
                            </m:e>
                            <m:e>
                              <m:r>
                                <a:rPr lang="ar-SA" sz="1800">
                                  <a:solidFill>
                                    <a:srgbClr val="FF0000"/>
                                  </a:solidFill>
                                  <a:effectLst/>
                                  <a:latin typeface="Cambria Math" panose="02040503050406030204" pitchFamily="18" charset="0"/>
                                  <a:ea typeface="Calibri" panose="020F0502020204030204" pitchFamily="34" charset="0"/>
                                  <a:cs typeface="Tahoma" panose="020B0604030504040204" pitchFamily="34" charset="0"/>
                                </a:rPr>
                                <m:t>الدخل</m:t>
                              </m:r>
                            </m:e>
                            <m:e>
                              <m:r>
                                <m:rPr>
                                  <m:nor/>
                                </m:rPr>
                                <a:rPr lang="en-US">
                                  <a:solidFill>
                                    <a:srgbClr val="FF0000"/>
                                  </a:solidFill>
                                </a:rPr>
                                <m:t>٢٠٢٤</m:t>
                              </m:r>
                              <m:r>
                                <a:rPr lang="ar-LB" sz="1800" b="1">
                                  <a:solidFill>
                                    <a:srgbClr val="FF0000"/>
                                  </a:solidFill>
                                  <a:effectLst/>
                                  <a:latin typeface="Cambria Math" panose="02040503050406030204" pitchFamily="18" charset="0"/>
                                  <a:ea typeface="Calibri" panose="020F0502020204030204" pitchFamily="34" charset="0"/>
                                  <a:cs typeface="Tahoma" panose="020B0604030504040204" pitchFamily="34" charset="0"/>
                                </a:rPr>
                                <m:t>​ </m:t>
                              </m:r>
                            </m:e>
                          </m:eqArr>
                        </m:sub>
                      </m:sSub>
                    </m:oMath>
                  </m:oMathPara>
                </a14:m>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4" name="TextBox 73">
                <a:extLst>
                  <a:ext uri="{FF2B5EF4-FFF2-40B4-BE49-F238E27FC236}">
                    <a16:creationId xmlns:a16="http://schemas.microsoft.com/office/drawing/2014/main" id="{6B982751-7C8C-410F-8F81-8208231A3EB9}"/>
                  </a:ext>
                </a:extLst>
              </p:cNvPr>
              <p:cNvSpPr txBox="1">
                <a:spLocks noRot="1" noChangeAspect="1" noMove="1" noResize="1" noEditPoints="1" noAdjustHandles="1" noChangeArrowheads="1" noChangeShapeType="1" noTextEdit="1"/>
              </p:cNvSpPr>
              <p:nvPr/>
            </p:nvSpPr>
            <p:spPr>
              <a:xfrm>
                <a:off x="10020332" y="4660829"/>
                <a:ext cx="931601" cy="1121333"/>
              </a:xfrm>
              <a:prstGeom prst="rect">
                <a:avLst/>
              </a:prstGeom>
              <a:blipFill>
                <a:blip r:embed="rId9"/>
                <a:stretch>
                  <a:fillRect/>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0820B241-C986-49DE-B84D-1E2FFE0717C5}"/>
              </a:ext>
            </a:extLst>
          </p:cNvPr>
          <p:cNvSpPr txBox="1"/>
          <p:nvPr/>
        </p:nvSpPr>
        <p:spPr>
          <a:xfrm>
            <a:off x="3647768" y="5753169"/>
            <a:ext cx="6213986" cy="646331"/>
          </a:xfrm>
          <a:prstGeom prst="rect">
            <a:avLst/>
          </a:prstGeom>
          <a:noFill/>
        </p:spPr>
        <p:txBody>
          <a:bodyPr wrap="square">
            <a:spAutoFit/>
          </a:bodyPr>
          <a:lstStyle/>
          <a:p>
            <a:r>
              <a:rPr lang="ar-LB" b="0" i="0" dirty="0">
                <a:solidFill>
                  <a:srgbClr val="0070C0"/>
                </a:solidFill>
                <a:effectLst/>
                <a:latin typeface="Tahoma" panose="020B0604030504040204" pitchFamily="34" charset="0"/>
              </a:rPr>
              <a:t>يتم تعديل متوسط الدخل الذي يعود لسنة المسح بمعدل النمو الحقيقي في الاستهلاك الخاص من الحسابات القومية</a:t>
            </a:r>
            <a:endParaRPr lang="en-US" dirty="0">
              <a:solidFill>
                <a:srgbClr val="0070C0"/>
              </a:solidFill>
            </a:endParaRPr>
          </a:p>
        </p:txBody>
      </p:sp>
    </p:spTree>
    <p:extLst>
      <p:ext uri="{BB962C8B-B14F-4D97-AF65-F5344CB8AC3E}">
        <p14:creationId xmlns:p14="http://schemas.microsoft.com/office/powerpoint/2010/main" val="230553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A39CC3EA-EC74-466D-9823-757268A0311B}"/>
              </a:ext>
            </a:extLst>
          </p:cNvPr>
          <p:cNvGraphicFramePr>
            <a:graphicFrameLocks noGrp="1"/>
          </p:cNvGraphicFramePr>
          <p:nvPr>
            <p:ph sz="half" idx="1"/>
            <p:extLst>
              <p:ext uri="{D42A27DB-BD31-4B8C-83A1-F6EECF244321}">
                <p14:modId xmlns:p14="http://schemas.microsoft.com/office/powerpoint/2010/main" val="1507525399"/>
              </p:ext>
            </p:extLst>
          </p:nvPr>
        </p:nvGraphicFramePr>
        <p:xfrm>
          <a:off x="1066800" y="2103438"/>
          <a:ext cx="4808537" cy="3260952"/>
        </p:xfrm>
        <a:graphic>
          <a:graphicData uri="http://schemas.openxmlformats.org/drawingml/2006/table">
            <a:tbl>
              <a:tblPr firstRow="1" firstCol="1" bandRow="1"/>
              <a:tblGrid>
                <a:gridCol w="4519904">
                  <a:extLst>
                    <a:ext uri="{9D8B030D-6E8A-4147-A177-3AD203B41FA5}">
                      <a16:colId xmlns:a16="http://schemas.microsoft.com/office/drawing/2014/main" val="4239215601"/>
                    </a:ext>
                  </a:extLst>
                </a:gridCol>
                <a:gridCol w="288633">
                  <a:extLst>
                    <a:ext uri="{9D8B030D-6E8A-4147-A177-3AD203B41FA5}">
                      <a16:colId xmlns:a16="http://schemas.microsoft.com/office/drawing/2014/main" val="799325058"/>
                    </a:ext>
                  </a:extLst>
                </a:gridCol>
              </a:tblGrid>
              <a:tr h="3260952">
                <a:tc>
                  <a:txBody>
                    <a:bodyPr/>
                    <a:lstStyle/>
                    <a:p>
                      <a:pPr>
                        <a:lnSpc>
                          <a:spcPct val="107000"/>
                        </a:lnSpc>
                        <a:spcAft>
                          <a:spcPts val="800"/>
                        </a:spcAft>
                      </a:pPr>
                      <a:endParaRPr lang="en-GB"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2000" b="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2000" b="0" i="1" dirty="0">
                        <a:effectLst/>
                        <a:latin typeface="Cambria Math" panose="020405030504060302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4231329110"/>
                  </a:ext>
                </a:extLst>
              </a:tr>
            </a:tbl>
          </a:graphicData>
        </a:graphic>
      </p:graphicFrame>
      <p:sp>
        <p:nvSpPr>
          <p:cNvPr id="4" name="Subtitle 3">
            <a:extLst>
              <a:ext uri="{FF2B5EF4-FFF2-40B4-BE49-F238E27FC236}">
                <a16:creationId xmlns:a16="http://schemas.microsoft.com/office/drawing/2014/main" id="{3B148C2D-B20A-435B-9BBF-FB76D251A6DE}"/>
              </a:ext>
            </a:extLst>
          </p:cNvPr>
          <p:cNvSpPr>
            <a:spLocks noGrp="1"/>
          </p:cNvSpPr>
          <p:nvPr>
            <p:ph type="subTitle" idx="12"/>
          </p:nvPr>
        </p:nvSpPr>
        <p:spPr/>
        <p:txBody>
          <a:bodyPr/>
          <a:lstStyle/>
          <a:p>
            <a:endParaRPr lang="en-US"/>
          </a:p>
        </p:txBody>
      </p:sp>
      <p:graphicFrame>
        <p:nvGraphicFramePr>
          <p:cNvPr id="14" name="Diagram 13">
            <a:extLst>
              <a:ext uri="{FF2B5EF4-FFF2-40B4-BE49-F238E27FC236}">
                <a16:creationId xmlns:a16="http://schemas.microsoft.com/office/drawing/2014/main" id="{6BBA5DC7-CECD-41AD-AF04-F5B402B0FFF2}"/>
              </a:ext>
            </a:extLst>
          </p:cNvPr>
          <p:cNvGraphicFramePr/>
          <p:nvPr>
            <p:extLst>
              <p:ext uri="{D42A27DB-BD31-4B8C-83A1-F6EECF244321}">
                <p14:modId xmlns:p14="http://schemas.microsoft.com/office/powerpoint/2010/main" val="2349188197"/>
              </p:ext>
            </p:extLst>
          </p:nvPr>
        </p:nvGraphicFramePr>
        <p:xfrm>
          <a:off x="501445" y="1266447"/>
          <a:ext cx="11229196" cy="493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19">
            <a:extLst>
              <a:ext uri="{FF2B5EF4-FFF2-40B4-BE49-F238E27FC236}">
                <a16:creationId xmlns:a16="http://schemas.microsoft.com/office/drawing/2014/main" id="{CF683104-81DA-4717-B96B-F8DAAB470CF7}"/>
              </a:ext>
            </a:extLst>
          </p:cNvPr>
          <p:cNvSpPr txBox="1">
            <a:spLocks/>
          </p:cNvSpPr>
          <p:nvPr/>
        </p:nvSpPr>
        <p:spPr>
          <a:xfrm>
            <a:off x="0" y="2727"/>
            <a:ext cx="12192000" cy="89473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3100" b="0" i="0" dirty="0">
                <a:solidFill>
                  <a:schemeClr val="bg1"/>
                </a:solidFill>
                <a:effectLst/>
                <a:latin typeface="Tahoma" panose="020B0604030504040204" pitchFamily="34" charset="0"/>
              </a:rPr>
              <a:t>تقدير النمو في دخل الأسرة من الحسابات القومية</a:t>
            </a:r>
            <a:endParaRPr lang="en-US" sz="3100" dirty="0">
              <a:solidFill>
                <a:schemeClr val="bg1"/>
              </a:solidFill>
            </a:endParaRPr>
          </a:p>
        </p:txBody>
      </p:sp>
    </p:spTree>
    <p:extLst>
      <p:ext uri="{BB962C8B-B14F-4D97-AF65-F5344CB8AC3E}">
        <p14:creationId xmlns:p14="http://schemas.microsoft.com/office/powerpoint/2010/main" val="258145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5ADA797-59F9-4D12-A166-9FA6D16B07EB}"/>
              </a:ext>
            </a:extLst>
          </p:cNvPr>
          <p:cNvPicPr>
            <a:picLocks noGrp="1" noChangeAspect="1"/>
          </p:cNvPicPr>
          <p:nvPr>
            <p:ph sz="half" idx="1"/>
          </p:nvPr>
        </p:nvPicPr>
        <p:blipFill rotWithShape="1">
          <a:blip r:embed="rId2"/>
          <a:srcRect l="2521" t="5081" b="3793"/>
          <a:stretch/>
        </p:blipFill>
        <p:spPr>
          <a:xfrm>
            <a:off x="445825" y="1604514"/>
            <a:ext cx="5531209" cy="4323908"/>
          </a:xfrm>
        </p:spPr>
      </p:pic>
      <p:sp>
        <p:nvSpPr>
          <p:cNvPr id="6" name="Subtitle 5">
            <a:extLst>
              <a:ext uri="{FF2B5EF4-FFF2-40B4-BE49-F238E27FC236}">
                <a16:creationId xmlns:a16="http://schemas.microsoft.com/office/drawing/2014/main" id="{E27E7C4E-4232-4BDE-98AC-C94B5FE3160F}"/>
              </a:ext>
            </a:extLst>
          </p:cNvPr>
          <p:cNvSpPr>
            <a:spLocks noGrp="1"/>
          </p:cNvSpPr>
          <p:nvPr>
            <p:ph type="subTitle" idx="12"/>
          </p:nvPr>
        </p:nvSpPr>
        <p:spPr/>
        <p:txBody>
          <a:bodyPr/>
          <a:lstStyle/>
          <a:p>
            <a:endParaRPr lang="en-US"/>
          </a:p>
        </p:txBody>
      </p:sp>
      <p:sp>
        <p:nvSpPr>
          <p:cNvPr id="20" name="TextBox 19">
            <a:extLst>
              <a:ext uri="{FF2B5EF4-FFF2-40B4-BE49-F238E27FC236}">
                <a16:creationId xmlns:a16="http://schemas.microsoft.com/office/drawing/2014/main" id="{F7854864-EE96-4294-84C1-F61E5899BF1B}"/>
              </a:ext>
            </a:extLst>
          </p:cNvPr>
          <p:cNvSpPr txBox="1"/>
          <p:nvPr/>
        </p:nvSpPr>
        <p:spPr>
          <a:xfrm rot="5400000">
            <a:off x="-1394786" y="3500408"/>
            <a:ext cx="3379838" cy="246221"/>
          </a:xfrm>
          <a:prstGeom prst="rect">
            <a:avLst/>
          </a:prstGeom>
          <a:noFill/>
        </p:spPr>
        <p:txBody>
          <a:bodyPr wrap="square">
            <a:spAutoFit/>
          </a:bodyPr>
          <a:lstStyle/>
          <a:p>
            <a:pPr marR="0" algn="r" rtl="1" latinLnBrk="0">
              <a:spcBef>
                <a:spcPts val="0"/>
              </a:spcBef>
              <a:spcAft>
                <a:spcPts val="0"/>
              </a:spcAft>
            </a:pPr>
            <a:r>
              <a:rPr lang="ar-LB" sz="1000" b="1" dirty="0">
                <a:effectLst/>
              </a:rPr>
              <a:t> بيانات الدخل (أو الإستهلاك) من المسوحات الأسرية</a:t>
            </a:r>
            <a:endParaRPr lang="en-US" sz="1000" b="1" dirty="0"/>
          </a:p>
        </p:txBody>
      </p:sp>
      <p:sp>
        <p:nvSpPr>
          <p:cNvPr id="22" name="TextBox 21">
            <a:extLst>
              <a:ext uri="{FF2B5EF4-FFF2-40B4-BE49-F238E27FC236}">
                <a16:creationId xmlns:a16="http://schemas.microsoft.com/office/drawing/2014/main" id="{FFD15612-EB8D-496A-AAEB-314D48D2EDE9}"/>
              </a:ext>
            </a:extLst>
          </p:cNvPr>
          <p:cNvSpPr txBox="1"/>
          <p:nvPr/>
        </p:nvSpPr>
        <p:spPr>
          <a:xfrm>
            <a:off x="1143165" y="5977442"/>
            <a:ext cx="3942735" cy="553998"/>
          </a:xfrm>
          <a:prstGeom prst="rect">
            <a:avLst/>
          </a:prstGeom>
          <a:noFill/>
        </p:spPr>
        <p:txBody>
          <a:bodyPr wrap="square">
            <a:spAutoFit/>
          </a:bodyPr>
          <a:lstStyle/>
          <a:p>
            <a:pPr marR="0" algn="r" rtl="1" latinLnBrk="0">
              <a:spcBef>
                <a:spcPts val="0"/>
              </a:spcBef>
              <a:spcAft>
                <a:spcPts val="0"/>
              </a:spcAft>
            </a:pPr>
            <a:r>
              <a:rPr lang="ar-LB" sz="1000" b="1" dirty="0">
                <a:effectLst/>
              </a:rPr>
              <a:t>بيانات الدخل (أو الإستهلاك) من الحسابات القومية </a:t>
            </a:r>
          </a:p>
          <a:p>
            <a:br>
              <a:rPr lang="ar-LB" sz="1000" dirty="0">
                <a:effectLst/>
              </a:rPr>
            </a:br>
            <a:r>
              <a:rPr lang="en-GB" sz="1000" dirty="0">
                <a:effectLst/>
              </a:rPr>
              <a:t>v</a:t>
            </a:r>
            <a:endParaRPr lang="en-US" sz="1000" dirty="0"/>
          </a:p>
        </p:txBody>
      </p:sp>
      <p:sp>
        <p:nvSpPr>
          <p:cNvPr id="24" name="TextBox 23">
            <a:extLst>
              <a:ext uri="{FF2B5EF4-FFF2-40B4-BE49-F238E27FC236}">
                <a16:creationId xmlns:a16="http://schemas.microsoft.com/office/drawing/2014/main" id="{B0748CDE-5BA8-4E7D-BA4E-01A0CA6F1304}"/>
              </a:ext>
            </a:extLst>
          </p:cNvPr>
          <p:cNvSpPr txBox="1"/>
          <p:nvPr/>
        </p:nvSpPr>
        <p:spPr>
          <a:xfrm rot="5400000">
            <a:off x="4509503" y="3416833"/>
            <a:ext cx="3379838" cy="246221"/>
          </a:xfrm>
          <a:prstGeom prst="rect">
            <a:avLst/>
          </a:prstGeom>
          <a:noFill/>
        </p:spPr>
        <p:txBody>
          <a:bodyPr wrap="square">
            <a:spAutoFit/>
          </a:bodyPr>
          <a:lstStyle/>
          <a:p>
            <a:pPr marR="0" algn="r" rtl="1" latinLnBrk="0">
              <a:spcBef>
                <a:spcPts val="0"/>
              </a:spcBef>
              <a:spcAft>
                <a:spcPts val="0"/>
              </a:spcAft>
            </a:pPr>
            <a:r>
              <a:rPr lang="ar-LB" sz="1000" b="1" dirty="0">
                <a:effectLst/>
              </a:rPr>
              <a:t> بيانات الدخل (أو الإستهلاك) من المسوحات الأسرية</a:t>
            </a:r>
            <a:endParaRPr lang="en-US" sz="1000" b="1" dirty="0"/>
          </a:p>
        </p:txBody>
      </p:sp>
      <p:pic>
        <p:nvPicPr>
          <p:cNvPr id="25" name="Picture 24">
            <a:extLst>
              <a:ext uri="{FF2B5EF4-FFF2-40B4-BE49-F238E27FC236}">
                <a16:creationId xmlns:a16="http://schemas.microsoft.com/office/drawing/2014/main" id="{2901FBF2-537D-40BB-8633-C71E251D9696}"/>
              </a:ext>
            </a:extLst>
          </p:cNvPr>
          <p:cNvPicPr>
            <a:picLocks noChangeAspect="1"/>
          </p:cNvPicPr>
          <p:nvPr/>
        </p:nvPicPr>
        <p:blipFill rotWithShape="1">
          <a:blip r:embed="rId3"/>
          <a:srcRect l="1784" b="3384"/>
          <a:stretch/>
        </p:blipFill>
        <p:spPr>
          <a:xfrm>
            <a:off x="6355032" y="1604514"/>
            <a:ext cx="5768284" cy="4323908"/>
          </a:xfrm>
          <a:prstGeom prst="rect">
            <a:avLst/>
          </a:prstGeom>
        </p:spPr>
      </p:pic>
      <p:sp>
        <p:nvSpPr>
          <p:cNvPr id="26" name="TextBox 25">
            <a:extLst>
              <a:ext uri="{FF2B5EF4-FFF2-40B4-BE49-F238E27FC236}">
                <a16:creationId xmlns:a16="http://schemas.microsoft.com/office/drawing/2014/main" id="{6D96AD94-4707-406C-867E-7BD0B82BDFA3}"/>
              </a:ext>
            </a:extLst>
          </p:cNvPr>
          <p:cNvSpPr txBox="1"/>
          <p:nvPr/>
        </p:nvSpPr>
        <p:spPr>
          <a:xfrm>
            <a:off x="6654146" y="5977442"/>
            <a:ext cx="3942735" cy="553998"/>
          </a:xfrm>
          <a:prstGeom prst="rect">
            <a:avLst/>
          </a:prstGeom>
          <a:noFill/>
        </p:spPr>
        <p:txBody>
          <a:bodyPr wrap="square">
            <a:spAutoFit/>
          </a:bodyPr>
          <a:lstStyle/>
          <a:p>
            <a:pPr marR="0" algn="r" rtl="1" latinLnBrk="0">
              <a:spcBef>
                <a:spcPts val="0"/>
              </a:spcBef>
              <a:spcAft>
                <a:spcPts val="0"/>
              </a:spcAft>
            </a:pPr>
            <a:r>
              <a:rPr lang="ar-LB" sz="1000" b="1" dirty="0">
                <a:effectLst/>
              </a:rPr>
              <a:t>بيانات الدخل (أو الإستهلاك) من الحسابات القومية </a:t>
            </a:r>
          </a:p>
          <a:p>
            <a:br>
              <a:rPr lang="ar-LB" sz="1000" dirty="0">
                <a:effectLst/>
              </a:rPr>
            </a:br>
            <a:r>
              <a:rPr lang="en-GB" sz="1000" dirty="0">
                <a:effectLst/>
              </a:rPr>
              <a:t>v</a:t>
            </a:r>
            <a:endParaRPr lang="en-US" sz="1000" dirty="0"/>
          </a:p>
        </p:txBody>
      </p:sp>
      <p:sp>
        <p:nvSpPr>
          <p:cNvPr id="27" name="Subtitle 19">
            <a:extLst>
              <a:ext uri="{FF2B5EF4-FFF2-40B4-BE49-F238E27FC236}">
                <a16:creationId xmlns:a16="http://schemas.microsoft.com/office/drawing/2014/main" id="{4AF1BEEE-8114-43F4-ACD9-E102D6D99967}"/>
              </a:ext>
            </a:extLst>
          </p:cNvPr>
          <p:cNvSpPr txBox="1">
            <a:spLocks/>
          </p:cNvSpPr>
          <p:nvPr/>
        </p:nvSpPr>
        <p:spPr>
          <a:xfrm>
            <a:off x="0" y="2727"/>
            <a:ext cx="12192000" cy="89473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3100" b="0" i="0" dirty="0">
                <a:solidFill>
                  <a:schemeClr val="bg1"/>
                </a:solidFill>
                <a:effectLst/>
                <a:latin typeface="Tahoma" panose="020B0604030504040204" pitchFamily="34" charset="0"/>
              </a:rPr>
              <a:t>تقدير النمو في دخل الأسرة من الحسابات القومية</a:t>
            </a:r>
            <a:endParaRPr lang="en-US" sz="3100" dirty="0">
              <a:solidFill>
                <a:schemeClr val="bg1"/>
              </a:solidFill>
            </a:endParaRPr>
          </a:p>
        </p:txBody>
      </p:sp>
    </p:spTree>
    <p:extLst>
      <p:ext uri="{BB962C8B-B14F-4D97-AF65-F5344CB8AC3E}">
        <p14:creationId xmlns:p14="http://schemas.microsoft.com/office/powerpoint/2010/main" val="292720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3EE423E-E35A-4609-BD02-D226FA58F308}"/>
              </a:ext>
            </a:extLst>
          </p:cNvPr>
          <p:cNvPicPr>
            <a:picLocks noGrp="1" noChangeAspect="1"/>
          </p:cNvPicPr>
          <p:nvPr>
            <p:ph sz="half" idx="2"/>
          </p:nvPr>
        </p:nvPicPr>
        <p:blipFill rotWithShape="1">
          <a:blip r:embed="rId2"/>
          <a:srcRect r="2534" b="-3"/>
          <a:stretch/>
        </p:blipFill>
        <p:spPr>
          <a:xfrm>
            <a:off x="6317411" y="1641987"/>
            <a:ext cx="5399148" cy="4210173"/>
          </a:xfrm>
          <a:prstGeom prst="rect">
            <a:avLst/>
          </a:prstGeom>
          <a:noFill/>
        </p:spPr>
      </p:pic>
      <p:sp>
        <p:nvSpPr>
          <p:cNvPr id="20" name="Subtitle 3">
            <a:extLst>
              <a:ext uri="{FF2B5EF4-FFF2-40B4-BE49-F238E27FC236}">
                <a16:creationId xmlns:a16="http://schemas.microsoft.com/office/drawing/2014/main" id="{93DBF11B-8E84-8899-B2FC-E1D383DD3FCC}"/>
              </a:ext>
            </a:extLst>
          </p:cNvPr>
          <p:cNvSpPr>
            <a:spLocks noGrp="1"/>
          </p:cNvSpPr>
          <p:nvPr>
            <p:ph type="subTitle" idx="12"/>
          </p:nvPr>
        </p:nvSpPr>
        <p:spPr>
          <a:xfrm>
            <a:off x="205787" y="148680"/>
            <a:ext cx="11053314" cy="457201"/>
          </a:xfrm>
        </p:spPr>
        <p:txBody>
          <a:bodyPr/>
          <a:lstStyle/>
          <a:p>
            <a:endParaRPr lang="en-US"/>
          </a:p>
        </p:txBody>
      </p:sp>
      <p:pic>
        <p:nvPicPr>
          <p:cNvPr id="22" name="Picture 21">
            <a:extLst>
              <a:ext uri="{FF2B5EF4-FFF2-40B4-BE49-F238E27FC236}">
                <a16:creationId xmlns:a16="http://schemas.microsoft.com/office/drawing/2014/main" id="{AF9BB6F2-09BE-48A4-AE10-92A01BE17AF9}"/>
              </a:ext>
            </a:extLst>
          </p:cNvPr>
          <p:cNvPicPr>
            <a:picLocks noChangeAspect="1"/>
          </p:cNvPicPr>
          <p:nvPr/>
        </p:nvPicPr>
        <p:blipFill rotWithShape="1">
          <a:blip r:embed="rId3"/>
          <a:srcRect t="6783"/>
          <a:stretch/>
        </p:blipFill>
        <p:spPr>
          <a:xfrm>
            <a:off x="439115" y="1641988"/>
            <a:ext cx="5399148" cy="4210172"/>
          </a:xfrm>
          <a:prstGeom prst="rect">
            <a:avLst/>
          </a:prstGeom>
        </p:spPr>
      </p:pic>
      <p:sp>
        <p:nvSpPr>
          <p:cNvPr id="26" name="Subtitle 19">
            <a:extLst>
              <a:ext uri="{FF2B5EF4-FFF2-40B4-BE49-F238E27FC236}">
                <a16:creationId xmlns:a16="http://schemas.microsoft.com/office/drawing/2014/main" id="{4188E475-E4E2-4F49-95A6-5E66C7B41454}"/>
              </a:ext>
            </a:extLst>
          </p:cNvPr>
          <p:cNvSpPr txBox="1">
            <a:spLocks/>
          </p:cNvSpPr>
          <p:nvPr/>
        </p:nvSpPr>
        <p:spPr>
          <a:xfrm>
            <a:off x="0" y="2727"/>
            <a:ext cx="12192000" cy="89473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3100" b="0" i="0" dirty="0">
                <a:solidFill>
                  <a:schemeClr val="bg1"/>
                </a:solidFill>
                <a:effectLst/>
                <a:latin typeface="Tahoma" panose="020B0604030504040204" pitchFamily="34" charset="0"/>
              </a:rPr>
              <a:t>تقدير النمو في دخل الأسرة من الحسابات القومية</a:t>
            </a:r>
            <a:endParaRPr lang="en-US" sz="3100" dirty="0">
              <a:solidFill>
                <a:schemeClr val="bg1"/>
              </a:solidFill>
            </a:endParaRPr>
          </a:p>
        </p:txBody>
      </p:sp>
    </p:spTree>
    <p:extLst>
      <p:ext uri="{BB962C8B-B14F-4D97-AF65-F5344CB8AC3E}">
        <p14:creationId xmlns:p14="http://schemas.microsoft.com/office/powerpoint/2010/main" val="26873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D50EEA7A-5C0C-4F5E-9135-4178EBA4A075}"/>
              </a:ext>
            </a:extLst>
          </p:cNvPr>
          <p:cNvSpPr>
            <a:spLocks noGrp="1"/>
          </p:cNvSpPr>
          <p:nvPr>
            <p:ph type="subTitle" idx="12"/>
          </p:nvPr>
        </p:nvSpPr>
        <p:spPr/>
        <p:txBody>
          <a:bodyPr/>
          <a:lstStyle/>
          <a:p>
            <a:r>
              <a:rPr lang="en-GB" sz="1600" dirty="0">
                <a:latin typeface="Times New Roman" panose="02020603050405020304" pitchFamily="18" charset="0"/>
                <a:cs typeface="Times New Roman" panose="02020603050405020304" pitchFamily="18" charset="0"/>
              </a:rPr>
              <a:t>Per-capita mean expenditure &amp; Gini index over time [1996, 2022]</a:t>
            </a:r>
            <a:endParaRPr lang="en-US" sz="1600" i="1" dirty="0">
              <a:latin typeface="Times New Roman" panose="02020603050405020304" pitchFamily="18" charset="0"/>
              <a:cs typeface="Times New Roman" panose="02020603050405020304" pitchFamily="18" charset="0"/>
            </a:endParaRPr>
          </a:p>
        </p:txBody>
      </p:sp>
      <p:sp>
        <p:nvSpPr>
          <p:cNvPr id="12" name="Subtitle 19">
            <a:extLst>
              <a:ext uri="{FF2B5EF4-FFF2-40B4-BE49-F238E27FC236}">
                <a16:creationId xmlns:a16="http://schemas.microsoft.com/office/drawing/2014/main" id="{05B23B03-8B91-42ED-907F-2A384275C276}"/>
              </a:ext>
            </a:extLst>
          </p:cNvPr>
          <p:cNvSpPr txBox="1">
            <a:spLocks/>
          </p:cNvSpPr>
          <p:nvPr/>
        </p:nvSpPr>
        <p:spPr>
          <a:xfrm>
            <a:off x="0" y="0"/>
            <a:ext cx="12192000" cy="89473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SA" sz="3600" b="1" dirty="0">
                <a:solidFill>
                  <a:schemeClr val="bg1"/>
                </a:solidFill>
                <a:latin typeface="Times New Roman" panose="02020603050405020304" pitchFamily="18" charset="0"/>
              </a:rPr>
              <a:t>حساب مقاييس الفقر للسنوات التي لم يتم فيها إجراء مسوحات (التنبؤ الآني والتنبؤ المستقبلي)</a:t>
            </a:r>
            <a:endParaRPr lang="en-US" sz="3600" b="1" dirty="0">
              <a:solidFill>
                <a:schemeClr val="bg1"/>
              </a:solidFill>
              <a:latin typeface="Times New Roman" panose="02020603050405020304" pitchFamily="18" charset="0"/>
            </a:endParaRPr>
          </a:p>
        </p:txBody>
      </p:sp>
      <p:sp>
        <p:nvSpPr>
          <p:cNvPr id="16" name="TextBox 15">
            <a:extLst>
              <a:ext uri="{FF2B5EF4-FFF2-40B4-BE49-F238E27FC236}">
                <a16:creationId xmlns:a16="http://schemas.microsoft.com/office/drawing/2014/main" id="{7D29406C-F2E1-45C4-82D0-647597647F4D}"/>
              </a:ext>
            </a:extLst>
          </p:cNvPr>
          <p:cNvSpPr txBox="1"/>
          <p:nvPr/>
        </p:nvSpPr>
        <p:spPr>
          <a:xfrm>
            <a:off x="0" y="1022556"/>
            <a:ext cx="12192000" cy="1477328"/>
          </a:xfrm>
          <a:prstGeom prst="rect">
            <a:avLst/>
          </a:prstGeom>
          <a:noFill/>
        </p:spPr>
        <p:txBody>
          <a:bodyPr wrap="square">
            <a:spAutoFit/>
          </a:bodyPr>
          <a:lstStyle/>
          <a:p>
            <a:pPr algn="r" rtl="1">
              <a:lnSpc>
                <a:spcPct val="100000"/>
              </a:lnSpc>
            </a:pPr>
            <a:r>
              <a:rPr lang="ar-LB" sz="1800" b="0" i="0" dirty="0">
                <a:effectLst/>
              </a:rPr>
              <a:t> البيانات المطلوبة في هذه الحالة (على سبيل المثال لا الحصر) هي:</a:t>
            </a:r>
            <a:endParaRPr lang="en-GB" sz="1800" b="0" i="0" dirty="0">
              <a:effectLst/>
            </a:endParaRPr>
          </a:p>
          <a:p>
            <a:pPr algn="r" rtl="1">
              <a:lnSpc>
                <a:spcPct val="100000"/>
              </a:lnSpc>
            </a:pPr>
            <a:endParaRPr lang="en-GB" sz="1800" b="0" i="0" dirty="0">
              <a:effectLst/>
            </a:endParaRPr>
          </a:p>
          <a:p>
            <a:pPr marL="285750" indent="-285750" algn="r" rtl="1">
              <a:lnSpc>
                <a:spcPct val="100000"/>
              </a:lnSpc>
              <a:buClr>
                <a:schemeClr val="tx1"/>
              </a:buClr>
              <a:buFont typeface="Wingdings" panose="05000000000000000000" pitchFamily="2" charset="2"/>
              <a:buChar char="q"/>
            </a:pPr>
            <a:r>
              <a:rPr lang="ar-LB" sz="1800" b="1" i="0" dirty="0">
                <a:effectLst/>
              </a:rPr>
              <a:t> متوسط إنفاق واستهلاك</a:t>
            </a:r>
            <a:r>
              <a:rPr lang="en-GB" sz="1800" b="1" i="0" dirty="0">
                <a:effectLst/>
              </a:rPr>
              <a:t> </a:t>
            </a:r>
            <a:r>
              <a:rPr lang="ar-LB" sz="1800" b="1" i="0" dirty="0">
                <a:effectLst/>
              </a:rPr>
              <a:t>(أو الدخل) الأسرة الشهري، مقسمة حسب مجموعات الإنفاق أو الإستهلاك</a:t>
            </a:r>
            <a:endParaRPr lang="en-GB" sz="1800" b="1" i="0" dirty="0">
              <a:effectLst/>
            </a:endParaRPr>
          </a:p>
          <a:p>
            <a:pPr algn="r" rtl="1">
              <a:lnSpc>
                <a:spcPct val="100000"/>
              </a:lnSpc>
              <a:buClr>
                <a:schemeClr val="tx1"/>
              </a:buClr>
            </a:pPr>
            <a:endParaRPr lang="ar-LB" sz="1800" b="0" i="0" dirty="0">
              <a:effectLst/>
            </a:endParaRPr>
          </a:p>
          <a:p>
            <a:pPr marL="285750" indent="-285750" algn="r" rtl="1">
              <a:lnSpc>
                <a:spcPct val="100000"/>
              </a:lnSpc>
              <a:buClr>
                <a:schemeClr val="tx1"/>
              </a:buClr>
              <a:buFont typeface="Wingdings" panose="05000000000000000000" pitchFamily="2" charset="2"/>
              <a:buChar char="q"/>
            </a:pPr>
            <a:r>
              <a:rPr lang="ar-LB" sz="1800" i="0" dirty="0">
                <a:effectLst/>
              </a:rPr>
              <a:t> متوسط ​​الدخل الإجمالي (أو الوطني)</a:t>
            </a:r>
            <a:endParaRPr lang="en-GB" sz="1800" i="0" dirty="0">
              <a:effectLst/>
            </a:endParaRPr>
          </a:p>
        </p:txBody>
      </p:sp>
      <p:sp>
        <p:nvSpPr>
          <p:cNvPr id="33" name="TextBox 32">
            <a:extLst>
              <a:ext uri="{FF2B5EF4-FFF2-40B4-BE49-F238E27FC236}">
                <a16:creationId xmlns:a16="http://schemas.microsoft.com/office/drawing/2014/main" id="{BE603479-2ACA-4782-935C-518F82344E10}"/>
              </a:ext>
            </a:extLst>
          </p:cNvPr>
          <p:cNvSpPr txBox="1"/>
          <p:nvPr/>
        </p:nvSpPr>
        <p:spPr>
          <a:xfrm>
            <a:off x="0" y="2627705"/>
            <a:ext cx="12192001" cy="3693319"/>
          </a:xfrm>
          <a:prstGeom prst="rect">
            <a:avLst/>
          </a:prstGeom>
          <a:noFill/>
        </p:spPr>
        <p:txBody>
          <a:bodyPr wrap="square">
            <a:spAutoFit/>
          </a:bodyPr>
          <a:lstStyle/>
          <a:p>
            <a:pPr algn="r" rtl="1"/>
            <a:r>
              <a:rPr lang="ar-LB" b="0" i="0" dirty="0">
                <a:solidFill>
                  <a:srgbClr val="000000"/>
                </a:solidFill>
                <a:effectLst/>
                <a:latin typeface="Tahoma" panose="020B0604030504040204" pitchFamily="34" charset="0"/>
              </a:rPr>
              <a:t>إن قياس تأثير عدم المساواة على الفقر صعب؛ و ذلك لأن عدم المساواة في التوزيع يمكن أن يتغير بطرق لا حصر لها</a:t>
            </a:r>
            <a:r>
              <a:rPr lang="ar-EG" b="0" i="0" dirty="0">
                <a:solidFill>
                  <a:srgbClr val="000000"/>
                </a:solidFill>
                <a:effectLst/>
                <a:latin typeface="Tahoma" panose="020B0604030504040204" pitchFamily="34" charset="0"/>
              </a:rPr>
              <a:t>. </a:t>
            </a:r>
            <a:r>
              <a:rPr lang="ar-LB" b="0" i="0" dirty="0">
                <a:solidFill>
                  <a:srgbClr val="000000"/>
                </a:solidFill>
                <a:effectLst/>
                <a:latin typeface="Tahoma" panose="020B0604030504040204" pitchFamily="34" charset="0"/>
              </a:rPr>
              <a:t>باستخدام أحد أهم أساسيات معامل جيني، و هي قابلية التوسع</a:t>
            </a:r>
            <a:r>
              <a:rPr lang="ar-EG" b="0" i="0" dirty="0">
                <a:solidFill>
                  <a:srgbClr val="000000"/>
                </a:solidFill>
                <a:effectLst/>
                <a:latin typeface="Tahoma" panose="020B0604030504040204" pitchFamily="34" charset="0"/>
              </a:rPr>
              <a:t> </a:t>
            </a:r>
            <a:r>
              <a:rPr lang="en-US" b="0" i="0" dirty="0">
                <a:solidFill>
                  <a:srgbClr val="000000"/>
                </a:solidFill>
                <a:effectLst/>
                <a:latin typeface="Tahoma" panose="020B0604030504040204" pitchFamily="34" charset="0"/>
              </a:rPr>
              <a:t>scalability، </a:t>
            </a:r>
            <a:r>
              <a:rPr lang="ar-LB" b="0" i="0" dirty="0">
                <a:solidFill>
                  <a:srgbClr val="000000"/>
                </a:solidFill>
                <a:effectLst/>
                <a:latin typeface="Tahoma" panose="020B0604030504040204" pitchFamily="34" charset="0"/>
              </a:rPr>
              <a:t>وبتطبيق مبدأ</a:t>
            </a:r>
            <a:r>
              <a:rPr lang="ar-EG" b="0" i="0" dirty="0">
                <a:solidFill>
                  <a:srgbClr val="000000"/>
                </a:solidFill>
                <a:effectLst/>
                <a:latin typeface="Tahoma" panose="020B0604030504040204" pitchFamily="34" charset="0"/>
              </a:rPr>
              <a:t> </a:t>
            </a:r>
            <a:r>
              <a:rPr lang="ar-LB" sz="1800" i="0" dirty="0">
                <a:effectLst/>
              </a:rPr>
              <a:t>(</a:t>
            </a:r>
            <a:r>
              <a:rPr lang="en-US" b="0" i="0" dirty="0" err="1">
                <a:solidFill>
                  <a:srgbClr val="000000"/>
                </a:solidFill>
                <a:effectLst/>
                <a:latin typeface="Tahoma" panose="020B0604030504040204" pitchFamily="34" charset="0"/>
              </a:rPr>
              <a:t>kakwani</a:t>
            </a:r>
            <a:r>
              <a:rPr lang="en-US" b="0" i="0" dirty="0">
                <a:solidFill>
                  <a:srgbClr val="000000"/>
                </a:solidFill>
                <a:effectLst/>
                <a:latin typeface="Tahoma" panose="020B0604030504040204" pitchFamily="34" charset="0"/>
              </a:rPr>
              <a:t>, 1993</a:t>
            </a:r>
            <a:r>
              <a:rPr lang="ar-LB" sz="1800" i="0" dirty="0">
                <a:effectLst/>
              </a:rPr>
              <a:t>)</a:t>
            </a:r>
            <a:r>
              <a:rPr lang="ar-LB" b="0" i="0" dirty="0">
                <a:solidFill>
                  <a:srgbClr val="000000"/>
                </a:solidFill>
                <a:effectLst/>
                <a:latin typeface="Tahoma" panose="020B0604030504040204" pitchFamily="34" charset="0"/>
              </a:rPr>
              <a:t>، فمن الممكن قياس التغيير في دالة التوزيع </a:t>
            </a:r>
            <a:br>
              <a:rPr lang="en-US" b="0" i="0" dirty="0">
                <a:solidFill>
                  <a:srgbClr val="000000"/>
                </a:solidFill>
                <a:effectLst/>
                <a:latin typeface="Tahoma" panose="020B0604030504040204" pitchFamily="34" charset="0"/>
              </a:rPr>
            </a:br>
            <a:endParaRPr lang="ar-EG" b="0" i="0" dirty="0">
              <a:solidFill>
                <a:srgbClr val="000000"/>
              </a:solidFill>
              <a:effectLst/>
              <a:latin typeface="Tahoma" panose="020B0604030504040204" pitchFamily="34" charset="0"/>
            </a:endParaRPr>
          </a:p>
          <a:p>
            <a:pPr algn="r" rtl="1"/>
            <a:endParaRPr lang="en-US" b="0" i="0" dirty="0">
              <a:solidFill>
                <a:srgbClr val="000000"/>
              </a:solidFill>
              <a:effectLst/>
              <a:latin typeface="Tahoma" panose="020B0604030504040204" pitchFamily="34" charset="0"/>
            </a:endParaRPr>
          </a:p>
          <a:p>
            <a:pPr algn="r" rtl="1"/>
            <a:r>
              <a:rPr lang="ar-LB" b="0" i="0" dirty="0">
                <a:solidFill>
                  <a:srgbClr val="000000"/>
                </a:solidFill>
                <a:effectLst/>
                <a:latin typeface="Tahoma" panose="020B0604030504040204" pitchFamily="34" charset="0"/>
              </a:rPr>
              <a:t>علاوة على ذلك، فإن لامدا تساوي التغير النسبي في مؤشر جيني؛ و على سبيل المثل، إذا كانت لامدا تساوي 0.01، فهذا يعني أن مؤشر جيني قد زاد بنسبة 1 بالمائة</a:t>
            </a:r>
            <a:r>
              <a:rPr lang="en-GB" dirty="0">
                <a:solidFill>
                  <a:srgbClr val="000000"/>
                </a:solidFill>
                <a:latin typeface="Tahoma" panose="020B0604030504040204" pitchFamily="34" charset="0"/>
              </a:rPr>
              <a:t>.</a:t>
            </a:r>
            <a:r>
              <a:rPr lang="ar-EG" dirty="0">
                <a:solidFill>
                  <a:srgbClr val="000000"/>
                </a:solidFill>
                <a:latin typeface="Tahoma" panose="020B0604030504040204" pitchFamily="34" charset="0"/>
              </a:rPr>
              <a:t> </a:t>
            </a:r>
            <a:r>
              <a:rPr lang="ar-LB" i="0" dirty="0">
                <a:solidFill>
                  <a:srgbClr val="000000"/>
                </a:solidFill>
                <a:effectLst/>
                <a:latin typeface="Tahoma" panose="020B0604030504040204" pitchFamily="34" charset="0"/>
              </a:rPr>
              <a:t>وأخيرا، ومن أجل حساب التغيرات السنوية في جيني (</a:t>
            </a:r>
            <a:r>
              <a:rPr lang="ar-SA" sz="1800" dirty="0">
                <a:latin typeface="Times New Roman" panose="02020603050405020304" pitchFamily="18" charset="0"/>
              </a:rPr>
              <a:t>الفقر للسنوات التي لم يتم فيها إجراء مسوحات</a:t>
            </a:r>
            <a:r>
              <a:rPr lang="ar-LB" i="0" dirty="0">
                <a:solidFill>
                  <a:srgbClr val="000000"/>
                </a:solidFill>
                <a:effectLst/>
                <a:latin typeface="Tahoma" panose="020B0604030504040204" pitchFamily="34" charset="0"/>
              </a:rPr>
              <a:t>)</a:t>
            </a:r>
            <a:r>
              <a:rPr lang="ar-LB" b="0" i="0" dirty="0">
                <a:solidFill>
                  <a:srgbClr val="000000"/>
                </a:solidFill>
                <a:effectLst/>
                <a:latin typeface="Tahoma" panose="020B0604030504040204" pitchFamily="34" charset="0"/>
              </a:rPr>
              <a:t>، توصي الإسكوا باستخدام نماذج الاقتصاد القياسي</a:t>
            </a:r>
            <a:endParaRPr lang="en-GB" dirty="0">
              <a:solidFill>
                <a:srgbClr val="000000"/>
              </a:solidFill>
              <a:latin typeface="Tahoma" panose="020B0604030504040204" pitchFamily="34" charset="0"/>
            </a:endParaRPr>
          </a:p>
          <a:p>
            <a:pPr marL="285750" indent="-285750" algn="r" rtl="1">
              <a:buFont typeface="Wingdings" panose="05000000000000000000" pitchFamily="2" charset="2"/>
              <a:buChar char="q"/>
            </a:pPr>
            <a:endParaRPr lang="en-GB" i="0" dirty="0">
              <a:solidFill>
                <a:srgbClr val="000000"/>
              </a:solidFill>
              <a:effectLst/>
              <a:latin typeface="Tahoma" panose="020B0604030504040204" pitchFamily="34" charset="0"/>
            </a:endParaRPr>
          </a:p>
          <a:p>
            <a:pPr marL="285750" indent="-285750" algn="r" rtl="1">
              <a:buFont typeface="Wingdings" panose="05000000000000000000" pitchFamily="2" charset="2"/>
              <a:buChar char="q"/>
            </a:pPr>
            <a:r>
              <a:rPr lang="ar-LB" b="0" i="0" dirty="0">
                <a:solidFill>
                  <a:srgbClr val="000000"/>
                </a:solidFill>
                <a:effectLst/>
                <a:latin typeface="Tahoma" panose="020B0604030504040204" pitchFamily="34" charset="0"/>
              </a:rPr>
              <a:t>الاستيفاء الخطي بين المسوحات</a:t>
            </a:r>
          </a:p>
          <a:p>
            <a:pPr marL="285750" indent="-285750" algn="r" rtl="1">
              <a:buFont typeface="Wingdings" panose="05000000000000000000" pitchFamily="2" charset="2"/>
              <a:buChar char="q"/>
            </a:pPr>
            <a:r>
              <a:rPr lang="ar-LB" b="0" i="0" dirty="0">
                <a:solidFill>
                  <a:srgbClr val="000000"/>
                </a:solidFill>
                <a:effectLst/>
                <a:latin typeface="Tahoma" panose="020B0604030504040204" pitchFamily="34" charset="0"/>
              </a:rPr>
              <a:t> نموذج الانحدار الذاتي للمسوحات القريبة</a:t>
            </a:r>
          </a:p>
          <a:p>
            <a:pPr marL="285750" indent="-285750" algn="r" rtl="1">
              <a:buFont typeface="Wingdings" panose="05000000000000000000" pitchFamily="2" charset="2"/>
              <a:buChar char="q"/>
            </a:pPr>
            <a:r>
              <a:rPr lang="ar-LB" b="0" i="0" dirty="0">
                <a:solidFill>
                  <a:srgbClr val="000000"/>
                </a:solidFill>
                <a:effectLst/>
                <a:latin typeface="Tahoma" panose="020B0604030504040204" pitchFamily="34" charset="0"/>
              </a:rPr>
              <a:t> نموذج الأثر الّثابت - باستخدام المتغيرات الاقتصادية الكلية للمسوحات البعيدة و وفي حالة تعرض البلاد لصدمة اقتصادية</a:t>
            </a:r>
          </a:p>
          <a:p>
            <a:pPr marL="285750" indent="-285750" algn="r" rtl="1">
              <a:buFont typeface="Wingdings" panose="05000000000000000000" pitchFamily="2" charset="2"/>
              <a:buChar char="q"/>
            </a:pPr>
            <a:endParaRPr lang="ar-LB" i="0" dirty="0">
              <a:solidFill>
                <a:srgbClr val="000000"/>
              </a:solidFill>
              <a:effectLst/>
              <a:latin typeface="Tahoma" panose="020B0604030504040204" pitchFamily="34" charset="0"/>
            </a:endParaRPr>
          </a:p>
        </p:txBody>
      </p:sp>
      <p:pic>
        <p:nvPicPr>
          <p:cNvPr id="6" name="Picture 5">
            <a:extLst>
              <a:ext uri="{FF2B5EF4-FFF2-40B4-BE49-F238E27FC236}">
                <a16:creationId xmlns:a16="http://schemas.microsoft.com/office/drawing/2014/main" id="{563FB145-BA24-4DD7-99A6-FAB5D6C84FDF}"/>
              </a:ext>
            </a:extLst>
          </p:cNvPr>
          <p:cNvPicPr>
            <a:picLocks noChangeAspect="1"/>
          </p:cNvPicPr>
          <p:nvPr/>
        </p:nvPicPr>
        <p:blipFill>
          <a:blip r:embed="rId3"/>
          <a:stretch>
            <a:fillRect/>
          </a:stretch>
        </p:blipFill>
        <p:spPr>
          <a:xfrm>
            <a:off x="4174889" y="3476195"/>
            <a:ext cx="3115110" cy="371527"/>
          </a:xfrm>
          <a:prstGeom prst="rect">
            <a:avLst/>
          </a:prstGeom>
        </p:spPr>
      </p:pic>
    </p:spTree>
    <p:extLst>
      <p:ext uri="{BB962C8B-B14F-4D97-AF65-F5344CB8AC3E}">
        <p14:creationId xmlns:p14="http://schemas.microsoft.com/office/powerpoint/2010/main" val="187222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FBB465-2FA8-4720-A63D-E4FC362F5610}"/>
              </a:ext>
            </a:extLst>
          </p:cNvPr>
          <p:cNvSpPr>
            <a:spLocks noGrp="1"/>
          </p:cNvSpPr>
          <p:nvPr>
            <p:ph type="subTitle" idx="12"/>
          </p:nvPr>
        </p:nvSpPr>
        <p:spPr/>
        <p:txBody>
          <a:bodyPr/>
          <a:lstStyle/>
          <a:p>
            <a:endParaRPr lang="en-US"/>
          </a:p>
        </p:txBody>
      </p:sp>
      <p:sp>
        <p:nvSpPr>
          <p:cNvPr id="11" name="Subtitle 19">
            <a:extLst>
              <a:ext uri="{FF2B5EF4-FFF2-40B4-BE49-F238E27FC236}">
                <a16:creationId xmlns:a16="http://schemas.microsoft.com/office/drawing/2014/main" id="{7E057D49-9FAE-454E-B9C8-16D3E48B941B}"/>
              </a:ext>
            </a:extLst>
          </p:cNvPr>
          <p:cNvSpPr txBox="1">
            <a:spLocks/>
          </p:cNvSpPr>
          <p:nvPr/>
        </p:nvSpPr>
        <p:spPr>
          <a:xfrm>
            <a:off x="0" y="9832"/>
            <a:ext cx="12192000" cy="894734"/>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rtl="1">
              <a:lnSpc>
                <a:spcPct val="107000"/>
              </a:lnSpc>
              <a:spcAft>
                <a:spcPts val="800"/>
              </a:spcAft>
              <a:buNone/>
            </a:pPr>
            <a:r>
              <a:rPr lang="ar-SA" sz="3600" b="1" dirty="0">
                <a:solidFill>
                  <a:schemeClr val="bg1"/>
                </a:solidFill>
                <a:latin typeface="Times New Roman" panose="02020603050405020304" pitchFamily="18" charset="0"/>
              </a:rPr>
              <a:t>حساب مقاييس الفقر للسنوات التي لم يتم فيها إجراء مسوحات (التنبؤ الآني والتنبؤ المستقبلي)</a:t>
            </a:r>
            <a:endParaRPr lang="en-US" sz="3600" b="1" dirty="0">
              <a:solidFill>
                <a:schemeClr val="bg1"/>
              </a:solidFill>
              <a:latin typeface="Times New Roman" panose="02020603050405020304" pitchFamily="18" charset="0"/>
            </a:endParaRPr>
          </a:p>
        </p:txBody>
      </p:sp>
      <p:sp>
        <p:nvSpPr>
          <p:cNvPr id="12" name="Content Placeholder 5">
            <a:extLst>
              <a:ext uri="{FF2B5EF4-FFF2-40B4-BE49-F238E27FC236}">
                <a16:creationId xmlns:a16="http://schemas.microsoft.com/office/drawing/2014/main" id="{A0F33309-D9E0-46E2-A028-7996DD58F2E2}"/>
              </a:ext>
            </a:extLst>
          </p:cNvPr>
          <p:cNvSpPr txBox="1">
            <a:spLocks/>
          </p:cNvSpPr>
          <p:nvPr/>
        </p:nvSpPr>
        <p:spPr>
          <a:xfrm>
            <a:off x="0" y="904566"/>
            <a:ext cx="12192000" cy="554539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r" rtl="1">
              <a:buNone/>
            </a:pPr>
            <a:r>
              <a:rPr lang="ar-LB" sz="1800" b="1" dirty="0">
                <a:solidFill>
                  <a:srgbClr val="000000"/>
                </a:solidFill>
                <a:latin typeface="Tahoma" panose="020B0604030504040204" pitchFamily="34" charset="0"/>
              </a:rPr>
              <a:t>يتمتع معامل (أو مؤشر) جيني بالخصائص التالية:</a:t>
            </a:r>
            <a:endParaRPr lang="en-GB" sz="1800" b="1" dirty="0">
              <a:solidFill>
                <a:srgbClr val="000000"/>
              </a:solidFill>
              <a:latin typeface="Tahoma" panose="020B0604030504040204" pitchFamily="34" charset="0"/>
            </a:endParaRPr>
          </a:p>
          <a:p>
            <a:pPr marL="0" indent="0" algn="r" rtl="1">
              <a:buNone/>
            </a:pPr>
            <a:endParaRPr lang="ar-LB" sz="1800" b="1" dirty="0">
              <a:solidFill>
                <a:srgbClr val="000000"/>
              </a:solidFill>
              <a:latin typeface="Tahoma" panose="020B0604030504040204" pitchFamily="34" charset="0"/>
            </a:endParaRPr>
          </a:p>
          <a:p>
            <a:pPr algn="r" rtl="1">
              <a:buFont typeface="Wingdings" panose="05000000000000000000" pitchFamily="2" charset="2"/>
              <a:buChar char="q"/>
            </a:pPr>
            <a:r>
              <a:rPr lang="en-GB" sz="1800" dirty="0">
                <a:solidFill>
                  <a:srgbClr val="000000"/>
                </a:solidFill>
                <a:latin typeface="Tahoma" panose="020B0604030504040204" pitchFamily="34" charset="0"/>
              </a:rPr>
              <a:t>  </a:t>
            </a:r>
            <a:r>
              <a:rPr lang="ar-LB" sz="1800" dirty="0">
                <a:solidFill>
                  <a:srgbClr val="000000"/>
                </a:solidFill>
                <a:latin typeface="Tahoma" panose="020B0604030504040204" pitchFamily="34" charset="0"/>
              </a:rPr>
              <a:t>يأخذ معامل جيني قيمة الصفر كحد أدنى (ببساطة من خلال النظر إلى الصيغة، يمكن ملاحظة أن التباين في مستويات الدخل ودالة التوزيع التراكمي سيصبح صفراً إذا كانت جميع الإيرادات متساوية)، و 1 كحد أعلى. التباين بين دخل كل فرد ورتبته، والذي يتم توحيده بواسطة متوسط الدخل الإجمالي:</a:t>
            </a:r>
          </a:p>
          <a:p>
            <a:pPr algn="r" rtl="1"/>
            <a:endParaRPr lang="ar-LB" sz="1800" dirty="0">
              <a:solidFill>
                <a:srgbClr val="000000"/>
              </a:solidFill>
              <a:latin typeface="Tahoma" panose="020B0604030504040204" pitchFamily="34" charset="0"/>
            </a:endParaRPr>
          </a:p>
          <a:p>
            <a:pPr marL="0" indent="0" algn="r" rtl="1">
              <a:buNone/>
            </a:pPr>
            <a:endParaRPr lang="ar-LB" sz="1800" dirty="0">
              <a:solidFill>
                <a:srgbClr val="000000"/>
              </a:solidFill>
              <a:latin typeface="Tahoma" panose="020B0604030504040204" pitchFamily="34" charset="0"/>
            </a:endParaRPr>
          </a:p>
          <a:p>
            <a:pPr algn="r" rtl="1"/>
            <a:endParaRPr lang="ar-LB" sz="1800" dirty="0">
              <a:solidFill>
                <a:srgbClr val="000000"/>
              </a:solidFill>
              <a:latin typeface="Tahoma" panose="020B0604030504040204" pitchFamily="34" charset="0"/>
            </a:endParaRPr>
          </a:p>
          <a:p>
            <a:pPr marL="285750" indent="-285750" algn="r" rtl="1">
              <a:buClr>
                <a:schemeClr val="tx1"/>
              </a:buClr>
              <a:buFont typeface="Wingdings" panose="05000000000000000000" pitchFamily="2" charset="2"/>
              <a:buChar char="q"/>
            </a:pPr>
            <a:r>
              <a:rPr lang="ar-LB" sz="1800" dirty="0">
                <a:solidFill>
                  <a:srgbClr val="000000"/>
                </a:solidFill>
                <a:latin typeface="Tahoma" panose="020B0604030504040204" pitchFamily="34" charset="0"/>
              </a:rPr>
              <a:t>علاوة على ذلك، فإن معامل جيني لا يتغير (قابلية التوسع)؛ عندما يتم تغيير دخل جميع الأفراد (ضربها أو قسمتها) بنفس الثابت، فإن منحنى لورنز لا يتغير</a:t>
            </a:r>
            <a:endParaRPr lang="en-GB" sz="1800" dirty="0">
              <a:solidFill>
                <a:srgbClr val="000000"/>
              </a:solidFill>
              <a:latin typeface="Tahoma" panose="020B0604030504040204" pitchFamily="34" charset="0"/>
            </a:endParaRPr>
          </a:p>
          <a:p>
            <a:pPr marL="0" indent="0" algn="r" rtl="1">
              <a:buClr>
                <a:schemeClr val="tx1"/>
              </a:buClr>
              <a:buNone/>
            </a:pPr>
            <a:endParaRPr lang="ar-LB" sz="1800" dirty="0">
              <a:solidFill>
                <a:srgbClr val="000000"/>
              </a:solidFill>
              <a:latin typeface="Tahoma" panose="020B0604030504040204" pitchFamily="34" charset="0"/>
            </a:endParaRPr>
          </a:p>
          <a:p>
            <a:pPr marL="285750" indent="-285750" algn="r" rtl="1">
              <a:buClr>
                <a:schemeClr val="tx1"/>
              </a:buClr>
              <a:buFont typeface="Wingdings" panose="05000000000000000000" pitchFamily="2" charset="2"/>
              <a:buChar char="q"/>
            </a:pPr>
            <a:r>
              <a:rPr lang="ar-LB" sz="1800" dirty="0">
                <a:solidFill>
                  <a:srgbClr val="000000"/>
                </a:solidFill>
                <a:latin typeface="Tahoma" panose="020B0604030504040204" pitchFamily="34" charset="0"/>
              </a:rPr>
              <a:t>لدى معامل جيني ترجمة ثابتة (</a:t>
            </a:r>
            <a:r>
              <a:rPr lang="en-US" sz="1800" dirty="0">
                <a:solidFill>
                  <a:srgbClr val="000000"/>
                </a:solidFill>
                <a:latin typeface="Tahoma" panose="020B0604030504040204" pitchFamily="34" charset="0"/>
              </a:rPr>
              <a:t>translation invariant</a:t>
            </a:r>
            <a:r>
              <a:rPr lang="ar-LB" sz="1800" dirty="0">
                <a:solidFill>
                  <a:srgbClr val="000000"/>
                </a:solidFill>
                <a:latin typeface="Tahoma" panose="020B0604030504040204" pitchFamily="34" charset="0"/>
              </a:rPr>
              <a:t>)</a:t>
            </a:r>
            <a:r>
              <a:rPr lang="en-US" sz="1800" dirty="0">
                <a:solidFill>
                  <a:srgbClr val="000000"/>
                </a:solidFill>
                <a:latin typeface="Tahoma" panose="020B0604030504040204" pitchFamily="34" charset="0"/>
              </a:rPr>
              <a:t>، </a:t>
            </a:r>
            <a:r>
              <a:rPr lang="ar-LB" sz="1800" dirty="0">
                <a:solidFill>
                  <a:srgbClr val="000000"/>
                </a:solidFill>
                <a:latin typeface="Tahoma" panose="020B0604030504040204" pitchFamily="34" charset="0"/>
              </a:rPr>
              <a:t>وهذا يعني أنه عند إضافة (أو طرح) نفس المبلغ الثابت لدخل جميع الأفراد، فإن معامل جيني سوف ينخفض ​​(يزيد) وفقًا لذلك</a:t>
            </a:r>
            <a:endParaRPr lang="en-GB" sz="1800" dirty="0">
              <a:solidFill>
                <a:srgbClr val="000000"/>
              </a:solidFill>
              <a:latin typeface="Tahoma" panose="020B0604030504040204" pitchFamily="34" charset="0"/>
            </a:endParaRPr>
          </a:p>
          <a:p>
            <a:pPr marL="0" indent="0" algn="r" rtl="1">
              <a:buClr>
                <a:schemeClr val="tx1"/>
              </a:buClr>
              <a:buNone/>
            </a:pPr>
            <a:endParaRPr lang="en-GB" sz="1800" dirty="0">
              <a:solidFill>
                <a:srgbClr val="000000"/>
              </a:solidFill>
              <a:latin typeface="Tahoma" panose="020B0604030504040204" pitchFamily="34" charset="0"/>
            </a:endParaRPr>
          </a:p>
          <a:p>
            <a:pPr marL="285750" indent="-285750" algn="r" rtl="1">
              <a:buClr>
                <a:schemeClr val="tx1"/>
              </a:buClr>
              <a:buFont typeface="Wingdings" panose="05000000000000000000" pitchFamily="2" charset="2"/>
              <a:buChar char="q"/>
            </a:pPr>
            <a:r>
              <a:rPr lang="ar-LB" sz="1800" dirty="0">
                <a:solidFill>
                  <a:srgbClr val="000000"/>
                </a:solidFill>
                <a:latin typeface="Tahoma" panose="020B0604030504040204" pitchFamily="34" charset="0"/>
              </a:rPr>
              <a:t>يفي معامل جيني بمبدأ التحويل. مع الإشارة إلى أنه حصل ذلك بسبب السياسات الضريبية وإعادة توزيع الثروة من الأغنياء إلى الفقراء، فإنها تميل إلى الانخفاض في القيمة. كلما زاد ترتيب الأفراد الذين تلقوا التحويلات مقارنة بالأفراد (الأكثر يسراً) الذين يقومون بتحويل الأموال، كلما كان التغيير أكثر حساسية لتغير مؤشر جيني (أي كلما زاد الانخفاض في مؤشر جيني)</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2FA4C8E-206B-4CA6-8BC1-35E79D8F26F0}"/>
                  </a:ext>
                </a:extLst>
              </p:cNvPr>
              <p:cNvSpPr txBox="1"/>
              <p:nvPr/>
            </p:nvSpPr>
            <p:spPr>
              <a:xfrm>
                <a:off x="2989007" y="2463287"/>
                <a:ext cx="6213986" cy="7073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𝐺</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𝑐𝑜𝑣</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𝐹</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𝑦</m:t>
                                  </m:r>
                                </m:e>
                              </m:d>
                            </m:e>
                          </m:d>
                        </m:num>
                        <m:den>
                          <m:r>
                            <a:rPr lang="en-US" i="1">
                              <a:latin typeface="Cambria Math" panose="02040503050406030204" pitchFamily="18" charset="0"/>
                            </a:rPr>
                            <m:t>𝜇</m:t>
                          </m:r>
                        </m:den>
                      </m:f>
                    </m:oMath>
                  </m:oMathPara>
                </a14:m>
                <a:endParaRPr lang="en-US" dirty="0"/>
              </a:p>
            </p:txBody>
          </p:sp>
        </mc:Choice>
        <mc:Fallback xmlns="">
          <p:sp>
            <p:nvSpPr>
              <p:cNvPr id="13" name="TextBox 12">
                <a:extLst>
                  <a:ext uri="{FF2B5EF4-FFF2-40B4-BE49-F238E27FC236}">
                    <a16:creationId xmlns:a16="http://schemas.microsoft.com/office/drawing/2014/main" id="{42FA4C8E-206B-4CA6-8BC1-35E79D8F26F0}"/>
                  </a:ext>
                </a:extLst>
              </p:cNvPr>
              <p:cNvSpPr txBox="1">
                <a:spLocks noRot="1" noChangeAspect="1" noMove="1" noResize="1" noEditPoints="1" noAdjustHandles="1" noChangeArrowheads="1" noChangeShapeType="1" noTextEdit="1"/>
              </p:cNvSpPr>
              <p:nvPr/>
            </p:nvSpPr>
            <p:spPr>
              <a:xfrm>
                <a:off x="2989007" y="2463287"/>
                <a:ext cx="6213986" cy="7073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6363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C0494A47-6240-984D-9060-4FB25B993CA0}" vid="{EAC04F47-4198-5B4C-8F78-8372780C2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25989</TotalTime>
  <Words>2850</Words>
  <Application>Microsoft Office PowerPoint</Application>
  <PresentationFormat>Widescreen</PresentationFormat>
  <Paragraphs>364</Paragraphs>
  <Slides>31</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Arial Black</vt:lpstr>
      <vt:lpstr>Barlow Medium</vt:lpstr>
      <vt:lpstr>Calibri</vt:lpstr>
      <vt:lpstr>Cambria Math</vt:lpstr>
      <vt:lpstr>Garamond</vt:lpstr>
      <vt:lpstr>Montserrat</vt:lpstr>
      <vt:lpstr>Selawik Light</vt:lpstr>
      <vt:lpstr>Speak Pro</vt:lpstr>
      <vt:lpstr>Tahoma</vt:lpstr>
      <vt:lpstr>Times New Roman</vt:lpstr>
      <vt:lpstr>Wingdings</vt:lpstr>
      <vt:lpstr>SavonVTI</vt:lpstr>
      <vt:lpstr>ورشة العمل الإقليمية حول "سياسة خفض الفقر في الدول العربية" بيروت في ٢٨ و ٢٩ نوفمبر ٢٠٢٣   الإسكوا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Technologies and Employment</dc:title>
  <dc:creator>Sukaina Al-Nasrawi</dc:creator>
  <cp:lastModifiedBy>Jinane Jouni</cp:lastModifiedBy>
  <cp:revision>547</cp:revision>
  <dcterms:created xsi:type="dcterms:W3CDTF">2020-10-11T08:52:55Z</dcterms:created>
  <dcterms:modified xsi:type="dcterms:W3CDTF">2023-11-24T12:47:52Z</dcterms:modified>
</cp:coreProperties>
</file>