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7" r:id="rId4"/>
  </p:sldMasterIdLst>
  <p:notesMasterIdLst>
    <p:notesMasterId r:id="rId14"/>
  </p:notesMasterIdLst>
  <p:handoutMasterIdLst>
    <p:handoutMasterId r:id="rId15"/>
  </p:handoutMasterIdLst>
  <p:sldIdLst>
    <p:sldId id="341" r:id="rId5"/>
    <p:sldId id="352" r:id="rId6"/>
    <p:sldId id="357" r:id="rId7"/>
    <p:sldId id="361" r:id="rId8"/>
    <p:sldId id="362" r:id="rId9"/>
    <p:sldId id="363" r:id="rId10"/>
    <p:sldId id="365" r:id="rId11"/>
    <p:sldId id="367" r:id="rId12"/>
    <p:sldId id="36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Schaefer" initials="MS" lastIdx="2" clrIdx="0"/>
  <p:cmAuthor id="2" name="Anton Bjork" initials="AB" lastIdx="3" clrIdx="1"/>
  <p:cmAuthor id="3" name="Microsoft Office User" initials="Office"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98CA"/>
    <a:srgbClr val="13498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18"/>
    <p:restoredTop sz="95283"/>
  </p:normalViewPr>
  <p:slideViewPr>
    <p:cSldViewPr snapToGrid="0" snapToObjects="1">
      <p:cViewPr varScale="1">
        <p:scale>
          <a:sx n="68" d="100"/>
          <a:sy n="68" d="100"/>
        </p:scale>
        <p:origin x="774" y="48"/>
      </p:cViewPr>
      <p:guideLst/>
    </p:cSldViewPr>
  </p:slideViewPr>
  <p:notesTextViewPr>
    <p:cViewPr>
      <p:scale>
        <a:sx n="1" d="1"/>
        <a:sy n="1" d="1"/>
      </p:scale>
      <p:origin x="0" y="0"/>
    </p:cViewPr>
  </p:notesTextViewPr>
  <p:notesViewPr>
    <p:cSldViewPr snapToGrid="0" snapToObjects="1">
      <p:cViewPr varScale="1">
        <p:scale>
          <a:sx n="142" d="100"/>
          <a:sy n="142" d="100"/>
        </p:scale>
        <p:origin x="583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10101764\Desktop\ESCWA\IC\+Arab%20MPI%20report\Chapter%202-Effect%20of%20COVID\Effect%20of%20Ukraine\FINAL-%20Copy%20of%20Poverty%20-%20Arab%20report%2011112022.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10101764\Desktop\ESCWA\IC\+Effects%20of%20COVID%20on%20poverty%20in%20Arab%20Countries%20Paper\My%20write-ups\GDP%20Growth%20&amp;%20unemployment2.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0364984281271067E-2"/>
          <c:y val="4.1666666666666664E-2"/>
          <c:w val="0.88737034664925263"/>
          <c:h val="0.75841505607253634"/>
        </c:manualLayout>
      </c:layout>
      <c:barChart>
        <c:barDir val="bar"/>
        <c:grouping val="stacked"/>
        <c:varyColors val="0"/>
        <c:ser>
          <c:idx val="0"/>
          <c:order val="0"/>
          <c:tx>
            <c:v>إسقاطات ما قبل كوفد-19</c:v>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'\Users\10186210\AppData\Local\Microsoft\Windows\INetCache\Content.Outlook\QMT1J5LU\[Copy of Updated numbers - poverty report - FINAL2 (1).xlsx]Draft Graphs'!$G$20:$G$24</c:f>
              <c:numCache>
                <c:formatCode>General</c:formatCode>
                <c:ptCount val="5"/>
                <c:pt idx="0">
                  <c:v>2019</c:v>
                </c:pt>
                <c:pt idx="1">
                  <c:v>2020</c:v>
                </c:pt>
                <c:pt idx="2">
                  <c:v>2021</c:v>
                </c:pt>
                <c:pt idx="3">
                  <c:v>2022</c:v>
                </c:pt>
                <c:pt idx="4">
                  <c:v>2023</c:v>
                </c:pt>
              </c:numCache>
            </c:numRef>
          </c:cat>
          <c:val>
            <c:numRef>
              <c:f>'arabic summary'!$K$10:$O$10</c:f>
              <c:numCache>
                <c:formatCode>_-* #,##0_-;\-* #,##0_-;_-* "-"??_-;_-@_-</c:formatCode>
                <c:ptCount val="5"/>
                <c:pt idx="0">
                  <c:v>103.77305581764554</c:v>
                </c:pt>
                <c:pt idx="1">
                  <c:v>105.23287033503453</c:v>
                </c:pt>
                <c:pt idx="2">
                  <c:v>106.8037201758989</c:v>
                </c:pt>
                <c:pt idx="3">
                  <c:v>107.90295816638638</c:v>
                </c:pt>
                <c:pt idx="4">
                  <c:v>108.78221210351192</c:v>
                </c:pt>
              </c:numCache>
            </c:numRef>
          </c:val>
          <c:extLst>
            <c:ext xmlns:c16="http://schemas.microsoft.com/office/drawing/2014/chart" uri="{C3380CC4-5D6E-409C-BE32-E72D297353CC}">
              <c16:uniqueId val="{00000000-712D-4433-BB41-9E4B908C969B}"/>
            </c:ext>
          </c:extLst>
        </c:ser>
        <c:ser>
          <c:idx val="1"/>
          <c:order val="1"/>
          <c:tx>
            <c:v>إسقاطات ما بعد كوفد-19</c:v>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'\Users\10186210\AppData\Local\Microsoft\Windows\INetCache\Content.Outlook\QMT1J5LU\[Copy of Updated numbers - poverty report - FINAL2 (1).xlsx]Draft Graphs'!$G$20:$G$24</c:f>
              <c:numCache>
                <c:formatCode>General</c:formatCode>
                <c:ptCount val="5"/>
                <c:pt idx="0">
                  <c:v>2019</c:v>
                </c:pt>
                <c:pt idx="1">
                  <c:v>2020</c:v>
                </c:pt>
                <c:pt idx="2">
                  <c:v>2021</c:v>
                </c:pt>
                <c:pt idx="3">
                  <c:v>2022</c:v>
                </c:pt>
                <c:pt idx="4">
                  <c:v>2023</c:v>
                </c:pt>
              </c:numCache>
            </c:numRef>
          </c:cat>
          <c:val>
            <c:numRef>
              <c:f>'arabic summary'!$K$9:$O$9</c:f>
              <c:numCache>
                <c:formatCode>_-* #,##0.0_-;\-* #,##0.0_-;_-* "-"??_-;_-@_-</c:formatCode>
                <c:ptCount val="5"/>
                <c:pt idx="1">
                  <c:v>15.966528466710001</c:v>
                </c:pt>
                <c:pt idx="2">
                  <c:v>18.418095845745356</c:v>
                </c:pt>
                <c:pt idx="3">
                  <c:v>19.30318817980379</c:v>
                </c:pt>
                <c:pt idx="4">
                  <c:v>20.369923416111259</c:v>
                </c:pt>
              </c:numCache>
            </c:numRef>
          </c:val>
          <c:extLst>
            <c:ext xmlns:c16="http://schemas.microsoft.com/office/drawing/2014/chart" uri="{C3380CC4-5D6E-409C-BE32-E72D297353CC}">
              <c16:uniqueId val="{00000001-712D-4433-BB41-9E4B908C969B}"/>
            </c:ext>
          </c:extLst>
        </c:ser>
        <c:ser>
          <c:idx val="2"/>
          <c:order val="2"/>
          <c:tx>
            <c:v>إسقاطات ما بعد الحرب</c:v>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'\Users\10186210\AppData\Local\Microsoft\Windows\INetCache\Content.Outlook\QMT1J5LU\[Copy of Updated numbers - poverty report - FINAL2 (1).xlsx]Draft Graphs'!$G$20:$G$24</c:f>
              <c:numCache>
                <c:formatCode>General</c:formatCode>
                <c:ptCount val="5"/>
                <c:pt idx="0">
                  <c:v>2019</c:v>
                </c:pt>
                <c:pt idx="1">
                  <c:v>2020</c:v>
                </c:pt>
                <c:pt idx="2">
                  <c:v>2021</c:v>
                </c:pt>
                <c:pt idx="3">
                  <c:v>2022</c:v>
                </c:pt>
                <c:pt idx="4">
                  <c:v>2023</c:v>
                </c:pt>
              </c:numCache>
            </c:numRef>
          </c:cat>
          <c:val>
            <c:numRef>
              <c:f>'arabic summary'!$K$8:$O$8</c:f>
              <c:numCache>
                <c:formatCode>General</c:formatCode>
                <c:ptCount val="5"/>
                <c:pt idx="3" formatCode="_-* #,##0.0_-;\-* #,##0.0_-;_-* &quot;-&quot;??_-;_-@_-">
                  <c:v>2.6689684812943937</c:v>
                </c:pt>
                <c:pt idx="4" formatCode="_-* #,##0.0_-;\-* #,##0.0_-;_-* &quot;-&quot;??_-;_-@_-">
                  <c:v>5.7768276032317578</c:v>
                </c:pt>
              </c:numCache>
            </c:numRef>
          </c:val>
          <c:extLst>
            <c:ext xmlns:c16="http://schemas.microsoft.com/office/drawing/2014/chart" uri="{C3380CC4-5D6E-409C-BE32-E72D297353CC}">
              <c16:uniqueId val="{00000002-712D-4433-BB41-9E4B908C969B}"/>
            </c:ext>
          </c:extLst>
        </c:ser>
        <c:dLbls>
          <c:dLblPos val="ctr"/>
          <c:showLegendKey val="0"/>
          <c:showVal val="1"/>
          <c:showCatName val="0"/>
          <c:showSerName val="0"/>
          <c:showPercent val="0"/>
          <c:showBubbleSize val="0"/>
        </c:dLbls>
        <c:gapWidth val="150"/>
        <c:overlap val="100"/>
        <c:axId val="1231024544"/>
        <c:axId val="1231025088"/>
      </c:barChart>
      <c:catAx>
        <c:axId val="123102454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31025088"/>
        <c:crosses val="autoZero"/>
        <c:auto val="1"/>
        <c:lblAlgn val="ctr"/>
        <c:lblOffset val="100"/>
        <c:noMultiLvlLbl val="0"/>
      </c:catAx>
      <c:valAx>
        <c:axId val="1231025088"/>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sysClr val="windowText" lastClr="000000">
                        <a:lumMod val="65000"/>
                        <a:lumOff val="35000"/>
                      </a:sysClr>
                    </a:solidFill>
                    <a:latin typeface="+mn-lt"/>
                    <a:ea typeface="+mn-ea"/>
                    <a:cs typeface="+mn-cs"/>
                  </a:defRPr>
                </a:pPr>
                <a:r>
                  <a:rPr lang="ar-LB" sz="1000" b="0" i="0" baseline="0">
                    <a:effectLst/>
                  </a:rPr>
                  <a:t>عدد الأشخاص في حالة الفقر المدقع (بالملايين)</a:t>
                </a:r>
              </a:p>
              <a:p>
                <a:pPr marL="0" marR="0" lvl="0" indent="0" algn="ctr" defTabSz="914400" rtl="0" eaLnBrk="1" fontAlgn="auto" latinLnBrk="0" hangingPunct="1">
                  <a:lnSpc>
                    <a:spcPct val="100000"/>
                  </a:lnSpc>
                  <a:spcBef>
                    <a:spcPts val="0"/>
                  </a:spcBef>
                  <a:spcAft>
                    <a:spcPts val="0"/>
                  </a:spcAft>
                  <a:buClrTx/>
                  <a:buSzTx/>
                  <a:buFontTx/>
                  <a:buNone/>
                  <a:tabLst/>
                  <a:defRPr>
                    <a:solidFill>
                      <a:sysClr val="windowText" lastClr="000000">
                        <a:lumMod val="65000"/>
                        <a:lumOff val="35000"/>
                      </a:sysClr>
                    </a:solidFill>
                  </a:defRPr>
                </a:pPr>
                <a:endParaRPr lang="en-US" sz="1000"/>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sysClr val="windowText" lastClr="000000">
                      <a:lumMod val="65000"/>
                      <a:lumOff val="35000"/>
                    </a:sys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310245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'ILO unemployment &amp; LFP (2)'!$A$3</c:f>
              <c:strCache>
                <c:ptCount val="1"/>
                <c:pt idx="0">
                  <c:v>معدل البطالة 2019</c:v>
                </c:pt>
              </c:strCache>
            </c:strRef>
          </c:tx>
          <c:spPr>
            <a:solidFill>
              <a:schemeClr val="accent6">
                <a:lumMod val="40000"/>
                <a:lumOff val="60000"/>
              </a:schemeClr>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'ILO unemployment &amp; LFP (2)'!$B$1:$G$2</c:f>
              <c:strCache>
                <c:ptCount val="5"/>
                <c:pt idx="0">
                  <c:v>إناث</c:v>
                </c:pt>
                <c:pt idx="1">
                  <c:v>ذكور</c:v>
                </c:pt>
                <c:pt idx="2">
                  <c:v>شباب</c:v>
                </c:pt>
                <c:pt idx="3">
                  <c:v>كبار</c:v>
                </c:pt>
                <c:pt idx="4">
                  <c:v>المجموع</c:v>
                </c:pt>
              </c:strCache>
            </c:strRef>
          </c:cat>
          <c:val>
            <c:numRef>
              <c:f>'ILO unemployment &amp; LFP (2)'!$B$3:$F$3</c:f>
              <c:numCache>
                <c:formatCode>General</c:formatCode>
                <c:ptCount val="5"/>
                <c:pt idx="0">
                  <c:v>18.7</c:v>
                </c:pt>
                <c:pt idx="1">
                  <c:v>6.2</c:v>
                </c:pt>
                <c:pt idx="2">
                  <c:v>22.9</c:v>
                </c:pt>
                <c:pt idx="3">
                  <c:v>5.9</c:v>
                </c:pt>
                <c:pt idx="4">
                  <c:v>8.1999999999999993</c:v>
                </c:pt>
              </c:numCache>
            </c:numRef>
          </c:val>
          <c:extLst>
            <c:ext xmlns:c16="http://schemas.microsoft.com/office/drawing/2014/chart" uri="{C3380CC4-5D6E-409C-BE32-E72D297353CC}">
              <c16:uniqueId val="{00000000-D5AD-4582-9006-3009557C9E18}"/>
            </c:ext>
          </c:extLst>
        </c:ser>
        <c:ser>
          <c:idx val="1"/>
          <c:order val="1"/>
          <c:tx>
            <c:strRef>
              <c:f>'ILO unemployment &amp; LFP (2)'!$A$4</c:f>
              <c:strCache>
                <c:ptCount val="1"/>
                <c:pt idx="0">
                  <c:v>معدل البطالة 2021</c:v>
                </c:pt>
              </c:strCache>
            </c:strRef>
          </c:tx>
          <c:spPr>
            <a:solidFill>
              <a:schemeClr val="accent6">
                <a:lumMod val="60000"/>
                <a:lumOff val="40000"/>
              </a:schemeClr>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'ILO unemployment &amp; LFP (2)'!$B$1:$G$2</c:f>
              <c:strCache>
                <c:ptCount val="5"/>
                <c:pt idx="0">
                  <c:v>إناث</c:v>
                </c:pt>
                <c:pt idx="1">
                  <c:v>ذكور</c:v>
                </c:pt>
                <c:pt idx="2">
                  <c:v>شباب</c:v>
                </c:pt>
                <c:pt idx="3">
                  <c:v>كبار</c:v>
                </c:pt>
                <c:pt idx="4">
                  <c:v>المجموع</c:v>
                </c:pt>
              </c:strCache>
            </c:strRef>
          </c:cat>
          <c:val>
            <c:numRef>
              <c:f>'ILO unemployment &amp; LFP (2)'!$B$4:$F$4</c:f>
              <c:numCache>
                <c:formatCode>General</c:formatCode>
                <c:ptCount val="5"/>
                <c:pt idx="0">
                  <c:v>20.7</c:v>
                </c:pt>
                <c:pt idx="1">
                  <c:v>7.4</c:v>
                </c:pt>
                <c:pt idx="2">
                  <c:v>25.9</c:v>
                </c:pt>
                <c:pt idx="3">
                  <c:v>7.1</c:v>
                </c:pt>
                <c:pt idx="4">
                  <c:v>9.6</c:v>
                </c:pt>
              </c:numCache>
            </c:numRef>
          </c:val>
          <c:extLst>
            <c:ext xmlns:c16="http://schemas.microsoft.com/office/drawing/2014/chart" uri="{C3380CC4-5D6E-409C-BE32-E72D297353CC}">
              <c16:uniqueId val="{00000001-D5AD-4582-9006-3009557C9E18}"/>
            </c:ext>
          </c:extLst>
        </c:ser>
        <c:ser>
          <c:idx val="2"/>
          <c:order val="2"/>
          <c:tx>
            <c:strRef>
              <c:f>'ILO unemployment &amp; LFP (2)'!$A$5</c:f>
              <c:strCache>
                <c:ptCount val="1"/>
                <c:pt idx="0">
                  <c:v>معدل البطالة 2022</c:v>
                </c:pt>
              </c:strCache>
            </c:strRef>
          </c:tx>
          <c:spPr>
            <a:solidFill>
              <a:schemeClr val="accent6">
                <a:lumMod val="75000"/>
              </a:schemeClr>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'ILO unemployment &amp; LFP (2)'!$B$5:$F$5</c:f>
              <c:numCache>
                <c:formatCode>General</c:formatCode>
                <c:ptCount val="5"/>
                <c:pt idx="0">
                  <c:v>20</c:v>
                </c:pt>
                <c:pt idx="1">
                  <c:v>7</c:v>
                </c:pt>
                <c:pt idx="2">
                  <c:v>24.8</c:v>
                </c:pt>
                <c:pt idx="3">
                  <c:v>6.8</c:v>
                </c:pt>
                <c:pt idx="4">
                  <c:v>9.1999999999999993</c:v>
                </c:pt>
              </c:numCache>
            </c:numRef>
          </c:val>
          <c:extLst>
            <c:ext xmlns:c16="http://schemas.microsoft.com/office/drawing/2014/chart" uri="{C3380CC4-5D6E-409C-BE32-E72D297353CC}">
              <c16:uniqueId val="{00000002-D5AD-4582-9006-3009557C9E18}"/>
            </c:ext>
          </c:extLst>
        </c:ser>
        <c:ser>
          <c:idx val="5"/>
          <c:order val="3"/>
          <c:tx>
            <c:strRef>
              <c:f>'ILO unemployment &amp; LFP (2)'!$A$9</c:f>
              <c:strCache>
                <c:ptCount val="1"/>
                <c:pt idx="0">
                  <c:v>معدل المشاركة في القوى العاملة 2019</c:v>
                </c:pt>
              </c:strCache>
            </c:strRef>
          </c:tx>
          <c:spPr>
            <a:solidFill>
              <a:schemeClr val="accent5">
                <a:lumMod val="40000"/>
                <a:lumOff val="60000"/>
              </a:schemeClr>
            </a:solidFill>
            <a:ln>
              <a:noFill/>
            </a:ln>
            <a:effectLst>
              <a:outerShdw blurRad="50800" dist="2540000" dir="5400000" algn="ctr" rotWithShape="0">
                <a:srgbClr val="000000">
                  <a:alpha val="43137"/>
                </a:srgbClr>
              </a:outerShdw>
            </a:effectLst>
          </c:spPr>
          <c:invertIfNegative val="0"/>
          <c:dLbls>
            <c:spPr>
              <a:noFill/>
              <a:ln>
                <a:noFill/>
              </a:ln>
              <a:effectLst/>
            </c:spPr>
            <c:txPr>
              <a:bodyPr rot="-5400000" spcFirstLastPara="1" vertOverflow="ellipsis"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'ILO unemployment &amp; LFP (2)'!$B$1:$G$2</c:f>
              <c:strCache>
                <c:ptCount val="5"/>
                <c:pt idx="0">
                  <c:v>إناث</c:v>
                </c:pt>
                <c:pt idx="1">
                  <c:v>ذكور</c:v>
                </c:pt>
                <c:pt idx="2">
                  <c:v>شباب</c:v>
                </c:pt>
                <c:pt idx="3">
                  <c:v>كبار</c:v>
                </c:pt>
                <c:pt idx="4">
                  <c:v>المجموع</c:v>
                </c:pt>
              </c:strCache>
            </c:strRef>
          </c:cat>
          <c:val>
            <c:numRef>
              <c:f>'ILO unemployment &amp; LFP (2)'!$B$9:$F$9</c:f>
              <c:numCache>
                <c:formatCode>General</c:formatCode>
                <c:ptCount val="5"/>
                <c:pt idx="0">
                  <c:v>19</c:v>
                </c:pt>
                <c:pt idx="1">
                  <c:v>76.900000000000006</c:v>
                </c:pt>
                <c:pt idx="2">
                  <c:v>27.9</c:v>
                </c:pt>
                <c:pt idx="3">
                  <c:v>59.1</c:v>
                </c:pt>
                <c:pt idx="4">
                  <c:v>51.3</c:v>
                </c:pt>
              </c:numCache>
            </c:numRef>
          </c:val>
          <c:extLst>
            <c:ext xmlns:c16="http://schemas.microsoft.com/office/drawing/2014/chart" uri="{C3380CC4-5D6E-409C-BE32-E72D297353CC}">
              <c16:uniqueId val="{00000003-D5AD-4582-9006-3009557C9E18}"/>
            </c:ext>
          </c:extLst>
        </c:ser>
        <c:ser>
          <c:idx val="6"/>
          <c:order val="4"/>
          <c:tx>
            <c:strRef>
              <c:f>'ILO unemployment &amp; LFP (2)'!$A$10</c:f>
              <c:strCache>
                <c:ptCount val="1"/>
                <c:pt idx="0">
                  <c:v>معدل المشاركة في القوى العاملة 2021</c:v>
                </c:pt>
              </c:strCache>
            </c:strRef>
          </c:tx>
          <c:spPr>
            <a:solidFill>
              <a:schemeClr val="accent5">
                <a:lumMod val="75000"/>
              </a:schemeClr>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'ILO unemployment &amp; LFP (2)'!$B$1:$G$2</c:f>
              <c:strCache>
                <c:ptCount val="5"/>
                <c:pt idx="0">
                  <c:v>إناث</c:v>
                </c:pt>
                <c:pt idx="1">
                  <c:v>ذكور</c:v>
                </c:pt>
                <c:pt idx="2">
                  <c:v>شباب</c:v>
                </c:pt>
                <c:pt idx="3">
                  <c:v>كبار</c:v>
                </c:pt>
                <c:pt idx="4">
                  <c:v>المجموع</c:v>
                </c:pt>
              </c:strCache>
            </c:strRef>
          </c:cat>
          <c:val>
            <c:numRef>
              <c:f>'ILO unemployment &amp; LFP (2)'!$B$10:$F$10</c:f>
              <c:numCache>
                <c:formatCode>General</c:formatCode>
                <c:ptCount val="5"/>
                <c:pt idx="0">
                  <c:v>19.100000000000001</c:v>
                </c:pt>
                <c:pt idx="1">
                  <c:v>75.5</c:v>
                </c:pt>
                <c:pt idx="2">
                  <c:v>27.6</c:v>
                </c:pt>
                <c:pt idx="3">
                  <c:v>58</c:v>
                </c:pt>
                <c:pt idx="4">
                  <c:v>50.6</c:v>
                </c:pt>
              </c:numCache>
            </c:numRef>
          </c:val>
          <c:extLst>
            <c:ext xmlns:c16="http://schemas.microsoft.com/office/drawing/2014/chart" uri="{C3380CC4-5D6E-409C-BE32-E72D297353CC}">
              <c16:uniqueId val="{00000004-D5AD-4582-9006-3009557C9E18}"/>
            </c:ext>
          </c:extLst>
        </c:ser>
        <c:ser>
          <c:idx val="3"/>
          <c:order val="5"/>
          <c:tx>
            <c:strRef>
              <c:f>'ILO unemployment &amp; LFP (2)'!$A$11</c:f>
              <c:strCache>
                <c:ptCount val="1"/>
                <c:pt idx="0">
                  <c:v>معدل المشاركة في القوى العاملة 2022</c:v>
                </c:pt>
              </c:strCache>
            </c:strRef>
          </c:tx>
          <c:spPr>
            <a:solidFill>
              <a:schemeClr val="accent5">
                <a:lumMod val="50000"/>
              </a:schemeClr>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'ILO unemployment &amp; LFP (2)'!$B$11:$F$11</c:f>
              <c:numCache>
                <c:formatCode>General</c:formatCode>
                <c:ptCount val="5"/>
                <c:pt idx="0">
                  <c:v>19.3</c:v>
                </c:pt>
                <c:pt idx="1">
                  <c:v>76.3</c:v>
                </c:pt>
                <c:pt idx="2">
                  <c:v>28</c:v>
                </c:pt>
                <c:pt idx="3">
                  <c:v>58.4</c:v>
                </c:pt>
                <c:pt idx="4">
                  <c:v>51</c:v>
                </c:pt>
              </c:numCache>
            </c:numRef>
          </c:val>
          <c:extLst>
            <c:ext xmlns:c16="http://schemas.microsoft.com/office/drawing/2014/chart" uri="{C3380CC4-5D6E-409C-BE32-E72D297353CC}">
              <c16:uniqueId val="{00000005-D5AD-4582-9006-3009557C9E18}"/>
            </c:ext>
          </c:extLst>
        </c:ser>
        <c:dLbls>
          <c:dLblPos val="outEnd"/>
          <c:showLegendKey val="0"/>
          <c:showVal val="1"/>
          <c:showCatName val="0"/>
          <c:showSerName val="0"/>
          <c:showPercent val="0"/>
          <c:showBubbleSize val="0"/>
        </c:dLbls>
        <c:gapWidth val="219"/>
        <c:overlap val="-10"/>
        <c:axId val="1493176336"/>
        <c:axId val="1477465504"/>
      </c:barChart>
      <c:catAx>
        <c:axId val="14931763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77465504"/>
        <c:crosses val="autoZero"/>
        <c:auto val="1"/>
        <c:lblAlgn val="ctr"/>
        <c:lblOffset val="100"/>
        <c:noMultiLvlLbl val="0"/>
      </c:catAx>
      <c:valAx>
        <c:axId val="14774655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93176336"/>
        <c:crosses val="autoZero"/>
        <c:crossBetween val="between"/>
      </c:valAx>
      <c:spPr>
        <a:noFill/>
        <a:ln>
          <a:noFill/>
        </a:ln>
        <a:effectLst/>
      </c:spPr>
    </c:plotArea>
    <c:legend>
      <c:legendPos val="b"/>
      <c:layout>
        <c:manualLayout>
          <c:xMode val="edge"/>
          <c:yMode val="edge"/>
          <c:x val="1.7718798081274328E-2"/>
          <c:y val="0.76381596259336482"/>
          <c:w val="0.94105143205061748"/>
          <c:h val="0.21047709653259924"/>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6D0EE08-931B-D948-96B0-8010222DAC1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E9FD28E-33B0-614A-9DFC-E9C4C88E28C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E6432A5-9D1D-E844-A4AD-82CF61F20C4A}" type="datetimeFigureOut">
              <a:rPr lang="en-US" smtClean="0"/>
              <a:t>27/11/2022</a:t>
            </a:fld>
            <a:endParaRPr lang="en-US"/>
          </a:p>
        </p:txBody>
      </p:sp>
      <p:sp>
        <p:nvSpPr>
          <p:cNvPr id="4" name="Footer Placeholder 3">
            <a:extLst>
              <a:ext uri="{FF2B5EF4-FFF2-40B4-BE49-F238E27FC236}">
                <a16:creationId xmlns:a16="http://schemas.microsoft.com/office/drawing/2014/main" id="{750B5A14-726C-084B-A324-EE7A6769495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99B2441-7075-244D-A099-1DB0E67E98B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1989CE1-10AC-1940-BC63-371D5DC47C4B}" type="slidenum">
              <a:rPr lang="en-US" smtClean="0"/>
              <a:t>‹#›</a:t>
            </a:fld>
            <a:endParaRPr lang="en-US"/>
          </a:p>
        </p:txBody>
      </p:sp>
    </p:spTree>
    <p:extLst>
      <p:ext uri="{BB962C8B-B14F-4D97-AF65-F5344CB8AC3E}">
        <p14:creationId xmlns:p14="http://schemas.microsoft.com/office/powerpoint/2010/main" val="557858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051B7D-5F64-5949-A811-97A405C7F271}" type="datetimeFigureOut">
              <a:rPr lang="en-US" smtClean="0"/>
              <a:t>27/11/2022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27F49A-4A76-8648-9A37-132247F598C3}" type="slidenum">
              <a:rPr lang="en-US" smtClean="0"/>
              <a:t>‹#›</a:t>
            </a:fld>
            <a:endParaRPr lang="en-US"/>
          </a:p>
        </p:txBody>
      </p:sp>
    </p:spTree>
    <p:extLst>
      <p:ext uri="{BB962C8B-B14F-4D97-AF65-F5344CB8AC3E}">
        <p14:creationId xmlns:p14="http://schemas.microsoft.com/office/powerpoint/2010/main" val="18230389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E364381-9B92-DA43-9584-EA55DC6092D3}"/>
              </a:ext>
            </a:extLst>
          </p:cNvPr>
          <p:cNvPicPr>
            <a:picLocks noChangeAspect="1"/>
          </p:cNvPicPr>
          <p:nvPr userDrawn="1"/>
        </p:nvPicPr>
        <p:blipFill>
          <a:blip r:embed="rId2"/>
          <a:srcRect/>
          <a:stretch/>
        </p:blipFill>
        <p:spPr>
          <a:xfrm>
            <a:off x="0" y="0"/>
            <a:ext cx="12192000" cy="6858000"/>
          </a:xfrm>
          <a:prstGeom prst="rect">
            <a:avLst/>
          </a:prstGeom>
        </p:spPr>
      </p:pic>
      <p:sp>
        <p:nvSpPr>
          <p:cNvPr id="2" name="Title 1"/>
          <p:cNvSpPr>
            <a:spLocks noGrp="1"/>
          </p:cNvSpPr>
          <p:nvPr>
            <p:ph type="ctrTitle" hasCustomPrompt="1"/>
          </p:nvPr>
        </p:nvSpPr>
        <p:spPr>
          <a:xfrm>
            <a:off x="1629103" y="1297305"/>
            <a:ext cx="8933796" cy="2367383"/>
          </a:xfrm>
          <a:prstGeom prst="rect">
            <a:avLst/>
          </a:prstGeom>
        </p:spPr>
        <p:txBody>
          <a:bodyPr tIns="45720" bIns="45720" anchor="ctr">
            <a:normAutofit/>
          </a:bodyPr>
          <a:lstStyle>
            <a:lvl1pPr algn="ctr">
              <a:lnSpc>
                <a:spcPct val="83000"/>
              </a:lnSpc>
              <a:defRPr lang="en-US" sz="5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629101" y="3756510"/>
            <a:ext cx="8936846" cy="457201"/>
          </a:xfrm>
          <a:prstGeom prst="rect">
            <a:avLst/>
          </a:prstGeom>
        </p:spPr>
        <p:txBody>
          <a:bodyPr>
            <a:noAutofit/>
          </a:bodyPr>
          <a:lstStyle>
            <a:lvl1pPr marL="0" indent="0" algn="ctr">
              <a:spcBef>
                <a:spcPts val="0"/>
              </a:spcBef>
              <a:buNone/>
              <a:defRPr sz="320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7" name="Picture 6" descr="A picture containing drawing&#10;&#10;Description automatically generated">
            <a:extLst>
              <a:ext uri="{FF2B5EF4-FFF2-40B4-BE49-F238E27FC236}">
                <a16:creationId xmlns:a16="http://schemas.microsoft.com/office/drawing/2014/main" id="{010D66FA-8C0F-D54D-91B7-17CC665EC7B4}"/>
              </a:ext>
            </a:extLst>
          </p:cNvPr>
          <p:cNvPicPr>
            <a:picLocks noChangeAspect="1"/>
          </p:cNvPicPr>
          <p:nvPr userDrawn="1"/>
        </p:nvPicPr>
        <p:blipFill>
          <a:blip r:embed="rId3"/>
          <a:stretch>
            <a:fillRect/>
          </a:stretch>
        </p:blipFill>
        <p:spPr>
          <a:xfrm>
            <a:off x="1077733" y="4862104"/>
            <a:ext cx="4992389" cy="1616334"/>
          </a:xfrm>
          <a:prstGeom prst="rect">
            <a:avLst/>
          </a:prstGeom>
        </p:spPr>
      </p:pic>
    </p:spTree>
    <p:extLst>
      <p:ext uri="{BB962C8B-B14F-4D97-AF65-F5344CB8AC3E}">
        <p14:creationId xmlns:p14="http://schemas.microsoft.com/office/powerpoint/2010/main" val="2407390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4">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B76C77A-CF0D-6B49-8F42-BA0614C47329}"/>
              </a:ext>
            </a:extLst>
          </p:cNvPr>
          <p:cNvSpPr>
            <a:spLocks noGrp="1"/>
          </p:cNvSpPr>
          <p:nvPr>
            <p:ph type="subTitle" idx="1"/>
          </p:nvPr>
        </p:nvSpPr>
        <p:spPr>
          <a:xfrm>
            <a:off x="569342" y="756536"/>
            <a:ext cx="11053314" cy="457201"/>
          </a:xfrm>
          <a:prstGeom prst="rect">
            <a:avLst/>
          </a:prstGeom>
        </p:spPr>
        <p:txBody>
          <a:bodyPr anchor="ctr">
            <a:noAutofit/>
          </a:bodyPr>
          <a:lstStyle>
            <a:lvl1pPr marL="0" indent="0" algn="ctr">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AD2BC8A-87D2-3B4B-8E07-948CDAD1C0FF}"/>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icture Placeholder 2">
            <a:extLst>
              <a:ext uri="{FF2B5EF4-FFF2-40B4-BE49-F238E27FC236}">
                <a16:creationId xmlns:a16="http://schemas.microsoft.com/office/drawing/2014/main" id="{4966C2B8-14B1-D844-8BCE-CFFC3E09E791}"/>
              </a:ext>
            </a:extLst>
          </p:cNvPr>
          <p:cNvSpPr>
            <a:spLocks noGrp="1" noChangeAspect="1"/>
          </p:cNvSpPr>
          <p:nvPr>
            <p:ph type="pic" idx="10" hasCustomPrompt="1"/>
          </p:nvPr>
        </p:nvSpPr>
        <p:spPr>
          <a:xfrm>
            <a:off x="914399" y="2932981"/>
            <a:ext cx="4986069" cy="3390181"/>
          </a:xfrm>
          <a:prstGeom prst="rect">
            <a:avLst/>
          </a:prstGeom>
          <a:solidFill>
            <a:schemeClr val="bg1">
              <a:lumMod val="50000"/>
            </a:schemeClr>
          </a:solidFill>
          <a:ln>
            <a:noFill/>
          </a:ln>
        </p:spPr>
        <p:txBody>
          <a:bodyPr anchor="t">
            <a:normAutofit/>
          </a:bodyPr>
          <a:lstStyle>
            <a:lvl1pPr marL="0" indent="0">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 or chart</a:t>
            </a:r>
          </a:p>
        </p:txBody>
      </p:sp>
      <p:sp>
        <p:nvSpPr>
          <p:cNvPr id="8" name="Picture Placeholder 2">
            <a:extLst>
              <a:ext uri="{FF2B5EF4-FFF2-40B4-BE49-F238E27FC236}">
                <a16:creationId xmlns:a16="http://schemas.microsoft.com/office/drawing/2014/main" id="{72203630-8FEC-264E-AB2E-768E00B03D1F}"/>
              </a:ext>
            </a:extLst>
          </p:cNvPr>
          <p:cNvSpPr>
            <a:spLocks noGrp="1" noChangeAspect="1"/>
          </p:cNvSpPr>
          <p:nvPr>
            <p:ph type="pic" idx="12" hasCustomPrompt="1"/>
          </p:nvPr>
        </p:nvSpPr>
        <p:spPr>
          <a:xfrm>
            <a:off x="6291531" y="2932981"/>
            <a:ext cx="4986070" cy="3390181"/>
          </a:xfrm>
          <a:prstGeom prst="rect">
            <a:avLst/>
          </a:prstGeom>
          <a:solidFill>
            <a:schemeClr val="bg1">
              <a:lumMod val="50000"/>
            </a:schemeClr>
          </a:solidFill>
          <a:ln>
            <a:noFill/>
          </a:ln>
        </p:spPr>
        <p:txBody>
          <a:bodyPr anchor="t">
            <a:normAutofit/>
          </a:bodyPr>
          <a:lstStyle>
            <a:lvl1pPr marL="0" indent="0">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 or chart</a:t>
            </a:r>
          </a:p>
        </p:txBody>
      </p:sp>
      <p:sp>
        <p:nvSpPr>
          <p:cNvPr id="9" name="Text Placeholder 3">
            <a:extLst>
              <a:ext uri="{FF2B5EF4-FFF2-40B4-BE49-F238E27FC236}">
                <a16:creationId xmlns:a16="http://schemas.microsoft.com/office/drawing/2014/main" id="{49638F89-8167-1C48-8ABE-8B575A26F35D}"/>
              </a:ext>
            </a:extLst>
          </p:cNvPr>
          <p:cNvSpPr>
            <a:spLocks noGrp="1"/>
          </p:cNvSpPr>
          <p:nvPr>
            <p:ph type="body" sz="half" idx="2"/>
          </p:nvPr>
        </p:nvSpPr>
        <p:spPr>
          <a:xfrm>
            <a:off x="914399" y="1647645"/>
            <a:ext cx="4993485" cy="113006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2" name="Text Placeholder 3">
            <a:extLst>
              <a:ext uri="{FF2B5EF4-FFF2-40B4-BE49-F238E27FC236}">
                <a16:creationId xmlns:a16="http://schemas.microsoft.com/office/drawing/2014/main" id="{7DAAA585-2378-CB4D-81AD-4912C9F269FF}"/>
              </a:ext>
            </a:extLst>
          </p:cNvPr>
          <p:cNvSpPr>
            <a:spLocks noGrp="1"/>
          </p:cNvSpPr>
          <p:nvPr>
            <p:ph type="body" sz="half" idx="14"/>
          </p:nvPr>
        </p:nvSpPr>
        <p:spPr>
          <a:xfrm>
            <a:off x="6277308" y="1647645"/>
            <a:ext cx="4993485" cy="113006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3" name="Rectangle 12">
            <a:extLst>
              <a:ext uri="{FF2B5EF4-FFF2-40B4-BE49-F238E27FC236}">
                <a16:creationId xmlns:a16="http://schemas.microsoft.com/office/drawing/2014/main" id="{26F6785F-B54A-1840-AB01-17308E8C5591}"/>
              </a:ext>
            </a:extLst>
          </p:cNvPr>
          <p:cNvSpPr/>
          <p:nvPr userDrawn="1"/>
        </p:nvSpPr>
        <p:spPr>
          <a:xfrm>
            <a:off x="3217654" y="2648311"/>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F5ACCBD-F044-6E41-A7DE-DC956B809ECB}"/>
              </a:ext>
            </a:extLst>
          </p:cNvPr>
          <p:cNvSpPr/>
          <p:nvPr userDrawn="1"/>
        </p:nvSpPr>
        <p:spPr>
          <a:xfrm>
            <a:off x="8594785" y="2648311"/>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037225EE-8608-7B41-9502-BFC60C14F400}"/>
              </a:ext>
            </a:extLst>
          </p:cNvPr>
          <p:cNvSpPr txBox="1"/>
          <p:nvPr userDrawn="1"/>
        </p:nvSpPr>
        <p:spPr>
          <a:xfrm>
            <a:off x="2359550" y="6480289"/>
            <a:ext cx="7081838" cy="192088"/>
          </a:xfrm>
          <a:prstGeom prst="rect">
            <a:avLst/>
          </a:prstGeom>
          <a:noFill/>
        </p:spPr>
        <p:txBody>
          <a:bodyPr>
            <a:spAutoFit/>
          </a:bodyPr>
          <a:lstStyle/>
          <a:p>
            <a:pPr algn="ctr">
              <a:defRPr/>
            </a:pPr>
            <a:r>
              <a:rPr lang="en-US" sz="650" b="1" dirty="0">
                <a:solidFill>
                  <a:srgbClr val="595959"/>
                </a:solidFill>
                <a:latin typeface="Arial" pitchFamily="-110" charset="0"/>
                <a:ea typeface="ＭＳ Ｐゴシック" pitchFamily="-110" charset="-128"/>
                <a:cs typeface="ＭＳ Ｐゴシック" pitchFamily="-110" charset="-128"/>
              </a:rPr>
              <a:t>© Copyright ESCWA. All rights reserved. No part of this presentation in all its property may be used or reproduced in any form without written permission</a:t>
            </a:r>
          </a:p>
        </p:txBody>
      </p:sp>
    </p:spTree>
    <p:extLst>
      <p:ext uri="{BB962C8B-B14F-4D97-AF65-F5344CB8AC3E}">
        <p14:creationId xmlns:p14="http://schemas.microsoft.com/office/powerpoint/2010/main" val="2442434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Regular-Slide-photo-Char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66799" y="2103120"/>
            <a:ext cx="10015095"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defRPr lang="en-US" sz="2000"/>
            </a:lvl1pPr>
            <a:lvl2pPr>
              <a:defRPr lang="en-US"/>
            </a:lvl2pPr>
            <a:lvl3pPr>
              <a:defRPr lang="en-US"/>
            </a:lvl3pPr>
            <a:lvl4pPr>
              <a:defRPr lang="en-US"/>
            </a:lvl4pPr>
            <a:lvl5pPr>
              <a:defRPr lang="en-US" dirty="0"/>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9" name="Subtitle 2">
            <a:extLst>
              <a:ext uri="{FF2B5EF4-FFF2-40B4-BE49-F238E27FC236}">
                <a16:creationId xmlns:a16="http://schemas.microsoft.com/office/drawing/2014/main" id="{A781009D-B024-5E41-99BD-96A39FFAC7CB}"/>
              </a:ext>
            </a:extLst>
          </p:cNvPr>
          <p:cNvSpPr>
            <a:spLocks noGrp="1"/>
          </p:cNvSpPr>
          <p:nvPr>
            <p:ph type="subTitle" idx="12"/>
          </p:nvPr>
        </p:nvSpPr>
        <p:spPr>
          <a:xfrm>
            <a:off x="569342" y="756536"/>
            <a:ext cx="11053314" cy="457201"/>
          </a:xfrm>
          <a:prstGeom prst="rect">
            <a:avLst/>
          </a:prstGeom>
        </p:spPr>
        <p:txBody>
          <a:bodyPr anchor="ctr">
            <a:noAutofit/>
          </a:bodyPr>
          <a:lstStyle>
            <a:lvl1pPr marL="0" indent="0" algn="ctr">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Rectangle 9">
            <a:extLst>
              <a:ext uri="{FF2B5EF4-FFF2-40B4-BE49-F238E27FC236}">
                <a16:creationId xmlns:a16="http://schemas.microsoft.com/office/drawing/2014/main" id="{43116A37-68B5-474C-B721-36189B64B389}"/>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icture Placeholder 2">
            <a:extLst>
              <a:ext uri="{FF2B5EF4-FFF2-40B4-BE49-F238E27FC236}">
                <a16:creationId xmlns:a16="http://schemas.microsoft.com/office/drawing/2014/main" id="{C5A31AF3-D4CE-C241-81DC-11DB4C8DE510}"/>
              </a:ext>
            </a:extLst>
          </p:cNvPr>
          <p:cNvSpPr>
            <a:spLocks noGrp="1" noChangeAspect="1"/>
          </p:cNvSpPr>
          <p:nvPr>
            <p:ph type="pic" idx="10" hasCustomPrompt="1"/>
          </p:nvPr>
        </p:nvSpPr>
        <p:spPr>
          <a:xfrm>
            <a:off x="1066798" y="1900069"/>
            <a:ext cx="10015095" cy="4443984"/>
          </a:xfrm>
          <a:prstGeom prst="rect">
            <a:avLst/>
          </a:prstGeom>
          <a:solidFill>
            <a:schemeClr val="bg1">
              <a:lumMod val="50000"/>
            </a:schemeClr>
          </a:solidFill>
          <a:ln>
            <a:noFill/>
          </a:ln>
        </p:spPr>
        <p:txBody>
          <a:bodyPr anchor="t">
            <a:normAutofit/>
          </a:bodyPr>
          <a:lstStyle>
            <a:lvl1pPr marL="0" indent="0">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 or chart</a:t>
            </a:r>
          </a:p>
        </p:txBody>
      </p:sp>
      <p:sp>
        <p:nvSpPr>
          <p:cNvPr id="11" name="TextBox 10">
            <a:extLst>
              <a:ext uri="{FF2B5EF4-FFF2-40B4-BE49-F238E27FC236}">
                <a16:creationId xmlns:a16="http://schemas.microsoft.com/office/drawing/2014/main" id="{0DA68568-7956-9C49-80BD-06F9D685E261}"/>
              </a:ext>
            </a:extLst>
          </p:cNvPr>
          <p:cNvSpPr txBox="1"/>
          <p:nvPr userDrawn="1"/>
        </p:nvSpPr>
        <p:spPr>
          <a:xfrm>
            <a:off x="2359550" y="6480289"/>
            <a:ext cx="7081838" cy="192088"/>
          </a:xfrm>
          <a:prstGeom prst="rect">
            <a:avLst/>
          </a:prstGeom>
          <a:noFill/>
        </p:spPr>
        <p:txBody>
          <a:bodyPr>
            <a:spAutoFit/>
          </a:bodyPr>
          <a:lstStyle/>
          <a:p>
            <a:pPr algn="ctr">
              <a:defRPr/>
            </a:pPr>
            <a:r>
              <a:rPr lang="en-US" sz="650" b="1" dirty="0">
                <a:solidFill>
                  <a:srgbClr val="595959"/>
                </a:solidFill>
                <a:latin typeface="Arial" pitchFamily="-110" charset="0"/>
                <a:ea typeface="ＭＳ Ｐゴシック" pitchFamily="-110" charset="-128"/>
                <a:cs typeface="ＭＳ Ｐゴシック" pitchFamily="-110" charset="-128"/>
              </a:rPr>
              <a:t>© Copyright ESCWA. All rights reserved. No part of this presentation in all its property may be used or reproduced in any form without written permission</a:t>
            </a:r>
          </a:p>
        </p:txBody>
      </p:sp>
    </p:spTree>
    <p:extLst>
      <p:ext uri="{BB962C8B-B14F-4D97-AF65-F5344CB8AC3E}">
        <p14:creationId xmlns:p14="http://schemas.microsoft.com/office/powerpoint/2010/main" val="34759948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Conclusion-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40D9A51-250E-4249-A28F-8BCB6AF9B0EA}"/>
              </a:ext>
            </a:extLst>
          </p:cNvPr>
          <p:cNvSpPr/>
          <p:nvPr userDrawn="1"/>
        </p:nvSpPr>
        <p:spPr>
          <a:xfrm>
            <a:off x="1" y="2381250"/>
            <a:ext cx="3425824" cy="3263900"/>
          </a:xfrm>
          <a:prstGeom prst="rect">
            <a:avLst/>
          </a:prstGeom>
          <a:solidFill>
            <a:schemeClr val="bg1">
              <a:lumMod val="95000"/>
            </a:schemeClr>
          </a:solidFill>
          <a:ln>
            <a:noFill/>
          </a:ln>
        </p:spPr>
        <p:txBody>
          <a:bodyPr vert="horz" lIns="91440" tIns="45720" rIns="91440" bIns="45720" rtlCol="0" anchor="t">
            <a:normAutofit/>
          </a:bodyPr>
          <a:lstStyle/>
          <a:p>
            <a:pPr lvl="0" indent="0">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pic>
        <p:nvPicPr>
          <p:cNvPr id="6" name="Picture 5">
            <a:extLst>
              <a:ext uri="{FF2B5EF4-FFF2-40B4-BE49-F238E27FC236}">
                <a16:creationId xmlns:a16="http://schemas.microsoft.com/office/drawing/2014/main" id="{5E364381-9B92-DA43-9584-EA55DC6092D3}"/>
              </a:ext>
            </a:extLst>
          </p:cNvPr>
          <p:cNvPicPr>
            <a:picLocks noChangeAspect="1"/>
          </p:cNvPicPr>
          <p:nvPr userDrawn="1"/>
        </p:nvPicPr>
        <p:blipFill>
          <a:blip r:embed="rId2"/>
          <a:srcRect/>
          <a:stretch/>
        </p:blipFill>
        <p:spPr>
          <a:xfrm>
            <a:off x="0" y="0"/>
            <a:ext cx="12192000" cy="6858000"/>
          </a:xfrm>
          <a:prstGeom prst="rect">
            <a:avLst/>
          </a:prstGeom>
        </p:spPr>
      </p:pic>
      <p:sp>
        <p:nvSpPr>
          <p:cNvPr id="2" name="Title 1"/>
          <p:cNvSpPr>
            <a:spLocks noGrp="1"/>
          </p:cNvSpPr>
          <p:nvPr>
            <p:ph type="ctrTitle" hasCustomPrompt="1"/>
          </p:nvPr>
        </p:nvSpPr>
        <p:spPr>
          <a:xfrm>
            <a:off x="3628102" y="3034907"/>
            <a:ext cx="8025181" cy="1956585"/>
          </a:xfrm>
          <a:prstGeom prst="rect">
            <a:avLst/>
          </a:prstGeom>
        </p:spPr>
        <p:txBody>
          <a:bodyPr tIns="45720" bIns="45720" anchor="ctr">
            <a:normAutofit/>
          </a:bodyPr>
          <a:lstStyle>
            <a:lvl1pPr algn="l">
              <a:lnSpc>
                <a:spcPct val="83000"/>
              </a:lnSpc>
              <a:defRPr lang="en-US" sz="4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Thank you</a:t>
            </a:r>
          </a:p>
        </p:txBody>
      </p:sp>
    </p:spTree>
    <p:extLst>
      <p:ext uri="{BB962C8B-B14F-4D97-AF65-F5344CB8AC3E}">
        <p14:creationId xmlns:p14="http://schemas.microsoft.com/office/powerpoint/2010/main" val="903945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16905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Section-Titl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FD712B4-46EA-F945-815F-208955F2242B}"/>
              </a:ext>
            </a:extLst>
          </p:cNvPr>
          <p:cNvSpPr/>
          <p:nvPr userDrawn="1"/>
        </p:nvSpPr>
        <p:spPr>
          <a:xfrm>
            <a:off x="0" y="1564301"/>
            <a:ext cx="12192000" cy="4353419"/>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1533527" y="2218793"/>
            <a:ext cx="8933796" cy="2367383"/>
          </a:xfrm>
          <a:prstGeom prst="rect">
            <a:avLst/>
          </a:prstGeom>
        </p:spPr>
        <p:txBody>
          <a:bodyPr tIns="45720" bIns="45720" anchor="ctr">
            <a:normAutofit/>
          </a:bodyPr>
          <a:lstStyle>
            <a:lvl1pPr algn="ctr">
              <a:lnSpc>
                <a:spcPct val="83000"/>
              </a:lnSpc>
              <a:defRPr lang="en-US" sz="5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533525" y="4677998"/>
            <a:ext cx="8936846" cy="457201"/>
          </a:xfrm>
          <a:prstGeom prst="rect">
            <a:avLst/>
          </a:prstGeom>
        </p:spPr>
        <p:txBody>
          <a:bodyPr>
            <a:noAutofit/>
          </a:bodyPr>
          <a:lstStyle>
            <a:lvl1pPr marL="0" indent="0" algn="ctr">
              <a:spcBef>
                <a:spcPts val="0"/>
              </a:spcBef>
              <a:buNone/>
              <a:defRPr sz="320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TextBox 4">
            <a:extLst>
              <a:ext uri="{FF2B5EF4-FFF2-40B4-BE49-F238E27FC236}">
                <a16:creationId xmlns:a16="http://schemas.microsoft.com/office/drawing/2014/main" id="{7AE833D7-E954-364B-AC62-83CB091FE16C}"/>
              </a:ext>
            </a:extLst>
          </p:cNvPr>
          <p:cNvSpPr txBox="1"/>
          <p:nvPr userDrawn="1"/>
        </p:nvSpPr>
        <p:spPr>
          <a:xfrm>
            <a:off x="2459506" y="6476168"/>
            <a:ext cx="7081838" cy="192088"/>
          </a:xfrm>
          <a:prstGeom prst="rect">
            <a:avLst/>
          </a:prstGeom>
          <a:noFill/>
        </p:spPr>
        <p:txBody>
          <a:bodyPr>
            <a:spAutoFit/>
          </a:bodyPr>
          <a:lstStyle/>
          <a:p>
            <a:pPr algn="ctr">
              <a:defRPr/>
            </a:pPr>
            <a:r>
              <a:rPr lang="en-US" sz="650" b="1" dirty="0">
                <a:solidFill>
                  <a:srgbClr val="595959"/>
                </a:solidFill>
                <a:latin typeface="Arial" pitchFamily="-110" charset="0"/>
                <a:ea typeface="ＭＳ Ｐゴシック" pitchFamily="-110" charset="-128"/>
                <a:cs typeface="ＭＳ Ｐゴシック" pitchFamily="-110" charset="-128"/>
              </a:rPr>
              <a:t>© Copyright ESCWA. All rights reserved. No part of this presentation in all its property may be used or reproduced in any form without written permission</a:t>
            </a:r>
          </a:p>
        </p:txBody>
      </p:sp>
      <p:pic>
        <p:nvPicPr>
          <p:cNvPr id="7" name="Picture 6" descr="A picture containing drawing&#10;&#10;Description automatically generated">
            <a:extLst>
              <a:ext uri="{FF2B5EF4-FFF2-40B4-BE49-F238E27FC236}">
                <a16:creationId xmlns:a16="http://schemas.microsoft.com/office/drawing/2014/main" id="{8873E871-7A5B-7042-8C3D-C461CF40675D}"/>
              </a:ext>
            </a:extLst>
          </p:cNvPr>
          <p:cNvPicPr>
            <a:picLocks noChangeAspect="1"/>
          </p:cNvPicPr>
          <p:nvPr userDrawn="1"/>
        </p:nvPicPr>
        <p:blipFill>
          <a:blip r:embed="rId2"/>
          <a:stretch>
            <a:fillRect/>
          </a:stretch>
        </p:blipFill>
        <p:spPr>
          <a:xfrm>
            <a:off x="702857" y="324610"/>
            <a:ext cx="3127271" cy="1012484"/>
          </a:xfrm>
          <a:prstGeom prst="rect">
            <a:avLst/>
          </a:prstGeom>
        </p:spPr>
      </p:pic>
    </p:spTree>
    <p:extLst>
      <p:ext uri="{BB962C8B-B14F-4D97-AF65-F5344CB8AC3E}">
        <p14:creationId xmlns:p14="http://schemas.microsoft.com/office/powerpoint/2010/main" val="4004501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Subtitl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4BF7176-84F6-D44C-9D31-8AC3C2AB082D}"/>
              </a:ext>
            </a:extLst>
          </p:cNvPr>
          <p:cNvSpPr/>
          <p:nvPr userDrawn="1"/>
        </p:nvSpPr>
        <p:spPr>
          <a:xfrm>
            <a:off x="3428474" y="2409691"/>
            <a:ext cx="8763526" cy="3256498"/>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A40D9A51-250E-4249-A28F-8BCB6AF9B0EA}"/>
              </a:ext>
            </a:extLst>
          </p:cNvPr>
          <p:cNvSpPr/>
          <p:nvPr userDrawn="1"/>
        </p:nvSpPr>
        <p:spPr>
          <a:xfrm>
            <a:off x="1" y="2409691"/>
            <a:ext cx="3425824" cy="3263900"/>
          </a:xfrm>
          <a:prstGeom prst="rect">
            <a:avLst/>
          </a:prstGeom>
          <a:solidFill>
            <a:schemeClr val="bg1">
              <a:lumMod val="95000"/>
            </a:schemeClr>
          </a:solidFill>
          <a:ln>
            <a:noFill/>
          </a:ln>
        </p:spPr>
        <p:txBody>
          <a:bodyPr vert="horz" lIns="91440" tIns="45720" rIns="91440" bIns="45720" rtlCol="0" anchor="t">
            <a:normAutofit/>
          </a:bodyPr>
          <a:lstStyle/>
          <a:p>
            <a:pPr lvl="0" indent="0">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2" name="Title 1"/>
          <p:cNvSpPr>
            <a:spLocks noGrp="1"/>
          </p:cNvSpPr>
          <p:nvPr>
            <p:ph type="ctrTitle" hasCustomPrompt="1"/>
          </p:nvPr>
        </p:nvSpPr>
        <p:spPr>
          <a:xfrm>
            <a:off x="3628102" y="2792624"/>
            <a:ext cx="8025181" cy="1956585"/>
          </a:xfrm>
          <a:prstGeom prst="rect">
            <a:avLst/>
          </a:prstGeom>
        </p:spPr>
        <p:txBody>
          <a:bodyPr tIns="45720" bIns="45720" anchor="ctr">
            <a:normAutofit/>
          </a:bodyPr>
          <a:lstStyle>
            <a:lvl1pPr algn="l">
              <a:lnSpc>
                <a:spcPct val="83000"/>
              </a:lnSpc>
              <a:defRPr lang="en-US" sz="4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3628102" y="4846405"/>
            <a:ext cx="8025181" cy="457201"/>
          </a:xfrm>
          <a:prstGeom prst="rect">
            <a:avLst/>
          </a:prstGeom>
        </p:spPr>
        <p:txBody>
          <a:bodyPr>
            <a:noAutofit/>
          </a:bodyPr>
          <a:lstStyle>
            <a:lvl1pPr marL="0" indent="0" algn="l">
              <a:spcBef>
                <a:spcPts val="0"/>
              </a:spcBef>
              <a:buNone/>
              <a:defRPr sz="320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TextBox 8">
            <a:extLst>
              <a:ext uri="{FF2B5EF4-FFF2-40B4-BE49-F238E27FC236}">
                <a16:creationId xmlns:a16="http://schemas.microsoft.com/office/drawing/2014/main" id="{95E19219-F76D-7748-8FC4-0CB9534DA2C7}"/>
              </a:ext>
            </a:extLst>
          </p:cNvPr>
          <p:cNvSpPr txBox="1"/>
          <p:nvPr userDrawn="1"/>
        </p:nvSpPr>
        <p:spPr>
          <a:xfrm>
            <a:off x="3628102" y="6488915"/>
            <a:ext cx="7081838" cy="192088"/>
          </a:xfrm>
          <a:prstGeom prst="rect">
            <a:avLst/>
          </a:prstGeom>
          <a:noFill/>
        </p:spPr>
        <p:txBody>
          <a:bodyPr>
            <a:spAutoFit/>
          </a:bodyPr>
          <a:lstStyle/>
          <a:p>
            <a:pPr>
              <a:defRPr/>
            </a:pPr>
            <a:r>
              <a:rPr lang="en-US" sz="650" b="1" dirty="0">
                <a:solidFill>
                  <a:srgbClr val="595959"/>
                </a:solidFill>
                <a:latin typeface="Arial" pitchFamily="-110" charset="0"/>
                <a:ea typeface="ＭＳ Ｐゴシック" pitchFamily="-110" charset="-128"/>
                <a:cs typeface="ＭＳ Ｐゴシック" pitchFamily="-110" charset="-128"/>
              </a:rPr>
              <a:t>© Copyright ESCWA. All rights reserved. No part of this presentation in all its property may be used or reproduced in any form without written permission</a:t>
            </a:r>
          </a:p>
        </p:txBody>
      </p:sp>
      <p:pic>
        <p:nvPicPr>
          <p:cNvPr id="10" name="Picture 9" descr="A picture containing drawing&#10;&#10;Description automatically generated">
            <a:extLst>
              <a:ext uri="{FF2B5EF4-FFF2-40B4-BE49-F238E27FC236}">
                <a16:creationId xmlns:a16="http://schemas.microsoft.com/office/drawing/2014/main" id="{0069C77A-49F4-CB45-9E39-CA32E2A132BD}"/>
              </a:ext>
            </a:extLst>
          </p:cNvPr>
          <p:cNvPicPr>
            <a:picLocks noChangeAspect="1"/>
          </p:cNvPicPr>
          <p:nvPr userDrawn="1"/>
        </p:nvPicPr>
        <p:blipFill>
          <a:blip r:embed="rId2"/>
          <a:stretch>
            <a:fillRect/>
          </a:stretch>
        </p:blipFill>
        <p:spPr>
          <a:xfrm>
            <a:off x="702857" y="454648"/>
            <a:ext cx="2725617" cy="882445"/>
          </a:xfrm>
          <a:prstGeom prst="rect">
            <a:avLst/>
          </a:prstGeom>
        </p:spPr>
      </p:pic>
    </p:spTree>
    <p:extLst>
      <p:ext uri="{BB962C8B-B14F-4D97-AF65-F5344CB8AC3E}">
        <p14:creationId xmlns:p14="http://schemas.microsoft.com/office/powerpoint/2010/main" val="2508781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ection-Subtitle-Pictur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3E7C4C2-67F5-B94E-81E7-00528ABC2B76}"/>
              </a:ext>
            </a:extLst>
          </p:cNvPr>
          <p:cNvSpPr/>
          <p:nvPr userDrawn="1"/>
        </p:nvSpPr>
        <p:spPr>
          <a:xfrm>
            <a:off x="3428474" y="2409691"/>
            <a:ext cx="8763526" cy="3256498"/>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3428474" y="1719747"/>
            <a:ext cx="8267940" cy="457201"/>
          </a:xfrm>
          <a:prstGeom prst="rect">
            <a:avLst/>
          </a:prstGeom>
        </p:spPr>
        <p:txBody>
          <a:bodyPr>
            <a:noAutofit/>
          </a:bodyPr>
          <a:lstStyle>
            <a:lvl1pPr marL="0" indent="0" algn="l">
              <a:spcBef>
                <a:spcPts val="0"/>
              </a:spcBef>
              <a:buNone/>
              <a:defRPr sz="36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Picture Placeholder 2">
            <a:extLst>
              <a:ext uri="{FF2B5EF4-FFF2-40B4-BE49-F238E27FC236}">
                <a16:creationId xmlns:a16="http://schemas.microsoft.com/office/drawing/2014/main" id="{B53B761F-AC01-FC44-8276-E78878FB5F4D}"/>
              </a:ext>
            </a:extLst>
          </p:cNvPr>
          <p:cNvSpPr>
            <a:spLocks noGrp="1" noChangeAspect="1"/>
          </p:cNvSpPr>
          <p:nvPr>
            <p:ph type="pic" idx="10"/>
          </p:nvPr>
        </p:nvSpPr>
        <p:spPr>
          <a:xfrm>
            <a:off x="-1" y="2409691"/>
            <a:ext cx="3428475" cy="3256498"/>
          </a:xfrm>
          <a:prstGeom prst="rect">
            <a:avLst/>
          </a:prstGeom>
          <a:solidFill>
            <a:schemeClr val="bg1">
              <a:lumMod val="50000"/>
            </a:schemeClr>
          </a:solidFill>
          <a:ln>
            <a:noFill/>
          </a:ln>
        </p:spPr>
        <p:txBody>
          <a:bodyPr anchor="t">
            <a:normAutofit/>
          </a:bodyPr>
          <a:lstStyle>
            <a:lvl1pPr marL="0" indent="0">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8" name="Content Placeholder 3">
            <a:extLst>
              <a:ext uri="{FF2B5EF4-FFF2-40B4-BE49-F238E27FC236}">
                <a16:creationId xmlns:a16="http://schemas.microsoft.com/office/drawing/2014/main" id="{60C7FB0A-A388-BB43-9634-7DEE2E8D6BA6}"/>
              </a:ext>
            </a:extLst>
          </p:cNvPr>
          <p:cNvSpPr>
            <a:spLocks noGrp="1"/>
          </p:cNvSpPr>
          <p:nvPr>
            <p:ph sz="half" idx="2"/>
          </p:nvPr>
        </p:nvSpPr>
        <p:spPr>
          <a:xfrm>
            <a:off x="3628103" y="2644988"/>
            <a:ext cx="8025180" cy="3021201"/>
          </a:xfrm>
          <a:prstGeom prst="rect">
            <a:avLst/>
          </a:prstGeom>
        </p:spPr>
        <p:txBody>
          <a:bodyPr/>
          <a:lstStyle>
            <a:lvl1pPr marL="0" indent="0">
              <a:buClr>
                <a:schemeClr val="bg1"/>
              </a:buClr>
              <a:buFontTx/>
              <a:buNone/>
              <a:defRPr sz="2800" b="0">
                <a:solidFill>
                  <a:schemeClr val="bg1"/>
                </a:solidFill>
                <a:latin typeface="Arial" panose="020B0604020202020204" pitchFamily="34" charset="0"/>
                <a:cs typeface="Arial" panose="020B0604020202020204" pitchFamily="34" charset="0"/>
              </a:defRPr>
            </a:lvl1pPr>
            <a:lvl2pPr marL="539750" indent="-265113">
              <a:buClr>
                <a:schemeClr val="bg1"/>
              </a:buClr>
              <a:buSzPct val="120000"/>
              <a:buFont typeface="Wingdings" pitchFamily="2" charset="2"/>
              <a:buChar char="§"/>
              <a:tabLst/>
              <a:defRPr sz="2800">
                <a:solidFill>
                  <a:schemeClr val="bg1"/>
                </a:solidFill>
                <a:latin typeface="Arial" panose="020B0604020202020204" pitchFamily="34" charset="0"/>
                <a:cs typeface="Arial" panose="020B0604020202020204" pitchFamily="34" charset="0"/>
              </a:defRPr>
            </a:lvl2pPr>
            <a:lvl3pPr marL="731520" indent="-182880">
              <a:buClr>
                <a:schemeClr val="bg1"/>
              </a:buClr>
              <a:buFont typeface="Wingdings" pitchFamily="2" charset="2"/>
              <a:buChar char="§"/>
              <a:defRPr sz="2400">
                <a:solidFill>
                  <a:schemeClr val="bg1"/>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sp>
        <p:nvSpPr>
          <p:cNvPr id="9" name="TextBox 8">
            <a:extLst>
              <a:ext uri="{FF2B5EF4-FFF2-40B4-BE49-F238E27FC236}">
                <a16:creationId xmlns:a16="http://schemas.microsoft.com/office/drawing/2014/main" id="{F71DCF44-512A-5E47-A08D-1C491F205666}"/>
              </a:ext>
            </a:extLst>
          </p:cNvPr>
          <p:cNvSpPr txBox="1"/>
          <p:nvPr userDrawn="1"/>
        </p:nvSpPr>
        <p:spPr>
          <a:xfrm>
            <a:off x="3628103" y="6488915"/>
            <a:ext cx="7081838" cy="192088"/>
          </a:xfrm>
          <a:prstGeom prst="rect">
            <a:avLst/>
          </a:prstGeom>
          <a:noFill/>
        </p:spPr>
        <p:txBody>
          <a:bodyPr>
            <a:spAutoFit/>
          </a:bodyPr>
          <a:lstStyle/>
          <a:p>
            <a:pPr>
              <a:defRPr/>
            </a:pPr>
            <a:r>
              <a:rPr lang="en-US" sz="650" b="1" dirty="0">
                <a:solidFill>
                  <a:srgbClr val="595959"/>
                </a:solidFill>
                <a:latin typeface="Arial" pitchFamily="-110" charset="0"/>
                <a:ea typeface="ＭＳ Ｐゴシック" pitchFamily="-110" charset="-128"/>
                <a:cs typeface="ＭＳ Ｐゴシック" pitchFamily="-110" charset="-128"/>
              </a:rPr>
              <a:t>© Copyright ESCWA. All rights reserved. No part of this presentation in all its property may be used or reproduced in any form without written permission</a:t>
            </a:r>
          </a:p>
        </p:txBody>
      </p:sp>
      <p:pic>
        <p:nvPicPr>
          <p:cNvPr id="4" name="Picture 3" descr="A picture containing drawing&#10;&#10;Description automatically generated">
            <a:extLst>
              <a:ext uri="{FF2B5EF4-FFF2-40B4-BE49-F238E27FC236}">
                <a16:creationId xmlns:a16="http://schemas.microsoft.com/office/drawing/2014/main" id="{2A12733E-1B53-A842-B212-11139951BD91}"/>
              </a:ext>
            </a:extLst>
          </p:cNvPr>
          <p:cNvPicPr>
            <a:picLocks noChangeAspect="1"/>
          </p:cNvPicPr>
          <p:nvPr userDrawn="1"/>
        </p:nvPicPr>
        <p:blipFill>
          <a:blip r:embed="rId2"/>
          <a:stretch>
            <a:fillRect/>
          </a:stretch>
        </p:blipFill>
        <p:spPr>
          <a:xfrm>
            <a:off x="702857" y="454648"/>
            <a:ext cx="2725617" cy="882445"/>
          </a:xfrm>
          <a:prstGeom prst="rect">
            <a:avLst/>
          </a:prstGeom>
        </p:spPr>
      </p:pic>
    </p:spTree>
    <p:extLst>
      <p:ext uri="{BB962C8B-B14F-4D97-AF65-F5344CB8AC3E}">
        <p14:creationId xmlns:p14="http://schemas.microsoft.com/office/powerpoint/2010/main" val="2045850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Regular-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FD343C2-E4F1-7F46-A2F1-08FBA3E6E026}"/>
              </a:ext>
            </a:extLst>
          </p:cNvPr>
          <p:cNvSpPr/>
          <p:nvPr userDrawn="1"/>
        </p:nvSpPr>
        <p:spPr>
          <a:xfrm>
            <a:off x="0" y="292608"/>
            <a:ext cx="12192000" cy="1078992"/>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069847" y="557783"/>
            <a:ext cx="10309115" cy="457201"/>
          </a:xfrm>
          <a:prstGeom prst="rect">
            <a:avLst/>
          </a:prstGeom>
        </p:spPr>
        <p:txBody>
          <a:bodyPr>
            <a:noAutofit/>
          </a:bodyPr>
          <a:lstStyle>
            <a:lvl1pPr marL="0" indent="0" algn="ctr">
              <a:spcBef>
                <a:spcPts val="0"/>
              </a:spcBef>
              <a:buNone/>
              <a:defRPr sz="3600" b="0" i="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3096051-E13F-F44E-BDF1-B2B2CF790B82}"/>
              </a:ext>
            </a:extLst>
          </p:cNvPr>
          <p:cNvSpPr/>
          <p:nvPr userDrawn="1"/>
        </p:nvSpPr>
        <p:spPr>
          <a:xfrm>
            <a:off x="0" y="1900069"/>
            <a:ext cx="12192000" cy="4443984"/>
          </a:xfrm>
          <a:prstGeom prst="rect">
            <a:avLst/>
          </a:prstGeom>
          <a:solidFill>
            <a:schemeClr val="bg1">
              <a:lumMod val="95000"/>
            </a:schemeClr>
          </a:solidFill>
          <a:ln>
            <a:noFill/>
          </a:ln>
        </p:spPr>
        <p:txBody>
          <a:bodyPr vert="horz" lIns="91440" tIns="45720" rIns="91440" bIns="45720" rtlCol="0" anchor="t">
            <a:normAutofit/>
          </a:bodyPr>
          <a:lstStyle/>
          <a:p>
            <a:pPr marL="0" lvl="0" indent="0" algn="r" defTabSz="914400" rtl="1" eaLnBrk="1" latinLnBrk="0" hangingPunct="1">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8" name="Content Placeholder 3">
            <a:extLst>
              <a:ext uri="{FF2B5EF4-FFF2-40B4-BE49-F238E27FC236}">
                <a16:creationId xmlns:a16="http://schemas.microsoft.com/office/drawing/2014/main" id="{60C7FB0A-A388-BB43-9634-7DEE2E8D6BA6}"/>
              </a:ext>
            </a:extLst>
          </p:cNvPr>
          <p:cNvSpPr>
            <a:spLocks noGrp="1"/>
          </p:cNvSpPr>
          <p:nvPr>
            <p:ph sz="half" idx="2"/>
          </p:nvPr>
        </p:nvSpPr>
        <p:spPr>
          <a:xfrm>
            <a:off x="1069848" y="2176948"/>
            <a:ext cx="10309115" cy="3489241"/>
          </a:xfrm>
          <a:prstGeom prst="rect">
            <a:avLst/>
          </a:prstGeom>
        </p:spPr>
        <p:txBody>
          <a:bodyPr/>
          <a:lstStyle>
            <a:lvl1pPr marL="0" indent="0">
              <a:buClr>
                <a:schemeClr val="bg1"/>
              </a:buClr>
              <a:buFontTx/>
              <a:buNone/>
              <a:defRPr sz="2800" b="0">
                <a:solidFill>
                  <a:schemeClr val="tx1">
                    <a:lumMod val="75000"/>
                    <a:lumOff val="25000"/>
                  </a:schemeClr>
                </a:solidFill>
                <a:latin typeface="Arial" panose="020B0604020202020204" pitchFamily="34" charset="0"/>
                <a:cs typeface="Arial" panose="020B0604020202020204" pitchFamily="34" charset="0"/>
              </a:defRPr>
            </a:lvl1pPr>
            <a:lvl2pPr marL="539750" indent="-265113">
              <a:buClr>
                <a:srgbClr val="0298CA"/>
              </a:buClr>
              <a:buSzPct val="120000"/>
              <a:buFont typeface="Wingdings" pitchFamily="2" charset="2"/>
              <a:buChar char="§"/>
              <a:tabLst/>
              <a:defRPr sz="2800">
                <a:solidFill>
                  <a:schemeClr val="tx1">
                    <a:lumMod val="75000"/>
                    <a:lumOff val="25000"/>
                  </a:schemeClr>
                </a:solidFill>
                <a:latin typeface="Arial" panose="020B0604020202020204" pitchFamily="34" charset="0"/>
                <a:cs typeface="Arial" panose="020B0604020202020204" pitchFamily="34" charset="0"/>
              </a:defRPr>
            </a:lvl2pPr>
            <a:lvl3pPr marL="731520" indent="-182880">
              <a:buClr>
                <a:srgbClr val="0298CA"/>
              </a:buClr>
              <a:buFont typeface="Wingdings" pitchFamily="2" charset="2"/>
              <a:buChar char="§"/>
              <a:defRPr sz="24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sp>
        <p:nvSpPr>
          <p:cNvPr id="7" name="TextBox 6">
            <a:extLst>
              <a:ext uri="{FF2B5EF4-FFF2-40B4-BE49-F238E27FC236}">
                <a16:creationId xmlns:a16="http://schemas.microsoft.com/office/drawing/2014/main" id="{71D740F2-35F7-2345-83C9-E1237EDFAFE6}"/>
              </a:ext>
            </a:extLst>
          </p:cNvPr>
          <p:cNvSpPr txBox="1"/>
          <p:nvPr userDrawn="1"/>
        </p:nvSpPr>
        <p:spPr>
          <a:xfrm>
            <a:off x="2359550" y="6480289"/>
            <a:ext cx="7081838" cy="192088"/>
          </a:xfrm>
          <a:prstGeom prst="rect">
            <a:avLst/>
          </a:prstGeom>
          <a:noFill/>
        </p:spPr>
        <p:txBody>
          <a:bodyPr>
            <a:spAutoFit/>
          </a:bodyPr>
          <a:lstStyle/>
          <a:p>
            <a:pPr algn="ctr">
              <a:defRPr/>
            </a:pPr>
            <a:r>
              <a:rPr lang="en-US" sz="650" b="1" dirty="0">
                <a:solidFill>
                  <a:srgbClr val="595959"/>
                </a:solidFill>
                <a:latin typeface="Arial" pitchFamily="-110" charset="0"/>
                <a:ea typeface="ＭＳ Ｐゴシック" pitchFamily="-110" charset="-128"/>
                <a:cs typeface="ＭＳ Ｐゴシック" pitchFamily="-110" charset="-128"/>
              </a:rPr>
              <a:t>© Copyright ESCWA. All rights reserved. No part of this presentation in all its property may be used or reproduced in any form without written permission</a:t>
            </a:r>
          </a:p>
        </p:txBody>
      </p:sp>
    </p:spTree>
    <p:extLst>
      <p:ext uri="{BB962C8B-B14F-4D97-AF65-F5344CB8AC3E}">
        <p14:creationId xmlns:p14="http://schemas.microsoft.com/office/powerpoint/2010/main" val="3676440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egular-Slide-2">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66799" y="2103120"/>
            <a:ext cx="4807789"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defRPr lang="en-US" sz="2000">
                <a:latin typeface="Arial" panose="020B0604020202020204" pitchFamily="34" charset="0"/>
                <a:cs typeface="Arial" panose="020B0604020202020204" pitchFamily="34" charset="0"/>
              </a:defRPr>
            </a:lvl1pPr>
            <a:lvl2pPr>
              <a:defRPr lang="en-US">
                <a:latin typeface="Arial" panose="020B0604020202020204" pitchFamily="34" charset="0"/>
                <a:cs typeface="Arial" panose="020B0604020202020204" pitchFamily="34" charset="0"/>
              </a:defRPr>
            </a:lvl2pPr>
            <a:lvl3pPr>
              <a:defRPr lang="en-US">
                <a:latin typeface="Arial" panose="020B0604020202020204" pitchFamily="34" charset="0"/>
                <a:cs typeface="Arial" panose="020B0604020202020204" pitchFamily="34" charset="0"/>
              </a:defRPr>
            </a:lvl3pPr>
            <a:lvl4pPr>
              <a:defRPr lang="en-US">
                <a:latin typeface="Arial" panose="020B0604020202020204" pitchFamily="34" charset="0"/>
                <a:cs typeface="Arial" panose="020B0604020202020204" pitchFamily="34" charset="0"/>
              </a:defRPr>
            </a:lvl4pPr>
            <a:lvl5pPr>
              <a:defRPr lang="en-US" dirty="0">
                <a:latin typeface="Arial" panose="020B0604020202020204" pitchFamily="34" charset="0"/>
                <a:cs typeface="Arial" panose="020B0604020202020204" pitchFamily="34" charset="0"/>
              </a:defRPr>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4" name="Content Placeholder 3"/>
          <p:cNvSpPr>
            <a:spLocks noGrp="1"/>
          </p:cNvSpPr>
          <p:nvPr>
            <p:ph sz="half" idx="2"/>
          </p:nvPr>
        </p:nvSpPr>
        <p:spPr>
          <a:xfrm>
            <a:off x="6317411" y="2103120"/>
            <a:ext cx="4807789"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defRPr lang="en-US" sz="2000">
                <a:latin typeface="Arial" panose="020B0604020202020204" pitchFamily="34" charset="0"/>
                <a:cs typeface="Arial" panose="020B0604020202020204" pitchFamily="34" charset="0"/>
              </a:defRPr>
            </a:lvl1pPr>
            <a:lvl2pPr>
              <a:defRPr lang="en-US">
                <a:latin typeface="Arial" panose="020B0604020202020204" pitchFamily="34" charset="0"/>
                <a:cs typeface="Arial" panose="020B0604020202020204" pitchFamily="34" charset="0"/>
              </a:defRPr>
            </a:lvl2pPr>
            <a:lvl3pPr>
              <a:defRPr lang="en-US">
                <a:latin typeface="Arial" panose="020B0604020202020204" pitchFamily="34" charset="0"/>
                <a:cs typeface="Arial" panose="020B0604020202020204" pitchFamily="34" charset="0"/>
              </a:defRPr>
            </a:lvl3pPr>
            <a:lvl4pPr>
              <a:defRPr lang="en-US">
                <a:latin typeface="Arial" panose="020B0604020202020204" pitchFamily="34" charset="0"/>
                <a:cs typeface="Arial" panose="020B0604020202020204" pitchFamily="34" charset="0"/>
              </a:defRPr>
            </a:lvl4pPr>
            <a:lvl5pPr>
              <a:defRPr lang="en-US" dirty="0">
                <a:latin typeface="Arial" panose="020B0604020202020204" pitchFamily="34" charset="0"/>
                <a:cs typeface="Arial" panose="020B0604020202020204" pitchFamily="34" charset="0"/>
              </a:defRPr>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9" name="Subtitle 2">
            <a:extLst>
              <a:ext uri="{FF2B5EF4-FFF2-40B4-BE49-F238E27FC236}">
                <a16:creationId xmlns:a16="http://schemas.microsoft.com/office/drawing/2014/main" id="{A781009D-B024-5E41-99BD-96A39FFAC7CB}"/>
              </a:ext>
            </a:extLst>
          </p:cNvPr>
          <p:cNvSpPr>
            <a:spLocks noGrp="1"/>
          </p:cNvSpPr>
          <p:nvPr>
            <p:ph type="subTitle" idx="12"/>
          </p:nvPr>
        </p:nvSpPr>
        <p:spPr>
          <a:xfrm>
            <a:off x="569344" y="756536"/>
            <a:ext cx="11053314" cy="457201"/>
          </a:xfrm>
          <a:prstGeom prst="rect">
            <a:avLst/>
          </a:prstGeom>
        </p:spPr>
        <p:txBody>
          <a:bodyPr anchor="ctr">
            <a:noAutofit/>
          </a:bodyPr>
          <a:lstStyle>
            <a:lvl1pPr marL="0" indent="0" algn="ctr">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Rectangle 9">
            <a:extLst>
              <a:ext uri="{FF2B5EF4-FFF2-40B4-BE49-F238E27FC236}">
                <a16:creationId xmlns:a16="http://schemas.microsoft.com/office/drawing/2014/main" id="{43116A37-68B5-474C-B721-36189B64B389}"/>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93EB9502-0651-374E-AE6C-8865823D87FA}"/>
              </a:ext>
            </a:extLst>
          </p:cNvPr>
          <p:cNvSpPr txBox="1"/>
          <p:nvPr userDrawn="1"/>
        </p:nvSpPr>
        <p:spPr>
          <a:xfrm>
            <a:off x="2359550" y="6480289"/>
            <a:ext cx="7081838" cy="192088"/>
          </a:xfrm>
          <a:prstGeom prst="rect">
            <a:avLst/>
          </a:prstGeom>
          <a:noFill/>
        </p:spPr>
        <p:txBody>
          <a:bodyPr>
            <a:spAutoFit/>
          </a:bodyPr>
          <a:lstStyle/>
          <a:p>
            <a:pPr algn="ctr">
              <a:defRPr/>
            </a:pPr>
            <a:r>
              <a:rPr lang="en-US" sz="650" b="1" dirty="0">
                <a:solidFill>
                  <a:srgbClr val="595959"/>
                </a:solidFill>
                <a:latin typeface="Arial" pitchFamily="-110" charset="0"/>
                <a:ea typeface="ＭＳ Ｐゴシック" pitchFamily="-110" charset="-128"/>
                <a:cs typeface="ＭＳ Ｐゴシック" pitchFamily="-110" charset="-128"/>
              </a:rPr>
              <a:t>© Copyright ESCWA. All rights reserved. No part of this presentation in all its property may be used or reproduced in any form without written permission</a:t>
            </a:r>
          </a:p>
        </p:txBody>
      </p:sp>
    </p:spTree>
    <p:extLst>
      <p:ext uri="{BB962C8B-B14F-4D97-AF65-F5344CB8AC3E}">
        <p14:creationId xmlns:p14="http://schemas.microsoft.com/office/powerpoint/2010/main" val="1190785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1">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EEA9544-5AC3-334B-B48C-C891D0AE5BB6}"/>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Picture Placeholder 2">
            <a:extLst>
              <a:ext uri="{FF2B5EF4-FFF2-40B4-BE49-F238E27FC236}">
                <a16:creationId xmlns:a16="http://schemas.microsoft.com/office/drawing/2014/main" id="{2127E1FB-DE01-1749-A883-9DE1FAA1FD6D}"/>
              </a:ext>
            </a:extLst>
          </p:cNvPr>
          <p:cNvSpPr>
            <a:spLocks noGrp="1" noChangeAspect="1"/>
          </p:cNvSpPr>
          <p:nvPr>
            <p:ph type="pic" idx="10"/>
          </p:nvPr>
        </p:nvSpPr>
        <p:spPr>
          <a:xfrm>
            <a:off x="569343" y="1667820"/>
            <a:ext cx="4740891" cy="4646716"/>
          </a:xfrm>
          <a:prstGeom prst="rect">
            <a:avLst/>
          </a:prstGeom>
          <a:solidFill>
            <a:schemeClr val="bg1">
              <a:lumMod val="50000"/>
            </a:schemeClr>
          </a:solidFill>
          <a:ln>
            <a:noFill/>
          </a:ln>
        </p:spPr>
        <p:txBody>
          <a:bodyPr anchor="t">
            <a:normAutofit/>
          </a:bodyPr>
          <a:lstStyle>
            <a:lvl1pPr marL="0" indent="0">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9" name="Content Placeholder 3">
            <a:extLst>
              <a:ext uri="{FF2B5EF4-FFF2-40B4-BE49-F238E27FC236}">
                <a16:creationId xmlns:a16="http://schemas.microsoft.com/office/drawing/2014/main" id="{880C0A46-5366-724C-B982-852FEE357715}"/>
              </a:ext>
            </a:extLst>
          </p:cNvPr>
          <p:cNvSpPr>
            <a:spLocks noGrp="1"/>
          </p:cNvSpPr>
          <p:nvPr>
            <p:ph sz="half" idx="2"/>
          </p:nvPr>
        </p:nvSpPr>
        <p:spPr>
          <a:xfrm>
            <a:off x="5615798" y="2520177"/>
            <a:ext cx="6006859" cy="3794360"/>
          </a:xfrm>
          <a:prstGeom prst="rect">
            <a:avLst/>
          </a:prstGeom>
        </p:spPr>
        <p:txBody>
          <a:bodyPr/>
          <a:lstStyle>
            <a:lvl1pPr marL="0" indent="0">
              <a:buClr>
                <a:schemeClr val="bg1"/>
              </a:buClr>
              <a:buFontTx/>
              <a:buNone/>
              <a:defRPr sz="2400" b="0">
                <a:solidFill>
                  <a:schemeClr val="tx1">
                    <a:lumMod val="75000"/>
                    <a:lumOff val="25000"/>
                  </a:schemeClr>
                </a:solidFill>
                <a:latin typeface="Arial" panose="020B0604020202020204" pitchFamily="34" charset="0"/>
                <a:cs typeface="Arial" panose="020B0604020202020204" pitchFamily="34" charset="0"/>
              </a:defRPr>
            </a:lvl1pPr>
            <a:lvl2pPr marL="539750" indent="-265113">
              <a:buClr>
                <a:srgbClr val="0298CA"/>
              </a:buClr>
              <a:buSzPct val="120000"/>
              <a:buFont typeface="Wingdings" pitchFamily="2" charset="2"/>
              <a:buChar char="§"/>
              <a:tabLst/>
              <a:defRPr sz="2000">
                <a:solidFill>
                  <a:schemeClr val="tx1">
                    <a:lumMod val="75000"/>
                    <a:lumOff val="25000"/>
                  </a:schemeClr>
                </a:solidFill>
                <a:latin typeface="Arial" panose="020B0604020202020204" pitchFamily="34" charset="0"/>
                <a:cs typeface="Arial" panose="020B0604020202020204" pitchFamily="34" charset="0"/>
              </a:defRPr>
            </a:lvl2pPr>
            <a:lvl3pPr marL="731520" indent="-182880">
              <a:buClr>
                <a:srgbClr val="0298CA"/>
              </a:buClr>
              <a:buFont typeface="Wingdings" pitchFamily="2" charset="2"/>
              <a:buChar char="§"/>
              <a:defRPr sz="20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sp>
        <p:nvSpPr>
          <p:cNvPr id="21" name="Subtitle 2">
            <a:extLst>
              <a:ext uri="{FF2B5EF4-FFF2-40B4-BE49-F238E27FC236}">
                <a16:creationId xmlns:a16="http://schemas.microsoft.com/office/drawing/2014/main" id="{B29941A9-FCC8-BA4F-8619-10817DC1EB46}"/>
              </a:ext>
            </a:extLst>
          </p:cNvPr>
          <p:cNvSpPr>
            <a:spLocks noGrp="1"/>
          </p:cNvSpPr>
          <p:nvPr>
            <p:ph type="subTitle" idx="1"/>
          </p:nvPr>
        </p:nvSpPr>
        <p:spPr>
          <a:xfrm>
            <a:off x="5615798" y="1667820"/>
            <a:ext cx="6006859" cy="523220"/>
          </a:xfrm>
          <a:prstGeom prst="rect">
            <a:avLst/>
          </a:prstGeom>
          <a:solidFill>
            <a:srgbClr val="0298CA"/>
          </a:solidFill>
        </p:spPr>
        <p:txBody>
          <a:bodyPr>
            <a:noAutofit/>
          </a:bodyPr>
          <a:lstStyle>
            <a:lvl1pPr marL="0" indent="0" algn="l">
              <a:spcBef>
                <a:spcPts val="0"/>
              </a:spcBef>
              <a:buNone/>
              <a:defRPr sz="2800" b="0" i="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 name="Title 1">
            <a:extLst>
              <a:ext uri="{FF2B5EF4-FFF2-40B4-BE49-F238E27FC236}">
                <a16:creationId xmlns:a16="http://schemas.microsoft.com/office/drawing/2014/main" id="{80A11D41-A025-8F48-B8C6-F006B03E7118}"/>
              </a:ext>
            </a:extLst>
          </p:cNvPr>
          <p:cNvSpPr>
            <a:spLocks noGrp="1"/>
          </p:cNvSpPr>
          <p:nvPr>
            <p:ph type="title" hasCustomPrompt="1"/>
          </p:nvPr>
        </p:nvSpPr>
        <p:spPr>
          <a:xfrm>
            <a:off x="569343" y="755180"/>
            <a:ext cx="11053314" cy="457247"/>
          </a:xfrm>
          <a:prstGeom prst="rect">
            <a:avLst/>
          </a:prstGeom>
        </p:spPr>
        <p:txBody>
          <a:bodyPr/>
          <a:lstStyle>
            <a:lvl1pPr algn="ctr">
              <a:defRPr sz="3200" b="0">
                <a:solidFill>
                  <a:schemeClr val="tx1">
                    <a:lumMod val="65000"/>
                    <a:lumOff val="35000"/>
                  </a:schemeClr>
                </a:solidFill>
                <a:latin typeface="Arial" panose="020B0604020202020204" pitchFamily="34" charset="0"/>
                <a:cs typeface="Arial" panose="020B0604020202020204" pitchFamily="34" charset="0"/>
              </a:defRPr>
            </a:lvl1pPr>
          </a:lstStyle>
          <a:p>
            <a:r>
              <a:rPr lang="en-US" dirty="0"/>
              <a:t>Click to edit Master subtitle style</a:t>
            </a:r>
          </a:p>
        </p:txBody>
      </p:sp>
      <p:sp>
        <p:nvSpPr>
          <p:cNvPr id="8" name="TextBox 7">
            <a:extLst>
              <a:ext uri="{FF2B5EF4-FFF2-40B4-BE49-F238E27FC236}">
                <a16:creationId xmlns:a16="http://schemas.microsoft.com/office/drawing/2014/main" id="{EB824BFB-9B54-6C4C-88F1-178D3CEDC342}"/>
              </a:ext>
            </a:extLst>
          </p:cNvPr>
          <p:cNvSpPr txBox="1"/>
          <p:nvPr userDrawn="1"/>
        </p:nvSpPr>
        <p:spPr>
          <a:xfrm>
            <a:off x="2359550" y="6480289"/>
            <a:ext cx="7081838" cy="192088"/>
          </a:xfrm>
          <a:prstGeom prst="rect">
            <a:avLst/>
          </a:prstGeom>
          <a:noFill/>
        </p:spPr>
        <p:txBody>
          <a:bodyPr>
            <a:spAutoFit/>
          </a:bodyPr>
          <a:lstStyle/>
          <a:p>
            <a:pPr algn="ctr">
              <a:defRPr/>
            </a:pPr>
            <a:r>
              <a:rPr lang="en-US" sz="650" b="1" dirty="0">
                <a:solidFill>
                  <a:srgbClr val="595959"/>
                </a:solidFill>
                <a:latin typeface="Arial" pitchFamily="-110" charset="0"/>
                <a:ea typeface="ＭＳ Ｐゴシック" pitchFamily="-110" charset="-128"/>
                <a:cs typeface="ＭＳ Ｐゴシック" pitchFamily="-110" charset="-128"/>
              </a:rPr>
              <a:t>© Copyright ESCWA. All rights reserved. No part of this presentation in all its property may be used or reproduced in any form without written permission</a:t>
            </a:r>
          </a:p>
        </p:txBody>
      </p:sp>
    </p:spTree>
    <p:extLst>
      <p:ext uri="{BB962C8B-B14F-4D97-AF65-F5344CB8AC3E}">
        <p14:creationId xmlns:p14="http://schemas.microsoft.com/office/powerpoint/2010/main" val="2223757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2">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1F491C28-1C81-1C4B-9AB0-2D9AF3487468}"/>
              </a:ext>
            </a:extLst>
          </p:cNvPr>
          <p:cNvSpPr/>
          <p:nvPr userDrawn="1"/>
        </p:nvSpPr>
        <p:spPr>
          <a:xfrm>
            <a:off x="0" y="1647645"/>
            <a:ext cx="7272069" cy="4696408"/>
          </a:xfrm>
          <a:prstGeom prst="rect">
            <a:avLst/>
          </a:prstGeom>
          <a:solidFill>
            <a:schemeClr val="bg1">
              <a:lumMod val="95000"/>
            </a:schemeClr>
          </a:solidFill>
          <a:ln>
            <a:noFill/>
          </a:ln>
        </p:spPr>
        <p:txBody>
          <a:bodyPr vert="horz" lIns="91440" tIns="45720" rIns="91440" bIns="45720" rtlCol="0" anchor="t">
            <a:normAutofit/>
          </a:bodyPr>
          <a:lstStyle/>
          <a:p>
            <a:pPr lvl="0" indent="0">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20" name="Content Placeholder 3">
            <a:extLst>
              <a:ext uri="{FF2B5EF4-FFF2-40B4-BE49-F238E27FC236}">
                <a16:creationId xmlns:a16="http://schemas.microsoft.com/office/drawing/2014/main" id="{8DECF708-1018-C14B-B4FB-738EA23F225C}"/>
              </a:ext>
            </a:extLst>
          </p:cNvPr>
          <p:cNvSpPr>
            <a:spLocks noGrp="1"/>
          </p:cNvSpPr>
          <p:nvPr>
            <p:ph sz="half" idx="2"/>
          </p:nvPr>
        </p:nvSpPr>
        <p:spPr>
          <a:xfrm>
            <a:off x="1069848" y="2176948"/>
            <a:ext cx="5926175" cy="3489241"/>
          </a:xfrm>
          <a:prstGeom prst="rect">
            <a:avLst/>
          </a:prstGeom>
        </p:spPr>
        <p:txBody>
          <a:bodyPr/>
          <a:lstStyle>
            <a:lvl1pPr marL="0" indent="0">
              <a:buClr>
                <a:schemeClr val="bg1"/>
              </a:buClr>
              <a:buFontTx/>
              <a:buNone/>
              <a:defRPr sz="2400" b="0">
                <a:solidFill>
                  <a:schemeClr val="tx1">
                    <a:lumMod val="75000"/>
                    <a:lumOff val="25000"/>
                  </a:schemeClr>
                </a:solidFill>
                <a:latin typeface="Arial" panose="020B0604020202020204" pitchFamily="34" charset="0"/>
                <a:cs typeface="Arial" panose="020B0604020202020204" pitchFamily="34" charset="0"/>
              </a:defRPr>
            </a:lvl1pPr>
            <a:lvl2pPr marL="539750" indent="-265113">
              <a:buClr>
                <a:srgbClr val="0298CA"/>
              </a:buClr>
              <a:buSzPct val="120000"/>
              <a:buFont typeface="Wingdings" pitchFamily="2" charset="2"/>
              <a:buChar char="§"/>
              <a:tabLst/>
              <a:defRPr sz="2000">
                <a:solidFill>
                  <a:schemeClr val="tx1">
                    <a:lumMod val="75000"/>
                    <a:lumOff val="25000"/>
                  </a:schemeClr>
                </a:solidFill>
                <a:latin typeface="Arial" panose="020B0604020202020204" pitchFamily="34" charset="0"/>
                <a:cs typeface="Arial" panose="020B0604020202020204" pitchFamily="34" charset="0"/>
              </a:defRPr>
            </a:lvl2pPr>
            <a:lvl3pPr marL="731520" indent="-182880">
              <a:buClr>
                <a:srgbClr val="0298CA"/>
              </a:buClr>
              <a:buFont typeface="Wingdings" pitchFamily="2" charset="2"/>
              <a:buChar char="§"/>
              <a:defRPr sz="20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sp>
        <p:nvSpPr>
          <p:cNvPr id="22" name="Subtitle 2">
            <a:extLst>
              <a:ext uri="{FF2B5EF4-FFF2-40B4-BE49-F238E27FC236}">
                <a16:creationId xmlns:a16="http://schemas.microsoft.com/office/drawing/2014/main" id="{41BD8A75-37CC-DB42-B7DE-45550037B05C}"/>
              </a:ext>
            </a:extLst>
          </p:cNvPr>
          <p:cNvSpPr>
            <a:spLocks noGrp="1"/>
          </p:cNvSpPr>
          <p:nvPr>
            <p:ph type="subTitle" idx="1"/>
          </p:nvPr>
        </p:nvSpPr>
        <p:spPr>
          <a:xfrm>
            <a:off x="569342" y="760146"/>
            <a:ext cx="11053314" cy="445211"/>
          </a:xfrm>
          <a:prstGeom prst="rect">
            <a:avLst/>
          </a:prstGeom>
        </p:spPr>
        <p:txBody>
          <a:bodyPr anchor="ctr">
            <a:noAutofit/>
          </a:bodyPr>
          <a:lstStyle>
            <a:lvl1pPr marL="0" indent="0" algn="ctr">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5" name="Rectangle 24">
            <a:extLst>
              <a:ext uri="{FF2B5EF4-FFF2-40B4-BE49-F238E27FC236}">
                <a16:creationId xmlns:a16="http://schemas.microsoft.com/office/drawing/2014/main" id="{24E4188F-9D81-A643-9345-14A4F431EF04}"/>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Picture Placeholder 2">
            <a:extLst>
              <a:ext uri="{FF2B5EF4-FFF2-40B4-BE49-F238E27FC236}">
                <a16:creationId xmlns:a16="http://schemas.microsoft.com/office/drawing/2014/main" id="{1E7D02E7-91C4-7B41-A3D5-A424AC8F98F1}"/>
              </a:ext>
            </a:extLst>
          </p:cNvPr>
          <p:cNvSpPr>
            <a:spLocks noGrp="1" noChangeAspect="1"/>
          </p:cNvSpPr>
          <p:nvPr>
            <p:ph type="pic" idx="10"/>
          </p:nvPr>
        </p:nvSpPr>
        <p:spPr>
          <a:xfrm>
            <a:off x="7272069" y="1647645"/>
            <a:ext cx="4919932" cy="4675517"/>
          </a:xfrm>
          <a:prstGeom prst="rect">
            <a:avLst/>
          </a:prstGeom>
          <a:solidFill>
            <a:schemeClr val="bg1">
              <a:lumMod val="50000"/>
            </a:schemeClr>
          </a:solidFill>
          <a:ln>
            <a:noFill/>
          </a:ln>
        </p:spPr>
        <p:txBody>
          <a:bodyPr anchor="t">
            <a:normAutofit/>
          </a:bodyPr>
          <a:lstStyle>
            <a:lvl1pPr marL="0" indent="0">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8" name="TextBox 7">
            <a:extLst>
              <a:ext uri="{FF2B5EF4-FFF2-40B4-BE49-F238E27FC236}">
                <a16:creationId xmlns:a16="http://schemas.microsoft.com/office/drawing/2014/main" id="{56DC2DEF-3FD0-7646-8C5D-4BC29625845B}"/>
              </a:ext>
            </a:extLst>
          </p:cNvPr>
          <p:cNvSpPr txBox="1"/>
          <p:nvPr userDrawn="1"/>
        </p:nvSpPr>
        <p:spPr>
          <a:xfrm>
            <a:off x="2359550" y="6480289"/>
            <a:ext cx="7081838" cy="192088"/>
          </a:xfrm>
          <a:prstGeom prst="rect">
            <a:avLst/>
          </a:prstGeom>
          <a:noFill/>
        </p:spPr>
        <p:txBody>
          <a:bodyPr>
            <a:spAutoFit/>
          </a:bodyPr>
          <a:lstStyle/>
          <a:p>
            <a:pPr algn="ctr">
              <a:defRPr/>
            </a:pPr>
            <a:r>
              <a:rPr lang="en-US" sz="650" b="1" dirty="0">
                <a:solidFill>
                  <a:srgbClr val="595959"/>
                </a:solidFill>
                <a:latin typeface="Arial" pitchFamily="-110" charset="0"/>
                <a:ea typeface="ＭＳ Ｐゴシック" pitchFamily="-110" charset="-128"/>
                <a:cs typeface="ＭＳ Ｐゴシック" pitchFamily="-110" charset="-128"/>
              </a:rPr>
              <a:t>© Copyright ESCWA. All rights reserved. No part of this presentation in all its property may be used or reproduced in any form without written permission</a:t>
            </a:r>
          </a:p>
        </p:txBody>
      </p:sp>
    </p:spTree>
    <p:extLst>
      <p:ext uri="{BB962C8B-B14F-4D97-AF65-F5344CB8AC3E}">
        <p14:creationId xmlns:p14="http://schemas.microsoft.com/office/powerpoint/2010/main" val="679556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3">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B76C77A-CF0D-6B49-8F42-BA0614C47329}"/>
              </a:ext>
            </a:extLst>
          </p:cNvPr>
          <p:cNvSpPr>
            <a:spLocks noGrp="1"/>
          </p:cNvSpPr>
          <p:nvPr>
            <p:ph type="subTitle" idx="1"/>
          </p:nvPr>
        </p:nvSpPr>
        <p:spPr>
          <a:xfrm>
            <a:off x="569342" y="770082"/>
            <a:ext cx="11053314" cy="435571"/>
          </a:xfrm>
          <a:prstGeom prst="rect">
            <a:avLst/>
          </a:prstGeom>
        </p:spPr>
        <p:txBody>
          <a:bodyPr anchor="ctr">
            <a:noAutofit/>
          </a:bodyPr>
          <a:lstStyle>
            <a:lvl1pPr marL="0" indent="0" algn="ctr">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AD2BC8A-87D2-3B4B-8E07-948CDAD1C0FF}"/>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icture Placeholder 2">
            <a:extLst>
              <a:ext uri="{FF2B5EF4-FFF2-40B4-BE49-F238E27FC236}">
                <a16:creationId xmlns:a16="http://schemas.microsoft.com/office/drawing/2014/main" id="{4966C2B8-14B1-D844-8BCE-CFFC3E09E791}"/>
              </a:ext>
            </a:extLst>
          </p:cNvPr>
          <p:cNvSpPr>
            <a:spLocks noGrp="1" noChangeAspect="1"/>
          </p:cNvSpPr>
          <p:nvPr>
            <p:ph type="pic" idx="10"/>
          </p:nvPr>
        </p:nvSpPr>
        <p:spPr>
          <a:xfrm>
            <a:off x="914400" y="1647645"/>
            <a:ext cx="3157267" cy="2915729"/>
          </a:xfrm>
          <a:prstGeom prst="rect">
            <a:avLst/>
          </a:prstGeom>
          <a:solidFill>
            <a:schemeClr val="bg1">
              <a:lumMod val="50000"/>
            </a:schemeClr>
          </a:solidFill>
          <a:ln>
            <a:noFill/>
          </a:ln>
        </p:spPr>
        <p:txBody>
          <a:bodyPr anchor="t">
            <a:normAutofit/>
          </a:bodyPr>
          <a:lstStyle>
            <a:lvl1pPr marL="0" indent="0">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7" name="Picture Placeholder 2">
            <a:extLst>
              <a:ext uri="{FF2B5EF4-FFF2-40B4-BE49-F238E27FC236}">
                <a16:creationId xmlns:a16="http://schemas.microsoft.com/office/drawing/2014/main" id="{923023EC-B05C-C24A-B73E-45D4DC9F81B5}"/>
              </a:ext>
            </a:extLst>
          </p:cNvPr>
          <p:cNvSpPr>
            <a:spLocks noGrp="1" noChangeAspect="1"/>
          </p:cNvSpPr>
          <p:nvPr>
            <p:ph type="pic" idx="11"/>
          </p:nvPr>
        </p:nvSpPr>
        <p:spPr>
          <a:xfrm>
            <a:off x="4502989" y="1647645"/>
            <a:ext cx="3157267" cy="2915729"/>
          </a:xfrm>
          <a:prstGeom prst="rect">
            <a:avLst/>
          </a:prstGeom>
          <a:solidFill>
            <a:schemeClr val="bg1">
              <a:lumMod val="50000"/>
            </a:schemeClr>
          </a:solidFill>
          <a:ln>
            <a:noFill/>
          </a:ln>
        </p:spPr>
        <p:txBody>
          <a:bodyPr anchor="t">
            <a:normAutofit/>
          </a:bodyPr>
          <a:lstStyle>
            <a:lvl1pPr marL="0" indent="0">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8" name="Picture Placeholder 2">
            <a:extLst>
              <a:ext uri="{FF2B5EF4-FFF2-40B4-BE49-F238E27FC236}">
                <a16:creationId xmlns:a16="http://schemas.microsoft.com/office/drawing/2014/main" id="{72203630-8FEC-264E-AB2E-768E00B03D1F}"/>
              </a:ext>
            </a:extLst>
          </p:cNvPr>
          <p:cNvSpPr>
            <a:spLocks noGrp="1" noChangeAspect="1"/>
          </p:cNvSpPr>
          <p:nvPr>
            <p:ph type="pic" idx="12"/>
          </p:nvPr>
        </p:nvSpPr>
        <p:spPr>
          <a:xfrm>
            <a:off x="8117457" y="1647645"/>
            <a:ext cx="3157267" cy="2915729"/>
          </a:xfrm>
          <a:prstGeom prst="rect">
            <a:avLst/>
          </a:prstGeom>
          <a:solidFill>
            <a:schemeClr val="bg1">
              <a:lumMod val="50000"/>
            </a:schemeClr>
          </a:solidFill>
          <a:ln>
            <a:noFill/>
          </a:ln>
        </p:spPr>
        <p:txBody>
          <a:bodyPr anchor="t">
            <a:normAutofit/>
          </a:bodyPr>
          <a:lstStyle>
            <a:lvl1pPr marL="0" indent="0">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9" name="Text Placeholder 3">
            <a:extLst>
              <a:ext uri="{FF2B5EF4-FFF2-40B4-BE49-F238E27FC236}">
                <a16:creationId xmlns:a16="http://schemas.microsoft.com/office/drawing/2014/main" id="{49638F89-8167-1C48-8ABE-8B575A26F35D}"/>
              </a:ext>
            </a:extLst>
          </p:cNvPr>
          <p:cNvSpPr>
            <a:spLocks noGrp="1"/>
          </p:cNvSpPr>
          <p:nvPr>
            <p:ph type="body" sz="half" idx="2"/>
          </p:nvPr>
        </p:nvSpPr>
        <p:spPr>
          <a:xfrm>
            <a:off x="914400"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1" name="Text Placeholder 3">
            <a:extLst>
              <a:ext uri="{FF2B5EF4-FFF2-40B4-BE49-F238E27FC236}">
                <a16:creationId xmlns:a16="http://schemas.microsoft.com/office/drawing/2014/main" id="{E0FB25C7-ABFD-C644-BC4A-54D5562E4FDF}"/>
              </a:ext>
            </a:extLst>
          </p:cNvPr>
          <p:cNvSpPr>
            <a:spLocks noGrp="1"/>
          </p:cNvSpPr>
          <p:nvPr>
            <p:ph type="body" sz="half" idx="13"/>
          </p:nvPr>
        </p:nvSpPr>
        <p:spPr>
          <a:xfrm>
            <a:off x="4511615"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2" name="Text Placeholder 3">
            <a:extLst>
              <a:ext uri="{FF2B5EF4-FFF2-40B4-BE49-F238E27FC236}">
                <a16:creationId xmlns:a16="http://schemas.microsoft.com/office/drawing/2014/main" id="{7DAAA585-2378-CB4D-81AD-4912C9F269FF}"/>
              </a:ext>
            </a:extLst>
          </p:cNvPr>
          <p:cNvSpPr>
            <a:spLocks noGrp="1"/>
          </p:cNvSpPr>
          <p:nvPr>
            <p:ph type="body" sz="half" idx="14"/>
          </p:nvPr>
        </p:nvSpPr>
        <p:spPr>
          <a:xfrm>
            <a:off x="8108830"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6" name="TextBox 15">
            <a:extLst>
              <a:ext uri="{FF2B5EF4-FFF2-40B4-BE49-F238E27FC236}">
                <a16:creationId xmlns:a16="http://schemas.microsoft.com/office/drawing/2014/main" id="{4DB0F16E-0593-1844-A6B9-FB4ADD448393}"/>
              </a:ext>
            </a:extLst>
          </p:cNvPr>
          <p:cNvSpPr txBox="1"/>
          <p:nvPr userDrawn="1"/>
        </p:nvSpPr>
        <p:spPr>
          <a:xfrm>
            <a:off x="2359550" y="6480289"/>
            <a:ext cx="7081838" cy="192088"/>
          </a:xfrm>
          <a:prstGeom prst="rect">
            <a:avLst/>
          </a:prstGeom>
          <a:noFill/>
        </p:spPr>
        <p:txBody>
          <a:bodyPr>
            <a:spAutoFit/>
          </a:bodyPr>
          <a:lstStyle/>
          <a:p>
            <a:pPr algn="ctr">
              <a:defRPr/>
            </a:pPr>
            <a:r>
              <a:rPr lang="en-US" sz="650" b="1" dirty="0">
                <a:solidFill>
                  <a:srgbClr val="595959"/>
                </a:solidFill>
                <a:latin typeface="Arial" pitchFamily="-110" charset="0"/>
                <a:ea typeface="ＭＳ Ｐゴシック" pitchFamily="-110" charset="-128"/>
                <a:cs typeface="ＭＳ Ｐゴシック" pitchFamily="-110" charset="-128"/>
              </a:rPr>
              <a:t>© Copyright ESCWA. All rights reserved. No part of this presentation in all its property may be used or reproduced in any form without written permission</a:t>
            </a:r>
          </a:p>
        </p:txBody>
      </p:sp>
      <p:sp>
        <p:nvSpPr>
          <p:cNvPr id="13" name="Rectangle 12">
            <a:extLst>
              <a:ext uri="{FF2B5EF4-FFF2-40B4-BE49-F238E27FC236}">
                <a16:creationId xmlns:a16="http://schemas.microsoft.com/office/drawing/2014/main" id="{26F6785F-B54A-1840-AB01-17308E8C5591}"/>
              </a:ext>
            </a:extLst>
          </p:cNvPr>
          <p:cNvSpPr/>
          <p:nvPr userDrawn="1"/>
        </p:nvSpPr>
        <p:spPr>
          <a:xfrm>
            <a:off x="2303254" y="4390847"/>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A3E7992-0396-1E46-9F28-525A57944B35}"/>
              </a:ext>
            </a:extLst>
          </p:cNvPr>
          <p:cNvSpPr/>
          <p:nvPr userDrawn="1"/>
        </p:nvSpPr>
        <p:spPr>
          <a:xfrm>
            <a:off x="5900469" y="4390847"/>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F5ACCBD-F044-6E41-A7DE-DC956B809ECB}"/>
              </a:ext>
            </a:extLst>
          </p:cNvPr>
          <p:cNvSpPr/>
          <p:nvPr userDrawn="1"/>
        </p:nvSpPr>
        <p:spPr>
          <a:xfrm>
            <a:off x="9497684" y="4390847"/>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55988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36601761"/>
      </p:ext>
    </p:extLst>
  </p:cSld>
  <p:clrMap bg1="lt1" tx1="dk1" bg2="lt2" tx2="dk2" accent1="accent1" accent2="accent2" accent3="accent3" accent4="accent4" accent5="accent5" accent6="accent6" hlink="hlink" folHlink="folHlink"/>
  <p:sldLayoutIdLst>
    <p:sldLayoutId id="2147483732" r:id="rId1"/>
    <p:sldLayoutId id="2147483738" r:id="rId2"/>
    <p:sldLayoutId id="2147483739" r:id="rId3"/>
    <p:sldLayoutId id="2147483740" r:id="rId4"/>
    <p:sldLayoutId id="2147483741" r:id="rId5"/>
    <p:sldLayoutId id="2147483735" r:id="rId6"/>
    <p:sldLayoutId id="2147483733" r:id="rId7"/>
    <p:sldLayoutId id="2147483734" r:id="rId8"/>
    <p:sldLayoutId id="2147483742" r:id="rId9"/>
    <p:sldLayoutId id="2147483745" r:id="rId10"/>
    <p:sldLayoutId id="2147483744" r:id="rId11"/>
    <p:sldLayoutId id="2147483746" r:id="rId12"/>
    <p:sldLayoutId id="2147483743" r:id="rId13"/>
  </p:sldLayoutIdLst>
  <p:hf sldNum="0" hdr="0" ftr="0" dt="0"/>
  <p:txStyles>
    <p:titleStyle>
      <a:lvl1pPr algn="l" defTabSz="914400" rtl="0" eaLnBrk="1" latinLnBrk="0" hangingPunct="1">
        <a:lnSpc>
          <a:spcPct val="90000"/>
        </a:lnSpc>
        <a:spcBef>
          <a:spcPct val="0"/>
        </a:spcBef>
        <a:buNone/>
        <a:defRPr lang="en-US" sz="4000" b="1"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D75DE-66E1-4926-9CE0-5DD0C3F34558}"/>
              </a:ext>
            </a:extLst>
          </p:cNvPr>
          <p:cNvSpPr>
            <a:spLocks noGrp="1"/>
          </p:cNvSpPr>
          <p:nvPr>
            <p:ph type="ctrTitle"/>
          </p:nvPr>
        </p:nvSpPr>
        <p:spPr/>
        <p:txBody>
          <a:bodyPr/>
          <a:lstStyle/>
          <a:p>
            <a:r>
              <a:rPr lang="ar-LB" dirty="0"/>
              <a:t>الوضع الراهن</a:t>
            </a:r>
            <a:endParaRPr lang="en-US" dirty="0"/>
          </a:p>
        </p:txBody>
      </p:sp>
    </p:spTree>
    <p:extLst>
      <p:ext uri="{BB962C8B-B14F-4D97-AF65-F5344CB8AC3E}">
        <p14:creationId xmlns:p14="http://schemas.microsoft.com/office/powerpoint/2010/main" val="2342381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E3DFBADD-59C4-45D3-B90E-B437028A5A20}"/>
              </a:ext>
            </a:extLst>
          </p:cNvPr>
          <p:cNvSpPr>
            <a:spLocks noGrp="1"/>
          </p:cNvSpPr>
          <p:nvPr>
            <p:ph type="subTitle" idx="1"/>
          </p:nvPr>
        </p:nvSpPr>
        <p:spPr/>
        <p:txBody>
          <a:bodyPr/>
          <a:lstStyle/>
          <a:p>
            <a:pPr rtl="1"/>
            <a:r>
              <a:rPr lang="ar-LB" dirty="0"/>
              <a:t>هيكل الفصل</a:t>
            </a:r>
            <a:endParaRPr lang="en-US" dirty="0"/>
          </a:p>
        </p:txBody>
      </p:sp>
      <p:sp>
        <p:nvSpPr>
          <p:cNvPr id="3" name="Content Placeholder 2">
            <a:extLst>
              <a:ext uri="{FF2B5EF4-FFF2-40B4-BE49-F238E27FC236}">
                <a16:creationId xmlns:a16="http://schemas.microsoft.com/office/drawing/2014/main" id="{70BD7071-797F-499F-A68C-BD289602B25F}"/>
              </a:ext>
            </a:extLst>
          </p:cNvPr>
          <p:cNvSpPr>
            <a:spLocks noGrp="1"/>
          </p:cNvSpPr>
          <p:nvPr>
            <p:ph sz="half" idx="2"/>
          </p:nvPr>
        </p:nvSpPr>
        <p:spPr>
          <a:xfrm>
            <a:off x="445168" y="2064333"/>
            <a:ext cx="10933795" cy="4235884"/>
          </a:xfrm>
        </p:spPr>
        <p:txBody>
          <a:bodyPr/>
          <a:lstStyle/>
          <a:p>
            <a:pPr algn="r" rtl="1">
              <a:buClr>
                <a:schemeClr val="tx1"/>
              </a:buClr>
            </a:pP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يهدف</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الفصل</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الثاني</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من</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التقرير</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إلى</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تقديم</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صورة</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محدثة</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للفقر</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في</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المنطقة</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العربية</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في</a:t>
            </a:r>
            <a:r>
              <a:rPr lang="ar-SA" sz="1800" dirty="0">
                <a:solidFill>
                  <a:srgbClr val="575756"/>
                </a:solidFill>
                <a:effectLst/>
                <a:latin typeface="Univers" panose="020B0503020202020204" pitchFamily="34" charset="0"/>
                <a:ea typeface="Yu Mincho" panose="02020400000000000000" pitchFamily="18" charset="-128"/>
                <a:cs typeface="Noto Naskh Arabic UI"/>
              </a:rPr>
              <a:t> 2020-2023</a:t>
            </a:r>
            <a:r>
              <a:rPr lang="ar-LB"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نظرًا</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لندرة</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البيانات</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منذ</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انتشار</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Times New Roman" panose="02020603050405020304" pitchFamily="18" charset="0"/>
                <a:cs typeface="Noto Naskh Arabic"/>
              </a:rPr>
              <a:t>كوفيد-1</a:t>
            </a:r>
            <a:r>
              <a:rPr lang="ar-LB" sz="1800" dirty="0">
                <a:solidFill>
                  <a:srgbClr val="575756"/>
                </a:solidFill>
                <a:effectLst/>
                <a:latin typeface="Univers" panose="020B0503020202020204" pitchFamily="34" charset="0"/>
                <a:ea typeface="Times New Roman" panose="02020603050405020304" pitchFamily="18" charset="0"/>
                <a:cs typeface="Noto Naskh Arabic"/>
              </a:rPr>
              <a:t>9</a:t>
            </a:r>
            <a:r>
              <a:rPr lang="en-GB" sz="1800" dirty="0">
                <a:solidFill>
                  <a:srgbClr val="575756"/>
                </a:solidFill>
                <a:effectLst/>
                <a:latin typeface="Noto Naskh Arabic UI"/>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يقتصر</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Arial" panose="020B0604020202020204" pitchFamily="34" charset="0"/>
              </a:rPr>
              <a:t>هذا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الفصل</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على</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الإبلاغ</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عن</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b="1"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لوحة</a:t>
            </a:r>
            <a:r>
              <a:rPr lang="ar-SA" sz="1800" b="1" dirty="0">
                <a:solidFill>
                  <a:srgbClr val="575756"/>
                </a:solidFill>
                <a:effectLst/>
                <a:latin typeface="Univers" panose="020B0503020202020204" pitchFamily="34" charset="0"/>
                <a:ea typeface="Yu Mincho" panose="02020400000000000000" pitchFamily="18" charset="-128"/>
                <a:cs typeface="Noto Naskh Arabic UI"/>
              </a:rPr>
              <a:t> </a:t>
            </a:r>
            <a:r>
              <a:rPr lang="ar-SA" sz="1800" b="1"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معلومات</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للتأثيرات</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على</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المؤشرات</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والأبعاد</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الرئيسية</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المستقلة</a:t>
            </a:r>
            <a:r>
              <a:rPr lang="ar-SA" sz="1800" dirty="0">
                <a:solidFill>
                  <a:srgbClr val="575756"/>
                </a:solidFill>
                <a:effectLst/>
                <a:latin typeface="Univers" panose="020B0503020202020204" pitchFamily="34" charset="0"/>
                <a:ea typeface="Yu Mincho" panose="02020400000000000000" pitchFamily="18" charset="-128"/>
                <a:cs typeface="Noto Naskh Arabic UI"/>
              </a:rPr>
              <a:t>.</a:t>
            </a:r>
            <a:endParaRPr lang="ar-LB"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endParaRPr>
          </a:p>
          <a:p>
            <a:pPr marL="882650" lvl="1" indent="-342900" algn="r" rtl="1">
              <a:buClr>
                <a:schemeClr val="tx1"/>
              </a:buClr>
              <a:buFont typeface="Arial" panose="020B0604020202020204" pitchFamily="34" charset="0"/>
              <a:buChar char="•"/>
            </a:pPr>
            <a:r>
              <a:rPr lang="ar-LB" sz="1800" dirty="0">
                <a:solidFill>
                  <a:srgbClr val="575756"/>
                </a:solidFill>
                <a:latin typeface="Univers" panose="020B0503020202020204" pitchFamily="34" charset="0"/>
                <a:ea typeface="Yu Mincho" panose="02020400000000000000" pitchFamily="18" charset="-128"/>
                <a:cs typeface="Times New Roman" panose="02020603050405020304" pitchFamily="18" charset="0"/>
              </a:rPr>
              <a:t>أولاً، يبدأ الفصل بموجز عن تأثير جائحة كوفد-19 و الصراع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الأوكراني</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LB" sz="1800" dirty="0">
                <a:solidFill>
                  <a:srgbClr val="575756"/>
                </a:solidFill>
                <a:effectLst/>
                <a:latin typeface="Univers" panose="020B0503020202020204" pitchFamily="34" charset="0"/>
                <a:ea typeface="Yu Mincho" panose="02020400000000000000" pitchFamily="18" charset="-128"/>
                <a:cs typeface="Noto Naskh Arabic UI"/>
              </a:rPr>
              <a:t>على الإقتصاد الكلي بما فيها ارتفاع الأسعار، إنخفاض الناتج المحلي، و الاضطرابات في </a:t>
            </a:r>
            <a:r>
              <a:rPr lang="ar-SA" sz="1800" dirty="0">
                <a:solidFill>
                  <a:srgbClr val="575756"/>
                </a:solidFill>
                <a:effectLst/>
                <a:latin typeface="Univers" panose="020B0503020202020204" pitchFamily="34" charset="0"/>
                <a:ea typeface="Times New Roman" panose="02020603050405020304" pitchFamily="18" charset="0"/>
                <a:cs typeface="Noto Naskh Arabic"/>
              </a:rPr>
              <a:t>سلاسل التوريد وقطاعي التجارة والسفر والسياحة</a:t>
            </a:r>
            <a:r>
              <a:rPr lang="ar-LB" sz="1800" dirty="0">
                <a:solidFill>
                  <a:srgbClr val="575756"/>
                </a:solidFill>
                <a:effectLst/>
                <a:latin typeface="Univers" panose="020B0503020202020204" pitchFamily="34" charset="0"/>
                <a:ea typeface="Times New Roman" panose="02020603050405020304" pitchFamily="18" charset="0"/>
                <a:cs typeface="Noto Naskh Arabic"/>
              </a:rPr>
              <a:t>.</a:t>
            </a:r>
          </a:p>
          <a:p>
            <a:pPr marL="882650" lvl="1" indent="-342900" algn="r" rtl="1">
              <a:buClr>
                <a:schemeClr val="tx1"/>
              </a:buClr>
              <a:buFont typeface="Arial" panose="020B0604020202020204" pitchFamily="34" charset="0"/>
              <a:buChar char="•"/>
            </a:pPr>
            <a:r>
              <a:rPr lang="ar-LB" sz="1800" dirty="0">
                <a:solidFill>
                  <a:srgbClr val="575756"/>
                </a:solidFill>
                <a:latin typeface="Univers" panose="020B0503020202020204" pitchFamily="34" charset="0"/>
                <a:ea typeface="Yu Mincho" panose="02020400000000000000" pitchFamily="18" charset="-128"/>
                <a:cs typeface="Times New Roman" panose="02020603050405020304" pitchFamily="18" charset="0"/>
              </a:rPr>
              <a:t>ثم،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يعرض</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تأثير</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هذه</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الصدمات</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على</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قياس</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الفقر النقدي</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باستخدام</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التوقعات</a:t>
            </a:r>
            <a:r>
              <a:rPr lang="ar-SA" sz="1800" dirty="0">
                <a:solidFill>
                  <a:srgbClr val="575756"/>
                </a:solidFill>
                <a:effectLst/>
                <a:latin typeface="Univers" panose="020B0503020202020204" pitchFamily="34" charset="0"/>
                <a:ea typeface="Yu Mincho" panose="02020400000000000000" pitchFamily="18" charset="-128"/>
                <a:cs typeface="Noto Naskh Arabic UI"/>
              </a:rPr>
              <a:t>.</a:t>
            </a:r>
            <a:r>
              <a:rPr lang="en-US"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Times New Roman" panose="02020603050405020304" pitchFamily="18" charset="0"/>
                <a:cs typeface="Noto Naskh Arabic"/>
              </a:rPr>
              <a:t>من المتوقع أن تُلحق الصدمة غير المسبوقة التي تعرضت لها المنطقة في ظلّ جائحة كوفيد-19 خسائر كبيرة بدخل الأسرة</a:t>
            </a:r>
            <a:r>
              <a:rPr lang="ar-LB" sz="1800" dirty="0">
                <a:solidFill>
                  <a:srgbClr val="575756"/>
                </a:solidFill>
                <a:effectLst/>
                <a:latin typeface="Univers" panose="020B0503020202020204" pitchFamily="34" charset="0"/>
                <a:ea typeface="Times New Roman" panose="02020603050405020304" pitchFamily="18" charset="0"/>
                <a:cs typeface="Noto Naskh Arabic"/>
              </a:rPr>
              <a:t> و </a:t>
            </a:r>
            <a:r>
              <a:rPr lang="ar-SA" sz="1800" dirty="0">
                <a:solidFill>
                  <a:srgbClr val="575756"/>
                </a:solidFill>
                <a:effectLst/>
                <a:latin typeface="Univers" panose="020B0503020202020204" pitchFamily="34" charset="0"/>
                <a:ea typeface="Times New Roman" panose="02020603050405020304" pitchFamily="18" charset="0"/>
                <a:cs typeface="Noto Naskh Arabic"/>
              </a:rPr>
              <a:t>وقد اشتدّت تداعيات الجائحة في ظلّ الحرب الروسية-الأوكرانية التي أفضت إلى ارتفاع معدل الفقر بشكل هائل</a:t>
            </a:r>
            <a:r>
              <a:rPr lang="ar-LB" sz="1800" dirty="0">
                <a:solidFill>
                  <a:srgbClr val="575756"/>
                </a:solidFill>
                <a:latin typeface="Univers" panose="020B0503020202020204" pitchFamily="34" charset="0"/>
                <a:ea typeface="Times New Roman" panose="02020603050405020304" pitchFamily="18" charset="0"/>
                <a:cs typeface="Noto Naskh Arabic"/>
              </a:rPr>
              <a:t>.</a:t>
            </a:r>
            <a:endParaRPr lang="en-US" sz="1800" dirty="0">
              <a:solidFill>
                <a:srgbClr val="575756"/>
              </a:solidFill>
              <a:effectLst/>
              <a:latin typeface="Univers" panose="020B0503020202020204" pitchFamily="34" charset="0"/>
              <a:ea typeface="Yu Mincho" panose="02020400000000000000" pitchFamily="18" charset="-128"/>
              <a:cs typeface="Noto Naskh Arabic UI"/>
            </a:endParaRPr>
          </a:p>
          <a:p>
            <a:pPr marL="882650" lvl="1" indent="-342900" algn="r" rtl="1">
              <a:buClr>
                <a:schemeClr val="tx1"/>
              </a:buClr>
              <a:buFont typeface="Arial" panose="020B0604020202020204" pitchFamily="34" charset="0"/>
              <a:buChar char="•"/>
            </a:pPr>
            <a:r>
              <a:rPr lang="ar-LB" sz="1800" dirty="0">
                <a:solidFill>
                  <a:srgbClr val="575756"/>
                </a:solidFill>
                <a:latin typeface="Univers" panose="020B0503020202020204" pitchFamily="34" charset="0"/>
                <a:ea typeface="Yu Mincho" panose="02020400000000000000" pitchFamily="18" charset="-128"/>
                <a:cs typeface="Times New Roman" panose="02020603050405020304" pitchFamily="18" charset="0"/>
              </a:rPr>
              <a:t>و في صلبه،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يناقش</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تأثير</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جائحة</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LB" sz="1800" dirty="0">
                <a:solidFill>
                  <a:srgbClr val="575756"/>
                </a:solidFill>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Times New Roman" panose="02020603050405020304" pitchFamily="18" charset="0"/>
                <a:cs typeface="Noto Naskh Arabic"/>
              </a:rPr>
              <a:t>كوفيد-1</a:t>
            </a:r>
            <a:r>
              <a:rPr lang="ar-LB" sz="1800" dirty="0">
                <a:solidFill>
                  <a:srgbClr val="575756"/>
                </a:solidFill>
                <a:effectLst/>
                <a:latin typeface="Univers" panose="020B0503020202020204" pitchFamily="34" charset="0"/>
                <a:ea typeface="Times New Roman" panose="02020603050405020304" pitchFamily="18" charset="0"/>
                <a:cs typeface="Noto Naskh Arabic"/>
              </a:rPr>
              <a:t>9</a:t>
            </a:r>
            <a:r>
              <a:rPr lang="en-GB" sz="1800" dirty="0">
                <a:solidFill>
                  <a:srgbClr val="575756"/>
                </a:solidFill>
                <a:effectLst/>
                <a:latin typeface="Noto Naskh Arabic UI"/>
                <a:ea typeface="Yu Mincho" panose="02020400000000000000" pitchFamily="18" charset="-128"/>
                <a:cs typeface="Noto Naskh Arabic UI"/>
              </a:rPr>
              <a:t> </a:t>
            </a:r>
            <a:r>
              <a:rPr lang="ar-LB" sz="1800" dirty="0">
                <a:solidFill>
                  <a:srgbClr val="575756"/>
                </a:solidFill>
                <a:effectLst/>
                <a:latin typeface="Noto Naskh Arabic UI"/>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والصراع</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الأوكراني</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على</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عدة</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أبعاد</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للفقر</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المتعدد</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الأبعاد</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في</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المنطقة</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العربية</a:t>
            </a:r>
            <a:r>
              <a:rPr lang="ar-LB"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 بما فيها التأثير على سوق العمل، الحصول على الخدمات الصحية ، الوصول إلى التعليم، و تأثيرات أخرى مثل الحصول على المياه و تصاعد العنف الأسري.</a:t>
            </a:r>
            <a:endParaRPr lang="ar-LB" sz="1800" dirty="0">
              <a:solidFill>
                <a:srgbClr val="575756"/>
              </a:solidFill>
              <a:effectLst/>
              <a:latin typeface="Univers" panose="020B0503020202020204" pitchFamily="34" charset="0"/>
              <a:ea typeface="Yu Mincho" panose="02020400000000000000" pitchFamily="18" charset="-128"/>
              <a:cs typeface="Noto Naskh Arabic UI"/>
            </a:endParaRPr>
          </a:p>
          <a:p>
            <a:pPr marL="882650" lvl="1" indent="-342900" algn="r" rtl="1">
              <a:buClr>
                <a:schemeClr val="tx1"/>
              </a:buClr>
              <a:buFont typeface="Arial" panose="020B0604020202020204" pitchFamily="34" charset="0"/>
              <a:buChar char="•"/>
            </a:pP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كما</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تمت</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مناقشة</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الآثار</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على</a:t>
            </a:r>
            <a:r>
              <a:rPr lang="ar-LB"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 قيمة</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LB"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دليل</a:t>
            </a:r>
            <a:r>
              <a:rPr lang="ar-LB"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الفقر</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المتعدد</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الأبعاد في</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عدة</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دول</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في</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مربع</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منفصل</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باستخدام</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الدراسات</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السابقة</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التي</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أجرتها</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الإسكوا</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والتي</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تحاكي</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ارتفاع</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الفقر</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المتعدد</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الأبعاد</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بعد</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ظهور </a:t>
            </a:r>
            <a:r>
              <a:rPr lang="ar-SA" sz="1800" dirty="0">
                <a:solidFill>
                  <a:srgbClr val="575756"/>
                </a:solidFill>
                <a:effectLst/>
                <a:latin typeface="Univers" panose="020B0503020202020204" pitchFamily="34" charset="0"/>
                <a:ea typeface="Times New Roman" panose="02020603050405020304" pitchFamily="18" charset="0"/>
                <a:cs typeface="Noto Naskh Arabic"/>
              </a:rPr>
              <a:t>كوفيد-1</a:t>
            </a:r>
            <a:r>
              <a:rPr lang="ar-LB" sz="1800" dirty="0">
                <a:solidFill>
                  <a:srgbClr val="575756"/>
                </a:solidFill>
                <a:effectLst/>
                <a:latin typeface="Univers" panose="020B0503020202020204" pitchFamily="34" charset="0"/>
                <a:ea typeface="Times New Roman" panose="02020603050405020304" pitchFamily="18" charset="0"/>
                <a:cs typeface="Noto Naskh Arabic"/>
              </a:rPr>
              <a:t>9</a:t>
            </a:r>
            <a:r>
              <a:rPr lang="en-GB" sz="1800" dirty="0">
                <a:solidFill>
                  <a:srgbClr val="575756"/>
                </a:solidFill>
                <a:effectLst/>
                <a:latin typeface="Noto Naskh Arabic UI"/>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Noto Naskh Arabic UI"/>
              </a:rPr>
              <a:t>.</a:t>
            </a:r>
            <a:endParaRPr lang="en-US" sz="1800" dirty="0">
              <a:solidFill>
                <a:srgbClr val="575756"/>
              </a:solidFill>
              <a:effectLst/>
              <a:latin typeface="Univers" panose="020B0503020202020204" pitchFamily="34" charset="0"/>
              <a:ea typeface="Yu Mincho" panose="02020400000000000000" pitchFamily="18" charset="-128"/>
              <a:cs typeface="Noto Naskh Arabic UI"/>
            </a:endParaRPr>
          </a:p>
          <a:p>
            <a:pPr algn="r" rtl="1"/>
            <a:endParaRPr lang="en-US" dirty="0"/>
          </a:p>
        </p:txBody>
      </p:sp>
    </p:spTree>
    <p:extLst>
      <p:ext uri="{BB962C8B-B14F-4D97-AF65-F5344CB8AC3E}">
        <p14:creationId xmlns:p14="http://schemas.microsoft.com/office/powerpoint/2010/main" val="22054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53868525-68FE-7FE7-1788-684A8CFDF254}"/>
              </a:ext>
            </a:extLst>
          </p:cNvPr>
          <p:cNvSpPr>
            <a:spLocks noGrp="1"/>
          </p:cNvSpPr>
          <p:nvPr>
            <p:ph type="subTitle" idx="1"/>
          </p:nvPr>
        </p:nvSpPr>
        <p:spPr>
          <a:xfrm>
            <a:off x="1140185" y="729362"/>
            <a:ext cx="10309115" cy="457201"/>
          </a:xfrm>
        </p:spPr>
        <p:txBody>
          <a:bodyPr/>
          <a:lstStyle/>
          <a:p>
            <a:r>
              <a:rPr lang="ar-LB" dirty="0"/>
              <a:t>التأثير على الإقتصاد الكلي</a:t>
            </a:r>
            <a:endParaRPr lang="en-US" dirty="0"/>
          </a:p>
        </p:txBody>
      </p:sp>
      <p:sp>
        <p:nvSpPr>
          <p:cNvPr id="3" name="Content Placeholder 2">
            <a:extLst>
              <a:ext uri="{FF2B5EF4-FFF2-40B4-BE49-F238E27FC236}">
                <a16:creationId xmlns:a16="http://schemas.microsoft.com/office/drawing/2014/main" id="{983BC700-C7BA-E5C7-A062-B250B30C4989}"/>
              </a:ext>
            </a:extLst>
          </p:cNvPr>
          <p:cNvSpPr>
            <a:spLocks noGrp="1"/>
          </p:cNvSpPr>
          <p:nvPr>
            <p:ph sz="half" idx="2"/>
          </p:nvPr>
        </p:nvSpPr>
        <p:spPr>
          <a:xfrm>
            <a:off x="1140185" y="1846330"/>
            <a:ext cx="10309115" cy="4282308"/>
          </a:xfrm>
        </p:spPr>
        <p:txBody>
          <a:bodyPr/>
          <a:lstStyle/>
          <a:p>
            <a:pPr marL="285750" indent="-285750" algn="r" rtl="1">
              <a:buClrTx/>
              <a:buFont typeface="Arial" panose="020B0604020202020204" pitchFamily="34" charset="0"/>
              <a:buChar char="•"/>
            </a:pP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لم يكن العديد من  الدول حول العالم و بالمثل، الدول العربية، مستعدة </a:t>
            </a:r>
            <a:r>
              <a:rPr lang="ar-LB"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لصدمة جائحة كوفيد-19 مما جعل </a:t>
            </a:r>
            <a:r>
              <a:rPr lang="ar-SA" sz="1800" dirty="0">
                <a:solidFill>
                  <a:srgbClr val="575756"/>
                </a:solidFill>
                <a:effectLst/>
                <a:latin typeface="Univers" panose="020B0503020202020204" pitchFamily="34" charset="0"/>
                <a:ea typeface="Yu Mincho" panose="02020400000000000000" pitchFamily="18" charset="-128"/>
                <a:cs typeface="Noto Naskh Arabic UI"/>
              </a:rPr>
              <a:t>مواجهة تلك الجائحة والتعامل معها ومع تداعياتها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أمراً صعباً.</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و في ظل ضغوطات اقتصادية</a:t>
            </a:r>
            <a:r>
              <a:rPr lang="ar-LB"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واجتماعية و سياسية مسبوقة في الدول العربية، فقد عان القطاع الصحي و المؤسسات في التصدي للجائحة.</a:t>
            </a:r>
            <a:endParaRPr lang="en-US"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endParaRPr>
          </a:p>
          <a:p>
            <a:pPr marL="285750" indent="-285750" algn="r" rtl="1">
              <a:buClrTx/>
              <a:buFont typeface="Arial" panose="020B0604020202020204" pitchFamily="34" charset="0"/>
              <a:buChar char="•"/>
            </a:pP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 </a:t>
            </a:r>
            <a:r>
              <a:rPr lang="ar-SA" sz="1800" dirty="0">
                <a:solidFill>
                  <a:srgbClr val="575756"/>
                </a:solidFill>
                <a:effectLst/>
                <a:latin typeface="Univers" panose="020B0503020202020204" pitchFamily="34" charset="0"/>
                <a:ea typeface="Yu Mincho" panose="02020400000000000000" pitchFamily="18" charset="-128"/>
                <a:cs typeface="Noto Naskh Arabic UI"/>
              </a:rPr>
              <a:t>وتسبّبت إجراءات الإقفال التام لفترات طويلة وتعطّل النشاط الاقتصادي العالمي والمحلي</a:t>
            </a:r>
            <a:r>
              <a:rPr lang="en-US" sz="1800" dirty="0">
                <a:solidFill>
                  <a:srgbClr val="575756"/>
                </a:solidFill>
                <a:effectLst/>
                <a:latin typeface="Univers" panose="020B0503020202020204" pitchFamily="34" charset="0"/>
                <a:ea typeface="Yu Mincho" panose="02020400000000000000" pitchFamily="18" charset="-128"/>
                <a:cs typeface="Noto Naskh Arabic UI"/>
              </a:rPr>
              <a:t>, </a:t>
            </a:r>
            <a:r>
              <a:rPr lang="ar-LB" sz="1800" dirty="0">
                <a:solidFill>
                  <a:srgbClr val="575756"/>
                </a:solidFill>
                <a:effectLst/>
                <a:latin typeface="Univers" panose="020B0503020202020204" pitchFamily="34" charset="0"/>
                <a:ea typeface="Yu Mincho" panose="02020400000000000000" pitchFamily="18" charset="-128"/>
                <a:cs typeface="Noto Naskh Arabic UI"/>
              </a:rPr>
              <a:t>و </a:t>
            </a:r>
            <a:r>
              <a:rPr lang="ar-SA" sz="1800" dirty="0">
                <a:solidFill>
                  <a:srgbClr val="575756"/>
                </a:solidFill>
                <a:effectLst/>
                <a:latin typeface="Univers" panose="020B0503020202020204" pitchFamily="34" charset="0"/>
                <a:ea typeface="Times New Roman" panose="02020603050405020304" pitchFamily="18" charset="0"/>
                <a:cs typeface="Noto Naskh Arabic"/>
              </a:rPr>
              <a:t>اضطرابات شديدة في سلاسل التوريد وقطاعي التجارة والسفر والسياحة</a:t>
            </a:r>
            <a:r>
              <a:rPr lang="ar-SA" sz="1800" dirty="0">
                <a:solidFill>
                  <a:srgbClr val="575756"/>
                </a:solidFill>
                <a:effectLst/>
                <a:latin typeface="Univers" panose="020B0503020202020204" pitchFamily="34" charset="0"/>
                <a:ea typeface="Yu Mincho" panose="02020400000000000000" pitchFamily="18" charset="-128"/>
                <a:cs typeface="Noto Naskh Arabic UI"/>
              </a:rPr>
              <a:t> بانعكاسات سلبية مباشرة وغير مباشرة على كافة الجوانب الاجتماعية والاقتصادية تقريباً، تمثّلت بتردّي الظروف الصحية و</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ارتفاع </a:t>
            </a:r>
            <a:r>
              <a:rPr lang="ar-SA" sz="1800" dirty="0">
                <a:solidFill>
                  <a:srgbClr val="575756"/>
                </a:solidFill>
                <a:effectLst/>
                <a:latin typeface="Univers" panose="020B0503020202020204" pitchFamily="34" charset="0"/>
                <a:ea typeface="Yu Mincho" panose="02020400000000000000" pitchFamily="18" charset="-128"/>
                <a:cs typeface="Noto Naskh Arabic UI"/>
              </a:rPr>
              <a:t>البطالة ومعدلات الفقر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فضلاً عن ارتفاع معدلات </a:t>
            </a:r>
            <a:r>
              <a:rPr lang="ar-SA" sz="1800" dirty="0">
                <a:solidFill>
                  <a:srgbClr val="575756"/>
                </a:solidFill>
                <a:effectLst/>
                <a:latin typeface="Univers" panose="020B0503020202020204" pitchFamily="34" charset="0"/>
                <a:ea typeface="Yu Mincho" panose="02020400000000000000" pitchFamily="18" charset="-128"/>
                <a:cs typeface="Noto Naskh Arabic UI"/>
              </a:rPr>
              <a:t>العنف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و خاصة العنف الأسري</a:t>
            </a:r>
            <a:r>
              <a:rPr lang="ar-SA"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Times New Roman" panose="02020603050405020304" pitchFamily="18" charset="0"/>
                <a:cs typeface="Noto Naskh Arabic"/>
              </a:rPr>
              <a:t>فوقع العبء الأكبر العمال غير النظاميين والمؤسسات الصغيرة والمتوسطة الحجم </a:t>
            </a:r>
            <a:r>
              <a:rPr lang="ar-SA" sz="1800" dirty="0">
                <a:solidFill>
                  <a:srgbClr val="575756"/>
                </a:solidFill>
                <a:effectLst/>
                <a:latin typeface="Univers" panose="020B0503020202020204" pitchFamily="34" charset="0"/>
                <a:ea typeface="Yu Mincho" panose="02020400000000000000" pitchFamily="18" charset="-128"/>
                <a:cs typeface="Noto Naskh Arabic UI"/>
              </a:rPr>
              <a:t>.</a:t>
            </a:r>
            <a:r>
              <a:rPr lang="ar-LB"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Times New Roman" panose="02020603050405020304" pitchFamily="18" charset="0"/>
                <a:cs typeface="Noto Naskh Arabic"/>
              </a:rPr>
              <a:t>نتيجة ذلك، شهدت المنطقة العربية انكماشاً إجمالياً في الناتج المحلي الإجمالي بنسبة </a:t>
            </a:r>
            <a:r>
              <a:rPr lang="en-GB" sz="1800" dirty="0">
                <a:solidFill>
                  <a:srgbClr val="575756"/>
                </a:solidFill>
                <a:effectLst/>
                <a:latin typeface="Univers" panose="020B0503020202020204" pitchFamily="34" charset="0"/>
                <a:ea typeface="Times New Roman" panose="02020603050405020304" pitchFamily="18" charset="0"/>
                <a:cs typeface="Noto Naskh Arabic"/>
              </a:rPr>
              <a:t>5.2</a:t>
            </a:r>
            <a:r>
              <a:rPr lang="en-GB" sz="1800" dirty="0">
                <a:solidFill>
                  <a:srgbClr val="575756"/>
                </a:solidFill>
                <a:effectLst/>
                <a:latin typeface="Noto Naskh Arabic"/>
                <a:ea typeface="Times New Roman" panose="02020603050405020304" pitchFamily="18" charset="0"/>
              </a:rPr>
              <a:t> </a:t>
            </a:r>
            <a:r>
              <a:rPr lang="ar-LB" sz="1800" dirty="0">
                <a:solidFill>
                  <a:srgbClr val="575756"/>
                </a:solidFill>
                <a:effectLst/>
                <a:latin typeface="Noto Naskh Arabic"/>
                <a:ea typeface="Times New Roman" panose="02020603050405020304" pitchFamily="18" charset="0"/>
              </a:rPr>
              <a:t> </a:t>
            </a:r>
            <a:r>
              <a:rPr lang="ar-SA" sz="1800" dirty="0">
                <a:solidFill>
                  <a:srgbClr val="575756"/>
                </a:solidFill>
                <a:effectLst/>
                <a:latin typeface="Univers" panose="020B0503020202020204" pitchFamily="34" charset="0"/>
                <a:ea typeface="Times New Roman" panose="02020603050405020304" pitchFamily="18" charset="0"/>
                <a:cs typeface="Noto Naskh Arabic"/>
              </a:rPr>
              <a:t>في المائة عام 2020</a:t>
            </a:r>
            <a:r>
              <a:rPr lang="ar-LB" sz="1800" dirty="0">
                <a:solidFill>
                  <a:srgbClr val="575756"/>
                </a:solidFill>
                <a:effectLst/>
                <a:latin typeface="Univers" panose="020B0503020202020204" pitchFamily="34" charset="0"/>
                <a:ea typeface="Times New Roman" panose="02020603050405020304" pitchFamily="18" charset="0"/>
                <a:cs typeface="Noto Naskh Arabic"/>
              </a:rPr>
              <a:t>.</a:t>
            </a:r>
            <a:endParaRPr lang="en-US" sz="1800" dirty="0">
              <a:solidFill>
                <a:srgbClr val="575756"/>
              </a:solidFill>
              <a:effectLst/>
              <a:latin typeface="Univers" panose="020B0503020202020204" pitchFamily="34" charset="0"/>
              <a:ea typeface="Yu Mincho" panose="02020400000000000000" pitchFamily="18" charset="-128"/>
              <a:cs typeface="Noto Naskh Arabic UI"/>
            </a:endParaRPr>
          </a:p>
          <a:p>
            <a:pPr marL="285750" marR="0" indent="-285750" algn="just" rtl="1">
              <a:spcBef>
                <a:spcPts val="1600"/>
              </a:spcBef>
              <a:spcAft>
                <a:spcPts val="1600"/>
              </a:spcAft>
              <a:buClr>
                <a:schemeClr val="tx1"/>
              </a:buClr>
              <a:buFont typeface="Arial" panose="020B0604020202020204" pitchFamily="34" charset="0"/>
              <a:buChar char="•"/>
            </a:pPr>
            <a:r>
              <a:rPr lang="ar-LB" sz="1800" dirty="0">
                <a:solidFill>
                  <a:srgbClr val="575756"/>
                </a:solidFill>
                <a:effectLst/>
                <a:latin typeface="Univers" panose="020B0503020202020204" pitchFamily="34" charset="0"/>
                <a:ea typeface="Yu Mincho" panose="02020400000000000000" pitchFamily="18" charset="-128"/>
                <a:cs typeface="Noto Naskh Arabic UI"/>
              </a:rPr>
              <a:t>وكذلك، </a:t>
            </a:r>
            <a:r>
              <a:rPr lang="ar-SA" sz="1800" dirty="0">
                <a:solidFill>
                  <a:srgbClr val="575756"/>
                </a:solidFill>
                <a:effectLst/>
                <a:latin typeface="Univers" panose="020B0503020202020204" pitchFamily="34" charset="0"/>
                <a:ea typeface="Yu Mincho" panose="02020400000000000000" pitchFamily="18" charset="-128"/>
                <a:cs typeface="Noto Naskh Arabic UI"/>
              </a:rPr>
              <a:t>كان للحرب الروسية</a:t>
            </a:r>
            <a:r>
              <a:rPr lang="ar-SA" sz="1800" dirty="0">
                <a:solidFill>
                  <a:srgbClr val="575756"/>
                </a:solidFill>
                <a:effectLst/>
                <a:latin typeface="Univers" panose="020B0503020202020204" pitchFamily="34" charset="0"/>
                <a:ea typeface="Yu Mincho" panose="02020400000000000000" pitchFamily="18" charset="-128"/>
                <a:cs typeface="Calibri" panose="020F0502020204030204" pitchFamily="34" charset="0"/>
              </a:rPr>
              <a:t>-</a:t>
            </a:r>
            <a:r>
              <a:rPr lang="ar-SA" sz="1800" dirty="0">
                <a:solidFill>
                  <a:srgbClr val="575756"/>
                </a:solidFill>
                <a:effectLst/>
                <a:latin typeface="Univers" panose="020B0503020202020204" pitchFamily="34" charset="0"/>
                <a:ea typeface="Yu Mincho" panose="02020400000000000000" pitchFamily="18" charset="-128"/>
                <a:cs typeface="Noto Naskh Arabic UI"/>
              </a:rPr>
              <a:t>الأوكرانية التي اندلعت في شباط 2022 تبعات بعيدة المدى على الاقتصاد العالمي، بما في ذلك المنطقة العربية. وإذا كانت حصيلتها الكاملة لن تتضّح معالمها إلاّ ما بعد انتهاء الحرب، فإنّ الاتجاهات التي بدأت تتكشّف تشير إلى تفاقم الحرمان بأبعاده المتعددة</a:t>
            </a:r>
            <a:r>
              <a:rPr lang="ar-LB" sz="1800" dirty="0">
                <a:solidFill>
                  <a:srgbClr val="575756"/>
                </a:solidFill>
                <a:effectLst/>
                <a:latin typeface="Univers" panose="020B0503020202020204" pitchFamily="34" charset="0"/>
                <a:ea typeface="Yu Mincho" panose="02020400000000000000" pitchFamily="18" charset="-128"/>
                <a:cs typeface="Noto Naskh Arabic UI"/>
              </a:rPr>
              <a:t>.</a:t>
            </a:r>
            <a:r>
              <a:rPr lang="ar-SA" sz="1800" dirty="0">
                <a:solidFill>
                  <a:srgbClr val="575756"/>
                </a:solidFill>
                <a:effectLst/>
                <a:latin typeface="Univers" panose="020B0503020202020204" pitchFamily="34" charset="0"/>
                <a:ea typeface="Yu Mincho" panose="02020400000000000000" pitchFamily="18" charset="-128"/>
                <a:cs typeface="Noto Naskh Arabic UI"/>
              </a:rPr>
              <a:t> من المتوقع أن يكون تعطّل سلاسل التوريد العالمية عواقب </a:t>
            </a:r>
            <a:r>
              <a:rPr lang="ar-LB" sz="1800" dirty="0">
                <a:solidFill>
                  <a:srgbClr val="575756"/>
                </a:solidFill>
                <a:effectLst/>
                <a:latin typeface="Univers" panose="020B0503020202020204" pitchFamily="34" charset="0"/>
                <a:ea typeface="Yu Mincho" panose="02020400000000000000" pitchFamily="18" charset="-128"/>
                <a:cs typeface="Noto Naskh Arabic UI"/>
              </a:rPr>
              <a:t>كبيرة</a:t>
            </a:r>
            <a:r>
              <a:rPr lang="en-US"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Noto Naskh Arabic UI"/>
              </a:rPr>
              <a:t>على مختلف الدول العربية. فبحلول نيسان 2022، كانت الأسعار العالمية للقمح والذرة قد ارتفعت بنسبة 35 في المائة، فيما شهدت أسعار المواد الغذائية الإجمالية زيادةً بنسبة 5 في المائة</a:t>
            </a:r>
            <a:r>
              <a:rPr lang="en-GB" sz="1800" dirty="0">
                <a:solidFill>
                  <a:srgbClr val="575756"/>
                </a:solidFill>
                <a:effectLst/>
                <a:latin typeface="Univers" panose="020B0503020202020204" pitchFamily="34" charset="0"/>
                <a:ea typeface="Yu Mincho" panose="02020400000000000000" pitchFamily="18" charset="-128"/>
                <a:cs typeface="Noto Naskh Arabic UI"/>
              </a:rPr>
              <a:t>.</a:t>
            </a:r>
            <a:r>
              <a:rPr lang="ar-LB" sz="1800" dirty="0">
                <a:solidFill>
                  <a:srgbClr val="575756"/>
                </a:solidFill>
                <a:effectLst/>
                <a:latin typeface="Univers" panose="020B0503020202020204" pitchFamily="34" charset="0"/>
                <a:ea typeface="Yu Mincho" panose="02020400000000000000" pitchFamily="18" charset="-128"/>
                <a:cs typeface="Noto Naskh Arabic UI"/>
              </a:rPr>
              <a:t> </a:t>
            </a:r>
            <a:r>
              <a:rPr lang="ar-SA" sz="1800" dirty="0">
                <a:solidFill>
                  <a:srgbClr val="575756"/>
                </a:solidFill>
                <a:effectLst/>
                <a:latin typeface="Univers" panose="020B0503020202020204" pitchFamily="34" charset="0"/>
                <a:ea typeface="Yu Mincho" panose="02020400000000000000" pitchFamily="18" charset="-128"/>
                <a:cs typeface="Noto Naskh Arabic UI"/>
              </a:rPr>
              <a:t>ومن المرجح أن تتحمّل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الدول</a:t>
            </a:r>
            <a:r>
              <a:rPr lang="ar-SA" sz="1800" dirty="0">
                <a:solidFill>
                  <a:srgbClr val="575756"/>
                </a:solidFill>
                <a:effectLst/>
                <a:latin typeface="Univers" panose="020B0503020202020204" pitchFamily="34" charset="0"/>
                <a:ea typeface="Yu Mincho" panose="02020400000000000000" pitchFamily="18" charset="-128"/>
                <a:cs typeface="Noto Naskh Arabic UI"/>
              </a:rPr>
              <a:t> المنخفضة والمتوسطة الدخل الجزء الأكبر من أعبائها، نظراً إلى اعتمادها بدرجة عالية على </a:t>
            </a:r>
            <a:r>
              <a:rPr lang="ar-LB" sz="1800" dirty="0">
                <a:solidFill>
                  <a:srgbClr val="575756"/>
                </a:solidFill>
                <a:effectLst/>
                <a:latin typeface="Univers" panose="020B0503020202020204" pitchFamily="34" charset="0"/>
                <a:ea typeface="Yu Mincho" panose="02020400000000000000" pitchFamily="18" charset="-128"/>
                <a:cs typeface="Noto Naskh Arabic UI"/>
              </a:rPr>
              <a:t>استيراد </a:t>
            </a:r>
            <a:r>
              <a:rPr lang="ar-SA" sz="1800" dirty="0">
                <a:solidFill>
                  <a:srgbClr val="575756"/>
                </a:solidFill>
                <a:effectLst/>
                <a:latin typeface="Univers" panose="020B0503020202020204" pitchFamily="34" charset="0"/>
                <a:ea typeface="Yu Mincho" panose="02020400000000000000" pitchFamily="18" charset="-128"/>
                <a:cs typeface="Noto Naskh Arabic UI"/>
              </a:rPr>
              <a:t>الطاقة والواردات الغذائية ومدى توافر المساعدات المالية</a:t>
            </a:r>
            <a:r>
              <a:rPr lang="ar-LB" sz="1800" dirty="0">
                <a:solidFill>
                  <a:srgbClr val="575756"/>
                </a:solidFill>
                <a:effectLst/>
                <a:latin typeface="Univers" panose="020B0503020202020204" pitchFamily="34" charset="0"/>
                <a:ea typeface="Yu Mincho" panose="02020400000000000000" pitchFamily="18" charset="-128"/>
                <a:cs typeface="Noto Naskh Arabic UI"/>
              </a:rPr>
              <a:t>.</a:t>
            </a:r>
            <a:endParaRPr lang="en-US" sz="1800" dirty="0">
              <a:solidFill>
                <a:srgbClr val="575756"/>
              </a:solidFill>
              <a:effectLst/>
              <a:latin typeface="Univers" panose="020B0503020202020204" pitchFamily="34" charset="0"/>
              <a:ea typeface="Yu Mincho" panose="02020400000000000000" pitchFamily="18" charset="-128"/>
              <a:cs typeface="Noto Naskh Arabic UI"/>
            </a:endParaRPr>
          </a:p>
          <a:p>
            <a:pPr marL="180340" marR="0" indent="-180340" algn="r" rtl="1">
              <a:spcBef>
                <a:spcPts val="0"/>
              </a:spcBef>
              <a:spcAft>
                <a:spcPts val="600"/>
              </a:spcAft>
            </a:pPr>
            <a:r>
              <a:rPr lang="en-US" sz="1800" baseline="30000" dirty="0">
                <a:solidFill>
                  <a:srgbClr val="575756"/>
                </a:solidFill>
                <a:effectLst/>
                <a:latin typeface="Univers" panose="020B0503020202020204" pitchFamily="34" charset="0"/>
                <a:ea typeface="Yu Mincho" panose="02020400000000000000" pitchFamily="18" charset="-128"/>
                <a:cs typeface="Noto Naskh Arabic UI"/>
              </a:rPr>
              <a:t>	ESCWA and others, 2022</a:t>
            </a:r>
            <a:r>
              <a:rPr lang="ar-SA" sz="1800" baseline="30000" dirty="0">
                <a:solidFill>
                  <a:srgbClr val="575756"/>
                </a:solidFill>
                <a:effectLst/>
                <a:latin typeface="Univers" panose="020B0503020202020204" pitchFamily="34" charset="0"/>
                <a:ea typeface="Yu Mincho" panose="02020400000000000000" pitchFamily="18" charset="-128"/>
                <a:cs typeface="Noto Naskh Arabic UI"/>
              </a:rPr>
              <a:t>.</a:t>
            </a:r>
            <a:endParaRPr lang="en-US" sz="1800" dirty="0">
              <a:solidFill>
                <a:srgbClr val="575756"/>
              </a:solidFill>
              <a:effectLst/>
              <a:latin typeface="Univers" panose="020B0503020202020204" pitchFamily="34" charset="0"/>
              <a:ea typeface="Yu Mincho" panose="02020400000000000000" pitchFamily="18" charset="-128"/>
              <a:cs typeface="Noto Naskh Arabic UI"/>
            </a:endParaRPr>
          </a:p>
          <a:p>
            <a:pPr marL="285750" indent="-285750" algn="r" rtl="1">
              <a:buClrTx/>
              <a:buFont typeface="Arial" panose="020B0604020202020204" pitchFamily="34" charset="0"/>
              <a:buChar char="•"/>
            </a:pPr>
            <a:endParaRPr lang="en-US" sz="1800" dirty="0">
              <a:solidFill>
                <a:srgbClr val="575756"/>
              </a:solidFill>
              <a:effectLst/>
              <a:latin typeface="Univers" panose="020B0503020202020204" pitchFamily="34" charset="0"/>
              <a:ea typeface="Yu Mincho" panose="02020400000000000000" pitchFamily="18" charset="-128"/>
              <a:cs typeface="Noto Naskh Arabic UI"/>
            </a:endParaRPr>
          </a:p>
          <a:p>
            <a:pPr algn="r" rtl="1"/>
            <a:endParaRPr lang="en-US" sz="1800" dirty="0">
              <a:solidFill>
                <a:srgbClr val="575756"/>
              </a:solidFill>
              <a:effectLst/>
              <a:latin typeface="Univers" panose="020B0503020202020204" pitchFamily="34" charset="0"/>
              <a:ea typeface="Yu Mincho" panose="02020400000000000000" pitchFamily="18" charset="-128"/>
              <a:cs typeface="Noto Naskh Arabic UI"/>
            </a:endParaRPr>
          </a:p>
          <a:p>
            <a:pPr algn="r"/>
            <a:endParaRPr lang="en-US" dirty="0"/>
          </a:p>
        </p:txBody>
      </p:sp>
    </p:spTree>
    <p:extLst>
      <p:ext uri="{BB962C8B-B14F-4D97-AF65-F5344CB8AC3E}">
        <p14:creationId xmlns:p14="http://schemas.microsoft.com/office/powerpoint/2010/main" val="4051545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57F9D878-95A0-0702-B36D-AB6CC5D2AE4E}"/>
              </a:ext>
            </a:extLst>
          </p:cNvPr>
          <p:cNvSpPr>
            <a:spLocks noGrp="1"/>
          </p:cNvSpPr>
          <p:nvPr>
            <p:ph type="subTitle" idx="1"/>
          </p:nvPr>
        </p:nvSpPr>
        <p:spPr/>
        <p:txBody>
          <a:bodyPr/>
          <a:lstStyle/>
          <a:p>
            <a:pPr rtl="1"/>
            <a:r>
              <a:rPr lang="ar-LB" dirty="0"/>
              <a:t>نسبة الفقر نتيجة </a:t>
            </a:r>
            <a:r>
              <a:rPr lang="ar-SA" sz="3600" dirty="0">
                <a:effectLst/>
                <a:latin typeface="Univers" panose="020B0503020202020204" pitchFamily="34" charset="0"/>
                <a:ea typeface="Yu Mincho" panose="02020400000000000000" pitchFamily="18" charset="-128"/>
                <a:cs typeface="Noto Naskh Arabic UI"/>
              </a:rPr>
              <a:t>تداعيات الجائحة والحرب الروسية-الأوكرانية</a:t>
            </a:r>
            <a:endParaRPr lang="en-US" dirty="0"/>
          </a:p>
        </p:txBody>
      </p:sp>
      <p:graphicFrame>
        <p:nvGraphicFramePr>
          <p:cNvPr id="6" name="Chart 5">
            <a:extLst>
              <a:ext uri="{FF2B5EF4-FFF2-40B4-BE49-F238E27FC236}">
                <a16:creationId xmlns:a16="http://schemas.microsoft.com/office/drawing/2014/main" id="{995D4E31-AD51-4FB3-A4FB-D8A2B6E28651}"/>
              </a:ext>
            </a:extLst>
          </p:cNvPr>
          <p:cNvGraphicFramePr/>
          <p:nvPr>
            <p:extLst>
              <p:ext uri="{D42A27DB-BD31-4B8C-83A1-F6EECF244321}">
                <p14:modId xmlns:p14="http://schemas.microsoft.com/office/powerpoint/2010/main" val="832883759"/>
              </p:ext>
            </p:extLst>
          </p:nvPr>
        </p:nvGraphicFramePr>
        <p:xfrm>
          <a:off x="1195757" y="1597855"/>
          <a:ext cx="10663310" cy="483108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42100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47A74867-1791-0423-ED11-F6C5C4D3E048}"/>
              </a:ext>
            </a:extLst>
          </p:cNvPr>
          <p:cNvSpPr>
            <a:spLocks noGrp="1"/>
          </p:cNvSpPr>
          <p:nvPr>
            <p:ph type="subTitle" idx="1"/>
          </p:nvPr>
        </p:nvSpPr>
        <p:spPr/>
        <p:txBody>
          <a:bodyPr/>
          <a:lstStyle/>
          <a:p>
            <a:r>
              <a:rPr lang="ar-SA" sz="3200" dirty="0">
                <a:effectLst/>
                <a:latin typeface="Univers" panose="020B0503020202020204" pitchFamily="34" charset="0"/>
                <a:ea typeface="Times New Roman" panose="02020603050405020304" pitchFamily="18" charset="0"/>
                <a:cs typeface="Noto Naskh Arabic"/>
              </a:rPr>
              <a:t>التأثير على سوق العمل</a:t>
            </a:r>
            <a:endParaRPr lang="en-US" sz="5400" dirty="0"/>
          </a:p>
        </p:txBody>
      </p:sp>
      <p:sp>
        <p:nvSpPr>
          <p:cNvPr id="3" name="Content Placeholder 2">
            <a:extLst>
              <a:ext uri="{FF2B5EF4-FFF2-40B4-BE49-F238E27FC236}">
                <a16:creationId xmlns:a16="http://schemas.microsoft.com/office/drawing/2014/main" id="{A70170EA-4F52-790A-F334-833E0C0A45A0}"/>
              </a:ext>
            </a:extLst>
          </p:cNvPr>
          <p:cNvSpPr>
            <a:spLocks noGrp="1"/>
          </p:cNvSpPr>
          <p:nvPr>
            <p:ph sz="half" idx="2"/>
          </p:nvPr>
        </p:nvSpPr>
        <p:spPr>
          <a:xfrm>
            <a:off x="1069848" y="1830957"/>
            <a:ext cx="10944352" cy="3489241"/>
          </a:xfrm>
        </p:spPr>
        <p:txBody>
          <a:bodyPr/>
          <a:lstStyle/>
          <a:p>
            <a:pPr marL="0" marR="0" algn="just" rtl="1">
              <a:spcBef>
                <a:spcPts val="1600"/>
              </a:spcBef>
              <a:spcAft>
                <a:spcPts val="1600"/>
              </a:spcAft>
            </a:pPr>
            <a:r>
              <a:rPr lang="ar-SA" sz="1800" dirty="0">
                <a:solidFill>
                  <a:srgbClr val="575756"/>
                </a:solidFill>
                <a:effectLst/>
                <a:latin typeface="Univers" panose="020B0503020202020204" pitchFamily="34" charset="0"/>
                <a:ea typeface="Yu Mincho" panose="02020400000000000000" pitchFamily="18" charset="-128"/>
                <a:cs typeface="Noto Naskh Arabic UI"/>
              </a:rPr>
              <a:t>تسبّبت إجراءات الإقفال التام جرّاء تفشي جائحة كوفيد-19، فضلاً عن </a:t>
            </a:r>
            <a:r>
              <a:rPr lang="ar-LB" sz="1800" dirty="0">
                <a:solidFill>
                  <a:srgbClr val="575756"/>
                </a:solidFill>
                <a:effectLst/>
                <a:latin typeface="Univers" panose="020B0503020202020204" pitchFamily="34" charset="0"/>
                <a:ea typeface="Yu Mincho" panose="02020400000000000000" pitchFamily="18" charset="-128"/>
                <a:cs typeface="Noto Naskh Arabic UI"/>
              </a:rPr>
              <a:t>الخوف </a:t>
            </a:r>
            <a:r>
              <a:rPr lang="ar-SA" sz="1800" dirty="0">
                <a:solidFill>
                  <a:srgbClr val="575756"/>
                </a:solidFill>
                <a:effectLst/>
                <a:latin typeface="Univers" panose="020B0503020202020204" pitchFamily="34" charset="0"/>
                <a:ea typeface="Yu Mincho" panose="02020400000000000000" pitchFamily="18" charset="-128"/>
                <a:cs typeface="Noto Naskh Arabic UI"/>
              </a:rPr>
              <a:t>لدى المستهلكين وصدمة الطلب، بانكماش أسواق العمل في </a:t>
            </a:r>
            <a:r>
              <a:rPr lang="ar-SA" sz="18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الدول</a:t>
            </a:r>
            <a:r>
              <a:rPr lang="ar-SA" sz="1800" dirty="0">
                <a:solidFill>
                  <a:srgbClr val="575756"/>
                </a:solidFill>
                <a:effectLst/>
                <a:latin typeface="Univers" panose="020B0503020202020204" pitchFamily="34" charset="0"/>
                <a:ea typeface="Yu Mincho" panose="02020400000000000000" pitchFamily="18" charset="-128"/>
                <a:cs typeface="Noto Naskh Arabic UI"/>
              </a:rPr>
              <a:t> العربية من حيث فقدان الوظائف وخفض الأجور. وقد أثّر ذلك حتماً على قدرة الناس على استهلاك السلع والخدمات الأساسية، وكان له انعكاسات على مختلف جوانب حياتهم كالحصول على التغذية والأمن الغذائي. </a:t>
            </a:r>
            <a:endParaRPr lang="en-US" sz="1800" dirty="0">
              <a:solidFill>
                <a:srgbClr val="575756"/>
              </a:solidFill>
              <a:effectLst/>
              <a:latin typeface="Univers" panose="020B0503020202020204" pitchFamily="34" charset="0"/>
              <a:ea typeface="Yu Mincho" panose="02020400000000000000" pitchFamily="18" charset="-128"/>
              <a:cs typeface="Noto Naskh Arabic UI"/>
            </a:endParaRPr>
          </a:p>
          <a:p>
            <a:pPr algn="r" rtl="1"/>
            <a:r>
              <a:rPr lang="ar-SA" sz="1800" dirty="0">
                <a:solidFill>
                  <a:srgbClr val="575756"/>
                </a:solidFill>
                <a:effectLst/>
                <a:latin typeface="Univers" panose="020B0503020202020204" pitchFamily="34" charset="0"/>
                <a:ea typeface="Times New Roman" panose="02020603050405020304" pitchFamily="18" charset="0"/>
                <a:cs typeface="Noto Naskh Arabic"/>
              </a:rPr>
              <a:t>كانت أسواق العمل العربية تعاني أصلاً من نقص الوظائف اللائقة وتهيمن عليها العمالة غير النظامية، </a:t>
            </a:r>
            <a:r>
              <a:rPr lang="ar-LB" sz="1800" dirty="0">
                <a:solidFill>
                  <a:srgbClr val="575756"/>
                </a:solidFill>
                <a:effectLst/>
                <a:latin typeface="Univers" panose="020B0503020202020204" pitchFamily="34" charset="0"/>
                <a:ea typeface="Yu Mincho" panose="02020400000000000000" pitchFamily="18" charset="-128"/>
                <a:cs typeface="Noto Naskh Arabic UI"/>
              </a:rPr>
              <a:t>مما</a:t>
            </a:r>
            <a:r>
              <a:rPr lang="ar-SA" sz="1800" dirty="0">
                <a:solidFill>
                  <a:srgbClr val="575756"/>
                </a:solidFill>
                <a:effectLst/>
                <a:latin typeface="Univers" panose="020B0503020202020204" pitchFamily="34" charset="0"/>
                <a:ea typeface="Yu Mincho" panose="02020400000000000000" pitchFamily="18" charset="-128"/>
                <a:cs typeface="Noto Naskh Arabic UI"/>
              </a:rPr>
              <a:t> زاد الوضع سوءاً منذ ذلك الحين</a:t>
            </a:r>
            <a:r>
              <a:rPr lang="ar-LB" sz="1800" dirty="0">
                <a:solidFill>
                  <a:srgbClr val="575756"/>
                </a:solidFill>
                <a:effectLst/>
                <a:latin typeface="Univers" panose="020B0503020202020204" pitchFamily="34" charset="0"/>
                <a:ea typeface="Yu Mincho" panose="02020400000000000000" pitchFamily="18" charset="-128"/>
                <a:cs typeface="Noto Naskh Arabic UI"/>
              </a:rPr>
              <a:t>.</a:t>
            </a:r>
            <a:endParaRPr lang="en-US" dirty="0"/>
          </a:p>
        </p:txBody>
      </p:sp>
      <p:graphicFrame>
        <p:nvGraphicFramePr>
          <p:cNvPr id="4" name="Chart 3">
            <a:extLst>
              <a:ext uri="{FF2B5EF4-FFF2-40B4-BE49-F238E27FC236}">
                <a16:creationId xmlns:a16="http://schemas.microsoft.com/office/drawing/2014/main" id="{72997F2F-CEE6-4DE5-9C32-C5BE13B4DDBF}"/>
              </a:ext>
            </a:extLst>
          </p:cNvPr>
          <p:cNvGraphicFramePr/>
          <p:nvPr>
            <p:extLst>
              <p:ext uri="{D42A27DB-BD31-4B8C-83A1-F6EECF244321}">
                <p14:modId xmlns:p14="http://schemas.microsoft.com/office/powerpoint/2010/main" val="3979947504"/>
              </p:ext>
            </p:extLst>
          </p:nvPr>
        </p:nvGraphicFramePr>
        <p:xfrm>
          <a:off x="383844" y="3629465"/>
          <a:ext cx="5712156" cy="320313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40049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28CF495E-FA2F-849B-8324-D9E4013FF0F2}"/>
              </a:ext>
            </a:extLst>
          </p:cNvPr>
          <p:cNvSpPr>
            <a:spLocks noGrp="1"/>
          </p:cNvSpPr>
          <p:nvPr>
            <p:ph type="subTitle" idx="1"/>
          </p:nvPr>
        </p:nvSpPr>
        <p:spPr/>
        <p:txBody>
          <a:bodyPr/>
          <a:lstStyle/>
          <a:p>
            <a:r>
              <a:rPr lang="ar-LB" sz="2800" b="1" dirty="0">
                <a:effectLst/>
                <a:latin typeface="Neo Sans Arabic"/>
                <a:ea typeface="Yu Gothic Light" panose="020B0300000000000000" pitchFamily="34" charset="-128"/>
              </a:rPr>
              <a:t>التأثير على إمكانية الحصول على الخدمات الصحية </a:t>
            </a:r>
            <a:endParaRPr lang="en-US" sz="2800" b="1" dirty="0">
              <a:effectLst/>
              <a:latin typeface="Neo Sans Arabic"/>
              <a:ea typeface="Yu Gothic Light" panose="020B0300000000000000" pitchFamily="34" charset="-128"/>
            </a:endParaRPr>
          </a:p>
          <a:p>
            <a:endParaRPr lang="en-US" sz="4800" dirty="0"/>
          </a:p>
        </p:txBody>
      </p:sp>
      <p:sp>
        <p:nvSpPr>
          <p:cNvPr id="3" name="Content Placeholder 2">
            <a:extLst>
              <a:ext uri="{FF2B5EF4-FFF2-40B4-BE49-F238E27FC236}">
                <a16:creationId xmlns:a16="http://schemas.microsoft.com/office/drawing/2014/main" id="{37B50B43-4F19-1014-8512-1B30A73BC3CE}"/>
              </a:ext>
            </a:extLst>
          </p:cNvPr>
          <p:cNvSpPr>
            <a:spLocks noGrp="1"/>
          </p:cNvSpPr>
          <p:nvPr>
            <p:ph sz="half" idx="2"/>
          </p:nvPr>
        </p:nvSpPr>
        <p:spPr>
          <a:xfrm>
            <a:off x="1069848" y="2065621"/>
            <a:ext cx="10309115" cy="4988127"/>
          </a:xfrm>
        </p:spPr>
        <p:txBody>
          <a:bodyPr/>
          <a:lstStyle/>
          <a:p>
            <a:pPr algn="r" rtl="1"/>
            <a:r>
              <a:rPr lang="ar-SA" sz="1800" dirty="0">
                <a:solidFill>
                  <a:srgbClr val="575756"/>
                </a:solidFill>
                <a:effectLst/>
                <a:latin typeface="Univers" panose="020B0503020202020204" pitchFamily="34" charset="0"/>
                <a:ea typeface="Times New Roman" panose="02020603050405020304" pitchFamily="18" charset="0"/>
                <a:cs typeface="Noto Naskh Arabic"/>
              </a:rPr>
              <a:t>غالباً ما تعاني الدول العربية من نقص التمويل وارتفاع حصة نفقات الرعاية الصحية</a:t>
            </a:r>
            <a:r>
              <a:rPr lang="ar-LB" sz="1800" dirty="0">
                <a:solidFill>
                  <a:srgbClr val="575756"/>
                </a:solidFill>
                <a:effectLst/>
                <a:latin typeface="Univers" panose="020B0503020202020204" pitchFamily="34" charset="0"/>
                <a:ea typeface="Times New Roman" panose="02020603050405020304" pitchFamily="18" charset="0"/>
                <a:cs typeface="Noto Naskh Arabic"/>
              </a:rPr>
              <a:t>. </a:t>
            </a:r>
          </a:p>
          <a:p>
            <a:pPr algn="r" rtl="1"/>
            <a:r>
              <a:rPr lang="ar-SA" sz="1800" dirty="0">
                <a:solidFill>
                  <a:srgbClr val="575756"/>
                </a:solidFill>
                <a:effectLst/>
                <a:latin typeface="Univers" panose="020B0503020202020204" pitchFamily="34" charset="0"/>
                <a:ea typeface="Yu Mincho" panose="02020400000000000000" pitchFamily="18" charset="-128"/>
                <a:cs typeface="Noto Naskh Arabic UI"/>
              </a:rPr>
              <a:t>عند بروز أزمة كوفيد-19 في أوائل العام 2020، </a:t>
            </a:r>
            <a:r>
              <a:rPr lang="ar-LB" sz="1800" dirty="0">
                <a:solidFill>
                  <a:srgbClr val="575756"/>
                </a:solidFill>
                <a:effectLst/>
                <a:latin typeface="Univers" panose="020B0503020202020204" pitchFamily="34" charset="0"/>
                <a:ea typeface="Yu Mincho" panose="02020400000000000000" pitchFamily="18" charset="-128"/>
                <a:cs typeface="Noto Naskh Arabic UI"/>
              </a:rPr>
              <a:t>أخذت</a:t>
            </a:r>
            <a:r>
              <a:rPr lang="ar-SA" sz="1800" dirty="0">
                <a:solidFill>
                  <a:srgbClr val="575756"/>
                </a:solidFill>
                <a:effectLst/>
                <a:latin typeface="Univers" panose="020B0503020202020204" pitchFamily="34" charset="0"/>
                <a:ea typeface="Yu Mincho" panose="02020400000000000000" pitchFamily="18" charset="-128"/>
                <a:cs typeface="Noto Naskh Arabic UI"/>
              </a:rPr>
              <a:t> مراكز الرعاية الصحية في جميع أنحاء المنطقة العربية ترزح تدريجاً تحت كمّ الحالات التي فاقت طاقتها. وزاد الوضع سوءاً في ظلّ قلّة الجهوزية والقدرة على الصمود لدى نظم الصحة العامة، والتحديات على صعيد الحوكمة والميزانية؛ ناهيك عن أنّ توافر عبوات الأكسجين وأسرّة المستشفيات وحتى الأطباء والممرضات بكميات وأعداد محدودة ساهم بدوره في تعقيد الأزمة.</a:t>
            </a:r>
            <a:endParaRPr lang="en-US" sz="1800" dirty="0">
              <a:solidFill>
                <a:srgbClr val="575756"/>
              </a:solidFill>
              <a:effectLst/>
              <a:latin typeface="Univers" panose="020B0503020202020204" pitchFamily="34" charset="0"/>
              <a:ea typeface="Yu Mincho" panose="02020400000000000000" pitchFamily="18" charset="-128"/>
              <a:cs typeface="Noto Naskh Arabic UI"/>
            </a:endParaRPr>
          </a:p>
          <a:p>
            <a:pPr algn="r" rtl="1"/>
            <a:r>
              <a:rPr lang="ar-SA" sz="1800" dirty="0">
                <a:solidFill>
                  <a:srgbClr val="575756"/>
                </a:solidFill>
                <a:effectLst/>
                <a:ea typeface="Times New Roman" panose="02020603050405020304" pitchFamily="18" charset="0"/>
                <a:cs typeface="Times New Roman" panose="02020603050405020304" pitchFamily="18" charset="0"/>
              </a:rPr>
              <a:t>بحلول</a:t>
            </a:r>
            <a:r>
              <a:rPr lang="ar-SA" sz="1800" dirty="0">
                <a:solidFill>
                  <a:srgbClr val="575756"/>
                </a:solidFill>
                <a:effectLst/>
                <a:latin typeface="Univers" panose="020B0503020202020204" pitchFamily="34" charset="0"/>
                <a:ea typeface="Times New Roman" panose="02020603050405020304" pitchFamily="18" charset="0"/>
                <a:cs typeface="Noto Naskh Arabic"/>
              </a:rPr>
              <a:t> </a:t>
            </a:r>
            <a:r>
              <a:rPr lang="ar-SA" sz="1800" dirty="0">
                <a:solidFill>
                  <a:srgbClr val="575756"/>
                </a:solidFill>
                <a:effectLst/>
                <a:ea typeface="Times New Roman" panose="02020603050405020304" pitchFamily="18" charset="0"/>
                <a:cs typeface="Times New Roman" panose="02020603050405020304" pitchFamily="18" charset="0"/>
              </a:rPr>
              <a:t>أوائل</a:t>
            </a:r>
            <a:r>
              <a:rPr lang="ar-SA" sz="1800" dirty="0">
                <a:solidFill>
                  <a:srgbClr val="575756"/>
                </a:solidFill>
                <a:effectLst/>
                <a:latin typeface="Univers" panose="020B0503020202020204" pitchFamily="34" charset="0"/>
                <a:ea typeface="Times New Roman" panose="02020603050405020304" pitchFamily="18" charset="0"/>
                <a:cs typeface="Noto Naskh Arabic"/>
              </a:rPr>
              <a:t> </a:t>
            </a:r>
            <a:r>
              <a:rPr lang="ar-LB" sz="1800" dirty="0">
                <a:solidFill>
                  <a:srgbClr val="575756"/>
                </a:solidFill>
                <a:effectLst/>
                <a:ea typeface="Times New Roman" panose="02020603050405020304" pitchFamily="18" charset="0"/>
                <a:cs typeface="Times New Roman" panose="02020603050405020304" pitchFamily="18" charset="0"/>
              </a:rPr>
              <a:t>حزيران</a:t>
            </a:r>
            <a:r>
              <a:rPr lang="ar-SA" sz="1800" dirty="0">
                <a:solidFill>
                  <a:srgbClr val="575756"/>
                </a:solidFill>
                <a:effectLst/>
                <a:latin typeface="Univers" panose="020B0503020202020204" pitchFamily="34" charset="0"/>
                <a:ea typeface="Times New Roman" panose="02020603050405020304" pitchFamily="18" charset="0"/>
                <a:cs typeface="Noto Naskh Arabic"/>
              </a:rPr>
              <a:t> 2022 </a:t>
            </a:r>
            <a:r>
              <a:rPr lang="ar-SA" sz="1800" dirty="0">
                <a:solidFill>
                  <a:srgbClr val="575756"/>
                </a:solidFill>
                <a:effectLst/>
                <a:ea typeface="Times New Roman" panose="02020603050405020304" pitchFamily="18" charset="0"/>
                <a:cs typeface="Times New Roman" panose="02020603050405020304" pitchFamily="18" charset="0"/>
              </a:rPr>
              <a:t>،</a:t>
            </a:r>
            <a:r>
              <a:rPr lang="ar-SA" sz="1800" dirty="0">
                <a:solidFill>
                  <a:srgbClr val="575756"/>
                </a:solidFill>
                <a:effectLst/>
                <a:latin typeface="Univers" panose="020B0503020202020204" pitchFamily="34" charset="0"/>
                <a:ea typeface="Times New Roman" panose="02020603050405020304" pitchFamily="18" charset="0"/>
                <a:cs typeface="Noto Naskh Arabic"/>
              </a:rPr>
              <a:t> </a:t>
            </a:r>
            <a:r>
              <a:rPr lang="ar-SA" sz="1800" dirty="0">
                <a:solidFill>
                  <a:srgbClr val="575756"/>
                </a:solidFill>
                <a:effectLst/>
                <a:ea typeface="Times New Roman" panose="02020603050405020304" pitchFamily="18" charset="0"/>
                <a:cs typeface="Times New Roman" panose="02020603050405020304" pitchFamily="18" charset="0"/>
              </a:rPr>
              <a:t>تسبب</a:t>
            </a:r>
            <a:r>
              <a:rPr lang="ar-SA" sz="1800" dirty="0">
                <a:solidFill>
                  <a:srgbClr val="575756"/>
                </a:solidFill>
                <a:effectLst/>
                <a:latin typeface="Univers" panose="020B0503020202020204" pitchFamily="34" charset="0"/>
                <a:ea typeface="Times New Roman" panose="02020603050405020304" pitchFamily="18" charset="0"/>
                <a:cs typeface="Noto Naskh Arabic"/>
              </a:rPr>
              <a:t> </a:t>
            </a:r>
            <a:r>
              <a:rPr lang="ar-SA" sz="1800" dirty="0">
                <a:solidFill>
                  <a:srgbClr val="575756"/>
                </a:solidFill>
                <a:effectLst/>
                <a:ea typeface="Times New Roman" panose="02020603050405020304" pitchFamily="18" charset="0"/>
                <a:cs typeface="Times New Roman" panose="02020603050405020304" pitchFamily="18" charset="0"/>
              </a:rPr>
              <a:t>جائحة</a:t>
            </a:r>
            <a:r>
              <a:rPr lang="ar-SA" sz="1800" dirty="0">
                <a:solidFill>
                  <a:srgbClr val="575756"/>
                </a:solidFill>
                <a:effectLst/>
                <a:latin typeface="Univers" panose="020B0503020202020204" pitchFamily="34" charset="0"/>
                <a:ea typeface="Times New Roman" panose="02020603050405020304" pitchFamily="18" charset="0"/>
                <a:cs typeface="Noto Naskh Arabic"/>
              </a:rPr>
              <a:t> </a:t>
            </a:r>
            <a:r>
              <a:rPr lang="en-US" sz="1800" dirty="0">
                <a:solidFill>
                  <a:srgbClr val="575756"/>
                </a:solidFill>
                <a:effectLst/>
                <a:latin typeface="Univers" panose="020B0503020202020204" pitchFamily="34" charset="0"/>
                <a:ea typeface="Times New Roman" panose="02020603050405020304" pitchFamily="18" charset="0"/>
                <a:cs typeface="Noto Naskh Arabic"/>
              </a:rPr>
              <a:t>Covid-19</a:t>
            </a:r>
            <a:r>
              <a:rPr lang="en-US" sz="1800" dirty="0">
                <a:solidFill>
                  <a:srgbClr val="575756"/>
                </a:solidFill>
                <a:effectLst/>
                <a:latin typeface="Noto Naskh Arabic"/>
                <a:ea typeface="Times New Roman" panose="02020603050405020304" pitchFamily="18" charset="0"/>
              </a:rPr>
              <a:t> </a:t>
            </a:r>
            <a:r>
              <a:rPr lang="ar-LB" sz="1800" dirty="0">
                <a:solidFill>
                  <a:srgbClr val="575756"/>
                </a:solidFill>
                <a:effectLst/>
                <a:latin typeface="Noto Naskh Arabic"/>
                <a:ea typeface="Times New Roman" panose="02020603050405020304" pitchFamily="18" charset="0"/>
              </a:rPr>
              <a:t> </a:t>
            </a:r>
            <a:r>
              <a:rPr lang="ar-SA" sz="1800" dirty="0">
                <a:solidFill>
                  <a:srgbClr val="575756"/>
                </a:solidFill>
                <a:effectLst/>
                <a:ea typeface="Times New Roman" panose="02020603050405020304" pitchFamily="18" charset="0"/>
                <a:cs typeface="Times New Roman" panose="02020603050405020304" pitchFamily="18" charset="0"/>
              </a:rPr>
              <a:t>في</a:t>
            </a:r>
            <a:r>
              <a:rPr lang="ar-SA" sz="1800" dirty="0">
                <a:solidFill>
                  <a:srgbClr val="575756"/>
                </a:solidFill>
                <a:effectLst/>
                <a:latin typeface="Univers" panose="020B0503020202020204" pitchFamily="34" charset="0"/>
                <a:ea typeface="Times New Roman" panose="02020603050405020304" pitchFamily="18" charset="0"/>
                <a:cs typeface="Noto Naskh Arabic"/>
              </a:rPr>
              <a:t> </a:t>
            </a:r>
            <a:r>
              <a:rPr lang="ar-SA" sz="1800" dirty="0">
                <a:solidFill>
                  <a:srgbClr val="575756"/>
                </a:solidFill>
                <a:effectLst/>
                <a:ea typeface="Times New Roman" panose="02020603050405020304" pitchFamily="18" charset="0"/>
                <a:cs typeface="Times New Roman" panose="02020603050405020304" pitchFamily="18" charset="0"/>
              </a:rPr>
              <a:t>حوالي</a:t>
            </a:r>
            <a:r>
              <a:rPr lang="ar-SA" sz="1800" dirty="0">
                <a:solidFill>
                  <a:srgbClr val="575756"/>
                </a:solidFill>
                <a:effectLst/>
                <a:latin typeface="Univers" panose="020B0503020202020204" pitchFamily="34" charset="0"/>
                <a:ea typeface="Times New Roman" panose="02020603050405020304" pitchFamily="18" charset="0"/>
                <a:cs typeface="Noto Naskh Arabic"/>
              </a:rPr>
              <a:t> 13 </a:t>
            </a:r>
            <a:r>
              <a:rPr lang="ar-SA" sz="1800" dirty="0">
                <a:solidFill>
                  <a:srgbClr val="575756"/>
                </a:solidFill>
                <a:effectLst/>
                <a:ea typeface="Times New Roman" panose="02020603050405020304" pitchFamily="18" charset="0"/>
                <a:cs typeface="Times New Roman" panose="02020603050405020304" pitchFamily="18" charset="0"/>
              </a:rPr>
              <a:t>مليون</a:t>
            </a:r>
            <a:r>
              <a:rPr lang="ar-SA" sz="1800" dirty="0">
                <a:solidFill>
                  <a:srgbClr val="575756"/>
                </a:solidFill>
                <a:effectLst/>
                <a:latin typeface="Univers" panose="020B0503020202020204" pitchFamily="34" charset="0"/>
                <a:ea typeface="Times New Roman" panose="02020603050405020304" pitchFamily="18" charset="0"/>
                <a:cs typeface="Noto Naskh Arabic"/>
              </a:rPr>
              <a:t> </a:t>
            </a:r>
            <a:r>
              <a:rPr lang="ar-SA" sz="1800" dirty="0">
                <a:solidFill>
                  <a:srgbClr val="575756"/>
                </a:solidFill>
                <a:effectLst/>
                <a:ea typeface="Times New Roman" panose="02020603050405020304" pitchFamily="18" charset="0"/>
                <a:cs typeface="Times New Roman" panose="02020603050405020304" pitchFamily="18" charset="0"/>
              </a:rPr>
              <a:t>حالة</a:t>
            </a:r>
            <a:r>
              <a:rPr lang="ar-SA" sz="1800" dirty="0">
                <a:solidFill>
                  <a:srgbClr val="575756"/>
                </a:solidFill>
                <a:effectLst/>
                <a:latin typeface="Univers" panose="020B0503020202020204" pitchFamily="34" charset="0"/>
                <a:ea typeface="Times New Roman" panose="02020603050405020304" pitchFamily="18" charset="0"/>
                <a:cs typeface="Noto Naskh Arabic"/>
              </a:rPr>
              <a:t> </a:t>
            </a:r>
            <a:r>
              <a:rPr lang="ar-SA" sz="1800" dirty="0">
                <a:solidFill>
                  <a:srgbClr val="575756"/>
                </a:solidFill>
                <a:effectLst/>
                <a:ea typeface="Times New Roman" panose="02020603050405020304" pitchFamily="18" charset="0"/>
                <a:cs typeface="Times New Roman" panose="02020603050405020304" pitchFamily="18" charset="0"/>
              </a:rPr>
              <a:t>تم</a:t>
            </a:r>
            <a:r>
              <a:rPr lang="ar-SA" sz="1800" dirty="0">
                <a:solidFill>
                  <a:srgbClr val="575756"/>
                </a:solidFill>
                <a:effectLst/>
                <a:latin typeface="Univers" panose="020B0503020202020204" pitchFamily="34" charset="0"/>
                <a:ea typeface="Times New Roman" panose="02020603050405020304" pitchFamily="18" charset="0"/>
                <a:cs typeface="Noto Naskh Arabic"/>
              </a:rPr>
              <a:t> </a:t>
            </a:r>
            <a:r>
              <a:rPr lang="ar-SA" sz="1800" dirty="0">
                <a:solidFill>
                  <a:srgbClr val="575756"/>
                </a:solidFill>
                <a:effectLst/>
                <a:ea typeface="Times New Roman" panose="02020603050405020304" pitchFamily="18" charset="0"/>
                <a:cs typeface="Times New Roman" panose="02020603050405020304" pitchFamily="18" charset="0"/>
              </a:rPr>
              <a:t>الإبلاغ</a:t>
            </a:r>
            <a:r>
              <a:rPr lang="ar-SA" sz="1800" dirty="0">
                <a:solidFill>
                  <a:srgbClr val="575756"/>
                </a:solidFill>
                <a:effectLst/>
                <a:latin typeface="Univers" panose="020B0503020202020204" pitchFamily="34" charset="0"/>
                <a:ea typeface="Times New Roman" panose="02020603050405020304" pitchFamily="18" charset="0"/>
                <a:cs typeface="Noto Naskh Arabic"/>
              </a:rPr>
              <a:t> </a:t>
            </a:r>
            <a:r>
              <a:rPr lang="ar-SA" sz="1800" dirty="0">
                <a:solidFill>
                  <a:srgbClr val="575756"/>
                </a:solidFill>
                <a:effectLst/>
                <a:ea typeface="Times New Roman" panose="02020603050405020304" pitchFamily="18" charset="0"/>
                <a:cs typeface="Times New Roman" panose="02020603050405020304" pitchFamily="18" charset="0"/>
              </a:rPr>
              <a:t>عنها</a:t>
            </a:r>
            <a:r>
              <a:rPr lang="ar-SA" sz="1800" dirty="0">
                <a:solidFill>
                  <a:srgbClr val="575756"/>
                </a:solidFill>
                <a:effectLst/>
                <a:latin typeface="Univers" panose="020B0503020202020204" pitchFamily="34" charset="0"/>
                <a:ea typeface="Times New Roman" panose="02020603050405020304" pitchFamily="18" charset="0"/>
                <a:cs typeface="Noto Naskh Arabic"/>
              </a:rPr>
              <a:t> </a:t>
            </a:r>
            <a:r>
              <a:rPr lang="ar-SA" sz="1800" dirty="0">
                <a:solidFill>
                  <a:srgbClr val="575756"/>
                </a:solidFill>
                <a:effectLst/>
                <a:ea typeface="Times New Roman" panose="02020603050405020304" pitchFamily="18" charset="0"/>
                <a:cs typeface="Times New Roman" panose="02020603050405020304" pitchFamily="18" charset="0"/>
              </a:rPr>
              <a:t>رسميًا</a:t>
            </a:r>
            <a:r>
              <a:rPr lang="ar-SA" sz="1800" dirty="0">
                <a:solidFill>
                  <a:srgbClr val="575756"/>
                </a:solidFill>
                <a:effectLst/>
                <a:latin typeface="Univers" panose="020B0503020202020204" pitchFamily="34" charset="0"/>
                <a:ea typeface="Times New Roman" panose="02020603050405020304" pitchFamily="18" charset="0"/>
                <a:cs typeface="Noto Naskh Arabic"/>
              </a:rPr>
              <a:t> </a:t>
            </a:r>
            <a:r>
              <a:rPr lang="ar-SA" sz="1800" dirty="0">
                <a:solidFill>
                  <a:srgbClr val="575756"/>
                </a:solidFill>
                <a:effectLst/>
                <a:ea typeface="Times New Roman" panose="02020603050405020304" pitchFamily="18" charset="0"/>
                <a:cs typeface="Times New Roman" panose="02020603050405020304" pitchFamily="18" charset="0"/>
              </a:rPr>
              <a:t>في</a:t>
            </a:r>
            <a:r>
              <a:rPr lang="ar-SA" sz="1800" dirty="0">
                <a:solidFill>
                  <a:srgbClr val="575756"/>
                </a:solidFill>
                <a:effectLst/>
                <a:latin typeface="Univers" panose="020B0503020202020204" pitchFamily="34" charset="0"/>
                <a:ea typeface="Times New Roman" panose="02020603050405020304" pitchFamily="18" charset="0"/>
                <a:cs typeface="Noto Naskh Arabic"/>
              </a:rPr>
              <a:t> </a:t>
            </a:r>
            <a:r>
              <a:rPr lang="ar-SA" sz="1800" dirty="0">
                <a:solidFill>
                  <a:srgbClr val="575756"/>
                </a:solidFill>
                <a:effectLst/>
                <a:ea typeface="Times New Roman" panose="02020603050405020304" pitchFamily="18" charset="0"/>
                <a:cs typeface="Times New Roman" panose="02020603050405020304" pitchFamily="18" charset="0"/>
              </a:rPr>
              <a:t>المنطقة</a:t>
            </a:r>
            <a:r>
              <a:rPr lang="ar-SA" sz="1800" dirty="0">
                <a:solidFill>
                  <a:srgbClr val="575756"/>
                </a:solidFill>
                <a:effectLst/>
                <a:latin typeface="Univers" panose="020B0503020202020204" pitchFamily="34" charset="0"/>
                <a:ea typeface="Times New Roman" panose="02020603050405020304" pitchFamily="18" charset="0"/>
                <a:cs typeface="Noto Naskh Arabic"/>
              </a:rPr>
              <a:t> </a:t>
            </a:r>
            <a:r>
              <a:rPr lang="ar-SA" sz="1800" dirty="0">
                <a:solidFill>
                  <a:srgbClr val="575756"/>
                </a:solidFill>
                <a:effectLst/>
                <a:ea typeface="Times New Roman" panose="02020603050405020304" pitchFamily="18" charset="0"/>
                <a:cs typeface="Times New Roman" panose="02020603050405020304" pitchFamily="18" charset="0"/>
              </a:rPr>
              <a:t>وحوالي</a:t>
            </a:r>
            <a:r>
              <a:rPr lang="ar-SA" sz="1800" dirty="0">
                <a:solidFill>
                  <a:srgbClr val="575756"/>
                </a:solidFill>
                <a:effectLst/>
                <a:latin typeface="Univers" panose="020B0503020202020204" pitchFamily="34" charset="0"/>
                <a:ea typeface="Times New Roman" panose="02020603050405020304" pitchFamily="18" charset="0"/>
                <a:cs typeface="Noto Naskh Arabic"/>
              </a:rPr>
              <a:t> 170</a:t>
            </a:r>
            <a:r>
              <a:rPr lang="ar-SA" sz="1800" dirty="0">
                <a:solidFill>
                  <a:srgbClr val="575756"/>
                </a:solidFill>
                <a:effectLst/>
                <a:ea typeface="Times New Roman" panose="02020603050405020304" pitchFamily="18" charset="0"/>
                <a:cs typeface="Times New Roman" panose="02020603050405020304" pitchFamily="18" charset="0"/>
              </a:rPr>
              <a:t>،</a:t>
            </a:r>
            <a:r>
              <a:rPr lang="ar-SA" sz="1800" dirty="0">
                <a:solidFill>
                  <a:srgbClr val="575756"/>
                </a:solidFill>
                <a:effectLst/>
                <a:latin typeface="Univers" panose="020B0503020202020204" pitchFamily="34" charset="0"/>
                <a:ea typeface="Times New Roman" panose="02020603050405020304" pitchFamily="18" charset="0"/>
                <a:cs typeface="Noto Naskh Arabic"/>
              </a:rPr>
              <a:t>000 </a:t>
            </a:r>
            <a:r>
              <a:rPr lang="ar-SA" sz="1800" dirty="0">
                <a:solidFill>
                  <a:srgbClr val="575756"/>
                </a:solidFill>
                <a:effectLst/>
                <a:ea typeface="Times New Roman" panose="02020603050405020304" pitchFamily="18" charset="0"/>
                <a:cs typeface="Times New Roman" panose="02020603050405020304" pitchFamily="18" charset="0"/>
              </a:rPr>
              <a:t>حالة</a:t>
            </a:r>
            <a:r>
              <a:rPr lang="ar-SA" sz="1800" dirty="0">
                <a:solidFill>
                  <a:srgbClr val="575756"/>
                </a:solidFill>
                <a:effectLst/>
                <a:latin typeface="Univers" panose="020B0503020202020204" pitchFamily="34" charset="0"/>
                <a:ea typeface="Times New Roman" panose="02020603050405020304" pitchFamily="18" charset="0"/>
                <a:cs typeface="Noto Naskh Arabic"/>
              </a:rPr>
              <a:t> </a:t>
            </a:r>
            <a:r>
              <a:rPr lang="ar-SA" sz="1800" dirty="0">
                <a:solidFill>
                  <a:srgbClr val="575756"/>
                </a:solidFill>
                <a:effectLst/>
                <a:ea typeface="Times New Roman" panose="02020603050405020304" pitchFamily="18" charset="0"/>
                <a:cs typeface="Times New Roman" panose="02020603050405020304" pitchFamily="18" charset="0"/>
              </a:rPr>
              <a:t>وفاة</a:t>
            </a:r>
            <a:r>
              <a:rPr lang="ar-SA" sz="1800" dirty="0">
                <a:solidFill>
                  <a:srgbClr val="575756"/>
                </a:solidFill>
                <a:effectLst/>
                <a:latin typeface="Univers" panose="020B0503020202020204" pitchFamily="34" charset="0"/>
                <a:ea typeface="Times New Roman" panose="02020603050405020304" pitchFamily="18" charset="0"/>
                <a:cs typeface="Noto Naskh Arabic"/>
              </a:rPr>
              <a:t> </a:t>
            </a:r>
            <a:r>
              <a:rPr lang="ar-SA" sz="1800" dirty="0">
                <a:solidFill>
                  <a:srgbClr val="575756"/>
                </a:solidFill>
                <a:effectLst/>
                <a:ea typeface="Times New Roman" panose="02020603050405020304" pitchFamily="18" charset="0"/>
                <a:cs typeface="Times New Roman" panose="02020603050405020304" pitchFamily="18" charset="0"/>
              </a:rPr>
              <a:t>تم</a:t>
            </a:r>
            <a:r>
              <a:rPr lang="ar-SA" sz="1800" dirty="0">
                <a:solidFill>
                  <a:srgbClr val="575756"/>
                </a:solidFill>
                <a:effectLst/>
                <a:latin typeface="Univers" panose="020B0503020202020204" pitchFamily="34" charset="0"/>
                <a:ea typeface="Times New Roman" panose="02020603050405020304" pitchFamily="18" charset="0"/>
                <a:cs typeface="Noto Naskh Arabic"/>
              </a:rPr>
              <a:t> </a:t>
            </a:r>
            <a:r>
              <a:rPr lang="ar-SA" sz="1800" dirty="0">
                <a:solidFill>
                  <a:srgbClr val="575756"/>
                </a:solidFill>
                <a:effectLst/>
                <a:ea typeface="Times New Roman" panose="02020603050405020304" pitchFamily="18" charset="0"/>
                <a:cs typeface="Times New Roman" panose="02020603050405020304" pitchFamily="18" charset="0"/>
              </a:rPr>
              <a:t>الإبلاغ</a:t>
            </a:r>
            <a:r>
              <a:rPr lang="ar-SA" sz="1800" dirty="0">
                <a:solidFill>
                  <a:srgbClr val="575756"/>
                </a:solidFill>
                <a:effectLst/>
                <a:latin typeface="Univers" panose="020B0503020202020204" pitchFamily="34" charset="0"/>
                <a:ea typeface="Times New Roman" panose="02020603050405020304" pitchFamily="18" charset="0"/>
                <a:cs typeface="Noto Naskh Arabic"/>
              </a:rPr>
              <a:t> </a:t>
            </a:r>
            <a:r>
              <a:rPr lang="ar-SA" sz="1800" dirty="0">
                <a:solidFill>
                  <a:srgbClr val="575756"/>
                </a:solidFill>
                <a:effectLst/>
                <a:ea typeface="Times New Roman" panose="02020603050405020304" pitchFamily="18" charset="0"/>
                <a:cs typeface="Times New Roman" panose="02020603050405020304" pitchFamily="18" charset="0"/>
              </a:rPr>
              <a:t>عنها</a:t>
            </a:r>
            <a:r>
              <a:rPr lang="ar-SA" sz="1800" dirty="0">
                <a:solidFill>
                  <a:srgbClr val="575756"/>
                </a:solidFill>
                <a:effectLst/>
                <a:latin typeface="Univers" panose="020B0503020202020204" pitchFamily="34" charset="0"/>
                <a:ea typeface="Times New Roman" panose="02020603050405020304" pitchFamily="18" charset="0"/>
                <a:cs typeface="Noto Naskh Arabic"/>
              </a:rPr>
              <a:t>. </a:t>
            </a:r>
            <a:endParaRPr lang="ar-LB" sz="1800" dirty="0">
              <a:solidFill>
                <a:srgbClr val="575756"/>
              </a:solidFill>
              <a:latin typeface="Univers" panose="020B0503020202020204" pitchFamily="34" charset="0"/>
              <a:ea typeface="Times New Roman" panose="02020603050405020304" pitchFamily="18" charset="0"/>
            </a:endParaRPr>
          </a:p>
          <a:p>
            <a:pPr algn="r" rtl="1"/>
            <a:r>
              <a:rPr lang="ar-SA" sz="1800" dirty="0">
                <a:solidFill>
                  <a:srgbClr val="575756"/>
                </a:solidFill>
                <a:effectLst/>
                <a:latin typeface="Univers" panose="020B0503020202020204" pitchFamily="34" charset="0"/>
                <a:ea typeface="Times New Roman" panose="02020603050405020304" pitchFamily="18" charset="0"/>
                <a:cs typeface="Noto Naskh Arabic"/>
              </a:rPr>
              <a:t>يتحمّل كبار السنّ والأشخاص ذوي الإعاقة في المنطقة، عبئاً مزدوجاً يتجلّى في المخاطر الصحية التي يطرحها الفيروس وفي خطط الحماية الاجتماعية. فقد كان للعديد من كبار السنّ إمكانية محدودة للحصول على الخدمات الطبية عند إصابتهم بالمرض. </a:t>
            </a:r>
            <a:endParaRPr lang="en-US" dirty="0"/>
          </a:p>
        </p:txBody>
      </p:sp>
    </p:spTree>
    <p:extLst>
      <p:ext uri="{BB962C8B-B14F-4D97-AF65-F5344CB8AC3E}">
        <p14:creationId xmlns:p14="http://schemas.microsoft.com/office/powerpoint/2010/main" val="537829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C3A7FCE0-B7C0-2773-532C-F2BBE44CDC5F}"/>
              </a:ext>
            </a:extLst>
          </p:cNvPr>
          <p:cNvSpPr>
            <a:spLocks noGrp="1"/>
          </p:cNvSpPr>
          <p:nvPr>
            <p:ph type="subTitle" idx="1"/>
          </p:nvPr>
        </p:nvSpPr>
        <p:spPr/>
        <p:txBody>
          <a:bodyPr/>
          <a:lstStyle/>
          <a:p>
            <a:r>
              <a:rPr lang="ar-LB" dirty="0"/>
              <a:t>الأمن الغذائي</a:t>
            </a:r>
            <a:endParaRPr lang="en-US" dirty="0"/>
          </a:p>
        </p:txBody>
      </p:sp>
      <p:sp>
        <p:nvSpPr>
          <p:cNvPr id="3" name="Content Placeholder 2">
            <a:extLst>
              <a:ext uri="{FF2B5EF4-FFF2-40B4-BE49-F238E27FC236}">
                <a16:creationId xmlns:a16="http://schemas.microsoft.com/office/drawing/2014/main" id="{2BFCD1D7-6705-BB14-4400-FC5518FE5341}"/>
              </a:ext>
            </a:extLst>
          </p:cNvPr>
          <p:cNvSpPr>
            <a:spLocks noGrp="1"/>
          </p:cNvSpPr>
          <p:nvPr>
            <p:ph sz="half" idx="2"/>
          </p:nvPr>
        </p:nvSpPr>
        <p:spPr>
          <a:xfrm>
            <a:off x="1069847" y="1902965"/>
            <a:ext cx="10309115" cy="5157217"/>
          </a:xfrm>
        </p:spPr>
        <p:txBody>
          <a:bodyPr/>
          <a:lstStyle/>
          <a:p>
            <a:pPr marL="0" marR="0" algn="just" rtl="1">
              <a:spcBef>
                <a:spcPts val="1600"/>
              </a:spcBef>
              <a:spcAft>
                <a:spcPts val="1600"/>
              </a:spcAft>
            </a:pPr>
            <a:r>
              <a:rPr lang="ar-SA" sz="1800" dirty="0">
                <a:solidFill>
                  <a:srgbClr val="575756"/>
                </a:solidFill>
                <a:effectLst/>
                <a:latin typeface="Univers" panose="020B0503020202020204" pitchFamily="34" charset="0"/>
                <a:ea typeface="Times New Roman" panose="02020603050405020304" pitchFamily="18" charset="0"/>
                <a:cs typeface="Noto Naskh Arabic UI"/>
              </a:rPr>
              <a:t>لا يزال من السابق لأوانه تقييم كامل تبعات الجائحة على الصحة والتغذية. من الواضح أنّ الجائحة قد أغرقت المزيد من الناس في الحرمان لجهة الحصول على الغذاء والأمن الغذائي، من خلال تأثيرها على سبل عيش الأسر، وتعطّل سلاسل الإمداد الغذائي، والارتفاع الحاد في أسعار المنتجات الأساسية. </a:t>
            </a:r>
            <a:endParaRPr lang="ar-LB" sz="1800" dirty="0">
              <a:solidFill>
                <a:srgbClr val="575756"/>
              </a:solidFill>
              <a:effectLst/>
              <a:latin typeface="Univers" panose="020B0503020202020204" pitchFamily="34" charset="0"/>
              <a:ea typeface="Times New Roman" panose="02020603050405020304" pitchFamily="18" charset="0"/>
              <a:cs typeface="Noto Naskh Arabic UI"/>
            </a:endParaRPr>
          </a:p>
          <a:p>
            <a:pPr marL="0" marR="0" algn="just" rtl="1">
              <a:spcBef>
                <a:spcPts val="1600"/>
              </a:spcBef>
              <a:spcAft>
                <a:spcPts val="1600"/>
              </a:spcAft>
            </a:pPr>
            <a:r>
              <a:rPr lang="ar-SA" sz="1800" dirty="0">
                <a:solidFill>
                  <a:srgbClr val="575756"/>
                </a:solidFill>
                <a:effectLst/>
                <a:latin typeface="Univers" panose="020B0503020202020204" pitchFamily="34" charset="0"/>
                <a:ea typeface="Times New Roman" panose="02020603050405020304" pitchFamily="18" charset="0"/>
                <a:cs typeface="Noto Naskh Arabic"/>
              </a:rPr>
              <a:t>قبل تفشي الجائحة، كان 64.2 مليون شخص يعانون من نقص التغذية، متواجدين بمعظمهم في </a:t>
            </a:r>
            <a:r>
              <a:rPr lang="ar-SA" sz="1800" dirty="0">
                <a:solidFill>
                  <a:srgbClr val="575756"/>
                </a:solidFill>
                <a:effectLst/>
                <a:ea typeface="Times New Roman" panose="02020603050405020304" pitchFamily="18" charset="0"/>
                <a:cs typeface="Times New Roman" panose="02020603050405020304" pitchFamily="18" charset="0"/>
              </a:rPr>
              <a:t>الدول</a:t>
            </a:r>
            <a:r>
              <a:rPr lang="ar-SA" sz="1800" dirty="0">
                <a:solidFill>
                  <a:srgbClr val="575756"/>
                </a:solidFill>
                <a:effectLst/>
                <a:latin typeface="Univers" panose="020B0503020202020204" pitchFamily="34" charset="0"/>
                <a:ea typeface="Times New Roman" panose="02020603050405020304" pitchFamily="18" charset="0"/>
                <a:cs typeface="Noto Naskh Arabic"/>
              </a:rPr>
              <a:t> الأقلّ نمواً</a:t>
            </a:r>
            <a:r>
              <a:rPr lang="ar-LB" sz="1800" dirty="0">
                <a:solidFill>
                  <a:srgbClr val="575756"/>
                </a:solidFill>
                <a:latin typeface="Univers" panose="020B0503020202020204" pitchFamily="34" charset="0"/>
                <a:ea typeface="Times New Roman" panose="02020603050405020304" pitchFamily="18" charset="0"/>
                <a:cs typeface="Noto Naskh Arabic"/>
              </a:rPr>
              <a:t> وفقاً لمنظمة الأغذية و الزراعة للأمم المتحدة. </a:t>
            </a:r>
            <a:r>
              <a:rPr lang="ar-SA" sz="1800" dirty="0">
                <a:solidFill>
                  <a:srgbClr val="575756"/>
                </a:solidFill>
                <a:effectLst/>
                <a:latin typeface="Univers" panose="020B0503020202020204" pitchFamily="34" charset="0"/>
                <a:ea typeface="Times New Roman" panose="02020603050405020304" pitchFamily="18" charset="0"/>
                <a:cs typeface="Noto Naskh Arabic"/>
              </a:rPr>
              <a:t>عرّضت جائحة كوفيد-19 الأمن الغذائي لمزيدٍ من الضغط. ففي العام 2020، ارتفع عدد المتضررين من نقص التغذية بمقدار 4.8 مليون، لا سيما في الصومال واليمن، ليصل إلى 69 مليوناً، أو 15.8 في المائة من عدد سكان المنطقة. </a:t>
            </a:r>
            <a:r>
              <a:rPr lang="ar-LB" sz="1800" dirty="0">
                <a:solidFill>
                  <a:srgbClr val="575756"/>
                </a:solidFill>
                <a:latin typeface="Univers" panose="020B0503020202020204" pitchFamily="34" charset="0"/>
                <a:ea typeface="Times New Roman" panose="02020603050405020304" pitchFamily="18" charset="0"/>
                <a:cs typeface="Noto Naskh Arabic"/>
              </a:rPr>
              <a:t>بالاضهافة إلى تدهور انعدام الأمن الغذائي و سوء تغذية الأطفال.</a:t>
            </a:r>
            <a:endParaRPr lang="ar-LB" sz="1800" dirty="0">
              <a:solidFill>
                <a:srgbClr val="575756"/>
              </a:solidFill>
              <a:effectLst/>
              <a:latin typeface="Univers" panose="020B0503020202020204" pitchFamily="34" charset="0"/>
              <a:ea typeface="Times New Roman" panose="02020603050405020304" pitchFamily="18" charset="0"/>
              <a:cs typeface="Noto Naskh Arabic"/>
            </a:endParaRPr>
          </a:p>
          <a:p>
            <a:pPr marL="0" marR="0" algn="just" rtl="1">
              <a:spcBef>
                <a:spcPts val="1600"/>
              </a:spcBef>
              <a:spcAft>
                <a:spcPts val="1600"/>
              </a:spcAft>
            </a:pPr>
            <a:r>
              <a:rPr lang="ar-LB" sz="1800" dirty="0">
                <a:solidFill>
                  <a:srgbClr val="575756"/>
                </a:solidFill>
                <a:effectLst/>
                <a:latin typeface="Univers" panose="020B0503020202020204" pitchFamily="34" charset="0"/>
                <a:ea typeface="Times New Roman" panose="02020603050405020304" pitchFamily="18" charset="0"/>
                <a:cs typeface="Noto Naskh Arabic"/>
              </a:rPr>
              <a:t>و في </a:t>
            </a:r>
            <a:r>
              <a:rPr lang="ar-SA" sz="1800" dirty="0">
                <a:solidFill>
                  <a:srgbClr val="575756"/>
                </a:solidFill>
                <a:effectLst/>
                <a:latin typeface="Univers" panose="020B0503020202020204" pitchFamily="34" charset="0"/>
                <a:ea typeface="Times New Roman" panose="02020603050405020304" pitchFamily="18" charset="0"/>
                <a:cs typeface="Noto Naskh Arabic"/>
              </a:rPr>
              <a:t>تقييم تأثير الحرب على الأمن الغذائي والتغذية، </a:t>
            </a:r>
            <a:r>
              <a:rPr lang="ar-LB" sz="1800" dirty="0">
                <a:solidFill>
                  <a:srgbClr val="575756"/>
                </a:solidFill>
                <a:effectLst/>
                <a:latin typeface="Univers" panose="020B0503020202020204" pitchFamily="34" charset="0"/>
                <a:ea typeface="Times New Roman" panose="02020603050405020304" pitchFamily="18" charset="0"/>
                <a:cs typeface="Noto Naskh Arabic"/>
              </a:rPr>
              <a:t>من المهم الإشارة إلى أن </a:t>
            </a:r>
            <a:r>
              <a:rPr lang="ar-SA" sz="1800" dirty="0">
                <a:solidFill>
                  <a:srgbClr val="575756"/>
                </a:solidFill>
                <a:effectLst/>
                <a:latin typeface="Univers" panose="020B0503020202020204" pitchFamily="34" charset="0"/>
                <a:ea typeface="Times New Roman" panose="02020603050405020304" pitchFamily="18" charset="0"/>
                <a:cs typeface="Noto Naskh Arabic"/>
              </a:rPr>
              <a:t>المنطقة العربية تستورد حصة كبيرة من الحبوب والزيوت للطعام من الاتحاد الروسي وأوكرانيا. أحدثت الحرب صدمة على مستوى توريد الحبوب وزيت الطعام من الاتحاد الروسي وأوكرانيا. وأفضى نقص المواد الغذائية وانخفاض احتياطات الأغذية المصحوبة بارتفاع الطلب الموسمي إلى زيادة الضغط على أسعار المواد الغذائية وإذ ترافق ذلك مع ارتفاع أسعار النفط</a:t>
            </a:r>
            <a:r>
              <a:rPr lang="ar-LB" sz="1800" dirty="0">
                <a:solidFill>
                  <a:srgbClr val="575756"/>
                </a:solidFill>
                <a:effectLst/>
                <a:latin typeface="Univers" panose="020B0503020202020204" pitchFamily="34" charset="0"/>
                <a:ea typeface="Times New Roman" panose="02020603050405020304" pitchFamily="18" charset="0"/>
                <a:cs typeface="Noto Naskh Arabic"/>
              </a:rPr>
              <a:t>.</a:t>
            </a:r>
            <a:endParaRPr lang="ar-LB" sz="1800" dirty="0">
              <a:solidFill>
                <a:srgbClr val="575756"/>
              </a:solidFill>
              <a:latin typeface="Univers" panose="020B0503020202020204" pitchFamily="34" charset="0"/>
              <a:ea typeface="Times New Roman" panose="02020603050405020304" pitchFamily="18" charset="0"/>
              <a:cs typeface="Noto Naskh Arabic"/>
            </a:endParaRPr>
          </a:p>
        </p:txBody>
      </p:sp>
    </p:spTree>
    <p:extLst>
      <p:ext uri="{BB962C8B-B14F-4D97-AF65-F5344CB8AC3E}">
        <p14:creationId xmlns:p14="http://schemas.microsoft.com/office/powerpoint/2010/main" val="2168686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592B5785-64F1-2BA2-92CC-591359E016E6}"/>
              </a:ext>
            </a:extLst>
          </p:cNvPr>
          <p:cNvSpPr>
            <a:spLocks noGrp="1"/>
          </p:cNvSpPr>
          <p:nvPr>
            <p:ph type="subTitle" idx="1"/>
          </p:nvPr>
        </p:nvSpPr>
        <p:spPr/>
        <p:txBody>
          <a:bodyPr/>
          <a:lstStyle/>
          <a:p>
            <a:r>
              <a:rPr lang="ar-SA" sz="2800" dirty="0">
                <a:effectLst/>
                <a:latin typeface="Univers" panose="020B0503020202020204" pitchFamily="34" charset="0"/>
                <a:ea typeface="Times New Roman" panose="02020603050405020304" pitchFamily="18" charset="0"/>
                <a:cs typeface="Noto Naskh Arabic"/>
              </a:rPr>
              <a:t>	التأثير على الوصول إلى التعليم</a:t>
            </a:r>
            <a:endParaRPr lang="en-US" sz="4800" dirty="0"/>
          </a:p>
        </p:txBody>
      </p:sp>
      <p:sp>
        <p:nvSpPr>
          <p:cNvPr id="3" name="Content Placeholder 2">
            <a:extLst>
              <a:ext uri="{FF2B5EF4-FFF2-40B4-BE49-F238E27FC236}">
                <a16:creationId xmlns:a16="http://schemas.microsoft.com/office/drawing/2014/main" id="{38E8C586-94F1-41E9-C8C8-DAE0CD9C6FD8}"/>
              </a:ext>
            </a:extLst>
          </p:cNvPr>
          <p:cNvSpPr>
            <a:spLocks noGrp="1"/>
          </p:cNvSpPr>
          <p:nvPr>
            <p:ph sz="half" idx="2"/>
          </p:nvPr>
        </p:nvSpPr>
        <p:spPr/>
        <p:txBody>
          <a:bodyPr/>
          <a:lstStyle/>
          <a:p>
            <a:pPr algn="r" rtl="1"/>
            <a:r>
              <a:rPr lang="ar-SA" sz="1800" dirty="0">
                <a:solidFill>
                  <a:srgbClr val="575756"/>
                </a:solidFill>
                <a:effectLst/>
                <a:latin typeface="Univers" panose="020B0503020202020204" pitchFamily="34" charset="0"/>
                <a:ea typeface="Times New Roman" panose="02020603050405020304" pitchFamily="18" charset="0"/>
                <a:cs typeface="Noto Naskh Arabic"/>
              </a:rPr>
              <a:t>في آذار2020، تمّ إغلاق المدارس في جميع أنحاء المنطقة تماشياً مع تدابير الإقفال التام المتخذة لاحتواء انتشار جائحة كوفيد-19. </a:t>
            </a:r>
            <a:endParaRPr lang="ar-LB" sz="1800" dirty="0">
              <a:solidFill>
                <a:srgbClr val="575756"/>
              </a:solidFill>
              <a:effectLst/>
              <a:latin typeface="Univers" panose="020B0503020202020204" pitchFamily="34" charset="0"/>
              <a:ea typeface="Times New Roman" panose="02020603050405020304" pitchFamily="18" charset="0"/>
              <a:cs typeface="Noto Naskh Arabic"/>
            </a:endParaRPr>
          </a:p>
          <a:p>
            <a:pPr algn="r" rtl="1"/>
            <a:r>
              <a:rPr lang="ar-SA" sz="1800" dirty="0">
                <a:solidFill>
                  <a:srgbClr val="575756"/>
                </a:solidFill>
                <a:effectLst/>
                <a:latin typeface="Univers" panose="020B0503020202020204" pitchFamily="34" charset="0"/>
                <a:ea typeface="Times New Roman" panose="02020603050405020304" pitchFamily="18" charset="0"/>
                <a:cs typeface="Noto Naskh Arabic"/>
              </a:rPr>
              <a:t>أفرز التعلّم عن بعد تحديات مستجدة وأوجه تفاوت نتيجة الاختلافات المنهجية في الوصول إلى الإنترنت والأجهزة بين سائر الفئات الاجتماعية والاقتصادية</a:t>
            </a:r>
            <a:r>
              <a:rPr lang="ar-LB" sz="1800" dirty="0">
                <a:solidFill>
                  <a:srgbClr val="575756"/>
                </a:solidFill>
                <a:effectLst/>
                <a:latin typeface="Univers" panose="020B0503020202020204" pitchFamily="34" charset="0"/>
                <a:ea typeface="Times New Roman" panose="02020603050405020304" pitchFamily="18" charset="0"/>
                <a:cs typeface="Noto Naskh Arabic"/>
              </a:rPr>
              <a:t>. </a:t>
            </a:r>
            <a:r>
              <a:rPr lang="ar-SA" sz="1800" dirty="0">
                <a:solidFill>
                  <a:srgbClr val="575756"/>
                </a:solidFill>
                <a:effectLst/>
                <a:latin typeface="Univers" panose="020B0503020202020204" pitchFamily="34" charset="0"/>
                <a:ea typeface="Times New Roman" panose="02020603050405020304" pitchFamily="18" charset="0"/>
                <a:cs typeface="Noto Naskh Arabic"/>
              </a:rPr>
              <a:t>لم يكن طلاب المنطقة جميعهم مجهزين كما يجب لمتابعة التعليم عبر الإنترنت. فقبل بروز الجائحة، كانت 59 في المائة و 5</a:t>
            </a:r>
            <a:r>
              <a:rPr lang="ar-LB" sz="1800" dirty="0">
                <a:solidFill>
                  <a:srgbClr val="575756"/>
                </a:solidFill>
                <a:effectLst/>
                <a:latin typeface="Univers" panose="020B0503020202020204" pitchFamily="34" charset="0"/>
                <a:ea typeface="Times New Roman" panose="02020603050405020304" pitchFamily="18" charset="0"/>
                <a:cs typeface="Noto Naskh Arabic"/>
              </a:rPr>
              <a:t>3</a:t>
            </a:r>
            <a:r>
              <a:rPr lang="ar-SA" sz="1800" dirty="0">
                <a:solidFill>
                  <a:srgbClr val="575756"/>
                </a:solidFill>
                <a:effectLst/>
                <a:latin typeface="Univers" panose="020B0503020202020204" pitchFamily="34" charset="0"/>
                <a:ea typeface="Times New Roman" panose="02020603050405020304" pitchFamily="18" charset="0"/>
                <a:cs typeface="Noto Naskh Arabic"/>
              </a:rPr>
              <a:t> في المائة فقط من الأسر العربية تملك خدمة الإنترنت وجهاز كمبيوتر على التوالي في المنزل. </a:t>
            </a:r>
            <a:endParaRPr lang="ar-LB" sz="1800" dirty="0">
              <a:solidFill>
                <a:srgbClr val="575756"/>
              </a:solidFill>
              <a:effectLst/>
              <a:latin typeface="Univers" panose="020B0503020202020204" pitchFamily="34" charset="0"/>
              <a:ea typeface="Times New Roman" panose="02020603050405020304" pitchFamily="18" charset="0"/>
              <a:cs typeface="Noto Naskh Arabic"/>
            </a:endParaRPr>
          </a:p>
          <a:p>
            <a:pPr algn="r" rtl="1"/>
            <a:r>
              <a:rPr lang="ar-SA" sz="1800" dirty="0">
                <a:solidFill>
                  <a:srgbClr val="575756"/>
                </a:solidFill>
                <a:effectLst/>
                <a:latin typeface="Univers" panose="020B0503020202020204" pitchFamily="34" charset="0"/>
                <a:ea typeface="Times New Roman" panose="02020603050405020304" pitchFamily="18" charset="0"/>
                <a:cs typeface="Noto Naskh Arabic"/>
              </a:rPr>
              <a:t>وقد تبيّن أنّ ما يقارب 100 مليون طالب في المنطقة العربية كانوا خارج المدرسة في الأشهر الأولى من انتشار الجائحة، واعتبر 1.31 مليون طفل ومراهق معرضين لخطر التسرب الدائم</a:t>
            </a:r>
            <a:r>
              <a:rPr lang="ar-LB" sz="1800" dirty="0">
                <a:solidFill>
                  <a:srgbClr val="575756"/>
                </a:solidFill>
                <a:effectLst/>
                <a:latin typeface="Univers" panose="020B0503020202020204" pitchFamily="34" charset="0"/>
                <a:ea typeface="Times New Roman" panose="02020603050405020304" pitchFamily="18" charset="0"/>
                <a:cs typeface="Noto Naskh Arabic"/>
              </a:rPr>
              <a:t>.</a:t>
            </a:r>
          </a:p>
          <a:p>
            <a:pPr algn="r" rtl="1"/>
            <a:r>
              <a:rPr lang="ar-SA" sz="1800" dirty="0">
                <a:solidFill>
                  <a:srgbClr val="575756"/>
                </a:solidFill>
                <a:effectLst/>
                <a:latin typeface="Univers" panose="020B0503020202020204" pitchFamily="34" charset="0"/>
                <a:ea typeface="Times New Roman" panose="02020603050405020304" pitchFamily="18" charset="0"/>
                <a:cs typeface="Noto Naskh Arabic"/>
              </a:rPr>
              <a:t>أثّرت الجائحة على فقر التعلّم، وسنوات الدراسة المعدلة حسب مقدار التعلّم، أدا</a:t>
            </a:r>
            <a:r>
              <a:rPr lang="ar-LB" sz="1800" dirty="0">
                <a:solidFill>
                  <a:srgbClr val="575756"/>
                </a:solidFill>
                <a:effectLst/>
                <a:latin typeface="Univers" panose="020B0503020202020204" pitchFamily="34" charset="0"/>
                <a:ea typeface="Times New Roman" panose="02020603050405020304" pitchFamily="18" charset="0"/>
                <a:cs typeface="Noto Naskh Arabic"/>
              </a:rPr>
              <a:t>ء</a:t>
            </a:r>
            <a:r>
              <a:rPr lang="ar-SA" sz="1800" dirty="0">
                <a:solidFill>
                  <a:srgbClr val="575756"/>
                </a:solidFill>
                <a:effectLst/>
                <a:latin typeface="Univers" panose="020B0503020202020204" pitchFamily="34" charset="0"/>
                <a:ea typeface="Times New Roman" panose="02020603050405020304" pitchFamily="18" charset="0"/>
                <a:cs typeface="Noto Naskh Arabic"/>
              </a:rPr>
              <a:t> </a:t>
            </a:r>
            <a:r>
              <a:rPr lang="ar-LB" sz="1800" dirty="0">
                <a:solidFill>
                  <a:srgbClr val="575756"/>
                </a:solidFill>
                <a:effectLst/>
                <a:latin typeface="Univers" panose="020B0503020202020204" pitchFamily="34" charset="0"/>
                <a:ea typeface="Times New Roman" panose="02020603050405020304" pitchFamily="18" charset="0"/>
                <a:cs typeface="Noto Naskh Arabic"/>
              </a:rPr>
              <a:t>(</a:t>
            </a:r>
            <a:r>
              <a:rPr lang="ar-SA" sz="1800" dirty="0">
                <a:solidFill>
                  <a:srgbClr val="575756"/>
                </a:solidFill>
                <a:effectLst/>
                <a:latin typeface="Univers" panose="020B0503020202020204" pitchFamily="34" charset="0"/>
                <a:ea typeface="Times New Roman" panose="02020603050405020304" pitchFamily="18" charset="0"/>
                <a:cs typeface="Noto Naskh Arabic"/>
              </a:rPr>
              <a:t>الكفاءة</a:t>
            </a:r>
            <a:r>
              <a:rPr lang="ar-LB" sz="1800" dirty="0">
                <a:solidFill>
                  <a:srgbClr val="575756"/>
                </a:solidFill>
                <a:effectLst/>
                <a:latin typeface="Univers" panose="020B0503020202020204" pitchFamily="34" charset="0"/>
                <a:ea typeface="Times New Roman" panose="02020603050405020304" pitchFamily="18" charset="0"/>
                <a:cs typeface="Noto Naskh Arabic"/>
              </a:rPr>
              <a:t>)</a:t>
            </a:r>
            <a:r>
              <a:rPr lang="ar-SA" sz="1800" dirty="0">
                <a:solidFill>
                  <a:srgbClr val="575756"/>
                </a:solidFill>
                <a:effectLst/>
                <a:latin typeface="Univers" panose="020B0503020202020204" pitchFamily="34" charset="0"/>
                <a:ea typeface="Times New Roman" panose="02020603050405020304" pitchFamily="18" charset="0"/>
                <a:cs typeface="Noto Naskh Arabic"/>
              </a:rPr>
              <a:t> وفق برنامج التقييم الدولي للطلاب، وتالياً، على تنمية مهارات الأطفال وقابلية التوظيف والإيرادات مستقبلاً</a:t>
            </a:r>
            <a:r>
              <a:rPr lang="ar-LB" sz="1800" dirty="0">
                <a:solidFill>
                  <a:srgbClr val="575756"/>
                </a:solidFill>
                <a:effectLst/>
                <a:latin typeface="Univers" panose="020B0503020202020204" pitchFamily="34" charset="0"/>
                <a:ea typeface="Times New Roman" panose="02020603050405020304" pitchFamily="18" charset="0"/>
                <a:cs typeface="Noto Naskh Arabic"/>
              </a:rPr>
              <a:t> وفقا لتقديرت الأونسكو</a:t>
            </a:r>
            <a:r>
              <a:rPr lang="ar-LB" sz="1800" dirty="0">
                <a:solidFill>
                  <a:srgbClr val="575756"/>
                </a:solidFill>
                <a:latin typeface="Univers" panose="020B0503020202020204" pitchFamily="34" charset="0"/>
                <a:ea typeface="Times New Roman" panose="02020603050405020304" pitchFamily="18" charset="0"/>
                <a:cs typeface="Noto Naskh Arabic"/>
              </a:rPr>
              <a:t>.</a:t>
            </a:r>
          </a:p>
          <a:p>
            <a:pPr algn="r" rtl="1"/>
            <a:endParaRPr lang="ar-LB" sz="1800" dirty="0">
              <a:solidFill>
                <a:srgbClr val="575756"/>
              </a:solidFill>
              <a:latin typeface="Univers" panose="020B0503020202020204" pitchFamily="34" charset="0"/>
            </a:endParaRPr>
          </a:p>
          <a:p>
            <a:pPr algn="r" rtl="1"/>
            <a:r>
              <a:rPr lang="ar-LB" sz="1800" dirty="0">
                <a:solidFill>
                  <a:srgbClr val="575756"/>
                </a:solidFill>
                <a:latin typeface="Univers" panose="020B0503020202020204" pitchFamily="34" charset="0"/>
              </a:rPr>
              <a:t>الحصول على المياه و العنف الأسري</a:t>
            </a:r>
            <a:endParaRPr lang="en-US" dirty="0"/>
          </a:p>
        </p:txBody>
      </p:sp>
    </p:spTree>
    <p:extLst>
      <p:ext uri="{BB962C8B-B14F-4D97-AF65-F5344CB8AC3E}">
        <p14:creationId xmlns:p14="http://schemas.microsoft.com/office/powerpoint/2010/main" val="40471642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F54E88EE-6061-2C3B-3D20-26C35A3200FF}"/>
              </a:ext>
            </a:extLst>
          </p:cNvPr>
          <p:cNvSpPr>
            <a:spLocks noGrp="1"/>
          </p:cNvSpPr>
          <p:nvPr>
            <p:ph type="subTitle" idx="1"/>
          </p:nvPr>
        </p:nvSpPr>
        <p:spPr/>
        <p:txBody>
          <a:bodyPr/>
          <a:lstStyle/>
          <a:p>
            <a:r>
              <a:rPr lang="ar-LB" dirty="0"/>
              <a:t>المحاكاة لتوقع الفقر</a:t>
            </a:r>
            <a:endParaRPr lang="en-US" dirty="0"/>
          </a:p>
        </p:txBody>
      </p:sp>
      <p:sp>
        <p:nvSpPr>
          <p:cNvPr id="3" name="Content Placeholder 2">
            <a:extLst>
              <a:ext uri="{FF2B5EF4-FFF2-40B4-BE49-F238E27FC236}">
                <a16:creationId xmlns:a16="http://schemas.microsoft.com/office/drawing/2014/main" id="{BE8F6BCD-C116-A5F9-B6D1-CA2BE36D1879}"/>
              </a:ext>
            </a:extLst>
          </p:cNvPr>
          <p:cNvSpPr>
            <a:spLocks noGrp="1"/>
          </p:cNvSpPr>
          <p:nvPr>
            <p:ph sz="half" idx="2"/>
          </p:nvPr>
        </p:nvSpPr>
        <p:spPr/>
        <p:txBody>
          <a:bodyPr/>
          <a:lstStyle/>
          <a:p>
            <a:pPr algn="r" rtl="1"/>
            <a:r>
              <a:rPr lang="ar-SA" sz="2000" dirty="0">
                <a:solidFill>
                  <a:srgbClr val="575756"/>
                </a:solidFill>
                <a:effectLst/>
                <a:latin typeface="Univers" panose="020B0503020202020204" pitchFamily="34" charset="0"/>
                <a:ea typeface="Yu Mincho" panose="02020400000000000000" pitchFamily="18" charset="-128"/>
                <a:cs typeface="Noto Naskh Arabic UI"/>
              </a:rPr>
              <a:t>إذا كان نقص البيانات الحديثة يعيق تقييم الفقر المتعدد الأبعاد في مرحلة ما بعد الجائحة، فيمكن التصدي جزئياً لهذا التحدي في بعض </a:t>
            </a:r>
            <a:r>
              <a:rPr lang="ar-SA" sz="2000" dirty="0">
                <a:solidFill>
                  <a:srgbClr val="575756"/>
                </a:solidFill>
                <a:effectLst/>
                <a:latin typeface="Univers" panose="020B0503020202020204" pitchFamily="34" charset="0"/>
                <a:ea typeface="Yu Mincho" panose="02020400000000000000" pitchFamily="18" charset="-128"/>
                <a:cs typeface="Times New Roman" panose="02020603050405020304" pitchFamily="18" charset="0"/>
              </a:rPr>
              <a:t>الدول</a:t>
            </a:r>
            <a:r>
              <a:rPr lang="ar-SA" sz="2000" dirty="0">
                <a:solidFill>
                  <a:srgbClr val="575756"/>
                </a:solidFill>
                <a:effectLst/>
                <a:latin typeface="Univers" panose="020B0503020202020204" pitchFamily="34" charset="0"/>
                <a:ea typeface="Yu Mincho" panose="02020400000000000000" pitchFamily="18" charset="-128"/>
                <a:cs typeface="Noto Naskh Arabic UI"/>
              </a:rPr>
              <a:t> العربية باستخدام أساليب المحاكاة. فمن خلال فرض صدمات على المسوحات الأخيرة السابقة للجائحة عن طريق المحاكاة، تمكّنت الإسكوا من تحديد </a:t>
            </a:r>
            <a:r>
              <a:rPr lang="ar-LB" sz="2000" dirty="0">
                <a:solidFill>
                  <a:srgbClr val="575756"/>
                </a:solidFill>
                <a:effectLst/>
                <a:latin typeface="Univers" panose="020B0503020202020204" pitchFamily="34" charset="0"/>
                <a:ea typeface="Yu Mincho" panose="02020400000000000000" pitchFamily="18" charset="-128"/>
                <a:cs typeface="Noto Naskh Arabic UI"/>
              </a:rPr>
              <a:t>قيمة</a:t>
            </a:r>
            <a:r>
              <a:rPr lang="ar-SA" sz="2000" dirty="0">
                <a:solidFill>
                  <a:srgbClr val="575756"/>
                </a:solidFill>
                <a:effectLst/>
                <a:latin typeface="Univers" panose="020B0503020202020204" pitchFamily="34" charset="0"/>
                <a:ea typeface="Yu Mincho" panose="02020400000000000000" pitchFamily="18" charset="-128"/>
                <a:cs typeface="Noto Naskh Arabic UI"/>
              </a:rPr>
              <a:t> دليل الفقر المتعدد الأبعاد ونسب عدد الفقراء لعامي 2020 و2021 في العراق ولبنان ودولة فلسطين بشكل تقديري. وبيّنت التوقعات ازدياد الفقر المتعدد الأبعاد بشكل ملحوظ بسبب الصدمات التي أصابت رفاه الأسرة بأبعاده المتعددة.</a:t>
            </a:r>
            <a:endParaRPr lang="en-US" sz="2000" dirty="0">
              <a:solidFill>
                <a:srgbClr val="575756"/>
              </a:solidFill>
              <a:effectLst/>
              <a:latin typeface="Univers" panose="020B0503020202020204" pitchFamily="34" charset="0"/>
              <a:ea typeface="Yu Mincho" panose="02020400000000000000" pitchFamily="18" charset="-128"/>
              <a:cs typeface="Noto Naskh Arabic UI"/>
            </a:endParaRPr>
          </a:p>
          <a:p>
            <a:pPr algn="r" rtl="1"/>
            <a:r>
              <a:rPr lang="ar-LB" sz="2000" dirty="0">
                <a:solidFill>
                  <a:srgbClr val="575756"/>
                </a:solidFill>
                <a:effectLst/>
                <a:latin typeface="Univers" panose="020B0503020202020204" pitchFamily="34" charset="0"/>
                <a:ea typeface="Times New Roman" panose="02020603050405020304" pitchFamily="18" charset="0"/>
                <a:cs typeface="Noto Naskh Arabic"/>
              </a:rPr>
              <a:t>في حين </a:t>
            </a:r>
            <a:r>
              <a:rPr lang="ar-SA" sz="2000" dirty="0">
                <a:solidFill>
                  <a:srgbClr val="575756"/>
                </a:solidFill>
                <a:effectLst/>
                <a:latin typeface="Univers" panose="020B0503020202020204" pitchFamily="34" charset="0"/>
                <a:ea typeface="Times New Roman" panose="02020603050405020304" pitchFamily="18" charset="0"/>
                <a:cs typeface="Noto Naskh Arabic"/>
              </a:rPr>
              <a:t>كشفت تحاليل المحاكاة عن تسجيل زيادة هائلة في هذا المجا</a:t>
            </a:r>
            <a:r>
              <a:rPr lang="ar-LB" sz="2000" dirty="0">
                <a:solidFill>
                  <a:srgbClr val="575756"/>
                </a:solidFill>
                <a:effectLst/>
                <a:latin typeface="Univers" panose="020B0503020202020204" pitchFamily="34" charset="0"/>
                <a:ea typeface="Times New Roman" panose="02020603050405020304" pitchFamily="18" charset="0"/>
                <a:cs typeface="Noto Naskh Arabic"/>
              </a:rPr>
              <a:t>ل</a:t>
            </a:r>
            <a:r>
              <a:rPr lang="ar-SA" sz="2000" dirty="0">
                <a:solidFill>
                  <a:srgbClr val="575756"/>
                </a:solidFill>
                <a:effectLst/>
                <a:latin typeface="Univers" panose="020B0503020202020204" pitchFamily="34" charset="0"/>
                <a:ea typeface="Times New Roman" panose="02020603050405020304" pitchFamily="18" charset="0"/>
                <a:cs typeface="Noto Naskh Arabic"/>
              </a:rPr>
              <a:t>. إنّما لا بدّ من الحصول على أحدث البيانات لتقييم الآثار بشكل صحيح</a:t>
            </a:r>
            <a:r>
              <a:rPr lang="ar-LB" sz="2000" dirty="0">
                <a:solidFill>
                  <a:srgbClr val="575756"/>
                </a:solidFill>
                <a:effectLst/>
                <a:latin typeface="Univers" panose="020B0503020202020204" pitchFamily="34" charset="0"/>
                <a:ea typeface="Times New Roman" panose="02020603050405020304" pitchFamily="18" charset="0"/>
                <a:cs typeface="Noto Naskh Arabic"/>
              </a:rPr>
              <a:t>.</a:t>
            </a:r>
            <a:endParaRPr lang="en-US" sz="3200" dirty="0"/>
          </a:p>
        </p:txBody>
      </p:sp>
    </p:spTree>
    <p:extLst>
      <p:ext uri="{BB962C8B-B14F-4D97-AF65-F5344CB8AC3E}">
        <p14:creationId xmlns:p14="http://schemas.microsoft.com/office/powerpoint/2010/main" val="18553054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ESCWA">
      <a:dk1>
        <a:srgbClr val="000000"/>
      </a:dk1>
      <a:lt1>
        <a:srgbClr val="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Savon">
      <a:majorFont>
        <a:latin typeface="Speak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Selawik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ESCWA_Logo-Motto_PPT-En" id="{C0494A47-6240-984D-9060-4FB25B993CA0}" vid="{EAC04F47-4198-5B4C-8F78-8372780C2E3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274A9D23DF64A428995EB305CCA99F1" ma:contentTypeVersion="2" ma:contentTypeDescription="Create a new document." ma:contentTypeScope="" ma:versionID="2903646dde1323da63feabf2decb1f93">
  <xsd:schema xmlns:xsd="http://www.w3.org/2001/XMLSchema" xmlns:xs="http://www.w3.org/2001/XMLSchema" xmlns:p="http://schemas.microsoft.com/office/2006/metadata/properties" xmlns:ns3="8c701988-e203-4d2b-92a4-841c8615a025" targetNamespace="http://schemas.microsoft.com/office/2006/metadata/properties" ma:root="true" ma:fieldsID="24611ff5143be18b78c6df053704b3b7" ns3:_="">
    <xsd:import namespace="8c701988-e203-4d2b-92a4-841c8615a025"/>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c701988-e203-4d2b-92a4-841c8615a02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EEF6A65-1EBE-4CD1-9F3C-5249D8DC5594}">
  <ds:schemaRefs>
    <ds:schemaRef ds:uri="http://www.w3.org/XML/1998/namespace"/>
    <ds:schemaRef ds:uri="8c701988-e203-4d2b-92a4-841c8615a025"/>
    <ds:schemaRef ds:uri="http://schemas.microsoft.com/office/2006/metadata/properties"/>
    <ds:schemaRef ds:uri="http://schemas.microsoft.com/office/2006/documentManagement/types"/>
    <ds:schemaRef ds:uri="http://purl.org/dc/terms/"/>
    <ds:schemaRef ds:uri="http://purl.org/dc/elements/1.1/"/>
    <ds:schemaRef ds:uri="http://schemas.openxmlformats.org/package/2006/metadata/core-properties"/>
    <ds:schemaRef ds:uri="http://schemas.microsoft.com/office/infopath/2007/PartnerControls"/>
    <ds:schemaRef ds:uri="http://purl.org/dc/dcmitype/"/>
  </ds:schemaRefs>
</ds:datastoreItem>
</file>

<file path=customXml/itemProps2.xml><?xml version="1.0" encoding="utf-8"?>
<ds:datastoreItem xmlns:ds="http://schemas.openxmlformats.org/officeDocument/2006/customXml" ds:itemID="{788D3E2D-CE23-4661-AF1B-8E714BA979AC}">
  <ds:schemaRefs>
    <ds:schemaRef ds:uri="http://schemas.microsoft.com/sharepoint/v3/contenttype/forms"/>
  </ds:schemaRefs>
</ds:datastoreItem>
</file>

<file path=customXml/itemProps3.xml><?xml version="1.0" encoding="utf-8"?>
<ds:datastoreItem xmlns:ds="http://schemas.openxmlformats.org/officeDocument/2006/customXml" ds:itemID="{6A67CC5C-B682-4F2A-AEFA-8432F598E63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c701988-e203-4d2b-92a4-841c8615a02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SavonVTI</Template>
  <TotalTime>3996</TotalTime>
  <Words>1207</Words>
  <Application>Microsoft Office PowerPoint</Application>
  <PresentationFormat>Widescreen</PresentationFormat>
  <Paragraphs>37</Paragraphs>
  <Slides>9</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9</vt:i4>
      </vt:variant>
    </vt:vector>
  </HeadingPairs>
  <TitlesOfParts>
    <vt:vector size="19" baseType="lpstr">
      <vt:lpstr>Arial</vt:lpstr>
      <vt:lpstr>Calibri</vt:lpstr>
      <vt:lpstr>Garamond</vt:lpstr>
      <vt:lpstr>Neo Sans Arabic</vt:lpstr>
      <vt:lpstr>Noto Naskh Arabic</vt:lpstr>
      <vt:lpstr>Noto Naskh Arabic UI</vt:lpstr>
      <vt:lpstr>Selawik Light</vt:lpstr>
      <vt:lpstr>Univers</vt:lpstr>
      <vt:lpstr>Wingdings</vt:lpstr>
      <vt:lpstr>SavonVTI</vt:lpstr>
      <vt:lpstr>الوضع الراهن</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Economic and Social Policies</dc:title>
  <dc:creator>Tala Abdul Samad (Student)</dc:creator>
  <cp:lastModifiedBy>Rihab Baltaji</cp:lastModifiedBy>
  <cp:revision>60</cp:revision>
  <dcterms:created xsi:type="dcterms:W3CDTF">2021-08-03T06:44:05Z</dcterms:created>
  <dcterms:modified xsi:type="dcterms:W3CDTF">2022-11-27T21:05:15Z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0x010100B274A9D23DF64A428995EB305CCA99F1</vt:lpwstr>
  </property>
</Properties>
</file>