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6">
  <p:sldMasterIdLst>
    <p:sldMasterId id="2147483737" r:id="rId4"/>
  </p:sldMasterIdLst>
  <p:notesMasterIdLst>
    <p:notesMasterId r:id="rId16"/>
  </p:notesMasterIdLst>
  <p:handoutMasterIdLst>
    <p:handoutMasterId r:id="rId17"/>
  </p:handoutMasterIdLst>
  <p:sldIdLst>
    <p:sldId id="273" r:id="rId5"/>
    <p:sldId id="261" r:id="rId6"/>
    <p:sldId id="276" r:id="rId7"/>
    <p:sldId id="271" r:id="rId8"/>
    <p:sldId id="269" r:id="rId9"/>
    <p:sldId id="270" r:id="rId10"/>
    <p:sldId id="272" r:id="rId11"/>
    <p:sldId id="274" r:id="rId12"/>
    <p:sldId id="279" r:id="rId13"/>
    <p:sldId id="280" r:id="rId14"/>
    <p:sldId id="28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EFC"/>
    <a:srgbClr val="0298CA"/>
    <a:srgbClr val="1349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FC6A1A-9B14-4CAC-A2FC-0A581A04D7A1}" v="1" dt="2021-10-19T10:36:49.8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37"/>
    <p:restoredTop sz="94694"/>
  </p:normalViewPr>
  <p:slideViewPr>
    <p:cSldViewPr snapToGrid="0" snapToObjects="1">
      <p:cViewPr varScale="1">
        <p:scale>
          <a:sx n="103" d="100"/>
          <a:sy n="103" d="100"/>
        </p:scale>
        <p:origin x="403" y="43"/>
      </p:cViewPr>
      <p:guideLst/>
    </p:cSldViewPr>
  </p:slideViewPr>
  <p:notesTextViewPr>
    <p:cViewPr>
      <p:scale>
        <a:sx n="1" d="1"/>
        <a:sy n="1" d="1"/>
      </p:scale>
      <p:origin x="0" y="0"/>
    </p:cViewPr>
  </p:notesTextViewPr>
  <p:notesViewPr>
    <p:cSldViewPr snapToGrid="0" snapToObjects="1">
      <p:cViewPr varScale="1">
        <p:scale>
          <a:sx n="142" d="100"/>
          <a:sy n="142" d="100"/>
        </p:scale>
        <p:origin x="583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halid Abu-Ismail" userId="319ae0cb-8429-4965-9a7b-b8476286b7d9" providerId="ADAL" clId="{D8FC6A1A-9B14-4CAC-A2FC-0A581A04D7A1}"/>
    <pc:docChg chg="custSel addSld delSld modSld">
      <pc:chgData name="Khalid Abu-Ismail" userId="319ae0cb-8429-4965-9a7b-b8476286b7d9" providerId="ADAL" clId="{D8FC6A1A-9B14-4CAC-A2FC-0A581A04D7A1}" dt="2021-10-19T12:12:07.390" v="240" actId="20577"/>
      <pc:docMkLst>
        <pc:docMk/>
      </pc:docMkLst>
      <pc:sldChg chg="modSp mod">
        <pc:chgData name="Khalid Abu-Ismail" userId="319ae0cb-8429-4965-9a7b-b8476286b7d9" providerId="ADAL" clId="{D8FC6A1A-9B14-4CAC-A2FC-0A581A04D7A1}" dt="2021-10-19T12:02:43.444" v="95" actId="404"/>
        <pc:sldMkLst>
          <pc:docMk/>
          <pc:sldMk cId="2456356448" sldId="256"/>
        </pc:sldMkLst>
        <pc:spChg chg="mod">
          <ac:chgData name="Khalid Abu-Ismail" userId="319ae0cb-8429-4965-9a7b-b8476286b7d9" providerId="ADAL" clId="{D8FC6A1A-9B14-4CAC-A2FC-0A581A04D7A1}" dt="2021-10-19T12:02:43.444" v="95" actId="404"/>
          <ac:spMkLst>
            <pc:docMk/>
            <pc:sldMk cId="2456356448" sldId="256"/>
            <ac:spMk id="2" creationId="{0A479719-EC25-F44A-935D-57F558B86ED5}"/>
          </ac:spMkLst>
        </pc:spChg>
        <pc:spChg chg="mod">
          <ac:chgData name="Khalid Abu-Ismail" userId="319ae0cb-8429-4965-9a7b-b8476286b7d9" providerId="ADAL" clId="{D8FC6A1A-9B14-4CAC-A2FC-0A581A04D7A1}" dt="2021-10-19T12:01:07.852" v="21" actId="20577"/>
          <ac:spMkLst>
            <pc:docMk/>
            <pc:sldMk cId="2456356448" sldId="256"/>
            <ac:spMk id="3" creationId="{0BA36C4A-FFD3-384A-864A-A7B0D8C7B482}"/>
          </ac:spMkLst>
        </pc:spChg>
      </pc:sldChg>
      <pc:sldChg chg="modSp mod">
        <pc:chgData name="Khalid Abu-Ismail" userId="319ae0cb-8429-4965-9a7b-b8476286b7d9" providerId="ADAL" clId="{D8FC6A1A-9B14-4CAC-A2FC-0A581A04D7A1}" dt="2021-10-19T12:03:47.716" v="122" actId="20577"/>
        <pc:sldMkLst>
          <pc:docMk/>
          <pc:sldMk cId="2979951110" sldId="257"/>
        </pc:sldMkLst>
        <pc:spChg chg="mod">
          <ac:chgData name="Khalid Abu-Ismail" userId="319ae0cb-8429-4965-9a7b-b8476286b7d9" providerId="ADAL" clId="{D8FC6A1A-9B14-4CAC-A2FC-0A581A04D7A1}" dt="2021-10-19T12:03:47.716" v="122" actId="20577"/>
          <ac:spMkLst>
            <pc:docMk/>
            <pc:sldMk cId="2979951110" sldId="257"/>
            <ac:spMk id="3" creationId="{59298D72-B16B-854D-B4DB-391D99137508}"/>
          </ac:spMkLst>
        </pc:spChg>
      </pc:sldChg>
      <pc:sldChg chg="modSp mod">
        <pc:chgData name="Khalid Abu-Ismail" userId="319ae0cb-8429-4965-9a7b-b8476286b7d9" providerId="ADAL" clId="{D8FC6A1A-9B14-4CAC-A2FC-0A581A04D7A1}" dt="2021-10-19T12:06:22.025" v="172" actId="20577"/>
        <pc:sldMkLst>
          <pc:docMk/>
          <pc:sldMk cId="2654851746" sldId="258"/>
        </pc:sldMkLst>
        <pc:spChg chg="mod">
          <ac:chgData name="Khalid Abu-Ismail" userId="319ae0cb-8429-4965-9a7b-b8476286b7d9" providerId="ADAL" clId="{D8FC6A1A-9B14-4CAC-A2FC-0A581A04D7A1}" dt="2021-10-19T12:05:29.165" v="162" actId="108"/>
          <ac:spMkLst>
            <pc:docMk/>
            <pc:sldMk cId="2654851746" sldId="258"/>
            <ac:spMk id="2" creationId="{09C04E4A-6FFD-B24F-B67B-418815EE71DE}"/>
          </ac:spMkLst>
        </pc:spChg>
        <pc:spChg chg="mod">
          <ac:chgData name="Khalid Abu-Ismail" userId="319ae0cb-8429-4965-9a7b-b8476286b7d9" providerId="ADAL" clId="{D8FC6A1A-9B14-4CAC-A2FC-0A581A04D7A1}" dt="2021-10-19T12:06:22.025" v="172" actId="20577"/>
          <ac:spMkLst>
            <pc:docMk/>
            <pc:sldMk cId="2654851746" sldId="258"/>
            <ac:spMk id="3" creationId="{7A53EE02-6C47-1A42-8489-5A5ABC9AE64D}"/>
          </ac:spMkLst>
        </pc:spChg>
      </pc:sldChg>
      <pc:sldChg chg="modSp mod">
        <pc:chgData name="Khalid Abu-Ismail" userId="319ae0cb-8429-4965-9a7b-b8476286b7d9" providerId="ADAL" clId="{D8FC6A1A-9B14-4CAC-A2FC-0A581A04D7A1}" dt="2021-10-19T12:09:02.040" v="221" actId="20577"/>
        <pc:sldMkLst>
          <pc:docMk/>
          <pc:sldMk cId="359551471" sldId="259"/>
        </pc:sldMkLst>
        <pc:spChg chg="mod">
          <ac:chgData name="Khalid Abu-Ismail" userId="319ae0cb-8429-4965-9a7b-b8476286b7d9" providerId="ADAL" clId="{D8FC6A1A-9B14-4CAC-A2FC-0A581A04D7A1}" dt="2021-10-19T12:09:02.040" v="221" actId="20577"/>
          <ac:spMkLst>
            <pc:docMk/>
            <pc:sldMk cId="359551471" sldId="259"/>
            <ac:spMk id="3" creationId="{723672E7-C323-6343-B0C6-E30148F8973C}"/>
          </ac:spMkLst>
        </pc:spChg>
      </pc:sldChg>
      <pc:sldChg chg="del">
        <pc:chgData name="Khalid Abu-Ismail" userId="319ae0cb-8429-4965-9a7b-b8476286b7d9" providerId="ADAL" clId="{D8FC6A1A-9B14-4CAC-A2FC-0A581A04D7A1}" dt="2021-10-19T10:37:01.849" v="1" actId="47"/>
        <pc:sldMkLst>
          <pc:docMk/>
          <pc:sldMk cId="3263678635" sldId="263"/>
        </pc:sldMkLst>
      </pc:sldChg>
      <pc:sldChg chg="del">
        <pc:chgData name="Khalid Abu-Ismail" userId="319ae0cb-8429-4965-9a7b-b8476286b7d9" providerId="ADAL" clId="{D8FC6A1A-9B14-4CAC-A2FC-0A581A04D7A1}" dt="2021-10-19T10:37:01.849" v="1" actId="47"/>
        <pc:sldMkLst>
          <pc:docMk/>
          <pc:sldMk cId="3353038815" sldId="264"/>
        </pc:sldMkLst>
      </pc:sldChg>
      <pc:sldChg chg="modSp mod">
        <pc:chgData name="Khalid Abu-Ismail" userId="319ae0cb-8429-4965-9a7b-b8476286b7d9" providerId="ADAL" clId="{D8FC6A1A-9B14-4CAC-A2FC-0A581A04D7A1}" dt="2021-10-19T12:12:07.390" v="240" actId="20577"/>
        <pc:sldMkLst>
          <pc:docMk/>
          <pc:sldMk cId="2153067979" sldId="266"/>
        </pc:sldMkLst>
        <pc:spChg chg="mod">
          <ac:chgData name="Khalid Abu-Ismail" userId="319ae0cb-8429-4965-9a7b-b8476286b7d9" providerId="ADAL" clId="{D8FC6A1A-9B14-4CAC-A2FC-0A581A04D7A1}" dt="2021-10-19T12:12:07.390" v="240" actId="20577"/>
          <ac:spMkLst>
            <pc:docMk/>
            <pc:sldMk cId="2153067979" sldId="266"/>
            <ac:spMk id="2" creationId="{F7BBDF14-84C4-4776-A3AD-1B93DC80D813}"/>
          </ac:spMkLst>
        </pc:spChg>
        <pc:spChg chg="mod">
          <ac:chgData name="Khalid Abu-Ismail" userId="319ae0cb-8429-4965-9a7b-b8476286b7d9" providerId="ADAL" clId="{D8FC6A1A-9B14-4CAC-A2FC-0A581A04D7A1}" dt="2021-10-19T12:11:46.431" v="234" actId="20577"/>
          <ac:spMkLst>
            <pc:docMk/>
            <pc:sldMk cId="2153067979" sldId="266"/>
            <ac:spMk id="3" creationId="{F81E4BF9-4CE3-44DD-9514-C29428532080}"/>
          </ac:spMkLst>
        </pc:spChg>
      </pc:sldChg>
      <pc:sldChg chg="add">
        <pc:chgData name="Khalid Abu-Ismail" userId="319ae0cb-8429-4965-9a7b-b8476286b7d9" providerId="ADAL" clId="{D8FC6A1A-9B14-4CAC-A2FC-0A581A04D7A1}" dt="2021-10-19T10:36:49.816" v="0"/>
        <pc:sldMkLst>
          <pc:docMk/>
          <pc:sldMk cId="1696159290" sldId="267"/>
        </pc:sldMkLst>
      </pc:sldChg>
      <pc:sldChg chg="add">
        <pc:chgData name="Khalid Abu-Ismail" userId="319ae0cb-8429-4965-9a7b-b8476286b7d9" providerId="ADAL" clId="{D8FC6A1A-9B14-4CAC-A2FC-0A581A04D7A1}" dt="2021-10-19T10:36:49.816" v="0"/>
        <pc:sldMkLst>
          <pc:docMk/>
          <pc:sldMk cId="2433074754" sldId="268"/>
        </pc:sldMkLst>
      </pc:sldChg>
      <pc:sldChg chg="add">
        <pc:chgData name="Khalid Abu-Ismail" userId="319ae0cb-8429-4965-9a7b-b8476286b7d9" providerId="ADAL" clId="{D8FC6A1A-9B14-4CAC-A2FC-0A581A04D7A1}" dt="2021-10-19T10:36:49.816" v="0"/>
        <pc:sldMkLst>
          <pc:docMk/>
          <pc:sldMk cId="1957874848" sldId="269"/>
        </pc:sldMkLst>
      </pc:sldChg>
      <pc:sldChg chg="add">
        <pc:chgData name="Khalid Abu-Ismail" userId="319ae0cb-8429-4965-9a7b-b8476286b7d9" providerId="ADAL" clId="{D8FC6A1A-9B14-4CAC-A2FC-0A581A04D7A1}" dt="2021-10-19T10:36:49.816" v="0"/>
        <pc:sldMkLst>
          <pc:docMk/>
          <pc:sldMk cId="96191131" sldId="27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10193835\Desktop\17%20June%2022\Figs7-13.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Manuella%20Nehme\Desktop\Arab%20MPI%20report%20chapters\Verified_Chapter_3_graphs_MNJune_2022.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10193835\Desktop\17%20June%2022\Figs7-1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10193835\Desktop\17%20June%2022\Figs7-1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anuella%20Nehme\Desktop\Edited_MPI%20beyond%20averages%20papers%20graph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anuella%20Nehme\Desktop\Edited_MPI%20beyond%20averages%20papers%20graph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C:\Users\Manuella%20Nehme\Desktop\Edited_MPI%20beyond%20averages%20papers%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04912007412493"/>
          <c:y val="5.091723296608322E-2"/>
          <c:w val="0.86804179900645162"/>
          <c:h val="0.53167594996441681"/>
        </c:manualLayout>
      </c:layout>
      <c:barChart>
        <c:barDir val="col"/>
        <c:grouping val="clustered"/>
        <c:varyColors val="0"/>
        <c:ser>
          <c:idx val="0"/>
          <c:order val="0"/>
          <c:tx>
            <c:strRef>
              <c:f>'Figure 1A. H'!$C$6</c:f>
              <c:strCache>
                <c:ptCount val="1"/>
                <c:pt idx="0">
                  <c:v>نسبة الفقر المتعدد الأبعاد (نسبة مئوية)</c:v>
                </c:pt>
              </c:strCache>
            </c:strRef>
          </c:tx>
          <c:spPr>
            <a:solidFill>
              <a:srgbClr val="E7E6E6">
                <a:lumMod val="75000"/>
              </a:srgb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100" b="0" i="0" u="none" strike="noStrike" kern="1200" baseline="0">
                    <a:solidFill>
                      <a:srgbClr val="575756"/>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'Figure 1A. H'!$A$7:$B$22</c:f>
              <c:multiLvlStrCache>
                <c:ptCount val="16"/>
                <c:lvl>
                  <c:pt idx="0">
                    <c:v>2012</c:v>
                  </c:pt>
                  <c:pt idx="1">
                    <c:v>2017</c:v>
                  </c:pt>
                  <c:pt idx="2">
                    <c:v>2011</c:v>
                  </c:pt>
                  <c:pt idx="3">
                    <c:v>2018</c:v>
                  </c:pt>
                  <c:pt idx="4">
                    <c:v>2014</c:v>
                  </c:pt>
                  <c:pt idx="5">
                    <c:v>2018</c:v>
                  </c:pt>
                  <c:pt idx="6">
                    <c:v>2014</c:v>
                  </c:pt>
                  <c:pt idx="7">
                    <c:v>2019</c:v>
                  </c:pt>
                  <c:pt idx="8">
                    <c:v>2012</c:v>
                  </c:pt>
                  <c:pt idx="9">
                    <c:v>2019</c:v>
                  </c:pt>
                  <c:pt idx="10">
                    <c:v>2011</c:v>
                  </c:pt>
                  <c:pt idx="11">
                    <c:v>2018</c:v>
                  </c:pt>
                  <c:pt idx="12">
                    <c:v>2011</c:v>
                  </c:pt>
                  <c:pt idx="13">
                    <c:v>2018</c:v>
                  </c:pt>
                  <c:pt idx="14">
                    <c:v>خط الأساس</c:v>
                  </c:pt>
                  <c:pt idx="15">
                    <c:v>مؤخراّ</c:v>
                  </c:pt>
                </c:lvl>
                <c:lvl>
                  <c:pt idx="0">
                    <c:v>الأردن</c:v>
                  </c:pt>
                  <c:pt idx="2">
                    <c:v>تونس</c:v>
                  </c:pt>
                  <c:pt idx="4">
                    <c:v>مصر</c:v>
                  </c:pt>
                  <c:pt idx="6">
                    <c:v>دولة فلسطين</c:v>
                  </c:pt>
                  <c:pt idx="8">
                    <c:v>الجزائر</c:v>
                  </c:pt>
                  <c:pt idx="10">
                    <c:v>العراق</c:v>
                  </c:pt>
                  <c:pt idx="12">
                    <c:v>المغرب</c:v>
                  </c:pt>
                  <c:pt idx="14">
                    <c:v>متوسط السكان المرجح في جميع البلدان المتوسطة الدخل السبعة</c:v>
                  </c:pt>
                </c:lvl>
              </c:multiLvlStrCache>
            </c:multiLvlStrRef>
          </c:cat>
          <c:val>
            <c:numRef>
              <c:f>'Figure 1A. H'!$C$7:$C$22</c:f>
              <c:numCache>
                <c:formatCode>0.00</c:formatCode>
                <c:ptCount val="16"/>
                <c:pt idx="0">
                  <c:v>11.170976596150707</c:v>
                </c:pt>
                <c:pt idx="1">
                  <c:v>13.467887291737313</c:v>
                </c:pt>
                <c:pt idx="2">
                  <c:v>21.82224117615597</c:v>
                </c:pt>
                <c:pt idx="3">
                  <c:v>14.909911397379105</c:v>
                </c:pt>
                <c:pt idx="4">
                  <c:v>21.596046012738306</c:v>
                </c:pt>
                <c:pt idx="5">
                  <c:v>15.995653221336148</c:v>
                </c:pt>
                <c:pt idx="6">
                  <c:v>15.021766368724911</c:v>
                </c:pt>
                <c:pt idx="7">
                  <c:v>15.781600100659986</c:v>
                </c:pt>
                <c:pt idx="8">
                  <c:v>35.617319215080606</c:v>
                </c:pt>
                <c:pt idx="9">
                  <c:v>19.389441216528699</c:v>
                </c:pt>
                <c:pt idx="10">
                  <c:v>50.693131156719119</c:v>
                </c:pt>
                <c:pt idx="11">
                  <c:v>39.945608954505943</c:v>
                </c:pt>
                <c:pt idx="12">
                  <c:v>48.044466966854202</c:v>
                </c:pt>
                <c:pt idx="13">
                  <c:v>36.551129140769547</c:v>
                </c:pt>
                <c:pt idx="14">
                  <c:v>32.10460392501102</c:v>
                </c:pt>
                <c:pt idx="15">
                  <c:v>23.316294671305339</c:v>
                </c:pt>
              </c:numCache>
            </c:numRef>
          </c:val>
          <c:extLst>
            <c:ext xmlns:c16="http://schemas.microsoft.com/office/drawing/2014/chart" uri="{C3380CC4-5D6E-409C-BE32-E72D297353CC}">
              <c16:uniqueId val="{00000000-2CA6-4D91-8BE2-24944DF0A0E7}"/>
            </c:ext>
          </c:extLst>
        </c:ser>
        <c:dLbls>
          <c:showLegendKey val="0"/>
          <c:showVal val="0"/>
          <c:showCatName val="0"/>
          <c:showSerName val="0"/>
          <c:showPercent val="0"/>
          <c:showBubbleSize val="0"/>
        </c:dLbls>
        <c:gapWidth val="219"/>
        <c:overlap val="-27"/>
        <c:axId val="1278338160"/>
        <c:axId val="1265598960"/>
      </c:barChart>
      <c:catAx>
        <c:axId val="127833816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rgbClr val="575756"/>
                </a:solidFill>
                <a:latin typeface="Calibri" panose="020F0502020204030204" pitchFamily="34" charset="0"/>
                <a:ea typeface="+mn-ea"/>
                <a:cs typeface="Calibri" panose="020F0502020204030204" pitchFamily="34" charset="0"/>
              </a:defRPr>
            </a:pPr>
            <a:endParaRPr lang="en-US"/>
          </a:p>
        </c:txPr>
        <c:crossAx val="1265598960"/>
        <c:crosses val="autoZero"/>
        <c:auto val="1"/>
        <c:lblAlgn val="ctr"/>
        <c:lblOffset val="100"/>
        <c:noMultiLvlLbl val="0"/>
      </c:catAx>
      <c:valAx>
        <c:axId val="1265598960"/>
        <c:scaling>
          <c:orientation val="minMax"/>
        </c:scaling>
        <c:delete val="0"/>
        <c:axPos val="r"/>
        <c:title>
          <c:tx>
            <c:rich>
              <a:bodyPr rot="-5400000" spcFirstLastPara="1" vertOverflow="ellipsis" vert="horz" wrap="square" anchor="ctr" anchorCtr="1"/>
              <a:lstStyle/>
              <a:p>
                <a:pPr>
                  <a:defRPr sz="1100" b="0" i="0" u="none" strike="noStrike" kern="1200" baseline="0">
                    <a:solidFill>
                      <a:srgbClr val="575756"/>
                    </a:solidFill>
                    <a:latin typeface="Calibri" panose="020F0502020204030204" pitchFamily="34" charset="0"/>
                    <a:ea typeface="+mn-ea"/>
                    <a:cs typeface="Calibri" panose="020F0502020204030204" pitchFamily="34" charset="0"/>
                  </a:defRPr>
                </a:pPr>
                <a:r>
                  <a:rPr lang="ar-SA" dirty="0"/>
                  <a:t>نسبة الفقر المتعدد الأبعاد </a:t>
                </a:r>
                <a:r>
                  <a:rPr lang="ar-LB" dirty="0"/>
                  <a:t>(نسبة مئوية)</a:t>
                </a:r>
                <a:endParaRPr lang="en-US" dirty="0"/>
              </a:p>
            </c:rich>
          </c:tx>
          <c:layout>
            <c:manualLayout>
              <c:xMode val="edge"/>
              <c:yMode val="edge"/>
              <c:x val="1.4533655549392153E-2"/>
              <c:y val="0.22929724788250089"/>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rgbClr val="575756"/>
                  </a:solidFill>
                  <a:latin typeface="Calibri" panose="020F0502020204030204" pitchFamily="34" charset="0"/>
                  <a:ea typeface="+mn-ea"/>
                  <a:cs typeface="Calibri" panose="020F050202020403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575756"/>
                </a:solidFill>
                <a:latin typeface="Calibri" panose="020F0502020204030204" pitchFamily="34" charset="0"/>
                <a:ea typeface="+mn-ea"/>
                <a:cs typeface="Calibri" panose="020F0502020204030204" pitchFamily="34" charset="0"/>
              </a:defRPr>
            </a:pPr>
            <a:endParaRPr lang="en-US"/>
          </a:p>
        </c:txPr>
        <c:crossAx val="1278338160"/>
        <c:crosses val="autoZero"/>
        <c:crossBetween val="between"/>
      </c:valAx>
      <c:spPr>
        <a:noFill/>
        <a:ln>
          <a:noFill/>
        </a:ln>
        <a:effectLst/>
      </c:spPr>
    </c:plotArea>
    <c:legend>
      <c:legendPos val="b"/>
      <c:layout>
        <c:manualLayout>
          <c:xMode val="edge"/>
          <c:yMode val="edge"/>
          <c:x val="0.35413530442657282"/>
          <c:y val="0.93742487882940806"/>
          <c:w val="0.24409542504511006"/>
          <c:h val="6.2575121170591802E-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75756"/>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solidFill>
      <a:srgbClr val="5B9BD5">
        <a:lumMod val="20000"/>
        <a:lumOff val="80000"/>
      </a:srgbClr>
    </a:solidFill>
    <a:ln w="9525" cap="flat" cmpd="sng" algn="ctr">
      <a:noFill/>
      <a:round/>
    </a:ln>
    <a:effectLst/>
  </c:spPr>
  <c:txPr>
    <a:bodyPr/>
    <a:lstStyle/>
    <a:p>
      <a:pPr>
        <a:defRPr sz="1100">
          <a:solidFill>
            <a:srgbClr val="575756"/>
          </a:solidFill>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'Figure 2 Intensity A arabic'!$C$5</c:f>
              <c:strCache>
                <c:ptCount val="1"/>
                <c:pt idx="0">
                  <c:v>متوسط شدة أوجه الحرمان </c:v>
                </c:pt>
              </c:strCache>
            </c:strRef>
          </c:tx>
          <c:spPr>
            <a:solidFill>
              <a:srgbClr val="44546A">
                <a:lumMod val="60000"/>
                <a:lumOff val="40000"/>
              </a:srgbClr>
            </a:solidFill>
            <a:ln>
              <a:noFill/>
            </a:ln>
            <a:effectLst/>
          </c:spPr>
          <c:invertIfNegative val="0"/>
          <c:cat>
            <c:multiLvlStrRef>
              <c:f>'Figure 2 Intensity A arabic'!$A$6:$B$21</c:f>
              <c:multiLvlStrCache>
                <c:ptCount val="16"/>
                <c:lvl>
                  <c:pt idx="0">
                    <c:v>2012</c:v>
                  </c:pt>
                  <c:pt idx="1">
                    <c:v>2017</c:v>
                  </c:pt>
                  <c:pt idx="2">
                    <c:v>2011</c:v>
                  </c:pt>
                  <c:pt idx="3">
                    <c:v>2018</c:v>
                  </c:pt>
                  <c:pt idx="4">
                    <c:v>2014</c:v>
                  </c:pt>
                  <c:pt idx="5">
                    <c:v>2018</c:v>
                  </c:pt>
                  <c:pt idx="6">
                    <c:v>2014</c:v>
                  </c:pt>
                  <c:pt idx="7">
                    <c:v>2019</c:v>
                  </c:pt>
                  <c:pt idx="8">
                    <c:v>2012</c:v>
                  </c:pt>
                  <c:pt idx="9">
                    <c:v>2019</c:v>
                  </c:pt>
                  <c:pt idx="10">
                    <c:v>2011</c:v>
                  </c:pt>
                  <c:pt idx="11">
                    <c:v>2018</c:v>
                  </c:pt>
                  <c:pt idx="12">
                    <c:v>2011</c:v>
                  </c:pt>
                  <c:pt idx="13">
                    <c:v>2018</c:v>
                  </c:pt>
                  <c:pt idx="14">
                    <c:v>Baseline</c:v>
                  </c:pt>
                  <c:pt idx="15">
                    <c:v>Recent</c:v>
                  </c:pt>
                </c:lvl>
                <c:lvl>
                  <c:pt idx="0">
                    <c:v>الأردن</c:v>
                  </c:pt>
                  <c:pt idx="2">
                    <c:v>تونس</c:v>
                  </c:pt>
                  <c:pt idx="4">
                    <c:v>مصر</c:v>
                  </c:pt>
                  <c:pt idx="6">
                    <c:v>دولة فلسطين</c:v>
                  </c:pt>
                  <c:pt idx="8">
                    <c:v>الجزائر</c:v>
                  </c:pt>
                  <c:pt idx="10">
                    <c:v>العراق</c:v>
                  </c:pt>
                  <c:pt idx="12">
                    <c:v>المغرب</c:v>
                  </c:pt>
                  <c:pt idx="14">
                    <c:v>متوسط السكان المرجح في  جميع البلدان المتوسطة الدخل السبعة</c:v>
                  </c:pt>
                </c:lvl>
              </c:multiLvlStrCache>
            </c:multiLvlStrRef>
          </c:cat>
          <c:val>
            <c:numRef>
              <c:f>'Figure 2 Intensity A arabic'!$C$6:$C$21</c:f>
              <c:numCache>
                <c:formatCode>0.00</c:formatCode>
                <c:ptCount val="16"/>
                <c:pt idx="0">
                  <c:v>25.396622719310429</c:v>
                </c:pt>
                <c:pt idx="1">
                  <c:v>27.240753366818282</c:v>
                </c:pt>
                <c:pt idx="2">
                  <c:v>28.664463830282521</c:v>
                </c:pt>
                <c:pt idx="3">
                  <c:v>26.815685247855232</c:v>
                </c:pt>
                <c:pt idx="4">
                  <c:v>28.059436473269052</c:v>
                </c:pt>
                <c:pt idx="5">
                  <c:v>27.603194351164678</c:v>
                </c:pt>
                <c:pt idx="6">
                  <c:v>27.869598790574223</c:v>
                </c:pt>
                <c:pt idx="7">
                  <c:v>27.789800837028256</c:v>
                </c:pt>
                <c:pt idx="8">
                  <c:v>28.836484978328581</c:v>
                </c:pt>
                <c:pt idx="9">
                  <c:v>28.033035966466684</c:v>
                </c:pt>
                <c:pt idx="10">
                  <c:v>32.684063803517276</c:v>
                </c:pt>
                <c:pt idx="11">
                  <c:v>30.007448886792758</c:v>
                </c:pt>
                <c:pt idx="12">
                  <c:v>37.179881425468345</c:v>
                </c:pt>
                <c:pt idx="13">
                  <c:v>34.201721792651249</c:v>
                </c:pt>
                <c:pt idx="14">
                  <c:v>30.229207174718098</c:v>
                </c:pt>
                <c:pt idx="15">
                  <c:v>28.990399856704496</c:v>
                </c:pt>
              </c:numCache>
            </c:numRef>
          </c:val>
          <c:extLst>
            <c:ext xmlns:c16="http://schemas.microsoft.com/office/drawing/2014/chart" uri="{C3380CC4-5D6E-409C-BE32-E72D297353CC}">
              <c16:uniqueId val="{00000001-DC1D-490C-8880-B2B71AAA2B00}"/>
            </c:ext>
          </c:extLst>
        </c:ser>
        <c:dLbls>
          <c:showLegendKey val="0"/>
          <c:showVal val="0"/>
          <c:showCatName val="0"/>
          <c:showSerName val="0"/>
          <c:showPercent val="0"/>
          <c:showBubbleSize val="0"/>
        </c:dLbls>
        <c:gapWidth val="219"/>
        <c:overlap val="-27"/>
        <c:axId val="1281383616"/>
        <c:axId val="1181167472"/>
      </c:barChart>
      <c:catAx>
        <c:axId val="1281383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181167472"/>
        <c:crosses val="autoZero"/>
        <c:auto val="1"/>
        <c:lblAlgn val="ctr"/>
        <c:lblOffset val="100"/>
        <c:noMultiLvlLbl val="0"/>
      </c:catAx>
      <c:valAx>
        <c:axId val="1181167472"/>
        <c:scaling>
          <c:orientation val="minMax"/>
          <c:max val="100"/>
        </c:scaling>
        <c:delete val="0"/>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ar-LB"/>
                  <a:t>متوسط شدة أوجه الحرمان (نسبة مئوية)</a:t>
                </a:r>
                <a:endParaRPr lang="en-US"/>
              </a:p>
            </c:rich>
          </c:tx>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2813836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solidFill>
      <a:srgbClr val="5B9BD5">
        <a:lumMod val="20000"/>
        <a:lumOff val="80000"/>
      </a:srgbClr>
    </a:solidFill>
    <a:ln w="9525" cap="flat" cmpd="sng" algn="ctr">
      <a:noFill/>
      <a:round/>
    </a:ln>
    <a:effectLst/>
  </c:spPr>
  <c:txPr>
    <a:bodyPr/>
    <a:lstStyle/>
    <a:p>
      <a:pPr>
        <a:defRPr sz="1100">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10447011562659E-2"/>
          <c:y val="3.1951762684317285E-2"/>
          <c:w val="0.9048488007883686"/>
          <c:h val="0.51151355743999805"/>
        </c:manualLayout>
      </c:layout>
      <c:stockChart>
        <c:ser>
          <c:idx val="0"/>
          <c:order val="0"/>
          <c:tx>
            <c:strRef>
              <c:f>'Figure 3 MPI+CIs'!$C$4</c:f>
              <c:strCache>
                <c:ptCount val="1"/>
                <c:pt idx="0">
                  <c:v>الدليل العربي المنقّح للفقر المتعدد الأبعاد</c:v>
                </c:pt>
              </c:strCache>
            </c:strRef>
          </c:tx>
          <c:spPr>
            <a:ln w="25400" cap="rnd">
              <a:noFill/>
              <a:round/>
            </a:ln>
            <a:effectLst/>
          </c:spPr>
          <c:marker>
            <c:symbol val="circle"/>
            <c:size val="7"/>
            <c:spPr>
              <a:solidFill>
                <a:schemeClr val="accent6"/>
              </a:solidFill>
              <a:ln w="9525">
                <a:solidFill>
                  <a:schemeClr val="accent6"/>
                </a:solidFill>
                <a:round/>
              </a:ln>
              <a:effectLst/>
            </c:spPr>
          </c:marker>
          <c:cat>
            <c:multiLvlStrRef>
              <c:f>'Figure 3 MPI+CIs'!$A$5:$B$20</c:f>
              <c:multiLvlStrCache>
                <c:ptCount val="16"/>
                <c:lvl>
                  <c:pt idx="0">
                    <c:v>2012</c:v>
                  </c:pt>
                  <c:pt idx="1">
                    <c:v>2017</c:v>
                  </c:pt>
                  <c:pt idx="2">
                    <c:v>2011</c:v>
                  </c:pt>
                  <c:pt idx="3">
                    <c:v>2018</c:v>
                  </c:pt>
                  <c:pt idx="4">
                    <c:v>2014</c:v>
                  </c:pt>
                  <c:pt idx="5">
                    <c:v>2018</c:v>
                  </c:pt>
                  <c:pt idx="6">
                    <c:v>2014</c:v>
                  </c:pt>
                  <c:pt idx="7">
                    <c:v>2019</c:v>
                  </c:pt>
                  <c:pt idx="8">
                    <c:v>2012</c:v>
                  </c:pt>
                  <c:pt idx="9">
                    <c:v>2019</c:v>
                  </c:pt>
                  <c:pt idx="10">
                    <c:v>2011</c:v>
                  </c:pt>
                  <c:pt idx="11">
                    <c:v>2018</c:v>
                  </c:pt>
                  <c:pt idx="12">
                    <c:v>2011</c:v>
                  </c:pt>
                  <c:pt idx="13">
                    <c:v>2018</c:v>
                  </c:pt>
                  <c:pt idx="14">
                    <c:v>خط الأساس</c:v>
                  </c:pt>
                  <c:pt idx="15">
                    <c:v>مؤخراّ</c:v>
                  </c:pt>
                </c:lvl>
                <c:lvl>
                  <c:pt idx="0">
                    <c:v>الأردن</c:v>
                  </c:pt>
                  <c:pt idx="2">
                    <c:v>تونس</c:v>
                  </c:pt>
                  <c:pt idx="4">
                    <c:v>مصر</c:v>
                  </c:pt>
                  <c:pt idx="6">
                    <c:v>دولة فلسطين </c:v>
                  </c:pt>
                  <c:pt idx="8">
                    <c:v>الجزائر</c:v>
                  </c:pt>
                  <c:pt idx="10">
                    <c:v>العراق</c:v>
                  </c:pt>
                  <c:pt idx="12">
                    <c:v>المغرب </c:v>
                  </c:pt>
                  <c:pt idx="14">
                    <c:v>متوسط السكان المرجح في جميع البلدان المتوسطة الدخل السبعة</c:v>
                  </c:pt>
                </c:lvl>
              </c:multiLvlStrCache>
            </c:multiLvlStrRef>
          </c:cat>
          <c:val>
            <c:numRef>
              <c:f>'Figure 3 MPI+CIs'!$C$5:$C$20</c:f>
              <c:numCache>
                <c:formatCode>0.000</c:formatCode>
                <c:ptCount val="16"/>
                <c:pt idx="0">
                  <c:v>2.8370507801868613E-2</c:v>
                </c:pt>
                <c:pt idx="1">
                  <c:v>3.668753960863224E-2</c:v>
                </c:pt>
                <c:pt idx="2">
                  <c:v>6.2552284288962465E-2</c:v>
                </c:pt>
                <c:pt idx="3">
                  <c:v>3.998194911055275E-2</c:v>
                </c:pt>
                <c:pt idx="4">
                  <c:v>6.0597288116822585E-2</c:v>
                </c:pt>
                <c:pt idx="5">
                  <c:v>4.4153112464237511E-2</c:v>
                </c:pt>
                <c:pt idx="6">
                  <c:v>4.1865060182210437E-2</c:v>
                </c:pt>
                <c:pt idx="7">
                  <c:v>4.3856752368696614E-2</c:v>
                </c:pt>
                <c:pt idx="8">
                  <c:v>0.10270782905140058</c:v>
                </c:pt>
                <c:pt idx="9">
                  <c:v>5.4354490299264056E-2</c:v>
                </c:pt>
                <c:pt idx="10">
                  <c:v>0.16568575331262772</c:v>
                </c:pt>
                <c:pt idx="11">
                  <c:v>0.11986658189541481</c:v>
                </c:pt>
                <c:pt idx="12">
                  <c:v>0.17862875849774698</c:v>
                </c:pt>
                <c:pt idx="13">
                  <c:v>0.12501115500798679</c:v>
                </c:pt>
                <c:pt idx="14">
                  <c:v>0.10086548850863977</c:v>
                </c:pt>
                <c:pt idx="15">
                  <c:v>6.9539931437160252E-2</c:v>
                </c:pt>
              </c:numCache>
            </c:numRef>
          </c:val>
          <c:smooth val="0"/>
          <c:extLst>
            <c:ext xmlns:c16="http://schemas.microsoft.com/office/drawing/2014/chart" uri="{C3380CC4-5D6E-409C-BE32-E72D297353CC}">
              <c16:uniqueId val="{00000000-C39A-45B2-A57F-CB52C031515B}"/>
            </c:ext>
          </c:extLst>
        </c:ser>
        <c:ser>
          <c:idx val="1"/>
          <c:order val="1"/>
          <c:tx>
            <c:strRef>
              <c:f>'Figure 3 MPI+CIs'!$D$4</c:f>
              <c:strCache>
                <c:ptCount val="1"/>
                <c:pt idx="0">
                  <c:v>95 percent lower bound</c:v>
                </c:pt>
              </c:strCache>
            </c:strRef>
          </c:tx>
          <c:spPr>
            <a:ln w="25400" cap="rnd">
              <a:noFill/>
              <a:round/>
            </a:ln>
            <a:effectLst/>
          </c:spPr>
          <c:marker>
            <c:symbol val="dash"/>
            <c:size val="10"/>
            <c:spPr>
              <a:solidFill>
                <a:schemeClr val="accent5"/>
              </a:solidFill>
              <a:ln w="9525">
                <a:solidFill>
                  <a:schemeClr val="accent5"/>
                </a:solidFill>
                <a:round/>
              </a:ln>
              <a:effectLst/>
            </c:spPr>
          </c:marker>
          <c:cat>
            <c:multiLvlStrRef>
              <c:f>'Figure 3 MPI+CIs'!$A$5:$B$20</c:f>
              <c:multiLvlStrCache>
                <c:ptCount val="16"/>
                <c:lvl>
                  <c:pt idx="0">
                    <c:v>2012</c:v>
                  </c:pt>
                  <c:pt idx="1">
                    <c:v>2017</c:v>
                  </c:pt>
                  <c:pt idx="2">
                    <c:v>2011</c:v>
                  </c:pt>
                  <c:pt idx="3">
                    <c:v>2018</c:v>
                  </c:pt>
                  <c:pt idx="4">
                    <c:v>2014</c:v>
                  </c:pt>
                  <c:pt idx="5">
                    <c:v>2018</c:v>
                  </c:pt>
                  <c:pt idx="6">
                    <c:v>2014</c:v>
                  </c:pt>
                  <c:pt idx="7">
                    <c:v>2019</c:v>
                  </c:pt>
                  <c:pt idx="8">
                    <c:v>2012</c:v>
                  </c:pt>
                  <c:pt idx="9">
                    <c:v>2019</c:v>
                  </c:pt>
                  <c:pt idx="10">
                    <c:v>2011</c:v>
                  </c:pt>
                  <c:pt idx="11">
                    <c:v>2018</c:v>
                  </c:pt>
                  <c:pt idx="12">
                    <c:v>2011</c:v>
                  </c:pt>
                  <c:pt idx="13">
                    <c:v>2018</c:v>
                  </c:pt>
                  <c:pt idx="14">
                    <c:v>خط الأساس</c:v>
                  </c:pt>
                  <c:pt idx="15">
                    <c:v>مؤخراّ</c:v>
                  </c:pt>
                </c:lvl>
                <c:lvl>
                  <c:pt idx="0">
                    <c:v>الأردن</c:v>
                  </c:pt>
                  <c:pt idx="2">
                    <c:v>تونس</c:v>
                  </c:pt>
                  <c:pt idx="4">
                    <c:v>مصر</c:v>
                  </c:pt>
                  <c:pt idx="6">
                    <c:v>دولة فلسطين </c:v>
                  </c:pt>
                  <c:pt idx="8">
                    <c:v>الجزائر</c:v>
                  </c:pt>
                  <c:pt idx="10">
                    <c:v>العراق</c:v>
                  </c:pt>
                  <c:pt idx="12">
                    <c:v>المغرب </c:v>
                  </c:pt>
                  <c:pt idx="14">
                    <c:v>متوسط السكان المرجح في جميع البلدان المتوسطة الدخل السبعة</c:v>
                  </c:pt>
                </c:lvl>
              </c:multiLvlStrCache>
            </c:multiLvlStrRef>
          </c:cat>
          <c:val>
            <c:numRef>
              <c:f>'Figure 3 MPI+CIs'!$D$5:$D$20</c:f>
              <c:numCache>
                <c:formatCode>0.000</c:formatCode>
                <c:ptCount val="16"/>
                <c:pt idx="0">
                  <c:v>2.5256799999999999E-2</c:v>
                </c:pt>
                <c:pt idx="1">
                  <c:v>3.3706699999999999E-2</c:v>
                </c:pt>
                <c:pt idx="2">
                  <c:v>5.7561000000000001E-2</c:v>
                </c:pt>
                <c:pt idx="3">
                  <c:v>3.6572399999999998E-2</c:v>
                </c:pt>
                <c:pt idx="4">
                  <c:v>5.6972200000000001E-2</c:v>
                </c:pt>
                <c:pt idx="5">
                  <c:v>4.3193200000000001E-2</c:v>
                </c:pt>
                <c:pt idx="6">
                  <c:v>3.8432000000000001E-2</c:v>
                </c:pt>
                <c:pt idx="7">
                  <c:v>3.9843200000000002E-2</c:v>
                </c:pt>
                <c:pt idx="8">
                  <c:v>9.7846500000000003E-2</c:v>
                </c:pt>
                <c:pt idx="9">
                  <c:v>5.0925900000000003E-2</c:v>
                </c:pt>
                <c:pt idx="10">
                  <c:v>0.16186790000000001</c:v>
                </c:pt>
                <c:pt idx="11">
                  <c:v>0.1140027</c:v>
                </c:pt>
                <c:pt idx="12">
                  <c:v>0.1625461</c:v>
                </c:pt>
                <c:pt idx="13">
                  <c:v>0.1148777</c:v>
                </c:pt>
              </c:numCache>
            </c:numRef>
          </c:val>
          <c:smooth val="0"/>
          <c:extLst>
            <c:ext xmlns:c16="http://schemas.microsoft.com/office/drawing/2014/chart" uri="{C3380CC4-5D6E-409C-BE32-E72D297353CC}">
              <c16:uniqueId val="{00000001-C39A-45B2-A57F-CB52C031515B}"/>
            </c:ext>
          </c:extLst>
        </c:ser>
        <c:ser>
          <c:idx val="2"/>
          <c:order val="2"/>
          <c:tx>
            <c:strRef>
              <c:f>'Figure 3 MPI+CIs'!$E$4</c:f>
              <c:strCache>
                <c:ptCount val="1"/>
                <c:pt idx="0">
                  <c:v>95 percent upper bound</c:v>
                </c:pt>
              </c:strCache>
            </c:strRef>
          </c:tx>
          <c:spPr>
            <a:ln w="25400" cap="rnd">
              <a:noFill/>
              <a:round/>
            </a:ln>
            <a:effectLst/>
          </c:spPr>
          <c:marker>
            <c:symbol val="dash"/>
            <c:size val="9"/>
            <c:spPr>
              <a:solidFill>
                <a:schemeClr val="accent4"/>
              </a:solidFill>
              <a:ln w="9525">
                <a:solidFill>
                  <a:schemeClr val="accent4"/>
                </a:solidFill>
                <a:round/>
              </a:ln>
              <a:effectLst/>
            </c:spPr>
          </c:marker>
          <c:cat>
            <c:multiLvlStrRef>
              <c:f>'Figure 3 MPI+CIs'!$A$5:$B$20</c:f>
              <c:multiLvlStrCache>
                <c:ptCount val="16"/>
                <c:lvl>
                  <c:pt idx="0">
                    <c:v>2012</c:v>
                  </c:pt>
                  <c:pt idx="1">
                    <c:v>2017</c:v>
                  </c:pt>
                  <c:pt idx="2">
                    <c:v>2011</c:v>
                  </c:pt>
                  <c:pt idx="3">
                    <c:v>2018</c:v>
                  </c:pt>
                  <c:pt idx="4">
                    <c:v>2014</c:v>
                  </c:pt>
                  <c:pt idx="5">
                    <c:v>2018</c:v>
                  </c:pt>
                  <c:pt idx="6">
                    <c:v>2014</c:v>
                  </c:pt>
                  <c:pt idx="7">
                    <c:v>2019</c:v>
                  </c:pt>
                  <c:pt idx="8">
                    <c:v>2012</c:v>
                  </c:pt>
                  <c:pt idx="9">
                    <c:v>2019</c:v>
                  </c:pt>
                  <c:pt idx="10">
                    <c:v>2011</c:v>
                  </c:pt>
                  <c:pt idx="11">
                    <c:v>2018</c:v>
                  </c:pt>
                  <c:pt idx="12">
                    <c:v>2011</c:v>
                  </c:pt>
                  <c:pt idx="13">
                    <c:v>2018</c:v>
                  </c:pt>
                  <c:pt idx="14">
                    <c:v>خط الأساس</c:v>
                  </c:pt>
                  <c:pt idx="15">
                    <c:v>مؤخراّ</c:v>
                  </c:pt>
                </c:lvl>
                <c:lvl>
                  <c:pt idx="0">
                    <c:v>الأردن</c:v>
                  </c:pt>
                  <c:pt idx="2">
                    <c:v>تونس</c:v>
                  </c:pt>
                  <c:pt idx="4">
                    <c:v>مصر</c:v>
                  </c:pt>
                  <c:pt idx="6">
                    <c:v>دولة فلسطين </c:v>
                  </c:pt>
                  <c:pt idx="8">
                    <c:v>الجزائر</c:v>
                  </c:pt>
                  <c:pt idx="10">
                    <c:v>العراق</c:v>
                  </c:pt>
                  <c:pt idx="12">
                    <c:v>المغرب </c:v>
                  </c:pt>
                  <c:pt idx="14">
                    <c:v>متوسط السكان المرجح في جميع البلدان المتوسطة الدخل السبعة</c:v>
                  </c:pt>
                </c:lvl>
              </c:multiLvlStrCache>
            </c:multiLvlStrRef>
          </c:cat>
          <c:val>
            <c:numRef>
              <c:f>'Figure 3 MPI+CIs'!$E$5:$E$20</c:f>
              <c:numCache>
                <c:formatCode>0.000</c:formatCode>
                <c:ptCount val="16"/>
                <c:pt idx="0">
                  <c:v>3.1484199999999997E-2</c:v>
                </c:pt>
                <c:pt idx="1">
                  <c:v>3.9668299999999997E-2</c:v>
                </c:pt>
                <c:pt idx="2">
                  <c:v>6.7543500000000006E-2</c:v>
                </c:pt>
                <c:pt idx="3">
                  <c:v>4.33915E-2</c:v>
                </c:pt>
                <c:pt idx="4">
                  <c:v>6.4222299999999996E-2</c:v>
                </c:pt>
                <c:pt idx="5">
                  <c:v>4.5113E-2</c:v>
                </c:pt>
                <c:pt idx="6">
                  <c:v>4.5298100000000001E-2</c:v>
                </c:pt>
                <c:pt idx="7">
                  <c:v>4.7870299999999998E-2</c:v>
                </c:pt>
                <c:pt idx="8">
                  <c:v>0.1075691</c:v>
                </c:pt>
                <c:pt idx="9">
                  <c:v>5.7783099999999997E-2</c:v>
                </c:pt>
                <c:pt idx="10">
                  <c:v>0.1695036</c:v>
                </c:pt>
                <c:pt idx="11">
                  <c:v>0.12573039999999999</c:v>
                </c:pt>
                <c:pt idx="12">
                  <c:v>0.19471140000000001</c:v>
                </c:pt>
                <c:pt idx="13">
                  <c:v>0.1351446</c:v>
                </c:pt>
              </c:numCache>
            </c:numRef>
          </c:val>
          <c:smooth val="0"/>
          <c:extLst>
            <c:ext xmlns:c16="http://schemas.microsoft.com/office/drawing/2014/chart" uri="{C3380CC4-5D6E-409C-BE32-E72D297353CC}">
              <c16:uniqueId val="{00000002-C39A-45B2-A57F-CB52C031515B}"/>
            </c:ext>
          </c:extLst>
        </c:ser>
        <c:dLbls>
          <c:showLegendKey val="0"/>
          <c:showVal val="0"/>
          <c:showCatName val="0"/>
          <c:showSerName val="0"/>
          <c:showPercent val="0"/>
          <c:showBubbleSize val="0"/>
        </c:dLbls>
        <c:axId val="412090272"/>
        <c:axId val="412090832"/>
      </c:stockChart>
      <c:catAx>
        <c:axId val="41209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12090832"/>
        <c:crosses val="autoZero"/>
        <c:auto val="1"/>
        <c:lblAlgn val="ctr"/>
        <c:lblOffset val="100"/>
        <c:noMultiLvlLbl val="0"/>
      </c:catAx>
      <c:valAx>
        <c:axId val="412090832"/>
        <c:scaling>
          <c:orientation val="minMax"/>
        </c:scaling>
        <c:delete val="0"/>
        <c:axPos val="l"/>
        <c:title>
          <c:tx>
            <c:rich>
              <a:bodyPr rot="-5400000" spcFirstLastPara="1" vertOverflow="ellipsis" vert="horz" wrap="square" anchor="ctr" anchorCtr="1"/>
              <a:lstStyle/>
              <a:p>
                <a:pPr>
                  <a:defRPr sz="1100" b="0" i="0" u="none" strike="noStrike" kern="1200" cap="all"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baseline="0" dirty="0" smtClean="0"/>
                  <a:t>MPI (M0)</a:t>
                </a:r>
                <a:endParaRPr lang="en-US" dirty="0"/>
              </a:p>
            </c:rich>
          </c:tx>
          <c:layout/>
          <c:overlay val="0"/>
          <c:spPr>
            <a:noFill/>
            <a:ln>
              <a:noFill/>
            </a:ln>
            <a:effectLst/>
          </c:spPr>
          <c:txPr>
            <a:bodyPr rot="-5400000" spcFirstLastPara="1" vertOverflow="ellipsis" vert="horz" wrap="square" anchor="ctr" anchorCtr="1"/>
            <a:lstStyle/>
            <a:p>
              <a:pPr>
                <a:defRPr sz="1100" b="0" i="0" u="none" strike="noStrike" kern="1200" cap="all"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0.000" sourceLinked="0"/>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12090272"/>
        <c:crosses val="autoZero"/>
        <c:crossBetween val="between"/>
      </c:valAx>
      <c:spPr>
        <a:noFill/>
        <a:ln>
          <a:noFill/>
        </a:ln>
        <a:effectLst/>
      </c:spPr>
    </c:plotArea>
    <c:legend>
      <c:legendPos val="b"/>
      <c:layout>
        <c:manualLayout>
          <c:xMode val="edge"/>
          <c:yMode val="edge"/>
          <c:x val="0.13178598302714323"/>
          <c:y val="0.93886946021993767"/>
          <c:w val="0.67328117059286796"/>
          <c:h val="5.8866669523285294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solidFill>
      <a:schemeClr val="bg1">
        <a:lumMod val="95000"/>
      </a:schemeClr>
    </a:solidFill>
    <a:ln w="9525" cap="flat" cmpd="sng" algn="ctr">
      <a:noFill/>
      <a:round/>
    </a:ln>
    <a:effectLst/>
  </c:spPr>
  <c:txPr>
    <a:bodyPr/>
    <a:lstStyle/>
    <a:p>
      <a:pPr>
        <a:defRPr sz="11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2.4561795243943283E-2"/>
          <c:y val="4.3815972913762199E-2"/>
          <c:w val="0.85417168114675623"/>
          <c:h val="0.72656104204859273"/>
        </c:manualLayout>
      </c:layout>
      <c:barChart>
        <c:barDir val="col"/>
        <c:grouping val="percentStacked"/>
        <c:varyColors val="0"/>
        <c:ser>
          <c:idx val="0"/>
          <c:order val="0"/>
          <c:tx>
            <c:strRef>
              <c:f>'Figure3.3A cont'' dimension'!$B$8</c:f>
              <c:strCache>
                <c:ptCount val="1"/>
                <c:pt idx="0">
                  <c:v>الصحة والتغذية</c:v>
                </c:pt>
              </c:strCache>
            </c:strRef>
          </c:tx>
          <c:spPr>
            <a:solidFill>
              <a:schemeClr val="accent2">
                <a:tint val="54000"/>
              </a:schemeClr>
            </a:solidFill>
            <a:ln>
              <a:noFill/>
            </a:ln>
            <a:effectLst/>
          </c:spPr>
          <c:invertIfNegative val="0"/>
          <c:cat>
            <c:strRef>
              <c:f>'Figure3.3A cont'' dimension'!$A$9:$A$15</c:f>
              <c:strCache>
                <c:ptCount val="7"/>
                <c:pt idx="0">
                  <c:v>الأردن 2017</c:v>
                </c:pt>
                <c:pt idx="1">
                  <c:v>تونس 2018</c:v>
                </c:pt>
                <c:pt idx="2">
                  <c:v>مصر 2018</c:v>
                </c:pt>
                <c:pt idx="3">
                  <c:v>دولة فلسطين 2019</c:v>
                </c:pt>
                <c:pt idx="4">
                  <c:v>الجزائر 2019</c:v>
                </c:pt>
                <c:pt idx="5">
                  <c:v>العراق 2018</c:v>
                </c:pt>
                <c:pt idx="6">
                  <c:v>المغرب 2018</c:v>
                </c:pt>
              </c:strCache>
            </c:strRef>
          </c:cat>
          <c:val>
            <c:numRef>
              <c:f>'Figure3.3A cont'' dimension'!$B$9:$B$15</c:f>
              <c:numCache>
                <c:formatCode>0.000</c:formatCode>
                <c:ptCount val="7"/>
                <c:pt idx="0">
                  <c:v>6.6989475414030144</c:v>
                </c:pt>
                <c:pt idx="1">
                  <c:v>4.2292978058668593</c:v>
                </c:pt>
                <c:pt idx="2">
                  <c:v>14.222118371550776</c:v>
                </c:pt>
                <c:pt idx="3">
                  <c:v>10.578085565102676</c:v>
                </c:pt>
                <c:pt idx="4">
                  <c:v>5.921520025281219</c:v>
                </c:pt>
                <c:pt idx="5">
                  <c:v>11.015249493077382</c:v>
                </c:pt>
                <c:pt idx="6">
                  <c:v>5.0035165124006138</c:v>
                </c:pt>
              </c:numCache>
            </c:numRef>
          </c:val>
          <c:extLst>
            <c:ext xmlns:c16="http://schemas.microsoft.com/office/drawing/2014/chart" uri="{C3380CC4-5D6E-409C-BE32-E72D297353CC}">
              <c16:uniqueId val="{00000000-2B12-4384-A01B-65DC5CBEC2E3}"/>
            </c:ext>
          </c:extLst>
        </c:ser>
        <c:ser>
          <c:idx val="1"/>
          <c:order val="1"/>
          <c:tx>
            <c:strRef>
              <c:f>'Figure3.3A cont'' dimension'!$C$8</c:f>
              <c:strCache>
                <c:ptCount val="1"/>
                <c:pt idx="0">
                  <c:v>التعليم</c:v>
                </c:pt>
              </c:strCache>
            </c:strRef>
          </c:tx>
          <c:spPr>
            <a:solidFill>
              <a:schemeClr val="accent2">
                <a:tint val="77000"/>
              </a:schemeClr>
            </a:solidFill>
            <a:ln>
              <a:noFill/>
            </a:ln>
            <a:effectLst/>
          </c:spPr>
          <c:invertIfNegative val="0"/>
          <c:cat>
            <c:strRef>
              <c:f>'Figure3.3A cont'' dimension'!$A$9:$A$15</c:f>
              <c:strCache>
                <c:ptCount val="7"/>
                <c:pt idx="0">
                  <c:v>الأردن 2017</c:v>
                </c:pt>
                <c:pt idx="1">
                  <c:v>تونس 2018</c:v>
                </c:pt>
                <c:pt idx="2">
                  <c:v>مصر 2018</c:v>
                </c:pt>
                <c:pt idx="3">
                  <c:v>دولة فلسطين 2019</c:v>
                </c:pt>
                <c:pt idx="4">
                  <c:v>الجزائر 2019</c:v>
                </c:pt>
                <c:pt idx="5">
                  <c:v>العراق 2018</c:v>
                </c:pt>
                <c:pt idx="6">
                  <c:v>المغرب 2018</c:v>
                </c:pt>
              </c:strCache>
            </c:strRef>
          </c:cat>
          <c:val>
            <c:numRef>
              <c:f>'Figure3.3A cont'' dimension'!$C$9:$C$15</c:f>
              <c:numCache>
                <c:formatCode>0.000</c:formatCode>
                <c:ptCount val="7"/>
                <c:pt idx="0">
                  <c:v>48.013575669174671</c:v>
                </c:pt>
                <c:pt idx="1">
                  <c:v>54.399554803997553</c:v>
                </c:pt>
                <c:pt idx="2">
                  <c:v>45.581955980767177</c:v>
                </c:pt>
                <c:pt idx="3">
                  <c:v>44.850550809865204</c:v>
                </c:pt>
                <c:pt idx="4">
                  <c:v>46.200761813617753</c:v>
                </c:pt>
                <c:pt idx="5">
                  <c:v>56.711904997072914</c:v>
                </c:pt>
                <c:pt idx="6">
                  <c:v>43.530940052269628</c:v>
                </c:pt>
              </c:numCache>
            </c:numRef>
          </c:val>
          <c:extLst>
            <c:ext xmlns:c16="http://schemas.microsoft.com/office/drawing/2014/chart" uri="{C3380CC4-5D6E-409C-BE32-E72D297353CC}">
              <c16:uniqueId val="{00000001-2B12-4384-A01B-65DC5CBEC2E3}"/>
            </c:ext>
          </c:extLst>
        </c:ser>
        <c:ser>
          <c:idx val="2"/>
          <c:order val="2"/>
          <c:tx>
            <c:strRef>
              <c:f>'Figure3.3A cont'' dimension'!$D$8</c:f>
              <c:strCache>
                <c:ptCount val="1"/>
                <c:pt idx="0">
                  <c:v>السكن</c:v>
                </c:pt>
              </c:strCache>
            </c:strRef>
          </c:tx>
          <c:spPr>
            <a:solidFill>
              <a:schemeClr val="accent2"/>
            </a:solidFill>
            <a:ln>
              <a:noFill/>
            </a:ln>
            <a:effectLst/>
          </c:spPr>
          <c:invertIfNegative val="0"/>
          <c:cat>
            <c:strRef>
              <c:f>'Figure3.3A cont'' dimension'!$A$9:$A$15</c:f>
              <c:strCache>
                <c:ptCount val="7"/>
                <c:pt idx="0">
                  <c:v>الأردن 2017</c:v>
                </c:pt>
                <c:pt idx="1">
                  <c:v>تونس 2018</c:v>
                </c:pt>
                <c:pt idx="2">
                  <c:v>مصر 2018</c:v>
                </c:pt>
                <c:pt idx="3">
                  <c:v>دولة فلسطين 2019</c:v>
                </c:pt>
                <c:pt idx="4">
                  <c:v>الجزائر 2019</c:v>
                </c:pt>
                <c:pt idx="5">
                  <c:v>العراق 2018</c:v>
                </c:pt>
                <c:pt idx="6">
                  <c:v>المغرب 2018</c:v>
                </c:pt>
              </c:strCache>
            </c:strRef>
          </c:cat>
          <c:val>
            <c:numRef>
              <c:f>'Figure3.3A cont'' dimension'!$D$9:$D$15</c:f>
              <c:numCache>
                <c:formatCode>0.000</c:formatCode>
                <c:ptCount val="7"/>
                <c:pt idx="0">
                  <c:v>20.869891752464298</c:v>
                </c:pt>
                <c:pt idx="1">
                  <c:v>12.40849029537519</c:v>
                </c:pt>
                <c:pt idx="2">
                  <c:v>14.861719593023288</c:v>
                </c:pt>
                <c:pt idx="3">
                  <c:v>11.164544844025462</c:v>
                </c:pt>
                <c:pt idx="4">
                  <c:v>15.909552032713609</c:v>
                </c:pt>
                <c:pt idx="5">
                  <c:v>13.580620805518631</c:v>
                </c:pt>
                <c:pt idx="6">
                  <c:v>15.894295000393894</c:v>
                </c:pt>
              </c:numCache>
            </c:numRef>
          </c:val>
          <c:extLst>
            <c:ext xmlns:c16="http://schemas.microsoft.com/office/drawing/2014/chart" uri="{C3380CC4-5D6E-409C-BE32-E72D297353CC}">
              <c16:uniqueId val="{00000002-2B12-4384-A01B-65DC5CBEC2E3}"/>
            </c:ext>
          </c:extLst>
        </c:ser>
        <c:ser>
          <c:idx val="3"/>
          <c:order val="3"/>
          <c:tx>
            <c:strRef>
              <c:f>'Figure3.3A cont'' dimension'!$E$8</c:f>
              <c:strCache>
                <c:ptCount val="1"/>
                <c:pt idx="0">
                  <c:v>الحصول على الخدمات</c:v>
                </c:pt>
              </c:strCache>
            </c:strRef>
          </c:tx>
          <c:spPr>
            <a:solidFill>
              <a:schemeClr val="accent2">
                <a:shade val="76000"/>
              </a:schemeClr>
            </a:solidFill>
            <a:ln>
              <a:noFill/>
            </a:ln>
            <a:effectLst/>
          </c:spPr>
          <c:invertIfNegative val="0"/>
          <c:cat>
            <c:strRef>
              <c:f>'Figure3.3A cont'' dimension'!$A$9:$A$15</c:f>
              <c:strCache>
                <c:ptCount val="7"/>
                <c:pt idx="0">
                  <c:v>الأردن 2017</c:v>
                </c:pt>
                <c:pt idx="1">
                  <c:v>تونس 2018</c:v>
                </c:pt>
                <c:pt idx="2">
                  <c:v>مصر 2018</c:v>
                </c:pt>
                <c:pt idx="3">
                  <c:v>دولة فلسطين 2019</c:v>
                </c:pt>
                <c:pt idx="4">
                  <c:v>الجزائر 2019</c:v>
                </c:pt>
                <c:pt idx="5">
                  <c:v>العراق 2018</c:v>
                </c:pt>
                <c:pt idx="6">
                  <c:v>المغرب 2018</c:v>
                </c:pt>
              </c:strCache>
            </c:strRef>
          </c:cat>
          <c:val>
            <c:numRef>
              <c:f>'Figure3.3A cont'' dimension'!$E$9:$E$15</c:f>
              <c:numCache>
                <c:formatCode>0.000</c:formatCode>
                <c:ptCount val="7"/>
                <c:pt idx="0">
                  <c:v>6.8359565927341368</c:v>
                </c:pt>
                <c:pt idx="1">
                  <c:v>14.150718549456814</c:v>
                </c:pt>
                <c:pt idx="2">
                  <c:v>5.9883687103778485</c:v>
                </c:pt>
                <c:pt idx="3">
                  <c:v>14.114432972526915</c:v>
                </c:pt>
                <c:pt idx="4">
                  <c:v>17.149152737729175</c:v>
                </c:pt>
                <c:pt idx="5">
                  <c:v>9.9174793829285477</c:v>
                </c:pt>
                <c:pt idx="6">
                  <c:v>21.092567671813079</c:v>
                </c:pt>
              </c:numCache>
            </c:numRef>
          </c:val>
          <c:extLst>
            <c:ext xmlns:c16="http://schemas.microsoft.com/office/drawing/2014/chart" uri="{C3380CC4-5D6E-409C-BE32-E72D297353CC}">
              <c16:uniqueId val="{00000003-2B12-4384-A01B-65DC5CBEC2E3}"/>
            </c:ext>
          </c:extLst>
        </c:ser>
        <c:ser>
          <c:idx val="4"/>
          <c:order val="4"/>
          <c:tx>
            <c:strRef>
              <c:f>'Figure3.3A cont'' dimension'!$F$8</c:f>
              <c:strCache>
                <c:ptCount val="1"/>
                <c:pt idx="0">
                  <c:v>الأصول</c:v>
                </c:pt>
              </c:strCache>
            </c:strRef>
          </c:tx>
          <c:spPr>
            <a:solidFill>
              <a:schemeClr val="accent2">
                <a:shade val="53000"/>
              </a:schemeClr>
            </a:solidFill>
            <a:ln>
              <a:noFill/>
            </a:ln>
            <a:effectLst/>
          </c:spPr>
          <c:invertIfNegative val="0"/>
          <c:cat>
            <c:strRef>
              <c:f>'Figure3.3A cont'' dimension'!$A$9:$A$15</c:f>
              <c:strCache>
                <c:ptCount val="7"/>
                <c:pt idx="0">
                  <c:v>الأردن 2017</c:v>
                </c:pt>
                <c:pt idx="1">
                  <c:v>تونس 2018</c:v>
                </c:pt>
                <c:pt idx="2">
                  <c:v>مصر 2018</c:v>
                </c:pt>
                <c:pt idx="3">
                  <c:v>دولة فلسطين 2019</c:v>
                </c:pt>
                <c:pt idx="4">
                  <c:v>الجزائر 2019</c:v>
                </c:pt>
                <c:pt idx="5">
                  <c:v>العراق 2018</c:v>
                </c:pt>
                <c:pt idx="6">
                  <c:v>المغرب 2018</c:v>
                </c:pt>
              </c:strCache>
            </c:strRef>
          </c:cat>
          <c:val>
            <c:numRef>
              <c:f>'Figure3.3A cont'' dimension'!$F$9:$F$15</c:f>
              <c:numCache>
                <c:formatCode>0.000</c:formatCode>
                <c:ptCount val="7"/>
                <c:pt idx="0">
                  <c:v>17.58162844422387</c:v>
                </c:pt>
                <c:pt idx="1">
                  <c:v>14.811938545303583</c:v>
                </c:pt>
                <c:pt idx="2">
                  <c:v>19.345837344280906</c:v>
                </c:pt>
                <c:pt idx="3">
                  <c:v>19.292385808479761</c:v>
                </c:pt>
                <c:pt idx="4">
                  <c:v>14.819013390658244</c:v>
                </c:pt>
                <c:pt idx="5">
                  <c:v>8.7747453214025182</c:v>
                </c:pt>
                <c:pt idx="6">
                  <c:v>14.478680763122789</c:v>
                </c:pt>
              </c:numCache>
            </c:numRef>
          </c:val>
          <c:extLst>
            <c:ext xmlns:c16="http://schemas.microsoft.com/office/drawing/2014/chart" uri="{C3380CC4-5D6E-409C-BE32-E72D297353CC}">
              <c16:uniqueId val="{00000004-2B12-4384-A01B-65DC5CBEC2E3}"/>
            </c:ext>
          </c:extLst>
        </c:ser>
        <c:dLbls>
          <c:showLegendKey val="0"/>
          <c:showVal val="0"/>
          <c:showCatName val="0"/>
          <c:showSerName val="0"/>
          <c:showPercent val="0"/>
          <c:showBubbleSize val="0"/>
        </c:dLbls>
        <c:gapWidth val="150"/>
        <c:overlap val="100"/>
        <c:axId val="2028044576"/>
        <c:axId val="2055036848"/>
      </c:barChart>
      <c:catAx>
        <c:axId val="202804457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2055036848"/>
        <c:crosses val="autoZero"/>
        <c:auto val="1"/>
        <c:lblAlgn val="ctr"/>
        <c:lblOffset val="100"/>
        <c:noMultiLvlLbl val="0"/>
      </c:catAx>
      <c:valAx>
        <c:axId val="2055036848"/>
        <c:scaling>
          <c:orientation val="minMax"/>
        </c:scaling>
        <c:delete val="0"/>
        <c:axPos val="r"/>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ar-LB" dirty="0"/>
                  <a:t>المساهمة في دليل الفقر المتعدد الأبعاد (نسبة مئوية)</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2028044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solidFill>
      <a:schemeClr val="bg1">
        <a:lumMod val="95000"/>
      </a:schemeClr>
    </a:solidFill>
    <a:ln w="9525" cap="flat" cmpd="sng" algn="ctr">
      <a:noFill/>
      <a:round/>
    </a:ln>
    <a:effectLst/>
  </c:spPr>
  <c:txPr>
    <a:bodyPr/>
    <a:lstStyle/>
    <a:p>
      <a:pPr>
        <a:defRPr sz="11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stockChart>
        <c:ser>
          <c:idx val="0"/>
          <c:order val="0"/>
          <c:tx>
            <c:strRef>
              <c:f>'Figure 1 AR'!$C$3</c:f>
              <c:strCache>
                <c:ptCount val="1"/>
                <c:pt idx="0">
                  <c:v>المتوسط ​​الوطني</c:v>
                </c:pt>
              </c:strCache>
            </c:strRef>
          </c:tx>
          <c:spPr>
            <a:ln w="28575" cap="rnd">
              <a:noFill/>
              <a:round/>
            </a:ln>
            <a:effectLst/>
          </c:spPr>
          <c:marker>
            <c:symbol val="dash"/>
            <c:size val="7"/>
            <c:spPr>
              <a:solidFill>
                <a:schemeClr val="accent5">
                  <a:shade val="58000"/>
                </a:schemeClr>
              </a:solidFill>
              <a:ln w="9525">
                <a:solidFill>
                  <a:schemeClr val="accent5">
                    <a:shade val="58000"/>
                  </a:schemeClr>
                </a:solidFill>
              </a:ln>
              <a:effectLst/>
            </c:spPr>
          </c:marker>
          <c:cat>
            <c:multiLvlStrRef>
              <c:f>'Figure 1 AR'!$A$4:$B$10</c:f>
              <c:multiLvlStrCache>
                <c:ptCount val="7"/>
                <c:lvl>
                  <c:pt idx="0">
                    <c:v>2017</c:v>
                  </c:pt>
                  <c:pt idx="1">
                    <c:v>2019</c:v>
                  </c:pt>
                  <c:pt idx="2">
                    <c:v>2018</c:v>
                  </c:pt>
                  <c:pt idx="3">
                    <c:v>2018</c:v>
                  </c:pt>
                  <c:pt idx="4">
                    <c:v>2019</c:v>
                  </c:pt>
                  <c:pt idx="5">
                    <c:v>2018</c:v>
                  </c:pt>
                  <c:pt idx="6">
                    <c:v>2018</c:v>
                  </c:pt>
                </c:lvl>
                <c:lvl>
                  <c:pt idx="0">
                    <c:v>الأردن</c:v>
                  </c:pt>
                  <c:pt idx="1">
                    <c:v>دولة فلسطين</c:v>
                  </c:pt>
                  <c:pt idx="2">
                    <c:v>مصر</c:v>
                  </c:pt>
                  <c:pt idx="3">
                    <c:v>تونس</c:v>
                  </c:pt>
                  <c:pt idx="4">
                    <c:v>الجزائر</c:v>
                  </c:pt>
                  <c:pt idx="5">
                    <c:v>العراق</c:v>
                  </c:pt>
                  <c:pt idx="6">
                    <c:v>المغرب</c:v>
                  </c:pt>
                </c:lvl>
              </c:multiLvlStrCache>
            </c:multiLvlStrRef>
          </c:cat>
          <c:val>
            <c:numRef>
              <c:f>'Figure 1 AR'!$C$4:$C$10</c:f>
              <c:numCache>
                <c:formatCode>General</c:formatCode>
                <c:ptCount val="7"/>
                <c:pt idx="0">
                  <c:v>13.47</c:v>
                </c:pt>
                <c:pt idx="1">
                  <c:v>15.78</c:v>
                </c:pt>
                <c:pt idx="2">
                  <c:v>16</c:v>
                </c:pt>
                <c:pt idx="3">
                  <c:v>14.91</c:v>
                </c:pt>
                <c:pt idx="4">
                  <c:v>19.39</c:v>
                </c:pt>
                <c:pt idx="5">
                  <c:v>39.950000000000003</c:v>
                </c:pt>
                <c:pt idx="6">
                  <c:v>36.549999999999997</c:v>
                </c:pt>
              </c:numCache>
            </c:numRef>
          </c:val>
          <c:smooth val="0"/>
          <c:extLst>
            <c:ext xmlns:c16="http://schemas.microsoft.com/office/drawing/2014/chart" uri="{C3380CC4-5D6E-409C-BE32-E72D297353CC}">
              <c16:uniqueId val="{00000000-F37B-479C-96E0-2455BE0B86CD}"/>
            </c:ext>
          </c:extLst>
        </c:ser>
        <c:ser>
          <c:idx val="1"/>
          <c:order val="1"/>
          <c:tx>
            <c:strRef>
              <c:f>'Figure 1 AR'!$D$3</c:f>
              <c:strCache>
                <c:ptCount val="1"/>
                <c:pt idx="0">
                  <c:v>المناطق الحضرية</c:v>
                </c:pt>
              </c:strCache>
            </c:strRef>
          </c:tx>
          <c:spPr>
            <a:ln w="28575" cap="rnd">
              <a:noFill/>
              <a:round/>
            </a:ln>
            <a:effectLst/>
          </c:spPr>
          <c:marker>
            <c:symbol val="square"/>
            <c:size val="7"/>
            <c:spPr>
              <a:solidFill>
                <a:schemeClr val="accent5">
                  <a:shade val="86000"/>
                </a:schemeClr>
              </a:solidFill>
              <a:ln w="9525">
                <a:solidFill>
                  <a:schemeClr val="accent5">
                    <a:shade val="86000"/>
                  </a:schemeClr>
                </a:solidFill>
              </a:ln>
              <a:effectLst/>
            </c:spPr>
          </c:marker>
          <c:cat>
            <c:multiLvlStrRef>
              <c:f>'Figure 1 AR'!$A$4:$B$10</c:f>
              <c:multiLvlStrCache>
                <c:ptCount val="7"/>
                <c:lvl>
                  <c:pt idx="0">
                    <c:v>2017</c:v>
                  </c:pt>
                  <c:pt idx="1">
                    <c:v>2019</c:v>
                  </c:pt>
                  <c:pt idx="2">
                    <c:v>2018</c:v>
                  </c:pt>
                  <c:pt idx="3">
                    <c:v>2018</c:v>
                  </c:pt>
                  <c:pt idx="4">
                    <c:v>2019</c:v>
                  </c:pt>
                  <c:pt idx="5">
                    <c:v>2018</c:v>
                  </c:pt>
                  <c:pt idx="6">
                    <c:v>2018</c:v>
                  </c:pt>
                </c:lvl>
                <c:lvl>
                  <c:pt idx="0">
                    <c:v>الأردن</c:v>
                  </c:pt>
                  <c:pt idx="1">
                    <c:v>دولة فلسطين</c:v>
                  </c:pt>
                  <c:pt idx="2">
                    <c:v>مصر</c:v>
                  </c:pt>
                  <c:pt idx="3">
                    <c:v>تونس</c:v>
                  </c:pt>
                  <c:pt idx="4">
                    <c:v>الجزائر</c:v>
                  </c:pt>
                  <c:pt idx="5">
                    <c:v>العراق</c:v>
                  </c:pt>
                  <c:pt idx="6">
                    <c:v>المغرب</c:v>
                  </c:pt>
                </c:lvl>
              </c:multiLvlStrCache>
            </c:multiLvlStrRef>
          </c:cat>
          <c:val>
            <c:numRef>
              <c:f>'Figure 1 AR'!$D$4:$D$10</c:f>
              <c:numCache>
                <c:formatCode>General</c:formatCode>
                <c:ptCount val="7"/>
                <c:pt idx="0">
                  <c:v>13.18</c:v>
                </c:pt>
                <c:pt idx="1">
                  <c:v>16.010000000000002</c:v>
                </c:pt>
                <c:pt idx="2">
                  <c:v>10.25</c:v>
                </c:pt>
                <c:pt idx="3">
                  <c:v>9.11</c:v>
                </c:pt>
                <c:pt idx="4">
                  <c:v>14.03</c:v>
                </c:pt>
                <c:pt idx="5">
                  <c:v>34.65</c:v>
                </c:pt>
                <c:pt idx="6">
                  <c:v>17.100000000000001</c:v>
                </c:pt>
              </c:numCache>
            </c:numRef>
          </c:val>
          <c:smooth val="0"/>
          <c:extLst>
            <c:ext xmlns:c16="http://schemas.microsoft.com/office/drawing/2014/chart" uri="{C3380CC4-5D6E-409C-BE32-E72D297353CC}">
              <c16:uniqueId val="{00000001-F37B-479C-96E0-2455BE0B86CD}"/>
            </c:ext>
          </c:extLst>
        </c:ser>
        <c:ser>
          <c:idx val="2"/>
          <c:order val="2"/>
          <c:tx>
            <c:strRef>
              <c:f>'Figure 1 AR'!$E$3</c:f>
              <c:strCache>
                <c:ptCount val="1"/>
                <c:pt idx="0">
                  <c:v>المناطق الريفية</c:v>
                </c:pt>
              </c:strCache>
            </c:strRef>
          </c:tx>
          <c:spPr>
            <a:ln w="28575" cap="rnd">
              <a:noFill/>
              <a:round/>
            </a:ln>
            <a:effectLst/>
          </c:spPr>
          <c:marker>
            <c:symbol val="triangle"/>
            <c:size val="10"/>
            <c:spPr>
              <a:solidFill>
                <a:schemeClr val="accent5">
                  <a:tint val="86000"/>
                </a:schemeClr>
              </a:solidFill>
              <a:ln w="9525">
                <a:solidFill>
                  <a:schemeClr val="accent5">
                    <a:tint val="86000"/>
                  </a:schemeClr>
                </a:solidFill>
              </a:ln>
              <a:effectLst/>
            </c:spPr>
          </c:marker>
          <c:cat>
            <c:multiLvlStrRef>
              <c:f>'Figure 1 AR'!$A$4:$B$10</c:f>
              <c:multiLvlStrCache>
                <c:ptCount val="7"/>
                <c:lvl>
                  <c:pt idx="0">
                    <c:v>2017</c:v>
                  </c:pt>
                  <c:pt idx="1">
                    <c:v>2019</c:v>
                  </c:pt>
                  <c:pt idx="2">
                    <c:v>2018</c:v>
                  </c:pt>
                  <c:pt idx="3">
                    <c:v>2018</c:v>
                  </c:pt>
                  <c:pt idx="4">
                    <c:v>2019</c:v>
                  </c:pt>
                  <c:pt idx="5">
                    <c:v>2018</c:v>
                  </c:pt>
                  <c:pt idx="6">
                    <c:v>2018</c:v>
                  </c:pt>
                </c:lvl>
                <c:lvl>
                  <c:pt idx="0">
                    <c:v>الأردن</c:v>
                  </c:pt>
                  <c:pt idx="1">
                    <c:v>دولة فلسطين</c:v>
                  </c:pt>
                  <c:pt idx="2">
                    <c:v>مصر</c:v>
                  </c:pt>
                  <c:pt idx="3">
                    <c:v>تونس</c:v>
                  </c:pt>
                  <c:pt idx="4">
                    <c:v>الجزائر</c:v>
                  </c:pt>
                  <c:pt idx="5">
                    <c:v>العراق</c:v>
                  </c:pt>
                  <c:pt idx="6">
                    <c:v>المغرب</c:v>
                  </c:pt>
                </c:lvl>
              </c:multiLvlStrCache>
            </c:multiLvlStrRef>
          </c:cat>
          <c:val>
            <c:numRef>
              <c:f>'Figure 1 AR'!$E$4:$E$10</c:f>
              <c:numCache>
                <c:formatCode>General</c:formatCode>
                <c:ptCount val="7"/>
                <c:pt idx="0">
                  <c:v>15.87</c:v>
                </c:pt>
                <c:pt idx="1">
                  <c:v>13.62</c:v>
                </c:pt>
                <c:pt idx="2">
                  <c:v>20.3</c:v>
                </c:pt>
                <c:pt idx="3">
                  <c:v>27.54</c:v>
                </c:pt>
                <c:pt idx="4">
                  <c:v>28.66</c:v>
                </c:pt>
                <c:pt idx="5">
                  <c:v>51.9</c:v>
                </c:pt>
                <c:pt idx="6">
                  <c:v>67.75</c:v>
                </c:pt>
              </c:numCache>
            </c:numRef>
          </c:val>
          <c:smooth val="0"/>
          <c:extLst>
            <c:ext xmlns:c16="http://schemas.microsoft.com/office/drawing/2014/chart" uri="{C3380CC4-5D6E-409C-BE32-E72D297353CC}">
              <c16:uniqueId val="{00000002-F37B-479C-96E0-2455BE0B86CD}"/>
            </c:ext>
          </c:extLst>
        </c:ser>
        <c:ser>
          <c:idx val="3"/>
          <c:order val="3"/>
          <c:tx>
            <c:strRef>
              <c:f>'Figure 1 AR'!$F$3</c:f>
              <c:strCache>
                <c:ptCount val="1"/>
                <c:pt idx="0">
                  <c:v>مخيمات فلسطين</c:v>
                </c:pt>
              </c:strCache>
            </c:strRef>
          </c:tx>
          <c:spPr>
            <a:ln w="25400" cap="rnd">
              <a:noFill/>
              <a:round/>
            </a:ln>
            <a:effectLst/>
          </c:spPr>
          <c:marker>
            <c:symbol val="x"/>
            <c:size val="10"/>
            <c:spPr>
              <a:noFill/>
              <a:ln w="9525">
                <a:solidFill>
                  <a:schemeClr val="accent5">
                    <a:tint val="58000"/>
                  </a:schemeClr>
                </a:solidFill>
              </a:ln>
              <a:effectLst/>
            </c:spPr>
          </c:marker>
          <c:cat>
            <c:multiLvlStrRef>
              <c:f>'Figure 1 AR'!$A$4:$B$10</c:f>
              <c:multiLvlStrCache>
                <c:ptCount val="7"/>
                <c:lvl>
                  <c:pt idx="0">
                    <c:v>2017</c:v>
                  </c:pt>
                  <c:pt idx="1">
                    <c:v>2019</c:v>
                  </c:pt>
                  <c:pt idx="2">
                    <c:v>2018</c:v>
                  </c:pt>
                  <c:pt idx="3">
                    <c:v>2018</c:v>
                  </c:pt>
                  <c:pt idx="4">
                    <c:v>2019</c:v>
                  </c:pt>
                  <c:pt idx="5">
                    <c:v>2018</c:v>
                  </c:pt>
                  <c:pt idx="6">
                    <c:v>2018</c:v>
                  </c:pt>
                </c:lvl>
                <c:lvl>
                  <c:pt idx="0">
                    <c:v>الأردن</c:v>
                  </c:pt>
                  <c:pt idx="1">
                    <c:v>دولة فلسطين</c:v>
                  </c:pt>
                  <c:pt idx="2">
                    <c:v>مصر</c:v>
                  </c:pt>
                  <c:pt idx="3">
                    <c:v>تونس</c:v>
                  </c:pt>
                  <c:pt idx="4">
                    <c:v>الجزائر</c:v>
                  </c:pt>
                  <c:pt idx="5">
                    <c:v>العراق</c:v>
                  </c:pt>
                  <c:pt idx="6">
                    <c:v>المغرب</c:v>
                  </c:pt>
                </c:lvl>
              </c:multiLvlStrCache>
            </c:multiLvlStrRef>
          </c:cat>
          <c:val>
            <c:numRef>
              <c:f>'Figure 1 AR'!$F$4:$F$10</c:f>
              <c:numCache>
                <c:formatCode>0.00</c:formatCode>
                <c:ptCount val="7"/>
                <c:pt idx="1">
                  <c:v>17.430813919420171</c:v>
                </c:pt>
              </c:numCache>
            </c:numRef>
          </c:val>
          <c:smooth val="0"/>
          <c:extLst>
            <c:ext xmlns:c16="http://schemas.microsoft.com/office/drawing/2014/chart" uri="{C3380CC4-5D6E-409C-BE32-E72D297353CC}">
              <c16:uniqueId val="{00000003-F37B-479C-96E0-2455BE0B86CD}"/>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axId val="412103712"/>
        <c:axId val="412104272"/>
      </c:stockChart>
      <c:catAx>
        <c:axId val="41210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12104272"/>
        <c:crosses val="autoZero"/>
        <c:auto val="1"/>
        <c:lblAlgn val="ctr"/>
        <c:lblOffset val="100"/>
        <c:noMultiLvlLbl val="0"/>
      </c:catAx>
      <c:valAx>
        <c:axId val="412104272"/>
        <c:scaling>
          <c:orientation val="minMax"/>
          <c:max val="80"/>
        </c:scaling>
        <c:delete val="0"/>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ar-SA"/>
                  <a:t>نسبة الفقر المتعدد الأبعاد </a:t>
                </a:r>
                <a:r>
                  <a:rPr lang="ar-LB"/>
                  <a:t>(نسبة مئوية)</a:t>
                </a:r>
                <a:endParaRPr lang="en-US"/>
              </a:p>
            </c:rich>
          </c:tx>
          <c:layout>
            <c:manualLayout>
              <c:xMode val="edge"/>
              <c:yMode val="edge"/>
              <c:x val="7.1005914513128099E-3"/>
              <c:y val="6.7332926861596379E-2"/>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12103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solidFill>
      <a:schemeClr val="bg1">
        <a:lumMod val="95000"/>
      </a:schemeClr>
    </a:solidFill>
    <a:ln w="9525" cap="flat" cmpd="sng" algn="ctr">
      <a:noFill/>
      <a:round/>
    </a:ln>
    <a:effectLst/>
  </c:spPr>
  <c:txPr>
    <a:bodyPr/>
    <a:lstStyle/>
    <a:p>
      <a:pPr>
        <a:defRPr sz="11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stockChart>
        <c:ser>
          <c:idx val="0"/>
          <c:order val="0"/>
          <c:tx>
            <c:strRef>
              <c:f>'Figure 3 AR'!$C$3</c:f>
              <c:strCache>
                <c:ptCount val="1"/>
                <c:pt idx="0">
                  <c:v>المتوسط ​​الوطني</c:v>
                </c:pt>
              </c:strCache>
            </c:strRef>
          </c:tx>
          <c:spPr>
            <a:ln w="28575" cap="rnd">
              <a:noFill/>
              <a:round/>
            </a:ln>
            <a:effectLst/>
          </c:spPr>
          <c:marker>
            <c:symbol val="dash"/>
            <c:size val="7"/>
            <c:spPr>
              <a:solidFill>
                <a:schemeClr val="accent2">
                  <a:shade val="65000"/>
                </a:schemeClr>
              </a:solidFill>
              <a:ln w="9525">
                <a:solidFill>
                  <a:schemeClr val="accent2">
                    <a:shade val="65000"/>
                  </a:schemeClr>
                </a:solidFill>
              </a:ln>
              <a:effectLst/>
            </c:spPr>
          </c:marker>
          <c:cat>
            <c:multiLvlStrRef>
              <c:f>'Figure 3 AR'!$A$4:$B$10</c:f>
              <c:multiLvlStrCache>
                <c:ptCount val="7"/>
                <c:lvl>
                  <c:pt idx="0">
                    <c:v>2017</c:v>
                  </c:pt>
                  <c:pt idx="1">
                    <c:v>2019</c:v>
                  </c:pt>
                  <c:pt idx="2">
                    <c:v>2018</c:v>
                  </c:pt>
                  <c:pt idx="3">
                    <c:v>2018</c:v>
                  </c:pt>
                  <c:pt idx="4">
                    <c:v>2019</c:v>
                  </c:pt>
                  <c:pt idx="5">
                    <c:v>2018</c:v>
                  </c:pt>
                  <c:pt idx="6">
                    <c:v>2018</c:v>
                  </c:pt>
                </c:lvl>
                <c:lvl>
                  <c:pt idx="0">
                    <c:v>الأردن</c:v>
                  </c:pt>
                  <c:pt idx="1">
                    <c:v>دولة فلسطين</c:v>
                  </c:pt>
                  <c:pt idx="2">
                    <c:v>مصر</c:v>
                  </c:pt>
                  <c:pt idx="3">
                    <c:v>تونس</c:v>
                  </c:pt>
                  <c:pt idx="4">
                    <c:v>الجزائر</c:v>
                  </c:pt>
                  <c:pt idx="5">
                    <c:v>العراق</c:v>
                  </c:pt>
                  <c:pt idx="6">
                    <c:v>المغرب</c:v>
                  </c:pt>
                </c:lvl>
              </c:multiLvlStrCache>
            </c:multiLvlStrRef>
          </c:cat>
          <c:val>
            <c:numRef>
              <c:f>'Figure 3 AR'!$C$4:$C$10</c:f>
              <c:numCache>
                <c:formatCode>General</c:formatCode>
                <c:ptCount val="7"/>
                <c:pt idx="0">
                  <c:v>13.47</c:v>
                </c:pt>
                <c:pt idx="1">
                  <c:v>15.78</c:v>
                </c:pt>
                <c:pt idx="2">
                  <c:v>16</c:v>
                </c:pt>
                <c:pt idx="3">
                  <c:v>14.91</c:v>
                </c:pt>
                <c:pt idx="4">
                  <c:v>19.39</c:v>
                </c:pt>
                <c:pt idx="5">
                  <c:v>39.950000000000003</c:v>
                </c:pt>
                <c:pt idx="6">
                  <c:v>36.549999999999997</c:v>
                </c:pt>
              </c:numCache>
            </c:numRef>
          </c:val>
          <c:smooth val="0"/>
          <c:extLst>
            <c:ext xmlns:c16="http://schemas.microsoft.com/office/drawing/2014/chart" uri="{C3380CC4-5D6E-409C-BE32-E72D297353CC}">
              <c16:uniqueId val="{00000000-DE59-4BD1-A5C0-9A18CD8C989F}"/>
            </c:ext>
          </c:extLst>
        </c:ser>
        <c:ser>
          <c:idx val="1"/>
          <c:order val="1"/>
          <c:tx>
            <c:strRef>
              <c:f>'Figure 3 AR'!$D$3</c:f>
              <c:strCache>
                <c:ptCount val="1"/>
                <c:pt idx="0">
                  <c:v>الأسر  التي تعيلها إناث </c:v>
                </c:pt>
              </c:strCache>
            </c:strRef>
          </c:tx>
          <c:spPr>
            <a:ln w="28575" cap="rnd">
              <a:noFill/>
              <a:round/>
            </a:ln>
            <a:effectLst/>
          </c:spPr>
          <c:marker>
            <c:symbol val="square"/>
            <c:size val="7"/>
            <c:spPr>
              <a:solidFill>
                <a:schemeClr val="accent2"/>
              </a:solidFill>
              <a:ln w="9525">
                <a:solidFill>
                  <a:schemeClr val="accent2"/>
                </a:solidFill>
              </a:ln>
              <a:effectLst/>
            </c:spPr>
          </c:marker>
          <c:cat>
            <c:multiLvlStrRef>
              <c:f>'Figure 3 AR'!$A$4:$B$10</c:f>
              <c:multiLvlStrCache>
                <c:ptCount val="7"/>
                <c:lvl>
                  <c:pt idx="0">
                    <c:v>2017</c:v>
                  </c:pt>
                  <c:pt idx="1">
                    <c:v>2019</c:v>
                  </c:pt>
                  <c:pt idx="2">
                    <c:v>2018</c:v>
                  </c:pt>
                  <c:pt idx="3">
                    <c:v>2018</c:v>
                  </c:pt>
                  <c:pt idx="4">
                    <c:v>2019</c:v>
                  </c:pt>
                  <c:pt idx="5">
                    <c:v>2018</c:v>
                  </c:pt>
                  <c:pt idx="6">
                    <c:v>2018</c:v>
                  </c:pt>
                </c:lvl>
                <c:lvl>
                  <c:pt idx="0">
                    <c:v>الأردن</c:v>
                  </c:pt>
                  <c:pt idx="1">
                    <c:v>دولة فلسطين</c:v>
                  </c:pt>
                  <c:pt idx="2">
                    <c:v>مصر</c:v>
                  </c:pt>
                  <c:pt idx="3">
                    <c:v>تونس</c:v>
                  </c:pt>
                  <c:pt idx="4">
                    <c:v>الجزائر</c:v>
                  </c:pt>
                  <c:pt idx="5">
                    <c:v>العراق</c:v>
                  </c:pt>
                  <c:pt idx="6">
                    <c:v>المغرب</c:v>
                  </c:pt>
                </c:lvl>
              </c:multiLvlStrCache>
            </c:multiLvlStrRef>
          </c:cat>
          <c:val>
            <c:numRef>
              <c:f>'Figure 3 AR'!$D$4:$D$10</c:f>
              <c:numCache>
                <c:formatCode>General</c:formatCode>
                <c:ptCount val="7"/>
                <c:pt idx="0">
                  <c:v>18.88</c:v>
                </c:pt>
                <c:pt idx="1">
                  <c:v>22.27</c:v>
                </c:pt>
                <c:pt idx="2">
                  <c:v>16.57</c:v>
                </c:pt>
                <c:pt idx="3">
                  <c:v>14.33</c:v>
                </c:pt>
                <c:pt idx="4">
                  <c:v>17.16</c:v>
                </c:pt>
                <c:pt idx="5">
                  <c:v>37.97</c:v>
                </c:pt>
                <c:pt idx="6">
                  <c:v>29.15</c:v>
                </c:pt>
              </c:numCache>
            </c:numRef>
          </c:val>
          <c:smooth val="0"/>
          <c:extLst>
            <c:ext xmlns:c16="http://schemas.microsoft.com/office/drawing/2014/chart" uri="{C3380CC4-5D6E-409C-BE32-E72D297353CC}">
              <c16:uniqueId val="{00000001-DE59-4BD1-A5C0-9A18CD8C989F}"/>
            </c:ext>
          </c:extLst>
        </c:ser>
        <c:ser>
          <c:idx val="2"/>
          <c:order val="2"/>
          <c:tx>
            <c:strRef>
              <c:f>'Figure 3 AR'!$E$3</c:f>
              <c:strCache>
                <c:ptCount val="1"/>
                <c:pt idx="0">
                  <c:v>الأسر التي يعيلها ذكور </c:v>
                </c:pt>
              </c:strCache>
            </c:strRef>
          </c:tx>
          <c:spPr>
            <a:ln w="28575" cap="rnd">
              <a:noFill/>
              <a:round/>
            </a:ln>
            <a:effectLst/>
          </c:spPr>
          <c:marker>
            <c:symbol val="triangle"/>
            <c:size val="10"/>
            <c:spPr>
              <a:solidFill>
                <a:schemeClr val="accent2">
                  <a:tint val="65000"/>
                </a:schemeClr>
              </a:solidFill>
              <a:ln w="9525">
                <a:solidFill>
                  <a:schemeClr val="accent2">
                    <a:tint val="65000"/>
                  </a:schemeClr>
                </a:solidFill>
              </a:ln>
              <a:effectLst/>
            </c:spPr>
          </c:marker>
          <c:cat>
            <c:multiLvlStrRef>
              <c:f>'Figure 3 AR'!$A$4:$B$10</c:f>
              <c:multiLvlStrCache>
                <c:ptCount val="7"/>
                <c:lvl>
                  <c:pt idx="0">
                    <c:v>2017</c:v>
                  </c:pt>
                  <c:pt idx="1">
                    <c:v>2019</c:v>
                  </c:pt>
                  <c:pt idx="2">
                    <c:v>2018</c:v>
                  </c:pt>
                  <c:pt idx="3">
                    <c:v>2018</c:v>
                  </c:pt>
                  <c:pt idx="4">
                    <c:v>2019</c:v>
                  </c:pt>
                  <c:pt idx="5">
                    <c:v>2018</c:v>
                  </c:pt>
                  <c:pt idx="6">
                    <c:v>2018</c:v>
                  </c:pt>
                </c:lvl>
                <c:lvl>
                  <c:pt idx="0">
                    <c:v>الأردن</c:v>
                  </c:pt>
                  <c:pt idx="1">
                    <c:v>دولة فلسطين</c:v>
                  </c:pt>
                  <c:pt idx="2">
                    <c:v>مصر</c:v>
                  </c:pt>
                  <c:pt idx="3">
                    <c:v>تونس</c:v>
                  </c:pt>
                  <c:pt idx="4">
                    <c:v>الجزائر</c:v>
                  </c:pt>
                  <c:pt idx="5">
                    <c:v>العراق</c:v>
                  </c:pt>
                  <c:pt idx="6">
                    <c:v>المغرب</c:v>
                  </c:pt>
                </c:lvl>
              </c:multiLvlStrCache>
            </c:multiLvlStrRef>
          </c:cat>
          <c:val>
            <c:numRef>
              <c:f>'Figure 3 AR'!$E$4:$E$10</c:f>
              <c:numCache>
                <c:formatCode>General</c:formatCode>
                <c:ptCount val="7"/>
                <c:pt idx="0">
                  <c:v>12.97</c:v>
                </c:pt>
                <c:pt idx="1">
                  <c:v>15.33</c:v>
                </c:pt>
                <c:pt idx="2">
                  <c:v>15.91</c:v>
                </c:pt>
                <c:pt idx="3">
                  <c:v>14.98</c:v>
                </c:pt>
                <c:pt idx="4">
                  <c:v>19.59</c:v>
                </c:pt>
                <c:pt idx="5">
                  <c:v>40.1</c:v>
                </c:pt>
                <c:pt idx="6">
                  <c:v>37.46</c:v>
                </c:pt>
              </c:numCache>
            </c:numRef>
          </c:val>
          <c:smooth val="0"/>
          <c:extLst>
            <c:ext xmlns:c16="http://schemas.microsoft.com/office/drawing/2014/chart" uri="{C3380CC4-5D6E-409C-BE32-E72D297353CC}">
              <c16:uniqueId val="{00000002-DE59-4BD1-A5C0-9A18CD8C989F}"/>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axId val="412103712"/>
        <c:axId val="412104272"/>
      </c:stockChart>
      <c:catAx>
        <c:axId val="41210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12104272"/>
        <c:crosses val="autoZero"/>
        <c:auto val="1"/>
        <c:lblAlgn val="ctr"/>
        <c:lblOffset val="100"/>
        <c:noMultiLvlLbl val="0"/>
      </c:catAx>
      <c:valAx>
        <c:axId val="412104272"/>
        <c:scaling>
          <c:orientation val="minMax"/>
          <c:max val="80"/>
        </c:scaling>
        <c:delete val="0"/>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ar-SA"/>
                  <a:t>نسبة الفقر المتعدد الأبعاد </a:t>
                </a:r>
                <a:r>
                  <a:rPr lang="ar-LB"/>
                  <a:t>(نسبة مئوية</a:t>
                </a:r>
                <a:endParaRPr lang="en-US"/>
              </a:p>
            </c:rich>
          </c:tx>
          <c:layout>
            <c:manualLayout>
              <c:xMode val="edge"/>
              <c:yMode val="edge"/>
              <c:x val="7.100619389763539E-3"/>
              <c:y val="0.10494834074916473"/>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12103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solidFill>
      <a:schemeClr val="bg1">
        <a:lumMod val="95000"/>
      </a:schemeClr>
    </a:solidFill>
    <a:ln w="9525" cap="flat" cmpd="sng" algn="ctr">
      <a:noFill/>
      <a:round/>
    </a:ln>
    <a:effectLst/>
  </c:spPr>
  <c:txPr>
    <a:bodyPr/>
    <a:lstStyle/>
    <a:p>
      <a:pPr>
        <a:defRPr sz="11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tockChart>
        <c:ser>
          <c:idx val="0"/>
          <c:order val="0"/>
          <c:tx>
            <c:strRef>
              <c:f>'Figure 4 AR'!$C$3</c:f>
              <c:strCache>
                <c:ptCount val="1"/>
                <c:pt idx="0">
                  <c:v>المتوسط ​​الوطني</c:v>
                </c:pt>
              </c:strCache>
            </c:strRef>
          </c:tx>
          <c:spPr>
            <a:ln w="28575" cap="rnd">
              <a:noFill/>
              <a:round/>
            </a:ln>
            <a:effectLst/>
          </c:spPr>
          <c:marker>
            <c:symbol val="dash"/>
            <c:size val="7"/>
            <c:spPr>
              <a:solidFill>
                <a:sysClr val="windowText" lastClr="000000">
                  <a:lumMod val="65000"/>
                  <a:lumOff val="35000"/>
                </a:sysClr>
              </a:solidFill>
              <a:ln w="9525">
                <a:solidFill>
                  <a:sysClr val="windowText" lastClr="000000">
                    <a:lumMod val="50000"/>
                    <a:lumOff val="50000"/>
                  </a:sysClr>
                </a:solidFill>
              </a:ln>
              <a:effectLst/>
            </c:spPr>
          </c:marker>
          <c:cat>
            <c:multiLvlStrRef>
              <c:f>'Figure 4 AR'!$A$4:$B$10</c:f>
              <c:multiLvlStrCache>
                <c:ptCount val="7"/>
                <c:lvl>
                  <c:pt idx="0">
                    <c:v>2017</c:v>
                  </c:pt>
                  <c:pt idx="1">
                    <c:v>2019</c:v>
                  </c:pt>
                  <c:pt idx="2">
                    <c:v>2018</c:v>
                  </c:pt>
                  <c:pt idx="3">
                    <c:v>2018</c:v>
                  </c:pt>
                  <c:pt idx="4">
                    <c:v>2019</c:v>
                  </c:pt>
                  <c:pt idx="5">
                    <c:v>2018</c:v>
                  </c:pt>
                  <c:pt idx="6">
                    <c:v>2018</c:v>
                  </c:pt>
                </c:lvl>
                <c:lvl>
                  <c:pt idx="0">
                    <c:v>الأردن</c:v>
                  </c:pt>
                  <c:pt idx="1">
                    <c:v>دولة فلسطين</c:v>
                  </c:pt>
                  <c:pt idx="2">
                    <c:v>مصر</c:v>
                  </c:pt>
                  <c:pt idx="3">
                    <c:v>تونس</c:v>
                  </c:pt>
                  <c:pt idx="4">
                    <c:v>الجزائر</c:v>
                  </c:pt>
                  <c:pt idx="5">
                    <c:v>العراق</c:v>
                  </c:pt>
                  <c:pt idx="6">
                    <c:v>المغرب</c:v>
                  </c:pt>
                </c:lvl>
              </c:multiLvlStrCache>
            </c:multiLvlStrRef>
          </c:cat>
          <c:val>
            <c:numRef>
              <c:f>'Figure 4 AR'!$C$4:$C$10</c:f>
              <c:numCache>
                <c:formatCode>General</c:formatCode>
                <c:ptCount val="7"/>
                <c:pt idx="0">
                  <c:v>13.47</c:v>
                </c:pt>
                <c:pt idx="1">
                  <c:v>15.78</c:v>
                </c:pt>
                <c:pt idx="2">
                  <c:v>16</c:v>
                </c:pt>
                <c:pt idx="3">
                  <c:v>14.91</c:v>
                </c:pt>
                <c:pt idx="4">
                  <c:v>19.39</c:v>
                </c:pt>
                <c:pt idx="5">
                  <c:v>39.950000000000003</c:v>
                </c:pt>
                <c:pt idx="6">
                  <c:v>36.549999999999997</c:v>
                </c:pt>
              </c:numCache>
            </c:numRef>
          </c:val>
          <c:smooth val="0"/>
          <c:extLst>
            <c:ext xmlns:c16="http://schemas.microsoft.com/office/drawing/2014/chart" uri="{C3380CC4-5D6E-409C-BE32-E72D297353CC}">
              <c16:uniqueId val="{00000000-1E90-42F5-A8A4-C21202CE39A1}"/>
            </c:ext>
          </c:extLst>
        </c:ser>
        <c:ser>
          <c:idx val="1"/>
          <c:order val="1"/>
          <c:tx>
            <c:strRef>
              <c:f>'Figure 4 AR'!$D$3</c:f>
              <c:strCache>
                <c:ptCount val="1"/>
                <c:pt idx="0">
                  <c:v>رب الأسرة بدون تعليم</c:v>
                </c:pt>
              </c:strCache>
            </c:strRef>
          </c:tx>
          <c:spPr>
            <a:ln w="28575" cap="rnd">
              <a:noFill/>
              <a:round/>
            </a:ln>
            <a:effectLst/>
          </c:spPr>
          <c:marker>
            <c:symbol val="triangle"/>
            <c:size val="10"/>
            <c:spPr>
              <a:solidFill>
                <a:srgbClr val="C00000"/>
              </a:solidFill>
              <a:ln w="9525">
                <a:noFill/>
              </a:ln>
              <a:effectLst/>
            </c:spPr>
          </c:marker>
          <c:cat>
            <c:multiLvlStrRef>
              <c:f>'Figure 4 AR'!$A$4:$B$10</c:f>
              <c:multiLvlStrCache>
                <c:ptCount val="7"/>
                <c:lvl>
                  <c:pt idx="0">
                    <c:v>2017</c:v>
                  </c:pt>
                  <c:pt idx="1">
                    <c:v>2019</c:v>
                  </c:pt>
                  <c:pt idx="2">
                    <c:v>2018</c:v>
                  </c:pt>
                  <c:pt idx="3">
                    <c:v>2018</c:v>
                  </c:pt>
                  <c:pt idx="4">
                    <c:v>2019</c:v>
                  </c:pt>
                  <c:pt idx="5">
                    <c:v>2018</c:v>
                  </c:pt>
                  <c:pt idx="6">
                    <c:v>2018</c:v>
                  </c:pt>
                </c:lvl>
                <c:lvl>
                  <c:pt idx="0">
                    <c:v>الأردن</c:v>
                  </c:pt>
                  <c:pt idx="1">
                    <c:v>دولة فلسطين</c:v>
                  </c:pt>
                  <c:pt idx="2">
                    <c:v>مصر</c:v>
                  </c:pt>
                  <c:pt idx="3">
                    <c:v>تونس</c:v>
                  </c:pt>
                  <c:pt idx="4">
                    <c:v>الجزائر</c:v>
                  </c:pt>
                  <c:pt idx="5">
                    <c:v>العراق</c:v>
                  </c:pt>
                  <c:pt idx="6">
                    <c:v>المغرب</c:v>
                  </c:pt>
                </c:lvl>
              </c:multiLvlStrCache>
            </c:multiLvlStrRef>
          </c:cat>
          <c:val>
            <c:numRef>
              <c:f>'Figure 4 AR'!$D$4:$D$10</c:f>
              <c:numCache>
                <c:formatCode>General</c:formatCode>
                <c:ptCount val="7"/>
                <c:pt idx="0">
                  <c:v>26.22</c:v>
                </c:pt>
                <c:pt idx="1">
                  <c:v>32.630000000000003</c:v>
                </c:pt>
                <c:pt idx="2">
                  <c:v>34.01</c:v>
                </c:pt>
                <c:pt idx="3">
                  <c:v>22.35</c:v>
                </c:pt>
                <c:pt idx="4">
                  <c:v>25.63</c:v>
                </c:pt>
                <c:pt idx="5">
                  <c:v>52.51</c:v>
                </c:pt>
                <c:pt idx="6">
                  <c:v>49.71</c:v>
                </c:pt>
              </c:numCache>
            </c:numRef>
          </c:val>
          <c:smooth val="0"/>
          <c:extLst>
            <c:ext xmlns:c16="http://schemas.microsoft.com/office/drawing/2014/chart" uri="{C3380CC4-5D6E-409C-BE32-E72D297353CC}">
              <c16:uniqueId val="{00000001-1E90-42F5-A8A4-C21202CE39A1}"/>
            </c:ext>
          </c:extLst>
        </c:ser>
        <c:ser>
          <c:idx val="2"/>
          <c:order val="2"/>
          <c:tx>
            <c:strRef>
              <c:f>'Figure 4 AR'!$E$3</c:f>
              <c:strCache>
                <c:ptCount val="1"/>
                <c:pt idx="0">
                  <c:v>رب الأسرة الحاصل على تعليم عالي</c:v>
                </c:pt>
              </c:strCache>
            </c:strRef>
          </c:tx>
          <c:spPr>
            <a:ln w="28575" cap="rnd">
              <a:noFill/>
              <a:round/>
            </a:ln>
            <a:effectLst/>
          </c:spPr>
          <c:marker>
            <c:symbol val="square"/>
            <c:size val="8"/>
            <c:spPr>
              <a:solidFill>
                <a:srgbClr val="44546A"/>
              </a:solidFill>
              <a:ln w="9525">
                <a:noFill/>
              </a:ln>
              <a:effectLst/>
            </c:spPr>
          </c:marker>
          <c:cat>
            <c:multiLvlStrRef>
              <c:f>'Figure 4 AR'!$A$4:$B$10</c:f>
              <c:multiLvlStrCache>
                <c:ptCount val="7"/>
                <c:lvl>
                  <c:pt idx="0">
                    <c:v>2017</c:v>
                  </c:pt>
                  <c:pt idx="1">
                    <c:v>2019</c:v>
                  </c:pt>
                  <c:pt idx="2">
                    <c:v>2018</c:v>
                  </c:pt>
                  <c:pt idx="3">
                    <c:v>2018</c:v>
                  </c:pt>
                  <c:pt idx="4">
                    <c:v>2019</c:v>
                  </c:pt>
                  <c:pt idx="5">
                    <c:v>2018</c:v>
                  </c:pt>
                  <c:pt idx="6">
                    <c:v>2018</c:v>
                  </c:pt>
                </c:lvl>
                <c:lvl>
                  <c:pt idx="0">
                    <c:v>الأردن</c:v>
                  </c:pt>
                  <c:pt idx="1">
                    <c:v>دولة فلسطين</c:v>
                  </c:pt>
                  <c:pt idx="2">
                    <c:v>مصر</c:v>
                  </c:pt>
                  <c:pt idx="3">
                    <c:v>تونس</c:v>
                  </c:pt>
                  <c:pt idx="4">
                    <c:v>الجزائر</c:v>
                  </c:pt>
                  <c:pt idx="5">
                    <c:v>العراق</c:v>
                  </c:pt>
                  <c:pt idx="6">
                    <c:v>المغرب</c:v>
                  </c:pt>
                </c:lvl>
              </c:multiLvlStrCache>
            </c:multiLvlStrRef>
          </c:cat>
          <c:val>
            <c:numRef>
              <c:f>'Figure 4 AR'!$E$4:$E$10</c:f>
              <c:numCache>
                <c:formatCode>General</c:formatCode>
                <c:ptCount val="7"/>
                <c:pt idx="0">
                  <c:v>1.99</c:v>
                </c:pt>
                <c:pt idx="1">
                  <c:v>2.33</c:v>
                </c:pt>
                <c:pt idx="2">
                  <c:v>1.27</c:v>
                </c:pt>
                <c:pt idx="3">
                  <c:v>0.23</c:v>
                </c:pt>
                <c:pt idx="4">
                  <c:v>1.21</c:v>
                </c:pt>
                <c:pt idx="5">
                  <c:v>10.16</c:v>
                </c:pt>
                <c:pt idx="6">
                  <c:v>2.96</c:v>
                </c:pt>
              </c:numCache>
            </c:numRef>
          </c:val>
          <c:smooth val="0"/>
          <c:extLst>
            <c:ext xmlns:c16="http://schemas.microsoft.com/office/drawing/2014/chart" uri="{C3380CC4-5D6E-409C-BE32-E72D297353CC}">
              <c16:uniqueId val="{00000002-1E90-42F5-A8A4-C21202CE39A1}"/>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axId val="412103712"/>
        <c:axId val="412104272"/>
      </c:stockChart>
      <c:catAx>
        <c:axId val="41210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12104272"/>
        <c:crosses val="autoZero"/>
        <c:auto val="1"/>
        <c:lblAlgn val="ctr"/>
        <c:lblOffset val="100"/>
        <c:noMultiLvlLbl val="0"/>
      </c:catAx>
      <c:valAx>
        <c:axId val="412104272"/>
        <c:scaling>
          <c:orientation val="minMax"/>
          <c:max val="80"/>
        </c:scaling>
        <c:delete val="0"/>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ar-SA"/>
                  <a:t>نسبة الفقر المتعدد الأبعاد </a:t>
                </a:r>
                <a:r>
                  <a:rPr lang="ar-LB"/>
                  <a:t>(نسبة مئوية</a:t>
                </a:r>
                <a:endParaRPr lang="en-US"/>
              </a:p>
            </c:rich>
          </c:tx>
          <c:layout>
            <c:manualLayout>
              <c:xMode val="edge"/>
              <c:yMode val="edge"/>
              <c:x val="7.1006058462276681E-3"/>
              <c:y val="0.10880251447707028"/>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12103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solidFill>
      <a:schemeClr val="accent1">
        <a:lumMod val="20000"/>
        <a:lumOff val="80000"/>
      </a:schemeClr>
    </a:solidFill>
    <a:ln w="9525" cap="flat" cmpd="sng" algn="ctr">
      <a:noFill/>
      <a:round/>
    </a:ln>
    <a:effectLst/>
  </c:spPr>
  <c:txPr>
    <a:bodyPr/>
    <a:lstStyle/>
    <a:p>
      <a:pPr>
        <a:defRPr sz="1100">
          <a:latin typeface="Calibri" panose="020F0502020204030204" pitchFamily="34" charset="0"/>
          <a:cs typeface="Calibri" panose="020F050202020403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Reversed" id="22">
  <a:schemeClr val="accent2"/>
</cs:colorStyle>
</file>

<file path=ppt/charts/colors5.xml><?xml version="1.0" encoding="utf-8"?>
<cs:colorStyle xmlns:cs="http://schemas.microsoft.com/office/drawing/2012/chartStyle" xmlns:a="http://schemas.openxmlformats.org/drawingml/2006/main" meth="withinLinear" id="18">
  <a:schemeClr val="accent5"/>
</cs:colorStyle>
</file>

<file path=ppt/charts/colors6.xml><?xml version="1.0" encoding="utf-8"?>
<cs:colorStyle xmlns:cs="http://schemas.microsoft.com/office/drawing/2012/chartStyle" xmlns:a="http://schemas.openxmlformats.org/drawingml/2006/main" meth="withinLinear" id="15">
  <a:schemeClr val="accent2"/>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00" b="1"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D0EE08-931B-D948-96B0-8010222DAC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E9FD28E-33B0-614A-9DFC-E9C4C88E28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6432A5-9D1D-E844-A4AD-82CF61F20C4A}" type="datetimeFigureOut">
              <a:rPr lang="en-US" smtClean="0"/>
              <a:t>11/27/2022</a:t>
            </a:fld>
            <a:endParaRPr lang="en-US"/>
          </a:p>
        </p:txBody>
      </p:sp>
      <p:sp>
        <p:nvSpPr>
          <p:cNvPr id="4" name="Footer Placeholder 3">
            <a:extLst>
              <a:ext uri="{FF2B5EF4-FFF2-40B4-BE49-F238E27FC236}">
                <a16:creationId xmlns:a16="http://schemas.microsoft.com/office/drawing/2014/main" id="{750B5A14-726C-084B-A324-EE7A676949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99B2441-7075-244D-A099-1DB0E67E98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989CE1-10AC-1940-BC63-371D5DC47C4B}" type="slidenum">
              <a:rPr lang="en-US" smtClean="0"/>
              <a:t>‹#›</a:t>
            </a:fld>
            <a:endParaRPr lang="en-US"/>
          </a:p>
        </p:txBody>
      </p:sp>
    </p:spTree>
    <p:extLst>
      <p:ext uri="{BB962C8B-B14F-4D97-AF65-F5344CB8AC3E}">
        <p14:creationId xmlns:p14="http://schemas.microsoft.com/office/powerpoint/2010/main" val="55785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051B7D-5F64-5949-A811-97A405C7F271}" type="datetimeFigureOut">
              <a:rPr lang="en-US" smtClean="0"/>
              <a:t>11/27/2022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7F49A-4A76-8648-9A37-132247F598C3}" type="slidenum">
              <a:rPr lang="en-US" smtClean="0"/>
              <a:t>‹#›</a:t>
            </a:fld>
            <a:endParaRPr lang="en-US"/>
          </a:p>
        </p:txBody>
      </p:sp>
    </p:spTree>
    <p:extLst>
      <p:ext uri="{BB962C8B-B14F-4D97-AF65-F5344CB8AC3E}">
        <p14:creationId xmlns:p14="http://schemas.microsoft.com/office/powerpoint/2010/main" val="1823038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364381-9B92-DA43-9584-EA55DC6092D3}"/>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1629103" y="1297305"/>
            <a:ext cx="8933796" cy="2367383"/>
          </a:xfrm>
          <a:prstGeom prst="rect">
            <a:avLst/>
          </a:prstGeom>
        </p:spPr>
        <p:txBody>
          <a:bodyPr tIns="45720" bIns="45720" anchor="ctr">
            <a:normAutofit/>
          </a:bodyPr>
          <a:lstStyle>
            <a:lvl1pPr algn="ctr" rtl="1">
              <a:lnSpc>
                <a:spcPct val="83000"/>
              </a:lnSpc>
              <a:defRPr lang="en-US" sz="5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629101" y="3756510"/>
            <a:ext cx="8936846" cy="457201"/>
          </a:xfrm>
          <a:prstGeom prst="rect">
            <a:avLst/>
          </a:prstGeom>
        </p:spPr>
        <p:txBody>
          <a:bodyPr>
            <a:noAutofit/>
          </a:bodyPr>
          <a:lstStyle>
            <a:lvl1pPr marL="0" indent="0" algn="ctr" rtl="1">
              <a:spcBef>
                <a:spcPts val="0"/>
              </a:spcBef>
              <a:buNone/>
              <a:defRPr sz="320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07390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4">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B76C77A-CF0D-6B49-8F42-BA0614C47329}"/>
              </a:ext>
            </a:extLst>
          </p:cNvPr>
          <p:cNvSpPr>
            <a:spLocks noGrp="1"/>
          </p:cNvSpPr>
          <p:nvPr>
            <p:ph type="subTitle" idx="1"/>
          </p:nvPr>
        </p:nvSpPr>
        <p:spPr>
          <a:xfrm>
            <a:off x="569342" y="756536"/>
            <a:ext cx="11053314" cy="457201"/>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AD2BC8A-87D2-3B4B-8E07-948CDAD1C0FF}"/>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4966C2B8-14B1-D844-8BCE-CFFC3E09E791}"/>
              </a:ext>
            </a:extLst>
          </p:cNvPr>
          <p:cNvSpPr>
            <a:spLocks noGrp="1" noChangeAspect="1"/>
          </p:cNvSpPr>
          <p:nvPr>
            <p:ph type="pic" idx="10" hasCustomPrompt="1"/>
          </p:nvPr>
        </p:nvSpPr>
        <p:spPr>
          <a:xfrm>
            <a:off x="914399" y="2932981"/>
            <a:ext cx="4986069" cy="3390181"/>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8" name="Picture Placeholder 2">
            <a:extLst>
              <a:ext uri="{FF2B5EF4-FFF2-40B4-BE49-F238E27FC236}">
                <a16:creationId xmlns:a16="http://schemas.microsoft.com/office/drawing/2014/main" id="{72203630-8FEC-264E-AB2E-768E00B03D1F}"/>
              </a:ext>
            </a:extLst>
          </p:cNvPr>
          <p:cNvSpPr>
            <a:spLocks noGrp="1" noChangeAspect="1"/>
          </p:cNvSpPr>
          <p:nvPr>
            <p:ph type="pic" idx="12" hasCustomPrompt="1"/>
          </p:nvPr>
        </p:nvSpPr>
        <p:spPr>
          <a:xfrm>
            <a:off x="6291531" y="2932981"/>
            <a:ext cx="4986070" cy="3390181"/>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9" name="Text Placeholder 3">
            <a:extLst>
              <a:ext uri="{FF2B5EF4-FFF2-40B4-BE49-F238E27FC236}">
                <a16:creationId xmlns:a16="http://schemas.microsoft.com/office/drawing/2014/main" id="{49638F89-8167-1C48-8ABE-8B575A26F35D}"/>
              </a:ext>
            </a:extLst>
          </p:cNvPr>
          <p:cNvSpPr>
            <a:spLocks noGrp="1"/>
          </p:cNvSpPr>
          <p:nvPr>
            <p:ph type="body" sz="half" idx="2"/>
          </p:nvPr>
        </p:nvSpPr>
        <p:spPr>
          <a:xfrm>
            <a:off x="914399" y="1647645"/>
            <a:ext cx="4993485" cy="113006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2" name="Text Placeholder 3">
            <a:extLst>
              <a:ext uri="{FF2B5EF4-FFF2-40B4-BE49-F238E27FC236}">
                <a16:creationId xmlns:a16="http://schemas.microsoft.com/office/drawing/2014/main" id="{7DAAA585-2378-CB4D-81AD-4912C9F269FF}"/>
              </a:ext>
            </a:extLst>
          </p:cNvPr>
          <p:cNvSpPr>
            <a:spLocks noGrp="1"/>
          </p:cNvSpPr>
          <p:nvPr>
            <p:ph type="body" sz="half" idx="14"/>
          </p:nvPr>
        </p:nvSpPr>
        <p:spPr>
          <a:xfrm>
            <a:off x="6277308" y="1647645"/>
            <a:ext cx="4993485" cy="113006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3" name="Rectangle 12">
            <a:extLst>
              <a:ext uri="{FF2B5EF4-FFF2-40B4-BE49-F238E27FC236}">
                <a16:creationId xmlns:a16="http://schemas.microsoft.com/office/drawing/2014/main" id="{26F6785F-B54A-1840-AB01-17308E8C5591}"/>
              </a:ext>
            </a:extLst>
          </p:cNvPr>
          <p:cNvSpPr/>
          <p:nvPr userDrawn="1"/>
        </p:nvSpPr>
        <p:spPr>
          <a:xfrm>
            <a:off x="3217654" y="2648311"/>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F5ACCBD-F044-6E41-A7DE-DC956B809ECB}"/>
              </a:ext>
            </a:extLst>
          </p:cNvPr>
          <p:cNvSpPr/>
          <p:nvPr userDrawn="1"/>
        </p:nvSpPr>
        <p:spPr>
          <a:xfrm>
            <a:off x="8594785" y="2648311"/>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B12468A-5808-0A49-88D0-A270B56C01FE}"/>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2442434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gular-Slide-photo-Char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799" y="2103120"/>
            <a:ext cx="10015095"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a:lvl1pPr>
            <a:lvl2pPr>
              <a:defRPr lang="en-US"/>
            </a:lvl2pPr>
            <a:lvl3pPr>
              <a:defRPr lang="en-US"/>
            </a:lvl3pPr>
            <a:lvl4pPr>
              <a:defRPr lang="en-US"/>
            </a:lvl4pPr>
            <a:lvl5pPr>
              <a:defRPr lang="en-US" dirty="0"/>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569342" y="756536"/>
            <a:ext cx="11053314" cy="457201"/>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43116A37-68B5-474C-B721-36189B64B389}"/>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2">
            <a:extLst>
              <a:ext uri="{FF2B5EF4-FFF2-40B4-BE49-F238E27FC236}">
                <a16:creationId xmlns:a16="http://schemas.microsoft.com/office/drawing/2014/main" id="{C5A31AF3-D4CE-C241-81DC-11DB4C8DE510}"/>
              </a:ext>
            </a:extLst>
          </p:cNvPr>
          <p:cNvSpPr>
            <a:spLocks noGrp="1" noChangeAspect="1"/>
          </p:cNvSpPr>
          <p:nvPr>
            <p:ph type="pic" idx="10" hasCustomPrompt="1"/>
          </p:nvPr>
        </p:nvSpPr>
        <p:spPr>
          <a:xfrm>
            <a:off x="1066798" y="1900069"/>
            <a:ext cx="10015095" cy="4443984"/>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8" name="TextBox 7">
            <a:extLst>
              <a:ext uri="{FF2B5EF4-FFF2-40B4-BE49-F238E27FC236}">
                <a16:creationId xmlns:a16="http://schemas.microsoft.com/office/drawing/2014/main" id="{5201B484-DE6D-064B-9A77-7B061BEA63EF}"/>
              </a:ext>
            </a:extLst>
          </p:cNvPr>
          <p:cNvSpPr txBox="1"/>
          <p:nvPr userDrawn="1"/>
        </p:nvSpPr>
        <p:spPr>
          <a:xfrm>
            <a:off x="1069848" y="6469348"/>
            <a:ext cx="7081838" cy="207749"/>
          </a:xfrm>
          <a:prstGeom prst="rect">
            <a:avLst/>
          </a:prstGeom>
          <a:noFill/>
        </p:spPr>
        <p:txBody>
          <a:bodyPr>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3475994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clusion-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52838A-D563-314C-90AE-0F3BDB2D019F}"/>
              </a:ext>
            </a:extLst>
          </p:cNvPr>
          <p:cNvSpPr/>
          <p:nvPr userDrawn="1"/>
        </p:nvSpPr>
        <p:spPr>
          <a:xfrm>
            <a:off x="2650" y="2409691"/>
            <a:ext cx="8763526" cy="3256498"/>
          </a:xfrm>
          <a:prstGeom prst="rect">
            <a:avLst/>
          </a:prstGeom>
          <a:gradFill>
            <a:gsLst>
              <a:gs pos="0">
                <a:srgbClr val="0298CA"/>
              </a:gs>
              <a:gs pos="100000">
                <a:srgbClr val="13498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11" name="Rectangle 10">
            <a:extLst>
              <a:ext uri="{FF2B5EF4-FFF2-40B4-BE49-F238E27FC236}">
                <a16:creationId xmlns:a16="http://schemas.microsoft.com/office/drawing/2014/main" id="{94980F9C-BADB-F548-901A-499190A68982}"/>
              </a:ext>
            </a:extLst>
          </p:cNvPr>
          <p:cNvSpPr/>
          <p:nvPr userDrawn="1"/>
        </p:nvSpPr>
        <p:spPr>
          <a:xfrm>
            <a:off x="8766176" y="2409691"/>
            <a:ext cx="3425824" cy="3263900"/>
          </a:xfrm>
          <a:prstGeom prst="rect">
            <a:avLst/>
          </a:prstGeom>
          <a:solidFill>
            <a:schemeClr val="bg1">
              <a:lumMod val="95000"/>
            </a:schemeClr>
          </a:solidFill>
          <a:ln>
            <a:noFill/>
          </a:ln>
        </p:spPr>
        <p:txBody>
          <a:bodyPr vert="horz" lIns="91440" tIns="45720" rIns="91440" bIns="45720" rtlCol="0" anchor="t">
            <a:normAutofit/>
          </a:bodyPr>
          <a:lstStyle/>
          <a:p>
            <a:pPr marL="0" lvl="0" indent="0" algn="r" defTabSz="914400" rtl="1" eaLnBrk="1" latinLnBrk="0" hangingPunct="1">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2" name="Title 1"/>
          <p:cNvSpPr>
            <a:spLocks noGrp="1"/>
          </p:cNvSpPr>
          <p:nvPr>
            <p:ph type="ctrTitle" hasCustomPrompt="1"/>
          </p:nvPr>
        </p:nvSpPr>
        <p:spPr>
          <a:xfrm>
            <a:off x="528852" y="3034907"/>
            <a:ext cx="8025181" cy="1956585"/>
          </a:xfrm>
          <a:prstGeom prst="rect">
            <a:avLst/>
          </a:prstGeom>
        </p:spPr>
        <p:txBody>
          <a:bodyPr tIns="45720" bIns="45720" anchor="ctr">
            <a:normAutofit/>
          </a:bodyPr>
          <a:lstStyle>
            <a:lvl1pPr algn="r" rtl="1">
              <a:lnSpc>
                <a:spcPct val="83000"/>
              </a:lnSpc>
              <a:defRPr lang="en-US" sz="4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ar-SA" dirty="0"/>
              <a:t>شكراً</a:t>
            </a:r>
            <a:endParaRPr lang="en-US" dirty="0"/>
          </a:p>
        </p:txBody>
      </p:sp>
      <p:pic>
        <p:nvPicPr>
          <p:cNvPr id="12" name="Picture 11">
            <a:extLst>
              <a:ext uri="{FF2B5EF4-FFF2-40B4-BE49-F238E27FC236}">
                <a16:creationId xmlns:a16="http://schemas.microsoft.com/office/drawing/2014/main" id="{84D89AA9-703A-C444-B48A-0BE04BFBD4DD}"/>
              </a:ext>
            </a:extLst>
          </p:cNvPr>
          <p:cNvPicPr>
            <a:picLocks noChangeAspect="1"/>
          </p:cNvPicPr>
          <p:nvPr userDrawn="1"/>
        </p:nvPicPr>
        <p:blipFill>
          <a:blip r:embed="rId2"/>
          <a:srcRect/>
          <a:stretch/>
        </p:blipFill>
        <p:spPr>
          <a:xfrm>
            <a:off x="8793695" y="455205"/>
            <a:ext cx="2695448" cy="881888"/>
          </a:xfrm>
          <a:prstGeom prst="rect">
            <a:avLst/>
          </a:prstGeom>
        </p:spPr>
      </p:pic>
    </p:spTree>
    <p:extLst>
      <p:ext uri="{BB962C8B-B14F-4D97-AF65-F5344CB8AC3E}">
        <p14:creationId xmlns:p14="http://schemas.microsoft.com/office/powerpoint/2010/main" val="90394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6905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10CF2-CD17-4E8F-9902-4083D786087F}" type="datetimeFigureOut">
              <a:rPr lang="en-US" smtClean="0"/>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AD6037-0FC7-4496-AFFA-09C0BBE5EF84}" type="slidenum">
              <a:rPr lang="en-US" smtClean="0"/>
              <a:t>‹#›</a:t>
            </a:fld>
            <a:endParaRPr lang="en-US"/>
          </a:p>
        </p:txBody>
      </p:sp>
    </p:spTree>
    <p:extLst>
      <p:ext uri="{BB962C8B-B14F-4D97-AF65-F5344CB8AC3E}">
        <p14:creationId xmlns:p14="http://schemas.microsoft.com/office/powerpoint/2010/main" val="29199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D712B4-46EA-F945-815F-208955F2242B}"/>
              </a:ext>
            </a:extLst>
          </p:cNvPr>
          <p:cNvSpPr/>
          <p:nvPr userDrawn="1"/>
        </p:nvSpPr>
        <p:spPr>
          <a:xfrm>
            <a:off x="0" y="1564301"/>
            <a:ext cx="12192000" cy="4353419"/>
          </a:xfrm>
          <a:prstGeom prst="rect">
            <a:avLst/>
          </a:prstGeom>
          <a:gradFill>
            <a:gsLst>
              <a:gs pos="0">
                <a:srgbClr val="0298CA"/>
              </a:gs>
              <a:gs pos="100000">
                <a:srgbClr val="13498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2" name="Title 1"/>
          <p:cNvSpPr>
            <a:spLocks noGrp="1"/>
          </p:cNvSpPr>
          <p:nvPr>
            <p:ph type="ctrTitle" hasCustomPrompt="1"/>
          </p:nvPr>
        </p:nvSpPr>
        <p:spPr>
          <a:xfrm>
            <a:off x="1533527" y="2218793"/>
            <a:ext cx="8933796" cy="2367383"/>
          </a:xfrm>
          <a:prstGeom prst="rect">
            <a:avLst/>
          </a:prstGeom>
        </p:spPr>
        <p:txBody>
          <a:bodyPr tIns="45720" bIns="45720" anchor="ctr">
            <a:normAutofit/>
          </a:bodyPr>
          <a:lstStyle>
            <a:lvl1pPr algn="ctr" rtl="1">
              <a:lnSpc>
                <a:spcPct val="83000"/>
              </a:lnSpc>
              <a:defRPr lang="en-US" sz="5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33525" y="4677998"/>
            <a:ext cx="8936846" cy="457201"/>
          </a:xfrm>
          <a:prstGeom prst="rect">
            <a:avLst/>
          </a:prstGeom>
        </p:spPr>
        <p:txBody>
          <a:bodyPr>
            <a:noAutofit/>
          </a:bodyPr>
          <a:lstStyle>
            <a:lvl1pPr marL="0" indent="0" algn="ctr" rtl="1">
              <a:spcBef>
                <a:spcPts val="0"/>
              </a:spcBef>
              <a:buNone/>
              <a:defRPr sz="320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extBox 9">
            <a:extLst>
              <a:ext uri="{FF2B5EF4-FFF2-40B4-BE49-F238E27FC236}">
                <a16:creationId xmlns:a16="http://schemas.microsoft.com/office/drawing/2014/main" id="{0B226656-38C9-B349-8BF2-3906B17792AC}"/>
              </a:ext>
            </a:extLst>
          </p:cNvPr>
          <p:cNvSpPr txBox="1"/>
          <p:nvPr userDrawn="1"/>
        </p:nvSpPr>
        <p:spPr>
          <a:xfrm>
            <a:off x="2555081" y="6472813"/>
            <a:ext cx="7081838" cy="215444"/>
          </a:xfrm>
          <a:prstGeom prst="rect">
            <a:avLst/>
          </a:prstGeom>
          <a:noFill/>
        </p:spPr>
        <p:txBody>
          <a:bodyPr>
            <a:spAutoFit/>
          </a:bodyPr>
          <a:lstStyle/>
          <a:p>
            <a:pPr algn="ctr" rtl="1">
              <a:defRPr/>
            </a:pPr>
            <a:r>
              <a:rPr lang="x-none" sz="750" dirty="0">
                <a:solidFill>
                  <a:srgbClr val="595959"/>
                </a:solidFill>
                <a:latin typeface="Arial" pitchFamily="-110" charset="0"/>
                <a:ea typeface="ＭＳ Ｐゴシック" pitchFamily="-110" charset="-128"/>
                <a:cs typeface="+mn-cs"/>
              </a:rPr>
              <a:t> </a:t>
            </a:r>
            <a:r>
              <a:rPr lang="en-US" sz="750" dirty="0">
                <a:solidFill>
                  <a:srgbClr val="595959"/>
                </a:solidFill>
                <a:latin typeface="Arial" pitchFamily="-110" charset="0"/>
                <a:ea typeface="ＭＳ Ｐゴシック" pitchFamily="-110" charset="-128"/>
                <a:cs typeface="+mn-cs"/>
              </a:rPr>
              <a:t>©</a:t>
            </a:r>
            <a:r>
              <a:rPr lang="x-none" sz="750" dirty="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50" dirty="0">
              <a:solidFill>
                <a:srgbClr val="595959"/>
              </a:solidFill>
              <a:latin typeface="Arial" pitchFamily="-110" charset="0"/>
              <a:ea typeface="ＭＳ Ｐゴシック" pitchFamily="-110" charset="-128"/>
              <a:cs typeface="+mn-cs"/>
            </a:endParaRPr>
          </a:p>
        </p:txBody>
      </p:sp>
      <p:pic>
        <p:nvPicPr>
          <p:cNvPr id="11" name="Picture 10">
            <a:extLst>
              <a:ext uri="{FF2B5EF4-FFF2-40B4-BE49-F238E27FC236}">
                <a16:creationId xmlns:a16="http://schemas.microsoft.com/office/drawing/2014/main" id="{2DECA36A-9CD8-0C46-B55F-D33DAB78C51E}"/>
              </a:ext>
            </a:extLst>
          </p:cNvPr>
          <p:cNvPicPr>
            <a:picLocks noChangeAspect="1"/>
          </p:cNvPicPr>
          <p:nvPr userDrawn="1"/>
        </p:nvPicPr>
        <p:blipFill>
          <a:blip r:embed="rId2"/>
          <a:srcRect/>
          <a:stretch/>
        </p:blipFill>
        <p:spPr>
          <a:xfrm>
            <a:off x="8394535" y="324610"/>
            <a:ext cx="3094608" cy="1012484"/>
          </a:xfrm>
          <a:prstGeom prst="rect">
            <a:avLst/>
          </a:prstGeom>
        </p:spPr>
      </p:pic>
    </p:spTree>
    <p:extLst>
      <p:ext uri="{BB962C8B-B14F-4D97-AF65-F5344CB8AC3E}">
        <p14:creationId xmlns:p14="http://schemas.microsoft.com/office/powerpoint/2010/main" val="4004501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Subtit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4BF7176-84F6-D44C-9D31-8AC3C2AB082D}"/>
              </a:ext>
            </a:extLst>
          </p:cNvPr>
          <p:cNvSpPr/>
          <p:nvPr userDrawn="1"/>
        </p:nvSpPr>
        <p:spPr>
          <a:xfrm>
            <a:off x="2650" y="2409691"/>
            <a:ext cx="8791044" cy="3256498"/>
          </a:xfrm>
          <a:prstGeom prst="rect">
            <a:avLst/>
          </a:prstGeom>
          <a:gradFill>
            <a:gsLst>
              <a:gs pos="0">
                <a:srgbClr val="0298CA"/>
              </a:gs>
              <a:gs pos="100000">
                <a:srgbClr val="13498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a:p>
        </p:txBody>
      </p:sp>
      <p:sp>
        <p:nvSpPr>
          <p:cNvPr id="8" name="Rectangle 7">
            <a:extLst>
              <a:ext uri="{FF2B5EF4-FFF2-40B4-BE49-F238E27FC236}">
                <a16:creationId xmlns:a16="http://schemas.microsoft.com/office/drawing/2014/main" id="{A40D9A51-250E-4249-A28F-8BCB6AF9B0EA}"/>
              </a:ext>
            </a:extLst>
          </p:cNvPr>
          <p:cNvSpPr/>
          <p:nvPr userDrawn="1"/>
        </p:nvSpPr>
        <p:spPr>
          <a:xfrm>
            <a:off x="8793694" y="2409691"/>
            <a:ext cx="3398305" cy="3263900"/>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2" name="Title 1"/>
          <p:cNvSpPr>
            <a:spLocks noGrp="1"/>
          </p:cNvSpPr>
          <p:nvPr>
            <p:ph type="ctrTitle" hasCustomPrompt="1"/>
          </p:nvPr>
        </p:nvSpPr>
        <p:spPr>
          <a:xfrm>
            <a:off x="525959" y="2792624"/>
            <a:ext cx="8025181" cy="1956585"/>
          </a:xfrm>
          <a:prstGeom prst="rect">
            <a:avLst/>
          </a:prstGeom>
        </p:spPr>
        <p:txBody>
          <a:bodyPr tIns="45720" bIns="45720" anchor="ctr">
            <a:normAutofit/>
          </a:bodyPr>
          <a:lstStyle>
            <a:lvl1pPr algn="r" rtl="1">
              <a:lnSpc>
                <a:spcPct val="83000"/>
              </a:lnSpc>
              <a:defRPr lang="en-US" sz="4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525959" y="4846405"/>
            <a:ext cx="8025181" cy="457201"/>
          </a:xfrm>
          <a:prstGeom prst="rect">
            <a:avLst/>
          </a:prstGeom>
        </p:spPr>
        <p:txBody>
          <a:bodyPr>
            <a:noAutofit/>
          </a:bodyPr>
          <a:lstStyle>
            <a:lvl1pPr marL="0" indent="0" algn="r" rtl="1">
              <a:spcBef>
                <a:spcPts val="0"/>
              </a:spcBef>
              <a:buNone/>
              <a:defRPr sz="320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Box 8">
            <a:extLst>
              <a:ext uri="{FF2B5EF4-FFF2-40B4-BE49-F238E27FC236}">
                <a16:creationId xmlns:a16="http://schemas.microsoft.com/office/drawing/2014/main" id="{95E19219-F76D-7748-8FC4-0CB9534DA2C7}"/>
              </a:ext>
            </a:extLst>
          </p:cNvPr>
          <p:cNvSpPr txBox="1"/>
          <p:nvPr userDrawn="1"/>
        </p:nvSpPr>
        <p:spPr>
          <a:xfrm>
            <a:off x="1711856" y="6488915"/>
            <a:ext cx="7081838" cy="207749"/>
          </a:xfrm>
          <a:prstGeom prst="rect">
            <a:avLst/>
          </a:prstGeom>
          <a:noFill/>
        </p:spPr>
        <p:txBody>
          <a:bodyPr>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pic>
        <p:nvPicPr>
          <p:cNvPr id="12" name="Picture 11">
            <a:extLst>
              <a:ext uri="{FF2B5EF4-FFF2-40B4-BE49-F238E27FC236}">
                <a16:creationId xmlns:a16="http://schemas.microsoft.com/office/drawing/2014/main" id="{EDF6BA29-152B-E342-911F-F353625A49E6}"/>
              </a:ext>
            </a:extLst>
          </p:cNvPr>
          <p:cNvPicPr>
            <a:picLocks noChangeAspect="1"/>
          </p:cNvPicPr>
          <p:nvPr userDrawn="1"/>
        </p:nvPicPr>
        <p:blipFill>
          <a:blip r:embed="rId2"/>
          <a:srcRect/>
          <a:stretch/>
        </p:blipFill>
        <p:spPr>
          <a:xfrm>
            <a:off x="8793695" y="455205"/>
            <a:ext cx="2695448" cy="881888"/>
          </a:xfrm>
          <a:prstGeom prst="rect">
            <a:avLst/>
          </a:prstGeom>
        </p:spPr>
      </p:pic>
    </p:spTree>
    <p:extLst>
      <p:ext uri="{BB962C8B-B14F-4D97-AF65-F5344CB8AC3E}">
        <p14:creationId xmlns:p14="http://schemas.microsoft.com/office/powerpoint/2010/main" val="2508781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Subtitle-Pictu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3E7C4C2-67F5-B94E-81E7-00528ABC2B76}"/>
              </a:ext>
            </a:extLst>
          </p:cNvPr>
          <p:cNvSpPr/>
          <p:nvPr userDrawn="1"/>
        </p:nvSpPr>
        <p:spPr>
          <a:xfrm>
            <a:off x="-1" y="2409691"/>
            <a:ext cx="8793696" cy="3256498"/>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323681" y="1719747"/>
            <a:ext cx="8267940" cy="457201"/>
          </a:xfrm>
          <a:prstGeom prst="rect">
            <a:avLst/>
          </a:prstGeom>
        </p:spPr>
        <p:txBody>
          <a:bodyPr>
            <a:noAutofit/>
          </a:bodyPr>
          <a:lstStyle>
            <a:lvl1pPr marL="0" indent="0" algn="r" rtl="1">
              <a:spcBef>
                <a:spcPts val="0"/>
              </a:spcBef>
              <a:buNone/>
              <a:defRPr sz="36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Picture Placeholder 2">
            <a:extLst>
              <a:ext uri="{FF2B5EF4-FFF2-40B4-BE49-F238E27FC236}">
                <a16:creationId xmlns:a16="http://schemas.microsoft.com/office/drawing/2014/main" id="{B53B761F-AC01-FC44-8276-E78878FB5F4D}"/>
              </a:ext>
            </a:extLst>
          </p:cNvPr>
          <p:cNvSpPr>
            <a:spLocks noGrp="1" noChangeAspect="1"/>
          </p:cNvSpPr>
          <p:nvPr>
            <p:ph type="pic" idx="10"/>
          </p:nvPr>
        </p:nvSpPr>
        <p:spPr>
          <a:xfrm>
            <a:off x="8793695" y="2409691"/>
            <a:ext cx="3398305" cy="3256498"/>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523310" y="2644988"/>
            <a:ext cx="8025180" cy="3021201"/>
          </a:xfrm>
          <a:prstGeom prst="rect">
            <a:avLst/>
          </a:prstGeom>
        </p:spPr>
        <p:txBody>
          <a:bodyPr/>
          <a:lstStyle>
            <a:lvl1pPr marL="0" indent="0" algn="r" rtl="1">
              <a:buClr>
                <a:schemeClr val="bg1"/>
              </a:buClr>
              <a:buFontTx/>
              <a:buNone/>
              <a:defRPr sz="2800" b="0">
                <a:solidFill>
                  <a:schemeClr val="bg1"/>
                </a:solidFill>
                <a:latin typeface="Arial" panose="020B0604020202020204" pitchFamily="34" charset="0"/>
                <a:cs typeface="Arial" panose="020B0604020202020204" pitchFamily="34" charset="0"/>
              </a:defRPr>
            </a:lvl1pPr>
            <a:lvl2pPr marL="539750" indent="-265113" algn="r" rtl="1">
              <a:buClr>
                <a:schemeClr val="bg1"/>
              </a:buClr>
              <a:buSzPct val="120000"/>
              <a:buFont typeface="Wingdings" pitchFamily="2" charset="2"/>
              <a:buChar char="§"/>
              <a:tabLst/>
              <a:defRPr sz="2800">
                <a:solidFill>
                  <a:schemeClr val="bg1"/>
                </a:solidFill>
                <a:latin typeface="Arial" panose="020B0604020202020204" pitchFamily="34" charset="0"/>
                <a:cs typeface="Arial" panose="020B0604020202020204" pitchFamily="34" charset="0"/>
              </a:defRPr>
            </a:lvl2pPr>
            <a:lvl3pPr marL="731520" indent="-182880" algn="r" rtl="1">
              <a:buClr>
                <a:schemeClr val="bg1"/>
              </a:buClr>
              <a:buFont typeface="Wingdings" pitchFamily="2" charset="2"/>
              <a:buChar char="§"/>
              <a:defRPr sz="2400">
                <a:solidFill>
                  <a:schemeClr val="bg1"/>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CEE9879D-020F-0A41-B9AF-67249EE208E0}"/>
              </a:ext>
            </a:extLst>
          </p:cNvPr>
          <p:cNvPicPr>
            <a:picLocks noChangeAspect="1"/>
          </p:cNvPicPr>
          <p:nvPr userDrawn="1"/>
        </p:nvPicPr>
        <p:blipFill>
          <a:blip r:embed="rId2"/>
          <a:srcRect/>
          <a:stretch/>
        </p:blipFill>
        <p:spPr>
          <a:xfrm>
            <a:off x="8793695" y="455205"/>
            <a:ext cx="2695448" cy="881888"/>
          </a:xfrm>
          <a:prstGeom prst="rect">
            <a:avLst/>
          </a:prstGeom>
        </p:spPr>
      </p:pic>
      <p:sp>
        <p:nvSpPr>
          <p:cNvPr id="12" name="TextBox 11">
            <a:extLst>
              <a:ext uri="{FF2B5EF4-FFF2-40B4-BE49-F238E27FC236}">
                <a16:creationId xmlns:a16="http://schemas.microsoft.com/office/drawing/2014/main" id="{DF4AEF94-C802-9546-8C95-3AAC61E22B12}"/>
              </a:ext>
            </a:extLst>
          </p:cNvPr>
          <p:cNvSpPr txBox="1"/>
          <p:nvPr userDrawn="1"/>
        </p:nvSpPr>
        <p:spPr>
          <a:xfrm>
            <a:off x="1711856" y="6488915"/>
            <a:ext cx="7081838" cy="207749"/>
          </a:xfrm>
          <a:prstGeom prst="rect">
            <a:avLst/>
          </a:prstGeom>
          <a:noFill/>
        </p:spPr>
        <p:txBody>
          <a:bodyPr>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2045850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Regular-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D343C2-E4F1-7F46-A2F1-08FBA3E6E026}"/>
              </a:ext>
            </a:extLst>
          </p:cNvPr>
          <p:cNvSpPr/>
          <p:nvPr userDrawn="1"/>
        </p:nvSpPr>
        <p:spPr>
          <a:xfrm>
            <a:off x="0" y="292608"/>
            <a:ext cx="12192000" cy="1078992"/>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569343" y="557783"/>
            <a:ext cx="11053313" cy="457201"/>
          </a:xfrm>
          <a:prstGeom prst="rect">
            <a:avLst/>
          </a:prstGeom>
        </p:spPr>
        <p:txBody>
          <a:bodyPr>
            <a:noAutofit/>
          </a:bodyPr>
          <a:lstStyle>
            <a:lvl1pPr marL="0" indent="0" algn="ctr" rtl="1">
              <a:spcBef>
                <a:spcPts val="0"/>
              </a:spcBef>
              <a:buNone/>
              <a:defRPr sz="3600" b="0" i="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3096051-E13F-F44E-BDF1-B2B2CF790B82}"/>
              </a:ext>
            </a:extLst>
          </p:cNvPr>
          <p:cNvSpPr/>
          <p:nvPr userDrawn="1"/>
        </p:nvSpPr>
        <p:spPr>
          <a:xfrm>
            <a:off x="0" y="1900069"/>
            <a:ext cx="12192000" cy="4443984"/>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1069848" y="2176948"/>
            <a:ext cx="10309115" cy="3489241"/>
          </a:xfrm>
          <a:prstGeom prst="rect">
            <a:avLst/>
          </a:prstGeom>
        </p:spPr>
        <p:txBody>
          <a:bodyPr/>
          <a:lstStyle>
            <a:lvl1pPr marL="0" indent="0" algn="r" rtl="1">
              <a:buClr>
                <a:schemeClr val="bg1"/>
              </a:buClr>
              <a:buFontTx/>
              <a:buNone/>
              <a:defRPr sz="28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lgn="r" rtl="1">
              <a:buClr>
                <a:srgbClr val="0298CA"/>
              </a:buClr>
              <a:buSzPct val="120000"/>
              <a:buFont typeface="Wingdings" pitchFamily="2" charset="2"/>
              <a:buChar char="§"/>
              <a:tabLst/>
              <a:defRPr sz="2800">
                <a:solidFill>
                  <a:schemeClr val="tx1">
                    <a:lumMod val="75000"/>
                    <a:lumOff val="25000"/>
                  </a:schemeClr>
                </a:solidFill>
                <a:latin typeface="Arial" panose="020B0604020202020204" pitchFamily="34" charset="0"/>
                <a:cs typeface="Arial" panose="020B0604020202020204" pitchFamily="34" charset="0"/>
              </a:defRPr>
            </a:lvl2pPr>
            <a:lvl3pPr marL="731520" indent="-182880" algn="r" rtl="1">
              <a:buClr>
                <a:srgbClr val="0298CA"/>
              </a:buClr>
              <a:buFont typeface="Wingdings" pitchFamily="2" charset="2"/>
              <a:buChar char="§"/>
              <a:defRPr sz="24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10" name="TextBox 9">
            <a:extLst>
              <a:ext uri="{FF2B5EF4-FFF2-40B4-BE49-F238E27FC236}">
                <a16:creationId xmlns:a16="http://schemas.microsoft.com/office/drawing/2014/main" id="{8FFCAA90-DAAD-2C45-8A9C-FFA1D0AB0983}"/>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3676440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gular-Slide-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799" y="2103120"/>
            <a:ext cx="4807789"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a:latin typeface="Arial" panose="020B0604020202020204" pitchFamily="34" charset="0"/>
                <a:cs typeface="Arial" panose="020B0604020202020204" pitchFamily="34" charset="0"/>
              </a:defRPr>
            </a:lvl1pPr>
            <a:lvl2pPr algn="r" rtl="1">
              <a:defRPr lang="en-US">
                <a:latin typeface="Arial" panose="020B0604020202020204" pitchFamily="34" charset="0"/>
                <a:cs typeface="Arial" panose="020B0604020202020204" pitchFamily="34" charset="0"/>
              </a:defRPr>
            </a:lvl2pPr>
            <a:lvl3pPr algn="r" rtl="1">
              <a:defRPr lang="en-US">
                <a:latin typeface="Arial" panose="020B0604020202020204" pitchFamily="34" charset="0"/>
                <a:cs typeface="Arial" panose="020B0604020202020204" pitchFamily="34" charset="0"/>
              </a:defRPr>
            </a:lvl3pPr>
            <a:lvl4pPr algn="r" rtl="1">
              <a:defRPr lang="en-US">
                <a:latin typeface="Arial" panose="020B0604020202020204" pitchFamily="34" charset="0"/>
                <a:cs typeface="Arial" panose="020B0604020202020204" pitchFamily="34" charset="0"/>
              </a:defRPr>
            </a:lvl4pPr>
            <a:lvl5pPr algn="r" rtl="1">
              <a:defRPr lang="en-US" dirty="0">
                <a:latin typeface="Arial" panose="020B0604020202020204" pitchFamily="34" charset="0"/>
                <a:cs typeface="Arial" panose="020B0604020202020204" pitchFamily="34" charset="0"/>
              </a:defRPr>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4" name="Content Placeholder 3"/>
          <p:cNvSpPr>
            <a:spLocks noGrp="1"/>
          </p:cNvSpPr>
          <p:nvPr>
            <p:ph sz="half" idx="2"/>
          </p:nvPr>
        </p:nvSpPr>
        <p:spPr>
          <a:xfrm>
            <a:off x="6317411" y="2103120"/>
            <a:ext cx="4807789"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a:latin typeface="Arial" panose="020B0604020202020204" pitchFamily="34" charset="0"/>
                <a:cs typeface="Arial" panose="020B0604020202020204" pitchFamily="34" charset="0"/>
              </a:defRPr>
            </a:lvl1pPr>
            <a:lvl2pPr algn="r" rtl="1">
              <a:defRPr lang="en-US">
                <a:latin typeface="Arial" panose="020B0604020202020204" pitchFamily="34" charset="0"/>
                <a:cs typeface="Arial" panose="020B0604020202020204" pitchFamily="34" charset="0"/>
              </a:defRPr>
            </a:lvl2pPr>
            <a:lvl3pPr algn="r" rtl="1">
              <a:defRPr lang="en-US">
                <a:latin typeface="Arial" panose="020B0604020202020204" pitchFamily="34" charset="0"/>
                <a:cs typeface="Arial" panose="020B0604020202020204" pitchFamily="34" charset="0"/>
              </a:defRPr>
            </a:lvl3pPr>
            <a:lvl4pPr algn="r" rtl="1">
              <a:defRPr lang="en-US">
                <a:latin typeface="Arial" panose="020B0604020202020204" pitchFamily="34" charset="0"/>
                <a:cs typeface="Arial" panose="020B0604020202020204" pitchFamily="34" charset="0"/>
              </a:defRPr>
            </a:lvl4pPr>
            <a:lvl5pPr algn="r" rtl="1">
              <a:defRPr lang="en-US" dirty="0">
                <a:latin typeface="Arial" panose="020B0604020202020204" pitchFamily="34" charset="0"/>
                <a:cs typeface="Arial" panose="020B0604020202020204" pitchFamily="34" charset="0"/>
              </a:defRPr>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569344" y="756536"/>
            <a:ext cx="11053314" cy="457201"/>
          </a:xfrm>
          <a:prstGeom prst="rect">
            <a:avLst/>
          </a:prstGeom>
        </p:spPr>
        <p:txBody>
          <a:bodyPr anchor="ct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43116A37-68B5-474C-B721-36189B64B389}"/>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5958BAA-65C3-174A-AAEF-12B904BF7977}"/>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1190785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1">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EA9544-5AC3-334B-B48C-C891D0AE5BB6}"/>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3">
            <a:extLst>
              <a:ext uri="{FF2B5EF4-FFF2-40B4-BE49-F238E27FC236}">
                <a16:creationId xmlns:a16="http://schemas.microsoft.com/office/drawing/2014/main" id="{880C0A46-5366-724C-B982-852FEE357715}"/>
              </a:ext>
            </a:extLst>
          </p:cNvPr>
          <p:cNvSpPr>
            <a:spLocks noGrp="1"/>
          </p:cNvSpPr>
          <p:nvPr>
            <p:ph sz="half" idx="2"/>
          </p:nvPr>
        </p:nvSpPr>
        <p:spPr>
          <a:xfrm>
            <a:off x="569343" y="2520177"/>
            <a:ext cx="6006859" cy="3794360"/>
          </a:xfrm>
          <a:prstGeom prst="rect">
            <a:avLst/>
          </a:prstGeom>
        </p:spPr>
        <p:txBody>
          <a:bodyPr/>
          <a:lstStyle>
            <a:lvl1pPr marL="0" indent="0" algn="r" rtl="1">
              <a:buClr>
                <a:schemeClr val="bg1"/>
              </a:buClr>
              <a:buFontTx/>
              <a:buNone/>
              <a:defRPr sz="24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lgn="r" rtl="1">
              <a:buClr>
                <a:srgbClr val="0298CA"/>
              </a:buClr>
              <a:buSzPct val="120000"/>
              <a:buFont typeface="Wingdings" pitchFamily="2" charset="2"/>
              <a:buChar char="§"/>
              <a:tabLst/>
              <a:defRPr sz="2000">
                <a:solidFill>
                  <a:schemeClr val="tx1">
                    <a:lumMod val="75000"/>
                    <a:lumOff val="25000"/>
                  </a:schemeClr>
                </a:solidFill>
                <a:latin typeface="Arial" panose="020B0604020202020204" pitchFamily="34" charset="0"/>
                <a:cs typeface="Arial" panose="020B0604020202020204" pitchFamily="34" charset="0"/>
              </a:defRPr>
            </a:lvl2pPr>
            <a:lvl3pPr marL="731520" indent="-182880" algn="r" rtl="1">
              <a:buClr>
                <a:srgbClr val="0298CA"/>
              </a:buClr>
              <a:buFont typeface="Wingdings" pitchFamily="2" charset="2"/>
              <a:buChar char="§"/>
              <a:defRPr sz="20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21" name="Subtitle 2">
            <a:extLst>
              <a:ext uri="{FF2B5EF4-FFF2-40B4-BE49-F238E27FC236}">
                <a16:creationId xmlns:a16="http://schemas.microsoft.com/office/drawing/2014/main" id="{B29941A9-FCC8-BA4F-8619-10817DC1EB46}"/>
              </a:ext>
            </a:extLst>
          </p:cNvPr>
          <p:cNvSpPr>
            <a:spLocks noGrp="1"/>
          </p:cNvSpPr>
          <p:nvPr>
            <p:ph type="subTitle" idx="1"/>
          </p:nvPr>
        </p:nvSpPr>
        <p:spPr>
          <a:xfrm>
            <a:off x="569343" y="1667820"/>
            <a:ext cx="6006859" cy="523220"/>
          </a:xfrm>
          <a:prstGeom prst="rect">
            <a:avLst/>
          </a:prstGeom>
          <a:solidFill>
            <a:srgbClr val="0298CA"/>
          </a:solidFill>
        </p:spPr>
        <p:txBody>
          <a:bodyPr>
            <a:noAutofit/>
          </a:bodyPr>
          <a:lstStyle>
            <a:lvl1pPr marL="0" indent="0" algn="r" rtl="1">
              <a:spcBef>
                <a:spcPts val="0"/>
              </a:spcBef>
              <a:buNone/>
              <a:defRPr sz="2800" b="0" i="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80A11D41-A025-8F48-B8C6-F006B03E7118}"/>
              </a:ext>
            </a:extLst>
          </p:cNvPr>
          <p:cNvSpPr>
            <a:spLocks noGrp="1"/>
          </p:cNvSpPr>
          <p:nvPr>
            <p:ph type="title" hasCustomPrompt="1"/>
          </p:nvPr>
        </p:nvSpPr>
        <p:spPr>
          <a:xfrm>
            <a:off x="569343" y="755180"/>
            <a:ext cx="11053314" cy="457201"/>
          </a:xfrm>
          <a:prstGeom prst="rect">
            <a:avLst/>
          </a:prstGeom>
        </p:spPr>
        <p:txBody>
          <a:bodyPr/>
          <a:lstStyle>
            <a:lvl1pPr algn="ctr" rtl="1">
              <a:defRPr sz="3200" b="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to edit Master subtitle style</a:t>
            </a:r>
          </a:p>
        </p:txBody>
      </p:sp>
      <p:sp>
        <p:nvSpPr>
          <p:cNvPr id="11" name="Picture Placeholder 2">
            <a:extLst>
              <a:ext uri="{FF2B5EF4-FFF2-40B4-BE49-F238E27FC236}">
                <a16:creationId xmlns:a16="http://schemas.microsoft.com/office/drawing/2014/main" id="{548CF297-EA5C-F845-ACA7-6CBE33E9965A}"/>
              </a:ext>
            </a:extLst>
          </p:cNvPr>
          <p:cNvSpPr>
            <a:spLocks noGrp="1" noChangeAspect="1"/>
          </p:cNvSpPr>
          <p:nvPr>
            <p:ph type="pic" idx="11"/>
          </p:nvPr>
        </p:nvSpPr>
        <p:spPr>
          <a:xfrm>
            <a:off x="6905406" y="1667820"/>
            <a:ext cx="4740891" cy="4646716"/>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TextBox 11">
            <a:extLst>
              <a:ext uri="{FF2B5EF4-FFF2-40B4-BE49-F238E27FC236}">
                <a16:creationId xmlns:a16="http://schemas.microsoft.com/office/drawing/2014/main" id="{DCFB8F69-4B21-4A44-A099-D2ED3A294E44}"/>
              </a:ext>
            </a:extLst>
          </p:cNvPr>
          <p:cNvSpPr txBox="1"/>
          <p:nvPr userDrawn="1"/>
        </p:nvSpPr>
        <p:spPr>
          <a:xfrm>
            <a:off x="569342" y="6488915"/>
            <a:ext cx="6006859" cy="207749"/>
          </a:xfrm>
          <a:prstGeom prst="rect">
            <a:avLst/>
          </a:prstGeom>
          <a:noFill/>
        </p:spPr>
        <p:txBody>
          <a:bodyPr wrap="square">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2223757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2">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F491C28-1C81-1C4B-9AB0-2D9AF3487468}"/>
              </a:ext>
            </a:extLst>
          </p:cNvPr>
          <p:cNvSpPr/>
          <p:nvPr userDrawn="1"/>
        </p:nvSpPr>
        <p:spPr>
          <a:xfrm>
            <a:off x="0" y="1647645"/>
            <a:ext cx="7272069" cy="4696408"/>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20" name="Content Placeholder 3">
            <a:extLst>
              <a:ext uri="{FF2B5EF4-FFF2-40B4-BE49-F238E27FC236}">
                <a16:creationId xmlns:a16="http://schemas.microsoft.com/office/drawing/2014/main" id="{8DECF708-1018-C14B-B4FB-738EA23F225C}"/>
              </a:ext>
            </a:extLst>
          </p:cNvPr>
          <p:cNvSpPr>
            <a:spLocks noGrp="1"/>
          </p:cNvSpPr>
          <p:nvPr>
            <p:ph sz="half" idx="2"/>
          </p:nvPr>
        </p:nvSpPr>
        <p:spPr>
          <a:xfrm>
            <a:off x="1069848" y="2176948"/>
            <a:ext cx="5926175" cy="3489241"/>
          </a:xfrm>
          <a:prstGeom prst="rect">
            <a:avLst/>
          </a:prstGeom>
        </p:spPr>
        <p:txBody>
          <a:bodyPr/>
          <a:lstStyle>
            <a:lvl1pPr marL="0" indent="0" algn="r" rtl="1">
              <a:buClr>
                <a:schemeClr val="bg1"/>
              </a:buClr>
              <a:buFontTx/>
              <a:buNone/>
              <a:defRPr sz="24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lgn="r" rtl="1">
              <a:buClr>
                <a:srgbClr val="0298CA"/>
              </a:buClr>
              <a:buSzPct val="120000"/>
              <a:buFont typeface="Wingdings" pitchFamily="2" charset="2"/>
              <a:buChar char="§"/>
              <a:tabLst/>
              <a:defRPr sz="2000">
                <a:solidFill>
                  <a:schemeClr val="tx1">
                    <a:lumMod val="75000"/>
                    <a:lumOff val="25000"/>
                  </a:schemeClr>
                </a:solidFill>
                <a:latin typeface="Arial" panose="020B0604020202020204" pitchFamily="34" charset="0"/>
                <a:cs typeface="Arial" panose="020B0604020202020204" pitchFamily="34" charset="0"/>
              </a:defRPr>
            </a:lvl2pPr>
            <a:lvl3pPr marL="731520" indent="-182880" algn="r" rtl="1">
              <a:buClr>
                <a:srgbClr val="0298CA"/>
              </a:buClr>
              <a:buFont typeface="Wingdings" pitchFamily="2" charset="2"/>
              <a:buChar char="§"/>
              <a:defRPr sz="20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22" name="Subtitle 2">
            <a:extLst>
              <a:ext uri="{FF2B5EF4-FFF2-40B4-BE49-F238E27FC236}">
                <a16:creationId xmlns:a16="http://schemas.microsoft.com/office/drawing/2014/main" id="{41BD8A75-37CC-DB42-B7DE-45550037B05C}"/>
              </a:ext>
            </a:extLst>
          </p:cNvPr>
          <p:cNvSpPr>
            <a:spLocks noGrp="1"/>
          </p:cNvSpPr>
          <p:nvPr>
            <p:ph type="subTitle" idx="1"/>
          </p:nvPr>
        </p:nvSpPr>
        <p:spPr>
          <a:xfrm>
            <a:off x="569342" y="746600"/>
            <a:ext cx="11053314" cy="525152"/>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5" name="Rectangle 24">
            <a:extLst>
              <a:ext uri="{FF2B5EF4-FFF2-40B4-BE49-F238E27FC236}">
                <a16:creationId xmlns:a16="http://schemas.microsoft.com/office/drawing/2014/main" id="{24E4188F-9D81-A643-9345-14A4F431EF04}"/>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
            <a:extLst>
              <a:ext uri="{FF2B5EF4-FFF2-40B4-BE49-F238E27FC236}">
                <a16:creationId xmlns:a16="http://schemas.microsoft.com/office/drawing/2014/main" id="{1E7D02E7-91C4-7B41-A3D5-A424AC8F98F1}"/>
              </a:ext>
            </a:extLst>
          </p:cNvPr>
          <p:cNvSpPr>
            <a:spLocks noGrp="1" noChangeAspect="1"/>
          </p:cNvSpPr>
          <p:nvPr>
            <p:ph type="pic" idx="10"/>
          </p:nvPr>
        </p:nvSpPr>
        <p:spPr>
          <a:xfrm>
            <a:off x="7272069" y="1647645"/>
            <a:ext cx="4919932" cy="4675517"/>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extBox 8">
            <a:extLst>
              <a:ext uri="{FF2B5EF4-FFF2-40B4-BE49-F238E27FC236}">
                <a16:creationId xmlns:a16="http://schemas.microsoft.com/office/drawing/2014/main" id="{58572518-4514-0D46-80A9-5845C716DA06}"/>
              </a:ext>
            </a:extLst>
          </p:cNvPr>
          <p:cNvSpPr txBox="1"/>
          <p:nvPr userDrawn="1"/>
        </p:nvSpPr>
        <p:spPr>
          <a:xfrm>
            <a:off x="1069848" y="6488915"/>
            <a:ext cx="5926175" cy="207749"/>
          </a:xfrm>
          <a:prstGeom prst="rect">
            <a:avLst/>
          </a:prstGeom>
          <a:noFill/>
        </p:spPr>
        <p:txBody>
          <a:bodyPr wrap="square">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679556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3">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B76C77A-CF0D-6B49-8F42-BA0614C47329}"/>
              </a:ext>
            </a:extLst>
          </p:cNvPr>
          <p:cNvSpPr>
            <a:spLocks noGrp="1"/>
          </p:cNvSpPr>
          <p:nvPr>
            <p:ph type="subTitle" idx="1"/>
          </p:nvPr>
        </p:nvSpPr>
        <p:spPr>
          <a:xfrm>
            <a:off x="569342" y="756536"/>
            <a:ext cx="11053314" cy="494195"/>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AD2BC8A-87D2-3B4B-8E07-948CDAD1C0FF}"/>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4966C2B8-14B1-D844-8BCE-CFFC3E09E791}"/>
              </a:ext>
            </a:extLst>
          </p:cNvPr>
          <p:cNvSpPr>
            <a:spLocks noGrp="1" noChangeAspect="1"/>
          </p:cNvSpPr>
          <p:nvPr>
            <p:ph type="pic" idx="10"/>
          </p:nvPr>
        </p:nvSpPr>
        <p:spPr>
          <a:xfrm>
            <a:off x="914400" y="1647645"/>
            <a:ext cx="3157267" cy="2915729"/>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Picture Placeholder 2">
            <a:extLst>
              <a:ext uri="{FF2B5EF4-FFF2-40B4-BE49-F238E27FC236}">
                <a16:creationId xmlns:a16="http://schemas.microsoft.com/office/drawing/2014/main" id="{923023EC-B05C-C24A-B73E-45D4DC9F81B5}"/>
              </a:ext>
            </a:extLst>
          </p:cNvPr>
          <p:cNvSpPr>
            <a:spLocks noGrp="1" noChangeAspect="1"/>
          </p:cNvSpPr>
          <p:nvPr>
            <p:ph type="pic" idx="11"/>
          </p:nvPr>
        </p:nvSpPr>
        <p:spPr>
          <a:xfrm>
            <a:off x="4502989" y="1647645"/>
            <a:ext cx="3157267" cy="2915729"/>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Picture Placeholder 2">
            <a:extLst>
              <a:ext uri="{FF2B5EF4-FFF2-40B4-BE49-F238E27FC236}">
                <a16:creationId xmlns:a16="http://schemas.microsoft.com/office/drawing/2014/main" id="{72203630-8FEC-264E-AB2E-768E00B03D1F}"/>
              </a:ext>
            </a:extLst>
          </p:cNvPr>
          <p:cNvSpPr>
            <a:spLocks noGrp="1" noChangeAspect="1"/>
          </p:cNvSpPr>
          <p:nvPr>
            <p:ph type="pic" idx="12"/>
          </p:nvPr>
        </p:nvSpPr>
        <p:spPr>
          <a:xfrm>
            <a:off x="8117457" y="1647645"/>
            <a:ext cx="3157267" cy="2915729"/>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ext Placeholder 3">
            <a:extLst>
              <a:ext uri="{FF2B5EF4-FFF2-40B4-BE49-F238E27FC236}">
                <a16:creationId xmlns:a16="http://schemas.microsoft.com/office/drawing/2014/main" id="{49638F89-8167-1C48-8ABE-8B575A26F35D}"/>
              </a:ext>
            </a:extLst>
          </p:cNvPr>
          <p:cNvSpPr>
            <a:spLocks noGrp="1"/>
          </p:cNvSpPr>
          <p:nvPr>
            <p:ph type="body" sz="half" idx="2"/>
          </p:nvPr>
        </p:nvSpPr>
        <p:spPr>
          <a:xfrm>
            <a:off x="914400"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1" name="Text Placeholder 3">
            <a:extLst>
              <a:ext uri="{FF2B5EF4-FFF2-40B4-BE49-F238E27FC236}">
                <a16:creationId xmlns:a16="http://schemas.microsoft.com/office/drawing/2014/main" id="{E0FB25C7-ABFD-C644-BC4A-54D5562E4FDF}"/>
              </a:ext>
            </a:extLst>
          </p:cNvPr>
          <p:cNvSpPr>
            <a:spLocks noGrp="1"/>
          </p:cNvSpPr>
          <p:nvPr>
            <p:ph type="body" sz="half" idx="13"/>
          </p:nvPr>
        </p:nvSpPr>
        <p:spPr>
          <a:xfrm>
            <a:off x="4511615"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2" name="Text Placeholder 3">
            <a:extLst>
              <a:ext uri="{FF2B5EF4-FFF2-40B4-BE49-F238E27FC236}">
                <a16:creationId xmlns:a16="http://schemas.microsoft.com/office/drawing/2014/main" id="{7DAAA585-2378-CB4D-81AD-4912C9F269FF}"/>
              </a:ext>
            </a:extLst>
          </p:cNvPr>
          <p:cNvSpPr>
            <a:spLocks noGrp="1"/>
          </p:cNvSpPr>
          <p:nvPr>
            <p:ph type="body" sz="half" idx="14"/>
          </p:nvPr>
        </p:nvSpPr>
        <p:spPr>
          <a:xfrm>
            <a:off x="8108830"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3" name="Rectangle 12">
            <a:extLst>
              <a:ext uri="{FF2B5EF4-FFF2-40B4-BE49-F238E27FC236}">
                <a16:creationId xmlns:a16="http://schemas.microsoft.com/office/drawing/2014/main" id="{26F6785F-B54A-1840-AB01-17308E8C5591}"/>
              </a:ext>
            </a:extLst>
          </p:cNvPr>
          <p:cNvSpPr/>
          <p:nvPr userDrawn="1"/>
        </p:nvSpPr>
        <p:spPr>
          <a:xfrm>
            <a:off x="2303254"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A3E7992-0396-1E46-9F28-525A57944B35}"/>
              </a:ext>
            </a:extLst>
          </p:cNvPr>
          <p:cNvSpPr/>
          <p:nvPr userDrawn="1"/>
        </p:nvSpPr>
        <p:spPr>
          <a:xfrm>
            <a:off x="5900469"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F5ACCBD-F044-6E41-A7DE-DC956B809ECB}"/>
              </a:ext>
            </a:extLst>
          </p:cNvPr>
          <p:cNvSpPr/>
          <p:nvPr userDrawn="1"/>
        </p:nvSpPr>
        <p:spPr>
          <a:xfrm>
            <a:off x="9497684"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F82AEFB-BEA9-214C-9F03-DF9EBB6DFAE7}"/>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3855988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6601761"/>
      </p:ext>
    </p:extLst>
  </p:cSld>
  <p:clrMap bg1="lt1" tx1="dk1" bg2="lt2" tx2="dk2" accent1="accent1" accent2="accent2" accent3="accent3" accent4="accent4" accent5="accent5" accent6="accent6" hlink="hlink" folHlink="folHlink"/>
  <p:sldLayoutIdLst>
    <p:sldLayoutId id="2147483732" r:id="rId1"/>
    <p:sldLayoutId id="2147483738" r:id="rId2"/>
    <p:sldLayoutId id="2147483739" r:id="rId3"/>
    <p:sldLayoutId id="2147483740" r:id="rId4"/>
    <p:sldLayoutId id="2147483741" r:id="rId5"/>
    <p:sldLayoutId id="2147483735" r:id="rId6"/>
    <p:sldLayoutId id="2147483733" r:id="rId7"/>
    <p:sldLayoutId id="2147483734" r:id="rId8"/>
    <p:sldLayoutId id="2147483742" r:id="rId9"/>
    <p:sldLayoutId id="2147483745" r:id="rId10"/>
    <p:sldLayoutId id="2147483744" r:id="rId11"/>
    <p:sldLayoutId id="2147483746" r:id="rId12"/>
    <p:sldLayoutId id="2147483743" r:id="rId13"/>
    <p:sldLayoutId id="2147483747" r:id="rId14"/>
  </p:sldLayoutIdLst>
  <p:hf sldNum="0" hdr="0" ftr="0" dt="0"/>
  <p:txStyles>
    <p:titleStyle>
      <a:lvl1pPr algn="l" defTabSz="914400" rtl="0" eaLnBrk="1" latinLnBrk="0" hangingPunct="1">
        <a:lnSpc>
          <a:spcPct val="90000"/>
        </a:lnSpc>
        <a:spcBef>
          <a:spcPct val="0"/>
        </a:spcBef>
        <a:buNone/>
        <a:defRPr lang="en-US" sz="4000" b="1"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A479719-EC25-F44A-935D-57F558B86ED5}"/>
              </a:ext>
            </a:extLst>
          </p:cNvPr>
          <p:cNvSpPr txBox="1">
            <a:spLocks/>
          </p:cNvSpPr>
          <p:nvPr/>
        </p:nvSpPr>
        <p:spPr>
          <a:xfrm>
            <a:off x="1779979" y="2001393"/>
            <a:ext cx="8933796" cy="2131695"/>
          </a:xfrm>
        </p:spPr>
        <p:txBody>
          <a:bodyPr>
            <a:normAutofit fontScale="97500" lnSpcReduction="10000"/>
          </a:bodyPr>
          <a:lstStyle>
            <a:lvl1pPr algn="l" defTabSz="914400" rtl="0" eaLnBrk="1" latinLnBrk="0" hangingPunct="1">
              <a:lnSpc>
                <a:spcPct val="90000"/>
              </a:lnSpc>
              <a:spcBef>
                <a:spcPct val="0"/>
              </a:spcBef>
              <a:buNone/>
              <a:defRPr lang="en-US" sz="4000" b="1" i="0" kern="1200" cap="none" spc="0" baseline="0" dirty="0">
                <a:solidFill>
                  <a:schemeClr val="tx1">
                    <a:lumMod val="85000"/>
                    <a:lumOff val="15000"/>
                  </a:schemeClr>
                </a:solidFill>
                <a:effectLst/>
                <a:latin typeface="+mj-lt"/>
                <a:ea typeface="+mn-ea"/>
                <a:cs typeface="+mn-cs"/>
              </a:defRPr>
            </a:lvl1pPr>
          </a:lstStyle>
          <a:p>
            <a:pPr algn="ctr"/>
            <a:r>
              <a:rPr lang="ar-LB" dirty="0" smtClean="0">
                <a:solidFill>
                  <a:schemeClr val="tx1"/>
                </a:solidFill>
                <a:latin typeface="Arial" panose="020B0604020202020204" pitchFamily="34" charset="0"/>
                <a:cs typeface="Arial" panose="020B0604020202020204" pitchFamily="34" charset="0"/>
              </a:rPr>
              <a:t>الدليل العربي المنقّح للفقر المتعدد الأبعاد</a:t>
            </a:r>
            <a:br>
              <a:rPr lang="ar-LB" dirty="0" smtClean="0">
                <a:solidFill>
                  <a:schemeClr val="tx1"/>
                </a:solidFill>
                <a:latin typeface="Arial" panose="020B0604020202020204" pitchFamily="34" charset="0"/>
                <a:cs typeface="Arial" panose="020B0604020202020204" pitchFamily="34" charset="0"/>
              </a:rPr>
            </a:br>
            <a:r>
              <a:rPr lang="ar-LB" dirty="0" smtClean="0">
                <a:solidFill>
                  <a:schemeClr val="tx1"/>
                </a:solidFill>
                <a:latin typeface="Arial" panose="020B0604020202020204" pitchFamily="34" charset="0"/>
                <a:cs typeface="Arial" panose="020B0604020202020204" pitchFamily="34" charset="0"/>
              </a:rPr>
              <a:t/>
            </a:r>
            <a:br>
              <a:rPr lang="ar-LB" dirty="0" smtClean="0">
                <a:solidFill>
                  <a:schemeClr val="tx1"/>
                </a:solidFill>
                <a:latin typeface="Arial" panose="020B0604020202020204" pitchFamily="34" charset="0"/>
                <a:cs typeface="Arial" panose="020B0604020202020204" pitchFamily="34" charset="0"/>
              </a:rPr>
            </a:br>
            <a:r>
              <a:rPr lang="ar-LB" dirty="0" smtClean="0">
                <a:solidFill>
                  <a:schemeClr val="tx1"/>
                </a:solidFill>
                <a:latin typeface="Arial" panose="020B0604020202020204" pitchFamily="34" charset="0"/>
                <a:cs typeface="Arial" panose="020B0604020202020204" pitchFamily="34" charset="0"/>
              </a:rPr>
              <a:t>الاطار والنتائج الرئيسية</a:t>
            </a:r>
            <a:r>
              <a:rPr lang="ar-LB" dirty="0" smtClean="0">
                <a:solidFill>
                  <a:schemeClr val="bg1"/>
                </a:solidFill>
                <a:latin typeface="Arial" panose="020B0604020202020204" pitchFamily="34" charset="0"/>
                <a:cs typeface="Arial" panose="020B0604020202020204" pitchFamily="34" charset="0"/>
              </a:rPr>
              <a:t/>
            </a:r>
            <a:br>
              <a:rPr lang="ar-LB" dirty="0" smtClean="0">
                <a:solidFill>
                  <a:schemeClr val="bg1"/>
                </a:solidFill>
                <a:latin typeface="Arial" panose="020B0604020202020204" pitchFamily="34" charset="0"/>
                <a:cs typeface="Arial" panose="020B0604020202020204" pitchFamily="34" charset="0"/>
              </a:rPr>
            </a:br>
            <a:endParaRPr lang="ar-LB" dirty="0">
              <a:solidFill>
                <a:schemeClr val="bg1"/>
              </a:solidFill>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0BA36C4A-FFD3-384A-864A-A7B0D8C7B482}"/>
              </a:ext>
            </a:extLst>
          </p:cNvPr>
          <p:cNvSpPr txBox="1">
            <a:spLocks/>
          </p:cNvSpPr>
          <p:nvPr/>
        </p:nvSpPr>
        <p:spPr>
          <a:xfrm>
            <a:off x="1779979" y="4280932"/>
            <a:ext cx="8936846" cy="549023"/>
          </a:xfrm>
        </p:spPr>
        <p:txBody>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buNone/>
            </a:pPr>
            <a:r>
              <a:rPr lang="ar-LB" sz="3200" dirty="0" smtClean="0">
                <a:latin typeface="Arial" panose="020B0604020202020204" pitchFamily="34" charset="0"/>
                <a:cs typeface="Arial" panose="020B0604020202020204" pitchFamily="34" charset="0"/>
              </a:rPr>
              <a:t>مانويلا نعمه</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8101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0206" y="846883"/>
            <a:ext cx="10635049" cy="297838"/>
          </a:xfrm>
          <a:prstGeom prst="rect">
            <a:avLst/>
          </a:prstGeom>
        </p:spPr>
        <p:txBody>
          <a:bodyPr wrap="square">
            <a:spAutoFit/>
          </a:bodyPr>
          <a:lstStyle/>
          <a:p>
            <a:pPr algn="r" rtl="1">
              <a:lnSpc>
                <a:spcPts val="1600"/>
              </a:lnSpc>
              <a:spcBef>
                <a:spcPts val="2400"/>
              </a:spcBef>
              <a:spcAft>
                <a:spcPts val="600"/>
              </a:spcAft>
              <a:tabLst>
                <a:tab pos="611505" algn="l"/>
              </a:tabLst>
            </a:pPr>
            <a:r>
              <a:rPr lang="ar-LB" b="1" dirty="0">
                <a:solidFill>
                  <a:srgbClr val="009BD9"/>
                </a:solidFill>
                <a:latin typeface="Neo Sans Arabic"/>
                <a:ea typeface="Times New Roman" panose="02020603050405020304" pitchFamily="18" charset="0"/>
              </a:rPr>
              <a:t>الشكل </a:t>
            </a:r>
            <a:r>
              <a:rPr lang="en-US" b="1" dirty="0" smtClean="0">
                <a:solidFill>
                  <a:srgbClr val="009BD9"/>
                </a:solidFill>
                <a:latin typeface="Neo Sans Arabic"/>
                <a:ea typeface="Times New Roman" panose="02020603050405020304" pitchFamily="18" charset="0"/>
              </a:rPr>
              <a:t>6</a:t>
            </a:r>
            <a:r>
              <a:rPr lang="ar-LB" b="1" dirty="0" smtClean="0">
                <a:solidFill>
                  <a:srgbClr val="009BD9"/>
                </a:solidFill>
                <a:latin typeface="Neo Sans Arabic"/>
                <a:ea typeface="Times New Roman" panose="02020603050405020304" pitchFamily="18" charset="0"/>
              </a:rPr>
              <a:t>-</a:t>
            </a:r>
            <a:r>
              <a:rPr lang="ar-SA" dirty="0" smtClean="0">
                <a:solidFill>
                  <a:srgbClr val="009BD9"/>
                </a:solidFill>
                <a:latin typeface="Neo Sans Arabic"/>
                <a:ea typeface="Times New Roman" panose="02020603050405020304" pitchFamily="18" charset="0"/>
              </a:rPr>
              <a:t>نسبة </a:t>
            </a:r>
            <a:r>
              <a:rPr lang="ar-SA" dirty="0">
                <a:solidFill>
                  <a:srgbClr val="009BD9"/>
                </a:solidFill>
                <a:latin typeface="Neo Sans Arabic"/>
                <a:ea typeface="Times New Roman" panose="02020603050405020304" pitchFamily="18" charset="0"/>
              </a:rPr>
              <a:t>الفقر المتعدد الأبعاد في الدول العربية المتوسطة </a:t>
            </a:r>
            <a:r>
              <a:rPr lang="ar-SA" dirty="0" smtClean="0">
                <a:solidFill>
                  <a:srgbClr val="009BD9"/>
                </a:solidFill>
                <a:latin typeface="Neo Sans Arabic"/>
                <a:ea typeface="Times New Roman" panose="02020603050405020304" pitchFamily="18" charset="0"/>
              </a:rPr>
              <a:t>الدخل</a:t>
            </a:r>
            <a:r>
              <a:rPr lang="en-US" dirty="0" smtClean="0">
                <a:solidFill>
                  <a:srgbClr val="009BD9"/>
                </a:solidFill>
                <a:latin typeface="Neo Sans Arabic"/>
                <a:ea typeface="Times New Roman" panose="02020603050405020304" pitchFamily="18" charset="0"/>
              </a:rPr>
              <a:t> </a:t>
            </a:r>
            <a:r>
              <a:rPr lang="ar-LB" dirty="0">
                <a:solidFill>
                  <a:srgbClr val="009BD9"/>
                </a:solidFill>
                <a:latin typeface="Neo Sans Arabic"/>
                <a:ea typeface="Times New Roman" panose="02020603050405020304" pitchFamily="18" charset="0"/>
              </a:rPr>
              <a:t>حسب جنس رأس الأسرة</a:t>
            </a:r>
            <a:endParaRPr lang="en-US" dirty="0">
              <a:solidFill>
                <a:srgbClr val="009BD9"/>
              </a:solidFill>
              <a:latin typeface="Neo Sans Arabic"/>
              <a:ea typeface="Times New Roman" panose="02020603050405020304" pitchFamily="18" charset="0"/>
            </a:endParaRPr>
          </a:p>
        </p:txBody>
      </p:sp>
      <p:sp>
        <p:nvSpPr>
          <p:cNvPr id="3" name="Rectangle 2"/>
          <p:cNvSpPr/>
          <p:nvPr/>
        </p:nvSpPr>
        <p:spPr>
          <a:xfrm>
            <a:off x="2039112" y="5277532"/>
            <a:ext cx="9079992" cy="261610"/>
          </a:xfrm>
          <a:prstGeom prst="rect">
            <a:avLst/>
          </a:prstGeom>
        </p:spPr>
        <p:txBody>
          <a:bodyPr wrap="square">
            <a:spAutoFit/>
          </a:bodyPr>
          <a:lstStyle/>
          <a:p>
            <a:pPr marL="360045" marR="0" indent="-360045" algn="just" rtl="1">
              <a:spcBef>
                <a:spcPts val="0"/>
              </a:spcBef>
              <a:spcAft>
                <a:spcPts val="600"/>
              </a:spcAft>
              <a:tabLst>
                <a:tab pos="360045" algn="l"/>
                <a:tab pos="540385" algn="l"/>
              </a:tabLst>
            </a:pPr>
            <a:r>
              <a:rPr lang="ar-SA" sz="1100" b="1" dirty="0">
                <a:solidFill>
                  <a:srgbClr val="575756"/>
                </a:solidFill>
                <a:latin typeface="Univers"/>
                <a:ea typeface="Yu Mincho"/>
                <a:cs typeface="Noto Naskh Arabic UI"/>
              </a:rPr>
              <a:t>المصدر:</a:t>
            </a:r>
            <a:r>
              <a:rPr lang="ar-SA" sz="1100" dirty="0">
                <a:solidFill>
                  <a:srgbClr val="575756"/>
                </a:solidFill>
                <a:latin typeface="Univers"/>
                <a:ea typeface="Yu Mincho"/>
                <a:cs typeface="Noto Naskh Arabic UI"/>
              </a:rPr>
              <a:t> </a:t>
            </a:r>
            <a:r>
              <a:rPr lang="ar-SA" sz="1100" dirty="0">
                <a:solidFill>
                  <a:srgbClr val="202124"/>
                </a:solidFill>
                <a:latin typeface="Univers"/>
                <a:ea typeface="Yu Mincho"/>
                <a:cs typeface="Times New Roman" panose="02020603050405020304" pitchFamily="18" charset="0"/>
              </a:rPr>
              <a:t>حسابات</a:t>
            </a:r>
            <a:r>
              <a:rPr lang="ar-SA" sz="1100" dirty="0">
                <a:solidFill>
                  <a:srgbClr val="202124"/>
                </a:solidFill>
                <a:latin typeface="Univers"/>
                <a:ea typeface="Yu Mincho"/>
                <a:cs typeface="Univers"/>
              </a:rPr>
              <a:t> </a:t>
            </a:r>
            <a:r>
              <a:rPr lang="ar-SA" sz="1100" dirty="0">
                <a:solidFill>
                  <a:srgbClr val="202124"/>
                </a:solidFill>
                <a:latin typeface="Univers"/>
                <a:ea typeface="Yu Mincho"/>
                <a:cs typeface="Times New Roman" panose="02020603050405020304" pitchFamily="18" charset="0"/>
              </a:rPr>
              <a:t>المؤلفين</a:t>
            </a:r>
            <a:r>
              <a:rPr lang="ar-SA" sz="1100" dirty="0" smtClean="0">
                <a:solidFill>
                  <a:srgbClr val="575756"/>
                </a:solidFill>
                <a:latin typeface="Univers"/>
                <a:ea typeface="Yu Mincho"/>
                <a:cs typeface="Noto Naskh Arabic UI"/>
              </a:rPr>
              <a:t>.</a:t>
            </a:r>
            <a:endParaRPr lang="en-US" sz="1100" dirty="0" smtClean="0">
              <a:solidFill>
                <a:srgbClr val="575756"/>
              </a:solidFill>
              <a:latin typeface="Univers"/>
              <a:ea typeface="Yu Mincho"/>
              <a:cs typeface="Noto Naskh Arabic UI"/>
            </a:endParaRPr>
          </a:p>
        </p:txBody>
      </p:sp>
      <p:graphicFrame>
        <p:nvGraphicFramePr>
          <p:cNvPr id="5" name="Chart 4"/>
          <p:cNvGraphicFramePr>
            <a:graphicFrameLocks/>
          </p:cNvGraphicFramePr>
          <p:nvPr>
            <p:extLst>
              <p:ext uri="{D42A27DB-BD31-4B8C-83A1-F6EECF244321}">
                <p14:modId xmlns:p14="http://schemas.microsoft.com/office/powerpoint/2010/main" val="20018118"/>
              </p:ext>
            </p:extLst>
          </p:nvPr>
        </p:nvGraphicFramePr>
        <p:xfrm>
          <a:off x="2465112" y="1281936"/>
          <a:ext cx="8407104" cy="38387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00903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0206" y="846883"/>
            <a:ext cx="10926662" cy="297517"/>
          </a:xfrm>
          <a:prstGeom prst="rect">
            <a:avLst/>
          </a:prstGeom>
        </p:spPr>
        <p:txBody>
          <a:bodyPr wrap="square">
            <a:spAutoFit/>
          </a:bodyPr>
          <a:lstStyle/>
          <a:p>
            <a:pPr algn="r" rtl="1">
              <a:lnSpc>
                <a:spcPts val="1600"/>
              </a:lnSpc>
              <a:spcBef>
                <a:spcPts val="2400"/>
              </a:spcBef>
              <a:spcAft>
                <a:spcPts val="600"/>
              </a:spcAft>
              <a:tabLst>
                <a:tab pos="611505" algn="l"/>
              </a:tabLst>
            </a:pPr>
            <a:r>
              <a:rPr lang="ar-LB" b="1" dirty="0">
                <a:solidFill>
                  <a:srgbClr val="009BD9"/>
                </a:solidFill>
                <a:latin typeface="Neo Sans Arabic"/>
                <a:ea typeface="Times New Roman" panose="02020603050405020304" pitchFamily="18" charset="0"/>
              </a:rPr>
              <a:t>الشكل </a:t>
            </a:r>
            <a:r>
              <a:rPr lang="en-US" b="1" dirty="0" smtClean="0">
                <a:solidFill>
                  <a:srgbClr val="009BD9"/>
                </a:solidFill>
                <a:latin typeface="Neo Sans Arabic"/>
                <a:ea typeface="Times New Roman" panose="02020603050405020304" pitchFamily="18" charset="0"/>
              </a:rPr>
              <a:t>7</a:t>
            </a:r>
            <a:r>
              <a:rPr lang="ar-LB" b="1" dirty="0" smtClean="0">
                <a:solidFill>
                  <a:srgbClr val="009BD9"/>
                </a:solidFill>
                <a:latin typeface="Neo Sans Arabic"/>
                <a:ea typeface="Times New Roman" panose="02020603050405020304" pitchFamily="18" charset="0"/>
              </a:rPr>
              <a:t>-</a:t>
            </a:r>
            <a:r>
              <a:rPr lang="ar-SA" dirty="0" smtClean="0">
                <a:solidFill>
                  <a:srgbClr val="009BD9"/>
                </a:solidFill>
                <a:latin typeface="Neo Sans Arabic"/>
                <a:ea typeface="Times New Roman" panose="02020603050405020304" pitchFamily="18" charset="0"/>
              </a:rPr>
              <a:t>نسبة </a:t>
            </a:r>
            <a:r>
              <a:rPr lang="ar-SA" dirty="0">
                <a:solidFill>
                  <a:srgbClr val="009BD9"/>
                </a:solidFill>
                <a:latin typeface="Neo Sans Arabic"/>
                <a:ea typeface="Times New Roman" panose="02020603050405020304" pitchFamily="18" charset="0"/>
              </a:rPr>
              <a:t>الفقر المتعدد الأبعاد في الدول العربية المتوسطة </a:t>
            </a:r>
            <a:r>
              <a:rPr lang="ar-SA" dirty="0" smtClean="0">
                <a:solidFill>
                  <a:srgbClr val="009BD9"/>
                </a:solidFill>
                <a:latin typeface="Neo Sans Arabic"/>
                <a:ea typeface="Times New Roman" panose="02020603050405020304" pitchFamily="18" charset="0"/>
              </a:rPr>
              <a:t>الدخل</a:t>
            </a:r>
            <a:r>
              <a:rPr lang="en-US" dirty="0" smtClean="0">
                <a:solidFill>
                  <a:srgbClr val="009BD9"/>
                </a:solidFill>
                <a:latin typeface="Neo Sans Arabic"/>
                <a:ea typeface="Times New Roman" panose="02020603050405020304" pitchFamily="18" charset="0"/>
              </a:rPr>
              <a:t> </a:t>
            </a:r>
            <a:r>
              <a:rPr lang="ar-LB" dirty="0">
                <a:solidFill>
                  <a:srgbClr val="009BD9"/>
                </a:solidFill>
                <a:latin typeface="Neo Sans Arabic"/>
                <a:ea typeface="Times New Roman" panose="02020603050405020304" pitchFamily="18" charset="0"/>
              </a:rPr>
              <a:t>حسب المستوى التعليمي لرأس الأسرة</a:t>
            </a:r>
            <a:endParaRPr lang="en-US" dirty="0">
              <a:solidFill>
                <a:srgbClr val="009BD9"/>
              </a:solidFill>
              <a:latin typeface="Neo Sans Arabic"/>
              <a:ea typeface="Times New Roman" panose="02020603050405020304" pitchFamily="18" charset="0"/>
            </a:endParaRPr>
          </a:p>
        </p:txBody>
      </p:sp>
      <p:sp>
        <p:nvSpPr>
          <p:cNvPr id="3" name="Rectangle 2"/>
          <p:cNvSpPr/>
          <p:nvPr/>
        </p:nvSpPr>
        <p:spPr>
          <a:xfrm>
            <a:off x="2039112" y="5277532"/>
            <a:ext cx="9079992" cy="261610"/>
          </a:xfrm>
          <a:prstGeom prst="rect">
            <a:avLst/>
          </a:prstGeom>
        </p:spPr>
        <p:txBody>
          <a:bodyPr wrap="square">
            <a:spAutoFit/>
          </a:bodyPr>
          <a:lstStyle/>
          <a:p>
            <a:pPr marL="360045" marR="0" indent="-360045" algn="just" rtl="1">
              <a:spcBef>
                <a:spcPts val="0"/>
              </a:spcBef>
              <a:spcAft>
                <a:spcPts val="600"/>
              </a:spcAft>
              <a:tabLst>
                <a:tab pos="360045" algn="l"/>
                <a:tab pos="540385" algn="l"/>
              </a:tabLst>
            </a:pPr>
            <a:r>
              <a:rPr lang="ar-SA" sz="1100" b="1" dirty="0">
                <a:solidFill>
                  <a:srgbClr val="575756"/>
                </a:solidFill>
                <a:latin typeface="Univers"/>
                <a:ea typeface="Yu Mincho"/>
                <a:cs typeface="Noto Naskh Arabic UI"/>
              </a:rPr>
              <a:t>المصدر:</a:t>
            </a:r>
            <a:r>
              <a:rPr lang="ar-SA" sz="1100" dirty="0">
                <a:solidFill>
                  <a:srgbClr val="575756"/>
                </a:solidFill>
                <a:latin typeface="Univers"/>
                <a:ea typeface="Yu Mincho"/>
                <a:cs typeface="Noto Naskh Arabic UI"/>
              </a:rPr>
              <a:t> </a:t>
            </a:r>
            <a:r>
              <a:rPr lang="ar-SA" sz="1100" dirty="0">
                <a:solidFill>
                  <a:srgbClr val="202124"/>
                </a:solidFill>
                <a:latin typeface="Univers"/>
                <a:ea typeface="Yu Mincho"/>
                <a:cs typeface="Times New Roman" panose="02020603050405020304" pitchFamily="18" charset="0"/>
              </a:rPr>
              <a:t>حسابات</a:t>
            </a:r>
            <a:r>
              <a:rPr lang="ar-SA" sz="1100" dirty="0">
                <a:solidFill>
                  <a:srgbClr val="202124"/>
                </a:solidFill>
                <a:latin typeface="Univers"/>
                <a:ea typeface="Yu Mincho"/>
                <a:cs typeface="Univers"/>
              </a:rPr>
              <a:t> </a:t>
            </a:r>
            <a:r>
              <a:rPr lang="ar-SA" sz="1100" dirty="0">
                <a:solidFill>
                  <a:srgbClr val="202124"/>
                </a:solidFill>
                <a:latin typeface="Univers"/>
                <a:ea typeface="Yu Mincho"/>
                <a:cs typeface="Times New Roman" panose="02020603050405020304" pitchFamily="18" charset="0"/>
              </a:rPr>
              <a:t>المؤلفين</a:t>
            </a:r>
            <a:r>
              <a:rPr lang="ar-SA" sz="1100" dirty="0" smtClean="0">
                <a:solidFill>
                  <a:srgbClr val="575756"/>
                </a:solidFill>
                <a:latin typeface="Univers"/>
                <a:ea typeface="Yu Mincho"/>
                <a:cs typeface="Noto Naskh Arabic UI"/>
              </a:rPr>
              <a:t>.</a:t>
            </a:r>
            <a:endParaRPr lang="en-US" sz="1100" dirty="0" smtClean="0">
              <a:solidFill>
                <a:srgbClr val="575756"/>
              </a:solidFill>
              <a:latin typeface="Univers"/>
              <a:ea typeface="Yu Mincho"/>
              <a:cs typeface="Noto Naskh Arabic UI"/>
            </a:endParaRPr>
          </a:p>
        </p:txBody>
      </p:sp>
      <p:graphicFrame>
        <p:nvGraphicFramePr>
          <p:cNvPr id="6" name="Chart 5"/>
          <p:cNvGraphicFramePr>
            <a:graphicFrameLocks/>
          </p:cNvGraphicFramePr>
          <p:nvPr>
            <p:extLst>
              <p:ext uri="{D42A27DB-BD31-4B8C-83A1-F6EECF244321}">
                <p14:modId xmlns:p14="http://schemas.microsoft.com/office/powerpoint/2010/main" val="2092868629"/>
              </p:ext>
            </p:extLst>
          </p:nvPr>
        </p:nvGraphicFramePr>
        <p:xfrm>
          <a:off x="1545545" y="1196835"/>
          <a:ext cx="9015984" cy="41285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73295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BAAB0BD-369D-45CC-BD6D-994C983FEB60}"/>
              </a:ext>
            </a:extLst>
          </p:cNvPr>
          <p:cNvSpPr>
            <a:spLocks noGrp="1"/>
          </p:cNvSpPr>
          <p:nvPr>
            <p:ph type="subTitle" idx="1"/>
          </p:nvPr>
        </p:nvSpPr>
        <p:spPr/>
        <p:txBody>
          <a:bodyPr/>
          <a:lstStyle/>
          <a:p>
            <a:r>
              <a:rPr lang="ar" dirty="0"/>
              <a:t>الدليل العربي المنقّح للفقر المتعدد الأبعاد</a:t>
            </a:r>
            <a:r>
              <a:rPr lang="en-US" dirty="0"/>
              <a:t> </a:t>
            </a:r>
            <a:r>
              <a:rPr lang="ar-LB" dirty="0"/>
              <a:t>: الابتكارات الرئيسية</a:t>
            </a:r>
            <a:endParaRPr lang="en-US" dirty="0"/>
          </a:p>
          <a:p>
            <a:endParaRPr lang="en-US" dirty="0"/>
          </a:p>
        </p:txBody>
      </p:sp>
      <p:sp>
        <p:nvSpPr>
          <p:cNvPr id="3" name="Content Placeholder 2">
            <a:extLst>
              <a:ext uri="{FF2B5EF4-FFF2-40B4-BE49-F238E27FC236}">
                <a16:creationId xmlns:a16="http://schemas.microsoft.com/office/drawing/2014/main" id="{F937C9D5-C90A-4521-AF1F-9334037D67F6}"/>
              </a:ext>
            </a:extLst>
          </p:cNvPr>
          <p:cNvSpPr>
            <a:spLocks noGrp="1"/>
          </p:cNvSpPr>
          <p:nvPr>
            <p:ph sz="half" idx="2"/>
          </p:nvPr>
        </p:nvSpPr>
        <p:spPr>
          <a:xfrm>
            <a:off x="941441" y="2176948"/>
            <a:ext cx="10309115" cy="5786322"/>
          </a:xfrm>
        </p:spPr>
        <p:txBody>
          <a:bodyPr/>
          <a:lstStyle/>
          <a:p>
            <a:pPr marL="457200" indent="-457200">
              <a:buClr>
                <a:schemeClr val="tx2">
                  <a:lumMod val="40000"/>
                  <a:lumOff val="60000"/>
                </a:schemeClr>
              </a:buClr>
              <a:buFont typeface="+mj-lt"/>
              <a:buAutoNum type="arabicPeriod"/>
            </a:pPr>
            <a:r>
              <a:rPr lang="ar-LB" sz="2000" dirty="0"/>
              <a:t>يقدم ال</a:t>
            </a:r>
            <a:r>
              <a:rPr lang="ar" sz="2000" dirty="0"/>
              <a:t>دليل العربي المنقّح للفقر المتعدد الأبعاد</a:t>
            </a:r>
            <a:r>
              <a:rPr lang="en-US" sz="2000" dirty="0"/>
              <a:t> </a:t>
            </a:r>
            <a:r>
              <a:rPr lang="ar-LB" sz="2000" dirty="0"/>
              <a:t>رؤية إقليميًة أوسع حول الفقر، لالتقاط أدقّ مظاهر الفقر المعتدل في البلدان العربية متوسطة الدخل. لهذا النحو، يركز </a:t>
            </a:r>
            <a:r>
              <a:rPr lang="ar" sz="2000" dirty="0"/>
              <a:t>الدليل العربي المنقّح للفقر المتعدد الأبعاد</a:t>
            </a:r>
            <a:r>
              <a:rPr lang="ar-LB" sz="2000" dirty="0"/>
              <a:t> المطروح على مستويات معتدلة من الحرمان في هيكله وأبعاده ومؤشراته ، في حين أن مؤشر ا</a:t>
            </a:r>
            <a:r>
              <a:rPr lang="ar" sz="2000" dirty="0"/>
              <a:t>لفقرالمتعدد الأبعاد</a:t>
            </a:r>
            <a:r>
              <a:rPr lang="en-US" sz="2000" dirty="0"/>
              <a:t> </a:t>
            </a:r>
            <a:r>
              <a:rPr lang="ar-LB" sz="2000" dirty="0"/>
              <a:t>العالمي سيكون بمثابة إطار مرجعي لقياس الحرمان المتعدد الأبعاد الشديد.</a:t>
            </a:r>
          </a:p>
          <a:p>
            <a:pPr marL="457200" indent="-457200">
              <a:buClr>
                <a:schemeClr val="tx2">
                  <a:lumMod val="40000"/>
                  <a:lumOff val="60000"/>
                </a:schemeClr>
              </a:buClr>
              <a:buFont typeface="+mj-lt"/>
              <a:buAutoNum type="arabicPeriod"/>
            </a:pPr>
            <a:r>
              <a:rPr lang="ar-LB" sz="2000" dirty="0"/>
              <a:t>فيما يتعلق بهيكل المؤشر، واستناداً إلى توصيات الخبراء ، فإن الابتكار الرئيسي في </a:t>
            </a:r>
            <a:r>
              <a:rPr lang="ar" sz="2000" dirty="0"/>
              <a:t>الدليل العربي المنقّح للفقر المتعدد الأبعاد</a:t>
            </a:r>
            <a:r>
              <a:rPr lang="en-US" sz="2000" dirty="0"/>
              <a:t> </a:t>
            </a:r>
            <a:r>
              <a:rPr lang="ar-LB" sz="2000" dirty="0"/>
              <a:t>هو تقييمه للفقر في كل من القدرات المادية والاجتماعية ، مع إعطاء كلا الركيزتين أهمية متساوية. يوفر هذا النهج تمثيلًا أكثر شمولاً وتوازنًا للفقر متعدد الأبعاد في المنطقة ، لا سيما وأن الدول العربية قد شهدت تقدمًا في الرفاهية الاجتماعية ولكن بدرجة أقل في الشؤون المادية والظروف المعيشية.</a:t>
            </a:r>
          </a:p>
          <a:p>
            <a:pPr marL="457200" indent="-457200">
              <a:buClr>
                <a:schemeClr val="tx2">
                  <a:lumMod val="40000"/>
                  <a:lumOff val="60000"/>
                </a:schemeClr>
              </a:buClr>
              <a:buFont typeface="+mj-lt"/>
              <a:buAutoNum type="arabicPeriod"/>
            </a:pPr>
            <a:r>
              <a:rPr lang="ar-LB" sz="2000" dirty="0"/>
              <a:t>يسهل الدليل المنقح إمكانية المقارنة عبر البلدان ، ويتوافق مع توافر البيانات في الاستبيانات الديموغرافية والصحية الإقليمية.</a:t>
            </a:r>
            <a:endParaRPr lang="en-US" sz="2000" dirty="0"/>
          </a:p>
          <a:p>
            <a:pPr marL="342900" indent="-342900">
              <a:buFont typeface="Arial" panose="020B0604020202020204" pitchFamily="34" charset="0"/>
              <a:buChar char="•"/>
            </a:pPr>
            <a:endParaRPr lang="ar-LB" sz="2000" dirty="0"/>
          </a:p>
          <a:p>
            <a:endParaRPr lang="en-US" sz="2000" dirty="0"/>
          </a:p>
        </p:txBody>
      </p:sp>
    </p:spTree>
    <p:extLst>
      <p:ext uri="{BB962C8B-B14F-4D97-AF65-F5344CB8AC3E}">
        <p14:creationId xmlns:p14="http://schemas.microsoft.com/office/powerpoint/2010/main" val="4007303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6565" y="678397"/>
            <a:ext cx="9572393" cy="6040698"/>
          </a:xfrm>
          <a:prstGeom prst="rect">
            <a:avLst/>
          </a:prstGeom>
        </p:spPr>
      </p:pic>
      <p:sp>
        <p:nvSpPr>
          <p:cNvPr id="5" name="Rectangle 4"/>
          <p:cNvSpPr/>
          <p:nvPr/>
        </p:nvSpPr>
        <p:spPr>
          <a:xfrm>
            <a:off x="5922133" y="233727"/>
            <a:ext cx="6096000" cy="297838"/>
          </a:xfrm>
          <a:prstGeom prst="rect">
            <a:avLst/>
          </a:prstGeom>
        </p:spPr>
        <p:txBody>
          <a:bodyPr>
            <a:spAutoFit/>
          </a:bodyPr>
          <a:lstStyle/>
          <a:p>
            <a:pPr algn="r" rtl="1">
              <a:lnSpc>
                <a:spcPts val="1600"/>
              </a:lnSpc>
              <a:spcBef>
                <a:spcPts val="1600"/>
              </a:spcBef>
              <a:spcAft>
                <a:spcPts val="600"/>
              </a:spcAft>
              <a:tabLst>
                <a:tab pos="611505" algn="l"/>
              </a:tabLst>
            </a:pPr>
            <a:r>
              <a:rPr lang="ar-LB" b="1" dirty="0">
                <a:solidFill>
                  <a:srgbClr val="4BACC6"/>
                </a:solidFill>
                <a:latin typeface="Neo Sans Arabic Medium"/>
                <a:ea typeface="Yu Mincho"/>
              </a:rPr>
              <a:t>الجدول</a:t>
            </a:r>
            <a:r>
              <a:rPr lang="en-US" b="1" dirty="0">
                <a:solidFill>
                  <a:srgbClr val="4BACC6"/>
                </a:solidFill>
                <a:latin typeface="Neo Sans Arabic Medium"/>
                <a:ea typeface="Yu Mincho"/>
              </a:rPr>
              <a:t>.1 </a:t>
            </a:r>
            <a:r>
              <a:rPr lang="ar-LB" dirty="0" smtClean="0">
                <a:solidFill>
                  <a:srgbClr val="4BACC6"/>
                </a:solidFill>
                <a:latin typeface="Neo Sans Arabic Medium"/>
                <a:ea typeface="Yu Mincho"/>
              </a:rPr>
              <a:t>إطار </a:t>
            </a:r>
            <a:r>
              <a:rPr lang="ar-LB" dirty="0">
                <a:solidFill>
                  <a:srgbClr val="4BACC6"/>
                </a:solidFill>
                <a:latin typeface="Neo Sans Arabic Medium"/>
                <a:ea typeface="Yu Mincho"/>
              </a:rPr>
              <a:t>دليل الفقر المتعدد الأبعاد العربي المنقَّح</a:t>
            </a:r>
            <a:endParaRPr lang="en-US" dirty="0">
              <a:solidFill>
                <a:srgbClr val="4BACC6"/>
              </a:solidFill>
              <a:latin typeface="Neo Sans Arabic Medium"/>
              <a:ea typeface="Yu Mincho"/>
            </a:endParaRPr>
          </a:p>
        </p:txBody>
      </p:sp>
    </p:spTree>
    <p:extLst>
      <p:ext uri="{BB962C8B-B14F-4D97-AF65-F5344CB8AC3E}">
        <p14:creationId xmlns:p14="http://schemas.microsoft.com/office/powerpoint/2010/main" val="83207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a:spLocks noChangeArrowheads="1"/>
          </p:cNvSpPr>
          <p:nvPr/>
        </p:nvSpPr>
        <p:spPr bwMode="auto">
          <a:xfrm>
            <a:off x="-65645" y="5722288"/>
            <a:ext cx="12076670" cy="535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cxnSp>
        <p:nvCxnSpPr>
          <p:cNvPr id="12" name="Straight Connector 11"/>
          <p:cNvCxnSpPr/>
          <p:nvPr/>
        </p:nvCxnSpPr>
        <p:spPr>
          <a:xfrm>
            <a:off x="787228" y="12407722"/>
            <a:ext cx="5633892" cy="0"/>
          </a:xfrm>
          <a:prstGeom prst="line">
            <a:avLst/>
          </a:prstGeom>
          <a:ln w="12700">
            <a:solidFill>
              <a:srgbClr val="ADAFB2"/>
            </a:solidFill>
          </a:ln>
        </p:spPr>
        <p:style>
          <a:lnRef idx="1">
            <a:schemeClr val="accent3"/>
          </a:lnRef>
          <a:fillRef idx="0">
            <a:schemeClr val="accent3"/>
          </a:fillRef>
          <a:effectRef idx="0">
            <a:schemeClr val="accent3"/>
          </a:effectRef>
          <a:fontRef idx="minor">
            <a:schemeClr val="tx1"/>
          </a:fontRef>
        </p:style>
      </p:cxnSp>
      <p:sp>
        <p:nvSpPr>
          <p:cNvPr id="5" name="Rectangle 4"/>
          <p:cNvSpPr/>
          <p:nvPr/>
        </p:nvSpPr>
        <p:spPr>
          <a:xfrm>
            <a:off x="275968" y="5272951"/>
            <a:ext cx="11615351" cy="1461939"/>
          </a:xfrm>
          <a:prstGeom prst="rect">
            <a:avLst/>
          </a:prstGeom>
        </p:spPr>
        <p:txBody>
          <a:bodyPr wrap="square">
            <a:spAutoFit/>
          </a:bodyPr>
          <a:lstStyle/>
          <a:p>
            <a:pPr marL="360045" marR="0" indent="-360045" algn="just" rtl="1">
              <a:spcBef>
                <a:spcPts val="0"/>
              </a:spcBef>
              <a:spcAft>
                <a:spcPts val="600"/>
              </a:spcAft>
              <a:tabLst>
                <a:tab pos="360045" algn="l"/>
                <a:tab pos="540385" algn="l"/>
              </a:tabLst>
            </a:pPr>
            <a:r>
              <a:rPr lang="ar-SA" sz="1100" b="1" dirty="0">
                <a:solidFill>
                  <a:srgbClr val="575756"/>
                </a:solidFill>
                <a:latin typeface="Times New Roman" panose="02020603050405020304" pitchFamily="18" charset="0"/>
                <a:ea typeface="Yu Mincho"/>
                <a:cs typeface="Times New Roman" panose="02020603050405020304" pitchFamily="18" charset="0"/>
              </a:rPr>
              <a:t>المصدر:</a:t>
            </a:r>
            <a:r>
              <a:rPr lang="ar-SA" sz="1100" dirty="0">
                <a:solidFill>
                  <a:srgbClr val="575756"/>
                </a:solidFill>
                <a:latin typeface="Times New Roman" panose="02020603050405020304" pitchFamily="18" charset="0"/>
                <a:ea typeface="Yu Mincho"/>
                <a:cs typeface="Times New Roman" panose="02020603050405020304" pitchFamily="18" charset="0"/>
              </a:rPr>
              <a:t> </a:t>
            </a:r>
            <a:r>
              <a:rPr lang="ar-SA" sz="1100" spc="-20" dirty="0">
                <a:solidFill>
                  <a:srgbClr val="575756"/>
                </a:solidFill>
                <a:latin typeface="Times New Roman" panose="02020603050405020304" pitchFamily="18" charset="0"/>
                <a:ea typeface="Yu Mincho"/>
                <a:cs typeface="Times New Roman" panose="02020603050405020304" pitchFamily="18" charset="0"/>
              </a:rPr>
              <a:t>الإسكوا وغيرها (2020). اقتراح الدليل المنقَّح للفقر المتعدد الأبعاد في الدول العربية E∕ESCWA/CL2.GPID/2020/TP.11.</a:t>
            </a:r>
            <a:endParaRPr lang="en-US" sz="1100" dirty="0">
              <a:solidFill>
                <a:srgbClr val="575756"/>
              </a:solidFill>
              <a:latin typeface="Times New Roman" panose="02020603050405020304" pitchFamily="18" charset="0"/>
              <a:ea typeface="Yu Mincho"/>
              <a:cs typeface="Times New Roman" panose="02020603050405020304" pitchFamily="18" charset="0"/>
            </a:endParaRPr>
          </a:p>
          <a:p>
            <a:pPr lvl="1" algn="r" rtl="1"/>
            <a:r>
              <a:rPr lang="ar-SA" sz="1100" spc="-20" dirty="0">
                <a:solidFill>
                  <a:srgbClr val="575756"/>
                </a:solidFill>
                <a:latin typeface="Times New Roman" panose="02020603050405020304" pitchFamily="18" charset="0"/>
                <a:ea typeface="Yu Mincho"/>
                <a:cs typeface="Times New Roman" panose="02020603050405020304" pitchFamily="18" charset="0"/>
              </a:rPr>
              <a:t>ملاحظات:</a:t>
            </a:r>
            <a:endParaRPr lang="en-US" sz="1100" spc="-20" dirty="0">
              <a:solidFill>
                <a:srgbClr val="575756"/>
              </a:solidFill>
              <a:latin typeface="Times New Roman" panose="02020603050405020304" pitchFamily="18" charset="0"/>
              <a:ea typeface="Yu Mincho"/>
              <a:cs typeface="Times New Roman" panose="02020603050405020304" pitchFamily="18" charset="0"/>
            </a:endParaRPr>
          </a:p>
          <a:p>
            <a:pPr lvl="1" algn="r" rtl="1"/>
            <a:r>
              <a:rPr lang="ar-SA" sz="1100" spc="-20" dirty="0">
                <a:solidFill>
                  <a:srgbClr val="575756"/>
                </a:solidFill>
                <a:latin typeface="Times New Roman" panose="02020603050405020304" pitchFamily="18" charset="0"/>
                <a:ea typeface="Yu Mincho"/>
                <a:cs typeface="Times New Roman" panose="02020603050405020304" pitchFamily="18" charset="0"/>
              </a:rPr>
              <a:t>أ.	تشمل الأرضيات غير الدائمة التربة أو الرمل أو الروث أو المواد البدائية (مثل الألواح الخشبية والخيزران والقصب والعشب). تشمل الأسقف غير الدائمة تلك المصنوعة من القش أو أوراق النخيل أو الأعشاب أو الحصائر أو الخيزران أو الألواح الخشبية أو الكرتون.</a:t>
            </a:r>
            <a:endParaRPr lang="en-US" sz="1100" spc="-20" dirty="0">
              <a:solidFill>
                <a:srgbClr val="575756"/>
              </a:solidFill>
              <a:latin typeface="Times New Roman" panose="02020603050405020304" pitchFamily="18" charset="0"/>
              <a:ea typeface="Yu Mincho"/>
              <a:cs typeface="Times New Roman" panose="02020603050405020304" pitchFamily="18" charset="0"/>
            </a:endParaRPr>
          </a:p>
          <a:p>
            <a:pPr lvl="1" algn="r" rtl="1"/>
            <a:r>
              <a:rPr lang="ar-SA" sz="1100" spc="-20" dirty="0">
                <a:solidFill>
                  <a:srgbClr val="575756"/>
                </a:solidFill>
                <a:latin typeface="Times New Roman" panose="02020603050405020304" pitchFamily="18" charset="0"/>
                <a:ea typeface="Yu Mincho"/>
                <a:cs typeface="Times New Roman" panose="02020603050405020304" pitchFamily="18" charset="0"/>
              </a:rPr>
              <a:t>ب.	تشمل مرافق الصرف الصحي المحسنة تماشياً مع المبادئ التوجيهية لبرنامج الرصد المشترك بين منظمة الصحة العالمية واليونيسيف التدفق/صب التدفق في شبكة الصرف الصحي المنقولة بالأنابيب؛ أو خزانات الصرف الصحي أو المراحيض المتَّصلة بحُفَر؛ أو المراحيض المتّصلة بحُفَر ذات التهوية المحسَّنة، ومراحيض التسميد أو المراحيض المتَّصلة بحُفر مع ألواح.</a:t>
            </a:r>
            <a:endParaRPr lang="en-US" sz="1100" spc="-20" dirty="0">
              <a:solidFill>
                <a:srgbClr val="575756"/>
              </a:solidFill>
              <a:latin typeface="Times New Roman" panose="02020603050405020304" pitchFamily="18" charset="0"/>
              <a:ea typeface="Yu Mincho"/>
              <a:cs typeface="Times New Roman" panose="02020603050405020304" pitchFamily="18" charset="0"/>
            </a:endParaRPr>
          </a:p>
          <a:p>
            <a:pPr lvl="1" algn="r" rtl="1"/>
            <a:r>
              <a:rPr lang="ar-SA" sz="1100" spc="-20" dirty="0">
                <a:solidFill>
                  <a:srgbClr val="575756"/>
                </a:solidFill>
                <a:latin typeface="Times New Roman" panose="02020603050405020304" pitchFamily="18" charset="0"/>
                <a:ea typeface="Yu Mincho"/>
                <a:cs typeface="Times New Roman" panose="02020603050405020304" pitchFamily="18" charset="0"/>
              </a:rPr>
              <a:t>ج.</a:t>
            </a:r>
            <a:r>
              <a:rPr lang="en-US" sz="1100" spc="-20" dirty="0">
                <a:solidFill>
                  <a:srgbClr val="575756"/>
                </a:solidFill>
                <a:latin typeface="Times New Roman" panose="02020603050405020304" pitchFamily="18" charset="0"/>
                <a:ea typeface="Yu Mincho"/>
                <a:cs typeface="Times New Roman" panose="02020603050405020304" pitchFamily="18" charset="0"/>
              </a:rPr>
              <a:t>     </a:t>
            </a:r>
            <a:r>
              <a:rPr lang="ar-SA" sz="1100" spc="-20" dirty="0">
                <a:solidFill>
                  <a:srgbClr val="575756"/>
                </a:solidFill>
                <a:latin typeface="Times New Roman" panose="02020603050405020304" pitchFamily="18" charset="0"/>
                <a:ea typeface="Yu Mincho"/>
                <a:cs typeface="Times New Roman" panose="02020603050405020304" pitchFamily="18" charset="0"/>
              </a:rPr>
              <a:t> يعتبر المحرومون في مؤشر الكهرباء غير محرومين في مؤشر أصول سبل العيش لتجنب العد المزدوج</a:t>
            </a:r>
            <a:r>
              <a:rPr lang="en-US" dirty="0"/>
              <a: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6566" y="92352"/>
            <a:ext cx="9674798" cy="5144261"/>
          </a:xfrm>
          <a:prstGeom prst="rect">
            <a:avLst/>
          </a:prstGeom>
        </p:spPr>
      </p:pic>
    </p:spTree>
    <p:extLst>
      <p:ext uri="{BB962C8B-B14F-4D97-AF65-F5344CB8AC3E}">
        <p14:creationId xmlns:p14="http://schemas.microsoft.com/office/powerpoint/2010/main" val="4161626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45861" y="371040"/>
            <a:ext cx="3480486" cy="492443"/>
          </a:xfrm>
          <a:prstGeom prst="rect">
            <a:avLst/>
          </a:prstGeom>
        </p:spPr>
        <p:txBody>
          <a:bodyPr wrap="square">
            <a:spAutoFit/>
          </a:bodyPr>
          <a:lstStyle/>
          <a:p>
            <a:pPr algn="r" rtl="1"/>
            <a:r>
              <a:rPr lang="ar-LB" sz="2600" dirty="0">
                <a:solidFill>
                  <a:srgbClr val="009BD9"/>
                </a:solidFill>
                <a:latin typeface="Neo Sans Arabic"/>
                <a:ea typeface="Times New Roman" panose="02020603050405020304" pitchFamily="18" charset="0"/>
              </a:rPr>
              <a:t>النتائج الرئيسية</a:t>
            </a:r>
            <a:endParaRPr lang="en-US" sz="2600" dirty="0">
              <a:solidFill>
                <a:srgbClr val="009BD9"/>
              </a:solidFill>
              <a:latin typeface="Neo Sans Arabic"/>
              <a:ea typeface="Times New Roman" panose="02020603050405020304" pitchFamily="18" charset="0"/>
            </a:endParaRPr>
          </a:p>
        </p:txBody>
      </p:sp>
      <p:sp>
        <p:nvSpPr>
          <p:cNvPr id="2" name="Rectangle 1"/>
          <p:cNvSpPr/>
          <p:nvPr/>
        </p:nvSpPr>
        <p:spPr>
          <a:xfrm>
            <a:off x="881449" y="1060004"/>
            <a:ext cx="10190205" cy="307200"/>
          </a:xfrm>
          <a:prstGeom prst="rect">
            <a:avLst/>
          </a:prstGeom>
        </p:spPr>
        <p:txBody>
          <a:bodyPr wrap="square">
            <a:spAutoFit/>
          </a:bodyPr>
          <a:lstStyle/>
          <a:p>
            <a:pPr algn="r" rtl="1">
              <a:lnSpc>
                <a:spcPts val="1600"/>
              </a:lnSpc>
              <a:spcAft>
                <a:spcPts val="400"/>
              </a:spcAft>
              <a:tabLst>
                <a:tab pos="611505" algn="l"/>
              </a:tabLst>
            </a:pPr>
            <a:r>
              <a:rPr lang="ar-SA" dirty="0" smtClean="0">
                <a:solidFill>
                  <a:srgbClr val="009BD9"/>
                </a:solidFill>
                <a:latin typeface="Neo Sans Arabic"/>
                <a:ea typeface="Times New Roman" panose="02020603050405020304" pitchFamily="18" charset="0"/>
              </a:rPr>
              <a:t>الشكل</a:t>
            </a:r>
            <a:r>
              <a:rPr lang="en-US" dirty="0" smtClean="0">
                <a:solidFill>
                  <a:srgbClr val="009BD9"/>
                </a:solidFill>
                <a:latin typeface="Neo Sans Arabic"/>
                <a:ea typeface="Times New Roman" panose="02020603050405020304" pitchFamily="18" charset="0"/>
              </a:rPr>
              <a:t> - </a:t>
            </a:r>
            <a:r>
              <a:rPr lang="en-GB" dirty="0" smtClean="0">
                <a:solidFill>
                  <a:srgbClr val="009BD9"/>
                </a:solidFill>
                <a:latin typeface="Neo Sans Arabic"/>
                <a:ea typeface="Times New Roman" panose="02020603050405020304" pitchFamily="18" charset="0"/>
              </a:rPr>
              <a:t>1 </a:t>
            </a:r>
            <a:r>
              <a:rPr lang="en-GB" dirty="0">
                <a:solidFill>
                  <a:srgbClr val="009BD9"/>
                </a:solidFill>
                <a:latin typeface="Neo Sans Arabic"/>
                <a:ea typeface="Times New Roman" panose="02020603050405020304" pitchFamily="18" charset="0"/>
              </a:rPr>
              <a:t>	</a:t>
            </a:r>
            <a:r>
              <a:rPr lang="ar-SA" dirty="0">
                <a:solidFill>
                  <a:srgbClr val="009BD9"/>
                </a:solidFill>
                <a:latin typeface="Neo Sans Arabic"/>
                <a:ea typeface="Times New Roman" panose="02020603050405020304" pitchFamily="18" charset="0"/>
              </a:rPr>
              <a:t>نسبة الفقر المتعدد الأبعاد في الدول العربية المتوسطة الدخل مع مرور الوقت</a:t>
            </a:r>
            <a:endParaRPr lang="en-US" dirty="0">
              <a:solidFill>
                <a:srgbClr val="009BD9"/>
              </a:solidFill>
              <a:latin typeface="Neo Sans Arabic"/>
              <a:ea typeface="Times New Roman" panose="02020603050405020304" pitchFamily="18" charset="0"/>
            </a:endParaRPr>
          </a:p>
        </p:txBody>
      </p:sp>
      <p:sp>
        <p:nvSpPr>
          <p:cNvPr id="4" name="Rectangle 3"/>
          <p:cNvSpPr/>
          <p:nvPr/>
        </p:nvSpPr>
        <p:spPr>
          <a:xfrm>
            <a:off x="774357" y="5515629"/>
            <a:ext cx="10956324" cy="1015663"/>
          </a:xfrm>
          <a:prstGeom prst="rect">
            <a:avLst/>
          </a:prstGeom>
        </p:spPr>
        <p:txBody>
          <a:bodyPr wrap="square">
            <a:spAutoFit/>
          </a:bodyPr>
          <a:lstStyle/>
          <a:p>
            <a:pPr marL="360045" marR="0" indent="-360045" algn="just" rtl="1">
              <a:spcBef>
                <a:spcPts val="0"/>
              </a:spcBef>
              <a:spcAft>
                <a:spcPts val="600"/>
              </a:spcAft>
              <a:tabLst>
                <a:tab pos="360045" algn="l"/>
                <a:tab pos="540385" algn="l"/>
              </a:tabLst>
            </a:pPr>
            <a:r>
              <a:rPr lang="ar-SA" sz="1100" b="1" dirty="0">
                <a:solidFill>
                  <a:srgbClr val="575756"/>
                </a:solidFill>
                <a:latin typeface="Univers"/>
                <a:ea typeface="Yu Mincho"/>
                <a:cs typeface="Noto Naskh Arabic UI"/>
              </a:rPr>
              <a:t>المصدر:</a:t>
            </a:r>
            <a:r>
              <a:rPr lang="ar-SA" sz="1100" dirty="0">
                <a:solidFill>
                  <a:srgbClr val="575756"/>
                </a:solidFill>
                <a:latin typeface="Univers"/>
                <a:ea typeface="Yu Mincho"/>
                <a:cs typeface="Noto Naskh Arabic UI"/>
              </a:rPr>
              <a:t>  </a:t>
            </a:r>
            <a:r>
              <a:rPr lang="ar-SA" sz="1100" dirty="0">
                <a:solidFill>
                  <a:srgbClr val="202124"/>
                </a:solidFill>
                <a:latin typeface="Univers"/>
                <a:ea typeface="Yu Mincho"/>
                <a:cs typeface="Times New Roman" panose="02020603050405020304" pitchFamily="18" charset="0"/>
              </a:rPr>
              <a:t>حسابات</a:t>
            </a:r>
            <a:r>
              <a:rPr lang="ar-SA" sz="1100" dirty="0">
                <a:solidFill>
                  <a:srgbClr val="202124"/>
                </a:solidFill>
                <a:latin typeface="Univers"/>
                <a:ea typeface="Yu Mincho"/>
                <a:cs typeface="Univers"/>
              </a:rPr>
              <a:t> </a:t>
            </a:r>
            <a:r>
              <a:rPr lang="ar-SA" sz="1100" dirty="0">
                <a:solidFill>
                  <a:srgbClr val="202124"/>
                </a:solidFill>
                <a:latin typeface="Univers"/>
                <a:ea typeface="Yu Mincho"/>
                <a:cs typeface="Times New Roman" panose="02020603050405020304" pitchFamily="18" charset="0"/>
              </a:rPr>
              <a:t>المؤلفين</a:t>
            </a:r>
            <a:r>
              <a:rPr lang="ar-SA" sz="1100" dirty="0">
                <a:solidFill>
                  <a:srgbClr val="575756"/>
                </a:solidFill>
                <a:latin typeface="Univers"/>
                <a:ea typeface="Yu Mincho"/>
                <a:cs typeface="Noto Naskh Arabic UI"/>
              </a:rPr>
              <a:t>. تم الحصول على البيانات السكانية من قاعدة بيانات إدارة الشؤون الاقتصادية والاجتماعية التابعة للأمم المتحدة (في حزيران/يونيو </a:t>
            </a:r>
            <a:r>
              <a:rPr lang="ar-SA" sz="1100" dirty="0" smtClean="0">
                <a:solidFill>
                  <a:srgbClr val="575756"/>
                </a:solidFill>
                <a:latin typeface="Univers"/>
                <a:ea typeface="Yu Mincho"/>
                <a:cs typeface="Noto Naskh Arabic UI"/>
              </a:rPr>
              <a:t>2021</a:t>
            </a:r>
            <a:r>
              <a:rPr lang="en-US" sz="1100" dirty="0" smtClean="0">
                <a:solidFill>
                  <a:srgbClr val="575756"/>
                </a:solidFill>
                <a:latin typeface="Univers"/>
                <a:ea typeface="Yu Mincho"/>
                <a:cs typeface="Noto Naskh Arabic UI"/>
              </a:rPr>
              <a:t>(.</a:t>
            </a:r>
          </a:p>
          <a:p>
            <a:pPr marL="360045" marR="0" indent="-360045" algn="just" rtl="1">
              <a:spcBef>
                <a:spcPts val="0"/>
              </a:spcBef>
              <a:spcAft>
                <a:spcPts val="600"/>
              </a:spcAft>
              <a:tabLst>
                <a:tab pos="360045" algn="l"/>
                <a:tab pos="540385" algn="l"/>
              </a:tabLst>
            </a:pPr>
            <a:r>
              <a:rPr lang="ar-SA" sz="1100" b="1" dirty="0" smtClean="0">
                <a:solidFill>
                  <a:srgbClr val="575756"/>
                </a:solidFill>
                <a:latin typeface="Univers"/>
                <a:ea typeface="Yu Mincho"/>
                <a:cs typeface="Noto Naskh Arabic UI"/>
              </a:rPr>
              <a:t>ملاحظات:</a:t>
            </a:r>
            <a:r>
              <a:rPr lang="ar-SA" sz="1100" dirty="0" smtClean="0">
                <a:solidFill>
                  <a:srgbClr val="575756"/>
                </a:solidFill>
                <a:latin typeface="Univers"/>
                <a:ea typeface="Yu Mincho"/>
                <a:cs typeface="Noto Naskh Arabic UI"/>
              </a:rPr>
              <a:t> </a:t>
            </a:r>
            <a:r>
              <a:rPr lang="ar-SA" sz="1100" dirty="0">
                <a:solidFill>
                  <a:srgbClr val="575756"/>
                </a:solidFill>
                <a:latin typeface="Univers"/>
                <a:ea typeface="Yu Mincho"/>
                <a:cs typeface="Noto Naskh Arabic UI"/>
              </a:rPr>
              <a:t>تُحسب المتوسطات المرجحة للسكان في الدول </a:t>
            </a:r>
            <a:r>
              <a:rPr lang="ar-SA" sz="1100" dirty="0" smtClean="0">
                <a:solidFill>
                  <a:srgbClr val="575756"/>
                </a:solidFill>
                <a:latin typeface="Univers"/>
                <a:ea typeface="Yu Mincho"/>
                <a:cs typeface="Noto Naskh Arabic UI"/>
              </a:rPr>
              <a:t>باستخدام </a:t>
            </a:r>
            <a:r>
              <a:rPr lang="ar-SA" sz="1100" dirty="0">
                <a:solidFill>
                  <a:srgbClr val="575756"/>
                </a:solidFill>
                <a:latin typeface="Univers"/>
                <a:ea typeface="Yu Mincho"/>
                <a:cs typeface="Noto Naskh Arabic UI"/>
              </a:rPr>
              <a:t>عدد السكان في عامي 2015 و2019 لخط الأساس والمسح الأخير، على التوالي. وبالنسبة للمغرب، تنقص بيانات مؤشر الفجوة العمرية في الدراسة. ولذلك أعيد ترجيح البعد التعليمي بحيث يحصل مؤشر الالتحاق بالمدراس على ضعف ترجيح مؤشر التحصيل التعليمي للكبار، نظراً للارتباط المرتفع نسبياً بين التحاق الأطفال في الدراسة والفجوة العمرية في الدراسة. وفي حالة مصر,تنقص بيانات الحمل المبكر وفي حالة الأردن، تنقص بيانات تغذية الأطفال في المسح الاخير. وفي هذه الحالات، أعيد ترجيح البعد الصحي بالتساوي بين المؤشرين المتبقيين. في الأردن، تنقص بيانات مؤشر الكهرباء. وأعيد ترجيح بُعد الحصول على الخدمات بالتساوي بين المؤشرين المتبقيين. وفي جميع الحالات، يطبق النهج المذكور عبر خط الأساس والمسح الأخير للحفاظ على إمكانية مقارنة النتائج. </a:t>
            </a:r>
            <a:endParaRPr lang="en-US" sz="1100" dirty="0">
              <a:solidFill>
                <a:srgbClr val="575756"/>
              </a:solidFill>
              <a:latin typeface="Univers"/>
              <a:ea typeface="Yu Mincho"/>
              <a:cs typeface="Noto Naskh Arabic UI"/>
            </a:endParaRPr>
          </a:p>
        </p:txBody>
      </p:sp>
      <p:graphicFrame>
        <p:nvGraphicFramePr>
          <p:cNvPr id="6" name="Chart 5">
            <a:extLst>
              <a:ext uri="{FF2B5EF4-FFF2-40B4-BE49-F238E27FC236}">
                <a16:creationId xmlns:a16="http://schemas.microsoft.com/office/drawing/2014/main" id="{00000000-0008-0000-0000-000002000000}"/>
              </a:ext>
            </a:extLst>
          </p:cNvPr>
          <p:cNvGraphicFramePr/>
          <p:nvPr>
            <p:extLst>
              <p:ext uri="{D42A27DB-BD31-4B8C-83A1-F6EECF244321}">
                <p14:modId xmlns:p14="http://schemas.microsoft.com/office/powerpoint/2010/main" val="3240968735"/>
              </p:ext>
            </p:extLst>
          </p:nvPr>
        </p:nvGraphicFramePr>
        <p:xfrm>
          <a:off x="1516339" y="1483330"/>
          <a:ext cx="9598193" cy="39161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7874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7276" y="697964"/>
            <a:ext cx="10635049" cy="888705"/>
          </a:xfrm>
          <a:prstGeom prst="rect">
            <a:avLst/>
          </a:prstGeom>
        </p:spPr>
        <p:txBody>
          <a:bodyPr wrap="square">
            <a:spAutoFit/>
          </a:bodyPr>
          <a:lstStyle/>
          <a:p>
            <a:pPr algn="r" rtl="1">
              <a:lnSpc>
                <a:spcPts val="1600"/>
              </a:lnSpc>
              <a:spcBef>
                <a:spcPts val="2400"/>
              </a:spcBef>
              <a:spcAft>
                <a:spcPts val="600"/>
              </a:spcAft>
              <a:tabLst>
                <a:tab pos="611505" algn="l"/>
              </a:tabLst>
            </a:pPr>
            <a:r>
              <a:rPr lang="ar-LB" b="1" dirty="0">
                <a:solidFill>
                  <a:srgbClr val="009BD9"/>
                </a:solidFill>
                <a:latin typeface="Neo Sans Arabic"/>
                <a:ea typeface="Times New Roman" panose="02020603050405020304" pitchFamily="18" charset="0"/>
              </a:rPr>
              <a:t>الشكل </a:t>
            </a:r>
            <a:r>
              <a:rPr lang="en-US" b="1" dirty="0" smtClean="0">
                <a:solidFill>
                  <a:srgbClr val="009BD9"/>
                </a:solidFill>
                <a:latin typeface="Neo Sans Arabic"/>
                <a:ea typeface="Times New Roman" panose="02020603050405020304" pitchFamily="18" charset="0"/>
              </a:rPr>
              <a:t>2</a:t>
            </a:r>
            <a:r>
              <a:rPr lang="ar-LB" b="1" dirty="0" smtClean="0">
                <a:solidFill>
                  <a:srgbClr val="009BD9"/>
                </a:solidFill>
                <a:latin typeface="Neo Sans Arabic"/>
                <a:ea typeface="Times New Roman" panose="02020603050405020304" pitchFamily="18" charset="0"/>
              </a:rPr>
              <a:t>-</a:t>
            </a:r>
            <a:r>
              <a:rPr lang="ar-LB" dirty="0" smtClean="0">
                <a:solidFill>
                  <a:srgbClr val="009BD9"/>
                </a:solidFill>
                <a:latin typeface="Neo Sans Arabic"/>
                <a:ea typeface="Times New Roman" panose="02020603050405020304" pitchFamily="18" charset="0"/>
              </a:rPr>
              <a:t>متوسط </a:t>
            </a:r>
            <a:r>
              <a:rPr lang="ar-LB" dirty="0">
                <a:solidFill>
                  <a:srgbClr val="009BD9"/>
                </a:solidFill>
                <a:latin typeface="Neo Sans Arabic"/>
                <a:ea typeface="Times New Roman" panose="02020603050405020304" pitchFamily="18" charset="0"/>
              </a:rPr>
              <a:t>شدة </a:t>
            </a:r>
            <a:r>
              <a:rPr lang="ar-LB" dirty="0" smtClean="0">
                <a:solidFill>
                  <a:srgbClr val="009BD9"/>
                </a:solidFill>
                <a:latin typeface="Neo Sans Arabic"/>
                <a:ea typeface="Times New Roman" panose="02020603050405020304" pitchFamily="18" charset="0"/>
              </a:rPr>
              <a:t>الحرمان</a:t>
            </a:r>
            <a:r>
              <a:rPr lang="en-US" dirty="0" smtClean="0">
                <a:solidFill>
                  <a:srgbClr val="009BD9"/>
                </a:solidFill>
                <a:latin typeface="Neo Sans Arabic"/>
                <a:ea typeface="Times New Roman" panose="02020603050405020304" pitchFamily="18" charset="0"/>
              </a:rPr>
              <a:t> </a:t>
            </a:r>
            <a:r>
              <a:rPr lang="ar-LB" dirty="0">
                <a:solidFill>
                  <a:srgbClr val="009BD9"/>
                </a:solidFill>
                <a:latin typeface="Neo Sans Arabic"/>
                <a:ea typeface="Times New Roman" panose="02020603050405020304" pitchFamily="18" charset="0"/>
              </a:rPr>
              <a:t>وفقًا للدليل العربي</a:t>
            </a:r>
            <a:r>
              <a:rPr lang="en-US" dirty="0">
                <a:solidFill>
                  <a:srgbClr val="009BD9"/>
                </a:solidFill>
                <a:latin typeface="Neo Sans Arabic"/>
                <a:ea typeface="Times New Roman" panose="02020603050405020304" pitchFamily="18" charset="0"/>
              </a:rPr>
              <a:t> </a:t>
            </a:r>
            <a:r>
              <a:rPr lang="ar-LB" dirty="0">
                <a:solidFill>
                  <a:srgbClr val="009BD9"/>
                </a:solidFill>
                <a:latin typeface="Neo Sans Arabic"/>
                <a:ea typeface="Times New Roman" panose="02020603050405020304" pitchFamily="18" charset="0"/>
              </a:rPr>
              <a:t>المنقّح للفقر المتعدد </a:t>
            </a:r>
            <a:r>
              <a:rPr lang="ar-LB" dirty="0" smtClean="0">
                <a:solidFill>
                  <a:srgbClr val="009BD9"/>
                </a:solidFill>
                <a:latin typeface="Neo Sans Arabic"/>
                <a:ea typeface="Times New Roman" panose="02020603050405020304" pitchFamily="18" charset="0"/>
              </a:rPr>
              <a:t>الأبعاد</a:t>
            </a:r>
            <a:endParaRPr lang="en-US" dirty="0">
              <a:solidFill>
                <a:srgbClr val="009BD9"/>
              </a:solidFill>
              <a:latin typeface="Neo Sans Arabic"/>
              <a:ea typeface="Times New Roman" panose="02020603050405020304" pitchFamily="18" charset="0"/>
            </a:endParaRPr>
          </a:p>
          <a:p>
            <a:pPr algn="r" rtl="1">
              <a:lnSpc>
                <a:spcPts val="1600"/>
              </a:lnSpc>
              <a:spcBef>
                <a:spcPts val="2400"/>
              </a:spcBef>
              <a:spcAft>
                <a:spcPts val="600"/>
              </a:spcAft>
              <a:tabLst>
                <a:tab pos="611505" algn="l"/>
              </a:tabLst>
            </a:pPr>
            <a:endParaRPr lang="en-US" dirty="0">
              <a:solidFill>
                <a:srgbClr val="009BD9"/>
              </a:solidFill>
              <a:latin typeface="Neo Sans Arabic"/>
              <a:ea typeface="Times New Roman" panose="02020603050405020304" pitchFamily="18" charset="0"/>
            </a:endParaRPr>
          </a:p>
        </p:txBody>
      </p:sp>
      <p:sp>
        <p:nvSpPr>
          <p:cNvPr id="4" name="Rectangle 3"/>
          <p:cNvSpPr/>
          <p:nvPr/>
        </p:nvSpPr>
        <p:spPr>
          <a:xfrm>
            <a:off x="2533142" y="5312772"/>
            <a:ext cx="8686800" cy="507831"/>
          </a:xfrm>
          <a:prstGeom prst="rect">
            <a:avLst/>
          </a:prstGeom>
        </p:spPr>
        <p:txBody>
          <a:bodyPr wrap="square">
            <a:spAutoFit/>
          </a:bodyPr>
          <a:lstStyle/>
          <a:p>
            <a:pPr marL="360045" marR="0" indent="-360045" algn="just" rtl="1">
              <a:spcBef>
                <a:spcPts val="0"/>
              </a:spcBef>
              <a:spcAft>
                <a:spcPts val="600"/>
              </a:spcAft>
              <a:tabLst>
                <a:tab pos="360045" algn="l"/>
                <a:tab pos="540385" algn="l"/>
              </a:tabLst>
            </a:pPr>
            <a:r>
              <a:rPr lang="ar-SA" sz="1100" b="1" dirty="0">
                <a:solidFill>
                  <a:srgbClr val="575756"/>
                </a:solidFill>
                <a:latin typeface="Univers"/>
                <a:ea typeface="Yu Mincho"/>
                <a:cs typeface="Noto Naskh Arabic UI"/>
              </a:rPr>
              <a:t>المصدر:</a:t>
            </a:r>
            <a:r>
              <a:rPr lang="ar-SA" sz="1100" dirty="0">
                <a:solidFill>
                  <a:srgbClr val="575756"/>
                </a:solidFill>
                <a:latin typeface="Univers"/>
                <a:ea typeface="Yu Mincho"/>
                <a:cs typeface="Noto Naskh Arabic UI"/>
              </a:rPr>
              <a:t> </a:t>
            </a:r>
            <a:r>
              <a:rPr lang="ar-SA" sz="1100" dirty="0">
                <a:solidFill>
                  <a:srgbClr val="202124"/>
                </a:solidFill>
                <a:latin typeface="Univers"/>
                <a:ea typeface="Yu Mincho"/>
                <a:cs typeface="Times New Roman" panose="02020603050405020304" pitchFamily="18" charset="0"/>
              </a:rPr>
              <a:t>حسابات</a:t>
            </a:r>
            <a:r>
              <a:rPr lang="ar-SA" sz="1100" dirty="0">
                <a:solidFill>
                  <a:srgbClr val="202124"/>
                </a:solidFill>
                <a:latin typeface="Univers"/>
                <a:ea typeface="Yu Mincho"/>
                <a:cs typeface="Univers"/>
              </a:rPr>
              <a:t> </a:t>
            </a:r>
            <a:r>
              <a:rPr lang="ar-SA" sz="1100" dirty="0">
                <a:solidFill>
                  <a:srgbClr val="202124"/>
                </a:solidFill>
                <a:latin typeface="Univers"/>
                <a:ea typeface="Yu Mincho"/>
                <a:cs typeface="Times New Roman" panose="02020603050405020304" pitchFamily="18" charset="0"/>
              </a:rPr>
              <a:t>المؤلفين</a:t>
            </a:r>
            <a:r>
              <a:rPr lang="ar-SA" sz="1100" dirty="0">
                <a:solidFill>
                  <a:srgbClr val="575756"/>
                </a:solidFill>
                <a:latin typeface="Univers"/>
                <a:ea typeface="Yu Mincho"/>
                <a:cs typeface="Noto Naskh Arabic UI"/>
              </a:rPr>
              <a:t>. ا. تم الحصول على البيانات السكانية من قاعدة بيانات إدارة الشؤون الاقتصادية والاجتماعية التابعة للأمم المتحدة (في حزيران/يونيو </a:t>
            </a:r>
            <a:r>
              <a:rPr lang="ar-SA" sz="1100" dirty="0" smtClean="0">
                <a:solidFill>
                  <a:srgbClr val="575756"/>
                </a:solidFill>
                <a:latin typeface="Univers"/>
                <a:ea typeface="Yu Mincho"/>
                <a:cs typeface="Noto Naskh Arabic UI"/>
              </a:rPr>
              <a:t>2021</a:t>
            </a:r>
            <a:r>
              <a:rPr lang="en-US" sz="1100" dirty="0" smtClean="0">
                <a:solidFill>
                  <a:srgbClr val="575756"/>
                </a:solidFill>
                <a:latin typeface="Univers"/>
                <a:ea typeface="Yu Mincho"/>
                <a:cs typeface="Noto Naskh Arabic UI"/>
              </a:rPr>
              <a:t>(</a:t>
            </a:r>
            <a:endParaRPr lang="en-US" sz="1100" dirty="0">
              <a:solidFill>
                <a:srgbClr val="575756"/>
              </a:solidFill>
              <a:latin typeface="Univers"/>
              <a:ea typeface="Yu Mincho"/>
              <a:cs typeface="Noto Naskh Arabic UI"/>
            </a:endParaRPr>
          </a:p>
          <a:p>
            <a:pPr marL="360045" marR="0" indent="-360045" algn="just" rtl="1">
              <a:spcBef>
                <a:spcPts val="0"/>
              </a:spcBef>
              <a:spcAft>
                <a:spcPts val="600"/>
              </a:spcAft>
              <a:tabLst>
                <a:tab pos="360045" algn="l"/>
                <a:tab pos="540385" algn="l"/>
              </a:tabLst>
            </a:pPr>
            <a:r>
              <a:rPr lang="ar-SA" sz="1100" b="1" dirty="0" smtClean="0">
                <a:solidFill>
                  <a:srgbClr val="575756"/>
                </a:solidFill>
                <a:latin typeface="Univers"/>
                <a:ea typeface="Yu Mincho"/>
                <a:cs typeface="Noto Naskh Arabic UI"/>
              </a:rPr>
              <a:t>ملاحظة</a:t>
            </a:r>
            <a:r>
              <a:rPr lang="ar-SA" sz="1100" b="1" dirty="0">
                <a:solidFill>
                  <a:srgbClr val="575756"/>
                </a:solidFill>
                <a:latin typeface="Univers"/>
                <a:ea typeface="Yu Mincho"/>
                <a:cs typeface="Noto Naskh Arabic UI"/>
              </a:rPr>
              <a:t>:</a:t>
            </a:r>
            <a:r>
              <a:rPr lang="ar-SA" sz="1100" dirty="0">
                <a:solidFill>
                  <a:srgbClr val="575756"/>
                </a:solidFill>
                <a:latin typeface="Univers"/>
                <a:ea typeface="Yu Mincho"/>
                <a:cs typeface="Noto Naskh Arabic UI"/>
              </a:rPr>
              <a:t> تُحسب المتوسطات المرجحة للسكان في </a:t>
            </a:r>
            <a:r>
              <a:rPr lang="ar-SA" sz="1100" dirty="0">
                <a:solidFill>
                  <a:srgbClr val="575756"/>
                </a:solidFill>
                <a:latin typeface="Univers"/>
                <a:ea typeface="Yu Mincho"/>
                <a:cs typeface="Times New Roman" panose="02020603050405020304" pitchFamily="18" charset="0"/>
              </a:rPr>
              <a:t>الدول</a:t>
            </a:r>
            <a:r>
              <a:rPr lang="ar-SA" sz="1100" dirty="0">
                <a:solidFill>
                  <a:srgbClr val="575756"/>
                </a:solidFill>
                <a:latin typeface="Univers"/>
                <a:ea typeface="Yu Mincho"/>
                <a:cs typeface="Noto Naskh Arabic UI"/>
              </a:rPr>
              <a:t> </a:t>
            </a:r>
            <a:r>
              <a:rPr lang="ar-SA" sz="1100" dirty="0" smtClean="0">
                <a:solidFill>
                  <a:srgbClr val="575756"/>
                </a:solidFill>
                <a:latin typeface="Univers"/>
                <a:ea typeface="Yu Mincho"/>
                <a:cs typeface="Noto Naskh Arabic UI"/>
              </a:rPr>
              <a:t>باستخدام </a:t>
            </a:r>
            <a:r>
              <a:rPr lang="ar-SA" sz="1100" dirty="0">
                <a:solidFill>
                  <a:srgbClr val="575756"/>
                </a:solidFill>
                <a:latin typeface="Univers"/>
                <a:ea typeface="Yu Mincho"/>
                <a:cs typeface="Noto Naskh Arabic UI"/>
              </a:rPr>
              <a:t>عدد السكان في عامي 2015 و2019 لخط الأساس والمسح الأخير، على التوالي.</a:t>
            </a:r>
            <a:endParaRPr lang="en-US" sz="1100" dirty="0">
              <a:solidFill>
                <a:srgbClr val="575756"/>
              </a:solidFill>
              <a:latin typeface="Univers"/>
              <a:ea typeface="Yu Mincho"/>
              <a:cs typeface="Noto Naskh Arabic UI"/>
            </a:endParaRPr>
          </a:p>
        </p:txBody>
      </p:sp>
      <p:graphicFrame>
        <p:nvGraphicFramePr>
          <p:cNvPr id="5" name="Chart 4">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2415842692"/>
              </p:ext>
            </p:extLst>
          </p:nvPr>
        </p:nvGraphicFramePr>
        <p:xfrm>
          <a:off x="886968" y="1402122"/>
          <a:ext cx="10332974" cy="36865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6191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0206" y="846883"/>
            <a:ext cx="10635049" cy="297838"/>
          </a:xfrm>
          <a:prstGeom prst="rect">
            <a:avLst/>
          </a:prstGeom>
        </p:spPr>
        <p:txBody>
          <a:bodyPr wrap="square">
            <a:spAutoFit/>
          </a:bodyPr>
          <a:lstStyle/>
          <a:p>
            <a:pPr algn="r" rtl="1">
              <a:lnSpc>
                <a:spcPts val="1600"/>
              </a:lnSpc>
              <a:spcBef>
                <a:spcPts val="2400"/>
              </a:spcBef>
              <a:spcAft>
                <a:spcPts val="600"/>
              </a:spcAft>
              <a:tabLst>
                <a:tab pos="611505" algn="l"/>
              </a:tabLst>
            </a:pPr>
            <a:r>
              <a:rPr lang="ar-LB" b="1" dirty="0">
                <a:solidFill>
                  <a:srgbClr val="009BD9"/>
                </a:solidFill>
                <a:latin typeface="Neo Sans Arabic"/>
                <a:ea typeface="Times New Roman" panose="02020603050405020304" pitchFamily="18" charset="0"/>
              </a:rPr>
              <a:t>الشكل </a:t>
            </a:r>
            <a:r>
              <a:rPr lang="en-US" b="1" dirty="0" smtClean="0">
                <a:solidFill>
                  <a:srgbClr val="009BD9"/>
                </a:solidFill>
                <a:latin typeface="Neo Sans Arabic"/>
                <a:ea typeface="Times New Roman" panose="02020603050405020304" pitchFamily="18" charset="0"/>
              </a:rPr>
              <a:t>3</a:t>
            </a:r>
            <a:r>
              <a:rPr lang="ar-LB" dirty="0">
                <a:solidFill>
                  <a:srgbClr val="009BD9"/>
                </a:solidFill>
                <a:latin typeface="Neo Sans Arabic"/>
                <a:ea typeface="Times New Roman" panose="02020603050405020304" pitchFamily="18" charset="0"/>
              </a:rPr>
              <a:t>-</a:t>
            </a:r>
            <a:r>
              <a:rPr lang="ar-SA" dirty="0">
                <a:solidFill>
                  <a:srgbClr val="009BD9"/>
                </a:solidFill>
                <a:latin typeface="Neo Sans Arabic"/>
                <a:ea typeface="Times New Roman" panose="02020603050405020304" pitchFamily="18" charset="0"/>
              </a:rPr>
              <a:t>دليل الفقر المتعدد الأبعاد في الدول العربية المتوسطة الدخل مع مرور </a:t>
            </a:r>
            <a:r>
              <a:rPr lang="ar-SA" dirty="0" smtClean="0">
                <a:solidFill>
                  <a:srgbClr val="009BD9"/>
                </a:solidFill>
                <a:latin typeface="Neo Sans Arabic"/>
                <a:ea typeface="Times New Roman" panose="02020603050405020304" pitchFamily="18" charset="0"/>
              </a:rPr>
              <a:t>الوقت</a:t>
            </a:r>
            <a:endParaRPr lang="en-US" dirty="0">
              <a:solidFill>
                <a:srgbClr val="009BD9"/>
              </a:solidFill>
              <a:latin typeface="Neo Sans Arabic"/>
              <a:ea typeface="Times New Roman" panose="02020603050405020304" pitchFamily="18" charset="0"/>
            </a:endParaRPr>
          </a:p>
        </p:txBody>
      </p:sp>
      <p:sp>
        <p:nvSpPr>
          <p:cNvPr id="3" name="Rectangle 2"/>
          <p:cNvSpPr/>
          <p:nvPr/>
        </p:nvSpPr>
        <p:spPr>
          <a:xfrm>
            <a:off x="2039112" y="5277532"/>
            <a:ext cx="9079992" cy="677108"/>
          </a:xfrm>
          <a:prstGeom prst="rect">
            <a:avLst/>
          </a:prstGeom>
        </p:spPr>
        <p:txBody>
          <a:bodyPr wrap="square">
            <a:spAutoFit/>
          </a:bodyPr>
          <a:lstStyle/>
          <a:p>
            <a:pPr marL="360045" marR="0" indent="-360045" algn="just" rtl="1">
              <a:spcBef>
                <a:spcPts val="0"/>
              </a:spcBef>
              <a:spcAft>
                <a:spcPts val="600"/>
              </a:spcAft>
              <a:tabLst>
                <a:tab pos="360045" algn="l"/>
                <a:tab pos="540385" algn="l"/>
              </a:tabLst>
            </a:pPr>
            <a:r>
              <a:rPr lang="ar-SA" sz="1100" b="1" dirty="0">
                <a:solidFill>
                  <a:srgbClr val="575756"/>
                </a:solidFill>
                <a:latin typeface="Univers"/>
                <a:ea typeface="Yu Mincho"/>
                <a:cs typeface="Noto Naskh Arabic UI"/>
              </a:rPr>
              <a:t>المصدر:</a:t>
            </a:r>
            <a:r>
              <a:rPr lang="ar-SA" sz="1100" dirty="0">
                <a:solidFill>
                  <a:srgbClr val="575756"/>
                </a:solidFill>
                <a:latin typeface="Univers"/>
                <a:ea typeface="Yu Mincho"/>
                <a:cs typeface="Noto Naskh Arabic UI"/>
              </a:rPr>
              <a:t> </a:t>
            </a:r>
            <a:r>
              <a:rPr lang="ar-SA" sz="1100" dirty="0">
                <a:solidFill>
                  <a:srgbClr val="202124"/>
                </a:solidFill>
                <a:latin typeface="Univers"/>
                <a:ea typeface="Yu Mincho"/>
                <a:cs typeface="Times New Roman" panose="02020603050405020304" pitchFamily="18" charset="0"/>
              </a:rPr>
              <a:t>حسابات</a:t>
            </a:r>
            <a:r>
              <a:rPr lang="ar-SA" sz="1100" dirty="0">
                <a:solidFill>
                  <a:srgbClr val="202124"/>
                </a:solidFill>
                <a:latin typeface="Univers"/>
                <a:ea typeface="Yu Mincho"/>
                <a:cs typeface="Univers"/>
              </a:rPr>
              <a:t> </a:t>
            </a:r>
            <a:r>
              <a:rPr lang="ar-SA" sz="1100" dirty="0">
                <a:solidFill>
                  <a:srgbClr val="202124"/>
                </a:solidFill>
                <a:latin typeface="Univers"/>
                <a:ea typeface="Yu Mincho"/>
                <a:cs typeface="Times New Roman" panose="02020603050405020304" pitchFamily="18" charset="0"/>
              </a:rPr>
              <a:t>المؤلفين</a:t>
            </a:r>
            <a:r>
              <a:rPr lang="ar-SA" sz="1100" dirty="0" smtClean="0">
                <a:solidFill>
                  <a:srgbClr val="575756"/>
                </a:solidFill>
                <a:latin typeface="Univers"/>
                <a:ea typeface="Yu Mincho"/>
                <a:cs typeface="Noto Naskh Arabic UI"/>
              </a:rPr>
              <a:t>.</a:t>
            </a:r>
            <a:endParaRPr lang="en-US" sz="1100" dirty="0" smtClean="0">
              <a:solidFill>
                <a:srgbClr val="575756"/>
              </a:solidFill>
              <a:latin typeface="Univers"/>
              <a:ea typeface="Yu Mincho"/>
              <a:cs typeface="Noto Naskh Arabic UI"/>
            </a:endParaRPr>
          </a:p>
          <a:p>
            <a:pPr marL="360045" marR="0" indent="-360045" algn="just" rtl="1">
              <a:spcBef>
                <a:spcPts val="0"/>
              </a:spcBef>
              <a:spcAft>
                <a:spcPts val="600"/>
              </a:spcAft>
              <a:tabLst>
                <a:tab pos="360045" algn="l"/>
                <a:tab pos="540385" algn="l"/>
              </a:tabLst>
            </a:pPr>
            <a:r>
              <a:rPr lang="en-US" sz="1100" dirty="0" smtClean="0">
                <a:solidFill>
                  <a:srgbClr val="575756"/>
                </a:solidFill>
                <a:latin typeface="Univers"/>
                <a:ea typeface="Yu Mincho"/>
                <a:cs typeface="Noto Naskh Arabic UI"/>
              </a:rPr>
              <a:t> </a:t>
            </a:r>
            <a:r>
              <a:rPr lang="ar-SA" sz="1100" b="1" dirty="0" smtClean="0">
                <a:solidFill>
                  <a:srgbClr val="575756"/>
                </a:solidFill>
                <a:latin typeface="Univers"/>
                <a:ea typeface="Yu Mincho"/>
                <a:cs typeface="Noto Naskh Arabic UI"/>
              </a:rPr>
              <a:t>ملاحظة</a:t>
            </a:r>
            <a:r>
              <a:rPr lang="en-US" sz="1100" b="1" dirty="0" smtClean="0">
                <a:solidFill>
                  <a:srgbClr val="575756"/>
                </a:solidFill>
                <a:latin typeface="Univers"/>
                <a:ea typeface="Yu Mincho"/>
                <a:cs typeface="Noto Naskh Arabic UI"/>
              </a:rPr>
              <a:t> :</a:t>
            </a:r>
            <a:r>
              <a:rPr lang="ar-SA" sz="1100" dirty="0" smtClean="0">
                <a:solidFill>
                  <a:srgbClr val="575756"/>
                </a:solidFill>
                <a:latin typeface="Univers"/>
                <a:ea typeface="Yu Mincho"/>
                <a:cs typeface="Noto Naskh Arabic UI"/>
              </a:rPr>
              <a:t>تستند </a:t>
            </a:r>
            <a:r>
              <a:rPr lang="ar-SA" sz="1100" dirty="0">
                <a:solidFill>
                  <a:srgbClr val="575756"/>
                </a:solidFill>
                <a:latin typeface="Univers"/>
                <a:ea typeface="Yu Mincho"/>
                <a:cs typeface="Noto Naskh Arabic UI"/>
              </a:rPr>
              <a:t>الأخطاء المعيارية المبلّغ عنها إلى مُقدِّر التباين الخطي الذي وضعه تايلور </a:t>
            </a:r>
            <a:r>
              <a:rPr lang="ar-SA" sz="1100" dirty="0" smtClean="0">
                <a:solidFill>
                  <a:srgbClr val="575756"/>
                </a:solidFill>
                <a:latin typeface="Univers"/>
                <a:ea typeface="Yu Mincho"/>
                <a:cs typeface="Noto Naskh Arabic UI"/>
              </a:rPr>
              <a:t>(</a:t>
            </a:r>
            <a:r>
              <a:rPr lang="en-US" sz="1100" dirty="0" smtClean="0">
                <a:solidFill>
                  <a:srgbClr val="575756"/>
                </a:solidFill>
                <a:latin typeface="Univers"/>
                <a:ea typeface="Yu Mincho"/>
                <a:cs typeface="Noto Naskh Arabic UI"/>
              </a:rPr>
              <a:t>(Taylor-linearized </a:t>
            </a:r>
            <a:r>
              <a:rPr lang="en-US" sz="1100" dirty="0">
                <a:solidFill>
                  <a:srgbClr val="575756"/>
                </a:solidFill>
                <a:latin typeface="Univers"/>
                <a:ea typeface="Yu Mincho"/>
                <a:cs typeface="Noto Naskh Arabic UI"/>
              </a:rPr>
              <a:t>variance </a:t>
            </a:r>
            <a:r>
              <a:rPr lang="en-US" sz="1100" dirty="0" smtClean="0">
                <a:solidFill>
                  <a:srgbClr val="575756"/>
                </a:solidFill>
                <a:latin typeface="Univers"/>
                <a:ea typeface="Yu Mincho"/>
                <a:cs typeface="Noto Naskh Arabic UI"/>
              </a:rPr>
              <a:t>estimator </a:t>
            </a:r>
            <a:r>
              <a:rPr lang="en-US" sz="1100" dirty="0">
                <a:solidFill>
                  <a:srgbClr val="575756"/>
                </a:solidFill>
                <a:latin typeface="Univers"/>
                <a:ea typeface="Yu Mincho"/>
                <a:cs typeface="Noto Naskh Arabic UI"/>
              </a:rPr>
              <a:t>، </a:t>
            </a:r>
            <a:r>
              <a:rPr lang="ar-SA" sz="1100" dirty="0">
                <a:solidFill>
                  <a:srgbClr val="575756"/>
                </a:solidFill>
                <a:latin typeface="Univers"/>
                <a:ea typeface="Yu Mincho"/>
                <a:cs typeface="Noto Naskh Arabic UI"/>
              </a:rPr>
              <a:t>وتراعي تصميم المعاينة، وهي تصحح للطبقة التي تحتوي على وحدة معاينة واحدة. تنقص وحدة المعاينة الأولية لمصر 2018.</a:t>
            </a:r>
            <a:endParaRPr lang="en-US" sz="1100" dirty="0">
              <a:solidFill>
                <a:srgbClr val="575756"/>
              </a:solidFill>
              <a:latin typeface="Univers"/>
              <a:ea typeface="Yu Mincho"/>
              <a:cs typeface="Noto Naskh Arabic UI"/>
            </a:endParaRPr>
          </a:p>
        </p:txBody>
      </p:sp>
      <p:graphicFrame>
        <p:nvGraphicFramePr>
          <p:cNvPr id="6" name="Chart 5">
            <a:extLst>
              <a:ext uri="{FF2B5EF4-FFF2-40B4-BE49-F238E27FC236}">
                <a16:creationId xmlns:a16="http://schemas.microsoft.com/office/drawing/2014/main" id="{00000000-0008-0000-0200-000002000000}"/>
              </a:ext>
            </a:extLst>
          </p:cNvPr>
          <p:cNvGraphicFramePr/>
          <p:nvPr>
            <p:extLst>
              <p:ext uri="{D42A27DB-BD31-4B8C-83A1-F6EECF244321}">
                <p14:modId xmlns:p14="http://schemas.microsoft.com/office/powerpoint/2010/main" val="1320941946"/>
              </p:ext>
            </p:extLst>
          </p:nvPr>
        </p:nvGraphicFramePr>
        <p:xfrm>
          <a:off x="1640277" y="1512757"/>
          <a:ext cx="9748575" cy="36901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64633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0206" y="846883"/>
            <a:ext cx="10635049" cy="297838"/>
          </a:xfrm>
          <a:prstGeom prst="rect">
            <a:avLst/>
          </a:prstGeom>
        </p:spPr>
        <p:txBody>
          <a:bodyPr wrap="square">
            <a:spAutoFit/>
          </a:bodyPr>
          <a:lstStyle/>
          <a:p>
            <a:pPr algn="r" rtl="1">
              <a:lnSpc>
                <a:spcPts val="1600"/>
              </a:lnSpc>
              <a:spcBef>
                <a:spcPts val="2400"/>
              </a:spcBef>
              <a:spcAft>
                <a:spcPts val="600"/>
              </a:spcAft>
              <a:tabLst>
                <a:tab pos="611505" algn="l"/>
              </a:tabLst>
            </a:pPr>
            <a:r>
              <a:rPr lang="ar-LB" b="1" dirty="0">
                <a:solidFill>
                  <a:srgbClr val="009BD9"/>
                </a:solidFill>
                <a:latin typeface="Neo Sans Arabic"/>
                <a:ea typeface="Times New Roman" panose="02020603050405020304" pitchFamily="18" charset="0"/>
              </a:rPr>
              <a:t>الشكل </a:t>
            </a:r>
            <a:r>
              <a:rPr lang="en-US" b="1" dirty="0" smtClean="0">
                <a:solidFill>
                  <a:srgbClr val="009BD9"/>
                </a:solidFill>
                <a:latin typeface="Neo Sans Arabic"/>
                <a:ea typeface="Times New Roman" panose="02020603050405020304" pitchFamily="18" charset="0"/>
              </a:rPr>
              <a:t>4</a:t>
            </a:r>
            <a:r>
              <a:rPr lang="ar-LB" b="1" dirty="0">
                <a:solidFill>
                  <a:srgbClr val="009BD9"/>
                </a:solidFill>
                <a:latin typeface="Neo Sans Arabic"/>
                <a:ea typeface="Times New Roman" panose="02020603050405020304" pitchFamily="18" charset="0"/>
              </a:rPr>
              <a:t>-</a:t>
            </a:r>
            <a:r>
              <a:rPr lang="ar-SA" dirty="0">
                <a:solidFill>
                  <a:srgbClr val="009BD9"/>
                </a:solidFill>
                <a:latin typeface="Neo Sans Arabic"/>
                <a:ea typeface="Times New Roman" panose="02020603050405020304" pitchFamily="18" charset="0"/>
              </a:rPr>
              <a:t>مساهمة الأبعاد في الفقر المتعدد الأبعاد في الدول العربية المتوسطة الدخل</a:t>
            </a:r>
            <a:endParaRPr lang="en-US" dirty="0">
              <a:solidFill>
                <a:srgbClr val="009BD9"/>
              </a:solidFill>
              <a:latin typeface="Neo Sans Arabic"/>
              <a:ea typeface="Times New Roman" panose="02020603050405020304" pitchFamily="18" charset="0"/>
            </a:endParaRPr>
          </a:p>
        </p:txBody>
      </p:sp>
      <p:sp>
        <p:nvSpPr>
          <p:cNvPr id="3" name="Rectangle 2"/>
          <p:cNvSpPr/>
          <p:nvPr/>
        </p:nvSpPr>
        <p:spPr>
          <a:xfrm>
            <a:off x="2039112" y="5277532"/>
            <a:ext cx="9079992" cy="261610"/>
          </a:xfrm>
          <a:prstGeom prst="rect">
            <a:avLst/>
          </a:prstGeom>
        </p:spPr>
        <p:txBody>
          <a:bodyPr wrap="square">
            <a:spAutoFit/>
          </a:bodyPr>
          <a:lstStyle/>
          <a:p>
            <a:pPr marL="360045" marR="0" indent="-360045" algn="just" rtl="1">
              <a:spcBef>
                <a:spcPts val="0"/>
              </a:spcBef>
              <a:spcAft>
                <a:spcPts val="600"/>
              </a:spcAft>
              <a:tabLst>
                <a:tab pos="360045" algn="l"/>
                <a:tab pos="540385" algn="l"/>
              </a:tabLst>
            </a:pPr>
            <a:r>
              <a:rPr lang="ar-SA" sz="1100" b="1" dirty="0">
                <a:solidFill>
                  <a:srgbClr val="575756"/>
                </a:solidFill>
                <a:latin typeface="Univers"/>
                <a:ea typeface="Yu Mincho"/>
                <a:cs typeface="Noto Naskh Arabic UI"/>
              </a:rPr>
              <a:t>المصدر:</a:t>
            </a:r>
            <a:r>
              <a:rPr lang="ar-SA" sz="1100" dirty="0">
                <a:solidFill>
                  <a:srgbClr val="575756"/>
                </a:solidFill>
                <a:latin typeface="Univers"/>
                <a:ea typeface="Yu Mincho"/>
                <a:cs typeface="Noto Naskh Arabic UI"/>
              </a:rPr>
              <a:t> </a:t>
            </a:r>
            <a:r>
              <a:rPr lang="ar-SA" sz="1100" dirty="0">
                <a:solidFill>
                  <a:srgbClr val="202124"/>
                </a:solidFill>
                <a:latin typeface="Univers"/>
                <a:ea typeface="Yu Mincho"/>
                <a:cs typeface="Times New Roman" panose="02020603050405020304" pitchFamily="18" charset="0"/>
              </a:rPr>
              <a:t>حسابات</a:t>
            </a:r>
            <a:r>
              <a:rPr lang="ar-SA" sz="1100" dirty="0">
                <a:solidFill>
                  <a:srgbClr val="202124"/>
                </a:solidFill>
                <a:latin typeface="Univers"/>
                <a:ea typeface="Yu Mincho"/>
                <a:cs typeface="Univers"/>
              </a:rPr>
              <a:t> </a:t>
            </a:r>
            <a:r>
              <a:rPr lang="ar-SA" sz="1100" dirty="0">
                <a:solidFill>
                  <a:srgbClr val="202124"/>
                </a:solidFill>
                <a:latin typeface="Univers"/>
                <a:ea typeface="Yu Mincho"/>
                <a:cs typeface="Times New Roman" panose="02020603050405020304" pitchFamily="18" charset="0"/>
              </a:rPr>
              <a:t>المؤلفين</a:t>
            </a:r>
            <a:r>
              <a:rPr lang="ar-SA" sz="1100" dirty="0" smtClean="0">
                <a:solidFill>
                  <a:srgbClr val="575756"/>
                </a:solidFill>
                <a:latin typeface="Univers"/>
                <a:ea typeface="Yu Mincho"/>
                <a:cs typeface="Noto Naskh Arabic UI"/>
              </a:rPr>
              <a:t>.</a:t>
            </a:r>
            <a:endParaRPr lang="en-US" sz="1100" dirty="0" smtClean="0">
              <a:solidFill>
                <a:srgbClr val="575756"/>
              </a:solidFill>
              <a:latin typeface="Univers"/>
              <a:ea typeface="Yu Mincho"/>
              <a:cs typeface="Noto Naskh Arabic UI"/>
            </a:endParaRPr>
          </a:p>
        </p:txBody>
      </p:sp>
      <p:graphicFrame>
        <p:nvGraphicFramePr>
          <p:cNvPr id="5" name="Chart 4">
            <a:extLst>
              <a:ext uri="{FF2B5EF4-FFF2-40B4-BE49-F238E27FC236}">
                <a16:creationId xmlns:a16="http://schemas.microsoft.com/office/drawing/2014/main" id="{00000000-0008-0000-0400-000003000000}"/>
              </a:ext>
            </a:extLst>
          </p:cNvPr>
          <p:cNvGraphicFramePr/>
          <p:nvPr>
            <p:extLst>
              <p:ext uri="{D42A27DB-BD31-4B8C-83A1-F6EECF244321}">
                <p14:modId xmlns:p14="http://schemas.microsoft.com/office/powerpoint/2010/main" val="1957978116"/>
              </p:ext>
            </p:extLst>
          </p:nvPr>
        </p:nvGraphicFramePr>
        <p:xfrm>
          <a:off x="1860804" y="1234752"/>
          <a:ext cx="9258300" cy="39527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83556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0206" y="846883"/>
            <a:ext cx="10635049" cy="297838"/>
          </a:xfrm>
          <a:prstGeom prst="rect">
            <a:avLst/>
          </a:prstGeom>
        </p:spPr>
        <p:txBody>
          <a:bodyPr wrap="square">
            <a:spAutoFit/>
          </a:bodyPr>
          <a:lstStyle/>
          <a:p>
            <a:pPr algn="r" rtl="1">
              <a:lnSpc>
                <a:spcPts val="1600"/>
              </a:lnSpc>
              <a:spcBef>
                <a:spcPts val="2400"/>
              </a:spcBef>
              <a:spcAft>
                <a:spcPts val="600"/>
              </a:spcAft>
              <a:tabLst>
                <a:tab pos="611505" algn="l"/>
              </a:tabLst>
            </a:pPr>
            <a:r>
              <a:rPr lang="ar-LB" b="1" dirty="0">
                <a:solidFill>
                  <a:srgbClr val="009BD9"/>
                </a:solidFill>
                <a:latin typeface="Neo Sans Arabic"/>
                <a:ea typeface="Times New Roman" panose="02020603050405020304" pitchFamily="18" charset="0"/>
              </a:rPr>
              <a:t>الشكل </a:t>
            </a:r>
            <a:r>
              <a:rPr lang="en-US" b="1" dirty="0" smtClean="0">
                <a:solidFill>
                  <a:srgbClr val="009BD9"/>
                </a:solidFill>
                <a:latin typeface="Neo Sans Arabic"/>
                <a:ea typeface="Times New Roman" panose="02020603050405020304" pitchFamily="18" charset="0"/>
              </a:rPr>
              <a:t>5</a:t>
            </a:r>
            <a:r>
              <a:rPr lang="ar-LB" b="1" dirty="0" smtClean="0">
                <a:solidFill>
                  <a:srgbClr val="009BD9"/>
                </a:solidFill>
                <a:latin typeface="Neo Sans Arabic"/>
                <a:ea typeface="Times New Roman" panose="02020603050405020304" pitchFamily="18" charset="0"/>
              </a:rPr>
              <a:t>-</a:t>
            </a:r>
            <a:r>
              <a:rPr lang="ar-SA" dirty="0" smtClean="0">
                <a:solidFill>
                  <a:srgbClr val="009BD9"/>
                </a:solidFill>
                <a:latin typeface="Neo Sans Arabic"/>
                <a:ea typeface="Times New Roman" panose="02020603050405020304" pitchFamily="18" charset="0"/>
              </a:rPr>
              <a:t>نسبة </a:t>
            </a:r>
            <a:r>
              <a:rPr lang="ar-SA" dirty="0">
                <a:solidFill>
                  <a:srgbClr val="009BD9"/>
                </a:solidFill>
                <a:latin typeface="Neo Sans Arabic"/>
                <a:ea typeface="Times New Roman" panose="02020603050405020304" pitchFamily="18" charset="0"/>
              </a:rPr>
              <a:t>الفقر المتعدد الأبعاد في الدول العربية المتوسطة </a:t>
            </a:r>
            <a:r>
              <a:rPr lang="ar-SA" dirty="0" smtClean="0">
                <a:solidFill>
                  <a:srgbClr val="009BD9"/>
                </a:solidFill>
                <a:latin typeface="Neo Sans Arabic"/>
                <a:ea typeface="Times New Roman" panose="02020603050405020304" pitchFamily="18" charset="0"/>
              </a:rPr>
              <a:t>الدخل</a:t>
            </a:r>
            <a:r>
              <a:rPr lang="en-US" dirty="0" smtClean="0">
                <a:solidFill>
                  <a:srgbClr val="009BD9"/>
                </a:solidFill>
                <a:latin typeface="Neo Sans Arabic"/>
                <a:ea typeface="Times New Roman" panose="02020603050405020304" pitchFamily="18" charset="0"/>
              </a:rPr>
              <a:t> </a:t>
            </a:r>
            <a:r>
              <a:rPr lang="ar-LB" dirty="0">
                <a:solidFill>
                  <a:srgbClr val="009BD9"/>
                </a:solidFill>
                <a:latin typeface="Neo Sans Arabic"/>
                <a:ea typeface="Times New Roman" panose="02020603050405020304" pitchFamily="18" charset="0"/>
              </a:rPr>
              <a:t>حسب منطقة </a:t>
            </a:r>
            <a:r>
              <a:rPr lang="ar-LB" dirty="0" smtClean="0">
                <a:solidFill>
                  <a:srgbClr val="009BD9"/>
                </a:solidFill>
                <a:latin typeface="Neo Sans Arabic"/>
                <a:ea typeface="Times New Roman" panose="02020603050405020304" pitchFamily="18" charset="0"/>
              </a:rPr>
              <a:t>السكن</a:t>
            </a:r>
            <a:r>
              <a:rPr lang="en-US" dirty="0" smtClean="0">
                <a:solidFill>
                  <a:srgbClr val="009BD9"/>
                </a:solidFill>
                <a:latin typeface="Neo Sans Arabic"/>
                <a:ea typeface="Times New Roman" panose="02020603050405020304" pitchFamily="18" charset="0"/>
              </a:rPr>
              <a:t> </a:t>
            </a:r>
            <a:r>
              <a:rPr lang="ar-SA" dirty="0" smtClean="0">
                <a:solidFill>
                  <a:srgbClr val="009BD9"/>
                </a:solidFill>
                <a:latin typeface="Neo Sans Arabic"/>
                <a:ea typeface="Times New Roman" panose="02020603050405020304" pitchFamily="18" charset="0"/>
              </a:rPr>
              <a:t> </a:t>
            </a:r>
            <a:endParaRPr lang="en-US" dirty="0">
              <a:solidFill>
                <a:srgbClr val="009BD9"/>
              </a:solidFill>
              <a:latin typeface="Neo Sans Arabic"/>
              <a:ea typeface="Times New Roman" panose="02020603050405020304" pitchFamily="18" charset="0"/>
            </a:endParaRPr>
          </a:p>
        </p:txBody>
      </p:sp>
      <p:sp>
        <p:nvSpPr>
          <p:cNvPr id="3" name="Rectangle 2"/>
          <p:cNvSpPr/>
          <p:nvPr/>
        </p:nvSpPr>
        <p:spPr>
          <a:xfrm>
            <a:off x="2039112" y="5277532"/>
            <a:ext cx="9079992" cy="261610"/>
          </a:xfrm>
          <a:prstGeom prst="rect">
            <a:avLst/>
          </a:prstGeom>
        </p:spPr>
        <p:txBody>
          <a:bodyPr wrap="square">
            <a:spAutoFit/>
          </a:bodyPr>
          <a:lstStyle/>
          <a:p>
            <a:pPr marL="360045" marR="0" indent="-360045" algn="just" rtl="1">
              <a:spcBef>
                <a:spcPts val="0"/>
              </a:spcBef>
              <a:spcAft>
                <a:spcPts val="600"/>
              </a:spcAft>
              <a:tabLst>
                <a:tab pos="360045" algn="l"/>
                <a:tab pos="540385" algn="l"/>
              </a:tabLst>
            </a:pPr>
            <a:r>
              <a:rPr lang="ar-SA" sz="1100" b="1" dirty="0">
                <a:solidFill>
                  <a:srgbClr val="575756"/>
                </a:solidFill>
                <a:latin typeface="Univers"/>
                <a:ea typeface="Yu Mincho"/>
                <a:cs typeface="Noto Naskh Arabic UI"/>
              </a:rPr>
              <a:t>المصدر:</a:t>
            </a:r>
            <a:r>
              <a:rPr lang="ar-SA" sz="1100" dirty="0">
                <a:solidFill>
                  <a:srgbClr val="575756"/>
                </a:solidFill>
                <a:latin typeface="Univers"/>
                <a:ea typeface="Yu Mincho"/>
                <a:cs typeface="Noto Naskh Arabic UI"/>
              </a:rPr>
              <a:t> </a:t>
            </a:r>
            <a:r>
              <a:rPr lang="ar-SA" sz="1100" dirty="0">
                <a:solidFill>
                  <a:srgbClr val="202124"/>
                </a:solidFill>
                <a:latin typeface="Univers"/>
                <a:ea typeface="Yu Mincho"/>
                <a:cs typeface="Times New Roman" panose="02020603050405020304" pitchFamily="18" charset="0"/>
              </a:rPr>
              <a:t>حسابات</a:t>
            </a:r>
            <a:r>
              <a:rPr lang="ar-SA" sz="1100" dirty="0">
                <a:solidFill>
                  <a:srgbClr val="202124"/>
                </a:solidFill>
                <a:latin typeface="Univers"/>
                <a:ea typeface="Yu Mincho"/>
                <a:cs typeface="Univers"/>
              </a:rPr>
              <a:t> </a:t>
            </a:r>
            <a:r>
              <a:rPr lang="ar-SA" sz="1100" dirty="0">
                <a:solidFill>
                  <a:srgbClr val="202124"/>
                </a:solidFill>
                <a:latin typeface="Univers"/>
                <a:ea typeface="Yu Mincho"/>
                <a:cs typeface="Times New Roman" panose="02020603050405020304" pitchFamily="18" charset="0"/>
              </a:rPr>
              <a:t>المؤلفين</a:t>
            </a:r>
            <a:r>
              <a:rPr lang="ar-SA" sz="1100" dirty="0" smtClean="0">
                <a:solidFill>
                  <a:srgbClr val="575756"/>
                </a:solidFill>
                <a:latin typeface="Univers"/>
                <a:ea typeface="Yu Mincho"/>
                <a:cs typeface="Noto Naskh Arabic UI"/>
              </a:rPr>
              <a:t>.</a:t>
            </a:r>
            <a:endParaRPr lang="en-US" sz="1100" dirty="0" smtClean="0">
              <a:solidFill>
                <a:srgbClr val="575756"/>
              </a:solidFill>
              <a:latin typeface="Univers"/>
              <a:ea typeface="Yu Mincho"/>
              <a:cs typeface="Noto Naskh Arabic UI"/>
            </a:endParaRPr>
          </a:p>
        </p:txBody>
      </p:sp>
      <p:graphicFrame>
        <p:nvGraphicFramePr>
          <p:cNvPr id="6" name="Chart 5"/>
          <p:cNvGraphicFramePr>
            <a:graphicFrameLocks/>
          </p:cNvGraphicFramePr>
          <p:nvPr>
            <p:extLst>
              <p:ext uri="{D42A27DB-BD31-4B8C-83A1-F6EECF244321}">
                <p14:modId xmlns:p14="http://schemas.microsoft.com/office/powerpoint/2010/main" val="2838316323"/>
              </p:ext>
            </p:extLst>
          </p:nvPr>
        </p:nvGraphicFramePr>
        <p:xfrm>
          <a:off x="1988821" y="1536032"/>
          <a:ext cx="9130284" cy="35800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50935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ESCWA">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Savon">
      <a:majorFont>
        <a:latin typeface="Speak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elawik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ESCWA_Logo-Motto_PPT-Ar" id="{CA9D1C49-7894-0E4A-B88F-93A62C7B6C47}" vid="{4D5710C3-A91B-0146-B7B2-58BEF02F20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E5061E37CB7F744BE5963AEACF2E99A" ma:contentTypeVersion="10" ma:contentTypeDescription="Create a new document." ma:contentTypeScope="" ma:versionID="9ae9a731eec29e8bfe10ee3cec0a4eae">
  <xsd:schema xmlns:xsd="http://www.w3.org/2001/XMLSchema" xmlns:xs="http://www.w3.org/2001/XMLSchema" xmlns:p="http://schemas.microsoft.com/office/2006/metadata/properties" xmlns:ns2="89d305e6-8d24-4023-bfba-19dcdfcced92" xmlns:ns3="a2dad71f-5ace-4747-9081-c5cf9fb11493" targetNamespace="http://schemas.microsoft.com/office/2006/metadata/properties" ma:root="true" ma:fieldsID="244df0cd04ade92eceb504ac28872634" ns2:_="" ns3:_="">
    <xsd:import namespace="89d305e6-8d24-4023-bfba-19dcdfcced92"/>
    <xsd:import namespace="a2dad71f-5ace-4747-9081-c5cf9fb1149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d305e6-8d24-4023-bfba-19dcdfcced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2dad71f-5ace-4747-9081-c5cf9fb1149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754566-8E21-4E9A-B0CF-C6F2F2B21AC7}">
  <ds:schemaRefs>
    <ds:schemaRef ds:uri="http://www.w3.org/XML/1998/namespace"/>
    <ds:schemaRef ds:uri="http://purl.org/dc/terms/"/>
    <ds:schemaRef ds:uri="89d305e6-8d24-4023-bfba-19dcdfcced92"/>
    <ds:schemaRef ds:uri="http://schemas.openxmlformats.org/package/2006/metadata/core-properties"/>
    <ds:schemaRef ds:uri="a2dad71f-5ace-4747-9081-c5cf9fb11493"/>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4E37EEC2-97B1-4E59-9418-C5D403A107F3}">
  <ds:schemaRefs>
    <ds:schemaRef ds:uri="http://schemas.microsoft.com/sharepoint/v3/contenttype/forms"/>
  </ds:schemaRefs>
</ds:datastoreItem>
</file>

<file path=customXml/itemProps3.xml><?xml version="1.0" encoding="utf-8"?>
<ds:datastoreItem xmlns:ds="http://schemas.openxmlformats.org/officeDocument/2006/customXml" ds:itemID="{B30FA6A2-83BF-4B4C-995E-9BD21A26F0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d305e6-8d24-4023-bfba-19dcdfcced92"/>
    <ds:schemaRef ds:uri="a2dad71f-5ace-4747-9081-c5cf9fb114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SavonVTI</Template>
  <TotalTime>948</TotalTime>
  <Words>624</Words>
  <Application>Microsoft Office PowerPoint</Application>
  <PresentationFormat>Widescreen</PresentationFormat>
  <Paragraphs>37</Paragraphs>
  <Slides>11</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11</vt:i4>
      </vt:variant>
    </vt:vector>
  </HeadingPairs>
  <TitlesOfParts>
    <vt:vector size="26" baseType="lpstr">
      <vt:lpstr>ＭＳ Ｐゴシック</vt:lpstr>
      <vt:lpstr>Arial</vt:lpstr>
      <vt:lpstr>Calibri</vt:lpstr>
      <vt:lpstr>Garamond</vt:lpstr>
      <vt:lpstr>Neo Sans Arabic</vt:lpstr>
      <vt:lpstr>Neo Sans Arabic Medium</vt:lpstr>
      <vt:lpstr>Noto Naskh Arabic UI</vt:lpstr>
      <vt:lpstr>Selawik Light</vt:lpstr>
      <vt:lpstr>Speak Pro</vt:lpstr>
      <vt:lpstr>Tahoma</vt:lpstr>
      <vt:lpstr>Times New Roman</vt:lpstr>
      <vt:lpstr>Univers</vt:lpstr>
      <vt:lpstr>Wingdings</vt:lpstr>
      <vt:lpstr>Yu Mincho</vt:lpstr>
      <vt:lpstr>SavonVTI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Tala Abdul Samad (Student)</dc:creator>
  <cp:lastModifiedBy>Manuella Nehme</cp:lastModifiedBy>
  <cp:revision>77</cp:revision>
  <dcterms:created xsi:type="dcterms:W3CDTF">2021-10-18T14:44:07Z</dcterms:created>
  <dcterms:modified xsi:type="dcterms:W3CDTF">2022-11-27T16:00:28Z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0x010100CE5061E37CB7F744BE5963AEACF2E99A</vt:lpwstr>
  </property>
</Properties>
</file>